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drawings/drawing1.xml" ContentType="application/vnd.openxmlformats-officedocument.drawingml.chartshapes+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drawings/drawing2.xml" ContentType="application/vnd.openxmlformats-officedocument.drawingml.chartshapes+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drawings/drawing3.xml" ContentType="application/vnd.openxmlformats-officedocument.drawingml.chartshapes+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drawings/drawing4.xml" ContentType="application/vnd.openxmlformats-officedocument.drawingml.chartshapes+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theme/themeOverride1.xml" ContentType="application/vnd.openxmlformats-officedocument.themeOverrid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theme/themeOverride2.xml" ContentType="application/vnd.openxmlformats-officedocument.themeOverrid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175A130" w14:textId="77777777" w:rsidR="00F02E0B" w:rsidRPr="00CC49AB" w:rsidRDefault="00F02E0B" w:rsidP="00B10E37">
      <w:pPr>
        <w:spacing w:after="0" w:line="240" w:lineRule="auto"/>
        <w:jc w:val="center"/>
        <w:rPr>
          <w:rFonts w:ascii="Garamond" w:hAnsi="Garamond"/>
          <w:b/>
          <w:sz w:val="24"/>
        </w:rPr>
      </w:pPr>
      <w:r w:rsidRPr="00CC49AB">
        <w:rPr>
          <w:rFonts w:ascii="Garamond" w:hAnsi="Garamond"/>
          <w:b/>
          <w:sz w:val="24"/>
        </w:rPr>
        <w:t>VENDIM</w:t>
      </w:r>
    </w:p>
    <w:p w14:paraId="78B586DA" w14:textId="77777777" w:rsidR="00F02E0B" w:rsidRPr="00CC49AB" w:rsidRDefault="00F02E0B" w:rsidP="00B10E37">
      <w:pPr>
        <w:spacing w:after="0" w:line="240" w:lineRule="auto"/>
        <w:jc w:val="center"/>
        <w:rPr>
          <w:rFonts w:ascii="Garamond" w:hAnsi="Garamond"/>
          <w:b/>
          <w:sz w:val="24"/>
        </w:rPr>
      </w:pPr>
      <w:r w:rsidRPr="00CC49AB">
        <w:rPr>
          <w:rFonts w:ascii="Garamond" w:hAnsi="Garamond"/>
          <w:b/>
          <w:sz w:val="24"/>
        </w:rPr>
        <w:t>Nr. 125, datë 28.2.2025</w:t>
      </w:r>
    </w:p>
    <w:p w14:paraId="67033FEC" w14:textId="77777777" w:rsidR="00F02E0B" w:rsidRPr="00CC49AB" w:rsidRDefault="00F02E0B" w:rsidP="00B10E37">
      <w:pPr>
        <w:spacing w:after="0" w:line="240" w:lineRule="auto"/>
        <w:jc w:val="center"/>
        <w:rPr>
          <w:rFonts w:ascii="Garamond" w:hAnsi="Garamond"/>
          <w:b/>
          <w:sz w:val="24"/>
        </w:rPr>
      </w:pPr>
    </w:p>
    <w:p w14:paraId="02B81BC7" w14:textId="290C8586" w:rsidR="00F02E0B" w:rsidRPr="00CC49AB" w:rsidRDefault="00F02E0B" w:rsidP="00B10E37">
      <w:pPr>
        <w:spacing w:after="0" w:line="240" w:lineRule="auto"/>
        <w:jc w:val="center"/>
        <w:rPr>
          <w:rFonts w:ascii="Garamond" w:hAnsi="Garamond"/>
          <w:b/>
          <w:sz w:val="24"/>
        </w:rPr>
      </w:pPr>
      <w:r w:rsidRPr="00CC49AB">
        <w:rPr>
          <w:rFonts w:ascii="Garamond" w:hAnsi="Garamond"/>
          <w:b/>
          <w:sz w:val="24"/>
        </w:rPr>
        <w:t>PËR</w:t>
      </w:r>
      <w:r w:rsidR="00DC2701" w:rsidRPr="00CC49AB">
        <w:rPr>
          <w:rFonts w:ascii="Garamond" w:hAnsi="Garamond"/>
          <w:b/>
          <w:sz w:val="24"/>
        </w:rPr>
        <w:t xml:space="preserve"> </w:t>
      </w:r>
      <w:r w:rsidRPr="00CC49AB">
        <w:rPr>
          <w:rFonts w:ascii="Garamond" w:hAnsi="Garamond"/>
          <w:b/>
          <w:sz w:val="24"/>
        </w:rPr>
        <w:t>MIRATIMIN E STRATEGJISË AFATGJATË TË RINOVIMIT TË STOKUT TË NDËRTESAVE</w:t>
      </w:r>
    </w:p>
    <w:p w14:paraId="6C0E4901" w14:textId="77777777" w:rsidR="00F02E0B" w:rsidRPr="00CC49AB" w:rsidRDefault="00F02E0B" w:rsidP="009B7E92">
      <w:pPr>
        <w:spacing w:after="0" w:line="240" w:lineRule="auto"/>
        <w:jc w:val="both"/>
        <w:rPr>
          <w:rFonts w:ascii="Garamond" w:hAnsi="Garamond"/>
          <w:sz w:val="24"/>
        </w:rPr>
      </w:pPr>
    </w:p>
    <w:p w14:paraId="7B138F8B" w14:textId="08B773B6" w:rsidR="00F02E0B" w:rsidRPr="00CC49AB" w:rsidRDefault="00F02E0B" w:rsidP="009B7E92">
      <w:pPr>
        <w:spacing w:after="0" w:line="240" w:lineRule="auto"/>
        <w:ind w:firstLine="255"/>
        <w:jc w:val="both"/>
        <w:rPr>
          <w:rFonts w:ascii="Garamond" w:hAnsi="Garamond"/>
          <w:sz w:val="24"/>
        </w:rPr>
      </w:pPr>
      <w:r w:rsidRPr="00CC49AB">
        <w:rPr>
          <w:rFonts w:ascii="Garamond" w:hAnsi="Garamond"/>
          <w:sz w:val="24"/>
        </w:rPr>
        <w:t xml:space="preserve">Në mbështetje të nenit 100 të Kushtetutës, me propozimin e </w:t>
      </w:r>
      <w:r w:rsidR="00F141A1" w:rsidRPr="00CC49AB">
        <w:rPr>
          <w:rFonts w:ascii="Garamond" w:hAnsi="Garamond"/>
          <w:sz w:val="24"/>
        </w:rPr>
        <w:t xml:space="preserve">zëvendëskryeministrit </w:t>
      </w:r>
      <w:r w:rsidRPr="00CC49AB">
        <w:rPr>
          <w:rFonts w:ascii="Garamond" w:hAnsi="Garamond"/>
          <w:sz w:val="24"/>
        </w:rPr>
        <w:t>dhe ministër i Infrastrukturës dhe Energjisë, Këshilli i Ministrave</w:t>
      </w:r>
    </w:p>
    <w:p w14:paraId="3876B2B8" w14:textId="77777777" w:rsidR="00F02E0B" w:rsidRPr="00CC49AB" w:rsidRDefault="00F02E0B" w:rsidP="009B7E92">
      <w:pPr>
        <w:spacing w:after="0" w:line="240" w:lineRule="auto"/>
        <w:ind w:firstLine="255"/>
        <w:jc w:val="both"/>
        <w:rPr>
          <w:rFonts w:ascii="Garamond" w:hAnsi="Garamond"/>
          <w:sz w:val="24"/>
        </w:rPr>
      </w:pPr>
    </w:p>
    <w:p w14:paraId="3CB313FC" w14:textId="77777777" w:rsidR="00F02E0B" w:rsidRPr="00CC49AB" w:rsidRDefault="00F02E0B" w:rsidP="00B10E37">
      <w:pPr>
        <w:spacing w:after="0" w:line="240" w:lineRule="auto"/>
        <w:jc w:val="center"/>
        <w:rPr>
          <w:rFonts w:ascii="Garamond" w:hAnsi="Garamond"/>
          <w:sz w:val="24"/>
        </w:rPr>
      </w:pPr>
      <w:r w:rsidRPr="00CC49AB">
        <w:rPr>
          <w:rFonts w:ascii="Garamond" w:hAnsi="Garamond"/>
          <w:sz w:val="24"/>
        </w:rPr>
        <w:t>VENDOSI:</w:t>
      </w:r>
    </w:p>
    <w:p w14:paraId="3D128DE7" w14:textId="77777777" w:rsidR="00F02E0B" w:rsidRPr="00CC49AB" w:rsidRDefault="00F02E0B" w:rsidP="009B7E92">
      <w:pPr>
        <w:spacing w:after="0" w:line="240" w:lineRule="auto"/>
        <w:ind w:firstLine="255"/>
        <w:jc w:val="both"/>
        <w:rPr>
          <w:rFonts w:ascii="Garamond" w:hAnsi="Garamond"/>
          <w:sz w:val="24"/>
        </w:rPr>
      </w:pPr>
    </w:p>
    <w:p w14:paraId="0BDAAB37" w14:textId="77777777" w:rsidR="00F02E0B" w:rsidRPr="00CC49AB" w:rsidRDefault="009B7E92" w:rsidP="009B7E92">
      <w:pPr>
        <w:spacing w:after="0" w:line="240" w:lineRule="auto"/>
        <w:ind w:firstLine="255"/>
        <w:jc w:val="both"/>
        <w:rPr>
          <w:rFonts w:ascii="Garamond" w:hAnsi="Garamond"/>
          <w:sz w:val="24"/>
        </w:rPr>
      </w:pPr>
      <w:r w:rsidRPr="00CC49AB">
        <w:rPr>
          <w:rFonts w:ascii="Garamond" w:hAnsi="Garamond"/>
          <w:sz w:val="24"/>
        </w:rPr>
        <w:t xml:space="preserve">1. </w:t>
      </w:r>
      <w:r w:rsidR="00F02E0B" w:rsidRPr="00CC49AB">
        <w:rPr>
          <w:rFonts w:ascii="Garamond" w:hAnsi="Garamond"/>
          <w:sz w:val="24"/>
        </w:rPr>
        <w:t>Miratimin e Strategjisë Afatgjatë të Rinovimit të Stokut të Ndërtesave, sipas tekstit, që i bashkëlidhet këtij vendimi dhe është pjesë përbërëse e tij.</w:t>
      </w:r>
    </w:p>
    <w:p w14:paraId="5EE71DB8" w14:textId="77777777" w:rsidR="00F02E0B" w:rsidRPr="00CC49AB" w:rsidRDefault="009B7E92" w:rsidP="009B7E92">
      <w:pPr>
        <w:spacing w:after="0" w:line="240" w:lineRule="auto"/>
        <w:ind w:firstLine="255"/>
        <w:jc w:val="both"/>
        <w:rPr>
          <w:rFonts w:ascii="Garamond" w:hAnsi="Garamond"/>
          <w:sz w:val="24"/>
        </w:rPr>
      </w:pPr>
      <w:r w:rsidRPr="00CC49AB">
        <w:rPr>
          <w:rFonts w:ascii="Garamond" w:hAnsi="Garamond"/>
          <w:sz w:val="24"/>
        </w:rPr>
        <w:t xml:space="preserve">2. </w:t>
      </w:r>
      <w:r w:rsidR="00F02E0B" w:rsidRPr="00CC49AB">
        <w:rPr>
          <w:rFonts w:ascii="Garamond" w:hAnsi="Garamond"/>
          <w:sz w:val="24"/>
        </w:rPr>
        <w:t xml:space="preserve">Strategjia Afatgjatë e Rinovimit të Stokut të Ndërtesave rishikohet çdo 3 (tre) vjet. </w:t>
      </w:r>
    </w:p>
    <w:p w14:paraId="636BF349" w14:textId="77777777" w:rsidR="00F02E0B" w:rsidRPr="00CC49AB" w:rsidRDefault="009B7E92" w:rsidP="009B7E92">
      <w:pPr>
        <w:spacing w:after="0" w:line="240" w:lineRule="auto"/>
        <w:ind w:firstLine="255"/>
        <w:jc w:val="both"/>
        <w:rPr>
          <w:rFonts w:ascii="Garamond" w:hAnsi="Garamond"/>
          <w:sz w:val="24"/>
        </w:rPr>
      </w:pPr>
      <w:r w:rsidRPr="00CC49AB">
        <w:rPr>
          <w:rFonts w:ascii="Garamond" w:hAnsi="Garamond"/>
          <w:sz w:val="24"/>
        </w:rPr>
        <w:t xml:space="preserve">3. </w:t>
      </w:r>
      <w:r w:rsidR="00F02E0B" w:rsidRPr="00CC49AB">
        <w:rPr>
          <w:rFonts w:ascii="Garamond" w:hAnsi="Garamond"/>
          <w:sz w:val="24"/>
        </w:rPr>
        <w:t>Duke filluar nga data 25 mars 2025 e në vijim, çdo 2 (dy) vjet, ministria përgjegjëse për energjinë përgatit një raport për statusin e zbatimit të Strategjisë Afatgjatë të Rinovimit të Stokut të Ndërtesave, si pjesë përbërëse e progresit të raportit të integruar të Planit Kombëtar të Energjisë dhe Klimës.</w:t>
      </w:r>
    </w:p>
    <w:p w14:paraId="3F611063" w14:textId="77777777" w:rsidR="00F02E0B" w:rsidRPr="00CC49AB" w:rsidRDefault="009B7E92" w:rsidP="009B7E92">
      <w:pPr>
        <w:spacing w:after="0" w:line="240" w:lineRule="auto"/>
        <w:ind w:firstLine="255"/>
        <w:jc w:val="both"/>
        <w:rPr>
          <w:rFonts w:ascii="Garamond" w:hAnsi="Garamond"/>
          <w:sz w:val="24"/>
        </w:rPr>
      </w:pPr>
      <w:r w:rsidRPr="00CC49AB">
        <w:rPr>
          <w:rFonts w:ascii="Garamond" w:hAnsi="Garamond"/>
          <w:sz w:val="24"/>
        </w:rPr>
        <w:t xml:space="preserve">4. </w:t>
      </w:r>
      <w:r w:rsidR="00F02E0B" w:rsidRPr="00CC49AB">
        <w:rPr>
          <w:rFonts w:ascii="Garamond" w:hAnsi="Garamond"/>
          <w:sz w:val="24"/>
        </w:rPr>
        <w:t>Ngarkohen Ministria e Infrastrukturës dhe Energjisë dhe Agjencia për Eficiencën e Energjisë për zbatimin e këtij vendimi.</w:t>
      </w:r>
    </w:p>
    <w:p w14:paraId="09BE69C7" w14:textId="77777777" w:rsidR="00F02E0B" w:rsidRPr="00CC49AB" w:rsidRDefault="00F02E0B" w:rsidP="006F2012">
      <w:pPr>
        <w:pStyle w:val="TEKSTIIIIII"/>
      </w:pPr>
      <w:r w:rsidRPr="00CC49AB">
        <w:t>Ky vendim hyn në fuqi pas botimit në Fletoren Zyrtare.</w:t>
      </w:r>
    </w:p>
    <w:p w14:paraId="68ECB987" w14:textId="77777777" w:rsidR="00F02E0B" w:rsidRPr="00CC49AB" w:rsidRDefault="00F02E0B" w:rsidP="009B7E92">
      <w:pPr>
        <w:spacing w:after="0" w:line="240" w:lineRule="auto"/>
        <w:ind w:firstLine="255"/>
        <w:jc w:val="both"/>
        <w:rPr>
          <w:rFonts w:ascii="Garamond" w:hAnsi="Garamond"/>
          <w:sz w:val="24"/>
        </w:rPr>
      </w:pPr>
    </w:p>
    <w:p w14:paraId="5C965FC2" w14:textId="77777777" w:rsidR="00F02E0B" w:rsidRPr="00CC49AB" w:rsidRDefault="00F02E0B" w:rsidP="009B7E92">
      <w:pPr>
        <w:spacing w:after="0" w:line="240" w:lineRule="auto"/>
        <w:ind w:firstLine="255"/>
        <w:jc w:val="right"/>
        <w:rPr>
          <w:rFonts w:ascii="Garamond" w:hAnsi="Garamond"/>
          <w:sz w:val="24"/>
        </w:rPr>
      </w:pPr>
      <w:r w:rsidRPr="00CC49AB">
        <w:rPr>
          <w:rFonts w:ascii="Garamond" w:hAnsi="Garamond"/>
          <w:sz w:val="24"/>
        </w:rPr>
        <w:t>ZËVENDËSKRYEMINISTËR</w:t>
      </w:r>
    </w:p>
    <w:p w14:paraId="0FE48F03" w14:textId="77777777" w:rsidR="00F02E0B" w:rsidRPr="00CC49AB" w:rsidRDefault="00F02E0B" w:rsidP="009B7E92">
      <w:pPr>
        <w:spacing w:after="0" w:line="240" w:lineRule="auto"/>
        <w:ind w:firstLine="255"/>
        <w:jc w:val="right"/>
        <w:rPr>
          <w:rFonts w:ascii="Garamond" w:hAnsi="Garamond"/>
          <w:b/>
          <w:sz w:val="24"/>
        </w:rPr>
      </w:pPr>
      <w:r w:rsidRPr="00CC49AB">
        <w:rPr>
          <w:rFonts w:ascii="Garamond" w:hAnsi="Garamond"/>
          <w:b/>
          <w:sz w:val="24"/>
        </w:rPr>
        <w:t>Belinda Balluku</w:t>
      </w:r>
    </w:p>
    <w:p w14:paraId="4E4F3164" w14:textId="77777777" w:rsidR="006F2012" w:rsidRPr="00CC49AB" w:rsidRDefault="006F2012" w:rsidP="009B7E92">
      <w:pPr>
        <w:spacing w:after="0" w:line="240" w:lineRule="auto"/>
        <w:ind w:firstLine="255"/>
        <w:jc w:val="both"/>
        <w:rPr>
          <w:rFonts w:ascii="Garamond" w:hAnsi="Garamond"/>
          <w:sz w:val="24"/>
        </w:rPr>
      </w:pPr>
    </w:p>
    <w:p w14:paraId="4F26B839" w14:textId="77777777" w:rsidR="00FF11BA" w:rsidRPr="00CC49AB" w:rsidRDefault="006F2012" w:rsidP="006F2012">
      <w:pPr>
        <w:pStyle w:val="TEKSTIIIIII"/>
        <w:jc w:val="center"/>
      </w:pPr>
      <w:r w:rsidRPr="00CC49AB">
        <w:t>STRATEGJIA AFATGJATË E RINOVIMIT TË STOKUT TË NDËRTESAVE</w:t>
      </w:r>
    </w:p>
    <w:p w14:paraId="1B7635F4" w14:textId="77777777" w:rsidR="006F2012" w:rsidRPr="00CC49AB" w:rsidRDefault="006F2012" w:rsidP="006F2012">
      <w:pPr>
        <w:pStyle w:val="TEKSTIIIIII"/>
        <w:jc w:val="center"/>
      </w:pPr>
    </w:p>
    <w:p w14:paraId="2100A3EA" w14:textId="77777777" w:rsidR="006F2012" w:rsidRPr="00CC49AB" w:rsidRDefault="006F2012" w:rsidP="00C437AC">
      <w:pPr>
        <w:pStyle w:val="TEKSTIIIIII"/>
      </w:pPr>
      <w:r w:rsidRPr="00CC49AB">
        <w:t>Tabela e përmbajtjes</w:t>
      </w:r>
    </w:p>
    <w:p w14:paraId="309D0C6B" w14:textId="77777777" w:rsidR="006F2012" w:rsidRPr="00CC49AB" w:rsidRDefault="006F2012" w:rsidP="00C437AC">
      <w:pPr>
        <w:pStyle w:val="TEKSTIIIIII"/>
      </w:pPr>
      <w:r w:rsidRPr="00CC49AB">
        <w:t>Lista e tabelave</w:t>
      </w:r>
    </w:p>
    <w:p w14:paraId="13F2387E" w14:textId="77777777" w:rsidR="006F2012" w:rsidRPr="00CC49AB" w:rsidRDefault="006F2012" w:rsidP="00C437AC">
      <w:pPr>
        <w:pStyle w:val="TEKSTIIIIII"/>
      </w:pPr>
      <w:r w:rsidRPr="00CC49AB">
        <w:t>Lista e figurave</w:t>
      </w:r>
    </w:p>
    <w:p w14:paraId="4E6E0886" w14:textId="1056CAC5" w:rsidR="006F2012" w:rsidRPr="00CC49AB" w:rsidRDefault="006F2012" w:rsidP="00C437AC">
      <w:pPr>
        <w:pStyle w:val="TEKSTIIIIII"/>
      </w:pPr>
      <w:r w:rsidRPr="00CC49AB">
        <w:t xml:space="preserve">Lista e </w:t>
      </w:r>
      <w:r w:rsidR="00C437AC" w:rsidRPr="00CC49AB">
        <w:t>shkurtimeve dhe e akronimeve</w:t>
      </w:r>
    </w:p>
    <w:p w14:paraId="6E49D2D8" w14:textId="5E04C17C" w:rsidR="006F2012" w:rsidRPr="00CC49AB" w:rsidRDefault="006F2012" w:rsidP="00C437AC">
      <w:pPr>
        <w:pStyle w:val="TEKSTIIIIII"/>
      </w:pPr>
      <w:r w:rsidRPr="00CC49AB">
        <w:t xml:space="preserve">Lista e </w:t>
      </w:r>
      <w:r w:rsidR="00C437AC" w:rsidRPr="00CC49AB">
        <w:t>terminologjive</w:t>
      </w:r>
    </w:p>
    <w:p w14:paraId="212AA454" w14:textId="02B2E195" w:rsidR="006F2012" w:rsidRPr="00CC49AB" w:rsidRDefault="006F2012" w:rsidP="00C437AC">
      <w:pPr>
        <w:pStyle w:val="TEKSTIIIIII"/>
      </w:pPr>
      <w:r w:rsidRPr="00CC49AB">
        <w:t xml:space="preserve">Përmbledhje </w:t>
      </w:r>
      <w:r w:rsidR="00C437AC" w:rsidRPr="00CC49AB">
        <w:t>ekzekutive</w:t>
      </w:r>
    </w:p>
    <w:p w14:paraId="7BEEE7BB" w14:textId="2E05BD40" w:rsidR="006F2012" w:rsidRPr="00CC49AB" w:rsidRDefault="006F2012" w:rsidP="00C437AC">
      <w:pPr>
        <w:pStyle w:val="TEKSTIIIIII"/>
      </w:pPr>
      <w:r w:rsidRPr="00CC49AB">
        <w:t>1</w:t>
      </w:r>
      <w:r w:rsidR="00C437AC" w:rsidRPr="00CC49AB">
        <w:t>.</w:t>
      </w:r>
      <w:r w:rsidRPr="00CC49AB">
        <w:t xml:space="preserve"> Hyrje </w:t>
      </w:r>
    </w:p>
    <w:p w14:paraId="173CDA23" w14:textId="667B94BB" w:rsidR="006F2012" w:rsidRPr="00CC49AB" w:rsidRDefault="006F2012" w:rsidP="00C437AC">
      <w:pPr>
        <w:pStyle w:val="TEKSTIIIIII"/>
      </w:pPr>
      <w:r w:rsidRPr="00CC49AB">
        <w:t>2</w:t>
      </w:r>
      <w:r w:rsidR="00C437AC" w:rsidRPr="00CC49AB">
        <w:t>.</w:t>
      </w:r>
      <w:r w:rsidRPr="00CC49AB">
        <w:t xml:space="preserve"> Sistemi Energjetik Shqiptar </w:t>
      </w:r>
    </w:p>
    <w:p w14:paraId="14892518" w14:textId="77777777" w:rsidR="006F2012" w:rsidRPr="00CC49AB" w:rsidRDefault="006F2012" w:rsidP="00C437AC">
      <w:pPr>
        <w:pStyle w:val="TEKSTIIIIII"/>
      </w:pPr>
      <w:r w:rsidRPr="00CC49AB">
        <w:t xml:space="preserve">2.1 Vështrim i përgjithshëm i furnizimit me energji </w:t>
      </w:r>
    </w:p>
    <w:p w14:paraId="6C60BBEB" w14:textId="77777777" w:rsidR="006F2012" w:rsidRPr="00CC49AB" w:rsidRDefault="006F2012" w:rsidP="00C437AC">
      <w:pPr>
        <w:pStyle w:val="TEKSTIIIIII"/>
      </w:pPr>
      <w:r w:rsidRPr="00CC49AB">
        <w:t xml:space="preserve">2.2 Vështrim i përgjithshëm i zhvillimit ekonomik </w:t>
      </w:r>
    </w:p>
    <w:p w14:paraId="56161B09" w14:textId="77777777" w:rsidR="006F2012" w:rsidRPr="00CC49AB" w:rsidRDefault="006F2012" w:rsidP="006F2012">
      <w:pPr>
        <w:pStyle w:val="TEKSTIIIIII"/>
      </w:pPr>
      <w:r w:rsidRPr="00CC49AB">
        <w:t xml:space="preserve">2.3 Vështrim i përgjithshëm i konsumit final të energjisë dhe roli i stokut të ndërtesave </w:t>
      </w:r>
    </w:p>
    <w:p w14:paraId="2917FB11" w14:textId="77777777" w:rsidR="006F2012" w:rsidRPr="00CC49AB" w:rsidRDefault="006F2012" w:rsidP="006F2012">
      <w:pPr>
        <w:pStyle w:val="TEKSTIIIIII"/>
      </w:pPr>
      <w:r w:rsidRPr="00CC49AB">
        <w:t xml:space="preserve">2.4 Vështrim i përgjithshëm i kuadrit kryesor institucional, politik, ligjor dhe rregullator në Shqipëri </w:t>
      </w:r>
    </w:p>
    <w:p w14:paraId="18078A01" w14:textId="77777777" w:rsidR="006F2012" w:rsidRPr="00CC49AB" w:rsidRDefault="006F2012" w:rsidP="006F2012">
      <w:pPr>
        <w:pStyle w:val="TEKSTIIIIII"/>
      </w:pPr>
      <w:r w:rsidRPr="00CC49AB">
        <w:t xml:space="preserve">2.4.1 Grupet e interesit dhe përgjegjësitë </w:t>
      </w:r>
    </w:p>
    <w:p w14:paraId="7445FF22" w14:textId="0BED2223" w:rsidR="006F2012" w:rsidRPr="00CC49AB" w:rsidRDefault="006F2012" w:rsidP="006F2012">
      <w:pPr>
        <w:pStyle w:val="TEKSTIIIIII"/>
      </w:pPr>
      <w:r w:rsidRPr="00CC49AB">
        <w:t xml:space="preserve">2.4.2 Korniza </w:t>
      </w:r>
      <w:r w:rsidR="00C437AC" w:rsidRPr="00CC49AB">
        <w:t xml:space="preserve">ligjore </w:t>
      </w:r>
    </w:p>
    <w:p w14:paraId="3C59B316" w14:textId="77777777" w:rsidR="006F2012" w:rsidRPr="00CC49AB" w:rsidRDefault="006F2012" w:rsidP="006F2012">
      <w:pPr>
        <w:pStyle w:val="TEKSTIIIIII"/>
      </w:pPr>
      <w:r w:rsidRPr="00CC49AB">
        <w:t xml:space="preserve">2.5 Vështrim i përgjithshëm i çmimeve të komoditeteve të energjisë së konsumuar në stokun e ndërtesave </w:t>
      </w:r>
    </w:p>
    <w:p w14:paraId="58383705" w14:textId="77777777" w:rsidR="006F2012" w:rsidRPr="00CC49AB" w:rsidRDefault="006F2012" w:rsidP="006F2012">
      <w:pPr>
        <w:pStyle w:val="TEKSTIIIIII"/>
      </w:pPr>
      <w:r w:rsidRPr="00CC49AB">
        <w:t xml:space="preserve">2.5.1 Çmimi i energjisë elektrike për stokun e ndërtesave </w:t>
      </w:r>
    </w:p>
    <w:p w14:paraId="7FA3A775" w14:textId="77777777" w:rsidR="006F2012" w:rsidRPr="00CC49AB" w:rsidRDefault="006F2012" w:rsidP="006F2012">
      <w:pPr>
        <w:pStyle w:val="TEKSTIIIIII"/>
      </w:pPr>
      <w:r w:rsidRPr="00CC49AB">
        <w:lastRenderedPageBreak/>
        <w:t xml:space="preserve">2.5.2 Çmimet e komoditeteve të tjera të energjisë </w:t>
      </w:r>
    </w:p>
    <w:p w14:paraId="445C423E" w14:textId="2343435A" w:rsidR="006F2012" w:rsidRPr="00CC49AB" w:rsidRDefault="006F2012" w:rsidP="006F2012">
      <w:pPr>
        <w:pStyle w:val="TEKSTIIIIII"/>
      </w:pPr>
      <w:r w:rsidRPr="00CC49AB">
        <w:t>3</w:t>
      </w:r>
      <w:r w:rsidR="00C437AC" w:rsidRPr="00CC49AB">
        <w:t>.</w:t>
      </w:r>
      <w:r w:rsidRPr="00CC49AB">
        <w:t xml:space="preserve"> Stoku i Ndërtesave në Shqipëri </w:t>
      </w:r>
    </w:p>
    <w:p w14:paraId="22661F6A" w14:textId="77777777" w:rsidR="006F2012" w:rsidRPr="00CC49AB" w:rsidRDefault="006F2012" w:rsidP="006F2012">
      <w:pPr>
        <w:pStyle w:val="TEKSTIIIIII"/>
      </w:pPr>
      <w:r w:rsidRPr="00CC49AB">
        <w:t xml:space="preserve">3.1 Pasqyra e stokut të ndërtesave rezidenciale </w:t>
      </w:r>
    </w:p>
    <w:p w14:paraId="42CFE5A6" w14:textId="77777777" w:rsidR="006F2012" w:rsidRPr="00CC49AB" w:rsidRDefault="006F2012" w:rsidP="006F2012">
      <w:pPr>
        <w:pStyle w:val="TEKSTIIIIII"/>
      </w:pPr>
      <w:r w:rsidRPr="00CC49AB">
        <w:t xml:space="preserve">3.1.1 Të dhënat e furnizimit dhe konsumit të energjisë në sektorin rezidencial </w:t>
      </w:r>
    </w:p>
    <w:p w14:paraId="3CA9D75D" w14:textId="77777777" w:rsidR="006F2012" w:rsidRPr="00CC49AB" w:rsidRDefault="006F2012" w:rsidP="006F2012">
      <w:pPr>
        <w:pStyle w:val="TEKSTIIIIII"/>
      </w:pPr>
      <w:r w:rsidRPr="00CC49AB">
        <w:t xml:space="preserve">3.1.2 Të dhënat e përgjithshme të sektorit të banimit </w:t>
      </w:r>
    </w:p>
    <w:p w14:paraId="5AB7DE41" w14:textId="77777777" w:rsidR="006F2012" w:rsidRPr="00CC49AB" w:rsidRDefault="006F2012" w:rsidP="006F2012">
      <w:pPr>
        <w:pStyle w:val="TEKSTIIIIII"/>
      </w:pPr>
      <w:r w:rsidRPr="00CC49AB">
        <w:t xml:space="preserve">3.1.3 Popullsia </w:t>
      </w:r>
    </w:p>
    <w:p w14:paraId="5AD64ACA" w14:textId="77777777" w:rsidR="006F2012" w:rsidRPr="00CC49AB" w:rsidRDefault="006F2012" w:rsidP="006F2012">
      <w:pPr>
        <w:pStyle w:val="TEKSTIIIIII"/>
      </w:pPr>
      <w:r w:rsidRPr="00CC49AB">
        <w:t xml:space="preserve">3.1.4 Zonat klimatike </w:t>
      </w:r>
    </w:p>
    <w:p w14:paraId="6A0005CA" w14:textId="77777777" w:rsidR="006F2012" w:rsidRPr="00CC49AB" w:rsidRDefault="006F2012" w:rsidP="006F2012">
      <w:pPr>
        <w:pStyle w:val="TEKSTIIIIII"/>
      </w:pPr>
      <w:r w:rsidRPr="00CC49AB">
        <w:t xml:space="preserve">3.1.5 Zonat klimatike dhe popullsia </w:t>
      </w:r>
    </w:p>
    <w:p w14:paraId="1DEB117E" w14:textId="77777777" w:rsidR="006F2012" w:rsidRPr="00CC49AB" w:rsidRDefault="006F2012" w:rsidP="006F2012">
      <w:pPr>
        <w:pStyle w:val="TEKSTIIIIII"/>
      </w:pPr>
      <w:r w:rsidRPr="00CC49AB">
        <w:t xml:space="preserve">3.1.6 Pasqyra e stokut ekzistues të ndërtesave rezidenciale në Shqipëri </w:t>
      </w:r>
    </w:p>
    <w:p w14:paraId="5E0AD2F5" w14:textId="77777777" w:rsidR="006F2012" w:rsidRPr="00CC49AB" w:rsidRDefault="006F2012" w:rsidP="006F2012">
      <w:pPr>
        <w:pStyle w:val="TEKSTIIIIII"/>
      </w:pPr>
      <w:r w:rsidRPr="00CC49AB">
        <w:t xml:space="preserve">3.2 Përmbledhje e stokut të ndërtesave publike ekzistuese në Shqipëri </w:t>
      </w:r>
    </w:p>
    <w:p w14:paraId="604BE615" w14:textId="77777777" w:rsidR="006F2012" w:rsidRPr="00CC49AB" w:rsidRDefault="006F2012" w:rsidP="006F2012">
      <w:pPr>
        <w:pStyle w:val="TEKSTIIIIII"/>
      </w:pPr>
      <w:r w:rsidRPr="00CC49AB">
        <w:t xml:space="preserve">3.3 Përmbledhje e stokut aktual të ndërtesave komerciale dhe të shërbimeve private </w:t>
      </w:r>
    </w:p>
    <w:p w14:paraId="5AC68EBE" w14:textId="77777777" w:rsidR="006F2012" w:rsidRPr="00CC49AB" w:rsidRDefault="006F2012" w:rsidP="006F2012">
      <w:pPr>
        <w:pStyle w:val="TEKSTIIIIII"/>
      </w:pPr>
      <w:r w:rsidRPr="00CC49AB">
        <w:t xml:space="preserve">3.4 (Kosto-optimale) Kërkesat minimale të performancës së energjisë për ndërtesat e reja dhe ekzistuese </w:t>
      </w:r>
    </w:p>
    <w:p w14:paraId="0E5EE412" w14:textId="77777777" w:rsidR="006F2012" w:rsidRPr="00CC49AB" w:rsidRDefault="006F2012" w:rsidP="006F2012">
      <w:pPr>
        <w:pStyle w:val="TEKSTIIIIII"/>
      </w:pPr>
      <w:r w:rsidRPr="00CC49AB">
        <w:t xml:space="preserve">3.5 Përkufizimi i ndërtesave me energji pothuajse zero – ndërtesa të reja dhe ekzistuese </w:t>
      </w:r>
    </w:p>
    <w:p w14:paraId="6960403B" w14:textId="77777777" w:rsidR="006F2012" w:rsidRPr="00CC49AB" w:rsidRDefault="006F2012" w:rsidP="006F2012">
      <w:pPr>
        <w:pStyle w:val="TEKSTIIIIII"/>
      </w:pPr>
      <w:r w:rsidRPr="00CC49AB">
        <w:t>3.6 Certifikata e Performancës së Energjisë (EPC) 1</w:t>
      </w:r>
    </w:p>
    <w:p w14:paraId="2C8D1264" w14:textId="2D3A08A2" w:rsidR="006F2012" w:rsidRPr="00CC49AB" w:rsidRDefault="006F2012" w:rsidP="006F2012">
      <w:pPr>
        <w:pStyle w:val="TEKSTIIIIII"/>
      </w:pPr>
      <w:r w:rsidRPr="00CC49AB">
        <w:t>4</w:t>
      </w:r>
      <w:r w:rsidR="00C437AC" w:rsidRPr="00CC49AB">
        <w:t>.</w:t>
      </w:r>
      <w:r w:rsidRPr="00CC49AB">
        <w:t xml:space="preserve"> NORMAT E MONITORIMIT TË NDËRTESAVE NË SHQIPËRI, PROCESI I MONITORIMIT, RAPORTIMIT, VERIFIKIMET DHE KURSIMET E ARRITURA </w:t>
      </w:r>
    </w:p>
    <w:p w14:paraId="3B0762F1" w14:textId="14DE1B1A" w:rsidR="006F2012" w:rsidRPr="00CC49AB" w:rsidRDefault="006F2012" w:rsidP="006F2012">
      <w:pPr>
        <w:pStyle w:val="TEKSTIIIIII"/>
      </w:pPr>
      <w:r w:rsidRPr="00CC49AB">
        <w:t xml:space="preserve">4.1 Normat e </w:t>
      </w:r>
      <w:r w:rsidR="00C437AC" w:rsidRPr="00CC49AB">
        <w:t xml:space="preserve">monitorimit të ndërtesave </w:t>
      </w:r>
      <w:r w:rsidRPr="00CC49AB">
        <w:t xml:space="preserve">në Shqipëri </w:t>
      </w:r>
    </w:p>
    <w:p w14:paraId="256B7E83" w14:textId="7872D37E" w:rsidR="006F2012" w:rsidRPr="00CC49AB" w:rsidRDefault="006F2012" w:rsidP="006F2012">
      <w:pPr>
        <w:pStyle w:val="TEKSTIIIIII"/>
      </w:pPr>
      <w:r w:rsidRPr="00CC49AB">
        <w:t xml:space="preserve">4.1.1 Normat </w:t>
      </w:r>
      <w:r w:rsidR="00C437AC" w:rsidRPr="00CC49AB">
        <w:t xml:space="preserve">ekzistuese të rinovimit të ndërtesave rezidenciale </w:t>
      </w:r>
      <w:r w:rsidRPr="00CC49AB">
        <w:t xml:space="preserve">në Shqipëri </w:t>
      </w:r>
    </w:p>
    <w:p w14:paraId="27E11B98" w14:textId="5599CE22" w:rsidR="006F2012" w:rsidRPr="00CC49AB" w:rsidRDefault="006F2012" w:rsidP="006F2012">
      <w:pPr>
        <w:pStyle w:val="TEKSTIIIIII"/>
      </w:pPr>
      <w:r w:rsidRPr="00CC49AB">
        <w:t xml:space="preserve">4.1.2 Normat </w:t>
      </w:r>
      <w:r w:rsidR="00C437AC" w:rsidRPr="00CC49AB">
        <w:t xml:space="preserve">ekzistuese të rinovimit të ndërtesave publike qendrore dhe bashkiake </w:t>
      </w:r>
      <w:r w:rsidRPr="00CC49AB">
        <w:t xml:space="preserve">në Shqipëri </w:t>
      </w:r>
    </w:p>
    <w:p w14:paraId="01EC4BF2" w14:textId="6EB8A6AC" w:rsidR="006F2012" w:rsidRPr="00CC49AB" w:rsidRDefault="006F2012" w:rsidP="006F2012">
      <w:pPr>
        <w:pStyle w:val="TEKSTIIIIII"/>
      </w:pPr>
      <w:r w:rsidRPr="00CC49AB">
        <w:t xml:space="preserve">4.1.3 Normat </w:t>
      </w:r>
      <w:r w:rsidR="00C437AC" w:rsidRPr="00CC49AB">
        <w:t xml:space="preserve">ekzistuese të rinovimit të ndërtesave të shërbimeve private dhe atyre komerciale </w:t>
      </w:r>
      <w:r w:rsidRPr="00CC49AB">
        <w:t xml:space="preserve">në Shqipëri </w:t>
      </w:r>
    </w:p>
    <w:p w14:paraId="612A3F74" w14:textId="77777777" w:rsidR="006F2012" w:rsidRPr="00CC49AB" w:rsidRDefault="006F2012" w:rsidP="006F2012">
      <w:pPr>
        <w:pStyle w:val="TEKSTIIIIII"/>
      </w:pPr>
      <w:r w:rsidRPr="00CC49AB">
        <w:t xml:space="preserve">4.2 Monitorimi, raportimi dhe verifikimi (MRV) i kursimeve të arritura </w:t>
      </w:r>
    </w:p>
    <w:p w14:paraId="2CD13C5B" w14:textId="1B785C75" w:rsidR="006F2012" w:rsidRPr="00CC49AB" w:rsidRDefault="006F2012" w:rsidP="006F2012">
      <w:pPr>
        <w:pStyle w:val="TEKSTIIIIII"/>
      </w:pPr>
      <w:r w:rsidRPr="00CC49AB">
        <w:t xml:space="preserve">4.2.1 Sistemi ekzistues MRV për monitorimin e kursimeve të energjisë në stokun e </w:t>
      </w:r>
      <w:r w:rsidR="00C437AC" w:rsidRPr="00CC49AB">
        <w:t xml:space="preserve">ndërtesave </w:t>
      </w:r>
    </w:p>
    <w:p w14:paraId="72053929" w14:textId="492F8535" w:rsidR="006F2012" w:rsidRPr="00CC49AB" w:rsidRDefault="006F2012" w:rsidP="006F2012">
      <w:pPr>
        <w:pStyle w:val="TEKSTIIIIII"/>
      </w:pPr>
      <w:r w:rsidRPr="00CC49AB">
        <w:t xml:space="preserve">4.2.2 Kursimet e </w:t>
      </w:r>
      <w:r w:rsidR="00C437AC" w:rsidRPr="00CC49AB">
        <w:t xml:space="preserve">arritura në ndërtesat rezidenciale </w:t>
      </w:r>
    </w:p>
    <w:p w14:paraId="4D6ECC62" w14:textId="77777777" w:rsidR="006F2012" w:rsidRPr="00CC49AB" w:rsidRDefault="006F2012" w:rsidP="006F2012">
      <w:pPr>
        <w:pStyle w:val="TEKSTIIIIII"/>
      </w:pPr>
      <w:r w:rsidRPr="00CC49AB">
        <w:t xml:space="preserve">4.2.3 Kursimet e arritura në ndërtesat publike qendrore dhe bashkiake </w:t>
      </w:r>
    </w:p>
    <w:p w14:paraId="2EA3BA6C" w14:textId="77777777" w:rsidR="006F2012" w:rsidRPr="00CC49AB" w:rsidRDefault="006F2012" w:rsidP="006F2012">
      <w:pPr>
        <w:pStyle w:val="TEKSTIIIIII"/>
      </w:pPr>
      <w:r w:rsidRPr="00CC49AB">
        <w:t xml:space="preserve">4.2.4 Kursimet e arritura në ndërtesat e shërbimeve private dhe atyre komerciale </w:t>
      </w:r>
    </w:p>
    <w:p w14:paraId="5A338D83" w14:textId="77C2C5A2" w:rsidR="006F2012" w:rsidRPr="00CC49AB" w:rsidRDefault="006F2012" w:rsidP="006F2012">
      <w:pPr>
        <w:pStyle w:val="TEKSTIIIIII"/>
      </w:pPr>
      <w:r w:rsidRPr="00CC49AB">
        <w:t>5</w:t>
      </w:r>
      <w:r w:rsidR="00C437AC" w:rsidRPr="00CC49AB">
        <w:t>.</w:t>
      </w:r>
      <w:r w:rsidRPr="00CC49AB">
        <w:t xml:space="preserve"> IDENTIFIKIMI </w:t>
      </w:r>
      <w:r w:rsidR="00C437AC" w:rsidRPr="00CC49AB">
        <w:t xml:space="preserve">I </w:t>
      </w:r>
      <w:r w:rsidRPr="00CC49AB">
        <w:t>QASJEVE KOSTO</w:t>
      </w:r>
      <w:r w:rsidR="00C437AC" w:rsidRPr="00CC49AB">
        <w:t>-</w:t>
      </w:r>
      <w:r w:rsidRPr="00CC49AB">
        <w:t xml:space="preserve">EFEKTIVE PËR RINOVIMIN E NDËRTESAVE </w:t>
      </w:r>
    </w:p>
    <w:p w14:paraId="06C8B0FC" w14:textId="77777777" w:rsidR="006F2012" w:rsidRPr="00CC49AB" w:rsidRDefault="006F2012" w:rsidP="006F2012">
      <w:pPr>
        <w:pStyle w:val="TEKSTIIIIII"/>
      </w:pPr>
      <w:r w:rsidRPr="00CC49AB">
        <w:t xml:space="preserve">5.1 5.1 Metodologjia </w:t>
      </w:r>
    </w:p>
    <w:p w14:paraId="5C3A7795" w14:textId="2A09D5D9" w:rsidR="006F2012" w:rsidRPr="00CC49AB" w:rsidRDefault="006F2012" w:rsidP="006F2012">
      <w:pPr>
        <w:pStyle w:val="TEKSTIIIIII"/>
      </w:pPr>
      <w:r w:rsidRPr="00CC49AB">
        <w:t xml:space="preserve">5.1.1 3.1.1 Përshkrimi i modelit </w:t>
      </w:r>
      <w:r w:rsidR="00C462FC" w:rsidRPr="00CC49AB">
        <w:t>energjetik</w:t>
      </w:r>
      <w:r w:rsidRPr="00CC49AB">
        <w:t xml:space="preserve"> dhe </w:t>
      </w:r>
      <w:r w:rsidR="00C437AC" w:rsidRPr="00CC49AB">
        <w:t xml:space="preserve">i </w:t>
      </w:r>
      <w:r w:rsidRPr="00CC49AB">
        <w:t xml:space="preserve">skenarëve të përzgjedhur </w:t>
      </w:r>
    </w:p>
    <w:p w14:paraId="4A0A6645" w14:textId="26F63231" w:rsidR="006F2012" w:rsidRPr="00CC49AB" w:rsidRDefault="006F2012" w:rsidP="006F2012">
      <w:pPr>
        <w:pStyle w:val="TEKSTIIIIII"/>
      </w:pPr>
      <w:r w:rsidRPr="00CC49AB">
        <w:t>5.1.2 Përcaktimi i kostos së masave të propozuara</w:t>
      </w:r>
    </w:p>
    <w:p w14:paraId="0C02486D" w14:textId="77777777" w:rsidR="006F2012" w:rsidRPr="00CC49AB" w:rsidRDefault="006F2012" w:rsidP="006F2012">
      <w:pPr>
        <w:pStyle w:val="TEKSTIIIIII"/>
      </w:pPr>
      <w:r w:rsidRPr="00CC49AB">
        <w:t xml:space="preserve">5.1.3 Supozimet e përdorura për llogaritjen </w:t>
      </w:r>
    </w:p>
    <w:p w14:paraId="4EA12B87" w14:textId="77777777" w:rsidR="006F2012" w:rsidRPr="00CC49AB" w:rsidRDefault="006F2012" w:rsidP="006F2012">
      <w:pPr>
        <w:pStyle w:val="TEKSTIIIIII"/>
      </w:pPr>
      <w:r w:rsidRPr="00CC49AB">
        <w:t xml:space="preserve">5.2 Mekanizmat e financimit </w:t>
      </w:r>
    </w:p>
    <w:p w14:paraId="180FC126" w14:textId="77777777" w:rsidR="006F2012" w:rsidRPr="00CC49AB" w:rsidRDefault="006F2012" w:rsidP="006F2012">
      <w:pPr>
        <w:pStyle w:val="TEKSTIIIIII"/>
      </w:pPr>
      <w:r w:rsidRPr="00CC49AB">
        <w:t xml:space="preserve">5.3 Rinovimi i një ndërtese të veçuar për një familje </w:t>
      </w:r>
    </w:p>
    <w:p w14:paraId="2F717FE2" w14:textId="77777777" w:rsidR="006F2012" w:rsidRPr="00CC49AB" w:rsidRDefault="006F2012" w:rsidP="006F2012">
      <w:pPr>
        <w:pStyle w:val="TEKSTIIIIII"/>
      </w:pPr>
      <w:r w:rsidRPr="00CC49AB">
        <w:t xml:space="preserve">5.3.1 Përshkrimi </w:t>
      </w:r>
    </w:p>
    <w:p w14:paraId="3043D9F8" w14:textId="15270679" w:rsidR="006F2012" w:rsidRPr="00CC49AB" w:rsidRDefault="006F2012" w:rsidP="006F2012">
      <w:pPr>
        <w:pStyle w:val="TEKSTIIIIII"/>
      </w:pPr>
      <w:r w:rsidRPr="00CC49AB">
        <w:t xml:space="preserve">5.3.2 </w:t>
      </w:r>
      <w:r w:rsidR="00B354F6" w:rsidRPr="00CC49AB">
        <w:t>Karakteristika</w:t>
      </w:r>
      <w:r w:rsidRPr="00CC49AB">
        <w:t xml:space="preserve"> arkitektonike </w:t>
      </w:r>
    </w:p>
    <w:p w14:paraId="360DC2E8" w14:textId="13F38E10" w:rsidR="006F2012" w:rsidRPr="00CC49AB" w:rsidRDefault="006F2012" w:rsidP="006F2012">
      <w:pPr>
        <w:pStyle w:val="TEKSTIIIIII"/>
      </w:pPr>
      <w:r w:rsidRPr="00CC49AB">
        <w:t>5.3.3 Masat e rekomanduara sipas skenarëve</w:t>
      </w:r>
    </w:p>
    <w:p w14:paraId="48FB0085" w14:textId="77777777" w:rsidR="006F2012" w:rsidRPr="00CC49AB" w:rsidRDefault="006F2012" w:rsidP="006F2012">
      <w:pPr>
        <w:pStyle w:val="TEKSTIIIIII"/>
      </w:pPr>
      <w:r w:rsidRPr="00CC49AB">
        <w:t xml:space="preserve">5.3.4 Rezultatet e simulimit energjetik të apartamentit të modeluar </w:t>
      </w:r>
    </w:p>
    <w:p w14:paraId="604FB7AB" w14:textId="19631B2B" w:rsidR="006F2012" w:rsidRPr="00CC49AB" w:rsidRDefault="006F2012" w:rsidP="006F2012">
      <w:pPr>
        <w:pStyle w:val="TEKSTIIIIII"/>
      </w:pPr>
      <w:r w:rsidRPr="00CC49AB">
        <w:t>5.4 Rinovimi i një ndërtese arsimi shkollë 9</w:t>
      </w:r>
      <w:r w:rsidR="00C437AC" w:rsidRPr="00CC49AB">
        <w:t>-</w:t>
      </w:r>
      <w:r w:rsidRPr="00CC49AB">
        <w:t xml:space="preserve">vjeçare </w:t>
      </w:r>
    </w:p>
    <w:p w14:paraId="6D4614A7" w14:textId="77777777" w:rsidR="006F2012" w:rsidRPr="00CC49AB" w:rsidRDefault="006F2012" w:rsidP="006F2012">
      <w:pPr>
        <w:pStyle w:val="TEKSTIIIIII"/>
      </w:pPr>
      <w:r w:rsidRPr="00CC49AB">
        <w:t xml:space="preserve">5.4.1 Përshkrimi </w:t>
      </w:r>
    </w:p>
    <w:p w14:paraId="34933C56" w14:textId="493B8E68" w:rsidR="006F2012" w:rsidRPr="00CC49AB" w:rsidRDefault="006F2012" w:rsidP="006F2012">
      <w:pPr>
        <w:pStyle w:val="TEKSTIIIIII"/>
      </w:pPr>
      <w:r w:rsidRPr="00CC49AB">
        <w:t xml:space="preserve">5.4.2 </w:t>
      </w:r>
      <w:r w:rsidR="00B354F6" w:rsidRPr="00CC49AB">
        <w:t>Karakteristika</w:t>
      </w:r>
      <w:r w:rsidRPr="00CC49AB">
        <w:t xml:space="preserve"> arkitektonike </w:t>
      </w:r>
    </w:p>
    <w:p w14:paraId="0F7E77DA" w14:textId="7E9BDE30" w:rsidR="006F2012" w:rsidRPr="00CC49AB" w:rsidRDefault="006F2012" w:rsidP="006F2012">
      <w:pPr>
        <w:pStyle w:val="TEKSTIIIIII"/>
      </w:pPr>
      <w:r w:rsidRPr="00CC49AB">
        <w:t>5.4.3 Masat e rekomanduara sipas skenarëve</w:t>
      </w:r>
    </w:p>
    <w:p w14:paraId="01C89A0D" w14:textId="518D104B" w:rsidR="006F2012" w:rsidRPr="00CC49AB" w:rsidRDefault="006F2012" w:rsidP="006F2012">
      <w:pPr>
        <w:pStyle w:val="TEKSTIIIIII"/>
      </w:pPr>
      <w:r w:rsidRPr="00CC49AB">
        <w:t xml:space="preserve">5.4.4 Rezultatet e simulimit energjetik për ndërtesën e arsimit </w:t>
      </w:r>
      <w:r w:rsidR="00720FC8" w:rsidRPr="00CC49AB">
        <w:t>–</w:t>
      </w:r>
      <w:r w:rsidRPr="00CC49AB">
        <w:t xml:space="preserve"> shkollë 9</w:t>
      </w:r>
      <w:r w:rsidR="00720FC8" w:rsidRPr="00CC49AB">
        <w:t>-</w:t>
      </w:r>
      <w:r w:rsidRPr="00CC49AB">
        <w:t xml:space="preserve">vjeçare </w:t>
      </w:r>
    </w:p>
    <w:p w14:paraId="07CA8C83" w14:textId="77777777" w:rsidR="006F2012" w:rsidRPr="00CC49AB" w:rsidRDefault="006F2012" w:rsidP="006F2012">
      <w:pPr>
        <w:pStyle w:val="TEKSTIIIIII"/>
      </w:pPr>
      <w:r w:rsidRPr="00CC49AB">
        <w:lastRenderedPageBreak/>
        <w:t xml:space="preserve">5.5 Rinovimi i një ndërtese konvikti </w:t>
      </w:r>
    </w:p>
    <w:p w14:paraId="007D4261" w14:textId="77777777" w:rsidR="006F2012" w:rsidRPr="00CC49AB" w:rsidRDefault="006F2012" w:rsidP="006F2012">
      <w:pPr>
        <w:pStyle w:val="TEKSTIIIIII"/>
      </w:pPr>
      <w:r w:rsidRPr="00CC49AB">
        <w:t xml:space="preserve">5.5.1 Përshkrimi </w:t>
      </w:r>
    </w:p>
    <w:p w14:paraId="606843F7" w14:textId="77777777" w:rsidR="006F2012" w:rsidRPr="00CC49AB" w:rsidRDefault="006F2012" w:rsidP="006F2012">
      <w:pPr>
        <w:pStyle w:val="TEKSTIIIIII"/>
      </w:pPr>
      <w:r w:rsidRPr="00CC49AB">
        <w:t xml:space="preserve">5.5.2 Karakteristika arkitektonike </w:t>
      </w:r>
    </w:p>
    <w:p w14:paraId="1B044948" w14:textId="25024F30" w:rsidR="006F2012" w:rsidRPr="00CC49AB" w:rsidRDefault="006F2012" w:rsidP="006F2012">
      <w:pPr>
        <w:pStyle w:val="TEKSTIIIIII"/>
      </w:pPr>
      <w:r w:rsidRPr="00CC49AB">
        <w:t>5.5.3 Masat e rekomanduara sipas skenarëve</w:t>
      </w:r>
    </w:p>
    <w:p w14:paraId="0E7C1272" w14:textId="77777777" w:rsidR="006F2012" w:rsidRPr="00CC49AB" w:rsidRDefault="006F2012" w:rsidP="006F2012">
      <w:pPr>
        <w:pStyle w:val="TEKSTIIIIII"/>
      </w:pPr>
      <w:r w:rsidRPr="00CC49AB">
        <w:t xml:space="preserve">5.5.4 Rezultatet e simulimit energjetik për ndërtesën e konviktit </w:t>
      </w:r>
    </w:p>
    <w:p w14:paraId="48DC573C" w14:textId="77777777" w:rsidR="006F2012" w:rsidRPr="00CC49AB" w:rsidRDefault="006F2012" w:rsidP="006F2012">
      <w:pPr>
        <w:pStyle w:val="TEKSTIIIIII"/>
      </w:pPr>
      <w:r w:rsidRPr="00CC49AB">
        <w:t xml:space="preserve">5.6 3.6 Rinovimi i një ndërtese të administratës shtetërore </w:t>
      </w:r>
    </w:p>
    <w:p w14:paraId="480B7F00" w14:textId="77777777" w:rsidR="006F2012" w:rsidRPr="00CC49AB" w:rsidRDefault="006F2012" w:rsidP="006F2012">
      <w:pPr>
        <w:pStyle w:val="TEKSTIIIIII"/>
      </w:pPr>
      <w:r w:rsidRPr="00CC49AB">
        <w:t xml:space="preserve">5.6.1 Përshkrimi </w:t>
      </w:r>
    </w:p>
    <w:p w14:paraId="7C13F38B" w14:textId="3875AC46" w:rsidR="006F2012" w:rsidRPr="00CC49AB" w:rsidRDefault="006F2012" w:rsidP="006F2012">
      <w:pPr>
        <w:pStyle w:val="TEKSTIIIIII"/>
      </w:pPr>
      <w:r w:rsidRPr="00CC49AB">
        <w:t xml:space="preserve">5.6.2 </w:t>
      </w:r>
      <w:r w:rsidR="00B354F6" w:rsidRPr="00CC49AB">
        <w:t>Karakteristika</w:t>
      </w:r>
      <w:r w:rsidRPr="00CC49AB">
        <w:t xml:space="preserve"> arkitektonike </w:t>
      </w:r>
    </w:p>
    <w:p w14:paraId="247325D1" w14:textId="1E24A6FA" w:rsidR="006F2012" w:rsidRPr="00CC49AB" w:rsidRDefault="006F2012" w:rsidP="006F2012">
      <w:pPr>
        <w:pStyle w:val="TEKSTIIIIII"/>
      </w:pPr>
      <w:r w:rsidRPr="00CC49AB">
        <w:t>5.6.3 Masat e rekomanduara sipas skenarëve</w:t>
      </w:r>
    </w:p>
    <w:p w14:paraId="707E8263" w14:textId="77777777" w:rsidR="006F2012" w:rsidRPr="00CC49AB" w:rsidRDefault="006F2012" w:rsidP="006F2012">
      <w:pPr>
        <w:pStyle w:val="TEKSTIIIIII"/>
      </w:pPr>
      <w:r w:rsidRPr="00CC49AB">
        <w:t xml:space="preserve">5.6.4 Rezultatet e simulimit energjetik për ndërtesën e administratës </w:t>
      </w:r>
    </w:p>
    <w:p w14:paraId="405D0A66" w14:textId="77777777" w:rsidR="006F2012" w:rsidRPr="00CC49AB" w:rsidRDefault="006F2012" w:rsidP="006F2012">
      <w:pPr>
        <w:pStyle w:val="TEKSTIIIIII"/>
      </w:pPr>
      <w:r w:rsidRPr="00CC49AB">
        <w:t xml:space="preserve">5.7 Përmbledhje e rezultateve të analizës </w:t>
      </w:r>
    </w:p>
    <w:p w14:paraId="4C64BD67" w14:textId="77777777" w:rsidR="006F2012" w:rsidRPr="00CC49AB" w:rsidRDefault="006F2012" w:rsidP="006F2012">
      <w:pPr>
        <w:pStyle w:val="TEKSTIIIIII"/>
      </w:pPr>
      <w:r w:rsidRPr="00CC49AB">
        <w:t xml:space="preserve">5.8 Konkluzione </w:t>
      </w:r>
    </w:p>
    <w:p w14:paraId="4FC2E3CC" w14:textId="7F268D59" w:rsidR="006F2012" w:rsidRPr="00CC49AB" w:rsidRDefault="006F2012" w:rsidP="006F2012">
      <w:pPr>
        <w:pStyle w:val="TEKSTIIIIII"/>
      </w:pPr>
      <w:r w:rsidRPr="00CC49AB">
        <w:t>6</w:t>
      </w:r>
      <w:r w:rsidR="00720FC8" w:rsidRPr="00CC49AB">
        <w:t>.</w:t>
      </w:r>
      <w:r w:rsidRPr="00CC49AB">
        <w:t xml:space="preserve"> UDHËRRËFYESI I STOKUT TË NDËRTESËS PËR 2030, 2040, 2050 </w:t>
      </w:r>
    </w:p>
    <w:p w14:paraId="02A9D89D" w14:textId="6D75E952" w:rsidR="006F2012" w:rsidRPr="00CC49AB" w:rsidRDefault="006F2012" w:rsidP="006F2012">
      <w:pPr>
        <w:pStyle w:val="TEKSTIIIIII"/>
      </w:pPr>
      <w:r w:rsidRPr="00CC49AB">
        <w:t xml:space="preserve">6.1 Vështrim i përgjithshëm i objektivave të </w:t>
      </w:r>
      <w:r w:rsidR="00720FC8" w:rsidRPr="00CC49AB">
        <w:t xml:space="preserve">stokut shqiptar të ndërtimit </w:t>
      </w:r>
      <w:r w:rsidRPr="00CC49AB">
        <w:t xml:space="preserve">për 2030, 2040 dhe 2050 </w:t>
      </w:r>
    </w:p>
    <w:p w14:paraId="48E7A7CC" w14:textId="1A358991" w:rsidR="006F2012" w:rsidRPr="00CC49AB" w:rsidRDefault="006F2012" w:rsidP="006F2012">
      <w:pPr>
        <w:pStyle w:val="TEKSTIIIIII"/>
      </w:pPr>
      <w:r w:rsidRPr="00CC49AB">
        <w:t xml:space="preserve">6.1.1 Objektivat e </w:t>
      </w:r>
      <w:r w:rsidR="00720FC8" w:rsidRPr="00CC49AB">
        <w:t xml:space="preserve">stokut të ndërtesave </w:t>
      </w:r>
      <w:r w:rsidRPr="00CC49AB">
        <w:t xml:space="preserve">deri në vitin 2050 </w:t>
      </w:r>
    </w:p>
    <w:p w14:paraId="7A1D0FC1" w14:textId="77777777" w:rsidR="006F2012" w:rsidRPr="00CC49AB" w:rsidRDefault="006F2012" w:rsidP="006F2012">
      <w:pPr>
        <w:pStyle w:val="TEKSTIIIIII"/>
      </w:pPr>
      <w:r w:rsidRPr="00CC49AB">
        <w:t xml:space="preserve">6.1.2 Përshkrimi i objektivave të udhërrëfyesit për stokun kombëtar të ndërtesave deri në vitin 2050 </w:t>
      </w:r>
    </w:p>
    <w:p w14:paraId="47F25D5E" w14:textId="77777777" w:rsidR="006F2012" w:rsidRPr="00CC49AB" w:rsidRDefault="006F2012" w:rsidP="006F2012">
      <w:pPr>
        <w:pStyle w:val="TEKSTIIIIII"/>
      </w:pPr>
      <w:r w:rsidRPr="00CC49AB">
        <w:t xml:space="preserve">6.2 Përmbledhje e normave të rinovimit dhe ndërtesave pa emetime të stokut kombëtar të ndërtesave deri në vitin 2050 </w:t>
      </w:r>
    </w:p>
    <w:p w14:paraId="37F4BB89" w14:textId="77777777" w:rsidR="006F2012" w:rsidRPr="00CC49AB" w:rsidRDefault="006F2012" w:rsidP="006F2012">
      <w:pPr>
        <w:pStyle w:val="TEKSTIIIIII"/>
      </w:pPr>
      <w:r w:rsidRPr="00CC49AB">
        <w:t xml:space="preserve">6.2.1 Objektivat e rinovimit të ndërtesave rezidenciale </w:t>
      </w:r>
    </w:p>
    <w:p w14:paraId="42CB4F2F" w14:textId="77777777" w:rsidR="006F2012" w:rsidRPr="00CC49AB" w:rsidRDefault="006F2012" w:rsidP="006F2012">
      <w:pPr>
        <w:pStyle w:val="TEKSTIIIIII"/>
      </w:pPr>
      <w:r w:rsidRPr="00CC49AB">
        <w:t xml:space="preserve">6.2.2 Objektivat e rinovimit për ndërtesat publike </w:t>
      </w:r>
    </w:p>
    <w:p w14:paraId="0CA9A4CE" w14:textId="77777777" w:rsidR="006F2012" w:rsidRPr="00CC49AB" w:rsidRDefault="006F2012" w:rsidP="006F2012">
      <w:pPr>
        <w:pStyle w:val="TEKSTIIIIII"/>
      </w:pPr>
      <w:r w:rsidRPr="00CC49AB">
        <w:t xml:space="preserve">6.2.3 Objektivat e rinovimit për ndërtesat komerciale/private të shërbimit </w:t>
      </w:r>
    </w:p>
    <w:p w14:paraId="6324276F" w14:textId="77777777" w:rsidR="006F2012" w:rsidRPr="00CC49AB" w:rsidRDefault="006F2012" w:rsidP="006F2012">
      <w:pPr>
        <w:pStyle w:val="TEKSTIIIIII"/>
      </w:pPr>
      <w:r w:rsidRPr="00CC49AB">
        <w:t xml:space="preserve">6.2.4 Përmbledhje e emetimeve të synuara të gazeve me efekt serrë për llojin e ndërtesës </w:t>
      </w:r>
    </w:p>
    <w:p w14:paraId="7D09BACB" w14:textId="12EB504D" w:rsidR="006F2012" w:rsidRPr="00CC49AB" w:rsidRDefault="006F2012" w:rsidP="006F2012">
      <w:pPr>
        <w:pStyle w:val="TEKSTIIIIII"/>
      </w:pPr>
      <w:r w:rsidRPr="00CC49AB">
        <w:t>7</w:t>
      </w:r>
      <w:r w:rsidR="00720FC8" w:rsidRPr="00CC49AB">
        <w:t>.</w:t>
      </w:r>
      <w:r w:rsidRPr="00CC49AB">
        <w:t xml:space="preserve"> Përmbledhje e politikave dhe masave të zbatuara dhe të planifikuara </w:t>
      </w:r>
    </w:p>
    <w:p w14:paraId="794FE60B" w14:textId="155EBD05" w:rsidR="006F2012" w:rsidRPr="00CC49AB" w:rsidRDefault="006F2012" w:rsidP="006F2012">
      <w:pPr>
        <w:pStyle w:val="TEKSTIIIIII"/>
      </w:pPr>
      <w:r w:rsidRPr="00CC49AB">
        <w:t>7.1 Masat dhe politikat e lidhura me efiç</w:t>
      </w:r>
      <w:r w:rsidR="00B354F6" w:rsidRPr="00CC49AB">
        <w:t>i</w:t>
      </w:r>
      <w:r w:rsidRPr="00CC49AB">
        <w:t xml:space="preserve">encën e energjisë në ndërtesa </w:t>
      </w:r>
    </w:p>
    <w:p w14:paraId="09392E35" w14:textId="77777777" w:rsidR="006F2012" w:rsidRPr="00CC49AB" w:rsidRDefault="006F2012" w:rsidP="006F2012">
      <w:pPr>
        <w:pStyle w:val="TEKSTIIIIII"/>
      </w:pPr>
      <w:r w:rsidRPr="00CC49AB">
        <w:t xml:space="preserve">7.2 Masat dhe politikat e lidhura me energjinë e rinovueshme në ndërtesa dhe masa të tjera </w:t>
      </w:r>
    </w:p>
    <w:p w14:paraId="71AE649E" w14:textId="68745E88" w:rsidR="006F2012" w:rsidRPr="00CC49AB" w:rsidRDefault="006F2012" w:rsidP="006F2012">
      <w:pPr>
        <w:pStyle w:val="TEKSTIIIIII"/>
      </w:pPr>
      <w:r w:rsidRPr="00CC49AB">
        <w:t>8</w:t>
      </w:r>
      <w:r w:rsidR="00720FC8" w:rsidRPr="00CC49AB">
        <w:t>.</w:t>
      </w:r>
      <w:r w:rsidRPr="00CC49AB">
        <w:t xml:space="preserve"> Parashikimi i investimeve të nevojshme </w:t>
      </w:r>
    </w:p>
    <w:p w14:paraId="4A56F889" w14:textId="6E861625" w:rsidR="006F2012" w:rsidRPr="00CC49AB" w:rsidRDefault="006F2012" w:rsidP="006F2012">
      <w:pPr>
        <w:pStyle w:val="TEKSTIIIIII"/>
      </w:pPr>
      <w:r w:rsidRPr="00CC49AB">
        <w:t>8.1 Nevojat për investime deri në vitin 2030 për PaM</w:t>
      </w:r>
      <w:r w:rsidR="00B354F6" w:rsidRPr="00CC49AB">
        <w:t>,</w:t>
      </w:r>
      <w:r w:rsidRPr="00CC49AB">
        <w:t xml:space="preserve"> siç janë përshkruar në PKEK </w:t>
      </w:r>
    </w:p>
    <w:p w14:paraId="0589726B" w14:textId="77777777" w:rsidR="006F2012" w:rsidRPr="00CC49AB" w:rsidRDefault="006F2012" w:rsidP="006F2012">
      <w:pPr>
        <w:pStyle w:val="TEKSTIIIIII"/>
      </w:pPr>
      <w:r w:rsidRPr="00CC49AB">
        <w:t xml:space="preserve">8.2 Kostot tipike për masat EE/RE për sektorin e ndërtimit </w:t>
      </w:r>
    </w:p>
    <w:p w14:paraId="04F733C3" w14:textId="77777777" w:rsidR="006F2012" w:rsidRPr="00CC49AB" w:rsidRDefault="006F2012" w:rsidP="006F2012">
      <w:pPr>
        <w:pStyle w:val="TEKSTIIIIII"/>
      </w:pPr>
      <w:r w:rsidRPr="00CC49AB">
        <w:t xml:space="preserve">8.3 Parashikimi i nevojave për investime në vitet 2030, 2040 dhe 2050 për rinovimin e stokut të ndërtesave </w:t>
      </w:r>
    </w:p>
    <w:p w14:paraId="1A897EDB" w14:textId="77777777" w:rsidR="006F2012" w:rsidRPr="00CC49AB" w:rsidRDefault="006F2012" w:rsidP="006F2012">
      <w:pPr>
        <w:pStyle w:val="TEKSTIIIIII"/>
      </w:pPr>
      <w:r w:rsidRPr="00CC49AB">
        <w:t xml:space="preserve">8.3.1 Nevojat për investime për ndërtesa banimi </w:t>
      </w:r>
    </w:p>
    <w:p w14:paraId="27D4682F" w14:textId="77777777" w:rsidR="006F2012" w:rsidRPr="00CC49AB" w:rsidRDefault="006F2012" w:rsidP="006F2012">
      <w:pPr>
        <w:pStyle w:val="TEKSTIIIIII"/>
      </w:pPr>
      <w:r w:rsidRPr="00CC49AB">
        <w:t xml:space="preserve">8.3.2 Nevojat për investime për ndërtesat publike </w:t>
      </w:r>
    </w:p>
    <w:p w14:paraId="1AAD97A3" w14:textId="77777777" w:rsidR="006F2012" w:rsidRPr="00CC49AB" w:rsidRDefault="006F2012" w:rsidP="006F2012">
      <w:pPr>
        <w:pStyle w:val="TEKSTIIIIII"/>
      </w:pPr>
      <w:r w:rsidRPr="00CC49AB">
        <w:t xml:space="preserve">8.3.3 Objektivat e rinovimit për ndërtesat komerciale/private të shërbimit </w:t>
      </w:r>
    </w:p>
    <w:p w14:paraId="109F0369" w14:textId="77777777" w:rsidR="006F2012" w:rsidRPr="00CC49AB" w:rsidRDefault="006F2012" w:rsidP="006F2012">
      <w:pPr>
        <w:pStyle w:val="TEKSTIIIIII"/>
      </w:pPr>
      <w:r w:rsidRPr="00CC49AB">
        <w:t xml:space="preserve">8.3.4 Nevojat totale për investime për rinovimin/dekarbonizimin e stokut të ndërtesave deri në vitin 2050 </w:t>
      </w:r>
    </w:p>
    <w:p w14:paraId="3F5299A7" w14:textId="77777777" w:rsidR="006F2012" w:rsidRPr="00CC49AB" w:rsidRDefault="006F2012" w:rsidP="006F2012">
      <w:pPr>
        <w:pStyle w:val="TEKSTIIIIII"/>
      </w:pPr>
      <w:r w:rsidRPr="00CC49AB">
        <w:t xml:space="preserve">8.3.5 Objektivat e rinovimit për ndërtesat komerciale/private të shërbimit </w:t>
      </w:r>
    </w:p>
    <w:p w14:paraId="5EDD7295" w14:textId="77777777" w:rsidR="006F2012" w:rsidRPr="00CC49AB" w:rsidRDefault="006F2012" w:rsidP="006F2012">
      <w:pPr>
        <w:pStyle w:val="TEKSTIIIIII"/>
      </w:pPr>
      <w:r w:rsidRPr="00CC49AB">
        <w:t xml:space="preserve">8.3.6 Nevojat totale për investime për rinovimin/dekarbonizimin e stokut të ndërtesave deri në vitin 2050 </w:t>
      </w:r>
    </w:p>
    <w:p w14:paraId="7081B2F1" w14:textId="64510944" w:rsidR="006F2012" w:rsidRPr="00CC49AB" w:rsidRDefault="006F2012" w:rsidP="006F2012">
      <w:pPr>
        <w:pStyle w:val="TEKSTIIIIII"/>
      </w:pPr>
      <w:r w:rsidRPr="00CC49AB">
        <w:t xml:space="preserve">Aneksi 1: Ndarja e </w:t>
      </w:r>
      <w:r w:rsidR="00B354F6" w:rsidRPr="00CC49AB">
        <w:t>popullsisë</w:t>
      </w:r>
      <w:r w:rsidRPr="00CC49AB">
        <w:t xml:space="preserve"> dhe stokut të banesave, për secilën kategori dhe secilën </w:t>
      </w:r>
      <w:r w:rsidR="009035B4" w:rsidRPr="00CC49AB">
        <w:t xml:space="preserve">bashki </w:t>
      </w:r>
    </w:p>
    <w:p w14:paraId="3ABAA835" w14:textId="606B37B9" w:rsidR="006F2012" w:rsidRPr="00CC49AB" w:rsidRDefault="006F2012" w:rsidP="006F2012">
      <w:pPr>
        <w:pStyle w:val="TEKSTIIIIII"/>
      </w:pPr>
      <w:r w:rsidRPr="00CC49AB">
        <w:t>Aneksi 2: Certifikata e Performancës Energjetike të</w:t>
      </w:r>
      <w:r w:rsidR="00DC2701" w:rsidRPr="00CC49AB">
        <w:t xml:space="preserve"> </w:t>
      </w:r>
      <w:r w:rsidRPr="00CC49AB">
        <w:t xml:space="preserve">Ndërtesës </w:t>
      </w:r>
    </w:p>
    <w:p w14:paraId="25D3DF62" w14:textId="47AE3ECA" w:rsidR="006F2012" w:rsidRPr="00CC49AB" w:rsidRDefault="006F2012" w:rsidP="006F2012">
      <w:pPr>
        <w:pStyle w:val="TEKSTIIIIII"/>
      </w:pPr>
      <w:r w:rsidRPr="00CC49AB">
        <w:t xml:space="preserve">Aneksi 3: Numri i parashikuar i njësive të banimit të okupuana të zonave klimatike 1, 2 dhe 3 për periudhën </w:t>
      </w:r>
      <w:r w:rsidR="00CE5C83" w:rsidRPr="00CC49AB">
        <w:t>2023–2050</w:t>
      </w:r>
      <w:r w:rsidRPr="00CC49AB">
        <w:t xml:space="preserve"> për Shqipërinë </w:t>
      </w:r>
    </w:p>
    <w:p w14:paraId="4C2D7C2E" w14:textId="1035D321" w:rsidR="006F2012" w:rsidRPr="00CC49AB" w:rsidRDefault="006F2012" w:rsidP="006F2012">
      <w:pPr>
        <w:pStyle w:val="TEKSTIIIIII"/>
      </w:pPr>
      <w:r w:rsidRPr="00CC49AB">
        <w:lastRenderedPageBreak/>
        <w:t>Aneksi 4: Sipërfaqja e parashikuar (m</w:t>
      </w:r>
      <w:r w:rsidRPr="00CC49AB">
        <w:rPr>
          <w:vertAlign w:val="superscript"/>
        </w:rPr>
        <w:t>2</w:t>
      </w:r>
      <w:r w:rsidRPr="00CC49AB">
        <w:t xml:space="preserve">) e njësive të banimit të zonave klimatike 1, 2 dhe 3 të zëna për periudhën </w:t>
      </w:r>
      <w:r w:rsidR="00CE5C83" w:rsidRPr="00CC49AB">
        <w:t>2023–2050</w:t>
      </w:r>
      <w:r w:rsidRPr="00CC49AB">
        <w:t xml:space="preserve"> për Shqipërinë </w:t>
      </w:r>
    </w:p>
    <w:p w14:paraId="0801D8CA" w14:textId="741AADE0" w:rsidR="006F2012" w:rsidRPr="00CC49AB" w:rsidRDefault="006F2012" w:rsidP="006F2012">
      <w:pPr>
        <w:pStyle w:val="TEKSTIIIIII"/>
      </w:pPr>
      <w:r w:rsidRPr="00CC49AB">
        <w:t xml:space="preserve">Aneksi 5: Numri i parashikuar i njësive të banimit të okupuara të zonës klimatike 1 për periudhën </w:t>
      </w:r>
      <w:r w:rsidR="00CE5C83" w:rsidRPr="00CC49AB">
        <w:t>2023–2050</w:t>
      </w:r>
      <w:r w:rsidRPr="00CC49AB">
        <w:t xml:space="preserve"> </w:t>
      </w:r>
    </w:p>
    <w:p w14:paraId="49E67C53" w14:textId="610B52D3" w:rsidR="006F2012" w:rsidRPr="00CC49AB" w:rsidRDefault="006F2012" w:rsidP="006F2012">
      <w:pPr>
        <w:pStyle w:val="TEKSTIIIIII"/>
      </w:pPr>
      <w:r w:rsidRPr="00CC49AB">
        <w:t>Aneksi 6: Sipërfaqja e parashikuar (m</w:t>
      </w:r>
      <w:r w:rsidRPr="00CC49AB">
        <w:rPr>
          <w:vertAlign w:val="superscript"/>
        </w:rPr>
        <w:t>2</w:t>
      </w:r>
      <w:r w:rsidRPr="00CC49AB">
        <w:t xml:space="preserve">) e njësive të banimit të zëna të </w:t>
      </w:r>
      <w:r w:rsidR="009035B4" w:rsidRPr="00CC49AB">
        <w:t xml:space="preserve">zonës </w:t>
      </w:r>
      <w:r w:rsidRPr="00CC49AB">
        <w:t xml:space="preserve">klimatike 1 për periudhën </w:t>
      </w:r>
      <w:r w:rsidR="00CE5C83" w:rsidRPr="00CC49AB">
        <w:t>2023–2050</w:t>
      </w:r>
      <w:r w:rsidRPr="00CC49AB">
        <w:t xml:space="preserve"> </w:t>
      </w:r>
    </w:p>
    <w:p w14:paraId="2A3C45CF" w14:textId="2DC123E6" w:rsidR="006F2012" w:rsidRPr="00CC49AB" w:rsidRDefault="006F2012" w:rsidP="006F2012">
      <w:pPr>
        <w:pStyle w:val="TEKSTIIIIII"/>
      </w:pPr>
      <w:r w:rsidRPr="00CC49AB">
        <w:t xml:space="preserve">Aneksi 7: Numri i parashikuar i njësive të banimit të okupuana të </w:t>
      </w:r>
      <w:r w:rsidR="009035B4" w:rsidRPr="00CC49AB">
        <w:t xml:space="preserve">zonës </w:t>
      </w:r>
      <w:r w:rsidRPr="00CC49AB">
        <w:t xml:space="preserve">klimatike 2 për periudhën </w:t>
      </w:r>
      <w:r w:rsidR="00CE5C83" w:rsidRPr="00CC49AB">
        <w:t>2023–2050</w:t>
      </w:r>
      <w:r w:rsidRPr="00CC49AB">
        <w:t xml:space="preserve"> </w:t>
      </w:r>
    </w:p>
    <w:p w14:paraId="654EDEE1" w14:textId="7AFA24FB" w:rsidR="006F2012" w:rsidRPr="00CC49AB" w:rsidRDefault="006F2012" w:rsidP="006F2012">
      <w:pPr>
        <w:pStyle w:val="TEKSTIIIIII"/>
      </w:pPr>
      <w:r w:rsidRPr="00CC49AB">
        <w:t>Aneksi 8: Sipërfaqja e parashikuar (m</w:t>
      </w:r>
      <w:r w:rsidRPr="00CC49AB">
        <w:rPr>
          <w:vertAlign w:val="superscript"/>
        </w:rPr>
        <w:t>2</w:t>
      </w:r>
      <w:r w:rsidRPr="00CC49AB">
        <w:t xml:space="preserve">) e njësive të banimit të okupuara të </w:t>
      </w:r>
      <w:r w:rsidR="009035B4" w:rsidRPr="00CC49AB">
        <w:t xml:space="preserve">zonës </w:t>
      </w:r>
      <w:r w:rsidRPr="00CC49AB">
        <w:t xml:space="preserve">klimatike 2 për periudhën </w:t>
      </w:r>
      <w:r w:rsidR="00CE5C83" w:rsidRPr="00CC49AB">
        <w:t>2023–2050</w:t>
      </w:r>
      <w:r w:rsidRPr="00CC49AB">
        <w:t xml:space="preserve"> </w:t>
      </w:r>
    </w:p>
    <w:p w14:paraId="1DC93EEC" w14:textId="6BC9A01C" w:rsidR="006F2012" w:rsidRPr="00CC49AB" w:rsidRDefault="006F2012" w:rsidP="006F2012">
      <w:pPr>
        <w:pStyle w:val="TEKSTIIIIII"/>
      </w:pPr>
      <w:r w:rsidRPr="00CC49AB">
        <w:t xml:space="preserve">Aneksi 9: Numri i parashikuar i njësive të banimit të okupuara të </w:t>
      </w:r>
      <w:r w:rsidR="009035B4" w:rsidRPr="00CC49AB">
        <w:t xml:space="preserve">zonës </w:t>
      </w:r>
      <w:r w:rsidRPr="00CC49AB">
        <w:t xml:space="preserve">klimatike 3 për periudhën </w:t>
      </w:r>
      <w:r w:rsidR="00CE5C83" w:rsidRPr="00CC49AB">
        <w:t>2023–2050</w:t>
      </w:r>
      <w:r w:rsidRPr="00CC49AB">
        <w:t xml:space="preserve"> </w:t>
      </w:r>
    </w:p>
    <w:p w14:paraId="4C7FADC3" w14:textId="5BAE954D" w:rsidR="006F2012" w:rsidRPr="00CC49AB" w:rsidRDefault="006F2012" w:rsidP="006F2012">
      <w:pPr>
        <w:pStyle w:val="TEKSTIIIIII"/>
      </w:pPr>
      <w:r w:rsidRPr="00CC49AB">
        <w:t>Aneksi 10: Sipërfaqja e parashikuar (m</w:t>
      </w:r>
      <w:r w:rsidRPr="00CC49AB">
        <w:rPr>
          <w:vertAlign w:val="superscript"/>
        </w:rPr>
        <w:t>2</w:t>
      </w:r>
      <w:r w:rsidRPr="00CC49AB">
        <w:t xml:space="preserve">) e njësive të banimit të okupuara të </w:t>
      </w:r>
      <w:r w:rsidR="009035B4" w:rsidRPr="00CC49AB">
        <w:t xml:space="preserve">zonës </w:t>
      </w:r>
      <w:r w:rsidRPr="00CC49AB">
        <w:t>klimatike 2 për periudhën</w:t>
      </w:r>
      <w:r w:rsidR="00DC2701" w:rsidRPr="00CC49AB">
        <w:t xml:space="preserve"> </w:t>
      </w:r>
      <w:r w:rsidR="00CE5C83" w:rsidRPr="00CC49AB">
        <w:t>2023–2050</w:t>
      </w:r>
      <w:r w:rsidRPr="00CC49AB">
        <w:t xml:space="preserve"> </w:t>
      </w:r>
    </w:p>
    <w:p w14:paraId="5939FD5C" w14:textId="2CD074A8" w:rsidR="006F2012" w:rsidRPr="00CC49AB" w:rsidRDefault="006F2012" w:rsidP="006F2012">
      <w:pPr>
        <w:pStyle w:val="TEKSTIIIIII"/>
      </w:pPr>
      <w:r w:rsidRPr="00CC49AB">
        <w:t xml:space="preserve">Aneksi 11: Numri i parashikuar i njësive të banimit të okupuara të zonave klimatike 1, 2 dhe 3 për periudhën </w:t>
      </w:r>
      <w:r w:rsidR="00CE5C83" w:rsidRPr="00CC49AB">
        <w:t>2023–2050</w:t>
      </w:r>
      <w:r w:rsidRPr="00CC49AB">
        <w:t xml:space="preserve"> </w:t>
      </w:r>
    </w:p>
    <w:p w14:paraId="20B9A55D" w14:textId="69DBDAFD" w:rsidR="006F2012" w:rsidRPr="00CC49AB" w:rsidRDefault="006F2012" w:rsidP="006F2012">
      <w:pPr>
        <w:pStyle w:val="TEKSTIIIIII"/>
      </w:pPr>
      <w:r w:rsidRPr="00CC49AB">
        <w:t xml:space="preserve">Aneksi 12: </w:t>
      </w:r>
      <w:r w:rsidR="00913714">
        <w:t>Sipërfaqja</w:t>
      </w:r>
      <w:r w:rsidRPr="00CC49AB">
        <w:t xml:space="preserve"> e parashikuar e njësive të banimit të zonave klimatike 1, 2 dhe 3 të okupuara për periudhën </w:t>
      </w:r>
      <w:r w:rsidR="00CE5C83" w:rsidRPr="00CC49AB">
        <w:t>2023–2050</w:t>
      </w:r>
      <w:r w:rsidRPr="00CC49AB">
        <w:t xml:space="preserve"> </w:t>
      </w:r>
    </w:p>
    <w:p w14:paraId="0D09ACB1" w14:textId="40F4037C" w:rsidR="006F2012" w:rsidRPr="00CC49AB" w:rsidRDefault="006F2012" w:rsidP="006F2012">
      <w:pPr>
        <w:pStyle w:val="TEKSTIIIIII"/>
      </w:pPr>
      <w:r w:rsidRPr="00CC49AB">
        <w:t xml:space="preserve">Aneksi 13: Numri i parashikuar i ndërtesave publike qendrore dhe bashkiake për periudhën </w:t>
      </w:r>
      <w:r w:rsidR="00CE5C83" w:rsidRPr="00CC49AB">
        <w:t>2023–2050</w:t>
      </w:r>
      <w:r w:rsidRPr="00CC49AB">
        <w:t xml:space="preserve"> për Shqipërinë </w:t>
      </w:r>
    </w:p>
    <w:p w14:paraId="4732B5DA" w14:textId="048FB20F" w:rsidR="006F2012" w:rsidRPr="00CC49AB" w:rsidRDefault="006F2012" w:rsidP="006F2012">
      <w:pPr>
        <w:pStyle w:val="TEKSTIIIIII"/>
      </w:pPr>
      <w:r w:rsidRPr="00CC49AB">
        <w:t>Aneksi 14: Sipërfaqja e parashikuar (m</w:t>
      </w:r>
      <w:r w:rsidRPr="00CC49AB">
        <w:rPr>
          <w:vertAlign w:val="superscript"/>
        </w:rPr>
        <w:t>2</w:t>
      </w:r>
      <w:r w:rsidRPr="00CC49AB">
        <w:t>) e ndërtesave publike qendrore dhe bashkiake</w:t>
      </w:r>
      <w:r w:rsidR="00DC2701" w:rsidRPr="00CC49AB">
        <w:t xml:space="preserve"> </w:t>
      </w:r>
      <w:r w:rsidRPr="00CC49AB">
        <w:t>për periudhën</w:t>
      </w:r>
      <w:r w:rsidR="00DC2701" w:rsidRPr="00CC49AB">
        <w:t xml:space="preserve"> </w:t>
      </w:r>
      <w:r w:rsidR="00CE5C83" w:rsidRPr="00CC49AB">
        <w:t>2023–2050</w:t>
      </w:r>
      <w:r w:rsidRPr="00CC49AB">
        <w:t xml:space="preserve"> për Shqipërinë </w:t>
      </w:r>
    </w:p>
    <w:p w14:paraId="7F7744D5" w14:textId="238A21F5" w:rsidR="006F2012" w:rsidRPr="00CC49AB" w:rsidRDefault="006F2012" w:rsidP="006F2012">
      <w:pPr>
        <w:pStyle w:val="TEKSTIIIIII"/>
      </w:pPr>
      <w:r w:rsidRPr="00CC49AB">
        <w:t>Aneksi 15: Numri i parashikuar i ndërtesave publike qendrore dhe bashkiake</w:t>
      </w:r>
      <w:r w:rsidR="00DC2701" w:rsidRPr="00CC49AB">
        <w:t xml:space="preserve"> </w:t>
      </w:r>
      <w:r w:rsidRPr="00CC49AB">
        <w:t xml:space="preserve">për </w:t>
      </w:r>
      <w:r w:rsidR="00DC2701" w:rsidRPr="00CC49AB">
        <w:t xml:space="preserve">zonën </w:t>
      </w:r>
      <w:r w:rsidRPr="00CC49AB">
        <w:t xml:space="preserve">1 për periudhën </w:t>
      </w:r>
      <w:r w:rsidR="00CE5C83" w:rsidRPr="00CC49AB">
        <w:t>2023–2050</w:t>
      </w:r>
      <w:r w:rsidRPr="00CC49AB">
        <w:t xml:space="preserve"> </w:t>
      </w:r>
    </w:p>
    <w:p w14:paraId="1D989B03" w14:textId="55DB861C" w:rsidR="006F2012" w:rsidRPr="00CC49AB" w:rsidRDefault="006F2012" w:rsidP="006F2012">
      <w:pPr>
        <w:pStyle w:val="TEKSTIIIIII"/>
      </w:pPr>
      <w:r w:rsidRPr="00CC49AB">
        <w:t>Aneksi 16: Sipërfaqja e parashikuar (m</w:t>
      </w:r>
      <w:r w:rsidRPr="00CC49AB">
        <w:rPr>
          <w:vertAlign w:val="superscript"/>
        </w:rPr>
        <w:t>2</w:t>
      </w:r>
      <w:r w:rsidRPr="00CC49AB">
        <w:t xml:space="preserve">) e ndërtesave publike qendrore dhe bashkiake për </w:t>
      </w:r>
      <w:r w:rsidR="00DC2701" w:rsidRPr="00CC49AB">
        <w:t>z</w:t>
      </w:r>
      <w:r w:rsidRPr="00CC49AB">
        <w:t xml:space="preserve">onën 1 për periudhën </w:t>
      </w:r>
      <w:r w:rsidR="00CE5C83" w:rsidRPr="00CC49AB">
        <w:t>2023–2050</w:t>
      </w:r>
      <w:r w:rsidRPr="00CC49AB">
        <w:t xml:space="preserve"> </w:t>
      </w:r>
    </w:p>
    <w:p w14:paraId="027F90D8" w14:textId="6D9B9366" w:rsidR="006F2012" w:rsidRPr="00CC49AB" w:rsidRDefault="006F2012" w:rsidP="006F2012">
      <w:pPr>
        <w:pStyle w:val="TEKSTIIIIII"/>
      </w:pPr>
      <w:r w:rsidRPr="00CC49AB">
        <w:t xml:space="preserve">Aneksi 17: Numri i parashikuar i ndërtesave publike qendrore dhe bashkiake për </w:t>
      </w:r>
      <w:r w:rsidR="00DC2701" w:rsidRPr="00CC49AB">
        <w:t>z</w:t>
      </w:r>
      <w:r w:rsidRPr="00CC49AB">
        <w:t xml:space="preserve">onën 2 për periudhën </w:t>
      </w:r>
      <w:r w:rsidR="00CE5C83" w:rsidRPr="00CC49AB">
        <w:t>2023–2050</w:t>
      </w:r>
      <w:r w:rsidRPr="00CC49AB">
        <w:t xml:space="preserve"> </w:t>
      </w:r>
    </w:p>
    <w:p w14:paraId="72E45E45" w14:textId="3A405B02" w:rsidR="006F2012" w:rsidRPr="00CC49AB" w:rsidRDefault="006F2012" w:rsidP="006F2012">
      <w:pPr>
        <w:pStyle w:val="TEKSTIIIIII"/>
      </w:pPr>
      <w:r w:rsidRPr="00CC49AB">
        <w:t>Aneksi 18: Sipërfaqja e parashikuar (m</w:t>
      </w:r>
      <w:r w:rsidRPr="00CC49AB">
        <w:rPr>
          <w:vertAlign w:val="superscript"/>
        </w:rPr>
        <w:t>2</w:t>
      </w:r>
      <w:r w:rsidRPr="00CC49AB">
        <w:t>) e ndërtesave publike qendrore dhe bashkiake</w:t>
      </w:r>
      <w:r w:rsidR="00DC2701" w:rsidRPr="00CC49AB">
        <w:t xml:space="preserve"> </w:t>
      </w:r>
      <w:r w:rsidRPr="00CC49AB">
        <w:t xml:space="preserve">për </w:t>
      </w:r>
      <w:r w:rsidR="00DC2701" w:rsidRPr="00CC49AB">
        <w:t>z</w:t>
      </w:r>
      <w:r w:rsidRPr="00CC49AB">
        <w:t>onën 2 për periudhën</w:t>
      </w:r>
      <w:r w:rsidR="00DC2701" w:rsidRPr="00CC49AB">
        <w:t xml:space="preserve"> </w:t>
      </w:r>
      <w:r w:rsidR="00CE5C83" w:rsidRPr="00CC49AB">
        <w:t>2023–2050</w:t>
      </w:r>
      <w:r w:rsidRPr="00CC49AB">
        <w:t xml:space="preserve"> </w:t>
      </w:r>
    </w:p>
    <w:p w14:paraId="3E0178ED" w14:textId="03F9933E" w:rsidR="006F2012" w:rsidRPr="00CC49AB" w:rsidRDefault="006F2012" w:rsidP="006F2012">
      <w:pPr>
        <w:pStyle w:val="TEKSTIIIIII"/>
      </w:pPr>
      <w:r w:rsidRPr="00CC49AB">
        <w:t xml:space="preserve">Aneksi 19: Numri i parashikuar i ndërtesave publike qendrore dhe bashkiake për </w:t>
      </w:r>
      <w:r w:rsidR="00DC2701" w:rsidRPr="00CC49AB">
        <w:t>z</w:t>
      </w:r>
      <w:r w:rsidRPr="00CC49AB">
        <w:t>onën 2 për periudhën</w:t>
      </w:r>
      <w:r w:rsidR="00DC2701" w:rsidRPr="00CC49AB">
        <w:t xml:space="preserve"> </w:t>
      </w:r>
      <w:r w:rsidR="00CE5C83" w:rsidRPr="00CC49AB">
        <w:t>2023–2050</w:t>
      </w:r>
      <w:r w:rsidRPr="00CC49AB">
        <w:t xml:space="preserve"> </w:t>
      </w:r>
    </w:p>
    <w:p w14:paraId="5988F03E" w14:textId="0EFF7BC8" w:rsidR="006F2012" w:rsidRPr="00CC49AB" w:rsidRDefault="006F2012" w:rsidP="006F2012">
      <w:pPr>
        <w:pStyle w:val="TEKSTIIIIII"/>
      </w:pPr>
      <w:r w:rsidRPr="00CC49AB">
        <w:t>Aneksi 20: Sipërfaqja e parashikuar (m</w:t>
      </w:r>
      <w:r w:rsidRPr="00CC49AB">
        <w:rPr>
          <w:vertAlign w:val="superscript"/>
        </w:rPr>
        <w:t>2</w:t>
      </w:r>
      <w:r w:rsidRPr="00CC49AB">
        <w:t xml:space="preserve">) e ndërtesave publike qendrore dhe bashkiake për </w:t>
      </w:r>
      <w:r w:rsidR="00DC2701" w:rsidRPr="00CC49AB">
        <w:t>z</w:t>
      </w:r>
      <w:r w:rsidRPr="00CC49AB">
        <w:t xml:space="preserve">onën 3 për periudhën </w:t>
      </w:r>
      <w:r w:rsidR="00CE5C83" w:rsidRPr="00CC49AB">
        <w:t>2023–2050</w:t>
      </w:r>
      <w:r w:rsidRPr="00CC49AB">
        <w:t xml:space="preserve"> </w:t>
      </w:r>
    </w:p>
    <w:p w14:paraId="757553AF" w14:textId="45E2C406" w:rsidR="006F2012" w:rsidRPr="00CC49AB" w:rsidRDefault="006F2012" w:rsidP="006F2012">
      <w:pPr>
        <w:pStyle w:val="TEKSTIIIIII"/>
      </w:pPr>
      <w:r w:rsidRPr="00CC49AB">
        <w:t>Aneksi 21: Numri i parashikuar i ndërtesave të shërbimeve private dhe atyre komerciale për periudhën</w:t>
      </w:r>
      <w:r w:rsidR="00DC2701" w:rsidRPr="00CC49AB">
        <w:t xml:space="preserve"> </w:t>
      </w:r>
      <w:r w:rsidR="00CE5C83" w:rsidRPr="00CC49AB">
        <w:t>2023–2050</w:t>
      </w:r>
      <w:r w:rsidRPr="00CC49AB">
        <w:t xml:space="preserve"> </w:t>
      </w:r>
    </w:p>
    <w:p w14:paraId="3118669F" w14:textId="7C9774A7" w:rsidR="006F2012" w:rsidRPr="00CC49AB" w:rsidRDefault="006F2012" w:rsidP="006F2012">
      <w:pPr>
        <w:pStyle w:val="TEKSTIIIIII"/>
      </w:pPr>
      <w:r w:rsidRPr="00CC49AB">
        <w:t>Aneksi 22: Sipërfaqja e parashikuar (m</w:t>
      </w:r>
      <w:r w:rsidRPr="00CC49AB">
        <w:rPr>
          <w:vertAlign w:val="superscript"/>
        </w:rPr>
        <w:t>2</w:t>
      </w:r>
      <w:r w:rsidRPr="00CC49AB">
        <w:t>) e ndërtesave të shërbimeve private dhe atyre komerciale për periudhën</w:t>
      </w:r>
      <w:r w:rsidR="00DC2701" w:rsidRPr="00CC49AB">
        <w:t xml:space="preserve"> </w:t>
      </w:r>
      <w:r w:rsidR="00CE5C83" w:rsidRPr="00CC49AB">
        <w:t>2023–2050</w:t>
      </w:r>
      <w:r w:rsidRPr="00CC49AB">
        <w:t xml:space="preserve"> </w:t>
      </w:r>
    </w:p>
    <w:p w14:paraId="1025B9F5" w14:textId="4BBB66D5" w:rsidR="006F2012" w:rsidRPr="00CC49AB" w:rsidRDefault="006F2012" w:rsidP="006F2012">
      <w:pPr>
        <w:pStyle w:val="TEKSTIIIIII"/>
      </w:pPr>
      <w:r w:rsidRPr="00CC49AB">
        <w:t>Aneksi 23: Numri i parashikuar i ndërtesave të shërbimeve private dhe atyre komerciale</w:t>
      </w:r>
      <w:r w:rsidR="00DC2701" w:rsidRPr="00CC49AB">
        <w:t xml:space="preserve"> </w:t>
      </w:r>
      <w:r w:rsidRPr="00CC49AB">
        <w:t xml:space="preserve">për </w:t>
      </w:r>
      <w:r w:rsidR="00DC2701" w:rsidRPr="00CC49AB">
        <w:t>z</w:t>
      </w:r>
      <w:r w:rsidRPr="00CC49AB">
        <w:t>on</w:t>
      </w:r>
      <w:r w:rsidR="00DC2701" w:rsidRPr="00CC49AB">
        <w:t>ë</w:t>
      </w:r>
      <w:r w:rsidRPr="00CC49AB">
        <w:t>n 1 për periudhën</w:t>
      </w:r>
      <w:r w:rsidR="00DC2701" w:rsidRPr="00CC49AB">
        <w:t xml:space="preserve"> </w:t>
      </w:r>
      <w:r w:rsidR="00CE5C83" w:rsidRPr="00CC49AB">
        <w:t>2023–2050</w:t>
      </w:r>
      <w:r w:rsidRPr="00CC49AB">
        <w:t xml:space="preserve"> </w:t>
      </w:r>
    </w:p>
    <w:p w14:paraId="125B9777" w14:textId="08A08D2F" w:rsidR="006F2012" w:rsidRPr="00CC49AB" w:rsidRDefault="006F2012" w:rsidP="006F2012">
      <w:pPr>
        <w:pStyle w:val="TEKSTIIIIII"/>
      </w:pPr>
      <w:r w:rsidRPr="00CC49AB">
        <w:t>Aneksi 24: Sipërfaqja e parashikuar (m</w:t>
      </w:r>
      <w:r w:rsidRPr="00CC49AB">
        <w:rPr>
          <w:vertAlign w:val="superscript"/>
        </w:rPr>
        <w:t>2</w:t>
      </w:r>
      <w:r w:rsidRPr="00CC49AB">
        <w:t>) e ndërtesave të shërbimeve private dhe atyre komerciale</w:t>
      </w:r>
      <w:r w:rsidR="00DC2701" w:rsidRPr="00CC49AB">
        <w:t xml:space="preserve"> </w:t>
      </w:r>
      <w:r w:rsidRPr="00CC49AB">
        <w:t xml:space="preserve">për </w:t>
      </w:r>
      <w:r w:rsidR="00DC2701" w:rsidRPr="00CC49AB">
        <w:t>z</w:t>
      </w:r>
      <w:r w:rsidRPr="00CC49AB">
        <w:t>on</w:t>
      </w:r>
      <w:r w:rsidR="00DC2701" w:rsidRPr="00CC49AB">
        <w:t>ë</w:t>
      </w:r>
      <w:r w:rsidRPr="00CC49AB">
        <w:t xml:space="preserve">n 1 për periudhën </w:t>
      </w:r>
      <w:r w:rsidR="00CE5C83" w:rsidRPr="00CC49AB">
        <w:t>2023–2050</w:t>
      </w:r>
      <w:r w:rsidRPr="00CC49AB">
        <w:t xml:space="preserve"> </w:t>
      </w:r>
    </w:p>
    <w:p w14:paraId="5ECE7131" w14:textId="6310D238" w:rsidR="006F2012" w:rsidRPr="00CC49AB" w:rsidRDefault="006F2012" w:rsidP="006F2012">
      <w:pPr>
        <w:pStyle w:val="TEKSTIIIIII"/>
      </w:pPr>
      <w:r w:rsidRPr="00CC49AB">
        <w:lastRenderedPageBreak/>
        <w:t>Aneksi 25: Numri i parashikuar i ndërtesave të shërbimeve private dhe atyre komerciale</w:t>
      </w:r>
      <w:r w:rsidR="00DC2701" w:rsidRPr="00CC49AB">
        <w:t xml:space="preserve"> </w:t>
      </w:r>
      <w:r w:rsidRPr="00CC49AB">
        <w:t xml:space="preserve">për </w:t>
      </w:r>
      <w:r w:rsidR="00DC2701" w:rsidRPr="00CC49AB">
        <w:t>z</w:t>
      </w:r>
      <w:r w:rsidRPr="00CC49AB">
        <w:t>on</w:t>
      </w:r>
      <w:r w:rsidR="00DC2701" w:rsidRPr="00CC49AB">
        <w:t>ë</w:t>
      </w:r>
      <w:r w:rsidRPr="00CC49AB">
        <w:t>n 2 për periudhën</w:t>
      </w:r>
      <w:r w:rsidR="00DC2701" w:rsidRPr="00CC49AB">
        <w:t xml:space="preserve"> </w:t>
      </w:r>
      <w:r w:rsidR="00CE5C83" w:rsidRPr="00CC49AB">
        <w:t>2023–2050</w:t>
      </w:r>
      <w:r w:rsidRPr="00CC49AB">
        <w:t xml:space="preserve"> </w:t>
      </w:r>
    </w:p>
    <w:p w14:paraId="30D95126" w14:textId="7A3E44BE" w:rsidR="006F2012" w:rsidRPr="00CC49AB" w:rsidRDefault="006F2012" w:rsidP="006F2012">
      <w:pPr>
        <w:pStyle w:val="TEKSTIIIIII"/>
      </w:pPr>
      <w:r w:rsidRPr="00CC49AB">
        <w:t>Aneksi 26: Sipërfaqja e parashikuar (m</w:t>
      </w:r>
      <w:r w:rsidRPr="00CC49AB">
        <w:rPr>
          <w:vertAlign w:val="superscript"/>
        </w:rPr>
        <w:t>2</w:t>
      </w:r>
      <w:r w:rsidRPr="00CC49AB">
        <w:t xml:space="preserve">) e ndërtesave të shërbimeve private dhe atyre komerciale për </w:t>
      </w:r>
      <w:r w:rsidR="00DC2701" w:rsidRPr="00CC49AB">
        <w:t>z</w:t>
      </w:r>
      <w:r w:rsidRPr="00CC49AB">
        <w:t>on</w:t>
      </w:r>
      <w:r w:rsidR="00DC2701" w:rsidRPr="00CC49AB">
        <w:t>ë</w:t>
      </w:r>
      <w:r w:rsidRPr="00CC49AB">
        <w:t xml:space="preserve">n 2 për periudhën </w:t>
      </w:r>
      <w:r w:rsidR="00CE5C83" w:rsidRPr="00CC49AB">
        <w:t>2023–2050</w:t>
      </w:r>
      <w:r w:rsidRPr="00CC49AB">
        <w:t xml:space="preserve"> </w:t>
      </w:r>
    </w:p>
    <w:p w14:paraId="1C0AEB4F" w14:textId="57F19377" w:rsidR="006F2012" w:rsidRPr="00CC49AB" w:rsidRDefault="006F2012" w:rsidP="006F2012">
      <w:pPr>
        <w:pStyle w:val="TEKSTIIIIII"/>
      </w:pPr>
      <w:r w:rsidRPr="00CC49AB">
        <w:t xml:space="preserve">Aneksi 27: Numri i parashikuar i ndërtesave të shërbimeve private dhe atyre komerciale për </w:t>
      </w:r>
      <w:r w:rsidR="00DC2701" w:rsidRPr="00CC49AB">
        <w:t>z</w:t>
      </w:r>
      <w:r w:rsidRPr="00CC49AB">
        <w:t>on</w:t>
      </w:r>
      <w:r w:rsidR="00DC2701" w:rsidRPr="00CC49AB">
        <w:t>ë</w:t>
      </w:r>
      <w:r w:rsidRPr="00CC49AB">
        <w:t>n 3 për periudhën 2023</w:t>
      </w:r>
      <w:r w:rsidR="00CE5C83" w:rsidRPr="00CC49AB">
        <w:t>–</w:t>
      </w:r>
      <w:r w:rsidRPr="00CC49AB">
        <w:t xml:space="preserve">2050 </w:t>
      </w:r>
    </w:p>
    <w:p w14:paraId="69F1FAA2" w14:textId="7784C2ED" w:rsidR="006F2012" w:rsidRPr="00CC49AB" w:rsidRDefault="006F2012" w:rsidP="006F2012">
      <w:pPr>
        <w:pStyle w:val="TEKSTIIIIII"/>
      </w:pPr>
      <w:r w:rsidRPr="00CC49AB">
        <w:t>Aneksi 28: Sipërfaqja e parashikuar (m</w:t>
      </w:r>
      <w:r w:rsidRPr="00CC49AB">
        <w:rPr>
          <w:vertAlign w:val="superscript"/>
        </w:rPr>
        <w:t>2</w:t>
      </w:r>
      <w:r w:rsidRPr="00CC49AB">
        <w:t xml:space="preserve">) e ndërtesave të shërbimeve private dhe atyre komerciale për </w:t>
      </w:r>
      <w:r w:rsidR="00DC2701" w:rsidRPr="00CC49AB">
        <w:t>z</w:t>
      </w:r>
      <w:r w:rsidRPr="00CC49AB">
        <w:t>on</w:t>
      </w:r>
      <w:r w:rsidR="00DC2701" w:rsidRPr="00CC49AB">
        <w:t>ë</w:t>
      </w:r>
      <w:r w:rsidRPr="00CC49AB">
        <w:t xml:space="preserve">n 3 për periudhën </w:t>
      </w:r>
      <w:r w:rsidR="00CE5C83" w:rsidRPr="00CC49AB">
        <w:t>2023–2050</w:t>
      </w:r>
      <w:r w:rsidRPr="00CC49AB">
        <w:t xml:space="preserve"> </w:t>
      </w:r>
    </w:p>
    <w:p w14:paraId="0328F6E4" w14:textId="77777777" w:rsidR="006F2012" w:rsidRPr="00CC49AB" w:rsidRDefault="006F2012" w:rsidP="006F2012">
      <w:pPr>
        <w:pStyle w:val="TEKSTIIIIII"/>
      </w:pPr>
      <w:r w:rsidRPr="00CC49AB">
        <w:t xml:space="preserve">Aneksi 29: Treguesit dhe parametrat e përdorur për analizën e kapitullit 5. </w:t>
      </w:r>
    </w:p>
    <w:p w14:paraId="55943ABB" w14:textId="77777777" w:rsidR="006F2012" w:rsidRPr="00CC49AB" w:rsidRDefault="006F2012" w:rsidP="006F2012">
      <w:pPr>
        <w:pStyle w:val="TEKSTIIIIII"/>
      </w:pPr>
    </w:p>
    <w:p w14:paraId="7028E36A" w14:textId="77777777" w:rsidR="00722DA1" w:rsidRPr="00CC49AB" w:rsidRDefault="00722DA1" w:rsidP="00722DA1">
      <w:pPr>
        <w:pStyle w:val="TEKSTIIIIII"/>
      </w:pPr>
      <w:r w:rsidRPr="00CC49AB">
        <w:t>Lista e tabelave</w:t>
      </w:r>
    </w:p>
    <w:p w14:paraId="6BA93D29" w14:textId="7642F1D1" w:rsidR="00722DA1" w:rsidRPr="00CC49AB" w:rsidRDefault="00722DA1" w:rsidP="00722DA1">
      <w:pPr>
        <w:pStyle w:val="TEKSTIIIIII"/>
      </w:pPr>
      <w:r w:rsidRPr="00CC49AB">
        <w:t>Tabela 2.1 Zhvillimi i PBB-së reale dhe nominale, 2015</w:t>
      </w:r>
      <w:r w:rsidR="0009765A" w:rsidRPr="00CC49AB">
        <w:t>–</w:t>
      </w:r>
      <w:r w:rsidRPr="00CC49AB">
        <w:t>2023</w:t>
      </w:r>
    </w:p>
    <w:p w14:paraId="569C3E36" w14:textId="3C7EA48A" w:rsidR="00722DA1" w:rsidRPr="00CC49AB" w:rsidRDefault="00722DA1" w:rsidP="00722DA1">
      <w:pPr>
        <w:pStyle w:val="TEKSTIIIIII"/>
      </w:pPr>
      <w:r w:rsidRPr="00CC49AB">
        <w:t>Tabela 2.2 Çmimet e energjisë duke përfshirë TVSH-në për konsumatorët rezidenciale</w:t>
      </w:r>
    </w:p>
    <w:p w14:paraId="430B823F" w14:textId="283D5056" w:rsidR="00722DA1" w:rsidRPr="00CC49AB" w:rsidRDefault="00722DA1" w:rsidP="00722DA1">
      <w:pPr>
        <w:pStyle w:val="TEKSTIIIIII"/>
      </w:pPr>
      <w:r w:rsidRPr="00CC49AB">
        <w:t xml:space="preserve">Tabela 2.3 Çmimet e energjisë duke përfshirë TVSH-në për </w:t>
      </w:r>
      <w:r w:rsidR="00786DFB" w:rsidRPr="00CC49AB">
        <w:t xml:space="preserve">ndërtesat </w:t>
      </w:r>
      <w:r w:rsidR="0009765A" w:rsidRPr="00CC49AB">
        <w:t>publike qendrore dhe bashkiake, si dhe shërbimet private dhe komerciale</w:t>
      </w:r>
    </w:p>
    <w:p w14:paraId="2B90828E" w14:textId="71822A81" w:rsidR="00722DA1" w:rsidRPr="00CC49AB" w:rsidRDefault="00722DA1" w:rsidP="00722DA1">
      <w:pPr>
        <w:pStyle w:val="TEKSTIIIIII"/>
      </w:pPr>
      <w:r w:rsidRPr="00CC49AB">
        <w:t>Tabela 3.1 Shpërndarja zonave sipas zonave klimatike bazuar në konceptin grad</w:t>
      </w:r>
      <w:r w:rsidR="00786DFB" w:rsidRPr="00CC49AB">
        <w:t>ë</w:t>
      </w:r>
      <w:r w:rsidRPr="00CC49AB">
        <w:t>-dit</w:t>
      </w:r>
      <w:r w:rsidR="00786DFB" w:rsidRPr="00CC49AB">
        <w:t>ë</w:t>
      </w:r>
      <w:r w:rsidRPr="00CC49AB">
        <w:t>-ngrohje (HDD) 55</w:t>
      </w:r>
    </w:p>
    <w:p w14:paraId="61ED48FE" w14:textId="05472D6E" w:rsidR="00722DA1" w:rsidRPr="00CC49AB" w:rsidRDefault="00722DA1" w:rsidP="00722DA1">
      <w:pPr>
        <w:pStyle w:val="TEKSTIIIIII"/>
      </w:pPr>
      <w:r w:rsidRPr="00CC49AB">
        <w:t>Tabela 3.2 Popullsia dhe familjet/banesat për të gjitha bashkitë pjesë e</w:t>
      </w:r>
      <w:r w:rsidR="00786DFB" w:rsidRPr="00CC49AB">
        <w:t xml:space="preserve"> zonës </w:t>
      </w:r>
      <w:r w:rsidRPr="00CC49AB">
        <w:t>1 sipas regjistrimit 56</w:t>
      </w:r>
    </w:p>
    <w:p w14:paraId="67161615" w14:textId="3CD3E46A" w:rsidR="00722DA1" w:rsidRPr="00CC49AB" w:rsidRDefault="00722DA1" w:rsidP="00722DA1">
      <w:pPr>
        <w:pStyle w:val="TEKSTIIIIII"/>
      </w:pPr>
      <w:r w:rsidRPr="00CC49AB">
        <w:t xml:space="preserve">Tabela 3.3 Popullsia dhe familjet/banesat për të gjitha bashkitë pjesë e </w:t>
      </w:r>
      <w:r w:rsidR="00786DFB" w:rsidRPr="00CC49AB">
        <w:t>z</w:t>
      </w:r>
      <w:r w:rsidRPr="00CC49AB">
        <w:t>onës 2 sipas regjistrimit 56</w:t>
      </w:r>
    </w:p>
    <w:p w14:paraId="555A0D5A" w14:textId="2BBCB241" w:rsidR="00722DA1" w:rsidRPr="00CC49AB" w:rsidRDefault="00722DA1" w:rsidP="00722DA1">
      <w:pPr>
        <w:pStyle w:val="TEKSTIIIIII"/>
      </w:pPr>
      <w:r w:rsidRPr="00CC49AB">
        <w:t xml:space="preserve">Tabela 3.4 Popullsia dhe familjet/banesat për të gjitha bashkitë pjesë e </w:t>
      </w:r>
      <w:r w:rsidR="00786DFB" w:rsidRPr="00CC49AB">
        <w:t>z</w:t>
      </w:r>
      <w:r w:rsidRPr="00CC49AB">
        <w:t>onës 3 sipas regjistrimit 56</w:t>
      </w:r>
    </w:p>
    <w:p w14:paraId="7ABF1AD8" w14:textId="77777777" w:rsidR="00722DA1" w:rsidRPr="00CC49AB" w:rsidRDefault="00722DA1" w:rsidP="00722DA1">
      <w:pPr>
        <w:pStyle w:val="TEKSTIIIIII"/>
      </w:pPr>
      <w:r w:rsidRPr="00CC49AB">
        <w:t>Tabela 3.5 Stoku i banesave rezidenciale sipas kategorive për shtëpi të veçuara dhe MAB 61</w:t>
      </w:r>
    </w:p>
    <w:p w14:paraId="1075D8EB" w14:textId="77777777" w:rsidR="00722DA1" w:rsidRPr="00CC49AB" w:rsidRDefault="00722DA1" w:rsidP="00722DA1">
      <w:pPr>
        <w:pStyle w:val="TEKSTIIIIII"/>
      </w:pPr>
      <w:r w:rsidRPr="00CC49AB">
        <w:t>Tabela 3.6 Stoku i ndërtesave të banimit sipas kategorive për shtëpitë e veçuara dhe MAB-të 62</w:t>
      </w:r>
    </w:p>
    <w:p w14:paraId="140F5A02" w14:textId="77777777" w:rsidR="00722DA1" w:rsidRPr="00CC49AB" w:rsidRDefault="00722DA1" w:rsidP="00722DA1">
      <w:pPr>
        <w:pStyle w:val="TEKSTIIIIII"/>
      </w:pPr>
      <w:r w:rsidRPr="00CC49AB">
        <w:t>Tabela 3.7 Totali i stokut të ndërtesave të banimit 66</w:t>
      </w:r>
    </w:p>
    <w:p w14:paraId="2BFCBFC4" w14:textId="77777777" w:rsidR="00722DA1" w:rsidRPr="00CC49AB" w:rsidRDefault="00722DA1" w:rsidP="00722DA1">
      <w:pPr>
        <w:pStyle w:val="TEKSTIIIIII"/>
      </w:pPr>
      <w:r w:rsidRPr="00CC49AB">
        <w:t>Tabela 3.8 Stoku i ndërtesave rezidenciale sipas sipërfaqes mesatare të ndërtimit të tyre dhe sipërfaqes totale për çdo kategori për ndërtesa të veçuara dhe MAB 69</w:t>
      </w:r>
    </w:p>
    <w:p w14:paraId="1A558F28" w14:textId="6D32562E" w:rsidR="00722DA1" w:rsidRPr="00CC49AB" w:rsidRDefault="00722DA1" w:rsidP="00722DA1">
      <w:pPr>
        <w:pStyle w:val="TEKSTIIIIII"/>
      </w:pPr>
      <w:r w:rsidRPr="00CC49AB">
        <w:t>Tabela 3.9 Stoku i ndërtesave rezidenciale sipas Strategjisë së Energjisë dhe PKEK bashk</w:t>
      </w:r>
      <w:r w:rsidR="00786DFB" w:rsidRPr="00CC49AB">
        <w:t xml:space="preserve">ë </w:t>
      </w:r>
      <w:r w:rsidRPr="00CC49AB">
        <w:t>me analizën aktuale bazuar në CENCUS-2023 70</w:t>
      </w:r>
    </w:p>
    <w:p w14:paraId="5F61B9E9" w14:textId="3A1B3151" w:rsidR="00722DA1" w:rsidRPr="00CC49AB" w:rsidRDefault="00722DA1" w:rsidP="00722DA1">
      <w:pPr>
        <w:pStyle w:val="TEKSTIIIIII"/>
      </w:pPr>
      <w:r w:rsidRPr="00CC49AB">
        <w:t>Tabela 3.10 Kategorizimi i ndërtesave publike dhe pronësia e tyre</w:t>
      </w:r>
    </w:p>
    <w:p w14:paraId="43260B51" w14:textId="72375FEE" w:rsidR="00722DA1" w:rsidRPr="00CC49AB" w:rsidRDefault="00722DA1" w:rsidP="00722DA1">
      <w:pPr>
        <w:pStyle w:val="TEKSTIIIIII"/>
      </w:pPr>
      <w:r w:rsidRPr="00CC49AB">
        <w:t xml:space="preserve">Tabela 3.11 Supozimi i ritmeve përkatëse të rritjes mesatare për parashikimin e numrit të ndërtesave të shërbimeve private dhe ndërtesave tregtare për periudhën </w:t>
      </w:r>
      <w:r w:rsidR="00CE5C83" w:rsidRPr="00CC49AB">
        <w:t>2023–2050</w:t>
      </w:r>
    </w:p>
    <w:p w14:paraId="258CFCF1" w14:textId="273489BE" w:rsidR="00722DA1" w:rsidRPr="00CC49AB" w:rsidRDefault="00722DA1" w:rsidP="00722DA1">
      <w:pPr>
        <w:pStyle w:val="TEKSTIIIIII"/>
      </w:pPr>
      <w:r w:rsidRPr="00CC49AB">
        <w:t xml:space="preserve">Tabela 3.12 Kërkesat e </w:t>
      </w:r>
      <w:r w:rsidR="001C09D9" w:rsidRPr="00CC49AB">
        <w:t xml:space="preserve">performancës së energjisë </w:t>
      </w:r>
      <w:r w:rsidRPr="00CC49AB">
        <w:t>për sistemet teknike të aplikuara në ndërtesa 104</w:t>
      </w:r>
    </w:p>
    <w:p w14:paraId="2CD06D36" w14:textId="6CBEB335" w:rsidR="00722DA1" w:rsidRPr="00CC49AB" w:rsidRDefault="00722DA1" w:rsidP="00722DA1">
      <w:pPr>
        <w:pStyle w:val="TEKSTIIIIII"/>
      </w:pPr>
      <w:r w:rsidRPr="00CC49AB">
        <w:t xml:space="preserve">Tabela 4.1 Përmbledhje e rezultateve të </w:t>
      </w:r>
      <w:r w:rsidR="001C09D9" w:rsidRPr="00CC49AB">
        <w:t xml:space="preserve">kursimeve të arritura të stokut të ndërtesave të </w:t>
      </w:r>
      <w:r w:rsidR="00F04278" w:rsidRPr="00CC49AB">
        <w:t>rezidencial</w:t>
      </w:r>
    </w:p>
    <w:p w14:paraId="52FA8B48" w14:textId="28BF665B" w:rsidR="00722DA1" w:rsidRPr="00CC49AB" w:rsidRDefault="00722DA1" w:rsidP="00722DA1">
      <w:pPr>
        <w:pStyle w:val="TEKSTIIIIII"/>
      </w:pPr>
      <w:r w:rsidRPr="00CC49AB">
        <w:t xml:space="preserve">Tabela 4.2 Përmbledhje e rezultateve të </w:t>
      </w:r>
      <w:r w:rsidR="001C09D9" w:rsidRPr="00CC49AB">
        <w:t>kursimeve të arritura të stokut të ndërtesave publike qendrore dhe bashkiak</w:t>
      </w:r>
      <w:r w:rsidRPr="00CC49AB">
        <w:t>e</w:t>
      </w:r>
    </w:p>
    <w:p w14:paraId="70BE1AC0" w14:textId="153059F4" w:rsidR="00722DA1" w:rsidRPr="00CC49AB" w:rsidRDefault="00722DA1" w:rsidP="00722DA1">
      <w:pPr>
        <w:pStyle w:val="TEKSTIIIIII"/>
      </w:pPr>
      <w:r w:rsidRPr="00CC49AB">
        <w:t xml:space="preserve">Tabela 4.3 Përmbledhje e rezultateve të </w:t>
      </w:r>
      <w:r w:rsidR="001C09D9" w:rsidRPr="00CC49AB">
        <w:t>kursimeve të arritura të stokut të ndërtesave të shërbimeve private dhe ndërtesave tregtare</w:t>
      </w:r>
    </w:p>
    <w:p w14:paraId="48153089" w14:textId="44A2A382" w:rsidR="00722DA1" w:rsidRPr="00CC49AB" w:rsidRDefault="00722DA1" w:rsidP="00722DA1">
      <w:pPr>
        <w:pStyle w:val="TEKSTIIIIII"/>
      </w:pPr>
      <w:r w:rsidRPr="00CC49AB">
        <w:t>Tabela 5.1 Parametrat financiar</w:t>
      </w:r>
      <w:r w:rsidR="001C09D9" w:rsidRPr="00CC49AB">
        <w:t>ë</w:t>
      </w:r>
      <w:r w:rsidRPr="00CC49AB">
        <w:t xml:space="preserve"> të përdorur në metodologjinë kuadër për llogaritjen e performancës së energjisë për tipologjitë e ndërtesave të mara në analizë</w:t>
      </w:r>
    </w:p>
    <w:p w14:paraId="6FF3CA1D" w14:textId="0741A0BA" w:rsidR="00722DA1" w:rsidRPr="00CC49AB" w:rsidRDefault="00722DA1" w:rsidP="00722DA1">
      <w:pPr>
        <w:pStyle w:val="TEKSTIIIIII"/>
      </w:pPr>
      <w:r w:rsidRPr="00CC49AB">
        <w:t>Tabela 5.2 Tregues të qëndrueshmërisë financiare të llogaritur në metodologjinë kuadër të propozuar për tipologjitë e ndërtesave të mara në analizë</w:t>
      </w:r>
    </w:p>
    <w:p w14:paraId="769DAC46" w14:textId="4605E44F" w:rsidR="00722DA1" w:rsidRPr="00CC49AB" w:rsidRDefault="00722DA1" w:rsidP="00722DA1">
      <w:pPr>
        <w:pStyle w:val="TEKSTIIIIII"/>
      </w:pPr>
      <w:r w:rsidRPr="00CC49AB">
        <w:t>Tabela 5.3 Masat e propozuara të skenarit 1</w:t>
      </w:r>
    </w:p>
    <w:p w14:paraId="19E6EF72" w14:textId="3EA78383" w:rsidR="00722DA1" w:rsidRPr="00CC49AB" w:rsidRDefault="00722DA1" w:rsidP="00722DA1">
      <w:pPr>
        <w:pStyle w:val="TEKSTIIIIII"/>
      </w:pPr>
      <w:r w:rsidRPr="00CC49AB">
        <w:t>Tabela 5.4 Masat e propozuara të skenarit 2</w:t>
      </w:r>
    </w:p>
    <w:p w14:paraId="4B7C9F30" w14:textId="18E3B044" w:rsidR="00722DA1" w:rsidRPr="00CC49AB" w:rsidRDefault="00722DA1" w:rsidP="00722DA1">
      <w:pPr>
        <w:pStyle w:val="TEKSTIIIIII"/>
      </w:pPr>
      <w:r w:rsidRPr="00CC49AB">
        <w:t>Tabela 5.5 Masat e propozuara të skenarit 3</w:t>
      </w:r>
    </w:p>
    <w:p w14:paraId="06F3C5D0" w14:textId="45E36535" w:rsidR="00722DA1" w:rsidRPr="00CC49AB" w:rsidRDefault="00722DA1" w:rsidP="00722DA1">
      <w:pPr>
        <w:pStyle w:val="TEKSTIIIIII"/>
      </w:pPr>
      <w:r w:rsidRPr="00CC49AB">
        <w:lastRenderedPageBreak/>
        <w:t xml:space="preserve">Tabela 5.6 Specifikimet dhe përshkrimi i llojit të ndërtesës së përzgjedhur: </w:t>
      </w:r>
      <w:r w:rsidR="006C044C" w:rsidRPr="00CC49AB">
        <w:t xml:space="preserve">kategoria </w:t>
      </w:r>
      <w:r w:rsidRPr="00CC49AB">
        <w:t>R2 me vendndodhje në qarkun e Tiranës</w:t>
      </w:r>
    </w:p>
    <w:p w14:paraId="50F87A14" w14:textId="149EDCB8" w:rsidR="00722DA1" w:rsidRPr="00CC49AB" w:rsidRDefault="00722DA1" w:rsidP="00722DA1">
      <w:pPr>
        <w:pStyle w:val="TEKSTIIIIII"/>
      </w:pPr>
      <w:r w:rsidRPr="00CC49AB">
        <w:t>Tabela 5.7 Treguesit e analizës së rinovimit të një ndërtese të veçuar për një familje</w:t>
      </w:r>
    </w:p>
    <w:p w14:paraId="67702FF9" w14:textId="641DEFAE" w:rsidR="00722DA1" w:rsidRPr="00CC49AB" w:rsidRDefault="00722DA1" w:rsidP="00722DA1">
      <w:pPr>
        <w:pStyle w:val="TEKSTIIIIII"/>
      </w:pPr>
      <w:r w:rsidRPr="00CC49AB">
        <w:t>Tabela 5.8 Masat e propozuara të skenarit 1 për ndërtesën arsimore</w:t>
      </w:r>
    </w:p>
    <w:p w14:paraId="55ED5413" w14:textId="46BA12DE" w:rsidR="00722DA1" w:rsidRPr="00CC49AB" w:rsidRDefault="00722DA1" w:rsidP="00722DA1">
      <w:pPr>
        <w:pStyle w:val="TEKSTIIIIII"/>
      </w:pPr>
      <w:r w:rsidRPr="00CC49AB">
        <w:t>Tabela 5.9 Masat e propozuara të skenarit 2 për ndërtesën arsimore</w:t>
      </w:r>
    </w:p>
    <w:p w14:paraId="0CBF36F8" w14:textId="02B58A65" w:rsidR="00722DA1" w:rsidRPr="00CC49AB" w:rsidRDefault="00722DA1" w:rsidP="00722DA1">
      <w:pPr>
        <w:pStyle w:val="TEKSTIIIIII"/>
      </w:pPr>
      <w:r w:rsidRPr="00CC49AB">
        <w:t>Tabela 5.10 Masat e propozuara të skenarit 2 për ndërtesën arsimore</w:t>
      </w:r>
    </w:p>
    <w:p w14:paraId="1EAC884F" w14:textId="5D48C87E" w:rsidR="00722DA1" w:rsidRPr="00CC49AB" w:rsidRDefault="00722DA1" w:rsidP="00722DA1">
      <w:pPr>
        <w:pStyle w:val="TEKSTIIIIII"/>
      </w:pPr>
      <w:r w:rsidRPr="00CC49AB">
        <w:t xml:space="preserve">Tabela 5.11 Specifikimet dhe përshkrimi i llojit të ndërtesës së përzgjedhur: </w:t>
      </w:r>
      <w:r w:rsidR="00E12DFD" w:rsidRPr="00CC49AB">
        <w:t xml:space="preserve">kategoria </w:t>
      </w:r>
      <w:r w:rsidRPr="00CC49AB">
        <w:t>JR Shkollë me vendndodhje në qarkun e Tiranës</w:t>
      </w:r>
    </w:p>
    <w:p w14:paraId="5BF60BB9" w14:textId="78D90CA2" w:rsidR="00722DA1" w:rsidRPr="00CC49AB" w:rsidRDefault="00722DA1" w:rsidP="00722DA1">
      <w:pPr>
        <w:pStyle w:val="TEKSTIIIIII"/>
      </w:pPr>
      <w:r w:rsidRPr="00CC49AB">
        <w:t>Tabela 5.12 Treguesit e analizës së rinovimit të një ndërtese arsimi 9</w:t>
      </w:r>
      <w:r w:rsidR="00E12DFD" w:rsidRPr="00CC49AB">
        <w:t>-</w:t>
      </w:r>
      <w:r w:rsidRPr="00CC49AB">
        <w:t>vjeçare</w:t>
      </w:r>
    </w:p>
    <w:p w14:paraId="092CADEC" w14:textId="314EC141" w:rsidR="00722DA1" w:rsidRPr="00CC49AB" w:rsidRDefault="00722DA1" w:rsidP="00722DA1">
      <w:pPr>
        <w:pStyle w:val="TEKSTIIIIII"/>
      </w:pPr>
      <w:r w:rsidRPr="00CC49AB">
        <w:t>Tabela 5.13 Masat e propozuara të skenarit 1 për ndërtesën konvikt</w:t>
      </w:r>
    </w:p>
    <w:p w14:paraId="1218F7ED" w14:textId="1AD56E04" w:rsidR="00722DA1" w:rsidRPr="00CC49AB" w:rsidRDefault="00722DA1" w:rsidP="00722DA1">
      <w:pPr>
        <w:pStyle w:val="TEKSTIIIIII"/>
      </w:pPr>
      <w:r w:rsidRPr="00CC49AB">
        <w:t>Tabela 5.14 Masat e propozuara të skenarit 2 për ndërtesën konvikt</w:t>
      </w:r>
    </w:p>
    <w:p w14:paraId="62EBF39F" w14:textId="59094196" w:rsidR="00722DA1" w:rsidRPr="00CC49AB" w:rsidRDefault="00722DA1" w:rsidP="00722DA1">
      <w:pPr>
        <w:pStyle w:val="TEKSTIIIIII"/>
      </w:pPr>
      <w:r w:rsidRPr="00CC49AB">
        <w:t>Tabela 5.15 Masat e propozuara të skenarit 3 për ndërtesën konvikt</w:t>
      </w:r>
    </w:p>
    <w:p w14:paraId="10EE0144" w14:textId="37926915" w:rsidR="00722DA1" w:rsidRPr="00CC49AB" w:rsidRDefault="00722DA1" w:rsidP="00722DA1">
      <w:pPr>
        <w:pStyle w:val="TEKSTIIIIII"/>
      </w:pPr>
      <w:r w:rsidRPr="00CC49AB">
        <w:t xml:space="preserve">Tabela 5.16 Specifikimet dhe përshkrimi i llojit të ndërtesës së përzgjedhur: </w:t>
      </w:r>
      <w:r w:rsidR="00E12DFD" w:rsidRPr="00CC49AB">
        <w:t xml:space="preserve">kategoria </w:t>
      </w:r>
      <w:r w:rsidRPr="00CC49AB">
        <w:t>JR me vendndodhje në qarkun e Tiranës</w:t>
      </w:r>
    </w:p>
    <w:p w14:paraId="15B353C4" w14:textId="340286F1" w:rsidR="00722DA1" w:rsidRPr="00CC49AB" w:rsidRDefault="00722DA1" w:rsidP="00722DA1">
      <w:pPr>
        <w:pStyle w:val="TEKSTIIIIII"/>
      </w:pPr>
      <w:r w:rsidRPr="00CC49AB">
        <w:t>Tabela 5.17 Treguesit e analizës së rinovimit të një ndërtese konvikti</w:t>
      </w:r>
    </w:p>
    <w:p w14:paraId="1BA13350" w14:textId="54C00DA2" w:rsidR="00722DA1" w:rsidRPr="00CC49AB" w:rsidRDefault="00722DA1" w:rsidP="00722DA1">
      <w:pPr>
        <w:pStyle w:val="TEKSTIIIIII"/>
      </w:pPr>
      <w:r w:rsidRPr="00CC49AB">
        <w:t>Tabela 5.18 Masat e propozuara të skenarit 1 për ndërtesë administrate</w:t>
      </w:r>
    </w:p>
    <w:p w14:paraId="123A44E1" w14:textId="1ECEDA0A" w:rsidR="00722DA1" w:rsidRPr="00CC49AB" w:rsidRDefault="00722DA1" w:rsidP="00722DA1">
      <w:pPr>
        <w:pStyle w:val="TEKSTIIIIII"/>
      </w:pPr>
      <w:r w:rsidRPr="00CC49AB">
        <w:t>Tabela 5.19 Masat e propozuara të skenarit 1 për ndërtesë administrate</w:t>
      </w:r>
    </w:p>
    <w:p w14:paraId="607123C8" w14:textId="5A8BD61A" w:rsidR="00722DA1" w:rsidRPr="00CC49AB" w:rsidRDefault="00722DA1" w:rsidP="00722DA1">
      <w:pPr>
        <w:pStyle w:val="TEKSTIIIIII"/>
      </w:pPr>
      <w:r w:rsidRPr="00CC49AB">
        <w:t>Tabela 5.20 Masat e propozuara të skenarit 1 për ndërtesë administrate</w:t>
      </w:r>
    </w:p>
    <w:p w14:paraId="6F76AAC3" w14:textId="35EEE7DC" w:rsidR="00722DA1" w:rsidRPr="00CC49AB" w:rsidRDefault="00722DA1" w:rsidP="00722DA1">
      <w:pPr>
        <w:pStyle w:val="TEKSTIIIIII"/>
      </w:pPr>
      <w:r w:rsidRPr="00CC49AB">
        <w:t xml:space="preserve">Tabela 5.21 Specifikimet dhe përshkrimi i llojit të ndërtesës së përzgjedhur: </w:t>
      </w:r>
      <w:r w:rsidR="00E12DFD" w:rsidRPr="00CC49AB">
        <w:t xml:space="preserve">kategoria </w:t>
      </w:r>
      <w:r w:rsidRPr="00CC49AB">
        <w:t>JRZ me vendndodhje në qarkun e Tiranës</w:t>
      </w:r>
    </w:p>
    <w:p w14:paraId="3681E564" w14:textId="3F3FE3D1" w:rsidR="00722DA1" w:rsidRPr="00CC49AB" w:rsidRDefault="00722DA1" w:rsidP="00722DA1">
      <w:pPr>
        <w:pStyle w:val="TEKSTIIIIII"/>
      </w:pPr>
      <w:r w:rsidRPr="00CC49AB">
        <w:t>Tabela 5.22 Treguesit e analizës së rinovimit të një ndërtese administrate</w:t>
      </w:r>
    </w:p>
    <w:p w14:paraId="3049EC32" w14:textId="3108329E" w:rsidR="00722DA1" w:rsidRPr="00CC49AB" w:rsidRDefault="00722DA1" w:rsidP="00722DA1">
      <w:pPr>
        <w:pStyle w:val="TEKSTIIIIII"/>
      </w:pPr>
      <w:r w:rsidRPr="00CC49AB">
        <w:t>Tabela 6.1 Vështrim i përgjithshëm i konsumit final të synuar të energjisë [ktoe] të sektorëve që janë të rëndësishëm për Stokun Shqiptar të Ndërtesave për 2030</w:t>
      </w:r>
      <w:r w:rsidR="00E12DFD" w:rsidRPr="00CC49AB">
        <w:t>-n</w:t>
      </w:r>
      <w:r w:rsidRPr="00CC49AB">
        <w:t>, 2040</w:t>
      </w:r>
      <w:r w:rsidR="00E12DFD" w:rsidRPr="00CC49AB">
        <w:t>-n</w:t>
      </w:r>
      <w:r w:rsidRPr="00CC49AB">
        <w:t xml:space="preserve"> dhe 2050</w:t>
      </w:r>
      <w:r w:rsidR="00E12DFD" w:rsidRPr="00CC49AB">
        <w:t>-n</w:t>
      </w:r>
    </w:p>
    <w:p w14:paraId="1EF6FCDA" w14:textId="07A9567A" w:rsidR="00722DA1" w:rsidRPr="00CC49AB" w:rsidRDefault="00722DA1" w:rsidP="00722DA1">
      <w:pPr>
        <w:pStyle w:val="TEKSTIIIIII"/>
      </w:pPr>
      <w:r w:rsidRPr="00CC49AB">
        <w:t>Tabela 6.2 Pasqyrë e emetimeve të synuara [kt CO</w:t>
      </w:r>
      <w:r w:rsidRPr="00AA2ECB">
        <w:rPr>
          <w:vertAlign w:val="subscript"/>
        </w:rPr>
        <w:t>2ek</w:t>
      </w:r>
      <w:r w:rsidRPr="00CC49AB">
        <w:t>] të sektorëve që janë të rëndësishëm për Stokun Shqiptar të Ndërtesave për 2030, 2040 dhe 2050</w:t>
      </w:r>
    </w:p>
    <w:p w14:paraId="044F0400" w14:textId="158AAEE9" w:rsidR="00722DA1" w:rsidRPr="00CC49AB" w:rsidRDefault="00722DA1" w:rsidP="00722DA1">
      <w:pPr>
        <w:pStyle w:val="TEKSTIIIIII"/>
      </w:pPr>
      <w:r w:rsidRPr="00CC49AB">
        <w:t>Tabela 6.3 Emetimet e synuara [kt CO</w:t>
      </w:r>
      <w:r w:rsidRPr="00AA2ECB">
        <w:rPr>
          <w:vertAlign w:val="subscript"/>
        </w:rPr>
        <w:t>2ek</w:t>
      </w:r>
      <w:r w:rsidRPr="00CC49AB">
        <w:t>] të sektorëve që janë të rëndësishëm për stokun kombëtar të ndërtesave për 2030, 2040 dhe 2050</w:t>
      </w:r>
    </w:p>
    <w:p w14:paraId="66592E71" w14:textId="2DF88267" w:rsidR="00722DA1" w:rsidRPr="00CC49AB" w:rsidRDefault="00722DA1" w:rsidP="00722DA1">
      <w:pPr>
        <w:pStyle w:val="TEKSTIIIIII"/>
      </w:pPr>
      <w:r w:rsidRPr="00CC49AB">
        <w:t>Tabela 6.4 Objektivat e rinovimit të stokut të ndërtesave të banimit në Shqipëri</w:t>
      </w:r>
    </w:p>
    <w:p w14:paraId="065798F8" w14:textId="00BE01E2" w:rsidR="00722DA1" w:rsidRPr="00CC49AB" w:rsidRDefault="00722DA1" w:rsidP="00722DA1">
      <w:pPr>
        <w:pStyle w:val="TEKSTIIIIII"/>
      </w:pPr>
      <w:r w:rsidRPr="00CC49AB">
        <w:t xml:space="preserve">Tabela 6.5 </w:t>
      </w:r>
      <w:r w:rsidR="00CE5C83" w:rsidRPr="00CC49AB">
        <w:t>Eliminimi</w:t>
      </w:r>
      <w:r w:rsidRPr="00CC49AB">
        <w:t xml:space="preserve"> i ndërtesave me performancën më të keqe brenda stokut të ndërtesave të banimit në Shqipëri</w:t>
      </w:r>
    </w:p>
    <w:p w14:paraId="6994157E" w14:textId="4636FF09" w:rsidR="00722DA1" w:rsidRPr="00CC49AB" w:rsidRDefault="00722DA1" w:rsidP="00722DA1">
      <w:pPr>
        <w:pStyle w:val="TEKSTIIIIII"/>
      </w:pPr>
      <w:r w:rsidRPr="00CC49AB">
        <w:t>Tabela 6.6 Objektivat e rinovimit të stokut të ndërtesave publike të Shqipërisë</w:t>
      </w:r>
    </w:p>
    <w:p w14:paraId="710973D6" w14:textId="0BDE1E77" w:rsidR="00722DA1" w:rsidRPr="00CC49AB" w:rsidRDefault="00722DA1" w:rsidP="00722DA1">
      <w:pPr>
        <w:pStyle w:val="TEKSTIIIIII"/>
      </w:pPr>
      <w:r w:rsidRPr="00CC49AB">
        <w:t>Tabela 6.7 Objektivat e rinovimit të stokut të ndërtesave të shërbimit komercial/privat</w:t>
      </w:r>
    </w:p>
    <w:p w14:paraId="12ADDC9E" w14:textId="77777777" w:rsidR="00722DA1" w:rsidRPr="00CC49AB" w:rsidRDefault="00722DA1" w:rsidP="00722DA1">
      <w:pPr>
        <w:pStyle w:val="TEKSTIIIIII"/>
      </w:pPr>
      <w:r w:rsidRPr="00CC49AB">
        <w:t>Tabela 6.8 Objektivat e rinovimit të stokut të ndërtesave të Shqipërisë 175</w:t>
      </w:r>
    </w:p>
    <w:p w14:paraId="32F56740" w14:textId="5A6AA7DD" w:rsidR="00722DA1" w:rsidRPr="00CC49AB" w:rsidRDefault="00722DA1" w:rsidP="00722DA1">
      <w:pPr>
        <w:pStyle w:val="TEKSTIIIIII"/>
      </w:pPr>
      <w:r w:rsidRPr="00CC49AB">
        <w:t>Tabela 7.1 Vështrim i përgjithshëm i politikave dhe masave kryesore të PKEK të rëndësishme për qëllimet e dekarbonizimit të sektorit të ndërtesave</w:t>
      </w:r>
    </w:p>
    <w:p w14:paraId="0B86D187" w14:textId="0C232DA9" w:rsidR="00722DA1" w:rsidRPr="00CC49AB" w:rsidRDefault="00722DA1" w:rsidP="00722DA1">
      <w:pPr>
        <w:pStyle w:val="TEKSTIIIIII"/>
      </w:pPr>
      <w:r w:rsidRPr="00CC49AB">
        <w:t>Tabela 8.1 Pasqyrë e nevojave për investime për PaM-të e identifikuara deri në vitin 2030</w:t>
      </w:r>
    </w:p>
    <w:p w14:paraId="4E20E243" w14:textId="61FE8A1B" w:rsidR="00722DA1" w:rsidRPr="00CC49AB" w:rsidRDefault="00722DA1" w:rsidP="00722DA1">
      <w:pPr>
        <w:pStyle w:val="TEKSTIIIIII"/>
      </w:pPr>
      <w:r w:rsidRPr="00CC49AB">
        <w:t>Tabela 8.2 Pasqyrë e kostove specifike të investimit për sipërfaqe kati (EUR/m²) për lloje të ndryshme ndërtesash në Shqipëri</w:t>
      </w:r>
    </w:p>
    <w:p w14:paraId="5E950359" w14:textId="51E005A3" w:rsidR="00722DA1" w:rsidRPr="00CC49AB" w:rsidRDefault="00722DA1" w:rsidP="00722DA1">
      <w:pPr>
        <w:pStyle w:val="TEKSTIIIIII"/>
      </w:pPr>
      <w:r w:rsidRPr="00CC49AB">
        <w:t xml:space="preserve">Tabela 8.3 Pasqyrimi i nevojave të pritshme për investime deri </w:t>
      </w:r>
      <w:r w:rsidR="00E12DFD" w:rsidRPr="00CC49AB">
        <w:t>m</w:t>
      </w:r>
      <w:r w:rsidRPr="00CC49AB">
        <w:t>ë 2030</w:t>
      </w:r>
      <w:r w:rsidR="00E12DFD" w:rsidRPr="00CC49AB">
        <w:t>-n</w:t>
      </w:r>
      <w:r w:rsidRPr="00CC49AB">
        <w:t>, 2040</w:t>
      </w:r>
      <w:r w:rsidR="009C03C5" w:rsidRPr="00CC49AB">
        <w:t>-n</w:t>
      </w:r>
      <w:r w:rsidRPr="00CC49AB">
        <w:t xml:space="preserve"> dhe 2050</w:t>
      </w:r>
      <w:r w:rsidR="009C03C5" w:rsidRPr="00CC49AB">
        <w:t>-n</w:t>
      </w:r>
      <w:r w:rsidRPr="00CC49AB">
        <w:t xml:space="preserve"> për dekarbonizimin e stokut të ndërtesave të banimit</w:t>
      </w:r>
    </w:p>
    <w:p w14:paraId="15AE5376" w14:textId="78067306" w:rsidR="00722DA1" w:rsidRPr="00CC49AB" w:rsidRDefault="00722DA1" w:rsidP="00722DA1">
      <w:pPr>
        <w:pStyle w:val="TEKSTIIIIII"/>
      </w:pPr>
      <w:r w:rsidRPr="00CC49AB">
        <w:t xml:space="preserve">Tabela 8.4 Pasqyrimi i nevojave të pritshme për investime deri </w:t>
      </w:r>
      <w:r w:rsidR="00E12DFD" w:rsidRPr="00CC49AB">
        <w:t>m</w:t>
      </w:r>
      <w:r w:rsidRPr="00CC49AB">
        <w:t>ë 2030, 2040</w:t>
      </w:r>
      <w:r w:rsidR="009C03C5" w:rsidRPr="00CC49AB">
        <w:t>-n</w:t>
      </w:r>
      <w:r w:rsidRPr="00CC49AB">
        <w:t xml:space="preserve"> dhe 2050</w:t>
      </w:r>
      <w:r w:rsidR="009C03C5" w:rsidRPr="00CC49AB">
        <w:t>-n</w:t>
      </w:r>
      <w:r w:rsidRPr="00CC49AB">
        <w:t xml:space="preserve"> për dekarbonizimin e stokut të ndërtesave publike</w:t>
      </w:r>
    </w:p>
    <w:p w14:paraId="5BC49F72" w14:textId="06337179" w:rsidR="00722DA1" w:rsidRPr="00CC49AB" w:rsidRDefault="00722DA1" w:rsidP="00722DA1">
      <w:pPr>
        <w:pStyle w:val="TEKSTIIIIII"/>
      </w:pPr>
      <w:r w:rsidRPr="00CC49AB">
        <w:lastRenderedPageBreak/>
        <w:t xml:space="preserve">Tabela 8.5 Pasqyrimi i nevojave të pritshme për investime deri </w:t>
      </w:r>
      <w:r w:rsidR="009C03C5" w:rsidRPr="00CC49AB">
        <w:t>m</w:t>
      </w:r>
      <w:r w:rsidRPr="00CC49AB">
        <w:t>ë 2030</w:t>
      </w:r>
      <w:r w:rsidR="009C03C5" w:rsidRPr="00CC49AB">
        <w:t>-n</w:t>
      </w:r>
      <w:r w:rsidRPr="00CC49AB">
        <w:t>, 2040</w:t>
      </w:r>
      <w:r w:rsidR="009C03C5" w:rsidRPr="00CC49AB">
        <w:t>-n</w:t>
      </w:r>
      <w:r w:rsidRPr="00CC49AB">
        <w:t xml:space="preserve"> dhe 2050</w:t>
      </w:r>
      <w:r w:rsidR="009C03C5" w:rsidRPr="00CC49AB">
        <w:t>-n</w:t>
      </w:r>
      <w:r w:rsidRPr="00CC49AB">
        <w:t xml:space="preserve"> për dekarbonizimin e stokut të ndërtesave publike të qeverisë </w:t>
      </w:r>
      <w:r w:rsidR="00CE5C83" w:rsidRPr="00CC49AB">
        <w:t>qendrore</w:t>
      </w:r>
    </w:p>
    <w:p w14:paraId="2125C07E" w14:textId="4A70F457" w:rsidR="00722DA1" w:rsidRPr="00CC49AB" w:rsidRDefault="00722DA1" w:rsidP="00722DA1">
      <w:pPr>
        <w:pStyle w:val="TEKSTIIIIII"/>
      </w:pPr>
      <w:r w:rsidRPr="00CC49AB">
        <w:t>Tabela 8.6 Pasqyrimi i nevojave të pritshme për investime në vitin 2025 dhe 2026 për ndërtesat publike të qeverisë komunale</w:t>
      </w:r>
    </w:p>
    <w:p w14:paraId="405660B7" w14:textId="3732D86C" w:rsidR="00722DA1" w:rsidRPr="00CC49AB" w:rsidRDefault="00722DA1" w:rsidP="00722DA1">
      <w:pPr>
        <w:pStyle w:val="TEKSTIIIIII"/>
      </w:pPr>
      <w:r w:rsidRPr="00CC49AB">
        <w:t xml:space="preserve">Tabela 8.7 Pasqyrimi i nevojave të pritshme për investime deri </w:t>
      </w:r>
      <w:r w:rsidR="009C03C5" w:rsidRPr="00CC49AB">
        <w:t>m</w:t>
      </w:r>
      <w:r w:rsidRPr="00CC49AB">
        <w:t>ë 2030</w:t>
      </w:r>
      <w:r w:rsidR="009C03C5" w:rsidRPr="00CC49AB">
        <w:t>-n</w:t>
      </w:r>
      <w:r w:rsidRPr="00CC49AB">
        <w:t>, 2040</w:t>
      </w:r>
      <w:r w:rsidR="009C03C5" w:rsidRPr="00CC49AB">
        <w:t>-n</w:t>
      </w:r>
      <w:r w:rsidRPr="00CC49AB">
        <w:t xml:space="preserve"> dhe 2050</w:t>
      </w:r>
      <w:r w:rsidR="009C03C5" w:rsidRPr="00CC49AB">
        <w:t>-n</w:t>
      </w:r>
      <w:r w:rsidRPr="00CC49AB">
        <w:t xml:space="preserve"> për dekarbonizimin e stokut të ndërtesave të shërbimeve tregtare/private</w:t>
      </w:r>
    </w:p>
    <w:p w14:paraId="4CC91622" w14:textId="4A17325F" w:rsidR="00722DA1" w:rsidRPr="00CC49AB" w:rsidRDefault="00722DA1" w:rsidP="00722DA1">
      <w:pPr>
        <w:pStyle w:val="TEKSTIIIIII"/>
      </w:pPr>
      <w:r w:rsidRPr="00CC49AB">
        <w:t>Tabela 8.8 Pasqyrimi i nevojave të pritshme për investime deri në vitet 2030, 2040 dhe 2050 për dekarbonizimin e stokut të ndërtesave të Shqipërisë</w:t>
      </w:r>
    </w:p>
    <w:p w14:paraId="59630565" w14:textId="2CB36045" w:rsidR="00722DA1" w:rsidRPr="00CC49AB" w:rsidRDefault="00722DA1" w:rsidP="00722DA1">
      <w:pPr>
        <w:pStyle w:val="TEKSTIIIIII"/>
      </w:pPr>
      <w:r w:rsidRPr="00CC49AB">
        <w:t xml:space="preserve">Tabela 8.9 Pasqyrimi i nevojave të pritshme për investime deri </w:t>
      </w:r>
      <w:r w:rsidR="009C03C5" w:rsidRPr="00CC49AB">
        <w:t>m</w:t>
      </w:r>
      <w:r w:rsidRPr="00CC49AB">
        <w:t>ë 2030, 2040 dhe 2050 për dekarbonizimin e stokut të ndërtesave të shërbimeve tregtare/private</w:t>
      </w:r>
    </w:p>
    <w:p w14:paraId="46D2D4E0" w14:textId="6FDE82D2" w:rsidR="00722DA1" w:rsidRPr="00CC49AB" w:rsidRDefault="00722DA1" w:rsidP="00722DA1">
      <w:pPr>
        <w:pStyle w:val="TEKSTIIIIII"/>
      </w:pPr>
      <w:r w:rsidRPr="00CC49AB">
        <w:t>Tabela 8.10 Pasqyrimi i nevojave të pritshme për investime në vitet 2030, 2040 dhe 2050 për dekarbonizimin e stokut të ndërtesave të Shqipërisë</w:t>
      </w:r>
    </w:p>
    <w:p w14:paraId="213D5F68" w14:textId="77777777" w:rsidR="00722DA1" w:rsidRPr="00CC49AB" w:rsidRDefault="00722DA1" w:rsidP="00722DA1">
      <w:pPr>
        <w:pStyle w:val="TEKSTIIIIII"/>
      </w:pPr>
    </w:p>
    <w:p w14:paraId="4A81DDF1" w14:textId="77777777" w:rsidR="00722DA1" w:rsidRPr="00CC49AB" w:rsidRDefault="00722DA1" w:rsidP="00722DA1">
      <w:pPr>
        <w:pStyle w:val="TEKSTIIIIII"/>
      </w:pPr>
      <w:r w:rsidRPr="00CC49AB">
        <w:t>Lista e figurave</w:t>
      </w:r>
    </w:p>
    <w:p w14:paraId="732C3320" w14:textId="77777777" w:rsidR="00722DA1" w:rsidRPr="00CC49AB" w:rsidRDefault="00722DA1" w:rsidP="00722DA1">
      <w:pPr>
        <w:pStyle w:val="TEKSTIIIIII"/>
      </w:pPr>
      <w:r w:rsidRPr="00CC49AB">
        <w:t xml:space="preserve">Figura 2.1 Furnizimi me burime energjetike për vitin 2023 (në ktoe) </w:t>
      </w:r>
    </w:p>
    <w:p w14:paraId="01B244E5" w14:textId="77777777" w:rsidR="00722DA1" w:rsidRPr="00CC49AB" w:rsidRDefault="00722DA1" w:rsidP="00722DA1">
      <w:pPr>
        <w:pStyle w:val="TEKSTIIIIII"/>
      </w:pPr>
      <w:r w:rsidRPr="00CC49AB">
        <w:t xml:space="preserve">Figura 2.2 Furnizimi me burime energjetike për vitin 2023 (ne %) </w:t>
      </w:r>
    </w:p>
    <w:p w14:paraId="2F09B8D2" w14:textId="6E2006E2" w:rsidR="00722DA1" w:rsidRPr="00CC49AB" w:rsidRDefault="00722DA1" w:rsidP="00722DA1">
      <w:pPr>
        <w:pStyle w:val="TEKSTIIIIII"/>
      </w:pPr>
      <w:r w:rsidRPr="00CC49AB">
        <w:t xml:space="preserve">Figura 2.3 Tendencat e furnizimit me burime energjetike për periudhën </w:t>
      </w:r>
      <w:r w:rsidR="0009765A" w:rsidRPr="00CC49AB">
        <w:t>2015–2023</w:t>
      </w:r>
      <w:r w:rsidRPr="00CC49AB">
        <w:t xml:space="preserve"> (ktoe) </w:t>
      </w:r>
    </w:p>
    <w:p w14:paraId="2304098A" w14:textId="044A0DCF" w:rsidR="00722DA1" w:rsidRPr="00CC49AB" w:rsidRDefault="00722DA1" w:rsidP="00722DA1">
      <w:pPr>
        <w:pStyle w:val="TEKSTIIIIII"/>
      </w:pPr>
      <w:r w:rsidRPr="00CC49AB">
        <w:t xml:space="preserve">Figura 2.4 Tendencat e furnizimit me burime energjetike për periudhën </w:t>
      </w:r>
      <w:r w:rsidR="0009765A" w:rsidRPr="00CC49AB">
        <w:t>2015–2023</w:t>
      </w:r>
      <w:r w:rsidRPr="00CC49AB">
        <w:t xml:space="preserve"> (ktoe)</w:t>
      </w:r>
    </w:p>
    <w:p w14:paraId="6CEEB4EB" w14:textId="3C76A70B" w:rsidR="00722DA1" w:rsidRPr="00CC49AB" w:rsidRDefault="00722DA1" w:rsidP="00722DA1">
      <w:pPr>
        <w:pStyle w:val="TEKSTIIIIII"/>
      </w:pPr>
      <w:r w:rsidRPr="00CC49AB">
        <w:t>Figura 2.5 Progresi i PBB-së në terma nominal</w:t>
      </w:r>
      <w:r w:rsidR="009C03C5" w:rsidRPr="00CC49AB">
        <w:t>ë</w:t>
      </w:r>
      <w:r w:rsidRPr="00CC49AB">
        <w:t xml:space="preserve"> për vitet </w:t>
      </w:r>
      <w:r w:rsidR="0009765A" w:rsidRPr="00CC49AB">
        <w:t>2015–2023</w:t>
      </w:r>
      <w:r w:rsidRPr="00CC49AB">
        <w:t xml:space="preserve">, në miliardë </w:t>
      </w:r>
      <w:r w:rsidR="009C03C5" w:rsidRPr="00CC49AB">
        <w:t xml:space="preserve">euro </w:t>
      </w:r>
    </w:p>
    <w:p w14:paraId="1C9F87A5" w14:textId="41718535" w:rsidR="00722DA1" w:rsidRPr="00CC49AB" w:rsidRDefault="00722DA1" w:rsidP="00722DA1">
      <w:pPr>
        <w:pStyle w:val="TEKSTIIIIII"/>
      </w:pPr>
      <w:r w:rsidRPr="00CC49AB">
        <w:t>Figura 2.6 Progresi i PBB-së në terma real</w:t>
      </w:r>
      <w:r w:rsidR="009C03C5" w:rsidRPr="00CC49AB">
        <w:t>ë</w:t>
      </w:r>
      <w:r w:rsidRPr="00CC49AB">
        <w:t xml:space="preserve"> për vitet </w:t>
      </w:r>
      <w:r w:rsidR="0009765A" w:rsidRPr="00CC49AB">
        <w:t>2015–2023</w:t>
      </w:r>
      <w:r w:rsidRPr="00CC49AB">
        <w:t xml:space="preserve">, në miliardë </w:t>
      </w:r>
      <w:r w:rsidR="009C03C5" w:rsidRPr="00CC49AB">
        <w:t xml:space="preserve">euro </w:t>
      </w:r>
    </w:p>
    <w:p w14:paraId="2F238A8D" w14:textId="33DDC6A0" w:rsidR="00722DA1" w:rsidRPr="00CC49AB" w:rsidRDefault="00722DA1" w:rsidP="00722DA1">
      <w:pPr>
        <w:pStyle w:val="TEKSTIIIIII"/>
      </w:pPr>
      <w:r w:rsidRPr="00CC49AB">
        <w:t>Figura 2.7 Rritja e PBB-së në terma real</w:t>
      </w:r>
      <w:r w:rsidR="009C03C5" w:rsidRPr="00CC49AB">
        <w:t>ë</w:t>
      </w:r>
      <w:r w:rsidRPr="00CC49AB">
        <w:t xml:space="preserve"> për vitet </w:t>
      </w:r>
      <w:r w:rsidR="0009765A" w:rsidRPr="00CC49AB">
        <w:t>2015–2023</w:t>
      </w:r>
      <w:r w:rsidRPr="00CC49AB">
        <w:t xml:space="preserve">, në % </w:t>
      </w:r>
    </w:p>
    <w:p w14:paraId="01871340" w14:textId="7D86C42F" w:rsidR="00722DA1" w:rsidRPr="00CC49AB" w:rsidRDefault="00722DA1" w:rsidP="00722DA1">
      <w:pPr>
        <w:pStyle w:val="TEKSTIIIIII"/>
      </w:pPr>
      <w:r w:rsidRPr="00CC49AB">
        <w:t>Figura 2.8 Progresi i PBB-së në terma nominal</w:t>
      </w:r>
      <w:r w:rsidR="009C03C5" w:rsidRPr="00CC49AB">
        <w:t>ë</w:t>
      </w:r>
      <w:r w:rsidRPr="00CC49AB">
        <w:t xml:space="preserve"> dhe kontributet e secilit sektor, për vitet </w:t>
      </w:r>
      <w:r w:rsidR="0009765A" w:rsidRPr="00CC49AB">
        <w:t>2015–2023</w:t>
      </w:r>
      <w:r w:rsidRPr="00CC49AB">
        <w:t xml:space="preserve">, në miliardë </w:t>
      </w:r>
      <w:r w:rsidR="009C03C5" w:rsidRPr="00CC49AB">
        <w:t xml:space="preserve">euro </w:t>
      </w:r>
    </w:p>
    <w:p w14:paraId="35FA316D" w14:textId="727FD30E" w:rsidR="00722DA1" w:rsidRPr="00CC49AB" w:rsidRDefault="00722DA1" w:rsidP="00722DA1">
      <w:pPr>
        <w:pStyle w:val="TEKSTIIIIII"/>
      </w:pPr>
      <w:r w:rsidRPr="00CC49AB">
        <w:t>Figura 2.9 Tendencat e konsumit të energjisë nga përdoruesit final</w:t>
      </w:r>
      <w:r w:rsidR="009C03C5" w:rsidRPr="00CC49AB">
        <w:t>ë</w:t>
      </w:r>
      <w:r w:rsidRPr="00CC49AB">
        <w:t xml:space="preserve"> për të gjitha komoditetet energjetike për vitet </w:t>
      </w:r>
      <w:r w:rsidR="0009765A" w:rsidRPr="00CC49AB">
        <w:t>2015–2023</w:t>
      </w:r>
      <w:r w:rsidRPr="00CC49AB">
        <w:t xml:space="preserve"> (n</w:t>
      </w:r>
      <w:r w:rsidR="009C03C5" w:rsidRPr="00CC49AB">
        <w:t>ë</w:t>
      </w:r>
      <w:r w:rsidRPr="00CC49AB">
        <w:t xml:space="preserve"> ktoe) </w:t>
      </w:r>
    </w:p>
    <w:p w14:paraId="5A46FEC2" w14:textId="73B4FF96" w:rsidR="00722DA1" w:rsidRPr="00CC49AB" w:rsidRDefault="00722DA1" w:rsidP="00722DA1">
      <w:pPr>
        <w:pStyle w:val="TEKSTIIIIII"/>
      </w:pPr>
      <w:r w:rsidRPr="00CC49AB">
        <w:t>Figura 2.10 Tendencat e konsumit të energjisë nga përdoruesit final</w:t>
      </w:r>
      <w:r w:rsidR="009C03C5" w:rsidRPr="00CC49AB">
        <w:t>ë</w:t>
      </w:r>
      <w:r w:rsidRPr="00CC49AB">
        <w:t xml:space="preserve"> për të gjitha komoditetet energjetike për vitet </w:t>
      </w:r>
      <w:r w:rsidR="0009765A" w:rsidRPr="00CC49AB">
        <w:t>2015–2023</w:t>
      </w:r>
      <w:r w:rsidRPr="00CC49AB">
        <w:t xml:space="preserve"> (në ktoe) </w:t>
      </w:r>
    </w:p>
    <w:p w14:paraId="70A84DD0" w14:textId="423957A2" w:rsidR="00722DA1" w:rsidRPr="00CC49AB" w:rsidRDefault="00722DA1" w:rsidP="00722DA1">
      <w:pPr>
        <w:pStyle w:val="TEKSTIIIIII"/>
      </w:pPr>
      <w:r w:rsidRPr="00CC49AB">
        <w:t>Figura 2.11 Tendenca e konsumit të energjisë nga përdoruesit final</w:t>
      </w:r>
      <w:r w:rsidR="009C03C5" w:rsidRPr="00CC49AB">
        <w:t>ë</w:t>
      </w:r>
      <w:r w:rsidRPr="00CC49AB">
        <w:t xml:space="preserve"> për të gjithë sektorët ekonomik</w:t>
      </w:r>
      <w:r w:rsidR="009C03C5" w:rsidRPr="00CC49AB">
        <w:t>ë</w:t>
      </w:r>
      <w:r w:rsidRPr="00CC49AB">
        <w:t xml:space="preserve">, </w:t>
      </w:r>
      <w:r w:rsidR="0009765A" w:rsidRPr="00CC49AB">
        <w:t>2015–2023</w:t>
      </w:r>
      <w:r w:rsidRPr="00CC49AB">
        <w:t xml:space="preserve"> (në ktoe) </w:t>
      </w:r>
    </w:p>
    <w:p w14:paraId="03BE0FA4" w14:textId="2016F3F2" w:rsidR="00722DA1" w:rsidRPr="00CC49AB" w:rsidRDefault="00722DA1" w:rsidP="00722DA1">
      <w:pPr>
        <w:pStyle w:val="TEKSTIIIIII"/>
      </w:pPr>
      <w:r w:rsidRPr="00CC49AB">
        <w:t>Figura 2.12 Tendenca e konsumit të energjisë nga përdoruesit final</w:t>
      </w:r>
      <w:r w:rsidR="009C03C5" w:rsidRPr="00CC49AB">
        <w:t>ë</w:t>
      </w:r>
      <w:r w:rsidRPr="00CC49AB">
        <w:t xml:space="preserve"> për të gjithë </w:t>
      </w:r>
      <w:r w:rsidR="00A4121F" w:rsidRPr="00CC49AB">
        <w:t>sektorët ekonomikë,</w:t>
      </w:r>
      <w:r w:rsidRPr="00CC49AB">
        <w:t xml:space="preserve"> </w:t>
      </w:r>
      <w:r w:rsidR="0009765A" w:rsidRPr="00CC49AB">
        <w:t>2015–2023</w:t>
      </w:r>
      <w:r w:rsidRPr="00CC49AB">
        <w:t xml:space="preserve"> (në %) </w:t>
      </w:r>
    </w:p>
    <w:p w14:paraId="2D6AA96C" w14:textId="77777777" w:rsidR="00722DA1" w:rsidRPr="00CC49AB" w:rsidRDefault="00722DA1" w:rsidP="00722DA1">
      <w:pPr>
        <w:pStyle w:val="TEKSTIIIIII"/>
      </w:pPr>
      <w:r w:rsidRPr="00CC49AB">
        <w:t xml:space="preserve">Figura 2.13 Institucionet kryesore të sektorit të energjisë dhe shoqëritë publike në lidhje me energjinë në Shqipëri </w:t>
      </w:r>
    </w:p>
    <w:p w14:paraId="6FF25977" w14:textId="5FCB8E90" w:rsidR="00722DA1" w:rsidRPr="00CC49AB" w:rsidRDefault="00722DA1" w:rsidP="00722DA1">
      <w:pPr>
        <w:pStyle w:val="TEKSTIIIIII"/>
      </w:pPr>
      <w:r w:rsidRPr="00CC49AB">
        <w:t xml:space="preserve">Figura 2.14 Çmimi i energjisë elektrike për ndërtesat rezidenciale në Shqipëri i shprehur në </w:t>
      </w:r>
      <w:r w:rsidR="009C03C5" w:rsidRPr="00CC49AB">
        <w:t xml:space="preserve">euro </w:t>
      </w:r>
      <w:r w:rsidRPr="00CC49AB">
        <w:t>cent/</w:t>
      </w:r>
      <w:r w:rsidR="00CE5C83" w:rsidRPr="00CC49AB">
        <w:t>kwh</w:t>
      </w:r>
      <w:r w:rsidRPr="00CC49AB">
        <w:t xml:space="preserve"> </w:t>
      </w:r>
    </w:p>
    <w:p w14:paraId="3F5F2424" w14:textId="3462D63E" w:rsidR="00722DA1" w:rsidRPr="00CC49AB" w:rsidRDefault="00722DA1" w:rsidP="00722DA1">
      <w:pPr>
        <w:pStyle w:val="TEKSTIIIIII"/>
      </w:pPr>
      <w:r w:rsidRPr="00CC49AB">
        <w:t xml:space="preserve">Figura 2.15 Çmimi i energjisë elektrike për ndërtesat publike në Shqipëri i shprehur në </w:t>
      </w:r>
      <w:r w:rsidR="009C03C5" w:rsidRPr="00CC49AB">
        <w:t xml:space="preserve">euro </w:t>
      </w:r>
      <w:r w:rsidRPr="00CC49AB">
        <w:t>cent/</w:t>
      </w:r>
      <w:r w:rsidR="00CE5C83" w:rsidRPr="00CC49AB">
        <w:t>kwh</w:t>
      </w:r>
      <w:r w:rsidRPr="00CC49AB">
        <w:t xml:space="preserve"> </w:t>
      </w:r>
    </w:p>
    <w:p w14:paraId="3FFA40EF" w14:textId="246F4D01" w:rsidR="00722DA1" w:rsidRPr="00CC49AB" w:rsidRDefault="00722DA1" w:rsidP="00722DA1">
      <w:pPr>
        <w:pStyle w:val="TEKSTIIIIII"/>
      </w:pPr>
      <w:r w:rsidRPr="00CC49AB">
        <w:t xml:space="preserve">Figura 2.16 Çmimi i energjisë elektrike për shërbime private dhe komerciale (në 0.4 kV) në Shqipëri i shprehur në </w:t>
      </w:r>
      <w:r w:rsidR="009C03C5" w:rsidRPr="00CC49AB">
        <w:t xml:space="preserve">euro </w:t>
      </w:r>
      <w:r w:rsidRPr="00CC49AB">
        <w:t>cent/</w:t>
      </w:r>
      <w:r w:rsidR="00CE5C83" w:rsidRPr="00CC49AB">
        <w:t>kwh</w:t>
      </w:r>
      <w:r w:rsidRPr="00CC49AB">
        <w:t xml:space="preserve"> </w:t>
      </w:r>
    </w:p>
    <w:p w14:paraId="7E99F214" w14:textId="5D4CB3E2" w:rsidR="00722DA1" w:rsidRPr="00CC49AB" w:rsidRDefault="00722DA1" w:rsidP="00722DA1">
      <w:pPr>
        <w:pStyle w:val="TEKSTIIIIII"/>
      </w:pPr>
      <w:r w:rsidRPr="00CC49AB">
        <w:t xml:space="preserve">Figura 2.17 Çmimi i energjisë elektrike për shërbime private dhe komerciale (në 10/20/35 kV) në Shqipëri i shprehur në </w:t>
      </w:r>
      <w:r w:rsidR="009C03C5" w:rsidRPr="00CC49AB">
        <w:t xml:space="preserve">euro </w:t>
      </w:r>
      <w:r w:rsidRPr="00CC49AB">
        <w:t>cent/</w:t>
      </w:r>
      <w:r w:rsidR="00CE5C83" w:rsidRPr="00CC49AB">
        <w:t>kwh</w:t>
      </w:r>
      <w:r w:rsidRPr="00CC49AB">
        <w:t xml:space="preserve"> </w:t>
      </w:r>
    </w:p>
    <w:p w14:paraId="72E8E0A0" w14:textId="0806E6AA" w:rsidR="00722DA1" w:rsidRPr="00CC49AB" w:rsidRDefault="00722DA1" w:rsidP="00722DA1">
      <w:pPr>
        <w:pStyle w:val="TEKSTIIIIII"/>
      </w:pPr>
      <w:r w:rsidRPr="00CC49AB">
        <w:t>Figura 2.18 Tarifa e Energjisë Elektrike përfshirë TVSH-n</w:t>
      </w:r>
      <w:r w:rsidR="009C03C5" w:rsidRPr="00CC49AB">
        <w:t>ë</w:t>
      </w:r>
      <w:r w:rsidRPr="00CC49AB">
        <w:t xml:space="preserve"> për konsumatorët rezidenciale, €cent/</w:t>
      </w:r>
      <w:r w:rsidR="00CE5C83" w:rsidRPr="00CC49AB">
        <w:t>kwh</w:t>
      </w:r>
      <w:r w:rsidRPr="00CC49AB">
        <w:t xml:space="preserve">, </w:t>
      </w:r>
      <w:r w:rsidR="009C03C5" w:rsidRPr="00CC49AB">
        <w:t xml:space="preserve">dhjetor </w:t>
      </w:r>
      <w:r w:rsidRPr="00CC49AB">
        <w:t xml:space="preserve">2023 </w:t>
      </w:r>
    </w:p>
    <w:p w14:paraId="6AFE4199" w14:textId="414AB4A2" w:rsidR="00722DA1" w:rsidRPr="00CC49AB" w:rsidRDefault="00722DA1" w:rsidP="00722DA1">
      <w:pPr>
        <w:pStyle w:val="TEKSTIIIIII"/>
      </w:pPr>
      <w:r w:rsidRPr="00CC49AB">
        <w:lastRenderedPageBreak/>
        <w:t>Figura 3.1 Konsumi i energjisë nga përdoruesit final</w:t>
      </w:r>
      <w:r w:rsidR="009C03C5" w:rsidRPr="00CC49AB">
        <w:t xml:space="preserve">ë </w:t>
      </w:r>
      <w:r w:rsidRPr="00CC49AB">
        <w:t xml:space="preserve">për sektorin e banimit në vitet </w:t>
      </w:r>
      <w:r w:rsidR="0009765A" w:rsidRPr="00CC49AB">
        <w:t>2015–2023</w:t>
      </w:r>
      <w:r w:rsidRPr="00CC49AB">
        <w:t xml:space="preserve"> (ktoe) </w:t>
      </w:r>
    </w:p>
    <w:p w14:paraId="372784F1" w14:textId="33B6C7D7" w:rsidR="00722DA1" w:rsidRPr="00CC49AB" w:rsidRDefault="00722DA1" w:rsidP="00722DA1">
      <w:pPr>
        <w:pStyle w:val="TEKSTIIIIII"/>
      </w:pPr>
      <w:r w:rsidRPr="00CC49AB">
        <w:t xml:space="preserve">Figura 3.2 Konsumi i energjisë </w:t>
      </w:r>
      <w:r w:rsidR="009C03C5" w:rsidRPr="00CC49AB">
        <w:t>nga përdoruesit finalë për sektorin</w:t>
      </w:r>
      <w:r w:rsidRPr="00CC49AB">
        <w:t xml:space="preserve"> e banimit </w:t>
      </w:r>
      <w:r w:rsidR="0009765A" w:rsidRPr="00CC49AB">
        <w:t>2015–2023</w:t>
      </w:r>
      <w:r w:rsidRPr="00CC49AB">
        <w:t xml:space="preserve"> (n</w:t>
      </w:r>
      <w:r w:rsidR="009C03C5" w:rsidRPr="00CC49AB">
        <w:t>ë</w:t>
      </w:r>
      <w:r w:rsidRPr="00CC49AB">
        <w:t xml:space="preserve"> ktoe) </w:t>
      </w:r>
    </w:p>
    <w:p w14:paraId="0223DCDC" w14:textId="77777777" w:rsidR="00722DA1" w:rsidRPr="00CC49AB" w:rsidRDefault="00722DA1" w:rsidP="00722DA1">
      <w:pPr>
        <w:pStyle w:val="TEKSTIIIIII"/>
      </w:pPr>
      <w:r w:rsidRPr="00CC49AB">
        <w:t xml:space="preserve">Figura 3.3 Paraqitja skematike e të gjithë faktorëve që marrin pjesë në konsumin e energjisë për situatën aktuale dhe në të ardhmen për sektorin e banimit </w:t>
      </w:r>
    </w:p>
    <w:p w14:paraId="34DC8617" w14:textId="49C133CB" w:rsidR="00722DA1" w:rsidRPr="00CC49AB" w:rsidRDefault="00722DA1" w:rsidP="00722DA1">
      <w:pPr>
        <w:pStyle w:val="TEKSTIIIIII"/>
      </w:pPr>
      <w:r w:rsidRPr="00CC49AB">
        <w:t xml:space="preserve">Figura 3.4 Popullsia sipas </w:t>
      </w:r>
      <w:r w:rsidR="009C03C5" w:rsidRPr="00CC49AB">
        <w:t xml:space="preserve">censusit </w:t>
      </w:r>
      <w:r w:rsidRPr="00CC49AB">
        <w:t xml:space="preserve">për vitet përkatëse (në milionë banore) bazuar në INSTAT </w:t>
      </w:r>
    </w:p>
    <w:p w14:paraId="0B10F39B" w14:textId="3E9471BF" w:rsidR="00722DA1" w:rsidRPr="00CC49AB" w:rsidRDefault="00722DA1" w:rsidP="00722DA1">
      <w:pPr>
        <w:pStyle w:val="TEKSTIIIIII"/>
      </w:pPr>
      <w:r w:rsidRPr="00CC49AB">
        <w:t>Figura 3.5 Ndarja administrative e qarqeve</w:t>
      </w:r>
      <w:r w:rsidR="009C03C5" w:rsidRPr="00CC49AB">
        <w:t>/</w:t>
      </w:r>
      <w:r w:rsidRPr="00CC49AB">
        <w:t xml:space="preserve">prefekturave </w:t>
      </w:r>
      <w:r w:rsidR="009C03C5" w:rsidRPr="00CC49AB">
        <w:t xml:space="preserve">shqiptare </w:t>
      </w:r>
    </w:p>
    <w:p w14:paraId="245E4439" w14:textId="40BA26A7" w:rsidR="00722DA1" w:rsidRPr="00CC49AB" w:rsidRDefault="00722DA1" w:rsidP="00722DA1">
      <w:pPr>
        <w:pStyle w:val="TEKSTIIIIII"/>
      </w:pPr>
      <w:r w:rsidRPr="00CC49AB">
        <w:t xml:space="preserve">Figura 3.6 Ndarja administrative e bashkive </w:t>
      </w:r>
      <w:r w:rsidR="009C03C5" w:rsidRPr="00CC49AB">
        <w:t xml:space="preserve">shqiptare </w:t>
      </w:r>
    </w:p>
    <w:p w14:paraId="4F6BFA0D" w14:textId="217ECC79" w:rsidR="00722DA1" w:rsidRPr="00CC49AB" w:rsidRDefault="00722DA1" w:rsidP="00722DA1">
      <w:pPr>
        <w:pStyle w:val="TEKSTIIIIII"/>
      </w:pPr>
      <w:r w:rsidRPr="00CC49AB">
        <w:t xml:space="preserve">Figura 3.7 Zonat </w:t>
      </w:r>
      <w:r w:rsidR="009C03C5" w:rsidRPr="00CC49AB">
        <w:t xml:space="preserve">klimatike </w:t>
      </w:r>
      <w:r w:rsidRPr="00CC49AB">
        <w:t xml:space="preserve">të Shqipërisë bazuar në konceptin HDD </w:t>
      </w:r>
    </w:p>
    <w:p w14:paraId="7C64992A" w14:textId="77777777" w:rsidR="00722DA1" w:rsidRPr="00CC49AB" w:rsidRDefault="00722DA1" w:rsidP="00722DA1">
      <w:pPr>
        <w:pStyle w:val="TEKSTIIIIII"/>
      </w:pPr>
      <w:r w:rsidRPr="00CC49AB">
        <w:t xml:space="preserve">Figura 3.8 Popullsia sipas zonave klimatike </w:t>
      </w:r>
    </w:p>
    <w:p w14:paraId="3A54D54C" w14:textId="77777777" w:rsidR="00722DA1" w:rsidRPr="00CC49AB" w:rsidRDefault="00722DA1" w:rsidP="00722DA1">
      <w:pPr>
        <w:pStyle w:val="TEKSTIIIIII"/>
      </w:pPr>
      <w:r w:rsidRPr="00CC49AB">
        <w:t xml:space="preserve">Figura 3.9 Popullsia sipas zonave klimatike, % </w:t>
      </w:r>
    </w:p>
    <w:p w14:paraId="638793F5" w14:textId="77777777" w:rsidR="00722DA1" w:rsidRPr="00CC49AB" w:rsidRDefault="00722DA1" w:rsidP="00722DA1">
      <w:pPr>
        <w:pStyle w:val="TEKSTIIIIII"/>
      </w:pPr>
      <w:r w:rsidRPr="00CC49AB">
        <w:t xml:space="preserve">Figura 3.10 Tendenca në rënie e numrit të personave për familje/banesë në Shqipëri </w:t>
      </w:r>
    </w:p>
    <w:p w14:paraId="6344058E" w14:textId="77777777" w:rsidR="00722DA1" w:rsidRPr="00CC49AB" w:rsidRDefault="00722DA1" w:rsidP="00722DA1">
      <w:pPr>
        <w:pStyle w:val="TEKSTIIIIII"/>
      </w:pPr>
      <w:r w:rsidRPr="00CC49AB">
        <w:t xml:space="preserve">Figura 3.11 Numri i personave për familje/banesë sipas zonave klimatike </w:t>
      </w:r>
    </w:p>
    <w:p w14:paraId="4395F379" w14:textId="77777777" w:rsidR="00722DA1" w:rsidRPr="00CC49AB" w:rsidRDefault="00722DA1" w:rsidP="00722DA1">
      <w:pPr>
        <w:pStyle w:val="TEKSTIIIIII"/>
      </w:pPr>
      <w:r w:rsidRPr="00CC49AB">
        <w:t xml:space="preserve">Figura 3.12 Numri i banesave sipas zonave klimatike </w:t>
      </w:r>
    </w:p>
    <w:p w14:paraId="6AAA4F75" w14:textId="77777777" w:rsidR="00722DA1" w:rsidRPr="00CC49AB" w:rsidRDefault="00722DA1" w:rsidP="00722DA1">
      <w:pPr>
        <w:pStyle w:val="TEKSTIIIIII"/>
      </w:pPr>
      <w:r w:rsidRPr="00CC49AB">
        <w:t xml:space="preserve">Figura 3.13 Përqindja e banesave sipas zonave klimatike </w:t>
      </w:r>
    </w:p>
    <w:p w14:paraId="22B727ED" w14:textId="01CEAAD9" w:rsidR="00722DA1" w:rsidRPr="00CC49AB" w:rsidRDefault="00722DA1" w:rsidP="00722DA1">
      <w:pPr>
        <w:pStyle w:val="TEKSTIIIIII"/>
      </w:pPr>
      <w:r w:rsidRPr="00CC49AB">
        <w:t xml:space="preserve">Figura 3.14 Tipologjia e </w:t>
      </w:r>
      <w:r w:rsidR="009C03C5" w:rsidRPr="00CC49AB">
        <w:t xml:space="preserve">ndërtesave rezidenciale </w:t>
      </w:r>
      <w:r w:rsidRPr="00CC49AB">
        <w:t xml:space="preserve">në Shqipëri </w:t>
      </w:r>
    </w:p>
    <w:p w14:paraId="67838291" w14:textId="77777777" w:rsidR="00722DA1" w:rsidRPr="00CC49AB" w:rsidRDefault="00722DA1" w:rsidP="00722DA1">
      <w:pPr>
        <w:pStyle w:val="TEKSTIIIIII"/>
      </w:pPr>
      <w:r w:rsidRPr="00CC49AB">
        <w:t xml:space="preserve">Figura 3.15 Stoku i banesave rezidenciale (të banuara dhe të pabanuara) sipas kategorive për shtëpi të veçuara dhe MAB </w:t>
      </w:r>
    </w:p>
    <w:p w14:paraId="3B34DBDA" w14:textId="03E313FA" w:rsidR="00722DA1" w:rsidRPr="00CC49AB" w:rsidRDefault="00722DA1" w:rsidP="00722DA1">
      <w:pPr>
        <w:pStyle w:val="TEKSTIIIIII"/>
      </w:pPr>
      <w:r w:rsidRPr="00CC49AB">
        <w:t>Figura 3.16 Stoku i banesave të banuara sipas kategorive për shtëpi të veçuara dhe MAB</w:t>
      </w:r>
    </w:p>
    <w:p w14:paraId="75E3189A" w14:textId="24B2048F" w:rsidR="00722DA1" w:rsidRPr="00CC49AB" w:rsidRDefault="00722DA1" w:rsidP="00722DA1">
      <w:pPr>
        <w:pStyle w:val="TEKSTIIIIII"/>
      </w:pPr>
      <w:r w:rsidRPr="00CC49AB">
        <w:t>Figura 3.17 Stoku i banesave të pabanuara sipas kategorive për shtëpi të veçuara dhe MAB</w:t>
      </w:r>
    </w:p>
    <w:p w14:paraId="2433C70E" w14:textId="0598AE80" w:rsidR="00722DA1" w:rsidRPr="00CC49AB" w:rsidRDefault="00722DA1" w:rsidP="00722DA1">
      <w:pPr>
        <w:pStyle w:val="TEKSTIIIIII"/>
      </w:pPr>
      <w:r w:rsidRPr="00CC49AB">
        <w:t>Figura 3.18 Numri i banesave totale rezidenciale sipas zonave klimatike</w:t>
      </w:r>
    </w:p>
    <w:p w14:paraId="71682858" w14:textId="3BACF348" w:rsidR="00722DA1" w:rsidRPr="00CC49AB" w:rsidRDefault="00722DA1" w:rsidP="00722DA1">
      <w:pPr>
        <w:pStyle w:val="TEKSTIIIIII"/>
      </w:pPr>
      <w:r w:rsidRPr="00CC49AB">
        <w:t>Figura 3.19 Numri i banesave totale rezidenciale sipas zonave klimatike</w:t>
      </w:r>
    </w:p>
    <w:p w14:paraId="43E0A404" w14:textId="7954AABA" w:rsidR="00722DA1" w:rsidRPr="00CC49AB" w:rsidRDefault="00722DA1" w:rsidP="00722DA1">
      <w:pPr>
        <w:pStyle w:val="TEKSTIIIIII"/>
      </w:pPr>
      <w:r w:rsidRPr="00CC49AB">
        <w:t>Figura 3.20 Numri total i njësive të banimit sipas periudhës së ndërtimit</w:t>
      </w:r>
    </w:p>
    <w:p w14:paraId="1C010499" w14:textId="318F007E" w:rsidR="00722DA1" w:rsidRPr="00CC49AB" w:rsidRDefault="00722DA1" w:rsidP="00722DA1">
      <w:pPr>
        <w:pStyle w:val="TEKSTIIIIII"/>
      </w:pPr>
      <w:r w:rsidRPr="00CC49AB">
        <w:t>Figura 3.21 Numri total i banesave rezidenciale</w:t>
      </w:r>
      <w:r w:rsidR="009C03C5" w:rsidRPr="00CC49AB">
        <w:t>,</w:t>
      </w:r>
      <w:r w:rsidRPr="00CC49AB">
        <w:t xml:space="preserve"> sipas moshës dhe llojit të ndërtesave rezidenciale për vitet 1960</w:t>
      </w:r>
      <w:r w:rsidR="009C03C5" w:rsidRPr="00CC49AB">
        <w:t>–</w:t>
      </w:r>
      <w:r w:rsidRPr="00CC49AB">
        <w:t xml:space="preserve">2023 </w:t>
      </w:r>
    </w:p>
    <w:p w14:paraId="6E1A1E92" w14:textId="02D3FC95" w:rsidR="00722DA1" w:rsidRPr="00CC49AB" w:rsidRDefault="00722DA1" w:rsidP="00722DA1">
      <w:pPr>
        <w:pStyle w:val="TEKSTIIIIII"/>
      </w:pPr>
      <w:r w:rsidRPr="00CC49AB">
        <w:t xml:space="preserve">Figura 3.22 Përqindja e numrit të banesave rezidenciale sipas moshës dhe llojit të ndërtesave rezidenciale për vitet </w:t>
      </w:r>
      <w:r w:rsidR="009C03C5" w:rsidRPr="00CC49AB">
        <w:t xml:space="preserve">1960–2023 </w:t>
      </w:r>
    </w:p>
    <w:p w14:paraId="7B13C1B2" w14:textId="77777777" w:rsidR="00722DA1" w:rsidRPr="00CC49AB" w:rsidRDefault="00722DA1" w:rsidP="00722DA1">
      <w:pPr>
        <w:pStyle w:val="TEKSTIIIIII"/>
      </w:pPr>
      <w:r w:rsidRPr="00CC49AB">
        <w:t xml:space="preserve">Figura 3.23 Numri total kumulativ i banesave rezidenciale sipas moshës dhe llojit të ndërtesave rezidenciale deri në vitin 2023 </w:t>
      </w:r>
    </w:p>
    <w:p w14:paraId="3FFAB0D7" w14:textId="77777777" w:rsidR="00722DA1" w:rsidRPr="00CC49AB" w:rsidRDefault="00722DA1" w:rsidP="00722DA1">
      <w:pPr>
        <w:pStyle w:val="TEKSTIIIIII"/>
      </w:pPr>
      <w:r w:rsidRPr="00CC49AB">
        <w:t xml:space="preserve">Figura 3.24 Përqindja e numrit total kumulativ të banesave rezidenciale sipas moshës dhe llojit të ndërtesave rezidenciale deri në vitin 2023 </w:t>
      </w:r>
    </w:p>
    <w:p w14:paraId="0F5F0698" w14:textId="77777777" w:rsidR="00722DA1" w:rsidRPr="00CC49AB" w:rsidRDefault="00722DA1" w:rsidP="00722DA1">
      <w:pPr>
        <w:pStyle w:val="TEKSTIIIIII"/>
      </w:pPr>
      <w:r w:rsidRPr="00CC49AB">
        <w:t xml:space="preserve">Figura 3.25 Numri total kumulativ i banesave rezidenciale të banuara sipas moshës dhe llojit të ndërtesave deri në vitin 2023 </w:t>
      </w:r>
    </w:p>
    <w:p w14:paraId="4B8CAA91" w14:textId="77777777" w:rsidR="00722DA1" w:rsidRPr="00CC49AB" w:rsidRDefault="00722DA1" w:rsidP="00722DA1">
      <w:pPr>
        <w:pStyle w:val="TEKSTIIIIII"/>
      </w:pPr>
      <w:r w:rsidRPr="00CC49AB">
        <w:t xml:space="preserve">Figura 3.26 Përqindja e numrit total kumulativ të banesave rezidenciale të banuara sipas moshës dhe llojit deri në vitin 2023 </w:t>
      </w:r>
    </w:p>
    <w:p w14:paraId="6E78631A" w14:textId="77777777" w:rsidR="00722DA1" w:rsidRPr="00CC49AB" w:rsidRDefault="00722DA1" w:rsidP="00722DA1">
      <w:pPr>
        <w:pStyle w:val="TEKSTIIIIII"/>
      </w:pPr>
      <w:r w:rsidRPr="00CC49AB">
        <w:t xml:space="preserve">Figura 3.27 Numri total kumulativ i banesave rezidenciale aktualisht të pabanuara sipas moshës dhe llojit deri në vitin 2023 </w:t>
      </w:r>
    </w:p>
    <w:p w14:paraId="1B7EC1E7" w14:textId="77777777" w:rsidR="00722DA1" w:rsidRPr="00CC49AB" w:rsidRDefault="00722DA1" w:rsidP="00722DA1">
      <w:pPr>
        <w:pStyle w:val="TEKSTIIIIII"/>
      </w:pPr>
      <w:r w:rsidRPr="00CC49AB">
        <w:t xml:space="preserve">Figura 3.28 Pjesa e numrit total kumulativ të njësive rezidenciale aktualisht të pabanuara sipas moshës dhe llojit deri në vitin 2023 </w:t>
      </w:r>
    </w:p>
    <w:p w14:paraId="68E16C4B" w14:textId="77777777" w:rsidR="00722DA1" w:rsidRPr="00CC49AB" w:rsidRDefault="00722DA1" w:rsidP="00722DA1">
      <w:pPr>
        <w:pStyle w:val="TEKSTIIIIII"/>
      </w:pPr>
      <w:r w:rsidRPr="00CC49AB">
        <w:t xml:space="preserve">Figura 3.29 Sipërfaqja totale e ndërtesave rezidenciale sipas moshës dhe llojit deri në 2023 </w:t>
      </w:r>
    </w:p>
    <w:p w14:paraId="2B046DFC" w14:textId="77777777" w:rsidR="00722DA1" w:rsidRPr="00CC49AB" w:rsidRDefault="00722DA1" w:rsidP="00722DA1">
      <w:pPr>
        <w:pStyle w:val="TEKSTIIIIII"/>
      </w:pPr>
      <w:r w:rsidRPr="00CC49AB">
        <w:t xml:space="preserve">Figura 3.30 Pjesa e sipërfaqes totale të ndërtesave rezidenciale sipas moshës dhe llojit deri në 2023 </w:t>
      </w:r>
    </w:p>
    <w:p w14:paraId="63FC363C" w14:textId="77777777" w:rsidR="00722DA1" w:rsidRPr="00CC49AB" w:rsidRDefault="00722DA1" w:rsidP="00722DA1">
      <w:pPr>
        <w:pStyle w:val="TEKSTIIIIII"/>
      </w:pPr>
      <w:r w:rsidRPr="00CC49AB">
        <w:t xml:space="preserve">Figura 3.31 Sipërfaqja totale kumulative e ndërtesave rezidenciale sipas moshës dhe llojit deri në vitin 2023 </w:t>
      </w:r>
    </w:p>
    <w:p w14:paraId="5DB985E5" w14:textId="77777777" w:rsidR="00722DA1" w:rsidRPr="00CC49AB" w:rsidRDefault="00722DA1" w:rsidP="00722DA1">
      <w:pPr>
        <w:pStyle w:val="TEKSTIIIIII"/>
      </w:pPr>
      <w:r w:rsidRPr="00CC49AB">
        <w:lastRenderedPageBreak/>
        <w:t xml:space="preserve">Figura 3.32 Pjesa e sipërfaqes totale kumulative të ndërtesave rezidenciale sipas moshës dhe llojit deri në vitin 2023 </w:t>
      </w:r>
    </w:p>
    <w:p w14:paraId="315283D3" w14:textId="77777777" w:rsidR="00722DA1" w:rsidRPr="00CC49AB" w:rsidRDefault="00722DA1" w:rsidP="00722DA1">
      <w:pPr>
        <w:pStyle w:val="TEKSTIIIIII"/>
      </w:pPr>
      <w:r w:rsidRPr="00CC49AB">
        <w:t xml:space="preserve">Figura 3.33 Sipërfaqja totale kumulative e ndërtesave rezidenciale të banuara sipas moshës dhe llojit deri në vitin 2023 </w:t>
      </w:r>
    </w:p>
    <w:p w14:paraId="45980321" w14:textId="77777777" w:rsidR="00722DA1" w:rsidRPr="00CC49AB" w:rsidRDefault="00722DA1" w:rsidP="00722DA1">
      <w:pPr>
        <w:pStyle w:val="TEKSTIIIIII"/>
      </w:pPr>
      <w:r w:rsidRPr="00CC49AB">
        <w:t xml:space="preserve">Figura 3.34 Përqindja e sipërfaqes totale kumulative të ndërtesave rezidenciale të banuara sipas moshës dhe llojit deri në vitin 2023 </w:t>
      </w:r>
    </w:p>
    <w:p w14:paraId="73BCDBC8" w14:textId="0A5BCD7B" w:rsidR="00722DA1" w:rsidRPr="00CC49AB" w:rsidRDefault="00722DA1" w:rsidP="00722DA1">
      <w:pPr>
        <w:pStyle w:val="TEKSTIIIIII"/>
      </w:pPr>
      <w:r w:rsidRPr="00CC49AB">
        <w:t xml:space="preserve">Figura 3.35 Zonat </w:t>
      </w:r>
      <w:r w:rsidR="00A209A9" w:rsidRPr="00CC49AB">
        <w:t xml:space="preserve">klimatike </w:t>
      </w:r>
      <w:r w:rsidRPr="00CC49AB">
        <w:t xml:space="preserve">të Shqipërisë </w:t>
      </w:r>
    </w:p>
    <w:p w14:paraId="2F487CD8" w14:textId="77777777" w:rsidR="00722DA1" w:rsidRPr="00CC49AB" w:rsidRDefault="00722DA1" w:rsidP="00722DA1">
      <w:pPr>
        <w:pStyle w:val="TEKSTIIIIII"/>
      </w:pPr>
      <w:r w:rsidRPr="00CC49AB">
        <w:t xml:space="preserve">Figura 3.36 Zona klimatike 1: Numri total kumulativ i banesave të banuara deri në vitin 2023 </w:t>
      </w:r>
    </w:p>
    <w:p w14:paraId="0AEA479C" w14:textId="77777777" w:rsidR="00722DA1" w:rsidRPr="00CC49AB" w:rsidRDefault="00722DA1" w:rsidP="00722DA1">
      <w:pPr>
        <w:pStyle w:val="TEKSTIIIIII"/>
      </w:pPr>
      <w:r w:rsidRPr="00CC49AB">
        <w:t xml:space="preserve">Figura 3.37 Zona klimatike 2: Numri total kumulativ i banesave të banuara deri në vitin 2023 </w:t>
      </w:r>
    </w:p>
    <w:p w14:paraId="58C9D6AE" w14:textId="77777777" w:rsidR="00722DA1" w:rsidRPr="00CC49AB" w:rsidRDefault="00722DA1" w:rsidP="00722DA1">
      <w:pPr>
        <w:pStyle w:val="TEKSTIIIIII"/>
      </w:pPr>
      <w:r w:rsidRPr="00CC49AB">
        <w:t xml:space="preserve">Figura 3.38 Zona klimatike 3: Numri total kumulativ i banesave të banuara deri në vitin 2023 </w:t>
      </w:r>
    </w:p>
    <w:p w14:paraId="523DB517" w14:textId="77777777" w:rsidR="00722DA1" w:rsidRPr="00CC49AB" w:rsidRDefault="00722DA1" w:rsidP="00722DA1">
      <w:pPr>
        <w:pStyle w:val="TEKSTIIIIII"/>
      </w:pPr>
      <w:r w:rsidRPr="00CC49AB">
        <w:t xml:space="preserve">Figura 3.39 Bashkitë e Shqipërisë </w:t>
      </w:r>
    </w:p>
    <w:p w14:paraId="24591211" w14:textId="77777777" w:rsidR="00722DA1" w:rsidRPr="00CC49AB" w:rsidRDefault="00722DA1" w:rsidP="00722DA1">
      <w:pPr>
        <w:pStyle w:val="TEKSTIIIIII"/>
      </w:pPr>
      <w:r w:rsidRPr="00CC49AB">
        <w:t xml:space="preserve">Figura 3.40 Zona klimatike 1: Sipërfaqja totale kumulative e banesave të pabanuara deri në vitin 2023 </w:t>
      </w:r>
    </w:p>
    <w:p w14:paraId="0816E06F" w14:textId="77777777" w:rsidR="00722DA1" w:rsidRPr="00CC49AB" w:rsidRDefault="00722DA1" w:rsidP="00722DA1">
      <w:pPr>
        <w:pStyle w:val="TEKSTIIIIII"/>
      </w:pPr>
      <w:r w:rsidRPr="00CC49AB">
        <w:t xml:space="preserve">Figura 3.41 Zona klimatike 2: Sipërfaqja totale kumulative e banesave të pabanuara deri në vitin 2023 </w:t>
      </w:r>
    </w:p>
    <w:p w14:paraId="70ACB606" w14:textId="77777777" w:rsidR="00722DA1" w:rsidRPr="00CC49AB" w:rsidRDefault="00722DA1" w:rsidP="00722DA1">
      <w:pPr>
        <w:pStyle w:val="TEKSTIIIIII"/>
      </w:pPr>
      <w:r w:rsidRPr="00CC49AB">
        <w:t xml:space="preserve">Figura 3.42 Zona klimatike 3: Sipërfaqja totale kumulative e banesave të pabanuara deri në vitin 2023 </w:t>
      </w:r>
    </w:p>
    <w:p w14:paraId="2CCFEAC2" w14:textId="77777777" w:rsidR="00722DA1" w:rsidRPr="00CC49AB" w:rsidRDefault="00722DA1" w:rsidP="00722DA1">
      <w:pPr>
        <w:pStyle w:val="TEKSTIIIIII"/>
      </w:pPr>
      <w:r w:rsidRPr="00CC49AB">
        <w:t xml:space="preserve">Figura 3.43 Numri total kumulativ i banesave aktualisht të pabanuara (sipas INSTAT) sipas moshës dhe llojit deri në vitin 2023 </w:t>
      </w:r>
    </w:p>
    <w:p w14:paraId="3F6DE194" w14:textId="77777777" w:rsidR="00722DA1" w:rsidRPr="00CC49AB" w:rsidRDefault="00722DA1" w:rsidP="00722DA1">
      <w:pPr>
        <w:pStyle w:val="TEKSTIIIIII"/>
      </w:pPr>
      <w:r w:rsidRPr="00CC49AB">
        <w:t xml:space="preserve">Figura 3.44 Përqindja e numrit të banesave aktualisht të pabanuara sipas moshës dhe llojit deri në vitin 2023 </w:t>
      </w:r>
    </w:p>
    <w:p w14:paraId="7573C115" w14:textId="77777777" w:rsidR="00722DA1" w:rsidRPr="00CC49AB" w:rsidRDefault="00722DA1" w:rsidP="00722DA1">
      <w:pPr>
        <w:pStyle w:val="TEKSTIIIIII"/>
      </w:pPr>
      <w:r w:rsidRPr="00CC49AB">
        <w:t xml:space="preserve">Figura 3.45 Sipërfaqja totale kumulative e banesave aktualisht të pabanuara sipas moshës dhe llojit deri në vitin 2023 </w:t>
      </w:r>
    </w:p>
    <w:p w14:paraId="74C3260E" w14:textId="77777777" w:rsidR="00722DA1" w:rsidRPr="00CC49AB" w:rsidRDefault="00722DA1" w:rsidP="00722DA1">
      <w:pPr>
        <w:pStyle w:val="TEKSTIIIIII"/>
      </w:pPr>
      <w:r w:rsidRPr="00CC49AB">
        <w:t>Figura 3.46 Sipërfaqja totale kumulative e njësive të banimit aktualisht të pabanuara sipas moshës dhe llojit deri në vitin 2023</w:t>
      </w:r>
    </w:p>
    <w:p w14:paraId="7D97E8C9" w14:textId="18A55A47" w:rsidR="00722DA1" w:rsidRPr="00CC49AB" w:rsidRDefault="00722DA1" w:rsidP="00722DA1">
      <w:pPr>
        <w:pStyle w:val="TEKSTIIIIII"/>
      </w:pPr>
      <w:r w:rsidRPr="00CC49AB">
        <w:t xml:space="preserve">Figura 3.47 Popullsia Shqiptare e parashikuar për periudhën </w:t>
      </w:r>
      <w:r w:rsidR="00CE5C83" w:rsidRPr="00CC49AB">
        <w:t>2023–2050</w:t>
      </w:r>
      <w:r w:rsidRPr="00CC49AB">
        <w:t xml:space="preserve"> </w:t>
      </w:r>
    </w:p>
    <w:p w14:paraId="47CA510B" w14:textId="7E343D0D" w:rsidR="00722DA1" w:rsidRPr="00CC49AB" w:rsidRDefault="00722DA1" w:rsidP="00722DA1">
      <w:pPr>
        <w:pStyle w:val="TEKSTIIIIII"/>
      </w:pPr>
      <w:r w:rsidRPr="00CC49AB">
        <w:t xml:space="preserve">Figura 3.48 Numri i personave për familje (njësi banimi) për periudhën </w:t>
      </w:r>
      <w:r w:rsidR="00CE5C83" w:rsidRPr="00CC49AB">
        <w:t>2023–2050</w:t>
      </w:r>
      <w:r w:rsidRPr="00CC49AB">
        <w:t xml:space="preserve"> </w:t>
      </w:r>
    </w:p>
    <w:p w14:paraId="3793EDBC" w14:textId="77777777" w:rsidR="00722DA1" w:rsidRPr="00CC49AB" w:rsidRDefault="00722DA1" w:rsidP="00722DA1">
      <w:pPr>
        <w:pStyle w:val="TEKSTIIIIII"/>
      </w:pPr>
      <w:r w:rsidRPr="00CC49AB">
        <w:t xml:space="preserve">Figura 3.49 Numri total i parashikuar i banesave të banuara sipas kategorive të ndryshme të ndërtesave </w:t>
      </w:r>
    </w:p>
    <w:p w14:paraId="41141DDD" w14:textId="64930822" w:rsidR="00722DA1" w:rsidRPr="00CC49AB" w:rsidRDefault="00722DA1" w:rsidP="00722DA1">
      <w:pPr>
        <w:pStyle w:val="TEKSTIIIIII"/>
      </w:pPr>
      <w:r w:rsidRPr="00CC49AB">
        <w:t xml:space="preserve">Figura 3.50 </w:t>
      </w:r>
      <w:r w:rsidR="00CE5C83" w:rsidRPr="00CC49AB">
        <w:t>Përqindja</w:t>
      </w:r>
      <w:r w:rsidRPr="00CC49AB">
        <w:t xml:space="preserve"> e parashikuar e banesave të banuara sipas parashikimit për kategori të ndryshme ndërtesash </w:t>
      </w:r>
    </w:p>
    <w:p w14:paraId="3BCA7596" w14:textId="77777777" w:rsidR="00722DA1" w:rsidRPr="00CC49AB" w:rsidRDefault="00722DA1" w:rsidP="00722DA1">
      <w:pPr>
        <w:pStyle w:val="TEKSTIIIIII"/>
      </w:pPr>
      <w:r w:rsidRPr="00CC49AB">
        <w:t xml:space="preserve">Figura 3.51 Sipërfaqja e përgjithshme specifike e parashikuar për banesat e banuara sipas kategorive </w:t>
      </w:r>
    </w:p>
    <w:p w14:paraId="610DCE36" w14:textId="57D48802" w:rsidR="00722DA1" w:rsidRPr="00CC49AB" w:rsidRDefault="00722DA1" w:rsidP="00722DA1">
      <w:pPr>
        <w:pStyle w:val="TEKSTIIIIII"/>
      </w:pPr>
      <w:r w:rsidRPr="00CC49AB">
        <w:t xml:space="preserve">Figura 3.52 Sipërfaqja totale e parashikuar e </w:t>
      </w:r>
      <w:r w:rsidR="00CE5C83" w:rsidRPr="00CC49AB">
        <w:t>dyshemesë</w:t>
      </w:r>
      <w:r w:rsidRPr="00CC49AB">
        <w:t xml:space="preserve"> s</w:t>
      </w:r>
      <w:r w:rsidR="00CE5C83" w:rsidRPr="00CC49AB">
        <w:t>ë</w:t>
      </w:r>
      <w:r w:rsidRPr="00CC49AB">
        <w:t xml:space="preserve"> banesave të banuara sipas kategorive të ndryshme të ndërtesave </w:t>
      </w:r>
    </w:p>
    <w:p w14:paraId="69ACDBD6" w14:textId="35E96339" w:rsidR="00722DA1" w:rsidRPr="00CC49AB" w:rsidRDefault="00722DA1" w:rsidP="00722DA1">
      <w:pPr>
        <w:pStyle w:val="TEKSTIIIIII"/>
      </w:pPr>
      <w:r w:rsidRPr="00CC49AB">
        <w:t xml:space="preserve">Figura 3.53 </w:t>
      </w:r>
      <w:r w:rsidR="00CE5C83" w:rsidRPr="00CC49AB">
        <w:t>Përqindja</w:t>
      </w:r>
      <w:r w:rsidRPr="00CC49AB">
        <w:t xml:space="preserve"> e parashikuar e sipërfaqes s</w:t>
      </w:r>
      <w:r w:rsidR="00CE5C83" w:rsidRPr="00CC49AB">
        <w:t>ë</w:t>
      </w:r>
      <w:r w:rsidRPr="00CC49AB">
        <w:t xml:space="preserve"> </w:t>
      </w:r>
      <w:r w:rsidR="00CE5C83" w:rsidRPr="00CC49AB">
        <w:t>dyshemesë</w:t>
      </w:r>
      <w:r w:rsidRPr="00CC49AB">
        <w:t xml:space="preserve"> së banesave të banuara sipas kategorive të ndryshme të ndërtesave </w:t>
      </w:r>
    </w:p>
    <w:p w14:paraId="277A8200" w14:textId="6FBAE432" w:rsidR="00722DA1" w:rsidRPr="00CC49AB" w:rsidRDefault="00722DA1" w:rsidP="00722DA1">
      <w:pPr>
        <w:pStyle w:val="TEKSTIIIIII"/>
      </w:pPr>
      <w:r w:rsidRPr="00CC49AB">
        <w:t xml:space="preserve">Figura 3.54 Numri total i parashikuar i banesave rezidenciale </w:t>
      </w:r>
      <w:r w:rsidR="001325D7" w:rsidRPr="00CC49AB">
        <w:t xml:space="preserve">për zonën klimatike </w:t>
      </w:r>
      <w:r w:rsidRPr="00CC49AB">
        <w:t xml:space="preserve">1 sipas kategorive </w:t>
      </w:r>
    </w:p>
    <w:p w14:paraId="21DA0B00" w14:textId="478EE8BB" w:rsidR="00722DA1" w:rsidRPr="00CC49AB" w:rsidRDefault="00722DA1" w:rsidP="00722DA1">
      <w:pPr>
        <w:pStyle w:val="TEKSTIIIIII"/>
      </w:pPr>
      <w:r w:rsidRPr="00CC49AB">
        <w:t xml:space="preserve">Figura 3.55 </w:t>
      </w:r>
      <w:r w:rsidR="00CE5C83" w:rsidRPr="00CC49AB">
        <w:t>Përqindja</w:t>
      </w:r>
      <w:r w:rsidRPr="00CC49AB">
        <w:t xml:space="preserve"> e numrit të parashikuar të banesave rezidenciale </w:t>
      </w:r>
      <w:r w:rsidR="001325D7" w:rsidRPr="00CC49AB">
        <w:t xml:space="preserve">për zonën klimatike </w:t>
      </w:r>
      <w:r w:rsidRPr="00CC49AB">
        <w:t xml:space="preserve">1 </w:t>
      </w:r>
    </w:p>
    <w:p w14:paraId="44E4C00A" w14:textId="50FBBB39" w:rsidR="00722DA1" w:rsidRPr="00CC49AB" w:rsidRDefault="00722DA1" w:rsidP="00722DA1">
      <w:pPr>
        <w:pStyle w:val="TEKSTIIIIII"/>
      </w:pPr>
      <w:r w:rsidRPr="00CC49AB">
        <w:t xml:space="preserve">Figura 3.56 Sipërfaqja totale e parashikuar e dyshemesë së banesave të banuara </w:t>
      </w:r>
      <w:r w:rsidR="001325D7" w:rsidRPr="00CC49AB">
        <w:t xml:space="preserve">për zonën klimatike </w:t>
      </w:r>
      <w:r w:rsidRPr="00CC49AB">
        <w:t>1 sipas kategorive të ndryshme</w:t>
      </w:r>
    </w:p>
    <w:p w14:paraId="16A80C96" w14:textId="15149546" w:rsidR="00722DA1" w:rsidRPr="00CC49AB" w:rsidRDefault="00722DA1" w:rsidP="00722DA1">
      <w:pPr>
        <w:pStyle w:val="TEKSTIIIIII"/>
      </w:pPr>
      <w:r w:rsidRPr="00CC49AB">
        <w:t xml:space="preserve">Figura 3.57 </w:t>
      </w:r>
      <w:r w:rsidR="00CE5C83" w:rsidRPr="00CC49AB">
        <w:t>Përqindja</w:t>
      </w:r>
      <w:r w:rsidRPr="00CC49AB">
        <w:t xml:space="preserve"> e sipërfaqes së parashikuar të dyshemesë së banesave të banuara </w:t>
      </w:r>
      <w:r w:rsidR="001325D7" w:rsidRPr="00CC49AB">
        <w:t xml:space="preserve">për zonën klimatike </w:t>
      </w:r>
      <w:r w:rsidRPr="00CC49AB">
        <w:t xml:space="preserve">1 sipas kategorive të ndryshme </w:t>
      </w:r>
    </w:p>
    <w:p w14:paraId="47F79EDF" w14:textId="4D0B8CC8" w:rsidR="00722DA1" w:rsidRPr="00CC49AB" w:rsidRDefault="00722DA1" w:rsidP="00722DA1">
      <w:pPr>
        <w:pStyle w:val="TEKSTIIIIII"/>
      </w:pPr>
      <w:r w:rsidRPr="00CC49AB">
        <w:lastRenderedPageBreak/>
        <w:t xml:space="preserve">Figura 3.58 Numri total i parashikuar i banesave të banuara </w:t>
      </w:r>
      <w:r w:rsidR="001325D7" w:rsidRPr="00CC49AB">
        <w:t xml:space="preserve">për zonën klimatike </w:t>
      </w:r>
      <w:r w:rsidRPr="00CC49AB">
        <w:t xml:space="preserve">2 sipas kategorive të ndryshme </w:t>
      </w:r>
    </w:p>
    <w:p w14:paraId="0196BCB0" w14:textId="4E2745B8" w:rsidR="00722DA1" w:rsidRPr="00CC49AB" w:rsidRDefault="00722DA1" w:rsidP="00722DA1">
      <w:pPr>
        <w:pStyle w:val="TEKSTIIIIII"/>
      </w:pPr>
      <w:r w:rsidRPr="00CC49AB">
        <w:t xml:space="preserve">Figura 3.59 </w:t>
      </w:r>
      <w:r w:rsidR="00CE5C83" w:rsidRPr="00CC49AB">
        <w:t>Përqindja</w:t>
      </w:r>
      <w:r w:rsidRPr="00CC49AB">
        <w:t xml:space="preserve"> e numrit të parashikuar të banesave të banuara </w:t>
      </w:r>
      <w:r w:rsidR="001325D7" w:rsidRPr="00CC49AB">
        <w:t xml:space="preserve">për zonën klimatike </w:t>
      </w:r>
      <w:r w:rsidRPr="00CC49AB">
        <w:t xml:space="preserve">2 sipas kategorive të ndryshme </w:t>
      </w:r>
    </w:p>
    <w:p w14:paraId="0ED16017" w14:textId="52254BE5" w:rsidR="00722DA1" w:rsidRPr="00CC49AB" w:rsidRDefault="00722DA1" w:rsidP="00722DA1">
      <w:pPr>
        <w:pStyle w:val="TEKSTIIIIII"/>
      </w:pPr>
      <w:r w:rsidRPr="00CC49AB">
        <w:t xml:space="preserve">Figura 3.60 Sipërfaqja totale e parashikuar e dyshemesë së banesave të banuara </w:t>
      </w:r>
      <w:r w:rsidR="001325D7" w:rsidRPr="00CC49AB">
        <w:t xml:space="preserve">për zonën klimatike </w:t>
      </w:r>
      <w:r w:rsidRPr="00CC49AB">
        <w:t>2 sipas kategorive të ndryshme</w:t>
      </w:r>
    </w:p>
    <w:p w14:paraId="11601605" w14:textId="7AF12747" w:rsidR="00722DA1" w:rsidRPr="00CC49AB" w:rsidRDefault="00722DA1" w:rsidP="00722DA1">
      <w:pPr>
        <w:pStyle w:val="TEKSTIIIIII"/>
      </w:pPr>
      <w:r w:rsidRPr="00CC49AB">
        <w:t xml:space="preserve">Figura 3.61 </w:t>
      </w:r>
      <w:r w:rsidR="00340F38" w:rsidRPr="00CC49AB">
        <w:t>Përqindja</w:t>
      </w:r>
      <w:r w:rsidRPr="00CC49AB">
        <w:t xml:space="preserve"> e sipërfaqes së parashikuar të dyshemesë së banesave të banuara </w:t>
      </w:r>
      <w:r w:rsidR="001325D7" w:rsidRPr="00CC49AB">
        <w:t xml:space="preserve">për zonën klimatike </w:t>
      </w:r>
      <w:r w:rsidRPr="00CC49AB">
        <w:t xml:space="preserve">2 sipas kategorive të ndryshme </w:t>
      </w:r>
    </w:p>
    <w:p w14:paraId="2E397D9F" w14:textId="1F125EE7" w:rsidR="00722DA1" w:rsidRPr="00CC49AB" w:rsidRDefault="00722DA1" w:rsidP="00722DA1">
      <w:pPr>
        <w:pStyle w:val="TEKSTIIIIII"/>
      </w:pPr>
      <w:r w:rsidRPr="00CC49AB">
        <w:t xml:space="preserve">Figura 3.62 Numri total i parashikuar i banesave të banuara </w:t>
      </w:r>
      <w:r w:rsidR="001325D7" w:rsidRPr="00CC49AB">
        <w:t xml:space="preserve">për zonën klimatike </w:t>
      </w:r>
      <w:r w:rsidRPr="00CC49AB">
        <w:t xml:space="preserve">3 </w:t>
      </w:r>
    </w:p>
    <w:p w14:paraId="6E94F6A4" w14:textId="77777777" w:rsidR="00722DA1" w:rsidRPr="00CC49AB" w:rsidRDefault="00722DA1" w:rsidP="00722DA1">
      <w:pPr>
        <w:pStyle w:val="TEKSTIIIIII"/>
      </w:pPr>
      <w:r w:rsidRPr="00CC49AB">
        <w:t xml:space="preserve">Figura 3.63 Përqindja e numrit të parashikuar të banesave të banuara në zonën klimatike 3 </w:t>
      </w:r>
    </w:p>
    <w:p w14:paraId="63C6EAC6" w14:textId="1B96A7AA" w:rsidR="00722DA1" w:rsidRPr="00CC49AB" w:rsidRDefault="00722DA1" w:rsidP="00722DA1">
      <w:pPr>
        <w:pStyle w:val="TEKSTIIIIII"/>
      </w:pPr>
      <w:r w:rsidRPr="00CC49AB">
        <w:t xml:space="preserve">Figura 3.64 Sipërfaqja totale e parashikuar e dyshemesë së banesave të banuara </w:t>
      </w:r>
      <w:r w:rsidR="001325D7" w:rsidRPr="00CC49AB">
        <w:t xml:space="preserve">për zonën klimatike </w:t>
      </w:r>
      <w:r w:rsidRPr="00CC49AB">
        <w:t xml:space="preserve">3 sipas kategorive të ndryshme </w:t>
      </w:r>
    </w:p>
    <w:p w14:paraId="61299375" w14:textId="1E44A6D3" w:rsidR="00722DA1" w:rsidRPr="00CC49AB" w:rsidRDefault="00722DA1" w:rsidP="00722DA1">
      <w:pPr>
        <w:pStyle w:val="TEKSTIIIIII"/>
      </w:pPr>
      <w:r w:rsidRPr="00CC49AB">
        <w:t xml:space="preserve">Figura 3.65 </w:t>
      </w:r>
      <w:r w:rsidR="00340F38" w:rsidRPr="00CC49AB">
        <w:t>Përqindja</w:t>
      </w:r>
      <w:r w:rsidRPr="00CC49AB">
        <w:t xml:space="preserve"> e sipërfaqes së parashikuar të dyshemesë së banesave të banuara </w:t>
      </w:r>
      <w:r w:rsidR="001325D7" w:rsidRPr="00CC49AB">
        <w:t xml:space="preserve">për zonën klimatike </w:t>
      </w:r>
      <w:r w:rsidRPr="00CC49AB">
        <w:t xml:space="preserve">3 sipas kategorive të ndryshme </w:t>
      </w:r>
    </w:p>
    <w:p w14:paraId="130ACE11" w14:textId="0676BC66" w:rsidR="00722DA1" w:rsidRPr="00CC49AB" w:rsidRDefault="00722DA1" w:rsidP="00722DA1">
      <w:pPr>
        <w:pStyle w:val="TEKSTIIIIII"/>
      </w:pPr>
      <w:r w:rsidRPr="00CC49AB">
        <w:t xml:space="preserve">Figura 3.66 Numri total i parashikuar i banesave të banuara </w:t>
      </w:r>
      <w:r w:rsidR="00FB6660" w:rsidRPr="00CC49AB">
        <w:t>për tri zonat klimatike</w:t>
      </w:r>
      <w:r w:rsidRPr="00CC49AB">
        <w:t xml:space="preserve"> </w:t>
      </w:r>
    </w:p>
    <w:p w14:paraId="20901E7F" w14:textId="3747FFC9" w:rsidR="00722DA1" w:rsidRPr="00CC49AB" w:rsidRDefault="00722DA1" w:rsidP="00722DA1">
      <w:pPr>
        <w:pStyle w:val="TEKSTIIIIII"/>
      </w:pPr>
      <w:r w:rsidRPr="00CC49AB">
        <w:t xml:space="preserve">Figura 3.67 </w:t>
      </w:r>
      <w:r w:rsidR="00340F38" w:rsidRPr="00CC49AB">
        <w:t>Përqindja</w:t>
      </w:r>
      <w:r w:rsidRPr="00CC49AB">
        <w:t xml:space="preserve"> e parashikuar e numrit të banesave të banuara për tr</w:t>
      </w:r>
      <w:r w:rsidR="00087DFC" w:rsidRPr="00CC49AB">
        <w:t>i</w:t>
      </w:r>
      <w:r w:rsidRPr="00CC49AB">
        <w:t xml:space="preserve"> zonat klimatik</w:t>
      </w:r>
      <w:r w:rsidR="00087DFC" w:rsidRPr="00CC49AB">
        <w:t>e</w:t>
      </w:r>
      <w:r w:rsidRPr="00CC49AB">
        <w:t xml:space="preserve"> </w:t>
      </w:r>
    </w:p>
    <w:p w14:paraId="53EEAA14" w14:textId="7539B9E9" w:rsidR="00722DA1" w:rsidRPr="00CC49AB" w:rsidRDefault="00722DA1" w:rsidP="00722DA1">
      <w:pPr>
        <w:pStyle w:val="TEKSTIIIIII"/>
      </w:pPr>
      <w:r w:rsidRPr="00CC49AB">
        <w:t xml:space="preserve">Figura 3.68 Sipërfaqja totale e parashikuar e dyshemesë së banesave të banuara </w:t>
      </w:r>
      <w:r w:rsidR="00FB6660" w:rsidRPr="00CC49AB">
        <w:t>për tri zonat klimatike</w:t>
      </w:r>
      <w:r w:rsidRPr="00CC49AB">
        <w:t xml:space="preserve"> </w:t>
      </w:r>
    </w:p>
    <w:p w14:paraId="05FFA719" w14:textId="42F16AED" w:rsidR="00722DA1" w:rsidRPr="00CC49AB" w:rsidRDefault="00722DA1" w:rsidP="00722DA1">
      <w:pPr>
        <w:pStyle w:val="TEKSTIIIIII"/>
      </w:pPr>
      <w:r w:rsidRPr="00CC49AB">
        <w:t xml:space="preserve">Figura 3.69 </w:t>
      </w:r>
      <w:r w:rsidR="00340F38" w:rsidRPr="00CC49AB">
        <w:t>Përqindja</w:t>
      </w:r>
      <w:r w:rsidRPr="00CC49AB">
        <w:t xml:space="preserve"> e sipërfaqes së parashikuar të dyshemesë së banesave të banuara </w:t>
      </w:r>
      <w:r w:rsidR="00FB6660" w:rsidRPr="00CC49AB">
        <w:t>për tri zonat klimatike</w:t>
      </w:r>
      <w:r w:rsidRPr="00CC49AB">
        <w:t xml:space="preserve"> </w:t>
      </w:r>
    </w:p>
    <w:p w14:paraId="3BBA17CA" w14:textId="77777777" w:rsidR="00722DA1" w:rsidRPr="00CC49AB" w:rsidRDefault="00722DA1" w:rsidP="00722DA1">
      <w:pPr>
        <w:pStyle w:val="TEKSTIIIIII"/>
      </w:pPr>
      <w:r w:rsidRPr="00CC49AB">
        <w:t xml:space="preserve">Figura 3.70 Paraqitje skematike e të gjitha faturave që marrin pjesë në përcaktimin e vlerave të konsumit të energjisë për situatën aktuale dhe për të ardhmen në sektorin e shërbimeve publike dhe private </w:t>
      </w:r>
    </w:p>
    <w:p w14:paraId="6D2F7294" w14:textId="4335D036" w:rsidR="00722DA1" w:rsidRPr="00CC49AB" w:rsidRDefault="00722DA1" w:rsidP="00722DA1">
      <w:pPr>
        <w:pStyle w:val="TEKSTIIIIII"/>
      </w:pPr>
      <w:r w:rsidRPr="00CC49AB">
        <w:t>Figura 3.71</w:t>
      </w:r>
      <w:r w:rsidR="00340F38" w:rsidRPr="00CC49AB">
        <w:t xml:space="preserve"> </w:t>
      </w:r>
      <w:r w:rsidRPr="00CC49AB">
        <w:t xml:space="preserve">Tendenca e konsumit të energjisë finale për </w:t>
      </w:r>
      <w:r w:rsidR="00D56E89" w:rsidRPr="00CC49AB">
        <w:t xml:space="preserve">ndërtesat publike </w:t>
      </w:r>
      <w:r w:rsidRPr="00CC49AB">
        <w:t xml:space="preserve">për vitet </w:t>
      </w:r>
      <w:r w:rsidR="0009765A" w:rsidRPr="00CC49AB">
        <w:t>2015–2023</w:t>
      </w:r>
      <w:r w:rsidRPr="00CC49AB">
        <w:t xml:space="preserve"> (ktoe) </w:t>
      </w:r>
    </w:p>
    <w:p w14:paraId="504B7B92" w14:textId="41F35A2F" w:rsidR="00722DA1" w:rsidRPr="00CC49AB" w:rsidRDefault="00722DA1" w:rsidP="00722DA1">
      <w:pPr>
        <w:pStyle w:val="TEKSTIIIIII"/>
      </w:pPr>
      <w:r w:rsidRPr="00CC49AB">
        <w:t xml:space="preserve">Figura 3.72 Tendenca e konsumit të energjisë finale për </w:t>
      </w:r>
      <w:r w:rsidR="00D56E89" w:rsidRPr="00CC49AB">
        <w:t xml:space="preserve">ndërtesat publike </w:t>
      </w:r>
      <w:r w:rsidRPr="00CC49AB">
        <w:t xml:space="preserve">2015-‘23 (ktoe) </w:t>
      </w:r>
    </w:p>
    <w:p w14:paraId="7AD067C7" w14:textId="3D624056" w:rsidR="00722DA1" w:rsidRPr="00CC49AB" w:rsidRDefault="00722DA1" w:rsidP="00722DA1">
      <w:pPr>
        <w:pStyle w:val="TEKSTIIIIII"/>
      </w:pPr>
      <w:r w:rsidRPr="00CC49AB">
        <w:t xml:space="preserve">Figura 3.73 Stoku i </w:t>
      </w:r>
      <w:r w:rsidR="00D56E89" w:rsidRPr="00CC49AB">
        <w:t>ndërtesave p</w:t>
      </w:r>
      <w:r w:rsidRPr="00CC49AB">
        <w:t xml:space="preserve">ublike; numri i ndërtesave sipas kategorive për vitet </w:t>
      </w:r>
      <w:r w:rsidR="0009765A" w:rsidRPr="00CC49AB">
        <w:t>2015–2023</w:t>
      </w:r>
      <w:r w:rsidRPr="00CC49AB">
        <w:t xml:space="preserve"> </w:t>
      </w:r>
    </w:p>
    <w:p w14:paraId="282A3208" w14:textId="2243A055" w:rsidR="00722DA1" w:rsidRPr="00CC49AB" w:rsidRDefault="00722DA1" w:rsidP="00722DA1">
      <w:pPr>
        <w:pStyle w:val="TEKSTIIIIII"/>
      </w:pPr>
      <w:r w:rsidRPr="00CC49AB">
        <w:t xml:space="preserve">Figura 3.74 Stoku </w:t>
      </w:r>
      <w:r w:rsidR="00D56E89" w:rsidRPr="00CC49AB">
        <w:t>i ndërtesave publike</w:t>
      </w:r>
      <w:r w:rsidRPr="00CC49AB">
        <w:t xml:space="preserve">; sipërfaqja e katit për kategori ndërtesash për vitet </w:t>
      </w:r>
      <w:r w:rsidR="0009765A" w:rsidRPr="00CC49AB">
        <w:t>2015–2023</w:t>
      </w:r>
      <w:r w:rsidRPr="00CC49AB">
        <w:t xml:space="preserve"> (m²) </w:t>
      </w:r>
    </w:p>
    <w:p w14:paraId="75CE36BE" w14:textId="4471850C" w:rsidR="00722DA1" w:rsidRPr="00CC49AB" w:rsidRDefault="00722DA1" w:rsidP="00722DA1">
      <w:pPr>
        <w:pStyle w:val="TEKSTIIIIII"/>
      </w:pPr>
      <w:r w:rsidRPr="00CC49AB">
        <w:t xml:space="preserve">Figura 3.75 Zona </w:t>
      </w:r>
      <w:r w:rsidR="00D56E89" w:rsidRPr="00CC49AB">
        <w:t xml:space="preserve">klimatike </w:t>
      </w:r>
      <w:r w:rsidRPr="00CC49AB">
        <w:t xml:space="preserve">1: Numri total kumulativ i ndërtesave publike deri në vitin 2023 </w:t>
      </w:r>
    </w:p>
    <w:p w14:paraId="03170F10" w14:textId="593B9764" w:rsidR="00722DA1" w:rsidRPr="00CC49AB" w:rsidRDefault="00722DA1" w:rsidP="00722DA1">
      <w:pPr>
        <w:pStyle w:val="TEKSTIIIIII"/>
      </w:pPr>
      <w:r w:rsidRPr="00CC49AB">
        <w:t xml:space="preserve">Figura 3.76 Zona </w:t>
      </w:r>
      <w:r w:rsidR="00D56E89" w:rsidRPr="00CC49AB">
        <w:t xml:space="preserve">klimatike </w:t>
      </w:r>
      <w:r w:rsidRPr="00CC49AB">
        <w:t>1: Sipërfaqja totale kumulative (m</w:t>
      </w:r>
      <w:r w:rsidRPr="00CC49AB">
        <w:rPr>
          <w:vertAlign w:val="superscript"/>
        </w:rPr>
        <w:t>2</w:t>
      </w:r>
      <w:r w:rsidRPr="00CC49AB">
        <w:t xml:space="preserve">) e ndërtesave publike deri në vitin 2023 </w:t>
      </w:r>
    </w:p>
    <w:p w14:paraId="26A98BFE" w14:textId="217A84AB" w:rsidR="00722DA1" w:rsidRPr="00CC49AB" w:rsidRDefault="00722DA1" w:rsidP="00722DA1">
      <w:pPr>
        <w:pStyle w:val="TEKSTIIIIII"/>
      </w:pPr>
      <w:r w:rsidRPr="00CC49AB">
        <w:t xml:space="preserve">Figura 3.77 Zona </w:t>
      </w:r>
      <w:r w:rsidR="00D56E89" w:rsidRPr="00CC49AB">
        <w:t xml:space="preserve">klimatike </w:t>
      </w:r>
      <w:r w:rsidRPr="00CC49AB">
        <w:t xml:space="preserve">2: Numri total kumulativ i ndërtesave publike deri në vitin 2023 </w:t>
      </w:r>
    </w:p>
    <w:p w14:paraId="516C4513" w14:textId="4F6C7546" w:rsidR="00722DA1" w:rsidRPr="00CC49AB" w:rsidRDefault="00722DA1" w:rsidP="00722DA1">
      <w:pPr>
        <w:pStyle w:val="TEKSTIIIIII"/>
      </w:pPr>
      <w:r w:rsidRPr="00CC49AB">
        <w:t xml:space="preserve">Figura 3.78 Zona </w:t>
      </w:r>
      <w:r w:rsidR="00D56E89" w:rsidRPr="00CC49AB">
        <w:t xml:space="preserve">klimatike </w:t>
      </w:r>
      <w:r w:rsidRPr="00CC49AB">
        <w:t>2: Sipërfaqja totale kumulative (m</w:t>
      </w:r>
      <w:r w:rsidRPr="00CC49AB">
        <w:rPr>
          <w:vertAlign w:val="superscript"/>
        </w:rPr>
        <w:t>2</w:t>
      </w:r>
      <w:r w:rsidRPr="00CC49AB">
        <w:t xml:space="preserve">) e ndërtesave publike deri në vitin 2023 </w:t>
      </w:r>
    </w:p>
    <w:p w14:paraId="41A2C46A" w14:textId="4E44CB2E" w:rsidR="00722DA1" w:rsidRPr="00CC49AB" w:rsidRDefault="00722DA1" w:rsidP="00722DA1">
      <w:pPr>
        <w:pStyle w:val="TEKSTIIIIII"/>
      </w:pPr>
      <w:r w:rsidRPr="00CC49AB">
        <w:t xml:space="preserve">Figura 3.79 Zona </w:t>
      </w:r>
      <w:r w:rsidR="00D56E89" w:rsidRPr="00CC49AB">
        <w:t xml:space="preserve">klimatike </w:t>
      </w:r>
      <w:r w:rsidRPr="00CC49AB">
        <w:t xml:space="preserve">3: Numri total kumulativ i ndërtesave publike deri në vitin 2023 </w:t>
      </w:r>
    </w:p>
    <w:p w14:paraId="1C560089" w14:textId="732C3888" w:rsidR="00722DA1" w:rsidRPr="00CC49AB" w:rsidRDefault="00722DA1" w:rsidP="00722DA1">
      <w:pPr>
        <w:pStyle w:val="TEKSTIIIIII"/>
      </w:pPr>
      <w:r w:rsidRPr="00CC49AB">
        <w:t xml:space="preserve">Figura 3.80 Zona </w:t>
      </w:r>
      <w:r w:rsidR="00D56E89" w:rsidRPr="00CC49AB">
        <w:t xml:space="preserve">klimatike </w:t>
      </w:r>
      <w:r w:rsidRPr="00CC49AB">
        <w:t>3: Sipërfaqja totale kumulative (m</w:t>
      </w:r>
      <w:r w:rsidRPr="00CC49AB">
        <w:rPr>
          <w:vertAlign w:val="superscript"/>
        </w:rPr>
        <w:t>2</w:t>
      </w:r>
      <w:r w:rsidRPr="00CC49AB">
        <w:t xml:space="preserve">) e ndërtesave publike deri në vitin 2023 </w:t>
      </w:r>
    </w:p>
    <w:p w14:paraId="2A5F3C12" w14:textId="77777777" w:rsidR="00722DA1" w:rsidRPr="00CC49AB" w:rsidRDefault="00722DA1" w:rsidP="00722DA1">
      <w:pPr>
        <w:pStyle w:val="TEKSTIIIIII"/>
      </w:pPr>
      <w:r w:rsidRPr="00CC49AB">
        <w:t xml:space="preserve">Figura 3.81 Numri total i parashikuar i ndërtesave publike qendrore dhe bashkiake sipas kategorive të ndryshme </w:t>
      </w:r>
    </w:p>
    <w:p w14:paraId="22905023" w14:textId="77777777" w:rsidR="00722DA1" w:rsidRPr="00CC49AB" w:rsidRDefault="00722DA1" w:rsidP="00722DA1">
      <w:pPr>
        <w:pStyle w:val="TEKSTIIIIII"/>
      </w:pPr>
      <w:r w:rsidRPr="00CC49AB">
        <w:t xml:space="preserve">Figura 3.82 Sipërfaqja e parashikuar e ndërtesave publike qendrore dhe bashkiake sipas kategorive të ndryshme </w:t>
      </w:r>
    </w:p>
    <w:p w14:paraId="155F2124" w14:textId="5D66C5A8" w:rsidR="00722DA1" w:rsidRPr="00CC49AB" w:rsidRDefault="00722DA1" w:rsidP="00722DA1">
      <w:pPr>
        <w:pStyle w:val="TEKSTIIIIII"/>
      </w:pPr>
      <w:r w:rsidRPr="00CC49AB">
        <w:t xml:space="preserve">Figura 3.83 Numri total i parashikuar </w:t>
      </w:r>
      <w:r w:rsidR="001325D7" w:rsidRPr="00CC49AB">
        <w:t xml:space="preserve">për zonën klimatike </w:t>
      </w:r>
      <w:r w:rsidRPr="00CC49AB">
        <w:t xml:space="preserve">1 të ndërtesave publike qendrore dhe bashkiake sipas kategorive të ndryshme </w:t>
      </w:r>
    </w:p>
    <w:p w14:paraId="7D870E0F" w14:textId="4D65D349" w:rsidR="00722DA1" w:rsidRPr="00CC49AB" w:rsidRDefault="00722DA1" w:rsidP="00722DA1">
      <w:pPr>
        <w:pStyle w:val="TEKSTIIIIII"/>
      </w:pPr>
      <w:r w:rsidRPr="00CC49AB">
        <w:lastRenderedPageBreak/>
        <w:t xml:space="preserve">Figura 3.84 Sipërfaqja e parashikuar </w:t>
      </w:r>
      <w:r w:rsidR="001325D7" w:rsidRPr="00CC49AB">
        <w:t xml:space="preserve">për zonën klimatike </w:t>
      </w:r>
      <w:r w:rsidRPr="00CC49AB">
        <w:t xml:space="preserve">1 të ndërtesave publike qendrore dhe bashkiake sipas kategorive të ndryshme </w:t>
      </w:r>
    </w:p>
    <w:p w14:paraId="41334731" w14:textId="5B6311D9" w:rsidR="00722DA1" w:rsidRPr="00CC49AB" w:rsidRDefault="00722DA1" w:rsidP="00722DA1">
      <w:pPr>
        <w:pStyle w:val="TEKSTIIIIII"/>
      </w:pPr>
      <w:r w:rsidRPr="00CC49AB">
        <w:t xml:space="preserve">Figura 3.85 Numri total i ndërtesave publike qendrore dhe bashkiake sipas kategorive të ndryshme i parashikuar </w:t>
      </w:r>
      <w:r w:rsidR="001325D7" w:rsidRPr="00CC49AB">
        <w:t xml:space="preserve">për zonën klimatike </w:t>
      </w:r>
      <w:r w:rsidRPr="00CC49AB">
        <w:t xml:space="preserve">2 </w:t>
      </w:r>
    </w:p>
    <w:p w14:paraId="673EF273" w14:textId="4CDC3546" w:rsidR="00722DA1" w:rsidRPr="00CC49AB" w:rsidRDefault="00722DA1" w:rsidP="00722DA1">
      <w:pPr>
        <w:pStyle w:val="TEKSTIIIIII"/>
      </w:pPr>
      <w:r w:rsidRPr="00CC49AB">
        <w:t xml:space="preserve">Figura 3.86 Sipërfaqja e parashikuar </w:t>
      </w:r>
      <w:r w:rsidR="001325D7" w:rsidRPr="00CC49AB">
        <w:t xml:space="preserve">për zonën klimatike </w:t>
      </w:r>
      <w:r w:rsidRPr="00CC49AB">
        <w:t xml:space="preserve">2 të ndërtesave publike qendrore dhe bashkiake sipas kategorive të ndryshme. </w:t>
      </w:r>
    </w:p>
    <w:p w14:paraId="74E802D6" w14:textId="5EC762CD" w:rsidR="00722DA1" w:rsidRPr="00CC49AB" w:rsidRDefault="00722DA1" w:rsidP="00722DA1">
      <w:pPr>
        <w:pStyle w:val="TEKSTIIIIII"/>
      </w:pPr>
      <w:r w:rsidRPr="00CC49AB">
        <w:t xml:space="preserve">Figura 3.87 Numri total i parashikuar </w:t>
      </w:r>
      <w:r w:rsidR="001325D7" w:rsidRPr="00CC49AB">
        <w:t xml:space="preserve">për zonën klimatike </w:t>
      </w:r>
      <w:r w:rsidRPr="00CC49AB">
        <w:t xml:space="preserve">3 të ndërtesave publike qendrore dhe bashkiake sipas kategorive të ndryshme. </w:t>
      </w:r>
    </w:p>
    <w:p w14:paraId="03C1BC83" w14:textId="30338B91" w:rsidR="00722DA1" w:rsidRPr="00CC49AB" w:rsidRDefault="00722DA1" w:rsidP="00722DA1">
      <w:pPr>
        <w:pStyle w:val="TEKSTIIIIII"/>
      </w:pPr>
      <w:r w:rsidRPr="00CC49AB">
        <w:t xml:space="preserve">Figura 3.88 Sipërfaqja e parashikuar </w:t>
      </w:r>
      <w:r w:rsidR="001325D7" w:rsidRPr="00CC49AB">
        <w:t xml:space="preserve">për zonën klimatike </w:t>
      </w:r>
      <w:r w:rsidRPr="00CC49AB">
        <w:t xml:space="preserve">3 të ndërtesave publike qendrore dhe bashkiake sipas kategorive të ndryshme. </w:t>
      </w:r>
    </w:p>
    <w:p w14:paraId="3A69AF4D" w14:textId="434FA5B7" w:rsidR="00722DA1" w:rsidRPr="00CC49AB" w:rsidRDefault="00722DA1" w:rsidP="00722DA1">
      <w:pPr>
        <w:pStyle w:val="TEKSTIIIIII"/>
      </w:pPr>
      <w:r w:rsidRPr="00CC49AB">
        <w:t xml:space="preserve">Figura 3.89 Progresi i konsumit final të energjisë për ndërtesat komerciale dhe shërbimet private për vitet </w:t>
      </w:r>
      <w:r w:rsidR="0009765A" w:rsidRPr="00CC49AB">
        <w:t>2015–2023</w:t>
      </w:r>
      <w:r w:rsidRPr="00CC49AB">
        <w:t xml:space="preserve"> (ktoe) </w:t>
      </w:r>
    </w:p>
    <w:p w14:paraId="03770248" w14:textId="3369E29E" w:rsidR="00722DA1" w:rsidRPr="00CC49AB" w:rsidRDefault="00722DA1" w:rsidP="00722DA1">
      <w:pPr>
        <w:pStyle w:val="TEKSTIIIIII"/>
      </w:pPr>
      <w:r w:rsidRPr="00CC49AB">
        <w:t xml:space="preserve">Figura 3.90 Progresi i konsumit final të energjisë për ndërtesat komerciale dhe shërbimet private për vitet </w:t>
      </w:r>
      <w:r w:rsidR="0009765A" w:rsidRPr="00CC49AB">
        <w:t>2015–2023</w:t>
      </w:r>
      <w:r w:rsidRPr="00CC49AB">
        <w:t xml:space="preserve"> (ktoe) </w:t>
      </w:r>
    </w:p>
    <w:p w14:paraId="079F2774" w14:textId="2F7C8F13" w:rsidR="00722DA1" w:rsidRPr="00CC49AB" w:rsidRDefault="00722DA1" w:rsidP="00722DA1">
      <w:pPr>
        <w:pStyle w:val="TEKSTIIIIII"/>
      </w:pPr>
      <w:r w:rsidRPr="00CC49AB">
        <w:t xml:space="preserve">Figura 3.91 PBB në terma realë për vlerat historike për </w:t>
      </w:r>
      <w:r w:rsidR="00426CF5" w:rsidRPr="00CC49AB">
        <w:t>nën</w:t>
      </w:r>
      <w:r w:rsidRPr="00CC49AB">
        <w:t>sektorin e shërbimeve private dhe komerciale në Shqipëri (</w:t>
      </w:r>
      <w:r w:rsidR="00A83472" w:rsidRPr="00CC49AB">
        <w:t>euro</w:t>
      </w:r>
      <w:r w:rsidRPr="00CC49AB">
        <w:t xml:space="preserve">) </w:t>
      </w:r>
    </w:p>
    <w:p w14:paraId="7FB92F74" w14:textId="2436F9D3" w:rsidR="00722DA1" w:rsidRPr="00CC49AB" w:rsidRDefault="00722DA1" w:rsidP="00722DA1">
      <w:pPr>
        <w:pStyle w:val="TEKSTIIIIII"/>
      </w:pPr>
      <w:r w:rsidRPr="00CC49AB">
        <w:t xml:space="preserve">Figura 3.92 PBB në terma nominalë për vlerat historike për </w:t>
      </w:r>
      <w:r w:rsidR="00426CF5" w:rsidRPr="00CC49AB">
        <w:t>nën</w:t>
      </w:r>
      <w:r w:rsidRPr="00CC49AB">
        <w:t>sektorin e shërbimeve private dhe komerciale në Shqipëri (</w:t>
      </w:r>
      <w:r w:rsidR="00A83472" w:rsidRPr="00CC49AB">
        <w:t>euro</w:t>
      </w:r>
      <w:r w:rsidRPr="00CC49AB">
        <w:t xml:space="preserve">) </w:t>
      </w:r>
    </w:p>
    <w:p w14:paraId="7E5E7CAF" w14:textId="0BDFED25" w:rsidR="00722DA1" w:rsidRPr="00CC49AB" w:rsidRDefault="00722DA1" w:rsidP="00722DA1">
      <w:pPr>
        <w:pStyle w:val="TEKSTIIIIII"/>
      </w:pPr>
      <w:r w:rsidRPr="00CC49AB">
        <w:t xml:space="preserve">Figura 3.93 Numri i stokut të ndërtesave të shërbimeve private dhe komerciale, për kategori të ndryshme, për vitet </w:t>
      </w:r>
      <w:r w:rsidR="0009765A" w:rsidRPr="00CC49AB">
        <w:t>2015–2023</w:t>
      </w:r>
      <w:r w:rsidRPr="00CC49AB">
        <w:t xml:space="preserve">. </w:t>
      </w:r>
    </w:p>
    <w:p w14:paraId="09E2360C" w14:textId="1F4FE118" w:rsidR="00722DA1" w:rsidRPr="00CC49AB" w:rsidRDefault="00722DA1" w:rsidP="00722DA1">
      <w:pPr>
        <w:pStyle w:val="TEKSTIIIIII"/>
      </w:pPr>
      <w:r w:rsidRPr="00CC49AB">
        <w:t xml:space="preserve">Figura 3.94 Tendencat e stokut të ndërtesave të shërbimeve private dhe komerciale, për kategori të ndryshme, për vitet </w:t>
      </w:r>
      <w:r w:rsidR="0009765A" w:rsidRPr="00CC49AB">
        <w:t>2015–2023</w:t>
      </w:r>
      <w:r w:rsidRPr="00CC49AB">
        <w:t xml:space="preserve"> (m</w:t>
      </w:r>
      <w:r w:rsidRPr="00CC49AB">
        <w:rPr>
          <w:vertAlign w:val="superscript"/>
        </w:rPr>
        <w:t>2</w:t>
      </w:r>
      <w:r w:rsidRPr="00CC49AB">
        <w:t xml:space="preserve">/ndërtesë) </w:t>
      </w:r>
    </w:p>
    <w:p w14:paraId="46401033" w14:textId="4985801E" w:rsidR="00722DA1" w:rsidRPr="00CC49AB" w:rsidRDefault="00722DA1" w:rsidP="00722DA1">
      <w:pPr>
        <w:pStyle w:val="TEKSTIIIIII"/>
      </w:pPr>
      <w:r w:rsidRPr="00CC49AB">
        <w:t xml:space="preserve">Figura 3.95 Trendi i sipërfaqeve totale të stokut të ndërtesave të shërbimit privat dhe komercial, për kategori të ndryshme, për vitet </w:t>
      </w:r>
      <w:r w:rsidR="0009765A" w:rsidRPr="00CC49AB">
        <w:t>2015–2023</w:t>
      </w:r>
      <w:r w:rsidRPr="00CC49AB">
        <w:t xml:space="preserve"> (m²) </w:t>
      </w:r>
    </w:p>
    <w:p w14:paraId="22BA43F4" w14:textId="7BD391CD" w:rsidR="00722DA1" w:rsidRPr="00CC49AB" w:rsidRDefault="00722DA1" w:rsidP="00722DA1">
      <w:pPr>
        <w:pStyle w:val="TEKSTIIIIII"/>
      </w:pPr>
      <w:r w:rsidRPr="00CC49AB">
        <w:t>Figura 3.96 Ndarja e stokut të shërbimeve private dhe ndërtesave tregtare për çdo qark, për vitet 2021</w:t>
      </w:r>
      <w:r w:rsidR="00F645B2" w:rsidRPr="00CC49AB">
        <w:t>–</w:t>
      </w:r>
      <w:r w:rsidRPr="00CC49AB">
        <w:t xml:space="preserve">2022. </w:t>
      </w:r>
    </w:p>
    <w:p w14:paraId="5ECDAFCC" w14:textId="77777777" w:rsidR="00722DA1" w:rsidRPr="00CC49AB" w:rsidRDefault="00722DA1" w:rsidP="00722DA1">
      <w:pPr>
        <w:pStyle w:val="TEKSTIIIIII"/>
      </w:pPr>
      <w:r w:rsidRPr="00CC49AB">
        <w:t xml:space="preserve">Figura 3.97 Zona klimatike 1: Numri total kumulativ i shërbimeve private dhe stokut të ndërtesave tregtare deri në vitin 2023 </w:t>
      </w:r>
    </w:p>
    <w:p w14:paraId="13DDFBE1" w14:textId="77777777" w:rsidR="00722DA1" w:rsidRPr="00CC49AB" w:rsidRDefault="00722DA1" w:rsidP="00722DA1">
      <w:pPr>
        <w:pStyle w:val="TEKSTIIIIII"/>
      </w:pPr>
      <w:r w:rsidRPr="00CC49AB">
        <w:t>Figura 3.98 Zona klimatike 1: Sipërfaqja totale kumulative (m</w:t>
      </w:r>
      <w:r w:rsidRPr="00CC49AB">
        <w:rPr>
          <w:vertAlign w:val="superscript"/>
        </w:rPr>
        <w:t>2</w:t>
      </w:r>
      <w:r w:rsidRPr="00CC49AB">
        <w:t xml:space="preserve">) e stokut të shërbimeve private dhe ndërtesave tregtare deri në vitin 2023 </w:t>
      </w:r>
    </w:p>
    <w:p w14:paraId="4614A740" w14:textId="77777777" w:rsidR="00722DA1" w:rsidRPr="00CC49AB" w:rsidRDefault="00722DA1" w:rsidP="00722DA1">
      <w:pPr>
        <w:pStyle w:val="TEKSTIIIIII"/>
      </w:pPr>
      <w:r w:rsidRPr="00CC49AB">
        <w:t xml:space="preserve">Figura 3.99 Zona klimatike 2: Numri total kumulativ i shërbimeve private dhe stokut të ndërtesave tregtare deri në vitin 2023 </w:t>
      </w:r>
    </w:p>
    <w:p w14:paraId="21612B27" w14:textId="77777777" w:rsidR="00722DA1" w:rsidRPr="00CC49AB" w:rsidRDefault="00722DA1" w:rsidP="00722DA1">
      <w:pPr>
        <w:pStyle w:val="TEKSTIIIIII"/>
      </w:pPr>
      <w:r w:rsidRPr="00CC49AB">
        <w:t>Figura 3.100 Zona klimatike 2: Sipërfaqja totale kumulative (m</w:t>
      </w:r>
      <w:r w:rsidRPr="00CC49AB">
        <w:rPr>
          <w:vertAlign w:val="superscript"/>
        </w:rPr>
        <w:t>2</w:t>
      </w:r>
      <w:r w:rsidRPr="00CC49AB">
        <w:t xml:space="preserve">) e stokut të shërbimeve private dhe ndërtesave tregtare deri në vitin 2023 </w:t>
      </w:r>
    </w:p>
    <w:p w14:paraId="27C13609" w14:textId="77777777" w:rsidR="00722DA1" w:rsidRPr="00CC49AB" w:rsidRDefault="00722DA1" w:rsidP="00722DA1">
      <w:pPr>
        <w:pStyle w:val="TEKSTIIIIII"/>
      </w:pPr>
      <w:r w:rsidRPr="00CC49AB">
        <w:t xml:space="preserve">Figura 3.101 Zona klimatike 3: Numri total kumulativ i shërbimeve private dhe stokut të ndërtesave tregtare deri në vitin 2023 </w:t>
      </w:r>
    </w:p>
    <w:p w14:paraId="3A42B9F5" w14:textId="77777777" w:rsidR="00722DA1" w:rsidRPr="00CC49AB" w:rsidRDefault="00722DA1" w:rsidP="00722DA1">
      <w:pPr>
        <w:pStyle w:val="TEKSTIIIIII"/>
      </w:pPr>
      <w:r w:rsidRPr="00CC49AB">
        <w:t>Figura 3.102 Zona klimatike 3: Sipërfaqja totale kumulative (m</w:t>
      </w:r>
      <w:r w:rsidRPr="00CC49AB">
        <w:rPr>
          <w:vertAlign w:val="superscript"/>
        </w:rPr>
        <w:t>2</w:t>
      </w:r>
      <w:r w:rsidRPr="00CC49AB">
        <w:t xml:space="preserve">) e stokut të shërbimeve private dhe ndërtesave tregtare deri në vitin 2023 </w:t>
      </w:r>
    </w:p>
    <w:p w14:paraId="2CE4B8CF" w14:textId="77777777" w:rsidR="00722DA1" w:rsidRPr="00CC49AB" w:rsidRDefault="00722DA1" w:rsidP="00722DA1">
      <w:pPr>
        <w:pStyle w:val="TEKSTIIIIII"/>
      </w:pPr>
      <w:r w:rsidRPr="00CC49AB">
        <w:t xml:space="preserve">Figura 3.103 Numri total i parashikuar i shërbimeve private dhe ndërtesave tregtare për kategori të ndryshme </w:t>
      </w:r>
    </w:p>
    <w:p w14:paraId="5D9297A4" w14:textId="77777777" w:rsidR="00722DA1" w:rsidRPr="00CC49AB" w:rsidRDefault="00722DA1" w:rsidP="00722DA1">
      <w:pPr>
        <w:pStyle w:val="TEKSTIIIIII"/>
      </w:pPr>
      <w:r w:rsidRPr="00CC49AB">
        <w:t>Figura 3.104 Parashikimi i sipërfaqes specifike për ndërtesë për shërbime private dhe ndërtesa tregtare (m</w:t>
      </w:r>
      <w:r w:rsidRPr="00CC49AB">
        <w:rPr>
          <w:vertAlign w:val="superscript"/>
        </w:rPr>
        <w:t>2</w:t>
      </w:r>
      <w:r w:rsidRPr="00CC49AB">
        <w:t xml:space="preserve">/ndërtesë) </w:t>
      </w:r>
    </w:p>
    <w:p w14:paraId="5BD0627E" w14:textId="5357BC41" w:rsidR="00722DA1" w:rsidRPr="00CC49AB" w:rsidRDefault="00722DA1" w:rsidP="00722DA1">
      <w:pPr>
        <w:pStyle w:val="TEKSTIIIIII"/>
      </w:pPr>
      <w:r w:rsidRPr="00CC49AB">
        <w:lastRenderedPageBreak/>
        <w:t xml:space="preserve">Figura 3.105 Sipërfaqja e parashikuar e objekteve të shërbimeve private dhe tregtare sipas kategorive të ndryshme për periudhën </w:t>
      </w:r>
      <w:r w:rsidR="00CE5C83" w:rsidRPr="00CC49AB">
        <w:t>2023–2050</w:t>
      </w:r>
      <w:r w:rsidRPr="00CC49AB">
        <w:t xml:space="preserve"> </w:t>
      </w:r>
    </w:p>
    <w:p w14:paraId="645F5589" w14:textId="34521A08" w:rsidR="00722DA1" w:rsidRPr="00CC49AB" w:rsidRDefault="00722DA1" w:rsidP="00722DA1">
      <w:pPr>
        <w:pStyle w:val="TEKSTIIIIII"/>
      </w:pPr>
      <w:r w:rsidRPr="00CC49AB">
        <w:t xml:space="preserve">Figura 3.106 Numri total i objekteve të parashikuar </w:t>
      </w:r>
      <w:r w:rsidR="001325D7" w:rsidRPr="00CC49AB">
        <w:t xml:space="preserve">për zonën klimatike </w:t>
      </w:r>
      <w:r w:rsidRPr="00CC49AB">
        <w:t xml:space="preserve">1 të ndërtesave të shërbimeve private dhe tregtare sipas kategorive të ndryshme </w:t>
      </w:r>
    </w:p>
    <w:p w14:paraId="386159D6" w14:textId="19E2B786" w:rsidR="00722DA1" w:rsidRPr="00CC49AB" w:rsidRDefault="00722DA1" w:rsidP="00722DA1">
      <w:pPr>
        <w:pStyle w:val="TEKSTIIIIII"/>
      </w:pPr>
      <w:r w:rsidRPr="00CC49AB">
        <w:t xml:space="preserve">Figura 3.107 Sipërfaqja e parashikuar e objekteve të shërbimeve private dhe tregtare </w:t>
      </w:r>
      <w:r w:rsidR="001325D7" w:rsidRPr="00CC49AB">
        <w:t xml:space="preserve">për zonën klimatike </w:t>
      </w:r>
      <w:r w:rsidRPr="00CC49AB">
        <w:t xml:space="preserve">1 sipas kategorive të ndryshme </w:t>
      </w:r>
    </w:p>
    <w:p w14:paraId="09C04442" w14:textId="10804A71" w:rsidR="00722DA1" w:rsidRPr="00CC49AB" w:rsidRDefault="00722DA1" w:rsidP="00722DA1">
      <w:pPr>
        <w:pStyle w:val="TEKSTIIIIII"/>
      </w:pPr>
      <w:r w:rsidRPr="00CC49AB">
        <w:t xml:space="preserve">Figura 3.108 Numri i parashikuar i ndërtesave të shërbimeve private dhe ndërtesave tregtare </w:t>
      </w:r>
      <w:r w:rsidR="001325D7" w:rsidRPr="00CC49AB">
        <w:t xml:space="preserve">për zonën klimatike </w:t>
      </w:r>
      <w:r w:rsidRPr="00CC49AB">
        <w:t xml:space="preserve">2 </w:t>
      </w:r>
    </w:p>
    <w:p w14:paraId="30073F77" w14:textId="3A6CF650" w:rsidR="00722DA1" w:rsidRPr="00CC49AB" w:rsidRDefault="00722DA1" w:rsidP="00722DA1">
      <w:pPr>
        <w:pStyle w:val="TEKSTIIIIII"/>
      </w:pPr>
      <w:r w:rsidRPr="00CC49AB">
        <w:t xml:space="preserve">Figura 3.109 Sipërfaqja e parashikuar e ndërtesave të shërbimeve private dhe ndërtesave tregtare </w:t>
      </w:r>
      <w:r w:rsidR="001325D7" w:rsidRPr="00CC49AB">
        <w:t xml:space="preserve">për zonën klimatike </w:t>
      </w:r>
      <w:r w:rsidRPr="00CC49AB">
        <w:t xml:space="preserve">2 </w:t>
      </w:r>
    </w:p>
    <w:p w14:paraId="211A8782" w14:textId="7DB9F85F" w:rsidR="00722DA1" w:rsidRPr="00CC49AB" w:rsidRDefault="00722DA1" w:rsidP="00722DA1">
      <w:pPr>
        <w:pStyle w:val="TEKSTIIIIII"/>
      </w:pPr>
      <w:r w:rsidRPr="00CC49AB">
        <w:t xml:space="preserve">Figura 3.110 Numri i parashikuar i ndërtesave të shërbimeve private dhe ndërtesave tregtare </w:t>
      </w:r>
      <w:r w:rsidR="001325D7" w:rsidRPr="00CC49AB">
        <w:t xml:space="preserve">për zonën klimatike </w:t>
      </w:r>
      <w:r w:rsidRPr="00CC49AB">
        <w:t xml:space="preserve">3 </w:t>
      </w:r>
    </w:p>
    <w:p w14:paraId="11CD4073" w14:textId="0A9B0D68" w:rsidR="00722DA1" w:rsidRPr="00CC49AB" w:rsidRDefault="00722DA1" w:rsidP="00722DA1">
      <w:pPr>
        <w:pStyle w:val="TEKSTIIIIII"/>
      </w:pPr>
      <w:r w:rsidRPr="00CC49AB">
        <w:t xml:space="preserve">Figura 3.111 Sipërfaqja e parashikuar e ndërtesave të shërbimeve private dhe ndërtesave tregtare </w:t>
      </w:r>
      <w:r w:rsidR="001325D7" w:rsidRPr="00CC49AB">
        <w:t xml:space="preserve">për zonën klimatike </w:t>
      </w:r>
      <w:r w:rsidRPr="00CC49AB">
        <w:t>3</w:t>
      </w:r>
    </w:p>
    <w:p w14:paraId="0A2E346D" w14:textId="45BD99B2" w:rsidR="00722DA1" w:rsidRPr="00CC49AB" w:rsidRDefault="00722DA1" w:rsidP="00722DA1">
      <w:pPr>
        <w:pStyle w:val="TEKSTIIIIII"/>
      </w:pPr>
      <w:r w:rsidRPr="00CC49AB">
        <w:t xml:space="preserve">Figura 4.1 Vlera historike të konsumit historik të energjisë nga sektori </w:t>
      </w:r>
      <w:r w:rsidR="00F04278" w:rsidRPr="00CC49AB">
        <w:t>rezidencial</w:t>
      </w:r>
      <w:r w:rsidRPr="00CC49AB">
        <w:t xml:space="preserve"> kundrejt kërkesës për energji të parashikuar sipas Strategjisë Kombëtare të Energjisë dhe WEM/WAM të PKEK (ktoe) </w:t>
      </w:r>
    </w:p>
    <w:p w14:paraId="299DF95D" w14:textId="3BEF55FB" w:rsidR="00722DA1" w:rsidRPr="00CC49AB" w:rsidRDefault="00722DA1" w:rsidP="00722DA1">
      <w:pPr>
        <w:pStyle w:val="TEKSTIIIIII"/>
      </w:pPr>
      <w:r w:rsidRPr="00CC49AB">
        <w:t xml:space="preserve">Figura 4.2 Diferenca midis konsumit historik të energjisë nga sektori </w:t>
      </w:r>
      <w:r w:rsidR="00F04278" w:rsidRPr="00CC49AB">
        <w:t>rezidencial</w:t>
      </w:r>
      <w:r w:rsidRPr="00CC49AB">
        <w:t xml:space="preserve"> kundrejt kërkesës për energji të parashikuar sipas Strategjisë Kombëtare të Energjisë dhe WEM/WAM të PKEK (ktoe) </w:t>
      </w:r>
    </w:p>
    <w:p w14:paraId="2C742E5E" w14:textId="246FFE99" w:rsidR="00722DA1" w:rsidRPr="00CC49AB" w:rsidRDefault="00722DA1" w:rsidP="00722DA1">
      <w:pPr>
        <w:pStyle w:val="TEKSTIIIIII"/>
      </w:pPr>
      <w:r w:rsidRPr="00CC49AB">
        <w:t xml:space="preserve">Figura 4.3 Diferenca midis konsumit historik të energjisë nga sektori </w:t>
      </w:r>
      <w:r w:rsidR="00F04278" w:rsidRPr="00CC49AB">
        <w:t>rezidencial</w:t>
      </w:r>
      <w:r w:rsidRPr="00CC49AB">
        <w:t xml:space="preserve"> kundrejt kërkesës për energji të parashikuar sipas Strategjisë Kombëtare të Energjisë dhe WEM/WAM të PKEK (%) </w:t>
      </w:r>
    </w:p>
    <w:p w14:paraId="00238DDD" w14:textId="3E6173C8" w:rsidR="00722DA1" w:rsidRPr="00CC49AB" w:rsidRDefault="00722DA1" w:rsidP="00722DA1">
      <w:pPr>
        <w:pStyle w:val="TEKSTIIIIII"/>
      </w:pPr>
      <w:r w:rsidRPr="00CC49AB">
        <w:t xml:space="preserve">Figura 4.4 Trendi i intensitetit për të gjithë stokun e ndërtesave (aktualisht të banuara dhe të pabanuara) të sektorit të banimit (duke marrë parasysh konsumin total të energjisë për banesa), </w:t>
      </w:r>
      <w:r w:rsidR="00CE5C83" w:rsidRPr="00CC49AB">
        <w:t>kwh</w:t>
      </w:r>
      <w:r w:rsidRPr="00CC49AB">
        <w:t>/m</w:t>
      </w:r>
      <w:r w:rsidRPr="00CC49AB">
        <w:rPr>
          <w:vertAlign w:val="superscript"/>
        </w:rPr>
        <w:t>2</w:t>
      </w:r>
      <w:r w:rsidRPr="00CC49AB">
        <w:t xml:space="preserve">•vit </w:t>
      </w:r>
    </w:p>
    <w:p w14:paraId="6F061639" w14:textId="14C0008A" w:rsidR="00722DA1" w:rsidRPr="00CC49AB" w:rsidRDefault="00722DA1" w:rsidP="00722DA1">
      <w:pPr>
        <w:pStyle w:val="TEKSTIIIIII"/>
      </w:pPr>
      <w:r w:rsidRPr="00CC49AB">
        <w:t xml:space="preserve">Figura 4.5 Trendi i intensitetit për stokun e ndërtesave aktualisht të pabanuara në sektorin e banimit (duke marrë parasysh 1/12 e totalit të konsumit të energjisë për banesa) për vitet </w:t>
      </w:r>
      <w:r w:rsidR="0009765A" w:rsidRPr="00CC49AB">
        <w:t>2015–2023</w:t>
      </w:r>
      <w:r w:rsidRPr="00CC49AB">
        <w:t xml:space="preserve">, </w:t>
      </w:r>
      <w:r w:rsidR="00CE5C83" w:rsidRPr="00CC49AB">
        <w:t>kwh</w:t>
      </w:r>
      <w:r w:rsidRPr="00CC49AB">
        <w:t xml:space="preserve">/m2•vit </w:t>
      </w:r>
    </w:p>
    <w:p w14:paraId="578F78BA" w14:textId="4E3AE27B" w:rsidR="00722DA1" w:rsidRPr="00CC49AB" w:rsidRDefault="00722DA1" w:rsidP="00722DA1">
      <w:pPr>
        <w:pStyle w:val="TEKSTIIIIII"/>
      </w:pPr>
      <w:r w:rsidRPr="00CC49AB">
        <w:t xml:space="preserve">Figura 4.6 Treni i intensitetit për stokun e ndërtesave aktualisht të banuara në sektorin e banimit (duke marrë parasysh konsumin total të energjisë për banesa), për vitet </w:t>
      </w:r>
      <w:r w:rsidR="0009765A" w:rsidRPr="00CC49AB">
        <w:t>2015–2023</w:t>
      </w:r>
      <w:r w:rsidRPr="00CC49AB">
        <w:t xml:space="preserve">, </w:t>
      </w:r>
      <w:r w:rsidR="00CE5C83" w:rsidRPr="00CC49AB">
        <w:t>kwh</w:t>
      </w:r>
      <w:r w:rsidRPr="00CC49AB">
        <w:t>/m</w:t>
      </w:r>
      <w:r w:rsidRPr="00CC49AB">
        <w:rPr>
          <w:vertAlign w:val="superscript"/>
        </w:rPr>
        <w:t>2</w:t>
      </w:r>
      <w:r w:rsidRPr="00CC49AB">
        <w:t xml:space="preserve">•vit </w:t>
      </w:r>
    </w:p>
    <w:p w14:paraId="36174EB6" w14:textId="4BDC5394" w:rsidR="00722DA1" w:rsidRPr="00CC49AB" w:rsidRDefault="00722DA1" w:rsidP="00722DA1">
      <w:pPr>
        <w:pStyle w:val="TEKSTIIIIII"/>
      </w:pPr>
      <w:r w:rsidRPr="00CC49AB">
        <w:t xml:space="preserve">Figura 4.7 Intensiteti i korrigjuar për të gjithë stokun e ndërtesave aktualisht të banuara në sektorin e banimit (duke marrë parasysh 11/12 e konsumit total të energjisë për banim), </w:t>
      </w:r>
      <w:r w:rsidR="00CE5C83" w:rsidRPr="00CC49AB">
        <w:t>kwh</w:t>
      </w:r>
      <w:r w:rsidRPr="00CC49AB">
        <w:t>/m</w:t>
      </w:r>
      <w:r w:rsidRPr="00CC49AB">
        <w:rPr>
          <w:vertAlign w:val="superscript"/>
        </w:rPr>
        <w:t>2</w:t>
      </w:r>
      <w:r w:rsidRPr="00CC49AB">
        <w:t xml:space="preserve">•vit </w:t>
      </w:r>
    </w:p>
    <w:p w14:paraId="37337F79" w14:textId="77777777" w:rsidR="00722DA1" w:rsidRPr="00CC49AB" w:rsidRDefault="00722DA1" w:rsidP="00722DA1">
      <w:pPr>
        <w:pStyle w:val="TEKSTIIIIII"/>
      </w:pPr>
      <w:r w:rsidRPr="00CC49AB">
        <w:t xml:space="preserve">Figura 4.8 Intensiteti i korrigjuar për të gjithë stokun e ndërtesave të banuara aktualisht në sektorin e banimit (duke marrë parasysh 11/12 e konsumit total të energjisë për banim), % </w:t>
      </w:r>
    </w:p>
    <w:p w14:paraId="4DAE1940" w14:textId="6FB0054E" w:rsidR="00722DA1" w:rsidRPr="00CC49AB" w:rsidRDefault="00722DA1" w:rsidP="00722DA1">
      <w:pPr>
        <w:pStyle w:val="TEKSTIIIIII"/>
      </w:pPr>
      <w:r w:rsidRPr="00CC49AB">
        <w:t xml:space="preserve">Figura 4.9 Vlera historike të konsumit historik të energjisë nga </w:t>
      </w:r>
      <w:r w:rsidR="00CA1425" w:rsidRPr="00CC49AB">
        <w:t xml:space="preserve">ndërtesat </w:t>
      </w:r>
      <w:r w:rsidRPr="00CC49AB">
        <w:t>publike qendrore dhe bashkiake kundrejt kërkesës për energji të parashikuar sipas Strategjisë Kombëtare të Energjisë dhe WEM/WAM të PKEK (ktoe)</w:t>
      </w:r>
    </w:p>
    <w:p w14:paraId="2B0B935A" w14:textId="6FF96082" w:rsidR="00722DA1" w:rsidRPr="00CC49AB" w:rsidRDefault="00722DA1" w:rsidP="00722DA1">
      <w:pPr>
        <w:pStyle w:val="TEKSTIIIIII"/>
      </w:pPr>
      <w:r w:rsidRPr="00CC49AB">
        <w:t xml:space="preserve">Figura 4.10 Diferenca midis konsumit historik të energjisë nga </w:t>
      </w:r>
      <w:r w:rsidR="00656031" w:rsidRPr="00CC49AB">
        <w:t xml:space="preserve">ndërtesat </w:t>
      </w:r>
      <w:r w:rsidRPr="00CC49AB">
        <w:t>publike qendrore dhe bashkiake kundrejt kërkesës për energji të parashikuar sipas Strategjisë Kombëtare të Energjisë dhe WEM/WAM të PKEK (ktoe)</w:t>
      </w:r>
    </w:p>
    <w:p w14:paraId="7620BB22" w14:textId="4004EE8A" w:rsidR="00722DA1" w:rsidRPr="00CC49AB" w:rsidRDefault="00722DA1" w:rsidP="00722DA1">
      <w:pPr>
        <w:pStyle w:val="TEKSTIIIIII"/>
      </w:pPr>
      <w:r w:rsidRPr="00CC49AB">
        <w:t xml:space="preserve">Figura 4.11 Diferenca midis konsumit historik të energjisë nga </w:t>
      </w:r>
      <w:r w:rsidR="00656031" w:rsidRPr="00CC49AB">
        <w:t xml:space="preserve">ndërtesat </w:t>
      </w:r>
      <w:r w:rsidRPr="00CC49AB">
        <w:t>publike qendrore dhe bashkiake kundrejt kërkesës për energji të parashikuar sipas Strategjisë Kombëtare të Energjisë dhe WEM/WAM të PKEK (%)</w:t>
      </w:r>
    </w:p>
    <w:p w14:paraId="60B80694" w14:textId="1CCDA5A8" w:rsidR="00722DA1" w:rsidRPr="00CC49AB" w:rsidRDefault="00722DA1" w:rsidP="00722DA1">
      <w:pPr>
        <w:pStyle w:val="TEKSTIIIIII"/>
      </w:pPr>
      <w:r w:rsidRPr="00CC49AB">
        <w:t xml:space="preserve">Figura 4.12 Trendi i intensitetit për stokun e ndërtesave publike qendrore dhe bashkiake, për vitet </w:t>
      </w:r>
      <w:r w:rsidR="0009765A" w:rsidRPr="00CC49AB">
        <w:t>2015–2023</w:t>
      </w:r>
      <w:r w:rsidRPr="00CC49AB">
        <w:t xml:space="preserve">, </w:t>
      </w:r>
      <w:r w:rsidR="00CE5C83" w:rsidRPr="00CC49AB">
        <w:t>kwh</w:t>
      </w:r>
      <w:r w:rsidRPr="00CC49AB">
        <w:t>/m</w:t>
      </w:r>
      <w:r w:rsidRPr="00CC49AB">
        <w:rPr>
          <w:vertAlign w:val="superscript"/>
        </w:rPr>
        <w:t>2</w:t>
      </w:r>
      <w:r w:rsidRPr="00CC49AB">
        <w:t>•vit 1</w:t>
      </w:r>
    </w:p>
    <w:p w14:paraId="0EE14618" w14:textId="24ABFFE8" w:rsidR="00722DA1" w:rsidRPr="00CC49AB" w:rsidRDefault="00722DA1" w:rsidP="00722DA1">
      <w:pPr>
        <w:pStyle w:val="TEKSTIIIIII"/>
      </w:pPr>
      <w:r w:rsidRPr="00CC49AB">
        <w:lastRenderedPageBreak/>
        <w:t xml:space="preserve">Figura 4.13 Trendi i intensitetit për stokun e ndërtesave publike qendrore dhe bashkiake, për vitet </w:t>
      </w:r>
      <w:r w:rsidR="0009765A" w:rsidRPr="00CC49AB">
        <w:t>2015–2023</w:t>
      </w:r>
      <w:r w:rsidRPr="00CC49AB">
        <w:t xml:space="preserve"> (vlera e vitit 2015 eshte normalizur 100%), </w:t>
      </w:r>
      <w:r w:rsidR="00CE5C83" w:rsidRPr="00CC49AB">
        <w:t>kwh</w:t>
      </w:r>
      <w:r w:rsidRPr="00CC49AB">
        <w:t>/m</w:t>
      </w:r>
      <w:r w:rsidRPr="00CC49AB">
        <w:rPr>
          <w:vertAlign w:val="superscript"/>
        </w:rPr>
        <w:t>2</w:t>
      </w:r>
      <w:r w:rsidRPr="00CC49AB">
        <w:t xml:space="preserve">•vit </w:t>
      </w:r>
    </w:p>
    <w:p w14:paraId="734AB087" w14:textId="78464FCB" w:rsidR="00722DA1" w:rsidRPr="00CC49AB" w:rsidRDefault="00722DA1" w:rsidP="00722DA1">
      <w:pPr>
        <w:pStyle w:val="TEKSTIIIIII"/>
      </w:pPr>
      <w:r w:rsidRPr="00CC49AB">
        <w:t xml:space="preserve">Figura 4.14 Vlera historike të konsumit historik të energjisë nga sektori </w:t>
      </w:r>
      <w:r w:rsidR="00656031" w:rsidRPr="00CC49AB">
        <w:t>shërbimeve private dhe komerciale, kundrejt kërkesës</w:t>
      </w:r>
      <w:r w:rsidRPr="00CC49AB">
        <w:t xml:space="preserve"> për energji të parashikuar sipas Strategjisë Kombëtare të Energjisë dhe WEM/WAM të PKEK (ktoe)</w:t>
      </w:r>
    </w:p>
    <w:p w14:paraId="13631286" w14:textId="7BA9AAF5" w:rsidR="00722DA1" w:rsidRPr="00CC49AB" w:rsidRDefault="00722DA1" w:rsidP="00722DA1">
      <w:pPr>
        <w:pStyle w:val="TEKSTIIIIII"/>
      </w:pPr>
      <w:r w:rsidRPr="00CC49AB">
        <w:t xml:space="preserve">Figura 4.15: Diferenca midis konsumit historik të energjisë nga </w:t>
      </w:r>
      <w:r w:rsidR="00656031" w:rsidRPr="00CC49AB">
        <w:t xml:space="preserve">ndërtesat </w:t>
      </w:r>
      <w:r w:rsidRPr="00CC49AB">
        <w:t xml:space="preserve">e </w:t>
      </w:r>
      <w:r w:rsidR="00656031" w:rsidRPr="00CC49AB">
        <w:t>shërbimeve private dhe komerciale, kundrejt kërkesës</w:t>
      </w:r>
      <w:r w:rsidRPr="00CC49AB">
        <w:t xml:space="preserve"> për energji të parashikuar sipas Strategjisë Kombëtare të Energjisë dhe WEM/WAM të PKEK (ktoe)</w:t>
      </w:r>
    </w:p>
    <w:p w14:paraId="5ACA4C4F" w14:textId="117805B2" w:rsidR="00722DA1" w:rsidRPr="00CC49AB" w:rsidRDefault="00722DA1" w:rsidP="00722DA1">
      <w:pPr>
        <w:pStyle w:val="TEKSTIIIIII"/>
      </w:pPr>
      <w:r w:rsidRPr="00CC49AB">
        <w:t xml:space="preserve">Figura 4.16 Diferenca midis konsumit historik të energjisë nga </w:t>
      </w:r>
      <w:r w:rsidR="00656031" w:rsidRPr="00CC49AB">
        <w:t xml:space="preserve">ndërtesat </w:t>
      </w:r>
      <w:r w:rsidRPr="00CC49AB">
        <w:t xml:space="preserve">e </w:t>
      </w:r>
      <w:r w:rsidR="00656031" w:rsidRPr="00CC49AB">
        <w:t>shërbimeve private dhe komerciale, kundrejt kërkesës</w:t>
      </w:r>
      <w:r w:rsidRPr="00CC49AB">
        <w:t xml:space="preserve"> për energji të parashikuar sipas Strategjisë Kombëtare të Energjisë dhe WEM/WAM të PKEK (%)</w:t>
      </w:r>
    </w:p>
    <w:p w14:paraId="1DDE644B" w14:textId="10A7DBE6" w:rsidR="00722DA1" w:rsidRPr="00CC49AB" w:rsidRDefault="00722DA1" w:rsidP="00722DA1">
      <w:pPr>
        <w:pStyle w:val="TEKSTIIIIII"/>
      </w:pPr>
      <w:r w:rsidRPr="00CC49AB">
        <w:t xml:space="preserve">Figura 4.17 Trendi i intensitetit për stokun e ndërtesave të shërbimeve private dhe atyre komerciale, për vitet </w:t>
      </w:r>
      <w:r w:rsidR="0009765A" w:rsidRPr="00CC49AB">
        <w:t>2015–2023</w:t>
      </w:r>
      <w:r w:rsidRPr="00CC49AB">
        <w:t xml:space="preserve"> (vlera e vitit 2015 eshte normalizur 100%), </w:t>
      </w:r>
      <w:r w:rsidR="00CE5C83" w:rsidRPr="00CC49AB">
        <w:t>kwh</w:t>
      </w:r>
      <w:r w:rsidRPr="00CC49AB">
        <w:t>/m</w:t>
      </w:r>
      <w:r w:rsidRPr="00CC49AB">
        <w:rPr>
          <w:vertAlign w:val="superscript"/>
        </w:rPr>
        <w:t>2</w:t>
      </w:r>
      <w:r w:rsidRPr="00CC49AB">
        <w:t xml:space="preserve">•vit </w:t>
      </w:r>
    </w:p>
    <w:p w14:paraId="77BA52CE" w14:textId="7A634527" w:rsidR="00722DA1" w:rsidRPr="00CC49AB" w:rsidRDefault="00722DA1" w:rsidP="00722DA1">
      <w:pPr>
        <w:pStyle w:val="TEKSTIIIIII"/>
      </w:pPr>
      <w:r w:rsidRPr="00CC49AB">
        <w:t xml:space="preserve">Figura 4.18 Trendi i intensitetit për stokun e ndërtesave të shërbimeve private dhe atyre komerciale, për vitet </w:t>
      </w:r>
      <w:r w:rsidR="0009765A" w:rsidRPr="00CC49AB">
        <w:t>2015–2023</w:t>
      </w:r>
      <w:r w:rsidRPr="00CC49AB">
        <w:t xml:space="preserve"> (vlera e vitit 2015 është normalizur 100%), </w:t>
      </w:r>
      <w:r w:rsidR="00CE5C83" w:rsidRPr="00CC49AB">
        <w:t>kwh</w:t>
      </w:r>
      <w:r w:rsidRPr="00CC49AB">
        <w:t>/</w:t>
      </w:r>
      <w:r w:rsidR="00656031" w:rsidRPr="00CC49AB">
        <w:t xml:space="preserve">euro </w:t>
      </w:r>
    </w:p>
    <w:p w14:paraId="4207A691" w14:textId="7D3FFAAD" w:rsidR="00722DA1" w:rsidRPr="00CC49AB" w:rsidRDefault="00722DA1" w:rsidP="00722DA1">
      <w:pPr>
        <w:pStyle w:val="TEKSTIIIIII"/>
      </w:pPr>
      <w:r w:rsidRPr="00CC49AB">
        <w:t xml:space="preserve">Figura 4.19 Trendi i intensitetit për stokun e ndërtesave të shërbimeve private dhe atyre komerciale, për vitet </w:t>
      </w:r>
      <w:r w:rsidR="0009765A" w:rsidRPr="00CC49AB">
        <w:t>2015–2023</w:t>
      </w:r>
      <w:r w:rsidRPr="00CC49AB">
        <w:t xml:space="preserve">, </w:t>
      </w:r>
      <w:r w:rsidR="00CE5C83" w:rsidRPr="00CC49AB">
        <w:t>kwh</w:t>
      </w:r>
      <w:r w:rsidRPr="00CC49AB">
        <w:t>/</w:t>
      </w:r>
      <w:r w:rsidR="00656031" w:rsidRPr="00CC49AB">
        <w:t xml:space="preserve">euro </w:t>
      </w:r>
    </w:p>
    <w:p w14:paraId="3A8DDAB9" w14:textId="4113A2E4" w:rsidR="00722DA1" w:rsidRPr="00CC49AB" w:rsidRDefault="00722DA1" w:rsidP="00722DA1">
      <w:pPr>
        <w:pStyle w:val="TEKSTIIIIII"/>
      </w:pPr>
      <w:r w:rsidRPr="00CC49AB">
        <w:t xml:space="preserve">Figura 4.20 Trendi i intensitetit për stokun e ndërtesave të shërbimeve private dhe atyre komerciale, për vitet </w:t>
      </w:r>
      <w:r w:rsidR="0009765A" w:rsidRPr="00CC49AB">
        <w:t>2015–2023</w:t>
      </w:r>
      <w:r w:rsidRPr="00CC49AB">
        <w:t xml:space="preserve"> (vlera e vitit 2015 është normalizur 100%), </w:t>
      </w:r>
      <w:r w:rsidR="00CE5C83" w:rsidRPr="00CC49AB">
        <w:t>kwh</w:t>
      </w:r>
      <w:r w:rsidRPr="00CC49AB">
        <w:t>/</w:t>
      </w:r>
      <w:r w:rsidR="00656031" w:rsidRPr="00CC49AB">
        <w:t xml:space="preserve">euro </w:t>
      </w:r>
    </w:p>
    <w:p w14:paraId="6F0CC113" w14:textId="6813C183" w:rsidR="00722DA1" w:rsidRPr="00CC49AB" w:rsidRDefault="00722DA1" w:rsidP="00722DA1">
      <w:pPr>
        <w:pStyle w:val="TEKSTIIIIII"/>
      </w:pPr>
      <w:r w:rsidRPr="00CC49AB">
        <w:t>Figura 5.1 Stoku i banesave të ndërtu</w:t>
      </w:r>
      <w:r w:rsidR="00340F38" w:rsidRPr="00CC49AB">
        <w:t>a</w:t>
      </w:r>
      <w:r w:rsidRPr="00CC49AB">
        <w:t xml:space="preserve">ra deri në vitin 1960 </w:t>
      </w:r>
    </w:p>
    <w:p w14:paraId="5757D5E2" w14:textId="00F5E2C3" w:rsidR="00722DA1" w:rsidRPr="00CC49AB" w:rsidRDefault="00722DA1" w:rsidP="00722DA1">
      <w:pPr>
        <w:pStyle w:val="TEKSTIIIIII"/>
      </w:pPr>
      <w:r w:rsidRPr="00CC49AB">
        <w:t>Figura 5.2 Stoku i banesave të ndërtu</w:t>
      </w:r>
      <w:r w:rsidR="00340F38" w:rsidRPr="00CC49AB">
        <w:t>a</w:t>
      </w:r>
      <w:r w:rsidRPr="00CC49AB">
        <w:t>ra në periudhën 1961</w:t>
      </w:r>
      <w:r w:rsidR="00656031" w:rsidRPr="00CC49AB">
        <w:t>–</w:t>
      </w:r>
      <w:r w:rsidRPr="00CC49AB">
        <w:t>1980</w:t>
      </w:r>
    </w:p>
    <w:p w14:paraId="5FB5332A" w14:textId="3D56C043" w:rsidR="00722DA1" w:rsidRPr="00CC49AB" w:rsidRDefault="00722DA1" w:rsidP="00722DA1">
      <w:pPr>
        <w:pStyle w:val="TEKSTIIIIII"/>
      </w:pPr>
      <w:r w:rsidRPr="00CC49AB">
        <w:t>Figura 5.3 Stoku i banesave të ndërtu</w:t>
      </w:r>
      <w:r w:rsidR="00340F38" w:rsidRPr="00CC49AB">
        <w:t>a</w:t>
      </w:r>
      <w:r w:rsidRPr="00CC49AB">
        <w:t>ra në periudhën 1981</w:t>
      </w:r>
      <w:r w:rsidR="00656031" w:rsidRPr="00CC49AB">
        <w:t>–</w:t>
      </w:r>
      <w:r w:rsidRPr="00CC49AB">
        <w:t xml:space="preserve">1990 </w:t>
      </w:r>
    </w:p>
    <w:p w14:paraId="4578B9F5" w14:textId="33E4091A" w:rsidR="00722DA1" w:rsidRPr="00CC49AB" w:rsidRDefault="00722DA1" w:rsidP="00722DA1">
      <w:pPr>
        <w:pStyle w:val="TEKSTIIIIII"/>
      </w:pPr>
      <w:r w:rsidRPr="00CC49AB">
        <w:t>Figura 5.4 Stoku i banesave të ndërtu</w:t>
      </w:r>
      <w:r w:rsidR="00340F38" w:rsidRPr="00CC49AB">
        <w:t>a</w:t>
      </w:r>
      <w:r w:rsidRPr="00CC49AB">
        <w:t>ra në periudhën 1991</w:t>
      </w:r>
      <w:r w:rsidR="00656031" w:rsidRPr="00CC49AB">
        <w:t>–</w:t>
      </w:r>
      <w:r w:rsidRPr="00CC49AB">
        <w:t xml:space="preserve">2000 </w:t>
      </w:r>
    </w:p>
    <w:p w14:paraId="4382D4D4" w14:textId="3AE51830" w:rsidR="00722DA1" w:rsidRPr="00CC49AB" w:rsidRDefault="00722DA1" w:rsidP="00722DA1">
      <w:pPr>
        <w:pStyle w:val="TEKSTIIIIII"/>
      </w:pPr>
      <w:r w:rsidRPr="00CC49AB">
        <w:t>Figura 5.5 Stoku i banesave të ndërtu</w:t>
      </w:r>
      <w:r w:rsidR="00340F38" w:rsidRPr="00CC49AB">
        <w:t>a</w:t>
      </w:r>
      <w:r w:rsidRPr="00CC49AB">
        <w:t>ra në periudhën 2001</w:t>
      </w:r>
      <w:r w:rsidR="00656031" w:rsidRPr="00CC49AB">
        <w:t>–</w:t>
      </w:r>
      <w:r w:rsidRPr="00CC49AB">
        <w:t xml:space="preserve">2015. </w:t>
      </w:r>
    </w:p>
    <w:p w14:paraId="0D2BA747" w14:textId="78E28E92" w:rsidR="00722DA1" w:rsidRPr="00CC49AB" w:rsidRDefault="00722DA1" w:rsidP="00722DA1">
      <w:pPr>
        <w:pStyle w:val="TEKSTIIIIII"/>
      </w:pPr>
      <w:r w:rsidRPr="00CC49AB">
        <w:t>Figura 5.6 Stoku i banesave të ndërtu</w:t>
      </w:r>
      <w:r w:rsidR="00340F38" w:rsidRPr="00CC49AB">
        <w:t>a</w:t>
      </w:r>
      <w:r w:rsidRPr="00CC49AB">
        <w:t xml:space="preserve">ra në periudhën pas vitit 2015. </w:t>
      </w:r>
    </w:p>
    <w:p w14:paraId="5EBD1599" w14:textId="49BAA5B1" w:rsidR="00722DA1" w:rsidRPr="00CC49AB" w:rsidRDefault="00722DA1" w:rsidP="00722DA1">
      <w:pPr>
        <w:pStyle w:val="TEKSTIIIIII"/>
      </w:pPr>
      <w:r w:rsidRPr="00CC49AB">
        <w:t xml:space="preserve">Figura 5.7 Prezantim i lëvizjeve të nxehtësive në një ndërtesë tipike rezidenciale. Modifikuar respektivisht </w:t>
      </w:r>
      <w:r w:rsidR="00A7055D" w:rsidRPr="00CC49AB">
        <w:t xml:space="preserve">manualit </w:t>
      </w:r>
      <w:r w:rsidRPr="00CC49AB">
        <w:t xml:space="preserve">RETScreen Expert. </w:t>
      </w:r>
    </w:p>
    <w:p w14:paraId="16F28160" w14:textId="77777777" w:rsidR="00722DA1" w:rsidRPr="00CC49AB" w:rsidRDefault="00722DA1" w:rsidP="00722DA1">
      <w:pPr>
        <w:pStyle w:val="TEKSTIIIIII"/>
      </w:pPr>
      <w:r w:rsidRPr="00CC49AB">
        <w:t xml:space="preserve">Figura 5.8 Paraqitje skematike e metodologjisë së përdorur nga modeli RETScreen Expert </w:t>
      </w:r>
    </w:p>
    <w:p w14:paraId="7059FDD7" w14:textId="2B208CAB" w:rsidR="00722DA1" w:rsidRPr="00CC49AB" w:rsidRDefault="00722DA1" w:rsidP="00722DA1">
      <w:pPr>
        <w:pStyle w:val="TEKSTIIIIII"/>
      </w:pPr>
      <w:r w:rsidRPr="00CC49AB">
        <w:t>Figura 5.9 Paraqitje skematike e masave të efi</w:t>
      </w:r>
      <w:r w:rsidR="00340F38" w:rsidRPr="00CC49AB">
        <w:t>ci</w:t>
      </w:r>
      <w:r w:rsidRPr="00CC49AB">
        <w:t xml:space="preserve">encës energjetike respektivisht skenarëve </w:t>
      </w:r>
    </w:p>
    <w:p w14:paraId="476C0343" w14:textId="77777777" w:rsidR="00722DA1" w:rsidRPr="00CC49AB" w:rsidRDefault="00722DA1" w:rsidP="00722DA1">
      <w:pPr>
        <w:pStyle w:val="TEKSTIIIIII"/>
      </w:pPr>
      <w:r w:rsidRPr="00CC49AB">
        <w:t xml:space="preserve">Figura 5.10 Përfshirja e sistemit të integruar të pompës së nxehtësisë me UNS </w:t>
      </w:r>
    </w:p>
    <w:p w14:paraId="15C5F962" w14:textId="0480052B" w:rsidR="00722DA1" w:rsidRPr="00CC49AB" w:rsidRDefault="00722DA1" w:rsidP="00722DA1">
      <w:pPr>
        <w:pStyle w:val="TEKSTIIIIII"/>
      </w:pPr>
      <w:r w:rsidRPr="00CC49AB">
        <w:t>Figura 5.11 (a,</w:t>
      </w:r>
      <w:r w:rsidR="00A7055D" w:rsidRPr="00CC49AB">
        <w:t xml:space="preserve"> </w:t>
      </w:r>
      <w:r w:rsidRPr="00CC49AB">
        <w:t>b) Konsumi final vjetor dhe specifik i lëndës djegëse sipas përdorimit</w:t>
      </w:r>
      <w:r w:rsidR="00A7055D" w:rsidRPr="00CC49AB">
        <w:t>,</w:t>
      </w:r>
      <w:r w:rsidRPr="00CC49AB">
        <w:t xml:space="preserve"> të</w:t>
      </w:r>
      <w:r w:rsidR="00DC2701" w:rsidRPr="00CC49AB">
        <w:t xml:space="preserve"> </w:t>
      </w:r>
      <w:r w:rsidRPr="00CC49AB">
        <w:t xml:space="preserve">shprehura në </w:t>
      </w:r>
      <w:r w:rsidR="00CE5C83" w:rsidRPr="00CC49AB">
        <w:t>kwh</w:t>
      </w:r>
      <w:r w:rsidRPr="00CC49AB">
        <w:t xml:space="preserve">/vit dhe </w:t>
      </w:r>
      <w:r w:rsidR="00CE5C83" w:rsidRPr="00CC49AB">
        <w:t>kwh</w:t>
      </w:r>
      <w:r w:rsidRPr="00CC49AB">
        <w:t xml:space="preserve">/m²/vit. </w:t>
      </w:r>
    </w:p>
    <w:p w14:paraId="66FCE87C" w14:textId="77777777" w:rsidR="00722DA1" w:rsidRPr="00CC49AB" w:rsidRDefault="00722DA1" w:rsidP="00722DA1">
      <w:pPr>
        <w:pStyle w:val="TEKSTIIIIII"/>
      </w:pPr>
      <w:r w:rsidRPr="00CC49AB">
        <w:t xml:space="preserve">Figura 5.12 Treguesit e qëndrueshmërisë financiare sipas skenarëve </w:t>
      </w:r>
    </w:p>
    <w:p w14:paraId="0F6FCC9E" w14:textId="5BF29968" w:rsidR="00722DA1" w:rsidRPr="00CC49AB" w:rsidRDefault="00722DA1" w:rsidP="00722DA1">
      <w:pPr>
        <w:pStyle w:val="TEKSTIIIIII"/>
      </w:pPr>
      <w:r w:rsidRPr="00CC49AB">
        <w:t>Figura 5.13 (a,b) Konsumi final vjetor dhe specifik i lëndës djegëse sipas përdorimit</w:t>
      </w:r>
      <w:r w:rsidR="00A7055D" w:rsidRPr="00CC49AB">
        <w:t>,</w:t>
      </w:r>
      <w:r w:rsidRPr="00CC49AB">
        <w:t xml:space="preserve"> të shprehura në </w:t>
      </w:r>
      <w:r w:rsidR="00CE5C83" w:rsidRPr="00CC49AB">
        <w:t>kwh</w:t>
      </w:r>
      <w:r w:rsidRPr="00CC49AB">
        <w:t xml:space="preserve">/vit dhe </w:t>
      </w:r>
      <w:r w:rsidR="00CE5C83" w:rsidRPr="00CC49AB">
        <w:t>kwh</w:t>
      </w:r>
      <w:r w:rsidRPr="00CC49AB">
        <w:t xml:space="preserve">/m²/vit </w:t>
      </w:r>
    </w:p>
    <w:p w14:paraId="4F098EA2" w14:textId="77777777" w:rsidR="00722DA1" w:rsidRPr="00CC49AB" w:rsidRDefault="00722DA1" w:rsidP="00722DA1">
      <w:pPr>
        <w:pStyle w:val="TEKSTIIIIII"/>
      </w:pPr>
      <w:r w:rsidRPr="00CC49AB">
        <w:t xml:space="preserve">Figura 5.14 Treguesit e qëndrueshmërisë financiare sipas skenarëve </w:t>
      </w:r>
    </w:p>
    <w:p w14:paraId="3CB1B066" w14:textId="1746EED9" w:rsidR="00722DA1" w:rsidRPr="00CC49AB" w:rsidRDefault="00722DA1" w:rsidP="00722DA1">
      <w:pPr>
        <w:pStyle w:val="TEKSTIIIIII"/>
      </w:pPr>
      <w:r w:rsidRPr="00CC49AB">
        <w:t>Figura 5.15 (a,b) Konsumi final vjetor dhe specifik i lëndës djegëse sipas përdorimit</w:t>
      </w:r>
      <w:r w:rsidR="00A7055D" w:rsidRPr="00CC49AB">
        <w:t>,</w:t>
      </w:r>
      <w:r w:rsidRPr="00CC49AB">
        <w:t xml:space="preserve"> të shprehura në </w:t>
      </w:r>
      <w:r w:rsidR="00CE5C83" w:rsidRPr="00CC49AB">
        <w:t>kwh</w:t>
      </w:r>
      <w:r w:rsidRPr="00CC49AB">
        <w:t xml:space="preserve">/vit dhe </w:t>
      </w:r>
      <w:r w:rsidR="00CE5C83" w:rsidRPr="00CC49AB">
        <w:t>kwh</w:t>
      </w:r>
      <w:r w:rsidRPr="00CC49AB">
        <w:t>/m²/vit</w:t>
      </w:r>
    </w:p>
    <w:p w14:paraId="4C86FFCB" w14:textId="77777777" w:rsidR="009C1338" w:rsidRPr="00CC49AB" w:rsidRDefault="009C1338" w:rsidP="009C1338">
      <w:pPr>
        <w:pStyle w:val="TEKSTIIIIII"/>
        <w:ind w:firstLine="288"/>
      </w:pPr>
      <w:r w:rsidRPr="00CC49AB">
        <w:t xml:space="preserve">Figura 5.16 Treguesit e qëndrueshmërisë financiare sipas skenarëve </w:t>
      </w:r>
    </w:p>
    <w:p w14:paraId="720FEF67" w14:textId="77777777" w:rsidR="009C1338" w:rsidRPr="00CC49AB" w:rsidRDefault="009C1338" w:rsidP="009C1338">
      <w:pPr>
        <w:pStyle w:val="TEKSTIIIIII"/>
        <w:ind w:firstLine="288"/>
      </w:pPr>
      <w:r w:rsidRPr="00CC49AB">
        <w:t xml:space="preserve">Figura 5.17 (a, b) Konsumi final vjetor dhe specifik i lëndës djegëse sipas përdorimit të shprehura në kwh/vit dhe kwh/m²/vit. </w:t>
      </w:r>
    </w:p>
    <w:p w14:paraId="68602865" w14:textId="77777777" w:rsidR="009C1338" w:rsidRPr="00CC49AB" w:rsidRDefault="009C1338" w:rsidP="009C1338">
      <w:pPr>
        <w:pStyle w:val="TEKSTIIIIII"/>
      </w:pPr>
      <w:r w:rsidRPr="00CC49AB">
        <w:t>Figura 5.18 Treguesit e qëndrueshmërisë financiare sipas skenarëve</w:t>
      </w:r>
    </w:p>
    <w:p w14:paraId="4BFA8CC6" w14:textId="77777777" w:rsidR="009C1338" w:rsidRPr="00CC49AB" w:rsidRDefault="009C1338" w:rsidP="009C1338">
      <w:pPr>
        <w:pStyle w:val="TEKSTIIIIII"/>
      </w:pPr>
      <w:r w:rsidRPr="00CC49AB">
        <w:t xml:space="preserve">Figura 5.19 Krahasimi i kërkesës për energji sipas zonave klimatike </w:t>
      </w:r>
    </w:p>
    <w:p w14:paraId="65F758DA" w14:textId="77777777" w:rsidR="009C1338" w:rsidRPr="00CC49AB" w:rsidRDefault="009C1338" w:rsidP="009C1338">
      <w:pPr>
        <w:pStyle w:val="TEKSTIIIIII"/>
      </w:pPr>
      <w:r w:rsidRPr="00CC49AB">
        <w:lastRenderedPageBreak/>
        <w:t>Figura 8.1 Nevojat e pritshme për investime (milion</w:t>
      </w:r>
      <w:r>
        <w:t>ë</w:t>
      </w:r>
      <w:r w:rsidRPr="00CC49AB">
        <w:t xml:space="preserve"> euro) deri në 2030, 2040 dhe 2050 për sektorin e ndërtesave </w:t>
      </w:r>
    </w:p>
    <w:p w14:paraId="6149C451" w14:textId="09683D95" w:rsidR="009C1338" w:rsidRPr="00CC49AB" w:rsidRDefault="009C1338" w:rsidP="009C1338">
      <w:pPr>
        <w:pStyle w:val="TEKSTIIIIII"/>
        <w:rPr>
          <w:b/>
        </w:rPr>
      </w:pPr>
      <w:r w:rsidRPr="00CC49AB">
        <w:t>Figura 8.2 Nevojat e pritshme për investime (milion</w:t>
      </w:r>
      <w:r>
        <w:t>ë</w:t>
      </w:r>
      <w:r w:rsidRPr="00CC49AB">
        <w:t xml:space="preserve"> euro) deri në 2030, 2040 dhe 2050 për sektorin </w:t>
      </w:r>
    </w:p>
    <w:p w14:paraId="5D1883A0" w14:textId="77777777" w:rsidR="009C1338" w:rsidRDefault="009C1338" w:rsidP="009C1338">
      <w:pPr>
        <w:pStyle w:val="TEKSTIIIIII"/>
      </w:pPr>
      <w:r w:rsidRPr="00CC49AB">
        <w:t xml:space="preserve">e ndërtimit </w:t>
      </w:r>
    </w:p>
    <w:p w14:paraId="5AD42F86" w14:textId="77777777" w:rsidR="00912D2A" w:rsidRPr="00CC49AB" w:rsidRDefault="00912D2A" w:rsidP="009C1338">
      <w:pPr>
        <w:pStyle w:val="TEKSTIIIIII"/>
      </w:pPr>
    </w:p>
    <w:p w14:paraId="1745C29E" w14:textId="7F0F4582" w:rsidR="009C1338" w:rsidRDefault="000E36E8" w:rsidP="00722DA1">
      <w:pPr>
        <w:pStyle w:val="TEKSTIIIIII"/>
        <w:rPr>
          <w:b/>
        </w:rPr>
      </w:pPr>
      <w:bookmarkStart w:id="0" w:name="_Toc184729083"/>
      <w:r w:rsidRPr="00CC49AB">
        <w:rPr>
          <w:b/>
        </w:rPr>
        <w:t>Lista e shkurtimeve dhe akronimeve</w:t>
      </w:r>
      <w:bookmarkEnd w:id="0"/>
    </w:p>
    <w:p w14:paraId="07EA77E7" w14:textId="77777777" w:rsidR="000E36E8" w:rsidRDefault="000E36E8" w:rsidP="00722DA1">
      <w:pPr>
        <w:pStyle w:val="TEKSTIIIIII"/>
      </w:pPr>
    </w:p>
    <w:tbl>
      <w:tblPr>
        <w:tblStyle w:val="TableGrid5"/>
        <w:tblW w:w="9360" w:type="dxa"/>
        <w:tblInd w:w="1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83"/>
        <w:gridCol w:w="7477"/>
      </w:tblGrid>
      <w:tr w:rsidR="00340F38" w:rsidRPr="00CC49AB" w14:paraId="2CE58816" w14:textId="77777777" w:rsidTr="00426F09">
        <w:trPr>
          <w:trHeight w:val="238"/>
        </w:trPr>
        <w:tc>
          <w:tcPr>
            <w:tcW w:w="1883" w:type="dxa"/>
            <w:hideMark/>
          </w:tcPr>
          <w:p w14:paraId="07520DD7" w14:textId="77777777" w:rsidR="00340F38" w:rsidRPr="00CC49AB" w:rsidRDefault="00340F38" w:rsidP="000D7B80">
            <w:pPr>
              <w:pStyle w:val="TEKSTIIIIII"/>
              <w:ind w:firstLine="0"/>
              <w:rPr>
                <w:b/>
                <w:bCs/>
                <w:sz w:val="22"/>
                <w:lang w:val="sq-AL"/>
              </w:rPr>
            </w:pPr>
            <w:r w:rsidRPr="00CC49AB">
              <w:rPr>
                <w:sz w:val="22"/>
                <w:lang w:val="sq-AL"/>
              </w:rPr>
              <w:t>Shkurtime</w:t>
            </w:r>
          </w:p>
        </w:tc>
        <w:tc>
          <w:tcPr>
            <w:tcW w:w="7477" w:type="dxa"/>
            <w:hideMark/>
          </w:tcPr>
          <w:p w14:paraId="71E9AED8" w14:textId="77777777" w:rsidR="00340F38" w:rsidRPr="00CC49AB" w:rsidRDefault="00340F38" w:rsidP="0048314E">
            <w:pPr>
              <w:pStyle w:val="TEKSTIIIIII"/>
              <w:ind w:firstLine="0"/>
              <w:rPr>
                <w:sz w:val="22"/>
                <w:lang w:val="sq-AL"/>
              </w:rPr>
            </w:pPr>
            <w:r w:rsidRPr="00CC49AB">
              <w:rPr>
                <w:sz w:val="22"/>
                <w:lang w:val="sq-AL"/>
              </w:rPr>
              <w:t>Kuptimi</w:t>
            </w:r>
          </w:p>
        </w:tc>
      </w:tr>
      <w:tr w:rsidR="00340F38" w:rsidRPr="00CC49AB" w14:paraId="70C54AEF" w14:textId="77777777" w:rsidTr="00426F09">
        <w:trPr>
          <w:trHeight w:val="238"/>
        </w:trPr>
        <w:tc>
          <w:tcPr>
            <w:tcW w:w="1883" w:type="dxa"/>
            <w:hideMark/>
          </w:tcPr>
          <w:p w14:paraId="7CA271F4" w14:textId="77777777" w:rsidR="00340F38" w:rsidRPr="00CC49AB" w:rsidRDefault="00340F38" w:rsidP="0048314E">
            <w:pPr>
              <w:pStyle w:val="TEKSTIIIIII"/>
              <w:ind w:firstLine="0"/>
              <w:rPr>
                <w:sz w:val="22"/>
                <w:lang w:val="sq-AL"/>
              </w:rPr>
            </w:pPr>
            <w:r w:rsidRPr="00CC49AB">
              <w:rPr>
                <w:sz w:val="22"/>
                <w:lang w:val="sq-AL"/>
              </w:rPr>
              <w:t>AEE</w:t>
            </w:r>
          </w:p>
        </w:tc>
        <w:tc>
          <w:tcPr>
            <w:tcW w:w="7477" w:type="dxa"/>
            <w:hideMark/>
          </w:tcPr>
          <w:p w14:paraId="7EFAA628" w14:textId="4699A345" w:rsidR="00340F38" w:rsidRPr="00CC49AB" w:rsidRDefault="00340F38" w:rsidP="0048314E">
            <w:pPr>
              <w:pStyle w:val="TEKSTIIIIII"/>
              <w:ind w:firstLine="0"/>
              <w:rPr>
                <w:sz w:val="22"/>
                <w:lang w:val="sq-AL"/>
              </w:rPr>
            </w:pPr>
            <w:r w:rsidRPr="00CC49AB">
              <w:rPr>
                <w:sz w:val="22"/>
                <w:lang w:val="sq-AL"/>
              </w:rPr>
              <w:t>Agjencia për Eficiencën e Energjisë</w:t>
            </w:r>
            <w:r w:rsidRPr="00CC49AB" w:rsidDel="006A3D9B">
              <w:rPr>
                <w:sz w:val="22"/>
                <w:lang w:val="sq-AL"/>
              </w:rPr>
              <w:t xml:space="preserve"> </w:t>
            </w:r>
          </w:p>
        </w:tc>
      </w:tr>
      <w:tr w:rsidR="00340F38" w:rsidRPr="00CC49AB" w14:paraId="5C10602A" w14:textId="77777777" w:rsidTr="00426F09">
        <w:trPr>
          <w:trHeight w:val="238"/>
        </w:trPr>
        <w:tc>
          <w:tcPr>
            <w:tcW w:w="1883" w:type="dxa"/>
            <w:hideMark/>
          </w:tcPr>
          <w:p w14:paraId="5BD89D25" w14:textId="77777777" w:rsidR="00340F38" w:rsidRPr="00CC49AB" w:rsidRDefault="00340F38" w:rsidP="0048314E">
            <w:pPr>
              <w:pStyle w:val="TEKSTIIIIII"/>
              <w:ind w:firstLine="0"/>
              <w:rPr>
                <w:sz w:val="22"/>
                <w:lang w:val="sq-AL"/>
              </w:rPr>
            </w:pPr>
            <w:r w:rsidRPr="00CC49AB">
              <w:rPr>
                <w:sz w:val="22"/>
                <w:lang w:val="sq-AL"/>
              </w:rPr>
              <w:t>CMD</w:t>
            </w:r>
          </w:p>
        </w:tc>
        <w:tc>
          <w:tcPr>
            <w:tcW w:w="7477" w:type="dxa"/>
            <w:hideMark/>
          </w:tcPr>
          <w:p w14:paraId="20118B0E" w14:textId="77777777" w:rsidR="00340F38" w:rsidRPr="00CC49AB" w:rsidRDefault="00340F38" w:rsidP="0048314E">
            <w:pPr>
              <w:pStyle w:val="TEKSTIIIIII"/>
              <w:ind w:firstLine="0"/>
              <w:rPr>
                <w:sz w:val="22"/>
                <w:lang w:val="sq-AL"/>
              </w:rPr>
            </w:pPr>
            <w:r w:rsidRPr="00CC49AB">
              <w:rPr>
                <w:sz w:val="22"/>
                <w:lang w:val="sq-AL"/>
              </w:rPr>
              <w:t>Vendim i Këshillit të Ministrave</w:t>
            </w:r>
          </w:p>
        </w:tc>
      </w:tr>
      <w:tr w:rsidR="00340F38" w:rsidRPr="00CC49AB" w14:paraId="70315D2C" w14:textId="77777777" w:rsidTr="00426F09">
        <w:trPr>
          <w:trHeight w:val="238"/>
        </w:trPr>
        <w:tc>
          <w:tcPr>
            <w:tcW w:w="1883" w:type="dxa"/>
            <w:hideMark/>
          </w:tcPr>
          <w:p w14:paraId="7B46216B" w14:textId="77777777" w:rsidR="00340F38" w:rsidRPr="00CC49AB" w:rsidRDefault="00340F38" w:rsidP="0048314E">
            <w:pPr>
              <w:pStyle w:val="TEKSTIIIIII"/>
              <w:ind w:firstLine="0"/>
              <w:rPr>
                <w:sz w:val="22"/>
                <w:lang w:val="sq-AL"/>
              </w:rPr>
            </w:pPr>
            <w:r w:rsidRPr="00CC49AB">
              <w:rPr>
                <w:sz w:val="22"/>
                <w:lang w:val="sq-AL"/>
              </w:rPr>
              <w:t>CRM</w:t>
            </w:r>
          </w:p>
        </w:tc>
        <w:tc>
          <w:tcPr>
            <w:tcW w:w="7477" w:type="dxa"/>
            <w:hideMark/>
          </w:tcPr>
          <w:p w14:paraId="4C7CF0DE" w14:textId="77777777" w:rsidR="00340F38" w:rsidRPr="00CC49AB" w:rsidRDefault="00340F38" w:rsidP="0048314E">
            <w:pPr>
              <w:pStyle w:val="TEKSTIIIIII"/>
              <w:ind w:firstLine="0"/>
              <w:rPr>
                <w:sz w:val="22"/>
                <w:lang w:val="sq-AL"/>
              </w:rPr>
            </w:pPr>
            <w:r w:rsidRPr="00CC49AB">
              <w:rPr>
                <w:sz w:val="22"/>
                <w:lang w:val="sq-AL"/>
              </w:rPr>
              <w:t>Mekanizmi i Rikthimit Financiar të Klimës EE/SER</w:t>
            </w:r>
          </w:p>
        </w:tc>
      </w:tr>
      <w:tr w:rsidR="00340F38" w:rsidRPr="00CC49AB" w14:paraId="1FEF9387" w14:textId="77777777" w:rsidTr="00426F09">
        <w:trPr>
          <w:trHeight w:val="238"/>
        </w:trPr>
        <w:tc>
          <w:tcPr>
            <w:tcW w:w="1883" w:type="dxa"/>
          </w:tcPr>
          <w:p w14:paraId="30D049BC" w14:textId="77777777" w:rsidR="00340F38" w:rsidRPr="00CC49AB" w:rsidRDefault="00340F38" w:rsidP="0048314E">
            <w:pPr>
              <w:pStyle w:val="TEKSTIIIIII"/>
              <w:ind w:firstLine="0"/>
              <w:rPr>
                <w:sz w:val="22"/>
                <w:lang w:val="sq-AL"/>
              </w:rPr>
            </w:pPr>
            <w:r w:rsidRPr="00CC49AB">
              <w:rPr>
                <w:sz w:val="22"/>
                <w:lang w:val="sq-AL"/>
              </w:rPr>
              <w:t>CP</w:t>
            </w:r>
          </w:p>
        </w:tc>
        <w:tc>
          <w:tcPr>
            <w:tcW w:w="7477" w:type="dxa"/>
          </w:tcPr>
          <w:p w14:paraId="41A988BD" w14:textId="77777777" w:rsidR="00340F38" w:rsidRPr="00CC49AB" w:rsidRDefault="00340F38" w:rsidP="0048314E">
            <w:pPr>
              <w:pStyle w:val="TEKSTIIIIII"/>
              <w:ind w:firstLine="0"/>
              <w:rPr>
                <w:sz w:val="22"/>
                <w:lang w:val="sq-AL"/>
              </w:rPr>
            </w:pPr>
            <w:r w:rsidRPr="00CC49AB">
              <w:rPr>
                <w:sz w:val="22"/>
                <w:lang w:val="sq-AL"/>
              </w:rPr>
              <w:t>Palët Kontraktuese</w:t>
            </w:r>
          </w:p>
        </w:tc>
      </w:tr>
      <w:tr w:rsidR="00340F38" w:rsidRPr="00CC49AB" w14:paraId="5C7F0F76" w14:textId="77777777" w:rsidTr="00426F09">
        <w:trPr>
          <w:trHeight w:val="238"/>
        </w:trPr>
        <w:tc>
          <w:tcPr>
            <w:tcW w:w="1883" w:type="dxa"/>
            <w:hideMark/>
          </w:tcPr>
          <w:p w14:paraId="44FB65DA" w14:textId="77777777" w:rsidR="00340F38" w:rsidRPr="00CC49AB" w:rsidRDefault="00340F38" w:rsidP="0048314E">
            <w:pPr>
              <w:pStyle w:val="TEKSTIIIIII"/>
              <w:ind w:firstLine="0"/>
              <w:rPr>
                <w:sz w:val="22"/>
                <w:lang w:val="sq-AL"/>
              </w:rPr>
            </w:pPr>
            <w:r w:rsidRPr="00CC49AB">
              <w:rPr>
                <w:sz w:val="22"/>
                <w:lang w:val="sq-AL"/>
              </w:rPr>
              <w:t>DCM</w:t>
            </w:r>
          </w:p>
        </w:tc>
        <w:tc>
          <w:tcPr>
            <w:tcW w:w="7477" w:type="dxa"/>
            <w:hideMark/>
          </w:tcPr>
          <w:p w14:paraId="7B7F44CB" w14:textId="1A12C5C0" w:rsidR="00340F38" w:rsidRPr="00CC49AB" w:rsidRDefault="00340F38" w:rsidP="0048314E">
            <w:pPr>
              <w:pStyle w:val="TEKSTIIIIII"/>
              <w:ind w:firstLine="0"/>
              <w:rPr>
                <w:sz w:val="22"/>
                <w:lang w:val="sq-AL"/>
              </w:rPr>
            </w:pPr>
            <w:r w:rsidRPr="00CC49AB">
              <w:rPr>
                <w:sz w:val="22"/>
                <w:lang w:val="sq-AL"/>
              </w:rPr>
              <w:t xml:space="preserve">Vendime të Këshillit të Ministrave (legjislacioni dytësor sipas legjislacionit </w:t>
            </w:r>
            <w:r w:rsidR="000D7B80" w:rsidRPr="00CC49AB">
              <w:rPr>
                <w:sz w:val="22"/>
                <w:lang w:val="sq-AL"/>
              </w:rPr>
              <w:t>shqiptar</w:t>
            </w:r>
            <w:r w:rsidRPr="00CC49AB">
              <w:rPr>
                <w:sz w:val="22"/>
                <w:lang w:val="sq-AL"/>
              </w:rPr>
              <w:t>)</w:t>
            </w:r>
          </w:p>
        </w:tc>
      </w:tr>
      <w:tr w:rsidR="00340F38" w:rsidRPr="00CC49AB" w14:paraId="479930A1" w14:textId="77777777" w:rsidTr="00426F09">
        <w:trPr>
          <w:trHeight w:val="238"/>
        </w:trPr>
        <w:tc>
          <w:tcPr>
            <w:tcW w:w="1883" w:type="dxa"/>
            <w:hideMark/>
          </w:tcPr>
          <w:p w14:paraId="11811B7B" w14:textId="77777777" w:rsidR="00340F38" w:rsidRPr="00CC49AB" w:rsidRDefault="00340F38" w:rsidP="0048314E">
            <w:pPr>
              <w:pStyle w:val="TEKSTIIIIII"/>
              <w:ind w:firstLine="0"/>
              <w:rPr>
                <w:sz w:val="22"/>
                <w:lang w:val="sq-AL"/>
              </w:rPr>
            </w:pPr>
            <w:r w:rsidRPr="00CC49AB">
              <w:rPr>
                <w:sz w:val="22"/>
                <w:lang w:val="sq-AL"/>
              </w:rPr>
              <w:t>EBRD</w:t>
            </w:r>
          </w:p>
        </w:tc>
        <w:tc>
          <w:tcPr>
            <w:tcW w:w="7477" w:type="dxa"/>
            <w:hideMark/>
          </w:tcPr>
          <w:p w14:paraId="2107E998" w14:textId="77777777" w:rsidR="00340F38" w:rsidRPr="00CC49AB" w:rsidRDefault="00340F38" w:rsidP="0048314E">
            <w:pPr>
              <w:pStyle w:val="TEKSTIIIIII"/>
              <w:ind w:firstLine="0"/>
              <w:rPr>
                <w:sz w:val="22"/>
                <w:lang w:val="sq-AL"/>
              </w:rPr>
            </w:pPr>
            <w:r w:rsidRPr="00CC49AB">
              <w:rPr>
                <w:sz w:val="22"/>
                <w:lang w:val="sq-AL"/>
              </w:rPr>
              <w:t xml:space="preserve">Banka Evropiane për Rindërtim dhe Zhvillim </w:t>
            </w:r>
          </w:p>
        </w:tc>
      </w:tr>
      <w:tr w:rsidR="00340F38" w:rsidRPr="00CC49AB" w14:paraId="3E02B7E7" w14:textId="77777777" w:rsidTr="00426F09">
        <w:trPr>
          <w:trHeight w:val="238"/>
        </w:trPr>
        <w:tc>
          <w:tcPr>
            <w:tcW w:w="1883" w:type="dxa"/>
            <w:hideMark/>
          </w:tcPr>
          <w:p w14:paraId="5AEB641B" w14:textId="77777777" w:rsidR="00340F38" w:rsidRPr="00CC49AB" w:rsidRDefault="00340F38" w:rsidP="0048314E">
            <w:pPr>
              <w:pStyle w:val="TEKSTIIIIII"/>
              <w:ind w:firstLine="0"/>
              <w:rPr>
                <w:sz w:val="22"/>
                <w:lang w:val="sq-AL"/>
              </w:rPr>
            </w:pPr>
            <w:r w:rsidRPr="00CC49AB">
              <w:rPr>
                <w:sz w:val="22"/>
                <w:lang w:val="sq-AL"/>
              </w:rPr>
              <w:t>EE</w:t>
            </w:r>
          </w:p>
        </w:tc>
        <w:tc>
          <w:tcPr>
            <w:tcW w:w="7477" w:type="dxa"/>
            <w:hideMark/>
          </w:tcPr>
          <w:p w14:paraId="136C54ED" w14:textId="3656C3B6" w:rsidR="00340F38" w:rsidRPr="00CC49AB" w:rsidRDefault="00340F38" w:rsidP="0048314E">
            <w:pPr>
              <w:pStyle w:val="TEKSTIIIIII"/>
              <w:ind w:firstLine="0"/>
              <w:rPr>
                <w:sz w:val="22"/>
                <w:lang w:val="sq-AL"/>
              </w:rPr>
            </w:pPr>
            <w:r w:rsidRPr="00CC49AB">
              <w:rPr>
                <w:sz w:val="22"/>
                <w:lang w:val="sq-AL"/>
              </w:rPr>
              <w:t xml:space="preserve">Eficienca e </w:t>
            </w:r>
            <w:r w:rsidR="000D7B80" w:rsidRPr="00CC49AB">
              <w:rPr>
                <w:sz w:val="22"/>
                <w:lang w:val="sq-AL"/>
              </w:rPr>
              <w:t xml:space="preserve">energjisë </w:t>
            </w:r>
          </w:p>
        </w:tc>
      </w:tr>
      <w:tr w:rsidR="00340F38" w:rsidRPr="00CC49AB" w14:paraId="0B53638A" w14:textId="77777777" w:rsidTr="00426F09">
        <w:trPr>
          <w:trHeight w:val="238"/>
        </w:trPr>
        <w:tc>
          <w:tcPr>
            <w:tcW w:w="1883" w:type="dxa"/>
            <w:hideMark/>
          </w:tcPr>
          <w:p w14:paraId="0955EE6A" w14:textId="77777777" w:rsidR="00340F38" w:rsidRPr="00CC49AB" w:rsidRDefault="00340F38" w:rsidP="0048314E">
            <w:pPr>
              <w:pStyle w:val="TEKSTIIIIII"/>
              <w:ind w:firstLine="0"/>
              <w:rPr>
                <w:sz w:val="22"/>
                <w:lang w:val="sq-AL"/>
              </w:rPr>
            </w:pPr>
            <w:r w:rsidRPr="00CC49AB">
              <w:rPr>
                <w:sz w:val="22"/>
                <w:lang w:val="sq-AL"/>
              </w:rPr>
              <w:t xml:space="preserve">EE/RES/GREEN </w:t>
            </w:r>
          </w:p>
        </w:tc>
        <w:tc>
          <w:tcPr>
            <w:tcW w:w="7477" w:type="dxa"/>
            <w:hideMark/>
          </w:tcPr>
          <w:p w14:paraId="40A815A6" w14:textId="7A4D5666" w:rsidR="00340F38" w:rsidRPr="00CC49AB" w:rsidRDefault="00340F38" w:rsidP="0048314E">
            <w:pPr>
              <w:pStyle w:val="TEKSTIIIIII"/>
              <w:ind w:firstLine="0"/>
              <w:rPr>
                <w:sz w:val="22"/>
                <w:lang w:val="sq-AL"/>
              </w:rPr>
            </w:pPr>
            <w:r w:rsidRPr="00CC49AB">
              <w:rPr>
                <w:sz w:val="22"/>
                <w:lang w:val="sq-AL"/>
              </w:rPr>
              <w:t xml:space="preserve">Eficienca e </w:t>
            </w:r>
            <w:r w:rsidR="000D7B80" w:rsidRPr="00CC49AB">
              <w:rPr>
                <w:sz w:val="22"/>
                <w:lang w:val="sq-AL"/>
              </w:rPr>
              <w:t xml:space="preserve">energjisë/burimet e rinovueshme të energjisë/masat për reduktimin </w:t>
            </w:r>
            <w:r w:rsidRPr="00CC49AB">
              <w:rPr>
                <w:sz w:val="22"/>
                <w:lang w:val="sq-AL"/>
              </w:rPr>
              <w:t xml:space="preserve">e </w:t>
            </w:r>
            <w:r w:rsidR="000D7B80" w:rsidRPr="00CC49AB">
              <w:rPr>
                <w:sz w:val="22"/>
                <w:lang w:val="sq-AL"/>
              </w:rPr>
              <w:t>gazeve serrë</w:t>
            </w:r>
            <w:r w:rsidR="000D7B80" w:rsidRPr="00CC49AB" w:rsidDel="00702510">
              <w:rPr>
                <w:sz w:val="22"/>
                <w:lang w:val="sq-AL"/>
              </w:rPr>
              <w:t xml:space="preserve"> </w:t>
            </w:r>
          </w:p>
        </w:tc>
      </w:tr>
      <w:tr w:rsidR="00340F38" w:rsidRPr="00CC49AB" w14:paraId="7AE50208" w14:textId="77777777" w:rsidTr="00426F09">
        <w:trPr>
          <w:trHeight w:val="238"/>
        </w:trPr>
        <w:tc>
          <w:tcPr>
            <w:tcW w:w="1883" w:type="dxa"/>
          </w:tcPr>
          <w:p w14:paraId="191E5DA2" w14:textId="77777777" w:rsidR="00340F38" w:rsidRPr="00CC49AB" w:rsidRDefault="00340F38" w:rsidP="0048314E">
            <w:pPr>
              <w:pStyle w:val="TEKSTIIIIII"/>
              <w:ind w:firstLine="0"/>
              <w:rPr>
                <w:sz w:val="22"/>
                <w:lang w:val="sq-AL"/>
              </w:rPr>
            </w:pPr>
            <w:r w:rsidRPr="00CC49AB">
              <w:rPr>
                <w:sz w:val="22"/>
                <w:lang w:val="sq-AL"/>
              </w:rPr>
              <w:t>ECS</w:t>
            </w:r>
          </w:p>
        </w:tc>
        <w:tc>
          <w:tcPr>
            <w:tcW w:w="7477" w:type="dxa"/>
          </w:tcPr>
          <w:p w14:paraId="3CFAC1AE" w14:textId="77777777" w:rsidR="00340F38" w:rsidRPr="00CC49AB" w:rsidRDefault="00340F38" w:rsidP="0048314E">
            <w:pPr>
              <w:pStyle w:val="TEKSTIIIIII"/>
              <w:ind w:firstLine="0"/>
              <w:rPr>
                <w:sz w:val="22"/>
                <w:lang w:val="sq-AL"/>
              </w:rPr>
            </w:pPr>
            <w:r w:rsidRPr="00CC49AB">
              <w:rPr>
                <w:sz w:val="22"/>
                <w:lang w:val="sq-AL"/>
              </w:rPr>
              <w:t>Sekretariati Kombëtar i Energjisë</w:t>
            </w:r>
          </w:p>
        </w:tc>
      </w:tr>
      <w:tr w:rsidR="00340F38" w:rsidRPr="00CC49AB" w14:paraId="3054F008" w14:textId="77777777" w:rsidTr="00426F09">
        <w:trPr>
          <w:trHeight w:val="238"/>
        </w:trPr>
        <w:tc>
          <w:tcPr>
            <w:tcW w:w="1883" w:type="dxa"/>
            <w:hideMark/>
          </w:tcPr>
          <w:p w14:paraId="3E8BD43C" w14:textId="77777777" w:rsidR="00340F38" w:rsidRPr="00CC49AB" w:rsidRDefault="00340F38" w:rsidP="0048314E">
            <w:pPr>
              <w:pStyle w:val="TEKSTIIIIII"/>
              <w:ind w:firstLine="0"/>
              <w:rPr>
                <w:sz w:val="22"/>
                <w:lang w:val="sq-AL"/>
              </w:rPr>
            </w:pPr>
            <w:r w:rsidRPr="00CC49AB">
              <w:rPr>
                <w:sz w:val="22"/>
                <w:lang w:val="sq-AL"/>
              </w:rPr>
              <w:t>EEA</w:t>
            </w:r>
          </w:p>
        </w:tc>
        <w:tc>
          <w:tcPr>
            <w:tcW w:w="7477" w:type="dxa"/>
            <w:hideMark/>
          </w:tcPr>
          <w:p w14:paraId="1559C7DC" w14:textId="0D42C6A5" w:rsidR="00340F38" w:rsidRPr="00CC49AB" w:rsidRDefault="00340F38" w:rsidP="0048314E">
            <w:pPr>
              <w:pStyle w:val="TEKSTIIIIII"/>
              <w:ind w:firstLine="0"/>
              <w:rPr>
                <w:sz w:val="22"/>
                <w:lang w:val="sq-AL"/>
              </w:rPr>
            </w:pPr>
            <w:r w:rsidRPr="00CC49AB">
              <w:rPr>
                <w:sz w:val="22"/>
                <w:lang w:val="sq-AL"/>
              </w:rPr>
              <w:t xml:space="preserve">Direktiva e </w:t>
            </w:r>
            <w:r w:rsidR="000D7B80" w:rsidRPr="00CC49AB">
              <w:rPr>
                <w:sz w:val="22"/>
                <w:lang w:val="sq-AL"/>
              </w:rPr>
              <w:t xml:space="preserve">vendeve anëtare </w:t>
            </w:r>
            <w:r w:rsidRPr="00CC49AB">
              <w:rPr>
                <w:sz w:val="22"/>
                <w:lang w:val="sq-AL"/>
              </w:rPr>
              <w:t>2012/27/EU (Direktiva e Eficiencës së Energjisë)</w:t>
            </w:r>
          </w:p>
        </w:tc>
      </w:tr>
      <w:tr w:rsidR="00340F38" w:rsidRPr="00CC49AB" w14:paraId="6E111A5B" w14:textId="77777777" w:rsidTr="00426F09">
        <w:trPr>
          <w:trHeight w:val="238"/>
        </w:trPr>
        <w:tc>
          <w:tcPr>
            <w:tcW w:w="1883" w:type="dxa"/>
            <w:hideMark/>
          </w:tcPr>
          <w:p w14:paraId="458923B8" w14:textId="77777777" w:rsidR="00340F38" w:rsidRPr="00CC49AB" w:rsidRDefault="00340F38" w:rsidP="0048314E">
            <w:pPr>
              <w:pStyle w:val="TEKSTIIIIII"/>
              <w:ind w:firstLine="0"/>
              <w:rPr>
                <w:sz w:val="22"/>
                <w:lang w:val="sq-AL"/>
              </w:rPr>
            </w:pPr>
            <w:r w:rsidRPr="00CC49AB">
              <w:rPr>
                <w:sz w:val="22"/>
                <w:lang w:val="sq-AL"/>
              </w:rPr>
              <w:t>EED</w:t>
            </w:r>
          </w:p>
        </w:tc>
        <w:tc>
          <w:tcPr>
            <w:tcW w:w="7477" w:type="dxa"/>
            <w:hideMark/>
          </w:tcPr>
          <w:p w14:paraId="392C2841" w14:textId="75F3487C" w:rsidR="00340F38" w:rsidRPr="00CC49AB" w:rsidRDefault="00340F38" w:rsidP="0048314E">
            <w:pPr>
              <w:pStyle w:val="TEKSTIIIIII"/>
              <w:ind w:firstLine="0"/>
              <w:rPr>
                <w:sz w:val="22"/>
                <w:lang w:val="sq-AL"/>
              </w:rPr>
            </w:pPr>
            <w:r w:rsidRPr="00CC49AB">
              <w:rPr>
                <w:sz w:val="22"/>
                <w:lang w:val="sq-AL"/>
              </w:rPr>
              <w:t xml:space="preserve">Vlerësimi i </w:t>
            </w:r>
            <w:r w:rsidR="000D7B80" w:rsidRPr="00CC49AB">
              <w:rPr>
                <w:sz w:val="22"/>
                <w:lang w:val="sq-AL"/>
              </w:rPr>
              <w:t>ndikimit në mjedis</w:t>
            </w:r>
          </w:p>
        </w:tc>
      </w:tr>
      <w:tr w:rsidR="00340F38" w:rsidRPr="00CC49AB" w14:paraId="5971EAD1" w14:textId="77777777" w:rsidTr="00426F09">
        <w:trPr>
          <w:trHeight w:val="238"/>
        </w:trPr>
        <w:tc>
          <w:tcPr>
            <w:tcW w:w="1883" w:type="dxa"/>
            <w:hideMark/>
          </w:tcPr>
          <w:p w14:paraId="212CFF9C" w14:textId="77777777" w:rsidR="00340F38" w:rsidRPr="00CC49AB" w:rsidRDefault="00340F38" w:rsidP="0048314E">
            <w:pPr>
              <w:pStyle w:val="TEKSTIIIIII"/>
              <w:ind w:firstLine="0"/>
              <w:rPr>
                <w:sz w:val="22"/>
                <w:lang w:val="sq-AL"/>
              </w:rPr>
            </w:pPr>
            <w:r w:rsidRPr="00CC49AB">
              <w:rPr>
                <w:sz w:val="22"/>
                <w:lang w:val="sq-AL"/>
              </w:rPr>
              <w:t>EIA</w:t>
            </w:r>
          </w:p>
        </w:tc>
        <w:tc>
          <w:tcPr>
            <w:tcW w:w="7477" w:type="dxa"/>
            <w:hideMark/>
          </w:tcPr>
          <w:p w14:paraId="5656C289" w14:textId="31D5FD3E" w:rsidR="00340F38" w:rsidRPr="00CC49AB" w:rsidRDefault="00340F38" w:rsidP="0048314E">
            <w:pPr>
              <w:pStyle w:val="TEKSTIIIIII"/>
              <w:ind w:firstLine="0"/>
              <w:rPr>
                <w:sz w:val="22"/>
                <w:lang w:val="sq-AL"/>
              </w:rPr>
            </w:pPr>
            <w:r w:rsidRPr="00CC49AB">
              <w:rPr>
                <w:sz w:val="22"/>
                <w:lang w:val="sq-AL"/>
              </w:rPr>
              <w:t xml:space="preserve">Kontratë e </w:t>
            </w:r>
            <w:r w:rsidR="000D7B80" w:rsidRPr="00CC49AB">
              <w:rPr>
                <w:sz w:val="22"/>
                <w:lang w:val="sq-AL"/>
              </w:rPr>
              <w:t>performancës energjetike</w:t>
            </w:r>
          </w:p>
        </w:tc>
      </w:tr>
      <w:tr w:rsidR="00340F38" w:rsidRPr="00CC49AB" w14:paraId="780FFECF" w14:textId="77777777" w:rsidTr="00426F09">
        <w:trPr>
          <w:trHeight w:val="238"/>
        </w:trPr>
        <w:tc>
          <w:tcPr>
            <w:tcW w:w="1883" w:type="dxa"/>
            <w:hideMark/>
          </w:tcPr>
          <w:p w14:paraId="024A4718" w14:textId="77777777" w:rsidR="00340F38" w:rsidRPr="00CC49AB" w:rsidRDefault="00340F38" w:rsidP="0048314E">
            <w:pPr>
              <w:pStyle w:val="TEKSTIIIIII"/>
              <w:ind w:firstLine="0"/>
              <w:rPr>
                <w:sz w:val="22"/>
                <w:lang w:val="sq-AL"/>
              </w:rPr>
            </w:pPr>
            <w:r w:rsidRPr="00CC49AB">
              <w:rPr>
                <w:sz w:val="22"/>
                <w:lang w:val="sq-AL"/>
              </w:rPr>
              <w:t>EPC</w:t>
            </w:r>
          </w:p>
        </w:tc>
        <w:tc>
          <w:tcPr>
            <w:tcW w:w="7477" w:type="dxa"/>
            <w:hideMark/>
          </w:tcPr>
          <w:p w14:paraId="76961E29" w14:textId="4F73BD17" w:rsidR="00340F38" w:rsidRPr="00CC49AB" w:rsidRDefault="00340F38" w:rsidP="0048314E">
            <w:pPr>
              <w:pStyle w:val="TEKSTIIIIII"/>
              <w:ind w:firstLine="0"/>
              <w:rPr>
                <w:sz w:val="22"/>
                <w:lang w:val="sq-AL"/>
              </w:rPr>
            </w:pPr>
            <w:r w:rsidRPr="00CC49AB">
              <w:rPr>
                <w:sz w:val="22"/>
                <w:lang w:val="sq-AL"/>
              </w:rPr>
              <w:t xml:space="preserve">Performanca e </w:t>
            </w:r>
            <w:r w:rsidR="000D7B80" w:rsidRPr="00CC49AB">
              <w:rPr>
                <w:sz w:val="22"/>
                <w:lang w:val="sq-AL"/>
              </w:rPr>
              <w:t>energjisë në ndërtesa</w:t>
            </w:r>
          </w:p>
        </w:tc>
      </w:tr>
      <w:tr w:rsidR="00340F38" w:rsidRPr="00CC49AB" w14:paraId="2A547624" w14:textId="77777777" w:rsidTr="00426F09">
        <w:trPr>
          <w:trHeight w:val="238"/>
        </w:trPr>
        <w:tc>
          <w:tcPr>
            <w:tcW w:w="1883" w:type="dxa"/>
            <w:hideMark/>
          </w:tcPr>
          <w:p w14:paraId="18AF3BF8" w14:textId="77777777" w:rsidR="00340F38" w:rsidRPr="00CC49AB" w:rsidRDefault="00340F38" w:rsidP="0048314E">
            <w:pPr>
              <w:pStyle w:val="TEKSTIIIIII"/>
              <w:ind w:firstLine="0"/>
              <w:rPr>
                <w:sz w:val="22"/>
                <w:lang w:val="sq-AL"/>
              </w:rPr>
            </w:pPr>
            <w:r w:rsidRPr="00CC49AB">
              <w:rPr>
                <w:sz w:val="22"/>
                <w:lang w:val="sq-AL"/>
              </w:rPr>
              <w:t>EPB</w:t>
            </w:r>
          </w:p>
        </w:tc>
        <w:tc>
          <w:tcPr>
            <w:tcW w:w="7477" w:type="dxa"/>
            <w:hideMark/>
          </w:tcPr>
          <w:p w14:paraId="159C5ACF" w14:textId="58B4E692" w:rsidR="00340F38" w:rsidRPr="00CC49AB" w:rsidRDefault="00340F38" w:rsidP="0048314E">
            <w:pPr>
              <w:pStyle w:val="TEKSTIIIIII"/>
              <w:ind w:firstLine="0"/>
              <w:rPr>
                <w:sz w:val="22"/>
                <w:lang w:val="sq-AL"/>
              </w:rPr>
            </w:pPr>
            <w:r w:rsidRPr="00CC49AB">
              <w:rPr>
                <w:sz w:val="22"/>
                <w:lang w:val="sq-AL"/>
              </w:rPr>
              <w:t xml:space="preserve">Direktiva për </w:t>
            </w:r>
            <w:r w:rsidR="000D7B80" w:rsidRPr="00CC49AB">
              <w:rPr>
                <w:sz w:val="22"/>
                <w:lang w:val="sq-AL"/>
              </w:rPr>
              <w:t xml:space="preserve">performancën e energjisë në ndërtesa </w:t>
            </w:r>
          </w:p>
        </w:tc>
      </w:tr>
      <w:tr w:rsidR="00340F38" w:rsidRPr="00CC49AB" w14:paraId="1E5D6801" w14:textId="77777777" w:rsidTr="00426F09">
        <w:trPr>
          <w:trHeight w:val="238"/>
        </w:trPr>
        <w:tc>
          <w:tcPr>
            <w:tcW w:w="1883" w:type="dxa"/>
            <w:hideMark/>
          </w:tcPr>
          <w:p w14:paraId="05450CBD" w14:textId="77777777" w:rsidR="00340F38" w:rsidRPr="00CC49AB" w:rsidRDefault="00340F38" w:rsidP="0048314E">
            <w:pPr>
              <w:pStyle w:val="TEKSTIIIIII"/>
              <w:ind w:firstLine="0"/>
              <w:rPr>
                <w:sz w:val="22"/>
                <w:lang w:val="sq-AL"/>
              </w:rPr>
            </w:pPr>
            <w:r w:rsidRPr="00CC49AB">
              <w:rPr>
                <w:sz w:val="22"/>
                <w:lang w:val="sq-AL"/>
              </w:rPr>
              <w:t>EPBD</w:t>
            </w:r>
          </w:p>
        </w:tc>
        <w:tc>
          <w:tcPr>
            <w:tcW w:w="7477" w:type="dxa"/>
            <w:hideMark/>
          </w:tcPr>
          <w:p w14:paraId="450650FA" w14:textId="5683BC46" w:rsidR="00340F38" w:rsidRPr="00CC49AB" w:rsidRDefault="00340F38" w:rsidP="0048314E">
            <w:pPr>
              <w:pStyle w:val="TEKSTIIIIII"/>
              <w:ind w:firstLine="0"/>
              <w:rPr>
                <w:sz w:val="22"/>
                <w:lang w:val="sq-AL"/>
              </w:rPr>
            </w:pPr>
            <w:r w:rsidRPr="00CC49AB">
              <w:rPr>
                <w:sz w:val="22"/>
                <w:lang w:val="sq-AL"/>
              </w:rPr>
              <w:t xml:space="preserve">Certifikatat e </w:t>
            </w:r>
            <w:r w:rsidR="000D7B80" w:rsidRPr="00CC49AB">
              <w:rPr>
                <w:sz w:val="22"/>
                <w:lang w:val="sq-AL"/>
              </w:rPr>
              <w:t>performancës së energjisë</w:t>
            </w:r>
          </w:p>
        </w:tc>
      </w:tr>
      <w:tr w:rsidR="00340F38" w:rsidRPr="00CC49AB" w14:paraId="3C05DAC6" w14:textId="77777777" w:rsidTr="00426F09">
        <w:trPr>
          <w:trHeight w:val="238"/>
        </w:trPr>
        <w:tc>
          <w:tcPr>
            <w:tcW w:w="1883" w:type="dxa"/>
            <w:hideMark/>
          </w:tcPr>
          <w:p w14:paraId="006BB866" w14:textId="77777777" w:rsidR="00340F38" w:rsidRPr="00CC49AB" w:rsidRDefault="00340F38" w:rsidP="0048314E">
            <w:pPr>
              <w:pStyle w:val="TEKSTIIIIII"/>
              <w:ind w:firstLine="0"/>
              <w:rPr>
                <w:sz w:val="22"/>
                <w:lang w:val="sq-AL"/>
              </w:rPr>
            </w:pPr>
            <w:r w:rsidRPr="00CC49AB">
              <w:rPr>
                <w:sz w:val="22"/>
                <w:lang w:val="sq-AL"/>
              </w:rPr>
              <w:t>EPC</w:t>
            </w:r>
          </w:p>
        </w:tc>
        <w:tc>
          <w:tcPr>
            <w:tcW w:w="7477" w:type="dxa"/>
            <w:hideMark/>
          </w:tcPr>
          <w:p w14:paraId="3F8DBFDA" w14:textId="271FC751" w:rsidR="00340F38" w:rsidRPr="00CC49AB" w:rsidRDefault="00340F38" w:rsidP="0048314E">
            <w:pPr>
              <w:pStyle w:val="TEKSTIIIIII"/>
              <w:ind w:firstLine="0"/>
              <w:rPr>
                <w:sz w:val="22"/>
                <w:lang w:val="sq-AL"/>
              </w:rPr>
            </w:pPr>
            <w:r w:rsidRPr="00CC49AB">
              <w:rPr>
                <w:sz w:val="22"/>
                <w:lang w:val="sq-AL"/>
              </w:rPr>
              <w:t xml:space="preserve">Detyrimet mbi </w:t>
            </w:r>
            <w:r w:rsidR="000D7B80" w:rsidRPr="00CC49AB">
              <w:rPr>
                <w:sz w:val="22"/>
                <w:lang w:val="sq-AL"/>
              </w:rPr>
              <w:t>eficiencën energjetike</w:t>
            </w:r>
          </w:p>
        </w:tc>
      </w:tr>
      <w:tr w:rsidR="00340F38" w:rsidRPr="00CC49AB" w14:paraId="6B4EA128" w14:textId="77777777" w:rsidTr="00426F09">
        <w:trPr>
          <w:trHeight w:val="238"/>
        </w:trPr>
        <w:tc>
          <w:tcPr>
            <w:tcW w:w="1883" w:type="dxa"/>
          </w:tcPr>
          <w:p w14:paraId="47A6B54C" w14:textId="77777777" w:rsidR="00340F38" w:rsidRPr="00CC49AB" w:rsidRDefault="00340F38" w:rsidP="0048314E">
            <w:pPr>
              <w:pStyle w:val="TEKSTIIIIII"/>
              <w:ind w:firstLine="0"/>
              <w:rPr>
                <w:sz w:val="22"/>
                <w:lang w:val="sq-AL"/>
              </w:rPr>
            </w:pPr>
            <w:r w:rsidRPr="00CC49AB">
              <w:rPr>
                <w:sz w:val="22"/>
                <w:lang w:val="sq-AL"/>
              </w:rPr>
              <w:t>EEO</w:t>
            </w:r>
          </w:p>
        </w:tc>
        <w:tc>
          <w:tcPr>
            <w:tcW w:w="7477" w:type="dxa"/>
          </w:tcPr>
          <w:p w14:paraId="6185F681" w14:textId="5E400DBC" w:rsidR="00340F38" w:rsidRPr="00CC49AB" w:rsidRDefault="00340F38" w:rsidP="0048314E">
            <w:pPr>
              <w:pStyle w:val="TEKSTIIIIII"/>
              <w:ind w:firstLine="0"/>
              <w:rPr>
                <w:sz w:val="22"/>
                <w:lang w:val="sq-AL"/>
              </w:rPr>
            </w:pPr>
            <w:r w:rsidRPr="00CC49AB">
              <w:rPr>
                <w:sz w:val="22"/>
                <w:lang w:val="sq-AL"/>
              </w:rPr>
              <w:t xml:space="preserve">Enti </w:t>
            </w:r>
            <w:r w:rsidR="000D7B80" w:rsidRPr="00CC49AB">
              <w:rPr>
                <w:sz w:val="22"/>
                <w:lang w:val="sq-AL"/>
              </w:rPr>
              <w:t xml:space="preserve">Rregullator </w:t>
            </w:r>
            <w:r w:rsidRPr="00CC49AB">
              <w:rPr>
                <w:sz w:val="22"/>
                <w:lang w:val="sq-AL"/>
              </w:rPr>
              <w:t xml:space="preserve">i </w:t>
            </w:r>
            <w:r w:rsidR="000D7B80" w:rsidRPr="00CC49AB">
              <w:rPr>
                <w:sz w:val="22"/>
                <w:lang w:val="sq-AL"/>
              </w:rPr>
              <w:t xml:space="preserve">Energjisë Elektrike </w:t>
            </w:r>
          </w:p>
        </w:tc>
      </w:tr>
      <w:tr w:rsidR="00340F38" w:rsidRPr="00CC49AB" w14:paraId="39630258" w14:textId="77777777" w:rsidTr="00426F09">
        <w:trPr>
          <w:trHeight w:val="238"/>
        </w:trPr>
        <w:tc>
          <w:tcPr>
            <w:tcW w:w="1883" w:type="dxa"/>
            <w:hideMark/>
          </w:tcPr>
          <w:p w14:paraId="428963C2" w14:textId="77777777" w:rsidR="00340F38" w:rsidRPr="00CC49AB" w:rsidRDefault="00340F38" w:rsidP="0048314E">
            <w:pPr>
              <w:pStyle w:val="TEKSTIIIIII"/>
              <w:ind w:firstLine="0"/>
              <w:rPr>
                <w:sz w:val="22"/>
                <w:lang w:val="sq-AL"/>
              </w:rPr>
            </w:pPr>
            <w:r w:rsidRPr="00CC49AB">
              <w:rPr>
                <w:sz w:val="22"/>
                <w:lang w:val="sq-AL"/>
              </w:rPr>
              <w:t>ERE</w:t>
            </w:r>
          </w:p>
        </w:tc>
        <w:tc>
          <w:tcPr>
            <w:tcW w:w="7477" w:type="dxa"/>
            <w:hideMark/>
          </w:tcPr>
          <w:p w14:paraId="2BC4D66E" w14:textId="77777777" w:rsidR="00340F38" w:rsidRPr="00CC49AB" w:rsidRDefault="00340F38" w:rsidP="0048314E">
            <w:pPr>
              <w:pStyle w:val="TEKSTIIIIII"/>
              <w:ind w:firstLine="0"/>
              <w:rPr>
                <w:sz w:val="22"/>
                <w:lang w:val="sq-AL"/>
              </w:rPr>
            </w:pPr>
            <w:r w:rsidRPr="00CC49AB">
              <w:rPr>
                <w:sz w:val="22"/>
                <w:lang w:val="sq-AL"/>
              </w:rPr>
              <w:t>Korporata Elektroenergjetike Shqiptare</w:t>
            </w:r>
          </w:p>
        </w:tc>
      </w:tr>
      <w:tr w:rsidR="00340F38" w:rsidRPr="00CC49AB" w14:paraId="4A16C75C" w14:textId="77777777" w:rsidTr="00426F09">
        <w:trPr>
          <w:trHeight w:val="238"/>
        </w:trPr>
        <w:tc>
          <w:tcPr>
            <w:tcW w:w="1883" w:type="dxa"/>
            <w:hideMark/>
          </w:tcPr>
          <w:p w14:paraId="265DAF48" w14:textId="77777777" w:rsidR="00340F38" w:rsidRPr="00CC49AB" w:rsidRDefault="00340F38" w:rsidP="0048314E">
            <w:pPr>
              <w:pStyle w:val="TEKSTIIIIII"/>
              <w:ind w:firstLine="0"/>
              <w:rPr>
                <w:sz w:val="22"/>
                <w:lang w:val="sq-AL"/>
              </w:rPr>
            </w:pPr>
            <w:r w:rsidRPr="00CC49AB">
              <w:rPr>
                <w:sz w:val="22"/>
                <w:lang w:val="sq-AL"/>
              </w:rPr>
              <w:t>ESCO</w:t>
            </w:r>
          </w:p>
        </w:tc>
        <w:tc>
          <w:tcPr>
            <w:tcW w:w="7477" w:type="dxa"/>
            <w:hideMark/>
          </w:tcPr>
          <w:p w14:paraId="731A114E" w14:textId="77777777" w:rsidR="00340F38" w:rsidRPr="00CC49AB" w:rsidRDefault="00340F38" w:rsidP="0048314E">
            <w:pPr>
              <w:pStyle w:val="TEKSTIIIIII"/>
              <w:ind w:firstLine="0"/>
              <w:rPr>
                <w:sz w:val="22"/>
                <w:lang w:val="sq-AL"/>
              </w:rPr>
            </w:pPr>
            <w:r w:rsidRPr="00CC49AB">
              <w:rPr>
                <w:sz w:val="22"/>
                <w:lang w:val="sq-AL"/>
              </w:rPr>
              <w:t>Plani i Veprimit Qytetit të Gjelbër</w:t>
            </w:r>
          </w:p>
        </w:tc>
      </w:tr>
      <w:tr w:rsidR="00340F38" w:rsidRPr="00CC49AB" w14:paraId="547B0D2B" w14:textId="77777777" w:rsidTr="00426F09">
        <w:trPr>
          <w:trHeight w:val="238"/>
        </w:trPr>
        <w:tc>
          <w:tcPr>
            <w:tcW w:w="1883" w:type="dxa"/>
            <w:hideMark/>
          </w:tcPr>
          <w:p w14:paraId="66EAEF28" w14:textId="77777777" w:rsidR="00340F38" w:rsidRPr="00CC49AB" w:rsidRDefault="00340F38" w:rsidP="0048314E">
            <w:pPr>
              <w:pStyle w:val="TEKSTIIIIII"/>
              <w:ind w:firstLine="0"/>
              <w:rPr>
                <w:sz w:val="22"/>
                <w:lang w:val="sq-AL"/>
              </w:rPr>
            </w:pPr>
            <w:r w:rsidRPr="00CC49AB">
              <w:rPr>
                <w:sz w:val="22"/>
                <w:lang w:val="sq-AL"/>
              </w:rPr>
              <w:t>GCAP</w:t>
            </w:r>
          </w:p>
        </w:tc>
        <w:tc>
          <w:tcPr>
            <w:tcW w:w="7477" w:type="dxa"/>
            <w:hideMark/>
          </w:tcPr>
          <w:p w14:paraId="5DE5D075" w14:textId="77777777" w:rsidR="00340F38" w:rsidRPr="00CC49AB" w:rsidRDefault="00340F38" w:rsidP="0048314E">
            <w:pPr>
              <w:pStyle w:val="TEKSTIIIIII"/>
              <w:ind w:firstLine="0"/>
              <w:rPr>
                <w:sz w:val="22"/>
                <w:lang w:val="sq-AL"/>
              </w:rPr>
            </w:pPr>
            <w:r w:rsidRPr="00CC49AB">
              <w:rPr>
                <w:sz w:val="22"/>
                <w:lang w:val="sq-AL"/>
              </w:rPr>
              <w:t>Fondi i Gjelbër për Klimën</w:t>
            </w:r>
          </w:p>
        </w:tc>
      </w:tr>
      <w:tr w:rsidR="00340F38" w:rsidRPr="00CC49AB" w14:paraId="0528DFEA" w14:textId="77777777" w:rsidTr="00426F09">
        <w:trPr>
          <w:trHeight w:val="238"/>
        </w:trPr>
        <w:tc>
          <w:tcPr>
            <w:tcW w:w="1883" w:type="dxa"/>
            <w:hideMark/>
          </w:tcPr>
          <w:p w14:paraId="0FB4FD58" w14:textId="77777777" w:rsidR="00340F38" w:rsidRPr="00CC49AB" w:rsidRDefault="00340F38" w:rsidP="0048314E">
            <w:pPr>
              <w:pStyle w:val="TEKSTIIIIII"/>
              <w:ind w:firstLine="0"/>
              <w:rPr>
                <w:sz w:val="22"/>
                <w:lang w:val="sq-AL"/>
              </w:rPr>
            </w:pPr>
            <w:r w:rsidRPr="00CC49AB">
              <w:rPr>
                <w:sz w:val="22"/>
                <w:lang w:val="sq-AL"/>
              </w:rPr>
              <w:t>GCF</w:t>
            </w:r>
          </w:p>
        </w:tc>
        <w:tc>
          <w:tcPr>
            <w:tcW w:w="7477" w:type="dxa"/>
            <w:hideMark/>
          </w:tcPr>
          <w:p w14:paraId="2D67E0D4" w14:textId="087C3DA7" w:rsidR="00340F38" w:rsidRPr="00CC49AB" w:rsidRDefault="00340F38" w:rsidP="0048314E">
            <w:pPr>
              <w:pStyle w:val="TEKSTIIIIII"/>
              <w:ind w:firstLine="0"/>
              <w:rPr>
                <w:sz w:val="22"/>
                <w:lang w:val="sq-AL"/>
              </w:rPr>
            </w:pPr>
            <w:r w:rsidRPr="00CC49AB">
              <w:rPr>
                <w:sz w:val="22"/>
                <w:lang w:val="sq-AL"/>
              </w:rPr>
              <w:t>Agjencia për Eficiencën e Energjisë</w:t>
            </w:r>
            <w:r w:rsidRPr="00CC49AB" w:rsidDel="006A3D9B">
              <w:rPr>
                <w:sz w:val="22"/>
                <w:lang w:val="sq-AL"/>
              </w:rPr>
              <w:t xml:space="preserve"> </w:t>
            </w:r>
          </w:p>
        </w:tc>
      </w:tr>
      <w:tr w:rsidR="00340F38" w:rsidRPr="00CC49AB" w14:paraId="7778EA22" w14:textId="77777777" w:rsidTr="00426F09">
        <w:trPr>
          <w:trHeight w:val="238"/>
        </w:trPr>
        <w:tc>
          <w:tcPr>
            <w:tcW w:w="1883" w:type="dxa"/>
            <w:hideMark/>
          </w:tcPr>
          <w:p w14:paraId="0C22BEA5" w14:textId="77777777" w:rsidR="00340F38" w:rsidRPr="00CC49AB" w:rsidRDefault="00340F38" w:rsidP="0048314E">
            <w:pPr>
              <w:pStyle w:val="TEKSTIIIIII"/>
              <w:ind w:firstLine="0"/>
              <w:rPr>
                <w:sz w:val="22"/>
                <w:lang w:val="sq-AL"/>
              </w:rPr>
            </w:pPr>
            <w:r w:rsidRPr="00CC49AB">
              <w:rPr>
                <w:sz w:val="22"/>
                <w:lang w:val="sq-AL"/>
              </w:rPr>
              <w:t>GFR</w:t>
            </w:r>
          </w:p>
        </w:tc>
        <w:tc>
          <w:tcPr>
            <w:tcW w:w="7477" w:type="dxa"/>
            <w:hideMark/>
          </w:tcPr>
          <w:p w14:paraId="2BF880FB" w14:textId="77777777" w:rsidR="00340F38" w:rsidRPr="00CC49AB" w:rsidRDefault="00340F38" w:rsidP="0048314E">
            <w:pPr>
              <w:pStyle w:val="TEKSTIIIIII"/>
              <w:ind w:firstLine="0"/>
              <w:rPr>
                <w:sz w:val="22"/>
                <w:lang w:val="sq-AL"/>
              </w:rPr>
            </w:pPr>
            <w:r w:rsidRPr="00CC49AB">
              <w:rPr>
                <w:sz w:val="22"/>
                <w:lang w:val="sq-AL"/>
              </w:rPr>
              <w:t>Udhërrëfyesi i Financimit të Gjelbër</w:t>
            </w:r>
          </w:p>
        </w:tc>
      </w:tr>
      <w:tr w:rsidR="00340F38" w:rsidRPr="00CC49AB" w14:paraId="57389BA8" w14:textId="77777777" w:rsidTr="00426F09">
        <w:trPr>
          <w:trHeight w:val="238"/>
        </w:trPr>
        <w:tc>
          <w:tcPr>
            <w:tcW w:w="1883" w:type="dxa"/>
            <w:hideMark/>
          </w:tcPr>
          <w:p w14:paraId="74BB0918" w14:textId="77777777" w:rsidR="00340F38" w:rsidRPr="00CC49AB" w:rsidRDefault="00340F38" w:rsidP="0048314E">
            <w:pPr>
              <w:pStyle w:val="TEKSTIIIIII"/>
              <w:ind w:firstLine="0"/>
              <w:rPr>
                <w:sz w:val="22"/>
                <w:lang w:val="sq-AL"/>
              </w:rPr>
            </w:pPr>
            <w:r w:rsidRPr="00CC49AB">
              <w:rPr>
                <w:sz w:val="22"/>
                <w:lang w:val="sq-AL"/>
              </w:rPr>
              <w:t>GIZ</w:t>
            </w:r>
          </w:p>
        </w:tc>
        <w:tc>
          <w:tcPr>
            <w:tcW w:w="7477" w:type="dxa"/>
            <w:hideMark/>
          </w:tcPr>
          <w:p w14:paraId="4658C98A" w14:textId="77777777" w:rsidR="00340F38" w:rsidRPr="00CC49AB" w:rsidRDefault="00340F38" w:rsidP="0048314E">
            <w:pPr>
              <w:pStyle w:val="TEKSTIIIIII"/>
              <w:ind w:firstLine="0"/>
              <w:rPr>
                <w:i/>
                <w:iCs/>
                <w:sz w:val="22"/>
                <w:lang w:val="sq-AL"/>
              </w:rPr>
            </w:pPr>
            <w:r w:rsidRPr="00CC49AB">
              <w:rPr>
                <w:i/>
                <w:iCs/>
                <w:sz w:val="22"/>
                <w:lang w:val="sq-AL"/>
              </w:rPr>
              <w:t>Deutsche Gesellschaft für Internationale Zusammenarbeit</w:t>
            </w:r>
          </w:p>
        </w:tc>
      </w:tr>
      <w:tr w:rsidR="00340F38" w:rsidRPr="00CC49AB" w14:paraId="1C12EC35" w14:textId="77777777" w:rsidTr="00426F09">
        <w:trPr>
          <w:trHeight w:val="238"/>
        </w:trPr>
        <w:tc>
          <w:tcPr>
            <w:tcW w:w="1883" w:type="dxa"/>
            <w:hideMark/>
          </w:tcPr>
          <w:p w14:paraId="31B864C8" w14:textId="77777777" w:rsidR="00340F38" w:rsidRPr="00CC49AB" w:rsidRDefault="00340F38" w:rsidP="0048314E">
            <w:pPr>
              <w:pStyle w:val="TEKSTIIIIII"/>
              <w:ind w:firstLine="0"/>
              <w:rPr>
                <w:sz w:val="22"/>
                <w:lang w:val="sq-AL"/>
              </w:rPr>
            </w:pPr>
            <w:r w:rsidRPr="00CC49AB">
              <w:rPr>
                <w:sz w:val="22"/>
                <w:lang w:val="sq-AL"/>
              </w:rPr>
              <w:t>HOA</w:t>
            </w:r>
          </w:p>
        </w:tc>
        <w:tc>
          <w:tcPr>
            <w:tcW w:w="7477" w:type="dxa"/>
            <w:hideMark/>
          </w:tcPr>
          <w:p w14:paraId="09FF23F4" w14:textId="77777777" w:rsidR="00340F38" w:rsidRPr="00CC49AB" w:rsidRDefault="00340F38" w:rsidP="0048314E">
            <w:pPr>
              <w:pStyle w:val="TEKSTIIIIII"/>
              <w:ind w:firstLine="0"/>
              <w:rPr>
                <w:sz w:val="22"/>
                <w:lang w:val="sq-AL"/>
              </w:rPr>
            </w:pPr>
            <w:r w:rsidRPr="00CC49AB">
              <w:rPr>
                <w:sz w:val="22"/>
                <w:lang w:val="sq-AL"/>
              </w:rPr>
              <w:t>Shoqata e Pronarëve të Shtëpive</w:t>
            </w:r>
          </w:p>
        </w:tc>
      </w:tr>
      <w:tr w:rsidR="00340F38" w:rsidRPr="00CC49AB" w14:paraId="08233AD7" w14:textId="77777777" w:rsidTr="00426F09">
        <w:trPr>
          <w:trHeight w:val="238"/>
        </w:trPr>
        <w:tc>
          <w:tcPr>
            <w:tcW w:w="1883" w:type="dxa"/>
            <w:hideMark/>
          </w:tcPr>
          <w:p w14:paraId="1CFC794F" w14:textId="77777777" w:rsidR="00340F38" w:rsidRPr="00CC49AB" w:rsidRDefault="00340F38" w:rsidP="0048314E">
            <w:pPr>
              <w:pStyle w:val="TEKSTIIIIII"/>
              <w:ind w:firstLine="0"/>
              <w:rPr>
                <w:sz w:val="22"/>
                <w:lang w:val="sq-AL"/>
              </w:rPr>
            </w:pPr>
            <w:r w:rsidRPr="00CC49AB">
              <w:rPr>
                <w:sz w:val="22"/>
                <w:lang w:val="sq-AL"/>
              </w:rPr>
              <w:t>ICLEI</w:t>
            </w:r>
          </w:p>
        </w:tc>
        <w:tc>
          <w:tcPr>
            <w:tcW w:w="7477" w:type="dxa"/>
            <w:hideMark/>
          </w:tcPr>
          <w:p w14:paraId="1CC68D30" w14:textId="77777777" w:rsidR="00340F38" w:rsidRPr="00CC49AB" w:rsidRDefault="00340F38" w:rsidP="0048314E">
            <w:pPr>
              <w:pStyle w:val="TEKSTIIIIII"/>
              <w:ind w:firstLine="0"/>
              <w:rPr>
                <w:sz w:val="22"/>
                <w:lang w:val="sq-AL"/>
              </w:rPr>
            </w:pPr>
            <w:r w:rsidRPr="00CC49AB">
              <w:rPr>
                <w:sz w:val="22"/>
                <w:lang w:val="sq-AL"/>
              </w:rPr>
              <w:t>Këshilli Ndërkombëtar Iniciativave Mjedisore Lokale</w:t>
            </w:r>
          </w:p>
        </w:tc>
      </w:tr>
      <w:tr w:rsidR="00340F38" w:rsidRPr="00CC49AB" w14:paraId="072A8F71" w14:textId="77777777" w:rsidTr="00426F09">
        <w:trPr>
          <w:trHeight w:val="238"/>
        </w:trPr>
        <w:tc>
          <w:tcPr>
            <w:tcW w:w="1883" w:type="dxa"/>
            <w:hideMark/>
          </w:tcPr>
          <w:p w14:paraId="4A94F9C2" w14:textId="77777777" w:rsidR="00340F38" w:rsidRPr="00CC49AB" w:rsidRDefault="00340F38" w:rsidP="0048314E">
            <w:pPr>
              <w:pStyle w:val="TEKSTIIIIII"/>
              <w:ind w:firstLine="0"/>
              <w:rPr>
                <w:sz w:val="22"/>
                <w:lang w:val="sq-AL"/>
              </w:rPr>
            </w:pPr>
            <w:r w:rsidRPr="00CC49AB">
              <w:rPr>
                <w:sz w:val="22"/>
                <w:lang w:val="sq-AL"/>
              </w:rPr>
              <w:t>IFI</w:t>
            </w:r>
          </w:p>
        </w:tc>
        <w:tc>
          <w:tcPr>
            <w:tcW w:w="7477" w:type="dxa"/>
            <w:hideMark/>
          </w:tcPr>
          <w:p w14:paraId="503E7565" w14:textId="77777777" w:rsidR="00340F38" w:rsidRPr="00CC49AB" w:rsidRDefault="00340F38" w:rsidP="0048314E">
            <w:pPr>
              <w:pStyle w:val="TEKSTIIIIII"/>
              <w:ind w:firstLine="0"/>
              <w:rPr>
                <w:sz w:val="22"/>
                <w:lang w:val="sq-AL"/>
              </w:rPr>
            </w:pPr>
            <w:r w:rsidRPr="00CC49AB">
              <w:rPr>
                <w:sz w:val="22"/>
                <w:lang w:val="sq-AL"/>
              </w:rPr>
              <w:t>Fondi Monetar Ndërkombëtar</w:t>
            </w:r>
          </w:p>
        </w:tc>
      </w:tr>
      <w:tr w:rsidR="00340F38" w:rsidRPr="00CC49AB" w14:paraId="176ACFB8" w14:textId="77777777" w:rsidTr="00426F09">
        <w:trPr>
          <w:trHeight w:val="238"/>
        </w:trPr>
        <w:tc>
          <w:tcPr>
            <w:tcW w:w="1883" w:type="dxa"/>
            <w:hideMark/>
          </w:tcPr>
          <w:p w14:paraId="06CD9D2C" w14:textId="77777777" w:rsidR="00340F38" w:rsidRPr="00CC49AB" w:rsidRDefault="00340F38" w:rsidP="0048314E">
            <w:pPr>
              <w:pStyle w:val="TEKSTIIIIII"/>
              <w:ind w:firstLine="0"/>
              <w:rPr>
                <w:sz w:val="22"/>
                <w:lang w:val="sq-AL"/>
              </w:rPr>
            </w:pPr>
            <w:r w:rsidRPr="00CC49AB">
              <w:rPr>
                <w:sz w:val="22"/>
                <w:lang w:val="sq-AL"/>
              </w:rPr>
              <w:t>IFRS</w:t>
            </w:r>
          </w:p>
        </w:tc>
        <w:tc>
          <w:tcPr>
            <w:tcW w:w="7477" w:type="dxa"/>
            <w:hideMark/>
          </w:tcPr>
          <w:p w14:paraId="19136087" w14:textId="77777777" w:rsidR="00340F38" w:rsidRPr="00CC49AB" w:rsidRDefault="00340F38" w:rsidP="0048314E">
            <w:pPr>
              <w:pStyle w:val="TEKSTIIIIII"/>
              <w:ind w:firstLine="0"/>
              <w:rPr>
                <w:sz w:val="22"/>
                <w:lang w:val="sq-AL"/>
              </w:rPr>
            </w:pPr>
            <w:r w:rsidRPr="00CC49AB">
              <w:rPr>
                <w:sz w:val="22"/>
                <w:lang w:val="sq-AL"/>
              </w:rPr>
              <w:t>Standardi Ndërkombëtar i Raportimit Financiar</w:t>
            </w:r>
          </w:p>
        </w:tc>
      </w:tr>
      <w:tr w:rsidR="00340F38" w:rsidRPr="00CC49AB" w14:paraId="64FF2F84" w14:textId="77777777" w:rsidTr="00426F09">
        <w:trPr>
          <w:trHeight w:val="238"/>
        </w:trPr>
        <w:tc>
          <w:tcPr>
            <w:tcW w:w="1883" w:type="dxa"/>
            <w:hideMark/>
          </w:tcPr>
          <w:p w14:paraId="77AF93EA" w14:textId="77777777" w:rsidR="00340F38" w:rsidRPr="00CC49AB" w:rsidRDefault="00340F38" w:rsidP="0048314E">
            <w:pPr>
              <w:pStyle w:val="TEKSTIIIIII"/>
              <w:ind w:firstLine="0"/>
              <w:rPr>
                <w:sz w:val="22"/>
                <w:lang w:val="sq-AL"/>
              </w:rPr>
            </w:pPr>
            <w:r w:rsidRPr="00CC49AB">
              <w:rPr>
                <w:sz w:val="22"/>
                <w:lang w:val="sq-AL"/>
              </w:rPr>
              <w:t>IPSAS</w:t>
            </w:r>
          </w:p>
        </w:tc>
        <w:tc>
          <w:tcPr>
            <w:tcW w:w="7477" w:type="dxa"/>
            <w:hideMark/>
          </w:tcPr>
          <w:p w14:paraId="25CA828D" w14:textId="77777777" w:rsidR="00340F38" w:rsidRPr="00CC49AB" w:rsidRDefault="00340F38" w:rsidP="0048314E">
            <w:pPr>
              <w:pStyle w:val="TEKSTIIIIII"/>
              <w:ind w:firstLine="0"/>
              <w:rPr>
                <w:sz w:val="22"/>
                <w:lang w:val="sq-AL"/>
              </w:rPr>
            </w:pPr>
            <w:r w:rsidRPr="00CC49AB">
              <w:rPr>
                <w:sz w:val="22"/>
                <w:lang w:val="sq-AL"/>
              </w:rPr>
              <w:t>Standardet Ndërkombëtare të Kontabilitetit në Sektorin Publik</w:t>
            </w:r>
          </w:p>
        </w:tc>
      </w:tr>
      <w:tr w:rsidR="00340F38" w:rsidRPr="00CC49AB" w14:paraId="38BE95E9" w14:textId="77777777" w:rsidTr="00426F09">
        <w:trPr>
          <w:trHeight w:val="238"/>
        </w:trPr>
        <w:tc>
          <w:tcPr>
            <w:tcW w:w="1883" w:type="dxa"/>
            <w:hideMark/>
          </w:tcPr>
          <w:p w14:paraId="2CCEC20E" w14:textId="77777777" w:rsidR="00340F38" w:rsidRPr="00CC49AB" w:rsidRDefault="00340F38" w:rsidP="0048314E">
            <w:pPr>
              <w:pStyle w:val="TEKSTIIIIII"/>
              <w:ind w:firstLine="0"/>
              <w:rPr>
                <w:sz w:val="22"/>
                <w:lang w:val="sq-AL"/>
              </w:rPr>
            </w:pPr>
            <w:r w:rsidRPr="00CC49AB">
              <w:rPr>
                <w:sz w:val="22"/>
                <w:lang w:val="sq-AL"/>
              </w:rPr>
              <w:t>IRR</w:t>
            </w:r>
          </w:p>
        </w:tc>
        <w:tc>
          <w:tcPr>
            <w:tcW w:w="7477" w:type="dxa"/>
            <w:hideMark/>
          </w:tcPr>
          <w:p w14:paraId="12F76A88" w14:textId="77777777" w:rsidR="00340F38" w:rsidRPr="00CC49AB" w:rsidRDefault="00340F38" w:rsidP="0048314E">
            <w:pPr>
              <w:pStyle w:val="TEKSTIIIIII"/>
              <w:ind w:firstLine="0"/>
              <w:rPr>
                <w:sz w:val="22"/>
                <w:lang w:val="sq-AL"/>
              </w:rPr>
            </w:pPr>
            <w:r w:rsidRPr="00CC49AB">
              <w:rPr>
                <w:sz w:val="22"/>
                <w:lang w:val="sq-AL"/>
              </w:rPr>
              <w:t>Norma e Brendshme e Kthimit</w:t>
            </w:r>
          </w:p>
        </w:tc>
      </w:tr>
      <w:tr w:rsidR="00340F38" w:rsidRPr="00CC49AB" w14:paraId="212CAB62" w14:textId="77777777" w:rsidTr="00426F09">
        <w:trPr>
          <w:trHeight w:val="238"/>
        </w:trPr>
        <w:tc>
          <w:tcPr>
            <w:tcW w:w="1883" w:type="dxa"/>
          </w:tcPr>
          <w:p w14:paraId="0289CF75" w14:textId="77777777" w:rsidR="00340F38" w:rsidRPr="00CC49AB" w:rsidRDefault="00340F38" w:rsidP="0048314E">
            <w:pPr>
              <w:pStyle w:val="TEKSTIIIIII"/>
              <w:ind w:firstLine="0"/>
              <w:rPr>
                <w:sz w:val="22"/>
                <w:lang w:val="sq-AL"/>
              </w:rPr>
            </w:pPr>
            <w:r w:rsidRPr="00CC49AB">
              <w:rPr>
                <w:sz w:val="22"/>
                <w:lang w:val="sq-AL"/>
              </w:rPr>
              <w:t>KPC</w:t>
            </w:r>
          </w:p>
        </w:tc>
        <w:tc>
          <w:tcPr>
            <w:tcW w:w="7477" w:type="dxa"/>
          </w:tcPr>
          <w:p w14:paraId="7BE87DBD" w14:textId="77777777" w:rsidR="00340F38" w:rsidRPr="00CC49AB" w:rsidRDefault="00340F38" w:rsidP="0048314E">
            <w:pPr>
              <w:pStyle w:val="TEKSTIIIIII"/>
              <w:ind w:firstLine="0"/>
              <w:rPr>
                <w:i/>
                <w:iCs/>
                <w:sz w:val="22"/>
                <w:lang w:val="sq-AL"/>
              </w:rPr>
            </w:pPr>
            <w:r w:rsidRPr="00CC49AB">
              <w:rPr>
                <w:i/>
                <w:iCs/>
                <w:sz w:val="22"/>
                <w:lang w:val="sq-AL"/>
              </w:rPr>
              <w:t>Kommunalkredit Public Consulting</w:t>
            </w:r>
          </w:p>
        </w:tc>
      </w:tr>
      <w:tr w:rsidR="00340F38" w:rsidRPr="00CC49AB" w14:paraId="0AD49EBF" w14:textId="77777777" w:rsidTr="00426F09">
        <w:trPr>
          <w:trHeight w:val="238"/>
        </w:trPr>
        <w:tc>
          <w:tcPr>
            <w:tcW w:w="1883" w:type="dxa"/>
            <w:hideMark/>
          </w:tcPr>
          <w:p w14:paraId="49B79269" w14:textId="77777777" w:rsidR="00340F38" w:rsidRPr="00CC49AB" w:rsidRDefault="00340F38" w:rsidP="0048314E">
            <w:pPr>
              <w:pStyle w:val="TEKSTIIIIII"/>
              <w:ind w:firstLine="0"/>
              <w:rPr>
                <w:sz w:val="22"/>
                <w:lang w:val="sq-AL"/>
              </w:rPr>
            </w:pPr>
            <w:r w:rsidRPr="00CC49AB">
              <w:rPr>
                <w:sz w:val="22"/>
                <w:lang w:val="sq-AL"/>
              </w:rPr>
              <w:t>ktoe</w:t>
            </w:r>
          </w:p>
        </w:tc>
        <w:tc>
          <w:tcPr>
            <w:tcW w:w="7477" w:type="dxa"/>
            <w:hideMark/>
          </w:tcPr>
          <w:p w14:paraId="2278AEBF" w14:textId="50FBCC12" w:rsidR="00340F38" w:rsidRPr="00CC49AB" w:rsidRDefault="00340F38" w:rsidP="0048314E">
            <w:pPr>
              <w:pStyle w:val="TEKSTIIIIII"/>
              <w:ind w:firstLine="0"/>
              <w:rPr>
                <w:sz w:val="22"/>
                <w:lang w:val="sq-AL"/>
              </w:rPr>
            </w:pPr>
            <w:r w:rsidRPr="00CC49AB">
              <w:rPr>
                <w:sz w:val="22"/>
                <w:lang w:val="sq-AL"/>
              </w:rPr>
              <w:t xml:space="preserve">Ekuivalenti i </w:t>
            </w:r>
            <w:r w:rsidR="003B49ED" w:rsidRPr="00721D40">
              <w:rPr>
                <w:sz w:val="22"/>
                <w:lang w:val="sq-AL"/>
              </w:rPr>
              <w:t>kilo ton naftë</w:t>
            </w:r>
          </w:p>
        </w:tc>
      </w:tr>
      <w:tr w:rsidR="00340F38" w:rsidRPr="00CC49AB" w14:paraId="04730B21" w14:textId="77777777" w:rsidTr="00426F09">
        <w:trPr>
          <w:trHeight w:val="238"/>
        </w:trPr>
        <w:tc>
          <w:tcPr>
            <w:tcW w:w="1883" w:type="dxa"/>
            <w:hideMark/>
          </w:tcPr>
          <w:p w14:paraId="19DAB232" w14:textId="77777777" w:rsidR="00340F38" w:rsidRPr="00CC49AB" w:rsidRDefault="00340F38" w:rsidP="0048314E">
            <w:pPr>
              <w:pStyle w:val="TEKSTIIIIII"/>
              <w:ind w:firstLine="0"/>
              <w:rPr>
                <w:sz w:val="22"/>
                <w:lang w:val="sq-AL"/>
              </w:rPr>
            </w:pPr>
            <w:r w:rsidRPr="00CC49AB">
              <w:rPr>
                <w:sz w:val="22"/>
                <w:lang w:val="sq-AL"/>
              </w:rPr>
              <w:t>LDC</w:t>
            </w:r>
          </w:p>
        </w:tc>
        <w:tc>
          <w:tcPr>
            <w:tcW w:w="7477" w:type="dxa"/>
            <w:hideMark/>
          </w:tcPr>
          <w:p w14:paraId="75F2F377" w14:textId="02E0BA64" w:rsidR="00340F38" w:rsidRPr="00CC49AB" w:rsidRDefault="00340F38" w:rsidP="0048314E">
            <w:pPr>
              <w:pStyle w:val="TEKSTIIIIII"/>
              <w:ind w:firstLine="0"/>
              <w:rPr>
                <w:sz w:val="22"/>
                <w:lang w:val="sq-AL"/>
              </w:rPr>
            </w:pPr>
            <w:r w:rsidRPr="00CC49AB">
              <w:rPr>
                <w:sz w:val="22"/>
                <w:lang w:val="sq-AL"/>
              </w:rPr>
              <w:t xml:space="preserve">Kosto e </w:t>
            </w:r>
            <w:r w:rsidR="003B49ED" w:rsidRPr="00CC49AB">
              <w:rPr>
                <w:sz w:val="22"/>
                <w:lang w:val="sq-AL"/>
              </w:rPr>
              <w:t>zbritjes së niveluar</w:t>
            </w:r>
          </w:p>
        </w:tc>
      </w:tr>
      <w:tr w:rsidR="00340F38" w:rsidRPr="00CC49AB" w14:paraId="044422EF" w14:textId="77777777" w:rsidTr="00426F09">
        <w:trPr>
          <w:trHeight w:val="238"/>
        </w:trPr>
        <w:tc>
          <w:tcPr>
            <w:tcW w:w="1883" w:type="dxa"/>
            <w:hideMark/>
          </w:tcPr>
          <w:p w14:paraId="4C7E9DDF" w14:textId="77777777" w:rsidR="00340F38" w:rsidRPr="00CC49AB" w:rsidRDefault="00340F38" w:rsidP="0048314E">
            <w:pPr>
              <w:pStyle w:val="TEKSTIIIIII"/>
              <w:ind w:firstLine="0"/>
              <w:rPr>
                <w:sz w:val="22"/>
                <w:lang w:val="sq-AL"/>
              </w:rPr>
            </w:pPr>
            <w:r w:rsidRPr="00CC49AB">
              <w:rPr>
                <w:sz w:val="22"/>
                <w:lang w:val="sq-AL"/>
              </w:rPr>
              <w:t>MAB</w:t>
            </w:r>
          </w:p>
        </w:tc>
        <w:tc>
          <w:tcPr>
            <w:tcW w:w="7477" w:type="dxa"/>
            <w:hideMark/>
          </w:tcPr>
          <w:p w14:paraId="307B4649" w14:textId="3EC8F645" w:rsidR="00340F38" w:rsidRPr="00CC49AB" w:rsidRDefault="00340F38" w:rsidP="0048314E">
            <w:pPr>
              <w:pStyle w:val="TEKSTIIIIII"/>
              <w:ind w:firstLine="0"/>
              <w:rPr>
                <w:sz w:val="22"/>
                <w:lang w:val="sq-AL"/>
              </w:rPr>
            </w:pPr>
            <w:r w:rsidRPr="00CC49AB">
              <w:rPr>
                <w:sz w:val="22"/>
                <w:lang w:val="sq-AL"/>
              </w:rPr>
              <w:t xml:space="preserve">Ndërtesa </w:t>
            </w:r>
            <w:r w:rsidR="005947AC" w:rsidRPr="00CC49AB">
              <w:rPr>
                <w:sz w:val="22"/>
                <w:lang w:val="sq-AL"/>
              </w:rPr>
              <w:t>banimi</w:t>
            </w:r>
          </w:p>
        </w:tc>
      </w:tr>
      <w:tr w:rsidR="00340F38" w:rsidRPr="00CC49AB" w14:paraId="4C1C9B68" w14:textId="77777777" w:rsidTr="00426F09">
        <w:trPr>
          <w:trHeight w:val="238"/>
        </w:trPr>
        <w:tc>
          <w:tcPr>
            <w:tcW w:w="1883" w:type="dxa"/>
            <w:hideMark/>
          </w:tcPr>
          <w:p w14:paraId="44FCD815" w14:textId="77777777" w:rsidR="00340F38" w:rsidRPr="00CC49AB" w:rsidRDefault="00340F38" w:rsidP="0048314E">
            <w:pPr>
              <w:pStyle w:val="TEKSTIIIIII"/>
              <w:ind w:firstLine="0"/>
              <w:rPr>
                <w:sz w:val="22"/>
                <w:lang w:val="sq-AL"/>
              </w:rPr>
            </w:pPr>
            <w:r w:rsidRPr="00CC49AB">
              <w:rPr>
                <w:sz w:val="22"/>
                <w:lang w:val="sq-AL"/>
              </w:rPr>
              <w:t>MEEAP</w:t>
            </w:r>
          </w:p>
        </w:tc>
        <w:tc>
          <w:tcPr>
            <w:tcW w:w="7477" w:type="dxa"/>
            <w:hideMark/>
          </w:tcPr>
          <w:p w14:paraId="32FA6C61" w14:textId="19FFBDF2" w:rsidR="00340F38" w:rsidRPr="00CC49AB" w:rsidRDefault="00340F38" w:rsidP="0048314E">
            <w:pPr>
              <w:pStyle w:val="TEKSTIIIIII"/>
              <w:ind w:firstLine="0"/>
              <w:rPr>
                <w:sz w:val="22"/>
                <w:lang w:val="sq-AL"/>
              </w:rPr>
            </w:pPr>
            <w:r w:rsidRPr="00CC49AB">
              <w:rPr>
                <w:sz w:val="22"/>
                <w:lang w:val="sq-AL"/>
              </w:rPr>
              <w:t xml:space="preserve">Plani </w:t>
            </w:r>
            <w:r w:rsidR="005947AC" w:rsidRPr="00CC49AB">
              <w:rPr>
                <w:sz w:val="22"/>
                <w:lang w:val="sq-AL"/>
              </w:rPr>
              <w:t>lokal i veprimit për eficiencën e energjisë</w:t>
            </w:r>
            <w:r w:rsidR="005947AC" w:rsidRPr="00CC49AB" w:rsidDel="001A5B4C">
              <w:rPr>
                <w:sz w:val="22"/>
                <w:lang w:val="sq-AL"/>
              </w:rPr>
              <w:t xml:space="preserve"> </w:t>
            </w:r>
          </w:p>
        </w:tc>
      </w:tr>
      <w:tr w:rsidR="00340F38" w:rsidRPr="00CC49AB" w14:paraId="1AE49D0F" w14:textId="77777777" w:rsidTr="00426F09">
        <w:trPr>
          <w:trHeight w:val="238"/>
        </w:trPr>
        <w:tc>
          <w:tcPr>
            <w:tcW w:w="1883" w:type="dxa"/>
          </w:tcPr>
          <w:p w14:paraId="0082BA47" w14:textId="77777777" w:rsidR="00340F38" w:rsidRPr="00CC49AB" w:rsidRDefault="00340F38" w:rsidP="0048314E">
            <w:pPr>
              <w:pStyle w:val="TEKSTIIIIII"/>
              <w:ind w:firstLine="0"/>
              <w:rPr>
                <w:sz w:val="22"/>
                <w:lang w:val="sq-AL"/>
              </w:rPr>
            </w:pPr>
            <w:r w:rsidRPr="00CC49AB">
              <w:rPr>
                <w:sz w:val="22"/>
                <w:lang w:val="sq-AL"/>
              </w:rPr>
              <w:t>MECAP</w:t>
            </w:r>
          </w:p>
        </w:tc>
        <w:tc>
          <w:tcPr>
            <w:tcW w:w="7477" w:type="dxa"/>
          </w:tcPr>
          <w:p w14:paraId="3230F2F0" w14:textId="14D646AF" w:rsidR="00340F38" w:rsidRPr="00CC49AB" w:rsidRDefault="00340F38" w:rsidP="0048314E">
            <w:pPr>
              <w:pStyle w:val="TEKSTIIIIII"/>
              <w:ind w:firstLine="0"/>
              <w:rPr>
                <w:sz w:val="22"/>
                <w:lang w:val="sq-AL"/>
              </w:rPr>
            </w:pPr>
            <w:r w:rsidRPr="00CC49AB">
              <w:rPr>
                <w:sz w:val="22"/>
                <w:lang w:val="sq-AL"/>
              </w:rPr>
              <w:t xml:space="preserve">Plani </w:t>
            </w:r>
            <w:r w:rsidR="005947AC" w:rsidRPr="00CC49AB">
              <w:rPr>
                <w:sz w:val="22"/>
                <w:lang w:val="sq-AL"/>
              </w:rPr>
              <w:t>lokal i veprimit i energjisë dhe klimës</w:t>
            </w:r>
          </w:p>
        </w:tc>
      </w:tr>
      <w:tr w:rsidR="00340F38" w:rsidRPr="00CC49AB" w14:paraId="018287E4" w14:textId="77777777" w:rsidTr="00426F09">
        <w:trPr>
          <w:trHeight w:val="238"/>
        </w:trPr>
        <w:tc>
          <w:tcPr>
            <w:tcW w:w="1883" w:type="dxa"/>
          </w:tcPr>
          <w:p w14:paraId="4F6A0C72" w14:textId="77777777" w:rsidR="00340F38" w:rsidRPr="00CC49AB" w:rsidRDefault="00340F38" w:rsidP="0048314E">
            <w:pPr>
              <w:pStyle w:val="TEKSTIIIIII"/>
              <w:ind w:firstLine="0"/>
              <w:rPr>
                <w:sz w:val="22"/>
                <w:lang w:val="sq-AL"/>
              </w:rPr>
            </w:pPr>
            <w:r w:rsidRPr="00CC49AB">
              <w:rPr>
                <w:sz w:val="22"/>
                <w:lang w:val="sq-AL"/>
              </w:rPr>
              <w:t>MEPR</w:t>
            </w:r>
          </w:p>
        </w:tc>
        <w:tc>
          <w:tcPr>
            <w:tcW w:w="7477" w:type="dxa"/>
          </w:tcPr>
          <w:p w14:paraId="326C5841" w14:textId="0E4CD233" w:rsidR="00340F38" w:rsidRPr="00CC49AB" w:rsidRDefault="00340F38" w:rsidP="0048314E">
            <w:pPr>
              <w:pStyle w:val="TEKSTIIIIII"/>
              <w:ind w:firstLine="0"/>
              <w:rPr>
                <w:sz w:val="22"/>
                <w:lang w:val="sq-AL"/>
              </w:rPr>
            </w:pPr>
            <w:r w:rsidRPr="00CC49AB">
              <w:rPr>
                <w:sz w:val="22"/>
                <w:lang w:val="sq-AL"/>
              </w:rPr>
              <w:t xml:space="preserve">Kërkesat </w:t>
            </w:r>
            <w:r w:rsidR="00006E01" w:rsidRPr="00CC49AB">
              <w:rPr>
                <w:sz w:val="22"/>
                <w:lang w:val="sq-AL"/>
              </w:rPr>
              <w:t>minimale për performancën energjetike</w:t>
            </w:r>
          </w:p>
        </w:tc>
      </w:tr>
      <w:tr w:rsidR="00340F38" w:rsidRPr="00CC49AB" w14:paraId="3D4D0FE3" w14:textId="77777777" w:rsidTr="00426F09">
        <w:trPr>
          <w:trHeight w:val="238"/>
        </w:trPr>
        <w:tc>
          <w:tcPr>
            <w:tcW w:w="1883" w:type="dxa"/>
          </w:tcPr>
          <w:p w14:paraId="07A3D3E1" w14:textId="77777777" w:rsidR="00340F38" w:rsidRPr="00CC49AB" w:rsidRDefault="00340F38" w:rsidP="0048314E">
            <w:pPr>
              <w:pStyle w:val="TEKSTIIIIII"/>
              <w:ind w:firstLine="0"/>
              <w:rPr>
                <w:sz w:val="22"/>
                <w:lang w:val="sq-AL"/>
              </w:rPr>
            </w:pPr>
            <w:r w:rsidRPr="00CC49AB">
              <w:rPr>
                <w:sz w:val="22"/>
                <w:lang w:val="sq-AL"/>
              </w:rPr>
              <w:t>MEPS</w:t>
            </w:r>
          </w:p>
        </w:tc>
        <w:tc>
          <w:tcPr>
            <w:tcW w:w="7477" w:type="dxa"/>
          </w:tcPr>
          <w:p w14:paraId="33040BFF" w14:textId="1D1F0C6D" w:rsidR="00340F38" w:rsidRPr="00CC49AB" w:rsidRDefault="00340F38" w:rsidP="0048314E">
            <w:pPr>
              <w:pStyle w:val="TEKSTIIIIII"/>
              <w:ind w:firstLine="0"/>
              <w:rPr>
                <w:sz w:val="22"/>
                <w:lang w:val="sq-AL"/>
              </w:rPr>
            </w:pPr>
            <w:r w:rsidRPr="00CC49AB">
              <w:rPr>
                <w:sz w:val="22"/>
                <w:lang w:val="sq-AL"/>
              </w:rPr>
              <w:t xml:space="preserve">Standardet </w:t>
            </w:r>
            <w:r w:rsidR="00006E01" w:rsidRPr="00CC49AB">
              <w:rPr>
                <w:sz w:val="22"/>
                <w:lang w:val="sq-AL"/>
              </w:rPr>
              <w:t>minimale për performancën energjetike</w:t>
            </w:r>
          </w:p>
        </w:tc>
      </w:tr>
      <w:tr w:rsidR="00340F38" w:rsidRPr="00CC49AB" w14:paraId="0876222B" w14:textId="77777777" w:rsidTr="00426F09">
        <w:trPr>
          <w:trHeight w:val="238"/>
        </w:trPr>
        <w:tc>
          <w:tcPr>
            <w:tcW w:w="1883" w:type="dxa"/>
            <w:hideMark/>
          </w:tcPr>
          <w:p w14:paraId="50675C48" w14:textId="77777777" w:rsidR="00340F38" w:rsidRPr="00CC49AB" w:rsidRDefault="00340F38" w:rsidP="0048314E">
            <w:pPr>
              <w:pStyle w:val="TEKSTIIIIII"/>
              <w:ind w:firstLine="0"/>
              <w:rPr>
                <w:sz w:val="22"/>
                <w:lang w:val="sq-AL"/>
              </w:rPr>
            </w:pPr>
            <w:r w:rsidRPr="00CC49AB">
              <w:rPr>
                <w:sz w:val="22"/>
                <w:lang w:val="sq-AL"/>
              </w:rPr>
              <w:t>MEP</w:t>
            </w:r>
          </w:p>
        </w:tc>
        <w:tc>
          <w:tcPr>
            <w:tcW w:w="7477" w:type="dxa"/>
            <w:hideMark/>
          </w:tcPr>
          <w:p w14:paraId="284C0C07" w14:textId="3C3C15E0" w:rsidR="00340F38" w:rsidRPr="00CC49AB" w:rsidRDefault="00340F38" w:rsidP="0048314E">
            <w:pPr>
              <w:pStyle w:val="TEKSTIIIIII"/>
              <w:ind w:firstLine="0"/>
              <w:rPr>
                <w:sz w:val="22"/>
                <w:lang w:val="sq-AL"/>
              </w:rPr>
            </w:pPr>
            <w:r w:rsidRPr="00CC49AB">
              <w:rPr>
                <w:sz w:val="22"/>
                <w:lang w:val="sq-AL"/>
              </w:rPr>
              <w:t xml:space="preserve">Mekanike, </w:t>
            </w:r>
            <w:r w:rsidR="00006E01" w:rsidRPr="00CC49AB">
              <w:rPr>
                <w:sz w:val="22"/>
                <w:lang w:val="sq-AL"/>
              </w:rPr>
              <w:t>elektrike, hidraulike</w:t>
            </w:r>
          </w:p>
        </w:tc>
      </w:tr>
      <w:tr w:rsidR="00340F38" w:rsidRPr="00CC49AB" w14:paraId="28F06054" w14:textId="77777777" w:rsidTr="00426F09">
        <w:trPr>
          <w:trHeight w:val="238"/>
        </w:trPr>
        <w:tc>
          <w:tcPr>
            <w:tcW w:w="1883" w:type="dxa"/>
            <w:hideMark/>
          </w:tcPr>
          <w:p w14:paraId="370972E2" w14:textId="77777777" w:rsidR="00340F38" w:rsidRPr="00CC49AB" w:rsidRDefault="00340F38" w:rsidP="0048314E">
            <w:pPr>
              <w:pStyle w:val="TEKSTIIIIII"/>
              <w:ind w:firstLine="0"/>
              <w:rPr>
                <w:sz w:val="22"/>
                <w:lang w:val="sq-AL"/>
              </w:rPr>
            </w:pPr>
            <w:r w:rsidRPr="00CC49AB">
              <w:rPr>
                <w:sz w:val="22"/>
                <w:lang w:val="sq-AL"/>
              </w:rPr>
              <w:lastRenderedPageBreak/>
              <w:t>MVE</w:t>
            </w:r>
          </w:p>
        </w:tc>
        <w:tc>
          <w:tcPr>
            <w:tcW w:w="7477" w:type="dxa"/>
            <w:hideMark/>
          </w:tcPr>
          <w:p w14:paraId="008928D7" w14:textId="7DF0FF00" w:rsidR="00340F38" w:rsidRPr="00CC49AB" w:rsidRDefault="00340F38" w:rsidP="0048314E">
            <w:pPr>
              <w:pStyle w:val="TEKSTIIIIII"/>
              <w:ind w:firstLine="0"/>
              <w:rPr>
                <w:sz w:val="22"/>
                <w:lang w:val="sq-AL"/>
              </w:rPr>
            </w:pPr>
            <w:r w:rsidRPr="00CC49AB">
              <w:rPr>
                <w:sz w:val="22"/>
                <w:lang w:val="sq-AL"/>
              </w:rPr>
              <w:t xml:space="preserve">Monitorimi, </w:t>
            </w:r>
            <w:r w:rsidR="00006E01" w:rsidRPr="00CC49AB">
              <w:rPr>
                <w:sz w:val="22"/>
                <w:lang w:val="sq-AL"/>
              </w:rPr>
              <w:t xml:space="preserve">verifikimi, dhe zbatimi </w:t>
            </w:r>
          </w:p>
        </w:tc>
      </w:tr>
      <w:tr w:rsidR="00340F38" w:rsidRPr="00CC49AB" w14:paraId="6F179D8C" w14:textId="77777777" w:rsidTr="00426F09">
        <w:trPr>
          <w:trHeight w:val="238"/>
        </w:trPr>
        <w:tc>
          <w:tcPr>
            <w:tcW w:w="1883" w:type="dxa"/>
            <w:hideMark/>
          </w:tcPr>
          <w:p w14:paraId="28AC2E0A" w14:textId="77777777" w:rsidR="00340F38" w:rsidRPr="00CC49AB" w:rsidRDefault="00340F38" w:rsidP="0048314E">
            <w:pPr>
              <w:pStyle w:val="TEKSTIIIIII"/>
              <w:ind w:firstLine="0"/>
              <w:rPr>
                <w:sz w:val="22"/>
                <w:lang w:val="sq-AL"/>
              </w:rPr>
            </w:pPr>
            <w:r w:rsidRPr="00CC49AB">
              <w:rPr>
                <w:sz w:val="22"/>
                <w:lang w:val="sq-AL"/>
              </w:rPr>
              <w:t>MAS</w:t>
            </w:r>
          </w:p>
        </w:tc>
        <w:tc>
          <w:tcPr>
            <w:tcW w:w="7477" w:type="dxa"/>
            <w:hideMark/>
          </w:tcPr>
          <w:p w14:paraId="706F0B76" w14:textId="120763BF" w:rsidR="00340F38" w:rsidRPr="00CC49AB" w:rsidRDefault="00340F38" w:rsidP="0048314E">
            <w:pPr>
              <w:pStyle w:val="TEKSTIIIIII"/>
              <w:ind w:firstLine="0"/>
              <w:rPr>
                <w:sz w:val="22"/>
                <w:lang w:val="sq-AL"/>
              </w:rPr>
            </w:pPr>
            <w:r w:rsidRPr="00CC49AB">
              <w:rPr>
                <w:sz w:val="22"/>
                <w:lang w:val="sq-AL"/>
              </w:rPr>
              <w:t xml:space="preserve">Ministria e </w:t>
            </w:r>
            <w:r w:rsidR="00006E01" w:rsidRPr="00CC49AB">
              <w:rPr>
                <w:sz w:val="22"/>
                <w:lang w:val="sq-AL"/>
              </w:rPr>
              <w:t xml:space="preserve">Arsimit dhe Sporteve </w:t>
            </w:r>
          </w:p>
        </w:tc>
      </w:tr>
      <w:tr w:rsidR="00340F38" w:rsidRPr="00CC49AB" w14:paraId="60A91C06" w14:textId="77777777" w:rsidTr="00426F09">
        <w:trPr>
          <w:trHeight w:val="238"/>
        </w:trPr>
        <w:tc>
          <w:tcPr>
            <w:tcW w:w="1883" w:type="dxa"/>
            <w:hideMark/>
          </w:tcPr>
          <w:p w14:paraId="7803E6D6" w14:textId="77777777" w:rsidR="00340F38" w:rsidRPr="00CC49AB" w:rsidRDefault="00340F38" w:rsidP="0048314E">
            <w:pPr>
              <w:pStyle w:val="TEKSTIIIIII"/>
              <w:ind w:firstLine="0"/>
              <w:rPr>
                <w:sz w:val="22"/>
                <w:lang w:val="sq-AL"/>
              </w:rPr>
            </w:pPr>
            <w:r w:rsidRPr="00CC49AB">
              <w:rPr>
                <w:sz w:val="22"/>
                <w:lang w:val="sq-AL"/>
              </w:rPr>
              <w:t>MIE</w:t>
            </w:r>
          </w:p>
        </w:tc>
        <w:tc>
          <w:tcPr>
            <w:tcW w:w="7477" w:type="dxa"/>
            <w:hideMark/>
          </w:tcPr>
          <w:p w14:paraId="48BB9DFF" w14:textId="77777777" w:rsidR="00340F38" w:rsidRPr="00CC49AB" w:rsidRDefault="00340F38" w:rsidP="0048314E">
            <w:pPr>
              <w:pStyle w:val="TEKSTIIIIII"/>
              <w:ind w:firstLine="0"/>
              <w:rPr>
                <w:sz w:val="22"/>
                <w:lang w:val="sq-AL"/>
              </w:rPr>
            </w:pPr>
            <w:r w:rsidRPr="00CC49AB">
              <w:rPr>
                <w:sz w:val="22"/>
                <w:lang w:val="sq-AL"/>
              </w:rPr>
              <w:t xml:space="preserve">Ministria e Infrastrukturës dhe Energjisë </w:t>
            </w:r>
          </w:p>
        </w:tc>
      </w:tr>
      <w:tr w:rsidR="00340F38" w:rsidRPr="00CC49AB" w14:paraId="7D12B1E0" w14:textId="77777777" w:rsidTr="00426F09">
        <w:trPr>
          <w:trHeight w:val="238"/>
        </w:trPr>
        <w:tc>
          <w:tcPr>
            <w:tcW w:w="1883" w:type="dxa"/>
            <w:hideMark/>
          </w:tcPr>
          <w:p w14:paraId="52A4EA98" w14:textId="77777777" w:rsidR="00340F38" w:rsidRPr="00CC49AB" w:rsidRDefault="00340F38" w:rsidP="0048314E">
            <w:pPr>
              <w:pStyle w:val="TEKSTIIIIII"/>
              <w:ind w:firstLine="0"/>
              <w:rPr>
                <w:sz w:val="22"/>
                <w:lang w:val="sq-AL"/>
              </w:rPr>
            </w:pPr>
            <w:r w:rsidRPr="00CC49AB">
              <w:rPr>
                <w:sz w:val="22"/>
                <w:lang w:val="sq-AL"/>
              </w:rPr>
              <w:t>MF</w:t>
            </w:r>
          </w:p>
        </w:tc>
        <w:tc>
          <w:tcPr>
            <w:tcW w:w="7477" w:type="dxa"/>
            <w:hideMark/>
          </w:tcPr>
          <w:p w14:paraId="1BC8AFF3" w14:textId="77777777" w:rsidR="00340F38" w:rsidRPr="00CC49AB" w:rsidRDefault="00340F38" w:rsidP="0048314E">
            <w:pPr>
              <w:pStyle w:val="TEKSTIIIIII"/>
              <w:ind w:firstLine="0"/>
              <w:rPr>
                <w:sz w:val="22"/>
                <w:lang w:val="sq-AL"/>
              </w:rPr>
            </w:pPr>
            <w:r w:rsidRPr="00CC49AB">
              <w:rPr>
                <w:sz w:val="22"/>
                <w:lang w:val="sq-AL"/>
              </w:rPr>
              <w:t>Ministria e Financës</w:t>
            </w:r>
          </w:p>
        </w:tc>
      </w:tr>
      <w:tr w:rsidR="00340F38" w:rsidRPr="00CC49AB" w14:paraId="4E300A48" w14:textId="77777777" w:rsidTr="00426F09">
        <w:trPr>
          <w:trHeight w:val="238"/>
        </w:trPr>
        <w:tc>
          <w:tcPr>
            <w:tcW w:w="1883" w:type="dxa"/>
            <w:hideMark/>
          </w:tcPr>
          <w:p w14:paraId="513ECBD8" w14:textId="77777777" w:rsidR="00340F38" w:rsidRPr="00CC49AB" w:rsidRDefault="00340F38" w:rsidP="0048314E">
            <w:pPr>
              <w:pStyle w:val="TEKSTIIIIII"/>
              <w:ind w:firstLine="0"/>
              <w:rPr>
                <w:sz w:val="22"/>
                <w:lang w:val="sq-AL"/>
              </w:rPr>
            </w:pPr>
            <w:r w:rsidRPr="00CC49AB">
              <w:rPr>
                <w:sz w:val="22"/>
                <w:lang w:val="sq-AL"/>
              </w:rPr>
              <w:t>MTM</w:t>
            </w:r>
          </w:p>
        </w:tc>
        <w:tc>
          <w:tcPr>
            <w:tcW w:w="7477" w:type="dxa"/>
            <w:hideMark/>
          </w:tcPr>
          <w:p w14:paraId="711F05D7" w14:textId="77777777" w:rsidR="00340F38" w:rsidRPr="00CC49AB" w:rsidRDefault="00340F38" w:rsidP="0048314E">
            <w:pPr>
              <w:pStyle w:val="TEKSTIIIIII"/>
              <w:ind w:firstLine="0"/>
              <w:rPr>
                <w:sz w:val="22"/>
                <w:lang w:val="sq-AL"/>
              </w:rPr>
            </w:pPr>
            <w:r w:rsidRPr="00CC49AB">
              <w:rPr>
                <w:sz w:val="22"/>
                <w:lang w:val="sq-AL"/>
              </w:rPr>
              <w:t xml:space="preserve">Ministria e Turizmit dhe Mjedisit </w:t>
            </w:r>
          </w:p>
        </w:tc>
      </w:tr>
      <w:tr w:rsidR="00340F38" w:rsidRPr="00CC49AB" w14:paraId="6F6034C7" w14:textId="77777777" w:rsidTr="00426F09">
        <w:trPr>
          <w:trHeight w:val="238"/>
        </w:trPr>
        <w:tc>
          <w:tcPr>
            <w:tcW w:w="1883" w:type="dxa"/>
            <w:hideMark/>
          </w:tcPr>
          <w:p w14:paraId="24074BB1" w14:textId="77777777" w:rsidR="00340F38" w:rsidRPr="00CC49AB" w:rsidRDefault="00340F38" w:rsidP="0048314E">
            <w:pPr>
              <w:pStyle w:val="TEKSTIIIIII"/>
              <w:ind w:firstLine="0"/>
              <w:rPr>
                <w:sz w:val="22"/>
                <w:lang w:val="sq-AL"/>
              </w:rPr>
            </w:pPr>
            <w:r w:rsidRPr="00CC49AB">
              <w:rPr>
                <w:sz w:val="22"/>
                <w:lang w:val="sq-AL"/>
              </w:rPr>
              <w:t>NPV</w:t>
            </w:r>
          </w:p>
        </w:tc>
        <w:tc>
          <w:tcPr>
            <w:tcW w:w="7477" w:type="dxa"/>
            <w:hideMark/>
          </w:tcPr>
          <w:p w14:paraId="46EF8F7B" w14:textId="77777777" w:rsidR="00340F38" w:rsidRPr="00CC49AB" w:rsidRDefault="00340F38" w:rsidP="0048314E">
            <w:pPr>
              <w:pStyle w:val="TEKSTIIIIII"/>
              <w:ind w:firstLine="0"/>
              <w:rPr>
                <w:sz w:val="22"/>
                <w:lang w:val="sq-AL"/>
              </w:rPr>
            </w:pPr>
            <w:r w:rsidRPr="00CC49AB">
              <w:rPr>
                <w:sz w:val="22"/>
                <w:lang w:val="sq-AL"/>
              </w:rPr>
              <w:t>Vlera Aktuale Neto</w:t>
            </w:r>
          </w:p>
        </w:tc>
      </w:tr>
      <w:tr w:rsidR="00340F38" w:rsidRPr="00CC49AB" w14:paraId="602CE2F7" w14:textId="77777777" w:rsidTr="00426F09">
        <w:trPr>
          <w:trHeight w:val="238"/>
        </w:trPr>
        <w:tc>
          <w:tcPr>
            <w:tcW w:w="1883" w:type="dxa"/>
            <w:hideMark/>
          </w:tcPr>
          <w:p w14:paraId="58D5A0FD" w14:textId="77777777" w:rsidR="00340F38" w:rsidRPr="00CC49AB" w:rsidRDefault="00340F38" w:rsidP="0048314E">
            <w:pPr>
              <w:pStyle w:val="TEKSTIIIIII"/>
              <w:ind w:firstLine="0"/>
              <w:rPr>
                <w:sz w:val="22"/>
                <w:lang w:val="sq-AL"/>
              </w:rPr>
            </w:pPr>
            <w:r w:rsidRPr="00CC49AB">
              <w:rPr>
                <w:sz w:val="22"/>
                <w:lang w:val="sq-AL"/>
              </w:rPr>
              <w:t>NCM</w:t>
            </w:r>
          </w:p>
        </w:tc>
        <w:tc>
          <w:tcPr>
            <w:tcW w:w="7477" w:type="dxa"/>
            <w:hideMark/>
          </w:tcPr>
          <w:p w14:paraId="168DFCEE" w14:textId="77777777" w:rsidR="00340F38" w:rsidRPr="00CC49AB" w:rsidRDefault="00340F38" w:rsidP="0048314E">
            <w:pPr>
              <w:pStyle w:val="TEKSTIIIIII"/>
              <w:ind w:firstLine="0"/>
              <w:rPr>
                <w:sz w:val="22"/>
                <w:lang w:val="sq-AL"/>
              </w:rPr>
            </w:pPr>
            <w:r w:rsidRPr="00CC49AB">
              <w:rPr>
                <w:sz w:val="22"/>
                <w:lang w:val="sq-AL"/>
              </w:rPr>
              <w:t>Metodologjia Kombëtare e Llogaritjes</w:t>
            </w:r>
          </w:p>
        </w:tc>
      </w:tr>
      <w:tr w:rsidR="00340F38" w:rsidRPr="00CC49AB" w14:paraId="2BE82A6F" w14:textId="77777777" w:rsidTr="00426F09">
        <w:trPr>
          <w:trHeight w:val="238"/>
        </w:trPr>
        <w:tc>
          <w:tcPr>
            <w:tcW w:w="1883" w:type="dxa"/>
          </w:tcPr>
          <w:p w14:paraId="350C19E3" w14:textId="77777777" w:rsidR="00340F38" w:rsidRPr="00CC49AB" w:rsidRDefault="00340F38" w:rsidP="0048314E">
            <w:pPr>
              <w:pStyle w:val="TEKSTIIIIII"/>
              <w:ind w:firstLine="0"/>
              <w:rPr>
                <w:sz w:val="22"/>
                <w:lang w:val="sq-AL"/>
              </w:rPr>
            </w:pPr>
            <w:r w:rsidRPr="00CC49AB">
              <w:rPr>
                <w:sz w:val="22"/>
                <w:lang w:val="sq-AL"/>
              </w:rPr>
              <w:t>NRESAP</w:t>
            </w:r>
          </w:p>
        </w:tc>
        <w:tc>
          <w:tcPr>
            <w:tcW w:w="7477" w:type="dxa"/>
          </w:tcPr>
          <w:p w14:paraId="2C49F27B" w14:textId="77777777" w:rsidR="00340F38" w:rsidRPr="00CC49AB" w:rsidRDefault="00340F38" w:rsidP="0048314E">
            <w:pPr>
              <w:pStyle w:val="TEKSTIIIIII"/>
              <w:ind w:firstLine="0"/>
              <w:rPr>
                <w:sz w:val="22"/>
                <w:lang w:val="sq-AL"/>
              </w:rPr>
            </w:pPr>
            <w:r w:rsidRPr="00CC49AB">
              <w:rPr>
                <w:sz w:val="22"/>
                <w:lang w:val="sq-AL"/>
              </w:rPr>
              <w:t xml:space="preserve">Burimet Kombëtare të Energjisë së Rinovueshme AP </w:t>
            </w:r>
          </w:p>
        </w:tc>
      </w:tr>
      <w:tr w:rsidR="00340F38" w:rsidRPr="00CC49AB" w14:paraId="216F1252" w14:textId="77777777" w:rsidTr="00426F09">
        <w:trPr>
          <w:trHeight w:val="238"/>
        </w:trPr>
        <w:tc>
          <w:tcPr>
            <w:tcW w:w="1883" w:type="dxa"/>
            <w:hideMark/>
          </w:tcPr>
          <w:p w14:paraId="04B09E53" w14:textId="77777777" w:rsidR="00340F38" w:rsidRPr="00CC49AB" w:rsidRDefault="00340F38" w:rsidP="0048314E">
            <w:pPr>
              <w:pStyle w:val="TEKSTIIIIII"/>
              <w:ind w:firstLine="0"/>
              <w:rPr>
                <w:sz w:val="22"/>
                <w:lang w:val="sq-AL"/>
              </w:rPr>
            </w:pPr>
            <w:r w:rsidRPr="00CC49AB">
              <w:rPr>
                <w:sz w:val="22"/>
                <w:lang w:val="sq-AL"/>
              </w:rPr>
              <w:t>NZEB</w:t>
            </w:r>
          </w:p>
        </w:tc>
        <w:tc>
          <w:tcPr>
            <w:tcW w:w="7477" w:type="dxa"/>
            <w:hideMark/>
          </w:tcPr>
          <w:p w14:paraId="06B679E6" w14:textId="193950D8" w:rsidR="00340F38" w:rsidRPr="00CC49AB" w:rsidRDefault="00340F38" w:rsidP="0048314E">
            <w:pPr>
              <w:pStyle w:val="TEKSTIIIIII"/>
              <w:ind w:firstLine="0"/>
              <w:rPr>
                <w:sz w:val="22"/>
                <w:lang w:val="sq-AL"/>
              </w:rPr>
            </w:pPr>
            <w:r w:rsidRPr="00CC49AB">
              <w:rPr>
                <w:sz w:val="22"/>
                <w:lang w:val="sq-AL"/>
              </w:rPr>
              <w:t xml:space="preserve">Ndërtesat me </w:t>
            </w:r>
            <w:r w:rsidR="00006E01" w:rsidRPr="00CC49AB">
              <w:rPr>
                <w:sz w:val="22"/>
                <w:lang w:val="sq-AL"/>
              </w:rPr>
              <w:t xml:space="preserve">performancë afër zero energji </w:t>
            </w:r>
          </w:p>
        </w:tc>
      </w:tr>
      <w:tr w:rsidR="00340F38" w:rsidRPr="00CC49AB" w14:paraId="3969C6A7" w14:textId="77777777" w:rsidTr="00426F09">
        <w:trPr>
          <w:trHeight w:val="238"/>
        </w:trPr>
        <w:tc>
          <w:tcPr>
            <w:tcW w:w="1883" w:type="dxa"/>
            <w:hideMark/>
          </w:tcPr>
          <w:p w14:paraId="3D1E9C3F" w14:textId="77777777" w:rsidR="00340F38" w:rsidRPr="00CC49AB" w:rsidRDefault="00340F38" w:rsidP="0048314E">
            <w:pPr>
              <w:pStyle w:val="TEKSTIIIIII"/>
              <w:ind w:firstLine="0"/>
              <w:rPr>
                <w:sz w:val="22"/>
                <w:lang w:val="sq-AL"/>
              </w:rPr>
            </w:pPr>
            <w:r w:rsidRPr="00CC49AB">
              <w:rPr>
                <w:sz w:val="22"/>
                <w:lang w:val="sq-AL"/>
              </w:rPr>
              <w:t>OECD</w:t>
            </w:r>
          </w:p>
        </w:tc>
        <w:tc>
          <w:tcPr>
            <w:tcW w:w="7477" w:type="dxa"/>
            <w:hideMark/>
          </w:tcPr>
          <w:p w14:paraId="5A5CE92A" w14:textId="77777777" w:rsidR="00340F38" w:rsidRPr="00CC49AB" w:rsidRDefault="00340F38" w:rsidP="0048314E">
            <w:pPr>
              <w:pStyle w:val="TEKSTIIIIII"/>
              <w:ind w:firstLine="0"/>
              <w:rPr>
                <w:sz w:val="22"/>
                <w:lang w:val="sq-AL"/>
              </w:rPr>
            </w:pPr>
            <w:r w:rsidRPr="00CC49AB">
              <w:rPr>
                <w:sz w:val="22"/>
                <w:lang w:val="sq-AL"/>
              </w:rPr>
              <w:t>Organizata për Bashkëpunim dhe Zhvillim Ekonomik</w:t>
            </w:r>
          </w:p>
        </w:tc>
      </w:tr>
      <w:tr w:rsidR="00340F38" w:rsidRPr="00CC49AB" w14:paraId="42064CC3" w14:textId="77777777" w:rsidTr="00426F09">
        <w:trPr>
          <w:trHeight w:val="238"/>
        </w:trPr>
        <w:tc>
          <w:tcPr>
            <w:tcW w:w="1883" w:type="dxa"/>
            <w:hideMark/>
          </w:tcPr>
          <w:p w14:paraId="29F6B8B4" w14:textId="77777777" w:rsidR="00340F38" w:rsidRPr="00CC49AB" w:rsidRDefault="00340F38" w:rsidP="0048314E">
            <w:pPr>
              <w:pStyle w:val="TEKSTIIIIII"/>
              <w:ind w:firstLine="0"/>
              <w:rPr>
                <w:sz w:val="22"/>
                <w:lang w:val="sq-AL"/>
              </w:rPr>
            </w:pPr>
            <w:r w:rsidRPr="00CC49AB">
              <w:rPr>
                <w:sz w:val="22"/>
                <w:lang w:val="sq-AL"/>
              </w:rPr>
              <w:t>PBP</w:t>
            </w:r>
          </w:p>
        </w:tc>
        <w:tc>
          <w:tcPr>
            <w:tcW w:w="7477" w:type="dxa"/>
            <w:hideMark/>
          </w:tcPr>
          <w:p w14:paraId="7918A887" w14:textId="77777777" w:rsidR="00340F38" w:rsidRPr="00CC49AB" w:rsidRDefault="00340F38" w:rsidP="0048314E">
            <w:pPr>
              <w:pStyle w:val="TEKSTIIIIII"/>
              <w:ind w:firstLine="0"/>
              <w:rPr>
                <w:sz w:val="22"/>
                <w:lang w:val="sq-AL"/>
              </w:rPr>
            </w:pPr>
            <w:r w:rsidRPr="00CC49AB">
              <w:rPr>
                <w:sz w:val="22"/>
                <w:lang w:val="sq-AL"/>
              </w:rPr>
              <w:t xml:space="preserve">Periudha e Kthimit të Pagesave </w:t>
            </w:r>
          </w:p>
        </w:tc>
      </w:tr>
      <w:tr w:rsidR="00340F38" w:rsidRPr="00CC49AB" w14:paraId="652B615C" w14:textId="77777777" w:rsidTr="00426F09">
        <w:trPr>
          <w:trHeight w:val="238"/>
        </w:trPr>
        <w:tc>
          <w:tcPr>
            <w:tcW w:w="1883" w:type="dxa"/>
            <w:hideMark/>
          </w:tcPr>
          <w:p w14:paraId="06BBA94A" w14:textId="77777777" w:rsidR="00340F38" w:rsidRPr="00CC49AB" w:rsidRDefault="00340F38" w:rsidP="0048314E">
            <w:pPr>
              <w:pStyle w:val="TEKSTIIIIII"/>
              <w:ind w:firstLine="0"/>
              <w:rPr>
                <w:sz w:val="22"/>
                <w:lang w:val="sq-AL"/>
              </w:rPr>
            </w:pPr>
            <w:r w:rsidRPr="00CC49AB">
              <w:rPr>
                <w:sz w:val="22"/>
                <w:lang w:val="sq-AL"/>
              </w:rPr>
              <w:t>PD</w:t>
            </w:r>
          </w:p>
        </w:tc>
        <w:tc>
          <w:tcPr>
            <w:tcW w:w="7477" w:type="dxa"/>
            <w:hideMark/>
          </w:tcPr>
          <w:p w14:paraId="685A2431" w14:textId="1E83904D" w:rsidR="00340F38" w:rsidRPr="00CC49AB" w:rsidRDefault="00340F38" w:rsidP="0048314E">
            <w:pPr>
              <w:pStyle w:val="TEKSTIIIIII"/>
              <w:ind w:firstLine="0"/>
              <w:rPr>
                <w:sz w:val="22"/>
                <w:lang w:val="sq-AL"/>
              </w:rPr>
            </w:pPr>
            <w:r w:rsidRPr="00CC49AB">
              <w:rPr>
                <w:sz w:val="22"/>
                <w:lang w:val="sq-AL"/>
              </w:rPr>
              <w:t xml:space="preserve">Zhvillues </w:t>
            </w:r>
            <w:r w:rsidR="00006E01" w:rsidRPr="00CC49AB">
              <w:rPr>
                <w:sz w:val="22"/>
                <w:lang w:val="sq-AL"/>
              </w:rPr>
              <w:t>privat</w:t>
            </w:r>
          </w:p>
        </w:tc>
      </w:tr>
      <w:tr w:rsidR="00340F38" w:rsidRPr="00CC49AB" w14:paraId="78E5A2D3" w14:textId="77777777" w:rsidTr="00426F09">
        <w:trPr>
          <w:trHeight w:val="238"/>
        </w:trPr>
        <w:tc>
          <w:tcPr>
            <w:tcW w:w="1883" w:type="dxa"/>
            <w:hideMark/>
          </w:tcPr>
          <w:p w14:paraId="4C430666" w14:textId="77777777" w:rsidR="00340F38" w:rsidRPr="00CC49AB" w:rsidRDefault="00340F38" w:rsidP="0048314E">
            <w:pPr>
              <w:pStyle w:val="TEKSTIIIIII"/>
              <w:ind w:firstLine="0"/>
              <w:rPr>
                <w:sz w:val="22"/>
                <w:lang w:val="sq-AL"/>
              </w:rPr>
            </w:pPr>
            <w:r w:rsidRPr="00CC49AB">
              <w:rPr>
                <w:sz w:val="22"/>
                <w:lang w:val="sq-AL"/>
              </w:rPr>
              <w:t>RBM</w:t>
            </w:r>
          </w:p>
        </w:tc>
        <w:tc>
          <w:tcPr>
            <w:tcW w:w="7477" w:type="dxa"/>
            <w:hideMark/>
          </w:tcPr>
          <w:p w14:paraId="42595A2F" w14:textId="7F91939E" w:rsidR="00340F38" w:rsidRPr="00CC49AB" w:rsidRDefault="00340F38" w:rsidP="0048314E">
            <w:pPr>
              <w:pStyle w:val="TEKSTIIIIII"/>
              <w:ind w:firstLine="0"/>
              <w:rPr>
                <w:sz w:val="22"/>
                <w:lang w:val="sq-AL"/>
              </w:rPr>
            </w:pPr>
            <w:r w:rsidRPr="00CC49AB">
              <w:rPr>
                <w:sz w:val="22"/>
                <w:lang w:val="sq-AL"/>
              </w:rPr>
              <w:t xml:space="preserve">Menaxhimi i </w:t>
            </w:r>
            <w:r w:rsidR="00006E01" w:rsidRPr="00CC49AB">
              <w:rPr>
                <w:sz w:val="22"/>
                <w:lang w:val="sq-AL"/>
              </w:rPr>
              <w:t xml:space="preserve">ndërtesave rezidenciale </w:t>
            </w:r>
          </w:p>
        </w:tc>
      </w:tr>
      <w:tr w:rsidR="00340F38" w:rsidRPr="00CC49AB" w14:paraId="77D6AE47" w14:textId="77777777" w:rsidTr="00426F09">
        <w:trPr>
          <w:trHeight w:val="238"/>
        </w:trPr>
        <w:tc>
          <w:tcPr>
            <w:tcW w:w="1883" w:type="dxa"/>
            <w:hideMark/>
          </w:tcPr>
          <w:p w14:paraId="1CA46C1F" w14:textId="77777777" w:rsidR="00340F38" w:rsidRPr="00CC49AB" w:rsidRDefault="00340F38" w:rsidP="0048314E">
            <w:pPr>
              <w:pStyle w:val="TEKSTIIIIII"/>
              <w:ind w:firstLine="0"/>
              <w:rPr>
                <w:sz w:val="22"/>
                <w:lang w:val="sq-AL"/>
              </w:rPr>
            </w:pPr>
            <w:r w:rsidRPr="00CC49AB">
              <w:rPr>
                <w:sz w:val="22"/>
                <w:lang w:val="sq-AL"/>
              </w:rPr>
              <w:t>RES IPP</w:t>
            </w:r>
          </w:p>
        </w:tc>
        <w:tc>
          <w:tcPr>
            <w:tcW w:w="7477" w:type="dxa"/>
            <w:hideMark/>
          </w:tcPr>
          <w:p w14:paraId="6AD4914A" w14:textId="064BBC10" w:rsidR="00340F38" w:rsidRPr="00CC49AB" w:rsidRDefault="00340F38" w:rsidP="0048314E">
            <w:pPr>
              <w:pStyle w:val="TEKSTIIIIII"/>
              <w:ind w:firstLine="0"/>
              <w:rPr>
                <w:sz w:val="22"/>
                <w:lang w:val="sq-AL"/>
              </w:rPr>
            </w:pPr>
            <w:r w:rsidRPr="00CC49AB">
              <w:rPr>
                <w:sz w:val="22"/>
                <w:lang w:val="sq-AL"/>
              </w:rPr>
              <w:t xml:space="preserve">Centralet e </w:t>
            </w:r>
            <w:r w:rsidR="00006E01" w:rsidRPr="00CC49AB">
              <w:rPr>
                <w:sz w:val="22"/>
                <w:lang w:val="sq-AL"/>
              </w:rPr>
              <w:t xml:space="preserve">pavarura të burimeve të rinovueshme të energjisë </w:t>
            </w:r>
          </w:p>
        </w:tc>
      </w:tr>
      <w:tr w:rsidR="00340F38" w:rsidRPr="00CC49AB" w14:paraId="5CF5F4E5" w14:textId="77777777" w:rsidTr="00426F09">
        <w:trPr>
          <w:trHeight w:val="238"/>
        </w:trPr>
        <w:tc>
          <w:tcPr>
            <w:tcW w:w="1883" w:type="dxa"/>
            <w:hideMark/>
          </w:tcPr>
          <w:p w14:paraId="01E8D74D" w14:textId="77777777" w:rsidR="00340F38" w:rsidRPr="00CC49AB" w:rsidRDefault="00340F38" w:rsidP="0048314E">
            <w:pPr>
              <w:pStyle w:val="TEKSTIIIIII"/>
              <w:ind w:firstLine="0"/>
              <w:rPr>
                <w:sz w:val="22"/>
                <w:lang w:val="sq-AL"/>
              </w:rPr>
            </w:pPr>
            <w:r w:rsidRPr="00CC49AB">
              <w:rPr>
                <w:sz w:val="22"/>
                <w:lang w:val="sq-AL"/>
              </w:rPr>
              <w:t>RESAP</w:t>
            </w:r>
          </w:p>
        </w:tc>
        <w:tc>
          <w:tcPr>
            <w:tcW w:w="7477" w:type="dxa"/>
            <w:hideMark/>
          </w:tcPr>
          <w:p w14:paraId="5C98620A" w14:textId="77777777" w:rsidR="00340F38" w:rsidRPr="00CC49AB" w:rsidRDefault="00340F38" w:rsidP="0048314E">
            <w:pPr>
              <w:pStyle w:val="TEKSTIIIIII"/>
              <w:ind w:firstLine="0"/>
              <w:rPr>
                <w:sz w:val="22"/>
                <w:lang w:val="sq-AL"/>
              </w:rPr>
            </w:pPr>
            <w:r w:rsidRPr="00CC49AB">
              <w:rPr>
                <w:sz w:val="22"/>
                <w:lang w:val="sq-AL"/>
              </w:rPr>
              <w:t>Plani Kombëtar i Veprimit për Burimet e Rinovueshme të Energjisë</w:t>
            </w:r>
          </w:p>
        </w:tc>
      </w:tr>
      <w:tr w:rsidR="00340F38" w:rsidRPr="00CC49AB" w14:paraId="23077540" w14:textId="77777777" w:rsidTr="00426F09">
        <w:trPr>
          <w:trHeight w:val="238"/>
        </w:trPr>
        <w:tc>
          <w:tcPr>
            <w:tcW w:w="1883" w:type="dxa"/>
            <w:hideMark/>
          </w:tcPr>
          <w:p w14:paraId="62C0EF2C" w14:textId="77777777" w:rsidR="00340F38" w:rsidRPr="00CC49AB" w:rsidRDefault="00340F38" w:rsidP="0048314E">
            <w:pPr>
              <w:pStyle w:val="TEKSTIIIIII"/>
              <w:ind w:firstLine="0"/>
              <w:rPr>
                <w:sz w:val="22"/>
                <w:lang w:val="sq-AL"/>
              </w:rPr>
            </w:pPr>
            <w:r w:rsidRPr="00CC49AB">
              <w:rPr>
                <w:sz w:val="22"/>
                <w:lang w:val="sq-AL"/>
              </w:rPr>
              <w:t>TEPC</w:t>
            </w:r>
          </w:p>
        </w:tc>
        <w:tc>
          <w:tcPr>
            <w:tcW w:w="7477" w:type="dxa"/>
            <w:hideMark/>
          </w:tcPr>
          <w:p w14:paraId="1EA4601A" w14:textId="7B1BA002" w:rsidR="00340F38" w:rsidRPr="00CC49AB" w:rsidRDefault="00006E01" w:rsidP="0048314E">
            <w:pPr>
              <w:pStyle w:val="TEKSTIIIIII"/>
              <w:ind w:firstLine="0"/>
              <w:rPr>
                <w:sz w:val="22"/>
                <w:lang w:val="sq-AL"/>
              </w:rPr>
            </w:pPr>
            <w:r w:rsidRPr="00CC49AB">
              <w:rPr>
                <w:sz w:val="22"/>
                <w:lang w:val="sq-AL"/>
              </w:rPr>
              <w:t xml:space="preserve">Certifikatë e përkohshme e performancës energjetike </w:t>
            </w:r>
          </w:p>
        </w:tc>
      </w:tr>
      <w:tr w:rsidR="00340F38" w:rsidRPr="00CC49AB" w14:paraId="74B39E45" w14:textId="77777777" w:rsidTr="00426F09">
        <w:trPr>
          <w:trHeight w:val="238"/>
        </w:trPr>
        <w:tc>
          <w:tcPr>
            <w:tcW w:w="1883" w:type="dxa"/>
            <w:hideMark/>
          </w:tcPr>
          <w:p w14:paraId="7029EDBE" w14:textId="77777777" w:rsidR="00340F38" w:rsidRPr="00CC49AB" w:rsidRDefault="00340F38" w:rsidP="0048314E">
            <w:pPr>
              <w:pStyle w:val="TEKSTIIIIII"/>
              <w:ind w:firstLine="0"/>
              <w:rPr>
                <w:sz w:val="22"/>
                <w:lang w:val="sq-AL"/>
              </w:rPr>
            </w:pPr>
            <w:r w:rsidRPr="00CC49AB">
              <w:rPr>
                <w:sz w:val="22"/>
                <w:lang w:val="sq-AL"/>
              </w:rPr>
              <w:t>FEPC</w:t>
            </w:r>
          </w:p>
        </w:tc>
        <w:tc>
          <w:tcPr>
            <w:tcW w:w="7477" w:type="dxa"/>
            <w:hideMark/>
          </w:tcPr>
          <w:p w14:paraId="13927588" w14:textId="56431673" w:rsidR="00340F38" w:rsidRPr="00CC49AB" w:rsidRDefault="00006E01" w:rsidP="0048314E">
            <w:pPr>
              <w:pStyle w:val="TEKSTIIIIII"/>
              <w:ind w:firstLine="0"/>
              <w:rPr>
                <w:sz w:val="22"/>
                <w:lang w:val="sq-AL"/>
              </w:rPr>
            </w:pPr>
            <w:r w:rsidRPr="00CC49AB">
              <w:rPr>
                <w:sz w:val="22"/>
                <w:lang w:val="sq-AL"/>
              </w:rPr>
              <w:t xml:space="preserve">Certifikatë e përhershme e performancës energjetike </w:t>
            </w:r>
          </w:p>
        </w:tc>
      </w:tr>
      <w:tr w:rsidR="00340F38" w:rsidRPr="00CC49AB" w14:paraId="7D768F76" w14:textId="77777777" w:rsidTr="00426F09">
        <w:trPr>
          <w:trHeight w:val="238"/>
        </w:trPr>
        <w:tc>
          <w:tcPr>
            <w:tcW w:w="1883" w:type="dxa"/>
          </w:tcPr>
          <w:p w14:paraId="29CBC24A" w14:textId="77777777" w:rsidR="00340F38" w:rsidRPr="00CC49AB" w:rsidRDefault="00340F38" w:rsidP="0048314E">
            <w:pPr>
              <w:pStyle w:val="TEKSTIIIIII"/>
              <w:ind w:firstLine="0"/>
              <w:rPr>
                <w:sz w:val="22"/>
                <w:lang w:val="sq-AL"/>
              </w:rPr>
            </w:pPr>
            <w:r w:rsidRPr="00CC49AB">
              <w:rPr>
                <w:sz w:val="22"/>
                <w:lang w:val="sq-AL"/>
              </w:rPr>
              <w:t>UNDP</w:t>
            </w:r>
          </w:p>
        </w:tc>
        <w:tc>
          <w:tcPr>
            <w:tcW w:w="7477" w:type="dxa"/>
          </w:tcPr>
          <w:p w14:paraId="08E9693A" w14:textId="77777777" w:rsidR="00340F38" w:rsidRPr="00CC49AB" w:rsidRDefault="00340F38" w:rsidP="0048314E">
            <w:pPr>
              <w:pStyle w:val="TEKSTIIIIII"/>
              <w:ind w:firstLine="0"/>
              <w:rPr>
                <w:sz w:val="22"/>
                <w:lang w:val="sq-AL"/>
              </w:rPr>
            </w:pPr>
            <w:r w:rsidRPr="00CC49AB">
              <w:rPr>
                <w:sz w:val="22"/>
                <w:lang w:val="sq-AL"/>
              </w:rPr>
              <w:t>Programi i Kombeve të Bashkuara për Zhvillimin</w:t>
            </w:r>
            <w:r w:rsidRPr="00CC49AB" w:rsidDel="00AA3ADE">
              <w:rPr>
                <w:sz w:val="22"/>
                <w:lang w:val="sq-AL"/>
              </w:rPr>
              <w:t xml:space="preserve"> </w:t>
            </w:r>
          </w:p>
        </w:tc>
      </w:tr>
      <w:tr w:rsidR="00340F38" w:rsidRPr="00CC49AB" w14:paraId="57E6EB39" w14:textId="77777777" w:rsidTr="00426F09">
        <w:trPr>
          <w:trHeight w:val="238"/>
        </w:trPr>
        <w:tc>
          <w:tcPr>
            <w:tcW w:w="1883" w:type="dxa"/>
            <w:hideMark/>
          </w:tcPr>
          <w:p w14:paraId="486AA750" w14:textId="77777777" w:rsidR="00340F38" w:rsidRPr="00CC49AB" w:rsidRDefault="00340F38" w:rsidP="0048314E">
            <w:pPr>
              <w:pStyle w:val="TEKSTIIIIII"/>
              <w:ind w:firstLine="0"/>
              <w:rPr>
                <w:sz w:val="22"/>
                <w:lang w:val="sq-AL"/>
              </w:rPr>
            </w:pPr>
            <w:r w:rsidRPr="00CC49AB">
              <w:rPr>
                <w:sz w:val="22"/>
                <w:lang w:val="sq-AL"/>
              </w:rPr>
              <w:t>U-value</w:t>
            </w:r>
          </w:p>
        </w:tc>
        <w:tc>
          <w:tcPr>
            <w:tcW w:w="7477" w:type="dxa"/>
            <w:hideMark/>
          </w:tcPr>
          <w:p w14:paraId="3EA1953C" w14:textId="2D1F4B54" w:rsidR="00340F38" w:rsidRPr="00CC49AB" w:rsidRDefault="00340F38" w:rsidP="0048314E">
            <w:pPr>
              <w:pStyle w:val="TEKSTIIIIII"/>
              <w:ind w:firstLine="0"/>
              <w:rPr>
                <w:sz w:val="22"/>
                <w:lang w:val="sq-AL"/>
              </w:rPr>
            </w:pPr>
            <w:r w:rsidRPr="00CC49AB">
              <w:rPr>
                <w:sz w:val="22"/>
                <w:lang w:val="sq-AL"/>
              </w:rPr>
              <w:t xml:space="preserve">Koeficienti </w:t>
            </w:r>
            <w:r w:rsidR="00006E01" w:rsidRPr="00CC49AB">
              <w:rPr>
                <w:sz w:val="22"/>
                <w:lang w:val="sq-AL"/>
              </w:rPr>
              <w:t>total i transferimit të nxehtësisë</w:t>
            </w:r>
          </w:p>
        </w:tc>
      </w:tr>
      <w:tr w:rsidR="00340F38" w:rsidRPr="00CC49AB" w14:paraId="43EC5A7D" w14:textId="77777777" w:rsidTr="00426F09">
        <w:trPr>
          <w:trHeight w:val="238"/>
        </w:trPr>
        <w:tc>
          <w:tcPr>
            <w:tcW w:w="1883" w:type="dxa"/>
            <w:hideMark/>
          </w:tcPr>
          <w:p w14:paraId="50DACE09" w14:textId="77777777" w:rsidR="00340F38" w:rsidRPr="00CC49AB" w:rsidRDefault="00340F38" w:rsidP="0048314E">
            <w:pPr>
              <w:pStyle w:val="TEKSTIIIIII"/>
              <w:ind w:firstLine="0"/>
              <w:rPr>
                <w:sz w:val="22"/>
                <w:lang w:val="sq-AL"/>
              </w:rPr>
            </w:pPr>
            <w:r w:rsidRPr="00CC49AB">
              <w:rPr>
                <w:sz w:val="22"/>
                <w:lang w:val="sq-AL" w:eastAsia="en-GB"/>
              </w:rPr>
              <w:t>UNFCCC</w:t>
            </w:r>
          </w:p>
        </w:tc>
        <w:tc>
          <w:tcPr>
            <w:tcW w:w="7477" w:type="dxa"/>
            <w:hideMark/>
          </w:tcPr>
          <w:p w14:paraId="751F116C" w14:textId="77777777" w:rsidR="00340F38" w:rsidRPr="00CC49AB" w:rsidRDefault="00340F38" w:rsidP="0048314E">
            <w:pPr>
              <w:pStyle w:val="TEKSTIIIIII"/>
              <w:ind w:firstLine="0"/>
              <w:rPr>
                <w:sz w:val="22"/>
                <w:lang w:val="sq-AL"/>
              </w:rPr>
            </w:pPr>
            <w:r w:rsidRPr="00CC49AB">
              <w:rPr>
                <w:sz w:val="22"/>
                <w:lang w:val="sq-AL" w:eastAsia="en-GB"/>
              </w:rPr>
              <w:t xml:space="preserve">Konventa Kuadër e Kombeve të Bashkuara për Ndryshimet Klimatike </w:t>
            </w:r>
          </w:p>
        </w:tc>
      </w:tr>
      <w:tr w:rsidR="00340F38" w:rsidRPr="00CC49AB" w14:paraId="5AD8CE68" w14:textId="77777777" w:rsidTr="00426F09">
        <w:trPr>
          <w:trHeight w:val="238"/>
        </w:trPr>
        <w:tc>
          <w:tcPr>
            <w:tcW w:w="1883" w:type="dxa"/>
            <w:hideMark/>
          </w:tcPr>
          <w:p w14:paraId="5D5849CC" w14:textId="77777777" w:rsidR="00340F38" w:rsidRPr="00CC49AB" w:rsidRDefault="00340F38" w:rsidP="0048314E">
            <w:pPr>
              <w:pStyle w:val="TEKSTIIIIII"/>
              <w:ind w:firstLine="0"/>
              <w:rPr>
                <w:sz w:val="22"/>
                <w:lang w:val="sq-AL"/>
              </w:rPr>
            </w:pPr>
            <w:r w:rsidRPr="00CC49AB">
              <w:rPr>
                <w:sz w:val="22"/>
                <w:lang w:val="sq-AL"/>
              </w:rPr>
              <w:t>AC</w:t>
            </w:r>
          </w:p>
        </w:tc>
        <w:tc>
          <w:tcPr>
            <w:tcW w:w="7477" w:type="dxa"/>
            <w:hideMark/>
          </w:tcPr>
          <w:p w14:paraId="1F13EF87" w14:textId="1C71E3FE" w:rsidR="00340F38" w:rsidRPr="00CC49AB" w:rsidRDefault="00340F38" w:rsidP="0048314E">
            <w:pPr>
              <w:pStyle w:val="TEKSTIIIIII"/>
              <w:ind w:firstLine="0"/>
              <w:rPr>
                <w:sz w:val="22"/>
                <w:lang w:val="sq-AL"/>
              </w:rPr>
            </w:pPr>
            <w:r w:rsidRPr="00CC49AB">
              <w:rPr>
                <w:sz w:val="22"/>
                <w:lang w:val="sq-AL"/>
              </w:rPr>
              <w:t xml:space="preserve">Ajër i </w:t>
            </w:r>
            <w:r w:rsidR="00006E01" w:rsidRPr="00CC49AB">
              <w:rPr>
                <w:sz w:val="22"/>
                <w:lang w:val="sq-AL"/>
              </w:rPr>
              <w:t xml:space="preserve">kondicionuar </w:t>
            </w:r>
          </w:p>
        </w:tc>
      </w:tr>
      <w:tr w:rsidR="00340F38" w:rsidRPr="00CC49AB" w14:paraId="677DCE12" w14:textId="77777777" w:rsidTr="00426F09">
        <w:tc>
          <w:tcPr>
            <w:tcW w:w="1883" w:type="dxa"/>
            <w:hideMark/>
          </w:tcPr>
          <w:p w14:paraId="4A7346BE" w14:textId="77777777" w:rsidR="00340F38" w:rsidRPr="00CC49AB" w:rsidRDefault="00340F38" w:rsidP="0048314E">
            <w:pPr>
              <w:pStyle w:val="TEKSTIIIIII"/>
              <w:ind w:firstLine="0"/>
              <w:rPr>
                <w:sz w:val="22"/>
                <w:lang w:val="sq-AL"/>
              </w:rPr>
            </w:pPr>
            <w:r w:rsidRPr="00CC49AB">
              <w:rPr>
                <w:sz w:val="22"/>
                <w:lang w:val="sq-AL"/>
              </w:rPr>
              <w:t>CBA</w:t>
            </w:r>
          </w:p>
        </w:tc>
        <w:tc>
          <w:tcPr>
            <w:tcW w:w="7477" w:type="dxa"/>
            <w:hideMark/>
          </w:tcPr>
          <w:p w14:paraId="436DD47E" w14:textId="7B9613A2" w:rsidR="00340F38" w:rsidRPr="00CC49AB" w:rsidRDefault="00340F38" w:rsidP="0048314E">
            <w:pPr>
              <w:pStyle w:val="TEKSTIIIIII"/>
              <w:ind w:firstLine="0"/>
              <w:rPr>
                <w:sz w:val="22"/>
                <w:lang w:val="sq-AL"/>
              </w:rPr>
            </w:pPr>
            <w:r w:rsidRPr="00CC49AB">
              <w:rPr>
                <w:sz w:val="22"/>
                <w:lang w:val="sq-AL"/>
              </w:rPr>
              <w:t xml:space="preserve">Analiza e </w:t>
            </w:r>
            <w:r w:rsidR="00006E01" w:rsidRPr="00CC49AB">
              <w:rPr>
                <w:sz w:val="22"/>
                <w:lang w:val="sq-AL"/>
              </w:rPr>
              <w:t xml:space="preserve">përfitimit të kostos </w:t>
            </w:r>
          </w:p>
        </w:tc>
      </w:tr>
      <w:tr w:rsidR="00340F38" w:rsidRPr="00CC49AB" w14:paraId="604418CC" w14:textId="77777777" w:rsidTr="00426F09">
        <w:tc>
          <w:tcPr>
            <w:tcW w:w="1883" w:type="dxa"/>
            <w:hideMark/>
          </w:tcPr>
          <w:p w14:paraId="605782BF" w14:textId="77777777" w:rsidR="00340F38" w:rsidRPr="00CC49AB" w:rsidRDefault="00340F38" w:rsidP="0048314E">
            <w:pPr>
              <w:pStyle w:val="TEKSTIIIIII"/>
              <w:ind w:firstLine="0"/>
              <w:rPr>
                <w:sz w:val="22"/>
                <w:lang w:val="sq-AL"/>
              </w:rPr>
            </w:pPr>
            <w:r w:rsidRPr="00CC49AB">
              <w:rPr>
                <w:sz w:val="22"/>
                <w:lang w:val="sq-AL"/>
              </w:rPr>
              <w:t>GCF</w:t>
            </w:r>
          </w:p>
        </w:tc>
        <w:tc>
          <w:tcPr>
            <w:tcW w:w="7477" w:type="dxa"/>
            <w:hideMark/>
          </w:tcPr>
          <w:p w14:paraId="183FBD0B" w14:textId="77777777" w:rsidR="00340F38" w:rsidRPr="00CC49AB" w:rsidRDefault="00340F38" w:rsidP="0048314E">
            <w:pPr>
              <w:pStyle w:val="TEKSTIIIIII"/>
              <w:ind w:firstLine="0"/>
              <w:rPr>
                <w:sz w:val="22"/>
                <w:lang w:val="sq-AL"/>
              </w:rPr>
            </w:pPr>
            <w:r w:rsidRPr="00CC49AB">
              <w:rPr>
                <w:sz w:val="22"/>
                <w:lang w:val="sq-AL"/>
              </w:rPr>
              <w:t xml:space="preserve">Fondi i Gjelbër për Klimën </w:t>
            </w:r>
          </w:p>
        </w:tc>
      </w:tr>
      <w:tr w:rsidR="00340F38" w:rsidRPr="00CC49AB" w14:paraId="66002C63" w14:textId="77777777" w:rsidTr="00426F09">
        <w:tc>
          <w:tcPr>
            <w:tcW w:w="1883" w:type="dxa"/>
            <w:hideMark/>
          </w:tcPr>
          <w:p w14:paraId="2F784717" w14:textId="77777777" w:rsidR="00340F38" w:rsidRPr="00CC49AB" w:rsidRDefault="00340F38" w:rsidP="0048314E">
            <w:pPr>
              <w:pStyle w:val="TEKSTIIIIII"/>
              <w:ind w:firstLine="0"/>
              <w:rPr>
                <w:sz w:val="22"/>
                <w:lang w:val="sq-AL"/>
              </w:rPr>
            </w:pPr>
            <w:r w:rsidRPr="00CC49AB">
              <w:rPr>
                <w:sz w:val="22"/>
                <w:lang w:val="sq-AL"/>
              </w:rPr>
              <w:t>GHG</w:t>
            </w:r>
          </w:p>
        </w:tc>
        <w:tc>
          <w:tcPr>
            <w:tcW w:w="7477" w:type="dxa"/>
            <w:hideMark/>
          </w:tcPr>
          <w:p w14:paraId="344C164C" w14:textId="6B202DFA" w:rsidR="00340F38" w:rsidRPr="00CC49AB" w:rsidRDefault="00340F38" w:rsidP="0048314E">
            <w:pPr>
              <w:pStyle w:val="TEKSTIIIIII"/>
              <w:ind w:firstLine="0"/>
              <w:rPr>
                <w:sz w:val="22"/>
                <w:lang w:val="sq-AL"/>
              </w:rPr>
            </w:pPr>
            <w:r w:rsidRPr="00CC49AB">
              <w:rPr>
                <w:sz w:val="22"/>
                <w:lang w:val="sq-AL"/>
              </w:rPr>
              <w:t xml:space="preserve">Gazrat </w:t>
            </w:r>
            <w:r w:rsidR="00006E01" w:rsidRPr="00CC49AB">
              <w:rPr>
                <w:sz w:val="22"/>
                <w:lang w:val="sq-AL"/>
              </w:rPr>
              <w:t>serrë</w:t>
            </w:r>
          </w:p>
        </w:tc>
      </w:tr>
      <w:tr w:rsidR="00340F38" w:rsidRPr="00CC49AB" w14:paraId="4F7E4417" w14:textId="77777777" w:rsidTr="00426F09">
        <w:tc>
          <w:tcPr>
            <w:tcW w:w="1883" w:type="dxa"/>
            <w:hideMark/>
          </w:tcPr>
          <w:p w14:paraId="2FB3B672" w14:textId="77777777" w:rsidR="00340F38" w:rsidRPr="00CC49AB" w:rsidRDefault="00340F38" w:rsidP="0048314E">
            <w:pPr>
              <w:pStyle w:val="TEKSTIIIIII"/>
              <w:ind w:firstLine="0"/>
              <w:rPr>
                <w:sz w:val="22"/>
                <w:lang w:val="sq-AL"/>
              </w:rPr>
            </w:pPr>
            <w:r w:rsidRPr="00CC49AB">
              <w:rPr>
                <w:sz w:val="22"/>
                <w:lang w:val="sq-AL"/>
              </w:rPr>
              <w:t>LPG</w:t>
            </w:r>
          </w:p>
        </w:tc>
        <w:tc>
          <w:tcPr>
            <w:tcW w:w="7477" w:type="dxa"/>
            <w:hideMark/>
          </w:tcPr>
          <w:p w14:paraId="1C6AFD25" w14:textId="46BC1142" w:rsidR="00340F38" w:rsidRPr="00CC49AB" w:rsidRDefault="00340F38" w:rsidP="0048314E">
            <w:pPr>
              <w:pStyle w:val="TEKSTIIIIII"/>
              <w:ind w:firstLine="0"/>
              <w:rPr>
                <w:sz w:val="22"/>
                <w:lang w:val="sq-AL"/>
              </w:rPr>
            </w:pPr>
            <w:r w:rsidRPr="00CC49AB">
              <w:rPr>
                <w:sz w:val="22"/>
                <w:lang w:val="sq-AL"/>
              </w:rPr>
              <w:t xml:space="preserve">Gazi i </w:t>
            </w:r>
            <w:r w:rsidR="00006E01" w:rsidRPr="00CC49AB">
              <w:rPr>
                <w:sz w:val="22"/>
                <w:lang w:val="sq-AL"/>
              </w:rPr>
              <w:t>lëngshëm i naftës</w:t>
            </w:r>
          </w:p>
        </w:tc>
      </w:tr>
      <w:tr w:rsidR="00340F38" w:rsidRPr="00CC49AB" w14:paraId="359A676E" w14:textId="77777777" w:rsidTr="00426F09">
        <w:tc>
          <w:tcPr>
            <w:tcW w:w="1883" w:type="dxa"/>
            <w:hideMark/>
          </w:tcPr>
          <w:p w14:paraId="3A07036B" w14:textId="77777777" w:rsidR="00340F38" w:rsidRPr="00CC49AB" w:rsidRDefault="00340F38" w:rsidP="0048314E">
            <w:pPr>
              <w:pStyle w:val="TEKSTIIIIII"/>
              <w:ind w:firstLine="0"/>
              <w:rPr>
                <w:sz w:val="22"/>
                <w:lang w:val="sq-AL"/>
              </w:rPr>
            </w:pPr>
            <w:r w:rsidRPr="00CC49AB">
              <w:rPr>
                <w:sz w:val="22"/>
                <w:lang w:val="sq-AL"/>
              </w:rPr>
              <w:t>SHWS</w:t>
            </w:r>
          </w:p>
        </w:tc>
        <w:tc>
          <w:tcPr>
            <w:tcW w:w="7477" w:type="dxa"/>
            <w:hideMark/>
          </w:tcPr>
          <w:p w14:paraId="3A1AEA47" w14:textId="4FEB283E" w:rsidR="00340F38" w:rsidRPr="00CC49AB" w:rsidRDefault="00340F38" w:rsidP="0048314E">
            <w:pPr>
              <w:pStyle w:val="TEKSTIIIIII"/>
              <w:ind w:firstLine="0"/>
              <w:rPr>
                <w:sz w:val="22"/>
                <w:lang w:val="sq-AL"/>
              </w:rPr>
            </w:pPr>
            <w:r w:rsidRPr="00CC49AB">
              <w:rPr>
                <w:sz w:val="22"/>
                <w:lang w:val="sq-AL"/>
              </w:rPr>
              <w:t xml:space="preserve">Sistemet </w:t>
            </w:r>
            <w:r w:rsidR="00006E01" w:rsidRPr="00CC49AB">
              <w:rPr>
                <w:sz w:val="22"/>
                <w:lang w:val="sq-AL"/>
              </w:rPr>
              <w:t>diellore të ngrohjes së ujit</w:t>
            </w:r>
          </w:p>
        </w:tc>
      </w:tr>
      <w:tr w:rsidR="00340F38" w:rsidRPr="00CC49AB" w14:paraId="3725186C" w14:textId="77777777" w:rsidTr="00426F09">
        <w:tc>
          <w:tcPr>
            <w:tcW w:w="1883" w:type="dxa"/>
            <w:hideMark/>
          </w:tcPr>
          <w:p w14:paraId="7F7EC54B" w14:textId="77777777" w:rsidR="00340F38" w:rsidRPr="00CC49AB" w:rsidRDefault="00340F38" w:rsidP="0048314E">
            <w:pPr>
              <w:pStyle w:val="TEKSTIIIIII"/>
              <w:ind w:firstLine="0"/>
              <w:rPr>
                <w:sz w:val="22"/>
                <w:lang w:val="sq-AL"/>
              </w:rPr>
            </w:pPr>
            <w:r w:rsidRPr="00CC49AB">
              <w:rPr>
                <w:sz w:val="22"/>
                <w:lang w:val="sq-AL"/>
              </w:rPr>
              <w:t>PV</w:t>
            </w:r>
          </w:p>
        </w:tc>
        <w:tc>
          <w:tcPr>
            <w:tcW w:w="7477" w:type="dxa"/>
            <w:hideMark/>
          </w:tcPr>
          <w:p w14:paraId="3D63C263" w14:textId="7860AD99" w:rsidR="00340F38" w:rsidRPr="00CC49AB" w:rsidRDefault="00340F38" w:rsidP="0048314E">
            <w:pPr>
              <w:pStyle w:val="TEKSTIIIIII"/>
              <w:ind w:firstLine="0"/>
              <w:rPr>
                <w:sz w:val="22"/>
                <w:lang w:val="sq-AL"/>
              </w:rPr>
            </w:pPr>
            <w:r w:rsidRPr="00CC49AB">
              <w:rPr>
                <w:sz w:val="22"/>
                <w:lang w:val="sq-AL"/>
              </w:rPr>
              <w:t xml:space="preserve">Sisteme </w:t>
            </w:r>
            <w:r w:rsidR="00006E01" w:rsidRPr="00CC49AB">
              <w:rPr>
                <w:sz w:val="22"/>
                <w:lang w:val="sq-AL"/>
              </w:rPr>
              <w:t>fotovoltaike</w:t>
            </w:r>
          </w:p>
        </w:tc>
      </w:tr>
      <w:tr w:rsidR="00340F38" w:rsidRPr="00CC49AB" w14:paraId="12314D96" w14:textId="77777777" w:rsidTr="00426F09">
        <w:tc>
          <w:tcPr>
            <w:tcW w:w="1883" w:type="dxa"/>
            <w:hideMark/>
          </w:tcPr>
          <w:p w14:paraId="2526B383" w14:textId="77777777" w:rsidR="00340F38" w:rsidRPr="00CC49AB" w:rsidRDefault="00340F38" w:rsidP="0048314E">
            <w:pPr>
              <w:pStyle w:val="TEKSTIIIIII"/>
              <w:ind w:firstLine="0"/>
              <w:rPr>
                <w:sz w:val="22"/>
                <w:lang w:val="sq-AL"/>
              </w:rPr>
            </w:pPr>
            <w:r w:rsidRPr="00CC49AB">
              <w:rPr>
                <w:sz w:val="22"/>
                <w:lang w:val="sq-AL"/>
              </w:rPr>
              <w:t>TWG</w:t>
            </w:r>
          </w:p>
        </w:tc>
        <w:tc>
          <w:tcPr>
            <w:tcW w:w="7477" w:type="dxa"/>
            <w:hideMark/>
          </w:tcPr>
          <w:p w14:paraId="58C17EFB" w14:textId="60DB6BCD" w:rsidR="00340F38" w:rsidRPr="00CC49AB" w:rsidRDefault="00340F38" w:rsidP="0048314E">
            <w:pPr>
              <w:pStyle w:val="TEKSTIIIIII"/>
              <w:ind w:firstLine="0"/>
              <w:rPr>
                <w:sz w:val="22"/>
                <w:lang w:val="sq-AL"/>
              </w:rPr>
            </w:pPr>
            <w:r w:rsidRPr="00CC49AB">
              <w:rPr>
                <w:sz w:val="22"/>
                <w:lang w:val="sq-AL"/>
              </w:rPr>
              <w:t xml:space="preserve">Grupi </w:t>
            </w:r>
            <w:r w:rsidR="00006E01" w:rsidRPr="00CC49AB">
              <w:rPr>
                <w:sz w:val="22"/>
                <w:lang w:val="sq-AL"/>
              </w:rPr>
              <w:t>teknik i punës</w:t>
            </w:r>
          </w:p>
        </w:tc>
      </w:tr>
      <w:tr w:rsidR="00340F38" w:rsidRPr="00CC49AB" w14:paraId="15A35988" w14:textId="77777777" w:rsidTr="00426F09">
        <w:tc>
          <w:tcPr>
            <w:tcW w:w="1883" w:type="dxa"/>
            <w:hideMark/>
          </w:tcPr>
          <w:p w14:paraId="087A2446" w14:textId="77777777" w:rsidR="00340F38" w:rsidRPr="00CC49AB" w:rsidRDefault="00340F38" w:rsidP="0048314E">
            <w:pPr>
              <w:pStyle w:val="TEKSTIIIIII"/>
              <w:ind w:firstLine="0"/>
              <w:rPr>
                <w:sz w:val="22"/>
                <w:lang w:val="sq-AL"/>
              </w:rPr>
            </w:pPr>
            <w:r w:rsidRPr="00CC49AB">
              <w:rPr>
                <w:sz w:val="22"/>
                <w:lang w:val="sq-AL"/>
              </w:rPr>
              <w:t>AKSHI</w:t>
            </w:r>
          </w:p>
        </w:tc>
        <w:tc>
          <w:tcPr>
            <w:tcW w:w="7477" w:type="dxa"/>
            <w:hideMark/>
          </w:tcPr>
          <w:p w14:paraId="50CE4E6C" w14:textId="77777777" w:rsidR="00340F38" w:rsidRPr="00CC49AB" w:rsidRDefault="00340F38" w:rsidP="0048314E">
            <w:pPr>
              <w:pStyle w:val="TEKSTIIIIII"/>
              <w:ind w:firstLine="0"/>
              <w:rPr>
                <w:sz w:val="22"/>
                <w:lang w:val="sq-AL"/>
              </w:rPr>
            </w:pPr>
            <w:r w:rsidRPr="00CC49AB">
              <w:rPr>
                <w:sz w:val="22"/>
                <w:lang w:val="sq-AL"/>
              </w:rPr>
              <w:t>Agjencia Kombëtare e Shoqërisë së Informacionit</w:t>
            </w:r>
          </w:p>
        </w:tc>
      </w:tr>
      <w:tr w:rsidR="00340F38" w:rsidRPr="00CC49AB" w14:paraId="313EBFF8" w14:textId="77777777" w:rsidTr="00426F09">
        <w:tc>
          <w:tcPr>
            <w:tcW w:w="1883" w:type="dxa"/>
            <w:hideMark/>
          </w:tcPr>
          <w:p w14:paraId="36AE7725" w14:textId="77777777" w:rsidR="00340F38" w:rsidRPr="00CC49AB" w:rsidRDefault="00340F38" w:rsidP="0048314E">
            <w:pPr>
              <w:pStyle w:val="TEKSTIIIIII"/>
              <w:ind w:firstLine="0"/>
              <w:rPr>
                <w:sz w:val="22"/>
                <w:lang w:val="sq-AL"/>
              </w:rPr>
            </w:pPr>
            <w:r w:rsidRPr="00CC49AB">
              <w:rPr>
                <w:sz w:val="22"/>
                <w:lang w:val="sq-AL"/>
              </w:rPr>
              <w:t>MVE</w:t>
            </w:r>
          </w:p>
        </w:tc>
        <w:tc>
          <w:tcPr>
            <w:tcW w:w="7477" w:type="dxa"/>
            <w:hideMark/>
          </w:tcPr>
          <w:p w14:paraId="5E1D9DE2" w14:textId="69178422" w:rsidR="00340F38" w:rsidRPr="00CC49AB" w:rsidRDefault="00340F38" w:rsidP="0048314E">
            <w:pPr>
              <w:pStyle w:val="TEKSTIIIIII"/>
              <w:ind w:firstLine="0"/>
              <w:rPr>
                <w:sz w:val="22"/>
                <w:lang w:val="sq-AL"/>
              </w:rPr>
            </w:pPr>
            <w:r w:rsidRPr="00CC49AB">
              <w:rPr>
                <w:sz w:val="22"/>
                <w:lang w:val="sq-AL"/>
              </w:rPr>
              <w:t xml:space="preserve">Monitorimi, </w:t>
            </w:r>
            <w:r w:rsidR="00006E01" w:rsidRPr="00CC49AB">
              <w:rPr>
                <w:sz w:val="22"/>
                <w:lang w:val="sq-AL"/>
              </w:rPr>
              <w:t xml:space="preserve">verifikimi dhe zbatimi </w:t>
            </w:r>
          </w:p>
        </w:tc>
      </w:tr>
      <w:tr w:rsidR="00340F38" w:rsidRPr="00CC49AB" w14:paraId="7AE635AB" w14:textId="77777777" w:rsidTr="00426F09">
        <w:tc>
          <w:tcPr>
            <w:tcW w:w="1883" w:type="dxa"/>
          </w:tcPr>
          <w:p w14:paraId="4F5750E7" w14:textId="77777777" w:rsidR="00340F38" w:rsidRPr="00CC49AB" w:rsidRDefault="00340F38" w:rsidP="0048314E">
            <w:pPr>
              <w:pStyle w:val="TEKSTIIIIII"/>
              <w:ind w:firstLine="0"/>
              <w:rPr>
                <w:sz w:val="22"/>
                <w:lang w:val="sq-AL"/>
              </w:rPr>
            </w:pPr>
            <w:r w:rsidRPr="00CC49AB">
              <w:rPr>
                <w:sz w:val="22"/>
                <w:lang w:val="sq-AL"/>
              </w:rPr>
              <w:t>NPV</w:t>
            </w:r>
          </w:p>
        </w:tc>
        <w:tc>
          <w:tcPr>
            <w:tcW w:w="7477" w:type="dxa"/>
          </w:tcPr>
          <w:p w14:paraId="63C79684" w14:textId="36387FA7" w:rsidR="00340F38" w:rsidRPr="00CC49AB" w:rsidRDefault="00340F38" w:rsidP="0048314E">
            <w:pPr>
              <w:pStyle w:val="TEKSTIIIIII"/>
              <w:ind w:firstLine="0"/>
              <w:rPr>
                <w:sz w:val="22"/>
                <w:lang w:val="sq-AL"/>
              </w:rPr>
            </w:pPr>
            <w:r w:rsidRPr="00CC49AB">
              <w:rPr>
                <w:sz w:val="22"/>
                <w:lang w:val="sq-AL"/>
              </w:rPr>
              <w:t xml:space="preserve">Vlera </w:t>
            </w:r>
            <w:r w:rsidR="00241D8A" w:rsidRPr="00CC49AB">
              <w:rPr>
                <w:sz w:val="22"/>
                <w:lang w:val="sq-AL"/>
              </w:rPr>
              <w:t>aktuale neto</w:t>
            </w:r>
          </w:p>
        </w:tc>
      </w:tr>
      <w:tr w:rsidR="00340F38" w:rsidRPr="00CC49AB" w14:paraId="00E4AD98" w14:textId="77777777" w:rsidTr="00426F09">
        <w:tc>
          <w:tcPr>
            <w:tcW w:w="1883" w:type="dxa"/>
          </w:tcPr>
          <w:p w14:paraId="6CA5DAA7" w14:textId="77777777" w:rsidR="00340F38" w:rsidRPr="00CC49AB" w:rsidRDefault="00340F38" w:rsidP="0048314E">
            <w:pPr>
              <w:pStyle w:val="TEKSTIIIIII"/>
              <w:ind w:firstLine="0"/>
              <w:rPr>
                <w:sz w:val="22"/>
                <w:lang w:val="sq-AL"/>
              </w:rPr>
            </w:pPr>
            <w:r w:rsidRPr="00CC49AB">
              <w:rPr>
                <w:sz w:val="22"/>
                <w:lang w:val="sq-AL"/>
              </w:rPr>
              <w:t>NCM</w:t>
            </w:r>
          </w:p>
        </w:tc>
        <w:tc>
          <w:tcPr>
            <w:tcW w:w="7477" w:type="dxa"/>
          </w:tcPr>
          <w:p w14:paraId="31C22A7C" w14:textId="77777777" w:rsidR="00340F38" w:rsidRPr="00CC49AB" w:rsidRDefault="00340F38" w:rsidP="0048314E">
            <w:pPr>
              <w:pStyle w:val="TEKSTIIIIII"/>
              <w:ind w:firstLine="0"/>
              <w:rPr>
                <w:sz w:val="22"/>
                <w:lang w:val="sq-AL"/>
              </w:rPr>
            </w:pPr>
            <w:r w:rsidRPr="00CC49AB">
              <w:rPr>
                <w:sz w:val="22"/>
                <w:lang w:val="sq-AL"/>
              </w:rPr>
              <w:t>Metodologjia Kombëtare e Llogaritjes</w:t>
            </w:r>
          </w:p>
        </w:tc>
      </w:tr>
      <w:tr w:rsidR="00340F38" w:rsidRPr="00CC49AB" w14:paraId="62D14A93" w14:textId="77777777" w:rsidTr="00426F09">
        <w:tc>
          <w:tcPr>
            <w:tcW w:w="1883" w:type="dxa"/>
          </w:tcPr>
          <w:p w14:paraId="5FE44BD3" w14:textId="77777777" w:rsidR="00340F38" w:rsidRPr="00CC49AB" w:rsidRDefault="00340F38" w:rsidP="0048314E">
            <w:pPr>
              <w:pStyle w:val="TEKSTIIIIII"/>
              <w:ind w:firstLine="0"/>
              <w:rPr>
                <w:sz w:val="22"/>
                <w:lang w:val="sq-AL"/>
              </w:rPr>
            </w:pPr>
            <w:r w:rsidRPr="00CC49AB">
              <w:rPr>
                <w:sz w:val="22"/>
                <w:lang w:val="sq-AL"/>
              </w:rPr>
              <w:t>NRESAP</w:t>
            </w:r>
          </w:p>
        </w:tc>
        <w:tc>
          <w:tcPr>
            <w:tcW w:w="7477" w:type="dxa"/>
          </w:tcPr>
          <w:p w14:paraId="543DD2EA" w14:textId="77777777" w:rsidR="00340F38" w:rsidRPr="00CC49AB" w:rsidRDefault="00340F38" w:rsidP="0048314E">
            <w:pPr>
              <w:pStyle w:val="TEKSTIIIIII"/>
              <w:ind w:firstLine="0"/>
              <w:rPr>
                <w:sz w:val="22"/>
                <w:lang w:val="sq-AL"/>
              </w:rPr>
            </w:pPr>
            <w:r w:rsidRPr="00CC49AB">
              <w:rPr>
                <w:sz w:val="22"/>
                <w:lang w:val="sq-AL"/>
              </w:rPr>
              <w:t xml:space="preserve">Burimet Kombëtare të Energjisë së Rinovueshme AP </w:t>
            </w:r>
          </w:p>
        </w:tc>
      </w:tr>
    </w:tbl>
    <w:p w14:paraId="3C400B76" w14:textId="77777777" w:rsidR="00722DA1" w:rsidRPr="00CC49AB" w:rsidRDefault="00722DA1" w:rsidP="006F2012">
      <w:pPr>
        <w:pStyle w:val="TEKSTIIIIII"/>
      </w:pPr>
    </w:p>
    <w:p w14:paraId="55BF5B68" w14:textId="542FBE45" w:rsidR="00DF7967" w:rsidRPr="00CC49AB" w:rsidRDefault="00DF7967" w:rsidP="00DF7967">
      <w:pPr>
        <w:pStyle w:val="TEKSTIIIIII"/>
        <w:rPr>
          <w:b/>
        </w:rPr>
      </w:pPr>
      <w:bookmarkStart w:id="1" w:name="_Toc184729084"/>
      <w:r w:rsidRPr="00CC49AB">
        <w:rPr>
          <w:b/>
        </w:rPr>
        <w:t xml:space="preserve">Lista e </w:t>
      </w:r>
      <w:r w:rsidR="00022FD2" w:rsidRPr="00CC49AB">
        <w:rPr>
          <w:b/>
        </w:rPr>
        <w:t>terminologjive</w:t>
      </w:r>
      <w:bookmarkEnd w:id="1"/>
    </w:p>
    <w:tbl>
      <w:tblPr>
        <w:tblStyle w:val="TableGrid5"/>
        <w:tblW w:w="5000" w:type="pct"/>
        <w:tblInd w:w="1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404"/>
        <w:gridCol w:w="6956"/>
      </w:tblGrid>
      <w:tr w:rsidR="00DF7967" w:rsidRPr="00CC49AB" w14:paraId="1A60D6E7" w14:textId="77777777" w:rsidTr="00C610C3">
        <w:trPr>
          <w:trHeight w:val="20"/>
        </w:trPr>
        <w:tc>
          <w:tcPr>
            <w:tcW w:w="1284" w:type="pct"/>
            <w:hideMark/>
          </w:tcPr>
          <w:p w14:paraId="2E996652" w14:textId="77777777" w:rsidR="00DF7967" w:rsidRPr="00CC49AB" w:rsidRDefault="00DF7967" w:rsidP="00DF7967">
            <w:pPr>
              <w:spacing w:after="0"/>
              <w:rPr>
                <w:rFonts w:ascii="Garamond" w:hAnsi="Garamond"/>
                <w:b/>
                <w:bCs/>
                <w:szCs w:val="20"/>
                <w:lang w:val="sq-AL"/>
              </w:rPr>
            </w:pPr>
            <w:r w:rsidRPr="00CC49AB">
              <w:rPr>
                <w:rFonts w:ascii="Garamond" w:hAnsi="Garamond"/>
                <w:b/>
                <w:bCs/>
                <w:szCs w:val="20"/>
                <w:lang w:val="sq-AL"/>
              </w:rPr>
              <w:t>Terminologji</w:t>
            </w:r>
          </w:p>
        </w:tc>
        <w:tc>
          <w:tcPr>
            <w:tcW w:w="3716" w:type="pct"/>
            <w:hideMark/>
          </w:tcPr>
          <w:p w14:paraId="4DF71155" w14:textId="77777777" w:rsidR="00DF7967" w:rsidRPr="00CC49AB" w:rsidRDefault="00DF7967" w:rsidP="00DF7967">
            <w:pPr>
              <w:spacing w:after="0"/>
              <w:rPr>
                <w:rFonts w:ascii="Garamond" w:hAnsi="Garamond"/>
                <w:b/>
                <w:bCs/>
                <w:szCs w:val="20"/>
                <w:lang w:val="sq-AL"/>
              </w:rPr>
            </w:pPr>
            <w:r w:rsidRPr="00CC49AB">
              <w:rPr>
                <w:rFonts w:ascii="Garamond" w:hAnsi="Garamond"/>
                <w:b/>
                <w:bCs/>
                <w:szCs w:val="20"/>
                <w:lang w:val="sq-AL"/>
              </w:rPr>
              <w:t>Përkufizim</w:t>
            </w:r>
          </w:p>
        </w:tc>
      </w:tr>
      <w:tr w:rsidR="00DF7967" w:rsidRPr="00CC49AB" w14:paraId="2FF1021A" w14:textId="77777777" w:rsidTr="00C610C3">
        <w:trPr>
          <w:trHeight w:val="20"/>
        </w:trPr>
        <w:tc>
          <w:tcPr>
            <w:tcW w:w="1284" w:type="pct"/>
            <w:hideMark/>
          </w:tcPr>
          <w:p w14:paraId="10211A69" w14:textId="549FD8D7" w:rsidR="00DF7967" w:rsidRPr="00CC49AB" w:rsidRDefault="00DF7967" w:rsidP="00DF7967">
            <w:pPr>
              <w:spacing w:after="0"/>
              <w:rPr>
                <w:rFonts w:ascii="Garamond" w:hAnsi="Garamond"/>
                <w:szCs w:val="20"/>
                <w:lang w:val="sq-AL"/>
              </w:rPr>
            </w:pPr>
            <w:r w:rsidRPr="00CC49AB">
              <w:rPr>
                <w:rFonts w:ascii="Garamond" w:hAnsi="Garamond"/>
                <w:szCs w:val="20"/>
                <w:lang w:val="sq-AL"/>
              </w:rPr>
              <w:t xml:space="preserve">Kërkesat minimale të </w:t>
            </w:r>
            <w:r w:rsidR="00055C47" w:rsidRPr="00CC49AB">
              <w:rPr>
                <w:rFonts w:ascii="Garamond" w:hAnsi="Garamond"/>
                <w:szCs w:val="20"/>
                <w:lang w:val="sq-AL"/>
              </w:rPr>
              <w:t xml:space="preserve">performancës së energjisë </w:t>
            </w:r>
            <w:r w:rsidRPr="00CC49AB">
              <w:rPr>
                <w:rFonts w:ascii="Garamond" w:hAnsi="Garamond"/>
                <w:szCs w:val="20"/>
                <w:lang w:val="sq-AL"/>
              </w:rPr>
              <w:t xml:space="preserve">për </w:t>
            </w:r>
            <w:r w:rsidR="007D1D3A" w:rsidRPr="00CC49AB">
              <w:rPr>
                <w:rFonts w:ascii="Garamond" w:hAnsi="Garamond"/>
                <w:szCs w:val="20"/>
                <w:lang w:val="sq-AL"/>
              </w:rPr>
              <w:t xml:space="preserve">ndërtesat e reja dhe ekzistuese </w:t>
            </w:r>
          </w:p>
        </w:tc>
        <w:tc>
          <w:tcPr>
            <w:tcW w:w="3716" w:type="pct"/>
            <w:hideMark/>
          </w:tcPr>
          <w:p w14:paraId="60FEF45A" w14:textId="486012D9"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 xml:space="preserve">Kërkesat minimale të </w:t>
            </w:r>
            <w:r w:rsidR="00BE665C" w:rsidRPr="00CC49AB">
              <w:rPr>
                <w:rFonts w:ascii="Garamond" w:hAnsi="Garamond"/>
                <w:szCs w:val="20"/>
                <w:lang w:val="sq-AL"/>
              </w:rPr>
              <w:t xml:space="preserve">performancës së energjisë për ndërtesat e reja dhe ekzistuese </w:t>
            </w:r>
            <w:r w:rsidRPr="00CC49AB">
              <w:rPr>
                <w:rFonts w:ascii="Garamond" w:hAnsi="Garamond"/>
                <w:szCs w:val="20"/>
                <w:lang w:val="sq-AL"/>
              </w:rPr>
              <w:t xml:space="preserve">janë përcaktuar në përputhje me </w:t>
            </w:r>
            <w:r w:rsidR="00BE665C" w:rsidRPr="00CC49AB">
              <w:rPr>
                <w:rFonts w:ascii="Garamond" w:hAnsi="Garamond"/>
                <w:szCs w:val="20"/>
                <w:lang w:val="sq-AL"/>
              </w:rPr>
              <w:t xml:space="preserve">ligjin </w:t>
            </w:r>
            <w:r w:rsidRPr="00CC49AB">
              <w:rPr>
                <w:rFonts w:ascii="Garamond" w:hAnsi="Garamond"/>
                <w:szCs w:val="20"/>
                <w:lang w:val="sq-AL"/>
              </w:rPr>
              <w:t>nr.</w:t>
            </w:r>
            <w:r w:rsidR="00BE665C" w:rsidRPr="00CC49AB">
              <w:rPr>
                <w:rFonts w:ascii="Garamond" w:hAnsi="Garamond"/>
                <w:szCs w:val="20"/>
                <w:lang w:val="sq-AL"/>
              </w:rPr>
              <w:t xml:space="preserve"> </w:t>
            </w:r>
            <w:r w:rsidRPr="00CC49AB">
              <w:rPr>
                <w:rFonts w:ascii="Garamond" w:hAnsi="Garamond"/>
                <w:szCs w:val="20"/>
                <w:lang w:val="sq-AL"/>
              </w:rPr>
              <w:t>116/2016</w:t>
            </w:r>
            <w:r w:rsidR="00BE665C" w:rsidRPr="00CC49AB">
              <w:rPr>
                <w:rFonts w:ascii="Garamond" w:hAnsi="Garamond"/>
                <w:szCs w:val="20"/>
                <w:lang w:val="sq-AL"/>
              </w:rPr>
              <w:t xml:space="preserve">, </w:t>
            </w:r>
            <w:r w:rsidR="00165A32" w:rsidRPr="00CC49AB">
              <w:rPr>
                <w:rFonts w:ascii="Garamond" w:hAnsi="Garamond"/>
                <w:szCs w:val="20"/>
                <w:lang w:val="sq-AL"/>
              </w:rPr>
              <w:t>“</w:t>
            </w:r>
            <w:r w:rsidR="00BE665C" w:rsidRPr="00CC49AB">
              <w:rPr>
                <w:rFonts w:ascii="Garamond" w:hAnsi="Garamond"/>
                <w:szCs w:val="20"/>
                <w:lang w:val="sq-AL"/>
              </w:rPr>
              <w:t xml:space="preserve">Për performancën e energjisë </w:t>
            </w:r>
            <w:r w:rsidRPr="00CC49AB">
              <w:rPr>
                <w:rFonts w:ascii="Garamond" w:hAnsi="Garamond"/>
                <w:szCs w:val="20"/>
                <w:lang w:val="sq-AL"/>
              </w:rPr>
              <w:t xml:space="preserve">në </w:t>
            </w:r>
            <w:r w:rsidR="00BE665C" w:rsidRPr="00CC49AB">
              <w:rPr>
                <w:rFonts w:ascii="Garamond" w:hAnsi="Garamond"/>
                <w:szCs w:val="20"/>
                <w:lang w:val="sq-AL"/>
              </w:rPr>
              <w:t>ndërtesa</w:t>
            </w:r>
            <w:r w:rsidR="00165A32" w:rsidRPr="00CC49AB">
              <w:rPr>
                <w:rFonts w:ascii="Garamond" w:hAnsi="Garamond"/>
                <w:szCs w:val="20"/>
                <w:lang w:val="sq-AL"/>
              </w:rPr>
              <w:t>”</w:t>
            </w:r>
            <w:r w:rsidRPr="00CC49AB">
              <w:rPr>
                <w:rFonts w:ascii="Garamond" w:hAnsi="Garamond"/>
                <w:szCs w:val="20"/>
                <w:lang w:val="sq-AL"/>
              </w:rPr>
              <w:t xml:space="preserve"> dhe </w:t>
            </w:r>
            <w:r w:rsidR="00BE665C" w:rsidRPr="00CC49AB">
              <w:rPr>
                <w:rFonts w:ascii="Garamond" w:hAnsi="Garamond"/>
                <w:szCs w:val="20"/>
                <w:lang w:val="sq-AL"/>
              </w:rPr>
              <w:t xml:space="preserve">vendimit </w:t>
            </w:r>
            <w:r w:rsidRPr="00CC49AB">
              <w:rPr>
                <w:rFonts w:ascii="Garamond" w:hAnsi="Garamond"/>
                <w:szCs w:val="20"/>
                <w:lang w:val="sq-AL"/>
              </w:rPr>
              <w:t>nr. 537</w:t>
            </w:r>
            <w:r w:rsidR="00BC4A36" w:rsidRPr="00CC49AB">
              <w:rPr>
                <w:rFonts w:ascii="Garamond" w:hAnsi="Garamond"/>
                <w:szCs w:val="20"/>
                <w:lang w:val="sq-AL"/>
              </w:rPr>
              <w:t xml:space="preserve">, datë </w:t>
            </w:r>
            <w:r w:rsidRPr="00CC49AB">
              <w:rPr>
                <w:rFonts w:ascii="Garamond" w:hAnsi="Garamond"/>
                <w:szCs w:val="20"/>
                <w:lang w:val="sq-AL"/>
              </w:rPr>
              <w:t>8.7.2020</w:t>
            </w:r>
            <w:r w:rsidR="00BE665C" w:rsidRPr="00CC49AB">
              <w:rPr>
                <w:rFonts w:ascii="Garamond" w:hAnsi="Garamond"/>
                <w:szCs w:val="20"/>
                <w:lang w:val="sq-AL"/>
              </w:rPr>
              <w:t xml:space="preserve">, </w:t>
            </w:r>
            <w:r w:rsidR="00165A32" w:rsidRPr="00CC49AB">
              <w:rPr>
                <w:rFonts w:ascii="Garamond" w:hAnsi="Garamond"/>
                <w:szCs w:val="20"/>
                <w:lang w:val="sq-AL"/>
              </w:rPr>
              <w:t>“</w:t>
            </w:r>
            <w:r w:rsidR="00BE665C" w:rsidRPr="00CC49AB">
              <w:rPr>
                <w:rFonts w:ascii="Garamond" w:hAnsi="Garamond"/>
                <w:szCs w:val="20"/>
                <w:lang w:val="sq-AL"/>
              </w:rPr>
              <w:t xml:space="preserve">Për </w:t>
            </w:r>
            <w:r w:rsidRPr="00CC49AB">
              <w:rPr>
                <w:rFonts w:ascii="Garamond" w:hAnsi="Garamond"/>
                <w:szCs w:val="20"/>
                <w:lang w:val="sq-AL"/>
              </w:rPr>
              <w:t xml:space="preserve">kërkesat minimale të </w:t>
            </w:r>
            <w:r w:rsidR="00055C47" w:rsidRPr="00CC49AB">
              <w:rPr>
                <w:rFonts w:ascii="Garamond" w:hAnsi="Garamond"/>
                <w:szCs w:val="20"/>
                <w:lang w:val="sq-AL"/>
              </w:rPr>
              <w:t xml:space="preserve">performancës </w:t>
            </w:r>
            <w:r w:rsidRPr="00CC49AB">
              <w:rPr>
                <w:rFonts w:ascii="Garamond" w:hAnsi="Garamond"/>
                <w:szCs w:val="20"/>
                <w:lang w:val="sq-AL"/>
              </w:rPr>
              <w:t>së Energjisë</w:t>
            </w:r>
            <w:r w:rsidR="00165A32" w:rsidRPr="00CC49AB">
              <w:rPr>
                <w:rFonts w:ascii="Garamond" w:hAnsi="Garamond"/>
                <w:szCs w:val="20"/>
                <w:lang w:val="sq-AL"/>
              </w:rPr>
              <w:t>”</w:t>
            </w:r>
            <w:r w:rsidR="0098187E" w:rsidRPr="00CC49AB">
              <w:rPr>
                <w:rFonts w:ascii="Garamond" w:hAnsi="Garamond"/>
                <w:szCs w:val="20"/>
                <w:lang w:val="sq-AL"/>
              </w:rPr>
              <w:t>.</w:t>
            </w:r>
            <w:r w:rsidRPr="00CC49AB">
              <w:rPr>
                <w:rFonts w:ascii="Garamond" w:hAnsi="Garamond"/>
                <w:szCs w:val="20"/>
                <w:lang w:val="sq-AL"/>
              </w:rPr>
              <w:t xml:space="preserve"> </w:t>
            </w:r>
          </w:p>
        </w:tc>
      </w:tr>
      <w:tr w:rsidR="00DF7967" w:rsidRPr="00CC49AB" w14:paraId="41A3CCC1" w14:textId="77777777" w:rsidTr="00C610C3">
        <w:trPr>
          <w:trHeight w:val="20"/>
        </w:trPr>
        <w:tc>
          <w:tcPr>
            <w:tcW w:w="1284" w:type="pct"/>
            <w:hideMark/>
          </w:tcPr>
          <w:p w14:paraId="4BEA7E61" w14:textId="6DAF701B" w:rsidR="00DF7967" w:rsidRPr="00CC49AB" w:rsidRDefault="00DF7967" w:rsidP="00DF7967">
            <w:pPr>
              <w:spacing w:after="0"/>
              <w:rPr>
                <w:rFonts w:ascii="Garamond" w:hAnsi="Garamond"/>
                <w:szCs w:val="20"/>
                <w:lang w:val="sq-AL"/>
              </w:rPr>
            </w:pPr>
            <w:r w:rsidRPr="00CC49AB">
              <w:rPr>
                <w:rFonts w:ascii="Garamond" w:hAnsi="Garamond"/>
                <w:szCs w:val="20"/>
                <w:lang w:val="sq-AL"/>
              </w:rPr>
              <w:t xml:space="preserve">Kërkesat </w:t>
            </w:r>
            <w:r w:rsidR="007D1D3A" w:rsidRPr="00CC49AB">
              <w:rPr>
                <w:rFonts w:ascii="Garamond" w:hAnsi="Garamond"/>
                <w:szCs w:val="20"/>
                <w:lang w:val="sq-AL"/>
              </w:rPr>
              <w:t>afërsisht zero energji për ndërtesat e reja dhe ekzistuese</w:t>
            </w:r>
          </w:p>
        </w:tc>
        <w:tc>
          <w:tcPr>
            <w:tcW w:w="3716" w:type="pct"/>
            <w:hideMark/>
          </w:tcPr>
          <w:p w14:paraId="7DFF2E65" w14:textId="5CCA7861"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 xml:space="preserve">Kërkesat </w:t>
            </w:r>
            <w:r w:rsidR="0098187E" w:rsidRPr="00CC49AB">
              <w:rPr>
                <w:rFonts w:ascii="Garamond" w:hAnsi="Garamond"/>
                <w:szCs w:val="20"/>
                <w:lang w:val="sq-AL"/>
              </w:rPr>
              <w:t xml:space="preserve">afërsisht zero energji për ndërtesat e reja dhe ekzistuese </w:t>
            </w:r>
            <w:r w:rsidRPr="00CC49AB">
              <w:rPr>
                <w:rFonts w:ascii="Garamond" w:hAnsi="Garamond"/>
                <w:szCs w:val="20"/>
                <w:lang w:val="sq-AL"/>
              </w:rPr>
              <w:t xml:space="preserve">janë përcaktuar në përputhje me </w:t>
            </w:r>
            <w:r w:rsidR="0098187E" w:rsidRPr="00CC49AB">
              <w:rPr>
                <w:rFonts w:ascii="Garamond" w:hAnsi="Garamond"/>
                <w:szCs w:val="20"/>
                <w:lang w:val="sq-AL"/>
              </w:rPr>
              <w:t>ligjin n</w:t>
            </w:r>
            <w:r w:rsidRPr="00CC49AB">
              <w:rPr>
                <w:rFonts w:ascii="Garamond" w:hAnsi="Garamond"/>
                <w:szCs w:val="20"/>
                <w:lang w:val="sq-AL"/>
              </w:rPr>
              <w:t>r. 116/2016</w:t>
            </w:r>
            <w:r w:rsidR="00BE665C" w:rsidRPr="00CC49AB">
              <w:rPr>
                <w:rFonts w:ascii="Garamond" w:hAnsi="Garamond"/>
                <w:szCs w:val="20"/>
                <w:lang w:val="sq-AL"/>
              </w:rPr>
              <w:t xml:space="preserve">, </w:t>
            </w:r>
            <w:r w:rsidR="00165A32" w:rsidRPr="00CC49AB">
              <w:rPr>
                <w:rFonts w:ascii="Garamond" w:hAnsi="Garamond"/>
                <w:szCs w:val="20"/>
                <w:lang w:val="sq-AL"/>
              </w:rPr>
              <w:t>“</w:t>
            </w:r>
            <w:r w:rsidR="00BE665C" w:rsidRPr="00CC49AB">
              <w:rPr>
                <w:rFonts w:ascii="Garamond" w:hAnsi="Garamond"/>
                <w:szCs w:val="20"/>
                <w:lang w:val="sq-AL"/>
              </w:rPr>
              <w:t xml:space="preserve">Për </w:t>
            </w:r>
            <w:r w:rsidR="0098187E" w:rsidRPr="00CC49AB">
              <w:rPr>
                <w:rFonts w:ascii="Garamond" w:hAnsi="Garamond"/>
                <w:szCs w:val="20"/>
                <w:lang w:val="sq-AL"/>
              </w:rPr>
              <w:t>performancën e energjisë në ndërtesa</w:t>
            </w:r>
            <w:r w:rsidR="00165A32" w:rsidRPr="00CC49AB">
              <w:rPr>
                <w:rFonts w:ascii="Garamond" w:hAnsi="Garamond"/>
                <w:szCs w:val="20"/>
                <w:lang w:val="sq-AL"/>
              </w:rPr>
              <w:t>”</w:t>
            </w:r>
            <w:r w:rsidRPr="00CC49AB">
              <w:rPr>
                <w:rFonts w:ascii="Garamond" w:hAnsi="Garamond"/>
                <w:szCs w:val="20"/>
                <w:lang w:val="sq-AL"/>
              </w:rPr>
              <w:t xml:space="preserve"> dhe </w:t>
            </w:r>
            <w:r w:rsidR="0098187E" w:rsidRPr="00CC49AB">
              <w:rPr>
                <w:rFonts w:ascii="Garamond" w:hAnsi="Garamond"/>
                <w:szCs w:val="20"/>
                <w:lang w:val="sq-AL"/>
              </w:rPr>
              <w:t xml:space="preserve">vendimit </w:t>
            </w:r>
            <w:r w:rsidRPr="00CC49AB">
              <w:rPr>
                <w:rFonts w:ascii="Garamond" w:hAnsi="Garamond"/>
                <w:szCs w:val="20"/>
                <w:lang w:val="sq-AL"/>
              </w:rPr>
              <w:t>të Këshillit Ministrave nr. 537</w:t>
            </w:r>
            <w:r w:rsidR="00BC4A36" w:rsidRPr="00CC49AB">
              <w:rPr>
                <w:rFonts w:ascii="Garamond" w:hAnsi="Garamond"/>
                <w:szCs w:val="20"/>
                <w:lang w:val="sq-AL"/>
              </w:rPr>
              <w:t xml:space="preserve">, datë </w:t>
            </w:r>
            <w:r w:rsidRPr="00CC49AB">
              <w:rPr>
                <w:rFonts w:ascii="Garamond" w:hAnsi="Garamond"/>
                <w:szCs w:val="20"/>
                <w:lang w:val="sq-AL"/>
              </w:rPr>
              <w:t>8.7.2020</w:t>
            </w:r>
            <w:r w:rsidR="00BE665C" w:rsidRPr="00CC49AB">
              <w:rPr>
                <w:rFonts w:ascii="Garamond" w:hAnsi="Garamond"/>
                <w:szCs w:val="20"/>
                <w:lang w:val="sq-AL"/>
              </w:rPr>
              <w:t xml:space="preserve">, </w:t>
            </w:r>
            <w:r w:rsidR="00165A32" w:rsidRPr="00CC49AB">
              <w:rPr>
                <w:rFonts w:ascii="Garamond" w:hAnsi="Garamond"/>
                <w:szCs w:val="20"/>
                <w:lang w:val="sq-AL"/>
              </w:rPr>
              <w:t>“</w:t>
            </w:r>
            <w:r w:rsidR="00BE665C" w:rsidRPr="00CC49AB">
              <w:rPr>
                <w:rFonts w:ascii="Garamond" w:hAnsi="Garamond"/>
                <w:szCs w:val="20"/>
                <w:lang w:val="sq-AL"/>
              </w:rPr>
              <w:t xml:space="preserve">Për </w:t>
            </w:r>
            <w:r w:rsidRPr="00CC49AB">
              <w:rPr>
                <w:rFonts w:ascii="Garamond" w:hAnsi="Garamond"/>
                <w:szCs w:val="20"/>
                <w:lang w:val="sq-AL"/>
              </w:rPr>
              <w:t xml:space="preserve">kërkesat minimale të </w:t>
            </w:r>
            <w:r w:rsidR="0098187E" w:rsidRPr="00CC49AB">
              <w:rPr>
                <w:rFonts w:ascii="Garamond" w:hAnsi="Garamond"/>
                <w:szCs w:val="20"/>
                <w:lang w:val="sq-AL"/>
              </w:rPr>
              <w:t>performancës së energjisë</w:t>
            </w:r>
            <w:r w:rsidR="00165A32" w:rsidRPr="00CC49AB">
              <w:rPr>
                <w:rFonts w:ascii="Garamond" w:hAnsi="Garamond"/>
                <w:szCs w:val="20"/>
                <w:lang w:val="sq-AL"/>
              </w:rPr>
              <w:t>”</w:t>
            </w:r>
            <w:r w:rsidR="0098187E" w:rsidRPr="00CC49AB">
              <w:rPr>
                <w:rFonts w:ascii="Garamond" w:hAnsi="Garamond"/>
                <w:szCs w:val="20"/>
                <w:lang w:val="sq-AL"/>
              </w:rPr>
              <w:t>.</w:t>
            </w:r>
          </w:p>
        </w:tc>
      </w:tr>
      <w:tr w:rsidR="00DF7967" w:rsidRPr="00CC49AB" w14:paraId="788E091D" w14:textId="77777777" w:rsidTr="00C610C3">
        <w:trPr>
          <w:trHeight w:val="20"/>
        </w:trPr>
        <w:tc>
          <w:tcPr>
            <w:tcW w:w="1284" w:type="pct"/>
            <w:hideMark/>
          </w:tcPr>
          <w:p w14:paraId="43F2EFE4" w14:textId="0129B31A" w:rsidR="00DF7967" w:rsidRPr="00CC49AB" w:rsidRDefault="00DF7967" w:rsidP="00DF7967">
            <w:pPr>
              <w:spacing w:after="0"/>
              <w:rPr>
                <w:rFonts w:ascii="Garamond" w:hAnsi="Garamond"/>
                <w:szCs w:val="20"/>
                <w:lang w:val="sq-AL"/>
              </w:rPr>
            </w:pPr>
            <w:r w:rsidRPr="00CC49AB">
              <w:rPr>
                <w:rFonts w:ascii="Garamond" w:hAnsi="Garamond"/>
                <w:szCs w:val="20"/>
                <w:lang w:val="sq-AL"/>
              </w:rPr>
              <w:t xml:space="preserve">Konsumi </w:t>
            </w:r>
            <w:r w:rsidR="007D1D3A" w:rsidRPr="00CC49AB">
              <w:rPr>
                <w:rFonts w:ascii="Garamond" w:hAnsi="Garamond"/>
                <w:szCs w:val="20"/>
                <w:lang w:val="sq-AL"/>
              </w:rPr>
              <w:t xml:space="preserve">real i energjisë </w:t>
            </w:r>
            <w:r w:rsidRPr="00CC49AB">
              <w:rPr>
                <w:rFonts w:ascii="Garamond" w:hAnsi="Garamond"/>
                <w:szCs w:val="20"/>
                <w:lang w:val="sq-AL"/>
              </w:rPr>
              <w:t xml:space="preserve">për një </w:t>
            </w:r>
            <w:r w:rsidR="007D1D3A" w:rsidRPr="00CC49AB">
              <w:rPr>
                <w:rFonts w:ascii="Garamond" w:hAnsi="Garamond"/>
                <w:szCs w:val="20"/>
                <w:lang w:val="sq-AL"/>
              </w:rPr>
              <w:t xml:space="preserve">ndërtesë </w:t>
            </w:r>
            <w:r w:rsidRPr="00CC49AB">
              <w:rPr>
                <w:rFonts w:ascii="Garamond" w:hAnsi="Garamond"/>
                <w:szCs w:val="20"/>
                <w:lang w:val="sq-AL"/>
              </w:rPr>
              <w:t>(</w:t>
            </w:r>
            <w:r w:rsidR="00CE5C83" w:rsidRPr="00CC49AB">
              <w:rPr>
                <w:rFonts w:ascii="Garamond" w:hAnsi="Garamond"/>
                <w:szCs w:val="20"/>
                <w:lang w:val="sq-AL"/>
              </w:rPr>
              <w:t>kwh</w:t>
            </w:r>
            <w:r w:rsidRPr="00CC49AB">
              <w:rPr>
                <w:rFonts w:ascii="Garamond" w:hAnsi="Garamond"/>
                <w:szCs w:val="20"/>
                <w:lang w:val="sq-AL"/>
              </w:rPr>
              <w:t xml:space="preserve">/vit) </w:t>
            </w:r>
          </w:p>
        </w:tc>
        <w:tc>
          <w:tcPr>
            <w:tcW w:w="3716" w:type="pct"/>
            <w:hideMark/>
          </w:tcPr>
          <w:p w14:paraId="59E9C742" w14:textId="08466B10"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 xml:space="preserve">Konsumi </w:t>
            </w:r>
            <w:r w:rsidR="0098187E" w:rsidRPr="00CC49AB">
              <w:rPr>
                <w:rFonts w:ascii="Garamond" w:hAnsi="Garamond"/>
                <w:szCs w:val="20"/>
                <w:lang w:val="sq-AL"/>
              </w:rPr>
              <w:t xml:space="preserve">real i energjisë për një ndërtesë </w:t>
            </w:r>
            <w:r w:rsidRPr="00CC49AB">
              <w:rPr>
                <w:rFonts w:ascii="Garamond" w:hAnsi="Garamond"/>
                <w:szCs w:val="20"/>
                <w:lang w:val="sq-AL"/>
              </w:rPr>
              <w:t xml:space="preserve">(referuar si konsumi real) për një ndërtesë është shprehur në </w:t>
            </w:r>
            <w:r w:rsidR="00CE5C83" w:rsidRPr="00CC49AB">
              <w:rPr>
                <w:rFonts w:ascii="Garamond" w:hAnsi="Garamond"/>
                <w:szCs w:val="20"/>
                <w:lang w:val="sq-AL"/>
              </w:rPr>
              <w:t>kwh</w:t>
            </w:r>
            <w:r w:rsidRPr="00CC49AB">
              <w:rPr>
                <w:rFonts w:ascii="Garamond" w:hAnsi="Garamond"/>
                <w:szCs w:val="20"/>
                <w:lang w:val="sq-AL"/>
              </w:rPr>
              <w:t>/vit dhe është shuma të gjithë komoditeteve/mbartësve të energjisë (elektriciteti, LPG, p</w:t>
            </w:r>
            <w:r w:rsidR="00AA2ECB">
              <w:rPr>
                <w:rFonts w:ascii="Garamond" w:hAnsi="Garamond"/>
                <w:szCs w:val="20"/>
                <w:lang w:val="sq-AL"/>
              </w:rPr>
              <w:t>a</w:t>
            </w:r>
            <w:r w:rsidRPr="00CC49AB">
              <w:rPr>
                <w:rFonts w:ascii="Garamond" w:hAnsi="Garamond"/>
                <w:szCs w:val="20"/>
                <w:lang w:val="sq-AL"/>
              </w:rPr>
              <w:t>leta, nafta bruto, ngrohja etj</w:t>
            </w:r>
            <w:r w:rsidR="00055C47" w:rsidRPr="00CC49AB">
              <w:rPr>
                <w:rFonts w:ascii="Garamond" w:hAnsi="Garamond"/>
                <w:szCs w:val="20"/>
                <w:lang w:val="sq-AL"/>
              </w:rPr>
              <w:t>.</w:t>
            </w:r>
            <w:r w:rsidRPr="00CC49AB">
              <w:rPr>
                <w:rFonts w:ascii="Garamond" w:hAnsi="Garamond"/>
                <w:szCs w:val="20"/>
                <w:lang w:val="sq-AL"/>
              </w:rPr>
              <w:t>) e konsumuar përgjatë gjithë vitit.</w:t>
            </w:r>
          </w:p>
        </w:tc>
      </w:tr>
      <w:tr w:rsidR="00DF7967" w:rsidRPr="00CC49AB" w14:paraId="4550B04F" w14:textId="77777777" w:rsidTr="00C610C3">
        <w:trPr>
          <w:trHeight w:val="20"/>
        </w:trPr>
        <w:tc>
          <w:tcPr>
            <w:tcW w:w="1284" w:type="pct"/>
            <w:hideMark/>
          </w:tcPr>
          <w:p w14:paraId="7C008B14" w14:textId="6D42057D" w:rsidR="00DF7967" w:rsidRPr="00CC49AB" w:rsidRDefault="00DF7967" w:rsidP="00DF7967">
            <w:pPr>
              <w:spacing w:after="0"/>
              <w:rPr>
                <w:rFonts w:ascii="Garamond" w:hAnsi="Garamond"/>
                <w:szCs w:val="20"/>
                <w:lang w:val="sq-AL"/>
              </w:rPr>
            </w:pPr>
            <w:r w:rsidRPr="00CC49AB">
              <w:rPr>
                <w:rFonts w:ascii="Garamond" w:hAnsi="Garamond"/>
                <w:szCs w:val="20"/>
                <w:lang w:val="sq-AL"/>
              </w:rPr>
              <w:lastRenderedPageBreak/>
              <w:t xml:space="preserve">Konsumi </w:t>
            </w:r>
            <w:r w:rsidR="0098187E" w:rsidRPr="00CC49AB">
              <w:rPr>
                <w:rFonts w:ascii="Garamond" w:hAnsi="Garamond"/>
                <w:szCs w:val="20"/>
                <w:lang w:val="sq-AL"/>
              </w:rPr>
              <w:t>specifik real i energjisë për një ndërtesë</w:t>
            </w:r>
            <w:r w:rsidRPr="00CC49AB">
              <w:rPr>
                <w:rFonts w:ascii="Garamond" w:hAnsi="Garamond"/>
                <w:szCs w:val="20"/>
                <w:lang w:val="sq-AL"/>
              </w:rPr>
              <w:t xml:space="preserve">, </w:t>
            </w:r>
            <w:r w:rsidR="00CE5C83" w:rsidRPr="00CC49AB">
              <w:rPr>
                <w:rFonts w:ascii="Garamond" w:hAnsi="Garamond"/>
                <w:szCs w:val="20"/>
                <w:lang w:val="sq-AL"/>
              </w:rPr>
              <w:t>kwh</w:t>
            </w:r>
            <w:r w:rsidRPr="00CC49AB">
              <w:rPr>
                <w:rFonts w:ascii="Garamond" w:hAnsi="Garamond"/>
                <w:szCs w:val="20"/>
                <w:lang w:val="sq-AL"/>
              </w:rPr>
              <w:t>/(m</w:t>
            </w:r>
            <w:r w:rsidRPr="00CC49AB">
              <w:rPr>
                <w:rFonts w:ascii="Garamond" w:hAnsi="Garamond"/>
                <w:szCs w:val="20"/>
                <w:vertAlign w:val="superscript"/>
                <w:lang w:val="sq-AL"/>
              </w:rPr>
              <w:t>2</w:t>
            </w:r>
            <w:r w:rsidR="00055C47" w:rsidRPr="00CC49AB">
              <w:rPr>
                <w:rFonts w:ascii="Garamond" w:hAnsi="Garamond"/>
                <w:szCs w:val="20"/>
                <w:vertAlign w:val="superscript"/>
                <w:lang w:val="sq-AL"/>
              </w:rPr>
              <w:t xml:space="preserve"> </w:t>
            </w:r>
            <w:r w:rsidRPr="00CC49AB">
              <w:rPr>
                <w:rFonts w:ascii="Garamond" w:hAnsi="Garamond"/>
                <w:szCs w:val="20"/>
                <w:lang w:val="sq-AL"/>
              </w:rPr>
              <w:t>vit)</w:t>
            </w:r>
          </w:p>
        </w:tc>
        <w:tc>
          <w:tcPr>
            <w:tcW w:w="3716" w:type="pct"/>
            <w:hideMark/>
          </w:tcPr>
          <w:p w14:paraId="3BE46DAF" w14:textId="35A09A08"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 xml:space="preserve">Konsumi </w:t>
            </w:r>
            <w:r w:rsidR="0098187E" w:rsidRPr="00CC49AB">
              <w:rPr>
                <w:rFonts w:ascii="Garamond" w:hAnsi="Garamond"/>
                <w:szCs w:val="20"/>
                <w:lang w:val="sq-AL"/>
              </w:rPr>
              <w:t>specifik real vjetor i energjis</w:t>
            </w:r>
            <w:r w:rsidRPr="00CC49AB">
              <w:rPr>
                <w:rFonts w:ascii="Garamond" w:hAnsi="Garamond"/>
                <w:szCs w:val="20"/>
                <w:lang w:val="sq-AL"/>
              </w:rPr>
              <w:t xml:space="preserve">ë (referuar si konsumi </w:t>
            </w:r>
            <w:r w:rsidR="00055C47" w:rsidRPr="00CC49AB">
              <w:rPr>
                <w:rFonts w:ascii="Garamond" w:hAnsi="Garamond"/>
                <w:szCs w:val="20"/>
                <w:lang w:val="sq-AL"/>
              </w:rPr>
              <w:t>specifik</w:t>
            </w:r>
            <w:r w:rsidRPr="00CC49AB">
              <w:rPr>
                <w:rFonts w:ascii="Garamond" w:hAnsi="Garamond"/>
                <w:szCs w:val="20"/>
                <w:lang w:val="sq-AL"/>
              </w:rPr>
              <w:t xml:space="preserve"> real) për një ndërtesë është shprehur në </w:t>
            </w:r>
            <w:r w:rsidR="00CE5C83" w:rsidRPr="00CC49AB">
              <w:rPr>
                <w:rFonts w:ascii="Garamond" w:hAnsi="Garamond"/>
                <w:szCs w:val="20"/>
                <w:lang w:val="sq-AL"/>
              </w:rPr>
              <w:t>kwh</w:t>
            </w:r>
            <w:r w:rsidRPr="00CC49AB">
              <w:rPr>
                <w:rFonts w:ascii="Garamond" w:hAnsi="Garamond"/>
                <w:szCs w:val="20"/>
                <w:lang w:val="sq-AL"/>
              </w:rPr>
              <w:t>/(m</w:t>
            </w:r>
            <w:r w:rsidRPr="00CC49AB">
              <w:rPr>
                <w:rFonts w:ascii="Garamond" w:hAnsi="Garamond"/>
                <w:szCs w:val="20"/>
                <w:vertAlign w:val="superscript"/>
                <w:lang w:val="sq-AL"/>
              </w:rPr>
              <w:t>2</w:t>
            </w:r>
            <w:r w:rsidR="00055C47" w:rsidRPr="00CC49AB">
              <w:rPr>
                <w:rFonts w:ascii="Garamond" w:hAnsi="Garamond"/>
                <w:szCs w:val="20"/>
                <w:vertAlign w:val="superscript"/>
                <w:lang w:val="sq-AL"/>
              </w:rPr>
              <w:t xml:space="preserve"> </w:t>
            </w:r>
            <w:r w:rsidRPr="00CC49AB">
              <w:rPr>
                <w:rFonts w:ascii="Garamond" w:hAnsi="Garamond"/>
                <w:szCs w:val="20"/>
                <w:lang w:val="sq-AL"/>
              </w:rPr>
              <w:t xml:space="preserve">vit) dhe është </w:t>
            </w:r>
            <w:r w:rsidR="0098187E" w:rsidRPr="00CC49AB">
              <w:rPr>
                <w:rFonts w:ascii="Garamond" w:hAnsi="Garamond"/>
                <w:szCs w:val="20"/>
                <w:lang w:val="sq-AL"/>
              </w:rPr>
              <w:t xml:space="preserve">konsumi specifik real vjetor </w:t>
            </w:r>
            <w:r w:rsidR="00055C47" w:rsidRPr="00CC49AB">
              <w:rPr>
                <w:rFonts w:ascii="Garamond" w:hAnsi="Garamond"/>
                <w:szCs w:val="20"/>
                <w:lang w:val="sq-AL"/>
              </w:rPr>
              <w:t>pjesëtuar</w:t>
            </w:r>
            <w:r w:rsidRPr="00CC49AB">
              <w:rPr>
                <w:rFonts w:ascii="Garamond" w:hAnsi="Garamond"/>
                <w:szCs w:val="20"/>
                <w:lang w:val="sq-AL"/>
              </w:rPr>
              <w:t xml:space="preserve"> për sipërfaqen e ndërtesës. </w:t>
            </w:r>
          </w:p>
        </w:tc>
      </w:tr>
      <w:tr w:rsidR="00DF7967" w:rsidRPr="00CC49AB" w14:paraId="7651B436" w14:textId="77777777" w:rsidTr="00C610C3">
        <w:trPr>
          <w:trHeight w:val="20"/>
        </w:trPr>
        <w:tc>
          <w:tcPr>
            <w:tcW w:w="1284" w:type="pct"/>
            <w:hideMark/>
          </w:tcPr>
          <w:p w14:paraId="4388A974" w14:textId="5692D2BF" w:rsidR="00DF7967" w:rsidRPr="00CC49AB" w:rsidRDefault="00DF7967" w:rsidP="00DF7967">
            <w:pPr>
              <w:spacing w:after="0"/>
              <w:rPr>
                <w:rFonts w:ascii="Garamond" w:hAnsi="Garamond"/>
                <w:szCs w:val="20"/>
                <w:lang w:val="sq-AL"/>
              </w:rPr>
            </w:pPr>
            <w:r w:rsidRPr="00CC49AB">
              <w:rPr>
                <w:rFonts w:ascii="Garamond" w:hAnsi="Garamond"/>
                <w:szCs w:val="20"/>
                <w:lang w:val="sq-AL"/>
              </w:rPr>
              <w:t xml:space="preserve">Skenari i </w:t>
            </w:r>
            <w:r w:rsidR="00B56C80" w:rsidRPr="00CC49AB">
              <w:rPr>
                <w:rFonts w:ascii="Garamond" w:hAnsi="Garamond"/>
                <w:szCs w:val="20"/>
                <w:lang w:val="sq-AL"/>
              </w:rPr>
              <w:t>kërkesës bazë përfundimtare të energjisë për ndërtesat e reja ose ekzistu</w:t>
            </w:r>
            <w:r w:rsidRPr="00CC49AB">
              <w:rPr>
                <w:rFonts w:ascii="Garamond" w:hAnsi="Garamond"/>
                <w:szCs w:val="20"/>
                <w:lang w:val="sq-AL"/>
              </w:rPr>
              <w:t>ese (</w:t>
            </w:r>
            <w:r w:rsidR="00CE5C83" w:rsidRPr="00CC49AB">
              <w:rPr>
                <w:rFonts w:ascii="Garamond" w:hAnsi="Garamond"/>
                <w:szCs w:val="20"/>
                <w:lang w:val="sq-AL"/>
              </w:rPr>
              <w:t>kwh</w:t>
            </w:r>
            <w:r w:rsidRPr="00CC49AB">
              <w:rPr>
                <w:rFonts w:ascii="Garamond" w:hAnsi="Garamond"/>
                <w:szCs w:val="20"/>
                <w:lang w:val="sq-AL"/>
              </w:rPr>
              <w:t>/vit)</w:t>
            </w:r>
          </w:p>
        </w:tc>
        <w:tc>
          <w:tcPr>
            <w:tcW w:w="3716" w:type="pct"/>
            <w:hideMark/>
          </w:tcPr>
          <w:p w14:paraId="6CD9B06A" w14:textId="664B26BB"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 xml:space="preserve">Skenari i </w:t>
            </w:r>
            <w:r w:rsidR="00055C47" w:rsidRPr="00CC49AB">
              <w:rPr>
                <w:rFonts w:ascii="Garamond" w:hAnsi="Garamond"/>
                <w:szCs w:val="20"/>
                <w:lang w:val="sq-AL"/>
              </w:rPr>
              <w:t xml:space="preserve">kërkesës bazë përfundimtare të energjisë për ndërtesat e reja ose ekzistuese </w:t>
            </w:r>
            <w:r w:rsidRPr="00CC49AB">
              <w:rPr>
                <w:rFonts w:ascii="Garamond" w:hAnsi="Garamond"/>
                <w:szCs w:val="20"/>
                <w:lang w:val="sq-AL"/>
              </w:rPr>
              <w:t xml:space="preserve">(referuar si kërkesa bazë për energji) për ndërtesat e reja ose ekzistuese është shprehur në </w:t>
            </w:r>
            <w:r w:rsidR="00CE5C83" w:rsidRPr="00CC49AB">
              <w:rPr>
                <w:rFonts w:ascii="Garamond" w:hAnsi="Garamond"/>
                <w:szCs w:val="20"/>
                <w:lang w:val="sq-AL"/>
              </w:rPr>
              <w:t>kwh</w:t>
            </w:r>
            <w:r w:rsidRPr="00CC49AB">
              <w:rPr>
                <w:rFonts w:ascii="Garamond" w:hAnsi="Garamond"/>
                <w:szCs w:val="20"/>
                <w:lang w:val="sq-AL"/>
              </w:rPr>
              <w:t xml:space="preserve">/vit dhe është shuma totale e kërkesës përfundimtare të </w:t>
            </w:r>
            <w:r w:rsidR="00055C47" w:rsidRPr="00CC49AB">
              <w:rPr>
                <w:rFonts w:ascii="Garamond" w:hAnsi="Garamond"/>
                <w:szCs w:val="20"/>
                <w:lang w:val="sq-AL"/>
              </w:rPr>
              <w:t>llogaritur</w:t>
            </w:r>
            <w:r w:rsidRPr="00CC49AB">
              <w:rPr>
                <w:rFonts w:ascii="Garamond" w:hAnsi="Garamond"/>
                <w:szCs w:val="20"/>
                <w:lang w:val="sq-AL"/>
              </w:rPr>
              <w:t xml:space="preserve"> për energji për të pa</w:t>
            </w:r>
            <w:r w:rsidR="00055C47" w:rsidRPr="00CC49AB">
              <w:rPr>
                <w:rFonts w:ascii="Garamond" w:hAnsi="Garamond"/>
                <w:szCs w:val="20"/>
                <w:lang w:val="sq-AL"/>
              </w:rPr>
              <w:t>s</w:t>
            </w:r>
            <w:r w:rsidRPr="00CC49AB">
              <w:rPr>
                <w:rFonts w:ascii="Garamond" w:hAnsi="Garamond"/>
                <w:szCs w:val="20"/>
                <w:lang w:val="sq-AL"/>
              </w:rPr>
              <w:t xml:space="preserve">ur kushte komforti në përputhje me </w:t>
            </w:r>
            <w:r w:rsidR="001C4A2C" w:rsidRPr="00CC49AB">
              <w:rPr>
                <w:rFonts w:ascii="Garamond" w:hAnsi="Garamond"/>
                <w:szCs w:val="20"/>
                <w:lang w:val="sq-AL"/>
              </w:rPr>
              <w:t xml:space="preserve">ligjin për performancën e energjisë së ndërtesave </w:t>
            </w:r>
            <w:r w:rsidRPr="00CC49AB">
              <w:rPr>
                <w:rFonts w:ascii="Garamond" w:hAnsi="Garamond"/>
                <w:szCs w:val="20"/>
                <w:lang w:val="sq-AL"/>
              </w:rPr>
              <w:t>nr.</w:t>
            </w:r>
            <w:r w:rsidR="00055C47" w:rsidRPr="00CC49AB">
              <w:rPr>
                <w:rFonts w:ascii="Garamond" w:hAnsi="Garamond"/>
                <w:szCs w:val="20"/>
                <w:lang w:val="sq-AL"/>
              </w:rPr>
              <w:t xml:space="preserve"> </w:t>
            </w:r>
            <w:r w:rsidRPr="00CC49AB">
              <w:rPr>
                <w:rFonts w:ascii="Garamond" w:hAnsi="Garamond"/>
                <w:szCs w:val="20"/>
                <w:lang w:val="sq-AL"/>
              </w:rPr>
              <w:t xml:space="preserve">116/2016 dhe </w:t>
            </w:r>
            <w:r w:rsidR="00055C47" w:rsidRPr="00CC49AB">
              <w:rPr>
                <w:rFonts w:ascii="Garamond" w:hAnsi="Garamond"/>
                <w:szCs w:val="20"/>
                <w:lang w:val="sq-AL"/>
              </w:rPr>
              <w:t xml:space="preserve">vendimit </w:t>
            </w:r>
            <w:r w:rsidRPr="00CC49AB">
              <w:rPr>
                <w:rFonts w:ascii="Garamond" w:hAnsi="Garamond"/>
                <w:szCs w:val="20"/>
                <w:lang w:val="sq-AL"/>
              </w:rPr>
              <w:t>të Këshillit Ministrave nr.</w:t>
            </w:r>
            <w:r w:rsidR="00055C47" w:rsidRPr="00CC49AB">
              <w:rPr>
                <w:rFonts w:ascii="Garamond" w:hAnsi="Garamond"/>
                <w:szCs w:val="20"/>
                <w:lang w:val="sq-AL"/>
              </w:rPr>
              <w:t xml:space="preserve"> </w:t>
            </w:r>
            <w:r w:rsidRPr="00CC49AB">
              <w:rPr>
                <w:rFonts w:ascii="Garamond" w:hAnsi="Garamond"/>
                <w:szCs w:val="20"/>
                <w:lang w:val="sq-AL"/>
              </w:rPr>
              <w:t>537</w:t>
            </w:r>
            <w:r w:rsidR="00BC4A36" w:rsidRPr="00CC49AB">
              <w:rPr>
                <w:rFonts w:ascii="Garamond" w:hAnsi="Garamond"/>
                <w:szCs w:val="20"/>
                <w:lang w:val="sq-AL"/>
              </w:rPr>
              <w:t xml:space="preserve">, datë </w:t>
            </w:r>
            <w:r w:rsidRPr="00CC49AB">
              <w:rPr>
                <w:rFonts w:ascii="Garamond" w:hAnsi="Garamond"/>
                <w:szCs w:val="20"/>
                <w:lang w:val="sq-AL"/>
              </w:rPr>
              <w:t>8.7.2020</w:t>
            </w:r>
            <w:r w:rsidR="00BE665C" w:rsidRPr="00CC49AB">
              <w:rPr>
                <w:rFonts w:ascii="Garamond" w:hAnsi="Garamond"/>
                <w:szCs w:val="20"/>
                <w:lang w:val="sq-AL"/>
              </w:rPr>
              <w:t xml:space="preserve">, </w:t>
            </w:r>
            <w:r w:rsidR="00165A32" w:rsidRPr="00CC49AB">
              <w:rPr>
                <w:rFonts w:ascii="Garamond" w:hAnsi="Garamond"/>
                <w:szCs w:val="20"/>
                <w:lang w:val="sq-AL"/>
              </w:rPr>
              <w:t>“</w:t>
            </w:r>
            <w:r w:rsidR="00BE665C" w:rsidRPr="00CC49AB">
              <w:rPr>
                <w:rFonts w:ascii="Garamond" w:hAnsi="Garamond"/>
                <w:szCs w:val="20"/>
                <w:lang w:val="sq-AL"/>
              </w:rPr>
              <w:t xml:space="preserve">Për </w:t>
            </w:r>
            <w:r w:rsidRPr="00CC49AB">
              <w:rPr>
                <w:rFonts w:ascii="Garamond" w:hAnsi="Garamond"/>
                <w:szCs w:val="20"/>
                <w:lang w:val="sq-AL"/>
              </w:rPr>
              <w:t>miratimin e kërkesave minimale për performancën e energjisë në ndërtesa dhe njësive të ndërtesave</w:t>
            </w:r>
            <w:r w:rsidR="00165A32" w:rsidRPr="00CC49AB">
              <w:rPr>
                <w:rFonts w:ascii="Garamond" w:hAnsi="Garamond"/>
                <w:szCs w:val="20"/>
                <w:lang w:val="sq-AL"/>
              </w:rPr>
              <w:t>”</w:t>
            </w:r>
            <w:r w:rsidR="001C4A2C" w:rsidRPr="00CC49AB">
              <w:rPr>
                <w:rFonts w:ascii="Garamond" w:hAnsi="Garamond"/>
                <w:szCs w:val="20"/>
                <w:lang w:val="sq-AL"/>
              </w:rPr>
              <w:t>.</w:t>
            </w:r>
          </w:p>
        </w:tc>
      </w:tr>
      <w:tr w:rsidR="00DF7967" w:rsidRPr="00CC49AB" w14:paraId="0815E681" w14:textId="77777777" w:rsidTr="00C610C3">
        <w:trPr>
          <w:trHeight w:val="20"/>
        </w:trPr>
        <w:tc>
          <w:tcPr>
            <w:tcW w:w="1284" w:type="pct"/>
            <w:hideMark/>
          </w:tcPr>
          <w:p w14:paraId="377B766D" w14:textId="475538F3" w:rsidR="00DF7967" w:rsidRPr="00CC49AB" w:rsidRDefault="00DF7967" w:rsidP="00DF7967">
            <w:pPr>
              <w:spacing w:after="0"/>
              <w:rPr>
                <w:rFonts w:ascii="Garamond" w:hAnsi="Garamond"/>
                <w:szCs w:val="20"/>
                <w:lang w:val="sq-AL"/>
              </w:rPr>
            </w:pPr>
            <w:r w:rsidRPr="00CC49AB">
              <w:rPr>
                <w:rFonts w:ascii="Garamond" w:hAnsi="Garamond"/>
                <w:szCs w:val="20"/>
                <w:lang w:val="sq-AL"/>
              </w:rPr>
              <w:t xml:space="preserve">Skenari </w:t>
            </w:r>
            <w:r w:rsidR="00B56C80" w:rsidRPr="00CC49AB">
              <w:rPr>
                <w:rFonts w:ascii="Garamond" w:hAnsi="Garamond"/>
                <w:szCs w:val="20"/>
                <w:lang w:val="sq-AL"/>
              </w:rPr>
              <w:t>specifik i kërkesës bazike përfundimtare të energjisë për ndërtesat e reja ose ekzistues</w:t>
            </w:r>
            <w:r w:rsidRPr="00CC49AB">
              <w:rPr>
                <w:rFonts w:ascii="Garamond" w:hAnsi="Garamond"/>
                <w:szCs w:val="20"/>
                <w:lang w:val="sq-AL"/>
              </w:rPr>
              <w:t>e (</w:t>
            </w:r>
            <w:r w:rsidR="00CE5C83" w:rsidRPr="00CC49AB">
              <w:rPr>
                <w:rFonts w:ascii="Garamond" w:hAnsi="Garamond"/>
                <w:szCs w:val="20"/>
                <w:lang w:val="sq-AL"/>
              </w:rPr>
              <w:t>kwh</w:t>
            </w:r>
            <w:r w:rsidRPr="00CC49AB">
              <w:rPr>
                <w:rFonts w:ascii="Garamond" w:hAnsi="Garamond"/>
                <w:szCs w:val="20"/>
                <w:lang w:val="sq-AL"/>
              </w:rPr>
              <w:t>/m</w:t>
            </w:r>
            <w:r w:rsidRPr="00CC49AB">
              <w:rPr>
                <w:rFonts w:ascii="Garamond" w:hAnsi="Garamond"/>
                <w:szCs w:val="20"/>
                <w:vertAlign w:val="superscript"/>
                <w:lang w:val="sq-AL"/>
              </w:rPr>
              <w:t>2</w:t>
            </w:r>
            <w:r w:rsidRPr="00CC49AB">
              <w:rPr>
                <w:rFonts w:ascii="Garamond" w:hAnsi="Garamond"/>
                <w:szCs w:val="20"/>
                <w:lang w:val="sq-AL"/>
              </w:rPr>
              <w:t>vit)</w:t>
            </w:r>
          </w:p>
        </w:tc>
        <w:tc>
          <w:tcPr>
            <w:tcW w:w="3716" w:type="pct"/>
            <w:hideMark/>
          </w:tcPr>
          <w:p w14:paraId="167B025A" w14:textId="70A57472"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 xml:space="preserve">Konsumi real vjetor specifik i energjisë (i referuar si kërkesa specifike bazë) për një ndërtesë shprehet në </w:t>
            </w:r>
            <w:r w:rsidR="00CE5C83" w:rsidRPr="00CC49AB">
              <w:rPr>
                <w:rFonts w:ascii="Garamond" w:hAnsi="Garamond"/>
                <w:szCs w:val="20"/>
                <w:lang w:val="sq-AL"/>
              </w:rPr>
              <w:t>kwh</w:t>
            </w:r>
            <w:r w:rsidRPr="00CC49AB">
              <w:rPr>
                <w:rFonts w:ascii="Garamond" w:hAnsi="Garamond"/>
                <w:szCs w:val="20"/>
                <w:lang w:val="sq-AL"/>
              </w:rPr>
              <w:t>/(m</w:t>
            </w:r>
            <w:r w:rsidRPr="00CC49AB">
              <w:rPr>
                <w:rFonts w:ascii="Garamond" w:hAnsi="Garamond"/>
                <w:szCs w:val="20"/>
                <w:vertAlign w:val="superscript"/>
                <w:lang w:val="sq-AL"/>
              </w:rPr>
              <w:t>2</w:t>
            </w:r>
            <w:r w:rsidRPr="00CC49AB">
              <w:rPr>
                <w:rFonts w:ascii="Garamond" w:hAnsi="Garamond"/>
                <w:szCs w:val="20"/>
                <w:lang w:val="sq-AL"/>
              </w:rPr>
              <w:t xml:space="preserve"> </w:t>
            </w:r>
            <w:r w:rsidR="00055C47" w:rsidRPr="00CC49AB">
              <w:rPr>
                <w:rFonts w:ascii="Garamond" w:hAnsi="Garamond"/>
                <w:szCs w:val="20"/>
                <w:lang w:val="sq-AL"/>
              </w:rPr>
              <w:t xml:space="preserve"> </w:t>
            </w:r>
            <w:r w:rsidRPr="00CC49AB">
              <w:rPr>
                <w:rFonts w:ascii="Garamond" w:hAnsi="Garamond"/>
                <w:szCs w:val="20"/>
                <w:lang w:val="sq-AL"/>
              </w:rPr>
              <w:t>vit) dhe është kërkesa finale e energjisë bazë e ndarë sipas sipërfaqes së ndërtesës.</w:t>
            </w:r>
          </w:p>
        </w:tc>
      </w:tr>
      <w:tr w:rsidR="00DF7967" w:rsidRPr="00CC49AB" w14:paraId="0E35D487" w14:textId="77777777" w:rsidTr="00C610C3">
        <w:trPr>
          <w:trHeight w:val="20"/>
        </w:trPr>
        <w:tc>
          <w:tcPr>
            <w:tcW w:w="1284" w:type="pct"/>
            <w:hideMark/>
          </w:tcPr>
          <w:p w14:paraId="4B3891FE" w14:textId="5DDFB447" w:rsidR="00DF7967" w:rsidRPr="00CC49AB" w:rsidRDefault="00DF7967" w:rsidP="00DF7967">
            <w:pPr>
              <w:spacing w:after="0"/>
              <w:rPr>
                <w:rFonts w:ascii="Garamond" w:hAnsi="Garamond"/>
                <w:szCs w:val="20"/>
                <w:lang w:val="sq-AL"/>
              </w:rPr>
            </w:pPr>
            <w:r w:rsidRPr="00CC49AB">
              <w:rPr>
                <w:rFonts w:ascii="Garamond" w:hAnsi="Garamond"/>
                <w:szCs w:val="20"/>
                <w:lang w:val="sq-AL"/>
              </w:rPr>
              <w:t xml:space="preserve">Masat EE/RES të propozuara për arritjen e </w:t>
            </w:r>
            <w:r w:rsidR="00B56C80" w:rsidRPr="00CC49AB">
              <w:rPr>
                <w:rFonts w:ascii="Garamond" w:hAnsi="Garamond"/>
                <w:szCs w:val="20"/>
                <w:lang w:val="sq-AL"/>
              </w:rPr>
              <w:t xml:space="preserve">kërkesës </w:t>
            </w:r>
            <w:r w:rsidRPr="00CC49AB">
              <w:rPr>
                <w:rFonts w:ascii="Garamond" w:hAnsi="Garamond"/>
                <w:szCs w:val="20"/>
                <w:lang w:val="sq-AL"/>
              </w:rPr>
              <w:t>minimale për performancë energjetike për ndërtesat e reja ose ekzistuese</w:t>
            </w:r>
          </w:p>
        </w:tc>
        <w:tc>
          <w:tcPr>
            <w:tcW w:w="3716" w:type="pct"/>
            <w:hideMark/>
          </w:tcPr>
          <w:p w14:paraId="5445A0C7" w14:textId="48EE3B7E"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 xml:space="preserve">Masat EE/RES janë masat respektive të propozuara për </w:t>
            </w:r>
            <w:r w:rsidR="001C4A2C" w:rsidRPr="00CC49AB">
              <w:rPr>
                <w:rFonts w:ascii="Garamond" w:hAnsi="Garamond"/>
                <w:szCs w:val="20"/>
                <w:lang w:val="sq-AL"/>
              </w:rPr>
              <w:t>arritjen</w:t>
            </w:r>
            <w:r w:rsidRPr="00CC49AB">
              <w:rPr>
                <w:rFonts w:ascii="Garamond" w:hAnsi="Garamond"/>
                <w:szCs w:val="20"/>
                <w:lang w:val="sq-AL"/>
              </w:rPr>
              <w:t xml:space="preserve"> e kërkesave minimale të performancës energjetike për ndërtesat e reja ose ekzistuese</w:t>
            </w:r>
            <w:r w:rsidR="001C4A2C" w:rsidRPr="00CC49AB">
              <w:rPr>
                <w:rFonts w:ascii="Garamond" w:hAnsi="Garamond"/>
                <w:szCs w:val="20"/>
                <w:lang w:val="sq-AL"/>
              </w:rPr>
              <w:t>,</w:t>
            </w:r>
            <w:r w:rsidRPr="00CC49AB">
              <w:rPr>
                <w:rFonts w:ascii="Garamond" w:hAnsi="Garamond"/>
                <w:szCs w:val="20"/>
                <w:lang w:val="sq-AL"/>
              </w:rPr>
              <w:t xml:space="preserve"> duke kënaqur të gjitha kriteret respektive në përputhje me </w:t>
            </w:r>
            <w:r w:rsidR="001C4A2C" w:rsidRPr="00CC49AB">
              <w:rPr>
                <w:rFonts w:ascii="Garamond" w:hAnsi="Garamond"/>
                <w:szCs w:val="20"/>
                <w:lang w:val="sq-AL"/>
              </w:rPr>
              <w:t xml:space="preserve">ligjin për performancën e energjisë së ndërtesave </w:t>
            </w:r>
            <w:r w:rsidRPr="00CC49AB">
              <w:rPr>
                <w:rFonts w:ascii="Garamond" w:hAnsi="Garamond"/>
                <w:szCs w:val="20"/>
                <w:lang w:val="sq-AL"/>
              </w:rPr>
              <w:t>nr.</w:t>
            </w:r>
            <w:r w:rsidR="001C4A2C" w:rsidRPr="00CC49AB">
              <w:rPr>
                <w:rFonts w:ascii="Garamond" w:hAnsi="Garamond"/>
                <w:szCs w:val="20"/>
                <w:lang w:val="sq-AL"/>
              </w:rPr>
              <w:t xml:space="preserve"> </w:t>
            </w:r>
            <w:r w:rsidRPr="00CC49AB">
              <w:rPr>
                <w:rFonts w:ascii="Garamond" w:hAnsi="Garamond"/>
                <w:szCs w:val="20"/>
                <w:lang w:val="sq-AL"/>
              </w:rPr>
              <w:t xml:space="preserve">116/2016 dhe </w:t>
            </w:r>
            <w:r w:rsidR="001C4A2C" w:rsidRPr="00CC49AB">
              <w:rPr>
                <w:rFonts w:ascii="Garamond" w:hAnsi="Garamond"/>
                <w:szCs w:val="20"/>
                <w:lang w:val="sq-AL"/>
              </w:rPr>
              <w:t xml:space="preserve">vendimit </w:t>
            </w:r>
            <w:r w:rsidRPr="00CC49AB">
              <w:rPr>
                <w:rFonts w:ascii="Garamond" w:hAnsi="Garamond"/>
                <w:szCs w:val="20"/>
                <w:lang w:val="sq-AL"/>
              </w:rPr>
              <w:t>të Këshillit Ministrave nr.</w:t>
            </w:r>
            <w:r w:rsidR="001C4A2C" w:rsidRPr="00CC49AB">
              <w:rPr>
                <w:rFonts w:ascii="Garamond" w:hAnsi="Garamond"/>
                <w:szCs w:val="20"/>
                <w:lang w:val="sq-AL"/>
              </w:rPr>
              <w:t xml:space="preserve"> </w:t>
            </w:r>
            <w:r w:rsidRPr="00CC49AB">
              <w:rPr>
                <w:rFonts w:ascii="Garamond" w:hAnsi="Garamond"/>
                <w:szCs w:val="20"/>
                <w:lang w:val="sq-AL"/>
              </w:rPr>
              <w:t>537, dat</w:t>
            </w:r>
            <w:r w:rsidR="001C4A2C" w:rsidRPr="00CC49AB">
              <w:rPr>
                <w:rFonts w:ascii="Garamond" w:hAnsi="Garamond"/>
                <w:szCs w:val="20"/>
                <w:lang w:val="sq-AL"/>
              </w:rPr>
              <w:t>ë</w:t>
            </w:r>
            <w:r w:rsidRPr="00CC49AB">
              <w:rPr>
                <w:rFonts w:ascii="Garamond" w:hAnsi="Garamond"/>
                <w:szCs w:val="20"/>
                <w:lang w:val="sq-AL"/>
              </w:rPr>
              <w:t xml:space="preserve"> 8.7.2020</w:t>
            </w:r>
            <w:r w:rsidR="001C4A2C" w:rsidRPr="00CC49AB">
              <w:rPr>
                <w:rFonts w:ascii="Garamond" w:hAnsi="Garamond"/>
                <w:szCs w:val="20"/>
                <w:lang w:val="sq-AL"/>
              </w:rPr>
              <w:t>,</w:t>
            </w:r>
            <w:r w:rsidRPr="00CC49AB">
              <w:rPr>
                <w:rFonts w:ascii="Garamond" w:hAnsi="Garamond"/>
                <w:szCs w:val="20"/>
                <w:lang w:val="sq-AL"/>
              </w:rPr>
              <w:t xml:space="preserve"> </w:t>
            </w:r>
            <w:r w:rsidR="00165A32" w:rsidRPr="00CC49AB">
              <w:rPr>
                <w:rFonts w:ascii="Garamond" w:hAnsi="Garamond"/>
                <w:szCs w:val="20"/>
                <w:lang w:val="sq-AL"/>
              </w:rPr>
              <w:t>“</w:t>
            </w:r>
            <w:r w:rsidRPr="00CC49AB">
              <w:rPr>
                <w:rFonts w:ascii="Garamond" w:hAnsi="Garamond"/>
                <w:szCs w:val="20"/>
                <w:lang w:val="sq-AL"/>
              </w:rPr>
              <w:t>Kërkesat minimale të performancës energjetike të ndërtesave</w:t>
            </w:r>
            <w:r w:rsidR="00165A32" w:rsidRPr="00CC49AB">
              <w:rPr>
                <w:rFonts w:ascii="Garamond" w:hAnsi="Garamond"/>
                <w:szCs w:val="20"/>
                <w:lang w:val="sq-AL"/>
              </w:rPr>
              <w:t>”</w:t>
            </w:r>
            <w:r w:rsidRPr="00CC49AB">
              <w:rPr>
                <w:rFonts w:ascii="Garamond" w:hAnsi="Garamond"/>
                <w:szCs w:val="20"/>
                <w:lang w:val="sq-AL"/>
              </w:rPr>
              <w:t xml:space="preserve">. </w:t>
            </w:r>
          </w:p>
        </w:tc>
      </w:tr>
      <w:tr w:rsidR="00DF7967" w:rsidRPr="00CC49AB" w14:paraId="6E1DDEF9" w14:textId="77777777" w:rsidTr="00C610C3">
        <w:trPr>
          <w:trHeight w:val="2303"/>
        </w:trPr>
        <w:tc>
          <w:tcPr>
            <w:tcW w:w="1284" w:type="pct"/>
            <w:hideMark/>
          </w:tcPr>
          <w:p w14:paraId="4226F78A" w14:textId="4AE7833D" w:rsidR="00DF7967" w:rsidRPr="00CC49AB" w:rsidRDefault="00DF7967" w:rsidP="00DF7967">
            <w:pPr>
              <w:spacing w:after="0"/>
              <w:rPr>
                <w:rFonts w:ascii="Garamond" w:hAnsi="Garamond"/>
                <w:szCs w:val="20"/>
                <w:lang w:val="sq-AL"/>
              </w:rPr>
            </w:pPr>
            <w:r w:rsidRPr="00CC49AB">
              <w:rPr>
                <w:rFonts w:ascii="Garamond" w:hAnsi="Garamond"/>
                <w:szCs w:val="20"/>
                <w:lang w:val="sq-AL"/>
              </w:rPr>
              <w:t xml:space="preserve">Skenari i </w:t>
            </w:r>
            <w:r w:rsidR="00B56C80" w:rsidRPr="00CC49AB">
              <w:rPr>
                <w:rFonts w:ascii="Garamond" w:hAnsi="Garamond"/>
                <w:szCs w:val="20"/>
                <w:lang w:val="sq-AL"/>
              </w:rPr>
              <w:t>kërkesës për energji përf</w:t>
            </w:r>
            <w:r w:rsidRPr="00CC49AB">
              <w:rPr>
                <w:rFonts w:ascii="Garamond" w:hAnsi="Garamond"/>
                <w:szCs w:val="20"/>
                <w:lang w:val="sq-AL"/>
              </w:rPr>
              <w:t>undimtare EE/RES për a</w:t>
            </w:r>
            <w:r w:rsidR="00B56C80" w:rsidRPr="00CC49AB">
              <w:rPr>
                <w:rFonts w:ascii="Garamond" w:hAnsi="Garamond"/>
                <w:szCs w:val="20"/>
                <w:lang w:val="sq-AL"/>
              </w:rPr>
              <w:t>r</w:t>
            </w:r>
            <w:r w:rsidRPr="00CC49AB">
              <w:rPr>
                <w:rFonts w:ascii="Garamond" w:hAnsi="Garamond"/>
                <w:szCs w:val="20"/>
                <w:lang w:val="sq-AL"/>
              </w:rPr>
              <w:t xml:space="preserve">ritjen e </w:t>
            </w:r>
            <w:r w:rsidR="00B56C80" w:rsidRPr="00CC49AB">
              <w:rPr>
                <w:rFonts w:ascii="Garamond" w:hAnsi="Garamond"/>
                <w:szCs w:val="20"/>
                <w:lang w:val="sq-AL"/>
              </w:rPr>
              <w:t xml:space="preserve">kërkesës minimumit të performancës energjisë për ndërtesat e reja ose ekzistuese </w:t>
            </w:r>
          </w:p>
        </w:tc>
        <w:tc>
          <w:tcPr>
            <w:tcW w:w="3716" w:type="pct"/>
            <w:hideMark/>
          </w:tcPr>
          <w:p w14:paraId="6BF34152" w14:textId="3A537632"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 xml:space="preserve">Skenari i </w:t>
            </w:r>
            <w:r w:rsidR="001C4A2C" w:rsidRPr="00CC49AB">
              <w:rPr>
                <w:rFonts w:ascii="Garamond" w:hAnsi="Garamond"/>
                <w:szCs w:val="20"/>
                <w:lang w:val="sq-AL"/>
              </w:rPr>
              <w:t xml:space="preserve">kërkesës për energji përfundimtare </w:t>
            </w:r>
            <w:r w:rsidRPr="00CC49AB">
              <w:rPr>
                <w:rFonts w:ascii="Garamond" w:hAnsi="Garamond"/>
                <w:szCs w:val="20"/>
                <w:lang w:val="sq-AL"/>
              </w:rPr>
              <w:t>EE/RES për aritjen e Kërke</w:t>
            </w:r>
            <w:r w:rsidR="001C4A2C" w:rsidRPr="00CC49AB">
              <w:rPr>
                <w:rFonts w:ascii="Garamond" w:hAnsi="Garamond"/>
                <w:szCs w:val="20"/>
                <w:lang w:val="sq-AL"/>
              </w:rPr>
              <w:t xml:space="preserve">sës minimumit të performancës energjisë për ndërtesat e reja ose ekzistuese </w:t>
            </w:r>
            <w:r w:rsidRPr="00CC49AB">
              <w:rPr>
                <w:rFonts w:ascii="Garamond" w:hAnsi="Garamond"/>
                <w:szCs w:val="20"/>
                <w:lang w:val="sq-AL"/>
              </w:rPr>
              <w:t xml:space="preserve">(referuar si skenari i kërkesës së performances minimum të energjisë) është shprehur në </w:t>
            </w:r>
            <w:r w:rsidR="00CE5C83" w:rsidRPr="00CC49AB">
              <w:rPr>
                <w:rFonts w:ascii="Garamond" w:hAnsi="Garamond"/>
                <w:szCs w:val="20"/>
                <w:lang w:val="sq-AL"/>
              </w:rPr>
              <w:t>kwh</w:t>
            </w:r>
            <w:r w:rsidRPr="00CC49AB">
              <w:rPr>
                <w:rFonts w:ascii="Garamond" w:hAnsi="Garamond"/>
                <w:szCs w:val="20"/>
                <w:lang w:val="sq-AL"/>
              </w:rPr>
              <w:t>/vit dhe është shuma totale e energjisë përfundimtare të kalkuluar që kërkohet p</w:t>
            </w:r>
            <w:r w:rsidR="001C4A2C" w:rsidRPr="00CC49AB">
              <w:rPr>
                <w:rFonts w:ascii="Garamond" w:hAnsi="Garamond"/>
                <w:szCs w:val="20"/>
                <w:lang w:val="sq-AL"/>
              </w:rPr>
              <w:t>ë</w:t>
            </w:r>
            <w:r w:rsidRPr="00CC49AB">
              <w:rPr>
                <w:rFonts w:ascii="Garamond" w:hAnsi="Garamond"/>
                <w:szCs w:val="20"/>
                <w:lang w:val="sq-AL"/>
              </w:rPr>
              <w:t>r t</w:t>
            </w:r>
            <w:r w:rsidR="001C4A2C" w:rsidRPr="00CC49AB">
              <w:rPr>
                <w:rFonts w:ascii="Garamond" w:hAnsi="Garamond"/>
                <w:szCs w:val="20"/>
                <w:lang w:val="sq-AL"/>
              </w:rPr>
              <w:t>ë</w:t>
            </w:r>
            <w:r w:rsidRPr="00CC49AB">
              <w:rPr>
                <w:rFonts w:ascii="Garamond" w:hAnsi="Garamond"/>
                <w:szCs w:val="20"/>
                <w:lang w:val="sq-AL"/>
              </w:rPr>
              <w:t xml:space="preserve"> pa</w:t>
            </w:r>
            <w:r w:rsidR="001C4A2C" w:rsidRPr="00CC49AB">
              <w:rPr>
                <w:rFonts w:ascii="Garamond" w:hAnsi="Garamond"/>
                <w:szCs w:val="20"/>
                <w:lang w:val="sq-AL"/>
              </w:rPr>
              <w:t>s</w:t>
            </w:r>
            <w:r w:rsidRPr="00CC49AB">
              <w:rPr>
                <w:rFonts w:ascii="Garamond" w:hAnsi="Garamond"/>
                <w:szCs w:val="20"/>
                <w:lang w:val="sq-AL"/>
              </w:rPr>
              <w:t>ur kondita komode</w:t>
            </w:r>
            <w:r w:rsidR="001C4A2C" w:rsidRPr="00CC49AB">
              <w:rPr>
                <w:rFonts w:ascii="Garamond" w:hAnsi="Garamond"/>
                <w:szCs w:val="20"/>
                <w:lang w:val="sq-AL"/>
              </w:rPr>
              <w:t>,</w:t>
            </w:r>
            <w:r w:rsidRPr="00CC49AB">
              <w:rPr>
                <w:rFonts w:ascii="Garamond" w:hAnsi="Garamond"/>
                <w:szCs w:val="20"/>
                <w:lang w:val="sq-AL"/>
              </w:rPr>
              <w:t xml:space="preserve"> në përputhje me ligjin për Performancën e Energjisë së Ndërtesave nr.</w:t>
            </w:r>
            <w:r w:rsidR="001C4A2C" w:rsidRPr="00CC49AB">
              <w:rPr>
                <w:rFonts w:ascii="Garamond" w:hAnsi="Garamond"/>
                <w:szCs w:val="20"/>
                <w:lang w:val="sq-AL"/>
              </w:rPr>
              <w:t xml:space="preserve"> </w:t>
            </w:r>
            <w:r w:rsidRPr="00CC49AB">
              <w:rPr>
                <w:rFonts w:ascii="Garamond" w:hAnsi="Garamond"/>
                <w:szCs w:val="20"/>
                <w:lang w:val="sq-AL"/>
              </w:rPr>
              <w:t xml:space="preserve">116/2016 dhe </w:t>
            </w:r>
            <w:r w:rsidR="00055C47" w:rsidRPr="00CC49AB">
              <w:rPr>
                <w:rFonts w:ascii="Garamond" w:hAnsi="Garamond"/>
                <w:szCs w:val="20"/>
                <w:lang w:val="sq-AL"/>
              </w:rPr>
              <w:t xml:space="preserve">vendimit </w:t>
            </w:r>
            <w:r w:rsidRPr="00CC49AB">
              <w:rPr>
                <w:rFonts w:ascii="Garamond" w:hAnsi="Garamond"/>
                <w:szCs w:val="20"/>
                <w:lang w:val="sq-AL"/>
              </w:rPr>
              <w:t>të Këshillit Ministrave nr.</w:t>
            </w:r>
            <w:r w:rsidR="001C4A2C" w:rsidRPr="00CC49AB">
              <w:rPr>
                <w:rFonts w:ascii="Garamond" w:hAnsi="Garamond"/>
                <w:szCs w:val="20"/>
                <w:lang w:val="sq-AL"/>
              </w:rPr>
              <w:t xml:space="preserve"> </w:t>
            </w:r>
            <w:r w:rsidRPr="00CC49AB">
              <w:rPr>
                <w:rFonts w:ascii="Garamond" w:hAnsi="Garamond"/>
                <w:szCs w:val="20"/>
                <w:lang w:val="sq-AL"/>
              </w:rPr>
              <w:t>537</w:t>
            </w:r>
            <w:r w:rsidR="00BC4A36" w:rsidRPr="00CC49AB">
              <w:rPr>
                <w:rFonts w:ascii="Garamond" w:hAnsi="Garamond"/>
                <w:szCs w:val="20"/>
                <w:lang w:val="sq-AL"/>
              </w:rPr>
              <w:t xml:space="preserve">, datë </w:t>
            </w:r>
            <w:r w:rsidRPr="00CC49AB">
              <w:rPr>
                <w:rFonts w:ascii="Garamond" w:hAnsi="Garamond"/>
                <w:szCs w:val="20"/>
                <w:lang w:val="sq-AL"/>
              </w:rPr>
              <w:t>8.7.2020</w:t>
            </w:r>
            <w:r w:rsidR="001C4A2C" w:rsidRPr="00CC49AB">
              <w:rPr>
                <w:rFonts w:ascii="Garamond" w:hAnsi="Garamond"/>
                <w:szCs w:val="20"/>
                <w:lang w:val="sq-AL"/>
              </w:rPr>
              <w:t>,</w:t>
            </w:r>
            <w:r w:rsidRPr="00CC49AB">
              <w:rPr>
                <w:rFonts w:ascii="Garamond" w:hAnsi="Garamond"/>
                <w:szCs w:val="20"/>
                <w:lang w:val="sq-AL"/>
              </w:rPr>
              <w:t xml:space="preserve"> </w:t>
            </w:r>
            <w:r w:rsidR="00165A32" w:rsidRPr="00CC49AB">
              <w:rPr>
                <w:rFonts w:ascii="Garamond" w:hAnsi="Garamond"/>
                <w:szCs w:val="20"/>
                <w:lang w:val="sq-AL"/>
              </w:rPr>
              <w:t>“</w:t>
            </w:r>
            <w:r w:rsidRPr="00CC49AB">
              <w:rPr>
                <w:rFonts w:ascii="Garamond" w:hAnsi="Garamond"/>
                <w:szCs w:val="20"/>
                <w:lang w:val="sq-AL"/>
              </w:rPr>
              <w:t>Kërkesat për Performancë Energjie Minimale të Ndërtesave</w:t>
            </w:r>
            <w:r w:rsidR="00165A32" w:rsidRPr="00CC49AB">
              <w:rPr>
                <w:rFonts w:ascii="Garamond" w:hAnsi="Garamond"/>
                <w:szCs w:val="20"/>
                <w:lang w:val="sq-AL"/>
              </w:rPr>
              <w:t>”</w:t>
            </w:r>
            <w:r w:rsidRPr="00CC49AB">
              <w:rPr>
                <w:rFonts w:ascii="Garamond" w:hAnsi="Garamond"/>
                <w:szCs w:val="20"/>
                <w:lang w:val="sq-AL"/>
              </w:rPr>
              <w:t xml:space="preserve"> (</w:t>
            </w:r>
            <w:r w:rsidR="00F503A7" w:rsidRPr="00CC49AB">
              <w:rPr>
                <w:rFonts w:ascii="Garamond" w:hAnsi="Garamond"/>
                <w:szCs w:val="20"/>
                <w:lang w:val="sq-AL"/>
              </w:rPr>
              <w:t xml:space="preserve">referenca </w:t>
            </w:r>
            <w:r w:rsidRPr="00CC49AB">
              <w:rPr>
                <w:rFonts w:ascii="Garamond" w:hAnsi="Garamond"/>
                <w:szCs w:val="20"/>
                <w:lang w:val="sq-AL"/>
              </w:rPr>
              <w:t>nuk është gjetur) për të gjitha shërbimet e energjisë në një ndërtesë me aplikimin e masave të EE/RES</w:t>
            </w:r>
            <w:r w:rsidR="00F503A7" w:rsidRPr="00CC49AB">
              <w:rPr>
                <w:rFonts w:ascii="Garamond" w:hAnsi="Garamond"/>
                <w:szCs w:val="20"/>
                <w:lang w:val="sq-AL"/>
              </w:rPr>
              <w:t xml:space="preserve"> </w:t>
            </w:r>
            <w:r w:rsidRPr="00CC49AB">
              <w:rPr>
                <w:rFonts w:ascii="Garamond" w:hAnsi="Garamond"/>
                <w:szCs w:val="20"/>
                <w:lang w:val="sq-AL"/>
              </w:rPr>
              <w:t>(vetëm masat e aplikuara për të arritur kërkesat e performanc</w:t>
            </w:r>
            <w:r w:rsidR="001C4A2C" w:rsidRPr="00CC49AB">
              <w:rPr>
                <w:rFonts w:ascii="Garamond" w:hAnsi="Garamond"/>
                <w:szCs w:val="20"/>
                <w:lang w:val="sq-AL"/>
              </w:rPr>
              <w:t>ë</w:t>
            </w:r>
            <w:r w:rsidRPr="00CC49AB">
              <w:rPr>
                <w:rFonts w:ascii="Garamond" w:hAnsi="Garamond"/>
                <w:szCs w:val="20"/>
                <w:lang w:val="sq-AL"/>
              </w:rPr>
              <w:t xml:space="preserve">s minimale të energjisë). </w:t>
            </w:r>
          </w:p>
        </w:tc>
      </w:tr>
      <w:tr w:rsidR="00DF7967" w:rsidRPr="00CC49AB" w14:paraId="43B088BC" w14:textId="77777777" w:rsidTr="00C610C3">
        <w:trPr>
          <w:trHeight w:val="20"/>
        </w:trPr>
        <w:tc>
          <w:tcPr>
            <w:tcW w:w="1284" w:type="pct"/>
            <w:hideMark/>
          </w:tcPr>
          <w:p w14:paraId="0AFFDDC9" w14:textId="11370C5A" w:rsidR="00DF7967" w:rsidRPr="00CC49AB" w:rsidRDefault="00DF7967" w:rsidP="00DF7967">
            <w:pPr>
              <w:spacing w:after="0"/>
              <w:rPr>
                <w:rFonts w:ascii="Garamond" w:hAnsi="Garamond"/>
                <w:szCs w:val="20"/>
                <w:lang w:val="sq-AL"/>
              </w:rPr>
            </w:pPr>
            <w:r w:rsidRPr="00CC49AB">
              <w:rPr>
                <w:rFonts w:ascii="Garamond" w:hAnsi="Garamond"/>
                <w:szCs w:val="20"/>
                <w:lang w:val="sq-AL"/>
              </w:rPr>
              <w:t xml:space="preserve">Masat EE/RES propozuar për aritjen e </w:t>
            </w:r>
            <w:r w:rsidR="00B56C80" w:rsidRPr="00CC49AB">
              <w:rPr>
                <w:rFonts w:ascii="Garamond" w:hAnsi="Garamond"/>
                <w:szCs w:val="20"/>
                <w:lang w:val="sq-AL"/>
              </w:rPr>
              <w:t>kërkesës për përafërsisht zero energji për ndërtesat e reja ose ekzistuese</w:t>
            </w:r>
          </w:p>
        </w:tc>
        <w:tc>
          <w:tcPr>
            <w:tcW w:w="3716" w:type="pct"/>
            <w:hideMark/>
          </w:tcPr>
          <w:p w14:paraId="14EC2E15" w14:textId="5C224A6E"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Masat EE/RES propozuar për a</w:t>
            </w:r>
            <w:r w:rsidR="001C4A2C" w:rsidRPr="00CC49AB">
              <w:rPr>
                <w:rFonts w:ascii="Garamond" w:hAnsi="Garamond"/>
                <w:szCs w:val="20"/>
                <w:lang w:val="sq-AL"/>
              </w:rPr>
              <w:t>r</w:t>
            </w:r>
            <w:r w:rsidRPr="00CC49AB">
              <w:rPr>
                <w:rFonts w:ascii="Garamond" w:hAnsi="Garamond"/>
                <w:szCs w:val="20"/>
                <w:lang w:val="sq-AL"/>
              </w:rPr>
              <w:t xml:space="preserve">ritjen e </w:t>
            </w:r>
            <w:r w:rsidR="001C4A2C" w:rsidRPr="00CC49AB">
              <w:rPr>
                <w:rFonts w:ascii="Garamond" w:hAnsi="Garamond"/>
                <w:szCs w:val="20"/>
                <w:lang w:val="sq-AL"/>
              </w:rPr>
              <w:t xml:space="preserve">kërkesës për përafërsisht zero energji </w:t>
            </w:r>
            <w:r w:rsidRPr="00CC49AB">
              <w:rPr>
                <w:rFonts w:ascii="Garamond" w:hAnsi="Garamond"/>
                <w:szCs w:val="20"/>
                <w:lang w:val="sq-AL"/>
              </w:rPr>
              <w:t xml:space="preserve">për </w:t>
            </w:r>
            <w:r w:rsidR="001C4A2C" w:rsidRPr="00CC49AB">
              <w:rPr>
                <w:rFonts w:ascii="Garamond" w:hAnsi="Garamond"/>
                <w:szCs w:val="20"/>
                <w:lang w:val="sq-AL"/>
              </w:rPr>
              <w:t xml:space="preserve">ndërtesat e reja ose ekzistuese </w:t>
            </w:r>
            <w:r w:rsidRPr="00CC49AB">
              <w:rPr>
                <w:rFonts w:ascii="Garamond" w:hAnsi="Garamond"/>
                <w:szCs w:val="20"/>
                <w:lang w:val="sq-AL"/>
              </w:rPr>
              <w:t xml:space="preserve">të gjitha kritere respektive në përputhje me </w:t>
            </w:r>
            <w:r w:rsidR="00BC4A36" w:rsidRPr="00CC49AB">
              <w:rPr>
                <w:rFonts w:ascii="Garamond" w:hAnsi="Garamond"/>
                <w:szCs w:val="20"/>
                <w:lang w:val="sq-AL"/>
              </w:rPr>
              <w:t xml:space="preserve">ligjin </w:t>
            </w:r>
            <w:r w:rsidRPr="00CC49AB">
              <w:rPr>
                <w:rFonts w:ascii="Garamond" w:hAnsi="Garamond"/>
                <w:szCs w:val="20"/>
                <w:lang w:val="sq-AL"/>
              </w:rPr>
              <w:t xml:space="preserve">për </w:t>
            </w:r>
            <w:r w:rsidR="00BC4A36" w:rsidRPr="00CC49AB">
              <w:rPr>
                <w:rFonts w:ascii="Garamond" w:hAnsi="Garamond"/>
                <w:szCs w:val="20"/>
                <w:lang w:val="sq-AL"/>
              </w:rPr>
              <w:t xml:space="preserve">performancën e energjisë së ndërtesave </w:t>
            </w:r>
            <w:r w:rsidRPr="00CC49AB">
              <w:rPr>
                <w:rFonts w:ascii="Garamond" w:hAnsi="Garamond"/>
                <w:szCs w:val="20"/>
                <w:lang w:val="sq-AL"/>
              </w:rPr>
              <w:t>nr.</w:t>
            </w:r>
            <w:r w:rsidR="00BC4A36" w:rsidRPr="00CC49AB">
              <w:rPr>
                <w:rFonts w:ascii="Garamond" w:hAnsi="Garamond"/>
                <w:szCs w:val="20"/>
                <w:lang w:val="sq-AL"/>
              </w:rPr>
              <w:t xml:space="preserve"> </w:t>
            </w:r>
            <w:r w:rsidRPr="00CC49AB">
              <w:rPr>
                <w:rFonts w:ascii="Garamond" w:hAnsi="Garamond"/>
                <w:szCs w:val="20"/>
                <w:lang w:val="sq-AL"/>
              </w:rPr>
              <w:t xml:space="preserve">116/2016 dhe </w:t>
            </w:r>
            <w:r w:rsidR="00BC4A36" w:rsidRPr="00CC49AB">
              <w:rPr>
                <w:rFonts w:ascii="Garamond" w:hAnsi="Garamond"/>
                <w:szCs w:val="20"/>
                <w:lang w:val="sq-AL"/>
              </w:rPr>
              <w:t xml:space="preserve">vendimit </w:t>
            </w:r>
            <w:r w:rsidRPr="00CC49AB">
              <w:rPr>
                <w:rFonts w:ascii="Garamond" w:hAnsi="Garamond"/>
                <w:szCs w:val="20"/>
                <w:lang w:val="sq-AL"/>
              </w:rPr>
              <w:t>të Këshillit Ministrave nr.</w:t>
            </w:r>
            <w:r w:rsidR="00BC4A36" w:rsidRPr="00CC49AB">
              <w:rPr>
                <w:rFonts w:ascii="Garamond" w:hAnsi="Garamond"/>
                <w:szCs w:val="20"/>
                <w:lang w:val="sq-AL"/>
              </w:rPr>
              <w:t xml:space="preserve"> </w:t>
            </w:r>
            <w:r w:rsidRPr="00CC49AB">
              <w:rPr>
                <w:rFonts w:ascii="Garamond" w:hAnsi="Garamond"/>
                <w:szCs w:val="20"/>
                <w:lang w:val="sq-AL"/>
              </w:rPr>
              <w:t>537</w:t>
            </w:r>
            <w:r w:rsidR="00BC4A36" w:rsidRPr="00CC49AB">
              <w:rPr>
                <w:rFonts w:ascii="Garamond" w:hAnsi="Garamond"/>
                <w:szCs w:val="20"/>
                <w:lang w:val="sq-AL"/>
              </w:rPr>
              <w:t xml:space="preserve">, datë </w:t>
            </w:r>
            <w:r w:rsidRPr="00CC49AB">
              <w:rPr>
                <w:rFonts w:ascii="Garamond" w:hAnsi="Garamond"/>
                <w:szCs w:val="20"/>
                <w:lang w:val="sq-AL"/>
              </w:rPr>
              <w:t xml:space="preserve">8.7.2020 </w:t>
            </w:r>
            <w:r w:rsidR="00165A32" w:rsidRPr="00CC49AB">
              <w:rPr>
                <w:rFonts w:ascii="Garamond" w:hAnsi="Garamond"/>
                <w:szCs w:val="20"/>
                <w:lang w:val="sq-AL"/>
              </w:rPr>
              <w:t>“</w:t>
            </w:r>
            <w:r w:rsidRPr="00CC49AB">
              <w:rPr>
                <w:rFonts w:ascii="Garamond" w:hAnsi="Garamond"/>
                <w:szCs w:val="20"/>
                <w:lang w:val="sq-AL"/>
              </w:rPr>
              <w:t xml:space="preserve">Kërkesat për </w:t>
            </w:r>
            <w:r w:rsidR="00BC4A36" w:rsidRPr="00CC49AB">
              <w:rPr>
                <w:rFonts w:ascii="Garamond" w:hAnsi="Garamond"/>
                <w:szCs w:val="20"/>
                <w:lang w:val="sq-AL"/>
              </w:rPr>
              <w:t>performancë energjie minimale të ndërtesave</w:t>
            </w:r>
            <w:r w:rsidR="00165A32" w:rsidRPr="00CC49AB">
              <w:rPr>
                <w:rFonts w:ascii="Garamond" w:hAnsi="Garamond"/>
                <w:szCs w:val="20"/>
                <w:lang w:val="sq-AL"/>
              </w:rPr>
              <w:t>”</w:t>
            </w:r>
            <w:r w:rsidRPr="00CC49AB">
              <w:rPr>
                <w:rFonts w:ascii="Garamond" w:hAnsi="Garamond"/>
                <w:szCs w:val="20"/>
                <w:lang w:val="sq-AL"/>
              </w:rPr>
              <w:t xml:space="preserve"> (</w:t>
            </w:r>
            <w:r w:rsidR="00BC4A36" w:rsidRPr="00CC49AB">
              <w:rPr>
                <w:rFonts w:ascii="Garamond" w:hAnsi="Garamond"/>
                <w:szCs w:val="20"/>
                <w:lang w:val="sq-AL"/>
              </w:rPr>
              <w:t xml:space="preserve">referenca </w:t>
            </w:r>
            <w:r w:rsidRPr="00CC49AB">
              <w:rPr>
                <w:rFonts w:ascii="Garamond" w:hAnsi="Garamond"/>
                <w:szCs w:val="20"/>
                <w:lang w:val="sq-AL"/>
              </w:rPr>
              <w:t>nuk është gjetur).</w:t>
            </w:r>
          </w:p>
        </w:tc>
      </w:tr>
      <w:tr w:rsidR="00DF7967" w:rsidRPr="00CC49AB" w14:paraId="37577DE5" w14:textId="77777777" w:rsidTr="00C610C3">
        <w:trPr>
          <w:trHeight w:val="20"/>
        </w:trPr>
        <w:tc>
          <w:tcPr>
            <w:tcW w:w="1284" w:type="pct"/>
            <w:hideMark/>
          </w:tcPr>
          <w:p w14:paraId="667A7B79" w14:textId="6ED2DAFE" w:rsidR="00DF7967" w:rsidRPr="00CC49AB" w:rsidRDefault="00DF7967" w:rsidP="00DF7967">
            <w:pPr>
              <w:spacing w:after="0"/>
              <w:rPr>
                <w:rFonts w:ascii="Garamond" w:hAnsi="Garamond"/>
                <w:szCs w:val="20"/>
                <w:lang w:val="sq-AL"/>
              </w:rPr>
            </w:pPr>
            <w:r w:rsidRPr="00CC49AB">
              <w:rPr>
                <w:rFonts w:ascii="Garamond" w:hAnsi="Garamond"/>
                <w:szCs w:val="20"/>
                <w:lang w:val="sq-AL"/>
              </w:rPr>
              <w:t xml:space="preserve">Skenari i </w:t>
            </w:r>
            <w:r w:rsidR="00B56C80" w:rsidRPr="00CC49AB">
              <w:rPr>
                <w:rFonts w:ascii="Garamond" w:hAnsi="Garamond"/>
                <w:szCs w:val="20"/>
                <w:lang w:val="sq-AL"/>
              </w:rPr>
              <w:t xml:space="preserve">kërkesës përfundimtare të energjisë </w:t>
            </w:r>
            <w:r w:rsidRPr="00CC49AB">
              <w:rPr>
                <w:rFonts w:ascii="Garamond" w:hAnsi="Garamond"/>
                <w:szCs w:val="20"/>
                <w:lang w:val="sq-AL"/>
              </w:rPr>
              <w:t xml:space="preserve">EE/RES </w:t>
            </w:r>
            <w:r w:rsidR="00BC4A36" w:rsidRPr="00CC49AB">
              <w:rPr>
                <w:rFonts w:ascii="Garamond" w:hAnsi="Garamond"/>
                <w:szCs w:val="20"/>
                <w:lang w:val="sq-AL"/>
              </w:rPr>
              <w:t>për të arritur</w:t>
            </w:r>
            <w:r w:rsidRPr="00CC49AB">
              <w:rPr>
                <w:rFonts w:ascii="Garamond" w:hAnsi="Garamond"/>
                <w:szCs w:val="20"/>
                <w:lang w:val="sq-AL"/>
              </w:rPr>
              <w:t xml:space="preserve"> </w:t>
            </w:r>
            <w:r w:rsidR="00B56C80" w:rsidRPr="00CC49AB">
              <w:rPr>
                <w:rFonts w:ascii="Garamond" w:hAnsi="Garamond"/>
                <w:szCs w:val="20"/>
                <w:lang w:val="sq-AL"/>
              </w:rPr>
              <w:t>kërkesën përafërsisht zero energji për ndërtesat e reja ose ekzistuese</w:t>
            </w:r>
          </w:p>
        </w:tc>
        <w:tc>
          <w:tcPr>
            <w:tcW w:w="3716" w:type="pct"/>
            <w:hideMark/>
          </w:tcPr>
          <w:p w14:paraId="03DFAF5F" w14:textId="72B67AAD"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 xml:space="preserve">Skenari i </w:t>
            </w:r>
            <w:r w:rsidR="00BC4A36" w:rsidRPr="00CC49AB">
              <w:rPr>
                <w:rFonts w:ascii="Garamond" w:hAnsi="Garamond"/>
                <w:szCs w:val="20"/>
                <w:lang w:val="sq-AL"/>
              </w:rPr>
              <w:t xml:space="preserve">kërkesës përfundimtare të energjisë </w:t>
            </w:r>
            <w:r w:rsidRPr="00CC49AB">
              <w:rPr>
                <w:rFonts w:ascii="Garamond" w:hAnsi="Garamond"/>
                <w:szCs w:val="20"/>
                <w:lang w:val="sq-AL"/>
              </w:rPr>
              <w:t xml:space="preserve">EE/RES për të </w:t>
            </w:r>
            <w:r w:rsidR="00BC4A36" w:rsidRPr="00CC49AB">
              <w:rPr>
                <w:rFonts w:ascii="Garamond" w:hAnsi="Garamond"/>
                <w:szCs w:val="20"/>
                <w:lang w:val="sq-AL"/>
              </w:rPr>
              <w:t>arritur</w:t>
            </w:r>
            <w:r w:rsidRPr="00CC49AB">
              <w:rPr>
                <w:rFonts w:ascii="Garamond" w:hAnsi="Garamond"/>
                <w:szCs w:val="20"/>
                <w:lang w:val="sq-AL"/>
              </w:rPr>
              <w:t xml:space="preserve"> </w:t>
            </w:r>
            <w:r w:rsidR="00BC4A36" w:rsidRPr="00CC49AB">
              <w:rPr>
                <w:rFonts w:ascii="Garamond" w:hAnsi="Garamond"/>
                <w:szCs w:val="20"/>
                <w:lang w:val="sq-AL"/>
              </w:rPr>
              <w:t xml:space="preserve">kërkesën përafërsisht zero energji për ndërtesat e reja ose ekzistuese </w:t>
            </w:r>
            <w:r w:rsidRPr="00CC49AB">
              <w:rPr>
                <w:rFonts w:ascii="Garamond" w:hAnsi="Garamond"/>
                <w:szCs w:val="20"/>
                <w:lang w:val="sq-AL"/>
              </w:rPr>
              <w:t>(referuar si skenari i kërkesës përafërsisht z</w:t>
            </w:r>
            <w:r w:rsidR="00BC4A36" w:rsidRPr="00CC49AB">
              <w:rPr>
                <w:rFonts w:ascii="Garamond" w:hAnsi="Garamond"/>
                <w:szCs w:val="20"/>
                <w:lang w:val="sq-AL"/>
              </w:rPr>
              <w:t>ë</w:t>
            </w:r>
            <w:r w:rsidRPr="00CC49AB">
              <w:rPr>
                <w:rFonts w:ascii="Garamond" w:hAnsi="Garamond"/>
                <w:szCs w:val="20"/>
                <w:lang w:val="sq-AL"/>
              </w:rPr>
              <w:t xml:space="preserve">ra të energjisë) është shprehur në </w:t>
            </w:r>
            <w:r w:rsidR="00CE5C83" w:rsidRPr="00CC49AB">
              <w:rPr>
                <w:rFonts w:ascii="Garamond" w:hAnsi="Garamond"/>
                <w:szCs w:val="20"/>
                <w:lang w:val="sq-AL"/>
              </w:rPr>
              <w:t>kwh</w:t>
            </w:r>
            <w:r w:rsidRPr="00CC49AB">
              <w:rPr>
                <w:rFonts w:ascii="Garamond" w:hAnsi="Garamond"/>
                <w:szCs w:val="20"/>
                <w:lang w:val="sq-AL"/>
              </w:rPr>
              <w:t>/vit dhe është shuma totale e energjisë përfundimtare që kërkohet p</w:t>
            </w:r>
            <w:r w:rsidR="00BC4A36" w:rsidRPr="00CC49AB">
              <w:rPr>
                <w:rFonts w:ascii="Garamond" w:hAnsi="Garamond"/>
                <w:szCs w:val="20"/>
                <w:lang w:val="sq-AL"/>
              </w:rPr>
              <w:t>ë</w:t>
            </w:r>
            <w:r w:rsidRPr="00CC49AB">
              <w:rPr>
                <w:rFonts w:ascii="Garamond" w:hAnsi="Garamond"/>
                <w:szCs w:val="20"/>
                <w:lang w:val="sq-AL"/>
              </w:rPr>
              <w:t>r të pa</w:t>
            </w:r>
            <w:r w:rsidR="00BC4A36" w:rsidRPr="00CC49AB">
              <w:rPr>
                <w:rFonts w:ascii="Garamond" w:hAnsi="Garamond"/>
                <w:szCs w:val="20"/>
                <w:lang w:val="sq-AL"/>
              </w:rPr>
              <w:t>s</w:t>
            </w:r>
            <w:r w:rsidRPr="00CC49AB">
              <w:rPr>
                <w:rFonts w:ascii="Garamond" w:hAnsi="Garamond"/>
                <w:szCs w:val="20"/>
                <w:lang w:val="sq-AL"/>
              </w:rPr>
              <w:t>ur kondita komode</w:t>
            </w:r>
            <w:r w:rsidR="00BC4A36" w:rsidRPr="00CC49AB">
              <w:rPr>
                <w:rFonts w:ascii="Garamond" w:hAnsi="Garamond"/>
                <w:szCs w:val="20"/>
                <w:lang w:val="sq-AL"/>
              </w:rPr>
              <w:t>,</w:t>
            </w:r>
            <w:r w:rsidRPr="00CC49AB">
              <w:rPr>
                <w:rFonts w:ascii="Garamond" w:hAnsi="Garamond"/>
                <w:szCs w:val="20"/>
                <w:lang w:val="sq-AL"/>
              </w:rPr>
              <w:t xml:space="preserve"> në përputhje me </w:t>
            </w:r>
            <w:r w:rsidR="00BC4A36" w:rsidRPr="00CC49AB">
              <w:rPr>
                <w:rFonts w:ascii="Garamond" w:hAnsi="Garamond"/>
                <w:szCs w:val="20"/>
                <w:lang w:val="sq-AL"/>
              </w:rPr>
              <w:t>ligjin për performancën e energjisë së ndërtesave</w:t>
            </w:r>
            <w:r w:rsidRPr="00CC49AB">
              <w:rPr>
                <w:rFonts w:ascii="Garamond" w:hAnsi="Garamond"/>
                <w:szCs w:val="20"/>
                <w:lang w:val="sq-AL"/>
              </w:rPr>
              <w:t xml:space="preserve"> nr.</w:t>
            </w:r>
            <w:r w:rsidR="00BC4A36" w:rsidRPr="00CC49AB">
              <w:rPr>
                <w:rFonts w:ascii="Garamond" w:hAnsi="Garamond"/>
                <w:szCs w:val="20"/>
                <w:lang w:val="sq-AL"/>
              </w:rPr>
              <w:t xml:space="preserve"> </w:t>
            </w:r>
            <w:r w:rsidRPr="00CC49AB">
              <w:rPr>
                <w:rFonts w:ascii="Garamond" w:hAnsi="Garamond"/>
                <w:szCs w:val="20"/>
                <w:lang w:val="sq-AL"/>
              </w:rPr>
              <w:t xml:space="preserve">116/2016 dhe </w:t>
            </w:r>
            <w:r w:rsidR="00BC4A36" w:rsidRPr="00CC49AB">
              <w:rPr>
                <w:rFonts w:ascii="Garamond" w:hAnsi="Garamond"/>
                <w:szCs w:val="20"/>
                <w:lang w:val="sq-AL"/>
              </w:rPr>
              <w:t xml:space="preserve">vendimit </w:t>
            </w:r>
            <w:r w:rsidRPr="00CC49AB">
              <w:rPr>
                <w:rFonts w:ascii="Garamond" w:hAnsi="Garamond"/>
                <w:szCs w:val="20"/>
                <w:lang w:val="sq-AL"/>
              </w:rPr>
              <w:t>të Këshillit Ministrave nr.</w:t>
            </w:r>
            <w:r w:rsidR="00BC4A36" w:rsidRPr="00CC49AB">
              <w:rPr>
                <w:rFonts w:ascii="Garamond" w:hAnsi="Garamond"/>
                <w:szCs w:val="20"/>
                <w:lang w:val="sq-AL"/>
              </w:rPr>
              <w:t xml:space="preserve"> </w:t>
            </w:r>
            <w:r w:rsidRPr="00CC49AB">
              <w:rPr>
                <w:rFonts w:ascii="Garamond" w:hAnsi="Garamond"/>
                <w:szCs w:val="20"/>
                <w:lang w:val="sq-AL"/>
              </w:rPr>
              <w:t>537</w:t>
            </w:r>
            <w:r w:rsidR="00BC4A36" w:rsidRPr="00CC49AB">
              <w:rPr>
                <w:rFonts w:ascii="Garamond" w:hAnsi="Garamond"/>
                <w:szCs w:val="20"/>
                <w:lang w:val="sq-AL"/>
              </w:rPr>
              <w:t xml:space="preserve">, datë </w:t>
            </w:r>
            <w:r w:rsidRPr="00CC49AB">
              <w:rPr>
                <w:rFonts w:ascii="Garamond" w:hAnsi="Garamond"/>
                <w:szCs w:val="20"/>
                <w:lang w:val="sq-AL"/>
              </w:rPr>
              <w:t>8.7.2020</w:t>
            </w:r>
            <w:r w:rsidR="00BC4A36" w:rsidRPr="00CC49AB">
              <w:rPr>
                <w:rFonts w:ascii="Garamond" w:hAnsi="Garamond"/>
                <w:szCs w:val="20"/>
                <w:lang w:val="sq-AL"/>
              </w:rPr>
              <w:t>,</w:t>
            </w:r>
            <w:r w:rsidRPr="00CC49AB">
              <w:rPr>
                <w:rFonts w:ascii="Garamond" w:hAnsi="Garamond"/>
                <w:szCs w:val="20"/>
                <w:lang w:val="sq-AL"/>
              </w:rPr>
              <w:t xml:space="preserve"> </w:t>
            </w:r>
            <w:r w:rsidR="00165A32" w:rsidRPr="00CC49AB">
              <w:rPr>
                <w:rFonts w:ascii="Garamond" w:hAnsi="Garamond"/>
                <w:szCs w:val="20"/>
                <w:lang w:val="sq-AL"/>
              </w:rPr>
              <w:t>“</w:t>
            </w:r>
            <w:r w:rsidRPr="00CC49AB">
              <w:rPr>
                <w:rFonts w:ascii="Garamond" w:hAnsi="Garamond"/>
                <w:szCs w:val="20"/>
                <w:lang w:val="sq-AL"/>
              </w:rPr>
              <w:t xml:space="preserve">Kërkesat për </w:t>
            </w:r>
            <w:r w:rsidR="00BC4A36" w:rsidRPr="00CC49AB">
              <w:rPr>
                <w:rFonts w:ascii="Garamond" w:hAnsi="Garamond"/>
                <w:szCs w:val="20"/>
                <w:lang w:val="sq-AL"/>
              </w:rPr>
              <w:t>performancë energjie minimale të ndërt</w:t>
            </w:r>
            <w:r w:rsidRPr="00CC49AB">
              <w:rPr>
                <w:rFonts w:ascii="Garamond" w:hAnsi="Garamond"/>
                <w:szCs w:val="20"/>
                <w:lang w:val="sq-AL"/>
              </w:rPr>
              <w:t>esave</w:t>
            </w:r>
            <w:r w:rsidR="00165A32" w:rsidRPr="00CC49AB">
              <w:rPr>
                <w:rFonts w:ascii="Garamond" w:hAnsi="Garamond"/>
                <w:szCs w:val="20"/>
                <w:lang w:val="sq-AL"/>
              </w:rPr>
              <w:t>”</w:t>
            </w:r>
            <w:r w:rsidRPr="00CC49AB">
              <w:rPr>
                <w:rFonts w:ascii="Garamond" w:hAnsi="Garamond"/>
                <w:szCs w:val="20"/>
                <w:lang w:val="sq-AL"/>
              </w:rPr>
              <w:t xml:space="preserve"> (Referenca nuk është gjetur) për të </w:t>
            </w:r>
            <w:r w:rsidR="00BC4A36" w:rsidRPr="00CC49AB">
              <w:rPr>
                <w:rFonts w:ascii="Garamond" w:hAnsi="Garamond"/>
                <w:szCs w:val="20"/>
                <w:lang w:val="sq-AL"/>
              </w:rPr>
              <w:t>gjitha</w:t>
            </w:r>
            <w:r w:rsidRPr="00CC49AB">
              <w:rPr>
                <w:rFonts w:ascii="Garamond" w:hAnsi="Garamond"/>
                <w:szCs w:val="20"/>
                <w:lang w:val="sq-AL"/>
              </w:rPr>
              <w:t xml:space="preserve"> shërbimet e energjisë në një ndërtesë me aplikim të masave EE/RES </w:t>
            </w:r>
            <w:r w:rsidR="00BC4A36" w:rsidRPr="00CC49AB">
              <w:rPr>
                <w:rFonts w:ascii="Garamond" w:hAnsi="Garamond"/>
                <w:szCs w:val="20"/>
                <w:lang w:val="sq-AL"/>
              </w:rPr>
              <w:t>për të arritur,</w:t>
            </w:r>
            <w:r w:rsidRPr="00CC49AB">
              <w:rPr>
                <w:rFonts w:ascii="Garamond" w:hAnsi="Garamond"/>
                <w:szCs w:val="20"/>
                <w:lang w:val="sq-AL"/>
              </w:rPr>
              <w:t xml:space="preserve"> ose</w:t>
            </w:r>
            <w:r w:rsidR="00BC4A36" w:rsidRPr="00CC49AB">
              <w:rPr>
                <w:rFonts w:ascii="Garamond" w:hAnsi="Garamond"/>
                <w:szCs w:val="20"/>
                <w:lang w:val="sq-AL"/>
              </w:rPr>
              <w:t>:</w:t>
            </w:r>
            <w:r w:rsidRPr="00CC49AB">
              <w:rPr>
                <w:rFonts w:ascii="Garamond" w:hAnsi="Garamond"/>
                <w:szCs w:val="20"/>
                <w:lang w:val="sq-AL"/>
              </w:rPr>
              <w:t xml:space="preserve"> 1</w:t>
            </w:r>
            <w:r w:rsidR="00BC4A36" w:rsidRPr="00CC49AB">
              <w:rPr>
                <w:rFonts w:ascii="Garamond" w:hAnsi="Garamond"/>
                <w:szCs w:val="20"/>
                <w:lang w:val="sq-AL"/>
              </w:rPr>
              <w:t>.</w:t>
            </w:r>
            <w:r w:rsidRPr="00CC49AB">
              <w:rPr>
                <w:rFonts w:ascii="Garamond" w:hAnsi="Garamond"/>
                <w:szCs w:val="20"/>
                <w:lang w:val="sq-AL"/>
              </w:rPr>
              <w:t xml:space="preserve"> Kriterin minimal</w:t>
            </w:r>
            <w:r w:rsidR="00BC4A36" w:rsidRPr="00CC49AB">
              <w:rPr>
                <w:rFonts w:ascii="Garamond" w:hAnsi="Garamond"/>
                <w:szCs w:val="20"/>
                <w:lang w:val="sq-AL"/>
              </w:rPr>
              <w:t>;</w:t>
            </w:r>
            <w:r w:rsidRPr="00CC49AB">
              <w:rPr>
                <w:rFonts w:ascii="Garamond" w:hAnsi="Garamond"/>
                <w:szCs w:val="20"/>
                <w:lang w:val="sq-AL"/>
              </w:rPr>
              <w:t xml:space="preserve"> ose 2</w:t>
            </w:r>
            <w:r w:rsidR="00BC4A36" w:rsidRPr="00CC49AB">
              <w:rPr>
                <w:rFonts w:ascii="Garamond" w:hAnsi="Garamond"/>
                <w:szCs w:val="20"/>
                <w:lang w:val="sq-AL"/>
              </w:rPr>
              <w:t>.</w:t>
            </w:r>
            <w:r w:rsidRPr="00CC49AB">
              <w:rPr>
                <w:rFonts w:ascii="Garamond" w:hAnsi="Garamond"/>
                <w:szCs w:val="20"/>
                <w:lang w:val="sq-AL"/>
              </w:rPr>
              <w:t xml:space="preserve"> </w:t>
            </w:r>
            <w:r w:rsidR="00BC4A36" w:rsidRPr="00CC49AB">
              <w:rPr>
                <w:rFonts w:ascii="Garamond" w:hAnsi="Garamond"/>
                <w:szCs w:val="20"/>
                <w:lang w:val="sq-AL"/>
              </w:rPr>
              <w:t xml:space="preserve">masat </w:t>
            </w:r>
            <w:r w:rsidRPr="00CC49AB">
              <w:rPr>
                <w:rFonts w:ascii="Garamond" w:hAnsi="Garamond"/>
                <w:szCs w:val="20"/>
                <w:lang w:val="sq-AL"/>
              </w:rPr>
              <w:t xml:space="preserve">shtesë derisa </w:t>
            </w:r>
            <w:r w:rsidR="00BC4A36" w:rsidRPr="00CC49AB">
              <w:rPr>
                <w:rFonts w:ascii="Garamond" w:hAnsi="Garamond"/>
                <w:szCs w:val="20"/>
                <w:lang w:val="sq-AL"/>
              </w:rPr>
              <w:t>kriteri i përafërsisht zero energji të arrihet</w:t>
            </w:r>
            <w:r w:rsidRPr="00CC49AB">
              <w:rPr>
                <w:rFonts w:ascii="Garamond" w:hAnsi="Garamond"/>
                <w:szCs w:val="20"/>
                <w:lang w:val="sq-AL"/>
              </w:rPr>
              <w:t>.</w:t>
            </w:r>
          </w:p>
        </w:tc>
      </w:tr>
      <w:tr w:rsidR="00DF7967" w:rsidRPr="00CC49AB" w14:paraId="3B7A24C1" w14:textId="77777777" w:rsidTr="00C610C3">
        <w:trPr>
          <w:trHeight w:val="20"/>
        </w:trPr>
        <w:tc>
          <w:tcPr>
            <w:tcW w:w="1284" w:type="pct"/>
            <w:hideMark/>
          </w:tcPr>
          <w:p w14:paraId="32857E61" w14:textId="7F5C8946" w:rsidR="00DF7967" w:rsidRPr="00CC49AB" w:rsidRDefault="00DF7967" w:rsidP="00DF7967">
            <w:pPr>
              <w:spacing w:after="0"/>
              <w:rPr>
                <w:rFonts w:ascii="Garamond" w:hAnsi="Garamond"/>
                <w:szCs w:val="20"/>
                <w:lang w:val="sq-AL"/>
              </w:rPr>
            </w:pPr>
            <w:r w:rsidRPr="00CC49AB">
              <w:rPr>
                <w:rFonts w:ascii="Garamond" w:hAnsi="Garamond"/>
                <w:szCs w:val="20"/>
                <w:lang w:val="sq-AL"/>
              </w:rPr>
              <w:t xml:space="preserve">Konsumi </w:t>
            </w:r>
            <w:r w:rsidR="00B56C80" w:rsidRPr="00CC49AB">
              <w:rPr>
                <w:rFonts w:ascii="Garamond" w:hAnsi="Garamond"/>
                <w:szCs w:val="20"/>
                <w:lang w:val="sq-AL"/>
              </w:rPr>
              <w:t xml:space="preserve">bazë </w:t>
            </w:r>
          </w:p>
        </w:tc>
        <w:tc>
          <w:tcPr>
            <w:tcW w:w="3716" w:type="pct"/>
            <w:hideMark/>
          </w:tcPr>
          <w:p w14:paraId="464E0DF4" w14:textId="77777777"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 xml:space="preserve">Kërkesa përfundimtare bazë për energji (referuar si konsumi bazë) është kërkesa përfundimtare e energjisë për çdo shërbim energjie (ngrohje, ftohje, gatim, ujë i ngrohtë, ndriçim dhe pajisjet elektrike) për një ndërtesë për të arritur kondita komode pa aplikimin e masave EE/RES. </w:t>
            </w:r>
          </w:p>
        </w:tc>
      </w:tr>
      <w:tr w:rsidR="00DF7967" w:rsidRPr="00CC49AB" w14:paraId="25BA5874" w14:textId="77777777" w:rsidTr="00C610C3">
        <w:trPr>
          <w:trHeight w:val="20"/>
        </w:trPr>
        <w:tc>
          <w:tcPr>
            <w:tcW w:w="1284" w:type="pct"/>
            <w:hideMark/>
          </w:tcPr>
          <w:p w14:paraId="57E0D528" w14:textId="678EF773" w:rsidR="00DF7967" w:rsidRPr="00CC49AB" w:rsidRDefault="00DF7967" w:rsidP="00DF7967">
            <w:pPr>
              <w:spacing w:after="0"/>
              <w:rPr>
                <w:rFonts w:ascii="Garamond" w:hAnsi="Garamond"/>
                <w:szCs w:val="20"/>
                <w:lang w:val="sq-AL"/>
              </w:rPr>
            </w:pPr>
            <w:r w:rsidRPr="00CC49AB">
              <w:rPr>
                <w:rFonts w:ascii="Garamond" w:hAnsi="Garamond"/>
                <w:szCs w:val="20"/>
                <w:lang w:val="sq-AL"/>
              </w:rPr>
              <w:t xml:space="preserve">Konsumi </w:t>
            </w:r>
            <w:r w:rsidR="00B56C80" w:rsidRPr="00CC49AB">
              <w:rPr>
                <w:rFonts w:ascii="Garamond" w:hAnsi="Garamond"/>
                <w:szCs w:val="20"/>
                <w:lang w:val="sq-AL"/>
              </w:rPr>
              <w:t>projekt</w:t>
            </w:r>
          </w:p>
        </w:tc>
        <w:tc>
          <w:tcPr>
            <w:tcW w:w="3716" w:type="pct"/>
            <w:hideMark/>
          </w:tcPr>
          <w:p w14:paraId="675E3F96" w14:textId="46F43566"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 xml:space="preserve">Kërkesa përfundimtare e energjisë për ngrohje, si më sipër, pasi aplikohet një </w:t>
            </w:r>
            <w:r w:rsidR="009B5587" w:rsidRPr="00CC49AB">
              <w:rPr>
                <w:rFonts w:ascii="Garamond" w:hAnsi="Garamond"/>
                <w:szCs w:val="20"/>
                <w:lang w:val="sq-AL"/>
              </w:rPr>
              <w:t>sistem</w:t>
            </w:r>
            <w:r w:rsidRPr="00CC49AB">
              <w:rPr>
                <w:rFonts w:ascii="Garamond" w:hAnsi="Garamond"/>
                <w:szCs w:val="20"/>
                <w:lang w:val="sq-AL"/>
              </w:rPr>
              <w:t xml:space="preserve"> ngrohje</w:t>
            </w:r>
            <w:r w:rsidR="009B5587" w:rsidRPr="00CC49AB">
              <w:rPr>
                <w:rFonts w:ascii="Garamond" w:hAnsi="Garamond"/>
                <w:szCs w:val="20"/>
                <w:lang w:val="sq-AL"/>
              </w:rPr>
              <w:t>je</w:t>
            </w:r>
            <w:r w:rsidRPr="00CC49AB">
              <w:rPr>
                <w:rFonts w:ascii="Garamond" w:hAnsi="Garamond"/>
                <w:szCs w:val="20"/>
                <w:lang w:val="sq-AL"/>
              </w:rPr>
              <w:t xml:space="preserve"> i ri dhe më efi</w:t>
            </w:r>
            <w:r w:rsidR="009B5587" w:rsidRPr="00CC49AB">
              <w:rPr>
                <w:rFonts w:ascii="Garamond" w:hAnsi="Garamond"/>
                <w:szCs w:val="20"/>
                <w:lang w:val="sq-AL"/>
              </w:rPr>
              <w:t>ci</w:t>
            </w:r>
            <w:r w:rsidRPr="00CC49AB">
              <w:rPr>
                <w:rFonts w:ascii="Garamond" w:hAnsi="Garamond"/>
                <w:szCs w:val="20"/>
                <w:lang w:val="sq-AL"/>
              </w:rPr>
              <w:t>ent si pasojë e aplikimit të masav</w:t>
            </w:r>
            <w:r w:rsidR="00991C25" w:rsidRPr="00CC49AB">
              <w:rPr>
                <w:rFonts w:ascii="Garamond" w:hAnsi="Garamond"/>
                <w:szCs w:val="20"/>
                <w:lang w:val="sq-AL"/>
              </w:rPr>
              <w:t>e</w:t>
            </w:r>
            <w:r w:rsidRPr="00CC49AB">
              <w:rPr>
                <w:rFonts w:ascii="Garamond" w:hAnsi="Garamond"/>
                <w:szCs w:val="20"/>
                <w:lang w:val="sq-AL"/>
              </w:rPr>
              <w:t xml:space="preserve"> EE/RES.</w:t>
            </w:r>
          </w:p>
        </w:tc>
      </w:tr>
      <w:tr w:rsidR="00DF7967" w:rsidRPr="00CC49AB" w14:paraId="56DC31F5" w14:textId="77777777" w:rsidTr="00C610C3">
        <w:trPr>
          <w:trHeight w:val="20"/>
        </w:trPr>
        <w:tc>
          <w:tcPr>
            <w:tcW w:w="1284" w:type="pct"/>
          </w:tcPr>
          <w:p w14:paraId="78E01063" w14:textId="77777777" w:rsidR="00DF7967" w:rsidRPr="00CC49AB" w:rsidRDefault="00DF7967" w:rsidP="00DF7967">
            <w:pPr>
              <w:spacing w:after="0"/>
              <w:rPr>
                <w:rFonts w:ascii="Garamond" w:hAnsi="Garamond"/>
                <w:szCs w:val="20"/>
                <w:lang w:val="sq-AL"/>
              </w:rPr>
            </w:pPr>
            <w:r w:rsidRPr="00CC49AB">
              <w:rPr>
                <w:rFonts w:ascii="Garamond" w:hAnsi="Garamond"/>
                <w:szCs w:val="20"/>
                <w:lang w:val="sq-AL"/>
              </w:rPr>
              <w:lastRenderedPageBreak/>
              <w:t>Vendbanim, banesë, familje</w:t>
            </w:r>
          </w:p>
        </w:tc>
        <w:tc>
          <w:tcPr>
            <w:tcW w:w="3716" w:type="pct"/>
          </w:tcPr>
          <w:p w14:paraId="46E19349" w14:textId="7E42AB36" w:rsidR="00DF7967" w:rsidRPr="00CC49AB" w:rsidRDefault="00DF7967" w:rsidP="00DF7967">
            <w:pPr>
              <w:spacing w:after="0"/>
              <w:jc w:val="both"/>
              <w:rPr>
                <w:rFonts w:ascii="Garamond" w:hAnsi="Garamond"/>
                <w:szCs w:val="20"/>
                <w:lang w:val="sq-AL"/>
              </w:rPr>
            </w:pPr>
            <w:r w:rsidRPr="00CC49AB">
              <w:rPr>
                <w:rFonts w:ascii="Garamond" w:hAnsi="Garamond"/>
                <w:szCs w:val="20"/>
                <w:lang w:val="sq-AL"/>
              </w:rPr>
              <w:t>Vendbanim i referohet çdo ndërtese ose strukture që përdoret si banesë, përfshirë shtëpitë, apartamentet, dhe tip</w:t>
            </w:r>
            <w:r w:rsidR="00EC5082" w:rsidRPr="00CC49AB">
              <w:rPr>
                <w:rFonts w:ascii="Garamond" w:hAnsi="Garamond"/>
                <w:szCs w:val="20"/>
                <w:lang w:val="sq-AL"/>
              </w:rPr>
              <w:t>a</w:t>
            </w:r>
            <w:r w:rsidRPr="00CC49AB">
              <w:rPr>
                <w:rFonts w:ascii="Garamond" w:hAnsi="Garamond"/>
                <w:szCs w:val="20"/>
                <w:lang w:val="sq-AL"/>
              </w:rPr>
              <w:t xml:space="preserve"> të tjer</w:t>
            </w:r>
            <w:r w:rsidR="00EC5082" w:rsidRPr="00CC49AB">
              <w:rPr>
                <w:rFonts w:ascii="Garamond" w:hAnsi="Garamond"/>
                <w:szCs w:val="20"/>
                <w:lang w:val="sq-AL"/>
              </w:rPr>
              <w:t>ë</w:t>
            </w:r>
            <w:r w:rsidRPr="00CC49AB">
              <w:rPr>
                <w:rFonts w:ascii="Garamond" w:hAnsi="Garamond"/>
                <w:szCs w:val="20"/>
                <w:lang w:val="sq-AL"/>
              </w:rPr>
              <w:t xml:space="preserve"> të ndërtesave të banimit. Në kontekstin e këtij dokumenti, termat </w:t>
            </w:r>
            <w:r w:rsidR="00165A32" w:rsidRPr="00CC49AB">
              <w:rPr>
                <w:rFonts w:ascii="Garamond" w:hAnsi="Garamond"/>
                <w:szCs w:val="20"/>
                <w:lang w:val="sq-AL"/>
              </w:rPr>
              <w:t>“</w:t>
            </w:r>
            <w:r w:rsidRPr="00CC49AB">
              <w:rPr>
                <w:rFonts w:ascii="Garamond" w:hAnsi="Garamond"/>
                <w:szCs w:val="20"/>
                <w:lang w:val="sq-AL"/>
              </w:rPr>
              <w:t>vendbanim</w:t>
            </w:r>
            <w:r w:rsidR="00165A32" w:rsidRPr="00CC49AB">
              <w:rPr>
                <w:rFonts w:ascii="Garamond" w:hAnsi="Garamond"/>
                <w:szCs w:val="20"/>
                <w:lang w:val="sq-AL"/>
              </w:rPr>
              <w:t>”</w:t>
            </w:r>
            <w:r w:rsidRPr="00CC49AB">
              <w:rPr>
                <w:rFonts w:ascii="Garamond" w:hAnsi="Garamond"/>
                <w:szCs w:val="20"/>
                <w:lang w:val="sq-AL"/>
              </w:rPr>
              <w:t xml:space="preserve">, </w:t>
            </w:r>
            <w:r w:rsidR="00165A32" w:rsidRPr="00CC49AB">
              <w:rPr>
                <w:rFonts w:ascii="Garamond" w:hAnsi="Garamond"/>
                <w:szCs w:val="20"/>
                <w:lang w:val="sq-AL"/>
              </w:rPr>
              <w:t>“</w:t>
            </w:r>
            <w:r w:rsidRPr="00CC49AB">
              <w:rPr>
                <w:rFonts w:ascii="Garamond" w:hAnsi="Garamond"/>
                <w:szCs w:val="20"/>
                <w:lang w:val="sq-AL"/>
              </w:rPr>
              <w:t>banesë</w:t>
            </w:r>
            <w:r w:rsidR="00165A32" w:rsidRPr="00CC49AB">
              <w:rPr>
                <w:rFonts w:ascii="Garamond" w:hAnsi="Garamond"/>
                <w:szCs w:val="20"/>
                <w:lang w:val="sq-AL"/>
              </w:rPr>
              <w:t>”</w:t>
            </w:r>
            <w:r w:rsidRPr="00CC49AB">
              <w:rPr>
                <w:rFonts w:ascii="Garamond" w:hAnsi="Garamond"/>
                <w:szCs w:val="20"/>
                <w:lang w:val="sq-AL"/>
              </w:rPr>
              <w:t xml:space="preserve"> dhe </w:t>
            </w:r>
            <w:r w:rsidR="00165A32" w:rsidRPr="00CC49AB">
              <w:rPr>
                <w:rFonts w:ascii="Garamond" w:hAnsi="Garamond"/>
                <w:szCs w:val="20"/>
                <w:lang w:val="sq-AL"/>
              </w:rPr>
              <w:t>“</w:t>
            </w:r>
            <w:r w:rsidRPr="00CC49AB">
              <w:rPr>
                <w:rFonts w:ascii="Garamond" w:hAnsi="Garamond"/>
                <w:szCs w:val="20"/>
                <w:lang w:val="sq-AL"/>
              </w:rPr>
              <w:t>familje</w:t>
            </w:r>
            <w:r w:rsidR="00165A32" w:rsidRPr="00CC49AB">
              <w:rPr>
                <w:rFonts w:ascii="Garamond" w:hAnsi="Garamond"/>
                <w:szCs w:val="20"/>
                <w:lang w:val="sq-AL"/>
              </w:rPr>
              <w:t>”</w:t>
            </w:r>
            <w:r w:rsidRPr="00CC49AB">
              <w:rPr>
                <w:rFonts w:ascii="Garamond" w:hAnsi="Garamond"/>
                <w:szCs w:val="20"/>
                <w:lang w:val="sq-AL"/>
              </w:rPr>
              <w:t xml:space="preserve"> mund të zëvendësojnë njëri-tjetrin.</w:t>
            </w:r>
          </w:p>
        </w:tc>
      </w:tr>
    </w:tbl>
    <w:p w14:paraId="2AFF893C" w14:textId="71D5A500" w:rsidR="001A78CB" w:rsidRPr="00CC49AB" w:rsidRDefault="001A78CB" w:rsidP="001A78CB">
      <w:pPr>
        <w:pStyle w:val="TEKSTIIIIII"/>
        <w:rPr>
          <w:b/>
        </w:rPr>
      </w:pPr>
      <w:bookmarkStart w:id="2" w:name="_Toc184729085"/>
      <w:bookmarkStart w:id="3" w:name="_Hlk184296905"/>
      <w:r w:rsidRPr="00CC49AB">
        <w:rPr>
          <w:b/>
        </w:rPr>
        <w:t xml:space="preserve">Përmbledhje </w:t>
      </w:r>
      <w:r w:rsidR="00EC5082" w:rsidRPr="00CC49AB">
        <w:rPr>
          <w:b/>
        </w:rPr>
        <w:t>ekzekutive</w:t>
      </w:r>
      <w:bookmarkEnd w:id="2"/>
    </w:p>
    <w:p w14:paraId="28409405" w14:textId="77777777" w:rsidR="001A78CB" w:rsidRPr="00CC49AB" w:rsidRDefault="001A78CB" w:rsidP="001A78CB">
      <w:pPr>
        <w:pStyle w:val="TEKSTIIIIII"/>
        <w:rPr>
          <w:b/>
          <w:bCs/>
        </w:rPr>
      </w:pPr>
      <w:r w:rsidRPr="00CC49AB">
        <w:rPr>
          <w:b/>
          <w:bCs/>
        </w:rPr>
        <w:t>Qëllimi i kësaj Strategjie</w:t>
      </w:r>
    </w:p>
    <w:p w14:paraId="507B59C2" w14:textId="072D6643" w:rsidR="001A78CB" w:rsidRPr="00CC49AB" w:rsidRDefault="001A78CB" w:rsidP="001A78CB">
      <w:pPr>
        <w:pStyle w:val="TEKSTIIIIII"/>
      </w:pPr>
      <w:r w:rsidRPr="00CC49AB">
        <w:t xml:space="preserve">Neni 2a i </w:t>
      </w:r>
      <w:r w:rsidR="00817176" w:rsidRPr="00CC49AB">
        <w:t xml:space="preserve">Direktivës për Performancën Energjetike të Ndërtesave </w:t>
      </w:r>
      <w:r w:rsidRPr="00CC49AB">
        <w:t xml:space="preserve">(EPBD 2010/31/EU, i ndryshuar me vendimin 2021/14/MC të Këshillit Ministror të Komunitetit të Energjisë) kërkon që Shqipëria të krijojë një </w:t>
      </w:r>
      <w:r w:rsidR="001566E7" w:rsidRPr="00CC49AB">
        <w:t xml:space="preserve">plan afatgjatë rinovimi të ndërtesave </w:t>
      </w:r>
      <w:r w:rsidRPr="00CC49AB">
        <w:t xml:space="preserve">për të përmirësuar </w:t>
      </w:r>
      <w:r w:rsidR="00340F38" w:rsidRPr="00CC49AB">
        <w:t>eficienc</w:t>
      </w:r>
      <w:r w:rsidRPr="00CC49AB">
        <w:t>ën e energjisë ne stokun kombëtar të ndërtesave publike, private dhe rezidenciale, me kosto efektive. Ky plan do të përfshijë një udhërrëfyes për zbatimin e masave të duhura drejt arritjes së objektivit afatgjatë të vitit 2050 për reduktimin e emetimeve të gazeve se</w:t>
      </w:r>
      <w:r w:rsidR="001566E7" w:rsidRPr="00CC49AB">
        <w:t>r</w:t>
      </w:r>
      <w:r w:rsidRPr="00CC49AB">
        <w:t>rë në Komunitetin e Energjisë me 80</w:t>
      </w:r>
      <w:r w:rsidR="001566E7" w:rsidRPr="00CC49AB">
        <w:t>–</w:t>
      </w:r>
      <w:r w:rsidRPr="00CC49AB">
        <w:t>95% krahasuar me vitin 1990, me piketa treguese për 2030 dhe 2040, me synim arritjen e dekarbonizuar të stokut të ndërtesave deri në vitin 2050.</w:t>
      </w:r>
    </w:p>
    <w:p w14:paraId="272F4E6E" w14:textId="2B671D01" w:rsidR="001A78CB" w:rsidRPr="00CC49AB" w:rsidRDefault="001A78CB" w:rsidP="001A78CB">
      <w:pPr>
        <w:pStyle w:val="TEKSTIIIIII"/>
      </w:pPr>
      <w:r w:rsidRPr="00CC49AB">
        <w:t>Ky dokument analizon stokun ekzistues të ndërtesave për ndërtesat rezidenciale, publike dhe komerciale, investimet e nevojshme dhe veprimet rregullatore dhe financiare për realizimin e masave të EE/RES</w:t>
      </w:r>
      <w:r w:rsidR="001566E7" w:rsidRPr="00CC49AB">
        <w:t>-së,</w:t>
      </w:r>
      <w:r w:rsidRPr="00CC49AB">
        <w:t xml:space="preserve"> që synojnë një stokun e ndërtesave të dekarbonizuar deri në vitin 2050. Ky dokument bazohet në Planin Kombëtar të Energjisë dhe Klimës (versioni i datës 31 tetor 2024) dhe Strategjinë Kombëtare të Energjisë të miratuar në 2018.</w:t>
      </w:r>
    </w:p>
    <w:p w14:paraId="5CE09B77" w14:textId="17282E5B" w:rsidR="001A78CB" w:rsidRPr="00CC49AB" w:rsidRDefault="001A78CB" w:rsidP="001A78CB">
      <w:pPr>
        <w:pStyle w:val="TEKSTIIIIII"/>
        <w:rPr>
          <w:b/>
          <w:bCs/>
        </w:rPr>
      </w:pPr>
      <w:r w:rsidRPr="00CC49AB">
        <w:rPr>
          <w:b/>
          <w:bCs/>
        </w:rPr>
        <w:t xml:space="preserve">Analiza e </w:t>
      </w:r>
      <w:r w:rsidR="00545D7A" w:rsidRPr="00CC49AB">
        <w:rPr>
          <w:b/>
          <w:bCs/>
        </w:rPr>
        <w:t xml:space="preserve">përgjithshme e stokut shqiptar të ndërtesave </w:t>
      </w:r>
    </w:p>
    <w:p w14:paraId="2FB90557" w14:textId="77777777" w:rsidR="001A78CB" w:rsidRPr="00CC49AB" w:rsidRDefault="001A78CB" w:rsidP="001A78CB">
      <w:pPr>
        <w:pStyle w:val="TEKSTIIIIII"/>
      </w:pPr>
      <w:r w:rsidRPr="00CC49AB">
        <w:t>Stoku i ndërtesave të Shqipërisë (përfshirë stokun e ndërtesave rezidenciale, publike dhe private) ka një peshë prej rreth 37-38% të konsumit total final energjetik prej 2,194 ktoe në vitin 2023 dhe është konsumatori i parë më i madh i energjisë me 37.08% i ndjekur nga sektori i transportit me 36.56% në Shqipëri. Stoku i ndërtesave shqiptare është i ndarë në 3 kategori kryesore ndërtesash: ndërtesa banimi, ndërtesa publike dhe ndërtesa tregtare/private të shërbimit.</w:t>
      </w:r>
    </w:p>
    <w:p w14:paraId="680E9DAA" w14:textId="77777777" w:rsidR="001A78CB" w:rsidRPr="00CC49AB" w:rsidRDefault="001A78CB" w:rsidP="001A78CB">
      <w:pPr>
        <w:pStyle w:val="TEKSTIIIIII"/>
      </w:pPr>
      <w:r w:rsidRPr="00CC49AB">
        <w:t>Ndërtesat e banimit të sektorit rezidencial</w:t>
      </w:r>
    </w:p>
    <w:p w14:paraId="13C37267" w14:textId="2D6BE069" w:rsidR="001A78CB" w:rsidRPr="00CC49AB" w:rsidRDefault="001A78CB" w:rsidP="001A78CB">
      <w:pPr>
        <w:pStyle w:val="TEKSTIIIIII"/>
      </w:pPr>
      <w:r w:rsidRPr="00CC49AB">
        <w:t>Në vitin 2023, numri i përgjithshëm i ndërtesave të banimit është llogaritur të jetë 632,936 (nga të cilat 450,545 ose 71,2% janë të banuara), me një sipërfaqe totale prej rreth 83,52 milion</w:t>
      </w:r>
      <w:r w:rsidR="00AA2ECB">
        <w:t>ë</w:t>
      </w:r>
      <w:r w:rsidRPr="00CC49AB">
        <w:t xml:space="preserve"> m² (nga të cilat 56,06 milion</w:t>
      </w:r>
      <w:r w:rsidR="00A439D1" w:rsidRPr="00CC49AB">
        <w:t>ë</w:t>
      </w:r>
      <w:r w:rsidRPr="00CC49AB">
        <w:t xml:space="preserve"> m² janë të banuara). Deri në vitin 2050, numri i përgjithshëm i ndërtesave të banimit vlerësohet të arrijë në rreth 697,037 (nga të cilat 462,605 janë të zëna) me një sipërfaqe totale prej rreth 105.64 milion</w:t>
      </w:r>
      <w:r w:rsidR="00A439D1" w:rsidRPr="00CC49AB">
        <w:t>ë</w:t>
      </w:r>
      <w:r w:rsidRPr="00CC49AB">
        <w:t xml:space="preserve"> m² (nga të cilat 94.92 milion</w:t>
      </w:r>
      <w:r w:rsidR="00A439D1" w:rsidRPr="00CC49AB">
        <w:t>ë</w:t>
      </w:r>
      <w:r w:rsidRPr="00CC49AB">
        <w:t xml:space="preserve"> m² ose 89,9% janë të banuara). Kjo paraqet një rritje prej rreth 10% të numrit të ndërtesave dhe një rritje prej 26,5% në sipërfaqen totale të banimit të krahasuar me vitin 2023. Tabela më poshtë tregon numrin e të gjitha ndërtesave (të banuara dhe të pabanuara) dhe sipërfaqen e banimit për llojin e ndërtesës për </w:t>
      </w:r>
      <w:r w:rsidR="00A439D1" w:rsidRPr="00CC49AB">
        <w:t xml:space="preserve">vitet </w:t>
      </w:r>
      <w:r w:rsidRPr="00CC49AB">
        <w:t>2023, 2040 dhe 2050.</w:t>
      </w:r>
    </w:p>
    <w:p w14:paraId="3955F992" w14:textId="77777777" w:rsidR="00340F38" w:rsidRDefault="00340F38" w:rsidP="001A78CB">
      <w:pPr>
        <w:pStyle w:val="TEKSTIIIIII"/>
      </w:pPr>
    </w:p>
    <w:p w14:paraId="193007D1" w14:textId="77777777" w:rsidR="00912D2A" w:rsidRDefault="00912D2A" w:rsidP="001A78CB">
      <w:pPr>
        <w:pStyle w:val="TEKSTIIIIII"/>
      </w:pPr>
    </w:p>
    <w:p w14:paraId="66F67C3A" w14:textId="77777777" w:rsidR="00912D2A" w:rsidRDefault="00912D2A" w:rsidP="001A78CB">
      <w:pPr>
        <w:pStyle w:val="TEKSTIIIIII"/>
      </w:pPr>
    </w:p>
    <w:p w14:paraId="1908BA47" w14:textId="77777777" w:rsidR="00912D2A" w:rsidRDefault="00912D2A" w:rsidP="001A78CB">
      <w:pPr>
        <w:pStyle w:val="TEKSTIIIIII"/>
      </w:pPr>
    </w:p>
    <w:p w14:paraId="7EDEFD45" w14:textId="77777777" w:rsidR="00912D2A" w:rsidRDefault="00912D2A" w:rsidP="001A78CB">
      <w:pPr>
        <w:pStyle w:val="TEKSTIIIIII"/>
      </w:pPr>
    </w:p>
    <w:p w14:paraId="4BA74B35" w14:textId="77777777" w:rsidR="00912D2A" w:rsidRDefault="00912D2A" w:rsidP="001A78CB">
      <w:pPr>
        <w:pStyle w:val="TEKSTIIIIII"/>
      </w:pPr>
    </w:p>
    <w:p w14:paraId="6BFD15EE" w14:textId="77777777" w:rsidR="00912D2A" w:rsidRDefault="00912D2A" w:rsidP="001A78CB">
      <w:pPr>
        <w:pStyle w:val="TEKSTIIIIII"/>
      </w:pPr>
    </w:p>
    <w:p w14:paraId="673F37F4" w14:textId="77777777" w:rsidR="00912D2A" w:rsidRDefault="00912D2A" w:rsidP="001A78CB">
      <w:pPr>
        <w:pStyle w:val="TEKSTIIIIII"/>
      </w:pPr>
    </w:p>
    <w:p w14:paraId="7F528C70" w14:textId="77777777" w:rsidR="00912D2A" w:rsidRPr="00CC49AB" w:rsidRDefault="00912D2A" w:rsidP="001A78CB">
      <w:pPr>
        <w:pStyle w:val="TEKSTIIIIII"/>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08"/>
        <w:gridCol w:w="1414"/>
        <w:gridCol w:w="1229"/>
        <w:gridCol w:w="1300"/>
        <w:gridCol w:w="1229"/>
        <w:gridCol w:w="1245"/>
        <w:gridCol w:w="1225"/>
      </w:tblGrid>
      <w:tr w:rsidR="001A78CB" w:rsidRPr="00CC49AB" w14:paraId="36752F6D" w14:textId="77777777" w:rsidTr="00340F38">
        <w:trPr>
          <w:jc w:val="center"/>
        </w:trPr>
        <w:tc>
          <w:tcPr>
            <w:tcW w:w="914" w:type="pct"/>
            <w:shd w:val="clear" w:color="auto" w:fill="FDE9D9" w:themeFill="accent6" w:themeFillTint="33"/>
            <w:vAlign w:val="center"/>
          </w:tcPr>
          <w:p w14:paraId="4C08A59F" w14:textId="29C74B84"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lastRenderedPageBreak/>
              <w:t xml:space="preserve">Viti </w:t>
            </w:r>
            <w:r w:rsidR="00F37A76" w:rsidRPr="00CC49AB">
              <w:rPr>
                <w:rFonts w:ascii="Garamond" w:hAnsi="Garamond" w:cs="Times New Roman"/>
                <w:b/>
                <w:szCs w:val="24"/>
              </w:rPr>
              <w:t xml:space="preserve">mesatarja </w:t>
            </w:r>
            <w:r w:rsidRPr="00CC49AB">
              <w:rPr>
                <w:rFonts w:ascii="Garamond" w:hAnsi="Garamond" w:cs="Times New Roman"/>
                <w:b/>
                <w:szCs w:val="24"/>
              </w:rPr>
              <w:t>vjetore</w:t>
            </w:r>
          </w:p>
        </w:tc>
        <w:tc>
          <w:tcPr>
            <w:tcW w:w="1412" w:type="pct"/>
            <w:gridSpan w:val="2"/>
            <w:shd w:val="clear" w:color="auto" w:fill="FDE9D9" w:themeFill="accent6" w:themeFillTint="33"/>
            <w:vAlign w:val="center"/>
          </w:tcPr>
          <w:p w14:paraId="02C69431"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Viti 2023 (viti bazë )</w:t>
            </w:r>
          </w:p>
        </w:tc>
        <w:tc>
          <w:tcPr>
            <w:tcW w:w="1351" w:type="pct"/>
            <w:gridSpan w:val="2"/>
            <w:shd w:val="clear" w:color="auto" w:fill="FDE9D9" w:themeFill="accent6" w:themeFillTint="33"/>
            <w:vAlign w:val="center"/>
          </w:tcPr>
          <w:p w14:paraId="172FBD99"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Parashikimi për vitin 2040</w:t>
            </w:r>
          </w:p>
        </w:tc>
        <w:tc>
          <w:tcPr>
            <w:tcW w:w="1322" w:type="pct"/>
            <w:gridSpan w:val="2"/>
            <w:shd w:val="clear" w:color="auto" w:fill="FDE9D9" w:themeFill="accent6" w:themeFillTint="33"/>
            <w:vAlign w:val="center"/>
          </w:tcPr>
          <w:p w14:paraId="1D8946FE"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Parashikimi për vitin 2050</w:t>
            </w:r>
          </w:p>
        </w:tc>
      </w:tr>
      <w:tr w:rsidR="001A78CB" w:rsidRPr="00CC49AB" w14:paraId="28393A72" w14:textId="77777777" w:rsidTr="00340F38">
        <w:trPr>
          <w:trHeight w:val="521"/>
          <w:jc w:val="center"/>
        </w:trPr>
        <w:tc>
          <w:tcPr>
            <w:tcW w:w="914" w:type="pct"/>
            <w:shd w:val="clear" w:color="auto" w:fill="FDE9D9" w:themeFill="accent6" w:themeFillTint="33"/>
            <w:vAlign w:val="center"/>
          </w:tcPr>
          <w:p w14:paraId="48A9486E"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Kategoritë e gjithë ndërtesave</w:t>
            </w:r>
          </w:p>
        </w:tc>
        <w:tc>
          <w:tcPr>
            <w:tcW w:w="756" w:type="pct"/>
            <w:shd w:val="clear" w:color="auto" w:fill="FDE9D9" w:themeFill="accent6" w:themeFillTint="33"/>
            <w:vAlign w:val="center"/>
          </w:tcPr>
          <w:p w14:paraId="214C8A04"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Nr. i ndërtesave</w:t>
            </w:r>
          </w:p>
        </w:tc>
        <w:tc>
          <w:tcPr>
            <w:tcW w:w="657" w:type="pct"/>
            <w:shd w:val="clear" w:color="auto" w:fill="FDE9D9" w:themeFill="accent6" w:themeFillTint="33"/>
            <w:vAlign w:val="center"/>
          </w:tcPr>
          <w:p w14:paraId="10577E11" w14:textId="3D4750BD"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Sipërfaqja n</w:t>
            </w:r>
            <w:r w:rsidR="00F37A76" w:rsidRPr="00CC49AB">
              <w:rPr>
                <w:rFonts w:ascii="Garamond" w:hAnsi="Garamond" w:cs="Times New Roman"/>
                <w:b/>
                <w:szCs w:val="24"/>
              </w:rPr>
              <w:t>ë</w:t>
            </w:r>
            <w:r w:rsidRPr="00CC49AB">
              <w:rPr>
                <w:rFonts w:ascii="Garamond" w:hAnsi="Garamond" w:cs="Times New Roman"/>
                <w:b/>
                <w:szCs w:val="24"/>
              </w:rPr>
              <w:t xml:space="preserve"> mil. m²</w:t>
            </w:r>
          </w:p>
        </w:tc>
        <w:tc>
          <w:tcPr>
            <w:tcW w:w="695" w:type="pct"/>
            <w:shd w:val="clear" w:color="auto" w:fill="FDE9D9" w:themeFill="accent6" w:themeFillTint="33"/>
            <w:vAlign w:val="center"/>
          </w:tcPr>
          <w:p w14:paraId="078C1803"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Nr. i ndërtesave</w:t>
            </w:r>
          </w:p>
        </w:tc>
        <w:tc>
          <w:tcPr>
            <w:tcW w:w="657" w:type="pct"/>
            <w:shd w:val="clear" w:color="auto" w:fill="FDE9D9" w:themeFill="accent6" w:themeFillTint="33"/>
            <w:vAlign w:val="center"/>
          </w:tcPr>
          <w:p w14:paraId="2481E9A8"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Sipërfaqja në mil. m²</w:t>
            </w:r>
          </w:p>
        </w:tc>
        <w:tc>
          <w:tcPr>
            <w:tcW w:w="666" w:type="pct"/>
            <w:shd w:val="clear" w:color="auto" w:fill="FDE9D9" w:themeFill="accent6" w:themeFillTint="33"/>
            <w:vAlign w:val="center"/>
          </w:tcPr>
          <w:p w14:paraId="26ED9F36"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Nr. i ndërtesave</w:t>
            </w:r>
          </w:p>
        </w:tc>
        <w:tc>
          <w:tcPr>
            <w:tcW w:w="657" w:type="pct"/>
            <w:shd w:val="clear" w:color="auto" w:fill="FDE9D9" w:themeFill="accent6" w:themeFillTint="33"/>
            <w:vAlign w:val="center"/>
          </w:tcPr>
          <w:p w14:paraId="0501918B"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Sipërfaqja në mil. m²</w:t>
            </w:r>
          </w:p>
        </w:tc>
      </w:tr>
      <w:tr w:rsidR="001A78CB" w:rsidRPr="00CC49AB" w14:paraId="09696B82" w14:textId="77777777" w:rsidTr="00340F38">
        <w:trPr>
          <w:jc w:val="center"/>
        </w:trPr>
        <w:tc>
          <w:tcPr>
            <w:tcW w:w="914" w:type="pct"/>
            <w:shd w:val="clear" w:color="auto" w:fill="FDE9D9" w:themeFill="accent6" w:themeFillTint="33"/>
          </w:tcPr>
          <w:p w14:paraId="3683DCB0" w14:textId="77777777" w:rsidR="001A78CB" w:rsidRPr="00CC49AB" w:rsidRDefault="001A78CB" w:rsidP="001A78CB">
            <w:pPr>
              <w:spacing w:after="0" w:line="240" w:lineRule="auto"/>
              <w:rPr>
                <w:rFonts w:ascii="Garamond" w:hAnsi="Garamond" w:cs="Times New Roman"/>
                <w:szCs w:val="24"/>
              </w:rPr>
            </w:pPr>
            <w:r w:rsidRPr="00CC49AB">
              <w:rPr>
                <w:rFonts w:ascii="Garamond" w:eastAsia="Roboto" w:hAnsi="Garamond" w:cs="Times New Roman"/>
                <w:kern w:val="24"/>
                <w:szCs w:val="24"/>
              </w:rPr>
              <w:t>Shtëpi individuale</w:t>
            </w:r>
          </w:p>
        </w:tc>
        <w:tc>
          <w:tcPr>
            <w:tcW w:w="756" w:type="pct"/>
            <w:vAlign w:val="bottom"/>
          </w:tcPr>
          <w:p w14:paraId="7BB62B6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508,643</w:t>
            </w:r>
          </w:p>
        </w:tc>
        <w:tc>
          <w:tcPr>
            <w:tcW w:w="657" w:type="pct"/>
            <w:vAlign w:val="bottom"/>
          </w:tcPr>
          <w:p w14:paraId="16ABAB4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42.79</w:t>
            </w:r>
          </w:p>
        </w:tc>
        <w:tc>
          <w:tcPr>
            <w:tcW w:w="695" w:type="pct"/>
            <w:vAlign w:val="center"/>
          </w:tcPr>
          <w:p w14:paraId="52D626FE"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551,878</w:t>
            </w:r>
          </w:p>
        </w:tc>
        <w:tc>
          <w:tcPr>
            <w:tcW w:w="657" w:type="pct"/>
            <w:vAlign w:val="center"/>
          </w:tcPr>
          <w:p w14:paraId="7CA2CF90"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46.43</w:t>
            </w:r>
          </w:p>
        </w:tc>
        <w:tc>
          <w:tcPr>
            <w:tcW w:w="666" w:type="pct"/>
            <w:vAlign w:val="center"/>
          </w:tcPr>
          <w:p w14:paraId="0D01B9B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560,156</w:t>
            </w:r>
          </w:p>
        </w:tc>
        <w:tc>
          <w:tcPr>
            <w:tcW w:w="657" w:type="pct"/>
            <w:vAlign w:val="center"/>
          </w:tcPr>
          <w:p w14:paraId="163EFC80"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49.48</w:t>
            </w:r>
          </w:p>
        </w:tc>
      </w:tr>
      <w:tr w:rsidR="001A78CB" w:rsidRPr="00CC49AB" w14:paraId="2C143F53" w14:textId="77777777" w:rsidTr="00340F38">
        <w:trPr>
          <w:jc w:val="center"/>
        </w:trPr>
        <w:tc>
          <w:tcPr>
            <w:tcW w:w="914" w:type="pct"/>
            <w:shd w:val="clear" w:color="auto" w:fill="FDE9D9" w:themeFill="accent6" w:themeFillTint="33"/>
          </w:tcPr>
          <w:p w14:paraId="2C4E05C3" w14:textId="77777777" w:rsidR="001A78CB" w:rsidRPr="00CC49AB" w:rsidRDefault="001A78CB" w:rsidP="001A78CB">
            <w:pPr>
              <w:spacing w:after="0" w:line="240" w:lineRule="auto"/>
              <w:rPr>
                <w:rFonts w:ascii="Garamond" w:eastAsia="Roboto" w:hAnsi="Garamond" w:cs="Times New Roman"/>
                <w:kern w:val="24"/>
                <w:szCs w:val="24"/>
              </w:rPr>
            </w:pPr>
            <w:r w:rsidRPr="00CC49AB">
              <w:rPr>
                <w:rFonts w:ascii="Garamond" w:eastAsia="Roboto" w:hAnsi="Garamond" w:cs="Times New Roman"/>
                <w:kern w:val="24"/>
                <w:szCs w:val="24"/>
              </w:rPr>
              <w:t>Shtëpi pjesërisht e veçuar</w:t>
            </w:r>
          </w:p>
        </w:tc>
        <w:tc>
          <w:tcPr>
            <w:tcW w:w="756" w:type="pct"/>
            <w:vAlign w:val="bottom"/>
          </w:tcPr>
          <w:p w14:paraId="483FD1C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88,028</w:t>
            </w:r>
          </w:p>
        </w:tc>
        <w:tc>
          <w:tcPr>
            <w:tcW w:w="657" w:type="pct"/>
            <w:vAlign w:val="bottom"/>
          </w:tcPr>
          <w:p w14:paraId="535F5ACA"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7.13</w:t>
            </w:r>
          </w:p>
        </w:tc>
        <w:tc>
          <w:tcPr>
            <w:tcW w:w="695" w:type="pct"/>
            <w:vAlign w:val="center"/>
          </w:tcPr>
          <w:p w14:paraId="0C2AEAA0"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95,510</w:t>
            </w:r>
          </w:p>
        </w:tc>
        <w:tc>
          <w:tcPr>
            <w:tcW w:w="657" w:type="pct"/>
            <w:vAlign w:val="center"/>
          </w:tcPr>
          <w:p w14:paraId="6577BD89"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7.74</w:t>
            </w:r>
          </w:p>
        </w:tc>
        <w:tc>
          <w:tcPr>
            <w:tcW w:w="666" w:type="pct"/>
            <w:vAlign w:val="center"/>
          </w:tcPr>
          <w:p w14:paraId="3DAF2090"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96,943</w:t>
            </w:r>
          </w:p>
        </w:tc>
        <w:tc>
          <w:tcPr>
            <w:tcW w:w="657" w:type="pct"/>
            <w:vAlign w:val="center"/>
          </w:tcPr>
          <w:p w14:paraId="02810E7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8.24</w:t>
            </w:r>
          </w:p>
        </w:tc>
      </w:tr>
      <w:tr w:rsidR="001A78CB" w:rsidRPr="00CC49AB" w14:paraId="18C8070B" w14:textId="77777777" w:rsidTr="00340F38">
        <w:trPr>
          <w:jc w:val="center"/>
        </w:trPr>
        <w:tc>
          <w:tcPr>
            <w:tcW w:w="914" w:type="pct"/>
            <w:shd w:val="clear" w:color="auto" w:fill="FDE9D9" w:themeFill="accent6" w:themeFillTint="33"/>
          </w:tcPr>
          <w:p w14:paraId="1FCE1C10" w14:textId="77777777" w:rsidR="001A78CB" w:rsidRPr="00CC49AB" w:rsidRDefault="001A78CB" w:rsidP="001A78CB">
            <w:pPr>
              <w:spacing w:after="0" w:line="240" w:lineRule="auto"/>
              <w:rPr>
                <w:rFonts w:ascii="Garamond" w:eastAsia="Roboto" w:hAnsi="Garamond" w:cs="Times New Roman"/>
                <w:kern w:val="24"/>
                <w:szCs w:val="24"/>
              </w:rPr>
            </w:pPr>
            <w:r w:rsidRPr="00CC49AB">
              <w:rPr>
                <w:rFonts w:ascii="Garamond" w:eastAsia="Roboto" w:hAnsi="Garamond" w:cs="Times New Roman"/>
                <w:kern w:val="24"/>
                <w:szCs w:val="24"/>
              </w:rPr>
              <w:t>Shtëpi në rend tarracor</w:t>
            </w:r>
          </w:p>
        </w:tc>
        <w:tc>
          <w:tcPr>
            <w:tcW w:w="756" w:type="pct"/>
            <w:vAlign w:val="bottom"/>
          </w:tcPr>
          <w:p w14:paraId="4117522D"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15,692</w:t>
            </w:r>
          </w:p>
        </w:tc>
        <w:tc>
          <w:tcPr>
            <w:tcW w:w="657" w:type="pct"/>
            <w:vAlign w:val="bottom"/>
          </w:tcPr>
          <w:p w14:paraId="36B86350"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4.37</w:t>
            </w:r>
          </w:p>
        </w:tc>
        <w:tc>
          <w:tcPr>
            <w:tcW w:w="695" w:type="pct"/>
            <w:vAlign w:val="center"/>
          </w:tcPr>
          <w:p w14:paraId="5AC6BB2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17,026</w:t>
            </w:r>
          </w:p>
        </w:tc>
        <w:tc>
          <w:tcPr>
            <w:tcW w:w="657" w:type="pct"/>
            <w:vAlign w:val="center"/>
          </w:tcPr>
          <w:p w14:paraId="150748ED"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4.74</w:t>
            </w:r>
          </w:p>
        </w:tc>
        <w:tc>
          <w:tcPr>
            <w:tcW w:w="666" w:type="pct"/>
            <w:vAlign w:val="center"/>
          </w:tcPr>
          <w:p w14:paraId="5385599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17,281</w:t>
            </w:r>
          </w:p>
        </w:tc>
        <w:tc>
          <w:tcPr>
            <w:tcW w:w="657" w:type="pct"/>
            <w:vAlign w:val="center"/>
          </w:tcPr>
          <w:p w14:paraId="3DCA666C"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5.05</w:t>
            </w:r>
          </w:p>
        </w:tc>
      </w:tr>
      <w:tr w:rsidR="001A78CB" w:rsidRPr="00CC49AB" w14:paraId="598DE560" w14:textId="77777777" w:rsidTr="00340F38">
        <w:trPr>
          <w:jc w:val="center"/>
        </w:trPr>
        <w:tc>
          <w:tcPr>
            <w:tcW w:w="914" w:type="pct"/>
            <w:shd w:val="clear" w:color="auto" w:fill="FDE9D9" w:themeFill="accent6" w:themeFillTint="33"/>
          </w:tcPr>
          <w:p w14:paraId="4CC2E140" w14:textId="77777777" w:rsidR="001A78CB" w:rsidRPr="00CC49AB" w:rsidRDefault="001A78CB" w:rsidP="001A78CB">
            <w:pPr>
              <w:spacing w:after="0" w:line="240" w:lineRule="auto"/>
              <w:rPr>
                <w:rFonts w:ascii="Garamond" w:eastAsia="Roboto" w:hAnsi="Garamond" w:cs="Times New Roman"/>
                <w:kern w:val="24"/>
                <w:szCs w:val="24"/>
              </w:rPr>
            </w:pPr>
            <w:r w:rsidRPr="00CC49AB">
              <w:rPr>
                <w:rFonts w:ascii="Garamond" w:eastAsia="Roboto" w:hAnsi="Garamond" w:cs="Times New Roman"/>
                <w:kern w:val="24"/>
                <w:szCs w:val="24"/>
              </w:rPr>
              <w:t>Pallat</w:t>
            </w:r>
          </w:p>
        </w:tc>
        <w:tc>
          <w:tcPr>
            <w:tcW w:w="756" w:type="pct"/>
            <w:vAlign w:val="bottom"/>
          </w:tcPr>
          <w:p w14:paraId="6B482D30"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20,573</w:t>
            </w:r>
          </w:p>
        </w:tc>
        <w:tc>
          <w:tcPr>
            <w:tcW w:w="657" w:type="pct"/>
            <w:vAlign w:val="bottom"/>
          </w:tcPr>
          <w:p w14:paraId="4AFA7B9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29.25</w:t>
            </w:r>
          </w:p>
        </w:tc>
        <w:tc>
          <w:tcPr>
            <w:tcW w:w="695" w:type="pct"/>
            <w:vAlign w:val="center"/>
          </w:tcPr>
          <w:p w14:paraId="0663C166"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22,322</w:t>
            </w:r>
          </w:p>
        </w:tc>
        <w:tc>
          <w:tcPr>
            <w:tcW w:w="657" w:type="pct"/>
            <w:vAlign w:val="center"/>
          </w:tcPr>
          <w:p w14:paraId="3BFF175C"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31.74</w:t>
            </w:r>
          </w:p>
        </w:tc>
        <w:tc>
          <w:tcPr>
            <w:tcW w:w="666" w:type="pct"/>
            <w:vAlign w:val="center"/>
          </w:tcPr>
          <w:p w14:paraId="442FEBD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22,657</w:t>
            </w:r>
          </w:p>
        </w:tc>
        <w:tc>
          <w:tcPr>
            <w:tcW w:w="657" w:type="pct"/>
            <w:vAlign w:val="center"/>
          </w:tcPr>
          <w:p w14:paraId="7D7701D3"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42.86</w:t>
            </w:r>
          </w:p>
        </w:tc>
      </w:tr>
      <w:tr w:rsidR="001A78CB" w:rsidRPr="00CC49AB" w14:paraId="69197A4D" w14:textId="77777777" w:rsidTr="00340F38">
        <w:trPr>
          <w:jc w:val="center"/>
        </w:trPr>
        <w:tc>
          <w:tcPr>
            <w:tcW w:w="914" w:type="pct"/>
            <w:shd w:val="clear" w:color="auto" w:fill="FDE9D9" w:themeFill="accent6" w:themeFillTint="33"/>
          </w:tcPr>
          <w:p w14:paraId="33A5791B" w14:textId="77777777" w:rsidR="001A78CB" w:rsidRPr="00CC49AB" w:rsidRDefault="001A78CB" w:rsidP="001A78CB">
            <w:pPr>
              <w:spacing w:after="0" w:line="240" w:lineRule="auto"/>
              <w:rPr>
                <w:rFonts w:ascii="Garamond" w:eastAsia="Roboto" w:hAnsi="Garamond" w:cs="Times New Roman"/>
                <w:b/>
                <w:kern w:val="24"/>
                <w:szCs w:val="24"/>
              </w:rPr>
            </w:pPr>
            <w:r w:rsidRPr="00CC49AB">
              <w:rPr>
                <w:rFonts w:ascii="Garamond" w:eastAsia="Roboto" w:hAnsi="Garamond" w:cs="Times New Roman"/>
                <w:b/>
                <w:kern w:val="24"/>
                <w:szCs w:val="24"/>
              </w:rPr>
              <w:t>Totali</w:t>
            </w:r>
          </w:p>
        </w:tc>
        <w:tc>
          <w:tcPr>
            <w:tcW w:w="756" w:type="pct"/>
            <w:vAlign w:val="bottom"/>
          </w:tcPr>
          <w:p w14:paraId="6E23C37E"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632,936</w:t>
            </w:r>
          </w:p>
        </w:tc>
        <w:tc>
          <w:tcPr>
            <w:tcW w:w="657" w:type="pct"/>
            <w:vAlign w:val="bottom"/>
          </w:tcPr>
          <w:p w14:paraId="6D0FABF0" w14:textId="13AB53AE" w:rsidR="001A78CB" w:rsidRPr="00CC49AB" w:rsidRDefault="00DC2701" w:rsidP="001A78CB">
            <w:pPr>
              <w:spacing w:after="0" w:line="240" w:lineRule="auto"/>
              <w:jc w:val="center"/>
              <w:rPr>
                <w:rFonts w:ascii="Garamond" w:hAnsi="Garamond" w:cs="Times New Roman"/>
                <w:b/>
                <w:szCs w:val="24"/>
              </w:rPr>
            </w:pPr>
            <w:r w:rsidRPr="00CC49AB">
              <w:rPr>
                <w:rFonts w:ascii="Garamond" w:hAnsi="Garamond" w:cs="Times New Roman"/>
                <w:b/>
                <w:szCs w:val="24"/>
              </w:rPr>
              <w:t xml:space="preserve"> </w:t>
            </w:r>
            <w:r w:rsidR="001A78CB" w:rsidRPr="00CC49AB">
              <w:rPr>
                <w:rFonts w:ascii="Garamond" w:hAnsi="Garamond" w:cs="Times New Roman"/>
                <w:b/>
                <w:szCs w:val="24"/>
              </w:rPr>
              <w:t xml:space="preserve">83.52 </w:t>
            </w:r>
          </w:p>
        </w:tc>
        <w:tc>
          <w:tcPr>
            <w:tcW w:w="695" w:type="pct"/>
            <w:vAlign w:val="center"/>
          </w:tcPr>
          <w:p w14:paraId="0D43F713"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686,736</w:t>
            </w:r>
          </w:p>
        </w:tc>
        <w:tc>
          <w:tcPr>
            <w:tcW w:w="657" w:type="pct"/>
            <w:vAlign w:val="center"/>
          </w:tcPr>
          <w:p w14:paraId="036A4223"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90.64</w:t>
            </w:r>
          </w:p>
        </w:tc>
        <w:tc>
          <w:tcPr>
            <w:tcW w:w="666" w:type="pct"/>
            <w:vAlign w:val="center"/>
          </w:tcPr>
          <w:p w14:paraId="1E77EEF7"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697,037</w:t>
            </w:r>
          </w:p>
        </w:tc>
        <w:tc>
          <w:tcPr>
            <w:tcW w:w="657" w:type="pct"/>
            <w:vAlign w:val="center"/>
          </w:tcPr>
          <w:p w14:paraId="7A1740AF"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105.64</w:t>
            </w:r>
          </w:p>
        </w:tc>
      </w:tr>
    </w:tbl>
    <w:p w14:paraId="1175B836" w14:textId="77777777" w:rsidR="001A78CB" w:rsidRPr="00CC49AB" w:rsidRDefault="001A78CB" w:rsidP="001A78CB">
      <w:pPr>
        <w:spacing w:after="0" w:line="240" w:lineRule="auto"/>
        <w:ind w:right="69"/>
        <w:jc w:val="center"/>
        <w:rPr>
          <w:rFonts w:ascii="Garamond" w:hAnsi="Garamond" w:cs="Times New Roman"/>
          <w:i/>
          <w:iCs/>
          <w:szCs w:val="20"/>
        </w:rPr>
      </w:pPr>
      <w:r w:rsidRPr="00CC49AB">
        <w:rPr>
          <w:rFonts w:ascii="Garamond" w:hAnsi="Garamond" w:cs="Times New Roman"/>
          <w:i/>
          <w:iCs/>
          <w:szCs w:val="20"/>
        </w:rPr>
        <w:t>Burimi: Census 2023, Instat, llogaritje të bëra nga konsulentët</w:t>
      </w:r>
    </w:p>
    <w:p w14:paraId="6C28BA18" w14:textId="7BDADA17" w:rsidR="001A78CB" w:rsidRPr="00CC49AB" w:rsidRDefault="001A78CB" w:rsidP="001A78CB">
      <w:pPr>
        <w:pStyle w:val="TEKSTIIIIII"/>
      </w:pPr>
      <w:r w:rsidRPr="00CC49AB">
        <w:t xml:space="preserve">Tabela e mëposhtme tregon numrin e ndërtesave të banuara dhe sipërfaqen përkatëse të banimit për llojin e ndërtesës për </w:t>
      </w:r>
      <w:r w:rsidR="00F37A76" w:rsidRPr="00CC49AB">
        <w:t xml:space="preserve">vitet </w:t>
      </w:r>
      <w:r w:rsidRPr="00CC49AB">
        <w:t>2023, 2040 dhe 2050.</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33"/>
        <w:gridCol w:w="1417"/>
        <w:gridCol w:w="1202"/>
        <w:gridCol w:w="1307"/>
        <w:gridCol w:w="1202"/>
        <w:gridCol w:w="1287"/>
        <w:gridCol w:w="1202"/>
      </w:tblGrid>
      <w:tr w:rsidR="001A78CB" w:rsidRPr="00CC49AB" w14:paraId="0D458899" w14:textId="77777777" w:rsidTr="00340F38">
        <w:trPr>
          <w:jc w:val="center"/>
        </w:trPr>
        <w:tc>
          <w:tcPr>
            <w:tcW w:w="926" w:type="pct"/>
            <w:shd w:val="clear" w:color="auto" w:fill="FDE9D9" w:themeFill="accent6" w:themeFillTint="33"/>
            <w:vAlign w:val="center"/>
          </w:tcPr>
          <w:p w14:paraId="717819AF" w14:textId="0770416A"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 xml:space="preserve">Viti </w:t>
            </w:r>
            <w:r w:rsidR="00A70FB0" w:rsidRPr="00CC49AB">
              <w:rPr>
                <w:rFonts w:ascii="Garamond" w:hAnsi="Garamond" w:cs="Times New Roman"/>
                <w:b/>
                <w:szCs w:val="24"/>
              </w:rPr>
              <w:t xml:space="preserve">mesatarja </w:t>
            </w:r>
            <w:r w:rsidRPr="00CC49AB">
              <w:rPr>
                <w:rFonts w:ascii="Garamond" w:hAnsi="Garamond" w:cs="Times New Roman"/>
                <w:b/>
                <w:szCs w:val="24"/>
              </w:rPr>
              <w:t>vjetore</w:t>
            </w:r>
          </w:p>
        </w:tc>
        <w:tc>
          <w:tcPr>
            <w:tcW w:w="1401" w:type="pct"/>
            <w:gridSpan w:val="2"/>
            <w:shd w:val="clear" w:color="auto" w:fill="FDE9D9" w:themeFill="accent6" w:themeFillTint="33"/>
            <w:vAlign w:val="center"/>
          </w:tcPr>
          <w:p w14:paraId="277E4F3A"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Viti 2023 (viti bazë )</w:t>
            </w:r>
          </w:p>
        </w:tc>
        <w:tc>
          <w:tcPr>
            <w:tcW w:w="1342" w:type="pct"/>
            <w:gridSpan w:val="2"/>
            <w:shd w:val="clear" w:color="auto" w:fill="FDE9D9" w:themeFill="accent6" w:themeFillTint="33"/>
            <w:vAlign w:val="center"/>
          </w:tcPr>
          <w:p w14:paraId="33B23944"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Parashikimi për vitin 2040</w:t>
            </w:r>
          </w:p>
        </w:tc>
        <w:tc>
          <w:tcPr>
            <w:tcW w:w="1331" w:type="pct"/>
            <w:gridSpan w:val="2"/>
            <w:shd w:val="clear" w:color="auto" w:fill="FDE9D9" w:themeFill="accent6" w:themeFillTint="33"/>
            <w:vAlign w:val="center"/>
          </w:tcPr>
          <w:p w14:paraId="574BAD55"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Parashikimi për vitin 2050</w:t>
            </w:r>
          </w:p>
        </w:tc>
      </w:tr>
      <w:tr w:rsidR="001A78CB" w:rsidRPr="00CC49AB" w14:paraId="146B4C06" w14:textId="77777777" w:rsidTr="00340F38">
        <w:trPr>
          <w:trHeight w:val="521"/>
          <w:jc w:val="center"/>
        </w:trPr>
        <w:tc>
          <w:tcPr>
            <w:tcW w:w="926" w:type="pct"/>
            <w:shd w:val="clear" w:color="auto" w:fill="FDE9D9" w:themeFill="accent6" w:themeFillTint="33"/>
            <w:vAlign w:val="center"/>
          </w:tcPr>
          <w:p w14:paraId="3F960C94"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Kategoritë e gjithë ndërtesave të banuara</w:t>
            </w:r>
          </w:p>
        </w:tc>
        <w:tc>
          <w:tcPr>
            <w:tcW w:w="758" w:type="pct"/>
            <w:shd w:val="clear" w:color="auto" w:fill="FDE9D9" w:themeFill="accent6" w:themeFillTint="33"/>
            <w:vAlign w:val="center"/>
          </w:tcPr>
          <w:p w14:paraId="7A6D700A"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Nr. i ndërtesave</w:t>
            </w:r>
          </w:p>
        </w:tc>
        <w:tc>
          <w:tcPr>
            <w:tcW w:w="643" w:type="pct"/>
            <w:shd w:val="clear" w:color="auto" w:fill="FDE9D9" w:themeFill="accent6" w:themeFillTint="33"/>
            <w:vAlign w:val="center"/>
          </w:tcPr>
          <w:p w14:paraId="53702D83"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Sipërfaqja në mil. m²</w:t>
            </w:r>
          </w:p>
        </w:tc>
        <w:tc>
          <w:tcPr>
            <w:tcW w:w="699" w:type="pct"/>
            <w:shd w:val="clear" w:color="auto" w:fill="FDE9D9" w:themeFill="accent6" w:themeFillTint="33"/>
            <w:vAlign w:val="center"/>
          </w:tcPr>
          <w:p w14:paraId="118EDA6D"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Nr. i ndërtesave</w:t>
            </w:r>
          </w:p>
        </w:tc>
        <w:tc>
          <w:tcPr>
            <w:tcW w:w="643" w:type="pct"/>
            <w:shd w:val="clear" w:color="auto" w:fill="FDE9D9" w:themeFill="accent6" w:themeFillTint="33"/>
            <w:vAlign w:val="center"/>
          </w:tcPr>
          <w:p w14:paraId="305E474A"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Sipërfaqja në mil. m²</w:t>
            </w:r>
          </w:p>
        </w:tc>
        <w:tc>
          <w:tcPr>
            <w:tcW w:w="688" w:type="pct"/>
            <w:shd w:val="clear" w:color="auto" w:fill="FDE9D9" w:themeFill="accent6" w:themeFillTint="33"/>
            <w:vAlign w:val="center"/>
          </w:tcPr>
          <w:p w14:paraId="2BE1A47F"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Nr. i ndërtesave</w:t>
            </w:r>
          </w:p>
        </w:tc>
        <w:tc>
          <w:tcPr>
            <w:tcW w:w="643" w:type="pct"/>
            <w:shd w:val="clear" w:color="auto" w:fill="FDE9D9" w:themeFill="accent6" w:themeFillTint="33"/>
            <w:vAlign w:val="center"/>
          </w:tcPr>
          <w:p w14:paraId="0A7061F9"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Sipërfaqja në mil. m²</w:t>
            </w:r>
          </w:p>
        </w:tc>
      </w:tr>
      <w:tr w:rsidR="001A78CB" w:rsidRPr="00CC49AB" w14:paraId="2D1B3717" w14:textId="77777777" w:rsidTr="00340F38">
        <w:trPr>
          <w:jc w:val="center"/>
        </w:trPr>
        <w:tc>
          <w:tcPr>
            <w:tcW w:w="926" w:type="pct"/>
            <w:shd w:val="clear" w:color="auto" w:fill="FDE9D9" w:themeFill="accent6" w:themeFillTint="33"/>
          </w:tcPr>
          <w:p w14:paraId="73504F5A" w14:textId="77777777" w:rsidR="001A78CB" w:rsidRPr="00CC49AB" w:rsidRDefault="001A78CB" w:rsidP="001A78CB">
            <w:pPr>
              <w:spacing w:after="0" w:line="240" w:lineRule="auto"/>
              <w:rPr>
                <w:rFonts w:ascii="Garamond" w:hAnsi="Garamond" w:cs="Times New Roman"/>
                <w:szCs w:val="24"/>
              </w:rPr>
            </w:pPr>
            <w:r w:rsidRPr="00CC49AB">
              <w:rPr>
                <w:rFonts w:ascii="Garamond" w:eastAsia="Roboto" w:hAnsi="Garamond" w:cs="Times New Roman"/>
                <w:kern w:val="24"/>
                <w:szCs w:val="24"/>
              </w:rPr>
              <w:t>Shtëpi individuale</w:t>
            </w:r>
          </w:p>
        </w:tc>
        <w:tc>
          <w:tcPr>
            <w:tcW w:w="758" w:type="pct"/>
            <w:vAlign w:val="bottom"/>
          </w:tcPr>
          <w:p w14:paraId="6B013358"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364,064</w:t>
            </w:r>
          </w:p>
        </w:tc>
        <w:tc>
          <w:tcPr>
            <w:tcW w:w="643" w:type="pct"/>
          </w:tcPr>
          <w:p w14:paraId="281B965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28.71</w:t>
            </w:r>
          </w:p>
        </w:tc>
        <w:tc>
          <w:tcPr>
            <w:tcW w:w="699" w:type="pct"/>
            <w:vAlign w:val="bottom"/>
          </w:tcPr>
          <w:p w14:paraId="4563DD60"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385,176</w:t>
            </w:r>
          </w:p>
        </w:tc>
        <w:tc>
          <w:tcPr>
            <w:tcW w:w="643" w:type="pct"/>
          </w:tcPr>
          <w:p w14:paraId="23308E2F"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34.86</w:t>
            </w:r>
          </w:p>
        </w:tc>
        <w:tc>
          <w:tcPr>
            <w:tcW w:w="688" w:type="pct"/>
            <w:vAlign w:val="bottom"/>
          </w:tcPr>
          <w:p w14:paraId="18CB608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360,233</w:t>
            </w:r>
          </w:p>
        </w:tc>
        <w:tc>
          <w:tcPr>
            <w:tcW w:w="643" w:type="pct"/>
          </w:tcPr>
          <w:p w14:paraId="4D43623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44.11</w:t>
            </w:r>
          </w:p>
        </w:tc>
      </w:tr>
      <w:tr w:rsidR="001A78CB" w:rsidRPr="00CC49AB" w14:paraId="0B8CE8F4" w14:textId="77777777" w:rsidTr="00340F38">
        <w:trPr>
          <w:jc w:val="center"/>
        </w:trPr>
        <w:tc>
          <w:tcPr>
            <w:tcW w:w="926" w:type="pct"/>
            <w:shd w:val="clear" w:color="auto" w:fill="FDE9D9" w:themeFill="accent6" w:themeFillTint="33"/>
          </w:tcPr>
          <w:p w14:paraId="081D2ACD" w14:textId="77777777" w:rsidR="001A78CB" w:rsidRPr="00CC49AB" w:rsidRDefault="001A78CB" w:rsidP="001A78CB">
            <w:pPr>
              <w:spacing w:after="0" w:line="240" w:lineRule="auto"/>
              <w:rPr>
                <w:rFonts w:ascii="Garamond" w:eastAsia="Roboto" w:hAnsi="Garamond" w:cs="Times New Roman"/>
                <w:kern w:val="24"/>
                <w:szCs w:val="24"/>
              </w:rPr>
            </w:pPr>
            <w:r w:rsidRPr="00CC49AB">
              <w:rPr>
                <w:rFonts w:ascii="Garamond" w:eastAsia="Roboto" w:hAnsi="Garamond" w:cs="Times New Roman"/>
                <w:kern w:val="24"/>
                <w:szCs w:val="24"/>
              </w:rPr>
              <w:t>Shtëpi pjesërisht e veçuar</w:t>
            </w:r>
          </w:p>
        </w:tc>
        <w:tc>
          <w:tcPr>
            <w:tcW w:w="758" w:type="pct"/>
            <w:vAlign w:val="bottom"/>
          </w:tcPr>
          <w:p w14:paraId="61FFABD9"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63,006</w:t>
            </w:r>
          </w:p>
        </w:tc>
        <w:tc>
          <w:tcPr>
            <w:tcW w:w="643" w:type="pct"/>
          </w:tcPr>
          <w:p w14:paraId="28709892"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4.79</w:t>
            </w:r>
          </w:p>
        </w:tc>
        <w:tc>
          <w:tcPr>
            <w:tcW w:w="699" w:type="pct"/>
            <w:vAlign w:val="bottom"/>
          </w:tcPr>
          <w:p w14:paraId="0299F2B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64,359</w:t>
            </w:r>
          </w:p>
        </w:tc>
        <w:tc>
          <w:tcPr>
            <w:tcW w:w="643" w:type="pct"/>
          </w:tcPr>
          <w:p w14:paraId="6701B3A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5.25</w:t>
            </w:r>
          </w:p>
        </w:tc>
        <w:tc>
          <w:tcPr>
            <w:tcW w:w="688" w:type="pct"/>
            <w:vAlign w:val="bottom"/>
          </w:tcPr>
          <w:p w14:paraId="475688C1"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66,599</w:t>
            </w:r>
          </w:p>
        </w:tc>
        <w:tc>
          <w:tcPr>
            <w:tcW w:w="643" w:type="pct"/>
          </w:tcPr>
          <w:p w14:paraId="5DC93897"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6,19</w:t>
            </w:r>
          </w:p>
        </w:tc>
      </w:tr>
      <w:tr w:rsidR="001A78CB" w:rsidRPr="00CC49AB" w14:paraId="1BAAE7B2" w14:textId="77777777" w:rsidTr="00340F38">
        <w:trPr>
          <w:jc w:val="center"/>
        </w:trPr>
        <w:tc>
          <w:tcPr>
            <w:tcW w:w="926" w:type="pct"/>
            <w:shd w:val="clear" w:color="auto" w:fill="FDE9D9" w:themeFill="accent6" w:themeFillTint="33"/>
          </w:tcPr>
          <w:p w14:paraId="37D181ED" w14:textId="77777777" w:rsidR="001A78CB" w:rsidRPr="00CC49AB" w:rsidRDefault="001A78CB" w:rsidP="001A78CB">
            <w:pPr>
              <w:spacing w:after="0" w:line="240" w:lineRule="auto"/>
              <w:rPr>
                <w:rFonts w:ascii="Garamond" w:eastAsia="Roboto" w:hAnsi="Garamond" w:cs="Times New Roman"/>
                <w:kern w:val="24"/>
                <w:szCs w:val="24"/>
              </w:rPr>
            </w:pPr>
            <w:r w:rsidRPr="00CC49AB">
              <w:rPr>
                <w:rFonts w:ascii="Garamond" w:eastAsia="Roboto" w:hAnsi="Garamond" w:cs="Times New Roman"/>
                <w:kern w:val="24"/>
                <w:szCs w:val="24"/>
              </w:rPr>
              <w:t>Shtëpi ne rend tarracor</w:t>
            </w:r>
          </w:p>
        </w:tc>
        <w:tc>
          <w:tcPr>
            <w:tcW w:w="758" w:type="pct"/>
            <w:vAlign w:val="bottom"/>
          </w:tcPr>
          <w:p w14:paraId="7B723E28"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11013</w:t>
            </w:r>
          </w:p>
        </w:tc>
        <w:tc>
          <w:tcPr>
            <w:tcW w:w="643" w:type="pct"/>
          </w:tcPr>
          <w:p w14:paraId="68C7754C"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2.94</w:t>
            </w:r>
          </w:p>
        </w:tc>
        <w:tc>
          <w:tcPr>
            <w:tcW w:w="699" w:type="pct"/>
            <w:vAlign w:val="center"/>
          </w:tcPr>
          <w:p w14:paraId="46EBCCAF"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13,489</w:t>
            </w:r>
          </w:p>
        </w:tc>
        <w:tc>
          <w:tcPr>
            <w:tcW w:w="643" w:type="pct"/>
          </w:tcPr>
          <w:p w14:paraId="5F183AE0"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3.00</w:t>
            </w:r>
          </w:p>
        </w:tc>
        <w:tc>
          <w:tcPr>
            <w:tcW w:w="688" w:type="pct"/>
            <w:vAlign w:val="center"/>
          </w:tcPr>
          <w:p w14:paraId="3F97936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16,782</w:t>
            </w:r>
          </w:p>
        </w:tc>
        <w:tc>
          <w:tcPr>
            <w:tcW w:w="643" w:type="pct"/>
          </w:tcPr>
          <w:p w14:paraId="34FE525F"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3.33</w:t>
            </w:r>
          </w:p>
        </w:tc>
      </w:tr>
      <w:tr w:rsidR="001A78CB" w:rsidRPr="00CC49AB" w14:paraId="3AA7C537" w14:textId="77777777" w:rsidTr="00340F38">
        <w:trPr>
          <w:jc w:val="center"/>
        </w:trPr>
        <w:tc>
          <w:tcPr>
            <w:tcW w:w="926" w:type="pct"/>
            <w:shd w:val="clear" w:color="auto" w:fill="FDE9D9" w:themeFill="accent6" w:themeFillTint="33"/>
          </w:tcPr>
          <w:p w14:paraId="068761B2" w14:textId="77777777" w:rsidR="001A78CB" w:rsidRPr="00CC49AB" w:rsidRDefault="001A78CB" w:rsidP="001A78CB">
            <w:pPr>
              <w:spacing w:after="0" w:line="240" w:lineRule="auto"/>
              <w:rPr>
                <w:rFonts w:ascii="Garamond" w:eastAsia="Roboto" w:hAnsi="Garamond" w:cs="Times New Roman"/>
                <w:kern w:val="24"/>
                <w:szCs w:val="24"/>
              </w:rPr>
            </w:pPr>
            <w:r w:rsidRPr="00CC49AB">
              <w:rPr>
                <w:rFonts w:ascii="Garamond" w:eastAsia="Roboto" w:hAnsi="Garamond" w:cs="Times New Roman"/>
                <w:kern w:val="24"/>
                <w:szCs w:val="24"/>
              </w:rPr>
              <w:t>Pallat</w:t>
            </w:r>
          </w:p>
        </w:tc>
        <w:tc>
          <w:tcPr>
            <w:tcW w:w="758" w:type="pct"/>
            <w:vAlign w:val="bottom"/>
          </w:tcPr>
          <w:p w14:paraId="12BBAED3"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12462</w:t>
            </w:r>
          </w:p>
        </w:tc>
        <w:tc>
          <w:tcPr>
            <w:tcW w:w="643" w:type="pct"/>
          </w:tcPr>
          <w:p w14:paraId="452EA13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19.63</w:t>
            </w:r>
          </w:p>
        </w:tc>
        <w:tc>
          <w:tcPr>
            <w:tcW w:w="699" w:type="pct"/>
            <w:vAlign w:val="center"/>
          </w:tcPr>
          <w:p w14:paraId="28EC2056"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15,264</w:t>
            </w:r>
          </w:p>
        </w:tc>
        <w:tc>
          <w:tcPr>
            <w:tcW w:w="643" w:type="pct"/>
          </w:tcPr>
          <w:p w14:paraId="05A15D29"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29.17</w:t>
            </w:r>
          </w:p>
        </w:tc>
        <w:tc>
          <w:tcPr>
            <w:tcW w:w="688" w:type="pct"/>
            <w:vAlign w:val="center"/>
          </w:tcPr>
          <w:p w14:paraId="1A7FA02D"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18,990</w:t>
            </w:r>
          </w:p>
        </w:tc>
        <w:tc>
          <w:tcPr>
            <w:tcW w:w="643" w:type="pct"/>
          </w:tcPr>
          <w:p w14:paraId="2D308D41"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41.29</w:t>
            </w:r>
          </w:p>
        </w:tc>
      </w:tr>
      <w:tr w:rsidR="001A78CB" w:rsidRPr="00CC49AB" w14:paraId="349DC671" w14:textId="77777777" w:rsidTr="00340F38">
        <w:trPr>
          <w:jc w:val="center"/>
        </w:trPr>
        <w:tc>
          <w:tcPr>
            <w:tcW w:w="926" w:type="pct"/>
            <w:shd w:val="clear" w:color="auto" w:fill="FDE9D9" w:themeFill="accent6" w:themeFillTint="33"/>
          </w:tcPr>
          <w:p w14:paraId="51459736" w14:textId="77777777" w:rsidR="001A78CB" w:rsidRPr="00CC49AB" w:rsidRDefault="001A78CB" w:rsidP="001A78CB">
            <w:pPr>
              <w:spacing w:after="0" w:line="240" w:lineRule="auto"/>
              <w:rPr>
                <w:rFonts w:ascii="Garamond" w:eastAsia="Roboto" w:hAnsi="Garamond" w:cs="Times New Roman"/>
                <w:b/>
                <w:kern w:val="24"/>
                <w:szCs w:val="24"/>
              </w:rPr>
            </w:pPr>
            <w:r w:rsidRPr="00CC49AB">
              <w:rPr>
                <w:rFonts w:ascii="Garamond" w:eastAsia="Roboto" w:hAnsi="Garamond" w:cs="Times New Roman"/>
                <w:b/>
                <w:kern w:val="24"/>
                <w:szCs w:val="24"/>
              </w:rPr>
              <w:t>Totali</w:t>
            </w:r>
          </w:p>
        </w:tc>
        <w:tc>
          <w:tcPr>
            <w:tcW w:w="758" w:type="pct"/>
            <w:vAlign w:val="bottom"/>
          </w:tcPr>
          <w:p w14:paraId="75C6D059" w14:textId="77777777" w:rsidR="001A78CB" w:rsidRPr="00CC49AB" w:rsidRDefault="001A78CB" w:rsidP="001A78CB">
            <w:pPr>
              <w:spacing w:after="0" w:line="240" w:lineRule="auto"/>
              <w:rPr>
                <w:rFonts w:ascii="Garamond" w:hAnsi="Garamond" w:cs="Times New Roman"/>
                <w:b/>
                <w:szCs w:val="24"/>
              </w:rPr>
            </w:pPr>
            <w:r w:rsidRPr="00CC49AB">
              <w:rPr>
                <w:rFonts w:ascii="Garamond" w:hAnsi="Garamond" w:cs="Times New Roman"/>
                <w:b/>
                <w:szCs w:val="24"/>
              </w:rPr>
              <w:t xml:space="preserve">450,545 </w:t>
            </w:r>
          </w:p>
        </w:tc>
        <w:tc>
          <w:tcPr>
            <w:tcW w:w="643" w:type="pct"/>
          </w:tcPr>
          <w:p w14:paraId="6733EF73"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56.06</w:t>
            </w:r>
          </w:p>
        </w:tc>
        <w:tc>
          <w:tcPr>
            <w:tcW w:w="699" w:type="pct"/>
            <w:vAlign w:val="center"/>
          </w:tcPr>
          <w:p w14:paraId="4E75F833"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478,289</w:t>
            </w:r>
          </w:p>
        </w:tc>
        <w:tc>
          <w:tcPr>
            <w:tcW w:w="643" w:type="pct"/>
          </w:tcPr>
          <w:p w14:paraId="1EBFAC2C"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72.28</w:t>
            </w:r>
          </w:p>
        </w:tc>
        <w:tc>
          <w:tcPr>
            <w:tcW w:w="688" w:type="pct"/>
            <w:vAlign w:val="center"/>
          </w:tcPr>
          <w:p w14:paraId="3A3CE030"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462,605</w:t>
            </w:r>
          </w:p>
        </w:tc>
        <w:tc>
          <w:tcPr>
            <w:tcW w:w="643" w:type="pct"/>
          </w:tcPr>
          <w:p w14:paraId="4C7160DC"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94.92</w:t>
            </w:r>
          </w:p>
        </w:tc>
      </w:tr>
    </w:tbl>
    <w:p w14:paraId="23D2B3D2" w14:textId="77777777" w:rsidR="001A78CB" w:rsidRPr="00CC49AB" w:rsidRDefault="001A78CB" w:rsidP="001A78CB">
      <w:pPr>
        <w:spacing w:after="0" w:line="240" w:lineRule="auto"/>
        <w:ind w:right="69"/>
        <w:jc w:val="center"/>
        <w:rPr>
          <w:rFonts w:ascii="Garamond" w:hAnsi="Garamond" w:cs="Times New Roman"/>
          <w:i/>
          <w:iCs/>
          <w:szCs w:val="20"/>
        </w:rPr>
      </w:pPr>
      <w:r w:rsidRPr="00CC49AB">
        <w:rPr>
          <w:rFonts w:ascii="Garamond" w:hAnsi="Garamond" w:cs="Times New Roman"/>
          <w:i/>
          <w:iCs/>
          <w:szCs w:val="20"/>
        </w:rPr>
        <w:t>Burimi: Census 2023, Instat, llogaritje të bëra nga konsulentët</w:t>
      </w:r>
      <w:r w:rsidRPr="00CC49AB" w:rsidDel="006A245F">
        <w:rPr>
          <w:rFonts w:ascii="Garamond" w:hAnsi="Garamond" w:cs="Times New Roman"/>
          <w:i/>
          <w:iCs/>
          <w:szCs w:val="20"/>
        </w:rPr>
        <w:t xml:space="preserve"> </w:t>
      </w:r>
    </w:p>
    <w:p w14:paraId="663D9CF6" w14:textId="77777777" w:rsidR="00A70FB0" w:rsidRPr="00CC49AB" w:rsidRDefault="00A70FB0" w:rsidP="001A78CB">
      <w:pPr>
        <w:pStyle w:val="TEKSTIIIIII"/>
      </w:pPr>
    </w:p>
    <w:p w14:paraId="65493FCD" w14:textId="6A3EE41E" w:rsidR="001A78CB" w:rsidRPr="00CC49AB" w:rsidRDefault="001A78CB" w:rsidP="001A78CB">
      <w:pPr>
        <w:pStyle w:val="TEKSTIIIIII"/>
      </w:pPr>
      <w:r w:rsidRPr="00CC49AB">
        <w:t>Tabela e mëposhtme tregon numrin e ndërtesave të pabanuara dhe sipërfaqen përkatëse t</w:t>
      </w:r>
      <w:r w:rsidRPr="00CC49AB">
        <w:rPr>
          <w:bCs/>
        </w:rPr>
        <w:t>ë</w:t>
      </w:r>
      <w:r w:rsidRPr="00CC49AB">
        <w:t xml:space="preserve"> tyre për llojin e ndërtesës për </w:t>
      </w:r>
      <w:r w:rsidR="00A70FB0" w:rsidRPr="00CC49AB">
        <w:t xml:space="preserve">vitet </w:t>
      </w:r>
      <w:r w:rsidRPr="00CC49AB">
        <w:t>2023, 2040 dhe 2050.</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55"/>
        <w:gridCol w:w="1408"/>
        <w:gridCol w:w="1201"/>
        <w:gridCol w:w="1303"/>
        <w:gridCol w:w="1201"/>
        <w:gridCol w:w="1283"/>
        <w:gridCol w:w="1199"/>
      </w:tblGrid>
      <w:tr w:rsidR="001A78CB" w:rsidRPr="00CC49AB" w14:paraId="5E215E2D" w14:textId="77777777" w:rsidTr="00340F38">
        <w:trPr>
          <w:jc w:val="center"/>
        </w:trPr>
        <w:tc>
          <w:tcPr>
            <w:tcW w:w="939" w:type="pct"/>
            <w:shd w:val="clear" w:color="auto" w:fill="FDE9D9" w:themeFill="accent6" w:themeFillTint="33"/>
            <w:vAlign w:val="center"/>
          </w:tcPr>
          <w:p w14:paraId="4621845F" w14:textId="7A45D0D3"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 xml:space="preserve">Viti </w:t>
            </w:r>
            <w:r w:rsidR="00CA0E7E" w:rsidRPr="00CC49AB">
              <w:rPr>
                <w:rFonts w:ascii="Garamond" w:hAnsi="Garamond" w:cs="Times New Roman"/>
                <w:b/>
                <w:szCs w:val="20"/>
              </w:rPr>
              <w:t xml:space="preserve">mesatarja </w:t>
            </w:r>
            <w:r w:rsidRPr="00CC49AB">
              <w:rPr>
                <w:rFonts w:ascii="Garamond" w:hAnsi="Garamond" w:cs="Times New Roman"/>
                <w:b/>
                <w:szCs w:val="20"/>
              </w:rPr>
              <w:t>vjetore</w:t>
            </w:r>
          </w:p>
        </w:tc>
        <w:tc>
          <w:tcPr>
            <w:tcW w:w="1395" w:type="pct"/>
            <w:gridSpan w:val="2"/>
            <w:shd w:val="clear" w:color="auto" w:fill="FDE9D9" w:themeFill="accent6" w:themeFillTint="33"/>
            <w:vAlign w:val="center"/>
          </w:tcPr>
          <w:p w14:paraId="0EE015BE"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Viti 2023 (viti bazë)</w:t>
            </w:r>
          </w:p>
        </w:tc>
        <w:tc>
          <w:tcPr>
            <w:tcW w:w="1339" w:type="pct"/>
            <w:gridSpan w:val="2"/>
            <w:shd w:val="clear" w:color="auto" w:fill="FDE9D9" w:themeFill="accent6" w:themeFillTint="33"/>
            <w:vAlign w:val="center"/>
          </w:tcPr>
          <w:p w14:paraId="45AEDCB6"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Parashikimi për vitin 2040</w:t>
            </w:r>
          </w:p>
        </w:tc>
        <w:tc>
          <w:tcPr>
            <w:tcW w:w="1328" w:type="pct"/>
            <w:gridSpan w:val="2"/>
            <w:shd w:val="clear" w:color="auto" w:fill="FDE9D9" w:themeFill="accent6" w:themeFillTint="33"/>
            <w:vAlign w:val="center"/>
          </w:tcPr>
          <w:p w14:paraId="6055FEEB"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Parashikimi për vitin 2050</w:t>
            </w:r>
          </w:p>
        </w:tc>
      </w:tr>
      <w:tr w:rsidR="001A78CB" w:rsidRPr="00CC49AB" w14:paraId="781DA895" w14:textId="77777777" w:rsidTr="00340F38">
        <w:trPr>
          <w:trHeight w:val="521"/>
          <w:jc w:val="center"/>
        </w:trPr>
        <w:tc>
          <w:tcPr>
            <w:tcW w:w="939" w:type="pct"/>
            <w:shd w:val="clear" w:color="auto" w:fill="FDE9D9" w:themeFill="accent6" w:themeFillTint="33"/>
            <w:vAlign w:val="center"/>
          </w:tcPr>
          <w:p w14:paraId="4126D843" w14:textId="636915E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Kategoritë e gjithë ndërtesave të pabanuara</w:t>
            </w:r>
          </w:p>
        </w:tc>
        <w:tc>
          <w:tcPr>
            <w:tcW w:w="753" w:type="pct"/>
            <w:shd w:val="clear" w:color="auto" w:fill="FDE9D9" w:themeFill="accent6" w:themeFillTint="33"/>
            <w:vAlign w:val="center"/>
          </w:tcPr>
          <w:p w14:paraId="0A435C1C"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Nr. i ndërtesave</w:t>
            </w:r>
          </w:p>
        </w:tc>
        <w:tc>
          <w:tcPr>
            <w:tcW w:w="642" w:type="pct"/>
            <w:shd w:val="clear" w:color="auto" w:fill="FDE9D9" w:themeFill="accent6" w:themeFillTint="33"/>
            <w:vAlign w:val="center"/>
          </w:tcPr>
          <w:p w14:paraId="55314283"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Sipërfaqja në mil. m²</w:t>
            </w:r>
          </w:p>
        </w:tc>
        <w:tc>
          <w:tcPr>
            <w:tcW w:w="697" w:type="pct"/>
            <w:shd w:val="clear" w:color="auto" w:fill="FDE9D9" w:themeFill="accent6" w:themeFillTint="33"/>
            <w:vAlign w:val="center"/>
          </w:tcPr>
          <w:p w14:paraId="5DD17919"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Nr. i ndërtesave</w:t>
            </w:r>
          </w:p>
        </w:tc>
        <w:tc>
          <w:tcPr>
            <w:tcW w:w="642" w:type="pct"/>
            <w:shd w:val="clear" w:color="auto" w:fill="FDE9D9" w:themeFill="accent6" w:themeFillTint="33"/>
            <w:vAlign w:val="center"/>
          </w:tcPr>
          <w:p w14:paraId="481FA84C"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Sipërfaqja në mil. m²</w:t>
            </w:r>
          </w:p>
        </w:tc>
        <w:tc>
          <w:tcPr>
            <w:tcW w:w="686" w:type="pct"/>
            <w:shd w:val="clear" w:color="auto" w:fill="FDE9D9" w:themeFill="accent6" w:themeFillTint="33"/>
            <w:vAlign w:val="center"/>
          </w:tcPr>
          <w:p w14:paraId="01883AE3"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Nr. i ndërtesave</w:t>
            </w:r>
          </w:p>
        </w:tc>
        <w:tc>
          <w:tcPr>
            <w:tcW w:w="642" w:type="pct"/>
            <w:shd w:val="clear" w:color="auto" w:fill="FDE9D9" w:themeFill="accent6" w:themeFillTint="33"/>
            <w:vAlign w:val="center"/>
          </w:tcPr>
          <w:p w14:paraId="6247D0AF"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Sipërfaqja në mil. m²</w:t>
            </w:r>
          </w:p>
        </w:tc>
      </w:tr>
      <w:tr w:rsidR="001A78CB" w:rsidRPr="00CC49AB" w14:paraId="0DD24360" w14:textId="77777777" w:rsidTr="00340F38">
        <w:trPr>
          <w:jc w:val="center"/>
        </w:trPr>
        <w:tc>
          <w:tcPr>
            <w:tcW w:w="939" w:type="pct"/>
            <w:shd w:val="clear" w:color="auto" w:fill="FDE9D9" w:themeFill="accent6" w:themeFillTint="33"/>
          </w:tcPr>
          <w:p w14:paraId="24D94DB9" w14:textId="77777777" w:rsidR="001A78CB" w:rsidRPr="00CC49AB" w:rsidRDefault="001A78CB" w:rsidP="001A78CB">
            <w:pPr>
              <w:spacing w:after="0" w:line="240" w:lineRule="auto"/>
              <w:rPr>
                <w:rFonts w:ascii="Garamond" w:hAnsi="Garamond" w:cs="Times New Roman"/>
                <w:szCs w:val="20"/>
              </w:rPr>
            </w:pPr>
            <w:r w:rsidRPr="00CC49AB">
              <w:rPr>
                <w:rFonts w:ascii="Garamond" w:eastAsia="Roboto" w:hAnsi="Garamond" w:cs="Times New Roman"/>
                <w:kern w:val="24"/>
                <w:szCs w:val="20"/>
              </w:rPr>
              <w:t>Shtëpi individuale</w:t>
            </w:r>
          </w:p>
        </w:tc>
        <w:tc>
          <w:tcPr>
            <w:tcW w:w="753" w:type="pct"/>
            <w:vAlign w:val="bottom"/>
          </w:tcPr>
          <w:p w14:paraId="3F8773C5"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144,579</w:t>
            </w:r>
          </w:p>
        </w:tc>
        <w:tc>
          <w:tcPr>
            <w:tcW w:w="642" w:type="pct"/>
            <w:vAlign w:val="bottom"/>
          </w:tcPr>
          <w:p w14:paraId="4A7123EF"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 xml:space="preserve">14.08 </w:t>
            </w:r>
          </w:p>
        </w:tc>
        <w:tc>
          <w:tcPr>
            <w:tcW w:w="697" w:type="pct"/>
            <w:vAlign w:val="center"/>
          </w:tcPr>
          <w:p w14:paraId="717C59B8"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166,702</w:t>
            </w:r>
          </w:p>
        </w:tc>
        <w:tc>
          <w:tcPr>
            <w:tcW w:w="642" w:type="pct"/>
            <w:vAlign w:val="center"/>
          </w:tcPr>
          <w:p w14:paraId="4A8AD623"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11.57</w:t>
            </w:r>
          </w:p>
        </w:tc>
        <w:tc>
          <w:tcPr>
            <w:tcW w:w="686" w:type="pct"/>
            <w:vAlign w:val="center"/>
          </w:tcPr>
          <w:p w14:paraId="4B45E4F1"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199,923</w:t>
            </w:r>
          </w:p>
        </w:tc>
        <w:tc>
          <w:tcPr>
            <w:tcW w:w="642" w:type="pct"/>
            <w:vAlign w:val="center"/>
          </w:tcPr>
          <w:p w14:paraId="536CBE6D"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5.37</w:t>
            </w:r>
          </w:p>
        </w:tc>
      </w:tr>
      <w:tr w:rsidR="001A78CB" w:rsidRPr="00CC49AB" w14:paraId="53C3D642" w14:textId="77777777" w:rsidTr="00340F38">
        <w:trPr>
          <w:jc w:val="center"/>
        </w:trPr>
        <w:tc>
          <w:tcPr>
            <w:tcW w:w="939" w:type="pct"/>
            <w:shd w:val="clear" w:color="auto" w:fill="FDE9D9" w:themeFill="accent6" w:themeFillTint="33"/>
          </w:tcPr>
          <w:p w14:paraId="566F834E" w14:textId="77777777" w:rsidR="001A78CB" w:rsidRPr="00CC49AB" w:rsidRDefault="001A78CB" w:rsidP="001A78CB">
            <w:pPr>
              <w:spacing w:after="0" w:line="240" w:lineRule="auto"/>
              <w:rPr>
                <w:rFonts w:ascii="Garamond" w:eastAsia="Roboto" w:hAnsi="Garamond" w:cs="Times New Roman"/>
                <w:kern w:val="24"/>
                <w:szCs w:val="20"/>
              </w:rPr>
            </w:pPr>
            <w:r w:rsidRPr="00CC49AB">
              <w:rPr>
                <w:rFonts w:ascii="Garamond" w:eastAsia="Roboto" w:hAnsi="Garamond" w:cs="Times New Roman"/>
                <w:kern w:val="24"/>
                <w:szCs w:val="20"/>
              </w:rPr>
              <w:t>Shtëpi pjesërisht e veçuar</w:t>
            </w:r>
          </w:p>
        </w:tc>
        <w:tc>
          <w:tcPr>
            <w:tcW w:w="753" w:type="pct"/>
            <w:vAlign w:val="bottom"/>
          </w:tcPr>
          <w:p w14:paraId="0F0D217A"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25,022</w:t>
            </w:r>
          </w:p>
        </w:tc>
        <w:tc>
          <w:tcPr>
            <w:tcW w:w="642" w:type="pct"/>
            <w:vAlign w:val="bottom"/>
          </w:tcPr>
          <w:p w14:paraId="05CA0C82"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 xml:space="preserve">2.35 </w:t>
            </w:r>
          </w:p>
        </w:tc>
        <w:tc>
          <w:tcPr>
            <w:tcW w:w="697" w:type="pct"/>
            <w:vAlign w:val="center"/>
          </w:tcPr>
          <w:p w14:paraId="334E79C5"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31,151</w:t>
            </w:r>
          </w:p>
        </w:tc>
        <w:tc>
          <w:tcPr>
            <w:tcW w:w="642" w:type="pct"/>
            <w:vAlign w:val="center"/>
          </w:tcPr>
          <w:p w14:paraId="64A24A4A"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2.49</w:t>
            </w:r>
          </w:p>
        </w:tc>
        <w:tc>
          <w:tcPr>
            <w:tcW w:w="686" w:type="pct"/>
            <w:vAlign w:val="center"/>
          </w:tcPr>
          <w:p w14:paraId="4108DCEA"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30,344</w:t>
            </w:r>
          </w:p>
        </w:tc>
        <w:tc>
          <w:tcPr>
            <w:tcW w:w="642" w:type="pct"/>
            <w:vAlign w:val="center"/>
          </w:tcPr>
          <w:p w14:paraId="0C0FC34B"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2.05</w:t>
            </w:r>
          </w:p>
        </w:tc>
      </w:tr>
      <w:tr w:rsidR="001A78CB" w:rsidRPr="00CC49AB" w14:paraId="19669C8E" w14:textId="77777777" w:rsidTr="00340F38">
        <w:trPr>
          <w:jc w:val="center"/>
        </w:trPr>
        <w:tc>
          <w:tcPr>
            <w:tcW w:w="939" w:type="pct"/>
            <w:shd w:val="clear" w:color="auto" w:fill="FDE9D9" w:themeFill="accent6" w:themeFillTint="33"/>
          </w:tcPr>
          <w:p w14:paraId="1AFF7CCB" w14:textId="77777777" w:rsidR="001A78CB" w:rsidRPr="00CC49AB" w:rsidRDefault="001A78CB" w:rsidP="001A78CB">
            <w:pPr>
              <w:spacing w:after="0" w:line="240" w:lineRule="auto"/>
              <w:rPr>
                <w:rFonts w:ascii="Garamond" w:eastAsia="Roboto" w:hAnsi="Garamond" w:cs="Times New Roman"/>
                <w:kern w:val="24"/>
                <w:szCs w:val="20"/>
              </w:rPr>
            </w:pPr>
            <w:r w:rsidRPr="00CC49AB">
              <w:rPr>
                <w:rFonts w:ascii="Garamond" w:eastAsia="Roboto" w:hAnsi="Garamond" w:cs="Times New Roman"/>
                <w:kern w:val="24"/>
                <w:szCs w:val="20"/>
              </w:rPr>
              <w:t>Shtëpi në rend tarracor</w:t>
            </w:r>
          </w:p>
        </w:tc>
        <w:tc>
          <w:tcPr>
            <w:tcW w:w="753" w:type="pct"/>
            <w:vAlign w:val="bottom"/>
          </w:tcPr>
          <w:p w14:paraId="566330EA"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4,679</w:t>
            </w:r>
          </w:p>
        </w:tc>
        <w:tc>
          <w:tcPr>
            <w:tcW w:w="642" w:type="pct"/>
            <w:vAlign w:val="bottom"/>
          </w:tcPr>
          <w:p w14:paraId="3658718D"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 xml:space="preserve">1.44 </w:t>
            </w:r>
          </w:p>
        </w:tc>
        <w:tc>
          <w:tcPr>
            <w:tcW w:w="697" w:type="pct"/>
            <w:vAlign w:val="center"/>
          </w:tcPr>
          <w:p w14:paraId="7A090151"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3,537</w:t>
            </w:r>
          </w:p>
        </w:tc>
        <w:tc>
          <w:tcPr>
            <w:tcW w:w="642" w:type="pct"/>
            <w:vAlign w:val="center"/>
          </w:tcPr>
          <w:p w14:paraId="46846B20"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1.74</w:t>
            </w:r>
          </w:p>
        </w:tc>
        <w:tc>
          <w:tcPr>
            <w:tcW w:w="686" w:type="pct"/>
            <w:vAlign w:val="center"/>
          </w:tcPr>
          <w:p w14:paraId="610E7746"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499</w:t>
            </w:r>
          </w:p>
        </w:tc>
        <w:tc>
          <w:tcPr>
            <w:tcW w:w="642" w:type="pct"/>
            <w:vAlign w:val="center"/>
          </w:tcPr>
          <w:p w14:paraId="0302B1AB"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1.72</w:t>
            </w:r>
          </w:p>
        </w:tc>
      </w:tr>
      <w:tr w:rsidR="001A78CB" w:rsidRPr="00CC49AB" w14:paraId="519792B9" w14:textId="77777777" w:rsidTr="00340F38">
        <w:trPr>
          <w:jc w:val="center"/>
        </w:trPr>
        <w:tc>
          <w:tcPr>
            <w:tcW w:w="939" w:type="pct"/>
            <w:shd w:val="clear" w:color="auto" w:fill="FDE9D9" w:themeFill="accent6" w:themeFillTint="33"/>
          </w:tcPr>
          <w:p w14:paraId="1090A63E" w14:textId="77777777" w:rsidR="001A78CB" w:rsidRPr="00CC49AB" w:rsidRDefault="001A78CB" w:rsidP="001A78CB">
            <w:pPr>
              <w:spacing w:after="0" w:line="240" w:lineRule="auto"/>
              <w:rPr>
                <w:rFonts w:ascii="Garamond" w:eastAsia="Roboto" w:hAnsi="Garamond" w:cs="Times New Roman"/>
                <w:kern w:val="24"/>
                <w:szCs w:val="20"/>
              </w:rPr>
            </w:pPr>
            <w:r w:rsidRPr="00CC49AB">
              <w:rPr>
                <w:rFonts w:ascii="Garamond" w:eastAsia="Roboto" w:hAnsi="Garamond" w:cs="Times New Roman"/>
                <w:kern w:val="24"/>
                <w:szCs w:val="20"/>
              </w:rPr>
              <w:t>Pallat</w:t>
            </w:r>
          </w:p>
        </w:tc>
        <w:tc>
          <w:tcPr>
            <w:tcW w:w="753" w:type="pct"/>
            <w:vAlign w:val="bottom"/>
          </w:tcPr>
          <w:p w14:paraId="18465AEA"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8,111</w:t>
            </w:r>
          </w:p>
        </w:tc>
        <w:tc>
          <w:tcPr>
            <w:tcW w:w="642" w:type="pct"/>
            <w:vAlign w:val="bottom"/>
          </w:tcPr>
          <w:p w14:paraId="5E1A73EF"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 xml:space="preserve">9.63 </w:t>
            </w:r>
          </w:p>
        </w:tc>
        <w:tc>
          <w:tcPr>
            <w:tcW w:w="697" w:type="pct"/>
            <w:vAlign w:val="center"/>
          </w:tcPr>
          <w:p w14:paraId="37DE891E"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7,058</w:t>
            </w:r>
          </w:p>
        </w:tc>
        <w:tc>
          <w:tcPr>
            <w:tcW w:w="642" w:type="pct"/>
            <w:vAlign w:val="center"/>
          </w:tcPr>
          <w:p w14:paraId="6F3F0FF3"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2.57</w:t>
            </w:r>
          </w:p>
        </w:tc>
        <w:tc>
          <w:tcPr>
            <w:tcW w:w="686" w:type="pct"/>
            <w:vAlign w:val="center"/>
          </w:tcPr>
          <w:p w14:paraId="6153C520"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3,667</w:t>
            </w:r>
          </w:p>
        </w:tc>
        <w:tc>
          <w:tcPr>
            <w:tcW w:w="642" w:type="pct"/>
            <w:vAlign w:val="center"/>
          </w:tcPr>
          <w:p w14:paraId="65BE5389"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1.57</w:t>
            </w:r>
          </w:p>
        </w:tc>
      </w:tr>
      <w:tr w:rsidR="001A78CB" w:rsidRPr="00CC49AB" w14:paraId="5B6D1DB8" w14:textId="77777777" w:rsidTr="00340F38">
        <w:trPr>
          <w:jc w:val="center"/>
        </w:trPr>
        <w:tc>
          <w:tcPr>
            <w:tcW w:w="939" w:type="pct"/>
            <w:shd w:val="clear" w:color="auto" w:fill="FDE9D9" w:themeFill="accent6" w:themeFillTint="33"/>
          </w:tcPr>
          <w:p w14:paraId="3EE4A8E3" w14:textId="77777777" w:rsidR="001A78CB" w:rsidRPr="00CC49AB" w:rsidRDefault="001A78CB" w:rsidP="001A78CB">
            <w:pPr>
              <w:spacing w:after="0" w:line="240" w:lineRule="auto"/>
              <w:rPr>
                <w:rFonts w:ascii="Garamond" w:eastAsia="Roboto" w:hAnsi="Garamond" w:cs="Times New Roman"/>
                <w:b/>
                <w:kern w:val="24"/>
                <w:szCs w:val="20"/>
              </w:rPr>
            </w:pPr>
            <w:r w:rsidRPr="00CC49AB">
              <w:rPr>
                <w:rFonts w:ascii="Garamond" w:eastAsia="Roboto" w:hAnsi="Garamond" w:cs="Times New Roman"/>
                <w:b/>
                <w:kern w:val="24"/>
                <w:szCs w:val="20"/>
              </w:rPr>
              <w:t>Totali</w:t>
            </w:r>
          </w:p>
        </w:tc>
        <w:tc>
          <w:tcPr>
            <w:tcW w:w="753" w:type="pct"/>
            <w:vAlign w:val="bottom"/>
          </w:tcPr>
          <w:p w14:paraId="652FD299" w14:textId="77777777" w:rsidR="001A78CB" w:rsidRPr="00CC49AB" w:rsidRDefault="001A78CB" w:rsidP="001A78CB">
            <w:pPr>
              <w:spacing w:after="0" w:line="240" w:lineRule="auto"/>
              <w:jc w:val="center"/>
              <w:rPr>
                <w:rFonts w:ascii="Garamond" w:hAnsi="Garamond" w:cs="Times New Roman"/>
                <w:b/>
                <w:szCs w:val="20"/>
              </w:rPr>
            </w:pPr>
            <w:r w:rsidRPr="00CC49AB">
              <w:rPr>
                <w:rFonts w:ascii="Garamond" w:hAnsi="Garamond" w:cs="Times New Roman"/>
                <w:b/>
                <w:szCs w:val="20"/>
              </w:rPr>
              <w:t>182,391</w:t>
            </w:r>
          </w:p>
        </w:tc>
        <w:tc>
          <w:tcPr>
            <w:tcW w:w="642" w:type="pct"/>
            <w:vAlign w:val="bottom"/>
          </w:tcPr>
          <w:p w14:paraId="76AF1204" w14:textId="77777777" w:rsidR="001A78CB" w:rsidRPr="00CC49AB" w:rsidRDefault="001A78CB" w:rsidP="001A78CB">
            <w:pPr>
              <w:spacing w:after="0" w:line="240" w:lineRule="auto"/>
              <w:jc w:val="center"/>
              <w:rPr>
                <w:rFonts w:ascii="Garamond" w:hAnsi="Garamond" w:cs="Times New Roman"/>
                <w:b/>
                <w:szCs w:val="20"/>
              </w:rPr>
            </w:pPr>
            <w:r w:rsidRPr="00CC49AB">
              <w:rPr>
                <w:rFonts w:ascii="Garamond" w:hAnsi="Garamond" w:cs="Times New Roman"/>
                <w:b/>
                <w:szCs w:val="20"/>
              </w:rPr>
              <w:t xml:space="preserve">27.50 </w:t>
            </w:r>
          </w:p>
        </w:tc>
        <w:tc>
          <w:tcPr>
            <w:tcW w:w="697" w:type="pct"/>
            <w:vAlign w:val="center"/>
          </w:tcPr>
          <w:p w14:paraId="35532CDF" w14:textId="77777777" w:rsidR="001A78CB" w:rsidRPr="00CC49AB" w:rsidRDefault="001A78CB" w:rsidP="001A78CB">
            <w:pPr>
              <w:spacing w:after="0" w:line="240" w:lineRule="auto"/>
              <w:jc w:val="center"/>
              <w:rPr>
                <w:rFonts w:ascii="Garamond" w:hAnsi="Garamond" w:cs="Times New Roman"/>
                <w:b/>
                <w:szCs w:val="20"/>
              </w:rPr>
            </w:pPr>
            <w:r w:rsidRPr="00CC49AB">
              <w:rPr>
                <w:rFonts w:ascii="Garamond" w:hAnsi="Garamond" w:cs="Times New Roman"/>
                <w:b/>
                <w:szCs w:val="20"/>
              </w:rPr>
              <w:t>208,448</w:t>
            </w:r>
          </w:p>
        </w:tc>
        <w:tc>
          <w:tcPr>
            <w:tcW w:w="642" w:type="pct"/>
            <w:vAlign w:val="center"/>
          </w:tcPr>
          <w:p w14:paraId="52ED45F2" w14:textId="77777777" w:rsidR="001A78CB" w:rsidRPr="00CC49AB" w:rsidRDefault="001A78CB" w:rsidP="001A78CB">
            <w:pPr>
              <w:spacing w:after="0" w:line="240" w:lineRule="auto"/>
              <w:jc w:val="center"/>
              <w:rPr>
                <w:rFonts w:ascii="Garamond" w:hAnsi="Garamond" w:cs="Times New Roman"/>
                <w:b/>
                <w:szCs w:val="20"/>
              </w:rPr>
            </w:pPr>
            <w:r w:rsidRPr="00CC49AB">
              <w:rPr>
                <w:rFonts w:ascii="Garamond" w:hAnsi="Garamond" w:cs="Times New Roman"/>
                <w:b/>
                <w:szCs w:val="20"/>
              </w:rPr>
              <w:t>18.36</w:t>
            </w:r>
          </w:p>
        </w:tc>
        <w:tc>
          <w:tcPr>
            <w:tcW w:w="686" w:type="pct"/>
            <w:vAlign w:val="center"/>
          </w:tcPr>
          <w:p w14:paraId="73A13412" w14:textId="77777777" w:rsidR="001A78CB" w:rsidRPr="00CC49AB" w:rsidRDefault="001A78CB" w:rsidP="001A78CB">
            <w:pPr>
              <w:spacing w:after="0" w:line="240" w:lineRule="auto"/>
              <w:jc w:val="center"/>
              <w:rPr>
                <w:rFonts w:ascii="Garamond" w:hAnsi="Garamond" w:cs="Times New Roman"/>
                <w:b/>
                <w:szCs w:val="20"/>
              </w:rPr>
            </w:pPr>
            <w:r w:rsidRPr="00CC49AB">
              <w:rPr>
                <w:rFonts w:ascii="Garamond" w:hAnsi="Garamond" w:cs="Times New Roman"/>
                <w:b/>
                <w:szCs w:val="20"/>
              </w:rPr>
              <w:t>234,433</w:t>
            </w:r>
          </w:p>
        </w:tc>
        <w:tc>
          <w:tcPr>
            <w:tcW w:w="642" w:type="pct"/>
            <w:vAlign w:val="center"/>
          </w:tcPr>
          <w:p w14:paraId="0A578A9B" w14:textId="77777777" w:rsidR="001A78CB" w:rsidRPr="00CC49AB" w:rsidRDefault="001A78CB" w:rsidP="001A78CB">
            <w:pPr>
              <w:spacing w:after="0" w:line="240" w:lineRule="auto"/>
              <w:jc w:val="center"/>
              <w:rPr>
                <w:rFonts w:ascii="Garamond" w:hAnsi="Garamond" w:cs="Times New Roman"/>
                <w:b/>
                <w:szCs w:val="20"/>
              </w:rPr>
            </w:pPr>
            <w:r w:rsidRPr="00CC49AB">
              <w:rPr>
                <w:rFonts w:ascii="Garamond" w:hAnsi="Garamond" w:cs="Times New Roman"/>
                <w:b/>
                <w:szCs w:val="20"/>
              </w:rPr>
              <w:t>10.72</w:t>
            </w:r>
          </w:p>
        </w:tc>
      </w:tr>
    </w:tbl>
    <w:p w14:paraId="041A0BA4" w14:textId="77777777" w:rsidR="001A78CB" w:rsidRPr="00CC49AB" w:rsidRDefault="001A78CB" w:rsidP="001A78CB">
      <w:pPr>
        <w:spacing w:after="0" w:line="240" w:lineRule="auto"/>
        <w:ind w:right="69"/>
        <w:jc w:val="center"/>
        <w:rPr>
          <w:rFonts w:ascii="Garamond" w:hAnsi="Garamond" w:cs="Times New Roman"/>
          <w:i/>
          <w:iCs/>
          <w:szCs w:val="20"/>
        </w:rPr>
      </w:pPr>
      <w:r w:rsidRPr="00CC49AB">
        <w:rPr>
          <w:rFonts w:ascii="Garamond" w:hAnsi="Garamond" w:cs="Times New Roman"/>
          <w:i/>
          <w:iCs/>
          <w:szCs w:val="20"/>
        </w:rPr>
        <w:t>Burimi: Census 2023, Instat, llogaritje të bëra nga konsulentët</w:t>
      </w:r>
    </w:p>
    <w:p w14:paraId="763D465A" w14:textId="77777777" w:rsidR="001A78CB" w:rsidRPr="00CC49AB" w:rsidRDefault="001A78CB" w:rsidP="001A78CB">
      <w:pPr>
        <w:spacing w:after="0" w:line="240" w:lineRule="auto"/>
        <w:rPr>
          <w:rFonts w:ascii="Garamond" w:hAnsi="Garamond" w:cs="Times New Roman"/>
          <w:sz w:val="24"/>
          <w:szCs w:val="24"/>
        </w:rPr>
      </w:pPr>
    </w:p>
    <w:p w14:paraId="0A14C3A2" w14:textId="77777777" w:rsidR="007A018F" w:rsidRDefault="007A018F" w:rsidP="00110DA8">
      <w:pPr>
        <w:pStyle w:val="TEKSTIIIIII"/>
      </w:pPr>
    </w:p>
    <w:p w14:paraId="59A1E050" w14:textId="77777777" w:rsidR="007A018F" w:rsidRDefault="007A018F" w:rsidP="00110DA8">
      <w:pPr>
        <w:pStyle w:val="TEKSTIIIIII"/>
      </w:pPr>
    </w:p>
    <w:p w14:paraId="322746D3" w14:textId="77777777" w:rsidR="007A018F" w:rsidRDefault="007A018F" w:rsidP="00110DA8">
      <w:pPr>
        <w:pStyle w:val="TEKSTIIIIII"/>
      </w:pPr>
    </w:p>
    <w:p w14:paraId="27D4E213" w14:textId="77777777" w:rsidR="007A018F" w:rsidRDefault="007A018F" w:rsidP="00110DA8">
      <w:pPr>
        <w:pStyle w:val="TEKSTIIIIII"/>
      </w:pPr>
    </w:p>
    <w:p w14:paraId="27C0D83E" w14:textId="783BD0A4" w:rsidR="001A78CB" w:rsidRPr="00CC49AB" w:rsidRDefault="001A78CB" w:rsidP="00110DA8">
      <w:pPr>
        <w:pStyle w:val="TEKSTIIIIII"/>
      </w:pPr>
      <w:r w:rsidRPr="00CC49AB">
        <w:lastRenderedPageBreak/>
        <w:t>Ndërtesat publike</w:t>
      </w:r>
    </w:p>
    <w:p w14:paraId="2C348B94" w14:textId="46BF0294" w:rsidR="001A78CB" w:rsidRPr="00CC49AB" w:rsidRDefault="001A78CB" w:rsidP="00110DA8">
      <w:pPr>
        <w:pStyle w:val="TEKSTIIIIII"/>
      </w:pPr>
      <w:r w:rsidRPr="00CC49AB">
        <w:t>Në vitin 2023, numri i ndërtesave publike është llogaritur të jetë 9,492 me një sipërfaqe totale prej rreth 6.14 milionë m². Deri në vitin 2050, numri i ndërtesave publike vlerësohet të arrijë në rreth 12,950 me një sipërfaqe prej 9.97 milion</w:t>
      </w:r>
      <w:r w:rsidR="009E534D" w:rsidRPr="00CC49AB">
        <w:t>ë</w:t>
      </w:r>
      <w:r w:rsidRPr="00CC49AB">
        <w:t xml:space="preserve"> m². Kjo paraqet një rritje prej rreth 36% të numrit të ndërtesave dhe një rritje prej 62% në sipërfaqen totale krahasuar me vitin 2023.</w:t>
      </w:r>
    </w:p>
    <w:p w14:paraId="76DB8A6C" w14:textId="1A3EE5B5" w:rsidR="001A78CB" w:rsidRPr="00CC49AB" w:rsidRDefault="001A78CB" w:rsidP="00110DA8">
      <w:pPr>
        <w:pStyle w:val="TEKSTIIIIII"/>
      </w:pPr>
      <w:r w:rsidRPr="00CC49AB">
        <w:t>Tabela më poshtë tregon numrin e ndërtesave dhe sipërfaqen përkatëse për llojin e ndërtesës për</w:t>
      </w:r>
      <w:r w:rsidR="009E534D" w:rsidRPr="00CC49AB">
        <w:t xml:space="preserve"> vitet</w:t>
      </w:r>
      <w:r w:rsidRPr="00CC49AB">
        <w:t xml:space="preserve"> 2023, 2040 dhe 2050.</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43"/>
        <w:gridCol w:w="1326"/>
        <w:gridCol w:w="1277"/>
        <w:gridCol w:w="1326"/>
        <w:gridCol w:w="1277"/>
        <w:gridCol w:w="1326"/>
        <w:gridCol w:w="1275"/>
      </w:tblGrid>
      <w:tr w:rsidR="001A78CB" w:rsidRPr="00CC49AB" w14:paraId="65770AEE" w14:textId="77777777" w:rsidTr="00340F38">
        <w:tc>
          <w:tcPr>
            <w:tcW w:w="825" w:type="pct"/>
            <w:shd w:val="clear" w:color="auto" w:fill="FDE9D9" w:themeFill="accent6" w:themeFillTint="33"/>
            <w:vAlign w:val="center"/>
          </w:tcPr>
          <w:p w14:paraId="5F5A5362" w14:textId="7FCA449F"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 xml:space="preserve">Viti </w:t>
            </w:r>
            <w:r w:rsidR="009E534D" w:rsidRPr="00CC49AB">
              <w:rPr>
                <w:rFonts w:ascii="Garamond" w:hAnsi="Garamond" w:cs="Times New Roman"/>
                <w:b/>
                <w:szCs w:val="20"/>
              </w:rPr>
              <w:t xml:space="preserve">mesatarja </w:t>
            </w:r>
            <w:r w:rsidRPr="00CC49AB">
              <w:rPr>
                <w:rFonts w:ascii="Garamond" w:hAnsi="Garamond" w:cs="Times New Roman"/>
                <w:b/>
                <w:szCs w:val="20"/>
              </w:rPr>
              <w:t>vjetore</w:t>
            </w:r>
          </w:p>
        </w:tc>
        <w:tc>
          <w:tcPr>
            <w:tcW w:w="1392" w:type="pct"/>
            <w:gridSpan w:val="2"/>
            <w:shd w:val="clear" w:color="auto" w:fill="FDE9D9" w:themeFill="accent6" w:themeFillTint="33"/>
            <w:vAlign w:val="center"/>
          </w:tcPr>
          <w:p w14:paraId="273DC413"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Viti 2023 (viti bazë)</w:t>
            </w:r>
          </w:p>
        </w:tc>
        <w:tc>
          <w:tcPr>
            <w:tcW w:w="1392" w:type="pct"/>
            <w:gridSpan w:val="2"/>
            <w:shd w:val="clear" w:color="auto" w:fill="FDE9D9" w:themeFill="accent6" w:themeFillTint="33"/>
            <w:vAlign w:val="center"/>
          </w:tcPr>
          <w:p w14:paraId="0797CED8"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Parashikimi për vitin 2040</w:t>
            </w:r>
          </w:p>
        </w:tc>
        <w:tc>
          <w:tcPr>
            <w:tcW w:w="1392" w:type="pct"/>
            <w:gridSpan w:val="2"/>
            <w:shd w:val="clear" w:color="auto" w:fill="FDE9D9" w:themeFill="accent6" w:themeFillTint="33"/>
            <w:vAlign w:val="center"/>
          </w:tcPr>
          <w:p w14:paraId="65E6E1F3"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Parashikimi për vitin 2050</w:t>
            </w:r>
          </w:p>
        </w:tc>
      </w:tr>
      <w:tr w:rsidR="001A78CB" w:rsidRPr="00CC49AB" w14:paraId="23CB5FCF" w14:textId="77777777" w:rsidTr="00340F38">
        <w:tc>
          <w:tcPr>
            <w:tcW w:w="825" w:type="pct"/>
            <w:shd w:val="clear" w:color="auto" w:fill="FDE9D9" w:themeFill="accent6" w:themeFillTint="33"/>
            <w:vAlign w:val="center"/>
          </w:tcPr>
          <w:p w14:paraId="22EB3CA1"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Kategoritë e gjithë ndërtesave</w:t>
            </w:r>
          </w:p>
        </w:tc>
        <w:tc>
          <w:tcPr>
            <w:tcW w:w="709" w:type="pct"/>
            <w:shd w:val="clear" w:color="auto" w:fill="FDE9D9" w:themeFill="accent6" w:themeFillTint="33"/>
            <w:vAlign w:val="center"/>
          </w:tcPr>
          <w:p w14:paraId="3581C31B"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Nr. i ndërtesave</w:t>
            </w:r>
          </w:p>
        </w:tc>
        <w:tc>
          <w:tcPr>
            <w:tcW w:w="683" w:type="pct"/>
            <w:shd w:val="clear" w:color="auto" w:fill="FDE9D9" w:themeFill="accent6" w:themeFillTint="33"/>
            <w:vAlign w:val="center"/>
          </w:tcPr>
          <w:p w14:paraId="4E26BBBF" w14:textId="7777777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Sipërfaqja në mil. m²</w:t>
            </w:r>
          </w:p>
        </w:tc>
        <w:tc>
          <w:tcPr>
            <w:tcW w:w="709" w:type="pct"/>
            <w:shd w:val="clear" w:color="auto" w:fill="FDE9D9" w:themeFill="accent6" w:themeFillTint="33"/>
            <w:vAlign w:val="center"/>
          </w:tcPr>
          <w:p w14:paraId="3EFD7F87" w14:textId="52A33A9A"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 xml:space="preserve">Nr. i </w:t>
            </w:r>
            <w:r w:rsidR="009E534D" w:rsidRPr="00CC49AB">
              <w:rPr>
                <w:rFonts w:ascii="Garamond" w:hAnsi="Garamond" w:cs="Times New Roman"/>
                <w:b/>
                <w:szCs w:val="20"/>
              </w:rPr>
              <w:t>ndërtesave</w:t>
            </w:r>
          </w:p>
        </w:tc>
        <w:tc>
          <w:tcPr>
            <w:tcW w:w="683" w:type="pct"/>
            <w:shd w:val="clear" w:color="auto" w:fill="FDE9D9" w:themeFill="accent6" w:themeFillTint="33"/>
            <w:vAlign w:val="center"/>
          </w:tcPr>
          <w:p w14:paraId="1E124286" w14:textId="6BDF8E46" w:rsidR="001A78CB" w:rsidRPr="00CC49AB" w:rsidRDefault="009E534D" w:rsidP="00340F38">
            <w:pPr>
              <w:spacing w:after="0" w:line="240" w:lineRule="auto"/>
              <w:jc w:val="center"/>
              <w:rPr>
                <w:rFonts w:ascii="Garamond" w:hAnsi="Garamond" w:cs="Times New Roman"/>
                <w:b/>
                <w:szCs w:val="20"/>
              </w:rPr>
            </w:pPr>
            <w:r w:rsidRPr="00CC49AB">
              <w:rPr>
                <w:rFonts w:ascii="Garamond" w:hAnsi="Garamond" w:cs="Times New Roman"/>
                <w:b/>
                <w:szCs w:val="20"/>
              </w:rPr>
              <w:t>Sipërfaqja</w:t>
            </w:r>
            <w:r w:rsidR="001A78CB" w:rsidRPr="00CC49AB">
              <w:rPr>
                <w:rFonts w:ascii="Garamond" w:hAnsi="Garamond" w:cs="Times New Roman"/>
                <w:b/>
                <w:szCs w:val="20"/>
              </w:rPr>
              <w:t xml:space="preserve"> në mi</w:t>
            </w:r>
            <w:r w:rsidRPr="00CC49AB">
              <w:rPr>
                <w:rFonts w:ascii="Garamond" w:hAnsi="Garamond" w:cs="Times New Roman"/>
                <w:b/>
                <w:szCs w:val="20"/>
              </w:rPr>
              <w:t>l</w:t>
            </w:r>
            <w:r w:rsidR="001A78CB" w:rsidRPr="00CC49AB">
              <w:rPr>
                <w:rFonts w:ascii="Garamond" w:hAnsi="Garamond" w:cs="Times New Roman"/>
                <w:b/>
                <w:szCs w:val="20"/>
              </w:rPr>
              <w:t>. m²</w:t>
            </w:r>
          </w:p>
        </w:tc>
        <w:tc>
          <w:tcPr>
            <w:tcW w:w="709" w:type="pct"/>
            <w:shd w:val="clear" w:color="auto" w:fill="FDE9D9" w:themeFill="accent6" w:themeFillTint="33"/>
            <w:vAlign w:val="center"/>
          </w:tcPr>
          <w:p w14:paraId="3D8ED869" w14:textId="5EF04517" w:rsidR="001A78CB" w:rsidRPr="00CC49AB" w:rsidRDefault="001A78CB" w:rsidP="00340F38">
            <w:pPr>
              <w:spacing w:after="0" w:line="240" w:lineRule="auto"/>
              <w:jc w:val="center"/>
              <w:rPr>
                <w:rFonts w:ascii="Garamond" w:hAnsi="Garamond" w:cs="Times New Roman"/>
                <w:b/>
                <w:szCs w:val="20"/>
              </w:rPr>
            </w:pPr>
            <w:r w:rsidRPr="00CC49AB">
              <w:rPr>
                <w:rFonts w:ascii="Garamond" w:hAnsi="Garamond" w:cs="Times New Roman"/>
                <w:b/>
                <w:szCs w:val="20"/>
              </w:rPr>
              <w:t xml:space="preserve">Nr. i </w:t>
            </w:r>
            <w:r w:rsidR="009E534D" w:rsidRPr="00CC49AB">
              <w:rPr>
                <w:rFonts w:ascii="Garamond" w:hAnsi="Garamond" w:cs="Times New Roman"/>
                <w:b/>
                <w:szCs w:val="20"/>
              </w:rPr>
              <w:t>ndërtesave</w:t>
            </w:r>
          </w:p>
        </w:tc>
        <w:tc>
          <w:tcPr>
            <w:tcW w:w="683" w:type="pct"/>
            <w:shd w:val="clear" w:color="auto" w:fill="FDE9D9" w:themeFill="accent6" w:themeFillTint="33"/>
            <w:vAlign w:val="center"/>
          </w:tcPr>
          <w:p w14:paraId="2C1103CB" w14:textId="03829CCA" w:rsidR="001A78CB" w:rsidRPr="00CC49AB" w:rsidRDefault="009E534D" w:rsidP="00340F38">
            <w:pPr>
              <w:spacing w:after="0" w:line="240" w:lineRule="auto"/>
              <w:jc w:val="center"/>
              <w:rPr>
                <w:rFonts w:ascii="Garamond" w:hAnsi="Garamond" w:cs="Times New Roman"/>
                <w:b/>
                <w:szCs w:val="20"/>
              </w:rPr>
            </w:pPr>
            <w:r w:rsidRPr="00CC49AB">
              <w:rPr>
                <w:rFonts w:ascii="Garamond" w:hAnsi="Garamond" w:cs="Times New Roman"/>
                <w:b/>
                <w:szCs w:val="20"/>
              </w:rPr>
              <w:t>Sipërfaqja</w:t>
            </w:r>
            <w:r w:rsidR="001A78CB" w:rsidRPr="00CC49AB">
              <w:rPr>
                <w:rFonts w:ascii="Garamond" w:hAnsi="Garamond" w:cs="Times New Roman"/>
                <w:b/>
                <w:szCs w:val="20"/>
              </w:rPr>
              <w:t xml:space="preserve"> në mi</w:t>
            </w:r>
            <w:r w:rsidRPr="00CC49AB">
              <w:rPr>
                <w:rFonts w:ascii="Garamond" w:hAnsi="Garamond" w:cs="Times New Roman"/>
                <w:b/>
                <w:szCs w:val="20"/>
              </w:rPr>
              <w:t>l</w:t>
            </w:r>
            <w:r w:rsidR="001A78CB" w:rsidRPr="00CC49AB">
              <w:rPr>
                <w:rFonts w:ascii="Garamond" w:hAnsi="Garamond" w:cs="Times New Roman"/>
                <w:b/>
                <w:szCs w:val="20"/>
              </w:rPr>
              <w:t>. m²</w:t>
            </w:r>
          </w:p>
        </w:tc>
      </w:tr>
      <w:tr w:rsidR="001A78CB" w:rsidRPr="00CC49AB" w14:paraId="78CF2810" w14:textId="77777777" w:rsidTr="00340F38">
        <w:tc>
          <w:tcPr>
            <w:tcW w:w="825" w:type="pct"/>
            <w:shd w:val="clear" w:color="auto" w:fill="FDE9D9" w:themeFill="accent6" w:themeFillTint="33"/>
          </w:tcPr>
          <w:p w14:paraId="4C27529A" w14:textId="77777777" w:rsidR="001A78CB" w:rsidRPr="00CC49AB" w:rsidRDefault="001A78CB" w:rsidP="001A78CB">
            <w:pPr>
              <w:spacing w:after="0" w:line="240" w:lineRule="auto"/>
              <w:rPr>
                <w:rFonts w:ascii="Garamond" w:hAnsi="Garamond" w:cs="Times New Roman"/>
                <w:szCs w:val="20"/>
              </w:rPr>
            </w:pPr>
            <w:r w:rsidRPr="00CC49AB">
              <w:rPr>
                <w:rFonts w:ascii="Garamond" w:eastAsia="Roboto" w:hAnsi="Garamond" w:cs="Times New Roman"/>
                <w:kern w:val="24"/>
                <w:szCs w:val="20"/>
              </w:rPr>
              <w:t>Shkolla</w:t>
            </w:r>
          </w:p>
        </w:tc>
        <w:tc>
          <w:tcPr>
            <w:tcW w:w="709" w:type="pct"/>
          </w:tcPr>
          <w:p w14:paraId="1B98C5F3"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3,141</w:t>
            </w:r>
          </w:p>
        </w:tc>
        <w:tc>
          <w:tcPr>
            <w:tcW w:w="683" w:type="pct"/>
          </w:tcPr>
          <w:p w14:paraId="4EEEB340"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2.22</w:t>
            </w:r>
          </w:p>
        </w:tc>
        <w:tc>
          <w:tcPr>
            <w:tcW w:w="709" w:type="pct"/>
          </w:tcPr>
          <w:p w14:paraId="365F6C07"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3,463</w:t>
            </w:r>
          </w:p>
        </w:tc>
        <w:tc>
          <w:tcPr>
            <w:tcW w:w="683" w:type="pct"/>
          </w:tcPr>
          <w:p w14:paraId="05C010DA"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2.49</w:t>
            </w:r>
          </w:p>
        </w:tc>
        <w:tc>
          <w:tcPr>
            <w:tcW w:w="709" w:type="pct"/>
          </w:tcPr>
          <w:p w14:paraId="34533989"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4,265</w:t>
            </w:r>
          </w:p>
        </w:tc>
        <w:tc>
          <w:tcPr>
            <w:tcW w:w="683" w:type="pct"/>
          </w:tcPr>
          <w:p w14:paraId="77D31B67"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3.56</w:t>
            </w:r>
          </w:p>
        </w:tc>
      </w:tr>
      <w:tr w:rsidR="001A78CB" w:rsidRPr="00CC49AB" w14:paraId="3778376D" w14:textId="77777777" w:rsidTr="00340F38">
        <w:tc>
          <w:tcPr>
            <w:tcW w:w="825" w:type="pct"/>
            <w:shd w:val="clear" w:color="auto" w:fill="FDE9D9" w:themeFill="accent6" w:themeFillTint="33"/>
          </w:tcPr>
          <w:p w14:paraId="3E40F283" w14:textId="77777777" w:rsidR="001A78CB" w:rsidRPr="00CC49AB" w:rsidRDefault="001A78CB" w:rsidP="001A78CB">
            <w:pPr>
              <w:spacing w:after="0" w:line="240" w:lineRule="auto"/>
              <w:rPr>
                <w:rFonts w:ascii="Garamond" w:eastAsia="Roboto" w:hAnsi="Garamond" w:cs="Times New Roman"/>
                <w:kern w:val="24"/>
                <w:szCs w:val="20"/>
              </w:rPr>
            </w:pPr>
            <w:r w:rsidRPr="00CC49AB">
              <w:rPr>
                <w:rFonts w:ascii="Garamond" w:eastAsia="Roboto" w:hAnsi="Garamond" w:cs="Times New Roman"/>
                <w:kern w:val="24"/>
                <w:szCs w:val="20"/>
              </w:rPr>
              <w:t>Bashki</w:t>
            </w:r>
          </w:p>
        </w:tc>
        <w:tc>
          <w:tcPr>
            <w:tcW w:w="709" w:type="pct"/>
          </w:tcPr>
          <w:p w14:paraId="5CA45970"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1,323</w:t>
            </w:r>
          </w:p>
        </w:tc>
        <w:tc>
          <w:tcPr>
            <w:tcW w:w="683" w:type="pct"/>
          </w:tcPr>
          <w:p w14:paraId="28081354"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0.59</w:t>
            </w:r>
          </w:p>
        </w:tc>
        <w:tc>
          <w:tcPr>
            <w:tcW w:w="709" w:type="pct"/>
          </w:tcPr>
          <w:p w14:paraId="58DA37BC"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1,458</w:t>
            </w:r>
          </w:p>
        </w:tc>
        <w:tc>
          <w:tcPr>
            <w:tcW w:w="683" w:type="pct"/>
          </w:tcPr>
          <w:p w14:paraId="4699064E"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0.66</w:t>
            </w:r>
          </w:p>
        </w:tc>
        <w:tc>
          <w:tcPr>
            <w:tcW w:w="709" w:type="pct"/>
          </w:tcPr>
          <w:p w14:paraId="7793C476"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1,795</w:t>
            </w:r>
          </w:p>
        </w:tc>
        <w:tc>
          <w:tcPr>
            <w:tcW w:w="683" w:type="pct"/>
          </w:tcPr>
          <w:p w14:paraId="7AE4D2CF"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0.94</w:t>
            </w:r>
          </w:p>
        </w:tc>
      </w:tr>
      <w:tr w:rsidR="001A78CB" w:rsidRPr="00CC49AB" w14:paraId="3E7309D2" w14:textId="77777777" w:rsidTr="00340F38">
        <w:tc>
          <w:tcPr>
            <w:tcW w:w="825" w:type="pct"/>
            <w:shd w:val="clear" w:color="auto" w:fill="FDE9D9" w:themeFill="accent6" w:themeFillTint="33"/>
          </w:tcPr>
          <w:p w14:paraId="19F31D8D" w14:textId="77777777" w:rsidR="001A78CB" w:rsidRPr="00CC49AB" w:rsidRDefault="001A78CB" w:rsidP="001A78CB">
            <w:pPr>
              <w:spacing w:after="0" w:line="240" w:lineRule="auto"/>
              <w:rPr>
                <w:rFonts w:ascii="Garamond" w:eastAsia="Roboto" w:hAnsi="Garamond" w:cs="Times New Roman"/>
                <w:kern w:val="24"/>
                <w:szCs w:val="20"/>
              </w:rPr>
            </w:pPr>
            <w:r w:rsidRPr="00CC49AB">
              <w:rPr>
                <w:rFonts w:ascii="Garamond" w:eastAsia="Roboto" w:hAnsi="Garamond" w:cs="Times New Roman"/>
                <w:kern w:val="24"/>
                <w:szCs w:val="20"/>
              </w:rPr>
              <w:t>Universitet</w:t>
            </w:r>
          </w:p>
        </w:tc>
        <w:tc>
          <w:tcPr>
            <w:tcW w:w="709" w:type="pct"/>
          </w:tcPr>
          <w:p w14:paraId="1EC1729B"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318</w:t>
            </w:r>
          </w:p>
        </w:tc>
        <w:tc>
          <w:tcPr>
            <w:tcW w:w="683" w:type="pct"/>
          </w:tcPr>
          <w:p w14:paraId="7E56699D"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0.74</w:t>
            </w:r>
          </w:p>
        </w:tc>
        <w:tc>
          <w:tcPr>
            <w:tcW w:w="709" w:type="pct"/>
          </w:tcPr>
          <w:p w14:paraId="541EACE9"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353</w:t>
            </w:r>
          </w:p>
        </w:tc>
        <w:tc>
          <w:tcPr>
            <w:tcW w:w="683" w:type="pct"/>
          </w:tcPr>
          <w:p w14:paraId="37DC50AB"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0.84</w:t>
            </w:r>
          </w:p>
        </w:tc>
        <w:tc>
          <w:tcPr>
            <w:tcW w:w="709" w:type="pct"/>
          </w:tcPr>
          <w:p w14:paraId="1A0F8AC9"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440</w:t>
            </w:r>
          </w:p>
        </w:tc>
        <w:tc>
          <w:tcPr>
            <w:tcW w:w="683" w:type="pct"/>
          </w:tcPr>
          <w:p w14:paraId="614C129D"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1.23</w:t>
            </w:r>
          </w:p>
        </w:tc>
      </w:tr>
      <w:tr w:rsidR="001A78CB" w:rsidRPr="00CC49AB" w14:paraId="403C35CE" w14:textId="77777777" w:rsidTr="00340F38">
        <w:tc>
          <w:tcPr>
            <w:tcW w:w="825" w:type="pct"/>
            <w:shd w:val="clear" w:color="auto" w:fill="FDE9D9" w:themeFill="accent6" w:themeFillTint="33"/>
          </w:tcPr>
          <w:p w14:paraId="5E4C8FA2" w14:textId="77777777" w:rsidR="001A78CB" w:rsidRPr="00CC49AB" w:rsidRDefault="001A78CB" w:rsidP="001A78CB">
            <w:pPr>
              <w:spacing w:after="0" w:line="240" w:lineRule="auto"/>
              <w:rPr>
                <w:rFonts w:ascii="Garamond" w:eastAsia="Roboto" w:hAnsi="Garamond" w:cs="Times New Roman"/>
                <w:kern w:val="24"/>
                <w:szCs w:val="20"/>
              </w:rPr>
            </w:pPr>
            <w:r w:rsidRPr="00CC49AB">
              <w:rPr>
                <w:rFonts w:ascii="Garamond" w:eastAsia="Roboto" w:hAnsi="Garamond" w:cs="Times New Roman"/>
                <w:kern w:val="24"/>
                <w:szCs w:val="20"/>
              </w:rPr>
              <w:t>Shëndetësore</w:t>
            </w:r>
          </w:p>
        </w:tc>
        <w:tc>
          <w:tcPr>
            <w:tcW w:w="709" w:type="pct"/>
          </w:tcPr>
          <w:p w14:paraId="3A2F2B98"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2,438</w:t>
            </w:r>
          </w:p>
        </w:tc>
        <w:tc>
          <w:tcPr>
            <w:tcW w:w="683" w:type="pct"/>
          </w:tcPr>
          <w:p w14:paraId="3EA835B8"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0.54</w:t>
            </w:r>
          </w:p>
        </w:tc>
        <w:tc>
          <w:tcPr>
            <w:tcW w:w="709" w:type="pct"/>
          </w:tcPr>
          <w:p w14:paraId="5621A2F8"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2,689</w:t>
            </w:r>
          </w:p>
        </w:tc>
        <w:tc>
          <w:tcPr>
            <w:tcW w:w="683" w:type="pct"/>
          </w:tcPr>
          <w:p w14:paraId="6375D6BD"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0.61</w:t>
            </w:r>
          </w:p>
        </w:tc>
        <w:tc>
          <w:tcPr>
            <w:tcW w:w="709" w:type="pct"/>
          </w:tcPr>
          <w:p w14:paraId="3ABBF7E9"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3,317</w:t>
            </w:r>
          </w:p>
        </w:tc>
        <w:tc>
          <w:tcPr>
            <w:tcW w:w="683" w:type="pct"/>
          </w:tcPr>
          <w:p w14:paraId="58228B05"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0.89</w:t>
            </w:r>
          </w:p>
        </w:tc>
      </w:tr>
      <w:tr w:rsidR="001A78CB" w:rsidRPr="00CC49AB" w14:paraId="667B9F79" w14:textId="77777777" w:rsidTr="00340F38">
        <w:tc>
          <w:tcPr>
            <w:tcW w:w="825" w:type="pct"/>
            <w:shd w:val="clear" w:color="auto" w:fill="FDE9D9" w:themeFill="accent6" w:themeFillTint="33"/>
          </w:tcPr>
          <w:p w14:paraId="60E8E465" w14:textId="77777777" w:rsidR="001A78CB" w:rsidRPr="00CC49AB" w:rsidRDefault="001A78CB" w:rsidP="001A78CB">
            <w:pPr>
              <w:spacing w:after="0" w:line="240" w:lineRule="auto"/>
              <w:rPr>
                <w:rFonts w:ascii="Garamond" w:eastAsia="Roboto" w:hAnsi="Garamond" w:cs="Times New Roman"/>
                <w:kern w:val="24"/>
                <w:szCs w:val="20"/>
              </w:rPr>
            </w:pPr>
            <w:r w:rsidRPr="00CC49AB">
              <w:rPr>
                <w:rFonts w:ascii="Garamond" w:eastAsia="Roboto" w:hAnsi="Garamond" w:cs="Times New Roman"/>
                <w:kern w:val="24"/>
                <w:szCs w:val="20"/>
              </w:rPr>
              <w:t>Adm. qendrore</w:t>
            </w:r>
          </w:p>
        </w:tc>
        <w:tc>
          <w:tcPr>
            <w:tcW w:w="709" w:type="pct"/>
          </w:tcPr>
          <w:p w14:paraId="618ED83F"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2,273</w:t>
            </w:r>
          </w:p>
        </w:tc>
        <w:tc>
          <w:tcPr>
            <w:tcW w:w="683" w:type="pct"/>
          </w:tcPr>
          <w:p w14:paraId="400AD5C2"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2.05</w:t>
            </w:r>
          </w:p>
        </w:tc>
        <w:tc>
          <w:tcPr>
            <w:tcW w:w="709" w:type="pct"/>
          </w:tcPr>
          <w:p w14:paraId="7AB74A64"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2,519</w:t>
            </w:r>
          </w:p>
        </w:tc>
        <w:tc>
          <w:tcPr>
            <w:tcW w:w="683" w:type="pct"/>
          </w:tcPr>
          <w:p w14:paraId="64ADD324"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2.31</w:t>
            </w:r>
          </w:p>
        </w:tc>
        <w:tc>
          <w:tcPr>
            <w:tcW w:w="709" w:type="pct"/>
          </w:tcPr>
          <w:p w14:paraId="7B89ECCF"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3,134</w:t>
            </w:r>
          </w:p>
        </w:tc>
        <w:tc>
          <w:tcPr>
            <w:tcW w:w="683" w:type="pct"/>
          </w:tcPr>
          <w:p w14:paraId="754EAE24" w14:textId="77777777" w:rsidR="001A78CB" w:rsidRPr="00CC49AB" w:rsidRDefault="001A78CB" w:rsidP="001A78CB">
            <w:pPr>
              <w:spacing w:after="0" w:line="240" w:lineRule="auto"/>
              <w:jc w:val="center"/>
              <w:rPr>
                <w:rFonts w:ascii="Garamond" w:hAnsi="Garamond" w:cs="Times New Roman"/>
                <w:szCs w:val="20"/>
              </w:rPr>
            </w:pPr>
            <w:r w:rsidRPr="00CC49AB">
              <w:rPr>
                <w:rFonts w:ascii="Garamond" w:hAnsi="Garamond" w:cs="Times New Roman"/>
                <w:szCs w:val="20"/>
              </w:rPr>
              <w:t>3.34</w:t>
            </w:r>
          </w:p>
        </w:tc>
      </w:tr>
      <w:tr w:rsidR="001A78CB" w:rsidRPr="00CC49AB" w14:paraId="0A2345E2" w14:textId="77777777" w:rsidTr="00340F38">
        <w:tc>
          <w:tcPr>
            <w:tcW w:w="825" w:type="pct"/>
            <w:shd w:val="clear" w:color="auto" w:fill="FDE9D9" w:themeFill="accent6" w:themeFillTint="33"/>
          </w:tcPr>
          <w:p w14:paraId="2FA1E3A9" w14:textId="77777777" w:rsidR="001A78CB" w:rsidRPr="00CC49AB" w:rsidRDefault="001A78CB" w:rsidP="001A78CB">
            <w:pPr>
              <w:spacing w:after="0" w:line="240" w:lineRule="auto"/>
              <w:rPr>
                <w:rFonts w:ascii="Garamond" w:eastAsia="Roboto" w:hAnsi="Garamond" w:cs="Times New Roman"/>
                <w:b/>
                <w:kern w:val="24"/>
                <w:szCs w:val="20"/>
              </w:rPr>
            </w:pPr>
            <w:r w:rsidRPr="00CC49AB">
              <w:rPr>
                <w:rFonts w:ascii="Garamond" w:eastAsia="Roboto" w:hAnsi="Garamond" w:cs="Times New Roman"/>
                <w:b/>
                <w:kern w:val="24"/>
                <w:szCs w:val="20"/>
              </w:rPr>
              <w:t>Total</w:t>
            </w:r>
          </w:p>
        </w:tc>
        <w:tc>
          <w:tcPr>
            <w:tcW w:w="709" w:type="pct"/>
          </w:tcPr>
          <w:p w14:paraId="70A7AA26" w14:textId="77777777" w:rsidR="001A78CB" w:rsidRPr="00CC49AB" w:rsidRDefault="001A78CB" w:rsidP="001A78CB">
            <w:pPr>
              <w:spacing w:after="0" w:line="240" w:lineRule="auto"/>
              <w:jc w:val="center"/>
              <w:rPr>
                <w:rFonts w:ascii="Garamond" w:hAnsi="Garamond" w:cs="Times New Roman"/>
                <w:b/>
                <w:szCs w:val="20"/>
              </w:rPr>
            </w:pPr>
            <w:r w:rsidRPr="00CC49AB">
              <w:rPr>
                <w:rFonts w:ascii="Garamond" w:hAnsi="Garamond" w:cs="Times New Roman"/>
                <w:b/>
                <w:szCs w:val="20"/>
              </w:rPr>
              <w:t>9,492</w:t>
            </w:r>
          </w:p>
        </w:tc>
        <w:tc>
          <w:tcPr>
            <w:tcW w:w="683" w:type="pct"/>
          </w:tcPr>
          <w:p w14:paraId="6B377940" w14:textId="77777777" w:rsidR="001A78CB" w:rsidRPr="00CC49AB" w:rsidRDefault="001A78CB" w:rsidP="001A78CB">
            <w:pPr>
              <w:spacing w:after="0" w:line="240" w:lineRule="auto"/>
              <w:jc w:val="center"/>
              <w:rPr>
                <w:rFonts w:ascii="Garamond" w:hAnsi="Garamond" w:cs="Times New Roman"/>
                <w:b/>
                <w:szCs w:val="20"/>
              </w:rPr>
            </w:pPr>
            <w:r w:rsidRPr="00CC49AB">
              <w:rPr>
                <w:rFonts w:ascii="Garamond" w:hAnsi="Garamond" w:cs="Times New Roman"/>
                <w:b/>
                <w:szCs w:val="20"/>
              </w:rPr>
              <w:t>6.14</w:t>
            </w:r>
          </w:p>
        </w:tc>
        <w:tc>
          <w:tcPr>
            <w:tcW w:w="709" w:type="pct"/>
          </w:tcPr>
          <w:p w14:paraId="4A33796C" w14:textId="77777777" w:rsidR="001A78CB" w:rsidRPr="00CC49AB" w:rsidRDefault="001A78CB" w:rsidP="001A78CB">
            <w:pPr>
              <w:spacing w:after="0" w:line="240" w:lineRule="auto"/>
              <w:jc w:val="center"/>
              <w:rPr>
                <w:rFonts w:ascii="Garamond" w:hAnsi="Garamond" w:cs="Times New Roman"/>
                <w:b/>
                <w:szCs w:val="20"/>
              </w:rPr>
            </w:pPr>
            <w:r w:rsidRPr="00CC49AB">
              <w:rPr>
                <w:rFonts w:ascii="Garamond" w:hAnsi="Garamond" w:cs="Times New Roman"/>
                <w:b/>
                <w:szCs w:val="20"/>
              </w:rPr>
              <w:t>10,482</w:t>
            </w:r>
          </w:p>
        </w:tc>
        <w:tc>
          <w:tcPr>
            <w:tcW w:w="683" w:type="pct"/>
          </w:tcPr>
          <w:p w14:paraId="33C5F0BD" w14:textId="77777777" w:rsidR="001A78CB" w:rsidRPr="00CC49AB" w:rsidRDefault="001A78CB" w:rsidP="001A78CB">
            <w:pPr>
              <w:spacing w:after="0" w:line="240" w:lineRule="auto"/>
              <w:jc w:val="center"/>
              <w:rPr>
                <w:rFonts w:ascii="Garamond" w:hAnsi="Garamond" w:cs="Times New Roman"/>
                <w:b/>
                <w:szCs w:val="20"/>
              </w:rPr>
            </w:pPr>
            <w:r w:rsidRPr="00CC49AB">
              <w:rPr>
                <w:rFonts w:ascii="Garamond" w:hAnsi="Garamond" w:cs="Times New Roman"/>
                <w:b/>
                <w:szCs w:val="20"/>
              </w:rPr>
              <w:t>6.92</w:t>
            </w:r>
          </w:p>
        </w:tc>
        <w:tc>
          <w:tcPr>
            <w:tcW w:w="709" w:type="pct"/>
          </w:tcPr>
          <w:p w14:paraId="4BB14798" w14:textId="77777777" w:rsidR="001A78CB" w:rsidRPr="00CC49AB" w:rsidRDefault="001A78CB" w:rsidP="001A78CB">
            <w:pPr>
              <w:spacing w:after="0" w:line="240" w:lineRule="auto"/>
              <w:jc w:val="center"/>
              <w:rPr>
                <w:rFonts w:ascii="Garamond" w:hAnsi="Garamond" w:cs="Times New Roman"/>
                <w:b/>
                <w:szCs w:val="20"/>
              </w:rPr>
            </w:pPr>
            <w:r w:rsidRPr="00CC49AB">
              <w:rPr>
                <w:rFonts w:ascii="Garamond" w:hAnsi="Garamond" w:cs="Times New Roman"/>
                <w:b/>
                <w:szCs w:val="20"/>
              </w:rPr>
              <w:t>12,950</w:t>
            </w:r>
          </w:p>
        </w:tc>
        <w:tc>
          <w:tcPr>
            <w:tcW w:w="683" w:type="pct"/>
          </w:tcPr>
          <w:p w14:paraId="6B147040" w14:textId="77777777" w:rsidR="001A78CB" w:rsidRPr="00CC49AB" w:rsidRDefault="001A78CB" w:rsidP="001A78CB">
            <w:pPr>
              <w:spacing w:after="0" w:line="240" w:lineRule="auto"/>
              <w:jc w:val="center"/>
              <w:rPr>
                <w:rFonts w:ascii="Garamond" w:hAnsi="Garamond" w:cs="Times New Roman"/>
                <w:b/>
                <w:szCs w:val="20"/>
              </w:rPr>
            </w:pPr>
            <w:r w:rsidRPr="00CC49AB">
              <w:rPr>
                <w:rFonts w:ascii="Garamond" w:hAnsi="Garamond" w:cs="Times New Roman"/>
                <w:b/>
                <w:szCs w:val="20"/>
              </w:rPr>
              <w:t>9.97</w:t>
            </w:r>
          </w:p>
        </w:tc>
      </w:tr>
    </w:tbl>
    <w:p w14:paraId="063CA1AF" w14:textId="6F958DD5" w:rsidR="001A78CB" w:rsidRPr="00CC49AB" w:rsidRDefault="001A78CB" w:rsidP="001A78CB">
      <w:pPr>
        <w:spacing w:after="0" w:line="240" w:lineRule="auto"/>
        <w:ind w:right="69"/>
        <w:jc w:val="center"/>
        <w:rPr>
          <w:rFonts w:ascii="Garamond" w:hAnsi="Garamond" w:cs="Times New Roman"/>
          <w:i/>
          <w:iCs/>
          <w:sz w:val="24"/>
          <w:szCs w:val="24"/>
        </w:rPr>
      </w:pPr>
      <w:r w:rsidRPr="00CC49AB">
        <w:rPr>
          <w:rFonts w:ascii="Garamond" w:hAnsi="Garamond" w:cs="Times New Roman"/>
          <w:i/>
          <w:iCs/>
          <w:sz w:val="24"/>
          <w:szCs w:val="24"/>
        </w:rPr>
        <w:t>Burimi: WB/BB, llogaritje të b</w:t>
      </w:r>
      <w:r w:rsidR="009E534D" w:rsidRPr="00CC49AB">
        <w:rPr>
          <w:rFonts w:ascii="Garamond" w:hAnsi="Garamond" w:cs="Times New Roman"/>
          <w:i/>
          <w:iCs/>
          <w:sz w:val="24"/>
          <w:szCs w:val="24"/>
        </w:rPr>
        <w:t>ë</w:t>
      </w:r>
      <w:r w:rsidRPr="00CC49AB">
        <w:rPr>
          <w:rFonts w:ascii="Garamond" w:hAnsi="Garamond" w:cs="Times New Roman"/>
          <w:i/>
          <w:iCs/>
          <w:sz w:val="24"/>
          <w:szCs w:val="24"/>
        </w:rPr>
        <w:t>ra nga konsulentet</w:t>
      </w:r>
    </w:p>
    <w:p w14:paraId="5F135AFD" w14:textId="77777777" w:rsidR="001A78CB" w:rsidRPr="00CC49AB" w:rsidRDefault="001A78CB" w:rsidP="001A78CB">
      <w:pPr>
        <w:spacing w:after="0" w:line="240" w:lineRule="auto"/>
        <w:rPr>
          <w:rFonts w:ascii="Garamond" w:hAnsi="Garamond" w:cs="Times New Roman"/>
          <w:sz w:val="24"/>
          <w:szCs w:val="24"/>
        </w:rPr>
      </w:pPr>
    </w:p>
    <w:p w14:paraId="04968065" w14:textId="77777777" w:rsidR="001A78CB" w:rsidRPr="00CC49AB" w:rsidRDefault="001A78CB" w:rsidP="00110DA8">
      <w:pPr>
        <w:pStyle w:val="TEKSTIIIIII"/>
      </w:pPr>
      <w:r w:rsidRPr="00CC49AB">
        <w:t>Ndërtesa private të shërbimit dhe ato komerciale</w:t>
      </w:r>
    </w:p>
    <w:p w14:paraId="1CC8460F" w14:textId="5F53C3B9" w:rsidR="001A78CB" w:rsidRPr="00CC49AB" w:rsidRDefault="001A78CB" w:rsidP="00110DA8">
      <w:pPr>
        <w:pStyle w:val="TEKSTIIIIII"/>
      </w:pPr>
      <w:r w:rsidRPr="00CC49AB">
        <w:t xml:space="preserve">Në vitin 2023, numri i ndërtesave private të shërbimit dhe ato komerciale u llogarit </w:t>
      </w:r>
      <w:r w:rsidR="00340F38" w:rsidRPr="00CC49AB">
        <w:t>afërsisht</w:t>
      </w:r>
      <w:r w:rsidRPr="00CC49AB">
        <w:t xml:space="preserve"> 85,098 me një sipërfaqe totale prej rreth 18.96 milionë m². Deri në vitin 2050, numri i ndërtesave private të shërbimit dhe ato komerciale vlerësohet të arrijë në rreth 107,481 me një sipërfaqe prej 35.65 milionë m². Kjo paraqet një rritje prej rreth 26% të numrit të ndërtesave dhe një rritje prej rreth 88% në sipërfaqen totale krahasuar me vitin 2023.</w:t>
      </w:r>
    </w:p>
    <w:p w14:paraId="4A347D19" w14:textId="3C101C34" w:rsidR="001A78CB" w:rsidRPr="00CC49AB" w:rsidRDefault="001A78CB" w:rsidP="00110DA8">
      <w:pPr>
        <w:pStyle w:val="TEKSTIIIIII"/>
      </w:pPr>
      <w:r w:rsidRPr="00CC49AB">
        <w:t xml:space="preserve">Tabela më poshtë tregon numrin e ndërtesave dhe sipërfaqen e dyshemesë për llojin e ndërtesave private të shërbimit dhe ato komerciale për </w:t>
      </w:r>
      <w:r w:rsidR="009E534D" w:rsidRPr="00CC49AB">
        <w:t xml:space="preserve">vitet </w:t>
      </w:r>
      <w:r w:rsidRPr="00CC49AB">
        <w:t>2023, 2040 dhe 2050.</w:t>
      </w:r>
    </w:p>
    <w:p w14:paraId="2F0DB55B" w14:textId="77777777" w:rsidR="00340F38" w:rsidRPr="00CC49AB" w:rsidRDefault="00340F38" w:rsidP="00110DA8">
      <w:pPr>
        <w:pStyle w:val="TEKSTIIIIII"/>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82"/>
        <w:gridCol w:w="1316"/>
        <w:gridCol w:w="1240"/>
        <w:gridCol w:w="1318"/>
        <w:gridCol w:w="1240"/>
        <w:gridCol w:w="1318"/>
        <w:gridCol w:w="1236"/>
      </w:tblGrid>
      <w:tr w:rsidR="001A78CB" w:rsidRPr="00CC49AB" w14:paraId="6B50013C" w14:textId="77777777" w:rsidTr="00340F38">
        <w:tc>
          <w:tcPr>
            <w:tcW w:w="899" w:type="pct"/>
            <w:shd w:val="clear" w:color="auto" w:fill="FDE9D9" w:themeFill="accent6" w:themeFillTint="33"/>
            <w:vAlign w:val="center"/>
          </w:tcPr>
          <w:p w14:paraId="5AB00524" w14:textId="4ADF46DA"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 xml:space="preserve">Viti </w:t>
            </w:r>
            <w:r w:rsidR="00F3485A" w:rsidRPr="00CC49AB">
              <w:rPr>
                <w:rFonts w:ascii="Garamond" w:hAnsi="Garamond" w:cs="Times New Roman"/>
                <w:b/>
                <w:szCs w:val="24"/>
              </w:rPr>
              <w:t xml:space="preserve">mesatarja </w:t>
            </w:r>
            <w:r w:rsidRPr="00CC49AB">
              <w:rPr>
                <w:rFonts w:ascii="Garamond" w:hAnsi="Garamond" w:cs="Times New Roman"/>
                <w:b/>
                <w:szCs w:val="24"/>
              </w:rPr>
              <w:t>vjetore</w:t>
            </w:r>
          </w:p>
        </w:tc>
        <w:tc>
          <w:tcPr>
            <w:tcW w:w="1367" w:type="pct"/>
            <w:gridSpan w:val="2"/>
            <w:shd w:val="clear" w:color="auto" w:fill="FDE9D9" w:themeFill="accent6" w:themeFillTint="33"/>
            <w:vAlign w:val="center"/>
          </w:tcPr>
          <w:p w14:paraId="2DC226D9"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Viti 2023 (viti bazë)</w:t>
            </w:r>
          </w:p>
        </w:tc>
        <w:tc>
          <w:tcPr>
            <w:tcW w:w="1367" w:type="pct"/>
            <w:gridSpan w:val="2"/>
            <w:shd w:val="clear" w:color="auto" w:fill="FDE9D9" w:themeFill="accent6" w:themeFillTint="33"/>
            <w:vAlign w:val="center"/>
          </w:tcPr>
          <w:p w14:paraId="0C591479"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Parashikimi për vitin 2040</w:t>
            </w:r>
          </w:p>
        </w:tc>
        <w:tc>
          <w:tcPr>
            <w:tcW w:w="1367" w:type="pct"/>
            <w:gridSpan w:val="2"/>
            <w:shd w:val="clear" w:color="auto" w:fill="FDE9D9" w:themeFill="accent6" w:themeFillTint="33"/>
            <w:vAlign w:val="center"/>
          </w:tcPr>
          <w:p w14:paraId="50731DEE"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Parashikimi për vitin 2050</w:t>
            </w:r>
          </w:p>
        </w:tc>
      </w:tr>
      <w:tr w:rsidR="001A78CB" w:rsidRPr="00CC49AB" w14:paraId="5A6FA2F6" w14:textId="77777777" w:rsidTr="00340F38">
        <w:tc>
          <w:tcPr>
            <w:tcW w:w="899" w:type="pct"/>
            <w:shd w:val="clear" w:color="auto" w:fill="FDE9D9" w:themeFill="accent6" w:themeFillTint="33"/>
            <w:vAlign w:val="center"/>
          </w:tcPr>
          <w:p w14:paraId="774C4977"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Kategoritë e gjithë ndërtesave</w:t>
            </w:r>
          </w:p>
        </w:tc>
        <w:tc>
          <w:tcPr>
            <w:tcW w:w="704" w:type="pct"/>
            <w:shd w:val="clear" w:color="auto" w:fill="FDE9D9" w:themeFill="accent6" w:themeFillTint="33"/>
            <w:vAlign w:val="center"/>
          </w:tcPr>
          <w:p w14:paraId="44AB3F02"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Nr. i ndërtesave</w:t>
            </w:r>
          </w:p>
        </w:tc>
        <w:tc>
          <w:tcPr>
            <w:tcW w:w="663" w:type="pct"/>
            <w:shd w:val="clear" w:color="auto" w:fill="FDE9D9" w:themeFill="accent6" w:themeFillTint="33"/>
            <w:vAlign w:val="center"/>
          </w:tcPr>
          <w:p w14:paraId="789D1567"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Sipërfaqja në mil. m²</w:t>
            </w:r>
          </w:p>
        </w:tc>
        <w:tc>
          <w:tcPr>
            <w:tcW w:w="705" w:type="pct"/>
            <w:shd w:val="clear" w:color="auto" w:fill="FDE9D9" w:themeFill="accent6" w:themeFillTint="33"/>
            <w:vAlign w:val="center"/>
          </w:tcPr>
          <w:p w14:paraId="3D4AFCEA"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Nr. i ndërtesave</w:t>
            </w:r>
          </w:p>
        </w:tc>
        <w:tc>
          <w:tcPr>
            <w:tcW w:w="663" w:type="pct"/>
            <w:shd w:val="clear" w:color="auto" w:fill="FDE9D9" w:themeFill="accent6" w:themeFillTint="33"/>
            <w:vAlign w:val="center"/>
          </w:tcPr>
          <w:p w14:paraId="00D57773"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Sipërfaqja në mil. m²</w:t>
            </w:r>
          </w:p>
        </w:tc>
        <w:tc>
          <w:tcPr>
            <w:tcW w:w="705" w:type="pct"/>
            <w:shd w:val="clear" w:color="auto" w:fill="FDE9D9" w:themeFill="accent6" w:themeFillTint="33"/>
            <w:vAlign w:val="center"/>
          </w:tcPr>
          <w:p w14:paraId="18543379"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Nr. i ndërtesave</w:t>
            </w:r>
          </w:p>
        </w:tc>
        <w:tc>
          <w:tcPr>
            <w:tcW w:w="663" w:type="pct"/>
            <w:shd w:val="clear" w:color="auto" w:fill="FDE9D9" w:themeFill="accent6" w:themeFillTint="33"/>
            <w:vAlign w:val="center"/>
          </w:tcPr>
          <w:p w14:paraId="71476160" w14:textId="77777777" w:rsidR="001A78CB" w:rsidRPr="00CC49AB" w:rsidRDefault="001A78CB" w:rsidP="00340F38">
            <w:pPr>
              <w:spacing w:after="0" w:line="240" w:lineRule="auto"/>
              <w:jc w:val="center"/>
              <w:rPr>
                <w:rFonts w:ascii="Garamond" w:hAnsi="Garamond" w:cs="Times New Roman"/>
                <w:b/>
                <w:szCs w:val="24"/>
              </w:rPr>
            </w:pPr>
            <w:r w:rsidRPr="00CC49AB">
              <w:rPr>
                <w:rFonts w:ascii="Garamond" w:hAnsi="Garamond" w:cs="Times New Roman"/>
                <w:b/>
                <w:szCs w:val="24"/>
              </w:rPr>
              <w:t>Sipërfaqja në mil. m²</w:t>
            </w:r>
          </w:p>
        </w:tc>
      </w:tr>
      <w:tr w:rsidR="001A78CB" w:rsidRPr="00CC49AB" w14:paraId="1FC3B6C2" w14:textId="77777777" w:rsidTr="00340F38">
        <w:tc>
          <w:tcPr>
            <w:tcW w:w="899" w:type="pct"/>
            <w:shd w:val="clear" w:color="auto" w:fill="FDE9D9" w:themeFill="accent6" w:themeFillTint="33"/>
          </w:tcPr>
          <w:p w14:paraId="07CB9C00" w14:textId="77777777" w:rsidR="001A78CB" w:rsidRPr="00CC49AB" w:rsidRDefault="001A78CB" w:rsidP="001A78CB">
            <w:pPr>
              <w:spacing w:after="0" w:line="240" w:lineRule="auto"/>
              <w:rPr>
                <w:rFonts w:ascii="Garamond" w:hAnsi="Garamond" w:cs="Times New Roman"/>
                <w:szCs w:val="24"/>
              </w:rPr>
            </w:pPr>
            <w:r w:rsidRPr="00CC49AB">
              <w:rPr>
                <w:rFonts w:ascii="Garamond" w:hAnsi="Garamond" w:cs="Times New Roman"/>
                <w:szCs w:val="24"/>
              </w:rPr>
              <w:t>Ndërtesa shitje me shumicë dhe pakicë</w:t>
            </w:r>
          </w:p>
        </w:tc>
        <w:tc>
          <w:tcPr>
            <w:tcW w:w="704" w:type="pct"/>
          </w:tcPr>
          <w:p w14:paraId="292C5D4E"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44,267</w:t>
            </w:r>
          </w:p>
        </w:tc>
        <w:tc>
          <w:tcPr>
            <w:tcW w:w="663" w:type="pct"/>
          </w:tcPr>
          <w:p w14:paraId="260440BF"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5.29</w:t>
            </w:r>
          </w:p>
        </w:tc>
        <w:tc>
          <w:tcPr>
            <w:tcW w:w="705" w:type="pct"/>
          </w:tcPr>
          <w:p w14:paraId="0C3496D6"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51,105</w:t>
            </w:r>
          </w:p>
        </w:tc>
        <w:tc>
          <w:tcPr>
            <w:tcW w:w="663" w:type="pct"/>
          </w:tcPr>
          <w:p w14:paraId="588B531A"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7.23</w:t>
            </w:r>
          </w:p>
        </w:tc>
        <w:tc>
          <w:tcPr>
            <w:tcW w:w="705" w:type="pct"/>
          </w:tcPr>
          <w:p w14:paraId="73FFF198"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55,619</w:t>
            </w:r>
          </w:p>
        </w:tc>
        <w:tc>
          <w:tcPr>
            <w:tcW w:w="663" w:type="pct"/>
          </w:tcPr>
          <w:p w14:paraId="3CE45CAA"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8.70</w:t>
            </w:r>
          </w:p>
        </w:tc>
      </w:tr>
      <w:tr w:rsidR="001A78CB" w:rsidRPr="00CC49AB" w14:paraId="7D7ABFB4" w14:textId="77777777" w:rsidTr="00340F38">
        <w:tc>
          <w:tcPr>
            <w:tcW w:w="899" w:type="pct"/>
            <w:shd w:val="clear" w:color="auto" w:fill="FDE9D9" w:themeFill="accent6" w:themeFillTint="33"/>
          </w:tcPr>
          <w:p w14:paraId="3246F184" w14:textId="77777777" w:rsidR="001A78CB" w:rsidRPr="00CC49AB" w:rsidRDefault="001A78CB" w:rsidP="001A78CB">
            <w:pPr>
              <w:spacing w:after="0" w:line="240" w:lineRule="auto"/>
              <w:rPr>
                <w:rFonts w:ascii="Garamond" w:eastAsia="Roboto" w:hAnsi="Garamond" w:cs="Times New Roman"/>
                <w:kern w:val="24"/>
                <w:szCs w:val="24"/>
              </w:rPr>
            </w:pPr>
            <w:r w:rsidRPr="00CC49AB">
              <w:rPr>
                <w:rFonts w:ascii="Garamond" w:eastAsia="Roboto" w:hAnsi="Garamond" w:cs="Times New Roman"/>
                <w:kern w:val="24"/>
                <w:szCs w:val="24"/>
              </w:rPr>
              <w:t>Zyrë private</w:t>
            </w:r>
          </w:p>
        </w:tc>
        <w:tc>
          <w:tcPr>
            <w:tcW w:w="704" w:type="pct"/>
          </w:tcPr>
          <w:p w14:paraId="66AC21E7"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18,591</w:t>
            </w:r>
          </w:p>
        </w:tc>
        <w:tc>
          <w:tcPr>
            <w:tcW w:w="663" w:type="pct"/>
          </w:tcPr>
          <w:p w14:paraId="749D89A9"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1.13</w:t>
            </w:r>
          </w:p>
        </w:tc>
        <w:tc>
          <w:tcPr>
            <w:tcW w:w="705" w:type="pct"/>
          </w:tcPr>
          <w:p w14:paraId="5AB70411"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20,857</w:t>
            </w:r>
          </w:p>
        </w:tc>
        <w:tc>
          <w:tcPr>
            <w:tcW w:w="663" w:type="pct"/>
          </w:tcPr>
          <w:p w14:paraId="3A23DAC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1.50</w:t>
            </w:r>
          </w:p>
        </w:tc>
        <w:tc>
          <w:tcPr>
            <w:tcW w:w="705" w:type="pct"/>
          </w:tcPr>
          <w:p w14:paraId="0C8C5BD6"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22,319</w:t>
            </w:r>
          </w:p>
        </w:tc>
        <w:tc>
          <w:tcPr>
            <w:tcW w:w="663" w:type="pct"/>
          </w:tcPr>
          <w:p w14:paraId="7FABD0E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1.78</w:t>
            </w:r>
          </w:p>
        </w:tc>
      </w:tr>
      <w:tr w:rsidR="001A78CB" w:rsidRPr="00CC49AB" w14:paraId="32DB291A" w14:textId="77777777" w:rsidTr="00340F38">
        <w:tc>
          <w:tcPr>
            <w:tcW w:w="899" w:type="pct"/>
            <w:shd w:val="clear" w:color="auto" w:fill="FDE9D9" w:themeFill="accent6" w:themeFillTint="33"/>
          </w:tcPr>
          <w:p w14:paraId="691951CD" w14:textId="77777777" w:rsidR="001A78CB" w:rsidRPr="00CC49AB" w:rsidRDefault="001A78CB" w:rsidP="001A78CB">
            <w:pPr>
              <w:spacing w:after="0" w:line="240" w:lineRule="auto"/>
              <w:rPr>
                <w:rFonts w:ascii="Garamond" w:eastAsia="Roboto" w:hAnsi="Garamond" w:cs="Times New Roman"/>
                <w:kern w:val="24"/>
                <w:szCs w:val="24"/>
              </w:rPr>
            </w:pPr>
            <w:r w:rsidRPr="00CC49AB">
              <w:rPr>
                <w:rFonts w:ascii="Garamond" w:eastAsia="Roboto" w:hAnsi="Garamond" w:cs="Times New Roman"/>
                <w:kern w:val="24"/>
                <w:szCs w:val="24"/>
              </w:rPr>
              <w:t>Arsimore</w:t>
            </w:r>
          </w:p>
        </w:tc>
        <w:tc>
          <w:tcPr>
            <w:tcW w:w="704" w:type="pct"/>
          </w:tcPr>
          <w:p w14:paraId="0B641798"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1,361</w:t>
            </w:r>
          </w:p>
        </w:tc>
        <w:tc>
          <w:tcPr>
            <w:tcW w:w="663" w:type="pct"/>
          </w:tcPr>
          <w:p w14:paraId="19E9C7D6"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0.75</w:t>
            </w:r>
          </w:p>
        </w:tc>
        <w:tc>
          <w:tcPr>
            <w:tcW w:w="705" w:type="pct"/>
          </w:tcPr>
          <w:p w14:paraId="38A41743"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1,527</w:t>
            </w:r>
          </w:p>
        </w:tc>
        <w:tc>
          <w:tcPr>
            <w:tcW w:w="663" w:type="pct"/>
          </w:tcPr>
          <w:p w14:paraId="0A1D39DD"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0.99</w:t>
            </w:r>
          </w:p>
        </w:tc>
        <w:tc>
          <w:tcPr>
            <w:tcW w:w="705" w:type="pct"/>
          </w:tcPr>
          <w:p w14:paraId="1E418291"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1,634</w:t>
            </w:r>
          </w:p>
        </w:tc>
        <w:tc>
          <w:tcPr>
            <w:tcW w:w="663" w:type="pct"/>
          </w:tcPr>
          <w:p w14:paraId="523ABFC1"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1.17</w:t>
            </w:r>
          </w:p>
        </w:tc>
      </w:tr>
      <w:tr w:rsidR="001A78CB" w:rsidRPr="00CC49AB" w14:paraId="4DFB3179" w14:textId="77777777" w:rsidTr="00340F38">
        <w:tc>
          <w:tcPr>
            <w:tcW w:w="899" w:type="pct"/>
            <w:shd w:val="clear" w:color="auto" w:fill="FDE9D9" w:themeFill="accent6" w:themeFillTint="33"/>
          </w:tcPr>
          <w:p w14:paraId="1CC4AA0E" w14:textId="77777777" w:rsidR="001A78CB" w:rsidRPr="00CC49AB" w:rsidRDefault="001A78CB" w:rsidP="001A78CB">
            <w:pPr>
              <w:spacing w:after="0" w:line="240" w:lineRule="auto"/>
              <w:rPr>
                <w:rFonts w:ascii="Garamond" w:eastAsia="Roboto" w:hAnsi="Garamond" w:cs="Times New Roman"/>
                <w:kern w:val="24"/>
                <w:szCs w:val="24"/>
              </w:rPr>
            </w:pPr>
            <w:r w:rsidRPr="00CC49AB">
              <w:rPr>
                <w:rFonts w:ascii="Garamond" w:eastAsia="Roboto" w:hAnsi="Garamond" w:cs="Times New Roman"/>
                <w:kern w:val="24"/>
                <w:szCs w:val="24"/>
              </w:rPr>
              <w:t>Hotel, restorant</w:t>
            </w:r>
          </w:p>
        </w:tc>
        <w:tc>
          <w:tcPr>
            <w:tcW w:w="704" w:type="pct"/>
          </w:tcPr>
          <w:p w14:paraId="3FBCAC3C"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17,962</w:t>
            </w:r>
          </w:p>
        </w:tc>
        <w:tc>
          <w:tcPr>
            <w:tcW w:w="663" w:type="pct"/>
          </w:tcPr>
          <w:p w14:paraId="442848C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11.04</w:t>
            </w:r>
          </w:p>
        </w:tc>
        <w:tc>
          <w:tcPr>
            <w:tcW w:w="705" w:type="pct"/>
          </w:tcPr>
          <w:p w14:paraId="587C98A3"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21,956</w:t>
            </w:r>
          </w:p>
        </w:tc>
        <w:tc>
          <w:tcPr>
            <w:tcW w:w="663" w:type="pct"/>
          </w:tcPr>
          <w:p w14:paraId="3EF894B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1.84</w:t>
            </w:r>
          </w:p>
        </w:tc>
        <w:tc>
          <w:tcPr>
            <w:tcW w:w="705" w:type="pct"/>
          </w:tcPr>
          <w:p w14:paraId="616DC862"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24,713</w:t>
            </w:r>
          </w:p>
        </w:tc>
        <w:tc>
          <w:tcPr>
            <w:tcW w:w="663" w:type="pct"/>
          </w:tcPr>
          <w:p w14:paraId="4BAD2F4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22.92</w:t>
            </w:r>
          </w:p>
        </w:tc>
      </w:tr>
      <w:tr w:rsidR="001A78CB" w:rsidRPr="00CC49AB" w14:paraId="44BF6711" w14:textId="77777777" w:rsidTr="00340F38">
        <w:tc>
          <w:tcPr>
            <w:tcW w:w="899" w:type="pct"/>
            <w:shd w:val="clear" w:color="auto" w:fill="FDE9D9" w:themeFill="accent6" w:themeFillTint="33"/>
          </w:tcPr>
          <w:p w14:paraId="38A5CCC5" w14:textId="77777777" w:rsidR="001A78CB" w:rsidRPr="00CC49AB" w:rsidRDefault="001A78CB" w:rsidP="001A78CB">
            <w:pPr>
              <w:spacing w:after="0" w:line="240" w:lineRule="auto"/>
              <w:rPr>
                <w:rFonts w:ascii="Garamond" w:eastAsia="Roboto" w:hAnsi="Garamond" w:cs="Times New Roman"/>
                <w:kern w:val="24"/>
                <w:szCs w:val="24"/>
              </w:rPr>
            </w:pPr>
            <w:r w:rsidRPr="00CC49AB">
              <w:rPr>
                <w:rFonts w:ascii="Garamond" w:eastAsia="Roboto" w:hAnsi="Garamond" w:cs="Times New Roman"/>
                <w:kern w:val="24"/>
                <w:szCs w:val="24"/>
              </w:rPr>
              <w:t>Shëndetësore</w:t>
            </w:r>
          </w:p>
        </w:tc>
        <w:tc>
          <w:tcPr>
            <w:tcW w:w="704" w:type="pct"/>
          </w:tcPr>
          <w:p w14:paraId="4BAD64ED"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2,389</w:t>
            </w:r>
          </w:p>
        </w:tc>
        <w:tc>
          <w:tcPr>
            <w:tcW w:w="663" w:type="pct"/>
          </w:tcPr>
          <w:p w14:paraId="5605BD40"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0.54</w:t>
            </w:r>
          </w:p>
        </w:tc>
        <w:tc>
          <w:tcPr>
            <w:tcW w:w="705" w:type="pct"/>
          </w:tcPr>
          <w:p w14:paraId="353A225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2,531</w:t>
            </w:r>
          </w:p>
        </w:tc>
        <w:tc>
          <w:tcPr>
            <w:tcW w:w="663" w:type="pct"/>
          </w:tcPr>
          <w:p w14:paraId="1243E7CE"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0.68</w:t>
            </w:r>
          </w:p>
        </w:tc>
        <w:tc>
          <w:tcPr>
            <w:tcW w:w="705" w:type="pct"/>
          </w:tcPr>
          <w:p w14:paraId="522083E8"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2,618</w:t>
            </w:r>
          </w:p>
        </w:tc>
        <w:tc>
          <w:tcPr>
            <w:tcW w:w="663" w:type="pct"/>
          </w:tcPr>
          <w:p w14:paraId="44712C5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0.77</w:t>
            </w:r>
          </w:p>
        </w:tc>
      </w:tr>
      <w:tr w:rsidR="001A78CB" w:rsidRPr="00CC49AB" w14:paraId="3C767C19" w14:textId="77777777" w:rsidTr="00340F38">
        <w:tc>
          <w:tcPr>
            <w:tcW w:w="899" w:type="pct"/>
            <w:shd w:val="clear" w:color="auto" w:fill="FDE9D9" w:themeFill="accent6" w:themeFillTint="33"/>
          </w:tcPr>
          <w:p w14:paraId="7DE1C001" w14:textId="77777777" w:rsidR="001A78CB" w:rsidRPr="00CC49AB" w:rsidRDefault="001A78CB" w:rsidP="001A78CB">
            <w:pPr>
              <w:spacing w:after="0" w:line="240" w:lineRule="auto"/>
              <w:rPr>
                <w:rFonts w:ascii="Garamond" w:eastAsia="Roboto" w:hAnsi="Garamond" w:cs="Times New Roman"/>
                <w:kern w:val="24"/>
                <w:szCs w:val="24"/>
              </w:rPr>
            </w:pPr>
            <w:r w:rsidRPr="00CC49AB">
              <w:rPr>
                <w:rFonts w:ascii="Garamond" w:eastAsia="Roboto" w:hAnsi="Garamond" w:cs="Times New Roman"/>
                <w:kern w:val="24"/>
                <w:szCs w:val="24"/>
              </w:rPr>
              <w:t>Ndërtesa private kulturore dhe sportive</w:t>
            </w:r>
          </w:p>
        </w:tc>
        <w:tc>
          <w:tcPr>
            <w:tcW w:w="704" w:type="pct"/>
          </w:tcPr>
          <w:p w14:paraId="588FD57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527</w:t>
            </w:r>
          </w:p>
        </w:tc>
        <w:tc>
          <w:tcPr>
            <w:tcW w:w="663" w:type="pct"/>
          </w:tcPr>
          <w:p w14:paraId="20FDB7E9"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0.21</w:t>
            </w:r>
          </w:p>
        </w:tc>
        <w:tc>
          <w:tcPr>
            <w:tcW w:w="705" w:type="pct"/>
          </w:tcPr>
          <w:p w14:paraId="4085328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559</w:t>
            </w:r>
          </w:p>
        </w:tc>
        <w:tc>
          <w:tcPr>
            <w:tcW w:w="663" w:type="pct"/>
          </w:tcPr>
          <w:p w14:paraId="50F00017"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0.27</w:t>
            </w:r>
          </w:p>
        </w:tc>
        <w:tc>
          <w:tcPr>
            <w:tcW w:w="705" w:type="pct"/>
          </w:tcPr>
          <w:p w14:paraId="22406227"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578</w:t>
            </w:r>
          </w:p>
        </w:tc>
        <w:tc>
          <w:tcPr>
            <w:tcW w:w="663" w:type="pct"/>
          </w:tcPr>
          <w:p w14:paraId="1B0225F2"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0.30</w:t>
            </w:r>
          </w:p>
        </w:tc>
      </w:tr>
      <w:tr w:rsidR="001A78CB" w:rsidRPr="00CC49AB" w14:paraId="4ACAE025" w14:textId="77777777" w:rsidTr="00340F38">
        <w:tc>
          <w:tcPr>
            <w:tcW w:w="899" w:type="pct"/>
            <w:shd w:val="clear" w:color="auto" w:fill="FDE9D9" w:themeFill="accent6" w:themeFillTint="33"/>
          </w:tcPr>
          <w:p w14:paraId="288393FD" w14:textId="77777777" w:rsidR="001A78CB" w:rsidRPr="00CC49AB" w:rsidRDefault="001A78CB" w:rsidP="001A78CB">
            <w:pPr>
              <w:spacing w:after="0" w:line="240" w:lineRule="auto"/>
              <w:rPr>
                <w:rFonts w:ascii="Garamond" w:eastAsia="Roboto" w:hAnsi="Garamond" w:cs="Times New Roman"/>
                <w:b/>
                <w:kern w:val="24"/>
                <w:szCs w:val="24"/>
              </w:rPr>
            </w:pPr>
            <w:r w:rsidRPr="00CC49AB">
              <w:rPr>
                <w:rFonts w:ascii="Garamond" w:eastAsia="Roboto" w:hAnsi="Garamond" w:cs="Times New Roman"/>
                <w:b/>
                <w:kern w:val="24"/>
                <w:szCs w:val="24"/>
              </w:rPr>
              <w:t>Total</w:t>
            </w:r>
          </w:p>
        </w:tc>
        <w:tc>
          <w:tcPr>
            <w:tcW w:w="704" w:type="pct"/>
          </w:tcPr>
          <w:p w14:paraId="5AD120A2"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85,098</w:t>
            </w:r>
          </w:p>
        </w:tc>
        <w:tc>
          <w:tcPr>
            <w:tcW w:w="663" w:type="pct"/>
          </w:tcPr>
          <w:p w14:paraId="23DDCAE2"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18.96</w:t>
            </w:r>
          </w:p>
        </w:tc>
        <w:tc>
          <w:tcPr>
            <w:tcW w:w="705" w:type="pct"/>
          </w:tcPr>
          <w:p w14:paraId="0EBD0663"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98,534</w:t>
            </w:r>
          </w:p>
        </w:tc>
        <w:tc>
          <w:tcPr>
            <w:tcW w:w="663" w:type="pct"/>
          </w:tcPr>
          <w:p w14:paraId="04AAC5FB"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29.11</w:t>
            </w:r>
          </w:p>
        </w:tc>
        <w:tc>
          <w:tcPr>
            <w:tcW w:w="705" w:type="pct"/>
          </w:tcPr>
          <w:p w14:paraId="2679E2A3"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107,481</w:t>
            </w:r>
          </w:p>
        </w:tc>
        <w:tc>
          <w:tcPr>
            <w:tcW w:w="663" w:type="pct"/>
          </w:tcPr>
          <w:p w14:paraId="2CF84063"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35.65</w:t>
            </w:r>
          </w:p>
        </w:tc>
      </w:tr>
    </w:tbl>
    <w:p w14:paraId="6405BE89" w14:textId="15D8B760" w:rsidR="001A78CB" w:rsidRPr="00CC49AB" w:rsidRDefault="001A78CB" w:rsidP="001A78CB">
      <w:pPr>
        <w:spacing w:after="0" w:line="240" w:lineRule="auto"/>
        <w:ind w:right="69"/>
        <w:jc w:val="center"/>
        <w:rPr>
          <w:rFonts w:ascii="Garamond" w:hAnsi="Garamond" w:cs="Times New Roman"/>
          <w:i/>
          <w:iCs/>
          <w:szCs w:val="20"/>
        </w:rPr>
      </w:pPr>
      <w:r w:rsidRPr="00CC49AB">
        <w:rPr>
          <w:rFonts w:ascii="Garamond" w:hAnsi="Garamond" w:cs="Times New Roman"/>
          <w:i/>
          <w:iCs/>
          <w:szCs w:val="20"/>
        </w:rPr>
        <w:t xml:space="preserve">Burimi: Census 2023, </w:t>
      </w:r>
      <w:r w:rsidR="00F3485A" w:rsidRPr="00CC49AB">
        <w:rPr>
          <w:rFonts w:ascii="Garamond" w:hAnsi="Garamond" w:cs="Times New Roman"/>
          <w:i/>
          <w:iCs/>
          <w:szCs w:val="20"/>
        </w:rPr>
        <w:t>INSTAT</w:t>
      </w:r>
      <w:r w:rsidRPr="00CC49AB">
        <w:rPr>
          <w:rFonts w:ascii="Garamond" w:hAnsi="Garamond" w:cs="Times New Roman"/>
          <w:i/>
          <w:iCs/>
          <w:szCs w:val="20"/>
        </w:rPr>
        <w:t>, Strategjia e Energjisë, llogaritje të bëra nga konsulentët</w:t>
      </w:r>
    </w:p>
    <w:p w14:paraId="4B6B7878" w14:textId="77777777" w:rsidR="001A78CB" w:rsidRPr="00CC49AB" w:rsidRDefault="001A78CB" w:rsidP="001A78CB">
      <w:pPr>
        <w:spacing w:after="0" w:line="240" w:lineRule="auto"/>
        <w:rPr>
          <w:rFonts w:ascii="Garamond" w:hAnsi="Garamond" w:cs="Times New Roman"/>
          <w:b/>
          <w:bCs/>
          <w:sz w:val="24"/>
          <w:szCs w:val="24"/>
        </w:rPr>
      </w:pPr>
    </w:p>
    <w:p w14:paraId="0ECC742D" w14:textId="77777777" w:rsidR="00AB258F" w:rsidRDefault="00AB258F" w:rsidP="00110DA8">
      <w:pPr>
        <w:pStyle w:val="TEKSTIIIIII"/>
      </w:pPr>
    </w:p>
    <w:p w14:paraId="74F9603E" w14:textId="5F379644" w:rsidR="001A78CB" w:rsidRPr="00CC49AB" w:rsidRDefault="001A78CB" w:rsidP="00110DA8">
      <w:pPr>
        <w:pStyle w:val="TEKSTIIIIII"/>
      </w:pPr>
      <w:r w:rsidRPr="00CC49AB">
        <w:lastRenderedPageBreak/>
        <w:t xml:space="preserve">Objektivat e rinovimit të </w:t>
      </w:r>
      <w:r w:rsidR="00F3485A" w:rsidRPr="00CC49AB">
        <w:t>stokut kombëtar të ndërtesave</w:t>
      </w:r>
    </w:p>
    <w:p w14:paraId="1DEE23C3" w14:textId="77777777" w:rsidR="001A78CB" w:rsidRPr="00CC49AB" w:rsidRDefault="001A78CB" w:rsidP="00110DA8">
      <w:pPr>
        <w:pStyle w:val="TEKSTIIIIII"/>
      </w:pPr>
      <w:r w:rsidRPr="00CC49AB">
        <w:t>Zhvillimi i Planit për Stokun Shqiptar të Ndërtesave deri në vitin 2050 bazohet në objektivat e sektorit të banesave dhe sektorit të shërbimeve siç përshkruhet në Planin Kombëtar të Energjisë dhe Klimës (PKEK) të Shqipërisë për 2030 dhe 2050 (versioni 31 tetor 2024).</w:t>
      </w:r>
    </w:p>
    <w:p w14:paraId="53DE9F6B" w14:textId="2710BA78" w:rsidR="001A78CB" w:rsidRPr="00CC49AB" w:rsidRDefault="001A78CB" w:rsidP="00110DA8">
      <w:pPr>
        <w:pStyle w:val="TEKSTIIIIII"/>
      </w:pPr>
      <w:r w:rsidRPr="00CC49AB">
        <w:t>Në vitin bazë 2023, emetimet e stokut të ndërtesave të banimit u llogaritën në 337.5 kt CO</w:t>
      </w:r>
      <w:r w:rsidRPr="00CC49AB">
        <w:rPr>
          <w:vertAlign w:val="subscript"/>
        </w:rPr>
        <w:t>2ek</w:t>
      </w:r>
      <w:r w:rsidRPr="00CC49AB">
        <w:t>. Deri në vitin 2050, emetimet pritet të ulen në 123.4 kt CO</w:t>
      </w:r>
      <w:r w:rsidRPr="00CC49AB">
        <w:rPr>
          <w:vertAlign w:val="subscript"/>
        </w:rPr>
        <w:t>2ek</w:t>
      </w:r>
      <w:r w:rsidRPr="00CC49AB">
        <w:t>, që paraqet një rënie prej rreth 63%. Emetimet e stokut të ndërtesave publike janë llogaritur të jenë 43.0 kt CO</w:t>
      </w:r>
      <w:r w:rsidRPr="00CC49AB">
        <w:rPr>
          <w:vertAlign w:val="subscript"/>
        </w:rPr>
        <w:t>2ek</w:t>
      </w:r>
      <w:r w:rsidRPr="00CC49AB">
        <w:t xml:space="preserve"> në vitin 2023. Deri në vitin 2050, emetimet parashikohen të rriten në 60.0 kt CO</w:t>
      </w:r>
      <w:r w:rsidRPr="00CC49AB">
        <w:rPr>
          <w:vertAlign w:val="subscript"/>
        </w:rPr>
        <w:t>2ek</w:t>
      </w:r>
      <w:r w:rsidRPr="00CC49AB">
        <w:t>, duke përfaqësuar një rritje prej rreth 39,5%. Emetimet e stokut të ndërtesave të shërbimeve komerciale/private u llogaritën të jenë 176.7 kt CO</w:t>
      </w:r>
      <w:r w:rsidRPr="00CC49AB">
        <w:rPr>
          <w:vertAlign w:val="subscript"/>
        </w:rPr>
        <w:t>2ek</w:t>
      </w:r>
      <w:r w:rsidRPr="00CC49AB">
        <w:t xml:space="preserve"> në vitin 2023. Deri në vitin 2050, emetimet pritet të rriten në 246.6 kt CO</w:t>
      </w:r>
      <w:r w:rsidRPr="00CC49AB">
        <w:rPr>
          <w:vertAlign w:val="subscript"/>
        </w:rPr>
        <w:t>2ek</w:t>
      </w:r>
      <w:r w:rsidRPr="00CC49AB">
        <w:t xml:space="preserve">, duke përfaqësuar një rritje prej rreth 40%. Në përgjithësi, emetimet e të gjithë stokut të </w:t>
      </w:r>
      <w:r w:rsidR="00624C73" w:rsidRPr="00CC49AB">
        <w:t xml:space="preserve">ndërtesave shqiptare janë </w:t>
      </w:r>
      <w:r w:rsidRPr="00CC49AB">
        <w:t>llogaritur të jenë 557.2 kt CO</w:t>
      </w:r>
      <w:r w:rsidRPr="00CC49AB">
        <w:rPr>
          <w:vertAlign w:val="subscript"/>
        </w:rPr>
        <w:t>2ek</w:t>
      </w:r>
      <w:r w:rsidRPr="00CC49AB">
        <w:t xml:space="preserve"> në vitin 2023 dhe parashikohen të ulen në 430.0 kt CO</w:t>
      </w:r>
      <w:r w:rsidRPr="00CC49AB">
        <w:rPr>
          <w:vertAlign w:val="subscript"/>
        </w:rPr>
        <w:t>2ek</w:t>
      </w:r>
      <w:r w:rsidRPr="00CC49AB">
        <w:t xml:space="preserve"> deri në vitin 2050, duke përfaqësuar një rënie prej rreth 23%.</w:t>
      </w:r>
    </w:p>
    <w:p w14:paraId="1E96B2D3" w14:textId="26A87F59" w:rsidR="001A78CB" w:rsidRPr="00CC49AB" w:rsidRDefault="001A78CB" w:rsidP="00110DA8">
      <w:pPr>
        <w:pStyle w:val="TEKSTIIIIII"/>
      </w:pPr>
      <w:r w:rsidRPr="00CC49AB">
        <w:t>Pasqyrë e emetimeve të synuara [kt CO</w:t>
      </w:r>
      <w:r w:rsidRPr="00CC49AB">
        <w:rPr>
          <w:vertAlign w:val="subscript"/>
        </w:rPr>
        <w:t>2ek</w:t>
      </w:r>
      <w:r w:rsidRPr="00CC49AB">
        <w:t xml:space="preserve">] për </w:t>
      </w:r>
      <w:r w:rsidR="00624C73" w:rsidRPr="00CC49AB">
        <w:t xml:space="preserve">stokun shqiptar të ndërtesave </w:t>
      </w:r>
      <w:r w:rsidRPr="00CC49AB">
        <w:t xml:space="preserve">për </w:t>
      </w:r>
      <w:r w:rsidR="00624C73" w:rsidRPr="00CC49AB">
        <w:t xml:space="preserve">vitet </w:t>
      </w:r>
      <w:r w:rsidRPr="00CC49AB">
        <w:t>2030, 2040 dhe 2050 është dhëne në tabelën q</w:t>
      </w:r>
      <w:r w:rsidR="009D7BE8">
        <w:t>ë</w:t>
      </w:r>
      <w:r w:rsidRPr="00CC49AB">
        <w:t xml:space="preserve"> vijon.</w:t>
      </w:r>
    </w:p>
    <w:p w14:paraId="7AF410BF" w14:textId="77777777" w:rsidR="00340F38" w:rsidRPr="00CC49AB" w:rsidRDefault="00340F38" w:rsidP="00110DA8">
      <w:pPr>
        <w:pStyle w:val="TEKSTIIIIII"/>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42"/>
        <w:gridCol w:w="1627"/>
        <w:gridCol w:w="1627"/>
        <w:gridCol w:w="1627"/>
        <w:gridCol w:w="1627"/>
      </w:tblGrid>
      <w:tr w:rsidR="001A78CB" w:rsidRPr="00CC49AB" w14:paraId="51F031CA" w14:textId="77777777" w:rsidTr="00340F38">
        <w:trPr>
          <w:jc w:val="center"/>
        </w:trPr>
        <w:tc>
          <w:tcPr>
            <w:tcW w:w="1520" w:type="pct"/>
            <w:shd w:val="clear" w:color="auto" w:fill="FDE9D9" w:themeFill="accent6" w:themeFillTint="33"/>
          </w:tcPr>
          <w:p w14:paraId="16571229" w14:textId="79340968" w:rsidR="001A78CB" w:rsidRPr="00CC49AB" w:rsidRDefault="001A78CB" w:rsidP="001A78CB">
            <w:pPr>
              <w:spacing w:after="0" w:line="240" w:lineRule="auto"/>
              <w:rPr>
                <w:rFonts w:ascii="Garamond" w:hAnsi="Garamond" w:cs="Times New Roman"/>
                <w:b/>
                <w:szCs w:val="24"/>
              </w:rPr>
            </w:pPr>
            <w:r w:rsidRPr="00CC49AB">
              <w:rPr>
                <w:rFonts w:ascii="Garamond" w:hAnsi="Garamond" w:cs="Times New Roman"/>
                <w:b/>
                <w:szCs w:val="24"/>
              </w:rPr>
              <w:t xml:space="preserve">Kategoritë e </w:t>
            </w:r>
            <w:r w:rsidR="00CA41CC" w:rsidRPr="00CC49AB">
              <w:rPr>
                <w:rFonts w:ascii="Garamond" w:hAnsi="Garamond" w:cs="Times New Roman"/>
                <w:b/>
                <w:szCs w:val="24"/>
              </w:rPr>
              <w:t>ndërtesave</w:t>
            </w:r>
          </w:p>
        </w:tc>
        <w:tc>
          <w:tcPr>
            <w:tcW w:w="870" w:type="pct"/>
            <w:shd w:val="clear" w:color="auto" w:fill="FDE9D9" w:themeFill="accent6" w:themeFillTint="33"/>
          </w:tcPr>
          <w:p w14:paraId="256069A4" w14:textId="2EB60165"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Viti bazë</w:t>
            </w:r>
            <w:r w:rsidR="00DC2701" w:rsidRPr="00CC49AB">
              <w:rPr>
                <w:rFonts w:ascii="Garamond" w:hAnsi="Garamond" w:cs="Times New Roman"/>
                <w:b/>
                <w:szCs w:val="24"/>
              </w:rPr>
              <w:t xml:space="preserve"> </w:t>
            </w:r>
            <w:r w:rsidRPr="00CC49AB">
              <w:rPr>
                <w:rFonts w:ascii="Garamond" w:hAnsi="Garamond" w:cs="Times New Roman"/>
                <w:b/>
                <w:szCs w:val="24"/>
              </w:rPr>
              <w:t>2023</w:t>
            </w:r>
          </w:p>
        </w:tc>
        <w:tc>
          <w:tcPr>
            <w:tcW w:w="870" w:type="pct"/>
            <w:shd w:val="clear" w:color="auto" w:fill="FDE9D9" w:themeFill="accent6" w:themeFillTint="33"/>
          </w:tcPr>
          <w:p w14:paraId="7EC17BA3"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870" w:type="pct"/>
            <w:shd w:val="clear" w:color="auto" w:fill="FDE9D9" w:themeFill="accent6" w:themeFillTint="33"/>
          </w:tcPr>
          <w:p w14:paraId="5FB10BDB"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870" w:type="pct"/>
            <w:shd w:val="clear" w:color="auto" w:fill="FDE9D9" w:themeFill="accent6" w:themeFillTint="33"/>
          </w:tcPr>
          <w:p w14:paraId="2620C347"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1A78CB" w:rsidRPr="00CC49AB" w14:paraId="7087E43E" w14:textId="77777777" w:rsidTr="00340F38">
        <w:trPr>
          <w:jc w:val="center"/>
        </w:trPr>
        <w:tc>
          <w:tcPr>
            <w:tcW w:w="1520" w:type="pct"/>
            <w:shd w:val="clear" w:color="auto" w:fill="FDE9D9" w:themeFill="accent6" w:themeFillTint="33"/>
          </w:tcPr>
          <w:p w14:paraId="06B2F8AA" w14:textId="77777777" w:rsidR="001A78CB" w:rsidRPr="00CC49AB" w:rsidRDefault="001A78CB" w:rsidP="001A78CB">
            <w:pPr>
              <w:spacing w:after="0" w:line="240" w:lineRule="auto"/>
              <w:rPr>
                <w:rFonts w:ascii="Garamond" w:hAnsi="Garamond" w:cs="Times New Roman"/>
                <w:szCs w:val="24"/>
              </w:rPr>
            </w:pPr>
            <w:r w:rsidRPr="00CC49AB">
              <w:rPr>
                <w:rFonts w:ascii="Garamond" w:hAnsi="Garamond" w:cs="Times New Roman"/>
                <w:bCs/>
                <w:szCs w:val="24"/>
              </w:rPr>
              <w:t>Ndërtesat rezidenciale</w:t>
            </w:r>
          </w:p>
        </w:tc>
        <w:tc>
          <w:tcPr>
            <w:tcW w:w="870" w:type="pct"/>
          </w:tcPr>
          <w:p w14:paraId="1AFA42EA"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337,5</w:t>
            </w:r>
          </w:p>
        </w:tc>
        <w:tc>
          <w:tcPr>
            <w:tcW w:w="870" w:type="pct"/>
          </w:tcPr>
          <w:p w14:paraId="0DE5C47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291,6</w:t>
            </w:r>
          </w:p>
        </w:tc>
        <w:tc>
          <w:tcPr>
            <w:tcW w:w="870" w:type="pct"/>
          </w:tcPr>
          <w:p w14:paraId="42AF625F"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190,2</w:t>
            </w:r>
          </w:p>
        </w:tc>
        <w:tc>
          <w:tcPr>
            <w:tcW w:w="870" w:type="pct"/>
          </w:tcPr>
          <w:p w14:paraId="5D5DBF7C"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123,4</w:t>
            </w:r>
          </w:p>
        </w:tc>
      </w:tr>
      <w:tr w:rsidR="001A78CB" w:rsidRPr="00CC49AB" w14:paraId="440D947F" w14:textId="77777777" w:rsidTr="00340F38">
        <w:trPr>
          <w:jc w:val="center"/>
        </w:trPr>
        <w:tc>
          <w:tcPr>
            <w:tcW w:w="1520" w:type="pct"/>
            <w:shd w:val="clear" w:color="auto" w:fill="FDE9D9" w:themeFill="accent6" w:themeFillTint="33"/>
          </w:tcPr>
          <w:p w14:paraId="284C0374" w14:textId="77777777" w:rsidR="001A78CB" w:rsidRPr="00CC49AB" w:rsidRDefault="001A78CB" w:rsidP="001A78CB">
            <w:pPr>
              <w:spacing w:after="0" w:line="240" w:lineRule="auto"/>
              <w:rPr>
                <w:rFonts w:ascii="Garamond" w:hAnsi="Garamond" w:cs="Times New Roman"/>
                <w:szCs w:val="24"/>
              </w:rPr>
            </w:pPr>
            <w:r w:rsidRPr="00CC49AB">
              <w:rPr>
                <w:rFonts w:ascii="Garamond" w:hAnsi="Garamond" w:cs="Times New Roman"/>
                <w:bCs/>
                <w:szCs w:val="24"/>
              </w:rPr>
              <w:t>Ndërtesat publike</w:t>
            </w:r>
          </w:p>
        </w:tc>
        <w:tc>
          <w:tcPr>
            <w:tcW w:w="870" w:type="pct"/>
          </w:tcPr>
          <w:p w14:paraId="072D466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43,0</w:t>
            </w:r>
          </w:p>
        </w:tc>
        <w:tc>
          <w:tcPr>
            <w:tcW w:w="870" w:type="pct"/>
          </w:tcPr>
          <w:p w14:paraId="6EF24E9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48,3</w:t>
            </w:r>
          </w:p>
        </w:tc>
        <w:tc>
          <w:tcPr>
            <w:tcW w:w="870" w:type="pct"/>
          </w:tcPr>
          <w:p w14:paraId="60BD8551"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53,2</w:t>
            </w:r>
          </w:p>
        </w:tc>
        <w:tc>
          <w:tcPr>
            <w:tcW w:w="870" w:type="pct"/>
          </w:tcPr>
          <w:p w14:paraId="61B05083"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60,0</w:t>
            </w:r>
          </w:p>
        </w:tc>
      </w:tr>
      <w:tr w:rsidR="001A78CB" w:rsidRPr="00CC49AB" w14:paraId="1763D8AE" w14:textId="77777777" w:rsidTr="00340F38">
        <w:trPr>
          <w:jc w:val="center"/>
        </w:trPr>
        <w:tc>
          <w:tcPr>
            <w:tcW w:w="1520" w:type="pct"/>
            <w:shd w:val="clear" w:color="auto" w:fill="FDE9D9" w:themeFill="accent6" w:themeFillTint="33"/>
          </w:tcPr>
          <w:p w14:paraId="58069CFC" w14:textId="77777777" w:rsidR="001A78CB" w:rsidRPr="00CC49AB" w:rsidRDefault="001A78CB" w:rsidP="001A78CB">
            <w:pPr>
              <w:spacing w:after="0" w:line="240" w:lineRule="auto"/>
              <w:rPr>
                <w:rFonts w:ascii="Garamond" w:hAnsi="Garamond" w:cs="Times New Roman"/>
                <w:szCs w:val="24"/>
              </w:rPr>
            </w:pPr>
            <w:r w:rsidRPr="00CC49AB">
              <w:rPr>
                <w:rFonts w:ascii="Garamond" w:hAnsi="Garamond" w:cs="Times New Roman"/>
                <w:bCs/>
                <w:szCs w:val="24"/>
              </w:rPr>
              <w:t>Ndërtesat private/komerciale</w:t>
            </w:r>
          </w:p>
        </w:tc>
        <w:tc>
          <w:tcPr>
            <w:tcW w:w="870" w:type="pct"/>
          </w:tcPr>
          <w:p w14:paraId="10C1490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176,7</w:t>
            </w:r>
          </w:p>
        </w:tc>
        <w:tc>
          <w:tcPr>
            <w:tcW w:w="870" w:type="pct"/>
          </w:tcPr>
          <w:p w14:paraId="621ACD48"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198,7</w:t>
            </w:r>
          </w:p>
        </w:tc>
        <w:tc>
          <w:tcPr>
            <w:tcW w:w="870" w:type="pct"/>
          </w:tcPr>
          <w:p w14:paraId="39423127"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219,0</w:t>
            </w:r>
          </w:p>
        </w:tc>
        <w:tc>
          <w:tcPr>
            <w:tcW w:w="870" w:type="pct"/>
          </w:tcPr>
          <w:p w14:paraId="3B64718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246,6</w:t>
            </w:r>
          </w:p>
        </w:tc>
      </w:tr>
      <w:tr w:rsidR="001A78CB" w:rsidRPr="00CC49AB" w14:paraId="36A3EA2C" w14:textId="77777777" w:rsidTr="00340F38">
        <w:trPr>
          <w:jc w:val="center"/>
        </w:trPr>
        <w:tc>
          <w:tcPr>
            <w:tcW w:w="1520" w:type="pct"/>
            <w:shd w:val="clear" w:color="auto" w:fill="FDE9D9" w:themeFill="accent6" w:themeFillTint="33"/>
          </w:tcPr>
          <w:p w14:paraId="6C7C4B1F" w14:textId="77777777" w:rsidR="001A78CB" w:rsidRPr="00CC49AB" w:rsidRDefault="001A78CB" w:rsidP="001A78CB">
            <w:pPr>
              <w:spacing w:after="0" w:line="240" w:lineRule="auto"/>
              <w:rPr>
                <w:rFonts w:ascii="Garamond" w:hAnsi="Garamond" w:cs="Times New Roman"/>
                <w:b/>
                <w:szCs w:val="24"/>
              </w:rPr>
            </w:pPr>
            <w:r w:rsidRPr="00CC49AB">
              <w:rPr>
                <w:rFonts w:ascii="Garamond" w:hAnsi="Garamond" w:cs="Times New Roman"/>
                <w:b/>
                <w:szCs w:val="24"/>
              </w:rPr>
              <w:t>Totali</w:t>
            </w:r>
          </w:p>
        </w:tc>
        <w:tc>
          <w:tcPr>
            <w:tcW w:w="870" w:type="pct"/>
          </w:tcPr>
          <w:p w14:paraId="775AE223"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557,2</w:t>
            </w:r>
          </w:p>
        </w:tc>
        <w:tc>
          <w:tcPr>
            <w:tcW w:w="870" w:type="pct"/>
          </w:tcPr>
          <w:p w14:paraId="74A25EE9"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538,6</w:t>
            </w:r>
          </w:p>
        </w:tc>
        <w:tc>
          <w:tcPr>
            <w:tcW w:w="870" w:type="pct"/>
          </w:tcPr>
          <w:p w14:paraId="141FF6C6"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462,4</w:t>
            </w:r>
          </w:p>
        </w:tc>
        <w:tc>
          <w:tcPr>
            <w:tcW w:w="870" w:type="pct"/>
          </w:tcPr>
          <w:p w14:paraId="294AD396"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430,0</w:t>
            </w:r>
          </w:p>
        </w:tc>
      </w:tr>
    </w:tbl>
    <w:p w14:paraId="495B7B2B" w14:textId="0B0C100C" w:rsidR="001A78CB" w:rsidRPr="00CC49AB" w:rsidRDefault="001A78CB" w:rsidP="001A78CB">
      <w:pPr>
        <w:spacing w:after="0" w:line="240" w:lineRule="auto"/>
        <w:ind w:right="69"/>
        <w:jc w:val="center"/>
        <w:rPr>
          <w:rFonts w:ascii="Garamond" w:hAnsi="Garamond" w:cs="Times New Roman"/>
          <w:i/>
          <w:iCs/>
          <w:szCs w:val="20"/>
        </w:rPr>
      </w:pPr>
      <w:r w:rsidRPr="00CC49AB">
        <w:rPr>
          <w:rFonts w:ascii="Garamond" w:hAnsi="Garamond" w:cs="Times New Roman"/>
          <w:i/>
          <w:iCs/>
          <w:szCs w:val="20"/>
        </w:rPr>
        <w:t xml:space="preserve">Burimi: Census 2023, PKEK (versioni 31.10.2024), </w:t>
      </w:r>
      <w:r w:rsidR="00CB7FD5" w:rsidRPr="00CC49AB">
        <w:rPr>
          <w:rFonts w:ascii="Garamond" w:hAnsi="Garamond" w:cs="Times New Roman"/>
          <w:i/>
          <w:iCs/>
          <w:szCs w:val="20"/>
        </w:rPr>
        <w:t xml:space="preserve">tabela </w:t>
      </w:r>
      <w:r w:rsidRPr="00CC49AB">
        <w:rPr>
          <w:rFonts w:ascii="Garamond" w:hAnsi="Garamond" w:cs="Times New Roman"/>
          <w:i/>
          <w:iCs/>
          <w:szCs w:val="20"/>
        </w:rPr>
        <w:t xml:space="preserve">17, Skenari WAM; për periudhën 2023–2050 bazuar në modelin LEAP, llogaritje të bëra nga konsulentët </w:t>
      </w:r>
    </w:p>
    <w:p w14:paraId="5590EAA6" w14:textId="77777777" w:rsidR="00110DA8" w:rsidRPr="00CC49AB" w:rsidRDefault="00110DA8" w:rsidP="001A78CB">
      <w:pPr>
        <w:spacing w:after="0" w:line="240" w:lineRule="auto"/>
        <w:rPr>
          <w:rFonts w:ascii="Garamond" w:hAnsi="Garamond" w:cs="Times New Roman"/>
          <w:b/>
          <w:bCs/>
          <w:sz w:val="24"/>
          <w:szCs w:val="24"/>
        </w:rPr>
      </w:pPr>
    </w:p>
    <w:p w14:paraId="3386CDD4" w14:textId="77777777" w:rsidR="001A78CB" w:rsidRPr="00CC49AB" w:rsidRDefault="001A78CB" w:rsidP="00110DA8">
      <w:pPr>
        <w:pStyle w:val="TEKSTIIIIII"/>
        <w:rPr>
          <w:b/>
        </w:rPr>
      </w:pPr>
      <w:r w:rsidRPr="00CC49AB">
        <w:rPr>
          <w:b/>
        </w:rPr>
        <w:t>Masat kryesore për arritjen e objektivave për sektorin e ndërtesave</w:t>
      </w:r>
    </w:p>
    <w:p w14:paraId="55930A97" w14:textId="77777777" w:rsidR="001A78CB" w:rsidRPr="00CC49AB" w:rsidRDefault="001A78CB" w:rsidP="00110DA8">
      <w:pPr>
        <w:pStyle w:val="TEKSTIIIIII"/>
      </w:pPr>
      <w:r w:rsidRPr="00CC49AB">
        <w:t>Masat kryesore të përzgjedhura në vijim fokusohen në rinovimin e stokut të ndërtesave shqiptare. Masat e mëtejshme përshkruhen në kapitullin 7 të këtij dokumenti dhe në PKEK.</w:t>
      </w:r>
    </w:p>
    <w:p w14:paraId="050A3520" w14:textId="68D0408C" w:rsidR="001A78CB" w:rsidRPr="00CC49AB" w:rsidRDefault="001A78CB" w:rsidP="00110DA8">
      <w:pPr>
        <w:pStyle w:val="TEKSTIIIIII"/>
      </w:pPr>
      <w:r w:rsidRPr="00CC49AB">
        <w:t>Masat kryesore për ndërtesat e banimit</w:t>
      </w:r>
    </w:p>
    <w:p w14:paraId="73A4C02C" w14:textId="4AE1D834" w:rsidR="001A78CB" w:rsidRPr="00CC49AB" w:rsidRDefault="001A78CB" w:rsidP="00110DA8">
      <w:pPr>
        <w:pStyle w:val="TEKSTIIIIII"/>
      </w:pPr>
      <w:r w:rsidRPr="00CC49AB">
        <w:t xml:space="preserve">Emërtimi: Skemat e mbështetjes financiare për përmirësimin e </w:t>
      </w:r>
      <w:r w:rsidR="00340F38" w:rsidRPr="00CC49AB">
        <w:t>eficienc</w:t>
      </w:r>
      <w:r w:rsidRPr="00CC49AB">
        <w:t xml:space="preserve">ës </w:t>
      </w:r>
      <w:r w:rsidR="00CB7FD5" w:rsidRPr="00CC49AB">
        <w:t>s</w:t>
      </w:r>
      <w:r w:rsidRPr="00CC49AB">
        <w:t>ë energjisë në ndërtesa (sektori privat)</w:t>
      </w:r>
    </w:p>
    <w:p w14:paraId="126D56FE" w14:textId="77777777" w:rsidR="001A78CB" w:rsidRPr="00CC49AB" w:rsidRDefault="001A78CB" w:rsidP="00110DA8">
      <w:pPr>
        <w:pStyle w:val="TEKSTIIIIII"/>
      </w:pPr>
      <w:r w:rsidRPr="00CC49AB">
        <w:t>Përshkrimi: Skemat e mbështetjes financiare për rinovimin e ndërtesave të banimit (rinovime të thella).</w:t>
      </w:r>
    </w:p>
    <w:p w14:paraId="07AEFD42" w14:textId="77777777" w:rsidR="001A78CB" w:rsidRPr="00CC49AB" w:rsidRDefault="001A78CB" w:rsidP="00110DA8">
      <w:pPr>
        <w:pStyle w:val="TEKSTIIIIII"/>
      </w:pPr>
      <w:r w:rsidRPr="00CC49AB">
        <w:t>Kodi PKEK: EE-L6</w:t>
      </w:r>
    </w:p>
    <w:p w14:paraId="5F367C2E" w14:textId="3018F723" w:rsidR="001A78CB" w:rsidRPr="00CC49AB" w:rsidRDefault="001A78CB" w:rsidP="00110DA8">
      <w:pPr>
        <w:pStyle w:val="TEKSTIIIIII"/>
      </w:pPr>
      <w:r w:rsidRPr="00CC49AB">
        <w:t xml:space="preserve">Afati kohor: </w:t>
      </w:r>
      <w:r w:rsidR="00CB7FD5" w:rsidRPr="00CC49AB">
        <w:t xml:space="preserve">Deri </w:t>
      </w:r>
      <w:r w:rsidRPr="00CC49AB">
        <w:t>në vitin 2050</w:t>
      </w:r>
    </w:p>
    <w:p w14:paraId="4846DB2F" w14:textId="1C2BF7A6" w:rsidR="001A78CB" w:rsidRPr="00CC49AB" w:rsidRDefault="001A78CB" w:rsidP="00110DA8">
      <w:pPr>
        <w:pStyle w:val="TEKSTIIIIII"/>
      </w:pPr>
      <w:r w:rsidRPr="00CC49AB">
        <w:t xml:space="preserve">Me synimin për të dekarbonizuar ndërtesat e banimit në Shqipëri deri në vitin 2050, dhe duke marrë parasysh masat tipike të rinovimit të thellë (masat e </w:t>
      </w:r>
      <w:r w:rsidR="00340F38" w:rsidRPr="00CC49AB">
        <w:t>eficienc</w:t>
      </w:r>
      <w:r w:rsidRPr="00CC49AB">
        <w:t>ës të energjisë dhe RES) që rezultojnë në ndërtesa me emetim zero (dhe/ose ndërtesa gati zero), si dhe objektivat e përcaktuar të emetimit të CO</w:t>
      </w:r>
      <w:r w:rsidRPr="00AA2ECB">
        <w:rPr>
          <w:vertAlign w:val="subscript"/>
        </w:rPr>
        <w:t>2eq</w:t>
      </w:r>
      <w:r w:rsidRPr="00CC49AB">
        <w:t xml:space="preserve"> në PKEK, deri në vitin 2050 një sipërfaqe totale prej rreth 60 milionë m². Kjo është sipërfaqja e nevojave të stokut të ndërtesave të banimit të Shqipërisë. për t'u rinovuar që është e barabartë me rreth 744,700 ndërtesa.</w:t>
      </w:r>
    </w:p>
    <w:p w14:paraId="6153782F" w14:textId="00335644" w:rsidR="001A78CB" w:rsidRPr="00CC49AB" w:rsidRDefault="001A78CB" w:rsidP="00110DA8">
      <w:pPr>
        <w:pStyle w:val="TEKSTIIIIII"/>
        <w:rPr>
          <w:rFonts w:cs="Times New Roman"/>
          <w:szCs w:val="24"/>
        </w:rPr>
      </w:pPr>
      <w:r w:rsidRPr="00CC49AB">
        <w:rPr>
          <w:rFonts w:cs="Times New Roman"/>
          <w:szCs w:val="24"/>
        </w:rPr>
        <w:t>Tabela e mëposhtme tregon normat e rinovimit, objektivat e rinovimit dhe nevojat për investime të stokut të ndërtesave të banimit në Shqipëri për vitet 2030, 2040 dhe 2050.</w:t>
      </w:r>
    </w:p>
    <w:p w14:paraId="4C813150" w14:textId="77777777" w:rsidR="00340F38" w:rsidRDefault="00340F38" w:rsidP="00110DA8">
      <w:pPr>
        <w:pStyle w:val="TEKSTIIIIII"/>
        <w:rPr>
          <w:rFonts w:cs="Times New Roman"/>
          <w:szCs w:val="24"/>
        </w:rPr>
      </w:pPr>
    </w:p>
    <w:p w14:paraId="2DB9EB28" w14:textId="77777777" w:rsidR="00CE1A2F" w:rsidRPr="00CC49AB" w:rsidRDefault="00CE1A2F" w:rsidP="00110DA8">
      <w:pPr>
        <w:pStyle w:val="TEKSTIIIIII"/>
        <w:rPr>
          <w:rFonts w:cs="Times New Roman"/>
          <w:szCs w:val="24"/>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87"/>
        <w:gridCol w:w="2287"/>
        <w:gridCol w:w="2287"/>
        <w:gridCol w:w="2489"/>
      </w:tblGrid>
      <w:tr w:rsidR="001A78CB" w:rsidRPr="00CC49AB" w14:paraId="1291E22E" w14:textId="77777777" w:rsidTr="00CB7FD5">
        <w:trPr>
          <w:trHeight w:val="20"/>
        </w:trPr>
        <w:tc>
          <w:tcPr>
            <w:tcW w:w="1223" w:type="pct"/>
            <w:shd w:val="clear" w:color="auto" w:fill="FDE9D9" w:themeFill="accent6" w:themeFillTint="33"/>
          </w:tcPr>
          <w:p w14:paraId="5A36824F" w14:textId="77777777" w:rsidR="001A78CB" w:rsidRPr="00CC49AB" w:rsidRDefault="001A78CB" w:rsidP="001A78CB">
            <w:pPr>
              <w:spacing w:after="0" w:line="240" w:lineRule="auto"/>
              <w:rPr>
                <w:rFonts w:ascii="Garamond" w:hAnsi="Garamond" w:cs="Times New Roman"/>
                <w:b/>
                <w:szCs w:val="24"/>
              </w:rPr>
            </w:pPr>
            <w:r w:rsidRPr="00CC49AB">
              <w:rPr>
                <w:rFonts w:ascii="Garamond" w:hAnsi="Garamond" w:cs="Times New Roman"/>
                <w:b/>
                <w:szCs w:val="24"/>
              </w:rPr>
              <w:lastRenderedPageBreak/>
              <w:t>Viti</w:t>
            </w:r>
          </w:p>
        </w:tc>
        <w:tc>
          <w:tcPr>
            <w:tcW w:w="1223" w:type="pct"/>
            <w:shd w:val="clear" w:color="auto" w:fill="FDE9D9" w:themeFill="accent6" w:themeFillTint="33"/>
            <w:vAlign w:val="center"/>
          </w:tcPr>
          <w:p w14:paraId="7831E55D"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1223" w:type="pct"/>
            <w:shd w:val="clear" w:color="auto" w:fill="FDE9D9" w:themeFill="accent6" w:themeFillTint="33"/>
            <w:vAlign w:val="center"/>
          </w:tcPr>
          <w:p w14:paraId="2D392ABB"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1331" w:type="pct"/>
            <w:shd w:val="clear" w:color="auto" w:fill="FDE9D9" w:themeFill="accent6" w:themeFillTint="33"/>
            <w:vAlign w:val="center"/>
          </w:tcPr>
          <w:p w14:paraId="05290AD9"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1A78CB" w:rsidRPr="00CC49AB" w14:paraId="06DEAFEF" w14:textId="77777777" w:rsidTr="00CB7FD5">
        <w:trPr>
          <w:trHeight w:val="20"/>
        </w:trPr>
        <w:tc>
          <w:tcPr>
            <w:tcW w:w="1223" w:type="pct"/>
            <w:shd w:val="clear" w:color="auto" w:fill="FDE9D9" w:themeFill="accent6" w:themeFillTint="33"/>
            <w:vAlign w:val="center"/>
          </w:tcPr>
          <w:p w14:paraId="019EACCC" w14:textId="77777777" w:rsidR="001A78CB" w:rsidRPr="00CC49AB" w:rsidRDefault="001A78CB" w:rsidP="001A78CB">
            <w:pPr>
              <w:spacing w:after="0" w:line="240" w:lineRule="auto"/>
              <w:rPr>
                <w:rFonts w:ascii="Garamond" w:hAnsi="Garamond" w:cs="Times New Roman"/>
                <w:bCs/>
                <w:szCs w:val="24"/>
              </w:rPr>
            </w:pPr>
            <w:r w:rsidRPr="00CC49AB">
              <w:rPr>
                <w:rFonts w:ascii="Garamond" w:hAnsi="Garamond" w:cs="Times New Roman"/>
                <w:bCs/>
                <w:szCs w:val="24"/>
              </w:rPr>
              <w:t>Norma e rinovimit [%]</w:t>
            </w:r>
          </w:p>
        </w:tc>
        <w:tc>
          <w:tcPr>
            <w:tcW w:w="1223" w:type="pct"/>
            <w:vAlign w:val="center"/>
          </w:tcPr>
          <w:p w14:paraId="3F57B66C" w14:textId="2DD51746"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Totali për periudhën 2023</w:t>
            </w:r>
            <w:r w:rsidR="00EC5FCD" w:rsidRPr="00CC49AB">
              <w:rPr>
                <w:rFonts w:ascii="Garamond" w:hAnsi="Garamond" w:cs="Times New Roman"/>
                <w:szCs w:val="24"/>
              </w:rPr>
              <w:t>–</w:t>
            </w:r>
            <w:r w:rsidRPr="00CC49AB">
              <w:rPr>
                <w:rFonts w:ascii="Garamond" w:hAnsi="Garamond" w:cs="Times New Roman"/>
                <w:szCs w:val="24"/>
              </w:rPr>
              <w:t>2030: 15.6%</w:t>
            </w:r>
          </w:p>
          <w:p w14:paraId="22FE1C70" w14:textId="48CDB535"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Mesatarja vjetore: 2.28%</w:t>
            </w:r>
          </w:p>
        </w:tc>
        <w:tc>
          <w:tcPr>
            <w:tcW w:w="1223" w:type="pct"/>
            <w:vAlign w:val="center"/>
          </w:tcPr>
          <w:p w14:paraId="4F105188" w14:textId="07B0EB15" w:rsidR="001A78CB" w:rsidRPr="00CC49AB" w:rsidRDefault="001A78CB" w:rsidP="00CB7FD5">
            <w:pPr>
              <w:spacing w:after="0" w:line="240" w:lineRule="auto"/>
              <w:jc w:val="center"/>
              <w:rPr>
                <w:rFonts w:ascii="Garamond" w:hAnsi="Garamond" w:cs="Times New Roman"/>
                <w:szCs w:val="24"/>
              </w:rPr>
            </w:pPr>
            <w:r w:rsidRPr="00CC49AB">
              <w:rPr>
                <w:rFonts w:ascii="Garamond" w:hAnsi="Garamond" w:cs="Times New Roman"/>
                <w:szCs w:val="24"/>
              </w:rPr>
              <w:t>Totali për periudhën 2031</w:t>
            </w:r>
            <w:r w:rsidR="00EC5FCD" w:rsidRPr="00CC49AB">
              <w:rPr>
                <w:rFonts w:ascii="Garamond" w:hAnsi="Garamond" w:cs="Times New Roman"/>
                <w:szCs w:val="24"/>
              </w:rPr>
              <w:t>–</w:t>
            </w:r>
            <w:r w:rsidRPr="00CC49AB">
              <w:rPr>
                <w:rFonts w:ascii="Garamond" w:hAnsi="Garamond" w:cs="Times New Roman"/>
                <w:szCs w:val="24"/>
              </w:rPr>
              <w:t>2040: 45.22%</w:t>
            </w:r>
            <w:r w:rsidRPr="00CC49AB">
              <w:rPr>
                <w:rFonts w:ascii="Garamond" w:hAnsi="Garamond" w:cs="Times New Roman"/>
                <w:szCs w:val="24"/>
              </w:rPr>
              <w:br/>
              <w:t>Mesatarja vjetore: 2.96%</w:t>
            </w:r>
          </w:p>
        </w:tc>
        <w:tc>
          <w:tcPr>
            <w:tcW w:w="1331" w:type="pct"/>
            <w:vAlign w:val="center"/>
          </w:tcPr>
          <w:p w14:paraId="4014A373" w14:textId="444E0E0D"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Totali për periudhën 2041</w:t>
            </w:r>
            <w:r w:rsidR="00EC5FCD" w:rsidRPr="00CC49AB">
              <w:rPr>
                <w:rFonts w:ascii="Garamond" w:hAnsi="Garamond" w:cs="Times New Roman"/>
                <w:szCs w:val="24"/>
              </w:rPr>
              <w:t>–</w:t>
            </w:r>
            <w:r w:rsidRPr="00CC49AB">
              <w:rPr>
                <w:rFonts w:ascii="Garamond" w:hAnsi="Garamond" w:cs="Times New Roman"/>
                <w:szCs w:val="24"/>
              </w:rPr>
              <w:t xml:space="preserve"> 2050: deri 100%</w:t>
            </w:r>
          </w:p>
          <w:p w14:paraId="16A9B057"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Mesatarja vjetore: 5.48%</w:t>
            </w:r>
          </w:p>
        </w:tc>
      </w:tr>
      <w:tr w:rsidR="001A78CB" w:rsidRPr="00CC49AB" w14:paraId="79118BE3" w14:textId="77777777" w:rsidTr="00CB7FD5">
        <w:trPr>
          <w:trHeight w:val="20"/>
        </w:trPr>
        <w:tc>
          <w:tcPr>
            <w:tcW w:w="1223" w:type="pct"/>
            <w:shd w:val="clear" w:color="auto" w:fill="FDE9D9" w:themeFill="accent6" w:themeFillTint="33"/>
            <w:vAlign w:val="center"/>
          </w:tcPr>
          <w:p w14:paraId="28100B63" w14:textId="77777777" w:rsidR="001A78CB" w:rsidRPr="00CC49AB" w:rsidRDefault="001A78CB" w:rsidP="001A78CB">
            <w:pPr>
              <w:spacing w:after="0" w:line="240" w:lineRule="auto"/>
              <w:rPr>
                <w:rFonts w:ascii="Garamond" w:hAnsi="Garamond" w:cs="Times New Roman"/>
                <w:bCs/>
                <w:szCs w:val="24"/>
              </w:rPr>
            </w:pPr>
            <w:r w:rsidRPr="00CC49AB">
              <w:rPr>
                <w:rFonts w:ascii="Garamond" w:hAnsi="Garamond" w:cs="Times New Roman"/>
                <w:bCs/>
                <w:szCs w:val="24"/>
              </w:rPr>
              <w:t>Norma e rinovimit [%]</w:t>
            </w:r>
          </w:p>
        </w:tc>
        <w:tc>
          <w:tcPr>
            <w:tcW w:w="1223" w:type="pct"/>
            <w:vAlign w:val="center"/>
          </w:tcPr>
          <w:p w14:paraId="0A91AB36"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116,204</w:t>
            </w:r>
          </w:p>
        </w:tc>
        <w:tc>
          <w:tcPr>
            <w:tcW w:w="1223" w:type="pct"/>
            <w:vAlign w:val="center"/>
          </w:tcPr>
          <w:p w14:paraId="1161ECB8"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336,781</w:t>
            </w:r>
          </w:p>
        </w:tc>
        <w:tc>
          <w:tcPr>
            <w:tcW w:w="1331" w:type="pct"/>
            <w:vAlign w:val="center"/>
          </w:tcPr>
          <w:p w14:paraId="74C307DC"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744,741</w:t>
            </w:r>
          </w:p>
        </w:tc>
      </w:tr>
      <w:tr w:rsidR="001A78CB" w:rsidRPr="00CC49AB" w14:paraId="28A6BDF6" w14:textId="77777777" w:rsidTr="00CB7FD5">
        <w:trPr>
          <w:trHeight w:val="20"/>
        </w:trPr>
        <w:tc>
          <w:tcPr>
            <w:tcW w:w="1223" w:type="pct"/>
            <w:shd w:val="clear" w:color="auto" w:fill="FDE9D9" w:themeFill="accent6" w:themeFillTint="33"/>
            <w:vAlign w:val="center"/>
          </w:tcPr>
          <w:p w14:paraId="3130852B" w14:textId="77777777" w:rsidR="001A78CB" w:rsidRPr="00CC49AB" w:rsidRDefault="001A78CB" w:rsidP="001A78CB">
            <w:pPr>
              <w:spacing w:after="0" w:line="240" w:lineRule="auto"/>
              <w:rPr>
                <w:rFonts w:ascii="Garamond" w:hAnsi="Garamond" w:cs="Times New Roman"/>
                <w:bCs/>
                <w:szCs w:val="24"/>
              </w:rPr>
            </w:pPr>
            <w:r w:rsidRPr="00CC49AB">
              <w:rPr>
                <w:rFonts w:ascii="Garamond" w:hAnsi="Garamond" w:cs="Times New Roman"/>
                <w:bCs/>
                <w:szCs w:val="24"/>
              </w:rPr>
              <w:t>Norma e rinovimit [%]</w:t>
            </w:r>
          </w:p>
        </w:tc>
        <w:tc>
          <w:tcPr>
            <w:tcW w:w="1223" w:type="pct"/>
            <w:vAlign w:val="center"/>
          </w:tcPr>
          <w:p w14:paraId="2D718648"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9,380,868</w:t>
            </w:r>
          </w:p>
        </w:tc>
        <w:tc>
          <w:tcPr>
            <w:tcW w:w="1223" w:type="pct"/>
            <w:vAlign w:val="center"/>
          </w:tcPr>
          <w:p w14:paraId="773952D1"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27,187,529</w:t>
            </w:r>
          </w:p>
        </w:tc>
        <w:tc>
          <w:tcPr>
            <w:tcW w:w="1331" w:type="pct"/>
            <w:vAlign w:val="center"/>
          </w:tcPr>
          <w:p w14:paraId="6D2B13E2"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60,121,125</w:t>
            </w:r>
          </w:p>
        </w:tc>
      </w:tr>
      <w:tr w:rsidR="001A78CB" w:rsidRPr="00CC49AB" w14:paraId="312520C1" w14:textId="77777777" w:rsidTr="00CB7FD5">
        <w:trPr>
          <w:trHeight w:val="20"/>
        </w:trPr>
        <w:tc>
          <w:tcPr>
            <w:tcW w:w="1223" w:type="pct"/>
            <w:shd w:val="clear" w:color="auto" w:fill="FDE9D9" w:themeFill="accent6" w:themeFillTint="33"/>
            <w:vAlign w:val="center"/>
          </w:tcPr>
          <w:p w14:paraId="1FD25FC2" w14:textId="77777777" w:rsidR="001A78CB" w:rsidRPr="00CC49AB" w:rsidRDefault="001A78CB" w:rsidP="001A78CB">
            <w:pPr>
              <w:spacing w:after="0" w:line="240" w:lineRule="auto"/>
              <w:rPr>
                <w:rFonts w:ascii="Garamond" w:hAnsi="Garamond" w:cs="Times New Roman"/>
                <w:bCs/>
                <w:szCs w:val="24"/>
              </w:rPr>
            </w:pPr>
            <w:r w:rsidRPr="00CC49AB">
              <w:rPr>
                <w:rFonts w:ascii="Garamond" w:hAnsi="Garamond" w:cs="Times New Roman"/>
                <w:bCs/>
                <w:szCs w:val="24"/>
              </w:rPr>
              <w:t>Norma e rinovimit [%]</w:t>
            </w:r>
          </w:p>
        </w:tc>
        <w:tc>
          <w:tcPr>
            <w:tcW w:w="1223" w:type="pct"/>
            <w:vAlign w:val="center"/>
          </w:tcPr>
          <w:p w14:paraId="64B063B3"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2,573</w:t>
            </w:r>
          </w:p>
        </w:tc>
        <w:tc>
          <w:tcPr>
            <w:tcW w:w="1223" w:type="pct"/>
            <w:vAlign w:val="center"/>
          </w:tcPr>
          <w:p w14:paraId="5DEDBC2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7,458</w:t>
            </w:r>
          </w:p>
        </w:tc>
        <w:tc>
          <w:tcPr>
            <w:tcW w:w="1331" w:type="pct"/>
            <w:vAlign w:val="center"/>
          </w:tcPr>
          <w:p w14:paraId="0457A36C"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16,491</w:t>
            </w:r>
          </w:p>
        </w:tc>
      </w:tr>
    </w:tbl>
    <w:p w14:paraId="786660A1" w14:textId="2755F54B" w:rsidR="001A78CB" w:rsidRPr="00CC49AB" w:rsidRDefault="001A78CB" w:rsidP="001A78CB">
      <w:pPr>
        <w:spacing w:after="0" w:line="240" w:lineRule="auto"/>
        <w:ind w:right="69"/>
        <w:jc w:val="center"/>
        <w:rPr>
          <w:rFonts w:ascii="Garamond" w:hAnsi="Garamond" w:cs="Times New Roman"/>
          <w:i/>
          <w:iCs/>
          <w:szCs w:val="20"/>
        </w:rPr>
      </w:pPr>
      <w:r w:rsidRPr="00CC49AB">
        <w:rPr>
          <w:rFonts w:ascii="Garamond" w:hAnsi="Garamond" w:cs="Times New Roman"/>
          <w:i/>
          <w:iCs/>
          <w:szCs w:val="20"/>
        </w:rPr>
        <w:t xml:space="preserve">Burimi: </w:t>
      </w:r>
      <w:r w:rsidR="00340F38" w:rsidRPr="00CC49AB">
        <w:rPr>
          <w:rFonts w:ascii="Garamond" w:hAnsi="Garamond" w:cs="Times New Roman"/>
          <w:i/>
          <w:iCs/>
          <w:szCs w:val="20"/>
        </w:rPr>
        <w:t xml:space="preserve">Llogaritje </w:t>
      </w:r>
      <w:r w:rsidRPr="00CC49AB">
        <w:rPr>
          <w:rFonts w:ascii="Garamond" w:hAnsi="Garamond" w:cs="Times New Roman"/>
          <w:i/>
          <w:iCs/>
          <w:szCs w:val="20"/>
        </w:rPr>
        <w:t>të bëra nga konsulentët</w:t>
      </w:r>
    </w:p>
    <w:p w14:paraId="0A95FC80" w14:textId="77777777" w:rsidR="001A78CB" w:rsidRPr="00CC49AB" w:rsidRDefault="001A78CB" w:rsidP="001A78CB">
      <w:pPr>
        <w:spacing w:after="0" w:line="240" w:lineRule="auto"/>
        <w:rPr>
          <w:rFonts w:ascii="Garamond" w:hAnsi="Garamond" w:cs="Times New Roman"/>
          <w:sz w:val="24"/>
          <w:szCs w:val="24"/>
        </w:rPr>
      </w:pPr>
    </w:p>
    <w:p w14:paraId="37045F4A" w14:textId="77777777" w:rsidR="001A78CB" w:rsidRPr="00CC49AB" w:rsidRDefault="001A78CB" w:rsidP="00110DA8">
      <w:pPr>
        <w:pStyle w:val="TEKSTIIIIII"/>
        <w:rPr>
          <w:b/>
        </w:rPr>
      </w:pPr>
      <w:r w:rsidRPr="00CC49AB">
        <w:rPr>
          <w:b/>
        </w:rPr>
        <w:t>Masat për ndërtesat publike</w:t>
      </w:r>
    </w:p>
    <w:p w14:paraId="3DC87AD7" w14:textId="6225A1BF" w:rsidR="001A78CB" w:rsidRPr="00CC49AB" w:rsidRDefault="001A78CB" w:rsidP="00110DA8">
      <w:pPr>
        <w:pStyle w:val="TEKSTIIIIII"/>
      </w:pPr>
      <w:r w:rsidRPr="00CC49AB">
        <w:t>Emërtimi: R</w:t>
      </w:r>
      <w:r w:rsidR="00EC5FCD" w:rsidRPr="00CC49AB">
        <w:t>i</w:t>
      </w:r>
      <w:r w:rsidRPr="00CC49AB">
        <w:t>novimi i ndërtesave të qeverisë qendrore të stokut të ndërtesave publike</w:t>
      </w:r>
      <w:r w:rsidR="00EC5FCD" w:rsidRPr="00CC49AB">
        <w:t>.</w:t>
      </w:r>
    </w:p>
    <w:p w14:paraId="4F1D6598" w14:textId="77777777" w:rsidR="001A78CB" w:rsidRPr="00CC49AB" w:rsidRDefault="001A78CB" w:rsidP="00110DA8">
      <w:pPr>
        <w:pStyle w:val="TEKSTIIIIII"/>
      </w:pPr>
      <w:r w:rsidRPr="00CC49AB">
        <w:t>Përshkrimi: Rinovimi i 3% të ndërtesave të qeverisë qendrore në vit (rinovime të thella).</w:t>
      </w:r>
    </w:p>
    <w:p w14:paraId="35CF49BE" w14:textId="77777777" w:rsidR="001A78CB" w:rsidRPr="00CC49AB" w:rsidRDefault="001A78CB" w:rsidP="00110DA8">
      <w:pPr>
        <w:pStyle w:val="TEKSTIIIIII"/>
      </w:pPr>
      <w:r w:rsidRPr="00CC49AB">
        <w:t>Kodi PKEK: EE-L4</w:t>
      </w:r>
    </w:p>
    <w:p w14:paraId="6C4CC979" w14:textId="77DBD1EB" w:rsidR="001A78CB" w:rsidRPr="00CC49AB" w:rsidRDefault="001A78CB" w:rsidP="00110DA8">
      <w:pPr>
        <w:pStyle w:val="TEKSTIIIIII"/>
      </w:pPr>
      <w:r w:rsidRPr="00CC49AB">
        <w:t xml:space="preserve">Afati kohor: </w:t>
      </w:r>
      <w:r w:rsidR="00EC5FCD" w:rsidRPr="00CC49AB">
        <w:t xml:space="preserve">Deri </w:t>
      </w:r>
      <w:r w:rsidRPr="00CC49AB">
        <w:t>në vitin 2050</w:t>
      </w:r>
      <w:r w:rsidR="00EC5FCD" w:rsidRPr="00CC49AB">
        <w:t>.</w:t>
      </w:r>
    </w:p>
    <w:p w14:paraId="58DA23C9" w14:textId="1B2836D8" w:rsidR="001A78CB" w:rsidRPr="00CC49AB" w:rsidRDefault="001A78CB" w:rsidP="00110DA8">
      <w:pPr>
        <w:pStyle w:val="TEKSTIIIIII"/>
      </w:pPr>
      <w:r w:rsidRPr="00CC49AB">
        <w:t>Emërtimi: Rinovimi i ndërtesave të qeverisjes vendore (ndërtesave bashkiake) të stokut të ndërtesave publike</w:t>
      </w:r>
      <w:r w:rsidR="00EC5FCD" w:rsidRPr="00CC49AB">
        <w:t>.</w:t>
      </w:r>
    </w:p>
    <w:p w14:paraId="439BC789" w14:textId="77777777" w:rsidR="001A78CB" w:rsidRPr="00CC49AB" w:rsidRDefault="001A78CB" w:rsidP="00110DA8">
      <w:pPr>
        <w:pStyle w:val="TEKSTIIIIII"/>
      </w:pPr>
      <w:r w:rsidRPr="00CC49AB">
        <w:t>Përshkrimi: Rinovimi i 2% të ndërtesave të qeverisjes vendore (ndërtesave bashkiake) në vit (rinovime të thella).</w:t>
      </w:r>
    </w:p>
    <w:p w14:paraId="4A42B3BA" w14:textId="41BA8623" w:rsidR="001A78CB" w:rsidRPr="00CC49AB" w:rsidRDefault="001A78CB" w:rsidP="00110DA8">
      <w:pPr>
        <w:pStyle w:val="TEKSTIIIIII"/>
      </w:pPr>
      <w:r w:rsidRPr="00CC49AB">
        <w:t>Kodi PKEK: EE-L5</w:t>
      </w:r>
      <w:r w:rsidR="00EC5FCD" w:rsidRPr="00CC49AB">
        <w:t>.</w:t>
      </w:r>
    </w:p>
    <w:p w14:paraId="7BF5C20E" w14:textId="061D2E77" w:rsidR="001A78CB" w:rsidRPr="00CC49AB" w:rsidRDefault="001A78CB" w:rsidP="00110DA8">
      <w:pPr>
        <w:pStyle w:val="TEKSTIIIIII"/>
      </w:pPr>
      <w:r w:rsidRPr="00CC49AB">
        <w:t xml:space="preserve">Afati kohor: </w:t>
      </w:r>
      <w:r w:rsidR="00EC5FCD" w:rsidRPr="00CC49AB">
        <w:t xml:space="preserve">Deri </w:t>
      </w:r>
      <w:r w:rsidRPr="00CC49AB">
        <w:t>në 2050</w:t>
      </w:r>
      <w:r w:rsidR="00EC5FCD" w:rsidRPr="00CC49AB">
        <w:t>.</w:t>
      </w:r>
    </w:p>
    <w:p w14:paraId="1E228AF9" w14:textId="5E867DC8" w:rsidR="001A78CB" w:rsidRPr="00CC49AB" w:rsidRDefault="001A78CB" w:rsidP="00110DA8">
      <w:pPr>
        <w:pStyle w:val="TEKSTIIIIII"/>
      </w:pPr>
      <w:r w:rsidRPr="00CC49AB">
        <w:t xml:space="preserve">Me synimin për të dekarbonizuar ndërtesat publike të Shqipërisë deri në vitin 2050 dhe duke marrë parasysh masat tipike të rinovimit të thellë (masat e </w:t>
      </w:r>
      <w:r w:rsidR="00340F38" w:rsidRPr="00CC49AB">
        <w:t>eficienc</w:t>
      </w:r>
      <w:r w:rsidRPr="00CC49AB">
        <w:t>ës të energjisë dhe RES) që rezultojnë në ndërtesa publike me emetim zero (dhe/ose ndërtesa gati zero), si dhe objektivat e emetimit të CO</w:t>
      </w:r>
      <w:r w:rsidRPr="00AA2ECB">
        <w:rPr>
          <w:vertAlign w:val="subscript"/>
        </w:rPr>
        <w:t>2eq</w:t>
      </w:r>
      <w:r w:rsidRPr="00CC49AB">
        <w:t xml:space="preserve"> të përcaktuar në PKEK, deri në vitin 2050 duhet të jetë një sipërfaqe totale prej rreth 5.5 milionë metra katrorë</w:t>
      </w:r>
      <w:r w:rsidR="00B34107" w:rsidRPr="00CC49AB">
        <w:t>sh</w:t>
      </w:r>
      <w:r w:rsidRPr="00CC49AB">
        <w:t xml:space="preserve"> e stokut të ndërtesave të sektorit publik të Shqipërisë. Numri i ndërtesave q</w:t>
      </w:r>
      <w:r w:rsidR="009D7BE8">
        <w:t>ë</w:t>
      </w:r>
      <w:r w:rsidRPr="00CC49AB">
        <w:t xml:space="preserve"> do të duhet të rinovohen është e barabartë me rreth 8200 ndërtesa.</w:t>
      </w:r>
    </w:p>
    <w:p w14:paraId="2E3A3DE9" w14:textId="0F0C39DF" w:rsidR="001A78CB" w:rsidRPr="00CC49AB" w:rsidRDefault="001A78CB" w:rsidP="00110DA8">
      <w:pPr>
        <w:pStyle w:val="TEKSTIIIIII"/>
      </w:pPr>
      <w:r w:rsidRPr="00CC49AB">
        <w:t>Tabela më poshtë tregon normat e rinovimit, objektivat e rinovimit dhe nevojat për investime të stokut të ndërtesave publike të Shqipërisë, për të dy</w:t>
      </w:r>
      <w:r w:rsidR="00B34107" w:rsidRPr="00CC49AB">
        <w:t>ja</w:t>
      </w:r>
      <w:r w:rsidRPr="00CC49AB">
        <w:t xml:space="preserve"> kategoritë e ndërtesave publike – niveli i qeverisë qendrore dhe ndërtesat publike në nivel bashkie për vitet 2030, 2040 dhe 2050.</w:t>
      </w:r>
    </w:p>
    <w:p w14:paraId="26FB13CC" w14:textId="77777777" w:rsidR="00340F38" w:rsidRPr="00CC49AB" w:rsidRDefault="00340F38" w:rsidP="00110DA8">
      <w:pPr>
        <w:pStyle w:val="TEKSTIIIIII"/>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35"/>
        <w:gridCol w:w="1308"/>
        <w:gridCol w:w="1430"/>
        <w:gridCol w:w="1308"/>
        <w:gridCol w:w="1430"/>
        <w:gridCol w:w="1308"/>
        <w:gridCol w:w="1431"/>
      </w:tblGrid>
      <w:tr w:rsidR="001A78CB" w:rsidRPr="00CC49AB" w14:paraId="54523954" w14:textId="77777777" w:rsidTr="00340F38">
        <w:trPr>
          <w:trHeight w:val="20"/>
          <w:jc w:val="center"/>
        </w:trPr>
        <w:tc>
          <w:tcPr>
            <w:tcW w:w="575" w:type="pct"/>
            <w:shd w:val="clear" w:color="auto" w:fill="FDE9D9" w:themeFill="accent6" w:themeFillTint="33"/>
          </w:tcPr>
          <w:p w14:paraId="0B65EA1E" w14:textId="77777777" w:rsidR="001A78CB" w:rsidRPr="00CC49AB" w:rsidRDefault="001A78CB" w:rsidP="001A78CB">
            <w:pPr>
              <w:spacing w:after="0" w:line="240" w:lineRule="auto"/>
              <w:rPr>
                <w:rFonts w:ascii="Garamond" w:hAnsi="Garamond" w:cs="Times New Roman"/>
                <w:b/>
                <w:szCs w:val="24"/>
              </w:rPr>
            </w:pPr>
            <w:r w:rsidRPr="00CC49AB">
              <w:rPr>
                <w:rFonts w:ascii="Garamond" w:hAnsi="Garamond" w:cs="Times New Roman"/>
                <w:b/>
                <w:szCs w:val="24"/>
              </w:rPr>
              <w:t>Viti</w:t>
            </w:r>
          </w:p>
        </w:tc>
        <w:tc>
          <w:tcPr>
            <w:tcW w:w="1475" w:type="pct"/>
            <w:gridSpan w:val="2"/>
            <w:shd w:val="clear" w:color="auto" w:fill="FDE9D9" w:themeFill="accent6" w:themeFillTint="33"/>
          </w:tcPr>
          <w:p w14:paraId="5FD32589"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1475" w:type="pct"/>
            <w:gridSpan w:val="2"/>
            <w:shd w:val="clear" w:color="auto" w:fill="FDE9D9" w:themeFill="accent6" w:themeFillTint="33"/>
          </w:tcPr>
          <w:p w14:paraId="4253F227"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1475" w:type="pct"/>
            <w:gridSpan w:val="2"/>
            <w:shd w:val="clear" w:color="auto" w:fill="FDE9D9" w:themeFill="accent6" w:themeFillTint="33"/>
          </w:tcPr>
          <w:p w14:paraId="297DA5E6"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1A78CB" w:rsidRPr="00CC49AB" w14:paraId="61E81277" w14:textId="77777777" w:rsidTr="00340F38">
        <w:trPr>
          <w:trHeight w:val="20"/>
          <w:jc w:val="center"/>
        </w:trPr>
        <w:tc>
          <w:tcPr>
            <w:tcW w:w="575" w:type="pct"/>
            <w:shd w:val="clear" w:color="auto" w:fill="FDE9D9" w:themeFill="accent6" w:themeFillTint="33"/>
          </w:tcPr>
          <w:p w14:paraId="716E1E02" w14:textId="77777777" w:rsidR="001A78CB" w:rsidRPr="00CC49AB" w:rsidRDefault="001A78CB" w:rsidP="001A78CB">
            <w:pPr>
              <w:spacing w:after="0" w:line="240" w:lineRule="auto"/>
              <w:rPr>
                <w:rFonts w:ascii="Garamond" w:hAnsi="Garamond" w:cs="Times New Roman"/>
                <w:b/>
                <w:szCs w:val="24"/>
              </w:rPr>
            </w:pPr>
            <w:r w:rsidRPr="00CC49AB">
              <w:rPr>
                <w:rFonts w:ascii="Garamond" w:hAnsi="Garamond" w:cs="Times New Roman"/>
                <w:b/>
                <w:szCs w:val="24"/>
              </w:rPr>
              <w:t>Qendrore/</w:t>
            </w:r>
          </w:p>
          <w:p w14:paraId="28823268" w14:textId="3D3C01BF" w:rsidR="001A78CB" w:rsidRPr="00CC49AB" w:rsidRDefault="00B34107" w:rsidP="001A78CB">
            <w:pPr>
              <w:spacing w:after="0" w:line="240" w:lineRule="auto"/>
              <w:rPr>
                <w:rFonts w:ascii="Garamond" w:hAnsi="Garamond" w:cs="Times New Roman"/>
                <w:b/>
                <w:szCs w:val="24"/>
              </w:rPr>
            </w:pPr>
            <w:r w:rsidRPr="00CC49AB">
              <w:rPr>
                <w:rFonts w:ascii="Garamond" w:hAnsi="Garamond" w:cs="Times New Roman"/>
                <w:b/>
                <w:szCs w:val="24"/>
              </w:rPr>
              <w:t>bashkive</w:t>
            </w:r>
          </w:p>
        </w:tc>
        <w:tc>
          <w:tcPr>
            <w:tcW w:w="705" w:type="pct"/>
            <w:vAlign w:val="center"/>
          </w:tcPr>
          <w:p w14:paraId="25D4870A"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Qendrore</w:t>
            </w:r>
          </w:p>
        </w:tc>
        <w:tc>
          <w:tcPr>
            <w:tcW w:w="770" w:type="pct"/>
            <w:vAlign w:val="center"/>
          </w:tcPr>
          <w:p w14:paraId="654D5A81"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Bashkive</w:t>
            </w:r>
          </w:p>
        </w:tc>
        <w:tc>
          <w:tcPr>
            <w:tcW w:w="705" w:type="pct"/>
            <w:vAlign w:val="center"/>
          </w:tcPr>
          <w:p w14:paraId="6395F8D4"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Qendrore</w:t>
            </w:r>
          </w:p>
        </w:tc>
        <w:tc>
          <w:tcPr>
            <w:tcW w:w="770" w:type="pct"/>
            <w:vAlign w:val="center"/>
          </w:tcPr>
          <w:p w14:paraId="0B77C16C"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Bashkive</w:t>
            </w:r>
          </w:p>
        </w:tc>
        <w:tc>
          <w:tcPr>
            <w:tcW w:w="705" w:type="pct"/>
            <w:vAlign w:val="center"/>
          </w:tcPr>
          <w:p w14:paraId="0C440F00"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Qendrore</w:t>
            </w:r>
          </w:p>
        </w:tc>
        <w:tc>
          <w:tcPr>
            <w:tcW w:w="770" w:type="pct"/>
            <w:vAlign w:val="center"/>
          </w:tcPr>
          <w:p w14:paraId="2A002069"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Bashkive</w:t>
            </w:r>
          </w:p>
        </w:tc>
      </w:tr>
      <w:tr w:rsidR="001A78CB" w:rsidRPr="00CC49AB" w14:paraId="01F82AA8" w14:textId="77777777" w:rsidTr="00340F38">
        <w:trPr>
          <w:trHeight w:val="20"/>
          <w:jc w:val="center"/>
        </w:trPr>
        <w:tc>
          <w:tcPr>
            <w:tcW w:w="575" w:type="pct"/>
            <w:shd w:val="clear" w:color="auto" w:fill="FDE9D9" w:themeFill="accent6" w:themeFillTint="33"/>
            <w:vAlign w:val="center"/>
          </w:tcPr>
          <w:p w14:paraId="1F195386"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Norma e rinovimit [%]</w:t>
            </w:r>
          </w:p>
        </w:tc>
        <w:tc>
          <w:tcPr>
            <w:tcW w:w="705" w:type="pct"/>
            <w:vAlign w:val="center"/>
          </w:tcPr>
          <w:p w14:paraId="29A5EB90" w14:textId="58D24A04"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Totali për periudhën</w:t>
            </w:r>
            <w:r w:rsidRPr="00CC49AB" w:rsidDel="00D00FB1">
              <w:rPr>
                <w:rFonts w:ascii="Garamond" w:hAnsi="Garamond" w:cs="Times New Roman"/>
                <w:b/>
                <w:szCs w:val="24"/>
              </w:rPr>
              <w:t xml:space="preserve"> </w:t>
            </w:r>
            <w:r w:rsidRPr="00CC49AB">
              <w:rPr>
                <w:rFonts w:ascii="Garamond" w:hAnsi="Garamond" w:cs="Times New Roman"/>
                <w:b/>
                <w:szCs w:val="24"/>
              </w:rPr>
              <w:t>2023</w:t>
            </w:r>
            <w:r w:rsidR="00781DDE" w:rsidRPr="00CC49AB">
              <w:rPr>
                <w:rFonts w:ascii="Garamond" w:hAnsi="Garamond" w:cs="Times New Roman"/>
                <w:b/>
                <w:szCs w:val="24"/>
              </w:rPr>
              <w:t>–</w:t>
            </w:r>
            <w:r w:rsidRPr="00CC49AB">
              <w:rPr>
                <w:rFonts w:ascii="Garamond" w:hAnsi="Garamond" w:cs="Times New Roman"/>
                <w:b/>
                <w:szCs w:val="24"/>
              </w:rPr>
              <w:t>2030: 21%</w:t>
            </w:r>
          </w:p>
          <w:p w14:paraId="5D4AA969" w14:textId="15A3F0FF"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Mesatarja vjetore: 3%</w:t>
            </w:r>
          </w:p>
        </w:tc>
        <w:tc>
          <w:tcPr>
            <w:tcW w:w="770" w:type="pct"/>
            <w:vAlign w:val="center"/>
          </w:tcPr>
          <w:p w14:paraId="14520088" w14:textId="6B389F56"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Totali për periudhën</w:t>
            </w:r>
            <w:r w:rsidRPr="00CC49AB" w:rsidDel="00D00FB1">
              <w:rPr>
                <w:rFonts w:ascii="Garamond" w:hAnsi="Garamond" w:cs="Times New Roman"/>
                <w:b/>
                <w:szCs w:val="24"/>
              </w:rPr>
              <w:t xml:space="preserve"> </w:t>
            </w:r>
            <w:r w:rsidRPr="00CC49AB">
              <w:rPr>
                <w:rFonts w:ascii="Garamond" w:hAnsi="Garamond" w:cs="Times New Roman"/>
                <w:b/>
                <w:szCs w:val="24"/>
              </w:rPr>
              <w:t>2023</w:t>
            </w:r>
            <w:r w:rsidR="00781DDE" w:rsidRPr="00CC49AB">
              <w:rPr>
                <w:rFonts w:ascii="Garamond" w:hAnsi="Garamond" w:cs="Times New Roman"/>
                <w:b/>
                <w:szCs w:val="24"/>
              </w:rPr>
              <w:t>–</w:t>
            </w:r>
            <w:r w:rsidRPr="00CC49AB">
              <w:rPr>
                <w:rFonts w:ascii="Garamond" w:hAnsi="Garamond" w:cs="Times New Roman"/>
                <w:b/>
                <w:szCs w:val="24"/>
              </w:rPr>
              <w:t>2030: 14%</w:t>
            </w:r>
          </w:p>
          <w:p w14:paraId="28EB1DA6" w14:textId="22952C4D"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Mesatarja vjetore: 2%</w:t>
            </w:r>
          </w:p>
        </w:tc>
        <w:tc>
          <w:tcPr>
            <w:tcW w:w="705" w:type="pct"/>
            <w:vAlign w:val="center"/>
          </w:tcPr>
          <w:p w14:paraId="5EDD44A4" w14:textId="5FF4F6BD"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Totali për periudhën</w:t>
            </w:r>
            <w:r w:rsidRPr="00CC49AB" w:rsidDel="00D00FB1">
              <w:rPr>
                <w:rFonts w:ascii="Garamond" w:hAnsi="Garamond" w:cs="Times New Roman"/>
                <w:b/>
                <w:szCs w:val="24"/>
              </w:rPr>
              <w:t xml:space="preserve"> </w:t>
            </w:r>
            <w:r w:rsidRPr="00CC49AB">
              <w:rPr>
                <w:rFonts w:ascii="Garamond" w:hAnsi="Garamond" w:cs="Times New Roman"/>
                <w:b/>
                <w:szCs w:val="24"/>
              </w:rPr>
              <w:t>2023</w:t>
            </w:r>
            <w:r w:rsidR="00781DDE" w:rsidRPr="00CC49AB">
              <w:rPr>
                <w:rFonts w:ascii="Garamond" w:hAnsi="Garamond" w:cs="Times New Roman"/>
                <w:b/>
                <w:szCs w:val="24"/>
              </w:rPr>
              <w:t>–</w:t>
            </w:r>
            <w:r w:rsidRPr="00CC49AB">
              <w:rPr>
                <w:rFonts w:ascii="Garamond" w:hAnsi="Garamond" w:cs="Times New Roman"/>
                <w:b/>
                <w:szCs w:val="24"/>
              </w:rPr>
              <w:t>2030: 21%</w:t>
            </w:r>
          </w:p>
          <w:p w14:paraId="699F3186" w14:textId="4FD15732"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Mesatarja vjetore: 3%</w:t>
            </w:r>
          </w:p>
        </w:tc>
        <w:tc>
          <w:tcPr>
            <w:tcW w:w="770" w:type="pct"/>
            <w:vAlign w:val="center"/>
          </w:tcPr>
          <w:p w14:paraId="1B3BDBBE" w14:textId="0240298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Totali për periudhën</w:t>
            </w:r>
            <w:r w:rsidRPr="00CC49AB" w:rsidDel="00D00FB1">
              <w:rPr>
                <w:rFonts w:ascii="Garamond" w:hAnsi="Garamond" w:cs="Times New Roman"/>
                <w:b/>
                <w:szCs w:val="24"/>
              </w:rPr>
              <w:t xml:space="preserve"> </w:t>
            </w:r>
            <w:r w:rsidRPr="00CC49AB">
              <w:rPr>
                <w:rFonts w:ascii="Garamond" w:hAnsi="Garamond" w:cs="Times New Roman"/>
                <w:b/>
                <w:szCs w:val="24"/>
              </w:rPr>
              <w:t>2023</w:t>
            </w:r>
            <w:r w:rsidR="00781DDE" w:rsidRPr="00CC49AB">
              <w:rPr>
                <w:rFonts w:ascii="Garamond" w:hAnsi="Garamond" w:cs="Times New Roman"/>
                <w:b/>
                <w:szCs w:val="24"/>
              </w:rPr>
              <w:t>–</w:t>
            </w:r>
            <w:r w:rsidRPr="00CC49AB">
              <w:rPr>
                <w:rFonts w:ascii="Garamond" w:hAnsi="Garamond" w:cs="Times New Roman"/>
                <w:b/>
                <w:szCs w:val="24"/>
              </w:rPr>
              <w:t>2030: 14%</w:t>
            </w:r>
          </w:p>
          <w:p w14:paraId="6269B760" w14:textId="2D0AEF1C"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Mesatarja vjetore: 2%</w:t>
            </w:r>
          </w:p>
        </w:tc>
        <w:tc>
          <w:tcPr>
            <w:tcW w:w="705" w:type="pct"/>
            <w:vAlign w:val="center"/>
          </w:tcPr>
          <w:p w14:paraId="0CACD64A" w14:textId="598D6859"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Totali për periudhën</w:t>
            </w:r>
            <w:r w:rsidRPr="00CC49AB" w:rsidDel="00D00FB1">
              <w:rPr>
                <w:rFonts w:ascii="Garamond" w:hAnsi="Garamond" w:cs="Times New Roman"/>
                <w:b/>
                <w:szCs w:val="24"/>
              </w:rPr>
              <w:t xml:space="preserve"> </w:t>
            </w:r>
            <w:r w:rsidRPr="00CC49AB">
              <w:rPr>
                <w:rFonts w:ascii="Garamond" w:hAnsi="Garamond" w:cs="Times New Roman"/>
                <w:b/>
                <w:szCs w:val="24"/>
              </w:rPr>
              <w:t>2023</w:t>
            </w:r>
            <w:r w:rsidR="00781DDE" w:rsidRPr="00CC49AB">
              <w:rPr>
                <w:rFonts w:ascii="Garamond" w:hAnsi="Garamond" w:cs="Times New Roman"/>
                <w:b/>
                <w:szCs w:val="24"/>
              </w:rPr>
              <w:t>–</w:t>
            </w:r>
            <w:r w:rsidRPr="00CC49AB">
              <w:rPr>
                <w:rFonts w:ascii="Garamond" w:hAnsi="Garamond" w:cs="Times New Roman"/>
                <w:b/>
                <w:szCs w:val="24"/>
              </w:rPr>
              <w:t>2030: 21%</w:t>
            </w:r>
          </w:p>
          <w:p w14:paraId="5DA58463" w14:textId="1783C5C3"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Mesatarja vjetore: 3%</w:t>
            </w:r>
          </w:p>
        </w:tc>
        <w:tc>
          <w:tcPr>
            <w:tcW w:w="770" w:type="pct"/>
            <w:vAlign w:val="center"/>
          </w:tcPr>
          <w:p w14:paraId="31D4A9F3" w14:textId="28A47232"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Totali për periudhën</w:t>
            </w:r>
            <w:r w:rsidRPr="00CC49AB" w:rsidDel="00D00FB1">
              <w:rPr>
                <w:rFonts w:ascii="Garamond" w:hAnsi="Garamond" w:cs="Times New Roman"/>
                <w:b/>
                <w:szCs w:val="24"/>
              </w:rPr>
              <w:t xml:space="preserve"> </w:t>
            </w:r>
            <w:r w:rsidRPr="00CC49AB">
              <w:rPr>
                <w:rFonts w:ascii="Garamond" w:hAnsi="Garamond" w:cs="Times New Roman"/>
                <w:b/>
                <w:szCs w:val="24"/>
              </w:rPr>
              <w:t>2023</w:t>
            </w:r>
            <w:r w:rsidR="00781DDE" w:rsidRPr="00CC49AB">
              <w:rPr>
                <w:rFonts w:ascii="Garamond" w:hAnsi="Garamond" w:cs="Times New Roman"/>
                <w:b/>
                <w:szCs w:val="24"/>
              </w:rPr>
              <w:t>–</w:t>
            </w:r>
            <w:r w:rsidRPr="00CC49AB">
              <w:rPr>
                <w:rFonts w:ascii="Garamond" w:hAnsi="Garamond" w:cs="Times New Roman"/>
                <w:b/>
                <w:szCs w:val="24"/>
              </w:rPr>
              <w:t>2030: 14%</w:t>
            </w:r>
          </w:p>
          <w:p w14:paraId="46889CE7" w14:textId="35469358"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Mesatarja vjetore: 2%</w:t>
            </w:r>
          </w:p>
        </w:tc>
      </w:tr>
      <w:tr w:rsidR="001A78CB" w:rsidRPr="00CC49AB" w14:paraId="120C2FBB" w14:textId="77777777" w:rsidTr="00340F38">
        <w:trPr>
          <w:cantSplit/>
          <w:trHeight w:val="20"/>
          <w:jc w:val="center"/>
        </w:trPr>
        <w:tc>
          <w:tcPr>
            <w:tcW w:w="575" w:type="pct"/>
            <w:shd w:val="clear" w:color="auto" w:fill="FDE9D9" w:themeFill="accent6" w:themeFillTint="33"/>
            <w:vAlign w:val="center"/>
          </w:tcPr>
          <w:p w14:paraId="28890F41" w14:textId="77777777" w:rsidR="001A78CB" w:rsidRPr="00CC49AB" w:rsidRDefault="001A78CB" w:rsidP="001A78CB">
            <w:pPr>
              <w:spacing w:after="0" w:line="240" w:lineRule="auto"/>
              <w:rPr>
                <w:rFonts w:ascii="Garamond" w:hAnsi="Garamond" w:cs="Times New Roman"/>
                <w:bCs/>
                <w:szCs w:val="24"/>
              </w:rPr>
            </w:pPr>
            <w:r w:rsidRPr="00CC49AB">
              <w:rPr>
                <w:rFonts w:ascii="Garamond" w:hAnsi="Garamond" w:cs="Times New Roman"/>
                <w:bCs/>
                <w:szCs w:val="24"/>
              </w:rPr>
              <w:t>Norma e rinovimit [%]</w:t>
            </w:r>
          </w:p>
        </w:tc>
        <w:tc>
          <w:tcPr>
            <w:tcW w:w="705" w:type="pct"/>
            <w:vAlign w:val="center"/>
          </w:tcPr>
          <w:p w14:paraId="2D1AE82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1,070</w:t>
            </w:r>
          </w:p>
        </w:tc>
        <w:tc>
          <w:tcPr>
            <w:tcW w:w="770" w:type="pct"/>
            <w:vAlign w:val="center"/>
          </w:tcPr>
          <w:p w14:paraId="7C48680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632</w:t>
            </w:r>
          </w:p>
        </w:tc>
        <w:tc>
          <w:tcPr>
            <w:tcW w:w="705" w:type="pct"/>
            <w:vAlign w:val="center"/>
          </w:tcPr>
          <w:p w14:paraId="00CC6C5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2,604</w:t>
            </w:r>
          </w:p>
        </w:tc>
        <w:tc>
          <w:tcPr>
            <w:tcW w:w="770" w:type="pct"/>
            <w:vAlign w:val="center"/>
          </w:tcPr>
          <w:p w14:paraId="3D648F9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1,994</w:t>
            </w:r>
          </w:p>
        </w:tc>
        <w:tc>
          <w:tcPr>
            <w:tcW w:w="705" w:type="pct"/>
            <w:vAlign w:val="center"/>
          </w:tcPr>
          <w:p w14:paraId="55E5226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4,138</w:t>
            </w:r>
          </w:p>
        </w:tc>
        <w:tc>
          <w:tcPr>
            <w:tcW w:w="770" w:type="pct"/>
            <w:vAlign w:val="center"/>
          </w:tcPr>
          <w:p w14:paraId="526544C6"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4,394</w:t>
            </w:r>
          </w:p>
        </w:tc>
      </w:tr>
      <w:tr w:rsidR="001A78CB" w:rsidRPr="00CC49AB" w14:paraId="10BC4B65" w14:textId="77777777" w:rsidTr="00340F38">
        <w:trPr>
          <w:cantSplit/>
          <w:trHeight w:val="20"/>
          <w:jc w:val="center"/>
        </w:trPr>
        <w:tc>
          <w:tcPr>
            <w:tcW w:w="575" w:type="pct"/>
            <w:shd w:val="clear" w:color="auto" w:fill="FDE9D9" w:themeFill="accent6" w:themeFillTint="33"/>
            <w:vAlign w:val="center"/>
          </w:tcPr>
          <w:p w14:paraId="788FDD91" w14:textId="77777777" w:rsidR="001A78CB" w:rsidRPr="00CC49AB" w:rsidRDefault="001A78CB" w:rsidP="001A78CB">
            <w:pPr>
              <w:spacing w:after="0" w:line="240" w:lineRule="auto"/>
              <w:rPr>
                <w:rFonts w:ascii="Garamond" w:hAnsi="Garamond" w:cs="Times New Roman"/>
                <w:bCs/>
                <w:szCs w:val="24"/>
              </w:rPr>
            </w:pPr>
            <w:r w:rsidRPr="00CC49AB">
              <w:rPr>
                <w:rFonts w:ascii="Garamond" w:hAnsi="Garamond" w:cs="Times New Roman"/>
                <w:bCs/>
                <w:szCs w:val="24"/>
              </w:rPr>
              <w:t>Norma e rinovimit [%]</w:t>
            </w:r>
          </w:p>
        </w:tc>
        <w:tc>
          <w:tcPr>
            <w:tcW w:w="705" w:type="pct"/>
            <w:vAlign w:val="center"/>
          </w:tcPr>
          <w:p w14:paraId="4233EC33"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710,381</w:t>
            </w:r>
          </w:p>
        </w:tc>
        <w:tc>
          <w:tcPr>
            <w:tcW w:w="770" w:type="pct"/>
            <w:vAlign w:val="center"/>
          </w:tcPr>
          <w:p w14:paraId="5CF9495A"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398,641</w:t>
            </w:r>
          </w:p>
        </w:tc>
        <w:tc>
          <w:tcPr>
            <w:tcW w:w="705" w:type="pct"/>
            <w:vAlign w:val="center"/>
          </w:tcPr>
          <w:p w14:paraId="627FDFF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1,737,305</w:t>
            </w:r>
          </w:p>
        </w:tc>
        <w:tc>
          <w:tcPr>
            <w:tcW w:w="770" w:type="pct"/>
            <w:vAlign w:val="center"/>
          </w:tcPr>
          <w:p w14:paraId="5EBF80CF"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1,261,675</w:t>
            </w:r>
          </w:p>
        </w:tc>
        <w:tc>
          <w:tcPr>
            <w:tcW w:w="705" w:type="pct"/>
            <w:vAlign w:val="center"/>
          </w:tcPr>
          <w:p w14:paraId="73BD77FD"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2.843.257</w:t>
            </w:r>
          </w:p>
        </w:tc>
        <w:tc>
          <w:tcPr>
            <w:tcW w:w="770" w:type="pct"/>
            <w:vAlign w:val="center"/>
          </w:tcPr>
          <w:p w14:paraId="46B1093D"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3,027,583</w:t>
            </w:r>
          </w:p>
        </w:tc>
      </w:tr>
      <w:tr w:rsidR="001A78CB" w:rsidRPr="00CC49AB" w14:paraId="409D70C8" w14:textId="77777777" w:rsidTr="00340F38">
        <w:trPr>
          <w:cantSplit/>
          <w:trHeight w:val="20"/>
          <w:jc w:val="center"/>
        </w:trPr>
        <w:tc>
          <w:tcPr>
            <w:tcW w:w="575" w:type="pct"/>
            <w:shd w:val="clear" w:color="auto" w:fill="FDE9D9" w:themeFill="accent6" w:themeFillTint="33"/>
            <w:vAlign w:val="center"/>
          </w:tcPr>
          <w:p w14:paraId="22A51A31" w14:textId="77777777" w:rsidR="001A78CB" w:rsidRPr="00CC49AB" w:rsidRDefault="001A78CB" w:rsidP="001A78CB">
            <w:pPr>
              <w:spacing w:after="0" w:line="240" w:lineRule="auto"/>
              <w:rPr>
                <w:rFonts w:ascii="Garamond" w:hAnsi="Garamond" w:cs="Times New Roman"/>
                <w:bCs/>
                <w:szCs w:val="24"/>
              </w:rPr>
            </w:pPr>
            <w:r w:rsidRPr="00CC49AB">
              <w:rPr>
                <w:rFonts w:ascii="Garamond" w:hAnsi="Garamond" w:cs="Times New Roman"/>
                <w:bCs/>
                <w:szCs w:val="24"/>
              </w:rPr>
              <w:lastRenderedPageBreak/>
              <w:t>Norma e rinovimit [%]</w:t>
            </w:r>
          </w:p>
        </w:tc>
        <w:tc>
          <w:tcPr>
            <w:tcW w:w="705" w:type="pct"/>
            <w:vAlign w:val="center"/>
          </w:tcPr>
          <w:p w14:paraId="32EA7BA1"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186</w:t>
            </w:r>
          </w:p>
        </w:tc>
        <w:tc>
          <w:tcPr>
            <w:tcW w:w="770" w:type="pct"/>
            <w:vAlign w:val="center"/>
          </w:tcPr>
          <w:p w14:paraId="6895A14F"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105</w:t>
            </w:r>
          </w:p>
        </w:tc>
        <w:tc>
          <w:tcPr>
            <w:tcW w:w="705" w:type="pct"/>
            <w:vAlign w:val="center"/>
          </w:tcPr>
          <w:p w14:paraId="4F5A3B06"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456</w:t>
            </w:r>
          </w:p>
        </w:tc>
        <w:tc>
          <w:tcPr>
            <w:tcW w:w="770" w:type="pct"/>
            <w:vAlign w:val="center"/>
          </w:tcPr>
          <w:p w14:paraId="53974186"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331</w:t>
            </w:r>
          </w:p>
        </w:tc>
        <w:tc>
          <w:tcPr>
            <w:tcW w:w="705" w:type="pct"/>
            <w:vAlign w:val="center"/>
          </w:tcPr>
          <w:p w14:paraId="6CB9A48B"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795</w:t>
            </w:r>
          </w:p>
        </w:tc>
        <w:tc>
          <w:tcPr>
            <w:tcW w:w="770" w:type="pct"/>
            <w:vAlign w:val="center"/>
          </w:tcPr>
          <w:p w14:paraId="28EA53CC"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655</w:t>
            </w:r>
          </w:p>
        </w:tc>
      </w:tr>
    </w:tbl>
    <w:p w14:paraId="72FC80EB" w14:textId="1EA58EA2" w:rsidR="001A78CB" w:rsidRPr="00CC49AB" w:rsidRDefault="001A78CB" w:rsidP="001A78CB">
      <w:pPr>
        <w:spacing w:after="0" w:line="240" w:lineRule="auto"/>
        <w:ind w:right="69"/>
        <w:jc w:val="center"/>
        <w:rPr>
          <w:rFonts w:ascii="Garamond" w:hAnsi="Garamond" w:cs="Times New Roman"/>
          <w:i/>
          <w:iCs/>
          <w:szCs w:val="20"/>
        </w:rPr>
      </w:pPr>
      <w:r w:rsidRPr="00CC49AB">
        <w:rPr>
          <w:rFonts w:ascii="Garamond" w:hAnsi="Garamond" w:cs="Times New Roman"/>
          <w:i/>
          <w:iCs/>
          <w:szCs w:val="20"/>
        </w:rPr>
        <w:t xml:space="preserve">Burimi: </w:t>
      </w:r>
      <w:r w:rsidR="005D3AC0" w:rsidRPr="00CC49AB">
        <w:rPr>
          <w:rFonts w:ascii="Garamond" w:hAnsi="Garamond" w:cs="Times New Roman"/>
          <w:i/>
          <w:iCs/>
          <w:szCs w:val="20"/>
        </w:rPr>
        <w:t xml:space="preserve">Llogaritje </w:t>
      </w:r>
      <w:r w:rsidRPr="00CC49AB">
        <w:rPr>
          <w:rFonts w:ascii="Garamond" w:hAnsi="Garamond" w:cs="Times New Roman"/>
          <w:i/>
          <w:iCs/>
          <w:szCs w:val="20"/>
        </w:rPr>
        <w:t>të bëra nga konsulentët</w:t>
      </w:r>
    </w:p>
    <w:p w14:paraId="5BEAB686" w14:textId="77777777" w:rsidR="001A78CB" w:rsidRPr="00CC49AB" w:rsidRDefault="001A78CB" w:rsidP="001A78CB">
      <w:pPr>
        <w:spacing w:after="0" w:line="240" w:lineRule="auto"/>
        <w:jc w:val="both"/>
        <w:rPr>
          <w:rFonts w:ascii="Garamond" w:hAnsi="Garamond" w:cs="Times New Roman"/>
          <w:sz w:val="24"/>
          <w:szCs w:val="24"/>
        </w:rPr>
      </w:pPr>
    </w:p>
    <w:p w14:paraId="566915F5" w14:textId="53476EE0" w:rsidR="001A78CB" w:rsidRPr="00CC49AB" w:rsidRDefault="001A78CB" w:rsidP="00110DA8">
      <w:pPr>
        <w:pStyle w:val="TEKSTIIIIII"/>
      </w:pPr>
      <w:r w:rsidRPr="00CC49AB">
        <w:t>Tabela më poshtë tregon normat e rinovimit, objektivat e rinovimit dhe nevojat për investime të stokut të ndërtesave publike të Shqipërisë, për të dy</w:t>
      </w:r>
      <w:r w:rsidR="00781DDE" w:rsidRPr="00CC49AB">
        <w:t>ja</w:t>
      </w:r>
      <w:r w:rsidRPr="00CC49AB">
        <w:t xml:space="preserve"> kategoritë e ndërtesave publike – niveli i qeverisë qendrore dhe ndërtesat publike në nivel bashkie për 2025 dhe 2026.</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074"/>
        <w:gridCol w:w="1791"/>
        <w:gridCol w:w="1672"/>
        <w:gridCol w:w="2164"/>
        <w:gridCol w:w="1649"/>
      </w:tblGrid>
      <w:tr w:rsidR="001A78CB" w:rsidRPr="00CC49AB" w14:paraId="7E6B0AEB" w14:textId="77777777" w:rsidTr="00D22F1D">
        <w:trPr>
          <w:jc w:val="center"/>
        </w:trPr>
        <w:tc>
          <w:tcPr>
            <w:tcW w:w="1109" w:type="pct"/>
            <w:shd w:val="clear" w:color="auto" w:fill="FDE9D9" w:themeFill="accent6" w:themeFillTint="33"/>
            <w:vAlign w:val="center"/>
          </w:tcPr>
          <w:p w14:paraId="187C4BB2" w14:textId="77777777" w:rsidR="001A78CB" w:rsidRPr="00CC49AB" w:rsidRDefault="001A78CB" w:rsidP="001A78CB">
            <w:pPr>
              <w:spacing w:after="0" w:line="240" w:lineRule="auto"/>
              <w:rPr>
                <w:rFonts w:ascii="Garamond" w:hAnsi="Garamond" w:cs="Times New Roman"/>
                <w:b/>
                <w:szCs w:val="24"/>
              </w:rPr>
            </w:pPr>
            <w:r w:rsidRPr="00CC49AB">
              <w:rPr>
                <w:rFonts w:ascii="Garamond" w:hAnsi="Garamond" w:cs="Times New Roman"/>
                <w:b/>
                <w:szCs w:val="24"/>
              </w:rPr>
              <w:t>Viti</w:t>
            </w:r>
          </w:p>
        </w:tc>
        <w:tc>
          <w:tcPr>
            <w:tcW w:w="1852" w:type="pct"/>
            <w:gridSpan w:val="2"/>
            <w:shd w:val="clear" w:color="auto" w:fill="FDE9D9" w:themeFill="accent6" w:themeFillTint="33"/>
            <w:vAlign w:val="center"/>
          </w:tcPr>
          <w:p w14:paraId="7370B085"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2025</w:t>
            </w:r>
          </w:p>
        </w:tc>
        <w:tc>
          <w:tcPr>
            <w:tcW w:w="2039" w:type="pct"/>
            <w:gridSpan w:val="2"/>
            <w:shd w:val="clear" w:color="auto" w:fill="FDE9D9" w:themeFill="accent6" w:themeFillTint="33"/>
            <w:vAlign w:val="center"/>
          </w:tcPr>
          <w:p w14:paraId="4530DBBF"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2026</w:t>
            </w:r>
          </w:p>
        </w:tc>
      </w:tr>
      <w:tr w:rsidR="001A78CB" w:rsidRPr="00CC49AB" w14:paraId="4CE36E94" w14:textId="77777777" w:rsidTr="00D22F1D">
        <w:trPr>
          <w:jc w:val="center"/>
        </w:trPr>
        <w:tc>
          <w:tcPr>
            <w:tcW w:w="1109" w:type="pct"/>
            <w:shd w:val="clear" w:color="auto" w:fill="FDE9D9" w:themeFill="accent6" w:themeFillTint="33"/>
          </w:tcPr>
          <w:p w14:paraId="6B8EE616" w14:textId="77777777" w:rsidR="001A78CB" w:rsidRPr="00CC49AB" w:rsidRDefault="001A78CB" w:rsidP="001A78CB">
            <w:pPr>
              <w:spacing w:after="0" w:line="240" w:lineRule="auto"/>
              <w:rPr>
                <w:rFonts w:ascii="Garamond" w:hAnsi="Garamond" w:cs="Times New Roman"/>
                <w:b/>
                <w:szCs w:val="24"/>
              </w:rPr>
            </w:pPr>
            <w:r w:rsidRPr="00CC49AB">
              <w:rPr>
                <w:rFonts w:ascii="Garamond" w:hAnsi="Garamond" w:cs="Times New Roman"/>
                <w:b/>
                <w:szCs w:val="24"/>
              </w:rPr>
              <w:t>Qendrore/</w:t>
            </w:r>
          </w:p>
          <w:p w14:paraId="641DB8A0" w14:textId="7CB0CC0D" w:rsidR="001A78CB" w:rsidRPr="00CC49AB" w:rsidRDefault="00D22F1D" w:rsidP="001A78CB">
            <w:pPr>
              <w:spacing w:after="0" w:line="240" w:lineRule="auto"/>
              <w:rPr>
                <w:rFonts w:ascii="Garamond" w:hAnsi="Garamond" w:cs="Times New Roman"/>
                <w:b/>
                <w:szCs w:val="24"/>
              </w:rPr>
            </w:pPr>
            <w:r w:rsidRPr="00CC49AB">
              <w:rPr>
                <w:rFonts w:ascii="Garamond" w:hAnsi="Garamond" w:cs="Times New Roman"/>
                <w:b/>
                <w:szCs w:val="24"/>
              </w:rPr>
              <w:t>bashkive</w:t>
            </w:r>
          </w:p>
        </w:tc>
        <w:tc>
          <w:tcPr>
            <w:tcW w:w="958" w:type="pct"/>
            <w:vAlign w:val="center"/>
          </w:tcPr>
          <w:p w14:paraId="6340BBD9"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Qendrore</w:t>
            </w:r>
          </w:p>
        </w:tc>
        <w:tc>
          <w:tcPr>
            <w:tcW w:w="894" w:type="pct"/>
            <w:vAlign w:val="center"/>
          </w:tcPr>
          <w:p w14:paraId="457358FC"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Bashkive</w:t>
            </w:r>
          </w:p>
        </w:tc>
        <w:tc>
          <w:tcPr>
            <w:tcW w:w="1157" w:type="pct"/>
            <w:vAlign w:val="center"/>
          </w:tcPr>
          <w:p w14:paraId="75299DA0"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Qendrore</w:t>
            </w:r>
          </w:p>
        </w:tc>
        <w:tc>
          <w:tcPr>
            <w:tcW w:w="882" w:type="pct"/>
            <w:vAlign w:val="center"/>
          </w:tcPr>
          <w:p w14:paraId="5890FA69"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Bashkive</w:t>
            </w:r>
          </w:p>
        </w:tc>
      </w:tr>
      <w:tr w:rsidR="001A78CB" w:rsidRPr="00CC49AB" w14:paraId="02E47032" w14:textId="77777777" w:rsidTr="00D22F1D">
        <w:trPr>
          <w:trHeight w:val="206"/>
          <w:jc w:val="center"/>
        </w:trPr>
        <w:tc>
          <w:tcPr>
            <w:tcW w:w="1109" w:type="pct"/>
            <w:shd w:val="clear" w:color="auto" w:fill="FDE9D9" w:themeFill="accent6" w:themeFillTint="33"/>
            <w:vAlign w:val="center"/>
          </w:tcPr>
          <w:p w14:paraId="4C15F4D6"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Norma e rinovimit [%]</w:t>
            </w:r>
          </w:p>
        </w:tc>
        <w:tc>
          <w:tcPr>
            <w:tcW w:w="958" w:type="pct"/>
          </w:tcPr>
          <w:p w14:paraId="015EA41E" w14:textId="1F64253A" w:rsidR="001A78CB" w:rsidRPr="00CC49AB" w:rsidRDefault="001A78CB" w:rsidP="00D22F1D">
            <w:pPr>
              <w:spacing w:after="0" w:line="240" w:lineRule="auto"/>
              <w:jc w:val="center"/>
              <w:rPr>
                <w:rFonts w:ascii="Garamond" w:hAnsi="Garamond" w:cs="Times New Roman"/>
                <w:b/>
                <w:szCs w:val="24"/>
              </w:rPr>
            </w:pPr>
            <w:r w:rsidRPr="00CC49AB">
              <w:rPr>
                <w:rFonts w:ascii="Garamond" w:hAnsi="Garamond" w:cs="Times New Roman"/>
                <w:b/>
                <w:szCs w:val="24"/>
              </w:rPr>
              <w:t>Totali për periudhën</w:t>
            </w:r>
            <w:r w:rsidRPr="00CC49AB" w:rsidDel="00D00FB1">
              <w:rPr>
                <w:rFonts w:ascii="Garamond" w:hAnsi="Garamond" w:cs="Times New Roman"/>
                <w:b/>
                <w:szCs w:val="24"/>
              </w:rPr>
              <w:t xml:space="preserve"> </w:t>
            </w:r>
            <w:r w:rsidRPr="00CC49AB">
              <w:rPr>
                <w:rFonts w:ascii="Garamond" w:hAnsi="Garamond" w:cs="Times New Roman"/>
                <w:b/>
                <w:szCs w:val="24"/>
              </w:rPr>
              <w:t>2023</w:t>
            </w:r>
            <w:r w:rsidR="00D22F1D" w:rsidRPr="00CC49AB">
              <w:rPr>
                <w:rFonts w:ascii="Garamond" w:hAnsi="Garamond" w:cs="Times New Roman"/>
                <w:b/>
                <w:szCs w:val="24"/>
              </w:rPr>
              <w:t>–</w:t>
            </w:r>
            <w:r w:rsidRPr="00CC49AB">
              <w:rPr>
                <w:rFonts w:ascii="Garamond" w:hAnsi="Garamond" w:cs="Times New Roman"/>
                <w:b/>
                <w:szCs w:val="24"/>
              </w:rPr>
              <w:t>2030: 21%</w:t>
            </w:r>
          </w:p>
          <w:p w14:paraId="26CAB55E" w14:textId="12E7DA57" w:rsidR="001A78CB" w:rsidRPr="00CC49AB" w:rsidRDefault="001A78CB" w:rsidP="00D22F1D">
            <w:pPr>
              <w:spacing w:after="0" w:line="240" w:lineRule="auto"/>
              <w:jc w:val="center"/>
              <w:rPr>
                <w:rFonts w:ascii="Garamond" w:hAnsi="Garamond" w:cs="Times New Roman"/>
                <w:b/>
                <w:szCs w:val="24"/>
              </w:rPr>
            </w:pPr>
            <w:r w:rsidRPr="00CC49AB">
              <w:rPr>
                <w:rFonts w:ascii="Garamond" w:hAnsi="Garamond" w:cs="Times New Roman"/>
                <w:b/>
                <w:szCs w:val="24"/>
              </w:rPr>
              <w:t>Mesatarja vjetore: 3%</w:t>
            </w:r>
          </w:p>
        </w:tc>
        <w:tc>
          <w:tcPr>
            <w:tcW w:w="894" w:type="pct"/>
          </w:tcPr>
          <w:p w14:paraId="499C9FE8" w14:textId="0DDC4578" w:rsidR="001A78CB" w:rsidRPr="00CC49AB" w:rsidRDefault="001A78CB" w:rsidP="00D22F1D">
            <w:pPr>
              <w:spacing w:after="0" w:line="240" w:lineRule="auto"/>
              <w:jc w:val="center"/>
              <w:rPr>
                <w:rFonts w:ascii="Garamond" w:hAnsi="Garamond" w:cs="Times New Roman"/>
                <w:b/>
                <w:szCs w:val="24"/>
              </w:rPr>
            </w:pPr>
            <w:r w:rsidRPr="00CC49AB">
              <w:rPr>
                <w:rFonts w:ascii="Garamond" w:hAnsi="Garamond" w:cs="Times New Roman"/>
                <w:b/>
                <w:szCs w:val="24"/>
              </w:rPr>
              <w:t>Totali për periudhën</w:t>
            </w:r>
            <w:r w:rsidRPr="00CC49AB" w:rsidDel="00D00FB1">
              <w:rPr>
                <w:rFonts w:ascii="Garamond" w:hAnsi="Garamond" w:cs="Times New Roman"/>
                <w:b/>
                <w:szCs w:val="24"/>
              </w:rPr>
              <w:t xml:space="preserve"> </w:t>
            </w:r>
            <w:r w:rsidRPr="00CC49AB">
              <w:rPr>
                <w:rFonts w:ascii="Garamond" w:hAnsi="Garamond" w:cs="Times New Roman"/>
                <w:b/>
                <w:szCs w:val="24"/>
              </w:rPr>
              <w:t>2023</w:t>
            </w:r>
            <w:r w:rsidR="00D22F1D" w:rsidRPr="00CC49AB">
              <w:rPr>
                <w:rFonts w:ascii="Garamond" w:hAnsi="Garamond" w:cs="Times New Roman"/>
                <w:b/>
                <w:szCs w:val="24"/>
              </w:rPr>
              <w:t>–</w:t>
            </w:r>
            <w:r w:rsidRPr="00CC49AB">
              <w:rPr>
                <w:rFonts w:ascii="Garamond" w:hAnsi="Garamond" w:cs="Times New Roman"/>
                <w:b/>
                <w:szCs w:val="24"/>
              </w:rPr>
              <w:t>2030: 14%</w:t>
            </w:r>
          </w:p>
          <w:p w14:paraId="18AF5493" w14:textId="26D6B76C" w:rsidR="001A78CB" w:rsidRPr="00CC49AB" w:rsidRDefault="001A78CB" w:rsidP="00D22F1D">
            <w:pPr>
              <w:spacing w:after="0" w:line="240" w:lineRule="auto"/>
              <w:jc w:val="center"/>
              <w:rPr>
                <w:rFonts w:ascii="Garamond" w:hAnsi="Garamond" w:cs="Times New Roman"/>
                <w:b/>
                <w:szCs w:val="24"/>
              </w:rPr>
            </w:pPr>
            <w:r w:rsidRPr="00CC49AB">
              <w:rPr>
                <w:rFonts w:ascii="Garamond" w:hAnsi="Garamond" w:cs="Times New Roman"/>
                <w:b/>
                <w:szCs w:val="24"/>
              </w:rPr>
              <w:t>Mesatarja vjetore: 2%</w:t>
            </w:r>
          </w:p>
        </w:tc>
        <w:tc>
          <w:tcPr>
            <w:tcW w:w="1157" w:type="pct"/>
          </w:tcPr>
          <w:p w14:paraId="194C3990" w14:textId="5D304216" w:rsidR="001A78CB" w:rsidRPr="00CC49AB" w:rsidRDefault="001A78CB" w:rsidP="00D22F1D">
            <w:pPr>
              <w:spacing w:after="0" w:line="240" w:lineRule="auto"/>
              <w:jc w:val="center"/>
              <w:rPr>
                <w:rFonts w:ascii="Garamond" w:hAnsi="Garamond" w:cs="Times New Roman"/>
                <w:b/>
                <w:szCs w:val="24"/>
              </w:rPr>
            </w:pPr>
            <w:r w:rsidRPr="00CC49AB">
              <w:rPr>
                <w:rFonts w:ascii="Garamond" w:hAnsi="Garamond" w:cs="Times New Roman"/>
                <w:b/>
                <w:szCs w:val="24"/>
              </w:rPr>
              <w:t>Totali për periudhën 2023</w:t>
            </w:r>
            <w:r w:rsidR="00D22F1D" w:rsidRPr="00CC49AB">
              <w:rPr>
                <w:rFonts w:ascii="Garamond" w:hAnsi="Garamond" w:cs="Times New Roman"/>
                <w:b/>
                <w:szCs w:val="24"/>
              </w:rPr>
              <w:t>–</w:t>
            </w:r>
            <w:r w:rsidRPr="00CC49AB">
              <w:rPr>
                <w:rFonts w:ascii="Garamond" w:hAnsi="Garamond" w:cs="Times New Roman"/>
                <w:b/>
                <w:szCs w:val="24"/>
              </w:rPr>
              <w:t>2030: 21%</w:t>
            </w:r>
          </w:p>
          <w:p w14:paraId="1C48F898" w14:textId="77777777" w:rsidR="001A78CB" w:rsidRPr="00CC49AB" w:rsidRDefault="001A78CB" w:rsidP="00D22F1D">
            <w:pPr>
              <w:spacing w:after="0" w:line="240" w:lineRule="auto"/>
              <w:jc w:val="center"/>
              <w:rPr>
                <w:rFonts w:ascii="Garamond" w:hAnsi="Garamond" w:cs="Times New Roman"/>
                <w:b/>
                <w:szCs w:val="24"/>
              </w:rPr>
            </w:pPr>
            <w:r w:rsidRPr="00CC49AB">
              <w:rPr>
                <w:rFonts w:ascii="Garamond" w:hAnsi="Garamond" w:cs="Times New Roman"/>
                <w:b/>
                <w:szCs w:val="24"/>
              </w:rPr>
              <w:br/>
              <w:t>Mesatarja vjetore: 3%</w:t>
            </w:r>
          </w:p>
        </w:tc>
        <w:tc>
          <w:tcPr>
            <w:tcW w:w="882" w:type="pct"/>
            <w:vAlign w:val="center"/>
          </w:tcPr>
          <w:p w14:paraId="3675AA4C"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Totali për periudhën</w:t>
            </w:r>
            <w:r w:rsidRPr="00CC49AB" w:rsidDel="00D00FB1">
              <w:rPr>
                <w:rFonts w:ascii="Garamond" w:hAnsi="Garamond" w:cs="Times New Roman"/>
                <w:b/>
                <w:szCs w:val="24"/>
              </w:rPr>
              <w:t xml:space="preserve"> </w:t>
            </w:r>
            <w:r w:rsidRPr="00CC49AB">
              <w:rPr>
                <w:rFonts w:ascii="Garamond" w:hAnsi="Garamond" w:cs="Times New Roman"/>
                <w:b/>
                <w:szCs w:val="24"/>
              </w:rPr>
              <w:t>2023- 2030: 14%</w:t>
            </w:r>
          </w:p>
          <w:p w14:paraId="5B12FF99" w14:textId="16477C6F"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Mesatarja vjetore: 2%</w:t>
            </w:r>
          </w:p>
        </w:tc>
      </w:tr>
      <w:tr w:rsidR="001A78CB" w:rsidRPr="00CC49AB" w14:paraId="5E7726EF" w14:textId="77777777" w:rsidTr="00D22F1D">
        <w:trPr>
          <w:trHeight w:val="206"/>
          <w:jc w:val="center"/>
        </w:trPr>
        <w:tc>
          <w:tcPr>
            <w:tcW w:w="1109" w:type="pct"/>
            <w:shd w:val="clear" w:color="auto" w:fill="FDE9D9" w:themeFill="accent6" w:themeFillTint="33"/>
            <w:vAlign w:val="center"/>
          </w:tcPr>
          <w:p w14:paraId="10B0D8F4" w14:textId="77777777" w:rsidR="001A78CB" w:rsidRPr="00CC49AB" w:rsidRDefault="001A78CB" w:rsidP="001A78CB">
            <w:pPr>
              <w:spacing w:after="0" w:line="240" w:lineRule="auto"/>
              <w:jc w:val="center"/>
              <w:rPr>
                <w:rFonts w:ascii="Garamond" w:hAnsi="Garamond" w:cs="Times New Roman"/>
                <w:bCs/>
                <w:szCs w:val="24"/>
              </w:rPr>
            </w:pPr>
            <w:r w:rsidRPr="00CC49AB">
              <w:rPr>
                <w:rFonts w:ascii="Garamond" w:hAnsi="Garamond" w:cs="Times New Roman"/>
                <w:bCs/>
                <w:szCs w:val="24"/>
              </w:rPr>
              <w:t>Norma e rinovimit [%]</w:t>
            </w:r>
          </w:p>
        </w:tc>
        <w:tc>
          <w:tcPr>
            <w:tcW w:w="958" w:type="pct"/>
          </w:tcPr>
          <w:p w14:paraId="6B7FB140"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152</w:t>
            </w:r>
          </w:p>
        </w:tc>
        <w:tc>
          <w:tcPr>
            <w:tcW w:w="894" w:type="pct"/>
          </w:tcPr>
          <w:p w14:paraId="1CBFE65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90</w:t>
            </w:r>
          </w:p>
        </w:tc>
        <w:tc>
          <w:tcPr>
            <w:tcW w:w="1157" w:type="pct"/>
          </w:tcPr>
          <w:p w14:paraId="08F3E495"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153</w:t>
            </w:r>
          </w:p>
        </w:tc>
        <w:tc>
          <w:tcPr>
            <w:tcW w:w="882" w:type="pct"/>
          </w:tcPr>
          <w:p w14:paraId="0F94E739"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91</w:t>
            </w:r>
          </w:p>
        </w:tc>
      </w:tr>
      <w:tr w:rsidR="001A78CB" w:rsidRPr="00CC49AB" w14:paraId="23E8B934" w14:textId="77777777" w:rsidTr="00D22F1D">
        <w:trPr>
          <w:trHeight w:val="206"/>
          <w:jc w:val="center"/>
        </w:trPr>
        <w:tc>
          <w:tcPr>
            <w:tcW w:w="1109" w:type="pct"/>
            <w:shd w:val="clear" w:color="auto" w:fill="FDE9D9" w:themeFill="accent6" w:themeFillTint="33"/>
            <w:vAlign w:val="center"/>
          </w:tcPr>
          <w:p w14:paraId="1C1D85A1" w14:textId="77777777" w:rsidR="001A78CB" w:rsidRPr="00CC49AB" w:rsidRDefault="001A78CB" w:rsidP="001A78CB">
            <w:pPr>
              <w:spacing w:after="0" w:line="240" w:lineRule="auto"/>
              <w:jc w:val="center"/>
              <w:rPr>
                <w:rFonts w:ascii="Garamond" w:hAnsi="Garamond" w:cs="Times New Roman"/>
                <w:bCs/>
                <w:szCs w:val="24"/>
              </w:rPr>
            </w:pPr>
            <w:r w:rsidRPr="00CC49AB">
              <w:rPr>
                <w:rFonts w:ascii="Garamond" w:hAnsi="Garamond" w:cs="Times New Roman"/>
                <w:bCs/>
                <w:szCs w:val="24"/>
              </w:rPr>
              <w:t>Norma e rinovimit [%]</w:t>
            </w:r>
          </w:p>
        </w:tc>
        <w:tc>
          <w:tcPr>
            <w:tcW w:w="958" w:type="pct"/>
          </w:tcPr>
          <w:p w14:paraId="339C2D0F"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100,923</w:t>
            </w:r>
          </w:p>
        </w:tc>
        <w:tc>
          <w:tcPr>
            <w:tcW w:w="894" w:type="pct"/>
          </w:tcPr>
          <w:p w14:paraId="09795B70"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56,661</w:t>
            </w:r>
          </w:p>
        </w:tc>
        <w:tc>
          <w:tcPr>
            <w:tcW w:w="1157" w:type="pct"/>
          </w:tcPr>
          <w:p w14:paraId="0FB59A01"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101,374</w:t>
            </w:r>
          </w:p>
        </w:tc>
        <w:tc>
          <w:tcPr>
            <w:tcW w:w="882" w:type="pct"/>
          </w:tcPr>
          <w:p w14:paraId="44E1C253"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56,900</w:t>
            </w:r>
          </w:p>
        </w:tc>
      </w:tr>
      <w:tr w:rsidR="001A78CB" w:rsidRPr="00CC49AB" w14:paraId="4C1955AE" w14:textId="77777777" w:rsidTr="00D22F1D">
        <w:trPr>
          <w:trHeight w:val="206"/>
          <w:jc w:val="center"/>
        </w:trPr>
        <w:tc>
          <w:tcPr>
            <w:tcW w:w="1109" w:type="pct"/>
            <w:shd w:val="clear" w:color="auto" w:fill="FDE9D9" w:themeFill="accent6" w:themeFillTint="33"/>
            <w:vAlign w:val="center"/>
          </w:tcPr>
          <w:p w14:paraId="3215CB92" w14:textId="77777777" w:rsidR="001A78CB" w:rsidRPr="00CC49AB" w:rsidRDefault="001A78CB" w:rsidP="001A78CB">
            <w:pPr>
              <w:spacing w:after="0" w:line="240" w:lineRule="auto"/>
              <w:jc w:val="center"/>
              <w:rPr>
                <w:rFonts w:ascii="Garamond" w:hAnsi="Garamond" w:cs="Times New Roman"/>
                <w:bCs/>
                <w:szCs w:val="24"/>
              </w:rPr>
            </w:pPr>
            <w:r w:rsidRPr="00CC49AB">
              <w:rPr>
                <w:rFonts w:ascii="Garamond" w:hAnsi="Garamond" w:cs="Times New Roman"/>
                <w:bCs/>
                <w:szCs w:val="24"/>
              </w:rPr>
              <w:t>Norma e rinovimit [%]</w:t>
            </w:r>
          </w:p>
        </w:tc>
        <w:tc>
          <w:tcPr>
            <w:tcW w:w="958" w:type="pct"/>
          </w:tcPr>
          <w:p w14:paraId="092F650D"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26</w:t>
            </w:r>
          </w:p>
        </w:tc>
        <w:tc>
          <w:tcPr>
            <w:tcW w:w="894" w:type="pct"/>
          </w:tcPr>
          <w:p w14:paraId="7A44625C"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15</w:t>
            </w:r>
          </w:p>
        </w:tc>
        <w:tc>
          <w:tcPr>
            <w:tcW w:w="1157" w:type="pct"/>
          </w:tcPr>
          <w:p w14:paraId="2C7E5DEE"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27</w:t>
            </w:r>
          </w:p>
        </w:tc>
        <w:tc>
          <w:tcPr>
            <w:tcW w:w="882" w:type="pct"/>
          </w:tcPr>
          <w:p w14:paraId="06E64CB4"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15</w:t>
            </w:r>
          </w:p>
        </w:tc>
      </w:tr>
    </w:tbl>
    <w:p w14:paraId="02F8C836" w14:textId="5C9AE7C2" w:rsidR="001A78CB" w:rsidRPr="00CC49AB" w:rsidRDefault="001A78CB" w:rsidP="001A78CB">
      <w:pPr>
        <w:spacing w:after="0" w:line="240" w:lineRule="auto"/>
        <w:ind w:right="69"/>
        <w:jc w:val="center"/>
        <w:rPr>
          <w:rFonts w:ascii="Garamond" w:hAnsi="Garamond" w:cs="Times New Roman"/>
          <w:i/>
          <w:iCs/>
          <w:szCs w:val="20"/>
        </w:rPr>
      </w:pPr>
      <w:r w:rsidRPr="00CC49AB">
        <w:rPr>
          <w:rFonts w:ascii="Garamond" w:hAnsi="Garamond" w:cs="Times New Roman"/>
          <w:i/>
          <w:iCs/>
          <w:szCs w:val="20"/>
        </w:rPr>
        <w:t xml:space="preserve">Burimi: </w:t>
      </w:r>
      <w:r w:rsidR="005D3AC0" w:rsidRPr="00CC49AB">
        <w:rPr>
          <w:rFonts w:ascii="Garamond" w:hAnsi="Garamond" w:cs="Times New Roman"/>
          <w:i/>
          <w:iCs/>
          <w:szCs w:val="20"/>
        </w:rPr>
        <w:t xml:space="preserve">Llogaritje </w:t>
      </w:r>
      <w:r w:rsidRPr="00CC49AB">
        <w:rPr>
          <w:rFonts w:ascii="Garamond" w:hAnsi="Garamond" w:cs="Times New Roman"/>
          <w:i/>
          <w:iCs/>
          <w:szCs w:val="20"/>
        </w:rPr>
        <w:t>të bëra nga konsulentët</w:t>
      </w:r>
    </w:p>
    <w:p w14:paraId="1D25647C" w14:textId="77777777" w:rsidR="001A78CB" w:rsidRPr="00CC49AB" w:rsidRDefault="001A78CB" w:rsidP="001A78CB">
      <w:pPr>
        <w:spacing w:after="0" w:line="240" w:lineRule="auto"/>
        <w:rPr>
          <w:rFonts w:ascii="Garamond" w:hAnsi="Garamond" w:cs="Times New Roman"/>
          <w:sz w:val="24"/>
          <w:szCs w:val="24"/>
        </w:rPr>
      </w:pPr>
    </w:p>
    <w:p w14:paraId="3E8CAA9D" w14:textId="17604899" w:rsidR="001A78CB" w:rsidRPr="00CC49AB" w:rsidRDefault="001A78CB" w:rsidP="00110DA8">
      <w:pPr>
        <w:pStyle w:val="TEKSTIIIIII"/>
      </w:pPr>
      <w:r w:rsidRPr="00CC49AB">
        <w:t>Masa për ndërtesat se sektorin e</w:t>
      </w:r>
      <w:r w:rsidR="00DC2701" w:rsidRPr="00CC49AB">
        <w:t xml:space="preserve"> </w:t>
      </w:r>
      <w:r w:rsidRPr="00CC49AB">
        <w:t>shërbimeve private dhe tregtare</w:t>
      </w:r>
    </w:p>
    <w:p w14:paraId="357A110B" w14:textId="3E9C90A0" w:rsidR="001A78CB" w:rsidRPr="00CC49AB" w:rsidRDefault="001A78CB" w:rsidP="00110DA8">
      <w:pPr>
        <w:pStyle w:val="TEKSTIIIIII"/>
      </w:pPr>
      <w:r w:rsidRPr="00CC49AB">
        <w:t xml:space="preserve">Emërtimi: Skemat e mbështetjes financiare për përmirësimin e </w:t>
      </w:r>
      <w:r w:rsidR="00340F38" w:rsidRPr="00CC49AB">
        <w:t>eficienc</w:t>
      </w:r>
      <w:r w:rsidRPr="00CC49AB">
        <w:t>ës të energjisë për ndërtesat se sektorin e</w:t>
      </w:r>
      <w:r w:rsidR="00DC2701" w:rsidRPr="00CC49AB">
        <w:t xml:space="preserve"> </w:t>
      </w:r>
      <w:r w:rsidRPr="00CC49AB">
        <w:t>shërbimeve private dhe tregtare (sektori privat)</w:t>
      </w:r>
    </w:p>
    <w:p w14:paraId="26EC9BD4" w14:textId="6CE2C55D" w:rsidR="001A78CB" w:rsidRPr="00CC49AB" w:rsidRDefault="001A78CB" w:rsidP="00110DA8">
      <w:pPr>
        <w:pStyle w:val="TEKSTIIIIII"/>
      </w:pPr>
      <w:r w:rsidRPr="00CC49AB">
        <w:t>Përshkrimi: Skemat e mbështetjes financiare për rinovimin për ndërtesat se sektorin e</w:t>
      </w:r>
      <w:r w:rsidR="00DC2701" w:rsidRPr="00CC49AB">
        <w:t xml:space="preserve"> </w:t>
      </w:r>
      <w:r w:rsidRPr="00CC49AB">
        <w:t>shërbimeve private dhe tregtare (sektori privat) (rinovime të thella).</w:t>
      </w:r>
    </w:p>
    <w:p w14:paraId="5E22DCC5" w14:textId="77777777" w:rsidR="001A78CB" w:rsidRPr="00CC49AB" w:rsidRDefault="001A78CB" w:rsidP="00110DA8">
      <w:pPr>
        <w:pStyle w:val="TEKSTIIIIII"/>
      </w:pPr>
      <w:r w:rsidRPr="00CC49AB">
        <w:t>Kodi PKEK: EE-L5</w:t>
      </w:r>
    </w:p>
    <w:p w14:paraId="7A7C59B7" w14:textId="6BD0F9CE" w:rsidR="001A78CB" w:rsidRPr="00CC49AB" w:rsidRDefault="001A78CB" w:rsidP="00110DA8">
      <w:pPr>
        <w:pStyle w:val="TEKSTIIIIII"/>
      </w:pPr>
      <w:r w:rsidRPr="00CC49AB">
        <w:t xml:space="preserve">Afati kohor: </w:t>
      </w:r>
      <w:r w:rsidR="000246A4" w:rsidRPr="00CC49AB">
        <w:t xml:space="preserve">Deri </w:t>
      </w:r>
      <w:r w:rsidRPr="00CC49AB">
        <w:t>në vitin 2050</w:t>
      </w:r>
    </w:p>
    <w:p w14:paraId="0F8AADC1" w14:textId="77777777" w:rsidR="001A78CB" w:rsidRPr="00CC49AB" w:rsidRDefault="001A78CB" w:rsidP="00110DA8">
      <w:pPr>
        <w:pStyle w:val="TEKSTIIIIII"/>
      </w:pPr>
    </w:p>
    <w:p w14:paraId="56388AB8" w14:textId="65B22C61" w:rsidR="001A78CB" w:rsidRPr="00CC49AB" w:rsidRDefault="001A78CB" w:rsidP="00110DA8">
      <w:pPr>
        <w:pStyle w:val="TEKSTIIIIII"/>
      </w:pPr>
      <w:r w:rsidRPr="00CC49AB">
        <w:t>Me synimin për të dekarbonizuar ndërtesat në sektorin e</w:t>
      </w:r>
      <w:r w:rsidR="00DC2701" w:rsidRPr="00CC49AB">
        <w:t xml:space="preserve"> </w:t>
      </w:r>
      <w:r w:rsidRPr="00CC49AB">
        <w:t xml:space="preserve">shërbimeve private dhe tregtare (sektori privat) të Shqipërisë deri në vitin 2050, dhe duke marrë parasysh masat tipike të rinovimit të thellë (masat e </w:t>
      </w:r>
      <w:r w:rsidR="00340F38" w:rsidRPr="00CC49AB">
        <w:t>eficienc</w:t>
      </w:r>
      <w:r w:rsidRPr="00CC49AB">
        <w:t>ës të energjisë dhe RES)</w:t>
      </w:r>
      <w:r w:rsidR="000246A4" w:rsidRPr="00CC49AB">
        <w:t>,</w:t>
      </w:r>
      <w:r w:rsidRPr="00CC49AB">
        <w:t xml:space="preserve"> të cilat rezultojnë në ndërtesa shërbimi komerciale/private me emetim zero (dhe/ose ndërtesa me energji pothuajse zero), bazuar në objektivat e emetimit të CO</w:t>
      </w:r>
      <w:r w:rsidRPr="00AA2ECB">
        <w:rPr>
          <w:vertAlign w:val="subscript"/>
        </w:rPr>
        <w:t xml:space="preserve">2eq </w:t>
      </w:r>
      <w:r w:rsidRPr="00CC49AB">
        <w:t>të përcaktuar në PKEK, deri në vitin 2050 një sipërfaqe totale prej rreth 22 milionë metra katrorë</w:t>
      </w:r>
      <w:r w:rsidR="000246A4" w:rsidRPr="00CC49AB">
        <w:t>sh</w:t>
      </w:r>
      <w:r w:rsidRPr="00CC49AB">
        <w:t>. Ndërtesat e shërbimeve tregtare/private të Shqipërisë duhet të rinovohen me një numër afërsisht të barabarte me 89,600 ndërtesa.</w:t>
      </w:r>
    </w:p>
    <w:p w14:paraId="522EAB3B" w14:textId="69AE9A46" w:rsidR="001A78CB" w:rsidRPr="00CC49AB" w:rsidRDefault="001A78CB" w:rsidP="00110DA8">
      <w:pPr>
        <w:pStyle w:val="TEKSTIIIIII"/>
      </w:pPr>
      <w:r w:rsidRPr="00CC49AB">
        <w:t>Tabela më poshtë tregon normat e rinovimit, objektivat e rinovimit dhe nevojat për investime të stokut të ndërtesave të shërbimeve tregtare/private të Shqipërisë për vitet 2030, 2040 dhe 2050.</w:t>
      </w:r>
    </w:p>
    <w:p w14:paraId="6A616CA2" w14:textId="77777777" w:rsidR="00340F38" w:rsidRPr="00CC49AB" w:rsidRDefault="00340F38" w:rsidP="00110DA8">
      <w:pPr>
        <w:pStyle w:val="TEKSTIIIIII"/>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7"/>
        <w:gridCol w:w="2337"/>
        <w:gridCol w:w="2338"/>
        <w:gridCol w:w="2338"/>
      </w:tblGrid>
      <w:tr w:rsidR="001A78CB" w:rsidRPr="00CC49AB" w14:paraId="4D62245F" w14:textId="77777777" w:rsidTr="00340F38">
        <w:trPr>
          <w:trHeight w:val="220"/>
          <w:jc w:val="center"/>
        </w:trPr>
        <w:tc>
          <w:tcPr>
            <w:tcW w:w="1250" w:type="pct"/>
            <w:shd w:val="clear" w:color="auto" w:fill="FDE9D9" w:themeFill="accent6" w:themeFillTint="33"/>
          </w:tcPr>
          <w:p w14:paraId="636BCFF9" w14:textId="77777777" w:rsidR="001A78CB" w:rsidRPr="00CC49AB" w:rsidRDefault="001A78CB" w:rsidP="001A78CB">
            <w:pPr>
              <w:spacing w:after="0" w:line="240" w:lineRule="auto"/>
              <w:rPr>
                <w:rFonts w:ascii="Garamond" w:hAnsi="Garamond" w:cs="Times New Roman"/>
                <w:b/>
                <w:szCs w:val="24"/>
              </w:rPr>
            </w:pPr>
          </w:p>
        </w:tc>
        <w:tc>
          <w:tcPr>
            <w:tcW w:w="1250" w:type="pct"/>
            <w:shd w:val="clear" w:color="auto" w:fill="FDE9D9" w:themeFill="accent6" w:themeFillTint="33"/>
          </w:tcPr>
          <w:p w14:paraId="3A165F9F"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1250" w:type="pct"/>
            <w:shd w:val="clear" w:color="auto" w:fill="FDE9D9" w:themeFill="accent6" w:themeFillTint="33"/>
          </w:tcPr>
          <w:p w14:paraId="075F1A47"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1250" w:type="pct"/>
            <w:shd w:val="clear" w:color="auto" w:fill="FDE9D9" w:themeFill="accent6" w:themeFillTint="33"/>
          </w:tcPr>
          <w:p w14:paraId="667FBC27"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1A78CB" w:rsidRPr="00CC49AB" w14:paraId="332B1087" w14:textId="77777777" w:rsidTr="00340F38">
        <w:trPr>
          <w:trHeight w:val="919"/>
          <w:jc w:val="center"/>
        </w:trPr>
        <w:tc>
          <w:tcPr>
            <w:tcW w:w="1250" w:type="pct"/>
            <w:shd w:val="clear" w:color="auto" w:fill="FDE9D9" w:themeFill="accent6" w:themeFillTint="33"/>
            <w:vAlign w:val="center"/>
          </w:tcPr>
          <w:p w14:paraId="491A222F" w14:textId="77777777" w:rsidR="001A78CB" w:rsidRPr="00CC49AB" w:rsidRDefault="001A78CB" w:rsidP="001A78CB">
            <w:pPr>
              <w:spacing w:after="0" w:line="240" w:lineRule="auto"/>
              <w:rPr>
                <w:rFonts w:ascii="Garamond" w:hAnsi="Garamond" w:cs="Times New Roman"/>
                <w:b/>
                <w:szCs w:val="24"/>
              </w:rPr>
            </w:pPr>
            <w:r w:rsidRPr="00CC49AB">
              <w:rPr>
                <w:rFonts w:ascii="Garamond" w:hAnsi="Garamond" w:cs="Times New Roman"/>
                <w:b/>
                <w:szCs w:val="24"/>
              </w:rPr>
              <w:t>Norma e rinovimit [%]</w:t>
            </w:r>
          </w:p>
        </w:tc>
        <w:tc>
          <w:tcPr>
            <w:tcW w:w="1250" w:type="pct"/>
            <w:vAlign w:val="center"/>
          </w:tcPr>
          <w:p w14:paraId="0A9E3E78" w14:textId="23685ED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Totali për periudhën 2023</w:t>
            </w:r>
            <w:r w:rsidR="00344E20" w:rsidRPr="00CC49AB">
              <w:rPr>
                <w:rFonts w:ascii="Garamond" w:hAnsi="Garamond" w:cs="Times New Roman"/>
                <w:b/>
                <w:szCs w:val="24"/>
              </w:rPr>
              <w:t>–</w:t>
            </w:r>
            <w:r w:rsidRPr="00CC49AB">
              <w:rPr>
                <w:rFonts w:ascii="Garamond" w:hAnsi="Garamond" w:cs="Times New Roman"/>
                <w:b/>
                <w:szCs w:val="24"/>
              </w:rPr>
              <w:t>2030: 16%</w:t>
            </w:r>
          </w:p>
          <w:p w14:paraId="73CF2974"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br/>
              <w:t>Mesatarja vjetore: 2.11%</w:t>
            </w:r>
          </w:p>
        </w:tc>
        <w:tc>
          <w:tcPr>
            <w:tcW w:w="1250" w:type="pct"/>
            <w:vAlign w:val="center"/>
          </w:tcPr>
          <w:p w14:paraId="6D763941" w14:textId="00789884"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Totali për periudhën 2031</w:t>
            </w:r>
            <w:r w:rsidR="00344E20" w:rsidRPr="00CC49AB">
              <w:rPr>
                <w:rFonts w:ascii="Garamond" w:hAnsi="Garamond" w:cs="Times New Roman"/>
                <w:b/>
                <w:szCs w:val="24"/>
              </w:rPr>
              <w:t>–</w:t>
            </w:r>
            <w:r w:rsidRPr="00CC49AB">
              <w:rPr>
                <w:rFonts w:ascii="Garamond" w:hAnsi="Garamond" w:cs="Times New Roman"/>
                <w:b/>
                <w:szCs w:val="24"/>
              </w:rPr>
              <w:t>2040: 45%</w:t>
            </w:r>
            <w:r w:rsidRPr="00CC49AB">
              <w:rPr>
                <w:rFonts w:ascii="Garamond" w:hAnsi="Garamond" w:cs="Times New Roman"/>
                <w:b/>
                <w:szCs w:val="24"/>
              </w:rPr>
              <w:br/>
            </w:r>
          </w:p>
          <w:p w14:paraId="6B7F6507"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Mesatarja vjetore: 2.9%</w:t>
            </w:r>
          </w:p>
        </w:tc>
        <w:tc>
          <w:tcPr>
            <w:tcW w:w="1250" w:type="pct"/>
            <w:vAlign w:val="center"/>
          </w:tcPr>
          <w:p w14:paraId="1153A579" w14:textId="19385BEF"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Totali për periudhën 2041</w:t>
            </w:r>
            <w:r w:rsidR="00344E20" w:rsidRPr="00CC49AB">
              <w:rPr>
                <w:rFonts w:ascii="Garamond" w:hAnsi="Garamond" w:cs="Times New Roman"/>
                <w:b/>
                <w:szCs w:val="24"/>
              </w:rPr>
              <w:t>–</w:t>
            </w:r>
            <w:r w:rsidRPr="00CC49AB">
              <w:rPr>
                <w:rFonts w:ascii="Garamond" w:hAnsi="Garamond" w:cs="Times New Roman"/>
                <w:b/>
                <w:szCs w:val="24"/>
              </w:rPr>
              <w:t>2050 100%</w:t>
            </w:r>
          </w:p>
          <w:p w14:paraId="50FFC409" w14:textId="77777777" w:rsidR="001A78CB" w:rsidRPr="00CC49AB" w:rsidRDefault="001A78CB" w:rsidP="001A78CB">
            <w:pPr>
              <w:spacing w:after="0" w:line="240" w:lineRule="auto"/>
              <w:jc w:val="center"/>
              <w:rPr>
                <w:rFonts w:ascii="Garamond" w:hAnsi="Garamond" w:cs="Times New Roman"/>
                <w:b/>
                <w:szCs w:val="24"/>
              </w:rPr>
            </w:pPr>
          </w:p>
          <w:p w14:paraId="7F106622" w14:textId="77777777" w:rsidR="001A78CB" w:rsidRPr="00CC49AB" w:rsidRDefault="001A78CB" w:rsidP="001A78CB">
            <w:pPr>
              <w:spacing w:after="0" w:line="240" w:lineRule="auto"/>
              <w:jc w:val="center"/>
              <w:rPr>
                <w:rFonts w:ascii="Garamond" w:hAnsi="Garamond" w:cs="Times New Roman"/>
                <w:b/>
                <w:szCs w:val="24"/>
              </w:rPr>
            </w:pPr>
            <w:r w:rsidRPr="00CC49AB">
              <w:rPr>
                <w:rFonts w:ascii="Garamond" w:hAnsi="Garamond" w:cs="Times New Roman"/>
                <w:b/>
                <w:szCs w:val="24"/>
              </w:rPr>
              <w:t>Mesatarja vjetore: 5.5%</w:t>
            </w:r>
          </w:p>
        </w:tc>
      </w:tr>
      <w:tr w:rsidR="001A78CB" w:rsidRPr="00CC49AB" w14:paraId="1052EF58" w14:textId="77777777" w:rsidTr="00340F38">
        <w:trPr>
          <w:trHeight w:val="441"/>
          <w:jc w:val="center"/>
        </w:trPr>
        <w:tc>
          <w:tcPr>
            <w:tcW w:w="1250" w:type="pct"/>
            <w:shd w:val="clear" w:color="auto" w:fill="FDE9D9" w:themeFill="accent6" w:themeFillTint="33"/>
            <w:vAlign w:val="center"/>
          </w:tcPr>
          <w:p w14:paraId="1625CD5B" w14:textId="21D739F6" w:rsidR="001A78CB" w:rsidRPr="00CC49AB" w:rsidRDefault="00340F38" w:rsidP="001A78CB">
            <w:pPr>
              <w:spacing w:after="0" w:line="240" w:lineRule="auto"/>
              <w:rPr>
                <w:rFonts w:ascii="Garamond" w:hAnsi="Garamond" w:cs="Times New Roman"/>
                <w:bCs/>
                <w:szCs w:val="24"/>
              </w:rPr>
            </w:pPr>
            <w:r w:rsidRPr="00CC49AB">
              <w:rPr>
                <w:rFonts w:ascii="Garamond" w:hAnsi="Garamond" w:cs="Times New Roman"/>
                <w:bCs/>
                <w:szCs w:val="24"/>
              </w:rPr>
              <w:t xml:space="preserve">- </w:t>
            </w:r>
            <w:r w:rsidR="001A78CB" w:rsidRPr="00CC49AB">
              <w:rPr>
                <w:rFonts w:ascii="Garamond" w:hAnsi="Garamond" w:cs="Times New Roman"/>
                <w:bCs/>
                <w:szCs w:val="24"/>
              </w:rPr>
              <w:t>Numri kumulativ i ndërtesave q</w:t>
            </w:r>
            <w:r w:rsidR="00344E20" w:rsidRPr="00CC49AB">
              <w:rPr>
                <w:rFonts w:ascii="Garamond" w:hAnsi="Garamond" w:cs="Times New Roman"/>
                <w:bCs/>
                <w:szCs w:val="24"/>
              </w:rPr>
              <w:t>ë</w:t>
            </w:r>
            <w:r w:rsidR="001A78CB" w:rsidRPr="00CC49AB">
              <w:rPr>
                <w:rFonts w:ascii="Garamond" w:hAnsi="Garamond" w:cs="Times New Roman"/>
                <w:bCs/>
                <w:szCs w:val="24"/>
              </w:rPr>
              <w:t xml:space="preserve"> do të duhen të rinovohen</w:t>
            </w:r>
          </w:p>
        </w:tc>
        <w:tc>
          <w:tcPr>
            <w:tcW w:w="1250" w:type="pct"/>
            <w:vAlign w:val="center"/>
          </w:tcPr>
          <w:p w14:paraId="4343EC62"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14,334</w:t>
            </w:r>
          </w:p>
        </w:tc>
        <w:tc>
          <w:tcPr>
            <w:tcW w:w="1250" w:type="pct"/>
            <w:vAlign w:val="center"/>
          </w:tcPr>
          <w:p w14:paraId="1FD03AA7"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40,316</w:t>
            </w:r>
          </w:p>
        </w:tc>
        <w:tc>
          <w:tcPr>
            <w:tcW w:w="1250" w:type="pct"/>
            <w:vAlign w:val="center"/>
          </w:tcPr>
          <w:p w14:paraId="1266E459"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89,590</w:t>
            </w:r>
          </w:p>
        </w:tc>
      </w:tr>
      <w:tr w:rsidR="001A78CB" w:rsidRPr="00CC49AB" w14:paraId="542279D3" w14:textId="77777777" w:rsidTr="00340F38">
        <w:trPr>
          <w:trHeight w:val="453"/>
          <w:jc w:val="center"/>
        </w:trPr>
        <w:tc>
          <w:tcPr>
            <w:tcW w:w="1250" w:type="pct"/>
            <w:shd w:val="clear" w:color="auto" w:fill="FDE9D9" w:themeFill="accent6" w:themeFillTint="33"/>
            <w:vAlign w:val="center"/>
          </w:tcPr>
          <w:p w14:paraId="58B4C19C" w14:textId="3B6B72A0" w:rsidR="001A78CB" w:rsidRPr="00CC49AB" w:rsidRDefault="00340F38" w:rsidP="001A78CB">
            <w:pPr>
              <w:spacing w:after="0" w:line="240" w:lineRule="auto"/>
              <w:rPr>
                <w:rFonts w:ascii="Garamond" w:hAnsi="Garamond" w:cs="Times New Roman"/>
                <w:bCs/>
                <w:szCs w:val="24"/>
              </w:rPr>
            </w:pPr>
            <w:r w:rsidRPr="00CC49AB">
              <w:rPr>
                <w:rFonts w:ascii="Garamond" w:hAnsi="Garamond" w:cs="Times New Roman"/>
                <w:bCs/>
                <w:szCs w:val="24"/>
              </w:rPr>
              <w:lastRenderedPageBreak/>
              <w:t xml:space="preserve">- </w:t>
            </w:r>
            <w:r w:rsidR="001A78CB" w:rsidRPr="00CC49AB">
              <w:rPr>
                <w:rFonts w:ascii="Garamond" w:hAnsi="Garamond" w:cs="Times New Roman"/>
                <w:bCs/>
                <w:szCs w:val="24"/>
              </w:rPr>
              <w:t>Sipërfaqja (m</w:t>
            </w:r>
            <w:r w:rsidR="001A78CB" w:rsidRPr="00CC49AB">
              <w:rPr>
                <w:rFonts w:ascii="Garamond" w:hAnsi="Garamond" w:cs="Times New Roman"/>
                <w:bCs/>
                <w:szCs w:val="24"/>
                <w:vertAlign w:val="superscript"/>
              </w:rPr>
              <w:t>2</w:t>
            </w:r>
            <w:r w:rsidR="001A78CB" w:rsidRPr="00CC49AB">
              <w:rPr>
                <w:rFonts w:ascii="Garamond" w:hAnsi="Garamond" w:cs="Times New Roman"/>
                <w:bCs/>
                <w:szCs w:val="24"/>
              </w:rPr>
              <w:t>) kumulative e ndërtesave q</w:t>
            </w:r>
            <w:r w:rsidR="00344E20" w:rsidRPr="00CC49AB">
              <w:rPr>
                <w:rFonts w:ascii="Garamond" w:hAnsi="Garamond" w:cs="Times New Roman"/>
                <w:bCs/>
                <w:szCs w:val="24"/>
              </w:rPr>
              <w:t>ë</w:t>
            </w:r>
            <w:r w:rsidR="001A78CB" w:rsidRPr="00CC49AB">
              <w:rPr>
                <w:rFonts w:ascii="Garamond" w:hAnsi="Garamond" w:cs="Times New Roman"/>
                <w:bCs/>
                <w:szCs w:val="24"/>
              </w:rPr>
              <w:t xml:space="preserve"> do të duhen të rinovohen</w:t>
            </w:r>
          </w:p>
        </w:tc>
        <w:tc>
          <w:tcPr>
            <w:tcW w:w="1250" w:type="pct"/>
            <w:vAlign w:val="center"/>
          </w:tcPr>
          <w:p w14:paraId="297451D1"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3,542,624</w:t>
            </w:r>
          </w:p>
        </w:tc>
        <w:tc>
          <w:tcPr>
            <w:tcW w:w="1250" w:type="pct"/>
            <w:vAlign w:val="center"/>
          </w:tcPr>
          <w:p w14:paraId="6E739817"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9,963,630</w:t>
            </w:r>
          </w:p>
        </w:tc>
        <w:tc>
          <w:tcPr>
            <w:tcW w:w="1250" w:type="pct"/>
            <w:vAlign w:val="center"/>
          </w:tcPr>
          <w:p w14:paraId="639E8A09"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22,141,401</w:t>
            </w:r>
          </w:p>
        </w:tc>
      </w:tr>
      <w:tr w:rsidR="001A78CB" w:rsidRPr="00CC49AB" w14:paraId="00696016" w14:textId="77777777" w:rsidTr="00340F38">
        <w:trPr>
          <w:trHeight w:val="453"/>
          <w:jc w:val="center"/>
        </w:trPr>
        <w:tc>
          <w:tcPr>
            <w:tcW w:w="1250" w:type="pct"/>
            <w:shd w:val="clear" w:color="auto" w:fill="FDE9D9" w:themeFill="accent6" w:themeFillTint="33"/>
            <w:vAlign w:val="center"/>
          </w:tcPr>
          <w:p w14:paraId="49A86579" w14:textId="5B872CB8" w:rsidR="001A78CB" w:rsidRPr="00CC49AB" w:rsidRDefault="001A78CB" w:rsidP="001A78CB">
            <w:pPr>
              <w:spacing w:after="0" w:line="240" w:lineRule="auto"/>
              <w:rPr>
                <w:rFonts w:ascii="Garamond" w:hAnsi="Garamond" w:cs="Times New Roman"/>
                <w:bCs/>
                <w:szCs w:val="24"/>
              </w:rPr>
            </w:pPr>
            <w:r w:rsidRPr="00CC49AB">
              <w:rPr>
                <w:rFonts w:ascii="Garamond" w:hAnsi="Garamond" w:cs="Times New Roman"/>
                <w:bCs/>
                <w:szCs w:val="24"/>
              </w:rPr>
              <w:t xml:space="preserve">Nevojat për </w:t>
            </w:r>
            <w:r w:rsidR="00344E20" w:rsidRPr="00CC49AB">
              <w:rPr>
                <w:rFonts w:ascii="Garamond" w:hAnsi="Garamond" w:cs="Times New Roman"/>
                <w:bCs/>
                <w:szCs w:val="24"/>
              </w:rPr>
              <w:t xml:space="preserve">investime </w:t>
            </w:r>
            <w:r w:rsidRPr="00CC49AB">
              <w:rPr>
                <w:rFonts w:ascii="Garamond" w:hAnsi="Garamond" w:cs="Times New Roman"/>
                <w:bCs/>
                <w:szCs w:val="24"/>
              </w:rPr>
              <w:t>në milion</w:t>
            </w:r>
            <w:r w:rsidR="00344E20" w:rsidRPr="00CC49AB">
              <w:rPr>
                <w:rFonts w:ascii="Garamond" w:hAnsi="Garamond" w:cs="Times New Roman"/>
                <w:bCs/>
                <w:szCs w:val="24"/>
              </w:rPr>
              <w:t>ë</w:t>
            </w:r>
            <w:r w:rsidRPr="00CC49AB">
              <w:rPr>
                <w:rFonts w:ascii="Garamond" w:hAnsi="Garamond" w:cs="Times New Roman"/>
                <w:bCs/>
                <w:szCs w:val="24"/>
              </w:rPr>
              <w:t xml:space="preserve"> EUR</w:t>
            </w:r>
          </w:p>
        </w:tc>
        <w:tc>
          <w:tcPr>
            <w:tcW w:w="1250" w:type="pct"/>
            <w:vAlign w:val="center"/>
          </w:tcPr>
          <w:p w14:paraId="5C49BA48"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953</w:t>
            </w:r>
          </w:p>
        </w:tc>
        <w:tc>
          <w:tcPr>
            <w:tcW w:w="1250" w:type="pct"/>
            <w:vAlign w:val="center"/>
          </w:tcPr>
          <w:p w14:paraId="137C4881"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2,679</w:t>
            </w:r>
          </w:p>
        </w:tc>
        <w:tc>
          <w:tcPr>
            <w:tcW w:w="1250" w:type="pct"/>
            <w:vAlign w:val="center"/>
          </w:tcPr>
          <w:p w14:paraId="21F6495E" w14:textId="77777777" w:rsidR="001A78CB" w:rsidRPr="00CC49AB" w:rsidRDefault="001A78CB" w:rsidP="001A78CB">
            <w:pPr>
              <w:spacing w:after="0" w:line="240" w:lineRule="auto"/>
              <w:jc w:val="center"/>
              <w:rPr>
                <w:rFonts w:ascii="Garamond" w:hAnsi="Garamond" w:cs="Times New Roman"/>
                <w:szCs w:val="24"/>
              </w:rPr>
            </w:pPr>
            <w:r w:rsidRPr="00CC49AB">
              <w:rPr>
                <w:rFonts w:ascii="Garamond" w:hAnsi="Garamond" w:cs="Times New Roman"/>
                <w:szCs w:val="24"/>
              </w:rPr>
              <w:t>5,954</w:t>
            </w:r>
          </w:p>
        </w:tc>
      </w:tr>
    </w:tbl>
    <w:p w14:paraId="6597E3A9" w14:textId="14A125A8" w:rsidR="001A78CB" w:rsidRPr="00CC49AB" w:rsidRDefault="001A78CB" w:rsidP="001A78CB">
      <w:pPr>
        <w:spacing w:after="0" w:line="240" w:lineRule="auto"/>
        <w:ind w:right="69"/>
        <w:jc w:val="center"/>
        <w:rPr>
          <w:rFonts w:ascii="Garamond" w:hAnsi="Garamond" w:cs="Times New Roman"/>
          <w:i/>
          <w:iCs/>
          <w:szCs w:val="20"/>
        </w:rPr>
      </w:pPr>
      <w:r w:rsidRPr="00CC49AB">
        <w:rPr>
          <w:rFonts w:ascii="Garamond" w:hAnsi="Garamond" w:cs="Times New Roman"/>
          <w:i/>
          <w:iCs/>
          <w:szCs w:val="20"/>
        </w:rPr>
        <w:t xml:space="preserve">Burimi: </w:t>
      </w:r>
      <w:r w:rsidR="005D3AC0" w:rsidRPr="00CC49AB">
        <w:rPr>
          <w:rFonts w:ascii="Garamond" w:hAnsi="Garamond" w:cs="Times New Roman"/>
          <w:i/>
          <w:iCs/>
          <w:szCs w:val="20"/>
        </w:rPr>
        <w:t xml:space="preserve">Llogaritje </w:t>
      </w:r>
      <w:r w:rsidRPr="00CC49AB">
        <w:rPr>
          <w:rFonts w:ascii="Garamond" w:hAnsi="Garamond" w:cs="Times New Roman"/>
          <w:i/>
          <w:iCs/>
          <w:szCs w:val="20"/>
        </w:rPr>
        <w:t>të bëra nga konsulentët</w:t>
      </w:r>
    </w:p>
    <w:p w14:paraId="30AD55BB" w14:textId="77777777" w:rsidR="005D3AC0" w:rsidRPr="00CC49AB" w:rsidRDefault="005D3AC0" w:rsidP="00110DA8">
      <w:pPr>
        <w:pStyle w:val="TEKSTIIIIII"/>
        <w:rPr>
          <w:b/>
        </w:rPr>
      </w:pPr>
      <w:bookmarkStart w:id="4" w:name="_Toc184729086"/>
      <w:bookmarkEnd w:id="3"/>
    </w:p>
    <w:p w14:paraId="0F05C907" w14:textId="2F8EC3C8" w:rsidR="001A78CB" w:rsidRPr="00CC49AB" w:rsidRDefault="00F32B93" w:rsidP="00110DA8">
      <w:pPr>
        <w:pStyle w:val="TEKSTIIIIII"/>
        <w:rPr>
          <w:bCs/>
        </w:rPr>
      </w:pPr>
      <w:r w:rsidRPr="00CC49AB">
        <w:rPr>
          <w:bCs/>
        </w:rPr>
        <w:t>1. HYRJE</w:t>
      </w:r>
      <w:bookmarkEnd w:id="4"/>
    </w:p>
    <w:p w14:paraId="6BFDD25B" w14:textId="53DE20E4" w:rsidR="001A78CB" w:rsidRPr="00CC49AB" w:rsidRDefault="001A78CB" w:rsidP="00110DA8">
      <w:pPr>
        <w:pStyle w:val="TEKSTIIIIII"/>
        <w:rPr>
          <w:iCs/>
          <w:snapToGrid w:val="0"/>
          <w:spacing w:val="-3"/>
          <w:lang w:eastAsia="en-US"/>
        </w:rPr>
      </w:pPr>
      <w:r w:rsidRPr="00CC49AB">
        <w:rPr>
          <w:iCs/>
          <w:snapToGrid w:val="0"/>
          <w:spacing w:val="-3"/>
          <w:lang w:eastAsia="en-US"/>
        </w:rPr>
        <w:t xml:space="preserve">Furnizimi me energji primare në Shqipëri në vitin 2023, me një total prej 2,194 ktoe, është dominuar nga produktet e naftës (52.4%), hidroenergjia dhe importi neto i energjisë elektrike (31.7%), drutë e zjarrit (6.34%), qymyri (5.93%), gazi natyror (1.77%) dhe energjia diellore (1.6%), që përfshin sistemet diellore të ngrohjes së ujit dhe sistemet fotovoltaike (PV), duke </w:t>
      </w:r>
      <w:r w:rsidR="003846A6" w:rsidRPr="00CC49AB">
        <w:rPr>
          <w:iCs/>
          <w:snapToGrid w:val="0"/>
          <w:spacing w:val="-3"/>
          <w:lang w:eastAsia="en-US"/>
        </w:rPr>
        <w:t xml:space="preserve">përfshirë prodhuesit e pavarur të energjisë </w:t>
      </w:r>
      <w:r w:rsidRPr="00CC49AB">
        <w:rPr>
          <w:iCs/>
          <w:snapToGrid w:val="0"/>
          <w:spacing w:val="-3"/>
          <w:lang w:eastAsia="en-US"/>
        </w:rPr>
        <w:t>Fotovoltaike (PV IPP) dhe autoprodhuesit.</w:t>
      </w:r>
    </w:p>
    <w:p w14:paraId="037BCB79" w14:textId="3BF102FC" w:rsidR="001A78CB" w:rsidRPr="00CC49AB" w:rsidRDefault="001A78CB" w:rsidP="00110DA8">
      <w:pPr>
        <w:pStyle w:val="TEKSTIIIIII"/>
        <w:rPr>
          <w:iCs/>
          <w:snapToGrid w:val="0"/>
          <w:spacing w:val="-3"/>
          <w:lang w:eastAsia="en-US"/>
        </w:rPr>
      </w:pPr>
      <w:r w:rsidRPr="00CC49AB">
        <w:rPr>
          <w:iCs/>
          <w:snapToGrid w:val="0"/>
          <w:spacing w:val="-3"/>
          <w:lang w:eastAsia="en-US"/>
        </w:rPr>
        <w:t>Konsumi përfundimtar i energjisë – që përfaqëson energjinë totale të konsumuar nga përdoruesit fundorë</w:t>
      </w:r>
      <w:r w:rsidR="003846A6" w:rsidRPr="00CC49AB">
        <w:rPr>
          <w:iCs/>
          <w:snapToGrid w:val="0"/>
          <w:spacing w:val="-3"/>
          <w:lang w:eastAsia="en-US"/>
        </w:rPr>
        <w:t>,</w:t>
      </w:r>
      <w:r w:rsidRPr="00CC49AB">
        <w:rPr>
          <w:iCs/>
          <w:snapToGrid w:val="0"/>
          <w:spacing w:val="-3"/>
          <w:lang w:eastAsia="en-US"/>
        </w:rPr>
        <w:t xml:space="preserve"> si banesat, shërbimet publike dhe private, industria, transporti dhe bujqësia (duke përjashtuar energjinë e përdorur nga vetë sektori i energjisë) – dominohet nga sektori i transportit, i ndjekur nga sektori i banimit, industria, shërbimet (që përfshijnë ndërtesat publike, private dhe tregtare), bujqësia dhe sektorë të tjerë. Konsumi i përgjithshëm i energjisë nga stoku i ndërtesave në Shqipëri (përfshirë ndërtesat rezidenciale, publike dhe private) përbën 33</w:t>
      </w:r>
      <w:r w:rsidR="003846A6" w:rsidRPr="00CC49AB">
        <w:rPr>
          <w:iCs/>
          <w:snapToGrid w:val="0"/>
          <w:spacing w:val="-3"/>
          <w:lang w:eastAsia="en-US"/>
        </w:rPr>
        <w:t>–</w:t>
      </w:r>
      <w:r w:rsidRPr="00CC49AB">
        <w:rPr>
          <w:iCs/>
          <w:snapToGrid w:val="0"/>
          <w:spacing w:val="-3"/>
          <w:lang w:eastAsia="en-US"/>
        </w:rPr>
        <w:t>34% të konsumit total të energjisë në vend dhe pothuajse 80% të konsumit total të energjisë elektrike për vitin 2023. Megjithëse sektori i ndërtesave të banimit ka më pak konsum total krahasuar me transportin, ai mbetet konsumatori kryesor i energjisë elektrike.</w:t>
      </w:r>
    </w:p>
    <w:p w14:paraId="3F398F57" w14:textId="774673AE" w:rsidR="001A78CB" w:rsidRPr="00CC49AB" w:rsidRDefault="001A78CB" w:rsidP="00110DA8">
      <w:pPr>
        <w:pStyle w:val="TEKSTIIIIII"/>
        <w:rPr>
          <w:iCs/>
          <w:snapToGrid w:val="0"/>
          <w:spacing w:val="-3"/>
          <w:lang w:eastAsia="en-US"/>
        </w:rPr>
      </w:pPr>
      <w:r w:rsidRPr="00CC49AB">
        <w:rPr>
          <w:iCs/>
          <w:snapToGrid w:val="0"/>
          <w:spacing w:val="-3"/>
          <w:lang w:eastAsia="en-US"/>
        </w:rPr>
        <w:t xml:space="preserve">Qeveria e Shqipërisë njeh rëndësinë e sektorit publik dhe ka ndërmarrë hapa për përcaktimin e politikave të duhura përmes legjislacionit dhe akteve nënligjore për zhvillimin e </w:t>
      </w:r>
      <w:r w:rsidR="00340F38" w:rsidRPr="00CC49AB">
        <w:rPr>
          <w:iCs/>
          <w:snapToGrid w:val="0"/>
          <w:spacing w:val="-3"/>
          <w:lang w:eastAsia="en-US"/>
        </w:rPr>
        <w:t>Eficienc</w:t>
      </w:r>
      <w:r w:rsidRPr="00CC49AB">
        <w:rPr>
          <w:iCs/>
          <w:snapToGrid w:val="0"/>
          <w:spacing w:val="-3"/>
          <w:lang w:eastAsia="en-US"/>
        </w:rPr>
        <w:t xml:space="preserve">ës së Energjisë (EE) dhe Burimeve të Rinovueshme të Energjisë (BRE). Për të përshpejtuar progresin, janë miratuar: Plani Kombëtar i Veprimit për </w:t>
      </w:r>
      <w:r w:rsidR="00340F38" w:rsidRPr="00CC49AB">
        <w:rPr>
          <w:iCs/>
          <w:snapToGrid w:val="0"/>
          <w:spacing w:val="-3"/>
          <w:lang w:eastAsia="en-US"/>
        </w:rPr>
        <w:t>Eficienc</w:t>
      </w:r>
      <w:r w:rsidRPr="00CC49AB">
        <w:rPr>
          <w:iCs/>
          <w:snapToGrid w:val="0"/>
          <w:spacing w:val="-3"/>
          <w:lang w:eastAsia="en-US"/>
        </w:rPr>
        <w:t xml:space="preserve">ën e Energjisë (NEEAP 1, 2 dhe 3), Plani i Veprimit për Burimet e Rinovueshme të Energjisë (NAPRES 1 dhe 2), Strategjia Kombëtare e Energjisë (NSE), Kontributi Kombëtar i Pikësynuar (NDC i rishikuar), Plani Kombëtar i Veprimit për Energjinë dhe Klimën (NECAP), skema tarifore </w:t>
      </w:r>
      <w:r w:rsidRPr="00CC49AB">
        <w:rPr>
          <w:i/>
          <w:snapToGrid w:val="0"/>
          <w:spacing w:val="-3"/>
          <w:lang w:eastAsia="en-US"/>
        </w:rPr>
        <w:t>Feed</w:t>
      </w:r>
      <w:r w:rsidRPr="00CC49AB">
        <w:rPr>
          <w:iCs/>
          <w:snapToGrid w:val="0"/>
          <w:spacing w:val="-3"/>
          <w:lang w:eastAsia="en-US"/>
        </w:rPr>
        <w:t xml:space="preserve">-in për BRE-të dhe skema për </w:t>
      </w:r>
      <w:r w:rsidR="00393D10" w:rsidRPr="00CC49AB">
        <w:rPr>
          <w:iCs/>
          <w:snapToGrid w:val="0"/>
          <w:spacing w:val="-3"/>
          <w:lang w:eastAsia="en-US"/>
        </w:rPr>
        <w:t xml:space="preserve">matjen neto </w:t>
      </w:r>
      <w:r w:rsidRPr="00CC49AB">
        <w:rPr>
          <w:iCs/>
          <w:snapToGrid w:val="0"/>
          <w:spacing w:val="-3"/>
          <w:lang w:eastAsia="en-US"/>
        </w:rPr>
        <w:t>për energjinë e gjeneruar nga autoprodhuesit.</w:t>
      </w:r>
    </w:p>
    <w:p w14:paraId="1E3CC0CB" w14:textId="344EBE20" w:rsidR="001A78CB" w:rsidRPr="00CC49AB" w:rsidRDefault="001A78CB" w:rsidP="00110DA8">
      <w:pPr>
        <w:pStyle w:val="TEKSTIIIIII"/>
        <w:rPr>
          <w:iCs/>
          <w:snapToGrid w:val="0"/>
          <w:spacing w:val="-3"/>
          <w:lang w:eastAsia="en-US"/>
        </w:rPr>
      </w:pPr>
      <w:r w:rsidRPr="00CC49AB">
        <w:rPr>
          <w:iCs/>
          <w:snapToGrid w:val="0"/>
          <w:spacing w:val="-3"/>
          <w:lang w:eastAsia="en-US"/>
        </w:rPr>
        <w:t xml:space="preserve">Neni 2a i Direktivës për Performancën Energjetike të Ndërtesave (EPBD 2010/31/EU, ndryshuar me vendimin 2021/14/MC të Këshillit Ministror të Komunitetit të Energjisë) kërkon që secila Palë Kontraktuese (CP) e Komunitetit të Energjisë të krijojë një </w:t>
      </w:r>
      <w:r w:rsidR="00165A32" w:rsidRPr="00CC49AB">
        <w:rPr>
          <w:iCs/>
          <w:snapToGrid w:val="0"/>
          <w:spacing w:val="-3"/>
          <w:lang w:eastAsia="en-US"/>
        </w:rPr>
        <w:t>plan afatgjatë për rinovimin e ndër</w:t>
      </w:r>
      <w:r w:rsidRPr="00CC49AB">
        <w:rPr>
          <w:iCs/>
          <w:snapToGrid w:val="0"/>
          <w:spacing w:val="-3"/>
          <w:lang w:eastAsia="en-US"/>
        </w:rPr>
        <w:t xml:space="preserve">tesave (BRP). Ky plan synon përmirësimin e </w:t>
      </w:r>
      <w:r w:rsidR="00340F38" w:rsidRPr="00CC49AB">
        <w:rPr>
          <w:iCs/>
          <w:snapToGrid w:val="0"/>
          <w:spacing w:val="-3"/>
          <w:lang w:eastAsia="en-US"/>
        </w:rPr>
        <w:t>eficienc</w:t>
      </w:r>
      <w:r w:rsidRPr="00CC49AB">
        <w:rPr>
          <w:iCs/>
          <w:snapToGrid w:val="0"/>
          <w:spacing w:val="-3"/>
          <w:lang w:eastAsia="en-US"/>
        </w:rPr>
        <w:t xml:space="preserve">ës energjetike të stokut kombëtar të ndërtesave publike, private, rezidenciale dhe </w:t>
      </w:r>
      <w:r w:rsidR="00165A32" w:rsidRPr="00CC49AB">
        <w:rPr>
          <w:iCs/>
          <w:snapToGrid w:val="0"/>
          <w:spacing w:val="-3"/>
          <w:lang w:eastAsia="en-US"/>
        </w:rPr>
        <w:t>jo</w:t>
      </w:r>
      <w:r w:rsidRPr="00CC49AB">
        <w:rPr>
          <w:iCs/>
          <w:snapToGrid w:val="0"/>
          <w:spacing w:val="-3"/>
          <w:lang w:eastAsia="en-US"/>
        </w:rPr>
        <w:t>rezidenciale në mënyrë kosto-efektive.</w:t>
      </w:r>
    </w:p>
    <w:p w14:paraId="1BBCEA77" w14:textId="11366077" w:rsidR="001A78CB" w:rsidRPr="00CC49AB" w:rsidRDefault="001A78CB" w:rsidP="00110DA8">
      <w:pPr>
        <w:pStyle w:val="TEKSTIIIIII"/>
        <w:rPr>
          <w:iCs/>
          <w:snapToGrid w:val="0"/>
          <w:spacing w:val="-3"/>
          <w:lang w:eastAsia="en-US"/>
        </w:rPr>
      </w:pPr>
      <w:r w:rsidRPr="00CC49AB">
        <w:rPr>
          <w:iCs/>
          <w:snapToGrid w:val="0"/>
          <w:spacing w:val="-3"/>
          <w:lang w:eastAsia="en-US"/>
        </w:rPr>
        <w:t>Strategjia Afatgjatë e Rinovimit të Ndërtesave përfshin një udhërrëfyes për zbatimin e masave të përshtatshme, duke synuar reduktimin e emetimeve të gazeve serrë me 80</w:t>
      </w:r>
      <w:r w:rsidR="00165A32" w:rsidRPr="00CC49AB">
        <w:rPr>
          <w:iCs/>
          <w:snapToGrid w:val="0"/>
          <w:spacing w:val="-3"/>
          <w:lang w:eastAsia="en-US"/>
        </w:rPr>
        <w:t>–</w:t>
      </w:r>
      <w:r w:rsidRPr="00CC49AB">
        <w:rPr>
          <w:iCs/>
          <w:snapToGrid w:val="0"/>
          <w:spacing w:val="-3"/>
          <w:lang w:eastAsia="en-US"/>
        </w:rPr>
        <w:t>95% deri në vitin 2050, krahasuar me nivelet e vitit 1990, me objektiva të ndërmjet</w:t>
      </w:r>
      <w:r w:rsidR="00165A32" w:rsidRPr="00CC49AB">
        <w:rPr>
          <w:iCs/>
          <w:snapToGrid w:val="0"/>
          <w:spacing w:val="-3"/>
          <w:lang w:eastAsia="en-US"/>
        </w:rPr>
        <w:t>ë</w:t>
      </w:r>
      <w:r w:rsidRPr="00CC49AB">
        <w:rPr>
          <w:iCs/>
          <w:snapToGrid w:val="0"/>
          <w:spacing w:val="-3"/>
          <w:lang w:eastAsia="en-US"/>
        </w:rPr>
        <w:t>m për vitet 2030 dhe 2040. Kjo synon një sektor ndërtimi të dekarbonizuar deri në vitin 2050.</w:t>
      </w:r>
    </w:p>
    <w:p w14:paraId="397B8BFB" w14:textId="2D87BFB6" w:rsidR="001A78CB" w:rsidRPr="00CC49AB" w:rsidRDefault="001A78CB" w:rsidP="00110DA8">
      <w:pPr>
        <w:pStyle w:val="TEKSTIIIIII"/>
      </w:pPr>
      <w:r w:rsidRPr="00CC49AB">
        <w:rPr>
          <w:iCs/>
          <w:snapToGrid w:val="0"/>
          <w:spacing w:val="-3"/>
          <w:lang w:eastAsia="en-US"/>
        </w:rPr>
        <w:t xml:space="preserve">Direktiva EPBD është përfshirë në legjislacionin kombëtar përmes </w:t>
      </w:r>
      <w:r w:rsidR="00165A32" w:rsidRPr="00CC49AB">
        <w:rPr>
          <w:iCs/>
          <w:snapToGrid w:val="0"/>
          <w:spacing w:val="-3"/>
          <w:lang w:eastAsia="en-US"/>
        </w:rPr>
        <w:t>ligjit për performancën energjetike të ndërtesave”</w:t>
      </w:r>
      <w:r w:rsidRPr="00CC49AB">
        <w:rPr>
          <w:iCs/>
          <w:snapToGrid w:val="0"/>
          <w:spacing w:val="-3"/>
          <w:lang w:eastAsia="en-US"/>
        </w:rPr>
        <w:t xml:space="preserve"> (</w:t>
      </w:r>
      <w:r w:rsidR="00165A32" w:rsidRPr="00CC49AB">
        <w:rPr>
          <w:iCs/>
          <w:snapToGrid w:val="0"/>
          <w:spacing w:val="-3"/>
          <w:lang w:eastAsia="en-US"/>
        </w:rPr>
        <w:t xml:space="preserve">ligji </w:t>
      </w:r>
      <w:r w:rsidRPr="00CC49AB">
        <w:rPr>
          <w:iCs/>
          <w:snapToGrid w:val="0"/>
          <w:spacing w:val="-3"/>
          <w:lang w:eastAsia="en-US"/>
        </w:rPr>
        <w:t>nr.</w:t>
      </w:r>
      <w:r w:rsidR="00165A32" w:rsidRPr="00CC49AB">
        <w:rPr>
          <w:iCs/>
          <w:snapToGrid w:val="0"/>
          <w:spacing w:val="-3"/>
          <w:lang w:eastAsia="en-US"/>
        </w:rPr>
        <w:t xml:space="preserve"> </w:t>
      </w:r>
      <w:r w:rsidRPr="00CC49AB">
        <w:rPr>
          <w:iCs/>
          <w:snapToGrid w:val="0"/>
          <w:spacing w:val="-3"/>
          <w:lang w:eastAsia="en-US"/>
        </w:rPr>
        <w:t xml:space="preserve">116/2016). Ministria e Infrastrukturës dhe Energjisë (MIE) është institucioni përgjegjës për zhvillimin dhe zbatimin e BRP-së, e mbështetur nga Agjencia e </w:t>
      </w:r>
      <w:r w:rsidR="00340F38" w:rsidRPr="00CC49AB">
        <w:rPr>
          <w:iCs/>
          <w:snapToGrid w:val="0"/>
          <w:spacing w:val="-3"/>
          <w:lang w:eastAsia="en-US"/>
        </w:rPr>
        <w:t>Eficienc</w:t>
      </w:r>
      <w:r w:rsidRPr="00CC49AB">
        <w:rPr>
          <w:iCs/>
          <w:snapToGrid w:val="0"/>
          <w:spacing w:val="-3"/>
          <w:lang w:eastAsia="en-US"/>
        </w:rPr>
        <w:t>ës së Energjisë (AEE).</w:t>
      </w:r>
    </w:p>
    <w:p w14:paraId="53B5F13A" w14:textId="1F92FF10" w:rsidR="001A78CB" w:rsidRPr="00CC49AB" w:rsidRDefault="001A78CB" w:rsidP="00110DA8">
      <w:pPr>
        <w:pStyle w:val="TEKSTIIIIII"/>
      </w:pPr>
      <w:r w:rsidRPr="00CC49AB">
        <w:lastRenderedPageBreak/>
        <w:t xml:space="preserve">Direktiva BE 2024/1275 e rishikuar për Performancën e Energjisë së Ndërtesave, publikuar në </w:t>
      </w:r>
      <w:r w:rsidR="00165A32" w:rsidRPr="00CC49AB">
        <w:t xml:space="preserve">maj </w:t>
      </w:r>
      <w:r w:rsidRPr="00CC49AB">
        <w:t xml:space="preserve">2024, ofron një model të përparuar për </w:t>
      </w:r>
      <w:r w:rsidR="00165A32" w:rsidRPr="00CC49AB">
        <w:t>strategjinë afatgjatë të rinovimit të ndërtesave</w:t>
      </w:r>
      <w:r w:rsidRPr="00CC49AB">
        <w:t>, i cili është përdorur si bazë për zhvillimin e BRP-së shqiptare.</w:t>
      </w:r>
    </w:p>
    <w:p w14:paraId="05F41E22" w14:textId="7E9A7B8D" w:rsidR="001A78CB" w:rsidRPr="00CC49AB" w:rsidRDefault="001A78CB" w:rsidP="00110DA8">
      <w:pPr>
        <w:pStyle w:val="TEKSTIIIIII"/>
      </w:pPr>
      <w:r w:rsidRPr="00CC49AB">
        <w:t xml:space="preserve">Miratimi i </w:t>
      </w:r>
      <w:r w:rsidR="00165A32" w:rsidRPr="00CC49AB">
        <w:t xml:space="preserve">strategjisë afatgjatë të rinovimit të ndërtesave </w:t>
      </w:r>
      <w:r w:rsidRPr="00CC49AB">
        <w:t xml:space="preserve">përbën një element kyç të reformës së politikave në kuadër të integrimit në Bashkimin Evropian, duke theksuar rëndësinë e </w:t>
      </w:r>
      <w:r w:rsidR="00340F38" w:rsidRPr="00CC49AB">
        <w:t>eficienc</w:t>
      </w:r>
      <w:r w:rsidRPr="00CC49AB">
        <w:t>ës së energjisë dhe tranzicionit drejt një ekonomie të gjelbër.</w:t>
      </w:r>
    </w:p>
    <w:p w14:paraId="0134AC96" w14:textId="3B902589" w:rsidR="001A78CB" w:rsidRPr="00CC49AB" w:rsidRDefault="001A78CB" w:rsidP="00110DA8">
      <w:pPr>
        <w:pStyle w:val="TEKSTIIIIII"/>
      </w:pPr>
      <w:r w:rsidRPr="00CC49AB">
        <w:rPr>
          <w:b/>
          <w:bCs/>
        </w:rPr>
        <w:t xml:space="preserve">Angazhimet kryesore të politikave kombëtare të energjisë për përmirësimin e </w:t>
      </w:r>
      <w:r w:rsidR="00340F38" w:rsidRPr="00CC49AB">
        <w:rPr>
          <w:b/>
          <w:bCs/>
        </w:rPr>
        <w:t>eficienc</w:t>
      </w:r>
      <w:r w:rsidRPr="00CC49AB">
        <w:rPr>
          <w:b/>
          <w:bCs/>
        </w:rPr>
        <w:t>ës së energjisë (EE) dhe burimeve të Rinovueshme të energjisë (BRE) në stokun e ndërtesave përfshijnë:</w:t>
      </w:r>
    </w:p>
    <w:p w14:paraId="5CCDACBD" w14:textId="77777777" w:rsidR="001A78CB" w:rsidRPr="00CC49AB" w:rsidRDefault="00110DA8" w:rsidP="00110DA8">
      <w:pPr>
        <w:pStyle w:val="TEKSTIIIIII"/>
      </w:pPr>
      <w:r w:rsidRPr="00CC49AB">
        <w:t xml:space="preserve">- </w:t>
      </w:r>
      <w:r w:rsidR="001A78CB" w:rsidRPr="00CC49AB">
        <w:t>Plani Kombëtar i Energjisë dhe Klimës (PKEK);</w:t>
      </w:r>
    </w:p>
    <w:p w14:paraId="5968BBFB" w14:textId="77777777" w:rsidR="001A78CB" w:rsidRPr="00CC49AB" w:rsidRDefault="00110DA8" w:rsidP="00110DA8">
      <w:pPr>
        <w:pStyle w:val="TEKSTIIIIII"/>
      </w:pPr>
      <w:r w:rsidRPr="00CC49AB">
        <w:t xml:space="preserve">- </w:t>
      </w:r>
      <w:r w:rsidR="001A78CB" w:rsidRPr="00CC49AB">
        <w:t>Strategjia Kombëtare e Energjisë, miratuar në korrik 2018;</w:t>
      </w:r>
    </w:p>
    <w:p w14:paraId="22007203" w14:textId="34B4E1A2" w:rsidR="001A78CB" w:rsidRPr="00CC49AB" w:rsidRDefault="00110DA8" w:rsidP="00110DA8">
      <w:pPr>
        <w:pStyle w:val="TEKSTIIIIII"/>
      </w:pPr>
      <w:r w:rsidRPr="00CC49AB">
        <w:t xml:space="preserve">- </w:t>
      </w:r>
      <w:r w:rsidR="001A78CB" w:rsidRPr="00CC49AB">
        <w:t xml:space="preserve">Plani i </w:t>
      </w:r>
      <w:r w:rsidR="00A25DF0" w:rsidRPr="00CC49AB">
        <w:t xml:space="preserve">veprimit i dytë dhe i tretë për eficiencën e energjisë </w:t>
      </w:r>
      <w:r w:rsidR="001A78CB" w:rsidRPr="00CC49AB">
        <w:t>(2017</w:t>
      </w:r>
      <w:r w:rsidR="00A25DF0" w:rsidRPr="00CC49AB">
        <w:t>–</w:t>
      </w:r>
      <w:r w:rsidR="001A78CB" w:rsidRPr="00CC49AB">
        <w:t xml:space="preserve">2020, </w:t>
      </w:r>
      <w:r w:rsidR="00A25DF0" w:rsidRPr="00CC49AB">
        <w:t xml:space="preserve">dekreti i qeverisë </w:t>
      </w:r>
      <w:r w:rsidR="001A78CB" w:rsidRPr="00CC49AB">
        <w:t>nr. 709</w:t>
      </w:r>
      <w:r w:rsidR="00A25DF0" w:rsidRPr="00CC49AB">
        <w:t>,</w:t>
      </w:r>
      <w:r w:rsidR="001A78CB" w:rsidRPr="00CC49AB">
        <w:t xml:space="preserve"> datë 1.12.2017);</w:t>
      </w:r>
    </w:p>
    <w:p w14:paraId="0622B12A" w14:textId="77777777" w:rsidR="001A78CB" w:rsidRPr="00CC49AB" w:rsidRDefault="00110DA8" w:rsidP="00110DA8">
      <w:pPr>
        <w:pStyle w:val="TEKSTIIIIII"/>
      </w:pPr>
      <w:r w:rsidRPr="00CC49AB">
        <w:rPr>
          <w:iCs/>
          <w:snapToGrid w:val="0"/>
          <w:spacing w:val="-3"/>
          <w:lang w:eastAsia="en-US"/>
        </w:rPr>
        <w:t xml:space="preserve">- </w:t>
      </w:r>
      <w:r w:rsidR="001A78CB" w:rsidRPr="00CC49AB">
        <w:rPr>
          <w:iCs/>
          <w:snapToGrid w:val="0"/>
          <w:spacing w:val="-3"/>
          <w:lang w:eastAsia="en-US"/>
        </w:rPr>
        <w:t xml:space="preserve">Kontributi Kombëtar i Pikësynuar </w:t>
      </w:r>
      <w:r w:rsidR="001A78CB" w:rsidRPr="00CC49AB">
        <w:t>(NDC);</w:t>
      </w:r>
    </w:p>
    <w:p w14:paraId="7BF34416" w14:textId="4173E20B" w:rsidR="001A78CB" w:rsidRPr="00CC49AB" w:rsidRDefault="00110DA8" w:rsidP="00110DA8">
      <w:pPr>
        <w:pStyle w:val="TEKSTIIIIII"/>
      </w:pPr>
      <w:r w:rsidRPr="00CC49AB">
        <w:t xml:space="preserve">- </w:t>
      </w:r>
      <w:r w:rsidR="001A78CB" w:rsidRPr="00CC49AB">
        <w:t xml:space="preserve">Ligji për </w:t>
      </w:r>
      <w:r w:rsidR="0036501A" w:rsidRPr="00CC49AB">
        <w:t>gazin natyror nr</w:t>
      </w:r>
      <w:r w:rsidR="001A78CB" w:rsidRPr="00CC49AB">
        <w:t>. 102/2015, datë 23.9.2015;</w:t>
      </w:r>
    </w:p>
    <w:p w14:paraId="3E880A29" w14:textId="5F714A25" w:rsidR="001A78CB" w:rsidRPr="00CC49AB" w:rsidRDefault="00110DA8" w:rsidP="00110DA8">
      <w:pPr>
        <w:pStyle w:val="TEKSTIIIIII"/>
      </w:pPr>
      <w:r w:rsidRPr="00CC49AB">
        <w:t xml:space="preserve">- </w:t>
      </w:r>
      <w:r w:rsidR="001A78CB" w:rsidRPr="00CC49AB">
        <w:t xml:space="preserve">Ligji për </w:t>
      </w:r>
      <w:r w:rsidR="0036501A" w:rsidRPr="00CC49AB">
        <w:t>performancën energjetike në ndërtesa nr</w:t>
      </w:r>
      <w:r w:rsidR="001A78CB" w:rsidRPr="00CC49AB">
        <w:t>. 116/2016, datë 10.11.2016;</w:t>
      </w:r>
    </w:p>
    <w:p w14:paraId="03FA9EA4" w14:textId="2D0F6D1E" w:rsidR="001A78CB" w:rsidRPr="00CC49AB" w:rsidRDefault="00110DA8" w:rsidP="00110DA8">
      <w:pPr>
        <w:pStyle w:val="TEKSTIIIIII"/>
      </w:pPr>
      <w:r w:rsidRPr="00CC49AB">
        <w:t xml:space="preserve">- </w:t>
      </w:r>
      <w:r w:rsidR="001A78CB" w:rsidRPr="00CC49AB">
        <w:t>Bilanci Zyrtar i Energjisë për vitet 2018</w:t>
      </w:r>
      <w:r w:rsidR="0036501A" w:rsidRPr="00CC49AB">
        <w:t>–</w:t>
      </w:r>
      <w:r w:rsidR="001A78CB" w:rsidRPr="00CC49AB">
        <w:t>2023 (përgatitur nga AKBN);</w:t>
      </w:r>
    </w:p>
    <w:p w14:paraId="40A4A197" w14:textId="7060F8EC" w:rsidR="001A78CB" w:rsidRPr="00CC49AB" w:rsidRDefault="00110DA8" w:rsidP="00110DA8">
      <w:pPr>
        <w:pStyle w:val="TEKSTIIIIII"/>
      </w:pPr>
      <w:r w:rsidRPr="00CC49AB">
        <w:t xml:space="preserve">- </w:t>
      </w:r>
      <w:r w:rsidR="001A78CB" w:rsidRPr="00CC49AB">
        <w:t>Raportet vjetore të ERE-s për bilancin e energjisë elektrike në sektorin energjetik për vitet 2018</w:t>
      </w:r>
      <w:r w:rsidR="00400730" w:rsidRPr="00CC49AB">
        <w:t>–</w:t>
      </w:r>
      <w:r w:rsidR="001A78CB" w:rsidRPr="00CC49AB">
        <w:t>2023;</w:t>
      </w:r>
    </w:p>
    <w:p w14:paraId="06D7F78C" w14:textId="01C32CDB" w:rsidR="001A78CB" w:rsidRPr="00CC49AB" w:rsidRDefault="00110DA8" w:rsidP="00110DA8">
      <w:pPr>
        <w:pStyle w:val="TEKSTIIIIII"/>
      </w:pPr>
      <w:r w:rsidRPr="00CC49AB">
        <w:t xml:space="preserve">- </w:t>
      </w:r>
      <w:r w:rsidR="001A78CB" w:rsidRPr="00CC49AB">
        <w:t>Zhvillimi sektorial i PBB-së (2018</w:t>
      </w:r>
      <w:r w:rsidR="00400730" w:rsidRPr="00CC49AB">
        <w:t>–</w:t>
      </w:r>
      <w:r w:rsidR="001A78CB" w:rsidRPr="00CC49AB">
        <w:t>2023) nga Banka Kombëtare e Shqipërisë dhe Banka Botërore;</w:t>
      </w:r>
    </w:p>
    <w:p w14:paraId="26407999" w14:textId="0B0EDC70" w:rsidR="001A78CB" w:rsidRPr="00CC49AB" w:rsidRDefault="00110DA8" w:rsidP="00110DA8">
      <w:pPr>
        <w:pStyle w:val="TEKSTIIIIII"/>
      </w:pPr>
      <w:r w:rsidRPr="00CC49AB">
        <w:t xml:space="preserve">- </w:t>
      </w:r>
      <w:r w:rsidR="001A78CB" w:rsidRPr="00CC49AB">
        <w:t>Komunikimet Kombëtare për UNFCCC: FNC (2002), SNC (2009), TNC (2016), dhe FNC (2022)</w:t>
      </w:r>
      <w:r w:rsidR="00400730" w:rsidRPr="00CC49AB">
        <w:t>.</w:t>
      </w:r>
    </w:p>
    <w:p w14:paraId="12859DDA" w14:textId="77777777" w:rsidR="001A78CB" w:rsidRPr="00CC49AB" w:rsidRDefault="001A78CB" w:rsidP="00110DA8">
      <w:pPr>
        <w:pStyle w:val="TEKSTIIIIII"/>
      </w:pPr>
      <w:r w:rsidRPr="00CC49AB">
        <w:t>Dokumentet dhe informacioni më i fundit mbi ndërtesat publike, duke përfshirë planin e miratuar për rinovimin e ndërtesave publike dhe të dhënat mbështetëse.</w:t>
      </w:r>
    </w:p>
    <w:p w14:paraId="2B0581AC" w14:textId="6FE3F257" w:rsidR="001A78CB" w:rsidRPr="00CC49AB" w:rsidRDefault="001A78CB" w:rsidP="001A78CB">
      <w:pPr>
        <w:spacing w:after="0" w:line="240" w:lineRule="auto"/>
        <w:jc w:val="both"/>
        <w:rPr>
          <w:rFonts w:ascii="Garamond" w:hAnsi="Garamond" w:cs="Times New Roman"/>
          <w:sz w:val="24"/>
          <w:szCs w:val="24"/>
        </w:rPr>
      </w:pPr>
      <w:r w:rsidRPr="00CC49AB">
        <w:rPr>
          <w:rFonts w:ascii="Garamond" w:hAnsi="Garamond" w:cs="Times New Roman"/>
          <w:b/>
          <w:bCs/>
          <w:sz w:val="24"/>
          <w:szCs w:val="24"/>
        </w:rPr>
        <w:t xml:space="preserve">Strategjia </w:t>
      </w:r>
      <w:r w:rsidR="00006530" w:rsidRPr="00CC49AB">
        <w:rPr>
          <w:rFonts w:ascii="Garamond" w:hAnsi="Garamond" w:cs="Times New Roman"/>
          <w:b/>
          <w:bCs/>
          <w:sz w:val="24"/>
          <w:szCs w:val="24"/>
        </w:rPr>
        <w:t>afatgjatë e rinovimit të ndërtesave të shqipërisë</w:t>
      </w:r>
      <w:r w:rsidR="00006530" w:rsidRPr="00CC49AB">
        <w:rPr>
          <w:rFonts w:ascii="Garamond" w:hAnsi="Garamond" w:cs="Times New Roman"/>
          <w:sz w:val="24"/>
          <w:szCs w:val="24"/>
        </w:rPr>
        <w:t xml:space="preserve"> </w:t>
      </w:r>
      <w:r w:rsidRPr="00CC49AB">
        <w:rPr>
          <w:rFonts w:ascii="Garamond" w:hAnsi="Garamond" w:cs="Times New Roman"/>
          <w:sz w:val="24"/>
          <w:szCs w:val="24"/>
        </w:rPr>
        <w:t xml:space="preserve">ka kaluar një rishikim të gjerë përmes një procesi konsultimi publik, të organizuar nga Ministria e Infrastrukturës dhe Energjisë (MIE) dhe Agjencia e </w:t>
      </w:r>
      <w:r w:rsidR="00340F38" w:rsidRPr="00CC49AB">
        <w:rPr>
          <w:rFonts w:ascii="Garamond" w:hAnsi="Garamond" w:cs="Times New Roman"/>
          <w:sz w:val="24"/>
          <w:szCs w:val="24"/>
        </w:rPr>
        <w:t>Eficienc</w:t>
      </w:r>
      <w:r w:rsidRPr="00CC49AB">
        <w:rPr>
          <w:rFonts w:ascii="Garamond" w:hAnsi="Garamond" w:cs="Times New Roman"/>
          <w:sz w:val="24"/>
          <w:szCs w:val="24"/>
        </w:rPr>
        <w:t>ës së Energjisë (AEE), në bashkëpunim me iniciativën EU-Build-Upon.</w:t>
      </w:r>
    </w:p>
    <w:p w14:paraId="0D4C7649" w14:textId="474EC098" w:rsidR="001A78CB" w:rsidRPr="00CC49AB" w:rsidRDefault="001A78CB" w:rsidP="00006530">
      <w:pPr>
        <w:spacing w:after="0" w:line="240" w:lineRule="auto"/>
        <w:ind w:firstLine="288"/>
        <w:jc w:val="both"/>
        <w:rPr>
          <w:rFonts w:ascii="Garamond" w:hAnsi="Garamond" w:cs="Times New Roman"/>
          <w:sz w:val="24"/>
          <w:szCs w:val="24"/>
        </w:rPr>
      </w:pPr>
      <w:r w:rsidRPr="00CC49AB">
        <w:rPr>
          <w:rFonts w:ascii="Garamond" w:hAnsi="Garamond" w:cs="Times New Roman"/>
          <w:sz w:val="24"/>
          <w:szCs w:val="24"/>
        </w:rPr>
        <w:t xml:space="preserve">Strategjia Afatgjatë e Rinovimit </w:t>
      </w:r>
      <w:r w:rsidR="00CE5C83" w:rsidRPr="00CC49AB">
        <w:rPr>
          <w:rFonts w:ascii="Garamond" w:hAnsi="Garamond" w:cs="Times New Roman"/>
          <w:sz w:val="24"/>
          <w:szCs w:val="24"/>
        </w:rPr>
        <w:t>2023–2050</w:t>
      </w:r>
      <w:r w:rsidRPr="00CC49AB">
        <w:rPr>
          <w:rFonts w:ascii="Garamond" w:hAnsi="Garamond" w:cs="Times New Roman"/>
          <w:sz w:val="24"/>
          <w:szCs w:val="24"/>
        </w:rPr>
        <w:t xml:space="preserve"> është pjesë e një procesi të vazhdueshëm planifikimi dhe zbatimi strategjik, i cili filloi me PKEK-në dhe Planin e Katërt Kombëtar për Komunikimin mbi Ndryshimet Klimatike, duke synuar një reduktim prej 21% të gazeve me efekt serrë deri në vitin 2030 kundrejt skenarit bazë.</w:t>
      </w:r>
    </w:p>
    <w:p w14:paraId="496276FB" w14:textId="77777777" w:rsidR="001A78CB" w:rsidRPr="00CC49AB" w:rsidRDefault="001A78CB" w:rsidP="00006530">
      <w:pPr>
        <w:spacing w:after="0" w:line="240" w:lineRule="auto"/>
        <w:ind w:firstLine="288"/>
        <w:jc w:val="both"/>
        <w:rPr>
          <w:rFonts w:ascii="Garamond" w:hAnsi="Garamond" w:cs="Times New Roman"/>
          <w:sz w:val="24"/>
          <w:szCs w:val="24"/>
        </w:rPr>
      </w:pPr>
      <w:r w:rsidRPr="00CC49AB">
        <w:rPr>
          <w:rFonts w:ascii="Garamond" w:hAnsi="Garamond" w:cs="Times New Roman"/>
          <w:sz w:val="24"/>
          <w:szCs w:val="24"/>
        </w:rPr>
        <w:t>Ky plan përfshin analiza të stokut ekzistues të ndërtesave rezidenciale, publike dhe komerciale, si dhe vlerësimin e investimeve dhe masave rregullatore e financiare të nevojshme për të arritur objektivin e një sektori ndërtimi tërësisht të dekarbonizuar deri në vitin 2050. Përveç dekarbonizimit, BRP-ja synon:</w:t>
      </w:r>
    </w:p>
    <w:p w14:paraId="617B5851" w14:textId="10E1860F" w:rsidR="001A78CB" w:rsidRPr="00CC49AB" w:rsidRDefault="00110DA8" w:rsidP="00110DA8">
      <w:pPr>
        <w:pStyle w:val="TEKSTIIIIII"/>
      </w:pPr>
      <w:r w:rsidRPr="00CC49AB">
        <w:t xml:space="preserve">- </w:t>
      </w:r>
      <w:r w:rsidR="001A78CB" w:rsidRPr="00CC49AB">
        <w:t xml:space="preserve">Maksimizimin e progresit për një përmirësim të </w:t>
      </w:r>
      <w:r w:rsidR="00340F38" w:rsidRPr="00CC49AB">
        <w:t>eficienc</w:t>
      </w:r>
      <w:r w:rsidR="001A78CB" w:rsidRPr="00CC49AB">
        <w:t>ës së energjisë prej 9.6% deri në vitin 2030;</w:t>
      </w:r>
    </w:p>
    <w:p w14:paraId="53F81329" w14:textId="77777777" w:rsidR="001A78CB" w:rsidRPr="00CC49AB" w:rsidRDefault="00110DA8" w:rsidP="00110DA8">
      <w:pPr>
        <w:pStyle w:val="TEKSTIIIIII"/>
      </w:pPr>
      <w:r w:rsidRPr="00CC49AB">
        <w:t xml:space="preserve">- </w:t>
      </w:r>
      <w:r w:rsidR="001A78CB" w:rsidRPr="00CC49AB">
        <w:t>Rritjen e përdorimit të BRE-ve në sektorët ekonomikë dhe stokun e ndërtesave për të arritur objektivin prej 54.4% të kërkesës totale për energji sipas skenarit bazë;</w:t>
      </w:r>
    </w:p>
    <w:p w14:paraId="6F03EFC5" w14:textId="77777777" w:rsidR="001A78CB" w:rsidRPr="00CC49AB" w:rsidRDefault="00110DA8" w:rsidP="00110DA8">
      <w:pPr>
        <w:pStyle w:val="TEKSTIIIIII"/>
      </w:pPr>
      <w:r w:rsidRPr="00CC49AB">
        <w:t xml:space="preserve">- </w:t>
      </w:r>
      <w:r w:rsidR="001A78CB" w:rsidRPr="00CC49AB">
        <w:t>Reduktimin e emetimeve të CO</w:t>
      </w:r>
      <w:r w:rsidR="001A78CB" w:rsidRPr="00AA2ECB">
        <w:rPr>
          <w:vertAlign w:val="subscript"/>
        </w:rPr>
        <w:t>2</w:t>
      </w:r>
      <w:r w:rsidR="001A78CB" w:rsidRPr="00CC49AB">
        <w:t xml:space="preserve"> me 21% për të gjithë sektorët ekonomikë, duke përfshirë ndërtimin.</w:t>
      </w:r>
    </w:p>
    <w:p w14:paraId="05125DA5" w14:textId="77777777" w:rsidR="001A78CB" w:rsidRPr="00CC49AB" w:rsidRDefault="00110DA8" w:rsidP="00110DA8">
      <w:pPr>
        <w:pStyle w:val="TEKSTIIIIII"/>
      </w:pPr>
      <w:r w:rsidRPr="00CC49AB">
        <w:t xml:space="preserve">- </w:t>
      </w:r>
      <w:r w:rsidR="001A78CB" w:rsidRPr="00CC49AB">
        <w:t>Ky raport përfaqëson një hap të rëndësishëm drejt përmbushjes së angazhimeve kombëtare dhe evropiane për një tranzicion të qëndrueshëm energjetik dhe klimatik.</w:t>
      </w:r>
    </w:p>
    <w:p w14:paraId="698F9264" w14:textId="77777777" w:rsidR="001A579D" w:rsidRDefault="001A579D" w:rsidP="00110DA8">
      <w:pPr>
        <w:pStyle w:val="TEKSTIIIIII"/>
        <w:rPr>
          <w:bCs/>
        </w:rPr>
      </w:pPr>
      <w:bookmarkStart w:id="5" w:name="_Toc184729087"/>
    </w:p>
    <w:p w14:paraId="2C9F26D5" w14:textId="3F14D13C" w:rsidR="001A78CB" w:rsidRPr="00CC49AB" w:rsidRDefault="00F32B93" w:rsidP="00110DA8">
      <w:pPr>
        <w:pStyle w:val="TEKSTIIIIII"/>
        <w:rPr>
          <w:bCs/>
        </w:rPr>
      </w:pPr>
      <w:r w:rsidRPr="00CC49AB">
        <w:rPr>
          <w:bCs/>
        </w:rPr>
        <w:lastRenderedPageBreak/>
        <w:t>2. SISTEMI ENERGJETIK SHQIPTAR</w:t>
      </w:r>
      <w:bookmarkEnd w:id="5"/>
    </w:p>
    <w:p w14:paraId="70A19371" w14:textId="77777777" w:rsidR="001A78CB" w:rsidRPr="00CC49AB" w:rsidRDefault="00110DA8" w:rsidP="00110DA8">
      <w:pPr>
        <w:pStyle w:val="TEKSTIIIIII"/>
        <w:rPr>
          <w:b/>
        </w:rPr>
      </w:pPr>
      <w:bookmarkStart w:id="6" w:name="_Toc184729088"/>
      <w:r w:rsidRPr="00CC49AB">
        <w:rPr>
          <w:b/>
        </w:rPr>
        <w:t xml:space="preserve">2.1 </w:t>
      </w:r>
      <w:r w:rsidR="001A78CB" w:rsidRPr="00CC49AB">
        <w:rPr>
          <w:b/>
        </w:rPr>
        <w:t>Vështrim i përgjithshëm i furnizimit me energji</w:t>
      </w:r>
      <w:bookmarkEnd w:id="6"/>
    </w:p>
    <w:p w14:paraId="01A23CA2" w14:textId="77777777" w:rsidR="001A78CB" w:rsidRPr="00CC49AB" w:rsidRDefault="001A78CB" w:rsidP="00110DA8">
      <w:pPr>
        <w:pStyle w:val="TEKSTIIIIII"/>
        <w:rPr>
          <w:lang w:eastAsia="en-US"/>
        </w:rPr>
      </w:pPr>
      <w:r w:rsidRPr="00CC49AB">
        <w:t>Në figurat 2.1 dhe 2.2 janë paraqitur tendencat e furnizimit me energji primare sipas burimeve të ndryshme energjetike për vitin 2023. Nga analiza e grafikëve, rezulton se struktura e furnizimit me energji primare dominohet nga nënproduktet e naftës, të cilat përbëjnë 52.40% të totalit. Pas tyre renditen hidrocentralet dhe importet neto të energjisë elektrike me 31.70%, drutë e zjarrit me 6.34%, qymyri me 5.93%, gazi natyror i prodhuar në vend me 1.77%, dhe energjia diellore me 1.60%.</w:t>
      </w:r>
    </w:p>
    <w:p w14:paraId="47FCB997" w14:textId="77777777" w:rsidR="001A78CB" w:rsidRPr="00CC49AB" w:rsidRDefault="001A78CB" w:rsidP="001A78CB">
      <w:pPr>
        <w:spacing w:after="0" w:line="240" w:lineRule="auto"/>
        <w:ind w:right="69"/>
        <w:jc w:val="both"/>
        <w:rPr>
          <w:rFonts w:ascii="Garamond" w:hAnsi="Garamond" w:cs="Times New Roman"/>
          <w:sz w:val="24"/>
          <w:szCs w:val="24"/>
        </w:rPr>
      </w:pPr>
    </w:p>
    <w:tbl>
      <w:tblPr>
        <w:tblStyle w:val="TableGrid"/>
        <w:tblW w:w="5000" w:type="pct"/>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80"/>
        <w:gridCol w:w="4680"/>
      </w:tblGrid>
      <w:tr w:rsidR="001A78CB" w:rsidRPr="00CC49AB" w14:paraId="29D0C1DA" w14:textId="77777777" w:rsidTr="00006530">
        <w:trPr>
          <w:jc w:val="center"/>
        </w:trPr>
        <w:tc>
          <w:tcPr>
            <w:tcW w:w="2500" w:type="pct"/>
            <w:hideMark/>
          </w:tcPr>
          <w:p w14:paraId="4568AC2D" w14:textId="77777777" w:rsidR="001A78CB" w:rsidRPr="00CC49AB" w:rsidRDefault="001A78CB" w:rsidP="00340F38">
            <w:pPr>
              <w:spacing w:after="0"/>
              <w:ind w:right="69"/>
              <w:rPr>
                <w:rFonts w:ascii="Garamond" w:hAnsi="Garamond" w:cs="Times New Roman"/>
                <w:szCs w:val="20"/>
                <w:lang w:val="sq-AL"/>
              </w:rPr>
            </w:pPr>
            <w:r w:rsidRPr="00CC49AB">
              <w:rPr>
                <w:rFonts w:ascii="Garamond" w:hAnsi="Garamond" w:cs="Times New Roman"/>
                <w:noProof/>
                <w:szCs w:val="20"/>
                <w:lang w:val="en-US" w:eastAsia="en-US"/>
              </w:rPr>
              <w:drawing>
                <wp:inline distT="0" distB="0" distL="0" distR="0" wp14:anchorId="0FA5BB9E" wp14:editId="641B6334">
                  <wp:extent cx="2788920" cy="2415540"/>
                  <wp:effectExtent l="0" t="0" r="0" b="3810"/>
                  <wp:docPr id="25897244" name="Picture 25897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0"/>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788920" cy="2415540"/>
                          </a:xfrm>
                          <a:prstGeom prst="rect">
                            <a:avLst/>
                          </a:prstGeom>
                          <a:noFill/>
                          <a:ln>
                            <a:noFill/>
                          </a:ln>
                        </pic:spPr>
                      </pic:pic>
                    </a:graphicData>
                  </a:graphic>
                </wp:inline>
              </w:drawing>
            </w:r>
          </w:p>
          <w:p w14:paraId="5BA202E0" w14:textId="77777777" w:rsidR="001A78CB" w:rsidRPr="00CC49AB" w:rsidRDefault="001A78CB" w:rsidP="00110DA8">
            <w:pPr>
              <w:pStyle w:val="Caption"/>
              <w:keepNext w:val="0"/>
              <w:spacing w:after="0"/>
              <w:ind w:right="69"/>
              <w:jc w:val="center"/>
              <w:rPr>
                <w:rFonts w:ascii="Garamond" w:hAnsi="Garamond" w:cs="Times New Roman"/>
                <w:b w:val="0"/>
                <w:i/>
                <w:color w:val="auto"/>
                <w:szCs w:val="20"/>
                <w:lang w:val="sq-AL"/>
              </w:rPr>
            </w:pPr>
            <w:bookmarkStart w:id="7" w:name="_Toc184729258"/>
            <w:r w:rsidRPr="00CC49AB">
              <w:rPr>
                <w:rFonts w:ascii="Garamond" w:hAnsi="Garamond" w:cs="Times New Roman"/>
                <w:b w:val="0"/>
                <w:i/>
                <w:color w:val="auto"/>
                <w:szCs w:val="20"/>
                <w:lang w:val="sq-AL"/>
              </w:rPr>
              <w:t xml:space="preserve">Figura </w:t>
            </w:r>
            <w:r w:rsidR="00110DA8" w:rsidRPr="00CC49AB">
              <w:rPr>
                <w:rFonts w:ascii="Garamond" w:hAnsi="Garamond" w:cs="Times New Roman"/>
                <w:b w:val="0"/>
                <w:i/>
                <w:color w:val="auto"/>
                <w:szCs w:val="20"/>
                <w:lang w:val="sq-AL"/>
              </w:rPr>
              <w:t>2.1</w:t>
            </w:r>
            <w:r w:rsidRPr="00CC49AB">
              <w:rPr>
                <w:rFonts w:ascii="Garamond" w:hAnsi="Garamond" w:cs="Times New Roman"/>
                <w:b w:val="0"/>
                <w:i/>
                <w:color w:val="auto"/>
                <w:szCs w:val="20"/>
                <w:lang w:val="sq-AL"/>
              </w:rPr>
              <w:t xml:space="preserve"> Furnizimi me burime energjetike për vitin 2023 (në ktoe)</w:t>
            </w:r>
            <w:bookmarkEnd w:id="7"/>
          </w:p>
        </w:tc>
        <w:tc>
          <w:tcPr>
            <w:tcW w:w="2500" w:type="pct"/>
            <w:hideMark/>
          </w:tcPr>
          <w:p w14:paraId="715544FB" w14:textId="77777777" w:rsidR="001A78CB" w:rsidRPr="00CC49AB" w:rsidRDefault="001A78CB" w:rsidP="00340F38">
            <w:pPr>
              <w:spacing w:after="0"/>
              <w:ind w:right="69"/>
              <w:jc w:val="center"/>
              <w:rPr>
                <w:rFonts w:ascii="Garamond" w:hAnsi="Garamond" w:cs="Times New Roman"/>
                <w:szCs w:val="20"/>
                <w:lang w:val="sq-AL"/>
              </w:rPr>
            </w:pPr>
            <w:r w:rsidRPr="00CC49AB">
              <w:rPr>
                <w:rFonts w:ascii="Garamond" w:hAnsi="Garamond" w:cs="Times New Roman"/>
                <w:noProof/>
                <w:szCs w:val="20"/>
                <w:lang w:val="en-US" w:eastAsia="en-US"/>
              </w:rPr>
              <w:drawing>
                <wp:inline distT="0" distB="0" distL="0" distR="0" wp14:anchorId="09B9B4AF" wp14:editId="34555B8A">
                  <wp:extent cx="2560320" cy="2415540"/>
                  <wp:effectExtent l="0" t="0" r="0" b="3810"/>
                  <wp:docPr id="155411638" name="Picture 1554116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9"/>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60320" cy="2415540"/>
                          </a:xfrm>
                          <a:prstGeom prst="rect">
                            <a:avLst/>
                          </a:prstGeom>
                          <a:noFill/>
                          <a:ln>
                            <a:noFill/>
                          </a:ln>
                        </pic:spPr>
                      </pic:pic>
                    </a:graphicData>
                  </a:graphic>
                </wp:inline>
              </w:drawing>
            </w:r>
          </w:p>
          <w:p w14:paraId="6F4449D1" w14:textId="77777777" w:rsidR="001A78CB" w:rsidRPr="00CC49AB" w:rsidRDefault="001A78CB" w:rsidP="00110DA8">
            <w:pPr>
              <w:pStyle w:val="Caption"/>
              <w:keepNext w:val="0"/>
              <w:spacing w:after="0"/>
              <w:ind w:right="69"/>
              <w:jc w:val="center"/>
              <w:rPr>
                <w:rFonts w:ascii="Garamond" w:hAnsi="Garamond" w:cs="Times New Roman"/>
                <w:b w:val="0"/>
                <w:iCs w:val="0"/>
                <w:color w:val="auto"/>
                <w:szCs w:val="20"/>
                <w:lang w:val="sq-AL"/>
              </w:rPr>
            </w:pPr>
            <w:bookmarkStart w:id="8" w:name="_Toc184729259"/>
            <w:r w:rsidRPr="00CC49AB">
              <w:rPr>
                <w:rFonts w:ascii="Garamond" w:hAnsi="Garamond" w:cs="Times New Roman"/>
                <w:b w:val="0"/>
                <w:i/>
                <w:color w:val="auto"/>
                <w:szCs w:val="20"/>
                <w:lang w:val="sq-AL"/>
              </w:rPr>
              <w:t xml:space="preserve">Figura </w:t>
            </w:r>
            <w:r w:rsidR="00110DA8" w:rsidRPr="00CC49AB">
              <w:rPr>
                <w:rFonts w:ascii="Garamond" w:hAnsi="Garamond" w:cs="Times New Roman"/>
                <w:b w:val="0"/>
                <w:i/>
                <w:color w:val="auto"/>
                <w:szCs w:val="20"/>
                <w:lang w:val="sq-AL"/>
              </w:rPr>
              <w:t>2.2</w:t>
            </w:r>
            <w:r w:rsidRPr="00CC49AB">
              <w:rPr>
                <w:rFonts w:ascii="Garamond" w:hAnsi="Garamond" w:cs="Times New Roman"/>
                <w:b w:val="0"/>
                <w:i/>
                <w:color w:val="auto"/>
                <w:szCs w:val="20"/>
                <w:lang w:val="sq-AL"/>
              </w:rPr>
              <w:t xml:space="preserve"> Furnizimi me burime energjetike për vitin 2023 (ne %)</w:t>
            </w:r>
            <w:bookmarkEnd w:id="8"/>
          </w:p>
        </w:tc>
      </w:tr>
      <w:tr w:rsidR="001A78CB" w:rsidRPr="00CC49AB" w14:paraId="2A2539B5" w14:textId="77777777" w:rsidTr="00006530">
        <w:trPr>
          <w:jc w:val="center"/>
        </w:trPr>
        <w:tc>
          <w:tcPr>
            <w:tcW w:w="5000" w:type="pct"/>
            <w:gridSpan w:val="2"/>
            <w:hideMark/>
          </w:tcPr>
          <w:p w14:paraId="48A98377" w14:textId="26A2B52B" w:rsidR="001A78CB" w:rsidRPr="00CC49AB" w:rsidRDefault="001A78CB" w:rsidP="00006530">
            <w:pPr>
              <w:spacing w:after="0"/>
              <w:ind w:right="69"/>
              <w:jc w:val="center"/>
              <w:rPr>
                <w:rFonts w:ascii="Garamond" w:hAnsi="Garamond" w:cs="Times New Roman"/>
                <w:b/>
                <w:bCs/>
                <w:i/>
                <w:iCs/>
                <w:szCs w:val="20"/>
                <w:lang w:val="sq-AL"/>
              </w:rPr>
            </w:pPr>
            <w:r w:rsidRPr="00CC49AB">
              <w:rPr>
                <w:rFonts w:ascii="Garamond" w:hAnsi="Garamond" w:cs="Times New Roman"/>
                <w:i/>
                <w:iCs/>
                <w:szCs w:val="20"/>
                <w:lang w:val="sq-AL"/>
              </w:rPr>
              <w:t>Burimi: Përgatitur nga konsulentët bazuar në Bilancin Shqiptar të Energjisë 2023, INSTAT dhe MIE</w:t>
            </w:r>
            <w:r w:rsidR="009C03C5" w:rsidRPr="00CC49AB">
              <w:rPr>
                <w:rFonts w:ascii="Garamond" w:hAnsi="Garamond" w:cs="Times New Roman"/>
                <w:i/>
                <w:iCs/>
                <w:szCs w:val="20"/>
                <w:lang w:val="sq-AL"/>
              </w:rPr>
              <w:t>/</w:t>
            </w:r>
            <w:r w:rsidRPr="00CC49AB">
              <w:rPr>
                <w:rFonts w:ascii="Garamond" w:hAnsi="Garamond" w:cs="Times New Roman"/>
                <w:i/>
                <w:iCs/>
                <w:szCs w:val="20"/>
                <w:lang w:val="sq-AL"/>
              </w:rPr>
              <w:t>AKBN</w:t>
            </w:r>
          </w:p>
        </w:tc>
      </w:tr>
    </w:tbl>
    <w:p w14:paraId="7123A78C" w14:textId="77777777" w:rsidR="001A78CB" w:rsidRPr="00CC49AB" w:rsidRDefault="001A78CB" w:rsidP="001A78CB">
      <w:pPr>
        <w:spacing w:after="0" w:line="240" w:lineRule="auto"/>
        <w:jc w:val="both"/>
        <w:rPr>
          <w:rFonts w:ascii="Garamond" w:hAnsi="Garamond" w:cs="Times New Roman"/>
          <w:sz w:val="24"/>
          <w:szCs w:val="24"/>
        </w:rPr>
      </w:pPr>
    </w:p>
    <w:p w14:paraId="7FDF9B0B" w14:textId="3C3066D6" w:rsidR="001A78CB" w:rsidRPr="00CC49AB" w:rsidRDefault="001A78CB" w:rsidP="00D32C5F">
      <w:pPr>
        <w:pStyle w:val="TEKSTIIIIII"/>
      </w:pPr>
      <w:r w:rsidRPr="00CC49AB">
        <w:t xml:space="preserve">Në figurat 2.3 dhe 2.4 paraqitet tendenca e furnizimit me burime energjetike për periudhën </w:t>
      </w:r>
      <w:r w:rsidR="0009765A" w:rsidRPr="00CC49AB">
        <w:t>2015–2023</w:t>
      </w:r>
      <w:r w:rsidRPr="00CC49AB">
        <w:t>. Nga analiza e grafikëve, rezulton se kontributin kryesor në furnizimin me energji e mbajnë nënproduktet e naftës, të ndjekura nga energjia hidroelektrike, drutë e zjarrit, qymyri, gazi natyror dhe energjia diellore. Vlen të theksohet se energjia diellore po shënon rritje të vazhdueshme vit pas viti.</w:t>
      </w:r>
    </w:p>
    <w:p w14:paraId="404BF87F" w14:textId="61B53C58" w:rsidR="001A78CB" w:rsidRPr="00CC49AB" w:rsidRDefault="001A78CB" w:rsidP="00D32C5F">
      <w:pPr>
        <w:pStyle w:val="TEKSTIIIIII"/>
      </w:pPr>
      <w:r w:rsidRPr="00CC49AB">
        <w:t>Analiza tregon qartë një rritje të prodhimit të energjisë elektrike nga hidrocentralet, si dhe një kontribut të shtuar nga impiantet fotovoltaike në vitet e fundit. Ky trend është në përputhje me objektivin strategjik të vendit për të arritur vetëmjaftueshmërinë në prodhimin e energjisë elektrike deri në vitin 2030.</w:t>
      </w:r>
    </w:p>
    <w:p w14:paraId="3D88F196" w14:textId="77777777" w:rsidR="001A78CB" w:rsidRPr="00CC49AB" w:rsidRDefault="001A78CB" w:rsidP="00D32C5F">
      <w:pPr>
        <w:pStyle w:val="TEKSTIIIIII"/>
      </w:pPr>
      <w:r w:rsidRPr="00CC49AB">
        <w:t>Për më tepër, reduktimi i përdorimit të produkteve të naftës ka ndihmuar në uljen e emetimeve të gazeve serrë. Paralelisht, zëvendësimi i këtyre produkteve me burime të rinovueshme kombëtare, të cilat janë më pak të kushtueshme se komoditetet e importuara, përbën një hap të rëndësishëm drejt një sektori energjetik më të qëndrueshëm dhe ekonomikisht të favorshëm.</w:t>
      </w:r>
    </w:p>
    <w:p w14:paraId="49A8CBFA" w14:textId="77777777" w:rsidR="001A78CB" w:rsidRPr="00CC49AB" w:rsidRDefault="001A78CB" w:rsidP="00D32C5F">
      <w:pPr>
        <w:pStyle w:val="TEKSTIIIIII"/>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80"/>
        <w:gridCol w:w="4680"/>
      </w:tblGrid>
      <w:tr w:rsidR="001A78CB" w:rsidRPr="00CC49AB" w14:paraId="3F9DC079" w14:textId="77777777" w:rsidTr="001A78CB">
        <w:tc>
          <w:tcPr>
            <w:tcW w:w="2500" w:type="pct"/>
            <w:hideMark/>
          </w:tcPr>
          <w:p w14:paraId="6BA61068" w14:textId="77777777" w:rsidR="001A78CB" w:rsidRPr="00CC49AB" w:rsidRDefault="001A78CB" w:rsidP="001A78CB">
            <w:pPr>
              <w:spacing w:after="0"/>
              <w:jc w:val="both"/>
              <w:rPr>
                <w:rFonts w:ascii="Garamond" w:eastAsia="Times New Roman" w:hAnsi="Garamond" w:cs="Times New Roman"/>
                <w:sz w:val="24"/>
                <w:szCs w:val="24"/>
                <w:lang w:val="sq-AL" w:eastAsia="en-US"/>
              </w:rPr>
            </w:pPr>
          </w:p>
        </w:tc>
        <w:tc>
          <w:tcPr>
            <w:tcW w:w="2500" w:type="pct"/>
            <w:hideMark/>
          </w:tcPr>
          <w:p w14:paraId="5CD056C6" w14:textId="77777777" w:rsidR="001A78CB" w:rsidRPr="00CC49AB" w:rsidRDefault="001A78CB" w:rsidP="001A78CB">
            <w:pPr>
              <w:spacing w:after="0"/>
              <w:jc w:val="both"/>
              <w:rPr>
                <w:rFonts w:ascii="Garamond" w:eastAsia="Times New Roman" w:hAnsi="Garamond" w:cs="Times New Roman"/>
                <w:sz w:val="24"/>
                <w:szCs w:val="24"/>
                <w:lang w:val="sq-AL" w:eastAsia="en-US"/>
              </w:rPr>
            </w:pPr>
          </w:p>
        </w:tc>
      </w:tr>
      <w:tr w:rsidR="001A78CB" w:rsidRPr="00CC49AB" w14:paraId="4A194EF3" w14:textId="77777777" w:rsidTr="001A78CB">
        <w:trPr>
          <w:trHeight w:val="936"/>
        </w:trPr>
        <w:tc>
          <w:tcPr>
            <w:tcW w:w="2500" w:type="pct"/>
            <w:hideMark/>
          </w:tcPr>
          <w:p w14:paraId="21EDB3EE" w14:textId="77777777" w:rsidR="001A78CB" w:rsidRPr="00CC49AB" w:rsidRDefault="001A78CB" w:rsidP="007B25C5">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49A59F4A" wp14:editId="71DCB1C5">
                  <wp:extent cx="2788285" cy="2162754"/>
                  <wp:effectExtent l="0" t="0" r="0" b="9525"/>
                  <wp:docPr id="1517525196" name="Picture 1517525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797861" cy="2170182"/>
                          </a:xfrm>
                          <a:prstGeom prst="rect">
                            <a:avLst/>
                          </a:prstGeom>
                          <a:noFill/>
                        </pic:spPr>
                      </pic:pic>
                    </a:graphicData>
                  </a:graphic>
                </wp:inline>
              </w:drawing>
            </w:r>
          </w:p>
          <w:p w14:paraId="371C805C" w14:textId="3979FF45" w:rsidR="001A78CB" w:rsidRPr="00CC49AB" w:rsidRDefault="001A78CB" w:rsidP="007B25C5">
            <w:pPr>
              <w:pStyle w:val="Caption"/>
              <w:keepNext w:val="0"/>
              <w:spacing w:after="0"/>
              <w:ind w:right="69"/>
              <w:jc w:val="center"/>
              <w:rPr>
                <w:rFonts w:ascii="Garamond" w:hAnsi="Garamond" w:cs="Times New Roman"/>
                <w:b w:val="0"/>
                <w:i/>
                <w:color w:val="auto"/>
                <w:szCs w:val="20"/>
                <w:lang w:val="sq-AL"/>
              </w:rPr>
            </w:pPr>
            <w:bookmarkStart w:id="9" w:name="_Toc184729260"/>
            <w:r w:rsidRPr="00CC49AB">
              <w:rPr>
                <w:rFonts w:ascii="Garamond" w:hAnsi="Garamond" w:cs="Times New Roman"/>
                <w:b w:val="0"/>
                <w:i/>
                <w:color w:val="auto"/>
                <w:szCs w:val="20"/>
                <w:lang w:val="sq-AL"/>
              </w:rPr>
              <w:t xml:space="preserve">Figura </w:t>
            </w:r>
            <w:r w:rsidR="00D32C5F" w:rsidRPr="00CC49AB">
              <w:rPr>
                <w:rFonts w:ascii="Garamond" w:hAnsi="Garamond" w:cs="Times New Roman"/>
                <w:b w:val="0"/>
                <w:i/>
                <w:color w:val="auto"/>
                <w:szCs w:val="20"/>
                <w:lang w:val="sq-AL"/>
              </w:rPr>
              <w:t>2.3</w:t>
            </w:r>
            <w:r w:rsidRPr="00CC49AB">
              <w:rPr>
                <w:rFonts w:ascii="Garamond" w:hAnsi="Garamond" w:cs="Times New Roman"/>
                <w:b w:val="0"/>
                <w:i/>
                <w:color w:val="auto"/>
                <w:szCs w:val="20"/>
                <w:lang w:val="sq-AL"/>
              </w:rPr>
              <w:t xml:space="preserve"> Tendencat e furnizimit me burime energjetike për periudhën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(ktoe)</w:t>
            </w:r>
            <w:bookmarkEnd w:id="9"/>
          </w:p>
          <w:p w14:paraId="5B752D86" w14:textId="344FEA10" w:rsidR="001A78CB" w:rsidRPr="00CC49AB" w:rsidRDefault="001A78CB" w:rsidP="007B25C5">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Përgatitur nga konsulentët bazuar në Bilancin Shqiptar të Energjisë 2023, </w:t>
            </w:r>
            <w:r w:rsidR="007B25C5" w:rsidRPr="00CC49AB">
              <w:rPr>
                <w:rFonts w:ascii="Garamond" w:hAnsi="Garamond" w:cs="Times New Roman"/>
                <w:b w:val="0"/>
                <w:i/>
                <w:color w:val="auto"/>
                <w:szCs w:val="20"/>
                <w:lang w:val="sq-AL"/>
              </w:rPr>
              <w:t>INSTAT dhe MIE</w:t>
            </w:r>
            <w:r w:rsidR="009C03C5" w:rsidRPr="00CC49AB">
              <w:rPr>
                <w:rFonts w:ascii="Garamond" w:hAnsi="Garamond" w:cs="Times New Roman"/>
                <w:b w:val="0"/>
                <w:i/>
                <w:color w:val="auto"/>
                <w:szCs w:val="20"/>
                <w:lang w:val="sq-AL"/>
              </w:rPr>
              <w:t>/</w:t>
            </w:r>
            <w:r w:rsidRPr="00CC49AB">
              <w:rPr>
                <w:rFonts w:ascii="Garamond" w:hAnsi="Garamond" w:cs="Times New Roman"/>
                <w:b w:val="0"/>
                <w:i/>
                <w:color w:val="auto"/>
                <w:szCs w:val="20"/>
                <w:lang w:val="sq-AL"/>
              </w:rPr>
              <w:t>AKBN</w:t>
            </w:r>
          </w:p>
        </w:tc>
        <w:tc>
          <w:tcPr>
            <w:tcW w:w="2500" w:type="pct"/>
            <w:hideMark/>
          </w:tcPr>
          <w:p w14:paraId="3960614B" w14:textId="77777777" w:rsidR="001A78CB" w:rsidRPr="00CC49AB" w:rsidRDefault="001A78CB" w:rsidP="007B25C5">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3A9CD53E" wp14:editId="2DAD7CF9">
                  <wp:extent cx="2781300" cy="2162175"/>
                  <wp:effectExtent l="0" t="0" r="0" b="9525"/>
                  <wp:docPr id="3827" name="Picture 38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2785277" cy="2165267"/>
                          </a:xfrm>
                          <a:prstGeom prst="rect">
                            <a:avLst/>
                          </a:prstGeom>
                          <a:noFill/>
                        </pic:spPr>
                      </pic:pic>
                    </a:graphicData>
                  </a:graphic>
                </wp:inline>
              </w:drawing>
            </w:r>
          </w:p>
          <w:p w14:paraId="41815E80" w14:textId="100E2551" w:rsidR="001A78CB" w:rsidRPr="00CC49AB" w:rsidRDefault="001A78CB" w:rsidP="007B25C5">
            <w:pPr>
              <w:pStyle w:val="Caption"/>
              <w:keepNext w:val="0"/>
              <w:spacing w:after="0"/>
              <w:ind w:right="69"/>
              <w:jc w:val="center"/>
              <w:rPr>
                <w:rFonts w:ascii="Garamond" w:hAnsi="Garamond" w:cs="Times New Roman"/>
                <w:b w:val="0"/>
                <w:i/>
                <w:color w:val="auto"/>
                <w:szCs w:val="20"/>
                <w:lang w:val="sq-AL"/>
              </w:rPr>
            </w:pPr>
            <w:bookmarkStart w:id="10" w:name="_Toc184729261"/>
            <w:r w:rsidRPr="00CC49AB">
              <w:rPr>
                <w:rFonts w:ascii="Garamond" w:hAnsi="Garamond" w:cs="Times New Roman"/>
                <w:b w:val="0"/>
                <w:i/>
                <w:color w:val="auto"/>
                <w:szCs w:val="20"/>
                <w:lang w:val="sq-AL"/>
              </w:rPr>
              <w:t xml:space="preserve">Figura </w:t>
            </w:r>
            <w:r w:rsidR="00D32C5F" w:rsidRPr="00CC49AB">
              <w:rPr>
                <w:rFonts w:ascii="Garamond" w:hAnsi="Garamond" w:cs="Times New Roman"/>
                <w:b w:val="0"/>
                <w:i/>
                <w:color w:val="auto"/>
                <w:szCs w:val="20"/>
                <w:lang w:val="sq-AL"/>
              </w:rPr>
              <w:t>2.4</w:t>
            </w:r>
            <w:r w:rsidRPr="00CC49AB">
              <w:rPr>
                <w:rFonts w:ascii="Garamond" w:hAnsi="Garamond" w:cs="Times New Roman"/>
                <w:b w:val="0"/>
                <w:i/>
                <w:color w:val="auto"/>
                <w:szCs w:val="20"/>
                <w:lang w:val="sq-AL"/>
              </w:rPr>
              <w:t xml:space="preserve"> Tendencat e furnizimit me burime energjetike për periudhën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(ktoe)</w:t>
            </w:r>
            <w:bookmarkEnd w:id="10"/>
          </w:p>
          <w:p w14:paraId="1B132FB1" w14:textId="5B28B9BC" w:rsidR="001A78CB" w:rsidRPr="00CC49AB" w:rsidRDefault="001A78CB" w:rsidP="007B25C5">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Përgatitur nga konsulentët bazuar në Bilancin Shqiptar të Energjisë 2023, </w:t>
            </w:r>
            <w:r w:rsidR="007B25C5" w:rsidRPr="00CC49AB">
              <w:rPr>
                <w:rFonts w:ascii="Garamond" w:hAnsi="Garamond" w:cs="Times New Roman"/>
                <w:b w:val="0"/>
                <w:i/>
                <w:color w:val="auto"/>
                <w:szCs w:val="20"/>
                <w:lang w:val="sq-AL"/>
              </w:rPr>
              <w:t>INSTAT dhe MIE</w:t>
            </w:r>
            <w:r w:rsidR="009C03C5" w:rsidRPr="00CC49AB">
              <w:rPr>
                <w:rFonts w:ascii="Garamond" w:hAnsi="Garamond" w:cs="Times New Roman"/>
                <w:b w:val="0"/>
                <w:i/>
                <w:color w:val="auto"/>
                <w:szCs w:val="20"/>
                <w:lang w:val="sq-AL"/>
              </w:rPr>
              <w:t>/</w:t>
            </w:r>
            <w:r w:rsidRPr="00CC49AB">
              <w:rPr>
                <w:rFonts w:ascii="Garamond" w:hAnsi="Garamond" w:cs="Times New Roman"/>
                <w:b w:val="0"/>
                <w:i/>
                <w:color w:val="auto"/>
                <w:szCs w:val="20"/>
                <w:lang w:val="sq-AL"/>
              </w:rPr>
              <w:t>AKBN</w:t>
            </w:r>
          </w:p>
        </w:tc>
      </w:tr>
    </w:tbl>
    <w:p w14:paraId="1997D77C" w14:textId="77777777" w:rsidR="007B25C5" w:rsidRPr="00CC49AB" w:rsidRDefault="007B25C5" w:rsidP="00D32C5F">
      <w:pPr>
        <w:pStyle w:val="TEKSTIIIIII"/>
        <w:rPr>
          <w:b/>
        </w:rPr>
      </w:pPr>
      <w:bookmarkStart w:id="11" w:name="_Toc184729089"/>
    </w:p>
    <w:p w14:paraId="47F69C37" w14:textId="00D8D609" w:rsidR="001A78CB" w:rsidRPr="00CC49AB" w:rsidRDefault="00D32C5F" w:rsidP="00D32C5F">
      <w:pPr>
        <w:pStyle w:val="TEKSTIIIIII"/>
        <w:rPr>
          <w:b/>
        </w:rPr>
      </w:pPr>
      <w:r w:rsidRPr="00CC49AB">
        <w:rPr>
          <w:b/>
        </w:rPr>
        <w:t xml:space="preserve">2.2 </w:t>
      </w:r>
      <w:r w:rsidR="001A78CB" w:rsidRPr="00CC49AB">
        <w:rPr>
          <w:b/>
        </w:rPr>
        <w:t>Vështrim i përgjithshëm i zhvillimit ekonomik</w:t>
      </w:r>
      <w:bookmarkEnd w:id="11"/>
    </w:p>
    <w:p w14:paraId="5AD3BEF3" w14:textId="4D90E991" w:rsidR="001A78CB" w:rsidRPr="00CC49AB" w:rsidRDefault="001A78CB" w:rsidP="00D32C5F">
      <w:pPr>
        <w:pStyle w:val="TEKSTIIIIII"/>
        <w:rPr>
          <w:rFonts w:eastAsia="Times New Roman"/>
          <w:lang w:eastAsia="en-US"/>
        </w:rPr>
      </w:pPr>
      <w:r w:rsidRPr="00CC49AB">
        <w:rPr>
          <w:rFonts w:eastAsia="Times New Roman"/>
          <w:lang w:eastAsia="en-US"/>
        </w:rPr>
        <w:t xml:space="preserve">Ekonomia shqiptare ka kaluar një transformim të vazhdueshëm drejt një ekonomie tregu gjatë periudhës </w:t>
      </w:r>
      <w:r w:rsidR="0009765A" w:rsidRPr="00CC49AB">
        <w:rPr>
          <w:rFonts w:eastAsia="Times New Roman"/>
          <w:lang w:eastAsia="en-US"/>
        </w:rPr>
        <w:t>2015–2023</w:t>
      </w:r>
      <w:r w:rsidRPr="00CC49AB">
        <w:rPr>
          <w:rFonts w:eastAsia="Times New Roman"/>
          <w:lang w:eastAsia="en-US"/>
        </w:rPr>
        <w:t>. Vlera e Prodhimit të Brendshëm Bruto (PBB) për banor ka shënuar rritje të qëndrueshme gjatë dy dekadave të fundit, falë faktorëve të ndryshëm, si zbatimi i një programi ambicioz për zhvillimin ekonomik, mbështetja e dhënë nga donatorët ndërkombëtarë dhe pozicioni i favorshëm gjeografik i vendit, që e pozicionon si një urë lidhëse midis Ballkanit dhe Evropës Perëndimore.</w:t>
      </w:r>
    </w:p>
    <w:p w14:paraId="0851495F" w14:textId="77777777" w:rsidR="001A78CB" w:rsidRPr="00CC49AB" w:rsidRDefault="001A78CB" w:rsidP="00D32C5F">
      <w:pPr>
        <w:pStyle w:val="TEKSTIIIIII"/>
        <w:rPr>
          <w:rFonts w:eastAsia="Times New Roman"/>
          <w:lang w:eastAsia="en-US"/>
        </w:rPr>
      </w:pPr>
      <w:r w:rsidRPr="00CC49AB">
        <w:rPr>
          <w:rFonts w:eastAsia="Times New Roman"/>
          <w:b/>
          <w:bCs/>
          <w:lang w:eastAsia="en-US"/>
        </w:rPr>
        <w:t>Lidhja midis zhvillimit ekonomik dhe kërkesës për energji</w:t>
      </w:r>
      <w:r w:rsidRPr="00CC49AB">
        <w:rPr>
          <w:rFonts w:eastAsia="Times New Roman"/>
          <w:lang w:eastAsia="en-US"/>
        </w:rPr>
        <w:t xml:space="preserve"> konsiderohet një marrëdhënie me korrelacion të lartë për çdo vend. Ky raport kërkon një analizë gjithëpërfshirëse ekonomike, sociale dhe teknologjike. Për të përcaktuar saktësisht këto lidhje, merren në konsideratë parametrat bazë të të gjithë sektorëve ekonomikë dhe socialë, duke synuar rritjen e qëndrueshme dhe përmirësimin e kushteve të jetesës. Këto elemente përbëjnë bazën për sfidat dhe angazhimet me të cilat përballet sektori energjetik shqiptar, duke synuar përdorimin optimal të burimeve energjetike me kosto sa më të ulët dhe garantimin e furnizimit për të gjithë konsumatorët. Kjo, nga ana tjetër, krijon kushte për një zhvillim ekonomik më të qëndrueshëm.</w:t>
      </w:r>
    </w:p>
    <w:p w14:paraId="317873DD" w14:textId="77777777" w:rsidR="001A78CB" w:rsidRPr="00CC49AB" w:rsidRDefault="001A78CB" w:rsidP="00D32C5F">
      <w:pPr>
        <w:pStyle w:val="TEKSTIIIIII"/>
        <w:rPr>
          <w:rFonts w:eastAsia="Times New Roman"/>
          <w:lang w:eastAsia="en-US"/>
        </w:rPr>
      </w:pPr>
      <w:r w:rsidRPr="00CC49AB">
        <w:rPr>
          <w:rFonts w:eastAsia="Times New Roman"/>
          <w:b/>
          <w:bCs/>
          <w:lang w:eastAsia="en-US"/>
        </w:rPr>
        <w:t>Ritmet e rritjes së furnizimit me energji</w:t>
      </w:r>
      <w:r w:rsidRPr="00CC49AB">
        <w:rPr>
          <w:rFonts w:eastAsia="Times New Roman"/>
          <w:lang w:eastAsia="en-US"/>
        </w:rPr>
        <w:t xml:space="preserve"> pritet të ndjekin dinamikën e zhvillimit ekonomik dhe social të vendit, duke krijuar një ekuilibër funksional midis treguesve makroekonomikë dhe bilancit energjetik. Megjithatë, këto ritme nuk kërkojnë domosdoshmërisht të zhvillohen me të njëjtën shpejtësi.</w:t>
      </w:r>
    </w:p>
    <w:p w14:paraId="7501C185" w14:textId="767DBF0D" w:rsidR="001A78CB" w:rsidRPr="00CC49AB" w:rsidRDefault="001A78CB" w:rsidP="00D32C5F">
      <w:pPr>
        <w:pStyle w:val="TEKSTIIIIII"/>
        <w:rPr>
          <w:rFonts w:eastAsia="Times New Roman"/>
          <w:lang w:eastAsia="en-US"/>
        </w:rPr>
      </w:pPr>
      <w:r w:rsidRPr="00CC49AB">
        <w:rPr>
          <w:rFonts w:eastAsia="Times New Roman"/>
          <w:lang w:eastAsia="en-US"/>
        </w:rPr>
        <w:t>Sipas vlerësimeve të Planit Kombëtar të Energjisë dhe Klimës (PKEK), Shqipëria ka treguar një fuqizim të ekonomisë që prej vitit 2015. Ky progres është reflektuar në sektorë</w:t>
      </w:r>
      <w:r w:rsidR="003A4612" w:rsidRPr="00CC49AB">
        <w:rPr>
          <w:rFonts w:eastAsia="Times New Roman"/>
          <w:lang w:eastAsia="en-US"/>
        </w:rPr>
        <w:t>,</w:t>
      </w:r>
      <w:r w:rsidRPr="00CC49AB">
        <w:rPr>
          <w:rFonts w:eastAsia="Times New Roman"/>
          <w:lang w:eastAsia="en-US"/>
        </w:rPr>
        <w:t xml:space="preserve"> si ndërtimi, shërbimet, bujqësia, rehabilitimi i industrisë dhe të ardhurat nga remitancat. Gjatë kësaj periudhe, financimi i huaj ka arritur një vlerë prej 2.2 miliardë dollarësh. Këta tregues konfirmojnë përputhjen e Shqipërisë me detyrimet ndaj Fondit Monetar Ndërkombëtar (FMN) dhe procesit të </w:t>
      </w:r>
      <w:r w:rsidR="003A4612" w:rsidRPr="00CC49AB">
        <w:rPr>
          <w:rFonts w:eastAsia="Times New Roman"/>
          <w:lang w:eastAsia="en-US"/>
        </w:rPr>
        <w:t xml:space="preserve">stabilizim-asociimit </w:t>
      </w:r>
      <w:r w:rsidRPr="00CC49AB">
        <w:rPr>
          <w:rFonts w:eastAsia="Times New Roman"/>
          <w:lang w:eastAsia="en-US"/>
        </w:rPr>
        <w:t>me Bashkimin Evropian.</w:t>
      </w:r>
    </w:p>
    <w:p w14:paraId="5F69FC28" w14:textId="77777777" w:rsidR="001A78CB" w:rsidRPr="00CC49AB" w:rsidRDefault="001A78CB" w:rsidP="00D32C5F">
      <w:pPr>
        <w:pStyle w:val="TEKSTIIIIII"/>
        <w:rPr>
          <w:rFonts w:eastAsia="Times New Roman"/>
          <w:lang w:eastAsia="en-US"/>
        </w:rPr>
      </w:pPr>
      <w:r w:rsidRPr="00CC49AB">
        <w:rPr>
          <w:rFonts w:eastAsia="Times New Roman"/>
          <w:lang w:eastAsia="en-US"/>
        </w:rPr>
        <w:lastRenderedPageBreak/>
        <w:t xml:space="preserve">Parashikimet ekonomike mbështeten në </w:t>
      </w:r>
      <w:r w:rsidRPr="00CC49AB">
        <w:rPr>
          <w:rFonts w:eastAsia="Times New Roman"/>
          <w:b/>
          <w:bCs/>
          <w:lang w:eastAsia="en-US"/>
        </w:rPr>
        <w:t>Strategjinë Kombëtare të Zhvillimit Ekonomik dhe Social</w:t>
      </w:r>
      <w:r w:rsidRPr="00CC49AB">
        <w:rPr>
          <w:rFonts w:eastAsia="Times New Roman"/>
          <w:lang w:eastAsia="en-US"/>
        </w:rPr>
        <w:t xml:space="preserve">, si dhe në </w:t>
      </w:r>
      <w:r w:rsidRPr="00CC49AB">
        <w:rPr>
          <w:rFonts w:eastAsia="Times New Roman"/>
          <w:b/>
          <w:bCs/>
          <w:lang w:eastAsia="en-US"/>
        </w:rPr>
        <w:t>Strategjinë Kombëtare të Energjisë</w:t>
      </w:r>
      <w:r w:rsidRPr="00CC49AB">
        <w:rPr>
          <w:rFonts w:eastAsia="Times New Roman"/>
          <w:lang w:eastAsia="en-US"/>
        </w:rPr>
        <w:t>, të cilat adresojnë qëllimet afatshkurtra dhe afatgjata për një ekonomi të qëndrueshme. Këto strategji janë bazuar në mundësitë reale të zhvillimit të vendit dhe garantojnë zbatimin e tyre për sektorët kryesorë.</w:t>
      </w:r>
    </w:p>
    <w:p w14:paraId="7FFB79A5" w14:textId="056B3529" w:rsidR="001A78CB" w:rsidRPr="00CC49AB" w:rsidRDefault="001A78CB" w:rsidP="00D32C5F">
      <w:pPr>
        <w:pStyle w:val="TEKSTIIIIII"/>
        <w:rPr>
          <w:rFonts w:eastAsia="Times New Roman"/>
          <w:lang w:eastAsia="en-US"/>
        </w:rPr>
      </w:pPr>
      <w:r w:rsidRPr="00CC49AB">
        <w:rPr>
          <w:rFonts w:eastAsia="Times New Roman"/>
          <w:lang w:eastAsia="en-US"/>
        </w:rPr>
        <w:t xml:space="preserve">Bazuar në raportet e Bankës së Shqipërisë, Bankës Botërore dhe BERZH-it, ecuria e zhvillimit ekonomik të Shqipërisë është ilustruar në parametrin e PBB-së, të paraqitur në </w:t>
      </w:r>
      <w:r w:rsidR="003A4612" w:rsidRPr="00CC49AB">
        <w:rPr>
          <w:rFonts w:eastAsia="Times New Roman"/>
          <w:lang w:eastAsia="en-US"/>
        </w:rPr>
        <w:t xml:space="preserve">tabelën </w:t>
      </w:r>
      <w:r w:rsidRPr="00CC49AB">
        <w:rPr>
          <w:rFonts w:eastAsia="Times New Roman"/>
          <w:lang w:eastAsia="en-US"/>
        </w:rPr>
        <w:t xml:space="preserve">2.1 dhe </w:t>
      </w:r>
      <w:r w:rsidR="003A4612" w:rsidRPr="00CC49AB">
        <w:rPr>
          <w:rFonts w:eastAsia="Times New Roman"/>
          <w:lang w:eastAsia="en-US"/>
        </w:rPr>
        <w:t xml:space="preserve">figurave </w:t>
      </w:r>
      <w:r w:rsidRPr="00CC49AB">
        <w:rPr>
          <w:rFonts w:eastAsia="Times New Roman"/>
          <w:lang w:eastAsia="en-US"/>
        </w:rPr>
        <w:t>2.5–2.8, të cilat reflektojnë tendencat dhe rezultatet konkrete gjatë kësaj periudhe.</w:t>
      </w:r>
    </w:p>
    <w:p w14:paraId="049D4172" w14:textId="77777777" w:rsidR="00340F38" w:rsidRPr="00CC49AB" w:rsidRDefault="00340F38" w:rsidP="00D32C5F">
      <w:pPr>
        <w:pStyle w:val="TEKSTIIIIII"/>
        <w:rPr>
          <w:rFonts w:eastAsia="Times New Roman"/>
          <w:lang w:eastAsia="en-US"/>
        </w:rPr>
      </w:pPr>
    </w:p>
    <w:tbl>
      <w:tblPr>
        <w:tblW w:w="5000" w:type="pct"/>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ook w:val="04A0" w:firstRow="1" w:lastRow="0" w:firstColumn="1" w:lastColumn="0" w:noHBand="0" w:noVBand="1"/>
      </w:tblPr>
      <w:tblGrid>
        <w:gridCol w:w="1404"/>
        <w:gridCol w:w="875"/>
        <w:gridCol w:w="875"/>
        <w:gridCol w:w="875"/>
        <w:gridCol w:w="875"/>
        <w:gridCol w:w="875"/>
        <w:gridCol w:w="875"/>
        <w:gridCol w:w="886"/>
        <w:gridCol w:w="898"/>
        <w:gridCol w:w="892"/>
      </w:tblGrid>
      <w:tr w:rsidR="001A78CB" w:rsidRPr="00CC49AB" w14:paraId="137C22DC" w14:textId="77777777" w:rsidTr="003A4612">
        <w:trPr>
          <w:cantSplit/>
          <w:trHeight w:val="20"/>
        </w:trPr>
        <w:tc>
          <w:tcPr>
            <w:tcW w:w="752" w:type="pct"/>
            <w:vMerge w:val="restart"/>
            <w:tcBorders>
              <w:top w:val="double" w:sz="4" w:space="0" w:color="auto"/>
              <w:left w:val="double" w:sz="4" w:space="0" w:color="auto"/>
              <w:bottom w:val="single" w:sz="4" w:space="0" w:color="auto"/>
              <w:right w:val="single" w:sz="4" w:space="0" w:color="auto"/>
            </w:tcBorders>
            <w:shd w:val="clear" w:color="auto" w:fill="FDE9D9" w:themeFill="accent6" w:themeFillTint="33"/>
            <w:vAlign w:val="center"/>
            <w:hideMark/>
          </w:tcPr>
          <w:p w14:paraId="6D76BD74" w14:textId="77777777" w:rsidR="001A78CB" w:rsidRPr="00CC49AB" w:rsidRDefault="001A78CB" w:rsidP="001A78CB">
            <w:pPr>
              <w:spacing w:after="0" w:line="240" w:lineRule="auto"/>
              <w:jc w:val="both"/>
              <w:rPr>
                <w:rFonts w:ascii="Garamond" w:hAnsi="Garamond" w:cs="Times New Roman"/>
                <w:b/>
                <w:szCs w:val="20"/>
                <w:lang w:eastAsia="en-GB"/>
              </w:rPr>
            </w:pPr>
            <w:r w:rsidRPr="00CC49AB">
              <w:rPr>
                <w:rFonts w:ascii="Garamond" w:hAnsi="Garamond" w:cs="Times New Roman"/>
                <w:b/>
                <w:szCs w:val="20"/>
                <w:lang w:eastAsia="en-GB"/>
              </w:rPr>
              <w:t>Parametrat</w:t>
            </w:r>
          </w:p>
        </w:tc>
        <w:tc>
          <w:tcPr>
            <w:tcW w:w="4248" w:type="pct"/>
            <w:gridSpan w:val="9"/>
            <w:tcBorders>
              <w:top w:val="single" w:sz="4" w:space="0" w:color="auto"/>
              <w:left w:val="single" w:sz="4" w:space="0" w:color="auto"/>
              <w:bottom w:val="single" w:sz="4" w:space="0" w:color="auto"/>
              <w:right w:val="double" w:sz="4" w:space="0" w:color="auto"/>
            </w:tcBorders>
            <w:shd w:val="clear" w:color="auto" w:fill="FDE9D9" w:themeFill="accent6" w:themeFillTint="33"/>
            <w:hideMark/>
          </w:tcPr>
          <w:p w14:paraId="7F4EF78F" w14:textId="7601228B" w:rsidR="001A78CB" w:rsidRPr="00CC49AB" w:rsidRDefault="001A78CB" w:rsidP="001A78CB">
            <w:pPr>
              <w:spacing w:after="0" w:line="240" w:lineRule="auto"/>
              <w:jc w:val="both"/>
              <w:rPr>
                <w:rFonts w:ascii="Garamond" w:hAnsi="Garamond" w:cs="Times New Roman"/>
                <w:b/>
                <w:szCs w:val="20"/>
                <w:lang w:eastAsia="en-US"/>
              </w:rPr>
            </w:pPr>
            <w:r w:rsidRPr="00CC49AB">
              <w:rPr>
                <w:rFonts w:ascii="Garamond" w:hAnsi="Garamond" w:cs="Times New Roman"/>
                <w:b/>
                <w:szCs w:val="20"/>
              </w:rPr>
              <w:t xml:space="preserve">Vlera reale dhe nominale vjetore e PBB-së, në miliardë </w:t>
            </w:r>
            <w:r w:rsidR="003A4612" w:rsidRPr="00CC49AB">
              <w:rPr>
                <w:rFonts w:ascii="Garamond" w:hAnsi="Garamond" w:cs="Times New Roman"/>
                <w:b/>
                <w:szCs w:val="20"/>
              </w:rPr>
              <w:t>euro</w:t>
            </w:r>
          </w:p>
        </w:tc>
      </w:tr>
      <w:tr w:rsidR="001A78CB" w:rsidRPr="00CC49AB" w14:paraId="1A85E558" w14:textId="77777777" w:rsidTr="003A4612">
        <w:trPr>
          <w:cantSplit/>
          <w:trHeight w:val="20"/>
        </w:trPr>
        <w:tc>
          <w:tcPr>
            <w:tcW w:w="752" w:type="pct"/>
            <w:vMerge/>
            <w:tcBorders>
              <w:top w:val="double" w:sz="4" w:space="0" w:color="auto"/>
              <w:left w:val="double" w:sz="4" w:space="0" w:color="auto"/>
              <w:bottom w:val="single" w:sz="4" w:space="0" w:color="auto"/>
              <w:right w:val="single" w:sz="4" w:space="0" w:color="auto"/>
            </w:tcBorders>
            <w:shd w:val="clear" w:color="auto" w:fill="FDE9D9" w:themeFill="accent6" w:themeFillTint="33"/>
            <w:vAlign w:val="center"/>
            <w:hideMark/>
          </w:tcPr>
          <w:p w14:paraId="1C5219C8" w14:textId="77777777" w:rsidR="001A78CB" w:rsidRPr="00CC49AB" w:rsidRDefault="001A78CB" w:rsidP="001A78CB">
            <w:pPr>
              <w:spacing w:after="0" w:line="240" w:lineRule="auto"/>
              <w:jc w:val="both"/>
              <w:rPr>
                <w:rFonts w:ascii="Garamond" w:hAnsi="Garamond" w:cs="Times New Roman"/>
                <w:b/>
                <w:szCs w:val="20"/>
                <w:lang w:eastAsia="en-GB"/>
              </w:rPr>
            </w:pPr>
          </w:p>
        </w:tc>
        <w:tc>
          <w:tcPr>
            <w:tcW w:w="469" w:type="pct"/>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14B3C88E" w14:textId="77777777" w:rsidR="001A78CB" w:rsidRPr="00CC49AB" w:rsidRDefault="001A78CB" w:rsidP="001A78CB">
            <w:pPr>
              <w:spacing w:after="0" w:line="240" w:lineRule="auto"/>
              <w:jc w:val="both"/>
              <w:rPr>
                <w:rFonts w:ascii="Garamond" w:hAnsi="Garamond" w:cs="Times New Roman"/>
                <w:b/>
                <w:szCs w:val="20"/>
              </w:rPr>
            </w:pPr>
            <w:r w:rsidRPr="00CC49AB">
              <w:rPr>
                <w:rFonts w:ascii="Garamond" w:hAnsi="Garamond" w:cs="Times New Roman"/>
                <w:b/>
                <w:szCs w:val="20"/>
              </w:rPr>
              <w:t>2015</w:t>
            </w:r>
          </w:p>
        </w:tc>
        <w:tc>
          <w:tcPr>
            <w:tcW w:w="469" w:type="pct"/>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50219A38" w14:textId="77777777" w:rsidR="001A78CB" w:rsidRPr="00CC49AB" w:rsidRDefault="001A78CB" w:rsidP="001A78CB">
            <w:pPr>
              <w:spacing w:after="0" w:line="240" w:lineRule="auto"/>
              <w:jc w:val="both"/>
              <w:rPr>
                <w:rFonts w:ascii="Garamond" w:hAnsi="Garamond" w:cs="Times New Roman"/>
                <w:b/>
                <w:szCs w:val="20"/>
              </w:rPr>
            </w:pPr>
            <w:r w:rsidRPr="00CC49AB">
              <w:rPr>
                <w:rFonts w:ascii="Garamond" w:hAnsi="Garamond" w:cs="Times New Roman"/>
                <w:b/>
                <w:szCs w:val="20"/>
              </w:rPr>
              <w:t>2016</w:t>
            </w:r>
          </w:p>
        </w:tc>
        <w:tc>
          <w:tcPr>
            <w:tcW w:w="469" w:type="pct"/>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34263DBF" w14:textId="77777777" w:rsidR="001A78CB" w:rsidRPr="00CC49AB" w:rsidRDefault="001A78CB" w:rsidP="001A78CB">
            <w:pPr>
              <w:spacing w:after="0" w:line="240" w:lineRule="auto"/>
              <w:jc w:val="both"/>
              <w:rPr>
                <w:rFonts w:ascii="Garamond" w:hAnsi="Garamond" w:cs="Times New Roman"/>
                <w:b/>
                <w:szCs w:val="20"/>
              </w:rPr>
            </w:pPr>
            <w:r w:rsidRPr="00CC49AB">
              <w:rPr>
                <w:rFonts w:ascii="Garamond" w:hAnsi="Garamond" w:cs="Times New Roman"/>
                <w:b/>
                <w:szCs w:val="20"/>
              </w:rPr>
              <w:t>2017</w:t>
            </w:r>
          </w:p>
        </w:tc>
        <w:tc>
          <w:tcPr>
            <w:tcW w:w="469" w:type="pct"/>
            <w:tcBorders>
              <w:top w:val="single" w:sz="4" w:space="0" w:color="auto"/>
              <w:left w:val="single" w:sz="4" w:space="0" w:color="auto"/>
              <w:bottom w:val="single" w:sz="4" w:space="0" w:color="auto"/>
              <w:right w:val="single" w:sz="4" w:space="0" w:color="auto"/>
            </w:tcBorders>
            <w:shd w:val="clear" w:color="auto" w:fill="FDE9D9" w:themeFill="accent6" w:themeFillTint="33"/>
            <w:vAlign w:val="center"/>
            <w:hideMark/>
          </w:tcPr>
          <w:p w14:paraId="3A1B9557" w14:textId="77777777" w:rsidR="001A78CB" w:rsidRPr="00CC49AB" w:rsidRDefault="001A78CB" w:rsidP="001A78CB">
            <w:pPr>
              <w:spacing w:after="0" w:line="240" w:lineRule="auto"/>
              <w:jc w:val="both"/>
              <w:rPr>
                <w:rFonts w:ascii="Garamond" w:hAnsi="Garamond" w:cs="Times New Roman"/>
                <w:b/>
                <w:szCs w:val="20"/>
              </w:rPr>
            </w:pPr>
            <w:r w:rsidRPr="00CC49AB">
              <w:rPr>
                <w:rFonts w:ascii="Garamond" w:hAnsi="Garamond" w:cs="Times New Roman"/>
                <w:b/>
                <w:szCs w:val="20"/>
              </w:rPr>
              <w:t>2018</w:t>
            </w:r>
          </w:p>
        </w:tc>
        <w:tc>
          <w:tcPr>
            <w:tcW w:w="469" w:type="pct"/>
            <w:tcBorders>
              <w:top w:val="single" w:sz="4" w:space="0" w:color="auto"/>
              <w:left w:val="single" w:sz="4" w:space="0" w:color="auto"/>
              <w:bottom w:val="single" w:sz="4" w:space="0" w:color="auto"/>
              <w:right w:val="single" w:sz="4" w:space="0" w:color="auto"/>
            </w:tcBorders>
            <w:shd w:val="clear" w:color="auto" w:fill="FDE9D9" w:themeFill="accent6" w:themeFillTint="33"/>
            <w:vAlign w:val="center"/>
            <w:hideMark/>
          </w:tcPr>
          <w:p w14:paraId="4F3CF2FC" w14:textId="77777777" w:rsidR="001A78CB" w:rsidRPr="00CC49AB" w:rsidRDefault="001A78CB" w:rsidP="001A78CB">
            <w:pPr>
              <w:spacing w:after="0" w:line="240" w:lineRule="auto"/>
              <w:jc w:val="both"/>
              <w:rPr>
                <w:rFonts w:ascii="Garamond" w:hAnsi="Garamond" w:cs="Times New Roman"/>
                <w:b/>
                <w:szCs w:val="20"/>
              </w:rPr>
            </w:pPr>
            <w:r w:rsidRPr="00CC49AB">
              <w:rPr>
                <w:rFonts w:ascii="Garamond" w:hAnsi="Garamond" w:cs="Times New Roman"/>
                <w:b/>
                <w:szCs w:val="20"/>
              </w:rPr>
              <w:t>2019</w:t>
            </w:r>
          </w:p>
        </w:tc>
        <w:tc>
          <w:tcPr>
            <w:tcW w:w="469" w:type="pct"/>
            <w:tcBorders>
              <w:top w:val="single" w:sz="4" w:space="0" w:color="auto"/>
              <w:left w:val="single" w:sz="4" w:space="0" w:color="auto"/>
              <w:bottom w:val="single" w:sz="4" w:space="0" w:color="auto"/>
              <w:right w:val="single" w:sz="4" w:space="0" w:color="auto"/>
            </w:tcBorders>
            <w:shd w:val="clear" w:color="auto" w:fill="FDE9D9" w:themeFill="accent6" w:themeFillTint="33"/>
            <w:vAlign w:val="center"/>
            <w:hideMark/>
          </w:tcPr>
          <w:p w14:paraId="70429937" w14:textId="77777777" w:rsidR="001A78CB" w:rsidRPr="00CC49AB" w:rsidRDefault="001A78CB" w:rsidP="001A78CB">
            <w:pPr>
              <w:spacing w:after="0" w:line="240" w:lineRule="auto"/>
              <w:jc w:val="both"/>
              <w:rPr>
                <w:rFonts w:ascii="Garamond" w:hAnsi="Garamond" w:cs="Times New Roman"/>
                <w:b/>
                <w:szCs w:val="20"/>
              </w:rPr>
            </w:pPr>
            <w:r w:rsidRPr="00CC49AB">
              <w:rPr>
                <w:rFonts w:ascii="Garamond" w:hAnsi="Garamond" w:cs="Times New Roman"/>
                <w:b/>
                <w:szCs w:val="20"/>
              </w:rPr>
              <w:t>2020</w:t>
            </w:r>
          </w:p>
        </w:tc>
        <w:tc>
          <w:tcPr>
            <w:tcW w:w="475" w:type="pct"/>
            <w:tcBorders>
              <w:top w:val="single" w:sz="4" w:space="0" w:color="auto"/>
              <w:left w:val="single" w:sz="4" w:space="0" w:color="auto"/>
              <w:bottom w:val="single" w:sz="4" w:space="0" w:color="auto"/>
              <w:right w:val="single" w:sz="4" w:space="0" w:color="auto"/>
            </w:tcBorders>
            <w:shd w:val="clear" w:color="auto" w:fill="FDE9D9" w:themeFill="accent6" w:themeFillTint="33"/>
            <w:vAlign w:val="center"/>
            <w:hideMark/>
          </w:tcPr>
          <w:p w14:paraId="45FCD3DB" w14:textId="77777777" w:rsidR="001A78CB" w:rsidRPr="00CC49AB" w:rsidRDefault="001A78CB" w:rsidP="001A78CB">
            <w:pPr>
              <w:spacing w:after="0" w:line="240" w:lineRule="auto"/>
              <w:jc w:val="both"/>
              <w:rPr>
                <w:rFonts w:ascii="Garamond" w:hAnsi="Garamond" w:cs="Times New Roman"/>
                <w:b/>
                <w:szCs w:val="20"/>
              </w:rPr>
            </w:pPr>
            <w:r w:rsidRPr="00CC49AB">
              <w:rPr>
                <w:rFonts w:ascii="Garamond" w:hAnsi="Garamond" w:cs="Times New Roman"/>
                <w:b/>
                <w:szCs w:val="20"/>
              </w:rPr>
              <w:t>2021</w:t>
            </w:r>
          </w:p>
        </w:tc>
        <w:tc>
          <w:tcPr>
            <w:tcW w:w="481" w:type="pct"/>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0F586296" w14:textId="77777777" w:rsidR="001A78CB" w:rsidRPr="00CC49AB" w:rsidRDefault="001A78CB" w:rsidP="001A78CB">
            <w:pPr>
              <w:spacing w:after="0" w:line="240" w:lineRule="auto"/>
              <w:jc w:val="both"/>
              <w:rPr>
                <w:rFonts w:ascii="Garamond" w:hAnsi="Garamond" w:cs="Times New Roman"/>
                <w:b/>
                <w:szCs w:val="20"/>
              </w:rPr>
            </w:pPr>
            <w:r w:rsidRPr="00CC49AB">
              <w:rPr>
                <w:rFonts w:ascii="Garamond" w:hAnsi="Garamond" w:cs="Times New Roman"/>
                <w:b/>
                <w:szCs w:val="20"/>
              </w:rPr>
              <w:t>2022</w:t>
            </w:r>
          </w:p>
        </w:tc>
        <w:tc>
          <w:tcPr>
            <w:tcW w:w="479" w:type="pct"/>
            <w:tcBorders>
              <w:top w:val="single" w:sz="4" w:space="0" w:color="auto"/>
              <w:left w:val="single" w:sz="4" w:space="0" w:color="auto"/>
              <w:bottom w:val="single" w:sz="4" w:space="0" w:color="auto"/>
              <w:right w:val="double" w:sz="4" w:space="0" w:color="auto"/>
            </w:tcBorders>
            <w:shd w:val="clear" w:color="auto" w:fill="FDE9D9" w:themeFill="accent6" w:themeFillTint="33"/>
            <w:vAlign w:val="center"/>
            <w:hideMark/>
          </w:tcPr>
          <w:p w14:paraId="4CCAC8CB" w14:textId="77777777" w:rsidR="001A78CB" w:rsidRPr="00CC49AB" w:rsidRDefault="001A78CB" w:rsidP="001A78CB">
            <w:pPr>
              <w:spacing w:after="0" w:line="240" w:lineRule="auto"/>
              <w:jc w:val="both"/>
              <w:rPr>
                <w:rFonts w:ascii="Garamond" w:hAnsi="Garamond" w:cs="Times New Roman"/>
                <w:b/>
                <w:szCs w:val="20"/>
              </w:rPr>
            </w:pPr>
            <w:r w:rsidRPr="00CC49AB">
              <w:rPr>
                <w:rFonts w:ascii="Garamond" w:hAnsi="Garamond" w:cs="Times New Roman"/>
                <w:b/>
                <w:szCs w:val="20"/>
              </w:rPr>
              <w:t>2023</w:t>
            </w:r>
          </w:p>
        </w:tc>
      </w:tr>
      <w:tr w:rsidR="001A78CB" w:rsidRPr="00CC49AB" w14:paraId="51268B5F" w14:textId="77777777" w:rsidTr="003A4612">
        <w:trPr>
          <w:trHeight w:val="20"/>
        </w:trPr>
        <w:tc>
          <w:tcPr>
            <w:tcW w:w="752" w:type="pct"/>
            <w:tcBorders>
              <w:top w:val="single" w:sz="4" w:space="0" w:color="auto"/>
              <w:left w:val="double" w:sz="4" w:space="0" w:color="auto"/>
              <w:bottom w:val="single" w:sz="4" w:space="0" w:color="auto"/>
              <w:right w:val="single" w:sz="4" w:space="0" w:color="auto"/>
            </w:tcBorders>
            <w:shd w:val="clear" w:color="auto" w:fill="FDE9D9" w:themeFill="accent6" w:themeFillTint="33"/>
            <w:vAlign w:val="center"/>
            <w:hideMark/>
          </w:tcPr>
          <w:p w14:paraId="1DBC3364" w14:textId="0A68F88B" w:rsidR="001A78CB" w:rsidRPr="00CC49AB" w:rsidRDefault="001A78CB" w:rsidP="001A78CB">
            <w:pPr>
              <w:spacing w:after="0" w:line="240" w:lineRule="auto"/>
              <w:jc w:val="both"/>
              <w:rPr>
                <w:rFonts w:ascii="Garamond" w:hAnsi="Garamond" w:cs="Times New Roman"/>
                <w:b/>
                <w:szCs w:val="20"/>
              </w:rPr>
            </w:pPr>
            <w:r w:rsidRPr="00CC49AB">
              <w:rPr>
                <w:rFonts w:ascii="Garamond" w:hAnsi="Garamond" w:cs="Times New Roman"/>
                <w:b/>
                <w:szCs w:val="20"/>
              </w:rPr>
              <w:t xml:space="preserve">GDP në </w:t>
            </w:r>
            <w:r w:rsidR="003A4612" w:rsidRPr="00CC49AB">
              <w:rPr>
                <w:rFonts w:ascii="Garamond" w:hAnsi="Garamond" w:cs="Times New Roman"/>
                <w:b/>
                <w:szCs w:val="20"/>
              </w:rPr>
              <w:t>terma realë</w:t>
            </w:r>
          </w:p>
        </w:tc>
        <w:tc>
          <w:tcPr>
            <w:tcW w:w="469" w:type="pct"/>
            <w:tcBorders>
              <w:top w:val="single" w:sz="4" w:space="0" w:color="auto"/>
              <w:left w:val="single" w:sz="4" w:space="0" w:color="auto"/>
              <w:bottom w:val="single" w:sz="4" w:space="0" w:color="auto"/>
              <w:right w:val="single" w:sz="4" w:space="0" w:color="auto"/>
            </w:tcBorders>
            <w:hideMark/>
          </w:tcPr>
          <w:p w14:paraId="580C55AC"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6C3F9939"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11.387 </w:t>
            </w:r>
          </w:p>
        </w:tc>
        <w:tc>
          <w:tcPr>
            <w:tcW w:w="469" w:type="pct"/>
            <w:tcBorders>
              <w:top w:val="single" w:sz="4" w:space="0" w:color="auto"/>
              <w:left w:val="single" w:sz="4" w:space="0" w:color="auto"/>
              <w:bottom w:val="single" w:sz="4" w:space="0" w:color="auto"/>
              <w:right w:val="single" w:sz="4" w:space="0" w:color="auto"/>
            </w:tcBorders>
            <w:hideMark/>
          </w:tcPr>
          <w:p w14:paraId="5EE61591"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3BD6513D"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11.764 </w:t>
            </w:r>
          </w:p>
        </w:tc>
        <w:tc>
          <w:tcPr>
            <w:tcW w:w="469" w:type="pct"/>
            <w:tcBorders>
              <w:top w:val="single" w:sz="4" w:space="0" w:color="auto"/>
              <w:left w:val="single" w:sz="4" w:space="0" w:color="auto"/>
              <w:bottom w:val="single" w:sz="4" w:space="0" w:color="auto"/>
              <w:right w:val="single" w:sz="4" w:space="0" w:color="auto"/>
            </w:tcBorders>
            <w:hideMark/>
          </w:tcPr>
          <w:p w14:paraId="27F76AC7"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59C8110F"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12.212 </w:t>
            </w:r>
          </w:p>
        </w:tc>
        <w:tc>
          <w:tcPr>
            <w:tcW w:w="469" w:type="pct"/>
            <w:tcBorders>
              <w:top w:val="single" w:sz="4" w:space="0" w:color="auto"/>
              <w:left w:val="single" w:sz="4" w:space="0" w:color="auto"/>
              <w:bottom w:val="single" w:sz="4" w:space="0" w:color="auto"/>
              <w:right w:val="single" w:sz="4" w:space="0" w:color="auto"/>
            </w:tcBorders>
            <w:hideMark/>
          </w:tcPr>
          <w:p w14:paraId="6B435233"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10B561FF"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12.703 </w:t>
            </w:r>
          </w:p>
        </w:tc>
        <w:tc>
          <w:tcPr>
            <w:tcW w:w="469" w:type="pct"/>
            <w:tcBorders>
              <w:top w:val="single" w:sz="4" w:space="0" w:color="auto"/>
              <w:left w:val="single" w:sz="4" w:space="0" w:color="auto"/>
              <w:bottom w:val="single" w:sz="4" w:space="0" w:color="auto"/>
              <w:right w:val="single" w:sz="4" w:space="0" w:color="auto"/>
            </w:tcBorders>
            <w:hideMark/>
          </w:tcPr>
          <w:p w14:paraId="197D23AB"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70CE1B27"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12.968 </w:t>
            </w:r>
          </w:p>
        </w:tc>
        <w:tc>
          <w:tcPr>
            <w:tcW w:w="469" w:type="pct"/>
            <w:tcBorders>
              <w:top w:val="single" w:sz="4" w:space="0" w:color="auto"/>
              <w:left w:val="single" w:sz="4" w:space="0" w:color="auto"/>
              <w:bottom w:val="single" w:sz="4" w:space="0" w:color="auto"/>
              <w:right w:val="single" w:sz="4" w:space="0" w:color="auto"/>
            </w:tcBorders>
            <w:hideMark/>
          </w:tcPr>
          <w:p w14:paraId="2DF4A4AD"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1D5E3DEB"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12.539 </w:t>
            </w:r>
          </w:p>
        </w:tc>
        <w:tc>
          <w:tcPr>
            <w:tcW w:w="475" w:type="pct"/>
            <w:tcBorders>
              <w:top w:val="single" w:sz="4" w:space="0" w:color="auto"/>
              <w:left w:val="single" w:sz="4" w:space="0" w:color="auto"/>
              <w:bottom w:val="single" w:sz="4" w:space="0" w:color="auto"/>
              <w:right w:val="single" w:sz="4" w:space="0" w:color="auto"/>
            </w:tcBorders>
            <w:hideMark/>
          </w:tcPr>
          <w:p w14:paraId="437A1545"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3D8EDB0C"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13.657 </w:t>
            </w:r>
          </w:p>
        </w:tc>
        <w:tc>
          <w:tcPr>
            <w:tcW w:w="481" w:type="pct"/>
            <w:tcBorders>
              <w:top w:val="single" w:sz="4" w:space="0" w:color="auto"/>
              <w:left w:val="single" w:sz="4" w:space="0" w:color="auto"/>
              <w:bottom w:val="single" w:sz="4" w:space="0" w:color="auto"/>
              <w:right w:val="single" w:sz="4" w:space="0" w:color="auto"/>
            </w:tcBorders>
            <w:hideMark/>
          </w:tcPr>
          <w:p w14:paraId="2C76332D"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4D961AB1"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14.320 </w:t>
            </w:r>
          </w:p>
        </w:tc>
        <w:tc>
          <w:tcPr>
            <w:tcW w:w="479" w:type="pct"/>
            <w:tcBorders>
              <w:top w:val="single" w:sz="4" w:space="0" w:color="auto"/>
              <w:left w:val="single" w:sz="4" w:space="0" w:color="auto"/>
              <w:bottom w:val="single" w:sz="4" w:space="0" w:color="auto"/>
              <w:right w:val="double" w:sz="4" w:space="0" w:color="auto"/>
            </w:tcBorders>
            <w:hideMark/>
          </w:tcPr>
          <w:p w14:paraId="128ACDDF"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7208A81E"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14.812 </w:t>
            </w:r>
          </w:p>
        </w:tc>
      </w:tr>
      <w:tr w:rsidR="001A78CB" w:rsidRPr="00CC49AB" w14:paraId="15F65009" w14:textId="77777777" w:rsidTr="003A4612">
        <w:trPr>
          <w:trHeight w:val="20"/>
        </w:trPr>
        <w:tc>
          <w:tcPr>
            <w:tcW w:w="752" w:type="pct"/>
            <w:tcBorders>
              <w:top w:val="single" w:sz="4" w:space="0" w:color="auto"/>
              <w:left w:val="double" w:sz="4" w:space="0" w:color="auto"/>
              <w:bottom w:val="single" w:sz="4" w:space="0" w:color="auto"/>
              <w:right w:val="single" w:sz="4" w:space="0" w:color="auto"/>
            </w:tcBorders>
            <w:shd w:val="clear" w:color="auto" w:fill="FDE9D9" w:themeFill="accent6" w:themeFillTint="33"/>
            <w:vAlign w:val="center"/>
            <w:hideMark/>
          </w:tcPr>
          <w:p w14:paraId="4EBD9ABF" w14:textId="671A3B37" w:rsidR="001A78CB" w:rsidRPr="00CC49AB" w:rsidRDefault="001A78CB" w:rsidP="001A78CB">
            <w:pPr>
              <w:spacing w:after="0" w:line="240" w:lineRule="auto"/>
              <w:jc w:val="both"/>
              <w:rPr>
                <w:rFonts w:ascii="Garamond" w:hAnsi="Garamond" w:cs="Times New Roman"/>
                <w:b/>
                <w:szCs w:val="20"/>
              </w:rPr>
            </w:pPr>
            <w:r w:rsidRPr="00CC49AB">
              <w:rPr>
                <w:rFonts w:ascii="Garamond" w:hAnsi="Garamond" w:cs="Times New Roman"/>
                <w:b/>
                <w:szCs w:val="20"/>
              </w:rPr>
              <w:t xml:space="preserve">GDP në </w:t>
            </w:r>
            <w:r w:rsidR="006E4839">
              <w:rPr>
                <w:rFonts w:ascii="Garamond" w:hAnsi="Garamond" w:cs="Times New Roman"/>
                <w:b/>
                <w:szCs w:val="20"/>
              </w:rPr>
              <w:t>terma nominalë</w:t>
            </w:r>
          </w:p>
        </w:tc>
        <w:tc>
          <w:tcPr>
            <w:tcW w:w="469" w:type="pct"/>
            <w:tcBorders>
              <w:top w:val="single" w:sz="4" w:space="0" w:color="auto"/>
              <w:left w:val="single" w:sz="4" w:space="0" w:color="auto"/>
              <w:bottom w:val="single" w:sz="4" w:space="0" w:color="auto"/>
              <w:right w:val="single" w:sz="4" w:space="0" w:color="auto"/>
            </w:tcBorders>
            <w:hideMark/>
          </w:tcPr>
          <w:p w14:paraId="5AE6660E"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53E60AAA"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11.387 </w:t>
            </w:r>
          </w:p>
        </w:tc>
        <w:tc>
          <w:tcPr>
            <w:tcW w:w="469" w:type="pct"/>
            <w:tcBorders>
              <w:top w:val="single" w:sz="4" w:space="0" w:color="auto"/>
              <w:left w:val="single" w:sz="4" w:space="0" w:color="auto"/>
              <w:bottom w:val="single" w:sz="4" w:space="0" w:color="auto"/>
              <w:right w:val="single" w:sz="4" w:space="0" w:color="auto"/>
            </w:tcBorders>
            <w:hideMark/>
          </w:tcPr>
          <w:p w14:paraId="3B3404F5"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55AF05BE"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11.862 </w:t>
            </w:r>
          </w:p>
        </w:tc>
        <w:tc>
          <w:tcPr>
            <w:tcW w:w="469" w:type="pct"/>
            <w:tcBorders>
              <w:top w:val="single" w:sz="4" w:space="0" w:color="auto"/>
              <w:left w:val="single" w:sz="4" w:space="0" w:color="auto"/>
              <w:bottom w:val="single" w:sz="4" w:space="0" w:color="auto"/>
              <w:right w:val="single" w:sz="4" w:space="0" w:color="auto"/>
            </w:tcBorders>
            <w:hideMark/>
          </w:tcPr>
          <w:p w14:paraId="367C2297"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5347C928"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13.020 </w:t>
            </w:r>
          </w:p>
        </w:tc>
        <w:tc>
          <w:tcPr>
            <w:tcW w:w="469" w:type="pct"/>
            <w:tcBorders>
              <w:top w:val="single" w:sz="4" w:space="0" w:color="auto"/>
              <w:left w:val="single" w:sz="4" w:space="0" w:color="auto"/>
              <w:bottom w:val="single" w:sz="4" w:space="0" w:color="auto"/>
              <w:right w:val="single" w:sz="4" w:space="0" w:color="auto"/>
            </w:tcBorders>
            <w:hideMark/>
          </w:tcPr>
          <w:p w14:paraId="03FCD642"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15B44379"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15.156 </w:t>
            </w:r>
          </w:p>
        </w:tc>
        <w:tc>
          <w:tcPr>
            <w:tcW w:w="469" w:type="pct"/>
            <w:tcBorders>
              <w:top w:val="single" w:sz="4" w:space="0" w:color="auto"/>
              <w:left w:val="single" w:sz="4" w:space="0" w:color="auto"/>
              <w:bottom w:val="single" w:sz="4" w:space="0" w:color="auto"/>
              <w:right w:val="single" w:sz="4" w:space="0" w:color="auto"/>
            </w:tcBorders>
            <w:hideMark/>
          </w:tcPr>
          <w:p w14:paraId="3F8D33DA"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270B0332"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15.402 </w:t>
            </w:r>
          </w:p>
        </w:tc>
        <w:tc>
          <w:tcPr>
            <w:tcW w:w="469" w:type="pct"/>
            <w:tcBorders>
              <w:top w:val="single" w:sz="4" w:space="0" w:color="auto"/>
              <w:left w:val="single" w:sz="4" w:space="0" w:color="auto"/>
              <w:bottom w:val="single" w:sz="4" w:space="0" w:color="auto"/>
              <w:right w:val="single" w:sz="4" w:space="0" w:color="auto"/>
            </w:tcBorders>
            <w:hideMark/>
          </w:tcPr>
          <w:p w14:paraId="6C865633"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78A5D5D7"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15.163 </w:t>
            </w:r>
          </w:p>
        </w:tc>
        <w:tc>
          <w:tcPr>
            <w:tcW w:w="475" w:type="pct"/>
            <w:tcBorders>
              <w:top w:val="single" w:sz="4" w:space="0" w:color="auto"/>
              <w:left w:val="single" w:sz="4" w:space="0" w:color="auto"/>
              <w:bottom w:val="single" w:sz="4" w:space="0" w:color="auto"/>
              <w:right w:val="single" w:sz="4" w:space="0" w:color="auto"/>
            </w:tcBorders>
            <w:hideMark/>
          </w:tcPr>
          <w:p w14:paraId="0D0987EE"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41B05B73"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17.931 </w:t>
            </w:r>
          </w:p>
        </w:tc>
        <w:tc>
          <w:tcPr>
            <w:tcW w:w="481" w:type="pct"/>
            <w:tcBorders>
              <w:top w:val="single" w:sz="4" w:space="0" w:color="auto"/>
              <w:left w:val="single" w:sz="4" w:space="0" w:color="auto"/>
              <w:bottom w:val="single" w:sz="4" w:space="0" w:color="auto"/>
              <w:right w:val="single" w:sz="4" w:space="0" w:color="auto"/>
            </w:tcBorders>
            <w:hideMark/>
          </w:tcPr>
          <w:p w14:paraId="25B12824"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185DACFF"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18.916 </w:t>
            </w:r>
          </w:p>
        </w:tc>
        <w:tc>
          <w:tcPr>
            <w:tcW w:w="479" w:type="pct"/>
            <w:tcBorders>
              <w:top w:val="single" w:sz="4" w:space="0" w:color="auto"/>
              <w:left w:val="single" w:sz="4" w:space="0" w:color="auto"/>
              <w:bottom w:val="single" w:sz="4" w:space="0" w:color="auto"/>
              <w:right w:val="double" w:sz="4" w:space="0" w:color="auto"/>
            </w:tcBorders>
            <w:hideMark/>
          </w:tcPr>
          <w:p w14:paraId="5CC263CA" w14:textId="77777777" w:rsidR="001A78CB" w:rsidRPr="00CC49AB" w:rsidRDefault="001A78CB" w:rsidP="001A78CB">
            <w:pPr>
              <w:spacing w:after="0" w:line="240" w:lineRule="auto"/>
              <w:jc w:val="both"/>
              <w:rPr>
                <w:rFonts w:ascii="Garamond" w:hAnsi="Garamond" w:cs="Times New Roman"/>
                <w:bCs/>
                <w:szCs w:val="20"/>
              </w:rPr>
            </w:pPr>
            <w:r w:rsidRPr="00CC49AB">
              <w:rPr>
                <w:rFonts w:ascii="Garamond" w:hAnsi="Garamond" w:cs="Times New Roman"/>
                <w:bCs/>
                <w:szCs w:val="20"/>
              </w:rPr>
              <w:t xml:space="preserve"> </w:t>
            </w:r>
          </w:p>
          <w:p w14:paraId="287B1C38" w14:textId="77777777" w:rsidR="001A78CB" w:rsidRPr="00CC49AB" w:rsidRDefault="001A78CB" w:rsidP="001A78CB">
            <w:pPr>
              <w:keepNext/>
              <w:spacing w:after="0" w:line="240" w:lineRule="auto"/>
              <w:jc w:val="both"/>
              <w:rPr>
                <w:rFonts w:ascii="Garamond" w:hAnsi="Garamond" w:cs="Times New Roman"/>
                <w:bCs/>
                <w:szCs w:val="20"/>
              </w:rPr>
            </w:pPr>
            <w:r w:rsidRPr="00CC49AB">
              <w:rPr>
                <w:rFonts w:ascii="Garamond" w:hAnsi="Garamond" w:cs="Times New Roman"/>
                <w:bCs/>
                <w:szCs w:val="20"/>
              </w:rPr>
              <w:t xml:space="preserve">22.978 </w:t>
            </w:r>
          </w:p>
        </w:tc>
      </w:tr>
    </w:tbl>
    <w:p w14:paraId="25692BE2" w14:textId="55A4A9E5" w:rsidR="001A78CB" w:rsidRPr="00CC49AB" w:rsidRDefault="001A78CB" w:rsidP="003A4612">
      <w:pPr>
        <w:pStyle w:val="Caption"/>
        <w:keepNext w:val="0"/>
        <w:spacing w:after="0" w:line="240" w:lineRule="auto"/>
        <w:ind w:right="69"/>
        <w:jc w:val="center"/>
        <w:rPr>
          <w:rFonts w:ascii="Garamond" w:hAnsi="Garamond" w:cs="Times New Roman"/>
          <w:b w:val="0"/>
          <w:i/>
          <w:color w:val="auto"/>
          <w:szCs w:val="20"/>
        </w:rPr>
      </w:pPr>
      <w:bookmarkStart w:id="12" w:name="_Toc184729199"/>
      <w:r w:rsidRPr="00CC49AB">
        <w:rPr>
          <w:rFonts w:ascii="Garamond" w:hAnsi="Garamond" w:cs="Times New Roman"/>
          <w:b w:val="0"/>
          <w:i/>
          <w:color w:val="auto"/>
          <w:szCs w:val="20"/>
        </w:rPr>
        <w:t xml:space="preserve">Tabela </w:t>
      </w:r>
      <w:r w:rsidR="00D32C5F" w:rsidRPr="00CC49AB">
        <w:rPr>
          <w:rFonts w:ascii="Garamond" w:hAnsi="Garamond" w:cs="Times New Roman"/>
          <w:b w:val="0"/>
          <w:i/>
          <w:color w:val="auto"/>
          <w:szCs w:val="20"/>
        </w:rPr>
        <w:t>2.1</w:t>
      </w:r>
      <w:r w:rsidRPr="00CC49AB">
        <w:rPr>
          <w:rFonts w:ascii="Garamond" w:hAnsi="Garamond" w:cs="Times New Roman"/>
          <w:b w:val="0"/>
          <w:i/>
          <w:color w:val="auto"/>
          <w:szCs w:val="20"/>
        </w:rPr>
        <w:t xml:space="preserve"> Zhvillimi i PBB-së reale dhe nominale, </w:t>
      </w:r>
      <w:r w:rsidR="0009765A" w:rsidRPr="00CC49AB">
        <w:rPr>
          <w:rFonts w:ascii="Garamond" w:hAnsi="Garamond" w:cs="Times New Roman"/>
          <w:b w:val="0"/>
          <w:i/>
          <w:color w:val="auto"/>
          <w:szCs w:val="20"/>
        </w:rPr>
        <w:t>2015–2023</w:t>
      </w:r>
      <w:bookmarkEnd w:id="12"/>
    </w:p>
    <w:p w14:paraId="4EC542EF" w14:textId="4337508B" w:rsidR="001A78CB" w:rsidRPr="00CC49AB" w:rsidRDefault="001A78CB" w:rsidP="003A4612">
      <w:pPr>
        <w:spacing w:after="0" w:line="240" w:lineRule="auto"/>
        <w:jc w:val="center"/>
        <w:rPr>
          <w:rFonts w:ascii="Garamond" w:hAnsi="Garamond" w:cs="Times New Roman"/>
          <w:i/>
          <w:iCs/>
          <w:szCs w:val="20"/>
        </w:rPr>
      </w:pPr>
      <w:r w:rsidRPr="00CC49AB">
        <w:rPr>
          <w:rFonts w:ascii="Garamond" w:hAnsi="Garamond" w:cs="Times New Roman"/>
          <w:i/>
          <w:iCs/>
          <w:szCs w:val="20"/>
        </w:rPr>
        <w:t xml:space="preserve">Burimi: Përgatitur nga </w:t>
      </w:r>
      <w:r w:rsidR="003A4612" w:rsidRPr="00CC49AB">
        <w:rPr>
          <w:rFonts w:ascii="Garamond" w:hAnsi="Garamond" w:cs="Times New Roman"/>
          <w:i/>
          <w:iCs/>
          <w:szCs w:val="20"/>
        </w:rPr>
        <w:t xml:space="preserve">konsulentët </w:t>
      </w:r>
      <w:r w:rsidRPr="00CC49AB">
        <w:rPr>
          <w:rFonts w:ascii="Garamond" w:hAnsi="Garamond" w:cs="Times New Roman"/>
          <w:i/>
          <w:iCs/>
          <w:szCs w:val="20"/>
        </w:rPr>
        <w:t xml:space="preserve">bazuar në raportet e Bankës së Shqipërisë, Bankës Botërore, dhe BERZH për vitet </w:t>
      </w:r>
      <w:r w:rsidR="0009765A" w:rsidRPr="00CC49AB">
        <w:rPr>
          <w:rFonts w:ascii="Garamond" w:hAnsi="Garamond" w:cs="Times New Roman"/>
          <w:i/>
          <w:iCs/>
          <w:szCs w:val="20"/>
        </w:rPr>
        <w:t>2015–2023</w:t>
      </w:r>
    </w:p>
    <w:p w14:paraId="00A5AFC2" w14:textId="77777777" w:rsidR="001A78CB" w:rsidRPr="00CC49AB" w:rsidRDefault="001A78CB" w:rsidP="001A78CB">
      <w:pPr>
        <w:spacing w:after="0" w:line="240" w:lineRule="auto"/>
        <w:jc w:val="both"/>
        <w:rPr>
          <w:rFonts w:ascii="Garamond" w:hAnsi="Garamond" w:cs="Times New Roman"/>
          <w:sz w:val="24"/>
          <w:szCs w:val="24"/>
          <w:lang w:eastAsia="en-GB"/>
        </w:rPr>
      </w:pPr>
    </w:p>
    <w:tbl>
      <w:tblPr>
        <w:tblStyle w:val="TableGrid"/>
        <w:tblW w:w="5000" w:type="pct"/>
        <w:tblLook w:val="04A0" w:firstRow="1" w:lastRow="0" w:firstColumn="1" w:lastColumn="0" w:noHBand="0" w:noVBand="1"/>
      </w:tblPr>
      <w:tblGrid>
        <w:gridCol w:w="4668"/>
        <w:gridCol w:w="4692"/>
      </w:tblGrid>
      <w:tr w:rsidR="001A78CB" w:rsidRPr="00CC49AB" w14:paraId="7CCC6408" w14:textId="77777777" w:rsidTr="001A78CB">
        <w:tc>
          <w:tcPr>
            <w:tcW w:w="2495" w:type="pct"/>
            <w:tcBorders>
              <w:top w:val="nil"/>
              <w:left w:val="nil"/>
              <w:bottom w:val="nil"/>
              <w:right w:val="nil"/>
            </w:tcBorders>
            <w:hideMark/>
          </w:tcPr>
          <w:p w14:paraId="6F544C49" w14:textId="77777777" w:rsidR="001A78CB" w:rsidRPr="00CC49AB" w:rsidRDefault="001A78CB" w:rsidP="003A4612">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3A020F0" wp14:editId="611C9823">
                  <wp:extent cx="2818668" cy="1868557"/>
                  <wp:effectExtent l="0" t="0" r="1270" b="0"/>
                  <wp:docPr id="3828" name="Picture 38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2830690" cy="1876527"/>
                          </a:xfrm>
                          <a:prstGeom prst="rect">
                            <a:avLst/>
                          </a:prstGeom>
                          <a:noFill/>
                          <a:ln>
                            <a:noFill/>
                          </a:ln>
                        </pic:spPr>
                      </pic:pic>
                    </a:graphicData>
                  </a:graphic>
                </wp:inline>
              </w:drawing>
            </w:r>
          </w:p>
          <w:p w14:paraId="0FFF902C" w14:textId="6DB6C64C" w:rsidR="001A78CB" w:rsidRPr="00CC49AB" w:rsidRDefault="001A78CB" w:rsidP="003A4612">
            <w:pPr>
              <w:pStyle w:val="Caption"/>
              <w:keepNext w:val="0"/>
              <w:spacing w:after="0"/>
              <w:ind w:right="69"/>
              <w:jc w:val="center"/>
              <w:rPr>
                <w:rFonts w:ascii="Garamond" w:hAnsi="Garamond" w:cs="Times New Roman"/>
                <w:b w:val="0"/>
                <w:i/>
                <w:color w:val="auto"/>
                <w:szCs w:val="20"/>
                <w:lang w:val="sq-AL"/>
              </w:rPr>
            </w:pPr>
            <w:bookmarkStart w:id="13" w:name="_Toc184729262"/>
            <w:r w:rsidRPr="00CC49AB">
              <w:rPr>
                <w:rFonts w:ascii="Garamond" w:hAnsi="Garamond" w:cs="Times New Roman"/>
                <w:b w:val="0"/>
                <w:i/>
                <w:color w:val="auto"/>
                <w:szCs w:val="20"/>
                <w:lang w:val="sq-AL"/>
              </w:rPr>
              <w:t xml:space="preserve">Figura </w:t>
            </w:r>
            <w:r w:rsidR="00544184" w:rsidRPr="00CC49AB">
              <w:rPr>
                <w:rFonts w:ascii="Garamond" w:hAnsi="Garamond" w:cs="Times New Roman"/>
                <w:b w:val="0"/>
                <w:i/>
                <w:color w:val="auto"/>
                <w:szCs w:val="20"/>
                <w:lang w:val="sq-AL"/>
              </w:rPr>
              <w:t>2.5</w:t>
            </w:r>
            <w:r w:rsidRPr="00CC49AB">
              <w:rPr>
                <w:rFonts w:ascii="Garamond" w:hAnsi="Garamond" w:cs="Times New Roman"/>
                <w:b w:val="0"/>
                <w:i/>
                <w:color w:val="auto"/>
                <w:szCs w:val="20"/>
                <w:lang w:val="sq-AL"/>
              </w:rPr>
              <w:t xml:space="preserve"> Progresi i PBB-së në </w:t>
            </w:r>
            <w:r w:rsidR="006E4839">
              <w:rPr>
                <w:rFonts w:ascii="Garamond" w:hAnsi="Garamond" w:cs="Times New Roman"/>
                <w:b w:val="0"/>
                <w:i/>
                <w:color w:val="auto"/>
                <w:szCs w:val="20"/>
                <w:lang w:val="sq-AL"/>
              </w:rPr>
              <w:t>terma nominalë</w:t>
            </w:r>
            <w:r w:rsidRPr="00CC49AB">
              <w:rPr>
                <w:rFonts w:ascii="Garamond" w:hAnsi="Garamond" w:cs="Times New Roman"/>
                <w:b w:val="0"/>
                <w:i/>
                <w:color w:val="auto"/>
                <w:szCs w:val="20"/>
                <w:lang w:val="sq-AL"/>
              </w:rPr>
              <w:t xml:space="preserve">,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në miliardë </w:t>
            </w:r>
            <w:r w:rsidR="003A4612" w:rsidRPr="00CC49AB">
              <w:rPr>
                <w:rFonts w:ascii="Garamond" w:hAnsi="Garamond" w:cs="Times New Roman"/>
                <w:b w:val="0"/>
                <w:i/>
                <w:color w:val="auto"/>
                <w:szCs w:val="20"/>
                <w:lang w:val="sq-AL"/>
              </w:rPr>
              <w:t>euro</w:t>
            </w:r>
            <w:bookmarkEnd w:id="13"/>
          </w:p>
          <w:p w14:paraId="5A4AAC8B" w14:textId="77777777" w:rsidR="001A78CB" w:rsidRPr="00CC49AB" w:rsidRDefault="001A78CB" w:rsidP="003A4612">
            <w:pPr>
              <w:pStyle w:val="Caption"/>
              <w:keepNext w:val="0"/>
              <w:spacing w:after="0"/>
              <w:ind w:right="69"/>
              <w:jc w:val="center"/>
              <w:rPr>
                <w:rFonts w:ascii="Garamond" w:hAnsi="Garamond" w:cs="Times New Roman"/>
                <w:b w:val="0"/>
                <w:i/>
                <w:color w:val="auto"/>
                <w:szCs w:val="20"/>
                <w:lang w:val="sq-AL"/>
              </w:rPr>
            </w:pPr>
          </w:p>
        </w:tc>
        <w:tc>
          <w:tcPr>
            <w:tcW w:w="2505" w:type="pct"/>
            <w:tcBorders>
              <w:top w:val="nil"/>
              <w:left w:val="nil"/>
              <w:bottom w:val="nil"/>
              <w:right w:val="nil"/>
            </w:tcBorders>
            <w:hideMark/>
          </w:tcPr>
          <w:p w14:paraId="7DCA320D" w14:textId="77777777" w:rsidR="001A78CB" w:rsidRPr="00CC49AB" w:rsidRDefault="001A78CB" w:rsidP="003A4612">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210567C9" wp14:editId="676B412A">
                  <wp:extent cx="2827020" cy="1868170"/>
                  <wp:effectExtent l="0" t="0" r="0" b="0"/>
                  <wp:docPr id="3829" name="Picture 38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2830647" cy="1870567"/>
                          </a:xfrm>
                          <a:prstGeom prst="rect">
                            <a:avLst/>
                          </a:prstGeom>
                          <a:noFill/>
                          <a:ln>
                            <a:noFill/>
                          </a:ln>
                        </pic:spPr>
                      </pic:pic>
                    </a:graphicData>
                  </a:graphic>
                </wp:inline>
              </w:drawing>
            </w:r>
          </w:p>
          <w:p w14:paraId="50EF0998" w14:textId="01690715" w:rsidR="001A78CB" w:rsidRPr="00CC49AB" w:rsidRDefault="001A78CB" w:rsidP="003A4612">
            <w:pPr>
              <w:pStyle w:val="Caption"/>
              <w:keepNext w:val="0"/>
              <w:spacing w:after="0"/>
              <w:ind w:right="69"/>
              <w:jc w:val="center"/>
              <w:rPr>
                <w:rFonts w:ascii="Garamond" w:hAnsi="Garamond" w:cs="Times New Roman"/>
                <w:b w:val="0"/>
                <w:i/>
                <w:color w:val="auto"/>
                <w:szCs w:val="20"/>
                <w:lang w:val="sq-AL"/>
              </w:rPr>
            </w:pPr>
            <w:bookmarkStart w:id="14" w:name="_Toc184729263"/>
            <w:r w:rsidRPr="00CC49AB">
              <w:rPr>
                <w:rFonts w:ascii="Garamond" w:hAnsi="Garamond" w:cs="Times New Roman"/>
                <w:b w:val="0"/>
                <w:i/>
                <w:color w:val="auto"/>
                <w:szCs w:val="20"/>
                <w:lang w:val="sq-AL"/>
              </w:rPr>
              <w:t xml:space="preserve">Figura </w:t>
            </w:r>
            <w:r w:rsidR="00544184" w:rsidRPr="00CC49AB">
              <w:rPr>
                <w:rFonts w:ascii="Garamond" w:hAnsi="Garamond" w:cs="Times New Roman"/>
                <w:b w:val="0"/>
                <w:i/>
                <w:color w:val="auto"/>
                <w:szCs w:val="20"/>
                <w:lang w:val="sq-AL"/>
              </w:rPr>
              <w:t>2.6</w:t>
            </w:r>
            <w:r w:rsidRPr="00CC49AB">
              <w:rPr>
                <w:rFonts w:ascii="Garamond" w:hAnsi="Garamond" w:cs="Times New Roman"/>
                <w:b w:val="0"/>
                <w:i/>
                <w:color w:val="auto"/>
                <w:szCs w:val="20"/>
                <w:lang w:val="sq-AL"/>
              </w:rPr>
              <w:t xml:space="preserve"> Progresi i PBB-së në </w:t>
            </w:r>
            <w:r w:rsidR="003A4612" w:rsidRPr="00CC49AB">
              <w:rPr>
                <w:rFonts w:ascii="Garamond" w:hAnsi="Garamond" w:cs="Times New Roman"/>
                <w:b w:val="0"/>
                <w:i/>
                <w:color w:val="auto"/>
                <w:szCs w:val="20"/>
                <w:lang w:val="sq-AL"/>
              </w:rPr>
              <w:t>terma realë</w:t>
            </w:r>
            <w:r w:rsidRPr="00CC49AB">
              <w:rPr>
                <w:rFonts w:ascii="Garamond" w:hAnsi="Garamond" w:cs="Times New Roman"/>
                <w:b w:val="0"/>
                <w:i/>
                <w:color w:val="auto"/>
                <w:szCs w:val="20"/>
                <w:lang w:val="sq-AL"/>
              </w:rPr>
              <w:t xml:space="preserve">,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në miliardë </w:t>
            </w:r>
            <w:r w:rsidR="003A4612" w:rsidRPr="00CC49AB">
              <w:rPr>
                <w:rFonts w:ascii="Garamond" w:hAnsi="Garamond" w:cs="Times New Roman"/>
                <w:b w:val="0"/>
                <w:i/>
                <w:color w:val="auto"/>
                <w:szCs w:val="20"/>
                <w:lang w:val="sq-AL"/>
              </w:rPr>
              <w:t>euro</w:t>
            </w:r>
            <w:bookmarkEnd w:id="14"/>
          </w:p>
          <w:p w14:paraId="7D4FE335" w14:textId="77777777" w:rsidR="001A78CB" w:rsidRPr="00CC49AB" w:rsidRDefault="001A78CB" w:rsidP="003A4612">
            <w:pPr>
              <w:pStyle w:val="Caption"/>
              <w:keepNext w:val="0"/>
              <w:spacing w:after="0"/>
              <w:ind w:right="69"/>
              <w:jc w:val="center"/>
              <w:rPr>
                <w:rFonts w:ascii="Garamond" w:hAnsi="Garamond" w:cs="Times New Roman"/>
                <w:b w:val="0"/>
                <w:i/>
                <w:color w:val="auto"/>
                <w:szCs w:val="20"/>
                <w:lang w:val="sq-AL"/>
              </w:rPr>
            </w:pPr>
          </w:p>
        </w:tc>
      </w:tr>
      <w:tr w:rsidR="001A78CB" w:rsidRPr="00CC49AB" w14:paraId="09818A44" w14:textId="77777777" w:rsidTr="001A78CB">
        <w:tc>
          <w:tcPr>
            <w:tcW w:w="5000" w:type="pct"/>
            <w:gridSpan w:val="2"/>
            <w:tcBorders>
              <w:top w:val="nil"/>
              <w:left w:val="nil"/>
              <w:bottom w:val="nil"/>
              <w:right w:val="nil"/>
            </w:tcBorders>
            <w:hideMark/>
          </w:tcPr>
          <w:p w14:paraId="482689CE" w14:textId="04BAA16C" w:rsidR="003A4612" w:rsidRPr="00CC49AB" w:rsidRDefault="001A78CB" w:rsidP="003A4612">
            <w:pPr>
              <w:pStyle w:val="Caption"/>
              <w:keepNext w:val="0"/>
              <w:spacing w:after="0"/>
              <w:ind w:right="69"/>
              <w:jc w:val="center"/>
              <w:rPr>
                <w:color w:val="auto"/>
                <w:lang w:val="sq-AL"/>
              </w:rPr>
            </w:pPr>
            <w:r w:rsidRPr="00CC49AB">
              <w:rPr>
                <w:rFonts w:ascii="Garamond" w:hAnsi="Garamond" w:cs="Times New Roman"/>
                <w:b w:val="0"/>
                <w:i/>
                <w:color w:val="auto"/>
                <w:szCs w:val="20"/>
                <w:lang w:val="sq-AL"/>
              </w:rPr>
              <w:t xml:space="preserve">Burimi: Përgatitur nga </w:t>
            </w:r>
            <w:r w:rsidR="003A4612" w:rsidRPr="00CC49AB">
              <w:rPr>
                <w:rFonts w:ascii="Garamond" w:hAnsi="Garamond" w:cs="Times New Roman"/>
                <w:b w:val="0"/>
                <w:i/>
                <w:color w:val="auto"/>
                <w:szCs w:val="20"/>
                <w:lang w:val="sq-AL"/>
              </w:rPr>
              <w:t xml:space="preserve">konsulentët </w:t>
            </w:r>
            <w:r w:rsidRPr="00CC49AB">
              <w:rPr>
                <w:rFonts w:ascii="Garamond" w:hAnsi="Garamond" w:cs="Times New Roman"/>
                <w:b w:val="0"/>
                <w:i/>
                <w:color w:val="auto"/>
                <w:szCs w:val="20"/>
                <w:lang w:val="sq-AL"/>
              </w:rPr>
              <w:t xml:space="preserve">bazuar në raportet e Bankës së Shqipërisë, Bankës Botërore dhe BERZH për vitet </w:t>
            </w:r>
            <w:r w:rsidR="0009765A" w:rsidRPr="00CC49AB">
              <w:rPr>
                <w:rFonts w:ascii="Garamond" w:hAnsi="Garamond" w:cs="Times New Roman"/>
                <w:b w:val="0"/>
                <w:i/>
                <w:color w:val="auto"/>
                <w:szCs w:val="20"/>
                <w:lang w:val="sq-AL"/>
              </w:rPr>
              <w:t>2015–2023</w:t>
            </w:r>
          </w:p>
        </w:tc>
      </w:tr>
      <w:tr w:rsidR="001A78CB" w:rsidRPr="00CC49AB" w14:paraId="3C13F817" w14:textId="77777777" w:rsidTr="001A78CB">
        <w:tc>
          <w:tcPr>
            <w:tcW w:w="2495" w:type="pct"/>
            <w:tcBorders>
              <w:top w:val="nil"/>
              <w:left w:val="nil"/>
              <w:bottom w:val="nil"/>
              <w:right w:val="nil"/>
            </w:tcBorders>
            <w:hideMark/>
          </w:tcPr>
          <w:p w14:paraId="49A211CB" w14:textId="77777777" w:rsidR="001A78CB" w:rsidRPr="00CC49AB" w:rsidRDefault="001A78CB" w:rsidP="003A4612">
            <w:pPr>
              <w:spacing w:after="0"/>
              <w:ind w:right="69"/>
              <w:jc w:val="center"/>
              <w:rPr>
                <w:rFonts w:ascii="Garamond" w:hAnsi="Garamond" w:cs="Times New Roman"/>
                <w:szCs w:val="20"/>
                <w:lang w:val="sq-AL"/>
              </w:rPr>
            </w:pPr>
            <w:r w:rsidRPr="00CC49AB">
              <w:rPr>
                <w:rFonts w:ascii="Garamond" w:hAnsi="Garamond" w:cs="Times New Roman"/>
                <w:noProof/>
                <w:szCs w:val="20"/>
                <w:lang w:val="en-US" w:eastAsia="en-US"/>
              </w:rPr>
              <w:drawing>
                <wp:inline distT="0" distB="0" distL="0" distR="0" wp14:anchorId="18AFDC79" wp14:editId="2DA9DD3C">
                  <wp:extent cx="2827020" cy="2270760"/>
                  <wp:effectExtent l="0" t="0" r="0" b="0"/>
                  <wp:docPr id="3830" name="Picture 3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827020" cy="2270760"/>
                          </a:xfrm>
                          <a:prstGeom prst="rect">
                            <a:avLst/>
                          </a:prstGeom>
                          <a:noFill/>
                          <a:ln>
                            <a:noFill/>
                          </a:ln>
                        </pic:spPr>
                      </pic:pic>
                    </a:graphicData>
                  </a:graphic>
                </wp:inline>
              </w:drawing>
            </w:r>
          </w:p>
          <w:p w14:paraId="69917056" w14:textId="371C6237" w:rsidR="001A78CB" w:rsidRPr="00CC49AB" w:rsidRDefault="001A78CB" w:rsidP="003A4612">
            <w:pPr>
              <w:pStyle w:val="Caption"/>
              <w:keepNext w:val="0"/>
              <w:spacing w:after="0"/>
              <w:ind w:right="69"/>
              <w:jc w:val="center"/>
              <w:rPr>
                <w:rFonts w:ascii="Garamond" w:hAnsi="Garamond" w:cs="Times New Roman"/>
                <w:b w:val="0"/>
                <w:iCs w:val="0"/>
                <w:color w:val="auto"/>
                <w:szCs w:val="20"/>
                <w:lang w:val="sq-AL"/>
              </w:rPr>
            </w:pPr>
            <w:bookmarkStart w:id="15" w:name="_Toc184729264"/>
            <w:r w:rsidRPr="00CC49AB">
              <w:rPr>
                <w:rFonts w:ascii="Garamond" w:hAnsi="Garamond" w:cs="Times New Roman"/>
                <w:b w:val="0"/>
                <w:i/>
                <w:color w:val="auto"/>
                <w:szCs w:val="20"/>
                <w:lang w:val="sq-AL"/>
              </w:rPr>
              <w:lastRenderedPageBreak/>
              <w:t xml:space="preserve">Figura </w:t>
            </w:r>
            <w:r w:rsidR="00544184" w:rsidRPr="00CC49AB">
              <w:rPr>
                <w:rFonts w:ascii="Garamond" w:hAnsi="Garamond" w:cs="Times New Roman"/>
                <w:b w:val="0"/>
                <w:i/>
                <w:color w:val="auto"/>
                <w:szCs w:val="20"/>
                <w:lang w:val="sq-AL"/>
              </w:rPr>
              <w:t>2.7</w:t>
            </w:r>
            <w:r w:rsidRPr="00CC49AB">
              <w:rPr>
                <w:rFonts w:ascii="Garamond" w:hAnsi="Garamond" w:cs="Times New Roman"/>
                <w:b w:val="0"/>
                <w:i/>
                <w:color w:val="auto"/>
                <w:szCs w:val="20"/>
                <w:lang w:val="sq-AL"/>
              </w:rPr>
              <w:t xml:space="preserve"> Rritja e PBB-së në </w:t>
            </w:r>
            <w:r w:rsidR="003A4612" w:rsidRPr="00CC49AB">
              <w:rPr>
                <w:rFonts w:ascii="Garamond" w:hAnsi="Garamond" w:cs="Times New Roman"/>
                <w:b w:val="0"/>
                <w:i/>
                <w:color w:val="auto"/>
                <w:szCs w:val="20"/>
                <w:lang w:val="sq-AL"/>
              </w:rPr>
              <w:t>terma realë</w:t>
            </w:r>
            <w:r w:rsidRPr="00CC49AB">
              <w:rPr>
                <w:rFonts w:ascii="Garamond" w:hAnsi="Garamond" w:cs="Times New Roman"/>
                <w:b w:val="0"/>
                <w:i/>
                <w:color w:val="auto"/>
                <w:szCs w:val="20"/>
                <w:lang w:val="sq-AL"/>
              </w:rPr>
              <w:t xml:space="preserve">,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në %</w:t>
            </w:r>
            <w:bookmarkEnd w:id="15"/>
          </w:p>
        </w:tc>
        <w:tc>
          <w:tcPr>
            <w:tcW w:w="2505" w:type="pct"/>
            <w:tcBorders>
              <w:top w:val="nil"/>
              <w:left w:val="nil"/>
              <w:bottom w:val="nil"/>
              <w:right w:val="nil"/>
            </w:tcBorders>
            <w:hideMark/>
          </w:tcPr>
          <w:p w14:paraId="0B8F7A0C" w14:textId="77777777" w:rsidR="001A78CB" w:rsidRPr="00CC49AB" w:rsidRDefault="001A78CB" w:rsidP="003A4612">
            <w:pPr>
              <w:spacing w:after="0"/>
              <w:ind w:right="69"/>
              <w:jc w:val="center"/>
              <w:rPr>
                <w:rFonts w:ascii="Garamond" w:hAnsi="Garamond" w:cs="Times New Roman"/>
                <w:szCs w:val="20"/>
                <w:lang w:val="sq-AL"/>
              </w:rPr>
            </w:pPr>
            <w:r w:rsidRPr="00CC49AB">
              <w:rPr>
                <w:rFonts w:ascii="Garamond" w:hAnsi="Garamond" w:cs="Times New Roman"/>
                <w:noProof/>
                <w:szCs w:val="20"/>
                <w:lang w:val="en-US" w:eastAsia="en-US"/>
              </w:rPr>
              <w:lastRenderedPageBreak/>
              <w:drawing>
                <wp:inline distT="0" distB="0" distL="0" distR="0" wp14:anchorId="68990104" wp14:editId="50C8D576">
                  <wp:extent cx="2842260" cy="2270760"/>
                  <wp:effectExtent l="0" t="0" r="0" b="0"/>
                  <wp:docPr id="3831" name="Picture 38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842260" cy="2270760"/>
                          </a:xfrm>
                          <a:prstGeom prst="rect">
                            <a:avLst/>
                          </a:prstGeom>
                          <a:noFill/>
                          <a:ln>
                            <a:noFill/>
                          </a:ln>
                        </pic:spPr>
                      </pic:pic>
                    </a:graphicData>
                  </a:graphic>
                </wp:inline>
              </w:drawing>
            </w:r>
          </w:p>
          <w:p w14:paraId="1A49D9EE" w14:textId="3A28D656" w:rsidR="001A78CB" w:rsidRPr="00CC49AB" w:rsidRDefault="001A78CB" w:rsidP="003A4612">
            <w:pPr>
              <w:pStyle w:val="Caption"/>
              <w:keepNext w:val="0"/>
              <w:spacing w:after="0"/>
              <w:ind w:right="69"/>
              <w:jc w:val="center"/>
              <w:rPr>
                <w:rFonts w:ascii="Garamond" w:hAnsi="Garamond" w:cs="Times New Roman"/>
                <w:b w:val="0"/>
                <w:i/>
                <w:color w:val="auto"/>
                <w:szCs w:val="20"/>
                <w:lang w:val="sq-AL"/>
              </w:rPr>
            </w:pPr>
            <w:bookmarkStart w:id="16" w:name="_Toc184729265"/>
            <w:r w:rsidRPr="00CC49AB">
              <w:rPr>
                <w:rFonts w:ascii="Garamond" w:hAnsi="Garamond" w:cs="Times New Roman"/>
                <w:b w:val="0"/>
                <w:i/>
                <w:color w:val="auto"/>
                <w:szCs w:val="20"/>
                <w:lang w:val="sq-AL"/>
              </w:rPr>
              <w:lastRenderedPageBreak/>
              <w:t xml:space="preserve">Figura </w:t>
            </w:r>
            <w:r w:rsidR="00544184" w:rsidRPr="00CC49AB">
              <w:rPr>
                <w:rFonts w:ascii="Garamond" w:hAnsi="Garamond" w:cs="Times New Roman"/>
                <w:b w:val="0"/>
                <w:i/>
                <w:color w:val="auto"/>
                <w:szCs w:val="20"/>
                <w:lang w:val="sq-AL"/>
              </w:rPr>
              <w:t>2.8</w:t>
            </w:r>
            <w:r w:rsidRPr="00CC49AB">
              <w:rPr>
                <w:rFonts w:ascii="Garamond" w:hAnsi="Garamond" w:cs="Times New Roman"/>
                <w:b w:val="0"/>
                <w:i/>
                <w:color w:val="auto"/>
                <w:szCs w:val="20"/>
                <w:lang w:val="sq-AL"/>
              </w:rPr>
              <w:t xml:space="preserve"> Progresi i PBB-së në terma nominal</w:t>
            </w:r>
            <w:r w:rsidR="003A4612" w:rsidRPr="00CC49AB">
              <w:rPr>
                <w:rFonts w:ascii="Garamond" w:hAnsi="Garamond" w:cs="Times New Roman"/>
                <w:b w:val="0"/>
                <w:i/>
                <w:color w:val="auto"/>
                <w:szCs w:val="20"/>
                <w:lang w:val="sq-AL"/>
              </w:rPr>
              <w:t>ë</w:t>
            </w:r>
            <w:r w:rsidRPr="00CC49AB">
              <w:rPr>
                <w:rFonts w:ascii="Garamond" w:hAnsi="Garamond" w:cs="Times New Roman"/>
                <w:b w:val="0"/>
                <w:i/>
                <w:color w:val="auto"/>
                <w:szCs w:val="20"/>
                <w:lang w:val="sq-AL"/>
              </w:rPr>
              <w:t xml:space="preserve"> dhe kontributet e secilit sektor,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në miliardë </w:t>
            </w:r>
            <w:r w:rsidR="003A4612" w:rsidRPr="00CC49AB">
              <w:rPr>
                <w:rFonts w:ascii="Garamond" w:hAnsi="Garamond" w:cs="Times New Roman"/>
                <w:b w:val="0"/>
                <w:i/>
                <w:color w:val="auto"/>
                <w:szCs w:val="20"/>
                <w:lang w:val="sq-AL"/>
              </w:rPr>
              <w:t>euro</w:t>
            </w:r>
            <w:bookmarkEnd w:id="16"/>
          </w:p>
          <w:p w14:paraId="1E3A4273" w14:textId="77777777" w:rsidR="001A78CB" w:rsidRPr="00CC49AB" w:rsidRDefault="001A78CB" w:rsidP="003A4612">
            <w:pPr>
              <w:spacing w:after="0"/>
              <w:ind w:right="69"/>
              <w:jc w:val="center"/>
              <w:rPr>
                <w:rFonts w:ascii="Garamond" w:hAnsi="Garamond" w:cs="Times New Roman"/>
                <w:szCs w:val="20"/>
                <w:lang w:val="sq-AL"/>
              </w:rPr>
            </w:pPr>
          </w:p>
        </w:tc>
      </w:tr>
      <w:tr w:rsidR="001A78CB" w:rsidRPr="00CC49AB" w14:paraId="4BA09443" w14:textId="77777777" w:rsidTr="001A78CB">
        <w:tc>
          <w:tcPr>
            <w:tcW w:w="5000" w:type="pct"/>
            <w:gridSpan w:val="2"/>
            <w:tcBorders>
              <w:top w:val="nil"/>
              <w:left w:val="nil"/>
              <w:bottom w:val="nil"/>
              <w:right w:val="nil"/>
            </w:tcBorders>
            <w:hideMark/>
          </w:tcPr>
          <w:p w14:paraId="65215AAD" w14:textId="648CB2F7" w:rsidR="001A78CB" w:rsidRPr="00CC49AB" w:rsidRDefault="001A78CB" w:rsidP="003A4612">
            <w:pPr>
              <w:pStyle w:val="Caption"/>
              <w:keepNext w:val="0"/>
              <w:spacing w:after="0"/>
              <w:ind w:right="69"/>
              <w:jc w:val="center"/>
              <w:rPr>
                <w:rFonts w:ascii="Garamond" w:hAnsi="Garamond" w:cs="Times New Roman"/>
                <w:color w:val="auto"/>
                <w:szCs w:val="20"/>
                <w:lang w:val="sq-AL"/>
              </w:rPr>
            </w:pPr>
            <w:r w:rsidRPr="00CC49AB">
              <w:rPr>
                <w:rFonts w:ascii="Garamond" w:hAnsi="Garamond" w:cs="Times New Roman"/>
                <w:b w:val="0"/>
                <w:i/>
                <w:color w:val="auto"/>
                <w:szCs w:val="20"/>
                <w:lang w:val="sq-AL"/>
              </w:rPr>
              <w:lastRenderedPageBreak/>
              <w:t xml:space="preserve">Burimi: Përgatitur nga </w:t>
            </w:r>
            <w:r w:rsidR="003A4612" w:rsidRPr="00CC49AB">
              <w:rPr>
                <w:rFonts w:ascii="Garamond" w:hAnsi="Garamond" w:cs="Times New Roman"/>
                <w:b w:val="0"/>
                <w:i/>
                <w:color w:val="auto"/>
                <w:szCs w:val="20"/>
                <w:lang w:val="sq-AL"/>
              </w:rPr>
              <w:t xml:space="preserve">konsulentët </w:t>
            </w:r>
            <w:r w:rsidRPr="00CC49AB">
              <w:rPr>
                <w:rFonts w:ascii="Garamond" w:hAnsi="Garamond" w:cs="Times New Roman"/>
                <w:b w:val="0"/>
                <w:i/>
                <w:color w:val="auto"/>
                <w:szCs w:val="20"/>
                <w:lang w:val="sq-AL"/>
              </w:rPr>
              <w:t xml:space="preserve">bazuar në raportet e Bankës së Shqipërisë, Bankës Botërore dhe BERZH për vitet </w:t>
            </w:r>
            <w:r w:rsidR="0009765A" w:rsidRPr="00CC49AB">
              <w:rPr>
                <w:rFonts w:ascii="Garamond" w:hAnsi="Garamond" w:cs="Times New Roman"/>
                <w:b w:val="0"/>
                <w:i/>
                <w:color w:val="auto"/>
                <w:szCs w:val="20"/>
                <w:lang w:val="sq-AL"/>
              </w:rPr>
              <w:t>2015–2023</w:t>
            </w:r>
          </w:p>
        </w:tc>
      </w:tr>
    </w:tbl>
    <w:p w14:paraId="6A649A04" w14:textId="77777777" w:rsidR="001A78CB" w:rsidRPr="00CC49AB" w:rsidRDefault="001A78CB" w:rsidP="001A78CB">
      <w:pPr>
        <w:spacing w:after="0" w:line="240" w:lineRule="auto"/>
        <w:ind w:right="69"/>
        <w:jc w:val="both"/>
        <w:rPr>
          <w:rFonts w:ascii="Garamond" w:hAnsi="Garamond" w:cs="Times New Roman"/>
          <w:sz w:val="24"/>
          <w:szCs w:val="24"/>
        </w:rPr>
      </w:pPr>
    </w:p>
    <w:p w14:paraId="307576D4" w14:textId="77777777" w:rsidR="001A78CB" w:rsidRPr="00CC49AB" w:rsidRDefault="001A78CB" w:rsidP="00544184">
      <w:pPr>
        <w:pStyle w:val="TEKSTIIIIII"/>
      </w:pPr>
      <w:r w:rsidRPr="00CC49AB">
        <w:t>Figurat 2.5–2.8 paraqesin tendencat e rritjes së Prodhimit të Brendshëm Bruto (PBB) nga të gjithë sektorët ekonomikë për periudhën 2015–2023. Nga analiza e grafikëve, rezulton se PBB-ja ka shënuar një rritje reale prej afërsisht 30% gjatë kësaj periudhe.</w:t>
      </w:r>
    </w:p>
    <w:p w14:paraId="255C61A8" w14:textId="77777777" w:rsidR="001A78CB" w:rsidRPr="00CC49AB" w:rsidRDefault="001A78CB" w:rsidP="00544184">
      <w:pPr>
        <w:pStyle w:val="TEKSTIIIIII"/>
      </w:pPr>
      <w:r w:rsidRPr="00CC49AB">
        <w:t>Sipas të dhënave, sektori i shërbimeve zë pjesën më të madhe të PBB-së, duke kontribuar me 49.84%. Ky sektor përfshin shërbimet private dhe komerciale, të cilat do të analizohen në detaje në këtë dokument. Industria kontribuon me 27.75%, bujqësia me 18.60%, ndërsa sektori i transportit përfaqëson 5.80% të PBB-së.</w:t>
      </w:r>
    </w:p>
    <w:p w14:paraId="641B3E2D" w14:textId="693BFE34" w:rsidR="001A78CB" w:rsidRPr="00CC49AB" w:rsidRDefault="001A78CB" w:rsidP="00544184">
      <w:pPr>
        <w:pStyle w:val="TEKSTIIIIII"/>
      </w:pPr>
      <w:r w:rsidRPr="00CC49AB">
        <w:t xml:space="preserve">Në </w:t>
      </w:r>
      <w:r w:rsidR="00EF0764" w:rsidRPr="00CC49AB">
        <w:t xml:space="preserve">figurën </w:t>
      </w:r>
      <w:r w:rsidRPr="00CC49AB">
        <w:t>2.7 paraqiten tendencat e rritjes së PBB-së në terma relativ</w:t>
      </w:r>
      <w:r w:rsidR="00EF0764" w:rsidRPr="00CC49AB">
        <w:t>ë</w:t>
      </w:r>
      <w:r w:rsidRPr="00CC49AB">
        <w:t xml:space="preserve">, duke marrë si bazë PBB-në reale të vitit 2015, e cila përfaqësohet me 100% në </w:t>
      </w:r>
      <w:r w:rsidR="00EF0764" w:rsidRPr="00CC49AB">
        <w:t>terma relativë</w:t>
      </w:r>
      <w:r w:rsidRPr="00CC49AB">
        <w:t>. Rezultatet tregojnë një rritje të qëndrueshme prej rreth 30% për të gjithë sektorët ekonomikë gjatë periudhës së analizuar. Kjo rritje reflekton zhvillimin e qëndrueshëm ekonomik dhe përmirësimin e produktivitetit në të gjithë sektorët kryesorë të ekonomisë.</w:t>
      </w:r>
    </w:p>
    <w:p w14:paraId="51D20A46" w14:textId="77777777" w:rsidR="001A78CB" w:rsidRPr="00CC49AB" w:rsidRDefault="00544184" w:rsidP="00544184">
      <w:pPr>
        <w:pStyle w:val="TEKSTIIIIII"/>
        <w:rPr>
          <w:b/>
        </w:rPr>
      </w:pPr>
      <w:bookmarkStart w:id="17" w:name="_Toc184729090"/>
      <w:r w:rsidRPr="00CC49AB">
        <w:rPr>
          <w:b/>
          <w:bCs/>
        </w:rPr>
        <w:t>2.</w:t>
      </w:r>
      <w:r w:rsidRPr="00CC49AB">
        <w:rPr>
          <w:b/>
        </w:rPr>
        <w:t xml:space="preserve">3 </w:t>
      </w:r>
      <w:r w:rsidR="001A78CB" w:rsidRPr="00CC49AB">
        <w:rPr>
          <w:b/>
        </w:rPr>
        <w:t>Vështrim i përgjithshëm i konsumit final të energjisë dhe roli i stokut të ndërtesave</w:t>
      </w:r>
      <w:bookmarkEnd w:id="17"/>
    </w:p>
    <w:p w14:paraId="01E0F78D" w14:textId="77777777" w:rsidR="001A78CB" w:rsidRPr="00CC49AB" w:rsidRDefault="001A78CB" w:rsidP="00544184">
      <w:pPr>
        <w:pStyle w:val="TEKSTIIIIII"/>
      </w:pPr>
      <w:r w:rsidRPr="00CC49AB">
        <w:t>Sektori energjetik shqiptar aktualisht përballet me një sërë sfidash kryesore, të cilat përfshijnë:</w:t>
      </w:r>
    </w:p>
    <w:p w14:paraId="2E8580B7" w14:textId="77777777" w:rsidR="001A78CB" w:rsidRPr="00CC49AB" w:rsidRDefault="00544184" w:rsidP="00544184">
      <w:pPr>
        <w:pStyle w:val="TEKSTIIIIII"/>
      </w:pPr>
      <w:r w:rsidRPr="00CC49AB">
        <w:rPr>
          <w:b/>
          <w:bCs/>
        </w:rPr>
        <w:t xml:space="preserve">- </w:t>
      </w:r>
      <w:r w:rsidR="001A78CB" w:rsidRPr="00CC49AB">
        <w:rPr>
          <w:b/>
          <w:bCs/>
        </w:rPr>
        <w:t>Përmbushja e kërkesave për zhvillim ekonomik dhe rritja e konsumit të energjisë</w:t>
      </w:r>
      <w:r w:rsidR="001A78CB" w:rsidRPr="00CC49AB">
        <w:t>: Kjo përfshin rritjen e nivelit të konsumit të energjisë për banorë, veçanërisht në stokun e ndërtesave rezidenciale, bashkiake dhe ato të qeverisë qendrore, për të garantuar kushte të përshtatshme komforti.</w:t>
      </w:r>
    </w:p>
    <w:p w14:paraId="52A7B191" w14:textId="3D93F944" w:rsidR="001A78CB" w:rsidRPr="00CC49AB" w:rsidRDefault="00544184" w:rsidP="00544184">
      <w:pPr>
        <w:pStyle w:val="TEKSTIIIIII"/>
      </w:pPr>
      <w:r w:rsidRPr="00CC49AB">
        <w:rPr>
          <w:b/>
          <w:bCs/>
        </w:rPr>
        <w:t xml:space="preserve">- </w:t>
      </w:r>
      <w:r w:rsidR="001A78CB" w:rsidRPr="00CC49AB">
        <w:rPr>
          <w:b/>
          <w:bCs/>
        </w:rPr>
        <w:t xml:space="preserve">Përmirësimi i </w:t>
      </w:r>
      <w:r w:rsidR="00340F38" w:rsidRPr="00CC49AB">
        <w:rPr>
          <w:b/>
          <w:bCs/>
        </w:rPr>
        <w:t>eficienc</w:t>
      </w:r>
      <w:r w:rsidR="001A78CB" w:rsidRPr="00CC49AB">
        <w:rPr>
          <w:b/>
          <w:bCs/>
        </w:rPr>
        <w:t>ës së energjisë</w:t>
      </w:r>
      <w:r w:rsidR="001A78CB" w:rsidRPr="00CC49AB">
        <w:t>: Ulja e intensitetit të energjisë</w:t>
      </w:r>
      <w:r w:rsidR="00EF0764" w:rsidRPr="00CC49AB">
        <w:t>,</w:t>
      </w:r>
      <w:r w:rsidR="001A78CB" w:rsidRPr="00CC49AB">
        <w:t xml:space="preserve"> duke zbatuar masa për rritjen e </w:t>
      </w:r>
      <w:r w:rsidR="00340F38" w:rsidRPr="00CC49AB">
        <w:t>eficienc</w:t>
      </w:r>
      <w:r w:rsidR="001A78CB" w:rsidRPr="00CC49AB">
        <w:t>ës në çdo sektor social-ekonomik.</w:t>
      </w:r>
    </w:p>
    <w:p w14:paraId="0653E44A" w14:textId="77777777" w:rsidR="001A78CB" w:rsidRPr="00CC49AB" w:rsidRDefault="00544184" w:rsidP="00544184">
      <w:pPr>
        <w:pStyle w:val="TEKSTIIIIII"/>
      </w:pPr>
      <w:r w:rsidRPr="00CC49AB">
        <w:rPr>
          <w:b/>
          <w:bCs/>
        </w:rPr>
        <w:t xml:space="preserve">- </w:t>
      </w:r>
      <w:r w:rsidR="001A78CB" w:rsidRPr="00CC49AB">
        <w:rPr>
          <w:b/>
          <w:bCs/>
        </w:rPr>
        <w:t>Rritja e sigurisë së furnizimit me energji</w:t>
      </w:r>
      <w:r w:rsidR="001A78CB" w:rsidRPr="00CC49AB">
        <w:t>: Sigurimi i furnizimit të qëndrueshëm përmes rritjes së përdorimit të burimeve të rinovueshme dhe konvencionale të energjisë, si dhe thellimi i bashkëpunimit dhe integrimit rajonal.</w:t>
      </w:r>
    </w:p>
    <w:p w14:paraId="5B69B1D7" w14:textId="77777777" w:rsidR="001A78CB" w:rsidRPr="00CC49AB" w:rsidRDefault="001A78CB" w:rsidP="00544184">
      <w:pPr>
        <w:pStyle w:val="TEKSTIIIIII"/>
      </w:pPr>
      <w:r w:rsidRPr="00CC49AB">
        <w:t>Figurat 2.9 dhe 2.10 paraqesin ecurinë e konsumit final të energjisë për të gjitha burimet energjetike gjatë periudhës 2015–2023. Nga analiza e këtyre grafikëve, rezulton se konsumi mesatar final i energjisë është rreth 2,000 ktoe në vit, me një ulje të lehtë të konsumit gjatë periudhës 2021–2023.</w:t>
      </w:r>
    </w:p>
    <w:p w14:paraId="00D85F79" w14:textId="77777777" w:rsidR="001A78CB" w:rsidRPr="00CC49AB" w:rsidRDefault="001A78CB" w:rsidP="00544184">
      <w:pPr>
        <w:pStyle w:val="TEKSTIIIIII"/>
      </w:pPr>
      <w:r w:rsidRPr="00CC49AB">
        <w:t>Reduktimi më i ndjeshëm i konsumit është vërejtur në vitin 2020, si pasojë e ndikimit të pandemisë COVID-19, e cila kufizoi aktivitetet ekonomike dhe sociale. Përkundër kësaj, nënproduktet e naftës vazhdojnë të mbajnë peshën kryesore në konsumin e energjisë nga përdoruesit finalë.</w:t>
      </w:r>
    </w:p>
    <w:p w14:paraId="07D35AAF" w14:textId="77777777" w:rsidR="001A78CB" w:rsidRPr="00CC49AB" w:rsidRDefault="001A78CB" w:rsidP="00544184">
      <w:pPr>
        <w:pStyle w:val="TEKSTIIIIII"/>
      </w:pPr>
      <w:r w:rsidRPr="00CC49AB">
        <w:t>Këto sfida dhe tendenca kërkojnë zbatimin e strategjive të qëndrueshme dhe integrimin e masave inovative për të adresuar kërkesat energjetike të vendit në të ardhmen.</w:t>
      </w:r>
    </w:p>
    <w:p w14:paraId="524AA81E" w14:textId="77777777" w:rsidR="001A78CB" w:rsidRPr="00CC49AB" w:rsidRDefault="001A78CB" w:rsidP="001A78CB">
      <w:pPr>
        <w:spacing w:after="0" w:line="240" w:lineRule="auto"/>
        <w:ind w:right="69"/>
        <w:jc w:val="both"/>
        <w:rPr>
          <w:rFonts w:ascii="Garamond" w:hAnsi="Garamond" w:cs="Times New Roman"/>
          <w:sz w:val="24"/>
          <w:szCs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77"/>
        <w:gridCol w:w="4883"/>
      </w:tblGrid>
      <w:tr w:rsidR="001A78CB" w:rsidRPr="00CC49AB" w14:paraId="6D887D06" w14:textId="77777777" w:rsidTr="001A78CB">
        <w:tc>
          <w:tcPr>
            <w:tcW w:w="2413" w:type="pct"/>
            <w:hideMark/>
          </w:tcPr>
          <w:p w14:paraId="15206340" w14:textId="77777777" w:rsidR="001A78CB" w:rsidRPr="00CC49AB" w:rsidRDefault="001A78CB" w:rsidP="00EF076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43B1F5FF" wp14:editId="1D370138">
                  <wp:extent cx="2758440" cy="2537460"/>
                  <wp:effectExtent l="0" t="0" r="3810" b="0"/>
                  <wp:docPr id="3832" name="Picture 38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2758440" cy="2537460"/>
                          </a:xfrm>
                          <a:prstGeom prst="rect">
                            <a:avLst/>
                          </a:prstGeom>
                          <a:noFill/>
                        </pic:spPr>
                      </pic:pic>
                    </a:graphicData>
                  </a:graphic>
                </wp:inline>
              </w:drawing>
            </w:r>
          </w:p>
          <w:p w14:paraId="168C500A" w14:textId="4B3FAA28" w:rsidR="001A78CB" w:rsidRPr="00CC49AB" w:rsidRDefault="001A78CB" w:rsidP="00EF0764">
            <w:pPr>
              <w:pStyle w:val="Caption"/>
              <w:keepNext w:val="0"/>
              <w:spacing w:after="0"/>
              <w:ind w:right="69"/>
              <w:jc w:val="center"/>
              <w:rPr>
                <w:rFonts w:ascii="Garamond" w:hAnsi="Garamond" w:cs="Times New Roman"/>
                <w:b w:val="0"/>
                <w:i/>
                <w:color w:val="auto"/>
                <w:szCs w:val="20"/>
                <w:lang w:val="sq-AL"/>
              </w:rPr>
            </w:pPr>
            <w:bookmarkStart w:id="18" w:name="_Toc184729266"/>
            <w:r w:rsidRPr="00CC49AB">
              <w:rPr>
                <w:rFonts w:ascii="Garamond" w:hAnsi="Garamond" w:cs="Times New Roman"/>
                <w:b w:val="0"/>
                <w:i/>
                <w:color w:val="auto"/>
                <w:szCs w:val="20"/>
                <w:lang w:val="sq-AL"/>
              </w:rPr>
              <w:t xml:space="preserve">Figura </w:t>
            </w:r>
            <w:r w:rsidR="00544184" w:rsidRPr="00CC49AB">
              <w:rPr>
                <w:rFonts w:ascii="Garamond" w:hAnsi="Garamond" w:cs="Times New Roman"/>
                <w:b w:val="0"/>
                <w:i/>
                <w:color w:val="auto"/>
                <w:szCs w:val="20"/>
                <w:lang w:val="sq-AL"/>
              </w:rPr>
              <w:t>2.9</w:t>
            </w:r>
            <w:r w:rsidRPr="00CC49AB">
              <w:rPr>
                <w:rFonts w:ascii="Garamond" w:hAnsi="Garamond" w:cs="Times New Roman"/>
                <w:b w:val="0"/>
                <w:i/>
                <w:color w:val="auto"/>
                <w:szCs w:val="20"/>
                <w:lang w:val="sq-AL"/>
              </w:rPr>
              <w:t xml:space="preserve"> Tendencat e konsumit të energjisë nga </w:t>
            </w:r>
            <w:r w:rsidR="006E4839">
              <w:rPr>
                <w:rFonts w:ascii="Garamond" w:hAnsi="Garamond" w:cs="Times New Roman"/>
                <w:b w:val="0"/>
                <w:i/>
                <w:color w:val="auto"/>
                <w:szCs w:val="20"/>
                <w:lang w:val="sq-AL"/>
              </w:rPr>
              <w:t xml:space="preserve">përdoruesit finalë </w:t>
            </w:r>
            <w:r w:rsidRPr="00CC49AB">
              <w:rPr>
                <w:rFonts w:ascii="Garamond" w:hAnsi="Garamond" w:cs="Times New Roman"/>
                <w:b w:val="0"/>
                <w:i/>
                <w:color w:val="auto"/>
                <w:szCs w:val="20"/>
                <w:lang w:val="sq-AL"/>
              </w:rPr>
              <w:t xml:space="preserve">për të gjitha komoditetet energjetike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(ne ktoe)</w:t>
            </w:r>
            <w:bookmarkEnd w:id="18"/>
          </w:p>
        </w:tc>
        <w:tc>
          <w:tcPr>
            <w:tcW w:w="2587" w:type="pct"/>
            <w:hideMark/>
          </w:tcPr>
          <w:p w14:paraId="1FE7558B" w14:textId="77777777" w:rsidR="001A78CB" w:rsidRPr="00CC49AB" w:rsidRDefault="001A78CB" w:rsidP="00EF076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236830E" wp14:editId="604E9563">
                  <wp:extent cx="3028950" cy="2537460"/>
                  <wp:effectExtent l="0" t="0" r="0" b="0"/>
                  <wp:docPr id="3833" name="Picture 38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3028950" cy="2537460"/>
                          </a:xfrm>
                          <a:prstGeom prst="rect">
                            <a:avLst/>
                          </a:prstGeom>
                          <a:noFill/>
                        </pic:spPr>
                      </pic:pic>
                    </a:graphicData>
                  </a:graphic>
                </wp:inline>
              </w:drawing>
            </w:r>
          </w:p>
          <w:p w14:paraId="08C97B09" w14:textId="290BF9FA" w:rsidR="001A78CB" w:rsidRPr="00CC49AB" w:rsidRDefault="001A78CB" w:rsidP="00EF0764">
            <w:pPr>
              <w:pStyle w:val="Caption"/>
              <w:keepNext w:val="0"/>
              <w:spacing w:after="0"/>
              <w:ind w:right="69"/>
              <w:jc w:val="center"/>
              <w:rPr>
                <w:rFonts w:ascii="Garamond" w:hAnsi="Garamond" w:cs="Times New Roman"/>
                <w:b w:val="0"/>
                <w:i/>
                <w:color w:val="auto"/>
                <w:szCs w:val="20"/>
                <w:lang w:val="sq-AL"/>
              </w:rPr>
            </w:pPr>
            <w:bookmarkStart w:id="19" w:name="_Toc184729267"/>
            <w:r w:rsidRPr="00CC49AB">
              <w:rPr>
                <w:rFonts w:ascii="Garamond" w:hAnsi="Garamond" w:cs="Times New Roman"/>
                <w:b w:val="0"/>
                <w:i/>
                <w:color w:val="auto"/>
                <w:szCs w:val="20"/>
                <w:lang w:val="sq-AL"/>
              </w:rPr>
              <w:t xml:space="preserve">Figura </w:t>
            </w:r>
            <w:r w:rsidR="00544184" w:rsidRPr="00CC49AB">
              <w:rPr>
                <w:rFonts w:ascii="Garamond" w:hAnsi="Garamond" w:cs="Times New Roman"/>
                <w:b w:val="0"/>
                <w:i/>
                <w:color w:val="auto"/>
                <w:szCs w:val="20"/>
                <w:lang w:val="sq-AL"/>
              </w:rPr>
              <w:t>2.10</w:t>
            </w:r>
            <w:r w:rsidRPr="00CC49AB">
              <w:rPr>
                <w:rFonts w:ascii="Garamond" w:hAnsi="Garamond" w:cs="Times New Roman"/>
                <w:b w:val="0"/>
                <w:i/>
                <w:color w:val="auto"/>
                <w:szCs w:val="20"/>
                <w:lang w:val="sq-AL"/>
              </w:rPr>
              <w:t xml:space="preserve"> Tendencat e konsumit të energjisë nga </w:t>
            </w:r>
            <w:r w:rsidR="006E4839">
              <w:rPr>
                <w:rFonts w:ascii="Garamond" w:hAnsi="Garamond" w:cs="Times New Roman"/>
                <w:b w:val="0"/>
                <w:i/>
                <w:color w:val="auto"/>
                <w:szCs w:val="20"/>
                <w:lang w:val="sq-AL"/>
              </w:rPr>
              <w:t xml:space="preserve">përdoruesit finalë </w:t>
            </w:r>
            <w:r w:rsidRPr="00CC49AB">
              <w:rPr>
                <w:rFonts w:ascii="Garamond" w:hAnsi="Garamond" w:cs="Times New Roman"/>
                <w:b w:val="0"/>
                <w:i/>
                <w:color w:val="auto"/>
                <w:szCs w:val="20"/>
                <w:lang w:val="sq-AL"/>
              </w:rPr>
              <w:t xml:space="preserve">për të gjitha komoditetet energjetike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(në ktoe)</w:t>
            </w:r>
            <w:bookmarkEnd w:id="19"/>
          </w:p>
          <w:p w14:paraId="3481AAF6" w14:textId="77777777" w:rsidR="001A78CB" w:rsidRPr="00CC49AB" w:rsidRDefault="001A78CB" w:rsidP="00EF0764">
            <w:pPr>
              <w:pStyle w:val="Caption"/>
              <w:keepNext w:val="0"/>
              <w:spacing w:after="0"/>
              <w:ind w:right="69"/>
              <w:jc w:val="center"/>
              <w:rPr>
                <w:rFonts w:ascii="Garamond" w:hAnsi="Garamond" w:cs="Times New Roman"/>
                <w:b w:val="0"/>
                <w:i/>
                <w:color w:val="auto"/>
                <w:szCs w:val="20"/>
                <w:lang w:val="sq-AL"/>
              </w:rPr>
            </w:pPr>
          </w:p>
        </w:tc>
      </w:tr>
      <w:tr w:rsidR="001A78CB" w:rsidRPr="00CC49AB" w14:paraId="236EDBD9" w14:textId="77777777" w:rsidTr="001A78CB">
        <w:tc>
          <w:tcPr>
            <w:tcW w:w="2413" w:type="pct"/>
            <w:hideMark/>
          </w:tcPr>
          <w:p w14:paraId="28315155" w14:textId="3D3F8062" w:rsidR="001A78CB" w:rsidRPr="00CC49AB" w:rsidRDefault="001A78CB" w:rsidP="00EF076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Përgatitur nga konsulentët bazuar në Bilancin Shqiptar të Energjisë 2023, </w:t>
            </w:r>
            <w:r w:rsidR="007B25C5" w:rsidRPr="00CC49AB">
              <w:rPr>
                <w:rFonts w:ascii="Garamond" w:hAnsi="Garamond" w:cs="Times New Roman"/>
                <w:b w:val="0"/>
                <w:i/>
                <w:color w:val="auto"/>
                <w:szCs w:val="20"/>
                <w:lang w:val="sq-AL"/>
              </w:rPr>
              <w:t>INSTAT dhe MIE</w:t>
            </w:r>
            <w:r w:rsidR="009C03C5" w:rsidRPr="00CC49AB">
              <w:rPr>
                <w:rFonts w:ascii="Garamond" w:hAnsi="Garamond" w:cs="Times New Roman"/>
                <w:b w:val="0"/>
                <w:i/>
                <w:color w:val="auto"/>
                <w:szCs w:val="20"/>
                <w:lang w:val="sq-AL"/>
              </w:rPr>
              <w:t>/</w:t>
            </w:r>
            <w:r w:rsidRPr="00CC49AB">
              <w:rPr>
                <w:rFonts w:ascii="Garamond" w:hAnsi="Garamond" w:cs="Times New Roman"/>
                <w:b w:val="0"/>
                <w:i/>
                <w:color w:val="auto"/>
                <w:szCs w:val="20"/>
                <w:lang w:val="sq-AL"/>
              </w:rPr>
              <w:t>AKBN</w:t>
            </w:r>
          </w:p>
        </w:tc>
        <w:tc>
          <w:tcPr>
            <w:tcW w:w="2587" w:type="pct"/>
            <w:hideMark/>
          </w:tcPr>
          <w:p w14:paraId="0709F0FD" w14:textId="03C73A9B" w:rsidR="001A78CB" w:rsidRPr="00CC49AB" w:rsidRDefault="001A78CB" w:rsidP="00EF076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Përgatitur nga konsulentët bazuar në Bilancin Shqiptar të Energjisë 2023, </w:t>
            </w:r>
            <w:r w:rsidR="007B25C5" w:rsidRPr="00CC49AB">
              <w:rPr>
                <w:rFonts w:ascii="Garamond" w:hAnsi="Garamond" w:cs="Times New Roman"/>
                <w:b w:val="0"/>
                <w:i/>
                <w:color w:val="auto"/>
                <w:szCs w:val="20"/>
                <w:lang w:val="sq-AL"/>
              </w:rPr>
              <w:t>INSTAT dhe MIE</w:t>
            </w:r>
            <w:r w:rsidR="009C03C5" w:rsidRPr="00CC49AB">
              <w:rPr>
                <w:rFonts w:ascii="Garamond" w:hAnsi="Garamond" w:cs="Times New Roman"/>
                <w:b w:val="0"/>
                <w:i/>
                <w:color w:val="auto"/>
                <w:szCs w:val="20"/>
                <w:lang w:val="sq-AL"/>
              </w:rPr>
              <w:t>/</w:t>
            </w:r>
            <w:r w:rsidRPr="00CC49AB">
              <w:rPr>
                <w:rFonts w:ascii="Garamond" w:hAnsi="Garamond" w:cs="Times New Roman"/>
                <w:b w:val="0"/>
                <w:i/>
                <w:color w:val="auto"/>
                <w:szCs w:val="20"/>
                <w:lang w:val="sq-AL"/>
              </w:rPr>
              <w:t>AKBN</w:t>
            </w:r>
          </w:p>
        </w:tc>
      </w:tr>
    </w:tbl>
    <w:p w14:paraId="6EF4E7AD" w14:textId="77777777" w:rsidR="001A78CB" w:rsidRPr="00CC49AB" w:rsidRDefault="001A78CB" w:rsidP="001A78CB">
      <w:pPr>
        <w:spacing w:after="0" w:line="240" w:lineRule="auto"/>
        <w:jc w:val="both"/>
        <w:rPr>
          <w:rFonts w:ascii="Garamond" w:hAnsi="Garamond" w:cs="Times New Roman"/>
          <w:sz w:val="24"/>
          <w:szCs w:val="24"/>
        </w:rPr>
      </w:pPr>
    </w:p>
    <w:p w14:paraId="4468BB81" w14:textId="3416DDC6" w:rsidR="001A78CB" w:rsidRPr="00CC49AB" w:rsidRDefault="001A78CB" w:rsidP="00544184">
      <w:pPr>
        <w:pStyle w:val="TEKSTIIIIII"/>
      </w:pPr>
      <w:r w:rsidRPr="00CC49AB">
        <w:t>Figurat 2.11</w:t>
      </w:r>
      <w:r w:rsidR="00EF0764" w:rsidRPr="00CC49AB">
        <w:t>–</w:t>
      </w:r>
      <w:r w:rsidRPr="00CC49AB">
        <w:t xml:space="preserve">2.12 paraqesin tendencat e konsumit të energjisë nga </w:t>
      </w:r>
      <w:r w:rsidR="006E4839">
        <w:t xml:space="preserve">përdoruesit finalë </w:t>
      </w:r>
      <w:r w:rsidRPr="00CC49AB">
        <w:t xml:space="preserve">sipas të gjithë sektorëve për vitet </w:t>
      </w:r>
      <w:r w:rsidR="0009765A" w:rsidRPr="00CC49AB">
        <w:t>2015–2023</w:t>
      </w:r>
      <w:r w:rsidRPr="00CC49AB">
        <w:t>. Nga analiza e grafik</w:t>
      </w:r>
      <w:r w:rsidR="00A4121F" w:rsidRPr="00CC49AB">
        <w:t>ë</w:t>
      </w:r>
      <w:r w:rsidRPr="00CC49AB">
        <w:t xml:space="preserve">ve rezulton se nënproduktet e naftës mbajnë pjesën me të madhe të konsumit nga </w:t>
      </w:r>
      <w:r w:rsidR="00156CC9">
        <w:t xml:space="preserve">përdoruesit finalë, </w:t>
      </w:r>
      <w:r w:rsidRPr="00CC49AB">
        <w:t>të ndjekur nga energjia elektrike, dhe drutë e zjarrit.</w:t>
      </w:r>
      <w:r w:rsidR="00DC2701" w:rsidRPr="00CC49AB">
        <w:t xml:space="preserve"> </w:t>
      </w:r>
    </w:p>
    <w:p w14:paraId="00EE0DD2" w14:textId="77777777" w:rsidR="001A78CB" w:rsidRPr="00CC49AB" w:rsidRDefault="001A78CB" w:rsidP="001A78CB">
      <w:pPr>
        <w:spacing w:after="0" w:line="240" w:lineRule="auto"/>
        <w:ind w:right="69"/>
        <w:jc w:val="both"/>
        <w:rPr>
          <w:rFonts w:ascii="Garamond" w:hAnsi="Garamond" w:cs="Times New Roman"/>
          <w:sz w:val="24"/>
          <w:szCs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50"/>
        <w:gridCol w:w="4710"/>
      </w:tblGrid>
      <w:tr w:rsidR="001A78CB" w:rsidRPr="00CC49AB" w14:paraId="63C8AD14" w14:textId="77777777" w:rsidTr="001A78CB">
        <w:tc>
          <w:tcPr>
            <w:tcW w:w="2498" w:type="pct"/>
            <w:hideMark/>
          </w:tcPr>
          <w:p w14:paraId="4794EF7B" w14:textId="77777777" w:rsidR="001A78CB" w:rsidRPr="00CC49AB" w:rsidRDefault="001A78CB" w:rsidP="00A4121F">
            <w:pPr>
              <w:spacing w:after="0"/>
              <w:ind w:right="69"/>
              <w:jc w:val="center"/>
              <w:rPr>
                <w:rFonts w:ascii="Garamond" w:hAnsi="Garamond" w:cs="Times New Roman"/>
                <w:szCs w:val="20"/>
                <w:lang w:val="sq-AL"/>
              </w:rPr>
            </w:pPr>
            <w:r w:rsidRPr="00CC49AB">
              <w:rPr>
                <w:rFonts w:ascii="Garamond" w:hAnsi="Garamond" w:cs="Times New Roman"/>
                <w:noProof/>
                <w:szCs w:val="20"/>
                <w:lang w:val="en-US" w:eastAsia="en-US"/>
              </w:rPr>
              <w:drawing>
                <wp:inline distT="0" distB="0" distL="0" distR="0" wp14:anchorId="41C5E6FC" wp14:editId="603B1A3A">
                  <wp:extent cx="2781300" cy="2560320"/>
                  <wp:effectExtent l="0" t="0" r="0" b="0"/>
                  <wp:docPr id="3834" name="Picture 3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2781300" cy="2560320"/>
                          </a:xfrm>
                          <a:prstGeom prst="rect">
                            <a:avLst/>
                          </a:prstGeom>
                          <a:noFill/>
                        </pic:spPr>
                      </pic:pic>
                    </a:graphicData>
                  </a:graphic>
                </wp:inline>
              </w:drawing>
            </w:r>
          </w:p>
          <w:p w14:paraId="37B41262" w14:textId="6DC35FB1" w:rsidR="001A78CB" w:rsidRPr="00CC49AB" w:rsidRDefault="001A78CB" w:rsidP="00A4121F">
            <w:pPr>
              <w:pStyle w:val="Caption"/>
              <w:keepNext w:val="0"/>
              <w:spacing w:after="0"/>
              <w:ind w:right="69"/>
              <w:jc w:val="center"/>
              <w:rPr>
                <w:rFonts w:ascii="Garamond" w:hAnsi="Garamond" w:cs="Times New Roman"/>
                <w:b w:val="0"/>
                <w:i/>
                <w:color w:val="auto"/>
                <w:szCs w:val="20"/>
                <w:lang w:val="sq-AL"/>
              </w:rPr>
            </w:pPr>
            <w:bookmarkStart w:id="20" w:name="_Toc184729268"/>
            <w:r w:rsidRPr="00CC49AB">
              <w:rPr>
                <w:rFonts w:ascii="Garamond" w:hAnsi="Garamond" w:cs="Times New Roman"/>
                <w:b w:val="0"/>
                <w:i/>
                <w:color w:val="auto"/>
                <w:szCs w:val="20"/>
                <w:lang w:val="sq-AL"/>
              </w:rPr>
              <w:t xml:space="preserve">Figura </w:t>
            </w:r>
            <w:r w:rsidR="009D7C78" w:rsidRPr="00CC49AB">
              <w:rPr>
                <w:rFonts w:ascii="Garamond" w:hAnsi="Garamond" w:cs="Times New Roman"/>
                <w:b w:val="0"/>
                <w:i/>
                <w:color w:val="auto"/>
                <w:szCs w:val="20"/>
                <w:lang w:val="sq-AL"/>
              </w:rPr>
              <w:t>2.11</w:t>
            </w:r>
            <w:r w:rsidRPr="00CC49AB">
              <w:rPr>
                <w:rFonts w:ascii="Garamond" w:hAnsi="Garamond" w:cs="Times New Roman"/>
                <w:b w:val="0"/>
                <w:i/>
                <w:color w:val="auto"/>
                <w:szCs w:val="20"/>
                <w:lang w:val="sq-AL"/>
              </w:rPr>
              <w:t xml:space="preserve"> Tendenca e konsumit të energjisë nga përdoruesit final</w:t>
            </w:r>
            <w:r w:rsidR="00A4121F" w:rsidRPr="00CC49AB">
              <w:rPr>
                <w:rFonts w:ascii="Garamond" w:hAnsi="Garamond" w:cs="Times New Roman"/>
                <w:b w:val="0"/>
                <w:i/>
                <w:color w:val="auto"/>
                <w:szCs w:val="20"/>
                <w:lang w:val="sq-AL"/>
              </w:rPr>
              <w:t>ë</w:t>
            </w:r>
            <w:r w:rsidRPr="00CC49AB">
              <w:rPr>
                <w:rFonts w:ascii="Garamond" w:hAnsi="Garamond" w:cs="Times New Roman"/>
                <w:b w:val="0"/>
                <w:i/>
                <w:color w:val="auto"/>
                <w:szCs w:val="20"/>
                <w:lang w:val="sq-AL"/>
              </w:rPr>
              <w:t xml:space="preserve"> për të gjithë </w:t>
            </w:r>
            <w:r w:rsidR="00A4121F" w:rsidRPr="00CC49AB">
              <w:rPr>
                <w:rFonts w:ascii="Garamond" w:hAnsi="Garamond" w:cs="Times New Roman"/>
                <w:b w:val="0"/>
                <w:i/>
                <w:color w:val="auto"/>
                <w:szCs w:val="20"/>
                <w:lang w:val="sq-AL"/>
              </w:rPr>
              <w:t>sektorët ekonomikë,</w:t>
            </w:r>
            <w:r w:rsidRPr="00CC49AB">
              <w:rPr>
                <w:rFonts w:ascii="Garamond" w:hAnsi="Garamond" w:cs="Times New Roman"/>
                <w:b w:val="0"/>
                <w:i/>
                <w:color w:val="auto"/>
                <w:szCs w:val="20"/>
                <w:lang w:val="sq-AL"/>
              </w:rPr>
              <w:t xml:space="preserve">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(në ktoe)</w:t>
            </w:r>
            <w:bookmarkEnd w:id="20"/>
          </w:p>
          <w:p w14:paraId="12321099" w14:textId="1E34A43F" w:rsidR="001A78CB" w:rsidRPr="00CC49AB" w:rsidRDefault="001A78CB" w:rsidP="00A4121F">
            <w:pPr>
              <w:pStyle w:val="Caption"/>
              <w:keepNext w:val="0"/>
              <w:spacing w:after="0"/>
              <w:ind w:right="69"/>
              <w:jc w:val="center"/>
              <w:rPr>
                <w:rFonts w:ascii="Garamond" w:hAnsi="Garamond" w:cs="Times New Roman"/>
                <w:color w:val="auto"/>
                <w:szCs w:val="20"/>
                <w:lang w:val="sq-AL"/>
              </w:rPr>
            </w:pPr>
            <w:r w:rsidRPr="00CC49AB">
              <w:rPr>
                <w:rFonts w:ascii="Garamond" w:hAnsi="Garamond" w:cs="Times New Roman"/>
                <w:b w:val="0"/>
                <w:i/>
                <w:color w:val="auto"/>
                <w:szCs w:val="20"/>
                <w:lang w:val="sq-AL"/>
              </w:rPr>
              <w:t xml:space="preserve">Burimi: Përgatitur nga konsulentët bazuar në Bilancin Shqiptar të Energjisë 2023, </w:t>
            </w:r>
            <w:r w:rsidR="007B25C5" w:rsidRPr="00CC49AB">
              <w:rPr>
                <w:rFonts w:ascii="Garamond" w:hAnsi="Garamond" w:cs="Times New Roman"/>
                <w:b w:val="0"/>
                <w:i/>
                <w:color w:val="auto"/>
                <w:szCs w:val="20"/>
                <w:lang w:val="sq-AL"/>
              </w:rPr>
              <w:t>INSTAT dhe MIE</w:t>
            </w:r>
            <w:r w:rsidR="009C03C5" w:rsidRPr="00CC49AB">
              <w:rPr>
                <w:rFonts w:ascii="Garamond" w:hAnsi="Garamond" w:cs="Times New Roman"/>
                <w:b w:val="0"/>
                <w:i/>
                <w:color w:val="auto"/>
                <w:szCs w:val="20"/>
                <w:lang w:val="sq-AL"/>
              </w:rPr>
              <w:t>/</w:t>
            </w:r>
            <w:r w:rsidRPr="00CC49AB">
              <w:rPr>
                <w:rFonts w:ascii="Garamond" w:hAnsi="Garamond" w:cs="Times New Roman"/>
                <w:b w:val="0"/>
                <w:i/>
                <w:color w:val="auto"/>
                <w:szCs w:val="20"/>
                <w:lang w:val="sq-AL"/>
              </w:rPr>
              <w:t>AKBN</w:t>
            </w:r>
          </w:p>
        </w:tc>
        <w:tc>
          <w:tcPr>
            <w:tcW w:w="2502" w:type="pct"/>
            <w:hideMark/>
          </w:tcPr>
          <w:p w14:paraId="25B36CA4" w14:textId="77777777" w:rsidR="001A78CB" w:rsidRPr="00CC49AB" w:rsidRDefault="001A78CB" w:rsidP="00A4121F">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566A0440" wp14:editId="3C31FBA5">
                  <wp:extent cx="2819400" cy="2560320"/>
                  <wp:effectExtent l="0" t="0" r="0" b="0"/>
                  <wp:docPr id="3835" name="Picture 3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2819400" cy="2560320"/>
                          </a:xfrm>
                          <a:prstGeom prst="rect">
                            <a:avLst/>
                          </a:prstGeom>
                          <a:noFill/>
                        </pic:spPr>
                      </pic:pic>
                    </a:graphicData>
                  </a:graphic>
                </wp:inline>
              </w:drawing>
            </w:r>
          </w:p>
          <w:p w14:paraId="6F5B85C0" w14:textId="2ED64658" w:rsidR="001A78CB" w:rsidRPr="00CC49AB" w:rsidRDefault="001A78CB" w:rsidP="00A4121F">
            <w:pPr>
              <w:pStyle w:val="Caption"/>
              <w:keepNext w:val="0"/>
              <w:spacing w:after="0"/>
              <w:ind w:right="69"/>
              <w:jc w:val="center"/>
              <w:rPr>
                <w:rFonts w:ascii="Garamond" w:hAnsi="Garamond" w:cs="Times New Roman"/>
                <w:b w:val="0"/>
                <w:i/>
                <w:color w:val="auto"/>
                <w:szCs w:val="20"/>
                <w:lang w:val="sq-AL"/>
              </w:rPr>
            </w:pPr>
            <w:bookmarkStart w:id="21" w:name="_Toc184729269"/>
            <w:r w:rsidRPr="00CC49AB">
              <w:rPr>
                <w:rFonts w:ascii="Garamond" w:hAnsi="Garamond" w:cs="Times New Roman"/>
                <w:b w:val="0"/>
                <w:i/>
                <w:color w:val="auto"/>
                <w:szCs w:val="20"/>
                <w:lang w:val="sq-AL"/>
              </w:rPr>
              <w:t xml:space="preserve">Figura </w:t>
            </w:r>
            <w:r w:rsidR="009D7C78" w:rsidRPr="00CC49AB">
              <w:rPr>
                <w:rFonts w:ascii="Garamond" w:hAnsi="Garamond" w:cs="Times New Roman"/>
                <w:b w:val="0"/>
                <w:i/>
                <w:color w:val="auto"/>
                <w:szCs w:val="20"/>
                <w:lang w:val="sq-AL"/>
              </w:rPr>
              <w:t>2.12</w:t>
            </w:r>
            <w:r w:rsidRPr="00CC49AB">
              <w:rPr>
                <w:rFonts w:ascii="Garamond" w:hAnsi="Garamond" w:cs="Times New Roman"/>
                <w:b w:val="0"/>
                <w:i/>
                <w:color w:val="auto"/>
                <w:szCs w:val="20"/>
                <w:lang w:val="sq-AL"/>
              </w:rPr>
              <w:t xml:space="preserve"> Tendenca e konsumit të energjisë nga përdoruesit final</w:t>
            </w:r>
            <w:r w:rsidR="00A4121F" w:rsidRPr="00CC49AB">
              <w:rPr>
                <w:rFonts w:ascii="Garamond" w:hAnsi="Garamond" w:cs="Times New Roman"/>
                <w:b w:val="0"/>
                <w:i/>
                <w:color w:val="auto"/>
                <w:szCs w:val="20"/>
                <w:lang w:val="sq-AL"/>
              </w:rPr>
              <w:t>ë</w:t>
            </w:r>
            <w:r w:rsidRPr="00CC49AB">
              <w:rPr>
                <w:rFonts w:ascii="Garamond" w:hAnsi="Garamond" w:cs="Times New Roman"/>
                <w:b w:val="0"/>
                <w:i/>
                <w:color w:val="auto"/>
                <w:szCs w:val="20"/>
                <w:lang w:val="sq-AL"/>
              </w:rPr>
              <w:t xml:space="preserve"> për të gjithë sektorët ekonomik</w:t>
            </w:r>
            <w:r w:rsidR="00A4121F" w:rsidRPr="00CC49AB">
              <w:rPr>
                <w:rFonts w:ascii="Garamond" w:hAnsi="Garamond" w:cs="Times New Roman"/>
                <w:b w:val="0"/>
                <w:i/>
                <w:color w:val="auto"/>
                <w:szCs w:val="20"/>
                <w:lang w:val="sq-AL"/>
              </w:rPr>
              <w:t>ë</w:t>
            </w:r>
            <w:r w:rsidRPr="00CC49AB">
              <w:rPr>
                <w:rFonts w:ascii="Garamond" w:hAnsi="Garamond" w:cs="Times New Roman"/>
                <w:b w:val="0"/>
                <w:i/>
                <w:color w:val="auto"/>
                <w:szCs w:val="20"/>
                <w:lang w:val="sq-AL"/>
              </w:rPr>
              <w:t xml:space="preserve">,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(në %)</w:t>
            </w:r>
            <w:bookmarkEnd w:id="21"/>
          </w:p>
          <w:p w14:paraId="2526FD1B" w14:textId="30252893" w:rsidR="001A78CB" w:rsidRPr="00CC49AB" w:rsidRDefault="001A78CB" w:rsidP="00A4121F">
            <w:pPr>
              <w:pStyle w:val="Caption"/>
              <w:keepNext w:val="0"/>
              <w:spacing w:after="0"/>
              <w:ind w:right="69"/>
              <w:jc w:val="center"/>
              <w:rPr>
                <w:rFonts w:ascii="Garamond" w:hAnsi="Garamond" w:cs="Times New Roman"/>
                <w:color w:val="auto"/>
                <w:szCs w:val="20"/>
                <w:lang w:val="sq-AL"/>
              </w:rPr>
            </w:pPr>
            <w:r w:rsidRPr="00CC49AB">
              <w:rPr>
                <w:rFonts w:ascii="Garamond" w:hAnsi="Garamond" w:cs="Times New Roman"/>
                <w:b w:val="0"/>
                <w:i/>
                <w:color w:val="auto"/>
                <w:szCs w:val="20"/>
                <w:lang w:val="sq-AL"/>
              </w:rPr>
              <w:t xml:space="preserve">Burimi: Përgatitur nga konsulentët bazuar në Bilancin Shqiptar të Energjisë 2023, </w:t>
            </w:r>
            <w:r w:rsidR="007B25C5" w:rsidRPr="00CC49AB">
              <w:rPr>
                <w:rFonts w:ascii="Garamond" w:hAnsi="Garamond" w:cs="Times New Roman"/>
                <w:b w:val="0"/>
                <w:i/>
                <w:color w:val="auto"/>
                <w:szCs w:val="20"/>
                <w:lang w:val="sq-AL"/>
              </w:rPr>
              <w:t>INSTAT dhe MIE</w:t>
            </w:r>
            <w:r w:rsidR="009C03C5" w:rsidRPr="00CC49AB">
              <w:rPr>
                <w:rFonts w:ascii="Garamond" w:hAnsi="Garamond" w:cs="Times New Roman"/>
                <w:b w:val="0"/>
                <w:i/>
                <w:color w:val="auto"/>
                <w:szCs w:val="20"/>
                <w:lang w:val="sq-AL"/>
              </w:rPr>
              <w:t>/</w:t>
            </w:r>
            <w:r w:rsidRPr="00CC49AB">
              <w:rPr>
                <w:rFonts w:ascii="Garamond" w:hAnsi="Garamond" w:cs="Times New Roman"/>
                <w:b w:val="0"/>
                <w:i/>
                <w:color w:val="auto"/>
                <w:szCs w:val="20"/>
                <w:lang w:val="sq-AL"/>
              </w:rPr>
              <w:t>AKBN</w:t>
            </w:r>
          </w:p>
        </w:tc>
      </w:tr>
    </w:tbl>
    <w:p w14:paraId="24A4C1EB" w14:textId="77777777" w:rsidR="001A78CB" w:rsidRPr="00CC49AB" w:rsidRDefault="001A78CB" w:rsidP="001A78CB">
      <w:pPr>
        <w:spacing w:after="0" w:line="240" w:lineRule="auto"/>
        <w:jc w:val="both"/>
        <w:rPr>
          <w:rFonts w:ascii="Garamond" w:hAnsi="Garamond" w:cs="Times New Roman"/>
          <w:sz w:val="24"/>
          <w:szCs w:val="24"/>
        </w:rPr>
      </w:pPr>
    </w:p>
    <w:p w14:paraId="5FB00C31" w14:textId="1F2F878E" w:rsidR="001A78CB" w:rsidRPr="00CC49AB" w:rsidRDefault="001A78CB" w:rsidP="00E3514B">
      <w:pPr>
        <w:pStyle w:val="TEKSTIIIIII"/>
      </w:pPr>
      <w:r w:rsidRPr="00CC49AB">
        <w:t xml:space="preserve">Analiza e </w:t>
      </w:r>
      <w:r w:rsidR="00A4121F" w:rsidRPr="00CC49AB">
        <w:t xml:space="preserve">figurave </w:t>
      </w:r>
      <w:r w:rsidRPr="00CC49AB">
        <w:t>2.11 dhe 2.12 tregon ndryshimet në konsumin e energjisë nga përdoruesit finalë për secilin sektor gjatë periudhës 2015–2023. Rezultatet kryesore janë si më poshtë:</w:t>
      </w:r>
    </w:p>
    <w:p w14:paraId="7FD09A00" w14:textId="77777777" w:rsidR="001A78CB" w:rsidRPr="00CC49AB" w:rsidRDefault="00E3514B" w:rsidP="00E3514B">
      <w:pPr>
        <w:pStyle w:val="TEKSTIIIIII"/>
      </w:pPr>
      <w:r w:rsidRPr="00CC49AB">
        <w:rPr>
          <w:b/>
          <w:bCs/>
        </w:rPr>
        <w:t xml:space="preserve">- </w:t>
      </w:r>
      <w:r w:rsidR="001A78CB" w:rsidRPr="00CC49AB">
        <w:rPr>
          <w:b/>
          <w:bCs/>
        </w:rPr>
        <w:t>Sektori rezidencial</w:t>
      </w:r>
      <w:r w:rsidR="001A78CB" w:rsidRPr="00CC49AB">
        <w:t>: Konsumi i energjisë ka shënuar një ulje, duke kaluar nga 521.82 ktoe në vitin 2015 në 502.29 ktoe në vitin 2023.</w:t>
      </w:r>
    </w:p>
    <w:p w14:paraId="00B0E8EA" w14:textId="77777777" w:rsidR="001A78CB" w:rsidRPr="00CC49AB" w:rsidRDefault="00E3514B" w:rsidP="00E3514B">
      <w:pPr>
        <w:pStyle w:val="TEKSTIIIIII"/>
      </w:pPr>
      <w:r w:rsidRPr="00CC49AB">
        <w:rPr>
          <w:b/>
          <w:bCs/>
        </w:rPr>
        <w:t xml:space="preserve">- </w:t>
      </w:r>
      <w:r w:rsidR="001A78CB" w:rsidRPr="00CC49AB">
        <w:rPr>
          <w:b/>
          <w:bCs/>
        </w:rPr>
        <w:t>Sektori i shërbimeve</w:t>
      </w:r>
      <w:r w:rsidR="001A78CB" w:rsidRPr="00CC49AB">
        <w:t>: Konsumi i energjisë është rritur ndjeshëm, nga 179 ktoe në vitin 2015 në 214 ktoe në vitin 2023.</w:t>
      </w:r>
    </w:p>
    <w:p w14:paraId="1DE416AD" w14:textId="77777777" w:rsidR="001A78CB" w:rsidRPr="00CC49AB" w:rsidRDefault="00E3514B" w:rsidP="00E3514B">
      <w:pPr>
        <w:pStyle w:val="TEKSTIIIIII"/>
      </w:pPr>
      <w:r w:rsidRPr="00CC49AB">
        <w:rPr>
          <w:b/>
          <w:bCs/>
        </w:rPr>
        <w:t xml:space="preserve">- </w:t>
      </w:r>
      <w:r w:rsidR="001A78CB" w:rsidRPr="00CC49AB">
        <w:rPr>
          <w:b/>
          <w:bCs/>
        </w:rPr>
        <w:t>Sektori industrial</w:t>
      </w:r>
      <w:r w:rsidR="001A78CB" w:rsidRPr="00CC49AB">
        <w:t>: Konsumi i energjisë ka treguar një rritje nga 364.31 ktoe në vitin 2015 në 405.52 ktoe në vitin 2023.</w:t>
      </w:r>
    </w:p>
    <w:p w14:paraId="5246B121" w14:textId="77777777" w:rsidR="001A78CB" w:rsidRPr="00CC49AB" w:rsidRDefault="00E3514B" w:rsidP="00E3514B">
      <w:pPr>
        <w:pStyle w:val="TEKSTIIIIII"/>
      </w:pPr>
      <w:r w:rsidRPr="00CC49AB">
        <w:rPr>
          <w:b/>
          <w:bCs/>
        </w:rPr>
        <w:t xml:space="preserve">- </w:t>
      </w:r>
      <w:r w:rsidR="001A78CB" w:rsidRPr="00CC49AB">
        <w:rPr>
          <w:b/>
          <w:bCs/>
        </w:rPr>
        <w:t>Sektori i transportit</w:t>
      </w:r>
      <w:r w:rsidR="001A78CB" w:rsidRPr="00CC49AB">
        <w:t>: Konsumi i energjisë ka rënë nga 812.62 ktoe në vitin 2015 në 706 ktoe në vitin 2023.</w:t>
      </w:r>
    </w:p>
    <w:p w14:paraId="7D0632DD" w14:textId="7D7013FF" w:rsidR="001A78CB" w:rsidRPr="00CC49AB" w:rsidRDefault="00E3514B" w:rsidP="00E3514B">
      <w:pPr>
        <w:pStyle w:val="TEKSTIIIIII"/>
      </w:pPr>
      <w:r w:rsidRPr="00CC49AB">
        <w:rPr>
          <w:b/>
          <w:bCs/>
        </w:rPr>
        <w:t xml:space="preserve">- </w:t>
      </w:r>
      <w:r w:rsidR="001A78CB" w:rsidRPr="00CC49AB">
        <w:rPr>
          <w:b/>
          <w:bCs/>
        </w:rPr>
        <w:t>Sektori i bujqësisë dhe peshkimit</w:t>
      </w:r>
      <w:r w:rsidR="001A78CB" w:rsidRPr="00CC49AB">
        <w:t>: Konsumi i energjisë ka treguar një rritje të lehtë nga 100 ktoe në vitin 2015 në 103 ktoe në vitin 2023.</w:t>
      </w:r>
    </w:p>
    <w:p w14:paraId="71DA31C8" w14:textId="77777777" w:rsidR="001A78CB" w:rsidRPr="00CC49AB" w:rsidRDefault="00E3514B" w:rsidP="00E3514B">
      <w:pPr>
        <w:pStyle w:val="TEKSTIIIIII"/>
      </w:pPr>
      <w:r w:rsidRPr="00CC49AB">
        <w:rPr>
          <w:b/>
          <w:bCs/>
        </w:rPr>
        <w:t xml:space="preserve">- </w:t>
      </w:r>
      <w:r w:rsidR="001A78CB" w:rsidRPr="00CC49AB">
        <w:rPr>
          <w:b/>
          <w:bCs/>
        </w:rPr>
        <w:t>Konsumi total nga përdoruesit finalë</w:t>
      </w:r>
      <w:r w:rsidR="001A78CB" w:rsidRPr="00CC49AB">
        <w:t>: Është ulur nga 1977 ktoe në vitin 2015 në 1930 ktoe në vitin 2023.</w:t>
      </w:r>
    </w:p>
    <w:p w14:paraId="5AB4BC44" w14:textId="411D64D0" w:rsidR="001A78CB" w:rsidRPr="00CC49AB" w:rsidRDefault="001A78CB" w:rsidP="00E3514B">
      <w:pPr>
        <w:pStyle w:val="TEKSTIIIIII"/>
      </w:pPr>
      <w:r w:rsidRPr="00CC49AB">
        <w:t xml:space="preserve">Këto ndryshime reflektojnë një tendencë të përgjithshme të ristrukturimit të konsumit të energjisë në sektorë të ndryshëm ekonomikë, duke nënvizuar rëndësinë e masave për rritjen e </w:t>
      </w:r>
      <w:r w:rsidR="00340F38" w:rsidRPr="00CC49AB">
        <w:t>eficienc</w:t>
      </w:r>
      <w:r w:rsidRPr="00CC49AB">
        <w:t>ës energjetike dhe kalimin drejt burimeve më të qëndrueshme të energjisë.</w:t>
      </w:r>
    </w:p>
    <w:p w14:paraId="62A76B38" w14:textId="77777777" w:rsidR="001A78CB" w:rsidRPr="00CC49AB" w:rsidRDefault="009D7C78" w:rsidP="00E3514B">
      <w:pPr>
        <w:pStyle w:val="TEKSTIIIIII"/>
        <w:rPr>
          <w:b/>
          <w:snapToGrid w:val="0"/>
        </w:rPr>
      </w:pPr>
      <w:bookmarkStart w:id="22" w:name="_Toc184729091"/>
      <w:r w:rsidRPr="00CC49AB">
        <w:rPr>
          <w:b/>
        </w:rPr>
        <w:t xml:space="preserve">2.4 </w:t>
      </w:r>
      <w:r w:rsidR="001A78CB" w:rsidRPr="00CC49AB">
        <w:rPr>
          <w:b/>
        </w:rPr>
        <w:t>Vështrim i përgjithshëm i kuadrit kryesor institucional, politik, ligjor dhe rregullator në Shqipëri</w:t>
      </w:r>
      <w:bookmarkEnd w:id="22"/>
    </w:p>
    <w:p w14:paraId="4BC94079" w14:textId="77777777" w:rsidR="001A78CB" w:rsidRPr="00CC49AB" w:rsidRDefault="009D7C78" w:rsidP="00E3514B">
      <w:pPr>
        <w:pStyle w:val="TEKSTIIIIII"/>
        <w:rPr>
          <w:b/>
        </w:rPr>
      </w:pPr>
      <w:bookmarkStart w:id="23" w:name="_Toc184729092"/>
      <w:r w:rsidRPr="00CC49AB">
        <w:rPr>
          <w:b/>
        </w:rPr>
        <w:t xml:space="preserve">2.4.1 </w:t>
      </w:r>
      <w:r w:rsidR="001A78CB" w:rsidRPr="00CC49AB">
        <w:rPr>
          <w:b/>
        </w:rPr>
        <w:t>Grupet e interesit dhe përgjegjësitë</w:t>
      </w:r>
      <w:bookmarkEnd w:id="23"/>
    </w:p>
    <w:p w14:paraId="02BB48D6" w14:textId="731E464F" w:rsidR="001A78CB" w:rsidRPr="00CC49AB" w:rsidRDefault="001A78CB" w:rsidP="00E3514B">
      <w:pPr>
        <w:pStyle w:val="TEKSTIIIIII"/>
        <w:rPr>
          <w:snapToGrid w:val="0"/>
        </w:rPr>
      </w:pPr>
      <w:r w:rsidRPr="00CC49AB">
        <w:rPr>
          <w:snapToGrid w:val="0"/>
        </w:rPr>
        <w:t xml:space="preserve">Qeveria e Shqipërisë njeh rëndësinë e sektorit publik në përcaktimin dhe zbatimin e politikave të duhura për përmirësimin e </w:t>
      </w:r>
      <w:r w:rsidR="00340F38" w:rsidRPr="00CC49AB">
        <w:rPr>
          <w:snapToGrid w:val="0"/>
        </w:rPr>
        <w:t>eficienc</w:t>
      </w:r>
      <w:r w:rsidRPr="00CC49AB">
        <w:rPr>
          <w:snapToGrid w:val="0"/>
        </w:rPr>
        <w:t>ës së energjisë (EE). Në këtë drejtim, janë miratuar një sërë ligjesh dhe strategjish që përfshijnë:</w:t>
      </w:r>
    </w:p>
    <w:p w14:paraId="65E5FC47" w14:textId="0D02CC74" w:rsidR="001A78CB" w:rsidRPr="00CC49AB" w:rsidRDefault="00E3514B" w:rsidP="00E3514B">
      <w:pPr>
        <w:pStyle w:val="TEKSTIIIIII"/>
        <w:rPr>
          <w:snapToGrid w:val="0"/>
        </w:rPr>
      </w:pPr>
      <w:r w:rsidRPr="00CC49AB">
        <w:rPr>
          <w:b/>
          <w:bCs/>
          <w:snapToGrid w:val="0"/>
        </w:rPr>
        <w:t xml:space="preserve">- </w:t>
      </w:r>
      <w:r w:rsidR="001A78CB" w:rsidRPr="00CC49AB">
        <w:rPr>
          <w:b/>
          <w:bCs/>
          <w:snapToGrid w:val="0"/>
        </w:rPr>
        <w:t xml:space="preserve">Ligjin për </w:t>
      </w:r>
      <w:r w:rsidR="00BB3615" w:rsidRPr="00CC49AB">
        <w:rPr>
          <w:b/>
          <w:bCs/>
          <w:snapToGrid w:val="0"/>
        </w:rPr>
        <w:t xml:space="preserve">eficiencën e energjisë </w:t>
      </w:r>
      <w:r w:rsidR="001A78CB" w:rsidRPr="00CC49AB">
        <w:rPr>
          <w:b/>
          <w:bCs/>
          <w:snapToGrid w:val="0"/>
        </w:rPr>
        <w:t>(EE)</w:t>
      </w:r>
      <w:r w:rsidR="00C80A9B" w:rsidRPr="00CC49AB">
        <w:rPr>
          <w:snapToGrid w:val="0"/>
        </w:rPr>
        <w:t>;</w:t>
      </w:r>
    </w:p>
    <w:p w14:paraId="430C1506" w14:textId="3F6A24BB" w:rsidR="001A78CB" w:rsidRPr="00CC49AB" w:rsidRDefault="00E3514B" w:rsidP="00E3514B">
      <w:pPr>
        <w:pStyle w:val="TEKSTIIIIII"/>
        <w:rPr>
          <w:snapToGrid w:val="0"/>
        </w:rPr>
      </w:pPr>
      <w:r w:rsidRPr="00CC49AB">
        <w:rPr>
          <w:b/>
          <w:bCs/>
          <w:snapToGrid w:val="0"/>
        </w:rPr>
        <w:t xml:space="preserve">- </w:t>
      </w:r>
      <w:r w:rsidR="001A78CB" w:rsidRPr="00CC49AB">
        <w:rPr>
          <w:b/>
          <w:bCs/>
          <w:snapToGrid w:val="0"/>
        </w:rPr>
        <w:t xml:space="preserve">Planet </w:t>
      </w:r>
      <w:r w:rsidR="00BB3615" w:rsidRPr="00CC49AB">
        <w:rPr>
          <w:b/>
          <w:bCs/>
          <w:snapToGrid w:val="0"/>
        </w:rPr>
        <w:t xml:space="preserve">kombëtare të veprimit për eficiencën e energjisë </w:t>
      </w:r>
      <w:r w:rsidR="001A78CB" w:rsidRPr="00CC49AB">
        <w:rPr>
          <w:b/>
          <w:bCs/>
          <w:snapToGrid w:val="0"/>
        </w:rPr>
        <w:t>(NEEAP 1, 2 dhe 3)</w:t>
      </w:r>
      <w:r w:rsidR="00C80A9B" w:rsidRPr="00CC49AB">
        <w:rPr>
          <w:b/>
          <w:bCs/>
          <w:snapToGrid w:val="0"/>
        </w:rPr>
        <w:t>;</w:t>
      </w:r>
    </w:p>
    <w:p w14:paraId="418F60DE" w14:textId="660FE250" w:rsidR="001A78CB" w:rsidRPr="00CC49AB" w:rsidRDefault="00E3514B" w:rsidP="00E3514B">
      <w:pPr>
        <w:pStyle w:val="TEKSTIIIIII"/>
        <w:rPr>
          <w:snapToGrid w:val="0"/>
        </w:rPr>
      </w:pPr>
      <w:r w:rsidRPr="00CC49AB">
        <w:rPr>
          <w:b/>
          <w:bCs/>
          <w:snapToGrid w:val="0"/>
        </w:rPr>
        <w:t xml:space="preserve">- </w:t>
      </w:r>
      <w:r w:rsidR="001A78CB" w:rsidRPr="00CC49AB">
        <w:rPr>
          <w:b/>
          <w:bCs/>
          <w:snapToGrid w:val="0"/>
        </w:rPr>
        <w:t>Strategjinë Kombëtare të Energjisë (KSE)</w:t>
      </w:r>
      <w:r w:rsidR="00C80A9B" w:rsidRPr="00CC49AB">
        <w:rPr>
          <w:b/>
          <w:bCs/>
          <w:snapToGrid w:val="0"/>
        </w:rPr>
        <w:t>;</w:t>
      </w:r>
    </w:p>
    <w:p w14:paraId="34840EBF" w14:textId="0A6A02BD" w:rsidR="001A78CB" w:rsidRPr="00CC49AB" w:rsidRDefault="00E3514B" w:rsidP="00E3514B">
      <w:pPr>
        <w:pStyle w:val="TEKSTIIIIII"/>
        <w:rPr>
          <w:snapToGrid w:val="0"/>
        </w:rPr>
      </w:pPr>
      <w:r w:rsidRPr="00CC49AB">
        <w:rPr>
          <w:b/>
          <w:bCs/>
          <w:snapToGrid w:val="0"/>
        </w:rPr>
        <w:t xml:space="preserve">- </w:t>
      </w:r>
      <w:r w:rsidR="001A78CB" w:rsidRPr="00CC49AB">
        <w:rPr>
          <w:b/>
          <w:bCs/>
          <w:snapToGrid w:val="0"/>
        </w:rPr>
        <w:t>Kontributi Kombëtar i Pikësynuar (NDC i rishikuar)</w:t>
      </w:r>
      <w:r w:rsidR="00C80A9B" w:rsidRPr="00CC49AB">
        <w:rPr>
          <w:b/>
          <w:bCs/>
          <w:snapToGrid w:val="0"/>
        </w:rPr>
        <w:t>;</w:t>
      </w:r>
    </w:p>
    <w:p w14:paraId="49369705" w14:textId="1FF7C0D0" w:rsidR="001A78CB" w:rsidRPr="00CC49AB" w:rsidRDefault="00E3514B" w:rsidP="00E3514B">
      <w:pPr>
        <w:pStyle w:val="TEKSTIIIIII"/>
        <w:rPr>
          <w:snapToGrid w:val="0"/>
        </w:rPr>
      </w:pPr>
      <w:r w:rsidRPr="00CC49AB">
        <w:rPr>
          <w:b/>
          <w:bCs/>
          <w:snapToGrid w:val="0"/>
        </w:rPr>
        <w:t xml:space="preserve">- </w:t>
      </w:r>
      <w:r w:rsidR="001A78CB" w:rsidRPr="00CC49AB">
        <w:rPr>
          <w:b/>
          <w:bCs/>
          <w:snapToGrid w:val="0"/>
        </w:rPr>
        <w:t>Planin Kombëtar të Veprimit për Energjinë dhe Klimën (PKEK)</w:t>
      </w:r>
      <w:r w:rsidR="00C80A9B" w:rsidRPr="00CC49AB">
        <w:rPr>
          <w:b/>
          <w:bCs/>
          <w:snapToGrid w:val="0"/>
        </w:rPr>
        <w:t>;</w:t>
      </w:r>
    </w:p>
    <w:p w14:paraId="4E4C684B" w14:textId="7EACAF38" w:rsidR="001A78CB" w:rsidRPr="00CC49AB" w:rsidRDefault="00E3514B" w:rsidP="00E3514B">
      <w:pPr>
        <w:pStyle w:val="TEKSTIIIIII"/>
        <w:rPr>
          <w:snapToGrid w:val="0"/>
        </w:rPr>
      </w:pPr>
      <w:r w:rsidRPr="00CC49AB">
        <w:rPr>
          <w:snapToGrid w:val="0"/>
        </w:rPr>
        <w:t xml:space="preserve">- </w:t>
      </w:r>
      <w:r w:rsidR="001A78CB" w:rsidRPr="00CC49AB">
        <w:rPr>
          <w:snapToGrid w:val="0"/>
        </w:rPr>
        <w:t xml:space="preserve">Ligjin për </w:t>
      </w:r>
      <w:r w:rsidR="00D42F19" w:rsidRPr="00CC49AB">
        <w:rPr>
          <w:snapToGrid w:val="0"/>
        </w:rPr>
        <w:t>performancën energjetike të ndërtesave</w:t>
      </w:r>
      <w:r w:rsidR="00C80A9B" w:rsidRPr="00CC49AB">
        <w:rPr>
          <w:snapToGrid w:val="0"/>
        </w:rPr>
        <w:t>.</w:t>
      </w:r>
    </w:p>
    <w:p w14:paraId="6449D80A" w14:textId="27A39D76" w:rsidR="001A78CB" w:rsidRPr="00CC49AB" w:rsidRDefault="001A78CB" w:rsidP="00E3514B">
      <w:pPr>
        <w:pStyle w:val="TEKSTIIIIII"/>
        <w:rPr>
          <w:snapToGrid w:val="0"/>
        </w:rPr>
      </w:pPr>
      <w:r w:rsidRPr="00CC49AB">
        <w:rPr>
          <w:snapToGrid w:val="0"/>
        </w:rPr>
        <w:t xml:space="preserve">Mbështetja për përmirësimin e legjislacionit primar dhe dytësor në lidhje me </w:t>
      </w:r>
      <w:r w:rsidR="00340F38" w:rsidRPr="00CC49AB">
        <w:rPr>
          <w:snapToGrid w:val="0"/>
        </w:rPr>
        <w:t>eficienc</w:t>
      </w:r>
      <w:r w:rsidRPr="00CC49AB">
        <w:rPr>
          <w:snapToGrid w:val="0"/>
        </w:rPr>
        <w:t>ën e energjisë në stokun e ndërtesave është ofruar</w:t>
      </w:r>
      <w:r w:rsidR="00C80A9B" w:rsidRPr="00CC49AB">
        <w:rPr>
          <w:snapToGrid w:val="0"/>
        </w:rPr>
        <w:t>,</w:t>
      </w:r>
      <w:r w:rsidRPr="00CC49AB">
        <w:rPr>
          <w:snapToGrid w:val="0"/>
        </w:rPr>
        <w:t xml:space="preserve"> si nga </w:t>
      </w:r>
      <w:r w:rsidR="00C80A9B" w:rsidRPr="00CC49AB">
        <w:rPr>
          <w:snapToGrid w:val="0"/>
        </w:rPr>
        <w:t>qeveria shqiptare</w:t>
      </w:r>
      <w:r w:rsidRPr="00CC49AB">
        <w:rPr>
          <w:snapToGrid w:val="0"/>
        </w:rPr>
        <w:t>, ashtu edhe nga komuniteti ndërkombëtar.</w:t>
      </w:r>
    </w:p>
    <w:p w14:paraId="7FF1ECD1" w14:textId="77777777" w:rsidR="001A78CB" w:rsidRPr="00CC49AB" w:rsidRDefault="001A78CB" w:rsidP="00E3514B">
      <w:pPr>
        <w:pStyle w:val="TEKSTIIIIII"/>
        <w:rPr>
          <w:snapToGrid w:val="0"/>
        </w:rPr>
      </w:pPr>
      <w:r w:rsidRPr="00CC49AB">
        <w:rPr>
          <w:b/>
          <w:bCs/>
          <w:snapToGrid w:val="0"/>
        </w:rPr>
        <w:t>Figura 2.13</w:t>
      </w:r>
      <w:r w:rsidRPr="00CC49AB">
        <w:rPr>
          <w:snapToGrid w:val="0"/>
        </w:rPr>
        <w:t xml:space="preserve"> paraqet një përmbledhje të institucioneve kryesore të sektorit të energjisë dhe kompanive publike që merren drejtpërdrejt ose tërthorazi me energjinë dhe me EE në veçanti. Roli i tyre përfshihet në këto kategori kryesore:</w:t>
      </w:r>
    </w:p>
    <w:p w14:paraId="7F17116C" w14:textId="4A9169F0" w:rsidR="001A78CB" w:rsidRPr="00CC49AB" w:rsidRDefault="00E3514B" w:rsidP="00E3514B">
      <w:pPr>
        <w:pStyle w:val="TEKSTIIIIII"/>
        <w:rPr>
          <w:b/>
          <w:snapToGrid w:val="0"/>
        </w:rPr>
      </w:pPr>
      <w:r w:rsidRPr="00CC49AB">
        <w:rPr>
          <w:b/>
          <w:snapToGrid w:val="0"/>
        </w:rPr>
        <w:t xml:space="preserve">1. </w:t>
      </w:r>
      <w:r w:rsidR="001A78CB" w:rsidRPr="00CC49AB">
        <w:rPr>
          <w:b/>
          <w:snapToGrid w:val="0"/>
        </w:rPr>
        <w:t>Qeveria dhe aktorët rregullatorë</w:t>
      </w:r>
    </w:p>
    <w:p w14:paraId="3304540C" w14:textId="77777777" w:rsidR="001A78CB" w:rsidRPr="00CC49AB" w:rsidRDefault="001A78CB" w:rsidP="00E3514B">
      <w:pPr>
        <w:pStyle w:val="TEKSTIIIIII"/>
        <w:rPr>
          <w:snapToGrid w:val="0"/>
        </w:rPr>
      </w:pPr>
      <w:r w:rsidRPr="00CC49AB">
        <w:rPr>
          <w:snapToGrid w:val="0"/>
        </w:rPr>
        <w:t>Qeveria dhe ministritë përkatëse, si dhe agjencitë e varësisë, të cilave u delegohen përgjegjësi sektoriale për stokun e ndërtesave dhe zhvillimin e burimeve të rinovueshme të energjisë (BRE).</w:t>
      </w:r>
    </w:p>
    <w:p w14:paraId="481914EB" w14:textId="4799F161" w:rsidR="001A78CB" w:rsidRPr="00CC49AB" w:rsidRDefault="00E3514B" w:rsidP="00E3514B">
      <w:pPr>
        <w:pStyle w:val="TEKSTIIIIII"/>
        <w:rPr>
          <w:b/>
          <w:snapToGrid w:val="0"/>
        </w:rPr>
      </w:pPr>
      <w:r w:rsidRPr="00CC49AB">
        <w:rPr>
          <w:b/>
          <w:snapToGrid w:val="0"/>
        </w:rPr>
        <w:t xml:space="preserve">2. </w:t>
      </w:r>
      <w:r w:rsidR="001A78CB" w:rsidRPr="00CC49AB">
        <w:rPr>
          <w:b/>
          <w:snapToGrid w:val="0"/>
        </w:rPr>
        <w:t>Mbikëqyrja nga ministritë dhe bashkitë</w:t>
      </w:r>
    </w:p>
    <w:p w14:paraId="05445CEE" w14:textId="77777777" w:rsidR="001A78CB" w:rsidRPr="00CC49AB" w:rsidRDefault="001A78CB" w:rsidP="00E3514B">
      <w:pPr>
        <w:pStyle w:val="TEKSTIIIIII"/>
        <w:rPr>
          <w:snapToGrid w:val="0"/>
        </w:rPr>
      </w:pPr>
      <w:r w:rsidRPr="00CC49AB">
        <w:rPr>
          <w:snapToGrid w:val="0"/>
        </w:rPr>
        <w:t>Ministritë dhe bashkitë hartojnë dhe zbatojnë legjislacionin, aktet nënligjore dhe lëshojnë leje për ndërtimin dhe operimin e sistemeve BRE.</w:t>
      </w:r>
    </w:p>
    <w:p w14:paraId="2AADDCF8" w14:textId="77CE043B" w:rsidR="001A78CB" w:rsidRPr="00CC49AB" w:rsidRDefault="00E3514B" w:rsidP="00E3514B">
      <w:pPr>
        <w:pStyle w:val="TEKSTIIIIII"/>
        <w:rPr>
          <w:b/>
          <w:snapToGrid w:val="0"/>
        </w:rPr>
      </w:pPr>
      <w:r w:rsidRPr="00CC49AB">
        <w:rPr>
          <w:b/>
          <w:snapToGrid w:val="0"/>
        </w:rPr>
        <w:t xml:space="preserve">3. </w:t>
      </w:r>
      <w:r w:rsidR="001A78CB" w:rsidRPr="00CC49AB">
        <w:rPr>
          <w:b/>
          <w:snapToGrid w:val="0"/>
        </w:rPr>
        <w:t>Enti Rregullator i Energjisë (ERE) dhe kompanitë publike të energjisë</w:t>
      </w:r>
    </w:p>
    <w:p w14:paraId="6B02ED02" w14:textId="77777777" w:rsidR="001A78CB" w:rsidRPr="00CC49AB" w:rsidRDefault="001A78CB" w:rsidP="00E3514B">
      <w:pPr>
        <w:pStyle w:val="TEKSTIIIIII"/>
        <w:rPr>
          <w:snapToGrid w:val="0"/>
        </w:rPr>
      </w:pPr>
      <w:r w:rsidRPr="00CC49AB">
        <w:rPr>
          <w:snapToGrid w:val="0"/>
        </w:rPr>
        <w:lastRenderedPageBreak/>
        <w:t>KESH, OST dhe OSHEE mbështesin furnizimin me energji elektrike dhe përcaktojnë tarifat bazuar në kostot operative si kompani të rregulluara.</w:t>
      </w:r>
    </w:p>
    <w:p w14:paraId="6A4B5A8A" w14:textId="77777777" w:rsidR="001A78CB" w:rsidRPr="00CC49AB" w:rsidRDefault="001A78CB" w:rsidP="00E3514B">
      <w:pPr>
        <w:pStyle w:val="TEKSTIIIIII"/>
        <w:rPr>
          <w:snapToGrid w:val="0"/>
        </w:rPr>
      </w:pPr>
      <w:r w:rsidRPr="00CC49AB">
        <w:rPr>
          <w:snapToGrid w:val="0"/>
        </w:rPr>
        <w:t>ERE vendos tarifat e energjisë elektrike për konsumatorët fundorë, duke përfshirë ndërtesat rezidenciale, publike, shërbimet private dhe ndërtesat tregtare.</w:t>
      </w:r>
    </w:p>
    <w:p w14:paraId="67DD40DD" w14:textId="22B39908" w:rsidR="001A78CB" w:rsidRPr="00CC49AB" w:rsidRDefault="001A78CB" w:rsidP="00E3514B">
      <w:pPr>
        <w:pStyle w:val="TEKSTIIIIII"/>
        <w:rPr>
          <w:snapToGrid w:val="0"/>
        </w:rPr>
      </w:pPr>
      <w:r w:rsidRPr="00CC49AB">
        <w:rPr>
          <w:snapToGrid w:val="0"/>
        </w:rPr>
        <w:t xml:space="preserve">Këto institucione dhe aktorë rregullatorë luajnë një rol vendimtar në sigurimin e qëndrueshmërisë energjetike dhe në promovimin e </w:t>
      </w:r>
      <w:r w:rsidR="00340F38" w:rsidRPr="00CC49AB">
        <w:rPr>
          <w:snapToGrid w:val="0"/>
        </w:rPr>
        <w:t>eficienc</w:t>
      </w:r>
      <w:r w:rsidRPr="00CC49AB">
        <w:rPr>
          <w:snapToGrid w:val="0"/>
        </w:rPr>
        <w:t>ës energjetike në Shqipëri.</w:t>
      </w:r>
    </w:p>
    <w:p w14:paraId="2E0E4B3B" w14:textId="1873856F" w:rsidR="001A78CB" w:rsidRPr="00CC49AB" w:rsidRDefault="001A78CB" w:rsidP="00E3514B">
      <w:pPr>
        <w:pStyle w:val="TEKSTIIIIII"/>
        <w:rPr>
          <w:snapToGrid w:val="0"/>
          <w:lang w:eastAsia="en-US"/>
        </w:rPr>
      </w:pPr>
      <w:r w:rsidRPr="00CC49AB">
        <w:rPr>
          <w:b/>
          <w:bCs/>
          <w:snapToGrid w:val="0"/>
          <w:lang w:eastAsia="en-US"/>
        </w:rPr>
        <w:t>Institucionet më të rëndësishme në përcaktimin e politikave dhe rregulloreve në sektorin e energjisë elektrike në Shqipëri</w:t>
      </w:r>
      <w:r w:rsidRPr="00CC49AB">
        <w:rPr>
          <w:snapToGrid w:val="0"/>
          <w:lang w:eastAsia="en-US"/>
        </w:rPr>
        <w:t xml:space="preserve"> janë Ministria e Infrastrukturës dhe Energjisë (MPB), Agjencia për </w:t>
      </w:r>
      <w:r w:rsidR="00340F38" w:rsidRPr="00CC49AB">
        <w:rPr>
          <w:snapToGrid w:val="0"/>
          <w:lang w:eastAsia="en-US"/>
        </w:rPr>
        <w:t>Eficienc</w:t>
      </w:r>
      <w:r w:rsidRPr="00CC49AB">
        <w:rPr>
          <w:snapToGrid w:val="0"/>
          <w:lang w:eastAsia="en-US"/>
        </w:rPr>
        <w:t xml:space="preserve">ën e Energjisë (AEE) dhe Enti Rregullator i Energjisë (ERE). AEE ka përgjegjësinë të përgatisë, monitorojë dhe zbatojë Planin Kombëtar të Veprimit për </w:t>
      </w:r>
      <w:r w:rsidR="00340F38" w:rsidRPr="00CC49AB">
        <w:rPr>
          <w:snapToGrid w:val="0"/>
          <w:lang w:eastAsia="en-US"/>
        </w:rPr>
        <w:t>Eficienc</w:t>
      </w:r>
      <w:r w:rsidRPr="00CC49AB">
        <w:rPr>
          <w:snapToGrid w:val="0"/>
          <w:lang w:eastAsia="en-US"/>
        </w:rPr>
        <w:t>ën e Energjisë (NEEAP)</w:t>
      </w:r>
      <w:r w:rsidR="00D91FEF" w:rsidRPr="00CC49AB">
        <w:rPr>
          <w:snapToGrid w:val="0"/>
          <w:lang w:eastAsia="en-US"/>
        </w:rPr>
        <w:t>,</w:t>
      </w:r>
      <w:r w:rsidRPr="00CC49AB">
        <w:rPr>
          <w:snapToGrid w:val="0"/>
          <w:lang w:eastAsia="en-US"/>
        </w:rPr>
        <w:t xml:space="preserve"> si pjesë e PKEK</w:t>
      </w:r>
      <w:r w:rsidR="00D91FEF" w:rsidRPr="00CC49AB">
        <w:rPr>
          <w:snapToGrid w:val="0"/>
          <w:lang w:eastAsia="en-US"/>
        </w:rPr>
        <w:t>-së,</w:t>
      </w:r>
      <w:r w:rsidRPr="00CC49AB">
        <w:rPr>
          <w:snapToGrid w:val="0"/>
          <w:lang w:eastAsia="en-US"/>
        </w:rPr>
        <w:t xml:space="preserve"> duke përfshirë të gjithë legjislacionin dytësor për përmirësimin e masave të EE</w:t>
      </w:r>
      <w:r w:rsidR="00D91FEF" w:rsidRPr="00CC49AB">
        <w:rPr>
          <w:snapToGrid w:val="0"/>
          <w:lang w:eastAsia="en-US"/>
        </w:rPr>
        <w:t>-së</w:t>
      </w:r>
      <w:r w:rsidRPr="00CC49AB">
        <w:rPr>
          <w:snapToGrid w:val="0"/>
          <w:lang w:eastAsia="en-US"/>
        </w:rPr>
        <w:t xml:space="preserve"> në të gjithë sektorët në përgjithësi dhe Stokun Shqiptar të Ndërtesave në veçanti. ERE është autoriteti i pavarur që përcakton tarifat e energjisë elektrike për të gjitha kategoritë e klientëve me pakicë, duke përfshirë </w:t>
      </w:r>
      <w:r w:rsidR="00D91FEF" w:rsidRPr="00CC49AB">
        <w:rPr>
          <w:snapToGrid w:val="0"/>
          <w:lang w:eastAsia="en-US"/>
        </w:rPr>
        <w:t>stokun shqiptar të ndërtesave</w:t>
      </w:r>
      <w:r w:rsidRPr="00CC49AB">
        <w:rPr>
          <w:snapToGrid w:val="0"/>
          <w:lang w:eastAsia="en-US"/>
        </w:rPr>
        <w:t>. Më poshtë është një listë e ministrive dhe agjencive qeveritare që merren me menaxhimin e energjisë:</w:t>
      </w:r>
    </w:p>
    <w:p w14:paraId="5671B81E" w14:textId="707DC678" w:rsidR="001A78CB" w:rsidRPr="00CC49AB" w:rsidRDefault="001A78CB" w:rsidP="00B94C1B">
      <w:pPr>
        <w:pStyle w:val="ECABodyText"/>
        <w:shd w:val="clear" w:color="auto" w:fill="FFFFFF" w:themeFill="background1"/>
        <w:spacing w:after="0"/>
        <w:jc w:val="center"/>
        <w:rPr>
          <w:rFonts w:ascii="Garamond" w:hAnsi="Garamond" w:cs="Times New Roman"/>
          <w:bCs/>
          <w:i/>
          <w:sz w:val="20"/>
          <w:szCs w:val="20"/>
        </w:rPr>
      </w:pPr>
      <w:r w:rsidRPr="00CC49AB">
        <w:rPr>
          <w:rFonts w:ascii="Garamond" w:hAnsi="Garamond" w:cs="Times New Roman"/>
          <w:bCs/>
          <w:i/>
          <w:noProof/>
          <w:sz w:val="24"/>
          <w:szCs w:val="24"/>
          <w:lang w:val="en-US"/>
        </w:rPr>
        <w:drawing>
          <wp:anchor distT="0" distB="0" distL="114300" distR="114300" simplePos="0" relativeHeight="251658241" behindDoc="0" locked="0" layoutInCell="1" allowOverlap="1" wp14:anchorId="648FAE19" wp14:editId="09D28DA0">
            <wp:simplePos x="0" y="0"/>
            <wp:positionH relativeFrom="column">
              <wp:posOffset>201881</wp:posOffset>
            </wp:positionH>
            <wp:positionV relativeFrom="paragraph">
              <wp:posOffset>239</wp:posOffset>
            </wp:positionV>
            <wp:extent cx="5544921" cy="3781569"/>
            <wp:effectExtent l="0" t="0" r="0" b="9525"/>
            <wp:wrapTopAndBottom/>
            <wp:docPr id="28041613" name="Picture 4" descr="A diagram of a compan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041613" name="Picture 4" descr="A diagram of a company"/>
                    <pic:cNvPicPr/>
                  </pic:nvPicPr>
                  <pic:blipFill>
                    <a:blip r:embed="rId25">
                      <a:extLst>
                        <a:ext uri="{28A0092B-C50C-407E-A947-70E740481C1C}">
                          <a14:useLocalDpi xmlns:a14="http://schemas.microsoft.com/office/drawing/2010/main" val="0"/>
                        </a:ext>
                      </a:extLst>
                    </a:blip>
                    <a:stretch>
                      <a:fillRect/>
                    </a:stretch>
                  </pic:blipFill>
                  <pic:spPr>
                    <a:xfrm>
                      <a:off x="0" y="0"/>
                      <a:ext cx="5544921" cy="3781569"/>
                    </a:xfrm>
                    <a:prstGeom prst="rect">
                      <a:avLst/>
                    </a:prstGeom>
                  </pic:spPr>
                </pic:pic>
              </a:graphicData>
            </a:graphic>
          </wp:anchor>
        </w:drawing>
      </w:r>
      <w:bookmarkStart w:id="24" w:name="_Toc184729270"/>
      <w:r w:rsidRPr="00CC49AB">
        <w:rPr>
          <w:rFonts w:ascii="Garamond" w:hAnsi="Garamond" w:cs="Times New Roman"/>
          <w:bCs/>
          <w:i/>
          <w:sz w:val="20"/>
          <w:szCs w:val="20"/>
        </w:rPr>
        <w:t xml:space="preserve">Figura </w:t>
      </w:r>
      <w:r w:rsidR="00E3514B" w:rsidRPr="00CC49AB">
        <w:rPr>
          <w:rFonts w:ascii="Garamond" w:hAnsi="Garamond" w:cs="Times New Roman"/>
          <w:bCs/>
          <w:i/>
          <w:sz w:val="20"/>
          <w:szCs w:val="20"/>
        </w:rPr>
        <w:t>2.13</w:t>
      </w:r>
      <w:r w:rsidRPr="00CC49AB">
        <w:rPr>
          <w:rFonts w:ascii="Garamond" w:hAnsi="Garamond" w:cs="Times New Roman"/>
          <w:bCs/>
          <w:i/>
          <w:sz w:val="20"/>
          <w:szCs w:val="20"/>
        </w:rPr>
        <w:t xml:space="preserve"> Institucionet kryesore të sektorit të energjisë dhe shoqëritë publike në lidhje me energjinë në Shqipëri</w:t>
      </w:r>
      <w:bookmarkEnd w:id="24"/>
    </w:p>
    <w:p w14:paraId="63B137EE" w14:textId="77777777"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Përgatitur nga ekipi i konsulentëve</w:t>
      </w:r>
    </w:p>
    <w:p w14:paraId="20BB87EB" w14:textId="77777777" w:rsidR="001A78CB" w:rsidRPr="00CC49AB" w:rsidRDefault="001A78CB" w:rsidP="001A78CB">
      <w:pPr>
        <w:spacing w:after="0" w:line="240" w:lineRule="auto"/>
        <w:jc w:val="both"/>
        <w:rPr>
          <w:rFonts w:ascii="Garamond" w:hAnsi="Garamond" w:cs="Times New Roman"/>
          <w:snapToGrid w:val="0"/>
          <w:sz w:val="24"/>
          <w:szCs w:val="24"/>
          <w:lang w:eastAsia="en-US"/>
        </w:rPr>
      </w:pPr>
    </w:p>
    <w:p w14:paraId="555A0FC5" w14:textId="64DE4229" w:rsidR="001A78CB" w:rsidRPr="00CC49AB" w:rsidRDefault="001A78CB" w:rsidP="00EB5206">
      <w:pPr>
        <w:pStyle w:val="TEKSTIIIIII"/>
        <w:rPr>
          <w:snapToGrid w:val="0"/>
          <w:lang w:eastAsia="en-US"/>
        </w:rPr>
      </w:pPr>
      <w:r w:rsidRPr="00CC49AB">
        <w:rPr>
          <w:b/>
          <w:bCs/>
          <w:snapToGrid w:val="0"/>
          <w:lang w:eastAsia="en-US"/>
        </w:rPr>
        <w:t>Këshilli i Ministrave</w:t>
      </w:r>
      <w:r w:rsidRPr="00CC49AB">
        <w:rPr>
          <w:snapToGrid w:val="0"/>
          <w:lang w:eastAsia="en-US"/>
        </w:rPr>
        <w:t xml:space="preserve"> është kabineti i Qeverisë, i cili së bashku me Kryeministrin vendos drejtimin e përgjithshëm për politikat në të gjithë qeverinë. Konkretisht, në sektorët e energjisë roli i tij është të rishikojë dhe miratojë drafte të legjislacionit primar dhe sekondar si dhe vendimet që propozohen nga MIE, të tilla si Strategjia e Energjisë, NEEAP, Programi Kombëtar i Veprimit për Burimet e Energjisë </w:t>
      </w:r>
      <w:r w:rsidRPr="00CC49AB">
        <w:rPr>
          <w:snapToGrid w:val="0"/>
          <w:lang w:eastAsia="en-US"/>
        </w:rPr>
        <w:lastRenderedPageBreak/>
        <w:t xml:space="preserve">së Rinovueshme (NRESAP), Kodi i Energjisë për Ndërtesat, Skema e Audituesit të Energjisë dhe shumë të tjera që kërkohen sipas </w:t>
      </w:r>
      <w:r w:rsidR="003F61E3" w:rsidRPr="00CC49AB">
        <w:rPr>
          <w:snapToGrid w:val="0"/>
          <w:lang w:eastAsia="en-US"/>
        </w:rPr>
        <w:t xml:space="preserve">ligjit </w:t>
      </w:r>
      <w:r w:rsidRPr="00CC49AB">
        <w:rPr>
          <w:snapToGrid w:val="0"/>
          <w:lang w:eastAsia="en-US"/>
        </w:rPr>
        <w:t xml:space="preserve">për EE dhe </w:t>
      </w:r>
      <w:r w:rsidR="003F61E3" w:rsidRPr="00CC49AB">
        <w:rPr>
          <w:snapToGrid w:val="0"/>
          <w:lang w:eastAsia="en-US"/>
        </w:rPr>
        <w:t xml:space="preserve">ligjit për performancën e energjisë në ndërtesa </w:t>
      </w:r>
      <w:r w:rsidRPr="00CC49AB">
        <w:rPr>
          <w:snapToGrid w:val="0"/>
          <w:lang w:eastAsia="en-US"/>
        </w:rPr>
        <w:t>(EPB).</w:t>
      </w:r>
    </w:p>
    <w:p w14:paraId="7B1BEAC1" w14:textId="74BFC174" w:rsidR="001A78CB" w:rsidRPr="00CC49AB" w:rsidRDefault="001A78CB" w:rsidP="00EB5206">
      <w:pPr>
        <w:pStyle w:val="TEKSTIIIIII"/>
        <w:rPr>
          <w:snapToGrid w:val="0"/>
          <w:lang w:eastAsia="en-US"/>
        </w:rPr>
      </w:pPr>
      <w:r w:rsidRPr="00CC49AB">
        <w:rPr>
          <w:b/>
          <w:bCs/>
          <w:snapToGrid w:val="0"/>
          <w:lang w:eastAsia="en-US"/>
        </w:rPr>
        <w:t>Kryeministri</w:t>
      </w:r>
      <w:r w:rsidRPr="00CC49AB">
        <w:rPr>
          <w:snapToGrid w:val="0"/>
          <w:lang w:eastAsia="en-US"/>
        </w:rPr>
        <w:t xml:space="preserve"> drejton gjithashtu Këshillin Kombëtar të Territorit të Republikës së Shqipërisë (vendimmarrësi më i lartë për dhënien e lejeve të ndërtimit duke përfshirë llojet e ndryshme të ndërtesave) për gjendjen aktuale dhe propozon masa për përmirësimin thelbësor të zbatimit të ligjit të ndërtimit dhe ligjit të urbanistikës, si dhe </w:t>
      </w:r>
      <w:r w:rsidR="003F61E3" w:rsidRPr="00CC49AB">
        <w:rPr>
          <w:snapToGrid w:val="0"/>
          <w:lang w:eastAsia="en-US"/>
        </w:rPr>
        <w:t xml:space="preserve">vendimet </w:t>
      </w:r>
      <w:r w:rsidRPr="00CC49AB">
        <w:rPr>
          <w:snapToGrid w:val="0"/>
          <w:lang w:eastAsia="en-US"/>
        </w:rPr>
        <w:t>përkatëse të Këshillit të Ministrave lidhur me veprimtaritë e ndërtimit dhe urbanistikës.</w:t>
      </w:r>
    </w:p>
    <w:p w14:paraId="7909E76B" w14:textId="621F6EE2" w:rsidR="001A78CB" w:rsidRPr="00CC49AB" w:rsidRDefault="001A78CB" w:rsidP="00EB5206">
      <w:pPr>
        <w:pStyle w:val="TEKSTIIIIII"/>
        <w:rPr>
          <w:snapToGrid w:val="0"/>
          <w:lang w:eastAsia="en-US"/>
        </w:rPr>
      </w:pPr>
      <w:r w:rsidRPr="00CC49AB">
        <w:rPr>
          <w:b/>
          <w:bCs/>
          <w:snapToGrid w:val="0"/>
          <w:lang w:eastAsia="en-US"/>
        </w:rPr>
        <w:t>Ministria e Infrastrukturës dhe Energjisë (MIE)</w:t>
      </w:r>
      <w:r w:rsidRPr="00CC49AB">
        <w:rPr>
          <w:snapToGrid w:val="0"/>
          <w:lang w:eastAsia="en-US"/>
        </w:rPr>
        <w:t xml:space="preserve">: MIE përgatit </w:t>
      </w:r>
      <w:r w:rsidR="003F61E3" w:rsidRPr="00CC49AB">
        <w:rPr>
          <w:snapToGrid w:val="0"/>
          <w:lang w:eastAsia="en-US"/>
        </w:rPr>
        <w:t xml:space="preserve">vendimet </w:t>
      </w:r>
      <w:r w:rsidRPr="00CC49AB">
        <w:rPr>
          <w:snapToGrid w:val="0"/>
          <w:lang w:eastAsia="en-US"/>
        </w:rPr>
        <w:t>e Këshillit të Ministrave dhe këto përfshijnë Strategjitë e Energjisë, NEEAP, NRESAP, Kodet Energjetike të Ndërtesave dhe Skemat e Audituesit të Energjisë. Ministria</w:t>
      </w:r>
      <w:r w:rsidR="003F61E3" w:rsidRPr="00CC49AB">
        <w:rPr>
          <w:snapToGrid w:val="0"/>
          <w:lang w:eastAsia="en-US"/>
        </w:rPr>
        <w:t>,</w:t>
      </w:r>
      <w:r w:rsidRPr="00CC49AB">
        <w:rPr>
          <w:snapToGrid w:val="0"/>
          <w:lang w:eastAsia="en-US"/>
        </w:rPr>
        <w:t xml:space="preserve"> gjithashtu</w:t>
      </w:r>
      <w:r w:rsidR="003F61E3" w:rsidRPr="00CC49AB">
        <w:rPr>
          <w:snapToGrid w:val="0"/>
          <w:lang w:eastAsia="en-US"/>
        </w:rPr>
        <w:t>,</w:t>
      </w:r>
      <w:r w:rsidRPr="00CC49AB">
        <w:rPr>
          <w:snapToGrid w:val="0"/>
          <w:lang w:eastAsia="en-US"/>
        </w:rPr>
        <w:t xml:space="preserve"> përgatit projektlegjislacionin primar dhe sekondar dhe zbaton këto plane për të përmbushur detyrimet e qeverisë në sektorin e energjisë. Misioni i Ministrisë në sektorin e energjisë është promovimi i një zhvillimi të qëndrueshëm dhe të qëndrueshëm ekonomik nëpërmjet:</w:t>
      </w:r>
    </w:p>
    <w:p w14:paraId="0BFFF713" w14:textId="6AEDAE03"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Përgatitjes dhe rishikimit</w:t>
      </w:r>
      <w:r w:rsidR="003F61E3" w:rsidRPr="00CC49AB">
        <w:rPr>
          <w:snapToGrid w:val="0"/>
          <w:lang w:eastAsia="en-US"/>
        </w:rPr>
        <w:t>,</w:t>
      </w:r>
      <w:r w:rsidR="001A78CB" w:rsidRPr="00CC49AB">
        <w:rPr>
          <w:snapToGrid w:val="0"/>
          <w:lang w:eastAsia="en-US"/>
        </w:rPr>
        <w:t xml:space="preserve"> dhe përditësimit periodik të Strategjisë Kombëtare të Energjisë;</w:t>
      </w:r>
    </w:p>
    <w:p w14:paraId="75B64979" w14:textId="50E288B6"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Zhvillimit të reformave të tregut në sektorin e energjisë për arritjen e objektivave kombëtar</w:t>
      </w:r>
      <w:r w:rsidR="003F61E3" w:rsidRPr="00CC49AB">
        <w:rPr>
          <w:snapToGrid w:val="0"/>
          <w:lang w:eastAsia="en-US"/>
        </w:rPr>
        <w:t>ë</w:t>
      </w:r>
      <w:r w:rsidR="001A78CB" w:rsidRPr="00CC49AB">
        <w:rPr>
          <w:snapToGrid w:val="0"/>
          <w:lang w:eastAsia="en-US"/>
        </w:rPr>
        <w:t xml:space="preserve"> për integrimin në BE dhe zhvillimin e një tregu rajonal të energjisë elektrike;</w:t>
      </w:r>
    </w:p>
    <w:p w14:paraId="6D2DA249" w14:textId="77777777"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Hartimit të kuadrit të nevojshëm ligjor;</w:t>
      </w:r>
    </w:p>
    <w:p w14:paraId="0AB7CA20" w14:textId="6596B683"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 xml:space="preserve">MIE ka përgjegjësi për zhvillimin e politikave për planifikimin hapësinor dhe lëshimin e licencave për projektim, ndërtimin, mbikëqyrjen dhe testimin e punëve të ndërtimit. Kjo </w:t>
      </w:r>
      <w:r w:rsidR="00531D15" w:rsidRPr="00CC49AB">
        <w:rPr>
          <w:snapToGrid w:val="0"/>
          <w:lang w:eastAsia="en-US"/>
        </w:rPr>
        <w:t xml:space="preserve">ministri </w:t>
      </w:r>
      <w:r w:rsidR="001A78CB" w:rsidRPr="00CC49AB">
        <w:rPr>
          <w:snapToGrid w:val="0"/>
          <w:lang w:eastAsia="en-US"/>
        </w:rPr>
        <w:t>është</w:t>
      </w:r>
      <w:r w:rsidR="00531D15" w:rsidRPr="00CC49AB">
        <w:rPr>
          <w:snapToGrid w:val="0"/>
          <w:lang w:eastAsia="en-US"/>
        </w:rPr>
        <w:t>,</w:t>
      </w:r>
      <w:r w:rsidR="001A78CB" w:rsidRPr="00CC49AB">
        <w:rPr>
          <w:snapToGrid w:val="0"/>
          <w:lang w:eastAsia="en-US"/>
        </w:rPr>
        <w:t xml:space="preserve"> gjithashtu</w:t>
      </w:r>
      <w:r w:rsidR="00531D15" w:rsidRPr="00CC49AB">
        <w:rPr>
          <w:snapToGrid w:val="0"/>
          <w:lang w:eastAsia="en-US"/>
        </w:rPr>
        <w:t>,</w:t>
      </w:r>
      <w:r w:rsidR="001A78CB" w:rsidRPr="00CC49AB">
        <w:rPr>
          <w:snapToGrid w:val="0"/>
          <w:lang w:eastAsia="en-US"/>
        </w:rPr>
        <w:t xml:space="preserve"> përgjegjëse për lëshimin e licencave profesionale për individët e angazhuar në projektim, mbikëqyrjen dhe testimin e punëve të ndërtimit.</w:t>
      </w:r>
    </w:p>
    <w:p w14:paraId="47D1EDFD" w14:textId="7F1C18CD" w:rsidR="001A78CB" w:rsidRPr="00CC49AB" w:rsidRDefault="001A78CB" w:rsidP="00EB5206">
      <w:pPr>
        <w:spacing w:after="0" w:line="240" w:lineRule="auto"/>
        <w:ind w:firstLine="284"/>
        <w:jc w:val="both"/>
        <w:rPr>
          <w:rFonts w:ascii="Garamond" w:hAnsi="Garamond" w:cs="Times New Roman"/>
          <w:snapToGrid w:val="0"/>
          <w:sz w:val="24"/>
          <w:szCs w:val="24"/>
          <w:lang w:eastAsia="en-US"/>
        </w:rPr>
      </w:pPr>
      <w:r w:rsidRPr="00CC49AB">
        <w:rPr>
          <w:rFonts w:ascii="Garamond" w:hAnsi="Garamond" w:cs="Times New Roman"/>
          <w:b/>
          <w:bCs/>
          <w:snapToGrid w:val="0"/>
          <w:sz w:val="24"/>
          <w:szCs w:val="24"/>
          <w:lang w:eastAsia="en-US"/>
        </w:rPr>
        <w:t>Ministria e Financave (MF)</w:t>
      </w:r>
      <w:r w:rsidR="00FB43FC" w:rsidRPr="00CC49AB">
        <w:rPr>
          <w:rFonts w:ascii="Garamond" w:hAnsi="Garamond" w:cs="Times New Roman"/>
          <w:snapToGrid w:val="0"/>
          <w:sz w:val="24"/>
          <w:szCs w:val="24"/>
          <w:lang w:eastAsia="en-US"/>
        </w:rPr>
        <w:t xml:space="preserve"> k</w:t>
      </w:r>
      <w:r w:rsidRPr="00CC49AB">
        <w:rPr>
          <w:rFonts w:ascii="Garamond" w:hAnsi="Garamond" w:cs="Times New Roman"/>
          <w:snapToGrid w:val="0"/>
          <w:sz w:val="24"/>
          <w:szCs w:val="24"/>
          <w:lang w:eastAsia="en-US"/>
        </w:rPr>
        <w:t xml:space="preserve">ryen detyra administrative, profesionale dhe të tjera të përcaktuara me ligj në lidhje me ushtrimin e kompetencave në fushën e financave, buxhetit të shtetit dhe thesarit, përfshirë </w:t>
      </w:r>
      <w:r w:rsidR="00625926" w:rsidRPr="00CC49AB">
        <w:rPr>
          <w:rFonts w:ascii="Garamond" w:hAnsi="Garamond" w:cs="Times New Roman"/>
          <w:snapToGrid w:val="0"/>
          <w:sz w:val="24"/>
          <w:szCs w:val="24"/>
          <w:lang w:eastAsia="en-US"/>
        </w:rPr>
        <w:t>administratën tatimore, administratën doganore dhe politikat financiare</w:t>
      </w:r>
      <w:r w:rsidRPr="00CC49AB">
        <w:rPr>
          <w:rFonts w:ascii="Garamond" w:hAnsi="Garamond" w:cs="Times New Roman"/>
          <w:snapToGrid w:val="0"/>
          <w:sz w:val="24"/>
          <w:szCs w:val="24"/>
          <w:lang w:eastAsia="en-US"/>
        </w:rPr>
        <w:t xml:space="preserve">. </w:t>
      </w:r>
    </w:p>
    <w:p w14:paraId="5BA3DDDF" w14:textId="584B2EDB" w:rsidR="001A78CB" w:rsidRPr="00CC49AB" w:rsidRDefault="001A78CB" w:rsidP="00EB5206">
      <w:pPr>
        <w:spacing w:after="0" w:line="240" w:lineRule="auto"/>
        <w:ind w:firstLine="284"/>
        <w:jc w:val="both"/>
        <w:rPr>
          <w:rFonts w:ascii="Garamond" w:hAnsi="Garamond" w:cs="Times New Roman"/>
          <w:snapToGrid w:val="0"/>
          <w:sz w:val="24"/>
          <w:szCs w:val="24"/>
          <w:lang w:eastAsia="en-US"/>
        </w:rPr>
      </w:pPr>
      <w:r w:rsidRPr="00CC49AB">
        <w:rPr>
          <w:rFonts w:ascii="Garamond" w:hAnsi="Garamond" w:cs="Times New Roman"/>
          <w:b/>
          <w:bCs/>
          <w:snapToGrid w:val="0"/>
          <w:sz w:val="24"/>
          <w:szCs w:val="24"/>
          <w:lang w:eastAsia="en-US"/>
        </w:rPr>
        <w:t>Ministria e Turizmit dhe Mjedisit (MTE)</w:t>
      </w:r>
      <w:r w:rsidRPr="00CC49AB">
        <w:rPr>
          <w:rFonts w:ascii="Garamond" w:hAnsi="Garamond" w:cs="Times New Roman"/>
          <w:snapToGrid w:val="0"/>
          <w:sz w:val="24"/>
          <w:szCs w:val="24"/>
          <w:lang w:eastAsia="en-US"/>
        </w:rPr>
        <w:t xml:space="preserve"> ka përgjegjësinë në lidhje me mbrojtjen e mjedisit përfshirë edhe në lidhje me sektorin e energjisë. MTE</w:t>
      </w:r>
      <w:r w:rsidR="00C86222" w:rsidRPr="00CC49AB">
        <w:rPr>
          <w:rFonts w:ascii="Garamond" w:hAnsi="Garamond" w:cs="Times New Roman"/>
          <w:snapToGrid w:val="0"/>
          <w:sz w:val="24"/>
          <w:szCs w:val="24"/>
          <w:lang w:eastAsia="en-US"/>
        </w:rPr>
        <w:t>-ja</w:t>
      </w:r>
      <w:r w:rsidRPr="00CC49AB">
        <w:rPr>
          <w:rFonts w:ascii="Garamond" w:hAnsi="Garamond" w:cs="Times New Roman"/>
          <w:snapToGrid w:val="0"/>
          <w:sz w:val="24"/>
          <w:szCs w:val="24"/>
          <w:lang w:eastAsia="en-US"/>
        </w:rPr>
        <w:t xml:space="preserve"> është përgjegjëse, për miratimin e </w:t>
      </w:r>
      <w:r w:rsidR="00C86222" w:rsidRPr="00CC49AB">
        <w:rPr>
          <w:rFonts w:ascii="Garamond" w:hAnsi="Garamond" w:cs="Times New Roman"/>
          <w:snapToGrid w:val="0"/>
          <w:sz w:val="24"/>
          <w:szCs w:val="24"/>
          <w:lang w:eastAsia="en-US"/>
        </w:rPr>
        <w:t>vlerësimit strategjik mjedisor për planet e zhvillimit për çdo bashki</w:t>
      </w:r>
      <w:r w:rsidRPr="00CC49AB">
        <w:rPr>
          <w:rFonts w:ascii="Garamond" w:hAnsi="Garamond" w:cs="Times New Roman"/>
          <w:snapToGrid w:val="0"/>
          <w:sz w:val="24"/>
          <w:szCs w:val="24"/>
          <w:lang w:eastAsia="en-US"/>
        </w:rPr>
        <w:t>, përfshirë ndërtimet dhe rinovimet në stokun e ndërtesave. MTE</w:t>
      </w:r>
      <w:r w:rsidR="008C2D7D" w:rsidRPr="00CC49AB">
        <w:rPr>
          <w:rFonts w:ascii="Garamond" w:hAnsi="Garamond" w:cs="Times New Roman"/>
          <w:snapToGrid w:val="0"/>
          <w:sz w:val="24"/>
          <w:szCs w:val="24"/>
          <w:lang w:eastAsia="en-US"/>
        </w:rPr>
        <w:t>-ja</w:t>
      </w:r>
      <w:r w:rsidRPr="00CC49AB">
        <w:rPr>
          <w:rFonts w:ascii="Garamond" w:hAnsi="Garamond" w:cs="Times New Roman"/>
          <w:snapToGrid w:val="0"/>
          <w:sz w:val="24"/>
          <w:szCs w:val="24"/>
          <w:lang w:eastAsia="en-US"/>
        </w:rPr>
        <w:t xml:space="preserve"> është</w:t>
      </w:r>
      <w:r w:rsidR="00B35523" w:rsidRPr="00CC49AB">
        <w:rPr>
          <w:rFonts w:ascii="Garamond" w:hAnsi="Garamond" w:cs="Times New Roman"/>
          <w:snapToGrid w:val="0"/>
          <w:sz w:val="24"/>
          <w:szCs w:val="24"/>
          <w:lang w:eastAsia="en-US"/>
        </w:rPr>
        <w:t>,</w:t>
      </w:r>
      <w:r w:rsidRPr="00CC49AB">
        <w:rPr>
          <w:rFonts w:ascii="Garamond" w:hAnsi="Garamond" w:cs="Times New Roman"/>
          <w:snapToGrid w:val="0"/>
          <w:sz w:val="24"/>
          <w:szCs w:val="24"/>
          <w:lang w:eastAsia="en-US"/>
        </w:rPr>
        <w:t xml:space="preserve"> gjithashtu</w:t>
      </w:r>
      <w:r w:rsidR="00B35523" w:rsidRPr="00CC49AB">
        <w:rPr>
          <w:rFonts w:ascii="Garamond" w:hAnsi="Garamond" w:cs="Times New Roman"/>
          <w:snapToGrid w:val="0"/>
          <w:sz w:val="24"/>
          <w:szCs w:val="24"/>
          <w:lang w:eastAsia="en-US"/>
        </w:rPr>
        <w:t>,</w:t>
      </w:r>
      <w:r w:rsidRPr="00CC49AB">
        <w:rPr>
          <w:rFonts w:ascii="Garamond" w:hAnsi="Garamond" w:cs="Times New Roman"/>
          <w:snapToGrid w:val="0"/>
          <w:sz w:val="24"/>
          <w:szCs w:val="24"/>
          <w:lang w:eastAsia="en-US"/>
        </w:rPr>
        <w:t xml:space="preserve"> përgjegjëse për politikat që lidhen me ndryshimet klimatike dhe shërben si pikë qendrore për Qeverinë Shqiptare në kuadrin e konventës së UNFCCC</w:t>
      </w:r>
      <w:r w:rsidR="008C2D7D" w:rsidRPr="00CC49AB">
        <w:rPr>
          <w:rFonts w:ascii="Garamond" w:hAnsi="Garamond" w:cs="Times New Roman"/>
          <w:snapToGrid w:val="0"/>
          <w:sz w:val="24"/>
          <w:szCs w:val="24"/>
          <w:lang w:eastAsia="en-US"/>
        </w:rPr>
        <w:t>-së</w:t>
      </w:r>
      <w:r w:rsidRPr="00CC49AB">
        <w:rPr>
          <w:rFonts w:ascii="Garamond" w:hAnsi="Garamond" w:cs="Times New Roman"/>
          <w:snapToGrid w:val="0"/>
          <w:sz w:val="24"/>
          <w:szCs w:val="24"/>
          <w:lang w:eastAsia="en-US"/>
        </w:rPr>
        <w:t>.</w:t>
      </w:r>
    </w:p>
    <w:p w14:paraId="3883A17C" w14:textId="6DD83642" w:rsidR="001A78CB" w:rsidRPr="00CC49AB" w:rsidRDefault="001A78CB" w:rsidP="00EB5206">
      <w:pPr>
        <w:spacing w:after="0" w:line="240" w:lineRule="auto"/>
        <w:ind w:firstLine="284"/>
        <w:jc w:val="both"/>
        <w:rPr>
          <w:rFonts w:ascii="Garamond" w:hAnsi="Garamond" w:cs="Times New Roman"/>
          <w:snapToGrid w:val="0"/>
          <w:sz w:val="24"/>
          <w:szCs w:val="24"/>
          <w:lang w:eastAsia="en-US"/>
        </w:rPr>
      </w:pPr>
      <w:r w:rsidRPr="00CC49AB">
        <w:rPr>
          <w:rFonts w:ascii="Garamond" w:hAnsi="Garamond" w:cs="Times New Roman"/>
          <w:b/>
          <w:bCs/>
          <w:snapToGrid w:val="0"/>
          <w:sz w:val="24"/>
          <w:szCs w:val="24"/>
          <w:lang w:eastAsia="en-US"/>
        </w:rPr>
        <w:t>Ministria e Ekonomisë, Kulturës dhe Inovacionit (MEKI)</w:t>
      </w:r>
      <w:r w:rsidRPr="00CC49AB">
        <w:rPr>
          <w:rFonts w:ascii="Garamond" w:hAnsi="Garamond" w:cs="Times New Roman"/>
          <w:snapToGrid w:val="0"/>
          <w:sz w:val="24"/>
          <w:szCs w:val="24"/>
          <w:lang w:eastAsia="en-US"/>
        </w:rPr>
        <w:t xml:space="preserve"> midis të tjerave ka përgjegjësinë në lidhje me programin e strehimit social, projektet e të cilit kanë ndikim të drejtpërdrejtë në përmirësimin e kushteve të banimit dhe eficencën e energjisë së banesave në pronësi të familjeve në nevojë, si dhe adaptimin e objekteve ekzistuese në banesa sociale në pronësi të </w:t>
      </w:r>
      <w:r w:rsidR="008C2D7D" w:rsidRPr="00CC49AB">
        <w:rPr>
          <w:rFonts w:ascii="Garamond" w:hAnsi="Garamond" w:cs="Times New Roman"/>
          <w:snapToGrid w:val="0"/>
          <w:sz w:val="24"/>
          <w:szCs w:val="24"/>
          <w:lang w:eastAsia="en-US"/>
        </w:rPr>
        <w:t>njësive të vetëqeverisjes vendore</w:t>
      </w:r>
      <w:r w:rsidRPr="00CC49AB">
        <w:rPr>
          <w:rFonts w:ascii="Garamond" w:hAnsi="Garamond" w:cs="Times New Roman"/>
          <w:snapToGrid w:val="0"/>
          <w:sz w:val="24"/>
          <w:szCs w:val="24"/>
          <w:lang w:eastAsia="en-US"/>
        </w:rPr>
        <w:t>. Gjithashtu, një nga programet e strehimit është edhe ndërtimi i banesave me kosto të ulët, program i cili zbatohet nga Enti Kombëtar i Banes</w:t>
      </w:r>
      <w:r w:rsidR="00625926" w:rsidRPr="00CC49AB">
        <w:rPr>
          <w:rFonts w:ascii="Garamond" w:hAnsi="Garamond" w:cs="Times New Roman"/>
          <w:snapToGrid w:val="0"/>
          <w:sz w:val="24"/>
          <w:szCs w:val="24"/>
          <w:lang w:eastAsia="en-US"/>
        </w:rPr>
        <w:t>a</w:t>
      </w:r>
      <w:r w:rsidRPr="00CC49AB">
        <w:rPr>
          <w:rFonts w:ascii="Garamond" w:hAnsi="Garamond" w:cs="Times New Roman"/>
          <w:snapToGrid w:val="0"/>
          <w:sz w:val="24"/>
          <w:szCs w:val="24"/>
          <w:lang w:eastAsia="en-US"/>
        </w:rPr>
        <w:t xml:space="preserve">ve, institucion në varësi të MEKI-t. </w:t>
      </w:r>
    </w:p>
    <w:p w14:paraId="2CD6D3FC" w14:textId="3CA49B6C" w:rsidR="00EB5206" w:rsidRPr="00CC49AB" w:rsidRDefault="001A78CB" w:rsidP="00EB5206">
      <w:pPr>
        <w:pStyle w:val="TEKSTIIIIII"/>
      </w:pPr>
      <w:r w:rsidRPr="00CC49AB">
        <w:rPr>
          <w:b/>
          <w:bCs/>
          <w:snapToGrid w:val="0"/>
          <w:lang w:eastAsia="en-US"/>
        </w:rPr>
        <w:t xml:space="preserve">Agjencia e </w:t>
      </w:r>
      <w:r w:rsidR="00340F38" w:rsidRPr="00CC49AB">
        <w:rPr>
          <w:b/>
          <w:bCs/>
          <w:snapToGrid w:val="0"/>
          <w:lang w:eastAsia="en-US"/>
        </w:rPr>
        <w:t>Eficienc</w:t>
      </w:r>
      <w:r w:rsidRPr="00CC49AB">
        <w:rPr>
          <w:b/>
          <w:bCs/>
          <w:snapToGrid w:val="0"/>
          <w:lang w:eastAsia="en-US"/>
        </w:rPr>
        <w:t xml:space="preserve">ës së Energjisë (AEE) </w:t>
      </w:r>
      <w:r w:rsidRPr="00CC49AB">
        <w:rPr>
          <w:snapToGrid w:val="0"/>
          <w:lang w:eastAsia="en-US"/>
        </w:rPr>
        <w:t>AEE është një person juridik publik, buxhetor, nën përgjegjësinë e Ministrisë së Infrastrukturës dhe Energjisë. AEE</w:t>
      </w:r>
      <w:r w:rsidR="000B0C2E" w:rsidRPr="00CC49AB">
        <w:rPr>
          <w:snapToGrid w:val="0"/>
          <w:lang w:eastAsia="en-US"/>
        </w:rPr>
        <w:t>-ja</w:t>
      </w:r>
      <w:r w:rsidRPr="00CC49AB">
        <w:rPr>
          <w:snapToGrid w:val="0"/>
          <w:lang w:eastAsia="en-US"/>
        </w:rPr>
        <w:t xml:space="preserve"> është përgjegjëse për përmirësimin dhe promovimin e </w:t>
      </w:r>
      <w:r w:rsidR="00340F38" w:rsidRPr="00CC49AB">
        <w:rPr>
          <w:snapToGrid w:val="0"/>
          <w:lang w:eastAsia="en-US"/>
        </w:rPr>
        <w:t>eficienc</w:t>
      </w:r>
      <w:r w:rsidRPr="00CC49AB">
        <w:rPr>
          <w:snapToGrid w:val="0"/>
          <w:lang w:eastAsia="en-US"/>
        </w:rPr>
        <w:t>ës së energjisë gjatë gjithë ciklit energjetik, në të gjithë sektorët dhe zonat ekonomike të vendit, duke mundësuar që konsumatorët të ulin kostot e furnizimit me energji dhe ndikimin negativ në ndotjen e mjedisit dhe ndryshimet klimatike. Në funksionimin e saj të përditshëm, AEE</w:t>
      </w:r>
      <w:r w:rsidR="000B0C2E" w:rsidRPr="00CC49AB">
        <w:rPr>
          <w:snapToGrid w:val="0"/>
          <w:lang w:eastAsia="en-US"/>
        </w:rPr>
        <w:t>-ja</w:t>
      </w:r>
      <w:r w:rsidRPr="00CC49AB">
        <w:rPr>
          <w:snapToGrid w:val="0"/>
          <w:lang w:eastAsia="en-US"/>
        </w:rPr>
        <w:t xml:space="preserve"> bashkëpunon ngushtë me institucionet e tjera publike, përfshirë të 61 bashkitë, për të </w:t>
      </w:r>
      <w:r w:rsidRPr="00CC49AB">
        <w:rPr>
          <w:snapToGrid w:val="0"/>
          <w:lang w:eastAsia="en-US"/>
        </w:rPr>
        <w:lastRenderedPageBreak/>
        <w:t xml:space="preserve">mbështetur qytetarët dhe bizneset për të investuar në teknologji dhe </w:t>
      </w:r>
      <w:r w:rsidRPr="00CC49AB">
        <w:t>zgjidhje efikase, duke promovuar stimuj të ndryshëm, shkëmbim informacioni dhe praktikat më të mira sektoriale.</w:t>
      </w:r>
    </w:p>
    <w:p w14:paraId="488F3E64" w14:textId="3A14308C" w:rsidR="001A78CB" w:rsidRPr="00CC49AB" w:rsidRDefault="00EB5206" w:rsidP="00EB5206">
      <w:pPr>
        <w:pStyle w:val="TEKSTIIIIII"/>
      </w:pPr>
      <w:r w:rsidRPr="00CC49AB">
        <w:t xml:space="preserve"> </w:t>
      </w:r>
      <w:r w:rsidR="001A78CB" w:rsidRPr="00CC49AB">
        <w:t>Detyrat dhe përgjegjësitë e AEE</w:t>
      </w:r>
      <w:r w:rsidR="00674D1B" w:rsidRPr="00CC49AB">
        <w:t>-s</w:t>
      </w:r>
      <w:r w:rsidR="005068F8" w:rsidRPr="00CC49AB">
        <w:t>ë</w:t>
      </w:r>
      <w:r w:rsidR="001A78CB" w:rsidRPr="00CC49AB">
        <w:t xml:space="preserve"> janë përcaktuara në detaje në nenin 25 të </w:t>
      </w:r>
      <w:r w:rsidR="00BE4B17" w:rsidRPr="00CC49AB">
        <w:t xml:space="preserve">ligjit </w:t>
      </w:r>
      <w:r w:rsidR="001A78CB" w:rsidRPr="00CC49AB">
        <w:t>për EE</w:t>
      </w:r>
      <w:r w:rsidR="000B0C2E" w:rsidRPr="00CC49AB">
        <w:t>-në</w:t>
      </w:r>
      <w:r w:rsidR="001A78CB" w:rsidRPr="00CC49AB">
        <w:t xml:space="preserve"> dhe përfshijnë:</w:t>
      </w:r>
    </w:p>
    <w:p w14:paraId="3A5965FC" w14:textId="1AF923D2"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 xml:space="preserve">Zhvillimin dhe monitorimin e </w:t>
      </w:r>
      <w:r w:rsidR="000B0C2E" w:rsidRPr="00CC49AB">
        <w:rPr>
          <w:snapToGrid w:val="0"/>
          <w:lang w:eastAsia="en-US"/>
        </w:rPr>
        <w:t xml:space="preserve">planit kombëtar për eficiencën e energjisë </w:t>
      </w:r>
      <w:r w:rsidR="001A78CB" w:rsidRPr="00CC49AB">
        <w:rPr>
          <w:snapToGrid w:val="0"/>
          <w:lang w:eastAsia="en-US"/>
        </w:rPr>
        <w:t>(</w:t>
      </w:r>
      <w:r w:rsidR="00165A32" w:rsidRPr="00CC49AB">
        <w:rPr>
          <w:snapToGrid w:val="0"/>
          <w:lang w:eastAsia="en-US"/>
        </w:rPr>
        <w:t>“</w:t>
      </w:r>
      <w:r w:rsidR="001A78CB" w:rsidRPr="00CC49AB">
        <w:rPr>
          <w:snapToGrid w:val="0"/>
          <w:lang w:eastAsia="en-US"/>
        </w:rPr>
        <w:t>NEEAP</w:t>
      </w:r>
      <w:r w:rsidR="00165A32" w:rsidRPr="00CC49AB">
        <w:rPr>
          <w:snapToGrid w:val="0"/>
          <w:lang w:eastAsia="en-US"/>
        </w:rPr>
        <w:t>”</w:t>
      </w:r>
      <w:r w:rsidR="001A78CB" w:rsidRPr="00CC49AB">
        <w:rPr>
          <w:snapToGrid w:val="0"/>
          <w:lang w:eastAsia="en-US"/>
        </w:rPr>
        <w:t>), i cili miratohet nga Këshilli i Ministrave</w:t>
      </w:r>
      <w:r w:rsidR="000B0C2E" w:rsidRPr="00CC49AB">
        <w:rPr>
          <w:snapToGrid w:val="0"/>
          <w:lang w:eastAsia="en-US"/>
        </w:rPr>
        <w:t>;</w:t>
      </w:r>
    </w:p>
    <w:p w14:paraId="12AA3E5B" w14:textId="437B3A52"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Këshillimin e bashkive për përgatitjen e MEEAP-it të tyre</w:t>
      </w:r>
      <w:r w:rsidR="000B0C2E" w:rsidRPr="00CC49AB">
        <w:rPr>
          <w:snapToGrid w:val="0"/>
          <w:lang w:eastAsia="en-US"/>
        </w:rPr>
        <w:t>;</w:t>
      </w:r>
    </w:p>
    <w:p w14:paraId="2826D950" w14:textId="6B69E361"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 xml:space="preserve">Përgatitjen e draftit të </w:t>
      </w:r>
      <w:r w:rsidR="000B0C2E" w:rsidRPr="00CC49AB">
        <w:rPr>
          <w:snapToGrid w:val="0"/>
          <w:lang w:eastAsia="en-US"/>
        </w:rPr>
        <w:t>planit kombëtar të veprimit afatgjatë për rinovimin e ndërtes</w:t>
      </w:r>
      <w:r w:rsidR="001A78CB" w:rsidRPr="00CC49AB">
        <w:rPr>
          <w:snapToGrid w:val="0"/>
          <w:lang w:eastAsia="en-US"/>
        </w:rPr>
        <w:t xml:space="preserve">ave me masa për </w:t>
      </w:r>
      <w:r w:rsidR="00340F38" w:rsidRPr="00CC49AB">
        <w:rPr>
          <w:snapToGrid w:val="0"/>
          <w:lang w:eastAsia="en-US"/>
        </w:rPr>
        <w:t>eficienc</w:t>
      </w:r>
      <w:r w:rsidR="001A78CB" w:rsidRPr="00CC49AB">
        <w:rPr>
          <w:snapToGrid w:val="0"/>
          <w:lang w:eastAsia="en-US"/>
        </w:rPr>
        <w:t>ën e energjisë</w:t>
      </w:r>
      <w:r w:rsidR="000B0C2E" w:rsidRPr="00CC49AB">
        <w:rPr>
          <w:snapToGrid w:val="0"/>
          <w:lang w:eastAsia="en-US"/>
        </w:rPr>
        <w:t>;</w:t>
      </w:r>
    </w:p>
    <w:p w14:paraId="756BAB00" w14:textId="6982488E"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Zhvillimin e standardeve teknike në lidhje me Kodin e Energjisë për Ndërtesat</w:t>
      </w:r>
      <w:r w:rsidR="000B0C2E" w:rsidRPr="00CC49AB">
        <w:rPr>
          <w:snapToGrid w:val="0"/>
          <w:lang w:eastAsia="en-US"/>
        </w:rPr>
        <w:t>;</w:t>
      </w:r>
    </w:p>
    <w:p w14:paraId="3E8C1024" w14:textId="4810F804"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Punën me pjesëmarrësit e tregut dhe palët e interesit për të zhvilluar një bazë të dhënash për monitorimin e progresit</w:t>
      </w:r>
      <w:r w:rsidR="000B0C2E" w:rsidRPr="00CC49AB">
        <w:rPr>
          <w:snapToGrid w:val="0"/>
          <w:lang w:eastAsia="en-US"/>
        </w:rPr>
        <w:t>,</w:t>
      </w:r>
      <w:r w:rsidR="001A78CB" w:rsidRPr="00CC49AB">
        <w:rPr>
          <w:snapToGrid w:val="0"/>
          <w:lang w:eastAsia="en-US"/>
        </w:rPr>
        <w:t xml:space="preserve"> në lidhje me zbatimin e masave të EE në të gjithë sektorët ekonomikë, përfshirë ndërtesat e banimit</w:t>
      </w:r>
      <w:r w:rsidR="000B0C2E" w:rsidRPr="00CC49AB">
        <w:rPr>
          <w:snapToGrid w:val="0"/>
          <w:lang w:eastAsia="en-US"/>
        </w:rPr>
        <w:t>;</w:t>
      </w:r>
    </w:p>
    <w:p w14:paraId="1E5419B6" w14:textId="112A1CEC"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 xml:space="preserve">Zhvillimin e legjislacionit sekondar dhe programeve për të promovuar </w:t>
      </w:r>
      <w:r w:rsidR="00340F38" w:rsidRPr="00CC49AB">
        <w:rPr>
          <w:snapToGrid w:val="0"/>
          <w:lang w:eastAsia="en-US"/>
        </w:rPr>
        <w:t>eficienc</w:t>
      </w:r>
      <w:r w:rsidR="001A78CB" w:rsidRPr="00CC49AB">
        <w:rPr>
          <w:snapToGrid w:val="0"/>
          <w:lang w:eastAsia="en-US"/>
        </w:rPr>
        <w:t>ën e energjisë</w:t>
      </w:r>
      <w:r w:rsidR="000B0C2E" w:rsidRPr="00CC49AB">
        <w:rPr>
          <w:snapToGrid w:val="0"/>
          <w:lang w:eastAsia="en-US"/>
        </w:rPr>
        <w:t>;</w:t>
      </w:r>
    </w:p>
    <w:p w14:paraId="1B6B0C6C" w14:textId="0E46AC4B"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 xml:space="preserve">Zhvillimin e rregullores sekondare për të përmirësuar </w:t>
      </w:r>
      <w:r w:rsidR="00340F38" w:rsidRPr="00CC49AB">
        <w:rPr>
          <w:snapToGrid w:val="0"/>
          <w:lang w:eastAsia="en-US"/>
        </w:rPr>
        <w:t>eficienc</w:t>
      </w:r>
      <w:r w:rsidR="001A78CB" w:rsidRPr="00CC49AB">
        <w:rPr>
          <w:snapToGrid w:val="0"/>
          <w:lang w:eastAsia="en-US"/>
        </w:rPr>
        <w:t>ën e energjisë në kaldaja, kondicionerë dhe pajisje elektrike shtëpiak</w:t>
      </w:r>
      <w:r w:rsidR="000B0C2E" w:rsidRPr="00CC49AB">
        <w:rPr>
          <w:snapToGrid w:val="0"/>
          <w:lang w:eastAsia="en-US"/>
        </w:rPr>
        <w:t>e;</w:t>
      </w:r>
    </w:p>
    <w:p w14:paraId="74C852A3" w14:textId="39F62438"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 xml:space="preserve">Mbështetjen e </w:t>
      </w:r>
      <w:r w:rsidR="00340F38" w:rsidRPr="00CC49AB">
        <w:rPr>
          <w:snapToGrid w:val="0"/>
          <w:lang w:eastAsia="en-US"/>
        </w:rPr>
        <w:t>eficienc</w:t>
      </w:r>
      <w:r w:rsidR="001A78CB" w:rsidRPr="00CC49AB">
        <w:rPr>
          <w:snapToGrid w:val="0"/>
          <w:lang w:eastAsia="en-US"/>
        </w:rPr>
        <w:t xml:space="preserve">ës së energjisë përmes ofrimit të këshillave, trajnimeve dhe zhvillimit të kontratave </w:t>
      </w:r>
      <w:r w:rsidR="00165A32" w:rsidRPr="00CC49AB">
        <w:rPr>
          <w:snapToGrid w:val="0"/>
          <w:lang w:eastAsia="en-US"/>
        </w:rPr>
        <w:t>“</w:t>
      </w:r>
      <w:r w:rsidR="001A78CB" w:rsidRPr="00CC49AB">
        <w:rPr>
          <w:snapToGrid w:val="0"/>
          <w:lang w:eastAsia="en-US"/>
        </w:rPr>
        <w:t>me çelësa në dorë</w:t>
      </w:r>
      <w:r w:rsidR="00165A32" w:rsidRPr="00CC49AB">
        <w:rPr>
          <w:snapToGrid w:val="0"/>
          <w:lang w:eastAsia="en-US"/>
        </w:rPr>
        <w:t>”</w:t>
      </w:r>
      <w:r w:rsidR="001A78CB" w:rsidRPr="00CC49AB">
        <w:rPr>
          <w:snapToGrid w:val="0"/>
          <w:lang w:eastAsia="en-US"/>
        </w:rPr>
        <w:t xml:space="preserve"> nëpërmjet konceptit ESCO për shërbimet e energjisë</w:t>
      </w:r>
      <w:r w:rsidR="000B0C2E" w:rsidRPr="00CC49AB">
        <w:rPr>
          <w:snapToGrid w:val="0"/>
          <w:lang w:eastAsia="en-US"/>
        </w:rPr>
        <w:t>;</w:t>
      </w:r>
    </w:p>
    <w:p w14:paraId="44173B63" w14:textId="6FAB36F9"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Certifikimin e audituesit përgjegjës për përgatitjen dhe monitorimin e certifikatave të Performancës energjetike të ndërtesave</w:t>
      </w:r>
      <w:r w:rsidR="007815C0" w:rsidRPr="00CC49AB">
        <w:rPr>
          <w:snapToGrid w:val="0"/>
          <w:lang w:eastAsia="en-US"/>
        </w:rPr>
        <w:t>;</w:t>
      </w:r>
    </w:p>
    <w:p w14:paraId="4A4E2EB0" w14:textId="77777777" w:rsidR="001A78CB" w:rsidRPr="00CC49AB" w:rsidRDefault="00EB5206" w:rsidP="00EB5206">
      <w:pPr>
        <w:pStyle w:val="TEKSTIIIIII"/>
        <w:rPr>
          <w:snapToGrid w:val="0"/>
          <w:lang w:eastAsia="en-US"/>
        </w:rPr>
      </w:pPr>
      <w:r w:rsidRPr="00CC49AB">
        <w:rPr>
          <w:snapToGrid w:val="0"/>
          <w:lang w:eastAsia="en-US"/>
        </w:rPr>
        <w:t xml:space="preserve">- </w:t>
      </w:r>
      <w:r w:rsidR="001A78CB" w:rsidRPr="00CC49AB">
        <w:rPr>
          <w:snapToGrid w:val="0"/>
          <w:lang w:eastAsia="en-US"/>
        </w:rPr>
        <w:t>Monitorimin dhe mbikëqyrjen e aktiviteteve të audituesit, duke përfshirë verifikimin e saktësisë së të dhënave nga auditimet energjetike, nëse gjykohet e nevojshme.</w:t>
      </w:r>
    </w:p>
    <w:p w14:paraId="3461FB17" w14:textId="29FCDB6B" w:rsidR="001A78CB" w:rsidRPr="00CC49AB" w:rsidRDefault="001A78CB" w:rsidP="00674ADB">
      <w:pPr>
        <w:spacing w:after="0" w:line="240" w:lineRule="auto"/>
        <w:ind w:firstLine="284"/>
        <w:jc w:val="both"/>
        <w:rPr>
          <w:rFonts w:ascii="Garamond" w:hAnsi="Garamond" w:cs="Times New Roman"/>
          <w:snapToGrid w:val="0"/>
          <w:sz w:val="24"/>
          <w:szCs w:val="24"/>
          <w:lang w:eastAsia="en-US"/>
        </w:rPr>
      </w:pPr>
      <w:r w:rsidRPr="00CC49AB">
        <w:rPr>
          <w:rFonts w:ascii="Garamond" w:hAnsi="Garamond" w:cs="Times New Roman"/>
          <w:b/>
          <w:bCs/>
          <w:snapToGrid w:val="0"/>
          <w:sz w:val="24"/>
          <w:szCs w:val="24"/>
          <w:lang w:eastAsia="en-US"/>
        </w:rPr>
        <w:t xml:space="preserve">Universitetet dhe </w:t>
      </w:r>
      <w:r w:rsidR="007815C0" w:rsidRPr="00CC49AB">
        <w:rPr>
          <w:rFonts w:ascii="Garamond" w:hAnsi="Garamond" w:cs="Times New Roman"/>
          <w:b/>
          <w:bCs/>
          <w:snapToGrid w:val="0"/>
          <w:sz w:val="24"/>
          <w:szCs w:val="24"/>
          <w:lang w:eastAsia="en-US"/>
        </w:rPr>
        <w:t>sistemi i edukimit pasuniversitar.</w:t>
      </w:r>
      <w:r w:rsidRPr="00CC49AB">
        <w:rPr>
          <w:rFonts w:ascii="Garamond" w:hAnsi="Garamond" w:cs="Times New Roman"/>
          <w:b/>
          <w:bCs/>
          <w:snapToGrid w:val="0"/>
          <w:sz w:val="24"/>
          <w:szCs w:val="24"/>
          <w:lang w:eastAsia="en-US"/>
        </w:rPr>
        <w:t xml:space="preserve"> </w:t>
      </w:r>
      <w:r w:rsidRPr="00CC49AB">
        <w:rPr>
          <w:rFonts w:ascii="Garamond" w:hAnsi="Garamond" w:cs="Times New Roman"/>
          <w:snapToGrid w:val="0"/>
          <w:sz w:val="24"/>
          <w:szCs w:val="24"/>
          <w:lang w:eastAsia="en-US"/>
        </w:rPr>
        <w:t xml:space="preserve">Për shkak se sistemi i </w:t>
      </w:r>
      <w:r w:rsidR="00340F38" w:rsidRPr="00CC49AB">
        <w:rPr>
          <w:rFonts w:ascii="Garamond" w:hAnsi="Garamond" w:cs="Times New Roman"/>
          <w:snapToGrid w:val="0"/>
          <w:sz w:val="24"/>
          <w:szCs w:val="24"/>
          <w:lang w:eastAsia="en-US"/>
        </w:rPr>
        <w:t>eficienc</w:t>
      </w:r>
      <w:r w:rsidRPr="00CC49AB">
        <w:rPr>
          <w:rFonts w:ascii="Garamond" w:hAnsi="Garamond" w:cs="Times New Roman"/>
          <w:snapToGrid w:val="0"/>
          <w:sz w:val="24"/>
          <w:szCs w:val="24"/>
          <w:lang w:eastAsia="en-US"/>
        </w:rPr>
        <w:t>ës së energjisë është relativisht i ri në Shqipëri, universitetet dhe sistemi arsimor po zhvillojnë infrastrukturën arsimore për të përgatitur inxhinierë me kapacitete teknike të nevojshme</w:t>
      </w:r>
      <w:r w:rsidR="007815C0" w:rsidRPr="00CC49AB">
        <w:rPr>
          <w:rFonts w:ascii="Garamond" w:hAnsi="Garamond" w:cs="Times New Roman"/>
          <w:snapToGrid w:val="0"/>
          <w:sz w:val="24"/>
          <w:szCs w:val="24"/>
          <w:lang w:eastAsia="en-US"/>
        </w:rPr>
        <w:t>,</w:t>
      </w:r>
      <w:r w:rsidRPr="00CC49AB">
        <w:rPr>
          <w:rFonts w:ascii="Garamond" w:hAnsi="Garamond" w:cs="Times New Roman"/>
          <w:snapToGrid w:val="0"/>
          <w:sz w:val="24"/>
          <w:szCs w:val="24"/>
          <w:lang w:eastAsia="en-US"/>
        </w:rPr>
        <w:t xml:space="preserve"> për:</w:t>
      </w:r>
    </w:p>
    <w:p w14:paraId="2DEA8370" w14:textId="74918D55" w:rsidR="001A78CB" w:rsidRPr="00CC49AB" w:rsidRDefault="00674ADB" w:rsidP="00674ADB">
      <w:pPr>
        <w:pStyle w:val="TEKSTIIIIII"/>
        <w:rPr>
          <w:snapToGrid w:val="0"/>
          <w:lang w:eastAsia="en-US"/>
        </w:rPr>
      </w:pPr>
      <w:r w:rsidRPr="00CC49AB">
        <w:rPr>
          <w:snapToGrid w:val="0"/>
          <w:lang w:eastAsia="en-US"/>
        </w:rPr>
        <w:t xml:space="preserve">- </w:t>
      </w:r>
      <w:r w:rsidR="001A78CB" w:rsidRPr="00CC49AB">
        <w:rPr>
          <w:snapToGrid w:val="0"/>
          <w:lang w:eastAsia="en-US"/>
        </w:rPr>
        <w:t xml:space="preserve">Matjen dhe monitorimin specifik të </w:t>
      </w:r>
      <w:r w:rsidR="007815C0" w:rsidRPr="00CC49AB">
        <w:rPr>
          <w:snapToGrid w:val="0"/>
          <w:lang w:eastAsia="en-US"/>
        </w:rPr>
        <w:t xml:space="preserve">performancës </w:t>
      </w:r>
      <w:r w:rsidR="001A78CB" w:rsidRPr="00CC49AB">
        <w:rPr>
          <w:snapToGrid w:val="0"/>
          <w:lang w:eastAsia="en-US"/>
        </w:rPr>
        <w:t>energjetike të ndërtesave</w:t>
      </w:r>
      <w:r w:rsidR="007815C0" w:rsidRPr="00CC49AB">
        <w:rPr>
          <w:snapToGrid w:val="0"/>
          <w:lang w:eastAsia="en-US"/>
        </w:rPr>
        <w:t>;</w:t>
      </w:r>
    </w:p>
    <w:p w14:paraId="18C1309D" w14:textId="77777777" w:rsidR="001A78CB" w:rsidRPr="00CC49AB" w:rsidRDefault="00674ADB" w:rsidP="00674ADB">
      <w:pPr>
        <w:pStyle w:val="TEKSTIIIIII"/>
        <w:rPr>
          <w:snapToGrid w:val="0"/>
          <w:lang w:eastAsia="en-US"/>
        </w:rPr>
      </w:pPr>
      <w:r w:rsidRPr="00CC49AB">
        <w:rPr>
          <w:snapToGrid w:val="0"/>
          <w:lang w:eastAsia="en-US"/>
        </w:rPr>
        <w:t xml:space="preserve">- </w:t>
      </w:r>
      <w:r w:rsidR="001A78CB" w:rsidRPr="00CC49AB">
        <w:rPr>
          <w:snapToGrid w:val="0"/>
          <w:lang w:eastAsia="en-US"/>
        </w:rPr>
        <w:t>Hartimin e projekteve arkitekturore me teknologji të reja dhe efikase energjetike.</w:t>
      </w:r>
    </w:p>
    <w:p w14:paraId="4672B11B" w14:textId="5939F26F" w:rsidR="001A78CB" w:rsidRPr="00CC49AB" w:rsidRDefault="001A78CB" w:rsidP="00674ADB">
      <w:pPr>
        <w:spacing w:after="0" w:line="240" w:lineRule="auto"/>
        <w:ind w:firstLine="284"/>
        <w:jc w:val="both"/>
        <w:rPr>
          <w:rFonts w:ascii="Garamond" w:hAnsi="Garamond" w:cs="Times New Roman"/>
          <w:snapToGrid w:val="0"/>
          <w:sz w:val="24"/>
          <w:szCs w:val="24"/>
          <w:lang w:eastAsia="en-US"/>
        </w:rPr>
      </w:pPr>
      <w:r w:rsidRPr="00CC49AB">
        <w:rPr>
          <w:rFonts w:ascii="Garamond" w:hAnsi="Garamond" w:cs="Times New Roman"/>
          <w:b/>
          <w:bCs/>
          <w:snapToGrid w:val="0"/>
          <w:sz w:val="24"/>
          <w:szCs w:val="24"/>
          <w:lang w:eastAsia="en-US"/>
        </w:rPr>
        <w:t xml:space="preserve">Audituesit e </w:t>
      </w:r>
      <w:r w:rsidR="007815C0" w:rsidRPr="00CC49AB">
        <w:rPr>
          <w:rFonts w:ascii="Garamond" w:hAnsi="Garamond" w:cs="Times New Roman"/>
          <w:b/>
          <w:bCs/>
          <w:snapToGrid w:val="0"/>
          <w:sz w:val="24"/>
          <w:szCs w:val="24"/>
          <w:lang w:eastAsia="en-US"/>
        </w:rPr>
        <w:t xml:space="preserve">certifikuar të energjisë. </w:t>
      </w:r>
      <w:r w:rsidRPr="00CC49AB">
        <w:rPr>
          <w:rFonts w:ascii="Garamond" w:hAnsi="Garamond" w:cs="Times New Roman"/>
          <w:snapToGrid w:val="0"/>
          <w:sz w:val="24"/>
          <w:szCs w:val="24"/>
          <w:lang w:eastAsia="en-US"/>
        </w:rPr>
        <w:t xml:space="preserve">Audituesit janë një pjesë kyçe e zinxhirit të </w:t>
      </w:r>
      <w:r w:rsidR="00340F38" w:rsidRPr="00CC49AB">
        <w:rPr>
          <w:rFonts w:ascii="Garamond" w:hAnsi="Garamond" w:cs="Times New Roman"/>
          <w:snapToGrid w:val="0"/>
          <w:sz w:val="24"/>
          <w:szCs w:val="24"/>
          <w:lang w:eastAsia="en-US"/>
        </w:rPr>
        <w:t>eficienc</w:t>
      </w:r>
      <w:r w:rsidRPr="00CC49AB">
        <w:rPr>
          <w:rFonts w:ascii="Garamond" w:hAnsi="Garamond" w:cs="Times New Roman"/>
          <w:snapToGrid w:val="0"/>
          <w:sz w:val="24"/>
          <w:szCs w:val="24"/>
          <w:lang w:eastAsia="en-US"/>
        </w:rPr>
        <w:t>ës së energjisë. Ata:</w:t>
      </w:r>
    </w:p>
    <w:p w14:paraId="390129E2" w14:textId="4521CA8D" w:rsidR="001A78CB" w:rsidRPr="00CC49AB" w:rsidRDefault="00674ADB" w:rsidP="00674ADB">
      <w:pPr>
        <w:pStyle w:val="TEKSTIIIIII"/>
        <w:rPr>
          <w:snapToGrid w:val="0"/>
          <w:lang w:eastAsia="en-US"/>
        </w:rPr>
      </w:pPr>
      <w:r w:rsidRPr="00CC49AB">
        <w:rPr>
          <w:snapToGrid w:val="0"/>
          <w:lang w:eastAsia="en-US"/>
        </w:rPr>
        <w:t xml:space="preserve">- </w:t>
      </w:r>
      <w:r w:rsidR="001A78CB" w:rsidRPr="00CC49AB">
        <w:rPr>
          <w:snapToGrid w:val="0"/>
          <w:lang w:eastAsia="en-US"/>
        </w:rPr>
        <w:t xml:space="preserve">Kryejnë auditimet e energjisë dhe monitorojnë </w:t>
      </w:r>
      <w:r w:rsidR="00340F38" w:rsidRPr="00CC49AB">
        <w:rPr>
          <w:snapToGrid w:val="0"/>
          <w:lang w:eastAsia="en-US"/>
        </w:rPr>
        <w:t>eficienc</w:t>
      </w:r>
      <w:r w:rsidR="001A78CB" w:rsidRPr="00CC49AB">
        <w:rPr>
          <w:snapToGrid w:val="0"/>
          <w:lang w:eastAsia="en-US"/>
        </w:rPr>
        <w:t>ën e energjisë në ndërtesat ekzistuese</w:t>
      </w:r>
      <w:r w:rsidR="007815C0" w:rsidRPr="00CC49AB">
        <w:rPr>
          <w:snapToGrid w:val="0"/>
          <w:lang w:eastAsia="en-US"/>
        </w:rPr>
        <w:t>;</w:t>
      </w:r>
    </w:p>
    <w:p w14:paraId="7CB08B1B" w14:textId="45F5D74B" w:rsidR="001A78CB" w:rsidRPr="00CC49AB" w:rsidRDefault="00674ADB" w:rsidP="00674ADB">
      <w:pPr>
        <w:pStyle w:val="TEKSTIIIIII"/>
        <w:rPr>
          <w:snapToGrid w:val="0"/>
          <w:lang w:eastAsia="en-US"/>
        </w:rPr>
      </w:pPr>
      <w:r w:rsidRPr="00CC49AB">
        <w:rPr>
          <w:snapToGrid w:val="0"/>
          <w:lang w:eastAsia="en-US"/>
        </w:rPr>
        <w:t xml:space="preserve">- </w:t>
      </w:r>
      <w:r w:rsidR="001A78CB" w:rsidRPr="00CC49AB">
        <w:rPr>
          <w:snapToGrid w:val="0"/>
          <w:lang w:eastAsia="en-US"/>
        </w:rPr>
        <w:t xml:space="preserve">Janë përgjegjës për lëshimin e </w:t>
      </w:r>
      <w:r w:rsidR="007815C0" w:rsidRPr="00CC49AB">
        <w:rPr>
          <w:snapToGrid w:val="0"/>
          <w:lang w:eastAsia="en-US"/>
        </w:rPr>
        <w:t xml:space="preserve">certifikatave të performancës së energjisë </w:t>
      </w:r>
      <w:r w:rsidR="001A78CB" w:rsidRPr="00CC49AB">
        <w:rPr>
          <w:snapToGrid w:val="0"/>
          <w:lang w:eastAsia="en-US"/>
        </w:rPr>
        <w:t>(EPC) për ndërtesat e reja dhe të rinovuara bazuar në projektet përkatëse</w:t>
      </w:r>
      <w:r w:rsidR="007815C0" w:rsidRPr="00CC49AB">
        <w:rPr>
          <w:snapToGrid w:val="0"/>
          <w:lang w:eastAsia="en-US"/>
        </w:rPr>
        <w:t>;</w:t>
      </w:r>
    </w:p>
    <w:p w14:paraId="1BD57A01" w14:textId="77777777" w:rsidR="001A78CB" w:rsidRPr="00CC49AB" w:rsidRDefault="00674ADB" w:rsidP="00674ADB">
      <w:pPr>
        <w:pStyle w:val="TEKSTIIIIII"/>
        <w:rPr>
          <w:snapToGrid w:val="0"/>
          <w:lang w:eastAsia="en-US"/>
        </w:rPr>
      </w:pPr>
      <w:r w:rsidRPr="00CC49AB">
        <w:rPr>
          <w:snapToGrid w:val="0"/>
          <w:lang w:eastAsia="en-US"/>
        </w:rPr>
        <w:t xml:space="preserve">- </w:t>
      </w:r>
      <w:r w:rsidR="001A78CB" w:rsidRPr="00CC49AB">
        <w:rPr>
          <w:snapToGrid w:val="0"/>
          <w:lang w:eastAsia="en-US"/>
        </w:rPr>
        <w:t>Përgatitin raportet dhe certifikatat përkatëse për të siguruar përputhjen e ndërtesave me kriteret minimale të performancës energjetike.</w:t>
      </w:r>
    </w:p>
    <w:p w14:paraId="67B6411E" w14:textId="77777777" w:rsidR="001A78CB" w:rsidRPr="00CC49AB" w:rsidRDefault="001A78CB" w:rsidP="00674ADB">
      <w:pPr>
        <w:spacing w:after="0" w:line="240" w:lineRule="auto"/>
        <w:ind w:firstLine="284"/>
        <w:jc w:val="both"/>
        <w:rPr>
          <w:rFonts w:ascii="Garamond" w:hAnsi="Garamond" w:cs="Times New Roman"/>
          <w:snapToGrid w:val="0"/>
          <w:sz w:val="24"/>
          <w:szCs w:val="24"/>
          <w:lang w:eastAsia="en-US"/>
        </w:rPr>
      </w:pPr>
      <w:r w:rsidRPr="00CC49AB">
        <w:rPr>
          <w:rFonts w:ascii="Garamond" w:hAnsi="Garamond" w:cs="Times New Roman"/>
          <w:b/>
          <w:bCs/>
          <w:snapToGrid w:val="0"/>
          <w:sz w:val="24"/>
          <w:szCs w:val="24"/>
          <w:lang w:eastAsia="en-US"/>
        </w:rPr>
        <w:t>Bashkitë</w:t>
      </w:r>
      <w:r w:rsidRPr="00CC49AB">
        <w:rPr>
          <w:rFonts w:ascii="Garamond" w:hAnsi="Garamond" w:cs="Times New Roman"/>
          <w:snapToGrid w:val="0"/>
          <w:sz w:val="24"/>
          <w:szCs w:val="24"/>
          <w:lang w:eastAsia="en-US"/>
        </w:rPr>
        <w:t xml:space="preserve"> luajnë një rol kyç në menaxhimin e territorit dhe planifikimin urban, përfshirë:</w:t>
      </w:r>
    </w:p>
    <w:p w14:paraId="55ED040C" w14:textId="5FCFA713" w:rsidR="001A78CB" w:rsidRPr="00CC49AB" w:rsidRDefault="00674ADB" w:rsidP="00674ADB">
      <w:pPr>
        <w:pStyle w:val="TEKSTIIIIII"/>
        <w:rPr>
          <w:snapToGrid w:val="0"/>
          <w:lang w:eastAsia="en-US"/>
        </w:rPr>
      </w:pPr>
      <w:r w:rsidRPr="00CC49AB">
        <w:rPr>
          <w:snapToGrid w:val="0"/>
          <w:lang w:eastAsia="en-US"/>
        </w:rPr>
        <w:t xml:space="preserve">- </w:t>
      </w:r>
      <w:r w:rsidR="001A78CB" w:rsidRPr="00CC49AB">
        <w:rPr>
          <w:snapToGrid w:val="0"/>
          <w:lang w:eastAsia="en-US"/>
        </w:rPr>
        <w:t xml:space="preserve">Përmbushjen e standardeve teknike dhe normave për </w:t>
      </w:r>
      <w:r w:rsidR="00340F38" w:rsidRPr="00CC49AB">
        <w:rPr>
          <w:snapToGrid w:val="0"/>
          <w:lang w:eastAsia="en-US"/>
        </w:rPr>
        <w:t>eficienc</w:t>
      </w:r>
      <w:r w:rsidR="001A78CB" w:rsidRPr="00CC49AB">
        <w:rPr>
          <w:snapToGrid w:val="0"/>
          <w:lang w:eastAsia="en-US"/>
        </w:rPr>
        <w:t>ën e energjisë gjatë procesit të miratimit të projekteve për ndërtime të reja ose rikonstruksione</w:t>
      </w:r>
      <w:r w:rsidR="007815C0" w:rsidRPr="00CC49AB">
        <w:rPr>
          <w:snapToGrid w:val="0"/>
          <w:lang w:eastAsia="en-US"/>
        </w:rPr>
        <w:t>;</w:t>
      </w:r>
    </w:p>
    <w:p w14:paraId="00C12CA3" w14:textId="65257021" w:rsidR="001A78CB" w:rsidRPr="00CC49AB" w:rsidRDefault="00674ADB" w:rsidP="00674ADB">
      <w:pPr>
        <w:pStyle w:val="TEKSTIIIIII"/>
        <w:rPr>
          <w:snapToGrid w:val="0"/>
          <w:lang w:eastAsia="en-US"/>
        </w:rPr>
      </w:pPr>
      <w:r w:rsidRPr="00CC49AB">
        <w:rPr>
          <w:snapToGrid w:val="0"/>
          <w:lang w:eastAsia="en-US"/>
        </w:rPr>
        <w:t xml:space="preserve">- </w:t>
      </w:r>
      <w:r w:rsidR="001A78CB" w:rsidRPr="00CC49AB">
        <w:rPr>
          <w:snapToGrid w:val="0"/>
          <w:lang w:eastAsia="en-US"/>
        </w:rPr>
        <w:t>Mbikëqyrjen dhe monitorimin e projekteve ndërtimore për të garantuar përputhjen me standardet e performancës energjetike</w:t>
      </w:r>
      <w:r w:rsidR="007815C0" w:rsidRPr="00CC49AB">
        <w:rPr>
          <w:snapToGrid w:val="0"/>
          <w:lang w:eastAsia="en-US"/>
        </w:rPr>
        <w:t>;</w:t>
      </w:r>
    </w:p>
    <w:p w14:paraId="0DDA0863" w14:textId="77777777" w:rsidR="001A78CB" w:rsidRPr="00CC49AB" w:rsidRDefault="00674ADB" w:rsidP="00674ADB">
      <w:pPr>
        <w:pStyle w:val="TEKSTIIIIII"/>
        <w:rPr>
          <w:snapToGrid w:val="0"/>
          <w:lang w:eastAsia="en-US"/>
        </w:rPr>
      </w:pPr>
      <w:r w:rsidRPr="00CC49AB">
        <w:rPr>
          <w:snapToGrid w:val="0"/>
          <w:lang w:eastAsia="en-US"/>
        </w:rPr>
        <w:t xml:space="preserve">- </w:t>
      </w:r>
      <w:r w:rsidR="001A78CB" w:rsidRPr="00CC49AB">
        <w:rPr>
          <w:snapToGrid w:val="0"/>
          <w:lang w:eastAsia="en-US"/>
        </w:rPr>
        <w:t>Organizimin dhe mirëmbajtjen e regjistrit të ndërtesave dhe administratorëve të tyre.</w:t>
      </w:r>
    </w:p>
    <w:p w14:paraId="00808706" w14:textId="155E921E" w:rsidR="001A78CB" w:rsidRPr="00CC49AB" w:rsidRDefault="001A78CB" w:rsidP="00674ADB">
      <w:pPr>
        <w:spacing w:after="0" w:line="240" w:lineRule="auto"/>
        <w:ind w:firstLine="284"/>
        <w:jc w:val="both"/>
        <w:rPr>
          <w:rFonts w:ascii="Garamond" w:hAnsi="Garamond" w:cs="Times New Roman"/>
          <w:b/>
          <w:bCs/>
          <w:snapToGrid w:val="0"/>
          <w:sz w:val="24"/>
          <w:szCs w:val="24"/>
          <w:lang w:eastAsia="en-US"/>
        </w:rPr>
      </w:pPr>
      <w:r w:rsidRPr="00CC49AB">
        <w:rPr>
          <w:rFonts w:ascii="Garamond" w:hAnsi="Garamond" w:cs="Times New Roman"/>
          <w:b/>
          <w:bCs/>
          <w:snapToGrid w:val="0"/>
          <w:sz w:val="24"/>
          <w:szCs w:val="24"/>
          <w:lang w:eastAsia="en-US"/>
        </w:rPr>
        <w:t>Zhvilluesit privatë (PD)</w:t>
      </w:r>
      <w:r w:rsidR="007815C0" w:rsidRPr="00CC49AB">
        <w:rPr>
          <w:rFonts w:ascii="Garamond" w:hAnsi="Garamond" w:cs="Times New Roman"/>
          <w:b/>
          <w:bCs/>
          <w:snapToGrid w:val="0"/>
          <w:sz w:val="24"/>
          <w:szCs w:val="24"/>
          <w:lang w:eastAsia="en-US"/>
        </w:rPr>
        <w:t>.</w:t>
      </w:r>
      <w:r w:rsidRPr="00CC49AB">
        <w:rPr>
          <w:rFonts w:ascii="Garamond" w:hAnsi="Garamond" w:cs="Times New Roman"/>
          <w:b/>
          <w:bCs/>
          <w:snapToGrid w:val="0"/>
          <w:sz w:val="24"/>
          <w:szCs w:val="24"/>
          <w:lang w:eastAsia="en-US"/>
        </w:rPr>
        <w:t xml:space="preserve"> </w:t>
      </w:r>
      <w:r w:rsidRPr="00CC49AB">
        <w:rPr>
          <w:rFonts w:ascii="Garamond" w:hAnsi="Garamond" w:cs="Times New Roman"/>
          <w:snapToGrid w:val="0"/>
          <w:sz w:val="24"/>
          <w:szCs w:val="24"/>
          <w:lang w:eastAsia="en-US"/>
        </w:rPr>
        <w:t>Zhvilluesit privatë janë përgjegjës</w:t>
      </w:r>
      <w:r w:rsidR="007815C0" w:rsidRPr="00CC49AB">
        <w:rPr>
          <w:rFonts w:ascii="Garamond" w:hAnsi="Garamond" w:cs="Times New Roman"/>
          <w:snapToGrid w:val="0"/>
          <w:sz w:val="24"/>
          <w:szCs w:val="24"/>
          <w:lang w:eastAsia="en-US"/>
        </w:rPr>
        <w:t>,</w:t>
      </w:r>
      <w:r w:rsidRPr="00CC49AB">
        <w:rPr>
          <w:rFonts w:ascii="Garamond" w:hAnsi="Garamond" w:cs="Times New Roman"/>
          <w:snapToGrid w:val="0"/>
          <w:sz w:val="24"/>
          <w:szCs w:val="24"/>
          <w:lang w:eastAsia="en-US"/>
        </w:rPr>
        <w:t xml:space="preserve"> për:</w:t>
      </w:r>
    </w:p>
    <w:p w14:paraId="5DC8B3FA" w14:textId="063290A5" w:rsidR="001A78CB" w:rsidRPr="00CC49AB" w:rsidRDefault="00674ADB" w:rsidP="00674ADB">
      <w:pPr>
        <w:pStyle w:val="TEKSTIIIIII"/>
        <w:rPr>
          <w:snapToGrid w:val="0"/>
          <w:lang w:eastAsia="en-US"/>
        </w:rPr>
      </w:pPr>
      <w:r w:rsidRPr="00CC49AB">
        <w:rPr>
          <w:snapToGrid w:val="0"/>
          <w:lang w:eastAsia="en-US"/>
        </w:rPr>
        <w:t xml:space="preserve">- </w:t>
      </w:r>
      <w:r w:rsidR="001A78CB" w:rsidRPr="00CC49AB">
        <w:rPr>
          <w:snapToGrid w:val="0"/>
          <w:lang w:eastAsia="en-US"/>
        </w:rPr>
        <w:t>Përgatitjen e dokumentacionit të nevojshëm për lejet e ndërtimit të ndërtesave të reja ose të rinovuara, duke përfshirë rekomandimet për performancën energjetike</w:t>
      </w:r>
      <w:r w:rsidR="007815C0" w:rsidRPr="00CC49AB">
        <w:rPr>
          <w:snapToGrid w:val="0"/>
          <w:lang w:eastAsia="en-US"/>
        </w:rPr>
        <w:t>;</w:t>
      </w:r>
    </w:p>
    <w:p w14:paraId="77AD6841" w14:textId="269BF26B" w:rsidR="001A78CB" w:rsidRPr="00CC49AB" w:rsidRDefault="00674ADB" w:rsidP="00674ADB">
      <w:pPr>
        <w:pStyle w:val="TEKSTIIIIII"/>
        <w:rPr>
          <w:snapToGrid w:val="0"/>
          <w:lang w:eastAsia="en-US"/>
        </w:rPr>
      </w:pPr>
      <w:r w:rsidRPr="00CC49AB">
        <w:rPr>
          <w:snapToGrid w:val="0"/>
          <w:lang w:eastAsia="en-US"/>
        </w:rPr>
        <w:lastRenderedPageBreak/>
        <w:t xml:space="preserve">- </w:t>
      </w:r>
      <w:r w:rsidR="001A78CB" w:rsidRPr="00CC49AB">
        <w:rPr>
          <w:snapToGrid w:val="0"/>
          <w:lang w:eastAsia="en-US"/>
        </w:rPr>
        <w:t>Përmbushjen e kritereve minimale të performancës energjetike gjatë hartimit dhe zbatimit të projekteve</w:t>
      </w:r>
      <w:r w:rsidR="007815C0" w:rsidRPr="00CC49AB">
        <w:rPr>
          <w:snapToGrid w:val="0"/>
          <w:lang w:eastAsia="en-US"/>
        </w:rPr>
        <w:t>;</w:t>
      </w:r>
    </w:p>
    <w:p w14:paraId="52857EEC" w14:textId="3A847F5F" w:rsidR="001A78CB" w:rsidRPr="00CC49AB" w:rsidRDefault="00674ADB" w:rsidP="00674ADB">
      <w:pPr>
        <w:pStyle w:val="TEKSTIIIIII"/>
        <w:rPr>
          <w:snapToGrid w:val="0"/>
          <w:lang w:eastAsia="en-US"/>
        </w:rPr>
      </w:pPr>
      <w:r w:rsidRPr="00CC49AB">
        <w:rPr>
          <w:snapToGrid w:val="0"/>
          <w:lang w:eastAsia="en-US"/>
        </w:rPr>
        <w:t xml:space="preserve">- </w:t>
      </w:r>
      <w:r w:rsidR="001A78CB" w:rsidRPr="00CC49AB">
        <w:rPr>
          <w:snapToGrid w:val="0"/>
          <w:lang w:eastAsia="en-US"/>
        </w:rPr>
        <w:t>Marrjen e certifikatave të përkohshme dhe përfundimtare për performancën energjetike pas përfundimit të ndërtimit ose rinovimit</w:t>
      </w:r>
      <w:r w:rsidR="007815C0" w:rsidRPr="00CC49AB">
        <w:rPr>
          <w:snapToGrid w:val="0"/>
          <w:lang w:eastAsia="en-US"/>
        </w:rPr>
        <w:t>;</w:t>
      </w:r>
    </w:p>
    <w:p w14:paraId="66630092" w14:textId="0817409F" w:rsidR="001A78CB" w:rsidRPr="00CC49AB" w:rsidRDefault="001A78CB" w:rsidP="00674ADB">
      <w:pPr>
        <w:pStyle w:val="TEKSTIIIIII"/>
        <w:rPr>
          <w:snapToGrid w:val="0"/>
        </w:rPr>
      </w:pPr>
      <w:r w:rsidRPr="00CC49AB">
        <w:rPr>
          <w:snapToGrid w:val="0"/>
        </w:rPr>
        <w:t xml:space="preserve">Kjo strukturë dhe ndarje e qartë e roleve ndërmjet institucioneve publike dhe private krijon një bazë solide për zhvillimin dhe përmirësimin e vazhdueshëm të </w:t>
      </w:r>
      <w:r w:rsidR="00340F38" w:rsidRPr="00CC49AB">
        <w:rPr>
          <w:snapToGrid w:val="0"/>
        </w:rPr>
        <w:t>eficienc</w:t>
      </w:r>
      <w:r w:rsidRPr="00CC49AB">
        <w:rPr>
          <w:snapToGrid w:val="0"/>
        </w:rPr>
        <w:t>ës së energjisë në Shqipëri</w:t>
      </w:r>
      <w:r w:rsidR="007815C0" w:rsidRPr="00CC49AB">
        <w:rPr>
          <w:snapToGrid w:val="0"/>
        </w:rPr>
        <w:t>.</w:t>
      </w:r>
    </w:p>
    <w:p w14:paraId="7F19BCE6" w14:textId="1110CA7E" w:rsidR="001A78CB" w:rsidRPr="00CC49AB" w:rsidRDefault="00674ADB" w:rsidP="00674ADB">
      <w:pPr>
        <w:pStyle w:val="TEKSTIIIIII"/>
        <w:rPr>
          <w:b/>
        </w:rPr>
      </w:pPr>
      <w:bookmarkStart w:id="25" w:name="_Toc184729093"/>
      <w:r w:rsidRPr="00CC49AB">
        <w:rPr>
          <w:b/>
        </w:rPr>
        <w:t xml:space="preserve">2.4.2 </w:t>
      </w:r>
      <w:r w:rsidR="001A78CB" w:rsidRPr="00CC49AB">
        <w:rPr>
          <w:b/>
        </w:rPr>
        <w:t xml:space="preserve">Korniza </w:t>
      </w:r>
      <w:r w:rsidR="007815C0" w:rsidRPr="00CC49AB">
        <w:rPr>
          <w:b/>
        </w:rPr>
        <w:t>ligjore</w:t>
      </w:r>
      <w:bookmarkEnd w:id="25"/>
    </w:p>
    <w:p w14:paraId="1970B7EC" w14:textId="4AD6FADA" w:rsidR="001A78CB" w:rsidRPr="00CC49AB" w:rsidRDefault="001A78CB" w:rsidP="00674ADB">
      <w:pPr>
        <w:pStyle w:val="TEKSTIIIIII"/>
        <w:rPr>
          <w:szCs w:val="24"/>
        </w:rPr>
      </w:pPr>
      <w:r w:rsidRPr="00CC49AB">
        <w:rPr>
          <w:b/>
          <w:bCs/>
          <w:szCs w:val="24"/>
        </w:rPr>
        <w:t xml:space="preserve">Shqipëria ka ndërmarrë hapa drejt </w:t>
      </w:r>
      <w:r w:rsidR="00340F38" w:rsidRPr="00CC49AB">
        <w:rPr>
          <w:b/>
          <w:bCs/>
          <w:szCs w:val="24"/>
        </w:rPr>
        <w:t>eficienc</w:t>
      </w:r>
      <w:r w:rsidRPr="00CC49AB">
        <w:rPr>
          <w:b/>
          <w:bCs/>
          <w:szCs w:val="24"/>
        </w:rPr>
        <w:t>ës së energjisë dhe veprimeve për arritjen e targeteve klimatike</w:t>
      </w:r>
      <w:r w:rsidRPr="00CC49AB">
        <w:rPr>
          <w:szCs w:val="24"/>
        </w:rPr>
        <w:t xml:space="preserve"> me prezantimin e objektivave të saj për </w:t>
      </w:r>
      <w:r w:rsidR="00340F38" w:rsidRPr="00CC49AB">
        <w:rPr>
          <w:szCs w:val="24"/>
        </w:rPr>
        <w:t>eficienc</w:t>
      </w:r>
      <w:r w:rsidRPr="00CC49AB">
        <w:rPr>
          <w:szCs w:val="24"/>
        </w:rPr>
        <w:t xml:space="preserve">ën e energjisë për vitin 2030 dhe politikave dhe masave shoqëruese, të përshkruara në PKEK të miratuar në nëntor 2024. Megjithatë, këto masa nuk janë në përputhje me objektivat e vitit 2030 të përcaktuara nga Komuniteti i Energjisë. Gjatë periudhës raportuese, Ministria e Infrastrukturës dhe Energjisë miratoi akte të reja nënligjore për zbatimin e </w:t>
      </w:r>
      <w:r w:rsidR="007815C0" w:rsidRPr="00CC49AB">
        <w:rPr>
          <w:szCs w:val="24"/>
        </w:rPr>
        <w:t>ligjit për eficiencën e energjisë</w:t>
      </w:r>
      <w:r w:rsidRPr="00CC49AB">
        <w:rPr>
          <w:szCs w:val="24"/>
        </w:rPr>
        <w:t>, duke mbuluar aspekte të tilla</w:t>
      </w:r>
      <w:r w:rsidR="007815C0" w:rsidRPr="00CC49AB">
        <w:rPr>
          <w:szCs w:val="24"/>
        </w:rPr>
        <w:t>,</w:t>
      </w:r>
      <w:r w:rsidRPr="00CC49AB">
        <w:rPr>
          <w:szCs w:val="24"/>
        </w:rPr>
        <w:t xml:space="preserve"> si planet lokale të veprimit për </w:t>
      </w:r>
      <w:r w:rsidR="00340F38" w:rsidRPr="00CC49AB">
        <w:rPr>
          <w:szCs w:val="24"/>
        </w:rPr>
        <w:t>eficienc</w:t>
      </w:r>
      <w:r w:rsidRPr="00CC49AB">
        <w:rPr>
          <w:szCs w:val="24"/>
        </w:rPr>
        <w:t>ën e energjisë dhe kërkesat e ndërtesave. Hartimi i akteve të mëtejshme nënligjore që trajtojnë fusha kyçe</w:t>
      </w:r>
      <w:r w:rsidR="007815C0" w:rsidRPr="00CC49AB">
        <w:rPr>
          <w:szCs w:val="24"/>
        </w:rPr>
        <w:t>,</w:t>
      </w:r>
      <w:r w:rsidRPr="00CC49AB">
        <w:rPr>
          <w:szCs w:val="24"/>
        </w:rPr>
        <w:t xml:space="preserve"> si monitorimi dhe verifikimi, detyrimet për </w:t>
      </w:r>
      <w:r w:rsidR="00340F38" w:rsidRPr="00CC49AB">
        <w:rPr>
          <w:szCs w:val="24"/>
        </w:rPr>
        <w:t>eficienc</w:t>
      </w:r>
      <w:r w:rsidRPr="00CC49AB">
        <w:rPr>
          <w:szCs w:val="24"/>
        </w:rPr>
        <w:t>ën e energjisë dhe kriteret për prokurimin publik është në vazhdim. Miratimi i tyre mbetet në pritje.</w:t>
      </w:r>
    </w:p>
    <w:p w14:paraId="144C8FA9" w14:textId="01F57466" w:rsidR="001A78CB" w:rsidRPr="00CC49AB" w:rsidRDefault="001A78CB" w:rsidP="00674ADB">
      <w:pPr>
        <w:pStyle w:val="TEKSTIIIIII"/>
        <w:rPr>
          <w:szCs w:val="24"/>
        </w:rPr>
      </w:pPr>
      <w:r w:rsidRPr="00CC49AB">
        <w:rPr>
          <w:b/>
          <w:bCs/>
          <w:szCs w:val="24"/>
        </w:rPr>
        <w:t>Për të nxitur reduktimin e kërkesës për energji brenda institucioneve publike</w:t>
      </w:r>
      <w:r w:rsidRPr="00CC49AB">
        <w:rPr>
          <w:szCs w:val="24"/>
        </w:rPr>
        <w:t xml:space="preserve">, qeveria ka vendosur masa të detyrueshme, duke kërkuar një ulje prej 15% të konsumit të energjisë elektrike. Menaxherët e emëruar të energjisë janë përgjegjës për monitorimin dhe raportimin e progresit. Janë vendosur gjoba për mospërputhje. Një strategji afatgjatë për rinovimin e ndërtesave nuk është miratuar ende. Pas miratimit të akteve nënligjore përkatëse për zbatimin e </w:t>
      </w:r>
      <w:r w:rsidR="007815C0" w:rsidRPr="00CC49AB">
        <w:rPr>
          <w:szCs w:val="24"/>
        </w:rPr>
        <w:t xml:space="preserve">ligjit </w:t>
      </w:r>
      <w:r w:rsidRPr="00CC49AB">
        <w:rPr>
          <w:szCs w:val="24"/>
        </w:rPr>
        <w:t xml:space="preserve">të vitit 2016 për Performancën Energjetike të Ndërtesave, Shqipëria ka krijuar një sistem operacional të certifikimit të performancës energjetike. Agjencia e </w:t>
      </w:r>
      <w:r w:rsidR="00340F38" w:rsidRPr="00CC49AB">
        <w:rPr>
          <w:szCs w:val="24"/>
        </w:rPr>
        <w:t>Eficienc</w:t>
      </w:r>
      <w:r w:rsidRPr="00CC49AB">
        <w:rPr>
          <w:szCs w:val="24"/>
        </w:rPr>
        <w:t>ës së Energjisë mbështet lëshimin e certifikatave të performancës energjetike për ndërtesat dhe mbikëqyr skemën. Më shumë se 100,000 raporte auditimi janë lëshuar që nga fillimi i sistemit sipas diskutimeve me AEE</w:t>
      </w:r>
      <w:r w:rsidR="00D14DBD" w:rsidRPr="00CC49AB">
        <w:rPr>
          <w:szCs w:val="24"/>
        </w:rPr>
        <w:t>-në</w:t>
      </w:r>
      <w:r w:rsidRPr="00CC49AB">
        <w:rPr>
          <w:szCs w:val="24"/>
        </w:rPr>
        <w:t>.</w:t>
      </w:r>
    </w:p>
    <w:p w14:paraId="582FFF57" w14:textId="6D72BD51" w:rsidR="001A78CB" w:rsidRPr="00CC49AB" w:rsidRDefault="001A78CB" w:rsidP="00674ADB">
      <w:pPr>
        <w:pStyle w:val="TEKSTIIIIII"/>
        <w:rPr>
          <w:szCs w:val="24"/>
        </w:rPr>
      </w:pPr>
      <w:r w:rsidRPr="00CC49AB">
        <w:rPr>
          <w:b/>
          <w:bCs/>
          <w:szCs w:val="24"/>
        </w:rPr>
        <w:t xml:space="preserve">Skema e detyrimit për </w:t>
      </w:r>
      <w:r w:rsidR="00340F38" w:rsidRPr="00CC49AB">
        <w:rPr>
          <w:b/>
          <w:bCs/>
          <w:szCs w:val="24"/>
        </w:rPr>
        <w:t>eficienc</w:t>
      </w:r>
      <w:r w:rsidRPr="00CC49AB">
        <w:rPr>
          <w:b/>
          <w:bCs/>
          <w:szCs w:val="24"/>
        </w:rPr>
        <w:t>ën e energjisë</w:t>
      </w:r>
      <w:r w:rsidRPr="00CC49AB">
        <w:rPr>
          <w:szCs w:val="24"/>
        </w:rPr>
        <w:t xml:space="preserve">, siç mandatohet nga </w:t>
      </w:r>
      <w:r w:rsidR="00D14DBD" w:rsidRPr="00CC49AB">
        <w:rPr>
          <w:szCs w:val="24"/>
        </w:rPr>
        <w:t>ligji për eficiencën e energjisë</w:t>
      </w:r>
      <w:r w:rsidRPr="00CC49AB">
        <w:rPr>
          <w:szCs w:val="24"/>
        </w:rPr>
        <w:t xml:space="preserve">, po krijohet në Shqipëri. Ministria e Infrastrukturës dhe Energjisë ka hartuar një urdhër për miratimin e Skemës së Detyrimit për </w:t>
      </w:r>
      <w:r w:rsidR="00340F38" w:rsidRPr="00CC49AB">
        <w:rPr>
          <w:szCs w:val="24"/>
        </w:rPr>
        <w:t>Eficienc</w:t>
      </w:r>
      <w:r w:rsidRPr="00CC49AB">
        <w:rPr>
          <w:szCs w:val="24"/>
        </w:rPr>
        <w:t xml:space="preserve">ën e Energjisë, e cila nuk është miratuar. Për sa </w:t>
      </w:r>
      <w:r w:rsidR="00D14DBD" w:rsidRPr="00CC49AB">
        <w:rPr>
          <w:szCs w:val="24"/>
        </w:rPr>
        <w:t>u</w:t>
      </w:r>
      <w:r w:rsidRPr="00CC49AB">
        <w:rPr>
          <w:szCs w:val="24"/>
        </w:rPr>
        <w:t xml:space="preserve"> përket mekanizmave të financimit për </w:t>
      </w:r>
      <w:r w:rsidR="00340F38" w:rsidRPr="00CC49AB">
        <w:rPr>
          <w:szCs w:val="24"/>
        </w:rPr>
        <w:t>eficienc</w:t>
      </w:r>
      <w:r w:rsidRPr="00CC49AB">
        <w:rPr>
          <w:szCs w:val="24"/>
        </w:rPr>
        <w:t xml:space="preserve">ën e energjisë, nuk është krijuar asnjë fond i dedikuar. Investimet në </w:t>
      </w:r>
      <w:r w:rsidR="00340F38" w:rsidRPr="00CC49AB">
        <w:rPr>
          <w:szCs w:val="24"/>
        </w:rPr>
        <w:t>eficienc</w:t>
      </w:r>
      <w:r w:rsidRPr="00CC49AB">
        <w:rPr>
          <w:szCs w:val="24"/>
        </w:rPr>
        <w:t xml:space="preserve">ën e energjisë aktualisht po kanalizohen nëpërmjet buxhetit të shtetit dhe ndihmës financiare nga donatorë të huaj, me fokus të veçantë në sektorin e ndërtesave. Për më tepër, bankat lokale janë të përfshira në mënyrë aktive në promovimin e </w:t>
      </w:r>
      <w:r w:rsidR="00340F38" w:rsidRPr="00CC49AB">
        <w:rPr>
          <w:szCs w:val="24"/>
        </w:rPr>
        <w:t>eficienc</w:t>
      </w:r>
      <w:r w:rsidRPr="00CC49AB">
        <w:rPr>
          <w:szCs w:val="24"/>
        </w:rPr>
        <w:t>ës së energjisë duke ofruar linja krediti për masa të ndryshme, me fokus kryesor në rritjen e izolimit termik të zarfeve mbështjellës të ndërtesave me shumë apartamente (MAB). Këto nisma subvencionohen me deri në 50% të kostove të financuara nga Bashkia e Tiranës. Zhvillimi i modelit të tregut të shërbimit të energjisë (ESCO) është në vazhdim. Rregulloret përkatëse dhe kontratat model për kontraktimin e performancës së energjisë nuk janë miratuar.</w:t>
      </w:r>
    </w:p>
    <w:p w14:paraId="4463883E" w14:textId="1D4B57BA" w:rsidR="001A78CB" w:rsidRPr="00CC49AB" w:rsidRDefault="001A78CB" w:rsidP="00674ADB">
      <w:pPr>
        <w:pStyle w:val="TEKSTIIIIII"/>
        <w:rPr>
          <w:szCs w:val="24"/>
        </w:rPr>
      </w:pPr>
      <w:r w:rsidRPr="00CC49AB">
        <w:rPr>
          <w:b/>
          <w:bCs/>
          <w:szCs w:val="24"/>
        </w:rPr>
        <w:t>Direktiva e rishikuar e Performancës së Energjisë së Ndërtesave</w:t>
      </w:r>
      <w:r w:rsidRPr="00CC49AB">
        <w:rPr>
          <w:szCs w:val="24"/>
        </w:rPr>
        <w:t xml:space="preserve"> (</w:t>
      </w:r>
      <w:r w:rsidR="00BC3FF7" w:rsidRPr="00CC49AB">
        <w:rPr>
          <w:szCs w:val="24"/>
        </w:rPr>
        <w:t xml:space="preserve">data </w:t>
      </w:r>
      <w:r w:rsidRPr="00CC49AB">
        <w:rPr>
          <w:szCs w:val="24"/>
        </w:rPr>
        <w:t>EPBD 24 prill 2024 dhe e miratuar më 8 maj 2024) e vendos Evropën në rrugën e duhur për të arritur një stok ndërtesash plotësisht të dekarbonizuara deri në vitin 2050</w:t>
      </w:r>
      <w:r w:rsidR="00BC3FF7" w:rsidRPr="00CC49AB">
        <w:rPr>
          <w:szCs w:val="24"/>
        </w:rPr>
        <w:t>,</w:t>
      </w:r>
      <w:r w:rsidRPr="00CC49AB">
        <w:rPr>
          <w:szCs w:val="24"/>
        </w:rPr>
        <w:t xml:space="preserve"> duke nxitur rinovimet në çdo </w:t>
      </w:r>
      <w:r w:rsidR="00482C63" w:rsidRPr="00CC49AB">
        <w:rPr>
          <w:szCs w:val="24"/>
        </w:rPr>
        <w:t>shtet anëtar</w:t>
      </w:r>
      <w:r w:rsidRPr="00CC49AB">
        <w:rPr>
          <w:szCs w:val="24"/>
        </w:rPr>
        <w:t xml:space="preserve">, veçanërisht për ndërtesat me performancën më të keqe. Ajo përmirëson kuadrin rregullator ekzistues (të rënë dakord në 2018) për të pasqyruar ambicie më të larta klimatike të shoqëruara me veprime sociale dhe u ofron </w:t>
      </w:r>
      <w:r w:rsidR="00482C63" w:rsidRPr="00CC49AB">
        <w:rPr>
          <w:szCs w:val="24"/>
        </w:rPr>
        <w:t xml:space="preserve">shteteve anëtare </w:t>
      </w:r>
      <w:r w:rsidRPr="00CC49AB">
        <w:rPr>
          <w:szCs w:val="24"/>
        </w:rPr>
        <w:t xml:space="preserve">fleksibilitetin e nevojshëm për të marrë parasysh dallimet në stokun e </w:t>
      </w:r>
      <w:r w:rsidRPr="00CC49AB">
        <w:rPr>
          <w:szCs w:val="24"/>
        </w:rPr>
        <w:lastRenderedPageBreak/>
        <w:t>ndërtesave në të gjithë Evropën. Ajo nuk imponon asnjë detyrim rinovimi për pronarët individualë të shtëpive.</w:t>
      </w:r>
    </w:p>
    <w:p w14:paraId="396E91FC" w14:textId="6E713AA2" w:rsidR="001A78CB" w:rsidRPr="00CC49AB" w:rsidRDefault="001A78CB" w:rsidP="00674ADB">
      <w:pPr>
        <w:pStyle w:val="TEKSTIIIIII"/>
        <w:rPr>
          <w:szCs w:val="24"/>
        </w:rPr>
      </w:pPr>
      <w:r w:rsidRPr="00CC49AB">
        <w:rPr>
          <w:b/>
          <w:bCs/>
          <w:szCs w:val="24"/>
        </w:rPr>
        <w:t>Sipas kuadrit të përforcuar</w:t>
      </w:r>
      <w:r w:rsidRPr="00CC49AB">
        <w:rPr>
          <w:szCs w:val="24"/>
        </w:rPr>
        <w:t>, ndërtesat rezidenciale dhe jorezidenciale trajtohen ndryshe:</w:t>
      </w:r>
    </w:p>
    <w:p w14:paraId="61E333C1" w14:textId="3F88E846" w:rsidR="001A78CB" w:rsidRPr="00CC49AB" w:rsidRDefault="00674ADB" w:rsidP="00674ADB">
      <w:pPr>
        <w:pStyle w:val="TEKSTIIIIII"/>
        <w:rPr>
          <w:szCs w:val="24"/>
        </w:rPr>
      </w:pPr>
      <w:r w:rsidRPr="00CC49AB">
        <w:rPr>
          <w:b/>
          <w:bCs/>
          <w:szCs w:val="24"/>
        </w:rPr>
        <w:t>i</w:t>
      </w:r>
      <w:r w:rsidR="00ED2A50" w:rsidRPr="00CC49AB">
        <w:rPr>
          <w:b/>
          <w:bCs/>
          <w:szCs w:val="24"/>
        </w:rPr>
        <w:t>.</w:t>
      </w:r>
      <w:r w:rsidRPr="00CC49AB">
        <w:rPr>
          <w:b/>
          <w:bCs/>
          <w:szCs w:val="24"/>
        </w:rPr>
        <w:t xml:space="preserve"> </w:t>
      </w:r>
      <w:r w:rsidR="001A78CB" w:rsidRPr="00CC49AB">
        <w:rPr>
          <w:b/>
          <w:bCs/>
          <w:szCs w:val="24"/>
        </w:rPr>
        <w:t>Ndërtesat rezidenciale</w:t>
      </w:r>
      <w:r w:rsidR="001A78CB" w:rsidRPr="00CC49AB">
        <w:rPr>
          <w:szCs w:val="24"/>
        </w:rPr>
        <w:t xml:space="preserve">: Çdo </w:t>
      </w:r>
      <w:r w:rsidR="00482C63" w:rsidRPr="00CC49AB">
        <w:rPr>
          <w:szCs w:val="24"/>
        </w:rPr>
        <w:t xml:space="preserve">shtet anëtar </w:t>
      </w:r>
      <w:r w:rsidR="001A78CB" w:rsidRPr="00CC49AB">
        <w:rPr>
          <w:szCs w:val="24"/>
        </w:rPr>
        <w:t>do të miratojë trajektoren e vet kombëtare për të reduktuar përdorimin mesatar të energjisë parësore me 16% deri në vitin 2030 dhe 20</w:t>
      </w:r>
      <w:r w:rsidR="00482C63" w:rsidRPr="00CC49AB">
        <w:rPr>
          <w:szCs w:val="24"/>
        </w:rPr>
        <w:t>–</w:t>
      </w:r>
      <w:r w:rsidR="001A78CB" w:rsidRPr="00CC49AB">
        <w:rPr>
          <w:szCs w:val="24"/>
        </w:rPr>
        <w:t>22% deri në vitin 2035. Masat kombëtare do të duhet të sigurojnë që të paktën 55% e uljes së përdorimit mesatar të energjisë primare të arrihet përmes rinovimit të ndërtesave me performancën më të keqe, por Shtetet Anëtare janë të lira të zgjedhin se cilat ndërtesa të synojnë dhe cilat masa të ndërmarrin.</w:t>
      </w:r>
    </w:p>
    <w:p w14:paraId="644570B1" w14:textId="7453AD7D" w:rsidR="001A78CB" w:rsidRPr="00CC49AB" w:rsidRDefault="00674ADB" w:rsidP="00674ADB">
      <w:pPr>
        <w:pStyle w:val="TEKSTIIIIII"/>
      </w:pPr>
      <w:r w:rsidRPr="00CC49AB">
        <w:rPr>
          <w:b/>
          <w:bCs/>
        </w:rPr>
        <w:t>ii</w:t>
      </w:r>
      <w:r w:rsidR="00ED2A50" w:rsidRPr="00CC49AB">
        <w:rPr>
          <w:b/>
          <w:bCs/>
        </w:rPr>
        <w:t>.</w:t>
      </w:r>
      <w:r w:rsidRPr="00CC49AB">
        <w:rPr>
          <w:b/>
          <w:bCs/>
        </w:rPr>
        <w:t xml:space="preserve"> </w:t>
      </w:r>
      <w:r w:rsidR="001A78CB" w:rsidRPr="00CC49AB">
        <w:rPr>
          <w:b/>
          <w:bCs/>
        </w:rPr>
        <w:t>Ndërtesat jorezidenciale</w:t>
      </w:r>
      <w:r w:rsidR="001A78CB" w:rsidRPr="00CC49AB">
        <w:t>: Direktiva e rishikuar parashikon futjen graduale të Standardeve Minimale të Performancës së Energjisë për të rinovuar 16% të ndërtesave me performancën më të keqe deri në vitin 2030 dhe 26% të ndërtesave me performancën më të keqe deri në vitin 2033. Shtetet Anëtare do të kenë mundësinë të përjashtojnë disa nga kategoritë e ndërtesave rezidenciale dhe jorezidenciale nga këto detyrime, duke përfshirë këtu ndërtesat historike ose shtëpitë e pushimeve.</w:t>
      </w:r>
    </w:p>
    <w:p w14:paraId="5701209F" w14:textId="5F94C075" w:rsidR="001A78CB" w:rsidRPr="00CC49AB" w:rsidRDefault="001A78CB" w:rsidP="00674ADB">
      <w:pPr>
        <w:pStyle w:val="TEKSTIIIIII"/>
        <w:rPr>
          <w:rFonts w:cs="Times New Roman"/>
          <w:szCs w:val="24"/>
        </w:rPr>
      </w:pPr>
      <w:r w:rsidRPr="00CC49AB">
        <w:rPr>
          <w:rFonts w:cs="Times New Roman"/>
          <w:b/>
          <w:bCs/>
          <w:szCs w:val="24"/>
        </w:rPr>
        <w:t>Direktiva e rishikuar i bën ndërtesat me emetime zero standardin e ri për ndërtesat e reja</w:t>
      </w:r>
      <w:r w:rsidRPr="00CC49AB">
        <w:rPr>
          <w:rFonts w:cs="Times New Roman"/>
          <w:szCs w:val="24"/>
        </w:rPr>
        <w:br/>
        <w:t>Të gjitha ndërtesat e reja rezidenciale dhe jorezidenciale duhet të kenë zero emetime në vend nga lëndët djegëse fosile, që nga 1 janar 2028 për ndërtesat në pronësi publike dhe nga 1 janar 2030 për të gjitha ndërtesat e tjera të reja, me mundësi për përjashtime specifike. EPBD e përditësuar</w:t>
      </w:r>
      <w:r w:rsidR="00482C63" w:rsidRPr="00CC49AB">
        <w:rPr>
          <w:rFonts w:cs="Times New Roman"/>
          <w:szCs w:val="24"/>
        </w:rPr>
        <w:t>,</w:t>
      </w:r>
      <w:r w:rsidRPr="00CC49AB">
        <w:rPr>
          <w:rFonts w:cs="Times New Roman"/>
          <w:szCs w:val="24"/>
        </w:rPr>
        <w:t xml:space="preserve"> gjithashtu</w:t>
      </w:r>
      <w:r w:rsidR="00482C63" w:rsidRPr="00CC49AB">
        <w:rPr>
          <w:rFonts w:cs="Times New Roman"/>
          <w:szCs w:val="24"/>
        </w:rPr>
        <w:t>,</w:t>
      </w:r>
      <w:r w:rsidRPr="00CC49AB">
        <w:rPr>
          <w:rFonts w:cs="Times New Roman"/>
          <w:szCs w:val="24"/>
        </w:rPr>
        <w:t xml:space="preserve"> forcon kuadrin mundësues për rinovimet. EPBD prezanton skemat e </w:t>
      </w:r>
      <w:r w:rsidR="00482C63" w:rsidRPr="00CC49AB">
        <w:rPr>
          <w:rFonts w:cs="Times New Roman"/>
          <w:szCs w:val="24"/>
        </w:rPr>
        <w:t>“</w:t>
      </w:r>
      <w:r w:rsidRPr="00CC49AB">
        <w:rPr>
          <w:rFonts w:cs="Times New Roman"/>
          <w:szCs w:val="24"/>
        </w:rPr>
        <w:t xml:space="preserve">Pasaportës së </w:t>
      </w:r>
      <w:r w:rsidR="00482C63" w:rsidRPr="00CC49AB">
        <w:rPr>
          <w:rFonts w:cs="Times New Roman"/>
          <w:szCs w:val="24"/>
        </w:rPr>
        <w:t xml:space="preserve">rinovimit </w:t>
      </w:r>
      <w:r w:rsidRPr="00CC49AB">
        <w:rPr>
          <w:rFonts w:cs="Times New Roman"/>
          <w:szCs w:val="24"/>
        </w:rPr>
        <w:t xml:space="preserve">të </w:t>
      </w:r>
      <w:r w:rsidR="00482C63" w:rsidRPr="00CC49AB">
        <w:rPr>
          <w:rFonts w:cs="Times New Roman"/>
          <w:szCs w:val="24"/>
        </w:rPr>
        <w:t xml:space="preserve">ndërtesave” </w:t>
      </w:r>
      <w:r w:rsidRPr="00CC49AB">
        <w:rPr>
          <w:rFonts w:cs="Times New Roman"/>
          <w:szCs w:val="24"/>
        </w:rPr>
        <w:t>në të gjithë BE-në për të ndihmuar pronarët e ndërtesave të planifikojnë rinovimet e tyre në mënyrë të organizuar.</w:t>
      </w:r>
    </w:p>
    <w:p w14:paraId="614D6A4C" w14:textId="3B748DFA" w:rsidR="001A78CB" w:rsidRPr="00CC49AB" w:rsidRDefault="001A78CB" w:rsidP="00674ADB">
      <w:pPr>
        <w:pStyle w:val="TEKSTIIIIII"/>
        <w:rPr>
          <w:rFonts w:cs="Times New Roman"/>
          <w:szCs w:val="24"/>
        </w:rPr>
      </w:pPr>
      <w:r w:rsidRPr="00CC49AB">
        <w:rPr>
          <w:rFonts w:cs="Times New Roman"/>
          <w:b/>
          <w:bCs/>
          <w:szCs w:val="24"/>
        </w:rPr>
        <w:t xml:space="preserve">Direktiva e </w:t>
      </w:r>
      <w:r w:rsidR="00340F38" w:rsidRPr="00CC49AB">
        <w:rPr>
          <w:rFonts w:cs="Times New Roman"/>
          <w:b/>
          <w:bCs/>
          <w:szCs w:val="24"/>
        </w:rPr>
        <w:t>Eficienc</w:t>
      </w:r>
      <w:r w:rsidRPr="00CC49AB">
        <w:rPr>
          <w:rFonts w:cs="Times New Roman"/>
          <w:b/>
          <w:bCs/>
          <w:szCs w:val="24"/>
        </w:rPr>
        <w:t>ës së Energjisë (EED)</w:t>
      </w:r>
      <w:r w:rsidR="00482C63" w:rsidRPr="00CC49AB">
        <w:rPr>
          <w:rFonts w:cs="Times New Roman"/>
          <w:szCs w:val="24"/>
        </w:rPr>
        <w:t>.</w:t>
      </w:r>
      <w:r w:rsidR="00482C63" w:rsidRPr="00CC49AB">
        <w:rPr>
          <w:rFonts w:cs="Times New Roman"/>
          <w:b/>
          <w:bCs/>
          <w:szCs w:val="24"/>
        </w:rPr>
        <w:t xml:space="preserve"> </w:t>
      </w:r>
      <w:r w:rsidRPr="00CC49AB">
        <w:rPr>
          <w:rFonts w:cs="Times New Roman"/>
          <w:szCs w:val="24"/>
        </w:rPr>
        <w:t xml:space="preserve">E miratuar nga Këshilli Ministror i Komunitetit të Energjisë në tetor 2015, me afat transpozimi në tetor 2017, kjo direktivë ka shfuqizuar </w:t>
      </w:r>
      <w:r w:rsidR="00482C63" w:rsidRPr="00CC49AB">
        <w:rPr>
          <w:rFonts w:cs="Times New Roman"/>
          <w:szCs w:val="24"/>
        </w:rPr>
        <w:t xml:space="preserve">direktivën </w:t>
      </w:r>
      <w:r w:rsidRPr="00CC49AB">
        <w:rPr>
          <w:rFonts w:cs="Times New Roman"/>
          <w:szCs w:val="24"/>
        </w:rPr>
        <w:t xml:space="preserve">e </w:t>
      </w:r>
      <w:r w:rsidR="00482C63" w:rsidRPr="00CC49AB">
        <w:rPr>
          <w:rFonts w:cs="Times New Roman"/>
          <w:szCs w:val="24"/>
        </w:rPr>
        <w:t xml:space="preserve">shërbimeve të energjisë </w:t>
      </w:r>
      <w:r w:rsidRPr="00CC49AB">
        <w:rPr>
          <w:rFonts w:cs="Times New Roman"/>
          <w:szCs w:val="24"/>
        </w:rPr>
        <w:t xml:space="preserve">2006/32/EC (ESD). Ligji për </w:t>
      </w:r>
      <w:r w:rsidR="00482C63" w:rsidRPr="00CC49AB">
        <w:rPr>
          <w:rFonts w:cs="Times New Roman"/>
          <w:szCs w:val="24"/>
        </w:rPr>
        <w:t xml:space="preserve">eficiencën </w:t>
      </w:r>
      <w:r w:rsidRPr="00CC49AB">
        <w:rPr>
          <w:rFonts w:cs="Times New Roman"/>
          <w:szCs w:val="24"/>
        </w:rPr>
        <w:t xml:space="preserve">e </w:t>
      </w:r>
      <w:r w:rsidR="00482C63" w:rsidRPr="00CC49AB">
        <w:rPr>
          <w:rFonts w:cs="Times New Roman"/>
          <w:szCs w:val="24"/>
        </w:rPr>
        <w:t xml:space="preserve">energjisë </w:t>
      </w:r>
      <w:r w:rsidRPr="00CC49AB">
        <w:rPr>
          <w:rFonts w:cs="Times New Roman"/>
          <w:szCs w:val="24"/>
        </w:rPr>
        <w:t>në Shqipëri u miratua në nëntor 2015 dhe transpozon pjesën më të madhe të EED</w:t>
      </w:r>
      <w:r w:rsidR="00482C63" w:rsidRPr="00CC49AB">
        <w:rPr>
          <w:rFonts w:cs="Times New Roman"/>
          <w:szCs w:val="24"/>
        </w:rPr>
        <w:t>-së</w:t>
      </w:r>
      <w:r w:rsidRPr="00CC49AB">
        <w:rPr>
          <w:rFonts w:cs="Times New Roman"/>
          <w:szCs w:val="24"/>
        </w:rPr>
        <w:t>. Aktualisht, ndihma teknike po vazhdon për të identifikuar element</w:t>
      </w:r>
      <w:r w:rsidR="00482C63" w:rsidRPr="00CC49AB">
        <w:rPr>
          <w:rFonts w:cs="Times New Roman"/>
          <w:szCs w:val="24"/>
        </w:rPr>
        <w:t>e</w:t>
      </w:r>
      <w:r w:rsidRPr="00CC49AB">
        <w:rPr>
          <w:rFonts w:cs="Times New Roman"/>
          <w:szCs w:val="24"/>
        </w:rPr>
        <w:t>t e EED që mungojnë dhe për të përditësuar ligjin.</w:t>
      </w:r>
    </w:p>
    <w:p w14:paraId="71F3CD15" w14:textId="03863C02" w:rsidR="001A78CB" w:rsidRPr="00CC49AB" w:rsidRDefault="001A78CB" w:rsidP="00674ADB">
      <w:pPr>
        <w:pStyle w:val="TEKSTIIIIII"/>
      </w:pPr>
      <w:r w:rsidRPr="00CC49AB">
        <w:t xml:space="preserve">Sipas ligjit të rishikuar për </w:t>
      </w:r>
      <w:r w:rsidR="00340F38" w:rsidRPr="00CC49AB">
        <w:t>eficienc</w:t>
      </w:r>
      <w:r w:rsidRPr="00CC49AB">
        <w:t>ën e energjisë, janë trajtuar aspekte të rëndësishme për menaxhimin e energjisë në nivel bashkie dhe më gjerë. Aspektet kryesore përfshijnë:</w:t>
      </w:r>
    </w:p>
    <w:p w14:paraId="310F98EA" w14:textId="6B59D771" w:rsidR="001A78CB" w:rsidRPr="00CC49AB" w:rsidRDefault="00674ADB" w:rsidP="00674ADB">
      <w:pPr>
        <w:pStyle w:val="TEKSTIIIIII"/>
      </w:pPr>
      <w:r w:rsidRPr="00CC49AB">
        <w:t>i</w:t>
      </w:r>
      <w:r w:rsidR="00ED2A50" w:rsidRPr="00CC49AB">
        <w:t>.</w:t>
      </w:r>
      <w:r w:rsidR="00482C63" w:rsidRPr="00CC49AB">
        <w:t xml:space="preserve"> </w:t>
      </w:r>
      <w:r w:rsidR="001A78CB" w:rsidRPr="00CC49AB">
        <w:t xml:space="preserve">Duke filluar nga data 28 shkurt 2022, çdo </w:t>
      </w:r>
      <w:r w:rsidR="00482C63" w:rsidRPr="00CC49AB">
        <w:t>3</w:t>
      </w:r>
      <w:r w:rsidR="001A78CB" w:rsidRPr="00CC49AB">
        <w:t xml:space="preserve"> (</w:t>
      </w:r>
      <w:r w:rsidR="00482C63" w:rsidRPr="00CC49AB">
        <w:t>tre</w:t>
      </w:r>
      <w:r w:rsidR="001A78CB" w:rsidRPr="00CC49AB">
        <w:t xml:space="preserve">) vjet, bashkitë do të përgatisin dhe dorëzojnë në Agjencinë e </w:t>
      </w:r>
      <w:r w:rsidR="00340F38" w:rsidRPr="00CC49AB">
        <w:t>Eficienc</w:t>
      </w:r>
      <w:r w:rsidR="001A78CB" w:rsidRPr="00CC49AB">
        <w:t xml:space="preserve">ës së Energjisë (AEE) draftplane bashkiake të veprimit për </w:t>
      </w:r>
      <w:r w:rsidR="00340F38" w:rsidRPr="00CC49AB">
        <w:t>eficienc</w:t>
      </w:r>
      <w:r w:rsidR="001A78CB" w:rsidRPr="00CC49AB">
        <w:t xml:space="preserve">ën e energjisë (MEEAP), të cilat do të përfshijnë politikat dhe masat e propozuara për </w:t>
      </w:r>
      <w:r w:rsidR="00340F38" w:rsidRPr="00CC49AB">
        <w:t>eficienc</w:t>
      </w:r>
      <w:r w:rsidR="001A78CB" w:rsidRPr="00CC49AB">
        <w:t xml:space="preserve">ën e energjisë, për të përmirësuar </w:t>
      </w:r>
      <w:r w:rsidR="00340F38" w:rsidRPr="00CC49AB">
        <w:t>eficienc</w:t>
      </w:r>
      <w:r w:rsidR="001A78CB" w:rsidRPr="00CC49AB">
        <w:t>ën e energjisë në të gjithë sektorët që veprojnë në nivel bashkiak.</w:t>
      </w:r>
    </w:p>
    <w:p w14:paraId="3E6A0D45" w14:textId="69B2DBD4" w:rsidR="001A78CB" w:rsidRPr="00CC49AB" w:rsidRDefault="00674ADB" w:rsidP="00674ADB">
      <w:pPr>
        <w:pStyle w:val="TEKSTIIIIII"/>
      </w:pPr>
      <w:r w:rsidRPr="00CC49AB">
        <w:t>ii</w:t>
      </w:r>
      <w:r w:rsidR="00ED2A50" w:rsidRPr="00CC49AB">
        <w:t>.</w:t>
      </w:r>
      <w:r w:rsidRPr="00CC49AB">
        <w:t xml:space="preserve"> </w:t>
      </w:r>
      <w:r w:rsidR="001A78CB" w:rsidRPr="00CC49AB">
        <w:t xml:space="preserve">Përpara miratimit të Planit Lokal të Veprimit për </w:t>
      </w:r>
      <w:r w:rsidR="00340F38" w:rsidRPr="00CC49AB">
        <w:t>Eficienc</w:t>
      </w:r>
      <w:r w:rsidR="001A78CB" w:rsidRPr="00CC49AB">
        <w:t>ën e Energjisë nga Këshilli Bashkiak, AEE</w:t>
      </w:r>
      <w:r w:rsidR="00482C63" w:rsidRPr="00CC49AB">
        <w:t>-ja</w:t>
      </w:r>
      <w:r w:rsidR="001A78CB" w:rsidRPr="00CC49AB">
        <w:t xml:space="preserve"> do të vlerësojë përputhshmërinë e tij me politikat kombëtare të </w:t>
      </w:r>
      <w:r w:rsidR="00340F38" w:rsidRPr="00CC49AB">
        <w:t>eficienc</w:t>
      </w:r>
      <w:r w:rsidR="001A78CB" w:rsidRPr="00CC49AB">
        <w:t xml:space="preserve">ës së energjisë, objektivat dhe planet përkatëse dhe do të japë opinionin e tij me rekomandime brenda </w:t>
      </w:r>
      <w:r w:rsidR="00FA01F5" w:rsidRPr="00CC49AB">
        <w:t>60</w:t>
      </w:r>
      <w:r w:rsidR="001A78CB" w:rsidRPr="00CC49AB">
        <w:t xml:space="preserve"> </w:t>
      </w:r>
      <w:r w:rsidR="00FA01F5" w:rsidRPr="00CC49AB">
        <w:t xml:space="preserve">(gjashtëdhjetë) </w:t>
      </w:r>
      <w:r w:rsidR="001A78CB" w:rsidRPr="00CC49AB">
        <w:t xml:space="preserve"> ditëve nga data e paraqitjes së projektplanit. Miratimi i planeve lokale të veprimit për </w:t>
      </w:r>
      <w:r w:rsidR="00340F38" w:rsidRPr="00CC49AB">
        <w:t>eficienc</w:t>
      </w:r>
      <w:r w:rsidR="001A78CB" w:rsidRPr="00CC49AB">
        <w:t xml:space="preserve">ën e energjisë nga Këshilli Bashkiak duhet të bëhet përpara datës 30 prill të vitit përkatës dhe duhet të mbulojë </w:t>
      </w:r>
      <w:r w:rsidR="00FA01F5" w:rsidRPr="00CC49AB">
        <w:t>3</w:t>
      </w:r>
      <w:r w:rsidR="001A78CB" w:rsidRPr="00CC49AB">
        <w:t xml:space="preserve"> (</w:t>
      </w:r>
      <w:r w:rsidR="00FA01F5" w:rsidRPr="00CC49AB">
        <w:t>tre</w:t>
      </w:r>
      <w:r w:rsidR="001A78CB" w:rsidRPr="00CC49AB">
        <w:t>) v</w:t>
      </w:r>
      <w:r w:rsidR="00FA01F5" w:rsidRPr="00CC49AB">
        <w:t>jetët</w:t>
      </w:r>
      <w:r w:rsidR="001A78CB" w:rsidRPr="00CC49AB">
        <w:t xml:space="preserve"> në vijim.</w:t>
      </w:r>
    </w:p>
    <w:p w14:paraId="058BD5C1" w14:textId="4C9E0BAD" w:rsidR="001A78CB" w:rsidRPr="00CC49AB" w:rsidRDefault="00674ADB" w:rsidP="00674ADB">
      <w:pPr>
        <w:pStyle w:val="TEKSTIIIIII"/>
      </w:pPr>
      <w:r w:rsidRPr="00CC49AB">
        <w:t>iii</w:t>
      </w:r>
      <w:r w:rsidR="00ED2A50" w:rsidRPr="00CC49AB">
        <w:t>.</w:t>
      </w:r>
      <w:r w:rsidRPr="00CC49AB">
        <w:t xml:space="preserve"> </w:t>
      </w:r>
      <w:r w:rsidR="001A78CB" w:rsidRPr="00CC49AB">
        <w:t xml:space="preserve">Plani, ndër të tjera, do të parashikojë ngritjen dhe funksionimin e sistemeve lokale të menaxhimit dhe monitorimit të energjisë, sipas rastit, përfshirë auditimet e energjisë për ndërtesat që konsumojnë shumë energji dhe për rinovimin e ndërtesave publike për të përmbushur standardet minimale të performancës energjetike të përcaktuara me </w:t>
      </w:r>
      <w:r w:rsidR="00C83532" w:rsidRPr="00CC49AB">
        <w:t>ligjin për performancën e energjisë në ndërtesa</w:t>
      </w:r>
      <w:r w:rsidR="001A78CB" w:rsidRPr="00CC49AB">
        <w:t xml:space="preserve">. Masat e tjera të </w:t>
      </w:r>
      <w:r w:rsidR="00340F38" w:rsidRPr="00CC49AB">
        <w:t>eficienc</w:t>
      </w:r>
      <w:r w:rsidR="001A78CB" w:rsidRPr="00CC49AB">
        <w:t>ës energjetike të marra në objektet e kontrolluara nga bashkitë do të jenë pjesë e planit.</w:t>
      </w:r>
    </w:p>
    <w:p w14:paraId="6093FDBD" w14:textId="5EAC1235" w:rsidR="001A78CB" w:rsidRPr="00CC49AB" w:rsidRDefault="00674ADB" w:rsidP="00674ADB">
      <w:pPr>
        <w:pStyle w:val="TEKSTIIIIII"/>
      </w:pPr>
      <w:r w:rsidRPr="00CC49AB">
        <w:lastRenderedPageBreak/>
        <w:t>iv</w:t>
      </w:r>
      <w:r w:rsidR="00ED2A50" w:rsidRPr="00CC49AB">
        <w:t>.</w:t>
      </w:r>
      <w:r w:rsidRPr="00CC49AB">
        <w:t xml:space="preserve"> </w:t>
      </w:r>
      <w:r w:rsidR="001A78CB" w:rsidRPr="00CC49AB">
        <w:t>Bashkitë që u kërkohet të zbatojnë një sistem lokal të menaxhimit të energjisë duhet të kenë të paktën 2 menaxherë të energjisë.</w:t>
      </w:r>
    </w:p>
    <w:p w14:paraId="287A3772" w14:textId="47977727" w:rsidR="001A78CB" w:rsidRPr="00CC49AB" w:rsidRDefault="001A78CB" w:rsidP="00674ADB">
      <w:pPr>
        <w:pStyle w:val="TEKSTIIIIII"/>
      </w:pPr>
      <w:r w:rsidRPr="00CC49AB">
        <w:rPr>
          <w:b/>
          <w:bCs/>
        </w:rPr>
        <w:t xml:space="preserve">Ligji për </w:t>
      </w:r>
      <w:r w:rsidR="00C83532" w:rsidRPr="00CC49AB">
        <w:rPr>
          <w:b/>
          <w:bCs/>
        </w:rPr>
        <w:t xml:space="preserve">eficiencën e energjisë </w:t>
      </w:r>
      <w:r w:rsidRPr="00CC49AB">
        <w:t>Ky ligj prezantoi bazën ligjore për zhvillimin e një vlerësimi gjithëpërfshirës të potencialit për ngrohje dhe ftohje efi</w:t>
      </w:r>
      <w:r w:rsidR="00C83532" w:rsidRPr="00CC49AB">
        <w:t>ci</w:t>
      </w:r>
      <w:r w:rsidRPr="00CC49AB">
        <w:t xml:space="preserve">ente në vitin 2021. Megjithatë, kryerja e vlerësimeve në përputhje me kërkesat e nenit 14 të Direktivës për </w:t>
      </w:r>
      <w:r w:rsidR="00340F38" w:rsidRPr="00CC49AB">
        <w:t>Eficienc</w:t>
      </w:r>
      <w:r w:rsidRPr="00CC49AB">
        <w:t>ën e Energjisë mungon. Gjithashtu, transpozimi i dispozitave që kanë të bëjnë me inspektimin e sistemeve të ngrohjes dhe ajrit të kondicionuar është ende në pritje.</w:t>
      </w:r>
    </w:p>
    <w:p w14:paraId="73ADC696" w14:textId="77777777" w:rsidR="001A78CB" w:rsidRPr="00CC49AB" w:rsidRDefault="001A78CB" w:rsidP="00674ADB">
      <w:pPr>
        <w:pStyle w:val="TEKSTIIIIII"/>
      </w:pPr>
      <w:r w:rsidRPr="00CC49AB">
        <w:rPr>
          <w:b/>
          <w:bCs/>
        </w:rPr>
        <w:t xml:space="preserve">Subvencione për ngrohje diellore </w:t>
      </w:r>
      <w:r w:rsidRPr="00CC49AB">
        <w:t>Shqipëria ka subvencionuar 2000 familje me sisteme diellore për ngrohjen e ujit.</w:t>
      </w:r>
    </w:p>
    <w:p w14:paraId="6CA84ED8" w14:textId="31EF3E9F" w:rsidR="001A78CB" w:rsidRPr="00CC49AB" w:rsidRDefault="001A78CB" w:rsidP="00674ADB">
      <w:pPr>
        <w:pStyle w:val="TEKSTIIIIII"/>
      </w:pPr>
      <w:r w:rsidRPr="00CC49AB">
        <w:rPr>
          <w:b/>
          <w:bCs/>
        </w:rPr>
        <w:t xml:space="preserve">Legjislacioni primar për përmirësimin e </w:t>
      </w:r>
      <w:r w:rsidR="00340F38" w:rsidRPr="00CC49AB">
        <w:rPr>
          <w:b/>
          <w:bCs/>
        </w:rPr>
        <w:t>eficienc</w:t>
      </w:r>
      <w:r w:rsidRPr="00CC49AB">
        <w:rPr>
          <w:b/>
          <w:bCs/>
        </w:rPr>
        <w:t>ës së energjisë (EE):</w:t>
      </w:r>
    </w:p>
    <w:p w14:paraId="0FE5931B" w14:textId="77777777" w:rsidR="001A78CB" w:rsidRPr="00CC49AB" w:rsidRDefault="001A78CB" w:rsidP="00674ADB">
      <w:pPr>
        <w:pStyle w:val="TEKSTIIIIII"/>
      </w:pPr>
      <w:r w:rsidRPr="00CC49AB">
        <w:t>Për të gjitha kategoritë e ndërtesave (rezidenciale, publike, komerciale, industriale, bujqësore etj.), përfshihen këto ligje:</w:t>
      </w:r>
    </w:p>
    <w:p w14:paraId="7549362B" w14:textId="0459E875" w:rsidR="001A78CB" w:rsidRPr="00CC49AB" w:rsidRDefault="00674ADB" w:rsidP="00674ADB">
      <w:pPr>
        <w:pStyle w:val="TEKSTIIIIII"/>
      </w:pPr>
      <w:r w:rsidRPr="00CC49AB">
        <w:t xml:space="preserve">- </w:t>
      </w:r>
      <w:r w:rsidR="001A78CB" w:rsidRPr="00CC49AB">
        <w:t>Ligji nr.</w:t>
      </w:r>
      <w:r w:rsidR="00ED2A50" w:rsidRPr="00CC49AB">
        <w:t xml:space="preserve"> </w:t>
      </w:r>
      <w:r w:rsidR="001A78CB" w:rsidRPr="00CC49AB">
        <w:t xml:space="preserve">124/2015 për </w:t>
      </w:r>
      <w:r w:rsidR="00C83532" w:rsidRPr="00CC49AB">
        <w:t>eficiencën e energjisë;</w:t>
      </w:r>
    </w:p>
    <w:p w14:paraId="14AFF4C7" w14:textId="0A0A49A5" w:rsidR="001A78CB" w:rsidRPr="00CC49AB" w:rsidRDefault="00674ADB" w:rsidP="00674ADB">
      <w:pPr>
        <w:pStyle w:val="TEKSTIIIIII"/>
      </w:pPr>
      <w:r w:rsidRPr="00CC49AB">
        <w:t>-</w:t>
      </w:r>
      <w:r w:rsidR="00ED2A50" w:rsidRPr="00CC49AB">
        <w:t xml:space="preserve"> </w:t>
      </w:r>
      <w:r w:rsidR="001A78CB" w:rsidRPr="00CC49AB">
        <w:t xml:space="preserve">Ligji për </w:t>
      </w:r>
      <w:r w:rsidR="00C83532" w:rsidRPr="00CC49AB">
        <w:t xml:space="preserve">performancën energjetike të ndërtesave </w:t>
      </w:r>
      <w:r w:rsidR="001A78CB" w:rsidRPr="00CC49AB">
        <w:t>nr. 116/2016</w:t>
      </w:r>
      <w:r w:rsidR="00C83532" w:rsidRPr="00CC49AB">
        <w:t>;</w:t>
      </w:r>
    </w:p>
    <w:p w14:paraId="3D4E3229" w14:textId="3788E665" w:rsidR="001A78CB" w:rsidRPr="00CC49AB" w:rsidRDefault="00674ADB" w:rsidP="00674ADB">
      <w:pPr>
        <w:pStyle w:val="TEKSTIIIIII"/>
      </w:pPr>
      <w:r w:rsidRPr="00CC49AB">
        <w:t xml:space="preserve">- </w:t>
      </w:r>
      <w:r w:rsidR="001A78CB" w:rsidRPr="00CC49AB">
        <w:t xml:space="preserve">Ligji për </w:t>
      </w:r>
      <w:r w:rsidR="00C83532" w:rsidRPr="00CC49AB">
        <w:t xml:space="preserve">burimet e rinovueshme të energjisë </w:t>
      </w:r>
      <w:r w:rsidR="001A78CB" w:rsidRPr="00CC49AB">
        <w:t>nr. 8/2017</w:t>
      </w:r>
      <w:r w:rsidR="00C83532" w:rsidRPr="00CC49AB">
        <w:t>;</w:t>
      </w:r>
    </w:p>
    <w:p w14:paraId="7BE72DC0" w14:textId="6193F9DD" w:rsidR="001A78CB" w:rsidRPr="00CC49AB" w:rsidRDefault="00674ADB" w:rsidP="00674ADB">
      <w:pPr>
        <w:pStyle w:val="TEKSTIIIIII"/>
      </w:pPr>
      <w:r w:rsidRPr="00CC49AB">
        <w:t xml:space="preserve">- </w:t>
      </w:r>
      <w:r w:rsidR="001A78CB" w:rsidRPr="00CC49AB">
        <w:t>Ligji nr.</w:t>
      </w:r>
      <w:r w:rsidR="00ED2A50" w:rsidRPr="00CC49AB">
        <w:t xml:space="preserve"> </w:t>
      </w:r>
      <w:r w:rsidR="001A78CB" w:rsidRPr="00CC49AB">
        <w:t>68/2012 për informacionin e konsumit të energjisë dhe burimeve të tjera nga produktet e ndërlidhura me energjinë</w:t>
      </w:r>
      <w:r w:rsidR="00C83532" w:rsidRPr="00CC49AB">
        <w:t>;</w:t>
      </w:r>
    </w:p>
    <w:p w14:paraId="6ED31D4D" w14:textId="5CB024DE" w:rsidR="001A78CB" w:rsidRPr="00CC49AB" w:rsidRDefault="00674ADB" w:rsidP="00674ADB">
      <w:pPr>
        <w:pStyle w:val="TEKSTIIIIII"/>
      </w:pPr>
      <w:r w:rsidRPr="00CC49AB">
        <w:t xml:space="preserve">- </w:t>
      </w:r>
      <w:r w:rsidR="001A78CB" w:rsidRPr="00CC49AB">
        <w:t>Ligji nr.</w:t>
      </w:r>
      <w:r w:rsidR="00ED2A50" w:rsidRPr="00CC49AB">
        <w:t xml:space="preserve"> </w:t>
      </w:r>
      <w:r w:rsidR="001A78CB" w:rsidRPr="00CC49AB">
        <w:t>8937, datë 9.12.2002</w:t>
      </w:r>
      <w:r w:rsidR="00BE665C" w:rsidRPr="00CC49AB">
        <w:t xml:space="preserve">, </w:t>
      </w:r>
      <w:r w:rsidR="00165A32" w:rsidRPr="00CC49AB">
        <w:t>“</w:t>
      </w:r>
      <w:r w:rsidR="00BE665C" w:rsidRPr="00CC49AB">
        <w:t xml:space="preserve">Për </w:t>
      </w:r>
      <w:r w:rsidR="001A78CB" w:rsidRPr="00CC49AB">
        <w:t>ruajtjen e energjisë/nxehtësisë termike në ndërtesa</w:t>
      </w:r>
      <w:r w:rsidR="00165A32" w:rsidRPr="00CC49AB">
        <w:t>”</w:t>
      </w:r>
      <w:r w:rsidR="001A78CB" w:rsidRPr="00CC49AB">
        <w:t>.</w:t>
      </w:r>
    </w:p>
    <w:p w14:paraId="34180B3C" w14:textId="12D977BC" w:rsidR="001A78CB" w:rsidRPr="00CC49AB" w:rsidRDefault="001A78CB" w:rsidP="00674ADB">
      <w:pPr>
        <w:pStyle w:val="TEKSTIIIIII"/>
        <w:rPr>
          <w:b/>
        </w:rPr>
      </w:pPr>
      <w:r w:rsidRPr="00CC49AB">
        <w:rPr>
          <w:b/>
        </w:rPr>
        <w:t xml:space="preserve">Ligji për </w:t>
      </w:r>
      <w:r w:rsidR="00C83532" w:rsidRPr="00CC49AB">
        <w:rPr>
          <w:b/>
        </w:rPr>
        <w:t>eficiencën e energjisë</w:t>
      </w:r>
    </w:p>
    <w:p w14:paraId="1973C4CE" w14:textId="360065DD" w:rsidR="001A78CB" w:rsidRPr="00CC49AB" w:rsidRDefault="001A78CB" w:rsidP="00674ADB">
      <w:pPr>
        <w:pStyle w:val="TEKSTIIIIII"/>
      </w:pPr>
      <w:r w:rsidRPr="00CC49AB">
        <w:t>Ky ligj përcakton detyrimet e autoriteteve qeveritare, bashkive, sektorit publik dhe privat për promovimin e përdorimit efi</w:t>
      </w:r>
      <w:r w:rsidR="008F78B5" w:rsidRPr="00CC49AB">
        <w:t>ci</w:t>
      </w:r>
      <w:r w:rsidRPr="00CC49AB">
        <w:t>ent të energjisë. Qëllimi i tij është:</w:t>
      </w:r>
    </w:p>
    <w:p w14:paraId="0951DBAB" w14:textId="64A9F5A5" w:rsidR="001A78CB" w:rsidRPr="00CC49AB" w:rsidRDefault="00674ADB" w:rsidP="00674ADB">
      <w:pPr>
        <w:pStyle w:val="TEKSTIIIIII"/>
      </w:pPr>
      <w:r w:rsidRPr="00CC49AB">
        <w:t>i</w:t>
      </w:r>
      <w:r w:rsidR="008F78B5" w:rsidRPr="00CC49AB">
        <w:t>.</w:t>
      </w:r>
      <w:r w:rsidRPr="00CC49AB">
        <w:t xml:space="preserve"> </w:t>
      </w:r>
      <w:r w:rsidR="001A78CB" w:rsidRPr="00CC49AB">
        <w:t xml:space="preserve">Vendosja dhe zbatimi i politikave dhe rregullave kombëtare për </w:t>
      </w:r>
      <w:r w:rsidR="00340F38" w:rsidRPr="00CC49AB">
        <w:t>eficienc</w:t>
      </w:r>
      <w:r w:rsidR="001A78CB" w:rsidRPr="00CC49AB">
        <w:t>ën e energjisë</w:t>
      </w:r>
      <w:r w:rsidR="008F78B5" w:rsidRPr="00CC49AB">
        <w:t>;</w:t>
      </w:r>
    </w:p>
    <w:p w14:paraId="2464F7E1" w14:textId="1304555D" w:rsidR="001A78CB" w:rsidRPr="00CC49AB" w:rsidRDefault="00674ADB" w:rsidP="00674ADB">
      <w:pPr>
        <w:pStyle w:val="TEKSTIIIIII"/>
      </w:pPr>
      <w:r w:rsidRPr="00CC49AB">
        <w:t>ii</w:t>
      </w:r>
      <w:r w:rsidR="008F78B5" w:rsidRPr="00CC49AB">
        <w:t>.</w:t>
      </w:r>
      <w:r w:rsidRPr="00CC49AB">
        <w:t xml:space="preserve"> </w:t>
      </w:r>
      <w:r w:rsidR="001A78CB" w:rsidRPr="00CC49AB">
        <w:t>Vendosja e objektivave kombëtar</w:t>
      </w:r>
      <w:r w:rsidR="008F78B5" w:rsidRPr="00CC49AB">
        <w:t>ë</w:t>
      </w:r>
      <w:r w:rsidR="001A78CB" w:rsidRPr="00CC49AB">
        <w:t xml:space="preserve"> për </w:t>
      </w:r>
      <w:r w:rsidR="00340F38" w:rsidRPr="00CC49AB">
        <w:t>eficienc</w:t>
      </w:r>
      <w:r w:rsidR="001A78CB" w:rsidRPr="00CC49AB">
        <w:t>ën e energjisë</w:t>
      </w:r>
      <w:r w:rsidR="008F78B5" w:rsidRPr="00CC49AB">
        <w:t>;</w:t>
      </w:r>
    </w:p>
    <w:p w14:paraId="50863486" w14:textId="026724D1" w:rsidR="001A78CB" w:rsidRPr="00CC49AB" w:rsidRDefault="00674ADB" w:rsidP="00674ADB">
      <w:pPr>
        <w:pStyle w:val="TEKSTIIIIII"/>
      </w:pPr>
      <w:r w:rsidRPr="00CC49AB">
        <w:t>iii</w:t>
      </w:r>
      <w:r w:rsidR="008F78B5" w:rsidRPr="00CC49AB">
        <w:t>.</w:t>
      </w:r>
      <w:r w:rsidRPr="00CC49AB">
        <w:t xml:space="preserve"> </w:t>
      </w:r>
      <w:r w:rsidR="001A78CB" w:rsidRPr="00CC49AB">
        <w:t>Promovimi i konkurrencës ekonomike.</w:t>
      </w:r>
    </w:p>
    <w:p w14:paraId="4799E4F3" w14:textId="7801D007" w:rsidR="001A78CB" w:rsidRPr="00CC49AB" w:rsidRDefault="001A78CB" w:rsidP="00674ADB">
      <w:pPr>
        <w:pStyle w:val="ListBullet3"/>
        <w:numPr>
          <w:ilvl w:val="0"/>
          <w:numId w:val="0"/>
        </w:numPr>
        <w:tabs>
          <w:tab w:val="left" w:pos="720"/>
        </w:tabs>
        <w:spacing w:after="0" w:line="240" w:lineRule="auto"/>
        <w:ind w:firstLine="284"/>
        <w:jc w:val="both"/>
        <w:rPr>
          <w:rFonts w:ascii="Garamond" w:hAnsi="Garamond" w:cs="Times New Roman"/>
          <w:b/>
          <w:bCs/>
          <w:sz w:val="24"/>
          <w:szCs w:val="24"/>
        </w:rPr>
      </w:pPr>
      <w:r w:rsidRPr="00CC49AB">
        <w:rPr>
          <w:rFonts w:ascii="Garamond" w:hAnsi="Garamond" w:cs="Times New Roman"/>
          <w:b/>
          <w:bCs/>
          <w:sz w:val="24"/>
          <w:szCs w:val="24"/>
        </w:rPr>
        <w:t xml:space="preserve">Ligji mbi </w:t>
      </w:r>
      <w:r w:rsidR="008F78B5" w:rsidRPr="00CC49AB">
        <w:rPr>
          <w:rFonts w:ascii="Garamond" w:hAnsi="Garamond" w:cs="Times New Roman"/>
          <w:b/>
          <w:bCs/>
          <w:sz w:val="24"/>
          <w:szCs w:val="24"/>
        </w:rPr>
        <w:t>performancën e energjisë së ndërtesave</w:t>
      </w:r>
    </w:p>
    <w:p w14:paraId="75F12A2C" w14:textId="77777777" w:rsidR="001A78CB" w:rsidRPr="00CC49AB" w:rsidRDefault="001A78CB" w:rsidP="00674ADB">
      <w:pPr>
        <w:pStyle w:val="ListBullet3"/>
        <w:numPr>
          <w:ilvl w:val="0"/>
          <w:numId w:val="0"/>
        </w:numPr>
        <w:tabs>
          <w:tab w:val="left" w:pos="720"/>
        </w:tabs>
        <w:spacing w:after="0" w:line="240" w:lineRule="auto"/>
        <w:ind w:firstLine="284"/>
        <w:jc w:val="both"/>
        <w:rPr>
          <w:rFonts w:ascii="Garamond" w:hAnsi="Garamond" w:cs="Times New Roman"/>
          <w:sz w:val="24"/>
          <w:szCs w:val="24"/>
        </w:rPr>
      </w:pPr>
      <w:r w:rsidRPr="00CC49AB">
        <w:rPr>
          <w:rFonts w:ascii="Garamond" w:hAnsi="Garamond" w:cs="Times New Roman"/>
          <w:sz w:val="24"/>
          <w:szCs w:val="24"/>
        </w:rPr>
        <w:t>Në fuqi që nga janari 2021, ky ligj përfshin:</w:t>
      </w:r>
    </w:p>
    <w:p w14:paraId="3FEBC967" w14:textId="77CDC7E2" w:rsidR="001A78CB" w:rsidRPr="00CC49AB" w:rsidRDefault="00674ADB" w:rsidP="00674ADB">
      <w:pPr>
        <w:pStyle w:val="TEKSTIIIIII"/>
      </w:pPr>
      <w:r w:rsidRPr="00CC49AB">
        <w:t xml:space="preserve">- </w:t>
      </w:r>
      <w:r w:rsidR="001A78CB" w:rsidRPr="00CC49AB">
        <w:t xml:space="preserve">Ndërtesat e reja në pronësi publike duhet të plotësojnë standardin e </w:t>
      </w:r>
      <w:r w:rsidR="00165A32" w:rsidRPr="00CC49AB">
        <w:t>“</w:t>
      </w:r>
      <w:r w:rsidR="001A78CB" w:rsidRPr="00CC49AB">
        <w:t xml:space="preserve">Ndërtesave me </w:t>
      </w:r>
      <w:r w:rsidR="008F78B5" w:rsidRPr="00CC49AB">
        <w:t>pothuajse zero energjie</w:t>
      </w:r>
      <w:r w:rsidR="00165A32" w:rsidRPr="00CC49AB">
        <w:t>”</w:t>
      </w:r>
      <w:r w:rsidR="001A78CB" w:rsidRPr="00CC49AB">
        <w:t xml:space="preserve"> (NZEB) pas 31 dhjetorit 2018.</w:t>
      </w:r>
    </w:p>
    <w:p w14:paraId="539A5227" w14:textId="43E8EF1A" w:rsidR="001A78CB" w:rsidRPr="00CC49AB" w:rsidRDefault="00674ADB" w:rsidP="00674ADB">
      <w:pPr>
        <w:pStyle w:val="TEKSTIIIIII"/>
      </w:pPr>
      <w:r w:rsidRPr="00CC49AB">
        <w:t xml:space="preserve">- </w:t>
      </w:r>
      <w:r w:rsidR="001A78CB" w:rsidRPr="00CC49AB">
        <w:t xml:space="preserve">Certifikata e </w:t>
      </w:r>
      <w:r w:rsidR="008F78B5" w:rsidRPr="00CC49AB">
        <w:t xml:space="preserve">performancës së energjisë </w:t>
      </w:r>
      <w:r w:rsidR="001A78CB" w:rsidRPr="00CC49AB">
        <w:t>duhet të shfaqet në mënyrë të dukshme për ndërtesat publike me sipërfaqe mbi 250 m².</w:t>
      </w:r>
    </w:p>
    <w:p w14:paraId="624E84EC" w14:textId="387FE8BD" w:rsidR="001A78CB" w:rsidRPr="00CC49AB" w:rsidRDefault="001A78CB" w:rsidP="00674ADB">
      <w:pPr>
        <w:spacing w:after="0" w:line="240" w:lineRule="auto"/>
        <w:ind w:firstLine="284"/>
        <w:jc w:val="both"/>
        <w:rPr>
          <w:rFonts w:ascii="Garamond" w:eastAsia="Times New Roman" w:hAnsi="Garamond" w:cs="Times New Roman"/>
          <w:sz w:val="24"/>
          <w:szCs w:val="24"/>
          <w:lang w:eastAsia="en-US"/>
        </w:rPr>
      </w:pPr>
      <w:r w:rsidRPr="00CC49AB">
        <w:rPr>
          <w:rFonts w:ascii="Garamond" w:eastAsia="Times New Roman" w:hAnsi="Garamond" w:cs="Times New Roman"/>
          <w:b/>
          <w:bCs/>
          <w:sz w:val="24"/>
          <w:szCs w:val="24"/>
          <w:lang w:eastAsia="en-US"/>
        </w:rPr>
        <w:t>Ligji parashtron</w:t>
      </w:r>
      <w:r w:rsidR="008F78B5" w:rsidRPr="00CC49AB">
        <w:rPr>
          <w:rFonts w:ascii="Garamond" w:eastAsia="Times New Roman" w:hAnsi="Garamond" w:cs="Times New Roman"/>
          <w:b/>
          <w:bCs/>
          <w:sz w:val="24"/>
          <w:szCs w:val="24"/>
          <w:lang w:eastAsia="en-US"/>
        </w:rPr>
        <w:t>,</w:t>
      </w:r>
      <w:r w:rsidRPr="00CC49AB">
        <w:rPr>
          <w:rFonts w:ascii="Garamond" w:eastAsia="Times New Roman" w:hAnsi="Garamond" w:cs="Times New Roman"/>
          <w:b/>
          <w:bCs/>
          <w:sz w:val="24"/>
          <w:szCs w:val="24"/>
          <w:lang w:eastAsia="en-US"/>
        </w:rPr>
        <w:t xml:space="preserve"> gjithashtu</w:t>
      </w:r>
      <w:r w:rsidR="008F78B5" w:rsidRPr="00CC49AB">
        <w:rPr>
          <w:rFonts w:ascii="Garamond" w:eastAsia="Times New Roman" w:hAnsi="Garamond" w:cs="Times New Roman"/>
          <w:b/>
          <w:bCs/>
          <w:sz w:val="24"/>
          <w:szCs w:val="24"/>
          <w:lang w:eastAsia="en-US"/>
        </w:rPr>
        <w:t>,</w:t>
      </w:r>
      <w:r w:rsidRPr="00CC49AB">
        <w:rPr>
          <w:rFonts w:ascii="Garamond" w:eastAsia="Times New Roman" w:hAnsi="Garamond" w:cs="Times New Roman"/>
          <w:b/>
          <w:bCs/>
          <w:sz w:val="24"/>
          <w:szCs w:val="24"/>
          <w:lang w:eastAsia="en-US"/>
        </w:rPr>
        <w:t xml:space="preserve"> bazën për zhvillimin e Kërkesave Minimale të Performancës për Ndërtesat</w:t>
      </w:r>
      <w:r w:rsidRPr="00CC49AB">
        <w:rPr>
          <w:rFonts w:ascii="Garamond" w:eastAsia="Times New Roman" w:hAnsi="Garamond" w:cs="Times New Roman"/>
          <w:sz w:val="24"/>
          <w:szCs w:val="24"/>
          <w:lang w:eastAsia="en-US"/>
        </w:rPr>
        <w:t xml:space="preserve"> (miratuar me </w:t>
      </w:r>
      <w:r w:rsidR="008F78B5" w:rsidRPr="00CC49AB">
        <w:rPr>
          <w:rFonts w:ascii="Garamond" w:eastAsia="Times New Roman" w:hAnsi="Garamond" w:cs="Times New Roman"/>
          <w:sz w:val="24"/>
          <w:szCs w:val="24"/>
          <w:lang w:eastAsia="en-US"/>
        </w:rPr>
        <w:t xml:space="preserve">vendimin </w:t>
      </w:r>
      <w:r w:rsidRPr="00CC49AB">
        <w:rPr>
          <w:rFonts w:ascii="Garamond" w:eastAsia="Times New Roman" w:hAnsi="Garamond" w:cs="Times New Roman"/>
          <w:sz w:val="24"/>
          <w:szCs w:val="24"/>
          <w:lang w:eastAsia="en-US"/>
        </w:rPr>
        <w:t xml:space="preserve">e Këshillit të Ministrave </w:t>
      </w:r>
      <w:r w:rsidR="008F78B5" w:rsidRPr="00CC49AB">
        <w:rPr>
          <w:rFonts w:ascii="Garamond" w:eastAsia="Times New Roman" w:hAnsi="Garamond" w:cs="Times New Roman"/>
          <w:sz w:val="24"/>
          <w:szCs w:val="24"/>
          <w:lang w:eastAsia="en-US"/>
        </w:rPr>
        <w:t>nr</w:t>
      </w:r>
      <w:r w:rsidRPr="00CC49AB">
        <w:rPr>
          <w:rFonts w:ascii="Garamond" w:eastAsia="Times New Roman" w:hAnsi="Garamond" w:cs="Times New Roman"/>
          <w:sz w:val="24"/>
          <w:szCs w:val="24"/>
          <w:lang w:eastAsia="en-US"/>
        </w:rPr>
        <w:t>. 537, datë 7.8.2020), të cilat janë të përcaktuara për kategori të ndryshme ndërtesash, duke përfshirë rinovimin, ndërtesat e reja, sistemet teknike për ngrohje dhe ftohje etj.</w:t>
      </w:r>
    </w:p>
    <w:p w14:paraId="794E3B01" w14:textId="77777777" w:rsidR="001A78CB" w:rsidRPr="00CC49AB" w:rsidRDefault="001A78CB" w:rsidP="00674ADB">
      <w:pPr>
        <w:spacing w:after="0" w:line="240" w:lineRule="auto"/>
        <w:ind w:firstLine="284"/>
        <w:jc w:val="both"/>
        <w:rPr>
          <w:rFonts w:ascii="Garamond" w:eastAsia="Times New Roman" w:hAnsi="Garamond" w:cs="Times New Roman"/>
          <w:sz w:val="24"/>
          <w:szCs w:val="24"/>
          <w:lang w:eastAsia="en-US"/>
        </w:rPr>
      </w:pPr>
      <w:r w:rsidRPr="00CC49AB">
        <w:rPr>
          <w:rFonts w:ascii="Garamond" w:eastAsia="Times New Roman" w:hAnsi="Garamond" w:cs="Times New Roman"/>
          <w:b/>
          <w:bCs/>
          <w:sz w:val="24"/>
          <w:szCs w:val="24"/>
          <w:lang w:eastAsia="en-US"/>
        </w:rPr>
        <w:t>Sektorët kryesore të aplikimeve përfshijnë:</w:t>
      </w:r>
    </w:p>
    <w:p w14:paraId="493A9D6F" w14:textId="1B4B6392" w:rsidR="001A78CB" w:rsidRPr="00CC49AB" w:rsidRDefault="00674ADB" w:rsidP="00674ADB">
      <w:pPr>
        <w:spacing w:after="0" w:line="240" w:lineRule="auto"/>
        <w:ind w:firstLine="284"/>
        <w:jc w:val="both"/>
        <w:rPr>
          <w:rFonts w:ascii="Garamond" w:eastAsia="Times New Roman" w:hAnsi="Garamond" w:cs="Times New Roman"/>
          <w:sz w:val="24"/>
          <w:szCs w:val="24"/>
          <w:lang w:eastAsia="en-US"/>
        </w:rPr>
      </w:pPr>
      <w:r w:rsidRPr="00CC49AB">
        <w:rPr>
          <w:rFonts w:ascii="Garamond" w:eastAsia="Times New Roman" w:hAnsi="Garamond" w:cs="Times New Roman"/>
          <w:b/>
          <w:bCs/>
          <w:sz w:val="24"/>
          <w:szCs w:val="24"/>
          <w:lang w:eastAsia="en-US"/>
        </w:rPr>
        <w:t>-</w:t>
      </w:r>
      <w:r w:rsidR="00ED2A50" w:rsidRPr="00CC49AB">
        <w:rPr>
          <w:rFonts w:ascii="Garamond" w:eastAsia="Times New Roman" w:hAnsi="Garamond" w:cs="Times New Roman"/>
          <w:b/>
          <w:bCs/>
          <w:sz w:val="24"/>
          <w:szCs w:val="24"/>
          <w:lang w:eastAsia="en-US"/>
        </w:rPr>
        <w:t xml:space="preserve"> </w:t>
      </w:r>
      <w:r w:rsidR="001A78CB" w:rsidRPr="00CC49AB">
        <w:rPr>
          <w:rFonts w:ascii="Garamond" w:eastAsia="Times New Roman" w:hAnsi="Garamond" w:cs="Times New Roman"/>
          <w:b/>
          <w:bCs/>
          <w:sz w:val="24"/>
          <w:szCs w:val="24"/>
          <w:lang w:eastAsia="en-US"/>
        </w:rPr>
        <w:t>Të gjitha ndërtesat e reja dhe njësitë e ndërtesave të reja gjatë të gjitha fazave të ndërtimit</w:t>
      </w:r>
      <w:r w:rsidR="001A78CB" w:rsidRPr="00CC49AB">
        <w:rPr>
          <w:rFonts w:ascii="Garamond" w:eastAsia="Times New Roman" w:hAnsi="Garamond" w:cs="Times New Roman"/>
          <w:sz w:val="24"/>
          <w:szCs w:val="24"/>
          <w:lang w:eastAsia="en-US"/>
        </w:rPr>
        <w:t>, duke përfshirë projektimin.</w:t>
      </w:r>
    </w:p>
    <w:p w14:paraId="68B67FC4" w14:textId="400F054E" w:rsidR="001A78CB" w:rsidRPr="00CC49AB" w:rsidRDefault="00674ADB" w:rsidP="00674ADB">
      <w:pPr>
        <w:spacing w:after="0" w:line="240" w:lineRule="auto"/>
        <w:ind w:firstLine="284"/>
        <w:jc w:val="both"/>
        <w:rPr>
          <w:rFonts w:ascii="Garamond" w:eastAsia="Times New Roman" w:hAnsi="Garamond" w:cs="Times New Roman"/>
          <w:sz w:val="24"/>
          <w:szCs w:val="24"/>
          <w:lang w:eastAsia="en-US"/>
        </w:rPr>
      </w:pPr>
      <w:r w:rsidRPr="00CC49AB">
        <w:rPr>
          <w:rFonts w:ascii="Garamond" w:eastAsia="Times New Roman" w:hAnsi="Garamond" w:cs="Times New Roman"/>
          <w:b/>
          <w:bCs/>
          <w:sz w:val="24"/>
          <w:szCs w:val="24"/>
          <w:lang w:eastAsia="en-US"/>
        </w:rPr>
        <w:t>-</w:t>
      </w:r>
      <w:r w:rsidR="00ED2A50" w:rsidRPr="00CC49AB">
        <w:rPr>
          <w:rFonts w:ascii="Garamond" w:eastAsia="Times New Roman" w:hAnsi="Garamond" w:cs="Times New Roman"/>
          <w:b/>
          <w:bCs/>
          <w:sz w:val="24"/>
          <w:szCs w:val="24"/>
          <w:lang w:eastAsia="en-US"/>
        </w:rPr>
        <w:t xml:space="preserve"> </w:t>
      </w:r>
      <w:r w:rsidR="001A78CB" w:rsidRPr="00CC49AB">
        <w:rPr>
          <w:rFonts w:ascii="Garamond" w:eastAsia="Times New Roman" w:hAnsi="Garamond" w:cs="Times New Roman"/>
          <w:b/>
          <w:bCs/>
          <w:sz w:val="24"/>
          <w:szCs w:val="24"/>
          <w:lang w:eastAsia="en-US"/>
        </w:rPr>
        <w:t>Ndërtesat ekzistuese dhe njësitë e ndërtesave ekzistuese</w:t>
      </w:r>
      <w:r w:rsidR="001A78CB" w:rsidRPr="00CC49AB">
        <w:rPr>
          <w:rFonts w:ascii="Garamond" w:eastAsia="Times New Roman" w:hAnsi="Garamond" w:cs="Times New Roman"/>
          <w:sz w:val="24"/>
          <w:szCs w:val="24"/>
          <w:lang w:eastAsia="en-US"/>
        </w:rPr>
        <w:t>, kur i nënshtrohen një rinovimi të rëndësishëm ose kur ato zgjerohen/shtohen, duke përfshirë projektimin.</w:t>
      </w:r>
    </w:p>
    <w:p w14:paraId="3C50773E" w14:textId="6E655231" w:rsidR="001A78CB" w:rsidRPr="00CC49AB" w:rsidRDefault="00674ADB" w:rsidP="00674ADB">
      <w:pPr>
        <w:spacing w:after="0" w:line="240" w:lineRule="auto"/>
        <w:ind w:firstLine="284"/>
        <w:jc w:val="both"/>
        <w:rPr>
          <w:rFonts w:ascii="Garamond" w:eastAsia="Times New Roman" w:hAnsi="Garamond" w:cs="Times New Roman"/>
          <w:sz w:val="24"/>
          <w:szCs w:val="24"/>
          <w:lang w:eastAsia="en-US"/>
        </w:rPr>
      </w:pPr>
      <w:r w:rsidRPr="00CC49AB">
        <w:rPr>
          <w:rFonts w:ascii="Garamond" w:eastAsia="Times New Roman" w:hAnsi="Garamond" w:cs="Times New Roman"/>
          <w:b/>
          <w:bCs/>
          <w:sz w:val="24"/>
          <w:szCs w:val="24"/>
          <w:lang w:eastAsia="en-US"/>
        </w:rPr>
        <w:t>-</w:t>
      </w:r>
      <w:r w:rsidR="00ED2A50" w:rsidRPr="00CC49AB">
        <w:rPr>
          <w:rFonts w:ascii="Garamond" w:eastAsia="Times New Roman" w:hAnsi="Garamond" w:cs="Times New Roman"/>
          <w:b/>
          <w:bCs/>
          <w:sz w:val="24"/>
          <w:szCs w:val="24"/>
          <w:lang w:eastAsia="en-US"/>
        </w:rPr>
        <w:t xml:space="preserve"> </w:t>
      </w:r>
      <w:r w:rsidR="001A78CB" w:rsidRPr="00CC49AB">
        <w:rPr>
          <w:rFonts w:ascii="Garamond" w:eastAsia="Times New Roman" w:hAnsi="Garamond" w:cs="Times New Roman"/>
          <w:b/>
          <w:bCs/>
          <w:sz w:val="24"/>
          <w:szCs w:val="24"/>
          <w:lang w:eastAsia="en-US"/>
        </w:rPr>
        <w:t>Elementet e veçanta të ndërtesës</w:t>
      </w:r>
      <w:r w:rsidR="001A78CB" w:rsidRPr="00CC49AB">
        <w:rPr>
          <w:rFonts w:ascii="Garamond" w:eastAsia="Times New Roman" w:hAnsi="Garamond" w:cs="Times New Roman"/>
          <w:sz w:val="24"/>
          <w:szCs w:val="24"/>
          <w:lang w:eastAsia="en-US"/>
        </w:rPr>
        <w:t>, të cilat janë pjesë e mbështjellëses së ndërtesës dhe që kanë një ndikim të konsiderueshëm në performancën energjetike, kur ato zëvendësohen ose i shtohen ndërtesës.</w:t>
      </w:r>
    </w:p>
    <w:p w14:paraId="75FB54B8" w14:textId="49A8DE4F" w:rsidR="001A78CB" w:rsidRPr="00CC49AB" w:rsidRDefault="00674ADB" w:rsidP="00674ADB">
      <w:pPr>
        <w:spacing w:after="0" w:line="240" w:lineRule="auto"/>
        <w:ind w:firstLine="284"/>
        <w:jc w:val="both"/>
        <w:rPr>
          <w:rFonts w:ascii="Garamond" w:eastAsia="Times New Roman" w:hAnsi="Garamond" w:cs="Times New Roman"/>
          <w:sz w:val="24"/>
          <w:szCs w:val="24"/>
          <w:lang w:eastAsia="en-US"/>
        </w:rPr>
      </w:pPr>
      <w:r w:rsidRPr="00CC49AB">
        <w:rPr>
          <w:rFonts w:ascii="Garamond" w:eastAsia="Times New Roman" w:hAnsi="Garamond" w:cs="Times New Roman"/>
          <w:b/>
          <w:bCs/>
          <w:sz w:val="24"/>
          <w:szCs w:val="24"/>
          <w:lang w:eastAsia="en-US"/>
        </w:rPr>
        <w:t>-</w:t>
      </w:r>
      <w:r w:rsidR="00ED2A50" w:rsidRPr="00CC49AB">
        <w:rPr>
          <w:rFonts w:ascii="Garamond" w:eastAsia="Times New Roman" w:hAnsi="Garamond" w:cs="Times New Roman"/>
          <w:b/>
          <w:bCs/>
          <w:sz w:val="24"/>
          <w:szCs w:val="24"/>
          <w:lang w:eastAsia="en-US"/>
        </w:rPr>
        <w:t xml:space="preserve"> </w:t>
      </w:r>
      <w:r w:rsidR="001A78CB" w:rsidRPr="00CC49AB">
        <w:rPr>
          <w:rFonts w:ascii="Garamond" w:eastAsia="Times New Roman" w:hAnsi="Garamond" w:cs="Times New Roman"/>
          <w:b/>
          <w:bCs/>
          <w:sz w:val="24"/>
          <w:szCs w:val="24"/>
          <w:lang w:eastAsia="en-US"/>
        </w:rPr>
        <w:t>Infiltrimin e ajrit në ndërtesë</w:t>
      </w:r>
      <w:r w:rsidR="001A78CB" w:rsidRPr="00CC49AB">
        <w:rPr>
          <w:rFonts w:ascii="Garamond" w:eastAsia="Times New Roman" w:hAnsi="Garamond" w:cs="Times New Roman"/>
          <w:sz w:val="24"/>
          <w:szCs w:val="24"/>
          <w:lang w:eastAsia="en-US"/>
        </w:rPr>
        <w:t>, për të minimizuar humbjet energjetike.</w:t>
      </w:r>
    </w:p>
    <w:p w14:paraId="45EE16D2" w14:textId="4BF039E1" w:rsidR="001A78CB" w:rsidRPr="00CC49AB" w:rsidRDefault="00674ADB" w:rsidP="00674ADB">
      <w:pPr>
        <w:spacing w:after="0" w:line="240" w:lineRule="auto"/>
        <w:ind w:firstLine="284"/>
        <w:jc w:val="both"/>
        <w:rPr>
          <w:rFonts w:ascii="Garamond" w:eastAsia="Times New Roman" w:hAnsi="Garamond" w:cs="Times New Roman"/>
          <w:sz w:val="24"/>
          <w:szCs w:val="24"/>
          <w:lang w:eastAsia="en-US"/>
        </w:rPr>
      </w:pPr>
      <w:r w:rsidRPr="00CC49AB">
        <w:rPr>
          <w:rFonts w:ascii="Garamond" w:eastAsia="Times New Roman" w:hAnsi="Garamond" w:cs="Times New Roman"/>
          <w:b/>
          <w:bCs/>
          <w:sz w:val="24"/>
          <w:szCs w:val="24"/>
          <w:lang w:eastAsia="en-US"/>
        </w:rPr>
        <w:lastRenderedPageBreak/>
        <w:t xml:space="preserve">- </w:t>
      </w:r>
      <w:r w:rsidR="001A78CB" w:rsidRPr="00CC49AB">
        <w:rPr>
          <w:rFonts w:ascii="Garamond" w:eastAsia="Times New Roman" w:hAnsi="Garamond" w:cs="Times New Roman"/>
          <w:b/>
          <w:bCs/>
          <w:sz w:val="24"/>
          <w:szCs w:val="24"/>
          <w:lang w:eastAsia="en-US"/>
        </w:rPr>
        <w:t>Zëvendësimin e sistemeve teknike</w:t>
      </w:r>
      <w:r w:rsidR="001A78CB" w:rsidRPr="00CC49AB">
        <w:rPr>
          <w:rFonts w:ascii="Garamond" w:eastAsia="Times New Roman" w:hAnsi="Garamond" w:cs="Times New Roman"/>
          <w:sz w:val="24"/>
          <w:szCs w:val="24"/>
          <w:lang w:eastAsia="en-US"/>
        </w:rPr>
        <w:t xml:space="preserve">, si në ndërtesat e reja ashtu edhe në ato ekzistuese, kur një sistem teknik zëvendësohet ose instalohet një sistem i ri, me qëllim përmirësimin e </w:t>
      </w:r>
      <w:r w:rsidR="00340F38" w:rsidRPr="00CC49AB">
        <w:rPr>
          <w:rFonts w:ascii="Garamond" w:eastAsia="Times New Roman" w:hAnsi="Garamond" w:cs="Times New Roman"/>
          <w:sz w:val="24"/>
          <w:szCs w:val="24"/>
          <w:lang w:eastAsia="en-US"/>
        </w:rPr>
        <w:t>eficienc</w:t>
      </w:r>
      <w:r w:rsidR="001A78CB" w:rsidRPr="00CC49AB">
        <w:rPr>
          <w:rFonts w:ascii="Garamond" w:eastAsia="Times New Roman" w:hAnsi="Garamond" w:cs="Times New Roman"/>
          <w:sz w:val="24"/>
          <w:szCs w:val="24"/>
          <w:lang w:eastAsia="en-US"/>
        </w:rPr>
        <w:t>ës energjetike. Kjo përfshin instalimin e saktë të sistemit së bashku me sistemin e kontrollit dhe automatizimit.</w:t>
      </w:r>
    </w:p>
    <w:p w14:paraId="59EE596B" w14:textId="19F75BAE" w:rsidR="001A78CB" w:rsidRPr="00CC49AB" w:rsidRDefault="001A78CB" w:rsidP="00674ADB">
      <w:pPr>
        <w:spacing w:after="0" w:line="240" w:lineRule="auto"/>
        <w:ind w:firstLine="284"/>
        <w:jc w:val="both"/>
        <w:rPr>
          <w:rFonts w:ascii="Garamond" w:eastAsia="Times New Roman" w:hAnsi="Garamond" w:cs="Times New Roman"/>
          <w:sz w:val="24"/>
          <w:szCs w:val="24"/>
          <w:lang w:eastAsia="en-US"/>
        </w:rPr>
      </w:pPr>
      <w:r w:rsidRPr="00CC49AB">
        <w:rPr>
          <w:rFonts w:ascii="Garamond" w:eastAsia="Times New Roman" w:hAnsi="Garamond" w:cs="Times New Roman"/>
          <w:b/>
          <w:bCs/>
          <w:sz w:val="24"/>
          <w:szCs w:val="24"/>
          <w:lang w:eastAsia="en-US"/>
        </w:rPr>
        <w:t>Siç u përmend më lart</w:t>
      </w:r>
      <w:r w:rsidRPr="00CC49AB">
        <w:rPr>
          <w:rFonts w:ascii="Garamond" w:eastAsia="Times New Roman" w:hAnsi="Garamond" w:cs="Times New Roman"/>
          <w:sz w:val="24"/>
          <w:szCs w:val="24"/>
          <w:lang w:eastAsia="en-US"/>
        </w:rPr>
        <w:t xml:space="preserve">, është e rëndësishme të theksohet se një </w:t>
      </w:r>
      <w:r w:rsidR="008F78B5" w:rsidRPr="00CC49AB">
        <w:rPr>
          <w:rFonts w:ascii="Garamond" w:eastAsia="Times New Roman" w:hAnsi="Garamond" w:cs="Times New Roman"/>
          <w:b/>
          <w:bCs/>
          <w:sz w:val="24"/>
          <w:szCs w:val="24"/>
          <w:lang w:eastAsia="en-US"/>
        </w:rPr>
        <w:t xml:space="preserve">direktivë e re për performancën energjetike të ndërtesave </w:t>
      </w:r>
      <w:r w:rsidRPr="00CC49AB">
        <w:rPr>
          <w:rFonts w:ascii="Garamond" w:eastAsia="Times New Roman" w:hAnsi="Garamond" w:cs="Times New Roman"/>
          <w:b/>
          <w:bCs/>
          <w:sz w:val="24"/>
          <w:szCs w:val="24"/>
          <w:lang w:eastAsia="en-US"/>
        </w:rPr>
        <w:t>(BE 2024/1275)</w:t>
      </w:r>
      <w:r w:rsidRPr="00CC49AB">
        <w:rPr>
          <w:rFonts w:ascii="Garamond" w:eastAsia="Times New Roman" w:hAnsi="Garamond" w:cs="Times New Roman"/>
          <w:sz w:val="24"/>
          <w:szCs w:val="24"/>
          <w:lang w:eastAsia="en-US"/>
        </w:rPr>
        <w:t xml:space="preserve"> është publikuar në maj 2024. Kjo direktivë ende nuk është miratuar nga Qeveria e Shqipërisë, megjithatë, BRP-ja </w:t>
      </w:r>
      <w:r w:rsidR="008F78B5" w:rsidRPr="00CC49AB">
        <w:rPr>
          <w:rFonts w:ascii="Garamond" w:eastAsia="Times New Roman" w:hAnsi="Garamond" w:cs="Times New Roman"/>
          <w:sz w:val="24"/>
          <w:szCs w:val="24"/>
          <w:lang w:eastAsia="en-US"/>
        </w:rPr>
        <w:t xml:space="preserve">shqiptare </w:t>
      </w:r>
      <w:r w:rsidRPr="00CC49AB">
        <w:rPr>
          <w:rFonts w:ascii="Garamond" w:eastAsia="Times New Roman" w:hAnsi="Garamond" w:cs="Times New Roman"/>
          <w:sz w:val="24"/>
          <w:szCs w:val="24"/>
          <w:lang w:eastAsia="en-US"/>
        </w:rPr>
        <w:t>ndjek modelin dhe kërkesat e përmbajtjes së saj.</w:t>
      </w:r>
    </w:p>
    <w:p w14:paraId="27E943A0" w14:textId="666AA03F" w:rsidR="001A78CB" w:rsidRPr="00CC49AB" w:rsidRDefault="001A78CB" w:rsidP="00674ADB">
      <w:pPr>
        <w:spacing w:after="0" w:line="240" w:lineRule="auto"/>
        <w:ind w:firstLine="284"/>
        <w:jc w:val="both"/>
        <w:rPr>
          <w:rFonts w:ascii="Garamond" w:eastAsia="Times New Roman" w:hAnsi="Garamond" w:cs="Times New Roman"/>
          <w:sz w:val="24"/>
          <w:szCs w:val="24"/>
          <w:lang w:eastAsia="en-US"/>
        </w:rPr>
      </w:pPr>
      <w:r w:rsidRPr="00CC49AB">
        <w:rPr>
          <w:rFonts w:ascii="Garamond" w:eastAsia="Times New Roman" w:hAnsi="Garamond" w:cs="Times New Roman"/>
          <w:b/>
          <w:bCs/>
          <w:sz w:val="24"/>
          <w:szCs w:val="24"/>
          <w:lang w:eastAsia="en-US"/>
        </w:rPr>
        <w:t xml:space="preserve">Më poshtë janë aktet nënligjore që lidhen me </w:t>
      </w:r>
      <w:r w:rsidR="00340F38" w:rsidRPr="00CC49AB">
        <w:rPr>
          <w:rFonts w:ascii="Garamond" w:eastAsia="Times New Roman" w:hAnsi="Garamond" w:cs="Times New Roman"/>
          <w:b/>
          <w:bCs/>
          <w:sz w:val="24"/>
          <w:szCs w:val="24"/>
          <w:lang w:eastAsia="en-US"/>
        </w:rPr>
        <w:t>eficienc</w:t>
      </w:r>
      <w:r w:rsidRPr="00CC49AB">
        <w:rPr>
          <w:rFonts w:ascii="Garamond" w:eastAsia="Times New Roman" w:hAnsi="Garamond" w:cs="Times New Roman"/>
          <w:b/>
          <w:bCs/>
          <w:sz w:val="24"/>
          <w:szCs w:val="24"/>
          <w:lang w:eastAsia="en-US"/>
        </w:rPr>
        <w:t>ën e energjisë (EE) në Stokun Shqiptar të Ndërtesave</w:t>
      </w:r>
      <w:r w:rsidRPr="00CC49AB">
        <w:rPr>
          <w:rFonts w:ascii="Garamond" w:eastAsia="Times New Roman" w:hAnsi="Garamond" w:cs="Times New Roman"/>
          <w:sz w:val="24"/>
          <w:szCs w:val="24"/>
          <w:lang w:eastAsia="en-US"/>
        </w:rPr>
        <w:t>, duke përfshirë sektorët e banimit, shërbimet (publike dhe private) dhe sektorin industrial:</w:t>
      </w:r>
    </w:p>
    <w:p w14:paraId="3AD41E3A" w14:textId="40790422" w:rsidR="001A78CB" w:rsidRPr="00CC49AB" w:rsidRDefault="00674ADB" w:rsidP="00674ADB">
      <w:pPr>
        <w:pStyle w:val="TEKSTIIIIII"/>
        <w:rPr>
          <w:lang w:eastAsia="en-US"/>
        </w:rPr>
      </w:pPr>
      <w:r w:rsidRPr="00CC49AB">
        <w:rPr>
          <w:lang w:eastAsia="en-US"/>
        </w:rPr>
        <w:t>-</w:t>
      </w:r>
      <w:r w:rsidR="00252786" w:rsidRPr="00CC49AB">
        <w:rPr>
          <w:lang w:eastAsia="en-US"/>
        </w:rPr>
        <w:t xml:space="preserve"> </w:t>
      </w:r>
      <w:r w:rsidR="008F78B5" w:rsidRPr="00CC49AB">
        <w:rPr>
          <w:lang w:eastAsia="en-US"/>
        </w:rPr>
        <w:t>“</w:t>
      </w:r>
      <w:r w:rsidR="001A78CB" w:rsidRPr="00CC49AB">
        <w:rPr>
          <w:lang w:eastAsia="en-US"/>
        </w:rPr>
        <w:t xml:space="preserve">Metodologjia </w:t>
      </w:r>
      <w:r w:rsidR="00252786" w:rsidRPr="00CC49AB">
        <w:rPr>
          <w:lang w:eastAsia="en-US"/>
        </w:rPr>
        <w:t>kombëtare për llogaritjen e performancës së energjisë në ndërtesa</w:t>
      </w:r>
      <w:r w:rsidR="00165A32" w:rsidRPr="00CC49AB">
        <w:rPr>
          <w:lang w:eastAsia="en-US"/>
        </w:rPr>
        <w:t>”</w:t>
      </w:r>
      <w:r w:rsidR="001A78CB" w:rsidRPr="00CC49AB">
        <w:rPr>
          <w:lang w:eastAsia="en-US"/>
        </w:rPr>
        <w:t>, miratuar me VKM</w:t>
      </w:r>
      <w:r w:rsidR="00252786" w:rsidRPr="00CC49AB">
        <w:rPr>
          <w:lang w:eastAsia="en-US"/>
        </w:rPr>
        <w:t>-n</w:t>
      </w:r>
      <w:r w:rsidR="001A78CB" w:rsidRPr="00CC49AB">
        <w:rPr>
          <w:lang w:eastAsia="en-US"/>
        </w:rPr>
        <w:t xml:space="preserve"> nr. 1094, datë 24.12.2020.</w:t>
      </w:r>
    </w:p>
    <w:p w14:paraId="76986D62" w14:textId="43AEB950" w:rsidR="001A78CB" w:rsidRPr="00CC49AB" w:rsidRDefault="00674ADB" w:rsidP="00674ADB">
      <w:pPr>
        <w:pStyle w:val="TEKSTIIIIII"/>
        <w:rPr>
          <w:lang w:eastAsia="en-US"/>
        </w:rPr>
      </w:pPr>
      <w:r w:rsidRPr="00CC49AB">
        <w:rPr>
          <w:lang w:eastAsia="en-US"/>
        </w:rPr>
        <w:t>-</w:t>
      </w:r>
      <w:r w:rsidR="00252786" w:rsidRPr="00CC49AB">
        <w:rPr>
          <w:lang w:eastAsia="en-US"/>
        </w:rPr>
        <w:t xml:space="preserve"> </w:t>
      </w:r>
      <w:r w:rsidR="001A78CB" w:rsidRPr="00CC49AB">
        <w:rPr>
          <w:lang w:eastAsia="en-US"/>
        </w:rPr>
        <w:t>Vendimi nr.</w:t>
      </w:r>
      <w:r w:rsidR="00ED2A50" w:rsidRPr="00CC49AB">
        <w:rPr>
          <w:lang w:eastAsia="en-US"/>
        </w:rPr>
        <w:t xml:space="preserve"> </w:t>
      </w:r>
      <w:r w:rsidR="001A78CB" w:rsidRPr="00CC49AB">
        <w:rPr>
          <w:lang w:eastAsia="en-US"/>
        </w:rPr>
        <w:t>537, datë 8.7.2020</w:t>
      </w:r>
      <w:r w:rsidR="00252786" w:rsidRPr="00CC49AB">
        <w:rPr>
          <w:lang w:eastAsia="en-US"/>
        </w:rPr>
        <w:t>,</w:t>
      </w:r>
      <w:r w:rsidR="001A78CB" w:rsidRPr="00CC49AB">
        <w:rPr>
          <w:lang w:eastAsia="en-US"/>
        </w:rPr>
        <w:t xml:space="preserve"> </w:t>
      </w:r>
      <w:r w:rsidR="00252786" w:rsidRPr="00CC49AB">
        <w:rPr>
          <w:lang w:eastAsia="en-US"/>
        </w:rPr>
        <w:t>“Për kërkesat minimale të performancës së energjisë në ndërte</w:t>
      </w:r>
      <w:r w:rsidR="001A78CB" w:rsidRPr="00CC49AB">
        <w:rPr>
          <w:lang w:eastAsia="en-US"/>
        </w:rPr>
        <w:t>sa</w:t>
      </w:r>
      <w:r w:rsidR="00165A32" w:rsidRPr="00CC49AB">
        <w:rPr>
          <w:lang w:eastAsia="en-US"/>
        </w:rPr>
        <w:t>”</w:t>
      </w:r>
      <w:r w:rsidR="001A78CB" w:rsidRPr="00CC49AB">
        <w:rPr>
          <w:lang w:eastAsia="en-US"/>
        </w:rPr>
        <w:t>.</w:t>
      </w:r>
    </w:p>
    <w:p w14:paraId="50A95265" w14:textId="55FE40AB" w:rsidR="001A78CB" w:rsidRPr="00CC49AB" w:rsidRDefault="00674ADB" w:rsidP="00674ADB">
      <w:pPr>
        <w:pStyle w:val="TEKSTIIIIII"/>
        <w:rPr>
          <w:lang w:eastAsia="en-US"/>
        </w:rPr>
      </w:pPr>
      <w:r w:rsidRPr="00CC49AB">
        <w:rPr>
          <w:lang w:eastAsia="en-US"/>
        </w:rPr>
        <w:t xml:space="preserve">- </w:t>
      </w:r>
      <w:r w:rsidR="001A78CB" w:rsidRPr="00CC49AB">
        <w:rPr>
          <w:lang w:eastAsia="en-US"/>
        </w:rPr>
        <w:t>Vendimi nr.</w:t>
      </w:r>
      <w:r w:rsidR="00ED2A50" w:rsidRPr="00CC49AB">
        <w:rPr>
          <w:lang w:eastAsia="en-US"/>
        </w:rPr>
        <w:t xml:space="preserve"> </w:t>
      </w:r>
      <w:r w:rsidR="001A78CB" w:rsidRPr="00CC49AB">
        <w:rPr>
          <w:lang w:eastAsia="en-US"/>
        </w:rPr>
        <w:t>256, datë 27.3.2020</w:t>
      </w:r>
      <w:r w:rsidR="00241F02" w:rsidRPr="00CC49AB">
        <w:rPr>
          <w:lang w:eastAsia="en-US"/>
        </w:rPr>
        <w:t>,</w:t>
      </w:r>
      <w:r w:rsidR="001A78CB" w:rsidRPr="00CC49AB">
        <w:rPr>
          <w:lang w:eastAsia="en-US"/>
        </w:rPr>
        <w:t xml:space="preserve"> </w:t>
      </w:r>
      <w:r w:rsidR="00241F02" w:rsidRPr="00CC49AB">
        <w:rPr>
          <w:lang w:eastAsia="en-US"/>
        </w:rPr>
        <w:t xml:space="preserve">“Për </w:t>
      </w:r>
      <w:r w:rsidR="0052324C" w:rsidRPr="00CC49AB">
        <w:rPr>
          <w:lang w:eastAsia="en-US"/>
        </w:rPr>
        <w:t>m</w:t>
      </w:r>
      <w:r w:rsidR="001A78CB" w:rsidRPr="00CC49AB">
        <w:rPr>
          <w:lang w:eastAsia="en-US"/>
        </w:rPr>
        <w:t xml:space="preserve">iratimin e </w:t>
      </w:r>
      <w:r w:rsidR="0052324C" w:rsidRPr="00CC49AB">
        <w:rPr>
          <w:lang w:eastAsia="en-US"/>
        </w:rPr>
        <w:t>metodologjisë për llogaritjen e niveleve optimale të kostos për kërkesat minimale të performancës së energjisë në ndërtesa, njësi dhe elemente të ndërtesav</w:t>
      </w:r>
      <w:r w:rsidR="001A78CB" w:rsidRPr="00CC49AB">
        <w:rPr>
          <w:lang w:eastAsia="en-US"/>
        </w:rPr>
        <w:t>e</w:t>
      </w:r>
      <w:r w:rsidR="00165A32" w:rsidRPr="00CC49AB">
        <w:rPr>
          <w:lang w:eastAsia="en-US"/>
        </w:rPr>
        <w:t>”</w:t>
      </w:r>
      <w:r w:rsidR="001A78CB" w:rsidRPr="00CC49AB">
        <w:rPr>
          <w:lang w:eastAsia="en-US"/>
        </w:rPr>
        <w:t>.</w:t>
      </w:r>
    </w:p>
    <w:p w14:paraId="0ACAC808" w14:textId="4685C8B5" w:rsidR="001A78CB" w:rsidRPr="00CC49AB" w:rsidRDefault="00674ADB" w:rsidP="00674ADB">
      <w:pPr>
        <w:pStyle w:val="TEKSTIIIIII"/>
        <w:rPr>
          <w:lang w:eastAsia="en-US"/>
        </w:rPr>
      </w:pPr>
      <w:r w:rsidRPr="00CC49AB">
        <w:rPr>
          <w:lang w:eastAsia="en-US"/>
        </w:rPr>
        <w:t xml:space="preserve">- </w:t>
      </w:r>
      <w:r w:rsidR="001A78CB" w:rsidRPr="00CC49AB">
        <w:rPr>
          <w:lang w:eastAsia="en-US"/>
        </w:rPr>
        <w:t>Vendimi nr. 958, datë 2.12.2020</w:t>
      </w:r>
      <w:r w:rsidR="00484FC9" w:rsidRPr="00CC49AB">
        <w:rPr>
          <w:lang w:eastAsia="en-US"/>
        </w:rPr>
        <w:t>,</w:t>
      </w:r>
      <w:r w:rsidR="001A78CB" w:rsidRPr="00CC49AB">
        <w:rPr>
          <w:lang w:eastAsia="en-US"/>
        </w:rPr>
        <w:t xml:space="preserve"> </w:t>
      </w:r>
      <w:r w:rsidR="00484FC9" w:rsidRPr="00CC49AB">
        <w:rPr>
          <w:lang w:eastAsia="en-US"/>
        </w:rPr>
        <w:t xml:space="preserve">“Për miratimin </w:t>
      </w:r>
      <w:r w:rsidR="001A78CB" w:rsidRPr="00CC49AB">
        <w:rPr>
          <w:lang w:eastAsia="en-US"/>
        </w:rPr>
        <w:t xml:space="preserve">e procedurave dhe kushteve për certifikimin e performancës energjetike të ndërtesave dhe modeli e përmbajtja e kushteve për regjistrimin e </w:t>
      </w:r>
      <w:r w:rsidR="00484FC9" w:rsidRPr="00CC49AB">
        <w:rPr>
          <w:lang w:eastAsia="en-US"/>
        </w:rPr>
        <w:t>certifikatës së performancës së energjisë në ndërtesa</w:t>
      </w:r>
      <w:r w:rsidR="00165A32" w:rsidRPr="00CC49AB">
        <w:rPr>
          <w:lang w:eastAsia="en-US"/>
        </w:rPr>
        <w:t>”</w:t>
      </w:r>
      <w:r w:rsidR="001A78CB" w:rsidRPr="00CC49AB">
        <w:rPr>
          <w:lang w:eastAsia="en-US"/>
        </w:rPr>
        <w:t>.</w:t>
      </w:r>
    </w:p>
    <w:p w14:paraId="20689E7E" w14:textId="0322F37C" w:rsidR="001A78CB" w:rsidRPr="00CC49AB" w:rsidRDefault="00674ADB" w:rsidP="00674ADB">
      <w:pPr>
        <w:pStyle w:val="TEKSTIIIIII"/>
        <w:rPr>
          <w:lang w:eastAsia="en-US"/>
        </w:rPr>
      </w:pPr>
      <w:r w:rsidRPr="00CC49AB">
        <w:rPr>
          <w:lang w:eastAsia="en-US"/>
        </w:rPr>
        <w:t xml:space="preserve">- </w:t>
      </w:r>
      <w:r w:rsidR="001A78CB" w:rsidRPr="00CC49AB">
        <w:rPr>
          <w:lang w:eastAsia="en-US"/>
        </w:rPr>
        <w:t>Vendimi nr. 934, datë 25.11.2020</w:t>
      </w:r>
      <w:r w:rsidR="00484FC9" w:rsidRPr="00CC49AB">
        <w:rPr>
          <w:lang w:eastAsia="en-US"/>
        </w:rPr>
        <w:t>,</w:t>
      </w:r>
      <w:r w:rsidR="001A78CB" w:rsidRPr="00CC49AB">
        <w:rPr>
          <w:lang w:eastAsia="en-US"/>
        </w:rPr>
        <w:t xml:space="preserve"> </w:t>
      </w:r>
      <w:r w:rsidR="00484FC9" w:rsidRPr="00CC49AB">
        <w:rPr>
          <w:lang w:eastAsia="en-US"/>
        </w:rPr>
        <w:t>“Për miratimin e kritereve dhe procedurave për mënyrën e përzgjedhjes dhe sasisë së certifikatave që do të verifikohen, si dhe procesin e mbikëqyrjes së certifikatave të performancës së energjisë në ndërtesa</w:t>
      </w:r>
      <w:r w:rsidR="00165A32" w:rsidRPr="00CC49AB">
        <w:rPr>
          <w:lang w:eastAsia="en-US"/>
        </w:rPr>
        <w:t>”</w:t>
      </w:r>
      <w:r w:rsidR="001A78CB" w:rsidRPr="00CC49AB">
        <w:rPr>
          <w:lang w:eastAsia="en-US"/>
        </w:rPr>
        <w:t>.</w:t>
      </w:r>
    </w:p>
    <w:p w14:paraId="68951B77" w14:textId="470DEC6F" w:rsidR="001A78CB" w:rsidRPr="00CC49AB" w:rsidRDefault="00674ADB" w:rsidP="00674ADB">
      <w:pPr>
        <w:pStyle w:val="TEKSTIIIIII"/>
        <w:rPr>
          <w:lang w:eastAsia="en-US"/>
        </w:rPr>
      </w:pPr>
      <w:r w:rsidRPr="00CC49AB">
        <w:rPr>
          <w:lang w:eastAsia="en-US"/>
        </w:rPr>
        <w:t xml:space="preserve">- </w:t>
      </w:r>
      <w:r w:rsidR="001A78CB" w:rsidRPr="00CC49AB">
        <w:rPr>
          <w:lang w:eastAsia="en-US"/>
        </w:rPr>
        <w:t>Urdhri nr. 5, datë 12.1.2021</w:t>
      </w:r>
      <w:r w:rsidR="00484FC9" w:rsidRPr="00CC49AB">
        <w:rPr>
          <w:lang w:eastAsia="en-US"/>
        </w:rPr>
        <w:t>,</w:t>
      </w:r>
      <w:r w:rsidR="001A78CB" w:rsidRPr="00CC49AB">
        <w:rPr>
          <w:lang w:eastAsia="en-US"/>
        </w:rPr>
        <w:t xml:space="preserve"> </w:t>
      </w:r>
      <w:r w:rsidR="00484FC9" w:rsidRPr="00CC49AB">
        <w:rPr>
          <w:lang w:eastAsia="en-US"/>
        </w:rPr>
        <w:t xml:space="preserve">“Për rregullimin e formatit të auditimit të energjisë dhe pagesën e </w:t>
      </w:r>
      <w:r w:rsidR="00484FC9" w:rsidRPr="00CC49AB">
        <w:rPr>
          <w:snapToGrid w:val="0"/>
          <w:lang w:eastAsia="en-US"/>
        </w:rPr>
        <w:t>audituesit</w:t>
      </w:r>
      <w:r w:rsidR="00484FC9" w:rsidRPr="00CC49AB">
        <w:rPr>
          <w:lang w:eastAsia="en-US"/>
        </w:rPr>
        <w:t xml:space="preserve"> të energjis</w:t>
      </w:r>
      <w:r w:rsidR="001A78CB" w:rsidRPr="00CC49AB">
        <w:rPr>
          <w:lang w:eastAsia="en-US"/>
        </w:rPr>
        <w:t>ë</w:t>
      </w:r>
      <w:r w:rsidR="00165A32" w:rsidRPr="00CC49AB">
        <w:rPr>
          <w:lang w:eastAsia="en-US"/>
        </w:rPr>
        <w:t>”</w:t>
      </w:r>
      <w:r w:rsidR="001A78CB" w:rsidRPr="00CC49AB">
        <w:rPr>
          <w:lang w:eastAsia="en-US"/>
        </w:rPr>
        <w:t>.</w:t>
      </w:r>
    </w:p>
    <w:p w14:paraId="3B4BA050" w14:textId="78E5FF9C" w:rsidR="001A78CB" w:rsidRPr="00CC49AB" w:rsidRDefault="001A78CB" w:rsidP="00674ADB">
      <w:pPr>
        <w:pStyle w:val="TEKSTIIIIII"/>
        <w:rPr>
          <w:rFonts w:eastAsia="Times New Roman"/>
          <w:lang w:eastAsia="en-US"/>
        </w:rPr>
      </w:pPr>
      <w:r w:rsidRPr="00CC49AB">
        <w:rPr>
          <w:rFonts w:eastAsia="Times New Roman"/>
          <w:b/>
          <w:bCs/>
          <w:lang w:eastAsia="en-US"/>
        </w:rPr>
        <w:t xml:space="preserve">Ligji i </w:t>
      </w:r>
      <w:r w:rsidR="00484FC9" w:rsidRPr="00CC49AB">
        <w:rPr>
          <w:rFonts w:eastAsia="Times New Roman"/>
          <w:b/>
          <w:bCs/>
          <w:lang w:eastAsia="en-US"/>
        </w:rPr>
        <w:t xml:space="preserve">burimeve të rinovueshme të energjisë </w:t>
      </w:r>
      <w:r w:rsidRPr="00CC49AB">
        <w:rPr>
          <w:rFonts w:eastAsia="Times New Roman"/>
          <w:b/>
          <w:bCs/>
          <w:lang w:eastAsia="en-US"/>
        </w:rPr>
        <w:t>(RES/BRE)</w:t>
      </w:r>
      <w:r w:rsidRPr="00CC49AB">
        <w:rPr>
          <w:rFonts w:eastAsia="Times New Roman"/>
          <w:lang w:eastAsia="en-US"/>
        </w:rPr>
        <w:t xml:space="preserve"> përcakton objektivat e mëposht</w:t>
      </w:r>
      <w:r w:rsidR="00484FC9" w:rsidRPr="00CC49AB">
        <w:rPr>
          <w:rFonts w:eastAsia="Times New Roman"/>
          <w:lang w:eastAsia="en-US"/>
        </w:rPr>
        <w:t>ë</w:t>
      </w:r>
      <w:r w:rsidRPr="00CC49AB">
        <w:rPr>
          <w:rFonts w:eastAsia="Times New Roman"/>
          <w:lang w:eastAsia="en-US"/>
        </w:rPr>
        <w:t>m:</w:t>
      </w:r>
    </w:p>
    <w:p w14:paraId="5F51EF1B" w14:textId="6E8B51F6" w:rsidR="001A78CB" w:rsidRPr="00CC49AB" w:rsidRDefault="00674ADB" w:rsidP="00674ADB">
      <w:pPr>
        <w:pStyle w:val="TEKSTIIIIII"/>
        <w:rPr>
          <w:rFonts w:eastAsia="Times New Roman"/>
          <w:lang w:eastAsia="en-US"/>
        </w:rPr>
      </w:pPr>
      <w:r w:rsidRPr="00CC49AB">
        <w:rPr>
          <w:rFonts w:eastAsia="Times New Roman"/>
          <w:lang w:eastAsia="en-US"/>
        </w:rPr>
        <w:t>i</w:t>
      </w:r>
      <w:r w:rsidR="0033129F" w:rsidRPr="00CC49AB">
        <w:rPr>
          <w:rFonts w:eastAsia="Times New Roman"/>
          <w:lang w:eastAsia="en-US"/>
        </w:rPr>
        <w:t>.</w:t>
      </w:r>
      <w:r w:rsidRPr="00CC49AB">
        <w:rPr>
          <w:rFonts w:eastAsia="Times New Roman"/>
          <w:lang w:eastAsia="en-US"/>
        </w:rPr>
        <w:t xml:space="preserve"> </w:t>
      </w:r>
      <w:r w:rsidR="001A78CB" w:rsidRPr="00CC49AB">
        <w:rPr>
          <w:rFonts w:eastAsia="Times New Roman"/>
          <w:lang w:eastAsia="en-US"/>
        </w:rPr>
        <w:t>Nxitja e rritjes së përdorimit të energjisë nga burimet e rinovueshme</w:t>
      </w:r>
      <w:r w:rsidR="0019294D" w:rsidRPr="00CC49AB">
        <w:rPr>
          <w:rFonts w:eastAsia="Times New Roman"/>
          <w:lang w:eastAsia="en-US"/>
        </w:rPr>
        <w:t>;</w:t>
      </w:r>
    </w:p>
    <w:p w14:paraId="654EDB0A" w14:textId="75CDD0EC" w:rsidR="001A78CB" w:rsidRPr="00CC49AB" w:rsidRDefault="00674ADB" w:rsidP="00674ADB">
      <w:pPr>
        <w:pStyle w:val="TEKSTIIIIII"/>
        <w:rPr>
          <w:rFonts w:eastAsia="Times New Roman"/>
          <w:lang w:eastAsia="en-US"/>
        </w:rPr>
      </w:pPr>
      <w:r w:rsidRPr="00CC49AB">
        <w:rPr>
          <w:rFonts w:eastAsia="Times New Roman"/>
          <w:lang w:eastAsia="en-US"/>
        </w:rPr>
        <w:t>ii</w:t>
      </w:r>
      <w:r w:rsidR="0033129F" w:rsidRPr="00CC49AB">
        <w:rPr>
          <w:rFonts w:eastAsia="Times New Roman"/>
          <w:lang w:eastAsia="en-US"/>
        </w:rPr>
        <w:t>.</w:t>
      </w:r>
      <w:r w:rsidRPr="00CC49AB">
        <w:rPr>
          <w:rFonts w:eastAsia="Times New Roman"/>
          <w:lang w:eastAsia="en-US"/>
        </w:rPr>
        <w:t xml:space="preserve"> </w:t>
      </w:r>
      <w:r w:rsidR="001A78CB" w:rsidRPr="00CC49AB">
        <w:rPr>
          <w:rFonts w:eastAsia="Times New Roman"/>
          <w:lang w:eastAsia="en-US"/>
        </w:rPr>
        <w:t>Ulja e importeve të lëndëve djegëse fosile, emetimet e gazeve me efekt serrë dhe mbrojtja e mjedisit</w:t>
      </w:r>
      <w:r w:rsidR="0019294D" w:rsidRPr="00CC49AB">
        <w:rPr>
          <w:rFonts w:eastAsia="Times New Roman"/>
          <w:lang w:eastAsia="en-US"/>
        </w:rPr>
        <w:t>;</w:t>
      </w:r>
    </w:p>
    <w:p w14:paraId="1D35EE9E" w14:textId="48CA782E" w:rsidR="001A78CB" w:rsidRPr="00CC49AB" w:rsidRDefault="00674ADB" w:rsidP="00674ADB">
      <w:pPr>
        <w:pStyle w:val="TEKSTIIIIII"/>
        <w:rPr>
          <w:rFonts w:eastAsia="Times New Roman"/>
          <w:lang w:eastAsia="en-US"/>
        </w:rPr>
      </w:pPr>
      <w:r w:rsidRPr="00CC49AB">
        <w:rPr>
          <w:rFonts w:eastAsia="Times New Roman"/>
          <w:lang w:eastAsia="en-US"/>
        </w:rPr>
        <w:t>iii</w:t>
      </w:r>
      <w:r w:rsidR="0033129F" w:rsidRPr="00CC49AB">
        <w:rPr>
          <w:rFonts w:eastAsia="Times New Roman"/>
          <w:lang w:eastAsia="en-US"/>
        </w:rPr>
        <w:t>.</w:t>
      </w:r>
      <w:r w:rsidRPr="00CC49AB">
        <w:rPr>
          <w:rFonts w:eastAsia="Times New Roman"/>
          <w:lang w:eastAsia="en-US"/>
        </w:rPr>
        <w:t xml:space="preserve"> </w:t>
      </w:r>
      <w:r w:rsidR="001A78CB" w:rsidRPr="00CC49AB">
        <w:rPr>
          <w:rFonts w:eastAsia="Times New Roman"/>
          <w:lang w:eastAsia="en-US"/>
        </w:rPr>
        <w:t>Promovimi i zhvillimit të tregut të energjisë së rinovueshme dhe integrimi i tij rajonal</w:t>
      </w:r>
      <w:r w:rsidR="0019294D" w:rsidRPr="00CC49AB">
        <w:rPr>
          <w:rFonts w:eastAsia="Times New Roman"/>
          <w:lang w:eastAsia="en-US"/>
        </w:rPr>
        <w:t>;</w:t>
      </w:r>
    </w:p>
    <w:p w14:paraId="390FF106" w14:textId="070CC82D" w:rsidR="001A78CB" w:rsidRPr="00CC49AB" w:rsidRDefault="00674ADB" w:rsidP="00674ADB">
      <w:pPr>
        <w:pStyle w:val="TEKSTIIIIII"/>
        <w:rPr>
          <w:rFonts w:eastAsia="Times New Roman"/>
          <w:lang w:eastAsia="en-US"/>
        </w:rPr>
      </w:pPr>
      <w:r w:rsidRPr="00CC49AB">
        <w:rPr>
          <w:rFonts w:eastAsia="Times New Roman"/>
          <w:lang w:eastAsia="en-US"/>
        </w:rPr>
        <w:t>iv</w:t>
      </w:r>
      <w:r w:rsidR="0033129F" w:rsidRPr="00CC49AB">
        <w:rPr>
          <w:rFonts w:eastAsia="Times New Roman"/>
          <w:lang w:eastAsia="en-US"/>
        </w:rPr>
        <w:t>.</w:t>
      </w:r>
      <w:r w:rsidRPr="00CC49AB">
        <w:rPr>
          <w:rFonts w:eastAsia="Times New Roman"/>
          <w:lang w:eastAsia="en-US"/>
        </w:rPr>
        <w:t xml:space="preserve"> </w:t>
      </w:r>
      <w:r w:rsidR="001A78CB" w:rsidRPr="00CC49AB">
        <w:rPr>
          <w:rFonts w:eastAsia="Times New Roman"/>
          <w:lang w:eastAsia="en-US"/>
        </w:rPr>
        <w:t>Rritja e diversifikimit të burimeve të energjisë dhe sigurimi i furnizimit me energji në Republikën e Shqipërisë</w:t>
      </w:r>
      <w:r w:rsidR="0019294D" w:rsidRPr="00CC49AB">
        <w:rPr>
          <w:rFonts w:eastAsia="Times New Roman"/>
          <w:lang w:eastAsia="en-US"/>
        </w:rPr>
        <w:t>;</w:t>
      </w:r>
    </w:p>
    <w:p w14:paraId="339E53EA" w14:textId="60D772C8" w:rsidR="001A78CB" w:rsidRPr="00CC49AB" w:rsidRDefault="00674ADB" w:rsidP="00674ADB">
      <w:pPr>
        <w:pStyle w:val="TEKSTIIIIII"/>
        <w:rPr>
          <w:rFonts w:eastAsia="Times New Roman"/>
          <w:lang w:eastAsia="en-US"/>
        </w:rPr>
      </w:pPr>
      <w:r w:rsidRPr="00CC49AB">
        <w:rPr>
          <w:rFonts w:eastAsia="Times New Roman"/>
          <w:lang w:eastAsia="en-US"/>
        </w:rPr>
        <w:t>v</w:t>
      </w:r>
      <w:r w:rsidR="0033129F" w:rsidRPr="00CC49AB">
        <w:rPr>
          <w:rFonts w:eastAsia="Times New Roman"/>
          <w:lang w:eastAsia="en-US"/>
        </w:rPr>
        <w:t>.</w:t>
      </w:r>
      <w:r w:rsidRPr="00CC49AB">
        <w:rPr>
          <w:rFonts w:eastAsia="Times New Roman"/>
          <w:lang w:eastAsia="en-US"/>
        </w:rPr>
        <w:t xml:space="preserve"> </w:t>
      </w:r>
      <w:r w:rsidR="001A78CB" w:rsidRPr="00CC49AB">
        <w:rPr>
          <w:rFonts w:eastAsia="Times New Roman"/>
          <w:lang w:eastAsia="en-US"/>
        </w:rPr>
        <w:t>Promovimi i zhvillimit të zonave rurale dhe të izoluara, duke përmirësuar furnizimin e tyre me energji.</w:t>
      </w:r>
    </w:p>
    <w:p w14:paraId="5C05FE97" w14:textId="10682644" w:rsidR="001A78CB" w:rsidRPr="00CC49AB" w:rsidRDefault="001A78CB" w:rsidP="00674ADB">
      <w:pPr>
        <w:pStyle w:val="TEKSTIIIIII"/>
        <w:rPr>
          <w:lang w:eastAsia="en-US"/>
        </w:rPr>
      </w:pPr>
      <w:r w:rsidRPr="00CC49AB">
        <w:rPr>
          <w:b/>
          <w:bCs/>
          <w:lang w:eastAsia="en-US"/>
        </w:rPr>
        <w:t>Ligji për informacionin për konsumin e energjisë dhe burimeve të tjera të produkteve të ndërlidhura me energjinë</w:t>
      </w:r>
      <w:r w:rsidRPr="00CC49AB">
        <w:rPr>
          <w:lang w:eastAsia="en-US"/>
        </w:rPr>
        <w:t xml:space="preserve"> përcakton detyrimet për publikimin e informacionit mbi konsumin e energjisë dhe burimeve të tjera të rëndësishme, veçanërisht nëpërmjet etiketimit dhe informacionit për produktin. Ai përfshin edhe informacione shtesë lidhur me lloje të caktuara të pajisjeve elektroshtëpiake, duke </w:t>
      </w:r>
      <w:r w:rsidR="003402FB" w:rsidRPr="00CC49AB">
        <w:rPr>
          <w:lang w:eastAsia="en-US"/>
        </w:rPr>
        <w:t>u</w:t>
      </w:r>
      <w:r w:rsidRPr="00CC49AB">
        <w:rPr>
          <w:lang w:eastAsia="en-US"/>
        </w:rPr>
        <w:t xml:space="preserve"> mundësuar konsumatorëve zgjedhjen e pajisjeve më efikase në aspektin energjetik.</w:t>
      </w:r>
    </w:p>
    <w:p w14:paraId="6D04C4BD" w14:textId="7626BB4C" w:rsidR="001A78CB" w:rsidRPr="00CC49AB" w:rsidRDefault="001A78CB" w:rsidP="00674ADB">
      <w:pPr>
        <w:pStyle w:val="TEKSTIIIIII"/>
        <w:rPr>
          <w:lang w:eastAsia="en-US"/>
        </w:rPr>
      </w:pPr>
      <w:r w:rsidRPr="00CC49AB">
        <w:rPr>
          <w:b/>
          <w:bCs/>
          <w:lang w:eastAsia="en-US"/>
        </w:rPr>
        <w:t xml:space="preserve">Ligji për </w:t>
      </w:r>
      <w:r w:rsidR="0019294D" w:rsidRPr="00CC49AB">
        <w:rPr>
          <w:b/>
          <w:bCs/>
          <w:lang w:eastAsia="en-US"/>
        </w:rPr>
        <w:t>ruajtjen e energjisë termike në ndërtesa</w:t>
      </w:r>
      <w:r w:rsidR="0019294D" w:rsidRPr="00CC49AB">
        <w:rPr>
          <w:lang w:eastAsia="en-US"/>
        </w:rPr>
        <w:t xml:space="preserve"> </w:t>
      </w:r>
      <w:r w:rsidRPr="00CC49AB">
        <w:rPr>
          <w:lang w:eastAsia="en-US"/>
        </w:rPr>
        <w:t xml:space="preserve">vendosi bazën ligjore për zbatimin e rregullave dhe masave për ruajtjen e energjisë termike në ndërtesa. Qëllimi kryesor i këtij ligji ishte krijimi i kornizës për vendosjen e normave dhe rregullave të nevojshme për reduktimin e humbjeve të </w:t>
      </w:r>
      <w:r w:rsidRPr="00CC49AB">
        <w:rPr>
          <w:lang w:eastAsia="en-US"/>
        </w:rPr>
        <w:lastRenderedPageBreak/>
        <w:t>nxehtësisë në ndërtesa. Prandaj, ligji bëri të detyrueshme që të gjitha ndërtesat e ndërtuara pas vitit 2003:</w:t>
      </w:r>
    </w:p>
    <w:p w14:paraId="6AFC775A" w14:textId="5D81D76C" w:rsidR="001A78CB" w:rsidRPr="00CC49AB" w:rsidRDefault="00674ADB" w:rsidP="00674ADB">
      <w:pPr>
        <w:pStyle w:val="TEKSTIIIIII"/>
        <w:rPr>
          <w:lang w:eastAsia="en-US"/>
        </w:rPr>
      </w:pPr>
      <w:r w:rsidRPr="00CC49AB">
        <w:rPr>
          <w:lang w:eastAsia="en-US"/>
        </w:rPr>
        <w:t>i</w:t>
      </w:r>
      <w:r w:rsidR="006723BB" w:rsidRPr="00CC49AB">
        <w:rPr>
          <w:lang w:eastAsia="en-US"/>
        </w:rPr>
        <w:t>.</w:t>
      </w:r>
      <w:r w:rsidRPr="00CC49AB">
        <w:rPr>
          <w:lang w:eastAsia="en-US"/>
        </w:rPr>
        <w:t xml:space="preserve"> </w:t>
      </w:r>
      <w:r w:rsidR="001A78CB" w:rsidRPr="00CC49AB">
        <w:rPr>
          <w:lang w:eastAsia="en-US"/>
        </w:rPr>
        <w:t xml:space="preserve">Të jenë në përputhje me koeficientin volumor normativ të humbjeve termike (Gvtn) përmes </w:t>
      </w:r>
      <w:r w:rsidR="005A2AE8" w:rsidRPr="00CC49AB">
        <w:rPr>
          <w:lang w:eastAsia="en-US"/>
        </w:rPr>
        <w:t>kodit energjetik të ndërtesës</w:t>
      </w:r>
      <w:r w:rsidR="00095549" w:rsidRPr="00CC49AB">
        <w:rPr>
          <w:lang w:eastAsia="en-US"/>
        </w:rPr>
        <w:t>;</w:t>
      </w:r>
    </w:p>
    <w:p w14:paraId="727B98BA" w14:textId="73A75E2F" w:rsidR="001A78CB" w:rsidRPr="00CC49AB" w:rsidRDefault="00674ADB" w:rsidP="00674ADB">
      <w:pPr>
        <w:pStyle w:val="TEKSTIIIIII"/>
        <w:rPr>
          <w:lang w:eastAsia="en-US"/>
        </w:rPr>
      </w:pPr>
      <w:r w:rsidRPr="00CC49AB">
        <w:rPr>
          <w:lang w:eastAsia="en-US"/>
        </w:rPr>
        <w:t>ii</w:t>
      </w:r>
      <w:r w:rsidR="006723BB" w:rsidRPr="00CC49AB">
        <w:rPr>
          <w:lang w:eastAsia="en-US"/>
        </w:rPr>
        <w:t>.</w:t>
      </w:r>
      <w:r w:rsidRPr="00CC49AB">
        <w:rPr>
          <w:lang w:eastAsia="en-US"/>
        </w:rPr>
        <w:t xml:space="preserve"> </w:t>
      </w:r>
      <w:r w:rsidR="001A78CB" w:rsidRPr="00CC49AB">
        <w:rPr>
          <w:lang w:eastAsia="en-US"/>
        </w:rPr>
        <w:t>Të sigurojnë instalime termike për ngrohje qendrore ose të decentralizuar në fazën e projektimit</w:t>
      </w:r>
      <w:r w:rsidR="00095549" w:rsidRPr="00CC49AB">
        <w:rPr>
          <w:lang w:eastAsia="en-US"/>
        </w:rPr>
        <w:t>;</w:t>
      </w:r>
    </w:p>
    <w:p w14:paraId="0A9EFA1B" w14:textId="76D52476" w:rsidR="001A78CB" w:rsidRPr="00CC49AB" w:rsidRDefault="00674ADB" w:rsidP="00674ADB">
      <w:pPr>
        <w:pStyle w:val="TEKSTIIIIII"/>
        <w:rPr>
          <w:lang w:eastAsia="en-US"/>
        </w:rPr>
      </w:pPr>
      <w:r w:rsidRPr="00CC49AB">
        <w:rPr>
          <w:lang w:eastAsia="en-US"/>
        </w:rPr>
        <w:t>iii</w:t>
      </w:r>
      <w:r w:rsidR="006723BB" w:rsidRPr="00CC49AB">
        <w:rPr>
          <w:lang w:eastAsia="en-US"/>
        </w:rPr>
        <w:t>.</w:t>
      </w:r>
      <w:r w:rsidRPr="00CC49AB">
        <w:rPr>
          <w:lang w:eastAsia="en-US"/>
        </w:rPr>
        <w:t xml:space="preserve"> </w:t>
      </w:r>
      <w:r w:rsidR="001A78CB" w:rsidRPr="00CC49AB">
        <w:rPr>
          <w:lang w:eastAsia="en-US"/>
        </w:rPr>
        <w:t>Të instalojnë gjenerimin e energjisë termike (sistemi i ngrohjes) për ngrohjen dhe/ose ftohjen e ndërtesave (veçanërisht për ndërtesat e banimit), të projektuara për të arritur temperaturën e brendshme të ajrit</w:t>
      </w:r>
      <w:r w:rsidR="00095549" w:rsidRPr="00CC49AB">
        <w:rPr>
          <w:lang w:eastAsia="en-US"/>
        </w:rPr>
        <w:t>,</w:t>
      </w:r>
      <w:r w:rsidR="001A78CB" w:rsidRPr="00CC49AB">
        <w:rPr>
          <w:lang w:eastAsia="en-US"/>
        </w:rPr>
        <w:t xml:space="preserve"> sipas normave të komfortit termik, duke marrë parasysh kushtet klimatike të zonës dhe qëllimin funksional të ndërtesës.</w:t>
      </w:r>
    </w:p>
    <w:p w14:paraId="0FED8BE5" w14:textId="39730184" w:rsidR="001A78CB" w:rsidRPr="00CC49AB" w:rsidRDefault="001A78CB" w:rsidP="00674ADB">
      <w:pPr>
        <w:pStyle w:val="TEKSTIIIIII"/>
      </w:pPr>
      <w:r w:rsidRPr="00CC49AB">
        <w:rPr>
          <w:rStyle w:val="Strong"/>
          <w:rFonts w:eastAsiaTheme="majorEastAsia"/>
        </w:rPr>
        <w:t xml:space="preserve">Legjislacioni dytësor lidhur me audituesit e energjisë </w:t>
      </w:r>
      <w:r w:rsidRPr="00CC49AB">
        <w:t xml:space="preserve">është miratuar nga Këshilli i Ministrave të Shqipërisë me </w:t>
      </w:r>
      <w:r w:rsidR="00095549" w:rsidRPr="00CC49AB">
        <w:t>vendimin n</w:t>
      </w:r>
      <w:r w:rsidRPr="00CC49AB">
        <w:t>r. 404, datë 19</w:t>
      </w:r>
      <w:r w:rsidR="00095549" w:rsidRPr="00CC49AB">
        <w:t>.</w:t>
      </w:r>
      <w:r w:rsidRPr="00CC49AB">
        <w:t>6</w:t>
      </w:r>
      <w:r w:rsidR="00095549" w:rsidRPr="00CC49AB">
        <w:t>.</w:t>
      </w:r>
      <w:r w:rsidRPr="00CC49AB">
        <w:t xml:space="preserve">2019. Asistenca teknike e Bashkimit Evropian mbështeti Agjencinë për </w:t>
      </w:r>
      <w:r w:rsidR="00340F38" w:rsidRPr="00CC49AB">
        <w:t>Eficienc</w:t>
      </w:r>
      <w:r w:rsidRPr="00CC49AB">
        <w:t>ën e Energjisë (AEE) në përgatitjen e pyetjeve dhe procedurave për kryerjen e testit përfundimtar për lëshimin e certifikatave të Audituesve të Energjisë dhe Menaxherëve të Energjisë për tr</w:t>
      </w:r>
      <w:r w:rsidR="00E5520B">
        <w:t>i</w:t>
      </w:r>
      <w:r w:rsidRPr="00CC49AB">
        <w:t xml:space="preserve"> fusha kryesore:</w:t>
      </w:r>
    </w:p>
    <w:p w14:paraId="271C7881" w14:textId="044612E9" w:rsidR="001A78CB" w:rsidRPr="00CC49AB" w:rsidRDefault="00674ADB" w:rsidP="00674ADB">
      <w:pPr>
        <w:pStyle w:val="TEKSTIIIIII"/>
      </w:pPr>
      <w:r w:rsidRPr="00CC49AB">
        <w:t>i</w:t>
      </w:r>
      <w:r w:rsidR="006723BB" w:rsidRPr="00CC49AB">
        <w:t>.</w:t>
      </w:r>
      <w:r w:rsidRPr="00CC49AB">
        <w:t xml:space="preserve"> </w:t>
      </w:r>
      <w:r w:rsidR="001A78CB" w:rsidRPr="00CC49AB">
        <w:t>Audituesit e Energjisë për Ndërtesa;</w:t>
      </w:r>
    </w:p>
    <w:p w14:paraId="0A47BC11" w14:textId="13000957" w:rsidR="001A78CB" w:rsidRPr="00CC49AB" w:rsidRDefault="00674ADB" w:rsidP="00674ADB">
      <w:pPr>
        <w:pStyle w:val="TEKSTIIIIII"/>
      </w:pPr>
      <w:r w:rsidRPr="00CC49AB">
        <w:t>ii</w:t>
      </w:r>
      <w:r w:rsidR="006723BB" w:rsidRPr="00CC49AB">
        <w:t>.</w:t>
      </w:r>
      <w:r w:rsidRPr="00CC49AB">
        <w:t xml:space="preserve"> </w:t>
      </w:r>
      <w:r w:rsidR="001A78CB" w:rsidRPr="00CC49AB">
        <w:t>Audituesit e Energjisë për Industri; dhe</w:t>
      </w:r>
    </w:p>
    <w:p w14:paraId="7D068B6C" w14:textId="6E6B8E11" w:rsidR="001A78CB" w:rsidRPr="00CC49AB" w:rsidRDefault="00674ADB" w:rsidP="00674ADB">
      <w:pPr>
        <w:pStyle w:val="TEKSTIIIIII"/>
      </w:pPr>
      <w:r w:rsidRPr="00CC49AB">
        <w:t>iii</w:t>
      </w:r>
      <w:r w:rsidR="006723BB" w:rsidRPr="00CC49AB">
        <w:t>.</w:t>
      </w:r>
      <w:r w:rsidRPr="00CC49AB">
        <w:t xml:space="preserve"> </w:t>
      </w:r>
      <w:r w:rsidR="001A78CB" w:rsidRPr="00CC49AB">
        <w:t>Audituesit e Energjisë për Shoqëritë e Transportit.</w:t>
      </w:r>
    </w:p>
    <w:p w14:paraId="7F1FB7B9" w14:textId="198A509D" w:rsidR="001A78CB" w:rsidRPr="00CC49AB" w:rsidRDefault="001A78CB" w:rsidP="00674ADB">
      <w:pPr>
        <w:pStyle w:val="TEKSTIIIIII"/>
      </w:pPr>
      <w:r w:rsidRPr="00CC49AB">
        <w:rPr>
          <w:rStyle w:val="Strong"/>
          <w:rFonts w:eastAsiaTheme="majorEastAsia"/>
        </w:rPr>
        <w:t>AEE</w:t>
      </w:r>
      <w:r w:rsidR="00095549" w:rsidRPr="00CC49AB">
        <w:rPr>
          <w:rStyle w:val="Strong"/>
          <w:rFonts w:eastAsiaTheme="majorEastAsia"/>
        </w:rPr>
        <w:t>-ja</w:t>
      </w:r>
      <w:r w:rsidRPr="00CC49AB">
        <w:t xml:space="preserve"> ka organizuar me sukses deri tani 3 seanca provimi dhe ka certifikuar 150 </w:t>
      </w:r>
      <w:r w:rsidR="00057E41" w:rsidRPr="00CC49AB">
        <w:t xml:space="preserve">auditues </w:t>
      </w:r>
      <w:r w:rsidRPr="00CC49AB">
        <w:t xml:space="preserve">të </w:t>
      </w:r>
      <w:r w:rsidR="00057E41" w:rsidRPr="00CC49AB">
        <w:t>energjisë</w:t>
      </w:r>
      <w:r w:rsidRPr="00CC49AB">
        <w:t>. Ky numër përfaqëson një kapacitet të mirë për të mbështetur ndërtesat, industritë dhe bashkitë që menaxhojnë një numër të madh ndërtesash publike.</w:t>
      </w:r>
    </w:p>
    <w:p w14:paraId="7ED84065" w14:textId="0F34FF40" w:rsidR="001A78CB" w:rsidRPr="00CC49AB" w:rsidRDefault="001A78CB" w:rsidP="00674ADB">
      <w:pPr>
        <w:pStyle w:val="TEKSTIIIIII"/>
        <w:rPr>
          <w:rFonts w:cs="Times New Roman"/>
          <w:szCs w:val="24"/>
        </w:rPr>
      </w:pPr>
      <w:r w:rsidRPr="00CC49AB">
        <w:rPr>
          <w:rStyle w:val="Strong"/>
          <w:rFonts w:eastAsiaTheme="majorEastAsia" w:cs="Times New Roman"/>
          <w:szCs w:val="24"/>
        </w:rPr>
        <w:t>Ligji nr.</w:t>
      </w:r>
      <w:r w:rsidR="00057E41" w:rsidRPr="00CC49AB">
        <w:rPr>
          <w:rStyle w:val="Strong"/>
          <w:rFonts w:eastAsiaTheme="majorEastAsia" w:cs="Times New Roman"/>
          <w:szCs w:val="24"/>
        </w:rPr>
        <w:t xml:space="preserve"> </w:t>
      </w:r>
      <w:r w:rsidRPr="00CC49AB">
        <w:rPr>
          <w:rStyle w:val="Strong"/>
          <w:rFonts w:eastAsiaTheme="majorEastAsia" w:cs="Times New Roman"/>
          <w:szCs w:val="24"/>
        </w:rPr>
        <w:t>107/2014</w:t>
      </w:r>
      <w:r w:rsidR="00BE665C" w:rsidRPr="00CC49AB">
        <w:rPr>
          <w:rStyle w:val="Strong"/>
          <w:rFonts w:eastAsiaTheme="majorEastAsia" w:cs="Times New Roman"/>
          <w:szCs w:val="24"/>
        </w:rPr>
        <w:t xml:space="preserve">, </w:t>
      </w:r>
      <w:r w:rsidR="00165A32" w:rsidRPr="00CC49AB">
        <w:rPr>
          <w:rStyle w:val="Strong"/>
          <w:rFonts w:eastAsiaTheme="majorEastAsia" w:cs="Times New Roman"/>
          <w:szCs w:val="24"/>
        </w:rPr>
        <w:t>“</w:t>
      </w:r>
      <w:r w:rsidR="00BE665C" w:rsidRPr="00CC49AB">
        <w:rPr>
          <w:rStyle w:val="Strong"/>
          <w:rFonts w:eastAsiaTheme="majorEastAsia" w:cs="Times New Roman"/>
          <w:szCs w:val="24"/>
        </w:rPr>
        <w:t xml:space="preserve">Për </w:t>
      </w:r>
      <w:r w:rsidR="00057E41" w:rsidRPr="00CC49AB">
        <w:rPr>
          <w:rStyle w:val="Strong"/>
          <w:rFonts w:eastAsiaTheme="majorEastAsia" w:cs="Times New Roman"/>
          <w:szCs w:val="24"/>
        </w:rPr>
        <w:t>planifikimin dhe zhvillimin urban</w:t>
      </w:r>
      <w:r w:rsidR="00165A32" w:rsidRPr="00CC49AB">
        <w:rPr>
          <w:rStyle w:val="Strong"/>
          <w:rFonts w:eastAsiaTheme="majorEastAsia" w:cs="Times New Roman"/>
          <w:szCs w:val="24"/>
        </w:rPr>
        <w:t>”</w:t>
      </w:r>
      <w:r w:rsidR="00057E41" w:rsidRPr="00CC49AB">
        <w:rPr>
          <w:rStyle w:val="Strong"/>
          <w:rFonts w:eastAsiaTheme="majorEastAsia" w:cs="Times New Roman"/>
          <w:b w:val="0"/>
          <w:szCs w:val="24"/>
        </w:rPr>
        <w:t>,</w:t>
      </w:r>
      <w:r w:rsidRPr="00CC49AB">
        <w:rPr>
          <w:rFonts w:cs="Times New Roman"/>
          <w:szCs w:val="24"/>
        </w:rPr>
        <w:t xml:space="preserve"> është</w:t>
      </w:r>
      <w:r w:rsidR="00057E41" w:rsidRPr="00CC49AB">
        <w:rPr>
          <w:rFonts w:cs="Times New Roman"/>
          <w:szCs w:val="24"/>
        </w:rPr>
        <w:t>,</w:t>
      </w:r>
      <w:r w:rsidRPr="00CC49AB">
        <w:rPr>
          <w:rFonts w:cs="Times New Roman"/>
          <w:szCs w:val="24"/>
        </w:rPr>
        <w:t xml:space="preserve"> gjithashtu</w:t>
      </w:r>
      <w:r w:rsidR="00057E41" w:rsidRPr="00CC49AB">
        <w:rPr>
          <w:rFonts w:cs="Times New Roman"/>
          <w:szCs w:val="24"/>
        </w:rPr>
        <w:t>,</w:t>
      </w:r>
      <w:r w:rsidRPr="00CC49AB">
        <w:rPr>
          <w:rFonts w:cs="Times New Roman"/>
          <w:szCs w:val="24"/>
        </w:rPr>
        <w:t xml:space="preserve"> një ligj bazë i rëndësishëm që rregullon aktivitetet dhe procedurat e planifikimit të territorit</w:t>
      </w:r>
      <w:r w:rsidR="00057E41" w:rsidRPr="00CC49AB">
        <w:rPr>
          <w:rFonts w:cs="Times New Roman"/>
          <w:szCs w:val="24"/>
        </w:rPr>
        <w:t>,</w:t>
      </w:r>
      <w:r w:rsidRPr="00CC49AB">
        <w:rPr>
          <w:rFonts w:cs="Times New Roman"/>
          <w:szCs w:val="24"/>
        </w:rPr>
        <w:t xml:space="preserve"> si dhe procesin e zhvillimit të territorit.</w:t>
      </w:r>
    </w:p>
    <w:p w14:paraId="492B5D33" w14:textId="77777777" w:rsidR="001A78CB" w:rsidRPr="00CC49AB" w:rsidRDefault="001A78CB" w:rsidP="00674ADB">
      <w:pPr>
        <w:pStyle w:val="TEKSTIIIIII"/>
        <w:rPr>
          <w:b/>
        </w:rPr>
      </w:pPr>
      <w:r w:rsidRPr="00CC49AB">
        <w:rPr>
          <w:b/>
        </w:rPr>
        <w:t>Legjislacioni lidhur me reduktimin e ndotjes në ajër</w:t>
      </w:r>
    </w:p>
    <w:p w14:paraId="55DEB3DB" w14:textId="7F30F909" w:rsidR="001A78CB" w:rsidRPr="00CC49AB" w:rsidRDefault="001A78CB" w:rsidP="00674ADB">
      <w:pPr>
        <w:pStyle w:val="TEKSTIIIIII"/>
      </w:pPr>
      <w:r w:rsidRPr="00CC49AB">
        <w:rPr>
          <w:b/>
        </w:rPr>
        <w:t>Ligji nr.</w:t>
      </w:r>
      <w:r w:rsidR="006723BB" w:rsidRPr="00CC49AB">
        <w:rPr>
          <w:b/>
        </w:rPr>
        <w:t xml:space="preserve"> </w:t>
      </w:r>
      <w:r w:rsidRPr="00CC49AB">
        <w:rPr>
          <w:b/>
        </w:rPr>
        <w:t>162/2014</w:t>
      </w:r>
      <w:r w:rsidR="00BE665C" w:rsidRPr="00CC49AB">
        <w:rPr>
          <w:b/>
        </w:rPr>
        <w:t xml:space="preserve">, </w:t>
      </w:r>
      <w:r w:rsidR="00165A32" w:rsidRPr="00CC49AB">
        <w:rPr>
          <w:b/>
        </w:rPr>
        <w:t>“</w:t>
      </w:r>
      <w:r w:rsidR="00BE665C" w:rsidRPr="00CC49AB">
        <w:rPr>
          <w:b/>
        </w:rPr>
        <w:t xml:space="preserve">Për </w:t>
      </w:r>
      <w:r w:rsidRPr="00CC49AB">
        <w:rPr>
          <w:b/>
        </w:rPr>
        <w:t>mbrojtjen e cilësisë së ajrit në mjedis</w:t>
      </w:r>
      <w:r w:rsidR="00165A32" w:rsidRPr="00CC49AB">
        <w:rPr>
          <w:b/>
        </w:rPr>
        <w:t>”</w:t>
      </w:r>
      <w:r w:rsidR="00057E41" w:rsidRPr="00CC49AB">
        <w:rPr>
          <w:bCs/>
        </w:rPr>
        <w:t>,</w:t>
      </w:r>
      <w:r w:rsidRPr="00CC49AB">
        <w:t xml:space="preserve"> i cili ndër të tjera ka si qëllim minimizim e ndotjes gjatë proceseve të ndërtimit dhe rinovimit të ndërtesave, përmirësimin e shëndetit publik</w:t>
      </w:r>
      <w:r w:rsidR="00057E41" w:rsidRPr="00CC49AB">
        <w:t>,</w:t>
      </w:r>
      <w:r w:rsidRPr="00CC49AB">
        <w:t xml:space="preserve"> si dhe promovimin e zhvillimit të qëndrueshëm.</w:t>
      </w:r>
    </w:p>
    <w:p w14:paraId="5BA6AC8D" w14:textId="0251AC2A" w:rsidR="001A78CB" w:rsidRPr="00CC49AB" w:rsidRDefault="001A78CB" w:rsidP="00674ADB">
      <w:pPr>
        <w:pStyle w:val="TEKSTIIIIII"/>
      </w:pPr>
      <w:r w:rsidRPr="00CC49AB">
        <w:rPr>
          <w:b/>
        </w:rPr>
        <w:t>Ligji nr.</w:t>
      </w:r>
      <w:r w:rsidR="006723BB" w:rsidRPr="00CC49AB">
        <w:rPr>
          <w:b/>
        </w:rPr>
        <w:t xml:space="preserve"> </w:t>
      </w:r>
      <w:r w:rsidRPr="00CC49AB">
        <w:rPr>
          <w:b/>
        </w:rPr>
        <w:t>2/2023</w:t>
      </w:r>
      <w:r w:rsidR="00BE665C" w:rsidRPr="00CC49AB">
        <w:rPr>
          <w:b/>
        </w:rPr>
        <w:t xml:space="preserve">, </w:t>
      </w:r>
      <w:r w:rsidR="00165A32" w:rsidRPr="00CC49AB">
        <w:rPr>
          <w:b/>
        </w:rPr>
        <w:t>“</w:t>
      </w:r>
      <w:r w:rsidR="00BE665C" w:rsidRPr="00CC49AB">
        <w:rPr>
          <w:b/>
        </w:rPr>
        <w:t xml:space="preserve">Për </w:t>
      </w:r>
      <w:r w:rsidRPr="00CC49AB">
        <w:rPr>
          <w:b/>
        </w:rPr>
        <w:t>gazrat serrë të florinuara</w:t>
      </w:r>
      <w:r w:rsidR="00165A32" w:rsidRPr="00CC49AB">
        <w:rPr>
          <w:b/>
        </w:rPr>
        <w:t>”</w:t>
      </w:r>
      <w:r w:rsidR="00057E41" w:rsidRPr="00CC49AB">
        <w:rPr>
          <w:bCs/>
        </w:rPr>
        <w:t>,</w:t>
      </w:r>
      <w:r w:rsidRPr="00CC49AB">
        <w:t xml:space="preserve"> i cili synon promovimin e teknologjive të pastra për</w:t>
      </w:r>
      <w:r w:rsidR="00057E41" w:rsidRPr="00CC49AB">
        <w:t xml:space="preserve"> </w:t>
      </w:r>
      <w:r w:rsidRPr="00CC49AB">
        <w:t xml:space="preserve">sa </w:t>
      </w:r>
      <w:r w:rsidR="00057E41" w:rsidRPr="00CC49AB">
        <w:t>u</w:t>
      </w:r>
      <w:r w:rsidRPr="00CC49AB">
        <w:t xml:space="preserve"> përket pajisjeve të cilat përdorin këto gaze dhe inkurajon përdorimin e energjive së rinovueshme për të reduktuar ndikimin në mjedis.</w:t>
      </w:r>
    </w:p>
    <w:p w14:paraId="24368ED1" w14:textId="77777777" w:rsidR="001A78CB" w:rsidRPr="00CC49AB" w:rsidRDefault="005A73AA" w:rsidP="005A73AA">
      <w:pPr>
        <w:pStyle w:val="TEKSTIIIIII"/>
        <w:rPr>
          <w:b/>
        </w:rPr>
      </w:pPr>
      <w:bookmarkStart w:id="26" w:name="_Toc83654366"/>
      <w:bookmarkStart w:id="27" w:name="_Toc83654367"/>
      <w:bookmarkStart w:id="28" w:name="_Toc83654368"/>
      <w:bookmarkStart w:id="29" w:name="_Toc83654369"/>
      <w:bookmarkStart w:id="30" w:name="_Toc83654370"/>
      <w:bookmarkStart w:id="31" w:name="_Toc83654371"/>
      <w:bookmarkStart w:id="32" w:name="_Toc83654372"/>
      <w:bookmarkStart w:id="33" w:name="_Toc83654373"/>
      <w:bookmarkStart w:id="34" w:name="_Toc83654374"/>
      <w:bookmarkStart w:id="35" w:name="_Toc83654375"/>
      <w:bookmarkStart w:id="36" w:name="_Toc83654376"/>
      <w:bookmarkStart w:id="37" w:name="_Toc83654377"/>
      <w:bookmarkStart w:id="38" w:name="_Toc83654378"/>
      <w:bookmarkStart w:id="39" w:name="_Toc83654379"/>
      <w:bookmarkStart w:id="40" w:name="_Toc83196566"/>
      <w:bookmarkStart w:id="41" w:name="_Toc83647894"/>
      <w:bookmarkStart w:id="42" w:name="_Toc83654381"/>
      <w:bookmarkStart w:id="43" w:name="_Toc184729094"/>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r w:rsidRPr="00CC49AB">
        <w:t>2</w:t>
      </w:r>
      <w:r w:rsidRPr="00CC49AB">
        <w:rPr>
          <w:b/>
        </w:rPr>
        <w:t xml:space="preserve">.5 </w:t>
      </w:r>
      <w:r w:rsidR="001A78CB" w:rsidRPr="00CC49AB">
        <w:rPr>
          <w:b/>
        </w:rPr>
        <w:t>Vështrim i përgjithshëm i çmimeve të komoditeteve të energjisë së konsumuar në stokun e ndërtesave</w:t>
      </w:r>
      <w:bookmarkEnd w:id="43"/>
    </w:p>
    <w:p w14:paraId="5C11A97D" w14:textId="77777777" w:rsidR="001A78CB" w:rsidRPr="00CC49AB" w:rsidRDefault="005A73AA" w:rsidP="005A73AA">
      <w:pPr>
        <w:pStyle w:val="TEKSTIIIIII"/>
        <w:rPr>
          <w:b/>
        </w:rPr>
      </w:pPr>
      <w:bookmarkStart w:id="44" w:name="_Toc184729095"/>
      <w:r w:rsidRPr="00CC49AB">
        <w:rPr>
          <w:b/>
        </w:rPr>
        <w:t xml:space="preserve">2.5.1 </w:t>
      </w:r>
      <w:r w:rsidR="001A78CB" w:rsidRPr="00CC49AB">
        <w:rPr>
          <w:b/>
        </w:rPr>
        <w:t>Çmimi i energjisë elektrike për stokun e ndërtesave</w:t>
      </w:r>
      <w:bookmarkEnd w:id="44"/>
    </w:p>
    <w:p w14:paraId="2C9FF7C7" w14:textId="3D61FA53" w:rsidR="001A78CB" w:rsidRPr="00CC49AB" w:rsidRDefault="001A78CB" w:rsidP="005A73AA">
      <w:pPr>
        <w:pStyle w:val="TEKSTIIIIII"/>
      </w:pPr>
      <w:r w:rsidRPr="00CC49AB">
        <w:rPr>
          <w:rStyle w:val="Strong"/>
          <w:rFonts w:eastAsiaTheme="majorEastAsia"/>
        </w:rPr>
        <w:t>Ndërsa disa çmime të energjisë në Shqipëri janë të rregulluara</w:t>
      </w:r>
      <w:r w:rsidRPr="00CC49AB">
        <w:t xml:space="preserve"> (si energjia elektrike dhe gazi natyror), të tjerat përcaktohen nga forcat e tregut ndërkombëtar (produktet e naftës, qymyri dhe drutë e zjarrit). Sipas </w:t>
      </w:r>
      <w:r w:rsidR="00057E41" w:rsidRPr="00CC49AB">
        <w:rPr>
          <w:rStyle w:val="Strong"/>
          <w:rFonts w:eastAsiaTheme="majorEastAsia"/>
        </w:rPr>
        <w:t>ligjit për energjinë elektrike</w:t>
      </w:r>
      <w:r w:rsidRPr="00CC49AB">
        <w:t>, në vitin 2015 hyri në fuqi një hapje e plotë e tregut, duke u dhënë të gjithë klientëve mundësinë të zgjedhin mes furnizuesve alternativë për të gjithë konsumatorët e lidhur me rrjetin 6/10/35 kV.</w:t>
      </w:r>
    </w:p>
    <w:p w14:paraId="0FF15F31" w14:textId="29CEA21F" w:rsidR="001A78CB" w:rsidRPr="00CC49AB" w:rsidRDefault="001A78CB" w:rsidP="005A73AA">
      <w:pPr>
        <w:pStyle w:val="TEKSTIIIIII"/>
      </w:pPr>
      <w:r w:rsidRPr="00CC49AB">
        <w:rPr>
          <w:rStyle w:val="Strong"/>
          <w:rFonts w:eastAsiaTheme="majorEastAsia"/>
        </w:rPr>
        <w:t>Tarifat e energjisë elektrike për periudhën 2015</w:t>
      </w:r>
      <w:r w:rsidR="001814F5" w:rsidRPr="00CC49AB">
        <w:rPr>
          <w:rStyle w:val="Strong"/>
          <w:rFonts w:eastAsiaTheme="majorEastAsia"/>
        </w:rPr>
        <w:t>–</w:t>
      </w:r>
      <w:r w:rsidRPr="00CC49AB">
        <w:rPr>
          <w:rStyle w:val="Strong"/>
          <w:rFonts w:eastAsiaTheme="majorEastAsia"/>
        </w:rPr>
        <w:t>2024</w:t>
      </w:r>
      <w:r w:rsidRPr="00CC49AB">
        <w:t xml:space="preserve"> janë paraqitur në </w:t>
      </w:r>
      <w:r w:rsidR="001814F5" w:rsidRPr="00CC49AB">
        <w:rPr>
          <w:rStyle w:val="Strong"/>
          <w:rFonts w:eastAsiaTheme="majorEastAsia"/>
        </w:rPr>
        <w:t xml:space="preserve">figurën </w:t>
      </w:r>
      <w:r w:rsidRPr="00CC49AB">
        <w:rPr>
          <w:rStyle w:val="Strong"/>
          <w:rFonts w:eastAsiaTheme="majorEastAsia"/>
        </w:rPr>
        <w:t>2.14</w:t>
      </w:r>
      <w:r w:rsidRPr="00CC49AB">
        <w:t xml:space="preserve">, për konsumatorët rezidencialë (familjarë), të shprehura në </w:t>
      </w:r>
      <w:r w:rsidR="001814F5" w:rsidRPr="00CC49AB">
        <w:t xml:space="preserve">euro </w:t>
      </w:r>
      <w:r w:rsidRPr="00CC49AB">
        <w:t>cent/</w:t>
      </w:r>
      <w:r w:rsidR="00CE5C83" w:rsidRPr="00CC49AB">
        <w:t>kwh</w:t>
      </w:r>
      <w:r w:rsidRPr="00CC49AB">
        <w:t xml:space="preserve">, duke përfshirë TVSH-në. Është e rëndësishme të theksohet se çmimi i energjisë elektrike ka mbetur pothuajse 9.5 </w:t>
      </w:r>
      <w:r w:rsidR="001814F5" w:rsidRPr="00CC49AB">
        <w:t>lekë</w:t>
      </w:r>
      <w:r w:rsidRPr="00CC49AB">
        <w:t>/</w:t>
      </w:r>
      <w:r w:rsidR="00CE5C83" w:rsidRPr="00CC49AB">
        <w:t>kwh</w:t>
      </w:r>
      <w:r w:rsidRPr="00CC49AB">
        <w:t xml:space="preserve"> (pa TVSH) gjatë gjithë periudhës së përmendur, ndërkohë që çmimi në </w:t>
      </w:r>
      <w:r w:rsidR="001814F5" w:rsidRPr="00CC49AB">
        <w:t xml:space="preserve">euro </w:t>
      </w:r>
      <w:r w:rsidRPr="00CC49AB">
        <w:t>cent/</w:t>
      </w:r>
      <w:r w:rsidR="00CE5C83" w:rsidRPr="00CC49AB">
        <w:t>kwh</w:t>
      </w:r>
      <w:r w:rsidRPr="00CC49AB">
        <w:t xml:space="preserve"> është rritur për shkak të uljes së kursit të këmbimit nga </w:t>
      </w:r>
      <w:r w:rsidR="001814F5" w:rsidRPr="00CC49AB">
        <w:t>lekë në eur</w:t>
      </w:r>
      <w:r w:rsidRPr="00CC49AB">
        <w:t xml:space="preserve">o, bazuar në kursin zyrtar të regjistruar nga Banka Kombëtare </w:t>
      </w:r>
      <w:r w:rsidRPr="00CC49AB">
        <w:lastRenderedPageBreak/>
        <w:t>e Shqipërisë. Gjithashtu, konsumatorët rezidencialë paguajnë një çmim të sheshtë gjatë gjithë ditës dhe muajve, pa dallime midis periudhave jashtë pikut dhe brenda pikut.</w:t>
      </w:r>
    </w:p>
    <w:p w14:paraId="39DDA2BC" w14:textId="0B135371" w:rsidR="001A78CB" w:rsidRPr="00CC49AB" w:rsidRDefault="001A78CB" w:rsidP="005A73AA">
      <w:pPr>
        <w:pStyle w:val="TEKSTIIIIII"/>
      </w:pPr>
      <w:r w:rsidRPr="00CC49AB">
        <w:rPr>
          <w:rStyle w:val="Strong"/>
          <w:rFonts w:eastAsiaTheme="majorEastAsia"/>
        </w:rPr>
        <w:t>Tarifat e energjisë elektrike për periudhën 2015</w:t>
      </w:r>
      <w:r w:rsidR="001814F5" w:rsidRPr="00CC49AB">
        <w:rPr>
          <w:rStyle w:val="Strong"/>
          <w:rFonts w:eastAsiaTheme="majorEastAsia"/>
        </w:rPr>
        <w:t>–</w:t>
      </w:r>
      <w:r w:rsidRPr="00CC49AB">
        <w:rPr>
          <w:rStyle w:val="Strong"/>
          <w:rFonts w:eastAsiaTheme="majorEastAsia"/>
        </w:rPr>
        <w:t>2024</w:t>
      </w:r>
      <w:r w:rsidRPr="00CC49AB">
        <w:t xml:space="preserve"> janë paraqitura në </w:t>
      </w:r>
      <w:r w:rsidR="00F641F3" w:rsidRPr="00CC49AB">
        <w:rPr>
          <w:rStyle w:val="Strong"/>
          <w:rFonts w:eastAsiaTheme="majorEastAsia"/>
        </w:rPr>
        <w:t xml:space="preserve">figurën </w:t>
      </w:r>
      <w:r w:rsidRPr="00CC49AB">
        <w:rPr>
          <w:rStyle w:val="Strong"/>
          <w:rFonts w:eastAsiaTheme="majorEastAsia"/>
        </w:rPr>
        <w:t>2.15</w:t>
      </w:r>
      <w:r w:rsidRPr="00CC49AB">
        <w:t xml:space="preserve">, për ndërtesat publike qendrore dhe bashkiake, të shprehura në </w:t>
      </w:r>
      <w:r w:rsidR="00F641F3" w:rsidRPr="00CC49AB">
        <w:t xml:space="preserve">euro </w:t>
      </w:r>
      <w:r w:rsidRPr="00CC49AB">
        <w:t>cent/</w:t>
      </w:r>
      <w:r w:rsidR="00CE5C83" w:rsidRPr="00CC49AB">
        <w:t>kwh</w:t>
      </w:r>
      <w:r w:rsidRPr="00CC49AB">
        <w:t xml:space="preserve">, duke përfshirë TVSH-në. Çmimi i energjisë elektrike ka mbetur pothuajse 16.4 </w:t>
      </w:r>
      <w:r w:rsidR="00F641F3" w:rsidRPr="00CC49AB">
        <w:t>lekë</w:t>
      </w:r>
      <w:r w:rsidRPr="00CC49AB">
        <w:t>/</w:t>
      </w:r>
      <w:r w:rsidR="00CE5C83" w:rsidRPr="00CC49AB">
        <w:t>kwh</w:t>
      </w:r>
      <w:r w:rsidRPr="00CC49AB">
        <w:t xml:space="preserve"> (pa TVSH) gjatë gjithë periudhës së përmendur, ndërsa çmimi në </w:t>
      </w:r>
      <w:r w:rsidR="00F641F3" w:rsidRPr="00CC49AB">
        <w:t xml:space="preserve">euro </w:t>
      </w:r>
      <w:r w:rsidRPr="00CC49AB">
        <w:t>cent/</w:t>
      </w:r>
      <w:r w:rsidR="00CE5C83" w:rsidRPr="00CC49AB">
        <w:t>kwh</w:t>
      </w:r>
      <w:r w:rsidRPr="00CC49AB">
        <w:t xml:space="preserve"> është rritur për shkak të uljes së kursit të këmbimit nga </w:t>
      </w:r>
      <w:r w:rsidR="00F641F3" w:rsidRPr="00CC49AB">
        <w:t>lekë në euro</w:t>
      </w:r>
      <w:r w:rsidRPr="00CC49AB">
        <w:t xml:space="preserve">, bazuar në kursin zyrtar të regjistruar nga Banka Kombëtare e Shqipërisë. Konsumatorët publikë paguajnë çmime të ndryshme në varësi të periudhave të pikut dhe jashtë pikut. Çmimet e paraqitura në </w:t>
      </w:r>
      <w:r w:rsidR="00F641F3" w:rsidRPr="00CC49AB">
        <w:rPr>
          <w:rStyle w:val="Strong"/>
          <w:rFonts w:eastAsiaTheme="majorEastAsia"/>
        </w:rPr>
        <w:t xml:space="preserve">figurën </w:t>
      </w:r>
      <w:r w:rsidRPr="00CC49AB">
        <w:rPr>
          <w:rStyle w:val="Strong"/>
          <w:rFonts w:eastAsiaTheme="majorEastAsia"/>
        </w:rPr>
        <w:t>2.15</w:t>
      </w:r>
      <w:r w:rsidRPr="00CC49AB">
        <w:t xml:space="preserve"> janë mesatare dhe përfshijnë të dyja periudhat, jashtë pikut dhe brenda pikut, për një vit të caktuar.</w:t>
      </w:r>
    </w:p>
    <w:p w14:paraId="06B8C82A" w14:textId="77777777" w:rsidR="001A78CB" w:rsidRPr="00CC49AB" w:rsidRDefault="001A78CB" w:rsidP="001A78CB">
      <w:pPr>
        <w:spacing w:after="0" w:line="240" w:lineRule="auto"/>
        <w:jc w:val="both"/>
        <w:rPr>
          <w:rFonts w:ascii="Garamond" w:hAnsi="Garamond" w:cs="Times New Roman"/>
          <w:iCs/>
          <w:sz w:val="24"/>
          <w:szCs w:val="24"/>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97"/>
        <w:gridCol w:w="4497"/>
      </w:tblGrid>
      <w:tr w:rsidR="001A78CB" w:rsidRPr="00CC49AB" w14:paraId="0459F13E" w14:textId="77777777" w:rsidTr="001A78CB">
        <w:tc>
          <w:tcPr>
            <w:tcW w:w="4388" w:type="dxa"/>
          </w:tcPr>
          <w:p w14:paraId="79E399C5"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44CFFA15" wp14:editId="79B9D19D">
                  <wp:extent cx="2674620" cy="2226365"/>
                  <wp:effectExtent l="0" t="0" r="0" b="2540"/>
                  <wp:docPr id="3837" name="Picture 38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2675179" cy="2226830"/>
                          </a:xfrm>
                          <a:prstGeom prst="rect">
                            <a:avLst/>
                          </a:prstGeom>
                          <a:noFill/>
                        </pic:spPr>
                      </pic:pic>
                    </a:graphicData>
                  </a:graphic>
                </wp:inline>
              </w:drawing>
            </w:r>
          </w:p>
          <w:p w14:paraId="7B5F5481" w14:textId="77777777" w:rsidR="001A78CB" w:rsidRDefault="001A78CB" w:rsidP="001A78CB">
            <w:pPr>
              <w:pStyle w:val="Caption"/>
              <w:keepNext w:val="0"/>
              <w:spacing w:after="0"/>
              <w:ind w:right="69"/>
              <w:jc w:val="center"/>
              <w:rPr>
                <w:rFonts w:ascii="Garamond" w:hAnsi="Garamond" w:cs="Times New Roman"/>
                <w:b w:val="0"/>
                <w:i/>
                <w:color w:val="auto"/>
                <w:szCs w:val="20"/>
                <w:lang w:val="sq-AL"/>
              </w:rPr>
            </w:pPr>
            <w:bookmarkStart w:id="45" w:name="_Toc184729271"/>
            <w:r w:rsidRPr="00CC49AB">
              <w:rPr>
                <w:rFonts w:ascii="Garamond" w:hAnsi="Garamond" w:cs="Times New Roman"/>
                <w:b w:val="0"/>
                <w:i/>
                <w:color w:val="auto"/>
                <w:szCs w:val="20"/>
                <w:lang w:val="sq-AL"/>
              </w:rPr>
              <w:t xml:space="preserve">Figura </w:t>
            </w:r>
            <w:r w:rsidR="005A73AA" w:rsidRPr="00CC49AB">
              <w:rPr>
                <w:rFonts w:ascii="Garamond" w:hAnsi="Garamond" w:cs="Times New Roman"/>
                <w:b w:val="0"/>
                <w:i/>
                <w:color w:val="auto"/>
                <w:szCs w:val="20"/>
                <w:lang w:val="sq-AL"/>
              </w:rPr>
              <w:t>2.14</w:t>
            </w:r>
            <w:r w:rsidRPr="00CC49AB">
              <w:rPr>
                <w:rFonts w:ascii="Garamond" w:hAnsi="Garamond" w:cs="Times New Roman"/>
                <w:b w:val="0"/>
                <w:i/>
                <w:color w:val="auto"/>
                <w:szCs w:val="20"/>
                <w:lang w:val="sq-AL"/>
              </w:rPr>
              <w:t xml:space="preserve"> Çmimi i energjisë elektrike për ndërtesat rezidenciale në Shqipëri i shprehur në </w:t>
            </w:r>
            <w:r w:rsidR="00F641F3" w:rsidRPr="00CC49AB">
              <w:rPr>
                <w:rFonts w:ascii="Garamond" w:hAnsi="Garamond" w:cs="Times New Roman"/>
                <w:b w:val="0"/>
                <w:i/>
                <w:color w:val="auto"/>
                <w:szCs w:val="20"/>
                <w:lang w:val="sq-AL"/>
              </w:rPr>
              <w:t xml:space="preserve">euro </w:t>
            </w:r>
            <w:r w:rsidRPr="00CC49AB">
              <w:rPr>
                <w:rFonts w:ascii="Garamond" w:hAnsi="Garamond" w:cs="Times New Roman"/>
                <w:b w:val="0"/>
                <w:i/>
                <w:color w:val="auto"/>
                <w:szCs w:val="20"/>
                <w:lang w:val="sq-AL"/>
              </w:rPr>
              <w:t>cent/</w:t>
            </w:r>
            <w:r w:rsidR="00CE5C83" w:rsidRPr="00CC49AB">
              <w:rPr>
                <w:rFonts w:ascii="Garamond" w:hAnsi="Garamond" w:cs="Times New Roman"/>
                <w:b w:val="0"/>
                <w:i/>
                <w:color w:val="auto"/>
                <w:szCs w:val="20"/>
                <w:lang w:val="sq-AL"/>
              </w:rPr>
              <w:t>kwh</w:t>
            </w:r>
            <w:bookmarkEnd w:id="45"/>
          </w:p>
          <w:p w14:paraId="2B8F0258" w14:textId="1AA91BC1" w:rsidR="006A5F0F" w:rsidRPr="00BC5FB0" w:rsidRDefault="006A5F0F" w:rsidP="006A5F0F">
            <w:pPr>
              <w:rPr>
                <w:sz w:val="10"/>
              </w:rPr>
            </w:pPr>
          </w:p>
        </w:tc>
        <w:tc>
          <w:tcPr>
            <w:tcW w:w="4389" w:type="dxa"/>
          </w:tcPr>
          <w:p w14:paraId="2859B37A"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8AB7A01" wp14:editId="15746FE0">
                  <wp:extent cx="2674620" cy="2226310"/>
                  <wp:effectExtent l="0" t="0" r="0" b="2540"/>
                  <wp:docPr id="3838" name="Picture 3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2674620" cy="2226310"/>
                          </a:xfrm>
                          <a:prstGeom prst="rect">
                            <a:avLst/>
                          </a:prstGeom>
                          <a:noFill/>
                        </pic:spPr>
                      </pic:pic>
                    </a:graphicData>
                  </a:graphic>
                </wp:inline>
              </w:drawing>
            </w:r>
          </w:p>
          <w:p w14:paraId="14470A11" w14:textId="652706C3"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46" w:name="_Toc184729272"/>
            <w:r w:rsidRPr="00CC49AB">
              <w:rPr>
                <w:rFonts w:ascii="Garamond" w:hAnsi="Garamond" w:cs="Times New Roman"/>
                <w:b w:val="0"/>
                <w:i/>
                <w:color w:val="auto"/>
                <w:szCs w:val="20"/>
                <w:lang w:val="sq-AL"/>
              </w:rPr>
              <w:t xml:space="preserve">Figura </w:t>
            </w:r>
            <w:r w:rsidR="005A73AA" w:rsidRPr="00CC49AB">
              <w:rPr>
                <w:rFonts w:ascii="Garamond" w:hAnsi="Garamond" w:cs="Times New Roman"/>
                <w:b w:val="0"/>
                <w:i/>
                <w:color w:val="auto"/>
                <w:szCs w:val="20"/>
                <w:lang w:val="sq-AL"/>
              </w:rPr>
              <w:t>2.15</w:t>
            </w:r>
            <w:r w:rsidRPr="00CC49AB">
              <w:rPr>
                <w:rFonts w:ascii="Garamond" w:hAnsi="Garamond" w:cs="Times New Roman"/>
                <w:b w:val="0"/>
                <w:i/>
                <w:color w:val="auto"/>
                <w:szCs w:val="20"/>
                <w:lang w:val="sq-AL"/>
              </w:rPr>
              <w:t xml:space="preserve"> Çmimi i energjisë elektrike për ndërtesat publike në Shqipëri i shprehur në </w:t>
            </w:r>
            <w:r w:rsidR="00F641F3" w:rsidRPr="00CC49AB">
              <w:rPr>
                <w:rFonts w:ascii="Garamond" w:hAnsi="Garamond" w:cs="Times New Roman"/>
                <w:b w:val="0"/>
                <w:i/>
                <w:color w:val="auto"/>
                <w:szCs w:val="20"/>
                <w:lang w:val="sq-AL"/>
              </w:rPr>
              <w:t xml:space="preserve">euro </w:t>
            </w:r>
            <w:r w:rsidRPr="00CC49AB">
              <w:rPr>
                <w:rFonts w:ascii="Garamond" w:hAnsi="Garamond" w:cs="Times New Roman"/>
                <w:b w:val="0"/>
                <w:i/>
                <w:color w:val="auto"/>
                <w:szCs w:val="20"/>
                <w:lang w:val="sq-AL"/>
              </w:rPr>
              <w:t>cent/</w:t>
            </w:r>
            <w:r w:rsidR="00CE5C83" w:rsidRPr="00CC49AB">
              <w:rPr>
                <w:rFonts w:ascii="Garamond" w:hAnsi="Garamond" w:cs="Times New Roman"/>
                <w:b w:val="0"/>
                <w:i/>
                <w:color w:val="auto"/>
                <w:szCs w:val="20"/>
                <w:lang w:val="sq-AL"/>
              </w:rPr>
              <w:t>kwh</w:t>
            </w:r>
            <w:bookmarkEnd w:id="46"/>
          </w:p>
        </w:tc>
      </w:tr>
      <w:tr w:rsidR="001A78CB" w:rsidRPr="00CC49AB" w14:paraId="22DF460A" w14:textId="77777777" w:rsidTr="001A78CB">
        <w:tc>
          <w:tcPr>
            <w:tcW w:w="4388" w:type="dxa"/>
          </w:tcPr>
          <w:p w14:paraId="09887A72"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Burimi: Përgatitur nga ekipi i konsulentëve bazuar në raportet vjetore të ERE-s dhe kursin mesatar vjetor të këmbimit</w:t>
            </w:r>
          </w:p>
        </w:tc>
        <w:tc>
          <w:tcPr>
            <w:tcW w:w="4389" w:type="dxa"/>
          </w:tcPr>
          <w:p w14:paraId="18D8F8C9" w14:textId="77777777" w:rsidR="001A78C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Përgatitur nga ekipi i konsulentëve bazuar në raportet vjetore të ERE-s dhe kursin mesatar vjetor të këmbimit </w:t>
            </w:r>
          </w:p>
          <w:p w14:paraId="53CE0D41" w14:textId="77777777" w:rsidR="00BB43D9" w:rsidRPr="00BC5FB0" w:rsidRDefault="00BB43D9" w:rsidP="00BB43D9">
            <w:pPr>
              <w:rPr>
                <w:sz w:val="10"/>
              </w:rPr>
            </w:pPr>
          </w:p>
        </w:tc>
      </w:tr>
      <w:tr w:rsidR="001A78CB" w:rsidRPr="00CC49AB" w14:paraId="78832C58" w14:textId="77777777" w:rsidTr="001A78CB">
        <w:trPr>
          <w:trHeight w:val="4311"/>
        </w:trPr>
        <w:tc>
          <w:tcPr>
            <w:tcW w:w="4388" w:type="dxa"/>
          </w:tcPr>
          <w:p w14:paraId="6A8EB5C9"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2EF4B35A" wp14:editId="7C914867">
                  <wp:extent cx="2674620" cy="2218414"/>
                  <wp:effectExtent l="0" t="0" r="0" b="0"/>
                  <wp:docPr id="3839" name="Picture 38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675515" cy="2219156"/>
                          </a:xfrm>
                          <a:prstGeom prst="rect">
                            <a:avLst/>
                          </a:prstGeom>
                          <a:noFill/>
                        </pic:spPr>
                      </pic:pic>
                    </a:graphicData>
                  </a:graphic>
                </wp:inline>
              </w:drawing>
            </w:r>
          </w:p>
          <w:p w14:paraId="7FE0DD25" w14:textId="133E421D"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47" w:name="_Toc184729273"/>
            <w:r w:rsidRPr="00CC49AB">
              <w:rPr>
                <w:rFonts w:ascii="Garamond" w:hAnsi="Garamond" w:cs="Times New Roman"/>
                <w:b w:val="0"/>
                <w:i/>
                <w:color w:val="auto"/>
                <w:szCs w:val="20"/>
                <w:lang w:val="sq-AL"/>
              </w:rPr>
              <w:t xml:space="preserve">Figura </w:t>
            </w:r>
            <w:r w:rsidR="004F0C8B" w:rsidRPr="00CC49AB">
              <w:rPr>
                <w:rFonts w:ascii="Garamond" w:hAnsi="Garamond" w:cs="Times New Roman"/>
                <w:b w:val="0"/>
                <w:i/>
                <w:color w:val="auto"/>
                <w:szCs w:val="20"/>
                <w:lang w:val="sq-AL"/>
              </w:rPr>
              <w:t>2.16</w:t>
            </w:r>
            <w:r w:rsidRPr="00CC49AB">
              <w:rPr>
                <w:rFonts w:ascii="Garamond" w:hAnsi="Garamond" w:cs="Times New Roman"/>
                <w:b w:val="0"/>
                <w:i/>
                <w:color w:val="auto"/>
                <w:szCs w:val="20"/>
                <w:lang w:val="sq-AL"/>
              </w:rPr>
              <w:t xml:space="preserve"> Çmimi i energjisë elektrike për shërbime private dhe komerciale (në 0.4 kV) në Shqipëri i shprehur në </w:t>
            </w:r>
            <w:r w:rsidR="00F641F3" w:rsidRPr="00CC49AB">
              <w:rPr>
                <w:rFonts w:ascii="Garamond" w:hAnsi="Garamond" w:cs="Times New Roman"/>
                <w:b w:val="0"/>
                <w:i/>
                <w:color w:val="auto"/>
                <w:szCs w:val="20"/>
                <w:lang w:val="sq-AL"/>
              </w:rPr>
              <w:t xml:space="preserve">euro </w:t>
            </w:r>
            <w:r w:rsidRPr="00CC49AB">
              <w:rPr>
                <w:rFonts w:ascii="Garamond" w:hAnsi="Garamond" w:cs="Times New Roman"/>
                <w:b w:val="0"/>
                <w:i/>
                <w:color w:val="auto"/>
                <w:szCs w:val="20"/>
                <w:lang w:val="sq-AL"/>
              </w:rPr>
              <w:t>cent/</w:t>
            </w:r>
            <w:r w:rsidR="00CE5C83" w:rsidRPr="00CC49AB">
              <w:rPr>
                <w:rFonts w:ascii="Garamond" w:hAnsi="Garamond" w:cs="Times New Roman"/>
                <w:b w:val="0"/>
                <w:i/>
                <w:color w:val="auto"/>
                <w:szCs w:val="20"/>
                <w:lang w:val="sq-AL"/>
              </w:rPr>
              <w:t>kwh</w:t>
            </w:r>
            <w:bookmarkEnd w:id="47"/>
          </w:p>
        </w:tc>
        <w:tc>
          <w:tcPr>
            <w:tcW w:w="4389" w:type="dxa"/>
          </w:tcPr>
          <w:p w14:paraId="7090E1AE"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C9386E9" wp14:editId="72AB7D45">
                  <wp:extent cx="2674620" cy="2218055"/>
                  <wp:effectExtent l="0" t="0" r="0" b="0"/>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2674620" cy="2218055"/>
                          </a:xfrm>
                          <a:prstGeom prst="rect">
                            <a:avLst/>
                          </a:prstGeom>
                          <a:noFill/>
                        </pic:spPr>
                      </pic:pic>
                    </a:graphicData>
                  </a:graphic>
                </wp:inline>
              </w:drawing>
            </w:r>
          </w:p>
          <w:p w14:paraId="012EB931" w14:textId="5AAEF34C"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48" w:name="_Toc184729274"/>
            <w:r w:rsidRPr="00CC49AB">
              <w:rPr>
                <w:rFonts w:ascii="Garamond" w:hAnsi="Garamond" w:cs="Times New Roman"/>
                <w:b w:val="0"/>
                <w:i/>
                <w:color w:val="auto"/>
                <w:szCs w:val="20"/>
                <w:lang w:val="sq-AL"/>
              </w:rPr>
              <w:t xml:space="preserve">Figura </w:t>
            </w:r>
            <w:r w:rsidR="004F0C8B" w:rsidRPr="00CC49AB">
              <w:rPr>
                <w:rFonts w:ascii="Garamond" w:hAnsi="Garamond" w:cs="Times New Roman"/>
                <w:b w:val="0"/>
                <w:i/>
                <w:color w:val="auto"/>
                <w:szCs w:val="20"/>
                <w:lang w:val="sq-AL"/>
              </w:rPr>
              <w:t>2.17</w:t>
            </w:r>
            <w:r w:rsidRPr="00CC49AB">
              <w:rPr>
                <w:rFonts w:ascii="Garamond" w:hAnsi="Garamond" w:cs="Times New Roman"/>
                <w:b w:val="0"/>
                <w:i/>
                <w:color w:val="auto"/>
                <w:szCs w:val="20"/>
                <w:lang w:val="sq-AL"/>
              </w:rPr>
              <w:t xml:space="preserve"> Çmimi i energjisë elektrike për shërbime private dhe komerciale (në 10/20/35 kV) në Shqipëri i shprehur në </w:t>
            </w:r>
            <w:r w:rsidR="00F641F3" w:rsidRPr="00CC49AB">
              <w:rPr>
                <w:rFonts w:ascii="Garamond" w:hAnsi="Garamond" w:cs="Times New Roman"/>
                <w:b w:val="0"/>
                <w:i/>
                <w:color w:val="auto"/>
                <w:szCs w:val="20"/>
                <w:lang w:val="sq-AL"/>
              </w:rPr>
              <w:t xml:space="preserve">euro </w:t>
            </w:r>
            <w:r w:rsidRPr="00CC49AB">
              <w:rPr>
                <w:rFonts w:ascii="Garamond" w:hAnsi="Garamond" w:cs="Times New Roman"/>
                <w:b w:val="0"/>
                <w:i/>
                <w:color w:val="auto"/>
                <w:szCs w:val="20"/>
                <w:lang w:val="sq-AL"/>
              </w:rPr>
              <w:t>cent/</w:t>
            </w:r>
            <w:r w:rsidR="00CE5C83" w:rsidRPr="00CC49AB">
              <w:rPr>
                <w:rFonts w:ascii="Garamond" w:hAnsi="Garamond" w:cs="Times New Roman"/>
                <w:b w:val="0"/>
                <w:i/>
                <w:color w:val="auto"/>
                <w:szCs w:val="20"/>
                <w:lang w:val="sq-AL"/>
              </w:rPr>
              <w:t>kwh</w:t>
            </w:r>
            <w:bookmarkEnd w:id="48"/>
          </w:p>
        </w:tc>
      </w:tr>
      <w:tr w:rsidR="001A78CB" w:rsidRPr="00CC49AB" w14:paraId="1DE94B23" w14:textId="77777777" w:rsidTr="001A78CB">
        <w:tc>
          <w:tcPr>
            <w:tcW w:w="4388" w:type="dxa"/>
          </w:tcPr>
          <w:p w14:paraId="5B4917DE"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Burimi: Përgatitur nga ekipi i konsulentëve bazuar në raportet vjetore të ERE-s dhe kursin mesatar vjetor të këmbimit</w:t>
            </w:r>
          </w:p>
        </w:tc>
        <w:tc>
          <w:tcPr>
            <w:tcW w:w="4389" w:type="dxa"/>
          </w:tcPr>
          <w:p w14:paraId="1E25743F"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Burimi: Përgatitur nga ekipi i konsulentëve bazuar në raportet vjetore të ERE-s dhe kursin mesatar vjetor të këmbimit</w:t>
            </w:r>
          </w:p>
        </w:tc>
      </w:tr>
    </w:tbl>
    <w:p w14:paraId="19F444AD" w14:textId="77777777" w:rsidR="001A78CB" w:rsidRPr="00CC49AB" w:rsidRDefault="001A78CB" w:rsidP="001A78CB">
      <w:pPr>
        <w:shd w:val="clear" w:color="auto" w:fill="FFFFFF" w:themeFill="background1"/>
        <w:spacing w:after="0" w:line="240" w:lineRule="auto"/>
        <w:jc w:val="both"/>
        <w:rPr>
          <w:rFonts w:ascii="Garamond" w:eastAsia="Times New Roman" w:hAnsi="Garamond" w:cs="Times New Roman"/>
          <w:sz w:val="24"/>
          <w:szCs w:val="24"/>
          <w:lang w:eastAsia="en-US"/>
        </w:rPr>
      </w:pPr>
    </w:p>
    <w:p w14:paraId="4AFB54D9" w14:textId="12FB2544" w:rsidR="001A78CB" w:rsidRPr="00CC49AB" w:rsidRDefault="001A78CB" w:rsidP="00D62262">
      <w:pPr>
        <w:pStyle w:val="TEKSTIIIIII"/>
      </w:pPr>
      <w:r w:rsidRPr="00CC49AB">
        <w:rPr>
          <w:rStyle w:val="Strong"/>
          <w:rFonts w:eastAsiaTheme="majorEastAsia"/>
        </w:rPr>
        <w:t>Tarifat e energjisë elektrike për periudhën 2015</w:t>
      </w:r>
      <w:r w:rsidR="00F641F3" w:rsidRPr="00CC49AB">
        <w:rPr>
          <w:rStyle w:val="Strong"/>
          <w:rFonts w:eastAsiaTheme="majorEastAsia"/>
        </w:rPr>
        <w:t>–</w:t>
      </w:r>
      <w:r w:rsidRPr="00CC49AB">
        <w:rPr>
          <w:rStyle w:val="Strong"/>
          <w:rFonts w:eastAsiaTheme="majorEastAsia"/>
        </w:rPr>
        <w:t>2024</w:t>
      </w:r>
      <w:r w:rsidRPr="00CC49AB">
        <w:t xml:space="preserve"> janë paraqitur në </w:t>
      </w:r>
      <w:r w:rsidR="00F641F3" w:rsidRPr="00CC49AB">
        <w:rPr>
          <w:rStyle w:val="Strong"/>
          <w:rFonts w:eastAsiaTheme="majorEastAsia"/>
        </w:rPr>
        <w:t xml:space="preserve">figurën </w:t>
      </w:r>
      <w:r w:rsidRPr="00CC49AB">
        <w:rPr>
          <w:rStyle w:val="Strong"/>
          <w:rFonts w:eastAsiaTheme="majorEastAsia"/>
        </w:rPr>
        <w:t>2.16</w:t>
      </w:r>
      <w:r w:rsidRPr="00CC49AB">
        <w:t xml:space="preserve">, për ndërtesat e shërbimit privat dhe komercial të furnizuar në nivelin e tensionit 0.4 kV (tregu i rregulluar), të shprehura në </w:t>
      </w:r>
      <w:r w:rsidR="00F641F3" w:rsidRPr="00CC49AB">
        <w:t xml:space="preserve">euro </w:t>
      </w:r>
      <w:r w:rsidRPr="00CC49AB">
        <w:t>cent/</w:t>
      </w:r>
      <w:r w:rsidR="00CE5C83" w:rsidRPr="00CC49AB">
        <w:t>kwh</w:t>
      </w:r>
      <w:r w:rsidRPr="00CC49AB">
        <w:t xml:space="preserve">, duke përfshirë TVSH-në. Është e rëndësishme të theksohet se çmimi i energjisë elektrike ka mbetur pothuajse 16.6 </w:t>
      </w:r>
      <w:r w:rsidR="00F641F3" w:rsidRPr="00CC49AB">
        <w:t>lekë</w:t>
      </w:r>
      <w:r w:rsidRPr="00CC49AB">
        <w:t>/</w:t>
      </w:r>
      <w:r w:rsidR="00CE5C83" w:rsidRPr="00CC49AB">
        <w:t>kwh</w:t>
      </w:r>
      <w:r w:rsidRPr="00CC49AB">
        <w:t xml:space="preserve"> (pa TVSH) gjatë gjithë periudhës së përmendur, ndërkohë që çmimi në </w:t>
      </w:r>
      <w:r w:rsidR="00F641F3" w:rsidRPr="00CC49AB">
        <w:t xml:space="preserve">euro </w:t>
      </w:r>
      <w:r w:rsidRPr="00CC49AB">
        <w:t>cent/</w:t>
      </w:r>
      <w:r w:rsidR="00CE5C83" w:rsidRPr="00CC49AB">
        <w:t>kwh</w:t>
      </w:r>
      <w:r w:rsidRPr="00CC49AB">
        <w:t xml:space="preserve"> është rritur për shkak të uljes së kursit të këmbimit nga </w:t>
      </w:r>
      <w:r w:rsidR="00F641F3" w:rsidRPr="00CC49AB">
        <w:t xml:space="preserve">lekë në euro, </w:t>
      </w:r>
      <w:r w:rsidRPr="00CC49AB">
        <w:t xml:space="preserve">bazuar në kursin zyrtar të regjistruar nga Banka Kombëtare e Shqipërisë. Klientët e shërbimeve private dhe ndërtesave komerciale paguajnë çmime të ndryshme në varësi të periudhave të pikut dhe jashtë pikut. Çmimet e paraqitura në </w:t>
      </w:r>
      <w:r w:rsidR="00F641F3" w:rsidRPr="00CC49AB">
        <w:rPr>
          <w:rStyle w:val="Strong"/>
          <w:rFonts w:eastAsiaTheme="majorEastAsia"/>
        </w:rPr>
        <w:t xml:space="preserve">figurën </w:t>
      </w:r>
      <w:r w:rsidRPr="00CC49AB">
        <w:rPr>
          <w:rStyle w:val="Strong"/>
          <w:rFonts w:eastAsiaTheme="majorEastAsia"/>
        </w:rPr>
        <w:t>2.16</w:t>
      </w:r>
      <w:r w:rsidRPr="00CC49AB">
        <w:t xml:space="preserve"> janë mesatare, duke marrë parasysh të dyja periudhat brenda vitit të dhënë.</w:t>
      </w:r>
    </w:p>
    <w:p w14:paraId="26F2E4EC" w14:textId="179E4731" w:rsidR="001A78CB" w:rsidRPr="00CC49AB" w:rsidRDefault="001A78CB" w:rsidP="00D62262">
      <w:pPr>
        <w:pStyle w:val="TEKSTIIIIII"/>
      </w:pPr>
      <w:r w:rsidRPr="00CC49AB">
        <w:rPr>
          <w:rStyle w:val="Strong"/>
          <w:rFonts w:eastAsiaTheme="majorEastAsia"/>
        </w:rPr>
        <w:t>Tarifat e energjisë elektrike për periudhën 2015</w:t>
      </w:r>
      <w:r w:rsidR="00F641F3" w:rsidRPr="00CC49AB">
        <w:rPr>
          <w:rStyle w:val="Strong"/>
          <w:rFonts w:eastAsiaTheme="majorEastAsia"/>
        </w:rPr>
        <w:t>–</w:t>
      </w:r>
      <w:r w:rsidRPr="00CC49AB">
        <w:rPr>
          <w:rStyle w:val="Strong"/>
          <w:rFonts w:eastAsiaTheme="majorEastAsia"/>
        </w:rPr>
        <w:t>2024</w:t>
      </w:r>
      <w:r w:rsidRPr="00CC49AB">
        <w:t xml:space="preserve"> janë paraqitur në </w:t>
      </w:r>
      <w:r w:rsidR="00F641F3" w:rsidRPr="00CC49AB">
        <w:rPr>
          <w:rStyle w:val="Strong"/>
          <w:rFonts w:eastAsiaTheme="majorEastAsia"/>
        </w:rPr>
        <w:t xml:space="preserve">figurën </w:t>
      </w:r>
      <w:r w:rsidRPr="00CC49AB">
        <w:rPr>
          <w:rStyle w:val="Strong"/>
          <w:rFonts w:eastAsiaTheme="majorEastAsia"/>
        </w:rPr>
        <w:t>2.17</w:t>
      </w:r>
      <w:r w:rsidRPr="00CC49AB">
        <w:t xml:space="preserve">, për ndërtesat e shërbimit privat dhe komercial të furnizuar në nivelin e tensionit 6/10/20/35 kV (tregu i lirë), të shprehura në </w:t>
      </w:r>
      <w:r w:rsidR="00F641F3" w:rsidRPr="00CC49AB">
        <w:t xml:space="preserve">euro </w:t>
      </w:r>
      <w:r w:rsidRPr="00CC49AB">
        <w:t>cent/</w:t>
      </w:r>
      <w:r w:rsidR="00CE5C83" w:rsidRPr="00CC49AB">
        <w:t>kwh</w:t>
      </w:r>
      <w:r w:rsidRPr="00CC49AB">
        <w:t>, duke përfshirë TVSH-në. Është e rëndësishme të theksohet se çmimi i energjisë elektrike ka pasur luhatje dhe gjatë viteve 2021, 2022 dhe 2023 ka qenë shumë i lartë</w:t>
      </w:r>
      <w:r w:rsidR="00F641F3" w:rsidRPr="00CC49AB">
        <w:t>,</w:t>
      </w:r>
      <w:r w:rsidRPr="00CC49AB">
        <w:t xml:space="preserve"> për shkak të rritjes së çmimeve të mallrave energjetike (përfshirë energjinë elektrike). Shërbimet private dhe klientët e ndërtesave komerciale paguajnë çmime të ndryshme në varësi të periudhave të pikut dhe jashtë pikut. Çmimet e paraqitura në </w:t>
      </w:r>
      <w:r w:rsidR="00F641F3" w:rsidRPr="00CC49AB">
        <w:rPr>
          <w:rStyle w:val="Strong"/>
          <w:rFonts w:eastAsiaTheme="majorEastAsia"/>
        </w:rPr>
        <w:t xml:space="preserve">figurën </w:t>
      </w:r>
      <w:r w:rsidRPr="00CC49AB">
        <w:rPr>
          <w:rStyle w:val="Strong"/>
          <w:rFonts w:eastAsiaTheme="majorEastAsia"/>
        </w:rPr>
        <w:t>2.17</w:t>
      </w:r>
      <w:r w:rsidRPr="00CC49AB">
        <w:t xml:space="preserve"> janë mesatare, duke marrë parasysh periudhat jashtë pikut dhe brenda pikut për vitin e dhënë.</w:t>
      </w:r>
    </w:p>
    <w:p w14:paraId="4F44EE47" w14:textId="4B96B2DD" w:rsidR="001A78CB" w:rsidRPr="00CC49AB" w:rsidRDefault="001A78CB" w:rsidP="00D62262">
      <w:pPr>
        <w:pStyle w:val="TEKSTIIIIII"/>
      </w:pPr>
      <w:r w:rsidRPr="00CC49AB">
        <w:rPr>
          <w:rStyle w:val="Strong"/>
          <w:rFonts w:eastAsiaTheme="majorEastAsia"/>
        </w:rPr>
        <w:t xml:space="preserve">Për më tepër, në </w:t>
      </w:r>
      <w:r w:rsidR="00F641F3" w:rsidRPr="00CC49AB">
        <w:rPr>
          <w:rStyle w:val="Strong"/>
          <w:rFonts w:eastAsiaTheme="majorEastAsia"/>
        </w:rPr>
        <w:t xml:space="preserve">figurën </w:t>
      </w:r>
      <w:r w:rsidRPr="00CC49AB">
        <w:rPr>
          <w:rStyle w:val="Strong"/>
          <w:rFonts w:eastAsiaTheme="majorEastAsia"/>
        </w:rPr>
        <w:t>2.18</w:t>
      </w:r>
      <w:r w:rsidRPr="00CC49AB">
        <w:t>, është paraqitur një krahasim i çmimeve të energjisë elektrike në vende të tjera me Shqipërinë. Duhet theksuar se, nëse përfshihen taksat, diferenca në çmim krahasuar me Shqipërinë do të ishte edhe më e madhe, pasi shumë vende të BE-së vendosin taksa për energjinë elektrike për familjet.</w:t>
      </w:r>
    </w:p>
    <w:p w14:paraId="2275EAA5" w14:textId="77777777" w:rsidR="001A78CB" w:rsidRPr="00CC49AB" w:rsidRDefault="001A78CB" w:rsidP="00D62262">
      <w:pPr>
        <w:pStyle w:val="TEKSTIIIIII"/>
        <w:rPr>
          <w:rFonts w:cs="Times New Roman"/>
          <w:szCs w:val="24"/>
        </w:rPr>
      </w:pPr>
    </w:p>
    <w:p w14:paraId="20B76F0B" w14:textId="77777777" w:rsidR="001A78CB" w:rsidRPr="00CC49AB" w:rsidRDefault="001A78CB" w:rsidP="001A78CB">
      <w:pPr>
        <w:pStyle w:val="Caption"/>
        <w:keepNext w:val="0"/>
        <w:spacing w:after="0" w:line="240" w:lineRule="auto"/>
        <w:ind w:right="69"/>
        <w:jc w:val="center"/>
        <w:rPr>
          <w:rFonts w:ascii="Garamond" w:hAnsi="Garamond" w:cs="Times New Roman"/>
          <w:b w:val="0"/>
          <w:i/>
          <w:color w:val="auto"/>
          <w:sz w:val="24"/>
          <w:szCs w:val="24"/>
        </w:rPr>
      </w:pPr>
      <w:r w:rsidRPr="00CC49AB">
        <w:rPr>
          <w:rFonts w:ascii="Garamond" w:hAnsi="Garamond" w:cs="Times New Roman"/>
          <w:b w:val="0"/>
          <w:i/>
          <w:noProof/>
          <w:color w:val="auto"/>
          <w:sz w:val="24"/>
          <w:szCs w:val="24"/>
          <w:lang w:val="en-US" w:eastAsia="en-US"/>
        </w:rPr>
        <w:lastRenderedPageBreak/>
        <w:drawing>
          <wp:inline distT="0" distB="0" distL="0" distR="0" wp14:anchorId="37F1BE2C" wp14:editId="50196C6F">
            <wp:extent cx="6057900" cy="2750820"/>
            <wp:effectExtent l="0" t="0" r="0" b="0"/>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6057900" cy="2750820"/>
                    </a:xfrm>
                    <a:prstGeom prst="rect">
                      <a:avLst/>
                    </a:prstGeom>
                    <a:noFill/>
                  </pic:spPr>
                </pic:pic>
              </a:graphicData>
            </a:graphic>
          </wp:inline>
        </w:drawing>
      </w:r>
    </w:p>
    <w:p w14:paraId="382BCE31" w14:textId="480A06B6"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49" w:name="_Toc184729275"/>
      <w:r w:rsidRPr="00CC49AB">
        <w:rPr>
          <w:rFonts w:ascii="Garamond" w:hAnsi="Garamond" w:cs="Times New Roman"/>
          <w:b w:val="0"/>
          <w:i/>
          <w:color w:val="auto"/>
          <w:szCs w:val="20"/>
        </w:rPr>
        <w:t xml:space="preserve">Figura </w:t>
      </w:r>
      <w:r w:rsidR="00D62262" w:rsidRPr="00CC49AB">
        <w:rPr>
          <w:rFonts w:ascii="Garamond" w:hAnsi="Garamond" w:cs="Times New Roman"/>
          <w:b w:val="0"/>
          <w:i/>
          <w:color w:val="auto"/>
          <w:szCs w:val="20"/>
        </w:rPr>
        <w:t>2.18</w:t>
      </w:r>
      <w:r w:rsidRPr="00CC49AB">
        <w:rPr>
          <w:rFonts w:ascii="Garamond" w:hAnsi="Garamond" w:cs="Times New Roman"/>
          <w:b w:val="0"/>
          <w:i/>
          <w:color w:val="auto"/>
          <w:szCs w:val="20"/>
        </w:rPr>
        <w:t xml:space="preserve"> Tarifa e Energjisë Elektrike përfshirë TVSH-n</w:t>
      </w:r>
      <w:r w:rsidR="00E5520B">
        <w:rPr>
          <w:rFonts w:ascii="Garamond" w:hAnsi="Garamond" w:cs="Times New Roman"/>
          <w:b w:val="0"/>
          <w:i/>
          <w:color w:val="auto"/>
          <w:szCs w:val="20"/>
        </w:rPr>
        <w:t>ë</w:t>
      </w:r>
      <w:r w:rsidRPr="00CC49AB">
        <w:rPr>
          <w:rFonts w:ascii="Garamond" w:hAnsi="Garamond" w:cs="Times New Roman"/>
          <w:b w:val="0"/>
          <w:i/>
          <w:color w:val="auto"/>
          <w:szCs w:val="20"/>
        </w:rPr>
        <w:t xml:space="preserve"> për konsumatorët rezidenciale, €</w:t>
      </w:r>
      <w:r w:rsidR="008B7062" w:rsidRPr="00CC49AB">
        <w:rPr>
          <w:rFonts w:ascii="Garamond" w:hAnsi="Garamond" w:cs="Times New Roman"/>
          <w:b w:val="0"/>
          <w:i/>
          <w:color w:val="auto"/>
          <w:szCs w:val="20"/>
        </w:rPr>
        <w:t xml:space="preserve"> </w:t>
      </w:r>
      <w:r w:rsidRPr="00CC49AB">
        <w:rPr>
          <w:rFonts w:ascii="Garamond" w:hAnsi="Garamond" w:cs="Times New Roman"/>
          <w:b w:val="0"/>
          <w:i/>
          <w:color w:val="auto"/>
          <w:szCs w:val="20"/>
        </w:rPr>
        <w:t>cent/</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 xml:space="preserve">, </w:t>
      </w:r>
      <w:r w:rsidR="008B7062" w:rsidRPr="00CC49AB">
        <w:rPr>
          <w:rFonts w:ascii="Garamond" w:hAnsi="Garamond" w:cs="Times New Roman"/>
          <w:b w:val="0"/>
          <w:i/>
          <w:color w:val="auto"/>
          <w:szCs w:val="20"/>
        </w:rPr>
        <w:t xml:space="preserve">dhjetor </w:t>
      </w:r>
      <w:r w:rsidRPr="00CC49AB">
        <w:rPr>
          <w:rFonts w:ascii="Garamond" w:hAnsi="Garamond" w:cs="Times New Roman"/>
          <w:b w:val="0"/>
          <w:i/>
          <w:color w:val="auto"/>
          <w:szCs w:val="20"/>
        </w:rPr>
        <w:t>2023</w:t>
      </w:r>
      <w:bookmarkEnd w:id="49"/>
    </w:p>
    <w:p w14:paraId="0391F570" w14:textId="77777777"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Përgatitur nga ekipi i konsulentëve bazuar në raportet vjetore të ERE-s (2023)</w:t>
      </w:r>
    </w:p>
    <w:p w14:paraId="11816FAE" w14:textId="77777777" w:rsidR="00D62262" w:rsidRPr="00CC49AB" w:rsidRDefault="00D62262" w:rsidP="00D62262">
      <w:pPr>
        <w:pStyle w:val="TEKSTIIIIII"/>
      </w:pPr>
    </w:p>
    <w:p w14:paraId="2DA61D36" w14:textId="61BE8B7E" w:rsidR="001A78CB" w:rsidRPr="00CC49AB" w:rsidRDefault="001A78CB" w:rsidP="00D62262">
      <w:pPr>
        <w:pStyle w:val="TEKSTIIIIII"/>
      </w:pPr>
      <w:r w:rsidRPr="00CC49AB">
        <w:t xml:space="preserve">Nga </w:t>
      </w:r>
      <w:r w:rsidR="008B7062" w:rsidRPr="00CC49AB">
        <w:t xml:space="preserve">figura </w:t>
      </w:r>
      <w:r w:rsidRPr="00CC49AB">
        <w:t>2.18 duket se tarifa e energjisë elektrike për konsumatorët rezidencialë është më afër niveleve të regjistruara në vendet e Ballkanit Perëndimor (me përjashtim të Maqedonisë së Veriut).</w:t>
      </w:r>
    </w:p>
    <w:p w14:paraId="58BB6088" w14:textId="77777777" w:rsidR="001A78CB" w:rsidRPr="00CC49AB" w:rsidRDefault="001A78CB" w:rsidP="00B42AA8">
      <w:pPr>
        <w:pStyle w:val="TEKSTIIIIII"/>
      </w:pPr>
    </w:p>
    <w:p w14:paraId="277318ED" w14:textId="77777777" w:rsidR="001A78CB" w:rsidRPr="00CC49AB" w:rsidRDefault="00B42AA8" w:rsidP="00B42AA8">
      <w:pPr>
        <w:pStyle w:val="TEKSTIIIIII"/>
        <w:rPr>
          <w:b/>
        </w:rPr>
      </w:pPr>
      <w:bookmarkStart w:id="50" w:name="_Toc184729096"/>
      <w:r w:rsidRPr="00CC49AB">
        <w:rPr>
          <w:b/>
        </w:rPr>
        <w:t xml:space="preserve">2.5.2 </w:t>
      </w:r>
      <w:r w:rsidR="001A78CB" w:rsidRPr="00CC49AB">
        <w:rPr>
          <w:b/>
        </w:rPr>
        <w:t>Çmimet e komoditeteve të tjera të energjisë</w:t>
      </w:r>
      <w:bookmarkEnd w:id="50"/>
    </w:p>
    <w:p w14:paraId="058FF592" w14:textId="14BFBFF5" w:rsidR="001A78CB" w:rsidRPr="00CC49AB" w:rsidRDefault="001A78CB" w:rsidP="00B42AA8">
      <w:pPr>
        <w:pStyle w:val="TEKSTIIIIII"/>
      </w:pPr>
      <w:r w:rsidRPr="00CC49AB">
        <w:t>Tabela 2.2 më poshtë paraqet çmimet e mallrave të energjisë në sektorin rezidencial (konsumatorë familjarë). Çmimi i druve të zjarrit në zonat urbane është i njohur, por duhet theksuar se në zonat rurale çmimi i druve të zjarrit është më i ulët</w:t>
      </w:r>
      <w:r w:rsidR="008B7062" w:rsidRPr="00CC49AB">
        <w:t>,</w:t>
      </w:r>
      <w:r w:rsidRPr="00CC49AB">
        <w:t xml:space="preserve"> për shkak të tregjeve joformale lokale, vetëgrumbullimit të zakonshëm, përmbajtjes së lagështisë dhe vlerave kalorike të ngrohjes së drurit, të cilat mund të ndryshojnë ndjeshëm. Megjithatë, çmimet e nënprodukteve të naftës, peletit dhe drurit të karburantit të paraqitura më poshtë përfaqësojnë një çmim mesatar të disa bashkive sipas Projektit SEMP – Smart Energy Municipalities Project (Shkodër, Korçë, Përmet dhe Berat). Duke qenë se këto bashki janë konsumatorë të mëdhenj, çmimet përkatëse të mallrave të energjisë janë 12</w:t>
      </w:r>
      <w:r w:rsidR="008B7062" w:rsidRPr="00CC49AB">
        <w:t>–</w:t>
      </w:r>
      <w:r w:rsidRPr="00CC49AB">
        <w:t xml:space="preserve">15% më të ulëta se sa për konsumatorët rezidencialë. </w:t>
      </w:r>
    </w:p>
    <w:p w14:paraId="7ECCA1B9" w14:textId="7C05B97C" w:rsidR="001A78CB" w:rsidRPr="00CC49AB" w:rsidRDefault="001A78CB" w:rsidP="00B42AA8">
      <w:pPr>
        <w:pStyle w:val="TEKSTIIIIII"/>
      </w:pPr>
      <w:r w:rsidRPr="00CC49AB">
        <w:t xml:space="preserve">Çmimet e druve të zjarrit ndryshojnë shumë, pjesërisht për shkak të cilësisë, përmbajtjes së lagështisë dhe vlerave kalorike të ngrohjes së tyre, dhe pjesërisht për shkak të ekzistencës së tregjeve të shumta lokale. Krahasimet e çmimeve të nënprodukteve të naftës dhe </w:t>
      </w:r>
      <w:r w:rsidR="008B7062" w:rsidRPr="00CC49AB">
        <w:t xml:space="preserve">të </w:t>
      </w:r>
      <w:r w:rsidRPr="00CC49AB">
        <w:t>gazit të lëngshëm (LPG) midis Shqipërisë dhe vendeve të BE-së janë relativisht të drejtpërdrejta, pasi statistikat zyrtare janë lehtësisht të disponueshme dhe tregojnë se ka një konvergjencë të çmimeve midis këtyre tregjeve.</w:t>
      </w:r>
    </w:p>
    <w:p w14:paraId="0B65458C" w14:textId="02A9D2A5" w:rsidR="001A78CB" w:rsidRPr="00CC49AB" w:rsidRDefault="001A78CB" w:rsidP="00B42AA8">
      <w:pPr>
        <w:pStyle w:val="TEKSTIIIIII"/>
      </w:pPr>
      <w:r w:rsidRPr="00CC49AB">
        <w:t>Qymyri në Shqipëri pothuajse i gjithi importohet dhe përdoret kryesisht në industrinë e përpunimit të materialeve të ndërtimit, me një përdorim shumë të kufizuar në ndërtesat tregtare. Çmimi i ulët i qymyrit mund të shpjegohet pjesërisht me afërsinë e tregut (Kosova, Maqedonia e Veriut dhe Mali i Zi).</w:t>
      </w:r>
    </w:p>
    <w:p w14:paraId="4802BC83" w14:textId="77777777" w:rsidR="008B7062" w:rsidRPr="00CC49AB" w:rsidRDefault="008B7062" w:rsidP="00B42AA8">
      <w:pPr>
        <w:pStyle w:val="TEKSTIIIIII"/>
      </w:pPr>
    </w:p>
    <w:tbl>
      <w:tblPr>
        <w:tblW w:w="95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674"/>
        <w:gridCol w:w="2587"/>
        <w:gridCol w:w="2296"/>
        <w:gridCol w:w="1990"/>
      </w:tblGrid>
      <w:tr w:rsidR="001A78CB" w:rsidRPr="00CC49AB" w14:paraId="09B412D6" w14:textId="77777777" w:rsidTr="001A78CB">
        <w:trPr>
          <w:trHeight w:val="314"/>
        </w:trPr>
        <w:tc>
          <w:tcPr>
            <w:tcW w:w="2674" w:type="dxa"/>
            <w:tcBorders>
              <w:top w:val="single" w:sz="4" w:space="0" w:color="auto"/>
              <w:left w:val="single" w:sz="4" w:space="0" w:color="auto"/>
              <w:bottom w:val="single" w:sz="4" w:space="0" w:color="auto"/>
              <w:right w:val="single" w:sz="4" w:space="0" w:color="auto"/>
            </w:tcBorders>
            <w:shd w:val="clear" w:color="auto" w:fill="FDE9D9" w:themeFill="accent6" w:themeFillTint="33"/>
            <w:vAlign w:val="center"/>
            <w:hideMark/>
          </w:tcPr>
          <w:p w14:paraId="4729D1C4" w14:textId="77777777" w:rsidR="001A78CB" w:rsidRPr="00CC49AB" w:rsidRDefault="001A78CB" w:rsidP="00B42AA8">
            <w:pPr>
              <w:spacing w:after="0" w:line="240" w:lineRule="auto"/>
              <w:jc w:val="center"/>
              <w:rPr>
                <w:rFonts w:ascii="Garamond" w:eastAsia="Times New Roman" w:hAnsi="Garamond" w:cs="Times New Roman"/>
                <w:b/>
                <w:bCs/>
                <w:szCs w:val="24"/>
              </w:rPr>
            </w:pPr>
            <w:r w:rsidRPr="00CC49AB">
              <w:rPr>
                <w:rFonts w:ascii="Garamond" w:eastAsia="Times New Roman" w:hAnsi="Garamond" w:cs="Times New Roman"/>
                <w:b/>
                <w:bCs/>
                <w:szCs w:val="24"/>
              </w:rPr>
              <w:lastRenderedPageBreak/>
              <w:t>Komoditetet e energjisë</w:t>
            </w:r>
          </w:p>
        </w:tc>
        <w:tc>
          <w:tcPr>
            <w:tcW w:w="2587" w:type="dxa"/>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A61381A" w14:textId="77777777" w:rsidR="001A78CB" w:rsidRPr="00CC49AB" w:rsidRDefault="001A78CB" w:rsidP="00B42AA8">
            <w:pPr>
              <w:spacing w:after="0" w:line="240" w:lineRule="auto"/>
              <w:jc w:val="center"/>
              <w:rPr>
                <w:rFonts w:ascii="Garamond" w:eastAsia="Times New Roman" w:hAnsi="Garamond" w:cs="Times New Roman"/>
                <w:b/>
                <w:bCs/>
                <w:szCs w:val="24"/>
              </w:rPr>
            </w:pPr>
            <w:r w:rsidRPr="00CC49AB">
              <w:rPr>
                <w:rFonts w:ascii="Garamond" w:eastAsia="Times New Roman" w:hAnsi="Garamond" w:cs="Times New Roman"/>
                <w:b/>
                <w:bCs/>
                <w:szCs w:val="24"/>
              </w:rPr>
              <w:t>Çmimet e energjisë p</w:t>
            </w:r>
            <w:r w:rsidRPr="00CC49AB">
              <w:rPr>
                <w:rFonts w:ascii="Garamond" w:hAnsi="Garamond" w:cs="Times New Roman"/>
                <w:b/>
                <w:bCs/>
                <w:szCs w:val="24"/>
              </w:rPr>
              <w:t>ë</w:t>
            </w:r>
            <w:r w:rsidRPr="00CC49AB">
              <w:rPr>
                <w:rFonts w:ascii="Garamond" w:eastAsia="Times New Roman" w:hAnsi="Garamond" w:cs="Times New Roman"/>
                <w:b/>
                <w:bCs/>
                <w:szCs w:val="24"/>
              </w:rPr>
              <w:t>r banesat</w:t>
            </w:r>
          </w:p>
        </w:tc>
        <w:tc>
          <w:tcPr>
            <w:tcW w:w="2296" w:type="dxa"/>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EB2067F" w14:textId="6D083813" w:rsidR="001A78CB" w:rsidRPr="00CC49AB" w:rsidRDefault="001A78CB" w:rsidP="00B42AA8">
            <w:pPr>
              <w:spacing w:after="0" w:line="240" w:lineRule="auto"/>
              <w:jc w:val="center"/>
              <w:rPr>
                <w:rFonts w:ascii="Garamond" w:eastAsia="Times New Roman" w:hAnsi="Garamond" w:cs="Times New Roman"/>
                <w:b/>
                <w:bCs/>
                <w:szCs w:val="24"/>
              </w:rPr>
            </w:pPr>
            <w:r w:rsidRPr="00CC49AB">
              <w:rPr>
                <w:rFonts w:ascii="Garamond" w:eastAsia="Times New Roman" w:hAnsi="Garamond" w:cs="Times New Roman"/>
                <w:b/>
                <w:bCs/>
                <w:szCs w:val="24"/>
              </w:rPr>
              <w:t>Njësit</w:t>
            </w:r>
            <w:r w:rsidRPr="00CC49AB">
              <w:rPr>
                <w:rFonts w:ascii="Garamond" w:hAnsi="Garamond" w:cs="Times New Roman"/>
                <w:b/>
                <w:bCs/>
                <w:szCs w:val="24"/>
              </w:rPr>
              <w:t>ë</w:t>
            </w:r>
            <w:r w:rsidRPr="00CC49AB">
              <w:rPr>
                <w:rFonts w:ascii="Garamond" w:eastAsia="Times New Roman" w:hAnsi="Garamond" w:cs="Times New Roman"/>
                <w:b/>
                <w:bCs/>
                <w:szCs w:val="24"/>
              </w:rPr>
              <w:t xml:space="preserve"> </w:t>
            </w:r>
            <w:r w:rsidR="008B7062" w:rsidRPr="00CC49AB">
              <w:rPr>
                <w:rFonts w:ascii="Garamond" w:eastAsia="Times New Roman" w:hAnsi="Garamond" w:cs="Times New Roman"/>
                <w:b/>
                <w:bCs/>
                <w:szCs w:val="24"/>
              </w:rPr>
              <w:t>tregtare t</w:t>
            </w:r>
            <w:r w:rsidR="008B7062" w:rsidRPr="00CC49AB">
              <w:rPr>
                <w:rFonts w:ascii="Garamond" w:hAnsi="Garamond" w:cs="Times New Roman"/>
                <w:b/>
                <w:bCs/>
                <w:szCs w:val="24"/>
              </w:rPr>
              <w:t>ë</w:t>
            </w:r>
            <w:r w:rsidR="008B7062" w:rsidRPr="00CC49AB">
              <w:rPr>
                <w:rFonts w:ascii="Garamond" w:eastAsia="Times New Roman" w:hAnsi="Garamond" w:cs="Times New Roman"/>
                <w:b/>
                <w:bCs/>
                <w:szCs w:val="24"/>
              </w:rPr>
              <w:t xml:space="preserve"> komoditeteve t</w:t>
            </w:r>
            <w:r w:rsidR="008B7062" w:rsidRPr="00CC49AB">
              <w:rPr>
                <w:rFonts w:ascii="Garamond" w:hAnsi="Garamond" w:cs="Times New Roman"/>
                <w:b/>
                <w:bCs/>
                <w:szCs w:val="24"/>
              </w:rPr>
              <w:t>ë</w:t>
            </w:r>
            <w:r w:rsidR="008B7062" w:rsidRPr="00CC49AB">
              <w:rPr>
                <w:rFonts w:ascii="Garamond" w:eastAsia="Times New Roman" w:hAnsi="Garamond" w:cs="Times New Roman"/>
                <w:b/>
                <w:bCs/>
                <w:szCs w:val="24"/>
              </w:rPr>
              <w:t xml:space="preserve"> energji</w:t>
            </w:r>
            <w:r w:rsidRPr="00CC49AB">
              <w:rPr>
                <w:rFonts w:ascii="Garamond" w:eastAsia="Times New Roman" w:hAnsi="Garamond" w:cs="Times New Roman"/>
                <w:b/>
                <w:bCs/>
                <w:szCs w:val="24"/>
              </w:rPr>
              <w:t>së</w:t>
            </w:r>
          </w:p>
        </w:tc>
        <w:tc>
          <w:tcPr>
            <w:tcW w:w="1990" w:type="dxa"/>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EB03A29" w14:textId="1E96D20B" w:rsidR="001A78CB" w:rsidRPr="00CC49AB" w:rsidRDefault="001A78CB" w:rsidP="00B42AA8">
            <w:pPr>
              <w:spacing w:after="0" w:line="240" w:lineRule="auto"/>
              <w:jc w:val="center"/>
              <w:rPr>
                <w:rFonts w:ascii="Garamond" w:eastAsia="Times New Roman" w:hAnsi="Garamond" w:cs="Times New Roman"/>
                <w:b/>
                <w:bCs/>
                <w:szCs w:val="24"/>
              </w:rPr>
            </w:pPr>
            <w:r w:rsidRPr="00CC49AB">
              <w:rPr>
                <w:rFonts w:ascii="Garamond" w:eastAsia="Times New Roman" w:hAnsi="Garamond" w:cs="Times New Roman"/>
                <w:b/>
                <w:bCs/>
                <w:szCs w:val="24"/>
              </w:rPr>
              <w:t xml:space="preserve">Çmimi i </w:t>
            </w:r>
            <w:r w:rsidR="008B7062" w:rsidRPr="00CC49AB">
              <w:rPr>
                <w:rFonts w:ascii="Garamond" w:eastAsia="Times New Roman" w:hAnsi="Garamond" w:cs="Times New Roman"/>
                <w:b/>
                <w:bCs/>
                <w:szCs w:val="24"/>
              </w:rPr>
              <w:t>energjisë, euro cent</w:t>
            </w:r>
            <w:r w:rsidRPr="00CC49AB">
              <w:rPr>
                <w:rFonts w:ascii="Garamond" w:eastAsia="Times New Roman" w:hAnsi="Garamond" w:cs="Times New Roman"/>
                <w:b/>
                <w:bCs/>
                <w:szCs w:val="24"/>
              </w:rPr>
              <w:t>/</w:t>
            </w:r>
            <w:r w:rsidR="00CE5C83" w:rsidRPr="00CC49AB">
              <w:rPr>
                <w:rFonts w:ascii="Garamond" w:eastAsia="Times New Roman" w:hAnsi="Garamond" w:cs="Times New Roman"/>
                <w:b/>
                <w:bCs/>
                <w:szCs w:val="24"/>
              </w:rPr>
              <w:t>kwh</w:t>
            </w:r>
          </w:p>
        </w:tc>
      </w:tr>
      <w:tr w:rsidR="001A78CB" w:rsidRPr="00CC49AB" w14:paraId="1C50D46F" w14:textId="77777777" w:rsidTr="001A78CB">
        <w:trPr>
          <w:trHeight w:val="126"/>
        </w:trPr>
        <w:tc>
          <w:tcPr>
            <w:tcW w:w="2674" w:type="dxa"/>
            <w:tcBorders>
              <w:top w:val="single" w:sz="4" w:space="0" w:color="auto"/>
              <w:left w:val="single" w:sz="4" w:space="0" w:color="auto"/>
              <w:bottom w:val="single" w:sz="4" w:space="0" w:color="auto"/>
              <w:right w:val="single" w:sz="4" w:space="0" w:color="auto"/>
            </w:tcBorders>
            <w:hideMark/>
          </w:tcPr>
          <w:p w14:paraId="5C434A59" w14:textId="77777777" w:rsidR="001A78CB" w:rsidRPr="00CC49AB"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Qymyr</w:t>
            </w:r>
          </w:p>
        </w:tc>
        <w:tc>
          <w:tcPr>
            <w:tcW w:w="2587" w:type="dxa"/>
            <w:tcBorders>
              <w:top w:val="single" w:sz="4" w:space="0" w:color="auto"/>
              <w:left w:val="single" w:sz="4" w:space="0" w:color="auto"/>
              <w:bottom w:val="single" w:sz="4" w:space="0" w:color="auto"/>
              <w:right w:val="single" w:sz="4" w:space="0" w:color="auto"/>
            </w:tcBorders>
            <w:noWrap/>
            <w:vAlign w:val="center"/>
            <w:hideMark/>
          </w:tcPr>
          <w:p w14:paraId="1C88116D" w14:textId="77777777" w:rsidR="001A78CB" w:rsidRPr="00CC49AB" w:rsidRDefault="001A78CB"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185</w:t>
            </w:r>
          </w:p>
        </w:tc>
        <w:tc>
          <w:tcPr>
            <w:tcW w:w="2296" w:type="dxa"/>
            <w:tcBorders>
              <w:top w:val="single" w:sz="4" w:space="0" w:color="auto"/>
              <w:left w:val="single" w:sz="4" w:space="0" w:color="auto"/>
              <w:bottom w:val="single" w:sz="4" w:space="0" w:color="auto"/>
              <w:right w:val="single" w:sz="4" w:space="0" w:color="auto"/>
            </w:tcBorders>
            <w:noWrap/>
            <w:vAlign w:val="center"/>
            <w:hideMark/>
          </w:tcPr>
          <w:p w14:paraId="2B1134F3" w14:textId="7AD794BD" w:rsidR="001A78CB" w:rsidRPr="00CC49AB" w:rsidRDefault="008B7062"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euro/ton</w:t>
            </w:r>
          </w:p>
        </w:tc>
        <w:tc>
          <w:tcPr>
            <w:tcW w:w="1990" w:type="dxa"/>
            <w:tcBorders>
              <w:top w:val="single" w:sz="4" w:space="0" w:color="auto"/>
              <w:left w:val="single" w:sz="4" w:space="0" w:color="auto"/>
              <w:bottom w:val="single" w:sz="4" w:space="0" w:color="auto"/>
              <w:right w:val="single" w:sz="4" w:space="0" w:color="auto"/>
            </w:tcBorders>
            <w:noWrap/>
            <w:vAlign w:val="center"/>
            <w:hideMark/>
          </w:tcPr>
          <w:p w14:paraId="4E292A83" w14:textId="77777777" w:rsidR="001A78CB" w:rsidRPr="00CC49AB" w:rsidRDefault="001A78CB"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4.97</w:t>
            </w:r>
          </w:p>
        </w:tc>
      </w:tr>
      <w:tr w:rsidR="001A78CB" w:rsidRPr="00CC49AB" w14:paraId="609E581E" w14:textId="77777777" w:rsidTr="001A78CB">
        <w:trPr>
          <w:trHeight w:val="58"/>
        </w:trPr>
        <w:tc>
          <w:tcPr>
            <w:tcW w:w="2674" w:type="dxa"/>
            <w:tcBorders>
              <w:top w:val="single" w:sz="4" w:space="0" w:color="auto"/>
              <w:left w:val="single" w:sz="4" w:space="0" w:color="auto"/>
              <w:bottom w:val="single" w:sz="4" w:space="0" w:color="auto"/>
              <w:right w:val="single" w:sz="4" w:space="0" w:color="auto"/>
            </w:tcBorders>
            <w:hideMark/>
          </w:tcPr>
          <w:p w14:paraId="63F26EEE" w14:textId="77777777" w:rsidR="001A78CB" w:rsidRPr="00CC49AB"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Diesel</w:t>
            </w:r>
          </w:p>
        </w:tc>
        <w:tc>
          <w:tcPr>
            <w:tcW w:w="2587" w:type="dxa"/>
            <w:tcBorders>
              <w:top w:val="single" w:sz="4" w:space="0" w:color="auto"/>
              <w:left w:val="single" w:sz="4" w:space="0" w:color="auto"/>
              <w:bottom w:val="single" w:sz="4" w:space="0" w:color="auto"/>
              <w:right w:val="single" w:sz="4" w:space="0" w:color="auto"/>
            </w:tcBorders>
            <w:noWrap/>
            <w:vAlign w:val="center"/>
            <w:hideMark/>
          </w:tcPr>
          <w:p w14:paraId="66967AAC" w14:textId="77777777" w:rsidR="001A78CB" w:rsidRPr="00CC49AB" w:rsidRDefault="001A78CB"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1.81</w:t>
            </w:r>
          </w:p>
        </w:tc>
        <w:tc>
          <w:tcPr>
            <w:tcW w:w="2296" w:type="dxa"/>
            <w:tcBorders>
              <w:top w:val="single" w:sz="4" w:space="0" w:color="auto"/>
              <w:left w:val="single" w:sz="4" w:space="0" w:color="auto"/>
              <w:bottom w:val="single" w:sz="4" w:space="0" w:color="auto"/>
              <w:right w:val="single" w:sz="4" w:space="0" w:color="auto"/>
            </w:tcBorders>
            <w:noWrap/>
            <w:vAlign w:val="center"/>
            <w:hideMark/>
          </w:tcPr>
          <w:p w14:paraId="35ED0D00" w14:textId="2282326E" w:rsidR="001A78CB" w:rsidRPr="00CC49AB" w:rsidRDefault="008B7062"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euro/litër</w:t>
            </w:r>
          </w:p>
        </w:tc>
        <w:tc>
          <w:tcPr>
            <w:tcW w:w="1990" w:type="dxa"/>
            <w:tcBorders>
              <w:top w:val="single" w:sz="4" w:space="0" w:color="auto"/>
              <w:left w:val="single" w:sz="4" w:space="0" w:color="auto"/>
              <w:bottom w:val="single" w:sz="4" w:space="0" w:color="auto"/>
              <w:right w:val="single" w:sz="4" w:space="0" w:color="auto"/>
            </w:tcBorders>
            <w:noWrap/>
            <w:vAlign w:val="center"/>
            <w:hideMark/>
          </w:tcPr>
          <w:p w14:paraId="62187DC8" w14:textId="77777777" w:rsidR="001A78CB" w:rsidRPr="00CC49AB" w:rsidRDefault="001A78CB"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16.88</w:t>
            </w:r>
          </w:p>
        </w:tc>
      </w:tr>
      <w:tr w:rsidR="001A78CB" w:rsidRPr="00CC49AB" w14:paraId="3B79E395" w14:textId="77777777" w:rsidTr="001A78CB">
        <w:trPr>
          <w:trHeight w:val="58"/>
        </w:trPr>
        <w:tc>
          <w:tcPr>
            <w:tcW w:w="2674" w:type="dxa"/>
            <w:tcBorders>
              <w:top w:val="single" w:sz="4" w:space="0" w:color="auto"/>
              <w:left w:val="single" w:sz="4" w:space="0" w:color="auto"/>
              <w:bottom w:val="single" w:sz="4" w:space="0" w:color="auto"/>
              <w:right w:val="single" w:sz="4" w:space="0" w:color="auto"/>
            </w:tcBorders>
          </w:tcPr>
          <w:p w14:paraId="35A75768" w14:textId="77777777" w:rsidR="001A78CB" w:rsidRPr="00CC49AB" w:rsidDel="006A23B4"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LPG</w:t>
            </w:r>
          </w:p>
        </w:tc>
        <w:tc>
          <w:tcPr>
            <w:tcW w:w="2587" w:type="dxa"/>
            <w:tcBorders>
              <w:top w:val="single" w:sz="4" w:space="0" w:color="auto"/>
              <w:left w:val="single" w:sz="4" w:space="0" w:color="auto"/>
              <w:bottom w:val="single" w:sz="4" w:space="0" w:color="auto"/>
              <w:right w:val="single" w:sz="4" w:space="0" w:color="auto"/>
            </w:tcBorders>
            <w:noWrap/>
            <w:vAlign w:val="center"/>
          </w:tcPr>
          <w:p w14:paraId="6FD108D2" w14:textId="77777777" w:rsidR="001A78CB" w:rsidRPr="00CC49AB" w:rsidRDefault="001A78CB"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0.99</w:t>
            </w:r>
          </w:p>
        </w:tc>
        <w:tc>
          <w:tcPr>
            <w:tcW w:w="2296" w:type="dxa"/>
            <w:tcBorders>
              <w:top w:val="single" w:sz="4" w:space="0" w:color="auto"/>
              <w:left w:val="single" w:sz="4" w:space="0" w:color="auto"/>
              <w:bottom w:val="single" w:sz="4" w:space="0" w:color="auto"/>
              <w:right w:val="single" w:sz="4" w:space="0" w:color="auto"/>
            </w:tcBorders>
            <w:noWrap/>
            <w:vAlign w:val="center"/>
          </w:tcPr>
          <w:p w14:paraId="414C4A8A" w14:textId="538F18EA" w:rsidR="001A78CB" w:rsidRPr="00CC49AB" w:rsidRDefault="008B7062"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euro/kg</w:t>
            </w:r>
          </w:p>
        </w:tc>
        <w:tc>
          <w:tcPr>
            <w:tcW w:w="1990" w:type="dxa"/>
            <w:tcBorders>
              <w:top w:val="single" w:sz="4" w:space="0" w:color="auto"/>
              <w:left w:val="single" w:sz="4" w:space="0" w:color="auto"/>
              <w:bottom w:val="single" w:sz="4" w:space="0" w:color="auto"/>
              <w:right w:val="single" w:sz="4" w:space="0" w:color="auto"/>
            </w:tcBorders>
            <w:noWrap/>
            <w:vAlign w:val="center"/>
          </w:tcPr>
          <w:p w14:paraId="26D4597D" w14:textId="77777777" w:rsidR="001A78CB" w:rsidRPr="00CC49AB" w:rsidRDefault="001A78CB"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11.96</w:t>
            </w:r>
          </w:p>
        </w:tc>
      </w:tr>
      <w:tr w:rsidR="001A78CB" w:rsidRPr="00CC49AB" w14:paraId="41338F95" w14:textId="77777777" w:rsidTr="001A78CB">
        <w:trPr>
          <w:trHeight w:val="58"/>
        </w:trPr>
        <w:tc>
          <w:tcPr>
            <w:tcW w:w="2674" w:type="dxa"/>
            <w:tcBorders>
              <w:top w:val="single" w:sz="4" w:space="0" w:color="auto"/>
              <w:left w:val="single" w:sz="4" w:space="0" w:color="auto"/>
              <w:bottom w:val="single" w:sz="4" w:space="0" w:color="auto"/>
              <w:right w:val="single" w:sz="4" w:space="0" w:color="auto"/>
            </w:tcBorders>
            <w:hideMark/>
          </w:tcPr>
          <w:p w14:paraId="4E1C966E" w14:textId="77777777" w:rsidR="001A78CB" w:rsidRPr="00CC49AB"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Peleta</w:t>
            </w:r>
          </w:p>
        </w:tc>
        <w:tc>
          <w:tcPr>
            <w:tcW w:w="2587" w:type="dxa"/>
            <w:tcBorders>
              <w:top w:val="single" w:sz="4" w:space="0" w:color="auto"/>
              <w:left w:val="single" w:sz="4" w:space="0" w:color="auto"/>
              <w:bottom w:val="single" w:sz="4" w:space="0" w:color="auto"/>
              <w:right w:val="single" w:sz="4" w:space="0" w:color="auto"/>
            </w:tcBorders>
            <w:noWrap/>
            <w:vAlign w:val="center"/>
            <w:hideMark/>
          </w:tcPr>
          <w:p w14:paraId="39C3E8DB" w14:textId="77777777" w:rsidR="001A78CB" w:rsidRPr="00CC49AB" w:rsidRDefault="001A78CB"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300.00</w:t>
            </w:r>
          </w:p>
        </w:tc>
        <w:tc>
          <w:tcPr>
            <w:tcW w:w="2296" w:type="dxa"/>
            <w:tcBorders>
              <w:top w:val="single" w:sz="4" w:space="0" w:color="auto"/>
              <w:left w:val="single" w:sz="4" w:space="0" w:color="auto"/>
              <w:bottom w:val="single" w:sz="4" w:space="0" w:color="auto"/>
              <w:right w:val="single" w:sz="4" w:space="0" w:color="auto"/>
            </w:tcBorders>
            <w:noWrap/>
            <w:vAlign w:val="center"/>
            <w:hideMark/>
          </w:tcPr>
          <w:p w14:paraId="2BC8ECCE" w14:textId="3F0A4006" w:rsidR="001A78CB" w:rsidRPr="00CC49AB" w:rsidRDefault="008B7062"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euro/ton</w:t>
            </w:r>
          </w:p>
        </w:tc>
        <w:tc>
          <w:tcPr>
            <w:tcW w:w="1990" w:type="dxa"/>
            <w:tcBorders>
              <w:top w:val="single" w:sz="4" w:space="0" w:color="auto"/>
              <w:left w:val="single" w:sz="4" w:space="0" w:color="auto"/>
              <w:bottom w:val="single" w:sz="4" w:space="0" w:color="auto"/>
              <w:right w:val="single" w:sz="4" w:space="0" w:color="auto"/>
            </w:tcBorders>
            <w:noWrap/>
            <w:vAlign w:val="center"/>
            <w:hideMark/>
          </w:tcPr>
          <w:p w14:paraId="56316D1B" w14:textId="77777777" w:rsidR="001A78CB" w:rsidRPr="00CC49AB" w:rsidRDefault="001A78CB"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5.51</w:t>
            </w:r>
          </w:p>
        </w:tc>
      </w:tr>
      <w:tr w:rsidR="001A78CB" w:rsidRPr="00CC49AB" w14:paraId="1E6B9795" w14:textId="77777777" w:rsidTr="001A78CB">
        <w:trPr>
          <w:trHeight w:val="58"/>
        </w:trPr>
        <w:tc>
          <w:tcPr>
            <w:tcW w:w="2674" w:type="dxa"/>
            <w:tcBorders>
              <w:top w:val="single" w:sz="4" w:space="0" w:color="auto"/>
              <w:left w:val="single" w:sz="4" w:space="0" w:color="auto"/>
              <w:bottom w:val="single" w:sz="4" w:space="0" w:color="auto"/>
              <w:right w:val="single" w:sz="4" w:space="0" w:color="auto"/>
            </w:tcBorders>
            <w:hideMark/>
          </w:tcPr>
          <w:p w14:paraId="72181ABF" w14:textId="77777777" w:rsidR="001A78CB" w:rsidRPr="00CC49AB"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Dru zjarri</w:t>
            </w:r>
          </w:p>
        </w:tc>
        <w:tc>
          <w:tcPr>
            <w:tcW w:w="2587" w:type="dxa"/>
            <w:tcBorders>
              <w:top w:val="single" w:sz="4" w:space="0" w:color="auto"/>
              <w:left w:val="single" w:sz="4" w:space="0" w:color="auto"/>
              <w:bottom w:val="single" w:sz="4" w:space="0" w:color="auto"/>
              <w:right w:val="single" w:sz="4" w:space="0" w:color="auto"/>
            </w:tcBorders>
            <w:noWrap/>
            <w:vAlign w:val="center"/>
            <w:hideMark/>
          </w:tcPr>
          <w:p w14:paraId="21C70680" w14:textId="77777777" w:rsidR="001A78CB" w:rsidRPr="00CC49AB" w:rsidRDefault="001A78CB"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70.00</w:t>
            </w:r>
          </w:p>
        </w:tc>
        <w:tc>
          <w:tcPr>
            <w:tcW w:w="2296" w:type="dxa"/>
            <w:tcBorders>
              <w:top w:val="single" w:sz="4" w:space="0" w:color="auto"/>
              <w:left w:val="single" w:sz="4" w:space="0" w:color="auto"/>
              <w:bottom w:val="single" w:sz="4" w:space="0" w:color="auto"/>
              <w:right w:val="single" w:sz="4" w:space="0" w:color="auto"/>
            </w:tcBorders>
            <w:noWrap/>
            <w:vAlign w:val="center"/>
            <w:hideMark/>
          </w:tcPr>
          <w:p w14:paraId="6B5132BD" w14:textId="49265982" w:rsidR="001A78CB" w:rsidRPr="00CC49AB" w:rsidRDefault="008B7062"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euro/m</w:t>
            </w:r>
            <w:r w:rsidRPr="00CC49AB">
              <w:rPr>
                <w:rFonts w:ascii="Garamond" w:hAnsi="Garamond" w:cs="Times New Roman"/>
                <w:szCs w:val="24"/>
                <w:vertAlign w:val="superscript"/>
              </w:rPr>
              <w:t>3</w:t>
            </w:r>
          </w:p>
        </w:tc>
        <w:tc>
          <w:tcPr>
            <w:tcW w:w="1990" w:type="dxa"/>
            <w:tcBorders>
              <w:top w:val="single" w:sz="4" w:space="0" w:color="auto"/>
              <w:left w:val="single" w:sz="4" w:space="0" w:color="auto"/>
              <w:bottom w:val="single" w:sz="4" w:space="0" w:color="auto"/>
              <w:right w:val="single" w:sz="4" w:space="0" w:color="auto"/>
            </w:tcBorders>
            <w:noWrap/>
            <w:vAlign w:val="center"/>
            <w:hideMark/>
          </w:tcPr>
          <w:p w14:paraId="25147F7D" w14:textId="77777777" w:rsidR="001A78CB" w:rsidRPr="00CC49AB" w:rsidRDefault="001A78CB"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3.77</w:t>
            </w:r>
          </w:p>
        </w:tc>
      </w:tr>
      <w:tr w:rsidR="001A78CB" w:rsidRPr="00CC49AB" w14:paraId="4FBA950C" w14:textId="77777777" w:rsidTr="001A78CB">
        <w:trPr>
          <w:trHeight w:val="58"/>
        </w:trPr>
        <w:tc>
          <w:tcPr>
            <w:tcW w:w="2674" w:type="dxa"/>
            <w:tcBorders>
              <w:top w:val="single" w:sz="4" w:space="0" w:color="auto"/>
              <w:left w:val="single" w:sz="4" w:space="0" w:color="auto"/>
              <w:bottom w:val="single" w:sz="4" w:space="0" w:color="auto"/>
              <w:right w:val="single" w:sz="4" w:space="0" w:color="auto"/>
            </w:tcBorders>
            <w:hideMark/>
          </w:tcPr>
          <w:p w14:paraId="20A2F94F" w14:textId="77777777" w:rsidR="001A78CB" w:rsidRPr="00CC49AB"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Energji elektrike</w:t>
            </w:r>
          </w:p>
        </w:tc>
        <w:tc>
          <w:tcPr>
            <w:tcW w:w="2587" w:type="dxa"/>
            <w:tcBorders>
              <w:top w:val="single" w:sz="4" w:space="0" w:color="auto"/>
              <w:left w:val="single" w:sz="4" w:space="0" w:color="auto"/>
              <w:bottom w:val="single" w:sz="4" w:space="0" w:color="auto"/>
              <w:right w:val="single" w:sz="4" w:space="0" w:color="auto"/>
            </w:tcBorders>
            <w:noWrap/>
            <w:vAlign w:val="center"/>
            <w:hideMark/>
          </w:tcPr>
          <w:p w14:paraId="27431ECC" w14:textId="77777777" w:rsidR="001A78CB" w:rsidRPr="00CC49AB" w:rsidRDefault="001A78CB" w:rsidP="008B7062">
            <w:pPr>
              <w:spacing w:after="0" w:line="240" w:lineRule="auto"/>
              <w:jc w:val="center"/>
              <w:rPr>
                <w:rFonts w:ascii="Garamond" w:eastAsia="Times New Roman" w:hAnsi="Garamond" w:cs="Times New Roman"/>
                <w:szCs w:val="24"/>
              </w:rPr>
            </w:pPr>
          </w:p>
        </w:tc>
        <w:tc>
          <w:tcPr>
            <w:tcW w:w="2296" w:type="dxa"/>
            <w:tcBorders>
              <w:top w:val="single" w:sz="4" w:space="0" w:color="auto"/>
              <w:left w:val="single" w:sz="4" w:space="0" w:color="auto"/>
              <w:bottom w:val="single" w:sz="4" w:space="0" w:color="auto"/>
              <w:right w:val="single" w:sz="4" w:space="0" w:color="auto"/>
            </w:tcBorders>
            <w:noWrap/>
            <w:vAlign w:val="center"/>
            <w:hideMark/>
          </w:tcPr>
          <w:p w14:paraId="55013C71" w14:textId="6637B720" w:rsidR="001A78CB" w:rsidRPr="00CC49AB" w:rsidRDefault="008B7062"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euro cent/kwh</w:t>
            </w:r>
          </w:p>
        </w:tc>
        <w:tc>
          <w:tcPr>
            <w:tcW w:w="1990" w:type="dxa"/>
            <w:tcBorders>
              <w:top w:val="single" w:sz="4" w:space="0" w:color="auto"/>
              <w:left w:val="single" w:sz="4" w:space="0" w:color="auto"/>
              <w:bottom w:val="single" w:sz="4" w:space="0" w:color="auto"/>
              <w:right w:val="single" w:sz="4" w:space="0" w:color="auto"/>
            </w:tcBorders>
            <w:noWrap/>
            <w:vAlign w:val="center"/>
            <w:hideMark/>
          </w:tcPr>
          <w:p w14:paraId="2B78AE11" w14:textId="77777777" w:rsidR="001A78CB" w:rsidRPr="00CC49AB" w:rsidRDefault="001A78CB"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11.40</w:t>
            </w:r>
          </w:p>
        </w:tc>
      </w:tr>
      <w:tr w:rsidR="001A78CB" w:rsidRPr="00CC49AB" w14:paraId="79430668" w14:textId="77777777" w:rsidTr="001A78CB">
        <w:trPr>
          <w:trHeight w:val="58"/>
        </w:trPr>
        <w:tc>
          <w:tcPr>
            <w:tcW w:w="2674" w:type="dxa"/>
            <w:tcBorders>
              <w:top w:val="single" w:sz="4" w:space="0" w:color="auto"/>
              <w:left w:val="single" w:sz="4" w:space="0" w:color="auto"/>
              <w:bottom w:val="single" w:sz="4" w:space="0" w:color="auto"/>
              <w:right w:val="single" w:sz="4" w:space="0" w:color="auto"/>
            </w:tcBorders>
          </w:tcPr>
          <w:p w14:paraId="43F4C327" w14:textId="77777777" w:rsidR="001A78CB" w:rsidRPr="00CC49AB"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Energji diellore</w:t>
            </w:r>
          </w:p>
        </w:tc>
        <w:tc>
          <w:tcPr>
            <w:tcW w:w="2587" w:type="dxa"/>
            <w:tcBorders>
              <w:top w:val="single" w:sz="4" w:space="0" w:color="auto"/>
              <w:left w:val="single" w:sz="4" w:space="0" w:color="auto"/>
              <w:bottom w:val="single" w:sz="4" w:space="0" w:color="auto"/>
              <w:right w:val="single" w:sz="4" w:space="0" w:color="auto"/>
            </w:tcBorders>
            <w:noWrap/>
            <w:vAlign w:val="center"/>
          </w:tcPr>
          <w:p w14:paraId="1FEF882F" w14:textId="77777777" w:rsidR="001A78CB" w:rsidRPr="00CC49AB" w:rsidRDefault="001A78CB"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0.00</w:t>
            </w:r>
          </w:p>
        </w:tc>
        <w:tc>
          <w:tcPr>
            <w:tcW w:w="2296" w:type="dxa"/>
            <w:tcBorders>
              <w:top w:val="single" w:sz="4" w:space="0" w:color="auto"/>
              <w:left w:val="single" w:sz="4" w:space="0" w:color="auto"/>
              <w:bottom w:val="single" w:sz="4" w:space="0" w:color="auto"/>
              <w:right w:val="single" w:sz="4" w:space="0" w:color="auto"/>
            </w:tcBorders>
            <w:noWrap/>
            <w:vAlign w:val="center"/>
          </w:tcPr>
          <w:p w14:paraId="434844D2" w14:textId="7DBC716E" w:rsidR="001A78CB" w:rsidRPr="00CC49AB" w:rsidDel="006A23B4" w:rsidRDefault="008B7062" w:rsidP="008B7062">
            <w:pPr>
              <w:spacing w:after="0" w:line="240" w:lineRule="auto"/>
              <w:jc w:val="center"/>
              <w:rPr>
                <w:rFonts w:ascii="Garamond" w:eastAsia="Times New Roman" w:hAnsi="Garamond" w:cs="Times New Roman"/>
                <w:szCs w:val="24"/>
              </w:rPr>
            </w:pPr>
            <w:r w:rsidRPr="00CC49AB">
              <w:rPr>
                <w:rFonts w:ascii="Garamond" w:hAnsi="Garamond" w:cs="Times New Roman"/>
                <w:szCs w:val="24"/>
              </w:rPr>
              <w:t>euro cent/kwh</w:t>
            </w:r>
          </w:p>
        </w:tc>
        <w:tc>
          <w:tcPr>
            <w:tcW w:w="1990" w:type="dxa"/>
            <w:tcBorders>
              <w:top w:val="single" w:sz="4" w:space="0" w:color="auto"/>
              <w:left w:val="single" w:sz="4" w:space="0" w:color="auto"/>
              <w:bottom w:val="single" w:sz="4" w:space="0" w:color="auto"/>
              <w:right w:val="single" w:sz="4" w:space="0" w:color="auto"/>
            </w:tcBorders>
            <w:noWrap/>
            <w:vAlign w:val="center"/>
          </w:tcPr>
          <w:p w14:paraId="46850CA6" w14:textId="77777777" w:rsidR="001A78CB" w:rsidRPr="00CC49AB" w:rsidRDefault="001A78CB" w:rsidP="008B7062">
            <w:pPr>
              <w:keepNext/>
              <w:spacing w:after="0" w:line="240" w:lineRule="auto"/>
              <w:jc w:val="center"/>
              <w:rPr>
                <w:rFonts w:ascii="Garamond" w:eastAsia="Times New Roman" w:hAnsi="Garamond" w:cs="Times New Roman"/>
                <w:szCs w:val="24"/>
              </w:rPr>
            </w:pPr>
            <w:r w:rsidRPr="00CC49AB">
              <w:rPr>
                <w:rFonts w:ascii="Garamond" w:hAnsi="Garamond" w:cs="Times New Roman"/>
                <w:szCs w:val="24"/>
              </w:rPr>
              <w:t>0</w:t>
            </w:r>
          </w:p>
        </w:tc>
      </w:tr>
    </w:tbl>
    <w:p w14:paraId="1B59B646" w14:textId="7CECCE73"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51" w:name="_Toc184729200"/>
      <w:r w:rsidRPr="00CC49AB">
        <w:rPr>
          <w:rFonts w:ascii="Garamond" w:hAnsi="Garamond" w:cs="Times New Roman"/>
          <w:b w:val="0"/>
          <w:i/>
          <w:color w:val="auto"/>
          <w:szCs w:val="20"/>
        </w:rPr>
        <w:t xml:space="preserve">Tabela </w:t>
      </w:r>
      <w:r w:rsidR="00B42AA8" w:rsidRPr="00CC49AB">
        <w:rPr>
          <w:rFonts w:ascii="Garamond" w:hAnsi="Garamond" w:cs="Times New Roman"/>
          <w:b w:val="0"/>
          <w:i/>
          <w:color w:val="auto"/>
          <w:szCs w:val="20"/>
        </w:rPr>
        <w:t xml:space="preserve">2.2 </w:t>
      </w:r>
      <w:r w:rsidRPr="00CC49AB">
        <w:rPr>
          <w:rFonts w:ascii="Garamond" w:hAnsi="Garamond" w:cs="Times New Roman"/>
          <w:b w:val="0"/>
          <w:i/>
          <w:color w:val="auto"/>
          <w:szCs w:val="20"/>
        </w:rPr>
        <w:t>Çmimet e energjisë duke përfshirë TVSH-në për konsumatorët rezidenciale</w:t>
      </w:r>
      <w:bookmarkEnd w:id="51"/>
      <w:r w:rsidR="00DC2701" w:rsidRPr="00CC49AB">
        <w:rPr>
          <w:rFonts w:ascii="Garamond" w:hAnsi="Garamond" w:cs="Times New Roman"/>
          <w:b w:val="0"/>
          <w:i/>
          <w:color w:val="auto"/>
          <w:szCs w:val="20"/>
        </w:rPr>
        <w:t xml:space="preserve"> </w:t>
      </w:r>
    </w:p>
    <w:p w14:paraId="5BB263E2" w14:textId="56320AA0"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Përgatitur nga </w:t>
      </w:r>
      <w:r w:rsidR="008B7062" w:rsidRPr="00CC49AB">
        <w:rPr>
          <w:rFonts w:ascii="Garamond" w:hAnsi="Garamond" w:cs="Times New Roman"/>
          <w:b w:val="0"/>
          <w:i/>
          <w:color w:val="auto"/>
          <w:szCs w:val="20"/>
        </w:rPr>
        <w:t xml:space="preserve">konsulenti </w:t>
      </w:r>
      <w:r w:rsidRPr="00CC49AB">
        <w:rPr>
          <w:rFonts w:ascii="Garamond" w:hAnsi="Garamond" w:cs="Times New Roman"/>
          <w:b w:val="0"/>
          <w:i/>
          <w:color w:val="auto"/>
          <w:szCs w:val="20"/>
        </w:rPr>
        <w:t xml:space="preserve">bazuar në anketat e çmimeve aktuale të komoditeteve të energjisë </w:t>
      </w:r>
      <w:r w:rsidR="008B7062" w:rsidRPr="00CC49AB">
        <w:rPr>
          <w:rFonts w:ascii="Garamond" w:hAnsi="Garamond" w:cs="Times New Roman"/>
          <w:b w:val="0"/>
          <w:i/>
          <w:color w:val="auto"/>
          <w:szCs w:val="20"/>
        </w:rPr>
        <w:t>m</w:t>
      </w:r>
      <w:r w:rsidRPr="00CC49AB">
        <w:rPr>
          <w:rFonts w:ascii="Garamond" w:hAnsi="Garamond" w:cs="Times New Roman"/>
          <w:b w:val="0"/>
          <w:i/>
          <w:color w:val="auto"/>
          <w:szCs w:val="20"/>
        </w:rPr>
        <w:t>ë 2024</w:t>
      </w:r>
      <w:r w:rsidR="008B7062" w:rsidRPr="00CC49AB">
        <w:rPr>
          <w:rFonts w:ascii="Garamond" w:hAnsi="Garamond" w:cs="Times New Roman"/>
          <w:b w:val="0"/>
          <w:i/>
          <w:color w:val="auto"/>
          <w:szCs w:val="20"/>
        </w:rPr>
        <w:t>-n</w:t>
      </w:r>
    </w:p>
    <w:p w14:paraId="65AEC7BD" w14:textId="77777777" w:rsidR="001A78CB" w:rsidRPr="00CC49AB" w:rsidRDefault="001A78CB" w:rsidP="001A78CB">
      <w:pPr>
        <w:pStyle w:val="BodyText"/>
        <w:kinsoku w:val="0"/>
        <w:overflowPunct w:val="0"/>
        <w:spacing w:after="0" w:line="240" w:lineRule="auto"/>
        <w:jc w:val="both"/>
        <w:rPr>
          <w:rFonts w:ascii="Garamond" w:hAnsi="Garamond" w:cs="Times New Roman"/>
          <w:sz w:val="24"/>
          <w:szCs w:val="24"/>
        </w:rPr>
      </w:pPr>
    </w:p>
    <w:p w14:paraId="7D319A6A" w14:textId="2188E3B3" w:rsidR="001A78CB" w:rsidRPr="00CC49AB" w:rsidRDefault="001A78CB" w:rsidP="00B42AA8">
      <w:pPr>
        <w:pStyle w:val="TEKSTIIIIII"/>
      </w:pPr>
      <w:r w:rsidRPr="00CC49AB">
        <w:t xml:space="preserve">Tabela 2.3 më poshtë paraqet çmimet e komoditeteve energjetike për ndërtesat publike qendrore dhe bashkiake, </w:t>
      </w:r>
      <w:r w:rsidR="00513CA5" w:rsidRPr="00CC49AB">
        <w:t xml:space="preserve">ndërtesat </w:t>
      </w:r>
      <w:r w:rsidRPr="00CC49AB">
        <w:t xml:space="preserve">e shërbimeve private dhe komerciale të furnizuara në nivelin e tensionit 0.4 kV (tregu i rregulluar) dhe </w:t>
      </w:r>
      <w:r w:rsidR="00513CA5" w:rsidRPr="00CC49AB">
        <w:t xml:space="preserve">ndërtesat </w:t>
      </w:r>
      <w:r w:rsidRPr="00CC49AB">
        <w:t>e shërbimeve private dhe komerciale të furnizuara në nivelin e tensionit 10/20/35 kV (tregu i lirë).</w:t>
      </w:r>
    </w:p>
    <w:p w14:paraId="1B941B67" w14:textId="77777777" w:rsidR="00513CA5" w:rsidRPr="00CC49AB" w:rsidRDefault="00513CA5" w:rsidP="00B42AA8">
      <w:pPr>
        <w:pStyle w:val="TEKSTIIIIII"/>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305"/>
        <w:gridCol w:w="1137"/>
        <w:gridCol w:w="1773"/>
        <w:gridCol w:w="1638"/>
        <w:gridCol w:w="1747"/>
        <w:gridCol w:w="1750"/>
      </w:tblGrid>
      <w:tr w:rsidR="001A78CB" w:rsidRPr="00CC49AB" w14:paraId="08DA86EB" w14:textId="77777777" w:rsidTr="001A78CB">
        <w:trPr>
          <w:trHeight w:val="1268"/>
        </w:trPr>
        <w:tc>
          <w:tcPr>
            <w:tcW w:w="698" w:type="pct"/>
            <w:tcBorders>
              <w:top w:val="single" w:sz="4" w:space="0" w:color="auto"/>
              <w:left w:val="single" w:sz="4" w:space="0" w:color="auto"/>
              <w:bottom w:val="single" w:sz="4" w:space="0" w:color="auto"/>
              <w:right w:val="single" w:sz="4" w:space="0" w:color="auto"/>
            </w:tcBorders>
            <w:shd w:val="clear" w:color="auto" w:fill="FDE9D9" w:themeFill="accent6" w:themeFillTint="33"/>
            <w:vAlign w:val="center"/>
            <w:hideMark/>
          </w:tcPr>
          <w:p w14:paraId="72FDBEE7" w14:textId="77777777" w:rsidR="001A78CB" w:rsidRPr="00CC49AB" w:rsidRDefault="001A78CB" w:rsidP="00B42AA8">
            <w:pPr>
              <w:spacing w:after="0" w:line="240" w:lineRule="auto"/>
              <w:jc w:val="center"/>
              <w:rPr>
                <w:rFonts w:ascii="Garamond" w:eastAsia="Times New Roman" w:hAnsi="Garamond" w:cs="Times New Roman"/>
                <w:b/>
                <w:bCs/>
                <w:szCs w:val="24"/>
              </w:rPr>
            </w:pPr>
            <w:r w:rsidRPr="00CC49AB">
              <w:rPr>
                <w:rFonts w:ascii="Garamond" w:eastAsia="Times New Roman" w:hAnsi="Garamond" w:cs="Times New Roman"/>
                <w:b/>
                <w:bCs/>
                <w:szCs w:val="24"/>
              </w:rPr>
              <w:t>Komoditetet e energjisë</w:t>
            </w:r>
          </w:p>
        </w:tc>
        <w:tc>
          <w:tcPr>
            <w:tcW w:w="60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B91A16D" w14:textId="77777777" w:rsidR="001A78CB" w:rsidRPr="00CC49AB" w:rsidRDefault="001A78CB" w:rsidP="00B42AA8">
            <w:pPr>
              <w:spacing w:after="0" w:line="240" w:lineRule="auto"/>
              <w:jc w:val="center"/>
              <w:rPr>
                <w:rFonts w:ascii="Garamond" w:eastAsia="Times New Roman" w:hAnsi="Garamond" w:cs="Times New Roman"/>
                <w:b/>
                <w:bCs/>
                <w:szCs w:val="24"/>
              </w:rPr>
            </w:pPr>
            <w:r w:rsidRPr="00CC49AB">
              <w:rPr>
                <w:rFonts w:ascii="Garamond" w:eastAsia="Times New Roman" w:hAnsi="Garamond" w:cs="Times New Roman"/>
                <w:b/>
                <w:bCs/>
                <w:szCs w:val="24"/>
              </w:rPr>
              <w:t>Çmimet e energjisë</w:t>
            </w:r>
          </w:p>
        </w:tc>
        <w:tc>
          <w:tcPr>
            <w:tcW w:w="94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CEA8FA9" w14:textId="5414A4F1" w:rsidR="001A78CB" w:rsidRPr="00CC49AB" w:rsidRDefault="001A78CB" w:rsidP="00B42AA8">
            <w:pPr>
              <w:spacing w:after="0" w:line="240" w:lineRule="auto"/>
              <w:jc w:val="center"/>
              <w:rPr>
                <w:rFonts w:ascii="Garamond" w:eastAsia="Times New Roman" w:hAnsi="Garamond" w:cs="Times New Roman"/>
                <w:b/>
                <w:bCs/>
                <w:szCs w:val="24"/>
              </w:rPr>
            </w:pPr>
            <w:r w:rsidRPr="00CC49AB">
              <w:rPr>
                <w:rFonts w:ascii="Garamond" w:eastAsia="Times New Roman" w:hAnsi="Garamond" w:cs="Times New Roman"/>
                <w:b/>
                <w:bCs/>
                <w:szCs w:val="24"/>
              </w:rPr>
              <w:t xml:space="preserve">Njësitë </w:t>
            </w:r>
            <w:r w:rsidR="00513CA5" w:rsidRPr="00CC49AB">
              <w:rPr>
                <w:rFonts w:ascii="Garamond" w:eastAsia="Times New Roman" w:hAnsi="Garamond" w:cs="Times New Roman"/>
                <w:b/>
                <w:bCs/>
                <w:szCs w:val="24"/>
              </w:rPr>
              <w:t>tregtare të komoditeteve të energjisë</w:t>
            </w:r>
          </w:p>
        </w:tc>
        <w:tc>
          <w:tcPr>
            <w:tcW w:w="8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D964804" w14:textId="6557B61A" w:rsidR="001A78CB" w:rsidRPr="00CC49AB" w:rsidRDefault="001A78CB" w:rsidP="00B42AA8">
            <w:pPr>
              <w:spacing w:after="0" w:line="240" w:lineRule="auto"/>
              <w:jc w:val="center"/>
              <w:rPr>
                <w:rFonts w:ascii="Garamond" w:eastAsia="Times New Roman" w:hAnsi="Garamond" w:cs="Times New Roman"/>
                <w:b/>
                <w:bCs/>
                <w:szCs w:val="24"/>
              </w:rPr>
            </w:pPr>
            <w:r w:rsidRPr="00CC49AB">
              <w:rPr>
                <w:rFonts w:ascii="Garamond" w:eastAsia="Times New Roman" w:hAnsi="Garamond" w:cs="Times New Roman"/>
                <w:b/>
                <w:bCs/>
                <w:szCs w:val="24"/>
              </w:rPr>
              <w:t xml:space="preserve">Çmimi i </w:t>
            </w:r>
            <w:r w:rsidR="00513CA5" w:rsidRPr="00CC49AB">
              <w:rPr>
                <w:rFonts w:ascii="Garamond" w:eastAsia="Times New Roman" w:hAnsi="Garamond" w:cs="Times New Roman"/>
                <w:b/>
                <w:bCs/>
                <w:szCs w:val="24"/>
              </w:rPr>
              <w:t>energjisë për ndërtesat publike qendrore dhe bashkiake,</w:t>
            </w:r>
          </w:p>
          <w:p w14:paraId="0955CAF3" w14:textId="0D832000" w:rsidR="001A78CB" w:rsidRPr="00CC49AB" w:rsidRDefault="00513CA5" w:rsidP="00B42AA8">
            <w:pPr>
              <w:spacing w:after="0" w:line="240" w:lineRule="auto"/>
              <w:jc w:val="center"/>
              <w:rPr>
                <w:rFonts w:ascii="Garamond" w:eastAsia="Times New Roman" w:hAnsi="Garamond" w:cs="Times New Roman"/>
                <w:b/>
                <w:bCs/>
                <w:szCs w:val="24"/>
              </w:rPr>
            </w:pPr>
            <w:r w:rsidRPr="00CC49AB">
              <w:rPr>
                <w:rFonts w:ascii="Garamond" w:eastAsia="Times New Roman" w:hAnsi="Garamond" w:cs="Times New Roman"/>
                <w:b/>
                <w:bCs/>
                <w:szCs w:val="24"/>
              </w:rPr>
              <w:t>euro cen</w:t>
            </w:r>
            <w:r w:rsidR="001A78CB" w:rsidRPr="00CC49AB">
              <w:rPr>
                <w:rFonts w:ascii="Garamond" w:eastAsia="Times New Roman" w:hAnsi="Garamond" w:cs="Times New Roman"/>
                <w:b/>
                <w:bCs/>
                <w:szCs w:val="24"/>
              </w:rPr>
              <w:t>t/</w:t>
            </w:r>
            <w:r w:rsidR="00CE5C83" w:rsidRPr="00CC49AB">
              <w:rPr>
                <w:rFonts w:ascii="Garamond" w:eastAsia="Times New Roman" w:hAnsi="Garamond" w:cs="Times New Roman"/>
                <w:b/>
                <w:bCs/>
                <w:szCs w:val="24"/>
              </w:rPr>
              <w:t>kwh</w:t>
            </w:r>
          </w:p>
        </w:tc>
        <w:tc>
          <w:tcPr>
            <w:tcW w:w="934"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3B578BBE" w14:textId="77EE1037" w:rsidR="001A78CB" w:rsidRPr="00CC49AB" w:rsidRDefault="001A78CB" w:rsidP="00B42AA8">
            <w:pPr>
              <w:spacing w:after="0" w:line="240" w:lineRule="auto"/>
              <w:jc w:val="center"/>
              <w:rPr>
                <w:rFonts w:ascii="Garamond" w:eastAsia="Times New Roman" w:hAnsi="Garamond" w:cs="Times New Roman"/>
                <w:b/>
                <w:bCs/>
                <w:szCs w:val="24"/>
              </w:rPr>
            </w:pPr>
            <w:r w:rsidRPr="00CC49AB">
              <w:rPr>
                <w:rFonts w:ascii="Garamond" w:eastAsia="Times New Roman" w:hAnsi="Garamond" w:cs="Times New Roman"/>
                <w:b/>
                <w:bCs/>
                <w:szCs w:val="24"/>
              </w:rPr>
              <w:t xml:space="preserve">Çmimi i energjisë për </w:t>
            </w:r>
            <w:r w:rsidR="00513CA5" w:rsidRPr="00CC49AB">
              <w:rPr>
                <w:rFonts w:ascii="Garamond" w:eastAsia="Times New Roman" w:hAnsi="Garamond" w:cs="Times New Roman"/>
                <w:b/>
                <w:bCs/>
                <w:szCs w:val="24"/>
              </w:rPr>
              <w:t>ndërtesa me shërbime private dhe komerciale në 0.4 kV (tregu i rregulluar), euro cent/kwh</w:t>
            </w:r>
          </w:p>
        </w:tc>
        <w:tc>
          <w:tcPr>
            <w:tcW w:w="936"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2898CC18" w14:textId="525220A0" w:rsidR="001A78CB" w:rsidRPr="00CC49AB" w:rsidRDefault="001A78CB" w:rsidP="00B42AA8">
            <w:pPr>
              <w:spacing w:after="0" w:line="240" w:lineRule="auto"/>
              <w:jc w:val="center"/>
              <w:rPr>
                <w:rFonts w:ascii="Garamond" w:eastAsia="Times New Roman" w:hAnsi="Garamond" w:cs="Times New Roman"/>
                <w:b/>
                <w:bCs/>
                <w:szCs w:val="24"/>
              </w:rPr>
            </w:pPr>
            <w:r w:rsidRPr="00CC49AB">
              <w:rPr>
                <w:rFonts w:ascii="Garamond" w:eastAsia="Times New Roman" w:hAnsi="Garamond" w:cs="Times New Roman"/>
                <w:b/>
                <w:bCs/>
                <w:szCs w:val="24"/>
              </w:rPr>
              <w:t xml:space="preserve">Çmimi i energjisë për </w:t>
            </w:r>
            <w:r w:rsidR="00513CA5" w:rsidRPr="00CC49AB">
              <w:rPr>
                <w:rFonts w:ascii="Garamond" w:eastAsia="Times New Roman" w:hAnsi="Garamond" w:cs="Times New Roman"/>
                <w:b/>
                <w:bCs/>
                <w:szCs w:val="24"/>
              </w:rPr>
              <w:t xml:space="preserve">ndërtesa me shërbime private dhe komerciale </w:t>
            </w:r>
            <w:r w:rsidRPr="00CC49AB">
              <w:rPr>
                <w:rFonts w:ascii="Garamond" w:eastAsia="Times New Roman" w:hAnsi="Garamond" w:cs="Times New Roman"/>
                <w:b/>
                <w:bCs/>
                <w:szCs w:val="24"/>
              </w:rPr>
              <w:t>në 10/20/35 kV (tregu i lir</w:t>
            </w:r>
            <w:r w:rsidR="00513CA5" w:rsidRPr="00CC49AB">
              <w:rPr>
                <w:rFonts w:ascii="Garamond" w:eastAsia="Times New Roman" w:hAnsi="Garamond" w:cs="Times New Roman"/>
                <w:b/>
                <w:bCs/>
                <w:szCs w:val="24"/>
              </w:rPr>
              <w:t>ë), eu</w:t>
            </w:r>
            <w:r w:rsidRPr="00CC49AB">
              <w:rPr>
                <w:rFonts w:ascii="Garamond" w:eastAsia="Times New Roman" w:hAnsi="Garamond" w:cs="Times New Roman"/>
                <w:b/>
                <w:bCs/>
                <w:szCs w:val="24"/>
              </w:rPr>
              <w:t>ro cent/</w:t>
            </w:r>
            <w:r w:rsidR="00CE5C83" w:rsidRPr="00CC49AB">
              <w:rPr>
                <w:rFonts w:ascii="Garamond" w:eastAsia="Times New Roman" w:hAnsi="Garamond" w:cs="Times New Roman"/>
                <w:b/>
                <w:bCs/>
                <w:szCs w:val="24"/>
              </w:rPr>
              <w:t>kwh</w:t>
            </w:r>
          </w:p>
        </w:tc>
      </w:tr>
      <w:tr w:rsidR="001A78CB" w:rsidRPr="00CC49AB" w14:paraId="6BD64AEF" w14:textId="77777777" w:rsidTr="001A78CB">
        <w:trPr>
          <w:trHeight w:val="125"/>
        </w:trPr>
        <w:tc>
          <w:tcPr>
            <w:tcW w:w="698" w:type="pct"/>
            <w:tcBorders>
              <w:top w:val="single" w:sz="4" w:space="0" w:color="auto"/>
              <w:left w:val="single" w:sz="4" w:space="0" w:color="auto"/>
              <w:bottom w:val="single" w:sz="4" w:space="0" w:color="auto"/>
              <w:right w:val="single" w:sz="4" w:space="0" w:color="auto"/>
            </w:tcBorders>
            <w:hideMark/>
          </w:tcPr>
          <w:p w14:paraId="4276A2D0" w14:textId="77777777" w:rsidR="001A78CB" w:rsidRPr="00CC49AB"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Qymyr</w:t>
            </w:r>
          </w:p>
        </w:tc>
        <w:tc>
          <w:tcPr>
            <w:tcW w:w="608" w:type="pct"/>
            <w:tcBorders>
              <w:top w:val="single" w:sz="4" w:space="0" w:color="auto"/>
              <w:left w:val="single" w:sz="4" w:space="0" w:color="auto"/>
              <w:bottom w:val="single" w:sz="4" w:space="0" w:color="auto"/>
              <w:right w:val="single" w:sz="4" w:space="0" w:color="auto"/>
            </w:tcBorders>
            <w:noWrap/>
            <w:vAlign w:val="center"/>
            <w:hideMark/>
          </w:tcPr>
          <w:p w14:paraId="5C50DD4D"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175.75</w:t>
            </w:r>
          </w:p>
        </w:tc>
        <w:tc>
          <w:tcPr>
            <w:tcW w:w="948" w:type="pct"/>
            <w:tcBorders>
              <w:top w:val="single" w:sz="4" w:space="0" w:color="auto"/>
              <w:left w:val="single" w:sz="4" w:space="0" w:color="auto"/>
              <w:bottom w:val="single" w:sz="4" w:space="0" w:color="auto"/>
              <w:right w:val="single" w:sz="4" w:space="0" w:color="auto"/>
            </w:tcBorders>
            <w:noWrap/>
            <w:vAlign w:val="center"/>
            <w:hideMark/>
          </w:tcPr>
          <w:p w14:paraId="2546C7B6" w14:textId="49049BC1" w:rsidR="001A78CB" w:rsidRPr="00CC49AB" w:rsidRDefault="00513CA5" w:rsidP="00513CA5">
            <w:pPr>
              <w:spacing w:after="0" w:line="240" w:lineRule="auto"/>
              <w:jc w:val="center"/>
              <w:rPr>
                <w:rFonts w:ascii="Garamond" w:hAnsi="Garamond" w:cs="Times New Roman"/>
                <w:szCs w:val="24"/>
              </w:rPr>
            </w:pPr>
            <w:r w:rsidRPr="00CC49AB">
              <w:rPr>
                <w:rFonts w:ascii="Garamond" w:hAnsi="Garamond" w:cs="Times New Roman"/>
                <w:szCs w:val="24"/>
              </w:rPr>
              <w:t>euro/ton</w:t>
            </w:r>
          </w:p>
        </w:tc>
        <w:tc>
          <w:tcPr>
            <w:tcW w:w="2746" w:type="pct"/>
            <w:gridSpan w:val="3"/>
            <w:tcBorders>
              <w:top w:val="single" w:sz="4" w:space="0" w:color="auto"/>
              <w:left w:val="single" w:sz="4" w:space="0" w:color="auto"/>
              <w:bottom w:val="single" w:sz="4" w:space="0" w:color="auto"/>
              <w:right w:val="single" w:sz="4" w:space="0" w:color="auto"/>
            </w:tcBorders>
            <w:noWrap/>
            <w:vAlign w:val="center"/>
            <w:hideMark/>
          </w:tcPr>
          <w:p w14:paraId="27686ACF"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4.72</w:t>
            </w:r>
          </w:p>
        </w:tc>
      </w:tr>
      <w:tr w:rsidR="001A78CB" w:rsidRPr="00CC49AB" w14:paraId="36585A11" w14:textId="77777777" w:rsidTr="001A78CB">
        <w:trPr>
          <w:trHeight w:val="58"/>
        </w:trPr>
        <w:tc>
          <w:tcPr>
            <w:tcW w:w="698" w:type="pct"/>
            <w:tcBorders>
              <w:top w:val="single" w:sz="4" w:space="0" w:color="auto"/>
              <w:left w:val="single" w:sz="4" w:space="0" w:color="auto"/>
              <w:bottom w:val="single" w:sz="4" w:space="0" w:color="auto"/>
              <w:right w:val="single" w:sz="4" w:space="0" w:color="auto"/>
            </w:tcBorders>
            <w:hideMark/>
          </w:tcPr>
          <w:p w14:paraId="17059475" w14:textId="77777777" w:rsidR="001A78CB" w:rsidRPr="00CC49AB"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Diesel</w:t>
            </w:r>
          </w:p>
        </w:tc>
        <w:tc>
          <w:tcPr>
            <w:tcW w:w="608" w:type="pct"/>
            <w:tcBorders>
              <w:top w:val="single" w:sz="4" w:space="0" w:color="auto"/>
              <w:left w:val="single" w:sz="4" w:space="0" w:color="auto"/>
              <w:bottom w:val="single" w:sz="4" w:space="0" w:color="auto"/>
              <w:right w:val="single" w:sz="4" w:space="0" w:color="auto"/>
            </w:tcBorders>
            <w:noWrap/>
            <w:vAlign w:val="center"/>
            <w:hideMark/>
          </w:tcPr>
          <w:p w14:paraId="4C1D1A0E"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1.72</w:t>
            </w:r>
          </w:p>
        </w:tc>
        <w:tc>
          <w:tcPr>
            <w:tcW w:w="948" w:type="pct"/>
            <w:tcBorders>
              <w:top w:val="single" w:sz="4" w:space="0" w:color="auto"/>
              <w:left w:val="single" w:sz="4" w:space="0" w:color="auto"/>
              <w:bottom w:val="single" w:sz="4" w:space="0" w:color="auto"/>
              <w:right w:val="single" w:sz="4" w:space="0" w:color="auto"/>
            </w:tcBorders>
            <w:noWrap/>
            <w:vAlign w:val="center"/>
            <w:hideMark/>
          </w:tcPr>
          <w:p w14:paraId="137D64DA" w14:textId="0C4CAA74" w:rsidR="001A78CB" w:rsidRPr="00CC49AB" w:rsidRDefault="00513CA5" w:rsidP="00513CA5">
            <w:pPr>
              <w:spacing w:after="0" w:line="240" w:lineRule="auto"/>
              <w:jc w:val="center"/>
              <w:rPr>
                <w:rFonts w:ascii="Garamond" w:hAnsi="Garamond" w:cs="Times New Roman"/>
                <w:szCs w:val="24"/>
              </w:rPr>
            </w:pPr>
            <w:r w:rsidRPr="00CC49AB">
              <w:rPr>
                <w:rFonts w:ascii="Garamond" w:hAnsi="Garamond" w:cs="Times New Roman"/>
                <w:szCs w:val="24"/>
              </w:rPr>
              <w:t>euro/litër</w:t>
            </w:r>
          </w:p>
        </w:tc>
        <w:tc>
          <w:tcPr>
            <w:tcW w:w="2746" w:type="pct"/>
            <w:gridSpan w:val="3"/>
            <w:tcBorders>
              <w:top w:val="single" w:sz="4" w:space="0" w:color="auto"/>
              <w:left w:val="single" w:sz="4" w:space="0" w:color="auto"/>
              <w:bottom w:val="single" w:sz="4" w:space="0" w:color="auto"/>
              <w:right w:val="single" w:sz="4" w:space="0" w:color="auto"/>
            </w:tcBorders>
            <w:noWrap/>
            <w:vAlign w:val="center"/>
            <w:hideMark/>
          </w:tcPr>
          <w:p w14:paraId="4C92C9E6"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16.04</w:t>
            </w:r>
          </w:p>
        </w:tc>
      </w:tr>
      <w:tr w:rsidR="001A78CB" w:rsidRPr="00CC49AB" w14:paraId="225BBEDC" w14:textId="77777777" w:rsidTr="001A78CB">
        <w:trPr>
          <w:trHeight w:val="58"/>
        </w:trPr>
        <w:tc>
          <w:tcPr>
            <w:tcW w:w="698" w:type="pct"/>
            <w:tcBorders>
              <w:top w:val="single" w:sz="4" w:space="0" w:color="auto"/>
              <w:left w:val="single" w:sz="4" w:space="0" w:color="auto"/>
              <w:bottom w:val="single" w:sz="4" w:space="0" w:color="auto"/>
              <w:right w:val="single" w:sz="4" w:space="0" w:color="auto"/>
            </w:tcBorders>
          </w:tcPr>
          <w:p w14:paraId="76840C06" w14:textId="77777777" w:rsidR="001A78CB" w:rsidRPr="00CC49AB" w:rsidDel="006A23B4"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LPG</w:t>
            </w:r>
          </w:p>
        </w:tc>
        <w:tc>
          <w:tcPr>
            <w:tcW w:w="608" w:type="pct"/>
            <w:tcBorders>
              <w:top w:val="single" w:sz="4" w:space="0" w:color="auto"/>
              <w:left w:val="single" w:sz="4" w:space="0" w:color="auto"/>
              <w:bottom w:val="single" w:sz="4" w:space="0" w:color="auto"/>
              <w:right w:val="single" w:sz="4" w:space="0" w:color="auto"/>
            </w:tcBorders>
            <w:noWrap/>
            <w:vAlign w:val="center"/>
          </w:tcPr>
          <w:p w14:paraId="42CE37D1"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0.94</w:t>
            </w:r>
          </w:p>
        </w:tc>
        <w:tc>
          <w:tcPr>
            <w:tcW w:w="948" w:type="pct"/>
            <w:tcBorders>
              <w:top w:val="single" w:sz="4" w:space="0" w:color="auto"/>
              <w:left w:val="single" w:sz="4" w:space="0" w:color="auto"/>
              <w:bottom w:val="single" w:sz="4" w:space="0" w:color="auto"/>
              <w:right w:val="single" w:sz="4" w:space="0" w:color="auto"/>
            </w:tcBorders>
            <w:noWrap/>
            <w:vAlign w:val="center"/>
          </w:tcPr>
          <w:p w14:paraId="7C402DA8" w14:textId="06563DE2" w:rsidR="001A78CB" w:rsidRPr="00CC49AB" w:rsidRDefault="00513CA5" w:rsidP="00513CA5">
            <w:pPr>
              <w:spacing w:after="0" w:line="240" w:lineRule="auto"/>
              <w:jc w:val="center"/>
              <w:rPr>
                <w:rFonts w:ascii="Garamond" w:hAnsi="Garamond" w:cs="Times New Roman"/>
                <w:szCs w:val="24"/>
              </w:rPr>
            </w:pPr>
            <w:r w:rsidRPr="00CC49AB">
              <w:rPr>
                <w:rFonts w:ascii="Garamond" w:hAnsi="Garamond" w:cs="Times New Roman"/>
                <w:szCs w:val="24"/>
              </w:rPr>
              <w:t>euro/kg</w:t>
            </w:r>
          </w:p>
        </w:tc>
        <w:tc>
          <w:tcPr>
            <w:tcW w:w="2746" w:type="pct"/>
            <w:gridSpan w:val="3"/>
            <w:tcBorders>
              <w:top w:val="single" w:sz="4" w:space="0" w:color="auto"/>
              <w:left w:val="single" w:sz="4" w:space="0" w:color="auto"/>
              <w:bottom w:val="single" w:sz="4" w:space="0" w:color="auto"/>
              <w:right w:val="single" w:sz="4" w:space="0" w:color="auto"/>
            </w:tcBorders>
            <w:noWrap/>
            <w:vAlign w:val="center"/>
          </w:tcPr>
          <w:p w14:paraId="452472FA"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11.36</w:t>
            </w:r>
          </w:p>
        </w:tc>
      </w:tr>
      <w:tr w:rsidR="001A78CB" w:rsidRPr="00CC49AB" w14:paraId="27988239" w14:textId="77777777" w:rsidTr="001A78CB">
        <w:trPr>
          <w:trHeight w:val="58"/>
        </w:trPr>
        <w:tc>
          <w:tcPr>
            <w:tcW w:w="698" w:type="pct"/>
            <w:tcBorders>
              <w:top w:val="single" w:sz="4" w:space="0" w:color="auto"/>
              <w:left w:val="single" w:sz="4" w:space="0" w:color="auto"/>
              <w:bottom w:val="single" w:sz="4" w:space="0" w:color="auto"/>
              <w:right w:val="single" w:sz="4" w:space="0" w:color="auto"/>
            </w:tcBorders>
            <w:hideMark/>
          </w:tcPr>
          <w:p w14:paraId="34B5AFD3" w14:textId="77777777" w:rsidR="001A78CB" w:rsidRPr="00CC49AB"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Peleta</w:t>
            </w:r>
          </w:p>
        </w:tc>
        <w:tc>
          <w:tcPr>
            <w:tcW w:w="608" w:type="pct"/>
            <w:tcBorders>
              <w:top w:val="single" w:sz="4" w:space="0" w:color="auto"/>
              <w:left w:val="single" w:sz="4" w:space="0" w:color="auto"/>
              <w:bottom w:val="single" w:sz="4" w:space="0" w:color="auto"/>
              <w:right w:val="single" w:sz="4" w:space="0" w:color="auto"/>
            </w:tcBorders>
            <w:noWrap/>
            <w:vAlign w:val="center"/>
            <w:hideMark/>
          </w:tcPr>
          <w:p w14:paraId="39270A71"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285.00</w:t>
            </w:r>
          </w:p>
        </w:tc>
        <w:tc>
          <w:tcPr>
            <w:tcW w:w="948" w:type="pct"/>
            <w:tcBorders>
              <w:top w:val="single" w:sz="4" w:space="0" w:color="auto"/>
              <w:left w:val="single" w:sz="4" w:space="0" w:color="auto"/>
              <w:bottom w:val="single" w:sz="4" w:space="0" w:color="auto"/>
              <w:right w:val="single" w:sz="4" w:space="0" w:color="auto"/>
            </w:tcBorders>
            <w:noWrap/>
            <w:vAlign w:val="center"/>
            <w:hideMark/>
          </w:tcPr>
          <w:p w14:paraId="29C87442" w14:textId="09DA2DE5" w:rsidR="001A78CB" w:rsidRPr="00CC49AB" w:rsidRDefault="00513CA5" w:rsidP="00513CA5">
            <w:pPr>
              <w:spacing w:after="0" w:line="240" w:lineRule="auto"/>
              <w:jc w:val="center"/>
              <w:rPr>
                <w:rFonts w:ascii="Garamond" w:hAnsi="Garamond" w:cs="Times New Roman"/>
                <w:szCs w:val="24"/>
              </w:rPr>
            </w:pPr>
            <w:r w:rsidRPr="00CC49AB">
              <w:rPr>
                <w:rFonts w:ascii="Garamond" w:hAnsi="Garamond" w:cs="Times New Roman"/>
                <w:szCs w:val="24"/>
              </w:rPr>
              <w:t>euro/ton</w:t>
            </w:r>
          </w:p>
        </w:tc>
        <w:tc>
          <w:tcPr>
            <w:tcW w:w="2746" w:type="pct"/>
            <w:gridSpan w:val="3"/>
            <w:tcBorders>
              <w:top w:val="single" w:sz="4" w:space="0" w:color="auto"/>
              <w:left w:val="single" w:sz="4" w:space="0" w:color="auto"/>
              <w:bottom w:val="single" w:sz="4" w:space="0" w:color="auto"/>
              <w:right w:val="single" w:sz="4" w:space="0" w:color="auto"/>
            </w:tcBorders>
            <w:noWrap/>
            <w:vAlign w:val="center"/>
            <w:hideMark/>
          </w:tcPr>
          <w:p w14:paraId="0A20CE56"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5.23</w:t>
            </w:r>
          </w:p>
        </w:tc>
      </w:tr>
      <w:tr w:rsidR="001A78CB" w:rsidRPr="00CC49AB" w14:paraId="3D04BD7F" w14:textId="77777777" w:rsidTr="001A78CB">
        <w:trPr>
          <w:trHeight w:val="58"/>
        </w:trPr>
        <w:tc>
          <w:tcPr>
            <w:tcW w:w="698" w:type="pct"/>
            <w:tcBorders>
              <w:top w:val="single" w:sz="4" w:space="0" w:color="auto"/>
              <w:left w:val="single" w:sz="4" w:space="0" w:color="auto"/>
              <w:bottom w:val="single" w:sz="4" w:space="0" w:color="auto"/>
              <w:right w:val="single" w:sz="4" w:space="0" w:color="auto"/>
            </w:tcBorders>
            <w:hideMark/>
          </w:tcPr>
          <w:p w14:paraId="20C89B67" w14:textId="77777777" w:rsidR="001A78CB" w:rsidRPr="00CC49AB"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Dru zjarri</w:t>
            </w:r>
          </w:p>
        </w:tc>
        <w:tc>
          <w:tcPr>
            <w:tcW w:w="608" w:type="pct"/>
            <w:tcBorders>
              <w:top w:val="single" w:sz="4" w:space="0" w:color="auto"/>
              <w:left w:val="single" w:sz="4" w:space="0" w:color="auto"/>
              <w:bottom w:val="single" w:sz="4" w:space="0" w:color="auto"/>
              <w:right w:val="single" w:sz="4" w:space="0" w:color="auto"/>
            </w:tcBorders>
            <w:noWrap/>
            <w:vAlign w:val="center"/>
            <w:hideMark/>
          </w:tcPr>
          <w:p w14:paraId="4AFE77F6"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65.00</w:t>
            </w:r>
          </w:p>
        </w:tc>
        <w:tc>
          <w:tcPr>
            <w:tcW w:w="948" w:type="pct"/>
            <w:tcBorders>
              <w:top w:val="single" w:sz="4" w:space="0" w:color="auto"/>
              <w:left w:val="single" w:sz="4" w:space="0" w:color="auto"/>
              <w:bottom w:val="single" w:sz="4" w:space="0" w:color="auto"/>
              <w:right w:val="single" w:sz="4" w:space="0" w:color="auto"/>
            </w:tcBorders>
            <w:noWrap/>
            <w:vAlign w:val="center"/>
            <w:hideMark/>
          </w:tcPr>
          <w:p w14:paraId="1F4D0564" w14:textId="562B93E2" w:rsidR="001A78CB" w:rsidRPr="00CC49AB" w:rsidRDefault="00513CA5" w:rsidP="00513CA5">
            <w:pPr>
              <w:spacing w:after="0" w:line="240" w:lineRule="auto"/>
              <w:jc w:val="center"/>
              <w:rPr>
                <w:rFonts w:ascii="Garamond" w:hAnsi="Garamond" w:cs="Times New Roman"/>
                <w:szCs w:val="24"/>
              </w:rPr>
            </w:pPr>
            <w:r w:rsidRPr="00CC49AB">
              <w:rPr>
                <w:rFonts w:ascii="Garamond" w:hAnsi="Garamond" w:cs="Times New Roman"/>
                <w:szCs w:val="24"/>
              </w:rPr>
              <w:t>euro/m</w:t>
            </w:r>
            <w:r w:rsidRPr="00CC49AB">
              <w:rPr>
                <w:rFonts w:ascii="Garamond" w:hAnsi="Garamond" w:cs="Times New Roman"/>
                <w:szCs w:val="24"/>
                <w:vertAlign w:val="superscript"/>
              </w:rPr>
              <w:t>3</w:t>
            </w:r>
          </w:p>
        </w:tc>
        <w:tc>
          <w:tcPr>
            <w:tcW w:w="2746" w:type="pct"/>
            <w:gridSpan w:val="3"/>
            <w:tcBorders>
              <w:top w:val="single" w:sz="4" w:space="0" w:color="auto"/>
              <w:left w:val="single" w:sz="4" w:space="0" w:color="auto"/>
              <w:bottom w:val="single" w:sz="4" w:space="0" w:color="auto"/>
              <w:right w:val="single" w:sz="4" w:space="0" w:color="auto"/>
            </w:tcBorders>
            <w:noWrap/>
            <w:vAlign w:val="center"/>
            <w:hideMark/>
          </w:tcPr>
          <w:p w14:paraId="68D48BD1"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3.50</w:t>
            </w:r>
          </w:p>
        </w:tc>
      </w:tr>
      <w:tr w:rsidR="001A78CB" w:rsidRPr="00CC49AB" w14:paraId="65F461A0" w14:textId="77777777" w:rsidTr="001A78CB">
        <w:trPr>
          <w:trHeight w:val="58"/>
        </w:trPr>
        <w:tc>
          <w:tcPr>
            <w:tcW w:w="698" w:type="pct"/>
            <w:tcBorders>
              <w:top w:val="single" w:sz="4" w:space="0" w:color="auto"/>
              <w:left w:val="single" w:sz="4" w:space="0" w:color="auto"/>
              <w:bottom w:val="single" w:sz="4" w:space="0" w:color="auto"/>
              <w:right w:val="single" w:sz="4" w:space="0" w:color="auto"/>
            </w:tcBorders>
            <w:hideMark/>
          </w:tcPr>
          <w:p w14:paraId="79E6928A" w14:textId="77777777" w:rsidR="001A78CB" w:rsidRPr="00CC49AB"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Energji elektrike</w:t>
            </w:r>
          </w:p>
        </w:tc>
        <w:tc>
          <w:tcPr>
            <w:tcW w:w="608" w:type="pct"/>
            <w:tcBorders>
              <w:top w:val="single" w:sz="4" w:space="0" w:color="auto"/>
              <w:left w:val="single" w:sz="4" w:space="0" w:color="auto"/>
              <w:bottom w:val="single" w:sz="4" w:space="0" w:color="auto"/>
              <w:right w:val="single" w:sz="4" w:space="0" w:color="auto"/>
            </w:tcBorders>
            <w:noWrap/>
            <w:vAlign w:val="center"/>
          </w:tcPr>
          <w:p w14:paraId="1D90BD6F" w14:textId="1BEBFBF0" w:rsidR="001A78CB" w:rsidRPr="00CC49AB" w:rsidRDefault="001A78CB" w:rsidP="00513CA5">
            <w:pPr>
              <w:spacing w:after="0" w:line="240" w:lineRule="auto"/>
              <w:jc w:val="center"/>
              <w:rPr>
                <w:rFonts w:ascii="Garamond" w:hAnsi="Garamond" w:cs="Times New Roman"/>
                <w:szCs w:val="24"/>
              </w:rPr>
            </w:pPr>
          </w:p>
        </w:tc>
        <w:tc>
          <w:tcPr>
            <w:tcW w:w="948" w:type="pct"/>
            <w:tcBorders>
              <w:top w:val="single" w:sz="4" w:space="0" w:color="auto"/>
              <w:left w:val="single" w:sz="4" w:space="0" w:color="auto"/>
              <w:bottom w:val="single" w:sz="4" w:space="0" w:color="auto"/>
              <w:right w:val="single" w:sz="4" w:space="0" w:color="auto"/>
            </w:tcBorders>
            <w:noWrap/>
            <w:vAlign w:val="center"/>
            <w:hideMark/>
          </w:tcPr>
          <w:p w14:paraId="54C00432" w14:textId="6A13E09A" w:rsidR="001A78CB" w:rsidRPr="00CC49AB" w:rsidRDefault="00513CA5" w:rsidP="00513CA5">
            <w:pPr>
              <w:spacing w:after="0" w:line="240" w:lineRule="auto"/>
              <w:jc w:val="center"/>
              <w:rPr>
                <w:rFonts w:ascii="Garamond" w:hAnsi="Garamond" w:cs="Times New Roman"/>
                <w:szCs w:val="24"/>
              </w:rPr>
            </w:pPr>
            <w:r w:rsidRPr="00CC49AB">
              <w:rPr>
                <w:rFonts w:ascii="Garamond" w:hAnsi="Garamond" w:cs="Times New Roman"/>
                <w:szCs w:val="24"/>
              </w:rPr>
              <w:t>euro cent/kwh</w:t>
            </w:r>
          </w:p>
        </w:tc>
        <w:tc>
          <w:tcPr>
            <w:tcW w:w="876" w:type="pct"/>
            <w:tcBorders>
              <w:top w:val="single" w:sz="4" w:space="0" w:color="auto"/>
              <w:left w:val="single" w:sz="4" w:space="0" w:color="auto"/>
              <w:bottom w:val="single" w:sz="4" w:space="0" w:color="auto"/>
              <w:right w:val="single" w:sz="4" w:space="0" w:color="auto"/>
            </w:tcBorders>
            <w:noWrap/>
            <w:vAlign w:val="center"/>
            <w:hideMark/>
          </w:tcPr>
          <w:p w14:paraId="656DC6D5"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18.21</w:t>
            </w:r>
          </w:p>
        </w:tc>
        <w:tc>
          <w:tcPr>
            <w:tcW w:w="934" w:type="pct"/>
            <w:tcBorders>
              <w:top w:val="single" w:sz="4" w:space="0" w:color="auto"/>
              <w:left w:val="single" w:sz="4" w:space="0" w:color="auto"/>
              <w:bottom w:val="single" w:sz="4" w:space="0" w:color="auto"/>
              <w:right w:val="single" w:sz="4" w:space="0" w:color="auto"/>
            </w:tcBorders>
            <w:vAlign w:val="center"/>
          </w:tcPr>
          <w:p w14:paraId="3F71BCF5"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18.21</w:t>
            </w:r>
          </w:p>
        </w:tc>
        <w:tc>
          <w:tcPr>
            <w:tcW w:w="936" w:type="pct"/>
            <w:tcBorders>
              <w:top w:val="single" w:sz="4" w:space="0" w:color="auto"/>
              <w:left w:val="single" w:sz="4" w:space="0" w:color="auto"/>
              <w:bottom w:val="single" w:sz="4" w:space="0" w:color="auto"/>
              <w:right w:val="single" w:sz="4" w:space="0" w:color="auto"/>
            </w:tcBorders>
            <w:vAlign w:val="center"/>
          </w:tcPr>
          <w:p w14:paraId="096AEC35"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21.49</w:t>
            </w:r>
          </w:p>
        </w:tc>
      </w:tr>
      <w:tr w:rsidR="001A78CB" w:rsidRPr="00CC49AB" w14:paraId="44CE62E5" w14:textId="77777777" w:rsidTr="001A78CB">
        <w:trPr>
          <w:trHeight w:val="58"/>
        </w:trPr>
        <w:tc>
          <w:tcPr>
            <w:tcW w:w="698" w:type="pct"/>
            <w:tcBorders>
              <w:top w:val="single" w:sz="4" w:space="0" w:color="auto"/>
              <w:left w:val="single" w:sz="4" w:space="0" w:color="auto"/>
              <w:bottom w:val="single" w:sz="4" w:space="0" w:color="auto"/>
              <w:right w:val="single" w:sz="4" w:space="0" w:color="auto"/>
            </w:tcBorders>
          </w:tcPr>
          <w:p w14:paraId="6B52360D" w14:textId="77777777" w:rsidR="001A78CB" w:rsidRPr="00CC49AB" w:rsidRDefault="001A78CB" w:rsidP="001A78CB">
            <w:pPr>
              <w:spacing w:after="0" w:line="240" w:lineRule="auto"/>
              <w:jc w:val="both"/>
              <w:rPr>
                <w:rFonts w:ascii="Garamond" w:hAnsi="Garamond" w:cs="Times New Roman"/>
                <w:szCs w:val="24"/>
              </w:rPr>
            </w:pPr>
            <w:r w:rsidRPr="00CC49AB">
              <w:rPr>
                <w:rFonts w:ascii="Garamond" w:hAnsi="Garamond" w:cs="Times New Roman"/>
                <w:szCs w:val="24"/>
              </w:rPr>
              <w:t>Energji diellore</w:t>
            </w:r>
          </w:p>
        </w:tc>
        <w:tc>
          <w:tcPr>
            <w:tcW w:w="608" w:type="pct"/>
            <w:tcBorders>
              <w:top w:val="single" w:sz="4" w:space="0" w:color="auto"/>
              <w:left w:val="single" w:sz="4" w:space="0" w:color="auto"/>
              <w:bottom w:val="single" w:sz="4" w:space="0" w:color="auto"/>
              <w:right w:val="single" w:sz="4" w:space="0" w:color="auto"/>
            </w:tcBorders>
            <w:noWrap/>
            <w:vAlign w:val="center"/>
          </w:tcPr>
          <w:p w14:paraId="4BF08563" w14:textId="77777777" w:rsidR="001A78CB" w:rsidRPr="00CC49AB" w:rsidRDefault="001A78CB" w:rsidP="00513CA5">
            <w:pPr>
              <w:spacing w:after="0" w:line="240" w:lineRule="auto"/>
              <w:jc w:val="center"/>
              <w:rPr>
                <w:rFonts w:ascii="Garamond" w:hAnsi="Garamond" w:cs="Times New Roman"/>
                <w:szCs w:val="24"/>
              </w:rPr>
            </w:pPr>
            <w:r w:rsidRPr="00CC49AB">
              <w:rPr>
                <w:rFonts w:ascii="Garamond" w:hAnsi="Garamond" w:cs="Times New Roman"/>
                <w:szCs w:val="24"/>
              </w:rPr>
              <w:t>0.00</w:t>
            </w:r>
          </w:p>
        </w:tc>
        <w:tc>
          <w:tcPr>
            <w:tcW w:w="948" w:type="pct"/>
            <w:tcBorders>
              <w:top w:val="single" w:sz="4" w:space="0" w:color="auto"/>
              <w:left w:val="single" w:sz="4" w:space="0" w:color="auto"/>
              <w:bottom w:val="single" w:sz="4" w:space="0" w:color="auto"/>
              <w:right w:val="single" w:sz="4" w:space="0" w:color="auto"/>
            </w:tcBorders>
            <w:noWrap/>
            <w:vAlign w:val="center"/>
          </w:tcPr>
          <w:p w14:paraId="6539F9C2" w14:textId="64EA8C76" w:rsidR="001A78CB" w:rsidRPr="00CC49AB" w:rsidDel="006A23B4" w:rsidRDefault="00513CA5" w:rsidP="00513CA5">
            <w:pPr>
              <w:spacing w:after="0" w:line="240" w:lineRule="auto"/>
              <w:jc w:val="center"/>
              <w:rPr>
                <w:rFonts w:ascii="Garamond" w:hAnsi="Garamond" w:cs="Times New Roman"/>
                <w:szCs w:val="24"/>
              </w:rPr>
            </w:pPr>
            <w:r w:rsidRPr="00CC49AB">
              <w:rPr>
                <w:rFonts w:ascii="Garamond" w:hAnsi="Garamond" w:cs="Times New Roman"/>
                <w:szCs w:val="24"/>
              </w:rPr>
              <w:t>euro cent/kwh</w:t>
            </w:r>
          </w:p>
        </w:tc>
        <w:tc>
          <w:tcPr>
            <w:tcW w:w="2746" w:type="pct"/>
            <w:gridSpan w:val="3"/>
            <w:tcBorders>
              <w:top w:val="single" w:sz="4" w:space="0" w:color="auto"/>
              <w:left w:val="single" w:sz="4" w:space="0" w:color="auto"/>
              <w:bottom w:val="single" w:sz="4" w:space="0" w:color="auto"/>
              <w:right w:val="single" w:sz="4" w:space="0" w:color="auto"/>
            </w:tcBorders>
            <w:noWrap/>
            <w:vAlign w:val="center"/>
          </w:tcPr>
          <w:p w14:paraId="7C2F7CA9" w14:textId="77777777" w:rsidR="001A78CB" w:rsidRPr="00CC49AB" w:rsidRDefault="001A78CB" w:rsidP="00513CA5">
            <w:pPr>
              <w:keepNext/>
              <w:spacing w:after="0" w:line="240" w:lineRule="auto"/>
              <w:jc w:val="center"/>
              <w:rPr>
                <w:rFonts w:ascii="Garamond" w:hAnsi="Garamond" w:cs="Times New Roman"/>
                <w:szCs w:val="24"/>
              </w:rPr>
            </w:pPr>
            <w:r w:rsidRPr="00CC49AB">
              <w:rPr>
                <w:rFonts w:ascii="Garamond" w:hAnsi="Garamond" w:cs="Times New Roman"/>
                <w:szCs w:val="24"/>
              </w:rPr>
              <w:t>0.00</w:t>
            </w:r>
          </w:p>
        </w:tc>
      </w:tr>
    </w:tbl>
    <w:p w14:paraId="3CB4BCA4" w14:textId="6F4DFE6D"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52" w:name="_Toc184729201"/>
      <w:r w:rsidRPr="00CC49AB">
        <w:rPr>
          <w:rFonts w:ascii="Garamond" w:hAnsi="Garamond" w:cs="Times New Roman"/>
          <w:b w:val="0"/>
          <w:i/>
          <w:color w:val="auto"/>
          <w:szCs w:val="20"/>
        </w:rPr>
        <w:t xml:space="preserve">Tabela </w:t>
      </w:r>
      <w:r w:rsidR="00B42AA8" w:rsidRPr="00CC49AB">
        <w:rPr>
          <w:rFonts w:ascii="Garamond" w:hAnsi="Garamond" w:cs="Times New Roman"/>
          <w:b w:val="0"/>
          <w:i/>
          <w:color w:val="auto"/>
          <w:szCs w:val="20"/>
        </w:rPr>
        <w:t xml:space="preserve">2.3 </w:t>
      </w:r>
      <w:r w:rsidRPr="00CC49AB">
        <w:rPr>
          <w:rFonts w:ascii="Garamond" w:hAnsi="Garamond" w:cs="Times New Roman"/>
          <w:b w:val="0"/>
          <w:i/>
          <w:color w:val="auto"/>
          <w:szCs w:val="20"/>
        </w:rPr>
        <w:t xml:space="preserve">Çmimet e energjisë duke përfshirë TVSH-në për </w:t>
      </w:r>
      <w:r w:rsidR="00513CA5" w:rsidRPr="00CC49AB">
        <w:rPr>
          <w:rFonts w:ascii="Garamond" w:hAnsi="Garamond" w:cs="Times New Roman"/>
          <w:b w:val="0"/>
          <w:i/>
          <w:color w:val="auto"/>
          <w:szCs w:val="20"/>
        </w:rPr>
        <w:t xml:space="preserve">ndërtesat publike qendrore dhe bashkiake, si dhe shërbimet private </w:t>
      </w:r>
      <w:r w:rsidRPr="00CC49AB">
        <w:rPr>
          <w:rFonts w:ascii="Garamond" w:hAnsi="Garamond" w:cs="Times New Roman"/>
          <w:b w:val="0"/>
          <w:i/>
          <w:color w:val="auto"/>
          <w:szCs w:val="20"/>
        </w:rPr>
        <w:t xml:space="preserve">dhe </w:t>
      </w:r>
      <w:r w:rsidR="00513CA5" w:rsidRPr="00CC49AB">
        <w:rPr>
          <w:rFonts w:ascii="Garamond" w:hAnsi="Garamond" w:cs="Times New Roman"/>
          <w:b w:val="0"/>
          <w:i/>
          <w:color w:val="auto"/>
          <w:szCs w:val="20"/>
        </w:rPr>
        <w:t>komerciale</w:t>
      </w:r>
      <w:bookmarkEnd w:id="52"/>
    </w:p>
    <w:p w14:paraId="7CB5A40F" w14:textId="1E268925" w:rsidR="001A78CB" w:rsidRPr="00CC49AB" w:rsidRDefault="001A78CB" w:rsidP="00513CA5">
      <w:pPr>
        <w:pStyle w:val="NoSpacing"/>
        <w:jc w:val="center"/>
        <w:rPr>
          <w:rFonts w:ascii="Garamond" w:hAnsi="Garamond"/>
          <w:i/>
          <w:sz w:val="20"/>
          <w:szCs w:val="20"/>
          <w:lang w:val="sq-AL"/>
        </w:rPr>
      </w:pPr>
      <w:r w:rsidRPr="00CC49AB">
        <w:rPr>
          <w:rFonts w:ascii="Garamond" w:hAnsi="Garamond"/>
          <w:i/>
          <w:iCs/>
          <w:sz w:val="20"/>
          <w:szCs w:val="20"/>
          <w:lang w:val="sq-AL"/>
        </w:rPr>
        <w:t>Burimi: Përgatitur nga ekipi i konsulentëve bazuar në anketat e çmimeve aktuale të komoditeteve të energjisë</w:t>
      </w:r>
    </w:p>
    <w:p w14:paraId="5F63D466" w14:textId="77777777" w:rsidR="001A78CB" w:rsidRPr="00CC49AB" w:rsidRDefault="001A78CB" w:rsidP="001A78CB">
      <w:pPr>
        <w:spacing w:after="0" w:line="240" w:lineRule="auto"/>
        <w:jc w:val="both"/>
        <w:rPr>
          <w:rFonts w:ascii="Garamond" w:hAnsi="Garamond" w:cs="Times New Roman"/>
          <w:sz w:val="24"/>
          <w:szCs w:val="24"/>
          <w:lang w:eastAsia="en-GB"/>
        </w:rPr>
      </w:pPr>
    </w:p>
    <w:p w14:paraId="13D83E20" w14:textId="79E1D6B0" w:rsidR="00B42AA8" w:rsidRPr="00CC49AB" w:rsidRDefault="001A78CB" w:rsidP="00B42AA8">
      <w:pPr>
        <w:pStyle w:val="TEKSTIIIIII"/>
        <w:rPr>
          <w:lang w:eastAsia="en-GB"/>
        </w:rPr>
      </w:pPr>
      <w:bookmarkStart w:id="53" w:name="bookmark49"/>
      <w:bookmarkStart w:id="54" w:name="bookmark50"/>
      <w:bookmarkStart w:id="55" w:name="Baza_e_të_dhënave_të_energjisë"/>
      <w:bookmarkStart w:id="56" w:name="_Toc266206272"/>
      <w:bookmarkStart w:id="57" w:name="_Toc266206300"/>
      <w:bookmarkStart w:id="58" w:name="_Toc266266019"/>
      <w:bookmarkStart w:id="59" w:name="_Toc266266108"/>
      <w:bookmarkStart w:id="60" w:name="_Toc266206273"/>
      <w:bookmarkStart w:id="61" w:name="_Toc266206301"/>
      <w:bookmarkStart w:id="62" w:name="_Toc266266020"/>
      <w:bookmarkStart w:id="63" w:name="_Toc266266109"/>
      <w:bookmarkStart w:id="64" w:name="bookmark1"/>
      <w:bookmarkStart w:id="65" w:name="bookmark5"/>
      <w:bookmarkStart w:id="66" w:name="_Toc18468325"/>
      <w:bookmarkStart w:id="67" w:name="_Toc18317253"/>
      <w:bookmarkStart w:id="68" w:name="_Toc18468326"/>
      <w:bookmarkStart w:id="69" w:name="_Toc15405792"/>
      <w:bookmarkStart w:id="70" w:name="_Toc15405793"/>
      <w:bookmarkStart w:id="71" w:name="_Toc15405794"/>
      <w:bookmarkStart w:id="72" w:name="_Toc18468327"/>
      <w:bookmarkStart w:id="73" w:name="_Toc18468328"/>
      <w:bookmarkStart w:id="74" w:name="_Toc18468332"/>
      <w:bookmarkStart w:id="75" w:name="_Toc18468334"/>
      <w:bookmarkStart w:id="76" w:name="_Toc18468335"/>
      <w:bookmarkStart w:id="77" w:name="_Toc18468343"/>
      <w:bookmarkStart w:id="78" w:name="_Toc18329715"/>
      <w:bookmarkStart w:id="79" w:name="_Toc18468431"/>
      <w:bookmarkStart w:id="80" w:name="_Toc18468432"/>
      <w:bookmarkStart w:id="81" w:name="_Toc175413661"/>
      <w:bookmarkStart w:id="82" w:name="_Toc176802516"/>
      <w:bookmarkStart w:id="83" w:name="_Toc176802544"/>
      <w:bookmarkStart w:id="84" w:name="_Toc176802571"/>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r w:rsidRPr="00CC49AB">
        <w:rPr>
          <w:lang w:eastAsia="en-GB"/>
        </w:rPr>
        <w:t>Çmimet e sipërme të komoditeteve të energjisë, së bashku me ato të parashikuara për periudhën 2025</w:t>
      </w:r>
      <w:r w:rsidR="00EF72CF" w:rsidRPr="00CC49AB">
        <w:rPr>
          <w:lang w:eastAsia="en-GB"/>
        </w:rPr>
        <w:t>–</w:t>
      </w:r>
      <w:r w:rsidRPr="00CC49AB">
        <w:rPr>
          <w:lang w:eastAsia="en-GB"/>
        </w:rPr>
        <w:t>2050, do të shërbejnë si bazë për kryerjen e analizës kosto-përfitim për masat EE/BRE në stokun e ndërtesave.</w:t>
      </w:r>
    </w:p>
    <w:p w14:paraId="60F104EE" w14:textId="477C4421" w:rsidR="001A78CB" w:rsidRPr="00CC49AB" w:rsidRDefault="00F32B93" w:rsidP="00B42AA8">
      <w:pPr>
        <w:pStyle w:val="TEKSTIIIIII"/>
      </w:pPr>
      <w:bookmarkStart w:id="85" w:name="_Toc184729097"/>
      <w:r w:rsidRPr="00CC49AB">
        <w:t>3. STOKU I NDËRTESAVE NË SHQIPËRI</w:t>
      </w:r>
      <w:bookmarkEnd w:id="85"/>
    </w:p>
    <w:p w14:paraId="1956FF0C" w14:textId="77777777" w:rsidR="001A78CB" w:rsidRPr="00CC49AB" w:rsidRDefault="00B42AA8" w:rsidP="00B42AA8">
      <w:pPr>
        <w:pStyle w:val="TEKSTIIIIII"/>
        <w:rPr>
          <w:b/>
        </w:rPr>
      </w:pPr>
      <w:bookmarkStart w:id="86" w:name="_Toc176802499"/>
      <w:bookmarkStart w:id="87" w:name="_Toc184729098"/>
      <w:r w:rsidRPr="00CC49AB">
        <w:rPr>
          <w:b/>
        </w:rPr>
        <w:t xml:space="preserve">3.1 </w:t>
      </w:r>
      <w:r w:rsidR="001A78CB" w:rsidRPr="00CC49AB">
        <w:rPr>
          <w:b/>
        </w:rPr>
        <w:t>Pasqyra e stokut të ndërtesave rezidenciale</w:t>
      </w:r>
      <w:bookmarkEnd w:id="86"/>
      <w:bookmarkEnd w:id="87"/>
    </w:p>
    <w:p w14:paraId="39832802" w14:textId="77777777" w:rsidR="001A78CB" w:rsidRPr="00CC49AB" w:rsidRDefault="00B42AA8" w:rsidP="00B42AA8">
      <w:pPr>
        <w:pStyle w:val="TEKSTIIIIII"/>
        <w:rPr>
          <w:b/>
        </w:rPr>
      </w:pPr>
      <w:bookmarkStart w:id="88" w:name="_Toc184729099"/>
      <w:r w:rsidRPr="00CC49AB">
        <w:rPr>
          <w:b/>
        </w:rPr>
        <w:t xml:space="preserve">3.1.1 </w:t>
      </w:r>
      <w:r w:rsidR="001A78CB" w:rsidRPr="00CC49AB">
        <w:rPr>
          <w:b/>
        </w:rPr>
        <w:t>Të dhënat e furnizimit dhe konsumit të energjisë në sektorin rezidencial</w:t>
      </w:r>
      <w:bookmarkEnd w:id="88"/>
    </w:p>
    <w:p w14:paraId="77A2947D" w14:textId="25662F56" w:rsidR="001A78CB" w:rsidRPr="00CC49AB" w:rsidRDefault="001A78CB" w:rsidP="00B42AA8">
      <w:pPr>
        <w:pStyle w:val="TEKSTIIIIII"/>
        <w:rPr>
          <w:rFonts w:eastAsia="Times New Roman"/>
          <w:lang w:eastAsia="de-AT"/>
        </w:rPr>
      </w:pPr>
      <w:r w:rsidRPr="00CC49AB">
        <w:rPr>
          <w:rFonts w:eastAsia="Times New Roman"/>
          <w:lang w:eastAsia="de-AT"/>
        </w:rPr>
        <w:t>Sektori i banesave në Shqipëri konsumon afërsisht 30</w:t>
      </w:r>
      <w:r w:rsidR="000C4216" w:rsidRPr="00CC49AB">
        <w:rPr>
          <w:lang w:eastAsia="en-GB"/>
        </w:rPr>
        <w:t>–</w:t>
      </w:r>
      <w:r w:rsidRPr="00CC49AB">
        <w:rPr>
          <w:rFonts w:eastAsia="Times New Roman"/>
          <w:lang w:eastAsia="de-AT"/>
        </w:rPr>
        <w:t xml:space="preserve">35% të totalit të konsumit të energjisë nga </w:t>
      </w:r>
      <w:r w:rsidR="000C4216" w:rsidRPr="00CC49AB">
        <w:rPr>
          <w:rFonts w:eastAsia="Times New Roman"/>
          <w:lang w:eastAsia="de-AT"/>
        </w:rPr>
        <w:t>përdoruesit</w:t>
      </w:r>
      <w:r w:rsidRPr="00CC49AB">
        <w:rPr>
          <w:rFonts w:eastAsia="Times New Roman"/>
          <w:lang w:eastAsia="de-AT"/>
        </w:rPr>
        <w:t xml:space="preserve"> final</w:t>
      </w:r>
      <w:r w:rsidR="000C4216" w:rsidRPr="00CC49AB">
        <w:rPr>
          <w:rFonts w:eastAsia="Times New Roman"/>
          <w:lang w:eastAsia="de-AT"/>
        </w:rPr>
        <w:t>ë</w:t>
      </w:r>
      <w:r w:rsidRPr="00CC49AB">
        <w:rPr>
          <w:rFonts w:eastAsia="Times New Roman"/>
          <w:lang w:eastAsia="de-AT"/>
        </w:rPr>
        <w:t>. Midis 2015</w:t>
      </w:r>
      <w:r w:rsidR="000C4216" w:rsidRPr="00CC49AB">
        <w:rPr>
          <w:rFonts w:eastAsia="Times New Roman"/>
          <w:lang w:eastAsia="de-AT"/>
        </w:rPr>
        <w:t>-s</w:t>
      </w:r>
      <w:r w:rsidRPr="00CC49AB">
        <w:rPr>
          <w:rFonts w:eastAsia="Times New Roman"/>
          <w:lang w:eastAsia="de-AT"/>
        </w:rPr>
        <w:t xml:space="preserve"> dhe 2023</w:t>
      </w:r>
      <w:r w:rsidR="000C4216" w:rsidRPr="00CC49AB">
        <w:rPr>
          <w:rFonts w:eastAsia="Times New Roman"/>
          <w:lang w:eastAsia="de-AT"/>
        </w:rPr>
        <w:t>-shit</w:t>
      </w:r>
      <w:r w:rsidRPr="00CC49AB">
        <w:rPr>
          <w:rFonts w:eastAsia="Times New Roman"/>
          <w:lang w:eastAsia="de-AT"/>
        </w:rPr>
        <w:t xml:space="preserve">, konsumi i energjisë nga </w:t>
      </w:r>
      <w:r w:rsidR="000C4216" w:rsidRPr="00CC49AB">
        <w:rPr>
          <w:rFonts w:eastAsia="Times New Roman"/>
          <w:lang w:eastAsia="de-AT"/>
        </w:rPr>
        <w:t>përdoruesit</w:t>
      </w:r>
      <w:r w:rsidRPr="00CC49AB">
        <w:rPr>
          <w:rFonts w:eastAsia="Times New Roman"/>
          <w:lang w:eastAsia="de-AT"/>
        </w:rPr>
        <w:t xml:space="preserve"> final</w:t>
      </w:r>
      <w:r w:rsidR="000C4216" w:rsidRPr="00CC49AB">
        <w:rPr>
          <w:rFonts w:eastAsia="Times New Roman"/>
          <w:lang w:eastAsia="de-AT"/>
        </w:rPr>
        <w:t>ë</w:t>
      </w:r>
      <w:r w:rsidRPr="00CC49AB">
        <w:rPr>
          <w:rFonts w:eastAsia="Times New Roman"/>
          <w:lang w:eastAsia="de-AT"/>
        </w:rPr>
        <w:t xml:space="preserve"> varionte ndërmjet 485 ktoe dhe 535 ktoe. Gjatë viteve të COVID-19 (2020, 2021 dhe 2022), konsumi i energjisë </w:t>
      </w:r>
      <w:r w:rsidRPr="00CC49AB">
        <w:rPr>
          <w:rFonts w:eastAsia="Times New Roman"/>
          <w:lang w:eastAsia="de-AT"/>
        </w:rPr>
        <w:lastRenderedPageBreak/>
        <w:t xml:space="preserve">në sektorin e banimit arriti kulmin. Konsumi i energjisë në sektorin e banimit ndahet në gjashtë shërbime </w:t>
      </w:r>
      <w:r w:rsidR="000C4216" w:rsidRPr="00CC49AB">
        <w:rPr>
          <w:rFonts w:eastAsia="Times New Roman"/>
          <w:lang w:eastAsia="de-AT"/>
        </w:rPr>
        <w:t>energjetike</w:t>
      </w:r>
      <w:r w:rsidRPr="00CC49AB">
        <w:rPr>
          <w:rFonts w:eastAsia="Times New Roman"/>
          <w:lang w:eastAsia="de-AT"/>
        </w:rPr>
        <w:t>:</w:t>
      </w:r>
    </w:p>
    <w:p w14:paraId="33276F5B" w14:textId="5C32C60A" w:rsidR="001A78CB" w:rsidRPr="00CC49AB" w:rsidRDefault="00B42AA8" w:rsidP="00B42AA8">
      <w:pPr>
        <w:pStyle w:val="TEKSTIIIIII"/>
        <w:rPr>
          <w:rFonts w:eastAsia="Times New Roman"/>
          <w:lang w:eastAsia="de-AT"/>
        </w:rPr>
      </w:pPr>
      <w:r w:rsidRPr="00CC49AB">
        <w:rPr>
          <w:rFonts w:eastAsia="Times New Roman"/>
          <w:lang w:eastAsia="de-AT"/>
        </w:rPr>
        <w:t xml:space="preserve">1. </w:t>
      </w:r>
      <w:r w:rsidR="001A78CB" w:rsidRPr="00CC49AB">
        <w:rPr>
          <w:rFonts w:eastAsia="Times New Roman"/>
          <w:lang w:eastAsia="de-AT"/>
        </w:rPr>
        <w:t>Ngrohja e ambienteve të banimit</w:t>
      </w:r>
      <w:r w:rsidR="000C4216" w:rsidRPr="00CC49AB">
        <w:rPr>
          <w:rFonts w:eastAsia="Times New Roman"/>
          <w:lang w:eastAsia="de-AT"/>
        </w:rPr>
        <w:t>;</w:t>
      </w:r>
    </w:p>
    <w:p w14:paraId="0AE7B7ED" w14:textId="22E458A2" w:rsidR="001A78CB" w:rsidRPr="00CC49AB" w:rsidRDefault="00B42AA8" w:rsidP="00B42AA8">
      <w:pPr>
        <w:pStyle w:val="TEKSTIIIIII"/>
        <w:rPr>
          <w:rFonts w:eastAsia="Times New Roman"/>
          <w:lang w:eastAsia="de-AT"/>
        </w:rPr>
      </w:pPr>
      <w:r w:rsidRPr="00CC49AB">
        <w:rPr>
          <w:rFonts w:eastAsia="Times New Roman"/>
          <w:lang w:eastAsia="de-AT"/>
        </w:rPr>
        <w:t xml:space="preserve">2. </w:t>
      </w:r>
      <w:r w:rsidR="001A78CB" w:rsidRPr="00CC49AB">
        <w:rPr>
          <w:rFonts w:eastAsia="Times New Roman"/>
          <w:lang w:eastAsia="de-AT"/>
        </w:rPr>
        <w:t>Kondicionimi i ajrit</w:t>
      </w:r>
      <w:r w:rsidR="000C4216" w:rsidRPr="00CC49AB">
        <w:rPr>
          <w:rFonts w:eastAsia="Times New Roman"/>
          <w:lang w:eastAsia="de-AT"/>
        </w:rPr>
        <w:t>;</w:t>
      </w:r>
    </w:p>
    <w:p w14:paraId="7687A59C" w14:textId="2D290104" w:rsidR="001A78CB" w:rsidRPr="00CC49AB" w:rsidRDefault="00B42AA8" w:rsidP="00B42AA8">
      <w:pPr>
        <w:pStyle w:val="TEKSTIIIIII"/>
        <w:rPr>
          <w:rFonts w:eastAsia="Times New Roman"/>
          <w:lang w:eastAsia="de-AT"/>
        </w:rPr>
      </w:pPr>
      <w:r w:rsidRPr="00CC49AB">
        <w:rPr>
          <w:rFonts w:eastAsia="Times New Roman"/>
          <w:lang w:eastAsia="de-AT"/>
        </w:rPr>
        <w:t xml:space="preserve">3. </w:t>
      </w:r>
      <w:r w:rsidR="001A78CB" w:rsidRPr="00CC49AB">
        <w:rPr>
          <w:rFonts w:eastAsia="Times New Roman"/>
          <w:lang w:eastAsia="de-AT"/>
        </w:rPr>
        <w:t>Përgatitja e ujit të ngrohtë</w:t>
      </w:r>
      <w:r w:rsidR="000C4216" w:rsidRPr="00CC49AB">
        <w:rPr>
          <w:rFonts w:eastAsia="Times New Roman"/>
          <w:lang w:eastAsia="de-AT"/>
        </w:rPr>
        <w:t>;</w:t>
      </w:r>
    </w:p>
    <w:p w14:paraId="4CE93972" w14:textId="1918B8D8" w:rsidR="001A78CB" w:rsidRPr="00CC49AB" w:rsidRDefault="00B42AA8" w:rsidP="00B42AA8">
      <w:pPr>
        <w:pStyle w:val="TEKSTIIIIII"/>
        <w:rPr>
          <w:rFonts w:eastAsia="Times New Roman"/>
          <w:lang w:eastAsia="de-AT"/>
        </w:rPr>
      </w:pPr>
      <w:r w:rsidRPr="00CC49AB">
        <w:rPr>
          <w:rFonts w:eastAsia="Times New Roman"/>
          <w:lang w:eastAsia="de-AT"/>
        </w:rPr>
        <w:t xml:space="preserve">4. </w:t>
      </w:r>
      <w:r w:rsidR="001A78CB" w:rsidRPr="00CC49AB">
        <w:rPr>
          <w:rFonts w:eastAsia="Times New Roman"/>
          <w:lang w:eastAsia="de-AT"/>
        </w:rPr>
        <w:t>Gatimi</w:t>
      </w:r>
      <w:r w:rsidR="000C4216" w:rsidRPr="00CC49AB">
        <w:rPr>
          <w:rFonts w:eastAsia="Times New Roman"/>
          <w:lang w:eastAsia="de-AT"/>
        </w:rPr>
        <w:t>;</w:t>
      </w:r>
    </w:p>
    <w:p w14:paraId="2A4DBA49" w14:textId="6477E765" w:rsidR="001A78CB" w:rsidRPr="00CC49AB" w:rsidRDefault="00B42AA8" w:rsidP="00B42AA8">
      <w:pPr>
        <w:pStyle w:val="TEKSTIIIIII"/>
        <w:rPr>
          <w:rFonts w:eastAsia="Times New Roman"/>
          <w:lang w:eastAsia="de-AT"/>
        </w:rPr>
      </w:pPr>
      <w:r w:rsidRPr="00CC49AB">
        <w:rPr>
          <w:rFonts w:eastAsia="Times New Roman"/>
          <w:lang w:eastAsia="de-AT"/>
        </w:rPr>
        <w:t xml:space="preserve">5. </w:t>
      </w:r>
      <w:r w:rsidR="001A78CB" w:rsidRPr="00CC49AB">
        <w:rPr>
          <w:rFonts w:eastAsia="Times New Roman"/>
          <w:lang w:eastAsia="de-AT"/>
        </w:rPr>
        <w:t>Ndriçimi</w:t>
      </w:r>
      <w:r w:rsidR="000C4216" w:rsidRPr="00CC49AB">
        <w:rPr>
          <w:rFonts w:eastAsia="Times New Roman"/>
          <w:lang w:eastAsia="de-AT"/>
        </w:rPr>
        <w:t>;</w:t>
      </w:r>
    </w:p>
    <w:p w14:paraId="02F03D44" w14:textId="66F4FEFB" w:rsidR="001A78CB" w:rsidRPr="00CC49AB" w:rsidRDefault="00B42AA8" w:rsidP="00B42AA8">
      <w:pPr>
        <w:pStyle w:val="TEKSTIIIIII"/>
        <w:rPr>
          <w:rFonts w:eastAsia="Times New Roman"/>
          <w:lang w:eastAsia="de-AT"/>
        </w:rPr>
      </w:pPr>
      <w:r w:rsidRPr="00CC49AB">
        <w:rPr>
          <w:rFonts w:eastAsia="Times New Roman"/>
          <w:lang w:eastAsia="de-AT"/>
        </w:rPr>
        <w:t xml:space="preserve">6. </w:t>
      </w:r>
      <w:r w:rsidR="001A78CB" w:rsidRPr="00CC49AB">
        <w:rPr>
          <w:rFonts w:eastAsia="Times New Roman"/>
          <w:lang w:eastAsia="de-AT"/>
        </w:rPr>
        <w:t>Pajisjet elektrike</w:t>
      </w:r>
      <w:r w:rsidR="000C4216" w:rsidRPr="00CC49AB">
        <w:rPr>
          <w:rFonts w:eastAsia="Times New Roman"/>
          <w:lang w:eastAsia="de-AT"/>
        </w:rPr>
        <w:t>.</w:t>
      </w:r>
    </w:p>
    <w:p w14:paraId="556B1CC3" w14:textId="29C7CBDD" w:rsidR="001A78CB" w:rsidRPr="00CC49AB" w:rsidRDefault="001A78CB" w:rsidP="00B42AA8">
      <w:pPr>
        <w:pStyle w:val="TEKSTIIIIII"/>
        <w:rPr>
          <w:lang w:eastAsia="de-AT"/>
        </w:rPr>
      </w:pPr>
      <w:r w:rsidRPr="00CC49AB">
        <w:rPr>
          <w:lang w:eastAsia="de-AT"/>
        </w:rPr>
        <w:t>Figurat 3.1</w:t>
      </w:r>
      <w:r w:rsidR="000C4216" w:rsidRPr="00CC49AB">
        <w:rPr>
          <w:lang w:eastAsia="en-GB"/>
        </w:rPr>
        <w:t>–</w:t>
      </w:r>
      <w:r w:rsidRPr="00CC49AB">
        <w:rPr>
          <w:lang w:eastAsia="de-AT"/>
        </w:rPr>
        <w:t xml:space="preserve">3.2 paraqesin tendencat e konsumit të energjisë nga </w:t>
      </w:r>
      <w:r w:rsidR="00955BE2" w:rsidRPr="00CC49AB">
        <w:rPr>
          <w:lang w:eastAsia="de-AT"/>
        </w:rPr>
        <w:t>përdoruesit</w:t>
      </w:r>
      <w:r w:rsidRPr="00CC49AB">
        <w:rPr>
          <w:lang w:eastAsia="de-AT"/>
        </w:rPr>
        <w:t xml:space="preserve"> final</w:t>
      </w:r>
      <w:r w:rsidR="00955BE2" w:rsidRPr="00CC49AB">
        <w:rPr>
          <w:lang w:eastAsia="de-AT"/>
        </w:rPr>
        <w:t>ë</w:t>
      </w:r>
      <w:r w:rsidRPr="00CC49AB">
        <w:rPr>
          <w:lang w:eastAsia="de-AT"/>
        </w:rPr>
        <w:t>. Analiza tregon një rënie të lehtë të konsumit të energjisë në sektorin e banesave për periudhën 2021</w:t>
      </w:r>
      <w:r w:rsidR="00955BE2" w:rsidRPr="00CC49AB">
        <w:rPr>
          <w:lang w:eastAsia="en-GB"/>
        </w:rPr>
        <w:t>–</w:t>
      </w:r>
      <w:r w:rsidRPr="00CC49AB">
        <w:rPr>
          <w:lang w:eastAsia="de-AT"/>
        </w:rPr>
        <w:t xml:space="preserve">2023. Kjo ulje lidhet me disa faktorë: rritjen e </w:t>
      </w:r>
      <w:r w:rsidR="00340F38" w:rsidRPr="00CC49AB">
        <w:rPr>
          <w:lang w:eastAsia="de-AT"/>
        </w:rPr>
        <w:t>eficienc</w:t>
      </w:r>
      <w:r w:rsidRPr="00CC49AB">
        <w:rPr>
          <w:lang w:eastAsia="de-AT"/>
        </w:rPr>
        <w:t>ës së energjisë</w:t>
      </w:r>
      <w:r w:rsidR="00955BE2" w:rsidRPr="00CC49AB">
        <w:rPr>
          <w:lang w:eastAsia="de-AT"/>
        </w:rPr>
        <w:t>,</w:t>
      </w:r>
      <w:r w:rsidRPr="00CC49AB">
        <w:rPr>
          <w:lang w:eastAsia="de-AT"/>
        </w:rPr>
        <w:t xml:space="preserve"> për shkak të rritjes së çmimeve të komoditeteve të energjisë, përmirësimin e cilësisë së ndërtesave të reja të banimit, dhe uljen e popullsisë për shkak të emigrimit. Analiza tregon</w:t>
      </w:r>
      <w:r w:rsidR="00955BE2" w:rsidRPr="00CC49AB">
        <w:rPr>
          <w:lang w:eastAsia="de-AT"/>
        </w:rPr>
        <w:t>,</w:t>
      </w:r>
      <w:r w:rsidRPr="00CC49AB">
        <w:rPr>
          <w:lang w:eastAsia="de-AT"/>
        </w:rPr>
        <w:t xml:space="preserve"> gjithashtu</w:t>
      </w:r>
      <w:r w:rsidR="00955BE2" w:rsidRPr="00CC49AB">
        <w:rPr>
          <w:lang w:eastAsia="de-AT"/>
        </w:rPr>
        <w:t>,</w:t>
      </w:r>
      <w:r w:rsidRPr="00CC49AB">
        <w:rPr>
          <w:lang w:eastAsia="de-AT"/>
        </w:rPr>
        <w:t xml:space="preserve"> se energjia elektrike përbën pjesën më të madhe të konsumit të energjisë në sektorin e banimit, e ndjekur nga drutë e zjarrit, që përdoren më së shumti në zonat rurale dhe periferike. Komoditetet e treta më të zakonshme të energjisë janë LPG dhe </w:t>
      </w:r>
      <w:r w:rsidR="00955BE2" w:rsidRPr="00CC49AB">
        <w:rPr>
          <w:lang w:eastAsia="de-AT"/>
        </w:rPr>
        <w:t>Diesel</w:t>
      </w:r>
      <w:r w:rsidRPr="00CC49AB">
        <w:rPr>
          <w:lang w:eastAsia="de-AT"/>
        </w:rPr>
        <w:t>. Është</w:t>
      </w:r>
      <w:r w:rsidR="00955BE2" w:rsidRPr="00CC49AB">
        <w:rPr>
          <w:lang w:eastAsia="de-AT"/>
        </w:rPr>
        <w:t>,</w:t>
      </w:r>
      <w:r w:rsidRPr="00CC49AB">
        <w:rPr>
          <w:lang w:eastAsia="de-AT"/>
        </w:rPr>
        <w:t xml:space="preserve"> gjithashtu</w:t>
      </w:r>
      <w:r w:rsidR="00955BE2" w:rsidRPr="00CC49AB">
        <w:rPr>
          <w:lang w:eastAsia="de-AT"/>
        </w:rPr>
        <w:t>,</w:t>
      </w:r>
      <w:r w:rsidRPr="00CC49AB">
        <w:rPr>
          <w:lang w:eastAsia="de-AT"/>
        </w:rPr>
        <w:t xml:space="preserve"> e rëndësishme të theksohet se vitet e fundit përdorimi i energjisë diellore për prodhimin e ujit të ngrohtë ka filluar të depërtojë me shpejtësi në sektorin e banimit, së bashku me autoprodhuesit fotovoltaik për energjinë elektrike.</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920"/>
        <w:gridCol w:w="4440"/>
      </w:tblGrid>
      <w:tr w:rsidR="001A78CB" w:rsidRPr="00CC49AB" w14:paraId="7A037B60" w14:textId="77777777" w:rsidTr="00955BE2">
        <w:trPr>
          <w:trHeight w:val="3627"/>
        </w:trPr>
        <w:tc>
          <w:tcPr>
            <w:tcW w:w="2628" w:type="pct"/>
            <w:hideMark/>
          </w:tcPr>
          <w:p w14:paraId="093B547D" w14:textId="77777777" w:rsidR="001A78CB" w:rsidRPr="00CC49AB" w:rsidRDefault="001A78CB" w:rsidP="001A78CB">
            <w:pPr>
              <w:keepNext/>
              <w:spacing w:after="0"/>
              <w:jc w:val="center"/>
              <w:rPr>
                <w:rFonts w:ascii="Garamond" w:hAnsi="Garamond" w:cs="Times New Roman"/>
                <w:szCs w:val="20"/>
                <w:lang w:val="sq-AL"/>
              </w:rPr>
            </w:pPr>
            <w:r w:rsidRPr="00CC49AB">
              <w:rPr>
                <w:rFonts w:ascii="Garamond" w:hAnsi="Garamond" w:cs="Times New Roman"/>
                <w:bCs/>
                <w:noProof/>
                <w:szCs w:val="20"/>
                <w:lang w:val="en-US" w:eastAsia="en-US"/>
              </w:rPr>
              <w:drawing>
                <wp:inline distT="0" distB="0" distL="0" distR="0" wp14:anchorId="7A61BEFA" wp14:editId="12E8892A">
                  <wp:extent cx="2560320" cy="2518461"/>
                  <wp:effectExtent l="0" t="0" r="0" b="0"/>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2584977" cy="2542714"/>
                          </a:xfrm>
                          <a:prstGeom prst="rect">
                            <a:avLst/>
                          </a:prstGeom>
                          <a:noFill/>
                        </pic:spPr>
                      </pic:pic>
                    </a:graphicData>
                  </a:graphic>
                </wp:inline>
              </w:drawing>
            </w:r>
          </w:p>
          <w:p w14:paraId="4424FC41" w14:textId="2201D078" w:rsidR="001A78CB" w:rsidRPr="00CC49AB" w:rsidRDefault="001A78CB" w:rsidP="001A78CB">
            <w:pPr>
              <w:pStyle w:val="Caption"/>
              <w:keepNext w:val="0"/>
              <w:spacing w:after="0"/>
              <w:ind w:right="69"/>
              <w:jc w:val="center"/>
              <w:rPr>
                <w:rFonts w:ascii="Garamond" w:hAnsi="Garamond" w:cs="Times New Roman"/>
                <w:b w:val="0"/>
                <w:bCs/>
                <w:i/>
                <w:color w:val="auto"/>
                <w:szCs w:val="20"/>
                <w:lang w:val="sq-AL"/>
              </w:rPr>
            </w:pPr>
            <w:bookmarkStart w:id="89" w:name="_Toc184729276"/>
            <w:r w:rsidRPr="00CC49AB">
              <w:rPr>
                <w:rFonts w:ascii="Garamond" w:hAnsi="Garamond" w:cs="Times New Roman"/>
                <w:b w:val="0"/>
                <w:i/>
                <w:color w:val="auto"/>
                <w:szCs w:val="20"/>
                <w:lang w:val="sq-AL"/>
              </w:rPr>
              <w:t xml:space="preserve">Figura </w:t>
            </w:r>
            <w:r w:rsidR="00B42AA8" w:rsidRPr="00CC49AB">
              <w:rPr>
                <w:rFonts w:ascii="Garamond" w:hAnsi="Garamond" w:cs="Times New Roman"/>
                <w:b w:val="0"/>
                <w:i/>
                <w:color w:val="auto"/>
                <w:szCs w:val="20"/>
                <w:lang w:val="sq-AL"/>
              </w:rPr>
              <w:t>3.1</w:t>
            </w:r>
            <w:r w:rsidRPr="00CC49AB">
              <w:rPr>
                <w:rFonts w:ascii="Garamond" w:hAnsi="Garamond" w:cs="Times New Roman"/>
                <w:b w:val="0"/>
                <w:i/>
                <w:color w:val="auto"/>
                <w:szCs w:val="20"/>
                <w:lang w:val="sq-AL"/>
              </w:rPr>
              <w:t xml:space="preserve"> Konsumi i energjisë </w:t>
            </w:r>
            <w:r w:rsidR="009C03C5" w:rsidRPr="00CC49AB">
              <w:rPr>
                <w:rFonts w:ascii="Garamond" w:hAnsi="Garamond" w:cs="Times New Roman"/>
                <w:b w:val="0"/>
                <w:i/>
                <w:color w:val="auto"/>
                <w:szCs w:val="20"/>
                <w:lang w:val="sq-AL"/>
              </w:rPr>
              <w:t>nga përdoruesit finalë për sektorin</w:t>
            </w:r>
            <w:r w:rsidRPr="00CC49AB">
              <w:rPr>
                <w:rFonts w:ascii="Garamond" w:hAnsi="Garamond" w:cs="Times New Roman"/>
                <w:b w:val="0"/>
                <w:i/>
                <w:color w:val="auto"/>
                <w:szCs w:val="20"/>
                <w:lang w:val="sq-AL"/>
              </w:rPr>
              <w:t xml:space="preserve"> e banimit në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(ktoe)</w:t>
            </w:r>
            <w:bookmarkEnd w:id="89"/>
          </w:p>
        </w:tc>
        <w:tc>
          <w:tcPr>
            <w:tcW w:w="2372" w:type="pct"/>
            <w:hideMark/>
          </w:tcPr>
          <w:p w14:paraId="59EE0FF8" w14:textId="77777777" w:rsidR="001A78CB" w:rsidRPr="00CC49AB" w:rsidRDefault="001A78CB" w:rsidP="001A78CB">
            <w:pPr>
              <w:keepNext/>
              <w:spacing w:after="0"/>
              <w:jc w:val="center"/>
              <w:rPr>
                <w:rFonts w:ascii="Garamond" w:hAnsi="Garamond" w:cs="Times New Roman"/>
                <w:szCs w:val="20"/>
                <w:lang w:val="sq-AL"/>
              </w:rPr>
            </w:pPr>
            <w:r w:rsidRPr="00CC49AB">
              <w:rPr>
                <w:rFonts w:ascii="Garamond" w:hAnsi="Garamond" w:cs="Times New Roman"/>
                <w:bCs/>
                <w:noProof/>
                <w:szCs w:val="20"/>
                <w:lang w:val="en-US" w:eastAsia="en-US"/>
              </w:rPr>
              <w:drawing>
                <wp:inline distT="0" distB="0" distL="0" distR="0" wp14:anchorId="7DE2CBF9" wp14:editId="00B806BF">
                  <wp:extent cx="2267772" cy="2480806"/>
                  <wp:effectExtent l="0" t="0" r="0" b="0"/>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2284068" cy="2498633"/>
                          </a:xfrm>
                          <a:prstGeom prst="rect">
                            <a:avLst/>
                          </a:prstGeom>
                          <a:noFill/>
                        </pic:spPr>
                      </pic:pic>
                    </a:graphicData>
                  </a:graphic>
                </wp:inline>
              </w:drawing>
            </w:r>
          </w:p>
          <w:p w14:paraId="1CE78C71" w14:textId="0DB9FE0B" w:rsidR="001A78CB" w:rsidRPr="00CC49AB" w:rsidRDefault="001A78CB" w:rsidP="001A78CB">
            <w:pPr>
              <w:pStyle w:val="Caption"/>
              <w:keepNext w:val="0"/>
              <w:spacing w:after="0"/>
              <w:ind w:right="69"/>
              <w:jc w:val="center"/>
              <w:rPr>
                <w:rFonts w:ascii="Garamond" w:hAnsi="Garamond" w:cs="Times New Roman"/>
                <w:color w:val="auto"/>
                <w:szCs w:val="20"/>
                <w:lang w:val="sq-AL"/>
              </w:rPr>
            </w:pPr>
            <w:bookmarkStart w:id="90" w:name="_Toc184729277"/>
            <w:r w:rsidRPr="00CC49AB">
              <w:rPr>
                <w:rFonts w:ascii="Garamond" w:hAnsi="Garamond" w:cs="Times New Roman"/>
                <w:b w:val="0"/>
                <w:i/>
                <w:color w:val="auto"/>
                <w:szCs w:val="20"/>
                <w:lang w:val="sq-AL"/>
              </w:rPr>
              <w:t xml:space="preserve">Figura </w:t>
            </w:r>
            <w:r w:rsidR="00B42AA8" w:rsidRPr="00CC49AB">
              <w:rPr>
                <w:rFonts w:ascii="Garamond" w:hAnsi="Garamond" w:cs="Times New Roman"/>
                <w:b w:val="0"/>
                <w:i/>
                <w:color w:val="auto"/>
                <w:szCs w:val="20"/>
                <w:lang w:val="sq-AL"/>
              </w:rPr>
              <w:t>3.2</w:t>
            </w:r>
            <w:r w:rsidRPr="00CC49AB">
              <w:rPr>
                <w:rFonts w:ascii="Garamond" w:hAnsi="Garamond" w:cs="Times New Roman"/>
                <w:b w:val="0"/>
                <w:i/>
                <w:color w:val="auto"/>
                <w:szCs w:val="20"/>
                <w:lang w:val="sq-AL"/>
              </w:rPr>
              <w:t xml:space="preserve"> Konsumi i energjisë </w:t>
            </w:r>
            <w:r w:rsidR="009C03C5" w:rsidRPr="00CC49AB">
              <w:rPr>
                <w:rFonts w:ascii="Garamond" w:hAnsi="Garamond" w:cs="Times New Roman"/>
                <w:b w:val="0"/>
                <w:i/>
                <w:color w:val="auto"/>
                <w:szCs w:val="20"/>
                <w:lang w:val="sq-AL"/>
              </w:rPr>
              <w:t>nga përdoruesit finalë për sektorin</w:t>
            </w:r>
            <w:r w:rsidRPr="00CC49AB">
              <w:rPr>
                <w:rFonts w:ascii="Garamond" w:hAnsi="Garamond" w:cs="Times New Roman"/>
                <w:b w:val="0"/>
                <w:i/>
                <w:color w:val="auto"/>
                <w:szCs w:val="20"/>
                <w:lang w:val="sq-AL"/>
              </w:rPr>
              <w:t xml:space="preserve"> e banimit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(ne ktoe)</w:t>
            </w:r>
            <w:bookmarkEnd w:id="90"/>
          </w:p>
        </w:tc>
      </w:tr>
    </w:tbl>
    <w:p w14:paraId="72A11825" w14:textId="316EC695" w:rsidR="001A78CB" w:rsidRPr="00CC49AB" w:rsidRDefault="001A78CB" w:rsidP="00EC5B4D">
      <w:pPr>
        <w:shd w:val="clear" w:color="auto" w:fill="FFFFFF"/>
        <w:spacing w:after="0" w:line="240" w:lineRule="auto"/>
        <w:jc w:val="center"/>
        <w:rPr>
          <w:rFonts w:ascii="Garamond" w:eastAsia="Times New Roman" w:hAnsi="Garamond" w:cs="Times New Roman"/>
          <w:i/>
          <w:szCs w:val="20"/>
          <w:lang w:eastAsia="de-AT"/>
        </w:rPr>
      </w:pPr>
      <w:r w:rsidRPr="00CC49AB">
        <w:rPr>
          <w:rFonts w:ascii="Garamond" w:eastAsia="Times New Roman" w:hAnsi="Garamond" w:cs="Times New Roman"/>
          <w:i/>
          <w:szCs w:val="20"/>
          <w:lang w:eastAsia="de-AT"/>
        </w:rPr>
        <w:t xml:space="preserve">Burimi: Përgatitur bazuar në Bilancin e Energjisë në Shqipëri </w:t>
      </w:r>
      <w:r w:rsidR="0009765A" w:rsidRPr="00CC49AB">
        <w:rPr>
          <w:rFonts w:ascii="Garamond" w:eastAsia="Times New Roman" w:hAnsi="Garamond" w:cs="Times New Roman"/>
          <w:i/>
          <w:szCs w:val="20"/>
          <w:lang w:eastAsia="de-AT"/>
        </w:rPr>
        <w:t>2015–2023</w:t>
      </w:r>
      <w:r w:rsidRPr="00CC49AB">
        <w:rPr>
          <w:rFonts w:ascii="Garamond" w:eastAsia="Times New Roman" w:hAnsi="Garamond" w:cs="Times New Roman"/>
          <w:i/>
          <w:szCs w:val="20"/>
          <w:lang w:eastAsia="de-AT"/>
        </w:rPr>
        <w:t>, INSTAT, MIE/AKBN</w:t>
      </w:r>
    </w:p>
    <w:p w14:paraId="29283077" w14:textId="77777777" w:rsidR="00B42AA8" w:rsidRPr="00CC49AB" w:rsidRDefault="00B42AA8" w:rsidP="001A78CB">
      <w:pPr>
        <w:shd w:val="clear" w:color="auto" w:fill="FFFFFF"/>
        <w:spacing w:after="0" w:line="240" w:lineRule="auto"/>
        <w:jc w:val="both"/>
        <w:rPr>
          <w:rFonts w:ascii="Garamond" w:eastAsia="Times New Roman" w:hAnsi="Garamond" w:cs="Times New Roman"/>
          <w:sz w:val="24"/>
          <w:szCs w:val="24"/>
          <w:lang w:eastAsia="de-AT"/>
        </w:rPr>
      </w:pPr>
    </w:p>
    <w:p w14:paraId="05D803CD" w14:textId="77777777" w:rsidR="001A78CB" w:rsidRPr="00CC49AB" w:rsidRDefault="007C5335" w:rsidP="007C5335">
      <w:pPr>
        <w:pStyle w:val="TEKSTIIIIII"/>
        <w:rPr>
          <w:b/>
        </w:rPr>
      </w:pPr>
      <w:bookmarkStart w:id="91" w:name="_Toc184729100"/>
      <w:r w:rsidRPr="00CC49AB">
        <w:rPr>
          <w:b/>
          <w:bCs/>
        </w:rPr>
        <w:t>3.</w:t>
      </w:r>
      <w:r w:rsidRPr="00CC49AB">
        <w:rPr>
          <w:b/>
        </w:rPr>
        <w:t xml:space="preserve">1.2 </w:t>
      </w:r>
      <w:r w:rsidR="001A78CB" w:rsidRPr="00CC49AB">
        <w:rPr>
          <w:b/>
        </w:rPr>
        <w:t>Të dhënat e përgjithshme të sektorit të banimit</w:t>
      </w:r>
      <w:bookmarkEnd w:id="91"/>
    </w:p>
    <w:p w14:paraId="4B167649" w14:textId="3382B756" w:rsidR="001A78CB" w:rsidRPr="00CC49AB" w:rsidRDefault="001A78CB" w:rsidP="007C5335">
      <w:pPr>
        <w:pStyle w:val="TEKSTIIIIII"/>
        <w:rPr>
          <w:rFonts w:eastAsia="Times New Roman"/>
          <w:szCs w:val="24"/>
          <w:lang w:eastAsia="en-US"/>
        </w:rPr>
      </w:pPr>
      <w:r w:rsidRPr="00CC49AB">
        <w:rPr>
          <w:rFonts w:eastAsia="Times New Roman"/>
          <w:b/>
          <w:bCs/>
          <w:szCs w:val="24"/>
          <w:lang w:eastAsia="en-US"/>
        </w:rPr>
        <w:t>Konsumi i energjisë në sektorin e banesave</w:t>
      </w:r>
      <w:r w:rsidRPr="00CC49AB">
        <w:rPr>
          <w:rFonts w:eastAsia="Times New Roman"/>
          <w:szCs w:val="24"/>
          <w:lang w:eastAsia="en-US"/>
        </w:rPr>
        <w:t xml:space="preserve"> është analizuar me shumë kujdes, duke pasur parasysh se ky është një sektor shumë i ndjeshëm. Së pari, ai konsumon afërsisht 27% të sasisë totale të energjisë dhe, së dyti, konsumi shumë i lartë i energjisë elektrike, deri në 58% të totalit të energjisë elektrike, konsumohet nga përdoruesit finalë në këtë sektor. Figura 2.3 paraqet në mënyrë skematike të gjithë faktorët (zonat klimatike, shërbimet energjetike, teknologjitë energjetike, teknologjitë e shërbimit të energjisë dhe numri i njerëzve për banesa)</w:t>
      </w:r>
      <w:r w:rsidR="00383F04" w:rsidRPr="00CC49AB">
        <w:rPr>
          <w:rFonts w:eastAsia="Times New Roman"/>
          <w:szCs w:val="24"/>
          <w:lang w:eastAsia="en-US"/>
        </w:rPr>
        <w:t>,</w:t>
      </w:r>
      <w:r w:rsidRPr="00CC49AB">
        <w:rPr>
          <w:rFonts w:eastAsia="Times New Roman"/>
          <w:szCs w:val="24"/>
          <w:lang w:eastAsia="en-US"/>
        </w:rPr>
        <w:t xml:space="preserve"> që ndikojnë në përcaktimin e vlerave të </w:t>
      </w:r>
      <w:r w:rsidRPr="00CC49AB">
        <w:rPr>
          <w:rFonts w:eastAsia="Times New Roman"/>
          <w:szCs w:val="24"/>
          <w:lang w:eastAsia="en-US"/>
        </w:rPr>
        <w:lastRenderedPageBreak/>
        <w:t>konsumit të energjisë për situatën aktuale dhe të ardhshme për sektorin e banimit. Konsumi i energjisë në sektorin e banimit varet nga disa faktorë:</w:t>
      </w:r>
    </w:p>
    <w:p w14:paraId="37C4ABCE" w14:textId="77777777" w:rsidR="001A78CB" w:rsidRPr="00CC49AB" w:rsidRDefault="007C5335" w:rsidP="007C5335">
      <w:pPr>
        <w:pStyle w:val="TEKSTIIIIII"/>
        <w:rPr>
          <w:rFonts w:eastAsia="Times New Roman"/>
          <w:szCs w:val="24"/>
          <w:lang w:eastAsia="en-US"/>
        </w:rPr>
      </w:pPr>
      <w:r w:rsidRPr="00CC49AB">
        <w:rPr>
          <w:rFonts w:eastAsia="Times New Roman"/>
          <w:szCs w:val="24"/>
          <w:lang w:eastAsia="en-US"/>
        </w:rPr>
        <w:t xml:space="preserve">- </w:t>
      </w:r>
      <w:r w:rsidR="001A78CB" w:rsidRPr="00CC49AB">
        <w:rPr>
          <w:rFonts w:eastAsia="Times New Roman"/>
          <w:szCs w:val="24"/>
          <w:lang w:eastAsia="en-US"/>
        </w:rPr>
        <w:t>Numri i popullsisë, numri i shtëpive të banuara.</w:t>
      </w:r>
    </w:p>
    <w:p w14:paraId="0EFFDD26" w14:textId="77777777" w:rsidR="001A78CB" w:rsidRPr="00CC49AB" w:rsidRDefault="007C5335" w:rsidP="007C5335">
      <w:pPr>
        <w:pStyle w:val="TEKSTIIIIII"/>
        <w:rPr>
          <w:rFonts w:eastAsia="Times New Roman"/>
          <w:szCs w:val="24"/>
          <w:lang w:eastAsia="en-US"/>
        </w:rPr>
      </w:pPr>
      <w:r w:rsidRPr="00CC49AB">
        <w:rPr>
          <w:rFonts w:eastAsia="Times New Roman"/>
          <w:szCs w:val="24"/>
          <w:lang w:eastAsia="en-US"/>
        </w:rPr>
        <w:t xml:space="preserve">- </w:t>
      </w:r>
      <w:r w:rsidR="001A78CB" w:rsidRPr="00CC49AB">
        <w:rPr>
          <w:rFonts w:eastAsia="Times New Roman"/>
          <w:szCs w:val="24"/>
          <w:lang w:eastAsia="en-US"/>
        </w:rPr>
        <w:t>Numri i personave për familje.</w:t>
      </w:r>
    </w:p>
    <w:p w14:paraId="08D3B015" w14:textId="77777777" w:rsidR="001A78CB" w:rsidRPr="00CC49AB" w:rsidRDefault="007C5335" w:rsidP="007C5335">
      <w:pPr>
        <w:pStyle w:val="TEKSTIIIIII"/>
        <w:rPr>
          <w:rFonts w:eastAsia="Times New Roman"/>
          <w:szCs w:val="24"/>
          <w:lang w:eastAsia="en-US"/>
        </w:rPr>
      </w:pPr>
      <w:r w:rsidRPr="00CC49AB">
        <w:rPr>
          <w:rFonts w:eastAsia="Times New Roman"/>
          <w:szCs w:val="24"/>
          <w:lang w:eastAsia="en-US"/>
        </w:rPr>
        <w:t xml:space="preserve">- </w:t>
      </w:r>
      <w:r w:rsidR="001A78CB" w:rsidRPr="00CC49AB">
        <w:rPr>
          <w:rFonts w:eastAsia="Times New Roman"/>
          <w:szCs w:val="24"/>
          <w:lang w:eastAsia="en-US"/>
        </w:rPr>
        <w:t>Shpërndarja e familjeve për çdo zonë klimatike (1, 2, 3).</w:t>
      </w:r>
    </w:p>
    <w:p w14:paraId="3C16CEBA" w14:textId="77777777" w:rsidR="001A78CB" w:rsidRPr="00CC49AB" w:rsidRDefault="007C5335" w:rsidP="007C5335">
      <w:pPr>
        <w:pStyle w:val="TEKSTIIIIII"/>
        <w:rPr>
          <w:rFonts w:eastAsia="Times New Roman"/>
          <w:szCs w:val="24"/>
          <w:lang w:eastAsia="en-US"/>
        </w:rPr>
      </w:pPr>
      <w:r w:rsidRPr="00CC49AB">
        <w:rPr>
          <w:rFonts w:eastAsia="Times New Roman"/>
          <w:szCs w:val="24"/>
          <w:lang w:eastAsia="en-US"/>
        </w:rPr>
        <w:t xml:space="preserve">- </w:t>
      </w:r>
      <w:r w:rsidR="001A78CB" w:rsidRPr="00CC49AB">
        <w:rPr>
          <w:rFonts w:eastAsia="Times New Roman"/>
          <w:szCs w:val="24"/>
          <w:lang w:eastAsia="en-US"/>
        </w:rPr>
        <w:t>Lloji i ndërtesave të banimit: Shtëpi të veçuara (SH) dhe Ndërtesa me shumë apartamente (MAB).</w:t>
      </w:r>
    </w:p>
    <w:p w14:paraId="520578C8" w14:textId="355EEA30" w:rsidR="001A78CB" w:rsidRPr="00CC49AB" w:rsidRDefault="007C5335" w:rsidP="007C5335">
      <w:pPr>
        <w:pStyle w:val="TEKSTIIIIII"/>
        <w:rPr>
          <w:rFonts w:eastAsia="Times New Roman"/>
          <w:szCs w:val="24"/>
          <w:lang w:eastAsia="en-US"/>
        </w:rPr>
      </w:pPr>
      <w:r w:rsidRPr="00CC49AB">
        <w:rPr>
          <w:rFonts w:eastAsia="Times New Roman"/>
          <w:szCs w:val="24"/>
          <w:lang w:eastAsia="en-US"/>
        </w:rPr>
        <w:t xml:space="preserve">- </w:t>
      </w:r>
      <w:r w:rsidR="001A78CB" w:rsidRPr="00CC49AB">
        <w:rPr>
          <w:rFonts w:eastAsia="Times New Roman"/>
          <w:szCs w:val="24"/>
          <w:lang w:eastAsia="en-US"/>
        </w:rPr>
        <w:t xml:space="preserve">Sipërfaqja mesatare për </w:t>
      </w:r>
      <w:r w:rsidR="00383F04" w:rsidRPr="00CC49AB">
        <w:rPr>
          <w:rFonts w:eastAsia="Times New Roman"/>
          <w:szCs w:val="24"/>
          <w:lang w:eastAsia="en-US"/>
        </w:rPr>
        <w:t xml:space="preserve">shtëpi të veçuara dhe për ndërtesa me shumë apartamente </w:t>
      </w:r>
      <w:r w:rsidR="001A78CB" w:rsidRPr="00CC49AB">
        <w:rPr>
          <w:rFonts w:eastAsia="Times New Roman"/>
          <w:szCs w:val="24"/>
          <w:lang w:eastAsia="en-US"/>
        </w:rPr>
        <w:t>(MAB).</w:t>
      </w:r>
    </w:p>
    <w:p w14:paraId="36F767E0" w14:textId="5C0EAB05" w:rsidR="001A78CB" w:rsidRPr="00CC49AB" w:rsidRDefault="001A78CB" w:rsidP="007C5335">
      <w:pPr>
        <w:pStyle w:val="TEKSTIIIIII"/>
      </w:pPr>
      <w:r w:rsidRPr="00CC49AB">
        <w:t>Seksionet e mëposhtme të këtij kapitulli do të ofrojnë analizën e këtyre parametrave dhe ndarjen e tyre në tr</w:t>
      </w:r>
      <w:r w:rsidR="00383F04" w:rsidRPr="00CC49AB">
        <w:t>i</w:t>
      </w:r>
      <w:r w:rsidRPr="00CC49AB">
        <w:t xml:space="preserve"> zona klimatike: 1, 2 dhe 3. Llogaritjet janë bërë bazuar në konceptin e </w:t>
      </w:r>
      <w:r w:rsidR="00383F04" w:rsidRPr="00CC49AB">
        <w:t>gradë-ditëve</w:t>
      </w:r>
      <w:r w:rsidRPr="00CC49AB">
        <w:t>-të</w:t>
      </w:r>
      <w:r w:rsidR="00721D40">
        <w:t xml:space="preserve"> </w:t>
      </w:r>
      <w:r w:rsidR="00383F04" w:rsidRPr="00CC49AB">
        <w:t xml:space="preserve">ngrohjes </w:t>
      </w:r>
      <w:r w:rsidRPr="00CC49AB">
        <w:t xml:space="preserve">(HDD), </w:t>
      </w:r>
      <w:r w:rsidR="00383F04" w:rsidRPr="00CC49AB">
        <w:t xml:space="preserve">shtëpive të veçuara </w:t>
      </w:r>
      <w:r w:rsidRPr="00CC49AB">
        <w:t xml:space="preserve">(ndarja në katër </w:t>
      </w:r>
      <w:r w:rsidR="00426CF5" w:rsidRPr="00CC49AB">
        <w:t>nën</w:t>
      </w:r>
      <w:r w:rsidRPr="00CC49AB">
        <w:t xml:space="preserve">kategori të SH-ve), Ndërtesave me </w:t>
      </w:r>
      <w:r w:rsidR="00383F04" w:rsidRPr="00CC49AB">
        <w:t>shumë apartam</w:t>
      </w:r>
      <w:r w:rsidRPr="00CC49AB">
        <w:t xml:space="preserve">ente (MAB), dhe gjashtë shërbimeve energjetike që mbulojnë shërbimet bazë të energjisë për </w:t>
      </w:r>
      <w:r w:rsidR="00383F04" w:rsidRPr="00CC49AB">
        <w:t xml:space="preserve">ndërtesat </w:t>
      </w:r>
      <w:r w:rsidRPr="00CC49AB">
        <w:t>rezidenciale: ngrohje ambienti, ftohje ambienti, ngrohje uji, ndriçim, gatim dhe pajisje elektrike.</w:t>
      </w:r>
    </w:p>
    <w:p w14:paraId="4C58C056" w14:textId="77777777" w:rsidR="001A78CB" w:rsidRPr="00CC49AB" w:rsidRDefault="001A78CB" w:rsidP="006723BB">
      <w:pPr>
        <w:keepNext/>
        <w:spacing w:after="0" w:line="240" w:lineRule="auto"/>
        <w:jc w:val="center"/>
        <w:rPr>
          <w:rFonts w:ascii="Garamond" w:hAnsi="Garamond" w:cs="Times New Roman"/>
          <w:sz w:val="24"/>
          <w:szCs w:val="24"/>
        </w:rPr>
      </w:pPr>
      <w:r w:rsidRPr="00CC49AB">
        <w:rPr>
          <w:rFonts w:ascii="Garamond" w:hAnsi="Garamond" w:cs="Times New Roman"/>
          <w:noProof/>
          <w:sz w:val="24"/>
          <w:szCs w:val="24"/>
          <w:lang w:val="en-US" w:eastAsia="en-US"/>
        </w:rPr>
        <w:drawing>
          <wp:inline distT="0" distB="0" distL="0" distR="0" wp14:anchorId="2EE78775" wp14:editId="03446495">
            <wp:extent cx="5263764" cy="3845334"/>
            <wp:effectExtent l="0" t="0" r="0" b="3175"/>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5286955" cy="3862276"/>
                    </a:xfrm>
                    <a:prstGeom prst="rect">
                      <a:avLst/>
                    </a:prstGeom>
                    <a:noFill/>
                    <a:ln>
                      <a:noFill/>
                    </a:ln>
                  </pic:spPr>
                </pic:pic>
              </a:graphicData>
            </a:graphic>
          </wp:inline>
        </w:drawing>
      </w:r>
    </w:p>
    <w:p w14:paraId="03D7736B" w14:textId="77777777"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92" w:name="_Toc184729278"/>
      <w:r w:rsidRPr="00CC49AB">
        <w:rPr>
          <w:rFonts w:ascii="Garamond" w:hAnsi="Garamond" w:cs="Times New Roman"/>
          <w:b w:val="0"/>
          <w:i/>
          <w:color w:val="auto"/>
          <w:szCs w:val="20"/>
        </w:rPr>
        <w:t xml:space="preserve">Figura </w:t>
      </w:r>
      <w:r w:rsidR="007C5335" w:rsidRPr="00CC49AB">
        <w:rPr>
          <w:rFonts w:ascii="Garamond" w:hAnsi="Garamond" w:cs="Times New Roman"/>
          <w:b w:val="0"/>
          <w:i/>
          <w:color w:val="auto"/>
          <w:szCs w:val="20"/>
        </w:rPr>
        <w:t>3.3</w:t>
      </w:r>
      <w:r w:rsidRPr="00CC49AB">
        <w:rPr>
          <w:rFonts w:ascii="Garamond" w:hAnsi="Garamond" w:cs="Times New Roman"/>
          <w:b w:val="0"/>
          <w:i/>
          <w:color w:val="auto"/>
          <w:szCs w:val="20"/>
        </w:rPr>
        <w:t xml:space="preserve"> Paraqitja skematike e të gjithë faktorëve që marrin pjesë në konsumin e energjisë për situatën aktuale dhe në të ardhmen për sektorin e banimit</w:t>
      </w:r>
      <w:bookmarkEnd w:id="92"/>
    </w:p>
    <w:p w14:paraId="7B7390FB" w14:textId="77777777" w:rsidR="001A78CB" w:rsidRPr="00CC49AB" w:rsidRDefault="001A78CB" w:rsidP="00383F04">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Përgatitur nga konsulenti</w:t>
      </w:r>
    </w:p>
    <w:p w14:paraId="1B8DE778" w14:textId="77777777" w:rsidR="007C5335" w:rsidRPr="00CC49AB" w:rsidRDefault="007C5335" w:rsidP="007C5335">
      <w:pPr>
        <w:pStyle w:val="TEKSTIIIIII"/>
        <w:rPr>
          <w:b/>
        </w:rPr>
      </w:pPr>
      <w:bookmarkStart w:id="93" w:name="_Toc184729101"/>
    </w:p>
    <w:p w14:paraId="2DF5AADB" w14:textId="77777777" w:rsidR="001A78CB" w:rsidRPr="00CC49AB" w:rsidRDefault="007C5335" w:rsidP="007C5335">
      <w:pPr>
        <w:pStyle w:val="TEKSTIIIIII"/>
        <w:rPr>
          <w:b/>
        </w:rPr>
      </w:pPr>
      <w:r w:rsidRPr="00CC49AB">
        <w:rPr>
          <w:b/>
        </w:rPr>
        <w:t xml:space="preserve">3.1.3 </w:t>
      </w:r>
      <w:r w:rsidR="001A78CB" w:rsidRPr="00CC49AB">
        <w:rPr>
          <w:b/>
        </w:rPr>
        <w:t>Popullsia</w:t>
      </w:r>
      <w:bookmarkEnd w:id="93"/>
      <w:r w:rsidR="001A78CB" w:rsidRPr="00CC49AB">
        <w:rPr>
          <w:b/>
        </w:rPr>
        <w:t xml:space="preserve"> </w:t>
      </w:r>
    </w:p>
    <w:p w14:paraId="44A8593E" w14:textId="5E077D89" w:rsidR="001A78CB" w:rsidRPr="00CC49AB" w:rsidRDefault="001A78CB" w:rsidP="007C5335">
      <w:pPr>
        <w:pStyle w:val="TEKSTIIIIII"/>
        <w:rPr>
          <w:szCs w:val="24"/>
        </w:rPr>
      </w:pPr>
      <w:r w:rsidRPr="00CC49AB">
        <w:rPr>
          <w:szCs w:val="24"/>
        </w:rPr>
        <w:t xml:space="preserve">Një faktor i rëndësishëm, me ndikim të drejtpërdrejtë në konsumin e energjisë në sektorin e banimit, është numri i popullsisë. Popullsia rezidente në Shqipëri, sipas Censusit të shtatorit 2023, është 2,402,113. Referuar Censusit të Popullsisë dhe Banesave 2011, popullsia rezidente në Shqipëri ishte </w:t>
      </w:r>
      <w:r w:rsidRPr="00CC49AB">
        <w:rPr>
          <w:szCs w:val="24"/>
        </w:rPr>
        <w:lastRenderedPageBreak/>
        <w:t>2,821,977. Kështu, për periudhën 2011</w:t>
      </w:r>
      <w:r w:rsidR="00227911" w:rsidRPr="00CC49AB">
        <w:rPr>
          <w:lang w:eastAsia="en-GB"/>
        </w:rPr>
        <w:t>–</w:t>
      </w:r>
      <w:r w:rsidRPr="00CC49AB">
        <w:rPr>
          <w:szCs w:val="24"/>
        </w:rPr>
        <w:t>2023, është evidente një rënie neto prej rreth 420 mijë banorësh (14.28%). Kjo rënie përputhet me trendin e vërejtur gjatë tr</w:t>
      </w:r>
      <w:r w:rsidR="00E5520B">
        <w:rPr>
          <w:szCs w:val="24"/>
        </w:rPr>
        <w:t>i</w:t>
      </w:r>
      <w:r w:rsidRPr="00CC49AB">
        <w:rPr>
          <w:szCs w:val="24"/>
        </w:rPr>
        <w:t xml:space="preserve"> dekadave të fundit, që nga </w:t>
      </w:r>
      <w:r w:rsidR="00227911" w:rsidRPr="00CC49AB">
        <w:rPr>
          <w:szCs w:val="24"/>
        </w:rPr>
        <w:t xml:space="preserve">censusi </w:t>
      </w:r>
      <w:r w:rsidRPr="00CC49AB">
        <w:rPr>
          <w:szCs w:val="24"/>
        </w:rPr>
        <w:t>i vitit 1989 (</w:t>
      </w:r>
      <w:r w:rsidR="00227911" w:rsidRPr="00CC49AB">
        <w:rPr>
          <w:szCs w:val="24"/>
        </w:rPr>
        <w:t xml:space="preserve">figura </w:t>
      </w:r>
      <w:r w:rsidRPr="00CC49AB">
        <w:rPr>
          <w:szCs w:val="24"/>
        </w:rPr>
        <w:t>3.4).</w:t>
      </w:r>
    </w:p>
    <w:p w14:paraId="09747685" w14:textId="0DE0B23B" w:rsidR="001A78CB" w:rsidRPr="00CC49AB" w:rsidRDefault="001A78CB" w:rsidP="007C5335">
      <w:pPr>
        <w:pStyle w:val="TEKSTIIIIII"/>
        <w:rPr>
          <w:szCs w:val="24"/>
        </w:rPr>
      </w:pPr>
      <w:r w:rsidRPr="00CC49AB">
        <w:rPr>
          <w:szCs w:val="24"/>
        </w:rPr>
        <w:t xml:space="preserve">Figura 2.4 paraqet një përmbledhje të trendit të popullsisë në Shqipëri bazuar në vlerësimet e </w:t>
      </w:r>
      <w:r w:rsidR="00227911" w:rsidRPr="00CC49AB">
        <w:rPr>
          <w:szCs w:val="24"/>
        </w:rPr>
        <w:t xml:space="preserve">censusit </w:t>
      </w:r>
      <w:r w:rsidRPr="00CC49AB">
        <w:rPr>
          <w:szCs w:val="24"/>
        </w:rPr>
        <w:t>për periudhën 1973</w:t>
      </w:r>
      <w:r w:rsidR="00227911" w:rsidRPr="00CC49AB">
        <w:rPr>
          <w:lang w:eastAsia="en-GB"/>
        </w:rPr>
        <w:t>–</w:t>
      </w:r>
      <w:r w:rsidRPr="00CC49AB">
        <w:rPr>
          <w:szCs w:val="24"/>
        </w:rPr>
        <w:t>2023.</w:t>
      </w:r>
    </w:p>
    <w:p w14:paraId="53F37B5F" w14:textId="77777777" w:rsidR="001A78CB" w:rsidRPr="00CC49AB" w:rsidRDefault="001A78CB" w:rsidP="001A78CB">
      <w:pPr>
        <w:keepNext/>
        <w:tabs>
          <w:tab w:val="left" w:pos="-1134"/>
          <w:tab w:val="left" w:pos="270"/>
          <w:tab w:val="left" w:pos="567"/>
          <w:tab w:val="left" w:pos="1134"/>
          <w:tab w:val="left" w:pos="5304"/>
          <w:tab w:val="left" w:pos="6996"/>
        </w:tabs>
        <w:spacing w:after="0" w:line="240" w:lineRule="auto"/>
        <w:jc w:val="center"/>
        <w:rPr>
          <w:rFonts w:ascii="Garamond" w:hAnsi="Garamond" w:cs="Times New Roman"/>
          <w:sz w:val="24"/>
          <w:szCs w:val="24"/>
        </w:rPr>
      </w:pPr>
      <w:r w:rsidRPr="00CC49AB">
        <w:rPr>
          <w:rFonts w:ascii="Garamond" w:hAnsi="Garamond" w:cs="Times New Roman"/>
          <w:noProof/>
          <w:sz w:val="24"/>
          <w:szCs w:val="24"/>
          <w:lang w:val="en-US" w:eastAsia="en-US"/>
        </w:rPr>
        <w:drawing>
          <wp:inline distT="0" distB="0" distL="0" distR="0" wp14:anchorId="71D35545" wp14:editId="537B35E9">
            <wp:extent cx="4456430" cy="1980995"/>
            <wp:effectExtent l="0" t="0" r="1270" b="635"/>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4456430" cy="1980995"/>
                    </a:xfrm>
                    <a:prstGeom prst="rect">
                      <a:avLst/>
                    </a:prstGeom>
                    <a:noFill/>
                  </pic:spPr>
                </pic:pic>
              </a:graphicData>
            </a:graphic>
          </wp:inline>
        </w:drawing>
      </w:r>
    </w:p>
    <w:p w14:paraId="3ED0C80C" w14:textId="77777777" w:rsidR="001A78CB" w:rsidRPr="00CC49AB" w:rsidRDefault="001A78CB" w:rsidP="00227911">
      <w:pPr>
        <w:pStyle w:val="Caption"/>
        <w:keepNext w:val="0"/>
        <w:spacing w:after="0" w:line="240" w:lineRule="auto"/>
        <w:ind w:right="69"/>
        <w:jc w:val="center"/>
        <w:rPr>
          <w:rFonts w:ascii="Garamond" w:hAnsi="Garamond" w:cs="Times New Roman"/>
          <w:b w:val="0"/>
          <w:i/>
          <w:color w:val="auto"/>
          <w:szCs w:val="20"/>
        </w:rPr>
      </w:pPr>
      <w:bookmarkStart w:id="94" w:name="_Toc184729279"/>
      <w:r w:rsidRPr="00CC49AB">
        <w:rPr>
          <w:rFonts w:ascii="Garamond" w:hAnsi="Garamond" w:cs="Times New Roman"/>
          <w:b w:val="0"/>
          <w:i/>
          <w:color w:val="auto"/>
          <w:szCs w:val="20"/>
        </w:rPr>
        <w:t xml:space="preserve">Figura </w:t>
      </w:r>
      <w:r w:rsidR="007C5335" w:rsidRPr="00CC49AB">
        <w:rPr>
          <w:rFonts w:ascii="Garamond" w:hAnsi="Garamond" w:cs="Times New Roman"/>
          <w:b w:val="0"/>
          <w:i/>
          <w:color w:val="auto"/>
          <w:szCs w:val="20"/>
        </w:rPr>
        <w:t>3.4</w:t>
      </w:r>
      <w:r w:rsidRPr="00CC49AB">
        <w:rPr>
          <w:rFonts w:ascii="Garamond" w:hAnsi="Garamond" w:cs="Times New Roman"/>
          <w:b w:val="0"/>
          <w:i/>
          <w:color w:val="auto"/>
          <w:szCs w:val="20"/>
        </w:rPr>
        <w:t xml:space="preserve"> Popullsia sipas Censusit për vitet përkatëse (në milionë banore) bazuar në INSTAT</w:t>
      </w:r>
      <w:bookmarkEnd w:id="94"/>
    </w:p>
    <w:p w14:paraId="6A975AB6" w14:textId="313033AE" w:rsidR="001A78CB" w:rsidRPr="00CC49AB" w:rsidRDefault="001A78CB" w:rsidP="00227911">
      <w:pPr>
        <w:tabs>
          <w:tab w:val="left" w:pos="-1134"/>
          <w:tab w:val="left" w:pos="270"/>
          <w:tab w:val="left" w:pos="567"/>
          <w:tab w:val="left" w:pos="1134"/>
          <w:tab w:val="left" w:pos="5304"/>
          <w:tab w:val="left" w:pos="6996"/>
        </w:tabs>
        <w:spacing w:after="0" w:line="240" w:lineRule="auto"/>
        <w:jc w:val="center"/>
        <w:rPr>
          <w:rFonts w:ascii="Garamond" w:hAnsi="Garamond" w:cs="Times New Roman"/>
          <w:szCs w:val="20"/>
        </w:rPr>
      </w:pPr>
      <w:r w:rsidRPr="00CC49AB">
        <w:rPr>
          <w:rFonts w:ascii="Garamond" w:hAnsi="Garamond" w:cs="Times New Roman"/>
          <w:i/>
          <w:iCs/>
          <w:szCs w:val="20"/>
        </w:rPr>
        <w:t xml:space="preserve">Burimi: Përgatitur nga </w:t>
      </w:r>
      <w:r w:rsidR="00227911" w:rsidRPr="00CC49AB">
        <w:rPr>
          <w:rFonts w:ascii="Garamond" w:hAnsi="Garamond" w:cs="Times New Roman"/>
          <w:i/>
          <w:iCs/>
          <w:szCs w:val="20"/>
        </w:rPr>
        <w:t xml:space="preserve">konsulenti </w:t>
      </w:r>
      <w:r w:rsidRPr="00CC49AB">
        <w:rPr>
          <w:rFonts w:ascii="Garamond" w:hAnsi="Garamond" w:cs="Times New Roman"/>
          <w:i/>
          <w:iCs/>
          <w:szCs w:val="20"/>
        </w:rPr>
        <w:t>bazuar në të dhënat e CENSUS-it të siguruara nga INSTAT</w:t>
      </w:r>
    </w:p>
    <w:p w14:paraId="4B7FD69A" w14:textId="77777777" w:rsidR="001A78CB" w:rsidRPr="00CC49AB" w:rsidRDefault="001A78CB" w:rsidP="001A78CB">
      <w:pPr>
        <w:tabs>
          <w:tab w:val="left" w:pos="-1134"/>
          <w:tab w:val="left" w:pos="270"/>
          <w:tab w:val="left" w:pos="567"/>
          <w:tab w:val="left" w:pos="1134"/>
          <w:tab w:val="left" w:pos="5304"/>
          <w:tab w:val="left" w:pos="6996"/>
        </w:tabs>
        <w:spacing w:after="0" w:line="240" w:lineRule="auto"/>
        <w:jc w:val="both"/>
        <w:rPr>
          <w:rFonts w:ascii="Garamond" w:hAnsi="Garamond" w:cs="Times New Roman"/>
          <w:sz w:val="24"/>
          <w:szCs w:val="24"/>
        </w:rPr>
      </w:pPr>
    </w:p>
    <w:p w14:paraId="0258ADA9" w14:textId="77777777" w:rsidR="001A78CB" w:rsidRPr="00CC49AB" w:rsidRDefault="007C5335" w:rsidP="007C5335">
      <w:pPr>
        <w:pStyle w:val="TEKSTIIIIII"/>
        <w:rPr>
          <w:b/>
        </w:rPr>
      </w:pPr>
      <w:bookmarkStart w:id="95" w:name="_Toc184729102"/>
      <w:r w:rsidRPr="00CC49AB">
        <w:rPr>
          <w:b/>
        </w:rPr>
        <w:t xml:space="preserve">3.1.4 </w:t>
      </w:r>
      <w:r w:rsidR="001A78CB" w:rsidRPr="00CC49AB">
        <w:rPr>
          <w:b/>
        </w:rPr>
        <w:t>Zonat klimatike</w:t>
      </w:r>
      <w:bookmarkEnd w:id="95"/>
    </w:p>
    <w:p w14:paraId="1F0AEC76" w14:textId="2B1126A5" w:rsidR="001A78CB" w:rsidRPr="00CC49AB" w:rsidRDefault="001A78CB" w:rsidP="007C5335">
      <w:pPr>
        <w:pStyle w:val="TEKSTIIIIII"/>
        <w:rPr>
          <w:szCs w:val="24"/>
        </w:rPr>
      </w:pPr>
      <w:r w:rsidRPr="00CC49AB">
        <w:rPr>
          <w:szCs w:val="24"/>
        </w:rPr>
        <w:t>Si faktor bazë në sektorin e banesave është përdorur numri i familjeve, i ndarë sipas zonave klimatike në bazë të treguesit të gradë-ditëve-</w:t>
      </w:r>
      <w:r w:rsidRPr="00721D40">
        <w:rPr>
          <w:szCs w:val="24"/>
        </w:rPr>
        <w:t>të</w:t>
      </w:r>
      <w:r w:rsidR="00721D40" w:rsidRPr="00721D40">
        <w:rPr>
          <w:szCs w:val="24"/>
        </w:rPr>
        <w:t xml:space="preserve"> </w:t>
      </w:r>
      <w:r w:rsidRPr="00721D40">
        <w:rPr>
          <w:szCs w:val="24"/>
        </w:rPr>
        <w:t>ngrohjes dhe</w:t>
      </w:r>
      <w:r w:rsidRPr="00CC49AB">
        <w:rPr>
          <w:szCs w:val="24"/>
        </w:rPr>
        <w:t xml:space="preserve"> brenda çdo zone, si për familjet urbane ashtu edhe ato rurale. Kjo ndarje jepet për vitin 2023 në </w:t>
      </w:r>
      <w:r w:rsidR="00302559" w:rsidRPr="00CC49AB">
        <w:rPr>
          <w:szCs w:val="24"/>
        </w:rPr>
        <w:t xml:space="preserve">tabelën </w:t>
      </w:r>
      <w:r w:rsidRPr="00CC49AB">
        <w:rPr>
          <w:szCs w:val="24"/>
        </w:rPr>
        <w:t>3.1 dhe ecuria e tyre për të ardhmen është mbështetur nga CENCUS 2023 i kryer nga INSTAT</w:t>
      </w:r>
      <w:r w:rsidR="00302559" w:rsidRPr="00CC49AB">
        <w:rPr>
          <w:szCs w:val="24"/>
        </w:rPr>
        <w:t>-i</w:t>
      </w:r>
      <w:r w:rsidRPr="00CC49AB">
        <w:rPr>
          <w:szCs w:val="24"/>
        </w:rPr>
        <w:t>. Ndarja në 3 nën sektorë është bërë në bazë të numrit mesatar të grade-ditëve-të</w:t>
      </w:r>
      <w:r w:rsidR="00721D40">
        <w:rPr>
          <w:szCs w:val="24"/>
        </w:rPr>
        <w:t xml:space="preserve"> </w:t>
      </w:r>
      <w:r w:rsidRPr="00CC49AB">
        <w:rPr>
          <w:szCs w:val="24"/>
        </w:rPr>
        <w:t>ngrohjes vjetore, nga të cilat varen kërkesat e energjisë për ngrohje të ambientit dhe deri diku edhe për ujë të ngrohtë. Gjithashtu</w:t>
      </w:r>
      <w:r w:rsidR="002A46ED" w:rsidRPr="00CC49AB">
        <w:rPr>
          <w:szCs w:val="24"/>
        </w:rPr>
        <w:t>,</w:t>
      </w:r>
      <w:r w:rsidRPr="00CC49AB">
        <w:rPr>
          <w:szCs w:val="24"/>
        </w:rPr>
        <w:t xml:space="preserve"> është marrë në konsideratë urbanizimi i zonave rurale dhe lëvizja e familjeve rurale në zonat urbane.</w:t>
      </w:r>
    </w:p>
    <w:p w14:paraId="011E29F7" w14:textId="77777777" w:rsidR="007C5335" w:rsidRPr="00CC49AB" w:rsidRDefault="007C5335" w:rsidP="007C5335">
      <w:pPr>
        <w:pStyle w:val="TEKSTIIIIII"/>
        <w:rPr>
          <w:szCs w:val="24"/>
        </w:rPr>
      </w:pPr>
    </w:p>
    <w:tbl>
      <w:tblPr>
        <w:tblStyle w:val="TableGrid"/>
        <w:tblW w:w="5000" w:type="pct"/>
        <w:jc w:val="center"/>
        <w:tblLook w:val="04A0" w:firstRow="1" w:lastRow="0" w:firstColumn="1" w:lastColumn="0" w:noHBand="0" w:noVBand="1"/>
      </w:tblPr>
      <w:tblGrid>
        <w:gridCol w:w="506"/>
        <w:gridCol w:w="1087"/>
        <w:gridCol w:w="2461"/>
        <w:gridCol w:w="1447"/>
        <w:gridCol w:w="1154"/>
        <w:gridCol w:w="1373"/>
        <w:gridCol w:w="1322"/>
      </w:tblGrid>
      <w:tr w:rsidR="001A78CB" w:rsidRPr="00CC49AB" w14:paraId="169DED52" w14:textId="77777777" w:rsidTr="00FA295F">
        <w:trPr>
          <w:trHeight w:val="20"/>
          <w:jc w:val="center"/>
        </w:trPr>
        <w:tc>
          <w:tcPr>
            <w:tcW w:w="5000" w:type="pct"/>
            <w:gridSpan w:val="7"/>
            <w:vAlign w:val="bottom"/>
          </w:tcPr>
          <w:p w14:paraId="7D3C8A98" w14:textId="77777777" w:rsidR="001A78CB" w:rsidRPr="00CC49AB" w:rsidRDefault="001A78CB" w:rsidP="001A78CB">
            <w:pPr>
              <w:spacing w:after="0"/>
              <w:jc w:val="center"/>
              <w:rPr>
                <w:rFonts w:ascii="Garamond" w:hAnsi="Garamond" w:cs="Times New Roman"/>
                <w:b/>
                <w:szCs w:val="24"/>
                <w:lang w:val="sq-AL"/>
              </w:rPr>
            </w:pPr>
            <w:r w:rsidRPr="00CC49AB">
              <w:rPr>
                <w:rFonts w:ascii="Garamond" w:hAnsi="Garamond" w:cs="Times New Roman"/>
                <w:b/>
                <w:szCs w:val="24"/>
                <w:lang w:val="sq-AL"/>
              </w:rPr>
              <w:t>ZONA 1</w:t>
            </w:r>
          </w:p>
        </w:tc>
      </w:tr>
      <w:tr w:rsidR="001A78CB" w:rsidRPr="00CC49AB" w14:paraId="727C7BCD" w14:textId="77777777" w:rsidTr="00227911">
        <w:trPr>
          <w:trHeight w:val="20"/>
          <w:jc w:val="center"/>
        </w:trPr>
        <w:tc>
          <w:tcPr>
            <w:tcW w:w="271" w:type="pct"/>
            <w:vAlign w:val="center"/>
          </w:tcPr>
          <w:p w14:paraId="43A62ACC" w14:textId="77777777" w:rsidR="001A78CB" w:rsidRPr="00CC49AB" w:rsidRDefault="001A78CB" w:rsidP="001A78CB">
            <w:pPr>
              <w:spacing w:after="0"/>
              <w:jc w:val="center"/>
              <w:rPr>
                <w:rFonts w:ascii="Garamond" w:hAnsi="Garamond" w:cs="Times New Roman"/>
                <w:b/>
                <w:bCs/>
                <w:szCs w:val="24"/>
                <w:lang w:val="sq-AL"/>
              </w:rPr>
            </w:pPr>
            <w:r w:rsidRPr="00CC49AB">
              <w:rPr>
                <w:rFonts w:ascii="Garamond" w:hAnsi="Garamond" w:cs="Times New Roman"/>
                <w:b/>
                <w:bCs/>
                <w:szCs w:val="24"/>
                <w:lang w:val="sq-AL"/>
              </w:rPr>
              <w:t>Nr.</w:t>
            </w:r>
          </w:p>
        </w:tc>
        <w:tc>
          <w:tcPr>
            <w:tcW w:w="581" w:type="pct"/>
            <w:vAlign w:val="center"/>
          </w:tcPr>
          <w:p w14:paraId="58C49CF0" w14:textId="77777777" w:rsidR="001A78CB" w:rsidRPr="00CC49AB" w:rsidRDefault="001A78CB" w:rsidP="001A78CB">
            <w:pPr>
              <w:spacing w:after="0"/>
              <w:jc w:val="center"/>
              <w:rPr>
                <w:rFonts w:ascii="Garamond" w:hAnsi="Garamond" w:cs="Times New Roman"/>
                <w:b/>
                <w:bCs/>
                <w:szCs w:val="24"/>
                <w:lang w:val="sq-AL"/>
              </w:rPr>
            </w:pPr>
            <w:r w:rsidRPr="00CC49AB">
              <w:rPr>
                <w:rFonts w:ascii="Garamond" w:hAnsi="Garamond" w:cs="Times New Roman"/>
                <w:b/>
                <w:bCs/>
                <w:szCs w:val="24"/>
                <w:lang w:val="sq-AL"/>
              </w:rPr>
              <w:t>Bashkia</w:t>
            </w:r>
          </w:p>
        </w:tc>
        <w:tc>
          <w:tcPr>
            <w:tcW w:w="1316" w:type="pct"/>
            <w:vAlign w:val="center"/>
          </w:tcPr>
          <w:p w14:paraId="09C5924F" w14:textId="23B9088A" w:rsidR="001A78CB" w:rsidRPr="00CC49AB" w:rsidRDefault="001A78CB" w:rsidP="001A78CB">
            <w:pPr>
              <w:spacing w:after="0"/>
              <w:jc w:val="center"/>
              <w:rPr>
                <w:rFonts w:ascii="Garamond" w:hAnsi="Garamond" w:cs="Times New Roman"/>
                <w:b/>
                <w:bCs/>
                <w:szCs w:val="24"/>
                <w:lang w:val="sq-AL"/>
              </w:rPr>
            </w:pPr>
            <w:r w:rsidRPr="00CC49AB">
              <w:rPr>
                <w:rFonts w:ascii="Garamond" w:hAnsi="Garamond" w:cs="Times New Roman"/>
                <w:b/>
                <w:bCs/>
                <w:szCs w:val="24"/>
                <w:lang w:val="sq-AL"/>
              </w:rPr>
              <w:t>Temperatura e</w:t>
            </w:r>
            <w:r w:rsidR="00DC2701" w:rsidRPr="00CC49AB">
              <w:rPr>
                <w:rFonts w:ascii="Garamond" w:hAnsi="Garamond" w:cs="Times New Roman"/>
                <w:b/>
                <w:bCs/>
                <w:szCs w:val="24"/>
                <w:lang w:val="sq-AL"/>
              </w:rPr>
              <w:t xml:space="preserve"> </w:t>
            </w:r>
            <w:r w:rsidRPr="00CC49AB">
              <w:rPr>
                <w:rFonts w:ascii="Garamond" w:hAnsi="Garamond" w:cs="Times New Roman"/>
                <w:b/>
                <w:bCs/>
                <w:szCs w:val="24"/>
                <w:lang w:val="sq-AL"/>
              </w:rPr>
              <w:t>mjedisit të jashtëm llogaritës për sistemin e ngrohjes</w:t>
            </w:r>
          </w:p>
        </w:tc>
        <w:tc>
          <w:tcPr>
            <w:tcW w:w="774" w:type="pct"/>
            <w:vAlign w:val="center"/>
          </w:tcPr>
          <w:p w14:paraId="7B8AA27C" w14:textId="467FBADD" w:rsidR="001A78CB" w:rsidRPr="00CC49AB" w:rsidRDefault="001A78CB" w:rsidP="001A78CB">
            <w:pPr>
              <w:spacing w:after="0"/>
              <w:jc w:val="center"/>
              <w:rPr>
                <w:rFonts w:ascii="Garamond" w:hAnsi="Garamond" w:cs="Times New Roman"/>
                <w:b/>
                <w:bCs/>
                <w:szCs w:val="24"/>
                <w:lang w:val="sq-AL"/>
              </w:rPr>
            </w:pPr>
            <w:r w:rsidRPr="00CC49AB">
              <w:rPr>
                <w:rFonts w:ascii="Garamond" w:hAnsi="Garamond" w:cs="Times New Roman"/>
                <w:b/>
                <w:bCs/>
                <w:szCs w:val="24"/>
                <w:lang w:val="sq-AL"/>
              </w:rPr>
              <w:t>Grade</w:t>
            </w:r>
            <w:r w:rsidR="002A46ED" w:rsidRPr="00CC49AB">
              <w:rPr>
                <w:rFonts w:ascii="Garamond" w:hAnsi="Garamond" w:cs="Times New Roman"/>
                <w:b/>
                <w:bCs/>
                <w:szCs w:val="24"/>
                <w:lang w:val="sq-AL"/>
              </w:rPr>
              <w:t>-</w:t>
            </w:r>
            <w:r w:rsidRPr="00CC49AB">
              <w:rPr>
                <w:rFonts w:ascii="Garamond" w:hAnsi="Garamond" w:cs="Times New Roman"/>
                <w:b/>
                <w:bCs/>
                <w:szCs w:val="24"/>
                <w:lang w:val="sq-AL"/>
              </w:rPr>
              <w:t>Ditët</w:t>
            </w:r>
            <w:r w:rsidR="002A46ED" w:rsidRPr="00CC49AB">
              <w:rPr>
                <w:rFonts w:ascii="Garamond" w:hAnsi="Garamond" w:cs="Times New Roman"/>
                <w:b/>
                <w:bCs/>
                <w:szCs w:val="24"/>
                <w:lang w:val="sq-AL"/>
              </w:rPr>
              <w:t>-</w:t>
            </w:r>
            <w:r w:rsidRPr="00CC49AB">
              <w:rPr>
                <w:rFonts w:ascii="Garamond" w:hAnsi="Garamond" w:cs="Times New Roman"/>
                <w:b/>
                <w:bCs/>
                <w:szCs w:val="24"/>
                <w:lang w:val="sq-AL"/>
              </w:rPr>
              <w:t>e</w:t>
            </w:r>
            <w:r w:rsidR="002A46ED" w:rsidRPr="00CC49AB">
              <w:rPr>
                <w:rFonts w:ascii="Garamond" w:hAnsi="Garamond" w:cs="Times New Roman"/>
                <w:b/>
                <w:bCs/>
                <w:szCs w:val="24"/>
                <w:lang w:val="sq-AL"/>
              </w:rPr>
              <w:t>-</w:t>
            </w:r>
            <w:r w:rsidRPr="00CC49AB">
              <w:rPr>
                <w:rFonts w:ascii="Garamond" w:hAnsi="Garamond" w:cs="Times New Roman"/>
                <w:b/>
                <w:bCs/>
                <w:szCs w:val="24"/>
                <w:lang w:val="sq-AL"/>
              </w:rPr>
              <w:t>Ngrohjes (HDD)</w:t>
            </w:r>
          </w:p>
        </w:tc>
        <w:tc>
          <w:tcPr>
            <w:tcW w:w="617" w:type="pct"/>
            <w:vAlign w:val="center"/>
          </w:tcPr>
          <w:p w14:paraId="10885B52" w14:textId="01480F91" w:rsidR="001A78CB" w:rsidRPr="00CC49AB" w:rsidRDefault="001A78CB" w:rsidP="001A78CB">
            <w:pPr>
              <w:spacing w:after="0"/>
              <w:jc w:val="center"/>
              <w:rPr>
                <w:rFonts w:ascii="Garamond" w:hAnsi="Garamond" w:cs="Times New Roman"/>
                <w:b/>
                <w:bCs/>
                <w:szCs w:val="24"/>
                <w:lang w:val="sq-AL"/>
              </w:rPr>
            </w:pPr>
            <w:r w:rsidRPr="00CC49AB">
              <w:rPr>
                <w:rFonts w:ascii="Garamond" w:hAnsi="Garamond" w:cs="Times New Roman"/>
                <w:b/>
                <w:bCs/>
                <w:szCs w:val="24"/>
                <w:lang w:val="sq-AL"/>
              </w:rPr>
              <w:t xml:space="preserve">Numri i </w:t>
            </w:r>
            <w:r w:rsidR="002A46ED" w:rsidRPr="00CC49AB">
              <w:rPr>
                <w:rFonts w:ascii="Garamond" w:hAnsi="Garamond" w:cs="Times New Roman"/>
                <w:b/>
                <w:bCs/>
                <w:szCs w:val="24"/>
                <w:lang w:val="sq-AL"/>
              </w:rPr>
              <w:t xml:space="preserve">ditëve për ngrohje </w:t>
            </w:r>
            <w:r w:rsidRPr="00CC49AB">
              <w:rPr>
                <w:rFonts w:ascii="Garamond" w:hAnsi="Garamond" w:cs="Times New Roman"/>
                <w:b/>
                <w:bCs/>
                <w:szCs w:val="24"/>
                <w:lang w:val="sq-AL"/>
              </w:rPr>
              <w:t>(Z)</w:t>
            </w:r>
          </w:p>
        </w:tc>
        <w:tc>
          <w:tcPr>
            <w:tcW w:w="734" w:type="pct"/>
            <w:vAlign w:val="center"/>
          </w:tcPr>
          <w:p w14:paraId="5A241E65" w14:textId="16DC6F47" w:rsidR="001A78CB" w:rsidRPr="00CC49AB" w:rsidRDefault="001A78CB" w:rsidP="001A78CB">
            <w:pPr>
              <w:spacing w:after="0"/>
              <w:jc w:val="center"/>
              <w:rPr>
                <w:rFonts w:ascii="Garamond" w:hAnsi="Garamond" w:cs="Times New Roman"/>
                <w:b/>
                <w:bCs/>
                <w:szCs w:val="24"/>
                <w:lang w:val="sq-AL"/>
              </w:rPr>
            </w:pPr>
            <w:r w:rsidRPr="00CC49AB">
              <w:rPr>
                <w:rFonts w:ascii="Garamond" w:hAnsi="Garamond" w:cs="Times New Roman"/>
                <w:b/>
                <w:bCs/>
                <w:szCs w:val="24"/>
                <w:lang w:val="sq-AL"/>
              </w:rPr>
              <w:t xml:space="preserve">Sezoni i </w:t>
            </w:r>
            <w:r w:rsidR="002A46ED" w:rsidRPr="00CC49AB">
              <w:rPr>
                <w:rFonts w:ascii="Garamond" w:hAnsi="Garamond" w:cs="Times New Roman"/>
                <w:b/>
                <w:bCs/>
                <w:szCs w:val="24"/>
                <w:lang w:val="sq-AL"/>
              </w:rPr>
              <w:t>ngrohjes</w:t>
            </w:r>
          </w:p>
        </w:tc>
        <w:tc>
          <w:tcPr>
            <w:tcW w:w="707" w:type="pct"/>
            <w:vAlign w:val="center"/>
          </w:tcPr>
          <w:p w14:paraId="36AEFF14" w14:textId="77777777" w:rsidR="001A78CB" w:rsidRPr="00CC49AB" w:rsidRDefault="001A78CB" w:rsidP="001A78CB">
            <w:pPr>
              <w:spacing w:after="0"/>
              <w:jc w:val="center"/>
              <w:rPr>
                <w:rFonts w:ascii="Garamond" w:hAnsi="Garamond" w:cs="Times New Roman"/>
                <w:b/>
                <w:bCs/>
                <w:szCs w:val="24"/>
                <w:lang w:val="sq-AL"/>
              </w:rPr>
            </w:pPr>
            <w:r w:rsidRPr="00CC49AB">
              <w:rPr>
                <w:rFonts w:ascii="Garamond" w:hAnsi="Garamond" w:cs="Times New Roman"/>
                <w:b/>
                <w:bCs/>
                <w:szCs w:val="24"/>
                <w:lang w:val="sq-AL"/>
              </w:rPr>
              <w:t>Lartësia mbi nivelin e detit, m</w:t>
            </w:r>
          </w:p>
        </w:tc>
      </w:tr>
      <w:tr w:rsidR="001A78CB" w:rsidRPr="00CC49AB" w14:paraId="76248285" w14:textId="77777777" w:rsidTr="00227911">
        <w:trPr>
          <w:trHeight w:val="20"/>
          <w:jc w:val="center"/>
        </w:trPr>
        <w:tc>
          <w:tcPr>
            <w:tcW w:w="271" w:type="pct"/>
            <w:vAlign w:val="bottom"/>
          </w:tcPr>
          <w:p w14:paraId="2CA66A00"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1</w:t>
            </w:r>
          </w:p>
        </w:tc>
        <w:tc>
          <w:tcPr>
            <w:tcW w:w="581" w:type="pct"/>
            <w:vAlign w:val="bottom"/>
          </w:tcPr>
          <w:p w14:paraId="073D45AA"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Ballsh</w:t>
            </w:r>
          </w:p>
        </w:tc>
        <w:tc>
          <w:tcPr>
            <w:tcW w:w="1316" w:type="pct"/>
            <w:vAlign w:val="bottom"/>
          </w:tcPr>
          <w:p w14:paraId="54A63F0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0</w:t>
            </w:r>
          </w:p>
        </w:tc>
        <w:tc>
          <w:tcPr>
            <w:tcW w:w="774" w:type="pct"/>
            <w:vAlign w:val="bottom"/>
          </w:tcPr>
          <w:p w14:paraId="08CDF40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1250</w:t>
            </w:r>
          </w:p>
        </w:tc>
        <w:tc>
          <w:tcPr>
            <w:tcW w:w="617" w:type="pct"/>
            <w:vAlign w:val="bottom"/>
          </w:tcPr>
          <w:p w14:paraId="601842C7"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135</w:t>
            </w:r>
          </w:p>
        </w:tc>
        <w:tc>
          <w:tcPr>
            <w:tcW w:w="734" w:type="pct"/>
            <w:vAlign w:val="bottom"/>
          </w:tcPr>
          <w:p w14:paraId="1DC6C501" w14:textId="72326D5D"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15.XI</w:t>
            </w:r>
            <w:r w:rsidR="002A46ED" w:rsidRPr="00CC49AB">
              <w:rPr>
                <w:rFonts w:ascii="Garamond" w:hAnsi="Garamond" w:cs="Times New Roman"/>
                <w:szCs w:val="24"/>
                <w:lang w:val="sq-AL"/>
              </w:rPr>
              <w:t>-</w:t>
            </w:r>
            <w:r w:rsidRPr="00CC49AB">
              <w:rPr>
                <w:rFonts w:ascii="Garamond" w:hAnsi="Garamond" w:cs="Times New Roman"/>
                <w:szCs w:val="24"/>
                <w:lang w:val="sq-AL"/>
              </w:rPr>
              <w:t>29.III</w:t>
            </w:r>
          </w:p>
        </w:tc>
        <w:tc>
          <w:tcPr>
            <w:tcW w:w="707" w:type="pct"/>
            <w:vAlign w:val="bottom"/>
          </w:tcPr>
          <w:p w14:paraId="6D8082B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190</w:t>
            </w:r>
          </w:p>
        </w:tc>
      </w:tr>
      <w:tr w:rsidR="001A78CB" w:rsidRPr="00CC49AB" w14:paraId="3A2DA34C" w14:textId="77777777" w:rsidTr="00227911">
        <w:trPr>
          <w:trHeight w:val="20"/>
          <w:jc w:val="center"/>
        </w:trPr>
        <w:tc>
          <w:tcPr>
            <w:tcW w:w="271" w:type="pct"/>
            <w:vAlign w:val="bottom"/>
          </w:tcPr>
          <w:p w14:paraId="71B01DE0"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2</w:t>
            </w:r>
          </w:p>
        </w:tc>
        <w:tc>
          <w:tcPr>
            <w:tcW w:w="581" w:type="pct"/>
            <w:vAlign w:val="bottom"/>
          </w:tcPr>
          <w:p w14:paraId="0C771A6E"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Berat</w:t>
            </w:r>
          </w:p>
        </w:tc>
        <w:tc>
          <w:tcPr>
            <w:tcW w:w="1316" w:type="pct"/>
            <w:vAlign w:val="bottom"/>
          </w:tcPr>
          <w:p w14:paraId="503DB1C5"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0</w:t>
            </w:r>
          </w:p>
        </w:tc>
        <w:tc>
          <w:tcPr>
            <w:tcW w:w="774" w:type="pct"/>
            <w:vAlign w:val="bottom"/>
          </w:tcPr>
          <w:p w14:paraId="69D9BB2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1144</w:t>
            </w:r>
          </w:p>
        </w:tc>
        <w:tc>
          <w:tcPr>
            <w:tcW w:w="617" w:type="pct"/>
            <w:vAlign w:val="bottom"/>
          </w:tcPr>
          <w:p w14:paraId="60EE29F9"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129</w:t>
            </w:r>
          </w:p>
        </w:tc>
        <w:tc>
          <w:tcPr>
            <w:tcW w:w="734" w:type="pct"/>
            <w:vAlign w:val="bottom"/>
          </w:tcPr>
          <w:p w14:paraId="2BCD2EF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21.XI-29.III</w:t>
            </w:r>
          </w:p>
        </w:tc>
        <w:tc>
          <w:tcPr>
            <w:tcW w:w="707" w:type="pct"/>
            <w:vAlign w:val="bottom"/>
          </w:tcPr>
          <w:p w14:paraId="7990919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226</w:t>
            </w:r>
          </w:p>
        </w:tc>
      </w:tr>
      <w:tr w:rsidR="001A78CB" w:rsidRPr="00CC49AB" w14:paraId="16823080" w14:textId="77777777" w:rsidTr="00227911">
        <w:trPr>
          <w:trHeight w:val="20"/>
          <w:jc w:val="center"/>
        </w:trPr>
        <w:tc>
          <w:tcPr>
            <w:tcW w:w="271" w:type="pct"/>
            <w:vAlign w:val="bottom"/>
          </w:tcPr>
          <w:p w14:paraId="03DE6DDC"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7</w:t>
            </w:r>
          </w:p>
        </w:tc>
        <w:tc>
          <w:tcPr>
            <w:tcW w:w="581" w:type="pct"/>
            <w:vAlign w:val="bottom"/>
          </w:tcPr>
          <w:p w14:paraId="07293CD5"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Cërrik</w:t>
            </w:r>
          </w:p>
        </w:tc>
        <w:tc>
          <w:tcPr>
            <w:tcW w:w="1316" w:type="pct"/>
            <w:vAlign w:val="bottom"/>
          </w:tcPr>
          <w:p w14:paraId="540F7BC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w:t>
            </w:r>
          </w:p>
        </w:tc>
        <w:tc>
          <w:tcPr>
            <w:tcW w:w="774" w:type="pct"/>
            <w:vAlign w:val="bottom"/>
          </w:tcPr>
          <w:p w14:paraId="710CC80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1277</w:t>
            </w:r>
          </w:p>
        </w:tc>
        <w:tc>
          <w:tcPr>
            <w:tcW w:w="617" w:type="pct"/>
            <w:vAlign w:val="bottom"/>
          </w:tcPr>
          <w:p w14:paraId="12619D1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137</w:t>
            </w:r>
          </w:p>
        </w:tc>
        <w:tc>
          <w:tcPr>
            <w:tcW w:w="734" w:type="pct"/>
            <w:vAlign w:val="bottom"/>
          </w:tcPr>
          <w:p w14:paraId="45D537C7"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17.XI-2.IV</w:t>
            </w:r>
          </w:p>
        </w:tc>
        <w:tc>
          <w:tcPr>
            <w:tcW w:w="707" w:type="pct"/>
            <w:vAlign w:val="bottom"/>
          </w:tcPr>
          <w:p w14:paraId="1FC9A9C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80</w:t>
            </w:r>
          </w:p>
        </w:tc>
      </w:tr>
      <w:tr w:rsidR="001A78CB" w:rsidRPr="00CC49AB" w14:paraId="73468D49" w14:textId="77777777" w:rsidTr="00227911">
        <w:trPr>
          <w:trHeight w:val="20"/>
          <w:jc w:val="center"/>
        </w:trPr>
        <w:tc>
          <w:tcPr>
            <w:tcW w:w="271" w:type="pct"/>
            <w:vAlign w:val="bottom"/>
          </w:tcPr>
          <w:p w14:paraId="1B8B5ABF"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10</w:t>
            </w:r>
          </w:p>
        </w:tc>
        <w:tc>
          <w:tcPr>
            <w:tcW w:w="581" w:type="pct"/>
            <w:vAlign w:val="bottom"/>
          </w:tcPr>
          <w:p w14:paraId="4C25065C"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Durrës</w:t>
            </w:r>
          </w:p>
        </w:tc>
        <w:tc>
          <w:tcPr>
            <w:tcW w:w="1316" w:type="pct"/>
            <w:vAlign w:val="bottom"/>
          </w:tcPr>
          <w:p w14:paraId="4371E15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w:t>
            </w:r>
          </w:p>
        </w:tc>
        <w:tc>
          <w:tcPr>
            <w:tcW w:w="774" w:type="pct"/>
            <w:vAlign w:val="bottom"/>
          </w:tcPr>
          <w:p w14:paraId="02DFCD3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995</w:t>
            </w:r>
          </w:p>
        </w:tc>
        <w:tc>
          <w:tcPr>
            <w:tcW w:w="617" w:type="pct"/>
            <w:vAlign w:val="bottom"/>
          </w:tcPr>
          <w:p w14:paraId="5ED03FF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116</w:t>
            </w:r>
          </w:p>
        </w:tc>
        <w:tc>
          <w:tcPr>
            <w:tcW w:w="734" w:type="pct"/>
            <w:vAlign w:val="bottom"/>
          </w:tcPr>
          <w:p w14:paraId="76330581"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1.XII-26.III</w:t>
            </w:r>
          </w:p>
        </w:tc>
        <w:tc>
          <w:tcPr>
            <w:tcW w:w="707" w:type="pct"/>
            <w:vAlign w:val="bottom"/>
          </w:tcPr>
          <w:p w14:paraId="1E6712B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11</w:t>
            </w:r>
          </w:p>
        </w:tc>
      </w:tr>
      <w:tr w:rsidR="001A78CB" w:rsidRPr="00CC49AB" w14:paraId="7E457130" w14:textId="77777777" w:rsidTr="00227911">
        <w:trPr>
          <w:trHeight w:val="20"/>
          <w:jc w:val="center"/>
        </w:trPr>
        <w:tc>
          <w:tcPr>
            <w:tcW w:w="271" w:type="pct"/>
            <w:vAlign w:val="bottom"/>
          </w:tcPr>
          <w:p w14:paraId="74A7254C"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11</w:t>
            </w:r>
          </w:p>
        </w:tc>
        <w:tc>
          <w:tcPr>
            <w:tcW w:w="581" w:type="pct"/>
            <w:vAlign w:val="bottom"/>
          </w:tcPr>
          <w:p w14:paraId="4B4ED782"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 xml:space="preserve">Elbasan </w:t>
            </w:r>
          </w:p>
        </w:tc>
        <w:tc>
          <w:tcPr>
            <w:tcW w:w="1316" w:type="pct"/>
            <w:vAlign w:val="bottom"/>
          </w:tcPr>
          <w:p w14:paraId="2AAE7CA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0</w:t>
            </w:r>
          </w:p>
        </w:tc>
        <w:tc>
          <w:tcPr>
            <w:tcW w:w="774" w:type="pct"/>
            <w:vAlign w:val="bottom"/>
          </w:tcPr>
          <w:p w14:paraId="02F0F82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1144</w:t>
            </w:r>
          </w:p>
        </w:tc>
        <w:tc>
          <w:tcPr>
            <w:tcW w:w="617" w:type="pct"/>
            <w:vAlign w:val="bottom"/>
          </w:tcPr>
          <w:p w14:paraId="716B94D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126</w:t>
            </w:r>
          </w:p>
        </w:tc>
        <w:tc>
          <w:tcPr>
            <w:tcW w:w="734" w:type="pct"/>
            <w:vAlign w:val="bottom"/>
          </w:tcPr>
          <w:p w14:paraId="473A560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22.XI-28.III</w:t>
            </w:r>
          </w:p>
        </w:tc>
        <w:tc>
          <w:tcPr>
            <w:tcW w:w="707" w:type="pct"/>
            <w:vAlign w:val="bottom"/>
          </w:tcPr>
          <w:p w14:paraId="240210A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100</w:t>
            </w:r>
          </w:p>
        </w:tc>
      </w:tr>
      <w:tr w:rsidR="001A78CB" w:rsidRPr="00CC49AB" w14:paraId="53C2C31D" w14:textId="77777777" w:rsidTr="00227911">
        <w:trPr>
          <w:trHeight w:val="20"/>
          <w:jc w:val="center"/>
        </w:trPr>
        <w:tc>
          <w:tcPr>
            <w:tcW w:w="271" w:type="pct"/>
            <w:vAlign w:val="bottom"/>
          </w:tcPr>
          <w:p w14:paraId="49144A2E"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13</w:t>
            </w:r>
          </w:p>
        </w:tc>
        <w:tc>
          <w:tcPr>
            <w:tcW w:w="581" w:type="pct"/>
            <w:vAlign w:val="bottom"/>
          </w:tcPr>
          <w:p w14:paraId="2A6E9769"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Fier</w:t>
            </w:r>
          </w:p>
        </w:tc>
        <w:tc>
          <w:tcPr>
            <w:tcW w:w="1316" w:type="pct"/>
            <w:vAlign w:val="bottom"/>
          </w:tcPr>
          <w:p w14:paraId="6FB362A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0</w:t>
            </w:r>
          </w:p>
        </w:tc>
        <w:tc>
          <w:tcPr>
            <w:tcW w:w="774" w:type="pct"/>
            <w:vAlign w:val="bottom"/>
          </w:tcPr>
          <w:p w14:paraId="4FDD3DE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1208</w:t>
            </w:r>
          </w:p>
        </w:tc>
        <w:tc>
          <w:tcPr>
            <w:tcW w:w="617" w:type="pct"/>
            <w:vAlign w:val="bottom"/>
          </w:tcPr>
          <w:p w14:paraId="759D4DB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139</w:t>
            </w:r>
          </w:p>
        </w:tc>
        <w:tc>
          <w:tcPr>
            <w:tcW w:w="734" w:type="pct"/>
            <w:vAlign w:val="bottom"/>
          </w:tcPr>
          <w:p w14:paraId="2EBA59A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18.XI-5.IV</w:t>
            </w:r>
          </w:p>
        </w:tc>
        <w:tc>
          <w:tcPr>
            <w:tcW w:w="707" w:type="pct"/>
            <w:vAlign w:val="bottom"/>
          </w:tcPr>
          <w:p w14:paraId="3E0EAAF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w:t>
            </w:r>
          </w:p>
        </w:tc>
      </w:tr>
      <w:tr w:rsidR="001A78CB" w:rsidRPr="00CC49AB" w14:paraId="6D2E0E98" w14:textId="77777777" w:rsidTr="00227911">
        <w:trPr>
          <w:trHeight w:val="20"/>
          <w:jc w:val="center"/>
        </w:trPr>
        <w:tc>
          <w:tcPr>
            <w:tcW w:w="271" w:type="pct"/>
            <w:vAlign w:val="bottom"/>
          </w:tcPr>
          <w:p w14:paraId="71C41E80"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16</w:t>
            </w:r>
          </w:p>
        </w:tc>
        <w:tc>
          <w:tcPr>
            <w:tcW w:w="581" w:type="pct"/>
            <w:vAlign w:val="bottom"/>
          </w:tcPr>
          <w:p w14:paraId="0BD31515"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Himarë</w:t>
            </w:r>
          </w:p>
        </w:tc>
        <w:tc>
          <w:tcPr>
            <w:tcW w:w="1316" w:type="pct"/>
            <w:vAlign w:val="bottom"/>
          </w:tcPr>
          <w:p w14:paraId="3BDC6E6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4</w:t>
            </w:r>
          </w:p>
        </w:tc>
        <w:tc>
          <w:tcPr>
            <w:tcW w:w="774" w:type="pct"/>
            <w:vAlign w:val="bottom"/>
          </w:tcPr>
          <w:p w14:paraId="1284C3A9"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715</w:t>
            </w:r>
          </w:p>
        </w:tc>
        <w:tc>
          <w:tcPr>
            <w:tcW w:w="617" w:type="pct"/>
            <w:vAlign w:val="bottom"/>
          </w:tcPr>
          <w:p w14:paraId="0A52D42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96</w:t>
            </w:r>
          </w:p>
        </w:tc>
        <w:tc>
          <w:tcPr>
            <w:tcW w:w="734" w:type="pct"/>
            <w:vAlign w:val="bottom"/>
          </w:tcPr>
          <w:p w14:paraId="26A0D67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18.XII-23.III</w:t>
            </w:r>
          </w:p>
        </w:tc>
        <w:tc>
          <w:tcPr>
            <w:tcW w:w="707" w:type="pct"/>
            <w:vAlign w:val="bottom"/>
          </w:tcPr>
          <w:p w14:paraId="03519E2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30</w:t>
            </w:r>
          </w:p>
        </w:tc>
      </w:tr>
      <w:tr w:rsidR="001A78CB" w:rsidRPr="00CC49AB" w14:paraId="170924B3" w14:textId="77777777" w:rsidTr="00227911">
        <w:trPr>
          <w:trHeight w:val="20"/>
          <w:jc w:val="center"/>
        </w:trPr>
        <w:tc>
          <w:tcPr>
            <w:tcW w:w="271" w:type="pct"/>
            <w:vAlign w:val="bottom"/>
          </w:tcPr>
          <w:p w14:paraId="1AF2CCCB"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17</w:t>
            </w:r>
          </w:p>
        </w:tc>
        <w:tc>
          <w:tcPr>
            <w:tcW w:w="581" w:type="pct"/>
            <w:vAlign w:val="bottom"/>
          </w:tcPr>
          <w:p w14:paraId="6FA73D9E" w14:textId="28459E1E" w:rsidR="001A78CB" w:rsidRPr="00CC49AB" w:rsidRDefault="006723BB" w:rsidP="001A78CB">
            <w:pPr>
              <w:spacing w:after="0"/>
              <w:jc w:val="both"/>
              <w:rPr>
                <w:rFonts w:ascii="Garamond" w:hAnsi="Garamond" w:cs="Times New Roman"/>
                <w:szCs w:val="24"/>
                <w:lang w:val="sq-AL"/>
              </w:rPr>
            </w:pPr>
            <w:r w:rsidRPr="00CC49AB">
              <w:rPr>
                <w:rFonts w:ascii="Garamond" w:hAnsi="Garamond" w:cs="Times New Roman"/>
                <w:szCs w:val="24"/>
                <w:lang w:val="sq-AL"/>
              </w:rPr>
              <w:t>Kamzë</w:t>
            </w:r>
          </w:p>
        </w:tc>
        <w:tc>
          <w:tcPr>
            <w:tcW w:w="1316" w:type="pct"/>
            <w:vAlign w:val="bottom"/>
          </w:tcPr>
          <w:p w14:paraId="7DF3C73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0</w:t>
            </w:r>
          </w:p>
        </w:tc>
        <w:tc>
          <w:tcPr>
            <w:tcW w:w="774" w:type="pct"/>
            <w:vAlign w:val="bottom"/>
          </w:tcPr>
          <w:p w14:paraId="0C2F5E4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1204</w:t>
            </w:r>
          </w:p>
        </w:tc>
        <w:tc>
          <w:tcPr>
            <w:tcW w:w="617" w:type="pct"/>
            <w:vAlign w:val="bottom"/>
          </w:tcPr>
          <w:p w14:paraId="1040B205"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132</w:t>
            </w:r>
          </w:p>
        </w:tc>
        <w:tc>
          <w:tcPr>
            <w:tcW w:w="734" w:type="pct"/>
            <w:vAlign w:val="bottom"/>
          </w:tcPr>
          <w:p w14:paraId="1CFA36B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23.XI-3.IV</w:t>
            </w:r>
          </w:p>
        </w:tc>
        <w:tc>
          <w:tcPr>
            <w:tcW w:w="707" w:type="pct"/>
            <w:vAlign w:val="bottom"/>
          </w:tcPr>
          <w:p w14:paraId="46110C14"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76</w:t>
            </w:r>
          </w:p>
        </w:tc>
      </w:tr>
      <w:tr w:rsidR="001A78CB" w:rsidRPr="00CC49AB" w14:paraId="13941C6D" w14:textId="77777777" w:rsidTr="00227911">
        <w:trPr>
          <w:trHeight w:val="20"/>
          <w:jc w:val="center"/>
        </w:trPr>
        <w:tc>
          <w:tcPr>
            <w:tcW w:w="271" w:type="pct"/>
            <w:vAlign w:val="bottom"/>
          </w:tcPr>
          <w:p w14:paraId="54D19ACD"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18</w:t>
            </w:r>
          </w:p>
        </w:tc>
        <w:tc>
          <w:tcPr>
            <w:tcW w:w="581" w:type="pct"/>
            <w:vAlign w:val="bottom"/>
          </w:tcPr>
          <w:p w14:paraId="082C9806" w14:textId="741D81CF"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Kavaj</w:t>
            </w:r>
            <w:r w:rsidR="0036069C" w:rsidRPr="00CC49AB">
              <w:rPr>
                <w:rFonts w:ascii="Garamond" w:hAnsi="Garamond" w:cs="Times New Roman"/>
                <w:szCs w:val="24"/>
                <w:lang w:val="sq-AL"/>
              </w:rPr>
              <w:t>ë</w:t>
            </w:r>
          </w:p>
        </w:tc>
        <w:tc>
          <w:tcPr>
            <w:tcW w:w="1316" w:type="pct"/>
            <w:vAlign w:val="bottom"/>
          </w:tcPr>
          <w:p w14:paraId="31D0C0B9"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w:t>
            </w:r>
          </w:p>
        </w:tc>
        <w:tc>
          <w:tcPr>
            <w:tcW w:w="774" w:type="pct"/>
            <w:vAlign w:val="bottom"/>
          </w:tcPr>
          <w:p w14:paraId="307E48E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1072</w:t>
            </w:r>
          </w:p>
        </w:tc>
        <w:tc>
          <w:tcPr>
            <w:tcW w:w="617" w:type="pct"/>
            <w:vAlign w:val="bottom"/>
          </w:tcPr>
          <w:p w14:paraId="77C0B67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123</w:t>
            </w:r>
          </w:p>
        </w:tc>
        <w:tc>
          <w:tcPr>
            <w:tcW w:w="734" w:type="pct"/>
            <w:vAlign w:val="bottom"/>
          </w:tcPr>
          <w:p w14:paraId="3725C60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26.XI-28.III</w:t>
            </w:r>
          </w:p>
        </w:tc>
        <w:tc>
          <w:tcPr>
            <w:tcW w:w="707" w:type="pct"/>
            <w:vAlign w:val="bottom"/>
          </w:tcPr>
          <w:p w14:paraId="3F2BEF9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400</w:t>
            </w:r>
          </w:p>
        </w:tc>
      </w:tr>
      <w:tr w:rsidR="001A78CB" w:rsidRPr="00CC49AB" w14:paraId="294F6DA8" w14:textId="77777777" w:rsidTr="00227911">
        <w:trPr>
          <w:trHeight w:val="20"/>
          <w:jc w:val="center"/>
        </w:trPr>
        <w:tc>
          <w:tcPr>
            <w:tcW w:w="271" w:type="pct"/>
            <w:vAlign w:val="bottom"/>
          </w:tcPr>
          <w:p w14:paraId="34133287"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25</w:t>
            </w:r>
          </w:p>
        </w:tc>
        <w:tc>
          <w:tcPr>
            <w:tcW w:w="581" w:type="pct"/>
            <w:vAlign w:val="bottom"/>
          </w:tcPr>
          <w:p w14:paraId="5F862FF8" w14:textId="007F2A5A"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Lezh</w:t>
            </w:r>
            <w:r w:rsidR="0036069C" w:rsidRPr="00CC49AB">
              <w:rPr>
                <w:rFonts w:ascii="Garamond" w:hAnsi="Garamond" w:cs="Times New Roman"/>
                <w:szCs w:val="24"/>
                <w:lang w:val="sq-AL"/>
              </w:rPr>
              <w:t>ë</w:t>
            </w:r>
          </w:p>
        </w:tc>
        <w:tc>
          <w:tcPr>
            <w:tcW w:w="1316" w:type="pct"/>
            <w:vAlign w:val="bottom"/>
          </w:tcPr>
          <w:p w14:paraId="39EB2F8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0</w:t>
            </w:r>
          </w:p>
        </w:tc>
        <w:tc>
          <w:tcPr>
            <w:tcW w:w="774" w:type="pct"/>
            <w:vAlign w:val="bottom"/>
          </w:tcPr>
          <w:p w14:paraId="0E8A7615"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1190</w:t>
            </w:r>
          </w:p>
        </w:tc>
        <w:tc>
          <w:tcPr>
            <w:tcW w:w="617" w:type="pct"/>
            <w:vAlign w:val="bottom"/>
          </w:tcPr>
          <w:p w14:paraId="70E0ADA9"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125</w:t>
            </w:r>
          </w:p>
        </w:tc>
        <w:tc>
          <w:tcPr>
            <w:tcW w:w="734" w:type="pct"/>
            <w:vAlign w:val="bottom"/>
          </w:tcPr>
          <w:p w14:paraId="767328C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25.XI-29.III</w:t>
            </w:r>
          </w:p>
        </w:tc>
        <w:tc>
          <w:tcPr>
            <w:tcW w:w="707" w:type="pct"/>
            <w:vAlign w:val="bottom"/>
          </w:tcPr>
          <w:p w14:paraId="3AF021D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w:t>
            </w:r>
          </w:p>
        </w:tc>
      </w:tr>
      <w:tr w:rsidR="001A78CB" w:rsidRPr="00CC49AB" w14:paraId="682FFB13" w14:textId="77777777" w:rsidTr="00227911">
        <w:trPr>
          <w:trHeight w:val="20"/>
          <w:jc w:val="center"/>
        </w:trPr>
        <w:tc>
          <w:tcPr>
            <w:tcW w:w="271" w:type="pct"/>
            <w:vAlign w:val="bottom"/>
          </w:tcPr>
          <w:p w14:paraId="672E881E"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27</w:t>
            </w:r>
          </w:p>
        </w:tc>
        <w:tc>
          <w:tcPr>
            <w:tcW w:w="581" w:type="pct"/>
            <w:vAlign w:val="bottom"/>
          </w:tcPr>
          <w:p w14:paraId="7F28C8AD"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Lushnje</w:t>
            </w:r>
          </w:p>
        </w:tc>
        <w:tc>
          <w:tcPr>
            <w:tcW w:w="1316" w:type="pct"/>
            <w:vAlign w:val="bottom"/>
          </w:tcPr>
          <w:p w14:paraId="5AA7969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w:t>
            </w:r>
          </w:p>
        </w:tc>
        <w:tc>
          <w:tcPr>
            <w:tcW w:w="774" w:type="pct"/>
            <w:vAlign w:val="bottom"/>
          </w:tcPr>
          <w:p w14:paraId="6A4A42A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972</w:t>
            </w:r>
          </w:p>
        </w:tc>
        <w:tc>
          <w:tcPr>
            <w:tcW w:w="617" w:type="pct"/>
            <w:vAlign w:val="bottom"/>
          </w:tcPr>
          <w:p w14:paraId="3DECDCC9"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113</w:t>
            </w:r>
          </w:p>
        </w:tc>
        <w:tc>
          <w:tcPr>
            <w:tcW w:w="734" w:type="pct"/>
            <w:vAlign w:val="bottom"/>
          </w:tcPr>
          <w:p w14:paraId="42DEE11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30.XI-23.III</w:t>
            </w:r>
          </w:p>
        </w:tc>
        <w:tc>
          <w:tcPr>
            <w:tcW w:w="707" w:type="pct"/>
            <w:vAlign w:val="bottom"/>
          </w:tcPr>
          <w:p w14:paraId="7B6EE40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19</w:t>
            </w:r>
          </w:p>
        </w:tc>
      </w:tr>
      <w:tr w:rsidR="001A78CB" w:rsidRPr="00CC49AB" w14:paraId="153AB195" w14:textId="77777777" w:rsidTr="00227911">
        <w:trPr>
          <w:trHeight w:val="20"/>
          <w:jc w:val="center"/>
        </w:trPr>
        <w:tc>
          <w:tcPr>
            <w:tcW w:w="271" w:type="pct"/>
            <w:vAlign w:val="bottom"/>
          </w:tcPr>
          <w:p w14:paraId="13BFE9D6"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29</w:t>
            </w:r>
          </w:p>
        </w:tc>
        <w:tc>
          <w:tcPr>
            <w:tcW w:w="581" w:type="pct"/>
            <w:vAlign w:val="bottom"/>
          </w:tcPr>
          <w:p w14:paraId="447A79BA"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Peqin</w:t>
            </w:r>
          </w:p>
        </w:tc>
        <w:tc>
          <w:tcPr>
            <w:tcW w:w="1316" w:type="pct"/>
            <w:vAlign w:val="bottom"/>
          </w:tcPr>
          <w:p w14:paraId="299CBD3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0</w:t>
            </w:r>
          </w:p>
        </w:tc>
        <w:tc>
          <w:tcPr>
            <w:tcW w:w="774" w:type="pct"/>
            <w:vAlign w:val="bottom"/>
          </w:tcPr>
          <w:p w14:paraId="7D14EA35"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1282</w:t>
            </w:r>
          </w:p>
        </w:tc>
        <w:tc>
          <w:tcPr>
            <w:tcW w:w="617" w:type="pct"/>
            <w:vAlign w:val="bottom"/>
          </w:tcPr>
          <w:p w14:paraId="2669E8A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126</w:t>
            </w:r>
          </w:p>
        </w:tc>
        <w:tc>
          <w:tcPr>
            <w:tcW w:w="734" w:type="pct"/>
            <w:vAlign w:val="bottom"/>
          </w:tcPr>
          <w:p w14:paraId="480FB3E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25.XI-30.III</w:t>
            </w:r>
          </w:p>
        </w:tc>
        <w:tc>
          <w:tcPr>
            <w:tcW w:w="707" w:type="pct"/>
            <w:vAlign w:val="bottom"/>
          </w:tcPr>
          <w:p w14:paraId="1D74645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53</w:t>
            </w:r>
          </w:p>
        </w:tc>
      </w:tr>
      <w:tr w:rsidR="001A78CB" w:rsidRPr="00CC49AB" w14:paraId="1A90FD95" w14:textId="77777777" w:rsidTr="00227911">
        <w:trPr>
          <w:trHeight w:val="20"/>
          <w:jc w:val="center"/>
        </w:trPr>
        <w:tc>
          <w:tcPr>
            <w:tcW w:w="271" w:type="pct"/>
            <w:vAlign w:val="bottom"/>
          </w:tcPr>
          <w:p w14:paraId="07BB4F4A"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lastRenderedPageBreak/>
              <w:t>34</w:t>
            </w:r>
          </w:p>
        </w:tc>
        <w:tc>
          <w:tcPr>
            <w:tcW w:w="581" w:type="pct"/>
            <w:vAlign w:val="bottom"/>
          </w:tcPr>
          <w:p w14:paraId="37DD792A" w14:textId="1D6DBDB3"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Roskovec</w:t>
            </w:r>
          </w:p>
        </w:tc>
        <w:tc>
          <w:tcPr>
            <w:tcW w:w="1316" w:type="pct"/>
            <w:vAlign w:val="bottom"/>
          </w:tcPr>
          <w:p w14:paraId="467E0B5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0</w:t>
            </w:r>
          </w:p>
        </w:tc>
        <w:tc>
          <w:tcPr>
            <w:tcW w:w="774" w:type="pct"/>
            <w:vAlign w:val="bottom"/>
          </w:tcPr>
          <w:p w14:paraId="6C85BC3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1110</w:t>
            </w:r>
          </w:p>
        </w:tc>
        <w:tc>
          <w:tcPr>
            <w:tcW w:w="617" w:type="pct"/>
            <w:vAlign w:val="bottom"/>
          </w:tcPr>
          <w:p w14:paraId="6193030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129</w:t>
            </w:r>
          </w:p>
        </w:tc>
        <w:tc>
          <w:tcPr>
            <w:tcW w:w="734" w:type="pct"/>
            <w:vAlign w:val="bottom"/>
          </w:tcPr>
          <w:p w14:paraId="5FE88E24"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20.XI-28.III</w:t>
            </w:r>
          </w:p>
        </w:tc>
        <w:tc>
          <w:tcPr>
            <w:tcW w:w="707" w:type="pct"/>
            <w:vAlign w:val="bottom"/>
          </w:tcPr>
          <w:p w14:paraId="77A1F06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55</w:t>
            </w:r>
          </w:p>
        </w:tc>
      </w:tr>
      <w:tr w:rsidR="001A78CB" w:rsidRPr="00CC49AB" w14:paraId="11AA433B" w14:textId="77777777" w:rsidTr="00227911">
        <w:trPr>
          <w:trHeight w:val="20"/>
          <w:jc w:val="center"/>
        </w:trPr>
        <w:tc>
          <w:tcPr>
            <w:tcW w:w="271" w:type="pct"/>
            <w:vAlign w:val="bottom"/>
          </w:tcPr>
          <w:p w14:paraId="475D0655"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35</w:t>
            </w:r>
          </w:p>
        </w:tc>
        <w:tc>
          <w:tcPr>
            <w:tcW w:w="581" w:type="pct"/>
            <w:vAlign w:val="bottom"/>
          </w:tcPr>
          <w:p w14:paraId="56C8D67A" w14:textId="76C52B10"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Sarand</w:t>
            </w:r>
            <w:r w:rsidR="0036069C" w:rsidRPr="00CC49AB">
              <w:rPr>
                <w:rFonts w:ascii="Garamond" w:hAnsi="Garamond" w:cs="Times New Roman"/>
                <w:szCs w:val="24"/>
                <w:lang w:val="sq-AL"/>
              </w:rPr>
              <w:t>ë</w:t>
            </w:r>
          </w:p>
        </w:tc>
        <w:tc>
          <w:tcPr>
            <w:tcW w:w="1316" w:type="pct"/>
            <w:vAlign w:val="bottom"/>
          </w:tcPr>
          <w:p w14:paraId="71D8D9D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5</w:t>
            </w:r>
          </w:p>
        </w:tc>
        <w:tc>
          <w:tcPr>
            <w:tcW w:w="774" w:type="pct"/>
            <w:vAlign w:val="bottom"/>
          </w:tcPr>
          <w:p w14:paraId="272AE16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650</w:t>
            </w:r>
          </w:p>
        </w:tc>
        <w:tc>
          <w:tcPr>
            <w:tcW w:w="617" w:type="pct"/>
            <w:vAlign w:val="bottom"/>
          </w:tcPr>
          <w:p w14:paraId="33171367"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88</w:t>
            </w:r>
          </w:p>
        </w:tc>
        <w:tc>
          <w:tcPr>
            <w:tcW w:w="734" w:type="pct"/>
            <w:vAlign w:val="bottom"/>
          </w:tcPr>
          <w:p w14:paraId="1750131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15.XII-11.III</w:t>
            </w:r>
          </w:p>
        </w:tc>
        <w:tc>
          <w:tcPr>
            <w:tcW w:w="707" w:type="pct"/>
            <w:vAlign w:val="bottom"/>
          </w:tcPr>
          <w:p w14:paraId="75F9F7F4"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25</w:t>
            </w:r>
          </w:p>
        </w:tc>
      </w:tr>
      <w:tr w:rsidR="001A78CB" w:rsidRPr="00CC49AB" w14:paraId="4E7F7C98" w14:textId="77777777" w:rsidTr="00227911">
        <w:trPr>
          <w:trHeight w:val="20"/>
          <w:jc w:val="center"/>
        </w:trPr>
        <w:tc>
          <w:tcPr>
            <w:tcW w:w="271" w:type="pct"/>
            <w:vAlign w:val="bottom"/>
          </w:tcPr>
          <w:p w14:paraId="4BE1DE03"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36</w:t>
            </w:r>
          </w:p>
        </w:tc>
        <w:tc>
          <w:tcPr>
            <w:tcW w:w="581" w:type="pct"/>
            <w:vAlign w:val="bottom"/>
          </w:tcPr>
          <w:p w14:paraId="330F000B"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Shëngjin</w:t>
            </w:r>
          </w:p>
        </w:tc>
        <w:tc>
          <w:tcPr>
            <w:tcW w:w="1316" w:type="pct"/>
            <w:vAlign w:val="bottom"/>
          </w:tcPr>
          <w:p w14:paraId="61816F8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w:t>
            </w:r>
          </w:p>
        </w:tc>
        <w:tc>
          <w:tcPr>
            <w:tcW w:w="774" w:type="pct"/>
            <w:vAlign w:val="bottom"/>
          </w:tcPr>
          <w:p w14:paraId="3D9F629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907</w:t>
            </w:r>
          </w:p>
        </w:tc>
        <w:tc>
          <w:tcPr>
            <w:tcW w:w="617" w:type="pct"/>
            <w:vAlign w:val="bottom"/>
          </w:tcPr>
          <w:p w14:paraId="2696BDB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111</w:t>
            </w:r>
          </w:p>
        </w:tc>
        <w:tc>
          <w:tcPr>
            <w:tcW w:w="734" w:type="pct"/>
            <w:vAlign w:val="bottom"/>
          </w:tcPr>
          <w:p w14:paraId="7FF99E9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4.XII-24.III</w:t>
            </w:r>
          </w:p>
        </w:tc>
        <w:tc>
          <w:tcPr>
            <w:tcW w:w="707" w:type="pct"/>
            <w:vAlign w:val="bottom"/>
          </w:tcPr>
          <w:p w14:paraId="26455FF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w:t>
            </w:r>
          </w:p>
        </w:tc>
      </w:tr>
      <w:tr w:rsidR="001A78CB" w:rsidRPr="00CC49AB" w14:paraId="1E1B68A3" w14:textId="77777777" w:rsidTr="00227911">
        <w:trPr>
          <w:trHeight w:val="20"/>
          <w:jc w:val="center"/>
        </w:trPr>
        <w:tc>
          <w:tcPr>
            <w:tcW w:w="271" w:type="pct"/>
            <w:vAlign w:val="bottom"/>
          </w:tcPr>
          <w:p w14:paraId="0BDBA259"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38</w:t>
            </w:r>
          </w:p>
        </w:tc>
        <w:tc>
          <w:tcPr>
            <w:tcW w:w="581" w:type="pct"/>
            <w:vAlign w:val="bottom"/>
          </w:tcPr>
          <w:p w14:paraId="03EFDC9E"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Sukth</w:t>
            </w:r>
          </w:p>
        </w:tc>
        <w:tc>
          <w:tcPr>
            <w:tcW w:w="1316" w:type="pct"/>
            <w:vAlign w:val="bottom"/>
          </w:tcPr>
          <w:p w14:paraId="23EF5A4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0</w:t>
            </w:r>
          </w:p>
        </w:tc>
        <w:tc>
          <w:tcPr>
            <w:tcW w:w="774" w:type="pct"/>
            <w:vAlign w:val="bottom"/>
          </w:tcPr>
          <w:p w14:paraId="306787E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1233</w:t>
            </w:r>
          </w:p>
        </w:tc>
        <w:tc>
          <w:tcPr>
            <w:tcW w:w="617" w:type="pct"/>
            <w:vAlign w:val="bottom"/>
          </w:tcPr>
          <w:p w14:paraId="0ED5532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140</w:t>
            </w:r>
          </w:p>
        </w:tc>
        <w:tc>
          <w:tcPr>
            <w:tcW w:w="734" w:type="pct"/>
            <w:vAlign w:val="bottom"/>
          </w:tcPr>
          <w:p w14:paraId="28E4D04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17.XI-5.IV</w:t>
            </w:r>
          </w:p>
        </w:tc>
        <w:tc>
          <w:tcPr>
            <w:tcW w:w="707" w:type="pct"/>
            <w:vAlign w:val="bottom"/>
          </w:tcPr>
          <w:p w14:paraId="6D16C89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w:t>
            </w:r>
          </w:p>
        </w:tc>
      </w:tr>
      <w:tr w:rsidR="001A78CB" w:rsidRPr="00CC49AB" w14:paraId="53DEEF16" w14:textId="77777777" w:rsidTr="00227911">
        <w:trPr>
          <w:trHeight w:val="20"/>
          <w:jc w:val="center"/>
        </w:trPr>
        <w:tc>
          <w:tcPr>
            <w:tcW w:w="271" w:type="pct"/>
            <w:vAlign w:val="bottom"/>
          </w:tcPr>
          <w:p w14:paraId="1C89E5D9"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41</w:t>
            </w:r>
          </w:p>
        </w:tc>
        <w:tc>
          <w:tcPr>
            <w:tcW w:w="581" w:type="pct"/>
            <w:vAlign w:val="bottom"/>
          </w:tcPr>
          <w:p w14:paraId="714364E2"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Tiranë</w:t>
            </w:r>
          </w:p>
        </w:tc>
        <w:tc>
          <w:tcPr>
            <w:tcW w:w="1316" w:type="pct"/>
            <w:vAlign w:val="bottom"/>
          </w:tcPr>
          <w:p w14:paraId="4182350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0</w:t>
            </w:r>
          </w:p>
        </w:tc>
        <w:tc>
          <w:tcPr>
            <w:tcW w:w="774" w:type="pct"/>
            <w:vAlign w:val="bottom"/>
          </w:tcPr>
          <w:p w14:paraId="3B38276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1132</w:t>
            </w:r>
          </w:p>
        </w:tc>
        <w:tc>
          <w:tcPr>
            <w:tcW w:w="617" w:type="pct"/>
            <w:vAlign w:val="bottom"/>
          </w:tcPr>
          <w:p w14:paraId="744D660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126</w:t>
            </w:r>
          </w:p>
        </w:tc>
        <w:tc>
          <w:tcPr>
            <w:tcW w:w="734" w:type="pct"/>
            <w:vAlign w:val="bottom"/>
          </w:tcPr>
          <w:p w14:paraId="5850D85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22.XI-27.III</w:t>
            </w:r>
          </w:p>
        </w:tc>
        <w:tc>
          <w:tcPr>
            <w:tcW w:w="707" w:type="pct"/>
            <w:vAlign w:val="bottom"/>
          </w:tcPr>
          <w:p w14:paraId="30875BF1"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127</w:t>
            </w:r>
          </w:p>
        </w:tc>
      </w:tr>
      <w:tr w:rsidR="001A78CB" w:rsidRPr="00CC49AB" w14:paraId="169AFE31" w14:textId="77777777" w:rsidTr="00227911">
        <w:trPr>
          <w:trHeight w:val="20"/>
          <w:jc w:val="center"/>
        </w:trPr>
        <w:tc>
          <w:tcPr>
            <w:tcW w:w="271" w:type="pct"/>
            <w:vAlign w:val="bottom"/>
          </w:tcPr>
          <w:p w14:paraId="2A870439"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43</w:t>
            </w:r>
          </w:p>
        </w:tc>
        <w:tc>
          <w:tcPr>
            <w:tcW w:w="581" w:type="pct"/>
            <w:vAlign w:val="bottom"/>
          </w:tcPr>
          <w:p w14:paraId="18B9C165"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Vlorë</w:t>
            </w:r>
          </w:p>
        </w:tc>
        <w:tc>
          <w:tcPr>
            <w:tcW w:w="1316" w:type="pct"/>
            <w:vAlign w:val="bottom"/>
          </w:tcPr>
          <w:p w14:paraId="293D0C7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w:t>
            </w:r>
          </w:p>
        </w:tc>
        <w:tc>
          <w:tcPr>
            <w:tcW w:w="774" w:type="pct"/>
            <w:vAlign w:val="bottom"/>
          </w:tcPr>
          <w:p w14:paraId="26151E95"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794</w:t>
            </w:r>
          </w:p>
        </w:tc>
        <w:tc>
          <w:tcPr>
            <w:tcW w:w="617" w:type="pct"/>
            <w:vAlign w:val="bottom"/>
          </w:tcPr>
          <w:p w14:paraId="134307A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102</w:t>
            </w:r>
          </w:p>
        </w:tc>
        <w:tc>
          <w:tcPr>
            <w:tcW w:w="734" w:type="pct"/>
            <w:vAlign w:val="bottom"/>
          </w:tcPr>
          <w:p w14:paraId="0D8A77F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7.XII-18.III</w:t>
            </w:r>
          </w:p>
        </w:tc>
        <w:tc>
          <w:tcPr>
            <w:tcW w:w="707" w:type="pct"/>
            <w:vAlign w:val="bottom"/>
          </w:tcPr>
          <w:p w14:paraId="14297C87"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w:t>
            </w:r>
          </w:p>
        </w:tc>
      </w:tr>
      <w:tr w:rsidR="001A78CB" w:rsidRPr="00CC49AB" w14:paraId="1E2CB4F2" w14:textId="77777777" w:rsidTr="00FA295F">
        <w:trPr>
          <w:trHeight w:val="20"/>
          <w:jc w:val="center"/>
        </w:trPr>
        <w:tc>
          <w:tcPr>
            <w:tcW w:w="5000" w:type="pct"/>
            <w:gridSpan w:val="7"/>
            <w:vAlign w:val="bottom"/>
          </w:tcPr>
          <w:p w14:paraId="53166BA7" w14:textId="77777777" w:rsidR="001A78CB" w:rsidRPr="00CC49AB" w:rsidRDefault="001A78CB" w:rsidP="001A78CB">
            <w:pPr>
              <w:spacing w:after="0"/>
              <w:jc w:val="center"/>
              <w:rPr>
                <w:rFonts w:ascii="Garamond" w:hAnsi="Garamond" w:cs="Times New Roman"/>
                <w:b/>
                <w:szCs w:val="24"/>
                <w:lang w:val="sq-AL"/>
              </w:rPr>
            </w:pPr>
            <w:r w:rsidRPr="00CC49AB">
              <w:rPr>
                <w:rFonts w:ascii="Garamond" w:hAnsi="Garamond" w:cs="Times New Roman"/>
                <w:b/>
                <w:szCs w:val="24"/>
                <w:lang w:val="sq-AL"/>
              </w:rPr>
              <w:t>ZONA 2</w:t>
            </w:r>
          </w:p>
        </w:tc>
      </w:tr>
      <w:tr w:rsidR="001A78CB" w:rsidRPr="00CC49AB" w14:paraId="4F402FFE" w14:textId="77777777" w:rsidTr="00227911">
        <w:trPr>
          <w:trHeight w:val="20"/>
          <w:jc w:val="center"/>
        </w:trPr>
        <w:tc>
          <w:tcPr>
            <w:tcW w:w="271" w:type="pct"/>
            <w:vAlign w:val="bottom"/>
          </w:tcPr>
          <w:p w14:paraId="34266222"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37</w:t>
            </w:r>
          </w:p>
        </w:tc>
        <w:tc>
          <w:tcPr>
            <w:tcW w:w="581" w:type="pct"/>
            <w:vAlign w:val="bottom"/>
          </w:tcPr>
          <w:p w14:paraId="3F8F915C"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Shkodër</w:t>
            </w:r>
          </w:p>
        </w:tc>
        <w:tc>
          <w:tcPr>
            <w:tcW w:w="1316" w:type="pct"/>
            <w:vAlign w:val="bottom"/>
          </w:tcPr>
          <w:p w14:paraId="01C85C8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w:t>
            </w:r>
          </w:p>
        </w:tc>
        <w:tc>
          <w:tcPr>
            <w:tcW w:w="774" w:type="pct"/>
            <w:vAlign w:val="bottom"/>
          </w:tcPr>
          <w:p w14:paraId="7E9356C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1392</w:t>
            </w:r>
          </w:p>
        </w:tc>
        <w:tc>
          <w:tcPr>
            <w:tcW w:w="617" w:type="pct"/>
            <w:vAlign w:val="bottom"/>
          </w:tcPr>
          <w:p w14:paraId="7575DE8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139</w:t>
            </w:r>
          </w:p>
        </w:tc>
        <w:tc>
          <w:tcPr>
            <w:tcW w:w="734" w:type="pct"/>
            <w:vAlign w:val="bottom"/>
          </w:tcPr>
          <w:p w14:paraId="45E79D2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10.XI-29.III</w:t>
            </w:r>
          </w:p>
        </w:tc>
        <w:tc>
          <w:tcPr>
            <w:tcW w:w="707" w:type="pct"/>
            <w:vAlign w:val="bottom"/>
          </w:tcPr>
          <w:p w14:paraId="61853B4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28</w:t>
            </w:r>
          </w:p>
        </w:tc>
      </w:tr>
      <w:tr w:rsidR="001A78CB" w:rsidRPr="00CC49AB" w14:paraId="2574428F" w14:textId="77777777" w:rsidTr="00227911">
        <w:trPr>
          <w:trHeight w:val="20"/>
          <w:jc w:val="center"/>
        </w:trPr>
        <w:tc>
          <w:tcPr>
            <w:tcW w:w="271" w:type="pct"/>
            <w:vAlign w:val="bottom"/>
          </w:tcPr>
          <w:p w14:paraId="6C7E0042"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20</w:t>
            </w:r>
          </w:p>
        </w:tc>
        <w:tc>
          <w:tcPr>
            <w:tcW w:w="581" w:type="pct"/>
            <w:vAlign w:val="bottom"/>
          </w:tcPr>
          <w:p w14:paraId="38DCCDC7" w14:textId="4F1627D0"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Kruj</w:t>
            </w:r>
            <w:r w:rsidR="00D31DB1" w:rsidRPr="00CC49AB">
              <w:rPr>
                <w:rFonts w:ascii="Garamond" w:hAnsi="Garamond" w:cs="Times New Roman"/>
                <w:szCs w:val="24"/>
                <w:lang w:val="sq-AL"/>
              </w:rPr>
              <w:t>ë</w:t>
            </w:r>
          </w:p>
        </w:tc>
        <w:tc>
          <w:tcPr>
            <w:tcW w:w="1316" w:type="pct"/>
            <w:vAlign w:val="bottom"/>
          </w:tcPr>
          <w:p w14:paraId="09CF110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w:t>
            </w:r>
          </w:p>
        </w:tc>
        <w:tc>
          <w:tcPr>
            <w:tcW w:w="774" w:type="pct"/>
            <w:vAlign w:val="bottom"/>
          </w:tcPr>
          <w:p w14:paraId="67CDFDA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1516</w:t>
            </w:r>
          </w:p>
        </w:tc>
        <w:tc>
          <w:tcPr>
            <w:tcW w:w="617" w:type="pct"/>
            <w:vAlign w:val="bottom"/>
          </w:tcPr>
          <w:p w14:paraId="6489F3D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159</w:t>
            </w:r>
          </w:p>
        </w:tc>
        <w:tc>
          <w:tcPr>
            <w:tcW w:w="734" w:type="pct"/>
            <w:vAlign w:val="bottom"/>
          </w:tcPr>
          <w:p w14:paraId="1B5D8EE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13.XI-20.IV</w:t>
            </w:r>
          </w:p>
        </w:tc>
        <w:tc>
          <w:tcPr>
            <w:tcW w:w="707" w:type="pct"/>
            <w:vAlign w:val="bottom"/>
          </w:tcPr>
          <w:p w14:paraId="6F40D69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560</w:t>
            </w:r>
          </w:p>
        </w:tc>
      </w:tr>
      <w:tr w:rsidR="001A78CB" w:rsidRPr="00CC49AB" w14:paraId="23DAE46A" w14:textId="77777777" w:rsidTr="00227911">
        <w:trPr>
          <w:trHeight w:val="20"/>
          <w:jc w:val="center"/>
        </w:trPr>
        <w:tc>
          <w:tcPr>
            <w:tcW w:w="271" w:type="pct"/>
            <w:vAlign w:val="bottom"/>
          </w:tcPr>
          <w:p w14:paraId="782A1F51"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21</w:t>
            </w:r>
          </w:p>
        </w:tc>
        <w:tc>
          <w:tcPr>
            <w:tcW w:w="581" w:type="pct"/>
            <w:vAlign w:val="bottom"/>
          </w:tcPr>
          <w:p w14:paraId="03006F8C"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Kuçovë</w:t>
            </w:r>
          </w:p>
        </w:tc>
        <w:tc>
          <w:tcPr>
            <w:tcW w:w="1316" w:type="pct"/>
            <w:vAlign w:val="bottom"/>
          </w:tcPr>
          <w:p w14:paraId="42C410E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0</w:t>
            </w:r>
          </w:p>
        </w:tc>
        <w:tc>
          <w:tcPr>
            <w:tcW w:w="774" w:type="pct"/>
            <w:vAlign w:val="bottom"/>
          </w:tcPr>
          <w:p w14:paraId="76C9F70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1205</w:t>
            </w:r>
          </w:p>
        </w:tc>
        <w:tc>
          <w:tcPr>
            <w:tcW w:w="617" w:type="pct"/>
            <w:vAlign w:val="bottom"/>
          </w:tcPr>
          <w:p w14:paraId="3D1637A9"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131</w:t>
            </w:r>
          </w:p>
        </w:tc>
        <w:tc>
          <w:tcPr>
            <w:tcW w:w="734" w:type="pct"/>
            <w:vAlign w:val="bottom"/>
          </w:tcPr>
          <w:p w14:paraId="186214C1"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19.XI-29.III</w:t>
            </w:r>
          </w:p>
        </w:tc>
        <w:tc>
          <w:tcPr>
            <w:tcW w:w="707" w:type="pct"/>
            <w:vAlign w:val="bottom"/>
          </w:tcPr>
          <w:p w14:paraId="05C2F919"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32</w:t>
            </w:r>
          </w:p>
        </w:tc>
      </w:tr>
      <w:tr w:rsidR="001A78CB" w:rsidRPr="00CC49AB" w14:paraId="009059DA" w14:textId="77777777" w:rsidTr="00227911">
        <w:trPr>
          <w:trHeight w:val="20"/>
          <w:jc w:val="center"/>
        </w:trPr>
        <w:tc>
          <w:tcPr>
            <w:tcW w:w="271" w:type="pct"/>
            <w:vAlign w:val="bottom"/>
          </w:tcPr>
          <w:p w14:paraId="1F79700E"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26</w:t>
            </w:r>
          </w:p>
        </w:tc>
        <w:tc>
          <w:tcPr>
            <w:tcW w:w="581" w:type="pct"/>
            <w:vAlign w:val="bottom"/>
          </w:tcPr>
          <w:p w14:paraId="10CC8FBF"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Librazhd</w:t>
            </w:r>
          </w:p>
        </w:tc>
        <w:tc>
          <w:tcPr>
            <w:tcW w:w="1316" w:type="pct"/>
            <w:vAlign w:val="bottom"/>
          </w:tcPr>
          <w:p w14:paraId="12B350E1"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w:t>
            </w:r>
          </w:p>
        </w:tc>
        <w:tc>
          <w:tcPr>
            <w:tcW w:w="774" w:type="pct"/>
            <w:vAlign w:val="bottom"/>
          </w:tcPr>
          <w:p w14:paraId="04328DF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1778</w:t>
            </w:r>
          </w:p>
        </w:tc>
        <w:tc>
          <w:tcPr>
            <w:tcW w:w="617" w:type="pct"/>
            <w:vAlign w:val="bottom"/>
          </w:tcPr>
          <w:p w14:paraId="227C5E5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154</w:t>
            </w:r>
          </w:p>
        </w:tc>
        <w:tc>
          <w:tcPr>
            <w:tcW w:w="734" w:type="pct"/>
            <w:vAlign w:val="bottom"/>
          </w:tcPr>
          <w:p w14:paraId="183B4EB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6.XI-8.IV</w:t>
            </w:r>
          </w:p>
        </w:tc>
        <w:tc>
          <w:tcPr>
            <w:tcW w:w="707" w:type="pct"/>
            <w:vAlign w:val="bottom"/>
          </w:tcPr>
          <w:p w14:paraId="3647EE5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250</w:t>
            </w:r>
          </w:p>
        </w:tc>
      </w:tr>
      <w:tr w:rsidR="001A78CB" w:rsidRPr="00CC49AB" w14:paraId="0610FC46" w14:textId="77777777" w:rsidTr="00227911">
        <w:trPr>
          <w:trHeight w:val="20"/>
          <w:jc w:val="center"/>
        </w:trPr>
        <w:tc>
          <w:tcPr>
            <w:tcW w:w="271" w:type="pct"/>
            <w:vAlign w:val="bottom"/>
          </w:tcPr>
          <w:p w14:paraId="3CD3C189"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14</w:t>
            </w:r>
          </w:p>
        </w:tc>
        <w:tc>
          <w:tcPr>
            <w:tcW w:w="581" w:type="pct"/>
            <w:vAlign w:val="bottom"/>
          </w:tcPr>
          <w:p w14:paraId="22B4673C"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Gjirokastër</w:t>
            </w:r>
          </w:p>
        </w:tc>
        <w:tc>
          <w:tcPr>
            <w:tcW w:w="1316" w:type="pct"/>
            <w:vAlign w:val="bottom"/>
          </w:tcPr>
          <w:p w14:paraId="7DE92C27"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w:t>
            </w:r>
          </w:p>
        </w:tc>
        <w:tc>
          <w:tcPr>
            <w:tcW w:w="774" w:type="pct"/>
            <w:vAlign w:val="bottom"/>
          </w:tcPr>
          <w:p w14:paraId="754FDFA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1479</w:t>
            </w:r>
          </w:p>
        </w:tc>
        <w:tc>
          <w:tcPr>
            <w:tcW w:w="617" w:type="pct"/>
            <w:vAlign w:val="bottom"/>
          </w:tcPr>
          <w:p w14:paraId="14451EC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144</w:t>
            </w:r>
          </w:p>
        </w:tc>
        <w:tc>
          <w:tcPr>
            <w:tcW w:w="734" w:type="pct"/>
            <w:vAlign w:val="bottom"/>
          </w:tcPr>
          <w:p w14:paraId="3ABBA3C5"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13.XI-2.IV</w:t>
            </w:r>
          </w:p>
        </w:tc>
        <w:tc>
          <w:tcPr>
            <w:tcW w:w="707" w:type="pct"/>
            <w:vAlign w:val="bottom"/>
          </w:tcPr>
          <w:p w14:paraId="4B869BB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193</w:t>
            </w:r>
          </w:p>
        </w:tc>
      </w:tr>
      <w:tr w:rsidR="001A78CB" w:rsidRPr="00CC49AB" w14:paraId="56913B36" w14:textId="77777777" w:rsidTr="00227911">
        <w:trPr>
          <w:trHeight w:val="20"/>
          <w:jc w:val="center"/>
        </w:trPr>
        <w:tc>
          <w:tcPr>
            <w:tcW w:w="271" w:type="pct"/>
            <w:vAlign w:val="bottom"/>
          </w:tcPr>
          <w:p w14:paraId="54AACAC4"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15</w:t>
            </w:r>
          </w:p>
        </w:tc>
        <w:tc>
          <w:tcPr>
            <w:tcW w:w="581" w:type="pct"/>
            <w:vAlign w:val="bottom"/>
          </w:tcPr>
          <w:p w14:paraId="3731AA07"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Gramsh</w:t>
            </w:r>
          </w:p>
        </w:tc>
        <w:tc>
          <w:tcPr>
            <w:tcW w:w="1316" w:type="pct"/>
            <w:vAlign w:val="bottom"/>
          </w:tcPr>
          <w:p w14:paraId="0754ACC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w:t>
            </w:r>
          </w:p>
        </w:tc>
        <w:tc>
          <w:tcPr>
            <w:tcW w:w="774" w:type="pct"/>
            <w:vAlign w:val="bottom"/>
          </w:tcPr>
          <w:p w14:paraId="567621A4"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1312</w:t>
            </w:r>
          </w:p>
        </w:tc>
        <w:tc>
          <w:tcPr>
            <w:tcW w:w="617" w:type="pct"/>
            <w:vAlign w:val="bottom"/>
          </w:tcPr>
          <w:p w14:paraId="0CF5835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140</w:t>
            </w:r>
          </w:p>
        </w:tc>
        <w:tc>
          <w:tcPr>
            <w:tcW w:w="734" w:type="pct"/>
            <w:vAlign w:val="bottom"/>
          </w:tcPr>
          <w:p w14:paraId="41BD917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13.XI-2.IV</w:t>
            </w:r>
          </w:p>
        </w:tc>
        <w:tc>
          <w:tcPr>
            <w:tcW w:w="707" w:type="pct"/>
            <w:vAlign w:val="bottom"/>
          </w:tcPr>
          <w:p w14:paraId="2082D77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200</w:t>
            </w:r>
          </w:p>
        </w:tc>
      </w:tr>
      <w:tr w:rsidR="001A78CB" w:rsidRPr="00CC49AB" w14:paraId="2F1ACCAC" w14:textId="77777777" w:rsidTr="00227911">
        <w:trPr>
          <w:trHeight w:val="20"/>
          <w:jc w:val="center"/>
        </w:trPr>
        <w:tc>
          <w:tcPr>
            <w:tcW w:w="271" w:type="pct"/>
            <w:vAlign w:val="bottom"/>
          </w:tcPr>
          <w:p w14:paraId="1C9962EE"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6</w:t>
            </w:r>
          </w:p>
        </w:tc>
        <w:tc>
          <w:tcPr>
            <w:tcW w:w="581" w:type="pct"/>
            <w:vAlign w:val="bottom"/>
          </w:tcPr>
          <w:p w14:paraId="437515E8"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Burrel</w:t>
            </w:r>
          </w:p>
        </w:tc>
        <w:tc>
          <w:tcPr>
            <w:tcW w:w="1316" w:type="pct"/>
            <w:vAlign w:val="bottom"/>
          </w:tcPr>
          <w:p w14:paraId="7DD6502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w:t>
            </w:r>
          </w:p>
        </w:tc>
        <w:tc>
          <w:tcPr>
            <w:tcW w:w="774" w:type="pct"/>
            <w:vAlign w:val="bottom"/>
          </w:tcPr>
          <w:p w14:paraId="21CCDC94"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1904</w:t>
            </w:r>
          </w:p>
        </w:tc>
        <w:tc>
          <w:tcPr>
            <w:tcW w:w="617" w:type="pct"/>
            <w:vAlign w:val="bottom"/>
          </w:tcPr>
          <w:p w14:paraId="4B36E47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162</w:t>
            </w:r>
          </w:p>
        </w:tc>
        <w:tc>
          <w:tcPr>
            <w:tcW w:w="734" w:type="pct"/>
            <w:vAlign w:val="bottom"/>
          </w:tcPr>
          <w:p w14:paraId="13E7AD1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1.XI-11.IV</w:t>
            </w:r>
          </w:p>
        </w:tc>
        <w:tc>
          <w:tcPr>
            <w:tcW w:w="707" w:type="pct"/>
            <w:vAlign w:val="bottom"/>
          </w:tcPr>
          <w:p w14:paraId="39E8B2A9"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309</w:t>
            </w:r>
          </w:p>
        </w:tc>
      </w:tr>
      <w:tr w:rsidR="001A78CB" w:rsidRPr="00CC49AB" w14:paraId="60382FBD" w14:textId="77777777" w:rsidTr="00227911">
        <w:trPr>
          <w:trHeight w:val="20"/>
          <w:jc w:val="center"/>
        </w:trPr>
        <w:tc>
          <w:tcPr>
            <w:tcW w:w="271" w:type="pct"/>
            <w:vAlign w:val="bottom"/>
          </w:tcPr>
          <w:p w14:paraId="322A9CB4"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8</w:t>
            </w:r>
          </w:p>
        </w:tc>
        <w:tc>
          <w:tcPr>
            <w:tcW w:w="581" w:type="pct"/>
            <w:vAlign w:val="bottom"/>
          </w:tcPr>
          <w:p w14:paraId="27CA8467"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Çorovodë</w:t>
            </w:r>
          </w:p>
        </w:tc>
        <w:tc>
          <w:tcPr>
            <w:tcW w:w="1316" w:type="pct"/>
            <w:vAlign w:val="bottom"/>
          </w:tcPr>
          <w:p w14:paraId="1F46232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w:t>
            </w:r>
          </w:p>
        </w:tc>
        <w:tc>
          <w:tcPr>
            <w:tcW w:w="774" w:type="pct"/>
            <w:vAlign w:val="bottom"/>
          </w:tcPr>
          <w:p w14:paraId="60C08BA7"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1486</w:t>
            </w:r>
          </w:p>
        </w:tc>
        <w:tc>
          <w:tcPr>
            <w:tcW w:w="617" w:type="pct"/>
            <w:vAlign w:val="bottom"/>
          </w:tcPr>
          <w:p w14:paraId="55BA6DB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153</w:t>
            </w:r>
          </w:p>
        </w:tc>
        <w:tc>
          <w:tcPr>
            <w:tcW w:w="734" w:type="pct"/>
            <w:vAlign w:val="bottom"/>
          </w:tcPr>
          <w:p w14:paraId="6C10F75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7.XI-8.IV</w:t>
            </w:r>
          </w:p>
        </w:tc>
        <w:tc>
          <w:tcPr>
            <w:tcW w:w="707" w:type="pct"/>
            <w:vAlign w:val="bottom"/>
          </w:tcPr>
          <w:p w14:paraId="61ED1B2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410</w:t>
            </w:r>
          </w:p>
        </w:tc>
      </w:tr>
      <w:tr w:rsidR="001A78CB" w:rsidRPr="00CC49AB" w14:paraId="4BBBE738" w14:textId="77777777" w:rsidTr="00227911">
        <w:trPr>
          <w:trHeight w:val="20"/>
          <w:jc w:val="center"/>
        </w:trPr>
        <w:tc>
          <w:tcPr>
            <w:tcW w:w="271" w:type="pct"/>
            <w:vAlign w:val="bottom"/>
          </w:tcPr>
          <w:p w14:paraId="668C4DCF"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30</w:t>
            </w:r>
          </w:p>
        </w:tc>
        <w:tc>
          <w:tcPr>
            <w:tcW w:w="581" w:type="pct"/>
            <w:vAlign w:val="bottom"/>
          </w:tcPr>
          <w:p w14:paraId="2F91EA79"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Përmet</w:t>
            </w:r>
          </w:p>
        </w:tc>
        <w:tc>
          <w:tcPr>
            <w:tcW w:w="1316" w:type="pct"/>
            <w:vAlign w:val="bottom"/>
          </w:tcPr>
          <w:p w14:paraId="0BDCE97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w:t>
            </w:r>
          </w:p>
        </w:tc>
        <w:tc>
          <w:tcPr>
            <w:tcW w:w="774" w:type="pct"/>
            <w:vAlign w:val="bottom"/>
          </w:tcPr>
          <w:p w14:paraId="34F64FD4"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1391</w:t>
            </w:r>
          </w:p>
        </w:tc>
        <w:tc>
          <w:tcPr>
            <w:tcW w:w="617" w:type="pct"/>
            <w:vAlign w:val="bottom"/>
          </w:tcPr>
          <w:p w14:paraId="686155A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143</w:t>
            </w:r>
          </w:p>
        </w:tc>
        <w:tc>
          <w:tcPr>
            <w:tcW w:w="734" w:type="pct"/>
            <w:vAlign w:val="bottom"/>
          </w:tcPr>
          <w:p w14:paraId="7920A9A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13.XI-4.IV</w:t>
            </w:r>
          </w:p>
        </w:tc>
        <w:tc>
          <w:tcPr>
            <w:tcW w:w="707" w:type="pct"/>
            <w:vAlign w:val="bottom"/>
          </w:tcPr>
          <w:p w14:paraId="7518993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260</w:t>
            </w:r>
          </w:p>
        </w:tc>
      </w:tr>
      <w:tr w:rsidR="001A78CB" w:rsidRPr="00CC49AB" w14:paraId="27296F98" w14:textId="77777777" w:rsidTr="00227911">
        <w:trPr>
          <w:trHeight w:val="20"/>
          <w:jc w:val="center"/>
        </w:trPr>
        <w:tc>
          <w:tcPr>
            <w:tcW w:w="271" w:type="pct"/>
            <w:vAlign w:val="bottom"/>
          </w:tcPr>
          <w:p w14:paraId="02A22763"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39</w:t>
            </w:r>
          </w:p>
        </w:tc>
        <w:tc>
          <w:tcPr>
            <w:tcW w:w="581" w:type="pct"/>
            <w:vAlign w:val="bottom"/>
          </w:tcPr>
          <w:p w14:paraId="21CDC4DA"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Tepelenë</w:t>
            </w:r>
          </w:p>
        </w:tc>
        <w:tc>
          <w:tcPr>
            <w:tcW w:w="1316" w:type="pct"/>
            <w:vAlign w:val="bottom"/>
          </w:tcPr>
          <w:p w14:paraId="6E05A86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w:t>
            </w:r>
          </w:p>
        </w:tc>
        <w:tc>
          <w:tcPr>
            <w:tcW w:w="774" w:type="pct"/>
            <w:vAlign w:val="bottom"/>
          </w:tcPr>
          <w:p w14:paraId="6A1A53A7"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1429</w:t>
            </w:r>
          </w:p>
        </w:tc>
        <w:tc>
          <w:tcPr>
            <w:tcW w:w="617" w:type="pct"/>
            <w:vAlign w:val="bottom"/>
          </w:tcPr>
          <w:p w14:paraId="0F081E97"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147</w:t>
            </w:r>
          </w:p>
        </w:tc>
        <w:tc>
          <w:tcPr>
            <w:tcW w:w="734" w:type="pct"/>
            <w:vAlign w:val="bottom"/>
          </w:tcPr>
          <w:p w14:paraId="458A3011"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11.XI-6.IV</w:t>
            </w:r>
          </w:p>
        </w:tc>
        <w:tc>
          <w:tcPr>
            <w:tcW w:w="707" w:type="pct"/>
            <w:vAlign w:val="bottom"/>
          </w:tcPr>
          <w:p w14:paraId="6162D244"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28</w:t>
            </w:r>
          </w:p>
        </w:tc>
      </w:tr>
      <w:tr w:rsidR="001A78CB" w:rsidRPr="00CC49AB" w14:paraId="01C43491" w14:textId="77777777" w:rsidTr="00227911">
        <w:trPr>
          <w:trHeight w:val="20"/>
          <w:jc w:val="center"/>
        </w:trPr>
        <w:tc>
          <w:tcPr>
            <w:tcW w:w="271" w:type="pct"/>
            <w:vAlign w:val="bottom"/>
          </w:tcPr>
          <w:p w14:paraId="7BAADB7A"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32</w:t>
            </w:r>
          </w:p>
        </w:tc>
        <w:tc>
          <w:tcPr>
            <w:tcW w:w="581" w:type="pct"/>
            <w:vAlign w:val="bottom"/>
          </w:tcPr>
          <w:p w14:paraId="64B2DF8A"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Pogradec</w:t>
            </w:r>
          </w:p>
        </w:tc>
        <w:tc>
          <w:tcPr>
            <w:tcW w:w="1316" w:type="pct"/>
            <w:vAlign w:val="bottom"/>
          </w:tcPr>
          <w:p w14:paraId="3D3693A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-7</w:t>
            </w:r>
          </w:p>
        </w:tc>
        <w:tc>
          <w:tcPr>
            <w:tcW w:w="774" w:type="pct"/>
            <w:vAlign w:val="bottom"/>
          </w:tcPr>
          <w:p w14:paraId="71CBB52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2281</w:t>
            </w:r>
          </w:p>
        </w:tc>
        <w:tc>
          <w:tcPr>
            <w:tcW w:w="617" w:type="pct"/>
            <w:vAlign w:val="bottom"/>
          </w:tcPr>
          <w:p w14:paraId="2EF07AB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196</w:t>
            </w:r>
          </w:p>
        </w:tc>
        <w:tc>
          <w:tcPr>
            <w:tcW w:w="734" w:type="pct"/>
            <w:vAlign w:val="bottom"/>
          </w:tcPr>
          <w:p w14:paraId="5A9FD20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20.X-3.V</w:t>
            </w:r>
          </w:p>
        </w:tc>
        <w:tc>
          <w:tcPr>
            <w:tcW w:w="707" w:type="pct"/>
            <w:vAlign w:val="bottom"/>
          </w:tcPr>
          <w:p w14:paraId="404A69A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720</w:t>
            </w:r>
          </w:p>
        </w:tc>
      </w:tr>
      <w:tr w:rsidR="001A78CB" w:rsidRPr="00CC49AB" w14:paraId="1B879D49" w14:textId="77777777" w:rsidTr="00FA295F">
        <w:trPr>
          <w:trHeight w:val="20"/>
          <w:jc w:val="center"/>
        </w:trPr>
        <w:tc>
          <w:tcPr>
            <w:tcW w:w="5000" w:type="pct"/>
            <w:gridSpan w:val="7"/>
            <w:vAlign w:val="bottom"/>
          </w:tcPr>
          <w:p w14:paraId="5F214CAE" w14:textId="77777777" w:rsidR="001A78CB" w:rsidRPr="00CC49AB" w:rsidRDefault="001A78CB" w:rsidP="001A78CB">
            <w:pPr>
              <w:spacing w:after="0"/>
              <w:jc w:val="center"/>
              <w:rPr>
                <w:rFonts w:ascii="Garamond" w:hAnsi="Garamond" w:cs="Times New Roman"/>
                <w:b/>
                <w:szCs w:val="24"/>
                <w:lang w:val="sq-AL"/>
              </w:rPr>
            </w:pPr>
            <w:r w:rsidRPr="00CC49AB">
              <w:rPr>
                <w:rFonts w:ascii="Garamond" w:hAnsi="Garamond" w:cs="Times New Roman"/>
                <w:b/>
                <w:szCs w:val="24"/>
                <w:lang w:val="sq-AL"/>
              </w:rPr>
              <w:t>ZONA 3</w:t>
            </w:r>
          </w:p>
        </w:tc>
      </w:tr>
      <w:tr w:rsidR="001A78CB" w:rsidRPr="00CC49AB" w14:paraId="767D144B" w14:textId="77777777" w:rsidTr="00227911">
        <w:trPr>
          <w:trHeight w:val="20"/>
          <w:jc w:val="center"/>
        </w:trPr>
        <w:tc>
          <w:tcPr>
            <w:tcW w:w="271" w:type="pct"/>
            <w:vAlign w:val="bottom"/>
          </w:tcPr>
          <w:p w14:paraId="3CA9BD7B"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19</w:t>
            </w:r>
          </w:p>
        </w:tc>
        <w:tc>
          <w:tcPr>
            <w:tcW w:w="581" w:type="pct"/>
            <w:vAlign w:val="bottom"/>
          </w:tcPr>
          <w:p w14:paraId="56D6E7DB"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Korçë</w:t>
            </w:r>
          </w:p>
        </w:tc>
        <w:tc>
          <w:tcPr>
            <w:tcW w:w="1316" w:type="pct"/>
            <w:vAlign w:val="bottom"/>
          </w:tcPr>
          <w:p w14:paraId="0D89A40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-8</w:t>
            </w:r>
          </w:p>
        </w:tc>
        <w:tc>
          <w:tcPr>
            <w:tcW w:w="774" w:type="pct"/>
            <w:vAlign w:val="bottom"/>
          </w:tcPr>
          <w:p w14:paraId="7466C13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2606</w:t>
            </w:r>
          </w:p>
        </w:tc>
        <w:tc>
          <w:tcPr>
            <w:tcW w:w="617" w:type="pct"/>
            <w:vAlign w:val="bottom"/>
          </w:tcPr>
          <w:p w14:paraId="250E391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199</w:t>
            </w:r>
          </w:p>
        </w:tc>
        <w:tc>
          <w:tcPr>
            <w:tcW w:w="734" w:type="pct"/>
            <w:vAlign w:val="bottom"/>
          </w:tcPr>
          <w:p w14:paraId="2DAFE09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14.X-30.IV</w:t>
            </w:r>
          </w:p>
        </w:tc>
        <w:tc>
          <w:tcPr>
            <w:tcW w:w="707" w:type="pct"/>
            <w:vAlign w:val="bottom"/>
          </w:tcPr>
          <w:p w14:paraId="4F471F0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898</w:t>
            </w:r>
          </w:p>
        </w:tc>
      </w:tr>
      <w:tr w:rsidR="001A78CB" w:rsidRPr="00CC49AB" w14:paraId="396FFAB0" w14:textId="77777777" w:rsidTr="00227911">
        <w:trPr>
          <w:trHeight w:val="20"/>
          <w:jc w:val="center"/>
        </w:trPr>
        <w:tc>
          <w:tcPr>
            <w:tcW w:w="271" w:type="pct"/>
            <w:vAlign w:val="bottom"/>
          </w:tcPr>
          <w:p w14:paraId="37808485"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22</w:t>
            </w:r>
          </w:p>
        </w:tc>
        <w:tc>
          <w:tcPr>
            <w:tcW w:w="581" w:type="pct"/>
            <w:vAlign w:val="bottom"/>
          </w:tcPr>
          <w:p w14:paraId="5868C525"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Kukës</w:t>
            </w:r>
          </w:p>
        </w:tc>
        <w:tc>
          <w:tcPr>
            <w:tcW w:w="1316" w:type="pct"/>
            <w:vAlign w:val="bottom"/>
          </w:tcPr>
          <w:p w14:paraId="46600CA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-9</w:t>
            </w:r>
          </w:p>
        </w:tc>
        <w:tc>
          <w:tcPr>
            <w:tcW w:w="774" w:type="pct"/>
            <w:vAlign w:val="bottom"/>
          </w:tcPr>
          <w:p w14:paraId="6DD3732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2352</w:t>
            </w:r>
          </w:p>
        </w:tc>
        <w:tc>
          <w:tcPr>
            <w:tcW w:w="617" w:type="pct"/>
            <w:vAlign w:val="bottom"/>
          </w:tcPr>
          <w:p w14:paraId="63F5C0B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181</w:t>
            </w:r>
          </w:p>
        </w:tc>
        <w:tc>
          <w:tcPr>
            <w:tcW w:w="734" w:type="pct"/>
            <w:vAlign w:val="bottom"/>
          </w:tcPr>
          <w:p w14:paraId="65EEF7A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19.X-17.IV</w:t>
            </w:r>
          </w:p>
        </w:tc>
        <w:tc>
          <w:tcPr>
            <w:tcW w:w="707" w:type="pct"/>
            <w:vAlign w:val="bottom"/>
          </w:tcPr>
          <w:p w14:paraId="1B9EE2D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255</w:t>
            </w:r>
          </w:p>
        </w:tc>
      </w:tr>
      <w:tr w:rsidR="001A78CB" w:rsidRPr="00CC49AB" w14:paraId="6D58E377" w14:textId="77777777" w:rsidTr="00227911">
        <w:trPr>
          <w:trHeight w:val="20"/>
          <w:jc w:val="center"/>
        </w:trPr>
        <w:tc>
          <w:tcPr>
            <w:tcW w:w="271" w:type="pct"/>
            <w:vAlign w:val="bottom"/>
          </w:tcPr>
          <w:p w14:paraId="17F10376"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23</w:t>
            </w:r>
          </w:p>
        </w:tc>
        <w:tc>
          <w:tcPr>
            <w:tcW w:w="581" w:type="pct"/>
            <w:vAlign w:val="bottom"/>
          </w:tcPr>
          <w:p w14:paraId="141E9153"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Kurbnesh</w:t>
            </w:r>
          </w:p>
        </w:tc>
        <w:tc>
          <w:tcPr>
            <w:tcW w:w="1316" w:type="pct"/>
            <w:vAlign w:val="bottom"/>
          </w:tcPr>
          <w:p w14:paraId="73B9CD41"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w:t>
            </w:r>
          </w:p>
        </w:tc>
        <w:tc>
          <w:tcPr>
            <w:tcW w:w="774" w:type="pct"/>
            <w:vAlign w:val="bottom"/>
          </w:tcPr>
          <w:p w14:paraId="3A0427F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2525</w:t>
            </w:r>
          </w:p>
        </w:tc>
        <w:tc>
          <w:tcPr>
            <w:tcW w:w="617" w:type="pct"/>
            <w:vAlign w:val="bottom"/>
          </w:tcPr>
          <w:p w14:paraId="4C7E9B47"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203</w:t>
            </w:r>
          </w:p>
        </w:tc>
        <w:tc>
          <w:tcPr>
            <w:tcW w:w="734" w:type="pct"/>
            <w:vAlign w:val="bottom"/>
          </w:tcPr>
          <w:p w14:paraId="3017DD7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15.X-5.V</w:t>
            </w:r>
          </w:p>
        </w:tc>
        <w:tc>
          <w:tcPr>
            <w:tcW w:w="707" w:type="pct"/>
            <w:vAlign w:val="bottom"/>
          </w:tcPr>
          <w:p w14:paraId="1E98F76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988</w:t>
            </w:r>
          </w:p>
        </w:tc>
      </w:tr>
      <w:tr w:rsidR="001A78CB" w:rsidRPr="00CC49AB" w14:paraId="6B09F9D1" w14:textId="77777777" w:rsidTr="00227911">
        <w:trPr>
          <w:trHeight w:val="20"/>
          <w:jc w:val="center"/>
        </w:trPr>
        <w:tc>
          <w:tcPr>
            <w:tcW w:w="271" w:type="pct"/>
            <w:vAlign w:val="bottom"/>
          </w:tcPr>
          <w:p w14:paraId="061B4864"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24</w:t>
            </w:r>
          </w:p>
        </w:tc>
        <w:tc>
          <w:tcPr>
            <w:tcW w:w="581" w:type="pct"/>
            <w:vAlign w:val="bottom"/>
          </w:tcPr>
          <w:p w14:paraId="5FB4D70E"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Leskovik</w:t>
            </w:r>
          </w:p>
        </w:tc>
        <w:tc>
          <w:tcPr>
            <w:tcW w:w="1316" w:type="pct"/>
            <w:vAlign w:val="bottom"/>
          </w:tcPr>
          <w:p w14:paraId="37AB0CC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-7</w:t>
            </w:r>
          </w:p>
        </w:tc>
        <w:tc>
          <w:tcPr>
            <w:tcW w:w="774" w:type="pct"/>
            <w:vAlign w:val="bottom"/>
          </w:tcPr>
          <w:p w14:paraId="3816F0B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2366</w:t>
            </w:r>
          </w:p>
        </w:tc>
        <w:tc>
          <w:tcPr>
            <w:tcW w:w="617" w:type="pct"/>
            <w:vAlign w:val="bottom"/>
          </w:tcPr>
          <w:p w14:paraId="631D409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192</w:t>
            </w:r>
          </w:p>
        </w:tc>
        <w:tc>
          <w:tcPr>
            <w:tcW w:w="734" w:type="pct"/>
            <w:vAlign w:val="bottom"/>
          </w:tcPr>
          <w:p w14:paraId="7443F62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21.X-2.V</w:t>
            </w:r>
          </w:p>
        </w:tc>
        <w:tc>
          <w:tcPr>
            <w:tcW w:w="707" w:type="pct"/>
            <w:vAlign w:val="bottom"/>
          </w:tcPr>
          <w:p w14:paraId="6E4869A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920</w:t>
            </w:r>
          </w:p>
        </w:tc>
      </w:tr>
      <w:tr w:rsidR="001A78CB" w:rsidRPr="00CC49AB" w14:paraId="121E92B5" w14:textId="77777777" w:rsidTr="00227911">
        <w:trPr>
          <w:trHeight w:val="20"/>
          <w:jc w:val="center"/>
        </w:trPr>
        <w:tc>
          <w:tcPr>
            <w:tcW w:w="271" w:type="pct"/>
            <w:vAlign w:val="bottom"/>
          </w:tcPr>
          <w:p w14:paraId="78C1B225"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28</w:t>
            </w:r>
          </w:p>
        </w:tc>
        <w:tc>
          <w:tcPr>
            <w:tcW w:w="581" w:type="pct"/>
            <w:vAlign w:val="bottom"/>
          </w:tcPr>
          <w:p w14:paraId="39DC32F2"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O. Pojan</w:t>
            </w:r>
          </w:p>
        </w:tc>
        <w:tc>
          <w:tcPr>
            <w:tcW w:w="1316" w:type="pct"/>
            <w:vAlign w:val="bottom"/>
          </w:tcPr>
          <w:p w14:paraId="4F9B515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w:t>
            </w:r>
          </w:p>
        </w:tc>
        <w:tc>
          <w:tcPr>
            <w:tcW w:w="774" w:type="pct"/>
            <w:vAlign w:val="bottom"/>
          </w:tcPr>
          <w:p w14:paraId="148C783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2640</w:t>
            </w:r>
          </w:p>
        </w:tc>
        <w:tc>
          <w:tcPr>
            <w:tcW w:w="617" w:type="pct"/>
            <w:vAlign w:val="bottom"/>
          </w:tcPr>
          <w:p w14:paraId="6BED5269"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208</w:t>
            </w:r>
          </w:p>
        </w:tc>
        <w:tc>
          <w:tcPr>
            <w:tcW w:w="734" w:type="pct"/>
            <w:vAlign w:val="bottom"/>
          </w:tcPr>
          <w:p w14:paraId="0A7F8454"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11.X-6.V</w:t>
            </w:r>
          </w:p>
        </w:tc>
        <w:tc>
          <w:tcPr>
            <w:tcW w:w="707" w:type="pct"/>
            <w:vAlign w:val="bottom"/>
          </w:tcPr>
          <w:p w14:paraId="5904397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817</w:t>
            </w:r>
          </w:p>
        </w:tc>
      </w:tr>
      <w:tr w:rsidR="001A78CB" w:rsidRPr="00CC49AB" w14:paraId="298E085B" w14:textId="77777777" w:rsidTr="00227911">
        <w:trPr>
          <w:trHeight w:val="20"/>
          <w:jc w:val="center"/>
        </w:trPr>
        <w:tc>
          <w:tcPr>
            <w:tcW w:w="271" w:type="pct"/>
            <w:vAlign w:val="bottom"/>
          </w:tcPr>
          <w:p w14:paraId="39EEEDDD"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31</w:t>
            </w:r>
          </w:p>
        </w:tc>
        <w:tc>
          <w:tcPr>
            <w:tcW w:w="581" w:type="pct"/>
            <w:vAlign w:val="bottom"/>
          </w:tcPr>
          <w:p w14:paraId="1E281566"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Peshkopi</w:t>
            </w:r>
          </w:p>
        </w:tc>
        <w:tc>
          <w:tcPr>
            <w:tcW w:w="1316" w:type="pct"/>
            <w:vAlign w:val="bottom"/>
          </w:tcPr>
          <w:p w14:paraId="02C9A2E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w:t>
            </w:r>
          </w:p>
        </w:tc>
        <w:tc>
          <w:tcPr>
            <w:tcW w:w="774" w:type="pct"/>
            <w:vAlign w:val="bottom"/>
          </w:tcPr>
          <w:p w14:paraId="0C7C32C5"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2659</w:t>
            </w:r>
          </w:p>
        </w:tc>
        <w:tc>
          <w:tcPr>
            <w:tcW w:w="617" w:type="pct"/>
            <w:vAlign w:val="bottom"/>
          </w:tcPr>
          <w:p w14:paraId="13B46CC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189</w:t>
            </w:r>
          </w:p>
        </w:tc>
        <w:tc>
          <w:tcPr>
            <w:tcW w:w="734" w:type="pct"/>
            <w:vAlign w:val="bottom"/>
          </w:tcPr>
          <w:p w14:paraId="0BBE34D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17.X-23.IV</w:t>
            </w:r>
          </w:p>
        </w:tc>
        <w:tc>
          <w:tcPr>
            <w:tcW w:w="707" w:type="pct"/>
            <w:vAlign w:val="bottom"/>
          </w:tcPr>
          <w:p w14:paraId="1AFE519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657</w:t>
            </w:r>
          </w:p>
        </w:tc>
      </w:tr>
      <w:tr w:rsidR="001A78CB" w:rsidRPr="00CC49AB" w14:paraId="7D687424" w14:textId="77777777" w:rsidTr="00227911">
        <w:trPr>
          <w:trHeight w:val="20"/>
          <w:jc w:val="center"/>
        </w:trPr>
        <w:tc>
          <w:tcPr>
            <w:tcW w:w="271" w:type="pct"/>
            <w:vAlign w:val="bottom"/>
          </w:tcPr>
          <w:p w14:paraId="48E3671C"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33</w:t>
            </w:r>
          </w:p>
        </w:tc>
        <w:tc>
          <w:tcPr>
            <w:tcW w:w="581" w:type="pct"/>
            <w:vAlign w:val="bottom"/>
          </w:tcPr>
          <w:p w14:paraId="56F76969"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Pukë</w:t>
            </w:r>
          </w:p>
        </w:tc>
        <w:tc>
          <w:tcPr>
            <w:tcW w:w="1316" w:type="pct"/>
            <w:vAlign w:val="bottom"/>
          </w:tcPr>
          <w:p w14:paraId="6C93C73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w:t>
            </w:r>
          </w:p>
        </w:tc>
        <w:tc>
          <w:tcPr>
            <w:tcW w:w="774" w:type="pct"/>
            <w:vAlign w:val="bottom"/>
          </w:tcPr>
          <w:p w14:paraId="7C4DB22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2736</w:t>
            </w:r>
          </w:p>
        </w:tc>
        <w:tc>
          <w:tcPr>
            <w:tcW w:w="617" w:type="pct"/>
            <w:vAlign w:val="bottom"/>
          </w:tcPr>
          <w:p w14:paraId="4BB7D4F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202</w:t>
            </w:r>
          </w:p>
        </w:tc>
        <w:tc>
          <w:tcPr>
            <w:tcW w:w="734" w:type="pct"/>
            <w:vAlign w:val="bottom"/>
          </w:tcPr>
          <w:p w14:paraId="6672B384"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14.X-3.V</w:t>
            </w:r>
          </w:p>
        </w:tc>
        <w:tc>
          <w:tcPr>
            <w:tcW w:w="707" w:type="pct"/>
            <w:vAlign w:val="bottom"/>
          </w:tcPr>
          <w:p w14:paraId="595DC557"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810</w:t>
            </w:r>
          </w:p>
        </w:tc>
      </w:tr>
      <w:tr w:rsidR="001A78CB" w:rsidRPr="00CC49AB" w14:paraId="4D54193D" w14:textId="77777777" w:rsidTr="00227911">
        <w:trPr>
          <w:trHeight w:val="20"/>
          <w:jc w:val="center"/>
        </w:trPr>
        <w:tc>
          <w:tcPr>
            <w:tcW w:w="271" w:type="pct"/>
            <w:vAlign w:val="bottom"/>
          </w:tcPr>
          <w:p w14:paraId="2B3C8B9B"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3</w:t>
            </w:r>
          </w:p>
        </w:tc>
        <w:tc>
          <w:tcPr>
            <w:tcW w:w="581" w:type="pct"/>
            <w:vAlign w:val="bottom"/>
          </w:tcPr>
          <w:p w14:paraId="4CC47CF8"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B. Curri</w:t>
            </w:r>
          </w:p>
        </w:tc>
        <w:tc>
          <w:tcPr>
            <w:tcW w:w="1316" w:type="pct"/>
            <w:vAlign w:val="bottom"/>
          </w:tcPr>
          <w:p w14:paraId="28FB10C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-9</w:t>
            </w:r>
          </w:p>
        </w:tc>
        <w:tc>
          <w:tcPr>
            <w:tcW w:w="774" w:type="pct"/>
            <w:vAlign w:val="bottom"/>
          </w:tcPr>
          <w:p w14:paraId="42BEB41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2366</w:t>
            </w:r>
          </w:p>
        </w:tc>
        <w:tc>
          <w:tcPr>
            <w:tcW w:w="617" w:type="pct"/>
            <w:vAlign w:val="bottom"/>
          </w:tcPr>
          <w:p w14:paraId="290F0F5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182</w:t>
            </w:r>
          </w:p>
        </w:tc>
        <w:tc>
          <w:tcPr>
            <w:tcW w:w="734" w:type="pct"/>
            <w:vAlign w:val="bottom"/>
          </w:tcPr>
          <w:p w14:paraId="41CBB58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19.X-19.IV</w:t>
            </w:r>
          </w:p>
        </w:tc>
        <w:tc>
          <w:tcPr>
            <w:tcW w:w="707" w:type="pct"/>
            <w:vAlign w:val="bottom"/>
          </w:tcPr>
          <w:p w14:paraId="3EFEBAE1"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360</w:t>
            </w:r>
          </w:p>
        </w:tc>
      </w:tr>
      <w:tr w:rsidR="001A78CB" w:rsidRPr="00CC49AB" w14:paraId="365D0446" w14:textId="77777777" w:rsidTr="00227911">
        <w:trPr>
          <w:trHeight w:val="20"/>
          <w:jc w:val="center"/>
        </w:trPr>
        <w:tc>
          <w:tcPr>
            <w:tcW w:w="271" w:type="pct"/>
            <w:vAlign w:val="bottom"/>
          </w:tcPr>
          <w:p w14:paraId="2E590849"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4</w:t>
            </w:r>
          </w:p>
        </w:tc>
        <w:tc>
          <w:tcPr>
            <w:tcW w:w="581" w:type="pct"/>
            <w:vAlign w:val="bottom"/>
          </w:tcPr>
          <w:p w14:paraId="289FAB2B"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Bilisht</w:t>
            </w:r>
          </w:p>
        </w:tc>
        <w:tc>
          <w:tcPr>
            <w:tcW w:w="1316" w:type="pct"/>
            <w:vAlign w:val="bottom"/>
          </w:tcPr>
          <w:p w14:paraId="1076518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w:t>
            </w:r>
          </w:p>
        </w:tc>
        <w:tc>
          <w:tcPr>
            <w:tcW w:w="774" w:type="pct"/>
            <w:vAlign w:val="bottom"/>
          </w:tcPr>
          <w:p w14:paraId="2621CD9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2588</w:t>
            </w:r>
          </w:p>
        </w:tc>
        <w:tc>
          <w:tcPr>
            <w:tcW w:w="617" w:type="pct"/>
            <w:vAlign w:val="bottom"/>
          </w:tcPr>
          <w:p w14:paraId="79D983E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205</w:t>
            </w:r>
          </w:p>
        </w:tc>
        <w:tc>
          <w:tcPr>
            <w:tcW w:w="734" w:type="pct"/>
            <w:vAlign w:val="bottom"/>
          </w:tcPr>
          <w:p w14:paraId="28A72C6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12.X-4.V</w:t>
            </w:r>
          </w:p>
        </w:tc>
        <w:tc>
          <w:tcPr>
            <w:tcW w:w="707" w:type="pct"/>
            <w:vAlign w:val="bottom"/>
          </w:tcPr>
          <w:p w14:paraId="305E8D3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890</w:t>
            </w:r>
          </w:p>
        </w:tc>
      </w:tr>
      <w:tr w:rsidR="001A78CB" w:rsidRPr="00CC49AB" w14:paraId="7666A64B" w14:textId="77777777" w:rsidTr="00227911">
        <w:trPr>
          <w:trHeight w:val="20"/>
          <w:jc w:val="center"/>
        </w:trPr>
        <w:tc>
          <w:tcPr>
            <w:tcW w:w="271" w:type="pct"/>
            <w:vAlign w:val="bottom"/>
          </w:tcPr>
          <w:p w14:paraId="2979C43A"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5</w:t>
            </w:r>
          </w:p>
        </w:tc>
        <w:tc>
          <w:tcPr>
            <w:tcW w:w="581" w:type="pct"/>
            <w:vAlign w:val="bottom"/>
          </w:tcPr>
          <w:p w14:paraId="3F69B3E5"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Bulqizë</w:t>
            </w:r>
          </w:p>
        </w:tc>
        <w:tc>
          <w:tcPr>
            <w:tcW w:w="1316" w:type="pct"/>
            <w:vAlign w:val="bottom"/>
          </w:tcPr>
          <w:p w14:paraId="55273554"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-9</w:t>
            </w:r>
          </w:p>
        </w:tc>
        <w:tc>
          <w:tcPr>
            <w:tcW w:w="774" w:type="pct"/>
            <w:vAlign w:val="bottom"/>
          </w:tcPr>
          <w:p w14:paraId="5C35A8E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2532</w:t>
            </w:r>
          </w:p>
        </w:tc>
        <w:tc>
          <w:tcPr>
            <w:tcW w:w="617" w:type="pct"/>
            <w:vAlign w:val="bottom"/>
          </w:tcPr>
          <w:p w14:paraId="119CF059"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203</w:t>
            </w:r>
          </w:p>
        </w:tc>
        <w:tc>
          <w:tcPr>
            <w:tcW w:w="734" w:type="pct"/>
            <w:vAlign w:val="bottom"/>
          </w:tcPr>
          <w:p w14:paraId="4CBD3EA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14.X-4.V</w:t>
            </w:r>
          </w:p>
        </w:tc>
        <w:tc>
          <w:tcPr>
            <w:tcW w:w="707" w:type="pct"/>
            <w:vAlign w:val="bottom"/>
          </w:tcPr>
          <w:p w14:paraId="131A637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655</w:t>
            </w:r>
          </w:p>
        </w:tc>
      </w:tr>
      <w:tr w:rsidR="001A78CB" w:rsidRPr="00CC49AB" w14:paraId="2F25D74B" w14:textId="77777777" w:rsidTr="00227911">
        <w:trPr>
          <w:trHeight w:val="20"/>
          <w:jc w:val="center"/>
        </w:trPr>
        <w:tc>
          <w:tcPr>
            <w:tcW w:w="271" w:type="pct"/>
            <w:vAlign w:val="bottom"/>
          </w:tcPr>
          <w:p w14:paraId="5B0671D2"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9</w:t>
            </w:r>
          </w:p>
        </w:tc>
        <w:tc>
          <w:tcPr>
            <w:tcW w:w="581" w:type="pct"/>
            <w:vAlign w:val="bottom"/>
          </w:tcPr>
          <w:p w14:paraId="214978C1"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Dardhë</w:t>
            </w:r>
          </w:p>
        </w:tc>
        <w:tc>
          <w:tcPr>
            <w:tcW w:w="1316" w:type="pct"/>
            <w:vAlign w:val="bottom"/>
          </w:tcPr>
          <w:p w14:paraId="1AAA5A6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w:t>
            </w:r>
          </w:p>
        </w:tc>
        <w:tc>
          <w:tcPr>
            <w:tcW w:w="774" w:type="pct"/>
            <w:vAlign w:val="bottom"/>
          </w:tcPr>
          <w:p w14:paraId="145C1165"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3115</w:t>
            </w:r>
          </w:p>
        </w:tc>
        <w:tc>
          <w:tcPr>
            <w:tcW w:w="617" w:type="pct"/>
            <w:vAlign w:val="bottom"/>
          </w:tcPr>
          <w:p w14:paraId="2B14049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222</w:t>
            </w:r>
          </w:p>
        </w:tc>
        <w:tc>
          <w:tcPr>
            <w:tcW w:w="734" w:type="pct"/>
            <w:vAlign w:val="bottom"/>
          </w:tcPr>
          <w:p w14:paraId="3A00F7D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30.IX-20.V</w:t>
            </w:r>
          </w:p>
        </w:tc>
        <w:tc>
          <w:tcPr>
            <w:tcW w:w="707" w:type="pct"/>
            <w:vAlign w:val="bottom"/>
          </w:tcPr>
          <w:p w14:paraId="5230A48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1310</w:t>
            </w:r>
          </w:p>
        </w:tc>
      </w:tr>
      <w:tr w:rsidR="001A78CB" w:rsidRPr="00CC49AB" w14:paraId="2FC09298" w14:textId="77777777" w:rsidTr="00227911">
        <w:trPr>
          <w:trHeight w:val="20"/>
          <w:jc w:val="center"/>
        </w:trPr>
        <w:tc>
          <w:tcPr>
            <w:tcW w:w="271" w:type="pct"/>
            <w:vAlign w:val="bottom"/>
          </w:tcPr>
          <w:p w14:paraId="59C12DD0"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12</w:t>
            </w:r>
          </w:p>
        </w:tc>
        <w:tc>
          <w:tcPr>
            <w:tcW w:w="581" w:type="pct"/>
            <w:vAlign w:val="bottom"/>
          </w:tcPr>
          <w:p w14:paraId="63076F09"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Ersekë</w:t>
            </w:r>
          </w:p>
        </w:tc>
        <w:tc>
          <w:tcPr>
            <w:tcW w:w="1316" w:type="pct"/>
            <w:vAlign w:val="bottom"/>
          </w:tcPr>
          <w:p w14:paraId="2F3B8A61"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w:t>
            </w:r>
          </w:p>
        </w:tc>
        <w:tc>
          <w:tcPr>
            <w:tcW w:w="774" w:type="pct"/>
            <w:vAlign w:val="bottom"/>
          </w:tcPr>
          <w:p w14:paraId="1A388A7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2576</w:t>
            </w:r>
          </w:p>
        </w:tc>
        <w:tc>
          <w:tcPr>
            <w:tcW w:w="617" w:type="pct"/>
            <w:vAlign w:val="bottom"/>
          </w:tcPr>
          <w:p w14:paraId="062518A1"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206</w:t>
            </w:r>
          </w:p>
        </w:tc>
        <w:tc>
          <w:tcPr>
            <w:tcW w:w="734" w:type="pct"/>
            <w:vAlign w:val="bottom"/>
          </w:tcPr>
          <w:p w14:paraId="582E95B4"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12.X-5.V</w:t>
            </w:r>
          </w:p>
        </w:tc>
        <w:tc>
          <w:tcPr>
            <w:tcW w:w="707" w:type="pct"/>
            <w:vAlign w:val="bottom"/>
          </w:tcPr>
          <w:p w14:paraId="0E32039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1030</w:t>
            </w:r>
          </w:p>
        </w:tc>
      </w:tr>
      <w:tr w:rsidR="001A78CB" w:rsidRPr="00CC49AB" w14:paraId="4A515AF1" w14:textId="77777777" w:rsidTr="00227911">
        <w:trPr>
          <w:trHeight w:val="20"/>
          <w:jc w:val="center"/>
        </w:trPr>
        <w:tc>
          <w:tcPr>
            <w:tcW w:w="271" w:type="pct"/>
            <w:vAlign w:val="bottom"/>
          </w:tcPr>
          <w:p w14:paraId="09C4A9CA"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40</w:t>
            </w:r>
          </w:p>
        </w:tc>
        <w:tc>
          <w:tcPr>
            <w:tcW w:w="581" w:type="pct"/>
            <w:vAlign w:val="bottom"/>
          </w:tcPr>
          <w:p w14:paraId="58B25252"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Theth</w:t>
            </w:r>
          </w:p>
        </w:tc>
        <w:tc>
          <w:tcPr>
            <w:tcW w:w="1316" w:type="pct"/>
            <w:vAlign w:val="bottom"/>
          </w:tcPr>
          <w:p w14:paraId="4C0CE68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-10</w:t>
            </w:r>
          </w:p>
        </w:tc>
        <w:tc>
          <w:tcPr>
            <w:tcW w:w="774" w:type="pct"/>
            <w:vAlign w:val="bottom"/>
          </w:tcPr>
          <w:p w14:paraId="25F3F77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2716</w:t>
            </w:r>
          </w:p>
        </w:tc>
        <w:tc>
          <w:tcPr>
            <w:tcW w:w="617" w:type="pct"/>
            <w:vAlign w:val="bottom"/>
          </w:tcPr>
          <w:p w14:paraId="1B68B1A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209</w:t>
            </w:r>
          </w:p>
        </w:tc>
        <w:tc>
          <w:tcPr>
            <w:tcW w:w="734" w:type="pct"/>
            <w:vAlign w:val="bottom"/>
          </w:tcPr>
          <w:p w14:paraId="1A74E47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9.X-7.V</w:t>
            </w:r>
          </w:p>
        </w:tc>
        <w:tc>
          <w:tcPr>
            <w:tcW w:w="707" w:type="pct"/>
            <w:vAlign w:val="bottom"/>
          </w:tcPr>
          <w:p w14:paraId="116E2A1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740</w:t>
            </w:r>
          </w:p>
        </w:tc>
      </w:tr>
      <w:tr w:rsidR="001A78CB" w:rsidRPr="00CC49AB" w14:paraId="3D0B17CF" w14:textId="77777777" w:rsidTr="00227911">
        <w:trPr>
          <w:trHeight w:val="20"/>
          <w:jc w:val="center"/>
        </w:trPr>
        <w:tc>
          <w:tcPr>
            <w:tcW w:w="271" w:type="pct"/>
            <w:vAlign w:val="bottom"/>
          </w:tcPr>
          <w:p w14:paraId="2E1ABE4C"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42</w:t>
            </w:r>
          </w:p>
        </w:tc>
        <w:tc>
          <w:tcPr>
            <w:tcW w:w="581" w:type="pct"/>
            <w:vAlign w:val="bottom"/>
          </w:tcPr>
          <w:p w14:paraId="53032EEB"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Vermosh</w:t>
            </w:r>
          </w:p>
        </w:tc>
        <w:tc>
          <w:tcPr>
            <w:tcW w:w="1316" w:type="pct"/>
            <w:vAlign w:val="bottom"/>
          </w:tcPr>
          <w:p w14:paraId="3C2BC7E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-13</w:t>
            </w:r>
          </w:p>
        </w:tc>
        <w:tc>
          <w:tcPr>
            <w:tcW w:w="774" w:type="pct"/>
            <w:vAlign w:val="bottom"/>
          </w:tcPr>
          <w:p w14:paraId="76A0131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3422</w:t>
            </w:r>
          </w:p>
        </w:tc>
        <w:tc>
          <w:tcPr>
            <w:tcW w:w="617" w:type="pct"/>
            <w:vAlign w:val="bottom"/>
          </w:tcPr>
          <w:p w14:paraId="760A8D49"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245</w:t>
            </w:r>
          </w:p>
        </w:tc>
        <w:tc>
          <w:tcPr>
            <w:tcW w:w="734" w:type="pct"/>
            <w:vAlign w:val="bottom"/>
          </w:tcPr>
          <w:p w14:paraId="0DDB21A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25.IX-27.V</w:t>
            </w:r>
          </w:p>
        </w:tc>
        <w:tc>
          <w:tcPr>
            <w:tcW w:w="707" w:type="pct"/>
            <w:vAlign w:val="bottom"/>
          </w:tcPr>
          <w:p w14:paraId="2AA5FDEC"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1143</w:t>
            </w:r>
          </w:p>
        </w:tc>
      </w:tr>
      <w:tr w:rsidR="001A78CB" w:rsidRPr="00CC49AB" w14:paraId="39CAA2C0" w14:textId="77777777" w:rsidTr="00227911">
        <w:trPr>
          <w:trHeight w:val="20"/>
          <w:jc w:val="center"/>
        </w:trPr>
        <w:tc>
          <w:tcPr>
            <w:tcW w:w="271" w:type="pct"/>
            <w:vAlign w:val="bottom"/>
          </w:tcPr>
          <w:p w14:paraId="6D9D2834" w14:textId="77777777" w:rsidR="001A78CB" w:rsidRPr="00CC49AB" w:rsidRDefault="001A78CB" w:rsidP="00D31DB1">
            <w:pPr>
              <w:spacing w:after="0"/>
              <w:jc w:val="right"/>
              <w:rPr>
                <w:rFonts w:ascii="Garamond" w:hAnsi="Garamond" w:cs="Times New Roman"/>
                <w:szCs w:val="24"/>
                <w:lang w:val="sq-AL"/>
              </w:rPr>
            </w:pPr>
            <w:r w:rsidRPr="00CC49AB">
              <w:rPr>
                <w:rFonts w:ascii="Garamond" w:hAnsi="Garamond" w:cs="Times New Roman"/>
                <w:szCs w:val="24"/>
                <w:lang w:val="sq-AL"/>
              </w:rPr>
              <w:t>44</w:t>
            </w:r>
          </w:p>
        </w:tc>
        <w:tc>
          <w:tcPr>
            <w:tcW w:w="581" w:type="pct"/>
            <w:vAlign w:val="bottom"/>
          </w:tcPr>
          <w:p w14:paraId="411C4216" w14:textId="77777777"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Voskopojë</w:t>
            </w:r>
          </w:p>
        </w:tc>
        <w:tc>
          <w:tcPr>
            <w:tcW w:w="1316" w:type="pct"/>
            <w:vAlign w:val="bottom"/>
          </w:tcPr>
          <w:p w14:paraId="74200EB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-12</w:t>
            </w:r>
          </w:p>
        </w:tc>
        <w:tc>
          <w:tcPr>
            <w:tcW w:w="774" w:type="pct"/>
            <w:vAlign w:val="bottom"/>
          </w:tcPr>
          <w:p w14:paraId="0CE29D8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3184</w:t>
            </w:r>
          </w:p>
        </w:tc>
        <w:tc>
          <w:tcPr>
            <w:tcW w:w="617" w:type="pct"/>
            <w:vAlign w:val="bottom"/>
          </w:tcPr>
          <w:p w14:paraId="6CC27D3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233</w:t>
            </w:r>
          </w:p>
        </w:tc>
        <w:tc>
          <w:tcPr>
            <w:tcW w:w="734" w:type="pct"/>
            <w:vAlign w:val="bottom"/>
          </w:tcPr>
          <w:p w14:paraId="7C499444"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szCs w:val="24"/>
                <w:lang w:val="sq-AL"/>
              </w:rPr>
              <w:t>30.IX-20.V</w:t>
            </w:r>
          </w:p>
        </w:tc>
        <w:tc>
          <w:tcPr>
            <w:tcW w:w="707" w:type="pct"/>
            <w:vAlign w:val="bottom"/>
          </w:tcPr>
          <w:p w14:paraId="2DCA0265" w14:textId="77777777" w:rsidR="001A78CB" w:rsidRPr="00CC49AB" w:rsidRDefault="001A78CB" w:rsidP="001A78CB">
            <w:pPr>
              <w:keepNext/>
              <w:spacing w:after="0"/>
              <w:jc w:val="center"/>
              <w:rPr>
                <w:rFonts w:ascii="Garamond" w:hAnsi="Garamond" w:cs="Times New Roman"/>
                <w:szCs w:val="24"/>
                <w:lang w:val="sq-AL"/>
              </w:rPr>
            </w:pPr>
            <w:r w:rsidRPr="00CC49AB">
              <w:rPr>
                <w:rFonts w:ascii="Garamond" w:hAnsi="Garamond" w:cs="Times New Roman"/>
                <w:szCs w:val="24"/>
                <w:lang w:val="sq-AL"/>
              </w:rPr>
              <w:t>1180</w:t>
            </w:r>
          </w:p>
        </w:tc>
      </w:tr>
    </w:tbl>
    <w:p w14:paraId="2DD27339" w14:textId="345F260C" w:rsidR="001A78CB" w:rsidRPr="00CC49AB" w:rsidRDefault="001A78CB" w:rsidP="00D31DB1">
      <w:pPr>
        <w:pStyle w:val="Caption"/>
        <w:keepNext w:val="0"/>
        <w:spacing w:after="0" w:line="240" w:lineRule="auto"/>
        <w:ind w:right="69"/>
        <w:jc w:val="center"/>
        <w:rPr>
          <w:rFonts w:ascii="Garamond" w:hAnsi="Garamond" w:cs="Times New Roman"/>
          <w:b w:val="0"/>
          <w:i/>
          <w:color w:val="auto"/>
          <w:szCs w:val="20"/>
        </w:rPr>
      </w:pPr>
      <w:bookmarkStart w:id="96" w:name="_Toc184729202"/>
      <w:r w:rsidRPr="00CC49AB">
        <w:rPr>
          <w:rFonts w:ascii="Garamond" w:hAnsi="Garamond" w:cs="Times New Roman"/>
          <w:b w:val="0"/>
          <w:i/>
          <w:color w:val="auto"/>
          <w:szCs w:val="20"/>
        </w:rPr>
        <w:t xml:space="preserve">Tabela </w:t>
      </w:r>
      <w:r w:rsidR="007C5335" w:rsidRPr="00CC49AB">
        <w:rPr>
          <w:rFonts w:ascii="Garamond" w:hAnsi="Garamond" w:cs="Times New Roman"/>
          <w:b w:val="0"/>
          <w:i/>
          <w:color w:val="auto"/>
          <w:szCs w:val="20"/>
        </w:rPr>
        <w:t>3.1</w:t>
      </w:r>
      <w:r w:rsidRPr="00CC49AB">
        <w:rPr>
          <w:rFonts w:ascii="Garamond" w:hAnsi="Garamond" w:cs="Times New Roman"/>
          <w:b w:val="0"/>
          <w:i/>
          <w:color w:val="auto"/>
          <w:szCs w:val="20"/>
        </w:rPr>
        <w:t xml:space="preserve"> Shpërndarja zonave sipas zonave klimatike bazuar në konceptin grad</w:t>
      </w:r>
      <w:r w:rsidR="00421E3F" w:rsidRPr="00CC49AB">
        <w:rPr>
          <w:rFonts w:ascii="Garamond" w:hAnsi="Garamond" w:cs="Times New Roman"/>
          <w:b w:val="0"/>
          <w:i/>
          <w:color w:val="auto"/>
          <w:szCs w:val="20"/>
        </w:rPr>
        <w:t>ë</w:t>
      </w:r>
      <w:r w:rsidRPr="00CC49AB">
        <w:rPr>
          <w:rFonts w:ascii="Garamond" w:hAnsi="Garamond" w:cs="Times New Roman"/>
          <w:b w:val="0"/>
          <w:i/>
          <w:color w:val="auto"/>
          <w:szCs w:val="20"/>
        </w:rPr>
        <w:t>-dit</w:t>
      </w:r>
      <w:r w:rsidR="00421E3F" w:rsidRPr="00CC49AB">
        <w:rPr>
          <w:rFonts w:ascii="Garamond" w:hAnsi="Garamond" w:cs="Times New Roman"/>
          <w:b w:val="0"/>
          <w:i/>
          <w:color w:val="auto"/>
          <w:szCs w:val="20"/>
        </w:rPr>
        <w:t>ë</w:t>
      </w:r>
      <w:r w:rsidRPr="00CC49AB">
        <w:rPr>
          <w:rFonts w:ascii="Garamond" w:hAnsi="Garamond" w:cs="Times New Roman"/>
          <w:b w:val="0"/>
          <w:i/>
          <w:color w:val="auto"/>
          <w:szCs w:val="20"/>
        </w:rPr>
        <w:t>-ngrohje (HDD)</w:t>
      </w:r>
      <w:bookmarkEnd w:id="96"/>
    </w:p>
    <w:p w14:paraId="7D9B1284" w14:textId="656B30A6" w:rsidR="001A78CB" w:rsidRPr="00CC49AB" w:rsidRDefault="001A78CB" w:rsidP="00D31DB1">
      <w:pPr>
        <w:spacing w:after="0" w:line="240" w:lineRule="auto"/>
        <w:jc w:val="center"/>
        <w:rPr>
          <w:rFonts w:ascii="Garamond" w:hAnsi="Garamond" w:cs="Times New Roman"/>
          <w:i/>
          <w:iCs/>
          <w:szCs w:val="20"/>
        </w:rPr>
      </w:pPr>
      <w:r w:rsidRPr="00CC49AB">
        <w:rPr>
          <w:rFonts w:ascii="Garamond" w:hAnsi="Garamond" w:cs="Times New Roman"/>
          <w:i/>
          <w:iCs/>
          <w:szCs w:val="20"/>
        </w:rPr>
        <w:t>Burimi: Kodi Energjetik i Ndërtesave, ish</w:t>
      </w:r>
      <w:r w:rsidR="00421E3F" w:rsidRPr="00CC49AB">
        <w:rPr>
          <w:rFonts w:ascii="Garamond" w:hAnsi="Garamond" w:cs="Times New Roman"/>
          <w:i/>
          <w:iCs/>
          <w:szCs w:val="20"/>
        </w:rPr>
        <w:t>-</w:t>
      </w:r>
      <w:r w:rsidRPr="00CC49AB">
        <w:rPr>
          <w:rFonts w:ascii="Garamond" w:hAnsi="Garamond" w:cs="Times New Roman"/>
          <w:i/>
          <w:iCs/>
          <w:szCs w:val="20"/>
        </w:rPr>
        <w:t xml:space="preserve">Agjencia Kombëtare e Energjisë </w:t>
      </w:r>
      <w:r w:rsidR="00421E3F" w:rsidRPr="00CC49AB">
        <w:rPr>
          <w:rFonts w:ascii="Garamond" w:hAnsi="Garamond" w:cs="Times New Roman"/>
          <w:i/>
          <w:iCs/>
          <w:szCs w:val="20"/>
        </w:rPr>
        <w:t>–</w:t>
      </w:r>
      <w:r w:rsidRPr="00CC49AB">
        <w:rPr>
          <w:rFonts w:ascii="Garamond" w:hAnsi="Garamond" w:cs="Times New Roman"/>
          <w:i/>
          <w:iCs/>
          <w:szCs w:val="20"/>
        </w:rPr>
        <w:t xml:space="preserve"> 2003</w:t>
      </w:r>
    </w:p>
    <w:p w14:paraId="412256BA" w14:textId="77777777" w:rsidR="001A78CB" w:rsidRPr="00CC49AB" w:rsidRDefault="001A78CB" w:rsidP="001A78CB">
      <w:pPr>
        <w:spacing w:after="0" w:line="240" w:lineRule="auto"/>
        <w:jc w:val="both"/>
        <w:rPr>
          <w:rFonts w:ascii="Garamond" w:hAnsi="Garamond" w:cs="Times New Roman"/>
          <w:b/>
          <w:bCs/>
          <w:i/>
          <w:iCs/>
          <w:sz w:val="24"/>
          <w:szCs w:val="24"/>
        </w:rPr>
      </w:pPr>
    </w:p>
    <w:p w14:paraId="5D65F250" w14:textId="35109635" w:rsidR="001A78CB" w:rsidRPr="00CC49AB" w:rsidRDefault="001A78CB" w:rsidP="007C5335">
      <w:pPr>
        <w:pStyle w:val="TEKSTIIIIII"/>
      </w:pPr>
      <w:r w:rsidRPr="00CC49AB">
        <w:t>Figura 3.5</w:t>
      </w:r>
      <w:r w:rsidR="000728D0" w:rsidRPr="00CC49AB">
        <w:t>–</w:t>
      </w:r>
      <w:r w:rsidRPr="00CC49AB">
        <w:t xml:space="preserve">3.7 paraqet ndarjen administrative të Shqipërisë bazuar në prefekturat, bashkitë dhe konceptin e HDD për Shqipërinë. Ndërkohë, </w:t>
      </w:r>
      <w:r w:rsidR="00CC7429" w:rsidRPr="00CC49AB">
        <w:t xml:space="preserve">tabelat </w:t>
      </w:r>
      <w:r w:rsidRPr="00CC49AB">
        <w:t>3.2</w:t>
      </w:r>
      <w:r w:rsidR="00CC7429" w:rsidRPr="00CC49AB">
        <w:rPr>
          <w:rFonts w:cs="Times New Roman"/>
          <w:szCs w:val="24"/>
        </w:rPr>
        <w:t>–</w:t>
      </w:r>
      <w:r w:rsidRPr="00CC49AB">
        <w:t xml:space="preserve">3.4 paraqesin numrin e popullsisë dhe familjeve për të gjitha </w:t>
      </w:r>
      <w:r w:rsidR="00B40EFB" w:rsidRPr="00CC49AB">
        <w:t xml:space="preserve">bashkitë </w:t>
      </w:r>
      <w:r w:rsidRPr="00CC49AB">
        <w:t xml:space="preserve">pjesë e </w:t>
      </w:r>
      <w:r w:rsidR="00B40EFB" w:rsidRPr="00CC49AB">
        <w:t xml:space="preserve">zonës </w:t>
      </w:r>
      <w:r w:rsidRPr="00CC49AB">
        <w:t xml:space="preserve">1 sipas regjistrimit CENCUS-2023. </w:t>
      </w:r>
    </w:p>
    <w:p w14:paraId="2B0DD19D" w14:textId="77777777" w:rsidR="001A78CB" w:rsidRPr="00CC49AB" w:rsidRDefault="001A78CB" w:rsidP="007C5335">
      <w:pPr>
        <w:pStyle w:val="TEKSTIIIIII"/>
        <w:rPr>
          <w:b/>
          <w:bCs/>
        </w:rPr>
      </w:pPr>
      <w:r w:rsidRPr="00CC49AB">
        <w:rPr>
          <w:b/>
          <w:bCs/>
        </w:rPr>
        <w:t xml:space="preserve"> </w:t>
      </w:r>
    </w:p>
    <w:tbl>
      <w:tblPr>
        <w:tblStyle w:val="TableGrid"/>
        <w:tblW w:w="5000" w:type="pct"/>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5"/>
        <w:gridCol w:w="2993"/>
        <w:gridCol w:w="3152"/>
      </w:tblGrid>
      <w:tr w:rsidR="001A78CB" w:rsidRPr="00CC49AB" w14:paraId="75BFEB34" w14:textId="77777777" w:rsidTr="00FA295F">
        <w:trPr>
          <w:jc w:val="center"/>
        </w:trPr>
        <w:tc>
          <w:tcPr>
            <w:tcW w:w="1717" w:type="pct"/>
          </w:tcPr>
          <w:p w14:paraId="4C2F32C0"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38D00BEE" wp14:editId="20666C99">
                  <wp:extent cx="1443990" cy="2245910"/>
                  <wp:effectExtent l="19050" t="19050" r="22860" b="21590"/>
                  <wp:docPr id="44" name="Picture 3">
                    <a:extLst xmlns:a="http://schemas.openxmlformats.org/drawingml/2006/main">
                      <a:ext uri="{FF2B5EF4-FFF2-40B4-BE49-F238E27FC236}">
                        <a16:creationId xmlns:a16="http://schemas.microsoft.com/office/drawing/2014/main" id="{9FF8E35C-CFEE-4AF6-A154-EC4B844373F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a:extLst>
                              <a:ext uri="{FF2B5EF4-FFF2-40B4-BE49-F238E27FC236}">
                                <a16:creationId xmlns:a16="http://schemas.microsoft.com/office/drawing/2014/main" id="{9FF8E35C-CFEE-4AF6-A154-EC4B844373FA}"/>
                              </a:ext>
                            </a:extLst>
                          </pic:cNvPr>
                          <pic:cNvPicPr>
                            <a:picLocks noChangeAspect="1"/>
                          </pic:cNvPicPr>
                        </pic:nvPicPr>
                        <pic:blipFill rotWithShape="1">
                          <a:blip r:embed="rId35"/>
                          <a:srcRect r="51506"/>
                          <a:stretch/>
                        </pic:blipFill>
                        <pic:spPr bwMode="auto">
                          <a:xfrm>
                            <a:off x="0" y="0"/>
                            <a:ext cx="1458842" cy="2269011"/>
                          </a:xfrm>
                          <a:prstGeom prst="rect">
                            <a:avLst/>
                          </a:prstGeom>
                          <a:ln w="12700">
                            <a:solidFill>
                              <a:srgbClr val="9BAABF"/>
                            </a:solidFill>
                          </a:ln>
                          <a:extLst>
                            <a:ext uri="{53640926-AAD7-44D8-BBD7-CCE9431645EC}">
                              <a14:shadowObscured xmlns:a14="http://schemas.microsoft.com/office/drawing/2010/main"/>
                            </a:ext>
                          </a:extLst>
                        </pic:spPr>
                      </pic:pic>
                    </a:graphicData>
                  </a:graphic>
                </wp:inline>
              </w:drawing>
            </w:r>
          </w:p>
          <w:p w14:paraId="49BACADD" w14:textId="6BFCA1CB"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97" w:name="_Toc184729280"/>
            <w:r w:rsidRPr="00CC49AB">
              <w:rPr>
                <w:rFonts w:ascii="Garamond" w:hAnsi="Garamond" w:cs="Times New Roman"/>
                <w:b w:val="0"/>
                <w:i/>
                <w:color w:val="auto"/>
                <w:szCs w:val="20"/>
                <w:lang w:val="sq-AL"/>
              </w:rPr>
              <w:t xml:space="preserve">Figura </w:t>
            </w:r>
            <w:r w:rsidR="007C5335" w:rsidRPr="00CC49AB">
              <w:rPr>
                <w:rFonts w:ascii="Garamond" w:hAnsi="Garamond" w:cs="Times New Roman"/>
                <w:b w:val="0"/>
                <w:i/>
                <w:color w:val="auto"/>
                <w:szCs w:val="20"/>
                <w:lang w:val="sq-AL"/>
              </w:rPr>
              <w:t>3.5</w:t>
            </w:r>
            <w:r w:rsidRPr="00CC49AB">
              <w:rPr>
                <w:rFonts w:ascii="Garamond" w:hAnsi="Garamond" w:cs="Times New Roman"/>
                <w:b w:val="0"/>
                <w:i/>
                <w:color w:val="auto"/>
                <w:szCs w:val="20"/>
                <w:lang w:val="sq-AL"/>
              </w:rPr>
              <w:t xml:space="preserve"> Ndarja administrative e qarqeve</w:t>
            </w:r>
            <w:r w:rsidR="009C03C5" w:rsidRPr="00CC49AB">
              <w:rPr>
                <w:rFonts w:ascii="Garamond" w:hAnsi="Garamond" w:cs="Times New Roman"/>
                <w:b w:val="0"/>
                <w:i/>
                <w:color w:val="auto"/>
                <w:szCs w:val="20"/>
                <w:lang w:val="sq-AL"/>
              </w:rPr>
              <w:t>/</w:t>
            </w:r>
            <w:r w:rsidRPr="00CC49AB">
              <w:rPr>
                <w:rFonts w:ascii="Garamond" w:hAnsi="Garamond" w:cs="Times New Roman"/>
                <w:b w:val="0"/>
                <w:i/>
                <w:color w:val="auto"/>
                <w:szCs w:val="20"/>
                <w:lang w:val="sq-AL"/>
              </w:rPr>
              <w:t xml:space="preserve">prefekturave </w:t>
            </w:r>
            <w:r w:rsidR="00DC6254" w:rsidRPr="00CC49AB">
              <w:rPr>
                <w:rFonts w:ascii="Garamond" w:hAnsi="Garamond" w:cs="Times New Roman"/>
                <w:b w:val="0"/>
                <w:i/>
                <w:color w:val="auto"/>
                <w:szCs w:val="20"/>
                <w:lang w:val="sq-AL"/>
              </w:rPr>
              <w:t>shqiptare</w:t>
            </w:r>
            <w:bookmarkEnd w:id="97"/>
          </w:p>
        </w:tc>
        <w:tc>
          <w:tcPr>
            <w:tcW w:w="1599" w:type="pct"/>
          </w:tcPr>
          <w:p w14:paraId="1E055555"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1460F9D5" wp14:editId="675D2875">
                  <wp:extent cx="1458001" cy="2245360"/>
                  <wp:effectExtent l="19050" t="19050" r="27940" b="21590"/>
                  <wp:docPr id="45" name="Picture 45" descr="Thum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Thumb"/>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1473570" cy="2269337"/>
                          </a:xfrm>
                          <a:prstGeom prst="rect">
                            <a:avLst/>
                          </a:prstGeom>
                          <a:noFill/>
                          <a:ln w="12700">
                            <a:solidFill>
                              <a:srgbClr val="9BAABF"/>
                            </a:solidFill>
                          </a:ln>
                        </pic:spPr>
                      </pic:pic>
                    </a:graphicData>
                  </a:graphic>
                </wp:inline>
              </w:drawing>
            </w:r>
          </w:p>
          <w:p w14:paraId="4DA75793" w14:textId="1F3BDF5C"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98" w:name="_Toc184729281"/>
            <w:r w:rsidRPr="00CC49AB">
              <w:rPr>
                <w:rFonts w:ascii="Garamond" w:hAnsi="Garamond" w:cs="Times New Roman"/>
                <w:b w:val="0"/>
                <w:i/>
                <w:color w:val="auto"/>
                <w:szCs w:val="20"/>
                <w:lang w:val="sq-AL"/>
              </w:rPr>
              <w:t xml:space="preserve">Figura </w:t>
            </w:r>
            <w:r w:rsidR="007C5335" w:rsidRPr="00CC49AB">
              <w:rPr>
                <w:rFonts w:ascii="Garamond" w:hAnsi="Garamond" w:cs="Times New Roman"/>
                <w:b w:val="0"/>
                <w:i/>
                <w:color w:val="auto"/>
                <w:szCs w:val="20"/>
                <w:lang w:val="sq-AL"/>
              </w:rPr>
              <w:t>3.6</w:t>
            </w:r>
            <w:r w:rsidRPr="00CC49AB">
              <w:rPr>
                <w:rFonts w:ascii="Garamond" w:hAnsi="Garamond" w:cs="Times New Roman"/>
                <w:b w:val="0"/>
                <w:i/>
                <w:color w:val="auto"/>
                <w:szCs w:val="20"/>
                <w:lang w:val="sq-AL"/>
              </w:rPr>
              <w:t xml:space="preserve"> Ndarja administrative e bashkive </w:t>
            </w:r>
            <w:r w:rsidR="00DC6254" w:rsidRPr="00CC49AB">
              <w:rPr>
                <w:rFonts w:ascii="Garamond" w:hAnsi="Garamond" w:cs="Times New Roman"/>
                <w:b w:val="0"/>
                <w:i/>
                <w:color w:val="auto"/>
                <w:szCs w:val="20"/>
                <w:lang w:val="sq-AL"/>
              </w:rPr>
              <w:t>shqiptare</w:t>
            </w:r>
            <w:bookmarkEnd w:id="98"/>
          </w:p>
        </w:tc>
        <w:tc>
          <w:tcPr>
            <w:tcW w:w="1684" w:type="pct"/>
          </w:tcPr>
          <w:p w14:paraId="27D77700"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BE606AA" wp14:editId="429A92C1">
                  <wp:extent cx="1593440" cy="2245360"/>
                  <wp:effectExtent l="19050" t="19050" r="26035" b="21590"/>
                  <wp:docPr id="47" name="Picture 3">
                    <a:extLst xmlns:a="http://schemas.openxmlformats.org/drawingml/2006/main">
                      <a:ext uri="{FF2B5EF4-FFF2-40B4-BE49-F238E27FC236}">
                        <a16:creationId xmlns:a16="http://schemas.microsoft.com/office/drawing/2014/main" id="{9FF8E35C-CFEE-4AF6-A154-EC4B844373F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a:extLst>
                              <a:ext uri="{FF2B5EF4-FFF2-40B4-BE49-F238E27FC236}">
                                <a16:creationId xmlns:a16="http://schemas.microsoft.com/office/drawing/2014/main" id="{9FF8E35C-CFEE-4AF6-A154-EC4B844373FA}"/>
                              </a:ext>
                            </a:extLst>
                          </pic:cNvPr>
                          <pic:cNvPicPr>
                            <a:picLocks noChangeAspect="1"/>
                          </pic:cNvPicPr>
                        </pic:nvPicPr>
                        <pic:blipFill rotWithShape="1">
                          <a:blip r:embed="rId35"/>
                          <a:srcRect l="48178"/>
                          <a:stretch/>
                        </pic:blipFill>
                        <pic:spPr bwMode="auto">
                          <a:xfrm>
                            <a:off x="0" y="0"/>
                            <a:ext cx="1616120" cy="2277319"/>
                          </a:xfrm>
                          <a:prstGeom prst="rect">
                            <a:avLst/>
                          </a:prstGeom>
                          <a:ln w="9525" cap="flat" cmpd="sng" algn="ctr">
                            <a:solidFill>
                              <a:srgbClr val="9BAABF"/>
                            </a:solidFill>
                            <a:prstDash val="solid"/>
                            <a:round/>
                            <a:headEnd type="none" w="med" len="med"/>
                            <a:tailEnd type="none" w="med" len="med"/>
                            <a:extLst>
                              <a:ext uri="{C807C97D-BFC1-408E-A445-0C87EB9F89A2}">
                                <ask:lineSketchStyleProps xmlns:ask="http://schemas.microsoft.com/office/drawing/2018/sketchyshapes" xmlns:w16sdtfl="http://schemas.microsoft.com/office/word/2024/wordml/sdtformatlock" xmlns:w16sdtdh="http://schemas.microsoft.com/office/word/2020/wordml/sdtdatahash" xmlns:w16du="http://schemas.microsoft.com/office/word/2023/wordml/word16du" xmlns:w16="http://schemas.microsoft.com/office/word/2018/wordml"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0FFCF140" w14:textId="4A6FB40E"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99" w:name="_Toc184729282"/>
            <w:r w:rsidRPr="00CC49AB">
              <w:rPr>
                <w:rFonts w:ascii="Garamond" w:hAnsi="Garamond" w:cs="Times New Roman"/>
                <w:b w:val="0"/>
                <w:i/>
                <w:color w:val="auto"/>
                <w:szCs w:val="20"/>
                <w:lang w:val="sq-AL"/>
              </w:rPr>
              <w:t xml:space="preserve">Figura </w:t>
            </w:r>
            <w:r w:rsidR="007C5335" w:rsidRPr="00CC49AB">
              <w:rPr>
                <w:rFonts w:ascii="Garamond" w:hAnsi="Garamond" w:cs="Times New Roman"/>
                <w:b w:val="0"/>
                <w:i/>
                <w:color w:val="auto"/>
                <w:szCs w:val="20"/>
                <w:lang w:val="sq-AL"/>
              </w:rPr>
              <w:t>3.7</w:t>
            </w:r>
            <w:r w:rsidRPr="00CC49AB">
              <w:rPr>
                <w:rFonts w:ascii="Garamond" w:hAnsi="Garamond" w:cs="Times New Roman"/>
                <w:b w:val="0"/>
                <w:i/>
                <w:color w:val="auto"/>
                <w:szCs w:val="20"/>
                <w:lang w:val="sq-AL"/>
              </w:rPr>
              <w:t xml:space="preserve"> Zonat </w:t>
            </w:r>
            <w:r w:rsidR="00DC6254" w:rsidRPr="00CC49AB">
              <w:rPr>
                <w:rFonts w:ascii="Garamond" w:hAnsi="Garamond" w:cs="Times New Roman"/>
                <w:b w:val="0"/>
                <w:i/>
                <w:color w:val="auto"/>
                <w:szCs w:val="20"/>
                <w:lang w:val="sq-AL"/>
              </w:rPr>
              <w:t xml:space="preserve">klimatike të shqipërisë </w:t>
            </w:r>
            <w:r w:rsidRPr="00CC49AB">
              <w:rPr>
                <w:rFonts w:ascii="Garamond" w:hAnsi="Garamond" w:cs="Times New Roman"/>
                <w:b w:val="0"/>
                <w:i/>
                <w:color w:val="auto"/>
                <w:szCs w:val="20"/>
                <w:lang w:val="sq-AL"/>
              </w:rPr>
              <w:t>bazuar në konceptin HDD</w:t>
            </w:r>
            <w:bookmarkEnd w:id="99"/>
          </w:p>
        </w:tc>
      </w:tr>
      <w:tr w:rsidR="001A78CB" w:rsidRPr="00CC49AB" w14:paraId="634AF6B1" w14:textId="77777777" w:rsidTr="00FA295F">
        <w:trPr>
          <w:jc w:val="center"/>
        </w:trPr>
        <w:tc>
          <w:tcPr>
            <w:tcW w:w="5000" w:type="pct"/>
            <w:gridSpan w:val="3"/>
          </w:tcPr>
          <w:p w14:paraId="5EAF2A9E" w14:textId="3D9A826E"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Burimi: Kodi Energjetik i Ndërtesave, ish</w:t>
            </w:r>
            <w:r w:rsidR="00DC6254" w:rsidRPr="00CC49AB">
              <w:rPr>
                <w:rFonts w:ascii="Garamond" w:hAnsi="Garamond" w:cs="Times New Roman"/>
                <w:b w:val="0"/>
                <w:i/>
                <w:color w:val="auto"/>
                <w:szCs w:val="20"/>
                <w:lang w:val="sq-AL"/>
              </w:rPr>
              <w:t>--</w:t>
            </w:r>
            <w:r w:rsidRPr="00CC49AB">
              <w:rPr>
                <w:rFonts w:ascii="Garamond" w:hAnsi="Garamond" w:cs="Times New Roman"/>
                <w:b w:val="0"/>
                <w:i/>
                <w:color w:val="auto"/>
                <w:szCs w:val="20"/>
                <w:lang w:val="sq-AL"/>
              </w:rPr>
              <w:t>Agjencia Kombëtare e Energjisë – 2003</w:t>
            </w:r>
          </w:p>
          <w:p w14:paraId="0102CBA4" w14:textId="77777777" w:rsidR="007C5335" w:rsidRPr="00CC49AB" w:rsidRDefault="007C5335" w:rsidP="007C5335">
            <w:pPr>
              <w:rPr>
                <w:lang w:val="sq-AL"/>
              </w:rPr>
            </w:pPr>
          </w:p>
        </w:tc>
      </w:tr>
      <w:tr w:rsidR="001A78CB" w:rsidRPr="00CC49AB" w14:paraId="12DF2164" w14:textId="77777777" w:rsidTr="00FA295F">
        <w:trPr>
          <w:trHeight w:val="1223"/>
          <w:jc w:val="center"/>
        </w:trPr>
        <w:tc>
          <w:tcPr>
            <w:tcW w:w="1717" w:type="pct"/>
          </w:tcPr>
          <w:p w14:paraId="4DE6D345" w14:textId="77777777" w:rsidR="001A78CB" w:rsidRPr="00CC49AB" w:rsidRDefault="001A78CB" w:rsidP="00FA295F">
            <w:pPr>
              <w:pStyle w:val="Caption"/>
              <w:keepNext w:val="0"/>
              <w:spacing w:after="0"/>
              <w:ind w:right="69"/>
              <w:jc w:val="center"/>
              <w:rPr>
                <w:rFonts w:ascii="Garamond" w:hAnsi="Garamond" w:cs="Times New Roman"/>
                <w:b w:val="0"/>
                <w:i/>
                <w:color w:val="auto"/>
                <w:sz w:val="24"/>
                <w:szCs w:val="24"/>
                <w:lang w:val="sq-AL"/>
              </w:rPr>
            </w:pPr>
            <w:r w:rsidRPr="00CC49AB">
              <w:rPr>
                <w:rFonts w:ascii="Garamond" w:hAnsi="Garamond" w:cs="Times New Roman"/>
                <w:b w:val="0"/>
                <w:i/>
                <w:noProof/>
                <w:color w:val="auto"/>
                <w:sz w:val="24"/>
                <w:szCs w:val="24"/>
                <w:lang w:val="en-US" w:eastAsia="en-US"/>
              </w:rPr>
              <w:drawing>
                <wp:inline distT="0" distB="0" distL="0" distR="0" wp14:anchorId="3EFCDEA3" wp14:editId="05F5FBF8">
                  <wp:extent cx="1768415" cy="3241040"/>
                  <wp:effectExtent l="19050" t="19050" r="22860" b="16510"/>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1780757" cy="3263660"/>
                          </a:xfrm>
                          <a:prstGeom prst="rect">
                            <a:avLst/>
                          </a:prstGeom>
                          <a:noFill/>
                          <a:ln w="12700">
                            <a:solidFill>
                              <a:srgbClr val="9BAABF"/>
                            </a:solidFill>
                          </a:ln>
                        </pic:spPr>
                      </pic:pic>
                    </a:graphicData>
                  </a:graphic>
                </wp:inline>
              </w:drawing>
            </w:r>
          </w:p>
          <w:p w14:paraId="6684DC84" w14:textId="60058B31" w:rsidR="001A78CB" w:rsidRPr="00CC49AB" w:rsidRDefault="001A78CB" w:rsidP="00FA295F">
            <w:pPr>
              <w:pStyle w:val="Caption"/>
              <w:keepNext w:val="0"/>
              <w:spacing w:after="0"/>
              <w:ind w:right="69"/>
              <w:jc w:val="center"/>
              <w:rPr>
                <w:rFonts w:ascii="Garamond" w:hAnsi="Garamond" w:cs="Times New Roman"/>
                <w:b w:val="0"/>
                <w:i/>
                <w:color w:val="auto"/>
                <w:szCs w:val="20"/>
                <w:lang w:val="sq-AL"/>
              </w:rPr>
            </w:pPr>
            <w:bookmarkStart w:id="100" w:name="_Toc184729203"/>
            <w:r w:rsidRPr="00CC49AB">
              <w:rPr>
                <w:rFonts w:ascii="Garamond" w:hAnsi="Garamond" w:cs="Times New Roman"/>
                <w:b w:val="0"/>
                <w:i/>
                <w:color w:val="auto"/>
                <w:szCs w:val="20"/>
                <w:lang w:val="sq-AL"/>
              </w:rPr>
              <w:t xml:space="preserve">Tabela </w:t>
            </w:r>
            <w:r w:rsidR="007C5335" w:rsidRPr="00CC49AB">
              <w:rPr>
                <w:rFonts w:ascii="Garamond" w:hAnsi="Garamond" w:cs="Times New Roman"/>
                <w:b w:val="0"/>
                <w:i/>
                <w:color w:val="auto"/>
                <w:szCs w:val="20"/>
                <w:lang w:val="sq-AL"/>
              </w:rPr>
              <w:t>3.2</w:t>
            </w:r>
            <w:r w:rsidRPr="00CC49AB">
              <w:rPr>
                <w:rFonts w:ascii="Garamond" w:hAnsi="Garamond" w:cs="Times New Roman"/>
                <w:b w:val="0"/>
                <w:i/>
                <w:color w:val="auto"/>
                <w:szCs w:val="20"/>
                <w:lang w:val="sq-AL"/>
              </w:rPr>
              <w:t xml:space="preserve"> Popullsia dhe familjet/banesat për të gjitha bashkitë pjesë e </w:t>
            </w:r>
            <w:r w:rsidR="00DC6254" w:rsidRPr="00CC49AB">
              <w:rPr>
                <w:rFonts w:ascii="Garamond" w:hAnsi="Garamond" w:cs="Times New Roman"/>
                <w:b w:val="0"/>
                <w:i/>
                <w:color w:val="auto"/>
                <w:szCs w:val="20"/>
                <w:lang w:val="sq-AL"/>
              </w:rPr>
              <w:t xml:space="preserve">zonës </w:t>
            </w:r>
            <w:r w:rsidRPr="00CC49AB">
              <w:rPr>
                <w:rFonts w:ascii="Garamond" w:hAnsi="Garamond" w:cs="Times New Roman"/>
                <w:b w:val="0"/>
                <w:i/>
                <w:color w:val="auto"/>
                <w:szCs w:val="20"/>
                <w:lang w:val="sq-AL"/>
              </w:rPr>
              <w:t>1 sipas regjistrimit</w:t>
            </w:r>
            <w:bookmarkEnd w:id="100"/>
          </w:p>
        </w:tc>
        <w:tc>
          <w:tcPr>
            <w:tcW w:w="1599" w:type="pct"/>
          </w:tcPr>
          <w:p w14:paraId="120CB4C2" w14:textId="77777777" w:rsidR="007C5335" w:rsidRPr="00CC49AB" w:rsidRDefault="007C5335" w:rsidP="00FA295F">
            <w:pPr>
              <w:pStyle w:val="Caption"/>
              <w:keepNext w:val="0"/>
              <w:spacing w:after="0"/>
              <w:ind w:right="69"/>
              <w:jc w:val="center"/>
              <w:rPr>
                <w:rFonts w:ascii="Garamond" w:hAnsi="Garamond" w:cs="Times New Roman"/>
                <w:b w:val="0"/>
                <w:i/>
                <w:color w:val="auto"/>
                <w:sz w:val="24"/>
                <w:szCs w:val="24"/>
                <w:lang w:val="sq-AL"/>
              </w:rPr>
            </w:pPr>
            <w:r w:rsidRPr="00CC49AB">
              <w:rPr>
                <w:rFonts w:ascii="Garamond" w:hAnsi="Garamond" w:cs="Times New Roman"/>
                <w:b w:val="0"/>
                <w:i/>
                <w:noProof/>
                <w:color w:val="auto"/>
                <w:sz w:val="24"/>
                <w:szCs w:val="24"/>
                <w:lang w:val="en-US" w:eastAsia="en-US"/>
              </w:rPr>
              <w:drawing>
                <wp:inline distT="0" distB="0" distL="0" distR="0" wp14:anchorId="48D00A06" wp14:editId="701D531B">
                  <wp:extent cx="1630045" cy="2830982"/>
                  <wp:effectExtent l="19050" t="19050" r="27305" b="26670"/>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1650038" cy="2865705"/>
                          </a:xfrm>
                          <a:prstGeom prst="rect">
                            <a:avLst/>
                          </a:prstGeom>
                          <a:noFill/>
                          <a:ln>
                            <a:solidFill>
                              <a:srgbClr val="9BAABF"/>
                            </a:solidFill>
                          </a:ln>
                        </pic:spPr>
                      </pic:pic>
                    </a:graphicData>
                  </a:graphic>
                </wp:inline>
              </w:drawing>
            </w:r>
            <w:bookmarkStart w:id="101" w:name="_Toc184729204"/>
          </w:p>
          <w:p w14:paraId="0C7F332C" w14:textId="77777777" w:rsidR="00862289" w:rsidRPr="00CC49AB" w:rsidRDefault="00862289" w:rsidP="00FA295F">
            <w:pPr>
              <w:pStyle w:val="Caption"/>
              <w:keepNext w:val="0"/>
              <w:spacing w:after="0"/>
              <w:ind w:right="69"/>
              <w:jc w:val="center"/>
              <w:rPr>
                <w:rFonts w:ascii="Garamond" w:hAnsi="Garamond" w:cs="Times New Roman"/>
                <w:b w:val="0"/>
                <w:i/>
                <w:color w:val="auto"/>
                <w:sz w:val="24"/>
                <w:szCs w:val="24"/>
                <w:lang w:val="sq-AL"/>
              </w:rPr>
            </w:pPr>
          </w:p>
          <w:p w14:paraId="06DAD769" w14:textId="0E368AD3" w:rsidR="001A78CB" w:rsidRPr="00CC49AB" w:rsidRDefault="001A78CB" w:rsidP="00FA295F">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Tabela </w:t>
            </w:r>
            <w:r w:rsidR="007C5335" w:rsidRPr="00CC49AB">
              <w:rPr>
                <w:rFonts w:ascii="Garamond" w:hAnsi="Garamond" w:cs="Times New Roman"/>
                <w:b w:val="0"/>
                <w:i/>
                <w:color w:val="auto"/>
                <w:szCs w:val="20"/>
                <w:lang w:val="sq-AL"/>
              </w:rPr>
              <w:t>3.3</w:t>
            </w:r>
            <w:r w:rsidRPr="00CC49AB">
              <w:rPr>
                <w:rFonts w:ascii="Garamond" w:hAnsi="Garamond" w:cs="Times New Roman"/>
                <w:b w:val="0"/>
                <w:i/>
                <w:color w:val="auto"/>
                <w:szCs w:val="20"/>
                <w:lang w:val="sq-AL"/>
              </w:rPr>
              <w:t xml:space="preserve"> Popullsia dhe familjet/banesat për të gjitha bashkitë pjesë e </w:t>
            </w:r>
            <w:r w:rsidR="00DC6254" w:rsidRPr="00CC49AB">
              <w:rPr>
                <w:rFonts w:ascii="Garamond" w:hAnsi="Garamond" w:cs="Times New Roman"/>
                <w:b w:val="0"/>
                <w:i/>
                <w:color w:val="auto"/>
                <w:szCs w:val="20"/>
                <w:lang w:val="sq-AL"/>
              </w:rPr>
              <w:t xml:space="preserve">zonës </w:t>
            </w:r>
            <w:r w:rsidRPr="00CC49AB">
              <w:rPr>
                <w:rFonts w:ascii="Garamond" w:hAnsi="Garamond" w:cs="Times New Roman"/>
                <w:b w:val="0"/>
                <w:i/>
                <w:color w:val="auto"/>
                <w:szCs w:val="20"/>
                <w:lang w:val="sq-AL"/>
              </w:rPr>
              <w:t>2 sipas regjistrimit</w:t>
            </w:r>
            <w:bookmarkEnd w:id="101"/>
          </w:p>
        </w:tc>
        <w:tc>
          <w:tcPr>
            <w:tcW w:w="1684" w:type="pct"/>
          </w:tcPr>
          <w:p w14:paraId="14868202" w14:textId="77777777" w:rsidR="001A78CB" w:rsidRPr="00CC49AB" w:rsidRDefault="001A78CB" w:rsidP="00FA295F">
            <w:pPr>
              <w:pStyle w:val="Caption"/>
              <w:keepNext w:val="0"/>
              <w:spacing w:after="0"/>
              <w:ind w:right="69"/>
              <w:jc w:val="center"/>
              <w:rPr>
                <w:rFonts w:ascii="Garamond" w:hAnsi="Garamond" w:cs="Times New Roman"/>
                <w:b w:val="0"/>
                <w:i/>
                <w:color w:val="auto"/>
                <w:sz w:val="24"/>
                <w:szCs w:val="24"/>
                <w:lang w:val="sq-AL"/>
              </w:rPr>
            </w:pPr>
            <w:r w:rsidRPr="00CC49AB">
              <w:rPr>
                <w:rFonts w:ascii="Garamond" w:hAnsi="Garamond" w:cs="Times New Roman"/>
                <w:b w:val="0"/>
                <w:i/>
                <w:noProof/>
                <w:color w:val="auto"/>
                <w:sz w:val="24"/>
                <w:szCs w:val="24"/>
                <w:lang w:val="en-US" w:eastAsia="en-US"/>
              </w:rPr>
              <w:drawing>
                <wp:inline distT="0" distB="0" distL="0" distR="0" wp14:anchorId="300A253A" wp14:editId="1042E3A3">
                  <wp:extent cx="1741805" cy="1975104"/>
                  <wp:effectExtent l="19050" t="19050" r="10795" b="25400"/>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1760452" cy="1996249"/>
                          </a:xfrm>
                          <a:prstGeom prst="rect">
                            <a:avLst/>
                          </a:prstGeom>
                          <a:noFill/>
                          <a:ln>
                            <a:solidFill>
                              <a:srgbClr val="9BAABF"/>
                            </a:solidFill>
                          </a:ln>
                        </pic:spPr>
                      </pic:pic>
                    </a:graphicData>
                  </a:graphic>
                </wp:inline>
              </w:drawing>
            </w:r>
          </w:p>
          <w:p w14:paraId="0736364F" w14:textId="77777777" w:rsidR="007C5335" w:rsidRPr="00CC49AB" w:rsidRDefault="007C5335" w:rsidP="00FA295F">
            <w:pPr>
              <w:pStyle w:val="Caption"/>
              <w:keepNext w:val="0"/>
              <w:spacing w:after="0"/>
              <w:ind w:right="69"/>
              <w:jc w:val="center"/>
              <w:rPr>
                <w:rFonts w:ascii="Garamond" w:hAnsi="Garamond" w:cs="Times New Roman"/>
                <w:b w:val="0"/>
                <w:i/>
                <w:color w:val="auto"/>
                <w:sz w:val="24"/>
                <w:szCs w:val="24"/>
                <w:lang w:val="sq-AL"/>
              </w:rPr>
            </w:pPr>
            <w:bookmarkStart w:id="102" w:name="_Toc184729205"/>
          </w:p>
          <w:p w14:paraId="45CE354A" w14:textId="11CE382D" w:rsidR="001A78CB" w:rsidRPr="00CC49AB" w:rsidRDefault="001A78CB" w:rsidP="00FA295F">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Tabela </w:t>
            </w:r>
            <w:r w:rsidR="007C5335" w:rsidRPr="00CC49AB">
              <w:rPr>
                <w:rFonts w:ascii="Garamond" w:hAnsi="Garamond" w:cs="Times New Roman"/>
                <w:b w:val="0"/>
                <w:i/>
                <w:color w:val="auto"/>
                <w:szCs w:val="20"/>
                <w:lang w:val="sq-AL"/>
              </w:rPr>
              <w:t>3.4</w:t>
            </w:r>
            <w:r w:rsidRPr="00CC49AB">
              <w:rPr>
                <w:rFonts w:ascii="Garamond" w:hAnsi="Garamond" w:cs="Times New Roman"/>
                <w:b w:val="0"/>
                <w:i/>
                <w:color w:val="auto"/>
                <w:szCs w:val="20"/>
                <w:lang w:val="sq-AL"/>
              </w:rPr>
              <w:t xml:space="preserve"> Popullsia dhe familjet/banesat për të gjitha bashkitë pjesë e </w:t>
            </w:r>
            <w:r w:rsidR="00DC6254" w:rsidRPr="00CC49AB">
              <w:rPr>
                <w:rFonts w:ascii="Garamond" w:hAnsi="Garamond" w:cs="Times New Roman"/>
                <w:b w:val="0"/>
                <w:i/>
                <w:color w:val="auto"/>
                <w:szCs w:val="20"/>
                <w:lang w:val="sq-AL"/>
              </w:rPr>
              <w:t xml:space="preserve">zonës </w:t>
            </w:r>
            <w:r w:rsidRPr="00CC49AB">
              <w:rPr>
                <w:rFonts w:ascii="Garamond" w:hAnsi="Garamond" w:cs="Times New Roman"/>
                <w:b w:val="0"/>
                <w:i/>
                <w:color w:val="auto"/>
                <w:szCs w:val="20"/>
                <w:lang w:val="sq-AL"/>
              </w:rPr>
              <w:t>3 sipas regjistrimit</w:t>
            </w:r>
            <w:bookmarkEnd w:id="102"/>
          </w:p>
        </w:tc>
      </w:tr>
    </w:tbl>
    <w:p w14:paraId="5721CB5D" w14:textId="77777777" w:rsidR="00DC6254" w:rsidRDefault="00DC6254" w:rsidP="00E2793F">
      <w:pPr>
        <w:pStyle w:val="TEKSTIIIIII"/>
        <w:rPr>
          <w:b/>
        </w:rPr>
      </w:pPr>
      <w:bookmarkStart w:id="103" w:name="_Toc184729103"/>
    </w:p>
    <w:p w14:paraId="18D8EDA8" w14:textId="77777777" w:rsidR="006F356F" w:rsidRDefault="006F356F" w:rsidP="00E2793F">
      <w:pPr>
        <w:pStyle w:val="TEKSTIIIIII"/>
        <w:rPr>
          <w:b/>
        </w:rPr>
      </w:pPr>
    </w:p>
    <w:p w14:paraId="55220A97" w14:textId="77777777" w:rsidR="006F356F" w:rsidRDefault="006F356F" w:rsidP="00E2793F">
      <w:pPr>
        <w:pStyle w:val="TEKSTIIIIII"/>
        <w:rPr>
          <w:b/>
        </w:rPr>
      </w:pPr>
    </w:p>
    <w:p w14:paraId="15FD246A" w14:textId="77777777" w:rsidR="006F356F" w:rsidRPr="00CC49AB" w:rsidRDefault="006F356F" w:rsidP="00E2793F">
      <w:pPr>
        <w:pStyle w:val="TEKSTIIIIII"/>
        <w:rPr>
          <w:b/>
        </w:rPr>
      </w:pPr>
    </w:p>
    <w:p w14:paraId="1510B413" w14:textId="2F4DCF98" w:rsidR="001A78CB" w:rsidRPr="00CC49AB" w:rsidRDefault="00E2793F" w:rsidP="00E2793F">
      <w:pPr>
        <w:pStyle w:val="TEKSTIIIIII"/>
        <w:rPr>
          <w:b/>
        </w:rPr>
      </w:pPr>
      <w:r w:rsidRPr="00CC49AB">
        <w:rPr>
          <w:b/>
        </w:rPr>
        <w:lastRenderedPageBreak/>
        <w:t xml:space="preserve">3.1.5 </w:t>
      </w:r>
      <w:r w:rsidR="001A78CB" w:rsidRPr="00CC49AB">
        <w:rPr>
          <w:b/>
        </w:rPr>
        <w:t>Zonat klimatike dhe popullsia</w:t>
      </w:r>
      <w:bookmarkEnd w:id="103"/>
    </w:p>
    <w:p w14:paraId="3CD8FFF7" w14:textId="07DC0020" w:rsidR="001A78CB" w:rsidRPr="00CC49AB" w:rsidRDefault="001A78CB" w:rsidP="00E2793F">
      <w:pPr>
        <w:pStyle w:val="TEKSTIIIIII"/>
        <w:rPr>
          <w:szCs w:val="24"/>
        </w:rPr>
      </w:pPr>
      <w:r w:rsidRPr="00CC49AB">
        <w:rPr>
          <w:szCs w:val="24"/>
        </w:rPr>
        <w:t>Figura 3.8</w:t>
      </w:r>
      <w:r w:rsidR="00494FC2" w:rsidRPr="00CC49AB">
        <w:rPr>
          <w:szCs w:val="24"/>
        </w:rPr>
        <w:t>–</w:t>
      </w:r>
      <w:r w:rsidRPr="00CC49AB">
        <w:rPr>
          <w:szCs w:val="24"/>
        </w:rPr>
        <w:t>3.9 paraqet popullsinë sipas zonave klimatike të paraqitura më sipër, përmbledhja është bëre nga konsulentët për secilën bashki në çdo zonë klimatike.</w:t>
      </w:r>
    </w:p>
    <w:p w14:paraId="6BE07002" w14:textId="7D8DB572" w:rsidR="001A78CB" w:rsidRPr="00CC49AB" w:rsidRDefault="001A78CB" w:rsidP="00E2793F">
      <w:pPr>
        <w:pStyle w:val="TEKSTIIIIII"/>
        <w:rPr>
          <w:szCs w:val="24"/>
        </w:rPr>
      </w:pPr>
      <w:r w:rsidRPr="00CC49AB">
        <w:rPr>
          <w:szCs w:val="24"/>
        </w:rPr>
        <w:t xml:space="preserve">Nga analiza rezulton qartë se </w:t>
      </w:r>
      <w:r w:rsidR="00D26AA1" w:rsidRPr="00CC49AB">
        <w:rPr>
          <w:szCs w:val="24"/>
        </w:rPr>
        <w:t xml:space="preserve">zona </w:t>
      </w:r>
      <w:r w:rsidRPr="00CC49AB">
        <w:rPr>
          <w:szCs w:val="24"/>
        </w:rPr>
        <w:t xml:space="preserve">1 ka numrin më të madh të popullsisë rezidente të barabartë me 1,685,575 banorë ose 70.21% e të gjithë popullsisë rezidente Shqiptare. Zona 2 ka 437,818 banorë ose 18.23% e të gjithë popullsisë rezidente Shqiptare. Ndërkohë </w:t>
      </w:r>
      <w:r w:rsidR="00D26AA1" w:rsidRPr="00CC49AB">
        <w:rPr>
          <w:szCs w:val="24"/>
        </w:rPr>
        <w:t xml:space="preserve">zona </w:t>
      </w:r>
      <w:r w:rsidRPr="00CC49AB">
        <w:rPr>
          <w:szCs w:val="24"/>
        </w:rPr>
        <w:t xml:space="preserve">3 ka 277,720 banorë ose 11.56% e të gjithë popullsisë rezidente </w:t>
      </w:r>
      <w:r w:rsidR="00D26AA1" w:rsidRPr="00CC49AB">
        <w:rPr>
          <w:szCs w:val="24"/>
        </w:rPr>
        <w:t>shqiptare</w:t>
      </w:r>
      <w:r w:rsidRPr="00CC49AB">
        <w:rPr>
          <w:szCs w:val="24"/>
        </w:rPr>
        <w:t xml:space="preserve">. Migrimi jashtë shtetit dhe veçanërisht ai i brendshëm (lëvizja e popullsisë nga </w:t>
      </w:r>
      <w:r w:rsidR="00D26AA1" w:rsidRPr="00CC49AB">
        <w:rPr>
          <w:szCs w:val="24"/>
        </w:rPr>
        <w:t xml:space="preserve">zona </w:t>
      </w:r>
      <w:r w:rsidRPr="00CC49AB">
        <w:rPr>
          <w:szCs w:val="24"/>
        </w:rPr>
        <w:t xml:space="preserve">3 drejt </w:t>
      </w:r>
      <w:r w:rsidR="00D26AA1" w:rsidRPr="00CC49AB">
        <w:rPr>
          <w:szCs w:val="24"/>
        </w:rPr>
        <w:t xml:space="preserve">zonës </w:t>
      </w:r>
      <w:r w:rsidRPr="00CC49AB">
        <w:rPr>
          <w:szCs w:val="24"/>
        </w:rPr>
        <w:t>1 dhe 2</w:t>
      </w:r>
      <w:r w:rsidR="00D26AA1" w:rsidRPr="00CC49AB">
        <w:rPr>
          <w:szCs w:val="24"/>
        </w:rPr>
        <w:t>,</w:t>
      </w:r>
      <w:r w:rsidRPr="00CC49AB">
        <w:rPr>
          <w:szCs w:val="24"/>
        </w:rPr>
        <w:t xml:space="preserve"> si dhe lëvizjet e zonës 2 drejt </w:t>
      </w:r>
      <w:r w:rsidR="00D26AA1" w:rsidRPr="00CC49AB">
        <w:rPr>
          <w:szCs w:val="24"/>
        </w:rPr>
        <w:t xml:space="preserve">zonës </w:t>
      </w:r>
      <w:r w:rsidRPr="00CC49AB">
        <w:rPr>
          <w:szCs w:val="24"/>
        </w:rPr>
        <w:t>1) ka dhe do të ketë ndikim të drejtpërdrejtë në konsumin total të energjisë së përdorur nga përdoruesit fundor të sektorit rezidencial.</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65"/>
        <w:gridCol w:w="4461"/>
      </w:tblGrid>
      <w:tr w:rsidR="001A78CB" w:rsidRPr="00CC49AB" w14:paraId="21E5C249" w14:textId="77777777" w:rsidTr="001A78CB">
        <w:tc>
          <w:tcPr>
            <w:tcW w:w="4596" w:type="dxa"/>
            <w:hideMark/>
          </w:tcPr>
          <w:p w14:paraId="1C35EF4B"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p>
          <w:p w14:paraId="5C29DFBE"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1239537" wp14:editId="7D20573D">
                  <wp:extent cx="2781300" cy="2361615"/>
                  <wp:effectExtent l="0" t="0" r="0" b="635"/>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2783818" cy="2363753"/>
                          </a:xfrm>
                          <a:prstGeom prst="rect">
                            <a:avLst/>
                          </a:prstGeom>
                          <a:noFill/>
                        </pic:spPr>
                      </pic:pic>
                    </a:graphicData>
                  </a:graphic>
                </wp:inline>
              </w:drawing>
            </w:r>
          </w:p>
          <w:p w14:paraId="4D797183"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04" w:name="_Toc184729283"/>
            <w:r w:rsidRPr="00CC49AB">
              <w:rPr>
                <w:rFonts w:ascii="Garamond" w:hAnsi="Garamond" w:cs="Times New Roman"/>
                <w:b w:val="0"/>
                <w:i/>
                <w:color w:val="auto"/>
                <w:szCs w:val="20"/>
                <w:lang w:val="sq-AL"/>
              </w:rPr>
              <w:t xml:space="preserve">Figura </w:t>
            </w:r>
            <w:r w:rsidR="00731D89" w:rsidRPr="00CC49AB">
              <w:rPr>
                <w:rFonts w:ascii="Garamond" w:hAnsi="Garamond" w:cs="Times New Roman"/>
                <w:b w:val="0"/>
                <w:i/>
                <w:color w:val="auto"/>
                <w:szCs w:val="20"/>
                <w:lang w:val="sq-AL"/>
              </w:rPr>
              <w:t>3.8</w:t>
            </w:r>
            <w:r w:rsidRPr="00CC49AB">
              <w:rPr>
                <w:rFonts w:ascii="Garamond" w:hAnsi="Garamond" w:cs="Times New Roman"/>
                <w:b w:val="0"/>
                <w:i/>
                <w:color w:val="auto"/>
                <w:szCs w:val="20"/>
                <w:lang w:val="sq-AL"/>
              </w:rPr>
              <w:t xml:space="preserve"> Popullsia sipas zonave klimatike</w:t>
            </w:r>
            <w:bookmarkEnd w:id="104"/>
          </w:p>
        </w:tc>
        <w:tc>
          <w:tcPr>
            <w:tcW w:w="4392" w:type="dxa"/>
            <w:hideMark/>
          </w:tcPr>
          <w:p w14:paraId="4704813C"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p>
          <w:p w14:paraId="12DEC20D"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5CBFAD87" wp14:editId="40710350">
                  <wp:extent cx="2651760" cy="2361565"/>
                  <wp:effectExtent l="0" t="0" r="0" b="635"/>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651760" cy="2361565"/>
                          </a:xfrm>
                          <a:prstGeom prst="rect">
                            <a:avLst/>
                          </a:prstGeom>
                          <a:noFill/>
                        </pic:spPr>
                      </pic:pic>
                    </a:graphicData>
                  </a:graphic>
                </wp:inline>
              </w:drawing>
            </w:r>
          </w:p>
          <w:p w14:paraId="06C72BBE"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05" w:name="_Toc184729284"/>
            <w:r w:rsidRPr="00CC49AB">
              <w:rPr>
                <w:rFonts w:ascii="Garamond" w:hAnsi="Garamond" w:cs="Times New Roman"/>
                <w:b w:val="0"/>
                <w:i/>
                <w:color w:val="auto"/>
                <w:szCs w:val="20"/>
                <w:lang w:val="sq-AL"/>
              </w:rPr>
              <w:t xml:space="preserve">Figura </w:t>
            </w:r>
            <w:r w:rsidR="00731D89" w:rsidRPr="00CC49AB">
              <w:rPr>
                <w:rFonts w:ascii="Garamond" w:hAnsi="Garamond" w:cs="Times New Roman"/>
                <w:b w:val="0"/>
                <w:i/>
                <w:color w:val="auto"/>
                <w:szCs w:val="20"/>
                <w:lang w:val="sq-AL"/>
              </w:rPr>
              <w:t>3.9</w:t>
            </w:r>
            <w:r w:rsidRPr="00CC49AB">
              <w:rPr>
                <w:rFonts w:ascii="Garamond" w:hAnsi="Garamond" w:cs="Times New Roman"/>
                <w:b w:val="0"/>
                <w:i/>
                <w:color w:val="auto"/>
                <w:szCs w:val="20"/>
                <w:lang w:val="sq-AL"/>
              </w:rPr>
              <w:t xml:space="preserve"> Popullsia sipas zonave klimatike, %</w:t>
            </w:r>
            <w:bookmarkEnd w:id="105"/>
          </w:p>
        </w:tc>
      </w:tr>
      <w:tr w:rsidR="001A78CB" w:rsidRPr="00CC49AB" w14:paraId="7329F3D2" w14:textId="77777777" w:rsidTr="001A78CB">
        <w:trPr>
          <w:trHeight w:val="68"/>
        </w:trPr>
        <w:tc>
          <w:tcPr>
            <w:tcW w:w="8988" w:type="dxa"/>
            <w:gridSpan w:val="2"/>
            <w:hideMark/>
          </w:tcPr>
          <w:p w14:paraId="065B2F15" w14:textId="16F62DFF"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Përgatitur nga </w:t>
            </w:r>
            <w:r w:rsidR="00D26AA1"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CENSUS 2023 të kryer nga INSTAT</w:t>
            </w:r>
            <w:r w:rsidR="00D26AA1" w:rsidRPr="00CC49AB">
              <w:rPr>
                <w:rFonts w:ascii="Garamond" w:hAnsi="Garamond" w:cs="Times New Roman"/>
                <w:b w:val="0"/>
                <w:i/>
                <w:color w:val="auto"/>
                <w:szCs w:val="20"/>
                <w:lang w:val="sq-AL"/>
              </w:rPr>
              <w:t>-i</w:t>
            </w:r>
          </w:p>
        </w:tc>
      </w:tr>
    </w:tbl>
    <w:p w14:paraId="2B7BAC29" w14:textId="77777777" w:rsidR="001A78CB" w:rsidRPr="00CC49AB" w:rsidRDefault="001A78CB" w:rsidP="001A78CB">
      <w:pPr>
        <w:tabs>
          <w:tab w:val="left" w:pos="-1134"/>
          <w:tab w:val="left" w:pos="270"/>
          <w:tab w:val="left" w:pos="567"/>
          <w:tab w:val="left" w:pos="1134"/>
          <w:tab w:val="left" w:pos="5304"/>
          <w:tab w:val="left" w:pos="6996"/>
        </w:tabs>
        <w:spacing w:after="0" w:line="240" w:lineRule="auto"/>
        <w:jc w:val="both"/>
        <w:rPr>
          <w:rFonts w:ascii="Garamond" w:hAnsi="Garamond" w:cs="Times New Roman"/>
          <w:sz w:val="24"/>
          <w:szCs w:val="24"/>
        </w:rPr>
      </w:pPr>
    </w:p>
    <w:p w14:paraId="428877E3" w14:textId="77777777" w:rsidR="001A78CB" w:rsidRPr="00CC49AB" w:rsidRDefault="00731D89" w:rsidP="00731D89">
      <w:pPr>
        <w:pStyle w:val="TEKSTIIIIII"/>
        <w:rPr>
          <w:b/>
        </w:rPr>
      </w:pPr>
      <w:bookmarkStart w:id="106" w:name="_Toc184729104"/>
      <w:r w:rsidRPr="00CC49AB">
        <w:rPr>
          <w:b/>
        </w:rPr>
        <w:t xml:space="preserve">3.1.6 </w:t>
      </w:r>
      <w:r w:rsidR="001A78CB" w:rsidRPr="00CC49AB">
        <w:rPr>
          <w:b/>
        </w:rPr>
        <w:t>Pasqyra e stokut ekzistues të ndërtesave rezidenciale në Shqipëri</w:t>
      </w:r>
      <w:bookmarkEnd w:id="106"/>
    </w:p>
    <w:p w14:paraId="086C14E3" w14:textId="77777777" w:rsidR="001A78CB" w:rsidRPr="00CC49AB" w:rsidRDefault="001A78CB" w:rsidP="00731D89">
      <w:pPr>
        <w:pStyle w:val="TEKSTIIIIII"/>
        <w:rPr>
          <w:szCs w:val="24"/>
        </w:rPr>
      </w:pPr>
      <w:r w:rsidRPr="00CC49AB">
        <w:rPr>
          <w:szCs w:val="24"/>
        </w:rPr>
        <w:t>Rezultatet e Regjistrimit të Popullsisë dhe Banesave 2023 synojnë të plotësojnë nevojat e përdoruesve me informacion thelbësor mbi popullsinë dhe strehimin. Të dhënat e mbledhura për madhësinë, shpërndarjen dhe karakteristikat e popullsisë së Shqipërisë janë një burim i rëndësishëm për përshkrimin dhe vlerësimin e kushteve ekonomike, sociale dhe demografike të popullsisë, si dhe për sigurimin e informacionit bazë për një numër të madh treguesish zhvillimor të bazuar në popullsi.</w:t>
      </w:r>
    </w:p>
    <w:p w14:paraId="3569FEA4" w14:textId="643FCB9F" w:rsidR="001A78CB" w:rsidRPr="00CC49AB" w:rsidRDefault="001A78CB" w:rsidP="00731D89">
      <w:pPr>
        <w:pStyle w:val="TEKSTIIIIII"/>
        <w:rPr>
          <w:szCs w:val="24"/>
        </w:rPr>
      </w:pPr>
      <w:r w:rsidRPr="00CC49AB">
        <w:rPr>
          <w:szCs w:val="24"/>
        </w:rPr>
        <w:t>Figurat 3.10</w:t>
      </w:r>
      <w:r w:rsidR="00D26AA1" w:rsidRPr="00CC49AB">
        <w:rPr>
          <w:rFonts w:cs="Times New Roman"/>
          <w:szCs w:val="24"/>
        </w:rPr>
        <w:t>–</w:t>
      </w:r>
      <w:r w:rsidRPr="00CC49AB">
        <w:rPr>
          <w:szCs w:val="24"/>
        </w:rPr>
        <w:t>3.11 paraqesin numrin e personave për familje/banesë (për të gjitha zonat klimatike të Shqipërisë) dhe numrin e banesave sipas zonave klimatike të paraqitura më sipër. Analiza tregon për të gjithë Shqipërinë se numri i personave për banesë është ulur nga 4.1 (2005) në 3.3 (2023) për popullsinë rezidente në Shqipëri. Ndërkohë, numri i personave për banesa për zonën 1, 2, 3 është përkatësisht 3.47, 2.97 dhe 2.96, gjë që tregon një tendencë të lëvizjes nga zonat rurale në ato urbane si dhe migracionin e brendshëm nga zonat 2 dhe 3 drejt zonës 1.</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25"/>
        <w:gridCol w:w="4635"/>
      </w:tblGrid>
      <w:tr w:rsidR="001A78CB" w:rsidRPr="00CC49AB" w14:paraId="42AE97C0" w14:textId="77777777" w:rsidTr="001A78CB">
        <w:tc>
          <w:tcPr>
            <w:tcW w:w="2524" w:type="pct"/>
          </w:tcPr>
          <w:p w14:paraId="3E5A9991"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4A98E3C9" wp14:editId="66677A0C">
                  <wp:extent cx="2612571" cy="1855470"/>
                  <wp:effectExtent l="0" t="0" r="0" b="0"/>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2653597" cy="1884607"/>
                          </a:xfrm>
                          <a:prstGeom prst="rect">
                            <a:avLst/>
                          </a:prstGeom>
                          <a:noFill/>
                        </pic:spPr>
                      </pic:pic>
                    </a:graphicData>
                  </a:graphic>
                </wp:inline>
              </w:drawing>
            </w:r>
          </w:p>
          <w:p w14:paraId="34C22E29"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07" w:name="_Toc184729285"/>
            <w:r w:rsidRPr="00CC49AB">
              <w:rPr>
                <w:rFonts w:ascii="Garamond" w:hAnsi="Garamond" w:cs="Times New Roman"/>
                <w:b w:val="0"/>
                <w:i/>
                <w:color w:val="auto"/>
                <w:szCs w:val="20"/>
                <w:lang w:val="sq-AL"/>
              </w:rPr>
              <w:t xml:space="preserve">Figura </w:t>
            </w:r>
            <w:r w:rsidR="00731D89" w:rsidRPr="00CC49AB">
              <w:rPr>
                <w:rFonts w:ascii="Garamond" w:hAnsi="Garamond" w:cs="Times New Roman"/>
                <w:b w:val="0"/>
                <w:i/>
                <w:color w:val="auto"/>
                <w:szCs w:val="20"/>
                <w:lang w:val="sq-AL"/>
              </w:rPr>
              <w:t>3.10</w:t>
            </w:r>
            <w:r w:rsidRPr="00CC49AB">
              <w:rPr>
                <w:rFonts w:ascii="Garamond" w:hAnsi="Garamond" w:cs="Times New Roman"/>
                <w:b w:val="0"/>
                <w:i/>
                <w:color w:val="auto"/>
                <w:szCs w:val="20"/>
                <w:lang w:val="sq-AL"/>
              </w:rPr>
              <w:t xml:space="preserve"> Tendenca në rënie e numrit të personave për familje/banesë në Shqipëri</w:t>
            </w:r>
            <w:bookmarkEnd w:id="107"/>
          </w:p>
        </w:tc>
        <w:tc>
          <w:tcPr>
            <w:tcW w:w="2476" w:type="pct"/>
          </w:tcPr>
          <w:p w14:paraId="1871B69C"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2AC20B02" wp14:editId="712D0DBC">
                  <wp:extent cx="2418736" cy="1855141"/>
                  <wp:effectExtent l="0" t="0" r="635" b="0"/>
                  <wp:docPr id="59"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2443939" cy="1874471"/>
                          </a:xfrm>
                          <a:prstGeom prst="rect">
                            <a:avLst/>
                          </a:prstGeom>
                          <a:noFill/>
                        </pic:spPr>
                      </pic:pic>
                    </a:graphicData>
                  </a:graphic>
                </wp:inline>
              </w:drawing>
            </w:r>
          </w:p>
          <w:p w14:paraId="5D773EBC"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08" w:name="_Toc184729286"/>
            <w:r w:rsidRPr="00CC49AB">
              <w:rPr>
                <w:rFonts w:ascii="Garamond" w:hAnsi="Garamond" w:cs="Times New Roman"/>
                <w:b w:val="0"/>
                <w:i/>
                <w:color w:val="auto"/>
                <w:szCs w:val="20"/>
                <w:lang w:val="sq-AL"/>
              </w:rPr>
              <w:t xml:space="preserve">Figura </w:t>
            </w:r>
            <w:r w:rsidR="00731D89" w:rsidRPr="00CC49AB">
              <w:rPr>
                <w:rFonts w:ascii="Garamond" w:hAnsi="Garamond" w:cs="Times New Roman"/>
                <w:b w:val="0"/>
                <w:i/>
                <w:color w:val="auto"/>
                <w:szCs w:val="20"/>
                <w:lang w:val="sq-AL"/>
              </w:rPr>
              <w:t>3.11</w:t>
            </w:r>
            <w:r w:rsidRPr="00CC49AB">
              <w:rPr>
                <w:rFonts w:ascii="Garamond" w:hAnsi="Garamond" w:cs="Times New Roman"/>
                <w:b w:val="0"/>
                <w:i/>
                <w:color w:val="auto"/>
                <w:szCs w:val="20"/>
                <w:lang w:val="sq-AL"/>
              </w:rPr>
              <w:t xml:space="preserve"> Numri i personave për familje/banesë sipas zonave klimatike</w:t>
            </w:r>
            <w:bookmarkEnd w:id="108"/>
          </w:p>
        </w:tc>
      </w:tr>
      <w:tr w:rsidR="001A78CB" w:rsidRPr="00CC49AB" w14:paraId="10158869" w14:textId="77777777" w:rsidTr="001A78CB">
        <w:trPr>
          <w:trHeight w:val="98"/>
        </w:trPr>
        <w:tc>
          <w:tcPr>
            <w:tcW w:w="5000" w:type="pct"/>
            <w:gridSpan w:val="2"/>
          </w:tcPr>
          <w:p w14:paraId="3F007857" w14:textId="6B6C4B4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Burimi: Llogaritjet e bëra nga Konsulenti bazuar në CENSUS 2023 të kryer nga INSTAT</w:t>
            </w:r>
            <w:r w:rsidR="00AF26A2" w:rsidRPr="00CC49AB">
              <w:rPr>
                <w:rFonts w:ascii="Garamond" w:hAnsi="Garamond" w:cs="Times New Roman"/>
                <w:b w:val="0"/>
                <w:i/>
                <w:color w:val="auto"/>
                <w:szCs w:val="20"/>
                <w:lang w:val="sq-AL"/>
              </w:rPr>
              <w:t>-i</w:t>
            </w:r>
          </w:p>
        </w:tc>
      </w:tr>
    </w:tbl>
    <w:p w14:paraId="251EDFB7" w14:textId="77777777" w:rsidR="00731D89" w:rsidRPr="00CC49AB" w:rsidRDefault="00731D89" w:rsidP="001A78CB">
      <w:pPr>
        <w:tabs>
          <w:tab w:val="left" w:pos="-1134"/>
          <w:tab w:val="left" w:pos="270"/>
          <w:tab w:val="left" w:pos="567"/>
          <w:tab w:val="left" w:pos="1134"/>
          <w:tab w:val="left" w:pos="5304"/>
          <w:tab w:val="left" w:pos="6996"/>
        </w:tabs>
        <w:spacing w:after="0" w:line="240" w:lineRule="auto"/>
        <w:jc w:val="both"/>
        <w:rPr>
          <w:rFonts w:ascii="Garamond" w:hAnsi="Garamond" w:cs="Times New Roman"/>
          <w:sz w:val="24"/>
          <w:szCs w:val="24"/>
        </w:rPr>
      </w:pPr>
    </w:p>
    <w:p w14:paraId="2C793278" w14:textId="01C166A0" w:rsidR="001A78CB" w:rsidRPr="00CC49AB" w:rsidRDefault="001A78CB" w:rsidP="00731D89">
      <w:pPr>
        <w:pStyle w:val="TEKSTIIIIII"/>
      </w:pPr>
      <w:r w:rsidRPr="00CC49AB">
        <w:t>Figurat 3.12</w:t>
      </w:r>
      <w:r w:rsidR="00AF26A2" w:rsidRPr="00CC49AB">
        <w:rPr>
          <w:rFonts w:cs="Times New Roman"/>
          <w:szCs w:val="24"/>
        </w:rPr>
        <w:t>–</w:t>
      </w:r>
      <w:r w:rsidRPr="00CC49AB">
        <w:t>3.13 paraqesin numrin e banesave (përafërsisht të barabartë me njësitë e banimit) sipas zonave klimatike të paraqitura më sipër dhe rezultatet tregojnë se zonat 1, 2, 3 kanë përkatësisht 458,886 (66.90%), 147,091 (20.25%), dhe 93,346 (12.85%) banor</w:t>
      </w:r>
      <w:r w:rsidR="00AF26A2" w:rsidRPr="00CC49AB">
        <w:t>ë</w:t>
      </w:r>
      <w:r w:rsidRPr="00CC49AB">
        <w:t>.</w:t>
      </w:r>
    </w:p>
    <w:p w14:paraId="4091E7E8" w14:textId="77777777" w:rsidR="001A78CB" w:rsidRPr="00CC49AB" w:rsidRDefault="001A78CB" w:rsidP="001A78CB">
      <w:pPr>
        <w:tabs>
          <w:tab w:val="left" w:pos="-1134"/>
          <w:tab w:val="left" w:pos="270"/>
          <w:tab w:val="left" w:pos="567"/>
          <w:tab w:val="left" w:pos="1134"/>
          <w:tab w:val="left" w:pos="5304"/>
          <w:tab w:val="left" w:pos="6996"/>
        </w:tabs>
        <w:spacing w:after="0" w:line="240" w:lineRule="auto"/>
        <w:jc w:val="both"/>
        <w:rPr>
          <w:rFonts w:ascii="Garamond" w:hAnsi="Garamond" w:cs="Times New Roman"/>
          <w:sz w:val="24"/>
          <w:szCs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44"/>
        <w:gridCol w:w="4616"/>
      </w:tblGrid>
      <w:tr w:rsidR="001A78CB" w:rsidRPr="00CC49AB" w14:paraId="5B1EE225" w14:textId="77777777" w:rsidTr="001A78CB">
        <w:tc>
          <w:tcPr>
            <w:tcW w:w="2534" w:type="pct"/>
          </w:tcPr>
          <w:p w14:paraId="387A7F9B"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874E679" wp14:editId="67BA8F7D">
                  <wp:extent cx="2682240" cy="2203872"/>
                  <wp:effectExtent l="0" t="0" r="3810" b="6350"/>
                  <wp:docPr id="60"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2691511" cy="2211489"/>
                          </a:xfrm>
                          <a:prstGeom prst="rect">
                            <a:avLst/>
                          </a:prstGeom>
                          <a:noFill/>
                        </pic:spPr>
                      </pic:pic>
                    </a:graphicData>
                  </a:graphic>
                </wp:inline>
              </w:drawing>
            </w:r>
          </w:p>
          <w:p w14:paraId="4E7E2C5B"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09" w:name="_Toc184729287"/>
            <w:r w:rsidRPr="00CC49AB">
              <w:rPr>
                <w:rFonts w:ascii="Garamond" w:hAnsi="Garamond" w:cs="Times New Roman"/>
                <w:b w:val="0"/>
                <w:i/>
                <w:color w:val="auto"/>
                <w:szCs w:val="20"/>
                <w:lang w:val="sq-AL"/>
              </w:rPr>
              <w:t xml:space="preserve">Figura </w:t>
            </w:r>
            <w:r w:rsidR="00731D89" w:rsidRPr="00CC49AB">
              <w:rPr>
                <w:rFonts w:ascii="Garamond" w:hAnsi="Garamond" w:cs="Times New Roman"/>
                <w:b w:val="0"/>
                <w:i/>
                <w:color w:val="auto"/>
                <w:szCs w:val="20"/>
                <w:lang w:val="sq-AL"/>
              </w:rPr>
              <w:t>3.12</w:t>
            </w:r>
            <w:r w:rsidRPr="00CC49AB">
              <w:rPr>
                <w:rFonts w:ascii="Garamond" w:hAnsi="Garamond" w:cs="Times New Roman"/>
                <w:b w:val="0"/>
                <w:i/>
                <w:color w:val="auto"/>
                <w:szCs w:val="20"/>
                <w:lang w:val="sq-AL"/>
              </w:rPr>
              <w:t xml:space="preserve"> Numri i banesave sipas zonave klimatike</w:t>
            </w:r>
            <w:bookmarkEnd w:id="109"/>
          </w:p>
        </w:tc>
        <w:tc>
          <w:tcPr>
            <w:tcW w:w="2466" w:type="pct"/>
          </w:tcPr>
          <w:p w14:paraId="59789119" w14:textId="77777777" w:rsidR="001A78CB" w:rsidRPr="00CC49AB" w:rsidRDefault="001A78CB" w:rsidP="001A78CB">
            <w:pPr>
              <w:keepNext/>
              <w:tabs>
                <w:tab w:val="left" w:pos="270"/>
              </w:tabs>
              <w:spacing w:after="0"/>
              <w:jc w:val="both"/>
              <w:rPr>
                <w:rFonts w:ascii="Garamond" w:hAnsi="Garamond" w:cs="Times New Roman"/>
                <w:i/>
                <w:iCs/>
                <w:szCs w:val="20"/>
                <w:lang w:val="sq-AL"/>
              </w:rPr>
            </w:pPr>
            <w:r w:rsidRPr="00CC49AB">
              <w:rPr>
                <w:rFonts w:ascii="Garamond" w:hAnsi="Garamond" w:cs="Times New Roman"/>
                <w:i/>
                <w:iCs/>
                <w:noProof/>
                <w:szCs w:val="20"/>
                <w:lang w:val="en-US" w:eastAsia="en-US"/>
              </w:rPr>
              <w:drawing>
                <wp:inline distT="0" distB="0" distL="0" distR="0" wp14:anchorId="7B1F9EF3" wp14:editId="0721C9BD">
                  <wp:extent cx="2606675" cy="2204085"/>
                  <wp:effectExtent l="0" t="0" r="3175" b="5715"/>
                  <wp:docPr id="61"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2615337" cy="2211409"/>
                          </a:xfrm>
                          <a:prstGeom prst="rect">
                            <a:avLst/>
                          </a:prstGeom>
                          <a:noFill/>
                        </pic:spPr>
                      </pic:pic>
                    </a:graphicData>
                  </a:graphic>
                </wp:inline>
              </w:drawing>
            </w:r>
          </w:p>
          <w:p w14:paraId="01635775"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10" w:name="_Toc184729288"/>
            <w:r w:rsidRPr="00CC49AB">
              <w:rPr>
                <w:rFonts w:ascii="Garamond" w:hAnsi="Garamond" w:cs="Times New Roman"/>
                <w:b w:val="0"/>
                <w:i/>
                <w:color w:val="auto"/>
                <w:szCs w:val="20"/>
                <w:lang w:val="sq-AL"/>
              </w:rPr>
              <w:t xml:space="preserve">Figura </w:t>
            </w:r>
            <w:r w:rsidR="00731D89" w:rsidRPr="00CC49AB">
              <w:rPr>
                <w:rFonts w:ascii="Garamond" w:hAnsi="Garamond" w:cs="Times New Roman"/>
                <w:b w:val="0"/>
                <w:i/>
                <w:color w:val="auto"/>
                <w:szCs w:val="20"/>
                <w:lang w:val="sq-AL"/>
              </w:rPr>
              <w:t>3.13</w:t>
            </w:r>
            <w:r w:rsidRPr="00CC49AB">
              <w:rPr>
                <w:rFonts w:ascii="Garamond" w:hAnsi="Garamond" w:cs="Times New Roman"/>
                <w:b w:val="0"/>
                <w:i/>
                <w:color w:val="auto"/>
                <w:szCs w:val="20"/>
                <w:lang w:val="sq-AL"/>
              </w:rPr>
              <w:t xml:space="preserve"> Përqindja e banesave sipas zonave klimatike</w:t>
            </w:r>
            <w:bookmarkEnd w:id="110"/>
          </w:p>
        </w:tc>
      </w:tr>
      <w:tr w:rsidR="001A78CB" w:rsidRPr="00CC49AB" w14:paraId="21035420" w14:textId="77777777" w:rsidTr="001A78CB">
        <w:tc>
          <w:tcPr>
            <w:tcW w:w="5000" w:type="pct"/>
            <w:gridSpan w:val="2"/>
          </w:tcPr>
          <w:p w14:paraId="4AD67996" w14:textId="7FD2D029"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Përmbledhje e bërë nga </w:t>
            </w:r>
            <w:r w:rsidR="00AF26A2"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për çdo zonë klimatike bazuar në CENSUS 2023 të kryer nga INSTAT</w:t>
            </w:r>
            <w:r w:rsidR="00AF26A2" w:rsidRPr="00CC49AB">
              <w:rPr>
                <w:rFonts w:ascii="Garamond" w:hAnsi="Garamond" w:cs="Times New Roman"/>
                <w:b w:val="0"/>
                <w:i/>
                <w:color w:val="auto"/>
                <w:szCs w:val="20"/>
                <w:lang w:val="sq-AL"/>
              </w:rPr>
              <w:t>-i</w:t>
            </w:r>
          </w:p>
        </w:tc>
      </w:tr>
    </w:tbl>
    <w:p w14:paraId="17BF00EE" w14:textId="77777777" w:rsidR="001A78CB" w:rsidRPr="00CC49AB" w:rsidRDefault="001A78CB" w:rsidP="001A78CB">
      <w:pPr>
        <w:tabs>
          <w:tab w:val="left" w:pos="270"/>
        </w:tabs>
        <w:spacing w:after="0" w:line="240" w:lineRule="auto"/>
        <w:jc w:val="both"/>
        <w:rPr>
          <w:rFonts w:ascii="Garamond" w:hAnsi="Garamond" w:cs="Times New Roman"/>
          <w:sz w:val="24"/>
          <w:szCs w:val="24"/>
          <w:lang w:eastAsia="en-US"/>
        </w:rPr>
      </w:pPr>
    </w:p>
    <w:p w14:paraId="159371DF" w14:textId="77777777" w:rsidR="001A78CB" w:rsidRPr="00CC49AB" w:rsidRDefault="001A78CB" w:rsidP="00731D89">
      <w:pPr>
        <w:pStyle w:val="TEKSTIIIIII"/>
      </w:pPr>
      <w:r w:rsidRPr="00CC49AB">
        <w:t>Në kohën e regjistrimit, numri i përgjithshëm i banesave ishte 755,950 banesa, me një madhësi mesatare të banesës prej 3.2 anëtarë për familje. Në vitin 2011, CENSUS vlerësoi një madhësi mesatare të banesës prej 3.9 persona për banesë.</w:t>
      </w:r>
    </w:p>
    <w:p w14:paraId="54842F75" w14:textId="1C09B832" w:rsidR="001A78CB" w:rsidRPr="00CC49AB" w:rsidRDefault="001A78CB" w:rsidP="00731D89">
      <w:pPr>
        <w:pStyle w:val="TEKSTIIIIII"/>
      </w:pPr>
      <w:r w:rsidRPr="00CC49AB">
        <w:t xml:space="preserve">Ndërtesat e banimit në Shqipëri shfaqin një larmi të gjerë arkitekture, teknikash ndërtimi dhe materialesh ndërtimi. Për qëllimet e këtij studimi, sektori i banesave u nda në katër lloje bazë ndërtesash, karakteristikat thelbësore të cilave kanë dallime të vogla në varësi të periudhave të ndryshme në të cilat janë ndërtuar (d.m.th. përdorimi i materialeve të ndryshme). Figura 3.14 paraqet </w:t>
      </w:r>
      <w:r w:rsidR="0052070D" w:rsidRPr="00CC49AB">
        <w:t>tipologjinë e ndërtesave të banimit</w:t>
      </w:r>
      <w:r w:rsidRPr="00CC49AB">
        <w:t xml:space="preserve"> në Shqipëri.</w:t>
      </w:r>
    </w:p>
    <w:p w14:paraId="6E1D853A" w14:textId="77777777" w:rsidR="001A78CB" w:rsidRPr="00CC49AB" w:rsidRDefault="001A78CB" w:rsidP="001A78CB">
      <w:pPr>
        <w:spacing w:after="0" w:line="240" w:lineRule="auto"/>
        <w:jc w:val="both"/>
        <w:rPr>
          <w:rFonts w:ascii="Garamond" w:hAnsi="Garamond" w:cs="Times New Roman"/>
          <w:spacing w:val="-1"/>
          <w:sz w:val="24"/>
          <w:szCs w:val="24"/>
        </w:rPr>
      </w:pPr>
    </w:p>
    <w:tbl>
      <w:tblPr>
        <w:tblStyle w:val="TableGrid"/>
        <w:tblW w:w="9628" w:type="dxa"/>
        <w:tblLayout w:type="fixed"/>
        <w:tblLook w:val="04A0" w:firstRow="1" w:lastRow="0" w:firstColumn="1" w:lastColumn="0" w:noHBand="0" w:noVBand="1"/>
      </w:tblPr>
      <w:tblGrid>
        <w:gridCol w:w="895"/>
        <w:gridCol w:w="2155"/>
        <w:gridCol w:w="2247"/>
        <w:gridCol w:w="2106"/>
        <w:gridCol w:w="2225"/>
      </w:tblGrid>
      <w:tr w:rsidR="001A78CB" w:rsidRPr="00CC49AB" w14:paraId="70801D86" w14:textId="77777777" w:rsidTr="0052070D">
        <w:tc>
          <w:tcPr>
            <w:tcW w:w="895" w:type="dxa"/>
            <w:vAlign w:val="center"/>
          </w:tcPr>
          <w:p w14:paraId="7D8CE738" w14:textId="77777777" w:rsidR="001A78CB" w:rsidRPr="00CC49AB" w:rsidRDefault="001A78CB" w:rsidP="0052070D">
            <w:pPr>
              <w:spacing w:after="0"/>
              <w:jc w:val="center"/>
              <w:rPr>
                <w:rFonts w:ascii="Garamond" w:hAnsi="Garamond" w:cs="Times New Roman"/>
                <w:b/>
                <w:bCs/>
                <w:spacing w:val="-1"/>
                <w:szCs w:val="24"/>
                <w:lang w:val="sq-AL"/>
              </w:rPr>
            </w:pPr>
            <w:r w:rsidRPr="00CC49AB">
              <w:rPr>
                <w:rFonts w:ascii="Garamond" w:hAnsi="Garamond" w:cs="Times New Roman"/>
                <w:b/>
                <w:bCs/>
                <w:spacing w:val="-1"/>
                <w:szCs w:val="24"/>
                <w:lang w:val="sq-AL"/>
              </w:rPr>
              <w:lastRenderedPageBreak/>
              <w:t>Mosha</w:t>
            </w:r>
          </w:p>
        </w:tc>
        <w:tc>
          <w:tcPr>
            <w:tcW w:w="2155" w:type="dxa"/>
            <w:vAlign w:val="center"/>
          </w:tcPr>
          <w:p w14:paraId="218F57F1" w14:textId="77777777" w:rsidR="001A78CB" w:rsidRPr="00CC49AB" w:rsidRDefault="001A78CB" w:rsidP="0052070D">
            <w:pPr>
              <w:widowControl w:val="0"/>
              <w:spacing w:after="0"/>
              <w:ind w:left="360"/>
              <w:jc w:val="center"/>
              <w:rPr>
                <w:rFonts w:ascii="Garamond" w:hAnsi="Garamond" w:cs="Times New Roman"/>
                <w:b/>
                <w:bCs/>
                <w:spacing w:val="-1"/>
                <w:szCs w:val="24"/>
                <w:lang w:val="sq-AL"/>
              </w:rPr>
            </w:pPr>
            <w:r w:rsidRPr="00CC49AB">
              <w:rPr>
                <w:rFonts w:ascii="Garamond" w:hAnsi="Garamond" w:cs="Times New Roman"/>
                <w:b/>
                <w:bCs/>
                <w:spacing w:val="-1"/>
                <w:szCs w:val="24"/>
                <w:lang w:val="sq-AL"/>
              </w:rPr>
              <w:t>1. Shtëpi e veçuar</w:t>
            </w:r>
          </w:p>
        </w:tc>
        <w:tc>
          <w:tcPr>
            <w:tcW w:w="2247" w:type="dxa"/>
            <w:vAlign w:val="center"/>
          </w:tcPr>
          <w:p w14:paraId="132D7120" w14:textId="77777777" w:rsidR="001A78CB" w:rsidRPr="00CC49AB" w:rsidRDefault="001A78CB" w:rsidP="0052070D">
            <w:pPr>
              <w:widowControl w:val="0"/>
              <w:spacing w:after="0"/>
              <w:ind w:left="360"/>
              <w:jc w:val="center"/>
              <w:rPr>
                <w:rFonts w:ascii="Garamond" w:hAnsi="Garamond" w:cs="Times New Roman"/>
                <w:b/>
                <w:bCs/>
                <w:spacing w:val="-1"/>
                <w:szCs w:val="24"/>
                <w:lang w:val="sq-AL"/>
              </w:rPr>
            </w:pPr>
            <w:r w:rsidRPr="00CC49AB">
              <w:rPr>
                <w:rFonts w:ascii="Garamond" w:hAnsi="Garamond" w:cs="Times New Roman"/>
                <w:b/>
                <w:bCs/>
                <w:spacing w:val="-1"/>
                <w:szCs w:val="24"/>
                <w:lang w:val="sq-AL"/>
              </w:rPr>
              <w:t>2. Shtëpi gjysmë e veçuar</w:t>
            </w:r>
          </w:p>
        </w:tc>
        <w:tc>
          <w:tcPr>
            <w:tcW w:w="2106" w:type="dxa"/>
            <w:vAlign w:val="center"/>
          </w:tcPr>
          <w:p w14:paraId="5159916B" w14:textId="40E2C6F5" w:rsidR="001A78CB" w:rsidRPr="00CC49AB" w:rsidRDefault="001A78CB" w:rsidP="0052070D">
            <w:pPr>
              <w:widowControl w:val="0"/>
              <w:spacing w:after="0"/>
              <w:ind w:left="360"/>
              <w:jc w:val="center"/>
              <w:rPr>
                <w:rFonts w:ascii="Garamond" w:hAnsi="Garamond" w:cs="Times New Roman"/>
                <w:b/>
                <w:bCs/>
                <w:spacing w:val="-1"/>
                <w:szCs w:val="24"/>
                <w:lang w:val="sq-AL"/>
              </w:rPr>
            </w:pPr>
            <w:r w:rsidRPr="00CC49AB">
              <w:rPr>
                <w:rFonts w:ascii="Garamond" w:hAnsi="Garamond" w:cs="Times New Roman"/>
                <w:b/>
                <w:bCs/>
                <w:spacing w:val="-1"/>
                <w:szCs w:val="24"/>
                <w:lang w:val="sq-AL"/>
              </w:rPr>
              <w:t>3. Shtëpi në rresht (me tarrac</w:t>
            </w:r>
            <w:r w:rsidR="0052070D" w:rsidRPr="00CC49AB">
              <w:rPr>
                <w:rFonts w:ascii="Garamond" w:hAnsi="Garamond" w:cs="Times New Roman"/>
                <w:b/>
                <w:bCs/>
                <w:spacing w:val="-1"/>
                <w:szCs w:val="24"/>
                <w:lang w:val="sq-AL"/>
              </w:rPr>
              <w:t>ë</w:t>
            </w:r>
            <w:r w:rsidRPr="00CC49AB">
              <w:rPr>
                <w:rFonts w:ascii="Garamond" w:hAnsi="Garamond" w:cs="Times New Roman"/>
                <w:b/>
                <w:bCs/>
                <w:spacing w:val="-1"/>
                <w:szCs w:val="24"/>
                <w:lang w:val="sq-AL"/>
              </w:rPr>
              <w:t>)</w:t>
            </w:r>
          </w:p>
        </w:tc>
        <w:tc>
          <w:tcPr>
            <w:tcW w:w="2225" w:type="dxa"/>
            <w:vAlign w:val="center"/>
          </w:tcPr>
          <w:p w14:paraId="742CA9EF" w14:textId="6D65B1AF" w:rsidR="001A78CB" w:rsidRPr="00CC49AB" w:rsidRDefault="001A78CB" w:rsidP="0052070D">
            <w:pPr>
              <w:spacing w:after="0"/>
              <w:ind w:left="360"/>
              <w:jc w:val="center"/>
              <w:rPr>
                <w:rFonts w:ascii="Garamond" w:hAnsi="Garamond" w:cs="Times New Roman"/>
                <w:b/>
                <w:bCs/>
                <w:spacing w:val="-1"/>
                <w:szCs w:val="24"/>
                <w:lang w:val="sq-AL"/>
              </w:rPr>
            </w:pPr>
            <w:r w:rsidRPr="00CC49AB">
              <w:rPr>
                <w:rFonts w:ascii="Garamond" w:hAnsi="Garamond" w:cs="Times New Roman"/>
                <w:b/>
                <w:bCs/>
                <w:spacing w:val="-1"/>
                <w:szCs w:val="24"/>
                <w:lang w:val="sq-AL"/>
              </w:rPr>
              <w:t>4. Ndërtesë me shum</w:t>
            </w:r>
            <w:r w:rsidR="0052070D" w:rsidRPr="00CC49AB">
              <w:rPr>
                <w:rFonts w:ascii="Garamond" w:hAnsi="Garamond" w:cs="Times New Roman"/>
                <w:b/>
                <w:bCs/>
                <w:spacing w:val="-1"/>
                <w:szCs w:val="24"/>
                <w:lang w:val="sq-AL"/>
              </w:rPr>
              <w:t>ë</w:t>
            </w:r>
            <w:r w:rsidRPr="00CC49AB">
              <w:rPr>
                <w:rFonts w:ascii="Garamond" w:hAnsi="Garamond" w:cs="Times New Roman"/>
                <w:b/>
                <w:bCs/>
                <w:spacing w:val="-1"/>
                <w:szCs w:val="24"/>
                <w:lang w:val="sq-AL"/>
              </w:rPr>
              <w:t xml:space="preserve"> apartamente</w:t>
            </w:r>
          </w:p>
        </w:tc>
      </w:tr>
      <w:tr w:rsidR="001A78CB" w:rsidRPr="00CC49AB" w14:paraId="4C4CB411" w14:textId="77777777" w:rsidTr="00731D89">
        <w:tc>
          <w:tcPr>
            <w:tcW w:w="895" w:type="dxa"/>
          </w:tcPr>
          <w:p w14:paraId="7DF98680" w14:textId="69D8C323" w:rsidR="001A78CB" w:rsidRPr="00CC49AB" w:rsidRDefault="001A78CB" w:rsidP="001A78CB">
            <w:pPr>
              <w:spacing w:after="0"/>
              <w:jc w:val="both"/>
              <w:rPr>
                <w:rFonts w:ascii="Garamond" w:hAnsi="Garamond" w:cs="Times New Roman"/>
                <w:szCs w:val="24"/>
                <w:lang w:val="sq-AL"/>
              </w:rPr>
            </w:pPr>
            <w:r w:rsidRPr="00CC49AB">
              <w:rPr>
                <w:rFonts w:ascii="Garamond" w:hAnsi="Garamond" w:cs="Times New Roman"/>
                <w:szCs w:val="24"/>
                <w:lang w:val="sq-AL"/>
              </w:rPr>
              <w:t xml:space="preserve">Deri </w:t>
            </w:r>
            <w:r w:rsidR="0052070D" w:rsidRPr="00CC49AB">
              <w:rPr>
                <w:rFonts w:ascii="Garamond" w:hAnsi="Garamond" w:cs="Times New Roman"/>
                <w:szCs w:val="24"/>
                <w:lang w:val="sq-AL"/>
              </w:rPr>
              <w:t>m</w:t>
            </w:r>
            <w:r w:rsidRPr="00CC49AB">
              <w:rPr>
                <w:rFonts w:ascii="Garamond" w:hAnsi="Garamond" w:cs="Times New Roman"/>
                <w:szCs w:val="24"/>
                <w:lang w:val="sq-AL"/>
              </w:rPr>
              <w:t>ë 1960</w:t>
            </w:r>
          </w:p>
        </w:tc>
        <w:tc>
          <w:tcPr>
            <w:tcW w:w="2155" w:type="dxa"/>
            <w:vAlign w:val="center"/>
          </w:tcPr>
          <w:p w14:paraId="68A9E13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36451C12" wp14:editId="1452B229">
                  <wp:extent cx="1158240" cy="944880"/>
                  <wp:effectExtent l="0" t="0" r="3810" b="7620"/>
                  <wp:docPr id="291628869"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1158240" cy="944880"/>
                          </a:xfrm>
                          <a:prstGeom prst="rect">
                            <a:avLst/>
                          </a:prstGeom>
                          <a:noFill/>
                        </pic:spPr>
                      </pic:pic>
                    </a:graphicData>
                  </a:graphic>
                </wp:inline>
              </w:drawing>
            </w:r>
          </w:p>
        </w:tc>
        <w:tc>
          <w:tcPr>
            <w:tcW w:w="2247" w:type="dxa"/>
            <w:vAlign w:val="center"/>
          </w:tcPr>
          <w:p w14:paraId="58312F6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43899DA5" wp14:editId="1171991D">
                  <wp:extent cx="1127760" cy="944880"/>
                  <wp:effectExtent l="0" t="0" r="0" b="7620"/>
                  <wp:docPr id="962883779"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1127760" cy="944880"/>
                          </a:xfrm>
                          <a:prstGeom prst="rect">
                            <a:avLst/>
                          </a:prstGeom>
                          <a:noFill/>
                        </pic:spPr>
                      </pic:pic>
                    </a:graphicData>
                  </a:graphic>
                </wp:inline>
              </w:drawing>
            </w:r>
          </w:p>
        </w:tc>
        <w:tc>
          <w:tcPr>
            <w:tcW w:w="2106" w:type="dxa"/>
            <w:vAlign w:val="center"/>
          </w:tcPr>
          <w:p w14:paraId="71F36B82"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4E0B9CAA" wp14:editId="2E860944">
                  <wp:extent cx="1042670" cy="944880"/>
                  <wp:effectExtent l="0" t="0" r="5080" b="7620"/>
                  <wp:docPr id="1430546370"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1042670" cy="944880"/>
                          </a:xfrm>
                          <a:prstGeom prst="rect">
                            <a:avLst/>
                          </a:prstGeom>
                          <a:noFill/>
                        </pic:spPr>
                      </pic:pic>
                    </a:graphicData>
                  </a:graphic>
                </wp:inline>
              </w:drawing>
            </w:r>
          </w:p>
        </w:tc>
        <w:tc>
          <w:tcPr>
            <w:tcW w:w="2225" w:type="dxa"/>
            <w:vAlign w:val="center"/>
          </w:tcPr>
          <w:p w14:paraId="2270612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671E3192" wp14:editId="0C608CE7">
                  <wp:extent cx="1127760" cy="944880"/>
                  <wp:effectExtent l="0" t="0" r="0" b="7620"/>
                  <wp:docPr id="593121062"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1127760" cy="944880"/>
                          </a:xfrm>
                          <a:prstGeom prst="rect">
                            <a:avLst/>
                          </a:prstGeom>
                          <a:noFill/>
                        </pic:spPr>
                      </pic:pic>
                    </a:graphicData>
                  </a:graphic>
                </wp:inline>
              </w:drawing>
            </w:r>
          </w:p>
        </w:tc>
      </w:tr>
      <w:tr w:rsidR="001A78CB" w:rsidRPr="00CC49AB" w14:paraId="10C98BE4" w14:textId="77777777" w:rsidTr="00731D89">
        <w:tc>
          <w:tcPr>
            <w:tcW w:w="9628" w:type="dxa"/>
            <w:gridSpan w:val="5"/>
          </w:tcPr>
          <w:p w14:paraId="35A4DD46" w14:textId="77777777" w:rsidR="001A78CB" w:rsidRPr="00CC49AB" w:rsidRDefault="001A78CB" w:rsidP="001A78CB">
            <w:pPr>
              <w:spacing w:after="0"/>
              <w:ind w:left="360"/>
              <w:jc w:val="both"/>
              <w:rPr>
                <w:rFonts w:ascii="Garamond" w:hAnsi="Garamond" w:cs="Times New Roman"/>
                <w:szCs w:val="24"/>
                <w:lang w:val="sq-AL"/>
              </w:rPr>
            </w:pPr>
          </w:p>
        </w:tc>
      </w:tr>
      <w:tr w:rsidR="001A78CB" w:rsidRPr="00CC49AB" w14:paraId="1B88ABF8" w14:textId="77777777" w:rsidTr="00731D89">
        <w:tc>
          <w:tcPr>
            <w:tcW w:w="895" w:type="dxa"/>
          </w:tcPr>
          <w:p w14:paraId="1F086BEB" w14:textId="265B0FAE" w:rsidR="001A78CB" w:rsidRPr="00CC49AB" w:rsidRDefault="001A78CB" w:rsidP="001A78CB">
            <w:pPr>
              <w:widowControl w:val="0"/>
              <w:spacing w:after="0"/>
              <w:ind w:right="-120"/>
              <w:jc w:val="both"/>
              <w:rPr>
                <w:rFonts w:ascii="Garamond" w:hAnsi="Garamond" w:cs="Times New Roman"/>
                <w:szCs w:val="24"/>
                <w:lang w:val="sq-AL"/>
              </w:rPr>
            </w:pPr>
            <w:r w:rsidRPr="00CC49AB">
              <w:rPr>
                <w:rFonts w:ascii="Garamond" w:hAnsi="Garamond" w:cs="Times New Roman"/>
                <w:szCs w:val="24"/>
                <w:lang w:val="sq-AL"/>
              </w:rPr>
              <w:t>1961</w:t>
            </w:r>
            <w:r w:rsidR="0052070D" w:rsidRPr="00CC49AB">
              <w:rPr>
                <w:rFonts w:ascii="Garamond" w:hAnsi="Garamond" w:cs="Times New Roman"/>
                <w:szCs w:val="24"/>
                <w:lang w:val="sq-AL"/>
              </w:rPr>
              <w:t>–</w:t>
            </w:r>
            <w:r w:rsidRPr="00CC49AB">
              <w:rPr>
                <w:rFonts w:ascii="Garamond" w:hAnsi="Garamond" w:cs="Times New Roman"/>
                <w:szCs w:val="24"/>
                <w:lang w:val="sq-AL"/>
              </w:rPr>
              <w:t>1980</w:t>
            </w:r>
          </w:p>
        </w:tc>
        <w:tc>
          <w:tcPr>
            <w:tcW w:w="2155" w:type="dxa"/>
            <w:vAlign w:val="center"/>
          </w:tcPr>
          <w:p w14:paraId="2120D1C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6F0A2BBE" wp14:editId="743D1035">
                  <wp:extent cx="1158240" cy="1012190"/>
                  <wp:effectExtent l="0" t="0" r="3810" b="0"/>
                  <wp:docPr id="1892982840"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1158240" cy="1012190"/>
                          </a:xfrm>
                          <a:prstGeom prst="rect">
                            <a:avLst/>
                          </a:prstGeom>
                          <a:noFill/>
                        </pic:spPr>
                      </pic:pic>
                    </a:graphicData>
                  </a:graphic>
                </wp:inline>
              </w:drawing>
            </w:r>
          </w:p>
        </w:tc>
        <w:tc>
          <w:tcPr>
            <w:tcW w:w="2247" w:type="dxa"/>
            <w:vAlign w:val="center"/>
          </w:tcPr>
          <w:p w14:paraId="031D0DC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65A3A894" wp14:editId="52872230">
                  <wp:extent cx="1127760" cy="1048385"/>
                  <wp:effectExtent l="0" t="0" r="0" b="0"/>
                  <wp:docPr id="777236466"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1127760" cy="1048385"/>
                          </a:xfrm>
                          <a:prstGeom prst="rect">
                            <a:avLst/>
                          </a:prstGeom>
                          <a:noFill/>
                        </pic:spPr>
                      </pic:pic>
                    </a:graphicData>
                  </a:graphic>
                </wp:inline>
              </w:drawing>
            </w:r>
          </w:p>
        </w:tc>
        <w:tc>
          <w:tcPr>
            <w:tcW w:w="2106" w:type="dxa"/>
            <w:vAlign w:val="center"/>
          </w:tcPr>
          <w:p w14:paraId="0CA715AB"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25375EE9" wp14:editId="5840D175">
                  <wp:extent cx="1042670" cy="1048385"/>
                  <wp:effectExtent l="0" t="0" r="5080" b="0"/>
                  <wp:docPr id="968546634"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1042670" cy="1048385"/>
                          </a:xfrm>
                          <a:prstGeom prst="rect">
                            <a:avLst/>
                          </a:prstGeom>
                          <a:noFill/>
                        </pic:spPr>
                      </pic:pic>
                    </a:graphicData>
                  </a:graphic>
                </wp:inline>
              </w:drawing>
            </w:r>
          </w:p>
        </w:tc>
        <w:tc>
          <w:tcPr>
            <w:tcW w:w="2225" w:type="dxa"/>
            <w:vAlign w:val="center"/>
          </w:tcPr>
          <w:p w14:paraId="00F6EA57"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49B053EA" wp14:editId="0C900CC1">
                  <wp:extent cx="1127760" cy="1048385"/>
                  <wp:effectExtent l="0" t="0" r="0" b="0"/>
                  <wp:docPr id="1578380353"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1127760" cy="1048385"/>
                          </a:xfrm>
                          <a:prstGeom prst="rect">
                            <a:avLst/>
                          </a:prstGeom>
                          <a:noFill/>
                        </pic:spPr>
                      </pic:pic>
                    </a:graphicData>
                  </a:graphic>
                </wp:inline>
              </w:drawing>
            </w:r>
          </w:p>
        </w:tc>
      </w:tr>
      <w:tr w:rsidR="001A78CB" w:rsidRPr="00CC49AB" w14:paraId="7D03D984" w14:textId="77777777" w:rsidTr="00731D89">
        <w:tc>
          <w:tcPr>
            <w:tcW w:w="9628" w:type="dxa"/>
            <w:gridSpan w:val="5"/>
          </w:tcPr>
          <w:p w14:paraId="6539FF4B" w14:textId="77777777" w:rsidR="001A78CB" w:rsidRPr="00CC49AB" w:rsidRDefault="001A78CB" w:rsidP="001A78CB">
            <w:pPr>
              <w:spacing w:after="0"/>
              <w:ind w:left="360"/>
              <w:jc w:val="both"/>
              <w:rPr>
                <w:rFonts w:ascii="Garamond" w:hAnsi="Garamond" w:cs="Times New Roman"/>
                <w:szCs w:val="24"/>
                <w:lang w:val="sq-AL"/>
              </w:rPr>
            </w:pPr>
          </w:p>
        </w:tc>
      </w:tr>
      <w:tr w:rsidR="001A78CB" w:rsidRPr="00CC49AB" w14:paraId="7286F683" w14:textId="77777777" w:rsidTr="00731D89">
        <w:tc>
          <w:tcPr>
            <w:tcW w:w="895" w:type="dxa"/>
          </w:tcPr>
          <w:p w14:paraId="17BC8974" w14:textId="525677B0" w:rsidR="001A78CB" w:rsidRPr="00CC49AB" w:rsidRDefault="001A78CB" w:rsidP="001A78CB">
            <w:pPr>
              <w:widowControl w:val="0"/>
              <w:spacing w:after="0"/>
              <w:ind w:right="-120"/>
              <w:jc w:val="both"/>
              <w:rPr>
                <w:rFonts w:ascii="Garamond" w:hAnsi="Garamond" w:cs="Times New Roman"/>
                <w:szCs w:val="24"/>
                <w:lang w:val="sq-AL"/>
              </w:rPr>
            </w:pPr>
            <w:r w:rsidRPr="00CC49AB">
              <w:rPr>
                <w:rFonts w:ascii="Garamond" w:hAnsi="Garamond" w:cs="Times New Roman"/>
                <w:szCs w:val="24"/>
                <w:lang w:val="sq-AL"/>
              </w:rPr>
              <w:t>1991</w:t>
            </w:r>
            <w:r w:rsidR="0052070D" w:rsidRPr="00CC49AB">
              <w:rPr>
                <w:rFonts w:ascii="Garamond" w:hAnsi="Garamond" w:cs="Times New Roman"/>
                <w:szCs w:val="24"/>
                <w:lang w:val="sq-AL"/>
              </w:rPr>
              <w:t>–</w:t>
            </w:r>
            <w:r w:rsidRPr="00CC49AB">
              <w:rPr>
                <w:rFonts w:ascii="Garamond" w:hAnsi="Garamond" w:cs="Times New Roman"/>
                <w:szCs w:val="24"/>
                <w:lang w:val="sq-AL"/>
              </w:rPr>
              <w:t>2000</w:t>
            </w:r>
          </w:p>
        </w:tc>
        <w:tc>
          <w:tcPr>
            <w:tcW w:w="2155" w:type="dxa"/>
            <w:vAlign w:val="center"/>
          </w:tcPr>
          <w:p w14:paraId="36F1DB37"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0D460C4D" wp14:editId="5352A4B0">
                  <wp:extent cx="1152525" cy="1042670"/>
                  <wp:effectExtent l="0" t="0" r="9525" b="5080"/>
                  <wp:docPr id="1323344289"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1152525" cy="1042670"/>
                          </a:xfrm>
                          <a:prstGeom prst="rect">
                            <a:avLst/>
                          </a:prstGeom>
                          <a:noFill/>
                        </pic:spPr>
                      </pic:pic>
                    </a:graphicData>
                  </a:graphic>
                </wp:inline>
              </w:drawing>
            </w:r>
          </w:p>
        </w:tc>
        <w:tc>
          <w:tcPr>
            <w:tcW w:w="2247" w:type="dxa"/>
            <w:vAlign w:val="center"/>
          </w:tcPr>
          <w:p w14:paraId="7773B008"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2484CF0D" wp14:editId="1607FAC5">
                  <wp:extent cx="1134110" cy="1042670"/>
                  <wp:effectExtent l="0" t="0" r="8890" b="5080"/>
                  <wp:docPr id="1978954357"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1134110" cy="1042670"/>
                          </a:xfrm>
                          <a:prstGeom prst="rect">
                            <a:avLst/>
                          </a:prstGeom>
                          <a:noFill/>
                        </pic:spPr>
                      </pic:pic>
                    </a:graphicData>
                  </a:graphic>
                </wp:inline>
              </w:drawing>
            </w:r>
          </w:p>
        </w:tc>
        <w:tc>
          <w:tcPr>
            <w:tcW w:w="2106" w:type="dxa"/>
            <w:vAlign w:val="center"/>
          </w:tcPr>
          <w:p w14:paraId="2C35280E"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4B2C1143" wp14:editId="749F0BEE">
                  <wp:extent cx="1012190" cy="1042670"/>
                  <wp:effectExtent l="0" t="0" r="0" b="5080"/>
                  <wp:docPr id="1176913449"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1012190" cy="1042670"/>
                          </a:xfrm>
                          <a:prstGeom prst="rect">
                            <a:avLst/>
                          </a:prstGeom>
                          <a:noFill/>
                        </pic:spPr>
                      </pic:pic>
                    </a:graphicData>
                  </a:graphic>
                </wp:inline>
              </w:drawing>
            </w:r>
          </w:p>
        </w:tc>
        <w:tc>
          <w:tcPr>
            <w:tcW w:w="2225" w:type="dxa"/>
            <w:vAlign w:val="center"/>
          </w:tcPr>
          <w:p w14:paraId="0E4E726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1499AC70" wp14:editId="66790BA4">
                  <wp:extent cx="1103630" cy="1042670"/>
                  <wp:effectExtent l="0" t="0" r="1270" b="5080"/>
                  <wp:docPr id="2056002195"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1103630" cy="1042670"/>
                          </a:xfrm>
                          <a:prstGeom prst="rect">
                            <a:avLst/>
                          </a:prstGeom>
                          <a:noFill/>
                        </pic:spPr>
                      </pic:pic>
                    </a:graphicData>
                  </a:graphic>
                </wp:inline>
              </w:drawing>
            </w:r>
          </w:p>
        </w:tc>
      </w:tr>
      <w:tr w:rsidR="001A78CB" w:rsidRPr="00CC49AB" w14:paraId="631A1330" w14:textId="77777777" w:rsidTr="00731D89">
        <w:tc>
          <w:tcPr>
            <w:tcW w:w="9628" w:type="dxa"/>
            <w:gridSpan w:val="5"/>
          </w:tcPr>
          <w:p w14:paraId="3EABE26C" w14:textId="77777777" w:rsidR="001A78CB" w:rsidRPr="00CC49AB" w:rsidRDefault="001A78CB" w:rsidP="001A78CB">
            <w:pPr>
              <w:spacing w:after="0"/>
              <w:ind w:left="360"/>
              <w:jc w:val="both"/>
              <w:rPr>
                <w:rFonts w:ascii="Garamond" w:hAnsi="Garamond" w:cs="Times New Roman"/>
                <w:szCs w:val="24"/>
                <w:lang w:val="sq-AL"/>
              </w:rPr>
            </w:pPr>
          </w:p>
        </w:tc>
      </w:tr>
      <w:tr w:rsidR="001A78CB" w:rsidRPr="00CC49AB" w14:paraId="7E0D8EC8" w14:textId="77777777" w:rsidTr="00731D89">
        <w:tc>
          <w:tcPr>
            <w:tcW w:w="895" w:type="dxa"/>
          </w:tcPr>
          <w:p w14:paraId="7A5EFCFD" w14:textId="106DBEA8" w:rsidR="001A78CB" w:rsidRPr="00CC49AB" w:rsidRDefault="001A78CB" w:rsidP="001A78CB">
            <w:pPr>
              <w:widowControl w:val="0"/>
              <w:spacing w:after="0"/>
              <w:ind w:right="-120"/>
              <w:rPr>
                <w:rFonts w:ascii="Garamond" w:hAnsi="Garamond" w:cs="Times New Roman"/>
                <w:szCs w:val="24"/>
                <w:lang w:val="sq-AL"/>
              </w:rPr>
            </w:pPr>
            <w:r w:rsidRPr="00CC49AB">
              <w:rPr>
                <w:rFonts w:ascii="Garamond" w:hAnsi="Garamond" w:cs="Times New Roman"/>
                <w:szCs w:val="24"/>
                <w:lang w:val="sq-AL"/>
              </w:rPr>
              <w:t>2001</w:t>
            </w:r>
            <w:r w:rsidR="0052070D" w:rsidRPr="00CC49AB">
              <w:rPr>
                <w:rFonts w:ascii="Garamond" w:hAnsi="Garamond" w:cs="Times New Roman"/>
                <w:szCs w:val="24"/>
                <w:lang w:val="sq-AL"/>
              </w:rPr>
              <w:t>–</w:t>
            </w:r>
          </w:p>
          <w:p w14:paraId="291C6CF9" w14:textId="77777777" w:rsidR="001A78CB" w:rsidRPr="00CC49AB" w:rsidRDefault="001A78CB" w:rsidP="001A78CB">
            <w:pPr>
              <w:widowControl w:val="0"/>
              <w:spacing w:after="0"/>
              <w:ind w:right="-120"/>
              <w:rPr>
                <w:rFonts w:ascii="Garamond" w:hAnsi="Garamond" w:cs="Times New Roman"/>
                <w:szCs w:val="24"/>
                <w:lang w:val="sq-AL" w:eastAsia="en-US"/>
              </w:rPr>
            </w:pPr>
            <w:r w:rsidRPr="00CC49AB">
              <w:rPr>
                <w:rFonts w:ascii="Garamond" w:hAnsi="Garamond" w:cs="Times New Roman"/>
                <w:szCs w:val="24"/>
                <w:lang w:val="sq-AL"/>
              </w:rPr>
              <w:t>2011</w:t>
            </w:r>
          </w:p>
        </w:tc>
        <w:tc>
          <w:tcPr>
            <w:tcW w:w="2155" w:type="dxa"/>
            <w:vAlign w:val="center"/>
          </w:tcPr>
          <w:p w14:paraId="428D580F"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4CC0934E" wp14:editId="12DFF36D">
                  <wp:extent cx="1152525" cy="1030605"/>
                  <wp:effectExtent l="0" t="0" r="9525" b="0"/>
                  <wp:docPr id="82691138"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1152525" cy="1030605"/>
                          </a:xfrm>
                          <a:prstGeom prst="rect">
                            <a:avLst/>
                          </a:prstGeom>
                          <a:noFill/>
                        </pic:spPr>
                      </pic:pic>
                    </a:graphicData>
                  </a:graphic>
                </wp:inline>
              </w:drawing>
            </w:r>
          </w:p>
        </w:tc>
        <w:tc>
          <w:tcPr>
            <w:tcW w:w="2247" w:type="dxa"/>
            <w:vAlign w:val="center"/>
          </w:tcPr>
          <w:p w14:paraId="43781BDA"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348A5924" wp14:editId="3A8A8AED">
                  <wp:extent cx="1134110" cy="1030605"/>
                  <wp:effectExtent l="0" t="0" r="8890" b="0"/>
                  <wp:docPr id="485000040"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1134110" cy="1030605"/>
                          </a:xfrm>
                          <a:prstGeom prst="rect">
                            <a:avLst/>
                          </a:prstGeom>
                          <a:noFill/>
                        </pic:spPr>
                      </pic:pic>
                    </a:graphicData>
                  </a:graphic>
                </wp:inline>
              </w:drawing>
            </w:r>
          </w:p>
        </w:tc>
        <w:tc>
          <w:tcPr>
            <w:tcW w:w="2106" w:type="dxa"/>
            <w:vAlign w:val="center"/>
          </w:tcPr>
          <w:p w14:paraId="71D16351"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70007F8F" wp14:editId="5E2A8C81">
                  <wp:extent cx="1012190" cy="1030605"/>
                  <wp:effectExtent l="0" t="0" r="0" b="0"/>
                  <wp:docPr id="937234398"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012190" cy="1030605"/>
                          </a:xfrm>
                          <a:prstGeom prst="rect">
                            <a:avLst/>
                          </a:prstGeom>
                          <a:noFill/>
                        </pic:spPr>
                      </pic:pic>
                    </a:graphicData>
                  </a:graphic>
                </wp:inline>
              </w:drawing>
            </w:r>
          </w:p>
        </w:tc>
        <w:tc>
          <w:tcPr>
            <w:tcW w:w="2225" w:type="dxa"/>
            <w:vAlign w:val="center"/>
          </w:tcPr>
          <w:p w14:paraId="08DC1490"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215D1EEF" wp14:editId="0C788A26">
                  <wp:extent cx="1103630" cy="1030605"/>
                  <wp:effectExtent l="0" t="0" r="1270" b="0"/>
                  <wp:docPr id="966604443"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1103630" cy="1030605"/>
                          </a:xfrm>
                          <a:prstGeom prst="rect">
                            <a:avLst/>
                          </a:prstGeom>
                          <a:noFill/>
                        </pic:spPr>
                      </pic:pic>
                    </a:graphicData>
                  </a:graphic>
                </wp:inline>
              </w:drawing>
            </w:r>
          </w:p>
        </w:tc>
      </w:tr>
      <w:tr w:rsidR="001A78CB" w:rsidRPr="00CC49AB" w14:paraId="4761FC40" w14:textId="77777777" w:rsidTr="00731D89">
        <w:tc>
          <w:tcPr>
            <w:tcW w:w="9628" w:type="dxa"/>
            <w:gridSpan w:val="5"/>
          </w:tcPr>
          <w:p w14:paraId="692B90E1" w14:textId="77777777" w:rsidR="001A78CB" w:rsidRPr="00CC49AB" w:rsidRDefault="001A78CB" w:rsidP="001A78CB">
            <w:pPr>
              <w:spacing w:after="0"/>
              <w:ind w:left="360"/>
              <w:rPr>
                <w:rFonts w:ascii="Garamond" w:hAnsi="Garamond" w:cs="Times New Roman"/>
                <w:szCs w:val="24"/>
                <w:lang w:val="sq-AL"/>
              </w:rPr>
            </w:pPr>
          </w:p>
        </w:tc>
      </w:tr>
      <w:tr w:rsidR="001A78CB" w:rsidRPr="00CC49AB" w14:paraId="4960D32C" w14:textId="77777777" w:rsidTr="00731D89">
        <w:tc>
          <w:tcPr>
            <w:tcW w:w="895" w:type="dxa"/>
          </w:tcPr>
          <w:p w14:paraId="15170E67" w14:textId="46088A16" w:rsidR="001A78CB" w:rsidRPr="00CC49AB" w:rsidRDefault="001A78CB" w:rsidP="001A78CB">
            <w:pPr>
              <w:widowControl w:val="0"/>
              <w:spacing w:after="0"/>
              <w:ind w:right="-120"/>
              <w:rPr>
                <w:rFonts w:ascii="Garamond" w:hAnsi="Garamond" w:cs="Times New Roman"/>
                <w:szCs w:val="24"/>
                <w:lang w:val="sq-AL"/>
              </w:rPr>
            </w:pPr>
            <w:r w:rsidRPr="00CC49AB">
              <w:rPr>
                <w:rFonts w:ascii="Garamond" w:hAnsi="Garamond" w:cs="Times New Roman"/>
                <w:szCs w:val="24"/>
                <w:lang w:val="sq-AL"/>
              </w:rPr>
              <w:t>2012</w:t>
            </w:r>
            <w:r w:rsidR="0052070D" w:rsidRPr="00CC49AB">
              <w:rPr>
                <w:rFonts w:ascii="Garamond" w:hAnsi="Garamond" w:cs="Times New Roman"/>
                <w:szCs w:val="24"/>
                <w:lang w:val="sq-AL"/>
              </w:rPr>
              <w:t>–</w:t>
            </w:r>
          </w:p>
          <w:p w14:paraId="30902F28" w14:textId="77777777" w:rsidR="001A78CB" w:rsidRPr="00CC49AB" w:rsidRDefault="001A78CB" w:rsidP="001A78CB">
            <w:pPr>
              <w:widowControl w:val="0"/>
              <w:spacing w:after="0"/>
              <w:ind w:right="-120"/>
              <w:rPr>
                <w:rFonts w:ascii="Garamond" w:hAnsi="Garamond" w:cs="Times New Roman"/>
                <w:szCs w:val="24"/>
                <w:lang w:val="sq-AL" w:eastAsia="en-US"/>
              </w:rPr>
            </w:pPr>
            <w:r w:rsidRPr="00CC49AB">
              <w:rPr>
                <w:rFonts w:ascii="Garamond" w:hAnsi="Garamond" w:cs="Times New Roman"/>
                <w:szCs w:val="24"/>
                <w:lang w:val="sq-AL"/>
              </w:rPr>
              <w:t>2024</w:t>
            </w:r>
          </w:p>
        </w:tc>
        <w:tc>
          <w:tcPr>
            <w:tcW w:w="2155" w:type="dxa"/>
            <w:vAlign w:val="center"/>
          </w:tcPr>
          <w:p w14:paraId="266DCBAD"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075886AF" wp14:editId="6A33A7DC">
                  <wp:extent cx="1152525" cy="1054735"/>
                  <wp:effectExtent l="0" t="0" r="9525" b="0"/>
                  <wp:docPr id="1611434372"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1152525" cy="1054735"/>
                          </a:xfrm>
                          <a:prstGeom prst="rect">
                            <a:avLst/>
                          </a:prstGeom>
                          <a:noFill/>
                        </pic:spPr>
                      </pic:pic>
                    </a:graphicData>
                  </a:graphic>
                </wp:inline>
              </w:drawing>
            </w:r>
          </w:p>
        </w:tc>
        <w:tc>
          <w:tcPr>
            <w:tcW w:w="2247" w:type="dxa"/>
            <w:vAlign w:val="center"/>
          </w:tcPr>
          <w:p w14:paraId="5D2B83E3"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5ABB9D47" wp14:editId="6A8D9E62">
                  <wp:extent cx="1134110" cy="1054735"/>
                  <wp:effectExtent l="0" t="0" r="8890" b="0"/>
                  <wp:docPr id="1359716801"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1134110" cy="1054735"/>
                          </a:xfrm>
                          <a:prstGeom prst="rect">
                            <a:avLst/>
                          </a:prstGeom>
                          <a:noFill/>
                        </pic:spPr>
                      </pic:pic>
                    </a:graphicData>
                  </a:graphic>
                </wp:inline>
              </w:drawing>
            </w:r>
          </w:p>
        </w:tc>
        <w:tc>
          <w:tcPr>
            <w:tcW w:w="2106" w:type="dxa"/>
            <w:vAlign w:val="center"/>
          </w:tcPr>
          <w:p w14:paraId="696F85B6" w14:textId="77777777" w:rsidR="001A78CB" w:rsidRPr="00CC49AB" w:rsidRDefault="001A78CB" w:rsidP="001A78CB">
            <w:pPr>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5601FD87" wp14:editId="2567FB69">
                  <wp:extent cx="1012190" cy="1054735"/>
                  <wp:effectExtent l="0" t="0" r="0" b="0"/>
                  <wp:docPr id="1891233846"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1012190" cy="1054735"/>
                          </a:xfrm>
                          <a:prstGeom prst="rect">
                            <a:avLst/>
                          </a:prstGeom>
                          <a:noFill/>
                        </pic:spPr>
                      </pic:pic>
                    </a:graphicData>
                  </a:graphic>
                </wp:inline>
              </w:drawing>
            </w:r>
          </w:p>
        </w:tc>
        <w:tc>
          <w:tcPr>
            <w:tcW w:w="2225" w:type="dxa"/>
            <w:vAlign w:val="center"/>
          </w:tcPr>
          <w:p w14:paraId="766986AF" w14:textId="77777777" w:rsidR="001A78CB" w:rsidRPr="00CC49AB" w:rsidRDefault="001A78CB" w:rsidP="001A78CB">
            <w:pPr>
              <w:keepNext/>
              <w:spacing w:after="0"/>
              <w:jc w:val="center"/>
              <w:rPr>
                <w:rFonts w:ascii="Garamond" w:hAnsi="Garamond" w:cs="Times New Roman"/>
                <w:szCs w:val="24"/>
                <w:lang w:val="sq-AL"/>
              </w:rPr>
            </w:pPr>
            <w:r w:rsidRPr="00CC49AB">
              <w:rPr>
                <w:rFonts w:ascii="Garamond" w:hAnsi="Garamond" w:cs="Times New Roman"/>
                <w:noProof/>
                <w:szCs w:val="24"/>
                <w:lang w:val="en-US" w:eastAsia="en-US"/>
              </w:rPr>
              <w:drawing>
                <wp:inline distT="0" distB="0" distL="0" distR="0" wp14:anchorId="2124BD0B" wp14:editId="197516EE">
                  <wp:extent cx="1103630" cy="1054735"/>
                  <wp:effectExtent l="0" t="0" r="1270" b="0"/>
                  <wp:docPr id="43959455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1103630" cy="1054735"/>
                          </a:xfrm>
                          <a:prstGeom prst="rect">
                            <a:avLst/>
                          </a:prstGeom>
                          <a:noFill/>
                        </pic:spPr>
                      </pic:pic>
                    </a:graphicData>
                  </a:graphic>
                </wp:inline>
              </w:drawing>
            </w:r>
          </w:p>
        </w:tc>
      </w:tr>
    </w:tbl>
    <w:p w14:paraId="22921288" w14:textId="53FAE808"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111" w:name="_Toc184729289"/>
      <w:r w:rsidRPr="00CC49AB">
        <w:rPr>
          <w:rFonts w:ascii="Garamond" w:hAnsi="Garamond" w:cs="Times New Roman"/>
          <w:b w:val="0"/>
          <w:i/>
          <w:color w:val="auto"/>
          <w:szCs w:val="20"/>
        </w:rPr>
        <w:t xml:space="preserve">Figura </w:t>
      </w:r>
      <w:r w:rsidR="00731D89" w:rsidRPr="00CC49AB">
        <w:rPr>
          <w:rFonts w:ascii="Garamond" w:hAnsi="Garamond" w:cs="Times New Roman"/>
          <w:b w:val="0"/>
          <w:i/>
          <w:color w:val="auto"/>
          <w:szCs w:val="20"/>
        </w:rPr>
        <w:t>3.14</w:t>
      </w:r>
      <w:r w:rsidRPr="00CC49AB">
        <w:rPr>
          <w:rFonts w:ascii="Garamond" w:hAnsi="Garamond" w:cs="Times New Roman"/>
          <w:b w:val="0"/>
          <w:i/>
          <w:color w:val="auto"/>
          <w:szCs w:val="20"/>
        </w:rPr>
        <w:t xml:space="preserve"> Tipologjia e </w:t>
      </w:r>
      <w:r w:rsidR="0052070D" w:rsidRPr="00CC49AB">
        <w:rPr>
          <w:rFonts w:ascii="Garamond" w:hAnsi="Garamond" w:cs="Times New Roman"/>
          <w:b w:val="0"/>
          <w:i/>
          <w:color w:val="auto"/>
          <w:szCs w:val="20"/>
        </w:rPr>
        <w:t>ndërtesave rezidenciale n</w:t>
      </w:r>
      <w:r w:rsidRPr="00CC49AB">
        <w:rPr>
          <w:rFonts w:ascii="Garamond" w:hAnsi="Garamond" w:cs="Times New Roman"/>
          <w:b w:val="0"/>
          <w:i/>
          <w:color w:val="auto"/>
          <w:szCs w:val="20"/>
        </w:rPr>
        <w:t>ë Shqipëri</w:t>
      </w:r>
      <w:r w:rsidRPr="00CC49AB">
        <w:rPr>
          <w:rFonts w:ascii="Garamond" w:hAnsi="Garamond"/>
          <w:b w:val="0"/>
          <w:i/>
          <w:color w:val="auto"/>
          <w:szCs w:val="20"/>
          <w:vertAlign w:val="superscript"/>
        </w:rPr>
        <w:footnoteReference w:id="2"/>
      </w:r>
      <w:bookmarkEnd w:id="111"/>
    </w:p>
    <w:p w14:paraId="58DDB330" w14:textId="77777777" w:rsidR="00731D89" w:rsidRPr="00CC49AB" w:rsidRDefault="00731D89" w:rsidP="001A78CB">
      <w:pPr>
        <w:spacing w:after="0" w:line="240" w:lineRule="auto"/>
        <w:rPr>
          <w:rFonts w:ascii="Garamond" w:eastAsiaTheme="majorEastAsia" w:hAnsi="Garamond" w:cs="Times New Roman"/>
          <w:b/>
          <w:bCs/>
          <w:szCs w:val="20"/>
          <w:lang w:eastAsia="en-US"/>
        </w:rPr>
      </w:pPr>
    </w:p>
    <w:p w14:paraId="4C3012BA" w14:textId="61BE0A7B" w:rsidR="001A78CB" w:rsidRPr="00CC49AB" w:rsidRDefault="001A78CB" w:rsidP="00A508D7">
      <w:pPr>
        <w:pStyle w:val="TEKSTIIIIII"/>
        <w:rPr>
          <w:lang w:eastAsia="en-US"/>
        </w:rPr>
      </w:pPr>
      <w:r w:rsidRPr="00CC49AB">
        <w:rPr>
          <w:rFonts w:eastAsiaTheme="majorEastAsia"/>
          <w:b/>
          <w:bCs/>
          <w:lang w:eastAsia="en-US"/>
        </w:rPr>
        <w:lastRenderedPageBreak/>
        <w:t>Duke pasur parasysh periudhat e ndryshme të ndërtimit dhe përdorimin e materialeve të ndryshme</w:t>
      </w:r>
      <w:r w:rsidRPr="00CC49AB">
        <w:rPr>
          <w:lang w:eastAsia="en-US"/>
        </w:rPr>
        <w:t>, tipologjitë shqiptare të ndërtesave të banimit mund të kategorizohen në ndërtesa referuese me karakteristika kryesore</w:t>
      </w:r>
      <w:r w:rsidR="00D42A9C" w:rsidRPr="00CC49AB">
        <w:rPr>
          <w:lang w:eastAsia="en-US"/>
        </w:rPr>
        <w:t>,</w:t>
      </w:r>
      <w:r w:rsidRPr="00CC49AB">
        <w:rPr>
          <w:lang w:eastAsia="en-US"/>
        </w:rPr>
        <w:t xml:space="preserve"> si më poshtë:</w:t>
      </w:r>
    </w:p>
    <w:p w14:paraId="6B4B3EB0" w14:textId="77777777" w:rsidR="001A78CB" w:rsidRPr="00CC49AB" w:rsidRDefault="007E268F" w:rsidP="00A508D7">
      <w:pPr>
        <w:pStyle w:val="TEKSTIIIIII"/>
        <w:rPr>
          <w:lang w:eastAsia="en-US"/>
        </w:rPr>
      </w:pPr>
      <w:r w:rsidRPr="00CC49AB">
        <w:rPr>
          <w:rFonts w:eastAsiaTheme="majorEastAsia"/>
          <w:b/>
          <w:bCs/>
          <w:lang w:eastAsia="en-US"/>
        </w:rPr>
        <w:t xml:space="preserve">1. </w:t>
      </w:r>
      <w:r w:rsidR="001A78CB" w:rsidRPr="00CC49AB">
        <w:rPr>
          <w:rFonts w:eastAsiaTheme="majorEastAsia"/>
          <w:b/>
          <w:bCs/>
          <w:lang w:eastAsia="en-US"/>
        </w:rPr>
        <w:t>Shtëpi njëkatëshe:</w:t>
      </w:r>
    </w:p>
    <w:p w14:paraId="40B0CCF7" w14:textId="1F8BBCE6" w:rsidR="001A78CB" w:rsidRPr="00CC49AB" w:rsidRDefault="007E268F" w:rsidP="00A508D7">
      <w:pPr>
        <w:pStyle w:val="TEKSTIIIIII"/>
        <w:rPr>
          <w:lang w:eastAsia="en-US"/>
        </w:rPr>
      </w:pPr>
      <w:r w:rsidRPr="00CC49AB">
        <w:rPr>
          <w:lang w:eastAsia="en-US"/>
        </w:rPr>
        <w:t xml:space="preserve">a) </w:t>
      </w:r>
      <w:r w:rsidR="001A78CB" w:rsidRPr="00CC49AB">
        <w:rPr>
          <w:lang w:eastAsia="en-US"/>
        </w:rPr>
        <w:t>Të ndërtuara tërësisht me tulla të kuqe (si nëngrup, ndërtimet me mure prej guri përfshihen në këtë grup)</w:t>
      </w:r>
      <w:r w:rsidR="00D42A9C" w:rsidRPr="00CC49AB">
        <w:rPr>
          <w:lang w:eastAsia="en-US"/>
        </w:rPr>
        <w:t>;</w:t>
      </w:r>
    </w:p>
    <w:p w14:paraId="59B3F047" w14:textId="4EDA9959" w:rsidR="001A78CB" w:rsidRPr="00CC49AB" w:rsidRDefault="007E268F" w:rsidP="00A508D7">
      <w:pPr>
        <w:pStyle w:val="TEKSTIIIIII"/>
        <w:rPr>
          <w:lang w:eastAsia="en-US"/>
        </w:rPr>
      </w:pPr>
      <w:r w:rsidRPr="00CC49AB">
        <w:rPr>
          <w:lang w:eastAsia="en-US"/>
        </w:rPr>
        <w:t xml:space="preserve">b) </w:t>
      </w:r>
      <w:r w:rsidR="001A78CB" w:rsidRPr="00CC49AB">
        <w:rPr>
          <w:lang w:eastAsia="en-US"/>
        </w:rPr>
        <w:t>Të ndërtuara me çati të mbuluar me tjegulla</w:t>
      </w:r>
      <w:r w:rsidR="00D42A9C" w:rsidRPr="00CC49AB">
        <w:rPr>
          <w:lang w:eastAsia="en-US"/>
        </w:rPr>
        <w:t>;</w:t>
      </w:r>
    </w:p>
    <w:p w14:paraId="6715B7BF" w14:textId="77777777" w:rsidR="001A78CB" w:rsidRPr="00CC49AB" w:rsidRDefault="007E268F" w:rsidP="00A508D7">
      <w:pPr>
        <w:pStyle w:val="TEKSTIIIIII"/>
        <w:rPr>
          <w:lang w:eastAsia="en-US"/>
        </w:rPr>
      </w:pPr>
      <w:r w:rsidRPr="00CC49AB">
        <w:rPr>
          <w:lang w:eastAsia="en-US"/>
        </w:rPr>
        <w:t xml:space="preserve">c) </w:t>
      </w:r>
      <w:r w:rsidR="001A78CB" w:rsidRPr="00CC49AB">
        <w:rPr>
          <w:lang w:eastAsia="en-US"/>
        </w:rPr>
        <w:t>Të ndërtuara me çati të thjeshtë betoni.</w:t>
      </w:r>
    </w:p>
    <w:p w14:paraId="47370010" w14:textId="77777777" w:rsidR="001A78CB" w:rsidRPr="00CC49AB" w:rsidRDefault="007E268F" w:rsidP="00A508D7">
      <w:pPr>
        <w:pStyle w:val="TEKSTIIIIII"/>
        <w:rPr>
          <w:lang w:eastAsia="en-US"/>
        </w:rPr>
      </w:pPr>
      <w:r w:rsidRPr="00CC49AB">
        <w:rPr>
          <w:rFonts w:eastAsiaTheme="majorEastAsia"/>
          <w:b/>
          <w:bCs/>
          <w:lang w:eastAsia="en-US"/>
        </w:rPr>
        <w:t xml:space="preserve">2. </w:t>
      </w:r>
      <w:r w:rsidR="001A78CB" w:rsidRPr="00CC49AB">
        <w:rPr>
          <w:rFonts w:eastAsiaTheme="majorEastAsia"/>
          <w:b/>
          <w:bCs/>
          <w:lang w:eastAsia="en-US"/>
        </w:rPr>
        <w:t>Vilë dykatëshe me sipërfaqe më shumë se 100 m²/kat:</w:t>
      </w:r>
    </w:p>
    <w:p w14:paraId="240A5250" w14:textId="4A2E5C14" w:rsidR="001A78CB" w:rsidRPr="00CC49AB" w:rsidRDefault="007E268F" w:rsidP="00A508D7">
      <w:pPr>
        <w:pStyle w:val="TEKSTIIIIII"/>
        <w:rPr>
          <w:lang w:eastAsia="en-US"/>
        </w:rPr>
      </w:pPr>
      <w:r w:rsidRPr="00CC49AB">
        <w:rPr>
          <w:lang w:eastAsia="en-US"/>
        </w:rPr>
        <w:t xml:space="preserve">a) </w:t>
      </w:r>
      <w:r w:rsidR="001A78CB" w:rsidRPr="00CC49AB">
        <w:rPr>
          <w:lang w:eastAsia="en-US"/>
        </w:rPr>
        <w:t>Të ndërtuara tërësisht me tulla të kuqe (si nëngrup, ndërtimet me mure prej guri përfshihen në këtë grup)</w:t>
      </w:r>
      <w:r w:rsidR="00D42A9C" w:rsidRPr="00CC49AB">
        <w:rPr>
          <w:lang w:eastAsia="en-US"/>
        </w:rPr>
        <w:t>;</w:t>
      </w:r>
    </w:p>
    <w:p w14:paraId="3B047B23" w14:textId="6755033A" w:rsidR="001A78CB" w:rsidRPr="00CC49AB" w:rsidRDefault="007E268F" w:rsidP="00A508D7">
      <w:pPr>
        <w:pStyle w:val="TEKSTIIIIII"/>
        <w:rPr>
          <w:lang w:eastAsia="en-US"/>
        </w:rPr>
      </w:pPr>
      <w:r w:rsidRPr="00CC49AB">
        <w:rPr>
          <w:lang w:eastAsia="en-US"/>
        </w:rPr>
        <w:t xml:space="preserve">b) </w:t>
      </w:r>
      <w:r w:rsidR="001A78CB" w:rsidRPr="00CC49AB">
        <w:rPr>
          <w:lang w:eastAsia="en-US"/>
        </w:rPr>
        <w:t>Të ndërtuara me çati të mbuluar me tjegulla</w:t>
      </w:r>
      <w:r w:rsidR="00D42A9C" w:rsidRPr="00CC49AB">
        <w:rPr>
          <w:lang w:eastAsia="en-US"/>
        </w:rPr>
        <w:t>;</w:t>
      </w:r>
    </w:p>
    <w:p w14:paraId="35F4D0C5" w14:textId="77777777" w:rsidR="001A78CB" w:rsidRPr="00CC49AB" w:rsidRDefault="007E268F" w:rsidP="00A508D7">
      <w:pPr>
        <w:pStyle w:val="TEKSTIIIIII"/>
        <w:rPr>
          <w:lang w:eastAsia="en-US"/>
        </w:rPr>
      </w:pPr>
      <w:r w:rsidRPr="00CC49AB">
        <w:rPr>
          <w:lang w:eastAsia="en-US"/>
        </w:rPr>
        <w:t xml:space="preserve">c) </w:t>
      </w:r>
      <w:r w:rsidR="001A78CB" w:rsidRPr="00CC49AB">
        <w:rPr>
          <w:lang w:eastAsia="en-US"/>
        </w:rPr>
        <w:t>Të ndërtuara me dysheme të varur.</w:t>
      </w:r>
    </w:p>
    <w:p w14:paraId="0BF9F45B" w14:textId="77777777" w:rsidR="001A78CB" w:rsidRPr="00CC49AB" w:rsidRDefault="007E268F" w:rsidP="00A508D7">
      <w:pPr>
        <w:pStyle w:val="TEKSTIIIIII"/>
        <w:rPr>
          <w:lang w:eastAsia="en-US"/>
        </w:rPr>
      </w:pPr>
      <w:r w:rsidRPr="00CC49AB">
        <w:rPr>
          <w:rFonts w:eastAsiaTheme="majorEastAsia"/>
          <w:b/>
          <w:bCs/>
          <w:lang w:eastAsia="en-US"/>
        </w:rPr>
        <w:t xml:space="preserve">3. </w:t>
      </w:r>
      <w:r w:rsidR="001A78CB" w:rsidRPr="00CC49AB">
        <w:rPr>
          <w:rFonts w:eastAsiaTheme="majorEastAsia"/>
          <w:b/>
          <w:bCs/>
          <w:lang w:eastAsia="en-US"/>
        </w:rPr>
        <w:t>Ndërtesë deri në pesë kate, e ndërtuar midis viteve 1960 dhe 1990:</w:t>
      </w:r>
    </w:p>
    <w:p w14:paraId="0F1FF1EC" w14:textId="4A29CEA3" w:rsidR="001A78CB" w:rsidRPr="00CC49AB" w:rsidRDefault="007E268F" w:rsidP="00A508D7">
      <w:pPr>
        <w:pStyle w:val="TEKSTIIIIII"/>
        <w:rPr>
          <w:lang w:eastAsia="en-US"/>
        </w:rPr>
      </w:pPr>
      <w:r w:rsidRPr="00CC49AB">
        <w:rPr>
          <w:lang w:eastAsia="en-US"/>
        </w:rPr>
        <w:t xml:space="preserve">a) </w:t>
      </w:r>
      <w:r w:rsidR="001A78CB" w:rsidRPr="00CC49AB">
        <w:rPr>
          <w:lang w:eastAsia="en-US"/>
        </w:rPr>
        <w:t>E ndërtuar me tulla silikate</w:t>
      </w:r>
      <w:r w:rsidR="00D42A9C" w:rsidRPr="00CC49AB">
        <w:rPr>
          <w:lang w:eastAsia="en-US"/>
        </w:rPr>
        <w:t>;</w:t>
      </w:r>
    </w:p>
    <w:p w14:paraId="57909A50" w14:textId="4D25D010" w:rsidR="001A78CB" w:rsidRPr="00CC49AB" w:rsidRDefault="004A2E3E" w:rsidP="004A2E3E">
      <w:pPr>
        <w:pStyle w:val="TEKSTIIIIII"/>
        <w:rPr>
          <w:lang w:eastAsia="en-US"/>
        </w:rPr>
      </w:pPr>
      <w:r w:rsidRPr="00CC49AB">
        <w:rPr>
          <w:lang w:eastAsia="en-US"/>
        </w:rPr>
        <w:t xml:space="preserve">b) </w:t>
      </w:r>
      <w:r w:rsidR="001A78CB" w:rsidRPr="00CC49AB">
        <w:rPr>
          <w:lang w:eastAsia="en-US"/>
        </w:rPr>
        <w:t>E ndërtuar me mure mbajtëse 38 cm të trashë</w:t>
      </w:r>
      <w:r w:rsidR="00D42A9C" w:rsidRPr="00CC49AB">
        <w:rPr>
          <w:lang w:eastAsia="en-US"/>
        </w:rPr>
        <w:t>;</w:t>
      </w:r>
    </w:p>
    <w:p w14:paraId="617CD603" w14:textId="77777777" w:rsidR="001A78CB" w:rsidRPr="00CC49AB" w:rsidRDefault="004A2E3E" w:rsidP="004A2E3E">
      <w:pPr>
        <w:pStyle w:val="TEKSTIIIIII"/>
        <w:rPr>
          <w:lang w:eastAsia="en-US"/>
        </w:rPr>
      </w:pPr>
      <w:r w:rsidRPr="00CC49AB">
        <w:rPr>
          <w:lang w:eastAsia="en-US"/>
        </w:rPr>
        <w:t xml:space="preserve">c) </w:t>
      </w:r>
      <w:r w:rsidR="001A78CB" w:rsidRPr="00CC49AB">
        <w:rPr>
          <w:lang w:eastAsia="en-US"/>
        </w:rPr>
        <w:t>E ndërtuar pa kolona.</w:t>
      </w:r>
    </w:p>
    <w:p w14:paraId="0D2B20F6" w14:textId="77777777" w:rsidR="001A78CB" w:rsidRPr="00CC49AB" w:rsidRDefault="004A2E3E" w:rsidP="004A2E3E">
      <w:pPr>
        <w:pStyle w:val="TEKSTIIIIII"/>
        <w:rPr>
          <w:lang w:eastAsia="en-US"/>
        </w:rPr>
      </w:pPr>
      <w:r w:rsidRPr="00CC49AB">
        <w:rPr>
          <w:rFonts w:eastAsiaTheme="majorEastAsia"/>
          <w:b/>
          <w:bCs/>
          <w:lang w:eastAsia="en-US"/>
        </w:rPr>
        <w:t xml:space="preserve">4. </w:t>
      </w:r>
      <w:r w:rsidR="001A78CB" w:rsidRPr="00CC49AB">
        <w:rPr>
          <w:rFonts w:eastAsiaTheme="majorEastAsia"/>
          <w:b/>
          <w:bCs/>
          <w:lang w:eastAsia="en-US"/>
        </w:rPr>
        <w:t>Ndërtesë deri në pesë kate, e ndërtuar midis viteve 1970 dhe 1999:</w:t>
      </w:r>
    </w:p>
    <w:p w14:paraId="4A9C381C" w14:textId="623E34D6" w:rsidR="001A78CB" w:rsidRPr="00CC49AB" w:rsidRDefault="004A2E3E" w:rsidP="004A2E3E">
      <w:pPr>
        <w:pStyle w:val="TEKSTIIIIII"/>
        <w:rPr>
          <w:lang w:eastAsia="en-US"/>
        </w:rPr>
      </w:pPr>
      <w:r w:rsidRPr="00CC49AB">
        <w:rPr>
          <w:lang w:eastAsia="en-US"/>
        </w:rPr>
        <w:t xml:space="preserve">a) </w:t>
      </w:r>
      <w:r w:rsidR="001A78CB" w:rsidRPr="00CC49AB">
        <w:rPr>
          <w:lang w:eastAsia="en-US"/>
        </w:rPr>
        <w:t>E ndërtuar tërësisht me tulla të kuqe</w:t>
      </w:r>
      <w:r w:rsidR="00D42A9C" w:rsidRPr="00CC49AB">
        <w:rPr>
          <w:lang w:eastAsia="en-US"/>
        </w:rPr>
        <w:t>;</w:t>
      </w:r>
    </w:p>
    <w:p w14:paraId="66217398" w14:textId="02464526" w:rsidR="001A78CB" w:rsidRPr="00CC49AB" w:rsidRDefault="004A2E3E" w:rsidP="004A2E3E">
      <w:pPr>
        <w:pStyle w:val="TEKSTIIIIII"/>
        <w:rPr>
          <w:lang w:eastAsia="en-US"/>
        </w:rPr>
      </w:pPr>
      <w:r w:rsidRPr="00CC49AB">
        <w:rPr>
          <w:lang w:eastAsia="en-US"/>
        </w:rPr>
        <w:t xml:space="preserve">b) </w:t>
      </w:r>
      <w:r w:rsidR="001A78CB" w:rsidRPr="00CC49AB">
        <w:rPr>
          <w:lang w:eastAsia="en-US"/>
        </w:rPr>
        <w:t>E ndërtuar me mure mbajtëse 38 cm të trashë</w:t>
      </w:r>
      <w:r w:rsidR="00D42A9C" w:rsidRPr="00CC49AB">
        <w:rPr>
          <w:lang w:eastAsia="en-US"/>
        </w:rPr>
        <w:t>;</w:t>
      </w:r>
    </w:p>
    <w:p w14:paraId="2C5C7DDD" w14:textId="1DB6C006" w:rsidR="001A78CB" w:rsidRPr="00CC49AB" w:rsidRDefault="004A2E3E" w:rsidP="004A2E3E">
      <w:pPr>
        <w:pStyle w:val="TEKSTIIIIII"/>
        <w:rPr>
          <w:lang w:eastAsia="en-US"/>
        </w:rPr>
      </w:pPr>
      <w:r w:rsidRPr="00CC49AB">
        <w:rPr>
          <w:lang w:eastAsia="en-US"/>
        </w:rPr>
        <w:t xml:space="preserve">c) </w:t>
      </w:r>
      <w:r w:rsidR="001A78CB" w:rsidRPr="00CC49AB">
        <w:rPr>
          <w:lang w:eastAsia="en-US"/>
        </w:rPr>
        <w:t>E ndërtuar me kolona antisizmike</w:t>
      </w:r>
      <w:r w:rsidR="00D42A9C" w:rsidRPr="00CC49AB">
        <w:rPr>
          <w:lang w:eastAsia="en-US"/>
        </w:rPr>
        <w:t>.</w:t>
      </w:r>
    </w:p>
    <w:p w14:paraId="7355537C" w14:textId="77777777" w:rsidR="001A78CB" w:rsidRPr="00CC49AB" w:rsidRDefault="004A2E3E" w:rsidP="004A2E3E">
      <w:pPr>
        <w:pStyle w:val="TEKSTIIIIII"/>
        <w:rPr>
          <w:lang w:eastAsia="en-US"/>
        </w:rPr>
      </w:pPr>
      <w:r w:rsidRPr="00CC49AB">
        <w:rPr>
          <w:rFonts w:eastAsiaTheme="majorEastAsia"/>
          <w:b/>
          <w:bCs/>
          <w:lang w:eastAsia="en-US"/>
        </w:rPr>
        <w:t xml:space="preserve">5. </w:t>
      </w:r>
      <w:r w:rsidR="001A78CB" w:rsidRPr="00CC49AB">
        <w:rPr>
          <w:rFonts w:eastAsiaTheme="majorEastAsia"/>
          <w:b/>
          <w:bCs/>
          <w:lang w:eastAsia="en-US"/>
        </w:rPr>
        <w:t>Ndërtesë parafabrikate deri në pesë kate, e ndërtuar midis viteve 1980 dhe 1999:</w:t>
      </w:r>
    </w:p>
    <w:p w14:paraId="2B70B1D6" w14:textId="77777777" w:rsidR="001A78CB" w:rsidRPr="00CC49AB" w:rsidRDefault="004A2E3E" w:rsidP="004A2E3E">
      <w:pPr>
        <w:pStyle w:val="TEKSTIIIIII"/>
        <w:rPr>
          <w:lang w:eastAsia="en-US"/>
        </w:rPr>
      </w:pPr>
      <w:r w:rsidRPr="00CC49AB">
        <w:rPr>
          <w:lang w:eastAsia="en-US"/>
        </w:rPr>
        <w:t xml:space="preserve">a) </w:t>
      </w:r>
      <w:r w:rsidR="001A78CB" w:rsidRPr="00CC49AB">
        <w:rPr>
          <w:lang w:eastAsia="en-US"/>
        </w:rPr>
        <w:t>E ndërtuar me mure parafabrikate 25 cm të trashë.</w:t>
      </w:r>
    </w:p>
    <w:p w14:paraId="1D6326E7" w14:textId="77777777" w:rsidR="001A78CB" w:rsidRPr="00CC49AB" w:rsidRDefault="004A2E3E" w:rsidP="004A2E3E">
      <w:pPr>
        <w:pStyle w:val="TEKSTIIIIII"/>
        <w:rPr>
          <w:lang w:eastAsia="en-US"/>
        </w:rPr>
      </w:pPr>
      <w:r w:rsidRPr="00CC49AB">
        <w:rPr>
          <w:rFonts w:eastAsiaTheme="majorEastAsia"/>
          <w:b/>
          <w:bCs/>
          <w:lang w:eastAsia="en-US"/>
        </w:rPr>
        <w:t xml:space="preserve">6. </w:t>
      </w:r>
      <w:r w:rsidR="001A78CB" w:rsidRPr="00CC49AB">
        <w:rPr>
          <w:rFonts w:eastAsiaTheme="majorEastAsia"/>
          <w:b/>
          <w:bCs/>
          <w:lang w:eastAsia="en-US"/>
        </w:rPr>
        <w:t>Ndërtesë mbi pesë kate, e ndërtuar midis viteve 1999 dhe 2024:</w:t>
      </w:r>
    </w:p>
    <w:p w14:paraId="7FD81C51" w14:textId="69C5D574" w:rsidR="001A78CB" w:rsidRPr="00CC49AB" w:rsidRDefault="004A2E3E" w:rsidP="004A2E3E">
      <w:pPr>
        <w:pStyle w:val="TEKSTIIIIII"/>
        <w:rPr>
          <w:lang w:eastAsia="en-US"/>
        </w:rPr>
      </w:pPr>
      <w:r w:rsidRPr="00CC49AB">
        <w:rPr>
          <w:lang w:eastAsia="en-US"/>
        </w:rPr>
        <w:t xml:space="preserve">a) </w:t>
      </w:r>
      <w:r w:rsidR="00D42A9C" w:rsidRPr="00CC49AB">
        <w:rPr>
          <w:lang w:eastAsia="en-US"/>
        </w:rPr>
        <w:t xml:space="preserve">Ndërtuar </w:t>
      </w:r>
      <w:r w:rsidR="001A78CB" w:rsidRPr="00CC49AB">
        <w:rPr>
          <w:lang w:eastAsia="en-US"/>
        </w:rPr>
        <w:t>tërësisht me tulla të kuqe</w:t>
      </w:r>
      <w:r w:rsidR="00D42A9C" w:rsidRPr="00CC49AB">
        <w:rPr>
          <w:lang w:eastAsia="en-US"/>
        </w:rPr>
        <w:t>;</w:t>
      </w:r>
    </w:p>
    <w:p w14:paraId="20C35CAB" w14:textId="7B33F06F" w:rsidR="001A78CB" w:rsidRPr="00CC49AB" w:rsidRDefault="004A2E3E" w:rsidP="004A2E3E">
      <w:pPr>
        <w:pStyle w:val="TEKSTIIIIII"/>
        <w:rPr>
          <w:lang w:eastAsia="en-US"/>
        </w:rPr>
      </w:pPr>
      <w:r w:rsidRPr="00CC49AB">
        <w:rPr>
          <w:lang w:eastAsia="en-US"/>
        </w:rPr>
        <w:t xml:space="preserve">b) </w:t>
      </w:r>
      <w:r w:rsidR="001A78CB" w:rsidRPr="00CC49AB">
        <w:rPr>
          <w:lang w:eastAsia="en-US"/>
        </w:rPr>
        <w:t>E ndërtuar me mure 25 cm të trashë</w:t>
      </w:r>
      <w:r w:rsidR="00D42A9C" w:rsidRPr="00CC49AB">
        <w:rPr>
          <w:lang w:eastAsia="en-US"/>
        </w:rPr>
        <w:t>;</w:t>
      </w:r>
    </w:p>
    <w:p w14:paraId="01C6CEBD" w14:textId="77777777" w:rsidR="001A78CB" w:rsidRPr="00CC49AB" w:rsidRDefault="004A2E3E" w:rsidP="004A2E3E">
      <w:pPr>
        <w:pStyle w:val="TEKSTIIIIII"/>
        <w:rPr>
          <w:lang w:eastAsia="en-US"/>
        </w:rPr>
      </w:pPr>
      <w:r w:rsidRPr="00CC49AB">
        <w:rPr>
          <w:lang w:eastAsia="en-US"/>
        </w:rPr>
        <w:t xml:space="preserve">c) </w:t>
      </w:r>
      <w:r w:rsidR="001A78CB" w:rsidRPr="00CC49AB">
        <w:rPr>
          <w:lang w:eastAsia="en-US"/>
        </w:rPr>
        <w:t>E ndërtuar me kolona hekur-betoni dhe antisizmike.</w:t>
      </w:r>
    </w:p>
    <w:p w14:paraId="42F5C821" w14:textId="17ADC095" w:rsidR="001A78CB" w:rsidRPr="00CC49AB" w:rsidRDefault="001A78CB" w:rsidP="004A2E3E">
      <w:pPr>
        <w:pStyle w:val="TEKSTIIIIII"/>
      </w:pPr>
      <w:r w:rsidRPr="00CC49AB">
        <w:t xml:space="preserve">Vlerësimet e përçueshmërisë termike (bazuar në studimin rajonal të GIZ), të përshtatura për llojin e materialeve të ndërtimit të përdorura në Shqipëri, janë përdorur për llogaritjen e kërkesës për energji të ndërtesave. Shtëpitë e ndërtuara me tulla, me trashësi tipike për shumicën e shtëpive në Evropën Juglindore, duke përfshirë Shqipërinë, kanë humbje termike volumetrike që variojnë nga 0.872 </w:t>
      </w:r>
      <w:r w:rsidR="00D42A9C" w:rsidRPr="00CC49AB">
        <w:t>W</w:t>
      </w:r>
      <w:r w:rsidRPr="00CC49AB">
        <w:t>/m³K për ndërtesat e mëdha me rreth 20 apartamente, deri në 2.151 W/m³K për shtëpi të ndara. Vlerat mesatare të vlerësuara për ndërtesat e banimit të ndërtuara në fillim të viteve 1990 në zonat urbane dhe rurale janë përkatësisht 1.51 W/m³K dhe 2.08 W/m³K, me një mesatare prej 1.86 W/m³K për të gjithë stokun e banesave.</w:t>
      </w:r>
    </w:p>
    <w:p w14:paraId="6A0B7EEB" w14:textId="65DFCF44" w:rsidR="001A78CB" w:rsidRPr="00CC49AB" w:rsidRDefault="001A78CB" w:rsidP="004A2E3E">
      <w:pPr>
        <w:pStyle w:val="TEKSTIIIIII"/>
      </w:pPr>
      <w:r w:rsidRPr="00CC49AB">
        <w:t>Megjithatë, këto vlera nuk marrin parasysh humbjet e nxehtësisë për shkak të mirëmbajtjes së dobët, vrimave në mure, mungesës së termo-izolimit</w:t>
      </w:r>
      <w:r w:rsidR="00D42A9C" w:rsidRPr="00CC49AB">
        <w:t xml:space="preserve"> etj</w:t>
      </w:r>
      <w:r w:rsidRPr="00CC49AB">
        <w:t>.</w:t>
      </w:r>
    </w:p>
    <w:p w14:paraId="5610E18D" w14:textId="57B4738B" w:rsidR="001A78CB" w:rsidRPr="00CC49AB" w:rsidRDefault="001A78CB" w:rsidP="004A2E3E">
      <w:pPr>
        <w:pStyle w:val="TEKSTIIIIII"/>
      </w:pPr>
      <w:r w:rsidRPr="00CC49AB">
        <w:t>Tabela 3.5 paraqet të vetmet të dhëna të publikuara, në nivel vendi, deri më tani nga INSTAT</w:t>
      </w:r>
      <w:r w:rsidR="00D42A9C" w:rsidRPr="00CC49AB">
        <w:t>-i</w:t>
      </w:r>
      <w:r w:rsidRPr="00CC49AB">
        <w:t xml:space="preserve"> në lidhje me ndarjen e stokut të banesave të banimit në katër kategoritë e ndërtesave të lartpërmendura të banimit në lidhje me CENCUS 2023. Nga analiza e të dhënave të paraqitura rezulton se numri total i banesave është 1,082,529, ndërkohë që numri i objekteve të banuara është 726,325 (67.09%), ndërsa 356,204 (32.91%) janë të pabanuara.</w:t>
      </w:r>
    </w:p>
    <w:p w14:paraId="60A9B271" w14:textId="77777777" w:rsidR="001A78CB" w:rsidRPr="00CC49AB" w:rsidRDefault="001A78CB" w:rsidP="001A78CB">
      <w:pPr>
        <w:autoSpaceDE w:val="0"/>
        <w:autoSpaceDN w:val="0"/>
        <w:adjustRightInd w:val="0"/>
        <w:spacing w:after="0" w:line="240" w:lineRule="auto"/>
        <w:jc w:val="both"/>
        <w:rPr>
          <w:rFonts w:ascii="Garamond" w:hAnsi="Garamond" w:cs="Times New Roman"/>
          <w:b/>
          <w:bCs/>
          <w:sz w:val="24"/>
          <w:szCs w:val="24"/>
        </w:rPr>
      </w:pPr>
    </w:p>
    <w:tbl>
      <w:tblPr>
        <w:tblStyle w:val="TableGrid"/>
        <w:tblW w:w="0" w:type="auto"/>
        <w:jc w:val="center"/>
        <w:tblLook w:val="04A0" w:firstRow="1" w:lastRow="0" w:firstColumn="1" w:lastColumn="0" w:noHBand="0" w:noVBand="1"/>
      </w:tblPr>
      <w:tblGrid>
        <w:gridCol w:w="783"/>
        <w:gridCol w:w="1486"/>
        <w:gridCol w:w="887"/>
        <w:gridCol w:w="763"/>
        <w:gridCol w:w="679"/>
        <w:gridCol w:w="679"/>
        <w:gridCol w:w="679"/>
        <w:gridCol w:w="594"/>
        <w:gridCol w:w="679"/>
        <w:gridCol w:w="679"/>
        <w:gridCol w:w="679"/>
        <w:gridCol w:w="763"/>
      </w:tblGrid>
      <w:tr w:rsidR="001A78CB" w:rsidRPr="00CC49AB" w14:paraId="4F1ED4B4" w14:textId="77777777" w:rsidTr="006B7C69">
        <w:trPr>
          <w:jc w:val="center"/>
        </w:trPr>
        <w:tc>
          <w:tcPr>
            <w:tcW w:w="0" w:type="auto"/>
            <w:gridSpan w:val="2"/>
            <w:vMerge w:val="restart"/>
            <w:shd w:val="clear" w:color="auto" w:fill="FDE9D9" w:themeFill="accent6" w:themeFillTint="33"/>
            <w:vAlign w:val="center"/>
          </w:tcPr>
          <w:p w14:paraId="692F792E" w14:textId="77777777" w:rsidR="001A78CB" w:rsidRPr="00CC49AB" w:rsidRDefault="001A78CB" w:rsidP="006B7C69">
            <w:pPr>
              <w:autoSpaceDE w:val="0"/>
              <w:autoSpaceDN w:val="0"/>
              <w:adjustRightInd w:val="0"/>
              <w:spacing w:after="0"/>
              <w:ind w:left="1"/>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lastRenderedPageBreak/>
              <w:t>Statusi i banimit dhe lloji i ndërtesës</w:t>
            </w:r>
          </w:p>
        </w:tc>
        <w:tc>
          <w:tcPr>
            <w:tcW w:w="0" w:type="auto"/>
            <w:gridSpan w:val="10"/>
            <w:shd w:val="clear" w:color="auto" w:fill="FDE9D9" w:themeFill="accent6" w:themeFillTint="33"/>
            <w:vAlign w:val="center"/>
          </w:tcPr>
          <w:p w14:paraId="5D48DBA3" w14:textId="77777777" w:rsidR="001A78CB" w:rsidRPr="00CC49AB" w:rsidRDefault="001A78CB" w:rsidP="006B7C69">
            <w:pPr>
              <w:autoSpaceDE w:val="0"/>
              <w:autoSpaceDN w:val="0"/>
              <w:adjustRightInd w:val="0"/>
              <w:spacing w:after="0"/>
              <w:ind w:left="1"/>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Numri i banesave konvencionale në ndërtesë</w:t>
            </w:r>
          </w:p>
        </w:tc>
      </w:tr>
      <w:tr w:rsidR="001A78CB" w:rsidRPr="00CC49AB" w14:paraId="3913BF3A" w14:textId="77777777" w:rsidTr="006B7C69">
        <w:trPr>
          <w:jc w:val="center"/>
        </w:trPr>
        <w:tc>
          <w:tcPr>
            <w:tcW w:w="0" w:type="auto"/>
            <w:gridSpan w:val="2"/>
            <w:vMerge/>
            <w:shd w:val="clear" w:color="auto" w:fill="FDE9D9" w:themeFill="accent6" w:themeFillTint="33"/>
            <w:vAlign w:val="center"/>
          </w:tcPr>
          <w:p w14:paraId="6CD2EB15" w14:textId="77777777" w:rsidR="001A78CB" w:rsidRPr="00CC49AB" w:rsidRDefault="001A78CB" w:rsidP="006B7C69">
            <w:pPr>
              <w:autoSpaceDE w:val="0"/>
              <w:autoSpaceDN w:val="0"/>
              <w:adjustRightInd w:val="0"/>
              <w:spacing w:after="0"/>
              <w:ind w:left="1"/>
              <w:jc w:val="center"/>
              <w:rPr>
                <w:rFonts w:ascii="Garamond" w:eastAsia="Roboto" w:hAnsi="Garamond" w:cs="Times New Roman"/>
                <w:b/>
                <w:kern w:val="24"/>
                <w:sz w:val="18"/>
                <w:szCs w:val="24"/>
                <w:lang w:val="sq-AL"/>
              </w:rPr>
            </w:pPr>
          </w:p>
        </w:tc>
        <w:tc>
          <w:tcPr>
            <w:tcW w:w="0" w:type="auto"/>
            <w:shd w:val="clear" w:color="auto" w:fill="FDE9D9" w:themeFill="accent6" w:themeFillTint="33"/>
            <w:vAlign w:val="center"/>
          </w:tcPr>
          <w:p w14:paraId="729181D5" w14:textId="77777777" w:rsidR="001A78CB" w:rsidRPr="00CC49AB" w:rsidRDefault="001A78CB" w:rsidP="006B7C69">
            <w:pPr>
              <w:autoSpaceDE w:val="0"/>
              <w:autoSpaceDN w:val="0"/>
              <w:adjustRightInd w:val="0"/>
              <w:spacing w:after="0"/>
              <w:ind w:left="1"/>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Total</w:t>
            </w:r>
          </w:p>
        </w:tc>
        <w:tc>
          <w:tcPr>
            <w:tcW w:w="0" w:type="auto"/>
            <w:shd w:val="clear" w:color="auto" w:fill="FDE9D9" w:themeFill="accent6" w:themeFillTint="33"/>
            <w:vAlign w:val="center"/>
          </w:tcPr>
          <w:p w14:paraId="532EB64C" w14:textId="77777777" w:rsidR="001A78CB" w:rsidRPr="00CC49AB" w:rsidRDefault="001A78CB" w:rsidP="006B7C69">
            <w:pPr>
              <w:autoSpaceDE w:val="0"/>
              <w:autoSpaceDN w:val="0"/>
              <w:adjustRightInd w:val="0"/>
              <w:spacing w:after="0"/>
              <w:ind w:left="1"/>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1</w:t>
            </w:r>
          </w:p>
        </w:tc>
        <w:tc>
          <w:tcPr>
            <w:tcW w:w="0" w:type="auto"/>
            <w:shd w:val="clear" w:color="auto" w:fill="FDE9D9" w:themeFill="accent6" w:themeFillTint="33"/>
            <w:vAlign w:val="center"/>
          </w:tcPr>
          <w:p w14:paraId="42146D6E" w14:textId="77777777" w:rsidR="001A78CB" w:rsidRPr="00CC49AB" w:rsidRDefault="001A78CB" w:rsidP="006B7C69">
            <w:pPr>
              <w:autoSpaceDE w:val="0"/>
              <w:autoSpaceDN w:val="0"/>
              <w:adjustRightInd w:val="0"/>
              <w:spacing w:after="0"/>
              <w:ind w:left="1"/>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2</w:t>
            </w:r>
          </w:p>
        </w:tc>
        <w:tc>
          <w:tcPr>
            <w:tcW w:w="0" w:type="auto"/>
            <w:shd w:val="clear" w:color="auto" w:fill="FDE9D9" w:themeFill="accent6" w:themeFillTint="33"/>
            <w:vAlign w:val="center"/>
          </w:tcPr>
          <w:p w14:paraId="24B6FD6A" w14:textId="77777777" w:rsidR="001A78CB" w:rsidRPr="00CC49AB" w:rsidRDefault="001A78CB" w:rsidP="001A78CB">
            <w:pPr>
              <w:autoSpaceDE w:val="0"/>
              <w:autoSpaceDN w:val="0"/>
              <w:adjustRightInd w:val="0"/>
              <w:spacing w:after="0"/>
              <w:ind w:left="1"/>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3</w:t>
            </w:r>
          </w:p>
        </w:tc>
        <w:tc>
          <w:tcPr>
            <w:tcW w:w="0" w:type="auto"/>
            <w:shd w:val="clear" w:color="auto" w:fill="FDE9D9" w:themeFill="accent6" w:themeFillTint="33"/>
            <w:vAlign w:val="center"/>
          </w:tcPr>
          <w:p w14:paraId="1B2486EE" w14:textId="77777777" w:rsidR="001A78CB" w:rsidRPr="00CC49AB" w:rsidRDefault="001A78CB" w:rsidP="001A78CB">
            <w:pPr>
              <w:autoSpaceDE w:val="0"/>
              <w:autoSpaceDN w:val="0"/>
              <w:adjustRightInd w:val="0"/>
              <w:spacing w:after="0"/>
              <w:ind w:left="1"/>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4</w:t>
            </w:r>
          </w:p>
        </w:tc>
        <w:tc>
          <w:tcPr>
            <w:tcW w:w="0" w:type="auto"/>
            <w:shd w:val="clear" w:color="auto" w:fill="FDE9D9" w:themeFill="accent6" w:themeFillTint="33"/>
            <w:vAlign w:val="center"/>
          </w:tcPr>
          <w:p w14:paraId="63590D82" w14:textId="77777777" w:rsidR="001A78CB" w:rsidRPr="00CC49AB" w:rsidRDefault="001A78CB" w:rsidP="001A78CB">
            <w:pPr>
              <w:autoSpaceDE w:val="0"/>
              <w:autoSpaceDN w:val="0"/>
              <w:adjustRightInd w:val="0"/>
              <w:spacing w:after="0"/>
              <w:ind w:left="1"/>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5</w:t>
            </w:r>
          </w:p>
        </w:tc>
        <w:tc>
          <w:tcPr>
            <w:tcW w:w="0" w:type="auto"/>
            <w:shd w:val="clear" w:color="auto" w:fill="FDE9D9" w:themeFill="accent6" w:themeFillTint="33"/>
            <w:vAlign w:val="center"/>
          </w:tcPr>
          <w:p w14:paraId="6A682524" w14:textId="77777777" w:rsidR="001A78CB" w:rsidRPr="00CC49AB" w:rsidRDefault="001A78CB" w:rsidP="001A78CB">
            <w:pPr>
              <w:autoSpaceDE w:val="0"/>
              <w:autoSpaceDN w:val="0"/>
              <w:adjustRightInd w:val="0"/>
              <w:spacing w:after="0"/>
              <w:ind w:left="1"/>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6-10</w:t>
            </w:r>
          </w:p>
        </w:tc>
        <w:tc>
          <w:tcPr>
            <w:tcW w:w="0" w:type="auto"/>
            <w:shd w:val="clear" w:color="auto" w:fill="FDE9D9" w:themeFill="accent6" w:themeFillTint="33"/>
            <w:vAlign w:val="center"/>
          </w:tcPr>
          <w:p w14:paraId="3865CC04" w14:textId="77777777" w:rsidR="001A78CB" w:rsidRPr="00CC49AB" w:rsidRDefault="001A78CB" w:rsidP="001A78CB">
            <w:pPr>
              <w:autoSpaceDE w:val="0"/>
              <w:autoSpaceDN w:val="0"/>
              <w:adjustRightInd w:val="0"/>
              <w:spacing w:after="0"/>
              <w:ind w:left="1"/>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11-15</w:t>
            </w:r>
          </w:p>
        </w:tc>
        <w:tc>
          <w:tcPr>
            <w:tcW w:w="0" w:type="auto"/>
            <w:shd w:val="clear" w:color="auto" w:fill="FDE9D9" w:themeFill="accent6" w:themeFillTint="33"/>
            <w:vAlign w:val="center"/>
          </w:tcPr>
          <w:p w14:paraId="34508B8C" w14:textId="77777777" w:rsidR="001A78CB" w:rsidRPr="00CC49AB" w:rsidRDefault="001A78CB" w:rsidP="001A78CB">
            <w:pPr>
              <w:autoSpaceDE w:val="0"/>
              <w:autoSpaceDN w:val="0"/>
              <w:adjustRightInd w:val="0"/>
              <w:spacing w:after="0"/>
              <w:ind w:left="1"/>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16-20</w:t>
            </w:r>
          </w:p>
        </w:tc>
        <w:tc>
          <w:tcPr>
            <w:tcW w:w="0" w:type="auto"/>
            <w:shd w:val="clear" w:color="auto" w:fill="FDE9D9" w:themeFill="accent6" w:themeFillTint="33"/>
            <w:vAlign w:val="center"/>
          </w:tcPr>
          <w:p w14:paraId="11064863" w14:textId="77777777" w:rsidR="001A78CB" w:rsidRPr="00CC49AB" w:rsidRDefault="001A78CB" w:rsidP="001A78CB">
            <w:pPr>
              <w:autoSpaceDE w:val="0"/>
              <w:autoSpaceDN w:val="0"/>
              <w:adjustRightInd w:val="0"/>
              <w:spacing w:after="0"/>
              <w:ind w:left="1"/>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21+</w:t>
            </w:r>
          </w:p>
        </w:tc>
      </w:tr>
      <w:tr w:rsidR="001A78CB" w:rsidRPr="00CC49AB" w14:paraId="039D705B" w14:textId="77777777" w:rsidTr="006B7C69">
        <w:trPr>
          <w:cantSplit/>
          <w:trHeight w:val="341"/>
          <w:jc w:val="center"/>
        </w:trPr>
        <w:tc>
          <w:tcPr>
            <w:tcW w:w="846" w:type="dxa"/>
            <w:vMerge w:val="restart"/>
            <w:shd w:val="clear" w:color="auto" w:fill="DAEEF3" w:themeFill="accent5" w:themeFillTint="33"/>
            <w:textDirection w:val="btLr"/>
            <w:vAlign w:val="center"/>
          </w:tcPr>
          <w:p w14:paraId="459BF5ED" w14:textId="77777777" w:rsidR="001A78CB" w:rsidRPr="00CC49AB" w:rsidRDefault="001A78CB" w:rsidP="004A2E3E">
            <w:pPr>
              <w:autoSpaceDE w:val="0"/>
              <w:autoSpaceDN w:val="0"/>
              <w:adjustRightInd w:val="0"/>
              <w:spacing w:after="0"/>
              <w:jc w:val="center"/>
              <w:rPr>
                <w:rFonts w:ascii="Garamond" w:hAnsi="Garamond" w:cs="Times New Roman"/>
                <w:b/>
                <w:sz w:val="18"/>
                <w:szCs w:val="24"/>
                <w:lang w:val="sq-AL"/>
              </w:rPr>
            </w:pPr>
            <w:r w:rsidRPr="00CC49AB">
              <w:rPr>
                <w:rFonts w:ascii="Garamond" w:hAnsi="Garamond" w:cs="Times New Roman"/>
                <w:b/>
                <w:sz w:val="18"/>
                <w:szCs w:val="24"/>
                <w:lang w:val="sq-AL"/>
              </w:rPr>
              <w:t>Total</w:t>
            </w:r>
          </w:p>
          <w:p w14:paraId="0B36677B" w14:textId="77777777" w:rsidR="001A78CB" w:rsidRPr="00CC49AB" w:rsidRDefault="001A78CB" w:rsidP="004A2E3E">
            <w:pPr>
              <w:autoSpaceDE w:val="0"/>
              <w:autoSpaceDN w:val="0"/>
              <w:adjustRightInd w:val="0"/>
              <w:spacing w:after="0"/>
              <w:jc w:val="center"/>
              <w:rPr>
                <w:rFonts w:ascii="Garamond" w:hAnsi="Garamond" w:cs="Times New Roman"/>
                <w:b/>
                <w:sz w:val="18"/>
                <w:szCs w:val="24"/>
                <w:lang w:val="sq-AL"/>
              </w:rPr>
            </w:pPr>
          </w:p>
        </w:tc>
        <w:tc>
          <w:tcPr>
            <w:tcW w:w="1423" w:type="dxa"/>
            <w:shd w:val="clear" w:color="auto" w:fill="DAEEF3" w:themeFill="accent5" w:themeFillTint="33"/>
            <w:vAlign w:val="center"/>
          </w:tcPr>
          <w:p w14:paraId="412CA01E" w14:textId="77777777" w:rsidR="001A78CB" w:rsidRPr="00CC49AB" w:rsidRDefault="001A78CB" w:rsidP="001A78CB">
            <w:pPr>
              <w:autoSpaceDE w:val="0"/>
              <w:autoSpaceDN w:val="0"/>
              <w:adjustRightInd w:val="0"/>
              <w:spacing w:after="0"/>
              <w:ind w:left="1"/>
              <w:jc w:val="both"/>
              <w:rPr>
                <w:rFonts w:ascii="Garamond" w:hAnsi="Garamond" w:cs="Times New Roman"/>
                <w:sz w:val="18"/>
                <w:szCs w:val="24"/>
                <w:lang w:val="sq-AL"/>
              </w:rPr>
            </w:pPr>
            <w:r w:rsidRPr="00CC49AB">
              <w:rPr>
                <w:rFonts w:ascii="Garamond" w:eastAsia="Roboto" w:hAnsi="Garamond" w:cs="Times New Roman"/>
                <w:bCs/>
                <w:kern w:val="24"/>
                <w:sz w:val="18"/>
                <w:szCs w:val="24"/>
                <w:lang w:val="sq-AL"/>
              </w:rPr>
              <w:t>Total</w:t>
            </w:r>
          </w:p>
        </w:tc>
        <w:tc>
          <w:tcPr>
            <w:tcW w:w="0" w:type="auto"/>
            <w:shd w:val="clear" w:color="auto" w:fill="DAEEF3" w:themeFill="accent5" w:themeFillTint="33"/>
            <w:vAlign w:val="center"/>
          </w:tcPr>
          <w:p w14:paraId="68076ED8"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bCs/>
                <w:kern w:val="24"/>
                <w:sz w:val="18"/>
                <w:szCs w:val="24"/>
                <w:lang w:val="sq-AL"/>
              </w:rPr>
              <w:t>1,082,529</w:t>
            </w:r>
          </w:p>
        </w:tc>
        <w:tc>
          <w:tcPr>
            <w:tcW w:w="0" w:type="auto"/>
            <w:shd w:val="clear" w:color="auto" w:fill="DAEEF3" w:themeFill="accent5" w:themeFillTint="33"/>
            <w:vAlign w:val="center"/>
          </w:tcPr>
          <w:p w14:paraId="00344D68"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bCs/>
                <w:kern w:val="24"/>
                <w:sz w:val="18"/>
                <w:szCs w:val="24"/>
                <w:lang w:val="sq-AL"/>
              </w:rPr>
              <w:t>508,643</w:t>
            </w:r>
          </w:p>
        </w:tc>
        <w:tc>
          <w:tcPr>
            <w:tcW w:w="0" w:type="auto"/>
            <w:shd w:val="clear" w:color="auto" w:fill="DAEEF3" w:themeFill="accent5" w:themeFillTint="33"/>
            <w:vAlign w:val="center"/>
          </w:tcPr>
          <w:p w14:paraId="718A48B3"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bCs/>
                <w:kern w:val="24"/>
                <w:sz w:val="18"/>
                <w:szCs w:val="24"/>
                <w:lang w:val="sq-AL"/>
              </w:rPr>
              <w:t>88,028</w:t>
            </w:r>
          </w:p>
        </w:tc>
        <w:tc>
          <w:tcPr>
            <w:tcW w:w="0" w:type="auto"/>
            <w:shd w:val="clear" w:color="auto" w:fill="DAEEF3" w:themeFill="accent5" w:themeFillTint="33"/>
            <w:vAlign w:val="center"/>
          </w:tcPr>
          <w:p w14:paraId="6113E487"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bCs/>
                <w:kern w:val="24"/>
                <w:sz w:val="18"/>
                <w:szCs w:val="24"/>
                <w:lang w:val="sq-AL"/>
              </w:rPr>
              <w:t>30,793</w:t>
            </w:r>
          </w:p>
        </w:tc>
        <w:tc>
          <w:tcPr>
            <w:tcW w:w="0" w:type="auto"/>
            <w:shd w:val="clear" w:color="auto" w:fill="DAEEF3" w:themeFill="accent5" w:themeFillTint="33"/>
            <w:vAlign w:val="center"/>
          </w:tcPr>
          <w:p w14:paraId="5332EDAD"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bCs/>
                <w:kern w:val="24"/>
                <w:sz w:val="18"/>
                <w:szCs w:val="24"/>
                <w:lang w:val="sq-AL"/>
              </w:rPr>
              <w:t>15,723</w:t>
            </w:r>
          </w:p>
        </w:tc>
        <w:tc>
          <w:tcPr>
            <w:tcW w:w="0" w:type="auto"/>
            <w:shd w:val="clear" w:color="auto" w:fill="DAEEF3" w:themeFill="accent5" w:themeFillTint="33"/>
            <w:vAlign w:val="center"/>
          </w:tcPr>
          <w:p w14:paraId="63D4EF7F"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bCs/>
                <w:kern w:val="24"/>
                <w:sz w:val="18"/>
                <w:szCs w:val="24"/>
                <w:lang w:val="sq-AL"/>
              </w:rPr>
              <w:t>7,484</w:t>
            </w:r>
          </w:p>
        </w:tc>
        <w:tc>
          <w:tcPr>
            <w:tcW w:w="0" w:type="auto"/>
            <w:shd w:val="clear" w:color="auto" w:fill="DAEEF3" w:themeFill="accent5" w:themeFillTint="33"/>
            <w:vAlign w:val="center"/>
          </w:tcPr>
          <w:p w14:paraId="7AF4B951"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bCs/>
                <w:kern w:val="24"/>
                <w:sz w:val="18"/>
                <w:szCs w:val="24"/>
                <w:lang w:val="sq-AL"/>
              </w:rPr>
              <w:t>31,893</w:t>
            </w:r>
          </w:p>
        </w:tc>
        <w:tc>
          <w:tcPr>
            <w:tcW w:w="0" w:type="auto"/>
            <w:shd w:val="clear" w:color="auto" w:fill="DAEEF3" w:themeFill="accent5" w:themeFillTint="33"/>
            <w:vAlign w:val="center"/>
          </w:tcPr>
          <w:p w14:paraId="197664FE"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bCs/>
                <w:kern w:val="24"/>
                <w:sz w:val="18"/>
                <w:szCs w:val="24"/>
                <w:lang w:val="sq-AL"/>
              </w:rPr>
              <w:t>51,276</w:t>
            </w:r>
          </w:p>
        </w:tc>
        <w:tc>
          <w:tcPr>
            <w:tcW w:w="0" w:type="auto"/>
            <w:shd w:val="clear" w:color="auto" w:fill="DAEEF3" w:themeFill="accent5" w:themeFillTint="33"/>
            <w:vAlign w:val="center"/>
          </w:tcPr>
          <w:p w14:paraId="6E0D34D2"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bCs/>
                <w:kern w:val="24"/>
                <w:sz w:val="18"/>
                <w:szCs w:val="24"/>
                <w:lang w:val="sq-AL"/>
              </w:rPr>
              <w:t>45,868</w:t>
            </w:r>
          </w:p>
        </w:tc>
        <w:tc>
          <w:tcPr>
            <w:tcW w:w="0" w:type="auto"/>
            <w:shd w:val="clear" w:color="auto" w:fill="DAEEF3" w:themeFill="accent5" w:themeFillTint="33"/>
            <w:vAlign w:val="center"/>
          </w:tcPr>
          <w:p w14:paraId="0BB0403F"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bCs/>
                <w:kern w:val="24"/>
                <w:sz w:val="18"/>
                <w:szCs w:val="24"/>
                <w:lang w:val="sq-AL"/>
              </w:rPr>
              <w:t>30,2821</w:t>
            </w:r>
          </w:p>
        </w:tc>
      </w:tr>
      <w:tr w:rsidR="001A78CB" w:rsidRPr="00CC49AB" w14:paraId="3EA658E5" w14:textId="77777777" w:rsidTr="006B7C69">
        <w:trPr>
          <w:jc w:val="center"/>
        </w:trPr>
        <w:tc>
          <w:tcPr>
            <w:tcW w:w="846" w:type="dxa"/>
            <w:vMerge/>
            <w:shd w:val="clear" w:color="auto" w:fill="DAEEF3" w:themeFill="accent5" w:themeFillTint="33"/>
            <w:textDirection w:val="btLr"/>
            <w:vAlign w:val="center"/>
          </w:tcPr>
          <w:p w14:paraId="49EC00C4" w14:textId="77777777" w:rsidR="001A78CB" w:rsidRPr="00CC49AB" w:rsidRDefault="001A78CB" w:rsidP="004A2E3E">
            <w:pPr>
              <w:autoSpaceDE w:val="0"/>
              <w:autoSpaceDN w:val="0"/>
              <w:adjustRightInd w:val="0"/>
              <w:spacing w:after="0"/>
              <w:jc w:val="center"/>
              <w:rPr>
                <w:rFonts w:ascii="Garamond" w:hAnsi="Garamond" w:cs="Times New Roman"/>
                <w:b/>
                <w:sz w:val="18"/>
                <w:szCs w:val="24"/>
                <w:lang w:val="sq-AL"/>
              </w:rPr>
            </w:pPr>
          </w:p>
        </w:tc>
        <w:tc>
          <w:tcPr>
            <w:tcW w:w="1423" w:type="dxa"/>
            <w:shd w:val="clear" w:color="auto" w:fill="DAEEF3" w:themeFill="accent5" w:themeFillTint="33"/>
            <w:vAlign w:val="center"/>
          </w:tcPr>
          <w:p w14:paraId="7DE63165" w14:textId="77777777" w:rsidR="001A78CB" w:rsidRPr="00CC49AB" w:rsidRDefault="001A78CB" w:rsidP="001A78CB">
            <w:pPr>
              <w:autoSpaceDE w:val="0"/>
              <w:autoSpaceDN w:val="0"/>
              <w:adjustRightInd w:val="0"/>
              <w:spacing w:after="0"/>
              <w:ind w:left="1"/>
              <w:rPr>
                <w:rFonts w:ascii="Garamond" w:hAnsi="Garamond" w:cs="Times New Roman"/>
                <w:sz w:val="18"/>
                <w:szCs w:val="24"/>
                <w:lang w:val="sq-AL"/>
              </w:rPr>
            </w:pPr>
            <w:r w:rsidRPr="00CC49AB">
              <w:rPr>
                <w:rFonts w:ascii="Garamond" w:eastAsia="Roboto" w:hAnsi="Garamond" w:cs="Times New Roman"/>
                <w:kern w:val="24"/>
                <w:sz w:val="18"/>
                <w:szCs w:val="24"/>
                <w:lang w:val="sq-AL"/>
              </w:rPr>
              <w:t>Shtëpi e veçuar</w:t>
            </w:r>
          </w:p>
        </w:tc>
        <w:tc>
          <w:tcPr>
            <w:tcW w:w="0" w:type="auto"/>
            <w:shd w:val="clear" w:color="auto" w:fill="DAEEF3" w:themeFill="accent5" w:themeFillTint="33"/>
            <w:vAlign w:val="center"/>
          </w:tcPr>
          <w:p w14:paraId="0301F9DD"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508,643</w:t>
            </w:r>
          </w:p>
        </w:tc>
        <w:tc>
          <w:tcPr>
            <w:tcW w:w="0" w:type="auto"/>
            <w:shd w:val="clear" w:color="auto" w:fill="DAEEF3" w:themeFill="accent5" w:themeFillTint="33"/>
            <w:vAlign w:val="center"/>
          </w:tcPr>
          <w:p w14:paraId="7DDB44A9"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508,643</w:t>
            </w:r>
          </w:p>
        </w:tc>
        <w:tc>
          <w:tcPr>
            <w:tcW w:w="0" w:type="auto"/>
            <w:shd w:val="clear" w:color="auto" w:fill="DAEEF3" w:themeFill="accent5" w:themeFillTint="33"/>
            <w:vAlign w:val="center"/>
          </w:tcPr>
          <w:p w14:paraId="5FE5FC22"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p>
        </w:tc>
        <w:tc>
          <w:tcPr>
            <w:tcW w:w="0" w:type="auto"/>
            <w:shd w:val="clear" w:color="auto" w:fill="DAEEF3" w:themeFill="accent5" w:themeFillTint="33"/>
            <w:vAlign w:val="center"/>
          </w:tcPr>
          <w:p w14:paraId="1506951F"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389387E6"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0ED160E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117ED89B"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4A487A9D"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5994BDBD"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3A3FDA4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p>
        </w:tc>
      </w:tr>
      <w:tr w:rsidR="001A78CB" w:rsidRPr="00CC49AB" w14:paraId="00903E88" w14:textId="77777777" w:rsidTr="006B7C69">
        <w:trPr>
          <w:jc w:val="center"/>
        </w:trPr>
        <w:tc>
          <w:tcPr>
            <w:tcW w:w="846" w:type="dxa"/>
            <w:vMerge/>
            <w:shd w:val="clear" w:color="auto" w:fill="DAEEF3" w:themeFill="accent5" w:themeFillTint="33"/>
            <w:textDirection w:val="btLr"/>
            <w:vAlign w:val="center"/>
          </w:tcPr>
          <w:p w14:paraId="0EAD2761" w14:textId="77777777" w:rsidR="001A78CB" w:rsidRPr="00CC49AB" w:rsidRDefault="001A78CB" w:rsidP="004A2E3E">
            <w:pPr>
              <w:autoSpaceDE w:val="0"/>
              <w:autoSpaceDN w:val="0"/>
              <w:adjustRightInd w:val="0"/>
              <w:spacing w:after="0"/>
              <w:jc w:val="center"/>
              <w:rPr>
                <w:rFonts w:ascii="Garamond" w:hAnsi="Garamond" w:cs="Times New Roman"/>
                <w:b/>
                <w:sz w:val="18"/>
                <w:szCs w:val="24"/>
                <w:lang w:val="sq-AL"/>
              </w:rPr>
            </w:pPr>
          </w:p>
        </w:tc>
        <w:tc>
          <w:tcPr>
            <w:tcW w:w="1423" w:type="dxa"/>
            <w:shd w:val="clear" w:color="auto" w:fill="DAEEF3" w:themeFill="accent5" w:themeFillTint="33"/>
            <w:vAlign w:val="center"/>
          </w:tcPr>
          <w:p w14:paraId="23CC7414" w14:textId="5F4F738A" w:rsidR="001A78CB" w:rsidRPr="00CC49AB" w:rsidRDefault="001A78CB" w:rsidP="001A78CB">
            <w:pPr>
              <w:autoSpaceDE w:val="0"/>
              <w:autoSpaceDN w:val="0"/>
              <w:adjustRightInd w:val="0"/>
              <w:spacing w:after="0"/>
              <w:ind w:left="1"/>
              <w:rPr>
                <w:rFonts w:ascii="Garamond" w:hAnsi="Garamond" w:cs="Times New Roman"/>
                <w:sz w:val="18"/>
                <w:szCs w:val="24"/>
                <w:lang w:val="sq-AL"/>
              </w:rPr>
            </w:pPr>
            <w:r w:rsidRPr="00CC49AB">
              <w:rPr>
                <w:rFonts w:ascii="Garamond" w:eastAsia="Roboto" w:hAnsi="Garamond" w:cs="Times New Roman"/>
                <w:kern w:val="24"/>
                <w:sz w:val="18"/>
                <w:szCs w:val="24"/>
                <w:lang w:val="sq-AL"/>
              </w:rPr>
              <w:t>Shtëpi gjysmë</w:t>
            </w:r>
            <w:r w:rsidR="007A1F9C" w:rsidRPr="00CC49AB">
              <w:rPr>
                <w:rFonts w:ascii="Garamond" w:eastAsia="Roboto" w:hAnsi="Garamond" w:cs="Times New Roman"/>
                <w:kern w:val="24"/>
                <w:sz w:val="18"/>
                <w:szCs w:val="24"/>
                <w:lang w:val="sq-AL"/>
              </w:rPr>
              <w:t xml:space="preserve"> e </w:t>
            </w:r>
            <w:r w:rsidRPr="00CC49AB">
              <w:rPr>
                <w:rFonts w:ascii="Garamond" w:eastAsia="Roboto" w:hAnsi="Garamond" w:cs="Times New Roman"/>
                <w:kern w:val="24"/>
                <w:sz w:val="18"/>
                <w:szCs w:val="24"/>
                <w:lang w:val="sq-AL"/>
              </w:rPr>
              <w:t>veçuar</w:t>
            </w:r>
          </w:p>
        </w:tc>
        <w:tc>
          <w:tcPr>
            <w:tcW w:w="0" w:type="auto"/>
            <w:shd w:val="clear" w:color="auto" w:fill="DAEEF3" w:themeFill="accent5" w:themeFillTint="33"/>
            <w:vAlign w:val="center"/>
          </w:tcPr>
          <w:p w14:paraId="758DF3D0"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88,028</w:t>
            </w:r>
          </w:p>
        </w:tc>
        <w:tc>
          <w:tcPr>
            <w:tcW w:w="0" w:type="auto"/>
            <w:shd w:val="clear" w:color="auto" w:fill="DAEEF3" w:themeFill="accent5" w:themeFillTint="33"/>
            <w:vAlign w:val="center"/>
          </w:tcPr>
          <w:p w14:paraId="61CF5684"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6A36EBC7"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88,028</w:t>
            </w:r>
          </w:p>
        </w:tc>
        <w:tc>
          <w:tcPr>
            <w:tcW w:w="0" w:type="auto"/>
            <w:shd w:val="clear" w:color="auto" w:fill="DAEEF3" w:themeFill="accent5" w:themeFillTint="33"/>
            <w:vAlign w:val="center"/>
          </w:tcPr>
          <w:p w14:paraId="58002BBA"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199A50C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50195302"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76924B77"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656608F8"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1672EBF0"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51D2017F"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p>
        </w:tc>
      </w:tr>
      <w:tr w:rsidR="001A78CB" w:rsidRPr="00CC49AB" w14:paraId="4BA8C2D8" w14:textId="77777777" w:rsidTr="006B7C69">
        <w:trPr>
          <w:jc w:val="center"/>
        </w:trPr>
        <w:tc>
          <w:tcPr>
            <w:tcW w:w="846" w:type="dxa"/>
            <w:vMerge/>
            <w:shd w:val="clear" w:color="auto" w:fill="DAEEF3" w:themeFill="accent5" w:themeFillTint="33"/>
            <w:textDirection w:val="btLr"/>
            <w:vAlign w:val="center"/>
          </w:tcPr>
          <w:p w14:paraId="38BB8F45" w14:textId="77777777" w:rsidR="001A78CB" w:rsidRPr="00CC49AB" w:rsidRDefault="001A78CB" w:rsidP="004A2E3E">
            <w:pPr>
              <w:autoSpaceDE w:val="0"/>
              <w:autoSpaceDN w:val="0"/>
              <w:adjustRightInd w:val="0"/>
              <w:spacing w:after="0"/>
              <w:jc w:val="center"/>
              <w:rPr>
                <w:rFonts w:ascii="Garamond" w:hAnsi="Garamond" w:cs="Times New Roman"/>
                <w:b/>
                <w:sz w:val="18"/>
                <w:szCs w:val="24"/>
                <w:lang w:val="sq-AL"/>
              </w:rPr>
            </w:pPr>
          </w:p>
        </w:tc>
        <w:tc>
          <w:tcPr>
            <w:tcW w:w="1423" w:type="dxa"/>
            <w:shd w:val="clear" w:color="auto" w:fill="DAEEF3" w:themeFill="accent5" w:themeFillTint="33"/>
            <w:vAlign w:val="center"/>
          </w:tcPr>
          <w:p w14:paraId="0E7415D3" w14:textId="77777777" w:rsidR="001A78CB" w:rsidRPr="00CC49AB" w:rsidRDefault="001A78CB" w:rsidP="001A78CB">
            <w:pPr>
              <w:autoSpaceDE w:val="0"/>
              <w:autoSpaceDN w:val="0"/>
              <w:adjustRightInd w:val="0"/>
              <w:spacing w:after="0"/>
              <w:ind w:left="1"/>
              <w:rPr>
                <w:rFonts w:ascii="Garamond" w:hAnsi="Garamond" w:cs="Times New Roman"/>
                <w:sz w:val="18"/>
                <w:szCs w:val="24"/>
                <w:lang w:val="sq-AL"/>
              </w:rPr>
            </w:pPr>
            <w:r w:rsidRPr="00CC49AB">
              <w:rPr>
                <w:rFonts w:ascii="Garamond" w:eastAsia="Roboto" w:hAnsi="Garamond" w:cs="Times New Roman"/>
                <w:kern w:val="24"/>
                <w:sz w:val="18"/>
                <w:szCs w:val="24"/>
                <w:lang w:val="sq-AL"/>
              </w:rPr>
              <w:t>Shtëpi në rresht (tarracë)</w:t>
            </w:r>
          </w:p>
        </w:tc>
        <w:tc>
          <w:tcPr>
            <w:tcW w:w="0" w:type="auto"/>
            <w:shd w:val="clear" w:color="auto" w:fill="DAEEF3" w:themeFill="accent5" w:themeFillTint="33"/>
            <w:vAlign w:val="center"/>
          </w:tcPr>
          <w:p w14:paraId="1675F0B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54,000</w:t>
            </w:r>
          </w:p>
        </w:tc>
        <w:tc>
          <w:tcPr>
            <w:tcW w:w="0" w:type="auto"/>
            <w:shd w:val="clear" w:color="auto" w:fill="DAEEF3" w:themeFill="accent5" w:themeFillTint="33"/>
            <w:vAlign w:val="center"/>
          </w:tcPr>
          <w:p w14:paraId="45A10EC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4EC19248"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7315BCC1"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30,793</w:t>
            </w:r>
          </w:p>
        </w:tc>
        <w:tc>
          <w:tcPr>
            <w:tcW w:w="0" w:type="auto"/>
            <w:shd w:val="clear" w:color="auto" w:fill="DAEEF3" w:themeFill="accent5" w:themeFillTint="33"/>
            <w:vAlign w:val="center"/>
          </w:tcPr>
          <w:p w14:paraId="23F727D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15,723</w:t>
            </w:r>
          </w:p>
        </w:tc>
        <w:tc>
          <w:tcPr>
            <w:tcW w:w="0" w:type="auto"/>
            <w:shd w:val="clear" w:color="auto" w:fill="DAEEF3" w:themeFill="accent5" w:themeFillTint="33"/>
            <w:vAlign w:val="center"/>
          </w:tcPr>
          <w:p w14:paraId="5BBFE99F"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7,484</w:t>
            </w:r>
          </w:p>
        </w:tc>
        <w:tc>
          <w:tcPr>
            <w:tcW w:w="0" w:type="auto"/>
            <w:shd w:val="clear" w:color="auto" w:fill="DAEEF3" w:themeFill="accent5" w:themeFillTint="33"/>
            <w:vAlign w:val="center"/>
          </w:tcPr>
          <w:p w14:paraId="6C72716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7D751A76"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10851AEE"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5D66CBE4"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p>
        </w:tc>
      </w:tr>
      <w:tr w:rsidR="001A78CB" w:rsidRPr="00CC49AB" w14:paraId="0930F3C9" w14:textId="77777777" w:rsidTr="006B7C69">
        <w:trPr>
          <w:jc w:val="center"/>
        </w:trPr>
        <w:tc>
          <w:tcPr>
            <w:tcW w:w="846" w:type="dxa"/>
            <w:vMerge/>
            <w:shd w:val="clear" w:color="auto" w:fill="DAEEF3" w:themeFill="accent5" w:themeFillTint="33"/>
            <w:textDirection w:val="btLr"/>
            <w:vAlign w:val="center"/>
          </w:tcPr>
          <w:p w14:paraId="2447AA38" w14:textId="77777777" w:rsidR="001A78CB" w:rsidRPr="00CC49AB" w:rsidRDefault="001A78CB" w:rsidP="004A2E3E">
            <w:pPr>
              <w:autoSpaceDE w:val="0"/>
              <w:autoSpaceDN w:val="0"/>
              <w:adjustRightInd w:val="0"/>
              <w:spacing w:after="0"/>
              <w:jc w:val="center"/>
              <w:rPr>
                <w:rFonts w:ascii="Garamond" w:hAnsi="Garamond" w:cs="Times New Roman"/>
                <w:b/>
                <w:sz w:val="18"/>
                <w:szCs w:val="24"/>
                <w:lang w:val="sq-AL"/>
              </w:rPr>
            </w:pPr>
          </w:p>
        </w:tc>
        <w:tc>
          <w:tcPr>
            <w:tcW w:w="1423" w:type="dxa"/>
            <w:shd w:val="clear" w:color="auto" w:fill="DAEEF3" w:themeFill="accent5" w:themeFillTint="33"/>
            <w:vAlign w:val="center"/>
          </w:tcPr>
          <w:p w14:paraId="6C59E056" w14:textId="77777777" w:rsidR="001A78CB" w:rsidRPr="00CC49AB" w:rsidRDefault="001A78CB" w:rsidP="001A78CB">
            <w:pPr>
              <w:autoSpaceDE w:val="0"/>
              <w:autoSpaceDN w:val="0"/>
              <w:adjustRightInd w:val="0"/>
              <w:spacing w:after="0"/>
              <w:ind w:left="1"/>
              <w:rPr>
                <w:rFonts w:ascii="Garamond" w:hAnsi="Garamond" w:cs="Times New Roman"/>
                <w:sz w:val="18"/>
                <w:szCs w:val="24"/>
                <w:lang w:val="sq-AL"/>
              </w:rPr>
            </w:pPr>
            <w:r w:rsidRPr="00CC49AB">
              <w:rPr>
                <w:rFonts w:ascii="Garamond" w:eastAsia="Roboto" w:hAnsi="Garamond" w:cs="Times New Roman"/>
                <w:kern w:val="24"/>
                <w:sz w:val="18"/>
                <w:szCs w:val="24"/>
                <w:lang w:val="sq-AL"/>
              </w:rPr>
              <w:t>Ndërtesë me disa apartamente</w:t>
            </w:r>
          </w:p>
        </w:tc>
        <w:tc>
          <w:tcPr>
            <w:tcW w:w="0" w:type="auto"/>
            <w:shd w:val="clear" w:color="auto" w:fill="DAEEF3" w:themeFill="accent5" w:themeFillTint="33"/>
            <w:vAlign w:val="center"/>
          </w:tcPr>
          <w:p w14:paraId="4F0033B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431,858</w:t>
            </w:r>
          </w:p>
        </w:tc>
        <w:tc>
          <w:tcPr>
            <w:tcW w:w="0" w:type="auto"/>
            <w:shd w:val="clear" w:color="auto" w:fill="DAEEF3" w:themeFill="accent5" w:themeFillTint="33"/>
            <w:vAlign w:val="center"/>
          </w:tcPr>
          <w:p w14:paraId="55CC9951"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2522AE37"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3E823C23"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2549E17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1E5C1290"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AEEF3" w:themeFill="accent5" w:themeFillTint="33"/>
            <w:vAlign w:val="center"/>
          </w:tcPr>
          <w:p w14:paraId="4D40E0D9"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31,893</w:t>
            </w:r>
          </w:p>
        </w:tc>
        <w:tc>
          <w:tcPr>
            <w:tcW w:w="0" w:type="auto"/>
            <w:shd w:val="clear" w:color="auto" w:fill="DAEEF3" w:themeFill="accent5" w:themeFillTint="33"/>
            <w:vAlign w:val="center"/>
          </w:tcPr>
          <w:p w14:paraId="4CFECA0F"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51,276</w:t>
            </w:r>
          </w:p>
        </w:tc>
        <w:tc>
          <w:tcPr>
            <w:tcW w:w="0" w:type="auto"/>
            <w:shd w:val="clear" w:color="auto" w:fill="DAEEF3" w:themeFill="accent5" w:themeFillTint="33"/>
            <w:vAlign w:val="center"/>
          </w:tcPr>
          <w:p w14:paraId="659A8A7F"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45,868</w:t>
            </w:r>
          </w:p>
        </w:tc>
        <w:tc>
          <w:tcPr>
            <w:tcW w:w="0" w:type="auto"/>
            <w:shd w:val="clear" w:color="auto" w:fill="DAEEF3" w:themeFill="accent5" w:themeFillTint="33"/>
            <w:vAlign w:val="center"/>
          </w:tcPr>
          <w:p w14:paraId="74C01D4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302,821</w:t>
            </w:r>
          </w:p>
        </w:tc>
      </w:tr>
      <w:tr w:rsidR="001A78CB" w:rsidRPr="00CC49AB" w14:paraId="7A006E0D" w14:textId="77777777" w:rsidTr="006B7C69">
        <w:trPr>
          <w:jc w:val="center"/>
        </w:trPr>
        <w:tc>
          <w:tcPr>
            <w:tcW w:w="846" w:type="dxa"/>
            <w:vMerge w:val="restart"/>
            <w:shd w:val="clear" w:color="auto" w:fill="D9D9D9" w:themeFill="background1" w:themeFillShade="D9"/>
            <w:textDirection w:val="btLr"/>
          </w:tcPr>
          <w:p w14:paraId="36050D35" w14:textId="77777777" w:rsidR="001A78CB" w:rsidRPr="00CC49AB" w:rsidRDefault="001A78CB" w:rsidP="004A2E3E">
            <w:pPr>
              <w:autoSpaceDE w:val="0"/>
              <w:autoSpaceDN w:val="0"/>
              <w:adjustRightInd w:val="0"/>
              <w:spacing w:after="0"/>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Banesa konvencionale të banuara</w:t>
            </w:r>
          </w:p>
        </w:tc>
        <w:tc>
          <w:tcPr>
            <w:tcW w:w="1423" w:type="dxa"/>
            <w:shd w:val="clear" w:color="auto" w:fill="D9D9D9" w:themeFill="background1" w:themeFillShade="D9"/>
            <w:vAlign w:val="center"/>
          </w:tcPr>
          <w:p w14:paraId="7AD88404" w14:textId="77777777" w:rsidR="001A78CB" w:rsidRPr="00CC49AB" w:rsidRDefault="001A78CB" w:rsidP="001A78CB">
            <w:pPr>
              <w:autoSpaceDE w:val="0"/>
              <w:autoSpaceDN w:val="0"/>
              <w:adjustRightInd w:val="0"/>
              <w:spacing w:after="0"/>
              <w:ind w:left="1"/>
              <w:rPr>
                <w:rFonts w:ascii="Garamond" w:hAnsi="Garamond" w:cs="Times New Roman"/>
                <w:bCs/>
                <w:sz w:val="18"/>
                <w:szCs w:val="24"/>
                <w:lang w:val="sq-AL"/>
              </w:rPr>
            </w:pPr>
            <w:r w:rsidRPr="00CC49AB">
              <w:rPr>
                <w:rFonts w:ascii="Garamond" w:eastAsia="Roboto" w:hAnsi="Garamond" w:cs="Times New Roman"/>
                <w:bCs/>
                <w:kern w:val="24"/>
                <w:sz w:val="18"/>
                <w:szCs w:val="24"/>
                <w:lang w:val="sq-AL"/>
              </w:rPr>
              <w:t>Total</w:t>
            </w:r>
          </w:p>
        </w:tc>
        <w:tc>
          <w:tcPr>
            <w:tcW w:w="0" w:type="auto"/>
            <w:shd w:val="clear" w:color="auto" w:fill="D9D9D9" w:themeFill="background1" w:themeFillShade="D9"/>
            <w:vAlign w:val="center"/>
          </w:tcPr>
          <w:p w14:paraId="5F4D7E85"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726,325</w:t>
            </w:r>
          </w:p>
        </w:tc>
        <w:tc>
          <w:tcPr>
            <w:tcW w:w="0" w:type="auto"/>
            <w:shd w:val="clear" w:color="auto" w:fill="D9D9D9" w:themeFill="background1" w:themeFillShade="D9"/>
            <w:vAlign w:val="center"/>
          </w:tcPr>
          <w:p w14:paraId="3AFB91E7"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360,233</w:t>
            </w:r>
          </w:p>
        </w:tc>
        <w:tc>
          <w:tcPr>
            <w:tcW w:w="0" w:type="auto"/>
            <w:shd w:val="clear" w:color="auto" w:fill="D9D9D9" w:themeFill="background1" w:themeFillShade="D9"/>
            <w:vAlign w:val="center"/>
          </w:tcPr>
          <w:p w14:paraId="60191FBC"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66,599</w:t>
            </w:r>
          </w:p>
        </w:tc>
        <w:tc>
          <w:tcPr>
            <w:tcW w:w="0" w:type="auto"/>
            <w:shd w:val="clear" w:color="auto" w:fill="D9D9D9" w:themeFill="background1" w:themeFillShade="D9"/>
            <w:vAlign w:val="center"/>
          </w:tcPr>
          <w:p w14:paraId="3EE360D0"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21,808</w:t>
            </w:r>
          </w:p>
        </w:tc>
        <w:tc>
          <w:tcPr>
            <w:tcW w:w="0" w:type="auto"/>
            <w:shd w:val="clear" w:color="auto" w:fill="D9D9D9" w:themeFill="background1" w:themeFillShade="D9"/>
            <w:vAlign w:val="center"/>
          </w:tcPr>
          <w:p w14:paraId="3405EC85"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10,890</w:t>
            </w:r>
          </w:p>
        </w:tc>
        <w:tc>
          <w:tcPr>
            <w:tcW w:w="0" w:type="auto"/>
            <w:shd w:val="clear" w:color="auto" w:fill="D9D9D9" w:themeFill="background1" w:themeFillShade="D9"/>
            <w:vAlign w:val="center"/>
          </w:tcPr>
          <w:p w14:paraId="624F85CD"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5,201</w:t>
            </w:r>
          </w:p>
        </w:tc>
        <w:tc>
          <w:tcPr>
            <w:tcW w:w="0" w:type="auto"/>
            <w:shd w:val="clear" w:color="auto" w:fill="D9D9D9" w:themeFill="background1" w:themeFillShade="D9"/>
            <w:vAlign w:val="center"/>
          </w:tcPr>
          <w:p w14:paraId="1FCD015C"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20,393</w:t>
            </w:r>
          </w:p>
        </w:tc>
        <w:tc>
          <w:tcPr>
            <w:tcW w:w="0" w:type="auto"/>
            <w:shd w:val="clear" w:color="auto" w:fill="D9D9D9" w:themeFill="background1" w:themeFillShade="D9"/>
            <w:vAlign w:val="center"/>
          </w:tcPr>
          <w:p w14:paraId="16B9F1E1"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33,520</w:t>
            </w:r>
          </w:p>
        </w:tc>
        <w:tc>
          <w:tcPr>
            <w:tcW w:w="0" w:type="auto"/>
            <w:shd w:val="clear" w:color="auto" w:fill="D9D9D9" w:themeFill="background1" w:themeFillShade="D9"/>
            <w:vAlign w:val="center"/>
          </w:tcPr>
          <w:p w14:paraId="7680F4D7"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28,489</w:t>
            </w:r>
          </w:p>
        </w:tc>
        <w:tc>
          <w:tcPr>
            <w:tcW w:w="0" w:type="auto"/>
            <w:shd w:val="clear" w:color="auto" w:fill="D9D9D9" w:themeFill="background1" w:themeFillShade="D9"/>
            <w:vAlign w:val="center"/>
          </w:tcPr>
          <w:p w14:paraId="4C3DCD79"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179,192</w:t>
            </w:r>
          </w:p>
        </w:tc>
      </w:tr>
      <w:tr w:rsidR="001A78CB" w:rsidRPr="00CC49AB" w14:paraId="725A7CEE" w14:textId="77777777" w:rsidTr="006B7C69">
        <w:trPr>
          <w:jc w:val="center"/>
        </w:trPr>
        <w:tc>
          <w:tcPr>
            <w:tcW w:w="846" w:type="dxa"/>
            <w:vMerge/>
            <w:shd w:val="clear" w:color="auto" w:fill="D9D9D9" w:themeFill="background1" w:themeFillShade="D9"/>
            <w:textDirection w:val="btLr"/>
            <w:vAlign w:val="center"/>
          </w:tcPr>
          <w:p w14:paraId="7D8AD36B" w14:textId="77777777" w:rsidR="001A78CB" w:rsidRPr="00CC49AB" w:rsidRDefault="001A78CB" w:rsidP="004A2E3E">
            <w:pPr>
              <w:autoSpaceDE w:val="0"/>
              <w:autoSpaceDN w:val="0"/>
              <w:adjustRightInd w:val="0"/>
              <w:spacing w:after="0"/>
              <w:jc w:val="center"/>
              <w:rPr>
                <w:rFonts w:ascii="Garamond" w:eastAsia="Roboto" w:hAnsi="Garamond" w:cs="Times New Roman"/>
                <w:b/>
                <w:kern w:val="24"/>
                <w:sz w:val="18"/>
                <w:szCs w:val="24"/>
                <w:lang w:val="sq-AL"/>
              </w:rPr>
            </w:pPr>
          </w:p>
        </w:tc>
        <w:tc>
          <w:tcPr>
            <w:tcW w:w="1423" w:type="dxa"/>
            <w:shd w:val="clear" w:color="auto" w:fill="D9D9D9" w:themeFill="background1" w:themeFillShade="D9"/>
            <w:vAlign w:val="center"/>
          </w:tcPr>
          <w:p w14:paraId="51DDA2E3" w14:textId="77777777" w:rsidR="001A78CB" w:rsidRPr="00CC49AB" w:rsidRDefault="001A78CB" w:rsidP="001A78CB">
            <w:pPr>
              <w:autoSpaceDE w:val="0"/>
              <w:autoSpaceDN w:val="0"/>
              <w:adjustRightInd w:val="0"/>
              <w:spacing w:after="0"/>
              <w:ind w:left="1"/>
              <w:rPr>
                <w:rFonts w:ascii="Garamond" w:hAnsi="Garamond" w:cs="Times New Roman"/>
                <w:sz w:val="18"/>
                <w:szCs w:val="24"/>
                <w:lang w:val="sq-AL"/>
              </w:rPr>
            </w:pPr>
            <w:r w:rsidRPr="00CC49AB">
              <w:rPr>
                <w:rFonts w:ascii="Garamond" w:eastAsia="Roboto" w:hAnsi="Garamond" w:cs="Times New Roman"/>
                <w:kern w:val="24"/>
                <w:sz w:val="18"/>
                <w:szCs w:val="24"/>
                <w:lang w:val="sq-AL"/>
              </w:rPr>
              <w:t>Shtëpi e veçuar</w:t>
            </w:r>
          </w:p>
        </w:tc>
        <w:tc>
          <w:tcPr>
            <w:tcW w:w="0" w:type="auto"/>
            <w:shd w:val="clear" w:color="auto" w:fill="D9D9D9" w:themeFill="background1" w:themeFillShade="D9"/>
            <w:vAlign w:val="center"/>
          </w:tcPr>
          <w:p w14:paraId="3EBEB169"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360,233</w:t>
            </w:r>
          </w:p>
        </w:tc>
        <w:tc>
          <w:tcPr>
            <w:tcW w:w="0" w:type="auto"/>
            <w:shd w:val="clear" w:color="auto" w:fill="D9D9D9" w:themeFill="background1" w:themeFillShade="D9"/>
            <w:vAlign w:val="center"/>
          </w:tcPr>
          <w:p w14:paraId="34A8E5E8"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360,233</w:t>
            </w:r>
          </w:p>
        </w:tc>
        <w:tc>
          <w:tcPr>
            <w:tcW w:w="0" w:type="auto"/>
            <w:shd w:val="clear" w:color="auto" w:fill="D9D9D9" w:themeFill="background1" w:themeFillShade="D9"/>
            <w:vAlign w:val="center"/>
          </w:tcPr>
          <w:p w14:paraId="4E88CA2D"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70C0F277"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3522C26E"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1189D1E7"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6F46398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7419A2C4"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1686385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362CDE57"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p>
        </w:tc>
      </w:tr>
      <w:tr w:rsidR="001A78CB" w:rsidRPr="00CC49AB" w14:paraId="3337589F" w14:textId="77777777" w:rsidTr="006B7C69">
        <w:trPr>
          <w:jc w:val="center"/>
        </w:trPr>
        <w:tc>
          <w:tcPr>
            <w:tcW w:w="846" w:type="dxa"/>
            <w:vMerge/>
            <w:shd w:val="clear" w:color="auto" w:fill="D9D9D9" w:themeFill="background1" w:themeFillShade="D9"/>
            <w:textDirection w:val="btLr"/>
            <w:vAlign w:val="center"/>
          </w:tcPr>
          <w:p w14:paraId="1477A1B0" w14:textId="77777777" w:rsidR="001A78CB" w:rsidRPr="00CC49AB" w:rsidRDefault="001A78CB" w:rsidP="004A2E3E">
            <w:pPr>
              <w:autoSpaceDE w:val="0"/>
              <w:autoSpaceDN w:val="0"/>
              <w:adjustRightInd w:val="0"/>
              <w:spacing w:after="0"/>
              <w:jc w:val="center"/>
              <w:rPr>
                <w:rFonts w:ascii="Garamond" w:eastAsia="Roboto" w:hAnsi="Garamond" w:cs="Times New Roman"/>
                <w:b/>
                <w:kern w:val="24"/>
                <w:sz w:val="18"/>
                <w:szCs w:val="24"/>
                <w:lang w:val="sq-AL"/>
              </w:rPr>
            </w:pPr>
          </w:p>
        </w:tc>
        <w:tc>
          <w:tcPr>
            <w:tcW w:w="1423" w:type="dxa"/>
            <w:shd w:val="clear" w:color="auto" w:fill="D9D9D9" w:themeFill="background1" w:themeFillShade="D9"/>
            <w:vAlign w:val="center"/>
          </w:tcPr>
          <w:p w14:paraId="4C828DB7" w14:textId="6563BCB1" w:rsidR="001A78CB" w:rsidRPr="00CC49AB" w:rsidRDefault="001A78CB" w:rsidP="001A78CB">
            <w:pPr>
              <w:autoSpaceDE w:val="0"/>
              <w:autoSpaceDN w:val="0"/>
              <w:adjustRightInd w:val="0"/>
              <w:spacing w:after="0"/>
              <w:ind w:left="1"/>
              <w:rPr>
                <w:rFonts w:ascii="Garamond" w:hAnsi="Garamond" w:cs="Times New Roman"/>
                <w:sz w:val="18"/>
                <w:szCs w:val="24"/>
                <w:lang w:val="sq-AL"/>
              </w:rPr>
            </w:pPr>
            <w:r w:rsidRPr="00CC49AB">
              <w:rPr>
                <w:rFonts w:ascii="Garamond" w:eastAsia="Roboto" w:hAnsi="Garamond" w:cs="Times New Roman"/>
                <w:kern w:val="24"/>
                <w:sz w:val="18"/>
                <w:szCs w:val="24"/>
                <w:lang w:val="sq-AL"/>
              </w:rPr>
              <w:t>Shtëpi gjysmë</w:t>
            </w:r>
            <w:r w:rsidR="007A1F9C" w:rsidRPr="00CC49AB">
              <w:rPr>
                <w:rFonts w:ascii="Garamond" w:eastAsia="Roboto" w:hAnsi="Garamond" w:cs="Times New Roman"/>
                <w:kern w:val="24"/>
                <w:sz w:val="18"/>
                <w:szCs w:val="24"/>
                <w:lang w:val="sq-AL"/>
              </w:rPr>
              <w:t xml:space="preserve"> </w:t>
            </w:r>
            <w:r w:rsidRPr="00CC49AB">
              <w:rPr>
                <w:rFonts w:ascii="Garamond" w:eastAsia="Roboto" w:hAnsi="Garamond" w:cs="Times New Roman"/>
                <w:kern w:val="24"/>
                <w:sz w:val="18"/>
                <w:szCs w:val="24"/>
                <w:lang w:val="sq-AL"/>
              </w:rPr>
              <w:t>e</w:t>
            </w:r>
            <w:r w:rsidR="007A1F9C" w:rsidRPr="00CC49AB">
              <w:rPr>
                <w:rFonts w:ascii="Garamond" w:eastAsia="Roboto" w:hAnsi="Garamond" w:cs="Times New Roman"/>
                <w:kern w:val="24"/>
                <w:sz w:val="18"/>
                <w:szCs w:val="24"/>
                <w:lang w:val="sq-AL"/>
              </w:rPr>
              <w:t xml:space="preserve"> </w:t>
            </w:r>
            <w:r w:rsidRPr="00CC49AB">
              <w:rPr>
                <w:rFonts w:ascii="Garamond" w:eastAsia="Roboto" w:hAnsi="Garamond" w:cs="Times New Roman"/>
                <w:kern w:val="24"/>
                <w:sz w:val="18"/>
                <w:szCs w:val="24"/>
                <w:lang w:val="sq-AL"/>
              </w:rPr>
              <w:t>veçuar</w:t>
            </w:r>
          </w:p>
        </w:tc>
        <w:tc>
          <w:tcPr>
            <w:tcW w:w="0" w:type="auto"/>
            <w:shd w:val="clear" w:color="auto" w:fill="D9D9D9" w:themeFill="background1" w:themeFillShade="D9"/>
            <w:vAlign w:val="center"/>
          </w:tcPr>
          <w:p w14:paraId="478388D6"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66,599</w:t>
            </w:r>
          </w:p>
        </w:tc>
        <w:tc>
          <w:tcPr>
            <w:tcW w:w="0" w:type="auto"/>
            <w:shd w:val="clear" w:color="auto" w:fill="D9D9D9" w:themeFill="background1" w:themeFillShade="D9"/>
            <w:vAlign w:val="center"/>
          </w:tcPr>
          <w:p w14:paraId="1C254E0A"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5E2F965F"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66,599</w:t>
            </w:r>
          </w:p>
        </w:tc>
        <w:tc>
          <w:tcPr>
            <w:tcW w:w="0" w:type="auto"/>
            <w:shd w:val="clear" w:color="auto" w:fill="D9D9D9" w:themeFill="background1" w:themeFillShade="D9"/>
            <w:vAlign w:val="center"/>
          </w:tcPr>
          <w:p w14:paraId="62A891F4"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77F41681"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6A103D09"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0C026AF3"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53CD963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11097136"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3248F04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p>
        </w:tc>
      </w:tr>
      <w:tr w:rsidR="001A78CB" w:rsidRPr="00CC49AB" w14:paraId="7A2D4EC8" w14:textId="77777777" w:rsidTr="006B7C69">
        <w:trPr>
          <w:jc w:val="center"/>
        </w:trPr>
        <w:tc>
          <w:tcPr>
            <w:tcW w:w="846" w:type="dxa"/>
            <w:vMerge/>
            <w:shd w:val="clear" w:color="auto" w:fill="D9D9D9" w:themeFill="background1" w:themeFillShade="D9"/>
            <w:textDirection w:val="btLr"/>
            <w:vAlign w:val="center"/>
          </w:tcPr>
          <w:p w14:paraId="6D4F8A66" w14:textId="77777777" w:rsidR="001A78CB" w:rsidRPr="00CC49AB" w:rsidRDefault="001A78CB" w:rsidP="004A2E3E">
            <w:pPr>
              <w:autoSpaceDE w:val="0"/>
              <w:autoSpaceDN w:val="0"/>
              <w:adjustRightInd w:val="0"/>
              <w:spacing w:after="0"/>
              <w:jc w:val="center"/>
              <w:rPr>
                <w:rFonts w:ascii="Garamond" w:eastAsia="Roboto" w:hAnsi="Garamond" w:cs="Times New Roman"/>
                <w:b/>
                <w:kern w:val="24"/>
                <w:sz w:val="18"/>
                <w:szCs w:val="24"/>
                <w:lang w:val="sq-AL"/>
              </w:rPr>
            </w:pPr>
          </w:p>
        </w:tc>
        <w:tc>
          <w:tcPr>
            <w:tcW w:w="1423" w:type="dxa"/>
            <w:shd w:val="clear" w:color="auto" w:fill="D9D9D9" w:themeFill="background1" w:themeFillShade="D9"/>
            <w:vAlign w:val="center"/>
          </w:tcPr>
          <w:p w14:paraId="1F7D6591" w14:textId="77777777" w:rsidR="001A78CB" w:rsidRPr="00CC49AB" w:rsidRDefault="001A78CB" w:rsidP="001A78CB">
            <w:pPr>
              <w:autoSpaceDE w:val="0"/>
              <w:autoSpaceDN w:val="0"/>
              <w:adjustRightInd w:val="0"/>
              <w:spacing w:after="0"/>
              <w:ind w:left="1"/>
              <w:rPr>
                <w:rFonts w:ascii="Garamond" w:hAnsi="Garamond" w:cs="Times New Roman"/>
                <w:sz w:val="18"/>
                <w:szCs w:val="24"/>
                <w:lang w:val="sq-AL"/>
              </w:rPr>
            </w:pPr>
            <w:r w:rsidRPr="00CC49AB">
              <w:rPr>
                <w:rFonts w:ascii="Garamond" w:eastAsia="Roboto" w:hAnsi="Garamond" w:cs="Times New Roman"/>
                <w:kern w:val="24"/>
                <w:sz w:val="18"/>
                <w:szCs w:val="24"/>
                <w:lang w:val="sq-AL"/>
              </w:rPr>
              <w:t>Shtëpi në rresht (tarracë)</w:t>
            </w:r>
          </w:p>
        </w:tc>
        <w:tc>
          <w:tcPr>
            <w:tcW w:w="0" w:type="auto"/>
            <w:shd w:val="clear" w:color="auto" w:fill="D9D9D9" w:themeFill="background1" w:themeFillShade="D9"/>
            <w:vAlign w:val="center"/>
          </w:tcPr>
          <w:p w14:paraId="28AE1E8E"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37,899</w:t>
            </w:r>
          </w:p>
        </w:tc>
        <w:tc>
          <w:tcPr>
            <w:tcW w:w="0" w:type="auto"/>
            <w:shd w:val="clear" w:color="auto" w:fill="D9D9D9" w:themeFill="background1" w:themeFillShade="D9"/>
            <w:vAlign w:val="center"/>
          </w:tcPr>
          <w:p w14:paraId="3AD6EDE0"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62707E5E"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10ACCDBE"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21,808</w:t>
            </w:r>
          </w:p>
        </w:tc>
        <w:tc>
          <w:tcPr>
            <w:tcW w:w="0" w:type="auto"/>
            <w:shd w:val="clear" w:color="auto" w:fill="D9D9D9" w:themeFill="background1" w:themeFillShade="D9"/>
            <w:vAlign w:val="center"/>
          </w:tcPr>
          <w:p w14:paraId="505DB396"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10,890</w:t>
            </w:r>
          </w:p>
        </w:tc>
        <w:tc>
          <w:tcPr>
            <w:tcW w:w="0" w:type="auto"/>
            <w:shd w:val="clear" w:color="auto" w:fill="D9D9D9" w:themeFill="background1" w:themeFillShade="D9"/>
            <w:vAlign w:val="center"/>
          </w:tcPr>
          <w:p w14:paraId="35BF58D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5,201</w:t>
            </w:r>
          </w:p>
        </w:tc>
        <w:tc>
          <w:tcPr>
            <w:tcW w:w="0" w:type="auto"/>
            <w:shd w:val="clear" w:color="auto" w:fill="D9D9D9" w:themeFill="background1" w:themeFillShade="D9"/>
            <w:vAlign w:val="center"/>
          </w:tcPr>
          <w:p w14:paraId="08C0C1D2"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65D85D38"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387D1592"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31B14EEB"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p>
        </w:tc>
      </w:tr>
      <w:tr w:rsidR="001A78CB" w:rsidRPr="00CC49AB" w14:paraId="4A59EAB4" w14:textId="77777777" w:rsidTr="006B7C69">
        <w:trPr>
          <w:jc w:val="center"/>
        </w:trPr>
        <w:tc>
          <w:tcPr>
            <w:tcW w:w="846" w:type="dxa"/>
            <w:vMerge/>
            <w:shd w:val="clear" w:color="auto" w:fill="D9D9D9" w:themeFill="background1" w:themeFillShade="D9"/>
            <w:textDirection w:val="btLr"/>
            <w:vAlign w:val="center"/>
          </w:tcPr>
          <w:p w14:paraId="37343E73" w14:textId="77777777" w:rsidR="001A78CB" w:rsidRPr="00CC49AB" w:rsidRDefault="001A78CB" w:rsidP="004A2E3E">
            <w:pPr>
              <w:autoSpaceDE w:val="0"/>
              <w:autoSpaceDN w:val="0"/>
              <w:adjustRightInd w:val="0"/>
              <w:spacing w:after="0"/>
              <w:jc w:val="center"/>
              <w:rPr>
                <w:rFonts w:ascii="Garamond" w:eastAsia="Roboto" w:hAnsi="Garamond" w:cs="Times New Roman"/>
                <w:b/>
                <w:kern w:val="24"/>
                <w:sz w:val="18"/>
                <w:szCs w:val="24"/>
                <w:lang w:val="sq-AL"/>
              </w:rPr>
            </w:pPr>
          </w:p>
        </w:tc>
        <w:tc>
          <w:tcPr>
            <w:tcW w:w="1423" w:type="dxa"/>
            <w:shd w:val="clear" w:color="auto" w:fill="D9D9D9" w:themeFill="background1" w:themeFillShade="D9"/>
            <w:vAlign w:val="center"/>
          </w:tcPr>
          <w:p w14:paraId="6A4C9BEA" w14:textId="77777777" w:rsidR="001A78CB" w:rsidRPr="00CC49AB" w:rsidRDefault="001A78CB" w:rsidP="001A78CB">
            <w:pPr>
              <w:autoSpaceDE w:val="0"/>
              <w:autoSpaceDN w:val="0"/>
              <w:adjustRightInd w:val="0"/>
              <w:spacing w:after="0"/>
              <w:ind w:left="1"/>
              <w:rPr>
                <w:rFonts w:ascii="Garamond" w:hAnsi="Garamond" w:cs="Times New Roman"/>
                <w:sz w:val="18"/>
                <w:szCs w:val="24"/>
                <w:lang w:val="sq-AL"/>
              </w:rPr>
            </w:pPr>
            <w:r w:rsidRPr="00CC49AB">
              <w:rPr>
                <w:rFonts w:ascii="Garamond" w:eastAsia="Roboto" w:hAnsi="Garamond" w:cs="Times New Roman"/>
                <w:kern w:val="24"/>
                <w:sz w:val="18"/>
                <w:szCs w:val="24"/>
                <w:lang w:val="sq-AL"/>
              </w:rPr>
              <w:t>Ndërtesë me disa apartamente</w:t>
            </w:r>
          </w:p>
        </w:tc>
        <w:tc>
          <w:tcPr>
            <w:tcW w:w="0" w:type="auto"/>
            <w:shd w:val="clear" w:color="auto" w:fill="D9D9D9" w:themeFill="background1" w:themeFillShade="D9"/>
            <w:vAlign w:val="center"/>
          </w:tcPr>
          <w:p w14:paraId="18064D8E"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261,594</w:t>
            </w:r>
          </w:p>
        </w:tc>
        <w:tc>
          <w:tcPr>
            <w:tcW w:w="0" w:type="auto"/>
            <w:shd w:val="clear" w:color="auto" w:fill="D9D9D9" w:themeFill="background1" w:themeFillShade="D9"/>
            <w:vAlign w:val="center"/>
          </w:tcPr>
          <w:p w14:paraId="44DA097E"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7BAAF67E"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68BF4A2A"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0D8D19FB"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792A7B29"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D9D9D9" w:themeFill="background1" w:themeFillShade="D9"/>
            <w:vAlign w:val="center"/>
          </w:tcPr>
          <w:p w14:paraId="6DC3D0F3"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20,393</w:t>
            </w:r>
          </w:p>
        </w:tc>
        <w:tc>
          <w:tcPr>
            <w:tcW w:w="0" w:type="auto"/>
            <w:shd w:val="clear" w:color="auto" w:fill="D9D9D9" w:themeFill="background1" w:themeFillShade="D9"/>
            <w:vAlign w:val="center"/>
          </w:tcPr>
          <w:p w14:paraId="0C33DA44"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33,520</w:t>
            </w:r>
          </w:p>
        </w:tc>
        <w:tc>
          <w:tcPr>
            <w:tcW w:w="0" w:type="auto"/>
            <w:shd w:val="clear" w:color="auto" w:fill="D9D9D9" w:themeFill="background1" w:themeFillShade="D9"/>
            <w:vAlign w:val="center"/>
          </w:tcPr>
          <w:p w14:paraId="3C490A0B"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28,489</w:t>
            </w:r>
          </w:p>
        </w:tc>
        <w:tc>
          <w:tcPr>
            <w:tcW w:w="0" w:type="auto"/>
            <w:shd w:val="clear" w:color="auto" w:fill="D9D9D9" w:themeFill="background1" w:themeFillShade="D9"/>
            <w:vAlign w:val="center"/>
          </w:tcPr>
          <w:p w14:paraId="5913095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179,192</w:t>
            </w:r>
          </w:p>
        </w:tc>
      </w:tr>
      <w:tr w:rsidR="001A78CB" w:rsidRPr="00CC49AB" w14:paraId="34920FC3" w14:textId="77777777" w:rsidTr="006B7C69">
        <w:trPr>
          <w:jc w:val="center"/>
        </w:trPr>
        <w:tc>
          <w:tcPr>
            <w:tcW w:w="846" w:type="dxa"/>
            <w:vMerge w:val="restart"/>
            <w:shd w:val="clear" w:color="auto" w:fill="C6D9F1" w:themeFill="text2" w:themeFillTint="33"/>
            <w:textDirection w:val="btLr"/>
          </w:tcPr>
          <w:p w14:paraId="768DD9A6" w14:textId="77777777" w:rsidR="001A78CB" w:rsidRPr="00CC49AB" w:rsidRDefault="001A78CB" w:rsidP="004A2E3E">
            <w:pPr>
              <w:autoSpaceDE w:val="0"/>
              <w:autoSpaceDN w:val="0"/>
              <w:adjustRightInd w:val="0"/>
              <w:spacing w:after="0"/>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Banesa konvencionale të pabanuara</w:t>
            </w:r>
          </w:p>
        </w:tc>
        <w:tc>
          <w:tcPr>
            <w:tcW w:w="1423" w:type="dxa"/>
            <w:shd w:val="clear" w:color="auto" w:fill="C6D9F1" w:themeFill="text2" w:themeFillTint="33"/>
          </w:tcPr>
          <w:p w14:paraId="3AE3A27A" w14:textId="77777777" w:rsidR="001A78CB" w:rsidRPr="00CC49AB" w:rsidRDefault="001A78CB" w:rsidP="001A78CB">
            <w:pPr>
              <w:autoSpaceDE w:val="0"/>
              <w:autoSpaceDN w:val="0"/>
              <w:adjustRightInd w:val="0"/>
              <w:spacing w:after="0"/>
              <w:ind w:left="1"/>
              <w:rPr>
                <w:rFonts w:ascii="Garamond" w:hAnsi="Garamond" w:cs="Times New Roman"/>
                <w:bCs/>
                <w:sz w:val="18"/>
                <w:szCs w:val="24"/>
                <w:lang w:val="sq-AL"/>
              </w:rPr>
            </w:pPr>
            <w:r w:rsidRPr="00CC49AB">
              <w:rPr>
                <w:rFonts w:ascii="Garamond" w:eastAsia="Roboto" w:hAnsi="Garamond" w:cs="Times New Roman"/>
                <w:kern w:val="24"/>
                <w:sz w:val="18"/>
                <w:szCs w:val="24"/>
                <w:lang w:val="sq-AL"/>
              </w:rPr>
              <w:t>Total</w:t>
            </w:r>
          </w:p>
        </w:tc>
        <w:tc>
          <w:tcPr>
            <w:tcW w:w="0" w:type="auto"/>
            <w:shd w:val="clear" w:color="auto" w:fill="C6D9F1" w:themeFill="text2" w:themeFillTint="33"/>
            <w:vAlign w:val="center"/>
          </w:tcPr>
          <w:p w14:paraId="49DCEED2"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356,204</w:t>
            </w:r>
          </w:p>
        </w:tc>
        <w:tc>
          <w:tcPr>
            <w:tcW w:w="0" w:type="auto"/>
            <w:shd w:val="clear" w:color="auto" w:fill="C6D9F1" w:themeFill="text2" w:themeFillTint="33"/>
            <w:vAlign w:val="center"/>
          </w:tcPr>
          <w:p w14:paraId="3BC2D996"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148,410</w:t>
            </w:r>
          </w:p>
        </w:tc>
        <w:tc>
          <w:tcPr>
            <w:tcW w:w="0" w:type="auto"/>
            <w:shd w:val="clear" w:color="auto" w:fill="C6D9F1" w:themeFill="text2" w:themeFillTint="33"/>
            <w:vAlign w:val="center"/>
          </w:tcPr>
          <w:p w14:paraId="3D222D87"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21,429</w:t>
            </w:r>
          </w:p>
        </w:tc>
        <w:tc>
          <w:tcPr>
            <w:tcW w:w="0" w:type="auto"/>
            <w:shd w:val="clear" w:color="auto" w:fill="C6D9F1" w:themeFill="text2" w:themeFillTint="33"/>
            <w:vAlign w:val="center"/>
          </w:tcPr>
          <w:p w14:paraId="63396C4F"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8,985</w:t>
            </w:r>
          </w:p>
        </w:tc>
        <w:tc>
          <w:tcPr>
            <w:tcW w:w="0" w:type="auto"/>
            <w:shd w:val="clear" w:color="auto" w:fill="C6D9F1" w:themeFill="text2" w:themeFillTint="33"/>
            <w:vAlign w:val="center"/>
          </w:tcPr>
          <w:p w14:paraId="2CFCEB7E"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4,833</w:t>
            </w:r>
          </w:p>
        </w:tc>
        <w:tc>
          <w:tcPr>
            <w:tcW w:w="0" w:type="auto"/>
            <w:shd w:val="clear" w:color="auto" w:fill="C6D9F1" w:themeFill="text2" w:themeFillTint="33"/>
            <w:vAlign w:val="center"/>
          </w:tcPr>
          <w:p w14:paraId="7DE2FD9D"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2,283</w:t>
            </w:r>
          </w:p>
        </w:tc>
        <w:tc>
          <w:tcPr>
            <w:tcW w:w="0" w:type="auto"/>
            <w:shd w:val="clear" w:color="auto" w:fill="C6D9F1" w:themeFill="text2" w:themeFillTint="33"/>
            <w:vAlign w:val="center"/>
          </w:tcPr>
          <w:p w14:paraId="08285CC3"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11,500</w:t>
            </w:r>
          </w:p>
        </w:tc>
        <w:tc>
          <w:tcPr>
            <w:tcW w:w="0" w:type="auto"/>
            <w:shd w:val="clear" w:color="auto" w:fill="C6D9F1" w:themeFill="text2" w:themeFillTint="33"/>
            <w:vAlign w:val="center"/>
          </w:tcPr>
          <w:p w14:paraId="0F7B4789"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17,756</w:t>
            </w:r>
          </w:p>
        </w:tc>
        <w:tc>
          <w:tcPr>
            <w:tcW w:w="0" w:type="auto"/>
            <w:shd w:val="clear" w:color="auto" w:fill="C6D9F1" w:themeFill="text2" w:themeFillTint="33"/>
            <w:vAlign w:val="center"/>
          </w:tcPr>
          <w:p w14:paraId="07740A12"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17379</w:t>
            </w:r>
          </w:p>
        </w:tc>
        <w:tc>
          <w:tcPr>
            <w:tcW w:w="0" w:type="auto"/>
            <w:shd w:val="clear" w:color="auto" w:fill="C6D9F1" w:themeFill="text2" w:themeFillTint="33"/>
            <w:vAlign w:val="center"/>
          </w:tcPr>
          <w:p w14:paraId="09B309F7" w14:textId="77777777" w:rsidR="001A78CB" w:rsidRPr="00CC49AB" w:rsidRDefault="001A78CB" w:rsidP="006B7C69">
            <w:pPr>
              <w:autoSpaceDE w:val="0"/>
              <w:autoSpaceDN w:val="0"/>
              <w:adjustRightInd w:val="0"/>
              <w:spacing w:after="0"/>
              <w:ind w:left="1"/>
              <w:jc w:val="right"/>
              <w:rPr>
                <w:rFonts w:ascii="Garamond" w:hAnsi="Garamond" w:cs="Times New Roman"/>
                <w:bCs/>
                <w:sz w:val="18"/>
                <w:szCs w:val="24"/>
                <w:lang w:val="sq-AL"/>
              </w:rPr>
            </w:pPr>
            <w:r w:rsidRPr="00CC49AB">
              <w:rPr>
                <w:rFonts w:ascii="Garamond" w:eastAsia="Roboto" w:hAnsi="Garamond" w:cs="Times New Roman"/>
                <w:bCs/>
                <w:kern w:val="24"/>
                <w:sz w:val="18"/>
                <w:szCs w:val="24"/>
                <w:lang w:val="sq-AL"/>
              </w:rPr>
              <w:t>123,629</w:t>
            </w:r>
          </w:p>
        </w:tc>
      </w:tr>
      <w:tr w:rsidR="001A78CB" w:rsidRPr="00CC49AB" w14:paraId="0D174C3A" w14:textId="77777777" w:rsidTr="006B7C69">
        <w:trPr>
          <w:jc w:val="center"/>
        </w:trPr>
        <w:tc>
          <w:tcPr>
            <w:tcW w:w="846" w:type="dxa"/>
            <w:vMerge/>
            <w:shd w:val="clear" w:color="auto" w:fill="C6D9F1" w:themeFill="text2" w:themeFillTint="33"/>
            <w:vAlign w:val="center"/>
          </w:tcPr>
          <w:p w14:paraId="62738D2B" w14:textId="77777777" w:rsidR="001A78CB" w:rsidRPr="00CC49AB" w:rsidRDefault="001A78CB" w:rsidP="001A78CB">
            <w:pPr>
              <w:autoSpaceDE w:val="0"/>
              <w:autoSpaceDN w:val="0"/>
              <w:adjustRightInd w:val="0"/>
              <w:spacing w:after="0"/>
              <w:ind w:left="1"/>
              <w:jc w:val="both"/>
              <w:rPr>
                <w:rFonts w:ascii="Garamond" w:hAnsi="Garamond" w:cs="Times New Roman"/>
                <w:sz w:val="18"/>
                <w:szCs w:val="24"/>
                <w:lang w:val="sq-AL"/>
              </w:rPr>
            </w:pPr>
          </w:p>
        </w:tc>
        <w:tc>
          <w:tcPr>
            <w:tcW w:w="1423" w:type="dxa"/>
            <w:shd w:val="clear" w:color="auto" w:fill="C6D9F1" w:themeFill="text2" w:themeFillTint="33"/>
            <w:vAlign w:val="center"/>
          </w:tcPr>
          <w:p w14:paraId="05FBA8F4" w14:textId="77777777" w:rsidR="001A78CB" w:rsidRPr="00CC49AB" w:rsidRDefault="001A78CB" w:rsidP="001A78CB">
            <w:pPr>
              <w:autoSpaceDE w:val="0"/>
              <w:autoSpaceDN w:val="0"/>
              <w:adjustRightInd w:val="0"/>
              <w:spacing w:after="0"/>
              <w:ind w:left="1"/>
              <w:rPr>
                <w:rFonts w:ascii="Garamond" w:hAnsi="Garamond" w:cs="Times New Roman"/>
                <w:sz w:val="18"/>
                <w:szCs w:val="24"/>
                <w:lang w:val="sq-AL"/>
              </w:rPr>
            </w:pPr>
            <w:r w:rsidRPr="00CC49AB">
              <w:rPr>
                <w:rFonts w:ascii="Garamond" w:eastAsia="Roboto" w:hAnsi="Garamond" w:cs="Times New Roman"/>
                <w:kern w:val="24"/>
                <w:sz w:val="18"/>
                <w:szCs w:val="24"/>
                <w:lang w:val="sq-AL"/>
              </w:rPr>
              <w:t>Shtëpi e veçuar</w:t>
            </w:r>
          </w:p>
        </w:tc>
        <w:tc>
          <w:tcPr>
            <w:tcW w:w="0" w:type="auto"/>
            <w:shd w:val="clear" w:color="auto" w:fill="C6D9F1" w:themeFill="text2" w:themeFillTint="33"/>
            <w:vAlign w:val="center"/>
          </w:tcPr>
          <w:p w14:paraId="228D558F"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148,410</w:t>
            </w:r>
          </w:p>
        </w:tc>
        <w:tc>
          <w:tcPr>
            <w:tcW w:w="0" w:type="auto"/>
            <w:shd w:val="clear" w:color="auto" w:fill="C6D9F1" w:themeFill="text2" w:themeFillTint="33"/>
            <w:vAlign w:val="center"/>
          </w:tcPr>
          <w:p w14:paraId="23181C47"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148,410</w:t>
            </w:r>
          </w:p>
        </w:tc>
        <w:tc>
          <w:tcPr>
            <w:tcW w:w="0" w:type="auto"/>
            <w:shd w:val="clear" w:color="auto" w:fill="C6D9F1" w:themeFill="text2" w:themeFillTint="33"/>
            <w:vAlign w:val="center"/>
          </w:tcPr>
          <w:p w14:paraId="6F0194A6"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2AB0A1B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553985D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1AD022B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3DD13E6B"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1F546A96"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0489BC8F"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3313790A"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p>
        </w:tc>
      </w:tr>
      <w:tr w:rsidR="001A78CB" w:rsidRPr="00CC49AB" w14:paraId="74E63497" w14:textId="77777777" w:rsidTr="006B7C69">
        <w:trPr>
          <w:jc w:val="center"/>
        </w:trPr>
        <w:tc>
          <w:tcPr>
            <w:tcW w:w="846" w:type="dxa"/>
            <w:vMerge/>
            <w:shd w:val="clear" w:color="auto" w:fill="C6D9F1" w:themeFill="text2" w:themeFillTint="33"/>
            <w:vAlign w:val="center"/>
          </w:tcPr>
          <w:p w14:paraId="51D40D82" w14:textId="77777777" w:rsidR="001A78CB" w:rsidRPr="00CC49AB" w:rsidRDefault="001A78CB" w:rsidP="001A78CB">
            <w:pPr>
              <w:autoSpaceDE w:val="0"/>
              <w:autoSpaceDN w:val="0"/>
              <w:adjustRightInd w:val="0"/>
              <w:spacing w:after="0"/>
              <w:ind w:left="1"/>
              <w:jc w:val="both"/>
              <w:rPr>
                <w:rFonts w:ascii="Garamond" w:hAnsi="Garamond" w:cs="Times New Roman"/>
                <w:sz w:val="18"/>
                <w:szCs w:val="24"/>
                <w:lang w:val="sq-AL"/>
              </w:rPr>
            </w:pPr>
          </w:p>
        </w:tc>
        <w:tc>
          <w:tcPr>
            <w:tcW w:w="1423" w:type="dxa"/>
            <w:shd w:val="clear" w:color="auto" w:fill="C6D9F1" w:themeFill="text2" w:themeFillTint="33"/>
            <w:vAlign w:val="center"/>
          </w:tcPr>
          <w:p w14:paraId="4F171628" w14:textId="191B814D" w:rsidR="001A78CB" w:rsidRPr="00CC49AB" w:rsidRDefault="001A78CB" w:rsidP="001A78CB">
            <w:pPr>
              <w:autoSpaceDE w:val="0"/>
              <w:autoSpaceDN w:val="0"/>
              <w:adjustRightInd w:val="0"/>
              <w:spacing w:after="0"/>
              <w:ind w:left="1"/>
              <w:rPr>
                <w:rFonts w:ascii="Garamond" w:hAnsi="Garamond" w:cs="Times New Roman"/>
                <w:sz w:val="18"/>
                <w:szCs w:val="24"/>
                <w:lang w:val="sq-AL"/>
              </w:rPr>
            </w:pPr>
            <w:r w:rsidRPr="00CC49AB">
              <w:rPr>
                <w:rFonts w:ascii="Garamond" w:eastAsia="Roboto" w:hAnsi="Garamond" w:cs="Times New Roman"/>
                <w:kern w:val="24"/>
                <w:sz w:val="18"/>
                <w:szCs w:val="24"/>
                <w:lang w:val="sq-AL"/>
              </w:rPr>
              <w:t>Shtëpi gjysmë</w:t>
            </w:r>
            <w:r w:rsidR="007A1F9C" w:rsidRPr="00CC49AB">
              <w:rPr>
                <w:rFonts w:ascii="Garamond" w:eastAsia="Roboto" w:hAnsi="Garamond" w:cs="Times New Roman"/>
                <w:kern w:val="24"/>
                <w:sz w:val="18"/>
                <w:szCs w:val="24"/>
                <w:lang w:val="sq-AL"/>
              </w:rPr>
              <w:t xml:space="preserve"> </w:t>
            </w:r>
            <w:r w:rsidRPr="00CC49AB">
              <w:rPr>
                <w:rFonts w:ascii="Garamond" w:eastAsia="Roboto" w:hAnsi="Garamond" w:cs="Times New Roman"/>
                <w:kern w:val="24"/>
                <w:sz w:val="18"/>
                <w:szCs w:val="24"/>
                <w:lang w:val="sq-AL"/>
              </w:rPr>
              <w:t>e</w:t>
            </w:r>
            <w:r w:rsidR="007A1F9C" w:rsidRPr="00CC49AB">
              <w:rPr>
                <w:rFonts w:ascii="Garamond" w:eastAsia="Roboto" w:hAnsi="Garamond" w:cs="Times New Roman"/>
                <w:kern w:val="24"/>
                <w:sz w:val="18"/>
                <w:szCs w:val="24"/>
                <w:lang w:val="sq-AL"/>
              </w:rPr>
              <w:t xml:space="preserve"> </w:t>
            </w:r>
            <w:r w:rsidRPr="00CC49AB">
              <w:rPr>
                <w:rFonts w:ascii="Garamond" w:eastAsia="Roboto" w:hAnsi="Garamond" w:cs="Times New Roman"/>
                <w:kern w:val="24"/>
                <w:sz w:val="18"/>
                <w:szCs w:val="24"/>
                <w:lang w:val="sq-AL"/>
              </w:rPr>
              <w:t>veçuar</w:t>
            </w:r>
          </w:p>
        </w:tc>
        <w:tc>
          <w:tcPr>
            <w:tcW w:w="0" w:type="auto"/>
            <w:shd w:val="clear" w:color="auto" w:fill="C6D9F1" w:themeFill="text2" w:themeFillTint="33"/>
            <w:vAlign w:val="center"/>
          </w:tcPr>
          <w:p w14:paraId="43B9E5E1"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21,429</w:t>
            </w:r>
          </w:p>
        </w:tc>
        <w:tc>
          <w:tcPr>
            <w:tcW w:w="0" w:type="auto"/>
            <w:shd w:val="clear" w:color="auto" w:fill="C6D9F1" w:themeFill="text2" w:themeFillTint="33"/>
            <w:vAlign w:val="center"/>
          </w:tcPr>
          <w:p w14:paraId="4DB4D16A"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2CD29FD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21,429</w:t>
            </w:r>
          </w:p>
        </w:tc>
        <w:tc>
          <w:tcPr>
            <w:tcW w:w="0" w:type="auto"/>
            <w:shd w:val="clear" w:color="auto" w:fill="C6D9F1" w:themeFill="text2" w:themeFillTint="33"/>
            <w:vAlign w:val="center"/>
          </w:tcPr>
          <w:p w14:paraId="274A7D6E"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6FBAB0A3"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68174896"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60488792"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5985C727"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7C35F83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3D800FAD"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r>
      <w:tr w:rsidR="001A78CB" w:rsidRPr="00CC49AB" w14:paraId="1E50E128" w14:textId="77777777" w:rsidTr="006B7C69">
        <w:trPr>
          <w:jc w:val="center"/>
        </w:trPr>
        <w:tc>
          <w:tcPr>
            <w:tcW w:w="846" w:type="dxa"/>
            <w:vMerge/>
            <w:shd w:val="clear" w:color="auto" w:fill="C6D9F1" w:themeFill="text2" w:themeFillTint="33"/>
            <w:vAlign w:val="center"/>
          </w:tcPr>
          <w:p w14:paraId="3E7C6F67" w14:textId="77777777" w:rsidR="001A78CB" w:rsidRPr="00CC49AB" w:rsidRDefault="001A78CB" w:rsidP="001A78CB">
            <w:pPr>
              <w:autoSpaceDE w:val="0"/>
              <w:autoSpaceDN w:val="0"/>
              <w:adjustRightInd w:val="0"/>
              <w:spacing w:after="0"/>
              <w:ind w:left="1"/>
              <w:jc w:val="both"/>
              <w:rPr>
                <w:rFonts w:ascii="Garamond" w:hAnsi="Garamond" w:cs="Times New Roman"/>
                <w:sz w:val="18"/>
                <w:szCs w:val="24"/>
                <w:lang w:val="sq-AL"/>
              </w:rPr>
            </w:pPr>
          </w:p>
        </w:tc>
        <w:tc>
          <w:tcPr>
            <w:tcW w:w="1423" w:type="dxa"/>
            <w:shd w:val="clear" w:color="auto" w:fill="C6D9F1" w:themeFill="text2" w:themeFillTint="33"/>
            <w:vAlign w:val="center"/>
          </w:tcPr>
          <w:p w14:paraId="46CAA7A5" w14:textId="77777777" w:rsidR="001A78CB" w:rsidRPr="00CC49AB" w:rsidRDefault="001A78CB" w:rsidP="001A78CB">
            <w:pPr>
              <w:autoSpaceDE w:val="0"/>
              <w:autoSpaceDN w:val="0"/>
              <w:adjustRightInd w:val="0"/>
              <w:spacing w:after="0"/>
              <w:ind w:left="1"/>
              <w:rPr>
                <w:rFonts w:ascii="Garamond" w:hAnsi="Garamond" w:cs="Times New Roman"/>
                <w:sz w:val="18"/>
                <w:szCs w:val="24"/>
                <w:lang w:val="sq-AL"/>
              </w:rPr>
            </w:pPr>
            <w:r w:rsidRPr="00CC49AB">
              <w:rPr>
                <w:rFonts w:ascii="Garamond" w:eastAsia="Roboto" w:hAnsi="Garamond" w:cs="Times New Roman"/>
                <w:kern w:val="24"/>
                <w:sz w:val="18"/>
                <w:szCs w:val="24"/>
                <w:lang w:val="sq-AL"/>
              </w:rPr>
              <w:t>Shtëpi në rresht (tarracë)</w:t>
            </w:r>
          </w:p>
        </w:tc>
        <w:tc>
          <w:tcPr>
            <w:tcW w:w="0" w:type="auto"/>
            <w:shd w:val="clear" w:color="auto" w:fill="C6D9F1" w:themeFill="text2" w:themeFillTint="33"/>
            <w:vAlign w:val="center"/>
          </w:tcPr>
          <w:p w14:paraId="678E4DFD"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16,101</w:t>
            </w:r>
          </w:p>
        </w:tc>
        <w:tc>
          <w:tcPr>
            <w:tcW w:w="0" w:type="auto"/>
            <w:shd w:val="clear" w:color="auto" w:fill="C6D9F1" w:themeFill="text2" w:themeFillTint="33"/>
            <w:vAlign w:val="center"/>
          </w:tcPr>
          <w:p w14:paraId="5952D613"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59EB77B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395C4EAB"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8,985</w:t>
            </w:r>
          </w:p>
        </w:tc>
        <w:tc>
          <w:tcPr>
            <w:tcW w:w="0" w:type="auto"/>
            <w:shd w:val="clear" w:color="auto" w:fill="C6D9F1" w:themeFill="text2" w:themeFillTint="33"/>
            <w:vAlign w:val="center"/>
          </w:tcPr>
          <w:p w14:paraId="2542CFE3"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4,833</w:t>
            </w:r>
          </w:p>
        </w:tc>
        <w:tc>
          <w:tcPr>
            <w:tcW w:w="0" w:type="auto"/>
            <w:shd w:val="clear" w:color="auto" w:fill="C6D9F1" w:themeFill="text2" w:themeFillTint="33"/>
            <w:vAlign w:val="center"/>
          </w:tcPr>
          <w:p w14:paraId="0F2E022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2,283</w:t>
            </w:r>
          </w:p>
        </w:tc>
        <w:tc>
          <w:tcPr>
            <w:tcW w:w="0" w:type="auto"/>
            <w:shd w:val="clear" w:color="auto" w:fill="C6D9F1" w:themeFill="text2" w:themeFillTint="33"/>
            <w:vAlign w:val="center"/>
          </w:tcPr>
          <w:p w14:paraId="73160921"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2F692B34"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70AB393D"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73BFC0B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p>
        </w:tc>
      </w:tr>
      <w:tr w:rsidR="001A78CB" w:rsidRPr="00CC49AB" w14:paraId="168FAA4E" w14:textId="77777777" w:rsidTr="006B7C69">
        <w:trPr>
          <w:jc w:val="center"/>
        </w:trPr>
        <w:tc>
          <w:tcPr>
            <w:tcW w:w="846" w:type="dxa"/>
            <w:vMerge/>
            <w:shd w:val="clear" w:color="auto" w:fill="C6D9F1" w:themeFill="text2" w:themeFillTint="33"/>
            <w:vAlign w:val="center"/>
          </w:tcPr>
          <w:p w14:paraId="1FDA89AF" w14:textId="77777777" w:rsidR="001A78CB" w:rsidRPr="00CC49AB" w:rsidRDefault="001A78CB" w:rsidP="001A78CB">
            <w:pPr>
              <w:autoSpaceDE w:val="0"/>
              <w:autoSpaceDN w:val="0"/>
              <w:adjustRightInd w:val="0"/>
              <w:spacing w:after="0"/>
              <w:ind w:left="1"/>
              <w:jc w:val="both"/>
              <w:rPr>
                <w:rFonts w:ascii="Garamond" w:hAnsi="Garamond" w:cs="Times New Roman"/>
                <w:sz w:val="18"/>
                <w:szCs w:val="24"/>
                <w:lang w:val="sq-AL"/>
              </w:rPr>
            </w:pPr>
          </w:p>
        </w:tc>
        <w:tc>
          <w:tcPr>
            <w:tcW w:w="1423" w:type="dxa"/>
            <w:shd w:val="clear" w:color="auto" w:fill="C6D9F1" w:themeFill="text2" w:themeFillTint="33"/>
            <w:vAlign w:val="center"/>
          </w:tcPr>
          <w:p w14:paraId="1DE0C35C" w14:textId="77777777" w:rsidR="001A78CB" w:rsidRPr="00CC49AB" w:rsidRDefault="001A78CB" w:rsidP="001A78CB">
            <w:pPr>
              <w:autoSpaceDE w:val="0"/>
              <w:autoSpaceDN w:val="0"/>
              <w:adjustRightInd w:val="0"/>
              <w:spacing w:after="0"/>
              <w:ind w:left="1"/>
              <w:rPr>
                <w:rFonts w:ascii="Garamond" w:hAnsi="Garamond" w:cs="Times New Roman"/>
                <w:sz w:val="18"/>
                <w:szCs w:val="24"/>
                <w:lang w:val="sq-AL"/>
              </w:rPr>
            </w:pPr>
            <w:r w:rsidRPr="00CC49AB">
              <w:rPr>
                <w:rFonts w:ascii="Garamond" w:eastAsia="Roboto" w:hAnsi="Garamond" w:cs="Times New Roman"/>
                <w:kern w:val="24"/>
                <w:sz w:val="18"/>
                <w:szCs w:val="24"/>
                <w:lang w:val="sq-AL"/>
              </w:rPr>
              <w:t>Ndërtesë me disa apartamente</w:t>
            </w:r>
          </w:p>
        </w:tc>
        <w:tc>
          <w:tcPr>
            <w:tcW w:w="0" w:type="auto"/>
            <w:shd w:val="clear" w:color="auto" w:fill="C6D9F1" w:themeFill="text2" w:themeFillTint="33"/>
            <w:vAlign w:val="center"/>
          </w:tcPr>
          <w:p w14:paraId="52B3708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170,264</w:t>
            </w:r>
          </w:p>
        </w:tc>
        <w:tc>
          <w:tcPr>
            <w:tcW w:w="0" w:type="auto"/>
            <w:shd w:val="clear" w:color="auto" w:fill="C6D9F1" w:themeFill="text2" w:themeFillTint="33"/>
            <w:vAlign w:val="center"/>
          </w:tcPr>
          <w:p w14:paraId="48F07ED3"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4D3E3CB1"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67AB3C8C"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2F3EB66E"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13E95F33"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w:t>
            </w:r>
          </w:p>
        </w:tc>
        <w:tc>
          <w:tcPr>
            <w:tcW w:w="0" w:type="auto"/>
            <w:shd w:val="clear" w:color="auto" w:fill="C6D9F1" w:themeFill="text2" w:themeFillTint="33"/>
            <w:vAlign w:val="center"/>
          </w:tcPr>
          <w:p w14:paraId="7AF5D4B5"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11,500</w:t>
            </w:r>
          </w:p>
        </w:tc>
        <w:tc>
          <w:tcPr>
            <w:tcW w:w="0" w:type="auto"/>
            <w:shd w:val="clear" w:color="auto" w:fill="C6D9F1" w:themeFill="text2" w:themeFillTint="33"/>
            <w:vAlign w:val="center"/>
          </w:tcPr>
          <w:p w14:paraId="43EE11E6"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17,756</w:t>
            </w:r>
          </w:p>
        </w:tc>
        <w:tc>
          <w:tcPr>
            <w:tcW w:w="0" w:type="auto"/>
            <w:shd w:val="clear" w:color="auto" w:fill="C6D9F1" w:themeFill="text2" w:themeFillTint="33"/>
            <w:vAlign w:val="center"/>
          </w:tcPr>
          <w:p w14:paraId="1F317EFF" w14:textId="77777777" w:rsidR="001A78CB" w:rsidRPr="00CC49AB" w:rsidRDefault="001A78CB" w:rsidP="006B7C69">
            <w:pPr>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17,379</w:t>
            </w:r>
          </w:p>
        </w:tc>
        <w:tc>
          <w:tcPr>
            <w:tcW w:w="0" w:type="auto"/>
            <w:shd w:val="clear" w:color="auto" w:fill="C6D9F1" w:themeFill="text2" w:themeFillTint="33"/>
            <w:vAlign w:val="center"/>
          </w:tcPr>
          <w:p w14:paraId="48E1B954" w14:textId="77777777" w:rsidR="001A78CB" w:rsidRPr="00CC49AB" w:rsidRDefault="001A78CB" w:rsidP="006B7C69">
            <w:pPr>
              <w:keepNext/>
              <w:autoSpaceDE w:val="0"/>
              <w:autoSpaceDN w:val="0"/>
              <w:adjustRightInd w:val="0"/>
              <w:spacing w:after="0"/>
              <w:ind w:left="1"/>
              <w:jc w:val="right"/>
              <w:rPr>
                <w:rFonts w:ascii="Garamond" w:hAnsi="Garamond" w:cs="Times New Roman"/>
                <w:sz w:val="18"/>
                <w:szCs w:val="24"/>
                <w:lang w:val="sq-AL"/>
              </w:rPr>
            </w:pPr>
            <w:r w:rsidRPr="00CC49AB">
              <w:rPr>
                <w:rFonts w:ascii="Garamond" w:eastAsia="Roboto" w:hAnsi="Garamond" w:cs="Times New Roman"/>
                <w:kern w:val="24"/>
                <w:sz w:val="18"/>
                <w:szCs w:val="24"/>
                <w:lang w:val="sq-AL"/>
              </w:rPr>
              <w:t>123,629</w:t>
            </w:r>
          </w:p>
        </w:tc>
      </w:tr>
    </w:tbl>
    <w:p w14:paraId="20851D32" w14:textId="389E7E61"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112" w:name="_Toc184729206"/>
      <w:r w:rsidRPr="00CC49AB">
        <w:rPr>
          <w:rFonts w:ascii="Garamond" w:hAnsi="Garamond" w:cs="Times New Roman"/>
          <w:b w:val="0"/>
          <w:i/>
          <w:color w:val="auto"/>
          <w:szCs w:val="20"/>
        </w:rPr>
        <w:t xml:space="preserve">Tabela </w:t>
      </w:r>
      <w:r w:rsidR="004A2E3E" w:rsidRPr="00CC49AB">
        <w:rPr>
          <w:rFonts w:ascii="Garamond" w:hAnsi="Garamond" w:cs="Times New Roman"/>
          <w:b w:val="0"/>
          <w:i/>
          <w:color w:val="auto"/>
          <w:szCs w:val="20"/>
        </w:rPr>
        <w:t>3.5</w:t>
      </w:r>
      <w:r w:rsidRPr="00CC49AB">
        <w:rPr>
          <w:rFonts w:ascii="Garamond" w:hAnsi="Garamond" w:cs="Times New Roman"/>
          <w:b w:val="0"/>
          <w:i/>
          <w:color w:val="auto"/>
          <w:szCs w:val="20"/>
        </w:rPr>
        <w:t xml:space="preserve"> Stoku i banesave rezidenciale sipas kategorive për shtëpi të veçuara dhe MAB</w:t>
      </w:r>
      <w:bookmarkEnd w:id="112"/>
      <w:r w:rsidR="00DC2701" w:rsidRPr="00CC49AB">
        <w:rPr>
          <w:rFonts w:ascii="Garamond" w:hAnsi="Garamond" w:cs="Times New Roman"/>
          <w:b w:val="0"/>
          <w:i/>
          <w:color w:val="auto"/>
          <w:szCs w:val="20"/>
        </w:rPr>
        <w:t xml:space="preserve"> </w:t>
      </w:r>
    </w:p>
    <w:p w14:paraId="77503FC6" w14:textId="77777777" w:rsidR="006B7C69" w:rsidRPr="00CC49AB" w:rsidRDefault="006B7C69" w:rsidP="004A2E3E">
      <w:pPr>
        <w:pStyle w:val="TEKSTIIIIII"/>
      </w:pPr>
    </w:p>
    <w:p w14:paraId="2DBDDD1C" w14:textId="1BD93844" w:rsidR="001A78CB" w:rsidRPr="00CC49AB" w:rsidRDefault="001A78CB" w:rsidP="004A2E3E">
      <w:pPr>
        <w:pStyle w:val="TEKSTIIIIII"/>
      </w:pPr>
      <w:r w:rsidRPr="00CC49AB">
        <w:t>Tabela 3.6 paraqet përllogaritjen e kryer nga konsulenti, në nivel vendi, bazuar në numrat e banesave sipas INSTAT-it të zbërthyer në katër kategoritë e sipërpërmendura të ndërtesave të banimit që lidhen me CENCUS 2023. Llogaritja e numrit të ndërtesave është realizuar në bazë të mesatares për MAB-të.</w:t>
      </w:r>
    </w:p>
    <w:p w14:paraId="67D83BC2" w14:textId="77777777" w:rsidR="001A78CB" w:rsidRPr="00CC49AB" w:rsidRDefault="001A78CB" w:rsidP="001A78CB">
      <w:pPr>
        <w:autoSpaceDE w:val="0"/>
        <w:autoSpaceDN w:val="0"/>
        <w:adjustRightInd w:val="0"/>
        <w:spacing w:after="0" w:line="240" w:lineRule="auto"/>
        <w:jc w:val="both"/>
        <w:rPr>
          <w:rFonts w:ascii="Garamond" w:hAnsi="Garamond" w:cs="Times New Roman"/>
          <w:sz w:val="24"/>
          <w:szCs w:val="24"/>
        </w:rPr>
      </w:pPr>
    </w:p>
    <w:tbl>
      <w:tblPr>
        <w:tblStyle w:val="TableGrid"/>
        <w:tblW w:w="0" w:type="auto"/>
        <w:tblLook w:val="04A0" w:firstRow="1" w:lastRow="0" w:firstColumn="1" w:lastColumn="0" w:noHBand="0" w:noVBand="1"/>
      </w:tblPr>
      <w:tblGrid>
        <w:gridCol w:w="1548"/>
        <w:gridCol w:w="1299"/>
        <w:gridCol w:w="877"/>
        <w:gridCol w:w="747"/>
        <w:gridCol w:w="663"/>
        <w:gridCol w:w="663"/>
        <w:gridCol w:w="578"/>
        <w:gridCol w:w="578"/>
        <w:gridCol w:w="578"/>
        <w:gridCol w:w="578"/>
        <w:gridCol w:w="578"/>
        <w:gridCol w:w="663"/>
      </w:tblGrid>
      <w:tr w:rsidR="001A78CB" w:rsidRPr="00CC49AB" w14:paraId="3DD4A854" w14:textId="77777777" w:rsidTr="006B7C69">
        <w:tc>
          <w:tcPr>
            <w:tcW w:w="0" w:type="auto"/>
            <w:gridSpan w:val="2"/>
            <w:vMerge w:val="restart"/>
            <w:shd w:val="clear" w:color="auto" w:fill="FDE9D9" w:themeFill="accent6" w:themeFillTint="33"/>
            <w:vAlign w:val="center"/>
          </w:tcPr>
          <w:p w14:paraId="6D797158"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Statusi i banimit dhe lloji i ndërtesave</w:t>
            </w:r>
          </w:p>
        </w:tc>
        <w:tc>
          <w:tcPr>
            <w:tcW w:w="0" w:type="auto"/>
            <w:gridSpan w:val="10"/>
            <w:shd w:val="clear" w:color="auto" w:fill="FDE9D9" w:themeFill="accent6" w:themeFillTint="33"/>
            <w:vAlign w:val="center"/>
          </w:tcPr>
          <w:p w14:paraId="66FE1E13"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Numri i banesave konvencionale në ndërtesë</w:t>
            </w:r>
          </w:p>
        </w:tc>
      </w:tr>
      <w:tr w:rsidR="001A78CB" w:rsidRPr="00CC49AB" w14:paraId="19A6D664" w14:textId="77777777" w:rsidTr="006B7C69">
        <w:tc>
          <w:tcPr>
            <w:tcW w:w="0" w:type="auto"/>
            <w:gridSpan w:val="2"/>
            <w:vMerge/>
            <w:shd w:val="clear" w:color="auto" w:fill="FDE9D9" w:themeFill="accent6" w:themeFillTint="33"/>
            <w:vAlign w:val="center"/>
          </w:tcPr>
          <w:p w14:paraId="224A67CC"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p>
        </w:tc>
        <w:tc>
          <w:tcPr>
            <w:tcW w:w="909" w:type="dxa"/>
            <w:shd w:val="clear" w:color="auto" w:fill="FDE9D9" w:themeFill="accent6" w:themeFillTint="33"/>
            <w:vAlign w:val="center"/>
          </w:tcPr>
          <w:p w14:paraId="1B7CC950"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Total</w:t>
            </w:r>
          </w:p>
        </w:tc>
        <w:tc>
          <w:tcPr>
            <w:tcW w:w="747" w:type="dxa"/>
            <w:shd w:val="clear" w:color="auto" w:fill="FDE9D9" w:themeFill="accent6" w:themeFillTint="33"/>
            <w:vAlign w:val="center"/>
          </w:tcPr>
          <w:p w14:paraId="1D43D17D"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1</w:t>
            </w:r>
          </w:p>
        </w:tc>
        <w:tc>
          <w:tcPr>
            <w:tcW w:w="0" w:type="auto"/>
            <w:shd w:val="clear" w:color="auto" w:fill="FDE9D9" w:themeFill="accent6" w:themeFillTint="33"/>
            <w:vAlign w:val="center"/>
          </w:tcPr>
          <w:p w14:paraId="4DC87091"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2</w:t>
            </w:r>
          </w:p>
        </w:tc>
        <w:tc>
          <w:tcPr>
            <w:tcW w:w="0" w:type="auto"/>
            <w:shd w:val="clear" w:color="auto" w:fill="FDE9D9" w:themeFill="accent6" w:themeFillTint="33"/>
            <w:vAlign w:val="center"/>
          </w:tcPr>
          <w:p w14:paraId="1D934172"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3</w:t>
            </w:r>
          </w:p>
        </w:tc>
        <w:tc>
          <w:tcPr>
            <w:tcW w:w="0" w:type="auto"/>
            <w:shd w:val="clear" w:color="auto" w:fill="FDE9D9" w:themeFill="accent6" w:themeFillTint="33"/>
            <w:vAlign w:val="center"/>
          </w:tcPr>
          <w:p w14:paraId="354272EE"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4</w:t>
            </w:r>
          </w:p>
        </w:tc>
        <w:tc>
          <w:tcPr>
            <w:tcW w:w="0" w:type="auto"/>
            <w:shd w:val="clear" w:color="auto" w:fill="FDE9D9" w:themeFill="accent6" w:themeFillTint="33"/>
            <w:vAlign w:val="center"/>
          </w:tcPr>
          <w:p w14:paraId="513FD6FF"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5</w:t>
            </w:r>
          </w:p>
        </w:tc>
        <w:tc>
          <w:tcPr>
            <w:tcW w:w="0" w:type="auto"/>
            <w:shd w:val="clear" w:color="auto" w:fill="FDE9D9" w:themeFill="accent6" w:themeFillTint="33"/>
            <w:vAlign w:val="center"/>
          </w:tcPr>
          <w:p w14:paraId="1927D9DE"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6-10</w:t>
            </w:r>
          </w:p>
        </w:tc>
        <w:tc>
          <w:tcPr>
            <w:tcW w:w="0" w:type="auto"/>
            <w:shd w:val="clear" w:color="auto" w:fill="FDE9D9" w:themeFill="accent6" w:themeFillTint="33"/>
            <w:vAlign w:val="center"/>
          </w:tcPr>
          <w:p w14:paraId="28DDDC56"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11-15</w:t>
            </w:r>
          </w:p>
        </w:tc>
        <w:tc>
          <w:tcPr>
            <w:tcW w:w="0" w:type="auto"/>
            <w:shd w:val="clear" w:color="auto" w:fill="FDE9D9" w:themeFill="accent6" w:themeFillTint="33"/>
            <w:vAlign w:val="center"/>
          </w:tcPr>
          <w:p w14:paraId="625A9C0B"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16-20</w:t>
            </w:r>
          </w:p>
        </w:tc>
        <w:tc>
          <w:tcPr>
            <w:tcW w:w="0" w:type="auto"/>
            <w:shd w:val="clear" w:color="auto" w:fill="FDE9D9" w:themeFill="accent6" w:themeFillTint="33"/>
            <w:vAlign w:val="center"/>
          </w:tcPr>
          <w:p w14:paraId="492132CE" w14:textId="77777777" w:rsidR="001A78CB" w:rsidRPr="00CC49AB" w:rsidRDefault="001A78CB" w:rsidP="006B7C69">
            <w:pPr>
              <w:autoSpaceDE w:val="0"/>
              <w:autoSpaceDN w:val="0"/>
              <w:adjustRightInd w:val="0"/>
              <w:spacing w:after="0"/>
              <w:ind w:left="-15"/>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21+</w:t>
            </w:r>
          </w:p>
        </w:tc>
      </w:tr>
      <w:tr w:rsidR="001A78CB" w:rsidRPr="00CC49AB" w14:paraId="4A556BEC" w14:textId="77777777" w:rsidTr="007A1F9C">
        <w:tc>
          <w:tcPr>
            <w:tcW w:w="1615" w:type="dxa"/>
            <w:vMerge w:val="restart"/>
            <w:shd w:val="clear" w:color="auto" w:fill="DAEEF3" w:themeFill="accent5" w:themeFillTint="33"/>
            <w:textDirection w:val="btLr"/>
            <w:vAlign w:val="center"/>
          </w:tcPr>
          <w:p w14:paraId="307B6DBB" w14:textId="77777777" w:rsidR="001A78CB" w:rsidRPr="00CC49AB" w:rsidRDefault="001A78CB" w:rsidP="006B7C69">
            <w:pPr>
              <w:autoSpaceDE w:val="0"/>
              <w:autoSpaceDN w:val="0"/>
              <w:adjustRightInd w:val="0"/>
              <w:spacing w:after="0"/>
              <w:jc w:val="center"/>
              <w:rPr>
                <w:rFonts w:ascii="Garamond" w:hAnsi="Garamond" w:cs="Times New Roman"/>
                <w:b/>
                <w:sz w:val="18"/>
                <w:szCs w:val="24"/>
                <w:lang w:val="sq-AL"/>
              </w:rPr>
            </w:pPr>
            <w:r w:rsidRPr="00CC49AB">
              <w:rPr>
                <w:rFonts w:ascii="Garamond" w:hAnsi="Garamond" w:cs="Times New Roman"/>
                <w:b/>
                <w:sz w:val="18"/>
                <w:szCs w:val="24"/>
                <w:lang w:val="sq-AL"/>
              </w:rPr>
              <w:t>Total</w:t>
            </w:r>
          </w:p>
          <w:p w14:paraId="0A2D69A4" w14:textId="77777777" w:rsidR="001A78CB" w:rsidRPr="00CC49AB" w:rsidRDefault="001A78CB" w:rsidP="006B7C69">
            <w:pPr>
              <w:autoSpaceDE w:val="0"/>
              <w:autoSpaceDN w:val="0"/>
              <w:adjustRightInd w:val="0"/>
              <w:spacing w:after="0"/>
              <w:jc w:val="center"/>
              <w:rPr>
                <w:rFonts w:ascii="Garamond" w:hAnsi="Garamond" w:cs="Times New Roman"/>
                <w:b/>
                <w:sz w:val="18"/>
                <w:szCs w:val="24"/>
                <w:lang w:val="sq-AL"/>
              </w:rPr>
            </w:pPr>
          </w:p>
        </w:tc>
        <w:tc>
          <w:tcPr>
            <w:tcW w:w="1200" w:type="dxa"/>
            <w:shd w:val="clear" w:color="auto" w:fill="DAEEF3" w:themeFill="accent5" w:themeFillTint="33"/>
            <w:vAlign w:val="center"/>
          </w:tcPr>
          <w:p w14:paraId="0B3A6FBB" w14:textId="77777777" w:rsidR="001A78CB" w:rsidRPr="00CC49AB" w:rsidRDefault="001A78CB" w:rsidP="001A78CB">
            <w:pPr>
              <w:autoSpaceDE w:val="0"/>
              <w:autoSpaceDN w:val="0"/>
              <w:adjustRightInd w:val="0"/>
              <w:spacing w:after="0"/>
              <w:ind w:left="-15"/>
              <w:rPr>
                <w:rFonts w:ascii="Garamond" w:hAnsi="Garamond" w:cs="Times New Roman"/>
                <w:bCs/>
                <w:sz w:val="18"/>
                <w:szCs w:val="24"/>
                <w:lang w:val="sq-AL"/>
              </w:rPr>
            </w:pPr>
            <w:r w:rsidRPr="00CC49AB">
              <w:rPr>
                <w:rFonts w:ascii="Garamond" w:eastAsia="Roboto" w:hAnsi="Garamond" w:cs="Times New Roman"/>
                <w:bCs/>
                <w:kern w:val="24"/>
                <w:sz w:val="18"/>
                <w:szCs w:val="24"/>
                <w:lang w:val="sq-AL"/>
              </w:rPr>
              <w:t>Total</w:t>
            </w:r>
          </w:p>
        </w:tc>
        <w:tc>
          <w:tcPr>
            <w:tcW w:w="909" w:type="dxa"/>
            <w:shd w:val="clear" w:color="auto" w:fill="DAEEF3" w:themeFill="accent5" w:themeFillTint="33"/>
            <w:vAlign w:val="center"/>
          </w:tcPr>
          <w:p w14:paraId="5BDD006B"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632,936</w:t>
            </w:r>
          </w:p>
        </w:tc>
        <w:tc>
          <w:tcPr>
            <w:tcW w:w="747" w:type="dxa"/>
            <w:shd w:val="clear" w:color="auto" w:fill="DAEEF3" w:themeFill="accent5" w:themeFillTint="33"/>
            <w:vAlign w:val="center"/>
          </w:tcPr>
          <w:p w14:paraId="4865FE82"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508,643</w:t>
            </w:r>
          </w:p>
        </w:tc>
        <w:tc>
          <w:tcPr>
            <w:tcW w:w="0" w:type="auto"/>
            <w:shd w:val="clear" w:color="auto" w:fill="DAEEF3" w:themeFill="accent5" w:themeFillTint="33"/>
            <w:vAlign w:val="center"/>
          </w:tcPr>
          <w:p w14:paraId="0BE1A1D0"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88,028</w:t>
            </w:r>
          </w:p>
        </w:tc>
        <w:tc>
          <w:tcPr>
            <w:tcW w:w="0" w:type="auto"/>
            <w:shd w:val="clear" w:color="auto" w:fill="DAEEF3" w:themeFill="accent5" w:themeFillTint="33"/>
            <w:vAlign w:val="center"/>
          </w:tcPr>
          <w:p w14:paraId="6A096135"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10,264</w:t>
            </w:r>
          </w:p>
        </w:tc>
        <w:tc>
          <w:tcPr>
            <w:tcW w:w="0" w:type="auto"/>
            <w:shd w:val="clear" w:color="auto" w:fill="DAEEF3" w:themeFill="accent5" w:themeFillTint="33"/>
            <w:vAlign w:val="center"/>
          </w:tcPr>
          <w:p w14:paraId="04E31463"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3,931</w:t>
            </w:r>
          </w:p>
        </w:tc>
        <w:tc>
          <w:tcPr>
            <w:tcW w:w="0" w:type="auto"/>
            <w:shd w:val="clear" w:color="auto" w:fill="DAEEF3" w:themeFill="accent5" w:themeFillTint="33"/>
            <w:vAlign w:val="center"/>
          </w:tcPr>
          <w:p w14:paraId="1691BD2F"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1,497</w:t>
            </w:r>
          </w:p>
        </w:tc>
        <w:tc>
          <w:tcPr>
            <w:tcW w:w="0" w:type="auto"/>
            <w:shd w:val="clear" w:color="auto" w:fill="DAEEF3" w:themeFill="accent5" w:themeFillTint="33"/>
            <w:vAlign w:val="center"/>
          </w:tcPr>
          <w:p w14:paraId="701375C9"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3,987</w:t>
            </w:r>
          </w:p>
        </w:tc>
        <w:tc>
          <w:tcPr>
            <w:tcW w:w="0" w:type="auto"/>
            <w:shd w:val="clear" w:color="auto" w:fill="DAEEF3" w:themeFill="accent5" w:themeFillTint="33"/>
            <w:vAlign w:val="center"/>
          </w:tcPr>
          <w:p w14:paraId="359A8553"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3,944</w:t>
            </w:r>
          </w:p>
        </w:tc>
        <w:tc>
          <w:tcPr>
            <w:tcW w:w="0" w:type="auto"/>
            <w:shd w:val="clear" w:color="auto" w:fill="DAEEF3" w:themeFill="accent5" w:themeFillTint="33"/>
            <w:vAlign w:val="center"/>
          </w:tcPr>
          <w:p w14:paraId="03F98AD0"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2,548</w:t>
            </w:r>
          </w:p>
        </w:tc>
        <w:tc>
          <w:tcPr>
            <w:tcW w:w="0" w:type="auto"/>
            <w:shd w:val="clear" w:color="auto" w:fill="DAEEF3" w:themeFill="accent5" w:themeFillTint="33"/>
            <w:vAlign w:val="center"/>
          </w:tcPr>
          <w:p w14:paraId="174EEFE2"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10,094</w:t>
            </w:r>
          </w:p>
        </w:tc>
      </w:tr>
      <w:tr w:rsidR="001A78CB" w:rsidRPr="00CC49AB" w14:paraId="5153ED1D" w14:textId="77777777" w:rsidTr="007A1F9C">
        <w:tc>
          <w:tcPr>
            <w:tcW w:w="1615" w:type="dxa"/>
            <w:vMerge/>
            <w:shd w:val="clear" w:color="auto" w:fill="DAEEF3" w:themeFill="accent5" w:themeFillTint="33"/>
            <w:textDirection w:val="btLr"/>
            <w:vAlign w:val="center"/>
          </w:tcPr>
          <w:p w14:paraId="4A1A06C3" w14:textId="77777777" w:rsidR="001A78CB" w:rsidRPr="00CC49AB" w:rsidRDefault="001A78CB" w:rsidP="006B7C69">
            <w:pPr>
              <w:autoSpaceDE w:val="0"/>
              <w:autoSpaceDN w:val="0"/>
              <w:adjustRightInd w:val="0"/>
              <w:spacing w:after="0"/>
              <w:jc w:val="center"/>
              <w:rPr>
                <w:rFonts w:ascii="Garamond" w:hAnsi="Garamond" w:cs="Times New Roman"/>
                <w:b/>
                <w:sz w:val="18"/>
                <w:szCs w:val="24"/>
                <w:lang w:val="sq-AL"/>
              </w:rPr>
            </w:pPr>
          </w:p>
        </w:tc>
        <w:tc>
          <w:tcPr>
            <w:tcW w:w="1200" w:type="dxa"/>
            <w:shd w:val="clear" w:color="auto" w:fill="DAEEF3" w:themeFill="accent5" w:themeFillTint="33"/>
            <w:vAlign w:val="center"/>
          </w:tcPr>
          <w:p w14:paraId="6382525C" w14:textId="77777777" w:rsidR="001A78CB" w:rsidRPr="00CC49AB" w:rsidRDefault="001A78CB" w:rsidP="001A78CB">
            <w:pPr>
              <w:autoSpaceDE w:val="0"/>
              <w:autoSpaceDN w:val="0"/>
              <w:adjustRightInd w:val="0"/>
              <w:spacing w:after="0"/>
              <w:ind w:left="-15"/>
              <w:rPr>
                <w:rFonts w:ascii="Garamond" w:hAnsi="Garamond" w:cs="Times New Roman"/>
                <w:sz w:val="18"/>
                <w:szCs w:val="24"/>
                <w:lang w:val="sq-AL"/>
              </w:rPr>
            </w:pPr>
            <w:r w:rsidRPr="00CC49AB">
              <w:rPr>
                <w:rFonts w:ascii="Garamond" w:eastAsia="Roboto" w:hAnsi="Garamond" w:cs="Times New Roman"/>
                <w:kern w:val="24"/>
                <w:sz w:val="18"/>
                <w:szCs w:val="24"/>
                <w:lang w:val="sq-AL"/>
              </w:rPr>
              <w:t>Shtëpi e veçuar</w:t>
            </w:r>
          </w:p>
        </w:tc>
        <w:tc>
          <w:tcPr>
            <w:tcW w:w="909" w:type="dxa"/>
            <w:shd w:val="clear" w:color="auto" w:fill="DAEEF3" w:themeFill="accent5" w:themeFillTint="33"/>
            <w:vAlign w:val="center"/>
          </w:tcPr>
          <w:p w14:paraId="199E865D"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508,643</w:t>
            </w:r>
          </w:p>
        </w:tc>
        <w:tc>
          <w:tcPr>
            <w:tcW w:w="747" w:type="dxa"/>
            <w:shd w:val="clear" w:color="auto" w:fill="DAEEF3" w:themeFill="accent5" w:themeFillTint="33"/>
            <w:vAlign w:val="center"/>
          </w:tcPr>
          <w:p w14:paraId="719569AF"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508,643</w:t>
            </w:r>
          </w:p>
        </w:tc>
        <w:tc>
          <w:tcPr>
            <w:tcW w:w="0" w:type="auto"/>
            <w:shd w:val="clear" w:color="auto" w:fill="DAEEF3" w:themeFill="accent5" w:themeFillTint="33"/>
            <w:vAlign w:val="center"/>
          </w:tcPr>
          <w:p w14:paraId="0C045EDB"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1EB7A9D6"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06FB4C04"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719FDDB0"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1D089789"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6DAA1A24"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31B9B9D6"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3D1B09CE"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r>
      <w:tr w:rsidR="001A78CB" w:rsidRPr="00CC49AB" w14:paraId="030890CE" w14:textId="77777777" w:rsidTr="007A1F9C">
        <w:tc>
          <w:tcPr>
            <w:tcW w:w="1615" w:type="dxa"/>
            <w:vMerge/>
            <w:shd w:val="clear" w:color="auto" w:fill="DAEEF3" w:themeFill="accent5" w:themeFillTint="33"/>
            <w:textDirection w:val="btLr"/>
            <w:vAlign w:val="center"/>
          </w:tcPr>
          <w:p w14:paraId="1BBC641A" w14:textId="77777777" w:rsidR="001A78CB" w:rsidRPr="00CC49AB" w:rsidRDefault="001A78CB" w:rsidP="006B7C69">
            <w:pPr>
              <w:autoSpaceDE w:val="0"/>
              <w:autoSpaceDN w:val="0"/>
              <w:adjustRightInd w:val="0"/>
              <w:spacing w:after="0"/>
              <w:jc w:val="center"/>
              <w:rPr>
                <w:rFonts w:ascii="Garamond" w:hAnsi="Garamond" w:cs="Times New Roman"/>
                <w:b/>
                <w:sz w:val="18"/>
                <w:szCs w:val="24"/>
                <w:lang w:val="sq-AL"/>
              </w:rPr>
            </w:pPr>
          </w:p>
        </w:tc>
        <w:tc>
          <w:tcPr>
            <w:tcW w:w="1200" w:type="dxa"/>
            <w:shd w:val="clear" w:color="auto" w:fill="DAEEF3" w:themeFill="accent5" w:themeFillTint="33"/>
            <w:vAlign w:val="center"/>
          </w:tcPr>
          <w:p w14:paraId="255908DF" w14:textId="77777777" w:rsidR="001A78CB" w:rsidRPr="00CC49AB" w:rsidRDefault="001A78CB" w:rsidP="001A78CB">
            <w:pPr>
              <w:autoSpaceDE w:val="0"/>
              <w:autoSpaceDN w:val="0"/>
              <w:adjustRightInd w:val="0"/>
              <w:spacing w:after="0"/>
              <w:ind w:left="-15"/>
              <w:rPr>
                <w:rFonts w:ascii="Garamond" w:hAnsi="Garamond" w:cs="Times New Roman"/>
                <w:sz w:val="18"/>
                <w:szCs w:val="24"/>
                <w:lang w:val="sq-AL"/>
              </w:rPr>
            </w:pPr>
            <w:r w:rsidRPr="00CC49AB">
              <w:rPr>
                <w:rFonts w:ascii="Garamond" w:eastAsia="Roboto" w:hAnsi="Garamond" w:cs="Times New Roman"/>
                <w:kern w:val="24"/>
                <w:sz w:val="18"/>
                <w:szCs w:val="24"/>
                <w:lang w:val="sq-AL"/>
              </w:rPr>
              <w:t>Shtëpi gjysmë e veçuar</w:t>
            </w:r>
          </w:p>
        </w:tc>
        <w:tc>
          <w:tcPr>
            <w:tcW w:w="909" w:type="dxa"/>
            <w:shd w:val="clear" w:color="auto" w:fill="DAEEF3" w:themeFill="accent5" w:themeFillTint="33"/>
            <w:vAlign w:val="center"/>
          </w:tcPr>
          <w:p w14:paraId="63B61B2A"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88,028</w:t>
            </w:r>
          </w:p>
        </w:tc>
        <w:tc>
          <w:tcPr>
            <w:tcW w:w="747" w:type="dxa"/>
            <w:shd w:val="clear" w:color="auto" w:fill="DAEEF3" w:themeFill="accent5" w:themeFillTint="33"/>
            <w:vAlign w:val="center"/>
          </w:tcPr>
          <w:p w14:paraId="5C3D1763"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2EB717D8"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88,028</w:t>
            </w:r>
          </w:p>
        </w:tc>
        <w:tc>
          <w:tcPr>
            <w:tcW w:w="0" w:type="auto"/>
            <w:shd w:val="clear" w:color="auto" w:fill="DAEEF3" w:themeFill="accent5" w:themeFillTint="33"/>
            <w:vAlign w:val="center"/>
          </w:tcPr>
          <w:p w14:paraId="411A7C01"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30141798"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0DD9E4E9"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7B2F6514"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6445B76F"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619B113D"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14F12AED"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r>
      <w:tr w:rsidR="001A78CB" w:rsidRPr="00CC49AB" w14:paraId="2B98BAC9" w14:textId="77777777" w:rsidTr="007A1F9C">
        <w:tc>
          <w:tcPr>
            <w:tcW w:w="1615" w:type="dxa"/>
            <w:vMerge/>
            <w:shd w:val="clear" w:color="auto" w:fill="DAEEF3" w:themeFill="accent5" w:themeFillTint="33"/>
            <w:textDirection w:val="btLr"/>
            <w:vAlign w:val="center"/>
          </w:tcPr>
          <w:p w14:paraId="7AA7E5FB" w14:textId="77777777" w:rsidR="001A78CB" w:rsidRPr="00CC49AB" w:rsidRDefault="001A78CB" w:rsidP="006B7C69">
            <w:pPr>
              <w:autoSpaceDE w:val="0"/>
              <w:autoSpaceDN w:val="0"/>
              <w:adjustRightInd w:val="0"/>
              <w:spacing w:after="0"/>
              <w:jc w:val="center"/>
              <w:rPr>
                <w:rFonts w:ascii="Garamond" w:hAnsi="Garamond" w:cs="Times New Roman"/>
                <w:b/>
                <w:sz w:val="18"/>
                <w:szCs w:val="24"/>
                <w:lang w:val="sq-AL"/>
              </w:rPr>
            </w:pPr>
          </w:p>
        </w:tc>
        <w:tc>
          <w:tcPr>
            <w:tcW w:w="1200" w:type="dxa"/>
            <w:shd w:val="clear" w:color="auto" w:fill="DAEEF3" w:themeFill="accent5" w:themeFillTint="33"/>
            <w:vAlign w:val="center"/>
          </w:tcPr>
          <w:p w14:paraId="162EC267" w14:textId="77777777" w:rsidR="001A78CB" w:rsidRPr="00CC49AB" w:rsidRDefault="001A78CB" w:rsidP="001A78CB">
            <w:pPr>
              <w:autoSpaceDE w:val="0"/>
              <w:autoSpaceDN w:val="0"/>
              <w:adjustRightInd w:val="0"/>
              <w:spacing w:after="0"/>
              <w:ind w:left="-15"/>
              <w:rPr>
                <w:rFonts w:ascii="Garamond" w:hAnsi="Garamond" w:cs="Times New Roman"/>
                <w:sz w:val="18"/>
                <w:szCs w:val="24"/>
                <w:lang w:val="sq-AL"/>
              </w:rPr>
            </w:pPr>
            <w:r w:rsidRPr="00CC49AB">
              <w:rPr>
                <w:rFonts w:ascii="Garamond" w:eastAsia="Roboto" w:hAnsi="Garamond" w:cs="Times New Roman"/>
                <w:kern w:val="24"/>
                <w:sz w:val="18"/>
                <w:szCs w:val="24"/>
                <w:lang w:val="sq-AL"/>
              </w:rPr>
              <w:t>Shtëpi në rresht ose me tarracë</w:t>
            </w:r>
          </w:p>
        </w:tc>
        <w:tc>
          <w:tcPr>
            <w:tcW w:w="909" w:type="dxa"/>
            <w:shd w:val="clear" w:color="auto" w:fill="DAEEF3" w:themeFill="accent5" w:themeFillTint="33"/>
            <w:vAlign w:val="center"/>
          </w:tcPr>
          <w:p w14:paraId="1AE4A956"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15,692</w:t>
            </w:r>
          </w:p>
        </w:tc>
        <w:tc>
          <w:tcPr>
            <w:tcW w:w="747" w:type="dxa"/>
            <w:shd w:val="clear" w:color="auto" w:fill="DAEEF3" w:themeFill="accent5" w:themeFillTint="33"/>
            <w:vAlign w:val="center"/>
          </w:tcPr>
          <w:p w14:paraId="5140F965"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44AC7786"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277235BC"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10,264</w:t>
            </w:r>
          </w:p>
        </w:tc>
        <w:tc>
          <w:tcPr>
            <w:tcW w:w="0" w:type="auto"/>
            <w:shd w:val="clear" w:color="auto" w:fill="DAEEF3" w:themeFill="accent5" w:themeFillTint="33"/>
            <w:vAlign w:val="center"/>
          </w:tcPr>
          <w:p w14:paraId="63842FE8"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3,931</w:t>
            </w:r>
          </w:p>
        </w:tc>
        <w:tc>
          <w:tcPr>
            <w:tcW w:w="0" w:type="auto"/>
            <w:shd w:val="clear" w:color="auto" w:fill="DAEEF3" w:themeFill="accent5" w:themeFillTint="33"/>
            <w:vAlign w:val="center"/>
          </w:tcPr>
          <w:p w14:paraId="612EC37A"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1,497</w:t>
            </w:r>
          </w:p>
        </w:tc>
        <w:tc>
          <w:tcPr>
            <w:tcW w:w="0" w:type="auto"/>
            <w:shd w:val="clear" w:color="auto" w:fill="DAEEF3" w:themeFill="accent5" w:themeFillTint="33"/>
            <w:vAlign w:val="center"/>
          </w:tcPr>
          <w:p w14:paraId="5A0E043F"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66C5D86D"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4F0CAAE2"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34047F69"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r>
      <w:tr w:rsidR="001A78CB" w:rsidRPr="00CC49AB" w14:paraId="1D151139" w14:textId="77777777" w:rsidTr="007A1F9C">
        <w:tc>
          <w:tcPr>
            <w:tcW w:w="1615" w:type="dxa"/>
            <w:vMerge/>
            <w:shd w:val="clear" w:color="auto" w:fill="DAEEF3" w:themeFill="accent5" w:themeFillTint="33"/>
            <w:textDirection w:val="btLr"/>
            <w:vAlign w:val="center"/>
          </w:tcPr>
          <w:p w14:paraId="1D426A1E" w14:textId="77777777" w:rsidR="001A78CB" w:rsidRPr="00CC49AB" w:rsidRDefault="001A78CB" w:rsidP="006B7C69">
            <w:pPr>
              <w:autoSpaceDE w:val="0"/>
              <w:autoSpaceDN w:val="0"/>
              <w:adjustRightInd w:val="0"/>
              <w:spacing w:after="0"/>
              <w:jc w:val="center"/>
              <w:rPr>
                <w:rFonts w:ascii="Garamond" w:hAnsi="Garamond" w:cs="Times New Roman"/>
                <w:b/>
                <w:sz w:val="18"/>
                <w:szCs w:val="24"/>
                <w:lang w:val="sq-AL"/>
              </w:rPr>
            </w:pPr>
          </w:p>
        </w:tc>
        <w:tc>
          <w:tcPr>
            <w:tcW w:w="1200" w:type="dxa"/>
            <w:shd w:val="clear" w:color="auto" w:fill="DAEEF3" w:themeFill="accent5" w:themeFillTint="33"/>
            <w:vAlign w:val="center"/>
          </w:tcPr>
          <w:p w14:paraId="17EDC41D" w14:textId="77777777" w:rsidR="001A78CB" w:rsidRPr="00CC49AB" w:rsidRDefault="001A78CB" w:rsidP="001A78CB">
            <w:pPr>
              <w:autoSpaceDE w:val="0"/>
              <w:autoSpaceDN w:val="0"/>
              <w:adjustRightInd w:val="0"/>
              <w:spacing w:after="0"/>
              <w:ind w:left="-15"/>
              <w:rPr>
                <w:rFonts w:ascii="Garamond" w:hAnsi="Garamond" w:cs="Times New Roman"/>
                <w:sz w:val="18"/>
                <w:szCs w:val="24"/>
                <w:lang w:val="sq-AL"/>
              </w:rPr>
            </w:pPr>
            <w:r w:rsidRPr="00CC49AB">
              <w:rPr>
                <w:rFonts w:ascii="Garamond" w:eastAsia="Roboto" w:hAnsi="Garamond" w:cs="Times New Roman"/>
                <w:kern w:val="24"/>
                <w:sz w:val="18"/>
                <w:szCs w:val="24"/>
                <w:lang w:val="sq-AL"/>
              </w:rPr>
              <w:t>Ndërtesë me disa apartamente</w:t>
            </w:r>
          </w:p>
        </w:tc>
        <w:tc>
          <w:tcPr>
            <w:tcW w:w="909" w:type="dxa"/>
            <w:shd w:val="clear" w:color="auto" w:fill="DAEEF3" w:themeFill="accent5" w:themeFillTint="33"/>
            <w:vAlign w:val="center"/>
          </w:tcPr>
          <w:p w14:paraId="17893D64"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20,573</w:t>
            </w:r>
          </w:p>
        </w:tc>
        <w:tc>
          <w:tcPr>
            <w:tcW w:w="747" w:type="dxa"/>
            <w:shd w:val="clear" w:color="auto" w:fill="DAEEF3" w:themeFill="accent5" w:themeFillTint="33"/>
            <w:vAlign w:val="center"/>
          </w:tcPr>
          <w:p w14:paraId="0704E94B"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62768C0E"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78E7DC8F"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7205543B"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517D460E"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AEEF3" w:themeFill="accent5" w:themeFillTint="33"/>
            <w:vAlign w:val="center"/>
          </w:tcPr>
          <w:p w14:paraId="4DF57335"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3,987</w:t>
            </w:r>
          </w:p>
        </w:tc>
        <w:tc>
          <w:tcPr>
            <w:tcW w:w="0" w:type="auto"/>
            <w:shd w:val="clear" w:color="auto" w:fill="DAEEF3" w:themeFill="accent5" w:themeFillTint="33"/>
            <w:vAlign w:val="center"/>
          </w:tcPr>
          <w:p w14:paraId="5C519636"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3,944</w:t>
            </w:r>
          </w:p>
        </w:tc>
        <w:tc>
          <w:tcPr>
            <w:tcW w:w="0" w:type="auto"/>
            <w:shd w:val="clear" w:color="auto" w:fill="DAEEF3" w:themeFill="accent5" w:themeFillTint="33"/>
            <w:vAlign w:val="center"/>
          </w:tcPr>
          <w:p w14:paraId="40FC8D47"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2,548</w:t>
            </w:r>
          </w:p>
        </w:tc>
        <w:tc>
          <w:tcPr>
            <w:tcW w:w="0" w:type="auto"/>
            <w:shd w:val="clear" w:color="auto" w:fill="DAEEF3" w:themeFill="accent5" w:themeFillTint="33"/>
            <w:vAlign w:val="center"/>
          </w:tcPr>
          <w:p w14:paraId="33C4B9B5"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10,094</w:t>
            </w:r>
          </w:p>
        </w:tc>
      </w:tr>
      <w:tr w:rsidR="001A78CB" w:rsidRPr="00CC49AB" w14:paraId="73501B2A" w14:textId="77777777" w:rsidTr="007A1F9C">
        <w:tc>
          <w:tcPr>
            <w:tcW w:w="1615" w:type="dxa"/>
            <w:vMerge w:val="restart"/>
            <w:shd w:val="clear" w:color="auto" w:fill="D9D9D9" w:themeFill="background1" w:themeFillShade="D9"/>
            <w:textDirection w:val="btLr"/>
            <w:vAlign w:val="center"/>
          </w:tcPr>
          <w:p w14:paraId="4C428196" w14:textId="77777777" w:rsidR="001A78CB" w:rsidRPr="00CC49AB" w:rsidRDefault="001A78CB" w:rsidP="006B7C69">
            <w:pPr>
              <w:autoSpaceDE w:val="0"/>
              <w:autoSpaceDN w:val="0"/>
              <w:adjustRightInd w:val="0"/>
              <w:spacing w:after="0"/>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Banesa konvencionale të banuara</w:t>
            </w:r>
          </w:p>
        </w:tc>
        <w:tc>
          <w:tcPr>
            <w:tcW w:w="1200" w:type="dxa"/>
            <w:shd w:val="clear" w:color="auto" w:fill="D9D9D9" w:themeFill="background1" w:themeFillShade="D9"/>
            <w:vAlign w:val="center"/>
          </w:tcPr>
          <w:p w14:paraId="2E723514" w14:textId="77777777" w:rsidR="001A78CB" w:rsidRPr="00CC49AB" w:rsidRDefault="001A78CB" w:rsidP="001A78CB">
            <w:pPr>
              <w:autoSpaceDE w:val="0"/>
              <w:autoSpaceDN w:val="0"/>
              <w:adjustRightInd w:val="0"/>
              <w:spacing w:after="0"/>
              <w:ind w:left="-15"/>
              <w:rPr>
                <w:rFonts w:ascii="Garamond" w:hAnsi="Garamond" w:cs="Times New Roman"/>
                <w:bCs/>
                <w:sz w:val="18"/>
                <w:szCs w:val="24"/>
                <w:lang w:val="sq-AL"/>
              </w:rPr>
            </w:pPr>
            <w:r w:rsidRPr="00CC49AB">
              <w:rPr>
                <w:rFonts w:ascii="Garamond" w:eastAsia="Roboto" w:hAnsi="Garamond" w:cs="Times New Roman"/>
                <w:bCs/>
                <w:kern w:val="24"/>
                <w:sz w:val="18"/>
                <w:szCs w:val="24"/>
                <w:lang w:val="sq-AL"/>
              </w:rPr>
              <w:t>Total</w:t>
            </w:r>
          </w:p>
        </w:tc>
        <w:tc>
          <w:tcPr>
            <w:tcW w:w="909" w:type="dxa"/>
            <w:shd w:val="clear" w:color="auto" w:fill="D9D9D9" w:themeFill="background1" w:themeFillShade="D9"/>
            <w:vAlign w:val="center"/>
          </w:tcPr>
          <w:p w14:paraId="6E6B1515"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450,547</w:t>
            </w:r>
          </w:p>
        </w:tc>
        <w:tc>
          <w:tcPr>
            <w:tcW w:w="747" w:type="dxa"/>
            <w:shd w:val="clear" w:color="auto" w:fill="D9D9D9" w:themeFill="background1" w:themeFillShade="D9"/>
            <w:vAlign w:val="center"/>
          </w:tcPr>
          <w:p w14:paraId="1D14B826"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360,233</w:t>
            </w:r>
          </w:p>
        </w:tc>
        <w:tc>
          <w:tcPr>
            <w:tcW w:w="0" w:type="auto"/>
            <w:shd w:val="clear" w:color="auto" w:fill="D9D9D9" w:themeFill="background1" w:themeFillShade="D9"/>
            <w:vAlign w:val="center"/>
          </w:tcPr>
          <w:p w14:paraId="3EE94479"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66,599</w:t>
            </w:r>
          </w:p>
        </w:tc>
        <w:tc>
          <w:tcPr>
            <w:tcW w:w="0" w:type="auto"/>
            <w:shd w:val="clear" w:color="auto" w:fill="D9D9D9" w:themeFill="background1" w:themeFillShade="D9"/>
            <w:vAlign w:val="center"/>
          </w:tcPr>
          <w:p w14:paraId="15F4B86A"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7,269</w:t>
            </w:r>
          </w:p>
        </w:tc>
        <w:tc>
          <w:tcPr>
            <w:tcW w:w="0" w:type="auto"/>
            <w:shd w:val="clear" w:color="auto" w:fill="D9D9D9" w:themeFill="background1" w:themeFillShade="D9"/>
            <w:vAlign w:val="center"/>
          </w:tcPr>
          <w:p w14:paraId="685387E8"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2,723</w:t>
            </w:r>
          </w:p>
        </w:tc>
        <w:tc>
          <w:tcPr>
            <w:tcW w:w="0" w:type="auto"/>
            <w:shd w:val="clear" w:color="auto" w:fill="D9D9D9" w:themeFill="background1" w:themeFillShade="D9"/>
            <w:vAlign w:val="center"/>
          </w:tcPr>
          <w:p w14:paraId="6791C178"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1,040</w:t>
            </w:r>
          </w:p>
        </w:tc>
        <w:tc>
          <w:tcPr>
            <w:tcW w:w="0" w:type="auto"/>
            <w:shd w:val="clear" w:color="auto" w:fill="D9D9D9" w:themeFill="background1" w:themeFillShade="D9"/>
            <w:vAlign w:val="center"/>
          </w:tcPr>
          <w:p w14:paraId="5DB811E7"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2,549</w:t>
            </w:r>
          </w:p>
        </w:tc>
        <w:tc>
          <w:tcPr>
            <w:tcW w:w="0" w:type="auto"/>
            <w:shd w:val="clear" w:color="auto" w:fill="D9D9D9" w:themeFill="background1" w:themeFillShade="D9"/>
            <w:vAlign w:val="center"/>
          </w:tcPr>
          <w:p w14:paraId="7993A7AD"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2,578</w:t>
            </w:r>
          </w:p>
        </w:tc>
        <w:tc>
          <w:tcPr>
            <w:tcW w:w="0" w:type="auto"/>
            <w:shd w:val="clear" w:color="auto" w:fill="D9D9D9" w:themeFill="background1" w:themeFillShade="D9"/>
            <w:vAlign w:val="center"/>
          </w:tcPr>
          <w:p w14:paraId="3094931B"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1,583</w:t>
            </w:r>
          </w:p>
        </w:tc>
        <w:tc>
          <w:tcPr>
            <w:tcW w:w="0" w:type="auto"/>
            <w:shd w:val="clear" w:color="auto" w:fill="D9D9D9" w:themeFill="background1" w:themeFillShade="D9"/>
            <w:vAlign w:val="center"/>
          </w:tcPr>
          <w:p w14:paraId="4EDC4501"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5,973</w:t>
            </w:r>
          </w:p>
        </w:tc>
      </w:tr>
      <w:tr w:rsidR="001A78CB" w:rsidRPr="00CC49AB" w14:paraId="2BE37A21" w14:textId="77777777" w:rsidTr="007A1F9C">
        <w:tc>
          <w:tcPr>
            <w:tcW w:w="1615" w:type="dxa"/>
            <w:vMerge/>
            <w:shd w:val="clear" w:color="auto" w:fill="D9D9D9" w:themeFill="background1" w:themeFillShade="D9"/>
            <w:textDirection w:val="btLr"/>
            <w:vAlign w:val="center"/>
          </w:tcPr>
          <w:p w14:paraId="632F185C" w14:textId="77777777" w:rsidR="001A78CB" w:rsidRPr="00CC49AB" w:rsidRDefault="001A78CB" w:rsidP="006B7C69">
            <w:pPr>
              <w:autoSpaceDE w:val="0"/>
              <w:autoSpaceDN w:val="0"/>
              <w:adjustRightInd w:val="0"/>
              <w:spacing w:after="0"/>
              <w:jc w:val="center"/>
              <w:rPr>
                <w:rFonts w:ascii="Garamond" w:eastAsia="Roboto" w:hAnsi="Garamond" w:cs="Times New Roman"/>
                <w:b/>
                <w:kern w:val="24"/>
                <w:sz w:val="18"/>
                <w:szCs w:val="24"/>
                <w:lang w:val="sq-AL"/>
              </w:rPr>
            </w:pPr>
          </w:p>
        </w:tc>
        <w:tc>
          <w:tcPr>
            <w:tcW w:w="1200" w:type="dxa"/>
            <w:shd w:val="clear" w:color="auto" w:fill="D9D9D9" w:themeFill="background1" w:themeFillShade="D9"/>
            <w:vAlign w:val="center"/>
          </w:tcPr>
          <w:p w14:paraId="20C6763D" w14:textId="77777777" w:rsidR="001A78CB" w:rsidRPr="00CC49AB" w:rsidRDefault="001A78CB" w:rsidP="001A78CB">
            <w:pPr>
              <w:autoSpaceDE w:val="0"/>
              <w:autoSpaceDN w:val="0"/>
              <w:adjustRightInd w:val="0"/>
              <w:spacing w:after="0"/>
              <w:ind w:left="-15"/>
              <w:rPr>
                <w:rFonts w:ascii="Garamond" w:hAnsi="Garamond" w:cs="Times New Roman"/>
                <w:sz w:val="18"/>
                <w:szCs w:val="24"/>
                <w:lang w:val="sq-AL"/>
              </w:rPr>
            </w:pPr>
            <w:r w:rsidRPr="00CC49AB">
              <w:rPr>
                <w:rFonts w:ascii="Garamond" w:eastAsia="Roboto" w:hAnsi="Garamond" w:cs="Times New Roman"/>
                <w:kern w:val="24"/>
                <w:sz w:val="18"/>
                <w:szCs w:val="24"/>
                <w:lang w:val="sq-AL"/>
              </w:rPr>
              <w:t>Shtëpi e veçuar</w:t>
            </w:r>
          </w:p>
        </w:tc>
        <w:tc>
          <w:tcPr>
            <w:tcW w:w="909" w:type="dxa"/>
            <w:shd w:val="clear" w:color="auto" w:fill="D9D9D9" w:themeFill="background1" w:themeFillShade="D9"/>
            <w:vAlign w:val="center"/>
          </w:tcPr>
          <w:p w14:paraId="78B2BC74"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360,233</w:t>
            </w:r>
          </w:p>
        </w:tc>
        <w:tc>
          <w:tcPr>
            <w:tcW w:w="747" w:type="dxa"/>
            <w:shd w:val="clear" w:color="auto" w:fill="D9D9D9" w:themeFill="background1" w:themeFillShade="D9"/>
            <w:vAlign w:val="center"/>
          </w:tcPr>
          <w:p w14:paraId="7BF4941D"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360,233</w:t>
            </w:r>
          </w:p>
        </w:tc>
        <w:tc>
          <w:tcPr>
            <w:tcW w:w="0" w:type="auto"/>
            <w:shd w:val="clear" w:color="auto" w:fill="D9D9D9" w:themeFill="background1" w:themeFillShade="D9"/>
            <w:vAlign w:val="center"/>
          </w:tcPr>
          <w:p w14:paraId="70E324FA"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550E822E"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28A50630"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5DEB335B"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231E14AF"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540C4342"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757D11F7"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5A272C83"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r>
      <w:tr w:rsidR="001A78CB" w:rsidRPr="00CC49AB" w14:paraId="38EFB507" w14:textId="77777777" w:rsidTr="007A1F9C">
        <w:tc>
          <w:tcPr>
            <w:tcW w:w="1615" w:type="dxa"/>
            <w:vMerge/>
            <w:shd w:val="clear" w:color="auto" w:fill="D9D9D9" w:themeFill="background1" w:themeFillShade="D9"/>
            <w:textDirection w:val="btLr"/>
            <w:vAlign w:val="center"/>
          </w:tcPr>
          <w:p w14:paraId="50D103FA" w14:textId="77777777" w:rsidR="001A78CB" w:rsidRPr="00CC49AB" w:rsidRDefault="001A78CB" w:rsidP="006B7C69">
            <w:pPr>
              <w:autoSpaceDE w:val="0"/>
              <w:autoSpaceDN w:val="0"/>
              <w:adjustRightInd w:val="0"/>
              <w:spacing w:after="0"/>
              <w:jc w:val="center"/>
              <w:rPr>
                <w:rFonts w:ascii="Garamond" w:eastAsia="Roboto" w:hAnsi="Garamond" w:cs="Times New Roman"/>
                <w:b/>
                <w:kern w:val="24"/>
                <w:sz w:val="18"/>
                <w:szCs w:val="24"/>
                <w:lang w:val="sq-AL"/>
              </w:rPr>
            </w:pPr>
          </w:p>
        </w:tc>
        <w:tc>
          <w:tcPr>
            <w:tcW w:w="1200" w:type="dxa"/>
            <w:shd w:val="clear" w:color="auto" w:fill="D9D9D9" w:themeFill="background1" w:themeFillShade="D9"/>
            <w:vAlign w:val="center"/>
          </w:tcPr>
          <w:p w14:paraId="7D926C4D" w14:textId="77777777" w:rsidR="001A78CB" w:rsidRPr="00CC49AB" w:rsidRDefault="001A78CB" w:rsidP="001A78CB">
            <w:pPr>
              <w:autoSpaceDE w:val="0"/>
              <w:autoSpaceDN w:val="0"/>
              <w:adjustRightInd w:val="0"/>
              <w:spacing w:after="0"/>
              <w:ind w:left="-15"/>
              <w:rPr>
                <w:rFonts w:ascii="Garamond" w:hAnsi="Garamond" w:cs="Times New Roman"/>
                <w:sz w:val="18"/>
                <w:szCs w:val="24"/>
                <w:lang w:val="sq-AL"/>
              </w:rPr>
            </w:pPr>
            <w:r w:rsidRPr="00CC49AB">
              <w:rPr>
                <w:rFonts w:ascii="Garamond" w:eastAsia="Roboto" w:hAnsi="Garamond" w:cs="Times New Roman"/>
                <w:kern w:val="24"/>
                <w:sz w:val="18"/>
                <w:szCs w:val="24"/>
                <w:lang w:val="sq-AL"/>
              </w:rPr>
              <w:t>Shtëpi gjysmë e veçuar</w:t>
            </w:r>
          </w:p>
        </w:tc>
        <w:tc>
          <w:tcPr>
            <w:tcW w:w="909" w:type="dxa"/>
            <w:shd w:val="clear" w:color="auto" w:fill="D9D9D9" w:themeFill="background1" w:themeFillShade="D9"/>
            <w:vAlign w:val="center"/>
          </w:tcPr>
          <w:p w14:paraId="7551C80C"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66,599</w:t>
            </w:r>
          </w:p>
        </w:tc>
        <w:tc>
          <w:tcPr>
            <w:tcW w:w="747" w:type="dxa"/>
            <w:shd w:val="clear" w:color="auto" w:fill="D9D9D9" w:themeFill="background1" w:themeFillShade="D9"/>
            <w:vAlign w:val="center"/>
          </w:tcPr>
          <w:p w14:paraId="5D745AC9"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53CBB68C"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66,599</w:t>
            </w:r>
          </w:p>
        </w:tc>
        <w:tc>
          <w:tcPr>
            <w:tcW w:w="0" w:type="auto"/>
            <w:shd w:val="clear" w:color="auto" w:fill="D9D9D9" w:themeFill="background1" w:themeFillShade="D9"/>
            <w:vAlign w:val="center"/>
          </w:tcPr>
          <w:p w14:paraId="4926F76B"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76EEA68C"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3C785187"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6EDC8DDE"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1E3B7815"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6A7A8FF9"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7AF23532"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r>
      <w:tr w:rsidR="001A78CB" w:rsidRPr="00CC49AB" w14:paraId="528A3956" w14:textId="77777777" w:rsidTr="007A1F9C">
        <w:tc>
          <w:tcPr>
            <w:tcW w:w="1615" w:type="dxa"/>
            <w:vMerge/>
            <w:shd w:val="clear" w:color="auto" w:fill="D9D9D9" w:themeFill="background1" w:themeFillShade="D9"/>
            <w:textDirection w:val="btLr"/>
            <w:vAlign w:val="center"/>
          </w:tcPr>
          <w:p w14:paraId="5F009CBE" w14:textId="77777777" w:rsidR="001A78CB" w:rsidRPr="00CC49AB" w:rsidRDefault="001A78CB" w:rsidP="006B7C69">
            <w:pPr>
              <w:autoSpaceDE w:val="0"/>
              <w:autoSpaceDN w:val="0"/>
              <w:adjustRightInd w:val="0"/>
              <w:spacing w:after="0"/>
              <w:jc w:val="center"/>
              <w:rPr>
                <w:rFonts w:ascii="Garamond" w:eastAsia="Roboto" w:hAnsi="Garamond" w:cs="Times New Roman"/>
                <w:b/>
                <w:kern w:val="24"/>
                <w:sz w:val="18"/>
                <w:szCs w:val="24"/>
                <w:lang w:val="sq-AL"/>
              </w:rPr>
            </w:pPr>
          </w:p>
        </w:tc>
        <w:tc>
          <w:tcPr>
            <w:tcW w:w="1200" w:type="dxa"/>
            <w:shd w:val="clear" w:color="auto" w:fill="D9D9D9" w:themeFill="background1" w:themeFillShade="D9"/>
            <w:vAlign w:val="center"/>
          </w:tcPr>
          <w:p w14:paraId="3589FEA3" w14:textId="77777777" w:rsidR="001A78CB" w:rsidRPr="00CC49AB" w:rsidRDefault="001A78CB" w:rsidP="001A78CB">
            <w:pPr>
              <w:autoSpaceDE w:val="0"/>
              <w:autoSpaceDN w:val="0"/>
              <w:adjustRightInd w:val="0"/>
              <w:spacing w:after="0"/>
              <w:ind w:left="-15"/>
              <w:rPr>
                <w:rFonts w:ascii="Garamond" w:hAnsi="Garamond" w:cs="Times New Roman"/>
                <w:sz w:val="18"/>
                <w:szCs w:val="24"/>
                <w:lang w:val="sq-AL"/>
              </w:rPr>
            </w:pPr>
            <w:r w:rsidRPr="00CC49AB">
              <w:rPr>
                <w:rFonts w:ascii="Garamond" w:eastAsia="Roboto" w:hAnsi="Garamond" w:cs="Times New Roman"/>
                <w:kern w:val="24"/>
                <w:sz w:val="18"/>
                <w:szCs w:val="24"/>
                <w:lang w:val="sq-AL"/>
              </w:rPr>
              <w:t>Shtëpi në rresht ose me tarracë</w:t>
            </w:r>
          </w:p>
        </w:tc>
        <w:tc>
          <w:tcPr>
            <w:tcW w:w="909" w:type="dxa"/>
            <w:shd w:val="clear" w:color="auto" w:fill="D9D9D9" w:themeFill="background1" w:themeFillShade="D9"/>
            <w:vAlign w:val="center"/>
          </w:tcPr>
          <w:p w14:paraId="09FA9659"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11,032</w:t>
            </w:r>
          </w:p>
        </w:tc>
        <w:tc>
          <w:tcPr>
            <w:tcW w:w="747" w:type="dxa"/>
            <w:shd w:val="clear" w:color="auto" w:fill="D9D9D9" w:themeFill="background1" w:themeFillShade="D9"/>
            <w:vAlign w:val="center"/>
          </w:tcPr>
          <w:p w14:paraId="6D6693B8"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133DED50"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49C5C617"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7,269</w:t>
            </w:r>
          </w:p>
        </w:tc>
        <w:tc>
          <w:tcPr>
            <w:tcW w:w="0" w:type="auto"/>
            <w:shd w:val="clear" w:color="auto" w:fill="D9D9D9" w:themeFill="background1" w:themeFillShade="D9"/>
            <w:vAlign w:val="center"/>
          </w:tcPr>
          <w:p w14:paraId="434D4AC1"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2,723</w:t>
            </w:r>
          </w:p>
        </w:tc>
        <w:tc>
          <w:tcPr>
            <w:tcW w:w="0" w:type="auto"/>
            <w:shd w:val="clear" w:color="auto" w:fill="D9D9D9" w:themeFill="background1" w:themeFillShade="D9"/>
            <w:vAlign w:val="center"/>
          </w:tcPr>
          <w:p w14:paraId="0739A542"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1,040</w:t>
            </w:r>
          </w:p>
        </w:tc>
        <w:tc>
          <w:tcPr>
            <w:tcW w:w="0" w:type="auto"/>
            <w:shd w:val="clear" w:color="auto" w:fill="D9D9D9" w:themeFill="background1" w:themeFillShade="D9"/>
            <w:vAlign w:val="center"/>
          </w:tcPr>
          <w:p w14:paraId="498591F8"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243DAB64"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6CE4DC10"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22DB4F9F"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r>
      <w:tr w:rsidR="001A78CB" w:rsidRPr="00CC49AB" w14:paraId="7F1331BB" w14:textId="77777777" w:rsidTr="007A1F9C">
        <w:tc>
          <w:tcPr>
            <w:tcW w:w="1615" w:type="dxa"/>
            <w:vMerge/>
            <w:shd w:val="clear" w:color="auto" w:fill="D9D9D9" w:themeFill="background1" w:themeFillShade="D9"/>
            <w:textDirection w:val="btLr"/>
            <w:vAlign w:val="center"/>
          </w:tcPr>
          <w:p w14:paraId="1BC68963" w14:textId="77777777" w:rsidR="001A78CB" w:rsidRPr="00CC49AB" w:rsidRDefault="001A78CB" w:rsidP="006B7C69">
            <w:pPr>
              <w:autoSpaceDE w:val="0"/>
              <w:autoSpaceDN w:val="0"/>
              <w:adjustRightInd w:val="0"/>
              <w:spacing w:after="0"/>
              <w:jc w:val="center"/>
              <w:rPr>
                <w:rFonts w:ascii="Garamond" w:eastAsia="Roboto" w:hAnsi="Garamond" w:cs="Times New Roman"/>
                <w:b/>
                <w:kern w:val="24"/>
                <w:sz w:val="18"/>
                <w:szCs w:val="24"/>
                <w:lang w:val="sq-AL"/>
              </w:rPr>
            </w:pPr>
          </w:p>
        </w:tc>
        <w:tc>
          <w:tcPr>
            <w:tcW w:w="1200" w:type="dxa"/>
            <w:shd w:val="clear" w:color="auto" w:fill="D9D9D9" w:themeFill="background1" w:themeFillShade="D9"/>
            <w:vAlign w:val="center"/>
          </w:tcPr>
          <w:p w14:paraId="2A915915" w14:textId="77777777" w:rsidR="001A78CB" w:rsidRPr="00CC49AB" w:rsidRDefault="001A78CB" w:rsidP="001A78CB">
            <w:pPr>
              <w:autoSpaceDE w:val="0"/>
              <w:autoSpaceDN w:val="0"/>
              <w:adjustRightInd w:val="0"/>
              <w:spacing w:after="0"/>
              <w:ind w:left="-15"/>
              <w:rPr>
                <w:rFonts w:ascii="Garamond" w:hAnsi="Garamond" w:cs="Times New Roman"/>
                <w:sz w:val="18"/>
                <w:szCs w:val="24"/>
                <w:lang w:val="sq-AL"/>
              </w:rPr>
            </w:pPr>
            <w:r w:rsidRPr="00CC49AB">
              <w:rPr>
                <w:rFonts w:ascii="Garamond" w:eastAsia="Roboto" w:hAnsi="Garamond" w:cs="Times New Roman"/>
                <w:kern w:val="24"/>
                <w:sz w:val="18"/>
                <w:szCs w:val="24"/>
                <w:lang w:val="sq-AL"/>
              </w:rPr>
              <w:t>Ndërtesë me disa apartamente</w:t>
            </w:r>
          </w:p>
        </w:tc>
        <w:tc>
          <w:tcPr>
            <w:tcW w:w="909" w:type="dxa"/>
            <w:shd w:val="clear" w:color="auto" w:fill="D9D9D9" w:themeFill="background1" w:themeFillShade="D9"/>
            <w:vAlign w:val="center"/>
          </w:tcPr>
          <w:p w14:paraId="2513445C"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12,683</w:t>
            </w:r>
          </w:p>
        </w:tc>
        <w:tc>
          <w:tcPr>
            <w:tcW w:w="747" w:type="dxa"/>
            <w:shd w:val="clear" w:color="auto" w:fill="D9D9D9" w:themeFill="background1" w:themeFillShade="D9"/>
            <w:vAlign w:val="center"/>
          </w:tcPr>
          <w:p w14:paraId="6F324D11"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77C38899"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235C4680"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26096C27"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5286CADD"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D9D9D9" w:themeFill="background1" w:themeFillShade="D9"/>
            <w:vAlign w:val="center"/>
          </w:tcPr>
          <w:p w14:paraId="1821710E"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2,549</w:t>
            </w:r>
          </w:p>
        </w:tc>
        <w:tc>
          <w:tcPr>
            <w:tcW w:w="0" w:type="auto"/>
            <w:shd w:val="clear" w:color="auto" w:fill="D9D9D9" w:themeFill="background1" w:themeFillShade="D9"/>
            <w:vAlign w:val="center"/>
          </w:tcPr>
          <w:p w14:paraId="55FAE7B9"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2,578</w:t>
            </w:r>
          </w:p>
        </w:tc>
        <w:tc>
          <w:tcPr>
            <w:tcW w:w="0" w:type="auto"/>
            <w:shd w:val="clear" w:color="auto" w:fill="D9D9D9" w:themeFill="background1" w:themeFillShade="D9"/>
            <w:vAlign w:val="center"/>
          </w:tcPr>
          <w:p w14:paraId="1598828B"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1,583</w:t>
            </w:r>
          </w:p>
        </w:tc>
        <w:tc>
          <w:tcPr>
            <w:tcW w:w="0" w:type="auto"/>
            <w:shd w:val="clear" w:color="auto" w:fill="D9D9D9" w:themeFill="background1" w:themeFillShade="D9"/>
            <w:vAlign w:val="center"/>
          </w:tcPr>
          <w:p w14:paraId="16D4DC46"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5,973</w:t>
            </w:r>
          </w:p>
        </w:tc>
      </w:tr>
      <w:tr w:rsidR="001A78CB" w:rsidRPr="00CC49AB" w14:paraId="0A1B26CF" w14:textId="77777777" w:rsidTr="007A1F9C">
        <w:tc>
          <w:tcPr>
            <w:tcW w:w="1615" w:type="dxa"/>
            <w:vMerge w:val="restart"/>
            <w:shd w:val="clear" w:color="auto" w:fill="C6D9F1" w:themeFill="text2" w:themeFillTint="33"/>
            <w:textDirection w:val="btLr"/>
            <w:vAlign w:val="center"/>
          </w:tcPr>
          <w:p w14:paraId="1E67DE01" w14:textId="77777777" w:rsidR="001A78CB" w:rsidRPr="00CC49AB" w:rsidRDefault="001A78CB" w:rsidP="006B7C69">
            <w:pPr>
              <w:autoSpaceDE w:val="0"/>
              <w:autoSpaceDN w:val="0"/>
              <w:adjustRightInd w:val="0"/>
              <w:spacing w:after="0"/>
              <w:jc w:val="center"/>
              <w:rPr>
                <w:rFonts w:ascii="Garamond" w:eastAsia="Roboto" w:hAnsi="Garamond" w:cs="Times New Roman"/>
                <w:b/>
                <w:kern w:val="24"/>
                <w:sz w:val="18"/>
                <w:szCs w:val="24"/>
                <w:lang w:val="sq-AL"/>
              </w:rPr>
            </w:pPr>
            <w:r w:rsidRPr="00CC49AB">
              <w:rPr>
                <w:rFonts w:ascii="Garamond" w:eastAsia="Roboto" w:hAnsi="Garamond" w:cs="Times New Roman"/>
                <w:b/>
                <w:kern w:val="24"/>
                <w:sz w:val="18"/>
                <w:szCs w:val="24"/>
                <w:lang w:val="sq-AL"/>
              </w:rPr>
              <w:t>Banesa konvencionale të pabanuara</w:t>
            </w:r>
          </w:p>
        </w:tc>
        <w:tc>
          <w:tcPr>
            <w:tcW w:w="1200" w:type="dxa"/>
            <w:shd w:val="clear" w:color="auto" w:fill="C6D9F1" w:themeFill="text2" w:themeFillTint="33"/>
            <w:vAlign w:val="center"/>
          </w:tcPr>
          <w:p w14:paraId="11BC84A3" w14:textId="77777777" w:rsidR="001A78CB" w:rsidRPr="00CC49AB" w:rsidRDefault="001A78CB" w:rsidP="001A78CB">
            <w:pPr>
              <w:autoSpaceDE w:val="0"/>
              <w:autoSpaceDN w:val="0"/>
              <w:adjustRightInd w:val="0"/>
              <w:spacing w:after="0"/>
              <w:ind w:left="-15"/>
              <w:rPr>
                <w:rFonts w:ascii="Garamond" w:hAnsi="Garamond" w:cs="Times New Roman"/>
                <w:bCs/>
                <w:sz w:val="18"/>
                <w:szCs w:val="24"/>
                <w:lang w:val="sq-AL"/>
              </w:rPr>
            </w:pPr>
            <w:r w:rsidRPr="00CC49AB">
              <w:rPr>
                <w:rFonts w:ascii="Garamond" w:eastAsia="Roboto" w:hAnsi="Garamond" w:cs="Times New Roman"/>
                <w:bCs/>
                <w:kern w:val="24"/>
                <w:sz w:val="18"/>
                <w:szCs w:val="24"/>
                <w:lang w:val="sq-AL"/>
              </w:rPr>
              <w:t>Total</w:t>
            </w:r>
          </w:p>
        </w:tc>
        <w:tc>
          <w:tcPr>
            <w:tcW w:w="909" w:type="dxa"/>
            <w:shd w:val="clear" w:color="auto" w:fill="C6D9F1" w:themeFill="text2" w:themeFillTint="33"/>
            <w:vAlign w:val="center"/>
          </w:tcPr>
          <w:p w14:paraId="08392481"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182,389</w:t>
            </w:r>
          </w:p>
        </w:tc>
        <w:tc>
          <w:tcPr>
            <w:tcW w:w="747" w:type="dxa"/>
            <w:shd w:val="clear" w:color="auto" w:fill="C6D9F1" w:themeFill="text2" w:themeFillTint="33"/>
            <w:vAlign w:val="center"/>
          </w:tcPr>
          <w:p w14:paraId="133A20B0"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148,410</w:t>
            </w:r>
          </w:p>
        </w:tc>
        <w:tc>
          <w:tcPr>
            <w:tcW w:w="0" w:type="auto"/>
            <w:shd w:val="clear" w:color="auto" w:fill="C6D9F1" w:themeFill="text2" w:themeFillTint="33"/>
            <w:vAlign w:val="center"/>
          </w:tcPr>
          <w:p w14:paraId="3804BFC7"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21,429</w:t>
            </w:r>
          </w:p>
        </w:tc>
        <w:tc>
          <w:tcPr>
            <w:tcW w:w="0" w:type="auto"/>
            <w:shd w:val="clear" w:color="auto" w:fill="C6D9F1" w:themeFill="text2" w:themeFillTint="33"/>
            <w:vAlign w:val="center"/>
          </w:tcPr>
          <w:p w14:paraId="293E05D8"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2,995</w:t>
            </w:r>
          </w:p>
        </w:tc>
        <w:tc>
          <w:tcPr>
            <w:tcW w:w="0" w:type="auto"/>
            <w:shd w:val="clear" w:color="auto" w:fill="C6D9F1" w:themeFill="text2" w:themeFillTint="33"/>
            <w:vAlign w:val="center"/>
          </w:tcPr>
          <w:p w14:paraId="4B72ED0F"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1,208</w:t>
            </w:r>
          </w:p>
        </w:tc>
        <w:tc>
          <w:tcPr>
            <w:tcW w:w="0" w:type="auto"/>
            <w:shd w:val="clear" w:color="auto" w:fill="C6D9F1" w:themeFill="text2" w:themeFillTint="33"/>
            <w:vAlign w:val="center"/>
          </w:tcPr>
          <w:p w14:paraId="12FD3E21"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457</w:t>
            </w:r>
          </w:p>
        </w:tc>
        <w:tc>
          <w:tcPr>
            <w:tcW w:w="0" w:type="auto"/>
            <w:shd w:val="clear" w:color="auto" w:fill="C6D9F1" w:themeFill="text2" w:themeFillTint="33"/>
            <w:vAlign w:val="center"/>
          </w:tcPr>
          <w:p w14:paraId="18453E20"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1,438</w:t>
            </w:r>
          </w:p>
        </w:tc>
        <w:tc>
          <w:tcPr>
            <w:tcW w:w="0" w:type="auto"/>
            <w:shd w:val="clear" w:color="auto" w:fill="C6D9F1" w:themeFill="text2" w:themeFillTint="33"/>
            <w:vAlign w:val="center"/>
          </w:tcPr>
          <w:p w14:paraId="336D05B4"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1,366</w:t>
            </w:r>
          </w:p>
        </w:tc>
        <w:tc>
          <w:tcPr>
            <w:tcW w:w="0" w:type="auto"/>
            <w:shd w:val="clear" w:color="auto" w:fill="C6D9F1" w:themeFill="text2" w:themeFillTint="33"/>
            <w:vAlign w:val="center"/>
          </w:tcPr>
          <w:p w14:paraId="78808714"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966</w:t>
            </w:r>
          </w:p>
        </w:tc>
        <w:tc>
          <w:tcPr>
            <w:tcW w:w="0" w:type="auto"/>
            <w:shd w:val="clear" w:color="auto" w:fill="C6D9F1" w:themeFill="text2" w:themeFillTint="33"/>
            <w:vAlign w:val="center"/>
          </w:tcPr>
          <w:p w14:paraId="75CB0F69" w14:textId="77777777" w:rsidR="001A78CB" w:rsidRPr="00CC49AB" w:rsidRDefault="001A78CB" w:rsidP="007A1F9C">
            <w:pPr>
              <w:autoSpaceDE w:val="0"/>
              <w:autoSpaceDN w:val="0"/>
              <w:adjustRightInd w:val="0"/>
              <w:spacing w:after="0"/>
              <w:ind w:left="-15"/>
              <w:jc w:val="right"/>
              <w:rPr>
                <w:rFonts w:ascii="Garamond" w:eastAsia="Roboto" w:hAnsi="Garamond" w:cs="Times New Roman"/>
                <w:bCs/>
                <w:kern w:val="24"/>
                <w:sz w:val="18"/>
                <w:szCs w:val="24"/>
                <w:lang w:val="sq-AL"/>
              </w:rPr>
            </w:pPr>
            <w:r w:rsidRPr="00CC49AB">
              <w:rPr>
                <w:rFonts w:ascii="Garamond" w:eastAsia="Roboto" w:hAnsi="Garamond" w:cs="Times New Roman"/>
                <w:bCs/>
                <w:kern w:val="24"/>
                <w:sz w:val="18"/>
                <w:szCs w:val="24"/>
                <w:lang w:val="sq-AL"/>
              </w:rPr>
              <w:t>4,121</w:t>
            </w:r>
          </w:p>
        </w:tc>
      </w:tr>
      <w:tr w:rsidR="001A78CB" w:rsidRPr="00CC49AB" w14:paraId="46059292" w14:textId="77777777" w:rsidTr="007A1F9C">
        <w:tc>
          <w:tcPr>
            <w:tcW w:w="1615" w:type="dxa"/>
            <w:vMerge/>
            <w:shd w:val="clear" w:color="auto" w:fill="C6D9F1" w:themeFill="text2" w:themeFillTint="33"/>
            <w:vAlign w:val="center"/>
          </w:tcPr>
          <w:p w14:paraId="4EAC89D2" w14:textId="77777777" w:rsidR="001A78CB" w:rsidRPr="00CC49AB" w:rsidRDefault="001A78CB" w:rsidP="001A78CB">
            <w:pPr>
              <w:autoSpaceDE w:val="0"/>
              <w:autoSpaceDN w:val="0"/>
              <w:adjustRightInd w:val="0"/>
              <w:spacing w:after="0"/>
              <w:ind w:left="-15"/>
              <w:jc w:val="both"/>
              <w:rPr>
                <w:rFonts w:ascii="Garamond" w:hAnsi="Garamond" w:cs="Times New Roman"/>
                <w:sz w:val="18"/>
                <w:szCs w:val="24"/>
                <w:lang w:val="sq-AL"/>
              </w:rPr>
            </w:pPr>
          </w:p>
        </w:tc>
        <w:tc>
          <w:tcPr>
            <w:tcW w:w="1200" w:type="dxa"/>
            <w:shd w:val="clear" w:color="auto" w:fill="C6D9F1" w:themeFill="text2" w:themeFillTint="33"/>
            <w:vAlign w:val="center"/>
          </w:tcPr>
          <w:p w14:paraId="4C302716" w14:textId="77777777" w:rsidR="001A78CB" w:rsidRPr="00CC49AB" w:rsidRDefault="001A78CB" w:rsidP="001A78CB">
            <w:pPr>
              <w:autoSpaceDE w:val="0"/>
              <w:autoSpaceDN w:val="0"/>
              <w:adjustRightInd w:val="0"/>
              <w:spacing w:after="0"/>
              <w:ind w:left="-15"/>
              <w:rPr>
                <w:rFonts w:ascii="Garamond" w:hAnsi="Garamond" w:cs="Times New Roman"/>
                <w:sz w:val="18"/>
                <w:szCs w:val="24"/>
                <w:lang w:val="sq-AL"/>
              </w:rPr>
            </w:pPr>
            <w:r w:rsidRPr="00CC49AB">
              <w:rPr>
                <w:rFonts w:ascii="Garamond" w:eastAsia="Roboto" w:hAnsi="Garamond" w:cs="Times New Roman"/>
                <w:kern w:val="24"/>
                <w:sz w:val="18"/>
                <w:szCs w:val="24"/>
                <w:lang w:val="sq-AL"/>
              </w:rPr>
              <w:t>Shtëpi e veçuar</w:t>
            </w:r>
          </w:p>
        </w:tc>
        <w:tc>
          <w:tcPr>
            <w:tcW w:w="909" w:type="dxa"/>
            <w:shd w:val="clear" w:color="auto" w:fill="C6D9F1" w:themeFill="text2" w:themeFillTint="33"/>
            <w:vAlign w:val="center"/>
          </w:tcPr>
          <w:p w14:paraId="6E58631C"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148,410</w:t>
            </w:r>
          </w:p>
        </w:tc>
        <w:tc>
          <w:tcPr>
            <w:tcW w:w="747" w:type="dxa"/>
            <w:shd w:val="clear" w:color="auto" w:fill="C6D9F1" w:themeFill="text2" w:themeFillTint="33"/>
            <w:vAlign w:val="center"/>
          </w:tcPr>
          <w:p w14:paraId="4FDF2D7F"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148,410</w:t>
            </w:r>
          </w:p>
        </w:tc>
        <w:tc>
          <w:tcPr>
            <w:tcW w:w="0" w:type="auto"/>
            <w:shd w:val="clear" w:color="auto" w:fill="C6D9F1" w:themeFill="text2" w:themeFillTint="33"/>
            <w:vAlign w:val="center"/>
          </w:tcPr>
          <w:p w14:paraId="3FE13296"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3D5E68FA"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69EE1968"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6E519BC5"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4BD1D179"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4B5DE101"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6B8DB93B"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3707EC6B"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r>
      <w:tr w:rsidR="001A78CB" w:rsidRPr="00CC49AB" w14:paraId="1155D79D" w14:textId="77777777" w:rsidTr="007A1F9C">
        <w:tc>
          <w:tcPr>
            <w:tcW w:w="1615" w:type="dxa"/>
            <w:vMerge/>
            <w:shd w:val="clear" w:color="auto" w:fill="C6D9F1" w:themeFill="text2" w:themeFillTint="33"/>
            <w:vAlign w:val="center"/>
          </w:tcPr>
          <w:p w14:paraId="5ED4D2BD" w14:textId="77777777" w:rsidR="001A78CB" w:rsidRPr="00CC49AB" w:rsidRDefault="001A78CB" w:rsidP="001A78CB">
            <w:pPr>
              <w:autoSpaceDE w:val="0"/>
              <w:autoSpaceDN w:val="0"/>
              <w:adjustRightInd w:val="0"/>
              <w:spacing w:after="0"/>
              <w:ind w:left="-15"/>
              <w:jc w:val="both"/>
              <w:rPr>
                <w:rFonts w:ascii="Garamond" w:hAnsi="Garamond" w:cs="Times New Roman"/>
                <w:sz w:val="18"/>
                <w:szCs w:val="24"/>
                <w:lang w:val="sq-AL"/>
              </w:rPr>
            </w:pPr>
          </w:p>
        </w:tc>
        <w:tc>
          <w:tcPr>
            <w:tcW w:w="1200" w:type="dxa"/>
            <w:shd w:val="clear" w:color="auto" w:fill="C6D9F1" w:themeFill="text2" w:themeFillTint="33"/>
            <w:vAlign w:val="center"/>
          </w:tcPr>
          <w:p w14:paraId="25A5857D" w14:textId="77777777" w:rsidR="001A78CB" w:rsidRPr="00CC49AB" w:rsidRDefault="001A78CB" w:rsidP="001A78CB">
            <w:pPr>
              <w:autoSpaceDE w:val="0"/>
              <w:autoSpaceDN w:val="0"/>
              <w:adjustRightInd w:val="0"/>
              <w:spacing w:after="0"/>
              <w:ind w:left="-15"/>
              <w:rPr>
                <w:rFonts w:ascii="Garamond" w:hAnsi="Garamond" w:cs="Times New Roman"/>
                <w:sz w:val="18"/>
                <w:szCs w:val="24"/>
                <w:lang w:val="sq-AL"/>
              </w:rPr>
            </w:pPr>
            <w:r w:rsidRPr="00CC49AB">
              <w:rPr>
                <w:rFonts w:ascii="Garamond" w:eastAsia="Roboto" w:hAnsi="Garamond" w:cs="Times New Roman"/>
                <w:kern w:val="24"/>
                <w:sz w:val="18"/>
                <w:szCs w:val="24"/>
                <w:lang w:val="sq-AL"/>
              </w:rPr>
              <w:t>Shtëpi gjysmë e veçuar</w:t>
            </w:r>
          </w:p>
        </w:tc>
        <w:tc>
          <w:tcPr>
            <w:tcW w:w="909" w:type="dxa"/>
            <w:shd w:val="clear" w:color="auto" w:fill="C6D9F1" w:themeFill="text2" w:themeFillTint="33"/>
            <w:vAlign w:val="center"/>
          </w:tcPr>
          <w:p w14:paraId="59FEC44E"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21,429</w:t>
            </w:r>
          </w:p>
        </w:tc>
        <w:tc>
          <w:tcPr>
            <w:tcW w:w="747" w:type="dxa"/>
            <w:shd w:val="clear" w:color="auto" w:fill="C6D9F1" w:themeFill="text2" w:themeFillTint="33"/>
            <w:vAlign w:val="center"/>
          </w:tcPr>
          <w:p w14:paraId="1DBDD182"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161B34A8"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21,429</w:t>
            </w:r>
          </w:p>
        </w:tc>
        <w:tc>
          <w:tcPr>
            <w:tcW w:w="0" w:type="auto"/>
            <w:shd w:val="clear" w:color="auto" w:fill="C6D9F1" w:themeFill="text2" w:themeFillTint="33"/>
            <w:vAlign w:val="center"/>
          </w:tcPr>
          <w:p w14:paraId="2CBFCF00"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5574EECB"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01F9B9A4"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64537E86"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7229D27D"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497D0743"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5C8C66EF"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r>
      <w:tr w:rsidR="001A78CB" w:rsidRPr="00CC49AB" w14:paraId="34D62362" w14:textId="77777777" w:rsidTr="007A1F9C">
        <w:tc>
          <w:tcPr>
            <w:tcW w:w="1615" w:type="dxa"/>
            <w:vMerge/>
            <w:shd w:val="clear" w:color="auto" w:fill="C6D9F1" w:themeFill="text2" w:themeFillTint="33"/>
            <w:vAlign w:val="center"/>
          </w:tcPr>
          <w:p w14:paraId="253D4E05" w14:textId="77777777" w:rsidR="001A78CB" w:rsidRPr="00CC49AB" w:rsidRDefault="001A78CB" w:rsidP="001A78CB">
            <w:pPr>
              <w:autoSpaceDE w:val="0"/>
              <w:autoSpaceDN w:val="0"/>
              <w:adjustRightInd w:val="0"/>
              <w:spacing w:after="0"/>
              <w:ind w:left="-15"/>
              <w:jc w:val="both"/>
              <w:rPr>
                <w:rFonts w:ascii="Garamond" w:hAnsi="Garamond" w:cs="Times New Roman"/>
                <w:sz w:val="18"/>
                <w:szCs w:val="24"/>
                <w:lang w:val="sq-AL"/>
              </w:rPr>
            </w:pPr>
          </w:p>
        </w:tc>
        <w:tc>
          <w:tcPr>
            <w:tcW w:w="1200" w:type="dxa"/>
            <w:shd w:val="clear" w:color="auto" w:fill="C6D9F1" w:themeFill="text2" w:themeFillTint="33"/>
            <w:vAlign w:val="center"/>
          </w:tcPr>
          <w:p w14:paraId="3BE6E132" w14:textId="77777777" w:rsidR="001A78CB" w:rsidRPr="00CC49AB" w:rsidRDefault="001A78CB" w:rsidP="001A78CB">
            <w:pPr>
              <w:autoSpaceDE w:val="0"/>
              <w:autoSpaceDN w:val="0"/>
              <w:adjustRightInd w:val="0"/>
              <w:spacing w:after="0"/>
              <w:ind w:left="-15"/>
              <w:rPr>
                <w:rFonts w:ascii="Garamond" w:hAnsi="Garamond" w:cs="Times New Roman"/>
                <w:sz w:val="18"/>
                <w:szCs w:val="24"/>
                <w:lang w:val="sq-AL"/>
              </w:rPr>
            </w:pPr>
            <w:r w:rsidRPr="00CC49AB">
              <w:rPr>
                <w:rFonts w:ascii="Garamond" w:eastAsia="Roboto" w:hAnsi="Garamond" w:cs="Times New Roman"/>
                <w:kern w:val="24"/>
                <w:sz w:val="18"/>
                <w:szCs w:val="24"/>
                <w:lang w:val="sq-AL"/>
              </w:rPr>
              <w:t>Shtëpi në rresht ose me tarracë</w:t>
            </w:r>
          </w:p>
        </w:tc>
        <w:tc>
          <w:tcPr>
            <w:tcW w:w="909" w:type="dxa"/>
            <w:shd w:val="clear" w:color="auto" w:fill="C6D9F1" w:themeFill="text2" w:themeFillTint="33"/>
            <w:vAlign w:val="center"/>
          </w:tcPr>
          <w:p w14:paraId="235A0AAA"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4,660</w:t>
            </w:r>
          </w:p>
        </w:tc>
        <w:tc>
          <w:tcPr>
            <w:tcW w:w="747" w:type="dxa"/>
            <w:shd w:val="clear" w:color="auto" w:fill="C6D9F1" w:themeFill="text2" w:themeFillTint="33"/>
            <w:vAlign w:val="center"/>
          </w:tcPr>
          <w:p w14:paraId="5057EAE2"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57DAB2BF"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7C0830A2"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2,995</w:t>
            </w:r>
          </w:p>
        </w:tc>
        <w:tc>
          <w:tcPr>
            <w:tcW w:w="0" w:type="auto"/>
            <w:shd w:val="clear" w:color="auto" w:fill="C6D9F1" w:themeFill="text2" w:themeFillTint="33"/>
            <w:vAlign w:val="center"/>
          </w:tcPr>
          <w:p w14:paraId="613EC297"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1,208</w:t>
            </w:r>
          </w:p>
        </w:tc>
        <w:tc>
          <w:tcPr>
            <w:tcW w:w="0" w:type="auto"/>
            <w:shd w:val="clear" w:color="auto" w:fill="C6D9F1" w:themeFill="text2" w:themeFillTint="33"/>
            <w:vAlign w:val="center"/>
          </w:tcPr>
          <w:p w14:paraId="3FBC11EB"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457</w:t>
            </w:r>
          </w:p>
        </w:tc>
        <w:tc>
          <w:tcPr>
            <w:tcW w:w="0" w:type="auto"/>
            <w:shd w:val="clear" w:color="auto" w:fill="C6D9F1" w:themeFill="text2" w:themeFillTint="33"/>
            <w:vAlign w:val="center"/>
          </w:tcPr>
          <w:p w14:paraId="2D082FE6"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2E2267FE"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78FC4227"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0082CBEE"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r>
      <w:tr w:rsidR="001A78CB" w:rsidRPr="00CC49AB" w14:paraId="03B3EE5B" w14:textId="77777777" w:rsidTr="007A1F9C">
        <w:tc>
          <w:tcPr>
            <w:tcW w:w="1615" w:type="dxa"/>
            <w:vMerge/>
            <w:shd w:val="clear" w:color="auto" w:fill="C6D9F1" w:themeFill="text2" w:themeFillTint="33"/>
            <w:vAlign w:val="center"/>
          </w:tcPr>
          <w:p w14:paraId="161829BE" w14:textId="77777777" w:rsidR="001A78CB" w:rsidRPr="00CC49AB" w:rsidRDefault="001A78CB" w:rsidP="001A78CB">
            <w:pPr>
              <w:autoSpaceDE w:val="0"/>
              <w:autoSpaceDN w:val="0"/>
              <w:adjustRightInd w:val="0"/>
              <w:spacing w:after="0"/>
              <w:ind w:left="-15"/>
              <w:jc w:val="both"/>
              <w:rPr>
                <w:rFonts w:ascii="Garamond" w:hAnsi="Garamond" w:cs="Times New Roman"/>
                <w:sz w:val="18"/>
                <w:szCs w:val="24"/>
                <w:lang w:val="sq-AL"/>
              </w:rPr>
            </w:pPr>
          </w:p>
        </w:tc>
        <w:tc>
          <w:tcPr>
            <w:tcW w:w="1200" w:type="dxa"/>
            <w:shd w:val="clear" w:color="auto" w:fill="C6D9F1" w:themeFill="text2" w:themeFillTint="33"/>
            <w:vAlign w:val="center"/>
          </w:tcPr>
          <w:p w14:paraId="38061369" w14:textId="77777777" w:rsidR="001A78CB" w:rsidRPr="00CC49AB" w:rsidRDefault="001A78CB" w:rsidP="001A78CB">
            <w:pPr>
              <w:autoSpaceDE w:val="0"/>
              <w:autoSpaceDN w:val="0"/>
              <w:adjustRightInd w:val="0"/>
              <w:spacing w:after="0"/>
              <w:ind w:left="-15"/>
              <w:rPr>
                <w:rFonts w:ascii="Garamond" w:hAnsi="Garamond" w:cs="Times New Roman"/>
                <w:sz w:val="18"/>
                <w:szCs w:val="24"/>
                <w:lang w:val="sq-AL"/>
              </w:rPr>
            </w:pPr>
            <w:r w:rsidRPr="00CC49AB">
              <w:rPr>
                <w:rFonts w:ascii="Garamond" w:eastAsia="Roboto" w:hAnsi="Garamond" w:cs="Times New Roman"/>
                <w:kern w:val="24"/>
                <w:sz w:val="18"/>
                <w:szCs w:val="24"/>
                <w:lang w:val="sq-AL"/>
              </w:rPr>
              <w:t>Ndërtesë me disa apartamente</w:t>
            </w:r>
          </w:p>
        </w:tc>
        <w:tc>
          <w:tcPr>
            <w:tcW w:w="909" w:type="dxa"/>
            <w:shd w:val="clear" w:color="auto" w:fill="C6D9F1" w:themeFill="text2" w:themeFillTint="33"/>
            <w:vAlign w:val="center"/>
          </w:tcPr>
          <w:p w14:paraId="5C2379DF"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7,890</w:t>
            </w:r>
          </w:p>
        </w:tc>
        <w:tc>
          <w:tcPr>
            <w:tcW w:w="747" w:type="dxa"/>
            <w:shd w:val="clear" w:color="auto" w:fill="C6D9F1" w:themeFill="text2" w:themeFillTint="33"/>
            <w:vAlign w:val="center"/>
          </w:tcPr>
          <w:p w14:paraId="5807568C"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2C902056"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3035572A"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095DAA85"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696375FF"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p>
        </w:tc>
        <w:tc>
          <w:tcPr>
            <w:tcW w:w="0" w:type="auto"/>
            <w:shd w:val="clear" w:color="auto" w:fill="C6D9F1" w:themeFill="text2" w:themeFillTint="33"/>
            <w:vAlign w:val="center"/>
          </w:tcPr>
          <w:p w14:paraId="27B2B4FE"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1,438</w:t>
            </w:r>
          </w:p>
        </w:tc>
        <w:tc>
          <w:tcPr>
            <w:tcW w:w="0" w:type="auto"/>
            <w:shd w:val="clear" w:color="auto" w:fill="C6D9F1" w:themeFill="text2" w:themeFillTint="33"/>
            <w:vAlign w:val="center"/>
          </w:tcPr>
          <w:p w14:paraId="0DD649B2"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1,366</w:t>
            </w:r>
          </w:p>
        </w:tc>
        <w:tc>
          <w:tcPr>
            <w:tcW w:w="0" w:type="auto"/>
            <w:shd w:val="clear" w:color="auto" w:fill="C6D9F1" w:themeFill="text2" w:themeFillTint="33"/>
            <w:vAlign w:val="center"/>
          </w:tcPr>
          <w:p w14:paraId="70D5E7D6" w14:textId="77777777" w:rsidR="001A78CB" w:rsidRPr="00CC49AB" w:rsidRDefault="001A78CB" w:rsidP="007A1F9C">
            <w:pPr>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966</w:t>
            </w:r>
          </w:p>
        </w:tc>
        <w:tc>
          <w:tcPr>
            <w:tcW w:w="0" w:type="auto"/>
            <w:shd w:val="clear" w:color="auto" w:fill="C6D9F1" w:themeFill="text2" w:themeFillTint="33"/>
            <w:vAlign w:val="center"/>
          </w:tcPr>
          <w:p w14:paraId="592BE318" w14:textId="77777777" w:rsidR="001A78CB" w:rsidRPr="00CC49AB" w:rsidRDefault="001A78CB" w:rsidP="007A1F9C">
            <w:pPr>
              <w:keepNext/>
              <w:autoSpaceDE w:val="0"/>
              <w:autoSpaceDN w:val="0"/>
              <w:adjustRightInd w:val="0"/>
              <w:spacing w:after="0"/>
              <w:ind w:left="-15"/>
              <w:jc w:val="right"/>
              <w:rPr>
                <w:rFonts w:ascii="Garamond" w:eastAsia="Roboto" w:hAnsi="Garamond" w:cs="Times New Roman"/>
                <w:kern w:val="24"/>
                <w:sz w:val="18"/>
                <w:szCs w:val="24"/>
                <w:lang w:val="sq-AL"/>
              </w:rPr>
            </w:pPr>
            <w:r w:rsidRPr="00CC49AB">
              <w:rPr>
                <w:rFonts w:ascii="Garamond" w:eastAsia="Roboto" w:hAnsi="Garamond" w:cs="Times New Roman"/>
                <w:kern w:val="24"/>
                <w:sz w:val="18"/>
                <w:szCs w:val="24"/>
                <w:lang w:val="sq-AL"/>
              </w:rPr>
              <w:t>4,121</w:t>
            </w:r>
          </w:p>
        </w:tc>
      </w:tr>
    </w:tbl>
    <w:p w14:paraId="28CBDC59" w14:textId="77777777"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113" w:name="_Toc184729207"/>
      <w:r w:rsidRPr="00CC49AB">
        <w:rPr>
          <w:rFonts w:ascii="Garamond" w:hAnsi="Garamond" w:cs="Times New Roman"/>
          <w:b w:val="0"/>
          <w:i/>
          <w:color w:val="auto"/>
          <w:szCs w:val="20"/>
        </w:rPr>
        <w:t xml:space="preserve">Tabela </w:t>
      </w:r>
      <w:r w:rsidR="004A2E3E" w:rsidRPr="00CC49AB">
        <w:rPr>
          <w:rFonts w:ascii="Garamond" w:hAnsi="Garamond" w:cs="Times New Roman"/>
          <w:b w:val="0"/>
          <w:i/>
          <w:color w:val="auto"/>
          <w:szCs w:val="20"/>
        </w:rPr>
        <w:t>3.6</w:t>
      </w:r>
      <w:r w:rsidRPr="00CC49AB">
        <w:rPr>
          <w:rFonts w:ascii="Garamond" w:hAnsi="Garamond" w:cs="Times New Roman"/>
          <w:b w:val="0"/>
          <w:i/>
          <w:color w:val="auto"/>
          <w:szCs w:val="20"/>
        </w:rPr>
        <w:t xml:space="preserve"> Stoku i ndërtesave të banimit sipas kategorive për shtëpitë e veçuara dhe MAB-të</w:t>
      </w:r>
      <w:bookmarkEnd w:id="113"/>
    </w:p>
    <w:p w14:paraId="2FD0FA28" w14:textId="687A9237"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INSTAT</w:t>
      </w:r>
      <w:r w:rsidR="00D932CF" w:rsidRPr="00CC49AB">
        <w:rPr>
          <w:rFonts w:ascii="Garamond" w:hAnsi="Garamond" w:cs="Times New Roman"/>
          <w:b w:val="0"/>
          <w:i/>
          <w:color w:val="auto"/>
          <w:szCs w:val="20"/>
        </w:rPr>
        <w:t>–</w:t>
      </w:r>
      <w:r w:rsidRPr="00CC49AB">
        <w:rPr>
          <w:rFonts w:ascii="Garamond" w:hAnsi="Garamond" w:cs="Times New Roman"/>
          <w:b w:val="0"/>
          <w:i/>
          <w:color w:val="auto"/>
          <w:szCs w:val="20"/>
        </w:rPr>
        <w:t>CENCUS 2023.</w:t>
      </w:r>
    </w:p>
    <w:p w14:paraId="7F19905E" w14:textId="77777777" w:rsidR="001A78CB" w:rsidRPr="00CC49AB" w:rsidRDefault="001A78CB" w:rsidP="001A78CB">
      <w:pPr>
        <w:tabs>
          <w:tab w:val="left" w:pos="270"/>
        </w:tabs>
        <w:spacing w:after="0" w:line="240" w:lineRule="auto"/>
        <w:jc w:val="both"/>
        <w:rPr>
          <w:rFonts w:ascii="Garamond" w:hAnsi="Garamond" w:cs="Times New Roman"/>
          <w:b/>
          <w:bCs/>
          <w:sz w:val="24"/>
          <w:szCs w:val="24"/>
        </w:rPr>
      </w:pPr>
    </w:p>
    <w:p w14:paraId="12C45D10" w14:textId="00E67AC6" w:rsidR="001A78CB" w:rsidRPr="00CC49AB" w:rsidRDefault="001A78CB" w:rsidP="004A2E3E">
      <w:pPr>
        <w:pStyle w:val="TEKSTIIIIII"/>
      </w:pPr>
      <w:r w:rsidRPr="00CC49AB">
        <w:t xml:space="preserve">Figura 3.15 paraqet peshat e totalit të banesave të stokut të ndërtesave të banimit (të banuara dhe të pabanuara) sipas kategorive për </w:t>
      </w:r>
      <w:r w:rsidR="00DD6539" w:rsidRPr="00CC49AB">
        <w:t xml:space="preserve">shtëpi </w:t>
      </w:r>
      <w:r w:rsidRPr="00CC49AB">
        <w:t>të veçuara dhe MAB bazuar në CENSUS 2023 të kryer nga INSTAT.</w:t>
      </w:r>
    </w:p>
    <w:p w14:paraId="1232EC7B" w14:textId="77777777" w:rsidR="001A78CB" w:rsidRPr="00CC49AB" w:rsidRDefault="001A78CB" w:rsidP="004A2E3E">
      <w:pPr>
        <w:pStyle w:val="TEKSTIIIIII"/>
      </w:pPr>
      <w:r w:rsidRPr="00CC49AB">
        <w:t>Nga analiza rezulton se shtëpitë e veçuara kanë peshën më të lartë me 46.99%, të ndjekura nga ndërtesat me disa apartamente (MAB) me 39.89%, më pas nga shtëpitë gjysmë të veçuara me 8.13%, dhe në fund nga shtëpitë në rresht ose me tarracë me 4.99%.</w:t>
      </w:r>
    </w:p>
    <w:p w14:paraId="46A6F0F7" w14:textId="77777777" w:rsidR="001A78CB" w:rsidRPr="00CC49AB" w:rsidRDefault="001A78CB" w:rsidP="004A2E3E">
      <w:pPr>
        <w:pStyle w:val="TEKSTIIIIII"/>
      </w:pPr>
      <w:r w:rsidRPr="00CC49AB">
        <w:t>Figura 3.16 paraqet peshën e totalit të banesave të zëna në stokun e ndërtesave të banimit, ku shtëpitë e veçuara kanë peshën më të lartë me rreth 49.60%, pasuar nga ndërtesat me shumë apartamente (MAB) me 36.02%, ndërtesat gjysmë të veçuara me 9.17%, dhe në fund nga ndërtesat në rresht ose me tarracë me 5.22%.</w:t>
      </w:r>
    </w:p>
    <w:p w14:paraId="0D771C1C" w14:textId="77777777" w:rsidR="001A78CB" w:rsidRPr="00CC49AB" w:rsidRDefault="001A78CB" w:rsidP="004A2E3E">
      <w:pPr>
        <w:pStyle w:val="TEKSTIIIIII"/>
      </w:pPr>
      <w:r w:rsidRPr="00CC49AB">
        <w:t>Figura 3.17 paraqet peshën e totalit të stokut të ndërtesave të banimit për banesat e pabanuara. Në këtë rast, ndërtesat me shumë apartamente (MAB) kanë peshën më të lartë me 47.80%, pasuar nga shtëpitë e veçuara me 41.66%, shtëpitë gjysmë të veçuara me 6.02%, dhe shtëpitë në rresht ose me tarracë me 5.52%.</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17"/>
        <w:gridCol w:w="3117"/>
        <w:gridCol w:w="3126"/>
      </w:tblGrid>
      <w:tr w:rsidR="001A78CB" w:rsidRPr="00CC49AB" w14:paraId="3EC5638A" w14:textId="77777777" w:rsidTr="001A78CB">
        <w:tc>
          <w:tcPr>
            <w:tcW w:w="1665" w:type="pct"/>
          </w:tcPr>
          <w:p w14:paraId="2D7E12A0"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3BFD6A53" wp14:editId="03E4BF08">
                  <wp:extent cx="1725203" cy="1511300"/>
                  <wp:effectExtent l="0" t="0" r="8890" b="0"/>
                  <wp:docPr id="65" name="Pictur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735171" cy="1520032"/>
                          </a:xfrm>
                          <a:prstGeom prst="rect">
                            <a:avLst/>
                          </a:prstGeom>
                          <a:noFill/>
                        </pic:spPr>
                      </pic:pic>
                    </a:graphicData>
                  </a:graphic>
                </wp:inline>
              </w:drawing>
            </w:r>
          </w:p>
          <w:p w14:paraId="589D3D4B"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14" w:name="_Toc184729290"/>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3.15</w:t>
            </w:r>
            <w:r w:rsidRPr="00CC49AB">
              <w:rPr>
                <w:rFonts w:ascii="Garamond" w:hAnsi="Garamond" w:cs="Times New Roman"/>
                <w:b w:val="0"/>
                <w:i/>
                <w:color w:val="auto"/>
                <w:szCs w:val="20"/>
                <w:lang w:val="sq-AL"/>
              </w:rPr>
              <w:t xml:space="preserve"> Stoku i banesave rezidenciale (të banuara dhe të pabanuara) sipas kategorive për shtëpi të veçuara dhe MAB</w:t>
            </w:r>
            <w:bookmarkEnd w:id="114"/>
          </w:p>
        </w:tc>
        <w:tc>
          <w:tcPr>
            <w:tcW w:w="1665" w:type="pct"/>
          </w:tcPr>
          <w:p w14:paraId="234556CA"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9815751" wp14:editId="71FFAE37">
                  <wp:extent cx="1724660" cy="1511300"/>
                  <wp:effectExtent l="0" t="0" r="8890" b="0"/>
                  <wp:docPr id="66" name="Picture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731232" cy="1517059"/>
                          </a:xfrm>
                          <a:prstGeom prst="rect">
                            <a:avLst/>
                          </a:prstGeom>
                          <a:noFill/>
                        </pic:spPr>
                      </pic:pic>
                    </a:graphicData>
                  </a:graphic>
                </wp:inline>
              </w:drawing>
            </w:r>
          </w:p>
          <w:p w14:paraId="361F567B"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15" w:name="_Toc184729291"/>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3.16</w:t>
            </w:r>
            <w:r w:rsidRPr="00CC49AB">
              <w:rPr>
                <w:rFonts w:ascii="Garamond" w:hAnsi="Garamond" w:cs="Times New Roman"/>
                <w:b w:val="0"/>
                <w:i/>
                <w:color w:val="auto"/>
                <w:szCs w:val="20"/>
                <w:lang w:val="sq-AL"/>
              </w:rPr>
              <w:t xml:space="preserve"> Stoku i banesave të banuara sipas kategorive për shtëpi të veçuara dhe MAB</w:t>
            </w:r>
            <w:bookmarkEnd w:id="115"/>
          </w:p>
        </w:tc>
        <w:tc>
          <w:tcPr>
            <w:tcW w:w="1670" w:type="pct"/>
          </w:tcPr>
          <w:p w14:paraId="6B457104"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8CB747B" wp14:editId="3040804E">
                  <wp:extent cx="1739900" cy="1511300"/>
                  <wp:effectExtent l="0" t="0" r="0" b="0"/>
                  <wp:docPr id="68" name="Picture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742851" cy="1513863"/>
                          </a:xfrm>
                          <a:prstGeom prst="rect">
                            <a:avLst/>
                          </a:prstGeom>
                          <a:noFill/>
                        </pic:spPr>
                      </pic:pic>
                    </a:graphicData>
                  </a:graphic>
                </wp:inline>
              </w:drawing>
            </w:r>
          </w:p>
          <w:p w14:paraId="620D9977"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16" w:name="_Toc184729292"/>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3.17</w:t>
            </w:r>
            <w:r w:rsidRPr="00CC49AB">
              <w:rPr>
                <w:rFonts w:ascii="Garamond" w:hAnsi="Garamond" w:cs="Times New Roman"/>
                <w:b w:val="0"/>
                <w:i/>
                <w:color w:val="auto"/>
                <w:szCs w:val="20"/>
                <w:lang w:val="sq-AL"/>
              </w:rPr>
              <w:t xml:space="preserve"> Stoku i banesave të pabanuara sipas kategorive për shtëpi të veçuara dhe MAB</w:t>
            </w:r>
            <w:bookmarkEnd w:id="116"/>
          </w:p>
        </w:tc>
      </w:tr>
      <w:tr w:rsidR="001A78CB" w:rsidRPr="00CC49AB" w14:paraId="50EC0316" w14:textId="77777777" w:rsidTr="001A78CB">
        <w:tc>
          <w:tcPr>
            <w:tcW w:w="5000" w:type="pct"/>
            <w:gridSpan w:val="3"/>
          </w:tcPr>
          <w:p w14:paraId="358881E5" w14:textId="620B037A"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Burimi: INSTAT</w:t>
            </w:r>
            <w:r w:rsidR="00D932CF" w:rsidRPr="00CC49AB">
              <w:rPr>
                <w:rFonts w:ascii="Garamond" w:hAnsi="Garamond" w:cs="Times New Roman"/>
                <w:b w:val="0"/>
                <w:i/>
                <w:color w:val="auto"/>
                <w:szCs w:val="20"/>
                <w:lang w:val="sq-AL"/>
              </w:rPr>
              <w:t>–</w:t>
            </w:r>
            <w:r w:rsidRPr="00CC49AB">
              <w:rPr>
                <w:rFonts w:ascii="Garamond" w:hAnsi="Garamond" w:cs="Times New Roman"/>
                <w:b w:val="0"/>
                <w:i/>
                <w:color w:val="auto"/>
                <w:szCs w:val="20"/>
                <w:lang w:val="sq-AL"/>
              </w:rPr>
              <w:t>C</w:t>
            </w:r>
            <w:r w:rsidR="00D932CF" w:rsidRPr="00CC49AB">
              <w:rPr>
                <w:rFonts w:ascii="Garamond" w:hAnsi="Garamond" w:cs="Times New Roman"/>
                <w:b w:val="0"/>
                <w:i/>
                <w:color w:val="auto"/>
                <w:szCs w:val="20"/>
                <w:lang w:val="sq-AL"/>
              </w:rPr>
              <w:t xml:space="preserve"> </w:t>
            </w:r>
            <w:r w:rsidRPr="00CC49AB">
              <w:rPr>
                <w:rFonts w:ascii="Garamond" w:hAnsi="Garamond" w:cs="Times New Roman"/>
                <w:b w:val="0"/>
                <w:i/>
                <w:color w:val="auto"/>
                <w:szCs w:val="20"/>
                <w:lang w:val="sq-AL"/>
              </w:rPr>
              <w:t>ENCUS 2023</w:t>
            </w:r>
          </w:p>
        </w:tc>
      </w:tr>
    </w:tbl>
    <w:p w14:paraId="093F351E" w14:textId="77777777" w:rsidR="001A78CB" w:rsidRPr="00CC49AB" w:rsidRDefault="001A78CB" w:rsidP="001A78CB">
      <w:pPr>
        <w:tabs>
          <w:tab w:val="left" w:pos="270"/>
        </w:tabs>
        <w:spacing w:after="0" w:line="240" w:lineRule="auto"/>
        <w:jc w:val="both"/>
        <w:rPr>
          <w:rFonts w:ascii="Garamond" w:hAnsi="Garamond" w:cs="Times New Roman"/>
          <w:sz w:val="24"/>
          <w:szCs w:val="24"/>
        </w:rPr>
      </w:pPr>
    </w:p>
    <w:p w14:paraId="58E5765F" w14:textId="09544F4C" w:rsidR="001A78CB" w:rsidRPr="00CC49AB" w:rsidRDefault="001A78CB" w:rsidP="00E4526D">
      <w:pPr>
        <w:pStyle w:val="TEKSTIIIIII"/>
      </w:pPr>
      <w:r w:rsidRPr="00CC49AB">
        <w:t xml:space="preserve">Duhet të theksohet se të njëjtat përqindje të sipërpërmendura në nivel shteti për secilën kategori të ndërtesave të banimit janë përdorur edhe në nivel bashkie për zhvillimin e BRP. Kjo për shkak se </w:t>
      </w:r>
      <w:r w:rsidRPr="00CC49AB">
        <w:lastRenderedPageBreak/>
        <w:t>INSTAT</w:t>
      </w:r>
      <w:r w:rsidR="00D932CF" w:rsidRPr="00CC49AB">
        <w:t>-i</w:t>
      </w:r>
      <w:r w:rsidRPr="00CC49AB">
        <w:t xml:space="preserve"> nuk kishte mundësi të jepte një ndarje të detajuar sipas katër kategorive të ndërtesave të banimit për çdo bashki.</w:t>
      </w:r>
    </w:p>
    <w:p w14:paraId="75FAF65F" w14:textId="77777777" w:rsidR="001A78CB" w:rsidRPr="00CC49AB" w:rsidRDefault="001A78CB" w:rsidP="00E4526D">
      <w:pPr>
        <w:pStyle w:val="TEKSTIIIIII"/>
      </w:pPr>
      <w:r w:rsidRPr="00CC49AB">
        <w:t>Aneksi 1 paraqet rezultatet e kategorive të shtëpive të veçuara, ndërtesave me shumë apartamente, shtëpive gjysmë të veçuara dhe shtëpive në rreshta ose me tarracë për secilën bashki, duke përfshirë totalin e stokut të ndërtesave rezidenciale, si dhe njësitë e banimit të banuara dhe të pabanuara.</w:t>
      </w:r>
    </w:p>
    <w:p w14:paraId="37CA8EE0" w14:textId="33E8A1B0" w:rsidR="001A78CB" w:rsidRPr="00CC49AB" w:rsidRDefault="001A78CB" w:rsidP="00E4526D">
      <w:pPr>
        <w:pStyle w:val="TEKSTIIIIII"/>
      </w:pPr>
      <w:r w:rsidRPr="00CC49AB">
        <w:t xml:space="preserve">Është kryer një ndarje e stokut të banesave përkatëse për çdo kategori dhe për çdo zonë klimatike, dhe rezultatet janë paraqitur në </w:t>
      </w:r>
      <w:r w:rsidR="000D55CE" w:rsidRPr="00CC49AB">
        <w:t xml:space="preserve">figurën </w:t>
      </w:r>
      <w:r w:rsidRPr="00CC49AB">
        <w:t xml:space="preserve">3.18, ndërsa </w:t>
      </w:r>
      <w:r w:rsidR="000D55CE" w:rsidRPr="00CC49AB">
        <w:t xml:space="preserve">figura </w:t>
      </w:r>
      <w:r w:rsidRPr="00CC49AB">
        <w:t>3.19 paraqet ndarjen e stokut të ndërtesave rezidenciale.</w:t>
      </w:r>
    </w:p>
    <w:p w14:paraId="70D804A8" w14:textId="77777777" w:rsidR="001A78CB" w:rsidRPr="00CC49AB" w:rsidRDefault="001A78CB" w:rsidP="001A78CB">
      <w:pPr>
        <w:tabs>
          <w:tab w:val="left" w:pos="270"/>
        </w:tabs>
        <w:spacing w:after="0" w:line="240" w:lineRule="auto"/>
        <w:jc w:val="both"/>
        <w:rPr>
          <w:rFonts w:ascii="Garamond" w:hAnsi="Garamond" w:cs="Times New Roman"/>
          <w:sz w:val="24"/>
          <w:szCs w:val="24"/>
        </w:rPr>
      </w:pPr>
    </w:p>
    <w:p w14:paraId="2A37A6B4" w14:textId="77777777" w:rsidR="001A78CB" w:rsidRPr="00CC49AB" w:rsidRDefault="001A78CB" w:rsidP="001A78CB">
      <w:pPr>
        <w:keepNext/>
        <w:tabs>
          <w:tab w:val="left" w:pos="270"/>
        </w:tabs>
        <w:spacing w:after="0" w:line="240" w:lineRule="auto"/>
        <w:jc w:val="center"/>
        <w:rPr>
          <w:rFonts w:ascii="Garamond" w:hAnsi="Garamond" w:cs="Times New Roman"/>
          <w:sz w:val="24"/>
          <w:szCs w:val="24"/>
        </w:rPr>
      </w:pPr>
      <w:r w:rsidRPr="00CC49AB">
        <w:rPr>
          <w:rFonts w:ascii="Garamond" w:hAnsi="Garamond" w:cs="Times New Roman"/>
          <w:b/>
          <w:bCs/>
          <w:noProof/>
          <w:sz w:val="24"/>
          <w:szCs w:val="24"/>
          <w:lang w:val="en-US" w:eastAsia="en-US"/>
        </w:rPr>
        <w:drawing>
          <wp:inline distT="0" distB="0" distL="0" distR="0" wp14:anchorId="35870049" wp14:editId="1722C318">
            <wp:extent cx="4617720" cy="2688799"/>
            <wp:effectExtent l="0" t="0" r="0" b="0"/>
            <wp:docPr id="69" name="Picture 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4621782" cy="2691164"/>
                    </a:xfrm>
                    <a:prstGeom prst="rect">
                      <a:avLst/>
                    </a:prstGeom>
                    <a:noFill/>
                  </pic:spPr>
                </pic:pic>
              </a:graphicData>
            </a:graphic>
          </wp:inline>
        </w:drawing>
      </w:r>
    </w:p>
    <w:p w14:paraId="34032307" w14:textId="77777777"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117" w:name="_Toc184729293"/>
      <w:r w:rsidRPr="00CC49AB">
        <w:rPr>
          <w:rFonts w:ascii="Garamond" w:hAnsi="Garamond" w:cs="Times New Roman"/>
          <w:b w:val="0"/>
          <w:i/>
          <w:color w:val="auto"/>
          <w:szCs w:val="20"/>
        </w:rPr>
        <w:t xml:space="preserve">Figura </w:t>
      </w:r>
      <w:r w:rsidR="00E4526D" w:rsidRPr="00CC49AB">
        <w:rPr>
          <w:rFonts w:ascii="Garamond" w:hAnsi="Garamond" w:cs="Times New Roman"/>
          <w:b w:val="0"/>
          <w:i/>
          <w:color w:val="auto"/>
          <w:szCs w:val="20"/>
        </w:rPr>
        <w:t>3.18</w:t>
      </w:r>
      <w:r w:rsidRPr="00CC49AB">
        <w:rPr>
          <w:rFonts w:ascii="Garamond" w:hAnsi="Garamond" w:cs="Times New Roman"/>
          <w:b w:val="0"/>
          <w:i/>
          <w:color w:val="auto"/>
          <w:szCs w:val="20"/>
        </w:rPr>
        <w:t xml:space="preserve"> Numri i banesave totale rezidenciale sipas zonave klimatike</w:t>
      </w:r>
      <w:bookmarkEnd w:id="117"/>
    </w:p>
    <w:p w14:paraId="7763A300" w14:textId="71EFBAC8"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Llogaritjet e bëra nga </w:t>
      </w:r>
      <w:r w:rsidR="00E035FA" w:rsidRPr="00CC49AB">
        <w:rPr>
          <w:rFonts w:ascii="Garamond" w:hAnsi="Garamond" w:cs="Times New Roman"/>
          <w:b w:val="0"/>
          <w:i/>
          <w:color w:val="auto"/>
          <w:szCs w:val="20"/>
        </w:rPr>
        <w:t xml:space="preserve">konsulenti </w:t>
      </w:r>
      <w:r w:rsidRPr="00CC49AB">
        <w:rPr>
          <w:rFonts w:ascii="Garamond" w:hAnsi="Garamond" w:cs="Times New Roman"/>
          <w:b w:val="0"/>
          <w:i/>
          <w:color w:val="auto"/>
          <w:szCs w:val="20"/>
        </w:rPr>
        <w:t>bazuar në CENSUS 2023 të kryer nga INSTAT</w:t>
      </w:r>
      <w:r w:rsidR="00E035FA" w:rsidRPr="00CC49AB">
        <w:rPr>
          <w:rFonts w:ascii="Garamond" w:hAnsi="Garamond" w:cs="Times New Roman"/>
          <w:b w:val="0"/>
          <w:i/>
          <w:color w:val="auto"/>
          <w:szCs w:val="20"/>
        </w:rPr>
        <w:t>-i</w:t>
      </w:r>
    </w:p>
    <w:p w14:paraId="44712093" w14:textId="77777777" w:rsidR="001A78CB" w:rsidRPr="00CC49AB" w:rsidRDefault="001A78CB" w:rsidP="001A78CB">
      <w:pPr>
        <w:tabs>
          <w:tab w:val="left" w:pos="270"/>
        </w:tabs>
        <w:spacing w:after="0" w:line="240" w:lineRule="auto"/>
        <w:jc w:val="both"/>
        <w:rPr>
          <w:rFonts w:ascii="Garamond" w:hAnsi="Garamond" w:cs="Times New Roman"/>
          <w:b/>
          <w:bCs/>
          <w:sz w:val="24"/>
          <w:szCs w:val="24"/>
        </w:rPr>
      </w:pPr>
    </w:p>
    <w:p w14:paraId="42FB7EB2" w14:textId="77777777" w:rsidR="001A78CB" w:rsidRPr="00CC49AB" w:rsidRDefault="001A78CB" w:rsidP="001A78CB">
      <w:pPr>
        <w:keepNext/>
        <w:tabs>
          <w:tab w:val="left" w:pos="270"/>
        </w:tabs>
        <w:spacing w:after="0" w:line="240" w:lineRule="auto"/>
        <w:jc w:val="center"/>
        <w:rPr>
          <w:rFonts w:ascii="Garamond" w:hAnsi="Garamond" w:cs="Times New Roman"/>
          <w:sz w:val="24"/>
          <w:szCs w:val="24"/>
        </w:rPr>
      </w:pPr>
      <w:r w:rsidRPr="00CC49AB">
        <w:rPr>
          <w:rFonts w:ascii="Garamond" w:hAnsi="Garamond" w:cs="Times New Roman"/>
          <w:b/>
          <w:bCs/>
          <w:noProof/>
          <w:sz w:val="24"/>
          <w:szCs w:val="24"/>
          <w:lang w:val="en-US" w:eastAsia="en-US"/>
        </w:rPr>
        <w:lastRenderedPageBreak/>
        <w:drawing>
          <wp:inline distT="0" distB="0" distL="0" distR="0" wp14:anchorId="2BA329A4" wp14:editId="2D813BB7">
            <wp:extent cx="4617720" cy="3151983"/>
            <wp:effectExtent l="0" t="0" r="0" b="0"/>
            <wp:docPr id="70" name="Picture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4625395" cy="3157222"/>
                    </a:xfrm>
                    <a:prstGeom prst="rect">
                      <a:avLst/>
                    </a:prstGeom>
                    <a:noFill/>
                  </pic:spPr>
                </pic:pic>
              </a:graphicData>
            </a:graphic>
          </wp:inline>
        </w:drawing>
      </w:r>
    </w:p>
    <w:p w14:paraId="45383D98" w14:textId="77777777"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118" w:name="_Toc184729294"/>
      <w:r w:rsidRPr="00CC49AB">
        <w:rPr>
          <w:rFonts w:ascii="Garamond" w:hAnsi="Garamond" w:cs="Times New Roman"/>
          <w:b w:val="0"/>
          <w:i/>
          <w:color w:val="auto"/>
          <w:szCs w:val="20"/>
        </w:rPr>
        <w:t xml:space="preserve">Figura </w:t>
      </w:r>
      <w:r w:rsidR="00E4526D" w:rsidRPr="00CC49AB">
        <w:rPr>
          <w:rFonts w:ascii="Garamond" w:hAnsi="Garamond" w:cs="Times New Roman"/>
          <w:b w:val="0"/>
          <w:i/>
          <w:color w:val="auto"/>
          <w:szCs w:val="20"/>
        </w:rPr>
        <w:t>3.19</w:t>
      </w:r>
      <w:r w:rsidRPr="00CC49AB">
        <w:rPr>
          <w:rFonts w:ascii="Garamond" w:hAnsi="Garamond" w:cs="Times New Roman"/>
          <w:b w:val="0"/>
          <w:i/>
          <w:color w:val="auto"/>
          <w:szCs w:val="20"/>
        </w:rPr>
        <w:t xml:space="preserve"> Numri i banesave totale rezidenciale sipas zonave klimatike</w:t>
      </w:r>
      <w:bookmarkEnd w:id="118"/>
    </w:p>
    <w:p w14:paraId="199FBC46" w14:textId="0FF0DA88"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Llogaritjet e bëra nga </w:t>
      </w:r>
      <w:r w:rsidR="00E035FA" w:rsidRPr="00CC49AB">
        <w:rPr>
          <w:rFonts w:ascii="Garamond" w:hAnsi="Garamond" w:cs="Times New Roman"/>
          <w:b w:val="0"/>
          <w:i/>
          <w:color w:val="auto"/>
          <w:szCs w:val="20"/>
        </w:rPr>
        <w:t xml:space="preserve">konsulenti </w:t>
      </w:r>
      <w:r w:rsidRPr="00CC49AB">
        <w:rPr>
          <w:rFonts w:ascii="Garamond" w:hAnsi="Garamond" w:cs="Times New Roman"/>
          <w:b w:val="0"/>
          <w:i/>
          <w:color w:val="auto"/>
          <w:szCs w:val="20"/>
        </w:rPr>
        <w:t>bazuar në CENSUS 2023 të kryer nga INSTAT</w:t>
      </w:r>
      <w:r w:rsidR="00E035FA" w:rsidRPr="00CC49AB">
        <w:rPr>
          <w:rFonts w:ascii="Garamond" w:hAnsi="Garamond" w:cs="Times New Roman"/>
          <w:b w:val="0"/>
          <w:i/>
          <w:color w:val="auto"/>
          <w:szCs w:val="20"/>
        </w:rPr>
        <w:t>-i</w:t>
      </w:r>
    </w:p>
    <w:p w14:paraId="20068AEB" w14:textId="77777777" w:rsidR="001A78CB" w:rsidRPr="00CC49AB" w:rsidRDefault="001A78CB" w:rsidP="001A78CB">
      <w:pPr>
        <w:tabs>
          <w:tab w:val="left" w:pos="270"/>
        </w:tabs>
        <w:spacing w:after="0" w:line="240" w:lineRule="auto"/>
        <w:jc w:val="both"/>
        <w:rPr>
          <w:rFonts w:ascii="Garamond" w:hAnsi="Garamond" w:cs="Times New Roman"/>
          <w:b/>
          <w:bCs/>
          <w:szCs w:val="20"/>
        </w:rPr>
      </w:pPr>
    </w:p>
    <w:p w14:paraId="360C29C5" w14:textId="78CA99CF" w:rsidR="001A78CB" w:rsidRPr="00CC49AB" w:rsidRDefault="001A78CB" w:rsidP="00E4526D">
      <w:pPr>
        <w:pStyle w:val="TEKSTIIIIII"/>
      </w:pPr>
      <w:r w:rsidRPr="00CC49AB">
        <w:t>Figura 3.20 paraqet një përmbledhje të përafërt të totalit të stokut të ndërtesave rezidenciale bazuar në vjetërsinë e tyre bazuar në CENSUS 2023 të kryer nga INSTAT</w:t>
      </w:r>
      <w:r w:rsidR="008663E5" w:rsidRPr="00CC49AB">
        <w:t>-i</w:t>
      </w:r>
      <w:r w:rsidRPr="00CC49AB">
        <w:t>. Nga analiza rezulton se stoku i ndërtesave të ndërtuara para vitit 1981 përfaqëson 26.1% të totalit të stokut të ndërtesave, ai i periudhës 1981</w:t>
      </w:r>
      <w:r w:rsidR="00BA52D9" w:rsidRPr="00CC49AB">
        <w:t>–</w:t>
      </w:r>
      <w:r w:rsidRPr="00CC49AB">
        <w:t xml:space="preserve">2000 përfaqëson 37.5% të totalit të stokut të ndërtesave, ndërsa stoku i ndërtuar pas vitit 2001 përfaqëson rreth 36.4% e totalit. Megjithatë, informacioni i lartpërmendur nuk mjafton për të pasur një pasqyrë të qartë në lidhje me vjetërsinë e totalit të stokut të ndërtesave rezidenciale sipas vjetërsisë së tyre për kategoritë përkatëse për çdo zonë klimatike. </w:t>
      </w:r>
    </w:p>
    <w:p w14:paraId="0BAB4096" w14:textId="77777777" w:rsidR="001A78CB" w:rsidRPr="00CC49AB" w:rsidRDefault="001A78CB" w:rsidP="001A78CB">
      <w:pPr>
        <w:tabs>
          <w:tab w:val="left" w:pos="270"/>
        </w:tabs>
        <w:spacing w:after="0" w:line="240" w:lineRule="auto"/>
        <w:jc w:val="both"/>
        <w:rPr>
          <w:rFonts w:ascii="Garamond" w:hAnsi="Garamond" w:cs="Times New Roman"/>
          <w:b/>
          <w:bCs/>
          <w:sz w:val="24"/>
          <w:szCs w:val="24"/>
        </w:rPr>
      </w:pPr>
    </w:p>
    <w:p w14:paraId="43D9820C" w14:textId="77777777" w:rsidR="001A78CB" w:rsidRPr="00CC49AB" w:rsidRDefault="001A78CB" w:rsidP="001A78CB">
      <w:pPr>
        <w:keepNext/>
        <w:tabs>
          <w:tab w:val="left" w:pos="270"/>
        </w:tabs>
        <w:spacing w:after="0" w:line="240" w:lineRule="auto"/>
        <w:jc w:val="center"/>
        <w:rPr>
          <w:rFonts w:ascii="Garamond" w:hAnsi="Garamond" w:cs="Times New Roman"/>
          <w:sz w:val="24"/>
          <w:szCs w:val="24"/>
        </w:rPr>
      </w:pPr>
      <w:r w:rsidRPr="00CC49AB">
        <w:rPr>
          <w:rFonts w:ascii="Garamond" w:hAnsi="Garamond" w:cs="Times New Roman"/>
          <w:b/>
          <w:bCs/>
          <w:noProof/>
          <w:sz w:val="24"/>
          <w:szCs w:val="24"/>
          <w:lang w:val="en-US" w:eastAsia="en-US"/>
        </w:rPr>
        <w:drawing>
          <wp:inline distT="0" distB="0" distL="0" distR="0" wp14:anchorId="51DCABBA" wp14:editId="19B4ED04">
            <wp:extent cx="5579745" cy="2195830"/>
            <wp:effectExtent l="19050" t="19050" r="20955" b="13970"/>
            <wp:docPr id="71" name="Pictur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1"/>
                    <a:stretch>
                      <a:fillRect/>
                    </a:stretch>
                  </pic:blipFill>
                  <pic:spPr>
                    <a:xfrm>
                      <a:off x="0" y="0"/>
                      <a:ext cx="5579745" cy="2195830"/>
                    </a:xfrm>
                    <a:prstGeom prst="rect">
                      <a:avLst/>
                    </a:prstGeom>
                    <a:ln w="19050">
                      <a:solidFill>
                        <a:srgbClr val="9BAABF"/>
                      </a:solidFill>
                    </a:ln>
                  </pic:spPr>
                </pic:pic>
              </a:graphicData>
            </a:graphic>
          </wp:inline>
        </w:drawing>
      </w:r>
    </w:p>
    <w:p w14:paraId="0A5EF21C" w14:textId="77777777"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119" w:name="_Toc184729295"/>
      <w:r w:rsidRPr="00CC49AB">
        <w:rPr>
          <w:rFonts w:ascii="Garamond" w:hAnsi="Garamond" w:cs="Times New Roman"/>
          <w:b w:val="0"/>
          <w:i/>
          <w:color w:val="auto"/>
          <w:szCs w:val="20"/>
        </w:rPr>
        <w:t xml:space="preserve">Figura </w:t>
      </w:r>
      <w:r w:rsidR="00E4526D" w:rsidRPr="00CC49AB">
        <w:rPr>
          <w:rFonts w:ascii="Garamond" w:hAnsi="Garamond" w:cs="Times New Roman"/>
          <w:b w:val="0"/>
          <w:i/>
          <w:color w:val="auto"/>
          <w:szCs w:val="20"/>
        </w:rPr>
        <w:t>3.20</w:t>
      </w:r>
      <w:r w:rsidRPr="00CC49AB">
        <w:rPr>
          <w:rFonts w:ascii="Garamond" w:hAnsi="Garamond" w:cs="Times New Roman"/>
          <w:b w:val="0"/>
          <w:i/>
          <w:color w:val="auto"/>
          <w:szCs w:val="20"/>
        </w:rPr>
        <w:t xml:space="preserve"> Numri total i njësive të banimit sipas periudhës së ndërtimit</w:t>
      </w:r>
      <w:bookmarkEnd w:id="119"/>
    </w:p>
    <w:p w14:paraId="777AD74A" w14:textId="10613B50"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CENSUS 2023 realizuar nga INSTAT</w:t>
      </w:r>
      <w:r w:rsidR="00BA52D9" w:rsidRPr="00CC49AB">
        <w:rPr>
          <w:rFonts w:ascii="Garamond" w:hAnsi="Garamond" w:cs="Times New Roman"/>
          <w:b w:val="0"/>
          <w:i/>
          <w:color w:val="auto"/>
          <w:szCs w:val="20"/>
        </w:rPr>
        <w:t>-i</w:t>
      </w:r>
    </w:p>
    <w:p w14:paraId="3EA217C9" w14:textId="77777777" w:rsidR="001A78CB" w:rsidRPr="00CC49AB" w:rsidRDefault="001A78CB" w:rsidP="001A78CB">
      <w:pPr>
        <w:tabs>
          <w:tab w:val="left" w:pos="-1134"/>
          <w:tab w:val="left" w:pos="270"/>
          <w:tab w:val="left" w:pos="567"/>
          <w:tab w:val="left" w:pos="1134"/>
          <w:tab w:val="left" w:pos="5304"/>
          <w:tab w:val="left" w:pos="6996"/>
        </w:tabs>
        <w:spacing w:after="0" w:line="240" w:lineRule="auto"/>
        <w:jc w:val="both"/>
        <w:rPr>
          <w:rFonts w:ascii="Garamond" w:hAnsi="Garamond" w:cs="Times New Roman"/>
          <w:sz w:val="24"/>
          <w:szCs w:val="24"/>
        </w:rPr>
      </w:pPr>
    </w:p>
    <w:p w14:paraId="6B77550E" w14:textId="656CE25D" w:rsidR="001A78CB" w:rsidRPr="00CC49AB" w:rsidRDefault="001A78CB" w:rsidP="00E4526D">
      <w:pPr>
        <w:pStyle w:val="TEKSTIIIIII"/>
      </w:pPr>
      <w:r w:rsidRPr="00CC49AB">
        <w:t>Bazuar në punën e kryer më parë në lidhje me Strategjinë Shqiptare për Rinovimin e Ndërtesave</w:t>
      </w:r>
      <w:r w:rsidRPr="00CC49AB">
        <w:rPr>
          <w:vertAlign w:val="superscript"/>
        </w:rPr>
        <w:footnoteReference w:id="3"/>
      </w:r>
      <w:r w:rsidRPr="00CC49AB">
        <w:t xml:space="preserve">, si dhe </w:t>
      </w:r>
      <w:r w:rsidR="00561CF6" w:rsidRPr="00CC49AB">
        <w:t xml:space="preserve">censusin </w:t>
      </w:r>
      <w:r w:rsidRPr="00CC49AB">
        <w:t>e kryer në 2011 dhe 2023, periudha 2001</w:t>
      </w:r>
      <w:r w:rsidR="00561CF6" w:rsidRPr="00CC49AB">
        <w:t>–</w:t>
      </w:r>
      <w:r w:rsidRPr="00CC49AB">
        <w:t>2023 është ndarë në dy nën periudha: 2001</w:t>
      </w:r>
      <w:r w:rsidR="00561CF6" w:rsidRPr="00CC49AB">
        <w:t>–</w:t>
      </w:r>
      <w:r w:rsidRPr="00CC49AB">
        <w:t xml:space="preserve">2011 (2011 është viti i </w:t>
      </w:r>
      <w:r w:rsidR="00561CF6" w:rsidRPr="00CC49AB">
        <w:t xml:space="preserve">censusit </w:t>
      </w:r>
      <w:r w:rsidRPr="00CC49AB">
        <w:t>të mëparshëm), dhe 2012</w:t>
      </w:r>
      <w:r w:rsidR="00561CF6" w:rsidRPr="00CC49AB">
        <w:t>–</w:t>
      </w:r>
      <w:r w:rsidRPr="00CC49AB">
        <w:t xml:space="preserve">2023 (2023 është </w:t>
      </w:r>
      <w:r w:rsidR="00561CF6" w:rsidRPr="00CC49AB">
        <w:t xml:space="preserve">censusi </w:t>
      </w:r>
      <w:r w:rsidRPr="00CC49AB">
        <w:t xml:space="preserve">i fundit). Rezultatet janë paraqitur në </w:t>
      </w:r>
      <w:r w:rsidR="00561CF6" w:rsidRPr="00CC49AB">
        <w:t xml:space="preserve">tabelën </w:t>
      </w:r>
      <w:r w:rsidRPr="00CC49AB">
        <w:t xml:space="preserve">3.5. Për më tepër, është e rëndësishme të theksohet se shifrat e paraqitura në </w:t>
      </w:r>
      <w:r w:rsidR="00561CF6" w:rsidRPr="00CC49AB">
        <w:t xml:space="preserve">tabelën </w:t>
      </w:r>
      <w:r w:rsidRPr="00CC49AB">
        <w:t>3.5 janë kalibruar dhe të unifikuar</w:t>
      </w:r>
      <w:r w:rsidR="00561CF6" w:rsidRPr="00CC49AB">
        <w:t>,</w:t>
      </w:r>
      <w:r w:rsidRPr="00CC49AB">
        <w:t xml:space="preserve"> gjithashtu</w:t>
      </w:r>
      <w:r w:rsidR="00561CF6" w:rsidRPr="00CC49AB">
        <w:t>,</w:t>
      </w:r>
      <w:r w:rsidRPr="00CC49AB">
        <w:t xml:space="preserve"> me shifrat e rishikuara të përdorura sipas PKEK-së së rishikuar, e cila ishte në përgatitje përfundimtare në kohën kur të dhënat janë zhvilluar (mesi i muajit </w:t>
      </w:r>
      <w:r w:rsidR="00561CF6" w:rsidRPr="00CC49AB">
        <w:t xml:space="preserve">tetor </w:t>
      </w:r>
      <w:r w:rsidRPr="00CC49AB">
        <w:t xml:space="preserve">2024). </w:t>
      </w:r>
    </w:p>
    <w:p w14:paraId="5C06EE86" w14:textId="77777777" w:rsidR="001A78CB" w:rsidRPr="00CC49AB" w:rsidRDefault="001A78CB" w:rsidP="001A78CB">
      <w:pPr>
        <w:autoSpaceDE w:val="0"/>
        <w:autoSpaceDN w:val="0"/>
        <w:adjustRightInd w:val="0"/>
        <w:spacing w:after="0" w:line="240" w:lineRule="auto"/>
        <w:jc w:val="both"/>
        <w:rPr>
          <w:rFonts w:ascii="Garamond" w:hAnsi="Garamond" w:cs="Times New Roman"/>
          <w:b/>
          <w:bCs/>
          <w:sz w:val="24"/>
          <w:szCs w:val="24"/>
        </w:rPr>
      </w:pPr>
    </w:p>
    <w:tbl>
      <w:tblPr>
        <w:tblStyle w:val="TableGrid"/>
        <w:tblW w:w="0" w:type="auto"/>
        <w:tblLook w:val="04A0" w:firstRow="1" w:lastRow="0" w:firstColumn="1" w:lastColumn="0" w:noHBand="0" w:noVBand="1"/>
      </w:tblPr>
      <w:tblGrid>
        <w:gridCol w:w="2066"/>
        <w:gridCol w:w="1653"/>
        <w:gridCol w:w="793"/>
        <w:gridCol w:w="798"/>
        <w:gridCol w:w="798"/>
        <w:gridCol w:w="801"/>
        <w:gridCol w:w="798"/>
        <w:gridCol w:w="836"/>
        <w:gridCol w:w="807"/>
      </w:tblGrid>
      <w:tr w:rsidR="00B354F6" w:rsidRPr="00CC49AB" w14:paraId="7A3E342C" w14:textId="77777777" w:rsidTr="00561CF6">
        <w:tc>
          <w:tcPr>
            <w:tcW w:w="2065" w:type="dxa"/>
            <w:shd w:val="clear" w:color="auto" w:fill="FDE9D9" w:themeFill="accent6" w:themeFillTint="33"/>
            <w:vAlign w:val="center"/>
          </w:tcPr>
          <w:p w14:paraId="10F96F03" w14:textId="5A873BA1" w:rsidR="001A78CB" w:rsidRPr="00CC49AB" w:rsidRDefault="001A78CB" w:rsidP="001A78CB">
            <w:pPr>
              <w:tabs>
                <w:tab w:val="left" w:pos="-1134"/>
                <w:tab w:val="left" w:pos="270"/>
                <w:tab w:val="left" w:pos="567"/>
                <w:tab w:val="left" w:pos="1134"/>
                <w:tab w:val="left" w:pos="5304"/>
                <w:tab w:val="left" w:pos="6996"/>
              </w:tabs>
              <w:spacing w:after="0"/>
              <w:jc w:val="center"/>
              <w:rPr>
                <w:rFonts w:ascii="Garamond" w:hAnsi="Garamond" w:cs="Times New Roman"/>
                <w:b/>
                <w:sz w:val="18"/>
                <w:szCs w:val="24"/>
                <w:lang w:val="sq-AL"/>
              </w:rPr>
            </w:pPr>
            <w:r w:rsidRPr="00CC49AB">
              <w:rPr>
                <w:rFonts w:ascii="Garamond" w:hAnsi="Garamond" w:cs="Times New Roman"/>
                <w:b/>
                <w:sz w:val="18"/>
                <w:szCs w:val="24"/>
                <w:lang w:val="sq-AL"/>
              </w:rPr>
              <w:t>Mosha</w:t>
            </w:r>
            <w:r w:rsidR="009C03C5" w:rsidRPr="00CC49AB">
              <w:rPr>
                <w:rFonts w:ascii="Garamond" w:hAnsi="Garamond" w:cs="Times New Roman"/>
                <w:b/>
                <w:sz w:val="18"/>
                <w:szCs w:val="24"/>
                <w:lang w:val="sq-AL"/>
              </w:rPr>
              <w:t>/</w:t>
            </w:r>
            <w:r w:rsidRPr="00CC49AB">
              <w:rPr>
                <w:rFonts w:ascii="Garamond" w:hAnsi="Garamond" w:cs="Times New Roman"/>
                <w:b/>
                <w:sz w:val="18"/>
                <w:szCs w:val="24"/>
                <w:lang w:val="sq-AL"/>
              </w:rPr>
              <w:t>përdorimi</w:t>
            </w:r>
          </w:p>
        </w:tc>
        <w:tc>
          <w:tcPr>
            <w:tcW w:w="1653" w:type="dxa"/>
            <w:shd w:val="clear" w:color="auto" w:fill="FDE9D9" w:themeFill="accent6" w:themeFillTint="33"/>
            <w:vAlign w:val="center"/>
          </w:tcPr>
          <w:p w14:paraId="4C2481E2" w14:textId="77777777" w:rsidR="001A78CB" w:rsidRPr="00CC49AB" w:rsidRDefault="001A78CB" w:rsidP="001A78CB">
            <w:pPr>
              <w:tabs>
                <w:tab w:val="left" w:pos="-1134"/>
                <w:tab w:val="left" w:pos="270"/>
                <w:tab w:val="left" w:pos="567"/>
                <w:tab w:val="left" w:pos="1134"/>
                <w:tab w:val="left" w:pos="5304"/>
                <w:tab w:val="left" w:pos="6996"/>
              </w:tabs>
              <w:spacing w:after="0"/>
              <w:jc w:val="center"/>
              <w:rPr>
                <w:rFonts w:ascii="Garamond" w:hAnsi="Garamond" w:cs="Times New Roman"/>
                <w:b/>
                <w:sz w:val="18"/>
                <w:szCs w:val="24"/>
                <w:lang w:val="sq-AL"/>
              </w:rPr>
            </w:pPr>
            <w:r w:rsidRPr="00CC49AB">
              <w:rPr>
                <w:rFonts w:ascii="Garamond" w:hAnsi="Garamond" w:cs="Times New Roman"/>
                <w:b/>
                <w:sz w:val="18"/>
                <w:szCs w:val="24"/>
                <w:lang w:val="sq-AL"/>
              </w:rPr>
              <w:t>Lloji i banesave</w:t>
            </w:r>
          </w:p>
        </w:tc>
        <w:tc>
          <w:tcPr>
            <w:tcW w:w="0" w:type="auto"/>
            <w:shd w:val="clear" w:color="auto" w:fill="FDE9D9" w:themeFill="accent6" w:themeFillTint="33"/>
            <w:vAlign w:val="center"/>
          </w:tcPr>
          <w:p w14:paraId="2F9792FE" w14:textId="77777777" w:rsidR="001A78CB" w:rsidRPr="00CC49AB" w:rsidRDefault="001A78CB" w:rsidP="001A78CB">
            <w:pPr>
              <w:tabs>
                <w:tab w:val="left" w:pos="-1134"/>
                <w:tab w:val="left" w:pos="270"/>
                <w:tab w:val="left" w:pos="567"/>
                <w:tab w:val="left" w:pos="1134"/>
                <w:tab w:val="left" w:pos="5304"/>
                <w:tab w:val="left" w:pos="6996"/>
              </w:tabs>
              <w:spacing w:after="0"/>
              <w:jc w:val="center"/>
              <w:rPr>
                <w:rFonts w:ascii="Garamond" w:hAnsi="Garamond" w:cs="Times New Roman"/>
                <w:b/>
                <w:sz w:val="18"/>
                <w:szCs w:val="24"/>
                <w:lang w:val="sq-AL"/>
              </w:rPr>
            </w:pPr>
            <w:r w:rsidRPr="00CC49AB">
              <w:rPr>
                <w:rFonts w:ascii="Garamond" w:hAnsi="Garamond" w:cs="Times New Roman"/>
                <w:b/>
                <w:sz w:val="18"/>
                <w:szCs w:val="24"/>
                <w:lang w:val="sq-AL"/>
              </w:rPr>
              <w:t>Deri në 1960</w:t>
            </w:r>
          </w:p>
        </w:tc>
        <w:tc>
          <w:tcPr>
            <w:tcW w:w="0" w:type="auto"/>
            <w:shd w:val="clear" w:color="auto" w:fill="FDE9D9" w:themeFill="accent6" w:themeFillTint="33"/>
            <w:vAlign w:val="center"/>
          </w:tcPr>
          <w:p w14:paraId="64EEF695" w14:textId="77777777" w:rsidR="001A78CB" w:rsidRPr="00CC49AB" w:rsidRDefault="001A78CB" w:rsidP="001A78CB">
            <w:pPr>
              <w:tabs>
                <w:tab w:val="left" w:pos="-1134"/>
                <w:tab w:val="left" w:pos="270"/>
                <w:tab w:val="left" w:pos="567"/>
                <w:tab w:val="left" w:pos="1134"/>
                <w:tab w:val="left" w:pos="5304"/>
                <w:tab w:val="left" w:pos="6996"/>
              </w:tabs>
              <w:spacing w:after="0"/>
              <w:jc w:val="center"/>
              <w:rPr>
                <w:rFonts w:ascii="Garamond" w:hAnsi="Garamond" w:cs="Times New Roman"/>
                <w:b/>
                <w:sz w:val="18"/>
                <w:szCs w:val="24"/>
                <w:lang w:val="sq-AL"/>
              </w:rPr>
            </w:pPr>
            <w:r w:rsidRPr="00CC49AB">
              <w:rPr>
                <w:rFonts w:ascii="Garamond" w:hAnsi="Garamond" w:cs="Times New Roman"/>
                <w:b/>
                <w:sz w:val="18"/>
                <w:szCs w:val="24"/>
                <w:lang w:val="sq-AL"/>
              </w:rPr>
              <w:t>1961-1980</w:t>
            </w:r>
          </w:p>
        </w:tc>
        <w:tc>
          <w:tcPr>
            <w:tcW w:w="0" w:type="auto"/>
            <w:shd w:val="clear" w:color="auto" w:fill="FDE9D9" w:themeFill="accent6" w:themeFillTint="33"/>
            <w:vAlign w:val="center"/>
          </w:tcPr>
          <w:p w14:paraId="3E76A9F1" w14:textId="77777777" w:rsidR="001A78CB" w:rsidRPr="00CC49AB" w:rsidRDefault="001A78CB" w:rsidP="001A78CB">
            <w:pPr>
              <w:tabs>
                <w:tab w:val="left" w:pos="-1134"/>
                <w:tab w:val="left" w:pos="270"/>
                <w:tab w:val="left" w:pos="567"/>
                <w:tab w:val="left" w:pos="1134"/>
                <w:tab w:val="left" w:pos="5304"/>
                <w:tab w:val="left" w:pos="6996"/>
              </w:tabs>
              <w:spacing w:after="0"/>
              <w:jc w:val="center"/>
              <w:rPr>
                <w:rFonts w:ascii="Garamond" w:hAnsi="Garamond" w:cs="Times New Roman"/>
                <w:b/>
                <w:sz w:val="18"/>
                <w:szCs w:val="24"/>
                <w:lang w:val="sq-AL"/>
              </w:rPr>
            </w:pPr>
            <w:r w:rsidRPr="00CC49AB">
              <w:rPr>
                <w:rFonts w:ascii="Garamond" w:hAnsi="Garamond" w:cs="Times New Roman"/>
                <w:b/>
                <w:sz w:val="18"/>
                <w:szCs w:val="24"/>
                <w:lang w:val="sq-AL"/>
              </w:rPr>
              <w:t>1981-1990</w:t>
            </w:r>
          </w:p>
        </w:tc>
        <w:tc>
          <w:tcPr>
            <w:tcW w:w="0" w:type="auto"/>
            <w:shd w:val="clear" w:color="auto" w:fill="FDE9D9" w:themeFill="accent6" w:themeFillTint="33"/>
            <w:vAlign w:val="center"/>
          </w:tcPr>
          <w:p w14:paraId="69624708" w14:textId="77777777" w:rsidR="001A78CB" w:rsidRPr="00CC49AB" w:rsidRDefault="001A78CB" w:rsidP="001A78CB">
            <w:pPr>
              <w:tabs>
                <w:tab w:val="left" w:pos="-1134"/>
                <w:tab w:val="left" w:pos="270"/>
                <w:tab w:val="left" w:pos="567"/>
                <w:tab w:val="left" w:pos="1134"/>
                <w:tab w:val="left" w:pos="5304"/>
                <w:tab w:val="left" w:pos="6996"/>
              </w:tabs>
              <w:spacing w:after="0"/>
              <w:jc w:val="center"/>
              <w:rPr>
                <w:rFonts w:ascii="Garamond" w:hAnsi="Garamond" w:cs="Times New Roman"/>
                <w:b/>
                <w:sz w:val="18"/>
                <w:szCs w:val="24"/>
                <w:lang w:val="sq-AL"/>
              </w:rPr>
            </w:pPr>
            <w:r w:rsidRPr="00CC49AB">
              <w:rPr>
                <w:rFonts w:ascii="Garamond" w:hAnsi="Garamond" w:cs="Times New Roman"/>
                <w:b/>
                <w:sz w:val="18"/>
                <w:szCs w:val="24"/>
                <w:lang w:val="sq-AL"/>
              </w:rPr>
              <w:t>1991-2000</w:t>
            </w:r>
          </w:p>
        </w:tc>
        <w:tc>
          <w:tcPr>
            <w:tcW w:w="0" w:type="auto"/>
            <w:shd w:val="clear" w:color="auto" w:fill="FDE9D9" w:themeFill="accent6" w:themeFillTint="33"/>
            <w:vAlign w:val="center"/>
          </w:tcPr>
          <w:p w14:paraId="7A4BFEDB" w14:textId="77777777" w:rsidR="001A78CB" w:rsidRPr="00CC49AB" w:rsidRDefault="001A78CB" w:rsidP="001A78CB">
            <w:pPr>
              <w:tabs>
                <w:tab w:val="left" w:pos="-1134"/>
                <w:tab w:val="left" w:pos="270"/>
                <w:tab w:val="left" w:pos="567"/>
                <w:tab w:val="left" w:pos="1134"/>
                <w:tab w:val="left" w:pos="5304"/>
                <w:tab w:val="left" w:pos="6996"/>
              </w:tabs>
              <w:spacing w:after="0"/>
              <w:jc w:val="center"/>
              <w:rPr>
                <w:rFonts w:ascii="Garamond" w:hAnsi="Garamond" w:cs="Times New Roman"/>
                <w:b/>
                <w:sz w:val="18"/>
                <w:szCs w:val="24"/>
                <w:lang w:val="sq-AL"/>
              </w:rPr>
            </w:pPr>
            <w:r w:rsidRPr="00CC49AB">
              <w:rPr>
                <w:rFonts w:ascii="Garamond" w:hAnsi="Garamond" w:cs="Times New Roman"/>
                <w:b/>
                <w:sz w:val="18"/>
                <w:szCs w:val="24"/>
                <w:lang w:val="sq-AL"/>
              </w:rPr>
              <w:t>2001-2011</w:t>
            </w:r>
          </w:p>
        </w:tc>
        <w:tc>
          <w:tcPr>
            <w:tcW w:w="0" w:type="auto"/>
            <w:shd w:val="clear" w:color="auto" w:fill="FDE9D9" w:themeFill="accent6" w:themeFillTint="33"/>
            <w:vAlign w:val="center"/>
          </w:tcPr>
          <w:p w14:paraId="507D088D" w14:textId="77777777" w:rsidR="001A78CB" w:rsidRPr="00CC49AB" w:rsidRDefault="001A78CB" w:rsidP="001A78CB">
            <w:pPr>
              <w:tabs>
                <w:tab w:val="left" w:pos="-1134"/>
                <w:tab w:val="left" w:pos="270"/>
                <w:tab w:val="left" w:pos="567"/>
                <w:tab w:val="left" w:pos="1134"/>
                <w:tab w:val="left" w:pos="5304"/>
                <w:tab w:val="left" w:pos="6996"/>
              </w:tabs>
              <w:spacing w:after="0"/>
              <w:jc w:val="center"/>
              <w:rPr>
                <w:rFonts w:ascii="Garamond" w:hAnsi="Garamond" w:cs="Times New Roman"/>
                <w:b/>
                <w:sz w:val="18"/>
                <w:szCs w:val="24"/>
                <w:lang w:val="sq-AL"/>
              </w:rPr>
            </w:pPr>
            <w:r w:rsidRPr="00CC49AB">
              <w:rPr>
                <w:rFonts w:ascii="Garamond" w:hAnsi="Garamond" w:cs="Times New Roman"/>
                <w:b/>
                <w:sz w:val="18"/>
                <w:szCs w:val="24"/>
                <w:lang w:val="sq-AL"/>
              </w:rPr>
              <w:t>2011-2023</w:t>
            </w:r>
          </w:p>
        </w:tc>
        <w:tc>
          <w:tcPr>
            <w:tcW w:w="0" w:type="auto"/>
            <w:shd w:val="clear" w:color="auto" w:fill="FDE9D9" w:themeFill="accent6" w:themeFillTint="33"/>
            <w:vAlign w:val="center"/>
          </w:tcPr>
          <w:p w14:paraId="67BDDFC3" w14:textId="77777777" w:rsidR="001A78CB" w:rsidRPr="00CC49AB" w:rsidRDefault="001A78CB" w:rsidP="001A78CB">
            <w:pPr>
              <w:tabs>
                <w:tab w:val="left" w:pos="-1134"/>
                <w:tab w:val="left" w:pos="270"/>
                <w:tab w:val="left" w:pos="567"/>
                <w:tab w:val="left" w:pos="1134"/>
                <w:tab w:val="left" w:pos="5304"/>
                <w:tab w:val="left" w:pos="6996"/>
              </w:tabs>
              <w:spacing w:after="0"/>
              <w:jc w:val="center"/>
              <w:rPr>
                <w:rFonts w:ascii="Garamond" w:hAnsi="Garamond" w:cs="Times New Roman"/>
                <w:b/>
                <w:sz w:val="18"/>
                <w:szCs w:val="24"/>
                <w:lang w:val="sq-AL"/>
              </w:rPr>
            </w:pPr>
            <w:r w:rsidRPr="00CC49AB">
              <w:rPr>
                <w:rFonts w:ascii="Garamond" w:hAnsi="Garamond" w:cs="Times New Roman"/>
                <w:b/>
                <w:sz w:val="18"/>
                <w:szCs w:val="24"/>
                <w:lang w:val="sq-AL"/>
              </w:rPr>
              <w:t>Total</w:t>
            </w:r>
          </w:p>
        </w:tc>
      </w:tr>
      <w:tr w:rsidR="00B354F6" w:rsidRPr="00CC49AB" w14:paraId="63640368" w14:textId="77777777" w:rsidTr="00561CF6">
        <w:tc>
          <w:tcPr>
            <w:tcW w:w="2065" w:type="dxa"/>
            <w:vMerge w:val="restart"/>
            <w:shd w:val="clear" w:color="auto" w:fill="DAEEF3" w:themeFill="accent5" w:themeFillTint="33"/>
          </w:tcPr>
          <w:p w14:paraId="3F64713F"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Stoku total i ndërtesave të rezidenciale</w:t>
            </w:r>
          </w:p>
        </w:tc>
        <w:tc>
          <w:tcPr>
            <w:tcW w:w="1653" w:type="dxa"/>
            <w:shd w:val="clear" w:color="auto" w:fill="DAEEF3" w:themeFill="accent5" w:themeFillTint="33"/>
          </w:tcPr>
          <w:p w14:paraId="0B596212"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Shtëpi e veçuar</w:t>
            </w:r>
          </w:p>
        </w:tc>
        <w:tc>
          <w:tcPr>
            <w:tcW w:w="0" w:type="auto"/>
            <w:shd w:val="clear" w:color="auto" w:fill="DAEEF3" w:themeFill="accent5" w:themeFillTint="33"/>
            <w:vAlign w:val="center"/>
          </w:tcPr>
          <w:p w14:paraId="7F13FA64"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30,833</w:t>
            </w:r>
          </w:p>
        </w:tc>
        <w:tc>
          <w:tcPr>
            <w:tcW w:w="0" w:type="auto"/>
            <w:shd w:val="clear" w:color="auto" w:fill="DAEEF3" w:themeFill="accent5" w:themeFillTint="33"/>
            <w:vAlign w:val="center"/>
          </w:tcPr>
          <w:p w14:paraId="3C79D4D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59,923</w:t>
            </w:r>
          </w:p>
        </w:tc>
        <w:tc>
          <w:tcPr>
            <w:tcW w:w="0" w:type="auto"/>
            <w:shd w:val="clear" w:color="auto" w:fill="DAEEF3" w:themeFill="accent5" w:themeFillTint="33"/>
            <w:vAlign w:val="center"/>
          </w:tcPr>
          <w:p w14:paraId="28E67E4B"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54,090</w:t>
            </w:r>
          </w:p>
        </w:tc>
        <w:tc>
          <w:tcPr>
            <w:tcW w:w="0" w:type="auto"/>
            <w:shd w:val="clear" w:color="auto" w:fill="DAEEF3" w:themeFill="accent5" w:themeFillTint="33"/>
            <w:vAlign w:val="center"/>
          </w:tcPr>
          <w:p w14:paraId="2D87BC58"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108,752</w:t>
            </w:r>
          </w:p>
        </w:tc>
        <w:tc>
          <w:tcPr>
            <w:tcW w:w="0" w:type="auto"/>
            <w:shd w:val="clear" w:color="auto" w:fill="DAEEF3" w:themeFill="accent5" w:themeFillTint="33"/>
            <w:vAlign w:val="center"/>
          </w:tcPr>
          <w:p w14:paraId="4B513F2E"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92,467</w:t>
            </w:r>
          </w:p>
        </w:tc>
        <w:tc>
          <w:tcPr>
            <w:tcW w:w="0" w:type="auto"/>
            <w:shd w:val="clear" w:color="auto" w:fill="DAEEF3" w:themeFill="accent5" w:themeFillTint="33"/>
            <w:vAlign w:val="center"/>
          </w:tcPr>
          <w:p w14:paraId="06F19EEE"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sz w:val="18"/>
                <w:szCs w:val="24"/>
                <w:lang w:val="sq-AL"/>
              </w:rPr>
              <w:t>162,578</w:t>
            </w:r>
          </w:p>
        </w:tc>
        <w:tc>
          <w:tcPr>
            <w:tcW w:w="0" w:type="auto"/>
            <w:shd w:val="clear" w:color="auto" w:fill="DAEEF3" w:themeFill="accent5" w:themeFillTint="33"/>
            <w:vAlign w:val="center"/>
          </w:tcPr>
          <w:p w14:paraId="7E6AD46B"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bCs/>
                <w:sz w:val="18"/>
                <w:szCs w:val="24"/>
                <w:lang w:val="sq-AL"/>
              </w:rPr>
              <w:t>508,643</w:t>
            </w:r>
          </w:p>
        </w:tc>
      </w:tr>
      <w:tr w:rsidR="00B354F6" w:rsidRPr="00CC49AB" w14:paraId="78356FCA" w14:textId="77777777" w:rsidTr="00561CF6">
        <w:tc>
          <w:tcPr>
            <w:tcW w:w="2065" w:type="dxa"/>
            <w:vMerge/>
            <w:shd w:val="clear" w:color="auto" w:fill="DAEEF3" w:themeFill="accent5" w:themeFillTint="33"/>
          </w:tcPr>
          <w:p w14:paraId="0EE39469"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p>
        </w:tc>
        <w:tc>
          <w:tcPr>
            <w:tcW w:w="1653" w:type="dxa"/>
            <w:shd w:val="clear" w:color="auto" w:fill="DAEEF3" w:themeFill="accent5" w:themeFillTint="33"/>
          </w:tcPr>
          <w:p w14:paraId="4BC13BA3"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Shtëpi gjysmë e veçuar</w:t>
            </w:r>
          </w:p>
        </w:tc>
        <w:tc>
          <w:tcPr>
            <w:tcW w:w="0" w:type="auto"/>
            <w:shd w:val="clear" w:color="auto" w:fill="DAEEF3" w:themeFill="accent5" w:themeFillTint="33"/>
            <w:vAlign w:val="center"/>
          </w:tcPr>
          <w:p w14:paraId="4F19BE98"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14,731</w:t>
            </w:r>
          </w:p>
        </w:tc>
        <w:tc>
          <w:tcPr>
            <w:tcW w:w="0" w:type="auto"/>
            <w:shd w:val="clear" w:color="auto" w:fill="DAEEF3" w:themeFill="accent5" w:themeFillTint="33"/>
            <w:vAlign w:val="center"/>
          </w:tcPr>
          <w:p w14:paraId="29B1BA04"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16,880</w:t>
            </w:r>
          </w:p>
        </w:tc>
        <w:tc>
          <w:tcPr>
            <w:tcW w:w="0" w:type="auto"/>
            <w:shd w:val="clear" w:color="auto" w:fill="DAEEF3" w:themeFill="accent5" w:themeFillTint="33"/>
            <w:vAlign w:val="center"/>
          </w:tcPr>
          <w:p w14:paraId="2239FB67"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9,514</w:t>
            </w:r>
          </w:p>
        </w:tc>
        <w:tc>
          <w:tcPr>
            <w:tcW w:w="0" w:type="auto"/>
            <w:shd w:val="clear" w:color="auto" w:fill="DAEEF3" w:themeFill="accent5" w:themeFillTint="33"/>
            <w:vAlign w:val="center"/>
          </w:tcPr>
          <w:p w14:paraId="256E70FE"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23,632</w:t>
            </w:r>
          </w:p>
        </w:tc>
        <w:tc>
          <w:tcPr>
            <w:tcW w:w="0" w:type="auto"/>
            <w:shd w:val="clear" w:color="auto" w:fill="DAEEF3" w:themeFill="accent5" w:themeFillTint="33"/>
            <w:vAlign w:val="center"/>
          </w:tcPr>
          <w:p w14:paraId="18F17A32"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13,197</w:t>
            </w:r>
          </w:p>
        </w:tc>
        <w:tc>
          <w:tcPr>
            <w:tcW w:w="0" w:type="auto"/>
            <w:shd w:val="clear" w:color="auto" w:fill="DAEEF3" w:themeFill="accent5" w:themeFillTint="33"/>
            <w:vAlign w:val="center"/>
          </w:tcPr>
          <w:p w14:paraId="02E9934E"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sz w:val="18"/>
                <w:szCs w:val="24"/>
                <w:lang w:val="sq-AL"/>
              </w:rPr>
              <w:t>10,074</w:t>
            </w:r>
          </w:p>
        </w:tc>
        <w:tc>
          <w:tcPr>
            <w:tcW w:w="0" w:type="auto"/>
            <w:shd w:val="clear" w:color="auto" w:fill="DAEEF3" w:themeFill="accent5" w:themeFillTint="33"/>
            <w:vAlign w:val="center"/>
          </w:tcPr>
          <w:p w14:paraId="55C4C138"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bCs/>
                <w:sz w:val="18"/>
                <w:szCs w:val="24"/>
                <w:lang w:val="sq-AL"/>
              </w:rPr>
              <w:t>88,028</w:t>
            </w:r>
          </w:p>
        </w:tc>
      </w:tr>
      <w:tr w:rsidR="00B354F6" w:rsidRPr="00CC49AB" w14:paraId="2D0670F5" w14:textId="77777777" w:rsidTr="00561CF6">
        <w:tc>
          <w:tcPr>
            <w:tcW w:w="2065" w:type="dxa"/>
            <w:vMerge/>
            <w:shd w:val="clear" w:color="auto" w:fill="DAEEF3" w:themeFill="accent5" w:themeFillTint="33"/>
          </w:tcPr>
          <w:p w14:paraId="350E7F2F"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p>
        </w:tc>
        <w:tc>
          <w:tcPr>
            <w:tcW w:w="1653" w:type="dxa"/>
            <w:shd w:val="clear" w:color="auto" w:fill="DAEEF3" w:themeFill="accent5" w:themeFillTint="33"/>
          </w:tcPr>
          <w:p w14:paraId="08321002"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Shtëpi në rresht (ose tarracë)</w:t>
            </w:r>
          </w:p>
        </w:tc>
        <w:tc>
          <w:tcPr>
            <w:tcW w:w="0" w:type="auto"/>
            <w:shd w:val="clear" w:color="auto" w:fill="DAEEF3" w:themeFill="accent5" w:themeFillTint="33"/>
            <w:vAlign w:val="center"/>
          </w:tcPr>
          <w:p w14:paraId="039CDFB7"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11,355</w:t>
            </w:r>
          </w:p>
        </w:tc>
        <w:tc>
          <w:tcPr>
            <w:tcW w:w="0" w:type="auto"/>
            <w:shd w:val="clear" w:color="auto" w:fill="DAEEF3" w:themeFill="accent5" w:themeFillTint="33"/>
            <w:vAlign w:val="center"/>
          </w:tcPr>
          <w:p w14:paraId="343F31CB"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8,900</w:t>
            </w:r>
          </w:p>
        </w:tc>
        <w:tc>
          <w:tcPr>
            <w:tcW w:w="0" w:type="auto"/>
            <w:shd w:val="clear" w:color="auto" w:fill="DAEEF3" w:themeFill="accent5" w:themeFillTint="33"/>
            <w:vAlign w:val="center"/>
          </w:tcPr>
          <w:p w14:paraId="7766091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3,376</w:t>
            </w:r>
          </w:p>
        </w:tc>
        <w:tc>
          <w:tcPr>
            <w:tcW w:w="0" w:type="auto"/>
            <w:shd w:val="clear" w:color="auto" w:fill="DAEEF3" w:themeFill="accent5" w:themeFillTint="33"/>
            <w:vAlign w:val="center"/>
          </w:tcPr>
          <w:p w14:paraId="2076C697"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11,049</w:t>
            </w:r>
          </w:p>
        </w:tc>
        <w:tc>
          <w:tcPr>
            <w:tcW w:w="0" w:type="auto"/>
            <w:shd w:val="clear" w:color="auto" w:fill="DAEEF3" w:themeFill="accent5" w:themeFillTint="33"/>
            <w:vAlign w:val="center"/>
          </w:tcPr>
          <w:p w14:paraId="07AD5A9D"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4,910</w:t>
            </w:r>
          </w:p>
        </w:tc>
        <w:tc>
          <w:tcPr>
            <w:tcW w:w="0" w:type="auto"/>
            <w:shd w:val="clear" w:color="auto" w:fill="DAEEF3" w:themeFill="accent5" w:themeFillTint="33"/>
            <w:vAlign w:val="center"/>
          </w:tcPr>
          <w:p w14:paraId="2079DEA7"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sz w:val="18"/>
                <w:szCs w:val="24"/>
                <w:lang w:val="sq-AL"/>
              </w:rPr>
              <w:t>14,410</w:t>
            </w:r>
          </w:p>
        </w:tc>
        <w:tc>
          <w:tcPr>
            <w:tcW w:w="0" w:type="auto"/>
            <w:shd w:val="clear" w:color="auto" w:fill="DAEEF3" w:themeFill="accent5" w:themeFillTint="33"/>
            <w:vAlign w:val="center"/>
          </w:tcPr>
          <w:p w14:paraId="7E5F672F"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bCs/>
                <w:sz w:val="18"/>
                <w:szCs w:val="24"/>
                <w:lang w:val="sq-AL"/>
              </w:rPr>
              <w:t>54,000</w:t>
            </w:r>
          </w:p>
        </w:tc>
      </w:tr>
      <w:tr w:rsidR="00B354F6" w:rsidRPr="00CC49AB" w14:paraId="7E8769D8" w14:textId="77777777" w:rsidTr="00561CF6">
        <w:tc>
          <w:tcPr>
            <w:tcW w:w="2065" w:type="dxa"/>
            <w:vMerge/>
            <w:shd w:val="clear" w:color="auto" w:fill="DAEEF3" w:themeFill="accent5" w:themeFillTint="33"/>
          </w:tcPr>
          <w:p w14:paraId="6B283CA5"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p>
        </w:tc>
        <w:tc>
          <w:tcPr>
            <w:tcW w:w="1653" w:type="dxa"/>
            <w:shd w:val="clear" w:color="auto" w:fill="DAEEF3" w:themeFill="accent5" w:themeFillTint="33"/>
          </w:tcPr>
          <w:p w14:paraId="01AB7763"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Ndërtesë me disa apartamente</w:t>
            </w:r>
          </w:p>
        </w:tc>
        <w:tc>
          <w:tcPr>
            <w:tcW w:w="0" w:type="auto"/>
            <w:shd w:val="clear" w:color="auto" w:fill="DAEEF3" w:themeFill="accent5" w:themeFillTint="33"/>
            <w:vAlign w:val="center"/>
          </w:tcPr>
          <w:p w14:paraId="2A0FC4BE"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30,384</w:t>
            </w:r>
          </w:p>
        </w:tc>
        <w:tc>
          <w:tcPr>
            <w:tcW w:w="0" w:type="auto"/>
            <w:shd w:val="clear" w:color="auto" w:fill="DAEEF3" w:themeFill="accent5" w:themeFillTint="33"/>
            <w:vAlign w:val="center"/>
          </w:tcPr>
          <w:p w14:paraId="39FB7435"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100,665</w:t>
            </w:r>
          </w:p>
        </w:tc>
        <w:tc>
          <w:tcPr>
            <w:tcW w:w="0" w:type="auto"/>
            <w:shd w:val="clear" w:color="auto" w:fill="DAEEF3" w:themeFill="accent5" w:themeFillTint="33"/>
            <w:vAlign w:val="center"/>
          </w:tcPr>
          <w:p w14:paraId="7EA5F529"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70,588</w:t>
            </w:r>
          </w:p>
        </w:tc>
        <w:tc>
          <w:tcPr>
            <w:tcW w:w="0" w:type="auto"/>
            <w:shd w:val="clear" w:color="auto" w:fill="DAEEF3" w:themeFill="accent5" w:themeFillTint="33"/>
            <w:vAlign w:val="center"/>
          </w:tcPr>
          <w:p w14:paraId="3FBB12EA"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36,829</w:t>
            </w:r>
          </w:p>
        </w:tc>
        <w:tc>
          <w:tcPr>
            <w:tcW w:w="0" w:type="auto"/>
            <w:shd w:val="clear" w:color="auto" w:fill="DAEEF3" w:themeFill="accent5" w:themeFillTint="33"/>
            <w:vAlign w:val="center"/>
          </w:tcPr>
          <w:p w14:paraId="06D17FF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82,251</w:t>
            </w:r>
          </w:p>
        </w:tc>
        <w:tc>
          <w:tcPr>
            <w:tcW w:w="0" w:type="auto"/>
            <w:shd w:val="clear" w:color="auto" w:fill="DAEEF3" w:themeFill="accent5" w:themeFillTint="33"/>
            <w:vAlign w:val="center"/>
          </w:tcPr>
          <w:p w14:paraId="2E25E75D"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sz w:val="18"/>
                <w:szCs w:val="24"/>
                <w:lang w:val="sq-AL"/>
              </w:rPr>
              <w:t>111,141</w:t>
            </w:r>
          </w:p>
        </w:tc>
        <w:tc>
          <w:tcPr>
            <w:tcW w:w="0" w:type="auto"/>
            <w:shd w:val="clear" w:color="auto" w:fill="DAEEF3" w:themeFill="accent5" w:themeFillTint="33"/>
            <w:vAlign w:val="center"/>
          </w:tcPr>
          <w:p w14:paraId="7F29B81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bCs/>
                <w:sz w:val="18"/>
                <w:szCs w:val="24"/>
                <w:lang w:val="sq-AL"/>
              </w:rPr>
              <w:t>431,858</w:t>
            </w:r>
          </w:p>
        </w:tc>
      </w:tr>
      <w:tr w:rsidR="00B354F6" w:rsidRPr="00CC49AB" w14:paraId="005EE0D1" w14:textId="77777777" w:rsidTr="00561CF6">
        <w:tc>
          <w:tcPr>
            <w:tcW w:w="2065" w:type="dxa"/>
            <w:vMerge/>
            <w:shd w:val="clear" w:color="auto" w:fill="DAEEF3" w:themeFill="accent5" w:themeFillTint="33"/>
          </w:tcPr>
          <w:p w14:paraId="2BF48579"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p>
        </w:tc>
        <w:tc>
          <w:tcPr>
            <w:tcW w:w="1653" w:type="dxa"/>
            <w:shd w:val="clear" w:color="auto" w:fill="DAEEF3" w:themeFill="accent5" w:themeFillTint="33"/>
            <w:vAlign w:val="center"/>
          </w:tcPr>
          <w:p w14:paraId="5EB12C20"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bCs/>
                <w:sz w:val="18"/>
                <w:szCs w:val="24"/>
                <w:lang w:val="sq-AL"/>
              </w:rPr>
            </w:pPr>
            <w:r w:rsidRPr="00CC49AB">
              <w:rPr>
                <w:rFonts w:ascii="Garamond" w:hAnsi="Garamond" w:cs="Times New Roman"/>
                <w:bCs/>
                <w:sz w:val="18"/>
                <w:szCs w:val="24"/>
                <w:lang w:val="sq-AL"/>
              </w:rPr>
              <w:t>Total</w:t>
            </w:r>
          </w:p>
        </w:tc>
        <w:tc>
          <w:tcPr>
            <w:tcW w:w="0" w:type="auto"/>
            <w:shd w:val="clear" w:color="auto" w:fill="DAEEF3" w:themeFill="accent5" w:themeFillTint="33"/>
            <w:vAlign w:val="center"/>
          </w:tcPr>
          <w:p w14:paraId="4DF6B82B"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bCs/>
                <w:sz w:val="18"/>
                <w:szCs w:val="24"/>
                <w:lang w:val="sq-AL"/>
              </w:rPr>
              <w:t>87,303</w:t>
            </w:r>
          </w:p>
        </w:tc>
        <w:tc>
          <w:tcPr>
            <w:tcW w:w="0" w:type="auto"/>
            <w:shd w:val="clear" w:color="auto" w:fill="DAEEF3" w:themeFill="accent5" w:themeFillTint="33"/>
            <w:vAlign w:val="center"/>
          </w:tcPr>
          <w:p w14:paraId="0D041CB8"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bCs/>
                <w:sz w:val="18"/>
                <w:szCs w:val="24"/>
                <w:lang w:val="sq-AL"/>
              </w:rPr>
              <w:t>186,368</w:t>
            </w:r>
          </w:p>
        </w:tc>
        <w:tc>
          <w:tcPr>
            <w:tcW w:w="0" w:type="auto"/>
            <w:shd w:val="clear" w:color="auto" w:fill="DAEEF3" w:themeFill="accent5" w:themeFillTint="33"/>
            <w:vAlign w:val="center"/>
          </w:tcPr>
          <w:p w14:paraId="71CE832D"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bCs/>
                <w:sz w:val="18"/>
                <w:szCs w:val="24"/>
                <w:lang w:val="sq-AL"/>
              </w:rPr>
              <w:t>137,568</w:t>
            </w:r>
          </w:p>
        </w:tc>
        <w:tc>
          <w:tcPr>
            <w:tcW w:w="0" w:type="auto"/>
            <w:shd w:val="clear" w:color="auto" w:fill="DAEEF3" w:themeFill="accent5" w:themeFillTint="33"/>
            <w:vAlign w:val="center"/>
          </w:tcPr>
          <w:p w14:paraId="1A8B485D"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bCs/>
                <w:sz w:val="18"/>
                <w:szCs w:val="24"/>
                <w:lang w:val="sq-AL"/>
              </w:rPr>
              <w:t>180,262</w:t>
            </w:r>
          </w:p>
        </w:tc>
        <w:tc>
          <w:tcPr>
            <w:tcW w:w="0" w:type="auto"/>
            <w:shd w:val="clear" w:color="auto" w:fill="DAEEF3" w:themeFill="accent5" w:themeFillTint="33"/>
            <w:vAlign w:val="center"/>
          </w:tcPr>
          <w:p w14:paraId="6C63EABA"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bCs/>
                <w:sz w:val="18"/>
                <w:szCs w:val="24"/>
                <w:lang w:val="sq-AL"/>
              </w:rPr>
              <w:t>192,825</w:t>
            </w:r>
          </w:p>
        </w:tc>
        <w:tc>
          <w:tcPr>
            <w:tcW w:w="0" w:type="auto"/>
            <w:shd w:val="clear" w:color="auto" w:fill="DAEEF3" w:themeFill="accent5" w:themeFillTint="33"/>
            <w:vAlign w:val="center"/>
          </w:tcPr>
          <w:p w14:paraId="5030E4B2"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298,203</w:t>
            </w:r>
          </w:p>
        </w:tc>
        <w:tc>
          <w:tcPr>
            <w:tcW w:w="0" w:type="auto"/>
            <w:shd w:val="clear" w:color="auto" w:fill="DAEEF3" w:themeFill="accent5" w:themeFillTint="33"/>
            <w:vAlign w:val="center"/>
          </w:tcPr>
          <w:p w14:paraId="7EC255B4"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bCs/>
                <w:sz w:val="18"/>
                <w:szCs w:val="24"/>
                <w:lang w:val="sq-AL"/>
              </w:rPr>
              <w:t>1082529</w:t>
            </w:r>
          </w:p>
        </w:tc>
      </w:tr>
      <w:tr w:rsidR="00B354F6" w:rsidRPr="00CC49AB" w14:paraId="437D2108" w14:textId="77777777" w:rsidTr="00561CF6">
        <w:tc>
          <w:tcPr>
            <w:tcW w:w="2065" w:type="dxa"/>
            <w:vMerge w:val="restart"/>
            <w:shd w:val="clear" w:color="auto" w:fill="E5DFEC" w:themeFill="accent4" w:themeFillTint="33"/>
          </w:tcPr>
          <w:p w14:paraId="52E3604E" w14:textId="77777777" w:rsidR="001A78CB" w:rsidRPr="00CC49AB" w:rsidRDefault="001A78CB" w:rsidP="001A78CB">
            <w:pPr>
              <w:tabs>
                <w:tab w:val="left" w:pos="-1134"/>
                <w:tab w:val="left" w:pos="69"/>
                <w:tab w:val="left" w:pos="270"/>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Stoku Kumulativ Total i ndërtesave rezidenciale</w:t>
            </w:r>
          </w:p>
        </w:tc>
        <w:tc>
          <w:tcPr>
            <w:tcW w:w="1653" w:type="dxa"/>
            <w:shd w:val="clear" w:color="auto" w:fill="E5DFEC" w:themeFill="accent4" w:themeFillTint="33"/>
          </w:tcPr>
          <w:p w14:paraId="77F27AE2"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Shtëpi e veçuar</w:t>
            </w:r>
          </w:p>
        </w:tc>
        <w:tc>
          <w:tcPr>
            <w:tcW w:w="0" w:type="auto"/>
            <w:shd w:val="clear" w:color="auto" w:fill="E5DFEC" w:themeFill="accent4" w:themeFillTint="33"/>
            <w:vAlign w:val="bottom"/>
          </w:tcPr>
          <w:p w14:paraId="2C61239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30,833</w:t>
            </w:r>
          </w:p>
        </w:tc>
        <w:tc>
          <w:tcPr>
            <w:tcW w:w="0" w:type="auto"/>
            <w:shd w:val="clear" w:color="auto" w:fill="E5DFEC" w:themeFill="accent4" w:themeFillTint="33"/>
            <w:vAlign w:val="bottom"/>
          </w:tcPr>
          <w:p w14:paraId="259E4812"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90,756</w:t>
            </w:r>
          </w:p>
        </w:tc>
        <w:tc>
          <w:tcPr>
            <w:tcW w:w="0" w:type="auto"/>
            <w:shd w:val="clear" w:color="auto" w:fill="E5DFEC" w:themeFill="accent4" w:themeFillTint="33"/>
            <w:vAlign w:val="bottom"/>
          </w:tcPr>
          <w:p w14:paraId="443F9E9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144,846</w:t>
            </w:r>
          </w:p>
        </w:tc>
        <w:tc>
          <w:tcPr>
            <w:tcW w:w="0" w:type="auto"/>
            <w:shd w:val="clear" w:color="auto" w:fill="E5DFEC" w:themeFill="accent4" w:themeFillTint="33"/>
            <w:vAlign w:val="bottom"/>
          </w:tcPr>
          <w:p w14:paraId="57B3448B"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253,598</w:t>
            </w:r>
          </w:p>
        </w:tc>
        <w:tc>
          <w:tcPr>
            <w:tcW w:w="0" w:type="auto"/>
            <w:shd w:val="clear" w:color="auto" w:fill="E5DFEC" w:themeFill="accent4" w:themeFillTint="33"/>
            <w:vAlign w:val="bottom"/>
          </w:tcPr>
          <w:p w14:paraId="13596BDB"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346,065</w:t>
            </w:r>
          </w:p>
        </w:tc>
        <w:tc>
          <w:tcPr>
            <w:tcW w:w="0" w:type="auto"/>
            <w:shd w:val="clear" w:color="auto" w:fill="E5DFEC" w:themeFill="accent4" w:themeFillTint="33"/>
            <w:vAlign w:val="bottom"/>
          </w:tcPr>
          <w:p w14:paraId="688B5E7D"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508,643</w:t>
            </w:r>
          </w:p>
        </w:tc>
        <w:tc>
          <w:tcPr>
            <w:tcW w:w="0" w:type="auto"/>
            <w:shd w:val="clear" w:color="auto" w:fill="E5DFEC" w:themeFill="accent4" w:themeFillTint="33"/>
            <w:vAlign w:val="bottom"/>
          </w:tcPr>
          <w:p w14:paraId="45B4C88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p>
        </w:tc>
      </w:tr>
      <w:tr w:rsidR="00B354F6" w:rsidRPr="00CC49AB" w14:paraId="6B1F5909" w14:textId="77777777" w:rsidTr="00561CF6">
        <w:tc>
          <w:tcPr>
            <w:tcW w:w="2065" w:type="dxa"/>
            <w:vMerge/>
            <w:shd w:val="clear" w:color="auto" w:fill="E5DFEC" w:themeFill="accent4" w:themeFillTint="33"/>
          </w:tcPr>
          <w:p w14:paraId="326908C6"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p>
        </w:tc>
        <w:tc>
          <w:tcPr>
            <w:tcW w:w="1653" w:type="dxa"/>
            <w:shd w:val="clear" w:color="auto" w:fill="E5DFEC" w:themeFill="accent4" w:themeFillTint="33"/>
          </w:tcPr>
          <w:p w14:paraId="028257BE"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Shtëpi gjysmë e veçuar</w:t>
            </w:r>
          </w:p>
        </w:tc>
        <w:tc>
          <w:tcPr>
            <w:tcW w:w="0" w:type="auto"/>
            <w:shd w:val="clear" w:color="auto" w:fill="E5DFEC" w:themeFill="accent4" w:themeFillTint="33"/>
            <w:vAlign w:val="bottom"/>
          </w:tcPr>
          <w:p w14:paraId="5D6CD642"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14,731</w:t>
            </w:r>
          </w:p>
        </w:tc>
        <w:tc>
          <w:tcPr>
            <w:tcW w:w="0" w:type="auto"/>
            <w:shd w:val="clear" w:color="auto" w:fill="E5DFEC" w:themeFill="accent4" w:themeFillTint="33"/>
            <w:vAlign w:val="bottom"/>
          </w:tcPr>
          <w:p w14:paraId="336491B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31,611</w:t>
            </w:r>
          </w:p>
        </w:tc>
        <w:tc>
          <w:tcPr>
            <w:tcW w:w="0" w:type="auto"/>
            <w:shd w:val="clear" w:color="auto" w:fill="E5DFEC" w:themeFill="accent4" w:themeFillTint="33"/>
            <w:vAlign w:val="bottom"/>
          </w:tcPr>
          <w:p w14:paraId="343643D7"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1,125</w:t>
            </w:r>
          </w:p>
        </w:tc>
        <w:tc>
          <w:tcPr>
            <w:tcW w:w="0" w:type="auto"/>
            <w:shd w:val="clear" w:color="auto" w:fill="E5DFEC" w:themeFill="accent4" w:themeFillTint="33"/>
            <w:vAlign w:val="bottom"/>
          </w:tcPr>
          <w:p w14:paraId="20D55158"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64,757</w:t>
            </w:r>
          </w:p>
        </w:tc>
        <w:tc>
          <w:tcPr>
            <w:tcW w:w="0" w:type="auto"/>
            <w:shd w:val="clear" w:color="auto" w:fill="E5DFEC" w:themeFill="accent4" w:themeFillTint="33"/>
            <w:vAlign w:val="bottom"/>
          </w:tcPr>
          <w:p w14:paraId="329E665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77,954</w:t>
            </w:r>
          </w:p>
        </w:tc>
        <w:tc>
          <w:tcPr>
            <w:tcW w:w="0" w:type="auto"/>
            <w:shd w:val="clear" w:color="auto" w:fill="E5DFEC" w:themeFill="accent4" w:themeFillTint="33"/>
            <w:vAlign w:val="bottom"/>
          </w:tcPr>
          <w:p w14:paraId="01C85154"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88,028</w:t>
            </w:r>
          </w:p>
        </w:tc>
        <w:tc>
          <w:tcPr>
            <w:tcW w:w="0" w:type="auto"/>
            <w:shd w:val="clear" w:color="auto" w:fill="E5DFEC" w:themeFill="accent4" w:themeFillTint="33"/>
            <w:vAlign w:val="bottom"/>
          </w:tcPr>
          <w:p w14:paraId="7CE4A874"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p>
        </w:tc>
      </w:tr>
      <w:tr w:rsidR="00B354F6" w:rsidRPr="00CC49AB" w14:paraId="50974BA4" w14:textId="77777777" w:rsidTr="00561CF6">
        <w:tc>
          <w:tcPr>
            <w:tcW w:w="2065" w:type="dxa"/>
            <w:vMerge/>
            <w:shd w:val="clear" w:color="auto" w:fill="E5DFEC" w:themeFill="accent4" w:themeFillTint="33"/>
          </w:tcPr>
          <w:p w14:paraId="2CA79898"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p>
        </w:tc>
        <w:tc>
          <w:tcPr>
            <w:tcW w:w="1653" w:type="dxa"/>
            <w:shd w:val="clear" w:color="auto" w:fill="E5DFEC" w:themeFill="accent4" w:themeFillTint="33"/>
          </w:tcPr>
          <w:p w14:paraId="3495CF78"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Shtëpi në rresht (ose tarracë)</w:t>
            </w:r>
          </w:p>
        </w:tc>
        <w:tc>
          <w:tcPr>
            <w:tcW w:w="0" w:type="auto"/>
            <w:shd w:val="clear" w:color="auto" w:fill="E5DFEC" w:themeFill="accent4" w:themeFillTint="33"/>
            <w:vAlign w:val="bottom"/>
          </w:tcPr>
          <w:p w14:paraId="7244F6AC"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11,355</w:t>
            </w:r>
          </w:p>
        </w:tc>
        <w:tc>
          <w:tcPr>
            <w:tcW w:w="0" w:type="auto"/>
            <w:shd w:val="clear" w:color="auto" w:fill="E5DFEC" w:themeFill="accent4" w:themeFillTint="33"/>
            <w:vAlign w:val="bottom"/>
          </w:tcPr>
          <w:p w14:paraId="5AB81AA5"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20,255</w:t>
            </w:r>
          </w:p>
        </w:tc>
        <w:tc>
          <w:tcPr>
            <w:tcW w:w="0" w:type="auto"/>
            <w:shd w:val="clear" w:color="auto" w:fill="E5DFEC" w:themeFill="accent4" w:themeFillTint="33"/>
            <w:vAlign w:val="bottom"/>
          </w:tcPr>
          <w:p w14:paraId="63E3170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23,631</w:t>
            </w:r>
          </w:p>
        </w:tc>
        <w:tc>
          <w:tcPr>
            <w:tcW w:w="0" w:type="auto"/>
            <w:shd w:val="clear" w:color="auto" w:fill="E5DFEC" w:themeFill="accent4" w:themeFillTint="33"/>
            <w:vAlign w:val="bottom"/>
          </w:tcPr>
          <w:p w14:paraId="19F6BD96"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34,680</w:t>
            </w:r>
          </w:p>
        </w:tc>
        <w:tc>
          <w:tcPr>
            <w:tcW w:w="0" w:type="auto"/>
            <w:shd w:val="clear" w:color="auto" w:fill="E5DFEC" w:themeFill="accent4" w:themeFillTint="33"/>
            <w:vAlign w:val="bottom"/>
          </w:tcPr>
          <w:p w14:paraId="29D3E1C2"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39,590</w:t>
            </w:r>
          </w:p>
        </w:tc>
        <w:tc>
          <w:tcPr>
            <w:tcW w:w="0" w:type="auto"/>
            <w:shd w:val="clear" w:color="auto" w:fill="E5DFEC" w:themeFill="accent4" w:themeFillTint="33"/>
            <w:vAlign w:val="bottom"/>
          </w:tcPr>
          <w:p w14:paraId="4088A725"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54,000</w:t>
            </w:r>
          </w:p>
        </w:tc>
        <w:tc>
          <w:tcPr>
            <w:tcW w:w="0" w:type="auto"/>
            <w:shd w:val="clear" w:color="auto" w:fill="E5DFEC" w:themeFill="accent4" w:themeFillTint="33"/>
            <w:vAlign w:val="bottom"/>
          </w:tcPr>
          <w:p w14:paraId="5580FDD9"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p>
        </w:tc>
      </w:tr>
      <w:tr w:rsidR="00B354F6" w:rsidRPr="00CC49AB" w14:paraId="21DA7211" w14:textId="77777777" w:rsidTr="00561CF6">
        <w:tc>
          <w:tcPr>
            <w:tcW w:w="2065" w:type="dxa"/>
            <w:vMerge/>
            <w:shd w:val="clear" w:color="auto" w:fill="E5DFEC" w:themeFill="accent4" w:themeFillTint="33"/>
          </w:tcPr>
          <w:p w14:paraId="573DBC4D"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p>
        </w:tc>
        <w:tc>
          <w:tcPr>
            <w:tcW w:w="1653" w:type="dxa"/>
            <w:shd w:val="clear" w:color="auto" w:fill="E5DFEC" w:themeFill="accent4" w:themeFillTint="33"/>
          </w:tcPr>
          <w:p w14:paraId="766DBB1F"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Ndërtesë me disa apartamente</w:t>
            </w:r>
          </w:p>
        </w:tc>
        <w:tc>
          <w:tcPr>
            <w:tcW w:w="0" w:type="auto"/>
            <w:shd w:val="clear" w:color="auto" w:fill="E5DFEC" w:themeFill="accent4" w:themeFillTint="33"/>
            <w:vAlign w:val="bottom"/>
          </w:tcPr>
          <w:p w14:paraId="6AB09CB4"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30,384</w:t>
            </w:r>
          </w:p>
        </w:tc>
        <w:tc>
          <w:tcPr>
            <w:tcW w:w="0" w:type="auto"/>
            <w:shd w:val="clear" w:color="auto" w:fill="E5DFEC" w:themeFill="accent4" w:themeFillTint="33"/>
            <w:vAlign w:val="bottom"/>
          </w:tcPr>
          <w:p w14:paraId="14789CC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131,049</w:t>
            </w:r>
          </w:p>
        </w:tc>
        <w:tc>
          <w:tcPr>
            <w:tcW w:w="0" w:type="auto"/>
            <w:shd w:val="clear" w:color="auto" w:fill="E5DFEC" w:themeFill="accent4" w:themeFillTint="33"/>
            <w:vAlign w:val="bottom"/>
          </w:tcPr>
          <w:p w14:paraId="72225926"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201,637</w:t>
            </w:r>
          </w:p>
        </w:tc>
        <w:tc>
          <w:tcPr>
            <w:tcW w:w="0" w:type="auto"/>
            <w:shd w:val="clear" w:color="auto" w:fill="E5DFEC" w:themeFill="accent4" w:themeFillTint="33"/>
            <w:vAlign w:val="bottom"/>
          </w:tcPr>
          <w:p w14:paraId="2AC2FA1F"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238,466</w:t>
            </w:r>
          </w:p>
        </w:tc>
        <w:tc>
          <w:tcPr>
            <w:tcW w:w="0" w:type="auto"/>
            <w:shd w:val="clear" w:color="auto" w:fill="E5DFEC" w:themeFill="accent4" w:themeFillTint="33"/>
            <w:vAlign w:val="bottom"/>
          </w:tcPr>
          <w:p w14:paraId="15023FB8"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320,717</w:t>
            </w:r>
          </w:p>
        </w:tc>
        <w:tc>
          <w:tcPr>
            <w:tcW w:w="0" w:type="auto"/>
            <w:shd w:val="clear" w:color="auto" w:fill="E5DFEC" w:themeFill="accent4" w:themeFillTint="33"/>
            <w:vAlign w:val="bottom"/>
          </w:tcPr>
          <w:p w14:paraId="12534220"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431,858</w:t>
            </w:r>
          </w:p>
        </w:tc>
        <w:tc>
          <w:tcPr>
            <w:tcW w:w="0" w:type="auto"/>
            <w:shd w:val="clear" w:color="auto" w:fill="E5DFEC" w:themeFill="accent4" w:themeFillTint="33"/>
            <w:vAlign w:val="bottom"/>
          </w:tcPr>
          <w:p w14:paraId="1F1C75A8"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p>
        </w:tc>
      </w:tr>
      <w:tr w:rsidR="00B354F6" w:rsidRPr="00CC49AB" w14:paraId="177530AB" w14:textId="77777777" w:rsidTr="00561CF6">
        <w:tc>
          <w:tcPr>
            <w:tcW w:w="2065" w:type="dxa"/>
            <w:vMerge/>
            <w:shd w:val="clear" w:color="auto" w:fill="E5DFEC" w:themeFill="accent4" w:themeFillTint="33"/>
          </w:tcPr>
          <w:p w14:paraId="5456CD51"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p>
        </w:tc>
        <w:tc>
          <w:tcPr>
            <w:tcW w:w="1653" w:type="dxa"/>
            <w:shd w:val="clear" w:color="auto" w:fill="E5DFEC" w:themeFill="accent4" w:themeFillTint="33"/>
            <w:vAlign w:val="center"/>
          </w:tcPr>
          <w:p w14:paraId="210F7FC8"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bCs/>
                <w:sz w:val="18"/>
                <w:szCs w:val="24"/>
                <w:lang w:val="sq-AL"/>
              </w:rPr>
            </w:pPr>
            <w:r w:rsidRPr="00CC49AB">
              <w:rPr>
                <w:rFonts w:ascii="Garamond" w:hAnsi="Garamond" w:cs="Times New Roman"/>
                <w:bCs/>
                <w:sz w:val="18"/>
                <w:szCs w:val="24"/>
                <w:lang w:val="sq-AL"/>
              </w:rPr>
              <w:t>Total</w:t>
            </w:r>
          </w:p>
        </w:tc>
        <w:tc>
          <w:tcPr>
            <w:tcW w:w="0" w:type="auto"/>
            <w:shd w:val="clear" w:color="auto" w:fill="E5DFEC" w:themeFill="accent4" w:themeFillTint="33"/>
            <w:vAlign w:val="bottom"/>
          </w:tcPr>
          <w:p w14:paraId="6AA5EFF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87,303</w:t>
            </w:r>
          </w:p>
        </w:tc>
        <w:tc>
          <w:tcPr>
            <w:tcW w:w="0" w:type="auto"/>
            <w:shd w:val="clear" w:color="auto" w:fill="E5DFEC" w:themeFill="accent4" w:themeFillTint="33"/>
            <w:vAlign w:val="bottom"/>
          </w:tcPr>
          <w:p w14:paraId="7AF32460"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273,671</w:t>
            </w:r>
          </w:p>
        </w:tc>
        <w:tc>
          <w:tcPr>
            <w:tcW w:w="0" w:type="auto"/>
            <w:shd w:val="clear" w:color="auto" w:fill="E5DFEC" w:themeFill="accent4" w:themeFillTint="33"/>
            <w:vAlign w:val="bottom"/>
          </w:tcPr>
          <w:p w14:paraId="5CC774AE"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411,239</w:t>
            </w:r>
          </w:p>
        </w:tc>
        <w:tc>
          <w:tcPr>
            <w:tcW w:w="0" w:type="auto"/>
            <w:shd w:val="clear" w:color="auto" w:fill="E5DFEC" w:themeFill="accent4" w:themeFillTint="33"/>
            <w:vAlign w:val="bottom"/>
          </w:tcPr>
          <w:p w14:paraId="6AD41026"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591,501</w:t>
            </w:r>
          </w:p>
        </w:tc>
        <w:tc>
          <w:tcPr>
            <w:tcW w:w="0" w:type="auto"/>
            <w:shd w:val="clear" w:color="auto" w:fill="E5DFEC" w:themeFill="accent4" w:themeFillTint="33"/>
            <w:vAlign w:val="bottom"/>
          </w:tcPr>
          <w:p w14:paraId="647C72F2"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784,326</w:t>
            </w:r>
          </w:p>
        </w:tc>
        <w:tc>
          <w:tcPr>
            <w:tcW w:w="0" w:type="auto"/>
            <w:shd w:val="clear" w:color="auto" w:fill="E5DFEC" w:themeFill="accent4" w:themeFillTint="33"/>
            <w:vAlign w:val="bottom"/>
          </w:tcPr>
          <w:p w14:paraId="1552928C"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1082529</w:t>
            </w:r>
          </w:p>
        </w:tc>
        <w:tc>
          <w:tcPr>
            <w:tcW w:w="0" w:type="auto"/>
            <w:shd w:val="clear" w:color="auto" w:fill="E5DFEC" w:themeFill="accent4" w:themeFillTint="33"/>
            <w:vAlign w:val="bottom"/>
          </w:tcPr>
          <w:p w14:paraId="1BCCB62A"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p>
        </w:tc>
      </w:tr>
      <w:tr w:rsidR="00B354F6" w:rsidRPr="00CC49AB" w14:paraId="54ED0394" w14:textId="77777777" w:rsidTr="00561CF6">
        <w:tc>
          <w:tcPr>
            <w:tcW w:w="2065" w:type="dxa"/>
            <w:vMerge w:val="restart"/>
            <w:shd w:val="clear" w:color="auto" w:fill="E5B8B7" w:themeFill="accent2" w:themeFillTint="66"/>
          </w:tcPr>
          <w:p w14:paraId="05D8C792"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Totali kumulativ i stokut të ndërtesave rezidenciale të banuara</w:t>
            </w:r>
          </w:p>
        </w:tc>
        <w:tc>
          <w:tcPr>
            <w:tcW w:w="1653" w:type="dxa"/>
            <w:shd w:val="clear" w:color="auto" w:fill="E5B8B7" w:themeFill="accent2" w:themeFillTint="66"/>
          </w:tcPr>
          <w:p w14:paraId="686CEF66"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Shtëpi e veçuar</w:t>
            </w:r>
          </w:p>
        </w:tc>
        <w:tc>
          <w:tcPr>
            <w:tcW w:w="0" w:type="auto"/>
            <w:shd w:val="clear" w:color="auto" w:fill="E5B8B7" w:themeFill="accent2" w:themeFillTint="66"/>
            <w:vAlign w:val="bottom"/>
          </w:tcPr>
          <w:p w14:paraId="36290135"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30,833</w:t>
            </w:r>
          </w:p>
        </w:tc>
        <w:tc>
          <w:tcPr>
            <w:tcW w:w="0" w:type="auto"/>
            <w:shd w:val="clear" w:color="auto" w:fill="E5B8B7" w:themeFill="accent2" w:themeFillTint="66"/>
            <w:vAlign w:val="bottom"/>
          </w:tcPr>
          <w:p w14:paraId="5E203055"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90,756</w:t>
            </w:r>
          </w:p>
        </w:tc>
        <w:tc>
          <w:tcPr>
            <w:tcW w:w="0" w:type="auto"/>
            <w:shd w:val="clear" w:color="auto" w:fill="E5B8B7" w:themeFill="accent2" w:themeFillTint="66"/>
            <w:vAlign w:val="bottom"/>
          </w:tcPr>
          <w:p w14:paraId="13EB242B"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144,846</w:t>
            </w:r>
          </w:p>
        </w:tc>
        <w:tc>
          <w:tcPr>
            <w:tcW w:w="0" w:type="auto"/>
            <w:shd w:val="clear" w:color="auto" w:fill="E5B8B7" w:themeFill="accent2" w:themeFillTint="66"/>
            <w:vAlign w:val="bottom"/>
          </w:tcPr>
          <w:p w14:paraId="3ED73FB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215,558</w:t>
            </w:r>
          </w:p>
        </w:tc>
        <w:tc>
          <w:tcPr>
            <w:tcW w:w="0" w:type="auto"/>
            <w:shd w:val="clear" w:color="auto" w:fill="E5B8B7" w:themeFill="accent2" w:themeFillTint="66"/>
            <w:vAlign w:val="bottom"/>
          </w:tcPr>
          <w:p w14:paraId="62B33A5F"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283,773</w:t>
            </w:r>
          </w:p>
        </w:tc>
        <w:tc>
          <w:tcPr>
            <w:tcW w:w="0" w:type="auto"/>
            <w:shd w:val="clear" w:color="auto" w:fill="E5B8B7" w:themeFill="accent2" w:themeFillTint="66"/>
            <w:vAlign w:val="bottom"/>
          </w:tcPr>
          <w:p w14:paraId="10D33CE2"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360,233</w:t>
            </w:r>
          </w:p>
        </w:tc>
        <w:tc>
          <w:tcPr>
            <w:tcW w:w="0" w:type="auto"/>
            <w:shd w:val="clear" w:color="auto" w:fill="E5B8B7" w:themeFill="accent2" w:themeFillTint="66"/>
            <w:vAlign w:val="bottom"/>
          </w:tcPr>
          <w:p w14:paraId="12D372EF"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p>
        </w:tc>
      </w:tr>
      <w:tr w:rsidR="00B354F6" w:rsidRPr="00CC49AB" w14:paraId="1DB2DD51" w14:textId="77777777" w:rsidTr="00561CF6">
        <w:tc>
          <w:tcPr>
            <w:tcW w:w="2065" w:type="dxa"/>
            <w:vMerge/>
            <w:shd w:val="clear" w:color="auto" w:fill="E5B8B7" w:themeFill="accent2" w:themeFillTint="66"/>
          </w:tcPr>
          <w:p w14:paraId="23AF2CEB"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p>
        </w:tc>
        <w:tc>
          <w:tcPr>
            <w:tcW w:w="1653" w:type="dxa"/>
            <w:shd w:val="clear" w:color="auto" w:fill="E5B8B7" w:themeFill="accent2" w:themeFillTint="66"/>
          </w:tcPr>
          <w:p w14:paraId="125AF948"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Shtëpi gjysmë e veçuar</w:t>
            </w:r>
          </w:p>
        </w:tc>
        <w:tc>
          <w:tcPr>
            <w:tcW w:w="0" w:type="auto"/>
            <w:shd w:val="clear" w:color="auto" w:fill="E5B8B7" w:themeFill="accent2" w:themeFillTint="66"/>
            <w:vAlign w:val="bottom"/>
          </w:tcPr>
          <w:p w14:paraId="471A04B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14,731</w:t>
            </w:r>
          </w:p>
        </w:tc>
        <w:tc>
          <w:tcPr>
            <w:tcW w:w="0" w:type="auto"/>
            <w:shd w:val="clear" w:color="auto" w:fill="E5B8B7" w:themeFill="accent2" w:themeFillTint="66"/>
            <w:vAlign w:val="bottom"/>
          </w:tcPr>
          <w:p w14:paraId="4C32C35B"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31,611</w:t>
            </w:r>
          </w:p>
        </w:tc>
        <w:tc>
          <w:tcPr>
            <w:tcW w:w="0" w:type="auto"/>
            <w:shd w:val="clear" w:color="auto" w:fill="E5B8B7" w:themeFill="accent2" w:themeFillTint="66"/>
            <w:vAlign w:val="bottom"/>
          </w:tcPr>
          <w:p w14:paraId="527D57B8"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41,125</w:t>
            </w:r>
          </w:p>
        </w:tc>
        <w:tc>
          <w:tcPr>
            <w:tcW w:w="0" w:type="auto"/>
            <w:shd w:val="clear" w:color="auto" w:fill="E5B8B7" w:themeFill="accent2" w:themeFillTint="66"/>
            <w:vAlign w:val="bottom"/>
          </w:tcPr>
          <w:p w14:paraId="2D9B09A2"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55,043</w:t>
            </w:r>
          </w:p>
        </w:tc>
        <w:tc>
          <w:tcPr>
            <w:tcW w:w="0" w:type="auto"/>
            <w:shd w:val="clear" w:color="auto" w:fill="E5B8B7" w:themeFill="accent2" w:themeFillTint="66"/>
            <w:vAlign w:val="bottom"/>
          </w:tcPr>
          <w:p w14:paraId="2FCD52E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63,922</w:t>
            </w:r>
          </w:p>
        </w:tc>
        <w:tc>
          <w:tcPr>
            <w:tcW w:w="0" w:type="auto"/>
            <w:shd w:val="clear" w:color="auto" w:fill="E5B8B7" w:themeFill="accent2" w:themeFillTint="66"/>
            <w:vAlign w:val="bottom"/>
          </w:tcPr>
          <w:p w14:paraId="72F1896E"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66,599</w:t>
            </w:r>
          </w:p>
        </w:tc>
        <w:tc>
          <w:tcPr>
            <w:tcW w:w="0" w:type="auto"/>
            <w:shd w:val="clear" w:color="auto" w:fill="E5B8B7" w:themeFill="accent2" w:themeFillTint="66"/>
            <w:vAlign w:val="bottom"/>
          </w:tcPr>
          <w:p w14:paraId="37323F4A"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p>
        </w:tc>
      </w:tr>
      <w:tr w:rsidR="00B354F6" w:rsidRPr="00CC49AB" w14:paraId="2388EA80" w14:textId="77777777" w:rsidTr="00561CF6">
        <w:tc>
          <w:tcPr>
            <w:tcW w:w="2065" w:type="dxa"/>
            <w:vMerge/>
            <w:shd w:val="clear" w:color="auto" w:fill="E5B8B7" w:themeFill="accent2" w:themeFillTint="66"/>
          </w:tcPr>
          <w:p w14:paraId="71E12153"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p>
        </w:tc>
        <w:tc>
          <w:tcPr>
            <w:tcW w:w="1653" w:type="dxa"/>
            <w:shd w:val="clear" w:color="auto" w:fill="E5B8B7" w:themeFill="accent2" w:themeFillTint="66"/>
          </w:tcPr>
          <w:p w14:paraId="64C85021"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Shtëpi në rresht (ose tarracë)</w:t>
            </w:r>
          </w:p>
        </w:tc>
        <w:tc>
          <w:tcPr>
            <w:tcW w:w="0" w:type="auto"/>
            <w:shd w:val="clear" w:color="auto" w:fill="E5B8B7" w:themeFill="accent2" w:themeFillTint="66"/>
            <w:vAlign w:val="bottom"/>
          </w:tcPr>
          <w:p w14:paraId="73B7003D"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11,355</w:t>
            </w:r>
          </w:p>
        </w:tc>
        <w:tc>
          <w:tcPr>
            <w:tcW w:w="0" w:type="auto"/>
            <w:shd w:val="clear" w:color="auto" w:fill="E5B8B7" w:themeFill="accent2" w:themeFillTint="66"/>
            <w:vAlign w:val="bottom"/>
          </w:tcPr>
          <w:p w14:paraId="4E9126D6"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20,255</w:t>
            </w:r>
          </w:p>
        </w:tc>
        <w:tc>
          <w:tcPr>
            <w:tcW w:w="0" w:type="auto"/>
            <w:shd w:val="clear" w:color="auto" w:fill="E5B8B7" w:themeFill="accent2" w:themeFillTint="66"/>
            <w:vAlign w:val="bottom"/>
          </w:tcPr>
          <w:p w14:paraId="318BB13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23,631</w:t>
            </w:r>
          </w:p>
        </w:tc>
        <w:tc>
          <w:tcPr>
            <w:tcW w:w="0" w:type="auto"/>
            <w:shd w:val="clear" w:color="auto" w:fill="E5B8B7" w:themeFill="accent2" w:themeFillTint="66"/>
            <w:vAlign w:val="bottom"/>
          </w:tcPr>
          <w:p w14:paraId="57196949"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29,478</w:t>
            </w:r>
          </w:p>
        </w:tc>
        <w:tc>
          <w:tcPr>
            <w:tcW w:w="0" w:type="auto"/>
            <w:shd w:val="clear" w:color="auto" w:fill="E5B8B7" w:themeFill="accent2" w:themeFillTint="66"/>
            <w:vAlign w:val="bottom"/>
          </w:tcPr>
          <w:p w14:paraId="04E8F01D"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32,464</w:t>
            </w:r>
          </w:p>
        </w:tc>
        <w:tc>
          <w:tcPr>
            <w:tcW w:w="0" w:type="auto"/>
            <w:shd w:val="clear" w:color="auto" w:fill="E5B8B7" w:themeFill="accent2" w:themeFillTint="66"/>
            <w:vAlign w:val="bottom"/>
          </w:tcPr>
          <w:p w14:paraId="77502CCC"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37,899</w:t>
            </w:r>
          </w:p>
        </w:tc>
        <w:tc>
          <w:tcPr>
            <w:tcW w:w="0" w:type="auto"/>
            <w:shd w:val="clear" w:color="auto" w:fill="E5B8B7" w:themeFill="accent2" w:themeFillTint="66"/>
            <w:vAlign w:val="bottom"/>
          </w:tcPr>
          <w:p w14:paraId="59D38B0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p>
        </w:tc>
      </w:tr>
      <w:tr w:rsidR="00B354F6" w:rsidRPr="00CC49AB" w14:paraId="6EFBE235" w14:textId="77777777" w:rsidTr="00561CF6">
        <w:tc>
          <w:tcPr>
            <w:tcW w:w="2065" w:type="dxa"/>
            <w:vMerge/>
            <w:shd w:val="clear" w:color="auto" w:fill="E5B8B7" w:themeFill="accent2" w:themeFillTint="66"/>
          </w:tcPr>
          <w:p w14:paraId="5699065E"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p>
        </w:tc>
        <w:tc>
          <w:tcPr>
            <w:tcW w:w="1653" w:type="dxa"/>
            <w:shd w:val="clear" w:color="auto" w:fill="E5B8B7" w:themeFill="accent2" w:themeFillTint="66"/>
          </w:tcPr>
          <w:p w14:paraId="47962422"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Ndërtesë me disa apartamente</w:t>
            </w:r>
          </w:p>
        </w:tc>
        <w:tc>
          <w:tcPr>
            <w:tcW w:w="0" w:type="auto"/>
            <w:shd w:val="clear" w:color="auto" w:fill="E5B8B7" w:themeFill="accent2" w:themeFillTint="66"/>
            <w:vAlign w:val="bottom"/>
          </w:tcPr>
          <w:p w14:paraId="65F4F9FA"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30,384</w:t>
            </w:r>
          </w:p>
        </w:tc>
        <w:tc>
          <w:tcPr>
            <w:tcW w:w="0" w:type="auto"/>
            <w:shd w:val="clear" w:color="auto" w:fill="E5B8B7" w:themeFill="accent2" w:themeFillTint="66"/>
            <w:vAlign w:val="bottom"/>
          </w:tcPr>
          <w:p w14:paraId="0226CC8F"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131,049</w:t>
            </w:r>
          </w:p>
        </w:tc>
        <w:tc>
          <w:tcPr>
            <w:tcW w:w="0" w:type="auto"/>
            <w:shd w:val="clear" w:color="auto" w:fill="E5B8B7" w:themeFill="accent2" w:themeFillTint="66"/>
            <w:vAlign w:val="bottom"/>
          </w:tcPr>
          <w:p w14:paraId="25822A2C"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201,637</w:t>
            </w:r>
          </w:p>
        </w:tc>
        <w:tc>
          <w:tcPr>
            <w:tcW w:w="0" w:type="auto"/>
            <w:shd w:val="clear" w:color="auto" w:fill="E5B8B7" w:themeFill="accent2" w:themeFillTint="66"/>
            <w:vAlign w:val="bottom"/>
          </w:tcPr>
          <w:p w14:paraId="0D98918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202,696</w:t>
            </w:r>
          </w:p>
        </w:tc>
        <w:tc>
          <w:tcPr>
            <w:tcW w:w="0" w:type="auto"/>
            <w:shd w:val="clear" w:color="auto" w:fill="E5B8B7" w:themeFill="accent2" w:themeFillTint="66"/>
            <w:vAlign w:val="bottom"/>
          </w:tcPr>
          <w:p w14:paraId="3113098F"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262,988</w:t>
            </w:r>
          </w:p>
        </w:tc>
        <w:tc>
          <w:tcPr>
            <w:tcW w:w="0" w:type="auto"/>
            <w:shd w:val="clear" w:color="auto" w:fill="E5B8B7" w:themeFill="accent2" w:themeFillTint="66"/>
            <w:vAlign w:val="bottom"/>
          </w:tcPr>
          <w:p w14:paraId="42628AEA"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261,594</w:t>
            </w:r>
          </w:p>
        </w:tc>
        <w:tc>
          <w:tcPr>
            <w:tcW w:w="0" w:type="auto"/>
            <w:shd w:val="clear" w:color="auto" w:fill="E5B8B7" w:themeFill="accent2" w:themeFillTint="66"/>
            <w:vAlign w:val="bottom"/>
          </w:tcPr>
          <w:p w14:paraId="59781649"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p>
        </w:tc>
      </w:tr>
      <w:tr w:rsidR="00E82E3E" w:rsidRPr="00CC49AB" w14:paraId="0847BC7F" w14:textId="77777777" w:rsidTr="00561CF6">
        <w:tc>
          <w:tcPr>
            <w:tcW w:w="2065" w:type="dxa"/>
            <w:shd w:val="clear" w:color="auto" w:fill="E5B8B7" w:themeFill="accent2" w:themeFillTint="66"/>
          </w:tcPr>
          <w:p w14:paraId="5021F67A"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p>
        </w:tc>
        <w:tc>
          <w:tcPr>
            <w:tcW w:w="1653" w:type="dxa"/>
            <w:shd w:val="clear" w:color="auto" w:fill="E5B8B7" w:themeFill="accent2" w:themeFillTint="66"/>
            <w:vAlign w:val="center"/>
          </w:tcPr>
          <w:p w14:paraId="41F97D76"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bCs/>
                <w:sz w:val="18"/>
                <w:szCs w:val="24"/>
                <w:lang w:val="sq-AL"/>
              </w:rPr>
            </w:pPr>
            <w:r w:rsidRPr="00CC49AB">
              <w:rPr>
                <w:rFonts w:ascii="Garamond" w:hAnsi="Garamond" w:cs="Times New Roman"/>
                <w:bCs/>
                <w:sz w:val="18"/>
                <w:szCs w:val="24"/>
                <w:lang w:val="sq-AL"/>
              </w:rPr>
              <w:t>Total</w:t>
            </w:r>
          </w:p>
        </w:tc>
        <w:tc>
          <w:tcPr>
            <w:tcW w:w="0" w:type="auto"/>
            <w:shd w:val="clear" w:color="auto" w:fill="E5B8B7" w:themeFill="accent2" w:themeFillTint="66"/>
            <w:vAlign w:val="bottom"/>
          </w:tcPr>
          <w:p w14:paraId="1B4EFB3A" w14:textId="7A5D41C7" w:rsidR="001A78CB" w:rsidRPr="00CC49AB" w:rsidRDefault="00DC2701"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 xml:space="preserve"> </w:t>
            </w:r>
            <w:r w:rsidR="001A78CB" w:rsidRPr="00CC49AB">
              <w:rPr>
                <w:rFonts w:ascii="Garamond" w:hAnsi="Garamond" w:cs="Times New Roman"/>
                <w:bCs/>
                <w:sz w:val="18"/>
                <w:szCs w:val="24"/>
                <w:lang w:val="sq-AL"/>
              </w:rPr>
              <w:t xml:space="preserve">87,303 </w:t>
            </w:r>
          </w:p>
        </w:tc>
        <w:tc>
          <w:tcPr>
            <w:tcW w:w="0" w:type="auto"/>
            <w:shd w:val="clear" w:color="auto" w:fill="E5B8B7" w:themeFill="accent2" w:themeFillTint="66"/>
            <w:vAlign w:val="bottom"/>
          </w:tcPr>
          <w:p w14:paraId="40088E00" w14:textId="66B158A4" w:rsidR="001A78CB" w:rsidRPr="00CC49AB" w:rsidRDefault="00DC2701"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 xml:space="preserve"> </w:t>
            </w:r>
            <w:r w:rsidR="001A78CB" w:rsidRPr="00CC49AB">
              <w:rPr>
                <w:rFonts w:ascii="Garamond" w:hAnsi="Garamond" w:cs="Times New Roman"/>
                <w:bCs/>
                <w:sz w:val="18"/>
                <w:szCs w:val="24"/>
                <w:lang w:val="sq-AL"/>
              </w:rPr>
              <w:t xml:space="preserve">273,671 </w:t>
            </w:r>
          </w:p>
        </w:tc>
        <w:tc>
          <w:tcPr>
            <w:tcW w:w="0" w:type="auto"/>
            <w:shd w:val="clear" w:color="auto" w:fill="E5B8B7" w:themeFill="accent2" w:themeFillTint="66"/>
            <w:vAlign w:val="bottom"/>
          </w:tcPr>
          <w:p w14:paraId="233C7D1A" w14:textId="3CA27467" w:rsidR="001A78CB" w:rsidRPr="00CC49AB" w:rsidRDefault="00DC2701"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 xml:space="preserve"> </w:t>
            </w:r>
            <w:r w:rsidR="001A78CB" w:rsidRPr="00CC49AB">
              <w:rPr>
                <w:rFonts w:ascii="Garamond" w:hAnsi="Garamond" w:cs="Times New Roman"/>
                <w:bCs/>
                <w:sz w:val="18"/>
                <w:szCs w:val="24"/>
                <w:lang w:val="sq-AL"/>
              </w:rPr>
              <w:t xml:space="preserve">411,239 </w:t>
            </w:r>
          </w:p>
        </w:tc>
        <w:tc>
          <w:tcPr>
            <w:tcW w:w="0" w:type="auto"/>
            <w:shd w:val="clear" w:color="auto" w:fill="E5B8B7" w:themeFill="accent2" w:themeFillTint="66"/>
            <w:vAlign w:val="bottom"/>
          </w:tcPr>
          <w:p w14:paraId="629825E3" w14:textId="3F5871AE" w:rsidR="001A78CB" w:rsidRPr="00CC49AB" w:rsidRDefault="00DC2701"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 xml:space="preserve"> </w:t>
            </w:r>
            <w:r w:rsidR="001A78CB" w:rsidRPr="00CC49AB">
              <w:rPr>
                <w:rFonts w:ascii="Garamond" w:hAnsi="Garamond" w:cs="Times New Roman"/>
                <w:bCs/>
                <w:sz w:val="18"/>
                <w:szCs w:val="24"/>
                <w:lang w:val="sq-AL"/>
              </w:rPr>
              <w:t xml:space="preserve">502,776 </w:t>
            </w:r>
          </w:p>
        </w:tc>
        <w:tc>
          <w:tcPr>
            <w:tcW w:w="0" w:type="auto"/>
            <w:shd w:val="clear" w:color="auto" w:fill="E5B8B7" w:themeFill="accent2" w:themeFillTint="66"/>
            <w:vAlign w:val="bottom"/>
          </w:tcPr>
          <w:p w14:paraId="01F24E55" w14:textId="3F0DE705" w:rsidR="001A78CB" w:rsidRPr="00CC49AB" w:rsidRDefault="00DC2701"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 xml:space="preserve"> </w:t>
            </w:r>
            <w:r w:rsidR="001A78CB" w:rsidRPr="00CC49AB">
              <w:rPr>
                <w:rFonts w:ascii="Garamond" w:hAnsi="Garamond" w:cs="Times New Roman"/>
                <w:bCs/>
                <w:sz w:val="18"/>
                <w:szCs w:val="24"/>
                <w:lang w:val="sq-AL"/>
              </w:rPr>
              <w:t xml:space="preserve">643,147 </w:t>
            </w:r>
          </w:p>
        </w:tc>
        <w:tc>
          <w:tcPr>
            <w:tcW w:w="0" w:type="auto"/>
            <w:shd w:val="clear" w:color="auto" w:fill="E5B8B7" w:themeFill="accent2" w:themeFillTint="66"/>
            <w:vAlign w:val="bottom"/>
          </w:tcPr>
          <w:p w14:paraId="47B3D6B0" w14:textId="1364773F" w:rsidR="001A78CB" w:rsidRPr="00CC49AB" w:rsidRDefault="00DC2701"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 xml:space="preserve"> </w:t>
            </w:r>
            <w:r w:rsidR="001A78CB" w:rsidRPr="00CC49AB">
              <w:rPr>
                <w:rFonts w:ascii="Garamond" w:hAnsi="Garamond" w:cs="Times New Roman"/>
                <w:bCs/>
                <w:sz w:val="18"/>
                <w:szCs w:val="24"/>
                <w:lang w:val="sq-AL"/>
              </w:rPr>
              <w:t xml:space="preserve">726,325 </w:t>
            </w:r>
          </w:p>
        </w:tc>
        <w:tc>
          <w:tcPr>
            <w:tcW w:w="0" w:type="auto"/>
            <w:shd w:val="clear" w:color="auto" w:fill="E5B8B7" w:themeFill="accent2" w:themeFillTint="66"/>
            <w:vAlign w:val="bottom"/>
          </w:tcPr>
          <w:p w14:paraId="5940068A"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p>
        </w:tc>
      </w:tr>
      <w:tr w:rsidR="00E82E3E" w:rsidRPr="00CC49AB" w14:paraId="31138880" w14:textId="77777777" w:rsidTr="00561CF6">
        <w:tc>
          <w:tcPr>
            <w:tcW w:w="2065" w:type="dxa"/>
            <w:vMerge w:val="restart"/>
            <w:shd w:val="clear" w:color="auto" w:fill="D9D9D9" w:themeFill="background1" w:themeFillShade="D9"/>
            <w:vAlign w:val="center"/>
          </w:tcPr>
          <w:p w14:paraId="4316F7E1"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Totali kumulativ i stokut të ndërtesave rezidenciale të pabanuara</w:t>
            </w:r>
          </w:p>
        </w:tc>
        <w:tc>
          <w:tcPr>
            <w:tcW w:w="1653" w:type="dxa"/>
            <w:shd w:val="clear" w:color="auto" w:fill="D9D9D9" w:themeFill="background1" w:themeFillShade="D9"/>
          </w:tcPr>
          <w:p w14:paraId="63303EDD"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Shtëpi e veçuar</w:t>
            </w:r>
          </w:p>
        </w:tc>
        <w:tc>
          <w:tcPr>
            <w:tcW w:w="0" w:type="auto"/>
            <w:shd w:val="clear" w:color="auto" w:fill="D9D9D9" w:themeFill="background1" w:themeFillShade="D9"/>
            <w:vAlign w:val="center"/>
          </w:tcPr>
          <w:p w14:paraId="4CE8931B"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w:t>
            </w:r>
          </w:p>
        </w:tc>
        <w:tc>
          <w:tcPr>
            <w:tcW w:w="0" w:type="auto"/>
            <w:shd w:val="clear" w:color="auto" w:fill="D9D9D9" w:themeFill="background1" w:themeFillShade="D9"/>
            <w:vAlign w:val="center"/>
          </w:tcPr>
          <w:p w14:paraId="11603F17"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w:t>
            </w:r>
          </w:p>
        </w:tc>
        <w:tc>
          <w:tcPr>
            <w:tcW w:w="0" w:type="auto"/>
            <w:shd w:val="clear" w:color="auto" w:fill="D9D9D9" w:themeFill="background1" w:themeFillShade="D9"/>
            <w:vAlign w:val="center"/>
          </w:tcPr>
          <w:p w14:paraId="3461056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w:t>
            </w:r>
          </w:p>
        </w:tc>
        <w:tc>
          <w:tcPr>
            <w:tcW w:w="0" w:type="auto"/>
            <w:shd w:val="clear" w:color="auto" w:fill="D9D9D9" w:themeFill="background1" w:themeFillShade="D9"/>
            <w:vAlign w:val="center"/>
          </w:tcPr>
          <w:p w14:paraId="09186B0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38,040</w:t>
            </w:r>
          </w:p>
        </w:tc>
        <w:tc>
          <w:tcPr>
            <w:tcW w:w="0" w:type="auto"/>
            <w:shd w:val="clear" w:color="auto" w:fill="D9D9D9" w:themeFill="background1" w:themeFillShade="D9"/>
            <w:vAlign w:val="center"/>
          </w:tcPr>
          <w:p w14:paraId="08CDB625"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62,292</w:t>
            </w:r>
          </w:p>
        </w:tc>
        <w:tc>
          <w:tcPr>
            <w:tcW w:w="0" w:type="auto"/>
            <w:shd w:val="clear" w:color="auto" w:fill="D9D9D9" w:themeFill="background1" w:themeFillShade="D9"/>
            <w:vAlign w:val="center"/>
          </w:tcPr>
          <w:p w14:paraId="56D1666F"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148,410</w:t>
            </w:r>
          </w:p>
        </w:tc>
        <w:tc>
          <w:tcPr>
            <w:tcW w:w="0" w:type="auto"/>
            <w:shd w:val="clear" w:color="auto" w:fill="D9D9D9" w:themeFill="background1" w:themeFillShade="D9"/>
            <w:vAlign w:val="center"/>
          </w:tcPr>
          <w:p w14:paraId="3A53849F"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p>
        </w:tc>
      </w:tr>
      <w:tr w:rsidR="00E82E3E" w:rsidRPr="00CC49AB" w14:paraId="5D5447F1" w14:textId="77777777" w:rsidTr="00561CF6">
        <w:tc>
          <w:tcPr>
            <w:tcW w:w="2065" w:type="dxa"/>
            <w:vMerge/>
            <w:shd w:val="clear" w:color="auto" w:fill="D9D9D9" w:themeFill="background1" w:themeFillShade="D9"/>
            <w:vAlign w:val="center"/>
          </w:tcPr>
          <w:p w14:paraId="55686DF1" w14:textId="77777777" w:rsidR="001A78CB" w:rsidRPr="00CC49AB" w:rsidRDefault="001A78CB" w:rsidP="001A78CB">
            <w:pPr>
              <w:tabs>
                <w:tab w:val="left" w:pos="-1134"/>
                <w:tab w:val="left" w:pos="270"/>
                <w:tab w:val="left" w:pos="567"/>
                <w:tab w:val="left" w:pos="1134"/>
                <w:tab w:val="left" w:pos="5304"/>
                <w:tab w:val="left" w:pos="6996"/>
              </w:tabs>
              <w:spacing w:after="0"/>
              <w:jc w:val="both"/>
              <w:rPr>
                <w:rFonts w:ascii="Garamond" w:hAnsi="Garamond" w:cs="Times New Roman"/>
                <w:sz w:val="18"/>
                <w:szCs w:val="24"/>
                <w:lang w:val="sq-AL"/>
              </w:rPr>
            </w:pPr>
          </w:p>
        </w:tc>
        <w:tc>
          <w:tcPr>
            <w:tcW w:w="1653" w:type="dxa"/>
            <w:shd w:val="clear" w:color="auto" w:fill="D9D9D9" w:themeFill="background1" w:themeFillShade="D9"/>
          </w:tcPr>
          <w:p w14:paraId="224E8F6B"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Shtëpi gjysmë e veçuar</w:t>
            </w:r>
          </w:p>
        </w:tc>
        <w:tc>
          <w:tcPr>
            <w:tcW w:w="0" w:type="auto"/>
            <w:shd w:val="clear" w:color="auto" w:fill="D9D9D9" w:themeFill="background1" w:themeFillShade="D9"/>
            <w:vAlign w:val="center"/>
          </w:tcPr>
          <w:p w14:paraId="3AE0BFAF"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w:t>
            </w:r>
          </w:p>
        </w:tc>
        <w:tc>
          <w:tcPr>
            <w:tcW w:w="0" w:type="auto"/>
            <w:shd w:val="clear" w:color="auto" w:fill="D9D9D9" w:themeFill="background1" w:themeFillShade="D9"/>
            <w:vAlign w:val="center"/>
          </w:tcPr>
          <w:p w14:paraId="5B265ECF"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w:t>
            </w:r>
          </w:p>
        </w:tc>
        <w:tc>
          <w:tcPr>
            <w:tcW w:w="0" w:type="auto"/>
            <w:shd w:val="clear" w:color="auto" w:fill="D9D9D9" w:themeFill="background1" w:themeFillShade="D9"/>
            <w:vAlign w:val="center"/>
          </w:tcPr>
          <w:p w14:paraId="6A101AEA"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w:t>
            </w:r>
          </w:p>
        </w:tc>
        <w:tc>
          <w:tcPr>
            <w:tcW w:w="0" w:type="auto"/>
            <w:shd w:val="clear" w:color="auto" w:fill="D9D9D9" w:themeFill="background1" w:themeFillShade="D9"/>
            <w:vAlign w:val="center"/>
          </w:tcPr>
          <w:p w14:paraId="06E57C8C"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9,714</w:t>
            </w:r>
          </w:p>
        </w:tc>
        <w:tc>
          <w:tcPr>
            <w:tcW w:w="0" w:type="auto"/>
            <w:shd w:val="clear" w:color="auto" w:fill="D9D9D9" w:themeFill="background1" w:themeFillShade="D9"/>
            <w:vAlign w:val="center"/>
          </w:tcPr>
          <w:p w14:paraId="2CE7ABCD"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14,032</w:t>
            </w:r>
          </w:p>
        </w:tc>
        <w:tc>
          <w:tcPr>
            <w:tcW w:w="0" w:type="auto"/>
            <w:shd w:val="clear" w:color="auto" w:fill="D9D9D9" w:themeFill="background1" w:themeFillShade="D9"/>
            <w:vAlign w:val="center"/>
          </w:tcPr>
          <w:p w14:paraId="4EB6A00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21,429</w:t>
            </w:r>
          </w:p>
        </w:tc>
        <w:tc>
          <w:tcPr>
            <w:tcW w:w="0" w:type="auto"/>
            <w:shd w:val="clear" w:color="auto" w:fill="D9D9D9" w:themeFill="background1" w:themeFillShade="D9"/>
            <w:vAlign w:val="center"/>
          </w:tcPr>
          <w:p w14:paraId="4F25199C"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p>
        </w:tc>
      </w:tr>
      <w:tr w:rsidR="00E82E3E" w:rsidRPr="00CC49AB" w14:paraId="7D7D8CD5" w14:textId="77777777" w:rsidTr="00561CF6">
        <w:tc>
          <w:tcPr>
            <w:tcW w:w="2065" w:type="dxa"/>
            <w:vMerge/>
            <w:shd w:val="clear" w:color="auto" w:fill="D9D9D9" w:themeFill="background1" w:themeFillShade="D9"/>
            <w:vAlign w:val="center"/>
          </w:tcPr>
          <w:p w14:paraId="0558D354" w14:textId="77777777" w:rsidR="001A78CB" w:rsidRPr="00CC49AB" w:rsidRDefault="001A78CB" w:rsidP="001A78CB">
            <w:pPr>
              <w:tabs>
                <w:tab w:val="left" w:pos="-1134"/>
                <w:tab w:val="left" w:pos="270"/>
                <w:tab w:val="left" w:pos="567"/>
                <w:tab w:val="left" w:pos="1134"/>
                <w:tab w:val="left" w:pos="5304"/>
                <w:tab w:val="left" w:pos="6996"/>
              </w:tabs>
              <w:spacing w:after="0"/>
              <w:jc w:val="both"/>
              <w:rPr>
                <w:rFonts w:ascii="Garamond" w:hAnsi="Garamond" w:cs="Times New Roman"/>
                <w:sz w:val="18"/>
                <w:szCs w:val="24"/>
                <w:lang w:val="sq-AL"/>
              </w:rPr>
            </w:pPr>
          </w:p>
        </w:tc>
        <w:tc>
          <w:tcPr>
            <w:tcW w:w="1653" w:type="dxa"/>
            <w:shd w:val="clear" w:color="auto" w:fill="D9D9D9" w:themeFill="background1" w:themeFillShade="D9"/>
          </w:tcPr>
          <w:p w14:paraId="3BAFEAC6"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Shtëpi në rresht (ose tarracë)</w:t>
            </w:r>
          </w:p>
        </w:tc>
        <w:tc>
          <w:tcPr>
            <w:tcW w:w="0" w:type="auto"/>
            <w:shd w:val="clear" w:color="auto" w:fill="D9D9D9" w:themeFill="background1" w:themeFillShade="D9"/>
            <w:vAlign w:val="center"/>
          </w:tcPr>
          <w:p w14:paraId="66CE7CAD"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w:t>
            </w:r>
          </w:p>
        </w:tc>
        <w:tc>
          <w:tcPr>
            <w:tcW w:w="0" w:type="auto"/>
            <w:shd w:val="clear" w:color="auto" w:fill="D9D9D9" w:themeFill="background1" w:themeFillShade="D9"/>
            <w:vAlign w:val="center"/>
          </w:tcPr>
          <w:p w14:paraId="1A91F562"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w:t>
            </w:r>
          </w:p>
        </w:tc>
        <w:tc>
          <w:tcPr>
            <w:tcW w:w="0" w:type="auto"/>
            <w:shd w:val="clear" w:color="auto" w:fill="D9D9D9" w:themeFill="background1" w:themeFillShade="D9"/>
            <w:vAlign w:val="center"/>
          </w:tcPr>
          <w:p w14:paraId="6C7F5FBB"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w:t>
            </w:r>
          </w:p>
        </w:tc>
        <w:tc>
          <w:tcPr>
            <w:tcW w:w="0" w:type="auto"/>
            <w:shd w:val="clear" w:color="auto" w:fill="D9D9D9" w:themeFill="background1" w:themeFillShade="D9"/>
            <w:vAlign w:val="center"/>
          </w:tcPr>
          <w:p w14:paraId="6D886C70"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5,202</w:t>
            </w:r>
          </w:p>
        </w:tc>
        <w:tc>
          <w:tcPr>
            <w:tcW w:w="0" w:type="auto"/>
            <w:shd w:val="clear" w:color="auto" w:fill="D9D9D9" w:themeFill="background1" w:themeFillShade="D9"/>
            <w:vAlign w:val="center"/>
          </w:tcPr>
          <w:p w14:paraId="25B4E6EC"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7,126</w:t>
            </w:r>
          </w:p>
        </w:tc>
        <w:tc>
          <w:tcPr>
            <w:tcW w:w="0" w:type="auto"/>
            <w:shd w:val="clear" w:color="auto" w:fill="D9D9D9" w:themeFill="background1" w:themeFillShade="D9"/>
            <w:vAlign w:val="center"/>
          </w:tcPr>
          <w:p w14:paraId="280BA44F"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16,101</w:t>
            </w:r>
          </w:p>
        </w:tc>
        <w:tc>
          <w:tcPr>
            <w:tcW w:w="0" w:type="auto"/>
            <w:shd w:val="clear" w:color="auto" w:fill="D9D9D9" w:themeFill="background1" w:themeFillShade="D9"/>
            <w:vAlign w:val="center"/>
          </w:tcPr>
          <w:p w14:paraId="61AB237E"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p>
        </w:tc>
      </w:tr>
      <w:tr w:rsidR="00E82E3E" w:rsidRPr="00CC49AB" w14:paraId="4950E440" w14:textId="77777777" w:rsidTr="00561CF6">
        <w:tc>
          <w:tcPr>
            <w:tcW w:w="2065" w:type="dxa"/>
            <w:vMerge/>
            <w:shd w:val="clear" w:color="auto" w:fill="D9D9D9" w:themeFill="background1" w:themeFillShade="D9"/>
            <w:vAlign w:val="center"/>
          </w:tcPr>
          <w:p w14:paraId="5490D571" w14:textId="77777777" w:rsidR="001A78CB" w:rsidRPr="00CC49AB" w:rsidRDefault="001A78CB" w:rsidP="001A78CB">
            <w:pPr>
              <w:tabs>
                <w:tab w:val="left" w:pos="-1134"/>
                <w:tab w:val="left" w:pos="270"/>
                <w:tab w:val="left" w:pos="567"/>
                <w:tab w:val="left" w:pos="1134"/>
                <w:tab w:val="left" w:pos="5304"/>
                <w:tab w:val="left" w:pos="6996"/>
              </w:tabs>
              <w:spacing w:after="0"/>
              <w:jc w:val="both"/>
              <w:rPr>
                <w:rFonts w:ascii="Garamond" w:hAnsi="Garamond" w:cs="Times New Roman"/>
                <w:sz w:val="18"/>
                <w:szCs w:val="24"/>
                <w:lang w:val="sq-AL"/>
              </w:rPr>
            </w:pPr>
          </w:p>
        </w:tc>
        <w:tc>
          <w:tcPr>
            <w:tcW w:w="1653" w:type="dxa"/>
            <w:shd w:val="clear" w:color="auto" w:fill="D9D9D9" w:themeFill="background1" w:themeFillShade="D9"/>
          </w:tcPr>
          <w:p w14:paraId="535938E0"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sz w:val="18"/>
                <w:szCs w:val="24"/>
                <w:lang w:val="sq-AL"/>
              </w:rPr>
            </w:pPr>
            <w:r w:rsidRPr="00CC49AB">
              <w:rPr>
                <w:rFonts w:ascii="Garamond" w:hAnsi="Garamond" w:cs="Times New Roman"/>
                <w:sz w:val="18"/>
                <w:szCs w:val="24"/>
                <w:lang w:val="sq-AL"/>
              </w:rPr>
              <w:t>Ndërtesë me disa apartamente</w:t>
            </w:r>
          </w:p>
        </w:tc>
        <w:tc>
          <w:tcPr>
            <w:tcW w:w="0" w:type="auto"/>
            <w:shd w:val="clear" w:color="auto" w:fill="D9D9D9" w:themeFill="background1" w:themeFillShade="D9"/>
            <w:vAlign w:val="center"/>
          </w:tcPr>
          <w:p w14:paraId="20E7C7A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w:t>
            </w:r>
          </w:p>
        </w:tc>
        <w:tc>
          <w:tcPr>
            <w:tcW w:w="0" w:type="auto"/>
            <w:shd w:val="clear" w:color="auto" w:fill="D9D9D9" w:themeFill="background1" w:themeFillShade="D9"/>
            <w:vAlign w:val="center"/>
          </w:tcPr>
          <w:p w14:paraId="76E27F05"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w:t>
            </w:r>
          </w:p>
        </w:tc>
        <w:tc>
          <w:tcPr>
            <w:tcW w:w="0" w:type="auto"/>
            <w:shd w:val="clear" w:color="auto" w:fill="D9D9D9" w:themeFill="background1" w:themeFillShade="D9"/>
            <w:vAlign w:val="center"/>
          </w:tcPr>
          <w:p w14:paraId="6A2FD59B"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w:t>
            </w:r>
          </w:p>
        </w:tc>
        <w:tc>
          <w:tcPr>
            <w:tcW w:w="0" w:type="auto"/>
            <w:shd w:val="clear" w:color="auto" w:fill="D9D9D9" w:themeFill="background1" w:themeFillShade="D9"/>
            <w:vAlign w:val="center"/>
          </w:tcPr>
          <w:p w14:paraId="48227FA3"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35,770</w:t>
            </w:r>
          </w:p>
        </w:tc>
        <w:tc>
          <w:tcPr>
            <w:tcW w:w="0" w:type="auto"/>
            <w:shd w:val="clear" w:color="auto" w:fill="D9D9D9" w:themeFill="background1" w:themeFillShade="D9"/>
            <w:vAlign w:val="center"/>
          </w:tcPr>
          <w:p w14:paraId="6E87725E"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57,729</w:t>
            </w:r>
          </w:p>
        </w:tc>
        <w:tc>
          <w:tcPr>
            <w:tcW w:w="0" w:type="auto"/>
            <w:shd w:val="clear" w:color="auto" w:fill="D9D9D9" w:themeFill="background1" w:themeFillShade="D9"/>
            <w:vAlign w:val="center"/>
          </w:tcPr>
          <w:p w14:paraId="5D3B7E67"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r w:rsidRPr="00CC49AB">
              <w:rPr>
                <w:rFonts w:ascii="Garamond" w:hAnsi="Garamond" w:cs="Times New Roman"/>
                <w:sz w:val="18"/>
                <w:szCs w:val="24"/>
                <w:lang w:val="sq-AL"/>
              </w:rPr>
              <w:t>170,264</w:t>
            </w:r>
          </w:p>
        </w:tc>
        <w:tc>
          <w:tcPr>
            <w:tcW w:w="0" w:type="auto"/>
            <w:shd w:val="clear" w:color="auto" w:fill="D9D9D9" w:themeFill="background1" w:themeFillShade="D9"/>
            <w:vAlign w:val="center"/>
          </w:tcPr>
          <w:p w14:paraId="4E6D11CE"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sz w:val="18"/>
                <w:szCs w:val="24"/>
                <w:lang w:val="sq-AL"/>
              </w:rPr>
            </w:pPr>
          </w:p>
        </w:tc>
      </w:tr>
      <w:tr w:rsidR="00E82E3E" w:rsidRPr="00CC49AB" w14:paraId="59BD1AAD" w14:textId="77777777" w:rsidTr="00561CF6">
        <w:tc>
          <w:tcPr>
            <w:tcW w:w="2065" w:type="dxa"/>
            <w:vMerge/>
            <w:shd w:val="clear" w:color="auto" w:fill="D9D9D9" w:themeFill="background1" w:themeFillShade="D9"/>
            <w:vAlign w:val="center"/>
          </w:tcPr>
          <w:p w14:paraId="3F5151FA" w14:textId="77777777" w:rsidR="001A78CB" w:rsidRPr="00CC49AB" w:rsidRDefault="001A78CB" w:rsidP="001A78CB">
            <w:pPr>
              <w:tabs>
                <w:tab w:val="left" w:pos="-1134"/>
                <w:tab w:val="left" w:pos="270"/>
                <w:tab w:val="left" w:pos="567"/>
                <w:tab w:val="left" w:pos="1134"/>
                <w:tab w:val="left" w:pos="5304"/>
                <w:tab w:val="left" w:pos="6996"/>
              </w:tabs>
              <w:spacing w:after="0"/>
              <w:jc w:val="both"/>
              <w:rPr>
                <w:rFonts w:ascii="Garamond" w:hAnsi="Garamond" w:cs="Times New Roman"/>
                <w:sz w:val="18"/>
                <w:szCs w:val="24"/>
                <w:lang w:val="sq-AL"/>
              </w:rPr>
            </w:pPr>
          </w:p>
        </w:tc>
        <w:tc>
          <w:tcPr>
            <w:tcW w:w="1653" w:type="dxa"/>
            <w:shd w:val="clear" w:color="auto" w:fill="D9D9D9" w:themeFill="background1" w:themeFillShade="D9"/>
            <w:vAlign w:val="center"/>
          </w:tcPr>
          <w:p w14:paraId="2DC2BEC9" w14:textId="77777777" w:rsidR="001A78CB" w:rsidRPr="00CC49AB" w:rsidRDefault="001A78CB" w:rsidP="001A78CB">
            <w:pPr>
              <w:tabs>
                <w:tab w:val="left" w:pos="-1134"/>
                <w:tab w:val="left" w:pos="270"/>
                <w:tab w:val="left" w:pos="567"/>
                <w:tab w:val="left" w:pos="1134"/>
                <w:tab w:val="left" w:pos="5304"/>
                <w:tab w:val="left" w:pos="6996"/>
              </w:tabs>
              <w:spacing w:after="0"/>
              <w:rPr>
                <w:rFonts w:ascii="Garamond" w:hAnsi="Garamond" w:cs="Times New Roman"/>
                <w:bCs/>
                <w:sz w:val="18"/>
                <w:szCs w:val="24"/>
                <w:lang w:val="sq-AL"/>
              </w:rPr>
            </w:pPr>
            <w:r w:rsidRPr="00CC49AB">
              <w:rPr>
                <w:rFonts w:ascii="Garamond" w:hAnsi="Garamond" w:cs="Times New Roman"/>
                <w:bCs/>
                <w:sz w:val="18"/>
                <w:szCs w:val="24"/>
                <w:lang w:val="sq-AL"/>
              </w:rPr>
              <w:t>Total</w:t>
            </w:r>
          </w:p>
        </w:tc>
        <w:tc>
          <w:tcPr>
            <w:tcW w:w="0" w:type="auto"/>
            <w:shd w:val="clear" w:color="auto" w:fill="D9D9D9" w:themeFill="background1" w:themeFillShade="D9"/>
            <w:vAlign w:val="center"/>
          </w:tcPr>
          <w:p w14:paraId="231DEC2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w:t>
            </w:r>
          </w:p>
        </w:tc>
        <w:tc>
          <w:tcPr>
            <w:tcW w:w="0" w:type="auto"/>
            <w:shd w:val="clear" w:color="auto" w:fill="D9D9D9" w:themeFill="background1" w:themeFillShade="D9"/>
            <w:vAlign w:val="center"/>
          </w:tcPr>
          <w:p w14:paraId="4DF86FED"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w:t>
            </w:r>
          </w:p>
        </w:tc>
        <w:tc>
          <w:tcPr>
            <w:tcW w:w="0" w:type="auto"/>
            <w:shd w:val="clear" w:color="auto" w:fill="D9D9D9" w:themeFill="background1" w:themeFillShade="D9"/>
            <w:vAlign w:val="center"/>
          </w:tcPr>
          <w:p w14:paraId="4EEAAAF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w:t>
            </w:r>
          </w:p>
        </w:tc>
        <w:tc>
          <w:tcPr>
            <w:tcW w:w="0" w:type="auto"/>
            <w:shd w:val="clear" w:color="auto" w:fill="D9D9D9" w:themeFill="background1" w:themeFillShade="D9"/>
            <w:vAlign w:val="center"/>
          </w:tcPr>
          <w:p w14:paraId="1BACC335"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88,725</w:t>
            </w:r>
          </w:p>
        </w:tc>
        <w:tc>
          <w:tcPr>
            <w:tcW w:w="0" w:type="auto"/>
            <w:shd w:val="clear" w:color="auto" w:fill="D9D9D9" w:themeFill="background1" w:themeFillShade="D9"/>
            <w:vAlign w:val="center"/>
          </w:tcPr>
          <w:p w14:paraId="4DC9920F"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141,179</w:t>
            </w:r>
          </w:p>
        </w:tc>
        <w:tc>
          <w:tcPr>
            <w:tcW w:w="0" w:type="auto"/>
            <w:shd w:val="clear" w:color="auto" w:fill="D9D9D9" w:themeFill="background1" w:themeFillShade="D9"/>
            <w:vAlign w:val="center"/>
          </w:tcPr>
          <w:p w14:paraId="48F52011" w14:textId="77777777" w:rsidR="001A78CB" w:rsidRPr="00CC49AB" w:rsidRDefault="001A78CB" w:rsidP="00561CF6">
            <w:pPr>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356,204</w:t>
            </w:r>
          </w:p>
        </w:tc>
        <w:tc>
          <w:tcPr>
            <w:tcW w:w="0" w:type="auto"/>
            <w:shd w:val="clear" w:color="auto" w:fill="D9D9D9" w:themeFill="background1" w:themeFillShade="D9"/>
            <w:vAlign w:val="center"/>
          </w:tcPr>
          <w:p w14:paraId="7EDC051D" w14:textId="77777777" w:rsidR="001A78CB" w:rsidRPr="00CC49AB" w:rsidRDefault="001A78CB" w:rsidP="00561CF6">
            <w:pPr>
              <w:keepNext/>
              <w:tabs>
                <w:tab w:val="left" w:pos="-1134"/>
                <w:tab w:val="left" w:pos="270"/>
                <w:tab w:val="left" w:pos="567"/>
                <w:tab w:val="left" w:pos="1134"/>
                <w:tab w:val="left" w:pos="5304"/>
                <w:tab w:val="left" w:pos="6996"/>
              </w:tabs>
              <w:spacing w:after="0"/>
              <w:jc w:val="right"/>
              <w:rPr>
                <w:rFonts w:ascii="Garamond" w:hAnsi="Garamond" w:cs="Times New Roman"/>
                <w:bCs/>
                <w:sz w:val="18"/>
                <w:szCs w:val="24"/>
                <w:lang w:val="sq-AL"/>
              </w:rPr>
            </w:pPr>
          </w:p>
        </w:tc>
      </w:tr>
    </w:tbl>
    <w:p w14:paraId="46B5437A" w14:textId="77777777"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120" w:name="_Toc184729208"/>
      <w:r w:rsidRPr="00CC49AB">
        <w:rPr>
          <w:rFonts w:ascii="Garamond" w:hAnsi="Garamond" w:cs="Times New Roman"/>
          <w:b w:val="0"/>
          <w:i/>
          <w:color w:val="auto"/>
          <w:szCs w:val="20"/>
        </w:rPr>
        <w:t xml:space="preserve">Tabela </w:t>
      </w:r>
      <w:r w:rsidR="00E4526D" w:rsidRPr="00CC49AB">
        <w:rPr>
          <w:rFonts w:ascii="Garamond" w:hAnsi="Garamond" w:cs="Times New Roman"/>
          <w:b w:val="0"/>
          <w:i/>
          <w:color w:val="auto"/>
          <w:szCs w:val="20"/>
        </w:rPr>
        <w:t>3.7</w:t>
      </w:r>
      <w:r w:rsidRPr="00CC49AB">
        <w:rPr>
          <w:rFonts w:ascii="Garamond" w:hAnsi="Garamond" w:cs="Times New Roman"/>
          <w:b w:val="0"/>
          <w:i/>
          <w:color w:val="auto"/>
          <w:szCs w:val="20"/>
        </w:rPr>
        <w:t xml:space="preserve"> Totali i stokut të ndërtesave të banimit</w:t>
      </w:r>
      <w:bookmarkEnd w:id="120"/>
    </w:p>
    <w:p w14:paraId="32EA76FD" w14:textId="3552207B" w:rsidR="001A78CB" w:rsidRPr="00CC49AB" w:rsidRDefault="001A78CB" w:rsidP="001A78CB">
      <w:pPr>
        <w:pStyle w:val="Caption"/>
        <w:keepNext w:val="0"/>
        <w:spacing w:after="0" w:line="240" w:lineRule="auto"/>
        <w:ind w:right="69"/>
        <w:jc w:val="center"/>
        <w:rPr>
          <w:rFonts w:ascii="Garamond" w:hAnsi="Garamond" w:cs="Times New Roman"/>
          <w:b w:val="0"/>
          <w:i/>
          <w:color w:val="auto"/>
          <w:sz w:val="24"/>
          <w:szCs w:val="24"/>
        </w:rPr>
      </w:pPr>
      <w:r w:rsidRPr="00CC49AB">
        <w:rPr>
          <w:rFonts w:ascii="Garamond" w:hAnsi="Garamond" w:cs="Times New Roman"/>
          <w:b w:val="0"/>
          <w:i/>
          <w:color w:val="auto"/>
          <w:szCs w:val="20"/>
        </w:rPr>
        <w:t xml:space="preserve">Burimi: Të dhënat deri në vitin 2000 bazohen në Strategjinë Kombëtare të Energjisë dhe Call-off: Strategjia e Rinovimit të Ndërtesave të Shqipërisë (ECA, </w:t>
      </w:r>
      <w:r w:rsidR="00561CF6" w:rsidRPr="00CC49AB">
        <w:rPr>
          <w:rFonts w:ascii="Garamond" w:hAnsi="Garamond" w:cs="Times New Roman"/>
          <w:b w:val="0"/>
          <w:i/>
          <w:color w:val="auto"/>
          <w:szCs w:val="20"/>
        </w:rPr>
        <w:t xml:space="preserve">mars </w:t>
      </w:r>
      <w:r w:rsidRPr="00CC49AB">
        <w:rPr>
          <w:rFonts w:ascii="Garamond" w:hAnsi="Garamond" w:cs="Times New Roman"/>
          <w:b w:val="0"/>
          <w:i/>
          <w:color w:val="auto"/>
          <w:szCs w:val="20"/>
        </w:rPr>
        <w:t xml:space="preserve">2023) në kuadër të </w:t>
      </w:r>
      <w:r w:rsidR="00165A32" w:rsidRPr="00CC49AB">
        <w:rPr>
          <w:rFonts w:ascii="Garamond" w:hAnsi="Garamond" w:cs="Times New Roman"/>
          <w:b w:val="0"/>
          <w:i/>
          <w:color w:val="auto"/>
          <w:szCs w:val="20"/>
        </w:rPr>
        <w:t>“</w:t>
      </w:r>
      <w:r w:rsidRPr="00CC49AB">
        <w:rPr>
          <w:rFonts w:ascii="Garamond" w:hAnsi="Garamond" w:cs="Times New Roman"/>
          <w:b w:val="0"/>
          <w:i/>
          <w:color w:val="auto"/>
          <w:szCs w:val="20"/>
        </w:rPr>
        <w:t xml:space="preserve">Programi </w:t>
      </w:r>
      <w:r w:rsidR="006B611D" w:rsidRPr="00CC49AB">
        <w:rPr>
          <w:rFonts w:ascii="Garamond" w:hAnsi="Garamond" w:cs="Times New Roman"/>
          <w:b w:val="0"/>
          <w:i/>
          <w:color w:val="auto"/>
          <w:szCs w:val="20"/>
        </w:rPr>
        <w:t>rajonal i eficiencës së energji</w:t>
      </w:r>
      <w:r w:rsidRPr="00CC49AB">
        <w:rPr>
          <w:rFonts w:ascii="Garamond" w:hAnsi="Garamond" w:cs="Times New Roman"/>
          <w:b w:val="0"/>
          <w:i/>
          <w:color w:val="auto"/>
          <w:szCs w:val="20"/>
        </w:rPr>
        <w:t>së në Ballkanin Perëndimor (REEP)</w:t>
      </w:r>
      <w:r w:rsidR="00561CF6" w:rsidRPr="00CC49AB">
        <w:rPr>
          <w:rFonts w:ascii="Garamond" w:hAnsi="Garamond" w:cs="Times New Roman"/>
          <w:b w:val="0"/>
          <w:i/>
          <w:color w:val="auto"/>
          <w:szCs w:val="20"/>
        </w:rPr>
        <w:t>,</w:t>
      </w:r>
      <w:r w:rsidRPr="00CC49AB">
        <w:rPr>
          <w:rFonts w:ascii="Garamond" w:hAnsi="Garamond" w:cs="Times New Roman"/>
          <w:b w:val="0"/>
          <w:i/>
          <w:color w:val="auto"/>
          <w:szCs w:val="20"/>
        </w:rPr>
        <w:t xml:space="preserve"> </w:t>
      </w:r>
      <w:r w:rsidR="00561CF6" w:rsidRPr="00CC49AB">
        <w:rPr>
          <w:rFonts w:ascii="Garamond" w:hAnsi="Garamond" w:cs="Times New Roman"/>
          <w:b w:val="0"/>
          <w:i/>
          <w:color w:val="auto"/>
          <w:szCs w:val="20"/>
        </w:rPr>
        <w:t xml:space="preserve">faza </w:t>
      </w:r>
      <w:r w:rsidRPr="00CC49AB">
        <w:rPr>
          <w:rFonts w:ascii="Garamond" w:hAnsi="Garamond" w:cs="Times New Roman"/>
          <w:b w:val="0"/>
          <w:i/>
          <w:color w:val="auto"/>
          <w:szCs w:val="20"/>
        </w:rPr>
        <w:t>II</w:t>
      </w:r>
      <w:r w:rsidR="00561CF6" w:rsidRPr="00CC49AB">
        <w:rPr>
          <w:rFonts w:ascii="Garamond" w:hAnsi="Garamond" w:cs="Times New Roman"/>
          <w:b w:val="0"/>
          <w:i/>
          <w:color w:val="auto"/>
          <w:szCs w:val="20"/>
        </w:rPr>
        <w:t>,</w:t>
      </w:r>
      <w:r w:rsidRPr="00CC49AB">
        <w:rPr>
          <w:rFonts w:ascii="Garamond" w:hAnsi="Garamond" w:cs="Times New Roman"/>
          <w:b w:val="0"/>
          <w:i/>
          <w:color w:val="auto"/>
          <w:szCs w:val="20"/>
        </w:rPr>
        <w:t xml:space="preserve"> </w:t>
      </w:r>
      <w:r w:rsidR="006B611D" w:rsidRPr="00CC49AB">
        <w:rPr>
          <w:rFonts w:ascii="Garamond" w:hAnsi="Garamond" w:cs="Times New Roman"/>
          <w:b w:val="0"/>
          <w:i/>
          <w:color w:val="auto"/>
          <w:szCs w:val="20"/>
        </w:rPr>
        <w:t xml:space="preserve">politika </w:t>
      </w:r>
      <w:r w:rsidR="00165A32" w:rsidRPr="00CC49AB">
        <w:rPr>
          <w:rFonts w:ascii="Garamond" w:hAnsi="Garamond" w:cs="Times New Roman"/>
          <w:b w:val="0"/>
          <w:i/>
          <w:color w:val="auto"/>
          <w:szCs w:val="20"/>
        </w:rPr>
        <w:t>“</w:t>
      </w:r>
      <w:r w:rsidRPr="00CC49AB">
        <w:rPr>
          <w:rFonts w:ascii="Garamond" w:hAnsi="Garamond" w:cs="Times New Roman"/>
          <w:b w:val="0"/>
          <w:i/>
          <w:color w:val="auto"/>
          <w:szCs w:val="20"/>
        </w:rPr>
        <w:t>REEP Plus</w:t>
      </w:r>
      <w:r w:rsidR="00165A32" w:rsidRPr="00CC49AB">
        <w:rPr>
          <w:rFonts w:ascii="Garamond" w:hAnsi="Garamond" w:cs="Times New Roman"/>
          <w:b w:val="0"/>
          <w:i/>
          <w:color w:val="auto"/>
          <w:szCs w:val="20"/>
        </w:rPr>
        <w:t>”</w:t>
      </w:r>
      <w:r w:rsidRPr="00CC49AB">
        <w:rPr>
          <w:rFonts w:ascii="Garamond" w:hAnsi="Garamond" w:cs="Times New Roman"/>
          <w:b w:val="0"/>
          <w:i/>
          <w:color w:val="auto"/>
          <w:szCs w:val="20"/>
        </w:rPr>
        <w:t xml:space="preserve"> </w:t>
      </w:r>
      <w:r w:rsidR="006B611D" w:rsidRPr="00CC49AB">
        <w:rPr>
          <w:rFonts w:ascii="Garamond" w:hAnsi="Garamond" w:cs="Times New Roman"/>
          <w:b w:val="0"/>
          <w:i/>
          <w:color w:val="auto"/>
          <w:szCs w:val="20"/>
        </w:rPr>
        <w:t xml:space="preserve">dritarja e dialogut </w:t>
      </w:r>
      <w:r w:rsidRPr="00CC49AB">
        <w:rPr>
          <w:rFonts w:ascii="Garamond" w:hAnsi="Garamond" w:cs="Times New Roman"/>
          <w:b w:val="0"/>
          <w:i/>
          <w:color w:val="auto"/>
          <w:szCs w:val="20"/>
        </w:rPr>
        <w:t>1(a)</w:t>
      </w:r>
      <w:r w:rsidR="00165A32" w:rsidRPr="00CC49AB">
        <w:rPr>
          <w:rFonts w:ascii="Garamond" w:hAnsi="Garamond" w:cs="Times New Roman"/>
          <w:b w:val="0"/>
          <w:i/>
          <w:color w:val="auto"/>
          <w:szCs w:val="20"/>
        </w:rPr>
        <w:t>”</w:t>
      </w:r>
      <w:r w:rsidR="006B611D" w:rsidRPr="00CC49AB">
        <w:rPr>
          <w:rFonts w:ascii="Garamond" w:hAnsi="Garamond" w:cs="Times New Roman"/>
          <w:b w:val="0"/>
          <w:i/>
          <w:color w:val="auto"/>
          <w:szCs w:val="20"/>
        </w:rPr>
        <w:t>,</w:t>
      </w:r>
      <w:r w:rsidRPr="00CC49AB">
        <w:rPr>
          <w:rFonts w:ascii="Garamond" w:hAnsi="Garamond" w:cs="Times New Roman"/>
          <w:b w:val="0"/>
          <w:i/>
          <w:color w:val="auto"/>
          <w:szCs w:val="20"/>
        </w:rPr>
        <w:t xml:space="preserve"> ku të dhënat për periudhën 2001</w:t>
      </w:r>
      <w:r w:rsidR="00561CF6" w:rsidRPr="00CC49AB">
        <w:rPr>
          <w:rFonts w:ascii="Garamond" w:hAnsi="Garamond" w:cs="Times New Roman"/>
          <w:b w:val="0"/>
          <w:i/>
          <w:color w:val="auto"/>
          <w:szCs w:val="20"/>
        </w:rPr>
        <w:t>–</w:t>
      </w:r>
      <w:r w:rsidRPr="00CC49AB">
        <w:rPr>
          <w:rFonts w:ascii="Garamond" w:hAnsi="Garamond" w:cs="Times New Roman"/>
          <w:b w:val="0"/>
          <w:i/>
          <w:color w:val="auto"/>
          <w:szCs w:val="20"/>
        </w:rPr>
        <w:t>2011 bazohen në CENCUS 2011 dhe për periudhën 2012</w:t>
      </w:r>
      <w:r w:rsidR="006B611D" w:rsidRPr="00CC49AB">
        <w:rPr>
          <w:rFonts w:ascii="Garamond" w:hAnsi="Garamond" w:cs="Times New Roman"/>
          <w:b w:val="0"/>
          <w:i/>
          <w:color w:val="auto"/>
          <w:szCs w:val="20"/>
        </w:rPr>
        <w:t>–</w:t>
      </w:r>
      <w:r w:rsidRPr="00CC49AB">
        <w:rPr>
          <w:rFonts w:ascii="Garamond" w:hAnsi="Garamond" w:cs="Times New Roman"/>
          <w:b w:val="0"/>
          <w:i/>
          <w:color w:val="auto"/>
          <w:szCs w:val="20"/>
        </w:rPr>
        <w:t>2023 bazohen në totalin e stokut rezidencial</w:t>
      </w:r>
    </w:p>
    <w:p w14:paraId="67E38F51" w14:textId="77777777" w:rsidR="001A78CB" w:rsidRPr="00CC49AB" w:rsidRDefault="001A78CB" w:rsidP="001A78CB">
      <w:pPr>
        <w:tabs>
          <w:tab w:val="left" w:pos="-1134"/>
          <w:tab w:val="left" w:pos="270"/>
          <w:tab w:val="left" w:pos="567"/>
          <w:tab w:val="left" w:pos="1134"/>
          <w:tab w:val="left" w:pos="5304"/>
          <w:tab w:val="left" w:pos="6996"/>
        </w:tabs>
        <w:spacing w:after="0" w:line="240" w:lineRule="auto"/>
        <w:jc w:val="both"/>
        <w:rPr>
          <w:rFonts w:ascii="Garamond" w:hAnsi="Garamond" w:cs="Times New Roman"/>
          <w:sz w:val="24"/>
          <w:szCs w:val="24"/>
        </w:rPr>
      </w:pPr>
    </w:p>
    <w:p w14:paraId="1FFDF43D" w14:textId="791CDA36" w:rsidR="001A78CB" w:rsidRPr="00CC49AB" w:rsidRDefault="001A78CB" w:rsidP="00E4526D">
      <w:pPr>
        <w:pStyle w:val="TEKSTIIIIII"/>
      </w:pPr>
      <w:r w:rsidRPr="00CC49AB">
        <w:lastRenderedPageBreak/>
        <w:t>Në Figurat 3.21</w:t>
      </w:r>
      <w:r w:rsidR="006B611D" w:rsidRPr="00CC49AB">
        <w:t>–</w:t>
      </w:r>
      <w:r w:rsidRPr="00CC49AB">
        <w:t>3.22 paraqitet numri i banesave sipas moshës dhe llojit të ndërtesave të banimit bazuar në përllogaritjet e kryera nga konsulentët e EECG</w:t>
      </w:r>
      <w:r w:rsidR="00896047" w:rsidRPr="00CC49AB">
        <w:t>-së</w:t>
      </w:r>
      <w:r w:rsidRPr="00CC49AB">
        <w:t xml:space="preserve"> bazuar në CENSUS-et përkatëse të kryera nga INSTAT.</w:t>
      </w:r>
    </w:p>
    <w:p w14:paraId="62EC42B3" w14:textId="77777777" w:rsidR="003E744A" w:rsidRPr="00CC49AB" w:rsidRDefault="003E744A" w:rsidP="00E4526D">
      <w:pPr>
        <w:pStyle w:val="TEKSTIIIIII"/>
        <w:rPr>
          <w:rFonts w:eastAsia="Times New Roman"/>
          <w:spacing w:val="-1"/>
          <w:lang w:eastAsia="fi-FI"/>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74"/>
        <w:gridCol w:w="4686"/>
      </w:tblGrid>
      <w:tr w:rsidR="001A78CB" w:rsidRPr="00CC49AB" w14:paraId="746A5AA5" w14:textId="77777777" w:rsidTr="001A78CB">
        <w:tc>
          <w:tcPr>
            <w:tcW w:w="2497" w:type="pct"/>
            <w:hideMark/>
          </w:tcPr>
          <w:p w14:paraId="6C8F8B85"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4CF58240" wp14:editId="0192BC40">
                  <wp:extent cx="2689860" cy="2522220"/>
                  <wp:effectExtent l="0" t="0" r="0" b="0"/>
                  <wp:docPr id="72" name="Pictur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2689860" cy="2522220"/>
                          </a:xfrm>
                          <a:prstGeom prst="rect">
                            <a:avLst/>
                          </a:prstGeom>
                          <a:noFill/>
                        </pic:spPr>
                      </pic:pic>
                    </a:graphicData>
                  </a:graphic>
                </wp:inline>
              </w:drawing>
            </w:r>
          </w:p>
          <w:p w14:paraId="59E85278"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21" w:name="_Toc184729296"/>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3.21</w:t>
            </w:r>
            <w:r w:rsidRPr="00CC49AB">
              <w:rPr>
                <w:rFonts w:ascii="Garamond" w:hAnsi="Garamond" w:cs="Times New Roman"/>
                <w:b w:val="0"/>
                <w:i/>
                <w:color w:val="auto"/>
                <w:szCs w:val="20"/>
                <w:lang w:val="sq-AL"/>
              </w:rPr>
              <w:t xml:space="preserve"> Numri total i banesave rezidenciale sipas moshës dhe llojit të ndërtesave rezidenciale për vitet 1960-2023</w:t>
            </w:r>
            <w:bookmarkEnd w:id="121"/>
          </w:p>
          <w:p w14:paraId="40B0A7D3"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p>
        </w:tc>
        <w:tc>
          <w:tcPr>
            <w:tcW w:w="2503" w:type="pct"/>
            <w:hideMark/>
          </w:tcPr>
          <w:p w14:paraId="54232883"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54CA569" wp14:editId="187295E6">
                  <wp:extent cx="2691580" cy="2514600"/>
                  <wp:effectExtent l="0" t="0" r="0" b="0"/>
                  <wp:docPr id="76" name="Picture 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bwMode="auto">
                          <a:xfrm>
                            <a:off x="0" y="0"/>
                            <a:ext cx="2695529" cy="2518289"/>
                          </a:xfrm>
                          <a:prstGeom prst="rect">
                            <a:avLst/>
                          </a:prstGeom>
                          <a:noFill/>
                          <a:ln>
                            <a:noFill/>
                          </a:ln>
                        </pic:spPr>
                      </pic:pic>
                    </a:graphicData>
                  </a:graphic>
                </wp:inline>
              </w:drawing>
            </w:r>
          </w:p>
          <w:p w14:paraId="63D601C7"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22" w:name="_Toc184729297"/>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3.22</w:t>
            </w:r>
            <w:r w:rsidRPr="00CC49AB">
              <w:rPr>
                <w:rFonts w:ascii="Garamond" w:hAnsi="Garamond" w:cs="Times New Roman"/>
                <w:b w:val="0"/>
                <w:i/>
                <w:color w:val="auto"/>
                <w:szCs w:val="20"/>
                <w:lang w:val="sq-AL"/>
              </w:rPr>
              <w:t xml:space="preserve"> Përqindja e numrit të banesave rezidenciale sipas moshës dhe llojit të ndërtesave rezidenciale për vitet 1960-2023</w:t>
            </w:r>
            <w:bookmarkEnd w:id="122"/>
          </w:p>
          <w:p w14:paraId="240F277B"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p>
        </w:tc>
      </w:tr>
      <w:tr w:rsidR="001A78CB" w:rsidRPr="00CC49AB" w14:paraId="205BDB89" w14:textId="77777777" w:rsidTr="001A78CB">
        <w:tc>
          <w:tcPr>
            <w:tcW w:w="5000" w:type="pct"/>
            <w:gridSpan w:val="2"/>
            <w:hideMark/>
          </w:tcPr>
          <w:p w14:paraId="2F24584A"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Burimi: Llogaritjet e kryera nga Konsulenti bazuar në CENSUS-et përkatëse të kryera nga INSTAT</w:t>
            </w:r>
          </w:p>
        </w:tc>
      </w:tr>
    </w:tbl>
    <w:p w14:paraId="7F01E9A3" w14:textId="77777777" w:rsidR="001A78CB" w:rsidRPr="00CC49AB" w:rsidRDefault="001A78CB" w:rsidP="001A78CB">
      <w:pPr>
        <w:tabs>
          <w:tab w:val="left" w:pos="270"/>
        </w:tabs>
        <w:spacing w:after="0" w:line="240" w:lineRule="auto"/>
        <w:jc w:val="both"/>
        <w:rPr>
          <w:rFonts w:ascii="Garamond" w:hAnsi="Garamond" w:cs="Times New Roman"/>
          <w:b/>
          <w:bCs/>
          <w:sz w:val="24"/>
          <w:szCs w:val="24"/>
        </w:rPr>
      </w:pPr>
      <w:r w:rsidRPr="00CC49AB">
        <w:rPr>
          <w:rFonts w:ascii="Garamond" w:hAnsi="Garamond" w:cs="Times New Roman"/>
          <w:b/>
          <w:bCs/>
          <w:sz w:val="24"/>
          <w:szCs w:val="24"/>
        </w:rPr>
        <w:t xml:space="preserve"> </w:t>
      </w:r>
    </w:p>
    <w:p w14:paraId="076D0E60" w14:textId="77777777" w:rsidR="001A78CB" w:rsidRPr="00CC49AB" w:rsidRDefault="001A78CB" w:rsidP="00E4526D">
      <w:pPr>
        <w:pStyle w:val="TEKSTIIIIII"/>
      </w:pPr>
      <w:r w:rsidRPr="00CC49AB">
        <w:t>Figurat 3.23 - 3.24 paraqesin numrin kumulativ të banesave sipas moshës dhe llojit të ndërtesave të banimit bazuar në përllogaritjet e kryera nga konsulentët e KPC dhe CENSUS-et përkatëse të kryera nga INSTAT.</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74"/>
        <w:gridCol w:w="4686"/>
      </w:tblGrid>
      <w:tr w:rsidR="001A78CB" w:rsidRPr="00CC49AB" w14:paraId="1CD7FB7E" w14:textId="77777777" w:rsidTr="001A78CB">
        <w:tc>
          <w:tcPr>
            <w:tcW w:w="2497" w:type="pct"/>
            <w:hideMark/>
          </w:tcPr>
          <w:p w14:paraId="430E8BA9"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EED5505" wp14:editId="71E3910E">
                  <wp:extent cx="2689860" cy="2522220"/>
                  <wp:effectExtent l="0" t="0" r="0" b="0"/>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a:off x="0" y="0"/>
                            <a:ext cx="2689860" cy="2522220"/>
                          </a:xfrm>
                          <a:prstGeom prst="rect">
                            <a:avLst/>
                          </a:prstGeom>
                          <a:noFill/>
                        </pic:spPr>
                      </pic:pic>
                    </a:graphicData>
                  </a:graphic>
                </wp:inline>
              </w:drawing>
            </w:r>
          </w:p>
          <w:p w14:paraId="2010AEA2"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23" w:name="_Toc184729298"/>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3.23</w:t>
            </w:r>
            <w:r w:rsidRPr="00CC49AB">
              <w:rPr>
                <w:rFonts w:ascii="Garamond" w:hAnsi="Garamond" w:cs="Times New Roman"/>
                <w:b w:val="0"/>
                <w:i/>
                <w:color w:val="auto"/>
                <w:szCs w:val="20"/>
                <w:lang w:val="sq-AL"/>
              </w:rPr>
              <w:t xml:space="preserve"> Numri total kumulativ i banesave rezidenciale sipas moshës dhe llojit të ndërtesave rezidenciale deri në vitin 2023</w:t>
            </w:r>
            <w:bookmarkEnd w:id="123"/>
          </w:p>
        </w:tc>
        <w:tc>
          <w:tcPr>
            <w:tcW w:w="2503" w:type="pct"/>
            <w:hideMark/>
          </w:tcPr>
          <w:p w14:paraId="3B084755"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4240CA2F" wp14:editId="4A994FE8">
                  <wp:extent cx="2758440" cy="2514600"/>
                  <wp:effectExtent l="0" t="0" r="3810" b="0"/>
                  <wp:docPr id="78" name="Picture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75">
                            <a:extLst>
                              <a:ext uri="{28A0092B-C50C-407E-A947-70E740481C1C}">
                                <a14:useLocalDpi xmlns:a14="http://schemas.microsoft.com/office/drawing/2010/main" val="0"/>
                              </a:ext>
                            </a:extLst>
                          </a:blip>
                          <a:srcRect/>
                          <a:stretch>
                            <a:fillRect/>
                          </a:stretch>
                        </pic:blipFill>
                        <pic:spPr bwMode="auto">
                          <a:xfrm>
                            <a:off x="0" y="0"/>
                            <a:ext cx="2758440" cy="2514600"/>
                          </a:xfrm>
                          <a:prstGeom prst="rect">
                            <a:avLst/>
                          </a:prstGeom>
                          <a:noFill/>
                          <a:ln>
                            <a:noFill/>
                          </a:ln>
                        </pic:spPr>
                      </pic:pic>
                    </a:graphicData>
                  </a:graphic>
                </wp:inline>
              </w:drawing>
            </w:r>
          </w:p>
          <w:p w14:paraId="47A5507C"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24" w:name="_Toc184729299"/>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3.24</w:t>
            </w:r>
            <w:r w:rsidRPr="00CC49AB">
              <w:rPr>
                <w:rFonts w:ascii="Garamond" w:hAnsi="Garamond" w:cs="Times New Roman"/>
                <w:b w:val="0"/>
                <w:i/>
                <w:color w:val="auto"/>
                <w:szCs w:val="20"/>
                <w:lang w:val="sq-AL"/>
              </w:rPr>
              <w:t xml:space="preserve"> Përqindja e numrit total kumulativ të banesave rezidenciale sipas moshës dhe llojit të ndërtesave rezidenciale deri në vitin 2023</w:t>
            </w:r>
            <w:bookmarkEnd w:id="124"/>
          </w:p>
          <w:p w14:paraId="2C0D7F43"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p>
        </w:tc>
      </w:tr>
      <w:tr w:rsidR="001A78CB" w:rsidRPr="00CC49AB" w14:paraId="07289F0D" w14:textId="77777777" w:rsidTr="001A78CB">
        <w:trPr>
          <w:trHeight w:val="351"/>
        </w:trPr>
        <w:tc>
          <w:tcPr>
            <w:tcW w:w="5000" w:type="pct"/>
            <w:gridSpan w:val="2"/>
            <w:hideMark/>
          </w:tcPr>
          <w:p w14:paraId="24D7D58F" w14:textId="79F80451"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472041"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CENSUS-et përkatëse të kryera nga INSTAT</w:t>
            </w:r>
            <w:r w:rsidR="003A527F" w:rsidRPr="00CC49AB">
              <w:rPr>
                <w:rFonts w:ascii="Garamond" w:hAnsi="Garamond" w:cs="Times New Roman"/>
                <w:b w:val="0"/>
                <w:i/>
                <w:color w:val="auto"/>
                <w:szCs w:val="20"/>
                <w:lang w:val="sq-AL"/>
              </w:rPr>
              <w:t>-i</w:t>
            </w:r>
          </w:p>
        </w:tc>
      </w:tr>
    </w:tbl>
    <w:p w14:paraId="3C6A6FDE" w14:textId="77777777" w:rsidR="001A78CB" w:rsidRPr="00CC49AB" w:rsidRDefault="001A78CB" w:rsidP="00E4526D">
      <w:pPr>
        <w:pStyle w:val="TEKSTIIIIII"/>
        <w:rPr>
          <w:b/>
          <w:i/>
          <w:iCs/>
        </w:rPr>
      </w:pPr>
      <w:r w:rsidRPr="00CC49AB">
        <w:rPr>
          <w:b/>
          <w:i/>
          <w:iCs/>
        </w:rPr>
        <w:lastRenderedPageBreak/>
        <w:t>Ndërtesat rezidenciale të banuara</w:t>
      </w:r>
    </w:p>
    <w:p w14:paraId="5A526FB0" w14:textId="13CC3A6D" w:rsidR="001A78CB" w:rsidRPr="00CC49AB" w:rsidRDefault="001A78CB" w:rsidP="00E4526D">
      <w:pPr>
        <w:pStyle w:val="TEKSTIIIIII"/>
      </w:pPr>
      <w:r w:rsidRPr="00CC49AB">
        <w:t>Në Figurat 3.25</w:t>
      </w:r>
      <w:r w:rsidR="00036F6D" w:rsidRPr="00CC49AB">
        <w:t>–</w:t>
      </w:r>
      <w:r w:rsidRPr="00CC49AB">
        <w:t>3.26 paraqitet numri kumulativ i banesave rezidenciale të banuara sipas moshës dhe llojit të ndërtesave bazuar në llogaritjet e kryera nga konsulentët, dhe në CENSUS-et përkatëse të kryera nga INSTAT</w:t>
      </w:r>
      <w:r w:rsidR="00036F6D" w:rsidRPr="00CC49AB">
        <w:t>-i</w:t>
      </w:r>
      <w:r w:rsidRPr="00CC49AB">
        <w:t>.</w:t>
      </w:r>
    </w:p>
    <w:p w14:paraId="1CEA2A36" w14:textId="77777777" w:rsidR="00036F6D" w:rsidRPr="00CC49AB" w:rsidRDefault="00036F6D" w:rsidP="00E4526D">
      <w:pPr>
        <w:pStyle w:val="TEKSTIIIIII"/>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903"/>
        <w:gridCol w:w="4457"/>
      </w:tblGrid>
      <w:tr w:rsidR="001A78CB" w:rsidRPr="00CC49AB" w14:paraId="0214A9C0" w14:textId="77777777" w:rsidTr="001A78CB">
        <w:tc>
          <w:tcPr>
            <w:tcW w:w="2619" w:type="pct"/>
            <w:hideMark/>
          </w:tcPr>
          <w:p w14:paraId="27939D30"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69B4128" wp14:editId="3D1F9F7B">
                  <wp:extent cx="2804160" cy="2522220"/>
                  <wp:effectExtent l="0" t="0" r="0" b="0"/>
                  <wp:docPr id="79" name="Picture 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76">
                            <a:extLst>
                              <a:ext uri="{28A0092B-C50C-407E-A947-70E740481C1C}">
                                <a14:useLocalDpi xmlns:a14="http://schemas.microsoft.com/office/drawing/2010/main" val="0"/>
                              </a:ext>
                            </a:extLst>
                          </a:blip>
                          <a:srcRect/>
                          <a:stretch>
                            <a:fillRect/>
                          </a:stretch>
                        </pic:blipFill>
                        <pic:spPr bwMode="auto">
                          <a:xfrm>
                            <a:off x="0" y="0"/>
                            <a:ext cx="2804160" cy="2522220"/>
                          </a:xfrm>
                          <a:prstGeom prst="rect">
                            <a:avLst/>
                          </a:prstGeom>
                          <a:noFill/>
                        </pic:spPr>
                      </pic:pic>
                    </a:graphicData>
                  </a:graphic>
                </wp:inline>
              </w:drawing>
            </w:r>
          </w:p>
          <w:p w14:paraId="650203A4"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25" w:name="_Toc184729300"/>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 xml:space="preserve">3.25 </w:t>
            </w:r>
            <w:r w:rsidRPr="00CC49AB">
              <w:rPr>
                <w:rFonts w:ascii="Garamond" w:hAnsi="Garamond" w:cs="Times New Roman"/>
                <w:b w:val="0"/>
                <w:i/>
                <w:color w:val="auto"/>
                <w:szCs w:val="20"/>
                <w:lang w:val="sq-AL"/>
              </w:rPr>
              <w:t>Numri total kumulativ i banesave rezidenciale të banuara sipas moshës dhe llojit të ndërtesave deri në vitin 2023</w:t>
            </w:r>
            <w:bookmarkEnd w:id="125"/>
          </w:p>
        </w:tc>
        <w:tc>
          <w:tcPr>
            <w:tcW w:w="2381" w:type="pct"/>
            <w:hideMark/>
          </w:tcPr>
          <w:p w14:paraId="1952962E"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01360695" wp14:editId="10A72DE4">
                  <wp:extent cx="2536723" cy="2522220"/>
                  <wp:effectExtent l="0" t="0" r="0" b="0"/>
                  <wp:docPr id="80" name="Picture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77">
                            <a:extLst>
                              <a:ext uri="{28A0092B-C50C-407E-A947-70E740481C1C}">
                                <a14:useLocalDpi xmlns:a14="http://schemas.microsoft.com/office/drawing/2010/main" val="0"/>
                              </a:ext>
                            </a:extLst>
                          </a:blip>
                          <a:srcRect/>
                          <a:stretch>
                            <a:fillRect/>
                          </a:stretch>
                        </pic:blipFill>
                        <pic:spPr bwMode="auto">
                          <a:xfrm>
                            <a:off x="0" y="0"/>
                            <a:ext cx="2539241" cy="2524723"/>
                          </a:xfrm>
                          <a:prstGeom prst="rect">
                            <a:avLst/>
                          </a:prstGeom>
                          <a:noFill/>
                          <a:ln>
                            <a:noFill/>
                          </a:ln>
                        </pic:spPr>
                      </pic:pic>
                    </a:graphicData>
                  </a:graphic>
                </wp:inline>
              </w:drawing>
            </w:r>
          </w:p>
          <w:p w14:paraId="10580FE5"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26" w:name="_Toc184729301"/>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3.26</w:t>
            </w:r>
            <w:r w:rsidRPr="00CC49AB">
              <w:rPr>
                <w:rFonts w:ascii="Garamond" w:hAnsi="Garamond" w:cs="Times New Roman"/>
                <w:b w:val="0"/>
                <w:i/>
                <w:color w:val="auto"/>
                <w:szCs w:val="20"/>
                <w:lang w:val="sq-AL"/>
              </w:rPr>
              <w:t xml:space="preserve"> Përqindja e numrit total kumulativ të banesave rezidenciale të banuara sipas moshës dhe llojit deri në vitin 2023</w:t>
            </w:r>
            <w:bookmarkEnd w:id="126"/>
          </w:p>
          <w:p w14:paraId="1D668BFA"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p>
        </w:tc>
      </w:tr>
      <w:tr w:rsidR="001A78CB" w:rsidRPr="00CC49AB" w14:paraId="1A6510E5" w14:textId="77777777" w:rsidTr="001A78CB">
        <w:tc>
          <w:tcPr>
            <w:tcW w:w="5000" w:type="pct"/>
            <w:gridSpan w:val="2"/>
            <w:hideMark/>
          </w:tcPr>
          <w:p w14:paraId="6DC0D981" w14:textId="7D512A2D"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C65B22"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CENSUS-et përkatëse të kryera nga INSTAT</w:t>
            </w:r>
            <w:r w:rsidR="00C65B22" w:rsidRPr="00CC49AB">
              <w:rPr>
                <w:rFonts w:ascii="Garamond" w:hAnsi="Garamond" w:cs="Times New Roman"/>
                <w:b w:val="0"/>
                <w:i/>
                <w:color w:val="auto"/>
                <w:szCs w:val="20"/>
                <w:lang w:val="sq-AL"/>
              </w:rPr>
              <w:t>-i</w:t>
            </w:r>
          </w:p>
        </w:tc>
      </w:tr>
    </w:tbl>
    <w:p w14:paraId="3E079E42" w14:textId="2DCBFA08" w:rsidR="001A78CB" w:rsidRPr="00CC49AB" w:rsidRDefault="001A78CB" w:rsidP="00E4526D">
      <w:pPr>
        <w:pStyle w:val="TEKSTIIIIII"/>
        <w:rPr>
          <w:b/>
        </w:rPr>
      </w:pPr>
      <w:r w:rsidRPr="00CC49AB">
        <w:rPr>
          <w:b/>
        </w:rPr>
        <w:t>Ndërtesat rezidenciale të pabanuara</w:t>
      </w:r>
    </w:p>
    <w:p w14:paraId="454F0E3C" w14:textId="02B62C22" w:rsidR="001A78CB" w:rsidRPr="00CC49AB" w:rsidRDefault="001A78CB" w:rsidP="00E4526D">
      <w:pPr>
        <w:pStyle w:val="TEKSTIIIIII"/>
      </w:pPr>
      <w:r w:rsidRPr="00CC49AB">
        <w:t>Figurat 3.27</w:t>
      </w:r>
      <w:r w:rsidR="008F25B4" w:rsidRPr="00CC49AB">
        <w:t>–</w:t>
      </w:r>
      <w:r w:rsidRPr="00CC49AB">
        <w:t>3.28 paraqesin numrin kumulativ të njësive rezidenciale aktualisht të pabanuara sipas vjetërsisë dhe llojit bazuar në llogaritjet e kryera nga konsulentët dhe në CENSUS-et përkatëse të kryera nga INSTAT. Gjithashtu, është e rëndësishme të përmendet se deri në fund të vitit 1990 fenomeni i njësive të pabanuara nuk ekzistonte.</w:t>
      </w:r>
      <w:r w:rsidR="00DC2701" w:rsidRPr="00CC49AB">
        <w:t xml:space="preserve"> </w:t>
      </w:r>
    </w:p>
    <w:p w14:paraId="04E1FFD9" w14:textId="77777777" w:rsidR="001A78CB" w:rsidRPr="00CC49AB" w:rsidRDefault="001A78CB" w:rsidP="001A78CB">
      <w:pPr>
        <w:spacing w:after="0" w:line="240" w:lineRule="auto"/>
        <w:jc w:val="both"/>
        <w:rPr>
          <w:rFonts w:ascii="Garamond" w:eastAsia="Times New Roman" w:hAnsi="Garamond" w:cs="Times New Roman"/>
          <w:spacing w:val="-1"/>
          <w:sz w:val="24"/>
          <w:szCs w:val="24"/>
          <w:lang w:eastAsia="fi-FI"/>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983"/>
        <w:gridCol w:w="4377"/>
      </w:tblGrid>
      <w:tr w:rsidR="001A78CB" w:rsidRPr="00CC49AB" w14:paraId="655912B2" w14:textId="77777777" w:rsidTr="001A78CB">
        <w:tc>
          <w:tcPr>
            <w:tcW w:w="0" w:type="auto"/>
            <w:hideMark/>
          </w:tcPr>
          <w:p w14:paraId="6D20D875"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8983A4D" wp14:editId="03018357">
                  <wp:extent cx="2848610" cy="2522220"/>
                  <wp:effectExtent l="0" t="0" r="8890" b="0"/>
                  <wp:docPr id="1531211456" name="Picture 1531211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
                          <pic:cNvPicPr>
                            <a:picLocks noChangeAspect="1" noChangeArrowheads="1"/>
                          </pic:cNvPicPr>
                        </pic:nvPicPr>
                        <pic:blipFill>
                          <a:blip r:embed="rId78">
                            <a:extLst>
                              <a:ext uri="{28A0092B-C50C-407E-A947-70E740481C1C}">
                                <a14:useLocalDpi xmlns:a14="http://schemas.microsoft.com/office/drawing/2010/main" val="0"/>
                              </a:ext>
                            </a:extLst>
                          </a:blip>
                          <a:srcRect/>
                          <a:stretch>
                            <a:fillRect/>
                          </a:stretch>
                        </pic:blipFill>
                        <pic:spPr bwMode="auto">
                          <a:xfrm>
                            <a:off x="0" y="0"/>
                            <a:ext cx="2857308" cy="2529921"/>
                          </a:xfrm>
                          <a:prstGeom prst="rect">
                            <a:avLst/>
                          </a:prstGeom>
                          <a:noFill/>
                        </pic:spPr>
                      </pic:pic>
                    </a:graphicData>
                  </a:graphic>
                </wp:inline>
              </w:drawing>
            </w:r>
          </w:p>
          <w:p w14:paraId="201CFC4A"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27" w:name="_Toc184729302"/>
            <w:r w:rsidRPr="00CC49AB">
              <w:rPr>
                <w:rFonts w:ascii="Garamond" w:hAnsi="Garamond" w:cs="Times New Roman"/>
                <w:b w:val="0"/>
                <w:i/>
                <w:color w:val="auto"/>
                <w:szCs w:val="20"/>
                <w:lang w:val="sq-AL"/>
              </w:rPr>
              <w:lastRenderedPageBreak/>
              <w:t xml:space="preserve">Figura </w:t>
            </w:r>
            <w:r w:rsidR="00E4526D" w:rsidRPr="00CC49AB">
              <w:rPr>
                <w:rFonts w:ascii="Garamond" w:hAnsi="Garamond" w:cs="Times New Roman"/>
                <w:b w:val="0"/>
                <w:i/>
                <w:color w:val="auto"/>
                <w:szCs w:val="20"/>
                <w:lang w:val="sq-AL"/>
              </w:rPr>
              <w:t>3.27</w:t>
            </w:r>
            <w:r w:rsidRPr="00CC49AB">
              <w:rPr>
                <w:rFonts w:ascii="Garamond" w:hAnsi="Garamond" w:cs="Times New Roman"/>
                <w:b w:val="0"/>
                <w:i/>
                <w:color w:val="auto"/>
                <w:szCs w:val="20"/>
                <w:lang w:val="sq-AL"/>
              </w:rPr>
              <w:t xml:space="preserve"> Numri total kumulativ i banesave rezidenciale aktualisht të pabanuara sipas moshës dhe llojit deri në vitin 2023</w:t>
            </w:r>
            <w:bookmarkEnd w:id="127"/>
          </w:p>
        </w:tc>
        <w:tc>
          <w:tcPr>
            <w:tcW w:w="0" w:type="auto"/>
            <w:hideMark/>
          </w:tcPr>
          <w:p w14:paraId="1307590F"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6C1856ED" wp14:editId="7CCBB663">
                  <wp:extent cx="2433484" cy="2522220"/>
                  <wp:effectExtent l="0" t="0" r="5080" b="0"/>
                  <wp:docPr id="1531211457" name="Picture 1531211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
                          <pic:cNvPicPr>
                            <a:picLocks noChangeAspect="1" noChangeArrowheads="1"/>
                          </pic:cNvPicPr>
                        </pic:nvPicPr>
                        <pic:blipFill>
                          <a:blip r:embed="rId79">
                            <a:extLst>
                              <a:ext uri="{28A0092B-C50C-407E-A947-70E740481C1C}">
                                <a14:useLocalDpi xmlns:a14="http://schemas.microsoft.com/office/drawing/2010/main" val="0"/>
                              </a:ext>
                            </a:extLst>
                          </a:blip>
                          <a:srcRect/>
                          <a:stretch>
                            <a:fillRect/>
                          </a:stretch>
                        </pic:blipFill>
                        <pic:spPr bwMode="auto">
                          <a:xfrm>
                            <a:off x="0" y="0"/>
                            <a:ext cx="2438839" cy="2527771"/>
                          </a:xfrm>
                          <a:prstGeom prst="rect">
                            <a:avLst/>
                          </a:prstGeom>
                          <a:noFill/>
                          <a:ln>
                            <a:noFill/>
                          </a:ln>
                        </pic:spPr>
                      </pic:pic>
                    </a:graphicData>
                  </a:graphic>
                </wp:inline>
              </w:drawing>
            </w:r>
          </w:p>
          <w:p w14:paraId="1BF05471"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28" w:name="_Toc184729303"/>
            <w:r w:rsidRPr="00CC49AB">
              <w:rPr>
                <w:rFonts w:ascii="Garamond" w:hAnsi="Garamond" w:cs="Times New Roman"/>
                <w:b w:val="0"/>
                <w:i/>
                <w:color w:val="auto"/>
                <w:szCs w:val="20"/>
                <w:lang w:val="sq-AL"/>
              </w:rPr>
              <w:lastRenderedPageBreak/>
              <w:t xml:space="preserve">Figura </w:t>
            </w:r>
            <w:r w:rsidR="00E4526D" w:rsidRPr="00CC49AB">
              <w:rPr>
                <w:rFonts w:ascii="Garamond" w:hAnsi="Garamond" w:cs="Times New Roman"/>
                <w:b w:val="0"/>
                <w:i/>
                <w:color w:val="auto"/>
                <w:szCs w:val="20"/>
                <w:lang w:val="sq-AL"/>
              </w:rPr>
              <w:t>3.28</w:t>
            </w:r>
            <w:r w:rsidRPr="00CC49AB">
              <w:rPr>
                <w:rFonts w:ascii="Garamond" w:hAnsi="Garamond" w:cs="Times New Roman"/>
                <w:b w:val="0"/>
                <w:i/>
                <w:color w:val="auto"/>
                <w:szCs w:val="20"/>
                <w:lang w:val="sq-AL"/>
              </w:rPr>
              <w:t xml:space="preserve"> Pjesa e numrit total kumulativ të njësive rezidenciale aktualisht të pabanuara sipas moshës dhe llojit deri në vitin 2023</w:t>
            </w:r>
            <w:bookmarkEnd w:id="128"/>
          </w:p>
          <w:p w14:paraId="6DE42B2B"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p>
        </w:tc>
      </w:tr>
      <w:tr w:rsidR="001A78CB" w:rsidRPr="00CC49AB" w14:paraId="1B7BE0D0" w14:textId="77777777" w:rsidTr="001A78CB">
        <w:tc>
          <w:tcPr>
            <w:tcW w:w="0" w:type="auto"/>
            <w:gridSpan w:val="2"/>
            <w:hideMark/>
          </w:tcPr>
          <w:p w14:paraId="252F1D18" w14:textId="05D45E04"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lastRenderedPageBreak/>
              <w:t>Burimi: Llogaritjet e kryera nga konsulentët në bazë të CENSUS-eve përkatëse të kryera nga INSTAT</w:t>
            </w:r>
            <w:r w:rsidR="008F25B4" w:rsidRPr="00CC49AB">
              <w:rPr>
                <w:rFonts w:ascii="Garamond" w:hAnsi="Garamond" w:cs="Times New Roman"/>
                <w:b w:val="0"/>
                <w:i/>
                <w:color w:val="auto"/>
                <w:szCs w:val="20"/>
                <w:lang w:val="sq-AL"/>
              </w:rPr>
              <w:t>-i</w:t>
            </w:r>
          </w:p>
        </w:tc>
      </w:tr>
    </w:tbl>
    <w:p w14:paraId="403D0BA8" w14:textId="77777777" w:rsidR="002C0530" w:rsidRPr="00CC49AB" w:rsidRDefault="002C0530" w:rsidP="00E4526D">
      <w:pPr>
        <w:pStyle w:val="TEKSTIIIIII"/>
        <w:rPr>
          <w:b/>
        </w:rPr>
      </w:pPr>
    </w:p>
    <w:p w14:paraId="2564F830" w14:textId="33F7B08E" w:rsidR="001A78CB" w:rsidRPr="00CC49AB" w:rsidRDefault="001A78CB" w:rsidP="00E4526D">
      <w:pPr>
        <w:pStyle w:val="TEKSTIIIIII"/>
        <w:rPr>
          <w:b/>
        </w:rPr>
      </w:pPr>
      <w:r w:rsidRPr="00CC49AB">
        <w:rPr>
          <w:b/>
        </w:rPr>
        <w:t>Përmbledhje e stokut të ndërtesave rezidenciale të banuara dhe të pabanuara</w:t>
      </w:r>
    </w:p>
    <w:p w14:paraId="2D920502" w14:textId="4EFF74DE" w:rsidR="001A78CB" w:rsidRPr="00CC49AB" w:rsidRDefault="001A78CB" w:rsidP="00E4526D">
      <w:pPr>
        <w:pStyle w:val="TEKSTIIIIII"/>
      </w:pPr>
      <w:r w:rsidRPr="00CC49AB">
        <w:t>Tabela 3.8 paraqet të vetmet të dhëna të publikuara, në nivel vendi, deri më tani, nga INSTAT</w:t>
      </w:r>
      <w:r w:rsidR="00DE41F1" w:rsidRPr="00CC49AB">
        <w:t>-i</w:t>
      </w:r>
      <w:r w:rsidRPr="00CC49AB">
        <w:t xml:space="preserve"> në lidhje me sipërfaqen e stokut të ndërtesave rezidenciale (m</w:t>
      </w:r>
      <w:r w:rsidRPr="00CC49AB">
        <w:rPr>
          <w:vertAlign w:val="superscript"/>
        </w:rPr>
        <w:t>2</w:t>
      </w:r>
      <w:r w:rsidRPr="00CC49AB">
        <w:t>) dhe me sipërfaqen totale për çdo kategori për ndërtesa të veçuara dhe MAB</w:t>
      </w:r>
      <w:r w:rsidR="00DE41F1" w:rsidRPr="00CC49AB">
        <w:t>-ja</w:t>
      </w:r>
      <w:r w:rsidRPr="00CC49AB">
        <w:t xml:space="preserve"> nga CENCUS 2023.</w:t>
      </w:r>
    </w:p>
    <w:p w14:paraId="19E38154" w14:textId="77777777" w:rsidR="00FA295F" w:rsidRPr="00CC49AB" w:rsidRDefault="00FA295F" w:rsidP="00E4526D">
      <w:pPr>
        <w:pStyle w:val="TEKSTIIIIII"/>
      </w:pPr>
    </w:p>
    <w:tbl>
      <w:tblPr>
        <w:tblStyle w:val="TableGrid"/>
        <w:tblW w:w="5000" w:type="pct"/>
        <w:jc w:val="center"/>
        <w:tblLook w:val="04A0" w:firstRow="1" w:lastRow="0" w:firstColumn="1" w:lastColumn="0" w:noHBand="0" w:noVBand="1"/>
      </w:tblPr>
      <w:tblGrid>
        <w:gridCol w:w="2700"/>
        <w:gridCol w:w="1109"/>
        <w:gridCol w:w="1109"/>
        <w:gridCol w:w="1109"/>
        <w:gridCol w:w="1109"/>
        <w:gridCol w:w="1109"/>
        <w:gridCol w:w="1105"/>
      </w:tblGrid>
      <w:tr w:rsidR="001A78CB" w:rsidRPr="00CC49AB" w14:paraId="2F778ECB" w14:textId="77777777" w:rsidTr="00FA295F">
        <w:trPr>
          <w:jc w:val="center"/>
        </w:trPr>
        <w:tc>
          <w:tcPr>
            <w:tcW w:w="5000" w:type="pct"/>
            <w:gridSpan w:val="7"/>
            <w:shd w:val="clear" w:color="auto" w:fill="DAEEF3" w:themeFill="accent5" w:themeFillTint="33"/>
          </w:tcPr>
          <w:p w14:paraId="55D6E0B6" w14:textId="77777777" w:rsidR="001A78CB" w:rsidRPr="00CC49AB" w:rsidRDefault="001A78CB" w:rsidP="001A78CB">
            <w:pPr>
              <w:autoSpaceDE w:val="0"/>
              <w:autoSpaceDN w:val="0"/>
              <w:adjustRightInd w:val="0"/>
              <w:spacing w:after="0"/>
              <w:jc w:val="center"/>
              <w:rPr>
                <w:rFonts w:ascii="Garamond" w:hAnsi="Garamond" w:cs="Times New Roman"/>
                <w:b/>
                <w:sz w:val="18"/>
                <w:szCs w:val="24"/>
                <w:lang w:val="sq-AL"/>
              </w:rPr>
            </w:pPr>
            <w:r w:rsidRPr="00CC49AB">
              <w:rPr>
                <w:rFonts w:ascii="Garamond" w:hAnsi="Garamond" w:cs="Times New Roman"/>
                <w:b/>
                <w:sz w:val="18"/>
                <w:szCs w:val="24"/>
                <w:lang w:val="sq-AL"/>
              </w:rPr>
              <w:t>Numri total i stokut të ndërtesave rezidenciale të banuara sipas sipërfaqes mesatare</w:t>
            </w:r>
          </w:p>
        </w:tc>
      </w:tr>
      <w:tr w:rsidR="001A78CB" w:rsidRPr="00CC49AB" w14:paraId="1B2FB17B" w14:textId="77777777" w:rsidTr="00FA295F">
        <w:trPr>
          <w:jc w:val="center"/>
        </w:trPr>
        <w:tc>
          <w:tcPr>
            <w:tcW w:w="1444" w:type="pct"/>
            <w:shd w:val="clear" w:color="auto" w:fill="DAEEF3" w:themeFill="accent5" w:themeFillTint="33"/>
            <w:vAlign w:val="center"/>
          </w:tcPr>
          <w:p w14:paraId="18ADD212" w14:textId="77777777" w:rsidR="001A78CB" w:rsidRPr="00CC49AB" w:rsidRDefault="001A78CB" w:rsidP="001A78CB">
            <w:pPr>
              <w:autoSpaceDE w:val="0"/>
              <w:autoSpaceDN w:val="0"/>
              <w:adjustRightInd w:val="0"/>
              <w:spacing w:after="0"/>
              <w:jc w:val="both"/>
              <w:rPr>
                <w:rFonts w:ascii="Garamond" w:hAnsi="Garamond" w:cs="Times New Roman"/>
                <w:bCs/>
                <w:sz w:val="18"/>
                <w:szCs w:val="24"/>
                <w:lang w:val="sq-AL"/>
              </w:rPr>
            </w:pPr>
          </w:p>
        </w:tc>
        <w:tc>
          <w:tcPr>
            <w:tcW w:w="593" w:type="pct"/>
            <w:shd w:val="clear" w:color="auto" w:fill="DAEEF3" w:themeFill="accent5" w:themeFillTint="33"/>
            <w:vAlign w:val="center"/>
          </w:tcPr>
          <w:p w14:paraId="5F60CB96" w14:textId="77777777" w:rsidR="001A78CB" w:rsidRPr="00CC49AB" w:rsidRDefault="001A78CB" w:rsidP="001A78CB">
            <w:pPr>
              <w:autoSpaceDE w:val="0"/>
              <w:autoSpaceDN w:val="0"/>
              <w:adjustRightInd w:val="0"/>
              <w:spacing w:after="0"/>
              <w:jc w:val="center"/>
              <w:rPr>
                <w:rFonts w:ascii="Garamond" w:hAnsi="Garamond" w:cs="Times New Roman"/>
                <w:b/>
                <w:bCs/>
                <w:sz w:val="18"/>
                <w:szCs w:val="24"/>
                <w:lang w:val="sq-AL"/>
              </w:rPr>
            </w:pPr>
            <w:r w:rsidRPr="00CC49AB">
              <w:rPr>
                <w:rFonts w:ascii="Garamond" w:hAnsi="Garamond" w:cs="Times New Roman"/>
                <w:b/>
                <w:bCs/>
                <w:sz w:val="18"/>
                <w:szCs w:val="24"/>
                <w:lang w:val="sq-AL"/>
              </w:rPr>
              <w:t>Total</w:t>
            </w:r>
          </w:p>
        </w:tc>
        <w:tc>
          <w:tcPr>
            <w:tcW w:w="593" w:type="pct"/>
            <w:shd w:val="clear" w:color="auto" w:fill="DAEEF3" w:themeFill="accent5" w:themeFillTint="33"/>
            <w:vAlign w:val="center"/>
          </w:tcPr>
          <w:p w14:paraId="1F6F2B89" w14:textId="77777777" w:rsidR="001A78CB" w:rsidRPr="00CC49AB" w:rsidRDefault="001A78CB" w:rsidP="001A78CB">
            <w:pPr>
              <w:autoSpaceDE w:val="0"/>
              <w:autoSpaceDN w:val="0"/>
              <w:adjustRightInd w:val="0"/>
              <w:spacing w:after="0"/>
              <w:jc w:val="center"/>
              <w:rPr>
                <w:rFonts w:ascii="Garamond" w:hAnsi="Garamond" w:cs="Times New Roman"/>
                <w:b/>
                <w:bCs/>
                <w:sz w:val="18"/>
                <w:szCs w:val="24"/>
                <w:lang w:val="sq-AL"/>
              </w:rPr>
            </w:pPr>
            <w:r w:rsidRPr="00CC49AB">
              <w:rPr>
                <w:rFonts w:ascii="Garamond" w:hAnsi="Garamond" w:cs="Times New Roman"/>
                <w:b/>
                <w:bCs/>
                <w:sz w:val="18"/>
                <w:szCs w:val="24"/>
                <w:lang w:val="sq-AL"/>
              </w:rPr>
              <w:t>1</w:t>
            </w:r>
          </w:p>
        </w:tc>
        <w:tc>
          <w:tcPr>
            <w:tcW w:w="593" w:type="pct"/>
            <w:shd w:val="clear" w:color="auto" w:fill="DAEEF3" w:themeFill="accent5" w:themeFillTint="33"/>
            <w:vAlign w:val="center"/>
          </w:tcPr>
          <w:p w14:paraId="06E5EBC8" w14:textId="77777777" w:rsidR="001A78CB" w:rsidRPr="00CC49AB" w:rsidRDefault="001A78CB" w:rsidP="001A78CB">
            <w:pPr>
              <w:autoSpaceDE w:val="0"/>
              <w:autoSpaceDN w:val="0"/>
              <w:adjustRightInd w:val="0"/>
              <w:spacing w:after="0"/>
              <w:jc w:val="center"/>
              <w:rPr>
                <w:rFonts w:ascii="Garamond" w:hAnsi="Garamond" w:cs="Times New Roman"/>
                <w:b/>
                <w:bCs/>
                <w:sz w:val="18"/>
                <w:szCs w:val="24"/>
                <w:lang w:val="sq-AL"/>
              </w:rPr>
            </w:pPr>
            <w:r w:rsidRPr="00CC49AB">
              <w:rPr>
                <w:rFonts w:ascii="Garamond" w:hAnsi="Garamond" w:cs="Times New Roman"/>
                <w:b/>
                <w:bCs/>
                <w:sz w:val="18"/>
                <w:szCs w:val="24"/>
                <w:lang w:val="sq-AL"/>
              </w:rPr>
              <w:t>2</w:t>
            </w:r>
          </w:p>
        </w:tc>
        <w:tc>
          <w:tcPr>
            <w:tcW w:w="593" w:type="pct"/>
            <w:shd w:val="clear" w:color="auto" w:fill="DAEEF3" w:themeFill="accent5" w:themeFillTint="33"/>
            <w:vAlign w:val="center"/>
          </w:tcPr>
          <w:p w14:paraId="3D93164C" w14:textId="77777777" w:rsidR="001A78CB" w:rsidRPr="00CC49AB" w:rsidRDefault="001A78CB" w:rsidP="001A78CB">
            <w:pPr>
              <w:autoSpaceDE w:val="0"/>
              <w:autoSpaceDN w:val="0"/>
              <w:adjustRightInd w:val="0"/>
              <w:spacing w:after="0"/>
              <w:jc w:val="center"/>
              <w:rPr>
                <w:rFonts w:ascii="Garamond" w:hAnsi="Garamond" w:cs="Times New Roman"/>
                <w:b/>
                <w:sz w:val="18"/>
                <w:szCs w:val="24"/>
                <w:lang w:val="sq-AL"/>
              </w:rPr>
            </w:pPr>
            <w:r w:rsidRPr="00CC49AB">
              <w:rPr>
                <w:rFonts w:ascii="Garamond" w:hAnsi="Garamond" w:cs="Times New Roman"/>
                <w:b/>
                <w:sz w:val="18"/>
                <w:szCs w:val="24"/>
                <w:lang w:val="sq-AL"/>
              </w:rPr>
              <w:t>3</w:t>
            </w:r>
          </w:p>
        </w:tc>
        <w:tc>
          <w:tcPr>
            <w:tcW w:w="593" w:type="pct"/>
            <w:shd w:val="clear" w:color="auto" w:fill="DAEEF3" w:themeFill="accent5" w:themeFillTint="33"/>
            <w:vAlign w:val="center"/>
          </w:tcPr>
          <w:p w14:paraId="4ECB35C1" w14:textId="77777777" w:rsidR="001A78CB" w:rsidRPr="00CC49AB" w:rsidRDefault="001A78CB" w:rsidP="001A78CB">
            <w:pPr>
              <w:autoSpaceDE w:val="0"/>
              <w:autoSpaceDN w:val="0"/>
              <w:adjustRightInd w:val="0"/>
              <w:spacing w:after="0"/>
              <w:jc w:val="center"/>
              <w:rPr>
                <w:rFonts w:ascii="Garamond" w:hAnsi="Garamond" w:cs="Times New Roman"/>
                <w:b/>
                <w:sz w:val="18"/>
                <w:szCs w:val="24"/>
                <w:lang w:val="sq-AL"/>
              </w:rPr>
            </w:pPr>
            <w:r w:rsidRPr="00CC49AB">
              <w:rPr>
                <w:rFonts w:ascii="Garamond" w:hAnsi="Garamond" w:cs="Times New Roman"/>
                <w:b/>
                <w:sz w:val="18"/>
                <w:szCs w:val="24"/>
                <w:lang w:val="sq-AL"/>
              </w:rPr>
              <w:t>4</w:t>
            </w:r>
          </w:p>
        </w:tc>
        <w:tc>
          <w:tcPr>
            <w:tcW w:w="593" w:type="pct"/>
            <w:shd w:val="clear" w:color="auto" w:fill="DAEEF3" w:themeFill="accent5" w:themeFillTint="33"/>
            <w:vAlign w:val="center"/>
          </w:tcPr>
          <w:p w14:paraId="64DA0647" w14:textId="77777777" w:rsidR="001A78CB" w:rsidRPr="00CC49AB" w:rsidRDefault="001A78CB" w:rsidP="001A78CB">
            <w:pPr>
              <w:autoSpaceDE w:val="0"/>
              <w:autoSpaceDN w:val="0"/>
              <w:adjustRightInd w:val="0"/>
              <w:spacing w:after="0"/>
              <w:jc w:val="center"/>
              <w:rPr>
                <w:rFonts w:ascii="Garamond" w:hAnsi="Garamond" w:cs="Times New Roman"/>
                <w:b/>
                <w:sz w:val="18"/>
                <w:szCs w:val="24"/>
                <w:lang w:val="sq-AL"/>
              </w:rPr>
            </w:pPr>
            <w:r w:rsidRPr="00CC49AB">
              <w:rPr>
                <w:rFonts w:ascii="Garamond" w:hAnsi="Garamond" w:cs="Times New Roman"/>
                <w:b/>
                <w:sz w:val="18"/>
                <w:szCs w:val="24"/>
                <w:lang w:val="sq-AL"/>
              </w:rPr>
              <w:t>5+</w:t>
            </w:r>
          </w:p>
        </w:tc>
      </w:tr>
      <w:tr w:rsidR="001A78CB" w:rsidRPr="00CC49AB" w14:paraId="75766989" w14:textId="77777777" w:rsidTr="00FA295F">
        <w:trPr>
          <w:jc w:val="center"/>
        </w:trPr>
        <w:tc>
          <w:tcPr>
            <w:tcW w:w="1444" w:type="pct"/>
            <w:shd w:val="clear" w:color="auto" w:fill="DAEEF3" w:themeFill="accent5" w:themeFillTint="33"/>
            <w:vAlign w:val="center"/>
          </w:tcPr>
          <w:p w14:paraId="0FB86D70" w14:textId="77777777" w:rsidR="001A78CB" w:rsidRPr="00CC49AB" w:rsidRDefault="001A78CB" w:rsidP="001A78CB">
            <w:pPr>
              <w:autoSpaceDE w:val="0"/>
              <w:autoSpaceDN w:val="0"/>
              <w:adjustRightInd w:val="0"/>
              <w:spacing w:after="0"/>
              <w:jc w:val="both"/>
              <w:rPr>
                <w:rFonts w:ascii="Garamond" w:hAnsi="Garamond" w:cs="Times New Roman"/>
                <w:bCs/>
                <w:sz w:val="18"/>
                <w:szCs w:val="24"/>
                <w:lang w:val="sq-AL"/>
              </w:rPr>
            </w:pPr>
            <w:r w:rsidRPr="00CC49AB">
              <w:rPr>
                <w:rFonts w:ascii="Garamond" w:hAnsi="Garamond" w:cs="Times New Roman"/>
                <w:bCs/>
                <w:sz w:val="18"/>
                <w:szCs w:val="24"/>
                <w:lang w:val="sq-AL"/>
              </w:rPr>
              <w:t>Total</w:t>
            </w:r>
          </w:p>
        </w:tc>
        <w:tc>
          <w:tcPr>
            <w:tcW w:w="593" w:type="pct"/>
            <w:shd w:val="clear" w:color="auto" w:fill="DAEEF3" w:themeFill="accent5" w:themeFillTint="33"/>
            <w:vAlign w:val="center"/>
          </w:tcPr>
          <w:p w14:paraId="314B2C8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726,325</w:t>
            </w:r>
          </w:p>
        </w:tc>
        <w:tc>
          <w:tcPr>
            <w:tcW w:w="593" w:type="pct"/>
            <w:shd w:val="clear" w:color="auto" w:fill="DAEEF3" w:themeFill="accent5" w:themeFillTint="33"/>
            <w:vAlign w:val="center"/>
          </w:tcPr>
          <w:p w14:paraId="2BF89595"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90,969</w:t>
            </w:r>
          </w:p>
        </w:tc>
        <w:tc>
          <w:tcPr>
            <w:tcW w:w="593" w:type="pct"/>
            <w:shd w:val="clear" w:color="auto" w:fill="DAEEF3" w:themeFill="accent5" w:themeFillTint="33"/>
            <w:vAlign w:val="center"/>
          </w:tcPr>
          <w:p w14:paraId="7A8F3AB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202830</w:t>
            </w:r>
          </w:p>
        </w:tc>
        <w:tc>
          <w:tcPr>
            <w:tcW w:w="593" w:type="pct"/>
            <w:shd w:val="clear" w:color="auto" w:fill="DAEEF3" w:themeFill="accent5" w:themeFillTint="33"/>
            <w:vAlign w:val="center"/>
          </w:tcPr>
          <w:p w14:paraId="63CD34AF"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146,457</w:t>
            </w:r>
          </w:p>
        </w:tc>
        <w:tc>
          <w:tcPr>
            <w:tcW w:w="593" w:type="pct"/>
            <w:shd w:val="clear" w:color="auto" w:fill="DAEEF3" w:themeFill="accent5" w:themeFillTint="33"/>
            <w:vAlign w:val="center"/>
          </w:tcPr>
          <w:p w14:paraId="526AF71D"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129,845</w:t>
            </w:r>
          </w:p>
        </w:tc>
        <w:tc>
          <w:tcPr>
            <w:tcW w:w="593" w:type="pct"/>
            <w:shd w:val="clear" w:color="auto" w:fill="DAEEF3" w:themeFill="accent5" w:themeFillTint="33"/>
            <w:vAlign w:val="center"/>
          </w:tcPr>
          <w:p w14:paraId="6C96EFB2"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156,224</w:t>
            </w:r>
          </w:p>
        </w:tc>
      </w:tr>
      <w:tr w:rsidR="001A78CB" w:rsidRPr="00CC49AB" w14:paraId="09A36C5F" w14:textId="77777777" w:rsidTr="00FA295F">
        <w:trPr>
          <w:jc w:val="center"/>
        </w:trPr>
        <w:tc>
          <w:tcPr>
            <w:tcW w:w="1444" w:type="pct"/>
            <w:shd w:val="clear" w:color="auto" w:fill="DAEEF3" w:themeFill="accent5" w:themeFillTint="33"/>
            <w:vAlign w:val="center"/>
          </w:tcPr>
          <w:p w14:paraId="5ABB9FEF"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40-68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DAEEF3" w:themeFill="accent5" w:themeFillTint="33"/>
            <w:vAlign w:val="center"/>
          </w:tcPr>
          <w:p w14:paraId="6AF374B4"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127552</w:t>
            </w:r>
          </w:p>
        </w:tc>
        <w:tc>
          <w:tcPr>
            <w:tcW w:w="593" w:type="pct"/>
            <w:shd w:val="clear" w:color="auto" w:fill="DAEEF3" w:themeFill="accent5" w:themeFillTint="33"/>
            <w:vAlign w:val="center"/>
          </w:tcPr>
          <w:p w14:paraId="18D1184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21,243</w:t>
            </w:r>
          </w:p>
        </w:tc>
        <w:tc>
          <w:tcPr>
            <w:tcW w:w="593" w:type="pct"/>
            <w:shd w:val="clear" w:color="auto" w:fill="DAEEF3" w:themeFill="accent5" w:themeFillTint="33"/>
            <w:vAlign w:val="center"/>
          </w:tcPr>
          <w:p w14:paraId="289D0B13"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38,947</w:t>
            </w:r>
          </w:p>
        </w:tc>
        <w:tc>
          <w:tcPr>
            <w:tcW w:w="593" w:type="pct"/>
            <w:shd w:val="clear" w:color="auto" w:fill="DAEEF3" w:themeFill="accent5" w:themeFillTint="33"/>
            <w:vAlign w:val="center"/>
          </w:tcPr>
          <w:p w14:paraId="2BBEA2F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26,591</w:t>
            </w:r>
          </w:p>
        </w:tc>
        <w:tc>
          <w:tcPr>
            <w:tcW w:w="593" w:type="pct"/>
            <w:shd w:val="clear" w:color="auto" w:fill="DAEEF3" w:themeFill="accent5" w:themeFillTint="33"/>
            <w:vAlign w:val="center"/>
          </w:tcPr>
          <w:p w14:paraId="4B7F512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20,064</w:t>
            </w:r>
          </w:p>
        </w:tc>
        <w:tc>
          <w:tcPr>
            <w:tcW w:w="593" w:type="pct"/>
            <w:shd w:val="clear" w:color="auto" w:fill="DAEEF3" w:themeFill="accent5" w:themeFillTint="33"/>
            <w:vAlign w:val="center"/>
          </w:tcPr>
          <w:p w14:paraId="6E59E49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20,707</w:t>
            </w:r>
          </w:p>
        </w:tc>
      </w:tr>
      <w:tr w:rsidR="001A78CB" w:rsidRPr="00CC49AB" w14:paraId="2CD056FA" w14:textId="77777777" w:rsidTr="00FA295F">
        <w:trPr>
          <w:jc w:val="center"/>
        </w:trPr>
        <w:tc>
          <w:tcPr>
            <w:tcW w:w="1444" w:type="pct"/>
            <w:shd w:val="clear" w:color="auto" w:fill="DAEEF3" w:themeFill="accent5" w:themeFillTint="33"/>
            <w:vAlign w:val="center"/>
          </w:tcPr>
          <w:p w14:paraId="5D812132"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69-98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DAEEF3" w:themeFill="accent5" w:themeFillTint="33"/>
            <w:vAlign w:val="center"/>
          </w:tcPr>
          <w:p w14:paraId="3DE36D35"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341,983</w:t>
            </w:r>
          </w:p>
        </w:tc>
        <w:tc>
          <w:tcPr>
            <w:tcW w:w="593" w:type="pct"/>
            <w:shd w:val="clear" w:color="auto" w:fill="DAEEF3" w:themeFill="accent5" w:themeFillTint="33"/>
            <w:vAlign w:val="center"/>
          </w:tcPr>
          <w:p w14:paraId="58E14F43"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44,649</w:t>
            </w:r>
          </w:p>
        </w:tc>
        <w:tc>
          <w:tcPr>
            <w:tcW w:w="593" w:type="pct"/>
            <w:shd w:val="clear" w:color="auto" w:fill="DAEEF3" w:themeFill="accent5" w:themeFillTint="33"/>
            <w:vAlign w:val="center"/>
          </w:tcPr>
          <w:p w14:paraId="56AAA258"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99,725</w:t>
            </w:r>
          </w:p>
        </w:tc>
        <w:tc>
          <w:tcPr>
            <w:tcW w:w="593" w:type="pct"/>
            <w:shd w:val="clear" w:color="auto" w:fill="DAEEF3" w:themeFill="accent5" w:themeFillTint="33"/>
            <w:vAlign w:val="center"/>
          </w:tcPr>
          <w:p w14:paraId="6B22DE1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70,404</w:t>
            </w:r>
          </w:p>
        </w:tc>
        <w:tc>
          <w:tcPr>
            <w:tcW w:w="593" w:type="pct"/>
            <w:shd w:val="clear" w:color="auto" w:fill="DAEEF3" w:themeFill="accent5" w:themeFillTint="33"/>
            <w:vAlign w:val="center"/>
          </w:tcPr>
          <w:p w14:paraId="33AFD7B3"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59,436</w:t>
            </w:r>
          </w:p>
        </w:tc>
        <w:tc>
          <w:tcPr>
            <w:tcW w:w="593" w:type="pct"/>
            <w:shd w:val="clear" w:color="auto" w:fill="DAEEF3" w:themeFill="accent5" w:themeFillTint="33"/>
            <w:vAlign w:val="center"/>
          </w:tcPr>
          <w:p w14:paraId="7BF2CDD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67,769</w:t>
            </w:r>
          </w:p>
        </w:tc>
      </w:tr>
      <w:tr w:rsidR="001A78CB" w:rsidRPr="00CC49AB" w14:paraId="102EFC08" w14:textId="77777777" w:rsidTr="00FA295F">
        <w:trPr>
          <w:jc w:val="center"/>
        </w:trPr>
        <w:tc>
          <w:tcPr>
            <w:tcW w:w="1444" w:type="pct"/>
            <w:shd w:val="clear" w:color="auto" w:fill="DAEEF3" w:themeFill="accent5" w:themeFillTint="33"/>
            <w:vAlign w:val="center"/>
          </w:tcPr>
          <w:p w14:paraId="4FA57795"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99-128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DAEEF3" w:themeFill="accent5" w:themeFillTint="33"/>
            <w:vAlign w:val="center"/>
          </w:tcPr>
          <w:p w14:paraId="19E962E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172,398</w:t>
            </w:r>
          </w:p>
        </w:tc>
        <w:tc>
          <w:tcPr>
            <w:tcW w:w="593" w:type="pct"/>
            <w:shd w:val="clear" w:color="auto" w:fill="DAEEF3" w:themeFill="accent5" w:themeFillTint="33"/>
            <w:vAlign w:val="center"/>
          </w:tcPr>
          <w:p w14:paraId="2983EE3E"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17,672</w:t>
            </w:r>
          </w:p>
        </w:tc>
        <w:tc>
          <w:tcPr>
            <w:tcW w:w="593" w:type="pct"/>
            <w:shd w:val="clear" w:color="auto" w:fill="DAEEF3" w:themeFill="accent5" w:themeFillTint="33"/>
            <w:vAlign w:val="center"/>
          </w:tcPr>
          <w:p w14:paraId="45578E73"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45,075</w:t>
            </w:r>
          </w:p>
        </w:tc>
        <w:tc>
          <w:tcPr>
            <w:tcW w:w="593" w:type="pct"/>
            <w:shd w:val="clear" w:color="auto" w:fill="DAEEF3" w:themeFill="accent5" w:themeFillTint="33"/>
            <w:vAlign w:val="center"/>
          </w:tcPr>
          <w:p w14:paraId="4B00A805"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35,019</w:t>
            </w:r>
          </w:p>
        </w:tc>
        <w:tc>
          <w:tcPr>
            <w:tcW w:w="593" w:type="pct"/>
            <w:shd w:val="clear" w:color="auto" w:fill="DAEEF3" w:themeFill="accent5" w:themeFillTint="33"/>
            <w:vAlign w:val="center"/>
          </w:tcPr>
          <w:p w14:paraId="733AA446"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34,969</w:t>
            </w:r>
          </w:p>
        </w:tc>
        <w:tc>
          <w:tcPr>
            <w:tcW w:w="593" w:type="pct"/>
            <w:shd w:val="clear" w:color="auto" w:fill="DAEEF3" w:themeFill="accent5" w:themeFillTint="33"/>
            <w:vAlign w:val="center"/>
          </w:tcPr>
          <w:p w14:paraId="2BBD172E"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39,663</w:t>
            </w:r>
          </w:p>
        </w:tc>
      </w:tr>
      <w:tr w:rsidR="001A78CB" w:rsidRPr="00CC49AB" w14:paraId="17AA64AA" w14:textId="77777777" w:rsidTr="00FA295F">
        <w:trPr>
          <w:jc w:val="center"/>
        </w:trPr>
        <w:tc>
          <w:tcPr>
            <w:tcW w:w="1444" w:type="pct"/>
            <w:shd w:val="clear" w:color="auto" w:fill="DAEEF3" w:themeFill="accent5" w:themeFillTint="33"/>
            <w:vAlign w:val="center"/>
          </w:tcPr>
          <w:p w14:paraId="75877AD9"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129-174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DAEEF3" w:themeFill="accent5" w:themeFillTint="33"/>
            <w:vAlign w:val="center"/>
          </w:tcPr>
          <w:p w14:paraId="6980BCA8"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54,559</w:t>
            </w:r>
          </w:p>
        </w:tc>
        <w:tc>
          <w:tcPr>
            <w:tcW w:w="593" w:type="pct"/>
            <w:shd w:val="clear" w:color="auto" w:fill="DAEEF3" w:themeFill="accent5" w:themeFillTint="33"/>
            <w:vAlign w:val="center"/>
          </w:tcPr>
          <w:p w14:paraId="0AD2738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4,891</w:t>
            </w:r>
          </w:p>
        </w:tc>
        <w:tc>
          <w:tcPr>
            <w:tcW w:w="593" w:type="pct"/>
            <w:shd w:val="clear" w:color="auto" w:fill="DAEEF3" w:themeFill="accent5" w:themeFillTint="33"/>
            <w:vAlign w:val="center"/>
          </w:tcPr>
          <w:p w14:paraId="46A74E4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13,490</w:t>
            </w:r>
          </w:p>
        </w:tc>
        <w:tc>
          <w:tcPr>
            <w:tcW w:w="593" w:type="pct"/>
            <w:shd w:val="clear" w:color="auto" w:fill="DAEEF3" w:themeFill="accent5" w:themeFillTint="33"/>
            <w:vAlign w:val="center"/>
          </w:tcPr>
          <w:p w14:paraId="1B73994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10,057</w:t>
            </w:r>
          </w:p>
        </w:tc>
        <w:tc>
          <w:tcPr>
            <w:tcW w:w="593" w:type="pct"/>
            <w:shd w:val="clear" w:color="auto" w:fill="DAEEF3" w:themeFill="accent5" w:themeFillTint="33"/>
            <w:vAlign w:val="center"/>
          </w:tcPr>
          <w:p w14:paraId="3CCCAA5D"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10,602</w:t>
            </w:r>
          </w:p>
        </w:tc>
        <w:tc>
          <w:tcPr>
            <w:tcW w:w="593" w:type="pct"/>
            <w:shd w:val="clear" w:color="auto" w:fill="DAEEF3" w:themeFill="accent5" w:themeFillTint="33"/>
            <w:vAlign w:val="center"/>
          </w:tcPr>
          <w:p w14:paraId="12B07CA4"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15,519</w:t>
            </w:r>
          </w:p>
        </w:tc>
      </w:tr>
      <w:tr w:rsidR="001A78CB" w:rsidRPr="00CC49AB" w14:paraId="5D770BFD" w14:textId="77777777" w:rsidTr="00FA295F">
        <w:trPr>
          <w:jc w:val="center"/>
        </w:trPr>
        <w:tc>
          <w:tcPr>
            <w:tcW w:w="1444" w:type="pct"/>
            <w:shd w:val="clear" w:color="auto" w:fill="DAEEF3" w:themeFill="accent5" w:themeFillTint="33"/>
            <w:vAlign w:val="center"/>
          </w:tcPr>
          <w:p w14:paraId="7EE4935D"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Mbi 175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DAEEF3" w:themeFill="accent5" w:themeFillTint="33"/>
            <w:vAlign w:val="center"/>
          </w:tcPr>
          <w:p w14:paraId="21F64D2D"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18,625</w:t>
            </w:r>
          </w:p>
        </w:tc>
        <w:tc>
          <w:tcPr>
            <w:tcW w:w="593" w:type="pct"/>
            <w:shd w:val="clear" w:color="auto" w:fill="DAEEF3" w:themeFill="accent5" w:themeFillTint="33"/>
            <w:vAlign w:val="center"/>
          </w:tcPr>
          <w:p w14:paraId="00FB6A8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1,784</w:t>
            </w:r>
          </w:p>
        </w:tc>
        <w:tc>
          <w:tcPr>
            <w:tcW w:w="593" w:type="pct"/>
            <w:shd w:val="clear" w:color="auto" w:fill="DAEEF3" w:themeFill="accent5" w:themeFillTint="33"/>
            <w:vAlign w:val="center"/>
          </w:tcPr>
          <w:p w14:paraId="483272D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4,470</w:t>
            </w:r>
          </w:p>
        </w:tc>
        <w:tc>
          <w:tcPr>
            <w:tcW w:w="593" w:type="pct"/>
            <w:shd w:val="clear" w:color="auto" w:fill="DAEEF3" w:themeFill="accent5" w:themeFillTint="33"/>
            <w:vAlign w:val="center"/>
          </w:tcPr>
          <w:p w14:paraId="526C8BF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3,179</w:t>
            </w:r>
          </w:p>
        </w:tc>
        <w:tc>
          <w:tcPr>
            <w:tcW w:w="593" w:type="pct"/>
            <w:shd w:val="clear" w:color="auto" w:fill="DAEEF3" w:themeFill="accent5" w:themeFillTint="33"/>
            <w:vAlign w:val="center"/>
          </w:tcPr>
          <w:p w14:paraId="2942F460"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3,416</w:t>
            </w:r>
          </w:p>
        </w:tc>
        <w:tc>
          <w:tcPr>
            <w:tcW w:w="593" w:type="pct"/>
            <w:shd w:val="clear" w:color="auto" w:fill="DAEEF3" w:themeFill="accent5" w:themeFillTint="33"/>
            <w:vAlign w:val="center"/>
          </w:tcPr>
          <w:p w14:paraId="08A5D8B3"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5,776</w:t>
            </w:r>
          </w:p>
        </w:tc>
      </w:tr>
      <w:tr w:rsidR="001A78CB" w:rsidRPr="00CC49AB" w14:paraId="02E9117B" w14:textId="77777777" w:rsidTr="00FA295F">
        <w:trPr>
          <w:jc w:val="center"/>
        </w:trPr>
        <w:tc>
          <w:tcPr>
            <w:tcW w:w="5000" w:type="pct"/>
            <w:gridSpan w:val="7"/>
            <w:shd w:val="clear" w:color="auto" w:fill="DAEEF3" w:themeFill="accent5" w:themeFillTint="33"/>
            <w:vAlign w:val="bottom"/>
          </w:tcPr>
          <w:p w14:paraId="3B13D542" w14:textId="77777777" w:rsidR="001A78CB" w:rsidRPr="00CC49AB" w:rsidRDefault="001A78CB" w:rsidP="001A78CB">
            <w:pPr>
              <w:autoSpaceDE w:val="0"/>
              <w:autoSpaceDN w:val="0"/>
              <w:adjustRightInd w:val="0"/>
              <w:spacing w:after="0"/>
              <w:jc w:val="center"/>
              <w:rPr>
                <w:rFonts w:ascii="Garamond" w:hAnsi="Garamond" w:cs="Times New Roman"/>
                <w:bCs/>
                <w:sz w:val="18"/>
                <w:szCs w:val="24"/>
                <w:lang w:val="sq-AL"/>
              </w:rPr>
            </w:pPr>
            <w:r w:rsidRPr="00CC49AB">
              <w:rPr>
                <w:rFonts w:ascii="Garamond" w:hAnsi="Garamond" w:cs="Times New Roman"/>
                <w:bCs/>
                <w:sz w:val="18"/>
                <w:szCs w:val="24"/>
                <w:lang w:val="sq-AL"/>
              </w:rPr>
              <w:t>Sipërfaqja totale e stokut të ndërtesave rezidenciale të banuara sipas sipërfaqes mesatare (m</w:t>
            </w:r>
            <w:r w:rsidRPr="00CC49AB">
              <w:rPr>
                <w:rFonts w:ascii="Garamond" w:hAnsi="Garamond" w:cs="Times New Roman"/>
                <w:bCs/>
                <w:sz w:val="18"/>
                <w:szCs w:val="24"/>
                <w:vertAlign w:val="superscript"/>
                <w:lang w:val="sq-AL"/>
              </w:rPr>
              <w:t>2</w:t>
            </w:r>
            <w:r w:rsidRPr="00CC49AB">
              <w:rPr>
                <w:rFonts w:ascii="Garamond" w:hAnsi="Garamond" w:cs="Times New Roman"/>
                <w:bCs/>
                <w:sz w:val="18"/>
                <w:szCs w:val="24"/>
                <w:lang w:val="sq-AL"/>
              </w:rPr>
              <w:t>)</w:t>
            </w:r>
          </w:p>
        </w:tc>
      </w:tr>
      <w:tr w:rsidR="001A78CB" w:rsidRPr="00CC49AB" w14:paraId="5C5AF221" w14:textId="77777777" w:rsidTr="00FA295F">
        <w:trPr>
          <w:jc w:val="center"/>
        </w:trPr>
        <w:tc>
          <w:tcPr>
            <w:tcW w:w="1444" w:type="pct"/>
            <w:shd w:val="clear" w:color="auto" w:fill="DAEEF3" w:themeFill="accent5" w:themeFillTint="33"/>
            <w:vAlign w:val="center"/>
          </w:tcPr>
          <w:p w14:paraId="4250609E" w14:textId="77777777" w:rsidR="001A78CB" w:rsidRPr="00CC49AB" w:rsidRDefault="001A78CB" w:rsidP="001A78CB">
            <w:pPr>
              <w:autoSpaceDE w:val="0"/>
              <w:autoSpaceDN w:val="0"/>
              <w:adjustRightInd w:val="0"/>
              <w:spacing w:after="0"/>
              <w:jc w:val="both"/>
              <w:rPr>
                <w:rFonts w:ascii="Garamond" w:hAnsi="Garamond" w:cs="Times New Roman"/>
                <w:bCs/>
                <w:sz w:val="18"/>
                <w:szCs w:val="24"/>
                <w:lang w:val="sq-AL"/>
              </w:rPr>
            </w:pPr>
            <w:r w:rsidRPr="00CC49AB">
              <w:rPr>
                <w:rFonts w:ascii="Garamond" w:hAnsi="Garamond" w:cs="Times New Roman"/>
                <w:bCs/>
                <w:sz w:val="18"/>
                <w:szCs w:val="24"/>
                <w:lang w:val="sq-AL"/>
              </w:rPr>
              <w:t>Total</w:t>
            </w:r>
          </w:p>
        </w:tc>
        <w:tc>
          <w:tcPr>
            <w:tcW w:w="593" w:type="pct"/>
            <w:shd w:val="clear" w:color="auto" w:fill="DAEEF3" w:themeFill="accent5" w:themeFillTint="33"/>
            <w:vAlign w:val="center"/>
          </w:tcPr>
          <w:p w14:paraId="20976B70"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56,063,795</w:t>
            </w:r>
          </w:p>
        </w:tc>
        <w:tc>
          <w:tcPr>
            <w:tcW w:w="593" w:type="pct"/>
            <w:shd w:val="clear" w:color="auto" w:fill="DAEEF3" w:themeFill="accent5" w:themeFillTint="33"/>
            <w:vAlign w:val="center"/>
          </w:tcPr>
          <w:p w14:paraId="6C01709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6,623,168</w:t>
            </w:r>
          </w:p>
        </w:tc>
        <w:tc>
          <w:tcPr>
            <w:tcW w:w="593" w:type="pct"/>
            <w:shd w:val="clear" w:color="auto" w:fill="DAEEF3" w:themeFill="accent5" w:themeFillTint="33"/>
            <w:vAlign w:val="center"/>
          </w:tcPr>
          <w:p w14:paraId="0E4946F2"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15,423,790</w:t>
            </w:r>
          </w:p>
        </w:tc>
        <w:tc>
          <w:tcPr>
            <w:tcW w:w="593" w:type="pct"/>
            <w:shd w:val="clear" w:color="auto" w:fill="DAEEF3" w:themeFill="accent5" w:themeFillTint="33"/>
            <w:vAlign w:val="center"/>
          </w:tcPr>
          <w:p w14:paraId="2C336F95"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11,242,075</w:t>
            </w:r>
          </w:p>
        </w:tc>
        <w:tc>
          <w:tcPr>
            <w:tcW w:w="593" w:type="pct"/>
            <w:shd w:val="clear" w:color="auto" w:fill="DAEEF3" w:themeFill="accent5" w:themeFillTint="33"/>
            <w:vAlign w:val="center"/>
          </w:tcPr>
          <w:p w14:paraId="4C4C6D69"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10,331,033</w:t>
            </w:r>
          </w:p>
        </w:tc>
        <w:tc>
          <w:tcPr>
            <w:tcW w:w="593" w:type="pct"/>
            <w:shd w:val="clear" w:color="auto" w:fill="DAEEF3" w:themeFill="accent5" w:themeFillTint="33"/>
            <w:vAlign w:val="center"/>
          </w:tcPr>
          <w:p w14:paraId="2B0E3D85"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12,443,729</w:t>
            </w:r>
          </w:p>
        </w:tc>
      </w:tr>
      <w:tr w:rsidR="001A78CB" w:rsidRPr="00CC49AB" w14:paraId="189C43FF" w14:textId="77777777" w:rsidTr="00FA295F">
        <w:trPr>
          <w:jc w:val="center"/>
        </w:trPr>
        <w:tc>
          <w:tcPr>
            <w:tcW w:w="1444" w:type="pct"/>
            <w:shd w:val="clear" w:color="auto" w:fill="DAEEF3" w:themeFill="accent5" w:themeFillTint="33"/>
            <w:vAlign w:val="center"/>
          </w:tcPr>
          <w:p w14:paraId="2807BB86"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40-68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DAEEF3" w:themeFill="accent5" w:themeFillTint="33"/>
            <w:vAlign w:val="center"/>
          </w:tcPr>
          <w:p w14:paraId="4BB1CDD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5,102,080</w:t>
            </w:r>
          </w:p>
        </w:tc>
        <w:tc>
          <w:tcPr>
            <w:tcW w:w="593" w:type="pct"/>
            <w:shd w:val="clear" w:color="auto" w:fill="DAEEF3" w:themeFill="accent5" w:themeFillTint="33"/>
            <w:vAlign w:val="center"/>
          </w:tcPr>
          <w:p w14:paraId="7F334404"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849,720</w:t>
            </w:r>
          </w:p>
        </w:tc>
        <w:tc>
          <w:tcPr>
            <w:tcW w:w="593" w:type="pct"/>
            <w:shd w:val="clear" w:color="auto" w:fill="DAEEF3" w:themeFill="accent5" w:themeFillTint="33"/>
            <w:vAlign w:val="center"/>
          </w:tcPr>
          <w:p w14:paraId="6CC53826"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1,557,880</w:t>
            </w:r>
          </w:p>
        </w:tc>
        <w:tc>
          <w:tcPr>
            <w:tcW w:w="593" w:type="pct"/>
            <w:shd w:val="clear" w:color="auto" w:fill="DAEEF3" w:themeFill="accent5" w:themeFillTint="33"/>
            <w:vAlign w:val="center"/>
          </w:tcPr>
          <w:p w14:paraId="6507FCD1"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1,063,640</w:t>
            </w:r>
          </w:p>
        </w:tc>
        <w:tc>
          <w:tcPr>
            <w:tcW w:w="593" w:type="pct"/>
            <w:shd w:val="clear" w:color="auto" w:fill="DAEEF3" w:themeFill="accent5" w:themeFillTint="33"/>
            <w:vAlign w:val="center"/>
          </w:tcPr>
          <w:p w14:paraId="7E7AD73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802,560</w:t>
            </w:r>
          </w:p>
        </w:tc>
        <w:tc>
          <w:tcPr>
            <w:tcW w:w="593" w:type="pct"/>
            <w:shd w:val="clear" w:color="auto" w:fill="DAEEF3" w:themeFill="accent5" w:themeFillTint="33"/>
            <w:vAlign w:val="center"/>
          </w:tcPr>
          <w:p w14:paraId="499FF58F"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828,280</w:t>
            </w:r>
          </w:p>
        </w:tc>
      </w:tr>
      <w:tr w:rsidR="001A78CB" w:rsidRPr="00CC49AB" w14:paraId="72BF8866" w14:textId="77777777" w:rsidTr="00FA295F">
        <w:trPr>
          <w:jc w:val="center"/>
        </w:trPr>
        <w:tc>
          <w:tcPr>
            <w:tcW w:w="1444" w:type="pct"/>
            <w:shd w:val="clear" w:color="auto" w:fill="DAEEF3" w:themeFill="accent5" w:themeFillTint="33"/>
            <w:vAlign w:val="center"/>
          </w:tcPr>
          <w:p w14:paraId="3DE94755"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69-98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DAEEF3" w:themeFill="accent5" w:themeFillTint="33"/>
            <w:vAlign w:val="center"/>
          </w:tcPr>
          <w:p w14:paraId="39625C79"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23,596,827</w:t>
            </w:r>
          </w:p>
        </w:tc>
        <w:tc>
          <w:tcPr>
            <w:tcW w:w="593" w:type="pct"/>
            <w:shd w:val="clear" w:color="auto" w:fill="DAEEF3" w:themeFill="accent5" w:themeFillTint="33"/>
            <w:vAlign w:val="center"/>
          </w:tcPr>
          <w:p w14:paraId="0D826A92"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3,080,781</w:t>
            </w:r>
          </w:p>
        </w:tc>
        <w:tc>
          <w:tcPr>
            <w:tcW w:w="593" w:type="pct"/>
            <w:shd w:val="clear" w:color="auto" w:fill="DAEEF3" w:themeFill="accent5" w:themeFillTint="33"/>
            <w:vAlign w:val="center"/>
          </w:tcPr>
          <w:p w14:paraId="5F3F29FF"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6,881,025</w:t>
            </w:r>
          </w:p>
        </w:tc>
        <w:tc>
          <w:tcPr>
            <w:tcW w:w="593" w:type="pct"/>
            <w:shd w:val="clear" w:color="auto" w:fill="DAEEF3" w:themeFill="accent5" w:themeFillTint="33"/>
            <w:vAlign w:val="center"/>
          </w:tcPr>
          <w:p w14:paraId="153AF601"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4,857,876</w:t>
            </w:r>
          </w:p>
        </w:tc>
        <w:tc>
          <w:tcPr>
            <w:tcW w:w="593" w:type="pct"/>
            <w:shd w:val="clear" w:color="auto" w:fill="DAEEF3" w:themeFill="accent5" w:themeFillTint="33"/>
            <w:vAlign w:val="center"/>
          </w:tcPr>
          <w:p w14:paraId="11FC3A1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4,101,084</w:t>
            </w:r>
          </w:p>
        </w:tc>
        <w:tc>
          <w:tcPr>
            <w:tcW w:w="593" w:type="pct"/>
            <w:shd w:val="clear" w:color="auto" w:fill="DAEEF3" w:themeFill="accent5" w:themeFillTint="33"/>
            <w:vAlign w:val="center"/>
          </w:tcPr>
          <w:p w14:paraId="144D40E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4,676,061</w:t>
            </w:r>
          </w:p>
        </w:tc>
      </w:tr>
      <w:tr w:rsidR="001A78CB" w:rsidRPr="00CC49AB" w14:paraId="0CED3584" w14:textId="77777777" w:rsidTr="00FA295F">
        <w:trPr>
          <w:jc w:val="center"/>
        </w:trPr>
        <w:tc>
          <w:tcPr>
            <w:tcW w:w="1444" w:type="pct"/>
            <w:shd w:val="clear" w:color="auto" w:fill="DAEEF3" w:themeFill="accent5" w:themeFillTint="33"/>
            <w:vAlign w:val="center"/>
          </w:tcPr>
          <w:p w14:paraId="38E0B0E2"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99-128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DAEEF3" w:themeFill="accent5" w:themeFillTint="33"/>
            <w:vAlign w:val="center"/>
          </w:tcPr>
          <w:p w14:paraId="1EEEA372"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17,067,402</w:t>
            </w:r>
          </w:p>
        </w:tc>
        <w:tc>
          <w:tcPr>
            <w:tcW w:w="593" w:type="pct"/>
            <w:shd w:val="clear" w:color="auto" w:fill="DAEEF3" w:themeFill="accent5" w:themeFillTint="33"/>
            <w:vAlign w:val="center"/>
          </w:tcPr>
          <w:p w14:paraId="440121F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1,749,528</w:t>
            </w:r>
          </w:p>
        </w:tc>
        <w:tc>
          <w:tcPr>
            <w:tcW w:w="593" w:type="pct"/>
            <w:shd w:val="clear" w:color="auto" w:fill="DAEEF3" w:themeFill="accent5" w:themeFillTint="33"/>
            <w:vAlign w:val="center"/>
          </w:tcPr>
          <w:p w14:paraId="7A8184A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4,462,425</w:t>
            </w:r>
          </w:p>
        </w:tc>
        <w:tc>
          <w:tcPr>
            <w:tcW w:w="593" w:type="pct"/>
            <w:shd w:val="clear" w:color="auto" w:fill="DAEEF3" w:themeFill="accent5" w:themeFillTint="33"/>
            <w:vAlign w:val="center"/>
          </w:tcPr>
          <w:p w14:paraId="55CAFF24"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3,466,881</w:t>
            </w:r>
          </w:p>
        </w:tc>
        <w:tc>
          <w:tcPr>
            <w:tcW w:w="593" w:type="pct"/>
            <w:shd w:val="clear" w:color="auto" w:fill="DAEEF3" w:themeFill="accent5" w:themeFillTint="33"/>
            <w:vAlign w:val="center"/>
          </w:tcPr>
          <w:p w14:paraId="67AAE74F"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3,461,931</w:t>
            </w:r>
          </w:p>
        </w:tc>
        <w:tc>
          <w:tcPr>
            <w:tcW w:w="593" w:type="pct"/>
            <w:shd w:val="clear" w:color="auto" w:fill="DAEEF3" w:themeFill="accent5" w:themeFillTint="33"/>
            <w:vAlign w:val="center"/>
          </w:tcPr>
          <w:p w14:paraId="2278BCB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3,926,637</w:t>
            </w:r>
          </w:p>
        </w:tc>
      </w:tr>
      <w:tr w:rsidR="001A78CB" w:rsidRPr="00CC49AB" w14:paraId="300753F3" w14:textId="77777777" w:rsidTr="00FA295F">
        <w:trPr>
          <w:jc w:val="center"/>
        </w:trPr>
        <w:tc>
          <w:tcPr>
            <w:tcW w:w="1444" w:type="pct"/>
            <w:shd w:val="clear" w:color="auto" w:fill="DAEEF3" w:themeFill="accent5" w:themeFillTint="33"/>
            <w:vAlign w:val="center"/>
          </w:tcPr>
          <w:p w14:paraId="032ACBCB"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129-174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DAEEF3" w:themeFill="accent5" w:themeFillTint="33"/>
            <w:vAlign w:val="center"/>
          </w:tcPr>
          <w:p w14:paraId="1BD8DF20"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7,038,111</w:t>
            </w:r>
          </w:p>
        </w:tc>
        <w:tc>
          <w:tcPr>
            <w:tcW w:w="593" w:type="pct"/>
            <w:shd w:val="clear" w:color="auto" w:fill="DAEEF3" w:themeFill="accent5" w:themeFillTint="33"/>
            <w:vAlign w:val="center"/>
          </w:tcPr>
          <w:p w14:paraId="69F480D4"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630,939</w:t>
            </w:r>
          </w:p>
        </w:tc>
        <w:tc>
          <w:tcPr>
            <w:tcW w:w="593" w:type="pct"/>
            <w:shd w:val="clear" w:color="auto" w:fill="DAEEF3" w:themeFill="accent5" w:themeFillTint="33"/>
            <w:vAlign w:val="center"/>
          </w:tcPr>
          <w:p w14:paraId="63FF2A51"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1,740,210</w:t>
            </w:r>
          </w:p>
        </w:tc>
        <w:tc>
          <w:tcPr>
            <w:tcW w:w="593" w:type="pct"/>
            <w:shd w:val="clear" w:color="auto" w:fill="DAEEF3" w:themeFill="accent5" w:themeFillTint="33"/>
            <w:vAlign w:val="center"/>
          </w:tcPr>
          <w:p w14:paraId="4F075571"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1,297,353</w:t>
            </w:r>
          </w:p>
        </w:tc>
        <w:tc>
          <w:tcPr>
            <w:tcW w:w="593" w:type="pct"/>
            <w:shd w:val="clear" w:color="auto" w:fill="DAEEF3" w:themeFill="accent5" w:themeFillTint="33"/>
            <w:vAlign w:val="center"/>
          </w:tcPr>
          <w:p w14:paraId="6765BF18"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1,367,658</w:t>
            </w:r>
          </w:p>
        </w:tc>
        <w:tc>
          <w:tcPr>
            <w:tcW w:w="593" w:type="pct"/>
            <w:shd w:val="clear" w:color="auto" w:fill="DAEEF3" w:themeFill="accent5" w:themeFillTint="33"/>
            <w:vAlign w:val="center"/>
          </w:tcPr>
          <w:p w14:paraId="4560DCE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2,001,951</w:t>
            </w:r>
          </w:p>
        </w:tc>
      </w:tr>
      <w:tr w:rsidR="001A78CB" w:rsidRPr="00CC49AB" w14:paraId="76BCCA16" w14:textId="77777777" w:rsidTr="00FA295F">
        <w:trPr>
          <w:jc w:val="center"/>
        </w:trPr>
        <w:tc>
          <w:tcPr>
            <w:tcW w:w="1444" w:type="pct"/>
            <w:shd w:val="clear" w:color="auto" w:fill="DAEEF3" w:themeFill="accent5" w:themeFillTint="33"/>
            <w:vAlign w:val="center"/>
          </w:tcPr>
          <w:p w14:paraId="242C5670"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Mbi 175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DAEEF3" w:themeFill="accent5" w:themeFillTint="33"/>
            <w:vAlign w:val="center"/>
          </w:tcPr>
          <w:p w14:paraId="53FCD343"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3,259,375</w:t>
            </w:r>
          </w:p>
        </w:tc>
        <w:tc>
          <w:tcPr>
            <w:tcW w:w="593" w:type="pct"/>
            <w:shd w:val="clear" w:color="auto" w:fill="DAEEF3" w:themeFill="accent5" w:themeFillTint="33"/>
            <w:vAlign w:val="center"/>
          </w:tcPr>
          <w:p w14:paraId="2541A39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312,200</w:t>
            </w:r>
          </w:p>
        </w:tc>
        <w:tc>
          <w:tcPr>
            <w:tcW w:w="593" w:type="pct"/>
            <w:shd w:val="clear" w:color="auto" w:fill="DAEEF3" w:themeFill="accent5" w:themeFillTint="33"/>
            <w:vAlign w:val="center"/>
          </w:tcPr>
          <w:p w14:paraId="622E4B39"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782,250</w:t>
            </w:r>
          </w:p>
        </w:tc>
        <w:tc>
          <w:tcPr>
            <w:tcW w:w="593" w:type="pct"/>
            <w:shd w:val="clear" w:color="auto" w:fill="DAEEF3" w:themeFill="accent5" w:themeFillTint="33"/>
            <w:vAlign w:val="center"/>
          </w:tcPr>
          <w:p w14:paraId="2508A259"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556,325</w:t>
            </w:r>
          </w:p>
        </w:tc>
        <w:tc>
          <w:tcPr>
            <w:tcW w:w="593" w:type="pct"/>
            <w:shd w:val="clear" w:color="auto" w:fill="DAEEF3" w:themeFill="accent5" w:themeFillTint="33"/>
            <w:vAlign w:val="center"/>
          </w:tcPr>
          <w:p w14:paraId="57490599"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597,800</w:t>
            </w:r>
          </w:p>
        </w:tc>
        <w:tc>
          <w:tcPr>
            <w:tcW w:w="593" w:type="pct"/>
            <w:shd w:val="clear" w:color="auto" w:fill="DAEEF3" w:themeFill="accent5" w:themeFillTint="33"/>
            <w:vAlign w:val="center"/>
          </w:tcPr>
          <w:p w14:paraId="2768B38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1,010,800</w:t>
            </w:r>
          </w:p>
        </w:tc>
      </w:tr>
      <w:tr w:rsidR="001A78CB" w:rsidRPr="00CC49AB" w14:paraId="2D39FF30" w14:textId="77777777" w:rsidTr="00FA295F">
        <w:trPr>
          <w:jc w:val="center"/>
        </w:trPr>
        <w:tc>
          <w:tcPr>
            <w:tcW w:w="5000" w:type="pct"/>
            <w:gridSpan w:val="7"/>
            <w:shd w:val="clear" w:color="auto" w:fill="C6D9F1" w:themeFill="text2" w:themeFillTint="33"/>
          </w:tcPr>
          <w:p w14:paraId="43A1B217" w14:textId="77777777" w:rsidR="001A78CB" w:rsidRPr="00CC49AB" w:rsidRDefault="001A78CB" w:rsidP="001A78CB">
            <w:pPr>
              <w:autoSpaceDE w:val="0"/>
              <w:autoSpaceDN w:val="0"/>
              <w:adjustRightInd w:val="0"/>
              <w:spacing w:after="0"/>
              <w:jc w:val="center"/>
              <w:rPr>
                <w:rFonts w:ascii="Garamond" w:hAnsi="Garamond" w:cs="Times New Roman"/>
                <w:bCs/>
                <w:sz w:val="18"/>
                <w:szCs w:val="24"/>
                <w:lang w:val="sq-AL"/>
              </w:rPr>
            </w:pPr>
            <w:r w:rsidRPr="00CC49AB">
              <w:rPr>
                <w:rFonts w:ascii="Garamond" w:hAnsi="Garamond" w:cs="Times New Roman"/>
                <w:bCs/>
                <w:sz w:val="18"/>
                <w:szCs w:val="24"/>
                <w:lang w:val="sq-AL"/>
              </w:rPr>
              <w:t>Numri total i stokut të ndërtesave rezidenciale të pabanuara sipas sipërfaqes mesatare</w:t>
            </w:r>
          </w:p>
        </w:tc>
      </w:tr>
      <w:tr w:rsidR="001A78CB" w:rsidRPr="00CC49AB" w14:paraId="5826819C" w14:textId="77777777" w:rsidTr="00FA295F">
        <w:trPr>
          <w:jc w:val="center"/>
        </w:trPr>
        <w:tc>
          <w:tcPr>
            <w:tcW w:w="1444" w:type="pct"/>
            <w:shd w:val="clear" w:color="auto" w:fill="C6D9F1" w:themeFill="text2" w:themeFillTint="33"/>
            <w:vAlign w:val="center"/>
          </w:tcPr>
          <w:p w14:paraId="24FF9E52"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bCs/>
                <w:sz w:val="18"/>
                <w:szCs w:val="24"/>
                <w:lang w:val="sq-AL"/>
              </w:rPr>
              <w:t>Total</w:t>
            </w:r>
          </w:p>
        </w:tc>
        <w:tc>
          <w:tcPr>
            <w:tcW w:w="593" w:type="pct"/>
            <w:shd w:val="clear" w:color="auto" w:fill="C6D9F1" w:themeFill="text2" w:themeFillTint="33"/>
            <w:vAlign w:val="center"/>
          </w:tcPr>
          <w:p w14:paraId="7D696702"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356,204</w:t>
            </w:r>
          </w:p>
        </w:tc>
        <w:tc>
          <w:tcPr>
            <w:tcW w:w="593" w:type="pct"/>
            <w:shd w:val="clear" w:color="auto" w:fill="C6D9F1" w:themeFill="text2" w:themeFillTint="33"/>
            <w:vAlign w:val="center"/>
          </w:tcPr>
          <w:p w14:paraId="4FA1B2E8"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51,156</w:t>
            </w:r>
          </w:p>
        </w:tc>
        <w:tc>
          <w:tcPr>
            <w:tcW w:w="593" w:type="pct"/>
            <w:shd w:val="clear" w:color="auto" w:fill="C6D9F1" w:themeFill="text2" w:themeFillTint="33"/>
            <w:vAlign w:val="center"/>
          </w:tcPr>
          <w:p w14:paraId="09595FCD"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104,196</w:t>
            </w:r>
          </w:p>
        </w:tc>
        <w:tc>
          <w:tcPr>
            <w:tcW w:w="593" w:type="pct"/>
            <w:shd w:val="clear" w:color="auto" w:fill="C6D9F1" w:themeFill="text2" w:themeFillTint="33"/>
            <w:vAlign w:val="center"/>
          </w:tcPr>
          <w:p w14:paraId="44BCF611"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73,232</w:t>
            </w:r>
          </w:p>
        </w:tc>
        <w:tc>
          <w:tcPr>
            <w:tcW w:w="593" w:type="pct"/>
            <w:shd w:val="clear" w:color="auto" w:fill="C6D9F1" w:themeFill="text2" w:themeFillTint="33"/>
            <w:vAlign w:val="center"/>
          </w:tcPr>
          <w:p w14:paraId="2038C5AA"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60,393</w:t>
            </w:r>
          </w:p>
        </w:tc>
        <w:tc>
          <w:tcPr>
            <w:tcW w:w="593" w:type="pct"/>
            <w:shd w:val="clear" w:color="auto" w:fill="C6D9F1" w:themeFill="text2" w:themeFillTint="33"/>
            <w:vAlign w:val="center"/>
          </w:tcPr>
          <w:p w14:paraId="3D03DC48"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67,228</w:t>
            </w:r>
          </w:p>
        </w:tc>
      </w:tr>
      <w:tr w:rsidR="001A78CB" w:rsidRPr="00CC49AB" w14:paraId="12C5229E" w14:textId="77777777" w:rsidTr="00FA295F">
        <w:trPr>
          <w:jc w:val="center"/>
        </w:trPr>
        <w:tc>
          <w:tcPr>
            <w:tcW w:w="1444" w:type="pct"/>
            <w:shd w:val="clear" w:color="auto" w:fill="C6D9F1" w:themeFill="text2" w:themeFillTint="33"/>
            <w:vAlign w:val="center"/>
          </w:tcPr>
          <w:p w14:paraId="58471423" w14:textId="77777777" w:rsidR="001A78CB" w:rsidRPr="00CC49AB" w:rsidRDefault="001A78CB" w:rsidP="001A78CB">
            <w:pPr>
              <w:autoSpaceDE w:val="0"/>
              <w:autoSpaceDN w:val="0"/>
              <w:adjustRightInd w:val="0"/>
              <w:spacing w:after="0"/>
              <w:rPr>
                <w:rFonts w:ascii="Garamond" w:hAnsi="Garamond" w:cs="Times New Roman"/>
                <w:sz w:val="18"/>
                <w:szCs w:val="24"/>
                <w:lang w:val="sq-AL"/>
              </w:rPr>
            </w:pPr>
            <w:r w:rsidRPr="00CC49AB">
              <w:rPr>
                <w:rFonts w:ascii="Garamond" w:hAnsi="Garamond" w:cs="Times New Roman"/>
                <w:sz w:val="18"/>
                <w:szCs w:val="24"/>
                <w:lang w:val="sq-AL"/>
              </w:rPr>
              <w:t>Mesatare 40-68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C6D9F1" w:themeFill="text2" w:themeFillTint="33"/>
            <w:vAlign w:val="center"/>
          </w:tcPr>
          <w:p w14:paraId="39DC7415"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170,344</w:t>
            </w:r>
          </w:p>
        </w:tc>
        <w:tc>
          <w:tcPr>
            <w:tcW w:w="593" w:type="pct"/>
            <w:shd w:val="clear" w:color="auto" w:fill="C6D9F1" w:themeFill="text2" w:themeFillTint="33"/>
            <w:vAlign w:val="center"/>
          </w:tcPr>
          <w:p w14:paraId="595E1CA6"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28,370</w:t>
            </w:r>
          </w:p>
        </w:tc>
        <w:tc>
          <w:tcPr>
            <w:tcW w:w="593" w:type="pct"/>
            <w:shd w:val="clear" w:color="auto" w:fill="C6D9F1" w:themeFill="text2" w:themeFillTint="33"/>
            <w:vAlign w:val="center"/>
          </w:tcPr>
          <w:p w14:paraId="0A7DF00A"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52,013</w:t>
            </w:r>
          </w:p>
        </w:tc>
        <w:tc>
          <w:tcPr>
            <w:tcW w:w="593" w:type="pct"/>
            <w:shd w:val="clear" w:color="auto" w:fill="C6D9F1" w:themeFill="text2" w:themeFillTint="33"/>
            <w:vAlign w:val="center"/>
          </w:tcPr>
          <w:p w14:paraId="1C6E5A0B"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35,512</w:t>
            </w:r>
          </w:p>
        </w:tc>
        <w:tc>
          <w:tcPr>
            <w:tcW w:w="593" w:type="pct"/>
            <w:shd w:val="clear" w:color="auto" w:fill="C6D9F1" w:themeFill="text2" w:themeFillTint="33"/>
            <w:vAlign w:val="center"/>
          </w:tcPr>
          <w:p w14:paraId="50812A7E"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26,795</w:t>
            </w:r>
          </w:p>
        </w:tc>
        <w:tc>
          <w:tcPr>
            <w:tcW w:w="593" w:type="pct"/>
            <w:shd w:val="clear" w:color="auto" w:fill="C6D9F1" w:themeFill="text2" w:themeFillTint="33"/>
            <w:vAlign w:val="center"/>
          </w:tcPr>
          <w:p w14:paraId="0647FD18"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27,654</w:t>
            </w:r>
          </w:p>
        </w:tc>
      </w:tr>
      <w:tr w:rsidR="001A78CB" w:rsidRPr="00CC49AB" w14:paraId="0BF2BA1C" w14:textId="77777777" w:rsidTr="00FA295F">
        <w:trPr>
          <w:jc w:val="center"/>
        </w:trPr>
        <w:tc>
          <w:tcPr>
            <w:tcW w:w="1444" w:type="pct"/>
            <w:shd w:val="clear" w:color="auto" w:fill="C6D9F1" w:themeFill="text2" w:themeFillTint="33"/>
            <w:vAlign w:val="center"/>
          </w:tcPr>
          <w:p w14:paraId="2FCDB0E9" w14:textId="77777777" w:rsidR="001A78CB" w:rsidRPr="00CC49AB" w:rsidRDefault="001A78CB" w:rsidP="001A78CB">
            <w:pPr>
              <w:autoSpaceDE w:val="0"/>
              <w:autoSpaceDN w:val="0"/>
              <w:adjustRightInd w:val="0"/>
              <w:spacing w:after="0"/>
              <w:rPr>
                <w:rFonts w:ascii="Garamond" w:hAnsi="Garamond" w:cs="Times New Roman"/>
                <w:sz w:val="18"/>
                <w:szCs w:val="24"/>
                <w:lang w:val="sq-AL"/>
              </w:rPr>
            </w:pPr>
            <w:r w:rsidRPr="00CC49AB">
              <w:rPr>
                <w:rFonts w:ascii="Garamond" w:hAnsi="Garamond" w:cs="Times New Roman"/>
                <w:sz w:val="18"/>
                <w:szCs w:val="24"/>
                <w:lang w:val="sq-AL"/>
              </w:rPr>
              <w:t>Mesatare 69-98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C6D9F1" w:themeFill="text2" w:themeFillTint="33"/>
            <w:vAlign w:val="center"/>
          </w:tcPr>
          <w:p w14:paraId="0108A640"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85,873</w:t>
            </w:r>
          </w:p>
        </w:tc>
        <w:tc>
          <w:tcPr>
            <w:tcW w:w="593" w:type="pct"/>
            <w:shd w:val="clear" w:color="auto" w:fill="C6D9F1" w:themeFill="text2" w:themeFillTint="33"/>
            <w:vAlign w:val="center"/>
          </w:tcPr>
          <w:p w14:paraId="43DEA34A"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11,211</w:t>
            </w:r>
          </w:p>
        </w:tc>
        <w:tc>
          <w:tcPr>
            <w:tcW w:w="593" w:type="pct"/>
            <w:shd w:val="clear" w:color="auto" w:fill="C6D9F1" w:themeFill="text2" w:themeFillTint="33"/>
            <w:vAlign w:val="center"/>
          </w:tcPr>
          <w:p w14:paraId="4F2B3702"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25,041</w:t>
            </w:r>
          </w:p>
        </w:tc>
        <w:tc>
          <w:tcPr>
            <w:tcW w:w="593" w:type="pct"/>
            <w:shd w:val="clear" w:color="auto" w:fill="C6D9F1" w:themeFill="text2" w:themeFillTint="33"/>
            <w:vAlign w:val="center"/>
          </w:tcPr>
          <w:p w14:paraId="47EA26F6"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17,679</w:t>
            </w:r>
          </w:p>
        </w:tc>
        <w:tc>
          <w:tcPr>
            <w:tcW w:w="593" w:type="pct"/>
            <w:shd w:val="clear" w:color="auto" w:fill="C6D9F1" w:themeFill="text2" w:themeFillTint="33"/>
            <w:vAlign w:val="center"/>
          </w:tcPr>
          <w:p w14:paraId="7CE58008"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14,924</w:t>
            </w:r>
          </w:p>
        </w:tc>
        <w:tc>
          <w:tcPr>
            <w:tcW w:w="593" w:type="pct"/>
            <w:shd w:val="clear" w:color="auto" w:fill="C6D9F1" w:themeFill="text2" w:themeFillTint="33"/>
            <w:vAlign w:val="center"/>
          </w:tcPr>
          <w:p w14:paraId="0B6DBCDA"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17,017</w:t>
            </w:r>
          </w:p>
        </w:tc>
      </w:tr>
      <w:tr w:rsidR="001A78CB" w:rsidRPr="00CC49AB" w14:paraId="3E9C67DB" w14:textId="77777777" w:rsidTr="00FA295F">
        <w:trPr>
          <w:jc w:val="center"/>
        </w:trPr>
        <w:tc>
          <w:tcPr>
            <w:tcW w:w="1444" w:type="pct"/>
            <w:shd w:val="clear" w:color="auto" w:fill="C6D9F1" w:themeFill="text2" w:themeFillTint="33"/>
            <w:vAlign w:val="center"/>
          </w:tcPr>
          <w:p w14:paraId="79DA7F83" w14:textId="77777777" w:rsidR="001A78CB" w:rsidRPr="00CC49AB" w:rsidRDefault="001A78CB" w:rsidP="001A78CB">
            <w:pPr>
              <w:autoSpaceDE w:val="0"/>
              <w:autoSpaceDN w:val="0"/>
              <w:adjustRightInd w:val="0"/>
              <w:spacing w:after="0"/>
              <w:rPr>
                <w:rFonts w:ascii="Garamond" w:hAnsi="Garamond" w:cs="Times New Roman"/>
                <w:sz w:val="18"/>
                <w:szCs w:val="24"/>
                <w:lang w:val="sq-AL"/>
              </w:rPr>
            </w:pPr>
            <w:r w:rsidRPr="00CC49AB">
              <w:rPr>
                <w:rFonts w:ascii="Garamond" w:hAnsi="Garamond" w:cs="Times New Roman"/>
                <w:sz w:val="18"/>
                <w:szCs w:val="24"/>
                <w:lang w:val="sq-AL"/>
              </w:rPr>
              <w:t>Mesatare 99-128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C6D9F1" w:themeFill="text2" w:themeFillTint="33"/>
            <w:vAlign w:val="center"/>
          </w:tcPr>
          <w:p w14:paraId="4E5ABF66"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27,176</w:t>
            </w:r>
          </w:p>
        </w:tc>
        <w:tc>
          <w:tcPr>
            <w:tcW w:w="593" w:type="pct"/>
            <w:shd w:val="clear" w:color="auto" w:fill="C6D9F1" w:themeFill="text2" w:themeFillTint="33"/>
            <w:vAlign w:val="center"/>
          </w:tcPr>
          <w:p w14:paraId="0A6D7ACF"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2,786</w:t>
            </w:r>
          </w:p>
        </w:tc>
        <w:tc>
          <w:tcPr>
            <w:tcW w:w="593" w:type="pct"/>
            <w:shd w:val="clear" w:color="auto" w:fill="C6D9F1" w:themeFill="text2" w:themeFillTint="33"/>
            <w:vAlign w:val="center"/>
          </w:tcPr>
          <w:p w14:paraId="250D0701"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7,105</w:t>
            </w:r>
          </w:p>
        </w:tc>
        <w:tc>
          <w:tcPr>
            <w:tcW w:w="593" w:type="pct"/>
            <w:shd w:val="clear" w:color="auto" w:fill="C6D9F1" w:themeFill="text2" w:themeFillTint="33"/>
            <w:vAlign w:val="center"/>
          </w:tcPr>
          <w:p w14:paraId="7FD286DA"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5,520</w:t>
            </w:r>
          </w:p>
        </w:tc>
        <w:tc>
          <w:tcPr>
            <w:tcW w:w="593" w:type="pct"/>
            <w:shd w:val="clear" w:color="auto" w:fill="C6D9F1" w:themeFill="text2" w:themeFillTint="33"/>
            <w:vAlign w:val="center"/>
          </w:tcPr>
          <w:p w14:paraId="4A8C6310"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5,512</w:t>
            </w:r>
          </w:p>
        </w:tc>
        <w:tc>
          <w:tcPr>
            <w:tcW w:w="593" w:type="pct"/>
            <w:shd w:val="clear" w:color="auto" w:fill="C6D9F1" w:themeFill="text2" w:themeFillTint="33"/>
            <w:vAlign w:val="center"/>
          </w:tcPr>
          <w:p w14:paraId="06C13F0C"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6,252</w:t>
            </w:r>
          </w:p>
        </w:tc>
      </w:tr>
      <w:tr w:rsidR="001A78CB" w:rsidRPr="00CC49AB" w14:paraId="687FA18A" w14:textId="77777777" w:rsidTr="00FA295F">
        <w:trPr>
          <w:jc w:val="center"/>
        </w:trPr>
        <w:tc>
          <w:tcPr>
            <w:tcW w:w="1444" w:type="pct"/>
            <w:shd w:val="clear" w:color="auto" w:fill="C6D9F1" w:themeFill="text2" w:themeFillTint="33"/>
            <w:vAlign w:val="center"/>
          </w:tcPr>
          <w:p w14:paraId="114914C1" w14:textId="77777777" w:rsidR="001A78CB" w:rsidRPr="00CC49AB" w:rsidRDefault="001A78CB" w:rsidP="001A78CB">
            <w:pPr>
              <w:autoSpaceDE w:val="0"/>
              <w:autoSpaceDN w:val="0"/>
              <w:adjustRightInd w:val="0"/>
              <w:spacing w:after="0"/>
              <w:rPr>
                <w:rFonts w:ascii="Garamond" w:hAnsi="Garamond" w:cs="Times New Roman"/>
                <w:sz w:val="18"/>
                <w:szCs w:val="24"/>
                <w:lang w:val="sq-AL"/>
              </w:rPr>
            </w:pPr>
            <w:r w:rsidRPr="00CC49AB">
              <w:rPr>
                <w:rFonts w:ascii="Garamond" w:hAnsi="Garamond" w:cs="Times New Roman"/>
                <w:sz w:val="18"/>
                <w:szCs w:val="24"/>
                <w:lang w:val="sq-AL"/>
              </w:rPr>
              <w:t>Mesatare 129-174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C6D9F1" w:themeFill="text2" w:themeFillTint="33"/>
            <w:vAlign w:val="center"/>
          </w:tcPr>
          <w:p w14:paraId="3BADDB93"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9,277</w:t>
            </w:r>
          </w:p>
        </w:tc>
        <w:tc>
          <w:tcPr>
            <w:tcW w:w="593" w:type="pct"/>
            <w:shd w:val="clear" w:color="auto" w:fill="C6D9F1" w:themeFill="text2" w:themeFillTint="33"/>
            <w:vAlign w:val="center"/>
          </w:tcPr>
          <w:p w14:paraId="17CD575E"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832</w:t>
            </w:r>
          </w:p>
        </w:tc>
        <w:tc>
          <w:tcPr>
            <w:tcW w:w="593" w:type="pct"/>
            <w:shd w:val="clear" w:color="auto" w:fill="C6D9F1" w:themeFill="text2" w:themeFillTint="33"/>
            <w:vAlign w:val="center"/>
          </w:tcPr>
          <w:p w14:paraId="3B9D7722"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2,294</w:t>
            </w:r>
          </w:p>
        </w:tc>
        <w:tc>
          <w:tcPr>
            <w:tcW w:w="593" w:type="pct"/>
            <w:shd w:val="clear" w:color="auto" w:fill="C6D9F1" w:themeFill="text2" w:themeFillTint="33"/>
            <w:vAlign w:val="center"/>
          </w:tcPr>
          <w:p w14:paraId="22F01FDB"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1,710</w:t>
            </w:r>
          </w:p>
        </w:tc>
        <w:tc>
          <w:tcPr>
            <w:tcW w:w="593" w:type="pct"/>
            <w:shd w:val="clear" w:color="auto" w:fill="C6D9F1" w:themeFill="text2" w:themeFillTint="33"/>
            <w:vAlign w:val="center"/>
          </w:tcPr>
          <w:p w14:paraId="7102D97D"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1,803</w:t>
            </w:r>
          </w:p>
        </w:tc>
        <w:tc>
          <w:tcPr>
            <w:tcW w:w="593" w:type="pct"/>
            <w:shd w:val="clear" w:color="auto" w:fill="C6D9F1" w:themeFill="text2" w:themeFillTint="33"/>
            <w:vAlign w:val="center"/>
          </w:tcPr>
          <w:p w14:paraId="155E94D0"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2,639</w:t>
            </w:r>
          </w:p>
        </w:tc>
      </w:tr>
      <w:tr w:rsidR="001A78CB" w:rsidRPr="00CC49AB" w14:paraId="5518C9C1" w14:textId="77777777" w:rsidTr="00FA295F">
        <w:trPr>
          <w:jc w:val="center"/>
        </w:trPr>
        <w:tc>
          <w:tcPr>
            <w:tcW w:w="1444" w:type="pct"/>
            <w:shd w:val="clear" w:color="auto" w:fill="C6D9F1" w:themeFill="text2" w:themeFillTint="33"/>
            <w:vAlign w:val="center"/>
          </w:tcPr>
          <w:p w14:paraId="03650AE5" w14:textId="77777777" w:rsidR="001A78CB" w:rsidRPr="00CC49AB" w:rsidRDefault="001A78CB" w:rsidP="001A78CB">
            <w:pPr>
              <w:autoSpaceDE w:val="0"/>
              <w:autoSpaceDN w:val="0"/>
              <w:adjustRightInd w:val="0"/>
              <w:spacing w:after="0"/>
              <w:rPr>
                <w:rFonts w:ascii="Garamond" w:hAnsi="Garamond" w:cs="Times New Roman"/>
                <w:sz w:val="18"/>
                <w:szCs w:val="24"/>
                <w:lang w:val="sq-AL"/>
              </w:rPr>
            </w:pPr>
            <w:r w:rsidRPr="00CC49AB">
              <w:rPr>
                <w:rFonts w:ascii="Garamond" w:hAnsi="Garamond" w:cs="Times New Roman"/>
                <w:sz w:val="18"/>
                <w:szCs w:val="24"/>
                <w:lang w:val="sq-AL"/>
              </w:rPr>
              <w:t>Mbi 175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C6D9F1" w:themeFill="text2" w:themeFillTint="33"/>
            <w:vAlign w:val="center"/>
          </w:tcPr>
          <w:p w14:paraId="565FABE9"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63,534</w:t>
            </w:r>
          </w:p>
        </w:tc>
        <w:tc>
          <w:tcPr>
            <w:tcW w:w="593" w:type="pct"/>
            <w:shd w:val="clear" w:color="auto" w:fill="C6D9F1" w:themeFill="text2" w:themeFillTint="33"/>
            <w:vAlign w:val="center"/>
          </w:tcPr>
          <w:p w14:paraId="2F52F6BE"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7,957</w:t>
            </w:r>
          </w:p>
        </w:tc>
        <w:tc>
          <w:tcPr>
            <w:tcW w:w="593" w:type="pct"/>
            <w:shd w:val="clear" w:color="auto" w:fill="C6D9F1" w:themeFill="text2" w:themeFillTint="33"/>
            <w:vAlign w:val="center"/>
          </w:tcPr>
          <w:p w14:paraId="1CD09C7C"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17,742</w:t>
            </w:r>
          </w:p>
        </w:tc>
        <w:tc>
          <w:tcPr>
            <w:tcW w:w="593" w:type="pct"/>
            <w:shd w:val="clear" w:color="auto" w:fill="C6D9F1" w:themeFill="text2" w:themeFillTint="33"/>
            <w:vAlign w:val="center"/>
          </w:tcPr>
          <w:p w14:paraId="0A100323"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12,811</w:t>
            </w:r>
          </w:p>
        </w:tc>
        <w:tc>
          <w:tcPr>
            <w:tcW w:w="593" w:type="pct"/>
            <w:shd w:val="clear" w:color="auto" w:fill="C6D9F1" w:themeFill="text2" w:themeFillTint="33"/>
            <w:vAlign w:val="center"/>
          </w:tcPr>
          <w:p w14:paraId="23551123"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11,358</w:t>
            </w:r>
          </w:p>
        </w:tc>
        <w:tc>
          <w:tcPr>
            <w:tcW w:w="593" w:type="pct"/>
            <w:shd w:val="clear" w:color="auto" w:fill="C6D9F1" w:themeFill="text2" w:themeFillTint="33"/>
            <w:vAlign w:val="center"/>
          </w:tcPr>
          <w:p w14:paraId="117F20C4"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13,666</w:t>
            </w:r>
          </w:p>
        </w:tc>
      </w:tr>
      <w:tr w:rsidR="001A78CB" w:rsidRPr="00CC49AB" w14:paraId="44ACB3D1" w14:textId="77777777" w:rsidTr="00FA295F">
        <w:trPr>
          <w:jc w:val="center"/>
        </w:trPr>
        <w:tc>
          <w:tcPr>
            <w:tcW w:w="5000" w:type="pct"/>
            <w:gridSpan w:val="7"/>
            <w:shd w:val="clear" w:color="auto" w:fill="C6D9F1" w:themeFill="text2" w:themeFillTint="33"/>
            <w:vAlign w:val="bottom"/>
          </w:tcPr>
          <w:p w14:paraId="3300E70D" w14:textId="77777777" w:rsidR="001A78CB" w:rsidRPr="00CC49AB" w:rsidRDefault="001A78CB" w:rsidP="001A78CB">
            <w:pPr>
              <w:autoSpaceDE w:val="0"/>
              <w:autoSpaceDN w:val="0"/>
              <w:adjustRightInd w:val="0"/>
              <w:spacing w:after="0"/>
              <w:jc w:val="center"/>
              <w:rPr>
                <w:rFonts w:ascii="Garamond" w:hAnsi="Garamond" w:cs="Times New Roman"/>
                <w:bCs/>
                <w:sz w:val="18"/>
                <w:szCs w:val="24"/>
                <w:lang w:val="sq-AL"/>
              </w:rPr>
            </w:pPr>
            <w:r w:rsidRPr="00CC49AB">
              <w:rPr>
                <w:rFonts w:ascii="Garamond" w:hAnsi="Garamond" w:cs="Times New Roman"/>
                <w:bCs/>
                <w:sz w:val="18"/>
                <w:szCs w:val="24"/>
                <w:lang w:val="sq-AL"/>
              </w:rPr>
              <w:t>Sipërfaqja totale e stokut të ndërtesave rezidenciale të pabanuara sipas sipërfaqes mesatare (m</w:t>
            </w:r>
            <w:r w:rsidRPr="00CC49AB">
              <w:rPr>
                <w:rFonts w:ascii="Garamond" w:hAnsi="Garamond" w:cs="Times New Roman"/>
                <w:bCs/>
                <w:sz w:val="18"/>
                <w:szCs w:val="24"/>
                <w:vertAlign w:val="superscript"/>
                <w:lang w:val="sq-AL"/>
              </w:rPr>
              <w:t>2</w:t>
            </w:r>
            <w:r w:rsidRPr="00CC49AB">
              <w:rPr>
                <w:rFonts w:ascii="Garamond" w:hAnsi="Garamond" w:cs="Times New Roman"/>
                <w:bCs/>
                <w:sz w:val="18"/>
                <w:szCs w:val="24"/>
                <w:lang w:val="sq-AL"/>
              </w:rPr>
              <w:t>)</w:t>
            </w:r>
          </w:p>
        </w:tc>
      </w:tr>
      <w:tr w:rsidR="001A78CB" w:rsidRPr="00CC49AB" w14:paraId="65BB62B4" w14:textId="77777777" w:rsidTr="00FA295F">
        <w:trPr>
          <w:jc w:val="center"/>
        </w:trPr>
        <w:tc>
          <w:tcPr>
            <w:tcW w:w="1444" w:type="pct"/>
            <w:shd w:val="clear" w:color="auto" w:fill="C6D9F1" w:themeFill="text2" w:themeFillTint="33"/>
            <w:vAlign w:val="center"/>
          </w:tcPr>
          <w:p w14:paraId="307B2774" w14:textId="77777777" w:rsidR="001A78CB" w:rsidRPr="00CC49AB" w:rsidRDefault="001A78CB" w:rsidP="001A78CB">
            <w:pPr>
              <w:autoSpaceDE w:val="0"/>
              <w:autoSpaceDN w:val="0"/>
              <w:adjustRightInd w:val="0"/>
              <w:spacing w:after="0"/>
              <w:jc w:val="both"/>
              <w:rPr>
                <w:rFonts w:ascii="Garamond" w:hAnsi="Garamond" w:cs="Times New Roman"/>
                <w:bCs/>
                <w:sz w:val="18"/>
                <w:szCs w:val="24"/>
                <w:lang w:val="sq-AL"/>
              </w:rPr>
            </w:pPr>
            <w:r w:rsidRPr="00CC49AB">
              <w:rPr>
                <w:rFonts w:ascii="Garamond" w:hAnsi="Garamond" w:cs="Times New Roman"/>
                <w:bCs/>
                <w:sz w:val="18"/>
                <w:szCs w:val="24"/>
                <w:lang w:val="sq-AL"/>
              </w:rPr>
              <w:t>Total</w:t>
            </w:r>
          </w:p>
        </w:tc>
        <w:tc>
          <w:tcPr>
            <w:tcW w:w="593" w:type="pct"/>
            <w:shd w:val="clear" w:color="auto" w:fill="C6D9F1" w:themeFill="text2" w:themeFillTint="33"/>
            <w:vAlign w:val="center"/>
          </w:tcPr>
          <w:p w14:paraId="7FA54E66"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27,494,783</w:t>
            </w:r>
          </w:p>
        </w:tc>
        <w:tc>
          <w:tcPr>
            <w:tcW w:w="593" w:type="pct"/>
            <w:shd w:val="clear" w:color="auto" w:fill="C6D9F1" w:themeFill="text2" w:themeFillTint="33"/>
            <w:vAlign w:val="center"/>
          </w:tcPr>
          <w:p w14:paraId="03BDA74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3,830,604</w:t>
            </w:r>
          </w:p>
        </w:tc>
        <w:tc>
          <w:tcPr>
            <w:tcW w:w="593" w:type="pct"/>
            <w:shd w:val="clear" w:color="auto" w:fill="C6D9F1" w:themeFill="text2" w:themeFillTint="33"/>
            <w:vAlign w:val="center"/>
          </w:tcPr>
          <w:p w14:paraId="1DC70AF6"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7,970,767</w:t>
            </w:r>
          </w:p>
        </w:tc>
        <w:tc>
          <w:tcPr>
            <w:tcW w:w="593" w:type="pct"/>
            <w:shd w:val="clear" w:color="auto" w:fill="C6D9F1" w:themeFill="text2" w:themeFillTint="33"/>
            <w:vAlign w:val="center"/>
          </w:tcPr>
          <w:p w14:paraId="77FC53B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5,635,990</w:t>
            </w:r>
          </w:p>
        </w:tc>
        <w:tc>
          <w:tcPr>
            <w:tcW w:w="593" w:type="pct"/>
            <w:shd w:val="clear" w:color="auto" w:fill="C6D9F1" w:themeFill="text2" w:themeFillTint="33"/>
            <w:vAlign w:val="center"/>
          </w:tcPr>
          <w:p w14:paraId="2625415E"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4,733,110</w:t>
            </w:r>
          </w:p>
        </w:tc>
        <w:tc>
          <w:tcPr>
            <w:tcW w:w="593" w:type="pct"/>
            <w:shd w:val="clear" w:color="auto" w:fill="C6D9F1" w:themeFill="text2" w:themeFillTint="33"/>
            <w:vAlign w:val="center"/>
          </w:tcPr>
          <w:p w14:paraId="7E49868A"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5,324,313</w:t>
            </w:r>
          </w:p>
        </w:tc>
      </w:tr>
      <w:tr w:rsidR="001A78CB" w:rsidRPr="00CC49AB" w14:paraId="1986B354" w14:textId="77777777" w:rsidTr="00FA295F">
        <w:trPr>
          <w:jc w:val="center"/>
        </w:trPr>
        <w:tc>
          <w:tcPr>
            <w:tcW w:w="1444" w:type="pct"/>
            <w:shd w:val="clear" w:color="auto" w:fill="C6D9F1" w:themeFill="text2" w:themeFillTint="33"/>
            <w:vAlign w:val="center"/>
          </w:tcPr>
          <w:p w14:paraId="60C675EB"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40-68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C6D9F1" w:themeFill="text2" w:themeFillTint="33"/>
            <w:vAlign w:val="center"/>
          </w:tcPr>
          <w:p w14:paraId="38A6B31B"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2,502,160</w:t>
            </w:r>
          </w:p>
        </w:tc>
        <w:tc>
          <w:tcPr>
            <w:tcW w:w="593" w:type="pct"/>
            <w:shd w:val="clear" w:color="auto" w:fill="C6D9F1" w:themeFill="text2" w:themeFillTint="33"/>
            <w:vAlign w:val="center"/>
          </w:tcPr>
          <w:p w14:paraId="6E31DA83"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313,384</w:t>
            </w:r>
          </w:p>
        </w:tc>
        <w:tc>
          <w:tcPr>
            <w:tcW w:w="593" w:type="pct"/>
            <w:shd w:val="clear" w:color="auto" w:fill="C6D9F1" w:themeFill="text2" w:themeFillTint="33"/>
            <w:vAlign w:val="center"/>
          </w:tcPr>
          <w:p w14:paraId="0998CD47"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698,741</w:t>
            </w:r>
          </w:p>
        </w:tc>
        <w:tc>
          <w:tcPr>
            <w:tcW w:w="593" w:type="pct"/>
            <w:shd w:val="clear" w:color="auto" w:fill="C6D9F1" w:themeFill="text2" w:themeFillTint="33"/>
            <w:vAlign w:val="center"/>
          </w:tcPr>
          <w:p w14:paraId="4607CFAB"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504,538</w:t>
            </w:r>
          </w:p>
        </w:tc>
        <w:tc>
          <w:tcPr>
            <w:tcW w:w="593" w:type="pct"/>
            <w:shd w:val="clear" w:color="auto" w:fill="C6D9F1" w:themeFill="text2" w:themeFillTint="33"/>
            <w:vAlign w:val="center"/>
          </w:tcPr>
          <w:p w14:paraId="34B6B9C6"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447,311</w:t>
            </w:r>
          </w:p>
        </w:tc>
        <w:tc>
          <w:tcPr>
            <w:tcW w:w="593" w:type="pct"/>
            <w:shd w:val="clear" w:color="auto" w:fill="C6D9F1" w:themeFill="text2" w:themeFillTint="33"/>
            <w:vAlign w:val="center"/>
          </w:tcPr>
          <w:p w14:paraId="6101B4EC"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538,185</w:t>
            </w:r>
          </w:p>
        </w:tc>
      </w:tr>
      <w:tr w:rsidR="001A78CB" w:rsidRPr="00CC49AB" w14:paraId="1D1A31CA" w14:textId="77777777" w:rsidTr="00FA295F">
        <w:trPr>
          <w:jc w:val="center"/>
        </w:trPr>
        <w:tc>
          <w:tcPr>
            <w:tcW w:w="1444" w:type="pct"/>
            <w:shd w:val="clear" w:color="auto" w:fill="C6D9F1" w:themeFill="text2" w:themeFillTint="33"/>
            <w:vAlign w:val="center"/>
          </w:tcPr>
          <w:p w14:paraId="5F9A5F14"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69-98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C6D9F1" w:themeFill="text2" w:themeFillTint="33"/>
            <w:vAlign w:val="center"/>
          </w:tcPr>
          <w:p w14:paraId="403E59A2"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11,572,346</w:t>
            </w:r>
          </w:p>
        </w:tc>
        <w:tc>
          <w:tcPr>
            <w:tcW w:w="593" w:type="pct"/>
            <w:shd w:val="clear" w:color="auto" w:fill="C6D9F1" w:themeFill="text2" w:themeFillTint="33"/>
            <w:vAlign w:val="center"/>
          </w:tcPr>
          <w:p w14:paraId="33016DC0"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1,927,303</w:t>
            </w:r>
          </w:p>
        </w:tc>
        <w:tc>
          <w:tcPr>
            <w:tcW w:w="593" w:type="pct"/>
            <w:shd w:val="clear" w:color="auto" w:fill="C6D9F1" w:themeFill="text2" w:themeFillTint="33"/>
            <w:vAlign w:val="center"/>
          </w:tcPr>
          <w:p w14:paraId="58DC26AE"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3,533,525</w:t>
            </w:r>
          </w:p>
        </w:tc>
        <w:tc>
          <w:tcPr>
            <w:tcW w:w="593" w:type="pct"/>
            <w:shd w:val="clear" w:color="auto" w:fill="C6D9F1" w:themeFill="text2" w:themeFillTint="33"/>
            <w:vAlign w:val="center"/>
          </w:tcPr>
          <w:p w14:paraId="10C4C970"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2,412,508</w:t>
            </w:r>
          </w:p>
        </w:tc>
        <w:tc>
          <w:tcPr>
            <w:tcW w:w="593" w:type="pct"/>
            <w:shd w:val="clear" w:color="auto" w:fill="C6D9F1" w:themeFill="text2" w:themeFillTint="33"/>
            <w:vAlign w:val="center"/>
          </w:tcPr>
          <w:p w14:paraId="68709A90"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1,820,336</w:t>
            </w:r>
          </w:p>
        </w:tc>
        <w:tc>
          <w:tcPr>
            <w:tcW w:w="593" w:type="pct"/>
            <w:shd w:val="clear" w:color="auto" w:fill="C6D9F1" w:themeFill="text2" w:themeFillTint="33"/>
            <w:vAlign w:val="center"/>
          </w:tcPr>
          <w:p w14:paraId="42E66E17"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1,878,674</w:t>
            </w:r>
          </w:p>
        </w:tc>
      </w:tr>
      <w:tr w:rsidR="001A78CB" w:rsidRPr="00CC49AB" w14:paraId="52216B27" w14:textId="77777777" w:rsidTr="00FA295F">
        <w:trPr>
          <w:jc w:val="center"/>
        </w:trPr>
        <w:tc>
          <w:tcPr>
            <w:tcW w:w="1444" w:type="pct"/>
            <w:shd w:val="clear" w:color="auto" w:fill="C6D9F1" w:themeFill="text2" w:themeFillTint="33"/>
            <w:vAlign w:val="center"/>
          </w:tcPr>
          <w:p w14:paraId="10F4C629"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99-128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C6D9F1" w:themeFill="text2" w:themeFillTint="33"/>
            <w:vAlign w:val="center"/>
          </w:tcPr>
          <w:p w14:paraId="1962DA14"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8,370,188</w:t>
            </w:r>
          </w:p>
        </w:tc>
        <w:tc>
          <w:tcPr>
            <w:tcW w:w="593" w:type="pct"/>
            <w:shd w:val="clear" w:color="auto" w:fill="C6D9F1" w:themeFill="text2" w:themeFillTint="33"/>
            <w:vAlign w:val="center"/>
          </w:tcPr>
          <w:p w14:paraId="0054FA2D"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1,092,804</w:t>
            </w:r>
          </w:p>
        </w:tc>
        <w:tc>
          <w:tcPr>
            <w:tcW w:w="593" w:type="pct"/>
            <w:shd w:val="clear" w:color="auto" w:fill="C6D9F1" w:themeFill="text2" w:themeFillTint="33"/>
            <w:vAlign w:val="center"/>
          </w:tcPr>
          <w:p w14:paraId="570E39B5"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2,440,814</w:t>
            </w:r>
          </w:p>
        </w:tc>
        <w:tc>
          <w:tcPr>
            <w:tcW w:w="593" w:type="pct"/>
            <w:shd w:val="clear" w:color="auto" w:fill="C6D9F1" w:themeFill="text2" w:themeFillTint="33"/>
            <w:vAlign w:val="center"/>
          </w:tcPr>
          <w:p w14:paraId="57C8B8C9"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1,723,170</w:t>
            </w:r>
          </w:p>
        </w:tc>
        <w:tc>
          <w:tcPr>
            <w:tcW w:w="593" w:type="pct"/>
            <w:shd w:val="clear" w:color="auto" w:fill="C6D9F1" w:themeFill="text2" w:themeFillTint="33"/>
            <w:vAlign w:val="center"/>
          </w:tcPr>
          <w:p w14:paraId="4A65CBB0"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1,454,723</w:t>
            </w:r>
          </w:p>
        </w:tc>
        <w:tc>
          <w:tcPr>
            <w:tcW w:w="593" w:type="pct"/>
            <w:shd w:val="clear" w:color="auto" w:fill="C6D9F1" w:themeFill="text2" w:themeFillTint="33"/>
            <w:vAlign w:val="center"/>
          </w:tcPr>
          <w:p w14:paraId="3E440285"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1,658,677</w:t>
            </w:r>
          </w:p>
        </w:tc>
      </w:tr>
      <w:tr w:rsidR="001A78CB" w:rsidRPr="00CC49AB" w14:paraId="3B6FCBA6" w14:textId="77777777" w:rsidTr="00FA295F">
        <w:trPr>
          <w:jc w:val="center"/>
        </w:trPr>
        <w:tc>
          <w:tcPr>
            <w:tcW w:w="1444" w:type="pct"/>
            <w:shd w:val="clear" w:color="auto" w:fill="C6D9F1" w:themeFill="text2" w:themeFillTint="33"/>
            <w:vAlign w:val="center"/>
          </w:tcPr>
          <w:p w14:paraId="671891E7"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129-174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C6D9F1" w:themeFill="text2" w:themeFillTint="33"/>
            <w:vAlign w:val="center"/>
          </w:tcPr>
          <w:p w14:paraId="34A249D9"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3,451,628</w:t>
            </w:r>
          </w:p>
        </w:tc>
        <w:tc>
          <w:tcPr>
            <w:tcW w:w="593" w:type="pct"/>
            <w:shd w:val="clear" w:color="auto" w:fill="C6D9F1" w:themeFill="text2" w:themeFillTint="33"/>
            <w:vAlign w:val="center"/>
          </w:tcPr>
          <w:p w14:paraId="50F7D822"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353,816</w:t>
            </w:r>
          </w:p>
        </w:tc>
        <w:tc>
          <w:tcPr>
            <w:tcW w:w="593" w:type="pct"/>
            <w:shd w:val="clear" w:color="auto" w:fill="C6D9F1" w:themeFill="text2" w:themeFillTint="33"/>
            <w:vAlign w:val="center"/>
          </w:tcPr>
          <w:p w14:paraId="4F2B6312"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902,459</w:t>
            </w:r>
          </w:p>
        </w:tc>
        <w:tc>
          <w:tcPr>
            <w:tcW w:w="593" w:type="pct"/>
            <w:shd w:val="clear" w:color="auto" w:fill="C6D9F1" w:themeFill="text2" w:themeFillTint="33"/>
            <w:vAlign w:val="center"/>
          </w:tcPr>
          <w:p w14:paraId="4E8497C2"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701,125</w:t>
            </w:r>
          </w:p>
        </w:tc>
        <w:tc>
          <w:tcPr>
            <w:tcW w:w="593" w:type="pct"/>
            <w:shd w:val="clear" w:color="auto" w:fill="C6D9F1" w:themeFill="text2" w:themeFillTint="33"/>
            <w:vAlign w:val="center"/>
          </w:tcPr>
          <w:p w14:paraId="4FBECEBC"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700,124</w:t>
            </w:r>
          </w:p>
        </w:tc>
        <w:tc>
          <w:tcPr>
            <w:tcW w:w="593" w:type="pct"/>
            <w:shd w:val="clear" w:color="auto" w:fill="C6D9F1" w:themeFill="text2" w:themeFillTint="33"/>
            <w:vAlign w:val="center"/>
          </w:tcPr>
          <w:p w14:paraId="660DD34B"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794,104</w:t>
            </w:r>
          </w:p>
        </w:tc>
      </w:tr>
      <w:tr w:rsidR="001A78CB" w:rsidRPr="00CC49AB" w14:paraId="110E1969" w14:textId="77777777" w:rsidTr="00FA295F">
        <w:trPr>
          <w:jc w:val="center"/>
        </w:trPr>
        <w:tc>
          <w:tcPr>
            <w:tcW w:w="1444" w:type="pct"/>
            <w:shd w:val="clear" w:color="auto" w:fill="C6D9F1" w:themeFill="text2" w:themeFillTint="33"/>
            <w:vAlign w:val="center"/>
          </w:tcPr>
          <w:p w14:paraId="4AE46C41"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Mbi 175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C6D9F1" w:themeFill="text2" w:themeFillTint="33"/>
            <w:vAlign w:val="center"/>
          </w:tcPr>
          <w:p w14:paraId="3819E85C"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1,598,461</w:t>
            </w:r>
          </w:p>
        </w:tc>
        <w:tc>
          <w:tcPr>
            <w:tcW w:w="593" w:type="pct"/>
            <w:shd w:val="clear" w:color="auto" w:fill="C6D9F1" w:themeFill="text2" w:themeFillTint="33"/>
            <w:vAlign w:val="center"/>
          </w:tcPr>
          <w:p w14:paraId="54F3D6BB"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143,296</w:t>
            </w:r>
          </w:p>
        </w:tc>
        <w:tc>
          <w:tcPr>
            <w:tcW w:w="593" w:type="pct"/>
            <w:shd w:val="clear" w:color="auto" w:fill="C6D9F1" w:themeFill="text2" w:themeFillTint="33"/>
            <w:vAlign w:val="center"/>
          </w:tcPr>
          <w:p w14:paraId="29819E73"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395,228</w:t>
            </w:r>
          </w:p>
        </w:tc>
        <w:tc>
          <w:tcPr>
            <w:tcW w:w="593" w:type="pct"/>
            <w:shd w:val="clear" w:color="auto" w:fill="C6D9F1" w:themeFill="text2" w:themeFillTint="33"/>
            <w:vAlign w:val="center"/>
          </w:tcPr>
          <w:p w14:paraId="6CA8656F"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294,648</w:t>
            </w:r>
          </w:p>
        </w:tc>
        <w:tc>
          <w:tcPr>
            <w:tcW w:w="593" w:type="pct"/>
            <w:shd w:val="clear" w:color="auto" w:fill="C6D9F1" w:themeFill="text2" w:themeFillTint="33"/>
            <w:vAlign w:val="center"/>
          </w:tcPr>
          <w:p w14:paraId="1348545B"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310,616</w:t>
            </w:r>
          </w:p>
        </w:tc>
        <w:tc>
          <w:tcPr>
            <w:tcW w:w="593" w:type="pct"/>
            <w:shd w:val="clear" w:color="auto" w:fill="C6D9F1" w:themeFill="text2" w:themeFillTint="33"/>
            <w:vAlign w:val="center"/>
          </w:tcPr>
          <w:p w14:paraId="58D8D271" w14:textId="77777777" w:rsidR="001A78CB" w:rsidRPr="00CC49AB" w:rsidRDefault="001A78CB" w:rsidP="00A76FA8">
            <w:pPr>
              <w:autoSpaceDE w:val="0"/>
              <w:autoSpaceDN w:val="0"/>
              <w:adjustRightInd w:val="0"/>
              <w:spacing w:after="0"/>
              <w:jc w:val="right"/>
              <w:rPr>
                <w:rFonts w:ascii="Garamond" w:hAnsi="Garamond" w:cs="Times New Roman"/>
                <w:sz w:val="18"/>
                <w:szCs w:val="24"/>
                <w:lang w:val="sq-AL"/>
              </w:rPr>
            </w:pPr>
            <w:r w:rsidRPr="00CC49AB">
              <w:rPr>
                <w:rFonts w:ascii="Garamond" w:hAnsi="Garamond" w:cs="Times New Roman"/>
                <w:sz w:val="18"/>
                <w:szCs w:val="24"/>
                <w:lang w:val="sq-AL"/>
              </w:rPr>
              <w:t>454,673</w:t>
            </w:r>
          </w:p>
        </w:tc>
      </w:tr>
      <w:tr w:rsidR="001A78CB" w:rsidRPr="00CC49AB" w14:paraId="23DDB261" w14:textId="77777777" w:rsidTr="00FA295F">
        <w:trPr>
          <w:jc w:val="center"/>
        </w:trPr>
        <w:tc>
          <w:tcPr>
            <w:tcW w:w="5000" w:type="pct"/>
            <w:gridSpan w:val="7"/>
            <w:shd w:val="clear" w:color="auto" w:fill="F2F2F2" w:themeFill="background1" w:themeFillShade="F2"/>
          </w:tcPr>
          <w:p w14:paraId="64F19B3F" w14:textId="77777777" w:rsidR="001A78CB" w:rsidRPr="00CC49AB" w:rsidRDefault="001A78CB" w:rsidP="001A78CB">
            <w:pPr>
              <w:autoSpaceDE w:val="0"/>
              <w:autoSpaceDN w:val="0"/>
              <w:adjustRightInd w:val="0"/>
              <w:spacing w:after="0"/>
              <w:jc w:val="center"/>
              <w:rPr>
                <w:rFonts w:ascii="Garamond" w:hAnsi="Garamond" w:cs="Times New Roman"/>
                <w:bCs/>
                <w:sz w:val="18"/>
                <w:szCs w:val="24"/>
                <w:lang w:val="sq-AL"/>
              </w:rPr>
            </w:pPr>
            <w:r w:rsidRPr="00CC49AB">
              <w:rPr>
                <w:rFonts w:ascii="Garamond" w:hAnsi="Garamond" w:cs="Times New Roman"/>
                <w:bCs/>
                <w:sz w:val="18"/>
                <w:szCs w:val="24"/>
                <w:lang w:val="sq-AL"/>
              </w:rPr>
              <w:t>Numri total i stokut të ndërtesave rezidenciale të banuara dhe të pabanuara sipas sipërfaqes mesatare</w:t>
            </w:r>
          </w:p>
        </w:tc>
      </w:tr>
      <w:tr w:rsidR="001A78CB" w:rsidRPr="00CC49AB" w14:paraId="3D2AB5F6" w14:textId="77777777" w:rsidTr="00FA295F">
        <w:trPr>
          <w:jc w:val="center"/>
        </w:trPr>
        <w:tc>
          <w:tcPr>
            <w:tcW w:w="1444" w:type="pct"/>
            <w:shd w:val="clear" w:color="auto" w:fill="F2F2F2" w:themeFill="background1" w:themeFillShade="F2"/>
            <w:vAlign w:val="center"/>
          </w:tcPr>
          <w:p w14:paraId="0B10FBB3" w14:textId="77777777" w:rsidR="001A78CB" w:rsidRPr="00CC49AB" w:rsidRDefault="001A78CB" w:rsidP="001A78CB">
            <w:pPr>
              <w:autoSpaceDE w:val="0"/>
              <w:autoSpaceDN w:val="0"/>
              <w:adjustRightInd w:val="0"/>
              <w:spacing w:after="0"/>
              <w:jc w:val="both"/>
              <w:rPr>
                <w:rFonts w:ascii="Garamond" w:hAnsi="Garamond" w:cs="Times New Roman"/>
                <w:bCs/>
                <w:sz w:val="18"/>
                <w:szCs w:val="24"/>
                <w:lang w:val="sq-AL"/>
              </w:rPr>
            </w:pPr>
            <w:r w:rsidRPr="00CC49AB">
              <w:rPr>
                <w:rFonts w:ascii="Garamond" w:hAnsi="Garamond" w:cs="Times New Roman"/>
                <w:bCs/>
                <w:sz w:val="18"/>
                <w:szCs w:val="24"/>
                <w:lang w:val="sq-AL"/>
              </w:rPr>
              <w:t>Total</w:t>
            </w:r>
          </w:p>
        </w:tc>
        <w:tc>
          <w:tcPr>
            <w:tcW w:w="593" w:type="pct"/>
            <w:shd w:val="clear" w:color="auto" w:fill="F2F2F2" w:themeFill="background1" w:themeFillShade="F2"/>
            <w:vAlign w:val="center"/>
          </w:tcPr>
          <w:p w14:paraId="2594A7F1"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1,082,529</w:t>
            </w:r>
          </w:p>
        </w:tc>
        <w:tc>
          <w:tcPr>
            <w:tcW w:w="593" w:type="pct"/>
            <w:shd w:val="clear" w:color="auto" w:fill="F2F2F2" w:themeFill="background1" w:themeFillShade="F2"/>
            <w:vAlign w:val="center"/>
          </w:tcPr>
          <w:p w14:paraId="52FB9EF1"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142,125</w:t>
            </w:r>
          </w:p>
        </w:tc>
        <w:tc>
          <w:tcPr>
            <w:tcW w:w="593" w:type="pct"/>
            <w:shd w:val="clear" w:color="auto" w:fill="F2F2F2" w:themeFill="background1" w:themeFillShade="F2"/>
            <w:vAlign w:val="center"/>
          </w:tcPr>
          <w:p w14:paraId="1A0D6DF4"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307,026</w:t>
            </w:r>
          </w:p>
        </w:tc>
        <w:tc>
          <w:tcPr>
            <w:tcW w:w="593" w:type="pct"/>
            <w:shd w:val="clear" w:color="auto" w:fill="F2F2F2" w:themeFill="background1" w:themeFillShade="F2"/>
            <w:vAlign w:val="center"/>
          </w:tcPr>
          <w:p w14:paraId="103FDA6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219,689</w:t>
            </w:r>
          </w:p>
        </w:tc>
        <w:tc>
          <w:tcPr>
            <w:tcW w:w="593" w:type="pct"/>
            <w:shd w:val="clear" w:color="auto" w:fill="F2F2F2" w:themeFill="background1" w:themeFillShade="F2"/>
            <w:vAlign w:val="center"/>
          </w:tcPr>
          <w:p w14:paraId="7CAB1E39"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190,238</w:t>
            </w:r>
          </w:p>
        </w:tc>
        <w:tc>
          <w:tcPr>
            <w:tcW w:w="593" w:type="pct"/>
            <w:shd w:val="clear" w:color="auto" w:fill="F2F2F2" w:themeFill="background1" w:themeFillShade="F2"/>
            <w:vAlign w:val="center"/>
          </w:tcPr>
          <w:p w14:paraId="4BB36B5D"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223,452</w:t>
            </w:r>
          </w:p>
        </w:tc>
      </w:tr>
      <w:tr w:rsidR="001A78CB" w:rsidRPr="00CC49AB" w14:paraId="619F47CD" w14:textId="77777777" w:rsidTr="00FA295F">
        <w:trPr>
          <w:jc w:val="center"/>
        </w:trPr>
        <w:tc>
          <w:tcPr>
            <w:tcW w:w="1444" w:type="pct"/>
            <w:shd w:val="clear" w:color="auto" w:fill="F2F2F2" w:themeFill="background1" w:themeFillShade="F2"/>
            <w:vAlign w:val="center"/>
          </w:tcPr>
          <w:p w14:paraId="2A937CC7"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40-68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F2F2F2" w:themeFill="background1" w:themeFillShade="F2"/>
            <w:vAlign w:val="center"/>
          </w:tcPr>
          <w:p w14:paraId="7726B309"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191,086</w:t>
            </w:r>
          </w:p>
        </w:tc>
        <w:tc>
          <w:tcPr>
            <w:tcW w:w="593" w:type="pct"/>
            <w:shd w:val="clear" w:color="auto" w:fill="F2F2F2" w:themeFill="background1" w:themeFillShade="F2"/>
            <w:vAlign w:val="center"/>
          </w:tcPr>
          <w:p w14:paraId="22AF4AD2"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29,200</w:t>
            </w:r>
          </w:p>
        </w:tc>
        <w:tc>
          <w:tcPr>
            <w:tcW w:w="593" w:type="pct"/>
            <w:shd w:val="clear" w:color="auto" w:fill="F2F2F2" w:themeFill="background1" w:themeFillShade="F2"/>
            <w:vAlign w:val="center"/>
          </w:tcPr>
          <w:p w14:paraId="39D61928"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56,689</w:t>
            </w:r>
          </w:p>
        </w:tc>
        <w:tc>
          <w:tcPr>
            <w:tcW w:w="593" w:type="pct"/>
            <w:shd w:val="clear" w:color="auto" w:fill="F2F2F2" w:themeFill="background1" w:themeFillShade="F2"/>
            <w:vAlign w:val="center"/>
          </w:tcPr>
          <w:p w14:paraId="658FD63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39,402</w:t>
            </w:r>
          </w:p>
        </w:tc>
        <w:tc>
          <w:tcPr>
            <w:tcW w:w="593" w:type="pct"/>
            <w:shd w:val="clear" w:color="auto" w:fill="F2F2F2" w:themeFill="background1" w:themeFillShade="F2"/>
            <w:vAlign w:val="center"/>
          </w:tcPr>
          <w:p w14:paraId="5A19EF25"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31,422</w:t>
            </w:r>
          </w:p>
        </w:tc>
        <w:tc>
          <w:tcPr>
            <w:tcW w:w="593" w:type="pct"/>
            <w:shd w:val="clear" w:color="auto" w:fill="F2F2F2" w:themeFill="background1" w:themeFillShade="F2"/>
            <w:vAlign w:val="center"/>
          </w:tcPr>
          <w:p w14:paraId="2FF83F40"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34,373</w:t>
            </w:r>
          </w:p>
        </w:tc>
      </w:tr>
      <w:tr w:rsidR="001A78CB" w:rsidRPr="00CC49AB" w14:paraId="2EFA2840" w14:textId="77777777" w:rsidTr="00FA295F">
        <w:trPr>
          <w:jc w:val="center"/>
        </w:trPr>
        <w:tc>
          <w:tcPr>
            <w:tcW w:w="1444" w:type="pct"/>
            <w:shd w:val="clear" w:color="auto" w:fill="F2F2F2" w:themeFill="background1" w:themeFillShade="F2"/>
            <w:vAlign w:val="center"/>
          </w:tcPr>
          <w:p w14:paraId="36925D3D"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69-98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F2F2F2" w:themeFill="background1" w:themeFillShade="F2"/>
            <w:vAlign w:val="center"/>
          </w:tcPr>
          <w:p w14:paraId="280FB7DE"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512,327</w:t>
            </w:r>
          </w:p>
        </w:tc>
        <w:tc>
          <w:tcPr>
            <w:tcW w:w="593" w:type="pct"/>
            <w:shd w:val="clear" w:color="auto" w:fill="F2F2F2" w:themeFill="background1" w:themeFillShade="F2"/>
            <w:vAlign w:val="center"/>
          </w:tcPr>
          <w:p w14:paraId="7E0D76C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73,019</w:t>
            </w:r>
          </w:p>
        </w:tc>
        <w:tc>
          <w:tcPr>
            <w:tcW w:w="593" w:type="pct"/>
            <w:shd w:val="clear" w:color="auto" w:fill="F2F2F2" w:themeFill="background1" w:themeFillShade="F2"/>
            <w:vAlign w:val="center"/>
          </w:tcPr>
          <w:p w14:paraId="65933DF5"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151,738</w:t>
            </w:r>
          </w:p>
        </w:tc>
        <w:tc>
          <w:tcPr>
            <w:tcW w:w="593" w:type="pct"/>
            <w:shd w:val="clear" w:color="auto" w:fill="F2F2F2" w:themeFill="background1" w:themeFillShade="F2"/>
            <w:vAlign w:val="center"/>
          </w:tcPr>
          <w:p w14:paraId="5CBCD5B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105,916</w:t>
            </w:r>
          </w:p>
        </w:tc>
        <w:tc>
          <w:tcPr>
            <w:tcW w:w="593" w:type="pct"/>
            <w:shd w:val="clear" w:color="auto" w:fill="F2F2F2" w:themeFill="background1" w:themeFillShade="F2"/>
            <w:vAlign w:val="center"/>
          </w:tcPr>
          <w:p w14:paraId="535FB508"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86,231</w:t>
            </w:r>
          </w:p>
        </w:tc>
        <w:tc>
          <w:tcPr>
            <w:tcW w:w="593" w:type="pct"/>
            <w:shd w:val="clear" w:color="auto" w:fill="F2F2F2" w:themeFill="background1" w:themeFillShade="F2"/>
            <w:vAlign w:val="center"/>
          </w:tcPr>
          <w:p w14:paraId="19B0CEC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95,423</w:t>
            </w:r>
          </w:p>
        </w:tc>
      </w:tr>
      <w:tr w:rsidR="001A78CB" w:rsidRPr="00CC49AB" w14:paraId="57166198" w14:textId="77777777" w:rsidTr="00FA295F">
        <w:trPr>
          <w:jc w:val="center"/>
        </w:trPr>
        <w:tc>
          <w:tcPr>
            <w:tcW w:w="1444" w:type="pct"/>
            <w:shd w:val="clear" w:color="auto" w:fill="F2F2F2" w:themeFill="background1" w:themeFillShade="F2"/>
            <w:vAlign w:val="center"/>
          </w:tcPr>
          <w:p w14:paraId="4DE6E54F"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99-128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F2F2F2" w:themeFill="background1" w:themeFillShade="F2"/>
            <w:vAlign w:val="center"/>
          </w:tcPr>
          <w:p w14:paraId="2DF7DB2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258,271</w:t>
            </w:r>
          </w:p>
        </w:tc>
        <w:tc>
          <w:tcPr>
            <w:tcW w:w="593" w:type="pct"/>
            <w:shd w:val="clear" w:color="auto" w:fill="F2F2F2" w:themeFill="background1" w:themeFillShade="F2"/>
            <w:vAlign w:val="center"/>
          </w:tcPr>
          <w:p w14:paraId="189FE7CD"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28,883</w:t>
            </w:r>
          </w:p>
        </w:tc>
        <w:tc>
          <w:tcPr>
            <w:tcW w:w="593" w:type="pct"/>
            <w:shd w:val="clear" w:color="auto" w:fill="F2F2F2" w:themeFill="background1" w:themeFillShade="F2"/>
            <w:vAlign w:val="center"/>
          </w:tcPr>
          <w:p w14:paraId="498C5B85"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70,116</w:t>
            </w:r>
          </w:p>
        </w:tc>
        <w:tc>
          <w:tcPr>
            <w:tcW w:w="593" w:type="pct"/>
            <w:shd w:val="clear" w:color="auto" w:fill="F2F2F2" w:themeFill="background1" w:themeFillShade="F2"/>
            <w:vAlign w:val="center"/>
          </w:tcPr>
          <w:p w14:paraId="289FD210"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52,698</w:t>
            </w:r>
          </w:p>
        </w:tc>
        <w:tc>
          <w:tcPr>
            <w:tcW w:w="593" w:type="pct"/>
            <w:shd w:val="clear" w:color="auto" w:fill="F2F2F2" w:themeFill="background1" w:themeFillShade="F2"/>
            <w:vAlign w:val="center"/>
          </w:tcPr>
          <w:p w14:paraId="164A7400"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49,893</w:t>
            </w:r>
          </w:p>
        </w:tc>
        <w:tc>
          <w:tcPr>
            <w:tcW w:w="593" w:type="pct"/>
            <w:shd w:val="clear" w:color="auto" w:fill="F2F2F2" w:themeFill="background1" w:themeFillShade="F2"/>
            <w:vAlign w:val="center"/>
          </w:tcPr>
          <w:p w14:paraId="4150E2B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56,680</w:t>
            </w:r>
          </w:p>
        </w:tc>
      </w:tr>
      <w:tr w:rsidR="001A78CB" w:rsidRPr="00CC49AB" w14:paraId="1D0FCA8F" w14:textId="77777777" w:rsidTr="00FA295F">
        <w:trPr>
          <w:jc w:val="center"/>
        </w:trPr>
        <w:tc>
          <w:tcPr>
            <w:tcW w:w="1444" w:type="pct"/>
            <w:shd w:val="clear" w:color="auto" w:fill="F2F2F2" w:themeFill="background1" w:themeFillShade="F2"/>
            <w:vAlign w:val="center"/>
          </w:tcPr>
          <w:p w14:paraId="10AAD944"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129-174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F2F2F2" w:themeFill="background1" w:themeFillShade="F2"/>
            <w:vAlign w:val="center"/>
          </w:tcPr>
          <w:p w14:paraId="055DBF6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81,735</w:t>
            </w:r>
          </w:p>
        </w:tc>
        <w:tc>
          <w:tcPr>
            <w:tcW w:w="593" w:type="pct"/>
            <w:shd w:val="clear" w:color="auto" w:fill="F2F2F2" w:themeFill="background1" w:themeFillShade="F2"/>
            <w:vAlign w:val="center"/>
          </w:tcPr>
          <w:p w14:paraId="788480A5"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7,677</w:t>
            </w:r>
          </w:p>
        </w:tc>
        <w:tc>
          <w:tcPr>
            <w:tcW w:w="593" w:type="pct"/>
            <w:shd w:val="clear" w:color="auto" w:fill="F2F2F2" w:themeFill="background1" w:themeFillShade="F2"/>
            <w:vAlign w:val="center"/>
          </w:tcPr>
          <w:p w14:paraId="0E483CE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20,595</w:t>
            </w:r>
          </w:p>
        </w:tc>
        <w:tc>
          <w:tcPr>
            <w:tcW w:w="593" w:type="pct"/>
            <w:shd w:val="clear" w:color="auto" w:fill="F2F2F2" w:themeFill="background1" w:themeFillShade="F2"/>
            <w:vAlign w:val="center"/>
          </w:tcPr>
          <w:p w14:paraId="0455CA55"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15,577</w:t>
            </w:r>
          </w:p>
        </w:tc>
        <w:tc>
          <w:tcPr>
            <w:tcW w:w="593" w:type="pct"/>
            <w:shd w:val="clear" w:color="auto" w:fill="F2F2F2" w:themeFill="background1" w:themeFillShade="F2"/>
            <w:vAlign w:val="center"/>
          </w:tcPr>
          <w:p w14:paraId="6A3FD2E0"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16,114</w:t>
            </w:r>
          </w:p>
        </w:tc>
        <w:tc>
          <w:tcPr>
            <w:tcW w:w="593" w:type="pct"/>
            <w:shd w:val="clear" w:color="auto" w:fill="F2F2F2" w:themeFill="background1" w:themeFillShade="F2"/>
            <w:vAlign w:val="center"/>
          </w:tcPr>
          <w:p w14:paraId="2D89DDD4"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21,771</w:t>
            </w:r>
          </w:p>
        </w:tc>
      </w:tr>
      <w:tr w:rsidR="001A78CB" w:rsidRPr="00CC49AB" w14:paraId="7DCEA87B" w14:textId="77777777" w:rsidTr="00FA295F">
        <w:trPr>
          <w:jc w:val="center"/>
        </w:trPr>
        <w:tc>
          <w:tcPr>
            <w:tcW w:w="1444" w:type="pct"/>
            <w:shd w:val="clear" w:color="auto" w:fill="F2F2F2" w:themeFill="background1" w:themeFillShade="F2"/>
            <w:vAlign w:val="center"/>
          </w:tcPr>
          <w:p w14:paraId="01DAA0CD"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Mbi 175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F2F2F2" w:themeFill="background1" w:themeFillShade="F2"/>
            <w:vAlign w:val="center"/>
          </w:tcPr>
          <w:p w14:paraId="3B578B93"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27,902</w:t>
            </w:r>
          </w:p>
        </w:tc>
        <w:tc>
          <w:tcPr>
            <w:tcW w:w="593" w:type="pct"/>
            <w:shd w:val="clear" w:color="auto" w:fill="F2F2F2" w:themeFill="background1" w:themeFillShade="F2"/>
            <w:vAlign w:val="center"/>
          </w:tcPr>
          <w:p w14:paraId="28925B9A"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2,616</w:t>
            </w:r>
          </w:p>
        </w:tc>
        <w:tc>
          <w:tcPr>
            <w:tcW w:w="593" w:type="pct"/>
            <w:shd w:val="clear" w:color="auto" w:fill="F2F2F2" w:themeFill="background1" w:themeFillShade="F2"/>
            <w:vAlign w:val="center"/>
          </w:tcPr>
          <w:p w14:paraId="11D0DB38"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6,764</w:t>
            </w:r>
          </w:p>
        </w:tc>
        <w:tc>
          <w:tcPr>
            <w:tcW w:w="593" w:type="pct"/>
            <w:shd w:val="clear" w:color="auto" w:fill="F2F2F2" w:themeFill="background1" w:themeFillShade="F2"/>
            <w:vAlign w:val="center"/>
          </w:tcPr>
          <w:p w14:paraId="1476B6A2"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4,889</w:t>
            </w:r>
          </w:p>
        </w:tc>
        <w:tc>
          <w:tcPr>
            <w:tcW w:w="593" w:type="pct"/>
            <w:shd w:val="clear" w:color="auto" w:fill="F2F2F2" w:themeFill="background1" w:themeFillShade="F2"/>
            <w:vAlign w:val="center"/>
          </w:tcPr>
          <w:p w14:paraId="29491CAD"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5,219</w:t>
            </w:r>
          </w:p>
        </w:tc>
        <w:tc>
          <w:tcPr>
            <w:tcW w:w="593" w:type="pct"/>
            <w:shd w:val="clear" w:color="auto" w:fill="F2F2F2" w:themeFill="background1" w:themeFillShade="F2"/>
            <w:vAlign w:val="center"/>
          </w:tcPr>
          <w:p w14:paraId="74DDD8AF"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8,415</w:t>
            </w:r>
          </w:p>
        </w:tc>
      </w:tr>
      <w:tr w:rsidR="001A78CB" w:rsidRPr="00CC49AB" w14:paraId="52BEA29F" w14:textId="77777777" w:rsidTr="00FA295F">
        <w:trPr>
          <w:jc w:val="center"/>
        </w:trPr>
        <w:tc>
          <w:tcPr>
            <w:tcW w:w="5000" w:type="pct"/>
            <w:gridSpan w:val="7"/>
            <w:shd w:val="clear" w:color="auto" w:fill="F2F2F2" w:themeFill="background1" w:themeFillShade="F2"/>
            <w:vAlign w:val="bottom"/>
          </w:tcPr>
          <w:p w14:paraId="7C228113" w14:textId="77777777" w:rsidR="001A78CB" w:rsidRPr="00CC49AB" w:rsidRDefault="001A78CB" w:rsidP="001A78CB">
            <w:pPr>
              <w:autoSpaceDE w:val="0"/>
              <w:autoSpaceDN w:val="0"/>
              <w:adjustRightInd w:val="0"/>
              <w:spacing w:after="0"/>
              <w:jc w:val="center"/>
              <w:rPr>
                <w:rFonts w:ascii="Garamond" w:hAnsi="Garamond" w:cs="Times New Roman"/>
                <w:bCs/>
                <w:sz w:val="18"/>
                <w:szCs w:val="24"/>
                <w:lang w:val="sq-AL"/>
              </w:rPr>
            </w:pPr>
            <w:r w:rsidRPr="00CC49AB">
              <w:rPr>
                <w:rFonts w:ascii="Garamond" w:hAnsi="Garamond" w:cs="Times New Roman"/>
                <w:bCs/>
                <w:sz w:val="18"/>
                <w:szCs w:val="24"/>
                <w:lang w:val="sq-AL"/>
              </w:rPr>
              <w:t>Sipërfaqja totale e stokut të ndërtesave rezidenciale të banuara dhe të pabanuara sipas sipërfaqes mesatare (m</w:t>
            </w:r>
            <w:r w:rsidRPr="00CC49AB">
              <w:rPr>
                <w:rFonts w:ascii="Garamond" w:hAnsi="Garamond" w:cs="Times New Roman"/>
                <w:bCs/>
                <w:sz w:val="18"/>
                <w:szCs w:val="24"/>
                <w:vertAlign w:val="superscript"/>
                <w:lang w:val="sq-AL"/>
              </w:rPr>
              <w:t>2</w:t>
            </w:r>
            <w:r w:rsidRPr="00CC49AB">
              <w:rPr>
                <w:rFonts w:ascii="Garamond" w:hAnsi="Garamond" w:cs="Times New Roman"/>
                <w:bCs/>
                <w:sz w:val="18"/>
                <w:szCs w:val="24"/>
                <w:lang w:val="sq-AL"/>
              </w:rPr>
              <w:t>)</w:t>
            </w:r>
          </w:p>
        </w:tc>
      </w:tr>
      <w:tr w:rsidR="001A78CB" w:rsidRPr="00CC49AB" w14:paraId="1A28D114" w14:textId="77777777" w:rsidTr="00FA295F">
        <w:trPr>
          <w:jc w:val="center"/>
        </w:trPr>
        <w:tc>
          <w:tcPr>
            <w:tcW w:w="1444" w:type="pct"/>
            <w:shd w:val="clear" w:color="auto" w:fill="F2F2F2" w:themeFill="background1" w:themeFillShade="F2"/>
            <w:vAlign w:val="center"/>
          </w:tcPr>
          <w:p w14:paraId="76719D2D"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bCs/>
                <w:sz w:val="18"/>
                <w:szCs w:val="24"/>
                <w:lang w:val="sq-AL"/>
              </w:rPr>
              <w:t>Total</w:t>
            </w:r>
          </w:p>
        </w:tc>
        <w:tc>
          <w:tcPr>
            <w:tcW w:w="593" w:type="pct"/>
            <w:shd w:val="clear" w:color="auto" w:fill="F2F2F2" w:themeFill="background1" w:themeFillShade="F2"/>
            <w:vAlign w:val="center"/>
          </w:tcPr>
          <w:p w14:paraId="7FA7CB5E"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83,558,578</w:t>
            </w:r>
          </w:p>
        </w:tc>
        <w:tc>
          <w:tcPr>
            <w:tcW w:w="593" w:type="pct"/>
            <w:shd w:val="clear" w:color="auto" w:fill="F2F2F2" w:themeFill="background1" w:themeFillShade="F2"/>
            <w:vAlign w:val="center"/>
          </w:tcPr>
          <w:p w14:paraId="6331D772"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10,453,772</w:t>
            </w:r>
          </w:p>
        </w:tc>
        <w:tc>
          <w:tcPr>
            <w:tcW w:w="593" w:type="pct"/>
            <w:shd w:val="clear" w:color="auto" w:fill="F2F2F2" w:themeFill="background1" w:themeFillShade="F2"/>
            <w:vAlign w:val="center"/>
          </w:tcPr>
          <w:p w14:paraId="0A232BD3"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23,394,557</w:t>
            </w:r>
          </w:p>
        </w:tc>
        <w:tc>
          <w:tcPr>
            <w:tcW w:w="593" w:type="pct"/>
            <w:shd w:val="clear" w:color="auto" w:fill="F2F2F2" w:themeFill="background1" w:themeFillShade="F2"/>
            <w:vAlign w:val="center"/>
          </w:tcPr>
          <w:p w14:paraId="0254F75A"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16,878,065</w:t>
            </w:r>
          </w:p>
        </w:tc>
        <w:tc>
          <w:tcPr>
            <w:tcW w:w="593" w:type="pct"/>
            <w:shd w:val="clear" w:color="auto" w:fill="F2F2F2" w:themeFill="background1" w:themeFillShade="F2"/>
            <w:vAlign w:val="center"/>
          </w:tcPr>
          <w:p w14:paraId="10A1E5EE"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15,064,143</w:t>
            </w:r>
          </w:p>
        </w:tc>
        <w:tc>
          <w:tcPr>
            <w:tcW w:w="593" w:type="pct"/>
            <w:shd w:val="clear" w:color="auto" w:fill="F2F2F2" w:themeFill="background1" w:themeFillShade="F2"/>
            <w:vAlign w:val="center"/>
          </w:tcPr>
          <w:p w14:paraId="2DFE91B6"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bCs/>
                <w:sz w:val="18"/>
                <w:szCs w:val="24"/>
                <w:lang w:val="sq-AL"/>
              </w:rPr>
              <w:t>17,768,042</w:t>
            </w:r>
          </w:p>
        </w:tc>
      </w:tr>
      <w:tr w:rsidR="001A78CB" w:rsidRPr="00CC49AB" w14:paraId="76C4C162" w14:textId="77777777" w:rsidTr="00FA295F">
        <w:trPr>
          <w:jc w:val="center"/>
        </w:trPr>
        <w:tc>
          <w:tcPr>
            <w:tcW w:w="1444" w:type="pct"/>
            <w:shd w:val="clear" w:color="auto" w:fill="F2F2F2" w:themeFill="background1" w:themeFillShade="F2"/>
            <w:vAlign w:val="center"/>
          </w:tcPr>
          <w:p w14:paraId="2AE9BD90"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40-68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F2F2F2" w:themeFill="background1" w:themeFillShade="F2"/>
            <w:vAlign w:val="center"/>
          </w:tcPr>
          <w:p w14:paraId="641A1A39"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7,604,240</w:t>
            </w:r>
          </w:p>
        </w:tc>
        <w:tc>
          <w:tcPr>
            <w:tcW w:w="593" w:type="pct"/>
            <w:shd w:val="clear" w:color="auto" w:fill="F2F2F2" w:themeFill="background1" w:themeFillShade="F2"/>
            <w:vAlign w:val="center"/>
          </w:tcPr>
          <w:p w14:paraId="586CDF89"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1,163,104</w:t>
            </w:r>
          </w:p>
        </w:tc>
        <w:tc>
          <w:tcPr>
            <w:tcW w:w="593" w:type="pct"/>
            <w:shd w:val="clear" w:color="auto" w:fill="F2F2F2" w:themeFill="background1" w:themeFillShade="F2"/>
            <w:vAlign w:val="center"/>
          </w:tcPr>
          <w:p w14:paraId="63C87B03"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2,256,621</w:t>
            </w:r>
          </w:p>
        </w:tc>
        <w:tc>
          <w:tcPr>
            <w:tcW w:w="593" w:type="pct"/>
            <w:shd w:val="clear" w:color="auto" w:fill="F2F2F2" w:themeFill="background1" w:themeFillShade="F2"/>
            <w:vAlign w:val="center"/>
          </w:tcPr>
          <w:p w14:paraId="1D23FFAD"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1,568,178</w:t>
            </w:r>
          </w:p>
        </w:tc>
        <w:tc>
          <w:tcPr>
            <w:tcW w:w="593" w:type="pct"/>
            <w:shd w:val="clear" w:color="auto" w:fill="F2F2F2" w:themeFill="background1" w:themeFillShade="F2"/>
            <w:vAlign w:val="center"/>
          </w:tcPr>
          <w:p w14:paraId="091464A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1,249,871</w:t>
            </w:r>
          </w:p>
        </w:tc>
        <w:tc>
          <w:tcPr>
            <w:tcW w:w="593" w:type="pct"/>
            <w:shd w:val="clear" w:color="auto" w:fill="F2F2F2" w:themeFill="background1" w:themeFillShade="F2"/>
            <w:vAlign w:val="center"/>
          </w:tcPr>
          <w:p w14:paraId="6E66BF46"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1,366,465</w:t>
            </w:r>
          </w:p>
        </w:tc>
      </w:tr>
      <w:tr w:rsidR="001A78CB" w:rsidRPr="00CC49AB" w14:paraId="1DFEC586" w14:textId="77777777" w:rsidTr="00FA295F">
        <w:trPr>
          <w:jc w:val="center"/>
        </w:trPr>
        <w:tc>
          <w:tcPr>
            <w:tcW w:w="1444" w:type="pct"/>
            <w:shd w:val="clear" w:color="auto" w:fill="F2F2F2" w:themeFill="background1" w:themeFillShade="F2"/>
            <w:vAlign w:val="center"/>
          </w:tcPr>
          <w:p w14:paraId="753BCE99"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69-98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F2F2F2" w:themeFill="background1" w:themeFillShade="F2"/>
            <w:vAlign w:val="center"/>
          </w:tcPr>
          <w:p w14:paraId="1271C97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35,169,173</w:t>
            </w:r>
          </w:p>
        </w:tc>
        <w:tc>
          <w:tcPr>
            <w:tcW w:w="593" w:type="pct"/>
            <w:shd w:val="clear" w:color="auto" w:fill="F2F2F2" w:themeFill="background1" w:themeFillShade="F2"/>
            <w:vAlign w:val="center"/>
          </w:tcPr>
          <w:p w14:paraId="324B3DF0"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5,008,084</w:t>
            </w:r>
          </w:p>
        </w:tc>
        <w:tc>
          <w:tcPr>
            <w:tcW w:w="593" w:type="pct"/>
            <w:shd w:val="clear" w:color="auto" w:fill="F2F2F2" w:themeFill="background1" w:themeFillShade="F2"/>
            <w:vAlign w:val="center"/>
          </w:tcPr>
          <w:p w14:paraId="0B93FA41"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10,414,550</w:t>
            </w:r>
          </w:p>
        </w:tc>
        <w:tc>
          <w:tcPr>
            <w:tcW w:w="593" w:type="pct"/>
            <w:shd w:val="clear" w:color="auto" w:fill="F2F2F2" w:themeFill="background1" w:themeFillShade="F2"/>
            <w:vAlign w:val="center"/>
          </w:tcPr>
          <w:p w14:paraId="46F44FD4"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7,270,384</w:t>
            </w:r>
          </w:p>
        </w:tc>
        <w:tc>
          <w:tcPr>
            <w:tcW w:w="593" w:type="pct"/>
            <w:shd w:val="clear" w:color="auto" w:fill="F2F2F2" w:themeFill="background1" w:themeFillShade="F2"/>
            <w:vAlign w:val="center"/>
          </w:tcPr>
          <w:p w14:paraId="25A7450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5,921,420</w:t>
            </w:r>
          </w:p>
        </w:tc>
        <w:tc>
          <w:tcPr>
            <w:tcW w:w="593" w:type="pct"/>
            <w:shd w:val="clear" w:color="auto" w:fill="F2F2F2" w:themeFill="background1" w:themeFillShade="F2"/>
            <w:vAlign w:val="center"/>
          </w:tcPr>
          <w:p w14:paraId="1D108659"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6,554,735</w:t>
            </w:r>
          </w:p>
        </w:tc>
      </w:tr>
      <w:tr w:rsidR="001A78CB" w:rsidRPr="00CC49AB" w14:paraId="22A53200" w14:textId="77777777" w:rsidTr="00FA295F">
        <w:trPr>
          <w:jc w:val="center"/>
        </w:trPr>
        <w:tc>
          <w:tcPr>
            <w:tcW w:w="1444" w:type="pct"/>
            <w:shd w:val="clear" w:color="auto" w:fill="F2F2F2" w:themeFill="background1" w:themeFillShade="F2"/>
            <w:vAlign w:val="center"/>
          </w:tcPr>
          <w:p w14:paraId="51EC5A34"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99-128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F2F2F2" w:themeFill="background1" w:themeFillShade="F2"/>
            <w:vAlign w:val="center"/>
          </w:tcPr>
          <w:p w14:paraId="734D6364"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25,437,590</w:t>
            </w:r>
          </w:p>
        </w:tc>
        <w:tc>
          <w:tcPr>
            <w:tcW w:w="593" w:type="pct"/>
            <w:shd w:val="clear" w:color="auto" w:fill="F2F2F2" w:themeFill="background1" w:themeFillShade="F2"/>
            <w:vAlign w:val="center"/>
          </w:tcPr>
          <w:p w14:paraId="7AEADFBF"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2,842,332</w:t>
            </w:r>
          </w:p>
        </w:tc>
        <w:tc>
          <w:tcPr>
            <w:tcW w:w="593" w:type="pct"/>
            <w:shd w:val="clear" w:color="auto" w:fill="F2F2F2" w:themeFill="background1" w:themeFillShade="F2"/>
            <w:vAlign w:val="center"/>
          </w:tcPr>
          <w:p w14:paraId="1F969C4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6,903,239</w:t>
            </w:r>
          </w:p>
        </w:tc>
        <w:tc>
          <w:tcPr>
            <w:tcW w:w="593" w:type="pct"/>
            <w:shd w:val="clear" w:color="auto" w:fill="F2F2F2" w:themeFill="background1" w:themeFillShade="F2"/>
            <w:vAlign w:val="center"/>
          </w:tcPr>
          <w:p w14:paraId="6FF6D77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5,190,051</w:t>
            </w:r>
          </w:p>
        </w:tc>
        <w:tc>
          <w:tcPr>
            <w:tcW w:w="593" w:type="pct"/>
            <w:shd w:val="clear" w:color="auto" w:fill="F2F2F2" w:themeFill="background1" w:themeFillShade="F2"/>
            <w:vAlign w:val="center"/>
          </w:tcPr>
          <w:p w14:paraId="6BB4D17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4,916,654</w:t>
            </w:r>
          </w:p>
        </w:tc>
        <w:tc>
          <w:tcPr>
            <w:tcW w:w="593" w:type="pct"/>
            <w:shd w:val="clear" w:color="auto" w:fill="F2F2F2" w:themeFill="background1" w:themeFillShade="F2"/>
            <w:vAlign w:val="center"/>
          </w:tcPr>
          <w:p w14:paraId="12D57990"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5,585,314</w:t>
            </w:r>
          </w:p>
        </w:tc>
      </w:tr>
      <w:tr w:rsidR="001A78CB" w:rsidRPr="00CC49AB" w14:paraId="07392C94" w14:textId="77777777" w:rsidTr="00FA295F">
        <w:trPr>
          <w:jc w:val="center"/>
        </w:trPr>
        <w:tc>
          <w:tcPr>
            <w:tcW w:w="1444" w:type="pct"/>
            <w:shd w:val="clear" w:color="auto" w:fill="F2F2F2" w:themeFill="background1" w:themeFillShade="F2"/>
            <w:vAlign w:val="center"/>
          </w:tcPr>
          <w:p w14:paraId="367BF5AE"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Mesatare 129-174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F2F2F2" w:themeFill="background1" w:themeFillShade="F2"/>
            <w:vAlign w:val="center"/>
          </w:tcPr>
          <w:p w14:paraId="4C8CD938"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10,489,739</w:t>
            </w:r>
          </w:p>
        </w:tc>
        <w:tc>
          <w:tcPr>
            <w:tcW w:w="593" w:type="pct"/>
            <w:shd w:val="clear" w:color="auto" w:fill="F2F2F2" w:themeFill="background1" w:themeFillShade="F2"/>
            <w:vAlign w:val="center"/>
          </w:tcPr>
          <w:p w14:paraId="52761E59"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984,755</w:t>
            </w:r>
          </w:p>
        </w:tc>
        <w:tc>
          <w:tcPr>
            <w:tcW w:w="593" w:type="pct"/>
            <w:shd w:val="clear" w:color="auto" w:fill="F2F2F2" w:themeFill="background1" w:themeFillShade="F2"/>
            <w:vAlign w:val="center"/>
          </w:tcPr>
          <w:p w14:paraId="1877107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2,642,669</w:t>
            </w:r>
          </w:p>
        </w:tc>
        <w:tc>
          <w:tcPr>
            <w:tcW w:w="593" w:type="pct"/>
            <w:shd w:val="clear" w:color="auto" w:fill="F2F2F2" w:themeFill="background1" w:themeFillShade="F2"/>
            <w:vAlign w:val="center"/>
          </w:tcPr>
          <w:p w14:paraId="2ABFF17D"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1,998,478</w:t>
            </w:r>
          </w:p>
        </w:tc>
        <w:tc>
          <w:tcPr>
            <w:tcW w:w="593" w:type="pct"/>
            <w:shd w:val="clear" w:color="auto" w:fill="F2F2F2" w:themeFill="background1" w:themeFillShade="F2"/>
            <w:vAlign w:val="center"/>
          </w:tcPr>
          <w:p w14:paraId="20A001BC"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2,067,782</w:t>
            </w:r>
          </w:p>
        </w:tc>
        <w:tc>
          <w:tcPr>
            <w:tcW w:w="593" w:type="pct"/>
            <w:shd w:val="clear" w:color="auto" w:fill="F2F2F2" w:themeFill="background1" w:themeFillShade="F2"/>
            <w:vAlign w:val="center"/>
          </w:tcPr>
          <w:p w14:paraId="356F3B0D"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2,796,055</w:t>
            </w:r>
          </w:p>
        </w:tc>
      </w:tr>
      <w:tr w:rsidR="001A78CB" w:rsidRPr="00CC49AB" w14:paraId="6313829F" w14:textId="77777777" w:rsidTr="00FA295F">
        <w:trPr>
          <w:jc w:val="center"/>
        </w:trPr>
        <w:tc>
          <w:tcPr>
            <w:tcW w:w="1444" w:type="pct"/>
            <w:shd w:val="clear" w:color="auto" w:fill="F2F2F2" w:themeFill="background1" w:themeFillShade="F2"/>
            <w:vAlign w:val="center"/>
          </w:tcPr>
          <w:p w14:paraId="376FEEDA" w14:textId="77777777" w:rsidR="001A78CB" w:rsidRPr="00CC49AB" w:rsidRDefault="001A78CB" w:rsidP="001A78CB">
            <w:pPr>
              <w:autoSpaceDE w:val="0"/>
              <w:autoSpaceDN w:val="0"/>
              <w:adjustRightInd w:val="0"/>
              <w:spacing w:after="0"/>
              <w:rPr>
                <w:rFonts w:ascii="Garamond" w:hAnsi="Garamond" w:cs="Times New Roman"/>
                <w:bCs/>
                <w:sz w:val="18"/>
                <w:szCs w:val="24"/>
                <w:lang w:val="sq-AL"/>
              </w:rPr>
            </w:pPr>
            <w:r w:rsidRPr="00CC49AB">
              <w:rPr>
                <w:rFonts w:ascii="Garamond" w:hAnsi="Garamond" w:cs="Times New Roman"/>
                <w:sz w:val="18"/>
                <w:szCs w:val="24"/>
                <w:lang w:val="sq-AL"/>
              </w:rPr>
              <w:t>Mbi 175 m</w:t>
            </w:r>
            <w:r w:rsidRPr="00CC49AB">
              <w:rPr>
                <w:rFonts w:ascii="Garamond" w:hAnsi="Garamond" w:cs="Times New Roman"/>
                <w:sz w:val="18"/>
                <w:szCs w:val="24"/>
                <w:vertAlign w:val="superscript"/>
                <w:lang w:val="sq-AL"/>
              </w:rPr>
              <w:t>2</w:t>
            </w:r>
            <w:r w:rsidRPr="00CC49AB">
              <w:rPr>
                <w:rFonts w:ascii="Garamond" w:hAnsi="Garamond" w:cs="Times New Roman"/>
                <w:sz w:val="18"/>
                <w:szCs w:val="24"/>
                <w:lang w:val="sq-AL"/>
              </w:rPr>
              <w:t>/ndërtesë</w:t>
            </w:r>
          </w:p>
        </w:tc>
        <w:tc>
          <w:tcPr>
            <w:tcW w:w="593" w:type="pct"/>
            <w:shd w:val="clear" w:color="auto" w:fill="F2F2F2" w:themeFill="background1" w:themeFillShade="F2"/>
            <w:vAlign w:val="center"/>
          </w:tcPr>
          <w:p w14:paraId="5C2AE6CD"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4,857,836</w:t>
            </w:r>
          </w:p>
        </w:tc>
        <w:tc>
          <w:tcPr>
            <w:tcW w:w="593" w:type="pct"/>
            <w:shd w:val="clear" w:color="auto" w:fill="F2F2F2" w:themeFill="background1" w:themeFillShade="F2"/>
            <w:vAlign w:val="center"/>
          </w:tcPr>
          <w:p w14:paraId="74E53CD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455,496</w:t>
            </w:r>
          </w:p>
        </w:tc>
        <w:tc>
          <w:tcPr>
            <w:tcW w:w="593" w:type="pct"/>
            <w:shd w:val="clear" w:color="auto" w:fill="F2F2F2" w:themeFill="background1" w:themeFillShade="F2"/>
            <w:vAlign w:val="center"/>
          </w:tcPr>
          <w:p w14:paraId="195C9D77"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1,177,478</w:t>
            </w:r>
          </w:p>
        </w:tc>
        <w:tc>
          <w:tcPr>
            <w:tcW w:w="593" w:type="pct"/>
            <w:shd w:val="clear" w:color="auto" w:fill="F2F2F2" w:themeFill="background1" w:themeFillShade="F2"/>
            <w:vAlign w:val="center"/>
          </w:tcPr>
          <w:p w14:paraId="1111941B"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850,973</w:t>
            </w:r>
          </w:p>
        </w:tc>
        <w:tc>
          <w:tcPr>
            <w:tcW w:w="593" w:type="pct"/>
            <w:shd w:val="clear" w:color="auto" w:fill="F2F2F2" w:themeFill="background1" w:themeFillShade="F2"/>
            <w:vAlign w:val="center"/>
          </w:tcPr>
          <w:p w14:paraId="6A6B9A49" w14:textId="77777777" w:rsidR="001A78CB" w:rsidRPr="00CC49AB" w:rsidRDefault="001A78CB" w:rsidP="00A76FA8">
            <w:pPr>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908,416</w:t>
            </w:r>
          </w:p>
        </w:tc>
        <w:tc>
          <w:tcPr>
            <w:tcW w:w="593" w:type="pct"/>
            <w:shd w:val="clear" w:color="auto" w:fill="F2F2F2" w:themeFill="background1" w:themeFillShade="F2"/>
            <w:vAlign w:val="center"/>
          </w:tcPr>
          <w:p w14:paraId="3D0AD17D" w14:textId="77777777" w:rsidR="001A78CB" w:rsidRPr="00CC49AB" w:rsidRDefault="001A78CB" w:rsidP="00A76FA8">
            <w:pPr>
              <w:keepNext/>
              <w:autoSpaceDE w:val="0"/>
              <w:autoSpaceDN w:val="0"/>
              <w:adjustRightInd w:val="0"/>
              <w:spacing w:after="0"/>
              <w:jc w:val="right"/>
              <w:rPr>
                <w:rFonts w:ascii="Garamond" w:hAnsi="Garamond" w:cs="Times New Roman"/>
                <w:bCs/>
                <w:sz w:val="18"/>
                <w:szCs w:val="24"/>
                <w:lang w:val="sq-AL"/>
              </w:rPr>
            </w:pPr>
            <w:r w:rsidRPr="00CC49AB">
              <w:rPr>
                <w:rFonts w:ascii="Garamond" w:hAnsi="Garamond" w:cs="Times New Roman"/>
                <w:sz w:val="18"/>
                <w:szCs w:val="24"/>
                <w:lang w:val="sq-AL"/>
              </w:rPr>
              <w:t>1,465,473</w:t>
            </w:r>
          </w:p>
        </w:tc>
      </w:tr>
    </w:tbl>
    <w:p w14:paraId="7E870246" w14:textId="77777777"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129" w:name="_Toc184729209"/>
      <w:r w:rsidRPr="00CC49AB">
        <w:rPr>
          <w:rFonts w:ascii="Garamond" w:hAnsi="Garamond" w:cs="Times New Roman"/>
          <w:b w:val="0"/>
          <w:i/>
          <w:color w:val="auto"/>
          <w:szCs w:val="20"/>
        </w:rPr>
        <w:lastRenderedPageBreak/>
        <w:t xml:space="preserve">Tabela </w:t>
      </w:r>
      <w:r w:rsidR="00E4526D" w:rsidRPr="00CC49AB">
        <w:rPr>
          <w:rFonts w:ascii="Garamond" w:hAnsi="Garamond" w:cs="Times New Roman"/>
          <w:b w:val="0"/>
          <w:i/>
          <w:color w:val="auto"/>
          <w:szCs w:val="20"/>
        </w:rPr>
        <w:t>3.8</w:t>
      </w:r>
      <w:r w:rsidRPr="00CC49AB">
        <w:rPr>
          <w:rFonts w:ascii="Garamond" w:hAnsi="Garamond" w:cs="Times New Roman"/>
          <w:b w:val="0"/>
          <w:i/>
          <w:color w:val="auto"/>
          <w:szCs w:val="20"/>
        </w:rPr>
        <w:t xml:space="preserve"> Stoku i ndërtesave rezidenciale sipas sipërfaqes mesatare të ndërtimit të tyre dhe sipërfaqes totale për çdo kategori për ndërtesa të veçuara dhe MAB</w:t>
      </w:r>
      <w:bookmarkEnd w:id="129"/>
    </w:p>
    <w:p w14:paraId="1C6F2294" w14:textId="1A4031F4" w:rsidR="001A78CB" w:rsidRPr="00CC49AB" w:rsidRDefault="001A78CB" w:rsidP="001A78CB">
      <w:pPr>
        <w:pStyle w:val="Caption"/>
        <w:keepNext w:val="0"/>
        <w:spacing w:after="0" w:line="240" w:lineRule="auto"/>
        <w:ind w:right="69"/>
        <w:jc w:val="center"/>
        <w:rPr>
          <w:rFonts w:ascii="Garamond" w:hAnsi="Garamond" w:cs="Times New Roman"/>
          <w:b w:val="0"/>
          <w:bCs/>
          <w:i/>
          <w:iCs w:val="0"/>
          <w:color w:val="auto"/>
          <w:szCs w:val="20"/>
        </w:rPr>
      </w:pPr>
      <w:r w:rsidRPr="00CC49AB">
        <w:rPr>
          <w:rFonts w:ascii="Garamond" w:hAnsi="Garamond" w:cs="Times New Roman"/>
          <w:b w:val="0"/>
          <w:i/>
          <w:color w:val="auto"/>
          <w:szCs w:val="20"/>
        </w:rPr>
        <w:t xml:space="preserve">Burimi: Llogaritjet e </w:t>
      </w:r>
      <w:r w:rsidR="00A76FA8" w:rsidRPr="00CC49AB">
        <w:rPr>
          <w:rFonts w:ascii="Garamond" w:hAnsi="Garamond" w:cs="Times New Roman"/>
          <w:b w:val="0"/>
          <w:i/>
          <w:color w:val="auto"/>
          <w:szCs w:val="20"/>
        </w:rPr>
        <w:t xml:space="preserve">konsulentit </w:t>
      </w:r>
      <w:r w:rsidRPr="00CC49AB">
        <w:rPr>
          <w:rFonts w:ascii="Garamond" w:hAnsi="Garamond" w:cs="Times New Roman"/>
          <w:b w:val="0"/>
          <w:i/>
          <w:color w:val="auto"/>
          <w:szCs w:val="20"/>
        </w:rPr>
        <w:t>bazuar në INSTAT</w:t>
      </w:r>
      <w:r w:rsidR="00A76FA8" w:rsidRPr="00CC49AB">
        <w:rPr>
          <w:rFonts w:ascii="Garamond" w:hAnsi="Garamond" w:cs="Times New Roman"/>
          <w:b w:val="0"/>
          <w:i/>
          <w:color w:val="auto"/>
          <w:szCs w:val="20"/>
        </w:rPr>
        <w:t>–</w:t>
      </w:r>
      <w:r w:rsidRPr="00CC49AB">
        <w:rPr>
          <w:rFonts w:ascii="Garamond" w:hAnsi="Garamond" w:cs="Times New Roman"/>
          <w:b w:val="0"/>
          <w:i/>
          <w:color w:val="auto"/>
          <w:szCs w:val="20"/>
        </w:rPr>
        <w:t>CENCUS 2023</w:t>
      </w:r>
    </w:p>
    <w:p w14:paraId="5DF862AB" w14:textId="77777777" w:rsidR="00A76FA8" w:rsidRPr="00CC49AB" w:rsidRDefault="00A76FA8" w:rsidP="00E4526D">
      <w:pPr>
        <w:pStyle w:val="TEKSTIIIIII"/>
      </w:pPr>
    </w:p>
    <w:p w14:paraId="6E8E5803" w14:textId="2BC920B4" w:rsidR="001A78CB" w:rsidRPr="00CC49AB" w:rsidRDefault="001A78CB" w:rsidP="00E4526D">
      <w:pPr>
        <w:pStyle w:val="TEKSTIIIIII"/>
      </w:pPr>
      <w:r w:rsidRPr="00CC49AB">
        <w:t>Tabela 3.9 është zhvilluar duke krahasuar shifrat e sipërpërmendura me vlerat e paraqitura në Strategjinë Kombëtare të Energjisë dhe PKEK, në lidhje me sipërfaqen totale të stokut të ndërtesave rezidenciale.</w:t>
      </w:r>
    </w:p>
    <w:p w14:paraId="65D35988" w14:textId="6996CCE8" w:rsidR="001A78CB" w:rsidRPr="00CC49AB" w:rsidRDefault="001A78CB" w:rsidP="00E4526D">
      <w:pPr>
        <w:pStyle w:val="TEKSTIIIIII"/>
      </w:pPr>
      <w:r w:rsidRPr="00CC49AB">
        <w:t>Sipas Strategjisë së Energjisë, stoku i ndërtesave rezidenciale është konsideruar 68,725,464 m² për vitin 2017 (me 2017-n si vit bazë për skenarët e krijuar 2017</w:t>
      </w:r>
      <w:r w:rsidR="00CD228C" w:rsidRPr="00CC49AB">
        <w:t>–</w:t>
      </w:r>
      <w:r w:rsidRPr="00CC49AB">
        <w:t>2030), dhe norma e rritjes e përdorur në dokumentin e Strategjisë së Energjisë u supozua 2.5%. Prandaj, stoku total rezidencial i parashikuar sipas strategjisë ishte 80,000,000 m² për vitin 2023.</w:t>
      </w:r>
    </w:p>
    <w:p w14:paraId="781EACB7" w14:textId="037A3112" w:rsidR="001A78CB" w:rsidRPr="00CC49AB" w:rsidRDefault="001A78CB" w:rsidP="00E4526D">
      <w:pPr>
        <w:pStyle w:val="TEKSTIIIIII"/>
      </w:pPr>
      <w:r w:rsidRPr="00CC49AB">
        <w:t xml:space="preserve">Ndërkohë, sipërfaqja totale rezidenciale, e banuar dhe e pabanuar, sipas </w:t>
      </w:r>
      <w:r w:rsidR="00CD228C" w:rsidRPr="00CC49AB">
        <w:t xml:space="preserve">censusit </w:t>
      </w:r>
      <w:r w:rsidRPr="00CC49AB">
        <w:t>2023, e llogaritur nga konsulenti, vlerësohet të jetë 83,558,579 m². Diferenca midis dy vlerave është 4.26%, duke treguar se llogaritjet e kryera nga konsulenti janë në përputhje dhe konvergojnë me vlerësimet e mëparshme.</w:t>
      </w:r>
    </w:p>
    <w:p w14:paraId="4BD4E16A" w14:textId="77777777" w:rsidR="001A78CB" w:rsidRPr="00CC49AB" w:rsidRDefault="001A78CB" w:rsidP="001A78CB">
      <w:pPr>
        <w:autoSpaceDE w:val="0"/>
        <w:autoSpaceDN w:val="0"/>
        <w:adjustRightInd w:val="0"/>
        <w:spacing w:after="0" w:line="240" w:lineRule="auto"/>
        <w:jc w:val="both"/>
        <w:rPr>
          <w:rFonts w:ascii="Garamond" w:hAnsi="Garamond" w:cs="Times New Roman"/>
          <w:b/>
          <w:bCs/>
          <w:sz w:val="24"/>
          <w:szCs w:val="24"/>
        </w:rPr>
      </w:pPr>
    </w:p>
    <w:tbl>
      <w:tblPr>
        <w:tblStyle w:val="TableGrid"/>
        <w:tblW w:w="0" w:type="auto"/>
        <w:jc w:val="center"/>
        <w:tblLook w:val="04A0" w:firstRow="1" w:lastRow="0" w:firstColumn="1" w:lastColumn="0" w:noHBand="0" w:noVBand="1"/>
      </w:tblPr>
      <w:tblGrid>
        <w:gridCol w:w="1345"/>
        <w:gridCol w:w="1315"/>
        <w:gridCol w:w="1071"/>
        <w:gridCol w:w="1056"/>
        <w:gridCol w:w="1056"/>
        <w:gridCol w:w="1071"/>
        <w:gridCol w:w="1071"/>
        <w:gridCol w:w="1071"/>
      </w:tblGrid>
      <w:tr w:rsidR="001A78CB" w:rsidRPr="00CC49AB" w14:paraId="33722B9B" w14:textId="77777777" w:rsidTr="00CD228C">
        <w:trPr>
          <w:jc w:val="center"/>
        </w:trPr>
        <w:tc>
          <w:tcPr>
            <w:tcW w:w="1345" w:type="dxa"/>
            <w:shd w:val="clear" w:color="auto" w:fill="DAEEF3" w:themeFill="accent5" w:themeFillTint="33"/>
            <w:vAlign w:val="center"/>
          </w:tcPr>
          <w:p w14:paraId="40D87FF1" w14:textId="77777777" w:rsidR="001A78CB" w:rsidRPr="00CC49AB" w:rsidRDefault="001A78CB" w:rsidP="001A78CB">
            <w:pPr>
              <w:tabs>
                <w:tab w:val="left" w:pos="270"/>
              </w:tabs>
              <w:spacing w:after="0"/>
              <w:jc w:val="center"/>
              <w:rPr>
                <w:rFonts w:ascii="Garamond" w:hAnsi="Garamond" w:cs="Times New Roman"/>
                <w:b/>
                <w:bCs/>
                <w:szCs w:val="24"/>
                <w:lang w:val="sq-AL"/>
              </w:rPr>
            </w:pPr>
            <w:r w:rsidRPr="00CC49AB">
              <w:rPr>
                <w:rFonts w:ascii="Garamond" w:hAnsi="Garamond" w:cs="Times New Roman"/>
                <w:b/>
                <w:bCs/>
                <w:szCs w:val="24"/>
                <w:lang w:val="sq-AL"/>
              </w:rPr>
              <w:t>Viti</w:t>
            </w:r>
          </w:p>
        </w:tc>
        <w:tc>
          <w:tcPr>
            <w:tcW w:w="1315" w:type="dxa"/>
            <w:shd w:val="clear" w:color="auto" w:fill="DAEEF3" w:themeFill="accent5" w:themeFillTint="33"/>
            <w:vAlign w:val="center"/>
          </w:tcPr>
          <w:p w14:paraId="4CB1119F" w14:textId="77777777" w:rsidR="001A78CB" w:rsidRPr="00CC49AB" w:rsidRDefault="001A78CB" w:rsidP="001A78CB">
            <w:pPr>
              <w:tabs>
                <w:tab w:val="left" w:pos="270"/>
              </w:tabs>
              <w:spacing w:after="0"/>
              <w:jc w:val="center"/>
              <w:rPr>
                <w:rFonts w:ascii="Garamond" w:hAnsi="Garamond" w:cs="Times New Roman"/>
                <w:b/>
                <w:bCs/>
                <w:szCs w:val="24"/>
                <w:lang w:val="sq-AL"/>
              </w:rPr>
            </w:pPr>
            <w:r w:rsidRPr="00CC49AB">
              <w:rPr>
                <w:rFonts w:ascii="Garamond" w:hAnsi="Garamond" w:cs="Times New Roman"/>
                <w:b/>
                <w:bCs/>
                <w:kern w:val="24"/>
                <w:szCs w:val="24"/>
                <w:lang w:val="sq-AL"/>
              </w:rPr>
              <w:t>2017</w:t>
            </w:r>
          </w:p>
        </w:tc>
        <w:tc>
          <w:tcPr>
            <w:tcW w:w="1071" w:type="dxa"/>
            <w:shd w:val="clear" w:color="auto" w:fill="DAEEF3" w:themeFill="accent5" w:themeFillTint="33"/>
            <w:vAlign w:val="center"/>
          </w:tcPr>
          <w:p w14:paraId="3FFDEF22" w14:textId="77777777" w:rsidR="001A78CB" w:rsidRPr="00CC49AB" w:rsidRDefault="001A78CB" w:rsidP="001A78CB">
            <w:pPr>
              <w:tabs>
                <w:tab w:val="left" w:pos="270"/>
              </w:tabs>
              <w:spacing w:after="0"/>
              <w:jc w:val="center"/>
              <w:rPr>
                <w:rFonts w:ascii="Garamond" w:hAnsi="Garamond" w:cs="Times New Roman"/>
                <w:b/>
                <w:bCs/>
                <w:szCs w:val="24"/>
                <w:lang w:val="sq-AL"/>
              </w:rPr>
            </w:pPr>
            <w:r w:rsidRPr="00CC49AB">
              <w:rPr>
                <w:rFonts w:ascii="Garamond" w:hAnsi="Garamond" w:cs="Times New Roman"/>
                <w:b/>
                <w:bCs/>
                <w:kern w:val="24"/>
                <w:szCs w:val="24"/>
                <w:lang w:val="sq-AL"/>
              </w:rPr>
              <w:t>2018</w:t>
            </w:r>
          </w:p>
        </w:tc>
        <w:tc>
          <w:tcPr>
            <w:tcW w:w="1056" w:type="dxa"/>
            <w:shd w:val="clear" w:color="auto" w:fill="DAEEF3" w:themeFill="accent5" w:themeFillTint="33"/>
            <w:vAlign w:val="center"/>
          </w:tcPr>
          <w:p w14:paraId="0BCBB42F" w14:textId="77777777" w:rsidR="001A78CB" w:rsidRPr="00CC49AB" w:rsidRDefault="001A78CB" w:rsidP="001A78CB">
            <w:pPr>
              <w:tabs>
                <w:tab w:val="left" w:pos="270"/>
              </w:tabs>
              <w:spacing w:after="0"/>
              <w:jc w:val="center"/>
              <w:rPr>
                <w:rFonts w:ascii="Garamond" w:hAnsi="Garamond" w:cs="Times New Roman"/>
                <w:b/>
                <w:bCs/>
                <w:kern w:val="24"/>
                <w:szCs w:val="24"/>
                <w:lang w:val="sq-AL"/>
              </w:rPr>
            </w:pPr>
            <w:r w:rsidRPr="00CC49AB">
              <w:rPr>
                <w:rFonts w:ascii="Garamond" w:hAnsi="Garamond" w:cs="Times New Roman"/>
                <w:b/>
                <w:bCs/>
                <w:kern w:val="24"/>
                <w:szCs w:val="24"/>
                <w:lang w:val="sq-AL"/>
              </w:rPr>
              <w:t>2019</w:t>
            </w:r>
          </w:p>
        </w:tc>
        <w:tc>
          <w:tcPr>
            <w:tcW w:w="1056" w:type="dxa"/>
            <w:shd w:val="clear" w:color="auto" w:fill="DAEEF3" w:themeFill="accent5" w:themeFillTint="33"/>
            <w:vAlign w:val="center"/>
          </w:tcPr>
          <w:p w14:paraId="20CC37D5" w14:textId="77777777" w:rsidR="001A78CB" w:rsidRPr="00CC49AB" w:rsidRDefault="001A78CB" w:rsidP="001A78CB">
            <w:pPr>
              <w:tabs>
                <w:tab w:val="left" w:pos="270"/>
              </w:tabs>
              <w:spacing w:after="0"/>
              <w:jc w:val="center"/>
              <w:rPr>
                <w:rFonts w:ascii="Garamond" w:hAnsi="Garamond" w:cs="Times New Roman"/>
                <w:b/>
                <w:bCs/>
                <w:szCs w:val="24"/>
                <w:lang w:val="sq-AL"/>
              </w:rPr>
            </w:pPr>
            <w:r w:rsidRPr="00CC49AB">
              <w:rPr>
                <w:rFonts w:ascii="Garamond" w:hAnsi="Garamond" w:cs="Times New Roman"/>
                <w:b/>
                <w:bCs/>
                <w:kern w:val="24"/>
                <w:szCs w:val="24"/>
                <w:lang w:val="sq-AL"/>
              </w:rPr>
              <w:t>2020</w:t>
            </w:r>
          </w:p>
        </w:tc>
        <w:tc>
          <w:tcPr>
            <w:tcW w:w="1071" w:type="dxa"/>
            <w:shd w:val="clear" w:color="auto" w:fill="DAEEF3" w:themeFill="accent5" w:themeFillTint="33"/>
            <w:vAlign w:val="center"/>
          </w:tcPr>
          <w:p w14:paraId="5586A82A" w14:textId="77777777" w:rsidR="001A78CB" w:rsidRPr="00CC49AB" w:rsidRDefault="001A78CB" w:rsidP="001A78CB">
            <w:pPr>
              <w:tabs>
                <w:tab w:val="left" w:pos="270"/>
              </w:tabs>
              <w:spacing w:after="0"/>
              <w:jc w:val="center"/>
              <w:rPr>
                <w:rFonts w:ascii="Garamond" w:hAnsi="Garamond" w:cs="Times New Roman"/>
                <w:b/>
                <w:bCs/>
                <w:szCs w:val="24"/>
                <w:lang w:val="sq-AL"/>
              </w:rPr>
            </w:pPr>
            <w:r w:rsidRPr="00CC49AB">
              <w:rPr>
                <w:rFonts w:ascii="Garamond" w:hAnsi="Garamond" w:cs="Times New Roman"/>
                <w:b/>
                <w:bCs/>
                <w:kern w:val="24"/>
                <w:szCs w:val="24"/>
                <w:lang w:val="sq-AL"/>
              </w:rPr>
              <w:t>2021</w:t>
            </w:r>
          </w:p>
        </w:tc>
        <w:tc>
          <w:tcPr>
            <w:tcW w:w="1071" w:type="dxa"/>
            <w:shd w:val="clear" w:color="auto" w:fill="DAEEF3" w:themeFill="accent5" w:themeFillTint="33"/>
            <w:vAlign w:val="center"/>
          </w:tcPr>
          <w:p w14:paraId="29EE3F88" w14:textId="77777777" w:rsidR="001A78CB" w:rsidRPr="00CC49AB" w:rsidRDefault="001A78CB" w:rsidP="001A78CB">
            <w:pPr>
              <w:tabs>
                <w:tab w:val="left" w:pos="270"/>
              </w:tabs>
              <w:spacing w:after="0"/>
              <w:jc w:val="center"/>
              <w:rPr>
                <w:rFonts w:ascii="Garamond" w:hAnsi="Garamond" w:cs="Times New Roman"/>
                <w:b/>
                <w:bCs/>
                <w:szCs w:val="24"/>
                <w:lang w:val="sq-AL"/>
              </w:rPr>
            </w:pPr>
            <w:r w:rsidRPr="00CC49AB">
              <w:rPr>
                <w:rFonts w:ascii="Garamond" w:hAnsi="Garamond" w:cs="Times New Roman"/>
                <w:b/>
                <w:bCs/>
                <w:kern w:val="24"/>
                <w:szCs w:val="24"/>
                <w:lang w:val="sq-AL"/>
              </w:rPr>
              <w:t>2022</w:t>
            </w:r>
          </w:p>
        </w:tc>
        <w:tc>
          <w:tcPr>
            <w:tcW w:w="1071" w:type="dxa"/>
            <w:shd w:val="clear" w:color="auto" w:fill="DAEEF3" w:themeFill="accent5" w:themeFillTint="33"/>
            <w:vAlign w:val="center"/>
          </w:tcPr>
          <w:p w14:paraId="340809F1" w14:textId="77777777" w:rsidR="001A78CB" w:rsidRPr="00CC49AB" w:rsidRDefault="001A78CB" w:rsidP="001A78CB">
            <w:pPr>
              <w:tabs>
                <w:tab w:val="left" w:pos="270"/>
              </w:tabs>
              <w:spacing w:after="0"/>
              <w:jc w:val="center"/>
              <w:rPr>
                <w:rFonts w:ascii="Garamond" w:hAnsi="Garamond" w:cs="Times New Roman"/>
                <w:b/>
                <w:bCs/>
                <w:szCs w:val="24"/>
                <w:lang w:val="sq-AL"/>
              </w:rPr>
            </w:pPr>
            <w:r w:rsidRPr="00CC49AB">
              <w:rPr>
                <w:rFonts w:ascii="Garamond" w:hAnsi="Garamond" w:cs="Times New Roman"/>
                <w:b/>
                <w:bCs/>
                <w:kern w:val="24"/>
                <w:szCs w:val="24"/>
                <w:lang w:val="sq-AL"/>
              </w:rPr>
              <w:t>2023</w:t>
            </w:r>
          </w:p>
        </w:tc>
      </w:tr>
      <w:tr w:rsidR="001A78CB" w:rsidRPr="00CC49AB" w14:paraId="2A3C5C23" w14:textId="77777777" w:rsidTr="00CD228C">
        <w:trPr>
          <w:jc w:val="center"/>
        </w:trPr>
        <w:tc>
          <w:tcPr>
            <w:tcW w:w="1345" w:type="dxa"/>
            <w:shd w:val="clear" w:color="auto" w:fill="DAEEF3" w:themeFill="accent5" w:themeFillTint="33"/>
          </w:tcPr>
          <w:p w14:paraId="3DFFB6F8" w14:textId="77777777" w:rsidR="001A78CB" w:rsidRPr="00CC49AB" w:rsidRDefault="001A78CB" w:rsidP="001A78CB">
            <w:pPr>
              <w:tabs>
                <w:tab w:val="left" w:pos="270"/>
              </w:tabs>
              <w:spacing w:after="0"/>
              <w:jc w:val="both"/>
              <w:rPr>
                <w:rFonts w:ascii="Garamond" w:hAnsi="Garamond" w:cs="Times New Roman"/>
                <w:b/>
                <w:bCs/>
                <w:kern w:val="24"/>
                <w:szCs w:val="24"/>
                <w:lang w:val="sq-AL"/>
              </w:rPr>
            </w:pPr>
          </w:p>
        </w:tc>
        <w:tc>
          <w:tcPr>
            <w:tcW w:w="7711" w:type="dxa"/>
            <w:gridSpan w:val="7"/>
            <w:shd w:val="clear" w:color="auto" w:fill="DAEEF3" w:themeFill="accent5" w:themeFillTint="33"/>
          </w:tcPr>
          <w:p w14:paraId="161B23E2" w14:textId="00E7AEA5" w:rsidR="001A78CB" w:rsidRPr="00CC49AB" w:rsidRDefault="001A78CB" w:rsidP="001A78CB">
            <w:pPr>
              <w:tabs>
                <w:tab w:val="left" w:pos="270"/>
              </w:tabs>
              <w:spacing w:after="0"/>
              <w:jc w:val="center"/>
              <w:rPr>
                <w:rFonts w:ascii="Garamond" w:hAnsi="Garamond" w:cs="Times New Roman"/>
                <w:b/>
                <w:bCs/>
                <w:kern w:val="24"/>
                <w:szCs w:val="24"/>
                <w:lang w:val="sq-AL"/>
              </w:rPr>
            </w:pPr>
            <w:r w:rsidRPr="00CC49AB">
              <w:rPr>
                <w:rFonts w:ascii="Garamond" w:hAnsi="Garamond" w:cs="Times New Roman"/>
                <w:b/>
                <w:bCs/>
                <w:kern w:val="24"/>
                <w:szCs w:val="24"/>
                <w:lang w:val="sq-AL"/>
              </w:rPr>
              <w:t>Sipas Strategjisë së Energjisë dhe PKEK (</w:t>
            </w:r>
            <w:r w:rsidR="00CD228C" w:rsidRPr="00CC49AB">
              <w:rPr>
                <w:rFonts w:ascii="Garamond" w:hAnsi="Garamond" w:cs="Times New Roman"/>
                <w:b/>
                <w:bCs/>
                <w:kern w:val="24"/>
                <w:szCs w:val="24"/>
                <w:lang w:val="sq-AL"/>
              </w:rPr>
              <w:t xml:space="preserve">norma </w:t>
            </w:r>
            <w:r w:rsidRPr="00CC49AB">
              <w:rPr>
                <w:rFonts w:ascii="Garamond" w:hAnsi="Garamond" w:cs="Times New Roman"/>
                <w:b/>
                <w:bCs/>
                <w:kern w:val="24"/>
                <w:szCs w:val="24"/>
                <w:lang w:val="sq-AL"/>
              </w:rPr>
              <w:t xml:space="preserve">e </w:t>
            </w:r>
            <w:r w:rsidR="00CD228C" w:rsidRPr="00CC49AB">
              <w:rPr>
                <w:rFonts w:ascii="Garamond" w:hAnsi="Garamond" w:cs="Times New Roman"/>
                <w:b/>
                <w:bCs/>
                <w:kern w:val="24"/>
                <w:szCs w:val="24"/>
                <w:lang w:val="sq-AL"/>
              </w:rPr>
              <w:t xml:space="preserve">rritjes </w:t>
            </w:r>
            <w:r w:rsidRPr="00CC49AB">
              <w:rPr>
                <w:rFonts w:ascii="Garamond" w:hAnsi="Garamond" w:cs="Times New Roman"/>
                <w:b/>
                <w:bCs/>
                <w:kern w:val="24"/>
                <w:szCs w:val="24"/>
                <w:lang w:val="sq-AL"/>
              </w:rPr>
              <w:t>është supozuar 2.5%)</w:t>
            </w:r>
          </w:p>
        </w:tc>
      </w:tr>
      <w:tr w:rsidR="001A78CB" w:rsidRPr="00CC49AB" w14:paraId="5FC5C9F8" w14:textId="77777777" w:rsidTr="00CD228C">
        <w:trPr>
          <w:jc w:val="center"/>
        </w:trPr>
        <w:tc>
          <w:tcPr>
            <w:tcW w:w="1345" w:type="dxa"/>
            <w:shd w:val="clear" w:color="auto" w:fill="DAEEF3" w:themeFill="accent5" w:themeFillTint="33"/>
            <w:vAlign w:val="bottom"/>
          </w:tcPr>
          <w:p w14:paraId="68A765AE" w14:textId="77777777" w:rsidR="001A78CB" w:rsidRPr="00CC49AB" w:rsidRDefault="001A78CB" w:rsidP="001A78CB">
            <w:pPr>
              <w:tabs>
                <w:tab w:val="left" w:pos="270"/>
              </w:tabs>
              <w:spacing w:after="0"/>
              <w:rPr>
                <w:rFonts w:ascii="Garamond" w:hAnsi="Garamond" w:cs="Times New Roman"/>
                <w:b/>
                <w:bCs/>
                <w:szCs w:val="24"/>
                <w:lang w:val="sq-AL"/>
              </w:rPr>
            </w:pPr>
            <w:r w:rsidRPr="00CC49AB">
              <w:rPr>
                <w:rFonts w:ascii="Garamond" w:hAnsi="Garamond" w:cs="Times New Roman"/>
                <w:b/>
                <w:bCs/>
                <w:kern w:val="24"/>
                <w:szCs w:val="24"/>
                <w:lang w:val="sq-AL"/>
              </w:rPr>
              <w:t>Sipërfaqja totale e banimit</w:t>
            </w:r>
            <w:r w:rsidRPr="00CC49AB" w:rsidDel="006C0145">
              <w:rPr>
                <w:rFonts w:ascii="Garamond" w:hAnsi="Garamond" w:cs="Times New Roman"/>
                <w:b/>
                <w:bCs/>
                <w:kern w:val="24"/>
                <w:szCs w:val="24"/>
                <w:lang w:val="sq-AL"/>
              </w:rPr>
              <w:t xml:space="preserve"> </w:t>
            </w:r>
            <w:r w:rsidRPr="00CC49AB">
              <w:rPr>
                <w:rFonts w:ascii="Garamond" w:hAnsi="Garamond" w:cs="Times New Roman"/>
                <w:b/>
                <w:bCs/>
                <w:kern w:val="24"/>
                <w:szCs w:val="24"/>
                <w:lang w:val="sq-AL"/>
              </w:rPr>
              <w:t>(m</w:t>
            </w:r>
            <w:r w:rsidRPr="00CC49AB">
              <w:rPr>
                <w:rFonts w:ascii="Garamond" w:hAnsi="Garamond" w:cs="Times New Roman"/>
                <w:b/>
                <w:bCs/>
                <w:kern w:val="24"/>
                <w:szCs w:val="24"/>
                <w:vertAlign w:val="superscript"/>
                <w:lang w:val="sq-AL"/>
              </w:rPr>
              <w:t>2</w:t>
            </w:r>
            <w:r w:rsidRPr="00CC49AB">
              <w:rPr>
                <w:rFonts w:ascii="Garamond" w:hAnsi="Garamond" w:cs="Times New Roman"/>
                <w:b/>
                <w:bCs/>
                <w:kern w:val="24"/>
                <w:szCs w:val="24"/>
                <w:lang w:val="sq-AL"/>
              </w:rPr>
              <w:t>)</w:t>
            </w:r>
          </w:p>
        </w:tc>
        <w:tc>
          <w:tcPr>
            <w:tcW w:w="1315" w:type="dxa"/>
            <w:shd w:val="clear" w:color="auto" w:fill="DAEEF3" w:themeFill="accent5" w:themeFillTint="33"/>
            <w:vAlign w:val="center"/>
          </w:tcPr>
          <w:p w14:paraId="78F4C289" w14:textId="77777777" w:rsidR="001A78CB" w:rsidRPr="00CC49AB" w:rsidRDefault="001A78CB" w:rsidP="001A78CB">
            <w:pPr>
              <w:tabs>
                <w:tab w:val="left" w:pos="270"/>
              </w:tabs>
              <w:spacing w:after="0"/>
              <w:jc w:val="center"/>
              <w:rPr>
                <w:rFonts w:ascii="Garamond" w:hAnsi="Garamond" w:cs="Times New Roman"/>
                <w:b/>
                <w:bCs/>
                <w:szCs w:val="24"/>
                <w:lang w:val="sq-AL"/>
              </w:rPr>
            </w:pPr>
            <w:r w:rsidRPr="00CC49AB">
              <w:rPr>
                <w:rFonts w:ascii="Garamond" w:hAnsi="Garamond" w:cs="Times New Roman"/>
                <w:b/>
                <w:bCs/>
                <w:kern w:val="24"/>
                <w:szCs w:val="24"/>
                <w:lang w:val="sq-AL"/>
              </w:rPr>
              <w:t>68,725,464</w:t>
            </w:r>
          </w:p>
        </w:tc>
        <w:tc>
          <w:tcPr>
            <w:tcW w:w="1071" w:type="dxa"/>
            <w:shd w:val="clear" w:color="auto" w:fill="DAEEF3" w:themeFill="accent5" w:themeFillTint="33"/>
            <w:vAlign w:val="center"/>
          </w:tcPr>
          <w:p w14:paraId="60D80B69" w14:textId="77777777" w:rsidR="001A78CB" w:rsidRPr="00CC49AB" w:rsidRDefault="001A78CB" w:rsidP="001A78CB">
            <w:pPr>
              <w:tabs>
                <w:tab w:val="left" w:pos="270"/>
              </w:tabs>
              <w:spacing w:after="0"/>
              <w:jc w:val="center"/>
              <w:rPr>
                <w:rFonts w:ascii="Garamond" w:hAnsi="Garamond" w:cs="Times New Roman"/>
                <w:b/>
                <w:bCs/>
                <w:szCs w:val="24"/>
                <w:lang w:val="sq-AL"/>
              </w:rPr>
            </w:pPr>
            <w:r w:rsidRPr="00CC49AB">
              <w:rPr>
                <w:rFonts w:ascii="Garamond" w:hAnsi="Garamond" w:cs="Times New Roman"/>
                <w:b/>
                <w:bCs/>
                <w:kern w:val="24"/>
                <w:szCs w:val="24"/>
                <w:lang w:val="sq-AL"/>
              </w:rPr>
              <w:t>70,487,655</w:t>
            </w:r>
          </w:p>
        </w:tc>
        <w:tc>
          <w:tcPr>
            <w:tcW w:w="1056" w:type="dxa"/>
            <w:shd w:val="clear" w:color="auto" w:fill="DAEEF3" w:themeFill="accent5" w:themeFillTint="33"/>
            <w:vAlign w:val="center"/>
          </w:tcPr>
          <w:p w14:paraId="5B3AAEE8" w14:textId="77777777" w:rsidR="001A78CB" w:rsidRPr="00CC49AB" w:rsidRDefault="001A78CB" w:rsidP="001A78CB">
            <w:pPr>
              <w:tabs>
                <w:tab w:val="left" w:pos="270"/>
              </w:tabs>
              <w:spacing w:after="0"/>
              <w:jc w:val="center"/>
              <w:rPr>
                <w:rFonts w:ascii="Garamond" w:hAnsi="Garamond" w:cs="Times New Roman"/>
                <w:b/>
                <w:bCs/>
                <w:kern w:val="24"/>
                <w:szCs w:val="24"/>
                <w:lang w:val="sq-AL"/>
              </w:rPr>
            </w:pPr>
            <w:r w:rsidRPr="00CC49AB">
              <w:rPr>
                <w:rFonts w:ascii="Garamond" w:hAnsi="Garamond" w:cs="Times New Roman"/>
                <w:b/>
                <w:bCs/>
                <w:kern w:val="24"/>
                <w:szCs w:val="24"/>
                <w:lang w:val="sq-AL"/>
              </w:rPr>
              <w:t>72,295,031</w:t>
            </w:r>
          </w:p>
        </w:tc>
        <w:tc>
          <w:tcPr>
            <w:tcW w:w="1056" w:type="dxa"/>
            <w:shd w:val="clear" w:color="auto" w:fill="DAEEF3" w:themeFill="accent5" w:themeFillTint="33"/>
            <w:vAlign w:val="center"/>
          </w:tcPr>
          <w:p w14:paraId="7554EC78" w14:textId="77777777" w:rsidR="001A78CB" w:rsidRPr="00CC49AB" w:rsidRDefault="001A78CB" w:rsidP="001A78CB">
            <w:pPr>
              <w:tabs>
                <w:tab w:val="left" w:pos="270"/>
              </w:tabs>
              <w:spacing w:after="0"/>
              <w:jc w:val="center"/>
              <w:rPr>
                <w:rFonts w:ascii="Garamond" w:hAnsi="Garamond" w:cs="Times New Roman"/>
                <w:b/>
                <w:bCs/>
                <w:szCs w:val="24"/>
                <w:lang w:val="sq-AL"/>
              </w:rPr>
            </w:pPr>
            <w:r w:rsidRPr="00CC49AB">
              <w:rPr>
                <w:rFonts w:ascii="Garamond" w:hAnsi="Garamond" w:cs="Times New Roman"/>
                <w:b/>
                <w:bCs/>
                <w:kern w:val="24"/>
                <w:szCs w:val="24"/>
                <w:lang w:val="sq-AL"/>
              </w:rPr>
              <w:t>74,148,750</w:t>
            </w:r>
          </w:p>
        </w:tc>
        <w:tc>
          <w:tcPr>
            <w:tcW w:w="1071" w:type="dxa"/>
            <w:shd w:val="clear" w:color="auto" w:fill="DAEEF3" w:themeFill="accent5" w:themeFillTint="33"/>
            <w:vAlign w:val="center"/>
          </w:tcPr>
          <w:p w14:paraId="5600B0E7" w14:textId="77777777" w:rsidR="001A78CB" w:rsidRPr="00CC49AB" w:rsidRDefault="001A78CB" w:rsidP="001A78CB">
            <w:pPr>
              <w:tabs>
                <w:tab w:val="left" w:pos="270"/>
              </w:tabs>
              <w:spacing w:after="0"/>
              <w:jc w:val="center"/>
              <w:rPr>
                <w:rFonts w:ascii="Garamond" w:hAnsi="Garamond" w:cs="Times New Roman"/>
                <w:b/>
                <w:bCs/>
                <w:szCs w:val="24"/>
                <w:lang w:val="sq-AL"/>
              </w:rPr>
            </w:pPr>
            <w:r w:rsidRPr="00CC49AB">
              <w:rPr>
                <w:rFonts w:ascii="Garamond" w:hAnsi="Garamond" w:cs="Times New Roman"/>
                <w:b/>
                <w:bCs/>
                <w:kern w:val="24"/>
                <w:szCs w:val="24"/>
                <w:lang w:val="sq-AL"/>
              </w:rPr>
              <w:t>76,050,000</w:t>
            </w:r>
          </w:p>
        </w:tc>
        <w:tc>
          <w:tcPr>
            <w:tcW w:w="1071" w:type="dxa"/>
            <w:shd w:val="clear" w:color="auto" w:fill="DAEEF3" w:themeFill="accent5" w:themeFillTint="33"/>
            <w:vAlign w:val="center"/>
          </w:tcPr>
          <w:p w14:paraId="738F6AC0" w14:textId="77777777" w:rsidR="001A78CB" w:rsidRPr="00CC49AB" w:rsidRDefault="001A78CB" w:rsidP="001A78CB">
            <w:pPr>
              <w:tabs>
                <w:tab w:val="left" w:pos="270"/>
              </w:tabs>
              <w:spacing w:after="0"/>
              <w:jc w:val="center"/>
              <w:rPr>
                <w:rFonts w:ascii="Garamond" w:hAnsi="Garamond" w:cs="Times New Roman"/>
                <w:b/>
                <w:bCs/>
                <w:szCs w:val="24"/>
                <w:lang w:val="sq-AL"/>
              </w:rPr>
            </w:pPr>
            <w:r w:rsidRPr="00CC49AB">
              <w:rPr>
                <w:rFonts w:ascii="Garamond" w:hAnsi="Garamond" w:cs="Times New Roman"/>
                <w:b/>
                <w:bCs/>
                <w:kern w:val="24"/>
                <w:szCs w:val="24"/>
                <w:lang w:val="sq-AL"/>
              </w:rPr>
              <w:t>78,000,000</w:t>
            </w:r>
          </w:p>
        </w:tc>
        <w:tc>
          <w:tcPr>
            <w:tcW w:w="1071" w:type="dxa"/>
            <w:shd w:val="clear" w:color="auto" w:fill="DAEEF3" w:themeFill="accent5" w:themeFillTint="33"/>
            <w:vAlign w:val="center"/>
          </w:tcPr>
          <w:p w14:paraId="5FFF49F9" w14:textId="77777777" w:rsidR="001A78CB" w:rsidRPr="00CC49AB" w:rsidRDefault="001A78CB" w:rsidP="001A78CB">
            <w:pPr>
              <w:tabs>
                <w:tab w:val="left" w:pos="270"/>
              </w:tabs>
              <w:spacing w:after="0"/>
              <w:jc w:val="center"/>
              <w:rPr>
                <w:rFonts w:ascii="Garamond" w:hAnsi="Garamond" w:cs="Times New Roman"/>
                <w:b/>
                <w:bCs/>
                <w:kern w:val="24"/>
                <w:szCs w:val="24"/>
                <w:lang w:val="sq-AL"/>
              </w:rPr>
            </w:pPr>
            <w:r w:rsidRPr="00CC49AB">
              <w:rPr>
                <w:rFonts w:ascii="Garamond" w:hAnsi="Garamond" w:cs="Times New Roman"/>
                <w:b/>
                <w:bCs/>
                <w:kern w:val="24"/>
                <w:szCs w:val="24"/>
                <w:lang w:val="sq-AL"/>
              </w:rPr>
              <w:t>80,000,000</w:t>
            </w:r>
          </w:p>
        </w:tc>
      </w:tr>
      <w:tr w:rsidR="001A78CB" w:rsidRPr="00CC49AB" w14:paraId="416B7F1B" w14:textId="77777777" w:rsidTr="00CD228C">
        <w:trPr>
          <w:jc w:val="center"/>
        </w:trPr>
        <w:tc>
          <w:tcPr>
            <w:tcW w:w="1345" w:type="dxa"/>
            <w:shd w:val="clear" w:color="auto" w:fill="FDE9D9" w:themeFill="accent6" w:themeFillTint="33"/>
          </w:tcPr>
          <w:p w14:paraId="41E21A3E" w14:textId="77777777" w:rsidR="001A78CB" w:rsidRPr="00CC49AB" w:rsidRDefault="001A78CB" w:rsidP="001A78CB">
            <w:pPr>
              <w:tabs>
                <w:tab w:val="left" w:pos="270"/>
              </w:tabs>
              <w:spacing w:after="0"/>
              <w:jc w:val="both"/>
              <w:rPr>
                <w:rFonts w:ascii="Garamond" w:hAnsi="Garamond" w:cs="Times New Roman"/>
                <w:szCs w:val="24"/>
                <w:lang w:val="sq-AL"/>
              </w:rPr>
            </w:pPr>
          </w:p>
        </w:tc>
        <w:tc>
          <w:tcPr>
            <w:tcW w:w="6640" w:type="dxa"/>
            <w:gridSpan w:val="6"/>
            <w:shd w:val="clear" w:color="auto" w:fill="FDE9D9" w:themeFill="accent6" w:themeFillTint="33"/>
          </w:tcPr>
          <w:p w14:paraId="1A158CA0" w14:textId="38123BB2" w:rsidR="001A78CB" w:rsidRPr="00CC49AB" w:rsidRDefault="001A78CB" w:rsidP="001A78CB">
            <w:pPr>
              <w:tabs>
                <w:tab w:val="left" w:pos="270"/>
              </w:tabs>
              <w:spacing w:after="0"/>
              <w:rPr>
                <w:rFonts w:ascii="Garamond" w:hAnsi="Garamond" w:cs="Times New Roman"/>
                <w:szCs w:val="24"/>
                <w:lang w:val="sq-AL"/>
              </w:rPr>
            </w:pPr>
            <w:r w:rsidRPr="00CC49AB">
              <w:rPr>
                <w:rFonts w:ascii="Garamond" w:hAnsi="Garamond" w:cs="Times New Roman"/>
                <w:szCs w:val="24"/>
                <w:lang w:val="sq-AL"/>
              </w:rPr>
              <w:t>Sipërfaqja totale rezidenciale e banuar (m</w:t>
            </w:r>
            <w:r w:rsidRPr="00CC49AB">
              <w:rPr>
                <w:rFonts w:ascii="Garamond" w:hAnsi="Garamond" w:cs="Times New Roman"/>
                <w:szCs w:val="24"/>
                <w:vertAlign w:val="superscript"/>
                <w:lang w:val="sq-AL"/>
              </w:rPr>
              <w:t>2</w:t>
            </w:r>
            <w:r w:rsidRPr="00CC49AB">
              <w:rPr>
                <w:rFonts w:ascii="Garamond" w:hAnsi="Garamond" w:cs="Times New Roman"/>
                <w:szCs w:val="24"/>
                <w:lang w:val="sq-AL"/>
              </w:rPr>
              <w:t>) sipas CENSUS</w:t>
            </w:r>
            <w:r w:rsidR="00CD228C" w:rsidRPr="00CC49AB">
              <w:rPr>
                <w:rFonts w:ascii="Garamond" w:hAnsi="Garamond" w:cs="Times New Roman"/>
                <w:szCs w:val="24"/>
                <w:lang w:val="sq-AL"/>
              </w:rPr>
              <w:t>IT</w:t>
            </w:r>
            <w:r w:rsidRPr="00CC49AB">
              <w:rPr>
                <w:rFonts w:ascii="Garamond" w:hAnsi="Garamond" w:cs="Times New Roman"/>
                <w:szCs w:val="24"/>
                <w:lang w:val="sq-AL"/>
              </w:rPr>
              <w:t xml:space="preserve"> (2023)</w:t>
            </w:r>
          </w:p>
        </w:tc>
        <w:tc>
          <w:tcPr>
            <w:tcW w:w="1071" w:type="dxa"/>
            <w:shd w:val="clear" w:color="auto" w:fill="FDE9D9" w:themeFill="accent6" w:themeFillTint="33"/>
            <w:vAlign w:val="bottom"/>
          </w:tcPr>
          <w:p w14:paraId="47C09045" w14:textId="77777777" w:rsidR="001A78CB" w:rsidRPr="00CC49AB" w:rsidRDefault="001A78CB" w:rsidP="001A78CB">
            <w:pPr>
              <w:tabs>
                <w:tab w:val="left" w:pos="270"/>
              </w:tabs>
              <w:spacing w:after="0"/>
              <w:jc w:val="right"/>
              <w:rPr>
                <w:rFonts w:ascii="Garamond" w:hAnsi="Garamond" w:cs="Times New Roman"/>
                <w:kern w:val="24"/>
                <w:szCs w:val="24"/>
                <w:lang w:val="sq-AL"/>
              </w:rPr>
            </w:pPr>
            <w:r w:rsidRPr="00CC49AB">
              <w:rPr>
                <w:rFonts w:ascii="Garamond" w:hAnsi="Garamond" w:cs="Times New Roman"/>
                <w:kern w:val="24"/>
                <w:szCs w:val="24"/>
                <w:lang w:val="sq-AL"/>
              </w:rPr>
              <w:t>56,063,795</w:t>
            </w:r>
          </w:p>
        </w:tc>
      </w:tr>
      <w:tr w:rsidR="001A78CB" w:rsidRPr="00CC49AB" w14:paraId="7BE1B33F" w14:textId="77777777" w:rsidTr="00CD228C">
        <w:trPr>
          <w:trHeight w:val="452"/>
          <w:jc w:val="center"/>
        </w:trPr>
        <w:tc>
          <w:tcPr>
            <w:tcW w:w="1345" w:type="dxa"/>
            <w:shd w:val="clear" w:color="auto" w:fill="FDE9D9" w:themeFill="accent6" w:themeFillTint="33"/>
          </w:tcPr>
          <w:p w14:paraId="53F8190E" w14:textId="77777777" w:rsidR="001A78CB" w:rsidRPr="00CC49AB" w:rsidRDefault="001A78CB" w:rsidP="001A78CB">
            <w:pPr>
              <w:tabs>
                <w:tab w:val="left" w:pos="270"/>
              </w:tabs>
              <w:spacing w:after="0"/>
              <w:jc w:val="both"/>
              <w:rPr>
                <w:rFonts w:ascii="Garamond" w:hAnsi="Garamond" w:cs="Times New Roman"/>
                <w:szCs w:val="24"/>
                <w:lang w:val="sq-AL"/>
              </w:rPr>
            </w:pPr>
          </w:p>
        </w:tc>
        <w:tc>
          <w:tcPr>
            <w:tcW w:w="6640" w:type="dxa"/>
            <w:gridSpan w:val="6"/>
            <w:shd w:val="clear" w:color="auto" w:fill="FDE9D9" w:themeFill="accent6" w:themeFillTint="33"/>
          </w:tcPr>
          <w:p w14:paraId="6FE61DA7" w14:textId="56E342AD" w:rsidR="001A78CB" w:rsidRPr="00CC49AB" w:rsidRDefault="001A78CB" w:rsidP="001A78CB">
            <w:pPr>
              <w:tabs>
                <w:tab w:val="left" w:pos="270"/>
              </w:tabs>
              <w:spacing w:after="0"/>
              <w:rPr>
                <w:rFonts w:ascii="Garamond" w:hAnsi="Garamond" w:cs="Times New Roman"/>
                <w:szCs w:val="24"/>
                <w:lang w:val="sq-AL"/>
              </w:rPr>
            </w:pPr>
            <w:r w:rsidRPr="00CC49AB">
              <w:rPr>
                <w:rFonts w:ascii="Garamond" w:hAnsi="Garamond" w:cs="Times New Roman"/>
                <w:szCs w:val="24"/>
                <w:lang w:val="sq-AL"/>
              </w:rPr>
              <w:t>Sipërfaqja totale rezidenciale e pabanuar (m</w:t>
            </w:r>
            <w:r w:rsidRPr="00CC49AB">
              <w:rPr>
                <w:rFonts w:ascii="Garamond" w:hAnsi="Garamond" w:cs="Times New Roman"/>
                <w:szCs w:val="24"/>
                <w:vertAlign w:val="superscript"/>
                <w:lang w:val="sq-AL"/>
              </w:rPr>
              <w:t>2</w:t>
            </w:r>
            <w:r w:rsidRPr="00CC49AB">
              <w:rPr>
                <w:rFonts w:ascii="Garamond" w:hAnsi="Garamond" w:cs="Times New Roman"/>
                <w:szCs w:val="24"/>
                <w:lang w:val="sq-AL"/>
              </w:rPr>
              <w:t>) sipas CENSUS</w:t>
            </w:r>
            <w:r w:rsidR="00CD228C" w:rsidRPr="00CC49AB">
              <w:rPr>
                <w:rFonts w:ascii="Garamond" w:hAnsi="Garamond" w:cs="Times New Roman"/>
                <w:szCs w:val="24"/>
                <w:lang w:val="sq-AL"/>
              </w:rPr>
              <w:t>IT</w:t>
            </w:r>
            <w:r w:rsidRPr="00CC49AB">
              <w:rPr>
                <w:rFonts w:ascii="Garamond" w:hAnsi="Garamond" w:cs="Times New Roman"/>
                <w:szCs w:val="24"/>
                <w:lang w:val="sq-AL"/>
              </w:rPr>
              <w:t xml:space="preserve"> (2023)</w:t>
            </w:r>
          </w:p>
        </w:tc>
        <w:tc>
          <w:tcPr>
            <w:tcW w:w="1071" w:type="dxa"/>
            <w:shd w:val="clear" w:color="auto" w:fill="FDE9D9" w:themeFill="accent6" w:themeFillTint="33"/>
            <w:vAlign w:val="bottom"/>
          </w:tcPr>
          <w:p w14:paraId="6A0C7B43" w14:textId="77777777" w:rsidR="001A78CB" w:rsidRPr="00CC49AB" w:rsidRDefault="001A78CB" w:rsidP="001A78CB">
            <w:pPr>
              <w:tabs>
                <w:tab w:val="left" w:pos="270"/>
              </w:tabs>
              <w:spacing w:after="0"/>
              <w:jc w:val="right"/>
              <w:rPr>
                <w:rFonts w:ascii="Garamond" w:hAnsi="Garamond" w:cs="Times New Roman"/>
                <w:kern w:val="24"/>
                <w:szCs w:val="24"/>
                <w:lang w:val="sq-AL"/>
              </w:rPr>
            </w:pPr>
            <w:r w:rsidRPr="00CC49AB">
              <w:rPr>
                <w:rFonts w:ascii="Garamond" w:hAnsi="Garamond" w:cs="Times New Roman"/>
                <w:kern w:val="24"/>
                <w:szCs w:val="24"/>
                <w:lang w:val="sq-AL"/>
              </w:rPr>
              <w:t>27,494,783</w:t>
            </w:r>
          </w:p>
        </w:tc>
      </w:tr>
      <w:tr w:rsidR="001A78CB" w:rsidRPr="00CC49AB" w14:paraId="43E9DEF7" w14:textId="77777777" w:rsidTr="00CD228C">
        <w:trPr>
          <w:jc w:val="center"/>
        </w:trPr>
        <w:tc>
          <w:tcPr>
            <w:tcW w:w="1345" w:type="dxa"/>
            <w:shd w:val="clear" w:color="auto" w:fill="FDE9D9" w:themeFill="accent6" w:themeFillTint="33"/>
          </w:tcPr>
          <w:p w14:paraId="1CA66609" w14:textId="77777777" w:rsidR="001A78CB" w:rsidRPr="00CC49AB" w:rsidRDefault="001A78CB" w:rsidP="001A78CB">
            <w:pPr>
              <w:tabs>
                <w:tab w:val="left" w:pos="270"/>
              </w:tabs>
              <w:spacing w:after="0"/>
              <w:jc w:val="both"/>
              <w:rPr>
                <w:rFonts w:ascii="Garamond" w:hAnsi="Garamond" w:cs="Times New Roman"/>
                <w:szCs w:val="24"/>
                <w:lang w:val="sq-AL"/>
              </w:rPr>
            </w:pPr>
          </w:p>
        </w:tc>
        <w:tc>
          <w:tcPr>
            <w:tcW w:w="6640" w:type="dxa"/>
            <w:gridSpan w:val="6"/>
            <w:shd w:val="clear" w:color="auto" w:fill="FDE9D9" w:themeFill="accent6" w:themeFillTint="33"/>
          </w:tcPr>
          <w:p w14:paraId="36A51B58" w14:textId="78E0C510" w:rsidR="001A78CB" w:rsidRPr="00CC49AB" w:rsidRDefault="001A78CB" w:rsidP="001A78CB">
            <w:pPr>
              <w:tabs>
                <w:tab w:val="left" w:pos="270"/>
              </w:tabs>
              <w:spacing w:after="0"/>
              <w:rPr>
                <w:rFonts w:ascii="Garamond" w:hAnsi="Garamond" w:cs="Times New Roman"/>
                <w:szCs w:val="24"/>
                <w:lang w:val="sq-AL"/>
              </w:rPr>
            </w:pPr>
            <w:r w:rsidRPr="00CC49AB">
              <w:rPr>
                <w:rFonts w:ascii="Garamond" w:hAnsi="Garamond" w:cs="Times New Roman"/>
                <w:szCs w:val="24"/>
                <w:lang w:val="sq-AL"/>
              </w:rPr>
              <w:t>Sipërfaqja totale rezidenciale e banuar dhe e pabanuar (m</w:t>
            </w:r>
            <w:r w:rsidRPr="00CC49AB">
              <w:rPr>
                <w:rFonts w:ascii="Garamond" w:hAnsi="Garamond" w:cs="Times New Roman"/>
                <w:szCs w:val="24"/>
                <w:vertAlign w:val="superscript"/>
                <w:lang w:val="sq-AL"/>
              </w:rPr>
              <w:t>2</w:t>
            </w:r>
            <w:r w:rsidRPr="00CC49AB">
              <w:rPr>
                <w:rFonts w:ascii="Garamond" w:hAnsi="Garamond" w:cs="Times New Roman"/>
                <w:szCs w:val="24"/>
                <w:lang w:val="sq-AL"/>
              </w:rPr>
              <w:t>) sipas CENSUS</w:t>
            </w:r>
            <w:r w:rsidR="00CD228C" w:rsidRPr="00CC49AB">
              <w:rPr>
                <w:rFonts w:ascii="Garamond" w:hAnsi="Garamond" w:cs="Times New Roman"/>
                <w:szCs w:val="24"/>
                <w:lang w:val="sq-AL"/>
              </w:rPr>
              <w:t>IT</w:t>
            </w:r>
            <w:r w:rsidRPr="00CC49AB">
              <w:rPr>
                <w:rFonts w:ascii="Garamond" w:hAnsi="Garamond" w:cs="Times New Roman"/>
                <w:szCs w:val="24"/>
                <w:lang w:val="sq-AL"/>
              </w:rPr>
              <w:t xml:space="preserve"> (2023)</w:t>
            </w:r>
          </w:p>
        </w:tc>
        <w:tc>
          <w:tcPr>
            <w:tcW w:w="1071" w:type="dxa"/>
            <w:shd w:val="clear" w:color="auto" w:fill="FDE9D9" w:themeFill="accent6" w:themeFillTint="33"/>
            <w:vAlign w:val="bottom"/>
          </w:tcPr>
          <w:p w14:paraId="7716E205" w14:textId="77777777" w:rsidR="001A78CB" w:rsidRPr="00CC49AB" w:rsidRDefault="001A78CB" w:rsidP="001A78CB">
            <w:pPr>
              <w:keepNext/>
              <w:tabs>
                <w:tab w:val="left" w:pos="270"/>
              </w:tabs>
              <w:spacing w:after="0"/>
              <w:jc w:val="right"/>
              <w:rPr>
                <w:rFonts w:ascii="Garamond" w:hAnsi="Garamond" w:cs="Times New Roman"/>
                <w:bCs/>
                <w:kern w:val="24"/>
                <w:szCs w:val="24"/>
                <w:lang w:val="sq-AL"/>
              </w:rPr>
            </w:pPr>
            <w:r w:rsidRPr="00CC49AB">
              <w:rPr>
                <w:rFonts w:ascii="Garamond" w:hAnsi="Garamond" w:cs="Times New Roman"/>
                <w:bCs/>
                <w:kern w:val="24"/>
                <w:szCs w:val="24"/>
                <w:lang w:val="sq-AL"/>
              </w:rPr>
              <w:t>83,558,579</w:t>
            </w:r>
          </w:p>
        </w:tc>
      </w:tr>
    </w:tbl>
    <w:p w14:paraId="7E1B7B06" w14:textId="2E2C1FDC" w:rsidR="001A78CB" w:rsidRPr="00CC49AB" w:rsidRDefault="001A78CB" w:rsidP="001A78CB">
      <w:pPr>
        <w:pStyle w:val="Caption"/>
        <w:keepNext w:val="0"/>
        <w:spacing w:after="0" w:line="240" w:lineRule="auto"/>
        <w:ind w:right="69"/>
        <w:jc w:val="center"/>
        <w:rPr>
          <w:rFonts w:ascii="Garamond" w:hAnsi="Garamond" w:cs="Times New Roman"/>
          <w:b w:val="0"/>
          <w:i/>
          <w:color w:val="auto"/>
          <w:szCs w:val="20"/>
        </w:rPr>
      </w:pPr>
      <w:bookmarkStart w:id="130" w:name="_Toc184729210"/>
      <w:r w:rsidRPr="00CC49AB">
        <w:rPr>
          <w:rFonts w:ascii="Garamond" w:hAnsi="Garamond" w:cs="Times New Roman"/>
          <w:b w:val="0"/>
          <w:i/>
          <w:color w:val="auto"/>
          <w:szCs w:val="20"/>
        </w:rPr>
        <w:t xml:space="preserve">Tabela </w:t>
      </w:r>
      <w:r w:rsidR="00E4526D" w:rsidRPr="00CC49AB">
        <w:rPr>
          <w:rFonts w:ascii="Garamond" w:hAnsi="Garamond" w:cs="Times New Roman"/>
          <w:b w:val="0"/>
          <w:i/>
          <w:color w:val="auto"/>
          <w:szCs w:val="20"/>
        </w:rPr>
        <w:t xml:space="preserve">3.9 </w:t>
      </w:r>
      <w:r w:rsidRPr="00CC49AB">
        <w:rPr>
          <w:rFonts w:ascii="Garamond" w:hAnsi="Garamond" w:cs="Times New Roman"/>
          <w:b w:val="0"/>
          <w:i/>
          <w:color w:val="auto"/>
          <w:szCs w:val="20"/>
        </w:rPr>
        <w:t>Stoku i ndërtesave rezidenciale sipas Strategjisë së Energjisë dhe PKEK bashk</w:t>
      </w:r>
      <w:r w:rsidR="00C10253" w:rsidRPr="00CC49AB">
        <w:rPr>
          <w:rFonts w:ascii="Garamond" w:hAnsi="Garamond" w:cs="Times New Roman"/>
          <w:b w:val="0"/>
          <w:i/>
          <w:color w:val="auto"/>
          <w:szCs w:val="20"/>
        </w:rPr>
        <w:t>ë</w:t>
      </w:r>
      <w:r w:rsidRPr="00CC49AB">
        <w:rPr>
          <w:rFonts w:ascii="Garamond" w:hAnsi="Garamond" w:cs="Times New Roman"/>
          <w:b w:val="0"/>
          <w:i/>
          <w:color w:val="auto"/>
          <w:szCs w:val="20"/>
        </w:rPr>
        <w:t xml:space="preserve"> me analizën aktuale bazuar në CENCUS-2023</w:t>
      </w:r>
      <w:bookmarkEnd w:id="130"/>
    </w:p>
    <w:p w14:paraId="7F4B9873" w14:textId="77777777" w:rsidR="00E4526D" w:rsidRPr="00CC49AB" w:rsidRDefault="00E4526D" w:rsidP="001A78CB">
      <w:pPr>
        <w:tabs>
          <w:tab w:val="left" w:pos="-1134"/>
          <w:tab w:val="left" w:pos="270"/>
          <w:tab w:val="left" w:pos="567"/>
          <w:tab w:val="left" w:pos="1134"/>
          <w:tab w:val="left" w:pos="5304"/>
          <w:tab w:val="left" w:pos="6996"/>
        </w:tabs>
        <w:spacing w:after="0" w:line="240" w:lineRule="auto"/>
        <w:jc w:val="both"/>
        <w:rPr>
          <w:rFonts w:ascii="Garamond" w:hAnsi="Garamond" w:cs="Times New Roman"/>
          <w:szCs w:val="20"/>
        </w:rPr>
      </w:pPr>
    </w:p>
    <w:p w14:paraId="12247CF9" w14:textId="08F93B06" w:rsidR="001A78CB" w:rsidRPr="00CC49AB" w:rsidRDefault="001A78CB" w:rsidP="00E4526D">
      <w:pPr>
        <w:pStyle w:val="TEKSTIIIIII"/>
      </w:pPr>
      <w:r w:rsidRPr="00CC49AB">
        <w:t>Figurat 3.29</w:t>
      </w:r>
      <w:r w:rsidR="00C10253" w:rsidRPr="00CC49AB">
        <w:t>–</w:t>
      </w:r>
      <w:r w:rsidRPr="00CC49AB">
        <w:t>3.30 paraqesin sipërfaqen e njësive të banimit sipas moshës dhe llojit të stokut total të ndërtesave rezidenciale (të banuara dhe të pabanuara) bazuar në llogaritjet e kryera nga konsulentët e EECG sipas CENSUS-eve përkatëse të kryera nga INSTAT</w:t>
      </w:r>
      <w:r w:rsidR="009347E7" w:rsidRPr="00CC49AB">
        <w:t>-i</w:t>
      </w:r>
      <w:r w:rsidRPr="00CC49AB">
        <w:t>.</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65"/>
        <w:gridCol w:w="4695"/>
      </w:tblGrid>
      <w:tr w:rsidR="001A78CB" w:rsidRPr="00CC49AB" w14:paraId="7471DC84" w14:textId="77777777" w:rsidTr="001A78CB">
        <w:tc>
          <w:tcPr>
            <w:tcW w:w="2497" w:type="pct"/>
            <w:hideMark/>
          </w:tcPr>
          <w:p w14:paraId="1CDB266A"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2E20E149" wp14:editId="3E6F87F5">
                  <wp:extent cx="2705100" cy="2529840"/>
                  <wp:effectExtent l="0" t="0" r="0" b="3810"/>
                  <wp:docPr id="1531211458" name="Picture 1531211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bwMode="auto">
                          <a:xfrm>
                            <a:off x="0" y="0"/>
                            <a:ext cx="2705100" cy="2529840"/>
                          </a:xfrm>
                          <a:prstGeom prst="rect">
                            <a:avLst/>
                          </a:prstGeom>
                          <a:noFill/>
                        </pic:spPr>
                      </pic:pic>
                    </a:graphicData>
                  </a:graphic>
                </wp:inline>
              </w:drawing>
            </w:r>
          </w:p>
          <w:p w14:paraId="1E5D6EB3"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31" w:name="_Toc184729304"/>
            <w:r w:rsidRPr="00CC49AB">
              <w:rPr>
                <w:rFonts w:ascii="Garamond" w:hAnsi="Garamond" w:cs="Times New Roman"/>
                <w:b w:val="0"/>
                <w:i/>
                <w:color w:val="auto"/>
                <w:szCs w:val="20"/>
                <w:lang w:val="sq-AL"/>
              </w:rPr>
              <w:lastRenderedPageBreak/>
              <w:t xml:space="preserve">Figura </w:t>
            </w:r>
            <w:r w:rsidR="00E4526D" w:rsidRPr="00CC49AB">
              <w:rPr>
                <w:rFonts w:ascii="Garamond" w:hAnsi="Garamond" w:cs="Times New Roman"/>
                <w:b w:val="0"/>
                <w:i/>
                <w:color w:val="auto"/>
                <w:szCs w:val="20"/>
                <w:lang w:val="sq-AL"/>
              </w:rPr>
              <w:t>3.29</w:t>
            </w:r>
            <w:r w:rsidRPr="00CC49AB">
              <w:rPr>
                <w:rFonts w:ascii="Garamond" w:hAnsi="Garamond" w:cs="Times New Roman"/>
                <w:b w:val="0"/>
                <w:i/>
                <w:color w:val="auto"/>
                <w:szCs w:val="20"/>
                <w:lang w:val="sq-AL"/>
              </w:rPr>
              <w:t xml:space="preserve"> Sipërfaqja totale e ndërtesave rezidenciale sipas moshës dhe llojit deri në 2023</w:t>
            </w:r>
            <w:bookmarkEnd w:id="131"/>
          </w:p>
        </w:tc>
        <w:tc>
          <w:tcPr>
            <w:tcW w:w="2503" w:type="pct"/>
            <w:hideMark/>
          </w:tcPr>
          <w:p w14:paraId="016C99BB"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57BFA50F" wp14:editId="6E2C0F3B">
                  <wp:extent cx="2796540" cy="2529840"/>
                  <wp:effectExtent l="0" t="0" r="3810" b="3810"/>
                  <wp:docPr id="1531211459" name="Picture 1531211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81">
                            <a:extLst>
                              <a:ext uri="{28A0092B-C50C-407E-A947-70E740481C1C}">
                                <a14:useLocalDpi xmlns:a14="http://schemas.microsoft.com/office/drawing/2010/main" val="0"/>
                              </a:ext>
                            </a:extLst>
                          </a:blip>
                          <a:srcRect/>
                          <a:stretch>
                            <a:fillRect/>
                          </a:stretch>
                        </pic:blipFill>
                        <pic:spPr bwMode="auto">
                          <a:xfrm>
                            <a:off x="0" y="0"/>
                            <a:ext cx="2796540" cy="2529840"/>
                          </a:xfrm>
                          <a:prstGeom prst="rect">
                            <a:avLst/>
                          </a:prstGeom>
                          <a:noFill/>
                          <a:ln>
                            <a:noFill/>
                          </a:ln>
                        </pic:spPr>
                      </pic:pic>
                    </a:graphicData>
                  </a:graphic>
                </wp:inline>
              </w:drawing>
            </w:r>
          </w:p>
          <w:p w14:paraId="3E524019"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32" w:name="_Toc184729305"/>
            <w:r w:rsidRPr="00CC49AB">
              <w:rPr>
                <w:rFonts w:ascii="Garamond" w:hAnsi="Garamond" w:cs="Times New Roman"/>
                <w:b w:val="0"/>
                <w:i/>
                <w:color w:val="auto"/>
                <w:szCs w:val="20"/>
                <w:lang w:val="sq-AL"/>
              </w:rPr>
              <w:lastRenderedPageBreak/>
              <w:t xml:space="preserve">Figura </w:t>
            </w:r>
            <w:r w:rsidR="00E4526D" w:rsidRPr="00CC49AB">
              <w:rPr>
                <w:rFonts w:ascii="Garamond" w:hAnsi="Garamond" w:cs="Times New Roman"/>
                <w:b w:val="0"/>
                <w:i/>
                <w:color w:val="auto"/>
                <w:szCs w:val="20"/>
                <w:lang w:val="sq-AL"/>
              </w:rPr>
              <w:t>3.30</w:t>
            </w:r>
            <w:r w:rsidRPr="00CC49AB">
              <w:rPr>
                <w:rFonts w:ascii="Garamond" w:hAnsi="Garamond" w:cs="Times New Roman"/>
                <w:b w:val="0"/>
                <w:i/>
                <w:color w:val="auto"/>
                <w:szCs w:val="20"/>
                <w:lang w:val="sq-AL"/>
              </w:rPr>
              <w:t xml:space="preserve"> Pjesa e sipërfaqes totale të ndërtesave rezidenciale sipas moshës dhe llojit deri në 2023</w:t>
            </w:r>
            <w:bookmarkEnd w:id="132"/>
          </w:p>
        </w:tc>
      </w:tr>
      <w:tr w:rsidR="001A78CB" w:rsidRPr="00CC49AB" w14:paraId="735DC135" w14:textId="77777777" w:rsidTr="001A78CB">
        <w:tc>
          <w:tcPr>
            <w:tcW w:w="5000" w:type="pct"/>
            <w:gridSpan w:val="2"/>
            <w:hideMark/>
          </w:tcPr>
          <w:p w14:paraId="4F25ACA9" w14:textId="1B89CC54"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lastRenderedPageBreak/>
              <w:t xml:space="preserve">Burimi: Përgatitur nga </w:t>
            </w:r>
            <w:r w:rsidR="009347E7"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CENSUS-et përkatëse të kryera nga INSTAT</w:t>
            </w:r>
            <w:r w:rsidR="009347E7" w:rsidRPr="00CC49AB">
              <w:rPr>
                <w:rFonts w:ascii="Garamond" w:hAnsi="Garamond" w:cs="Times New Roman"/>
                <w:b w:val="0"/>
                <w:i/>
                <w:color w:val="auto"/>
                <w:szCs w:val="20"/>
                <w:lang w:val="sq-AL"/>
              </w:rPr>
              <w:t>-i</w:t>
            </w:r>
          </w:p>
        </w:tc>
      </w:tr>
    </w:tbl>
    <w:p w14:paraId="6ECA0B15" w14:textId="77777777" w:rsidR="00E4526D" w:rsidRPr="00CC49AB" w:rsidRDefault="00E4526D" w:rsidP="001A78CB">
      <w:pPr>
        <w:tabs>
          <w:tab w:val="left" w:pos="270"/>
        </w:tabs>
        <w:spacing w:after="0" w:line="240" w:lineRule="auto"/>
        <w:jc w:val="both"/>
        <w:rPr>
          <w:rFonts w:ascii="Garamond" w:hAnsi="Garamond" w:cs="Times New Roman"/>
          <w:szCs w:val="20"/>
        </w:rPr>
      </w:pPr>
    </w:p>
    <w:p w14:paraId="58181625" w14:textId="10708205" w:rsidR="001A78CB" w:rsidRPr="00CC49AB" w:rsidRDefault="001A78CB" w:rsidP="00E4526D">
      <w:pPr>
        <w:pStyle w:val="TEKSTIIIIII"/>
        <w:rPr>
          <w:rFonts w:eastAsia="Times New Roman"/>
          <w:spacing w:val="-1"/>
          <w:lang w:eastAsia="fi-FI"/>
        </w:rPr>
      </w:pPr>
      <w:r w:rsidRPr="00CC49AB">
        <w:t>Figurat 3.31 - 3.32 paraqesin sipërfaqen totale kumulative të ndërtesave rezidenciale (të banuara dhe të pabanuara)</w:t>
      </w:r>
      <w:r w:rsidR="009347E7" w:rsidRPr="00CC49AB">
        <w:t>,</w:t>
      </w:r>
      <w:r w:rsidRPr="00CC49AB">
        <w:t xml:space="preserve"> sipas moshës dhe llojit bazuar në llogaritjet e kryera nga konsulenti.</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75"/>
        <w:gridCol w:w="4685"/>
      </w:tblGrid>
      <w:tr w:rsidR="001A78CB" w:rsidRPr="00CC49AB" w14:paraId="5CDE17E7" w14:textId="77777777" w:rsidTr="001A78CB">
        <w:tc>
          <w:tcPr>
            <w:tcW w:w="4675" w:type="dxa"/>
            <w:hideMark/>
          </w:tcPr>
          <w:p w14:paraId="2F166A7A"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2B514205" wp14:editId="675E8FC2">
                  <wp:extent cx="2705735" cy="2499360"/>
                  <wp:effectExtent l="0" t="0" r="0" b="0"/>
                  <wp:docPr id="1531211460" name="Picture 15312114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82">
                            <a:extLst>
                              <a:ext uri="{28A0092B-C50C-407E-A947-70E740481C1C}">
                                <a14:useLocalDpi xmlns:a14="http://schemas.microsoft.com/office/drawing/2010/main" val="0"/>
                              </a:ext>
                            </a:extLst>
                          </a:blip>
                          <a:srcRect/>
                          <a:stretch>
                            <a:fillRect/>
                          </a:stretch>
                        </pic:blipFill>
                        <pic:spPr bwMode="auto">
                          <a:xfrm>
                            <a:off x="0" y="0"/>
                            <a:ext cx="2705735" cy="2499360"/>
                          </a:xfrm>
                          <a:prstGeom prst="rect">
                            <a:avLst/>
                          </a:prstGeom>
                          <a:noFill/>
                        </pic:spPr>
                      </pic:pic>
                    </a:graphicData>
                  </a:graphic>
                </wp:inline>
              </w:drawing>
            </w:r>
          </w:p>
          <w:p w14:paraId="09FF866B"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33" w:name="_Toc184729306"/>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3.31</w:t>
            </w:r>
            <w:r w:rsidRPr="00CC49AB">
              <w:rPr>
                <w:rFonts w:ascii="Garamond" w:hAnsi="Garamond" w:cs="Times New Roman"/>
                <w:b w:val="0"/>
                <w:i/>
                <w:color w:val="auto"/>
                <w:szCs w:val="20"/>
                <w:lang w:val="sq-AL"/>
              </w:rPr>
              <w:t xml:space="preserve"> Sipërfaqja totale kumulative e ndërtesave rezidenciale sipas moshës dhe llojit deri në vitin 2023</w:t>
            </w:r>
            <w:bookmarkEnd w:id="133"/>
          </w:p>
        </w:tc>
        <w:tc>
          <w:tcPr>
            <w:tcW w:w="4686" w:type="dxa"/>
            <w:hideMark/>
          </w:tcPr>
          <w:p w14:paraId="2AD45DE9"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31BDEC6E" wp14:editId="5E240177">
                  <wp:extent cx="2595716" cy="2537460"/>
                  <wp:effectExtent l="0" t="0" r="0" b="0"/>
                  <wp:docPr id="1531211462" name="Picture 1531211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83">
                            <a:extLst>
                              <a:ext uri="{28A0092B-C50C-407E-A947-70E740481C1C}">
                                <a14:useLocalDpi xmlns:a14="http://schemas.microsoft.com/office/drawing/2010/main" val="0"/>
                              </a:ext>
                            </a:extLst>
                          </a:blip>
                          <a:srcRect/>
                          <a:stretch>
                            <a:fillRect/>
                          </a:stretch>
                        </pic:blipFill>
                        <pic:spPr bwMode="auto">
                          <a:xfrm>
                            <a:off x="0" y="0"/>
                            <a:ext cx="2599687" cy="2541342"/>
                          </a:xfrm>
                          <a:prstGeom prst="rect">
                            <a:avLst/>
                          </a:prstGeom>
                          <a:noFill/>
                          <a:ln>
                            <a:noFill/>
                          </a:ln>
                        </pic:spPr>
                      </pic:pic>
                    </a:graphicData>
                  </a:graphic>
                </wp:inline>
              </w:drawing>
            </w:r>
          </w:p>
          <w:p w14:paraId="30237F79"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34" w:name="_Toc184729307"/>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3.32</w:t>
            </w:r>
            <w:r w:rsidRPr="00CC49AB">
              <w:rPr>
                <w:rFonts w:ascii="Garamond" w:hAnsi="Garamond" w:cs="Times New Roman"/>
                <w:b w:val="0"/>
                <w:i/>
                <w:color w:val="auto"/>
                <w:szCs w:val="20"/>
                <w:lang w:val="sq-AL"/>
              </w:rPr>
              <w:t xml:space="preserve"> Pjesa e sipërfaqes totale kumulative të ndërtesave rezidenciale sipas moshës dhe llojit deri në vitin 2023</w:t>
            </w:r>
            <w:bookmarkEnd w:id="134"/>
          </w:p>
        </w:tc>
      </w:tr>
      <w:tr w:rsidR="001A78CB" w:rsidRPr="00CC49AB" w14:paraId="11DD491C" w14:textId="77777777" w:rsidTr="001A78CB">
        <w:tc>
          <w:tcPr>
            <w:tcW w:w="9361" w:type="dxa"/>
            <w:gridSpan w:val="2"/>
            <w:hideMark/>
          </w:tcPr>
          <w:p w14:paraId="4F47D5AE" w14:textId="77777777" w:rsidR="001A78CB" w:rsidRPr="00CC49AB" w:rsidRDefault="001A78CB" w:rsidP="001A78CB">
            <w:pPr>
              <w:pStyle w:val="Caption"/>
              <w:keepNext w:val="0"/>
              <w:spacing w:after="0"/>
              <w:ind w:right="69"/>
              <w:rPr>
                <w:rFonts w:ascii="Garamond" w:hAnsi="Garamond" w:cs="Times New Roman"/>
                <w:b w:val="0"/>
                <w:i/>
                <w:color w:val="auto"/>
                <w:sz w:val="24"/>
                <w:szCs w:val="24"/>
                <w:lang w:val="sq-AL"/>
              </w:rPr>
            </w:pPr>
          </w:p>
        </w:tc>
      </w:tr>
    </w:tbl>
    <w:p w14:paraId="714A62ED" w14:textId="47A5A8CA" w:rsidR="001A78CB" w:rsidRPr="00CC49AB" w:rsidRDefault="001A78CB" w:rsidP="00E4526D">
      <w:pPr>
        <w:pStyle w:val="TEKSTIIIIII"/>
      </w:pPr>
      <w:r w:rsidRPr="00CC49AB">
        <w:t>Në Figurat 3.33</w:t>
      </w:r>
      <w:r w:rsidR="009347E7" w:rsidRPr="00CC49AB">
        <w:t>–</w:t>
      </w:r>
      <w:r w:rsidRPr="00CC49AB">
        <w:t>3.34 paraqitet sipërfaqja kumulative e ndërtesave rezidenciale të banuara sipas moshës dhe llojit bazuar në llogaritjet e kryera nga konsulenti.</w:t>
      </w:r>
    </w:p>
    <w:p w14:paraId="4DC2214C" w14:textId="77777777" w:rsidR="001A78CB" w:rsidRPr="00CC49AB" w:rsidRDefault="001A78CB" w:rsidP="001A78CB">
      <w:pPr>
        <w:spacing w:after="0" w:line="240" w:lineRule="auto"/>
        <w:jc w:val="both"/>
        <w:rPr>
          <w:rFonts w:ascii="Garamond" w:eastAsia="Times New Roman" w:hAnsi="Garamond" w:cs="Times New Roman"/>
          <w:spacing w:val="-1"/>
          <w:sz w:val="24"/>
          <w:szCs w:val="24"/>
          <w:lang w:eastAsia="fi-FI"/>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75"/>
        <w:gridCol w:w="4685"/>
      </w:tblGrid>
      <w:tr w:rsidR="001A78CB" w:rsidRPr="00CC49AB" w14:paraId="1A0BD6DA" w14:textId="77777777" w:rsidTr="001A78CB">
        <w:tc>
          <w:tcPr>
            <w:tcW w:w="4675" w:type="dxa"/>
            <w:hideMark/>
          </w:tcPr>
          <w:p w14:paraId="2B843C8C"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26591357" wp14:editId="4247B3AB">
                  <wp:extent cx="2705735" cy="2529840"/>
                  <wp:effectExtent l="0" t="0" r="0" b="3810"/>
                  <wp:docPr id="1531211463" name="Picture 1531211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84">
                            <a:extLst>
                              <a:ext uri="{28A0092B-C50C-407E-A947-70E740481C1C}">
                                <a14:useLocalDpi xmlns:a14="http://schemas.microsoft.com/office/drawing/2010/main" val="0"/>
                              </a:ext>
                            </a:extLst>
                          </a:blip>
                          <a:srcRect/>
                          <a:stretch>
                            <a:fillRect/>
                          </a:stretch>
                        </pic:blipFill>
                        <pic:spPr bwMode="auto">
                          <a:xfrm>
                            <a:off x="0" y="0"/>
                            <a:ext cx="2710864" cy="2534636"/>
                          </a:xfrm>
                          <a:prstGeom prst="rect">
                            <a:avLst/>
                          </a:prstGeom>
                          <a:noFill/>
                        </pic:spPr>
                      </pic:pic>
                    </a:graphicData>
                  </a:graphic>
                </wp:inline>
              </w:drawing>
            </w:r>
          </w:p>
          <w:p w14:paraId="0B139BD5"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35" w:name="_Toc184729308"/>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3.33</w:t>
            </w:r>
            <w:r w:rsidRPr="00CC49AB">
              <w:rPr>
                <w:rFonts w:ascii="Garamond" w:hAnsi="Garamond" w:cs="Times New Roman"/>
                <w:b w:val="0"/>
                <w:i/>
                <w:color w:val="auto"/>
                <w:szCs w:val="20"/>
                <w:lang w:val="sq-AL"/>
              </w:rPr>
              <w:t xml:space="preserve"> Sipërfaqja totale kumulative e ndërtesave rezidenciale të banuara sipas moshës dhe llojit deri në vitin 2023</w:t>
            </w:r>
            <w:bookmarkEnd w:id="135"/>
          </w:p>
        </w:tc>
        <w:tc>
          <w:tcPr>
            <w:tcW w:w="4686" w:type="dxa"/>
            <w:hideMark/>
          </w:tcPr>
          <w:p w14:paraId="0A4DED1C"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53C47066" wp14:editId="3218EB9F">
                  <wp:extent cx="2621280" cy="2529840"/>
                  <wp:effectExtent l="0" t="0" r="7620" b="3810"/>
                  <wp:docPr id="1531211464" name="Picture 1531211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
                          <pic:cNvPicPr>
                            <a:picLocks noChangeAspect="1" noChangeArrowheads="1"/>
                          </pic:cNvPicPr>
                        </pic:nvPicPr>
                        <pic:blipFill>
                          <a:blip r:embed="rId85">
                            <a:extLst>
                              <a:ext uri="{28A0092B-C50C-407E-A947-70E740481C1C}">
                                <a14:useLocalDpi xmlns:a14="http://schemas.microsoft.com/office/drawing/2010/main" val="0"/>
                              </a:ext>
                            </a:extLst>
                          </a:blip>
                          <a:srcRect/>
                          <a:stretch>
                            <a:fillRect/>
                          </a:stretch>
                        </pic:blipFill>
                        <pic:spPr bwMode="auto">
                          <a:xfrm>
                            <a:off x="0" y="0"/>
                            <a:ext cx="2621280" cy="2529840"/>
                          </a:xfrm>
                          <a:prstGeom prst="rect">
                            <a:avLst/>
                          </a:prstGeom>
                          <a:noFill/>
                          <a:ln>
                            <a:noFill/>
                          </a:ln>
                        </pic:spPr>
                      </pic:pic>
                    </a:graphicData>
                  </a:graphic>
                </wp:inline>
              </w:drawing>
            </w:r>
          </w:p>
          <w:p w14:paraId="6A8DFD85" w14:textId="32D37036"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bookmarkStart w:id="136" w:name="_Toc184729309"/>
            <w:r w:rsidRPr="00CC49AB">
              <w:rPr>
                <w:rFonts w:ascii="Garamond" w:hAnsi="Garamond" w:cs="Times New Roman"/>
                <w:b w:val="0"/>
                <w:i/>
                <w:color w:val="auto"/>
                <w:szCs w:val="20"/>
                <w:lang w:val="sq-AL"/>
              </w:rPr>
              <w:t xml:space="preserve">Figura </w:t>
            </w:r>
            <w:r w:rsidR="00E4526D" w:rsidRPr="00CC49AB">
              <w:rPr>
                <w:rFonts w:ascii="Garamond" w:hAnsi="Garamond" w:cs="Times New Roman"/>
                <w:b w:val="0"/>
                <w:i/>
                <w:color w:val="auto"/>
                <w:szCs w:val="20"/>
                <w:lang w:val="sq-AL"/>
              </w:rPr>
              <w:t>3.34</w:t>
            </w:r>
            <w:r w:rsidRPr="00CC49AB">
              <w:rPr>
                <w:rFonts w:ascii="Garamond" w:hAnsi="Garamond" w:cs="Times New Roman"/>
                <w:b w:val="0"/>
                <w:i/>
                <w:color w:val="auto"/>
                <w:szCs w:val="20"/>
                <w:lang w:val="sq-AL"/>
              </w:rPr>
              <w:t xml:space="preserve"> Përqindja e sipërfaqes totale kumulative të ndërtesave rezidenciale të banuara sipas moshës dhe llojit deri në vitin 2023</w:t>
            </w:r>
            <w:bookmarkEnd w:id="136"/>
          </w:p>
          <w:p w14:paraId="6443D9EA" w14:textId="77777777"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p>
        </w:tc>
      </w:tr>
      <w:tr w:rsidR="001A78CB" w:rsidRPr="00CC49AB" w14:paraId="14095FB0" w14:textId="77777777" w:rsidTr="001A78CB">
        <w:tc>
          <w:tcPr>
            <w:tcW w:w="9361" w:type="dxa"/>
            <w:gridSpan w:val="2"/>
            <w:hideMark/>
          </w:tcPr>
          <w:p w14:paraId="533E31CD" w14:textId="7DD223B0" w:rsidR="001A78CB" w:rsidRPr="00CC49AB" w:rsidRDefault="001A78CB" w:rsidP="001A78CB">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9347E7"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CENSUS-et përkatëse të kryera nga INSTAT</w:t>
            </w:r>
            <w:r w:rsidR="009347E7" w:rsidRPr="00CC49AB">
              <w:rPr>
                <w:rFonts w:ascii="Garamond" w:hAnsi="Garamond" w:cs="Times New Roman"/>
                <w:b w:val="0"/>
                <w:i/>
                <w:color w:val="auto"/>
                <w:szCs w:val="20"/>
                <w:lang w:val="sq-AL"/>
              </w:rPr>
              <w:t>-i</w:t>
            </w:r>
          </w:p>
        </w:tc>
      </w:tr>
    </w:tbl>
    <w:p w14:paraId="46A8B116" w14:textId="77777777" w:rsidR="001A78CB" w:rsidRPr="00CC49AB" w:rsidRDefault="001A78CB" w:rsidP="001A78CB">
      <w:pPr>
        <w:tabs>
          <w:tab w:val="left" w:pos="270"/>
        </w:tabs>
        <w:spacing w:after="0" w:line="240" w:lineRule="auto"/>
        <w:jc w:val="both"/>
        <w:rPr>
          <w:rFonts w:ascii="Garamond" w:hAnsi="Garamond" w:cs="Times New Roman"/>
          <w:b/>
          <w:bCs/>
          <w:sz w:val="24"/>
          <w:szCs w:val="24"/>
        </w:rPr>
      </w:pPr>
    </w:p>
    <w:p w14:paraId="509E8424" w14:textId="300CB0E4" w:rsidR="001A78CB" w:rsidRPr="00CC49AB" w:rsidRDefault="001A78CB" w:rsidP="00E4526D">
      <w:pPr>
        <w:pStyle w:val="TEKSTIIIIII"/>
      </w:pPr>
      <w:r w:rsidRPr="00CC49AB">
        <w:lastRenderedPageBreak/>
        <w:t>Figurat 3.35</w:t>
      </w:r>
      <w:r w:rsidR="0061764E" w:rsidRPr="00CC49AB">
        <w:t>–</w:t>
      </w:r>
      <w:r w:rsidRPr="00CC49AB">
        <w:t>3.42 paraqesin përmbledhjen e numrit kumulativ dhe sipërfaqes së ndërtesave aktuale të banuara sipas moshës dhe tipit bazuar në llogaritjet e kryera nga konsulenti për çdo zonë klimatike</w:t>
      </w:r>
    </w:p>
    <w:p w14:paraId="6C40292D" w14:textId="77777777" w:rsidR="009E3252" w:rsidRPr="00CC49AB" w:rsidRDefault="009E3252" w:rsidP="00E4526D">
      <w:pPr>
        <w:pStyle w:val="TEKSTIIIIII"/>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40"/>
        <w:gridCol w:w="2726"/>
        <w:gridCol w:w="2372"/>
        <w:gridCol w:w="2722"/>
      </w:tblGrid>
      <w:tr w:rsidR="00E77579" w:rsidRPr="00CC49AB" w14:paraId="2082A3C6" w14:textId="77777777" w:rsidTr="00E77579">
        <w:tc>
          <w:tcPr>
            <w:tcW w:w="774" w:type="pct"/>
          </w:tcPr>
          <w:p w14:paraId="747883DA"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01140231" wp14:editId="77A4B397">
                  <wp:extent cx="651053" cy="1367942"/>
                  <wp:effectExtent l="19050" t="19050" r="15875" b="22860"/>
                  <wp:docPr id="1531211465" name="Picture 3">
                    <a:extLst xmlns:a="http://schemas.openxmlformats.org/drawingml/2006/main">
                      <a:ext uri="{FF2B5EF4-FFF2-40B4-BE49-F238E27FC236}">
                        <a16:creationId xmlns:a16="http://schemas.microsoft.com/office/drawing/2014/main" id="{9FF8E35C-CFEE-4AF6-A154-EC4B844373FA}"/>
                      </a:ext>
                    </a:extLst>
                  </wp:docPr>
                  <wp:cNvGraphicFramePr/>
                  <a:graphic xmlns:a="http://schemas.openxmlformats.org/drawingml/2006/main">
                    <a:graphicData uri="http://schemas.openxmlformats.org/drawingml/2006/picture">
                      <pic:pic xmlns:pic="http://schemas.openxmlformats.org/drawingml/2006/picture">
                        <pic:nvPicPr>
                          <pic:cNvPr id="14" name="Picture 3">
                            <a:extLst>
                              <a:ext uri="{FF2B5EF4-FFF2-40B4-BE49-F238E27FC236}">
                                <a16:creationId xmlns:a16="http://schemas.microsoft.com/office/drawing/2014/main" id="{9FF8E35C-CFEE-4AF6-A154-EC4B844373FA}"/>
                              </a:ext>
                            </a:extLst>
                          </pic:cNvPr>
                          <pic:cNvPicPr/>
                        </pic:nvPicPr>
                        <pic:blipFill rotWithShape="1">
                          <a:blip r:embed="rId35"/>
                          <a:srcRect l="48178"/>
                          <a:stretch/>
                        </pic:blipFill>
                        <pic:spPr bwMode="auto">
                          <a:xfrm>
                            <a:off x="0" y="0"/>
                            <a:ext cx="664605" cy="1396416"/>
                          </a:xfrm>
                          <a:prstGeom prst="rect">
                            <a:avLst/>
                          </a:prstGeom>
                          <a:ln w="9525" cap="flat" cmpd="sng" algn="ctr">
                            <a:solidFill>
                              <a:srgbClr val="9BAABF"/>
                            </a:solidFill>
                            <a:prstDash val="solid"/>
                            <a:round/>
                            <a:headEnd type="none" w="med" len="med"/>
                            <a:tailEnd type="none" w="med" len="med"/>
                            <a:extLst>
                              <a:ext uri="{C807C97D-BFC1-408E-A445-0C87EB9F89A2}">
                                <ask:lineSketchStyleProps xmlns:ask="http://schemas.microsoft.com/office/drawing/2018/sketchyshapes" xmlns:w16sdtfl="http://schemas.microsoft.com/office/word/2024/wordml/sdtformatlock" xmlns:w16sdtdh="http://schemas.microsoft.com/office/word/2020/wordml/sdtdatahash" xmlns:w16du="http://schemas.microsoft.com/office/word/2023/wordml/word16du" xmlns:w16="http://schemas.microsoft.com/office/word/2018/wordml"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4E674099" w14:textId="5FDE7DDB" w:rsidR="00E77579" w:rsidRPr="00CC49AB" w:rsidRDefault="00E77579" w:rsidP="00E77579">
            <w:pPr>
              <w:pStyle w:val="Caption"/>
              <w:keepNext w:val="0"/>
              <w:ind w:right="69"/>
              <w:jc w:val="center"/>
              <w:rPr>
                <w:rFonts w:ascii="Garamond" w:hAnsi="Garamond" w:cs="Times New Roman"/>
                <w:b w:val="0"/>
                <w:i/>
                <w:color w:val="auto"/>
                <w:szCs w:val="20"/>
                <w:lang w:val="sq-AL"/>
              </w:rPr>
            </w:pPr>
            <w:bookmarkStart w:id="137" w:name="_Toc184729310"/>
            <w:r w:rsidRPr="00CC49AB">
              <w:rPr>
                <w:rFonts w:ascii="Garamond" w:hAnsi="Garamond" w:cs="Times New Roman"/>
                <w:b w:val="0"/>
                <w:i/>
                <w:color w:val="auto"/>
                <w:szCs w:val="20"/>
                <w:lang w:val="sq-AL"/>
              </w:rPr>
              <w:t xml:space="preserve">Figura 3.35 Zonat </w:t>
            </w:r>
            <w:r w:rsidR="0061764E" w:rsidRPr="00CC49AB">
              <w:rPr>
                <w:rFonts w:ascii="Garamond" w:hAnsi="Garamond" w:cs="Times New Roman"/>
                <w:b w:val="0"/>
                <w:i/>
                <w:color w:val="auto"/>
                <w:szCs w:val="20"/>
                <w:lang w:val="sq-AL"/>
              </w:rPr>
              <w:t xml:space="preserve">klimatike </w:t>
            </w:r>
            <w:r w:rsidRPr="00CC49AB">
              <w:rPr>
                <w:rFonts w:ascii="Garamond" w:hAnsi="Garamond" w:cs="Times New Roman"/>
                <w:b w:val="0"/>
                <w:i/>
                <w:color w:val="auto"/>
                <w:szCs w:val="20"/>
                <w:lang w:val="sq-AL"/>
              </w:rPr>
              <w:t>të Shqipërisë</w:t>
            </w:r>
            <w:bookmarkEnd w:id="137"/>
          </w:p>
        </w:tc>
        <w:tc>
          <w:tcPr>
            <w:tcW w:w="1573" w:type="pct"/>
          </w:tcPr>
          <w:p w14:paraId="6A2617E7"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048AA4FE" wp14:editId="55E849F6">
                  <wp:extent cx="1366291" cy="885139"/>
                  <wp:effectExtent l="0" t="0" r="5715" b="0"/>
                  <wp:docPr id="1531211466" name="Picture 15312114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86" cstate="print">
                            <a:extLst>
                              <a:ext uri="{28A0092B-C50C-407E-A947-70E740481C1C}">
                                <a14:useLocalDpi xmlns:a14="http://schemas.microsoft.com/office/drawing/2010/main" val="0"/>
                              </a:ext>
                            </a:extLst>
                          </a:blip>
                          <a:srcRect/>
                          <a:stretch>
                            <a:fillRect/>
                          </a:stretch>
                        </pic:blipFill>
                        <pic:spPr bwMode="auto">
                          <a:xfrm>
                            <a:off x="0" y="0"/>
                            <a:ext cx="1387675" cy="898992"/>
                          </a:xfrm>
                          <a:prstGeom prst="rect">
                            <a:avLst/>
                          </a:prstGeom>
                          <a:noFill/>
                        </pic:spPr>
                      </pic:pic>
                    </a:graphicData>
                  </a:graphic>
                </wp:inline>
              </w:drawing>
            </w:r>
          </w:p>
          <w:p w14:paraId="526FEF74"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bookmarkStart w:id="138" w:name="_Toc184729311"/>
            <w:r w:rsidRPr="00CC49AB">
              <w:rPr>
                <w:rFonts w:ascii="Garamond" w:hAnsi="Garamond" w:cs="Times New Roman"/>
                <w:b w:val="0"/>
                <w:i/>
                <w:color w:val="auto"/>
                <w:szCs w:val="20"/>
                <w:lang w:val="sq-AL"/>
              </w:rPr>
              <w:t>Figura 3.36 Zona klimatike 1: Numri total kumulativ i banesave të banuara deri në vitin 2023</w:t>
            </w:r>
            <w:bookmarkEnd w:id="138"/>
          </w:p>
        </w:tc>
        <w:tc>
          <w:tcPr>
            <w:tcW w:w="1327" w:type="pct"/>
          </w:tcPr>
          <w:p w14:paraId="2B421C9E"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4B6A4A38" wp14:editId="47AE16BE">
                  <wp:extent cx="1357214" cy="1046074"/>
                  <wp:effectExtent l="0" t="0" r="0" b="1905"/>
                  <wp:docPr id="1531211467" name="Picture 15312114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87" cstate="print">
                            <a:extLst>
                              <a:ext uri="{28A0092B-C50C-407E-A947-70E740481C1C}">
                                <a14:useLocalDpi xmlns:a14="http://schemas.microsoft.com/office/drawing/2010/main" val="0"/>
                              </a:ext>
                            </a:extLst>
                          </a:blip>
                          <a:srcRect/>
                          <a:stretch>
                            <a:fillRect/>
                          </a:stretch>
                        </pic:blipFill>
                        <pic:spPr bwMode="auto">
                          <a:xfrm>
                            <a:off x="0" y="0"/>
                            <a:ext cx="1389806" cy="1071194"/>
                          </a:xfrm>
                          <a:prstGeom prst="rect">
                            <a:avLst/>
                          </a:prstGeom>
                          <a:noFill/>
                        </pic:spPr>
                      </pic:pic>
                    </a:graphicData>
                  </a:graphic>
                </wp:inline>
              </w:drawing>
            </w:r>
          </w:p>
          <w:p w14:paraId="2250AD52"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bookmarkStart w:id="139" w:name="_Toc184729312"/>
            <w:r w:rsidRPr="00CC49AB">
              <w:rPr>
                <w:rFonts w:ascii="Garamond" w:hAnsi="Garamond" w:cs="Times New Roman"/>
                <w:b w:val="0"/>
                <w:i/>
                <w:color w:val="auto"/>
                <w:szCs w:val="20"/>
                <w:lang w:val="sq-AL"/>
              </w:rPr>
              <w:t>Figura 3.37 Zona klimatike 2: Numri total kumulativ i banesave të banuara deri në vitin 2023</w:t>
            </w:r>
            <w:bookmarkEnd w:id="139"/>
          </w:p>
        </w:tc>
        <w:tc>
          <w:tcPr>
            <w:tcW w:w="1327" w:type="pct"/>
          </w:tcPr>
          <w:p w14:paraId="0C15E70D"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CAB4D0A" wp14:editId="52B7668D">
                  <wp:extent cx="1726591" cy="1389736"/>
                  <wp:effectExtent l="0" t="0" r="6985" b="1270"/>
                  <wp:docPr id="1531211468" name="Picture 15312114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88" cstate="print">
                            <a:extLst>
                              <a:ext uri="{28A0092B-C50C-407E-A947-70E740481C1C}">
                                <a14:useLocalDpi xmlns:a14="http://schemas.microsoft.com/office/drawing/2010/main" val="0"/>
                              </a:ext>
                            </a:extLst>
                          </a:blip>
                          <a:srcRect/>
                          <a:stretch>
                            <a:fillRect/>
                          </a:stretch>
                        </pic:blipFill>
                        <pic:spPr bwMode="auto">
                          <a:xfrm>
                            <a:off x="0" y="0"/>
                            <a:ext cx="1743729" cy="1403531"/>
                          </a:xfrm>
                          <a:prstGeom prst="rect">
                            <a:avLst/>
                          </a:prstGeom>
                          <a:noFill/>
                        </pic:spPr>
                      </pic:pic>
                    </a:graphicData>
                  </a:graphic>
                </wp:inline>
              </w:drawing>
            </w:r>
          </w:p>
          <w:p w14:paraId="3F4DA368"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bookmarkStart w:id="140" w:name="_Toc184729313"/>
            <w:r w:rsidRPr="00CC49AB">
              <w:rPr>
                <w:rFonts w:ascii="Garamond" w:hAnsi="Garamond" w:cs="Times New Roman"/>
                <w:b w:val="0"/>
                <w:i/>
                <w:color w:val="auto"/>
                <w:szCs w:val="20"/>
                <w:lang w:val="sq-AL"/>
              </w:rPr>
              <w:t>Figura 3.38 Zona klimatike 3: Numri total kumulativ i banesave të banuara deri në vitin 2023</w:t>
            </w:r>
            <w:bookmarkEnd w:id="140"/>
          </w:p>
        </w:tc>
      </w:tr>
      <w:tr w:rsidR="00E77579" w:rsidRPr="00CC49AB" w14:paraId="5E9A0ADE" w14:textId="77777777" w:rsidTr="00E77579">
        <w:trPr>
          <w:trHeight w:val="43"/>
        </w:trPr>
        <w:tc>
          <w:tcPr>
            <w:tcW w:w="5000" w:type="pct"/>
            <w:gridSpan w:val="4"/>
          </w:tcPr>
          <w:p w14:paraId="4ED1B859"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p>
        </w:tc>
      </w:tr>
      <w:tr w:rsidR="00E77579" w:rsidRPr="00CC49AB" w14:paraId="1ADA3D93" w14:textId="77777777" w:rsidTr="00E77579">
        <w:trPr>
          <w:trHeight w:val="4108"/>
        </w:trPr>
        <w:tc>
          <w:tcPr>
            <w:tcW w:w="774" w:type="pct"/>
          </w:tcPr>
          <w:p w14:paraId="569FCD00"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0E61B0B" wp14:editId="76A85D71">
                  <wp:extent cx="848564" cy="1982419"/>
                  <wp:effectExtent l="19050" t="19050" r="27940" b="18415"/>
                  <wp:docPr id="1531211469" name="Picture 1531211469" descr="Thumb"/>
                  <wp:cNvGraphicFramePr/>
                  <a:graphic xmlns:a="http://schemas.openxmlformats.org/drawingml/2006/main">
                    <a:graphicData uri="http://schemas.openxmlformats.org/drawingml/2006/picture">
                      <pic:pic xmlns:pic="http://schemas.openxmlformats.org/drawingml/2006/picture">
                        <pic:nvPicPr>
                          <pic:cNvPr id="15" name="Picture 15" descr="Thumb"/>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856372" cy="2000659"/>
                          </a:xfrm>
                          <a:prstGeom prst="rect">
                            <a:avLst/>
                          </a:prstGeom>
                          <a:noFill/>
                          <a:ln w="12700">
                            <a:solidFill>
                              <a:srgbClr val="9BAABF"/>
                            </a:solidFill>
                          </a:ln>
                        </pic:spPr>
                      </pic:pic>
                    </a:graphicData>
                  </a:graphic>
                </wp:inline>
              </w:drawing>
            </w:r>
          </w:p>
          <w:p w14:paraId="4B88577C"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bookmarkStart w:id="141" w:name="_Toc184729314"/>
            <w:r w:rsidRPr="00CC49AB">
              <w:rPr>
                <w:rFonts w:ascii="Garamond" w:hAnsi="Garamond" w:cs="Times New Roman"/>
                <w:b w:val="0"/>
                <w:i/>
                <w:color w:val="auto"/>
                <w:szCs w:val="20"/>
                <w:lang w:val="sq-AL"/>
              </w:rPr>
              <w:t>Figura 3.39 Bashkitë e Shqipërisë</w:t>
            </w:r>
            <w:bookmarkEnd w:id="141"/>
          </w:p>
        </w:tc>
        <w:tc>
          <w:tcPr>
            <w:tcW w:w="1573" w:type="pct"/>
          </w:tcPr>
          <w:p w14:paraId="48910BC2"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3415C032" wp14:editId="417B19A7">
                  <wp:extent cx="1736895" cy="1331367"/>
                  <wp:effectExtent l="0" t="0" r="0" b="2540"/>
                  <wp:docPr id="1531211470" name="Picture 3">
                    <a:extLst xmlns:a="http://schemas.openxmlformats.org/drawingml/2006/main">
                      <a:ext uri="{FF2B5EF4-FFF2-40B4-BE49-F238E27FC236}">
                        <a16:creationId xmlns:a16="http://schemas.microsoft.com/office/drawing/2014/main" id="{85DF2A11-E9E2-4564-A1C7-D897DD7985D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a:extLst>
                              <a:ext uri="{FF2B5EF4-FFF2-40B4-BE49-F238E27FC236}">
                                <a16:creationId xmlns:a16="http://schemas.microsoft.com/office/drawing/2014/main" id="{85DF2A11-E9E2-4564-A1C7-D897DD7985D9}"/>
                              </a:ext>
                            </a:extLst>
                          </pic:cNvPr>
                          <pic:cNvPicPr>
                            <a:picLocks noChangeAspect="1"/>
                          </pic:cNvPicPr>
                        </pic:nvPicPr>
                        <pic:blipFill>
                          <a:blip r:embed="rId89"/>
                          <a:stretch>
                            <a:fillRect/>
                          </a:stretch>
                        </pic:blipFill>
                        <pic:spPr>
                          <a:xfrm>
                            <a:off x="0" y="0"/>
                            <a:ext cx="1764524" cy="1352545"/>
                          </a:xfrm>
                          <a:prstGeom prst="rect">
                            <a:avLst/>
                          </a:prstGeom>
                        </pic:spPr>
                      </pic:pic>
                    </a:graphicData>
                  </a:graphic>
                </wp:inline>
              </w:drawing>
            </w:r>
          </w:p>
          <w:p w14:paraId="7F7CF7E6"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bookmarkStart w:id="142" w:name="_Toc184729315"/>
            <w:r w:rsidRPr="00CC49AB">
              <w:rPr>
                <w:rFonts w:ascii="Garamond" w:hAnsi="Garamond" w:cs="Times New Roman"/>
                <w:b w:val="0"/>
                <w:i/>
                <w:color w:val="auto"/>
                <w:szCs w:val="20"/>
                <w:lang w:val="sq-AL"/>
              </w:rPr>
              <w:t>Figura 3.40 Zona klimatike 1: Sipërfaqja totale kumulative e banesave të pabanuara deri në vitin 2023</w:t>
            </w:r>
            <w:bookmarkEnd w:id="142"/>
          </w:p>
        </w:tc>
        <w:tc>
          <w:tcPr>
            <w:tcW w:w="1327" w:type="pct"/>
          </w:tcPr>
          <w:p w14:paraId="783F3E5E"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2A93ED31" wp14:editId="07FF3C42">
                  <wp:extent cx="1476626" cy="1353312"/>
                  <wp:effectExtent l="0" t="0" r="9525" b="0"/>
                  <wp:docPr id="1531211471" name="Picture 5">
                    <a:extLst xmlns:a="http://schemas.openxmlformats.org/drawingml/2006/main">
                      <a:ext uri="{FF2B5EF4-FFF2-40B4-BE49-F238E27FC236}">
                        <a16:creationId xmlns:a16="http://schemas.microsoft.com/office/drawing/2014/main" id="{741526A7-464F-4FCA-9BC5-3574BED37D5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a:extLst>
                              <a:ext uri="{FF2B5EF4-FFF2-40B4-BE49-F238E27FC236}">
                                <a16:creationId xmlns:a16="http://schemas.microsoft.com/office/drawing/2014/main" id="{741526A7-464F-4FCA-9BC5-3574BED37D54}"/>
                              </a:ext>
                            </a:extLst>
                          </pic:cNvPr>
                          <pic:cNvPicPr>
                            <a:picLocks noChangeAspect="1"/>
                          </pic:cNvPicPr>
                        </pic:nvPicPr>
                        <pic:blipFill>
                          <a:blip r:embed="rId90"/>
                          <a:stretch>
                            <a:fillRect/>
                          </a:stretch>
                        </pic:blipFill>
                        <pic:spPr>
                          <a:xfrm>
                            <a:off x="0" y="0"/>
                            <a:ext cx="1499835" cy="1374583"/>
                          </a:xfrm>
                          <a:prstGeom prst="rect">
                            <a:avLst/>
                          </a:prstGeom>
                        </pic:spPr>
                      </pic:pic>
                    </a:graphicData>
                  </a:graphic>
                </wp:inline>
              </w:drawing>
            </w:r>
          </w:p>
          <w:p w14:paraId="2D489A41"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bookmarkStart w:id="143" w:name="_Toc184729316"/>
            <w:r w:rsidRPr="00CC49AB">
              <w:rPr>
                <w:rFonts w:ascii="Garamond" w:hAnsi="Garamond" w:cs="Times New Roman"/>
                <w:b w:val="0"/>
                <w:i/>
                <w:color w:val="auto"/>
                <w:szCs w:val="20"/>
                <w:lang w:val="sq-AL"/>
              </w:rPr>
              <w:t>Figura 3.41 Zona klimatike 2: Sipërfaqja totale kumulative e banesave të pabanuara deri në vitin 2023</w:t>
            </w:r>
            <w:bookmarkEnd w:id="143"/>
          </w:p>
        </w:tc>
        <w:tc>
          <w:tcPr>
            <w:tcW w:w="1327" w:type="pct"/>
          </w:tcPr>
          <w:p w14:paraId="55527E10"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5B76014" wp14:editId="46EDD0A2">
                  <wp:extent cx="1668188" cy="1528877"/>
                  <wp:effectExtent l="0" t="0" r="8255" b="0"/>
                  <wp:docPr id="1531211472" name="Picture 14">
                    <a:extLst xmlns:a="http://schemas.openxmlformats.org/drawingml/2006/main">
                      <a:ext uri="{FF2B5EF4-FFF2-40B4-BE49-F238E27FC236}">
                        <a16:creationId xmlns:a16="http://schemas.microsoft.com/office/drawing/2014/main" id="{2C2BCFC2-1ACE-424C-A1E2-D50FAC4309AC}"/>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4">
                            <a:extLst>
                              <a:ext uri="{FF2B5EF4-FFF2-40B4-BE49-F238E27FC236}">
                                <a16:creationId xmlns:a16="http://schemas.microsoft.com/office/drawing/2014/main" id="{2C2BCFC2-1ACE-424C-A1E2-D50FAC4309AC}"/>
                              </a:ext>
                            </a:extLst>
                          </pic:cNvPr>
                          <pic:cNvPicPr>
                            <a:picLocks noChangeAspect="1"/>
                          </pic:cNvPicPr>
                        </pic:nvPicPr>
                        <pic:blipFill>
                          <a:blip r:embed="rId91"/>
                          <a:stretch>
                            <a:fillRect/>
                          </a:stretch>
                        </pic:blipFill>
                        <pic:spPr>
                          <a:xfrm>
                            <a:off x="0" y="0"/>
                            <a:ext cx="1700920" cy="1558876"/>
                          </a:xfrm>
                          <a:prstGeom prst="rect">
                            <a:avLst/>
                          </a:prstGeom>
                        </pic:spPr>
                      </pic:pic>
                    </a:graphicData>
                  </a:graphic>
                </wp:inline>
              </w:drawing>
            </w:r>
          </w:p>
          <w:p w14:paraId="58BB0C78" w14:textId="77777777" w:rsidR="00E77579" w:rsidRPr="00CC49AB" w:rsidRDefault="00E77579" w:rsidP="00E77579">
            <w:pPr>
              <w:pStyle w:val="Caption"/>
              <w:keepNext w:val="0"/>
              <w:ind w:right="69"/>
              <w:jc w:val="center"/>
              <w:rPr>
                <w:rFonts w:ascii="Garamond" w:hAnsi="Garamond" w:cs="Times New Roman"/>
                <w:b w:val="0"/>
                <w:i/>
                <w:color w:val="auto"/>
                <w:szCs w:val="20"/>
                <w:lang w:val="sq-AL"/>
              </w:rPr>
            </w:pPr>
            <w:bookmarkStart w:id="144" w:name="_Toc184729317"/>
            <w:r w:rsidRPr="00CC49AB">
              <w:rPr>
                <w:rFonts w:ascii="Garamond" w:hAnsi="Garamond" w:cs="Times New Roman"/>
                <w:b w:val="0"/>
                <w:i/>
                <w:color w:val="auto"/>
                <w:szCs w:val="20"/>
                <w:lang w:val="sq-AL"/>
              </w:rPr>
              <w:t>Figura 3.42 Zona klimatike 3: Sipërfaqja totale kumulative e banesave të pabanuara deri në vitin 2023</w:t>
            </w:r>
            <w:bookmarkEnd w:id="144"/>
          </w:p>
        </w:tc>
      </w:tr>
      <w:tr w:rsidR="00E77579" w:rsidRPr="00CC49AB" w14:paraId="57045250" w14:textId="77777777" w:rsidTr="00E77579">
        <w:trPr>
          <w:trHeight w:val="265"/>
        </w:trPr>
        <w:tc>
          <w:tcPr>
            <w:tcW w:w="5000" w:type="pct"/>
            <w:gridSpan w:val="4"/>
          </w:tcPr>
          <w:p w14:paraId="4178EC0C" w14:textId="106C0239" w:rsidR="00E77579" w:rsidRPr="00CC49AB" w:rsidRDefault="00E77579" w:rsidP="0061764E">
            <w:pPr>
              <w:pStyle w:val="Caption"/>
              <w:spacing w:after="0" w:line="259" w:lineRule="auto"/>
              <w:jc w:val="center"/>
              <w:rPr>
                <w:rFonts w:ascii="Garamond" w:hAnsi="Garamond" w:cs="Times New Roman"/>
                <w:i/>
                <w:iCs w:val="0"/>
                <w:color w:val="auto"/>
                <w:szCs w:val="20"/>
                <w:lang w:val="sq-AL"/>
              </w:rPr>
            </w:pPr>
            <w:r w:rsidRPr="00CC49AB">
              <w:rPr>
                <w:rFonts w:ascii="Garamond" w:hAnsi="Garamond" w:cs="Times New Roman"/>
                <w:b w:val="0"/>
                <w:bCs/>
                <w:i/>
                <w:iCs w:val="0"/>
                <w:color w:val="auto"/>
                <w:szCs w:val="20"/>
                <w:lang w:val="sq-AL"/>
              </w:rPr>
              <w:t xml:space="preserve">Burimi: Llogaritjet e kryera nga </w:t>
            </w:r>
            <w:r w:rsidR="0061764E" w:rsidRPr="00CC49AB">
              <w:rPr>
                <w:rFonts w:ascii="Garamond" w:hAnsi="Garamond" w:cs="Times New Roman"/>
                <w:b w:val="0"/>
                <w:bCs/>
                <w:i/>
                <w:iCs w:val="0"/>
                <w:color w:val="auto"/>
                <w:szCs w:val="20"/>
                <w:lang w:val="sq-AL"/>
              </w:rPr>
              <w:t xml:space="preserve">konsulenti </w:t>
            </w:r>
            <w:r w:rsidRPr="00CC49AB">
              <w:rPr>
                <w:rFonts w:ascii="Garamond" w:hAnsi="Garamond" w:cs="Times New Roman"/>
                <w:b w:val="0"/>
                <w:bCs/>
                <w:i/>
                <w:iCs w:val="0"/>
                <w:color w:val="auto"/>
                <w:szCs w:val="20"/>
                <w:lang w:val="sq-AL"/>
              </w:rPr>
              <w:t>bazuar në CENSUS-2023</w:t>
            </w:r>
          </w:p>
        </w:tc>
      </w:tr>
    </w:tbl>
    <w:p w14:paraId="5BD6AB9D" w14:textId="77777777" w:rsidR="009E3252" w:rsidRPr="00CC49AB" w:rsidRDefault="009E3252" w:rsidP="00E4526D">
      <w:pPr>
        <w:pStyle w:val="TEKSTIIIIII"/>
      </w:pPr>
    </w:p>
    <w:p w14:paraId="55829D18" w14:textId="77777777" w:rsidR="00655FA7" w:rsidRPr="00CC49AB" w:rsidRDefault="00655FA7" w:rsidP="00655FA7">
      <w:pPr>
        <w:pStyle w:val="TEKSTIIIIII"/>
        <w:rPr>
          <w:b/>
        </w:rPr>
      </w:pPr>
      <w:r w:rsidRPr="00CC49AB">
        <w:rPr>
          <w:b/>
        </w:rPr>
        <w:t>Banesa rezidenciale përkohësisht të pabanuara</w:t>
      </w:r>
    </w:p>
    <w:p w14:paraId="0ED1939D" w14:textId="39E22DC3" w:rsidR="00655FA7" w:rsidRPr="00CC49AB" w:rsidRDefault="00655FA7" w:rsidP="00655FA7">
      <w:pPr>
        <w:pStyle w:val="TEKSTIIIIII"/>
        <w:rPr>
          <w:szCs w:val="24"/>
        </w:rPr>
      </w:pPr>
      <w:r w:rsidRPr="00CC49AB">
        <w:rPr>
          <w:szCs w:val="24"/>
        </w:rPr>
        <w:t>Figurat 3.43</w:t>
      </w:r>
      <w:r w:rsidR="0061764E" w:rsidRPr="00CC49AB">
        <w:rPr>
          <w:rFonts w:cs="Times New Roman"/>
          <w:bCs/>
          <w:iCs/>
          <w:szCs w:val="20"/>
        </w:rPr>
        <w:t>–</w:t>
      </w:r>
      <w:r w:rsidRPr="00CC49AB">
        <w:rPr>
          <w:szCs w:val="24"/>
        </w:rPr>
        <w:t>3.44 paraqesin numrin kumulativ të banesave aktualisht të pabanuara sipas moshës dhe llojit bazuar në llogaritjet e kryera nga konsulenti.</w:t>
      </w:r>
    </w:p>
    <w:p w14:paraId="1918A51C" w14:textId="77777777" w:rsidR="00655FA7" w:rsidRPr="00CC49AB" w:rsidRDefault="00655FA7" w:rsidP="00655FA7">
      <w:pPr>
        <w:pStyle w:val="TEKSTIIIIII"/>
        <w:rPr>
          <w:rFonts w:eastAsia="Times New Roman"/>
          <w:spacing w:val="-1"/>
          <w:szCs w:val="24"/>
          <w:lang w:eastAsia="fi-FI"/>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32"/>
        <w:gridCol w:w="4528"/>
      </w:tblGrid>
      <w:tr w:rsidR="00655FA7" w:rsidRPr="00CC49AB" w14:paraId="036B2567" w14:textId="77777777" w:rsidTr="002405F4">
        <w:tc>
          <w:tcPr>
            <w:tcW w:w="2581" w:type="pct"/>
            <w:hideMark/>
          </w:tcPr>
          <w:p w14:paraId="6182EA0D"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2C69A9E0" wp14:editId="6CA6B3BD">
                  <wp:extent cx="2674844" cy="2498725"/>
                  <wp:effectExtent l="0" t="0" r="0" b="0"/>
                  <wp:docPr id="1531211473" name="Picture 15312114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92">
                            <a:extLst>
                              <a:ext uri="{28A0092B-C50C-407E-A947-70E740481C1C}">
                                <a14:useLocalDpi xmlns:a14="http://schemas.microsoft.com/office/drawing/2010/main" val="0"/>
                              </a:ext>
                            </a:extLst>
                          </a:blip>
                          <a:srcRect/>
                          <a:stretch>
                            <a:fillRect/>
                          </a:stretch>
                        </pic:blipFill>
                        <pic:spPr bwMode="auto">
                          <a:xfrm>
                            <a:off x="0" y="0"/>
                            <a:ext cx="2678316" cy="2501969"/>
                          </a:xfrm>
                          <a:prstGeom prst="rect">
                            <a:avLst/>
                          </a:prstGeom>
                          <a:noFill/>
                        </pic:spPr>
                      </pic:pic>
                    </a:graphicData>
                  </a:graphic>
                </wp:inline>
              </w:drawing>
            </w:r>
          </w:p>
          <w:p w14:paraId="7659EE7A"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45" w:name="_Toc184729318"/>
            <w:r w:rsidRPr="00CC49AB">
              <w:rPr>
                <w:rFonts w:ascii="Garamond" w:hAnsi="Garamond" w:cs="Times New Roman"/>
                <w:b w:val="0"/>
                <w:i/>
                <w:color w:val="auto"/>
                <w:szCs w:val="20"/>
                <w:lang w:val="sq-AL"/>
              </w:rPr>
              <w:t>Figura 3.43 Numri total kumulativ i banesave aktualisht të pabanuara (sipas INSTAT) sipas moshës dhe llojit deri në vitin 2023</w:t>
            </w:r>
            <w:bookmarkEnd w:id="145"/>
          </w:p>
        </w:tc>
        <w:tc>
          <w:tcPr>
            <w:tcW w:w="2419" w:type="pct"/>
            <w:hideMark/>
          </w:tcPr>
          <w:p w14:paraId="731EC4E4" w14:textId="77777777" w:rsidR="00655FA7" w:rsidRPr="00CC49AB" w:rsidRDefault="00655FA7" w:rsidP="002405F4">
            <w:pPr>
              <w:keepNext/>
              <w:spacing w:after="0"/>
              <w:jc w:val="both"/>
              <w:rPr>
                <w:rFonts w:ascii="Garamond" w:hAnsi="Garamond" w:cs="Times New Roman"/>
                <w:lang w:val="sq-AL"/>
              </w:rPr>
            </w:pPr>
            <w:r w:rsidRPr="00CC49AB">
              <w:rPr>
                <w:rFonts w:ascii="Garamond" w:hAnsi="Garamond" w:cs="Times New Roman"/>
                <w:noProof/>
                <w:szCs w:val="20"/>
                <w:lang w:val="en-US" w:eastAsia="en-US"/>
              </w:rPr>
              <w:drawing>
                <wp:inline distT="0" distB="0" distL="0" distR="0" wp14:anchorId="524A50CC" wp14:editId="080A74C2">
                  <wp:extent cx="2540000" cy="2491740"/>
                  <wp:effectExtent l="0" t="0" r="0" b="3810"/>
                  <wp:docPr id="1531211474" name="Picture 15312114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93">
                            <a:extLst>
                              <a:ext uri="{28A0092B-C50C-407E-A947-70E740481C1C}">
                                <a14:useLocalDpi xmlns:a14="http://schemas.microsoft.com/office/drawing/2010/main" val="0"/>
                              </a:ext>
                            </a:extLst>
                          </a:blip>
                          <a:srcRect/>
                          <a:stretch>
                            <a:fillRect/>
                          </a:stretch>
                        </pic:blipFill>
                        <pic:spPr bwMode="auto">
                          <a:xfrm>
                            <a:off x="0" y="0"/>
                            <a:ext cx="2541323" cy="2493038"/>
                          </a:xfrm>
                          <a:prstGeom prst="rect">
                            <a:avLst/>
                          </a:prstGeom>
                          <a:noFill/>
                        </pic:spPr>
                      </pic:pic>
                    </a:graphicData>
                  </a:graphic>
                </wp:inline>
              </w:drawing>
            </w:r>
          </w:p>
          <w:p w14:paraId="7E74415B"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46" w:name="_Toc184729319"/>
            <w:r w:rsidRPr="00CC49AB">
              <w:rPr>
                <w:rFonts w:ascii="Garamond" w:hAnsi="Garamond" w:cs="Times New Roman"/>
                <w:b w:val="0"/>
                <w:i/>
                <w:color w:val="auto"/>
                <w:szCs w:val="20"/>
                <w:lang w:val="sq-AL"/>
              </w:rPr>
              <w:t>Figura 3.44 Përqindja e numrit të banesave aktualisht të pabanuara sipas moshës dhe llojit deri në vitin 2023</w:t>
            </w:r>
            <w:bookmarkEnd w:id="146"/>
          </w:p>
          <w:p w14:paraId="4CFC3ADE" w14:textId="77777777" w:rsidR="00655FA7" w:rsidRPr="00CC49AB" w:rsidRDefault="00655FA7" w:rsidP="002405F4">
            <w:pPr>
              <w:spacing w:after="0"/>
              <w:jc w:val="both"/>
              <w:rPr>
                <w:rFonts w:ascii="Garamond" w:hAnsi="Garamond" w:cs="Times New Roman"/>
                <w:szCs w:val="20"/>
                <w:lang w:val="sq-AL"/>
              </w:rPr>
            </w:pPr>
          </w:p>
        </w:tc>
      </w:tr>
      <w:tr w:rsidR="00655FA7" w:rsidRPr="00CC49AB" w14:paraId="0557B034" w14:textId="77777777" w:rsidTr="002405F4">
        <w:tc>
          <w:tcPr>
            <w:tcW w:w="5000" w:type="pct"/>
            <w:gridSpan w:val="2"/>
            <w:hideMark/>
          </w:tcPr>
          <w:p w14:paraId="40869039"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Burimi: Llogaritjet e kryera nga Konsulenti bazuar në CENSUS-et përkatëse të kryera nga INSTAT</w:t>
            </w:r>
          </w:p>
        </w:tc>
      </w:tr>
    </w:tbl>
    <w:p w14:paraId="100F7809" w14:textId="77777777" w:rsidR="00655FA7" w:rsidRPr="00CC49AB" w:rsidRDefault="00655FA7" w:rsidP="00655FA7">
      <w:pPr>
        <w:tabs>
          <w:tab w:val="left" w:pos="-1134"/>
          <w:tab w:val="left" w:pos="270"/>
          <w:tab w:val="left" w:pos="567"/>
          <w:tab w:val="left" w:pos="1134"/>
          <w:tab w:val="left" w:pos="5304"/>
          <w:tab w:val="left" w:pos="6996"/>
        </w:tabs>
        <w:spacing w:after="0" w:line="240" w:lineRule="auto"/>
        <w:jc w:val="both"/>
        <w:rPr>
          <w:rFonts w:ascii="Garamond" w:hAnsi="Garamond" w:cs="Times New Roman"/>
          <w:sz w:val="24"/>
          <w:szCs w:val="24"/>
        </w:rPr>
      </w:pPr>
    </w:p>
    <w:p w14:paraId="3C7CAD23" w14:textId="4D444D0A" w:rsidR="00655FA7" w:rsidRPr="00CC49AB" w:rsidRDefault="00655FA7" w:rsidP="00655FA7">
      <w:pPr>
        <w:pStyle w:val="TEKSTIIIIII"/>
      </w:pPr>
      <w:r w:rsidRPr="00CC49AB">
        <w:t>Figurat 3.45-3.46 paraqesin sipërfaqen kumulative të banesave rezidenciale aktualisht të pabanuara sipas moshës dhe llojit bazuar në llogaritjet e kryera nga konsulentët EECG bazuar në CENCUS-et përkatëse të kryera nga INSTAT</w:t>
      </w:r>
      <w:r w:rsidR="00B13C4A" w:rsidRPr="00CC49AB">
        <w:t>-i</w:t>
      </w:r>
      <w:r w:rsidRPr="00CC49AB">
        <w:t>.</w:t>
      </w:r>
    </w:p>
    <w:p w14:paraId="160AF694" w14:textId="77777777" w:rsidR="00655FA7" w:rsidRPr="00CC49AB" w:rsidRDefault="00655FA7" w:rsidP="00655FA7">
      <w:pPr>
        <w:spacing w:after="0" w:line="240" w:lineRule="auto"/>
        <w:jc w:val="both"/>
        <w:rPr>
          <w:rFonts w:ascii="Garamond" w:eastAsia="Times New Roman" w:hAnsi="Garamond" w:cs="Times New Roman"/>
          <w:spacing w:val="-1"/>
          <w:sz w:val="24"/>
          <w:szCs w:val="24"/>
          <w:lang w:eastAsia="fi-FI"/>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22"/>
        <w:gridCol w:w="4638"/>
      </w:tblGrid>
      <w:tr w:rsidR="00655FA7" w:rsidRPr="00CC49AB" w14:paraId="7E296058" w14:textId="77777777" w:rsidTr="002405F4">
        <w:tc>
          <w:tcPr>
            <w:tcW w:w="0" w:type="auto"/>
            <w:hideMark/>
          </w:tcPr>
          <w:p w14:paraId="3DA23D98"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142DF75E" wp14:editId="4277902A">
                  <wp:extent cx="2743200" cy="2498725"/>
                  <wp:effectExtent l="0" t="0" r="0" b="0"/>
                  <wp:docPr id="1531211475" name="Picture 1531211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94">
                            <a:extLst>
                              <a:ext uri="{28A0092B-C50C-407E-A947-70E740481C1C}">
                                <a14:useLocalDpi xmlns:a14="http://schemas.microsoft.com/office/drawing/2010/main" val="0"/>
                              </a:ext>
                            </a:extLst>
                          </a:blip>
                          <a:srcRect/>
                          <a:stretch>
                            <a:fillRect/>
                          </a:stretch>
                        </pic:blipFill>
                        <pic:spPr bwMode="auto">
                          <a:xfrm>
                            <a:off x="0" y="0"/>
                            <a:ext cx="2744084" cy="2499530"/>
                          </a:xfrm>
                          <a:prstGeom prst="rect">
                            <a:avLst/>
                          </a:prstGeom>
                          <a:noFill/>
                        </pic:spPr>
                      </pic:pic>
                    </a:graphicData>
                  </a:graphic>
                </wp:inline>
              </w:drawing>
            </w:r>
          </w:p>
          <w:p w14:paraId="1421C20B"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47" w:name="_Toc184729320"/>
            <w:r w:rsidRPr="00CC49AB">
              <w:rPr>
                <w:rFonts w:ascii="Garamond" w:hAnsi="Garamond" w:cs="Times New Roman"/>
                <w:b w:val="0"/>
                <w:i/>
                <w:color w:val="auto"/>
                <w:szCs w:val="20"/>
                <w:lang w:val="sq-AL"/>
              </w:rPr>
              <w:t>Figura 3.45 Sipërfaqja totale kumulative e banesave aktualisht të pabanuara sipas moshës dhe llojit deri në vitin 2023</w:t>
            </w:r>
            <w:bookmarkEnd w:id="147"/>
          </w:p>
        </w:tc>
        <w:tc>
          <w:tcPr>
            <w:tcW w:w="0" w:type="auto"/>
            <w:hideMark/>
          </w:tcPr>
          <w:p w14:paraId="6E1DE0F5"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FE26BE1" wp14:editId="2C5181AA">
                  <wp:extent cx="2675467" cy="2499150"/>
                  <wp:effectExtent l="0" t="0" r="0" b="0"/>
                  <wp:docPr id="1531211476" name="Picture 15312114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95">
                            <a:extLst>
                              <a:ext uri="{28A0092B-C50C-407E-A947-70E740481C1C}">
                                <a14:useLocalDpi xmlns:a14="http://schemas.microsoft.com/office/drawing/2010/main" val="0"/>
                              </a:ext>
                            </a:extLst>
                          </a:blip>
                          <a:srcRect/>
                          <a:stretch>
                            <a:fillRect/>
                          </a:stretch>
                        </pic:blipFill>
                        <pic:spPr bwMode="auto">
                          <a:xfrm>
                            <a:off x="0" y="0"/>
                            <a:ext cx="2678297" cy="2501793"/>
                          </a:xfrm>
                          <a:prstGeom prst="rect">
                            <a:avLst/>
                          </a:prstGeom>
                          <a:noFill/>
                        </pic:spPr>
                      </pic:pic>
                    </a:graphicData>
                  </a:graphic>
                </wp:inline>
              </w:drawing>
            </w:r>
          </w:p>
          <w:p w14:paraId="0B4C035B"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48" w:name="_Toc184729321"/>
            <w:r w:rsidRPr="00CC49AB">
              <w:rPr>
                <w:rFonts w:ascii="Garamond" w:hAnsi="Garamond" w:cs="Times New Roman"/>
                <w:b w:val="0"/>
                <w:i/>
                <w:color w:val="auto"/>
                <w:szCs w:val="20"/>
                <w:lang w:val="sq-AL"/>
              </w:rPr>
              <w:t>Figura 3.46 Sipërfaqja totale kumulative e njësive të banimit aktualisht të pabanuara sipas moshës dhe llojit deri në vitin 2023</w:t>
            </w:r>
            <w:bookmarkEnd w:id="148"/>
          </w:p>
        </w:tc>
      </w:tr>
      <w:tr w:rsidR="00655FA7" w:rsidRPr="00CC49AB" w14:paraId="1A090355" w14:textId="77777777" w:rsidTr="002405F4">
        <w:tc>
          <w:tcPr>
            <w:tcW w:w="0" w:type="auto"/>
            <w:gridSpan w:val="2"/>
            <w:hideMark/>
          </w:tcPr>
          <w:p w14:paraId="14620935" w14:textId="3BE29F51"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B13C4A"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CENSUS-et përkatëse të kryera nga INSTAT</w:t>
            </w:r>
            <w:r w:rsidR="00B13C4A" w:rsidRPr="00CC49AB">
              <w:rPr>
                <w:rFonts w:ascii="Garamond" w:hAnsi="Garamond" w:cs="Times New Roman"/>
                <w:b w:val="0"/>
                <w:i/>
                <w:color w:val="auto"/>
                <w:szCs w:val="20"/>
                <w:lang w:val="sq-AL"/>
              </w:rPr>
              <w:t>-i</w:t>
            </w:r>
          </w:p>
          <w:p w14:paraId="1007E5D6" w14:textId="77777777" w:rsidR="00655FA7" w:rsidRPr="00543109" w:rsidRDefault="00655FA7" w:rsidP="002405F4">
            <w:pPr>
              <w:spacing w:after="0"/>
              <w:jc w:val="both"/>
              <w:rPr>
                <w:rFonts w:ascii="Garamond" w:hAnsi="Garamond" w:cs="Times New Roman"/>
                <w:sz w:val="8"/>
                <w:szCs w:val="20"/>
                <w:lang w:val="sq-AL"/>
              </w:rPr>
            </w:pPr>
          </w:p>
        </w:tc>
      </w:tr>
    </w:tbl>
    <w:p w14:paraId="66D19D62" w14:textId="77777777" w:rsidR="001D30B7" w:rsidRPr="00543109" w:rsidRDefault="001D30B7" w:rsidP="00655FA7">
      <w:pPr>
        <w:pStyle w:val="TEKSTIIIIII"/>
        <w:rPr>
          <w:b/>
          <w:sz w:val="16"/>
        </w:rPr>
      </w:pPr>
    </w:p>
    <w:p w14:paraId="128F99B6" w14:textId="77777777" w:rsidR="00655FA7" w:rsidRPr="00CC49AB" w:rsidRDefault="00655FA7" w:rsidP="00655FA7">
      <w:pPr>
        <w:pStyle w:val="TEKSTIIIIII"/>
        <w:rPr>
          <w:b/>
        </w:rPr>
      </w:pPr>
      <w:r w:rsidRPr="00CC49AB">
        <w:rPr>
          <w:b/>
        </w:rPr>
        <w:t>Parashikimi për stokun e ndërtesave rezidenciale</w:t>
      </w:r>
    </w:p>
    <w:p w14:paraId="2A089E2E" w14:textId="77777777" w:rsidR="00655FA7" w:rsidRPr="00CC49AB" w:rsidRDefault="00655FA7" w:rsidP="00655FA7">
      <w:pPr>
        <w:pStyle w:val="TEKSTIIIIII"/>
        <w:rPr>
          <w:szCs w:val="24"/>
        </w:rPr>
      </w:pPr>
      <w:r w:rsidRPr="00CC49AB">
        <w:rPr>
          <w:szCs w:val="24"/>
        </w:rPr>
        <w:lastRenderedPageBreak/>
        <w:t>Nga analiza e stokut të ndërtesave rezidenciale rezultoi se deri në fund të vitit 2023, numri i objekteve të banuara është 726,325 (56,063,795 m</w:t>
      </w:r>
      <w:r w:rsidRPr="00CC49AB">
        <w:rPr>
          <w:szCs w:val="24"/>
          <w:vertAlign w:val="superscript"/>
        </w:rPr>
        <w:t>2</w:t>
      </w:r>
      <w:r w:rsidRPr="00CC49AB">
        <w:rPr>
          <w:szCs w:val="24"/>
        </w:rPr>
        <w:t>), të pabanuara 356,204 (27,494,783 m</w:t>
      </w:r>
      <w:r w:rsidRPr="00CC49AB">
        <w:rPr>
          <w:szCs w:val="24"/>
          <w:vertAlign w:val="superscript"/>
        </w:rPr>
        <w:t>2</w:t>
      </w:r>
      <w:r w:rsidRPr="00CC49AB">
        <w:rPr>
          <w:szCs w:val="24"/>
        </w:rPr>
        <w:t xml:space="preserve">), dhe gjithsej 1,082,5529 (8). Në këtë seksion do të përshkruhet në detaje parashikimi i stokut të ndërtesave rezidenciale të banuara, pasi është kjo pjesë e stokut rezidencial që lidhet drejtpërdrejt me konsumin e energjisë në sektorin e banimit. Parashikimi i numrit të ndërtesave në sektorin rezidencial bazohet në dy parametra bazë: </w:t>
      </w:r>
    </w:p>
    <w:p w14:paraId="27A913FE" w14:textId="36019564" w:rsidR="00655FA7" w:rsidRPr="00CC49AB" w:rsidRDefault="00655FA7" w:rsidP="00655FA7">
      <w:pPr>
        <w:pStyle w:val="TEKSTIIIIII"/>
        <w:rPr>
          <w:szCs w:val="24"/>
        </w:rPr>
      </w:pPr>
      <w:r w:rsidRPr="00CC49AB">
        <w:rPr>
          <w:szCs w:val="24"/>
        </w:rPr>
        <w:t xml:space="preserve">- Parashikimi i popullsisë për periudhën </w:t>
      </w:r>
      <w:r w:rsidR="00CE5C83" w:rsidRPr="00CC49AB">
        <w:rPr>
          <w:szCs w:val="24"/>
        </w:rPr>
        <w:t>2023–2050</w:t>
      </w:r>
      <w:r w:rsidRPr="00CC49AB">
        <w:rPr>
          <w:szCs w:val="24"/>
        </w:rPr>
        <w:t xml:space="preserve"> (paraqitur në </w:t>
      </w:r>
      <w:r w:rsidR="00B13C4A" w:rsidRPr="00CC49AB">
        <w:rPr>
          <w:szCs w:val="24"/>
        </w:rPr>
        <w:t xml:space="preserve">figurën </w:t>
      </w:r>
      <w:r w:rsidRPr="00CC49AB">
        <w:rPr>
          <w:szCs w:val="24"/>
        </w:rPr>
        <w:t xml:space="preserve">3.47) bazuar në PKEK, dhe </w:t>
      </w:r>
    </w:p>
    <w:p w14:paraId="1C70C37A" w14:textId="6EDB5D9B" w:rsidR="00655FA7" w:rsidRPr="00CC49AB" w:rsidRDefault="00655FA7" w:rsidP="00655FA7">
      <w:pPr>
        <w:pStyle w:val="TEKSTIIIIII"/>
        <w:rPr>
          <w:szCs w:val="24"/>
        </w:rPr>
      </w:pPr>
      <w:r w:rsidRPr="00CC49AB">
        <w:rPr>
          <w:szCs w:val="24"/>
        </w:rPr>
        <w:t>- Parashikimi i numrit të banorëve për banesa për të gjithë periudhën 2023</w:t>
      </w:r>
      <w:r w:rsidR="00B13C4A" w:rsidRPr="00CC49AB">
        <w:rPr>
          <w:rFonts w:cs="Times New Roman"/>
          <w:bCs/>
          <w:iCs/>
          <w:szCs w:val="20"/>
        </w:rPr>
        <w:t>–</w:t>
      </w:r>
      <w:r w:rsidRPr="00CC49AB">
        <w:rPr>
          <w:szCs w:val="24"/>
        </w:rPr>
        <w:t xml:space="preserve">2050 (paraqitur në </w:t>
      </w:r>
      <w:r w:rsidR="00B13C4A" w:rsidRPr="00CC49AB">
        <w:rPr>
          <w:szCs w:val="24"/>
        </w:rPr>
        <w:t xml:space="preserve">figurën </w:t>
      </w:r>
      <w:r w:rsidRPr="00CC49AB">
        <w:rPr>
          <w:szCs w:val="24"/>
        </w:rPr>
        <w:t>3.48).</w:t>
      </w:r>
    </w:p>
    <w:p w14:paraId="70A3084E" w14:textId="77777777" w:rsidR="00B13C4A" w:rsidRPr="00CC49AB" w:rsidRDefault="00B13C4A" w:rsidP="00655FA7">
      <w:pPr>
        <w:pStyle w:val="TEKSTIIIIII"/>
        <w:rPr>
          <w:szCs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74"/>
        <w:gridCol w:w="4586"/>
      </w:tblGrid>
      <w:tr w:rsidR="00655FA7" w:rsidRPr="00CC49AB" w14:paraId="116147E2" w14:textId="77777777" w:rsidTr="002405F4">
        <w:tc>
          <w:tcPr>
            <w:tcW w:w="2550" w:type="pct"/>
          </w:tcPr>
          <w:p w14:paraId="2D07EEBF"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4DE81207" wp14:editId="5B086404">
                  <wp:extent cx="2701637" cy="1588929"/>
                  <wp:effectExtent l="0" t="0" r="3810" b="0"/>
                  <wp:docPr id="147119933" name="Picture 147119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96">
                            <a:extLst>
                              <a:ext uri="{28A0092B-C50C-407E-A947-70E740481C1C}">
                                <a14:useLocalDpi xmlns:a14="http://schemas.microsoft.com/office/drawing/2010/main" val="0"/>
                              </a:ext>
                            </a:extLst>
                          </a:blip>
                          <a:srcRect/>
                          <a:stretch>
                            <a:fillRect/>
                          </a:stretch>
                        </pic:blipFill>
                        <pic:spPr bwMode="auto">
                          <a:xfrm>
                            <a:off x="0" y="0"/>
                            <a:ext cx="2707331" cy="1592278"/>
                          </a:xfrm>
                          <a:prstGeom prst="rect">
                            <a:avLst/>
                          </a:prstGeom>
                          <a:noFill/>
                        </pic:spPr>
                      </pic:pic>
                    </a:graphicData>
                  </a:graphic>
                </wp:inline>
              </w:drawing>
            </w:r>
          </w:p>
          <w:p w14:paraId="245EDD8B" w14:textId="69DEF432"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49" w:name="_Toc184729322"/>
            <w:r w:rsidRPr="00CC49AB">
              <w:rPr>
                <w:rFonts w:ascii="Garamond" w:hAnsi="Garamond" w:cs="Times New Roman"/>
                <w:b w:val="0"/>
                <w:i/>
                <w:color w:val="auto"/>
                <w:szCs w:val="20"/>
                <w:lang w:val="sq-AL"/>
              </w:rPr>
              <w:t xml:space="preserve">Figura </w:t>
            </w:r>
            <w:r w:rsidR="001D30B7" w:rsidRPr="00CC49AB">
              <w:rPr>
                <w:rFonts w:ascii="Garamond" w:hAnsi="Garamond" w:cs="Times New Roman"/>
                <w:b w:val="0"/>
                <w:i/>
                <w:color w:val="auto"/>
                <w:szCs w:val="20"/>
                <w:lang w:val="sq-AL"/>
              </w:rPr>
              <w:t>3.47</w:t>
            </w:r>
            <w:r w:rsidRPr="00CC49AB">
              <w:rPr>
                <w:rFonts w:ascii="Garamond" w:hAnsi="Garamond" w:cs="Times New Roman"/>
                <w:b w:val="0"/>
                <w:i/>
                <w:color w:val="auto"/>
                <w:szCs w:val="20"/>
                <w:lang w:val="sq-AL"/>
              </w:rPr>
              <w:t xml:space="preserve"> Popullsia </w:t>
            </w:r>
            <w:r w:rsidR="00B13C4A" w:rsidRPr="00CC49AB">
              <w:rPr>
                <w:rFonts w:ascii="Garamond" w:hAnsi="Garamond" w:cs="Times New Roman"/>
                <w:b w:val="0"/>
                <w:i/>
                <w:color w:val="auto"/>
                <w:szCs w:val="20"/>
                <w:lang w:val="sq-AL"/>
              </w:rPr>
              <w:t xml:space="preserve">shqiptare </w:t>
            </w:r>
            <w:r w:rsidRPr="00CC49AB">
              <w:rPr>
                <w:rFonts w:ascii="Garamond" w:hAnsi="Garamond" w:cs="Times New Roman"/>
                <w:b w:val="0"/>
                <w:i/>
                <w:color w:val="auto"/>
                <w:szCs w:val="20"/>
                <w:lang w:val="sq-AL"/>
              </w:rPr>
              <w:t xml:space="preserve">e parashikuar për periudhën </w:t>
            </w:r>
            <w:r w:rsidR="00CE5C83" w:rsidRPr="00CC49AB">
              <w:rPr>
                <w:rFonts w:ascii="Garamond" w:hAnsi="Garamond" w:cs="Times New Roman"/>
                <w:b w:val="0"/>
                <w:i/>
                <w:color w:val="auto"/>
                <w:szCs w:val="20"/>
                <w:lang w:val="sq-AL"/>
              </w:rPr>
              <w:t>2023–2050</w:t>
            </w:r>
            <w:bookmarkEnd w:id="149"/>
          </w:p>
        </w:tc>
        <w:tc>
          <w:tcPr>
            <w:tcW w:w="2450" w:type="pct"/>
          </w:tcPr>
          <w:p w14:paraId="6665F443"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BF1E69C" wp14:editId="3A28E3DC">
                  <wp:extent cx="2590800" cy="1580508"/>
                  <wp:effectExtent l="0" t="0" r="0" b="1270"/>
                  <wp:docPr id="582365718" name="Picture 5823657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97">
                            <a:extLst>
                              <a:ext uri="{28A0092B-C50C-407E-A947-70E740481C1C}">
                                <a14:useLocalDpi xmlns:a14="http://schemas.microsoft.com/office/drawing/2010/main" val="0"/>
                              </a:ext>
                            </a:extLst>
                          </a:blip>
                          <a:srcRect/>
                          <a:stretch>
                            <a:fillRect/>
                          </a:stretch>
                        </pic:blipFill>
                        <pic:spPr bwMode="auto">
                          <a:xfrm>
                            <a:off x="0" y="0"/>
                            <a:ext cx="2599175" cy="1585617"/>
                          </a:xfrm>
                          <a:prstGeom prst="rect">
                            <a:avLst/>
                          </a:prstGeom>
                          <a:noFill/>
                        </pic:spPr>
                      </pic:pic>
                    </a:graphicData>
                  </a:graphic>
                </wp:inline>
              </w:drawing>
            </w:r>
          </w:p>
          <w:p w14:paraId="70589537" w14:textId="127933DA"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50" w:name="_Toc184729323"/>
            <w:r w:rsidRPr="00CC49AB">
              <w:rPr>
                <w:rFonts w:ascii="Garamond" w:hAnsi="Garamond" w:cs="Times New Roman"/>
                <w:b w:val="0"/>
                <w:i/>
                <w:color w:val="auto"/>
                <w:szCs w:val="20"/>
                <w:lang w:val="sq-AL"/>
              </w:rPr>
              <w:t xml:space="preserve">Figura </w:t>
            </w:r>
            <w:r w:rsidR="001D30B7" w:rsidRPr="00CC49AB">
              <w:rPr>
                <w:rFonts w:ascii="Garamond" w:hAnsi="Garamond" w:cs="Times New Roman"/>
                <w:b w:val="0"/>
                <w:i/>
                <w:color w:val="auto"/>
                <w:szCs w:val="20"/>
                <w:lang w:val="sq-AL"/>
              </w:rPr>
              <w:t>3.48</w:t>
            </w:r>
            <w:r w:rsidRPr="00CC49AB">
              <w:rPr>
                <w:rFonts w:ascii="Garamond" w:hAnsi="Garamond" w:cs="Times New Roman"/>
                <w:b w:val="0"/>
                <w:i/>
                <w:color w:val="auto"/>
                <w:szCs w:val="20"/>
                <w:lang w:val="sq-AL"/>
              </w:rPr>
              <w:t xml:space="preserve"> Numri i personave për familje (njësi banimi) për periudhën </w:t>
            </w:r>
            <w:r w:rsidR="00CE5C83" w:rsidRPr="00CC49AB">
              <w:rPr>
                <w:rFonts w:ascii="Garamond" w:hAnsi="Garamond" w:cs="Times New Roman"/>
                <w:b w:val="0"/>
                <w:i/>
                <w:color w:val="auto"/>
                <w:szCs w:val="20"/>
                <w:lang w:val="sq-AL"/>
              </w:rPr>
              <w:t>2023–2050</w:t>
            </w:r>
            <w:bookmarkEnd w:id="150"/>
          </w:p>
        </w:tc>
      </w:tr>
      <w:tr w:rsidR="00655FA7" w:rsidRPr="00CC49AB" w14:paraId="561457C7" w14:textId="77777777" w:rsidTr="002405F4">
        <w:trPr>
          <w:trHeight w:val="104"/>
        </w:trPr>
        <w:tc>
          <w:tcPr>
            <w:tcW w:w="5000" w:type="pct"/>
            <w:gridSpan w:val="2"/>
          </w:tcPr>
          <w:p w14:paraId="5C0F67F7" w14:textId="77777777" w:rsidR="00655FA7" w:rsidRPr="00CC49AB" w:rsidRDefault="00655FA7" w:rsidP="002405F4">
            <w:pPr>
              <w:pStyle w:val="Caption"/>
              <w:keepNext w:val="0"/>
              <w:spacing w:after="0"/>
              <w:ind w:right="69"/>
              <w:jc w:val="center"/>
              <w:rPr>
                <w:rFonts w:ascii="Garamond" w:hAnsi="Garamond" w:cs="Times New Roman"/>
                <w:bCs/>
                <w:i/>
                <w:iCs w:val="0"/>
                <w:color w:val="auto"/>
                <w:szCs w:val="20"/>
                <w:lang w:val="sq-AL"/>
              </w:rPr>
            </w:pPr>
            <w:r w:rsidRPr="00CC49AB">
              <w:rPr>
                <w:rFonts w:ascii="Garamond" w:hAnsi="Garamond" w:cs="Times New Roman"/>
                <w:b w:val="0"/>
                <w:i/>
                <w:color w:val="auto"/>
                <w:szCs w:val="20"/>
                <w:lang w:val="sq-AL"/>
              </w:rPr>
              <w:t>Burimi: PKEK</w:t>
            </w:r>
          </w:p>
        </w:tc>
      </w:tr>
    </w:tbl>
    <w:p w14:paraId="65786075" w14:textId="77777777" w:rsidR="001D30B7" w:rsidRPr="00CC49AB" w:rsidRDefault="001D30B7" w:rsidP="001D30B7">
      <w:pPr>
        <w:pStyle w:val="TEKSTIIIIII"/>
      </w:pPr>
    </w:p>
    <w:p w14:paraId="5619494F" w14:textId="77777777" w:rsidR="00655FA7" w:rsidRPr="00CC49AB" w:rsidRDefault="00655FA7" w:rsidP="001D30B7">
      <w:pPr>
        <w:pStyle w:val="TEKSTIIIIII"/>
      </w:pPr>
      <w:r w:rsidRPr="00CC49AB">
        <w:t>Sipas PKEK, popullsia do të vazhdojë të ulet nga 2.4 milionë banorë në vitin 2023 në 2.28 milionë në vitin 2035 dhe më pas do të rritet deri në 2.62 milionë në vitin 2050.</w:t>
      </w:r>
    </w:p>
    <w:p w14:paraId="231E4F9E" w14:textId="4936A73C" w:rsidR="00655FA7" w:rsidRPr="00CC49AB" w:rsidRDefault="00655FA7" w:rsidP="001D30B7">
      <w:pPr>
        <w:pStyle w:val="TEKSTIIIIII"/>
      </w:pPr>
      <w:r w:rsidRPr="00CC49AB">
        <w:t>Në Figurat 3.49</w:t>
      </w:r>
      <w:r w:rsidR="00B13C4A" w:rsidRPr="00CC49AB">
        <w:rPr>
          <w:rFonts w:cs="Times New Roman"/>
          <w:bCs/>
          <w:iCs/>
          <w:szCs w:val="20"/>
        </w:rPr>
        <w:t>–</w:t>
      </w:r>
      <w:r w:rsidRPr="00CC49AB">
        <w:t>3.50 paraqitet parashikimi i numrit të banesave rezidenciale të banuara bazuar në parashikimin e popullsisë dhe parashikimin e numrit të banorëve për banesa. Sipas këtij parashikimi, numri i banesave të banuara do të rritet nga 726,325 në vitin 2023 në 1,005,091 në vitin 2050. Shtojca 3 paraqet numrin përkatës të parashikuar të banesave rezidenciale të banuara për periudhën 2023</w:t>
      </w:r>
      <w:r w:rsidR="00D65EA4" w:rsidRPr="00CC49AB">
        <w:rPr>
          <w:rFonts w:cs="Times New Roman"/>
          <w:bCs/>
          <w:iCs/>
          <w:szCs w:val="20"/>
        </w:rPr>
        <w:t>–</w:t>
      </w:r>
      <w:r w:rsidRPr="00CC49AB">
        <w:t xml:space="preserve">2023 në Shqipëri dhe të </w:t>
      </w:r>
      <w:r w:rsidR="00D65EA4" w:rsidRPr="00CC49AB">
        <w:t>njëjtat</w:t>
      </w:r>
      <w:r w:rsidRPr="00CC49AB">
        <w:t xml:space="preserve"> parashikime janë përdorur</w:t>
      </w:r>
      <w:r w:rsidR="00D65EA4" w:rsidRPr="00CC49AB">
        <w:t>,</w:t>
      </w:r>
      <w:r w:rsidRPr="00CC49AB">
        <w:t xml:space="preserve"> gjithashtu</w:t>
      </w:r>
      <w:r w:rsidR="00D65EA4" w:rsidRPr="00CC49AB">
        <w:t>,</w:t>
      </w:r>
      <w:r w:rsidRPr="00CC49AB">
        <w:t xml:space="preserve"> në PKEK. </w:t>
      </w:r>
    </w:p>
    <w:p w14:paraId="426F61F3" w14:textId="77777777" w:rsidR="00B13C4A" w:rsidRPr="00CC49AB" w:rsidRDefault="00B13C4A" w:rsidP="001D30B7">
      <w:pPr>
        <w:pStyle w:val="TEKSTIIIIII"/>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17"/>
        <w:gridCol w:w="4643"/>
      </w:tblGrid>
      <w:tr w:rsidR="00655FA7" w:rsidRPr="00CC49AB" w14:paraId="6873D134" w14:textId="77777777" w:rsidTr="002405F4">
        <w:tc>
          <w:tcPr>
            <w:tcW w:w="2520" w:type="pct"/>
          </w:tcPr>
          <w:p w14:paraId="5CE113CC"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4DBA4C0F" wp14:editId="7F04ACD1">
                  <wp:extent cx="2675845" cy="2009140"/>
                  <wp:effectExtent l="0" t="0" r="0" b="0"/>
                  <wp:docPr id="1393330440" name="Picture 1393330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98">
                            <a:extLst>
                              <a:ext uri="{28A0092B-C50C-407E-A947-70E740481C1C}">
                                <a14:useLocalDpi xmlns:a14="http://schemas.microsoft.com/office/drawing/2010/main" val="0"/>
                              </a:ext>
                            </a:extLst>
                          </a:blip>
                          <a:srcRect/>
                          <a:stretch>
                            <a:fillRect/>
                          </a:stretch>
                        </pic:blipFill>
                        <pic:spPr bwMode="auto">
                          <a:xfrm>
                            <a:off x="0" y="0"/>
                            <a:ext cx="2722746" cy="2044356"/>
                          </a:xfrm>
                          <a:prstGeom prst="rect">
                            <a:avLst/>
                          </a:prstGeom>
                          <a:noFill/>
                        </pic:spPr>
                      </pic:pic>
                    </a:graphicData>
                  </a:graphic>
                </wp:inline>
              </w:drawing>
            </w:r>
          </w:p>
          <w:p w14:paraId="41C16A2D"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51" w:name="_Toc184729324"/>
            <w:r w:rsidRPr="00CC49AB">
              <w:rPr>
                <w:rFonts w:ascii="Garamond" w:hAnsi="Garamond" w:cs="Times New Roman"/>
                <w:b w:val="0"/>
                <w:i/>
                <w:color w:val="auto"/>
                <w:szCs w:val="20"/>
                <w:lang w:val="sq-AL"/>
              </w:rPr>
              <w:lastRenderedPageBreak/>
              <w:t xml:space="preserve">Figura </w:t>
            </w:r>
            <w:r w:rsidR="001D30B7" w:rsidRPr="00CC49AB">
              <w:rPr>
                <w:rFonts w:ascii="Garamond" w:hAnsi="Garamond" w:cs="Times New Roman"/>
                <w:b w:val="0"/>
                <w:i/>
                <w:color w:val="auto"/>
                <w:szCs w:val="20"/>
                <w:lang w:val="sq-AL"/>
              </w:rPr>
              <w:t>3.49</w:t>
            </w:r>
            <w:r w:rsidRPr="00CC49AB">
              <w:rPr>
                <w:rFonts w:ascii="Garamond" w:hAnsi="Garamond" w:cs="Times New Roman"/>
                <w:b w:val="0"/>
                <w:i/>
                <w:color w:val="auto"/>
                <w:szCs w:val="20"/>
                <w:lang w:val="sq-AL"/>
              </w:rPr>
              <w:t xml:space="preserve"> Numri total i parashikuar i banesave të banuara sipas kategorive të ndryshme të ndërtesave</w:t>
            </w:r>
            <w:bookmarkEnd w:id="151"/>
          </w:p>
        </w:tc>
        <w:tc>
          <w:tcPr>
            <w:tcW w:w="2480" w:type="pct"/>
          </w:tcPr>
          <w:p w14:paraId="34131DDC"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7166D82A" wp14:editId="117FC869">
                  <wp:extent cx="2626024" cy="2009554"/>
                  <wp:effectExtent l="0" t="0" r="3175" b="0"/>
                  <wp:docPr id="96" name="Picture 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99">
                            <a:extLst>
                              <a:ext uri="{28A0092B-C50C-407E-A947-70E740481C1C}">
                                <a14:useLocalDpi xmlns:a14="http://schemas.microsoft.com/office/drawing/2010/main" val="0"/>
                              </a:ext>
                            </a:extLst>
                          </a:blip>
                          <a:srcRect/>
                          <a:stretch>
                            <a:fillRect/>
                          </a:stretch>
                        </pic:blipFill>
                        <pic:spPr bwMode="auto">
                          <a:xfrm>
                            <a:off x="0" y="0"/>
                            <a:ext cx="2677368" cy="2048845"/>
                          </a:xfrm>
                          <a:prstGeom prst="rect">
                            <a:avLst/>
                          </a:prstGeom>
                          <a:noFill/>
                        </pic:spPr>
                      </pic:pic>
                    </a:graphicData>
                  </a:graphic>
                </wp:inline>
              </w:drawing>
            </w:r>
          </w:p>
          <w:p w14:paraId="5C6D4EC5" w14:textId="38540600"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52" w:name="_Toc184729325"/>
            <w:r w:rsidRPr="00CC49AB">
              <w:rPr>
                <w:rFonts w:ascii="Garamond" w:hAnsi="Garamond" w:cs="Times New Roman"/>
                <w:b w:val="0"/>
                <w:i/>
                <w:color w:val="auto"/>
                <w:szCs w:val="20"/>
                <w:lang w:val="sq-AL"/>
              </w:rPr>
              <w:lastRenderedPageBreak/>
              <w:t xml:space="preserve">Figura </w:t>
            </w:r>
            <w:r w:rsidR="001D30B7" w:rsidRPr="00CC49AB">
              <w:rPr>
                <w:rFonts w:ascii="Garamond" w:hAnsi="Garamond" w:cs="Times New Roman"/>
                <w:b w:val="0"/>
                <w:i/>
                <w:color w:val="auto"/>
                <w:szCs w:val="20"/>
                <w:lang w:val="sq-AL"/>
              </w:rPr>
              <w:t>3.50</w:t>
            </w:r>
            <w:r w:rsidRPr="00CC49AB">
              <w:rPr>
                <w:rFonts w:ascii="Garamond" w:hAnsi="Garamond" w:cs="Times New Roman"/>
                <w:b w:val="0"/>
                <w:i/>
                <w:color w:val="auto"/>
                <w:szCs w:val="20"/>
                <w:lang w:val="sq-AL"/>
              </w:rPr>
              <w:t xml:space="preserve"> </w:t>
            </w:r>
            <w:r w:rsidR="00D65EA4" w:rsidRPr="00CC49AB">
              <w:rPr>
                <w:rFonts w:ascii="Garamond" w:hAnsi="Garamond" w:cs="Times New Roman"/>
                <w:b w:val="0"/>
                <w:i/>
                <w:color w:val="auto"/>
                <w:szCs w:val="20"/>
                <w:lang w:val="sq-AL"/>
              </w:rPr>
              <w:t>Përqindja</w:t>
            </w:r>
            <w:r w:rsidRPr="00CC49AB">
              <w:rPr>
                <w:rFonts w:ascii="Garamond" w:hAnsi="Garamond" w:cs="Times New Roman"/>
                <w:b w:val="0"/>
                <w:i/>
                <w:color w:val="auto"/>
                <w:szCs w:val="20"/>
                <w:lang w:val="sq-AL"/>
              </w:rPr>
              <w:t xml:space="preserve"> e parashikuar e banesave të banuara sipas parashikimit për kategori të ndryshme ndërtesash</w:t>
            </w:r>
            <w:bookmarkEnd w:id="152"/>
          </w:p>
        </w:tc>
      </w:tr>
    </w:tbl>
    <w:p w14:paraId="1BD3F42D" w14:textId="77777777" w:rsidR="00D65EA4" w:rsidRPr="00CC49AB" w:rsidRDefault="00D65EA4" w:rsidP="00655FA7">
      <w:pPr>
        <w:spacing w:after="0" w:line="240" w:lineRule="auto"/>
        <w:jc w:val="both"/>
        <w:rPr>
          <w:rFonts w:ascii="Garamond" w:hAnsi="Garamond" w:cs="Times New Roman"/>
          <w:sz w:val="24"/>
          <w:szCs w:val="24"/>
        </w:rPr>
      </w:pPr>
    </w:p>
    <w:p w14:paraId="3E2D9879" w14:textId="77777777" w:rsidR="00655FA7" w:rsidRPr="00CC49AB" w:rsidRDefault="00655FA7" w:rsidP="00655FA7">
      <w:pPr>
        <w:spacing w:after="0" w:line="240" w:lineRule="auto"/>
        <w:jc w:val="both"/>
        <w:rPr>
          <w:rFonts w:ascii="Garamond" w:hAnsi="Garamond" w:cs="Times New Roman"/>
          <w:sz w:val="24"/>
          <w:szCs w:val="24"/>
        </w:rPr>
      </w:pPr>
      <w:r w:rsidRPr="00CC49AB">
        <w:rPr>
          <w:rFonts w:ascii="Garamond" w:hAnsi="Garamond" w:cs="Times New Roman"/>
          <w:sz w:val="24"/>
          <w:szCs w:val="24"/>
        </w:rPr>
        <w:t>Figura 3.51 tregon parashikimin e sipërfaqes së dyshemesë për banesë nga viti 2023 deri në vitin 2050. Parashikimi bazohet në një rritje mesatare të sipërfaqes së dyshemesë prej 0.75%</w:t>
      </w:r>
      <w:r w:rsidRPr="00CC49AB">
        <w:rPr>
          <w:rFonts w:ascii="Garamond" w:hAnsi="Garamond" w:cs="Times New Roman"/>
          <w:sz w:val="24"/>
          <w:szCs w:val="24"/>
          <w:vertAlign w:val="superscript"/>
        </w:rPr>
        <w:footnoteReference w:id="4"/>
      </w:r>
      <w:r w:rsidRPr="00CC49AB">
        <w:rPr>
          <w:rFonts w:ascii="Garamond" w:hAnsi="Garamond" w:cs="Times New Roman"/>
          <w:sz w:val="24"/>
          <w:szCs w:val="24"/>
        </w:rPr>
        <w:t xml:space="preserve"> në vit deri në vitin 2050. Në vitin 2050 sipërfaqja mesatare e dyshemesë për banesë është vlerësuar 94 m².</w:t>
      </w:r>
    </w:p>
    <w:p w14:paraId="763F38F7" w14:textId="77777777" w:rsidR="00655FA7" w:rsidRPr="00CC49AB" w:rsidRDefault="00655FA7" w:rsidP="00655FA7">
      <w:pPr>
        <w:spacing w:after="0" w:line="240" w:lineRule="auto"/>
        <w:jc w:val="both"/>
        <w:rPr>
          <w:rFonts w:ascii="Garamond" w:hAnsi="Garamond" w:cs="Times New Roman"/>
          <w:sz w:val="24"/>
          <w:szCs w:val="24"/>
        </w:rPr>
      </w:pPr>
    </w:p>
    <w:p w14:paraId="727941DB" w14:textId="77777777" w:rsidR="00655FA7" w:rsidRPr="00CC49AB" w:rsidRDefault="00655FA7" w:rsidP="00655FA7">
      <w:pPr>
        <w:pStyle w:val="Caption"/>
        <w:spacing w:after="0" w:line="240" w:lineRule="auto"/>
        <w:jc w:val="center"/>
        <w:rPr>
          <w:rFonts w:ascii="Garamond" w:hAnsi="Garamond" w:cs="Times New Roman"/>
          <w:b w:val="0"/>
          <w:bCs/>
          <w:i/>
          <w:iCs w:val="0"/>
          <w:color w:val="auto"/>
          <w:szCs w:val="20"/>
        </w:rPr>
      </w:pPr>
      <w:r w:rsidRPr="00CC49AB">
        <w:rPr>
          <w:rFonts w:ascii="Garamond" w:hAnsi="Garamond" w:cs="Times New Roman"/>
          <w:b w:val="0"/>
          <w:bCs/>
          <w:i/>
          <w:iCs w:val="0"/>
          <w:noProof/>
          <w:color w:val="auto"/>
          <w:szCs w:val="20"/>
          <w:lang w:val="en-US" w:eastAsia="en-US"/>
        </w:rPr>
        <w:drawing>
          <wp:inline distT="0" distB="0" distL="0" distR="0" wp14:anchorId="6E380F13" wp14:editId="77A74F2C">
            <wp:extent cx="3096490" cy="1858002"/>
            <wp:effectExtent l="0" t="0" r="0" b="9525"/>
            <wp:docPr id="97" name="Picture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09"/>
                    <pic:cNvPicPr>
                      <a:picLocks noChangeAspect="1" noChangeArrowheads="1"/>
                    </pic:cNvPicPr>
                  </pic:nvPicPr>
                  <pic:blipFill>
                    <a:blip r:embed="rId100">
                      <a:extLst>
                        <a:ext uri="{28A0092B-C50C-407E-A947-70E740481C1C}">
                          <a14:useLocalDpi xmlns:a14="http://schemas.microsoft.com/office/drawing/2010/main" val="0"/>
                        </a:ext>
                      </a:extLst>
                    </a:blip>
                    <a:srcRect/>
                    <a:stretch>
                      <a:fillRect/>
                    </a:stretch>
                  </pic:blipFill>
                  <pic:spPr bwMode="auto">
                    <a:xfrm>
                      <a:off x="0" y="0"/>
                      <a:ext cx="3099292" cy="1859684"/>
                    </a:xfrm>
                    <a:prstGeom prst="rect">
                      <a:avLst/>
                    </a:prstGeom>
                    <a:noFill/>
                    <a:ln>
                      <a:noFill/>
                    </a:ln>
                  </pic:spPr>
                </pic:pic>
              </a:graphicData>
            </a:graphic>
          </wp:inline>
        </w:drawing>
      </w:r>
    </w:p>
    <w:p w14:paraId="30E05E94"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153" w:name="_Toc184729326"/>
      <w:r w:rsidRPr="00CC49AB">
        <w:rPr>
          <w:rFonts w:ascii="Garamond" w:hAnsi="Garamond" w:cs="Times New Roman"/>
          <w:b w:val="0"/>
          <w:i/>
          <w:color w:val="auto"/>
          <w:szCs w:val="20"/>
        </w:rPr>
        <w:t xml:space="preserve">Figura </w:t>
      </w:r>
      <w:r w:rsidR="001D30B7" w:rsidRPr="00CC49AB">
        <w:rPr>
          <w:rFonts w:ascii="Garamond" w:hAnsi="Garamond" w:cs="Times New Roman"/>
          <w:b w:val="0"/>
          <w:i/>
          <w:color w:val="auto"/>
          <w:szCs w:val="20"/>
        </w:rPr>
        <w:t xml:space="preserve">3.51 </w:t>
      </w:r>
      <w:r w:rsidRPr="00CC49AB">
        <w:rPr>
          <w:rFonts w:ascii="Garamond" w:hAnsi="Garamond" w:cs="Times New Roman"/>
          <w:b w:val="0"/>
          <w:i/>
          <w:color w:val="auto"/>
          <w:szCs w:val="20"/>
        </w:rPr>
        <w:t>Sipërfaqja e përgjithshme specifike e parashikuar për banesat e banuara sipas kategorive</w:t>
      </w:r>
      <w:bookmarkEnd w:id="153"/>
    </w:p>
    <w:p w14:paraId="2A991C86" w14:textId="137774A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Llogaritjet e kryera nga Konsulenti bazuar në CENSUS-et përkatëse të kryera nga INSTAT</w:t>
      </w:r>
      <w:r w:rsidR="00D65EA4" w:rsidRPr="00CC49AB">
        <w:rPr>
          <w:rFonts w:ascii="Garamond" w:hAnsi="Garamond" w:cs="Times New Roman"/>
          <w:b w:val="0"/>
          <w:i/>
          <w:color w:val="auto"/>
          <w:szCs w:val="20"/>
        </w:rPr>
        <w:t>-i</w:t>
      </w:r>
    </w:p>
    <w:p w14:paraId="4EE80277" w14:textId="77777777" w:rsidR="00655FA7" w:rsidRPr="00CC49AB" w:rsidRDefault="00655FA7" w:rsidP="00655FA7">
      <w:pPr>
        <w:spacing w:after="0" w:line="240" w:lineRule="auto"/>
        <w:jc w:val="both"/>
        <w:rPr>
          <w:rFonts w:ascii="Garamond" w:hAnsi="Garamond" w:cs="Times New Roman"/>
          <w:b/>
          <w:bCs/>
          <w:i/>
          <w:iCs/>
          <w:sz w:val="24"/>
          <w:szCs w:val="24"/>
        </w:rPr>
      </w:pPr>
    </w:p>
    <w:p w14:paraId="35B37B81" w14:textId="142FFC89" w:rsidR="00655FA7" w:rsidRPr="00CC49AB" w:rsidRDefault="00655FA7" w:rsidP="001D30B7">
      <w:pPr>
        <w:pStyle w:val="TEKSTIIIIII"/>
      </w:pPr>
      <w:r w:rsidRPr="00CC49AB">
        <w:t xml:space="preserve">Në </w:t>
      </w:r>
      <w:r w:rsidR="00C027B5" w:rsidRPr="00CC49AB">
        <w:t xml:space="preserve">figurat </w:t>
      </w:r>
      <w:r w:rsidRPr="00CC49AB">
        <w:t>3.52</w:t>
      </w:r>
      <w:r w:rsidR="00C027B5" w:rsidRPr="00CC49AB">
        <w:rPr>
          <w:rFonts w:cs="Times New Roman"/>
          <w:bCs/>
          <w:iCs/>
          <w:szCs w:val="20"/>
        </w:rPr>
        <w:t>–</w:t>
      </w:r>
      <w:r w:rsidRPr="00CC49AB">
        <w:t>3.53 është paraqitur parashikimi i sipërfaqes totale të stokut të ndërtesave rezidenciale të banuara deri në vitin 2050. Parashikimi tregon se stoku i ndërtesave të banuara pritet të rritet nga 56 milionë m² në vitin 2023 në 95 milionë m² në vitin 2050.</w:t>
      </w:r>
    </w:p>
    <w:p w14:paraId="4195C966" w14:textId="0F99C2BF" w:rsidR="00655FA7" w:rsidRPr="00CC49AB" w:rsidRDefault="00655FA7" w:rsidP="001D30B7">
      <w:pPr>
        <w:pStyle w:val="TEKSTIIIIII"/>
      </w:pPr>
      <w:r w:rsidRPr="00CC49AB">
        <w:t>Sipërfaqja e dyshemesë së shtëpive të veçuara do të arrijë deri në 44.1 milionë m² (e barabartë me 46.47% të totalit), e ndjekur nga një rritje e MAB-ve (</w:t>
      </w:r>
      <w:r w:rsidR="00C027B5" w:rsidRPr="00CC49AB">
        <w:t>ndërtesave me shumë apartamente</w:t>
      </w:r>
      <w:r w:rsidRPr="00CC49AB">
        <w:t>) deri në 41.3 milionë m² (e barabartë me 43.5% të totalit).</w:t>
      </w:r>
    </w:p>
    <w:p w14:paraId="2A5C171D" w14:textId="2E59EA47" w:rsidR="00655FA7" w:rsidRPr="00CC49AB" w:rsidRDefault="00655FA7" w:rsidP="001D30B7">
      <w:pPr>
        <w:pStyle w:val="TEKSTIIIIII"/>
      </w:pPr>
      <w:r w:rsidRPr="00CC49AB">
        <w:t xml:space="preserve">Aneksi 4 paraqet sipërfaqen përkatëse të parashikuar (shprehur në m²) të ndërtesave rezidenciale të banuara për periudhën </w:t>
      </w:r>
      <w:r w:rsidR="00CE5C83" w:rsidRPr="00CC49AB">
        <w:t>2023–2050</w:t>
      </w:r>
      <w:r w:rsidRPr="00CC49AB">
        <w:t xml:space="preserve"> në Shqipëri. E njëjta sipërfaqe e parashikuar për të gjithë stokun e ndërtesave rezidenciale të banuara është përdorur edhe në PKEK.</w:t>
      </w:r>
    </w:p>
    <w:tbl>
      <w:tblPr>
        <w:tblStyle w:val="TableGrid"/>
        <w:tblW w:w="5000" w:type="pct"/>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33"/>
        <w:gridCol w:w="4727"/>
      </w:tblGrid>
      <w:tr w:rsidR="00655FA7" w:rsidRPr="00CC49AB" w14:paraId="2B2484F8" w14:textId="77777777" w:rsidTr="002405F4">
        <w:trPr>
          <w:jc w:val="center"/>
        </w:trPr>
        <w:tc>
          <w:tcPr>
            <w:tcW w:w="2475" w:type="pct"/>
            <w:hideMark/>
          </w:tcPr>
          <w:p w14:paraId="29EF6AD5"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895542D" wp14:editId="43CB32AA">
                  <wp:extent cx="2649220" cy="2004695"/>
                  <wp:effectExtent l="0" t="0" r="0" b="0"/>
                  <wp:docPr id="98" name="Picture 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10"/>
                          <pic:cNvPicPr>
                            <a:picLocks noChangeAspect="1" noChangeArrowheads="1"/>
                          </pic:cNvPicPr>
                        </pic:nvPicPr>
                        <pic:blipFill>
                          <a:blip r:embed="rId101">
                            <a:extLst>
                              <a:ext uri="{28A0092B-C50C-407E-A947-70E740481C1C}">
                                <a14:useLocalDpi xmlns:a14="http://schemas.microsoft.com/office/drawing/2010/main" val="0"/>
                              </a:ext>
                            </a:extLst>
                          </a:blip>
                          <a:srcRect/>
                          <a:stretch>
                            <a:fillRect/>
                          </a:stretch>
                        </pic:blipFill>
                        <pic:spPr bwMode="auto">
                          <a:xfrm>
                            <a:off x="0" y="0"/>
                            <a:ext cx="2649220" cy="2004695"/>
                          </a:xfrm>
                          <a:prstGeom prst="rect">
                            <a:avLst/>
                          </a:prstGeom>
                          <a:noFill/>
                          <a:ln>
                            <a:noFill/>
                          </a:ln>
                        </pic:spPr>
                      </pic:pic>
                    </a:graphicData>
                  </a:graphic>
                </wp:inline>
              </w:drawing>
            </w:r>
          </w:p>
          <w:p w14:paraId="60E2492A" w14:textId="247D70E0"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54" w:name="_Toc184729327"/>
            <w:r w:rsidRPr="00CC49AB">
              <w:rPr>
                <w:rFonts w:ascii="Garamond" w:hAnsi="Garamond" w:cs="Times New Roman"/>
                <w:b w:val="0"/>
                <w:i/>
                <w:color w:val="auto"/>
                <w:szCs w:val="20"/>
                <w:lang w:val="sq-AL"/>
              </w:rPr>
              <w:lastRenderedPageBreak/>
              <w:t xml:space="preserve">Figura </w:t>
            </w:r>
            <w:r w:rsidR="001D30B7" w:rsidRPr="00CC49AB">
              <w:rPr>
                <w:rFonts w:ascii="Garamond" w:hAnsi="Garamond" w:cs="Times New Roman"/>
                <w:b w:val="0"/>
                <w:i/>
                <w:color w:val="auto"/>
                <w:szCs w:val="20"/>
                <w:lang w:val="sq-AL"/>
              </w:rPr>
              <w:t>3.52</w:t>
            </w:r>
            <w:r w:rsidRPr="00CC49AB">
              <w:rPr>
                <w:rFonts w:ascii="Garamond" w:hAnsi="Garamond" w:cs="Times New Roman"/>
                <w:b w:val="0"/>
                <w:i/>
                <w:color w:val="auto"/>
                <w:szCs w:val="20"/>
                <w:lang w:val="sq-AL"/>
              </w:rPr>
              <w:t xml:space="preserve"> Sipërfaqja totale e parashikuar e </w:t>
            </w:r>
            <w:r w:rsidR="00C027B5" w:rsidRPr="00CC49AB">
              <w:rPr>
                <w:rFonts w:ascii="Garamond" w:hAnsi="Garamond" w:cs="Times New Roman"/>
                <w:b w:val="0"/>
                <w:i/>
                <w:color w:val="auto"/>
                <w:szCs w:val="20"/>
                <w:lang w:val="sq-AL"/>
              </w:rPr>
              <w:t>dyshemesë</w:t>
            </w:r>
            <w:r w:rsidRPr="00CC49AB">
              <w:rPr>
                <w:rFonts w:ascii="Garamond" w:hAnsi="Garamond" w:cs="Times New Roman"/>
                <w:b w:val="0"/>
                <w:i/>
                <w:color w:val="auto"/>
                <w:szCs w:val="20"/>
                <w:lang w:val="sq-AL"/>
              </w:rPr>
              <w:t xml:space="preserve"> s</w:t>
            </w:r>
            <w:r w:rsidR="00C027B5" w:rsidRPr="00CC49AB">
              <w:rPr>
                <w:rFonts w:ascii="Garamond" w:hAnsi="Garamond" w:cs="Times New Roman"/>
                <w:b w:val="0"/>
                <w:i/>
                <w:color w:val="auto"/>
                <w:szCs w:val="20"/>
                <w:lang w:val="sq-AL"/>
              </w:rPr>
              <w:t>ë</w:t>
            </w:r>
            <w:r w:rsidRPr="00CC49AB">
              <w:rPr>
                <w:rFonts w:ascii="Garamond" w:hAnsi="Garamond" w:cs="Times New Roman"/>
                <w:b w:val="0"/>
                <w:i/>
                <w:color w:val="auto"/>
                <w:szCs w:val="20"/>
                <w:lang w:val="sq-AL"/>
              </w:rPr>
              <w:t xml:space="preserve"> banesave të banuara sipas kategorive të ndryshme të ndërtesave</w:t>
            </w:r>
            <w:bookmarkEnd w:id="154"/>
          </w:p>
        </w:tc>
        <w:tc>
          <w:tcPr>
            <w:tcW w:w="2525" w:type="pct"/>
            <w:hideMark/>
          </w:tcPr>
          <w:p w14:paraId="641DBDA7"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6563884F" wp14:editId="367135C3">
                  <wp:extent cx="2696210" cy="2004695"/>
                  <wp:effectExtent l="0" t="0" r="8890" b="0"/>
                  <wp:docPr id="99" name="Picture 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11"/>
                          <pic:cNvPicPr>
                            <a:picLocks noChangeAspect="1" noChangeArrowheads="1"/>
                          </pic:cNvPicPr>
                        </pic:nvPicPr>
                        <pic:blipFill>
                          <a:blip r:embed="rId102">
                            <a:extLst>
                              <a:ext uri="{28A0092B-C50C-407E-A947-70E740481C1C}">
                                <a14:useLocalDpi xmlns:a14="http://schemas.microsoft.com/office/drawing/2010/main" val="0"/>
                              </a:ext>
                            </a:extLst>
                          </a:blip>
                          <a:srcRect/>
                          <a:stretch>
                            <a:fillRect/>
                          </a:stretch>
                        </pic:blipFill>
                        <pic:spPr bwMode="auto">
                          <a:xfrm>
                            <a:off x="0" y="0"/>
                            <a:ext cx="2696210" cy="2004695"/>
                          </a:xfrm>
                          <a:prstGeom prst="rect">
                            <a:avLst/>
                          </a:prstGeom>
                          <a:noFill/>
                          <a:ln>
                            <a:noFill/>
                          </a:ln>
                        </pic:spPr>
                      </pic:pic>
                    </a:graphicData>
                  </a:graphic>
                </wp:inline>
              </w:drawing>
            </w:r>
          </w:p>
          <w:p w14:paraId="640190FF" w14:textId="7A134886"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55" w:name="_Toc184729328"/>
            <w:r w:rsidRPr="00CC49AB">
              <w:rPr>
                <w:rFonts w:ascii="Garamond" w:hAnsi="Garamond" w:cs="Times New Roman"/>
                <w:b w:val="0"/>
                <w:i/>
                <w:color w:val="auto"/>
                <w:szCs w:val="20"/>
                <w:lang w:val="sq-AL"/>
              </w:rPr>
              <w:lastRenderedPageBreak/>
              <w:t xml:space="preserve">Figura </w:t>
            </w:r>
            <w:r w:rsidR="001D30B7" w:rsidRPr="00CC49AB">
              <w:rPr>
                <w:rFonts w:ascii="Garamond" w:hAnsi="Garamond" w:cs="Times New Roman"/>
                <w:b w:val="0"/>
                <w:i/>
                <w:color w:val="auto"/>
                <w:szCs w:val="20"/>
                <w:lang w:val="sq-AL"/>
              </w:rPr>
              <w:t>3.53</w:t>
            </w:r>
            <w:r w:rsidRPr="00CC49AB">
              <w:rPr>
                <w:rFonts w:ascii="Garamond" w:hAnsi="Garamond" w:cs="Times New Roman"/>
                <w:b w:val="0"/>
                <w:i/>
                <w:color w:val="auto"/>
                <w:szCs w:val="20"/>
                <w:lang w:val="sq-AL"/>
              </w:rPr>
              <w:t xml:space="preserve"> </w:t>
            </w:r>
            <w:r w:rsidR="00C027B5" w:rsidRPr="00CC49AB">
              <w:rPr>
                <w:rFonts w:ascii="Garamond" w:hAnsi="Garamond" w:cs="Times New Roman"/>
                <w:b w:val="0"/>
                <w:i/>
                <w:color w:val="auto"/>
                <w:szCs w:val="20"/>
                <w:lang w:val="sq-AL"/>
              </w:rPr>
              <w:t>Përqindja</w:t>
            </w:r>
            <w:r w:rsidRPr="00CC49AB">
              <w:rPr>
                <w:rFonts w:ascii="Garamond" w:hAnsi="Garamond" w:cs="Times New Roman"/>
                <w:b w:val="0"/>
                <w:i/>
                <w:color w:val="auto"/>
                <w:szCs w:val="20"/>
                <w:lang w:val="sq-AL"/>
              </w:rPr>
              <w:t xml:space="preserve"> e parashikuar e sipërfaqes s</w:t>
            </w:r>
            <w:r w:rsidR="00C027B5" w:rsidRPr="00CC49AB">
              <w:rPr>
                <w:rFonts w:ascii="Garamond" w:hAnsi="Garamond" w:cs="Times New Roman"/>
                <w:b w:val="0"/>
                <w:i/>
                <w:color w:val="auto"/>
                <w:szCs w:val="20"/>
                <w:lang w:val="sq-AL"/>
              </w:rPr>
              <w:t>ë</w:t>
            </w:r>
            <w:r w:rsidRPr="00CC49AB">
              <w:rPr>
                <w:rFonts w:ascii="Garamond" w:hAnsi="Garamond" w:cs="Times New Roman"/>
                <w:b w:val="0"/>
                <w:i/>
                <w:color w:val="auto"/>
                <w:szCs w:val="20"/>
                <w:lang w:val="sq-AL"/>
              </w:rPr>
              <w:t xml:space="preserve"> </w:t>
            </w:r>
            <w:r w:rsidR="00C027B5" w:rsidRPr="00CC49AB">
              <w:rPr>
                <w:rFonts w:ascii="Garamond" w:hAnsi="Garamond" w:cs="Times New Roman"/>
                <w:b w:val="0"/>
                <w:i/>
                <w:color w:val="auto"/>
                <w:szCs w:val="20"/>
                <w:lang w:val="sq-AL"/>
              </w:rPr>
              <w:t>dyshemesë</w:t>
            </w:r>
            <w:r w:rsidRPr="00CC49AB">
              <w:rPr>
                <w:rFonts w:ascii="Garamond" w:hAnsi="Garamond" w:cs="Times New Roman"/>
                <w:b w:val="0"/>
                <w:i/>
                <w:color w:val="auto"/>
                <w:szCs w:val="20"/>
                <w:lang w:val="sq-AL"/>
              </w:rPr>
              <w:t xml:space="preserve"> së banesave të banuara sipas kategorive të ndryshme të ndërtesave</w:t>
            </w:r>
            <w:bookmarkEnd w:id="155"/>
          </w:p>
        </w:tc>
      </w:tr>
      <w:tr w:rsidR="00655FA7" w:rsidRPr="00CC49AB" w14:paraId="3597CF6B" w14:textId="77777777" w:rsidTr="002405F4">
        <w:trPr>
          <w:trHeight w:val="77"/>
          <w:jc w:val="center"/>
        </w:trPr>
        <w:tc>
          <w:tcPr>
            <w:tcW w:w="5000" w:type="pct"/>
            <w:gridSpan w:val="2"/>
            <w:hideMark/>
          </w:tcPr>
          <w:p w14:paraId="330DDB03" w14:textId="3EEF5259"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lastRenderedPageBreak/>
              <w:t xml:space="preserve">Burimi: Llogaritjet e kryera nga </w:t>
            </w:r>
            <w:r w:rsidR="00C027B5" w:rsidRPr="00CC49AB">
              <w:rPr>
                <w:rFonts w:ascii="Garamond" w:hAnsi="Garamond" w:cs="Times New Roman"/>
                <w:b w:val="0"/>
                <w:i/>
                <w:color w:val="auto"/>
                <w:szCs w:val="20"/>
                <w:lang w:val="sq-AL"/>
              </w:rPr>
              <w:t xml:space="preserve">konsulenti </w:t>
            </w:r>
          </w:p>
        </w:tc>
      </w:tr>
    </w:tbl>
    <w:p w14:paraId="1BFD00BC" w14:textId="77777777" w:rsidR="001D30B7" w:rsidRPr="00CC49AB" w:rsidRDefault="001D30B7" w:rsidP="00655FA7">
      <w:pPr>
        <w:tabs>
          <w:tab w:val="left" w:pos="0"/>
        </w:tabs>
        <w:spacing w:after="0" w:line="240" w:lineRule="auto"/>
        <w:jc w:val="both"/>
        <w:rPr>
          <w:rFonts w:ascii="Garamond" w:hAnsi="Garamond" w:cs="Times New Roman"/>
          <w:sz w:val="24"/>
          <w:szCs w:val="24"/>
        </w:rPr>
      </w:pPr>
    </w:p>
    <w:p w14:paraId="5411DD00" w14:textId="77777777" w:rsidR="00655FA7" w:rsidRPr="00CC49AB" w:rsidRDefault="00655FA7" w:rsidP="001D30B7">
      <w:pPr>
        <w:pStyle w:val="TEKSTIIIIII"/>
      </w:pPr>
      <w:r w:rsidRPr="00CC49AB">
        <w:t>E njëjta metodologji e përdorur për të gjithë vendin aplikohet për përcaktimin e numrit të parashikuar dhe sipërfaqes përkatëse të banesave rezidenciale të banuara për çdo zonë klimatike (1, 2 dhe 3).</w:t>
      </w:r>
    </w:p>
    <w:p w14:paraId="4C582563" w14:textId="5E5288A9" w:rsidR="00655FA7" w:rsidRPr="00CC49AB" w:rsidRDefault="00655FA7" w:rsidP="001D30B7">
      <w:pPr>
        <w:pStyle w:val="TEKSTIIIIII"/>
      </w:pPr>
      <w:r w:rsidRPr="00CC49AB">
        <w:t>Në figurat 3.55</w:t>
      </w:r>
      <w:r w:rsidR="002A0EE7" w:rsidRPr="00CC49AB">
        <w:rPr>
          <w:rFonts w:cs="Times New Roman"/>
          <w:bCs/>
          <w:iCs/>
          <w:szCs w:val="20"/>
        </w:rPr>
        <w:t>–</w:t>
      </w:r>
      <w:r w:rsidRPr="00CC49AB">
        <w:t xml:space="preserve">3.55 paraqitet parashikimi i numrit dhe sipërfaqeve përkatëse të banesave rezidenciale të banuara </w:t>
      </w:r>
      <w:r w:rsidR="001325D7" w:rsidRPr="00CC49AB">
        <w:t xml:space="preserve">për zonën klimatike </w:t>
      </w:r>
      <w:r w:rsidRPr="00CC49AB">
        <w:t xml:space="preserve">1. Nga analiza rezulton se numri i banesave rezidenciale të banuara do të rritet nga 485,496 në vitin 2023 në 682,736 deri në vitin 2050. Shtojca 5 paraqet numrin përkatës të parashikuar të banesave rezidenciale të banuara </w:t>
      </w:r>
      <w:r w:rsidR="001325D7" w:rsidRPr="00CC49AB">
        <w:t xml:space="preserve">për zonën klimatike </w:t>
      </w:r>
      <w:r w:rsidRPr="00CC49AB">
        <w:t>1 (të njëjtat numra të parashikuar përdoren gjithashtu në PKEK).</w:t>
      </w:r>
    </w:p>
    <w:p w14:paraId="6C9F1F61" w14:textId="32CC0912" w:rsidR="00655FA7" w:rsidRPr="00CC49AB" w:rsidRDefault="00655FA7" w:rsidP="001D30B7">
      <w:pPr>
        <w:pStyle w:val="TEKSTIIIIII"/>
      </w:pPr>
      <w:r w:rsidRPr="00CC49AB">
        <w:t>Analiza tregon se stoku i ndërtesave rezidenciale të banuara do të rritet nga 37 milion</w:t>
      </w:r>
      <w:r w:rsidR="00AA2ECB">
        <w:t>ë</w:t>
      </w:r>
      <w:r w:rsidRPr="00CC49AB">
        <w:t xml:space="preserve"> m² në vitin 2023 në 64 milion</w:t>
      </w:r>
      <w:r w:rsidR="00AA2ECB">
        <w:t>ë</w:t>
      </w:r>
      <w:r w:rsidRPr="00CC49AB">
        <w:t xml:space="preserve"> m² deri në vitin 2050 (paraqitur në figurat 3.56-3.57). Shtojca 6 paraqet sipërfaqen përkatëse të parashikuar (shprehur në m²) të ndërtesave rezidenciale të banuara </w:t>
      </w:r>
      <w:r w:rsidR="001325D7" w:rsidRPr="00CC49AB">
        <w:t xml:space="preserve">për zonën klimatike </w:t>
      </w:r>
      <w:r w:rsidRPr="00CC49AB">
        <w:t xml:space="preserve">1. E njëjta sipërfaqe e parashikuar e stokut të ndërtesave rezidenciale të banuara </w:t>
      </w:r>
      <w:r w:rsidR="001325D7" w:rsidRPr="00CC49AB">
        <w:t xml:space="preserve">për zonën klimatike </w:t>
      </w:r>
      <w:r w:rsidRPr="00CC49AB">
        <w:t>1 përdoret</w:t>
      </w:r>
      <w:r w:rsidR="002A0EE7" w:rsidRPr="00CC49AB">
        <w:t>,</w:t>
      </w:r>
      <w:r w:rsidRPr="00CC49AB">
        <w:t xml:space="preserve"> gjithashtu</w:t>
      </w:r>
      <w:r w:rsidR="002A0EE7" w:rsidRPr="00CC49AB">
        <w:t>,</w:t>
      </w:r>
      <w:r w:rsidRPr="00CC49AB">
        <w:t xml:space="preserve"> në PKEK.</w:t>
      </w:r>
    </w:p>
    <w:p w14:paraId="2F83B2F7" w14:textId="77777777" w:rsidR="00655FA7" w:rsidRPr="00CC49AB" w:rsidRDefault="00655FA7" w:rsidP="00655FA7">
      <w:pPr>
        <w:tabs>
          <w:tab w:val="left" w:pos="0"/>
        </w:tabs>
        <w:spacing w:after="0" w:line="240" w:lineRule="auto"/>
        <w:jc w:val="both"/>
        <w:rPr>
          <w:rFonts w:ascii="Garamond" w:hAnsi="Garamond" w:cs="Times New Roman"/>
          <w:sz w:val="24"/>
          <w:szCs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84"/>
        <w:gridCol w:w="105"/>
        <w:gridCol w:w="4560"/>
        <w:gridCol w:w="11"/>
      </w:tblGrid>
      <w:tr w:rsidR="00655FA7" w:rsidRPr="00CC49AB" w14:paraId="292130CC" w14:textId="77777777" w:rsidTr="002405F4">
        <w:trPr>
          <w:trHeight w:val="3415"/>
        </w:trPr>
        <w:tc>
          <w:tcPr>
            <w:tcW w:w="2558" w:type="pct"/>
            <w:gridSpan w:val="2"/>
          </w:tcPr>
          <w:p w14:paraId="6A7588C4"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3028455E" wp14:editId="13FA0496">
                  <wp:extent cx="2784764" cy="2049081"/>
                  <wp:effectExtent l="0" t="0" r="0" b="8890"/>
                  <wp:docPr id="100" name="Picture 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03">
                            <a:extLst>
                              <a:ext uri="{28A0092B-C50C-407E-A947-70E740481C1C}">
                                <a14:useLocalDpi xmlns:a14="http://schemas.microsoft.com/office/drawing/2010/main" val="0"/>
                              </a:ext>
                            </a:extLst>
                          </a:blip>
                          <a:srcRect/>
                          <a:stretch>
                            <a:fillRect/>
                          </a:stretch>
                        </pic:blipFill>
                        <pic:spPr bwMode="auto">
                          <a:xfrm>
                            <a:off x="0" y="0"/>
                            <a:ext cx="2790614" cy="2053385"/>
                          </a:xfrm>
                          <a:prstGeom prst="rect">
                            <a:avLst/>
                          </a:prstGeom>
                          <a:noFill/>
                        </pic:spPr>
                      </pic:pic>
                    </a:graphicData>
                  </a:graphic>
                </wp:inline>
              </w:drawing>
            </w:r>
          </w:p>
          <w:p w14:paraId="3A0CBBA4" w14:textId="036C0BE0"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56" w:name="_Toc184729329"/>
            <w:r w:rsidRPr="00CC49AB">
              <w:rPr>
                <w:rFonts w:ascii="Garamond" w:hAnsi="Garamond" w:cs="Times New Roman"/>
                <w:b w:val="0"/>
                <w:i/>
                <w:color w:val="auto"/>
                <w:szCs w:val="20"/>
                <w:lang w:val="sq-AL"/>
              </w:rPr>
              <w:t xml:space="preserve">Figura </w:t>
            </w:r>
            <w:r w:rsidR="001D30B7" w:rsidRPr="00CC49AB">
              <w:rPr>
                <w:rFonts w:ascii="Garamond" w:hAnsi="Garamond" w:cs="Times New Roman"/>
                <w:b w:val="0"/>
                <w:i/>
                <w:color w:val="auto"/>
                <w:szCs w:val="20"/>
                <w:lang w:val="sq-AL"/>
              </w:rPr>
              <w:t>3.54</w:t>
            </w:r>
            <w:r w:rsidRPr="00CC49AB">
              <w:rPr>
                <w:rFonts w:ascii="Garamond" w:hAnsi="Garamond" w:cs="Times New Roman"/>
                <w:b w:val="0"/>
                <w:i/>
                <w:color w:val="auto"/>
                <w:szCs w:val="20"/>
                <w:lang w:val="sq-AL"/>
              </w:rPr>
              <w:t xml:space="preserve"> Numri total i parashikuar i banesave rezidenciale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1 sipas kategorive</w:t>
            </w:r>
            <w:bookmarkEnd w:id="156"/>
          </w:p>
        </w:tc>
        <w:tc>
          <w:tcPr>
            <w:tcW w:w="2442" w:type="pct"/>
            <w:gridSpan w:val="2"/>
          </w:tcPr>
          <w:p w14:paraId="158766C3"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98EB55F" wp14:editId="72D0F744">
                  <wp:extent cx="2569326" cy="2049671"/>
                  <wp:effectExtent l="0" t="0" r="2540" b="8255"/>
                  <wp:docPr id="101" name="Picture 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104">
                            <a:extLst>
                              <a:ext uri="{28A0092B-C50C-407E-A947-70E740481C1C}">
                                <a14:useLocalDpi xmlns:a14="http://schemas.microsoft.com/office/drawing/2010/main" val="0"/>
                              </a:ext>
                            </a:extLst>
                          </a:blip>
                          <a:srcRect/>
                          <a:stretch>
                            <a:fillRect/>
                          </a:stretch>
                        </pic:blipFill>
                        <pic:spPr bwMode="auto">
                          <a:xfrm>
                            <a:off x="0" y="0"/>
                            <a:ext cx="2576447" cy="2055351"/>
                          </a:xfrm>
                          <a:prstGeom prst="rect">
                            <a:avLst/>
                          </a:prstGeom>
                          <a:noFill/>
                        </pic:spPr>
                      </pic:pic>
                    </a:graphicData>
                  </a:graphic>
                </wp:inline>
              </w:drawing>
            </w:r>
          </w:p>
          <w:p w14:paraId="067DF4B3" w14:textId="42DB80FB"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57" w:name="_Toc184729330"/>
            <w:r w:rsidRPr="00CC49AB">
              <w:rPr>
                <w:rFonts w:ascii="Garamond" w:hAnsi="Garamond" w:cs="Times New Roman"/>
                <w:b w:val="0"/>
                <w:i/>
                <w:color w:val="auto"/>
                <w:szCs w:val="20"/>
                <w:lang w:val="sq-AL"/>
              </w:rPr>
              <w:t xml:space="preserve">Figura </w:t>
            </w:r>
            <w:r w:rsidR="001D30B7" w:rsidRPr="00CC49AB">
              <w:rPr>
                <w:rFonts w:ascii="Garamond" w:hAnsi="Garamond" w:cs="Times New Roman"/>
                <w:b w:val="0"/>
                <w:i/>
                <w:color w:val="auto"/>
                <w:szCs w:val="20"/>
                <w:lang w:val="sq-AL"/>
              </w:rPr>
              <w:t>3.55</w:t>
            </w:r>
            <w:r w:rsidRPr="00CC49AB">
              <w:rPr>
                <w:rFonts w:ascii="Garamond" w:hAnsi="Garamond" w:cs="Times New Roman"/>
                <w:b w:val="0"/>
                <w:i/>
                <w:color w:val="auto"/>
                <w:szCs w:val="20"/>
                <w:lang w:val="sq-AL"/>
              </w:rPr>
              <w:t xml:space="preserve"> </w:t>
            </w:r>
            <w:r w:rsidR="002A0EE7" w:rsidRPr="00CC49AB">
              <w:rPr>
                <w:rFonts w:ascii="Garamond" w:hAnsi="Garamond" w:cs="Times New Roman"/>
                <w:b w:val="0"/>
                <w:i/>
                <w:color w:val="auto"/>
                <w:szCs w:val="20"/>
                <w:lang w:val="sq-AL"/>
              </w:rPr>
              <w:t>Përqindja</w:t>
            </w:r>
            <w:r w:rsidRPr="00CC49AB">
              <w:rPr>
                <w:rFonts w:ascii="Garamond" w:hAnsi="Garamond" w:cs="Times New Roman"/>
                <w:b w:val="0"/>
                <w:i/>
                <w:color w:val="auto"/>
                <w:szCs w:val="20"/>
                <w:lang w:val="sq-AL"/>
              </w:rPr>
              <w:t xml:space="preserve"> e numrit të parashikuar të banesave rezidenciale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1</w:t>
            </w:r>
            <w:bookmarkEnd w:id="157"/>
          </w:p>
        </w:tc>
      </w:tr>
      <w:tr w:rsidR="00655FA7" w:rsidRPr="00CC49AB" w14:paraId="0799E7FA" w14:textId="77777777" w:rsidTr="002405F4">
        <w:trPr>
          <w:trHeight w:val="266"/>
        </w:trPr>
        <w:tc>
          <w:tcPr>
            <w:tcW w:w="5000" w:type="pct"/>
            <w:gridSpan w:val="4"/>
          </w:tcPr>
          <w:p w14:paraId="7959DDAB" w14:textId="7095EC9D"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2A0EE7" w:rsidRPr="00CC49AB">
              <w:rPr>
                <w:rFonts w:ascii="Garamond" w:hAnsi="Garamond" w:cs="Times New Roman"/>
                <w:b w:val="0"/>
                <w:i/>
                <w:color w:val="auto"/>
                <w:szCs w:val="20"/>
                <w:lang w:val="sq-AL"/>
              </w:rPr>
              <w:t>konsulenti</w:t>
            </w:r>
          </w:p>
        </w:tc>
      </w:tr>
      <w:tr w:rsidR="00655FA7" w:rsidRPr="00CC49AB" w14:paraId="210B85C1" w14:textId="77777777" w:rsidTr="002405F4">
        <w:trPr>
          <w:gridAfter w:val="1"/>
          <w:wAfter w:w="6" w:type="pct"/>
        </w:trPr>
        <w:tc>
          <w:tcPr>
            <w:tcW w:w="2502" w:type="pct"/>
            <w:hideMark/>
          </w:tcPr>
          <w:p w14:paraId="3665293A"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55AAF259" wp14:editId="1A2029E9">
                  <wp:extent cx="2666177" cy="1828800"/>
                  <wp:effectExtent l="0" t="0" r="1270" b="0"/>
                  <wp:docPr id="102" name="Picture 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05">
                            <a:extLst>
                              <a:ext uri="{28A0092B-C50C-407E-A947-70E740481C1C}">
                                <a14:useLocalDpi xmlns:a14="http://schemas.microsoft.com/office/drawing/2010/main" val="0"/>
                              </a:ext>
                            </a:extLst>
                          </a:blip>
                          <a:srcRect/>
                          <a:stretch>
                            <a:fillRect/>
                          </a:stretch>
                        </pic:blipFill>
                        <pic:spPr bwMode="auto">
                          <a:xfrm>
                            <a:off x="0" y="0"/>
                            <a:ext cx="2672586" cy="1833196"/>
                          </a:xfrm>
                          <a:prstGeom prst="rect">
                            <a:avLst/>
                          </a:prstGeom>
                          <a:noFill/>
                        </pic:spPr>
                      </pic:pic>
                    </a:graphicData>
                  </a:graphic>
                </wp:inline>
              </w:drawing>
            </w:r>
          </w:p>
          <w:p w14:paraId="61EB73E1" w14:textId="45B8C598"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58" w:name="_Toc184729331"/>
            <w:r w:rsidRPr="00CC49AB">
              <w:rPr>
                <w:rFonts w:ascii="Garamond" w:hAnsi="Garamond" w:cs="Times New Roman"/>
                <w:b w:val="0"/>
                <w:i/>
                <w:color w:val="auto"/>
                <w:szCs w:val="20"/>
                <w:lang w:val="sq-AL"/>
              </w:rPr>
              <w:lastRenderedPageBreak/>
              <w:t xml:space="preserve">Figura </w:t>
            </w:r>
            <w:r w:rsidR="001D30B7" w:rsidRPr="00CC49AB">
              <w:rPr>
                <w:rFonts w:ascii="Garamond" w:hAnsi="Garamond" w:cs="Times New Roman"/>
                <w:b w:val="0"/>
                <w:i/>
                <w:color w:val="auto"/>
                <w:szCs w:val="20"/>
                <w:lang w:val="sq-AL"/>
              </w:rPr>
              <w:t>3.56</w:t>
            </w:r>
            <w:r w:rsidRPr="00CC49AB">
              <w:rPr>
                <w:rFonts w:ascii="Garamond" w:hAnsi="Garamond" w:cs="Times New Roman"/>
                <w:b w:val="0"/>
                <w:i/>
                <w:color w:val="auto"/>
                <w:szCs w:val="20"/>
                <w:lang w:val="sq-AL"/>
              </w:rPr>
              <w:t xml:space="preserve"> Sipërfaqja totale e parashikuar e dyshemesë së banesave të banuara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1 sipas kategorive të ndryshme</w:t>
            </w:r>
            <w:bookmarkEnd w:id="158"/>
          </w:p>
          <w:p w14:paraId="20C96877"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p>
        </w:tc>
        <w:tc>
          <w:tcPr>
            <w:tcW w:w="2492" w:type="pct"/>
            <w:gridSpan w:val="2"/>
            <w:hideMark/>
          </w:tcPr>
          <w:p w14:paraId="69B95C05"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5EF4807F" wp14:editId="64F27275">
                  <wp:extent cx="2722245" cy="1828800"/>
                  <wp:effectExtent l="0" t="0" r="1905" b="0"/>
                  <wp:docPr id="103" name="Picture 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106">
                            <a:extLst>
                              <a:ext uri="{28A0092B-C50C-407E-A947-70E740481C1C}">
                                <a14:useLocalDpi xmlns:a14="http://schemas.microsoft.com/office/drawing/2010/main" val="0"/>
                              </a:ext>
                            </a:extLst>
                          </a:blip>
                          <a:srcRect/>
                          <a:stretch>
                            <a:fillRect/>
                          </a:stretch>
                        </pic:blipFill>
                        <pic:spPr bwMode="auto">
                          <a:xfrm>
                            <a:off x="0" y="0"/>
                            <a:ext cx="2722811" cy="1829180"/>
                          </a:xfrm>
                          <a:prstGeom prst="rect">
                            <a:avLst/>
                          </a:prstGeom>
                          <a:noFill/>
                        </pic:spPr>
                      </pic:pic>
                    </a:graphicData>
                  </a:graphic>
                </wp:inline>
              </w:drawing>
            </w:r>
          </w:p>
          <w:p w14:paraId="070C0DE7" w14:textId="0971AE4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59" w:name="_Toc184729332"/>
            <w:r w:rsidRPr="00CC49AB">
              <w:rPr>
                <w:rFonts w:ascii="Garamond" w:hAnsi="Garamond" w:cs="Times New Roman"/>
                <w:b w:val="0"/>
                <w:i/>
                <w:color w:val="auto"/>
                <w:szCs w:val="20"/>
                <w:lang w:val="sq-AL"/>
              </w:rPr>
              <w:lastRenderedPageBreak/>
              <w:t xml:space="preserve">Figura </w:t>
            </w:r>
            <w:r w:rsidR="001D30B7" w:rsidRPr="00CC49AB">
              <w:rPr>
                <w:rFonts w:ascii="Garamond" w:hAnsi="Garamond" w:cs="Times New Roman"/>
                <w:b w:val="0"/>
                <w:i/>
                <w:color w:val="auto"/>
                <w:szCs w:val="20"/>
                <w:lang w:val="sq-AL"/>
              </w:rPr>
              <w:t>3.57</w:t>
            </w:r>
            <w:r w:rsidRPr="00CC49AB">
              <w:rPr>
                <w:rFonts w:ascii="Garamond" w:hAnsi="Garamond" w:cs="Times New Roman"/>
                <w:b w:val="0"/>
                <w:i/>
                <w:color w:val="auto"/>
                <w:szCs w:val="20"/>
                <w:lang w:val="sq-AL"/>
              </w:rPr>
              <w:t xml:space="preserve"> </w:t>
            </w:r>
            <w:r w:rsidR="002A0EE7" w:rsidRPr="00CC49AB">
              <w:rPr>
                <w:rFonts w:ascii="Garamond" w:hAnsi="Garamond" w:cs="Times New Roman"/>
                <w:b w:val="0"/>
                <w:i/>
                <w:color w:val="auto"/>
                <w:szCs w:val="20"/>
                <w:lang w:val="sq-AL"/>
              </w:rPr>
              <w:t>Përqindja</w:t>
            </w:r>
            <w:r w:rsidRPr="00CC49AB">
              <w:rPr>
                <w:rFonts w:ascii="Garamond" w:hAnsi="Garamond" w:cs="Times New Roman"/>
                <w:b w:val="0"/>
                <w:i/>
                <w:color w:val="auto"/>
                <w:szCs w:val="20"/>
                <w:lang w:val="sq-AL"/>
              </w:rPr>
              <w:t xml:space="preserve"> e sipërfaqes së parashikuar të dyshemesë së banesave të banuara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1 sipas kategorive të ndryshme</w:t>
            </w:r>
            <w:bookmarkEnd w:id="159"/>
          </w:p>
          <w:p w14:paraId="747E0179"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p>
        </w:tc>
      </w:tr>
      <w:tr w:rsidR="00655FA7" w:rsidRPr="00CC49AB" w14:paraId="598AEF50" w14:textId="77777777" w:rsidTr="002405F4">
        <w:trPr>
          <w:gridAfter w:val="1"/>
          <w:wAfter w:w="6" w:type="pct"/>
        </w:trPr>
        <w:tc>
          <w:tcPr>
            <w:tcW w:w="4994" w:type="pct"/>
            <w:gridSpan w:val="3"/>
            <w:hideMark/>
          </w:tcPr>
          <w:p w14:paraId="52170E43" w14:textId="33E969FC"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lastRenderedPageBreak/>
              <w:t xml:space="preserve">Burimi: Llogaritjet e kryera nga </w:t>
            </w:r>
            <w:r w:rsidR="002A0EE7" w:rsidRPr="00CC49AB">
              <w:rPr>
                <w:rFonts w:ascii="Garamond" w:hAnsi="Garamond" w:cs="Times New Roman"/>
                <w:b w:val="0"/>
                <w:i/>
                <w:color w:val="auto"/>
                <w:szCs w:val="20"/>
                <w:lang w:val="sq-AL"/>
              </w:rPr>
              <w:t>konsulenti</w:t>
            </w:r>
          </w:p>
        </w:tc>
      </w:tr>
    </w:tbl>
    <w:p w14:paraId="420BBB23" w14:textId="77777777" w:rsidR="00655FA7" w:rsidRPr="00CC49AB" w:rsidRDefault="00655FA7" w:rsidP="00655FA7">
      <w:pPr>
        <w:spacing w:after="0" w:line="240" w:lineRule="auto"/>
        <w:jc w:val="both"/>
        <w:rPr>
          <w:rFonts w:ascii="Garamond" w:hAnsi="Garamond" w:cs="Times New Roman"/>
          <w:sz w:val="24"/>
          <w:szCs w:val="24"/>
        </w:rPr>
      </w:pPr>
    </w:p>
    <w:p w14:paraId="5716F6D8" w14:textId="6BDCFE67" w:rsidR="00655FA7" w:rsidRPr="00CC49AB" w:rsidRDefault="00655FA7" w:rsidP="001D30B7">
      <w:pPr>
        <w:pStyle w:val="TEKSTIIIIII"/>
      </w:pPr>
      <w:r w:rsidRPr="00CC49AB">
        <w:t>Figura 3.58</w:t>
      </w:r>
      <w:r w:rsidR="002A0EE7" w:rsidRPr="00CC49AB">
        <w:rPr>
          <w:rFonts w:cs="Times New Roman"/>
          <w:bCs/>
          <w:iCs/>
          <w:szCs w:val="20"/>
        </w:rPr>
        <w:t>–</w:t>
      </w:r>
      <w:r w:rsidRPr="00CC49AB">
        <w:t xml:space="preserve">3.61 paraqet parashikimin e numrit dhe sipërfaqeve përkatëse të banesave rezidenciale të banuara </w:t>
      </w:r>
      <w:r w:rsidR="001325D7" w:rsidRPr="00CC49AB">
        <w:t xml:space="preserve">për zonën klimatike </w:t>
      </w:r>
      <w:r w:rsidRPr="00CC49AB">
        <w:t>2. Nga analiza rezulton se numri i banesave rezidenciale të banuara do të rritet nga 147,427 në vitin 2023 në 200,749 në vitin 2050.</w:t>
      </w:r>
    </w:p>
    <w:p w14:paraId="2708A119" w14:textId="500EA28B" w:rsidR="00655FA7" w:rsidRPr="00CC49AB" w:rsidRDefault="00655FA7" w:rsidP="001D30B7">
      <w:pPr>
        <w:pStyle w:val="TEKSTIIIIII"/>
      </w:pPr>
      <w:r w:rsidRPr="00CC49AB">
        <w:t xml:space="preserve">Aneksi 7 paraqet parashikimet përkatëse të numrit të ndërtesave rezidenciale të banuara </w:t>
      </w:r>
      <w:r w:rsidR="001325D7" w:rsidRPr="00CC49AB">
        <w:t xml:space="preserve">për zonën klimatike </w:t>
      </w:r>
      <w:r w:rsidRPr="00CC49AB">
        <w:t>2 (të njëjtat numra janë parashikuar edhe në PKEK).</w:t>
      </w:r>
    </w:p>
    <w:p w14:paraId="111913C0" w14:textId="7EF32962" w:rsidR="00655FA7" w:rsidRPr="00CC49AB" w:rsidRDefault="00655FA7" w:rsidP="001D30B7">
      <w:pPr>
        <w:pStyle w:val="TEKSTIIIIII"/>
      </w:pPr>
      <w:r w:rsidRPr="00CC49AB">
        <w:t xml:space="preserve">Analiza tregon se sipërfaqja e stokut të ndërtesave të banuara do të rritet nga 11.4 milionë m² në vitin 2023 në 19 milionë m² deri në vitin 2050. Shtojca 6 paraqet sipërfaqen përkatëse të parashikuar (shprehur në m²) të ndërtesave rezidenciale të banuara </w:t>
      </w:r>
      <w:r w:rsidR="001325D7" w:rsidRPr="00CC49AB">
        <w:t xml:space="preserve">për zonën klimatike </w:t>
      </w:r>
      <w:r w:rsidRPr="00CC49AB">
        <w:t>2 (të njëjtat parashikime janë përfshirë edhe në PKEK).</w:t>
      </w:r>
    </w:p>
    <w:p w14:paraId="0A177429" w14:textId="77777777" w:rsidR="00655FA7" w:rsidRPr="00CC49AB" w:rsidRDefault="00655FA7" w:rsidP="001D30B7">
      <w:pPr>
        <w:pStyle w:val="TEKSTIIIIII"/>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80"/>
        <w:gridCol w:w="107"/>
        <w:gridCol w:w="4658"/>
        <w:gridCol w:w="15"/>
      </w:tblGrid>
      <w:tr w:rsidR="00655FA7" w:rsidRPr="00CC49AB" w14:paraId="3B5827D0" w14:textId="77777777" w:rsidTr="002405F4">
        <w:tc>
          <w:tcPr>
            <w:tcW w:w="2504" w:type="pct"/>
            <w:gridSpan w:val="2"/>
          </w:tcPr>
          <w:p w14:paraId="40D00057"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441DE90A" wp14:editId="4A820C1C">
                  <wp:extent cx="2667000" cy="1843877"/>
                  <wp:effectExtent l="0" t="0" r="0" b="4445"/>
                  <wp:docPr id="104" name="Picture 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107">
                            <a:extLst>
                              <a:ext uri="{28A0092B-C50C-407E-A947-70E740481C1C}">
                                <a14:useLocalDpi xmlns:a14="http://schemas.microsoft.com/office/drawing/2010/main" val="0"/>
                              </a:ext>
                            </a:extLst>
                          </a:blip>
                          <a:srcRect/>
                          <a:stretch>
                            <a:fillRect/>
                          </a:stretch>
                        </pic:blipFill>
                        <pic:spPr bwMode="auto">
                          <a:xfrm>
                            <a:off x="0" y="0"/>
                            <a:ext cx="2672726" cy="1847836"/>
                          </a:xfrm>
                          <a:prstGeom prst="rect">
                            <a:avLst/>
                          </a:prstGeom>
                          <a:noFill/>
                        </pic:spPr>
                      </pic:pic>
                    </a:graphicData>
                  </a:graphic>
                </wp:inline>
              </w:drawing>
            </w:r>
          </w:p>
          <w:p w14:paraId="06A9F355" w14:textId="580E63E5"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60" w:name="_Toc184729333"/>
            <w:r w:rsidRPr="00CC49AB">
              <w:rPr>
                <w:rFonts w:ascii="Garamond" w:hAnsi="Garamond" w:cs="Times New Roman"/>
                <w:b w:val="0"/>
                <w:i/>
                <w:color w:val="auto"/>
                <w:szCs w:val="20"/>
                <w:lang w:val="sq-AL"/>
              </w:rPr>
              <w:t xml:space="preserve">Figura </w:t>
            </w:r>
            <w:r w:rsidR="001D30B7" w:rsidRPr="00CC49AB">
              <w:rPr>
                <w:rFonts w:ascii="Garamond" w:hAnsi="Garamond" w:cs="Times New Roman"/>
                <w:b w:val="0"/>
                <w:i/>
                <w:color w:val="auto"/>
                <w:szCs w:val="20"/>
                <w:lang w:val="sq-AL"/>
              </w:rPr>
              <w:t>3.58</w:t>
            </w:r>
            <w:r w:rsidRPr="00CC49AB">
              <w:rPr>
                <w:rFonts w:ascii="Garamond" w:hAnsi="Garamond" w:cs="Times New Roman"/>
                <w:b w:val="0"/>
                <w:i/>
                <w:color w:val="auto"/>
                <w:szCs w:val="20"/>
                <w:lang w:val="sq-AL"/>
              </w:rPr>
              <w:t xml:space="preserve"> Numri total i parashikuar i banesave të banuara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2 sipas kategorive të ndryshme</w:t>
            </w:r>
            <w:bookmarkEnd w:id="160"/>
          </w:p>
        </w:tc>
        <w:tc>
          <w:tcPr>
            <w:tcW w:w="2496" w:type="pct"/>
            <w:gridSpan w:val="2"/>
          </w:tcPr>
          <w:p w14:paraId="40E8C2AB"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A176217" wp14:editId="6E1AF6FA">
                  <wp:extent cx="2659380" cy="1838960"/>
                  <wp:effectExtent l="0" t="0" r="7620" b="8890"/>
                  <wp:docPr id="105" name="Picture 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108">
                            <a:extLst>
                              <a:ext uri="{28A0092B-C50C-407E-A947-70E740481C1C}">
                                <a14:useLocalDpi xmlns:a14="http://schemas.microsoft.com/office/drawing/2010/main" val="0"/>
                              </a:ext>
                            </a:extLst>
                          </a:blip>
                          <a:srcRect/>
                          <a:stretch>
                            <a:fillRect/>
                          </a:stretch>
                        </pic:blipFill>
                        <pic:spPr bwMode="auto">
                          <a:xfrm>
                            <a:off x="0" y="0"/>
                            <a:ext cx="2662321" cy="1840994"/>
                          </a:xfrm>
                          <a:prstGeom prst="rect">
                            <a:avLst/>
                          </a:prstGeom>
                          <a:noFill/>
                        </pic:spPr>
                      </pic:pic>
                    </a:graphicData>
                  </a:graphic>
                </wp:inline>
              </w:drawing>
            </w:r>
          </w:p>
          <w:p w14:paraId="3C80FC34" w14:textId="128AEDF3"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61" w:name="_Toc184729334"/>
            <w:r w:rsidRPr="00CC49AB">
              <w:rPr>
                <w:rFonts w:ascii="Garamond" w:hAnsi="Garamond" w:cs="Times New Roman"/>
                <w:b w:val="0"/>
                <w:i/>
                <w:color w:val="auto"/>
                <w:szCs w:val="20"/>
                <w:lang w:val="sq-AL"/>
              </w:rPr>
              <w:t xml:space="preserve">Figura </w:t>
            </w:r>
            <w:r w:rsidR="001D30B7" w:rsidRPr="00CC49AB">
              <w:rPr>
                <w:rFonts w:ascii="Garamond" w:hAnsi="Garamond" w:cs="Times New Roman"/>
                <w:b w:val="0"/>
                <w:i/>
                <w:color w:val="auto"/>
                <w:szCs w:val="20"/>
                <w:lang w:val="sq-AL"/>
              </w:rPr>
              <w:t>3.59</w:t>
            </w:r>
            <w:r w:rsidRPr="00CC49AB">
              <w:rPr>
                <w:rFonts w:ascii="Garamond" w:hAnsi="Garamond" w:cs="Times New Roman"/>
                <w:b w:val="0"/>
                <w:i/>
                <w:color w:val="auto"/>
                <w:szCs w:val="20"/>
                <w:lang w:val="sq-AL"/>
              </w:rPr>
              <w:t xml:space="preserve"> </w:t>
            </w:r>
            <w:r w:rsidR="00C505BA" w:rsidRPr="00CC49AB">
              <w:rPr>
                <w:rFonts w:ascii="Garamond" w:hAnsi="Garamond" w:cs="Times New Roman"/>
                <w:b w:val="0"/>
                <w:i/>
                <w:color w:val="auto"/>
                <w:szCs w:val="20"/>
                <w:lang w:val="sq-AL"/>
              </w:rPr>
              <w:t>Përqindja</w:t>
            </w:r>
            <w:r w:rsidRPr="00CC49AB">
              <w:rPr>
                <w:rFonts w:ascii="Garamond" w:hAnsi="Garamond" w:cs="Times New Roman"/>
                <w:b w:val="0"/>
                <w:i/>
                <w:color w:val="auto"/>
                <w:szCs w:val="20"/>
                <w:lang w:val="sq-AL"/>
              </w:rPr>
              <w:t xml:space="preserve"> e numrit të parashikuar të banesave të banuara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2 sipas kategorive të ndryshme</w:t>
            </w:r>
            <w:bookmarkEnd w:id="161"/>
          </w:p>
        </w:tc>
      </w:tr>
      <w:tr w:rsidR="00655FA7" w:rsidRPr="00CC49AB" w14:paraId="4A9FFF1F" w14:textId="77777777" w:rsidTr="002405F4">
        <w:tc>
          <w:tcPr>
            <w:tcW w:w="5000" w:type="pct"/>
            <w:gridSpan w:val="4"/>
          </w:tcPr>
          <w:p w14:paraId="3FFC36FF" w14:textId="785A6D33"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C505BA" w:rsidRPr="00CC49AB">
              <w:rPr>
                <w:rFonts w:ascii="Garamond" w:hAnsi="Garamond" w:cs="Times New Roman"/>
                <w:b w:val="0"/>
                <w:i/>
                <w:color w:val="auto"/>
                <w:szCs w:val="20"/>
                <w:lang w:val="sq-AL"/>
              </w:rPr>
              <w:t>konsulenti</w:t>
            </w:r>
          </w:p>
          <w:p w14:paraId="49D6A5B5"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p>
        </w:tc>
      </w:tr>
      <w:tr w:rsidR="00655FA7" w:rsidRPr="00CC49AB" w14:paraId="53DB402C" w14:textId="77777777" w:rsidTr="002405F4">
        <w:trPr>
          <w:gridAfter w:val="1"/>
          <w:wAfter w:w="8" w:type="pct"/>
        </w:trPr>
        <w:tc>
          <w:tcPr>
            <w:tcW w:w="2447" w:type="pct"/>
            <w:hideMark/>
          </w:tcPr>
          <w:p w14:paraId="770B3774"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1B81C0F2" wp14:editId="5BD3BB96">
                  <wp:extent cx="2621280" cy="1706880"/>
                  <wp:effectExtent l="0" t="0" r="7620" b="7620"/>
                  <wp:docPr id="106" name="Picture 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109">
                            <a:extLst>
                              <a:ext uri="{28A0092B-C50C-407E-A947-70E740481C1C}">
                                <a14:useLocalDpi xmlns:a14="http://schemas.microsoft.com/office/drawing/2010/main" val="0"/>
                              </a:ext>
                            </a:extLst>
                          </a:blip>
                          <a:srcRect/>
                          <a:stretch>
                            <a:fillRect/>
                          </a:stretch>
                        </pic:blipFill>
                        <pic:spPr bwMode="auto">
                          <a:xfrm>
                            <a:off x="0" y="0"/>
                            <a:ext cx="2624639" cy="1709067"/>
                          </a:xfrm>
                          <a:prstGeom prst="rect">
                            <a:avLst/>
                          </a:prstGeom>
                          <a:noFill/>
                        </pic:spPr>
                      </pic:pic>
                    </a:graphicData>
                  </a:graphic>
                </wp:inline>
              </w:drawing>
            </w:r>
          </w:p>
          <w:p w14:paraId="045B4C43" w14:textId="1BA29590"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62" w:name="_Toc184729335"/>
            <w:r w:rsidRPr="00CC49AB">
              <w:rPr>
                <w:rFonts w:ascii="Garamond" w:hAnsi="Garamond" w:cs="Times New Roman"/>
                <w:b w:val="0"/>
                <w:i/>
                <w:color w:val="auto"/>
                <w:szCs w:val="20"/>
                <w:lang w:val="sq-AL"/>
              </w:rPr>
              <w:t xml:space="preserve">Figura </w:t>
            </w:r>
            <w:r w:rsidR="001D30B7" w:rsidRPr="00CC49AB">
              <w:rPr>
                <w:rFonts w:ascii="Garamond" w:hAnsi="Garamond" w:cs="Times New Roman"/>
                <w:b w:val="0"/>
                <w:i/>
                <w:color w:val="auto"/>
                <w:szCs w:val="20"/>
                <w:lang w:val="sq-AL"/>
              </w:rPr>
              <w:t>3.60</w:t>
            </w:r>
            <w:r w:rsidRPr="00CC49AB">
              <w:rPr>
                <w:rFonts w:ascii="Garamond" w:hAnsi="Garamond" w:cs="Times New Roman"/>
                <w:b w:val="0"/>
                <w:i/>
                <w:color w:val="auto"/>
                <w:szCs w:val="20"/>
                <w:lang w:val="sq-AL"/>
              </w:rPr>
              <w:t xml:space="preserve"> Sipërfaqja totale e parashikuar e dyshemesë së banesave të banuara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2 sipas kategorive të ndryshme</w:t>
            </w:r>
            <w:bookmarkEnd w:id="162"/>
          </w:p>
          <w:p w14:paraId="3D896834"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p>
        </w:tc>
        <w:tc>
          <w:tcPr>
            <w:tcW w:w="2545" w:type="pct"/>
            <w:gridSpan w:val="2"/>
            <w:hideMark/>
          </w:tcPr>
          <w:p w14:paraId="5B6F5FC4"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4D041C1" wp14:editId="24778845">
                  <wp:extent cx="2726915" cy="1706880"/>
                  <wp:effectExtent l="0" t="0" r="0" b="7620"/>
                  <wp:docPr id="107" name="Picture 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110">
                            <a:extLst>
                              <a:ext uri="{28A0092B-C50C-407E-A947-70E740481C1C}">
                                <a14:useLocalDpi xmlns:a14="http://schemas.microsoft.com/office/drawing/2010/main" val="0"/>
                              </a:ext>
                            </a:extLst>
                          </a:blip>
                          <a:srcRect/>
                          <a:stretch>
                            <a:fillRect/>
                          </a:stretch>
                        </pic:blipFill>
                        <pic:spPr bwMode="auto">
                          <a:xfrm>
                            <a:off x="0" y="0"/>
                            <a:ext cx="2730642" cy="1709213"/>
                          </a:xfrm>
                          <a:prstGeom prst="rect">
                            <a:avLst/>
                          </a:prstGeom>
                          <a:noFill/>
                        </pic:spPr>
                      </pic:pic>
                    </a:graphicData>
                  </a:graphic>
                </wp:inline>
              </w:drawing>
            </w:r>
          </w:p>
          <w:p w14:paraId="5AB9C9FA" w14:textId="38064B2D"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63" w:name="_Toc184729336"/>
            <w:r w:rsidRPr="00CC49AB">
              <w:rPr>
                <w:rFonts w:ascii="Garamond" w:hAnsi="Garamond" w:cs="Times New Roman"/>
                <w:b w:val="0"/>
                <w:i/>
                <w:color w:val="auto"/>
                <w:szCs w:val="20"/>
                <w:lang w:val="sq-AL"/>
              </w:rPr>
              <w:t xml:space="preserve">Figura </w:t>
            </w:r>
            <w:r w:rsidR="001D30B7" w:rsidRPr="00CC49AB">
              <w:rPr>
                <w:rFonts w:ascii="Garamond" w:hAnsi="Garamond" w:cs="Times New Roman"/>
                <w:b w:val="0"/>
                <w:i/>
                <w:color w:val="auto"/>
                <w:szCs w:val="20"/>
                <w:lang w:val="sq-AL"/>
              </w:rPr>
              <w:t>3.61</w:t>
            </w:r>
            <w:r w:rsidRPr="00CC49AB">
              <w:rPr>
                <w:rFonts w:ascii="Garamond" w:hAnsi="Garamond" w:cs="Times New Roman"/>
                <w:b w:val="0"/>
                <w:i/>
                <w:color w:val="auto"/>
                <w:szCs w:val="20"/>
                <w:lang w:val="sq-AL"/>
              </w:rPr>
              <w:t xml:space="preserve"> </w:t>
            </w:r>
            <w:r w:rsidR="00C505BA" w:rsidRPr="00CC49AB">
              <w:rPr>
                <w:rFonts w:ascii="Garamond" w:hAnsi="Garamond" w:cs="Times New Roman"/>
                <w:b w:val="0"/>
                <w:i/>
                <w:color w:val="auto"/>
                <w:szCs w:val="20"/>
                <w:lang w:val="sq-AL"/>
              </w:rPr>
              <w:t>Përqindja</w:t>
            </w:r>
            <w:r w:rsidRPr="00CC49AB">
              <w:rPr>
                <w:rFonts w:ascii="Garamond" w:hAnsi="Garamond" w:cs="Times New Roman"/>
                <w:b w:val="0"/>
                <w:i/>
                <w:color w:val="auto"/>
                <w:szCs w:val="20"/>
                <w:lang w:val="sq-AL"/>
              </w:rPr>
              <w:t xml:space="preserve"> e sipërfaqes së parashikuar të dyshemesë së banesave të banuara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2 sipas kategorive të ndryshme</w:t>
            </w:r>
            <w:bookmarkEnd w:id="163"/>
          </w:p>
          <w:p w14:paraId="24866B9E"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p>
        </w:tc>
      </w:tr>
      <w:tr w:rsidR="00655FA7" w:rsidRPr="00CC49AB" w14:paraId="4C5BBB50" w14:textId="77777777" w:rsidTr="002405F4">
        <w:trPr>
          <w:gridAfter w:val="1"/>
          <w:wAfter w:w="8" w:type="pct"/>
        </w:trPr>
        <w:tc>
          <w:tcPr>
            <w:tcW w:w="4992" w:type="pct"/>
            <w:gridSpan w:val="3"/>
            <w:hideMark/>
          </w:tcPr>
          <w:p w14:paraId="1D39C588" w14:textId="02C09819"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C505BA" w:rsidRPr="00CC49AB">
              <w:rPr>
                <w:rFonts w:ascii="Garamond" w:hAnsi="Garamond" w:cs="Times New Roman"/>
                <w:b w:val="0"/>
                <w:i/>
                <w:color w:val="auto"/>
                <w:szCs w:val="20"/>
                <w:lang w:val="sq-AL"/>
              </w:rPr>
              <w:t>konsulenti</w:t>
            </w:r>
          </w:p>
        </w:tc>
      </w:tr>
    </w:tbl>
    <w:p w14:paraId="762DBBC9" w14:textId="77777777" w:rsidR="00655FA7" w:rsidRPr="00CC49AB" w:rsidRDefault="00655FA7" w:rsidP="00655FA7">
      <w:pPr>
        <w:spacing w:after="0" w:line="240" w:lineRule="auto"/>
        <w:jc w:val="both"/>
        <w:rPr>
          <w:rFonts w:ascii="Garamond" w:hAnsi="Garamond" w:cs="Times New Roman"/>
          <w:sz w:val="24"/>
          <w:szCs w:val="24"/>
        </w:rPr>
      </w:pPr>
    </w:p>
    <w:p w14:paraId="5389F20C" w14:textId="0A19BC05" w:rsidR="00655FA7" w:rsidRPr="00CC49AB" w:rsidRDefault="00655FA7" w:rsidP="001D30B7">
      <w:pPr>
        <w:pStyle w:val="TEKSTIIIIII"/>
      </w:pPr>
      <w:r w:rsidRPr="00CC49AB">
        <w:lastRenderedPageBreak/>
        <w:t>Figura 3.62</w:t>
      </w:r>
      <w:r w:rsidR="00C505BA" w:rsidRPr="00CC49AB">
        <w:rPr>
          <w:rFonts w:cs="Times New Roman"/>
          <w:bCs/>
          <w:iCs/>
          <w:szCs w:val="20"/>
        </w:rPr>
        <w:t>–</w:t>
      </w:r>
      <w:r w:rsidRPr="00CC49AB">
        <w:t xml:space="preserve">3.65 paraqet parashikimin e numrit dhe sipërfaqeve përkatëse të njësive rezidenciale të banuara </w:t>
      </w:r>
      <w:r w:rsidR="001325D7" w:rsidRPr="00CC49AB">
        <w:t xml:space="preserve">për zonën klimatike </w:t>
      </w:r>
      <w:r w:rsidRPr="00CC49AB">
        <w:t xml:space="preserve">3. Nga analiza rezulton se numri i njësive rezidenciale të banuara do të rritet nga 93,402 në vitin 2023 në 121,605 në vitin 2050. Aneksi 9 paraqet numrat e parashikuar të ndërtesave rezidenciale </w:t>
      </w:r>
      <w:r w:rsidR="001325D7" w:rsidRPr="00CC49AB">
        <w:t xml:space="preserve">për zonën klimatike </w:t>
      </w:r>
      <w:r w:rsidRPr="00CC49AB">
        <w:t>3 dhe të njëjtat parashikime janë përdorur në PKEK. Analiza tregon se stoku i ndërtesave të banuara do të rritet nga 7.2 milionë m</w:t>
      </w:r>
      <w:r w:rsidRPr="00CC49AB">
        <w:rPr>
          <w:vertAlign w:val="superscript"/>
        </w:rPr>
        <w:t>2</w:t>
      </w:r>
      <w:r w:rsidRPr="00CC49AB">
        <w:t xml:space="preserve"> (2023) në 11.55 milionë m</w:t>
      </w:r>
      <w:r w:rsidRPr="00CC49AB">
        <w:rPr>
          <w:vertAlign w:val="superscript"/>
        </w:rPr>
        <w:t>2</w:t>
      </w:r>
      <w:r w:rsidRPr="00CC49AB">
        <w:t xml:space="preserve"> (2050). Shtojca 10 paraqet sipërfaqen përkatëse të parashikuar (shprehur në m</w:t>
      </w:r>
      <w:r w:rsidRPr="00CC49AB">
        <w:rPr>
          <w:vertAlign w:val="superscript"/>
        </w:rPr>
        <w:t>2</w:t>
      </w:r>
      <w:r w:rsidRPr="00CC49AB">
        <w:t xml:space="preserve">) të ndërtesave rezidenciale të banuara </w:t>
      </w:r>
      <w:r w:rsidR="001325D7" w:rsidRPr="00CC49AB">
        <w:t xml:space="preserve">për zonën klimatike </w:t>
      </w:r>
      <w:r w:rsidRPr="00CC49AB">
        <w:t>3 dhe të njëjtat parashikime janë përdorur në PKEK.</w:t>
      </w:r>
    </w:p>
    <w:p w14:paraId="184EC690" w14:textId="77777777" w:rsidR="00CF12E2" w:rsidRPr="00CC49AB" w:rsidRDefault="00CF12E2" w:rsidP="001D30B7">
      <w:pPr>
        <w:pStyle w:val="TEKSTIIIIII"/>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77"/>
        <w:gridCol w:w="105"/>
        <w:gridCol w:w="4678"/>
      </w:tblGrid>
      <w:tr w:rsidR="00655FA7" w:rsidRPr="00CC49AB" w14:paraId="4756621A" w14:textId="77777777" w:rsidTr="002405F4">
        <w:trPr>
          <w:trHeight w:val="2930"/>
        </w:trPr>
        <w:tc>
          <w:tcPr>
            <w:tcW w:w="2501" w:type="pct"/>
            <w:gridSpan w:val="2"/>
          </w:tcPr>
          <w:p w14:paraId="6E17A314"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18B37BE9" wp14:editId="38A56001">
                  <wp:extent cx="2621280" cy="1653540"/>
                  <wp:effectExtent l="0" t="0" r="7620" b="3810"/>
                  <wp:docPr id="108" name="Picture 1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111">
                            <a:extLst>
                              <a:ext uri="{28A0092B-C50C-407E-A947-70E740481C1C}">
                                <a14:useLocalDpi xmlns:a14="http://schemas.microsoft.com/office/drawing/2010/main" val="0"/>
                              </a:ext>
                            </a:extLst>
                          </a:blip>
                          <a:srcRect/>
                          <a:stretch>
                            <a:fillRect/>
                          </a:stretch>
                        </pic:blipFill>
                        <pic:spPr bwMode="auto">
                          <a:xfrm>
                            <a:off x="0" y="0"/>
                            <a:ext cx="2623932" cy="1655213"/>
                          </a:xfrm>
                          <a:prstGeom prst="rect">
                            <a:avLst/>
                          </a:prstGeom>
                          <a:noFill/>
                        </pic:spPr>
                      </pic:pic>
                    </a:graphicData>
                  </a:graphic>
                </wp:inline>
              </w:drawing>
            </w:r>
          </w:p>
          <w:p w14:paraId="1BD8259D" w14:textId="503566A1"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64" w:name="_Toc184729337"/>
            <w:r w:rsidRPr="00CC49AB">
              <w:rPr>
                <w:rFonts w:ascii="Garamond" w:hAnsi="Garamond" w:cs="Times New Roman"/>
                <w:b w:val="0"/>
                <w:i/>
                <w:color w:val="auto"/>
                <w:szCs w:val="20"/>
                <w:lang w:val="sq-AL"/>
              </w:rPr>
              <w:t xml:space="preserve">Figura </w:t>
            </w:r>
            <w:r w:rsidR="001D30B7" w:rsidRPr="00CC49AB">
              <w:rPr>
                <w:rFonts w:ascii="Garamond" w:hAnsi="Garamond" w:cs="Times New Roman"/>
                <w:b w:val="0"/>
                <w:i/>
                <w:color w:val="auto"/>
                <w:szCs w:val="20"/>
                <w:lang w:val="sq-AL"/>
              </w:rPr>
              <w:t xml:space="preserve">3.62 </w:t>
            </w:r>
            <w:r w:rsidRPr="00CC49AB">
              <w:rPr>
                <w:rFonts w:ascii="Garamond" w:hAnsi="Garamond" w:cs="Times New Roman"/>
                <w:b w:val="0"/>
                <w:i/>
                <w:color w:val="auto"/>
                <w:szCs w:val="20"/>
                <w:lang w:val="sq-AL"/>
              </w:rPr>
              <w:t xml:space="preserve">Numri total i parashikuar i banesave të banuara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3</w:t>
            </w:r>
            <w:bookmarkEnd w:id="164"/>
          </w:p>
        </w:tc>
        <w:tc>
          <w:tcPr>
            <w:tcW w:w="2499" w:type="pct"/>
          </w:tcPr>
          <w:p w14:paraId="4E27A883"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3B60CF58" wp14:editId="0BFF39AA">
                  <wp:extent cx="2689860" cy="1653540"/>
                  <wp:effectExtent l="0" t="0" r="0" b="3810"/>
                  <wp:docPr id="109" name="Picture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112">
                            <a:extLst>
                              <a:ext uri="{28A0092B-C50C-407E-A947-70E740481C1C}">
                                <a14:useLocalDpi xmlns:a14="http://schemas.microsoft.com/office/drawing/2010/main" val="0"/>
                              </a:ext>
                            </a:extLst>
                          </a:blip>
                          <a:srcRect/>
                          <a:stretch>
                            <a:fillRect/>
                          </a:stretch>
                        </pic:blipFill>
                        <pic:spPr bwMode="auto">
                          <a:xfrm>
                            <a:off x="0" y="0"/>
                            <a:ext cx="2695723" cy="1657144"/>
                          </a:xfrm>
                          <a:prstGeom prst="rect">
                            <a:avLst/>
                          </a:prstGeom>
                          <a:noFill/>
                        </pic:spPr>
                      </pic:pic>
                    </a:graphicData>
                  </a:graphic>
                </wp:inline>
              </w:drawing>
            </w:r>
          </w:p>
          <w:p w14:paraId="6278976F"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65" w:name="_Toc184729338"/>
            <w:r w:rsidRPr="00CC49AB">
              <w:rPr>
                <w:rFonts w:ascii="Garamond" w:hAnsi="Garamond" w:cs="Times New Roman"/>
                <w:b w:val="0"/>
                <w:i/>
                <w:color w:val="auto"/>
                <w:szCs w:val="20"/>
                <w:lang w:val="sq-AL"/>
              </w:rPr>
              <w:t xml:space="preserve">Figura </w:t>
            </w:r>
            <w:r w:rsidR="001D30B7" w:rsidRPr="00CC49AB">
              <w:rPr>
                <w:rFonts w:ascii="Garamond" w:hAnsi="Garamond" w:cs="Times New Roman"/>
                <w:b w:val="0"/>
                <w:i/>
                <w:color w:val="auto"/>
                <w:szCs w:val="20"/>
                <w:lang w:val="sq-AL"/>
              </w:rPr>
              <w:t>3.63</w:t>
            </w:r>
            <w:r w:rsidRPr="00CC49AB">
              <w:rPr>
                <w:rFonts w:ascii="Garamond" w:hAnsi="Garamond" w:cs="Times New Roman"/>
                <w:b w:val="0"/>
                <w:i/>
                <w:color w:val="auto"/>
                <w:szCs w:val="20"/>
                <w:lang w:val="sq-AL"/>
              </w:rPr>
              <w:t xml:space="preserve"> Përqindja e numrit të parashikuar të banesave të banuara në zonën klimatike 3</w:t>
            </w:r>
            <w:bookmarkEnd w:id="165"/>
          </w:p>
        </w:tc>
      </w:tr>
      <w:tr w:rsidR="00655FA7" w:rsidRPr="00CC49AB" w14:paraId="557762E3" w14:textId="77777777" w:rsidTr="002405F4">
        <w:tc>
          <w:tcPr>
            <w:tcW w:w="5000" w:type="pct"/>
            <w:gridSpan w:val="3"/>
          </w:tcPr>
          <w:p w14:paraId="57FE650C" w14:textId="416742B9"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CF12E2" w:rsidRPr="00CC49AB">
              <w:rPr>
                <w:rFonts w:ascii="Garamond" w:hAnsi="Garamond" w:cs="Times New Roman"/>
                <w:b w:val="0"/>
                <w:i/>
                <w:color w:val="auto"/>
                <w:szCs w:val="20"/>
                <w:lang w:val="sq-AL"/>
              </w:rPr>
              <w:t>konsulenti</w:t>
            </w:r>
          </w:p>
        </w:tc>
      </w:tr>
      <w:tr w:rsidR="00655FA7" w:rsidRPr="00CC49AB" w14:paraId="3622E9E4" w14:textId="77777777" w:rsidTr="002405F4">
        <w:tc>
          <w:tcPr>
            <w:tcW w:w="2445" w:type="pct"/>
            <w:hideMark/>
          </w:tcPr>
          <w:p w14:paraId="60197D06"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5953E84D" wp14:editId="0303BEFF">
                  <wp:extent cx="2621280" cy="1889760"/>
                  <wp:effectExtent l="0" t="0" r="7620" b="0"/>
                  <wp:docPr id="110" name="Picture 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113">
                            <a:extLst>
                              <a:ext uri="{28A0092B-C50C-407E-A947-70E740481C1C}">
                                <a14:useLocalDpi xmlns:a14="http://schemas.microsoft.com/office/drawing/2010/main" val="0"/>
                              </a:ext>
                            </a:extLst>
                          </a:blip>
                          <a:srcRect/>
                          <a:stretch>
                            <a:fillRect/>
                          </a:stretch>
                        </pic:blipFill>
                        <pic:spPr bwMode="auto">
                          <a:xfrm>
                            <a:off x="0" y="0"/>
                            <a:ext cx="2625619" cy="1892888"/>
                          </a:xfrm>
                          <a:prstGeom prst="rect">
                            <a:avLst/>
                          </a:prstGeom>
                          <a:noFill/>
                        </pic:spPr>
                      </pic:pic>
                    </a:graphicData>
                  </a:graphic>
                </wp:inline>
              </w:drawing>
            </w:r>
          </w:p>
          <w:p w14:paraId="4CDE31DC" w14:textId="4F6E4DDE"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66" w:name="_Toc184729339"/>
            <w:r w:rsidRPr="00CC49AB">
              <w:rPr>
                <w:rFonts w:ascii="Garamond" w:hAnsi="Garamond" w:cs="Times New Roman"/>
                <w:b w:val="0"/>
                <w:i/>
                <w:color w:val="auto"/>
                <w:szCs w:val="20"/>
                <w:lang w:val="sq-AL"/>
              </w:rPr>
              <w:t xml:space="preserve">Figura </w:t>
            </w:r>
            <w:r w:rsidR="001D30B7" w:rsidRPr="00CC49AB">
              <w:rPr>
                <w:rFonts w:ascii="Garamond" w:hAnsi="Garamond" w:cs="Times New Roman"/>
                <w:b w:val="0"/>
                <w:i/>
                <w:color w:val="auto"/>
                <w:szCs w:val="20"/>
                <w:lang w:val="sq-AL"/>
              </w:rPr>
              <w:t>3.64</w:t>
            </w:r>
            <w:r w:rsidRPr="00CC49AB">
              <w:rPr>
                <w:rFonts w:ascii="Garamond" w:hAnsi="Garamond" w:cs="Times New Roman"/>
                <w:b w:val="0"/>
                <w:i/>
                <w:color w:val="auto"/>
                <w:szCs w:val="20"/>
                <w:lang w:val="sq-AL"/>
              </w:rPr>
              <w:t xml:space="preserve"> Sipërfaqja totale e parashikuar e dyshemesë së banesave të banuara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3 sipas kategorive të ndryshme</w:t>
            </w:r>
            <w:bookmarkEnd w:id="166"/>
          </w:p>
          <w:p w14:paraId="032BA73B"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p>
        </w:tc>
        <w:tc>
          <w:tcPr>
            <w:tcW w:w="2555" w:type="pct"/>
            <w:gridSpan w:val="2"/>
            <w:hideMark/>
          </w:tcPr>
          <w:p w14:paraId="3CBB41E6"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41C2FB21" wp14:editId="7028E732">
                  <wp:extent cx="2697480" cy="1910715"/>
                  <wp:effectExtent l="0" t="0" r="7620" b="0"/>
                  <wp:docPr id="111" name="Picture 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114">
                            <a:extLst>
                              <a:ext uri="{28A0092B-C50C-407E-A947-70E740481C1C}">
                                <a14:useLocalDpi xmlns:a14="http://schemas.microsoft.com/office/drawing/2010/main" val="0"/>
                              </a:ext>
                            </a:extLst>
                          </a:blip>
                          <a:srcRect/>
                          <a:stretch>
                            <a:fillRect/>
                          </a:stretch>
                        </pic:blipFill>
                        <pic:spPr bwMode="auto">
                          <a:xfrm>
                            <a:off x="0" y="0"/>
                            <a:ext cx="2699952" cy="1912466"/>
                          </a:xfrm>
                          <a:prstGeom prst="rect">
                            <a:avLst/>
                          </a:prstGeom>
                          <a:noFill/>
                        </pic:spPr>
                      </pic:pic>
                    </a:graphicData>
                  </a:graphic>
                </wp:inline>
              </w:drawing>
            </w:r>
          </w:p>
          <w:p w14:paraId="76DBE8A0" w14:textId="4FC4758D"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67" w:name="_Toc184729340"/>
            <w:r w:rsidRPr="00CC49AB">
              <w:rPr>
                <w:rFonts w:ascii="Garamond" w:hAnsi="Garamond" w:cs="Times New Roman"/>
                <w:b w:val="0"/>
                <w:i/>
                <w:color w:val="auto"/>
                <w:szCs w:val="20"/>
                <w:lang w:val="sq-AL"/>
              </w:rPr>
              <w:t xml:space="preserve">Figura </w:t>
            </w:r>
            <w:r w:rsidR="001D30B7" w:rsidRPr="00CC49AB">
              <w:rPr>
                <w:rFonts w:ascii="Garamond" w:hAnsi="Garamond" w:cs="Times New Roman"/>
                <w:b w:val="0"/>
                <w:i/>
                <w:color w:val="auto"/>
                <w:szCs w:val="20"/>
                <w:lang w:val="sq-AL"/>
              </w:rPr>
              <w:t>3.65</w:t>
            </w:r>
            <w:r w:rsidRPr="00CC49AB">
              <w:rPr>
                <w:rFonts w:ascii="Garamond" w:hAnsi="Garamond" w:cs="Times New Roman"/>
                <w:b w:val="0"/>
                <w:i/>
                <w:color w:val="auto"/>
                <w:szCs w:val="20"/>
                <w:lang w:val="sq-AL"/>
              </w:rPr>
              <w:t xml:space="preserve"> </w:t>
            </w:r>
            <w:r w:rsidR="00CF12E2" w:rsidRPr="00CC49AB">
              <w:rPr>
                <w:rFonts w:ascii="Garamond" w:hAnsi="Garamond" w:cs="Times New Roman"/>
                <w:b w:val="0"/>
                <w:i/>
                <w:color w:val="auto"/>
                <w:szCs w:val="20"/>
                <w:lang w:val="sq-AL"/>
              </w:rPr>
              <w:t>Përqindja</w:t>
            </w:r>
            <w:r w:rsidRPr="00CC49AB">
              <w:rPr>
                <w:rFonts w:ascii="Garamond" w:hAnsi="Garamond" w:cs="Times New Roman"/>
                <w:b w:val="0"/>
                <w:i/>
                <w:color w:val="auto"/>
                <w:szCs w:val="20"/>
                <w:lang w:val="sq-AL"/>
              </w:rPr>
              <w:t xml:space="preserve"> e sipërfaqes së parashikuar të dyshemesë së banesave të banuara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3 sipas kategorive të ndryshme</w:t>
            </w:r>
            <w:bookmarkEnd w:id="167"/>
          </w:p>
          <w:p w14:paraId="6D782B52"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p>
        </w:tc>
      </w:tr>
    </w:tbl>
    <w:p w14:paraId="7473A877" w14:textId="77777777" w:rsidR="001D30B7" w:rsidRPr="00CC49AB" w:rsidRDefault="001D30B7" w:rsidP="00655FA7">
      <w:pPr>
        <w:spacing w:after="0" w:line="240" w:lineRule="auto"/>
        <w:jc w:val="both"/>
        <w:rPr>
          <w:rFonts w:ascii="Garamond" w:hAnsi="Garamond" w:cs="Times New Roman"/>
          <w:sz w:val="24"/>
          <w:szCs w:val="24"/>
        </w:rPr>
      </w:pPr>
    </w:p>
    <w:p w14:paraId="1412D8DD" w14:textId="4A791C61" w:rsidR="00655FA7" w:rsidRPr="00CC49AB" w:rsidRDefault="00655FA7" w:rsidP="001D30B7">
      <w:pPr>
        <w:pStyle w:val="TEKSTIIIIII"/>
      </w:pPr>
      <w:r w:rsidRPr="00CC49AB">
        <w:t xml:space="preserve">Në </w:t>
      </w:r>
      <w:r w:rsidR="00CF12E2" w:rsidRPr="00CC49AB">
        <w:t xml:space="preserve">figurat </w:t>
      </w:r>
      <w:r w:rsidRPr="00CC49AB">
        <w:t>3.66</w:t>
      </w:r>
      <w:r w:rsidR="00CF12E2" w:rsidRPr="00CC49AB">
        <w:rPr>
          <w:rFonts w:cs="Times New Roman"/>
          <w:bCs/>
          <w:iCs/>
          <w:szCs w:val="20"/>
        </w:rPr>
        <w:t>–</w:t>
      </w:r>
      <w:r w:rsidRPr="00CC49AB">
        <w:t xml:space="preserve">3.69 paraqitet përmbledhja e parashikimit të numrit dhe sipërfaqeve përkatëse të njësive rezidenciale të banuara në </w:t>
      </w:r>
      <w:r w:rsidR="00CF12E2" w:rsidRPr="00CC49AB">
        <w:t xml:space="preserve">zonën </w:t>
      </w:r>
      <w:r w:rsidRPr="00CC49AB">
        <w:t xml:space="preserve">klimatike 3. Shtojca 11 paraqet numrin e parashikuar përkatës të ndërtesave rezidenciale të banuara në </w:t>
      </w:r>
      <w:r w:rsidR="00CF12E2" w:rsidRPr="00CC49AB">
        <w:t xml:space="preserve">zonën </w:t>
      </w:r>
      <w:r w:rsidRPr="00CC49AB">
        <w:t>klimatike 3. Shtojca 12 paraqet sipërfaqen përkatëse të parashikuar (shprehur në m</w:t>
      </w:r>
      <w:r w:rsidRPr="00CC49AB">
        <w:rPr>
          <w:vertAlign w:val="superscript"/>
        </w:rPr>
        <w:t>2</w:t>
      </w:r>
      <w:r w:rsidRPr="00CC49AB">
        <w:t xml:space="preserve">) të ndërtesave rezidenciale të banuara në </w:t>
      </w:r>
      <w:r w:rsidR="00CF12E2" w:rsidRPr="00CC49AB">
        <w:t xml:space="preserve">zonën </w:t>
      </w:r>
      <w:r w:rsidRPr="00CC49AB">
        <w:t xml:space="preserve">klimatike 3 (i njëjti parashikim </w:t>
      </w:r>
      <w:r w:rsidR="00CF12E2" w:rsidRPr="00CC49AB">
        <w:t>është</w:t>
      </w:r>
      <w:r w:rsidRPr="00CC49AB">
        <w:t xml:space="preserve"> </w:t>
      </w:r>
      <w:r w:rsidR="00CF12E2" w:rsidRPr="00CC49AB">
        <w:t>përdorur</w:t>
      </w:r>
      <w:r w:rsidRPr="00CC49AB">
        <w:t xml:space="preserve"> në PKEK).</w:t>
      </w:r>
    </w:p>
    <w:p w14:paraId="32166509" w14:textId="77777777" w:rsidR="00655FA7" w:rsidRPr="00CC49AB" w:rsidRDefault="00655FA7" w:rsidP="00655FA7">
      <w:pPr>
        <w:spacing w:after="0" w:line="240" w:lineRule="auto"/>
        <w:jc w:val="both"/>
        <w:rPr>
          <w:rFonts w:ascii="Garamond" w:hAnsi="Garamond" w:cs="Times New Roman"/>
          <w:sz w:val="24"/>
          <w:szCs w:val="24"/>
        </w:rPr>
      </w:pPr>
    </w:p>
    <w:p w14:paraId="202EE070" w14:textId="77777777" w:rsidR="00655FA7" w:rsidRPr="00CC49AB" w:rsidRDefault="00655FA7" w:rsidP="00655FA7">
      <w:pPr>
        <w:spacing w:after="0" w:line="240" w:lineRule="auto"/>
        <w:jc w:val="both"/>
        <w:rPr>
          <w:rFonts w:ascii="Garamond" w:hAnsi="Garamond" w:cs="Times New Roman"/>
          <w:sz w:val="24"/>
          <w:szCs w:val="24"/>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05"/>
        <w:gridCol w:w="8"/>
        <w:gridCol w:w="4417"/>
        <w:gridCol w:w="19"/>
      </w:tblGrid>
      <w:tr w:rsidR="00655FA7" w:rsidRPr="00CC49AB" w14:paraId="63BEE482" w14:textId="77777777" w:rsidTr="002405F4">
        <w:trPr>
          <w:trHeight w:val="2973"/>
        </w:trPr>
        <w:tc>
          <w:tcPr>
            <w:tcW w:w="4481" w:type="dxa"/>
            <w:gridSpan w:val="2"/>
          </w:tcPr>
          <w:p w14:paraId="4164FE2E"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6C3A6192" wp14:editId="16BE1A59">
                  <wp:extent cx="2735580" cy="1756049"/>
                  <wp:effectExtent l="0" t="0" r="7620" b="0"/>
                  <wp:docPr id="112" name="Picture 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115">
                            <a:extLst>
                              <a:ext uri="{28A0092B-C50C-407E-A947-70E740481C1C}">
                                <a14:useLocalDpi xmlns:a14="http://schemas.microsoft.com/office/drawing/2010/main" val="0"/>
                              </a:ext>
                            </a:extLst>
                          </a:blip>
                          <a:srcRect/>
                          <a:stretch>
                            <a:fillRect/>
                          </a:stretch>
                        </pic:blipFill>
                        <pic:spPr bwMode="auto">
                          <a:xfrm>
                            <a:off x="0" y="0"/>
                            <a:ext cx="2737426" cy="1757234"/>
                          </a:xfrm>
                          <a:prstGeom prst="rect">
                            <a:avLst/>
                          </a:prstGeom>
                          <a:noFill/>
                        </pic:spPr>
                      </pic:pic>
                    </a:graphicData>
                  </a:graphic>
                </wp:inline>
              </w:drawing>
            </w:r>
          </w:p>
          <w:p w14:paraId="5A780E37" w14:textId="01CBFF68"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68" w:name="_Toc184729341"/>
            <w:r w:rsidRPr="00CC49AB">
              <w:rPr>
                <w:rFonts w:ascii="Garamond" w:hAnsi="Garamond" w:cs="Times New Roman"/>
                <w:b w:val="0"/>
                <w:i/>
                <w:color w:val="auto"/>
                <w:szCs w:val="20"/>
                <w:lang w:val="sq-AL"/>
              </w:rPr>
              <w:t xml:space="preserve">Figura </w:t>
            </w:r>
            <w:r w:rsidRPr="00CC49AB">
              <w:rPr>
                <w:rFonts w:ascii="Garamond" w:hAnsi="Garamond" w:cs="Times New Roman"/>
                <w:b w:val="0"/>
                <w:i/>
                <w:color w:val="auto"/>
                <w:szCs w:val="20"/>
              </w:rPr>
              <w:fldChar w:fldCharType="begin"/>
            </w:r>
            <w:r w:rsidRPr="00CC49AB">
              <w:rPr>
                <w:rFonts w:ascii="Garamond" w:hAnsi="Garamond" w:cs="Times New Roman"/>
                <w:b w:val="0"/>
                <w:i/>
                <w:color w:val="auto"/>
                <w:szCs w:val="20"/>
                <w:lang w:val="sq-AL"/>
              </w:rPr>
              <w:instrText xml:space="preserve"> STYLEREF 1 \s </w:instrText>
            </w:r>
            <w:r w:rsidRPr="00CC49AB">
              <w:rPr>
                <w:rFonts w:ascii="Garamond" w:hAnsi="Garamond" w:cs="Times New Roman"/>
                <w:b w:val="0"/>
                <w:i/>
                <w:color w:val="auto"/>
                <w:szCs w:val="20"/>
              </w:rPr>
              <w:fldChar w:fldCharType="separate"/>
            </w:r>
            <w:r w:rsidRPr="00CC49AB">
              <w:rPr>
                <w:rFonts w:ascii="Garamond" w:hAnsi="Garamond" w:cs="Times New Roman"/>
                <w:b w:val="0"/>
                <w:i/>
                <w:color w:val="auto"/>
                <w:szCs w:val="20"/>
                <w:lang w:val="sq-AL"/>
              </w:rPr>
              <w:t>3</w:t>
            </w:r>
            <w:r w:rsidRPr="00CC49AB">
              <w:rPr>
                <w:rFonts w:ascii="Garamond" w:hAnsi="Garamond" w:cs="Times New Roman"/>
                <w:b w:val="0"/>
                <w:i/>
                <w:color w:val="auto"/>
                <w:szCs w:val="20"/>
              </w:rPr>
              <w:fldChar w:fldCharType="end"/>
            </w:r>
            <w:r w:rsidRPr="00CC49AB">
              <w:rPr>
                <w:rFonts w:ascii="Garamond" w:hAnsi="Garamond" w:cs="Times New Roman"/>
                <w:b w:val="0"/>
                <w:i/>
                <w:color w:val="auto"/>
                <w:szCs w:val="20"/>
                <w:lang w:val="sq-AL"/>
              </w:rPr>
              <w:t>.</w:t>
            </w:r>
            <w:r w:rsidRPr="00CC49AB">
              <w:rPr>
                <w:rFonts w:ascii="Garamond" w:hAnsi="Garamond" w:cs="Times New Roman"/>
                <w:b w:val="0"/>
                <w:i/>
                <w:color w:val="auto"/>
                <w:szCs w:val="20"/>
              </w:rPr>
              <w:fldChar w:fldCharType="begin"/>
            </w:r>
            <w:r w:rsidRPr="00CC49AB">
              <w:rPr>
                <w:rFonts w:ascii="Garamond" w:hAnsi="Garamond" w:cs="Times New Roman"/>
                <w:b w:val="0"/>
                <w:i/>
                <w:color w:val="auto"/>
                <w:szCs w:val="20"/>
                <w:lang w:val="sq-AL"/>
              </w:rPr>
              <w:instrText xml:space="preserve"> SEQ Figura \* ARABIC \s 1 </w:instrText>
            </w:r>
            <w:r w:rsidRPr="00CC49AB">
              <w:rPr>
                <w:rFonts w:ascii="Garamond" w:hAnsi="Garamond" w:cs="Times New Roman"/>
                <w:b w:val="0"/>
                <w:i/>
                <w:color w:val="auto"/>
                <w:szCs w:val="20"/>
              </w:rPr>
              <w:fldChar w:fldCharType="separate"/>
            </w:r>
            <w:r w:rsidRPr="00CC49AB">
              <w:rPr>
                <w:rFonts w:ascii="Garamond" w:hAnsi="Garamond" w:cs="Times New Roman"/>
                <w:b w:val="0"/>
                <w:i/>
                <w:color w:val="auto"/>
                <w:szCs w:val="20"/>
                <w:lang w:val="sq-AL"/>
              </w:rPr>
              <w:t>66</w:t>
            </w:r>
            <w:r w:rsidRPr="00CC49AB">
              <w:rPr>
                <w:rFonts w:ascii="Garamond" w:hAnsi="Garamond" w:cs="Times New Roman"/>
                <w:b w:val="0"/>
                <w:i/>
                <w:color w:val="auto"/>
                <w:szCs w:val="20"/>
              </w:rPr>
              <w:fldChar w:fldCharType="end"/>
            </w:r>
            <w:r w:rsidRPr="00CC49AB">
              <w:rPr>
                <w:rFonts w:ascii="Garamond" w:hAnsi="Garamond" w:cs="Times New Roman"/>
                <w:b w:val="0"/>
                <w:i/>
                <w:color w:val="auto"/>
                <w:szCs w:val="20"/>
                <w:lang w:val="sq-AL"/>
              </w:rPr>
              <w:t xml:space="preserve"> Numri total i parashikuar i banesave të banuara </w:t>
            </w:r>
            <w:r w:rsidR="00FB6660" w:rsidRPr="00CC49AB">
              <w:rPr>
                <w:rFonts w:ascii="Garamond" w:hAnsi="Garamond" w:cs="Times New Roman"/>
                <w:b w:val="0"/>
                <w:i/>
                <w:color w:val="auto"/>
                <w:szCs w:val="20"/>
                <w:lang w:val="sq-AL"/>
              </w:rPr>
              <w:t>për tri zonat klimatike</w:t>
            </w:r>
            <w:bookmarkEnd w:id="168"/>
          </w:p>
        </w:tc>
        <w:tc>
          <w:tcPr>
            <w:tcW w:w="4306" w:type="dxa"/>
            <w:gridSpan w:val="2"/>
          </w:tcPr>
          <w:p w14:paraId="4AC63636"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160588FF" wp14:editId="6D656F1B">
                  <wp:extent cx="2636233" cy="1821180"/>
                  <wp:effectExtent l="0" t="0" r="0" b="7620"/>
                  <wp:docPr id="113" name="Picture 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116">
                            <a:extLst>
                              <a:ext uri="{28A0092B-C50C-407E-A947-70E740481C1C}">
                                <a14:useLocalDpi xmlns:a14="http://schemas.microsoft.com/office/drawing/2010/main" val="0"/>
                              </a:ext>
                            </a:extLst>
                          </a:blip>
                          <a:srcRect/>
                          <a:stretch>
                            <a:fillRect/>
                          </a:stretch>
                        </pic:blipFill>
                        <pic:spPr bwMode="auto">
                          <a:xfrm>
                            <a:off x="0" y="0"/>
                            <a:ext cx="2642634" cy="1825602"/>
                          </a:xfrm>
                          <a:prstGeom prst="rect">
                            <a:avLst/>
                          </a:prstGeom>
                          <a:noFill/>
                        </pic:spPr>
                      </pic:pic>
                    </a:graphicData>
                  </a:graphic>
                </wp:inline>
              </w:drawing>
            </w:r>
          </w:p>
          <w:p w14:paraId="311A947A" w14:textId="7C84D4B0"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69" w:name="_Toc184729342"/>
            <w:r w:rsidRPr="00CC49AB">
              <w:rPr>
                <w:rFonts w:ascii="Garamond" w:hAnsi="Garamond" w:cs="Times New Roman"/>
                <w:b w:val="0"/>
                <w:i/>
                <w:color w:val="auto"/>
                <w:szCs w:val="20"/>
                <w:lang w:val="sq-AL"/>
              </w:rPr>
              <w:t xml:space="preserve">Figura </w:t>
            </w:r>
            <w:r w:rsidRPr="00CC49AB">
              <w:rPr>
                <w:rFonts w:ascii="Garamond" w:hAnsi="Garamond" w:cs="Times New Roman"/>
                <w:b w:val="0"/>
                <w:i/>
                <w:color w:val="auto"/>
                <w:szCs w:val="20"/>
              </w:rPr>
              <w:fldChar w:fldCharType="begin"/>
            </w:r>
            <w:r w:rsidRPr="00CC49AB">
              <w:rPr>
                <w:rFonts w:ascii="Garamond" w:hAnsi="Garamond" w:cs="Times New Roman"/>
                <w:b w:val="0"/>
                <w:i/>
                <w:color w:val="auto"/>
                <w:szCs w:val="20"/>
                <w:lang w:val="sq-AL"/>
              </w:rPr>
              <w:instrText xml:space="preserve"> STYLEREF 1 \s </w:instrText>
            </w:r>
            <w:r w:rsidRPr="00CC49AB">
              <w:rPr>
                <w:rFonts w:ascii="Garamond" w:hAnsi="Garamond" w:cs="Times New Roman"/>
                <w:b w:val="0"/>
                <w:i/>
                <w:color w:val="auto"/>
                <w:szCs w:val="20"/>
              </w:rPr>
              <w:fldChar w:fldCharType="separate"/>
            </w:r>
            <w:r w:rsidRPr="00CC49AB">
              <w:rPr>
                <w:rFonts w:ascii="Garamond" w:hAnsi="Garamond" w:cs="Times New Roman"/>
                <w:b w:val="0"/>
                <w:i/>
                <w:color w:val="auto"/>
                <w:szCs w:val="20"/>
                <w:lang w:val="sq-AL"/>
              </w:rPr>
              <w:t>3</w:t>
            </w:r>
            <w:r w:rsidRPr="00CC49AB">
              <w:rPr>
                <w:rFonts w:ascii="Garamond" w:hAnsi="Garamond" w:cs="Times New Roman"/>
                <w:b w:val="0"/>
                <w:i/>
                <w:color w:val="auto"/>
                <w:szCs w:val="20"/>
              </w:rPr>
              <w:fldChar w:fldCharType="end"/>
            </w:r>
            <w:r w:rsidRPr="00CC49AB">
              <w:rPr>
                <w:rFonts w:ascii="Garamond" w:hAnsi="Garamond" w:cs="Times New Roman"/>
                <w:b w:val="0"/>
                <w:i/>
                <w:color w:val="auto"/>
                <w:szCs w:val="20"/>
                <w:lang w:val="sq-AL"/>
              </w:rPr>
              <w:t>.</w:t>
            </w:r>
            <w:r w:rsidRPr="00CC49AB">
              <w:rPr>
                <w:rFonts w:ascii="Garamond" w:hAnsi="Garamond" w:cs="Times New Roman"/>
                <w:b w:val="0"/>
                <w:i/>
                <w:color w:val="auto"/>
                <w:szCs w:val="20"/>
              </w:rPr>
              <w:fldChar w:fldCharType="begin"/>
            </w:r>
            <w:r w:rsidRPr="00CC49AB">
              <w:rPr>
                <w:rFonts w:ascii="Garamond" w:hAnsi="Garamond" w:cs="Times New Roman"/>
                <w:b w:val="0"/>
                <w:i/>
                <w:color w:val="auto"/>
                <w:szCs w:val="20"/>
                <w:lang w:val="sq-AL"/>
              </w:rPr>
              <w:instrText xml:space="preserve"> SEQ Figura \* ARABIC \s 1 </w:instrText>
            </w:r>
            <w:r w:rsidRPr="00CC49AB">
              <w:rPr>
                <w:rFonts w:ascii="Garamond" w:hAnsi="Garamond" w:cs="Times New Roman"/>
                <w:b w:val="0"/>
                <w:i/>
                <w:color w:val="auto"/>
                <w:szCs w:val="20"/>
              </w:rPr>
              <w:fldChar w:fldCharType="separate"/>
            </w:r>
            <w:r w:rsidRPr="00CC49AB">
              <w:rPr>
                <w:rFonts w:ascii="Garamond" w:hAnsi="Garamond" w:cs="Times New Roman"/>
                <w:b w:val="0"/>
                <w:i/>
                <w:color w:val="auto"/>
                <w:szCs w:val="20"/>
                <w:lang w:val="sq-AL"/>
              </w:rPr>
              <w:t>67</w:t>
            </w:r>
            <w:r w:rsidRPr="00CC49AB">
              <w:rPr>
                <w:rFonts w:ascii="Garamond" w:hAnsi="Garamond" w:cs="Times New Roman"/>
                <w:b w:val="0"/>
                <w:i/>
                <w:color w:val="auto"/>
                <w:szCs w:val="20"/>
              </w:rPr>
              <w:fldChar w:fldCharType="end"/>
            </w:r>
            <w:r w:rsidRPr="00CC49AB">
              <w:rPr>
                <w:rFonts w:ascii="Garamond" w:hAnsi="Garamond" w:cs="Times New Roman"/>
                <w:b w:val="0"/>
                <w:i/>
                <w:color w:val="auto"/>
                <w:szCs w:val="20"/>
                <w:lang w:val="sq-AL"/>
              </w:rPr>
              <w:t xml:space="preserve"> </w:t>
            </w:r>
            <w:r w:rsidR="00A1501E" w:rsidRPr="00CC49AB">
              <w:rPr>
                <w:rFonts w:ascii="Garamond" w:hAnsi="Garamond" w:cs="Times New Roman"/>
                <w:b w:val="0"/>
                <w:i/>
                <w:color w:val="auto"/>
                <w:szCs w:val="20"/>
                <w:lang w:val="sq-AL"/>
              </w:rPr>
              <w:t>Përqindja</w:t>
            </w:r>
            <w:r w:rsidRPr="00CC49AB">
              <w:rPr>
                <w:rFonts w:ascii="Garamond" w:hAnsi="Garamond" w:cs="Times New Roman"/>
                <w:b w:val="0"/>
                <w:i/>
                <w:color w:val="auto"/>
                <w:szCs w:val="20"/>
                <w:lang w:val="sq-AL"/>
              </w:rPr>
              <w:t xml:space="preserve"> e parashikuar e numrit të banesave të banuara për tr</w:t>
            </w:r>
            <w:r w:rsidR="00A1501E" w:rsidRPr="00CC49AB">
              <w:rPr>
                <w:rFonts w:ascii="Garamond" w:hAnsi="Garamond" w:cs="Times New Roman"/>
                <w:b w:val="0"/>
                <w:i/>
                <w:color w:val="auto"/>
                <w:szCs w:val="20"/>
                <w:lang w:val="sq-AL"/>
              </w:rPr>
              <w:t>i</w:t>
            </w:r>
            <w:r w:rsidRPr="00CC49AB">
              <w:rPr>
                <w:rFonts w:ascii="Garamond" w:hAnsi="Garamond" w:cs="Times New Roman"/>
                <w:b w:val="0"/>
                <w:i/>
                <w:color w:val="auto"/>
                <w:szCs w:val="20"/>
                <w:lang w:val="sq-AL"/>
              </w:rPr>
              <w:t xml:space="preserve"> zonat klimatik</w:t>
            </w:r>
            <w:bookmarkEnd w:id="169"/>
          </w:p>
        </w:tc>
      </w:tr>
      <w:tr w:rsidR="00655FA7" w:rsidRPr="00CC49AB" w14:paraId="23C6D976" w14:textId="77777777" w:rsidTr="002405F4">
        <w:trPr>
          <w:gridAfter w:val="1"/>
          <w:wAfter w:w="13" w:type="dxa"/>
        </w:trPr>
        <w:tc>
          <w:tcPr>
            <w:tcW w:w="4473" w:type="dxa"/>
            <w:hideMark/>
          </w:tcPr>
          <w:p w14:paraId="2D51476A"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7646228" wp14:editId="11168268">
                  <wp:extent cx="2735580" cy="1959610"/>
                  <wp:effectExtent l="0" t="0" r="7620" b="2540"/>
                  <wp:docPr id="114" name="Picture 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117">
                            <a:extLst>
                              <a:ext uri="{28A0092B-C50C-407E-A947-70E740481C1C}">
                                <a14:useLocalDpi xmlns:a14="http://schemas.microsoft.com/office/drawing/2010/main" val="0"/>
                              </a:ext>
                            </a:extLst>
                          </a:blip>
                          <a:srcRect/>
                          <a:stretch>
                            <a:fillRect/>
                          </a:stretch>
                        </pic:blipFill>
                        <pic:spPr bwMode="auto">
                          <a:xfrm>
                            <a:off x="0" y="0"/>
                            <a:ext cx="2737573" cy="1961038"/>
                          </a:xfrm>
                          <a:prstGeom prst="rect">
                            <a:avLst/>
                          </a:prstGeom>
                          <a:noFill/>
                        </pic:spPr>
                      </pic:pic>
                    </a:graphicData>
                  </a:graphic>
                </wp:inline>
              </w:drawing>
            </w:r>
          </w:p>
          <w:p w14:paraId="222D6E79" w14:textId="6CE24A29"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70" w:name="_Toc184729343"/>
            <w:r w:rsidRPr="00CC49AB">
              <w:rPr>
                <w:rFonts w:ascii="Garamond" w:hAnsi="Garamond" w:cs="Times New Roman"/>
                <w:b w:val="0"/>
                <w:i/>
                <w:color w:val="auto"/>
                <w:szCs w:val="20"/>
                <w:lang w:val="sq-AL"/>
              </w:rPr>
              <w:t xml:space="preserve">Figura </w:t>
            </w:r>
            <w:r w:rsidR="00473E42" w:rsidRPr="00CC49AB">
              <w:rPr>
                <w:rFonts w:ascii="Garamond" w:hAnsi="Garamond" w:cs="Times New Roman"/>
                <w:b w:val="0"/>
                <w:i/>
                <w:color w:val="auto"/>
                <w:szCs w:val="20"/>
                <w:lang w:val="sq-AL"/>
              </w:rPr>
              <w:t xml:space="preserve">3.68 </w:t>
            </w:r>
            <w:r w:rsidRPr="00CC49AB">
              <w:rPr>
                <w:rFonts w:ascii="Garamond" w:hAnsi="Garamond" w:cs="Times New Roman"/>
                <w:b w:val="0"/>
                <w:i/>
                <w:color w:val="auto"/>
                <w:szCs w:val="20"/>
                <w:lang w:val="sq-AL"/>
              </w:rPr>
              <w:t xml:space="preserve">Sipërfaqja totale e parashikuar e dyshemesë së banesave të banuara </w:t>
            </w:r>
            <w:r w:rsidR="00FB6660" w:rsidRPr="00CC49AB">
              <w:rPr>
                <w:rFonts w:ascii="Garamond" w:hAnsi="Garamond" w:cs="Times New Roman"/>
                <w:b w:val="0"/>
                <w:i/>
                <w:color w:val="auto"/>
                <w:szCs w:val="20"/>
                <w:lang w:val="sq-AL"/>
              </w:rPr>
              <w:t>për tri zonat klimatike</w:t>
            </w:r>
            <w:bookmarkEnd w:id="170"/>
          </w:p>
          <w:p w14:paraId="43F3DDF1"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p>
        </w:tc>
        <w:tc>
          <w:tcPr>
            <w:tcW w:w="4301" w:type="dxa"/>
            <w:gridSpan w:val="2"/>
            <w:hideMark/>
          </w:tcPr>
          <w:p w14:paraId="7D96330D"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27959C82" wp14:editId="31A20111">
                  <wp:extent cx="2628900" cy="1959610"/>
                  <wp:effectExtent l="0" t="0" r="0" b="2540"/>
                  <wp:docPr id="115" name="Picture 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118">
                            <a:extLst>
                              <a:ext uri="{28A0092B-C50C-407E-A947-70E740481C1C}">
                                <a14:useLocalDpi xmlns:a14="http://schemas.microsoft.com/office/drawing/2010/main" val="0"/>
                              </a:ext>
                            </a:extLst>
                          </a:blip>
                          <a:srcRect/>
                          <a:stretch>
                            <a:fillRect/>
                          </a:stretch>
                        </pic:blipFill>
                        <pic:spPr bwMode="auto">
                          <a:xfrm>
                            <a:off x="0" y="0"/>
                            <a:ext cx="2632951" cy="1962630"/>
                          </a:xfrm>
                          <a:prstGeom prst="rect">
                            <a:avLst/>
                          </a:prstGeom>
                          <a:noFill/>
                        </pic:spPr>
                      </pic:pic>
                    </a:graphicData>
                  </a:graphic>
                </wp:inline>
              </w:drawing>
            </w:r>
          </w:p>
          <w:p w14:paraId="06316506" w14:textId="624DFD6D"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71" w:name="_Toc184729344"/>
            <w:r w:rsidRPr="00CC49AB">
              <w:rPr>
                <w:rFonts w:ascii="Garamond" w:hAnsi="Garamond" w:cs="Times New Roman"/>
                <w:b w:val="0"/>
                <w:i/>
                <w:color w:val="auto"/>
                <w:szCs w:val="20"/>
                <w:lang w:val="sq-AL"/>
              </w:rPr>
              <w:t xml:space="preserve">Figura </w:t>
            </w:r>
            <w:r w:rsidR="00473E42" w:rsidRPr="00CC49AB">
              <w:rPr>
                <w:rFonts w:ascii="Garamond" w:hAnsi="Garamond" w:cs="Times New Roman"/>
                <w:b w:val="0"/>
                <w:i/>
                <w:color w:val="auto"/>
                <w:szCs w:val="20"/>
                <w:lang w:val="sq-AL"/>
              </w:rPr>
              <w:t>3.69</w:t>
            </w:r>
            <w:r w:rsidRPr="00CC49AB">
              <w:rPr>
                <w:rFonts w:ascii="Garamond" w:hAnsi="Garamond" w:cs="Times New Roman"/>
                <w:b w:val="0"/>
                <w:i/>
                <w:color w:val="auto"/>
                <w:szCs w:val="20"/>
                <w:lang w:val="sq-AL"/>
              </w:rPr>
              <w:t xml:space="preserve"> </w:t>
            </w:r>
            <w:r w:rsidR="00A1501E" w:rsidRPr="00CC49AB">
              <w:rPr>
                <w:rFonts w:ascii="Garamond" w:hAnsi="Garamond" w:cs="Times New Roman"/>
                <w:b w:val="0"/>
                <w:i/>
                <w:color w:val="auto"/>
                <w:szCs w:val="20"/>
                <w:lang w:val="sq-AL"/>
              </w:rPr>
              <w:t>Përqindja</w:t>
            </w:r>
            <w:r w:rsidRPr="00CC49AB">
              <w:rPr>
                <w:rFonts w:ascii="Garamond" w:hAnsi="Garamond" w:cs="Times New Roman"/>
                <w:b w:val="0"/>
                <w:i/>
                <w:color w:val="auto"/>
                <w:szCs w:val="20"/>
                <w:lang w:val="sq-AL"/>
              </w:rPr>
              <w:t xml:space="preserve"> e sipërfaqes së parashikuar të dyshemesë së banesave të banuara </w:t>
            </w:r>
            <w:r w:rsidR="00FB6660" w:rsidRPr="00CC49AB">
              <w:rPr>
                <w:rFonts w:ascii="Garamond" w:hAnsi="Garamond" w:cs="Times New Roman"/>
                <w:b w:val="0"/>
                <w:i/>
                <w:color w:val="auto"/>
                <w:szCs w:val="20"/>
                <w:lang w:val="sq-AL"/>
              </w:rPr>
              <w:t>për tri zonat klimatike</w:t>
            </w:r>
            <w:bookmarkEnd w:id="171"/>
          </w:p>
          <w:p w14:paraId="2FFD4EDA"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p>
        </w:tc>
      </w:tr>
      <w:tr w:rsidR="00655FA7" w:rsidRPr="00CC49AB" w14:paraId="499C7C3C" w14:textId="77777777" w:rsidTr="002405F4">
        <w:trPr>
          <w:gridAfter w:val="1"/>
          <w:wAfter w:w="13" w:type="dxa"/>
        </w:trPr>
        <w:tc>
          <w:tcPr>
            <w:tcW w:w="8774" w:type="dxa"/>
            <w:gridSpan w:val="3"/>
            <w:hideMark/>
          </w:tcPr>
          <w:p w14:paraId="1E915CA9" w14:textId="469535CA"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A1501E" w:rsidRPr="00CC49AB">
              <w:rPr>
                <w:rFonts w:ascii="Garamond" w:hAnsi="Garamond" w:cs="Times New Roman"/>
                <w:b w:val="0"/>
                <w:i/>
                <w:color w:val="auto"/>
                <w:szCs w:val="20"/>
                <w:lang w:val="sq-AL"/>
              </w:rPr>
              <w:t>konsulenti</w:t>
            </w:r>
          </w:p>
        </w:tc>
      </w:tr>
    </w:tbl>
    <w:p w14:paraId="527CBEAB" w14:textId="77777777" w:rsidR="00A1501E" w:rsidRPr="00CC49AB" w:rsidRDefault="00A1501E" w:rsidP="00473E42">
      <w:pPr>
        <w:pStyle w:val="TEKSTIIIIII"/>
        <w:rPr>
          <w:b/>
        </w:rPr>
      </w:pPr>
      <w:bookmarkStart w:id="172" w:name="_Toc184729105"/>
    </w:p>
    <w:p w14:paraId="1356F685" w14:textId="0EE06B30" w:rsidR="00655FA7" w:rsidRPr="00CC49AB" w:rsidRDefault="00655FA7" w:rsidP="00473E42">
      <w:pPr>
        <w:pStyle w:val="TEKSTIIIIII"/>
        <w:rPr>
          <w:b/>
        </w:rPr>
      </w:pPr>
      <w:r w:rsidRPr="00CC49AB">
        <w:rPr>
          <w:b/>
        </w:rPr>
        <w:t>3.2 Përmbledhje e stokut të ndërtesave publike ekzistuese në Shqipëri</w:t>
      </w:r>
      <w:bookmarkEnd w:id="172"/>
    </w:p>
    <w:p w14:paraId="0A3C154D" w14:textId="77777777" w:rsidR="00655FA7" w:rsidRPr="00CC49AB" w:rsidRDefault="00655FA7" w:rsidP="00473E42">
      <w:pPr>
        <w:pStyle w:val="TEKSTIIIIII"/>
        <w:rPr>
          <w:b/>
        </w:rPr>
      </w:pPr>
      <w:r w:rsidRPr="00CC49AB">
        <w:rPr>
          <w:b/>
        </w:rPr>
        <w:t>3.2.1 Të dhënat e furnizimit dhe konsumit të energjisë në stokun e ndërtesave publike</w:t>
      </w:r>
    </w:p>
    <w:p w14:paraId="3E09DB4D" w14:textId="7D2D22E4" w:rsidR="00655FA7" w:rsidRPr="00CC49AB" w:rsidRDefault="00655FA7" w:rsidP="00473E42">
      <w:pPr>
        <w:pStyle w:val="TEKSTIIIIII"/>
        <w:rPr>
          <w:szCs w:val="24"/>
        </w:rPr>
      </w:pPr>
      <w:r w:rsidRPr="00CC49AB">
        <w:rPr>
          <w:szCs w:val="24"/>
        </w:rPr>
        <w:t xml:space="preserve">Sektori i </w:t>
      </w:r>
      <w:r w:rsidR="00A1501E" w:rsidRPr="00CC49AB">
        <w:rPr>
          <w:szCs w:val="24"/>
        </w:rPr>
        <w:t xml:space="preserve">shërbimeve </w:t>
      </w:r>
      <w:r w:rsidRPr="00CC49AB">
        <w:rPr>
          <w:szCs w:val="24"/>
        </w:rPr>
        <w:t>është i ndarë në dy nënsektorë sipas EUROSTAT</w:t>
      </w:r>
      <w:r w:rsidR="00A1501E" w:rsidRPr="00CC49AB">
        <w:rPr>
          <w:szCs w:val="24"/>
        </w:rPr>
        <w:t>-it</w:t>
      </w:r>
      <w:r w:rsidRPr="00CC49AB">
        <w:rPr>
          <w:szCs w:val="24"/>
        </w:rPr>
        <w:t xml:space="preserve"> dhe INSTAT</w:t>
      </w:r>
      <w:r w:rsidR="00A1501E" w:rsidRPr="00CC49AB">
        <w:rPr>
          <w:szCs w:val="24"/>
        </w:rPr>
        <w:t>-it</w:t>
      </w:r>
      <w:r w:rsidRPr="00CC49AB">
        <w:rPr>
          <w:szCs w:val="24"/>
        </w:rPr>
        <w:t>: 1</w:t>
      </w:r>
      <w:r w:rsidR="00A1501E" w:rsidRPr="00CC49AB">
        <w:rPr>
          <w:szCs w:val="24"/>
        </w:rPr>
        <w:t>.</w:t>
      </w:r>
      <w:r w:rsidRPr="00CC49AB">
        <w:rPr>
          <w:szCs w:val="24"/>
        </w:rPr>
        <w:t xml:space="preserve"> Shërbimet Publike</w:t>
      </w:r>
      <w:r w:rsidR="004C52C0" w:rsidRPr="00CC49AB">
        <w:rPr>
          <w:szCs w:val="24"/>
        </w:rPr>
        <w:t>;</w:t>
      </w:r>
      <w:r w:rsidRPr="00CC49AB">
        <w:rPr>
          <w:szCs w:val="24"/>
        </w:rPr>
        <w:t xml:space="preserve"> dhe 2</w:t>
      </w:r>
      <w:r w:rsidR="004C52C0" w:rsidRPr="00CC49AB">
        <w:rPr>
          <w:szCs w:val="24"/>
        </w:rPr>
        <w:t>.</w:t>
      </w:r>
      <w:r w:rsidRPr="00CC49AB">
        <w:rPr>
          <w:szCs w:val="24"/>
        </w:rPr>
        <w:t xml:space="preserve"> Shërbimet </w:t>
      </w:r>
      <w:r w:rsidR="004C52C0" w:rsidRPr="00CC49AB">
        <w:rPr>
          <w:szCs w:val="24"/>
        </w:rPr>
        <w:t>private</w:t>
      </w:r>
      <w:r w:rsidRPr="00CC49AB">
        <w:rPr>
          <w:szCs w:val="24"/>
        </w:rPr>
        <w:t xml:space="preserve">, siç tregohet në </w:t>
      </w:r>
      <w:r w:rsidR="004C52C0" w:rsidRPr="00CC49AB">
        <w:rPr>
          <w:szCs w:val="24"/>
        </w:rPr>
        <w:t>f</w:t>
      </w:r>
      <w:r w:rsidRPr="00CC49AB">
        <w:rPr>
          <w:szCs w:val="24"/>
        </w:rPr>
        <w:t xml:space="preserve">igurën 3.70. Konsumi i energjisë në sektorin e shërbimeve ndikohet nga faktorë të ndryshëm, duke përfshirë numrin e ndërtesave, sipërfaqen e tyre totale, numrin e përdoruesve, zonat klimatike, teknologjitë e përdorura, </w:t>
      </w:r>
      <w:r w:rsidR="00340F38" w:rsidRPr="00CC49AB">
        <w:rPr>
          <w:szCs w:val="24"/>
        </w:rPr>
        <w:t>eficienc</w:t>
      </w:r>
      <w:r w:rsidRPr="00CC49AB">
        <w:rPr>
          <w:szCs w:val="24"/>
        </w:rPr>
        <w:t xml:space="preserve">ën e tyre dhe konsumin specifik të energjisë që lidhet me secilin shërbim </w:t>
      </w:r>
      <w:r w:rsidR="004C52C0" w:rsidRPr="00CC49AB">
        <w:rPr>
          <w:szCs w:val="24"/>
        </w:rPr>
        <w:t>energjetik</w:t>
      </w:r>
      <w:r w:rsidRPr="00CC49AB">
        <w:rPr>
          <w:szCs w:val="24"/>
        </w:rPr>
        <w:t xml:space="preserve">. </w:t>
      </w:r>
    </w:p>
    <w:p w14:paraId="1B2EF8E2" w14:textId="77777777" w:rsidR="00655FA7" w:rsidRPr="00CC49AB" w:rsidRDefault="00655FA7" w:rsidP="00655FA7">
      <w:pPr>
        <w:keepNext/>
        <w:spacing w:after="0" w:line="240" w:lineRule="auto"/>
        <w:jc w:val="center"/>
        <w:rPr>
          <w:rFonts w:ascii="Garamond" w:hAnsi="Garamond" w:cs="Times New Roman"/>
        </w:rPr>
      </w:pPr>
      <w:r w:rsidRPr="00CC49AB">
        <w:rPr>
          <w:rFonts w:ascii="Garamond" w:hAnsi="Garamond" w:cs="Times New Roman"/>
          <w:noProof/>
          <w:szCs w:val="20"/>
          <w:lang w:val="en-US" w:eastAsia="en-US"/>
        </w:rPr>
        <w:lastRenderedPageBreak/>
        <w:drawing>
          <wp:inline distT="0" distB="0" distL="0" distR="0" wp14:anchorId="2F0FBAD9" wp14:editId="097FF03A">
            <wp:extent cx="3937464" cy="3605842"/>
            <wp:effectExtent l="0" t="0" r="6350" b="0"/>
            <wp:docPr id="110982338" name="Picture 110982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6"/>
                    <pic:cNvPicPr>
                      <a:picLocks noChangeAspect="1" noChangeArrowheads="1"/>
                    </pic:cNvPicPr>
                  </pic:nvPicPr>
                  <pic:blipFill>
                    <a:blip r:embed="rId119">
                      <a:extLst>
                        <a:ext uri="{28A0092B-C50C-407E-A947-70E740481C1C}">
                          <a14:useLocalDpi xmlns:a14="http://schemas.microsoft.com/office/drawing/2010/main" val="0"/>
                        </a:ext>
                      </a:extLst>
                    </a:blip>
                    <a:srcRect/>
                    <a:stretch>
                      <a:fillRect/>
                    </a:stretch>
                  </pic:blipFill>
                  <pic:spPr bwMode="auto">
                    <a:xfrm>
                      <a:off x="0" y="0"/>
                      <a:ext cx="3948098" cy="3615581"/>
                    </a:xfrm>
                    <a:prstGeom prst="rect">
                      <a:avLst/>
                    </a:prstGeom>
                    <a:noFill/>
                    <a:ln>
                      <a:noFill/>
                    </a:ln>
                  </pic:spPr>
                </pic:pic>
              </a:graphicData>
            </a:graphic>
          </wp:inline>
        </w:drawing>
      </w:r>
    </w:p>
    <w:p w14:paraId="740EBCC2"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173" w:name="_Toc184729345"/>
      <w:r w:rsidRPr="00CC49AB">
        <w:rPr>
          <w:rFonts w:ascii="Garamond" w:hAnsi="Garamond" w:cs="Times New Roman"/>
          <w:b w:val="0"/>
          <w:i/>
          <w:color w:val="auto"/>
          <w:szCs w:val="20"/>
        </w:rPr>
        <w:t xml:space="preserve">Figura </w:t>
      </w:r>
      <w:r w:rsidR="00473E42" w:rsidRPr="00CC49AB">
        <w:rPr>
          <w:rFonts w:ascii="Garamond" w:hAnsi="Garamond" w:cs="Times New Roman"/>
          <w:b w:val="0"/>
          <w:i/>
          <w:color w:val="auto"/>
          <w:szCs w:val="20"/>
        </w:rPr>
        <w:t>3.70</w:t>
      </w:r>
      <w:r w:rsidRPr="00CC49AB">
        <w:rPr>
          <w:rFonts w:ascii="Garamond" w:hAnsi="Garamond" w:cs="Times New Roman"/>
          <w:b w:val="0"/>
          <w:i/>
          <w:color w:val="auto"/>
          <w:szCs w:val="20"/>
        </w:rPr>
        <w:t xml:space="preserve"> Paraqitje skematike e të gjitha faturave që marrin pjesë në përcaktimin e vlerave të konsumit të energjisë për situatën aktuale dhe për të ardhmen në sektorin e shërbimeve publike dhe private</w:t>
      </w:r>
      <w:bookmarkEnd w:id="173"/>
    </w:p>
    <w:p w14:paraId="746C4354" w14:textId="2C112A43"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Përgatitur nga </w:t>
      </w:r>
      <w:r w:rsidR="00A65F6A" w:rsidRPr="00CC49AB">
        <w:rPr>
          <w:rFonts w:ascii="Garamond" w:hAnsi="Garamond" w:cs="Times New Roman"/>
          <w:b w:val="0"/>
          <w:i/>
          <w:color w:val="auto"/>
          <w:szCs w:val="20"/>
        </w:rPr>
        <w:t>konsulenti</w:t>
      </w:r>
    </w:p>
    <w:p w14:paraId="785FDA3C" w14:textId="77777777" w:rsidR="00655FA7" w:rsidRPr="00CC49AB" w:rsidRDefault="00655FA7" w:rsidP="00655FA7">
      <w:pPr>
        <w:spacing w:after="0" w:line="240" w:lineRule="auto"/>
        <w:jc w:val="center"/>
        <w:rPr>
          <w:rFonts w:ascii="Garamond" w:hAnsi="Garamond" w:cs="Times New Roman"/>
          <w:sz w:val="24"/>
          <w:szCs w:val="24"/>
        </w:rPr>
      </w:pPr>
    </w:p>
    <w:p w14:paraId="10441F38" w14:textId="27AD70BD" w:rsidR="00655FA7" w:rsidRPr="00CC49AB" w:rsidRDefault="00655FA7" w:rsidP="00473E42">
      <w:pPr>
        <w:pStyle w:val="TEKSTIIIIII"/>
      </w:pPr>
      <w:r w:rsidRPr="00CC49AB">
        <w:t xml:space="preserve">Nënsektori i </w:t>
      </w:r>
      <w:r w:rsidR="0085758D" w:rsidRPr="00CC49AB">
        <w:t xml:space="preserve">shërbimeve publike </w:t>
      </w:r>
      <w:r w:rsidRPr="00CC49AB">
        <w:t xml:space="preserve">mbulon kryesisht shëndetësinë, arsimin, kulturën dhe administratën. Në Shqipëri, ai kategorizohet më tej bazuar në pronësinë: ndërtesa publike qendrore dhe ndërtesa publike bashkiake. Historikisht, kërkesat dhe sistemet për ngrohje në sektorin e </w:t>
      </w:r>
      <w:r w:rsidR="0085758D" w:rsidRPr="00CC49AB">
        <w:t xml:space="preserve">shërbimeve publike </w:t>
      </w:r>
      <w:r w:rsidRPr="00CC49AB">
        <w:t xml:space="preserve">janë karakterizuar nga </w:t>
      </w:r>
      <w:r w:rsidR="00340F38" w:rsidRPr="00CC49AB">
        <w:t>eficienc</w:t>
      </w:r>
      <w:r w:rsidRPr="00CC49AB">
        <w:t>ë e moderuar në sistemet teknike, instalime dhe operacione. Megjithatë, vitet e fundit janë prezantuar sisteme teknike më efi</w:t>
      </w:r>
      <w:r w:rsidR="0085758D" w:rsidRPr="00CC49AB">
        <w:t>ci</w:t>
      </w:r>
      <w:r w:rsidRPr="00CC49AB">
        <w:t>ente në disa raste. Të dhënat mbi konsumin e energjisë për çdo shërbim dhe kontributet e secilit burim energjie bazohen në anketa të ndryshme të kryera gjatë përgatitjes së Strategjisë së Energjisë, si dhe në një studim të detajuar të realizuar nga Ministria e Infrastrukturës dhe Energjisë (MIE) me mbështetjen e Bankës Botërore (BB).</w:t>
      </w:r>
    </w:p>
    <w:p w14:paraId="206E5EB8" w14:textId="71B04417" w:rsidR="00655FA7" w:rsidRPr="00CC49AB" w:rsidRDefault="00655FA7" w:rsidP="00473E42">
      <w:pPr>
        <w:pStyle w:val="TEKSTIIIIII"/>
      </w:pPr>
      <w:r w:rsidRPr="00CC49AB">
        <w:t xml:space="preserve">Është e rëndësishme të theksohet se, në përgjithësi, sistemet e ngrohjes, gatimit, ujit të ngrohtë dhe ndriçimit në këto nënsektorë janë aplikuar me standarde relativisht të ulëta, shpesh duke dështuar të plotësojnë kushtet e komfortit. Kjo lidhet kryesisht me infrastrukturën energjetike të </w:t>
      </w:r>
      <w:r w:rsidR="00A742E2" w:rsidRPr="00CC49AB">
        <w:t>vjetruar</w:t>
      </w:r>
      <w:r w:rsidRPr="00CC49AB">
        <w:t xml:space="preserve"> ose me moshë të mesme dhe me buxhete të kufizuara, veçanërisht për ndërtesat publike bashkiake.</w:t>
      </w:r>
    </w:p>
    <w:p w14:paraId="4534753C" w14:textId="3A4D5814" w:rsidR="00655FA7" w:rsidRPr="00CC49AB" w:rsidRDefault="00655FA7" w:rsidP="00473E42">
      <w:pPr>
        <w:pStyle w:val="TEKSTIIIIII"/>
        <w:rPr>
          <w:b/>
        </w:rPr>
      </w:pPr>
      <w:r w:rsidRPr="00CC49AB">
        <w:rPr>
          <w:b/>
        </w:rPr>
        <w:t xml:space="preserve">3.2.2 Kategorizimi i </w:t>
      </w:r>
      <w:r w:rsidR="00EA27E8" w:rsidRPr="00CC49AB">
        <w:rPr>
          <w:b/>
        </w:rPr>
        <w:t>përgjithshëm i stokut të ndërtesave publike</w:t>
      </w:r>
    </w:p>
    <w:p w14:paraId="08826813" w14:textId="77777777" w:rsidR="00655FA7" w:rsidRPr="00CC49AB" w:rsidRDefault="00655FA7" w:rsidP="00473E42">
      <w:pPr>
        <w:pStyle w:val="TEKSTIIIIII"/>
      </w:pPr>
      <w:r w:rsidRPr="00CC49AB">
        <w:t xml:space="preserve">Sipas përkufizimit, ndërtesat publike janë çdo lloj ndërtese që është e aksesueshme nga publiku, përdoret nga publiku për qëllimin e ofrimit të shërbimeve publike, dhe ku të gjitha shërbimet e energjisë dhe të tjera financohen nga burime publike, bashkiake dhe qeveritare qendrore. Ndërtesat publike në Shqipëri mund të kategorizohen në 5 grupe sipas funksionit dhe përgjegjësisë operacionale. Tabela 3.10 paraqet kategoritë e ndërtesave publike në Shqipëri sipas pronësisë së tyre.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977"/>
        <w:gridCol w:w="5373"/>
      </w:tblGrid>
      <w:tr w:rsidR="00655FA7" w:rsidRPr="00CC49AB" w14:paraId="2FB9D88E" w14:textId="77777777" w:rsidTr="00FA295F">
        <w:trPr>
          <w:trHeight w:val="225"/>
          <w:tblHeader/>
        </w:trPr>
        <w:tc>
          <w:tcPr>
            <w:tcW w:w="1826" w:type="pct"/>
            <w:tcBorders>
              <w:top w:val="single" w:sz="4" w:space="0" w:color="auto"/>
              <w:left w:val="single" w:sz="4" w:space="0" w:color="auto"/>
              <w:bottom w:val="single" w:sz="4" w:space="0" w:color="auto"/>
              <w:right w:val="single" w:sz="4" w:space="0" w:color="auto"/>
            </w:tcBorders>
            <w:shd w:val="clear" w:color="auto" w:fill="B8CCE4" w:themeFill="accent1" w:themeFillTint="66"/>
            <w:noWrap/>
            <w:hideMark/>
          </w:tcPr>
          <w:p w14:paraId="0DDF5C40" w14:textId="77777777" w:rsidR="00655FA7" w:rsidRPr="00CC49AB" w:rsidRDefault="00655FA7" w:rsidP="002405F4">
            <w:pPr>
              <w:spacing w:after="0" w:line="240" w:lineRule="auto"/>
              <w:jc w:val="center"/>
              <w:rPr>
                <w:rFonts w:ascii="Garamond" w:hAnsi="Garamond" w:cs="Times New Roman"/>
                <w:b/>
                <w:bCs/>
                <w:szCs w:val="20"/>
              </w:rPr>
            </w:pPr>
            <w:r w:rsidRPr="00CC49AB">
              <w:rPr>
                <w:rFonts w:ascii="Garamond" w:hAnsi="Garamond" w:cs="Times New Roman"/>
                <w:b/>
                <w:bCs/>
                <w:szCs w:val="20"/>
              </w:rPr>
              <w:lastRenderedPageBreak/>
              <w:t>Kategoria e llojit të ndërtesës</w:t>
            </w:r>
          </w:p>
        </w:tc>
        <w:tc>
          <w:tcPr>
            <w:tcW w:w="3174" w:type="pct"/>
            <w:tcBorders>
              <w:top w:val="single" w:sz="4" w:space="0" w:color="auto"/>
              <w:left w:val="single" w:sz="4" w:space="0" w:color="auto"/>
              <w:bottom w:val="single" w:sz="4" w:space="0" w:color="auto"/>
              <w:right w:val="single" w:sz="4" w:space="0" w:color="auto"/>
            </w:tcBorders>
            <w:shd w:val="clear" w:color="auto" w:fill="B8CCE4" w:themeFill="accent1" w:themeFillTint="66"/>
            <w:vAlign w:val="center"/>
            <w:hideMark/>
          </w:tcPr>
          <w:p w14:paraId="4CE2B155" w14:textId="77777777" w:rsidR="00655FA7" w:rsidRPr="00CC49AB" w:rsidRDefault="00655FA7" w:rsidP="002405F4">
            <w:pPr>
              <w:spacing w:after="0" w:line="240" w:lineRule="auto"/>
              <w:jc w:val="center"/>
              <w:rPr>
                <w:rFonts w:ascii="Garamond" w:hAnsi="Garamond" w:cs="Times New Roman"/>
                <w:b/>
                <w:bCs/>
                <w:szCs w:val="20"/>
              </w:rPr>
            </w:pPr>
            <w:r w:rsidRPr="00CC49AB">
              <w:rPr>
                <w:rFonts w:ascii="Garamond" w:hAnsi="Garamond" w:cs="Times New Roman"/>
                <w:b/>
                <w:bCs/>
                <w:szCs w:val="20"/>
              </w:rPr>
              <w:t>Nënkategoritë e stokut të ndërtesave</w:t>
            </w:r>
          </w:p>
        </w:tc>
      </w:tr>
      <w:tr w:rsidR="00655FA7" w:rsidRPr="00CC49AB" w14:paraId="6B39F549" w14:textId="77777777" w:rsidTr="00FA295F">
        <w:trPr>
          <w:trHeight w:val="225"/>
        </w:trPr>
        <w:tc>
          <w:tcPr>
            <w:tcW w:w="182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hideMark/>
          </w:tcPr>
          <w:p w14:paraId="07B58ECA"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arsimore bashkiake</w:t>
            </w:r>
          </w:p>
        </w:tc>
        <w:tc>
          <w:tcPr>
            <w:tcW w:w="3174" w:type="pct"/>
            <w:tcBorders>
              <w:top w:val="single" w:sz="4" w:space="0" w:color="auto"/>
              <w:left w:val="single" w:sz="4" w:space="0" w:color="auto"/>
              <w:bottom w:val="single" w:sz="4" w:space="0" w:color="auto"/>
              <w:right w:val="single" w:sz="4" w:space="0" w:color="auto"/>
            </w:tcBorders>
            <w:shd w:val="clear" w:color="auto" w:fill="FDE9D9" w:themeFill="accent6" w:themeFillTint="33"/>
            <w:hideMark/>
          </w:tcPr>
          <w:p w14:paraId="5B338EA2" w14:textId="77777777" w:rsidR="00655FA7" w:rsidRPr="00CC49AB" w:rsidRDefault="00655FA7" w:rsidP="002405F4">
            <w:pPr>
              <w:spacing w:after="0" w:line="240" w:lineRule="auto"/>
              <w:ind w:firstLine="14"/>
              <w:jc w:val="both"/>
              <w:rPr>
                <w:rFonts w:ascii="Garamond" w:hAnsi="Garamond" w:cs="Times New Roman"/>
                <w:szCs w:val="20"/>
              </w:rPr>
            </w:pPr>
            <w:r w:rsidRPr="00CC49AB">
              <w:rPr>
                <w:rFonts w:ascii="Garamond" w:hAnsi="Garamond" w:cs="Times New Roman"/>
                <w:szCs w:val="20"/>
              </w:rPr>
              <w:t>Kopshte dhe çerdhe</w:t>
            </w:r>
          </w:p>
          <w:p w14:paraId="63F3BFFB" w14:textId="77777777" w:rsidR="00655FA7" w:rsidRPr="00CC49AB" w:rsidRDefault="00655FA7" w:rsidP="002405F4">
            <w:pPr>
              <w:spacing w:after="0" w:line="240" w:lineRule="auto"/>
              <w:ind w:firstLine="14"/>
              <w:jc w:val="both"/>
              <w:rPr>
                <w:rFonts w:ascii="Garamond" w:hAnsi="Garamond" w:cs="Times New Roman"/>
                <w:szCs w:val="20"/>
              </w:rPr>
            </w:pPr>
            <w:r w:rsidRPr="00CC49AB">
              <w:rPr>
                <w:rFonts w:ascii="Garamond" w:hAnsi="Garamond" w:cs="Times New Roman"/>
                <w:szCs w:val="20"/>
              </w:rPr>
              <w:t>Shkolla fillore</w:t>
            </w:r>
          </w:p>
          <w:p w14:paraId="1918E5F0" w14:textId="77777777" w:rsidR="00655FA7" w:rsidRPr="00CC49AB" w:rsidRDefault="00655FA7" w:rsidP="002405F4">
            <w:pPr>
              <w:spacing w:after="0" w:line="240" w:lineRule="auto"/>
              <w:ind w:firstLine="14"/>
              <w:jc w:val="both"/>
              <w:rPr>
                <w:rFonts w:ascii="Garamond" w:hAnsi="Garamond" w:cs="Times New Roman"/>
                <w:szCs w:val="20"/>
              </w:rPr>
            </w:pPr>
            <w:r w:rsidRPr="00CC49AB">
              <w:rPr>
                <w:rFonts w:ascii="Garamond" w:hAnsi="Garamond" w:cs="Times New Roman"/>
                <w:szCs w:val="20"/>
              </w:rPr>
              <w:t>Shkolla të mesme</w:t>
            </w:r>
          </w:p>
        </w:tc>
      </w:tr>
      <w:tr w:rsidR="00655FA7" w:rsidRPr="00CC49AB" w14:paraId="1469A9AB" w14:textId="77777777" w:rsidTr="00FA295F">
        <w:trPr>
          <w:trHeight w:val="225"/>
        </w:trPr>
        <w:tc>
          <w:tcPr>
            <w:tcW w:w="1826" w:type="pct"/>
            <w:tcBorders>
              <w:top w:val="single" w:sz="4" w:space="0" w:color="auto"/>
              <w:left w:val="single" w:sz="4" w:space="0" w:color="auto"/>
              <w:bottom w:val="single" w:sz="4" w:space="0" w:color="auto"/>
              <w:right w:val="single" w:sz="4" w:space="0" w:color="auto"/>
            </w:tcBorders>
            <w:shd w:val="clear" w:color="auto" w:fill="FBD4B4" w:themeFill="accent6" w:themeFillTint="66"/>
            <w:noWrap/>
            <w:hideMark/>
          </w:tcPr>
          <w:p w14:paraId="2983EE34"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administrative bashkiake</w:t>
            </w:r>
          </w:p>
        </w:tc>
        <w:tc>
          <w:tcPr>
            <w:tcW w:w="3174" w:type="pct"/>
            <w:tcBorders>
              <w:top w:val="single" w:sz="4" w:space="0" w:color="auto"/>
              <w:left w:val="single" w:sz="4" w:space="0" w:color="auto"/>
              <w:bottom w:val="single" w:sz="4" w:space="0" w:color="auto"/>
              <w:right w:val="single" w:sz="4" w:space="0" w:color="auto"/>
            </w:tcBorders>
            <w:shd w:val="clear" w:color="auto" w:fill="FBD4B4" w:themeFill="accent6" w:themeFillTint="66"/>
            <w:hideMark/>
          </w:tcPr>
          <w:p w14:paraId="4555FDF5" w14:textId="7D57DBA0"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administrative, bashkitë</w:t>
            </w:r>
            <w:r w:rsidR="00D42A9C" w:rsidRPr="00CC49AB">
              <w:rPr>
                <w:rFonts w:ascii="Garamond" w:hAnsi="Garamond" w:cs="Times New Roman"/>
                <w:szCs w:val="20"/>
              </w:rPr>
              <w:t xml:space="preserve"> etj</w:t>
            </w:r>
            <w:r w:rsidRPr="00CC49AB">
              <w:rPr>
                <w:rFonts w:ascii="Garamond" w:hAnsi="Garamond" w:cs="Times New Roman"/>
                <w:szCs w:val="20"/>
              </w:rPr>
              <w:t>.</w:t>
            </w:r>
          </w:p>
          <w:p w14:paraId="0EFC7B45"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Qendra shërbimi bashkiake (për qëllime të shumta: ndihmë mjekësore e parë, administratë, shërbim social)</w:t>
            </w:r>
          </w:p>
          <w:p w14:paraId="0711C2B0"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Biblioteka bashkiake</w:t>
            </w:r>
          </w:p>
          <w:p w14:paraId="4F668B64"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Qendra kulturore dhe teatro bashkiake</w:t>
            </w:r>
          </w:p>
          <w:p w14:paraId="2BFE50AC"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Muzeumet dhe galeritë bashkiake</w:t>
            </w:r>
          </w:p>
          <w:p w14:paraId="5669AC0D"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Azile, jetimore</w:t>
            </w:r>
          </w:p>
          <w:p w14:paraId="2EFA5932"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Shtëpi për të moshuarit</w:t>
            </w:r>
          </w:p>
          <w:p w14:paraId="553CB146"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Qendra turistike bashkiake</w:t>
            </w:r>
          </w:p>
        </w:tc>
      </w:tr>
      <w:tr w:rsidR="00655FA7" w:rsidRPr="00CC49AB" w14:paraId="4C07C099" w14:textId="77777777" w:rsidTr="00FA295F">
        <w:trPr>
          <w:trHeight w:val="225"/>
        </w:trPr>
        <w:tc>
          <w:tcPr>
            <w:tcW w:w="1826" w:type="pct"/>
            <w:tcBorders>
              <w:top w:val="single" w:sz="4" w:space="0" w:color="auto"/>
              <w:left w:val="single" w:sz="4" w:space="0" w:color="auto"/>
              <w:bottom w:val="single" w:sz="4" w:space="0" w:color="auto"/>
              <w:right w:val="single" w:sz="4" w:space="0" w:color="auto"/>
            </w:tcBorders>
            <w:shd w:val="clear" w:color="auto" w:fill="DAEEF3" w:themeFill="accent5" w:themeFillTint="33"/>
            <w:noWrap/>
            <w:hideMark/>
          </w:tcPr>
          <w:p w14:paraId="349EB36E" w14:textId="77777777" w:rsidR="00655FA7" w:rsidRPr="00CC49AB" w:rsidRDefault="00655FA7" w:rsidP="002405F4">
            <w:pPr>
              <w:spacing w:after="0" w:line="240" w:lineRule="auto"/>
              <w:rPr>
                <w:rFonts w:ascii="Garamond" w:hAnsi="Garamond" w:cs="Times New Roman"/>
                <w:szCs w:val="20"/>
              </w:rPr>
            </w:pPr>
            <w:r w:rsidRPr="00CC49AB">
              <w:rPr>
                <w:rFonts w:ascii="Garamond" w:hAnsi="Garamond" w:cs="Times New Roman"/>
                <w:szCs w:val="20"/>
              </w:rPr>
              <w:t>Ndërtesa qeveritare qendrore për arsimin të lartë</w:t>
            </w:r>
          </w:p>
        </w:tc>
        <w:tc>
          <w:tcPr>
            <w:tcW w:w="3174" w:type="pct"/>
            <w:tcBorders>
              <w:top w:val="single" w:sz="4" w:space="0" w:color="auto"/>
              <w:left w:val="single" w:sz="4" w:space="0" w:color="auto"/>
              <w:bottom w:val="single" w:sz="4" w:space="0" w:color="auto"/>
              <w:right w:val="single" w:sz="4" w:space="0" w:color="auto"/>
            </w:tcBorders>
            <w:shd w:val="clear" w:color="auto" w:fill="DAEEF3" w:themeFill="accent5" w:themeFillTint="33"/>
            <w:hideMark/>
          </w:tcPr>
          <w:p w14:paraId="4756402D" w14:textId="606432EC" w:rsidR="00655FA7" w:rsidRPr="00CC49AB" w:rsidRDefault="00655FA7" w:rsidP="002405F4">
            <w:pPr>
              <w:spacing w:after="0" w:line="240" w:lineRule="auto"/>
              <w:rPr>
                <w:rFonts w:ascii="Garamond" w:hAnsi="Garamond" w:cs="Times New Roman"/>
                <w:szCs w:val="20"/>
              </w:rPr>
            </w:pPr>
            <w:r w:rsidRPr="00CC49AB">
              <w:rPr>
                <w:rFonts w:ascii="Garamond" w:hAnsi="Garamond" w:cs="Times New Roman"/>
                <w:szCs w:val="20"/>
              </w:rPr>
              <w:t>Universitetet qendrore</w:t>
            </w:r>
            <w:r w:rsidRPr="00CC49AB">
              <w:rPr>
                <w:rFonts w:ascii="Garamond" w:hAnsi="Garamond" w:cs="Times New Roman"/>
                <w:szCs w:val="20"/>
              </w:rPr>
              <w:br/>
              <w:t>Kolegje</w:t>
            </w:r>
            <w:r w:rsidRPr="00CC49AB">
              <w:rPr>
                <w:rFonts w:ascii="Garamond" w:hAnsi="Garamond" w:cs="Times New Roman"/>
                <w:szCs w:val="20"/>
              </w:rPr>
              <w:br/>
              <w:t xml:space="preserve">Konvikte </w:t>
            </w:r>
            <w:r w:rsidR="00EB7309" w:rsidRPr="00CC49AB">
              <w:rPr>
                <w:rFonts w:ascii="Garamond" w:hAnsi="Garamond" w:cs="Times New Roman"/>
                <w:szCs w:val="20"/>
              </w:rPr>
              <w:t>–</w:t>
            </w:r>
            <w:r w:rsidRPr="00CC49AB">
              <w:rPr>
                <w:rFonts w:ascii="Garamond" w:hAnsi="Garamond" w:cs="Times New Roman"/>
                <w:szCs w:val="20"/>
              </w:rPr>
              <w:t xml:space="preserve"> </w:t>
            </w:r>
            <w:r w:rsidR="00EB7309" w:rsidRPr="00CC49AB">
              <w:rPr>
                <w:rFonts w:ascii="Garamond" w:hAnsi="Garamond" w:cs="Times New Roman"/>
                <w:szCs w:val="20"/>
              </w:rPr>
              <w:t xml:space="preserve">qytete </w:t>
            </w:r>
            <w:r w:rsidRPr="00CC49AB">
              <w:rPr>
                <w:rFonts w:ascii="Garamond" w:hAnsi="Garamond" w:cs="Times New Roman"/>
                <w:szCs w:val="20"/>
              </w:rPr>
              <w:t>studentore</w:t>
            </w:r>
            <w:r w:rsidRPr="00CC49AB">
              <w:rPr>
                <w:rFonts w:ascii="Garamond" w:hAnsi="Garamond" w:cs="Times New Roman"/>
                <w:szCs w:val="20"/>
              </w:rPr>
              <w:br/>
              <w:t>Shkolla profesionale</w:t>
            </w:r>
            <w:r w:rsidRPr="00CC49AB">
              <w:rPr>
                <w:rFonts w:ascii="Garamond" w:hAnsi="Garamond" w:cs="Times New Roman"/>
                <w:szCs w:val="20"/>
              </w:rPr>
              <w:br/>
              <w:t>Biblioteka qendrore</w:t>
            </w:r>
          </w:p>
          <w:p w14:paraId="52E8E78C" w14:textId="77777777" w:rsidR="00655FA7" w:rsidRPr="00CC49AB" w:rsidRDefault="00655FA7" w:rsidP="002405F4">
            <w:pPr>
              <w:spacing w:after="0" w:line="240" w:lineRule="auto"/>
              <w:jc w:val="both"/>
              <w:rPr>
                <w:rFonts w:ascii="Garamond" w:hAnsi="Garamond" w:cs="Times New Roman"/>
                <w:szCs w:val="20"/>
              </w:rPr>
            </w:pPr>
          </w:p>
        </w:tc>
      </w:tr>
      <w:tr w:rsidR="00655FA7" w:rsidRPr="00CC49AB" w14:paraId="723DA90E" w14:textId="77777777" w:rsidTr="00FA295F">
        <w:trPr>
          <w:trHeight w:val="225"/>
        </w:trPr>
        <w:tc>
          <w:tcPr>
            <w:tcW w:w="1826" w:type="pct"/>
            <w:tcBorders>
              <w:top w:val="single" w:sz="4" w:space="0" w:color="auto"/>
              <w:left w:val="single" w:sz="4" w:space="0" w:color="auto"/>
              <w:bottom w:val="single" w:sz="4" w:space="0" w:color="auto"/>
              <w:right w:val="single" w:sz="4" w:space="0" w:color="auto"/>
            </w:tcBorders>
            <w:shd w:val="clear" w:color="auto" w:fill="B6DDE8" w:themeFill="accent5" w:themeFillTint="66"/>
            <w:noWrap/>
            <w:hideMark/>
          </w:tcPr>
          <w:p w14:paraId="60748625" w14:textId="77777777" w:rsidR="00655FA7" w:rsidRPr="00CC49AB" w:rsidRDefault="00655FA7" w:rsidP="002405F4">
            <w:pPr>
              <w:spacing w:after="0" w:line="240" w:lineRule="auto"/>
              <w:rPr>
                <w:rFonts w:ascii="Garamond" w:hAnsi="Garamond" w:cs="Times New Roman"/>
                <w:szCs w:val="20"/>
              </w:rPr>
            </w:pPr>
            <w:r w:rsidRPr="00CC49AB">
              <w:rPr>
                <w:rFonts w:ascii="Garamond" w:hAnsi="Garamond" w:cs="Times New Roman"/>
                <w:szCs w:val="20"/>
              </w:rPr>
              <w:t>Ndërtesa shëndetësore dhe sociale</w:t>
            </w:r>
          </w:p>
        </w:tc>
        <w:tc>
          <w:tcPr>
            <w:tcW w:w="3174" w:type="pct"/>
            <w:tcBorders>
              <w:top w:val="single" w:sz="4" w:space="0" w:color="auto"/>
              <w:left w:val="single" w:sz="4" w:space="0" w:color="auto"/>
              <w:bottom w:val="single" w:sz="4" w:space="0" w:color="auto"/>
              <w:right w:val="single" w:sz="4" w:space="0" w:color="auto"/>
            </w:tcBorders>
            <w:shd w:val="clear" w:color="auto" w:fill="B6DDE8" w:themeFill="accent5" w:themeFillTint="66"/>
            <w:hideMark/>
          </w:tcPr>
          <w:p w14:paraId="714B2E1A" w14:textId="0F32A383"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 xml:space="preserve">Qendra </w:t>
            </w:r>
            <w:r w:rsidR="00EB7309" w:rsidRPr="00CC49AB">
              <w:rPr>
                <w:rFonts w:ascii="Garamond" w:hAnsi="Garamond" w:cs="Times New Roman"/>
                <w:szCs w:val="20"/>
              </w:rPr>
              <w:t>shëndetësore dhe poliklinika</w:t>
            </w:r>
          </w:p>
          <w:p w14:paraId="6C349487"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Spitale bashkiake</w:t>
            </w:r>
          </w:p>
          <w:p w14:paraId="3832ED43"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Spitale rajonale (qarku)</w:t>
            </w:r>
          </w:p>
          <w:p w14:paraId="14C504AD"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Spitale terciare</w:t>
            </w:r>
          </w:p>
          <w:p w14:paraId="65511273"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administrative shëndetësore dhe institucione përkujdesje sociale</w:t>
            </w:r>
          </w:p>
        </w:tc>
      </w:tr>
      <w:tr w:rsidR="00655FA7" w:rsidRPr="00CC49AB" w14:paraId="3F912784" w14:textId="77777777" w:rsidTr="00FA295F">
        <w:trPr>
          <w:trHeight w:val="225"/>
        </w:trPr>
        <w:tc>
          <w:tcPr>
            <w:tcW w:w="1826" w:type="pct"/>
            <w:tcBorders>
              <w:top w:val="single" w:sz="4" w:space="0" w:color="auto"/>
              <w:left w:val="single" w:sz="4" w:space="0" w:color="auto"/>
              <w:bottom w:val="single" w:sz="4" w:space="0" w:color="auto"/>
              <w:right w:val="single" w:sz="4" w:space="0" w:color="auto"/>
            </w:tcBorders>
            <w:shd w:val="clear" w:color="auto" w:fill="92CDDC" w:themeFill="accent5" w:themeFillTint="99"/>
            <w:noWrap/>
            <w:hideMark/>
          </w:tcPr>
          <w:p w14:paraId="428B71C6" w14:textId="77777777" w:rsidR="00655FA7" w:rsidRPr="00CC49AB" w:rsidRDefault="00655FA7" w:rsidP="002405F4">
            <w:pPr>
              <w:spacing w:after="0" w:line="240" w:lineRule="auto"/>
              <w:rPr>
                <w:rFonts w:ascii="Garamond" w:hAnsi="Garamond" w:cs="Times New Roman"/>
                <w:szCs w:val="20"/>
              </w:rPr>
            </w:pPr>
            <w:r w:rsidRPr="00CC49AB">
              <w:rPr>
                <w:rFonts w:ascii="Garamond" w:hAnsi="Garamond" w:cs="Times New Roman"/>
                <w:szCs w:val="20"/>
              </w:rPr>
              <w:t>Ndërtesa të administratës qendrore</w:t>
            </w:r>
          </w:p>
        </w:tc>
        <w:tc>
          <w:tcPr>
            <w:tcW w:w="3174" w:type="pct"/>
            <w:tcBorders>
              <w:top w:val="single" w:sz="4" w:space="0" w:color="auto"/>
              <w:left w:val="single" w:sz="4" w:space="0" w:color="auto"/>
              <w:bottom w:val="single" w:sz="4" w:space="0" w:color="auto"/>
              <w:right w:val="single" w:sz="4" w:space="0" w:color="auto"/>
            </w:tcBorders>
            <w:shd w:val="clear" w:color="auto" w:fill="92CDDC" w:themeFill="accent5" w:themeFillTint="99"/>
            <w:hideMark/>
          </w:tcPr>
          <w:p w14:paraId="7A98A426" w14:textId="064DACAB"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 xml:space="preserve">Ndërtesa administrative të Kryeministrisë dhe </w:t>
            </w:r>
            <w:r w:rsidR="00EB7309" w:rsidRPr="00CC49AB">
              <w:rPr>
                <w:rFonts w:ascii="Garamond" w:hAnsi="Garamond" w:cs="Times New Roman"/>
                <w:szCs w:val="20"/>
              </w:rPr>
              <w:t>të agjencive të shtetit</w:t>
            </w:r>
          </w:p>
          <w:p w14:paraId="4CDE433C" w14:textId="6789FE12" w:rsidR="00655FA7" w:rsidRPr="00CC49AB" w:rsidRDefault="00EB7309" w:rsidP="002405F4">
            <w:pPr>
              <w:spacing w:after="0" w:line="240" w:lineRule="auto"/>
              <w:jc w:val="both"/>
              <w:rPr>
                <w:rFonts w:ascii="Garamond" w:hAnsi="Garamond" w:cs="Times New Roman"/>
                <w:szCs w:val="20"/>
              </w:rPr>
            </w:pPr>
            <w:r w:rsidRPr="00CC49AB">
              <w:rPr>
                <w:rFonts w:ascii="Garamond" w:hAnsi="Garamond" w:cs="Times New Roman"/>
                <w:szCs w:val="20"/>
              </w:rPr>
              <w:t xml:space="preserve">ndërtesa të </w:t>
            </w:r>
            <w:r w:rsidR="00FA63C7" w:rsidRPr="00CC49AB">
              <w:rPr>
                <w:rFonts w:ascii="Garamond" w:hAnsi="Garamond" w:cs="Times New Roman"/>
                <w:szCs w:val="20"/>
              </w:rPr>
              <w:t xml:space="preserve">Këshillit </w:t>
            </w:r>
            <w:r w:rsidRPr="00CC49AB">
              <w:rPr>
                <w:rFonts w:ascii="Garamond" w:hAnsi="Garamond" w:cs="Times New Roman"/>
                <w:szCs w:val="20"/>
              </w:rPr>
              <w:t xml:space="preserve">të </w:t>
            </w:r>
            <w:r w:rsidR="00FA63C7" w:rsidRPr="00CC49AB">
              <w:rPr>
                <w:rFonts w:ascii="Garamond" w:hAnsi="Garamond" w:cs="Times New Roman"/>
                <w:szCs w:val="20"/>
              </w:rPr>
              <w:t>Ministrave</w:t>
            </w:r>
          </w:p>
          <w:p w14:paraId="05C63156"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administrative</w:t>
            </w:r>
          </w:p>
          <w:p w14:paraId="1F5F703C"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Zyra të regjistrimit të pasurive të paluajtshme, hipoteka dhe arkiva</w:t>
            </w:r>
          </w:p>
          <w:p w14:paraId="2B6165EB"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nën përgjegjësinë e Ministrisë së Arsimit dhe Sporteve</w:t>
            </w:r>
          </w:p>
          <w:p w14:paraId="528FC415"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Institucionet shkencore</w:t>
            </w:r>
          </w:p>
          <w:p w14:paraId="7062400E"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administrative të Ministrisë së Financave</w:t>
            </w:r>
          </w:p>
          <w:p w14:paraId="04403E8B"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administrative të Ministrisë së Punëve të Jashtme</w:t>
            </w:r>
          </w:p>
          <w:p w14:paraId="2FAC0BE0"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nën përgjegjësinë e Ministrisë së Mbrojtjes</w:t>
            </w:r>
          </w:p>
          <w:p w14:paraId="76505EBF"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ushtarake, njësi ushtarake, ndërtesa të tjera ushtarake dhe institucione të tjera</w:t>
            </w:r>
          </w:p>
          <w:p w14:paraId="044FC571"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nën përgjegjësinë e Ministrisë së Brendshme</w:t>
            </w:r>
          </w:p>
          <w:p w14:paraId="035643DD"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administrative qendrore dhe përfaqësime në rajone</w:t>
            </w:r>
          </w:p>
          <w:p w14:paraId="1F763786"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Prefekturat dhe administratat rajonale</w:t>
            </w:r>
          </w:p>
          <w:p w14:paraId="153CD90A"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Drejtoritë e policisë, stacionet e policisë, institucione dhe të tjera</w:t>
            </w:r>
          </w:p>
          <w:p w14:paraId="5A5F0170"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Shërbime emergjence</w:t>
            </w:r>
          </w:p>
          <w:p w14:paraId="09C7175B"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Posta</w:t>
            </w:r>
          </w:p>
          <w:p w14:paraId="35D7C697"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nën përgjegjësinë e Ministrisë së Drejtësisë</w:t>
            </w:r>
          </w:p>
          <w:p w14:paraId="31EA621A"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Gjykata dhe burgje</w:t>
            </w:r>
          </w:p>
          <w:p w14:paraId="07C251B8"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nën përgjegjësinë e Ministrisë së Bujqësisë, qendrore dhe në rajone</w:t>
            </w:r>
          </w:p>
          <w:p w14:paraId="44C5C441"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administrative të Ministrisë së Infrastrukturës dhe Energjisë</w:t>
            </w:r>
          </w:p>
          <w:p w14:paraId="7206C53B"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nën përgjegjësinë e Ministrisë së Kulturës</w:t>
            </w:r>
          </w:p>
          <w:p w14:paraId="08C95D8D"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Muzeumet dhe galeritë qendrore</w:t>
            </w:r>
          </w:p>
          <w:p w14:paraId="30169A1A"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Qendrat kulturore dhe teatro qendrore</w:t>
            </w:r>
          </w:p>
          <w:p w14:paraId="6E22B3E8"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 xml:space="preserve">Ndërtesa nën përgjegjësinë e Ministrisë së Turizmit dhe Mjedisit </w:t>
            </w:r>
          </w:p>
          <w:p w14:paraId="445CAAAA"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Ndërtesa administrative</w:t>
            </w:r>
          </w:p>
          <w:p w14:paraId="320C1E71"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lastRenderedPageBreak/>
              <w:t>Zyra turistike qendrore dhe rajonale</w:t>
            </w:r>
          </w:p>
          <w:p w14:paraId="15F890FF" w14:textId="77777777" w:rsidR="00655FA7" w:rsidRPr="00CC49AB" w:rsidRDefault="00655FA7" w:rsidP="002405F4">
            <w:pPr>
              <w:spacing w:after="0" w:line="240" w:lineRule="auto"/>
              <w:jc w:val="both"/>
              <w:rPr>
                <w:rFonts w:ascii="Garamond" w:hAnsi="Garamond" w:cs="Times New Roman"/>
                <w:szCs w:val="20"/>
              </w:rPr>
            </w:pPr>
            <w:r w:rsidRPr="00CC49AB">
              <w:rPr>
                <w:rFonts w:ascii="Garamond" w:hAnsi="Garamond" w:cs="Times New Roman"/>
                <w:szCs w:val="20"/>
              </w:rPr>
              <w:t>Institucionet shkencore qendrore, Akademia e Shkencave, institucione shkencore lokale</w:t>
            </w:r>
          </w:p>
          <w:p w14:paraId="7BDF4619" w14:textId="77777777" w:rsidR="00655FA7" w:rsidRPr="00CC49AB" w:rsidRDefault="00655FA7" w:rsidP="002405F4">
            <w:pPr>
              <w:keepNext/>
              <w:spacing w:after="0" w:line="240" w:lineRule="auto"/>
              <w:jc w:val="both"/>
              <w:rPr>
                <w:rFonts w:ascii="Garamond" w:hAnsi="Garamond" w:cs="Times New Roman"/>
                <w:szCs w:val="20"/>
              </w:rPr>
            </w:pPr>
            <w:r w:rsidRPr="00CC49AB">
              <w:rPr>
                <w:rFonts w:ascii="Garamond" w:hAnsi="Garamond" w:cs="Times New Roman"/>
                <w:szCs w:val="20"/>
              </w:rPr>
              <w:t>Ndërtesa dhe institucione të tjera në administrim të Akademisë së Shkencave</w:t>
            </w:r>
          </w:p>
        </w:tc>
      </w:tr>
    </w:tbl>
    <w:p w14:paraId="3EA5C54D"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174" w:name="_Toc184729211"/>
      <w:r w:rsidRPr="00CC49AB">
        <w:rPr>
          <w:rFonts w:ascii="Garamond" w:hAnsi="Garamond" w:cs="Times New Roman"/>
          <w:b w:val="0"/>
          <w:i/>
          <w:color w:val="auto"/>
          <w:szCs w:val="20"/>
        </w:rPr>
        <w:lastRenderedPageBreak/>
        <w:t xml:space="preserve">Tabela </w:t>
      </w:r>
      <w:r w:rsidR="00473E42" w:rsidRPr="00CC49AB">
        <w:rPr>
          <w:rFonts w:ascii="Garamond" w:hAnsi="Garamond" w:cs="Times New Roman"/>
          <w:b w:val="0"/>
          <w:i/>
          <w:color w:val="auto"/>
          <w:szCs w:val="20"/>
        </w:rPr>
        <w:t>3.10</w:t>
      </w:r>
      <w:r w:rsidRPr="00CC49AB">
        <w:rPr>
          <w:rFonts w:ascii="Garamond" w:hAnsi="Garamond" w:cs="Times New Roman"/>
          <w:b w:val="0"/>
          <w:i/>
          <w:color w:val="auto"/>
          <w:szCs w:val="20"/>
        </w:rPr>
        <w:t xml:space="preserve"> Kategorizimi i ndërtesave publike dhe pronësia e tyre</w:t>
      </w:r>
      <w:bookmarkEnd w:id="174"/>
    </w:p>
    <w:p w14:paraId="788EE659" w14:textId="405D2AC5"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Klasifikimi i kryer nga </w:t>
      </w:r>
      <w:r w:rsidR="00EB7309" w:rsidRPr="00CC49AB">
        <w:rPr>
          <w:rFonts w:ascii="Garamond" w:hAnsi="Garamond" w:cs="Times New Roman"/>
          <w:b w:val="0"/>
          <w:i/>
          <w:color w:val="auto"/>
          <w:szCs w:val="20"/>
        </w:rPr>
        <w:t>konsulenti</w:t>
      </w:r>
    </w:p>
    <w:p w14:paraId="1D27DA32" w14:textId="77777777" w:rsidR="00473E42" w:rsidRPr="00CC49AB" w:rsidRDefault="00473E42" w:rsidP="00473E42">
      <w:pPr>
        <w:pStyle w:val="TEKSTIIIIII"/>
      </w:pPr>
    </w:p>
    <w:p w14:paraId="1CEA7F5E" w14:textId="3913512B" w:rsidR="00655FA7" w:rsidRPr="00CC49AB" w:rsidRDefault="00655FA7" w:rsidP="00473E42">
      <w:pPr>
        <w:pStyle w:val="TEKSTIIIIII"/>
      </w:pPr>
      <w:r w:rsidRPr="00CC49AB">
        <w:t xml:space="preserve">Bilanci </w:t>
      </w:r>
      <w:r w:rsidR="000C23DE" w:rsidRPr="00CC49AB">
        <w:t xml:space="preserve">vjetor i energjisë </w:t>
      </w:r>
      <w:r w:rsidRPr="00CC49AB">
        <w:t xml:space="preserve">i Shqipërisë ofron konsumin total të energjisë për të gjithë sektorin e shërbimeve, por nuk ofron të dhëna të detajuara për </w:t>
      </w:r>
      <w:r w:rsidR="00426CF5" w:rsidRPr="00CC49AB">
        <w:t>nën</w:t>
      </w:r>
      <w:r w:rsidRPr="00CC49AB">
        <w:t xml:space="preserve">sektorin e Shërbimeve Publike dhe </w:t>
      </w:r>
      <w:r w:rsidR="00426CF5" w:rsidRPr="00CC49AB">
        <w:t>nën</w:t>
      </w:r>
      <w:r w:rsidRPr="00CC49AB">
        <w:t>sektorin e Shërbimeve Private. Banka Botërore (BB) ka realizuar studimin më të plotë mbi inventarin dhe konsumimin e energjisë në ndërtesat publike në Shqipëri</w:t>
      </w:r>
      <w:r w:rsidRPr="00CC49AB">
        <w:rPr>
          <w:vertAlign w:val="superscript"/>
        </w:rPr>
        <w:footnoteReference w:id="5"/>
      </w:r>
      <w:r w:rsidRPr="00CC49AB">
        <w:t xml:space="preserve">. Analiza e detajuar e kryer në këtë studim tregon se konsumi i energjisë i stokut të ndërtesave publike për vitin 2018 kishte një peshë prej 19.48% të konsumit total të energjisë për të gjithë sektorin e shërbimeve. Kjo peshë u përdor në llogaritjet dhe analizat e mëtejshme në këtë Strategji. U supozua që kjo peshë mbetet e pandryshuar për gjithë periudhën </w:t>
      </w:r>
      <w:r w:rsidR="0009765A" w:rsidRPr="00CC49AB">
        <w:t>2015–2023</w:t>
      </w:r>
      <w:r w:rsidRPr="00CC49AB">
        <w:t>.</w:t>
      </w:r>
    </w:p>
    <w:p w14:paraId="6B24EC66" w14:textId="451FFB08" w:rsidR="00655FA7" w:rsidRPr="00CC49AB" w:rsidRDefault="00655FA7" w:rsidP="00473E42">
      <w:pPr>
        <w:pStyle w:val="TEKSTIIIIII"/>
      </w:pPr>
      <w:r w:rsidRPr="00CC49AB">
        <w:t>Figurat 3.71</w:t>
      </w:r>
      <w:r w:rsidR="000C23DE" w:rsidRPr="00CC49AB">
        <w:t>–</w:t>
      </w:r>
      <w:r w:rsidRPr="00CC49AB">
        <w:t>3.72 paraqesin konsumin total të energjisë finale të stokut të ndërtesave publike për vitet 2015–2023 (bazuar në supozimet e përmendura më sipër).</w:t>
      </w:r>
    </w:p>
    <w:p w14:paraId="028DE830" w14:textId="77777777" w:rsidR="00655FA7" w:rsidRPr="00CC49AB" w:rsidRDefault="00655FA7" w:rsidP="00655FA7">
      <w:pPr>
        <w:tabs>
          <w:tab w:val="left" w:pos="-1134"/>
          <w:tab w:val="left" w:pos="270"/>
          <w:tab w:val="left" w:pos="567"/>
          <w:tab w:val="left" w:pos="1134"/>
          <w:tab w:val="left" w:pos="5304"/>
          <w:tab w:val="left" w:pos="6996"/>
        </w:tabs>
        <w:spacing w:after="0" w:line="240" w:lineRule="auto"/>
        <w:jc w:val="both"/>
        <w:rPr>
          <w:rFonts w:ascii="Garamond" w:hAnsi="Garamond" w:cs="Times New Roman"/>
          <w:sz w:val="24"/>
          <w:szCs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68"/>
        <w:gridCol w:w="4692"/>
      </w:tblGrid>
      <w:tr w:rsidR="00655FA7" w:rsidRPr="00CC49AB" w14:paraId="65A3B735" w14:textId="77777777" w:rsidTr="002405F4">
        <w:tc>
          <w:tcPr>
            <w:tcW w:w="2505" w:type="pct"/>
            <w:hideMark/>
          </w:tcPr>
          <w:p w14:paraId="191138E8"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0C2F88F0" wp14:editId="16A50494">
                  <wp:extent cx="2784475" cy="2292985"/>
                  <wp:effectExtent l="0" t="0" r="0" b="0"/>
                  <wp:docPr id="2089501557" name="Picture 20895015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5"/>
                          <pic:cNvPicPr>
                            <a:picLocks noChangeAspect="1" noChangeArrowheads="1"/>
                          </pic:cNvPicPr>
                        </pic:nvPicPr>
                        <pic:blipFill>
                          <a:blip r:embed="rId120">
                            <a:extLst>
                              <a:ext uri="{28A0092B-C50C-407E-A947-70E740481C1C}">
                                <a14:useLocalDpi xmlns:a14="http://schemas.microsoft.com/office/drawing/2010/main" val="0"/>
                              </a:ext>
                            </a:extLst>
                          </a:blip>
                          <a:srcRect/>
                          <a:stretch>
                            <a:fillRect/>
                          </a:stretch>
                        </pic:blipFill>
                        <pic:spPr bwMode="auto">
                          <a:xfrm>
                            <a:off x="0" y="0"/>
                            <a:ext cx="2784475" cy="2292985"/>
                          </a:xfrm>
                          <a:prstGeom prst="rect">
                            <a:avLst/>
                          </a:prstGeom>
                          <a:noFill/>
                          <a:ln>
                            <a:noFill/>
                          </a:ln>
                        </pic:spPr>
                      </pic:pic>
                    </a:graphicData>
                  </a:graphic>
                </wp:inline>
              </w:drawing>
            </w:r>
          </w:p>
          <w:p w14:paraId="44C0C9FD" w14:textId="351DC38D"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75" w:name="_Toc184729346"/>
            <w:r w:rsidRPr="00CC49AB">
              <w:rPr>
                <w:rFonts w:ascii="Garamond" w:hAnsi="Garamond" w:cs="Times New Roman"/>
                <w:b w:val="0"/>
                <w:i/>
                <w:color w:val="auto"/>
                <w:szCs w:val="20"/>
                <w:lang w:val="sq-AL"/>
              </w:rPr>
              <w:t xml:space="preserve">Figura </w:t>
            </w:r>
            <w:r w:rsidR="00473E42" w:rsidRPr="00CC49AB">
              <w:rPr>
                <w:rFonts w:ascii="Garamond" w:hAnsi="Garamond" w:cs="Times New Roman"/>
                <w:b w:val="0"/>
                <w:i/>
                <w:color w:val="auto"/>
                <w:szCs w:val="20"/>
                <w:lang w:val="sq-AL"/>
              </w:rPr>
              <w:t>3.71</w:t>
            </w:r>
            <w:r w:rsidR="000C23DE" w:rsidRPr="00CC49AB">
              <w:rPr>
                <w:rFonts w:ascii="Garamond" w:hAnsi="Garamond" w:cs="Times New Roman"/>
                <w:b w:val="0"/>
                <w:i/>
                <w:color w:val="auto"/>
                <w:szCs w:val="20"/>
                <w:lang w:val="sq-AL"/>
              </w:rPr>
              <w:t xml:space="preserve"> </w:t>
            </w:r>
            <w:r w:rsidRPr="00CC49AB">
              <w:rPr>
                <w:rFonts w:ascii="Garamond" w:hAnsi="Garamond" w:cs="Times New Roman"/>
                <w:b w:val="0"/>
                <w:i/>
                <w:color w:val="auto"/>
                <w:szCs w:val="20"/>
                <w:lang w:val="sq-AL"/>
              </w:rPr>
              <w:t xml:space="preserve">Tendenca e konsumit të energjisë finale për Ndërtesat Publike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(ktoe)</w:t>
            </w:r>
            <w:bookmarkEnd w:id="175"/>
          </w:p>
        </w:tc>
        <w:tc>
          <w:tcPr>
            <w:tcW w:w="2495" w:type="pct"/>
            <w:hideMark/>
          </w:tcPr>
          <w:p w14:paraId="3311D81C"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53AD6DBE" wp14:editId="3F57F2E8">
                  <wp:extent cx="2791460" cy="2292985"/>
                  <wp:effectExtent l="0" t="0" r="8890" b="0"/>
                  <wp:docPr id="942067846" name="Picture 942067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4"/>
                          <pic:cNvPicPr>
                            <a:picLocks noChangeAspect="1" noChangeArrowheads="1"/>
                          </pic:cNvPicPr>
                        </pic:nvPicPr>
                        <pic:blipFill>
                          <a:blip r:embed="rId121">
                            <a:extLst>
                              <a:ext uri="{28A0092B-C50C-407E-A947-70E740481C1C}">
                                <a14:useLocalDpi xmlns:a14="http://schemas.microsoft.com/office/drawing/2010/main" val="0"/>
                              </a:ext>
                            </a:extLst>
                          </a:blip>
                          <a:srcRect/>
                          <a:stretch>
                            <a:fillRect/>
                          </a:stretch>
                        </pic:blipFill>
                        <pic:spPr bwMode="auto">
                          <a:xfrm>
                            <a:off x="0" y="0"/>
                            <a:ext cx="2791460" cy="2292985"/>
                          </a:xfrm>
                          <a:prstGeom prst="rect">
                            <a:avLst/>
                          </a:prstGeom>
                          <a:noFill/>
                          <a:ln>
                            <a:noFill/>
                          </a:ln>
                        </pic:spPr>
                      </pic:pic>
                    </a:graphicData>
                  </a:graphic>
                </wp:inline>
              </w:drawing>
            </w:r>
          </w:p>
          <w:p w14:paraId="4E9C84E9" w14:textId="135BAC42"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76" w:name="_Toc184729347"/>
            <w:r w:rsidRPr="00CC49AB">
              <w:rPr>
                <w:rFonts w:ascii="Garamond" w:hAnsi="Garamond" w:cs="Times New Roman"/>
                <w:b w:val="0"/>
                <w:i/>
                <w:color w:val="auto"/>
                <w:szCs w:val="20"/>
                <w:lang w:val="sq-AL"/>
              </w:rPr>
              <w:t xml:space="preserve">Figura </w:t>
            </w:r>
            <w:r w:rsidR="00473E42" w:rsidRPr="00CC49AB">
              <w:rPr>
                <w:rFonts w:ascii="Garamond" w:hAnsi="Garamond" w:cs="Times New Roman"/>
                <w:b w:val="0"/>
                <w:i/>
                <w:color w:val="auto"/>
                <w:szCs w:val="20"/>
                <w:lang w:val="sq-AL"/>
              </w:rPr>
              <w:t>3.72</w:t>
            </w:r>
            <w:r w:rsidRPr="00CC49AB">
              <w:rPr>
                <w:rFonts w:ascii="Garamond" w:hAnsi="Garamond" w:cs="Times New Roman"/>
                <w:b w:val="0"/>
                <w:i/>
                <w:color w:val="auto"/>
                <w:szCs w:val="20"/>
                <w:lang w:val="sq-AL"/>
              </w:rPr>
              <w:t xml:space="preserve"> Tendenca e konsumit të energjisë finale për </w:t>
            </w:r>
            <w:r w:rsidR="000C23DE" w:rsidRPr="00CC49AB">
              <w:rPr>
                <w:rFonts w:ascii="Garamond" w:hAnsi="Garamond" w:cs="Times New Roman"/>
                <w:b w:val="0"/>
                <w:i/>
                <w:color w:val="auto"/>
                <w:szCs w:val="20"/>
                <w:lang w:val="sq-AL"/>
              </w:rPr>
              <w:t xml:space="preserve">ndërtesat publike </w:t>
            </w:r>
            <w:r w:rsidRPr="00CC49AB">
              <w:rPr>
                <w:rFonts w:ascii="Garamond" w:hAnsi="Garamond" w:cs="Times New Roman"/>
                <w:b w:val="0"/>
                <w:i/>
                <w:color w:val="auto"/>
                <w:szCs w:val="20"/>
                <w:lang w:val="sq-AL"/>
              </w:rPr>
              <w:t>2015</w:t>
            </w:r>
            <w:r w:rsidR="000C23DE" w:rsidRPr="00CC49AB">
              <w:rPr>
                <w:rFonts w:ascii="Garamond" w:hAnsi="Garamond" w:cs="Times New Roman"/>
                <w:b w:val="0"/>
                <w:i/>
                <w:color w:val="auto"/>
                <w:szCs w:val="20"/>
                <w:lang w:val="sq-AL"/>
              </w:rPr>
              <w:t>–</w:t>
            </w:r>
            <w:r w:rsidRPr="00CC49AB">
              <w:rPr>
                <w:rFonts w:ascii="Garamond" w:hAnsi="Garamond" w:cs="Times New Roman"/>
                <w:b w:val="0"/>
                <w:i/>
                <w:color w:val="auto"/>
                <w:szCs w:val="20"/>
                <w:lang w:val="sq-AL"/>
              </w:rPr>
              <w:t>‘23 (ktoe)</w:t>
            </w:r>
            <w:bookmarkEnd w:id="176"/>
          </w:p>
        </w:tc>
      </w:tr>
      <w:tr w:rsidR="00655FA7" w:rsidRPr="00CC49AB" w14:paraId="406AEA18" w14:textId="77777777" w:rsidTr="002405F4">
        <w:tc>
          <w:tcPr>
            <w:tcW w:w="5000" w:type="pct"/>
            <w:gridSpan w:val="2"/>
            <w:hideMark/>
          </w:tcPr>
          <w:p w14:paraId="54B860EB" w14:textId="06E702A2"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bëra nga </w:t>
            </w:r>
            <w:r w:rsidR="000C23DE"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 xml:space="preserve">bazuar në Bilancin e Energjisë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INSTAT, MIE/AKBN dhe BB</w:t>
            </w:r>
          </w:p>
        </w:tc>
      </w:tr>
    </w:tbl>
    <w:p w14:paraId="60A36293" w14:textId="77777777" w:rsidR="00473E42" w:rsidRPr="00CC49AB" w:rsidRDefault="00473E42" w:rsidP="00655FA7">
      <w:pPr>
        <w:spacing w:after="0" w:line="240" w:lineRule="auto"/>
        <w:jc w:val="both"/>
        <w:rPr>
          <w:rFonts w:ascii="Garamond" w:hAnsi="Garamond" w:cs="Times New Roman"/>
          <w:sz w:val="24"/>
          <w:szCs w:val="24"/>
        </w:rPr>
      </w:pPr>
    </w:p>
    <w:p w14:paraId="770982A8" w14:textId="010406A9" w:rsidR="00655FA7" w:rsidRPr="00CC49AB" w:rsidRDefault="00655FA7" w:rsidP="00473E42">
      <w:pPr>
        <w:pStyle w:val="TEKSTIIIIII"/>
        <w:rPr>
          <w:szCs w:val="20"/>
        </w:rPr>
      </w:pPr>
      <w:r w:rsidRPr="00CC49AB">
        <w:t xml:space="preserve">Analiza e grafikeve tregon një rënie të lehtë në konsumimin e energjisë në </w:t>
      </w:r>
      <w:r w:rsidR="00426CF5" w:rsidRPr="00CC49AB">
        <w:t>nën</w:t>
      </w:r>
      <w:r w:rsidRPr="00CC49AB">
        <w:t xml:space="preserve">sektorin e ndërtesave publike gjatë vitit 2022 dhe 2023 krahasuar me vitin 2021. Kjo reduktim </w:t>
      </w:r>
      <w:r w:rsidR="005674B9" w:rsidRPr="00CC49AB">
        <w:t>u</w:t>
      </w:r>
      <w:r w:rsidRPr="00CC49AB">
        <w:t xml:space="preserve"> atribuohet disa projekteve të realizuara nga qeveritë qendrore dhe lokale, të cilat janë përqendruar në përmirësimin e </w:t>
      </w:r>
      <w:r w:rsidR="00340F38" w:rsidRPr="00CC49AB">
        <w:t>eficienc</w:t>
      </w:r>
      <w:r w:rsidRPr="00CC49AB">
        <w:t>ës energjetike të stokut të ndërtesave të tyre. Analiza tregon</w:t>
      </w:r>
      <w:r w:rsidR="005674B9" w:rsidRPr="00CC49AB">
        <w:t>,</w:t>
      </w:r>
      <w:r w:rsidRPr="00CC49AB">
        <w:t xml:space="preserve"> gjithashtu</w:t>
      </w:r>
      <w:r w:rsidR="005674B9" w:rsidRPr="00CC49AB">
        <w:t>,</w:t>
      </w:r>
      <w:r w:rsidRPr="00CC49AB">
        <w:t xml:space="preserve"> se energjia elektrike është burimi kryesor i energjisë i përdorur, i ndjekur nga LPG dhe nafta, me biomasa (kryesisht në formën e druve </w:t>
      </w:r>
      <w:r w:rsidRPr="00CC49AB">
        <w:lastRenderedPageBreak/>
        <w:t>të karburantit) si kontribuesi tjetër. Gjithashtu, është e rëndësishme të theksohet se energjia diellore, veçanërisht përmes sistemeve të ngrohjes së ujit diellor dhe, më kohët e fundit, sistemeve fotovoltaike të vetëprodhuesve PV, ka shënuar një rritje të qëndrueshme në kontributin e saj për plotësimin e kërkesave për ujë të ngrohtë dhe energji elektrike. Ky trend pritet të krijojë një bazë të fortë për një depërtim më të madh të tregut në vitet në vazhdim.</w:t>
      </w:r>
    </w:p>
    <w:p w14:paraId="42E65E64" w14:textId="71485079" w:rsidR="00655FA7" w:rsidRPr="00CC49AB" w:rsidRDefault="00655FA7" w:rsidP="00473E42">
      <w:pPr>
        <w:pStyle w:val="TEKSTIIIIII"/>
        <w:rPr>
          <w:b/>
        </w:rPr>
      </w:pPr>
      <w:r w:rsidRPr="00CC49AB">
        <w:rPr>
          <w:b/>
        </w:rPr>
        <w:t xml:space="preserve">3.2.3 Përmbledhje e stokut aktual të </w:t>
      </w:r>
      <w:r w:rsidR="005674B9" w:rsidRPr="00CC49AB">
        <w:rPr>
          <w:b/>
        </w:rPr>
        <w:t>ndërtesave publike</w:t>
      </w:r>
    </w:p>
    <w:p w14:paraId="1AC009CF" w14:textId="6970FD49" w:rsidR="00655FA7" w:rsidRPr="00CC49AB" w:rsidRDefault="00655FA7" w:rsidP="000077D0">
      <w:pPr>
        <w:pStyle w:val="TEKSTIIIIII"/>
      </w:pPr>
      <w:r w:rsidRPr="00CC49AB">
        <w:t>Stoku i ndërtesave publike në Shqipëri përfshin 9,297 ndërtesa me një sipërfaqe totale prej 6.013 milion</w:t>
      </w:r>
      <w:r w:rsidR="005674B9" w:rsidRPr="00CC49AB">
        <w:t>ë</w:t>
      </w:r>
      <w:r w:rsidRPr="00CC49AB">
        <w:t xml:space="preserve"> m² në vitin 2018, sipas të dhënave të mbledhura nga të gjitha 61 bashkitë dhe të gjitha institucionet qendrore shqiptare, sipas studimit të lartpërmendur nga Banka Botërore. Një burim tjetër të dhënash për stokun e ndërtesave publike tregon se ka gjithsej 9,260 ndërtesa me një sipërfaqe totale katrore prej 5.988 milion</w:t>
      </w:r>
      <w:r w:rsidR="00C650F6" w:rsidRPr="00CC49AB">
        <w:t>ë</w:t>
      </w:r>
      <w:r w:rsidRPr="00CC49AB">
        <w:t xml:space="preserve"> m² në vitin 2017 (bazuar në Strategjinë e Energjisë). Analiza tregon qartë një rritje prej 0.4% midis dy viteve dhe kjo vlerë merret si norma mesatare e rritjes për të gjithë periudhën </w:t>
      </w:r>
      <w:r w:rsidR="0009765A" w:rsidRPr="00CC49AB">
        <w:t>2015–2023</w:t>
      </w:r>
      <w:r w:rsidRPr="00CC49AB">
        <w:t>. Duke supozuar një normë mesatare rritjeje prej 0.4% në vit, stoku i ndërtesave publike shqiptare do të arrijë në 9,492 ndërtesa me një sipërfaqe totale prej 6,144,446 m² në vitin 2023. Në vitin 2023, numri më i lartë i ndërtesave i takon stokut të ndërtesave publike bashkiake për arsimin, që përfshin kopshtet, shkollat fillore, shkollat e mesme dhe konviktet. Ky grup përbëhet nga 3,142 ndërtesa (33.09%); sipërfaqe: 2,219,162 m² (36.12%). Grupi i dytë më i madh përfshin ndërtesat qendrore të shëndetësisë dhe sociale, të cilat përfshijnë qendra të shumta të kujdesit shëndetësor në fshatra dhe zona urbane të vogla. Ky grup përbëhet nga 2,438 ndërtesa (25.68%); sipërfaqe: 544,769 m² (8.87%).</w:t>
      </w:r>
    </w:p>
    <w:p w14:paraId="5444F7C1" w14:textId="77777777" w:rsidR="00655FA7" w:rsidRPr="00CC49AB" w:rsidRDefault="00655FA7" w:rsidP="000077D0">
      <w:pPr>
        <w:pStyle w:val="TEKSTIIIIII"/>
        <w:rPr>
          <w:rFonts w:cs="Times New Roman"/>
          <w:szCs w:val="24"/>
        </w:rPr>
      </w:pPr>
      <w:r w:rsidRPr="00CC49AB">
        <w:rPr>
          <w:rFonts w:cs="Times New Roman"/>
          <w:szCs w:val="24"/>
        </w:rPr>
        <w:t>Grupi i tretë më i madh përfshin të gjitha ndërtesat administrative për ministritë dhe agjencitë. Ky grup përbëhet nga 2,273 ndërtesa (23.94%); sipërfaqe: 2,052,527 m² (33.40%).</w:t>
      </w:r>
    </w:p>
    <w:p w14:paraId="74E191BC" w14:textId="79780894" w:rsidR="00655FA7" w:rsidRPr="00CC49AB" w:rsidRDefault="00655FA7" w:rsidP="000077D0">
      <w:pPr>
        <w:pStyle w:val="TEKSTIIIIII"/>
        <w:rPr>
          <w:rFonts w:cs="Times New Roman"/>
          <w:szCs w:val="24"/>
        </w:rPr>
      </w:pPr>
      <w:r w:rsidRPr="00CC49AB">
        <w:rPr>
          <w:rFonts w:cs="Times New Roman"/>
          <w:szCs w:val="24"/>
        </w:rPr>
        <w:t>Figurat 3.73</w:t>
      </w:r>
      <w:r w:rsidR="00C650F6" w:rsidRPr="00CC49AB">
        <w:rPr>
          <w:rFonts w:cs="Times New Roman"/>
          <w:bCs/>
          <w:i/>
          <w:szCs w:val="20"/>
        </w:rPr>
        <w:t>–</w:t>
      </w:r>
      <w:r w:rsidRPr="00CC49AB">
        <w:rPr>
          <w:rFonts w:cs="Times New Roman"/>
          <w:szCs w:val="24"/>
        </w:rPr>
        <w:t xml:space="preserve">3.74 paraqesin stokun e ndërtesave publike (si numër dhe sipërfaqe) për periudhën </w:t>
      </w:r>
      <w:r w:rsidR="0009765A" w:rsidRPr="00CC49AB">
        <w:rPr>
          <w:rFonts w:cs="Times New Roman"/>
          <w:szCs w:val="24"/>
        </w:rPr>
        <w:t>2015–2023</w:t>
      </w:r>
      <w:r w:rsidRPr="00CC49AB">
        <w:rPr>
          <w:rFonts w:cs="Times New Roman"/>
          <w:szCs w:val="24"/>
        </w:rPr>
        <w:t>.</w:t>
      </w:r>
    </w:p>
    <w:p w14:paraId="0CEE1945" w14:textId="77777777" w:rsidR="00C650F6" w:rsidRPr="00CC49AB" w:rsidRDefault="00C650F6" w:rsidP="000077D0">
      <w:pPr>
        <w:pStyle w:val="TEKSTIIIIII"/>
        <w:rPr>
          <w:rFonts w:cs="Times New Roman"/>
          <w:szCs w:val="24"/>
        </w:rPr>
      </w:pPr>
    </w:p>
    <w:p w14:paraId="0CA0C559"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2C0E82CD" wp14:editId="43BCC81E">
            <wp:extent cx="3756660" cy="1965960"/>
            <wp:effectExtent l="0" t="0" r="0" b="0"/>
            <wp:docPr id="1613168327" name="Picture 16131683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122">
                      <a:extLst>
                        <a:ext uri="{28A0092B-C50C-407E-A947-70E740481C1C}">
                          <a14:useLocalDpi xmlns:a14="http://schemas.microsoft.com/office/drawing/2010/main" val="0"/>
                        </a:ext>
                      </a:extLst>
                    </a:blip>
                    <a:srcRect/>
                    <a:stretch>
                      <a:fillRect/>
                    </a:stretch>
                  </pic:blipFill>
                  <pic:spPr bwMode="auto">
                    <a:xfrm>
                      <a:off x="0" y="0"/>
                      <a:ext cx="3756660" cy="1965960"/>
                    </a:xfrm>
                    <a:prstGeom prst="rect">
                      <a:avLst/>
                    </a:prstGeom>
                    <a:noFill/>
                  </pic:spPr>
                </pic:pic>
              </a:graphicData>
            </a:graphic>
          </wp:inline>
        </w:drawing>
      </w:r>
    </w:p>
    <w:p w14:paraId="0EBF981D" w14:textId="1B7C5AAF"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177" w:name="_Toc184729348"/>
      <w:r w:rsidRPr="00CC49AB">
        <w:rPr>
          <w:rFonts w:ascii="Garamond" w:hAnsi="Garamond" w:cs="Times New Roman"/>
          <w:b w:val="0"/>
          <w:i/>
          <w:color w:val="auto"/>
          <w:szCs w:val="20"/>
        </w:rPr>
        <w:t xml:space="preserve">Figura </w:t>
      </w:r>
      <w:r w:rsidRPr="00CC49AB">
        <w:rPr>
          <w:rFonts w:ascii="Garamond" w:hAnsi="Garamond" w:cs="Times New Roman"/>
          <w:b w:val="0"/>
          <w:i/>
          <w:color w:val="auto"/>
          <w:szCs w:val="20"/>
        </w:rPr>
        <w:fldChar w:fldCharType="begin"/>
      </w:r>
      <w:r w:rsidRPr="00CC49AB">
        <w:rPr>
          <w:rFonts w:ascii="Garamond" w:hAnsi="Garamond" w:cs="Times New Roman"/>
          <w:b w:val="0"/>
          <w:i/>
          <w:color w:val="auto"/>
          <w:szCs w:val="20"/>
        </w:rPr>
        <w:instrText xml:space="preserve"> STYLEREF 1 \s </w:instrText>
      </w:r>
      <w:r w:rsidRPr="00CC49AB">
        <w:rPr>
          <w:rFonts w:ascii="Garamond" w:hAnsi="Garamond" w:cs="Times New Roman"/>
          <w:b w:val="0"/>
          <w:i/>
          <w:color w:val="auto"/>
          <w:szCs w:val="20"/>
        </w:rPr>
        <w:fldChar w:fldCharType="separate"/>
      </w:r>
      <w:r w:rsidRPr="00CC49AB">
        <w:rPr>
          <w:rFonts w:ascii="Garamond" w:hAnsi="Garamond" w:cs="Times New Roman"/>
          <w:b w:val="0"/>
          <w:i/>
          <w:color w:val="auto"/>
          <w:szCs w:val="20"/>
        </w:rPr>
        <w:t>3</w:t>
      </w:r>
      <w:r w:rsidRPr="00CC49AB">
        <w:rPr>
          <w:rFonts w:ascii="Garamond" w:hAnsi="Garamond" w:cs="Times New Roman"/>
          <w:b w:val="0"/>
          <w:i/>
          <w:color w:val="auto"/>
          <w:szCs w:val="20"/>
        </w:rPr>
        <w:fldChar w:fldCharType="end"/>
      </w:r>
      <w:r w:rsidRPr="00CC49AB">
        <w:rPr>
          <w:rFonts w:ascii="Garamond" w:hAnsi="Garamond" w:cs="Times New Roman"/>
          <w:b w:val="0"/>
          <w:i/>
          <w:color w:val="auto"/>
          <w:szCs w:val="20"/>
        </w:rPr>
        <w:t>.</w:t>
      </w:r>
      <w:r w:rsidRPr="00CC49AB">
        <w:rPr>
          <w:rFonts w:ascii="Garamond" w:hAnsi="Garamond" w:cs="Times New Roman"/>
          <w:b w:val="0"/>
          <w:i/>
          <w:color w:val="auto"/>
          <w:szCs w:val="20"/>
        </w:rPr>
        <w:fldChar w:fldCharType="begin"/>
      </w:r>
      <w:r w:rsidRPr="00CC49AB">
        <w:rPr>
          <w:rFonts w:ascii="Garamond" w:hAnsi="Garamond" w:cs="Times New Roman"/>
          <w:b w:val="0"/>
          <w:i/>
          <w:color w:val="auto"/>
          <w:szCs w:val="20"/>
        </w:rPr>
        <w:instrText xml:space="preserve"> SEQ Figura \* ARABIC \s 1 </w:instrText>
      </w:r>
      <w:r w:rsidRPr="00CC49AB">
        <w:rPr>
          <w:rFonts w:ascii="Garamond" w:hAnsi="Garamond" w:cs="Times New Roman"/>
          <w:b w:val="0"/>
          <w:i/>
          <w:color w:val="auto"/>
          <w:szCs w:val="20"/>
        </w:rPr>
        <w:fldChar w:fldCharType="separate"/>
      </w:r>
      <w:r w:rsidRPr="00CC49AB">
        <w:rPr>
          <w:rFonts w:ascii="Garamond" w:hAnsi="Garamond" w:cs="Times New Roman"/>
          <w:b w:val="0"/>
          <w:i/>
          <w:color w:val="auto"/>
          <w:szCs w:val="20"/>
        </w:rPr>
        <w:t>73</w:t>
      </w:r>
      <w:r w:rsidRPr="00CC49AB">
        <w:rPr>
          <w:rFonts w:ascii="Garamond" w:hAnsi="Garamond" w:cs="Times New Roman"/>
          <w:b w:val="0"/>
          <w:i/>
          <w:color w:val="auto"/>
          <w:szCs w:val="20"/>
        </w:rPr>
        <w:fldChar w:fldCharType="end"/>
      </w:r>
      <w:r w:rsidRPr="00CC49AB">
        <w:rPr>
          <w:rFonts w:ascii="Garamond" w:hAnsi="Garamond" w:cs="Times New Roman"/>
          <w:b w:val="0"/>
          <w:i/>
          <w:color w:val="auto"/>
          <w:szCs w:val="20"/>
        </w:rPr>
        <w:t xml:space="preserve"> Stoku i </w:t>
      </w:r>
      <w:r w:rsidR="00C650F6" w:rsidRPr="00CC49AB">
        <w:rPr>
          <w:rFonts w:ascii="Garamond" w:hAnsi="Garamond" w:cs="Times New Roman"/>
          <w:b w:val="0"/>
          <w:i/>
          <w:color w:val="auto"/>
          <w:szCs w:val="20"/>
        </w:rPr>
        <w:t>ndërtesave publik</w:t>
      </w:r>
      <w:r w:rsidRPr="00CC49AB">
        <w:rPr>
          <w:rFonts w:ascii="Garamond" w:hAnsi="Garamond" w:cs="Times New Roman"/>
          <w:b w:val="0"/>
          <w:i/>
          <w:color w:val="auto"/>
          <w:szCs w:val="20"/>
        </w:rPr>
        <w:t xml:space="preserve">e; numri i ndërtesave sipas kategorive për vitet </w:t>
      </w:r>
      <w:r w:rsidR="0009765A" w:rsidRPr="00CC49AB">
        <w:rPr>
          <w:rFonts w:ascii="Garamond" w:hAnsi="Garamond" w:cs="Times New Roman"/>
          <w:b w:val="0"/>
          <w:i/>
          <w:color w:val="auto"/>
          <w:szCs w:val="20"/>
        </w:rPr>
        <w:t>2015–2023</w:t>
      </w:r>
      <w:bookmarkEnd w:id="177"/>
    </w:p>
    <w:p w14:paraId="673B4D86"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lastRenderedPageBreak/>
        <w:drawing>
          <wp:inline distT="0" distB="0" distL="0" distR="0" wp14:anchorId="3C55F1FA" wp14:editId="4830DDCF">
            <wp:extent cx="3756660" cy="2141220"/>
            <wp:effectExtent l="0" t="0" r="0" b="0"/>
            <wp:docPr id="1938821803" name="Picture 1938821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123">
                      <a:extLst>
                        <a:ext uri="{28A0092B-C50C-407E-A947-70E740481C1C}">
                          <a14:useLocalDpi xmlns:a14="http://schemas.microsoft.com/office/drawing/2010/main" val="0"/>
                        </a:ext>
                      </a:extLst>
                    </a:blip>
                    <a:srcRect/>
                    <a:stretch>
                      <a:fillRect/>
                    </a:stretch>
                  </pic:blipFill>
                  <pic:spPr bwMode="auto">
                    <a:xfrm>
                      <a:off x="0" y="0"/>
                      <a:ext cx="3756660" cy="2141220"/>
                    </a:xfrm>
                    <a:prstGeom prst="rect">
                      <a:avLst/>
                    </a:prstGeom>
                    <a:noFill/>
                  </pic:spPr>
                </pic:pic>
              </a:graphicData>
            </a:graphic>
          </wp:inline>
        </w:drawing>
      </w:r>
    </w:p>
    <w:p w14:paraId="691A0856" w14:textId="457251D3"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178" w:name="_Toc184729349"/>
      <w:r w:rsidRPr="00CC49AB">
        <w:rPr>
          <w:rFonts w:ascii="Garamond" w:hAnsi="Garamond" w:cs="Times New Roman"/>
          <w:b w:val="0"/>
          <w:i/>
          <w:color w:val="auto"/>
          <w:szCs w:val="20"/>
        </w:rPr>
        <w:t xml:space="preserve">Figura </w:t>
      </w:r>
      <w:r w:rsidR="000077D0" w:rsidRPr="00CC49AB">
        <w:rPr>
          <w:rFonts w:ascii="Garamond" w:hAnsi="Garamond" w:cs="Times New Roman"/>
          <w:b w:val="0"/>
          <w:i/>
          <w:color w:val="auto"/>
          <w:szCs w:val="20"/>
        </w:rPr>
        <w:t>3.74</w:t>
      </w:r>
      <w:r w:rsidRPr="00CC49AB">
        <w:rPr>
          <w:rFonts w:ascii="Garamond" w:hAnsi="Garamond" w:cs="Times New Roman"/>
          <w:b w:val="0"/>
          <w:i/>
          <w:color w:val="auto"/>
          <w:szCs w:val="20"/>
        </w:rPr>
        <w:t xml:space="preserve"> Stoku i </w:t>
      </w:r>
      <w:r w:rsidR="00596709" w:rsidRPr="00CC49AB">
        <w:rPr>
          <w:rFonts w:ascii="Garamond" w:hAnsi="Garamond" w:cs="Times New Roman"/>
          <w:b w:val="0"/>
          <w:i/>
          <w:color w:val="auto"/>
          <w:szCs w:val="20"/>
        </w:rPr>
        <w:t>ndërtesave publike</w:t>
      </w:r>
      <w:r w:rsidRPr="00CC49AB">
        <w:rPr>
          <w:rFonts w:ascii="Garamond" w:hAnsi="Garamond" w:cs="Times New Roman"/>
          <w:b w:val="0"/>
          <w:i/>
          <w:color w:val="auto"/>
          <w:szCs w:val="20"/>
        </w:rPr>
        <w:t xml:space="preserve">; sipërfaqja e katit për kategori ndërtesash për vitet </w:t>
      </w:r>
      <w:r w:rsidR="0009765A" w:rsidRPr="00CC49AB">
        <w:rPr>
          <w:rFonts w:ascii="Garamond" w:hAnsi="Garamond" w:cs="Times New Roman"/>
          <w:b w:val="0"/>
          <w:i/>
          <w:color w:val="auto"/>
          <w:szCs w:val="20"/>
        </w:rPr>
        <w:t>2015–2023</w:t>
      </w:r>
      <w:r w:rsidRPr="00CC49AB">
        <w:rPr>
          <w:rFonts w:ascii="Garamond" w:hAnsi="Garamond" w:cs="Times New Roman"/>
          <w:b w:val="0"/>
          <w:i/>
          <w:color w:val="auto"/>
          <w:szCs w:val="20"/>
        </w:rPr>
        <w:t xml:space="preserve"> (m²)</w:t>
      </w:r>
      <w:bookmarkEnd w:id="178"/>
    </w:p>
    <w:p w14:paraId="26BEB258" w14:textId="77777777" w:rsidR="000077D0" w:rsidRPr="00CC49AB" w:rsidRDefault="000077D0" w:rsidP="00655FA7">
      <w:pPr>
        <w:spacing w:after="0" w:line="240" w:lineRule="auto"/>
        <w:jc w:val="both"/>
        <w:rPr>
          <w:rFonts w:ascii="Garamond" w:hAnsi="Garamond" w:cs="Times New Roman"/>
          <w:sz w:val="24"/>
          <w:szCs w:val="24"/>
        </w:rPr>
      </w:pPr>
    </w:p>
    <w:p w14:paraId="7CCCB168" w14:textId="625CAB3F" w:rsidR="00655FA7" w:rsidRPr="00CC49AB" w:rsidRDefault="00655FA7" w:rsidP="000077D0">
      <w:pPr>
        <w:pStyle w:val="TEKSTIIIIII"/>
      </w:pPr>
      <w:r w:rsidRPr="00CC49AB">
        <w:t xml:space="preserve">Në përgjithësi, përdoren tri lloje sisteme ngrohjeje në ndërtesat publike, bazuar në më shumë se 200 auditime energjie të kryera nga konsulentë gjatë pesë viteve të fundit në kuadër të projektit të Bankës Botërore dhe projektit </w:t>
      </w:r>
      <w:r w:rsidRPr="00CC49AB">
        <w:rPr>
          <w:i/>
          <w:iCs/>
        </w:rPr>
        <w:t>Smart Energy Municipality</w:t>
      </w:r>
      <w:r w:rsidRPr="00CC49AB">
        <w:t xml:space="preserve"> (SEMP) të financuar nga SECO</w:t>
      </w:r>
      <w:r w:rsidR="00596709" w:rsidRPr="00CC49AB">
        <w:t>-ja</w:t>
      </w:r>
      <w:r w:rsidRPr="00CC49AB">
        <w:t>:</w:t>
      </w:r>
    </w:p>
    <w:p w14:paraId="53BEE202" w14:textId="2B019602" w:rsidR="00655FA7" w:rsidRPr="00CC49AB" w:rsidRDefault="000077D0" w:rsidP="000077D0">
      <w:pPr>
        <w:pStyle w:val="TEKSTIIIIII"/>
        <w:rPr>
          <w:rFonts w:eastAsia="Times New Roman"/>
          <w:lang w:eastAsia="en-US"/>
        </w:rPr>
      </w:pPr>
      <w:r w:rsidRPr="00CC49AB">
        <w:rPr>
          <w:rFonts w:eastAsia="Times New Roman"/>
          <w:lang w:eastAsia="en-US"/>
        </w:rPr>
        <w:t>-</w:t>
      </w:r>
      <w:r w:rsidR="00596709" w:rsidRPr="00CC49AB">
        <w:rPr>
          <w:rFonts w:eastAsia="Times New Roman"/>
          <w:lang w:eastAsia="en-US"/>
        </w:rPr>
        <w:t xml:space="preserve"> </w:t>
      </w:r>
      <w:r w:rsidR="00655FA7" w:rsidRPr="00CC49AB">
        <w:rPr>
          <w:rFonts w:eastAsia="Times New Roman"/>
          <w:lang w:eastAsia="en-US"/>
        </w:rPr>
        <w:t xml:space="preserve">Energjia Elektrike: Përdoret për ngrohës individualë elektrikë, ventilatorë, njësitë e kondicionimit qendrore (AC), dhe njësitë AC të ndara. Ky sistem është kryesisht i pranishëm në ndërtesat e administratës qendrore, institucionet shëndetësore dhe ndërtesat arsimore, kryesisht në </w:t>
      </w:r>
      <w:r w:rsidR="00956EBA" w:rsidRPr="00CC49AB">
        <w:rPr>
          <w:rFonts w:eastAsia="Times New Roman"/>
          <w:lang w:eastAsia="en-US"/>
        </w:rPr>
        <w:t xml:space="preserve">zonën klimatike </w:t>
      </w:r>
      <w:r w:rsidR="00655FA7" w:rsidRPr="00CC49AB">
        <w:rPr>
          <w:rFonts w:eastAsia="Times New Roman"/>
          <w:lang w:eastAsia="en-US"/>
        </w:rPr>
        <w:t>1.</w:t>
      </w:r>
    </w:p>
    <w:p w14:paraId="5CF1510C" w14:textId="33501B64" w:rsidR="00655FA7" w:rsidRPr="00CC49AB" w:rsidRDefault="000077D0" w:rsidP="000077D0">
      <w:pPr>
        <w:pStyle w:val="TEKSTIIIIII"/>
        <w:rPr>
          <w:rFonts w:eastAsia="Times New Roman"/>
          <w:lang w:eastAsia="en-US"/>
        </w:rPr>
      </w:pPr>
      <w:r w:rsidRPr="00CC49AB">
        <w:rPr>
          <w:rFonts w:eastAsia="Times New Roman"/>
          <w:lang w:eastAsia="en-US"/>
        </w:rPr>
        <w:t xml:space="preserve">- </w:t>
      </w:r>
      <w:r w:rsidR="00655FA7" w:rsidRPr="00CC49AB">
        <w:rPr>
          <w:rFonts w:eastAsia="Times New Roman"/>
          <w:lang w:eastAsia="en-US"/>
        </w:rPr>
        <w:t xml:space="preserve">Nafta dhe </w:t>
      </w:r>
      <w:r w:rsidR="00956EBA" w:rsidRPr="00CC49AB">
        <w:rPr>
          <w:rFonts w:eastAsia="Times New Roman"/>
          <w:lang w:eastAsia="en-US"/>
        </w:rPr>
        <w:t>gazi</w:t>
      </w:r>
      <w:r w:rsidR="00655FA7" w:rsidRPr="00CC49AB">
        <w:rPr>
          <w:rFonts w:eastAsia="Times New Roman"/>
          <w:lang w:eastAsia="en-US"/>
        </w:rPr>
        <w:t xml:space="preserve">: Përdoren për sisteme ngrohjeje qendrore me kaldajë nafte. Ky sistem gjendet shpesh në ndërtesat e administratës qendrore dhe, në masë më të vogël, në ndërtesat shëndetësore/sociale, kryesisht në </w:t>
      </w:r>
      <w:r w:rsidR="00956EBA" w:rsidRPr="00CC49AB">
        <w:rPr>
          <w:rFonts w:eastAsia="Times New Roman"/>
          <w:lang w:eastAsia="en-US"/>
        </w:rPr>
        <w:t xml:space="preserve">zonat klimatike </w:t>
      </w:r>
      <w:r w:rsidR="00655FA7" w:rsidRPr="00CC49AB">
        <w:rPr>
          <w:rFonts w:eastAsia="Times New Roman"/>
          <w:lang w:eastAsia="en-US"/>
        </w:rPr>
        <w:t>2 dhe 3. LPG</w:t>
      </w:r>
      <w:r w:rsidR="00956EBA" w:rsidRPr="00CC49AB">
        <w:rPr>
          <w:rFonts w:eastAsia="Times New Roman"/>
          <w:lang w:eastAsia="en-US"/>
        </w:rPr>
        <w:t>-ja</w:t>
      </w:r>
      <w:r w:rsidR="00655FA7" w:rsidRPr="00CC49AB">
        <w:rPr>
          <w:rFonts w:eastAsia="Times New Roman"/>
          <w:lang w:eastAsia="en-US"/>
        </w:rPr>
        <w:t xml:space="preserve"> përdoret kryesisht për gatim dhe ngrohje përmes sobave individuale me gaz.</w:t>
      </w:r>
    </w:p>
    <w:p w14:paraId="30BF2FE6" w14:textId="448A0E51" w:rsidR="00655FA7" w:rsidRPr="00CC49AB" w:rsidRDefault="000077D0" w:rsidP="000077D0">
      <w:pPr>
        <w:pStyle w:val="TEKSTIIIIII"/>
        <w:rPr>
          <w:rFonts w:eastAsia="Times New Roman"/>
          <w:lang w:eastAsia="en-US"/>
        </w:rPr>
      </w:pPr>
      <w:r w:rsidRPr="00CC49AB">
        <w:rPr>
          <w:rFonts w:eastAsia="Times New Roman"/>
          <w:lang w:eastAsia="en-US"/>
        </w:rPr>
        <w:t xml:space="preserve">- </w:t>
      </w:r>
      <w:r w:rsidR="00655FA7" w:rsidRPr="00CC49AB">
        <w:rPr>
          <w:rFonts w:eastAsia="Times New Roman"/>
          <w:lang w:eastAsia="en-US"/>
        </w:rPr>
        <w:t>Druri (</w:t>
      </w:r>
      <w:r w:rsidR="00956EBA" w:rsidRPr="00CC49AB">
        <w:rPr>
          <w:rFonts w:eastAsia="Times New Roman"/>
          <w:lang w:eastAsia="en-US"/>
        </w:rPr>
        <w:t>dru zjarri, pelet druri, ose copëza druri</w:t>
      </w:r>
      <w:r w:rsidR="00655FA7" w:rsidRPr="00CC49AB">
        <w:rPr>
          <w:rFonts w:eastAsia="Times New Roman"/>
          <w:lang w:eastAsia="en-US"/>
        </w:rPr>
        <w:t xml:space="preserve">): Përdoret në sisteme ngrohjeje qendrore individuale me kaldajë. Ky sistem përdoret kryesisht në administratën bashkiake, ndërtesat arsimore dhe institucionet shëndetësore/sociale, kryesisht në </w:t>
      </w:r>
      <w:r w:rsidR="003A13FB" w:rsidRPr="00CC49AB">
        <w:rPr>
          <w:rFonts w:eastAsia="Times New Roman"/>
          <w:lang w:eastAsia="en-US"/>
        </w:rPr>
        <w:t xml:space="preserve">zonat klimatike </w:t>
      </w:r>
      <w:r w:rsidR="00655FA7" w:rsidRPr="00CC49AB">
        <w:rPr>
          <w:rFonts w:eastAsia="Times New Roman"/>
          <w:lang w:eastAsia="en-US"/>
        </w:rPr>
        <w:t>2 dhe 3.</w:t>
      </w:r>
    </w:p>
    <w:p w14:paraId="319D4BAB" w14:textId="0CDF7E63" w:rsidR="00655FA7" w:rsidRPr="00CC49AB" w:rsidRDefault="000077D0" w:rsidP="000077D0">
      <w:pPr>
        <w:pStyle w:val="TEKSTIIIIII"/>
        <w:rPr>
          <w:rFonts w:eastAsia="Times New Roman"/>
          <w:lang w:eastAsia="en-US"/>
        </w:rPr>
      </w:pPr>
      <w:r w:rsidRPr="00CC49AB">
        <w:rPr>
          <w:rFonts w:eastAsia="Times New Roman"/>
          <w:lang w:eastAsia="en-US"/>
        </w:rPr>
        <w:t xml:space="preserve">- </w:t>
      </w:r>
      <w:r w:rsidR="00655FA7" w:rsidRPr="00CC49AB">
        <w:rPr>
          <w:rFonts w:eastAsia="Times New Roman"/>
          <w:lang w:eastAsia="en-US"/>
        </w:rPr>
        <w:t xml:space="preserve">Ndërtesat publike të ngrohura me energji elektrike: </w:t>
      </w:r>
      <w:r w:rsidR="00340F38" w:rsidRPr="00CC49AB">
        <w:rPr>
          <w:rFonts w:eastAsia="Times New Roman"/>
          <w:lang w:eastAsia="en-US"/>
        </w:rPr>
        <w:t>Eficienc</w:t>
      </w:r>
      <w:r w:rsidR="00655FA7" w:rsidRPr="00CC49AB">
        <w:rPr>
          <w:rFonts w:eastAsia="Times New Roman"/>
          <w:lang w:eastAsia="en-US"/>
        </w:rPr>
        <w:t>a e njësive decentralizuara (zakonisht të bazuara në dhomë) është i lartë, por vetëm disa prej tyre janë të pajisura me pompa të nxehtësisë në njësitë AC. Nuk ka humbje në shpërndarjen e nxehtësisë. Shumica e njësive AC përdoren për ngrohje dhe ftohje në përputhje me kërkesat e temperaturës në brendësi, pa kontroll të madh mbi konsumimin e energjisë nga operatori i ndërtesës. Si rezultat, ndërtesat e ngrohura me energji elektrike zakonisht ofrojnë nivele të ulëta të komoditetit në ngrohjes.</w:t>
      </w:r>
    </w:p>
    <w:p w14:paraId="7A6CB30A" w14:textId="6D0AEA1E" w:rsidR="00655FA7" w:rsidRPr="00CC49AB" w:rsidRDefault="000077D0" w:rsidP="000077D0">
      <w:pPr>
        <w:pStyle w:val="TEKSTIIIIII"/>
        <w:rPr>
          <w:rFonts w:eastAsia="Times New Roman"/>
          <w:lang w:eastAsia="en-US"/>
        </w:rPr>
      </w:pPr>
      <w:r w:rsidRPr="00CC49AB">
        <w:rPr>
          <w:rFonts w:eastAsia="Times New Roman"/>
          <w:lang w:eastAsia="en-US"/>
        </w:rPr>
        <w:t xml:space="preserve">- </w:t>
      </w:r>
      <w:r w:rsidR="00655FA7" w:rsidRPr="00CC49AB">
        <w:rPr>
          <w:rFonts w:eastAsia="Times New Roman"/>
          <w:lang w:eastAsia="en-US"/>
        </w:rPr>
        <w:t xml:space="preserve">Ndërtesat e ngrohura me naftë: </w:t>
      </w:r>
      <w:r w:rsidR="00340F38" w:rsidRPr="00CC49AB">
        <w:rPr>
          <w:rFonts w:eastAsia="Times New Roman"/>
          <w:lang w:eastAsia="en-US"/>
        </w:rPr>
        <w:t>Eficienc</w:t>
      </w:r>
      <w:r w:rsidR="00655FA7" w:rsidRPr="00CC49AB">
        <w:rPr>
          <w:rFonts w:eastAsia="Times New Roman"/>
          <w:lang w:eastAsia="en-US"/>
        </w:rPr>
        <w:t>a e gjenerimit të nxehtësisë në kaldaja është i ulët deri në mesatar (60</w:t>
      </w:r>
      <w:r w:rsidR="003A13FB" w:rsidRPr="00CC49AB">
        <w:rPr>
          <w:rFonts w:cs="Times New Roman"/>
          <w:bCs/>
          <w:iCs/>
          <w:szCs w:val="20"/>
        </w:rPr>
        <w:t>–</w:t>
      </w:r>
      <w:r w:rsidR="00655FA7" w:rsidRPr="00CC49AB">
        <w:rPr>
          <w:rFonts w:eastAsia="Times New Roman"/>
          <w:lang w:eastAsia="en-US"/>
        </w:rPr>
        <w:t>80%) për shkak të mirëmbajtjes së ulët. Humbje të konsiderueshme të nxehtësisë ndodhin për shkak të sistemeve të ngrohjes të paekuilibruara dhe mungesës së kontrollit të temperaturës në dhoma. Kostoja reale e energjisë së naftës është 4</w:t>
      </w:r>
      <w:r w:rsidR="00B7691B" w:rsidRPr="00CC49AB">
        <w:rPr>
          <w:rFonts w:cs="Times New Roman"/>
          <w:bCs/>
          <w:iCs/>
          <w:szCs w:val="20"/>
        </w:rPr>
        <w:t>–</w:t>
      </w:r>
      <w:r w:rsidR="00655FA7" w:rsidRPr="00CC49AB">
        <w:rPr>
          <w:rFonts w:eastAsia="Times New Roman"/>
          <w:lang w:eastAsia="en-US"/>
        </w:rPr>
        <w:t>5 herë më e lartë se ajo e drurit. Furnizimi me naftë mund të kontrollohet ose kufizohet nga operatori i ndërtesës. Ndërtesat e ngrohura me naftë zakonisht ofrojnë një komoditet ngrohjeje të moderuar.</w:t>
      </w:r>
    </w:p>
    <w:p w14:paraId="371D7142" w14:textId="49326FDE" w:rsidR="00655FA7" w:rsidRPr="00CC49AB" w:rsidRDefault="000077D0" w:rsidP="000077D0">
      <w:pPr>
        <w:pStyle w:val="TEKSTIIIIII"/>
        <w:rPr>
          <w:rFonts w:eastAsia="Times New Roman"/>
          <w:lang w:eastAsia="en-US"/>
        </w:rPr>
      </w:pPr>
      <w:r w:rsidRPr="00CC49AB">
        <w:rPr>
          <w:rFonts w:eastAsia="Times New Roman"/>
          <w:lang w:eastAsia="en-US"/>
        </w:rPr>
        <w:t xml:space="preserve">- </w:t>
      </w:r>
      <w:r w:rsidR="00655FA7" w:rsidRPr="00CC49AB">
        <w:rPr>
          <w:rFonts w:eastAsia="Times New Roman"/>
          <w:lang w:eastAsia="en-US"/>
        </w:rPr>
        <w:t xml:space="preserve">Ngrohja me soba LPG: Sobat LPG të përdorura për ngrohje janë shumë eficient (&gt;85%) dhe shpesh përdoren si mbështetje për ngrohësit elektrikë. Nuk ka humbje në shpërndarjen e nxehtësisë. Megjithatë, LPG nuk mund të përdoret në dhoma të banuara shumë ose për periudha të gjata për </w:t>
      </w:r>
      <w:r w:rsidR="00655FA7" w:rsidRPr="00CC49AB">
        <w:rPr>
          <w:rFonts w:eastAsia="Times New Roman"/>
          <w:lang w:eastAsia="en-US"/>
        </w:rPr>
        <w:lastRenderedPageBreak/>
        <w:t>shkak të gazrave të dëmshme që çliron. Kostoja reale e energjisë LPG është 2.5</w:t>
      </w:r>
      <w:r w:rsidR="00B7691B" w:rsidRPr="00CC49AB">
        <w:rPr>
          <w:rFonts w:cs="Times New Roman"/>
          <w:bCs/>
          <w:iCs/>
          <w:szCs w:val="20"/>
        </w:rPr>
        <w:t>–</w:t>
      </w:r>
      <w:r w:rsidR="00655FA7" w:rsidRPr="00CC49AB">
        <w:rPr>
          <w:rFonts w:eastAsia="Times New Roman"/>
          <w:lang w:eastAsia="en-US"/>
        </w:rPr>
        <w:t>3 herë më e lartë se ajo e drurit. Furnizimi me LPG mund të kontrollohet ose kufizohet nga operatori i ndërtesës. Ndërtesat e ngrohura me LPG zakonisht ofrojnë një komoditet të moderuar ngrohjeje, edhe kur kombinohen me ngrohës me energji elektrike.</w:t>
      </w:r>
    </w:p>
    <w:p w14:paraId="7F8EB6BB" w14:textId="1B52C5DD" w:rsidR="00655FA7" w:rsidRPr="00CC49AB" w:rsidRDefault="000077D0" w:rsidP="000077D0">
      <w:pPr>
        <w:pStyle w:val="TEKSTIIIIII"/>
        <w:rPr>
          <w:rFonts w:eastAsia="Times New Roman"/>
          <w:lang w:eastAsia="en-US"/>
        </w:rPr>
      </w:pPr>
      <w:r w:rsidRPr="00CC49AB">
        <w:rPr>
          <w:rFonts w:eastAsia="Times New Roman"/>
          <w:lang w:eastAsia="en-US"/>
        </w:rPr>
        <w:t xml:space="preserve">- </w:t>
      </w:r>
      <w:r w:rsidR="00655FA7" w:rsidRPr="00CC49AB">
        <w:rPr>
          <w:rFonts w:eastAsia="Times New Roman"/>
          <w:lang w:eastAsia="en-US"/>
        </w:rPr>
        <w:t xml:space="preserve">Ndërtesat e ngrohura me soba druri: Sobat e drurit zakonisht gjenden vetëm në dhomat e banuara, duke lënë korridoret dhe hapësira të tjera të pangrohura. </w:t>
      </w:r>
      <w:r w:rsidR="00340F38" w:rsidRPr="00CC49AB">
        <w:rPr>
          <w:rFonts w:eastAsia="Times New Roman"/>
          <w:lang w:eastAsia="en-US"/>
        </w:rPr>
        <w:t>Eficienc</w:t>
      </w:r>
      <w:r w:rsidR="00655FA7" w:rsidRPr="00CC49AB">
        <w:rPr>
          <w:rFonts w:eastAsia="Times New Roman"/>
          <w:lang w:eastAsia="en-US"/>
        </w:rPr>
        <w:t>a e gjenerimit të nxehtësisë në soba është i ulët (30</w:t>
      </w:r>
      <w:r w:rsidR="00B7691B" w:rsidRPr="00CC49AB">
        <w:rPr>
          <w:rFonts w:cs="Times New Roman"/>
          <w:bCs/>
          <w:iCs/>
          <w:szCs w:val="20"/>
        </w:rPr>
        <w:t>–</w:t>
      </w:r>
      <w:r w:rsidR="00655FA7" w:rsidRPr="00CC49AB">
        <w:rPr>
          <w:rFonts w:eastAsia="Times New Roman"/>
          <w:lang w:eastAsia="en-US"/>
        </w:rPr>
        <w:t>50%), duke kërkuar një nevojë të konsiderueshme manuale për ngrohje. Tymrat nga sobat shkaktojnë ndotje ajri në ambientet e brendshme, duke çuar në rreziqe shëndetësore. Kostoja reale e drurit është e ulët, duke e bërë atë një opsion tërheqës për bashkitë, veçanërisht ato që përdorin pyjet e tyre për të siguruar dru zjarri me çmime ende më të ulëta. Furnizimi me dru mund të kontrollohet ose kufizohet nga operatori i ndërtesës. Ndërtesat e ngrohura me soba druri zakonisht ofrojnë nivele të ulëta të komoditetit të ngrohjes.</w:t>
      </w:r>
    </w:p>
    <w:p w14:paraId="21052842" w14:textId="35F4753D" w:rsidR="00655FA7" w:rsidRPr="00CC49AB" w:rsidRDefault="000077D0" w:rsidP="000077D0">
      <w:pPr>
        <w:pStyle w:val="TEKSTIIIIII"/>
        <w:rPr>
          <w:lang w:eastAsia="en-US"/>
        </w:rPr>
      </w:pPr>
      <w:r w:rsidRPr="00CC49AB">
        <w:rPr>
          <w:lang w:eastAsia="en-US"/>
        </w:rPr>
        <w:t xml:space="preserve">- </w:t>
      </w:r>
      <w:r w:rsidR="00655FA7" w:rsidRPr="00CC49AB">
        <w:rPr>
          <w:lang w:eastAsia="en-US"/>
        </w:rPr>
        <w:t xml:space="preserve">Ndërtesat e ngrohura me pelet druri: </w:t>
      </w:r>
      <w:r w:rsidR="00340F38" w:rsidRPr="00CC49AB">
        <w:rPr>
          <w:lang w:eastAsia="en-US"/>
        </w:rPr>
        <w:t>Eficienc</w:t>
      </w:r>
      <w:r w:rsidR="00655FA7" w:rsidRPr="00CC49AB">
        <w:rPr>
          <w:lang w:eastAsia="en-US"/>
        </w:rPr>
        <w:t>a e gjenerimit të nxehtësisë në kaldajë është mesatar deri në të lartë (70</w:t>
      </w:r>
      <w:r w:rsidR="008862E3" w:rsidRPr="00CC49AB">
        <w:rPr>
          <w:rFonts w:cs="Times New Roman"/>
          <w:bCs/>
          <w:iCs/>
          <w:szCs w:val="20"/>
        </w:rPr>
        <w:t>–</w:t>
      </w:r>
      <w:r w:rsidR="00655FA7" w:rsidRPr="00CC49AB">
        <w:rPr>
          <w:lang w:eastAsia="en-US"/>
        </w:rPr>
        <w:t>85%)</w:t>
      </w:r>
      <w:r w:rsidR="008862E3" w:rsidRPr="00CC49AB">
        <w:rPr>
          <w:lang w:eastAsia="en-US"/>
        </w:rPr>
        <w:t>,</w:t>
      </w:r>
      <w:r w:rsidR="00655FA7" w:rsidRPr="00CC49AB">
        <w:rPr>
          <w:lang w:eastAsia="en-US"/>
        </w:rPr>
        <w:t xml:space="preserve"> për shkak të kapacitetit të tyre të madh dhe stafit të dedikuar për operim. Humbje të moderuara të shpërndarjes së nxehtësisë ndodhin për shkak të sistemeve të ngrohjes të paekuilibruara dhe mungesës së kontrollit të temperaturës në dhoma. Kostoja reale e peletëve të drurit është e ulët, duke e bërë atë një opsion tërheqës për përdoruesit e ndërtesave. Furnizimi me pelet druri mund të kontrollohet ose kufizohet nga operatori i ndërtesës. Ndërtesat e ngrohura me pelet druri zakonisht ofrojnë nivele të moderuara deri në të larta të komoditetit të ngrohjes.</w:t>
      </w:r>
    </w:p>
    <w:p w14:paraId="5DE63D6C" w14:textId="1DE43D08" w:rsidR="00655FA7" w:rsidRPr="00CC49AB" w:rsidRDefault="00655FA7" w:rsidP="000077D0">
      <w:pPr>
        <w:pStyle w:val="TEKSTIIIIII"/>
        <w:rPr>
          <w:rFonts w:cs="Times New Roman"/>
          <w:szCs w:val="24"/>
          <w:lang w:eastAsia="en-US"/>
        </w:rPr>
      </w:pPr>
      <w:r w:rsidRPr="00CC49AB">
        <w:rPr>
          <w:rFonts w:cs="Times New Roman"/>
          <w:szCs w:val="24"/>
          <w:lang w:eastAsia="en-US"/>
        </w:rPr>
        <w:t xml:space="preserve">Analiza e kryer mbi më shumë se 200 auditime energjie për ndërtesa të ndryshme publike, të kryera nga konsulenti në kuadër të projekteve BB dhe SEMP, ka treguar qartë se në përgjithësi kushtet e komoditetit nuk janë plotësohen. Varfëria energjetike (pjesërisht për shkak të mungesës së buxhetit të bashkive) dhe siguria e furnizimit kanë bërë që konsumi të jetë më i ulët për të përmbushur kërkesat për energjinë finale për të siguruar kushtet e komoditetit për të gjitha shërbimet energjetike. </w:t>
      </w:r>
      <w:r w:rsidR="00165A32" w:rsidRPr="00CC49AB">
        <w:rPr>
          <w:rFonts w:cs="Times New Roman"/>
          <w:szCs w:val="24"/>
          <w:lang w:eastAsia="en-US"/>
        </w:rPr>
        <w:t>“</w:t>
      </w:r>
      <w:r w:rsidRPr="00CC49AB">
        <w:rPr>
          <w:rFonts w:cs="Times New Roman"/>
          <w:szCs w:val="24"/>
          <w:lang w:eastAsia="en-US"/>
        </w:rPr>
        <w:t>Konsumi i vërtetë</w:t>
      </w:r>
      <w:r w:rsidR="00165A32" w:rsidRPr="00CC49AB">
        <w:rPr>
          <w:rFonts w:cs="Times New Roman"/>
          <w:szCs w:val="24"/>
          <w:lang w:eastAsia="en-US"/>
        </w:rPr>
        <w:t>”</w:t>
      </w:r>
      <w:r w:rsidRPr="00CC49AB">
        <w:rPr>
          <w:rFonts w:cs="Times New Roman"/>
          <w:szCs w:val="24"/>
          <w:lang w:eastAsia="en-US"/>
        </w:rPr>
        <w:t xml:space="preserve"> varet nga faktorët e mëposhtëm dhe mund të ndryshojë ndjeshëm për lloje të ndryshme ndërtesash publike: </w:t>
      </w:r>
    </w:p>
    <w:p w14:paraId="64CF4315" w14:textId="77777777" w:rsidR="00655FA7" w:rsidRPr="00CC49AB" w:rsidRDefault="000077D0" w:rsidP="000077D0">
      <w:pPr>
        <w:pStyle w:val="TEKSTIIIIII"/>
        <w:rPr>
          <w:lang w:eastAsia="en-US"/>
        </w:rPr>
      </w:pPr>
      <w:r w:rsidRPr="00CC49AB">
        <w:rPr>
          <w:lang w:eastAsia="en-US"/>
        </w:rPr>
        <w:t>-</w:t>
      </w:r>
      <w:r w:rsidR="00655FA7" w:rsidRPr="00CC49AB">
        <w:rPr>
          <w:lang w:eastAsia="en-US"/>
        </w:rPr>
        <w:t xml:space="preserve"> Buxheti i bashkisë dedikuar për përmbushjen e shërbimeve energjetike; </w:t>
      </w:r>
    </w:p>
    <w:p w14:paraId="7E4D5737" w14:textId="77777777" w:rsidR="00655FA7" w:rsidRPr="00CC49AB" w:rsidRDefault="000077D0" w:rsidP="000077D0">
      <w:pPr>
        <w:pStyle w:val="TEKSTIIIIII"/>
        <w:rPr>
          <w:lang w:eastAsia="en-US"/>
        </w:rPr>
      </w:pPr>
      <w:r w:rsidRPr="00CC49AB">
        <w:rPr>
          <w:lang w:eastAsia="en-US"/>
        </w:rPr>
        <w:t>-</w:t>
      </w:r>
      <w:r w:rsidR="00655FA7" w:rsidRPr="00CC49AB">
        <w:rPr>
          <w:lang w:eastAsia="en-US"/>
        </w:rPr>
        <w:t xml:space="preserve"> Vendndodhja e ndërtesës në një zonë klimatike; </w:t>
      </w:r>
    </w:p>
    <w:p w14:paraId="7817C9F8" w14:textId="77777777" w:rsidR="00655FA7" w:rsidRPr="00CC49AB" w:rsidRDefault="000077D0" w:rsidP="000077D0">
      <w:pPr>
        <w:pStyle w:val="TEKSTIIIIII"/>
        <w:rPr>
          <w:lang w:eastAsia="en-US"/>
        </w:rPr>
      </w:pPr>
      <w:r w:rsidRPr="00CC49AB">
        <w:rPr>
          <w:lang w:eastAsia="en-US"/>
        </w:rPr>
        <w:t>-</w:t>
      </w:r>
      <w:r w:rsidR="00655FA7" w:rsidRPr="00CC49AB">
        <w:rPr>
          <w:lang w:eastAsia="en-US"/>
        </w:rPr>
        <w:t xml:space="preserve"> Niveli i okupimit nga përdoruesit, koha e funksionimit si dhe niveli i hapësirës së ngrohur (pjesërisht jo e përdorur ose e ngrohur); </w:t>
      </w:r>
    </w:p>
    <w:p w14:paraId="43AC2C00" w14:textId="77777777" w:rsidR="00655FA7" w:rsidRPr="00CC49AB" w:rsidRDefault="000077D0" w:rsidP="000077D0">
      <w:pPr>
        <w:pStyle w:val="TEKSTIIIIII"/>
        <w:rPr>
          <w:lang w:eastAsia="en-US"/>
        </w:rPr>
      </w:pPr>
      <w:r w:rsidRPr="00CC49AB">
        <w:rPr>
          <w:lang w:eastAsia="en-US"/>
        </w:rPr>
        <w:t>-</w:t>
      </w:r>
      <w:r w:rsidR="00655FA7" w:rsidRPr="00CC49AB">
        <w:rPr>
          <w:lang w:eastAsia="en-US"/>
        </w:rPr>
        <w:t xml:space="preserve"> Gjendja teknike e mbështjellësit të ndërtesës, e cila përcakton humbjet; </w:t>
      </w:r>
    </w:p>
    <w:p w14:paraId="3F20CE0C" w14:textId="77777777" w:rsidR="00655FA7" w:rsidRPr="00CC49AB" w:rsidRDefault="000077D0" w:rsidP="000077D0">
      <w:pPr>
        <w:pStyle w:val="TEKSTIIIIII"/>
        <w:rPr>
          <w:lang w:eastAsia="en-US"/>
        </w:rPr>
      </w:pPr>
      <w:r w:rsidRPr="00CC49AB">
        <w:rPr>
          <w:lang w:eastAsia="en-US"/>
        </w:rPr>
        <w:t>-</w:t>
      </w:r>
      <w:r w:rsidR="00655FA7" w:rsidRPr="00CC49AB">
        <w:rPr>
          <w:lang w:eastAsia="en-US"/>
        </w:rPr>
        <w:t xml:space="preserve"> Lloji i sistemit teknik të energjisë dhe kushtet e gjenerimit të nxehtësisë (ngrohje me dru/naftë/energji elektrike).</w:t>
      </w:r>
    </w:p>
    <w:p w14:paraId="688D783A" w14:textId="10364839" w:rsidR="00655FA7" w:rsidRPr="00CC49AB" w:rsidRDefault="00655FA7" w:rsidP="000077D0">
      <w:pPr>
        <w:pStyle w:val="TEKSTIIIIII"/>
        <w:rPr>
          <w:lang w:eastAsia="en-US"/>
        </w:rPr>
      </w:pPr>
      <w:r w:rsidRPr="00CC49AB">
        <w:rPr>
          <w:lang w:eastAsia="en-US"/>
        </w:rPr>
        <w:t xml:space="preserve">Konsumi i vërtetë i energjisë mund të përcaktohet në bazë të informacionit të siguruar nga faturat e energjisë (energji elektrike dhe të gjitha komoditetet e tjera të energjisë) sipas inventarit të konsumit të energjisë. Siç u përmend më sipër, shumica e ndërtesave janë </w:t>
      </w:r>
      <w:r w:rsidR="00165A32" w:rsidRPr="00CC49AB">
        <w:rPr>
          <w:lang w:eastAsia="en-US"/>
        </w:rPr>
        <w:t>“</w:t>
      </w:r>
      <w:r w:rsidRPr="00CC49AB">
        <w:rPr>
          <w:lang w:eastAsia="en-US"/>
        </w:rPr>
        <w:t xml:space="preserve">të </w:t>
      </w:r>
      <w:r w:rsidR="00426CF5" w:rsidRPr="00CC49AB">
        <w:rPr>
          <w:lang w:eastAsia="en-US"/>
        </w:rPr>
        <w:t>nën</w:t>
      </w:r>
      <w:r w:rsidRPr="00CC49AB">
        <w:rPr>
          <w:lang w:eastAsia="en-US"/>
        </w:rPr>
        <w:t>ngrohura</w:t>
      </w:r>
      <w:r w:rsidR="00165A32" w:rsidRPr="00CC49AB">
        <w:rPr>
          <w:lang w:eastAsia="en-US"/>
        </w:rPr>
        <w:t>”</w:t>
      </w:r>
      <w:r w:rsidRPr="00CC49AB">
        <w:rPr>
          <w:lang w:eastAsia="en-US"/>
        </w:rPr>
        <w:t xml:space="preserve"> dhe </w:t>
      </w:r>
      <w:r w:rsidR="00165A32" w:rsidRPr="00CC49AB">
        <w:rPr>
          <w:lang w:eastAsia="en-US"/>
        </w:rPr>
        <w:t>“</w:t>
      </w:r>
      <w:r w:rsidRPr="00CC49AB">
        <w:rPr>
          <w:lang w:eastAsia="en-US"/>
        </w:rPr>
        <w:t xml:space="preserve">të </w:t>
      </w:r>
      <w:r w:rsidR="00426CF5" w:rsidRPr="00CC49AB">
        <w:rPr>
          <w:lang w:eastAsia="en-US"/>
        </w:rPr>
        <w:t>nën</w:t>
      </w:r>
      <w:r w:rsidRPr="00CC49AB">
        <w:rPr>
          <w:lang w:eastAsia="en-US"/>
        </w:rPr>
        <w:t>ndriçuara</w:t>
      </w:r>
      <w:r w:rsidR="00165A32" w:rsidRPr="00CC49AB">
        <w:rPr>
          <w:lang w:eastAsia="en-US"/>
        </w:rPr>
        <w:t>”</w:t>
      </w:r>
      <w:r w:rsidRPr="00CC49AB">
        <w:rPr>
          <w:lang w:eastAsia="en-US"/>
        </w:rPr>
        <w:t xml:space="preserve">, gjë që çon në një konsum të ulët specifik të energjisë. Por kjo nuk do të thotë që ndërtesat janë me </w:t>
      </w:r>
      <w:r w:rsidR="00340F38" w:rsidRPr="00CC49AB">
        <w:rPr>
          <w:lang w:eastAsia="en-US"/>
        </w:rPr>
        <w:t>eficienc</w:t>
      </w:r>
      <w:r w:rsidRPr="00CC49AB">
        <w:rPr>
          <w:lang w:eastAsia="en-US"/>
        </w:rPr>
        <w:t xml:space="preserve">ë të energjisë, përkundrazi: ndërtesat nuk përmbushin standardet e furnizimit për komoditetin e ambientit dhe nuk i plotësojnë funksionalitetet e tyre. Prandaj, të dhënat e bazës së konsumit të vërtetë nuk mund të përdoren për të krahasuar performancën energjetike të ndërtesave me ndërtesa të tjera dhe nuk është e mundur të jepen rekomandime për kursimin e energjisë. Ky fakt (ndërtesat që nuk përmbushin kërkesën për energji sipas kërkesave normative dhe të komoditetit) </w:t>
      </w:r>
      <w:r w:rsidRPr="00CC49AB">
        <w:rPr>
          <w:lang w:eastAsia="en-US"/>
        </w:rPr>
        <w:lastRenderedPageBreak/>
        <w:t>pengon mundësinë e krahasimit të konsumit të vërtetë të energjisë me ndërtesa të ngjashme në shtete të tjera të E</w:t>
      </w:r>
      <w:r w:rsidR="008862E3" w:rsidRPr="00CC49AB">
        <w:rPr>
          <w:lang w:eastAsia="en-US"/>
        </w:rPr>
        <w:t>v</w:t>
      </w:r>
      <w:r w:rsidRPr="00CC49AB">
        <w:rPr>
          <w:lang w:eastAsia="en-US"/>
        </w:rPr>
        <w:t>ropës.</w:t>
      </w:r>
    </w:p>
    <w:p w14:paraId="164A290E" w14:textId="77777777" w:rsidR="00655FA7" w:rsidRPr="00CC49AB" w:rsidRDefault="00655FA7" w:rsidP="000077D0">
      <w:pPr>
        <w:pStyle w:val="TEKSTIIIIII"/>
        <w:rPr>
          <w:lang w:eastAsia="en-US"/>
        </w:rPr>
      </w:pPr>
      <w:r w:rsidRPr="00CC49AB">
        <w:rPr>
          <w:lang w:eastAsia="en-US"/>
        </w:rPr>
        <w:t xml:space="preserve">Analiza e stokut të ndërtesave publike për të gjitha bashkitë dhe institucionet qendrore publike tregon përmbledhjen e mëposhtme në bazë të moshës së ndërtesave, sipas vitit të ndërtimit: </w:t>
      </w:r>
    </w:p>
    <w:p w14:paraId="3615CBB6" w14:textId="77777777" w:rsidR="00655FA7" w:rsidRPr="00CC49AB" w:rsidRDefault="000077D0" w:rsidP="000077D0">
      <w:pPr>
        <w:pStyle w:val="TEKSTIIIIII"/>
        <w:rPr>
          <w:lang w:eastAsia="en-US"/>
        </w:rPr>
      </w:pPr>
      <w:r w:rsidRPr="00CC49AB">
        <w:rPr>
          <w:lang w:eastAsia="en-US"/>
        </w:rPr>
        <w:t>-</w:t>
      </w:r>
      <w:r w:rsidR="00655FA7" w:rsidRPr="00CC49AB">
        <w:rPr>
          <w:lang w:eastAsia="en-US"/>
        </w:rPr>
        <w:t xml:space="preserve"> Një e katërta e stokut të ndërtesave publike është më e vjetër se 50 vjet; </w:t>
      </w:r>
    </w:p>
    <w:p w14:paraId="7D34E5D9" w14:textId="0A3B0209" w:rsidR="00655FA7" w:rsidRPr="00CC49AB" w:rsidRDefault="000077D0" w:rsidP="000077D0">
      <w:pPr>
        <w:pStyle w:val="TEKSTIIIIII"/>
        <w:rPr>
          <w:lang w:eastAsia="en-US"/>
        </w:rPr>
      </w:pPr>
      <w:r w:rsidRPr="00CC49AB">
        <w:rPr>
          <w:lang w:eastAsia="en-US"/>
        </w:rPr>
        <w:t>-</w:t>
      </w:r>
      <w:r w:rsidR="00655FA7" w:rsidRPr="00CC49AB">
        <w:rPr>
          <w:lang w:eastAsia="en-US"/>
        </w:rPr>
        <w:t xml:space="preserve"> Rreth 50% e ndërtesave janë ndërtuar gjatë periudhës 1966</w:t>
      </w:r>
      <w:r w:rsidR="00941DC5" w:rsidRPr="00CC49AB">
        <w:rPr>
          <w:rFonts w:cs="Times New Roman"/>
          <w:bCs/>
          <w:iCs/>
          <w:szCs w:val="20"/>
        </w:rPr>
        <w:t>–</w:t>
      </w:r>
      <w:r w:rsidR="00655FA7" w:rsidRPr="00CC49AB">
        <w:rPr>
          <w:lang w:eastAsia="en-US"/>
        </w:rPr>
        <w:t xml:space="preserve">1988 sipas normave të ndërtimit të asaj periudhe dhe me cilësi të përshtatshme nga pikëpamja termike; </w:t>
      </w:r>
    </w:p>
    <w:p w14:paraId="7162A2C6" w14:textId="77777777" w:rsidR="00655FA7" w:rsidRPr="00CC49AB" w:rsidRDefault="000077D0" w:rsidP="000077D0">
      <w:pPr>
        <w:pStyle w:val="TEKSTIIIIII"/>
        <w:rPr>
          <w:lang w:eastAsia="en-US"/>
        </w:rPr>
      </w:pPr>
      <w:r w:rsidRPr="00CC49AB">
        <w:rPr>
          <w:lang w:eastAsia="en-US"/>
        </w:rPr>
        <w:t>-</w:t>
      </w:r>
      <w:r w:rsidR="00655FA7" w:rsidRPr="00CC49AB">
        <w:rPr>
          <w:lang w:eastAsia="en-US"/>
        </w:rPr>
        <w:t xml:space="preserve"> 10% e ndërtesave janë ndërtuar mes viteve 1988 dhe 2009, zakonisht me cilësi të ulët; </w:t>
      </w:r>
    </w:p>
    <w:p w14:paraId="700B8A53" w14:textId="77777777" w:rsidR="00655FA7" w:rsidRPr="00CC49AB" w:rsidRDefault="000077D0" w:rsidP="000077D0">
      <w:pPr>
        <w:pStyle w:val="TEKSTIIIIII"/>
        <w:rPr>
          <w:lang w:eastAsia="en-US"/>
        </w:rPr>
      </w:pPr>
      <w:r w:rsidRPr="00CC49AB">
        <w:rPr>
          <w:lang w:eastAsia="en-US"/>
        </w:rPr>
        <w:t>-</w:t>
      </w:r>
      <w:r w:rsidR="00655FA7" w:rsidRPr="00CC49AB">
        <w:rPr>
          <w:lang w:eastAsia="en-US"/>
        </w:rPr>
        <w:t xml:space="preserve"> Rreth 15% e ndërtesave janë relativisht të reja, me ndërtim pas vitit 2009. </w:t>
      </w:r>
    </w:p>
    <w:p w14:paraId="05C690DC" w14:textId="23BE44F6" w:rsidR="00655FA7" w:rsidRPr="00CC49AB" w:rsidRDefault="00655FA7" w:rsidP="000077D0">
      <w:pPr>
        <w:pStyle w:val="TEKSTIIIIII"/>
        <w:rPr>
          <w:lang w:eastAsia="en-US"/>
        </w:rPr>
      </w:pPr>
      <w:r w:rsidRPr="00CC49AB">
        <w:rPr>
          <w:lang w:eastAsia="en-US"/>
        </w:rPr>
        <w:t xml:space="preserve">Cilësia e ndërtimit të strukturave të ndërtesave është e mirë në përgjithësi, pasi është aplikuar izolimi termik i mureve të jashtme, çative dhe dritareve me performancë më të mirë. Performanca e pajisjeve të ngrohjes ndryshon, për shembull: nuk përdoren kaldaja me kondensim, pjesa e pompës së nxehtësisë në njësitë AC është e ulët dhe kaldajat me pelet të drurit kanë eficiencë mesatare/të lartë. Aplikimi i kolektorëve diellorë për SHW dhe më së fundmi sistemet fotovoltaike PV për vetëkonsum në kopshte dhe disa ndërtesa shëndetësore është në rritje, për shkak të rritjes së ndërgjegjësimit, disponueshmërisë së teknologjive dhe përpjekjeve nga projektet e donatorëve ndërkombëtarë dhe buxheti i shtetit i siguruar nga MIE dhe zbatuar nga Agjencia e </w:t>
      </w:r>
      <w:r w:rsidR="00340F38" w:rsidRPr="00CC49AB">
        <w:rPr>
          <w:lang w:eastAsia="en-US"/>
        </w:rPr>
        <w:t>Eficienc</w:t>
      </w:r>
      <w:r w:rsidRPr="00CC49AB">
        <w:rPr>
          <w:lang w:eastAsia="en-US"/>
        </w:rPr>
        <w:t>ës së Energjisë. Figurat 3.75</w:t>
      </w:r>
      <w:r w:rsidR="00941DC5" w:rsidRPr="00CC49AB">
        <w:rPr>
          <w:rFonts w:cs="Times New Roman"/>
          <w:bCs/>
          <w:iCs/>
          <w:szCs w:val="20"/>
        </w:rPr>
        <w:t>–</w:t>
      </w:r>
      <w:r w:rsidR="00DC2701" w:rsidRPr="00CC49AB">
        <w:rPr>
          <w:lang w:eastAsia="en-US"/>
        </w:rPr>
        <w:t xml:space="preserve"> </w:t>
      </w:r>
      <w:r w:rsidRPr="00CC49AB">
        <w:rPr>
          <w:lang w:eastAsia="en-US"/>
        </w:rPr>
        <w:t xml:space="preserve">3.80 paraqesin përmbledhjen e numrit dhe sipërfaqes totale të ndërtesave publike, sipas llogaritjeve të kryera nga konsulenti për çdo </w:t>
      </w:r>
      <w:r w:rsidR="00941DC5" w:rsidRPr="00CC49AB">
        <w:rPr>
          <w:lang w:eastAsia="en-US"/>
        </w:rPr>
        <w:t xml:space="preserve">zonë </w:t>
      </w:r>
      <w:r w:rsidRPr="00CC49AB">
        <w:rPr>
          <w:lang w:eastAsia="en-US"/>
        </w:rPr>
        <w:t xml:space="preserve">klimatike. Analiza tregon se </w:t>
      </w:r>
      <w:r w:rsidR="00941DC5" w:rsidRPr="00CC49AB">
        <w:rPr>
          <w:lang w:eastAsia="en-US"/>
        </w:rPr>
        <w:t xml:space="preserve">zona </w:t>
      </w:r>
      <w:r w:rsidRPr="00CC49AB">
        <w:rPr>
          <w:lang w:eastAsia="en-US"/>
        </w:rPr>
        <w:t>klimatike e parë ka numrin më të madh të ndërtesave publike (5,018; 52.86%) dhe një sipërfaqe totale prej 3,962,643 m² (64.49%).</w:t>
      </w:r>
    </w:p>
    <w:p w14:paraId="2DB00165" w14:textId="77777777" w:rsidR="00655FA7" w:rsidRPr="00CC49AB" w:rsidRDefault="00655FA7" w:rsidP="00655FA7">
      <w:pPr>
        <w:spacing w:after="0" w:line="240" w:lineRule="auto"/>
        <w:jc w:val="both"/>
        <w:rPr>
          <w:rFonts w:ascii="Garamond" w:hAnsi="Garamond" w:cs="Times New Roman"/>
          <w:sz w:val="24"/>
          <w:szCs w:val="24"/>
        </w:rPr>
      </w:pPr>
    </w:p>
    <w:tbl>
      <w:tblPr>
        <w:tblStyle w:val="TableGrid"/>
        <w:tblW w:w="5094" w:type="pct"/>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89"/>
        <w:gridCol w:w="57"/>
        <w:gridCol w:w="4692"/>
        <w:gridCol w:w="90"/>
        <w:gridCol w:w="8"/>
      </w:tblGrid>
      <w:tr w:rsidR="00655FA7" w:rsidRPr="00CC49AB" w14:paraId="4B2F82F3" w14:textId="77777777" w:rsidTr="002405F4">
        <w:trPr>
          <w:gridAfter w:val="2"/>
          <w:wAfter w:w="51" w:type="pct"/>
        </w:trPr>
        <w:tc>
          <w:tcPr>
            <w:tcW w:w="2489" w:type="pct"/>
            <w:gridSpan w:val="2"/>
          </w:tcPr>
          <w:p w14:paraId="54323F61"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15BA2DD0" wp14:editId="227C2F59">
                  <wp:extent cx="2644140" cy="1828800"/>
                  <wp:effectExtent l="0" t="0" r="3810" b="0"/>
                  <wp:docPr id="46784352" name="Picture 46784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24">
                            <a:extLst>
                              <a:ext uri="{28A0092B-C50C-407E-A947-70E740481C1C}">
                                <a14:useLocalDpi xmlns:a14="http://schemas.microsoft.com/office/drawing/2010/main" val="0"/>
                              </a:ext>
                            </a:extLst>
                          </a:blip>
                          <a:srcRect/>
                          <a:stretch>
                            <a:fillRect/>
                          </a:stretch>
                        </pic:blipFill>
                        <pic:spPr bwMode="auto">
                          <a:xfrm>
                            <a:off x="0" y="0"/>
                            <a:ext cx="2655890" cy="1836927"/>
                          </a:xfrm>
                          <a:prstGeom prst="rect">
                            <a:avLst/>
                          </a:prstGeom>
                          <a:noFill/>
                          <a:ln>
                            <a:noFill/>
                          </a:ln>
                        </pic:spPr>
                      </pic:pic>
                    </a:graphicData>
                  </a:graphic>
                </wp:inline>
              </w:drawing>
            </w:r>
          </w:p>
          <w:p w14:paraId="26B65537" w14:textId="6C209CFB"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79" w:name="_Toc184729350"/>
            <w:r w:rsidRPr="00CC49AB">
              <w:rPr>
                <w:rFonts w:ascii="Garamond" w:hAnsi="Garamond" w:cs="Times New Roman"/>
                <w:b w:val="0"/>
                <w:i/>
                <w:color w:val="auto"/>
                <w:szCs w:val="20"/>
                <w:lang w:val="sq-AL"/>
              </w:rPr>
              <w:t xml:space="preserve">Figura </w:t>
            </w:r>
            <w:r w:rsidR="000077D0" w:rsidRPr="00CC49AB">
              <w:rPr>
                <w:rFonts w:ascii="Garamond" w:hAnsi="Garamond" w:cs="Times New Roman"/>
                <w:b w:val="0"/>
                <w:i/>
                <w:color w:val="auto"/>
                <w:szCs w:val="20"/>
                <w:lang w:val="sq-AL"/>
              </w:rPr>
              <w:t>3.75</w:t>
            </w:r>
            <w:r w:rsidRPr="00CC49AB">
              <w:rPr>
                <w:rFonts w:ascii="Garamond" w:hAnsi="Garamond" w:cs="Times New Roman"/>
                <w:b w:val="0"/>
                <w:i/>
                <w:color w:val="auto"/>
                <w:szCs w:val="20"/>
                <w:lang w:val="sq-AL"/>
              </w:rPr>
              <w:t xml:space="preserve"> Zona </w:t>
            </w:r>
            <w:r w:rsidR="00941DC5" w:rsidRPr="00CC49AB">
              <w:rPr>
                <w:rFonts w:ascii="Garamond" w:hAnsi="Garamond" w:cs="Times New Roman"/>
                <w:b w:val="0"/>
                <w:i/>
                <w:color w:val="auto"/>
                <w:szCs w:val="20"/>
                <w:lang w:val="sq-AL"/>
              </w:rPr>
              <w:t xml:space="preserve">klimatike </w:t>
            </w:r>
            <w:r w:rsidRPr="00CC49AB">
              <w:rPr>
                <w:rFonts w:ascii="Garamond" w:hAnsi="Garamond" w:cs="Times New Roman"/>
                <w:b w:val="0"/>
                <w:i/>
                <w:color w:val="auto"/>
                <w:szCs w:val="20"/>
                <w:lang w:val="sq-AL"/>
              </w:rPr>
              <w:t>1: Numri total kumulativ i ndërtesave publike deri në vitin 2023</w:t>
            </w:r>
            <w:bookmarkEnd w:id="179"/>
          </w:p>
        </w:tc>
        <w:tc>
          <w:tcPr>
            <w:tcW w:w="2460" w:type="pct"/>
          </w:tcPr>
          <w:p w14:paraId="3BEFE4D0"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1131384F" wp14:editId="2849F369">
                  <wp:extent cx="2614295" cy="1828800"/>
                  <wp:effectExtent l="0" t="0" r="0" b="0"/>
                  <wp:docPr id="388825917" name="Picture 3888259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125">
                            <a:extLst>
                              <a:ext uri="{28A0092B-C50C-407E-A947-70E740481C1C}">
                                <a14:useLocalDpi xmlns:a14="http://schemas.microsoft.com/office/drawing/2010/main" val="0"/>
                              </a:ext>
                            </a:extLst>
                          </a:blip>
                          <a:srcRect/>
                          <a:stretch>
                            <a:fillRect/>
                          </a:stretch>
                        </pic:blipFill>
                        <pic:spPr bwMode="auto">
                          <a:xfrm>
                            <a:off x="0" y="0"/>
                            <a:ext cx="2620419" cy="1833084"/>
                          </a:xfrm>
                          <a:prstGeom prst="rect">
                            <a:avLst/>
                          </a:prstGeom>
                          <a:noFill/>
                        </pic:spPr>
                      </pic:pic>
                    </a:graphicData>
                  </a:graphic>
                </wp:inline>
              </w:drawing>
            </w:r>
          </w:p>
          <w:p w14:paraId="7D29E47D" w14:textId="62825B36"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80" w:name="_Toc184729351"/>
            <w:r w:rsidRPr="00CC49AB">
              <w:rPr>
                <w:rFonts w:ascii="Garamond" w:hAnsi="Garamond" w:cs="Times New Roman"/>
                <w:b w:val="0"/>
                <w:i/>
                <w:color w:val="auto"/>
                <w:szCs w:val="20"/>
                <w:lang w:val="sq-AL"/>
              </w:rPr>
              <w:t xml:space="preserve">Figura </w:t>
            </w:r>
            <w:r w:rsidR="000077D0" w:rsidRPr="00CC49AB">
              <w:rPr>
                <w:rFonts w:ascii="Garamond" w:hAnsi="Garamond" w:cs="Times New Roman"/>
                <w:b w:val="0"/>
                <w:i/>
                <w:color w:val="auto"/>
                <w:szCs w:val="20"/>
                <w:lang w:val="sq-AL"/>
              </w:rPr>
              <w:t>3.76</w:t>
            </w:r>
            <w:r w:rsidRPr="00CC49AB">
              <w:rPr>
                <w:rFonts w:ascii="Garamond" w:hAnsi="Garamond" w:cs="Times New Roman"/>
                <w:b w:val="0"/>
                <w:i/>
                <w:color w:val="auto"/>
                <w:szCs w:val="20"/>
                <w:lang w:val="sq-AL"/>
              </w:rPr>
              <w:t xml:space="preserve"> Zona </w:t>
            </w:r>
            <w:r w:rsidR="00941DC5" w:rsidRPr="00CC49AB">
              <w:rPr>
                <w:rFonts w:ascii="Garamond" w:hAnsi="Garamond" w:cs="Times New Roman"/>
                <w:b w:val="0"/>
                <w:i/>
                <w:color w:val="auto"/>
                <w:szCs w:val="20"/>
                <w:lang w:val="sq-AL"/>
              </w:rPr>
              <w:t xml:space="preserve">klimatike </w:t>
            </w:r>
            <w:r w:rsidRPr="00CC49AB">
              <w:rPr>
                <w:rFonts w:ascii="Garamond" w:hAnsi="Garamond" w:cs="Times New Roman"/>
                <w:b w:val="0"/>
                <w:i/>
                <w:color w:val="auto"/>
                <w:szCs w:val="20"/>
                <w:lang w:val="sq-AL"/>
              </w:rPr>
              <w:t>1: Sipërfaqja totale kumulative (m</w:t>
            </w:r>
            <w:r w:rsidRPr="00CC49AB">
              <w:rPr>
                <w:rFonts w:ascii="Garamond" w:hAnsi="Garamond" w:cs="Times New Roman"/>
                <w:b w:val="0"/>
                <w:i/>
                <w:color w:val="auto"/>
                <w:szCs w:val="20"/>
                <w:vertAlign w:val="superscript"/>
                <w:lang w:val="sq-AL"/>
              </w:rPr>
              <w:t>2</w:t>
            </w:r>
            <w:r w:rsidRPr="00CC49AB">
              <w:rPr>
                <w:rFonts w:ascii="Garamond" w:hAnsi="Garamond" w:cs="Times New Roman"/>
                <w:b w:val="0"/>
                <w:i/>
                <w:color w:val="auto"/>
                <w:szCs w:val="20"/>
                <w:lang w:val="sq-AL"/>
              </w:rPr>
              <w:t>) e ndërtesave publike deri në vitin 2023</w:t>
            </w:r>
            <w:bookmarkEnd w:id="180"/>
          </w:p>
        </w:tc>
      </w:tr>
      <w:tr w:rsidR="00655FA7" w:rsidRPr="00CC49AB" w14:paraId="7DDD8CAE" w14:textId="77777777" w:rsidTr="002405F4">
        <w:trPr>
          <w:gridAfter w:val="1"/>
          <w:wAfter w:w="4" w:type="pct"/>
          <w:trHeight w:val="3307"/>
        </w:trPr>
        <w:tc>
          <w:tcPr>
            <w:tcW w:w="2459" w:type="pct"/>
          </w:tcPr>
          <w:p w14:paraId="78BF81B6"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380BCC46" wp14:editId="37A87E0F">
                  <wp:extent cx="2614295" cy="1737360"/>
                  <wp:effectExtent l="0" t="0" r="0" b="0"/>
                  <wp:docPr id="1668505735" name="Picture 1668505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26">
                            <a:extLst>
                              <a:ext uri="{28A0092B-C50C-407E-A947-70E740481C1C}">
                                <a14:useLocalDpi xmlns:a14="http://schemas.microsoft.com/office/drawing/2010/main" val="0"/>
                              </a:ext>
                            </a:extLst>
                          </a:blip>
                          <a:srcRect/>
                          <a:stretch>
                            <a:fillRect/>
                          </a:stretch>
                        </pic:blipFill>
                        <pic:spPr bwMode="auto">
                          <a:xfrm>
                            <a:off x="0" y="0"/>
                            <a:ext cx="2621519" cy="1742161"/>
                          </a:xfrm>
                          <a:prstGeom prst="rect">
                            <a:avLst/>
                          </a:prstGeom>
                          <a:noFill/>
                          <a:ln>
                            <a:noFill/>
                          </a:ln>
                        </pic:spPr>
                      </pic:pic>
                    </a:graphicData>
                  </a:graphic>
                </wp:inline>
              </w:drawing>
            </w:r>
          </w:p>
          <w:p w14:paraId="65E0105C" w14:textId="341FCA18"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81" w:name="_Toc184729352"/>
            <w:r w:rsidRPr="00CC49AB">
              <w:rPr>
                <w:rFonts w:ascii="Garamond" w:hAnsi="Garamond" w:cs="Times New Roman"/>
                <w:b w:val="0"/>
                <w:i/>
                <w:color w:val="auto"/>
                <w:szCs w:val="20"/>
                <w:lang w:val="sq-AL"/>
              </w:rPr>
              <w:t xml:space="preserve">Figura </w:t>
            </w:r>
            <w:r w:rsidR="000077D0" w:rsidRPr="00CC49AB">
              <w:rPr>
                <w:rFonts w:ascii="Garamond" w:hAnsi="Garamond" w:cs="Times New Roman"/>
                <w:b w:val="0"/>
                <w:i/>
                <w:color w:val="auto"/>
                <w:szCs w:val="20"/>
                <w:lang w:val="sq-AL"/>
              </w:rPr>
              <w:t>3.77</w:t>
            </w:r>
            <w:r w:rsidRPr="00CC49AB">
              <w:rPr>
                <w:rFonts w:ascii="Garamond" w:hAnsi="Garamond" w:cs="Times New Roman"/>
                <w:b w:val="0"/>
                <w:i/>
                <w:color w:val="auto"/>
                <w:szCs w:val="20"/>
                <w:lang w:val="sq-AL"/>
              </w:rPr>
              <w:t xml:space="preserve"> Zona </w:t>
            </w:r>
            <w:r w:rsidR="00941DC5" w:rsidRPr="00CC49AB">
              <w:rPr>
                <w:rFonts w:ascii="Garamond" w:hAnsi="Garamond" w:cs="Times New Roman"/>
                <w:b w:val="0"/>
                <w:i/>
                <w:color w:val="auto"/>
                <w:szCs w:val="20"/>
                <w:lang w:val="sq-AL"/>
              </w:rPr>
              <w:t xml:space="preserve">klimatike </w:t>
            </w:r>
            <w:r w:rsidRPr="00CC49AB">
              <w:rPr>
                <w:rFonts w:ascii="Garamond" w:hAnsi="Garamond" w:cs="Times New Roman"/>
                <w:b w:val="0"/>
                <w:i/>
                <w:color w:val="auto"/>
                <w:szCs w:val="20"/>
                <w:lang w:val="sq-AL"/>
              </w:rPr>
              <w:t>2: Numri total kumulativ i ndërtesave publike deri në vitin 2023</w:t>
            </w:r>
            <w:bookmarkEnd w:id="181"/>
          </w:p>
        </w:tc>
        <w:tc>
          <w:tcPr>
            <w:tcW w:w="2537" w:type="pct"/>
            <w:gridSpan w:val="3"/>
          </w:tcPr>
          <w:p w14:paraId="5FE09354"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55F8DD1D" wp14:editId="47478F4E">
                  <wp:extent cx="2702560" cy="1751330"/>
                  <wp:effectExtent l="0" t="0" r="0" b="0"/>
                  <wp:docPr id="1213945818" name="Picture 1213945818"/>
                  <wp:cNvGraphicFramePr/>
                  <a:graphic xmlns:a="http://schemas.openxmlformats.org/drawingml/2006/main">
                    <a:graphicData uri="http://schemas.openxmlformats.org/drawingml/2006/picture">
                      <pic:pic xmlns:pic="http://schemas.openxmlformats.org/drawingml/2006/picture">
                        <pic:nvPicPr>
                          <pic:cNvPr id="3852" name="Picture 3852"/>
                          <pic:cNvPicPr/>
                        </pic:nvPicPr>
                        <pic:blipFill>
                          <a:blip r:embed="rId127">
                            <a:extLst>
                              <a:ext uri="{28A0092B-C50C-407E-A947-70E740481C1C}">
                                <a14:useLocalDpi xmlns:a14="http://schemas.microsoft.com/office/drawing/2010/main" val="0"/>
                              </a:ext>
                            </a:extLst>
                          </a:blip>
                          <a:srcRect/>
                          <a:stretch>
                            <a:fillRect/>
                          </a:stretch>
                        </pic:blipFill>
                        <pic:spPr bwMode="auto">
                          <a:xfrm>
                            <a:off x="0" y="0"/>
                            <a:ext cx="2702560" cy="1751330"/>
                          </a:xfrm>
                          <a:prstGeom prst="rect">
                            <a:avLst/>
                          </a:prstGeom>
                          <a:noFill/>
                        </pic:spPr>
                      </pic:pic>
                    </a:graphicData>
                  </a:graphic>
                </wp:inline>
              </w:drawing>
            </w:r>
          </w:p>
          <w:p w14:paraId="4580EBA9" w14:textId="6144A1D3"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82" w:name="_Toc184729353"/>
            <w:r w:rsidRPr="00CC49AB">
              <w:rPr>
                <w:rFonts w:ascii="Garamond" w:hAnsi="Garamond" w:cs="Times New Roman"/>
                <w:b w:val="0"/>
                <w:i/>
                <w:color w:val="auto"/>
                <w:szCs w:val="20"/>
                <w:lang w:val="sq-AL"/>
              </w:rPr>
              <w:t xml:space="preserve">Figura </w:t>
            </w:r>
            <w:r w:rsidR="000077D0" w:rsidRPr="00CC49AB">
              <w:rPr>
                <w:rFonts w:ascii="Garamond" w:hAnsi="Garamond" w:cs="Times New Roman"/>
                <w:b w:val="0"/>
                <w:i/>
                <w:color w:val="auto"/>
                <w:szCs w:val="20"/>
                <w:lang w:val="sq-AL"/>
              </w:rPr>
              <w:t>3.78</w:t>
            </w:r>
            <w:r w:rsidRPr="00CC49AB">
              <w:rPr>
                <w:rFonts w:ascii="Garamond" w:hAnsi="Garamond" w:cs="Times New Roman"/>
                <w:b w:val="0"/>
                <w:i/>
                <w:color w:val="auto"/>
                <w:szCs w:val="20"/>
                <w:lang w:val="sq-AL"/>
              </w:rPr>
              <w:t xml:space="preserve"> Zona </w:t>
            </w:r>
            <w:r w:rsidR="00941DC5" w:rsidRPr="00CC49AB">
              <w:rPr>
                <w:rFonts w:ascii="Garamond" w:hAnsi="Garamond" w:cs="Times New Roman"/>
                <w:b w:val="0"/>
                <w:i/>
                <w:color w:val="auto"/>
                <w:szCs w:val="20"/>
                <w:lang w:val="sq-AL"/>
              </w:rPr>
              <w:t xml:space="preserve">klimatike </w:t>
            </w:r>
            <w:r w:rsidRPr="00CC49AB">
              <w:rPr>
                <w:rFonts w:ascii="Garamond" w:hAnsi="Garamond" w:cs="Times New Roman"/>
                <w:b w:val="0"/>
                <w:i/>
                <w:color w:val="auto"/>
                <w:szCs w:val="20"/>
                <w:lang w:val="sq-AL"/>
              </w:rPr>
              <w:t>2: Sipërfaqja totale kumulative (m</w:t>
            </w:r>
            <w:r w:rsidRPr="00CC49AB">
              <w:rPr>
                <w:rFonts w:ascii="Garamond" w:hAnsi="Garamond" w:cs="Times New Roman"/>
                <w:b w:val="0"/>
                <w:i/>
                <w:color w:val="auto"/>
                <w:szCs w:val="20"/>
                <w:vertAlign w:val="superscript"/>
                <w:lang w:val="sq-AL"/>
              </w:rPr>
              <w:t>2</w:t>
            </w:r>
            <w:r w:rsidRPr="00CC49AB">
              <w:rPr>
                <w:rFonts w:ascii="Garamond" w:hAnsi="Garamond" w:cs="Times New Roman"/>
                <w:b w:val="0"/>
                <w:i/>
                <w:color w:val="auto"/>
                <w:szCs w:val="20"/>
                <w:lang w:val="sq-AL"/>
              </w:rPr>
              <w:t>) e ndërtesave publike deri në vitin 2023</w:t>
            </w:r>
            <w:bookmarkEnd w:id="182"/>
          </w:p>
        </w:tc>
      </w:tr>
      <w:tr w:rsidR="00655FA7" w:rsidRPr="00CC49AB" w14:paraId="55A069FD" w14:textId="77777777" w:rsidTr="002405F4">
        <w:tc>
          <w:tcPr>
            <w:tcW w:w="2488" w:type="pct"/>
            <w:gridSpan w:val="2"/>
          </w:tcPr>
          <w:p w14:paraId="376AEAB2"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1F518126" wp14:editId="14D4522B">
                  <wp:extent cx="2642870" cy="1828800"/>
                  <wp:effectExtent l="0" t="0" r="5080" b="0"/>
                  <wp:docPr id="1149706366" name="Picture 11497063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128">
                            <a:extLst>
                              <a:ext uri="{28A0092B-C50C-407E-A947-70E740481C1C}">
                                <a14:useLocalDpi xmlns:a14="http://schemas.microsoft.com/office/drawing/2010/main" val="0"/>
                              </a:ext>
                            </a:extLst>
                          </a:blip>
                          <a:srcRect/>
                          <a:stretch>
                            <a:fillRect/>
                          </a:stretch>
                        </pic:blipFill>
                        <pic:spPr bwMode="auto">
                          <a:xfrm>
                            <a:off x="0" y="0"/>
                            <a:ext cx="2667049" cy="1845531"/>
                          </a:xfrm>
                          <a:prstGeom prst="rect">
                            <a:avLst/>
                          </a:prstGeom>
                          <a:noFill/>
                          <a:ln>
                            <a:noFill/>
                          </a:ln>
                        </pic:spPr>
                      </pic:pic>
                    </a:graphicData>
                  </a:graphic>
                </wp:inline>
              </w:drawing>
            </w:r>
          </w:p>
          <w:p w14:paraId="1BBA6F54" w14:textId="45962E5E"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83" w:name="_Toc184729354"/>
            <w:r w:rsidRPr="00CC49AB">
              <w:rPr>
                <w:rFonts w:ascii="Garamond" w:hAnsi="Garamond" w:cs="Times New Roman"/>
                <w:b w:val="0"/>
                <w:i/>
                <w:color w:val="auto"/>
                <w:szCs w:val="20"/>
                <w:lang w:val="sq-AL"/>
              </w:rPr>
              <w:t xml:space="preserve">Figura </w:t>
            </w:r>
            <w:r w:rsidR="000077D0" w:rsidRPr="00CC49AB">
              <w:rPr>
                <w:rFonts w:ascii="Garamond" w:hAnsi="Garamond" w:cs="Times New Roman"/>
                <w:b w:val="0"/>
                <w:i/>
                <w:color w:val="auto"/>
                <w:szCs w:val="20"/>
                <w:lang w:val="sq-AL"/>
              </w:rPr>
              <w:t>3.79</w:t>
            </w:r>
            <w:r w:rsidRPr="00CC49AB">
              <w:rPr>
                <w:rFonts w:ascii="Garamond" w:hAnsi="Garamond" w:cs="Times New Roman"/>
                <w:b w:val="0"/>
                <w:i/>
                <w:color w:val="auto"/>
                <w:szCs w:val="20"/>
                <w:lang w:val="sq-AL"/>
              </w:rPr>
              <w:t xml:space="preserve"> Zona </w:t>
            </w:r>
            <w:r w:rsidR="00941DC5" w:rsidRPr="00CC49AB">
              <w:rPr>
                <w:rFonts w:ascii="Garamond" w:hAnsi="Garamond" w:cs="Times New Roman"/>
                <w:b w:val="0"/>
                <w:i/>
                <w:color w:val="auto"/>
                <w:szCs w:val="20"/>
                <w:lang w:val="sq-AL"/>
              </w:rPr>
              <w:t xml:space="preserve">klimatike </w:t>
            </w:r>
            <w:r w:rsidRPr="00CC49AB">
              <w:rPr>
                <w:rFonts w:ascii="Garamond" w:hAnsi="Garamond" w:cs="Times New Roman"/>
                <w:b w:val="0"/>
                <w:i/>
                <w:color w:val="auto"/>
                <w:szCs w:val="20"/>
                <w:lang w:val="sq-AL"/>
              </w:rPr>
              <w:t>3: Numri total kumulativ i ndërtesave publike deri në vitin 2023</w:t>
            </w:r>
            <w:bookmarkEnd w:id="183"/>
          </w:p>
        </w:tc>
        <w:tc>
          <w:tcPr>
            <w:tcW w:w="2512" w:type="pct"/>
            <w:gridSpan w:val="3"/>
          </w:tcPr>
          <w:p w14:paraId="5A4DB9FD"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3060FA6A" wp14:editId="1373703B">
                  <wp:extent cx="2674620" cy="1812022"/>
                  <wp:effectExtent l="0" t="0" r="0" b="0"/>
                  <wp:docPr id="244848440" name="Picture 244848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
                          <pic:cNvPicPr>
                            <a:picLocks noChangeAspect="1" noChangeArrowheads="1"/>
                          </pic:cNvPicPr>
                        </pic:nvPicPr>
                        <pic:blipFill>
                          <a:blip r:embed="rId129">
                            <a:extLst>
                              <a:ext uri="{28A0092B-C50C-407E-A947-70E740481C1C}">
                                <a14:useLocalDpi xmlns:a14="http://schemas.microsoft.com/office/drawing/2010/main" val="0"/>
                              </a:ext>
                            </a:extLst>
                          </a:blip>
                          <a:srcRect/>
                          <a:stretch>
                            <a:fillRect/>
                          </a:stretch>
                        </pic:blipFill>
                        <pic:spPr bwMode="auto">
                          <a:xfrm>
                            <a:off x="0" y="0"/>
                            <a:ext cx="2683109" cy="1817773"/>
                          </a:xfrm>
                          <a:prstGeom prst="rect">
                            <a:avLst/>
                          </a:prstGeom>
                          <a:noFill/>
                        </pic:spPr>
                      </pic:pic>
                    </a:graphicData>
                  </a:graphic>
                </wp:inline>
              </w:drawing>
            </w:r>
          </w:p>
          <w:p w14:paraId="72E4FBE5" w14:textId="09A9299E"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84" w:name="_Toc184729355"/>
            <w:r w:rsidRPr="00CC49AB">
              <w:rPr>
                <w:rFonts w:ascii="Garamond" w:hAnsi="Garamond" w:cs="Times New Roman"/>
                <w:b w:val="0"/>
                <w:i/>
                <w:color w:val="auto"/>
                <w:szCs w:val="20"/>
                <w:lang w:val="sq-AL"/>
              </w:rPr>
              <w:t xml:space="preserve">Figura </w:t>
            </w:r>
            <w:r w:rsidR="000077D0" w:rsidRPr="00CC49AB">
              <w:rPr>
                <w:rFonts w:ascii="Garamond" w:hAnsi="Garamond" w:cs="Times New Roman"/>
                <w:b w:val="0"/>
                <w:i/>
                <w:color w:val="auto"/>
                <w:szCs w:val="20"/>
                <w:lang w:val="sq-AL"/>
              </w:rPr>
              <w:t>3.80</w:t>
            </w:r>
            <w:r w:rsidRPr="00CC49AB">
              <w:rPr>
                <w:rFonts w:ascii="Garamond" w:hAnsi="Garamond" w:cs="Times New Roman"/>
                <w:b w:val="0"/>
                <w:i/>
                <w:color w:val="auto"/>
                <w:szCs w:val="20"/>
                <w:lang w:val="sq-AL"/>
              </w:rPr>
              <w:t xml:space="preserve"> Zona </w:t>
            </w:r>
            <w:r w:rsidR="00941DC5" w:rsidRPr="00CC49AB">
              <w:rPr>
                <w:rFonts w:ascii="Garamond" w:hAnsi="Garamond" w:cs="Times New Roman"/>
                <w:b w:val="0"/>
                <w:i/>
                <w:color w:val="auto"/>
                <w:szCs w:val="20"/>
                <w:lang w:val="sq-AL"/>
              </w:rPr>
              <w:t xml:space="preserve">klimatike </w:t>
            </w:r>
            <w:r w:rsidRPr="00CC49AB">
              <w:rPr>
                <w:rFonts w:ascii="Garamond" w:hAnsi="Garamond" w:cs="Times New Roman"/>
                <w:b w:val="0"/>
                <w:i/>
                <w:color w:val="auto"/>
                <w:szCs w:val="20"/>
                <w:lang w:val="sq-AL"/>
              </w:rPr>
              <w:t>3: Sipërfaqja totale kumulative (m</w:t>
            </w:r>
            <w:r w:rsidRPr="00CC49AB">
              <w:rPr>
                <w:rFonts w:ascii="Garamond" w:hAnsi="Garamond" w:cs="Times New Roman"/>
                <w:b w:val="0"/>
                <w:i/>
                <w:color w:val="auto"/>
                <w:szCs w:val="20"/>
                <w:vertAlign w:val="superscript"/>
                <w:lang w:val="sq-AL"/>
              </w:rPr>
              <w:t>2</w:t>
            </w:r>
            <w:r w:rsidRPr="00CC49AB">
              <w:rPr>
                <w:rFonts w:ascii="Garamond" w:hAnsi="Garamond" w:cs="Times New Roman"/>
                <w:b w:val="0"/>
                <w:i/>
                <w:color w:val="auto"/>
                <w:szCs w:val="20"/>
                <w:lang w:val="sq-AL"/>
              </w:rPr>
              <w:t>) e ndërtesave publike deri në vitin 2023</w:t>
            </w:r>
            <w:bookmarkEnd w:id="184"/>
          </w:p>
        </w:tc>
      </w:tr>
    </w:tbl>
    <w:p w14:paraId="060EFB09" w14:textId="77777777" w:rsidR="000077D0" w:rsidRPr="00CC49AB" w:rsidRDefault="000077D0" w:rsidP="000077D0">
      <w:pPr>
        <w:pStyle w:val="TEKSTIIIIII"/>
      </w:pPr>
    </w:p>
    <w:p w14:paraId="07C13FDF" w14:textId="45BE294F" w:rsidR="00655FA7" w:rsidRPr="00CC49AB" w:rsidRDefault="00655FA7" w:rsidP="000077D0">
      <w:pPr>
        <w:pStyle w:val="TEKSTIIIIII"/>
        <w:rPr>
          <w:b/>
        </w:rPr>
      </w:pPr>
      <w:r w:rsidRPr="00CC49AB">
        <w:rPr>
          <w:b/>
        </w:rPr>
        <w:t xml:space="preserve">3.2.4 Parashikimi i </w:t>
      </w:r>
      <w:r w:rsidR="00941DC5" w:rsidRPr="00CC49AB">
        <w:rPr>
          <w:b/>
        </w:rPr>
        <w:t xml:space="preserve">stokut të ndërtesave publike </w:t>
      </w:r>
      <w:r w:rsidR="00CE5C83" w:rsidRPr="00CC49AB">
        <w:rPr>
          <w:b/>
        </w:rPr>
        <w:t>2023–2050</w:t>
      </w:r>
    </w:p>
    <w:p w14:paraId="1BBBF8F3" w14:textId="67F1BA3E" w:rsidR="00655FA7" w:rsidRPr="00CC49AB" w:rsidRDefault="00655FA7" w:rsidP="000077D0">
      <w:pPr>
        <w:pStyle w:val="TEKSTIIIIII"/>
        <w:rPr>
          <w:szCs w:val="24"/>
        </w:rPr>
      </w:pPr>
      <w:r w:rsidRPr="00CC49AB">
        <w:rPr>
          <w:szCs w:val="24"/>
        </w:rPr>
        <w:t xml:space="preserve">Figura 3.81 paraqet numrin e parashikuar të përgjithshëm të ndërtesave publike qendrore dhe bashkiake për periudhën </w:t>
      </w:r>
      <w:r w:rsidR="00CE5C83" w:rsidRPr="00CC49AB">
        <w:rPr>
          <w:szCs w:val="24"/>
        </w:rPr>
        <w:t>2023–2050</w:t>
      </w:r>
      <w:r w:rsidRPr="00CC49AB">
        <w:rPr>
          <w:szCs w:val="24"/>
        </w:rPr>
        <w:t xml:space="preserve"> në Shqipëri. Parashikimi për numrin e ndërtesave publike qendrore dhe bashkiake nga viti 2023 deri në vitin 2050 është bërë përmes ekstrapolimit linear, duke supozuar një normë rritjeje vjetore prej 0.75% për të gjitha pesë kategoritë. Numri i ndërtesave do të rritet nga 9,492 në vitin 2023 në 12,950 në vitin 2050. Aneksi 13 paraqet numrin e parashikuar të ndërtesave publike qendrore dhe bashkiake në Shqipëri për këtë periudhë.</w:t>
      </w:r>
    </w:p>
    <w:p w14:paraId="154A38D4" w14:textId="2483BB41" w:rsidR="00655FA7" w:rsidRPr="00CC49AB" w:rsidRDefault="00655FA7" w:rsidP="000077D0">
      <w:pPr>
        <w:pStyle w:val="TEKSTIIIIII"/>
        <w:rPr>
          <w:szCs w:val="24"/>
        </w:rPr>
      </w:pPr>
      <w:r w:rsidRPr="00CC49AB">
        <w:rPr>
          <w:szCs w:val="24"/>
        </w:rPr>
        <w:t xml:space="preserve">Figura 3.82 paraqet sipërfaqen totale të parashikuar të ndërtesave publike qendrore dhe bashkiake për periudhën </w:t>
      </w:r>
      <w:r w:rsidR="00CE5C83" w:rsidRPr="00CC49AB">
        <w:rPr>
          <w:szCs w:val="24"/>
        </w:rPr>
        <w:t>2023–2050</w:t>
      </w:r>
      <w:r w:rsidRPr="00CC49AB">
        <w:rPr>
          <w:szCs w:val="24"/>
        </w:rPr>
        <w:t xml:space="preserve"> në Shqipëri. Për parashikimin e sipërfaqes totale të këtyre ndërtesave është aplikuar një normë rritjeje vjetore prej 1% (norma më e lartë e rritjes reflekton tendencën që ndërtesat e reja të kenë sipërfaqe specifike më të madhe). Sipërfaqja e stokut të ndërtesave do të rritet nga 6.144 milion</w:t>
      </w:r>
      <w:r w:rsidR="00AA2ECB">
        <w:rPr>
          <w:szCs w:val="24"/>
        </w:rPr>
        <w:t>ë</w:t>
      </w:r>
      <w:r w:rsidRPr="00CC49AB">
        <w:rPr>
          <w:szCs w:val="24"/>
        </w:rPr>
        <w:t xml:space="preserve"> m² në vitin 2023 në 9.967 milion</w:t>
      </w:r>
      <w:r w:rsidR="00947BFE" w:rsidRPr="00CC49AB">
        <w:rPr>
          <w:szCs w:val="24"/>
        </w:rPr>
        <w:t>ë</w:t>
      </w:r>
      <w:r w:rsidRPr="00CC49AB">
        <w:rPr>
          <w:szCs w:val="24"/>
        </w:rPr>
        <w:t xml:space="preserve"> m² në vitin 2050. Aneksi 14 paraqet sipërfaqen e parashikuar përkatëse të ndërtesave publike qendrore dhe bashkiake për periudhën </w:t>
      </w:r>
      <w:r w:rsidR="00CE5C83" w:rsidRPr="00CC49AB">
        <w:rPr>
          <w:szCs w:val="24"/>
        </w:rPr>
        <w:t>2023–2050</w:t>
      </w:r>
      <w:r w:rsidRPr="00CC49AB">
        <w:rPr>
          <w:szCs w:val="24"/>
        </w:rPr>
        <w:t>.</w:t>
      </w:r>
    </w:p>
    <w:p w14:paraId="5B72D97B" w14:textId="77777777" w:rsidR="00655FA7" w:rsidRPr="00CC49AB" w:rsidRDefault="00655FA7" w:rsidP="000077D0">
      <w:pPr>
        <w:pStyle w:val="TEKSTIIIIII"/>
        <w:rPr>
          <w:szCs w:val="24"/>
        </w:rPr>
      </w:pPr>
      <w:r w:rsidRPr="00CC49AB">
        <w:rPr>
          <w:szCs w:val="24"/>
        </w:rPr>
        <w:t xml:space="preserve"> </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75"/>
        <w:gridCol w:w="4575"/>
      </w:tblGrid>
      <w:tr w:rsidR="00655FA7" w:rsidRPr="00CC49AB" w14:paraId="1DED5665" w14:textId="77777777" w:rsidTr="002405F4">
        <w:tc>
          <w:tcPr>
            <w:tcW w:w="4506" w:type="dxa"/>
            <w:hideMark/>
          </w:tcPr>
          <w:p w14:paraId="600E33ED" w14:textId="77777777" w:rsidR="00655FA7" w:rsidRPr="00CC49AB" w:rsidRDefault="00655FA7" w:rsidP="000077D0">
            <w:pPr>
              <w:pStyle w:val="TEKSTIIIIII"/>
              <w:rPr>
                <w:szCs w:val="24"/>
                <w:lang w:val="sq-AL"/>
              </w:rPr>
            </w:pPr>
          </w:p>
        </w:tc>
        <w:tc>
          <w:tcPr>
            <w:tcW w:w="4506" w:type="dxa"/>
            <w:hideMark/>
          </w:tcPr>
          <w:p w14:paraId="1BEAE8B0" w14:textId="77777777" w:rsidR="00655FA7" w:rsidRPr="00CC49AB" w:rsidRDefault="00655FA7" w:rsidP="000077D0">
            <w:pPr>
              <w:pStyle w:val="TEKSTIIIIII"/>
              <w:rPr>
                <w:szCs w:val="24"/>
                <w:lang w:val="sq-AL"/>
              </w:rPr>
            </w:pPr>
          </w:p>
        </w:tc>
      </w:tr>
      <w:tr w:rsidR="00655FA7" w:rsidRPr="00CC49AB" w14:paraId="7A86CB46" w14:textId="77777777" w:rsidTr="002405F4">
        <w:tc>
          <w:tcPr>
            <w:tcW w:w="4506" w:type="dxa"/>
          </w:tcPr>
          <w:p w14:paraId="35182BD8"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4EA531FE" wp14:editId="327BBDB5">
                  <wp:extent cx="2720340" cy="1842868"/>
                  <wp:effectExtent l="0" t="0" r="3810" b="5080"/>
                  <wp:docPr id="938025572" name="Picture 9380255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130">
                            <a:extLst>
                              <a:ext uri="{28A0092B-C50C-407E-A947-70E740481C1C}">
                                <a14:useLocalDpi xmlns:a14="http://schemas.microsoft.com/office/drawing/2010/main" val="0"/>
                              </a:ext>
                            </a:extLst>
                          </a:blip>
                          <a:srcRect/>
                          <a:stretch>
                            <a:fillRect/>
                          </a:stretch>
                        </pic:blipFill>
                        <pic:spPr bwMode="auto">
                          <a:xfrm>
                            <a:off x="0" y="0"/>
                            <a:ext cx="2726177" cy="1846822"/>
                          </a:xfrm>
                          <a:prstGeom prst="rect">
                            <a:avLst/>
                          </a:prstGeom>
                          <a:noFill/>
                        </pic:spPr>
                      </pic:pic>
                    </a:graphicData>
                  </a:graphic>
                </wp:inline>
              </w:drawing>
            </w:r>
          </w:p>
          <w:p w14:paraId="7B56DE6C"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85" w:name="_Toc184729356"/>
            <w:r w:rsidRPr="00CC49AB">
              <w:rPr>
                <w:rFonts w:ascii="Garamond" w:hAnsi="Garamond" w:cs="Times New Roman"/>
                <w:b w:val="0"/>
                <w:i/>
                <w:color w:val="auto"/>
                <w:szCs w:val="20"/>
                <w:lang w:val="sq-AL"/>
              </w:rPr>
              <w:t xml:space="preserve">Figura </w:t>
            </w:r>
            <w:r w:rsidR="000077D0" w:rsidRPr="00CC49AB">
              <w:rPr>
                <w:rFonts w:ascii="Garamond" w:hAnsi="Garamond" w:cs="Times New Roman"/>
                <w:b w:val="0"/>
                <w:i/>
                <w:color w:val="auto"/>
                <w:szCs w:val="20"/>
                <w:lang w:val="sq-AL"/>
              </w:rPr>
              <w:t>3.81</w:t>
            </w:r>
            <w:r w:rsidRPr="00CC49AB">
              <w:rPr>
                <w:rFonts w:ascii="Garamond" w:hAnsi="Garamond" w:cs="Times New Roman"/>
                <w:b w:val="0"/>
                <w:i/>
                <w:color w:val="auto"/>
                <w:szCs w:val="20"/>
                <w:lang w:val="sq-AL"/>
              </w:rPr>
              <w:t xml:space="preserve"> Numri total i parashikuar i ndërtesave publike qendrore dhe bashkiake sipas kategorive të ndryshme</w:t>
            </w:r>
            <w:bookmarkEnd w:id="185"/>
          </w:p>
        </w:tc>
        <w:tc>
          <w:tcPr>
            <w:tcW w:w="4506" w:type="dxa"/>
          </w:tcPr>
          <w:p w14:paraId="4E9FD716"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502999D3" wp14:editId="66FF2205">
                  <wp:extent cx="2720340" cy="1842770"/>
                  <wp:effectExtent l="0" t="0" r="3810" b="5080"/>
                  <wp:docPr id="175619908" name="Picture 1756199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31">
                            <a:extLst>
                              <a:ext uri="{28A0092B-C50C-407E-A947-70E740481C1C}">
                                <a14:useLocalDpi xmlns:a14="http://schemas.microsoft.com/office/drawing/2010/main" val="0"/>
                              </a:ext>
                            </a:extLst>
                          </a:blip>
                          <a:srcRect/>
                          <a:stretch>
                            <a:fillRect/>
                          </a:stretch>
                        </pic:blipFill>
                        <pic:spPr bwMode="auto">
                          <a:xfrm>
                            <a:off x="0" y="0"/>
                            <a:ext cx="2721892" cy="1843821"/>
                          </a:xfrm>
                          <a:prstGeom prst="rect">
                            <a:avLst/>
                          </a:prstGeom>
                          <a:noFill/>
                        </pic:spPr>
                      </pic:pic>
                    </a:graphicData>
                  </a:graphic>
                </wp:inline>
              </w:drawing>
            </w:r>
          </w:p>
          <w:p w14:paraId="650B3896"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86" w:name="_Toc184729357"/>
            <w:r w:rsidRPr="00CC49AB">
              <w:rPr>
                <w:rFonts w:ascii="Garamond" w:hAnsi="Garamond" w:cs="Times New Roman"/>
                <w:b w:val="0"/>
                <w:i/>
                <w:color w:val="auto"/>
                <w:szCs w:val="20"/>
                <w:lang w:val="sq-AL"/>
              </w:rPr>
              <w:t xml:space="preserve">Figura </w:t>
            </w:r>
            <w:r w:rsidR="000077D0" w:rsidRPr="00CC49AB">
              <w:rPr>
                <w:rFonts w:ascii="Garamond" w:hAnsi="Garamond" w:cs="Times New Roman"/>
                <w:b w:val="0"/>
                <w:i/>
                <w:color w:val="auto"/>
                <w:szCs w:val="20"/>
                <w:lang w:val="sq-AL"/>
              </w:rPr>
              <w:t>3.82</w:t>
            </w:r>
            <w:r w:rsidRPr="00CC49AB">
              <w:rPr>
                <w:rFonts w:ascii="Garamond" w:hAnsi="Garamond" w:cs="Times New Roman"/>
                <w:b w:val="0"/>
                <w:i/>
                <w:color w:val="auto"/>
                <w:szCs w:val="20"/>
                <w:lang w:val="sq-AL"/>
              </w:rPr>
              <w:t xml:space="preserve"> Sipërfaqja e parashikuar e ndërtesave publike qendrore dhe bashkiake sipas kategorive të ndryshme</w:t>
            </w:r>
            <w:bookmarkEnd w:id="186"/>
          </w:p>
        </w:tc>
      </w:tr>
      <w:tr w:rsidR="00655FA7" w:rsidRPr="00CC49AB" w14:paraId="1AD07189" w14:textId="77777777" w:rsidTr="002405F4">
        <w:tc>
          <w:tcPr>
            <w:tcW w:w="9012" w:type="dxa"/>
            <w:gridSpan w:val="2"/>
            <w:hideMark/>
          </w:tcPr>
          <w:p w14:paraId="20313524" w14:textId="0AF1D7A8"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234524"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trendet dhe supozimet përkatëse</w:t>
            </w:r>
          </w:p>
        </w:tc>
      </w:tr>
    </w:tbl>
    <w:p w14:paraId="49A044E0" w14:textId="77777777" w:rsidR="00655FA7" w:rsidRPr="00CC49AB" w:rsidRDefault="00655FA7" w:rsidP="00655FA7">
      <w:pPr>
        <w:spacing w:after="0" w:line="240" w:lineRule="auto"/>
        <w:jc w:val="both"/>
        <w:rPr>
          <w:rFonts w:ascii="Garamond" w:hAnsi="Garamond" w:cs="Times New Roman"/>
          <w:b/>
          <w:bCs/>
          <w:i/>
          <w:iCs/>
          <w:sz w:val="24"/>
          <w:szCs w:val="24"/>
        </w:rPr>
      </w:pPr>
    </w:p>
    <w:p w14:paraId="247F1061" w14:textId="6614F79C" w:rsidR="00655FA7" w:rsidRPr="00CC49AB" w:rsidRDefault="00655FA7" w:rsidP="000077D0">
      <w:pPr>
        <w:pStyle w:val="TEKSTIIIIII"/>
      </w:pPr>
      <w:r w:rsidRPr="00CC49AB">
        <w:t xml:space="preserve">Për llogaritjen e numrit dhe sipërfaqes përkatëse të ndërtesave publike qendrore dhe bashkiake për secilën </w:t>
      </w:r>
      <w:r w:rsidR="00234524" w:rsidRPr="00CC49AB">
        <w:t xml:space="preserve">zonë klimatike </w:t>
      </w:r>
      <w:r w:rsidRPr="00CC49AB">
        <w:t>1 dhe 2, u aplikuan supozime të mëposhtme:</w:t>
      </w:r>
    </w:p>
    <w:p w14:paraId="39A42C42" w14:textId="77777777" w:rsidR="00655FA7" w:rsidRPr="00CC49AB" w:rsidRDefault="000077D0" w:rsidP="000077D0">
      <w:pPr>
        <w:pStyle w:val="TEKSTIIIIII"/>
      </w:pPr>
      <w:r w:rsidRPr="00CC49AB">
        <w:t xml:space="preserve">- </w:t>
      </w:r>
      <w:r w:rsidR="00655FA7" w:rsidRPr="00CC49AB">
        <w:t>Numri i ndërtesave: norma e rritjes vjetore prej 1.5% bazuar në të dhënat e korelacionit të vitit të kaluar dhe numrin e popullsisë që jeton në ndërtesat përkatëse.</w:t>
      </w:r>
    </w:p>
    <w:p w14:paraId="6A42C3B4" w14:textId="77777777" w:rsidR="00655FA7" w:rsidRPr="00CC49AB" w:rsidRDefault="000077D0" w:rsidP="000077D0">
      <w:pPr>
        <w:pStyle w:val="TEKSTIIIIII"/>
      </w:pPr>
      <w:r w:rsidRPr="00CC49AB">
        <w:t xml:space="preserve">- </w:t>
      </w:r>
      <w:r w:rsidR="00655FA7" w:rsidRPr="00CC49AB">
        <w:t>Sipërfaqja e ndërtesave: norma e rritjes vjetore prej 0.5% bazuar në të dhënat e korelacionit të vitit të kaluar dhe frekuencën e përdorimit gjatë ditës nga popullsia që jeton në ndërtesat përkatëse.</w:t>
      </w:r>
    </w:p>
    <w:p w14:paraId="1E5AC787" w14:textId="5B8625F1" w:rsidR="00655FA7" w:rsidRPr="00CC49AB" w:rsidRDefault="00655FA7" w:rsidP="000077D0">
      <w:pPr>
        <w:pStyle w:val="TEKSTIIIIII"/>
      </w:pPr>
      <w:r w:rsidRPr="00CC49AB">
        <w:t>Figurat 3.83</w:t>
      </w:r>
      <w:r w:rsidR="00234524" w:rsidRPr="00CC49AB">
        <w:rPr>
          <w:rFonts w:cs="Times New Roman"/>
          <w:bCs/>
          <w:iCs/>
          <w:szCs w:val="20"/>
        </w:rPr>
        <w:t>–</w:t>
      </w:r>
      <w:r w:rsidRPr="00CC49AB">
        <w:t xml:space="preserve">3.84 paraqesin parashikimin e numrit dhe sipërfaqeve përkatëse të ndërtesave publike qendrore dhe bashkiake </w:t>
      </w:r>
      <w:r w:rsidR="001325D7" w:rsidRPr="00CC49AB">
        <w:t xml:space="preserve">për zonën klimatike </w:t>
      </w:r>
      <w:r w:rsidRPr="00CC49AB">
        <w:t>1. Numri i ndërtesave publike do të rritet nga 4,848 në vitin 2023 në 7,597 në vitin 2050. Sipërfaqja e ndërtesave publike qendrore dhe bashkiake do të rritet nga 3.831 milion</w:t>
      </w:r>
      <w:r w:rsidR="00E942B5" w:rsidRPr="00CC49AB">
        <w:t>ë</w:t>
      </w:r>
      <w:r w:rsidRPr="00CC49AB">
        <w:t xml:space="preserve"> m² në vitin 2023 në 7.091 milion</w:t>
      </w:r>
      <w:r w:rsidR="00E942B5" w:rsidRPr="00CC49AB">
        <w:t>ë</w:t>
      </w:r>
      <w:r w:rsidRPr="00CC49AB">
        <w:t xml:space="preserve"> m² në vitin 2050.</w:t>
      </w:r>
    </w:p>
    <w:p w14:paraId="1BA5588B" w14:textId="54585C6B" w:rsidR="00655FA7" w:rsidRPr="00CC49AB" w:rsidRDefault="00655FA7" w:rsidP="000077D0">
      <w:pPr>
        <w:pStyle w:val="TEKSTIIIIII"/>
      </w:pPr>
      <w:r w:rsidRPr="00CC49AB">
        <w:t xml:space="preserve">Aneksi 15 paraqet numrin e parashikuar të ndërtesave publike qendrore dhe bashkiake </w:t>
      </w:r>
      <w:r w:rsidR="001325D7" w:rsidRPr="00CC49AB">
        <w:t xml:space="preserve">për zonën klimatike </w:t>
      </w:r>
      <w:r w:rsidRPr="00CC49AB">
        <w:t xml:space="preserve">1. Aneksi 16 paraqet sipërfaqen e parashikuar (shprehur në m²) të ndërtesave publike qendrore dhe bashkiake </w:t>
      </w:r>
      <w:r w:rsidR="001325D7" w:rsidRPr="00CC49AB">
        <w:t xml:space="preserve">për zonën klimatike </w:t>
      </w:r>
      <w:r w:rsidRPr="00CC49AB">
        <w:t>1.</w:t>
      </w:r>
    </w:p>
    <w:p w14:paraId="31427F73" w14:textId="77777777" w:rsidR="00655FA7" w:rsidRPr="00CC49AB" w:rsidRDefault="00655FA7" w:rsidP="00655FA7">
      <w:pPr>
        <w:spacing w:after="0" w:line="240" w:lineRule="auto"/>
        <w:jc w:val="both"/>
        <w:rPr>
          <w:rFonts w:ascii="Garamond" w:hAnsi="Garamond" w:cs="Times New Roman"/>
          <w:sz w:val="24"/>
          <w:szCs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20"/>
        <w:gridCol w:w="4540"/>
      </w:tblGrid>
      <w:tr w:rsidR="00655FA7" w:rsidRPr="00CC49AB" w14:paraId="075C560E" w14:textId="77777777" w:rsidTr="002405F4">
        <w:tc>
          <w:tcPr>
            <w:tcW w:w="2575" w:type="pct"/>
          </w:tcPr>
          <w:p w14:paraId="5F202608"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4C90902" wp14:editId="0F6B80D9">
                  <wp:extent cx="2522156" cy="1871003"/>
                  <wp:effectExtent l="0" t="0" r="0" b="0"/>
                  <wp:docPr id="1572192932" name="Picture 1572192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2">
                            <a:extLst>
                              <a:ext uri="{28A0092B-C50C-407E-A947-70E740481C1C}">
                                <a14:useLocalDpi xmlns:a14="http://schemas.microsoft.com/office/drawing/2010/main" val="0"/>
                              </a:ext>
                            </a:extLst>
                          </a:blip>
                          <a:srcRect/>
                          <a:stretch>
                            <a:fillRect/>
                          </a:stretch>
                        </pic:blipFill>
                        <pic:spPr bwMode="auto">
                          <a:xfrm>
                            <a:off x="0" y="0"/>
                            <a:ext cx="2529652" cy="1876564"/>
                          </a:xfrm>
                          <a:prstGeom prst="rect">
                            <a:avLst/>
                          </a:prstGeom>
                          <a:noFill/>
                        </pic:spPr>
                      </pic:pic>
                    </a:graphicData>
                  </a:graphic>
                </wp:inline>
              </w:drawing>
            </w:r>
          </w:p>
          <w:p w14:paraId="6F5FF724" w14:textId="58E5BD9F" w:rsidR="00655FA7" w:rsidRPr="00CC49AB" w:rsidDel="00056EA0" w:rsidRDefault="00655FA7" w:rsidP="002405F4">
            <w:pPr>
              <w:pStyle w:val="Caption"/>
              <w:keepNext w:val="0"/>
              <w:spacing w:after="0"/>
              <w:ind w:right="69"/>
              <w:jc w:val="center"/>
              <w:rPr>
                <w:rFonts w:ascii="Garamond" w:hAnsi="Garamond" w:cs="Times New Roman"/>
                <w:b w:val="0"/>
                <w:i/>
                <w:color w:val="auto"/>
                <w:szCs w:val="20"/>
                <w:lang w:val="sq-AL"/>
              </w:rPr>
            </w:pPr>
            <w:bookmarkStart w:id="187" w:name="_Toc184729358"/>
            <w:r w:rsidRPr="00CC49AB">
              <w:rPr>
                <w:rFonts w:ascii="Garamond" w:hAnsi="Garamond" w:cs="Times New Roman"/>
                <w:b w:val="0"/>
                <w:i/>
                <w:color w:val="auto"/>
                <w:szCs w:val="20"/>
                <w:lang w:val="sq-AL"/>
              </w:rPr>
              <w:t xml:space="preserve">Figura </w:t>
            </w:r>
            <w:r w:rsidR="002405F4" w:rsidRPr="00CC49AB">
              <w:rPr>
                <w:rFonts w:ascii="Garamond" w:hAnsi="Garamond" w:cs="Times New Roman"/>
                <w:b w:val="0"/>
                <w:i/>
                <w:color w:val="auto"/>
                <w:szCs w:val="20"/>
                <w:lang w:val="sq-AL"/>
              </w:rPr>
              <w:t>3.83</w:t>
            </w:r>
            <w:r w:rsidRPr="00CC49AB">
              <w:rPr>
                <w:rFonts w:ascii="Garamond" w:hAnsi="Garamond" w:cs="Times New Roman"/>
                <w:b w:val="0"/>
                <w:i/>
                <w:color w:val="auto"/>
                <w:szCs w:val="20"/>
                <w:lang w:val="sq-AL"/>
              </w:rPr>
              <w:t xml:space="preserve"> Numri total i parashikuar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1 të ndërtesave publike qendrore dhe bashkiake sipas kategorive të ndryshme</w:t>
            </w:r>
            <w:bookmarkEnd w:id="187"/>
          </w:p>
        </w:tc>
        <w:tc>
          <w:tcPr>
            <w:tcW w:w="2425" w:type="pct"/>
          </w:tcPr>
          <w:p w14:paraId="4F99120B"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2A3AC69F" wp14:editId="2BE287AC">
                  <wp:extent cx="2621280" cy="1870710"/>
                  <wp:effectExtent l="0" t="0" r="7620" b="0"/>
                  <wp:docPr id="502852352" name="Picture 502852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
                          <pic:cNvPicPr>
                            <a:picLocks noChangeAspect="1" noChangeArrowheads="1"/>
                          </pic:cNvPicPr>
                        </pic:nvPicPr>
                        <pic:blipFill>
                          <a:blip r:embed="rId133">
                            <a:extLst>
                              <a:ext uri="{28A0092B-C50C-407E-A947-70E740481C1C}">
                                <a14:useLocalDpi xmlns:a14="http://schemas.microsoft.com/office/drawing/2010/main" val="0"/>
                              </a:ext>
                            </a:extLst>
                          </a:blip>
                          <a:srcRect/>
                          <a:stretch>
                            <a:fillRect/>
                          </a:stretch>
                        </pic:blipFill>
                        <pic:spPr bwMode="auto">
                          <a:xfrm>
                            <a:off x="0" y="0"/>
                            <a:ext cx="2621280" cy="1870710"/>
                          </a:xfrm>
                          <a:prstGeom prst="rect">
                            <a:avLst/>
                          </a:prstGeom>
                          <a:noFill/>
                        </pic:spPr>
                      </pic:pic>
                    </a:graphicData>
                  </a:graphic>
                </wp:inline>
              </w:drawing>
            </w:r>
          </w:p>
          <w:p w14:paraId="3E56147A" w14:textId="3F08E279" w:rsidR="00655FA7" w:rsidRPr="00CC49AB" w:rsidDel="00056EA0" w:rsidRDefault="00655FA7" w:rsidP="002405F4">
            <w:pPr>
              <w:pStyle w:val="Caption"/>
              <w:keepNext w:val="0"/>
              <w:spacing w:after="0"/>
              <w:ind w:right="69"/>
              <w:jc w:val="center"/>
              <w:rPr>
                <w:rFonts w:ascii="Garamond" w:hAnsi="Garamond" w:cs="Times New Roman"/>
                <w:b w:val="0"/>
                <w:i/>
                <w:color w:val="auto"/>
                <w:szCs w:val="20"/>
                <w:lang w:val="sq-AL"/>
              </w:rPr>
            </w:pPr>
            <w:bookmarkStart w:id="188" w:name="_Toc184729359"/>
            <w:r w:rsidRPr="00CC49AB">
              <w:rPr>
                <w:rFonts w:ascii="Garamond" w:hAnsi="Garamond" w:cs="Times New Roman"/>
                <w:b w:val="0"/>
                <w:i/>
                <w:color w:val="auto"/>
                <w:szCs w:val="20"/>
                <w:lang w:val="sq-AL"/>
              </w:rPr>
              <w:t xml:space="preserve">Figura </w:t>
            </w:r>
            <w:r w:rsidR="002405F4" w:rsidRPr="00CC49AB">
              <w:rPr>
                <w:rFonts w:ascii="Garamond" w:hAnsi="Garamond" w:cs="Times New Roman"/>
                <w:b w:val="0"/>
                <w:i/>
                <w:color w:val="auto"/>
                <w:szCs w:val="20"/>
                <w:lang w:val="sq-AL"/>
              </w:rPr>
              <w:t>3.84</w:t>
            </w:r>
            <w:r w:rsidRPr="00CC49AB">
              <w:rPr>
                <w:rFonts w:ascii="Garamond" w:hAnsi="Garamond" w:cs="Times New Roman"/>
                <w:b w:val="0"/>
                <w:i/>
                <w:color w:val="auto"/>
                <w:szCs w:val="20"/>
                <w:lang w:val="sq-AL"/>
              </w:rPr>
              <w:t xml:space="preserve"> Sipërfaqja e parashikuar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1 të ndërtesave publike qendrore dhe bashkiake sipas kategorive të ndryshme</w:t>
            </w:r>
            <w:bookmarkEnd w:id="188"/>
          </w:p>
        </w:tc>
      </w:tr>
      <w:tr w:rsidR="00655FA7" w:rsidRPr="00CC49AB" w14:paraId="3D411993" w14:textId="77777777" w:rsidTr="002405F4">
        <w:trPr>
          <w:trHeight w:val="70"/>
        </w:trPr>
        <w:tc>
          <w:tcPr>
            <w:tcW w:w="5000" w:type="pct"/>
            <w:gridSpan w:val="2"/>
            <w:hideMark/>
          </w:tcPr>
          <w:p w14:paraId="7C5E005E" w14:textId="306BD833"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261475"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trendet dhe supozimet përkatëse</w:t>
            </w:r>
          </w:p>
        </w:tc>
      </w:tr>
    </w:tbl>
    <w:p w14:paraId="057EE6F6" w14:textId="77777777" w:rsidR="00655FA7" w:rsidRPr="00CC49AB" w:rsidRDefault="00655FA7" w:rsidP="00655FA7">
      <w:pPr>
        <w:spacing w:after="0" w:line="240" w:lineRule="auto"/>
        <w:jc w:val="both"/>
        <w:rPr>
          <w:rFonts w:ascii="Garamond" w:hAnsi="Garamond" w:cs="Times New Roman"/>
          <w:sz w:val="24"/>
          <w:szCs w:val="24"/>
        </w:rPr>
      </w:pPr>
    </w:p>
    <w:p w14:paraId="706F1493" w14:textId="65FAD2C1" w:rsidR="00655FA7" w:rsidRPr="00CC49AB" w:rsidRDefault="00655FA7" w:rsidP="002405F4">
      <w:pPr>
        <w:pStyle w:val="TEKSTIIIIII"/>
      </w:pPr>
      <w:r w:rsidRPr="00CC49AB">
        <w:lastRenderedPageBreak/>
        <w:t>Figurat 3.85</w:t>
      </w:r>
      <w:r w:rsidR="00045200" w:rsidRPr="00CC49AB">
        <w:t>–</w:t>
      </w:r>
      <w:r w:rsidRPr="00CC49AB">
        <w:t xml:space="preserve">3.86 paraqesin parashikimin e numrit dhe sipërfaqeve përkatëse të ndërtesave publike qendrore dhe bashkiake </w:t>
      </w:r>
      <w:r w:rsidR="001325D7" w:rsidRPr="00CC49AB">
        <w:t xml:space="preserve">për zonën klimatike </w:t>
      </w:r>
      <w:r w:rsidRPr="00CC49AB">
        <w:t>2. Numri i njësive të banuara të zëna do të rritet nga 2,551 në vitin 2023 në 3,231 deri në vitin 2050. Sipërfaqja e ndërtesave publike qendrore dhe bashkiake do të rritet nga 1.336 milion</w:t>
      </w:r>
      <w:r w:rsidR="0063105B" w:rsidRPr="00CC49AB">
        <w:t>ë</w:t>
      </w:r>
      <w:r w:rsidRPr="00CC49AB">
        <w:t xml:space="preserve"> m</w:t>
      </w:r>
      <w:r w:rsidRPr="00CC49AB">
        <w:rPr>
          <w:vertAlign w:val="superscript"/>
        </w:rPr>
        <w:t>2</w:t>
      </w:r>
      <w:r w:rsidRPr="00CC49AB">
        <w:t xml:space="preserve"> në vitin 2023 në 1.889 milion</w:t>
      </w:r>
      <w:r w:rsidR="0063105B" w:rsidRPr="00CC49AB">
        <w:t>ë</w:t>
      </w:r>
      <w:r w:rsidRPr="00CC49AB">
        <w:t xml:space="preserve"> m</w:t>
      </w:r>
      <w:r w:rsidRPr="00CC49AB">
        <w:rPr>
          <w:vertAlign w:val="superscript"/>
        </w:rPr>
        <w:t>2</w:t>
      </w:r>
      <w:r w:rsidRPr="00CC49AB">
        <w:t xml:space="preserve"> në vitin 2050.</w:t>
      </w:r>
    </w:p>
    <w:p w14:paraId="5E529185" w14:textId="34DD11A7" w:rsidR="00655FA7" w:rsidRPr="00CC49AB" w:rsidRDefault="00655FA7" w:rsidP="002405F4">
      <w:pPr>
        <w:pStyle w:val="TEKSTIIIIII"/>
      </w:pPr>
      <w:r w:rsidRPr="00CC49AB">
        <w:t xml:space="preserve">Shtojca 17 paraqet numrin e parashikuar përkatës të ndërtesave publike qendrore dhe bashkiake </w:t>
      </w:r>
      <w:r w:rsidR="001325D7" w:rsidRPr="00CC49AB">
        <w:t xml:space="preserve">për zonën klimatike </w:t>
      </w:r>
      <w:r w:rsidRPr="00CC49AB">
        <w:t>2. Shtojca 18 paraqet sipërfaqen përkatëse të parashikuar (shprehur në m</w:t>
      </w:r>
      <w:r w:rsidRPr="00CC49AB">
        <w:rPr>
          <w:vertAlign w:val="superscript"/>
        </w:rPr>
        <w:t>2</w:t>
      </w:r>
      <w:r w:rsidRPr="00CC49AB">
        <w:t xml:space="preserve">) të ndërtesave publike qendrore dhe bashkiake </w:t>
      </w:r>
      <w:r w:rsidR="001325D7" w:rsidRPr="00CC49AB">
        <w:t xml:space="preserve">për zonën klimatike </w:t>
      </w:r>
      <w:r w:rsidRPr="00CC49AB">
        <w:t>2.</w:t>
      </w:r>
    </w:p>
    <w:p w14:paraId="20A589FD" w14:textId="77777777" w:rsidR="00655FA7" w:rsidRPr="00CC49AB" w:rsidRDefault="00655FA7" w:rsidP="002405F4">
      <w:pPr>
        <w:pStyle w:val="TEKSTIIIIII"/>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931"/>
        <w:gridCol w:w="4429"/>
      </w:tblGrid>
      <w:tr w:rsidR="00655FA7" w:rsidRPr="00CC49AB" w14:paraId="00CF7308" w14:textId="77777777" w:rsidTr="002405F4">
        <w:tc>
          <w:tcPr>
            <w:tcW w:w="2634" w:type="pct"/>
          </w:tcPr>
          <w:p w14:paraId="09AB6D41"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2C7B9705" wp14:editId="1C5D63E0">
                  <wp:extent cx="2849880" cy="2133600"/>
                  <wp:effectExtent l="0" t="0" r="7620" b="0"/>
                  <wp:docPr id="132820114" name="Picture 132820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34">
                            <a:extLst>
                              <a:ext uri="{28A0092B-C50C-407E-A947-70E740481C1C}">
                                <a14:useLocalDpi xmlns:a14="http://schemas.microsoft.com/office/drawing/2010/main" val="0"/>
                              </a:ext>
                            </a:extLst>
                          </a:blip>
                          <a:srcRect/>
                          <a:stretch>
                            <a:fillRect/>
                          </a:stretch>
                        </pic:blipFill>
                        <pic:spPr bwMode="auto">
                          <a:xfrm>
                            <a:off x="0" y="0"/>
                            <a:ext cx="2849880" cy="2133600"/>
                          </a:xfrm>
                          <a:prstGeom prst="rect">
                            <a:avLst/>
                          </a:prstGeom>
                          <a:noFill/>
                        </pic:spPr>
                      </pic:pic>
                    </a:graphicData>
                  </a:graphic>
                </wp:inline>
              </w:drawing>
            </w:r>
          </w:p>
          <w:p w14:paraId="108B0EE3" w14:textId="7BA9D842" w:rsidR="00655FA7" w:rsidRPr="00CC49AB" w:rsidDel="00056EA0" w:rsidRDefault="00655FA7" w:rsidP="002405F4">
            <w:pPr>
              <w:pStyle w:val="Caption"/>
              <w:keepNext w:val="0"/>
              <w:spacing w:after="0"/>
              <w:ind w:right="69"/>
              <w:jc w:val="center"/>
              <w:rPr>
                <w:rFonts w:ascii="Garamond" w:hAnsi="Garamond" w:cs="Times New Roman"/>
                <w:b w:val="0"/>
                <w:i/>
                <w:color w:val="auto"/>
                <w:szCs w:val="20"/>
                <w:lang w:val="sq-AL"/>
              </w:rPr>
            </w:pPr>
            <w:bookmarkStart w:id="189" w:name="_Toc184729360"/>
            <w:r w:rsidRPr="00CC49AB">
              <w:rPr>
                <w:rFonts w:ascii="Garamond" w:hAnsi="Garamond" w:cs="Times New Roman"/>
                <w:b w:val="0"/>
                <w:i/>
                <w:color w:val="auto"/>
                <w:szCs w:val="20"/>
                <w:lang w:val="sq-AL"/>
              </w:rPr>
              <w:t xml:space="preserve">Figura </w:t>
            </w:r>
            <w:r w:rsidR="002405F4" w:rsidRPr="00CC49AB">
              <w:rPr>
                <w:rFonts w:ascii="Garamond" w:hAnsi="Garamond" w:cs="Times New Roman"/>
                <w:b w:val="0"/>
                <w:i/>
                <w:color w:val="auto"/>
                <w:szCs w:val="20"/>
                <w:lang w:val="sq-AL"/>
              </w:rPr>
              <w:t>3.85</w:t>
            </w:r>
            <w:r w:rsidRPr="00CC49AB">
              <w:rPr>
                <w:rFonts w:ascii="Garamond" w:hAnsi="Garamond" w:cs="Times New Roman"/>
                <w:b w:val="0"/>
                <w:i/>
                <w:color w:val="auto"/>
                <w:szCs w:val="20"/>
                <w:lang w:val="sq-AL"/>
              </w:rPr>
              <w:t xml:space="preserve"> Numri total i ndërtesave publike qendrore dhe bashkiake sipas kategorive të ndryshme i parashikuar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2</w:t>
            </w:r>
            <w:bookmarkEnd w:id="189"/>
          </w:p>
        </w:tc>
        <w:tc>
          <w:tcPr>
            <w:tcW w:w="2366" w:type="pct"/>
          </w:tcPr>
          <w:p w14:paraId="41C6DDC0"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45CD3FAC" wp14:editId="6E108545">
                  <wp:extent cx="2545080" cy="2125980"/>
                  <wp:effectExtent l="0" t="0" r="7620" b="7620"/>
                  <wp:docPr id="1519846244" name="Picture 1519846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35">
                            <a:extLst>
                              <a:ext uri="{28A0092B-C50C-407E-A947-70E740481C1C}">
                                <a14:useLocalDpi xmlns:a14="http://schemas.microsoft.com/office/drawing/2010/main" val="0"/>
                              </a:ext>
                            </a:extLst>
                          </a:blip>
                          <a:srcRect/>
                          <a:stretch>
                            <a:fillRect/>
                          </a:stretch>
                        </pic:blipFill>
                        <pic:spPr bwMode="auto">
                          <a:xfrm>
                            <a:off x="0" y="0"/>
                            <a:ext cx="2545080" cy="2125980"/>
                          </a:xfrm>
                          <a:prstGeom prst="rect">
                            <a:avLst/>
                          </a:prstGeom>
                          <a:noFill/>
                        </pic:spPr>
                      </pic:pic>
                    </a:graphicData>
                  </a:graphic>
                </wp:inline>
              </w:drawing>
            </w:r>
          </w:p>
          <w:p w14:paraId="0535ECF0" w14:textId="2E9515CF" w:rsidR="00655FA7" w:rsidRPr="00CC49AB" w:rsidDel="00056EA0" w:rsidRDefault="00655FA7" w:rsidP="002405F4">
            <w:pPr>
              <w:pStyle w:val="Caption"/>
              <w:keepNext w:val="0"/>
              <w:spacing w:after="0"/>
              <w:ind w:right="69"/>
              <w:jc w:val="center"/>
              <w:rPr>
                <w:rFonts w:ascii="Garamond" w:hAnsi="Garamond" w:cs="Times New Roman"/>
                <w:b w:val="0"/>
                <w:i/>
                <w:color w:val="auto"/>
                <w:szCs w:val="20"/>
                <w:lang w:val="sq-AL"/>
              </w:rPr>
            </w:pPr>
            <w:bookmarkStart w:id="190" w:name="_Toc184729361"/>
            <w:r w:rsidRPr="00CC49AB">
              <w:rPr>
                <w:rFonts w:ascii="Garamond" w:hAnsi="Garamond" w:cs="Times New Roman"/>
                <w:b w:val="0"/>
                <w:i/>
                <w:color w:val="auto"/>
                <w:szCs w:val="20"/>
                <w:lang w:val="sq-AL"/>
              </w:rPr>
              <w:t xml:space="preserve">Figura </w:t>
            </w:r>
            <w:r w:rsidR="002405F4" w:rsidRPr="00CC49AB">
              <w:rPr>
                <w:rFonts w:ascii="Garamond" w:hAnsi="Garamond" w:cs="Times New Roman"/>
                <w:b w:val="0"/>
                <w:i/>
                <w:color w:val="auto"/>
                <w:szCs w:val="20"/>
                <w:lang w:val="sq-AL"/>
              </w:rPr>
              <w:t>3.86</w:t>
            </w:r>
            <w:r w:rsidRPr="00CC49AB">
              <w:rPr>
                <w:rFonts w:ascii="Garamond" w:hAnsi="Garamond" w:cs="Times New Roman"/>
                <w:b w:val="0"/>
                <w:i/>
                <w:color w:val="auto"/>
                <w:szCs w:val="20"/>
                <w:lang w:val="sq-AL"/>
              </w:rPr>
              <w:t xml:space="preserve"> Sipërfaqja e parashikuar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2 të ndërtesave publike qendrore dhe bashkiake sipas kategorive të ndryshme</w:t>
            </w:r>
            <w:bookmarkEnd w:id="190"/>
          </w:p>
        </w:tc>
      </w:tr>
      <w:tr w:rsidR="00655FA7" w:rsidRPr="00CC49AB" w14:paraId="15AFEA50" w14:textId="77777777" w:rsidTr="002405F4">
        <w:tc>
          <w:tcPr>
            <w:tcW w:w="5000" w:type="pct"/>
            <w:gridSpan w:val="2"/>
            <w:hideMark/>
          </w:tcPr>
          <w:p w14:paraId="317CA418" w14:textId="31B58921"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63105B"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trendet dhe supozimet përkatëse</w:t>
            </w:r>
          </w:p>
        </w:tc>
      </w:tr>
    </w:tbl>
    <w:p w14:paraId="18BCC9E2" w14:textId="77777777" w:rsidR="002405F4" w:rsidRPr="00CC49AB" w:rsidRDefault="002405F4" w:rsidP="00655FA7">
      <w:pPr>
        <w:spacing w:after="0" w:line="240" w:lineRule="auto"/>
        <w:jc w:val="both"/>
        <w:rPr>
          <w:rFonts w:ascii="Garamond" w:hAnsi="Garamond" w:cs="Times New Roman"/>
          <w:sz w:val="24"/>
          <w:szCs w:val="24"/>
        </w:rPr>
      </w:pPr>
    </w:p>
    <w:p w14:paraId="1D999186" w14:textId="77777777" w:rsidR="00655FA7" w:rsidRPr="00CC49AB" w:rsidRDefault="00655FA7" w:rsidP="002405F4">
      <w:pPr>
        <w:pStyle w:val="TEKSTIIIIII"/>
      </w:pPr>
      <w:r w:rsidRPr="00CC49AB">
        <w:t>Për llogaritjen e numrit dhe sipërfaqes përkatëse të ndërtesave publike qendrore dhe bashkiake për çdo Zonë Klimatike 3, janë aplikuar këto supozime:</w:t>
      </w:r>
    </w:p>
    <w:p w14:paraId="2770762B" w14:textId="77777777" w:rsidR="00655FA7" w:rsidRPr="00CC49AB" w:rsidRDefault="002405F4" w:rsidP="002405F4">
      <w:pPr>
        <w:pStyle w:val="TEKSTIIIIII"/>
      </w:pPr>
      <w:r w:rsidRPr="00CC49AB">
        <w:t xml:space="preserve">- </w:t>
      </w:r>
      <w:r w:rsidR="00655FA7" w:rsidRPr="00CC49AB">
        <w:t>Numri i ndërtesave: norma vjetore e rritjes 0.25%, më e ulët se në Zonën 1 dhe 2;</w:t>
      </w:r>
    </w:p>
    <w:p w14:paraId="20721F76" w14:textId="77777777" w:rsidR="00655FA7" w:rsidRPr="00CC49AB" w:rsidRDefault="002405F4" w:rsidP="002405F4">
      <w:pPr>
        <w:pStyle w:val="TEKSTIIIIII"/>
      </w:pPr>
      <w:r w:rsidRPr="00CC49AB">
        <w:t xml:space="preserve">- </w:t>
      </w:r>
      <w:r w:rsidR="00655FA7" w:rsidRPr="00CC49AB">
        <w:t>Sipërfaqja e ndërtesave: norma vjetore e rritjes 0.25%, më e ulët se në Zonën 1 dhe 2.</w:t>
      </w:r>
    </w:p>
    <w:p w14:paraId="552DA6CE" w14:textId="42DDC7DD" w:rsidR="00655FA7" w:rsidRPr="00CC49AB" w:rsidRDefault="00655FA7" w:rsidP="002405F4">
      <w:pPr>
        <w:pStyle w:val="TEKSTIIIIII"/>
      </w:pPr>
      <w:r w:rsidRPr="00CC49AB">
        <w:t>Figura 3.87</w:t>
      </w:r>
      <w:r w:rsidR="00E93F64" w:rsidRPr="00CC49AB">
        <w:t>–</w:t>
      </w:r>
      <w:r w:rsidRPr="00CC49AB">
        <w:t xml:space="preserve">3.88 paraqet parashikimin e numrit dhe sipërfaqeve përkatëse të ndërtesave publike qendrore dhe bashkiake </w:t>
      </w:r>
      <w:r w:rsidR="001325D7" w:rsidRPr="00CC49AB">
        <w:t xml:space="preserve">për zonën klimatike </w:t>
      </w:r>
      <w:r w:rsidRPr="00CC49AB">
        <w:t>3. Numri i ndërtesave do të rritet nga 1,784 në vitin 2023 në 2,122 deri në vitin 2050. Sipërfaqja e ndërtesave publike qendrore dhe bashkiake do të rritet nga 0.775 milio</w:t>
      </w:r>
      <w:r w:rsidR="00E93F64" w:rsidRPr="00CC49AB">
        <w:t>në</w:t>
      </w:r>
      <w:r w:rsidRPr="00CC49AB">
        <w:t xml:space="preserve"> m</w:t>
      </w:r>
      <w:r w:rsidRPr="00CC49AB">
        <w:rPr>
          <w:vertAlign w:val="superscript"/>
        </w:rPr>
        <w:t>2</w:t>
      </w:r>
      <w:r w:rsidRPr="00CC49AB">
        <w:t xml:space="preserve"> në vitin 2023 në 0.988 milion</w:t>
      </w:r>
      <w:r w:rsidR="00E93F64" w:rsidRPr="00CC49AB">
        <w:t>ë</w:t>
      </w:r>
      <w:r w:rsidRPr="00CC49AB">
        <w:t xml:space="preserve"> m</w:t>
      </w:r>
      <w:r w:rsidRPr="00CC49AB">
        <w:rPr>
          <w:vertAlign w:val="superscript"/>
        </w:rPr>
        <w:t>2</w:t>
      </w:r>
      <w:r w:rsidRPr="00CC49AB">
        <w:t xml:space="preserve"> në vitin 2050.</w:t>
      </w:r>
    </w:p>
    <w:p w14:paraId="5365001E" w14:textId="3CFE7C3E" w:rsidR="00655FA7" w:rsidRPr="00CC49AB" w:rsidRDefault="00655FA7" w:rsidP="002405F4">
      <w:pPr>
        <w:pStyle w:val="TEKSTIIIIII"/>
      </w:pPr>
      <w:r w:rsidRPr="00CC49AB">
        <w:t xml:space="preserve">Shtojca 19 paraqet numrin përkatës të parashikuar të ndërtesave publike qendrore dhe bashkiake </w:t>
      </w:r>
      <w:r w:rsidR="001325D7" w:rsidRPr="00CC49AB">
        <w:t xml:space="preserve">për zonën klimatike </w:t>
      </w:r>
      <w:r w:rsidRPr="00CC49AB">
        <w:t>3. Shtojca 20 paraqet sipërfaqen përkatëse të parashikuar (shprehur në m</w:t>
      </w:r>
      <w:r w:rsidRPr="00CC49AB">
        <w:rPr>
          <w:vertAlign w:val="superscript"/>
        </w:rPr>
        <w:t>2</w:t>
      </w:r>
      <w:r w:rsidRPr="00CC49AB">
        <w:t xml:space="preserve">) të ndërtesave publike qendrore dhe bashkiake </w:t>
      </w:r>
      <w:r w:rsidR="001325D7" w:rsidRPr="00CC49AB">
        <w:t xml:space="preserve">për zonën klimatike </w:t>
      </w:r>
      <w:r w:rsidRPr="00CC49AB">
        <w:t>3.</w:t>
      </w:r>
    </w:p>
    <w:p w14:paraId="64C267CC" w14:textId="77777777" w:rsidR="00655FA7" w:rsidRPr="00CC49AB" w:rsidRDefault="00655FA7" w:rsidP="002405F4">
      <w:pPr>
        <w:pStyle w:val="TEKSTIIIIII"/>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35"/>
        <w:gridCol w:w="4515"/>
      </w:tblGrid>
      <w:tr w:rsidR="00655FA7" w:rsidRPr="00CC49AB" w14:paraId="39FE980C" w14:textId="77777777" w:rsidTr="002405F4">
        <w:tc>
          <w:tcPr>
            <w:tcW w:w="4626" w:type="dxa"/>
            <w:hideMark/>
          </w:tcPr>
          <w:p w14:paraId="1114E257" w14:textId="77777777" w:rsidR="00655FA7" w:rsidRPr="00CC49AB" w:rsidRDefault="00655FA7" w:rsidP="002405F4">
            <w:pPr>
              <w:spacing w:after="0"/>
              <w:ind w:left="-851"/>
              <w:jc w:val="both"/>
              <w:rPr>
                <w:rFonts w:ascii="Garamond" w:hAnsi="Garamond" w:cs="Times New Roman"/>
                <w:sz w:val="24"/>
                <w:szCs w:val="24"/>
                <w:lang w:val="sq-AL"/>
              </w:rPr>
            </w:pPr>
          </w:p>
        </w:tc>
        <w:tc>
          <w:tcPr>
            <w:tcW w:w="4446" w:type="dxa"/>
            <w:hideMark/>
          </w:tcPr>
          <w:p w14:paraId="693BE64A" w14:textId="77777777" w:rsidR="00655FA7" w:rsidRPr="00CC49AB" w:rsidRDefault="00655FA7" w:rsidP="002405F4">
            <w:pPr>
              <w:spacing w:after="0"/>
              <w:jc w:val="both"/>
              <w:rPr>
                <w:rFonts w:ascii="Garamond" w:hAnsi="Garamond" w:cs="Times New Roman"/>
                <w:sz w:val="24"/>
                <w:szCs w:val="24"/>
                <w:lang w:val="sq-AL"/>
              </w:rPr>
            </w:pPr>
          </w:p>
        </w:tc>
      </w:tr>
      <w:tr w:rsidR="00655FA7" w:rsidRPr="00CC49AB" w14:paraId="130FE28B" w14:textId="77777777" w:rsidTr="002405F4">
        <w:tc>
          <w:tcPr>
            <w:tcW w:w="4626" w:type="dxa"/>
          </w:tcPr>
          <w:p w14:paraId="771BE52A"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0AD59577" wp14:editId="3ED3B133">
                  <wp:extent cx="2758440" cy="2133600"/>
                  <wp:effectExtent l="0" t="0" r="3810" b="0"/>
                  <wp:docPr id="2079127721" name="Picture 20791277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136">
                            <a:extLst>
                              <a:ext uri="{28A0092B-C50C-407E-A947-70E740481C1C}">
                                <a14:useLocalDpi xmlns:a14="http://schemas.microsoft.com/office/drawing/2010/main" val="0"/>
                              </a:ext>
                            </a:extLst>
                          </a:blip>
                          <a:srcRect/>
                          <a:stretch>
                            <a:fillRect/>
                          </a:stretch>
                        </pic:blipFill>
                        <pic:spPr bwMode="auto">
                          <a:xfrm>
                            <a:off x="0" y="0"/>
                            <a:ext cx="2758440" cy="2133600"/>
                          </a:xfrm>
                          <a:prstGeom prst="rect">
                            <a:avLst/>
                          </a:prstGeom>
                          <a:noFill/>
                        </pic:spPr>
                      </pic:pic>
                    </a:graphicData>
                  </a:graphic>
                </wp:inline>
              </w:drawing>
            </w:r>
          </w:p>
          <w:p w14:paraId="0433702D" w14:textId="5783BEE3" w:rsidR="00655FA7" w:rsidRPr="00CC49AB" w:rsidDel="00056EA0" w:rsidRDefault="00655FA7" w:rsidP="002405F4">
            <w:pPr>
              <w:pStyle w:val="Caption"/>
              <w:keepNext w:val="0"/>
              <w:spacing w:after="0"/>
              <w:ind w:right="69"/>
              <w:jc w:val="center"/>
              <w:rPr>
                <w:rFonts w:ascii="Garamond" w:hAnsi="Garamond" w:cs="Times New Roman"/>
                <w:b w:val="0"/>
                <w:i/>
                <w:color w:val="auto"/>
                <w:szCs w:val="20"/>
                <w:lang w:val="sq-AL"/>
              </w:rPr>
            </w:pPr>
            <w:bookmarkStart w:id="191" w:name="_Toc184729362"/>
            <w:r w:rsidRPr="00CC49AB">
              <w:rPr>
                <w:rFonts w:ascii="Garamond" w:hAnsi="Garamond" w:cs="Times New Roman"/>
                <w:b w:val="0"/>
                <w:i/>
                <w:color w:val="auto"/>
                <w:szCs w:val="20"/>
                <w:lang w:val="sq-AL"/>
              </w:rPr>
              <w:t xml:space="preserve">Figura </w:t>
            </w:r>
            <w:r w:rsidR="002405F4" w:rsidRPr="00CC49AB">
              <w:rPr>
                <w:rFonts w:ascii="Garamond" w:hAnsi="Garamond" w:cs="Times New Roman"/>
                <w:b w:val="0"/>
                <w:i/>
                <w:color w:val="auto"/>
                <w:szCs w:val="20"/>
                <w:lang w:val="sq-AL"/>
              </w:rPr>
              <w:t>3.87</w:t>
            </w:r>
            <w:r w:rsidRPr="00CC49AB">
              <w:rPr>
                <w:rFonts w:ascii="Garamond" w:hAnsi="Garamond" w:cs="Times New Roman"/>
                <w:b w:val="0"/>
                <w:i/>
                <w:color w:val="auto"/>
                <w:szCs w:val="20"/>
                <w:lang w:val="sq-AL"/>
              </w:rPr>
              <w:t xml:space="preserve"> Numri total i parashikuar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3 të ndërtesave publike qendrore dhe bashkiake sipas kategorive të ndryshme</w:t>
            </w:r>
            <w:bookmarkEnd w:id="191"/>
          </w:p>
        </w:tc>
        <w:tc>
          <w:tcPr>
            <w:tcW w:w="4446" w:type="dxa"/>
          </w:tcPr>
          <w:p w14:paraId="446321D3"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5A41C97E" wp14:editId="28DBCA0E">
                  <wp:extent cx="2678723" cy="2133600"/>
                  <wp:effectExtent l="0" t="0" r="7620" b="0"/>
                  <wp:docPr id="923635605" name="Picture 9236356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137">
                            <a:extLst>
                              <a:ext uri="{28A0092B-C50C-407E-A947-70E740481C1C}">
                                <a14:useLocalDpi xmlns:a14="http://schemas.microsoft.com/office/drawing/2010/main" val="0"/>
                              </a:ext>
                            </a:extLst>
                          </a:blip>
                          <a:srcRect/>
                          <a:stretch>
                            <a:fillRect/>
                          </a:stretch>
                        </pic:blipFill>
                        <pic:spPr bwMode="auto">
                          <a:xfrm>
                            <a:off x="0" y="0"/>
                            <a:ext cx="2683361" cy="2137294"/>
                          </a:xfrm>
                          <a:prstGeom prst="rect">
                            <a:avLst/>
                          </a:prstGeom>
                          <a:noFill/>
                        </pic:spPr>
                      </pic:pic>
                    </a:graphicData>
                  </a:graphic>
                </wp:inline>
              </w:drawing>
            </w:r>
          </w:p>
          <w:p w14:paraId="2A156D53" w14:textId="743EF6F5" w:rsidR="00655FA7" w:rsidRPr="00CC49AB" w:rsidDel="00056EA0" w:rsidRDefault="00655FA7" w:rsidP="002405F4">
            <w:pPr>
              <w:pStyle w:val="Caption"/>
              <w:keepNext w:val="0"/>
              <w:spacing w:after="0"/>
              <w:ind w:right="69"/>
              <w:jc w:val="center"/>
              <w:rPr>
                <w:rFonts w:ascii="Garamond" w:hAnsi="Garamond" w:cs="Times New Roman"/>
                <w:b w:val="0"/>
                <w:i/>
                <w:color w:val="auto"/>
                <w:szCs w:val="20"/>
                <w:lang w:val="sq-AL"/>
              </w:rPr>
            </w:pPr>
            <w:bookmarkStart w:id="192" w:name="_Toc184729363"/>
            <w:r w:rsidRPr="00CC49AB">
              <w:rPr>
                <w:rFonts w:ascii="Garamond" w:hAnsi="Garamond" w:cs="Times New Roman"/>
                <w:b w:val="0"/>
                <w:i/>
                <w:color w:val="auto"/>
                <w:szCs w:val="20"/>
                <w:lang w:val="sq-AL"/>
              </w:rPr>
              <w:t xml:space="preserve">Figura </w:t>
            </w:r>
            <w:r w:rsidR="002405F4" w:rsidRPr="00CC49AB">
              <w:rPr>
                <w:rFonts w:ascii="Garamond" w:hAnsi="Garamond" w:cs="Times New Roman"/>
                <w:b w:val="0"/>
                <w:i/>
                <w:color w:val="auto"/>
                <w:szCs w:val="20"/>
                <w:lang w:val="sq-AL"/>
              </w:rPr>
              <w:t>3.88</w:t>
            </w:r>
            <w:r w:rsidRPr="00CC49AB">
              <w:rPr>
                <w:rFonts w:ascii="Garamond" w:hAnsi="Garamond" w:cs="Times New Roman"/>
                <w:b w:val="0"/>
                <w:i/>
                <w:color w:val="auto"/>
                <w:szCs w:val="20"/>
                <w:lang w:val="sq-AL"/>
              </w:rPr>
              <w:t xml:space="preserve"> Sipërfaqja e parashikuar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3 të ndërtesave publike qendrore dhe bashkiake sipas kategorive të ndryshme</w:t>
            </w:r>
            <w:bookmarkEnd w:id="192"/>
          </w:p>
        </w:tc>
      </w:tr>
      <w:tr w:rsidR="00655FA7" w:rsidRPr="00CC49AB" w14:paraId="43BED0F6" w14:textId="77777777" w:rsidTr="002405F4">
        <w:tc>
          <w:tcPr>
            <w:tcW w:w="9072" w:type="dxa"/>
            <w:gridSpan w:val="2"/>
            <w:hideMark/>
          </w:tcPr>
          <w:p w14:paraId="6372BCB8" w14:textId="61B77EAE"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E93F64"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trendet dhe supozimet përkatëse</w:t>
            </w:r>
          </w:p>
        </w:tc>
      </w:tr>
    </w:tbl>
    <w:p w14:paraId="0A633959" w14:textId="77777777" w:rsidR="002405F4" w:rsidRPr="00CC49AB" w:rsidRDefault="002405F4" w:rsidP="00655FA7">
      <w:pPr>
        <w:pStyle w:val="Heading3"/>
        <w:numPr>
          <w:ilvl w:val="0"/>
          <w:numId w:val="0"/>
        </w:numPr>
        <w:spacing w:before="0" w:after="0" w:line="240" w:lineRule="auto"/>
        <w:jc w:val="both"/>
        <w:rPr>
          <w:rFonts w:ascii="Garamond" w:hAnsi="Garamond" w:cs="Times New Roman"/>
          <w:color w:val="auto"/>
        </w:rPr>
      </w:pPr>
      <w:bookmarkStart w:id="193" w:name="_Toc184729106"/>
    </w:p>
    <w:p w14:paraId="1B9BC5DB" w14:textId="77777777" w:rsidR="00655FA7" w:rsidRPr="00CC49AB" w:rsidRDefault="00655FA7" w:rsidP="002405F4">
      <w:pPr>
        <w:pStyle w:val="TEKSTIIIIII"/>
        <w:rPr>
          <w:rFonts w:cs="Times New Roman"/>
        </w:rPr>
      </w:pPr>
      <w:r w:rsidRPr="00CC49AB">
        <w:rPr>
          <w:rFonts w:cs="Times New Roman"/>
        </w:rPr>
        <w:t xml:space="preserve">3.3 </w:t>
      </w:r>
      <w:hyperlink r:id="rId138" w:anchor="_Toc176802503" w:history="1">
        <w:r w:rsidRPr="00CC49AB">
          <w:rPr>
            <w:rFonts w:cs="Times New Roman"/>
          </w:rPr>
          <w:t>Përmbledhje e stokut aktual të ndërtesave komerciale dhe të shërbimeve private</w:t>
        </w:r>
        <w:bookmarkEnd w:id="193"/>
      </w:hyperlink>
    </w:p>
    <w:p w14:paraId="420210B7" w14:textId="77777777" w:rsidR="00655FA7" w:rsidRPr="00CC49AB" w:rsidRDefault="00655FA7" w:rsidP="002405F4">
      <w:pPr>
        <w:pStyle w:val="TEKSTIIIIII"/>
        <w:rPr>
          <w:rFonts w:cs="Times New Roman"/>
        </w:rPr>
      </w:pPr>
      <w:r w:rsidRPr="00CC49AB">
        <w:rPr>
          <w:rFonts w:cs="Times New Roman"/>
        </w:rPr>
        <w:t>3.3.1 Të dhënat për furnizimin me energji dhe konsumimin e stokut të ndërtesave tregtare dhe shërbimeve private</w:t>
      </w:r>
    </w:p>
    <w:p w14:paraId="6448121F" w14:textId="62613F9C" w:rsidR="00655FA7" w:rsidRPr="00CC49AB" w:rsidRDefault="00655FA7" w:rsidP="002405F4">
      <w:pPr>
        <w:pStyle w:val="TEKSTIIIIII"/>
        <w:rPr>
          <w:rFonts w:cs="Times New Roman"/>
          <w:szCs w:val="24"/>
        </w:rPr>
      </w:pPr>
      <w:r w:rsidRPr="00CC49AB">
        <w:rPr>
          <w:rFonts w:cs="Times New Roman"/>
          <w:szCs w:val="24"/>
        </w:rPr>
        <w:t xml:space="preserve">Sektori i </w:t>
      </w:r>
      <w:r w:rsidR="00FF1505" w:rsidRPr="00CC49AB">
        <w:rPr>
          <w:rFonts w:cs="Times New Roman"/>
          <w:szCs w:val="24"/>
        </w:rPr>
        <w:t>shërbimeve privat</w:t>
      </w:r>
      <w:r w:rsidRPr="00CC49AB">
        <w:rPr>
          <w:rFonts w:cs="Times New Roman"/>
          <w:szCs w:val="24"/>
        </w:rPr>
        <w:t xml:space="preserve">e po zhvillohet dhe ka tendencë të integrojë me ritme të shpejta teknologjinë moderne të energjisë dhe instalimet, veçanërisht dhe në vitet e fundit përdorimin e energjisë diellore si sisteme për ngrohjen e ujit me energji diellore (SWHS) dhe </w:t>
      </w:r>
      <w:r w:rsidR="00FF1505" w:rsidRPr="00CC49AB">
        <w:rPr>
          <w:rFonts w:cs="Times New Roman"/>
          <w:szCs w:val="24"/>
        </w:rPr>
        <w:t xml:space="preserve">vetëprodhuesit </w:t>
      </w:r>
      <w:r w:rsidRPr="00CC49AB">
        <w:rPr>
          <w:rFonts w:cs="Times New Roman"/>
          <w:szCs w:val="24"/>
        </w:rPr>
        <w:t>PV. Kështu, në shumë shërbime, sektori privat ka arritur dhe do të arrijë zhvillime teknologjike dhe cilësore moderne. Ky grup shërbimesh përfshin kategori biznesi, si hotele, restorante, banka, zyra turistike, zyra konsulence, zyra sigurimesh</w:t>
      </w:r>
      <w:r w:rsidR="00D42A9C" w:rsidRPr="00CC49AB">
        <w:rPr>
          <w:rFonts w:cs="Times New Roman"/>
          <w:szCs w:val="24"/>
        </w:rPr>
        <w:t xml:space="preserve"> etj</w:t>
      </w:r>
      <w:r w:rsidRPr="00CC49AB">
        <w:rPr>
          <w:rFonts w:cs="Times New Roman"/>
          <w:szCs w:val="24"/>
        </w:rPr>
        <w:t>., si dhe shumë shërbime paralele me shërbimet publike në arsim, kulturë, mjekësi</w:t>
      </w:r>
      <w:r w:rsidR="00D42A9C" w:rsidRPr="00CC49AB">
        <w:rPr>
          <w:rFonts w:cs="Times New Roman"/>
          <w:szCs w:val="24"/>
        </w:rPr>
        <w:t xml:space="preserve"> etj</w:t>
      </w:r>
      <w:r w:rsidRPr="00CC49AB">
        <w:rPr>
          <w:rFonts w:cs="Times New Roman"/>
          <w:szCs w:val="24"/>
        </w:rPr>
        <w:t xml:space="preserve">., të cilat synojnë të garantojnë për klientët e tyre një komoditet maksimal. Siç u përmend më lart, anketa e fundit për energjinë/mbikëqyrjen për sektorin e shërbimeve është kryer nga USAID në vitin 2016 për të mbledhur disa të dhëna të pjesshme për sektorin e shërbimeve për përgatitjen e Strategjisë së Energjisë të miratuar në vitin 2018. Për më tepër, duhet të theksohet se disa </w:t>
      </w:r>
      <w:r w:rsidR="00426CF5" w:rsidRPr="00CC49AB">
        <w:rPr>
          <w:rFonts w:cs="Times New Roman"/>
          <w:szCs w:val="24"/>
        </w:rPr>
        <w:t>nën</w:t>
      </w:r>
      <w:r w:rsidRPr="00CC49AB">
        <w:rPr>
          <w:rFonts w:cs="Times New Roman"/>
          <w:szCs w:val="24"/>
        </w:rPr>
        <w:t>sektore të sektorit të Shërbimeve Private ende trashëgojnë disa shërbime tradicionale në fushën e shërbimeve të riparimeve dhe në tregtinë e vogël, të cilat nuk kanë as mundësinë dhe as kërkesën për ngrohje/kondicionim.</w:t>
      </w:r>
    </w:p>
    <w:p w14:paraId="3BEC20B4" w14:textId="088C7058" w:rsidR="00655FA7" w:rsidRPr="00CC49AB" w:rsidRDefault="00655FA7" w:rsidP="002405F4">
      <w:pPr>
        <w:pStyle w:val="TEKSTIIIIII"/>
        <w:rPr>
          <w:rFonts w:cs="Times New Roman"/>
          <w:szCs w:val="24"/>
        </w:rPr>
      </w:pPr>
      <w:r w:rsidRPr="00CC49AB">
        <w:rPr>
          <w:rFonts w:cs="Times New Roman"/>
          <w:szCs w:val="24"/>
        </w:rPr>
        <w:t>Një nga sektorët më të rëndësishëm të shërbimeve private në Shqipëri është turizmi, i cili përfshin: hotele, motele, resorte, restorante, qendra rekreacioni</w:t>
      </w:r>
      <w:r w:rsidR="00D42A9C" w:rsidRPr="00CC49AB">
        <w:rPr>
          <w:rFonts w:cs="Times New Roman"/>
          <w:szCs w:val="24"/>
        </w:rPr>
        <w:t xml:space="preserve"> etj</w:t>
      </w:r>
      <w:r w:rsidRPr="00CC49AB">
        <w:rPr>
          <w:rFonts w:cs="Times New Roman"/>
          <w:szCs w:val="24"/>
        </w:rPr>
        <w:t>. Turizmi është një nga sektorët kryesorë në nxitjen e zhvillimit të qëndrueshëm ekonomik dhe është sektori kryesor strategjik i Qeverisë Shqiptare. Ndikimi i gjerë në aktivitetin ekonomik e rendit sektorin e turizmit si një nga faktorët kryesorë të rritjes ekonomike dhe punësimit.</w:t>
      </w:r>
    </w:p>
    <w:p w14:paraId="6CAF7361" w14:textId="47D21EC9" w:rsidR="00655FA7" w:rsidRPr="00CC49AB" w:rsidRDefault="00655FA7" w:rsidP="002405F4">
      <w:pPr>
        <w:pStyle w:val="TEKSTIIIIII"/>
        <w:rPr>
          <w:rFonts w:cs="Times New Roman"/>
          <w:szCs w:val="24"/>
        </w:rPr>
      </w:pPr>
      <w:r w:rsidRPr="00CC49AB">
        <w:rPr>
          <w:rFonts w:cs="Times New Roman"/>
          <w:szCs w:val="24"/>
        </w:rPr>
        <w:t>Numri i vizitorëve të huaj që kanë vizituar Shqipërinë tregon ritme të larta rritjeje, duke kaluar nga 317 mijë vizitorë në vitin 2000 në 12 milion</w:t>
      </w:r>
      <w:r w:rsidR="00FF1505" w:rsidRPr="00CC49AB">
        <w:rPr>
          <w:rFonts w:cs="Times New Roman"/>
          <w:szCs w:val="24"/>
        </w:rPr>
        <w:t>ë</w:t>
      </w:r>
      <w:r w:rsidRPr="00CC49AB">
        <w:rPr>
          <w:rFonts w:cs="Times New Roman"/>
          <w:szCs w:val="24"/>
        </w:rPr>
        <w:t xml:space="preserve"> vizitorë të huaj në vitin 2023. Rritja e numrit të ndërtesave turistike, restoranteve, shtëpive të mikpritjes ka rritur konsumimin e energjisë në këtë sektor.</w:t>
      </w:r>
    </w:p>
    <w:p w14:paraId="21EA2FD9" w14:textId="016489AA" w:rsidR="00655FA7" w:rsidRPr="00CC49AB" w:rsidRDefault="00655FA7" w:rsidP="002405F4">
      <w:pPr>
        <w:pStyle w:val="TEKSTIIIIII"/>
        <w:rPr>
          <w:rFonts w:cs="Times New Roman"/>
          <w:szCs w:val="24"/>
        </w:rPr>
      </w:pPr>
      <w:r w:rsidRPr="00CC49AB">
        <w:rPr>
          <w:rFonts w:cs="Times New Roman"/>
          <w:szCs w:val="24"/>
        </w:rPr>
        <w:t>Figurat 3.89</w:t>
      </w:r>
      <w:r w:rsidR="00FF1505" w:rsidRPr="00CC49AB">
        <w:t>–</w:t>
      </w:r>
      <w:r w:rsidRPr="00CC49AB">
        <w:rPr>
          <w:rFonts w:cs="Times New Roman"/>
          <w:szCs w:val="24"/>
        </w:rPr>
        <w:t xml:space="preserve">3.90 paraqesin konsumimin total të energjisë për ndërtesat tregtare dhe shërbimeve private për vitet 2015 - 2023. Duke qenë se statistikat kombëtare të energjisë nuk ofrojnë të dhëna të ndara për sektorët e shërbimeve tregtare dhe private, konsumimi vjetor i energjisë për stokun e </w:t>
      </w:r>
      <w:r w:rsidRPr="00CC49AB">
        <w:rPr>
          <w:rFonts w:cs="Times New Roman"/>
          <w:szCs w:val="24"/>
        </w:rPr>
        <w:lastRenderedPageBreak/>
        <w:t>ndërtesave të shërbimeve private dhe komerciale llogaritet</w:t>
      </w:r>
      <w:r w:rsidR="00614CC1" w:rsidRPr="00CC49AB">
        <w:rPr>
          <w:rFonts w:cs="Times New Roman"/>
          <w:szCs w:val="24"/>
        </w:rPr>
        <w:t>,</w:t>
      </w:r>
      <w:r w:rsidRPr="00CC49AB">
        <w:rPr>
          <w:rFonts w:cs="Times New Roman"/>
          <w:szCs w:val="24"/>
        </w:rPr>
        <w:t xml:space="preserve"> duke zbritur konsumimin vjetor të energjisë për stokun e ndërtesave publike (i analizuar në </w:t>
      </w:r>
      <w:r w:rsidR="00614CC1" w:rsidRPr="00CC49AB">
        <w:rPr>
          <w:rFonts w:cs="Times New Roman"/>
          <w:szCs w:val="24"/>
        </w:rPr>
        <w:t xml:space="preserve">kapitullin </w:t>
      </w:r>
      <w:r w:rsidRPr="00CC49AB">
        <w:rPr>
          <w:rFonts w:cs="Times New Roman"/>
          <w:szCs w:val="24"/>
        </w:rPr>
        <w:t>3.2) nga konsumimi total i energjisë për sektorin e shërbimeve.</w:t>
      </w:r>
    </w:p>
    <w:p w14:paraId="303A68FB" w14:textId="77777777" w:rsidR="00655FA7" w:rsidRPr="00CC49AB" w:rsidRDefault="00655FA7" w:rsidP="00655FA7">
      <w:pPr>
        <w:tabs>
          <w:tab w:val="left" w:pos="-1134"/>
          <w:tab w:val="left" w:pos="270"/>
          <w:tab w:val="left" w:pos="567"/>
          <w:tab w:val="left" w:pos="1134"/>
          <w:tab w:val="left" w:pos="5304"/>
          <w:tab w:val="left" w:pos="6996"/>
        </w:tabs>
        <w:spacing w:after="0" w:line="240" w:lineRule="auto"/>
        <w:jc w:val="both"/>
        <w:rPr>
          <w:rFonts w:ascii="Garamond" w:hAnsi="Garamond" w:cs="Times New Roman"/>
          <w:sz w:val="24"/>
          <w:szCs w:val="24"/>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50"/>
        <w:gridCol w:w="4650"/>
      </w:tblGrid>
      <w:tr w:rsidR="00655FA7" w:rsidRPr="00CC49AB" w14:paraId="36D8D020" w14:textId="77777777" w:rsidTr="002405F4">
        <w:tc>
          <w:tcPr>
            <w:tcW w:w="4650" w:type="dxa"/>
            <w:hideMark/>
          </w:tcPr>
          <w:p w14:paraId="4BDA3428"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12E3486A" wp14:editId="345DCF5E">
                  <wp:extent cx="2766060" cy="2141220"/>
                  <wp:effectExtent l="0" t="0" r="0" b="0"/>
                  <wp:docPr id="519927674" name="Picture 519927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0"/>
                          <pic:cNvPicPr>
                            <a:picLocks noChangeAspect="1" noChangeArrowheads="1"/>
                          </pic:cNvPicPr>
                        </pic:nvPicPr>
                        <pic:blipFill>
                          <a:blip r:embed="rId139">
                            <a:extLst>
                              <a:ext uri="{28A0092B-C50C-407E-A947-70E740481C1C}">
                                <a14:useLocalDpi xmlns:a14="http://schemas.microsoft.com/office/drawing/2010/main" val="0"/>
                              </a:ext>
                            </a:extLst>
                          </a:blip>
                          <a:srcRect/>
                          <a:stretch>
                            <a:fillRect/>
                          </a:stretch>
                        </pic:blipFill>
                        <pic:spPr bwMode="auto">
                          <a:xfrm>
                            <a:off x="0" y="0"/>
                            <a:ext cx="2766060" cy="2141220"/>
                          </a:xfrm>
                          <a:prstGeom prst="rect">
                            <a:avLst/>
                          </a:prstGeom>
                          <a:noFill/>
                        </pic:spPr>
                      </pic:pic>
                    </a:graphicData>
                  </a:graphic>
                </wp:inline>
              </w:drawing>
            </w:r>
          </w:p>
          <w:p w14:paraId="0D0FCD9B" w14:textId="29D89AE9"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94" w:name="_Toc184729364"/>
            <w:r w:rsidRPr="00CC49AB">
              <w:rPr>
                <w:rFonts w:ascii="Garamond" w:hAnsi="Garamond" w:cs="Times New Roman"/>
                <w:b w:val="0"/>
                <w:i/>
                <w:color w:val="auto"/>
                <w:szCs w:val="20"/>
                <w:lang w:val="sq-AL"/>
              </w:rPr>
              <w:t xml:space="preserve">Figura </w:t>
            </w:r>
            <w:r w:rsidR="002405F4" w:rsidRPr="00CC49AB">
              <w:rPr>
                <w:rFonts w:ascii="Garamond" w:hAnsi="Garamond" w:cs="Times New Roman"/>
                <w:b w:val="0"/>
                <w:i/>
                <w:color w:val="auto"/>
                <w:szCs w:val="20"/>
                <w:lang w:val="sq-AL"/>
              </w:rPr>
              <w:t>3.89</w:t>
            </w:r>
            <w:r w:rsidRPr="00CC49AB">
              <w:rPr>
                <w:rFonts w:ascii="Garamond" w:hAnsi="Garamond" w:cs="Times New Roman"/>
                <w:b w:val="0"/>
                <w:i/>
                <w:color w:val="auto"/>
                <w:szCs w:val="20"/>
                <w:lang w:val="sq-AL"/>
              </w:rPr>
              <w:t xml:space="preserve"> Progresi i konsumit final të energjisë për ndërtesat komerciale dhe shërbimet private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(ktoe)</w:t>
            </w:r>
            <w:bookmarkEnd w:id="194"/>
          </w:p>
        </w:tc>
        <w:tc>
          <w:tcPr>
            <w:tcW w:w="4650" w:type="dxa"/>
            <w:hideMark/>
          </w:tcPr>
          <w:p w14:paraId="324F7C71"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0DE92038" wp14:editId="4385BA5E">
                  <wp:extent cx="2697480" cy="2141220"/>
                  <wp:effectExtent l="0" t="0" r="7620" b="0"/>
                  <wp:docPr id="878940004" name="Picture 8789400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8"/>
                          <pic:cNvPicPr>
                            <a:picLocks noChangeAspect="1" noChangeArrowheads="1"/>
                          </pic:cNvPicPr>
                        </pic:nvPicPr>
                        <pic:blipFill>
                          <a:blip r:embed="rId140">
                            <a:extLst>
                              <a:ext uri="{28A0092B-C50C-407E-A947-70E740481C1C}">
                                <a14:useLocalDpi xmlns:a14="http://schemas.microsoft.com/office/drawing/2010/main" val="0"/>
                              </a:ext>
                            </a:extLst>
                          </a:blip>
                          <a:srcRect/>
                          <a:stretch>
                            <a:fillRect/>
                          </a:stretch>
                        </pic:blipFill>
                        <pic:spPr bwMode="auto">
                          <a:xfrm>
                            <a:off x="0" y="0"/>
                            <a:ext cx="2697480" cy="2141220"/>
                          </a:xfrm>
                          <a:prstGeom prst="rect">
                            <a:avLst/>
                          </a:prstGeom>
                          <a:noFill/>
                          <a:ln>
                            <a:noFill/>
                          </a:ln>
                        </pic:spPr>
                      </pic:pic>
                    </a:graphicData>
                  </a:graphic>
                </wp:inline>
              </w:drawing>
            </w:r>
          </w:p>
          <w:p w14:paraId="2E65B951" w14:textId="0D327803"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95" w:name="_Toc184729365"/>
            <w:r w:rsidRPr="00CC49AB">
              <w:rPr>
                <w:rFonts w:ascii="Garamond" w:hAnsi="Garamond" w:cs="Times New Roman"/>
                <w:b w:val="0"/>
                <w:i/>
                <w:color w:val="auto"/>
                <w:szCs w:val="20"/>
                <w:lang w:val="sq-AL"/>
              </w:rPr>
              <w:t xml:space="preserve">Figura </w:t>
            </w:r>
            <w:r w:rsidR="002405F4" w:rsidRPr="00CC49AB">
              <w:rPr>
                <w:rFonts w:ascii="Garamond" w:hAnsi="Garamond" w:cs="Times New Roman"/>
                <w:b w:val="0"/>
                <w:i/>
                <w:color w:val="auto"/>
                <w:szCs w:val="20"/>
                <w:lang w:val="sq-AL"/>
              </w:rPr>
              <w:t>3.90</w:t>
            </w:r>
            <w:r w:rsidRPr="00CC49AB">
              <w:rPr>
                <w:rFonts w:ascii="Garamond" w:hAnsi="Garamond" w:cs="Times New Roman"/>
                <w:b w:val="0"/>
                <w:i/>
                <w:color w:val="auto"/>
                <w:szCs w:val="20"/>
                <w:lang w:val="sq-AL"/>
              </w:rPr>
              <w:t xml:space="preserve"> Progresi i konsumit final të energjisë për ndërtesat komerciale dhe shërbimet private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(ktoe)</w:t>
            </w:r>
            <w:bookmarkEnd w:id="195"/>
          </w:p>
          <w:p w14:paraId="0F833018"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p>
        </w:tc>
      </w:tr>
      <w:tr w:rsidR="00655FA7" w:rsidRPr="00CC49AB" w14:paraId="6169410C" w14:textId="77777777" w:rsidTr="002405F4">
        <w:tc>
          <w:tcPr>
            <w:tcW w:w="9300" w:type="dxa"/>
            <w:gridSpan w:val="2"/>
            <w:hideMark/>
          </w:tcPr>
          <w:p w14:paraId="36B53970" w14:textId="655FE993"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614CC1"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 xml:space="preserve">bazuar në Bilancin e Energjisë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INSTAT dhe MIE/AKBN</w:t>
            </w:r>
          </w:p>
        </w:tc>
      </w:tr>
    </w:tbl>
    <w:p w14:paraId="1DF14E84" w14:textId="77777777" w:rsidR="00655FA7" w:rsidRPr="00CC49AB" w:rsidRDefault="00655FA7" w:rsidP="00655FA7">
      <w:pPr>
        <w:spacing w:after="0" w:line="240" w:lineRule="auto"/>
        <w:jc w:val="both"/>
        <w:rPr>
          <w:rFonts w:ascii="Garamond" w:hAnsi="Garamond" w:cs="Times New Roman"/>
          <w:sz w:val="24"/>
          <w:szCs w:val="24"/>
        </w:rPr>
      </w:pPr>
    </w:p>
    <w:p w14:paraId="4D5DD9AC" w14:textId="542A4DB9" w:rsidR="00655FA7" w:rsidRPr="00CC49AB" w:rsidRDefault="00655FA7" w:rsidP="002405F4">
      <w:pPr>
        <w:pStyle w:val="TEKSTIIIIII"/>
      </w:pPr>
      <w:r w:rsidRPr="00CC49AB">
        <w:t>Analiza tregon një rritje të ndjeshme të konsumit të energjisë në këtë sektor dhe një ulje të përkohshme të konsumit në vitin 2021</w:t>
      </w:r>
      <w:r w:rsidR="0067113F" w:rsidRPr="00CC49AB">
        <w:t>,</w:t>
      </w:r>
      <w:r w:rsidRPr="00CC49AB">
        <w:t xml:space="preserve"> për shkak të </w:t>
      </w:r>
      <w:r w:rsidR="00614CC1" w:rsidRPr="00CC49AB">
        <w:t>COVID</w:t>
      </w:r>
      <w:r w:rsidRPr="00CC49AB">
        <w:t>-19.</w:t>
      </w:r>
    </w:p>
    <w:p w14:paraId="24746C69" w14:textId="77777777" w:rsidR="00655FA7" w:rsidRPr="00CC49AB" w:rsidRDefault="00655FA7" w:rsidP="002405F4">
      <w:pPr>
        <w:pStyle w:val="TEKSTIIIIII"/>
      </w:pPr>
      <w:r w:rsidRPr="00CC49AB">
        <w:t>3.3.2 Të dhënat e përgjithshme të stokut të ndërtesave komerciale dhe të shërbimeve private</w:t>
      </w:r>
    </w:p>
    <w:p w14:paraId="216FB237" w14:textId="40E44316" w:rsidR="00655FA7" w:rsidRPr="00CC49AB" w:rsidRDefault="00655FA7" w:rsidP="002405F4">
      <w:pPr>
        <w:pStyle w:val="TEKSTIIIIII"/>
        <w:rPr>
          <w:rFonts w:eastAsia="Times New Roman"/>
          <w:lang w:eastAsia="en-US"/>
        </w:rPr>
      </w:pPr>
      <w:r w:rsidRPr="00CC49AB">
        <w:rPr>
          <w:rFonts w:eastAsia="Times New Roman"/>
          <w:lang w:eastAsia="en-US"/>
        </w:rPr>
        <w:t>Burimi kryesor i informacionit të detajuar për llojet e ndërtesave në stokun e ndërtesave të shërbimeve private dhe komerciale është INSTAT</w:t>
      </w:r>
      <w:r w:rsidR="0067113F" w:rsidRPr="00CC49AB">
        <w:rPr>
          <w:rFonts w:eastAsia="Times New Roman"/>
          <w:lang w:eastAsia="en-US"/>
        </w:rPr>
        <w:t>-i</w:t>
      </w:r>
      <w:r w:rsidRPr="00CC49AB">
        <w:rPr>
          <w:rFonts w:eastAsia="Times New Roman"/>
          <w:lang w:eastAsia="en-US"/>
        </w:rPr>
        <w:t xml:space="preserve"> dhe mund të ndahet në kategoritë kryesore si më poshtë: </w:t>
      </w:r>
    </w:p>
    <w:p w14:paraId="5514B90D" w14:textId="77777777" w:rsidR="00655FA7" w:rsidRPr="00CC49AB" w:rsidRDefault="002405F4" w:rsidP="002405F4">
      <w:pPr>
        <w:pStyle w:val="TEKSTIIIIII"/>
        <w:rPr>
          <w:rFonts w:eastAsia="Times New Roman"/>
          <w:lang w:eastAsia="en-US"/>
        </w:rPr>
      </w:pPr>
      <w:r w:rsidRPr="00CC49AB">
        <w:rPr>
          <w:rFonts w:eastAsia="Times New Roman"/>
          <w:lang w:eastAsia="en-US"/>
        </w:rPr>
        <w:t xml:space="preserve">- </w:t>
      </w:r>
      <w:r w:rsidR="00655FA7" w:rsidRPr="00CC49AB">
        <w:rPr>
          <w:rFonts w:eastAsia="Times New Roman"/>
          <w:lang w:eastAsia="en-US"/>
        </w:rPr>
        <w:t xml:space="preserve">Tregtia me shumicë dhe me pakicë (dyqane, tregje dhe supermarkete); </w:t>
      </w:r>
    </w:p>
    <w:p w14:paraId="170C1618" w14:textId="77777777" w:rsidR="00655FA7" w:rsidRPr="00CC49AB" w:rsidRDefault="002405F4" w:rsidP="002405F4">
      <w:pPr>
        <w:pStyle w:val="TEKSTIIIIII"/>
        <w:rPr>
          <w:rFonts w:eastAsia="Times New Roman"/>
          <w:lang w:eastAsia="en-US"/>
        </w:rPr>
      </w:pPr>
      <w:r w:rsidRPr="00CC49AB">
        <w:rPr>
          <w:rFonts w:eastAsia="Times New Roman"/>
          <w:lang w:eastAsia="en-US"/>
        </w:rPr>
        <w:t xml:space="preserve">- </w:t>
      </w:r>
      <w:r w:rsidR="00655FA7" w:rsidRPr="00CC49AB">
        <w:rPr>
          <w:rFonts w:eastAsia="Times New Roman"/>
          <w:lang w:eastAsia="en-US"/>
        </w:rPr>
        <w:t xml:space="preserve">Zyra private të profesionistëve të ndryshëm; </w:t>
      </w:r>
    </w:p>
    <w:p w14:paraId="45B85F8D" w14:textId="77777777" w:rsidR="00655FA7" w:rsidRPr="00CC49AB" w:rsidRDefault="002405F4" w:rsidP="002405F4">
      <w:pPr>
        <w:pStyle w:val="TEKSTIIIIII"/>
        <w:rPr>
          <w:rFonts w:eastAsia="Times New Roman"/>
          <w:lang w:eastAsia="en-US"/>
        </w:rPr>
      </w:pPr>
      <w:r w:rsidRPr="00CC49AB">
        <w:rPr>
          <w:rFonts w:eastAsia="Times New Roman"/>
          <w:lang w:eastAsia="en-US"/>
        </w:rPr>
        <w:t xml:space="preserve">- </w:t>
      </w:r>
      <w:r w:rsidR="00655FA7" w:rsidRPr="00CC49AB">
        <w:rPr>
          <w:rFonts w:eastAsia="Times New Roman"/>
          <w:lang w:eastAsia="en-US"/>
        </w:rPr>
        <w:t xml:space="preserve">Kopsht/private shkolla/universitete; </w:t>
      </w:r>
    </w:p>
    <w:p w14:paraId="4D366CFA" w14:textId="0D0DEA9C" w:rsidR="00655FA7" w:rsidRPr="00CC49AB" w:rsidRDefault="002405F4" w:rsidP="002405F4">
      <w:pPr>
        <w:pStyle w:val="TEKSTIIIIII"/>
        <w:rPr>
          <w:rFonts w:eastAsia="Times New Roman"/>
          <w:lang w:eastAsia="en-US"/>
        </w:rPr>
      </w:pPr>
      <w:r w:rsidRPr="00CC49AB">
        <w:rPr>
          <w:rFonts w:eastAsia="Times New Roman"/>
          <w:lang w:eastAsia="en-US"/>
        </w:rPr>
        <w:t>-</w:t>
      </w:r>
      <w:r w:rsidR="00D817CB" w:rsidRPr="00CC49AB">
        <w:rPr>
          <w:rFonts w:eastAsia="Times New Roman"/>
          <w:lang w:eastAsia="en-US"/>
        </w:rPr>
        <w:t xml:space="preserve"> </w:t>
      </w:r>
      <w:r w:rsidR="00655FA7" w:rsidRPr="00CC49AB">
        <w:rPr>
          <w:rFonts w:eastAsia="Times New Roman"/>
          <w:lang w:eastAsia="en-US"/>
        </w:rPr>
        <w:t xml:space="preserve">Hotele dhe restorante; </w:t>
      </w:r>
    </w:p>
    <w:p w14:paraId="3BFF9AF9" w14:textId="55883C27" w:rsidR="00655FA7" w:rsidRPr="00CC49AB" w:rsidRDefault="002405F4" w:rsidP="002405F4">
      <w:pPr>
        <w:pStyle w:val="TEKSTIIIIII"/>
        <w:rPr>
          <w:rFonts w:eastAsia="Times New Roman"/>
          <w:lang w:eastAsia="en-US"/>
        </w:rPr>
      </w:pPr>
      <w:r w:rsidRPr="00CC49AB">
        <w:rPr>
          <w:rFonts w:eastAsia="Times New Roman"/>
          <w:lang w:eastAsia="en-US"/>
        </w:rPr>
        <w:t>-</w:t>
      </w:r>
      <w:r w:rsidR="00DC2701" w:rsidRPr="00CC49AB">
        <w:rPr>
          <w:rFonts w:eastAsia="Times New Roman"/>
          <w:lang w:eastAsia="en-US"/>
        </w:rPr>
        <w:t xml:space="preserve"> </w:t>
      </w:r>
      <w:r w:rsidR="00655FA7" w:rsidRPr="00CC49AB">
        <w:rPr>
          <w:rFonts w:eastAsia="Times New Roman"/>
          <w:lang w:eastAsia="en-US"/>
        </w:rPr>
        <w:t xml:space="preserve">Ndërtesa të sektorit privat të shëndetësisë; dhe </w:t>
      </w:r>
    </w:p>
    <w:p w14:paraId="57E9085D" w14:textId="77777777" w:rsidR="00655FA7" w:rsidRPr="00CC49AB" w:rsidRDefault="002405F4" w:rsidP="002405F4">
      <w:pPr>
        <w:pStyle w:val="TEKSTIIIIII"/>
        <w:rPr>
          <w:rFonts w:eastAsia="Times New Roman"/>
          <w:lang w:eastAsia="en-US"/>
        </w:rPr>
      </w:pPr>
      <w:r w:rsidRPr="00CC49AB">
        <w:rPr>
          <w:rFonts w:eastAsia="Times New Roman"/>
          <w:lang w:eastAsia="en-US"/>
        </w:rPr>
        <w:t xml:space="preserve">- </w:t>
      </w:r>
      <w:r w:rsidR="00655FA7" w:rsidRPr="00CC49AB">
        <w:rPr>
          <w:rFonts w:eastAsia="Times New Roman"/>
          <w:lang w:eastAsia="en-US"/>
        </w:rPr>
        <w:t>Ndërtesa dhe hapësira për aktivitete kulturore, sportive dhe aktivitete të tjera (jo të përfshira në kategoritë e mësipërme).</w:t>
      </w:r>
    </w:p>
    <w:p w14:paraId="21F2C3AF" w14:textId="6DC6221F" w:rsidR="00655FA7" w:rsidRPr="00CC49AB" w:rsidRDefault="00655FA7" w:rsidP="002405F4">
      <w:pPr>
        <w:pStyle w:val="TEKSTIIIIII"/>
      </w:pPr>
      <w:r w:rsidRPr="00CC49AB">
        <w:t>Figurat 3.91</w:t>
      </w:r>
      <w:r w:rsidR="00D817CB" w:rsidRPr="00CC49AB">
        <w:t>–</w:t>
      </w:r>
      <w:r w:rsidRPr="00CC49AB">
        <w:t xml:space="preserve">3.92 tregojnë kontributin në PBB në terma realë dhe nominalë nga stokun i ndërtesave të shërbimeve private dhe komerciale në Shqipëri, sipas të dhënave nga PKEK, Banka e Shqipërisë dhe Banka Botërore. Analiza tregon se shkalla e rritjes së PBB-së është respektivisht 3.74% dhe 11.93% në terma realë dhe nominalë për stokun e ndërtesave të shërbimeve private dhe komerciale për periudhën e gjithëpërfshirëse </w:t>
      </w:r>
      <w:r w:rsidR="0009765A" w:rsidRPr="00CC49AB">
        <w:t>2015–2023</w:t>
      </w:r>
      <w:r w:rsidRPr="00CC49AB">
        <w:t>.</w:t>
      </w:r>
    </w:p>
    <w:p w14:paraId="7949D9A0" w14:textId="77777777" w:rsidR="00655FA7" w:rsidRPr="00CC49AB" w:rsidRDefault="00655FA7" w:rsidP="00655FA7">
      <w:pPr>
        <w:spacing w:after="0" w:line="240" w:lineRule="auto"/>
        <w:jc w:val="both"/>
        <w:rPr>
          <w:rFonts w:ascii="Garamond" w:hAnsi="Garamond" w:cs="Times New Roman"/>
          <w:sz w:val="24"/>
          <w:szCs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97"/>
        <w:gridCol w:w="4663"/>
      </w:tblGrid>
      <w:tr w:rsidR="00655FA7" w:rsidRPr="00CC49AB" w14:paraId="2EAC98BD" w14:textId="77777777" w:rsidTr="002405F4">
        <w:tc>
          <w:tcPr>
            <w:tcW w:w="2509" w:type="pct"/>
            <w:hideMark/>
          </w:tcPr>
          <w:p w14:paraId="212ED327"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7C4B808F" wp14:editId="778FFB09">
                  <wp:extent cx="2687955" cy="2383155"/>
                  <wp:effectExtent l="0" t="0" r="0" b="0"/>
                  <wp:docPr id="1770264563" name="Picture 17702645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9"/>
                          <pic:cNvPicPr>
                            <a:picLocks noChangeAspect="1" noChangeArrowheads="1"/>
                          </pic:cNvPicPr>
                        </pic:nvPicPr>
                        <pic:blipFill>
                          <a:blip r:embed="rId141">
                            <a:extLst>
                              <a:ext uri="{28A0092B-C50C-407E-A947-70E740481C1C}">
                                <a14:useLocalDpi xmlns:a14="http://schemas.microsoft.com/office/drawing/2010/main" val="0"/>
                              </a:ext>
                            </a:extLst>
                          </a:blip>
                          <a:srcRect/>
                          <a:stretch>
                            <a:fillRect/>
                          </a:stretch>
                        </pic:blipFill>
                        <pic:spPr bwMode="auto">
                          <a:xfrm>
                            <a:off x="0" y="0"/>
                            <a:ext cx="2687955" cy="2383155"/>
                          </a:xfrm>
                          <a:prstGeom prst="rect">
                            <a:avLst/>
                          </a:prstGeom>
                          <a:noFill/>
                          <a:ln>
                            <a:noFill/>
                          </a:ln>
                        </pic:spPr>
                      </pic:pic>
                    </a:graphicData>
                  </a:graphic>
                </wp:inline>
              </w:drawing>
            </w:r>
          </w:p>
          <w:p w14:paraId="1C6734BF" w14:textId="485E3474"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96" w:name="_Toc184729366"/>
            <w:r w:rsidRPr="00CC49AB">
              <w:rPr>
                <w:rFonts w:ascii="Garamond" w:hAnsi="Garamond" w:cs="Times New Roman"/>
                <w:b w:val="0"/>
                <w:i/>
                <w:color w:val="auto"/>
                <w:szCs w:val="20"/>
                <w:lang w:val="sq-AL"/>
              </w:rPr>
              <w:t xml:space="preserve">Figura </w:t>
            </w:r>
            <w:r w:rsidR="002405F4" w:rsidRPr="00CC49AB">
              <w:rPr>
                <w:rFonts w:ascii="Garamond" w:hAnsi="Garamond" w:cs="Times New Roman"/>
                <w:b w:val="0"/>
                <w:i/>
                <w:color w:val="auto"/>
                <w:szCs w:val="20"/>
                <w:lang w:val="sq-AL"/>
              </w:rPr>
              <w:t>3.91</w:t>
            </w:r>
            <w:r w:rsidRPr="00CC49AB">
              <w:rPr>
                <w:rFonts w:ascii="Garamond" w:hAnsi="Garamond" w:cs="Times New Roman"/>
                <w:b w:val="0"/>
                <w:i/>
                <w:color w:val="auto"/>
                <w:szCs w:val="20"/>
                <w:lang w:val="sq-AL"/>
              </w:rPr>
              <w:t xml:space="preserve"> PBB në terma realë për vlerat historike për </w:t>
            </w:r>
            <w:r w:rsidR="00426CF5" w:rsidRPr="00CC49AB">
              <w:rPr>
                <w:rFonts w:ascii="Garamond" w:hAnsi="Garamond" w:cs="Times New Roman"/>
                <w:b w:val="0"/>
                <w:i/>
                <w:color w:val="auto"/>
                <w:szCs w:val="20"/>
                <w:lang w:val="sq-AL"/>
              </w:rPr>
              <w:t>nën</w:t>
            </w:r>
            <w:r w:rsidRPr="00CC49AB">
              <w:rPr>
                <w:rFonts w:ascii="Garamond" w:hAnsi="Garamond" w:cs="Times New Roman"/>
                <w:b w:val="0"/>
                <w:i/>
                <w:color w:val="auto"/>
                <w:szCs w:val="20"/>
                <w:lang w:val="sq-AL"/>
              </w:rPr>
              <w:t>sektorin e shërbimeve private dhe komerciale në Shqipëri (</w:t>
            </w:r>
            <w:r w:rsidR="00D817CB" w:rsidRPr="00CC49AB">
              <w:rPr>
                <w:rFonts w:ascii="Garamond" w:hAnsi="Garamond" w:cs="Times New Roman"/>
                <w:b w:val="0"/>
                <w:i/>
                <w:color w:val="auto"/>
                <w:szCs w:val="20"/>
                <w:lang w:val="sq-AL"/>
              </w:rPr>
              <w:t>euro</w:t>
            </w:r>
            <w:r w:rsidRPr="00CC49AB">
              <w:rPr>
                <w:rFonts w:ascii="Garamond" w:hAnsi="Garamond" w:cs="Times New Roman"/>
                <w:b w:val="0"/>
                <w:i/>
                <w:color w:val="auto"/>
                <w:szCs w:val="20"/>
                <w:lang w:val="sq-AL"/>
              </w:rPr>
              <w:t>)</w:t>
            </w:r>
            <w:bookmarkEnd w:id="196"/>
          </w:p>
        </w:tc>
        <w:tc>
          <w:tcPr>
            <w:tcW w:w="2491" w:type="pct"/>
            <w:hideMark/>
          </w:tcPr>
          <w:p w14:paraId="3E5F31FE"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99E89AB" wp14:editId="021459A4">
                  <wp:extent cx="2667000" cy="2383155"/>
                  <wp:effectExtent l="0" t="0" r="0" b="0"/>
                  <wp:docPr id="614378881" name="Picture 6143788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9"/>
                          <pic:cNvPicPr>
                            <a:picLocks noChangeAspect="1" noChangeArrowheads="1"/>
                          </pic:cNvPicPr>
                        </pic:nvPicPr>
                        <pic:blipFill>
                          <a:blip r:embed="rId142">
                            <a:extLst>
                              <a:ext uri="{28A0092B-C50C-407E-A947-70E740481C1C}">
                                <a14:useLocalDpi xmlns:a14="http://schemas.microsoft.com/office/drawing/2010/main" val="0"/>
                              </a:ext>
                            </a:extLst>
                          </a:blip>
                          <a:srcRect/>
                          <a:stretch>
                            <a:fillRect/>
                          </a:stretch>
                        </pic:blipFill>
                        <pic:spPr bwMode="auto">
                          <a:xfrm>
                            <a:off x="0" y="0"/>
                            <a:ext cx="2667000" cy="2383155"/>
                          </a:xfrm>
                          <a:prstGeom prst="rect">
                            <a:avLst/>
                          </a:prstGeom>
                          <a:noFill/>
                          <a:ln>
                            <a:noFill/>
                          </a:ln>
                        </pic:spPr>
                      </pic:pic>
                    </a:graphicData>
                  </a:graphic>
                </wp:inline>
              </w:drawing>
            </w:r>
          </w:p>
          <w:p w14:paraId="650DB65C" w14:textId="175CB6DB"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197" w:name="_Toc184729367"/>
            <w:r w:rsidRPr="00CC49AB">
              <w:rPr>
                <w:rFonts w:ascii="Garamond" w:hAnsi="Garamond" w:cs="Times New Roman"/>
                <w:b w:val="0"/>
                <w:i/>
                <w:color w:val="auto"/>
                <w:szCs w:val="20"/>
                <w:lang w:val="sq-AL"/>
              </w:rPr>
              <w:t xml:space="preserve">Figura </w:t>
            </w:r>
            <w:r w:rsidR="002405F4" w:rsidRPr="00CC49AB">
              <w:rPr>
                <w:rFonts w:ascii="Garamond" w:hAnsi="Garamond" w:cs="Times New Roman"/>
                <w:b w:val="0"/>
                <w:i/>
                <w:color w:val="auto"/>
                <w:szCs w:val="20"/>
                <w:lang w:val="sq-AL"/>
              </w:rPr>
              <w:t>3.92</w:t>
            </w:r>
            <w:r w:rsidRPr="00CC49AB">
              <w:rPr>
                <w:rFonts w:ascii="Garamond" w:hAnsi="Garamond" w:cs="Times New Roman"/>
                <w:b w:val="0"/>
                <w:i/>
                <w:color w:val="auto"/>
                <w:szCs w:val="20"/>
                <w:lang w:val="sq-AL"/>
              </w:rPr>
              <w:t xml:space="preserve"> PBB në terma nominalë për vlerat historike për </w:t>
            </w:r>
            <w:r w:rsidR="00426CF5" w:rsidRPr="00CC49AB">
              <w:rPr>
                <w:rFonts w:ascii="Garamond" w:hAnsi="Garamond" w:cs="Times New Roman"/>
                <w:b w:val="0"/>
                <w:i/>
                <w:color w:val="auto"/>
                <w:szCs w:val="20"/>
                <w:lang w:val="sq-AL"/>
              </w:rPr>
              <w:t>nën</w:t>
            </w:r>
            <w:r w:rsidRPr="00CC49AB">
              <w:rPr>
                <w:rFonts w:ascii="Garamond" w:hAnsi="Garamond" w:cs="Times New Roman"/>
                <w:b w:val="0"/>
                <w:i/>
                <w:color w:val="auto"/>
                <w:szCs w:val="20"/>
                <w:lang w:val="sq-AL"/>
              </w:rPr>
              <w:t>sektorin e shërbimeve private dhe komerciale në Shqipëri (</w:t>
            </w:r>
            <w:r w:rsidR="00D817CB" w:rsidRPr="00CC49AB">
              <w:rPr>
                <w:rFonts w:ascii="Garamond" w:hAnsi="Garamond" w:cs="Times New Roman"/>
                <w:b w:val="0"/>
                <w:i/>
                <w:color w:val="auto"/>
                <w:szCs w:val="20"/>
                <w:lang w:val="sq-AL"/>
              </w:rPr>
              <w:t>euro</w:t>
            </w:r>
            <w:r w:rsidRPr="00CC49AB">
              <w:rPr>
                <w:rFonts w:ascii="Garamond" w:hAnsi="Garamond" w:cs="Times New Roman"/>
                <w:b w:val="0"/>
                <w:i/>
                <w:color w:val="auto"/>
                <w:szCs w:val="20"/>
                <w:lang w:val="sq-AL"/>
              </w:rPr>
              <w:t>)</w:t>
            </w:r>
            <w:bookmarkEnd w:id="197"/>
          </w:p>
          <w:p w14:paraId="5A19E680"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p>
        </w:tc>
      </w:tr>
      <w:tr w:rsidR="00655FA7" w:rsidRPr="00CC49AB" w14:paraId="0D0B0EB0" w14:textId="77777777" w:rsidTr="002405F4">
        <w:tc>
          <w:tcPr>
            <w:tcW w:w="5000" w:type="pct"/>
            <w:gridSpan w:val="2"/>
            <w:hideMark/>
          </w:tcPr>
          <w:p w14:paraId="2E6C5524" w14:textId="10DF0FA8"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Grafiku i përgatitur nga </w:t>
            </w:r>
            <w:r w:rsidR="00D817CB"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 xml:space="preserve">bazuar në raportet e Bankës së Shqipërisë dhe Bankës Botërore për vitet </w:t>
            </w:r>
            <w:r w:rsidR="0009765A" w:rsidRPr="00CC49AB">
              <w:rPr>
                <w:rFonts w:ascii="Garamond" w:hAnsi="Garamond" w:cs="Times New Roman"/>
                <w:b w:val="0"/>
                <w:i/>
                <w:color w:val="auto"/>
                <w:szCs w:val="20"/>
                <w:lang w:val="sq-AL"/>
              </w:rPr>
              <w:t>2015–2023</w:t>
            </w:r>
          </w:p>
        </w:tc>
      </w:tr>
    </w:tbl>
    <w:p w14:paraId="7C3F29C9" w14:textId="77777777" w:rsidR="00655FA7" w:rsidRPr="00CC49AB" w:rsidRDefault="00655FA7" w:rsidP="00655FA7">
      <w:pPr>
        <w:spacing w:after="0" w:line="240" w:lineRule="auto"/>
        <w:jc w:val="both"/>
        <w:rPr>
          <w:rFonts w:ascii="Garamond" w:hAnsi="Garamond" w:cs="Times New Roman"/>
          <w:szCs w:val="20"/>
        </w:rPr>
      </w:pPr>
    </w:p>
    <w:p w14:paraId="1E32F889" w14:textId="1D18D24F" w:rsidR="00655FA7" w:rsidRPr="00CC49AB" w:rsidRDefault="00655FA7" w:rsidP="002405F4">
      <w:pPr>
        <w:pStyle w:val="TEKSTIIIIII"/>
        <w:rPr>
          <w:b/>
        </w:rPr>
      </w:pPr>
      <w:r w:rsidRPr="00CC49AB">
        <w:rPr>
          <w:b/>
        </w:rPr>
        <w:t xml:space="preserve">3.3.3 Përmbledhje e </w:t>
      </w:r>
      <w:r w:rsidR="00D817CB" w:rsidRPr="00CC49AB">
        <w:rPr>
          <w:b/>
        </w:rPr>
        <w:t>stokut të ndërtesave të shërbimeve komerciale dhe private</w:t>
      </w:r>
    </w:p>
    <w:p w14:paraId="247564A1" w14:textId="5D9C479D" w:rsidR="00655FA7" w:rsidRPr="00CC49AB" w:rsidRDefault="00655FA7" w:rsidP="002405F4">
      <w:pPr>
        <w:pStyle w:val="TEKSTIIIIII"/>
        <w:rPr>
          <w:szCs w:val="24"/>
        </w:rPr>
      </w:pPr>
      <w:r w:rsidRPr="00CC49AB">
        <w:rPr>
          <w:szCs w:val="24"/>
        </w:rPr>
        <w:t>Të dhënat e detajuara nuk janë të disponueshme për ndarjen e stokut të ndërtesave të shërbimeve private dhe komerciale sipas vitit të ndërtesës, madhësisë, pronësisë, vendndodhjes ose tipologjive. Gjithashtu, informacioni i detajuar nuk është lehtësisht i disponueshëm për materialet e ndërtimit (pavarësisht se ato janë kryesisht ndërtim me tulla), karakteristikat termofizike të strukturave të ndërtesave (izolimi, xhami, ventilimi, ndriçimi natyral), apo sistemet e ngrohjes, ftohjes dhe ndriçimit. Për këtë arsye, të dhënat e mëposhtme janë llogaritur duke përdorur të dhënat nga INSTAT</w:t>
      </w:r>
      <w:r w:rsidR="009A1304" w:rsidRPr="00CC49AB">
        <w:rPr>
          <w:szCs w:val="24"/>
        </w:rPr>
        <w:t>-i</w:t>
      </w:r>
      <w:r w:rsidRPr="00CC49AB">
        <w:rPr>
          <w:szCs w:val="24"/>
        </w:rPr>
        <w:t xml:space="preserve"> dhe përvojën e ekipit të Konsulencës. Duke marrë parasysh numrin e ulët të të dhënave të disponueshme, do të bëhen disa supozime, të cilat janë marrë ose nga vendet fqinje ose bazuar në përvojën ndërkombëtare. Stoku i ndërtesave të shërbimeve private dhe komerciale në Shqipëri është shumë heterogjen</w:t>
      </w:r>
      <w:r w:rsidR="009A1304" w:rsidRPr="00CC49AB">
        <w:rPr>
          <w:szCs w:val="24"/>
        </w:rPr>
        <w:t>,</w:t>
      </w:r>
      <w:r w:rsidRPr="00CC49AB">
        <w:rPr>
          <w:szCs w:val="24"/>
        </w:rPr>
        <w:t xml:space="preserve"> për shkak të ndryshimeve në sipërfaqet mesatare, llojet e ndërtimit, llojet e përdorimit dhe konsumit të energjisë, në varësi të përdorimit. Figura 3.93 paraqet stokun e ndërtesave të shërbimeve private dhe komerciale bazuar në të dhënat vjetore nga INSTAT</w:t>
      </w:r>
      <w:r w:rsidR="009A1304" w:rsidRPr="00CC49AB">
        <w:rPr>
          <w:szCs w:val="24"/>
        </w:rPr>
        <w:t>-i</w:t>
      </w:r>
      <w:r w:rsidRPr="00CC49AB">
        <w:rPr>
          <w:szCs w:val="24"/>
        </w:rPr>
        <w:t xml:space="preserve"> dhe numrin total të stokut të ndërtesave (pra 85,093 për vitin 2023)</w:t>
      </w:r>
      <w:r w:rsidRPr="00CC49AB">
        <w:rPr>
          <w:szCs w:val="24"/>
          <w:vertAlign w:val="superscript"/>
        </w:rPr>
        <w:footnoteReference w:id="6"/>
      </w:r>
      <w:r w:rsidRPr="00CC49AB">
        <w:rPr>
          <w:szCs w:val="24"/>
        </w:rPr>
        <w:t xml:space="preserve">. </w:t>
      </w:r>
    </w:p>
    <w:p w14:paraId="46A24B8E" w14:textId="77777777" w:rsidR="00655FA7" w:rsidRPr="00CC49AB" w:rsidRDefault="00655FA7" w:rsidP="00655FA7">
      <w:pPr>
        <w:spacing w:after="0" w:line="240" w:lineRule="auto"/>
        <w:jc w:val="both"/>
        <w:rPr>
          <w:rFonts w:ascii="Garamond" w:hAnsi="Garamond" w:cs="Times New Roman"/>
          <w:sz w:val="24"/>
          <w:szCs w:val="24"/>
        </w:rPr>
      </w:pPr>
    </w:p>
    <w:p w14:paraId="5B3962F9"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lastRenderedPageBreak/>
        <w:drawing>
          <wp:inline distT="0" distB="0" distL="0" distR="0" wp14:anchorId="61BF86FF" wp14:editId="0BAADB1B">
            <wp:extent cx="3880834" cy="2407298"/>
            <wp:effectExtent l="0" t="0" r="5715" b="0"/>
            <wp:docPr id="1729504330" name="Picture 17295043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
                    <pic:cNvPicPr>
                      <a:picLocks noChangeAspect="1" noChangeArrowheads="1"/>
                    </pic:cNvPicPr>
                  </pic:nvPicPr>
                  <pic:blipFill>
                    <a:blip r:embed="rId143">
                      <a:extLst>
                        <a:ext uri="{28A0092B-C50C-407E-A947-70E740481C1C}">
                          <a14:useLocalDpi xmlns:a14="http://schemas.microsoft.com/office/drawing/2010/main" val="0"/>
                        </a:ext>
                      </a:extLst>
                    </a:blip>
                    <a:srcRect/>
                    <a:stretch>
                      <a:fillRect/>
                    </a:stretch>
                  </pic:blipFill>
                  <pic:spPr bwMode="auto">
                    <a:xfrm>
                      <a:off x="0" y="0"/>
                      <a:ext cx="3889266" cy="2412528"/>
                    </a:xfrm>
                    <a:prstGeom prst="rect">
                      <a:avLst/>
                    </a:prstGeom>
                    <a:noFill/>
                  </pic:spPr>
                </pic:pic>
              </a:graphicData>
            </a:graphic>
          </wp:inline>
        </w:drawing>
      </w:r>
    </w:p>
    <w:p w14:paraId="4396C2DF" w14:textId="2CF87A5D"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198" w:name="_Toc184729368"/>
      <w:r w:rsidRPr="00CC49AB">
        <w:rPr>
          <w:rFonts w:ascii="Garamond" w:hAnsi="Garamond" w:cs="Times New Roman"/>
          <w:b w:val="0"/>
          <w:i/>
          <w:color w:val="auto"/>
          <w:szCs w:val="20"/>
        </w:rPr>
        <w:t xml:space="preserve">Figura </w:t>
      </w:r>
      <w:r w:rsidR="002405F4" w:rsidRPr="00CC49AB">
        <w:rPr>
          <w:rFonts w:ascii="Garamond" w:hAnsi="Garamond" w:cs="Times New Roman"/>
          <w:b w:val="0"/>
          <w:i/>
          <w:color w:val="auto"/>
          <w:szCs w:val="20"/>
        </w:rPr>
        <w:t>3.93</w:t>
      </w:r>
      <w:r w:rsidRPr="00CC49AB">
        <w:rPr>
          <w:rFonts w:ascii="Garamond" w:hAnsi="Garamond" w:cs="Times New Roman"/>
          <w:b w:val="0"/>
          <w:i/>
          <w:color w:val="auto"/>
          <w:szCs w:val="20"/>
        </w:rPr>
        <w:t xml:space="preserve"> Numri i stokut të ndërtesave të shërbimeve private dhe komerciale, për kategori të ndryshme, për vitet </w:t>
      </w:r>
      <w:r w:rsidR="0009765A" w:rsidRPr="00CC49AB">
        <w:rPr>
          <w:rFonts w:ascii="Garamond" w:hAnsi="Garamond" w:cs="Times New Roman"/>
          <w:b w:val="0"/>
          <w:i/>
          <w:color w:val="auto"/>
          <w:szCs w:val="20"/>
        </w:rPr>
        <w:t>2015–2023</w:t>
      </w:r>
      <w:r w:rsidRPr="00CC49AB">
        <w:rPr>
          <w:rFonts w:ascii="Garamond" w:hAnsi="Garamond" w:cs="Times New Roman"/>
          <w:b w:val="0"/>
          <w:i/>
          <w:color w:val="auto"/>
          <w:szCs w:val="20"/>
        </w:rPr>
        <w:t>.</w:t>
      </w:r>
      <w:bookmarkEnd w:id="198"/>
    </w:p>
    <w:p w14:paraId="09BECBBE" w14:textId="4ED553A9"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Burimet: Llogaritjet e kryera nga </w:t>
      </w:r>
      <w:r w:rsidR="00C37193" w:rsidRPr="00CC49AB">
        <w:rPr>
          <w:rFonts w:ascii="Garamond" w:hAnsi="Garamond" w:cs="Times New Roman"/>
          <w:b w:val="0"/>
          <w:i/>
          <w:color w:val="auto"/>
          <w:szCs w:val="20"/>
        </w:rPr>
        <w:t xml:space="preserve">konsulenti </w:t>
      </w:r>
      <w:r w:rsidRPr="00CC49AB">
        <w:rPr>
          <w:rFonts w:ascii="Garamond" w:hAnsi="Garamond" w:cs="Times New Roman"/>
          <w:b w:val="0"/>
          <w:i/>
          <w:color w:val="auto"/>
          <w:szCs w:val="20"/>
        </w:rPr>
        <w:t xml:space="preserve">bazuar në llojet e ndërtesave të përcaktuara nga </w:t>
      </w:r>
      <w:r w:rsidR="00C37193" w:rsidRPr="00CC49AB">
        <w:rPr>
          <w:rFonts w:ascii="Garamond" w:hAnsi="Garamond" w:cs="Times New Roman"/>
          <w:b w:val="0"/>
          <w:i/>
          <w:color w:val="auto"/>
          <w:szCs w:val="20"/>
        </w:rPr>
        <w:t xml:space="preserve">klasifikimi </w:t>
      </w:r>
      <w:r w:rsidRPr="00CC49AB">
        <w:rPr>
          <w:rFonts w:ascii="Garamond" w:hAnsi="Garamond" w:cs="Times New Roman"/>
          <w:b w:val="0"/>
          <w:i/>
          <w:color w:val="auto"/>
          <w:szCs w:val="20"/>
        </w:rPr>
        <w:t>i INSTAT</w:t>
      </w:r>
      <w:r w:rsidR="00C37193" w:rsidRPr="00CC49AB">
        <w:rPr>
          <w:rFonts w:ascii="Garamond" w:hAnsi="Garamond" w:cs="Times New Roman"/>
          <w:b w:val="0"/>
          <w:i/>
          <w:color w:val="auto"/>
          <w:szCs w:val="20"/>
        </w:rPr>
        <w:t>-it</w:t>
      </w:r>
      <w:r w:rsidRPr="00CC49AB">
        <w:rPr>
          <w:rFonts w:ascii="Garamond" w:hAnsi="Garamond" w:cs="Times New Roman"/>
          <w:b w:val="0"/>
          <w:i/>
          <w:color w:val="auto"/>
          <w:szCs w:val="20"/>
        </w:rPr>
        <w:t>. Numri i ndërtesave bazohet në kompanitë aktive me të njëjtin kod NACE.</w:t>
      </w:r>
    </w:p>
    <w:p w14:paraId="779AEC9F" w14:textId="77777777" w:rsidR="00655FA7" w:rsidRPr="00CC49AB" w:rsidRDefault="00655FA7" w:rsidP="00655FA7">
      <w:pPr>
        <w:spacing w:after="0" w:line="240" w:lineRule="auto"/>
        <w:jc w:val="both"/>
        <w:rPr>
          <w:rFonts w:ascii="Garamond" w:hAnsi="Garamond" w:cs="Times New Roman"/>
          <w:sz w:val="24"/>
          <w:szCs w:val="24"/>
        </w:rPr>
      </w:pPr>
    </w:p>
    <w:p w14:paraId="0D747D3C" w14:textId="198EEC9C" w:rsidR="00655FA7" w:rsidRPr="00CC49AB" w:rsidRDefault="00655FA7" w:rsidP="002405F4">
      <w:pPr>
        <w:pStyle w:val="TEKSTIIIIII"/>
      </w:pPr>
      <w:r w:rsidRPr="00CC49AB">
        <w:t>Figura 3.94 paraqet tendencat e sipërfaqes mesatare të stokut të ndërtesave të shërbimeve private dhe komerciale, bazuar në të dhënat vjetore të INSTAT</w:t>
      </w:r>
      <w:r w:rsidR="00C37193" w:rsidRPr="00CC49AB">
        <w:t>-it</w:t>
      </w:r>
      <w:r w:rsidRPr="00CC49AB">
        <w:t>. Vlerat për secilin vit janë përditësuar me lëshimin e lejeve të reja të ndërtimit deri në vitin 2023 dhe përvojën e Konsulentit.</w:t>
      </w:r>
    </w:p>
    <w:p w14:paraId="1B17E2F5" w14:textId="77777777" w:rsidR="00C37193" w:rsidRPr="00CC49AB" w:rsidRDefault="00C37193" w:rsidP="002405F4">
      <w:pPr>
        <w:pStyle w:val="TEKSTIIIIII"/>
      </w:pPr>
    </w:p>
    <w:p w14:paraId="48F528CF"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34A44598" wp14:editId="1D0EA732">
            <wp:extent cx="4578985" cy="2240280"/>
            <wp:effectExtent l="0" t="0" r="0" b="7620"/>
            <wp:docPr id="1274427336" name="Picture 1274427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1"/>
                    <pic:cNvPicPr>
                      <a:picLocks noChangeAspect="1" noChangeArrowheads="1"/>
                    </pic:cNvPicPr>
                  </pic:nvPicPr>
                  <pic:blipFill>
                    <a:blip r:embed="rId144">
                      <a:extLst>
                        <a:ext uri="{28A0092B-C50C-407E-A947-70E740481C1C}">
                          <a14:useLocalDpi xmlns:a14="http://schemas.microsoft.com/office/drawing/2010/main" val="0"/>
                        </a:ext>
                      </a:extLst>
                    </a:blip>
                    <a:srcRect/>
                    <a:stretch>
                      <a:fillRect/>
                    </a:stretch>
                  </pic:blipFill>
                  <pic:spPr bwMode="auto">
                    <a:xfrm>
                      <a:off x="0" y="0"/>
                      <a:ext cx="4578985" cy="2240280"/>
                    </a:xfrm>
                    <a:prstGeom prst="rect">
                      <a:avLst/>
                    </a:prstGeom>
                    <a:noFill/>
                    <a:ln>
                      <a:noFill/>
                    </a:ln>
                  </pic:spPr>
                </pic:pic>
              </a:graphicData>
            </a:graphic>
          </wp:inline>
        </w:drawing>
      </w:r>
    </w:p>
    <w:p w14:paraId="002B6804" w14:textId="7E4F3459"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199" w:name="_Toc184729369"/>
      <w:r w:rsidRPr="00CC49AB">
        <w:rPr>
          <w:rFonts w:ascii="Garamond" w:hAnsi="Garamond" w:cs="Times New Roman"/>
          <w:b w:val="0"/>
          <w:i/>
          <w:color w:val="auto"/>
          <w:szCs w:val="20"/>
        </w:rPr>
        <w:t xml:space="preserve">Figura </w:t>
      </w:r>
      <w:r w:rsidR="002405F4" w:rsidRPr="00CC49AB">
        <w:rPr>
          <w:rFonts w:ascii="Garamond" w:hAnsi="Garamond" w:cs="Times New Roman"/>
          <w:b w:val="0"/>
          <w:i/>
          <w:color w:val="auto"/>
          <w:szCs w:val="20"/>
        </w:rPr>
        <w:t>3.94</w:t>
      </w:r>
      <w:r w:rsidRPr="00CC49AB">
        <w:rPr>
          <w:rFonts w:ascii="Garamond" w:hAnsi="Garamond" w:cs="Times New Roman"/>
          <w:b w:val="0"/>
          <w:i/>
          <w:color w:val="auto"/>
          <w:szCs w:val="20"/>
        </w:rPr>
        <w:t xml:space="preserve"> Tendencat e stokut të ndërtesave të shërbimeve private dhe komerciale, për kategori të ndryshme, për vitet </w:t>
      </w:r>
      <w:r w:rsidR="0009765A" w:rsidRPr="00CC49AB">
        <w:rPr>
          <w:rFonts w:ascii="Garamond" w:hAnsi="Garamond" w:cs="Times New Roman"/>
          <w:b w:val="0"/>
          <w:i/>
          <w:color w:val="auto"/>
          <w:szCs w:val="20"/>
        </w:rPr>
        <w:t>2015–2023</w:t>
      </w:r>
      <w:r w:rsidRPr="00CC49AB">
        <w:rPr>
          <w:rFonts w:ascii="Garamond" w:hAnsi="Garamond" w:cs="Times New Roman"/>
          <w:b w:val="0"/>
          <w:i/>
          <w:color w:val="auto"/>
          <w:szCs w:val="20"/>
        </w:rPr>
        <w:t xml:space="preserve"> (m</w:t>
      </w:r>
      <w:r w:rsidRPr="00CC49AB">
        <w:rPr>
          <w:rFonts w:ascii="Garamond" w:hAnsi="Garamond" w:cs="Times New Roman"/>
          <w:b w:val="0"/>
          <w:i/>
          <w:color w:val="auto"/>
          <w:szCs w:val="20"/>
          <w:vertAlign w:val="superscript"/>
        </w:rPr>
        <w:t>2</w:t>
      </w:r>
      <w:r w:rsidRPr="00CC49AB">
        <w:rPr>
          <w:rFonts w:ascii="Garamond" w:hAnsi="Garamond" w:cs="Times New Roman"/>
          <w:b w:val="0"/>
          <w:i/>
          <w:color w:val="auto"/>
          <w:szCs w:val="20"/>
        </w:rPr>
        <w:t>/ndërtesë)</w:t>
      </w:r>
      <w:bookmarkEnd w:id="199"/>
    </w:p>
    <w:p w14:paraId="1C421AA0" w14:textId="2D816618"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Llogaritjet e kryera nga Konsulenti bazohen në klasifikimin e llojeve të ndërtesave sipas INSTAT</w:t>
      </w:r>
      <w:r w:rsidR="00C37193" w:rsidRPr="00CC49AB">
        <w:rPr>
          <w:rFonts w:ascii="Garamond" w:hAnsi="Garamond" w:cs="Times New Roman"/>
          <w:b w:val="0"/>
          <w:i/>
          <w:color w:val="auto"/>
          <w:szCs w:val="20"/>
        </w:rPr>
        <w:t>-it</w:t>
      </w:r>
      <w:r w:rsidRPr="00CC49AB">
        <w:rPr>
          <w:rFonts w:ascii="Garamond" w:hAnsi="Garamond" w:cs="Times New Roman"/>
          <w:b w:val="0"/>
          <w:i/>
          <w:color w:val="auto"/>
          <w:szCs w:val="20"/>
        </w:rPr>
        <w:t>. Sipërfaqja totale për secilën kategori ndërtesash është bazuar në informacionet e INSTAT</w:t>
      </w:r>
      <w:r w:rsidR="00C37193" w:rsidRPr="00CC49AB">
        <w:rPr>
          <w:rFonts w:ascii="Garamond" w:hAnsi="Garamond" w:cs="Times New Roman"/>
          <w:b w:val="0"/>
          <w:i/>
          <w:color w:val="auto"/>
          <w:szCs w:val="20"/>
        </w:rPr>
        <w:t>-it</w:t>
      </w:r>
      <w:r w:rsidRPr="00CC49AB">
        <w:rPr>
          <w:rFonts w:ascii="Garamond" w:hAnsi="Garamond" w:cs="Times New Roman"/>
          <w:b w:val="0"/>
          <w:i/>
          <w:color w:val="auto"/>
          <w:szCs w:val="20"/>
        </w:rPr>
        <w:t xml:space="preserve"> (2009) dhe është përditësuar me lëshimin e lejeve të ndërtimit deri në vitin 2023, sipas eksperiencës së Konsulentit</w:t>
      </w:r>
    </w:p>
    <w:p w14:paraId="2F04364F" w14:textId="77777777" w:rsidR="00655FA7" w:rsidRPr="00CC49AB" w:rsidRDefault="00655FA7" w:rsidP="00655FA7">
      <w:pPr>
        <w:spacing w:after="0" w:line="240" w:lineRule="auto"/>
        <w:jc w:val="both"/>
        <w:rPr>
          <w:rFonts w:ascii="Garamond" w:hAnsi="Garamond" w:cs="Times New Roman"/>
          <w:sz w:val="24"/>
          <w:szCs w:val="24"/>
        </w:rPr>
      </w:pPr>
    </w:p>
    <w:p w14:paraId="4FA42FD1" w14:textId="77777777" w:rsidR="00655FA7" w:rsidRPr="00CC49AB" w:rsidRDefault="00655FA7" w:rsidP="002405F4">
      <w:pPr>
        <w:pStyle w:val="TEKSTIIIIII"/>
      </w:pPr>
      <w:r w:rsidRPr="00CC49AB">
        <w:t xml:space="preserve">Figura 3.95 paraqet sipërfaqen totale të stokut të ndërtesave të shërbimit privat dhe komercial, të llogaritur nga konsulenti bazuar në numrin dhe sipërfaqen mesatare specifike për secilën kategori ndërtesash të paraqitura në figurat 3.90 dhe 3.91. Sipërfaqja totale e stokut të ndërtesave të shërbimit </w:t>
      </w:r>
      <w:r w:rsidRPr="00CC49AB">
        <w:lastRenderedPageBreak/>
        <w:t>privat dhe komercial është 18,961,436 m² për vitin 2023. Analiza tregon se grupi më i madh është ai i hoteleve dhe restoranteve, i ndjekur nga grupi i ndërtesave tregtare me shumicë dhe pakicë.</w:t>
      </w:r>
    </w:p>
    <w:p w14:paraId="68CB4AD3" w14:textId="77777777" w:rsidR="00655FA7" w:rsidRPr="00CC49AB" w:rsidRDefault="00655FA7" w:rsidP="00655FA7">
      <w:pPr>
        <w:spacing w:after="0" w:line="240" w:lineRule="auto"/>
        <w:jc w:val="both"/>
        <w:rPr>
          <w:rFonts w:ascii="Garamond" w:hAnsi="Garamond" w:cs="Times New Roman"/>
          <w:sz w:val="24"/>
          <w:szCs w:val="24"/>
        </w:rPr>
      </w:pPr>
    </w:p>
    <w:p w14:paraId="5A02820D"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5630EDDF" wp14:editId="2E227382">
            <wp:extent cx="4495800" cy="2872740"/>
            <wp:effectExtent l="0" t="0" r="0" b="3810"/>
            <wp:docPr id="663846910" name="Picture 6638469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45">
                      <a:extLst>
                        <a:ext uri="{28A0092B-C50C-407E-A947-70E740481C1C}">
                          <a14:useLocalDpi xmlns:a14="http://schemas.microsoft.com/office/drawing/2010/main" val="0"/>
                        </a:ext>
                      </a:extLst>
                    </a:blip>
                    <a:srcRect/>
                    <a:stretch>
                      <a:fillRect/>
                    </a:stretch>
                  </pic:blipFill>
                  <pic:spPr bwMode="auto">
                    <a:xfrm>
                      <a:off x="0" y="0"/>
                      <a:ext cx="4495800" cy="2872740"/>
                    </a:xfrm>
                    <a:prstGeom prst="rect">
                      <a:avLst/>
                    </a:prstGeom>
                    <a:noFill/>
                  </pic:spPr>
                </pic:pic>
              </a:graphicData>
            </a:graphic>
          </wp:inline>
        </w:drawing>
      </w:r>
    </w:p>
    <w:p w14:paraId="2D44212A" w14:textId="42E910B6"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00" w:name="_Toc184729370"/>
      <w:r w:rsidRPr="00CC49AB">
        <w:rPr>
          <w:rFonts w:ascii="Garamond" w:hAnsi="Garamond" w:cs="Times New Roman"/>
          <w:b w:val="0"/>
          <w:i/>
          <w:color w:val="auto"/>
          <w:szCs w:val="20"/>
        </w:rPr>
        <w:t xml:space="preserve">Figura </w:t>
      </w:r>
      <w:r w:rsidR="002405F4" w:rsidRPr="00CC49AB">
        <w:rPr>
          <w:rFonts w:ascii="Garamond" w:hAnsi="Garamond" w:cs="Times New Roman"/>
          <w:b w:val="0"/>
          <w:i/>
          <w:color w:val="auto"/>
          <w:szCs w:val="20"/>
        </w:rPr>
        <w:t>3.95</w:t>
      </w:r>
      <w:r w:rsidRPr="00CC49AB">
        <w:rPr>
          <w:rFonts w:ascii="Garamond" w:hAnsi="Garamond" w:cs="Times New Roman"/>
          <w:b w:val="0"/>
          <w:i/>
          <w:color w:val="auto"/>
          <w:szCs w:val="20"/>
        </w:rPr>
        <w:t xml:space="preserve"> Trendi i sipërfaqeve totale të stokut të ndërtesave të shërbimit privat dhe komercial, për kategori të ndryshme, për vitet </w:t>
      </w:r>
      <w:r w:rsidR="0009765A" w:rsidRPr="00CC49AB">
        <w:rPr>
          <w:rFonts w:ascii="Garamond" w:hAnsi="Garamond" w:cs="Times New Roman"/>
          <w:b w:val="0"/>
          <w:i/>
          <w:color w:val="auto"/>
          <w:szCs w:val="20"/>
        </w:rPr>
        <w:t>2015–2023</w:t>
      </w:r>
      <w:r w:rsidRPr="00CC49AB">
        <w:rPr>
          <w:rFonts w:ascii="Garamond" w:hAnsi="Garamond" w:cs="Times New Roman"/>
          <w:b w:val="0"/>
          <w:i/>
          <w:color w:val="auto"/>
          <w:szCs w:val="20"/>
        </w:rPr>
        <w:t xml:space="preserve"> (m²)</w:t>
      </w:r>
      <w:bookmarkEnd w:id="200"/>
    </w:p>
    <w:p w14:paraId="29B90613" w14:textId="318AA142"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Burimet: Llogaritjet e kryera nga </w:t>
      </w:r>
      <w:r w:rsidR="00C37193" w:rsidRPr="00CC49AB">
        <w:rPr>
          <w:rFonts w:ascii="Garamond" w:hAnsi="Garamond" w:cs="Times New Roman"/>
          <w:b w:val="0"/>
          <w:i/>
          <w:color w:val="auto"/>
          <w:szCs w:val="20"/>
        </w:rPr>
        <w:t xml:space="preserve">konsulenti </w:t>
      </w:r>
      <w:r w:rsidRPr="00CC49AB">
        <w:rPr>
          <w:rFonts w:ascii="Garamond" w:hAnsi="Garamond" w:cs="Times New Roman"/>
          <w:b w:val="0"/>
          <w:i/>
          <w:color w:val="auto"/>
          <w:szCs w:val="20"/>
        </w:rPr>
        <w:t xml:space="preserve">bazuar në kategoritë e ndërtesave sipas </w:t>
      </w:r>
      <w:r w:rsidR="00C37193" w:rsidRPr="00CC49AB">
        <w:rPr>
          <w:rFonts w:ascii="Garamond" w:hAnsi="Garamond" w:cs="Times New Roman"/>
          <w:b w:val="0"/>
          <w:i/>
          <w:color w:val="auto"/>
          <w:szCs w:val="20"/>
        </w:rPr>
        <w:t xml:space="preserve">klasifikimit </w:t>
      </w:r>
      <w:r w:rsidRPr="00CC49AB">
        <w:rPr>
          <w:rFonts w:ascii="Garamond" w:hAnsi="Garamond" w:cs="Times New Roman"/>
          <w:b w:val="0"/>
          <w:i/>
          <w:color w:val="auto"/>
          <w:szCs w:val="20"/>
        </w:rPr>
        <w:t>INSTAT</w:t>
      </w:r>
    </w:p>
    <w:p w14:paraId="3A2ADB1F" w14:textId="77777777" w:rsidR="00655FA7" w:rsidRPr="00CC49AB" w:rsidRDefault="00655FA7" w:rsidP="00655FA7">
      <w:pPr>
        <w:tabs>
          <w:tab w:val="num" w:pos="720"/>
          <w:tab w:val="num" w:pos="1134"/>
        </w:tabs>
        <w:spacing w:after="0" w:line="240" w:lineRule="auto"/>
        <w:jc w:val="both"/>
        <w:rPr>
          <w:rFonts w:ascii="Garamond" w:hAnsi="Garamond" w:cs="Times New Roman"/>
          <w:sz w:val="24"/>
          <w:szCs w:val="24"/>
          <w:lang w:eastAsia="en-US"/>
        </w:rPr>
      </w:pPr>
    </w:p>
    <w:p w14:paraId="19251466" w14:textId="48D8EFDD" w:rsidR="00655FA7" w:rsidRPr="00CC49AB" w:rsidRDefault="00655FA7" w:rsidP="002405F4">
      <w:pPr>
        <w:pStyle w:val="TEKSTIIIIII"/>
      </w:pPr>
      <w:r w:rsidRPr="00CC49AB">
        <w:t>Të dhënat e INSTAT</w:t>
      </w:r>
      <w:r w:rsidR="00C37193" w:rsidRPr="00CC49AB">
        <w:t>-it</w:t>
      </w:r>
      <w:r w:rsidRPr="00CC49AB">
        <w:t xml:space="preserve"> nuk japin një ndarje të stokut të ndërtesave të shërbimeve private dhe ndërtesave tregtare sipas bashkisë. Ndërkohë, INSTAT</w:t>
      </w:r>
      <w:r w:rsidR="002C7494" w:rsidRPr="00CC49AB">
        <w:t>-i</w:t>
      </w:r>
      <w:r w:rsidRPr="00CC49AB">
        <w:t xml:space="preserve"> ofron të dhëna të vlefshme në lidhje me stokun e shërbimeve private dhe ndërtesave tregtare vetëm për 12 qarqe të Shqipërisë për vitin 2021 dhe 2022. Këto të dhëna janë paraqitur në tabelën 3.10.</w:t>
      </w:r>
    </w:p>
    <w:p w14:paraId="3E8C4241" w14:textId="77777777" w:rsidR="00655FA7" w:rsidRPr="00CC49AB" w:rsidRDefault="00655FA7" w:rsidP="00655FA7">
      <w:pPr>
        <w:autoSpaceDE w:val="0"/>
        <w:autoSpaceDN w:val="0"/>
        <w:adjustRightInd w:val="0"/>
        <w:spacing w:after="0" w:line="240" w:lineRule="auto"/>
        <w:jc w:val="both"/>
        <w:rPr>
          <w:rFonts w:ascii="Garamond" w:hAnsi="Garamond" w:cs="Times New Roman"/>
          <w:b/>
          <w:bCs/>
          <w:szCs w:val="20"/>
        </w:rPr>
      </w:pPr>
    </w:p>
    <w:tbl>
      <w:tblPr>
        <w:tblStyle w:val="TableGrid"/>
        <w:tblW w:w="0" w:type="auto"/>
        <w:jc w:val="center"/>
        <w:tblLook w:val="04A0" w:firstRow="1" w:lastRow="0" w:firstColumn="1" w:lastColumn="0" w:noHBand="0" w:noVBand="1"/>
      </w:tblPr>
      <w:tblGrid>
        <w:gridCol w:w="1061"/>
        <w:gridCol w:w="977"/>
        <w:gridCol w:w="978"/>
        <w:gridCol w:w="965"/>
        <w:gridCol w:w="965"/>
        <w:gridCol w:w="950"/>
        <w:gridCol w:w="966"/>
        <w:gridCol w:w="965"/>
        <w:gridCol w:w="950"/>
      </w:tblGrid>
      <w:tr w:rsidR="00655FA7" w:rsidRPr="00CC49AB" w14:paraId="317ED8D2" w14:textId="77777777" w:rsidTr="002C7494">
        <w:trPr>
          <w:jc w:val="center"/>
        </w:trPr>
        <w:tc>
          <w:tcPr>
            <w:tcW w:w="1061" w:type="dxa"/>
            <w:vMerge w:val="restart"/>
            <w:shd w:val="clear" w:color="auto" w:fill="FBD4B4" w:themeFill="accent6" w:themeFillTint="66"/>
            <w:vAlign w:val="center"/>
          </w:tcPr>
          <w:p w14:paraId="25D6901B"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r w:rsidRPr="00CC49AB">
              <w:rPr>
                <w:rFonts w:ascii="Garamond" w:eastAsia="Roboto" w:hAnsi="Garamond" w:cs="Times New Roman"/>
                <w:b/>
                <w:kern w:val="24"/>
                <w:sz w:val="18"/>
                <w:szCs w:val="20"/>
                <w:lang w:val="sq-AL"/>
              </w:rPr>
              <w:t>Regions</w:t>
            </w:r>
          </w:p>
        </w:tc>
        <w:tc>
          <w:tcPr>
            <w:tcW w:w="977" w:type="dxa"/>
            <w:vMerge w:val="restart"/>
            <w:shd w:val="clear" w:color="auto" w:fill="FBD4B4" w:themeFill="accent6" w:themeFillTint="66"/>
            <w:vAlign w:val="center"/>
          </w:tcPr>
          <w:p w14:paraId="33632324"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r w:rsidRPr="00CC49AB">
              <w:rPr>
                <w:rFonts w:ascii="Garamond" w:eastAsia="Roboto" w:hAnsi="Garamond" w:cs="Times New Roman"/>
                <w:b/>
                <w:kern w:val="24"/>
                <w:sz w:val="18"/>
                <w:szCs w:val="20"/>
                <w:lang w:val="sq-AL"/>
              </w:rPr>
              <w:t>2021</w:t>
            </w:r>
          </w:p>
        </w:tc>
        <w:tc>
          <w:tcPr>
            <w:tcW w:w="978" w:type="dxa"/>
            <w:vMerge w:val="restart"/>
            <w:shd w:val="clear" w:color="auto" w:fill="FBD4B4" w:themeFill="accent6" w:themeFillTint="66"/>
            <w:vAlign w:val="center"/>
          </w:tcPr>
          <w:p w14:paraId="7D47F2EB"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r w:rsidRPr="00CC49AB">
              <w:rPr>
                <w:rFonts w:ascii="Garamond" w:eastAsia="Roboto" w:hAnsi="Garamond" w:cs="Times New Roman"/>
                <w:b/>
                <w:kern w:val="24"/>
                <w:sz w:val="18"/>
                <w:szCs w:val="20"/>
                <w:lang w:val="sq-AL"/>
              </w:rPr>
              <w:t>2022</w:t>
            </w:r>
          </w:p>
        </w:tc>
        <w:tc>
          <w:tcPr>
            <w:tcW w:w="2880" w:type="dxa"/>
            <w:gridSpan w:val="3"/>
            <w:shd w:val="clear" w:color="auto" w:fill="FBD4B4" w:themeFill="accent6" w:themeFillTint="66"/>
            <w:vAlign w:val="center"/>
          </w:tcPr>
          <w:p w14:paraId="4C3F0F37"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r w:rsidRPr="00CC49AB">
              <w:rPr>
                <w:rFonts w:ascii="Garamond" w:eastAsia="Roboto" w:hAnsi="Garamond" w:cs="Times New Roman"/>
                <w:b/>
                <w:kern w:val="24"/>
                <w:sz w:val="18"/>
                <w:szCs w:val="20"/>
                <w:lang w:val="sq-AL"/>
              </w:rPr>
              <w:t>2021</w:t>
            </w:r>
          </w:p>
        </w:tc>
        <w:tc>
          <w:tcPr>
            <w:tcW w:w="2881" w:type="dxa"/>
            <w:gridSpan w:val="3"/>
            <w:shd w:val="clear" w:color="auto" w:fill="FBD4B4" w:themeFill="accent6" w:themeFillTint="66"/>
            <w:vAlign w:val="center"/>
          </w:tcPr>
          <w:p w14:paraId="2A3795E9"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r w:rsidRPr="00CC49AB">
              <w:rPr>
                <w:rFonts w:ascii="Garamond" w:eastAsia="Roboto" w:hAnsi="Garamond" w:cs="Times New Roman"/>
                <w:b/>
                <w:kern w:val="24"/>
                <w:sz w:val="18"/>
                <w:szCs w:val="20"/>
                <w:lang w:val="sq-AL"/>
              </w:rPr>
              <w:t>2022</w:t>
            </w:r>
          </w:p>
        </w:tc>
      </w:tr>
      <w:tr w:rsidR="00655FA7" w:rsidRPr="00CC49AB" w14:paraId="223E5CA9" w14:textId="77777777" w:rsidTr="002C7494">
        <w:trPr>
          <w:jc w:val="center"/>
        </w:trPr>
        <w:tc>
          <w:tcPr>
            <w:tcW w:w="1061" w:type="dxa"/>
            <w:vMerge/>
            <w:shd w:val="clear" w:color="auto" w:fill="FBD4B4" w:themeFill="accent6" w:themeFillTint="66"/>
            <w:vAlign w:val="center"/>
          </w:tcPr>
          <w:p w14:paraId="6A50CD93"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p>
        </w:tc>
        <w:tc>
          <w:tcPr>
            <w:tcW w:w="977" w:type="dxa"/>
            <w:vMerge/>
            <w:shd w:val="clear" w:color="auto" w:fill="FBD4B4" w:themeFill="accent6" w:themeFillTint="66"/>
            <w:vAlign w:val="center"/>
          </w:tcPr>
          <w:p w14:paraId="38EB5FB6"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p>
        </w:tc>
        <w:tc>
          <w:tcPr>
            <w:tcW w:w="978" w:type="dxa"/>
            <w:vMerge/>
            <w:shd w:val="clear" w:color="auto" w:fill="FBD4B4" w:themeFill="accent6" w:themeFillTint="66"/>
            <w:vAlign w:val="center"/>
          </w:tcPr>
          <w:p w14:paraId="38C3A4C1"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p>
        </w:tc>
        <w:tc>
          <w:tcPr>
            <w:tcW w:w="965" w:type="dxa"/>
            <w:shd w:val="clear" w:color="auto" w:fill="FBD4B4" w:themeFill="accent6" w:themeFillTint="66"/>
            <w:vAlign w:val="center"/>
          </w:tcPr>
          <w:p w14:paraId="44945F92"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r w:rsidRPr="00CC49AB">
              <w:rPr>
                <w:rFonts w:ascii="Garamond" w:eastAsia="Roboto" w:hAnsi="Garamond" w:cs="Times New Roman"/>
                <w:b/>
                <w:kern w:val="24"/>
                <w:sz w:val="18"/>
                <w:szCs w:val="20"/>
                <w:lang w:val="sq-AL"/>
              </w:rPr>
              <w:t>Zona 1</w:t>
            </w:r>
          </w:p>
        </w:tc>
        <w:tc>
          <w:tcPr>
            <w:tcW w:w="965" w:type="dxa"/>
            <w:shd w:val="clear" w:color="auto" w:fill="FBD4B4" w:themeFill="accent6" w:themeFillTint="66"/>
            <w:vAlign w:val="center"/>
          </w:tcPr>
          <w:p w14:paraId="0B234D9E"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r w:rsidRPr="00CC49AB">
              <w:rPr>
                <w:rFonts w:ascii="Garamond" w:eastAsia="Roboto" w:hAnsi="Garamond" w:cs="Times New Roman"/>
                <w:b/>
                <w:kern w:val="24"/>
                <w:sz w:val="18"/>
                <w:szCs w:val="20"/>
                <w:lang w:val="sq-AL"/>
              </w:rPr>
              <w:t>Zona 2</w:t>
            </w:r>
          </w:p>
        </w:tc>
        <w:tc>
          <w:tcPr>
            <w:tcW w:w="950" w:type="dxa"/>
            <w:shd w:val="clear" w:color="auto" w:fill="FBD4B4" w:themeFill="accent6" w:themeFillTint="66"/>
            <w:vAlign w:val="center"/>
          </w:tcPr>
          <w:p w14:paraId="64655740"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r w:rsidRPr="00CC49AB">
              <w:rPr>
                <w:rFonts w:ascii="Garamond" w:eastAsia="Roboto" w:hAnsi="Garamond" w:cs="Times New Roman"/>
                <w:b/>
                <w:kern w:val="24"/>
                <w:sz w:val="18"/>
                <w:szCs w:val="20"/>
                <w:lang w:val="sq-AL"/>
              </w:rPr>
              <w:t>Zona 3</w:t>
            </w:r>
          </w:p>
        </w:tc>
        <w:tc>
          <w:tcPr>
            <w:tcW w:w="966" w:type="dxa"/>
            <w:shd w:val="clear" w:color="auto" w:fill="FBD4B4" w:themeFill="accent6" w:themeFillTint="66"/>
            <w:vAlign w:val="center"/>
          </w:tcPr>
          <w:p w14:paraId="1ED11C93"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r w:rsidRPr="00CC49AB">
              <w:rPr>
                <w:rFonts w:ascii="Garamond" w:eastAsia="Roboto" w:hAnsi="Garamond" w:cs="Times New Roman"/>
                <w:b/>
                <w:kern w:val="24"/>
                <w:sz w:val="18"/>
                <w:szCs w:val="20"/>
                <w:lang w:val="sq-AL"/>
              </w:rPr>
              <w:t>Zona 1</w:t>
            </w:r>
          </w:p>
        </w:tc>
        <w:tc>
          <w:tcPr>
            <w:tcW w:w="965" w:type="dxa"/>
            <w:shd w:val="clear" w:color="auto" w:fill="FBD4B4" w:themeFill="accent6" w:themeFillTint="66"/>
            <w:vAlign w:val="center"/>
          </w:tcPr>
          <w:p w14:paraId="57420393"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r w:rsidRPr="00CC49AB">
              <w:rPr>
                <w:rFonts w:ascii="Garamond" w:eastAsia="Roboto" w:hAnsi="Garamond" w:cs="Times New Roman"/>
                <w:b/>
                <w:kern w:val="24"/>
                <w:sz w:val="18"/>
                <w:szCs w:val="20"/>
                <w:lang w:val="sq-AL"/>
              </w:rPr>
              <w:t>Zona 2</w:t>
            </w:r>
          </w:p>
        </w:tc>
        <w:tc>
          <w:tcPr>
            <w:tcW w:w="950" w:type="dxa"/>
            <w:shd w:val="clear" w:color="auto" w:fill="FBD4B4" w:themeFill="accent6" w:themeFillTint="66"/>
            <w:vAlign w:val="center"/>
          </w:tcPr>
          <w:p w14:paraId="1A9005E2" w14:textId="77777777" w:rsidR="00655FA7" w:rsidRPr="00CC49AB" w:rsidRDefault="00655FA7" w:rsidP="002C7494">
            <w:pPr>
              <w:autoSpaceDE w:val="0"/>
              <w:autoSpaceDN w:val="0"/>
              <w:adjustRightInd w:val="0"/>
              <w:spacing w:after="0"/>
              <w:jc w:val="center"/>
              <w:rPr>
                <w:rFonts w:ascii="Garamond" w:eastAsia="Roboto" w:hAnsi="Garamond" w:cs="Times New Roman"/>
                <w:b/>
                <w:kern w:val="24"/>
                <w:sz w:val="18"/>
                <w:szCs w:val="20"/>
                <w:lang w:val="sq-AL"/>
              </w:rPr>
            </w:pPr>
            <w:r w:rsidRPr="00CC49AB">
              <w:rPr>
                <w:rFonts w:ascii="Garamond" w:eastAsia="Roboto" w:hAnsi="Garamond" w:cs="Times New Roman"/>
                <w:b/>
                <w:kern w:val="24"/>
                <w:sz w:val="18"/>
                <w:szCs w:val="20"/>
                <w:lang w:val="sq-AL"/>
              </w:rPr>
              <w:t>Zona 3</w:t>
            </w:r>
          </w:p>
        </w:tc>
      </w:tr>
      <w:tr w:rsidR="00655FA7" w:rsidRPr="00CC49AB" w14:paraId="5AD3BE0E" w14:textId="77777777" w:rsidTr="002405F4">
        <w:trPr>
          <w:jc w:val="center"/>
        </w:trPr>
        <w:tc>
          <w:tcPr>
            <w:tcW w:w="1061" w:type="dxa"/>
            <w:vAlign w:val="center"/>
          </w:tcPr>
          <w:p w14:paraId="4D7583A7" w14:textId="77777777" w:rsidR="00655FA7" w:rsidRPr="00CC49AB" w:rsidRDefault="00655FA7" w:rsidP="002405F4">
            <w:pPr>
              <w:autoSpaceDE w:val="0"/>
              <w:autoSpaceDN w:val="0"/>
              <w:adjustRightInd w:val="0"/>
              <w:spacing w:after="0"/>
              <w:jc w:val="both"/>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Berat</w:t>
            </w:r>
          </w:p>
        </w:tc>
        <w:tc>
          <w:tcPr>
            <w:tcW w:w="977" w:type="dxa"/>
            <w:vAlign w:val="center"/>
          </w:tcPr>
          <w:p w14:paraId="304889B7"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2,431</w:t>
            </w:r>
          </w:p>
        </w:tc>
        <w:tc>
          <w:tcPr>
            <w:tcW w:w="978" w:type="dxa"/>
            <w:vAlign w:val="center"/>
          </w:tcPr>
          <w:p w14:paraId="69D80878"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2,649</w:t>
            </w:r>
          </w:p>
        </w:tc>
        <w:tc>
          <w:tcPr>
            <w:tcW w:w="965" w:type="dxa"/>
            <w:vAlign w:val="center"/>
          </w:tcPr>
          <w:p w14:paraId="1FC9DF61"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1,945</w:t>
            </w:r>
          </w:p>
        </w:tc>
        <w:tc>
          <w:tcPr>
            <w:tcW w:w="965" w:type="dxa"/>
            <w:vAlign w:val="center"/>
          </w:tcPr>
          <w:p w14:paraId="1E8B426A"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486</w:t>
            </w:r>
          </w:p>
        </w:tc>
        <w:tc>
          <w:tcPr>
            <w:tcW w:w="950" w:type="dxa"/>
            <w:vAlign w:val="center"/>
          </w:tcPr>
          <w:p w14:paraId="5F7F9C7F"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6" w:type="dxa"/>
            <w:vAlign w:val="center"/>
          </w:tcPr>
          <w:p w14:paraId="3DA3929F"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2,119</w:t>
            </w:r>
          </w:p>
        </w:tc>
        <w:tc>
          <w:tcPr>
            <w:tcW w:w="965" w:type="dxa"/>
            <w:vAlign w:val="center"/>
          </w:tcPr>
          <w:p w14:paraId="473CB979"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530</w:t>
            </w:r>
          </w:p>
        </w:tc>
        <w:tc>
          <w:tcPr>
            <w:tcW w:w="950" w:type="dxa"/>
            <w:vAlign w:val="center"/>
          </w:tcPr>
          <w:p w14:paraId="7FA43D61"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r>
      <w:tr w:rsidR="00655FA7" w:rsidRPr="00CC49AB" w14:paraId="4DBF3B16" w14:textId="77777777" w:rsidTr="002405F4">
        <w:trPr>
          <w:jc w:val="center"/>
        </w:trPr>
        <w:tc>
          <w:tcPr>
            <w:tcW w:w="1061" w:type="dxa"/>
            <w:vAlign w:val="center"/>
          </w:tcPr>
          <w:p w14:paraId="082EF6D5" w14:textId="77777777" w:rsidR="00655FA7" w:rsidRPr="00CC49AB" w:rsidRDefault="00655FA7" w:rsidP="002405F4">
            <w:pPr>
              <w:autoSpaceDE w:val="0"/>
              <w:autoSpaceDN w:val="0"/>
              <w:adjustRightInd w:val="0"/>
              <w:spacing w:after="0"/>
              <w:jc w:val="both"/>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Dibër</w:t>
            </w:r>
          </w:p>
        </w:tc>
        <w:tc>
          <w:tcPr>
            <w:tcW w:w="977" w:type="dxa"/>
            <w:vAlign w:val="center"/>
          </w:tcPr>
          <w:p w14:paraId="0CBFF165"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1,367</w:t>
            </w:r>
          </w:p>
        </w:tc>
        <w:tc>
          <w:tcPr>
            <w:tcW w:w="978" w:type="dxa"/>
            <w:vAlign w:val="center"/>
          </w:tcPr>
          <w:p w14:paraId="3A9C6305"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1,452</w:t>
            </w:r>
          </w:p>
        </w:tc>
        <w:tc>
          <w:tcPr>
            <w:tcW w:w="965" w:type="dxa"/>
            <w:vAlign w:val="center"/>
          </w:tcPr>
          <w:p w14:paraId="1C8F7A8E"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5" w:type="dxa"/>
            <w:vAlign w:val="center"/>
          </w:tcPr>
          <w:p w14:paraId="475D54DB"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628D2308"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1,367</w:t>
            </w:r>
          </w:p>
        </w:tc>
        <w:tc>
          <w:tcPr>
            <w:tcW w:w="966" w:type="dxa"/>
            <w:vAlign w:val="center"/>
          </w:tcPr>
          <w:p w14:paraId="5B85E310"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5" w:type="dxa"/>
            <w:vAlign w:val="center"/>
          </w:tcPr>
          <w:p w14:paraId="3A64D200"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48D92723"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1,452</w:t>
            </w:r>
          </w:p>
        </w:tc>
      </w:tr>
      <w:tr w:rsidR="00655FA7" w:rsidRPr="00CC49AB" w14:paraId="1DDB8063" w14:textId="77777777" w:rsidTr="002405F4">
        <w:trPr>
          <w:jc w:val="center"/>
        </w:trPr>
        <w:tc>
          <w:tcPr>
            <w:tcW w:w="1061" w:type="dxa"/>
            <w:vAlign w:val="center"/>
          </w:tcPr>
          <w:p w14:paraId="3C4A9EDF" w14:textId="77777777" w:rsidR="00655FA7" w:rsidRPr="00CC49AB" w:rsidRDefault="00655FA7" w:rsidP="002405F4">
            <w:pPr>
              <w:autoSpaceDE w:val="0"/>
              <w:autoSpaceDN w:val="0"/>
              <w:adjustRightInd w:val="0"/>
              <w:spacing w:after="0"/>
              <w:jc w:val="both"/>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Durrës</w:t>
            </w:r>
          </w:p>
        </w:tc>
        <w:tc>
          <w:tcPr>
            <w:tcW w:w="977" w:type="dxa"/>
            <w:vAlign w:val="center"/>
          </w:tcPr>
          <w:p w14:paraId="15BDAFB9"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7,451</w:t>
            </w:r>
          </w:p>
        </w:tc>
        <w:tc>
          <w:tcPr>
            <w:tcW w:w="978" w:type="dxa"/>
            <w:vAlign w:val="center"/>
          </w:tcPr>
          <w:p w14:paraId="290B1676"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8,367</w:t>
            </w:r>
          </w:p>
        </w:tc>
        <w:tc>
          <w:tcPr>
            <w:tcW w:w="965" w:type="dxa"/>
            <w:vAlign w:val="center"/>
          </w:tcPr>
          <w:p w14:paraId="296986EF"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7,451</w:t>
            </w:r>
          </w:p>
        </w:tc>
        <w:tc>
          <w:tcPr>
            <w:tcW w:w="965" w:type="dxa"/>
            <w:vAlign w:val="center"/>
          </w:tcPr>
          <w:p w14:paraId="506A3F09"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17012FA9"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6" w:type="dxa"/>
            <w:vAlign w:val="center"/>
          </w:tcPr>
          <w:p w14:paraId="238E35BF"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8,367</w:t>
            </w:r>
          </w:p>
        </w:tc>
        <w:tc>
          <w:tcPr>
            <w:tcW w:w="965" w:type="dxa"/>
            <w:vAlign w:val="center"/>
          </w:tcPr>
          <w:p w14:paraId="21B0A194"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10335F4B"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r>
      <w:tr w:rsidR="00655FA7" w:rsidRPr="00CC49AB" w14:paraId="403C1EC1" w14:textId="77777777" w:rsidTr="002405F4">
        <w:trPr>
          <w:jc w:val="center"/>
        </w:trPr>
        <w:tc>
          <w:tcPr>
            <w:tcW w:w="1061" w:type="dxa"/>
            <w:vAlign w:val="center"/>
          </w:tcPr>
          <w:p w14:paraId="08D91C07" w14:textId="77777777" w:rsidR="00655FA7" w:rsidRPr="00CC49AB" w:rsidRDefault="00655FA7" w:rsidP="002405F4">
            <w:pPr>
              <w:autoSpaceDE w:val="0"/>
              <w:autoSpaceDN w:val="0"/>
              <w:adjustRightInd w:val="0"/>
              <w:spacing w:after="0"/>
              <w:jc w:val="both"/>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Elbasan</w:t>
            </w:r>
          </w:p>
        </w:tc>
        <w:tc>
          <w:tcPr>
            <w:tcW w:w="977" w:type="dxa"/>
            <w:vAlign w:val="center"/>
          </w:tcPr>
          <w:p w14:paraId="0C14E5A7"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4,741</w:t>
            </w:r>
          </w:p>
        </w:tc>
        <w:tc>
          <w:tcPr>
            <w:tcW w:w="978" w:type="dxa"/>
            <w:vAlign w:val="center"/>
          </w:tcPr>
          <w:p w14:paraId="18BAF87C"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5,047</w:t>
            </w:r>
          </w:p>
        </w:tc>
        <w:tc>
          <w:tcPr>
            <w:tcW w:w="965" w:type="dxa"/>
            <w:vAlign w:val="center"/>
          </w:tcPr>
          <w:p w14:paraId="57DB6518"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5" w:type="dxa"/>
            <w:vAlign w:val="center"/>
          </w:tcPr>
          <w:p w14:paraId="16C21E77"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4,741</w:t>
            </w:r>
          </w:p>
        </w:tc>
        <w:tc>
          <w:tcPr>
            <w:tcW w:w="950" w:type="dxa"/>
            <w:vAlign w:val="center"/>
          </w:tcPr>
          <w:p w14:paraId="30177F6B"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6" w:type="dxa"/>
            <w:vAlign w:val="center"/>
          </w:tcPr>
          <w:p w14:paraId="107FEA97"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5" w:type="dxa"/>
            <w:vAlign w:val="center"/>
          </w:tcPr>
          <w:p w14:paraId="1657579C"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5,047</w:t>
            </w:r>
          </w:p>
        </w:tc>
        <w:tc>
          <w:tcPr>
            <w:tcW w:w="950" w:type="dxa"/>
            <w:vAlign w:val="center"/>
          </w:tcPr>
          <w:p w14:paraId="2FC8AA5B"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r>
      <w:tr w:rsidR="00655FA7" w:rsidRPr="00CC49AB" w14:paraId="76914189" w14:textId="77777777" w:rsidTr="002405F4">
        <w:trPr>
          <w:jc w:val="center"/>
        </w:trPr>
        <w:tc>
          <w:tcPr>
            <w:tcW w:w="1061" w:type="dxa"/>
            <w:vAlign w:val="center"/>
          </w:tcPr>
          <w:p w14:paraId="5D74A6B5" w14:textId="77777777" w:rsidR="00655FA7" w:rsidRPr="00CC49AB" w:rsidRDefault="00655FA7" w:rsidP="002405F4">
            <w:pPr>
              <w:autoSpaceDE w:val="0"/>
              <w:autoSpaceDN w:val="0"/>
              <w:adjustRightInd w:val="0"/>
              <w:spacing w:after="0"/>
              <w:jc w:val="both"/>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Fier</w:t>
            </w:r>
          </w:p>
        </w:tc>
        <w:tc>
          <w:tcPr>
            <w:tcW w:w="977" w:type="dxa"/>
            <w:vAlign w:val="center"/>
          </w:tcPr>
          <w:p w14:paraId="5F2C4A5D"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5,908</w:t>
            </w:r>
          </w:p>
        </w:tc>
        <w:tc>
          <w:tcPr>
            <w:tcW w:w="978" w:type="dxa"/>
            <w:vAlign w:val="center"/>
          </w:tcPr>
          <w:p w14:paraId="412DBF1B"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6,291</w:t>
            </w:r>
          </w:p>
        </w:tc>
        <w:tc>
          <w:tcPr>
            <w:tcW w:w="965" w:type="dxa"/>
            <w:vAlign w:val="center"/>
          </w:tcPr>
          <w:p w14:paraId="1309492D"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5,908</w:t>
            </w:r>
          </w:p>
        </w:tc>
        <w:tc>
          <w:tcPr>
            <w:tcW w:w="965" w:type="dxa"/>
            <w:vAlign w:val="center"/>
          </w:tcPr>
          <w:p w14:paraId="6648F912"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18880A72"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6" w:type="dxa"/>
            <w:vAlign w:val="center"/>
          </w:tcPr>
          <w:p w14:paraId="36058843"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6,291</w:t>
            </w:r>
          </w:p>
        </w:tc>
        <w:tc>
          <w:tcPr>
            <w:tcW w:w="965" w:type="dxa"/>
            <w:vAlign w:val="center"/>
          </w:tcPr>
          <w:p w14:paraId="0D494BCF"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4FEDF307"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r>
      <w:tr w:rsidR="00655FA7" w:rsidRPr="00CC49AB" w14:paraId="15C73A5B" w14:textId="77777777" w:rsidTr="002405F4">
        <w:trPr>
          <w:jc w:val="center"/>
        </w:trPr>
        <w:tc>
          <w:tcPr>
            <w:tcW w:w="1061" w:type="dxa"/>
            <w:vAlign w:val="center"/>
          </w:tcPr>
          <w:p w14:paraId="3D8C177C" w14:textId="77777777" w:rsidR="00655FA7" w:rsidRPr="00CC49AB" w:rsidRDefault="00655FA7" w:rsidP="002405F4">
            <w:pPr>
              <w:autoSpaceDE w:val="0"/>
              <w:autoSpaceDN w:val="0"/>
              <w:adjustRightInd w:val="0"/>
              <w:spacing w:after="0"/>
              <w:jc w:val="both"/>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Gjirokastër</w:t>
            </w:r>
          </w:p>
        </w:tc>
        <w:tc>
          <w:tcPr>
            <w:tcW w:w="977" w:type="dxa"/>
            <w:vAlign w:val="center"/>
          </w:tcPr>
          <w:p w14:paraId="426DCD7C"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1,542</w:t>
            </w:r>
          </w:p>
        </w:tc>
        <w:tc>
          <w:tcPr>
            <w:tcW w:w="978" w:type="dxa"/>
            <w:vAlign w:val="center"/>
          </w:tcPr>
          <w:p w14:paraId="0970D4EF"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1,654</w:t>
            </w:r>
          </w:p>
        </w:tc>
        <w:tc>
          <w:tcPr>
            <w:tcW w:w="965" w:type="dxa"/>
            <w:vAlign w:val="center"/>
          </w:tcPr>
          <w:p w14:paraId="48A581DB"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5" w:type="dxa"/>
            <w:vAlign w:val="center"/>
          </w:tcPr>
          <w:p w14:paraId="10738EC5"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1,542</w:t>
            </w:r>
          </w:p>
        </w:tc>
        <w:tc>
          <w:tcPr>
            <w:tcW w:w="950" w:type="dxa"/>
            <w:vAlign w:val="center"/>
          </w:tcPr>
          <w:p w14:paraId="3C38D7BC"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6" w:type="dxa"/>
            <w:vAlign w:val="center"/>
          </w:tcPr>
          <w:p w14:paraId="6BB91BAA"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5" w:type="dxa"/>
            <w:vAlign w:val="center"/>
          </w:tcPr>
          <w:p w14:paraId="376736D4"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1,654</w:t>
            </w:r>
          </w:p>
        </w:tc>
        <w:tc>
          <w:tcPr>
            <w:tcW w:w="950" w:type="dxa"/>
            <w:vAlign w:val="center"/>
          </w:tcPr>
          <w:p w14:paraId="0DAF366A"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r>
      <w:tr w:rsidR="00655FA7" w:rsidRPr="00CC49AB" w14:paraId="675C5EB7" w14:textId="77777777" w:rsidTr="002405F4">
        <w:trPr>
          <w:jc w:val="center"/>
        </w:trPr>
        <w:tc>
          <w:tcPr>
            <w:tcW w:w="1061" w:type="dxa"/>
            <w:vAlign w:val="center"/>
          </w:tcPr>
          <w:p w14:paraId="1716713B" w14:textId="77777777" w:rsidR="00655FA7" w:rsidRPr="00CC49AB" w:rsidRDefault="00655FA7" w:rsidP="002405F4">
            <w:pPr>
              <w:autoSpaceDE w:val="0"/>
              <w:autoSpaceDN w:val="0"/>
              <w:adjustRightInd w:val="0"/>
              <w:spacing w:after="0"/>
              <w:jc w:val="both"/>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Korçë</w:t>
            </w:r>
          </w:p>
        </w:tc>
        <w:tc>
          <w:tcPr>
            <w:tcW w:w="977" w:type="dxa"/>
            <w:vAlign w:val="center"/>
          </w:tcPr>
          <w:p w14:paraId="53029270"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3,819</w:t>
            </w:r>
          </w:p>
        </w:tc>
        <w:tc>
          <w:tcPr>
            <w:tcW w:w="978" w:type="dxa"/>
            <w:vAlign w:val="center"/>
          </w:tcPr>
          <w:p w14:paraId="24B8C0C2"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4,056</w:t>
            </w:r>
          </w:p>
        </w:tc>
        <w:tc>
          <w:tcPr>
            <w:tcW w:w="965" w:type="dxa"/>
            <w:vAlign w:val="center"/>
          </w:tcPr>
          <w:p w14:paraId="5EC7A5CC"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5" w:type="dxa"/>
            <w:vAlign w:val="center"/>
          </w:tcPr>
          <w:p w14:paraId="2C305C5A"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5653A8FC"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3,819</w:t>
            </w:r>
          </w:p>
        </w:tc>
        <w:tc>
          <w:tcPr>
            <w:tcW w:w="966" w:type="dxa"/>
            <w:vAlign w:val="center"/>
          </w:tcPr>
          <w:p w14:paraId="62869F8A"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5" w:type="dxa"/>
            <w:vAlign w:val="center"/>
          </w:tcPr>
          <w:p w14:paraId="61A362B9"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540F3B22"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4,056</w:t>
            </w:r>
          </w:p>
        </w:tc>
      </w:tr>
      <w:tr w:rsidR="00655FA7" w:rsidRPr="00CC49AB" w14:paraId="4BEB49F9" w14:textId="77777777" w:rsidTr="002405F4">
        <w:trPr>
          <w:jc w:val="center"/>
        </w:trPr>
        <w:tc>
          <w:tcPr>
            <w:tcW w:w="1061" w:type="dxa"/>
            <w:vAlign w:val="center"/>
          </w:tcPr>
          <w:p w14:paraId="5DAA8ABD" w14:textId="77777777" w:rsidR="00655FA7" w:rsidRPr="00CC49AB" w:rsidRDefault="00655FA7" w:rsidP="002405F4">
            <w:pPr>
              <w:autoSpaceDE w:val="0"/>
              <w:autoSpaceDN w:val="0"/>
              <w:adjustRightInd w:val="0"/>
              <w:spacing w:after="0"/>
              <w:jc w:val="both"/>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Kukës</w:t>
            </w:r>
          </w:p>
        </w:tc>
        <w:tc>
          <w:tcPr>
            <w:tcW w:w="977" w:type="dxa"/>
            <w:vAlign w:val="center"/>
          </w:tcPr>
          <w:p w14:paraId="729962F4"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789</w:t>
            </w:r>
          </w:p>
        </w:tc>
        <w:tc>
          <w:tcPr>
            <w:tcW w:w="978" w:type="dxa"/>
            <w:vAlign w:val="center"/>
          </w:tcPr>
          <w:p w14:paraId="017612DF"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883</w:t>
            </w:r>
          </w:p>
        </w:tc>
        <w:tc>
          <w:tcPr>
            <w:tcW w:w="965" w:type="dxa"/>
            <w:vAlign w:val="center"/>
          </w:tcPr>
          <w:p w14:paraId="29BE9B9A"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5" w:type="dxa"/>
            <w:vAlign w:val="center"/>
          </w:tcPr>
          <w:p w14:paraId="10642B55"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6DDF0653"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789</w:t>
            </w:r>
          </w:p>
        </w:tc>
        <w:tc>
          <w:tcPr>
            <w:tcW w:w="966" w:type="dxa"/>
            <w:vAlign w:val="center"/>
          </w:tcPr>
          <w:p w14:paraId="20028751"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5" w:type="dxa"/>
            <w:vAlign w:val="center"/>
          </w:tcPr>
          <w:p w14:paraId="1C0DF28A"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5E1E4FE1"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883</w:t>
            </w:r>
          </w:p>
        </w:tc>
      </w:tr>
      <w:tr w:rsidR="00655FA7" w:rsidRPr="00CC49AB" w14:paraId="3DB4A028" w14:textId="77777777" w:rsidTr="002405F4">
        <w:trPr>
          <w:jc w:val="center"/>
        </w:trPr>
        <w:tc>
          <w:tcPr>
            <w:tcW w:w="1061" w:type="dxa"/>
            <w:vAlign w:val="center"/>
          </w:tcPr>
          <w:p w14:paraId="1C81AA21" w14:textId="77777777" w:rsidR="00655FA7" w:rsidRPr="00CC49AB" w:rsidRDefault="00655FA7" w:rsidP="002405F4">
            <w:pPr>
              <w:autoSpaceDE w:val="0"/>
              <w:autoSpaceDN w:val="0"/>
              <w:adjustRightInd w:val="0"/>
              <w:spacing w:after="0"/>
              <w:jc w:val="both"/>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Lezhë</w:t>
            </w:r>
          </w:p>
        </w:tc>
        <w:tc>
          <w:tcPr>
            <w:tcW w:w="977" w:type="dxa"/>
            <w:vAlign w:val="center"/>
          </w:tcPr>
          <w:p w14:paraId="35687135"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2,581</w:t>
            </w:r>
          </w:p>
        </w:tc>
        <w:tc>
          <w:tcPr>
            <w:tcW w:w="978" w:type="dxa"/>
            <w:vAlign w:val="center"/>
          </w:tcPr>
          <w:p w14:paraId="02CBC118"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2,816</w:t>
            </w:r>
          </w:p>
        </w:tc>
        <w:tc>
          <w:tcPr>
            <w:tcW w:w="965" w:type="dxa"/>
            <w:vAlign w:val="center"/>
          </w:tcPr>
          <w:p w14:paraId="5DBB6A18"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2,581</w:t>
            </w:r>
          </w:p>
        </w:tc>
        <w:tc>
          <w:tcPr>
            <w:tcW w:w="965" w:type="dxa"/>
            <w:vAlign w:val="center"/>
          </w:tcPr>
          <w:p w14:paraId="79E1F348"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6C3F1CD2"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6" w:type="dxa"/>
            <w:vAlign w:val="center"/>
          </w:tcPr>
          <w:p w14:paraId="4C41944E"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2,816</w:t>
            </w:r>
          </w:p>
        </w:tc>
        <w:tc>
          <w:tcPr>
            <w:tcW w:w="965" w:type="dxa"/>
            <w:vAlign w:val="center"/>
          </w:tcPr>
          <w:p w14:paraId="0AE36375"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506B414A"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r>
      <w:tr w:rsidR="00655FA7" w:rsidRPr="00CC49AB" w14:paraId="21B3DE6E" w14:textId="77777777" w:rsidTr="002405F4">
        <w:trPr>
          <w:jc w:val="center"/>
        </w:trPr>
        <w:tc>
          <w:tcPr>
            <w:tcW w:w="1061" w:type="dxa"/>
            <w:vAlign w:val="center"/>
          </w:tcPr>
          <w:p w14:paraId="5570E410" w14:textId="77777777" w:rsidR="00655FA7" w:rsidRPr="00CC49AB" w:rsidRDefault="00655FA7" w:rsidP="002405F4">
            <w:pPr>
              <w:autoSpaceDE w:val="0"/>
              <w:autoSpaceDN w:val="0"/>
              <w:adjustRightInd w:val="0"/>
              <w:spacing w:after="0"/>
              <w:jc w:val="both"/>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Shkodër</w:t>
            </w:r>
          </w:p>
        </w:tc>
        <w:tc>
          <w:tcPr>
            <w:tcW w:w="977" w:type="dxa"/>
            <w:vAlign w:val="center"/>
          </w:tcPr>
          <w:p w14:paraId="66EA293B"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3,852</w:t>
            </w:r>
          </w:p>
        </w:tc>
        <w:tc>
          <w:tcPr>
            <w:tcW w:w="978" w:type="dxa"/>
            <w:vAlign w:val="center"/>
          </w:tcPr>
          <w:p w14:paraId="403C9A18"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4,154</w:t>
            </w:r>
          </w:p>
        </w:tc>
        <w:tc>
          <w:tcPr>
            <w:tcW w:w="965" w:type="dxa"/>
            <w:vAlign w:val="center"/>
          </w:tcPr>
          <w:p w14:paraId="6FF06681"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770</w:t>
            </w:r>
          </w:p>
        </w:tc>
        <w:tc>
          <w:tcPr>
            <w:tcW w:w="965" w:type="dxa"/>
            <w:vAlign w:val="center"/>
          </w:tcPr>
          <w:p w14:paraId="74995041"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3,082</w:t>
            </w:r>
          </w:p>
        </w:tc>
        <w:tc>
          <w:tcPr>
            <w:tcW w:w="950" w:type="dxa"/>
            <w:vAlign w:val="center"/>
          </w:tcPr>
          <w:p w14:paraId="38A8D54F"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6" w:type="dxa"/>
            <w:vAlign w:val="center"/>
          </w:tcPr>
          <w:p w14:paraId="400C0FBE"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831</w:t>
            </w:r>
          </w:p>
        </w:tc>
        <w:tc>
          <w:tcPr>
            <w:tcW w:w="965" w:type="dxa"/>
            <w:vAlign w:val="center"/>
          </w:tcPr>
          <w:p w14:paraId="29C4AFE9"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3,323</w:t>
            </w:r>
          </w:p>
        </w:tc>
        <w:tc>
          <w:tcPr>
            <w:tcW w:w="950" w:type="dxa"/>
            <w:vAlign w:val="center"/>
          </w:tcPr>
          <w:p w14:paraId="799D46D9"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r>
      <w:tr w:rsidR="00655FA7" w:rsidRPr="00CC49AB" w14:paraId="1F52E7D7" w14:textId="77777777" w:rsidTr="002405F4">
        <w:trPr>
          <w:jc w:val="center"/>
        </w:trPr>
        <w:tc>
          <w:tcPr>
            <w:tcW w:w="1061" w:type="dxa"/>
            <w:vAlign w:val="center"/>
          </w:tcPr>
          <w:p w14:paraId="0C68F582" w14:textId="77777777" w:rsidR="00655FA7" w:rsidRPr="00CC49AB" w:rsidRDefault="00655FA7" w:rsidP="002405F4">
            <w:pPr>
              <w:autoSpaceDE w:val="0"/>
              <w:autoSpaceDN w:val="0"/>
              <w:adjustRightInd w:val="0"/>
              <w:spacing w:after="0"/>
              <w:jc w:val="both"/>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Tiranë</w:t>
            </w:r>
          </w:p>
        </w:tc>
        <w:tc>
          <w:tcPr>
            <w:tcW w:w="977" w:type="dxa"/>
            <w:vAlign w:val="center"/>
          </w:tcPr>
          <w:p w14:paraId="319F4402"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36,802</w:t>
            </w:r>
          </w:p>
        </w:tc>
        <w:tc>
          <w:tcPr>
            <w:tcW w:w="978" w:type="dxa"/>
            <w:vAlign w:val="center"/>
          </w:tcPr>
          <w:p w14:paraId="4600DB04"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38,695</w:t>
            </w:r>
          </w:p>
        </w:tc>
        <w:tc>
          <w:tcPr>
            <w:tcW w:w="965" w:type="dxa"/>
            <w:vAlign w:val="center"/>
          </w:tcPr>
          <w:p w14:paraId="29DEFD93"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36,802</w:t>
            </w:r>
          </w:p>
        </w:tc>
        <w:tc>
          <w:tcPr>
            <w:tcW w:w="965" w:type="dxa"/>
            <w:vAlign w:val="center"/>
          </w:tcPr>
          <w:p w14:paraId="6AB2B110"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643FA9A6"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6" w:type="dxa"/>
            <w:vAlign w:val="center"/>
          </w:tcPr>
          <w:p w14:paraId="795C224A"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38,695</w:t>
            </w:r>
          </w:p>
        </w:tc>
        <w:tc>
          <w:tcPr>
            <w:tcW w:w="965" w:type="dxa"/>
            <w:vAlign w:val="center"/>
          </w:tcPr>
          <w:p w14:paraId="5E9C5AAE"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2F4FB155"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r>
      <w:tr w:rsidR="00655FA7" w:rsidRPr="00CC49AB" w14:paraId="7B5BC267" w14:textId="77777777" w:rsidTr="002405F4">
        <w:trPr>
          <w:jc w:val="center"/>
        </w:trPr>
        <w:tc>
          <w:tcPr>
            <w:tcW w:w="1061" w:type="dxa"/>
            <w:vAlign w:val="center"/>
          </w:tcPr>
          <w:p w14:paraId="4A94F467" w14:textId="77777777" w:rsidR="00655FA7" w:rsidRPr="00CC49AB" w:rsidRDefault="00655FA7" w:rsidP="002405F4">
            <w:pPr>
              <w:autoSpaceDE w:val="0"/>
              <w:autoSpaceDN w:val="0"/>
              <w:adjustRightInd w:val="0"/>
              <w:spacing w:after="0"/>
              <w:jc w:val="both"/>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Vlorë</w:t>
            </w:r>
          </w:p>
        </w:tc>
        <w:tc>
          <w:tcPr>
            <w:tcW w:w="977" w:type="dxa"/>
            <w:vAlign w:val="center"/>
          </w:tcPr>
          <w:p w14:paraId="4F70F054"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5,550</w:t>
            </w:r>
          </w:p>
        </w:tc>
        <w:tc>
          <w:tcPr>
            <w:tcW w:w="978" w:type="dxa"/>
            <w:vAlign w:val="center"/>
          </w:tcPr>
          <w:p w14:paraId="3AC0A959"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6,303</w:t>
            </w:r>
          </w:p>
        </w:tc>
        <w:tc>
          <w:tcPr>
            <w:tcW w:w="965" w:type="dxa"/>
            <w:vAlign w:val="center"/>
          </w:tcPr>
          <w:p w14:paraId="0C2D8537"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5,550</w:t>
            </w:r>
          </w:p>
        </w:tc>
        <w:tc>
          <w:tcPr>
            <w:tcW w:w="965" w:type="dxa"/>
            <w:vAlign w:val="center"/>
          </w:tcPr>
          <w:p w14:paraId="495C4634"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73FE0DB5"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66" w:type="dxa"/>
            <w:vAlign w:val="center"/>
          </w:tcPr>
          <w:p w14:paraId="7460CA44"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r w:rsidRPr="00CC49AB">
              <w:rPr>
                <w:rFonts w:ascii="Garamond" w:eastAsia="Roboto" w:hAnsi="Garamond" w:cs="Times New Roman"/>
                <w:kern w:val="24"/>
                <w:sz w:val="18"/>
                <w:szCs w:val="20"/>
                <w:lang w:val="sq-AL"/>
              </w:rPr>
              <w:t>6,303</w:t>
            </w:r>
          </w:p>
        </w:tc>
        <w:tc>
          <w:tcPr>
            <w:tcW w:w="965" w:type="dxa"/>
            <w:vAlign w:val="center"/>
          </w:tcPr>
          <w:p w14:paraId="403C9A19"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c>
          <w:tcPr>
            <w:tcW w:w="950" w:type="dxa"/>
            <w:vAlign w:val="center"/>
          </w:tcPr>
          <w:p w14:paraId="6FF0939C" w14:textId="77777777" w:rsidR="00655FA7" w:rsidRPr="00CC49AB" w:rsidRDefault="00655FA7" w:rsidP="001D6B98">
            <w:pPr>
              <w:autoSpaceDE w:val="0"/>
              <w:autoSpaceDN w:val="0"/>
              <w:adjustRightInd w:val="0"/>
              <w:spacing w:after="0"/>
              <w:jc w:val="right"/>
              <w:rPr>
                <w:rFonts w:ascii="Garamond" w:eastAsia="Roboto" w:hAnsi="Garamond" w:cs="Times New Roman"/>
                <w:kern w:val="24"/>
                <w:sz w:val="18"/>
                <w:szCs w:val="20"/>
                <w:lang w:val="sq-AL"/>
              </w:rPr>
            </w:pPr>
          </w:p>
        </w:tc>
      </w:tr>
      <w:tr w:rsidR="00655FA7" w:rsidRPr="00CC49AB" w14:paraId="7972B576" w14:textId="77777777" w:rsidTr="002405F4">
        <w:trPr>
          <w:jc w:val="center"/>
        </w:trPr>
        <w:tc>
          <w:tcPr>
            <w:tcW w:w="1061" w:type="dxa"/>
            <w:vAlign w:val="center"/>
          </w:tcPr>
          <w:p w14:paraId="0A3DD7A4" w14:textId="77777777" w:rsidR="00655FA7" w:rsidRPr="00CC49AB" w:rsidRDefault="00655FA7" w:rsidP="002405F4">
            <w:pPr>
              <w:autoSpaceDE w:val="0"/>
              <w:autoSpaceDN w:val="0"/>
              <w:adjustRightInd w:val="0"/>
              <w:spacing w:after="0"/>
              <w:jc w:val="both"/>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Albania</w:t>
            </w:r>
          </w:p>
        </w:tc>
        <w:tc>
          <w:tcPr>
            <w:tcW w:w="977" w:type="dxa"/>
            <w:vAlign w:val="center"/>
          </w:tcPr>
          <w:p w14:paraId="0186698D"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76,833</w:t>
            </w:r>
          </w:p>
        </w:tc>
        <w:tc>
          <w:tcPr>
            <w:tcW w:w="978" w:type="dxa"/>
            <w:vAlign w:val="center"/>
          </w:tcPr>
          <w:p w14:paraId="1C8BF7D4"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82,367</w:t>
            </w:r>
          </w:p>
        </w:tc>
        <w:tc>
          <w:tcPr>
            <w:tcW w:w="965" w:type="dxa"/>
            <w:vAlign w:val="center"/>
          </w:tcPr>
          <w:p w14:paraId="40AF3CEF"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61,007</w:t>
            </w:r>
          </w:p>
        </w:tc>
        <w:tc>
          <w:tcPr>
            <w:tcW w:w="965" w:type="dxa"/>
            <w:vAlign w:val="center"/>
          </w:tcPr>
          <w:p w14:paraId="1DC175A7"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9,850</w:t>
            </w:r>
          </w:p>
        </w:tc>
        <w:tc>
          <w:tcPr>
            <w:tcW w:w="950" w:type="dxa"/>
            <w:vAlign w:val="center"/>
          </w:tcPr>
          <w:p w14:paraId="21CB5B24"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5,975</w:t>
            </w:r>
          </w:p>
        </w:tc>
        <w:tc>
          <w:tcPr>
            <w:tcW w:w="966" w:type="dxa"/>
            <w:vAlign w:val="center"/>
          </w:tcPr>
          <w:p w14:paraId="117434E5"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65,422</w:t>
            </w:r>
          </w:p>
        </w:tc>
        <w:tc>
          <w:tcPr>
            <w:tcW w:w="965" w:type="dxa"/>
            <w:vAlign w:val="center"/>
          </w:tcPr>
          <w:p w14:paraId="321DED3D"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10,554</w:t>
            </w:r>
          </w:p>
        </w:tc>
        <w:tc>
          <w:tcPr>
            <w:tcW w:w="950" w:type="dxa"/>
            <w:vAlign w:val="center"/>
          </w:tcPr>
          <w:p w14:paraId="412311E8"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6,391</w:t>
            </w:r>
          </w:p>
        </w:tc>
      </w:tr>
      <w:tr w:rsidR="00655FA7" w:rsidRPr="00CC49AB" w14:paraId="3E547293" w14:textId="77777777" w:rsidTr="002405F4">
        <w:trPr>
          <w:jc w:val="center"/>
        </w:trPr>
        <w:tc>
          <w:tcPr>
            <w:tcW w:w="1061" w:type="dxa"/>
            <w:vAlign w:val="center"/>
          </w:tcPr>
          <w:p w14:paraId="40A87B4F" w14:textId="77777777" w:rsidR="00655FA7" w:rsidRPr="00CC49AB" w:rsidRDefault="00655FA7" w:rsidP="002405F4">
            <w:pPr>
              <w:autoSpaceDE w:val="0"/>
              <w:autoSpaceDN w:val="0"/>
              <w:adjustRightInd w:val="0"/>
              <w:spacing w:after="0"/>
              <w:jc w:val="both"/>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Ndarja</w:t>
            </w:r>
          </w:p>
        </w:tc>
        <w:tc>
          <w:tcPr>
            <w:tcW w:w="977" w:type="dxa"/>
            <w:vAlign w:val="center"/>
          </w:tcPr>
          <w:p w14:paraId="1A8F60E4"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100.00%</w:t>
            </w:r>
          </w:p>
        </w:tc>
        <w:tc>
          <w:tcPr>
            <w:tcW w:w="978" w:type="dxa"/>
            <w:vAlign w:val="center"/>
          </w:tcPr>
          <w:p w14:paraId="0984C07B"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100.00%</w:t>
            </w:r>
          </w:p>
        </w:tc>
        <w:tc>
          <w:tcPr>
            <w:tcW w:w="965" w:type="dxa"/>
            <w:vAlign w:val="center"/>
          </w:tcPr>
          <w:p w14:paraId="44D8E442"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79.40%</w:t>
            </w:r>
          </w:p>
        </w:tc>
        <w:tc>
          <w:tcPr>
            <w:tcW w:w="965" w:type="dxa"/>
            <w:vAlign w:val="center"/>
          </w:tcPr>
          <w:p w14:paraId="4FB98CF2"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12.82%</w:t>
            </w:r>
          </w:p>
        </w:tc>
        <w:tc>
          <w:tcPr>
            <w:tcW w:w="950" w:type="dxa"/>
            <w:vAlign w:val="center"/>
          </w:tcPr>
          <w:p w14:paraId="1C60F902"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7.78%</w:t>
            </w:r>
          </w:p>
        </w:tc>
        <w:tc>
          <w:tcPr>
            <w:tcW w:w="966" w:type="dxa"/>
            <w:vAlign w:val="center"/>
          </w:tcPr>
          <w:p w14:paraId="4F3D7414"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79.43%</w:t>
            </w:r>
          </w:p>
        </w:tc>
        <w:tc>
          <w:tcPr>
            <w:tcW w:w="965" w:type="dxa"/>
            <w:vAlign w:val="center"/>
          </w:tcPr>
          <w:p w14:paraId="039AFF82" w14:textId="77777777" w:rsidR="00655FA7" w:rsidRPr="00CC49AB" w:rsidRDefault="00655FA7" w:rsidP="001D6B98">
            <w:pPr>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12.81%</w:t>
            </w:r>
          </w:p>
        </w:tc>
        <w:tc>
          <w:tcPr>
            <w:tcW w:w="950" w:type="dxa"/>
            <w:vAlign w:val="center"/>
          </w:tcPr>
          <w:p w14:paraId="6C48C257" w14:textId="77777777" w:rsidR="00655FA7" w:rsidRPr="00CC49AB" w:rsidRDefault="00655FA7" w:rsidP="001D6B98">
            <w:pPr>
              <w:keepNext/>
              <w:autoSpaceDE w:val="0"/>
              <w:autoSpaceDN w:val="0"/>
              <w:adjustRightInd w:val="0"/>
              <w:spacing w:after="0"/>
              <w:jc w:val="right"/>
              <w:rPr>
                <w:rFonts w:ascii="Garamond" w:eastAsia="Roboto" w:hAnsi="Garamond" w:cs="Times New Roman"/>
                <w:bCs/>
                <w:kern w:val="24"/>
                <w:sz w:val="18"/>
                <w:szCs w:val="20"/>
                <w:lang w:val="sq-AL"/>
              </w:rPr>
            </w:pPr>
            <w:r w:rsidRPr="00CC49AB">
              <w:rPr>
                <w:rFonts w:ascii="Garamond" w:eastAsia="Roboto" w:hAnsi="Garamond" w:cs="Times New Roman"/>
                <w:bCs/>
                <w:kern w:val="24"/>
                <w:sz w:val="18"/>
                <w:szCs w:val="20"/>
                <w:lang w:val="sq-AL"/>
              </w:rPr>
              <w:t>7.76%</w:t>
            </w:r>
          </w:p>
        </w:tc>
      </w:tr>
    </w:tbl>
    <w:p w14:paraId="48BC4BB1" w14:textId="28853B49"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01" w:name="_Toc184729371"/>
      <w:r w:rsidRPr="00CC49AB">
        <w:rPr>
          <w:rFonts w:ascii="Garamond" w:hAnsi="Garamond" w:cs="Times New Roman"/>
          <w:b w:val="0"/>
          <w:i/>
          <w:color w:val="auto"/>
          <w:szCs w:val="20"/>
        </w:rPr>
        <w:t xml:space="preserve">Figura </w:t>
      </w:r>
      <w:r w:rsidR="002405F4" w:rsidRPr="00CC49AB">
        <w:rPr>
          <w:rFonts w:ascii="Garamond" w:hAnsi="Garamond" w:cs="Times New Roman"/>
          <w:b w:val="0"/>
          <w:i/>
          <w:color w:val="auto"/>
          <w:szCs w:val="20"/>
        </w:rPr>
        <w:t xml:space="preserve">3.96 </w:t>
      </w:r>
      <w:r w:rsidRPr="00CC49AB">
        <w:rPr>
          <w:rFonts w:ascii="Garamond" w:hAnsi="Garamond" w:cs="Times New Roman"/>
          <w:b w:val="0"/>
          <w:i/>
          <w:color w:val="auto"/>
          <w:szCs w:val="20"/>
        </w:rPr>
        <w:t>Ndarja e stokut të shërbimeve private dhe ndërtesave tregtare për çdo qark, për vitet 2021</w:t>
      </w:r>
      <w:r w:rsidR="002C7494" w:rsidRPr="00CC49AB">
        <w:rPr>
          <w:rFonts w:ascii="Garamond" w:hAnsi="Garamond" w:cs="Times New Roman"/>
          <w:b w:val="0"/>
          <w:i/>
          <w:color w:val="auto"/>
          <w:szCs w:val="20"/>
        </w:rPr>
        <w:t>–</w:t>
      </w:r>
      <w:r w:rsidRPr="00CC49AB">
        <w:rPr>
          <w:rFonts w:ascii="Garamond" w:hAnsi="Garamond" w:cs="Times New Roman"/>
          <w:b w:val="0"/>
          <w:i/>
          <w:color w:val="auto"/>
          <w:szCs w:val="20"/>
        </w:rPr>
        <w:t>2022.</w:t>
      </w:r>
      <w:bookmarkEnd w:id="201"/>
    </w:p>
    <w:p w14:paraId="7AB09A6B" w14:textId="77777777" w:rsidR="00655FA7" w:rsidRPr="00CC49AB" w:rsidRDefault="00655FA7" w:rsidP="00655FA7">
      <w:pPr>
        <w:tabs>
          <w:tab w:val="left" w:pos="-1134"/>
          <w:tab w:val="left" w:pos="270"/>
          <w:tab w:val="left" w:pos="567"/>
          <w:tab w:val="left" w:pos="1134"/>
          <w:tab w:val="left" w:pos="5304"/>
          <w:tab w:val="left" w:pos="6996"/>
        </w:tabs>
        <w:spacing w:after="0" w:line="240" w:lineRule="auto"/>
        <w:jc w:val="both"/>
        <w:rPr>
          <w:rFonts w:ascii="Garamond" w:hAnsi="Garamond" w:cs="Times New Roman"/>
          <w:sz w:val="24"/>
          <w:szCs w:val="24"/>
        </w:rPr>
      </w:pPr>
    </w:p>
    <w:p w14:paraId="6420E1E5" w14:textId="4B12C94D" w:rsidR="00655FA7" w:rsidRPr="00CC49AB" w:rsidRDefault="00655FA7" w:rsidP="002405F4">
      <w:pPr>
        <w:pStyle w:val="TEKSTIIIIII"/>
      </w:pPr>
      <w:r w:rsidRPr="00CC49AB">
        <w:lastRenderedPageBreak/>
        <w:t>Përqindja mesatare e numrit të ndërtesave të shërbimeve private dhe ndërtesave tregtare për secilën zonë klimatike është përkatësisht 79,41% (</w:t>
      </w:r>
      <w:r w:rsidR="00904892" w:rsidRPr="00CC49AB">
        <w:t xml:space="preserve">zona 1), 12,82% (zona 2) dhe 7,77% (zona </w:t>
      </w:r>
      <w:r w:rsidRPr="00CC49AB">
        <w:t>3) në 2021 dhe 2022. Këto pjesë janë përdorur në këtë strategji për llogaritjen e numrit të ndërtesave dhe sipërfaqeve të tyre për zonë klimatike. Figura 3.97</w:t>
      </w:r>
      <w:r w:rsidR="00904892" w:rsidRPr="00CC49AB">
        <w:t>–</w:t>
      </w:r>
      <w:r w:rsidRPr="00CC49AB">
        <w:t>3.102 tregon numrin e ndërtesave dhe zonave të shërbimeve private dhe stokut të ndërtesave tregtare për çdo zonë klimatike në vitin 2023.</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38"/>
        <w:gridCol w:w="4722"/>
      </w:tblGrid>
      <w:tr w:rsidR="00655FA7" w:rsidRPr="00CC49AB" w14:paraId="42996066" w14:textId="77777777" w:rsidTr="00F539F5">
        <w:trPr>
          <w:trHeight w:val="4334"/>
        </w:trPr>
        <w:tc>
          <w:tcPr>
            <w:tcW w:w="2478" w:type="pct"/>
          </w:tcPr>
          <w:p w14:paraId="5C87051A"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7AB6007D" wp14:editId="333DB971">
                  <wp:extent cx="2604770" cy="2324100"/>
                  <wp:effectExtent l="0" t="0" r="5080" b="0"/>
                  <wp:docPr id="1543100075" name="Picture 1543100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146">
                            <a:extLst>
                              <a:ext uri="{28A0092B-C50C-407E-A947-70E740481C1C}">
                                <a14:useLocalDpi xmlns:a14="http://schemas.microsoft.com/office/drawing/2010/main" val="0"/>
                              </a:ext>
                            </a:extLst>
                          </a:blip>
                          <a:srcRect/>
                          <a:stretch>
                            <a:fillRect/>
                          </a:stretch>
                        </pic:blipFill>
                        <pic:spPr bwMode="auto">
                          <a:xfrm>
                            <a:off x="0" y="0"/>
                            <a:ext cx="2612428" cy="2330933"/>
                          </a:xfrm>
                          <a:prstGeom prst="rect">
                            <a:avLst/>
                          </a:prstGeom>
                          <a:noFill/>
                        </pic:spPr>
                      </pic:pic>
                    </a:graphicData>
                  </a:graphic>
                </wp:inline>
              </w:drawing>
            </w:r>
          </w:p>
          <w:p w14:paraId="42DB9A66"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02" w:name="_Toc184729372"/>
            <w:r w:rsidRPr="00CC49AB">
              <w:rPr>
                <w:rFonts w:ascii="Garamond" w:hAnsi="Garamond" w:cs="Times New Roman"/>
                <w:b w:val="0"/>
                <w:i/>
                <w:color w:val="auto"/>
                <w:szCs w:val="20"/>
                <w:lang w:val="sq-AL"/>
              </w:rPr>
              <w:t xml:space="preserve">Figura </w:t>
            </w:r>
            <w:r w:rsidR="002405F4" w:rsidRPr="00CC49AB">
              <w:rPr>
                <w:rFonts w:ascii="Garamond" w:hAnsi="Garamond" w:cs="Times New Roman"/>
                <w:b w:val="0"/>
                <w:i/>
                <w:color w:val="auto"/>
                <w:szCs w:val="20"/>
                <w:lang w:val="sq-AL"/>
              </w:rPr>
              <w:t>3.97</w:t>
            </w:r>
            <w:r w:rsidRPr="00CC49AB">
              <w:rPr>
                <w:rFonts w:ascii="Garamond" w:hAnsi="Garamond" w:cs="Times New Roman"/>
                <w:b w:val="0"/>
                <w:i/>
                <w:color w:val="auto"/>
                <w:szCs w:val="20"/>
                <w:lang w:val="sq-AL"/>
              </w:rPr>
              <w:t xml:space="preserve"> Zona klimatike 1: Numri total kumulativ i shërbimeve private dhe stokut të ndërtesave tregtare deri në vitin 2023</w:t>
            </w:r>
            <w:bookmarkEnd w:id="202"/>
          </w:p>
        </w:tc>
        <w:tc>
          <w:tcPr>
            <w:tcW w:w="2522" w:type="pct"/>
          </w:tcPr>
          <w:p w14:paraId="7DBF20BB"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61FFEB9B" wp14:editId="31FE850F">
                  <wp:extent cx="2856660" cy="2324100"/>
                  <wp:effectExtent l="0" t="0" r="1270" b="0"/>
                  <wp:docPr id="55038706" name="Picture 550387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147">
                            <a:extLst>
                              <a:ext uri="{28A0092B-C50C-407E-A947-70E740481C1C}">
                                <a14:useLocalDpi xmlns:a14="http://schemas.microsoft.com/office/drawing/2010/main" val="0"/>
                              </a:ext>
                            </a:extLst>
                          </a:blip>
                          <a:srcRect/>
                          <a:stretch>
                            <a:fillRect/>
                          </a:stretch>
                        </pic:blipFill>
                        <pic:spPr bwMode="auto">
                          <a:xfrm>
                            <a:off x="0" y="0"/>
                            <a:ext cx="2865560" cy="2331341"/>
                          </a:xfrm>
                          <a:prstGeom prst="rect">
                            <a:avLst/>
                          </a:prstGeom>
                          <a:noFill/>
                        </pic:spPr>
                      </pic:pic>
                    </a:graphicData>
                  </a:graphic>
                </wp:inline>
              </w:drawing>
            </w:r>
          </w:p>
          <w:p w14:paraId="2857926E"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03" w:name="_Toc184729373"/>
            <w:r w:rsidRPr="00CC49AB">
              <w:rPr>
                <w:rFonts w:ascii="Garamond" w:hAnsi="Garamond" w:cs="Times New Roman"/>
                <w:b w:val="0"/>
                <w:i/>
                <w:color w:val="auto"/>
                <w:szCs w:val="20"/>
                <w:lang w:val="sq-AL"/>
              </w:rPr>
              <w:t xml:space="preserve">Figura </w:t>
            </w:r>
            <w:r w:rsidR="002405F4" w:rsidRPr="00CC49AB">
              <w:rPr>
                <w:rFonts w:ascii="Garamond" w:hAnsi="Garamond" w:cs="Times New Roman"/>
                <w:b w:val="0"/>
                <w:i/>
                <w:color w:val="auto"/>
                <w:szCs w:val="20"/>
                <w:lang w:val="sq-AL"/>
              </w:rPr>
              <w:t>3.98</w:t>
            </w:r>
            <w:r w:rsidRPr="00CC49AB">
              <w:rPr>
                <w:rFonts w:ascii="Garamond" w:hAnsi="Garamond" w:cs="Times New Roman"/>
                <w:b w:val="0"/>
                <w:i/>
                <w:color w:val="auto"/>
                <w:szCs w:val="20"/>
                <w:lang w:val="sq-AL"/>
              </w:rPr>
              <w:t xml:space="preserve"> Zona klimatike 1: Sipërfaqja totale kumulative (m</w:t>
            </w:r>
            <w:r w:rsidRPr="00CC49AB">
              <w:rPr>
                <w:rFonts w:ascii="Garamond" w:hAnsi="Garamond" w:cs="Times New Roman"/>
                <w:b w:val="0"/>
                <w:i/>
                <w:color w:val="auto"/>
                <w:szCs w:val="20"/>
                <w:vertAlign w:val="superscript"/>
                <w:lang w:val="sq-AL"/>
              </w:rPr>
              <w:t>2</w:t>
            </w:r>
            <w:r w:rsidRPr="00CC49AB">
              <w:rPr>
                <w:rFonts w:ascii="Garamond" w:hAnsi="Garamond" w:cs="Times New Roman"/>
                <w:b w:val="0"/>
                <w:i/>
                <w:color w:val="auto"/>
                <w:szCs w:val="20"/>
                <w:lang w:val="sq-AL"/>
              </w:rPr>
              <w:t>) e stokut të shërbimeve private dhe ndërtesave tregtare deri në vitin 2023</w:t>
            </w:r>
            <w:bookmarkEnd w:id="203"/>
          </w:p>
        </w:tc>
      </w:tr>
      <w:tr w:rsidR="00655FA7" w:rsidRPr="00CC49AB" w14:paraId="153C490B" w14:textId="77777777" w:rsidTr="00F539F5">
        <w:tc>
          <w:tcPr>
            <w:tcW w:w="2478" w:type="pct"/>
          </w:tcPr>
          <w:p w14:paraId="11140C1D"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0C434B92" wp14:editId="0CB6DF95">
                  <wp:extent cx="2802890" cy="2179955"/>
                  <wp:effectExtent l="0" t="0" r="0" b="0"/>
                  <wp:docPr id="1226020046" name="Picture 12260200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1"/>
                          <pic:cNvPicPr>
                            <a:picLocks noChangeAspect="1" noChangeArrowheads="1"/>
                          </pic:cNvPicPr>
                        </pic:nvPicPr>
                        <pic:blipFill>
                          <a:blip r:embed="rId148">
                            <a:extLst>
                              <a:ext uri="{28A0092B-C50C-407E-A947-70E740481C1C}">
                                <a14:useLocalDpi xmlns:a14="http://schemas.microsoft.com/office/drawing/2010/main" val="0"/>
                              </a:ext>
                            </a:extLst>
                          </a:blip>
                          <a:srcRect/>
                          <a:stretch>
                            <a:fillRect/>
                          </a:stretch>
                        </pic:blipFill>
                        <pic:spPr bwMode="auto">
                          <a:xfrm>
                            <a:off x="0" y="0"/>
                            <a:ext cx="2807924" cy="2183870"/>
                          </a:xfrm>
                          <a:prstGeom prst="rect">
                            <a:avLst/>
                          </a:prstGeom>
                          <a:noFill/>
                        </pic:spPr>
                      </pic:pic>
                    </a:graphicData>
                  </a:graphic>
                </wp:inline>
              </w:drawing>
            </w:r>
          </w:p>
          <w:p w14:paraId="49216CF5"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04" w:name="_Toc184729374"/>
            <w:r w:rsidRPr="00CC49AB">
              <w:rPr>
                <w:rFonts w:ascii="Garamond" w:hAnsi="Garamond" w:cs="Times New Roman"/>
                <w:b w:val="0"/>
                <w:i/>
                <w:color w:val="auto"/>
                <w:szCs w:val="20"/>
                <w:lang w:val="sq-AL"/>
              </w:rPr>
              <w:t xml:space="preserve">Figura </w:t>
            </w:r>
            <w:r w:rsidR="00F539F5" w:rsidRPr="00CC49AB">
              <w:rPr>
                <w:rFonts w:ascii="Garamond" w:hAnsi="Garamond" w:cs="Times New Roman"/>
                <w:b w:val="0"/>
                <w:i/>
                <w:color w:val="auto"/>
                <w:szCs w:val="20"/>
                <w:lang w:val="sq-AL"/>
              </w:rPr>
              <w:t>3.99</w:t>
            </w:r>
            <w:r w:rsidRPr="00CC49AB">
              <w:rPr>
                <w:rFonts w:ascii="Garamond" w:hAnsi="Garamond" w:cs="Times New Roman"/>
                <w:b w:val="0"/>
                <w:i/>
                <w:color w:val="auto"/>
                <w:szCs w:val="20"/>
                <w:lang w:val="sq-AL"/>
              </w:rPr>
              <w:t xml:space="preserve"> Zona klimatike 2: Numri total kumulativ i shërbimeve private dhe stokut të ndërtesave tregtare deri në vitin 2023</w:t>
            </w:r>
            <w:bookmarkEnd w:id="204"/>
          </w:p>
        </w:tc>
        <w:tc>
          <w:tcPr>
            <w:tcW w:w="2522" w:type="pct"/>
          </w:tcPr>
          <w:p w14:paraId="225DC43A"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5EAC0BCD" wp14:editId="094DABEA">
                  <wp:extent cx="2762885" cy="2276475"/>
                  <wp:effectExtent l="0" t="0" r="0" b="9525"/>
                  <wp:docPr id="1790579015" name="Picture 17905790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2"/>
                          <pic:cNvPicPr>
                            <a:picLocks noChangeAspect="1" noChangeArrowheads="1"/>
                          </pic:cNvPicPr>
                        </pic:nvPicPr>
                        <pic:blipFill>
                          <a:blip r:embed="rId149">
                            <a:extLst>
                              <a:ext uri="{28A0092B-C50C-407E-A947-70E740481C1C}">
                                <a14:useLocalDpi xmlns:a14="http://schemas.microsoft.com/office/drawing/2010/main" val="0"/>
                              </a:ext>
                            </a:extLst>
                          </a:blip>
                          <a:srcRect/>
                          <a:stretch>
                            <a:fillRect/>
                          </a:stretch>
                        </pic:blipFill>
                        <pic:spPr bwMode="auto">
                          <a:xfrm>
                            <a:off x="0" y="0"/>
                            <a:ext cx="2766093" cy="2279118"/>
                          </a:xfrm>
                          <a:prstGeom prst="rect">
                            <a:avLst/>
                          </a:prstGeom>
                          <a:noFill/>
                        </pic:spPr>
                      </pic:pic>
                    </a:graphicData>
                  </a:graphic>
                </wp:inline>
              </w:drawing>
            </w:r>
          </w:p>
          <w:p w14:paraId="023DBB04"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05" w:name="_Toc184729375"/>
            <w:r w:rsidRPr="00CC49AB">
              <w:rPr>
                <w:rFonts w:ascii="Garamond" w:hAnsi="Garamond" w:cs="Times New Roman"/>
                <w:b w:val="0"/>
                <w:i/>
                <w:color w:val="auto"/>
                <w:szCs w:val="20"/>
                <w:lang w:val="sq-AL"/>
              </w:rPr>
              <w:t xml:space="preserve">Figura </w:t>
            </w:r>
            <w:r w:rsidR="00F539F5" w:rsidRPr="00CC49AB">
              <w:rPr>
                <w:rFonts w:ascii="Garamond" w:hAnsi="Garamond" w:cs="Times New Roman"/>
                <w:b w:val="0"/>
                <w:i/>
                <w:color w:val="auto"/>
                <w:szCs w:val="20"/>
                <w:lang w:val="sq-AL"/>
              </w:rPr>
              <w:t>3.100</w:t>
            </w:r>
            <w:r w:rsidRPr="00CC49AB">
              <w:rPr>
                <w:rFonts w:ascii="Garamond" w:hAnsi="Garamond" w:cs="Times New Roman"/>
                <w:b w:val="0"/>
                <w:i/>
                <w:color w:val="auto"/>
                <w:szCs w:val="20"/>
                <w:lang w:val="sq-AL"/>
              </w:rPr>
              <w:t xml:space="preserve"> Zona klimatike 2: Sipërfaqja totale kumulative (m</w:t>
            </w:r>
            <w:r w:rsidRPr="00CC49AB">
              <w:rPr>
                <w:rFonts w:ascii="Garamond" w:hAnsi="Garamond" w:cs="Times New Roman"/>
                <w:b w:val="0"/>
                <w:i/>
                <w:color w:val="auto"/>
                <w:szCs w:val="20"/>
                <w:vertAlign w:val="superscript"/>
                <w:lang w:val="sq-AL"/>
              </w:rPr>
              <w:t>2</w:t>
            </w:r>
            <w:r w:rsidRPr="00CC49AB">
              <w:rPr>
                <w:rFonts w:ascii="Garamond" w:hAnsi="Garamond" w:cs="Times New Roman"/>
                <w:b w:val="0"/>
                <w:i/>
                <w:color w:val="auto"/>
                <w:szCs w:val="20"/>
                <w:lang w:val="sq-AL"/>
              </w:rPr>
              <w:t>) e stokut të shërbimeve private dhe ndërtesave tregtare deri në vitin 2023</w:t>
            </w:r>
            <w:bookmarkEnd w:id="205"/>
          </w:p>
        </w:tc>
      </w:tr>
      <w:tr w:rsidR="00655FA7" w:rsidRPr="00CC49AB" w14:paraId="5E522337" w14:textId="77777777" w:rsidTr="00F539F5">
        <w:trPr>
          <w:trHeight w:val="4270"/>
        </w:trPr>
        <w:tc>
          <w:tcPr>
            <w:tcW w:w="2478" w:type="pct"/>
          </w:tcPr>
          <w:p w14:paraId="44CAF481"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03C8EDD4" wp14:editId="4E588BDF">
                  <wp:extent cx="2691765" cy="2270125"/>
                  <wp:effectExtent l="0" t="0" r="0" b="0"/>
                  <wp:docPr id="1782567528" name="Picture 17825675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3"/>
                          <pic:cNvPicPr>
                            <a:picLocks noChangeAspect="1" noChangeArrowheads="1"/>
                          </pic:cNvPicPr>
                        </pic:nvPicPr>
                        <pic:blipFill>
                          <a:blip r:embed="rId150">
                            <a:extLst>
                              <a:ext uri="{28A0092B-C50C-407E-A947-70E740481C1C}">
                                <a14:useLocalDpi xmlns:a14="http://schemas.microsoft.com/office/drawing/2010/main" val="0"/>
                              </a:ext>
                            </a:extLst>
                          </a:blip>
                          <a:srcRect/>
                          <a:stretch>
                            <a:fillRect/>
                          </a:stretch>
                        </pic:blipFill>
                        <pic:spPr bwMode="auto">
                          <a:xfrm>
                            <a:off x="0" y="0"/>
                            <a:ext cx="2694413" cy="2272358"/>
                          </a:xfrm>
                          <a:prstGeom prst="rect">
                            <a:avLst/>
                          </a:prstGeom>
                          <a:noFill/>
                        </pic:spPr>
                      </pic:pic>
                    </a:graphicData>
                  </a:graphic>
                </wp:inline>
              </w:drawing>
            </w:r>
          </w:p>
          <w:p w14:paraId="3912CA9C"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06" w:name="_Toc184729376"/>
            <w:r w:rsidRPr="00CC49AB">
              <w:rPr>
                <w:rFonts w:ascii="Garamond" w:hAnsi="Garamond" w:cs="Times New Roman"/>
                <w:b w:val="0"/>
                <w:i/>
                <w:color w:val="auto"/>
                <w:szCs w:val="20"/>
                <w:lang w:val="sq-AL"/>
              </w:rPr>
              <w:t xml:space="preserve">Figura </w:t>
            </w:r>
            <w:r w:rsidR="00F539F5" w:rsidRPr="00CC49AB">
              <w:rPr>
                <w:rFonts w:ascii="Garamond" w:hAnsi="Garamond" w:cs="Times New Roman"/>
                <w:b w:val="0"/>
                <w:i/>
                <w:color w:val="auto"/>
                <w:szCs w:val="20"/>
                <w:lang w:val="sq-AL"/>
              </w:rPr>
              <w:t>3.101</w:t>
            </w:r>
            <w:r w:rsidRPr="00CC49AB">
              <w:rPr>
                <w:rFonts w:ascii="Garamond" w:hAnsi="Garamond" w:cs="Times New Roman"/>
                <w:b w:val="0"/>
                <w:i/>
                <w:color w:val="auto"/>
                <w:szCs w:val="20"/>
                <w:lang w:val="sq-AL"/>
              </w:rPr>
              <w:t xml:space="preserve"> Zona klimatike 3: Numri total kumulativ i shërbimeve private dhe stokut të ndërtesave tregtare deri në vitin 2023</w:t>
            </w:r>
            <w:bookmarkEnd w:id="206"/>
          </w:p>
        </w:tc>
        <w:tc>
          <w:tcPr>
            <w:tcW w:w="2522" w:type="pct"/>
          </w:tcPr>
          <w:p w14:paraId="20F3A308"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35FACA25" wp14:editId="7129C900">
                  <wp:extent cx="2857500" cy="2270125"/>
                  <wp:effectExtent l="0" t="0" r="0" b="0"/>
                  <wp:docPr id="1464174350" name="Picture 1464174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4"/>
                          <pic:cNvPicPr>
                            <a:picLocks noChangeAspect="1" noChangeArrowheads="1"/>
                          </pic:cNvPicPr>
                        </pic:nvPicPr>
                        <pic:blipFill>
                          <a:blip r:embed="rId151">
                            <a:extLst>
                              <a:ext uri="{28A0092B-C50C-407E-A947-70E740481C1C}">
                                <a14:useLocalDpi xmlns:a14="http://schemas.microsoft.com/office/drawing/2010/main" val="0"/>
                              </a:ext>
                            </a:extLst>
                          </a:blip>
                          <a:srcRect/>
                          <a:stretch>
                            <a:fillRect/>
                          </a:stretch>
                        </pic:blipFill>
                        <pic:spPr bwMode="auto">
                          <a:xfrm>
                            <a:off x="0" y="0"/>
                            <a:ext cx="2859334" cy="2271582"/>
                          </a:xfrm>
                          <a:prstGeom prst="rect">
                            <a:avLst/>
                          </a:prstGeom>
                          <a:noFill/>
                        </pic:spPr>
                      </pic:pic>
                    </a:graphicData>
                  </a:graphic>
                </wp:inline>
              </w:drawing>
            </w:r>
          </w:p>
          <w:p w14:paraId="3DC23403"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07" w:name="_Toc184729377"/>
            <w:r w:rsidRPr="00CC49AB">
              <w:rPr>
                <w:rFonts w:ascii="Garamond" w:hAnsi="Garamond" w:cs="Times New Roman"/>
                <w:b w:val="0"/>
                <w:i/>
                <w:color w:val="auto"/>
                <w:szCs w:val="20"/>
                <w:lang w:val="sq-AL"/>
              </w:rPr>
              <w:t xml:space="preserve">Figura </w:t>
            </w:r>
            <w:r w:rsidR="00F539F5" w:rsidRPr="00CC49AB">
              <w:rPr>
                <w:rFonts w:ascii="Garamond" w:hAnsi="Garamond" w:cs="Times New Roman"/>
                <w:b w:val="0"/>
                <w:i/>
                <w:color w:val="auto"/>
                <w:szCs w:val="20"/>
                <w:lang w:val="sq-AL"/>
              </w:rPr>
              <w:t xml:space="preserve">3.102 </w:t>
            </w:r>
            <w:r w:rsidRPr="00CC49AB">
              <w:rPr>
                <w:rFonts w:ascii="Garamond" w:hAnsi="Garamond" w:cs="Times New Roman"/>
                <w:b w:val="0"/>
                <w:i/>
                <w:color w:val="auto"/>
                <w:szCs w:val="20"/>
                <w:lang w:val="sq-AL"/>
              </w:rPr>
              <w:t>Zona klimatike 3: Sipërfaqja totale kumulative (m</w:t>
            </w:r>
            <w:r w:rsidRPr="00CC49AB">
              <w:rPr>
                <w:rFonts w:ascii="Garamond" w:hAnsi="Garamond" w:cs="Times New Roman"/>
                <w:b w:val="0"/>
                <w:i/>
                <w:color w:val="auto"/>
                <w:szCs w:val="20"/>
                <w:vertAlign w:val="superscript"/>
                <w:lang w:val="sq-AL"/>
              </w:rPr>
              <w:t>2</w:t>
            </w:r>
            <w:r w:rsidRPr="00CC49AB">
              <w:rPr>
                <w:rFonts w:ascii="Garamond" w:hAnsi="Garamond" w:cs="Times New Roman"/>
                <w:b w:val="0"/>
                <w:i/>
                <w:color w:val="auto"/>
                <w:szCs w:val="20"/>
                <w:lang w:val="sq-AL"/>
              </w:rPr>
              <w:t>) e stokut të shërbimeve private dhe ndërtesave tregtare deri në vitin 2023</w:t>
            </w:r>
            <w:bookmarkEnd w:id="207"/>
          </w:p>
        </w:tc>
      </w:tr>
      <w:tr w:rsidR="00655FA7" w:rsidRPr="00CC49AB" w14:paraId="65B8FBBF" w14:textId="77777777" w:rsidTr="00F539F5">
        <w:trPr>
          <w:trHeight w:val="491"/>
        </w:trPr>
        <w:tc>
          <w:tcPr>
            <w:tcW w:w="5000" w:type="pct"/>
            <w:gridSpan w:val="2"/>
          </w:tcPr>
          <w:p w14:paraId="101DE3CD" w14:textId="21A024A4" w:rsidR="00655FA7" w:rsidRPr="00CC49AB" w:rsidRDefault="00E46971" w:rsidP="002405F4">
            <w:pPr>
              <w:pStyle w:val="Caption"/>
              <w:keepNext w:val="0"/>
              <w:spacing w:after="0"/>
              <w:ind w:right="69"/>
              <w:jc w:val="center"/>
              <w:rPr>
                <w:rFonts w:ascii="Garamond" w:hAnsi="Garamond" w:cs="Times New Roman"/>
                <w:b w:val="0"/>
                <w:i/>
                <w:color w:val="auto"/>
                <w:szCs w:val="20"/>
                <w:lang w:val="sq-AL"/>
              </w:rPr>
            </w:pPr>
            <w:r w:rsidRPr="000D44A5">
              <w:rPr>
                <w:rFonts w:ascii="Garamond" w:hAnsi="Garamond" w:cs="Times New Roman"/>
                <w:b w:val="0"/>
                <w:i/>
                <w:color w:val="auto"/>
                <w:szCs w:val="20"/>
                <w:lang w:val="sq-AL"/>
              </w:rPr>
              <w:t>Burimi</w:t>
            </w:r>
            <w:r w:rsidR="00655FA7" w:rsidRPr="000D44A5">
              <w:rPr>
                <w:rFonts w:ascii="Garamond" w:hAnsi="Garamond" w:cs="Times New Roman"/>
                <w:b w:val="0"/>
                <w:i/>
                <w:color w:val="auto"/>
                <w:szCs w:val="20"/>
                <w:lang w:val="sq-AL"/>
              </w:rPr>
              <w:t>:</w:t>
            </w:r>
            <w:r w:rsidR="00655FA7" w:rsidRPr="00CC49AB">
              <w:rPr>
                <w:rFonts w:ascii="Garamond" w:hAnsi="Garamond" w:cs="Times New Roman"/>
                <w:b w:val="0"/>
                <w:i/>
                <w:color w:val="auto"/>
                <w:szCs w:val="20"/>
                <w:lang w:val="sq-AL"/>
              </w:rPr>
              <w:t xml:space="preserve"> Llogaritjet e kryera nga </w:t>
            </w:r>
            <w:r w:rsidRPr="00CC49AB">
              <w:rPr>
                <w:rFonts w:ascii="Garamond" w:hAnsi="Garamond" w:cs="Times New Roman"/>
                <w:b w:val="0"/>
                <w:i/>
                <w:color w:val="auto"/>
                <w:szCs w:val="20"/>
                <w:lang w:val="sq-AL"/>
              </w:rPr>
              <w:t xml:space="preserve">konsulenti </w:t>
            </w:r>
            <w:r w:rsidR="00655FA7" w:rsidRPr="00CC49AB">
              <w:rPr>
                <w:rFonts w:ascii="Garamond" w:hAnsi="Garamond" w:cs="Times New Roman"/>
                <w:b w:val="0"/>
                <w:i/>
                <w:color w:val="auto"/>
                <w:szCs w:val="20"/>
                <w:lang w:val="sq-AL"/>
              </w:rPr>
              <w:t>bazuar në të dhënat përkatëse të INSTAT</w:t>
            </w:r>
            <w:r w:rsidRPr="00CC49AB">
              <w:rPr>
                <w:rFonts w:ascii="Garamond" w:hAnsi="Garamond" w:cs="Times New Roman"/>
                <w:b w:val="0"/>
                <w:i/>
                <w:color w:val="auto"/>
                <w:szCs w:val="20"/>
                <w:lang w:val="sq-AL"/>
              </w:rPr>
              <w:t>-it</w:t>
            </w:r>
            <w:r w:rsidR="00655FA7" w:rsidRPr="00CC49AB">
              <w:rPr>
                <w:rFonts w:ascii="Garamond" w:hAnsi="Garamond" w:cs="Times New Roman"/>
                <w:b w:val="0"/>
                <w:i/>
                <w:color w:val="auto"/>
                <w:szCs w:val="20"/>
                <w:lang w:val="sq-AL"/>
              </w:rPr>
              <w:t xml:space="preserve"> dhe Strategjinë Kombëtare të Energjisë</w:t>
            </w:r>
          </w:p>
        </w:tc>
      </w:tr>
    </w:tbl>
    <w:p w14:paraId="049ECB25" w14:textId="77777777" w:rsidR="00655FA7" w:rsidRPr="00CC49AB" w:rsidRDefault="00655FA7" w:rsidP="00655FA7">
      <w:pPr>
        <w:spacing w:after="0" w:line="240" w:lineRule="auto"/>
        <w:jc w:val="both"/>
        <w:rPr>
          <w:rFonts w:ascii="Garamond" w:hAnsi="Garamond" w:cs="Times New Roman"/>
        </w:rPr>
      </w:pPr>
    </w:p>
    <w:p w14:paraId="5AE40E7A" w14:textId="77777777" w:rsidR="00655FA7" w:rsidRPr="00CC49AB" w:rsidRDefault="00655FA7" w:rsidP="00F539F5">
      <w:pPr>
        <w:pStyle w:val="TEKSTIIIIII"/>
      </w:pPr>
      <w:r w:rsidRPr="00CC49AB">
        <w:t>3.3.4 Parashikimi i stokut të ndërtesave të shërbimeve private dhe ndërtesave tregtare</w:t>
      </w:r>
    </w:p>
    <w:p w14:paraId="7A0C3575" w14:textId="045DD091" w:rsidR="00655FA7" w:rsidRPr="00CC49AB" w:rsidRDefault="00655FA7" w:rsidP="00F539F5">
      <w:pPr>
        <w:pStyle w:val="TEKSTIIIIII"/>
        <w:rPr>
          <w:szCs w:val="24"/>
        </w:rPr>
      </w:pPr>
      <w:r w:rsidRPr="00CC49AB">
        <w:rPr>
          <w:szCs w:val="24"/>
        </w:rPr>
        <w:t xml:space="preserve">Parashikimi i numrit të ndërtesave dhe njësive të shërbimeve private dhe ndërtesave tregtare llogaritet bazuar në normën vjetore të rritjes për kategori të ndryshme dhe zonën klimatike. Normat e rritjes u vlerësuan nga </w:t>
      </w:r>
      <w:r w:rsidR="006A0579" w:rsidRPr="00CC49AB">
        <w:rPr>
          <w:szCs w:val="24"/>
        </w:rPr>
        <w:t xml:space="preserve">konsulenti </w:t>
      </w:r>
      <w:r w:rsidRPr="00CC49AB">
        <w:rPr>
          <w:szCs w:val="24"/>
        </w:rPr>
        <w:t>bazuar në prirjet lineare aktuale dhe zhvillimin ekonomik të çdo zone klimatike. Normat e rritjes për zonën 1 janë më të larta se zonën 2 dhe më të larta se për zonën 3 krejtësisht të lidhura</w:t>
      </w:r>
      <w:r w:rsidR="006A0579" w:rsidRPr="00CC49AB">
        <w:rPr>
          <w:szCs w:val="24"/>
        </w:rPr>
        <w:t>,</w:t>
      </w:r>
      <w:r w:rsidRPr="00CC49AB">
        <w:rPr>
          <w:szCs w:val="24"/>
        </w:rPr>
        <w:t xml:space="preserve"> gjithashtu</w:t>
      </w:r>
      <w:r w:rsidR="006A0579" w:rsidRPr="00CC49AB">
        <w:rPr>
          <w:szCs w:val="24"/>
        </w:rPr>
        <w:t>,</w:t>
      </w:r>
      <w:r w:rsidRPr="00CC49AB">
        <w:rPr>
          <w:szCs w:val="24"/>
        </w:rPr>
        <w:t xml:space="preserve"> me zhvillimin ekonomik për çdo kategori ndërtimi të paraqitur në tabelën 3.11. </w:t>
      </w:r>
    </w:p>
    <w:p w14:paraId="416BD339" w14:textId="77777777" w:rsidR="00655FA7" w:rsidRPr="00CC49AB" w:rsidRDefault="00655FA7" w:rsidP="00655FA7">
      <w:pPr>
        <w:spacing w:after="0" w:line="240" w:lineRule="auto"/>
        <w:jc w:val="both"/>
        <w:rPr>
          <w:rFonts w:ascii="Garamond" w:hAnsi="Garamond" w:cs="Times New Roman"/>
          <w:b/>
          <w:bCs/>
          <w:szCs w:val="20"/>
        </w:rPr>
      </w:pPr>
    </w:p>
    <w:tbl>
      <w:tblPr>
        <w:tblStyle w:val="TableGrid"/>
        <w:tblW w:w="5000" w:type="pct"/>
        <w:tblLook w:val="04A0" w:firstRow="1" w:lastRow="0" w:firstColumn="1" w:lastColumn="0" w:noHBand="0" w:noVBand="1"/>
      </w:tblPr>
      <w:tblGrid>
        <w:gridCol w:w="2356"/>
        <w:gridCol w:w="2330"/>
        <w:gridCol w:w="2332"/>
        <w:gridCol w:w="2332"/>
      </w:tblGrid>
      <w:tr w:rsidR="00655FA7" w:rsidRPr="00CC49AB" w14:paraId="0E7531AC" w14:textId="77777777" w:rsidTr="00FA295F">
        <w:tc>
          <w:tcPr>
            <w:tcW w:w="1260" w:type="pct"/>
            <w:vMerge w:val="restart"/>
            <w:shd w:val="clear" w:color="auto" w:fill="FBD4B4" w:themeFill="accent6" w:themeFillTint="66"/>
            <w:vAlign w:val="center"/>
          </w:tcPr>
          <w:p w14:paraId="60930626" w14:textId="77777777" w:rsidR="00655FA7" w:rsidRPr="00CC49AB" w:rsidRDefault="00655FA7" w:rsidP="002405F4">
            <w:pPr>
              <w:spacing w:after="0"/>
              <w:rPr>
                <w:rFonts w:ascii="Garamond" w:hAnsi="Garamond" w:cs="Times New Roman"/>
                <w:b/>
                <w:bCs/>
                <w:szCs w:val="22"/>
                <w:lang w:val="sq-AL"/>
              </w:rPr>
            </w:pPr>
            <w:r w:rsidRPr="00CC49AB">
              <w:rPr>
                <w:rFonts w:ascii="Garamond" w:hAnsi="Garamond" w:cs="Times New Roman"/>
                <w:b/>
                <w:bCs/>
                <w:szCs w:val="22"/>
                <w:lang w:val="sq-AL"/>
              </w:rPr>
              <w:t>Kategoritë e shërbimeve private dhe ndërtesave tregtare</w:t>
            </w:r>
          </w:p>
        </w:tc>
        <w:tc>
          <w:tcPr>
            <w:tcW w:w="3740" w:type="pct"/>
            <w:gridSpan w:val="3"/>
            <w:shd w:val="clear" w:color="auto" w:fill="FBD4B4" w:themeFill="accent6" w:themeFillTint="66"/>
            <w:vAlign w:val="center"/>
          </w:tcPr>
          <w:p w14:paraId="035FD4D9" w14:textId="38B84523" w:rsidR="00655FA7" w:rsidRPr="00CC49AB" w:rsidRDefault="00655FA7" w:rsidP="002405F4">
            <w:pPr>
              <w:spacing w:after="0"/>
              <w:rPr>
                <w:rFonts w:ascii="Garamond" w:hAnsi="Garamond" w:cs="Times New Roman"/>
                <w:b/>
                <w:bCs/>
                <w:szCs w:val="22"/>
                <w:lang w:val="sq-AL"/>
              </w:rPr>
            </w:pPr>
            <w:r w:rsidRPr="00CC49AB">
              <w:rPr>
                <w:rFonts w:ascii="Garamond" w:hAnsi="Garamond" w:cs="Times New Roman"/>
                <w:b/>
                <w:bCs/>
                <w:szCs w:val="22"/>
                <w:lang w:val="sq-AL"/>
              </w:rPr>
              <w:t xml:space="preserve">Norma mesatare e rritjes për numrin e shërbimeve private dhe ndërtesave tregtare për të gjithë periudhën </w:t>
            </w:r>
            <w:r w:rsidR="00CE5C83" w:rsidRPr="00CC49AB">
              <w:rPr>
                <w:rFonts w:ascii="Garamond" w:hAnsi="Garamond" w:cs="Times New Roman"/>
                <w:b/>
                <w:bCs/>
                <w:szCs w:val="22"/>
                <w:lang w:val="sq-AL"/>
              </w:rPr>
              <w:t>2023–2050</w:t>
            </w:r>
          </w:p>
        </w:tc>
      </w:tr>
      <w:tr w:rsidR="00655FA7" w:rsidRPr="00CC49AB" w14:paraId="3C27B16D" w14:textId="77777777" w:rsidTr="00FA295F">
        <w:tc>
          <w:tcPr>
            <w:tcW w:w="1260" w:type="pct"/>
            <w:vMerge/>
            <w:shd w:val="clear" w:color="auto" w:fill="FBD4B4" w:themeFill="accent6" w:themeFillTint="66"/>
          </w:tcPr>
          <w:p w14:paraId="40FF46BC" w14:textId="77777777" w:rsidR="00655FA7" w:rsidRPr="00CC49AB" w:rsidRDefault="00655FA7" w:rsidP="002405F4">
            <w:pPr>
              <w:spacing w:after="0"/>
              <w:jc w:val="both"/>
              <w:rPr>
                <w:rFonts w:ascii="Garamond" w:hAnsi="Garamond" w:cs="Times New Roman"/>
                <w:b/>
                <w:bCs/>
                <w:szCs w:val="22"/>
                <w:lang w:val="sq-AL"/>
              </w:rPr>
            </w:pPr>
          </w:p>
        </w:tc>
        <w:tc>
          <w:tcPr>
            <w:tcW w:w="1246" w:type="pct"/>
            <w:shd w:val="clear" w:color="auto" w:fill="FBD4B4" w:themeFill="accent6" w:themeFillTint="66"/>
            <w:vAlign w:val="center"/>
          </w:tcPr>
          <w:p w14:paraId="1C497D6E" w14:textId="77777777" w:rsidR="00655FA7" w:rsidRPr="00CC49AB" w:rsidRDefault="00655FA7" w:rsidP="002405F4">
            <w:pPr>
              <w:spacing w:after="0"/>
              <w:jc w:val="center"/>
              <w:rPr>
                <w:rFonts w:ascii="Garamond" w:hAnsi="Garamond" w:cs="Times New Roman"/>
                <w:b/>
                <w:bCs/>
                <w:szCs w:val="22"/>
                <w:lang w:val="sq-AL"/>
              </w:rPr>
            </w:pPr>
            <w:r w:rsidRPr="00CC49AB">
              <w:rPr>
                <w:rFonts w:ascii="Garamond" w:hAnsi="Garamond" w:cs="Times New Roman"/>
                <w:b/>
                <w:bCs/>
                <w:szCs w:val="22"/>
                <w:lang w:val="sq-AL"/>
              </w:rPr>
              <w:t>Zona Klimatike 1 (%)</w:t>
            </w:r>
          </w:p>
        </w:tc>
        <w:tc>
          <w:tcPr>
            <w:tcW w:w="1247" w:type="pct"/>
            <w:shd w:val="clear" w:color="auto" w:fill="FBD4B4" w:themeFill="accent6" w:themeFillTint="66"/>
            <w:vAlign w:val="center"/>
          </w:tcPr>
          <w:p w14:paraId="4A5DA45A" w14:textId="77777777" w:rsidR="00655FA7" w:rsidRPr="00CC49AB" w:rsidRDefault="00655FA7" w:rsidP="002405F4">
            <w:pPr>
              <w:spacing w:after="0"/>
              <w:jc w:val="center"/>
              <w:rPr>
                <w:rFonts w:ascii="Garamond" w:hAnsi="Garamond" w:cs="Times New Roman"/>
                <w:b/>
                <w:bCs/>
                <w:szCs w:val="22"/>
                <w:lang w:val="sq-AL"/>
              </w:rPr>
            </w:pPr>
            <w:r w:rsidRPr="00CC49AB">
              <w:rPr>
                <w:rFonts w:ascii="Garamond" w:hAnsi="Garamond" w:cs="Times New Roman"/>
                <w:b/>
                <w:bCs/>
                <w:szCs w:val="22"/>
                <w:lang w:val="sq-AL"/>
              </w:rPr>
              <w:t>Zona Klimatike 2 (%)</w:t>
            </w:r>
          </w:p>
        </w:tc>
        <w:tc>
          <w:tcPr>
            <w:tcW w:w="1247" w:type="pct"/>
            <w:shd w:val="clear" w:color="auto" w:fill="FBD4B4" w:themeFill="accent6" w:themeFillTint="66"/>
            <w:vAlign w:val="center"/>
          </w:tcPr>
          <w:p w14:paraId="0576DDCD" w14:textId="77777777" w:rsidR="00655FA7" w:rsidRPr="00CC49AB" w:rsidRDefault="00655FA7" w:rsidP="002405F4">
            <w:pPr>
              <w:spacing w:after="0"/>
              <w:jc w:val="center"/>
              <w:rPr>
                <w:rFonts w:ascii="Garamond" w:hAnsi="Garamond" w:cs="Times New Roman"/>
                <w:b/>
                <w:bCs/>
                <w:szCs w:val="22"/>
                <w:lang w:val="sq-AL"/>
              </w:rPr>
            </w:pPr>
            <w:r w:rsidRPr="00CC49AB">
              <w:rPr>
                <w:rFonts w:ascii="Garamond" w:hAnsi="Garamond" w:cs="Times New Roman"/>
                <w:b/>
                <w:bCs/>
                <w:szCs w:val="22"/>
                <w:lang w:val="sq-AL"/>
              </w:rPr>
              <w:t>Zona Klimatike 2 (%)</w:t>
            </w:r>
          </w:p>
        </w:tc>
      </w:tr>
      <w:tr w:rsidR="00655FA7" w:rsidRPr="00CC49AB" w14:paraId="1C64A55F" w14:textId="77777777" w:rsidTr="00FA295F">
        <w:tc>
          <w:tcPr>
            <w:tcW w:w="1260" w:type="pct"/>
            <w:vAlign w:val="center"/>
          </w:tcPr>
          <w:p w14:paraId="59CE8607" w14:textId="77777777" w:rsidR="00655FA7" w:rsidRPr="00CC49AB" w:rsidRDefault="00655FA7" w:rsidP="002405F4">
            <w:pPr>
              <w:spacing w:after="0"/>
              <w:rPr>
                <w:rFonts w:ascii="Garamond" w:hAnsi="Garamond" w:cs="Times New Roman"/>
                <w:szCs w:val="22"/>
                <w:lang w:val="sq-AL"/>
              </w:rPr>
            </w:pPr>
            <w:r w:rsidRPr="00CC49AB">
              <w:rPr>
                <w:rFonts w:ascii="Garamond" w:hAnsi="Garamond" w:cs="Times New Roman"/>
                <w:szCs w:val="22"/>
                <w:lang w:val="sq-AL"/>
              </w:rPr>
              <w:t>Ndërtesa tregtare</w:t>
            </w:r>
          </w:p>
        </w:tc>
        <w:tc>
          <w:tcPr>
            <w:tcW w:w="1246" w:type="pct"/>
            <w:vAlign w:val="center"/>
          </w:tcPr>
          <w:p w14:paraId="62F895CE"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0.85%</w:t>
            </w:r>
          </w:p>
        </w:tc>
        <w:tc>
          <w:tcPr>
            <w:tcW w:w="1247" w:type="pct"/>
            <w:vAlign w:val="center"/>
          </w:tcPr>
          <w:p w14:paraId="7597E2D0"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0.50%</w:t>
            </w:r>
          </w:p>
        </w:tc>
        <w:tc>
          <w:tcPr>
            <w:tcW w:w="1247" w:type="pct"/>
            <w:vAlign w:val="center"/>
          </w:tcPr>
          <w:p w14:paraId="5EE543BD"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0.35%</w:t>
            </w:r>
          </w:p>
        </w:tc>
      </w:tr>
      <w:tr w:rsidR="00655FA7" w:rsidRPr="00CC49AB" w14:paraId="2C89D438" w14:textId="77777777" w:rsidTr="00FA295F">
        <w:tc>
          <w:tcPr>
            <w:tcW w:w="1260" w:type="pct"/>
            <w:vAlign w:val="center"/>
          </w:tcPr>
          <w:p w14:paraId="5C28DCB7" w14:textId="77777777" w:rsidR="00655FA7" w:rsidRPr="00CC49AB" w:rsidRDefault="00655FA7" w:rsidP="002405F4">
            <w:pPr>
              <w:spacing w:after="0"/>
              <w:rPr>
                <w:rFonts w:ascii="Garamond" w:hAnsi="Garamond" w:cs="Times New Roman"/>
                <w:szCs w:val="22"/>
                <w:lang w:val="sq-AL"/>
              </w:rPr>
            </w:pPr>
            <w:r w:rsidRPr="00CC49AB">
              <w:rPr>
                <w:rFonts w:ascii="Garamond" w:hAnsi="Garamond" w:cs="Times New Roman"/>
                <w:szCs w:val="22"/>
                <w:lang w:val="sq-AL"/>
              </w:rPr>
              <w:t>Zyra private</w:t>
            </w:r>
          </w:p>
        </w:tc>
        <w:tc>
          <w:tcPr>
            <w:tcW w:w="1246" w:type="pct"/>
            <w:vAlign w:val="center"/>
          </w:tcPr>
          <w:p w14:paraId="26A842F5"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0.70%</w:t>
            </w:r>
          </w:p>
        </w:tc>
        <w:tc>
          <w:tcPr>
            <w:tcW w:w="1247" w:type="pct"/>
            <w:vAlign w:val="center"/>
          </w:tcPr>
          <w:p w14:paraId="201D68C1"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0.45%</w:t>
            </w:r>
          </w:p>
        </w:tc>
        <w:tc>
          <w:tcPr>
            <w:tcW w:w="1247" w:type="pct"/>
            <w:vAlign w:val="center"/>
          </w:tcPr>
          <w:p w14:paraId="23486CFC"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0.25%</w:t>
            </w:r>
          </w:p>
        </w:tc>
      </w:tr>
      <w:tr w:rsidR="00655FA7" w:rsidRPr="00CC49AB" w14:paraId="355BC0FC" w14:textId="77777777" w:rsidTr="00FA295F">
        <w:tc>
          <w:tcPr>
            <w:tcW w:w="1260" w:type="pct"/>
            <w:vAlign w:val="center"/>
          </w:tcPr>
          <w:p w14:paraId="3E9F2590" w14:textId="77777777" w:rsidR="00655FA7" w:rsidRPr="00CC49AB" w:rsidRDefault="00655FA7" w:rsidP="002405F4">
            <w:pPr>
              <w:spacing w:after="0"/>
              <w:rPr>
                <w:rFonts w:ascii="Garamond" w:hAnsi="Garamond" w:cs="Times New Roman"/>
                <w:szCs w:val="22"/>
                <w:lang w:val="sq-AL"/>
              </w:rPr>
            </w:pPr>
            <w:r w:rsidRPr="00CC49AB">
              <w:rPr>
                <w:rFonts w:ascii="Garamond" w:hAnsi="Garamond" w:cs="Times New Roman"/>
                <w:szCs w:val="22"/>
                <w:lang w:val="sq-AL"/>
              </w:rPr>
              <w:t>Ndërtesa arsimi private</w:t>
            </w:r>
          </w:p>
        </w:tc>
        <w:tc>
          <w:tcPr>
            <w:tcW w:w="1246" w:type="pct"/>
            <w:vAlign w:val="center"/>
          </w:tcPr>
          <w:p w14:paraId="7A70C825"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0.70%</w:t>
            </w:r>
          </w:p>
        </w:tc>
        <w:tc>
          <w:tcPr>
            <w:tcW w:w="1247" w:type="pct"/>
            <w:vAlign w:val="center"/>
          </w:tcPr>
          <w:p w14:paraId="53BB348B"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0.45%</w:t>
            </w:r>
          </w:p>
        </w:tc>
        <w:tc>
          <w:tcPr>
            <w:tcW w:w="1247" w:type="pct"/>
            <w:vAlign w:val="center"/>
          </w:tcPr>
          <w:p w14:paraId="4FDB9123"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0.25%</w:t>
            </w:r>
          </w:p>
        </w:tc>
      </w:tr>
      <w:tr w:rsidR="00655FA7" w:rsidRPr="00CC49AB" w14:paraId="3C8C302C" w14:textId="77777777" w:rsidTr="00FA295F">
        <w:trPr>
          <w:trHeight w:val="62"/>
        </w:trPr>
        <w:tc>
          <w:tcPr>
            <w:tcW w:w="1260" w:type="pct"/>
            <w:vAlign w:val="center"/>
          </w:tcPr>
          <w:p w14:paraId="1C075226" w14:textId="77777777" w:rsidR="00655FA7" w:rsidRPr="00CC49AB" w:rsidRDefault="00655FA7" w:rsidP="002405F4">
            <w:pPr>
              <w:spacing w:after="0"/>
              <w:rPr>
                <w:rFonts w:ascii="Garamond" w:hAnsi="Garamond" w:cs="Times New Roman"/>
                <w:szCs w:val="22"/>
                <w:lang w:val="sq-AL"/>
              </w:rPr>
            </w:pPr>
            <w:r w:rsidRPr="00CC49AB">
              <w:rPr>
                <w:rFonts w:ascii="Garamond" w:hAnsi="Garamond" w:cs="Times New Roman"/>
                <w:szCs w:val="22"/>
                <w:lang w:val="sq-AL"/>
              </w:rPr>
              <w:t>Hotele dhe restorante</w:t>
            </w:r>
          </w:p>
        </w:tc>
        <w:tc>
          <w:tcPr>
            <w:tcW w:w="1246" w:type="pct"/>
            <w:vAlign w:val="center"/>
          </w:tcPr>
          <w:p w14:paraId="5FE74409"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1.20%</w:t>
            </w:r>
          </w:p>
        </w:tc>
        <w:tc>
          <w:tcPr>
            <w:tcW w:w="1247" w:type="pct"/>
            <w:vAlign w:val="center"/>
          </w:tcPr>
          <w:p w14:paraId="4629EB01"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1.00%</w:t>
            </w:r>
          </w:p>
        </w:tc>
        <w:tc>
          <w:tcPr>
            <w:tcW w:w="1247" w:type="pct"/>
            <w:vAlign w:val="center"/>
          </w:tcPr>
          <w:p w14:paraId="5129681E"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0.75%</w:t>
            </w:r>
          </w:p>
        </w:tc>
      </w:tr>
      <w:tr w:rsidR="00655FA7" w:rsidRPr="00CC49AB" w14:paraId="52E0E6C7" w14:textId="77777777" w:rsidTr="00FA295F">
        <w:trPr>
          <w:trHeight w:val="62"/>
        </w:trPr>
        <w:tc>
          <w:tcPr>
            <w:tcW w:w="1260" w:type="pct"/>
            <w:vAlign w:val="center"/>
          </w:tcPr>
          <w:p w14:paraId="6920E9B0" w14:textId="77777777" w:rsidR="00655FA7" w:rsidRPr="00CC49AB" w:rsidRDefault="00655FA7" w:rsidP="002405F4">
            <w:pPr>
              <w:spacing w:after="0"/>
              <w:rPr>
                <w:rFonts w:ascii="Garamond" w:hAnsi="Garamond" w:cs="Times New Roman"/>
                <w:szCs w:val="22"/>
                <w:lang w:val="sq-AL"/>
              </w:rPr>
            </w:pPr>
            <w:r w:rsidRPr="00CC49AB">
              <w:rPr>
                <w:rFonts w:ascii="Garamond" w:hAnsi="Garamond" w:cs="Times New Roman"/>
                <w:szCs w:val="22"/>
                <w:lang w:val="sq-AL"/>
              </w:rPr>
              <w:t>Ndërtesat private të kujdesit shëndetësor</w:t>
            </w:r>
          </w:p>
        </w:tc>
        <w:tc>
          <w:tcPr>
            <w:tcW w:w="1246" w:type="pct"/>
            <w:vAlign w:val="center"/>
          </w:tcPr>
          <w:p w14:paraId="2EB1FFBF"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0.35%</w:t>
            </w:r>
          </w:p>
        </w:tc>
        <w:tc>
          <w:tcPr>
            <w:tcW w:w="1247" w:type="pct"/>
            <w:vAlign w:val="center"/>
          </w:tcPr>
          <w:p w14:paraId="7DAD110F"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0.20%</w:t>
            </w:r>
          </w:p>
        </w:tc>
        <w:tc>
          <w:tcPr>
            <w:tcW w:w="1247" w:type="pct"/>
            <w:vAlign w:val="center"/>
          </w:tcPr>
          <w:p w14:paraId="73746202"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0.15%</w:t>
            </w:r>
          </w:p>
        </w:tc>
      </w:tr>
      <w:tr w:rsidR="00655FA7" w:rsidRPr="00CC49AB" w14:paraId="1AC0D8E6" w14:textId="77777777" w:rsidTr="00FA295F">
        <w:trPr>
          <w:trHeight w:val="62"/>
        </w:trPr>
        <w:tc>
          <w:tcPr>
            <w:tcW w:w="1260" w:type="pct"/>
            <w:vAlign w:val="center"/>
          </w:tcPr>
          <w:p w14:paraId="19024A78" w14:textId="738E2AEC" w:rsidR="00655FA7" w:rsidRPr="00CC49AB" w:rsidRDefault="006A0579" w:rsidP="002405F4">
            <w:pPr>
              <w:spacing w:after="0"/>
              <w:rPr>
                <w:rFonts w:ascii="Garamond" w:hAnsi="Garamond" w:cs="Times New Roman"/>
                <w:szCs w:val="22"/>
                <w:lang w:val="sq-AL"/>
              </w:rPr>
            </w:pPr>
            <w:r w:rsidRPr="00CC49AB">
              <w:rPr>
                <w:rFonts w:ascii="Garamond" w:hAnsi="Garamond" w:cs="Times New Roman"/>
                <w:szCs w:val="22"/>
                <w:lang w:val="sq-AL"/>
              </w:rPr>
              <w:t>Komplekse</w:t>
            </w:r>
            <w:r w:rsidR="00655FA7" w:rsidRPr="00CC49AB">
              <w:rPr>
                <w:rFonts w:ascii="Garamond" w:hAnsi="Garamond" w:cs="Times New Roman"/>
                <w:szCs w:val="22"/>
                <w:lang w:val="sq-AL"/>
              </w:rPr>
              <w:t xml:space="preserve"> private sportive, kulturore dhe të tjera</w:t>
            </w:r>
          </w:p>
        </w:tc>
        <w:tc>
          <w:tcPr>
            <w:tcW w:w="1246" w:type="pct"/>
            <w:vAlign w:val="center"/>
          </w:tcPr>
          <w:p w14:paraId="07EF9FD6"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0.35%</w:t>
            </w:r>
          </w:p>
        </w:tc>
        <w:tc>
          <w:tcPr>
            <w:tcW w:w="1247" w:type="pct"/>
            <w:vAlign w:val="center"/>
          </w:tcPr>
          <w:p w14:paraId="0ED377BD" w14:textId="77777777" w:rsidR="00655FA7" w:rsidRPr="00CC49AB" w:rsidRDefault="00655FA7" w:rsidP="002405F4">
            <w:pPr>
              <w:spacing w:after="0"/>
              <w:jc w:val="center"/>
              <w:rPr>
                <w:rFonts w:ascii="Garamond" w:hAnsi="Garamond" w:cs="Times New Roman"/>
                <w:szCs w:val="22"/>
                <w:lang w:val="sq-AL"/>
              </w:rPr>
            </w:pPr>
            <w:r w:rsidRPr="00CC49AB">
              <w:rPr>
                <w:rFonts w:ascii="Garamond" w:hAnsi="Garamond" w:cs="Times New Roman"/>
                <w:szCs w:val="22"/>
                <w:lang w:val="sq-AL"/>
              </w:rPr>
              <w:t>0.20%</w:t>
            </w:r>
          </w:p>
        </w:tc>
        <w:tc>
          <w:tcPr>
            <w:tcW w:w="1247" w:type="pct"/>
            <w:vAlign w:val="center"/>
          </w:tcPr>
          <w:p w14:paraId="61A53A77" w14:textId="77777777" w:rsidR="00655FA7" w:rsidRPr="00CC49AB" w:rsidRDefault="00655FA7" w:rsidP="002405F4">
            <w:pPr>
              <w:keepNext/>
              <w:spacing w:after="0"/>
              <w:jc w:val="center"/>
              <w:rPr>
                <w:rFonts w:ascii="Garamond" w:hAnsi="Garamond" w:cs="Times New Roman"/>
                <w:szCs w:val="22"/>
                <w:lang w:val="sq-AL"/>
              </w:rPr>
            </w:pPr>
            <w:r w:rsidRPr="00CC49AB">
              <w:rPr>
                <w:rFonts w:ascii="Garamond" w:hAnsi="Garamond" w:cs="Times New Roman"/>
                <w:szCs w:val="22"/>
                <w:lang w:val="sq-AL"/>
              </w:rPr>
              <w:t>0.15%</w:t>
            </w:r>
          </w:p>
        </w:tc>
      </w:tr>
    </w:tbl>
    <w:p w14:paraId="734DB815" w14:textId="307C2BE5"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08" w:name="_Toc184729212"/>
      <w:r w:rsidRPr="00CC49AB">
        <w:rPr>
          <w:rFonts w:ascii="Garamond" w:hAnsi="Garamond" w:cs="Times New Roman"/>
          <w:b w:val="0"/>
          <w:i/>
          <w:color w:val="auto"/>
          <w:szCs w:val="20"/>
        </w:rPr>
        <w:t xml:space="preserve">Tabela </w:t>
      </w:r>
      <w:r w:rsidR="00F539F5" w:rsidRPr="00CC49AB">
        <w:rPr>
          <w:rFonts w:ascii="Garamond" w:hAnsi="Garamond" w:cs="Times New Roman"/>
          <w:b w:val="0"/>
          <w:i/>
          <w:color w:val="auto"/>
          <w:szCs w:val="20"/>
        </w:rPr>
        <w:t>3.11</w:t>
      </w:r>
      <w:r w:rsidRPr="00CC49AB">
        <w:rPr>
          <w:rFonts w:ascii="Garamond" w:hAnsi="Garamond" w:cs="Times New Roman"/>
          <w:b w:val="0"/>
          <w:i/>
          <w:color w:val="auto"/>
          <w:szCs w:val="20"/>
        </w:rPr>
        <w:t xml:space="preserve"> Supozimi i ritmeve përkatëse të rritjes mesatare për parashikimin e numrit të ndërtesave të shërbimeve private dhe ndërtesave tregtare për periudhën </w:t>
      </w:r>
      <w:r w:rsidR="00CE5C83" w:rsidRPr="00CC49AB">
        <w:rPr>
          <w:rFonts w:ascii="Garamond" w:hAnsi="Garamond" w:cs="Times New Roman"/>
          <w:b w:val="0"/>
          <w:i/>
          <w:color w:val="auto"/>
          <w:szCs w:val="20"/>
        </w:rPr>
        <w:t>2023–2050</w:t>
      </w:r>
      <w:bookmarkEnd w:id="208"/>
    </w:p>
    <w:p w14:paraId="079BF73E" w14:textId="6E403B71"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Supozimi i </w:t>
      </w:r>
      <w:r w:rsidR="006A0579" w:rsidRPr="00CC49AB">
        <w:rPr>
          <w:rFonts w:ascii="Garamond" w:hAnsi="Garamond" w:cs="Times New Roman"/>
          <w:b w:val="0"/>
          <w:i/>
          <w:color w:val="auto"/>
          <w:szCs w:val="20"/>
        </w:rPr>
        <w:t>konsulentit</w:t>
      </w:r>
    </w:p>
    <w:p w14:paraId="0568B183" w14:textId="77777777" w:rsidR="00F539F5" w:rsidRPr="00CC49AB" w:rsidRDefault="00F539F5" w:rsidP="00655FA7">
      <w:pPr>
        <w:spacing w:after="0" w:line="240" w:lineRule="auto"/>
        <w:jc w:val="both"/>
        <w:rPr>
          <w:rFonts w:ascii="Garamond" w:hAnsi="Garamond" w:cs="Times New Roman"/>
          <w:sz w:val="24"/>
          <w:szCs w:val="24"/>
        </w:rPr>
      </w:pPr>
    </w:p>
    <w:p w14:paraId="76A70215" w14:textId="77777777" w:rsidR="004958D7" w:rsidRDefault="004958D7" w:rsidP="00F539F5">
      <w:pPr>
        <w:pStyle w:val="TEKSTIIIIII"/>
      </w:pPr>
    </w:p>
    <w:p w14:paraId="0007E41B" w14:textId="77777777" w:rsidR="004958D7" w:rsidRDefault="004958D7" w:rsidP="00F539F5">
      <w:pPr>
        <w:pStyle w:val="TEKSTIIIIII"/>
      </w:pPr>
    </w:p>
    <w:p w14:paraId="1C6E939B" w14:textId="7F6E3556" w:rsidR="00655FA7" w:rsidRPr="00CC49AB" w:rsidRDefault="00655FA7" w:rsidP="00F539F5">
      <w:pPr>
        <w:pStyle w:val="TEKSTIIIIII"/>
      </w:pPr>
      <w:r w:rsidRPr="00CC49AB">
        <w:lastRenderedPageBreak/>
        <w:t xml:space="preserve">Në figurën 3.99 është paraqitur parashikimi i numrit të objekteve të shërbimeve private dhe tregtare për periudhën </w:t>
      </w:r>
      <w:r w:rsidR="00CE5C83" w:rsidRPr="00CC49AB">
        <w:t>2023–2050</w:t>
      </w:r>
      <w:r w:rsidRPr="00CC49AB">
        <w:t>.</w:t>
      </w:r>
    </w:p>
    <w:p w14:paraId="592170CE" w14:textId="77777777" w:rsidR="00655FA7" w:rsidRPr="00CC49AB" w:rsidRDefault="00655FA7" w:rsidP="00655FA7">
      <w:pPr>
        <w:keepNext/>
        <w:spacing w:after="0" w:line="240" w:lineRule="auto"/>
        <w:jc w:val="center"/>
        <w:rPr>
          <w:rFonts w:ascii="Garamond" w:hAnsi="Garamond" w:cs="Times New Roman"/>
        </w:rPr>
      </w:pPr>
      <w:r w:rsidRPr="00CC49AB">
        <w:rPr>
          <w:rFonts w:ascii="Garamond" w:hAnsi="Garamond" w:cs="Times New Roman"/>
          <w:noProof/>
          <w:szCs w:val="20"/>
          <w:lang w:val="en-US" w:eastAsia="en-US"/>
        </w:rPr>
        <w:drawing>
          <wp:inline distT="0" distB="0" distL="0" distR="0" wp14:anchorId="6B1103DA" wp14:editId="06CDAFF8">
            <wp:extent cx="3665220" cy="2772491"/>
            <wp:effectExtent l="0" t="0" r="0" b="8890"/>
            <wp:docPr id="1315120938" name="Picture 13151209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6"/>
                    <pic:cNvPicPr>
                      <a:picLocks noChangeAspect="1" noChangeArrowheads="1"/>
                    </pic:cNvPicPr>
                  </pic:nvPicPr>
                  <pic:blipFill>
                    <a:blip r:embed="rId152">
                      <a:extLst>
                        <a:ext uri="{28A0092B-C50C-407E-A947-70E740481C1C}">
                          <a14:useLocalDpi xmlns:a14="http://schemas.microsoft.com/office/drawing/2010/main" val="0"/>
                        </a:ext>
                      </a:extLst>
                    </a:blip>
                    <a:srcRect/>
                    <a:stretch>
                      <a:fillRect/>
                    </a:stretch>
                  </pic:blipFill>
                  <pic:spPr bwMode="auto">
                    <a:xfrm>
                      <a:off x="0" y="0"/>
                      <a:ext cx="3668304" cy="2774824"/>
                    </a:xfrm>
                    <a:prstGeom prst="rect">
                      <a:avLst/>
                    </a:prstGeom>
                    <a:noFill/>
                  </pic:spPr>
                </pic:pic>
              </a:graphicData>
            </a:graphic>
          </wp:inline>
        </w:drawing>
      </w:r>
    </w:p>
    <w:p w14:paraId="72F18452"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09" w:name="_Toc184729378"/>
      <w:r w:rsidRPr="00CC49AB">
        <w:rPr>
          <w:rFonts w:ascii="Garamond" w:hAnsi="Garamond" w:cs="Times New Roman"/>
          <w:b w:val="0"/>
          <w:i/>
          <w:color w:val="auto"/>
          <w:szCs w:val="20"/>
        </w:rPr>
        <w:t xml:space="preserve">Figura </w:t>
      </w:r>
      <w:r w:rsidR="00F539F5" w:rsidRPr="00CC49AB">
        <w:rPr>
          <w:rFonts w:ascii="Garamond" w:hAnsi="Garamond" w:cs="Times New Roman"/>
          <w:b w:val="0"/>
          <w:i/>
          <w:color w:val="auto"/>
          <w:szCs w:val="20"/>
        </w:rPr>
        <w:t>3.103</w:t>
      </w:r>
      <w:r w:rsidRPr="00CC49AB">
        <w:rPr>
          <w:rFonts w:ascii="Garamond" w:hAnsi="Garamond" w:cs="Times New Roman"/>
          <w:b w:val="0"/>
          <w:i/>
          <w:color w:val="auto"/>
          <w:szCs w:val="20"/>
        </w:rPr>
        <w:t xml:space="preserve"> Numri total i parashikuar i shërbimeve private dhe ndërtesave tregtare për kategori të ndryshme</w:t>
      </w:r>
      <w:bookmarkEnd w:id="209"/>
    </w:p>
    <w:p w14:paraId="366E36CD" w14:textId="0F2D9645"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Llogaritjet e kryera nga Konsulenti bazuar në tendencat përkatëse dhe normat vjetore të rritjes (shih </w:t>
      </w:r>
      <w:r w:rsidR="006A0579" w:rsidRPr="00CC49AB">
        <w:rPr>
          <w:rFonts w:ascii="Garamond" w:hAnsi="Garamond" w:cs="Times New Roman"/>
          <w:b w:val="0"/>
          <w:i/>
          <w:color w:val="auto"/>
          <w:szCs w:val="20"/>
        </w:rPr>
        <w:t xml:space="preserve">tabelën </w:t>
      </w:r>
      <w:r w:rsidRPr="00CC49AB">
        <w:rPr>
          <w:rFonts w:ascii="Garamond" w:hAnsi="Garamond" w:cs="Times New Roman"/>
          <w:b w:val="0"/>
          <w:i/>
          <w:color w:val="auto"/>
          <w:szCs w:val="20"/>
        </w:rPr>
        <w:t>3.7)</w:t>
      </w:r>
    </w:p>
    <w:p w14:paraId="3D391770" w14:textId="77777777" w:rsidR="00655FA7" w:rsidRPr="00CC49AB" w:rsidRDefault="00655FA7" w:rsidP="00655FA7">
      <w:pPr>
        <w:spacing w:after="0" w:line="240" w:lineRule="auto"/>
        <w:jc w:val="both"/>
        <w:rPr>
          <w:rFonts w:ascii="Garamond" w:hAnsi="Garamond" w:cs="Times New Roman"/>
          <w:sz w:val="24"/>
          <w:szCs w:val="24"/>
        </w:rPr>
      </w:pPr>
    </w:p>
    <w:p w14:paraId="5244E9AB" w14:textId="41EB4F0F" w:rsidR="00655FA7" w:rsidRPr="00CC49AB" w:rsidRDefault="00655FA7" w:rsidP="00F539F5">
      <w:pPr>
        <w:pStyle w:val="TEKSTIIIIII"/>
      </w:pPr>
      <w:r w:rsidRPr="00CC49AB">
        <w:t xml:space="preserve">Numri i shërbimeve private dhe ndërtesave tregtare do të rritet nga 85,098 në 2023 në 107,481 në 2050. Aneksi 21 paraqet numrin përkatës të parashikuar të shërbimeve private dhe ndërtesave tregtare për periudhën </w:t>
      </w:r>
      <w:r w:rsidR="00CE5C83" w:rsidRPr="00CC49AB">
        <w:t>2023–2050</w:t>
      </w:r>
      <w:r w:rsidRPr="00CC49AB">
        <w:t xml:space="preserve"> në Shqipëri.</w:t>
      </w:r>
    </w:p>
    <w:p w14:paraId="38C537FD" w14:textId="77777777" w:rsidR="00655FA7" w:rsidRPr="00CC49AB" w:rsidRDefault="00655FA7" w:rsidP="00F539F5">
      <w:pPr>
        <w:pStyle w:val="TEKSTIIIIII"/>
      </w:pPr>
    </w:p>
    <w:p w14:paraId="0101A9D9" w14:textId="195B24B0" w:rsidR="00655FA7" w:rsidRPr="00CC49AB" w:rsidRDefault="00655FA7" w:rsidP="00F539F5">
      <w:pPr>
        <w:pStyle w:val="TEKSTIIIIII"/>
      </w:pPr>
      <w:r w:rsidRPr="00CC49AB">
        <w:t xml:space="preserve">Figura 3.104 tregon parashikimin e sipërfaqes specifike sipas kategorisë së ndërtesave për shërbime private dhe ndërtesave tregtare për periudhën </w:t>
      </w:r>
      <w:r w:rsidR="00CE5C83" w:rsidRPr="00CC49AB">
        <w:t>2023–2050</w:t>
      </w:r>
      <w:r w:rsidRPr="00CC49AB">
        <w:t>.</w:t>
      </w:r>
    </w:p>
    <w:p w14:paraId="37DDA181" w14:textId="77777777" w:rsidR="00655FA7" w:rsidRPr="00CC49AB" w:rsidRDefault="00655FA7" w:rsidP="00655FA7">
      <w:pPr>
        <w:spacing w:after="0" w:line="240" w:lineRule="auto"/>
        <w:jc w:val="both"/>
        <w:rPr>
          <w:rFonts w:ascii="Garamond" w:hAnsi="Garamond" w:cs="Times New Roman"/>
          <w:sz w:val="24"/>
          <w:szCs w:val="24"/>
        </w:rPr>
      </w:pPr>
    </w:p>
    <w:p w14:paraId="4C89AA21" w14:textId="77777777" w:rsidR="00655FA7" w:rsidRPr="00CC49AB" w:rsidRDefault="00655FA7" w:rsidP="00655FA7">
      <w:pPr>
        <w:keepNext/>
        <w:spacing w:after="0" w:line="240" w:lineRule="auto"/>
        <w:jc w:val="center"/>
        <w:rPr>
          <w:rFonts w:ascii="Garamond" w:hAnsi="Garamond" w:cs="Times New Roman"/>
        </w:rPr>
      </w:pPr>
      <w:r w:rsidRPr="00CC49AB">
        <w:rPr>
          <w:rFonts w:ascii="Garamond" w:hAnsi="Garamond" w:cs="Times New Roman"/>
          <w:noProof/>
          <w:szCs w:val="20"/>
          <w:lang w:val="en-US" w:eastAsia="en-US"/>
        </w:rPr>
        <w:drawing>
          <wp:inline distT="0" distB="0" distL="0" distR="0" wp14:anchorId="1BE4749E" wp14:editId="265A9BBB">
            <wp:extent cx="3954780" cy="2425419"/>
            <wp:effectExtent l="0" t="0" r="7620" b="0"/>
            <wp:docPr id="167672715" name="Picture 1676727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153">
                      <a:extLst>
                        <a:ext uri="{28A0092B-C50C-407E-A947-70E740481C1C}">
                          <a14:useLocalDpi xmlns:a14="http://schemas.microsoft.com/office/drawing/2010/main" val="0"/>
                        </a:ext>
                      </a:extLst>
                    </a:blip>
                    <a:srcRect/>
                    <a:stretch>
                      <a:fillRect/>
                    </a:stretch>
                  </pic:blipFill>
                  <pic:spPr bwMode="auto">
                    <a:xfrm>
                      <a:off x="0" y="0"/>
                      <a:ext cx="3955357" cy="2425773"/>
                    </a:xfrm>
                    <a:prstGeom prst="rect">
                      <a:avLst/>
                    </a:prstGeom>
                    <a:noFill/>
                  </pic:spPr>
                </pic:pic>
              </a:graphicData>
            </a:graphic>
          </wp:inline>
        </w:drawing>
      </w:r>
    </w:p>
    <w:p w14:paraId="5850983E"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10" w:name="_Toc184729379"/>
      <w:r w:rsidRPr="00CC49AB">
        <w:rPr>
          <w:rFonts w:ascii="Garamond" w:hAnsi="Garamond" w:cs="Times New Roman"/>
          <w:b w:val="0"/>
          <w:i/>
          <w:color w:val="auto"/>
          <w:szCs w:val="20"/>
        </w:rPr>
        <w:t xml:space="preserve">Figura </w:t>
      </w:r>
      <w:r w:rsidR="00F539F5" w:rsidRPr="00CC49AB">
        <w:rPr>
          <w:rFonts w:ascii="Garamond" w:hAnsi="Garamond" w:cs="Times New Roman"/>
          <w:b w:val="0"/>
          <w:i/>
          <w:color w:val="auto"/>
          <w:szCs w:val="20"/>
        </w:rPr>
        <w:t>3.104</w:t>
      </w:r>
      <w:r w:rsidRPr="00CC49AB">
        <w:rPr>
          <w:rFonts w:ascii="Garamond" w:hAnsi="Garamond" w:cs="Times New Roman"/>
          <w:b w:val="0"/>
          <w:i/>
          <w:color w:val="auto"/>
          <w:szCs w:val="20"/>
        </w:rPr>
        <w:t xml:space="preserve"> Parashikimi i sipërfaqes specifike për ndërtesë për shërbime private dhe ndërtesa tregtare (m</w:t>
      </w:r>
      <w:r w:rsidRPr="00CC49AB">
        <w:rPr>
          <w:rFonts w:ascii="Garamond" w:hAnsi="Garamond" w:cs="Times New Roman"/>
          <w:b w:val="0"/>
          <w:i/>
          <w:color w:val="auto"/>
          <w:szCs w:val="20"/>
          <w:vertAlign w:val="superscript"/>
        </w:rPr>
        <w:t>2</w:t>
      </w:r>
      <w:r w:rsidRPr="00CC49AB">
        <w:rPr>
          <w:rFonts w:ascii="Garamond" w:hAnsi="Garamond" w:cs="Times New Roman"/>
          <w:b w:val="0"/>
          <w:i/>
          <w:color w:val="auto"/>
          <w:szCs w:val="20"/>
        </w:rPr>
        <w:t>/ndërtesë)</w:t>
      </w:r>
      <w:bookmarkEnd w:id="210"/>
    </w:p>
    <w:p w14:paraId="26ED5DB7" w14:textId="4A869550"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Llogaritjet e kryera nga interpolimi liniar bazuar në periudhën </w:t>
      </w:r>
      <w:r w:rsidR="0009765A" w:rsidRPr="00CC49AB">
        <w:rPr>
          <w:rFonts w:ascii="Garamond" w:hAnsi="Garamond" w:cs="Times New Roman"/>
          <w:b w:val="0"/>
          <w:i/>
          <w:color w:val="auto"/>
          <w:szCs w:val="20"/>
        </w:rPr>
        <w:t>2015–2023</w:t>
      </w:r>
      <w:r w:rsidRPr="00CC49AB">
        <w:rPr>
          <w:rFonts w:ascii="Garamond" w:hAnsi="Garamond" w:cs="Times New Roman"/>
          <w:b w:val="0"/>
          <w:i/>
          <w:color w:val="auto"/>
          <w:szCs w:val="20"/>
        </w:rPr>
        <w:t>.</w:t>
      </w:r>
    </w:p>
    <w:p w14:paraId="7B30EB20" w14:textId="77777777" w:rsidR="00655FA7" w:rsidRPr="00CC49AB" w:rsidRDefault="00655FA7" w:rsidP="00655FA7">
      <w:pPr>
        <w:spacing w:after="0" w:line="240" w:lineRule="auto"/>
        <w:jc w:val="both"/>
        <w:rPr>
          <w:rFonts w:ascii="Garamond" w:hAnsi="Garamond" w:cs="Times New Roman"/>
          <w:sz w:val="24"/>
          <w:szCs w:val="24"/>
        </w:rPr>
      </w:pPr>
    </w:p>
    <w:p w14:paraId="1EB92CED" w14:textId="53D398B6" w:rsidR="00655FA7" w:rsidRPr="00CC49AB" w:rsidRDefault="00655FA7" w:rsidP="00F539F5">
      <w:pPr>
        <w:pStyle w:val="TEKSTIIIIII"/>
      </w:pPr>
      <w:r w:rsidRPr="00CC49AB">
        <w:t xml:space="preserve">Figura 3.105 paraqet sipërfaqen totale të parashikuar të ndërtesave të shërbimeve private dhe tregtare për periudhën </w:t>
      </w:r>
      <w:r w:rsidR="00CE5C83" w:rsidRPr="00CC49AB">
        <w:t>2023–2050</w:t>
      </w:r>
      <w:r w:rsidRPr="00CC49AB">
        <w:t xml:space="preserve"> në Shqipëri. Sipas këtij parashikimi numri i objekteve të shërbimeve private dhe tregtare do të rritet nga 18,96 milionë m</w:t>
      </w:r>
      <w:r w:rsidRPr="00CC49AB">
        <w:rPr>
          <w:vertAlign w:val="superscript"/>
        </w:rPr>
        <w:t>2</w:t>
      </w:r>
      <w:r w:rsidRPr="00CC49AB">
        <w:t xml:space="preserve"> në vitin 2023 në 35,64 milionë m</w:t>
      </w:r>
      <w:r w:rsidRPr="00CC49AB">
        <w:rPr>
          <w:vertAlign w:val="superscript"/>
        </w:rPr>
        <w:t>2</w:t>
      </w:r>
      <w:r w:rsidRPr="00CC49AB">
        <w:t xml:space="preserve"> në vitin 2050. Aneksi 22 paraqet sipërfaqen përkatëse të parashikuar (shprehur në m</w:t>
      </w:r>
      <w:r w:rsidRPr="00CC49AB">
        <w:rPr>
          <w:vertAlign w:val="superscript"/>
        </w:rPr>
        <w:t>2</w:t>
      </w:r>
      <w:r w:rsidRPr="00CC49AB">
        <w:t>) të objekteve të shërbimeve private dhe tregtare për periudhën 2023- 2050.</w:t>
      </w:r>
    </w:p>
    <w:p w14:paraId="40FD5524" w14:textId="77777777" w:rsidR="00655FA7" w:rsidRPr="00CC49AB" w:rsidRDefault="00655FA7" w:rsidP="00655FA7">
      <w:pPr>
        <w:spacing w:after="0" w:line="240" w:lineRule="auto"/>
        <w:jc w:val="both"/>
        <w:rPr>
          <w:rFonts w:ascii="Garamond" w:hAnsi="Garamond" w:cs="Times New Roman"/>
          <w:sz w:val="24"/>
          <w:szCs w:val="24"/>
        </w:rPr>
      </w:pPr>
    </w:p>
    <w:p w14:paraId="51B82623" w14:textId="77777777" w:rsidR="00655FA7" w:rsidRPr="00CC49AB" w:rsidRDefault="00655FA7" w:rsidP="00655FA7">
      <w:pPr>
        <w:keepNext/>
        <w:spacing w:after="0" w:line="240" w:lineRule="auto"/>
        <w:jc w:val="center"/>
        <w:rPr>
          <w:rFonts w:ascii="Garamond" w:hAnsi="Garamond" w:cs="Times New Roman"/>
        </w:rPr>
      </w:pPr>
      <w:r w:rsidRPr="00CC49AB">
        <w:rPr>
          <w:rFonts w:ascii="Garamond" w:eastAsia="Times New Roman" w:hAnsi="Garamond" w:cs="Times New Roman"/>
          <w:noProof/>
          <w:szCs w:val="20"/>
          <w:lang w:val="en-US" w:eastAsia="en-US"/>
        </w:rPr>
        <w:drawing>
          <wp:inline distT="0" distB="0" distL="0" distR="0" wp14:anchorId="7D150F99" wp14:editId="2C046967">
            <wp:extent cx="3954780" cy="2906525"/>
            <wp:effectExtent l="0" t="0" r="7620" b="8255"/>
            <wp:docPr id="1175925309" name="Picture 1175925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7"/>
                    <pic:cNvPicPr>
                      <a:picLocks noChangeAspect="1" noChangeArrowheads="1"/>
                    </pic:cNvPicPr>
                  </pic:nvPicPr>
                  <pic:blipFill>
                    <a:blip r:embed="rId154">
                      <a:extLst>
                        <a:ext uri="{28A0092B-C50C-407E-A947-70E740481C1C}">
                          <a14:useLocalDpi xmlns:a14="http://schemas.microsoft.com/office/drawing/2010/main" val="0"/>
                        </a:ext>
                      </a:extLst>
                    </a:blip>
                    <a:srcRect/>
                    <a:stretch>
                      <a:fillRect/>
                    </a:stretch>
                  </pic:blipFill>
                  <pic:spPr bwMode="auto">
                    <a:xfrm>
                      <a:off x="0" y="0"/>
                      <a:ext cx="3960103" cy="2910437"/>
                    </a:xfrm>
                    <a:prstGeom prst="rect">
                      <a:avLst/>
                    </a:prstGeom>
                    <a:noFill/>
                  </pic:spPr>
                </pic:pic>
              </a:graphicData>
            </a:graphic>
          </wp:inline>
        </w:drawing>
      </w:r>
    </w:p>
    <w:p w14:paraId="209BE150" w14:textId="61457ACF"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11" w:name="_Toc184729380"/>
      <w:r w:rsidRPr="00CC49AB">
        <w:rPr>
          <w:rFonts w:ascii="Garamond" w:hAnsi="Garamond" w:cs="Times New Roman"/>
          <w:b w:val="0"/>
          <w:i/>
          <w:color w:val="auto"/>
          <w:szCs w:val="20"/>
        </w:rPr>
        <w:t xml:space="preserve">Figura </w:t>
      </w:r>
      <w:r w:rsidR="00F539F5" w:rsidRPr="00CC49AB">
        <w:rPr>
          <w:rFonts w:ascii="Garamond" w:hAnsi="Garamond" w:cs="Times New Roman"/>
          <w:b w:val="0"/>
          <w:i/>
          <w:color w:val="auto"/>
          <w:szCs w:val="20"/>
        </w:rPr>
        <w:t xml:space="preserve">3.105 </w:t>
      </w:r>
      <w:r w:rsidRPr="00CC49AB">
        <w:rPr>
          <w:rFonts w:ascii="Garamond" w:hAnsi="Garamond" w:cs="Times New Roman"/>
          <w:b w:val="0"/>
          <w:i/>
          <w:color w:val="auto"/>
          <w:szCs w:val="20"/>
        </w:rPr>
        <w:t xml:space="preserve">Sipërfaqja e parashikuar e objekteve të shërbimeve private dhe tregtare sipas kategorive të ndryshme për periudhën </w:t>
      </w:r>
      <w:r w:rsidR="00CE5C83" w:rsidRPr="00CC49AB">
        <w:rPr>
          <w:rFonts w:ascii="Garamond" w:hAnsi="Garamond" w:cs="Times New Roman"/>
          <w:b w:val="0"/>
          <w:i/>
          <w:color w:val="auto"/>
          <w:szCs w:val="20"/>
        </w:rPr>
        <w:t>2023–2050</w:t>
      </w:r>
      <w:bookmarkEnd w:id="211"/>
    </w:p>
    <w:p w14:paraId="171F7050" w14:textId="18A18AD0"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Llogaritjet e kryera nga </w:t>
      </w:r>
      <w:r w:rsidR="001868EB" w:rsidRPr="00CC49AB">
        <w:rPr>
          <w:rFonts w:ascii="Garamond" w:hAnsi="Garamond" w:cs="Times New Roman"/>
          <w:b w:val="0"/>
          <w:i/>
          <w:color w:val="auto"/>
          <w:szCs w:val="20"/>
        </w:rPr>
        <w:t xml:space="preserve">konsulenti </w:t>
      </w:r>
      <w:r w:rsidRPr="00CC49AB">
        <w:rPr>
          <w:rFonts w:ascii="Garamond" w:hAnsi="Garamond" w:cs="Times New Roman"/>
          <w:b w:val="0"/>
          <w:i/>
          <w:color w:val="auto"/>
          <w:szCs w:val="20"/>
        </w:rPr>
        <w:t>bazuar në supozimet (shkalla vjetore e rritjes, sipërfaqja specifike për kategori ndërtimi).</w:t>
      </w:r>
    </w:p>
    <w:p w14:paraId="2C247405" w14:textId="77777777" w:rsidR="00655FA7" w:rsidRPr="00CC49AB" w:rsidRDefault="00655FA7" w:rsidP="00655FA7">
      <w:pPr>
        <w:spacing w:after="0" w:line="240" w:lineRule="auto"/>
        <w:jc w:val="both"/>
        <w:rPr>
          <w:rFonts w:ascii="Garamond" w:hAnsi="Garamond" w:cs="Times New Roman"/>
          <w:sz w:val="24"/>
          <w:szCs w:val="24"/>
        </w:rPr>
      </w:pPr>
    </w:p>
    <w:p w14:paraId="0D83BE2F" w14:textId="77777777" w:rsidR="00655FA7" w:rsidRPr="00CC49AB" w:rsidRDefault="00655FA7" w:rsidP="00F539F5">
      <w:pPr>
        <w:pStyle w:val="TEKSTIIIIII"/>
        <w:rPr>
          <w:b/>
        </w:rPr>
      </w:pPr>
      <w:r w:rsidRPr="00CC49AB">
        <w:rPr>
          <w:b/>
        </w:rPr>
        <w:t>Ndarja e numrit dhe sipërfaqes totale të ndërtesave të shërbimeve private dhe ndërtesave tregtare për çdo zonë klimatike:</w:t>
      </w:r>
    </w:p>
    <w:p w14:paraId="1223C6CD" w14:textId="77777777" w:rsidR="00655FA7" w:rsidRPr="00CC49AB" w:rsidRDefault="00655FA7" w:rsidP="00F539F5">
      <w:pPr>
        <w:pStyle w:val="TEKSTIIIIII"/>
      </w:pPr>
      <w:r w:rsidRPr="00CC49AB">
        <w:t>Për llogaritjen e parashikimit të numrit dhe sipërfaqes së ndërtesave të shërbimeve private dhe ndërtesave tregtare për secilën zonë klimatike 1, 2 dhe 3, u zbatuan të njëjtat supozime të përshkruara në seksionin e mësipërm.</w:t>
      </w:r>
    </w:p>
    <w:p w14:paraId="018E6305" w14:textId="69C49153" w:rsidR="00655FA7" w:rsidRPr="00CC49AB" w:rsidRDefault="00655FA7" w:rsidP="00F539F5">
      <w:pPr>
        <w:pStyle w:val="TEKSTIIIIII"/>
      </w:pPr>
      <w:r w:rsidRPr="00CC49AB">
        <w:t>Figurat 3.106</w:t>
      </w:r>
      <w:r w:rsidR="001868EB" w:rsidRPr="00CC49AB">
        <w:t>–</w:t>
      </w:r>
      <w:r w:rsidRPr="00CC49AB">
        <w:t xml:space="preserve">3.107 paraqesin parashikimin e numrave dhe sipërfaqeve të objekteve të shërbimeve private dhe tregtare </w:t>
      </w:r>
      <w:r w:rsidR="001325D7" w:rsidRPr="00CC49AB">
        <w:t xml:space="preserve">për zonën klimatike </w:t>
      </w:r>
      <w:r w:rsidRPr="00CC49AB">
        <w:t>1.</w:t>
      </w:r>
    </w:p>
    <w:p w14:paraId="4E79614D" w14:textId="287CEC09" w:rsidR="00655FA7" w:rsidRPr="00CC49AB" w:rsidRDefault="00655FA7" w:rsidP="00F539F5">
      <w:pPr>
        <w:pStyle w:val="TEKSTIIIIII"/>
      </w:pPr>
      <w:r w:rsidRPr="00CC49AB">
        <w:t>Sipas parashikimit, numri i ndërtesave të shërbimeve private dhe tregtare do të rritet nga 67,580 në 2023 në 85,356 në 2050. Sipërfaqja e ndërtesave të shërbimeve private dhe ndërtesave tregtare do të rritet nga 13,65 milion</w:t>
      </w:r>
      <w:r w:rsidR="00CA508C" w:rsidRPr="00CC49AB">
        <w:t>ë</w:t>
      </w:r>
      <w:r w:rsidRPr="00CC49AB">
        <w:t xml:space="preserve"> m</w:t>
      </w:r>
      <w:r w:rsidRPr="00CC49AB">
        <w:rPr>
          <w:vertAlign w:val="superscript"/>
        </w:rPr>
        <w:t>2</w:t>
      </w:r>
      <w:r w:rsidRPr="00CC49AB">
        <w:t xml:space="preserve"> në 2023 në 25,66 milion</w:t>
      </w:r>
      <w:r w:rsidR="00AA2ECB">
        <w:t>ë</w:t>
      </w:r>
      <w:r w:rsidRPr="00CC49AB">
        <w:t xml:space="preserve"> m</w:t>
      </w:r>
      <w:r w:rsidRPr="00CC49AB">
        <w:rPr>
          <w:vertAlign w:val="superscript"/>
        </w:rPr>
        <w:t>2</w:t>
      </w:r>
      <w:r w:rsidRPr="00CC49AB">
        <w:t xml:space="preserve"> në 2050.</w:t>
      </w:r>
    </w:p>
    <w:p w14:paraId="2196A071" w14:textId="0F36D3E2" w:rsidR="00655FA7" w:rsidRPr="00CC49AB" w:rsidRDefault="00655FA7" w:rsidP="00F539F5">
      <w:pPr>
        <w:pStyle w:val="TEKSTIIIIII"/>
      </w:pPr>
      <w:r w:rsidRPr="00CC49AB">
        <w:t xml:space="preserve">Aneksi 23 paraqet numrin përkatës të parashikuar të ndërtesave të shërbimeve private dhe tregtare </w:t>
      </w:r>
      <w:r w:rsidR="001325D7" w:rsidRPr="00CC49AB">
        <w:t xml:space="preserve">për zonën klimatike </w:t>
      </w:r>
      <w:r w:rsidRPr="00CC49AB">
        <w:t>1. Aneksi 24 paraqet sipërfaqen përkatëse të parashikuar (të shprehur në m</w:t>
      </w:r>
      <w:r w:rsidRPr="00CC49AB">
        <w:rPr>
          <w:vertAlign w:val="superscript"/>
        </w:rPr>
        <w:t>2</w:t>
      </w:r>
      <w:r w:rsidRPr="00CC49AB">
        <w:t xml:space="preserve">) të ndërtesave publike qendrore dhe bashkiake </w:t>
      </w:r>
      <w:r w:rsidR="001325D7" w:rsidRPr="00CC49AB">
        <w:t xml:space="preserve">për zonën klimatike </w:t>
      </w:r>
      <w:r w:rsidRPr="00CC49AB">
        <w:t>1.</w:t>
      </w:r>
    </w:p>
    <w:p w14:paraId="2A95C959" w14:textId="77777777" w:rsidR="00655FA7" w:rsidRPr="00CC49AB" w:rsidRDefault="00655FA7" w:rsidP="00F539F5">
      <w:pPr>
        <w:pStyle w:val="TEKSTIIIIII"/>
      </w:pPr>
    </w:p>
    <w:p w14:paraId="4F5A1AF2" w14:textId="77777777" w:rsidR="00655FA7" w:rsidRPr="00CC49AB" w:rsidRDefault="00655FA7" w:rsidP="00F539F5">
      <w:pPr>
        <w:pStyle w:val="TEKSTIIIIII"/>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95"/>
        <w:gridCol w:w="4437"/>
      </w:tblGrid>
      <w:tr w:rsidR="00655FA7" w:rsidRPr="00CC49AB" w14:paraId="670410F2" w14:textId="77777777" w:rsidTr="00783B62">
        <w:tc>
          <w:tcPr>
            <w:tcW w:w="4626" w:type="dxa"/>
          </w:tcPr>
          <w:p w14:paraId="4EC897EB"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lastRenderedPageBreak/>
              <w:drawing>
                <wp:inline distT="0" distB="0" distL="0" distR="0" wp14:anchorId="404C61F8" wp14:editId="4D5740DB">
                  <wp:extent cx="2800350" cy="2125980"/>
                  <wp:effectExtent l="0" t="0" r="0" b="7620"/>
                  <wp:docPr id="1261527601" name="Picture 1261527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8"/>
                          <pic:cNvPicPr>
                            <a:picLocks noChangeAspect="1" noChangeArrowheads="1"/>
                          </pic:cNvPicPr>
                        </pic:nvPicPr>
                        <pic:blipFill>
                          <a:blip r:embed="rId155">
                            <a:extLst>
                              <a:ext uri="{28A0092B-C50C-407E-A947-70E740481C1C}">
                                <a14:useLocalDpi xmlns:a14="http://schemas.microsoft.com/office/drawing/2010/main" val="0"/>
                              </a:ext>
                            </a:extLst>
                          </a:blip>
                          <a:srcRect/>
                          <a:stretch>
                            <a:fillRect/>
                          </a:stretch>
                        </pic:blipFill>
                        <pic:spPr bwMode="auto">
                          <a:xfrm>
                            <a:off x="0" y="0"/>
                            <a:ext cx="2803608" cy="2128453"/>
                          </a:xfrm>
                          <a:prstGeom prst="rect">
                            <a:avLst/>
                          </a:prstGeom>
                          <a:noFill/>
                        </pic:spPr>
                      </pic:pic>
                    </a:graphicData>
                  </a:graphic>
                </wp:inline>
              </w:drawing>
            </w:r>
          </w:p>
          <w:p w14:paraId="007902B1" w14:textId="3EF30597" w:rsidR="00655FA7" w:rsidRPr="00CC49AB" w:rsidDel="00056EA0" w:rsidRDefault="00655FA7" w:rsidP="002405F4">
            <w:pPr>
              <w:pStyle w:val="Caption"/>
              <w:keepNext w:val="0"/>
              <w:spacing w:after="0"/>
              <w:ind w:right="69"/>
              <w:jc w:val="center"/>
              <w:rPr>
                <w:rFonts w:ascii="Garamond" w:hAnsi="Garamond" w:cs="Times New Roman"/>
                <w:b w:val="0"/>
                <w:i/>
                <w:color w:val="auto"/>
                <w:szCs w:val="20"/>
                <w:lang w:val="sq-AL"/>
              </w:rPr>
            </w:pPr>
            <w:bookmarkStart w:id="212" w:name="_Toc184729381"/>
            <w:r w:rsidRPr="00CC49AB">
              <w:rPr>
                <w:rFonts w:ascii="Garamond" w:hAnsi="Garamond" w:cs="Times New Roman"/>
                <w:b w:val="0"/>
                <w:i/>
                <w:color w:val="auto"/>
                <w:szCs w:val="20"/>
                <w:lang w:val="sq-AL"/>
              </w:rPr>
              <w:t xml:space="preserve">Figura </w:t>
            </w:r>
            <w:r w:rsidR="00783B62" w:rsidRPr="00CC49AB">
              <w:rPr>
                <w:rFonts w:ascii="Garamond" w:hAnsi="Garamond" w:cs="Times New Roman"/>
                <w:b w:val="0"/>
                <w:i/>
                <w:color w:val="auto"/>
                <w:szCs w:val="20"/>
                <w:lang w:val="sq-AL"/>
              </w:rPr>
              <w:t>3.106</w:t>
            </w:r>
            <w:r w:rsidRPr="00CC49AB">
              <w:rPr>
                <w:rFonts w:ascii="Garamond" w:hAnsi="Garamond" w:cs="Times New Roman"/>
                <w:b w:val="0"/>
                <w:i/>
                <w:color w:val="auto"/>
                <w:szCs w:val="20"/>
                <w:lang w:val="sq-AL"/>
              </w:rPr>
              <w:t xml:space="preserve"> Numri total i objekteve të</w:t>
            </w:r>
            <w:r w:rsidR="00DC2701" w:rsidRPr="00CC49AB">
              <w:rPr>
                <w:rFonts w:ascii="Garamond" w:hAnsi="Garamond" w:cs="Times New Roman"/>
                <w:b w:val="0"/>
                <w:i/>
                <w:color w:val="auto"/>
                <w:szCs w:val="20"/>
                <w:lang w:val="sq-AL"/>
              </w:rPr>
              <w:t xml:space="preserve"> </w:t>
            </w:r>
            <w:r w:rsidRPr="00CC49AB">
              <w:rPr>
                <w:rFonts w:ascii="Garamond" w:hAnsi="Garamond" w:cs="Times New Roman"/>
                <w:b w:val="0"/>
                <w:i/>
                <w:color w:val="auto"/>
                <w:szCs w:val="20"/>
                <w:lang w:val="sq-AL"/>
              </w:rPr>
              <w:t xml:space="preserve">parashikuar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1 të ndërtesave të shërbimeve private dhe tregtare sipas kategorive të ndryshme</w:t>
            </w:r>
            <w:bookmarkEnd w:id="212"/>
          </w:p>
        </w:tc>
        <w:tc>
          <w:tcPr>
            <w:tcW w:w="4368" w:type="dxa"/>
          </w:tcPr>
          <w:p w14:paraId="3D68FE7E"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276002A1" wp14:editId="295191A3">
                  <wp:extent cx="2636520" cy="2125921"/>
                  <wp:effectExtent l="0" t="0" r="0" b="8255"/>
                  <wp:docPr id="923568109" name="Picture 923568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9"/>
                          <pic:cNvPicPr>
                            <a:picLocks noChangeAspect="1" noChangeArrowheads="1"/>
                          </pic:cNvPicPr>
                        </pic:nvPicPr>
                        <pic:blipFill>
                          <a:blip r:embed="rId156">
                            <a:extLst>
                              <a:ext uri="{28A0092B-C50C-407E-A947-70E740481C1C}">
                                <a14:useLocalDpi xmlns:a14="http://schemas.microsoft.com/office/drawing/2010/main" val="0"/>
                              </a:ext>
                            </a:extLst>
                          </a:blip>
                          <a:srcRect/>
                          <a:stretch>
                            <a:fillRect/>
                          </a:stretch>
                        </pic:blipFill>
                        <pic:spPr bwMode="auto">
                          <a:xfrm>
                            <a:off x="0" y="0"/>
                            <a:ext cx="2641631" cy="2130042"/>
                          </a:xfrm>
                          <a:prstGeom prst="rect">
                            <a:avLst/>
                          </a:prstGeom>
                          <a:noFill/>
                        </pic:spPr>
                      </pic:pic>
                    </a:graphicData>
                  </a:graphic>
                </wp:inline>
              </w:drawing>
            </w:r>
          </w:p>
          <w:p w14:paraId="7FF7F878" w14:textId="19D05A90" w:rsidR="00655FA7" w:rsidRPr="00CC49AB" w:rsidDel="00056EA0" w:rsidRDefault="00655FA7" w:rsidP="002405F4">
            <w:pPr>
              <w:pStyle w:val="Caption"/>
              <w:keepNext w:val="0"/>
              <w:spacing w:after="0"/>
              <w:ind w:right="69"/>
              <w:jc w:val="center"/>
              <w:rPr>
                <w:rFonts w:ascii="Garamond" w:hAnsi="Garamond" w:cs="Times New Roman"/>
                <w:b w:val="0"/>
                <w:i/>
                <w:color w:val="auto"/>
                <w:szCs w:val="20"/>
                <w:lang w:val="sq-AL"/>
              </w:rPr>
            </w:pPr>
            <w:bookmarkStart w:id="213" w:name="_Toc184729382"/>
            <w:r w:rsidRPr="00CC49AB">
              <w:rPr>
                <w:rFonts w:ascii="Garamond" w:hAnsi="Garamond" w:cs="Times New Roman"/>
                <w:b w:val="0"/>
                <w:i/>
                <w:color w:val="auto"/>
                <w:szCs w:val="20"/>
                <w:lang w:val="sq-AL"/>
              </w:rPr>
              <w:t xml:space="preserve">Figura </w:t>
            </w:r>
            <w:r w:rsidR="00783B62" w:rsidRPr="00CC49AB">
              <w:rPr>
                <w:rFonts w:ascii="Garamond" w:hAnsi="Garamond" w:cs="Times New Roman"/>
                <w:b w:val="0"/>
                <w:i/>
                <w:color w:val="auto"/>
                <w:szCs w:val="20"/>
                <w:lang w:val="sq-AL"/>
              </w:rPr>
              <w:t>3.107</w:t>
            </w:r>
            <w:r w:rsidRPr="00CC49AB">
              <w:rPr>
                <w:rFonts w:ascii="Garamond" w:hAnsi="Garamond" w:cs="Times New Roman"/>
                <w:b w:val="0"/>
                <w:i/>
                <w:color w:val="auto"/>
                <w:szCs w:val="20"/>
                <w:lang w:val="sq-AL"/>
              </w:rPr>
              <w:t xml:space="preserve"> Sipërfaqja e parashikuar e objekteve të shërbimeve private dhe tregtare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1 sipas kategorive të ndryshme</w:t>
            </w:r>
            <w:bookmarkEnd w:id="213"/>
          </w:p>
        </w:tc>
      </w:tr>
      <w:tr w:rsidR="00655FA7" w:rsidRPr="00CC49AB" w14:paraId="1D68DC13" w14:textId="77777777" w:rsidTr="00783B62">
        <w:trPr>
          <w:trHeight w:val="373"/>
        </w:trPr>
        <w:tc>
          <w:tcPr>
            <w:tcW w:w="8994" w:type="dxa"/>
            <w:gridSpan w:val="2"/>
            <w:hideMark/>
          </w:tcPr>
          <w:p w14:paraId="220B0FC6" w14:textId="19E58B3A"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A531A4"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supozimet (shkalla e rritjes vjetore, sipërfaqja specifike për kategori ndërtimi).</w:t>
            </w:r>
          </w:p>
        </w:tc>
      </w:tr>
    </w:tbl>
    <w:p w14:paraId="5ACF80C5" w14:textId="77777777" w:rsidR="00655FA7" w:rsidRPr="00CC49AB" w:rsidRDefault="00655FA7" w:rsidP="00655FA7">
      <w:pPr>
        <w:spacing w:after="0" w:line="240" w:lineRule="auto"/>
        <w:jc w:val="both"/>
        <w:rPr>
          <w:rFonts w:ascii="Garamond" w:hAnsi="Garamond" w:cs="Times New Roman"/>
          <w:sz w:val="24"/>
          <w:szCs w:val="24"/>
        </w:rPr>
      </w:pPr>
    </w:p>
    <w:p w14:paraId="658BE46C" w14:textId="24E53200" w:rsidR="00655FA7" w:rsidRPr="00CC49AB" w:rsidRDefault="00655FA7" w:rsidP="00783B62">
      <w:pPr>
        <w:pStyle w:val="TEKSTIIIIII"/>
      </w:pPr>
      <w:r w:rsidRPr="00CC49AB">
        <w:t>Figura 3.108</w:t>
      </w:r>
      <w:r w:rsidR="00A531A4" w:rsidRPr="00CC49AB">
        <w:t>–</w:t>
      </w:r>
      <w:r w:rsidRPr="00CC49AB">
        <w:t>3.109 paraqet parashikimin e numrit dhe sipërfaqeve të objekteve të shërbimeve private dhe tregtare për zona klimatike 2.</w:t>
      </w:r>
    </w:p>
    <w:p w14:paraId="42C701CA" w14:textId="60B2866B" w:rsidR="00655FA7" w:rsidRPr="00CC49AB" w:rsidRDefault="00655FA7" w:rsidP="00783B62">
      <w:pPr>
        <w:pStyle w:val="TEKSTIIIIII"/>
      </w:pPr>
      <w:r w:rsidRPr="00CC49AB">
        <w:t>Sipas parashikimit, numri i ndërtesave do të rritet nga 11,886 në 2023 në 13,776 në 2050. Sipërfaqja e ndërtesave të shërbimeve private dhe tregtare do të rritet nga 3,13 milion</w:t>
      </w:r>
      <w:r w:rsidR="00AF6297" w:rsidRPr="00CC49AB">
        <w:t>ë</w:t>
      </w:r>
      <w:r w:rsidRPr="00CC49AB">
        <w:t xml:space="preserve"> m</w:t>
      </w:r>
      <w:r w:rsidRPr="00CC49AB">
        <w:rPr>
          <w:vertAlign w:val="superscript"/>
        </w:rPr>
        <w:t>2</w:t>
      </w:r>
      <w:r w:rsidRPr="00CC49AB">
        <w:t xml:space="preserve"> në 2023 në 5,89 milion</w:t>
      </w:r>
      <w:r w:rsidR="00AF6297" w:rsidRPr="00CC49AB">
        <w:t>ë</w:t>
      </w:r>
      <w:r w:rsidRPr="00CC49AB">
        <w:t xml:space="preserve"> m</w:t>
      </w:r>
      <w:r w:rsidRPr="00CC49AB">
        <w:rPr>
          <w:vertAlign w:val="superscript"/>
        </w:rPr>
        <w:t>2</w:t>
      </w:r>
      <w:r w:rsidRPr="00CC49AB">
        <w:t xml:space="preserve"> në 2050.</w:t>
      </w:r>
    </w:p>
    <w:p w14:paraId="679C7434" w14:textId="77777777" w:rsidR="00655FA7" w:rsidRPr="00CC49AB" w:rsidRDefault="00655FA7" w:rsidP="00783B62">
      <w:pPr>
        <w:pStyle w:val="TEKSTIIIIII"/>
      </w:pPr>
      <w:r w:rsidRPr="00CC49AB">
        <w:t>Aneksi 25 paraqet numrin përkatës të parashikuar të ndërtesave të shërbimeve private dhe tregtare për zona klimatike 2.</w:t>
      </w:r>
    </w:p>
    <w:p w14:paraId="7822D637" w14:textId="77777777" w:rsidR="00655FA7" w:rsidRPr="00CC49AB" w:rsidRDefault="00655FA7" w:rsidP="00783B62">
      <w:pPr>
        <w:pStyle w:val="TEKSTIIIIII"/>
      </w:pPr>
      <w:r w:rsidRPr="00CC49AB">
        <w:t>Aneksi 26 paraqet sipërfaqen përkatëse të parashikuar (shprehur në m</w:t>
      </w:r>
      <w:r w:rsidRPr="00CC49AB">
        <w:rPr>
          <w:vertAlign w:val="superscript"/>
        </w:rPr>
        <w:t>2</w:t>
      </w:r>
      <w:r w:rsidRPr="00CC49AB">
        <w:t>) të objekteve të shërbimeve private dhe tregtare për zona klimatike 2.</w:t>
      </w:r>
    </w:p>
    <w:p w14:paraId="6B80E853" w14:textId="77777777" w:rsidR="00655FA7" w:rsidRPr="00CC49AB" w:rsidRDefault="00655FA7" w:rsidP="00655FA7">
      <w:pPr>
        <w:spacing w:after="0" w:line="240" w:lineRule="auto"/>
        <w:jc w:val="both"/>
        <w:rPr>
          <w:rFonts w:ascii="Garamond" w:hAnsi="Garamond" w:cs="Times New Roman"/>
          <w:sz w:val="24"/>
          <w:szCs w:val="24"/>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92"/>
        <w:gridCol w:w="4366"/>
      </w:tblGrid>
      <w:tr w:rsidR="00655FA7" w:rsidRPr="00CC49AB" w14:paraId="129CAD41" w14:textId="77777777" w:rsidTr="00783B62">
        <w:tc>
          <w:tcPr>
            <w:tcW w:w="4692" w:type="dxa"/>
          </w:tcPr>
          <w:p w14:paraId="4B5DAB2B"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394CE811" wp14:editId="566FA373">
                  <wp:extent cx="2695575" cy="2125980"/>
                  <wp:effectExtent l="0" t="0" r="9525" b="7620"/>
                  <wp:docPr id="1237351313" name="Picture 1237351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0"/>
                          <pic:cNvPicPr>
                            <a:picLocks noChangeAspect="1" noChangeArrowheads="1"/>
                          </pic:cNvPicPr>
                        </pic:nvPicPr>
                        <pic:blipFill>
                          <a:blip r:embed="rId157">
                            <a:extLst>
                              <a:ext uri="{28A0092B-C50C-407E-A947-70E740481C1C}">
                                <a14:useLocalDpi xmlns:a14="http://schemas.microsoft.com/office/drawing/2010/main" val="0"/>
                              </a:ext>
                            </a:extLst>
                          </a:blip>
                          <a:srcRect/>
                          <a:stretch>
                            <a:fillRect/>
                          </a:stretch>
                        </pic:blipFill>
                        <pic:spPr bwMode="auto">
                          <a:xfrm>
                            <a:off x="0" y="0"/>
                            <a:ext cx="2697046" cy="2127140"/>
                          </a:xfrm>
                          <a:prstGeom prst="rect">
                            <a:avLst/>
                          </a:prstGeom>
                          <a:noFill/>
                        </pic:spPr>
                      </pic:pic>
                    </a:graphicData>
                  </a:graphic>
                </wp:inline>
              </w:drawing>
            </w:r>
          </w:p>
          <w:p w14:paraId="637C6391" w14:textId="20CC292B" w:rsidR="00655FA7" w:rsidRPr="00CC49AB" w:rsidDel="00056EA0" w:rsidRDefault="00655FA7" w:rsidP="002405F4">
            <w:pPr>
              <w:pStyle w:val="Caption"/>
              <w:keepNext w:val="0"/>
              <w:spacing w:after="0"/>
              <w:ind w:right="69"/>
              <w:jc w:val="center"/>
              <w:rPr>
                <w:rFonts w:ascii="Garamond" w:hAnsi="Garamond" w:cs="Times New Roman"/>
                <w:b w:val="0"/>
                <w:i/>
                <w:color w:val="auto"/>
                <w:szCs w:val="20"/>
                <w:lang w:val="sq-AL"/>
              </w:rPr>
            </w:pPr>
            <w:bookmarkStart w:id="214" w:name="_Toc184729383"/>
            <w:r w:rsidRPr="00CC49AB">
              <w:rPr>
                <w:rFonts w:ascii="Garamond" w:hAnsi="Garamond" w:cs="Times New Roman"/>
                <w:b w:val="0"/>
                <w:i/>
                <w:color w:val="auto"/>
                <w:szCs w:val="20"/>
                <w:lang w:val="sq-AL"/>
              </w:rPr>
              <w:t xml:space="preserve">Figura </w:t>
            </w:r>
            <w:r w:rsidR="00783B62" w:rsidRPr="00CC49AB">
              <w:rPr>
                <w:rFonts w:ascii="Garamond" w:hAnsi="Garamond" w:cs="Times New Roman"/>
                <w:b w:val="0"/>
                <w:i/>
                <w:color w:val="auto"/>
                <w:szCs w:val="20"/>
                <w:lang w:val="sq-AL"/>
              </w:rPr>
              <w:t>3.108</w:t>
            </w:r>
            <w:r w:rsidRPr="00CC49AB">
              <w:rPr>
                <w:rFonts w:ascii="Garamond" w:hAnsi="Garamond" w:cs="Times New Roman"/>
                <w:b w:val="0"/>
                <w:i/>
                <w:color w:val="auto"/>
                <w:szCs w:val="20"/>
                <w:lang w:val="sq-AL"/>
              </w:rPr>
              <w:t xml:space="preserve"> Numri i parashikuar i ndërtesave të shërbimeve private dhe ndërtesave tregtare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2</w:t>
            </w:r>
            <w:bookmarkEnd w:id="214"/>
          </w:p>
        </w:tc>
        <w:tc>
          <w:tcPr>
            <w:tcW w:w="4297" w:type="dxa"/>
          </w:tcPr>
          <w:p w14:paraId="36048E70"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13DE535D" wp14:editId="5330CF6E">
                  <wp:extent cx="2591435" cy="2125712"/>
                  <wp:effectExtent l="0" t="0" r="0" b="8255"/>
                  <wp:docPr id="1811892748" name="Picture 18118927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1"/>
                          <pic:cNvPicPr>
                            <a:picLocks noChangeAspect="1" noChangeArrowheads="1"/>
                          </pic:cNvPicPr>
                        </pic:nvPicPr>
                        <pic:blipFill>
                          <a:blip r:embed="rId158">
                            <a:extLst>
                              <a:ext uri="{28A0092B-C50C-407E-A947-70E740481C1C}">
                                <a14:useLocalDpi xmlns:a14="http://schemas.microsoft.com/office/drawing/2010/main" val="0"/>
                              </a:ext>
                            </a:extLst>
                          </a:blip>
                          <a:srcRect/>
                          <a:stretch>
                            <a:fillRect/>
                          </a:stretch>
                        </pic:blipFill>
                        <pic:spPr bwMode="auto">
                          <a:xfrm>
                            <a:off x="0" y="0"/>
                            <a:ext cx="2595176" cy="2128781"/>
                          </a:xfrm>
                          <a:prstGeom prst="rect">
                            <a:avLst/>
                          </a:prstGeom>
                          <a:noFill/>
                        </pic:spPr>
                      </pic:pic>
                    </a:graphicData>
                  </a:graphic>
                </wp:inline>
              </w:drawing>
            </w:r>
          </w:p>
          <w:p w14:paraId="67D93394" w14:textId="2FE1567E" w:rsidR="00655FA7" w:rsidRPr="00CC49AB" w:rsidDel="00056EA0" w:rsidRDefault="00655FA7" w:rsidP="002405F4">
            <w:pPr>
              <w:pStyle w:val="Caption"/>
              <w:keepNext w:val="0"/>
              <w:spacing w:after="0"/>
              <w:ind w:right="69"/>
              <w:jc w:val="center"/>
              <w:rPr>
                <w:rFonts w:ascii="Garamond" w:hAnsi="Garamond" w:cs="Times New Roman"/>
                <w:b w:val="0"/>
                <w:i/>
                <w:color w:val="auto"/>
                <w:szCs w:val="20"/>
                <w:lang w:val="sq-AL"/>
              </w:rPr>
            </w:pPr>
            <w:bookmarkStart w:id="215" w:name="_Toc184729384"/>
            <w:r w:rsidRPr="00CC49AB">
              <w:rPr>
                <w:rFonts w:ascii="Garamond" w:hAnsi="Garamond" w:cs="Times New Roman"/>
                <w:b w:val="0"/>
                <w:i/>
                <w:color w:val="auto"/>
                <w:szCs w:val="20"/>
                <w:lang w:val="sq-AL"/>
              </w:rPr>
              <w:t xml:space="preserve">Figura </w:t>
            </w:r>
            <w:r w:rsidR="00783B62" w:rsidRPr="00CC49AB">
              <w:rPr>
                <w:rFonts w:ascii="Garamond" w:hAnsi="Garamond" w:cs="Times New Roman"/>
                <w:b w:val="0"/>
                <w:i/>
                <w:color w:val="auto"/>
                <w:szCs w:val="20"/>
                <w:lang w:val="sq-AL"/>
              </w:rPr>
              <w:t>3.109</w:t>
            </w:r>
            <w:r w:rsidRPr="00CC49AB">
              <w:rPr>
                <w:rFonts w:ascii="Garamond" w:hAnsi="Garamond" w:cs="Times New Roman"/>
                <w:b w:val="0"/>
                <w:i/>
                <w:color w:val="auto"/>
                <w:szCs w:val="20"/>
                <w:lang w:val="sq-AL"/>
              </w:rPr>
              <w:t xml:space="preserve"> Sipërfaqja e parashikuar e ndërtesave të shërbimeve private dhe ndërtesave tregtare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2</w:t>
            </w:r>
            <w:bookmarkEnd w:id="215"/>
          </w:p>
        </w:tc>
      </w:tr>
      <w:tr w:rsidR="00655FA7" w:rsidRPr="00CC49AB" w14:paraId="232D20DB" w14:textId="77777777" w:rsidTr="00783B62">
        <w:tc>
          <w:tcPr>
            <w:tcW w:w="8989" w:type="dxa"/>
            <w:gridSpan w:val="2"/>
          </w:tcPr>
          <w:p w14:paraId="1FAF4D17" w14:textId="55E389C5"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872F06"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supozimet (shkalla e rritjes vjetore, sipërfaqja specifike për kategori ndërtimi).</w:t>
            </w:r>
          </w:p>
        </w:tc>
      </w:tr>
      <w:tr w:rsidR="00655FA7" w:rsidRPr="00CC49AB" w14:paraId="04C0B33D" w14:textId="77777777" w:rsidTr="00783B62">
        <w:tc>
          <w:tcPr>
            <w:tcW w:w="4692" w:type="dxa"/>
            <w:hideMark/>
          </w:tcPr>
          <w:p w14:paraId="15523F90" w14:textId="77777777" w:rsidR="00655FA7" w:rsidRPr="00CC49AB" w:rsidRDefault="00655FA7" w:rsidP="002405F4">
            <w:pPr>
              <w:spacing w:after="0"/>
              <w:jc w:val="both"/>
              <w:rPr>
                <w:rFonts w:ascii="Garamond" w:hAnsi="Garamond" w:cs="Times New Roman"/>
                <w:szCs w:val="20"/>
                <w:lang w:val="sq-AL"/>
              </w:rPr>
            </w:pPr>
          </w:p>
        </w:tc>
        <w:tc>
          <w:tcPr>
            <w:tcW w:w="4297" w:type="dxa"/>
            <w:hideMark/>
          </w:tcPr>
          <w:p w14:paraId="0F5D2E2A" w14:textId="77777777" w:rsidR="00655FA7" w:rsidRPr="00CC49AB" w:rsidRDefault="00655FA7" w:rsidP="002405F4">
            <w:pPr>
              <w:spacing w:after="0"/>
              <w:jc w:val="both"/>
              <w:rPr>
                <w:rFonts w:ascii="Garamond" w:hAnsi="Garamond" w:cs="Times New Roman"/>
                <w:szCs w:val="20"/>
                <w:lang w:val="sq-AL"/>
              </w:rPr>
            </w:pPr>
          </w:p>
        </w:tc>
      </w:tr>
    </w:tbl>
    <w:p w14:paraId="6FA8E48D" w14:textId="77777777" w:rsidR="00655FA7" w:rsidRPr="00CC49AB" w:rsidRDefault="00655FA7" w:rsidP="00655FA7">
      <w:pPr>
        <w:spacing w:after="0" w:line="240" w:lineRule="auto"/>
        <w:jc w:val="both"/>
        <w:rPr>
          <w:rFonts w:ascii="Garamond" w:hAnsi="Garamond" w:cs="Times New Roman"/>
          <w:sz w:val="24"/>
          <w:szCs w:val="24"/>
        </w:rPr>
      </w:pPr>
    </w:p>
    <w:p w14:paraId="3D54FAAC" w14:textId="42BC6653" w:rsidR="00655FA7" w:rsidRPr="00CC49AB" w:rsidRDefault="00655FA7" w:rsidP="00783B62">
      <w:pPr>
        <w:pStyle w:val="TEKSTIIIIII"/>
      </w:pPr>
      <w:r w:rsidRPr="00CC49AB">
        <w:t>Figura 3.110</w:t>
      </w:r>
      <w:r w:rsidR="00872F06" w:rsidRPr="00CC49AB">
        <w:t>–</w:t>
      </w:r>
      <w:r w:rsidRPr="00CC49AB">
        <w:t xml:space="preserve">3.111 paraqet parashikimin e numrit dhe sipërfaqeve të objekteve të shërbimeve private dhe tregtare </w:t>
      </w:r>
      <w:r w:rsidR="001325D7" w:rsidRPr="00CC49AB">
        <w:t xml:space="preserve">për zonën klimatike </w:t>
      </w:r>
      <w:r w:rsidRPr="00CC49AB">
        <w:t>3.</w:t>
      </w:r>
    </w:p>
    <w:p w14:paraId="00215F4C" w14:textId="77777777" w:rsidR="00655FA7" w:rsidRPr="00CC49AB" w:rsidRDefault="00655FA7" w:rsidP="00783B62">
      <w:pPr>
        <w:pStyle w:val="TEKSTIIIIII"/>
      </w:pPr>
      <w:r w:rsidRPr="00CC49AB">
        <w:t>Sipas parashikimit, numri i ndërtesave do të rritet nga 6,398 në 2023 në 8,349 në 2050.</w:t>
      </w:r>
    </w:p>
    <w:p w14:paraId="1B518CAD" w14:textId="2593E74C" w:rsidR="00655FA7" w:rsidRPr="00CC49AB" w:rsidRDefault="00655FA7" w:rsidP="00783B62">
      <w:pPr>
        <w:pStyle w:val="TEKSTIIIIII"/>
      </w:pPr>
      <w:r w:rsidRPr="00CC49AB">
        <w:t>Sipërfaqja e ndërtesave të shërbimeve private dhe tregtare do të rritet nga 1,993 milion</w:t>
      </w:r>
      <w:r w:rsidR="004A21B7" w:rsidRPr="00CC49AB">
        <w:t>ë</w:t>
      </w:r>
      <w:r w:rsidRPr="00CC49AB">
        <w:t xml:space="preserve"> m</w:t>
      </w:r>
      <w:r w:rsidRPr="00CC49AB">
        <w:rPr>
          <w:vertAlign w:val="superscript"/>
        </w:rPr>
        <w:t>2</w:t>
      </w:r>
      <w:r w:rsidRPr="00CC49AB">
        <w:t xml:space="preserve"> në 2023 në 4,081 milion</w:t>
      </w:r>
      <w:r w:rsidR="004A21B7" w:rsidRPr="00CC49AB">
        <w:t>ë</w:t>
      </w:r>
      <w:r w:rsidRPr="00CC49AB">
        <w:t xml:space="preserve"> m</w:t>
      </w:r>
      <w:r w:rsidRPr="00CC49AB">
        <w:rPr>
          <w:vertAlign w:val="superscript"/>
        </w:rPr>
        <w:t>2</w:t>
      </w:r>
      <w:r w:rsidRPr="00CC49AB">
        <w:t xml:space="preserve"> në 2050.</w:t>
      </w:r>
    </w:p>
    <w:p w14:paraId="228E86D1" w14:textId="7BB655C8" w:rsidR="00655FA7" w:rsidRPr="00CC49AB" w:rsidRDefault="00655FA7" w:rsidP="00783B62">
      <w:pPr>
        <w:pStyle w:val="TEKSTIIIIII"/>
      </w:pPr>
      <w:r w:rsidRPr="00CC49AB">
        <w:t xml:space="preserve">Shtojca 27 paraqet numrin e parashikuar përkatës të shërbimeve private dhe ndërtesave tregtare </w:t>
      </w:r>
      <w:r w:rsidR="001325D7" w:rsidRPr="00CC49AB">
        <w:t xml:space="preserve">për zonën klimatike </w:t>
      </w:r>
      <w:r w:rsidRPr="00CC49AB">
        <w:t>3.</w:t>
      </w:r>
    </w:p>
    <w:p w14:paraId="50D6CA1B" w14:textId="041383A4" w:rsidR="00655FA7" w:rsidRPr="00CC49AB" w:rsidRDefault="00655FA7" w:rsidP="00783B62">
      <w:pPr>
        <w:pStyle w:val="TEKSTIIIIII"/>
      </w:pPr>
      <w:r w:rsidRPr="00CC49AB">
        <w:t>Aneksi 28 paraqet sipërfaqen përkatëse të parashikuar (shprehur në m</w:t>
      </w:r>
      <w:r w:rsidRPr="00CC49AB">
        <w:rPr>
          <w:vertAlign w:val="superscript"/>
        </w:rPr>
        <w:t>2</w:t>
      </w:r>
      <w:r w:rsidRPr="00CC49AB">
        <w:t xml:space="preserve">) të objekteve të shërbimeve private dhe tregtare </w:t>
      </w:r>
      <w:r w:rsidR="001325D7" w:rsidRPr="00CC49AB">
        <w:t xml:space="preserve">për zonën klimatike </w:t>
      </w:r>
      <w:r w:rsidRPr="00CC49AB">
        <w:t>3.</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75"/>
        <w:gridCol w:w="4493"/>
      </w:tblGrid>
      <w:tr w:rsidR="00655FA7" w:rsidRPr="00CC49AB" w14:paraId="27EAE003" w14:textId="77777777" w:rsidTr="00783B62">
        <w:tc>
          <w:tcPr>
            <w:tcW w:w="4506" w:type="dxa"/>
          </w:tcPr>
          <w:p w14:paraId="5B1440E7"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12929517" wp14:editId="1C6E5CF0">
                  <wp:extent cx="2715610" cy="2019300"/>
                  <wp:effectExtent l="0" t="0" r="8890" b="0"/>
                  <wp:docPr id="1518277890" name="Picture 1518277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2"/>
                          <pic:cNvPicPr>
                            <a:picLocks noChangeAspect="1" noChangeArrowheads="1"/>
                          </pic:cNvPicPr>
                        </pic:nvPicPr>
                        <pic:blipFill>
                          <a:blip r:embed="rId159">
                            <a:extLst>
                              <a:ext uri="{28A0092B-C50C-407E-A947-70E740481C1C}">
                                <a14:useLocalDpi xmlns:a14="http://schemas.microsoft.com/office/drawing/2010/main" val="0"/>
                              </a:ext>
                            </a:extLst>
                          </a:blip>
                          <a:srcRect/>
                          <a:stretch>
                            <a:fillRect/>
                          </a:stretch>
                        </pic:blipFill>
                        <pic:spPr bwMode="auto">
                          <a:xfrm>
                            <a:off x="0" y="0"/>
                            <a:ext cx="2716802" cy="2020186"/>
                          </a:xfrm>
                          <a:prstGeom prst="rect">
                            <a:avLst/>
                          </a:prstGeom>
                          <a:noFill/>
                        </pic:spPr>
                      </pic:pic>
                    </a:graphicData>
                  </a:graphic>
                </wp:inline>
              </w:drawing>
            </w:r>
          </w:p>
          <w:p w14:paraId="330AC89E" w14:textId="593224FD" w:rsidR="00655FA7" w:rsidRPr="00CC49AB" w:rsidDel="00056EA0" w:rsidRDefault="00655FA7" w:rsidP="002405F4">
            <w:pPr>
              <w:pStyle w:val="Caption"/>
              <w:keepNext w:val="0"/>
              <w:spacing w:after="0"/>
              <w:ind w:right="69"/>
              <w:jc w:val="center"/>
              <w:rPr>
                <w:rFonts w:ascii="Garamond" w:hAnsi="Garamond" w:cs="Times New Roman"/>
                <w:b w:val="0"/>
                <w:i/>
                <w:color w:val="auto"/>
                <w:szCs w:val="20"/>
                <w:lang w:val="sq-AL"/>
              </w:rPr>
            </w:pPr>
            <w:bookmarkStart w:id="216" w:name="_Toc184729385"/>
            <w:r w:rsidRPr="00CC49AB">
              <w:rPr>
                <w:rFonts w:ascii="Garamond" w:hAnsi="Garamond" w:cs="Times New Roman"/>
                <w:b w:val="0"/>
                <w:i/>
                <w:color w:val="auto"/>
                <w:szCs w:val="20"/>
                <w:lang w:val="sq-AL"/>
              </w:rPr>
              <w:t xml:space="preserve">Figura </w:t>
            </w:r>
            <w:r w:rsidR="00783B62" w:rsidRPr="00CC49AB">
              <w:rPr>
                <w:rFonts w:ascii="Garamond" w:hAnsi="Garamond" w:cs="Times New Roman"/>
                <w:b w:val="0"/>
                <w:i/>
                <w:color w:val="auto"/>
                <w:szCs w:val="20"/>
                <w:lang w:val="sq-AL"/>
              </w:rPr>
              <w:t>3.110</w:t>
            </w:r>
            <w:r w:rsidRPr="00CC49AB">
              <w:rPr>
                <w:rFonts w:ascii="Garamond" w:hAnsi="Garamond" w:cs="Times New Roman"/>
                <w:b w:val="0"/>
                <w:i/>
                <w:color w:val="auto"/>
                <w:szCs w:val="20"/>
                <w:lang w:val="sq-AL"/>
              </w:rPr>
              <w:t xml:space="preserve"> Numri i parashikuar i ndërtesave të shërbimeve private dhe ndërtesave tregtare </w:t>
            </w:r>
            <w:r w:rsidR="001325D7" w:rsidRPr="00CC49AB">
              <w:rPr>
                <w:rFonts w:ascii="Garamond" w:hAnsi="Garamond" w:cs="Times New Roman"/>
                <w:b w:val="0"/>
                <w:i/>
                <w:color w:val="auto"/>
                <w:szCs w:val="20"/>
                <w:lang w:val="sq-AL"/>
              </w:rPr>
              <w:t xml:space="preserve">për zonën klimatike </w:t>
            </w:r>
            <w:r w:rsidRPr="00CC49AB">
              <w:rPr>
                <w:rFonts w:ascii="Garamond" w:hAnsi="Garamond" w:cs="Times New Roman"/>
                <w:b w:val="0"/>
                <w:i/>
                <w:color w:val="auto"/>
                <w:szCs w:val="20"/>
                <w:lang w:val="sq-AL"/>
              </w:rPr>
              <w:t>3</w:t>
            </w:r>
            <w:bookmarkEnd w:id="216"/>
          </w:p>
        </w:tc>
        <w:tc>
          <w:tcPr>
            <w:tcW w:w="4493" w:type="dxa"/>
          </w:tcPr>
          <w:p w14:paraId="3FBF220D"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noProof/>
                <w:color w:val="auto"/>
                <w:szCs w:val="20"/>
                <w:lang w:val="en-US" w:eastAsia="en-US"/>
              </w:rPr>
              <w:drawing>
                <wp:inline distT="0" distB="0" distL="0" distR="0" wp14:anchorId="50F024E6" wp14:editId="27C470DC">
                  <wp:extent cx="2628900" cy="2018967"/>
                  <wp:effectExtent l="0" t="0" r="0" b="635"/>
                  <wp:docPr id="1043674178" name="Picture 10436741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3"/>
                          <pic:cNvPicPr>
                            <a:picLocks noChangeAspect="1" noChangeArrowheads="1"/>
                          </pic:cNvPicPr>
                        </pic:nvPicPr>
                        <pic:blipFill>
                          <a:blip r:embed="rId160">
                            <a:extLst>
                              <a:ext uri="{28A0092B-C50C-407E-A947-70E740481C1C}">
                                <a14:useLocalDpi xmlns:a14="http://schemas.microsoft.com/office/drawing/2010/main" val="0"/>
                              </a:ext>
                            </a:extLst>
                          </a:blip>
                          <a:srcRect/>
                          <a:stretch>
                            <a:fillRect/>
                          </a:stretch>
                        </pic:blipFill>
                        <pic:spPr bwMode="auto">
                          <a:xfrm>
                            <a:off x="0" y="0"/>
                            <a:ext cx="2637021" cy="2025204"/>
                          </a:xfrm>
                          <a:prstGeom prst="rect">
                            <a:avLst/>
                          </a:prstGeom>
                          <a:noFill/>
                        </pic:spPr>
                      </pic:pic>
                    </a:graphicData>
                  </a:graphic>
                </wp:inline>
              </w:drawing>
            </w:r>
          </w:p>
          <w:p w14:paraId="228A1F98" w14:textId="1F54B089" w:rsidR="00655FA7" w:rsidRPr="00CC49AB" w:rsidDel="00056EA0" w:rsidRDefault="00655FA7" w:rsidP="002405F4">
            <w:pPr>
              <w:pStyle w:val="Caption"/>
              <w:keepNext w:val="0"/>
              <w:spacing w:after="0"/>
              <w:ind w:right="69"/>
              <w:jc w:val="center"/>
              <w:rPr>
                <w:rFonts w:ascii="Garamond" w:hAnsi="Garamond" w:cs="Times New Roman"/>
                <w:b w:val="0"/>
                <w:i/>
                <w:color w:val="auto"/>
                <w:szCs w:val="20"/>
                <w:lang w:val="sq-AL"/>
              </w:rPr>
            </w:pPr>
            <w:bookmarkStart w:id="217" w:name="_Toc184729386"/>
            <w:r w:rsidRPr="00CC49AB">
              <w:rPr>
                <w:rFonts w:ascii="Garamond" w:hAnsi="Garamond" w:cs="Times New Roman"/>
                <w:b w:val="0"/>
                <w:i/>
                <w:color w:val="auto"/>
                <w:szCs w:val="20"/>
                <w:lang w:val="sq-AL"/>
              </w:rPr>
              <w:t xml:space="preserve">Figura </w:t>
            </w:r>
            <w:r w:rsidR="00783B62" w:rsidRPr="00CC49AB">
              <w:rPr>
                <w:rFonts w:ascii="Garamond" w:hAnsi="Garamond" w:cs="Times New Roman"/>
                <w:b w:val="0"/>
                <w:i/>
                <w:color w:val="auto"/>
                <w:szCs w:val="20"/>
                <w:lang w:val="sq-AL"/>
              </w:rPr>
              <w:t>3.111</w:t>
            </w:r>
            <w:r w:rsidRPr="00CC49AB">
              <w:rPr>
                <w:rFonts w:ascii="Garamond" w:hAnsi="Garamond" w:cs="Times New Roman"/>
                <w:b w:val="0"/>
                <w:i/>
                <w:color w:val="auto"/>
                <w:szCs w:val="20"/>
                <w:lang w:val="sq-AL"/>
              </w:rPr>
              <w:t xml:space="preserve"> Sipërfaqja e parashikuar e ndërtesave të shërbimeve private dhe ndërtesave tregtare për zonën klimatike</w:t>
            </w:r>
            <w:r w:rsidR="004A21B7" w:rsidRPr="00CC49AB">
              <w:rPr>
                <w:rFonts w:ascii="Garamond" w:hAnsi="Garamond" w:cs="Times New Roman"/>
                <w:b w:val="0"/>
                <w:i/>
                <w:color w:val="auto"/>
                <w:szCs w:val="20"/>
                <w:lang w:val="sq-AL"/>
              </w:rPr>
              <w:t xml:space="preserve"> </w:t>
            </w:r>
            <w:r w:rsidRPr="00CC49AB">
              <w:rPr>
                <w:rFonts w:ascii="Garamond" w:hAnsi="Garamond" w:cs="Times New Roman"/>
                <w:b w:val="0"/>
                <w:i/>
                <w:color w:val="auto"/>
                <w:szCs w:val="20"/>
                <w:lang w:val="sq-AL"/>
              </w:rPr>
              <w:t>3</w:t>
            </w:r>
            <w:bookmarkEnd w:id="217"/>
          </w:p>
        </w:tc>
      </w:tr>
      <w:tr w:rsidR="00655FA7" w:rsidRPr="00CC49AB" w14:paraId="46F7598E" w14:textId="77777777" w:rsidTr="00783B62">
        <w:tc>
          <w:tcPr>
            <w:tcW w:w="8999" w:type="dxa"/>
            <w:gridSpan w:val="2"/>
          </w:tcPr>
          <w:p w14:paraId="78A0AC1A" w14:textId="300733A3"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r w:rsidRPr="00CC49AB">
              <w:rPr>
                <w:rFonts w:ascii="Garamond" w:hAnsi="Garamond" w:cs="Times New Roman"/>
                <w:b w:val="0"/>
                <w:i/>
                <w:color w:val="auto"/>
                <w:szCs w:val="20"/>
                <w:lang w:val="sq-AL"/>
              </w:rPr>
              <w:t xml:space="preserve">Burimi: Llogaritjet e kryera nga </w:t>
            </w:r>
            <w:r w:rsidR="004A21B7"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bazuar në supozimet (shkalla e rritjes vjetore, sipërfaqja specifike për kategori ndërtimi).</w:t>
            </w:r>
          </w:p>
        </w:tc>
      </w:tr>
      <w:tr w:rsidR="00655FA7" w:rsidRPr="00CC49AB" w14:paraId="4B3267D5" w14:textId="77777777" w:rsidTr="00783B62">
        <w:tc>
          <w:tcPr>
            <w:tcW w:w="4506" w:type="dxa"/>
            <w:hideMark/>
          </w:tcPr>
          <w:p w14:paraId="1A337D05" w14:textId="77777777" w:rsidR="00655FA7" w:rsidRPr="00CC49AB" w:rsidRDefault="00655FA7" w:rsidP="002405F4">
            <w:pPr>
              <w:spacing w:after="0"/>
              <w:jc w:val="both"/>
              <w:rPr>
                <w:rFonts w:ascii="Garamond" w:hAnsi="Garamond" w:cs="Times New Roman"/>
                <w:szCs w:val="20"/>
                <w:lang w:val="sq-AL"/>
              </w:rPr>
            </w:pPr>
          </w:p>
        </w:tc>
        <w:tc>
          <w:tcPr>
            <w:tcW w:w="4493" w:type="dxa"/>
            <w:hideMark/>
          </w:tcPr>
          <w:p w14:paraId="444FF9E4" w14:textId="77777777" w:rsidR="00655FA7" w:rsidRPr="00CC49AB" w:rsidRDefault="00655FA7" w:rsidP="002405F4">
            <w:pPr>
              <w:spacing w:after="0"/>
              <w:jc w:val="both"/>
              <w:rPr>
                <w:rFonts w:ascii="Garamond" w:hAnsi="Garamond" w:cs="Times New Roman"/>
                <w:szCs w:val="20"/>
                <w:lang w:val="sq-AL"/>
              </w:rPr>
            </w:pPr>
          </w:p>
        </w:tc>
      </w:tr>
    </w:tbl>
    <w:p w14:paraId="67C64592" w14:textId="77777777" w:rsidR="00655FA7" w:rsidRPr="00CC49AB" w:rsidRDefault="00655FA7" w:rsidP="00655FA7">
      <w:pPr>
        <w:spacing w:after="0" w:line="240" w:lineRule="auto"/>
        <w:jc w:val="both"/>
        <w:rPr>
          <w:rFonts w:ascii="Garamond" w:hAnsi="Garamond" w:cs="Times New Roman"/>
          <w:sz w:val="24"/>
          <w:szCs w:val="24"/>
        </w:rPr>
      </w:pPr>
    </w:p>
    <w:p w14:paraId="3C67E129" w14:textId="77777777" w:rsidR="00655FA7" w:rsidRPr="00CC49AB" w:rsidRDefault="00655FA7" w:rsidP="00783B62">
      <w:pPr>
        <w:pStyle w:val="TEKSTIIIIII"/>
        <w:rPr>
          <w:b/>
        </w:rPr>
      </w:pPr>
      <w:bookmarkStart w:id="218" w:name="_Toc184729107"/>
      <w:r w:rsidRPr="00CC49AB">
        <w:t>3</w:t>
      </w:r>
      <w:r w:rsidRPr="00CC49AB">
        <w:rPr>
          <w:b/>
        </w:rPr>
        <w:t>.4</w:t>
      </w:r>
      <w:r w:rsidRPr="00CC49AB">
        <w:rPr>
          <w:b/>
        </w:rPr>
        <w:tab/>
      </w:r>
      <w:hyperlink w:anchor="_Toc176802506" w:history="1">
        <w:r w:rsidRPr="00CC49AB">
          <w:rPr>
            <w:b/>
          </w:rPr>
          <w:t>(Kosto-optimale) Kërkesat minimale të performancës së energjisë për ndërtesat e reja dhe ekzistuese</w:t>
        </w:r>
        <w:bookmarkEnd w:id="218"/>
        <w:r w:rsidRPr="00CC49AB">
          <w:rPr>
            <w:b/>
          </w:rPr>
          <w:t xml:space="preserve"> </w:t>
        </w:r>
      </w:hyperlink>
    </w:p>
    <w:p w14:paraId="7835A3AE" w14:textId="77777777" w:rsidR="00655FA7" w:rsidRPr="00CC49AB" w:rsidRDefault="00655FA7" w:rsidP="00783B62">
      <w:pPr>
        <w:pStyle w:val="TEKSTIIIIII"/>
        <w:rPr>
          <w:b/>
        </w:rPr>
      </w:pPr>
      <w:r w:rsidRPr="00CC49AB">
        <w:rPr>
          <w:b/>
        </w:rPr>
        <w:t>3.4.1 Baza ligjore në fuqi për kërkesat minimale të performancës së energjisë</w:t>
      </w:r>
    </w:p>
    <w:p w14:paraId="3CD5367C" w14:textId="77777777" w:rsidR="00655FA7" w:rsidRPr="00CC49AB" w:rsidRDefault="00655FA7" w:rsidP="00783B62">
      <w:pPr>
        <w:pStyle w:val="TEKSTIIIIII"/>
        <w:rPr>
          <w:szCs w:val="24"/>
        </w:rPr>
      </w:pPr>
      <w:r w:rsidRPr="00CC49AB">
        <w:rPr>
          <w:szCs w:val="24"/>
        </w:rPr>
        <w:t>Aktet nënligjore kryesore që lidhen me kërkesat minimale të performancës energjetike brenda stokut të ndërtesave të Shqipërisë janë:</w:t>
      </w:r>
    </w:p>
    <w:p w14:paraId="5A97F8A7" w14:textId="0F0533B7" w:rsidR="00655FA7" w:rsidRPr="00CC49AB" w:rsidRDefault="00783B62" w:rsidP="00783B62">
      <w:pPr>
        <w:pStyle w:val="TEKSTIIIIII"/>
        <w:rPr>
          <w:szCs w:val="24"/>
        </w:rPr>
      </w:pPr>
      <w:r w:rsidRPr="00CC49AB">
        <w:rPr>
          <w:szCs w:val="24"/>
        </w:rPr>
        <w:t xml:space="preserve">- </w:t>
      </w:r>
      <w:r w:rsidR="00655FA7" w:rsidRPr="00CC49AB">
        <w:rPr>
          <w:szCs w:val="24"/>
        </w:rPr>
        <w:t>Vendimi i Këshillit të Ministrave nr.</w:t>
      </w:r>
      <w:r w:rsidR="004A21B7" w:rsidRPr="00CC49AB">
        <w:rPr>
          <w:szCs w:val="24"/>
        </w:rPr>
        <w:t xml:space="preserve"> </w:t>
      </w:r>
      <w:r w:rsidR="00655FA7" w:rsidRPr="00CC49AB">
        <w:rPr>
          <w:szCs w:val="24"/>
        </w:rPr>
        <w:t>1094, datë 24.12.2020</w:t>
      </w:r>
      <w:r w:rsidR="00BE665C" w:rsidRPr="00CC49AB">
        <w:rPr>
          <w:szCs w:val="24"/>
        </w:rPr>
        <w:t xml:space="preserve">, </w:t>
      </w:r>
      <w:r w:rsidR="00165A32" w:rsidRPr="00CC49AB">
        <w:rPr>
          <w:szCs w:val="24"/>
        </w:rPr>
        <w:t>“</w:t>
      </w:r>
      <w:r w:rsidR="00BE665C" w:rsidRPr="00CC49AB">
        <w:rPr>
          <w:szCs w:val="24"/>
        </w:rPr>
        <w:t xml:space="preserve">Për </w:t>
      </w:r>
      <w:r w:rsidR="00655FA7" w:rsidRPr="00CC49AB">
        <w:rPr>
          <w:szCs w:val="24"/>
        </w:rPr>
        <w:t>miratimin e metodologjisë kombëtare të llogaritjes së performancës së energjisë në ndërtesa</w:t>
      </w:r>
      <w:r w:rsidR="00165A32" w:rsidRPr="00CC49AB">
        <w:rPr>
          <w:szCs w:val="24"/>
        </w:rPr>
        <w:t>”</w:t>
      </w:r>
      <w:r w:rsidR="00655FA7" w:rsidRPr="00CC49AB">
        <w:rPr>
          <w:szCs w:val="24"/>
        </w:rPr>
        <w:t>;</w:t>
      </w:r>
    </w:p>
    <w:p w14:paraId="132B150F" w14:textId="559DB2F2" w:rsidR="00655FA7" w:rsidRPr="00CC49AB" w:rsidRDefault="00783B62" w:rsidP="00783B62">
      <w:pPr>
        <w:pStyle w:val="TEKSTIIIIII"/>
        <w:rPr>
          <w:szCs w:val="24"/>
        </w:rPr>
      </w:pPr>
      <w:r w:rsidRPr="00CC49AB">
        <w:rPr>
          <w:szCs w:val="24"/>
        </w:rPr>
        <w:t xml:space="preserve">- </w:t>
      </w:r>
      <w:r w:rsidR="00655FA7" w:rsidRPr="00CC49AB">
        <w:rPr>
          <w:szCs w:val="24"/>
        </w:rPr>
        <w:t>Vendimi nr.</w:t>
      </w:r>
      <w:r w:rsidR="004A21B7" w:rsidRPr="00CC49AB">
        <w:rPr>
          <w:szCs w:val="24"/>
        </w:rPr>
        <w:t xml:space="preserve"> </w:t>
      </w:r>
      <w:r w:rsidR="00655FA7" w:rsidRPr="00CC49AB">
        <w:rPr>
          <w:szCs w:val="24"/>
        </w:rPr>
        <w:t>537, datë 8.7.2020</w:t>
      </w:r>
      <w:r w:rsidR="00BE665C" w:rsidRPr="00CC49AB">
        <w:rPr>
          <w:szCs w:val="24"/>
        </w:rPr>
        <w:t xml:space="preserve">, </w:t>
      </w:r>
      <w:r w:rsidR="00165A32" w:rsidRPr="00CC49AB">
        <w:rPr>
          <w:szCs w:val="24"/>
        </w:rPr>
        <w:t>“</w:t>
      </w:r>
      <w:r w:rsidR="00BE665C" w:rsidRPr="00CC49AB">
        <w:rPr>
          <w:szCs w:val="24"/>
        </w:rPr>
        <w:t xml:space="preserve">Për </w:t>
      </w:r>
      <w:r w:rsidR="00655FA7" w:rsidRPr="00CC49AB">
        <w:rPr>
          <w:szCs w:val="24"/>
        </w:rPr>
        <w:t>miratimin e kërkesave minimale të performancës së energjisë së ndërtesave dhe të elementeve të ndërtesave</w:t>
      </w:r>
      <w:r w:rsidR="00165A32" w:rsidRPr="00CC49AB">
        <w:rPr>
          <w:szCs w:val="24"/>
        </w:rPr>
        <w:t>”</w:t>
      </w:r>
      <w:r w:rsidR="00655FA7" w:rsidRPr="00CC49AB">
        <w:rPr>
          <w:szCs w:val="24"/>
        </w:rPr>
        <w:t>;</w:t>
      </w:r>
    </w:p>
    <w:p w14:paraId="76D3939F" w14:textId="036ADFBB" w:rsidR="00655FA7" w:rsidRPr="00CC49AB" w:rsidRDefault="00783B62" w:rsidP="00783B62">
      <w:pPr>
        <w:pStyle w:val="TEKSTIIIIII"/>
        <w:rPr>
          <w:szCs w:val="24"/>
        </w:rPr>
      </w:pPr>
      <w:r w:rsidRPr="00CC49AB">
        <w:rPr>
          <w:szCs w:val="24"/>
        </w:rPr>
        <w:t xml:space="preserve">- </w:t>
      </w:r>
      <w:r w:rsidR="00655FA7" w:rsidRPr="00CC49AB">
        <w:rPr>
          <w:szCs w:val="24"/>
        </w:rPr>
        <w:t>Vendimi nr.</w:t>
      </w:r>
      <w:r w:rsidR="004A21B7" w:rsidRPr="00CC49AB">
        <w:rPr>
          <w:szCs w:val="24"/>
        </w:rPr>
        <w:t xml:space="preserve"> </w:t>
      </w:r>
      <w:r w:rsidR="00655FA7" w:rsidRPr="00CC49AB">
        <w:rPr>
          <w:szCs w:val="24"/>
        </w:rPr>
        <w:t>958, datë 2.12.2020</w:t>
      </w:r>
      <w:r w:rsidR="00BE665C" w:rsidRPr="00CC49AB">
        <w:rPr>
          <w:szCs w:val="24"/>
        </w:rPr>
        <w:t xml:space="preserve">, </w:t>
      </w:r>
      <w:r w:rsidR="00165A32" w:rsidRPr="00CC49AB">
        <w:rPr>
          <w:szCs w:val="24"/>
        </w:rPr>
        <w:t>“</w:t>
      </w:r>
      <w:r w:rsidR="00BE665C" w:rsidRPr="00CC49AB">
        <w:rPr>
          <w:szCs w:val="24"/>
        </w:rPr>
        <w:t xml:space="preserve">Për </w:t>
      </w:r>
      <w:r w:rsidR="00655FA7" w:rsidRPr="00CC49AB">
        <w:rPr>
          <w:szCs w:val="24"/>
        </w:rPr>
        <w:t>miratimin e procedurave e të kushteve të certifikimit të performancës së energjisë së ndërtesave dhe të modelit, përmbajtjes e kushteve të regjistrimit të</w:t>
      </w:r>
      <w:r w:rsidR="004A21B7" w:rsidRPr="00CC49AB">
        <w:rPr>
          <w:szCs w:val="24"/>
        </w:rPr>
        <w:t>’ ‘</w:t>
      </w:r>
      <w:r w:rsidR="00655FA7" w:rsidRPr="00CC49AB">
        <w:rPr>
          <w:szCs w:val="24"/>
        </w:rPr>
        <w:t>certifikatës së performancës së energjisë së ndërtesave</w:t>
      </w:r>
      <w:r w:rsidR="004A21B7" w:rsidRPr="00CC49AB">
        <w:rPr>
          <w:szCs w:val="24"/>
        </w:rPr>
        <w:t>’</w:t>
      </w:r>
      <w:r w:rsidR="00165A32" w:rsidRPr="00CC49AB">
        <w:rPr>
          <w:szCs w:val="24"/>
        </w:rPr>
        <w:t>”</w:t>
      </w:r>
      <w:r w:rsidR="00655FA7" w:rsidRPr="00CC49AB">
        <w:rPr>
          <w:szCs w:val="24"/>
        </w:rPr>
        <w:t>;</w:t>
      </w:r>
    </w:p>
    <w:p w14:paraId="2DD33D4A" w14:textId="4767B4B4" w:rsidR="00655FA7" w:rsidRPr="00CC49AB" w:rsidRDefault="00783B62" w:rsidP="00783B62">
      <w:pPr>
        <w:pStyle w:val="TEKSTIIIIII"/>
        <w:rPr>
          <w:szCs w:val="24"/>
        </w:rPr>
      </w:pPr>
      <w:r w:rsidRPr="00CC49AB">
        <w:rPr>
          <w:szCs w:val="24"/>
        </w:rPr>
        <w:t xml:space="preserve">- </w:t>
      </w:r>
      <w:r w:rsidR="00655FA7" w:rsidRPr="00CC49AB">
        <w:rPr>
          <w:szCs w:val="24"/>
        </w:rPr>
        <w:t>Vendimi nr.</w:t>
      </w:r>
      <w:r w:rsidR="004A21B7" w:rsidRPr="00CC49AB">
        <w:rPr>
          <w:szCs w:val="24"/>
        </w:rPr>
        <w:t xml:space="preserve"> </w:t>
      </w:r>
      <w:r w:rsidR="00655FA7" w:rsidRPr="00CC49AB">
        <w:rPr>
          <w:szCs w:val="24"/>
        </w:rPr>
        <w:t>256, datë 27.3.2020</w:t>
      </w:r>
      <w:r w:rsidR="00BE665C" w:rsidRPr="00CC49AB">
        <w:rPr>
          <w:szCs w:val="24"/>
        </w:rPr>
        <w:t xml:space="preserve">, </w:t>
      </w:r>
      <w:r w:rsidR="00165A32" w:rsidRPr="00CC49AB">
        <w:rPr>
          <w:szCs w:val="24"/>
        </w:rPr>
        <w:t>“</w:t>
      </w:r>
      <w:r w:rsidR="00BE665C" w:rsidRPr="00CC49AB">
        <w:rPr>
          <w:szCs w:val="24"/>
        </w:rPr>
        <w:t xml:space="preserve">Për </w:t>
      </w:r>
      <w:r w:rsidR="00655FA7" w:rsidRPr="00CC49AB">
        <w:rPr>
          <w:szCs w:val="24"/>
        </w:rPr>
        <w:t>miratimin e metodologjisë për llogaritjen e niveleve të kostos optimale për kërkesat minimale të performancës së energjisë së ndërtesave, të njësive dhe të elementeve të ndërtesave</w:t>
      </w:r>
      <w:r w:rsidR="00165A32" w:rsidRPr="00CC49AB">
        <w:rPr>
          <w:szCs w:val="24"/>
        </w:rPr>
        <w:t>”</w:t>
      </w:r>
      <w:r w:rsidR="00655FA7" w:rsidRPr="00CC49AB">
        <w:rPr>
          <w:szCs w:val="24"/>
        </w:rPr>
        <w:t>; dhe</w:t>
      </w:r>
    </w:p>
    <w:p w14:paraId="1BE3038C" w14:textId="3939692E" w:rsidR="00655FA7" w:rsidRPr="00CC49AB" w:rsidRDefault="00783B62" w:rsidP="00783B62">
      <w:pPr>
        <w:pStyle w:val="TEKSTIIIIII"/>
        <w:rPr>
          <w:szCs w:val="24"/>
        </w:rPr>
      </w:pPr>
      <w:r w:rsidRPr="00CC49AB">
        <w:rPr>
          <w:szCs w:val="24"/>
        </w:rPr>
        <w:t xml:space="preserve">- </w:t>
      </w:r>
      <w:r w:rsidR="00655FA7" w:rsidRPr="00CC49AB">
        <w:rPr>
          <w:szCs w:val="24"/>
        </w:rPr>
        <w:t xml:space="preserve">të tjera (të cilat do të shfaqen në këtë </w:t>
      </w:r>
      <w:r w:rsidR="00426CF5" w:rsidRPr="00CC49AB">
        <w:rPr>
          <w:szCs w:val="24"/>
        </w:rPr>
        <w:t>nën</w:t>
      </w:r>
      <w:r w:rsidR="00655FA7" w:rsidRPr="00CC49AB">
        <w:rPr>
          <w:szCs w:val="24"/>
        </w:rPr>
        <w:t>kapitull).</w:t>
      </w:r>
    </w:p>
    <w:p w14:paraId="6F0BC628" w14:textId="27D651EC" w:rsidR="00655FA7" w:rsidRPr="00CC49AB" w:rsidRDefault="00655FA7" w:rsidP="00783B62">
      <w:pPr>
        <w:pStyle w:val="TEKSTIIIIII"/>
        <w:rPr>
          <w:szCs w:val="24"/>
        </w:rPr>
      </w:pPr>
      <w:r w:rsidRPr="00CC49AB">
        <w:rPr>
          <w:szCs w:val="24"/>
        </w:rPr>
        <w:lastRenderedPageBreak/>
        <w:t>VKM nr.</w:t>
      </w:r>
      <w:r w:rsidR="004050AA" w:rsidRPr="00CC49AB">
        <w:rPr>
          <w:szCs w:val="24"/>
        </w:rPr>
        <w:t xml:space="preserve"> </w:t>
      </w:r>
      <w:r w:rsidRPr="00CC49AB">
        <w:rPr>
          <w:szCs w:val="24"/>
        </w:rPr>
        <w:t>537, datë 8.7.2020 përcakton të gjitha kategoritë e ndërtesave të cilat janë të detyruara të respektojnë kërkesat minimale të performancës energjetike për ndërtesat dhe element</w:t>
      </w:r>
      <w:r w:rsidR="00397167">
        <w:rPr>
          <w:szCs w:val="24"/>
        </w:rPr>
        <w:t>e</w:t>
      </w:r>
      <w:r w:rsidRPr="00CC49AB">
        <w:rPr>
          <w:szCs w:val="24"/>
        </w:rPr>
        <w:t>t e ndërtesës, si: vilat, blloqet e apartamenteve, zyrat, përfshirë bibliotekat, ndërtesat kërkimore dhe muzetë; ndërtesa arsimore, shkolla, universitete, kopshte, institucione arsimore, konvikte, gjykata, burgje dhe qendra akomodimi; spitalet, ndërtesat e kujdesit shëndetësor, ndërtesat rehabilituese dhe institucionet e kujdesit shëndetësor; hotele dhe restorante, ndërtesa biznesi, ndërtesa shërbimesh private, ndërtesa të aktiviteteve të tregtisë me shumicë dhe pakicë, ndërtesa argëtuese, komerciale, ndërtesa industriale dhe ndërtesa stacionesh/terminale; dhe ambiente sportive (të brendshme).</w:t>
      </w:r>
    </w:p>
    <w:p w14:paraId="5CF38845" w14:textId="2AE994F6" w:rsidR="00655FA7" w:rsidRPr="00CC49AB" w:rsidRDefault="00655FA7" w:rsidP="00783B62">
      <w:pPr>
        <w:pStyle w:val="TEKSTIIIIII"/>
      </w:pPr>
      <w:r w:rsidRPr="00CC49AB">
        <w:t xml:space="preserve">Për më tepër, ky akt nënligjor përcakton edhe kërkesat teknike që duhet të plotësojnë të gjitha kategoritë e ndërtesave për të përmbushur kërkesat minimale të performancës së </w:t>
      </w:r>
      <w:r w:rsidR="00340F38" w:rsidRPr="00CC49AB">
        <w:t>eficienc</w:t>
      </w:r>
      <w:r w:rsidRPr="00CC49AB">
        <w:t>ës energjetike. Ndërtesat (e reja ose ato që do i nënshtrohen një rinovimi të konsiderueshëm) duhet të plotësojnë kërkesat minimale (nga pikëpamja e kërkesës për energji). Kërkesat monitorohen bazuar në vlerat specifike të parametrave të mëposhtëm:</w:t>
      </w:r>
    </w:p>
    <w:p w14:paraId="05BF9863" w14:textId="77777777" w:rsidR="00655FA7" w:rsidRPr="00CC49AB" w:rsidRDefault="00783B62" w:rsidP="00783B62">
      <w:pPr>
        <w:pStyle w:val="TEKSTIIIIII"/>
      </w:pPr>
      <w:r w:rsidRPr="00CC49AB">
        <w:t xml:space="preserve">1. </w:t>
      </w:r>
      <w:r w:rsidR="00655FA7" w:rsidRPr="00CC49AB">
        <w:t>Vlerat U përkatëse (vlerat e koeficientit të transferimit të nxehtësisë [W/(m</w:t>
      </w:r>
      <w:r w:rsidR="00655FA7" w:rsidRPr="00CC49AB">
        <w:rPr>
          <w:vertAlign w:val="superscript"/>
        </w:rPr>
        <w:t>2</w:t>
      </w:r>
      <w:r w:rsidR="00655FA7" w:rsidRPr="00CC49AB">
        <w:t>K)] për muret e jashtme, dritaret e jashtme, çati/t, tarracat, dyert e jashtme dhe katin/katet përdhese);</w:t>
      </w:r>
    </w:p>
    <w:p w14:paraId="2245AEDC" w14:textId="2F3A87EF" w:rsidR="00655FA7" w:rsidRPr="00CC49AB" w:rsidRDefault="00783B62" w:rsidP="00783B62">
      <w:pPr>
        <w:pStyle w:val="TEKSTIIIIII"/>
      </w:pPr>
      <w:r w:rsidRPr="00CC49AB">
        <w:t xml:space="preserve">2. </w:t>
      </w:r>
      <w:r w:rsidR="00655FA7" w:rsidRPr="00CC49AB">
        <w:t>Do të kontrollohen të gjithë parametrat e sistemeve teknike, për ndërtesat e reja rezidenciale dhe jorezidenciale, si dhe për njësitë e tyre individuale të banimit dhe tregtare (</w:t>
      </w:r>
      <w:r w:rsidR="00165A32" w:rsidRPr="00CC49AB">
        <w:t>“</w:t>
      </w:r>
      <w:r w:rsidR="00655FA7" w:rsidRPr="00CC49AB">
        <w:t>njësi</w:t>
      </w:r>
      <w:r w:rsidR="00165A32" w:rsidRPr="00CC49AB">
        <w:t>”</w:t>
      </w:r>
      <w:r w:rsidR="00655FA7" w:rsidRPr="00CC49AB">
        <w:t xml:space="preserve"> të emëruara së shpejti). Vlerat minimale standarde për të gjithë parametrat e sistemeve teknike janë dhënë në vendimin e sipërpërmendur dhe janë paraqitur në tabelën 3.8;</w:t>
      </w:r>
    </w:p>
    <w:p w14:paraId="6651FDCB" w14:textId="155C28B2" w:rsidR="00655FA7" w:rsidRPr="00CC49AB" w:rsidRDefault="00783B62" w:rsidP="00783B62">
      <w:pPr>
        <w:pStyle w:val="TEKSTIIIIII"/>
      </w:pPr>
      <w:r w:rsidRPr="00CC49AB">
        <w:t xml:space="preserve">3. </w:t>
      </w:r>
      <w:r w:rsidR="00655FA7" w:rsidRPr="00CC49AB">
        <w:t xml:space="preserve">Audituesi i </w:t>
      </w:r>
      <w:r w:rsidR="004050AA" w:rsidRPr="00CC49AB">
        <w:t xml:space="preserve">energjisë </w:t>
      </w:r>
      <w:r w:rsidR="00655FA7" w:rsidRPr="00CC49AB">
        <w:t xml:space="preserve">do të marrë të gjitha parametrat për anën e kërkesës dhe ofertës së ndërtesës përkatëse bazuar në vizatimet e detajuara të projektimit inxhinierik dhe specifikimin e raportit përkatës për të lëshuar </w:t>
      </w:r>
      <w:r w:rsidR="004050AA" w:rsidRPr="00CC49AB">
        <w:t xml:space="preserve">certifikatën e përkohshme të performancës energjetike </w:t>
      </w:r>
      <w:r w:rsidR="00655FA7" w:rsidRPr="00CC49AB">
        <w:t>(TEPC);</w:t>
      </w:r>
    </w:p>
    <w:p w14:paraId="728246B6" w14:textId="0B91E6A5" w:rsidR="00655FA7" w:rsidRPr="00CC49AB" w:rsidRDefault="00783B62" w:rsidP="00783B62">
      <w:pPr>
        <w:pStyle w:val="TEKSTIIIIII"/>
      </w:pPr>
      <w:r w:rsidRPr="00CC49AB">
        <w:t xml:space="preserve">4. </w:t>
      </w:r>
      <w:r w:rsidR="00655FA7" w:rsidRPr="00CC49AB">
        <w:t>Pronarët e ndërtesave ekzistuese dhe zhvilluesit e ndërtesave të reja do të marrin lejet e ri/ndërtimit</w:t>
      </w:r>
      <w:r w:rsidR="004050AA" w:rsidRPr="00CC49AB">
        <w:t>,</w:t>
      </w:r>
      <w:r w:rsidR="00655FA7" w:rsidRPr="00CC49AB">
        <w:t xml:space="preserve"> vetëm pasi ndërtesa e tyre të përmbushë kërkesat minimale të performancës energjetike dhe të gjitha kërkesat e tjera sipas projektimit të detajuar inxhinierik.</w:t>
      </w:r>
    </w:p>
    <w:p w14:paraId="0ADF9886" w14:textId="53E9E0A6" w:rsidR="00655FA7" w:rsidRPr="00CC49AB" w:rsidRDefault="00783B62" w:rsidP="00783B62">
      <w:pPr>
        <w:pStyle w:val="TEKSTIIIIII"/>
      </w:pPr>
      <w:r w:rsidRPr="00CC49AB">
        <w:t xml:space="preserve">5. </w:t>
      </w:r>
      <w:r w:rsidR="00655FA7" w:rsidRPr="00CC49AB">
        <w:t xml:space="preserve">Audituesi i </w:t>
      </w:r>
      <w:r w:rsidR="004050AA" w:rsidRPr="00CC49AB">
        <w:t xml:space="preserve">energjisë </w:t>
      </w:r>
      <w:r w:rsidR="00655FA7" w:rsidRPr="00CC49AB">
        <w:t xml:space="preserve">do të marrë të gjithë parametrat për anën e kërkesës së ndërtesës përkatëse bazuar në vizatimet teknike në mënyrë që të gjenerojë </w:t>
      </w:r>
      <w:r w:rsidR="004050AA" w:rsidRPr="00CC49AB">
        <w:t>certifikatën përfundimtare të performancës së energji</w:t>
      </w:r>
      <w:r w:rsidR="00655FA7" w:rsidRPr="00CC49AB">
        <w:t>së (TEPC) pas finalizimit të ndërtesës së rinovuar (ose të re) si pjesë e kërkesat ligjore për lëshimin e lejes së përdorimit të ndërtesës.</w:t>
      </w:r>
    </w:p>
    <w:p w14:paraId="3EEB0F71" w14:textId="6A3A117B" w:rsidR="00655FA7" w:rsidRPr="00CC49AB" w:rsidRDefault="00655FA7" w:rsidP="00783B62">
      <w:pPr>
        <w:spacing w:after="0" w:line="240" w:lineRule="auto"/>
        <w:ind w:firstLine="284"/>
        <w:jc w:val="both"/>
        <w:rPr>
          <w:rFonts w:ascii="Garamond" w:hAnsi="Garamond" w:cs="Times New Roman"/>
          <w:sz w:val="24"/>
          <w:szCs w:val="24"/>
        </w:rPr>
      </w:pPr>
      <w:r w:rsidRPr="00CC49AB">
        <w:rPr>
          <w:rFonts w:ascii="Garamond" w:hAnsi="Garamond" w:cs="Times New Roman"/>
          <w:sz w:val="24"/>
          <w:szCs w:val="24"/>
        </w:rPr>
        <w:t xml:space="preserve">Ekzistojnë lloje të ndryshme ndërtesash (dhe elemente të ndërtesave) që kërkohen për të arritur një nivel të performancës së </w:t>
      </w:r>
      <w:r w:rsidR="00340F38" w:rsidRPr="00CC49AB">
        <w:rPr>
          <w:rFonts w:ascii="Garamond" w:hAnsi="Garamond" w:cs="Times New Roman"/>
          <w:sz w:val="24"/>
          <w:szCs w:val="24"/>
        </w:rPr>
        <w:t>eficienc</w:t>
      </w:r>
      <w:r w:rsidRPr="00CC49AB">
        <w:rPr>
          <w:rFonts w:ascii="Garamond" w:hAnsi="Garamond" w:cs="Times New Roman"/>
          <w:sz w:val="24"/>
          <w:szCs w:val="24"/>
        </w:rPr>
        <w:t>ës energjetike:</w:t>
      </w:r>
    </w:p>
    <w:p w14:paraId="5ABC35D2" w14:textId="77777777" w:rsidR="00655FA7" w:rsidRPr="00CC49AB" w:rsidRDefault="00783B62" w:rsidP="00783B62">
      <w:pPr>
        <w:pStyle w:val="TEKSTIIIIII"/>
      </w:pPr>
      <w:r w:rsidRPr="00CC49AB">
        <w:t xml:space="preserve">- </w:t>
      </w:r>
      <w:r w:rsidR="00655FA7" w:rsidRPr="00CC49AB">
        <w:t>Të gjitha ndërtesat e reja dhe njësitë e ndërtesave të reja gjatë të gjitha fazave të ndërtimit, përfshirë projektimin;</w:t>
      </w:r>
    </w:p>
    <w:p w14:paraId="016995FB" w14:textId="77777777" w:rsidR="00655FA7" w:rsidRPr="00CC49AB" w:rsidRDefault="00783B62" w:rsidP="00783B62">
      <w:pPr>
        <w:pStyle w:val="TEKSTIIIIII"/>
      </w:pPr>
      <w:r w:rsidRPr="00CC49AB">
        <w:t xml:space="preserve">- </w:t>
      </w:r>
      <w:r w:rsidR="00655FA7" w:rsidRPr="00CC49AB">
        <w:t>Të gjitha ndërtesat ekzistuese dhe njësitë e ndërtesave të reja gjatë të gjitha fazave të rinovimit, përfshirë zgjerimin;</w:t>
      </w:r>
    </w:p>
    <w:p w14:paraId="4AAB65BF" w14:textId="77777777" w:rsidR="00655FA7" w:rsidRPr="00CC49AB" w:rsidRDefault="00783B62" w:rsidP="00783B62">
      <w:pPr>
        <w:pStyle w:val="TEKSTIIIIII"/>
      </w:pPr>
      <w:r w:rsidRPr="00CC49AB">
        <w:t xml:space="preserve">- </w:t>
      </w:r>
      <w:r w:rsidR="00655FA7" w:rsidRPr="00CC49AB">
        <w:t>Zëvendësimi i elementeve të veçanta të ndërtesës, të cilat janë pjesë e mbështjellës së ndërtesës dhe që kanë një ndikim të konsiderueshëm mbi performancën e energjisë së ndërtesës, kur ato zëvendësohen ose i shtohen ndërtesës;</w:t>
      </w:r>
    </w:p>
    <w:p w14:paraId="2C6B26A2" w14:textId="10779A2A" w:rsidR="00655FA7" w:rsidRPr="00CC49AB" w:rsidRDefault="00783B62" w:rsidP="00783B62">
      <w:pPr>
        <w:pStyle w:val="TEKSTIIIIII"/>
      </w:pPr>
      <w:r w:rsidRPr="00CC49AB">
        <w:t xml:space="preserve">- </w:t>
      </w:r>
      <w:r w:rsidR="00655FA7" w:rsidRPr="00CC49AB">
        <w:t xml:space="preserve">Zëvendësimi i sistemeve teknike të ndërtesave me qëllim rritjen e </w:t>
      </w:r>
      <w:r w:rsidR="00340F38" w:rsidRPr="00CC49AB">
        <w:t>eficienc</w:t>
      </w:r>
      <w:r w:rsidR="00655FA7" w:rsidRPr="00CC49AB">
        <w:t>ës.</w:t>
      </w:r>
    </w:p>
    <w:p w14:paraId="25B5D66A" w14:textId="77777777" w:rsidR="00655FA7" w:rsidRPr="00CC49AB" w:rsidRDefault="00655FA7" w:rsidP="00783B62">
      <w:pPr>
        <w:spacing w:after="0" w:line="240" w:lineRule="auto"/>
        <w:ind w:firstLine="284"/>
        <w:jc w:val="both"/>
        <w:rPr>
          <w:rFonts w:ascii="Garamond" w:hAnsi="Garamond" w:cs="Times New Roman"/>
          <w:sz w:val="24"/>
          <w:szCs w:val="24"/>
        </w:rPr>
      </w:pPr>
      <w:r w:rsidRPr="00CC49AB">
        <w:rPr>
          <w:rFonts w:ascii="Garamond" w:hAnsi="Garamond" w:cs="Times New Roman"/>
          <w:b/>
          <w:bCs/>
          <w:sz w:val="24"/>
          <w:szCs w:val="24"/>
        </w:rPr>
        <w:t>Kuadri ligjor</w:t>
      </w:r>
      <w:r w:rsidRPr="00CC49AB">
        <w:rPr>
          <w:rFonts w:ascii="Garamond" w:hAnsi="Garamond" w:cs="Times New Roman"/>
          <w:sz w:val="24"/>
          <w:szCs w:val="24"/>
        </w:rPr>
        <w:t xml:space="preserve"> (shiko më shumë kapitullin 2) përcakton kërkesat e ndryshme sipas natyrës së ndërtesës. Prandaj, ndërtesat kategorizohen sipas tipologjisë dhe funksionit:</w:t>
      </w:r>
    </w:p>
    <w:p w14:paraId="4BEF77E0" w14:textId="77777777" w:rsidR="00655FA7" w:rsidRPr="00CC49AB" w:rsidRDefault="00783B62" w:rsidP="00783B62">
      <w:pPr>
        <w:pStyle w:val="TEKSTIIIIII"/>
      </w:pPr>
      <w:r w:rsidRPr="00CC49AB">
        <w:rPr>
          <w:b/>
          <w:bCs/>
        </w:rPr>
        <w:t xml:space="preserve">- </w:t>
      </w:r>
      <w:r w:rsidR="00655FA7" w:rsidRPr="00CC49AB">
        <w:rPr>
          <w:b/>
          <w:bCs/>
        </w:rPr>
        <w:t>Ndërtesat rezidenciale – kategoria e parë e stokut:</w:t>
      </w:r>
      <w:r w:rsidR="00655FA7" w:rsidRPr="00CC49AB">
        <w:t xml:space="preserve"> Ndërtesa të veçuara të banimit me një familje, përfshirë vilat, ndërtesa të lidhura dhe/ose shtëpi të veçuara me tarracë;</w:t>
      </w:r>
    </w:p>
    <w:p w14:paraId="3CD69E46" w14:textId="0BFF2FE1" w:rsidR="00655FA7" w:rsidRPr="00CC49AB" w:rsidRDefault="00783B62" w:rsidP="00783B62">
      <w:pPr>
        <w:pStyle w:val="TEKSTIIIIII"/>
      </w:pPr>
      <w:r w:rsidRPr="00CC49AB">
        <w:rPr>
          <w:b/>
          <w:bCs/>
        </w:rPr>
        <w:lastRenderedPageBreak/>
        <w:t xml:space="preserve">- </w:t>
      </w:r>
      <w:r w:rsidR="00655FA7" w:rsidRPr="00CC49AB">
        <w:rPr>
          <w:b/>
          <w:bCs/>
        </w:rPr>
        <w:t>Ndërtesat rezidenciale – kategoria e dytë e stokut:</w:t>
      </w:r>
      <w:r w:rsidR="00655FA7" w:rsidRPr="00CC49AB">
        <w:t xml:space="preserve"> Blloqet e apartamenteve (MAB-pallate), përfshirë ndërtesa banimi me tr</w:t>
      </w:r>
      <w:r w:rsidR="00E5520B">
        <w:t>i</w:t>
      </w:r>
      <w:r w:rsidR="00655FA7" w:rsidRPr="00CC49AB">
        <w:t xml:space="preserve"> ose më shumë apartamente dhe blloqet e ndërtuara nga institucionet e mirëqenies sociale;</w:t>
      </w:r>
    </w:p>
    <w:p w14:paraId="1082AB5D" w14:textId="4E5C2C93" w:rsidR="00655FA7" w:rsidRPr="00CC49AB" w:rsidRDefault="00783B62" w:rsidP="00783B62">
      <w:pPr>
        <w:pStyle w:val="TEKSTIIIIII"/>
      </w:pPr>
      <w:r w:rsidRPr="00CC49AB">
        <w:rPr>
          <w:b/>
          <w:bCs/>
        </w:rPr>
        <w:t xml:space="preserve">- </w:t>
      </w:r>
      <w:r w:rsidR="00655FA7" w:rsidRPr="00CC49AB">
        <w:rPr>
          <w:b/>
          <w:bCs/>
        </w:rPr>
        <w:t>Ndërtesat jorezidenciale – kategoria e parë e stokut:</w:t>
      </w:r>
      <w:r w:rsidR="00655FA7" w:rsidRPr="00CC49AB">
        <w:t xml:space="preserve"> Zyrat, përfshirë bibliotekat, ndërtesat kërkimore dhe muzeumet;</w:t>
      </w:r>
    </w:p>
    <w:p w14:paraId="7FF4D0A5" w14:textId="4126EF4D" w:rsidR="00655FA7" w:rsidRPr="00CC49AB" w:rsidRDefault="00783B62" w:rsidP="00783B62">
      <w:pPr>
        <w:pStyle w:val="TEKSTIIIIII"/>
      </w:pPr>
      <w:r w:rsidRPr="00CC49AB">
        <w:rPr>
          <w:b/>
          <w:bCs/>
        </w:rPr>
        <w:t xml:space="preserve">- </w:t>
      </w:r>
      <w:r w:rsidR="00655FA7" w:rsidRPr="00CC49AB">
        <w:rPr>
          <w:b/>
          <w:bCs/>
        </w:rPr>
        <w:t>Ndërtesat jorezidenciale – kategoria e dytë e stokut:</w:t>
      </w:r>
      <w:r w:rsidR="00655FA7" w:rsidRPr="00CC49AB">
        <w:t xml:space="preserve"> Ndërtesat e edukimit/arsimimit, përfshirë shkollat, universitetet, kopshtet, institucionet e edukimit, konviktet, gjykatat, burgjet dhe qendrat akomoduese;</w:t>
      </w:r>
    </w:p>
    <w:p w14:paraId="6DF53D2E" w14:textId="463AB834" w:rsidR="00655FA7" w:rsidRPr="00CC49AB" w:rsidRDefault="00783B62" w:rsidP="00783B62">
      <w:pPr>
        <w:pStyle w:val="TEKSTIIIIII"/>
      </w:pPr>
      <w:r w:rsidRPr="00CC49AB">
        <w:rPr>
          <w:b/>
          <w:bCs/>
        </w:rPr>
        <w:t xml:space="preserve">- </w:t>
      </w:r>
      <w:r w:rsidR="00655FA7" w:rsidRPr="00CC49AB">
        <w:rPr>
          <w:b/>
          <w:bCs/>
        </w:rPr>
        <w:t>Ndërtesat jorezidenciale – kategoria e tretë e stokut:</w:t>
      </w:r>
      <w:r w:rsidR="00655FA7" w:rsidRPr="00CC49AB">
        <w:t xml:space="preserve"> Spitalet, përfshirë ndërtesat e kujdesit shëndetësor, ndërtesat e rehabilitimit dhe të institucioneve të kujdesit shëndetësor;</w:t>
      </w:r>
    </w:p>
    <w:p w14:paraId="7438F5A2" w14:textId="0DB72608" w:rsidR="00655FA7" w:rsidRPr="00CC49AB" w:rsidRDefault="00783B62" w:rsidP="00783B62">
      <w:pPr>
        <w:pStyle w:val="TEKSTIIIIII"/>
      </w:pPr>
      <w:r w:rsidRPr="00CC49AB">
        <w:rPr>
          <w:b/>
          <w:bCs/>
        </w:rPr>
        <w:t xml:space="preserve">- </w:t>
      </w:r>
      <w:r w:rsidR="00655FA7" w:rsidRPr="00CC49AB">
        <w:rPr>
          <w:b/>
          <w:bCs/>
        </w:rPr>
        <w:t>Ndërtesat jorezidenciale – kategoria e katërt e stokut:</w:t>
      </w:r>
      <w:r w:rsidR="00655FA7" w:rsidRPr="00CC49AB">
        <w:t xml:space="preserve"> Hotelet dhe restorantet, përfshirë ndërtesa biznesi dhe ndërtesa akomodimi dhe shërbimi, përveç ndërtesave të zyrave dhe ndërtesave tregtare;</w:t>
      </w:r>
    </w:p>
    <w:p w14:paraId="483445A8" w14:textId="55B97EAD" w:rsidR="00655FA7" w:rsidRPr="00CC49AB" w:rsidRDefault="00783B62" w:rsidP="00783B62">
      <w:pPr>
        <w:pStyle w:val="TEKSTIIIIII"/>
      </w:pPr>
      <w:r w:rsidRPr="00CC49AB">
        <w:rPr>
          <w:b/>
          <w:bCs/>
        </w:rPr>
        <w:t xml:space="preserve">- </w:t>
      </w:r>
      <w:r w:rsidR="00655FA7" w:rsidRPr="00CC49AB">
        <w:rPr>
          <w:b/>
          <w:bCs/>
        </w:rPr>
        <w:t>Ndërtesat jorezidenciale – kategoria e pestë e stokut:</w:t>
      </w:r>
      <w:r w:rsidR="00655FA7" w:rsidRPr="00CC49AB">
        <w:t xml:space="preserve"> Ndërtesa ku zhvillohen aktivitete të tregtisë me shumicë ose pakicë që klasifikohen si ndërtesa shërbimi, përfshirë ndërtesa tregtare dhe ndërtesa stacioni/terminale;</w:t>
      </w:r>
    </w:p>
    <w:p w14:paraId="186116F9" w14:textId="483DA03E" w:rsidR="00655FA7" w:rsidRPr="00CC49AB" w:rsidRDefault="00783B62" w:rsidP="00783B62">
      <w:pPr>
        <w:pStyle w:val="TEKSTIIIIII"/>
      </w:pPr>
      <w:r w:rsidRPr="00CC49AB">
        <w:rPr>
          <w:b/>
          <w:bCs/>
        </w:rPr>
        <w:t xml:space="preserve">- </w:t>
      </w:r>
      <w:r w:rsidR="00655FA7" w:rsidRPr="00CC49AB">
        <w:rPr>
          <w:b/>
          <w:bCs/>
        </w:rPr>
        <w:t>Ndërtesat j rezidenciale – kategoria e gjashtë e stokut:</w:t>
      </w:r>
      <w:r w:rsidR="00655FA7" w:rsidRPr="00CC49AB">
        <w:t xml:space="preserve"> Objektet sportive, përfshirë objektet e mbyllura.</w:t>
      </w:r>
    </w:p>
    <w:p w14:paraId="5FBB193C" w14:textId="77777777" w:rsidR="00655FA7" w:rsidRPr="00CC49AB" w:rsidRDefault="00655FA7" w:rsidP="00783B62">
      <w:pPr>
        <w:pStyle w:val="TEKSTIIIIII"/>
      </w:pPr>
      <w:r w:rsidRPr="00CC49AB">
        <w:t>Kuadri ligjor përcakton kushtet teknike që duhet të plotësojnë të gjitha kategoritë e ndërtesave të sipërpërmendura për të përmbushur kërkesat minimale të performancës energjetike. Kushtet monitorohen, maten dhe duhet të rezultojnë në vlera specifike të parametrave të mëposhtëm:</w:t>
      </w:r>
    </w:p>
    <w:p w14:paraId="27C3F747" w14:textId="1DEC2A3F" w:rsidR="00655FA7" w:rsidRPr="00CC49AB" w:rsidRDefault="00783B62" w:rsidP="00783B62">
      <w:pPr>
        <w:pStyle w:val="TEKSTIIIIII"/>
        <w:rPr>
          <w:kern w:val="18"/>
          <w:lang w:eastAsia="en-US"/>
        </w:rPr>
      </w:pPr>
      <w:r w:rsidRPr="00CC49AB">
        <w:rPr>
          <w:b/>
          <w:bCs/>
          <w:kern w:val="18"/>
          <w:lang w:eastAsia="en-US"/>
        </w:rPr>
        <w:t xml:space="preserve">- </w:t>
      </w:r>
      <w:r w:rsidR="00165A32" w:rsidRPr="00CC49AB">
        <w:rPr>
          <w:b/>
          <w:bCs/>
          <w:kern w:val="18"/>
          <w:lang w:eastAsia="en-US"/>
        </w:rPr>
        <w:t>“</w:t>
      </w:r>
      <w:r w:rsidR="00655FA7" w:rsidRPr="00CC49AB">
        <w:rPr>
          <w:b/>
          <w:bCs/>
          <w:kern w:val="18"/>
          <w:lang w:eastAsia="en-US"/>
        </w:rPr>
        <w:t>Vlera</w:t>
      </w:r>
      <w:r w:rsidR="00655FA7" w:rsidRPr="00CC49AB">
        <w:rPr>
          <w:b/>
          <w:bCs/>
          <w:spacing w:val="59"/>
          <w:kern w:val="18"/>
          <w:lang w:eastAsia="en-US"/>
        </w:rPr>
        <w:t xml:space="preserve"> </w:t>
      </w:r>
      <w:r w:rsidR="00655FA7" w:rsidRPr="00CC49AB">
        <w:rPr>
          <w:b/>
          <w:bCs/>
          <w:kern w:val="18"/>
          <w:lang w:eastAsia="en-US"/>
        </w:rPr>
        <w:t>U, ose vlera</w:t>
      </w:r>
      <w:r w:rsidR="00655FA7" w:rsidRPr="00CC49AB">
        <w:rPr>
          <w:b/>
          <w:bCs/>
          <w:spacing w:val="59"/>
          <w:kern w:val="18"/>
          <w:lang w:eastAsia="en-US"/>
        </w:rPr>
        <w:t xml:space="preserve"> </w:t>
      </w:r>
      <w:r w:rsidR="00655FA7" w:rsidRPr="00CC49AB">
        <w:rPr>
          <w:b/>
          <w:bCs/>
          <w:kern w:val="18"/>
          <w:lang w:eastAsia="en-US"/>
        </w:rPr>
        <w:t>specifike e koeficientit të përgjithshëm të transmetimit të</w:t>
      </w:r>
      <w:r w:rsidR="00655FA7" w:rsidRPr="00CC49AB">
        <w:rPr>
          <w:b/>
          <w:bCs/>
          <w:w w:val="99"/>
          <w:kern w:val="18"/>
          <w:lang w:eastAsia="en-US"/>
        </w:rPr>
        <w:t xml:space="preserve"> </w:t>
      </w:r>
      <w:r w:rsidR="00655FA7" w:rsidRPr="00CC49AB">
        <w:rPr>
          <w:b/>
          <w:bCs/>
          <w:kern w:val="18"/>
          <w:lang w:eastAsia="en-US"/>
        </w:rPr>
        <w:t>nxehtësisë</w:t>
      </w:r>
      <w:r w:rsidR="00655FA7" w:rsidRPr="00CC49AB">
        <w:rPr>
          <w:b/>
          <w:bCs/>
          <w:spacing w:val="37"/>
          <w:kern w:val="18"/>
          <w:lang w:eastAsia="en-US"/>
        </w:rPr>
        <w:t xml:space="preserve"> </w:t>
      </w:r>
      <w:r w:rsidR="00655FA7" w:rsidRPr="00CC49AB">
        <w:rPr>
          <w:kern w:val="18"/>
          <w:lang w:eastAsia="en-US"/>
        </w:rPr>
        <w:t>[W/(m</w:t>
      </w:r>
      <w:r w:rsidR="00655FA7" w:rsidRPr="00CC49AB">
        <w:rPr>
          <w:vertAlign w:val="superscript"/>
        </w:rPr>
        <w:t>2</w:t>
      </w:r>
      <w:r w:rsidR="00655FA7" w:rsidRPr="00CC49AB">
        <w:rPr>
          <w:kern w:val="18"/>
          <w:lang w:eastAsia="en-US"/>
        </w:rPr>
        <w:t>K)]</w:t>
      </w:r>
      <w:r w:rsidR="00165A32" w:rsidRPr="00CC49AB">
        <w:rPr>
          <w:kern w:val="18"/>
          <w:lang w:eastAsia="en-US"/>
        </w:rPr>
        <w:t>”</w:t>
      </w:r>
      <w:r w:rsidR="00655FA7" w:rsidRPr="00CC49AB">
        <w:rPr>
          <w:kern w:val="18"/>
          <w:lang w:eastAsia="en-US"/>
        </w:rPr>
        <w:t>,</w:t>
      </w:r>
      <w:r w:rsidR="00655FA7" w:rsidRPr="00CC49AB">
        <w:rPr>
          <w:spacing w:val="37"/>
          <w:kern w:val="18"/>
          <w:lang w:eastAsia="en-US"/>
        </w:rPr>
        <w:t xml:space="preserve"> </w:t>
      </w:r>
      <w:r w:rsidR="00655FA7" w:rsidRPr="00CC49AB">
        <w:rPr>
          <w:kern w:val="18"/>
          <w:lang w:eastAsia="en-US"/>
        </w:rPr>
        <w:t>humbja</w:t>
      </w:r>
      <w:r w:rsidR="00655FA7" w:rsidRPr="00CC49AB">
        <w:rPr>
          <w:spacing w:val="36"/>
          <w:kern w:val="18"/>
          <w:lang w:eastAsia="en-US"/>
        </w:rPr>
        <w:t xml:space="preserve"> </w:t>
      </w:r>
      <w:r w:rsidR="00655FA7" w:rsidRPr="00CC49AB">
        <w:rPr>
          <w:kern w:val="18"/>
          <w:lang w:eastAsia="en-US"/>
        </w:rPr>
        <w:t>totale</w:t>
      </w:r>
      <w:r w:rsidR="00655FA7" w:rsidRPr="00CC49AB">
        <w:rPr>
          <w:spacing w:val="37"/>
          <w:kern w:val="18"/>
          <w:lang w:eastAsia="en-US"/>
        </w:rPr>
        <w:t xml:space="preserve"> </w:t>
      </w:r>
      <w:r w:rsidR="00655FA7" w:rsidRPr="00CC49AB">
        <w:rPr>
          <w:kern w:val="18"/>
          <w:lang w:eastAsia="en-US"/>
        </w:rPr>
        <w:t>e</w:t>
      </w:r>
      <w:r w:rsidR="00655FA7" w:rsidRPr="00CC49AB">
        <w:rPr>
          <w:spacing w:val="37"/>
          <w:kern w:val="18"/>
          <w:lang w:eastAsia="en-US"/>
        </w:rPr>
        <w:t xml:space="preserve"> </w:t>
      </w:r>
      <w:r w:rsidR="00655FA7" w:rsidRPr="00CC49AB">
        <w:rPr>
          <w:kern w:val="18"/>
          <w:lang w:eastAsia="en-US"/>
        </w:rPr>
        <w:t>nxehtësisë</w:t>
      </w:r>
      <w:r w:rsidR="00655FA7" w:rsidRPr="00CC49AB">
        <w:rPr>
          <w:spacing w:val="37"/>
          <w:kern w:val="18"/>
          <w:lang w:eastAsia="en-US"/>
        </w:rPr>
        <w:t xml:space="preserve"> </w:t>
      </w:r>
      <w:r w:rsidR="00655FA7" w:rsidRPr="00CC49AB">
        <w:rPr>
          <w:kern w:val="18"/>
          <w:lang w:eastAsia="en-US"/>
        </w:rPr>
        <w:t>specifike</w:t>
      </w:r>
      <w:r w:rsidR="00655FA7" w:rsidRPr="00CC49AB">
        <w:rPr>
          <w:spacing w:val="37"/>
          <w:kern w:val="18"/>
          <w:lang w:eastAsia="en-US"/>
        </w:rPr>
        <w:t xml:space="preserve"> </w:t>
      </w:r>
      <w:r w:rsidR="00655FA7" w:rsidRPr="00CC49AB">
        <w:rPr>
          <w:kern w:val="18"/>
          <w:lang w:eastAsia="en-US"/>
        </w:rPr>
        <w:t>përmes</w:t>
      </w:r>
      <w:r w:rsidR="00655FA7" w:rsidRPr="00CC49AB">
        <w:rPr>
          <w:spacing w:val="37"/>
          <w:kern w:val="18"/>
          <w:lang w:eastAsia="en-US"/>
        </w:rPr>
        <w:t xml:space="preserve"> </w:t>
      </w:r>
      <w:r w:rsidR="00655FA7" w:rsidRPr="00CC49AB">
        <w:rPr>
          <w:kern w:val="18"/>
          <w:lang w:eastAsia="en-US"/>
        </w:rPr>
        <w:t>një</w:t>
      </w:r>
      <w:r w:rsidR="00655FA7" w:rsidRPr="00CC49AB">
        <w:rPr>
          <w:spacing w:val="37"/>
          <w:kern w:val="18"/>
          <w:lang w:eastAsia="en-US"/>
        </w:rPr>
        <w:t xml:space="preserve"> </w:t>
      </w:r>
      <w:r w:rsidR="00655FA7" w:rsidRPr="00CC49AB">
        <w:rPr>
          <w:kern w:val="18"/>
          <w:lang w:eastAsia="en-US"/>
        </w:rPr>
        <w:t>elementi</w:t>
      </w:r>
      <w:r w:rsidR="00655FA7" w:rsidRPr="00CC49AB">
        <w:rPr>
          <w:spacing w:val="36"/>
          <w:kern w:val="18"/>
          <w:lang w:eastAsia="en-US"/>
        </w:rPr>
        <w:t xml:space="preserve"> </w:t>
      </w:r>
      <w:r w:rsidR="00655FA7" w:rsidRPr="00CC49AB">
        <w:rPr>
          <w:kern w:val="18"/>
          <w:lang w:eastAsia="en-US"/>
        </w:rPr>
        <w:t>humogjen</w:t>
      </w:r>
      <w:r w:rsidR="00655FA7" w:rsidRPr="00CC49AB">
        <w:rPr>
          <w:spacing w:val="22"/>
          <w:w w:val="99"/>
          <w:kern w:val="18"/>
          <w:lang w:eastAsia="en-US"/>
        </w:rPr>
        <w:t xml:space="preserve"> </w:t>
      </w:r>
      <w:r w:rsidR="00655FA7" w:rsidRPr="00CC49AB">
        <w:rPr>
          <w:kern w:val="18"/>
          <w:lang w:eastAsia="en-US"/>
        </w:rPr>
        <w:t>(mur,</w:t>
      </w:r>
      <w:r w:rsidR="00655FA7" w:rsidRPr="00CC49AB">
        <w:rPr>
          <w:spacing w:val="59"/>
          <w:kern w:val="18"/>
          <w:lang w:eastAsia="en-US"/>
        </w:rPr>
        <w:t xml:space="preserve"> </w:t>
      </w:r>
      <w:r w:rsidR="00655FA7" w:rsidRPr="00CC49AB">
        <w:rPr>
          <w:kern w:val="18"/>
          <w:lang w:eastAsia="en-US"/>
        </w:rPr>
        <w:t>dritare,</w:t>
      </w:r>
      <w:r w:rsidR="00DC2701" w:rsidRPr="00CC49AB">
        <w:rPr>
          <w:kern w:val="18"/>
          <w:lang w:eastAsia="en-US"/>
        </w:rPr>
        <w:t xml:space="preserve"> </w:t>
      </w:r>
      <w:r w:rsidR="00655FA7" w:rsidRPr="00CC49AB">
        <w:rPr>
          <w:kern w:val="18"/>
          <w:lang w:eastAsia="en-US"/>
        </w:rPr>
        <w:t>çati,</w:t>
      </w:r>
      <w:r w:rsidR="00655FA7" w:rsidRPr="00CC49AB">
        <w:rPr>
          <w:spacing w:val="59"/>
          <w:kern w:val="18"/>
          <w:lang w:eastAsia="en-US"/>
        </w:rPr>
        <w:t xml:space="preserve"> </w:t>
      </w:r>
      <w:r w:rsidR="00655FA7" w:rsidRPr="00CC49AB">
        <w:rPr>
          <w:kern w:val="18"/>
          <w:lang w:eastAsia="en-US"/>
        </w:rPr>
        <w:t>tarracë,</w:t>
      </w:r>
      <w:r w:rsidR="00DC2701" w:rsidRPr="00CC49AB">
        <w:rPr>
          <w:kern w:val="18"/>
          <w:lang w:eastAsia="en-US"/>
        </w:rPr>
        <w:t xml:space="preserve"> </w:t>
      </w:r>
      <w:r w:rsidR="00655FA7" w:rsidRPr="00CC49AB">
        <w:rPr>
          <w:kern w:val="18"/>
          <w:lang w:eastAsia="en-US"/>
        </w:rPr>
        <w:t>derë</w:t>
      </w:r>
      <w:r w:rsidR="00655FA7" w:rsidRPr="00CC49AB">
        <w:rPr>
          <w:spacing w:val="59"/>
          <w:kern w:val="18"/>
          <w:lang w:eastAsia="en-US"/>
        </w:rPr>
        <w:t xml:space="preserve"> </w:t>
      </w:r>
      <w:r w:rsidR="00655FA7" w:rsidRPr="00CC49AB">
        <w:rPr>
          <w:kern w:val="18"/>
          <w:lang w:eastAsia="en-US"/>
        </w:rPr>
        <w:t>e</w:t>
      </w:r>
      <w:r w:rsidR="00DC2701" w:rsidRPr="00CC49AB">
        <w:rPr>
          <w:kern w:val="18"/>
          <w:lang w:eastAsia="en-US"/>
        </w:rPr>
        <w:t xml:space="preserve"> </w:t>
      </w:r>
      <w:r w:rsidR="00655FA7" w:rsidRPr="00CC49AB">
        <w:rPr>
          <w:kern w:val="18"/>
          <w:lang w:eastAsia="en-US"/>
        </w:rPr>
        <w:t>jashtme</w:t>
      </w:r>
      <w:r w:rsidR="00655FA7" w:rsidRPr="00CC49AB">
        <w:rPr>
          <w:spacing w:val="59"/>
          <w:kern w:val="18"/>
          <w:lang w:eastAsia="en-US"/>
        </w:rPr>
        <w:t xml:space="preserve"> </w:t>
      </w:r>
      <w:r w:rsidR="00655FA7" w:rsidRPr="00CC49AB">
        <w:rPr>
          <w:kern w:val="18"/>
          <w:lang w:eastAsia="en-US"/>
        </w:rPr>
        <w:t>dhe</w:t>
      </w:r>
      <w:r w:rsidR="00DC2701" w:rsidRPr="00CC49AB">
        <w:rPr>
          <w:kern w:val="18"/>
          <w:lang w:eastAsia="en-US"/>
        </w:rPr>
        <w:t xml:space="preserve"> </w:t>
      </w:r>
      <w:r w:rsidR="00655FA7" w:rsidRPr="00CC49AB">
        <w:rPr>
          <w:kern w:val="18"/>
          <w:lang w:eastAsia="en-US"/>
        </w:rPr>
        <w:t>dysheme</w:t>
      </w:r>
      <w:r w:rsidR="00655FA7" w:rsidRPr="00CC49AB">
        <w:rPr>
          <w:spacing w:val="59"/>
          <w:kern w:val="18"/>
          <w:lang w:eastAsia="en-US"/>
        </w:rPr>
        <w:t xml:space="preserve"> </w:t>
      </w:r>
      <w:r w:rsidR="00655FA7" w:rsidRPr="00CC49AB">
        <w:rPr>
          <w:kern w:val="18"/>
          <w:lang w:eastAsia="en-US"/>
        </w:rPr>
        <w:t>e</w:t>
      </w:r>
      <w:r w:rsidR="00DC2701" w:rsidRPr="00CC49AB">
        <w:rPr>
          <w:kern w:val="18"/>
          <w:lang w:eastAsia="en-US"/>
        </w:rPr>
        <w:t xml:space="preserve"> </w:t>
      </w:r>
      <w:r w:rsidR="00655FA7" w:rsidRPr="00CC49AB">
        <w:rPr>
          <w:kern w:val="18"/>
          <w:lang w:eastAsia="en-US"/>
        </w:rPr>
        <w:t>mbështetur</w:t>
      </w:r>
      <w:r w:rsidR="00655FA7" w:rsidRPr="00CC49AB">
        <w:rPr>
          <w:spacing w:val="59"/>
          <w:kern w:val="18"/>
          <w:lang w:eastAsia="en-US"/>
        </w:rPr>
        <w:t xml:space="preserve"> </w:t>
      </w:r>
      <w:r w:rsidR="00655FA7" w:rsidRPr="00CC49AB">
        <w:rPr>
          <w:kern w:val="18"/>
          <w:lang w:eastAsia="en-US"/>
        </w:rPr>
        <w:t>me</w:t>
      </w:r>
      <w:r w:rsidR="00DC2701" w:rsidRPr="00CC49AB">
        <w:rPr>
          <w:kern w:val="18"/>
          <w:lang w:eastAsia="en-US"/>
        </w:rPr>
        <w:t xml:space="preserve"> </w:t>
      </w:r>
      <w:r w:rsidR="00655FA7" w:rsidRPr="00CC49AB">
        <w:rPr>
          <w:kern w:val="18"/>
          <w:lang w:eastAsia="en-US"/>
        </w:rPr>
        <w:t>tokën.</w:t>
      </w:r>
    </w:p>
    <w:p w14:paraId="23F22886" w14:textId="1064C178" w:rsidR="00655FA7" w:rsidRPr="00CC49AB" w:rsidRDefault="00783B62" w:rsidP="00783B62">
      <w:pPr>
        <w:pStyle w:val="TEKSTIIIIII"/>
        <w:rPr>
          <w:kern w:val="18"/>
          <w:lang w:eastAsia="en-US"/>
        </w:rPr>
      </w:pPr>
      <w:r w:rsidRPr="00CC49AB">
        <w:rPr>
          <w:b/>
          <w:bCs/>
          <w:kern w:val="18"/>
          <w:lang w:eastAsia="en-US"/>
        </w:rPr>
        <w:t xml:space="preserve">- </w:t>
      </w:r>
      <w:r w:rsidR="00165A32" w:rsidRPr="00CC49AB">
        <w:rPr>
          <w:b/>
          <w:bCs/>
          <w:kern w:val="18"/>
          <w:lang w:eastAsia="en-US"/>
        </w:rPr>
        <w:t>“</w:t>
      </w:r>
      <w:r w:rsidR="00655FA7" w:rsidRPr="00CC49AB">
        <w:rPr>
          <w:b/>
          <w:bCs/>
          <w:kern w:val="18"/>
          <w:lang w:eastAsia="en-US"/>
        </w:rPr>
        <w:t>Konsumi</w:t>
      </w:r>
      <w:r w:rsidR="00655FA7" w:rsidRPr="00CC49AB">
        <w:rPr>
          <w:b/>
          <w:bCs/>
          <w:spacing w:val="18"/>
          <w:kern w:val="18"/>
          <w:lang w:eastAsia="en-US"/>
        </w:rPr>
        <w:t xml:space="preserve"> </w:t>
      </w:r>
      <w:r w:rsidR="00655FA7" w:rsidRPr="00CC49AB">
        <w:rPr>
          <w:b/>
          <w:bCs/>
          <w:kern w:val="18"/>
          <w:lang w:eastAsia="en-US"/>
        </w:rPr>
        <w:t>total</w:t>
      </w:r>
      <w:r w:rsidR="00655FA7" w:rsidRPr="00CC49AB">
        <w:rPr>
          <w:b/>
          <w:bCs/>
          <w:spacing w:val="18"/>
          <w:kern w:val="18"/>
          <w:lang w:eastAsia="en-US"/>
        </w:rPr>
        <w:t xml:space="preserve"> i </w:t>
      </w:r>
      <w:r w:rsidR="00655FA7" w:rsidRPr="00CC49AB">
        <w:rPr>
          <w:b/>
          <w:bCs/>
          <w:kern w:val="18"/>
          <w:lang w:eastAsia="en-US"/>
        </w:rPr>
        <w:t>energjisë</w:t>
      </w:r>
      <w:r w:rsidR="00655FA7" w:rsidRPr="00CC49AB">
        <w:rPr>
          <w:b/>
          <w:bCs/>
          <w:spacing w:val="18"/>
          <w:kern w:val="18"/>
          <w:lang w:eastAsia="en-US"/>
        </w:rPr>
        <w:t xml:space="preserve"> </w:t>
      </w:r>
      <w:r w:rsidR="00655FA7" w:rsidRPr="00CC49AB">
        <w:rPr>
          <w:b/>
          <w:bCs/>
          <w:kern w:val="18"/>
          <w:lang w:eastAsia="en-US"/>
        </w:rPr>
        <w:t>së</w:t>
      </w:r>
      <w:r w:rsidR="00655FA7" w:rsidRPr="00CC49AB">
        <w:rPr>
          <w:b/>
          <w:bCs/>
          <w:spacing w:val="18"/>
          <w:kern w:val="18"/>
          <w:lang w:eastAsia="en-US"/>
        </w:rPr>
        <w:t xml:space="preserve"> </w:t>
      </w:r>
      <w:r w:rsidR="00655FA7" w:rsidRPr="00CC49AB">
        <w:rPr>
          <w:b/>
          <w:bCs/>
          <w:kern w:val="18"/>
          <w:lang w:eastAsia="en-US"/>
        </w:rPr>
        <w:t>ndërtesës</w:t>
      </w:r>
      <w:r w:rsidR="00655FA7" w:rsidRPr="00CC49AB">
        <w:rPr>
          <w:b/>
          <w:bCs/>
          <w:spacing w:val="18"/>
          <w:kern w:val="18"/>
          <w:lang w:eastAsia="en-US"/>
        </w:rPr>
        <w:t xml:space="preserve"> </w:t>
      </w:r>
      <w:r w:rsidR="00655FA7" w:rsidRPr="00CC49AB">
        <w:rPr>
          <w:b/>
          <w:bCs/>
          <w:kern w:val="18"/>
          <w:lang w:eastAsia="en-US"/>
        </w:rPr>
        <w:t>(</w:t>
      </w:r>
      <w:r w:rsidR="00CE5C83" w:rsidRPr="00CC49AB">
        <w:rPr>
          <w:b/>
          <w:bCs/>
          <w:kern w:val="18"/>
          <w:lang w:eastAsia="en-US"/>
        </w:rPr>
        <w:t>kwh</w:t>
      </w:r>
      <w:r w:rsidR="00655FA7" w:rsidRPr="00CC49AB">
        <w:rPr>
          <w:b/>
          <w:bCs/>
          <w:kern w:val="18"/>
          <w:lang w:eastAsia="en-US"/>
        </w:rPr>
        <w:t>/vit)</w:t>
      </w:r>
      <w:r w:rsidR="00165A32" w:rsidRPr="00CC49AB">
        <w:rPr>
          <w:b/>
          <w:bCs/>
          <w:kern w:val="18"/>
          <w:lang w:eastAsia="en-US"/>
        </w:rPr>
        <w:t>”</w:t>
      </w:r>
      <w:r w:rsidR="00655FA7" w:rsidRPr="00CC49AB">
        <w:rPr>
          <w:kern w:val="18"/>
          <w:lang w:eastAsia="en-US"/>
        </w:rPr>
        <w:t>,</w:t>
      </w:r>
      <w:r w:rsidR="00655FA7" w:rsidRPr="00CC49AB">
        <w:rPr>
          <w:spacing w:val="18"/>
          <w:kern w:val="18"/>
          <w:lang w:eastAsia="en-US"/>
        </w:rPr>
        <w:t xml:space="preserve"> </w:t>
      </w:r>
      <w:r w:rsidR="00655FA7" w:rsidRPr="00CC49AB">
        <w:rPr>
          <w:kern w:val="18"/>
          <w:lang w:eastAsia="en-US"/>
        </w:rPr>
        <w:t>sasia</w:t>
      </w:r>
      <w:r w:rsidR="00655FA7" w:rsidRPr="00CC49AB">
        <w:rPr>
          <w:spacing w:val="18"/>
          <w:kern w:val="18"/>
          <w:lang w:eastAsia="en-US"/>
        </w:rPr>
        <w:t xml:space="preserve"> </w:t>
      </w:r>
      <w:r w:rsidR="00655FA7" w:rsidRPr="00CC49AB">
        <w:rPr>
          <w:kern w:val="18"/>
          <w:lang w:eastAsia="en-US"/>
        </w:rPr>
        <w:t>në</w:t>
      </w:r>
      <w:r w:rsidR="00655FA7" w:rsidRPr="00CC49AB">
        <w:rPr>
          <w:spacing w:val="18"/>
          <w:kern w:val="18"/>
          <w:lang w:eastAsia="en-US"/>
        </w:rPr>
        <w:t xml:space="preserve"> </w:t>
      </w:r>
      <w:r w:rsidR="00CE5C83" w:rsidRPr="00CC49AB">
        <w:rPr>
          <w:kern w:val="18"/>
          <w:lang w:eastAsia="en-US"/>
        </w:rPr>
        <w:t>kwh</w:t>
      </w:r>
      <w:r w:rsidR="00655FA7" w:rsidRPr="00CC49AB">
        <w:rPr>
          <w:spacing w:val="18"/>
          <w:kern w:val="18"/>
          <w:lang w:eastAsia="en-US"/>
        </w:rPr>
        <w:t xml:space="preserve"> </w:t>
      </w:r>
      <w:r w:rsidR="00655FA7" w:rsidRPr="00CC49AB">
        <w:rPr>
          <w:kern w:val="18"/>
          <w:lang w:eastAsia="en-US"/>
        </w:rPr>
        <w:t>e</w:t>
      </w:r>
      <w:r w:rsidR="00655FA7" w:rsidRPr="00CC49AB">
        <w:rPr>
          <w:spacing w:val="19"/>
          <w:kern w:val="18"/>
          <w:lang w:eastAsia="en-US"/>
        </w:rPr>
        <w:t xml:space="preserve"> </w:t>
      </w:r>
      <w:r w:rsidR="00655FA7" w:rsidRPr="00CC49AB">
        <w:rPr>
          <w:kern w:val="18"/>
          <w:lang w:eastAsia="en-US"/>
        </w:rPr>
        <w:t>energjisë</w:t>
      </w:r>
      <w:r w:rsidR="00655FA7" w:rsidRPr="00CC49AB">
        <w:rPr>
          <w:spacing w:val="23"/>
          <w:w w:val="99"/>
          <w:kern w:val="18"/>
          <w:lang w:eastAsia="en-US"/>
        </w:rPr>
        <w:t xml:space="preserve"> </w:t>
      </w:r>
      <w:r w:rsidR="00655FA7" w:rsidRPr="00CC49AB">
        <w:rPr>
          <w:kern w:val="18"/>
          <w:lang w:eastAsia="en-US"/>
        </w:rPr>
        <w:t>ekuivalente</w:t>
      </w:r>
      <w:r w:rsidR="00655FA7" w:rsidRPr="00CC49AB">
        <w:rPr>
          <w:spacing w:val="7"/>
          <w:kern w:val="18"/>
          <w:lang w:eastAsia="en-US"/>
        </w:rPr>
        <w:t xml:space="preserve"> </w:t>
      </w:r>
      <w:r w:rsidR="00655FA7" w:rsidRPr="00CC49AB">
        <w:rPr>
          <w:kern w:val="18"/>
          <w:lang w:eastAsia="en-US"/>
        </w:rPr>
        <w:t>të</w:t>
      </w:r>
      <w:r w:rsidR="00655FA7" w:rsidRPr="00CC49AB">
        <w:rPr>
          <w:spacing w:val="7"/>
          <w:kern w:val="18"/>
          <w:lang w:eastAsia="en-US"/>
        </w:rPr>
        <w:t xml:space="preserve"> </w:t>
      </w:r>
      <w:r w:rsidR="00655FA7" w:rsidRPr="00CC49AB">
        <w:rPr>
          <w:kern w:val="18"/>
          <w:lang w:eastAsia="en-US"/>
        </w:rPr>
        <w:t>dhënë,</w:t>
      </w:r>
      <w:r w:rsidR="00655FA7" w:rsidRPr="00CC49AB">
        <w:rPr>
          <w:spacing w:val="7"/>
          <w:kern w:val="18"/>
          <w:lang w:eastAsia="en-US"/>
        </w:rPr>
        <w:t xml:space="preserve"> </w:t>
      </w:r>
      <w:r w:rsidR="00655FA7" w:rsidRPr="00CC49AB">
        <w:rPr>
          <w:kern w:val="18"/>
          <w:lang w:eastAsia="en-US"/>
        </w:rPr>
        <w:t>e</w:t>
      </w:r>
      <w:r w:rsidR="00655FA7" w:rsidRPr="00CC49AB">
        <w:rPr>
          <w:spacing w:val="7"/>
          <w:kern w:val="18"/>
          <w:lang w:eastAsia="en-US"/>
        </w:rPr>
        <w:t xml:space="preserve"> </w:t>
      </w:r>
      <w:r w:rsidR="00655FA7" w:rsidRPr="00CC49AB">
        <w:rPr>
          <w:kern w:val="18"/>
          <w:lang w:eastAsia="en-US"/>
        </w:rPr>
        <w:t>cila</w:t>
      </w:r>
      <w:r w:rsidR="00655FA7" w:rsidRPr="00CC49AB">
        <w:rPr>
          <w:spacing w:val="8"/>
          <w:kern w:val="18"/>
          <w:lang w:eastAsia="en-US"/>
        </w:rPr>
        <w:t xml:space="preserve"> </w:t>
      </w:r>
      <w:r w:rsidR="00655FA7" w:rsidRPr="00CC49AB">
        <w:rPr>
          <w:kern w:val="18"/>
          <w:lang w:eastAsia="en-US"/>
        </w:rPr>
        <w:t>konsumohet</w:t>
      </w:r>
      <w:r w:rsidR="00655FA7" w:rsidRPr="00CC49AB">
        <w:rPr>
          <w:spacing w:val="7"/>
          <w:kern w:val="18"/>
          <w:lang w:eastAsia="en-US"/>
        </w:rPr>
        <w:t xml:space="preserve"> </w:t>
      </w:r>
      <w:r w:rsidR="00655FA7" w:rsidRPr="00CC49AB">
        <w:rPr>
          <w:kern w:val="18"/>
          <w:lang w:eastAsia="en-US"/>
        </w:rPr>
        <w:t>përgjatë</w:t>
      </w:r>
      <w:r w:rsidR="00655FA7" w:rsidRPr="00CC49AB">
        <w:rPr>
          <w:spacing w:val="7"/>
          <w:kern w:val="18"/>
          <w:lang w:eastAsia="en-US"/>
        </w:rPr>
        <w:t xml:space="preserve"> </w:t>
      </w:r>
      <w:r w:rsidR="00655FA7" w:rsidRPr="00CC49AB">
        <w:rPr>
          <w:kern w:val="18"/>
          <w:lang w:eastAsia="en-US"/>
        </w:rPr>
        <w:t>një</w:t>
      </w:r>
      <w:r w:rsidR="00655FA7" w:rsidRPr="00CC49AB">
        <w:rPr>
          <w:spacing w:val="7"/>
          <w:kern w:val="18"/>
          <w:lang w:eastAsia="en-US"/>
        </w:rPr>
        <w:t xml:space="preserve"> </w:t>
      </w:r>
      <w:r w:rsidR="00655FA7" w:rsidRPr="00CC49AB">
        <w:rPr>
          <w:kern w:val="18"/>
          <w:lang w:eastAsia="en-US"/>
        </w:rPr>
        <w:t>viti</w:t>
      </w:r>
      <w:r w:rsidR="00655FA7" w:rsidRPr="00CC49AB">
        <w:rPr>
          <w:spacing w:val="8"/>
          <w:kern w:val="18"/>
          <w:lang w:eastAsia="en-US"/>
        </w:rPr>
        <w:t xml:space="preserve"> </w:t>
      </w:r>
      <w:r w:rsidR="00655FA7" w:rsidRPr="00CC49AB">
        <w:rPr>
          <w:kern w:val="18"/>
          <w:lang w:eastAsia="en-US"/>
        </w:rPr>
        <w:t>përmes</w:t>
      </w:r>
      <w:r w:rsidR="00655FA7" w:rsidRPr="00CC49AB">
        <w:rPr>
          <w:spacing w:val="7"/>
          <w:kern w:val="18"/>
          <w:lang w:eastAsia="en-US"/>
        </w:rPr>
        <w:t xml:space="preserve"> </w:t>
      </w:r>
      <w:r w:rsidR="00655FA7" w:rsidRPr="00CC49AB">
        <w:rPr>
          <w:kern w:val="18"/>
          <w:lang w:eastAsia="en-US"/>
        </w:rPr>
        <w:t>përdorimit</w:t>
      </w:r>
      <w:r w:rsidR="00655FA7" w:rsidRPr="00CC49AB">
        <w:rPr>
          <w:spacing w:val="7"/>
          <w:kern w:val="18"/>
          <w:lang w:eastAsia="en-US"/>
        </w:rPr>
        <w:t xml:space="preserve"> </w:t>
      </w:r>
      <w:r w:rsidR="00655FA7" w:rsidRPr="00CC49AB">
        <w:rPr>
          <w:kern w:val="18"/>
          <w:lang w:eastAsia="en-US"/>
        </w:rPr>
        <w:t>të</w:t>
      </w:r>
      <w:r w:rsidR="00655FA7" w:rsidRPr="00CC49AB">
        <w:rPr>
          <w:spacing w:val="7"/>
          <w:kern w:val="18"/>
          <w:lang w:eastAsia="en-US"/>
        </w:rPr>
        <w:t xml:space="preserve"> </w:t>
      </w:r>
      <w:r w:rsidR="00655FA7" w:rsidRPr="00CC49AB">
        <w:rPr>
          <w:kern w:val="18"/>
          <w:lang w:eastAsia="en-US"/>
        </w:rPr>
        <w:t>sistemeve</w:t>
      </w:r>
      <w:r w:rsidR="00655FA7" w:rsidRPr="00CC49AB">
        <w:rPr>
          <w:spacing w:val="8"/>
          <w:kern w:val="18"/>
          <w:lang w:eastAsia="en-US"/>
        </w:rPr>
        <w:t xml:space="preserve"> </w:t>
      </w:r>
      <w:r w:rsidR="00655FA7" w:rsidRPr="00CC49AB">
        <w:rPr>
          <w:kern w:val="18"/>
          <w:lang w:eastAsia="en-US"/>
        </w:rPr>
        <w:t>teknike</w:t>
      </w:r>
      <w:r w:rsidR="00655FA7" w:rsidRPr="00CC49AB">
        <w:rPr>
          <w:w w:val="99"/>
          <w:kern w:val="18"/>
          <w:lang w:eastAsia="en-US"/>
        </w:rPr>
        <w:t xml:space="preserve"> </w:t>
      </w:r>
      <w:r w:rsidR="00655FA7" w:rsidRPr="00CC49AB">
        <w:rPr>
          <w:kern w:val="18"/>
          <w:lang w:eastAsia="en-US"/>
        </w:rPr>
        <w:t>të</w:t>
      </w:r>
      <w:r w:rsidR="00655FA7" w:rsidRPr="00CC49AB">
        <w:rPr>
          <w:spacing w:val="10"/>
          <w:kern w:val="18"/>
          <w:lang w:eastAsia="en-US"/>
        </w:rPr>
        <w:t xml:space="preserve"> </w:t>
      </w:r>
      <w:r w:rsidR="00655FA7" w:rsidRPr="00CC49AB">
        <w:rPr>
          <w:kern w:val="18"/>
          <w:lang w:eastAsia="en-US"/>
        </w:rPr>
        <w:t>ndërtesës</w:t>
      </w:r>
      <w:r w:rsidR="00655FA7" w:rsidRPr="00CC49AB">
        <w:rPr>
          <w:spacing w:val="10"/>
          <w:kern w:val="18"/>
          <w:lang w:eastAsia="en-US"/>
        </w:rPr>
        <w:t xml:space="preserve"> </w:t>
      </w:r>
      <w:r w:rsidR="00655FA7" w:rsidRPr="00CC49AB">
        <w:rPr>
          <w:kern w:val="18"/>
          <w:lang w:eastAsia="en-US"/>
        </w:rPr>
        <w:t>për</w:t>
      </w:r>
      <w:r w:rsidR="00655FA7" w:rsidRPr="00CC49AB">
        <w:rPr>
          <w:spacing w:val="10"/>
          <w:kern w:val="18"/>
          <w:lang w:eastAsia="en-US"/>
        </w:rPr>
        <w:t xml:space="preserve"> </w:t>
      </w:r>
      <w:r w:rsidR="00655FA7" w:rsidRPr="00CC49AB">
        <w:rPr>
          <w:kern w:val="18"/>
          <w:lang w:eastAsia="en-US"/>
        </w:rPr>
        <w:t>kontrollin</w:t>
      </w:r>
      <w:r w:rsidR="00655FA7" w:rsidRPr="00CC49AB">
        <w:rPr>
          <w:spacing w:val="10"/>
          <w:kern w:val="18"/>
          <w:lang w:eastAsia="en-US"/>
        </w:rPr>
        <w:t xml:space="preserve"> </w:t>
      </w:r>
      <w:r w:rsidR="00655FA7" w:rsidRPr="00CC49AB">
        <w:rPr>
          <w:kern w:val="18"/>
          <w:lang w:eastAsia="en-US"/>
        </w:rPr>
        <w:t>e</w:t>
      </w:r>
      <w:r w:rsidR="00655FA7" w:rsidRPr="00CC49AB">
        <w:rPr>
          <w:spacing w:val="10"/>
          <w:kern w:val="18"/>
          <w:lang w:eastAsia="en-US"/>
        </w:rPr>
        <w:t xml:space="preserve"> </w:t>
      </w:r>
      <w:r w:rsidR="00655FA7" w:rsidRPr="00CC49AB">
        <w:rPr>
          <w:kern w:val="18"/>
          <w:lang w:eastAsia="en-US"/>
        </w:rPr>
        <w:t>klimës</w:t>
      </w:r>
      <w:r w:rsidR="00655FA7" w:rsidRPr="00CC49AB">
        <w:rPr>
          <w:spacing w:val="10"/>
          <w:kern w:val="18"/>
          <w:lang w:eastAsia="en-US"/>
        </w:rPr>
        <w:t xml:space="preserve"> </w:t>
      </w:r>
      <w:r w:rsidR="00655FA7" w:rsidRPr="00CC49AB">
        <w:rPr>
          <w:kern w:val="18"/>
          <w:lang w:eastAsia="en-US"/>
        </w:rPr>
        <w:t>së</w:t>
      </w:r>
      <w:r w:rsidR="00655FA7" w:rsidRPr="00CC49AB">
        <w:rPr>
          <w:spacing w:val="10"/>
          <w:kern w:val="18"/>
          <w:lang w:eastAsia="en-US"/>
        </w:rPr>
        <w:t xml:space="preserve"> </w:t>
      </w:r>
      <w:r w:rsidR="00655FA7" w:rsidRPr="00CC49AB">
        <w:rPr>
          <w:kern w:val="18"/>
          <w:lang w:eastAsia="en-US"/>
        </w:rPr>
        <w:t>brendshme</w:t>
      </w:r>
      <w:r w:rsidR="00655FA7" w:rsidRPr="00CC49AB">
        <w:rPr>
          <w:spacing w:val="10"/>
          <w:kern w:val="18"/>
          <w:lang w:eastAsia="en-US"/>
        </w:rPr>
        <w:t xml:space="preserve"> </w:t>
      </w:r>
      <w:r w:rsidR="00655FA7" w:rsidRPr="00CC49AB">
        <w:rPr>
          <w:kern w:val="18"/>
          <w:lang w:eastAsia="en-US"/>
        </w:rPr>
        <w:t>për</w:t>
      </w:r>
      <w:r w:rsidR="00655FA7" w:rsidRPr="00CC49AB">
        <w:rPr>
          <w:spacing w:val="10"/>
          <w:kern w:val="18"/>
          <w:lang w:eastAsia="en-US"/>
        </w:rPr>
        <w:t xml:space="preserve"> </w:t>
      </w:r>
      <w:r w:rsidR="00655FA7" w:rsidRPr="00CC49AB">
        <w:rPr>
          <w:kern w:val="18"/>
          <w:lang w:eastAsia="en-US"/>
        </w:rPr>
        <w:t>ngrohjen,</w:t>
      </w:r>
      <w:r w:rsidR="00655FA7" w:rsidRPr="00CC49AB">
        <w:rPr>
          <w:spacing w:val="10"/>
          <w:kern w:val="18"/>
          <w:lang w:eastAsia="en-US"/>
        </w:rPr>
        <w:t xml:space="preserve"> </w:t>
      </w:r>
      <w:r w:rsidR="00655FA7" w:rsidRPr="00CC49AB">
        <w:rPr>
          <w:kern w:val="18"/>
          <w:lang w:eastAsia="en-US"/>
        </w:rPr>
        <w:t>për</w:t>
      </w:r>
      <w:r w:rsidR="00655FA7" w:rsidRPr="00CC49AB">
        <w:rPr>
          <w:spacing w:val="10"/>
          <w:kern w:val="18"/>
          <w:lang w:eastAsia="en-US"/>
        </w:rPr>
        <w:t xml:space="preserve"> </w:t>
      </w:r>
      <w:r w:rsidR="00655FA7" w:rsidRPr="00CC49AB">
        <w:rPr>
          <w:kern w:val="18"/>
          <w:lang w:eastAsia="en-US"/>
        </w:rPr>
        <w:t>ftohjen,</w:t>
      </w:r>
      <w:r w:rsidR="00655FA7" w:rsidRPr="00CC49AB">
        <w:rPr>
          <w:spacing w:val="11"/>
          <w:kern w:val="18"/>
          <w:lang w:eastAsia="en-US"/>
        </w:rPr>
        <w:t xml:space="preserve"> </w:t>
      </w:r>
      <w:r w:rsidR="00655FA7" w:rsidRPr="00CC49AB">
        <w:rPr>
          <w:kern w:val="18"/>
          <w:lang w:eastAsia="en-US"/>
        </w:rPr>
        <w:t>për</w:t>
      </w:r>
      <w:r w:rsidR="00655FA7" w:rsidRPr="00CC49AB">
        <w:rPr>
          <w:spacing w:val="10"/>
          <w:kern w:val="18"/>
          <w:lang w:eastAsia="en-US"/>
        </w:rPr>
        <w:t xml:space="preserve"> </w:t>
      </w:r>
      <w:r w:rsidR="00655FA7" w:rsidRPr="00CC49AB">
        <w:rPr>
          <w:kern w:val="18"/>
          <w:lang w:eastAsia="en-US"/>
        </w:rPr>
        <w:t>ngrohjen</w:t>
      </w:r>
      <w:r w:rsidR="00655FA7" w:rsidRPr="00CC49AB">
        <w:rPr>
          <w:spacing w:val="10"/>
          <w:kern w:val="18"/>
          <w:lang w:eastAsia="en-US"/>
        </w:rPr>
        <w:t xml:space="preserve"> </w:t>
      </w:r>
      <w:r w:rsidR="00655FA7" w:rsidRPr="00CC49AB">
        <w:rPr>
          <w:kern w:val="18"/>
          <w:lang w:eastAsia="en-US"/>
        </w:rPr>
        <w:t>e</w:t>
      </w:r>
      <w:r w:rsidR="00655FA7" w:rsidRPr="00CC49AB">
        <w:rPr>
          <w:spacing w:val="10"/>
          <w:kern w:val="18"/>
          <w:lang w:eastAsia="en-US"/>
        </w:rPr>
        <w:t xml:space="preserve"> </w:t>
      </w:r>
      <w:r w:rsidR="00655FA7" w:rsidRPr="00CC49AB">
        <w:rPr>
          <w:kern w:val="18"/>
          <w:lang w:eastAsia="en-US"/>
        </w:rPr>
        <w:t>ujit</w:t>
      </w:r>
      <w:r w:rsidR="00655FA7" w:rsidRPr="00CC49AB">
        <w:rPr>
          <w:w w:val="99"/>
          <w:kern w:val="18"/>
          <w:lang w:eastAsia="en-US"/>
        </w:rPr>
        <w:t xml:space="preserve"> </w:t>
      </w:r>
      <w:r w:rsidR="00655FA7" w:rsidRPr="00CC49AB">
        <w:rPr>
          <w:kern w:val="18"/>
          <w:lang w:eastAsia="en-US"/>
        </w:rPr>
        <w:t>sanitar,</w:t>
      </w:r>
      <w:r w:rsidR="00655FA7" w:rsidRPr="00CC49AB">
        <w:rPr>
          <w:spacing w:val="-6"/>
          <w:kern w:val="18"/>
          <w:lang w:eastAsia="en-US"/>
        </w:rPr>
        <w:t xml:space="preserve"> </w:t>
      </w:r>
      <w:r w:rsidR="00655FA7" w:rsidRPr="00CC49AB">
        <w:rPr>
          <w:kern w:val="18"/>
          <w:lang w:eastAsia="en-US"/>
        </w:rPr>
        <w:t>për</w:t>
      </w:r>
      <w:r w:rsidR="00655FA7" w:rsidRPr="00CC49AB">
        <w:rPr>
          <w:spacing w:val="-6"/>
          <w:kern w:val="18"/>
          <w:lang w:eastAsia="en-US"/>
        </w:rPr>
        <w:t xml:space="preserve"> </w:t>
      </w:r>
      <w:r w:rsidR="00655FA7" w:rsidRPr="00CC49AB">
        <w:rPr>
          <w:kern w:val="18"/>
          <w:lang w:eastAsia="en-US"/>
        </w:rPr>
        <w:t>ventilimin,</w:t>
      </w:r>
      <w:r w:rsidR="00655FA7" w:rsidRPr="00CC49AB">
        <w:rPr>
          <w:spacing w:val="-6"/>
          <w:kern w:val="18"/>
          <w:lang w:eastAsia="en-US"/>
        </w:rPr>
        <w:t xml:space="preserve"> </w:t>
      </w:r>
      <w:r w:rsidR="00655FA7" w:rsidRPr="00CC49AB">
        <w:rPr>
          <w:kern w:val="18"/>
          <w:lang w:eastAsia="en-US"/>
        </w:rPr>
        <w:t>për</w:t>
      </w:r>
      <w:r w:rsidR="00655FA7" w:rsidRPr="00CC49AB">
        <w:rPr>
          <w:spacing w:val="-6"/>
          <w:kern w:val="18"/>
          <w:lang w:eastAsia="en-US"/>
        </w:rPr>
        <w:t xml:space="preserve"> </w:t>
      </w:r>
      <w:r w:rsidR="00655FA7" w:rsidRPr="00CC49AB">
        <w:rPr>
          <w:kern w:val="18"/>
          <w:lang w:eastAsia="en-US"/>
        </w:rPr>
        <w:t>ndriçimin</w:t>
      </w:r>
      <w:r w:rsidR="00655FA7" w:rsidRPr="00CC49AB">
        <w:rPr>
          <w:spacing w:val="-6"/>
          <w:kern w:val="18"/>
          <w:lang w:eastAsia="en-US"/>
        </w:rPr>
        <w:t xml:space="preserve"> </w:t>
      </w:r>
      <w:r w:rsidR="00655FA7" w:rsidRPr="00CC49AB">
        <w:rPr>
          <w:kern w:val="18"/>
          <w:lang w:eastAsia="en-US"/>
        </w:rPr>
        <w:t>dhe</w:t>
      </w:r>
      <w:r w:rsidR="00655FA7" w:rsidRPr="00CC49AB">
        <w:rPr>
          <w:spacing w:val="-5"/>
          <w:kern w:val="18"/>
          <w:lang w:eastAsia="en-US"/>
        </w:rPr>
        <w:t xml:space="preserve"> </w:t>
      </w:r>
      <w:r w:rsidR="00655FA7" w:rsidRPr="00CC49AB">
        <w:rPr>
          <w:kern w:val="18"/>
          <w:lang w:eastAsia="en-US"/>
        </w:rPr>
        <w:t>për</w:t>
      </w:r>
      <w:r w:rsidR="00655FA7" w:rsidRPr="00CC49AB">
        <w:rPr>
          <w:spacing w:val="-6"/>
          <w:kern w:val="18"/>
          <w:lang w:eastAsia="en-US"/>
        </w:rPr>
        <w:t xml:space="preserve"> </w:t>
      </w:r>
      <w:r w:rsidR="00655FA7" w:rsidRPr="00CC49AB">
        <w:rPr>
          <w:kern w:val="18"/>
          <w:lang w:eastAsia="en-US"/>
        </w:rPr>
        <w:t>funksionimin</w:t>
      </w:r>
      <w:r w:rsidR="00655FA7" w:rsidRPr="00CC49AB">
        <w:rPr>
          <w:spacing w:val="-6"/>
          <w:kern w:val="18"/>
          <w:lang w:eastAsia="en-US"/>
        </w:rPr>
        <w:t xml:space="preserve"> </w:t>
      </w:r>
      <w:r w:rsidR="00655FA7" w:rsidRPr="00CC49AB">
        <w:rPr>
          <w:kern w:val="18"/>
          <w:lang w:eastAsia="en-US"/>
        </w:rPr>
        <w:t>e</w:t>
      </w:r>
      <w:r w:rsidR="00655FA7" w:rsidRPr="00CC49AB">
        <w:rPr>
          <w:spacing w:val="-6"/>
          <w:kern w:val="18"/>
          <w:lang w:eastAsia="en-US"/>
        </w:rPr>
        <w:t xml:space="preserve"> </w:t>
      </w:r>
      <w:r w:rsidR="00655FA7" w:rsidRPr="00CC49AB">
        <w:rPr>
          <w:kern w:val="18"/>
          <w:lang w:eastAsia="en-US"/>
        </w:rPr>
        <w:t>pajisjeve</w:t>
      </w:r>
      <w:r w:rsidR="00655FA7" w:rsidRPr="00CC49AB">
        <w:rPr>
          <w:spacing w:val="-6"/>
          <w:kern w:val="18"/>
          <w:lang w:eastAsia="en-US"/>
        </w:rPr>
        <w:t xml:space="preserve"> </w:t>
      </w:r>
      <w:r w:rsidR="00655FA7" w:rsidRPr="00CC49AB">
        <w:rPr>
          <w:kern w:val="18"/>
          <w:lang w:eastAsia="en-US"/>
        </w:rPr>
        <w:t>të</w:t>
      </w:r>
      <w:r w:rsidR="00655FA7" w:rsidRPr="00CC49AB">
        <w:rPr>
          <w:spacing w:val="-5"/>
          <w:kern w:val="18"/>
          <w:lang w:eastAsia="en-US"/>
        </w:rPr>
        <w:t xml:space="preserve"> </w:t>
      </w:r>
      <w:r w:rsidR="00655FA7" w:rsidRPr="00CC49AB">
        <w:rPr>
          <w:kern w:val="18"/>
          <w:lang w:eastAsia="en-US"/>
        </w:rPr>
        <w:t>tjera</w:t>
      </w:r>
      <w:r w:rsidR="00655FA7" w:rsidRPr="00CC49AB">
        <w:rPr>
          <w:spacing w:val="-6"/>
          <w:kern w:val="18"/>
          <w:lang w:eastAsia="en-US"/>
        </w:rPr>
        <w:t xml:space="preserve"> </w:t>
      </w:r>
      <w:r w:rsidR="00655FA7" w:rsidRPr="00CC49AB">
        <w:rPr>
          <w:kern w:val="18"/>
          <w:lang w:eastAsia="en-US"/>
        </w:rPr>
        <w:t>elektrike.</w:t>
      </w:r>
    </w:p>
    <w:p w14:paraId="1C096C55" w14:textId="16554E28" w:rsidR="00655FA7" w:rsidRPr="00CC49AB" w:rsidRDefault="00655FA7" w:rsidP="00783B62">
      <w:pPr>
        <w:pStyle w:val="TEKSTIIIIII"/>
        <w:rPr>
          <w:b/>
        </w:rPr>
      </w:pPr>
      <w:r w:rsidRPr="00CC49AB">
        <w:rPr>
          <w:b/>
        </w:rPr>
        <w:t xml:space="preserve">3.4.2 </w:t>
      </w:r>
      <w:r w:rsidR="004050AA" w:rsidRPr="00CC49AB">
        <w:rPr>
          <w:b/>
        </w:rPr>
        <w:t>Kërkesat</w:t>
      </w:r>
      <w:r w:rsidRPr="00CC49AB">
        <w:rPr>
          <w:b/>
        </w:rPr>
        <w:t xml:space="preserve"> </w:t>
      </w:r>
      <w:r w:rsidR="004050AA" w:rsidRPr="00CC49AB">
        <w:rPr>
          <w:b/>
        </w:rPr>
        <w:t>minimale teknike</w:t>
      </w:r>
    </w:p>
    <w:p w14:paraId="308DAF94" w14:textId="027391C0" w:rsidR="00655FA7" w:rsidRPr="00CC49AB" w:rsidRDefault="00655FA7" w:rsidP="00783B62">
      <w:pPr>
        <w:pStyle w:val="TEKSTIIIIII"/>
        <w:rPr>
          <w:szCs w:val="24"/>
        </w:rPr>
      </w:pPr>
      <w:r w:rsidRPr="00CC49AB">
        <w:rPr>
          <w:szCs w:val="24"/>
        </w:rPr>
        <w:t xml:space="preserve">Në </w:t>
      </w:r>
      <w:r w:rsidR="004050AA" w:rsidRPr="00CC49AB">
        <w:rPr>
          <w:szCs w:val="24"/>
        </w:rPr>
        <w:t>përputhje</w:t>
      </w:r>
      <w:r w:rsidRPr="00CC49AB">
        <w:rPr>
          <w:szCs w:val="24"/>
        </w:rPr>
        <w:t xml:space="preserve"> me VKM</w:t>
      </w:r>
      <w:r w:rsidR="004050AA" w:rsidRPr="00CC49AB">
        <w:rPr>
          <w:szCs w:val="24"/>
        </w:rPr>
        <w:t>-në</w:t>
      </w:r>
      <w:r w:rsidRPr="00CC49AB">
        <w:rPr>
          <w:szCs w:val="24"/>
        </w:rPr>
        <w:t xml:space="preserve"> nr. 537, datë 8.7.2020, në të gjitha ndërtesat e</w:t>
      </w:r>
      <w:r w:rsidRPr="00CC49AB">
        <w:rPr>
          <w:spacing w:val="8"/>
          <w:szCs w:val="24"/>
        </w:rPr>
        <w:t xml:space="preserve"> </w:t>
      </w:r>
      <w:r w:rsidRPr="00CC49AB">
        <w:rPr>
          <w:szCs w:val="24"/>
        </w:rPr>
        <w:t>reja</w:t>
      </w:r>
      <w:r w:rsidRPr="00CC49AB">
        <w:rPr>
          <w:w w:val="99"/>
          <w:szCs w:val="24"/>
        </w:rPr>
        <w:t xml:space="preserve"> </w:t>
      </w:r>
      <w:r w:rsidRPr="00CC49AB">
        <w:rPr>
          <w:szCs w:val="24"/>
        </w:rPr>
        <w:t>të</w:t>
      </w:r>
      <w:r w:rsidRPr="00CC49AB">
        <w:rPr>
          <w:spacing w:val="1"/>
          <w:szCs w:val="24"/>
        </w:rPr>
        <w:t xml:space="preserve"> </w:t>
      </w:r>
      <w:r w:rsidRPr="00CC49AB">
        <w:rPr>
          <w:szCs w:val="24"/>
        </w:rPr>
        <w:t>shprehura</w:t>
      </w:r>
      <w:r w:rsidRPr="00CC49AB">
        <w:rPr>
          <w:spacing w:val="1"/>
          <w:szCs w:val="24"/>
        </w:rPr>
        <w:t xml:space="preserve"> </w:t>
      </w:r>
      <w:r w:rsidRPr="00CC49AB">
        <w:rPr>
          <w:szCs w:val="24"/>
        </w:rPr>
        <w:t>me</w:t>
      </w:r>
      <w:r w:rsidRPr="00CC49AB">
        <w:rPr>
          <w:spacing w:val="1"/>
          <w:szCs w:val="24"/>
        </w:rPr>
        <w:t xml:space="preserve"> </w:t>
      </w:r>
      <w:r w:rsidRPr="00CC49AB">
        <w:rPr>
          <w:szCs w:val="24"/>
        </w:rPr>
        <w:t>koeficientin</w:t>
      </w:r>
      <w:r w:rsidRPr="00CC49AB">
        <w:rPr>
          <w:spacing w:val="2"/>
          <w:szCs w:val="24"/>
        </w:rPr>
        <w:t xml:space="preserve"> </w:t>
      </w:r>
      <w:r w:rsidRPr="00CC49AB">
        <w:rPr>
          <w:szCs w:val="24"/>
        </w:rPr>
        <w:t>e</w:t>
      </w:r>
      <w:r w:rsidRPr="00CC49AB">
        <w:rPr>
          <w:spacing w:val="1"/>
          <w:szCs w:val="24"/>
        </w:rPr>
        <w:t xml:space="preserve"> </w:t>
      </w:r>
      <w:r w:rsidRPr="00CC49AB">
        <w:rPr>
          <w:szCs w:val="24"/>
        </w:rPr>
        <w:t>përgjithshëm</w:t>
      </w:r>
      <w:r w:rsidRPr="00CC49AB">
        <w:rPr>
          <w:spacing w:val="1"/>
          <w:szCs w:val="24"/>
        </w:rPr>
        <w:t xml:space="preserve"> </w:t>
      </w:r>
      <w:r w:rsidRPr="00CC49AB">
        <w:rPr>
          <w:szCs w:val="24"/>
        </w:rPr>
        <w:t>të</w:t>
      </w:r>
      <w:r w:rsidRPr="00CC49AB">
        <w:rPr>
          <w:spacing w:val="2"/>
          <w:szCs w:val="24"/>
        </w:rPr>
        <w:t xml:space="preserve"> </w:t>
      </w:r>
      <w:r w:rsidRPr="00CC49AB">
        <w:rPr>
          <w:szCs w:val="24"/>
        </w:rPr>
        <w:t>transmetimit</w:t>
      </w:r>
      <w:r w:rsidRPr="00CC49AB">
        <w:rPr>
          <w:spacing w:val="1"/>
          <w:szCs w:val="24"/>
        </w:rPr>
        <w:t xml:space="preserve"> </w:t>
      </w:r>
      <w:r w:rsidRPr="00CC49AB">
        <w:rPr>
          <w:szCs w:val="24"/>
        </w:rPr>
        <w:t>të</w:t>
      </w:r>
      <w:r w:rsidRPr="00CC49AB">
        <w:rPr>
          <w:spacing w:val="1"/>
          <w:szCs w:val="24"/>
        </w:rPr>
        <w:t xml:space="preserve"> </w:t>
      </w:r>
      <w:r w:rsidRPr="00CC49AB">
        <w:rPr>
          <w:szCs w:val="24"/>
        </w:rPr>
        <w:t>nxehtësisë</w:t>
      </w:r>
      <w:r w:rsidRPr="00CC49AB">
        <w:rPr>
          <w:spacing w:val="2"/>
          <w:szCs w:val="24"/>
        </w:rPr>
        <w:t xml:space="preserve"> </w:t>
      </w:r>
      <w:r w:rsidRPr="00CC49AB">
        <w:rPr>
          <w:szCs w:val="24"/>
        </w:rPr>
        <w:t>U</w:t>
      </w:r>
      <w:r w:rsidRPr="00CC49AB">
        <w:rPr>
          <w:spacing w:val="1"/>
          <w:szCs w:val="24"/>
        </w:rPr>
        <w:t xml:space="preserve"> </w:t>
      </w:r>
      <w:r w:rsidRPr="00CC49AB">
        <w:rPr>
          <w:szCs w:val="24"/>
        </w:rPr>
        <w:t>nuk</w:t>
      </w:r>
      <w:r w:rsidRPr="00CC49AB">
        <w:rPr>
          <w:spacing w:val="1"/>
          <w:szCs w:val="24"/>
        </w:rPr>
        <w:t xml:space="preserve"> </w:t>
      </w:r>
      <w:r w:rsidRPr="00CC49AB">
        <w:rPr>
          <w:szCs w:val="24"/>
        </w:rPr>
        <w:t>tejkalojnë</w:t>
      </w:r>
      <w:r w:rsidRPr="00CC49AB">
        <w:rPr>
          <w:spacing w:val="2"/>
          <w:szCs w:val="24"/>
        </w:rPr>
        <w:t xml:space="preserve"> </w:t>
      </w:r>
      <w:r w:rsidRPr="00CC49AB">
        <w:rPr>
          <w:szCs w:val="24"/>
        </w:rPr>
        <w:t>vlerat</w:t>
      </w:r>
      <w:r w:rsidRPr="00CC49AB">
        <w:rPr>
          <w:w w:val="99"/>
          <w:szCs w:val="24"/>
        </w:rPr>
        <w:t xml:space="preserve"> </w:t>
      </w:r>
      <w:r w:rsidRPr="00CC49AB">
        <w:rPr>
          <w:szCs w:val="24"/>
        </w:rPr>
        <w:t>e</w:t>
      </w:r>
      <w:r w:rsidRPr="00CC49AB">
        <w:rPr>
          <w:spacing w:val="-6"/>
          <w:szCs w:val="24"/>
        </w:rPr>
        <w:t xml:space="preserve"> </w:t>
      </w:r>
      <w:r w:rsidRPr="00CC49AB">
        <w:rPr>
          <w:szCs w:val="24"/>
        </w:rPr>
        <w:t>lejuara</w:t>
      </w:r>
      <w:r w:rsidRPr="00CC49AB">
        <w:rPr>
          <w:spacing w:val="-6"/>
          <w:szCs w:val="24"/>
        </w:rPr>
        <w:t xml:space="preserve"> </w:t>
      </w:r>
      <w:r w:rsidRPr="00CC49AB">
        <w:rPr>
          <w:szCs w:val="24"/>
        </w:rPr>
        <w:t>të</w:t>
      </w:r>
      <w:r w:rsidRPr="00CC49AB">
        <w:rPr>
          <w:spacing w:val="-5"/>
          <w:szCs w:val="24"/>
        </w:rPr>
        <w:t xml:space="preserve"> </w:t>
      </w:r>
      <w:r w:rsidRPr="00CC49AB">
        <w:rPr>
          <w:szCs w:val="24"/>
        </w:rPr>
        <w:t>këtij</w:t>
      </w:r>
      <w:r w:rsidRPr="00CC49AB">
        <w:rPr>
          <w:spacing w:val="-6"/>
          <w:szCs w:val="24"/>
        </w:rPr>
        <w:t xml:space="preserve"> </w:t>
      </w:r>
      <w:r w:rsidRPr="00CC49AB">
        <w:rPr>
          <w:szCs w:val="24"/>
        </w:rPr>
        <w:t>koeficienti,</w:t>
      </w:r>
      <w:r w:rsidRPr="00CC49AB">
        <w:rPr>
          <w:spacing w:val="-6"/>
          <w:szCs w:val="24"/>
        </w:rPr>
        <w:t xml:space="preserve"> </w:t>
      </w:r>
      <w:r w:rsidRPr="00CC49AB">
        <w:rPr>
          <w:szCs w:val="24"/>
        </w:rPr>
        <w:t>të</w:t>
      </w:r>
      <w:r w:rsidRPr="00CC49AB">
        <w:rPr>
          <w:spacing w:val="-5"/>
          <w:szCs w:val="24"/>
        </w:rPr>
        <w:t xml:space="preserve"> </w:t>
      </w:r>
      <w:r w:rsidRPr="00CC49AB">
        <w:rPr>
          <w:szCs w:val="24"/>
        </w:rPr>
        <w:t>përcaktuara</w:t>
      </w:r>
      <w:r w:rsidRPr="00CC49AB">
        <w:rPr>
          <w:spacing w:val="-6"/>
          <w:szCs w:val="24"/>
        </w:rPr>
        <w:t xml:space="preserve"> </w:t>
      </w:r>
      <w:r w:rsidRPr="00CC49AB">
        <w:rPr>
          <w:szCs w:val="24"/>
        </w:rPr>
        <w:t>më</w:t>
      </w:r>
      <w:r w:rsidRPr="00CC49AB">
        <w:rPr>
          <w:spacing w:val="-5"/>
          <w:szCs w:val="24"/>
        </w:rPr>
        <w:t xml:space="preserve"> </w:t>
      </w:r>
      <w:r w:rsidRPr="00CC49AB">
        <w:rPr>
          <w:szCs w:val="24"/>
        </w:rPr>
        <w:t xml:space="preserve">poshtë: </w:t>
      </w:r>
    </w:p>
    <w:p w14:paraId="46958B2B" w14:textId="55B6C608" w:rsidR="00655FA7" w:rsidRPr="00CC49AB" w:rsidRDefault="00783B62" w:rsidP="00783B62">
      <w:pPr>
        <w:pStyle w:val="TEKSTIIIIII"/>
        <w:rPr>
          <w:kern w:val="18"/>
          <w:szCs w:val="24"/>
          <w:lang w:eastAsia="en-US"/>
        </w:rPr>
      </w:pPr>
      <w:r w:rsidRPr="00CC49AB">
        <w:rPr>
          <w:kern w:val="18"/>
          <w:szCs w:val="24"/>
          <w:lang w:eastAsia="en-US"/>
        </w:rPr>
        <w:t>-</w:t>
      </w:r>
      <w:r w:rsidR="00FA295F" w:rsidRPr="00CC49AB">
        <w:rPr>
          <w:kern w:val="18"/>
          <w:szCs w:val="24"/>
          <w:lang w:eastAsia="en-US"/>
        </w:rPr>
        <w:t xml:space="preserve"> </w:t>
      </w:r>
      <w:r w:rsidR="00655FA7" w:rsidRPr="00CC49AB">
        <w:rPr>
          <w:kern w:val="18"/>
          <w:szCs w:val="24"/>
          <w:lang w:eastAsia="en-US"/>
        </w:rPr>
        <w:t>muret</w:t>
      </w:r>
      <w:r w:rsidR="00655FA7" w:rsidRPr="00CC49AB">
        <w:rPr>
          <w:spacing w:val="-5"/>
          <w:kern w:val="18"/>
          <w:szCs w:val="24"/>
          <w:lang w:eastAsia="en-US"/>
        </w:rPr>
        <w:t xml:space="preserve"> </w:t>
      </w:r>
      <w:r w:rsidR="00655FA7" w:rsidRPr="00CC49AB">
        <w:rPr>
          <w:kern w:val="18"/>
          <w:szCs w:val="24"/>
          <w:lang w:eastAsia="en-US"/>
        </w:rPr>
        <w:t>e</w:t>
      </w:r>
      <w:r w:rsidR="00655FA7" w:rsidRPr="00CC49AB">
        <w:rPr>
          <w:spacing w:val="-4"/>
          <w:kern w:val="18"/>
          <w:szCs w:val="24"/>
          <w:lang w:eastAsia="en-US"/>
        </w:rPr>
        <w:t xml:space="preserve"> </w:t>
      </w:r>
      <w:r w:rsidR="00655FA7" w:rsidRPr="00CC49AB">
        <w:rPr>
          <w:kern w:val="18"/>
          <w:szCs w:val="24"/>
          <w:lang w:eastAsia="en-US"/>
        </w:rPr>
        <w:t>jashtme</w:t>
      </w:r>
      <w:r w:rsidR="00655FA7" w:rsidRPr="00CC49AB">
        <w:rPr>
          <w:spacing w:val="-5"/>
          <w:kern w:val="18"/>
          <w:szCs w:val="24"/>
          <w:lang w:eastAsia="en-US"/>
        </w:rPr>
        <w:t xml:space="preserve"> </w:t>
      </w:r>
      <w:r w:rsidR="00655FA7" w:rsidRPr="00CC49AB">
        <w:rPr>
          <w:kern w:val="18"/>
          <w:szCs w:val="24"/>
          <w:lang w:eastAsia="en-US"/>
        </w:rPr>
        <w:t>në</w:t>
      </w:r>
      <w:r w:rsidR="00655FA7" w:rsidRPr="00CC49AB">
        <w:rPr>
          <w:spacing w:val="-4"/>
          <w:kern w:val="18"/>
          <w:szCs w:val="24"/>
          <w:lang w:eastAsia="en-US"/>
        </w:rPr>
        <w:t xml:space="preserve"> </w:t>
      </w:r>
      <w:r w:rsidR="00655FA7" w:rsidRPr="00CC49AB">
        <w:rPr>
          <w:kern w:val="18"/>
          <w:szCs w:val="24"/>
          <w:lang w:eastAsia="en-US"/>
        </w:rPr>
        <w:t>kontakt</w:t>
      </w:r>
      <w:r w:rsidR="00655FA7" w:rsidRPr="00CC49AB">
        <w:rPr>
          <w:spacing w:val="-5"/>
          <w:kern w:val="18"/>
          <w:szCs w:val="24"/>
          <w:lang w:eastAsia="en-US"/>
        </w:rPr>
        <w:t xml:space="preserve"> </w:t>
      </w:r>
      <w:r w:rsidR="00655FA7" w:rsidRPr="00CC49AB">
        <w:rPr>
          <w:kern w:val="18"/>
          <w:szCs w:val="24"/>
          <w:lang w:eastAsia="en-US"/>
        </w:rPr>
        <w:t>me</w:t>
      </w:r>
      <w:r w:rsidR="00655FA7" w:rsidRPr="00CC49AB">
        <w:rPr>
          <w:spacing w:val="-4"/>
          <w:kern w:val="18"/>
          <w:szCs w:val="24"/>
          <w:lang w:eastAsia="en-US"/>
        </w:rPr>
        <w:t xml:space="preserve"> </w:t>
      </w:r>
      <w:r w:rsidR="00655FA7" w:rsidRPr="00CC49AB">
        <w:rPr>
          <w:kern w:val="18"/>
          <w:szCs w:val="24"/>
          <w:lang w:eastAsia="en-US"/>
        </w:rPr>
        <w:t>mjedisin</w:t>
      </w:r>
      <w:r w:rsidR="00655FA7" w:rsidRPr="00CC49AB">
        <w:rPr>
          <w:spacing w:val="-4"/>
          <w:kern w:val="18"/>
          <w:szCs w:val="24"/>
          <w:lang w:eastAsia="en-US"/>
        </w:rPr>
        <w:t xml:space="preserve"> </w:t>
      </w:r>
      <w:r w:rsidR="00655FA7" w:rsidRPr="00CC49AB">
        <w:rPr>
          <w:kern w:val="18"/>
          <w:szCs w:val="24"/>
          <w:lang w:eastAsia="en-US"/>
        </w:rPr>
        <w:t>e</w:t>
      </w:r>
      <w:r w:rsidR="00655FA7" w:rsidRPr="00CC49AB">
        <w:rPr>
          <w:spacing w:val="-5"/>
          <w:kern w:val="18"/>
          <w:szCs w:val="24"/>
          <w:lang w:eastAsia="en-US"/>
        </w:rPr>
        <w:t xml:space="preserve"> </w:t>
      </w:r>
      <w:r w:rsidR="00655FA7" w:rsidRPr="00CC49AB">
        <w:rPr>
          <w:kern w:val="18"/>
          <w:szCs w:val="24"/>
          <w:lang w:eastAsia="en-US"/>
        </w:rPr>
        <w:t>jashtëm</w:t>
      </w:r>
      <w:r w:rsidR="00F365BA" w:rsidRPr="00CC49AB">
        <w:rPr>
          <w:kern w:val="18"/>
          <w:szCs w:val="24"/>
          <w:lang w:eastAsia="en-US"/>
        </w:rPr>
        <w:t>:</w:t>
      </w:r>
      <w:r w:rsidR="00655FA7" w:rsidRPr="00CC49AB">
        <w:rPr>
          <w:kern w:val="18"/>
          <w:szCs w:val="24"/>
          <w:lang w:eastAsia="en-US"/>
        </w:rPr>
        <w:t xml:space="preserve"> U = 0.38 (W</w:t>
      </w:r>
      <w:r w:rsidR="009C03C5" w:rsidRPr="00CC49AB">
        <w:rPr>
          <w:kern w:val="18"/>
          <w:szCs w:val="24"/>
          <w:lang w:eastAsia="en-US"/>
        </w:rPr>
        <w:t>/</w:t>
      </w:r>
      <w:r w:rsidR="00655FA7" w:rsidRPr="00CC49AB">
        <w:rPr>
          <w:kern w:val="18"/>
          <w:szCs w:val="24"/>
          <w:lang w:eastAsia="en-US"/>
        </w:rPr>
        <w:t>m</w:t>
      </w:r>
      <w:r w:rsidR="00655FA7" w:rsidRPr="00CC49AB">
        <w:rPr>
          <w:kern w:val="18"/>
          <w:szCs w:val="24"/>
          <w:vertAlign w:val="superscript"/>
          <w:lang w:eastAsia="en-US"/>
        </w:rPr>
        <w:t>2</w:t>
      </w:r>
      <w:r w:rsidR="00655FA7" w:rsidRPr="00CC49AB">
        <w:rPr>
          <w:kern w:val="18"/>
          <w:szCs w:val="24"/>
          <w:lang w:eastAsia="en-US"/>
        </w:rPr>
        <w:t>K)</w:t>
      </w:r>
    </w:p>
    <w:p w14:paraId="7208D89E" w14:textId="3D9A9FF0" w:rsidR="00655FA7" w:rsidRPr="00CC49AB" w:rsidRDefault="00783B62" w:rsidP="00783B62">
      <w:pPr>
        <w:pStyle w:val="TEKSTIIIIII"/>
        <w:rPr>
          <w:kern w:val="18"/>
          <w:szCs w:val="24"/>
          <w:lang w:eastAsia="en-US"/>
        </w:rPr>
      </w:pPr>
      <w:r w:rsidRPr="00CC49AB">
        <w:rPr>
          <w:kern w:val="18"/>
          <w:szCs w:val="24"/>
          <w:lang w:eastAsia="en-US"/>
        </w:rPr>
        <w:t>-</w:t>
      </w:r>
      <w:r w:rsidR="00FA295F" w:rsidRPr="00CC49AB">
        <w:rPr>
          <w:kern w:val="18"/>
          <w:szCs w:val="24"/>
          <w:lang w:eastAsia="en-US"/>
        </w:rPr>
        <w:t xml:space="preserve"> </w:t>
      </w:r>
      <w:r w:rsidR="00655FA7" w:rsidRPr="00CC49AB">
        <w:rPr>
          <w:kern w:val="18"/>
          <w:szCs w:val="24"/>
          <w:lang w:eastAsia="en-US"/>
        </w:rPr>
        <w:t>çatia</w:t>
      </w:r>
      <w:r w:rsidR="00655FA7" w:rsidRPr="00CC49AB">
        <w:rPr>
          <w:spacing w:val="-5"/>
          <w:kern w:val="18"/>
          <w:szCs w:val="24"/>
          <w:lang w:eastAsia="en-US"/>
        </w:rPr>
        <w:t xml:space="preserve"> </w:t>
      </w:r>
      <w:r w:rsidR="00655FA7" w:rsidRPr="00CC49AB">
        <w:rPr>
          <w:kern w:val="18"/>
          <w:szCs w:val="24"/>
          <w:lang w:eastAsia="en-US"/>
        </w:rPr>
        <w:t>(e</w:t>
      </w:r>
      <w:r w:rsidR="00655FA7" w:rsidRPr="00CC49AB">
        <w:rPr>
          <w:spacing w:val="-5"/>
          <w:kern w:val="18"/>
          <w:szCs w:val="24"/>
          <w:lang w:eastAsia="en-US"/>
        </w:rPr>
        <w:t xml:space="preserve"> </w:t>
      </w:r>
      <w:r w:rsidR="00655FA7" w:rsidRPr="00CC49AB">
        <w:rPr>
          <w:kern w:val="18"/>
          <w:szCs w:val="24"/>
          <w:lang w:eastAsia="en-US"/>
        </w:rPr>
        <w:t>pjerrët</w:t>
      </w:r>
      <w:r w:rsidR="00655FA7" w:rsidRPr="00CC49AB">
        <w:rPr>
          <w:spacing w:val="-5"/>
          <w:kern w:val="18"/>
          <w:szCs w:val="24"/>
          <w:lang w:eastAsia="en-US"/>
        </w:rPr>
        <w:t xml:space="preserve"> </w:t>
      </w:r>
      <w:r w:rsidR="00655FA7" w:rsidRPr="00CC49AB">
        <w:rPr>
          <w:kern w:val="18"/>
          <w:szCs w:val="24"/>
          <w:lang w:eastAsia="en-US"/>
        </w:rPr>
        <w:t>ose</w:t>
      </w:r>
      <w:r w:rsidR="00655FA7" w:rsidRPr="00CC49AB">
        <w:rPr>
          <w:spacing w:val="-4"/>
          <w:kern w:val="18"/>
          <w:szCs w:val="24"/>
          <w:lang w:eastAsia="en-US"/>
        </w:rPr>
        <w:t xml:space="preserve"> </w:t>
      </w:r>
      <w:r w:rsidR="00655FA7" w:rsidRPr="00CC49AB">
        <w:rPr>
          <w:kern w:val="18"/>
          <w:szCs w:val="24"/>
          <w:lang w:eastAsia="en-US"/>
        </w:rPr>
        <w:t>tarracë):</w:t>
      </w:r>
      <w:r w:rsidR="00655FA7" w:rsidRPr="00CC49AB">
        <w:rPr>
          <w:kern w:val="18"/>
          <w:szCs w:val="24"/>
          <w:lang w:eastAsia="en-US"/>
        </w:rPr>
        <w:tab/>
      </w:r>
      <w:r w:rsidR="00655FA7" w:rsidRPr="00CC49AB">
        <w:rPr>
          <w:kern w:val="18"/>
          <w:szCs w:val="24"/>
          <w:lang w:eastAsia="en-US"/>
        </w:rPr>
        <w:tab/>
      </w:r>
      <w:r w:rsidR="00655FA7" w:rsidRPr="00CC49AB">
        <w:rPr>
          <w:kern w:val="18"/>
          <w:szCs w:val="24"/>
          <w:lang w:eastAsia="en-US"/>
        </w:rPr>
        <w:tab/>
      </w:r>
      <w:r w:rsidR="00655FA7" w:rsidRPr="00CC49AB">
        <w:rPr>
          <w:kern w:val="18"/>
          <w:szCs w:val="24"/>
          <w:lang w:eastAsia="en-US"/>
        </w:rPr>
        <w:tab/>
      </w:r>
      <w:r w:rsidR="00F365BA" w:rsidRPr="00CC49AB">
        <w:rPr>
          <w:kern w:val="18"/>
          <w:szCs w:val="24"/>
          <w:lang w:eastAsia="en-US"/>
        </w:rPr>
        <w:t xml:space="preserve"> </w:t>
      </w:r>
      <w:r w:rsidR="00655FA7" w:rsidRPr="00CC49AB">
        <w:rPr>
          <w:kern w:val="18"/>
          <w:szCs w:val="24"/>
          <w:lang w:eastAsia="en-US"/>
        </w:rPr>
        <w:t>U = 0.35 (W</w:t>
      </w:r>
      <w:r w:rsidR="009C03C5" w:rsidRPr="00CC49AB">
        <w:rPr>
          <w:kern w:val="18"/>
          <w:szCs w:val="24"/>
          <w:lang w:eastAsia="en-US"/>
        </w:rPr>
        <w:t>/</w:t>
      </w:r>
      <w:r w:rsidR="00655FA7" w:rsidRPr="00CC49AB">
        <w:rPr>
          <w:kern w:val="18"/>
          <w:szCs w:val="24"/>
          <w:lang w:eastAsia="en-US"/>
        </w:rPr>
        <w:t>m</w:t>
      </w:r>
      <w:r w:rsidR="00655FA7" w:rsidRPr="00CC49AB">
        <w:rPr>
          <w:kern w:val="18"/>
          <w:szCs w:val="24"/>
          <w:vertAlign w:val="superscript"/>
          <w:lang w:eastAsia="en-US"/>
        </w:rPr>
        <w:t>2</w:t>
      </w:r>
      <w:r w:rsidR="00655FA7" w:rsidRPr="00CC49AB">
        <w:rPr>
          <w:kern w:val="18"/>
          <w:szCs w:val="24"/>
          <w:lang w:eastAsia="en-US"/>
        </w:rPr>
        <w:t>K)</w:t>
      </w:r>
    </w:p>
    <w:p w14:paraId="586B2A18" w14:textId="4FD64C81" w:rsidR="00655FA7" w:rsidRPr="00CC49AB" w:rsidRDefault="00783B62" w:rsidP="00783B62">
      <w:pPr>
        <w:pStyle w:val="TEKSTIIIIII"/>
        <w:rPr>
          <w:kern w:val="18"/>
          <w:szCs w:val="24"/>
          <w:lang w:eastAsia="en-US"/>
        </w:rPr>
      </w:pPr>
      <w:r w:rsidRPr="00CC49AB">
        <w:rPr>
          <w:kern w:val="18"/>
          <w:szCs w:val="24"/>
          <w:lang w:eastAsia="en-US"/>
        </w:rPr>
        <w:t>-</w:t>
      </w:r>
      <w:r w:rsidR="00FA295F" w:rsidRPr="00CC49AB">
        <w:rPr>
          <w:kern w:val="18"/>
          <w:szCs w:val="24"/>
          <w:lang w:eastAsia="en-US"/>
        </w:rPr>
        <w:t xml:space="preserve"> </w:t>
      </w:r>
      <w:r w:rsidR="00655FA7" w:rsidRPr="00CC49AB">
        <w:rPr>
          <w:kern w:val="18"/>
          <w:szCs w:val="24"/>
          <w:lang w:eastAsia="en-US"/>
        </w:rPr>
        <w:t>soleta</w:t>
      </w:r>
      <w:r w:rsidR="00655FA7" w:rsidRPr="00CC49AB">
        <w:rPr>
          <w:spacing w:val="-8"/>
          <w:kern w:val="18"/>
          <w:szCs w:val="24"/>
          <w:lang w:eastAsia="en-US"/>
        </w:rPr>
        <w:t xml:space="preserve"> </w:t>
      </w:r>
      <w:r w:rsidR="00655FA7" w:rsidRPr="00CC49AB">
        <w:rPr>
          <w:kern w:val="18"/>
          <w:szCs w:val="24"/>
          <w:lang w:eastAsia="en-US"/>
        </w:rPr>
        <w:t>e</w:t>
      </w:r>
      <w:r w:rsidR="00655FA7" w:rsidRPr="00CC49AB">
        <w:rPr>
          <w:spacing w:val="-7"/>
          <w:kern w:val="18"/>
          <w:szCs w:val="24"/>
          <w:lang w:eastAsia="en-US"/>
        </w:rPr>
        <w:t xml:space="preserve"> </w:t>
      </w:r>
      <w:r w:rsidR="00655FA7" w:rsidRPr="00CC49AB">
        <w:rPr>
          <w:kern w:val="18"/>
          <w:szCs w:val="24"/>
          <w:lang w:eastAsia="en-US"/>
        </w:rPr>
        <w:t xml:space="preserve">papafingos: </w:t>
      </w:r>
      <w:r w:rsidR="00655FA7" w:rsidRPr="00CC49AB">
        <w:rPr>
          <w:kern w:val="18"/>
          <w:szCs w:val="24"/>
          <w:lang w:eastAsia="en-US"/>
        </w:rPr>
        <w:tab/>
      </w:r>
      <w:r w:rsidR="00655FA7" w:rsidRPr="00CC49AB">
        <w:rPr>
          <w:kern w:val="18"/>
          <w:szCs w:val="24"/>
          <w:lang w:eastAsia="en-US"/>
        </w:rPr>
        <w:tab/>
      </w:r>
      <w:r w:rsidR="00655FA7" w:rsidRPr="00CC49AB">
        <w:rPr>
          <w:kern w:val="18"/>
          <w:szCs w:val="24"/>
          <w:lang w:eastAsia="en-US"/>
        </w:rPr>
        <w:tab/>
      </w:r>
      <w:r w:rsidR="00655FA7" w:rsidRPr="00CC49AB">
        <w:rPr>
          <w:kern w:val="18"/>
          <w:szCs w:val="24"/>
          <w:lang w:eastAsia="en-US"/>
        </w:rPr>
        <w:tab/>
      </w:r>
      <w:r w:rsidR="00F365BA" w:rsidRPr="00CC49AB">
        <w:rPr>
          <w:kern w:val="18"/>
          <w:szCs w:val="24"/>
          <w:lang w:eastAsia="en-US"/>
        </w:rPr>
        <w:t xml:space="preserve"> </w:t>
      </w:r>
      <w:r w:rsidR="00655FA7" w:rsidRPr="00CC49AB">
        <w:rPr>
          <w:kern w:val="18"/>
          <w:szCs w:val="24"/>
          <w:lang w:eastAsia="en-US"/>
        </w:rPr>
        <w:t>U = 0.38 (W</w:t>
      </w:r>
      <w:r w:rsidR="009C03C5" w:rsidRPr="00CC49AB">
        <w:rPr>
          <w:kern w:val="18"/>
          <w:szCs w:val="24"/>
          <w:lang w:eastAsia="en-US"/>
        </w:rPr>
        <w:t>/</w:t>
      </w:r>
      <w:r w:rsidR="00655FA7" w:rsidRPr="00CC49AB">
        <w:rPr>
          <w:kern w:val="18"/>
          <w:szCs w:val="24"/>
          <w:lang w:eastAsia="en-US"/>
        </w:rPr>
        <w:t>m</w:t>
      </w:r>
      <w:r w:rsidR="00655FA7" w:rsidRPr="00CC49AB">
        <w:rPr>
          <w:kern w:val="18"/>
          <w:szCs w:val="24"/>
          <w:vertAlign w:val="superscript"/>
          <w:lang w:eastAsia="en-US"/>
        </w:rPr>
        <w:t>2</w:t>
      </w:r>
      <w:r w:rsidR="00655FA7" w:rsidRPr="00CC49AB">
        <w:rPr>
          <w:kern w:val="18"/>
          <w:szCs w:val="24"/>
          <w:lang w:eastAsia="en-US"/>
        </w:rPr>
        <w:t>K)</w:t>
      </w:r>
    </w:p>
    <w:p w14:paraId="223ACEEF" w14:textId="6B41BE7D" w:rsidR="00655FA7" w:rsidRPr="00CC49AB" w:rsidRDefault="00783B62" w:rsidP="00783B62">
      <w:pPr>
        <w:pStyle w:val="TEKSTIIIIII"/>
        <w:rPr>
          <w:kern w:val="18"/>
          <w:szCs w:val="24"/>
          <w:lang w:eastAsia="en-US"/>
        </w:rPr>
      </w:pPr>
      <w:r w:rsidRPr="00CC49AB">
        <w:rPr>
          <w:kern w:val="18"/>
          <w:szCs w:val="24"/>
          <w:lang w:eastAsia="en-US"/>
        </w:rPr>
        <w:t>-</w:t>
      </w:r>
      <w:r w:rsidR="00FA295F" w:rsidRPr="00CC49AB">
        <w:rPr>
          <w:kern w:val="18"/>
          <w:szCs w:val="24"/>
          <w:lang w:eastAsia="en-US"/>
        </w:rPr>
        <w:t xml:space="preserve"> </w:t>
      </w:r>
      <w:r w:rsidR="00655FA7" w:rsidRPr="00CC49AB">
        <w:rPr>
          <w:kern w:val="18"/>
          <w:szCs w:val="24"/>
          <w:lang w:eastAsia="en-US"/>
        </w:rPr>
        <w:t>dysheme</w:t>
      </w:r>
      <w:r w:rsidR="00655FA7" w:rsidRPr="00CC49AB">
        <w:rPr>
          <w:spacing w:val="-6"/>
          <w:kern w:val="18"/>
          <w:szCs w:val="24"/>
          <w:lang w:eastAsia="en-US"/>
        </w:rPr>
        <w:t xml:space="preserve"> </w:t>
      </w:r>
      <w:r w:rsidR="00655FA7" w:rsidRPr="00CC49AB">
        <w:rPr>
          <w:kern w:val="18"/>
          <w:szCs w:val="24"/>
          <w:lang w:eastAsia="en-US"/>
        </w:rPr>
        <w:t>e</w:t>
      </w:r>
      <w:r w:rsidR="00655FA7" w:rsidRPr="00CC49AB">
        <w:rPr>
          <w:spacing w:val="-6"/>
          <w:kern w:val="18"/>
          <w:szCs w:val="24"/>
          <w:lang w:eastAsia="en-US"/>
        </w:rPr>
        <w:t xml:space="preserve"> </w:t>
      </w:r>
      <w:r w:rsidR="00655FA7" w:rsidRPr="00CC49AB">
        <w:rPr>
          <w:kern w:val="18"/>
          <w:szCs w:val="24"/>
          <w:lang w:eastAsia="en-US"/>
        </w:rPr>
        <w:t>mbështetur</w:t>
      </w:r>
      <w:r w:rsidR="00655FA7" w:rsidRPr="00CC49AB">
        <w:rPr>
          <w:spacing w:val="-5"/>
          <w:kern w:val="18"/>
          <w:szCs w:val="24"/>
          <w:lang w:eastAsia="en-US"/>
        </w:rPr>
        <w:t xml:space="preserve"> </w:t>
      </w:r>
      <w:r w:rsidR="00655FA7" w:rsidRPr="00CC49AB">
        <w:rPr>
          <w:kern w:val="18"/>
          <w:szCs w:val="24"/>
          <w:lang w:eastAsia="en-US"/>
        </w:rPr>
        <w:t>në</w:t>
      </w:r>
      <w:r w:rsidR="00655FA7" w:rsidRPr="00CC49AB">
        <w:rPr>
          <w:spacing w:val="-6"/>
          <w:kern w:val="18"/>
          <w:szCs w:val="24"/>
          <w:lang w:eastAsia="en-US"/>
        </w:rPr>
        <w:t xml:space="preserve"> </w:t>
      </w:r>
      <w:r w:rsidR="00655FA7" w:rsidRPr="00CC49AB">
        <w:rPr>
          <w:kern w:val="18"/>
          <w:szCs w:val="24"/>
          <w:lang w:eastAsia="en-US"/>
        </w:rPr>
        <w:t xml:space="preserve">tokë: </w:t>
      </w:r>
      <w:r w:rsidR="00655FA7" w:rsidRPr="00CC49AB">
        <w:rPr>
          <w:kern w:val="18"/>
          <w:szCs w:val="24"/>
          <w:lang w:eastAsia="en-US"/>
        </w:rPr>
        <w:tab/>
      </w:r>
      <w:r w:rsidR="00655FA7" w:rsidRPr="00CC49AB">
        <w:rPr>
          <w:kern w:val="18"/>
          <w:szCs w:val="24"/>
          <w:lang w:eastAsia="en-US"/>
        </w:rPr>
        <w:tab/>
      </w:r>
      <w:r w:rsidR="00655FA7" w:rsidRPr="00CC49AB">
        <w:rPr>
          <w:kern w:val="18"/>
          <w:szCs w:val="24"/>
          <w:lang w:eastAsia="en-US"/>
        </w:rPr>
        <w:tab/>
      </w:r>
      <w:r w:rsidR="00F365BA" w:rsidRPr="00CC49AB">
        <w:rPr>
          <w:kern w:val="18"/>
          <w:szCs w:val="24"/>
          <w:lang w:eastAsia="en-US"/>
        </w:rPr>
        <w:t xml:space="preserve"> </w:t>
      </w:r>
      <w:r w:rsidR="00655FA7" w:rsidRPr="00CC49AB">
        <w:rPr>
          <w:kern w:val="18"/>
          <w:szCs w:val="24"/>
          <w:lang w:eastAsia="en-US"/>
        </w:rPr>
        <w:t>U = 0.5 (W</w:t>
      </w:r>
      <w:r w:rsidR="009C03C5" w:rsidRPr="00CC49AB">
        <w:rPr>
          <w:kern w:val="18"/>
          <w:szCs w:val="24"/>
          <w:lang w:eastAsia="en-US"/>
        </w:rPr>
        <w:t>/</w:t>
      </w:r>
      <w:r w:rsidR="00655FA7" w:rsidRPr="00CC49AB">
        <w:rPr>
          <w:kern w:val="18"/>
          <w:szCs w:val="24"/>
          <w:lang w:eastAsia="en-US"/>
        </w:rPr>
        <w:t>m</w:t>
      </w:r>
      <w:r w:rsidR="00655FA7" w:rsidRPr="00CC49AB">
        <w:rPr>
          <w:kern w:val="18"/>
          <w:szCs w:val="24"/>
          <w:vertAlign w:val="superscript"/>
          <w:lang w:eastAsia="en-US"/>
        </w:rPr>
        <w:t>2</w:t>
      </w:r>
      <w:r w:rsidR="00655FA7" w:rsidRPr="00CC49AB">
        <w:rPr>
          <w:kern w:val="18"/>
          <w:szCs w:val="24"/>
          <w:lang w:eastAsia="en-US"/>
        </w:rPr>
        <w:t>K)</w:t>
      </w:r>
    </w:p>
    <w:p w14:paraId="45217619" w14:textId="5435A224" w:rsidR="00655FA7" w:rsidRPr="00CC49AB" w:rsidRDefault="00783B62" w:rsidP="00783B62">
      <w:pPr>
        <w:pStyle w:val="TEKSTIIIIII"/>
        <w:rPr>
          <w:kern w:val="18"/>
          <w:szCs w:val="24"/>
          <w:lang w:eastAsia="en-US"/>
        </w:rPr>
      </w:pPr>
      <w:r w:rsidRPr="00CC49AB">
        <w:rPr>
          <w:kern w:val="18"/>
          <w:szCs w:val="24"/>
          <w:lang w:eastAsia="en-US"/>
        </w:rPr>
        <w:t>-</w:t>
      </w:r>
      <w:r w:rsidR="00FA295F" w:rsidRPr="00CC49AB">
        <w:rPr>
          <w:kern w:val="18"/>
          <w:szCs w:val="24"/>
          <w:lang w:eastAsia="en-US"/>
        </w:rPr>
        <w:t xml:space="preserve"> </w:t>
      </w:r>
      <w:r w:rsidR="00655FA7" w:rsidRPr="00CC49AB">
        <w:rPr>
          <w:kern w:val="18"/>
          <w:szCs w:val="24"/>
          <w:lang w:eastAsia="en-US"/>
        </w:rPr>
        <w:t>komponentët</w:t>
      </w:r>
      <w:r w:rsidR="00655FA7" w:rsidRPr="00CC49AB">
        <w:rPr>
          <w:spacing w:val="21"/>
          <w:kern w:val="18"/>
          <w:szCs w:val="24"/>
          <w:lang w:eastAsia="en-US"/>
        </w:rPr>
        <w:t xml:space="preserve"> </w:t>
      </w:r>
      <w:r w:rsidR="00655FA7" w:rsidRPr="00CC49AB">
        <w:rPr>
          <w:kern w:val="18"/>
          <w:szCs w:val="24"/>
          <w:lang w:eastAsia="en-US"/>
        </w:rPr>
        <w:t xml:space="preserve">me xham </w:t>
      </w:r>
      <w:r w:rsidR="00655FA7" w:rsidRPr="00CC49AB">
        <w:rPr>
          <w:spacing w:val="22"/>
          <w:kern w:val="18"/>
          <w:szCs w:val="24"/>
          <w:lang w:eastAsia="en-US"/>
        </w:rPr>
        <w:t>(</w:t>
      </w:r>
      <w:r w:rsidR="00655FA7" w:rsidRPr="00CC49AB">
        <w:rPr>
          <w:kern w:val="18"/>
          <w:szCs w:val="24"/>
          <w:lang w:eastAsia="en-US"/>
        </w:rPr>
        <w:t>dritaret)</w:t>
      </w:r>
      <w:r w:rsidR="00655FA7" w:rsidRPr="00CC49AB">
        <w:rPr>
          <w:kern w:val="18"/>
          <w:szCs w:val="24"/>
          <w:lang w:eastAsia="en-US"/>
        </w:rPr>
        <w:tab/>
      </w:r>
      <w:r w:rsidR="00655FA7" w:rsidRPr="00CC49AB">
        <w:rPr>
          <w:kern w:val="18"/>
          <w:szCs w:val="24"/>
          <w:lang w:eastAsia="en-US"/>
        </w:rPr>
        <w:tab/>
      </w:r>
      <w:r w:rsidR="00655FA7" w:rsidRPr="00CC49AB">
        <w:rPr>
          <w:kern w:val="18"/>
          <w:szCs w:val="24"/>
          <w:lang w:eastAsia="en-US"/>
        </w:rPr>
        <w:tab/>
      </w:r>
      <w:r w:rsidR="00F365BA" w:rsidRPr="00CC49AB">
        <w:rPr>
          <w:kern w:val="18"/>
          <w:szCs w:val="24"/>
          <w:lang w:eastAsia="en-US"/>
        </w:rPr>
        <w:t xml:space="preserve"> </w:t>
      </w:r>
      <w:r w:rsidR="00655FA7" w:rsidRPr="00CC49AB">
        <w:rPr>
          <w:kern w:val="18"/>
          <w:szCs w:val="24"/>
          <w:lang w:eastAsia="en-US"/>
        </w:rPr>
        <w:t>U = 2.00 (W</w:t>
      </w:r>
      <w:r w:rsidR="009C03C5" w:rsidRPr="00CC49AB">
        <w:rPr>
          <w:kern w:val="18"/>
          <w:szCs w:val="24"/>
          <w:lang w:eastAsia="en-US"/>
        </w:rPr>
        <w:t>/</w:t>
      </w:r>
      <w:r w:rsidR="00655FA7" w:rsidRPr="00CC49AB">
        <w:rPr>
          <w:kern w:val="18"/>
          <w:szCs w:val="24"/>
          <w:lang w:eastAsia="en-US"/>
        </w:rPr>
        <w:t>m</w:t>
      </w:r>
      <w:r w:rsidR="00655FA7" w:rsidRPr="00CC49AB">
        <w:rPr>
          <w:kern w:val="18"/>
          <w:szCs w:val="24"/>
          <w:vertAlign w:val="superscript"/>
          <w:lang w:eastAsia="en-US"/>
        </w:rPr>
        <w:t>2</w:t>
      </w:r>
      <w:r w:rsidR="00655FA7" w:rsidRPr="00CC49AB">
        <w:rPr>
          <w:kern w:val="18"/>
          <w:szCs w:val="24"/>
          <w:lang w:eastAsia="en-US"/>
        </w:rPr>
        <w:t>K)</w:t>
      </w:r>
    </w:p>
    <w:p w14:paraId="2FBC7DAA" w14:textId="3CFEE2A7" w:rsidR="00655FA7" w:rsidRPr="00CC49AB" w:rsidRDefault="00BF2ACB" w:rsidP="00783B62">
      <w:pPr>
        <w:pStyle w:val="TEKSTIIIIII"/>
        <w:rPr>
          <w:szCs w:val="24"/>
        </w:rPr>
      </w:pPr>
      <w:r>
        <w:rPr>
          <w:szCs w:val="24"/>
        </w:rPr>
        <w:t>Në</w:t>
      </w:r>
      <w:r w:rsidR="00655FA7" w:rsidRPr="00CC49AB">
        <w:rPr>
          <w:szCs w:val="24"/>
        </w:rPr>
        <w:t xml:space="preserve"> të gjitha ndërtesat ekzistuese</w:t>
      </w:r>
      <w:r w:rsidR="00655FA7" w:rsidRPr="00CC49AB">
        <w:rPr>
          <w:spacing w:val="6"/>
          <w:szCs w:val="24"/>
        </w:rPr>
        <w:t xml:space="preserve"> </w:t>
      </w:r>
      <w:r w:rsidR="00655FA7" w:rsidRPr="00CC49AB">
        <w:rPr>
          <w:szCs w:val="24"/>
        </w:rPr>
        <w:t>dhe</w:t>
      </w:r>
      <w:r w:rsidR="00655FA7" w:rsidRPr="00CC49AB">
        <w:rPr>
          <w:spacing w:val="6"/>
          <w:szCs w:val="24"/>
        </w:rPr>
        <w:t xml:space="preserve"> </w:t>
      </w:r>
      <w:r w:rsidR="00655FA7" w:rsidRPr="00CC49AB">
        <w:rPr>
          <w:szCs w:val="24"/>
        </w:rPr>
        <w:t>njësitë</w:t>
      </w:r>
      <w:r w:rsidR="00655FA7" w:rsidRPr="00CC49AB">
        <w:rPr>
          <w:spacing w:val="5"/>
          <w:szCs w:val="24"/>
        </w:rPr>
        <w:t xml:space="preserve"> </w:t>
      </w:r>
      <w:r w:rsidR="00655FA7" w:rsidRPr="00CC49AB">
        <w:rPr>
          <w:szCs w:val="24"/>
        </w:rPr>
        <w:t>e</w:t>
      </w:r>
      <w:r w:rsidR="00655FA7" w:rsidRPr="00CC49AB">
        <w:rPr>
          <w:w w:val="99"/>
          <w:szCs w:val="24"/>
        </w:rPr>
        <w:t xml:space="preserve"> </w:t>
      </w:r>
      <w:r w:rsidR="00655FA7" w:rsidRPr="00CC49AB">
        <w:rPr>
          <w:szCs w:val="24"/>
        </w:rPr>
        <w:t>ndërtesave</w:t>
      </w:r>
      <w:r w:rsidR="00655FA7" w:rsidRPr="00CC49AB">
        <w:rPr>
          <w:spacing w:val="34"/>
          <w:szCs w:val="24"/>
        </w:rPr>
        <w:t xml:space="preserve"> </w:t>
      </w:r>
      <w:r w:rsidR="00655FA7" w:rsidRPr="00CC49AB">
        <w:rPr>
          <w:szCs w:val="24"/>
        </w:rPr>
        <w:t>ekzistuese,</w:t>
      </w:r>
      <w:r w:rsidR="00655FA7" w:rsidRPr="00CC49AB">
        <w:rPr>
          <w:spacing w:val="35"/>
          <w:szCs w:val="24"/>
        </w:rPr>
        <w:t xml:space="preserve"> </w:t>
      </w:r>
      <w:r w:rsidR="00655FA7" w:rsidRPr="00CC49AB">
        <w:rPr>
          <w:szCs w:val="24"/>
        </w:rPr>
        <w:t>kur</w:t>
      </w:r>
      <w:r w:rsidR="00655FA7" w:rsidRPr="00CC49AB">
        <w:rPr>
          <w:spacing w:val="35"/>
          <w:szCs w:val="24"/>
        </w:rPr>
        <w:t xml:space="preserve"> </w:t>
      </w:r>
      <w:r w:rsidR="00655FA7" w:rsidRPr="00CC49AB">
        <w:rPr>
          <w:szCs w:val="24"/>
        </w:rPr>
        <w:t>ato</w:t>
      </w:r>
      <w:r w:rsidR="00655FA7" w:rsidRPr="00CC49AB">
        <w:rPr>
          <w:spacing w:val="34"/>
          <w:szCs w:val="24"/>
        </w:rPr>
        <w:t xml:space="preserve"> i </w:t>
      </w:r>
      <w:r w:rsidR="00655FA7" w:rsidRPr="00CC49AB">
        <w:rPr>
          <w:szCs w:val="24"/>
        </w:rPr>
        <w:t>nënshtrohen</w:t>
      </w:r>
      <w:r w:rsidR="00655FA7" w:rsidRPr="00CC49AB">
        <w:rPr>
          <w:spacing w:val="35"/>
          <w:szCs w:val="24"/>
        </w:rPr>
        <w:t xml:space="preserve"> </w:t>
      </w:r>
      <w:r w:rsidR="00655FA7" w:rsidRPr="00CC49AB">
        <w:rPr>
          <w:szCs w:val="24"/>
        </w:rPr>
        <w:t>një</w:t>
      </w:r>
      <w:r w:rsidR="00655FA7" w:rsidRPr="00CC49AB">
        <w:rPr>
          <w:spacing w:val="35"/>
          <w:szCs w:val="24"/>
        </w:rPr>
        <w:t xml:space="preserve"> </w:t>
      </w:r>
      <w:r w:rsidR="00655FA7" w:rsidRPr="00CC49AB">
        <w:rPr>
          <w:szCs w:val="24"/>
        </w:rPr>
        <w:t>rinovimi</w:t>
      </w:r>
      <w:r w:rsidR="00655FA7" w:rsidRPr="00CC49AB">
        <w:rPr>
          <w:spacing w:val="34"/>
          <w:szCs w:val="24"/>
        </w:rPr>
        <w:t xml:space="preserve"> </w:t>
      </w:r>
      <w:r w:rsidR="00655FA7" w:rsidRPr="00CC49AB">
        <w:rPr>
          <w:szCs w:val="24"/>
        </w:rPr>
        <w:t>të</w:t>
      </w:r>
      <w:r w:rsidR="00655FA7" w:rsidRPr="00CC49AB">
        <w:rPr>
          <w:spacing w:val="35"/>
          <w:szCs w:val="24"/>
        </w:rPr>
        <w:t xml:space="preserve"> </w:t>
      </w:r>
      <w:r w:rsidR="00655FA7" w:rsidRPr="00CC49AB">
        <w:rPr>
          <w:szCs w:val="24"/>
        </w:rPr>
        <w:t>rëndësishëm</w:t>
      </w:r>
      <w:r w:rsidR="00655FA7" w:rsidRPr="00CC49AB">
        <w:rPr>
          <w:spacing w:val="35"/>
          <w:szCs w:val="24"/>
        </w:rPr>
        <w:t xml:space="preserve"> </w:t>
      </w:r>
      <w:r w:rsidR="00655FA7" w:rsidRPr="00CC49AB">
        <w:rPr>
          <w:szCs w:val="24"/>
        </w:rPr>
        <w:t>dhe/ose</w:t>
      </w:r>
      <w:r w:rsidR="00655FA7" w:rsidRPr="00CC49AB">
        <w:rPr>
          <w:spacing w:val="35"/>
          <w:szCs w:val="24"/>
        </w:rPr>
        <w:t xml:space="preserve"> </w:t>
      </w:r>
      <w:r w:rsidR="00655FA7" w:rsidRPr="00CC49AB">
        <w:rPr>
          <w:szCs w:val="24"/>
        </w:rPr>
        <w:t>kur</w:t>
      </w:r>
      <w:r w:rsidR="00655FA7" w:rsidRPr="00CC49AB">
        <w:rPr>
          <w:w w:val="99"/>
          <w:szCs w:val="24"/>
        </w:rPr>
        <w:t xml:space="preserve"> </w:t>
      </w:r>
      <w:r w:rsidR="00655FA7" w:rsidRPr="00CC49AB">
        <w:rPr>
          <w:szCs w:val="24"/>
        </w:rPr>
        <w:t>zgjerohen, të shprehura me koeficientin</w:t>
      </w:r>
      <w:r w:rsidR="00655FA7" w:rsidRPr="00CC49AB">
        <w:rPr>
          <w:spacing w:val="1"/>
          <w:szCs w:val="24"/>
        </w:rPr>
        <w:t xml:space="preserve"> </w:t>
      </w:r>
      <w:r w:rsidR="00655FA7" w:rsidRPr="00CC49AB">
        <w:rPr>
          <w:szCs w:val="24"/>
        </w:rPr>
        <w:t>e përgjithshëm të transmetimit të</w:t>
      </w:r>
      <w:r w:rsidR="00655FA7" w:rsidRPr="00CC49AB">
        <w:rPr>
          <w:spacing w:val="1"/>
          <w:szCs w:val="24"/>
        </w:rPr>
        <w:t xml:space="preserve"> </w:t>
      </w:r>
      <w:r w:rsidR="00655FA7" w:rsidRPr="00CC49AB">
        <w:rPr>
          <w:szCs w:val="24"/>
        </w:rPr>
        <w:t>nxehtësisë U,</w:t>
      </w:r>
      <w:r w:rsidR="00655FA7" w:rsidRPr="00CC49AB">
        <w:rPr>
          <w:w w:val="99"/>
          <w:szCs w:val="24"/>
        </w:rPr>
        <w:t xml:space="preserve"> </w:t>
      </w:r>
      <w:r w:rsidR="00655FA7" w:rsidRPr="00CC49AB">
        <w:rPr>
          <w:szCs w:val="24"/>
        </w:rPr>
        <w:t>nuk</w:t>
      </w:r>
      <w:r w:rsidR="00655FA7" w:rsidRPr="00CC49AB">
        <w:rPr>
          <w:spacing w:val="-6"/>
          <w:szCs w:val="24"/>
        </w:rPr>
        <w:t xml:space="preserve"> </w:t>
      </w:r>
      <w:r w:rsidR="00655FA7" w:rsidRPr="00CC49AB">
        <w:rPr>
          <w:szCs w:val="24"/>
        </w:rPr>
        <w:t>tejkalojnë</w:t>
      </w:r>
      <w:r w:rsidR="00655FA7" w:rsidRPr="00CC49AB">
        <w:rPr>
          <w:spacing w:val="-6"/>
          <w:szCs w:val="24"/>
        </w:rPr>
        <w:t xml:space="preserve"> </w:t>
      </w:r>
      <w:r w:rsidR="00655FA7" w:rsidRPr="00CC49AB">
        <w:rPr>
          <w:szCs w:val="24"/>
        </w:rPr>
        <w:t>vlerat</w:t>
      </w:r>
      <w:r w:rsidR="00655FA7" w:rsidRPr="00CC49AB">
        <w:rPr>
          <w:spacing w:val="-6"/>
          <w:szCs w:val="24"/>
        </w:rPr>
        <w:t xml:space="preserve"> </w:t>
      </w:r>
      <w:r w:rsidR="00655FA7" w:rsidRPr="00CC49AB">
        <w:rPr>
          <w:szCs w:val="24"/>
        </w:rPr>
        <w:t>e</w:t>
      </w:r>
      <w:r w:rsidR="00655FA7" w:rsidRPr="00CC49AB">
        <w:rPr>
          <w:spacing w:val="-5"/>
          <w:szCs w:val="24"/>
        </w:rPr>
        <w:t xml:space="preserve"> </w:t>
      </w:r>
      <w:r w:rsidR="00655FA7" w:rsidRPr="00CC49AB">
        <w:rPr>
          <w:szCs w:val="24"/>
        </w:rPr>
        <w:t>lejuara</w:t>
      </w:r>
      <w:r w:rsidR="00655FA7" w:rsidRPr="00CC49AB">
        <w:rPr>
          <w:spacing w:val="-6"/>
          <w:szCs w:val="24"/>
        </w:rPr>
        <w:t xml:space="preserve"> </w:t>
      </w:r>
      <w:r w:rsidR="00655FA7" w:rsidRPr="00CC49AB">
        <w:rPr>
          <w:szCs w:val="24"/>
        </w:rPr>
        <w:t>të</w:t>
      </w:r>
      <w:r w:rsidR="00655FA7" w:rsidRPr="00CC49AB">
        <w:rPr>
          <w:spacing w:val="-6"/>
          <w:szCs w:val="24"/>
        </w:rPr>
        <w:t xml:space="preserve"> </w:t>
      </w:r>
      <w:r w:rsidR="00655FA7" w:rsidRPr="00CC49AB">
        <w:rPr>
          <w:szCs w:val="24"/>
        </w:rPr>
        <w:t>këtij</w:t>
      </w:r>
      <w:r w:rsidR="00655FA7" w:rsidRPr="00CC49AB">
        <w:rPr>
          <w:spacing w:val="-5"/>
          <w:szCs w:val="24"/>
        </w:rPr>
        <w:t xml:space="preserve"> </w:t>
      </w:r>
      <w:r w:rsidR="00655FA7" w:rsidRPr="00CC49AB">
        <w:rPr>
          <w:szCs w:val="24"/>
        </w:rPr>
        <w:t>koeficienti,</w:t>
      </w:r>
      <w:r w:rsidR="00655FA7" w:rsidRPr="00CC49AB">
        <w:rPr>
          <w:spacing w:val="-6"/>
          <w:szCs w:val="24"/>
        </w:rPr>
        <w:t xml:space="preserve"> </w:t>
      </w:r>
      <w:r w:rsidR="00655FA7" w:rsidRPr="00CC49AB">
        <w:rPr>
          <w:szCs w:val="24"/>
        </w:rPr>
        <w:t>të</w:t>
      </w:r>
      <w:r w:rsidR="00655FA7" w:rsidRPr="00CC49AB">
        <w:rPr>
          <w:spacing w:val="-6"/>
          <w:szCs w:val="24"/>
        </w:rPr>
        <w:t xml:space="preserve"> </w:t>
      </w:r>
      <w:r w:rsidR="00655FA7" w:rsidRPr="00CC49AB">
        <w:rPr>
          <w:szCs w:val="24"/>
        </w:rPr>
        <w:t>përcaktuara</w:t>
      </w:r>
      <w:r w:rsidR="00655FA7" w:rsidRPr="00CC49AB">
        <w:rPr>
          <w:spacing w:val="-5"/>
          <w:szCs w:val="24"/>
        </w:rPr>
        <w:t xml:space="preserve"> </w:t>
      </w:r>
      <w:r w:rsidR="00655FA7" w:rsidRPr="00CC49AB">
        <w:rPr>
          <w:szCs w:val="24"/>
        </w:rPr>
        <w:t>më</w:t>
      </w:r>
      <w:r w:rsidR="00655FA7" w:rsidRPr="00CC49AB">
        <w:rPr>
          <w:spacing w:val="-6"/>
          <w:szCs w:val="24"/>
        </w:rPr>
        <w:t xml:space="preserve"> </w:t>
      </w:r>
      <w:r w:rsidR="00655FA7" w:rsidRPr="00CC49AB">
        <w:rPr>
          <w:szCs w:val="24"/>
        </w:rPr>
        <w:t>poshtë:</w:t>
      </w:r>
    </w:p>
    <w:p w14:paraId="6D2DC1C4" w14:textId="24E43D88" w:rsidR="00655FA7" w:rsidRPr="00CC49AB" w:rsidRDefault="00783B62" w:rsidP="00783B62">
      <w:pPr>
        <w:pStyle w:val="TEKSTIIIIII"/>
        <w:rPr>
          <w:kern w:val="18"/>
          <w:szCs w:val="24"/>
          <w:lang w:eastAsia="en-US"/>
        </w:rPr>
      </w:pPr>
      <w:r w:rsidRPr="00CC49AB">
        <w:rPr>
          <w:kern w:val="18"/>
          <w:szCs w:val="24"/>
          <w:lang w:eastAsia="en-US"/>
        </w:rPr>
        <w:t xml:space="preserve">- </w:t>
      </w:r>
      <w:r w:rsidR="00655FA7" w:rsidRPr="00CC49AB">
        <w:rPr>
          <w:kern w:val="18"/>
          <w:szCs w:val="24"/>
          <w:lang w:eastAsia="en-US"/>
        </w:rPr>
        <w:t>muret</w:t>
      </w:r>
      <w:r w:rsidR="00655FA7" w:rsidRPr="00CC49AB">
        <w:rPr>
          <w:spacing w:val="-5"/>
          <w:kern w:val="18"/>
          <w:szCs w:val="24"/>
          <w:lang w:eastAsia="en-US"/>
        </w:rPr>
        <w:t xml:space="preserve"> </w:t>
      </w:r>
      <w:r w:rsidR="00655FA7" w:rsidRPr="00CC49AB">
        <w:rPr>
          <w:kern w:val="18"/>
          <w:szCs w:val="24"/>
          <w:lang w:eastAsia="en-US"/>
        </w:rPr>
        <w:t>e</w:t>
      </w:r>
      <w:r w:rsidR="00655FA7" w:rsidRPr="00CC49AB">
        <w:rPr>
          <w:spacing w:val="-4"/>
          <w:kern w:val="18"/>
          <w:szCs w:val="24"/>
          <w:lang w:eastAsia="en-US"/>
        </w:rPr>
        <w:t xml:space="preserve"> </w:t>
      </w:r>
      <w:r w:rsidR="00655FA7" w:rsidRPr="00CC49AB">
        <w:rPr>
          <w:kern w:val="18"/>
          <w:szCs w:val="24"/>
          <w:lang w:eastAsia="en-US"/>
        </w:rPr>
        <w:t>jashtme</w:t>
      </w:r>
      <w:r w:rsidR="00655FA7" w:rsidRPr="00CC49AB">
        <w:rPr>
          <w:spacing w:val="-5"/>
          <w:kern w:val="18"/>
          <w:szCs w:val="24"/>
          <w:lang w:eastAsia="en-US"/>
        </w:rPr>
        <w:t xml:space="preserve"> </w:t>
      </w:r>
      <w:r w:rsidR="00655FA7" w:rsidRPr="00CC49AB">
        <w:rPr>
          <w:kern w:val="18"/>
          <w:szCs w:val="24"/>
          <w:lang w:eastAsia="en-US"/>
        </w:rPr>
        <w:t>në</w:t>
      </w:r>
      <w:r w:rsidR="00655FA7" w:rsidRPr="00CC49AB">
        <w:rPr>
          <w:spacing w:val="-4"/>
          <w:kern w:val="18"/>
          <w:szCs w:val="24"/>
          <w:lang w:eastAsia="en-US"/>
        </w:rPr>
        <w:t xml:space="preserve"> </w:t>
      </w:r>
      <w:r w:rsidR="00655FA7" w:rsidRPr="00CC49AB">
        <w:rPr>
          <w:kern w:val="18"/>
          <w:szCs w:val="24"/>
          <w:lang w:eastAsia="en-US"/>
        </w:rPr>
        <w:t>kontakt</w:t>
      </w:r>
      <w:r w:rsidR="00655FA7" w:rsidRPr="00CC49AB">
        <w:rPr>
          <w:spacing w:val="-5"/>
          <w:kern w:val="18"/>
          <w:szCs w:val="24"/>
          <w:lang w:eastAsia="en-US"/>
        </w:rPr>
        <w:t xml:space="preserve"> </w:t>
      </w:r>
      <w:r w:rsidR="00655FA7" w:rsidRPr="00CC49AB">
        <w:rPr>
          <w:kern w:val="18"/>
          <w:szCs w:val="24"/>
          <w:lang w:eastAsia="en-US"/>
        </w:rPr>
        <w:t>me</w:t>
      </w:r>
      <w:r w:rsidR="00655FA7" w:rsidRPr="00CC49AB">
        <w:rPr>
          <w:spacing w:val="-4"/>
          <w:kern w:val="18"/>
          <w:szCs w:val="24"/>
          <w:lang w:eastAsia="en-US"/>
        </w:rPr>
        <w:t xml:space="preserve"> </w:t>
      </w:r>
      <w:r w:rsidR="00655FA7" w:rsidRPr="00CC49AB">
        <w:rPr>
          <w:kern w:val="18"/>
          <w:szCs w:val="24"/>
          <w:lang w:eastAsia="en-US"/>
        </w:rPr>
        <w:t>mjedisin</w:t>
      </w:r>
      <w:r w:rsidR="00655FA7" w:rsidRPr="00CC49AB">
        <w:rPr>
          <w:spacing w:val="-4"/>
          <w:kern w:val="18"/>
          <w:szCs w:val="24"/>
          <w:lang w:eastAsia="en-US"/>
        </w:rPr>
        <w:t xml:space="preserve"> </w:t>
      </w:r>
      <w:r w:rsidR="00655FA7" w:rsidRPr="00CC49AB">
        <w:rPr>
          <w:kern w:val="18"/>
          <w:szCs w:val="24"/>
          <w:lang w:eastAsia="en-US"/>
        </w:rPr>
        <w:t>e</w:t>
      </w:r>
      <w:r w:rsidR="00655FA7" w:rsidRPr="00CC49AB">
        <w:rPr>
          <w:spacing w:val="-5"/>
          <w:kern w:val="18"/>
          <w:szCs w:val="24"/>
          <w:lang w:eastAsia="en-US"/>
        </w:rPr>
        <w:t xml:space="preserve"> </w:t>
      </w:r>
      <w:r w:rsidR="00655FA7" w:rsidRPr="00CC49AB">
        <w:rPr>
          <w:kern w:val="18"/>
          <w:szCs w:val="24"/>
          <w:lang w:eastAsia="en-US"/>
        </w:rPr>
        <w:t>jashtëm: U = 0.40 (W</w:t>
      </w:r>
      <w:r w:rsidR="009C03C5" w:rsidRPr="00CC49AB">
        <w:rPr>
          <w:kern w:val="18"/>
          <w:szCs w:val="24"/>
          <w:lang w:eastAsia="en-US"/>
        </w:rPr>
        <w:t>/</w:t>
      </w:r>
      <w:r w:rsidR="00655FA7" w:rsidRPr="00CC49AB">
        <w:rPr>
          <w:kern w:val="18"/>
          <w:szCs w:val="24"/>
          <w:lang w:eastAsia="en-US"/>
        </w:rPr>
        <w:t>m</w:t>
      </w:r>
      <w:r w:rsidR="00655FA7" w:rsidRPr="00CC49AB">
        <w:rPr>
          <w:kern w:val="18"/>
          <w:szCs w:val="24"/>
          <w:vertAlign w:val="superscript"/>
          <w:lang w:eastAsia="en-US"/>
        </w:rPr>
        <w:t>2</w:t>
      </w:r>
      <w:r w:rsidR="00655FA7" w:rsidRPr="00CC49AB">
        <w:rPr>
          <w:kern w:val="18"/>
          <w:szCs w:val="24"/>
          <w:lang w:eastAsia="en-US"/>
        </w:rPr>
        <w:t>K)</w:t>
      </w:r>
    </w:p>
    <w:p w14:paraId="0F6F6255" w14:textId="21F58EBE" w:rsidR="00655FA7" w:rsidRPr="00CC49AB" w:rsidRDefault="00783B62" w:rsidP="00783B62">
      <w:pPr>
        <w:pStyle w:val="TEKSTIIIIII"/>
        <w:rPr>
          <w:kern w:val="18"/>
          <w:szCs w:val="24"/>
          <w:lang w:eastAsia="en-US"/>
        </w:rPr>
      </w:pPr>
      <w:r w:rsidRPr="00CC49AB">
        <w:rPr>
          <w:kern w:val="18"/>
          <w:szCs w:val="24"/>
          <w:lang w:eastAsia="en-US"/>
        </w:rPr>
        <w:t xml:space="preserve">- </w:t>
      </w:r>
      <w:r w:rsidR="00655FA7" w:rsidRPr="00CC49AB">
        <w:rPr>
          <w:kern w:val="18"/>
          <w:szCs w:val="24"/>
          <w:lang w:eastAsia="en-US"/>
        </w:rPr>
        <w:t>çatia</w:t>
      </w:r>
      <w:r w:rsidR="00655FA7" w:rsidRPr="00CC49AB">
        <w:rPr>
          <w:spacing w:val="-5"/>
          <w:kern w:val="18"/>
          <w:szCs w:val="24"/>
          <w:lang w:eastAsia="en-US"/>
        </w:rPr>
        <w:t xml:space="preserve"> </w:t>
      </w:r>
      <w:r w:rsidR="00655FA7" w:rsidRPr="00CC49AB">
        <w:rPr>
          <w:kern w:val="18"/>
          <w:szCs w:val="24"/>
          <w:lang w:eastAsia="en-US"/>
        </w:rPr>
        <w:t>(e</w:t>
      </w:r>
      <w:r w:rsidR="00655FA7" w:rsidRPr="00CC49AB">
        <w:rPr>
          <w:spacing w:val="-5"/>
          <w:kern w:val="18"/>
          <w:szCs w:val="24"/>
          <w:lang w:eastAsia="en-US"/>
        </w:rPr>
        <w:t xml:space="preserve"> </w:t>
      </w:r>
      <w:r w:rsidR="00655FA7" w:rsidRPr="00CC49AB">
        <w:rPr>
          <w:kern w:val="18"/>
          <w:szCs w:val="24"/>
          <w:lang w:eastAsia="en-US"/>
        </w:rPr>
        <w:t>pjerrët</w:t>
      </w:r>
      <w:r w:rsidR="00655FA7" w:rsidRPr="00CC49AB">
        <w:rPr>
          <w:spacing w:val="-5"/>
          <w:kern w:val="18"/>
          <w:szCs w:val="24"/>
          <w:lang w:eastAsia="en-US"/>
        </w:rPr>
        <w:t xml:space="preserve"> </w:t>
      </w:r>
      <w:r w:rsidR="00655FA7" w:rsidRPr="00CC49AB">
        <w:rPr>
          <w:kern w:val="18"/>
          <w:szCs w:val="24"/>
          <w:lang w:eastAsia="en-US"/>
        </w:rPr>
        <w:t>ose</w:t>
      </w:r>
      <w:r w:rsidR="00655FA7" w:rsidRPr="00CC49AB">
        <w:rPr>
          <w:spacing w:val="-4"/>
          <w:kern w:val="18"/>
          <w:szCs w:val="24"/>
          <w:lang w:eastAsia="en-US"/>
        </w:rPr>
        <w:t xml:space="preserve"> </w:t>
      </w:r>
      <w:r w:rsidR="00655FA7" w:rsidRPr="00CC49AB">
        <w:rPr>
          <w:kern w:val="18"/>
          <w:szCs w:val="24"/>
          <w:lang w:eastAsia="en-US"/>
        </w:rPr>
        <w:t>tarracë):</w:t>
      </w:r>
      <w:r w:rsidR="00655FA7" w:rsidRPr="00CC49AB">
        <w:rPr>
          <w:kern w:val="18"/>
          <w:szCs w:val="24"/>
          <w:lang w:eastAsia="en-US"/>
        </w:rPr>
        <w:tab/>
      </w:r>
      <w:r w:rsidR="00655FA7" w:rsidRPr="00CC49AB">
        <w:rPr>
          <w:kern w:val="18"/>
          <w:szCs w:val="24"/>
          <w:lang w:eastAsia="en-US"/>
        </w:rPr>
        <w:tab/>
      </w:r>
      <w:r w:rsidR="00655FA7" w:rsidRPr="00CC49AB">
        <w:rPr>
          <w:kern w:val="18"/>
          <w:szCs w:val="24"/>
          <w:lang w:eastAsia="en-US"/>
        </w:rPr>
        <w:tab/>
      </w:r>
      <w:r w:rsidR="00655FA7" w:rsidRPr="00CC49AB">
        <w:rPr>
          <w:kern w:val="18"/>
          <w:szCs w:val="24"/>
          <w:lang w:eastAsia="en-US"/>
        </w:rPr>
        <w:tab/>
      </w:r>
      <w:r w:rsidR="00E01F4E" w:rsidRPr="00CC49AB">
        <w:rPr>
          <w:kern w:val="18"/>
          <w:szCs w:val="24"/>
          <w:lang w:eastAsia="en-US"/>
        </w:rPr>
        <w:t xml:space="preserve"> </w:t>
      </w:r>
      <w:r w:rsidR="00655FA7" w:rsidRPr="00CC49AB">
        <w:rPr>
          <w:kern w:val="18"/>
          <w:szCs w:val="24"/>
          <w:lang w:eastAsia="en-US"/>
        </w:rPr>
        <w:t>U = 0.35 (W</w:t>
      </w:r>
      <w:r w:rsidR="009C03C5" w:rsidRPr="00CC49AB">
        <w:rPr>
          <w:kern w:val="18"/>
          <w:szCs w:val="24"/>
          <w:lang w:eastAsia="en-US"/>
        </w:rPr>
        <w:t>/</w:t>
      </w:r>
      <w:r w:rsidR="00655FA7" w:rsidRPr="00CC49AB">
        <w:rPr>
          <w:kern w:val="18"/>
          <w:szCs w:val="24"/>
          <w:lang w:eastAsia="en-US"/>
        </w:rPr>
        <w:t>m</w:t>
      </w:r>
      <w:r w:rsidR="00655FA7" w:rsidRPr="00CC49AB">
        <w:rPr>
          <w:kern w:val="18"/>
          <w:szCs w:val="24"/>
          <w:vertAlign w:val="superscript"/>
          <w:lang w:eastAsia="en-US"/>
        </w:rPr>
        <w:t>2</w:t>
      </w:r>
      <w:r w:rsidR="00655FA7" w:rsidRPr="00CC49AB">
        <w:rPr>
          <w:kern w:val="18"/>
          <w:szCs w:val="24"/>
          <w:lang w:eastAsia="en-US"/>
        </w:rPr>
        <w:t>K)</w:t>
      </w:r>
    </w:p>
    <w:p w14:paraId="3F1C2089" w14:textId="00D40782" w:rsidR="00655FA7" w:rsidRPr="00CC49AB" w:rsidRDefault="00783B62" w:rsidP="00783B62">
      <w:pPr>
        <w:pStyle w:val="TEKSTIIIIII"/>
        <w:rPr>
          <w:kern w:val="18"/>
          <w:szCs w:val="24"/>
          <w:lang w:eastAsia="en-US"/>
        </w:rPr>
      </w:pPr>
      <w:r w:rsidRPr="00CC49AB">
        <w:rPr>
          <w:kern w:val="18"/>
          <w:szCs w:val="24"/>
          <w:lang w:eastAsia="en-US"/>
        </w:rPr>
        <w:lastRenderedPageBreak/>
        <w:t xml:space="preserve">- </w:t>
      </w:r>
      <w:r w:rsidR="00655FA7" w:rsidRPr="00CC49AB">
        <w:rPr>
          <w:kern w:val="18"/>
          <w:szCs w:val="24"/>
          <w:lang w:eastAsia="en-US"/>
        </w:rPr>
        <w:t>soleta</w:t>
      </w:r>
      <w:r w:rsidR="00655FA7" w:rsidRPr="00CC49AB">
        <w:rPr>
          <w:spacing w:val="-8"/>
          <w:kern w:val="18"/>
          <w:szCs w:val="24"/>
          <w:lang w:eastAsia="en-US"/>
        </w:rPr>
        <w:t xml:space="preserve"> </w:t>
      </w:r>
      <w:r w:rsidR="00655FA7" w:rsidRPr="00CC49AB">
        <w:rPr>
          <w:kern w:val="18"/>
          <w:szCs w:val="24"/>
          <w:lang w:eastAsia="en-US"/>
        </w:rPr>
        <w:t>e</w:t>
      </w:r>
      <w:r w:rsidR="00655FA7" w:rsidRPr="00CC49AB">
        <w:rPr>
          <w:spacing w:val="-7"/>
          <w:kern w:val="18"/>
          <w:szCs w:val="24"/>
          <w:lang w:eastAsia="en-US"/>
        </w:rPr>
        <w:t xml:space="preserve"> </w:t>
      </w:r>
      <w:r w:rsidR="00655FA7" w:rsidRPr="00CC49AB">
        <w:rPr>
          <w:kern w:val="18"/>
          <w:szCs w:val="24"/>
          <w:lang w:eastAsia="en-US"/>
        </w:rPr>
        <w:t xml:space="preserve">papafingos: </w:t>
      </w:r>
      <w:r w:rsidR="00655FA7" w:rsidRPr="00CC49AB">
        <w:rPr>
          <w:kern w:val="18"/>
          <w:szCs w:val="24"/>
          <w:lang w:eastAsia="en-US"/>
        </w:rPr>
        <w:tab/>
      </w:r>
      <w:r w:rsidR="00655FA7" w:rsidRPr="00CC49AB">
        <w:rPr>
          <w:kern w:val="18"/>
          <w:szCs w:val="24"/>
          <w:lang w:eastAsia="en-US"/>
        </w:rPr>
        <w:tab/>
      </w:r>
      <w:r w:rsidR="00655FA7" w:rsidRPr="00CC49AB">
        <w:rPr>
          <w:kern w:val="18"/>
          <w:szCs w:val="24"/>
          <w:lang w:eastAsia="en-US"/>
        </w:rPr>
        <w:tab/>
      </w:r>
      <w:r w:rsidR="00655FA7" w:rsidRPr="00CC49AB">
        <w:rPr>
          <w:kern w:val="18"/>
          <w:szCs w:val="24"/>
          <w:lang w:eastAsia="en-US"/>
        </w:rPr>
        <w:tab/>
        <w:t>U = 0.45 (W</w:t>
      </w:r>
      <w:r w:rsidR="009C03C5" w:rsidRPr="00CC49AB">
        <w:rPr>
          <w:kern w:val="18"/>
          <w:szCs w:val="24"/>
          <w:lang w:eastAsia="en-US"/>
        </w:rPr>
        <w:t>/</w:t>
      </w:r>
      <w:r w:rsidR="00655FA7" w:rsidRPr="00CC49AB">
        <w:rPr>
          <w:kern w:val="18"/>
          <w:szCs w:val="24"/>
          <w:lang w:eastAsia="en-US"/>
        </w:rPr>
        <w:t>m</w:t>
      </w:r>
      <w:r w:rsidR="00655FA7" w:rsidRPr="00CC49AB">
        <w:rPr>
          <w:kern w:val="18"/>
          <w:szCs w:val="24"/>
          <w:vertAlign w:val="superscript"/>
          <w:lang w:eastAsia="en-US"/>
        </w:rPr>
        <w:t>2</w:t>
      </w:r>
      <w:r w:rsidR="00655FA7" w:rsidRPr="00CC49AB">
        <w:rPr>
          <w:kern w:val="18"/>
          <w:szCs w:val="24"/>
          <w:lang w:eastAsia="en-US"/>
        </w:rPr>
        <w:t>K)</w:t>
      </w:r>
    </w:p>
    <w:p w14:paraId="3518F073" w14:textId="2390943E" w:rsidR="00655FA7" w:rsidRPr="00CC49AB" w:rsidRDefault="00783B62" w:rsidP="00783B62">
      <w:pPr>
        <w:pStyle w:val="TEKSTIIIIII"/>
        <w:rPr>
          <w:kern w:val="18"/>
          <w:szCs w:val="24"/>
          <w:lang w:eastAsia="en-US"/>
        </w:rPr>
      </w:pPr>
      <w:r w:rsidRPr="00CC49AB">
        <w:rPr>
          <w:kern w:val="18"/>
          <w:szCs w:val="24"/>
          <w:lang w:eastAsia="en-US"/>
        </w:rPr>
        <w:t xml:space="preserve">- </w:t>
      </w:r>
      <w:r w:rsidR="00655FA7" w:rsidRPr="00CC49AB">
        <w:rPr>
          <w:kern w:val="18"/>
          <w:szCs w:val="24"/>
          <w:lang w:eastAsia="en-US"/>
        </w:rPr>
        <w:t>dysheme</w:t>
      </w:r>
      <w:r w:rsidR="00655FA7" w:rsidRPr="00CC49AB">
        <w:rPr>
          <w:spacing w:val="-6"/>
          <w:kern w:val="18"/>
          <w:szCs w:val="24"/>
          <w:lang w:eastAsia="en-US"/>
        </w:rPr>
        <w:t xml:space="preserve"> </w:t>
      </w:r>
      <w:r w:rsidR="00655FA7" w:rsidRPr="00CC49AB">
        <w:rPr>
          <w:kern w:val="18"/>
          <w:szCs w:val="24"/>
          <w:lang w:eastAsia="en-US"/>
        </w:rPr>
        <w:t>e</w:t>
      </w:r>
      <w:r w:rsidR="00655FA7" w:rsidRPr="00CC49AB">
        <w:rPr>
          <w:spacing w:val="-6"/>
          <w:kern w:val="18"/>
          <w:szCs w:val="24"/>
          <w:lang w:eastAsia="en-US"/>
        </w:rPr>
        <w:t xml:space="preserve"> </w:t>
      </w:r>
      <w:r w:rsidR="00655FA7" w:rsidRPr="00CC49AB">
        <w:rPr>
          <w:kern w:val="18"/>
          <w:szCs w:val="24"/>
          <w:lang w:eastAsia="en-US"/>
        </w:rPr>
        <w:t>mbështetur</w:t>
      </w:r>
      <w:r w:rsidR="00655FA7" w:rsidRPr="00CC49AB">
        <w:rPr>
          <w:spacing w:val="-5"/>
          <w:kern w:val="18"/>
          <w:szCs w:val="24"/>
          <w:lang w:eastAsia="en-US"/>
        </w:rPr>
        <w:t xml:space="preserve"> </w:t>
      </w:r>
      <w:r w:rsidR="00655FA7" w:rsidRPr="00CC49AB">
        <w:rPr>
          <w:kern w:val="18"/>
          <w:szCs w:val="24"/>
          <w:lang w:eastAsia="en-US"/>
        </w:rPr>
        <w:t>në</w:t>
      </w:r>
      <w:r w:rsidR="00655FA7" w:rsidRPr="00CC49AB">
        <w:rPr>
          <w:spacing w:val="-6"/>
          <w:kern w:val="18"/>
          <w:szCs w:val="24"/>
          <w:lang w:eastAsia="en-US"/>
        </w:rPr>
        <w:t xml:space="preserve"> </w:t>
      </w:r>
      <w:r w:rsidR="00655FA7" w:rsidRPr="00CC49AB">
        <w:rPr>
          <w:kern w:val="18"/>
          <w:szCs w:val="24"/>
          <w:lang w:eastAsia="en-US"/>
        </w:rPr>
        <w:t xml:space="preserve">tokë: </w:t>
      </w:r>
      <w:r w:rsidR="00655FA7" w:rsidRPr="00CC49AB">
        <w:rPr>
          <w:kern w:val="18"/>
          <w:szCs w:val="24"/>
          <w:lang w:eastAsia="en-US"/>
        </w:rPr>
        <w:tab/>
      </w:r>
      <w:r w:rsidR="00655FA7" w:rsidRPr="00CC49AB">
        <w:rPr>
          <w:kern w:val="18"/>
          <w:szCs w:val="24"/>
          <w:lang w:eastAsia="en-US"/>
        </w:rPr>
        <w:tab/>
      </w:r>
      <w:r w:rsidR="00655FA7" w:rsidRPr="00CC49AB">
        <w:rPr>
          <w:kern w:val="18"/>
          <w:szCs w:val="24"/>
          <w:lang w:eastAsia="en-US"/>
        </w:rPr>
        <w:tab/>
        <w:t>U = 0.5 (W</w:t>
      </w:r>
      <w:r w:rsidR="009C03C5" w:rsidRPr="00CC49AB">
        <w:rPr>
          <w:kern w:val="18"/>
          <w:szCs w:val="24"/>
          <w:lang w:eastAsia="en-US"/>
        </w:rPr>
        <w:t>/</w:t>
      </w:r>
      <w:r w:rsidR="00655FA7" w:rsidRPr="00CC49AB">
        <w:rPr>
          <w:kern w:val="18"/>
          <w:szCs w:val="24"/>
          <w:lang w:eastAsia="en-US"/>
        </w:rPr>
        <w:t>m</w:t>
      </w:r>
      <w:r w:rsidR="00655FA7" w:rsidRPr="00CC49AB">
        <w:rPr>
          <w:kern w:val="18"/>
          <w:szCs w:val="24"/>
          <w:vertAlign w:val="superscript"/>
          <w:lang w:eastAsia="en-US"/>
        </w:rPr>
        <w:t>2</w:t>
      </w:r>
      <w:r w:rsidR="00655FA7" w:rsidRPr="00CC49AB">
        <w:rPr>
          <w:kern w:val="18"/>
          <w:szCs w:val="24"/>
          <w:lang w:eastAsia="en-US"/>
        </w:rPr>
        <w:t>K)</w:t>
      </w:r>
    </w:p>
    <w:p w14:paraId="18CD4CF6" w14:textId="4BC868B2" w:rsidR="00655FA7" w:rsidRPr="00CC49AB" w:rsidRDefault="00783B62" w:rsidP="00783B62">
      <w:pPr>
        <w:pStyle w:val="TEKSTIIIIII"/>
        <w:rPr>
          <w:kern w:val="18"/>
          <w:szCs w:val="24"/>
          <w:lang w:eastAsia="en-US"/>
        </w:rPr>
      </w:pPr>
      <w:r w:rsidRPr="00CC49AB">
        <w:rPr>
          <w:kern w:val="18"/>
          <w:szCs w:val="24"/>
          <w:lang w:eastAsia="en-US"/>
        </w:rPr>
        <w:t xml:space="preserve">- </w:t>
      </w:r>
      <w:r w:rsidR="00655FA7" w:rsidRPr="00CC49AB">
        <w:rPr>
          <w:kern w:val="18"/>
          <w:szCs w:val="24"/>
          <w:lang w:eastAsia="en-US"/>
        </w:rPr>
        <w:t>komponentët</w:t>
      </w:r>
      <w:r w:rsidR="00655FA7" w:rsidRPr="00CC49AB">
        <w:rPr>
          <w:spacing w:val="21"/>
          <w:kern w:val="18"/>
          <w:szCs w:val="24"/>
          <w:lang w:eastAsia="en-US"/>
        </w:rPr>
        <w:t xml:space="preserve"> </w:t>
      </w:r>
      <w:r w:rsidR="00655FA7" w:rsidRPr="00CC49AB">
        <w:rPr>
          <w:kern w:val="18"/>
          <w:szCs w:val="24"/>
          <w:lang w:eastAsia="en-US"/>
        </w:rPr>
        <w:t xml:space="preserve">me xham (dritaret) </w:t>
      </w:r>
      <w:r w:rsidR="00655FA7" w:rsidRPr="00CC49AB">
        <w:rPr>
          <w:kern w:val="18"/>
          <w:szCs w:val="24"/>
          <w:lang w:eastAsia="en-US"/>
        </w:rPr>
        <w:tab/>
      </w:r>
      <w:r w:rsidR="00655FA7" w:rsidRPr="00CC49AB">
        <w:rPr>
          <w:kern w:val="18"/>
          <w:szCs w:val="24"/>
          <w:lang w:eastAsia="en-US"/>
        </w:rPr>
        <w:tab/>
      </w:r>
      <w:r w:rsidR="00655FA7" w:rsidRPr="00CC49AB">
        <w:rPr>
          <w:kern w:val="18"/>
          <w:szCs w:val="24"/>
          <w:lang w:eastAsia="en-US"/>
        </w:rPr>
        <w:tab/>
        <w:t>U = 2.20 (W</w:t>
      </w:r>
      <w:r w:rsidR="009C03C5" w:rsidRPr="00CC49AB">
        <w:rPr>
          <w:kern w:val="18"/>
          <w:szCs w:val="24"/>
          <w:lang w:eastAsia="en-US"/>
        </w:rPr>
        <w:t>/</w:t>
      </w:r>
      <w:r w:rsidR="00655FA7" w:rsidRPr="00CC49AB">
        <w:rPr>
          <w:kern w:val="18"/>
          <w:szCs w:val="24"/>
          <w:lang w:eastAsia="en-US"/>
        </w:rPr>
        <w:t>m</w:t>
      </w:r>
      <w:r w:rsidR="00655FA7" w:rsidRPr="00CC49AB">
        <w:rPr>
          <w:kern w:val="18"/>
          <w:szCs w:val="24"/>
          <w:vertAlign w:val="superscript"/>
          <w:lang w:eastAsia="en-US"/>
        </w:rPr>
        <w:t>2</w:t>
      </w:r>
      <w:r w:rsidR="00655FA7" w:rsidRPr="00CC49AB">
        <w:rPr>
          <w:kern w:val="18"/>
          <w:szCs w:val="24"/>
          <w:lang w:eastAsia="en-US"/>
        </w:rPr>
        <w:t>K)</w:t>
      </w:r>
    </w:p>
    <w:p w14:paraId="170E4366" w14:textId="77777777" w:rsidR="00655FA7" w:rsidRPr="00CC49AB" w:rsidRDefault="00655FA7" w:rsidP="00783B62">
      <w:pPr>
        <w:pStyle w:val="TEKSTIIIIII"/>
        <w:rPr>
          <w:szCs w:val="24"/>
        </w:rPr>
      </w:pPr>
    </w:p>
    <w:p w14:paraId="193C6537" w14:textId="52F4CF77" w:rsidR="00655FA7" w:rsidRPr="00CC49AB" w:rsidRDefault="00655FA7" w:rsidP="00783B62">
      <w:pPr>
        <w:pStyle w:val="TEKSTIIIIII"/>
        <w:rPr>
          <w:szCs w:val="24"/>
        </w:rPr>
      </w:pPr>
      <w:r w:rsidRPr="00CC49AB">
        <w:rPr>
          <w:szCs w:val="24"/>
        </w:rPr>
        <w:t>Kuadri ligjor përcakton</w:t>
      </w:r>
      <w:r w:rsidR="00BE39E3" w:rsidRPr="00CC49AB">
        <w:rPr>
          <w:szCs w:val="24"/>
        </w:rPr>
        <w:t>,</w:t>
      </w:r>
      <w:r w:rsidRPr="00CC49AB">
        <w:rPr>
          <w:szCs w:val="24"/>
        </w:rPr>
        <w:t xml:space="preserve"> gjithashtu</w:t>
      </w:r>
      <w:r w:rsidR="00BE39E3" w:rsidRPr="00CC49AB">
        <w:rPr>
          <w:szCs w:val="24"/>
        </w:rPr>
        <w:t>,</w:t>
      </w:r>
      <w:r w:rsidRPr="00CC49AB">
        <w:rPr>
          <w:szCs w:val="24"/>
        </w:rPr>
        <w:t xml:space="preserve"> kërkesat minimale të performancës energjetike të pajisjeve dhe sistemeve teknike të ndërtesës. Të gjitha sistemet teknike për ndërtesat e reja rezidenciale dhe jorezidenciale, si dhe banesat e tyre individuale dhe njësitë tregtare (</w:t>
      </w:r>
      <w:r w:rsidR="00165A32" w:rsidRPr="00CC49AB">
        <w:rPr>
          <w:szCs w:val="24"/>
        </w:rPr>
        <w:t>“</w:t>
      </w:r>
      <w:r w:rsidRPr="00CC49AB">
        <w:rPr>
          <w:szCs w:val="24"/>
        </w:rPr>
        <w:t>njësitë</w:t>
      </w:r>
      <w:r w:rsidR="00165A32" w:rsidRPr="00CC49AB">
        <w:rPr>
          <w:szCs w:val="24"/>
        </w:rPr>
        <w:t>”</w:t>
      </w:r>
      <w:r w:rsidRPr="00CC49AB">
        <w:rPr>
          <w:szCs w:val="24"/>
        </w:rPr>
        <w:t xml:space="preserve">) duhet të auditohen dhe miratohen bazuar në vizatimet projektimit të detajuar inxhinierik për lëshimin e </w:t>
      </w:r>
      <w:r w:rsidR="00BE39E3" w:rsidRPr="00CC49AB">
        <w:rPr>
          <w:szCs w:val="24"/>
        </w:rPr>
        <w:t>certifikatës së përkohshme të performancës energjetike në ndërtesë</w:t>
      </w:r>
      <w:r w:rsidRPr="00CC49AB">
        <w:rPr>
          <w:szCs w:val="24"/>
        </w:rPr>
        <w:t>, në përputhje me standardet minimale treguese të efic</w:t>
      </w:r>
      <w:r w:rsidR="00BE39E3" w:rsidRPr="00CC49AB">
        <w:rPr>
          <w:szCs w:val="24"/>
        </w:rPr>
        <w:t>i</w:t>
      </w:r>
      <w:r w:rsidRPr="00CC49AB">
        <w:rPr>
          <w:szCs w:val="24"/>
        </w:rPr>
        <w:t>enc</w:t>
      </w:r>
      <w:r w:rsidR="00BE39E3" w:rsidRPr="00CC49AB">
        <w:rPr>
          <w:szCs w:val="24"/>
        </w:rPr>
        <w:t>ë</w:t>
      </w:r>
      <w:r w:rsidRPr="00CC49AB">
        <w:rPr>
          <w:szCs w:val="24"/>
        </w:rPr>
        <w:t xml:space="preserve">s </w:t>
      </w:r>
      <w:r w:rsidR="00BE39E3" w:rsidRPr="00CC49AB">
        <w:rPr>
          <w:szCs w:val="24"/>
        </w:rPr>
        <w:t>s</w:t>
      </w:r>
      <w:r w:rsidRPr="00CC49AB">
        <w:rPr>
          <w:szCs w:val="24"/>
        </w:rPr>
        <w:t xml:space="preserve">ë energjisë. Vlerat </w:t>
      </w:r>
      <w:r w:rsidR="00BE39E3" w:rsidRPr="00CC49AB">
        <w:rPr>
          <w:szCs w:val="24"/>
        </w:rPr>
        <w:t>përkatëse</w:t>
      </w:r>
      <w:r w:rsidRPr="00CC49AB">
        <w:rPr>
          <w:szCs w:val="24"/>
        </w:rPr>
        <w:t xml:space="preserve"> të </w:t>
      </w:r>
      <w:r w:rsidR="00BE39E3" w:rsidRPr="00CC49AB">
        <w:rPr>
          <w:szCs w:val="24"/>
        </w:rPr>
        <w:t>këtij</w:t>
      </w:r>
      <w:r w:rsidRPr="00CC49AB">
        <w:rPr>
          <w:szCs w:val="24"/>
        </w:rPr>
        <w:t xml:space="preserve"> </w:t>
      </w:r>
      <w:r w:rsidR="00BE39E3" w:rsidRPr="00CC49AB">
        <w:rPr>
          <w:szCs w:val="24"/>
        </w:rPr>
        <w:t>standardi</w:t>
      </w:r>
      <w:r w:rsidRPr="00CC49AB">
        <w:rPr>
          <w:szCs w:val="24"/>
        </w:rPr>
        <w:t xml:space="preserve"> janë dhënë në </w:t>
      </w:r>
      <w:r w:rsidR="00BE39E3" w:rsidRPr="00CC49AB">
        <w:t>tabelën</w:t>
      </w:r>
      <w:r w:rsidR="00BE39E3" w:rsidRPr="00CC49AB">
        <w:rPr>
          <w:szCs w:val="24"/>
        </w:rPr>
        <w:t xml:space="preserve"> </w:t>
      </w:r>
      <w:r w:rsidRPr="00CC49AB">
        <w:rPr>
          <w:szCs w:val="24"/>
        </w:rPr>
        <w:t>3.12</w:t>
      </w:r>
      <w:r w:rsidR="00BE39E3" w:rsidRPr="00CC49AB">
        <w:rPr>
          <w:szCs w:val="24"/>
        </w:rPr>
        <w:t>,</w:t>
      </w:r>
      <w:r w:rsidRPr="00CC49AB">
        <w:rPr>
          <w:szCs w:val="24"/>
        </w:rPr>
        <w:t xml:space="preserve"> në përputhje me VKM</w:t>
      </w:r>
      <w:r w:rsidR="00BE39E3" w:rsidRPr="00CC49AB">
        <w:rPr>
          <w:szCs w:val="24"/>
        </w:rPr>
        <w:t>-në</w:t>
      </w:r>
      <w:r w:rsidRPr="00CC49AB">
        <w:rPr>
          <w:szCs w:val="24"/>
        </w:rPr>
        <w:t xml:space="preserve"> nr. 537</w:t>
      </w:r>
      <w:r w:rsidR="00BC4A36" w:rsidRPr="00CC49AB">
        <w:rPr>
          <w:szCs w:val="24"/>
        </w:rPr>
        <w:t xml:space="preserve">, datë </w:t>
      </w:r>
      <w:r w:rsidRPr="00CC49AB">
        <w:rPr>
          <w:szCs w:val="24"/>
        </w:rPr>
        <w:t xml:space="preserve">8.7.2020. </w:t>
      </w:r>
    </w:p>
    <w:p w14:paraId="3D03BB8F" w14:textId="77777777" w:rsidR="00655FA7" w:rsidRPr="00CC49AB" w:rsidRDefault="00655FA7" w:rsidP="00655FA7">
      <w:pPr>
        <w:spacing w:after="0" w:line="240" w:lineRule="auto"/>
        <w:jc w:val="both"/>
        <w:rPr>
          <w:rFonts w:ascii="Garamond" w:hAnsi="Garamond" w:cs="Times New Roman"/>
          <w:sz w:val="24"/>
          <w:szCs w:val="24"/>
        </w:rPr>
      </w:pPr>
    </w:p>
    <w:tbl>
      <w:tblPr>
        <w:tblStyle w:val="TableGrid5"/>
        <w:tblW w:w="5000" w:type="pct"/>
        <w:tblLook w:val="04A0" w:firstRow="1" w:lastRow="0" w:firstColumn="1" w:lastColumn="0" w:noHBand="0" w:noVBand="1"/>
      </w:tblPr>
      <w:tblGrid>
        <w:gridCol w:w="1210"/>
        <w:gridCol w:w="5307"/>
        <w:gridCol w:w="1432"/>
        <w:gridCol w:w="1401"/>
      </w:tblGrid>
      <w:tr w:rsidR="00655FA7" w:rsidRPr="00CC49AB" w14:paraId="635ED4FA" w14:textId="77777777" w:rsidTr="00BE39E3">
        <w:trPr>
          <w:trHeight w:val="20"/>
        </w:trPr>
        <w:tc>
          <w:tcPr>
            <w:tcW w:w="647" w:type="pct"/>
            <w:vAlign w:val="center"/>
            <w:hideMark/>
          </w:tcPr>
          <w:p w14:paraId="533F28DA" w14:textId="77777777" w:rsidR="00655FA7" w:rsidRPr="00CC49AB" w:rsidRDefault="00655FA7" w:rsidP="00BE39E3">
            <w:pPr>
              <w:widowControl w:val="0"/>
              <w:kinsoku w:val="0"/>
              <w:overflowPunct w:val="0"/>
              <w:spacing w:after="0"/>
              <w:jc w:val="center"/>
              <w:rPr>
                <w:rFonts w:ascii="Garamond" w:hAnsi="Garamond"/>
                <w:b/>
                <w:kern w:val="18"/>
                <w:szCs w:val="20"/>
                <w:lang w:val="sq-AL" w:eastAsia="en-US"/>
              </w:rPr>
            </w:pPr>
            <w:r w:rsidRPr="00CC49AB">
              <w:rPr>
                <w:rFonts w:ascii="Garamond" w:hAnsi="Garamond"/>
                <w:b/>
                <w:kern w:val="18"/>
                <w:szCs w:val="20"/>
                <w:lang w:val="sq-AL" w:eastAsia="en-US"/>
              </w:rPr>
              <w:t>Burimi termik</w:t>
            </w:r>
          </w:p>
        </w:tc>
        <w:tc>
          <w:tcPr>
            <w:tcW w:w="2838" w:type="pct"/>
            <w:vAlign w:val="center"/>
            <w:hideMark/>
          </w:tcPr>
          <w:p w14:paraId="390F0D1C" w14:textId="77777777" w:rsidR="00655FA7" w:rsidRPr="00CC49AB" w:rsidRDefault="00655FA7" w:rsidP="00BE39E3">
            <w:pPr>
              <w:widowControl w:val="0"/>
              <w:kinsoku w:val="0"/>
              <w:overflowPunct w:val="0"/>
              <w:spacing w:after="0"/>
              <w:jc w:val="center"/>
              <w:rPr>
                <w:rFonts w:ascii="Garamond" w:hAnsi="Garamond"/>
                <w:b/>
                <w:kern w:val="18"/>
                <w:szCs w:val="20"/>
                <w:lang w:val="sq-AL" w:eastAsia="en-US"/>
              </w:rPr>
            </w:pPr>
            <w:r w:rsidRPr="00CC49AB">
              <w:rPr>
                <w:rFonts w:ascii="Garamond" w:hAnsi="Garamond"/>
                <w:b/>
                <w:kern w:val="18"/>
                <w:szCs w:val="20"/>
                <w:lang w:val="sq-AL" w:eastAsia="en-US"/>
              </w:rPr>
              <w:t>Sistemi teknik për ngrohje/ftohje</w:t>
            </w:r>
          </w:p>
        </w:tc>
        <w:tc>
          <w:tcPr>
            <w:tcW w:w="766" w:type="pct"/>
            <w:vAlign w:val="center"/>
            <w:hideMark/>
          </w:tcPr>
          <w:p w14:paraId="1176C3D1" w14:textId="77777777" w:rsidR="00655FA7" w:rsidRPr="00CC49AB" w:rsidRDefault="00655FA7" w:rsidP="00BE39E3">
            <w:pPr>
              <w:widowControl w:val="0"/>
              <w:kinsoku w:val="0"/>
              <w:overflowPunct w:val="0"/>
              <w:spacing w:after="0"/>
              <w:jc w:val="center"/>
              <w:rPr>
                <w:rFonts w:ascii="Garamond" w:hAnsi="Garamond"/>
                <w:b/>
                <w:kern w:val="18"/>
                <w:szCs w:val="20"/>
                <w:lang w:val="sq-AL" w:eastAsia="en-US"/>
              </w:rPr>
            </w:pPr>
            <w:r w:rsidRPr="00CC49AB">
              <w:rPr>
                <w:rFonts w:ascii="Garamond" w:hAnsi="Garamond"/>
                <w:b/>
                <w:kern w:val="18"/>
                <w:szCs w:val="20"/>
                <w:lang w:val="sq-AL" w:eastAsia="en-US"/>
              </w:rPr>
              <w:t>Njësia që kërkohet</w:t>
            </w:r>
          </w:p>
        </w:tc>
        <w:tc>
          <w:tcPr>
            <w:tcW w:w="749" w:type="pct"/>
            <w:vAlign w:val="center"/>
            <w:hideMark/>
          </w:tcPr>
          <w:p w14:paraId="1442D7D5" w14:textId="77777777" w:rsidR="00655FA7" w:rsidRPr="00CC49AB" w:rsidRDefault="00655FA7" w:rsidP="00BE39E3">
            <w:pPr>
              <w:widowControl w:val="0"/>
              <w:kinsoku w:val="0"/>
              <w:overflowPunct w:val="0"/>
              <w:spacing w:after="0"/>
              <w:jc w:val="center"/>
              <w:rPr>
                <w:rFonts w:ascii="Garamond" w:hAnsi="Garamond"/>
                <w:b/>
                <w:kern w:val="18"/>
                <w:szCs w:val="20"/>
                <w:lang w:val="sq-AL" w:eastAsia="en-US"/>
              </w:rPr>
            </w:pPr>
            <w:r w:rsidRPr="00CC49AB">
              <w:rPr>
                <w:rFonts w:ascii="Garamond" w:hAnsi="Garamond"/>
                <w:b/>
                <w:kern w:val="18"/>
                <w:szCs w:val="20"/>
                <w:lang w:val="sq-AL" w:eastAsia="en-US"/>
              </w:rPr>
              <w:t>Kërkesa minimale</w:t>
            </w:r>
          </w:p>
        </w:tc>
      </w:tr>
      <w:tr w:rsidR="00655FA7" w:rsidRPr="00CC49AB" w14:paraId="4C8D1E00" w14:textId="77777777" w:rsidTr="0070437F">
        <w:trPr>
          <w:trHeight w:val="20"/>
        </w:trPr>
        <w:tc>
          <w:tcPr>
            <w:tcW w:w="647" w:type="pct"/>
            <w:vMerge w:val="restart"/>
          </w:tcPr>
          <w:p w14:paraId="481D696A" w14:textId="77777777" w:rsidR="00655FA7" w:rsidRPr="00CC49AB" w:rsidRDefault="00655FA7" w:rsidP="00783B62">
            <w:pPr>
              <w:widowControl w:val="0"/>
              <w:kinsoku w:val="0"/>
              <w:overflowPunct w:val="0"/>
              <w:spacing w:after="0"/>
              <w:jc w:val="both"/>
              <w:rPr>
                <w:rFonts w:ascii="Garamond" w:hAnsi="Garamond"/>
                <w:b/>
                <w:kern w:val="18"/>
                <w:szCs w:val="20"/>
                <w:lang w:val="sq-AL" w:eastAsia="en-US"/>
              </w:rPr>
            </w:pPr>
          </w:p>
          <w:p w14:paraId="2B61E53F"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b/>
                <w:kern w:val="18"/>
                <w:szCs w:val="20"/>
                <w:lang w:val="sq-AL" w:eastAsia="en-US"/>
              </w:rPr>
              <w:t>Biomase drusore</w:t>
            </w:r>
          </w:p>
        </w:tc>
        <w:tc>
          <w:tcPr>
            <w:tcW w:w="2838" w:type="pct"/>
            <w:hideMark/>
          </w:tcPr>
          <w:p w14:paraId="65A45E47"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Me oxhak të hapur</w:t>
            </w:r>
          </w:p>
        </w:tc>
        <w:tc>
          <w:tcPr>
            <w:tcW w:w="766" w:type="pct"/>
            <w:vMerge w:val="restart"/>
          </w:tcPr>
          <w:p w14:paraId="6DC1B311"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3AFF74E2"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7533D68B"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60BA8788"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6EEE621E"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4A370073"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Rendimenti termik</w:t>
            </w:r>
          </w:p>
        </w:tc>
        <w:tc>
          <w:tcPr>
            <w:tcW w:w="749" w:type="pct"/>
            <w:vAlign w:val="center"/>
            <w:hideMark/>
          </w:tcPr>
          <w:p w14:paraId="3B1916D1"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0.15</w:t>
            </w:r>
          </w:p>
        </w:tc>
      </w:tr>
      <w:tr w:rsidR="00655FA7" w:rsidRPr="00CC49AB" w14:paraId="27388726" w14:textId="77777777" w:rsidTr="0070437F">
        <w:trPr>
          <w:trHeight w:val="20"/>
        </w:trPr>
        <w:tc>
          <w:tcPr>
            <w:tcW w:w="647" w:type="pct"/>
            <w:vMerge/>
            <w:hideMark/>
          </w:tcPr>
          <w:p w14:paraId="5CC4CA2D"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048D1AEF"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Oxhak me qarkullim ajri në dhomë</w:t>
            </w:r>
          </w:p>
        </w:tc>
        <w:tc>
          <w:tcPr>
            <w:tcW w:w="766" w:type="pct"/>
            <w:vMerge/>
            <w:hideMark/>
          </w:tcPr>
          <w:p w14:paraId="344EFC98"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553D2EC8"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0.35</w:t>
            </w:r>
          </w:p>
        </w:tc>
      </w:tr>
      <w:tr w:rsidR="00655FA7" w:rsidRPr="00CC49AB" w14:paraId="1F16A215" w14:textId="77777777" w:rsidTr="0070437F">
        <w:trPr>
          <w:trHeight w:val="20"/>
        </w:trPr>
        <w:tc>
          <w:tcPr>
            <w:tcW w:w="647" w:type="pct"/>
            <w:vMerge/>
            <w:hideMark/>
          </w:tcPr>
          <w:p w14:paraId="3EA58423"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6ECB098E"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Oxhak me këmbyes nxehtësie të instaluar gaz - ajër/ujë</w:t>
            </w:r>
          </w:p>
        </w:tc>
        <w:tc>
          <w:tcPr>
            <w:tcW w:w="766" w:type="pct"/>
            <w:vMerge/>
            <w:hideMark/>
          </w:tcPr>
          <w:p w14:paraId="7E3A7A6D"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2477B2E4"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0.70</w:t>
            </w:r>
          </w:p>
        </w:tc>
      </w:tr>
      <w:tr w:rsidR="00655FA7" w:rsidRPr="00CC49AB" w14:paraId="6DBF551B" w14:textId="77777777" w:rsidTr="0070437F">
        <w:trPr>
          <w:trHeight w:val="20"/>
        </w:trPr>
        <w:tc>
          <w:tcPr>
            <w:tcW w:w="647" w:type="pct"/>
            <w:vMerge/>
            <w:hideMark/>
          </w:tcPr>
          <w:p w14:paraId="4254BD85"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47F77281"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Sobë druri me eficiencë</w:t>
            </w:r>
          </w:p>
        </w:tc>
        <w:tc>
          <w:tcPr>
            <w:tcW w:w="766" w:type="pct"/>
            <w:vMerge/>
            <w:hideMark/>
          </w:tcPr>
          <w:p w14:paraId="7AF09ADF"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7B725F4F"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0.80</w:t>
            </w:r>
          </w:p>
        </w:tc>
      </w:tr>
      <w:tr w:rsidR="00655FA7" w:rsidRPr="00CC49AB" w14:paraId="2FE6416C" w14:textId="77777777" w:rsidTr="0070437F">
        <w:trPr>
          <w:trHeight w:val="20"/>
        </w:trPr>
        <w:tc>
          <w:tcPr>
            <w:tcW w:w="647" w:type="pct"/>
            <w:vMerge w:val="restart"/>
            <w:hideMark/>
          </w:tcPr>
          <w:p w14:paraId="6030CCF1" w14:textId="6BEAA044"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721D40">
              <w:rPr>
                <w:rFonts w:ascii="Garamond" w:hAnsi="Garamond"/>
                <w:b/>
                <w:kern w:val="18"/>
                <w:szCs w:val="20"/>
                <w:lang w:val="sq-AL" w:eastAsia="en-US"/>
              </w:rPr>
              <w:t>P</w:t>
            </w:r>
            <w:r w:rsidR="00AA2ECB" w:rsidRPr="00721D40">
              <w:rPr>
                <w:rFonts w:ascii="Garamond" w:hAnsi="Garamond"/>
                <w:b/>
                <w:kern w:val="18"/>
                <w:szCs w:val="20"/>
                <w:lang w:val="sq-AL" w:eastAsia="en-US"/>
              </w:rPr>
              <w:t>e</w:t>
            </w:r>
            <w:r w:rsidR="00BE39E3" w:rsidRPr="00721D40">
              <w:rPr>
                <w:rFonts w:ascii="Garamond" w:hAnsi="Garamond"/>
                <w:b/>
                <w:kern w:val="18"/>
                <w:szCs w:val="20"/>
                <w:lang w:val="sq-AL" w:eastAsia="en-US"/>
              </w:rPr>
              <w:t>let</w:t>
            </w:r>
          </w:p>
        </w:tc>
        <w:tc>
          <w:tcPr>
            <w:tcW w:w="2838" w:type="pct"/>
            <w:hideMark/>
          </w:tcPr>
          <w:p w14:paraId="4B331530"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Ngrohëse lokale</w:t>
            </w:r>
          </w:p>
        </w:tc>
        <w:tc>
          <w:tcPr>
            <w:tcW w:w="766" w:type="pct"/>
            <w:vMerge/>
            <w:hideMark/>
          </w:tcPr>
          <w:p w14:paraId="01C0B1E6"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587587C4"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0.85</w:t>
            </w:r>
          </w:p>
        </w:tc>
      </w:tr>
      <w:tr w:rsidR="00655FA7" w:rsidRPr="00CC49AB" w14:paraId="66E227BE" w14:textId="77777777" w:rsidTr="0070437F">
        <w:trPr>
          <w:trHeight w:val="20"/>
        </w:trPr>
        <w:tc>
          <w:tcPr>
            <w:tcW w:w="647" w:type="pct"/>
            <w:vMerge/>
            <w:hideMark/>
          </w:tcPr>
          <w:p w14:paraId="2F68A733"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5CE316A2"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Ngrohëse uji me qarkullim të ujit të ngrohtë në ndërtesë</w:t>
            </w:r>
          </w:p>
        </w:tc>
        <w:tc>
          <w:tcPr>
            <w:tcW w:w="766" w:type="pct"/>
            <w:vMerge/>
            <w:hideMark/>
          </w:tcPr>
          <w:p w14:paraId="0EE82D28"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7C190502"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0.90</w:t>
            </w:r>
          </w:p>
        </w:tc>
      </w:tr>
      <w:tr w:rsidR="00655FA7" w:rsidRPr="00CC49AB" w14:paraId="0A093DB2" w14:textId="77777777" w:rsidTr="0070437F">
        <w:trPr>
          <w:trHeight w:val="20"/>
        </w:trPr>
        <w:tc>
          <w:tcPr>
            <w:tcW w:w="647" w:type="pct"/>
            <w:vMerge w:val="restart"/>
            <w:hideMark/>
          </w:tcPr>
          <w:p w14:paraId="0D1B9458"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b/>
                <w:kern w:val="18"/>
                <w:szCs w:val="20"/>
                <w:lang w:val="sq-AL" w:eastAsia="en-US"/>
              </w:rPr>
              <w:t>Gaz natyror</w:t>
            </w:r>
          </w:p>
        </w:tc>
        <w:tc>
          <w:tcPr>
            <w:tcW w:w="2838" w:type="pct"/>
            <w:hideMark/>
          </w:tcPr>
          <w:p w14:paraId="7616B228"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Kaldajë standarde me ujë të ngrohtë qarkullues</w:t>
            </w:r>
          </w:p>
        </w:tc>
        <w:tc>
          <w:tcPr>
            <w:tcW w:w="766" w:type="pct"/>
            <w:vMerge/>
            <w:hideMark/>
          </w:tcPr>
          <w:p w14:paraId="5FBD9F97"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08A055D3"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0.85</w:t>
            </w:r>
          </w:p>
        </w:tc>
      </w:tr>
      <w:tr w:rsidR="00655FA7" w:rsidRPr="00CC49AB" w14:paraId="6B2D605C" w14:textId="77777777" w:rsidTr="0070437F">
        <w:trPr>
          <w:trHeight w:val="20"/>
        </w:trPr>
        <w:tc>
          <w:tcPr>
            <w:tcW w:w="647" w:type="pct"/>
            <w:vMerge/>
            <w:hideMark/>
          </w:tcPr>
          <w:p w14:paraId="1F90986D"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0934615F"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Kaldajë me kondensim me ujë të ngrohtë qarkullues</w:t>
            </w:r>
          </w:p>
        </w:tc>
        <w:tc>
          <w:tcPr>
            <w:tcW w:w="766" w:type="pct"/>
            <w:vMerge/>
            <w:hideMark/>
          </w:tcPr>
          <w:p w14:paraId="39882FD6"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389FF2AB"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0.95</w:t>
            </w:r>
          </w:p>
        </w:tc>
      </w:tr>
      <w:tr w:rsidR="00655FA7" w:rsidRPr="00CC49AB" w14:paraId="466A3CA5" w14:textId="77777777" w:rsidTr="0070437F">
        <w:trPr>
          <w:trHeight w:val="20"/>
        </w:trPr>
        <w:tc>
          <w:tcPr>
            <w:tcW w:w="647" w:type="pct"/>
            <w:hideMark/>
          </w:tcPr>
          <w:p w14:paraId="46D6AC3F"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b/>
                <w:kern w:val="18"/>
                <w:szCs w:val="20"/>
                <w:lang w:val="sq-AL" w:eastAsia="en-US"/>
              </w:rPr>
              <w:t>Naftë</w:t>
            </w:r>
          </w:p>
        </w:tc>
        <w:tc>
          <w:tcPr>
            <w:tcW w:w="2838" w:type="pct"/>
            <w:hideMark/>
          </w:tcPr>
          <w:p w14:paraId="349ACC6C"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Kaldajë standarde me ujë të nxehtë qarkullues</w:t>
            </w:r>
          </w:p>
        </w:tc>
        <w:tc>
          <w:tcPr>
            <w:tcW w:w="766" w:type="pct"/>
            <w:vMerge/>
            <w:hideMark/>
          </w:tcPr>
          <w:p w14:paraId="31A1156A"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0BBF569B"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0.86</w:t>
            </w:r>
          </w:p>
        </w:tc>
      </w:tr>
      <w:tr w:rsidR="00655FA7" w:rsidRPr="00CC49AB" w14:paraId="4146BFBA" w14:textId="77777777" w:rsidTr="0070437F">
        <w:trPr>
          <w:trHeight w:val="20"/>
        </w:trPr>
        <w:tc>
          <w:tcPr>
            <w:tcW w:w="647" w:type="pct"/>
            <w:vMerge w:val="restart"/>
          </w:tcPr>
          <w:p w14:paraId="74A55297" w14:textId="77777777" w:rsidR="00655FA7" w:rsidRPr="00CC49AB" w:rsidRDefault="00655FA7" w:rsidP="00783B62">
            <w:pPr>
              <w:widowControl w:val="0"/>
              <w:kinsoku w:val="0"/>
              <w:overflowPunct w:val="0"/>
              <w:spacing w:after="0"/>
              <w:jc w:val="both"/>
              <w:rPr>
                <w:rFonts w:ascii="Garamond" w:hAnsi="Garamond"/>
                <w:b/>
                <w:kern w:val="18"/>
                <w:szCs w:val="20"/>
                <w:lang w:val="sq-AL" w:eastAsia="en-US"/>
              </w:rPr>
            </w:pPr>
          </w:p>
          <w:p w14:paraId="055E6418" w14:textId="77777777" w:rsidR="00655FA7" w:rsidRPr="00CC49AB" w:rsidRDefault="00655FA7" w:rsidP="00783B62">
            <w:pPr>
              <w:widowControl w:val="0"/>
              <w:kinsoku w:val="0"/>
              <w:overflowPunct w:val="0"/>
              <w:spacing w:after="0"/>
              <w:jc w:val="both"/>
              <w:rPr>
                <w:rFonts w:ascii="Garamond" w:hAnsi="Garamond"/>
                <w:b/>
                <w:kern w:val="18"/>
                <w:szCs w:val="20"/>
                <w:lang w:val="sq-AL" w:eastAsia="en-US"/>
              </w:rPr>
            </w:pPr>
          </w:p>
          <w:p w14:paraId="11329C4D" w14:textId="77777777" w:rsidR="00655FA7" w:rsidRPr="00CC49AB" w:rsidRDefault="00655FA7" w:rsidP="00783B62">
            <w:pPr>
              <w:widowControl w:val="0"/>
              <w:kinsoku w:val="0"/>
              <w:overflowPunct w:val="0"/>
              <w:spacing w:after="0"/>
              <w:jc w:val="both"/>
              <w:rPr>
                <w:rFonts w:ascii="Garamond" w:hAnsi="Garamond"/>
                <w:b/>
                <w:kern w:val="18"/>
                <w:szCs w:val="20"/>
                <w:lang w:val="sq-AL" w:eastAsia="en-US"/>
              </w:rPr>
            </w:pPr>
          </w:p>
          <w:p w14:paraId="5DA2F68F" w14:textId="77777777" w:rsidR="00655FA7" w:rsidRPr="00CC49AB" w:rsidRDefault="00655FA7" w:rsidP="00783B62">
            <w:pPr>
              <w:widowControl w:val="0"/>
              <w:kinsoku w:val="0"/>
              <w:overflowPunct w:val="0"/>
              <w:spacing w:after="0"/>
              <w:jc w:val="both"/>
              <w:rPr>
                <w:rFonts w:ascii="Garamond" w:hAnsi="Garamond"/>
                <w:b/>
                <w:kern w:val="18"/>
                <w:szCs w:val="20"/>
                <w:lang w:val="sq-AL" w:eastAsia="en-US"/>
              </w:rPr>
            </w:pPr>
          </w:p>
          <w:p w14:paraId="4FD9BBD1" w14:textId="77777777" w:rsidR="00655FA7" w:rsidRPr="00CC49AB" w:rsidRDefault="00655FA7" w:rsidP="00783B62">
            <w:pPr>
              <w:widowControl w:val="0"/>
              <w:kinsoku w:val="0"/>
              <w:overflowPunct w:val="0"/>
              <w:spacing w:after="0"/>
              <w:jc w:val="both"/>
              <w:rPr>
                <w:rFonts w:ascii="Garamond" w:hAnsi="Garamond"/>
                <w:b/>
                <w:kern w:val="18"/>
                <w:szCs w:val="20"/>
                <w:lang w:val="sq-AL" w:eastAsia="en-US"/>
              </w:rPr>
            </w:pPr>
          </w:p>
          <w:p w14:paraId="6F072208" w14:textId="77777777" w:rsidR="00655FA7" w:rsidRPr="00CC49AB" w:rsidRDefault="00655FA7" w:rsidP="00783B62">
            <w:pPr>
              <w:widowControl w:val="0"/>
              <w:kinsoku w:val="0"/>
              <w:overflowPunct w:val="0"/>
              <w:spacing w:after="0"/>
              <w:jc w:val="both"/>
              <w:rPr>
                <w:rFonts w:ascii="Garamond" w:hAnsi="Garamond"/>
                <w:b/>
                <w:kern w:val="18"/>
                <w:szCs w:val="20"/>
                <w:lang w:val="sq-AL" w:eastAsia="en-US"/>
              </w:rPr>
            </w:pPr>
          </w:p>
          <w:p w14:paraId="7FB17654" w14:textId="77777777" w:rsidR="00655FA7" w:rsidRPr="00CC49AB" w:rsidRDefault="00655FA7" w:rsidP="00783B62">
            <w:pPr>
              <w:widowControl w:val="0"/>
              <w:kinsoku w:val="0"/>
              <w:overflowPunct w:val="0"/>
              <w:spacing w:after="0"/>
              <w:jc w:val="both"/>
              <w:rPr>
                <w:rFonts w:ascii="Garamond" w:hAnsi="Garamond"/>
                <w:b/>
                <w:kern w:val="18"/>
                <w:szCs w:val="20"/>
                <w:lang w:val="sq-AL" w:eastAsia="en-US"/>
              </w:rPr>
            </w:pPr>
          </w:p>
          <w:p w14:paraId="5615643C" w14:textId="77777777" w:rsidR="00655FA7" w:rsidRPr="00CC49AB" w:rsidRDefault="00655FA7" w:rsidP="00783B62">
            <w:pPr>
              <w:widowControl w:val="0"/>
              <w:kinsoku w:val="0"/>
              <w:overflowPunct w:val="0"/>
              <w:spacing w:after="0"/>
              <w:jc w:val="both"/>
              <w:rPr>
                <w:rFonts w:ascii="Garamond" w:hAnsi="Garamond"/>
                <w:b/>
                <w:kern w:val="18"/>
                <w:szCs w:val="20"/>
                <w:lang w:val="sq-AL" w:eastAsia="en-US"/>
              </w:rPr>
            </w:pPr>
          </w:p>
          <w:p w14:paraId="0DB3250C" w14:textId="77777777" w:rsidR="00655FA7" w:rsidRPr="00CC49AB" w:rsidRDefault="00655FA7" w:rsidP="00783B62">
            <w:pPr>
              <w:widowControl w:val="0"/>
              <w:kinsoku w:val="0"/>
              <w:overflowPunct w:val="0"/>
              <w:spacing w:after="0"/>
              <w:jc w:val="both"/>
              <w:rPr>
                <w:rFonts w:ascii="Garamond" w:hAnsi="Garamond"/>
                <w:b/>
                <w:kern w:val="18"/>
                <w:szCs w:val="20"/>
                <w:lang w:val="sq-AL" w:eastAsia="en-US"/>
              </w:rPr>
            </w:pPr>
          </w:p>
          <w:p w14:paraId="2CA0E945" w14:textId="77777777" w:rsidR="00655FA7" w:rsidRPr="00CC49AB" w:rsidRDefault="00655FA7" w:rsidP="00783B62">
            <w:pPr>
              <w:widowControl w:val="0"/>
              <w:kinsoku w:val="0"/>
              <w:overflowPunct w:val="0"/>
              <w:spacing w:after="0"/>
              <w:jc w:val="both"/>
              <w:rPr>
                <w:rFonts w:ascii="Garamond" w:hAnsi="Garamond"/>
                <w:b/>
                <w:kern w:val="18"/>
                <w:szCs w:val="20"/>
                <w:lang w:val="sq-AL" w:eastAsia="en-US"/>
              </w:rPr>
            </w:pPr>
          </w:p>
          <w:p w14:paraId="3421C07A" w14:textId="4AC431DC"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b/>
                <w:kern w:val="18"/>
                <w:szCs w:val="20"/>
                <w:lang w:val="sq-AL" w:eastAsia="en-US"/>
              </w:rPr>
              <w:t xml:space="preserve">Energji </w:t>
            </w:r>
            <w:r w:rsidR="00BE39E3" w:rsidRPr="00CC49AB">
              <w:rPr>
                <w:rFonts w:ascii="Garamond" w:hAnsi="Garamond"/>
                <w:b/>
                <w:kern w:val="18"/>
                <w:szCs w:val="20"/>
                <w:lang w:val="sq-AL" w:eastAsia="en-US"/>
              </w:rPr>
              <w:t>elektrike</w:t>
            </w:r>
          </w:p>
        </w:tc>
        <w:tc>
          <w:tcPr>
            <w:tcW w:w="2838" w:type="pct"/>
            <w:hideMark/>
          </w:tcPr>
          <w:p w14:paraId="0DE1DBF2"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Akumulator</w:t>
            </w:r>
          </w:p>
        </w:tc>
        <w:tc>
          <w:tcPr>
            <w:tcW w:w="766" w:type="pct"/>
            <w:vMerge w:val="restart"/>
          </w:tcPr>
          <w:p w14:paraId="2CBF7B4D"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48EA0F24"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5653AD92"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Koeficienti i performancës (COP)</w:t>
            </w:r>
          </w:p>
        </w:tc>
        <w:tc>
          <w:tcPr>
            <w:tcW w:w="749" w:type="pct"/>
            <w:vAlign w:val="center"/>
            <w:hideMark/>
          </w:tcPr>
          <w:p w14:paraId="63369D8B"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1.00</w:t>
            </w:r>
          </w:p>
        </w:tc>
      </w:tr>
      <w:tr w:rsidR="00655FA7" w:rsidRPr="00CC49AB" w14:paraId="59A83425" w14:textId="77777777" w:rsidTr="0070437F">
        <w:trPr>
          <w:trHeight w:val="20"/>
        </w:trPr>
        <w:tc>
          <w:tcPr>
            <w:tcW w:w="647" w:type="pct"/>
            <w:vMerge/>
            <w:hideMark/>
          </w:tcPr>
          <w:p w14:paraId="5236216E"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01AD5128" w14:textId="766EC00B"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 xml:space="preserve">Panel ngrohjeje, ngrohje me rreze infra të kuqe, ngrohje radiante, </w:t>
            </w:r>
            <w:r w:rsidR="00BE39E3" w:rsidRPr="00CC49AB">
              <w:rPr>
                <w:rFonts w:ascii="Garamond" w:hAnsi="Garamond"/>
                <w:kern w:val="18"/>
                <w:szCs w:val="20"/>
                <w:lang w:val="sq-AL" w:eastAsia="en-US"/>
              </w:rPr>
              <w:t>bojler</w:t>
            </w:r>
            <w:r w:rsidRPr="00CC49AB">
              <w:rPr>
                <w:rFonts w:ascii="Garamond" w:hAnsi="Garamond"/>
                <w:kern w:val="18"/>
                <w:szCs w:val="20"/>
                <w:lang w:val="sq-AL" w:eastAsia="en-US"/>
              </w:rPr>
              <w:t xml:space="preserve"> elektrike, oxhak </w:t>
            </w:r>
            <w:r w:rsidR="00BE39E3" w:rsidRPr="00CC49AB">
              <w:rPr>
                <w:rFonts w:ascii="Garamond" w:hAnsi="Garamond"/>
                <w:kern w:val="18"/>
                <w:szCs w:val="20"/>
                <w:lang w:val="sq-AL" w:eastAsia="en-US"/>
              </w:rPr>
              <w:t>ngrohës</w:t>
            </w:r>
            <w:r w:rsidRPr="00CC49AB">
              <w:rPr>
                <w:rFonts w:ascii="Garamond" w:hAnsi="Garamond"/>
                <w:kern w:val="18"/>
                <w:szCs w:val="20"/>
                <w:lang w:val="sq-AL" w:eastAsia="en-US"/>
              </w:rPr>
              <w:t xml:space="preserve"> elektrik</w:t>
            </w:r>
          </w:p>
        </w:tc>
        <w:tc>
          <w:tcPr>
            <w:tcW w:w="766" w:type="pct"/>
            <w:vMerge/>
            <w:hideMark/>
          </w:tcPr>
          <w:p w14:paraId="710F16FD"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6AF1CF3C"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1.00</w:t>
            </w:r>
          </w:p>
        </w:tc>
      </w:tr>
      <w:tr w:rsidR="00655FA7" w:rsidRPr="00CC49AB" w14:paraId="17752372" w14:textId="77777777" w:rsidTr="0070437F">
        <w:trPr>
          <w:trHeight w:val="20"/>
        </w:trPr>
        <w:tc>
          <w:tcPr>
            <w:tcW w:w="647" w:type="pct"/>
            <w:vMerge/>
            <w:hideMark/>
          </w:tcPr>
          <w:p w14:paraId="24E55951"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0DA04528"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Ngrohës me rrezatim</w:t>
            </w:r>
          </w:p>
        </w:tc>
        <w:tc>
          <w:tcPr>
            <w:tcW w:w="766" w:type="pct"/>
            <w:vMerge/>
            <w:hideMark/>
          </w:tcPr>
          <w:p w14:paraId="5889C301"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380AF566"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0.86</w:t>
            </w:r>
          </w:p>
        </w:tc>
      </w:tr>
      <w:tr w:rsidR="00655FA7" w:rsidRPr="00CC49AB" w14:paraId="736ACA91" w14:textId="77777777" w:rsidTr="0070437F">
        <w:trPr>
          <w:trHeight w:val="20"/>
        </w:trPr>
        <w:tc>
          <w:tcPr>
            <w:tcW w:w="647" w:type="pct"/>
            <w:vMerge/>
            <w:hideMark/>
          </w:tcPr>
          <w:p w14:paraId="03DD9AA5"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67825154"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Pompë nxehtësie ajër-ajër ose ajër-ujë</w:t>
            </w:r>
          </w:p>
        </w:tc>
        <w:tc>
          <w:tcPr>
            <w:tcW w:w="766" w:type="pct"/>
            <w:vMerge/>
            <w:hideMark/>
          </w:tcPr>
          <w:p w14:paraId="0D76F5DC"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27C2B371"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3.00</w:t>
            </w:r>
          </w:p>
        </w:tc>
      </w:tr>
      <w:tr w:rsidR="00655FA7" w:rsidRPr="00CC49AB" w14:paraId="47D19CEE" w14:textId="77777777" w:rsidTr="0070437F">
        <w:trPr>
          <w:trHeight w:val="20"/>
        </w:trPr>
        <w:tc>
          <w:tcPr>
            <w:tcW w:w="647" w:type="pct"/>
            <w:vMerge/>
            <w:hideMark/>
          </w:tcPr>
          <w:p w14:paraId="62EA18AE"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49C1BCBA"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Pompa nxehtësie gjeotermale</w:t>
            </w:r>
          </w:p>
        </w:tc>
        <w:tc>
          <w:tcPr>
            <w:tcW w:w="766" w:type="pct"/>
            <w:vMerge/>
            <w:hideMark/>
          </w:tcPr>
          <w:p w14:paraId="28720C87"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3A577288"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3.70</w:t>
            </w:r>
          </w:p>
        </w:tc>
      </w:tr>
      <w:tr w:rsidR="00655FA7" w:rsidRPr="00CC49AB" w14:paraId="7F401E5C" w14:textId="77777777" w:rsidTr="0070437F">
        <w:trPr>
          <w:trHeight w:val="20"/>
        </w:trPr>
        <w:tc>
          <w:tcPr>
            <w:tcW w:w="647" w:type="pct"/>
            <w:vMerge/>
            <w:hideMark/>
          </w:tcPr>
          <w:p w14:paraId="4F7E21EA"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34E7E47A"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Ventilatorë futje ajri periodike - për fuqinë specifike (SFP)</w:t>
            </w:r>
          </w:p>
        </w:tc>
        <w:tc>
          <w:tcPr>
            <w:tcW w:w="766" w:type="pct"/>
            <w:vMerge w:val="restart"/>
          </w:tcPr>
          <w:p w14:paraId="3F34E753"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6B9B2E2C"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3B4731B7"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354B0A54"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(SPF)</w:t>
            </w:r>
          </w:p>
          <w:p w14:paraId="1AD811FC"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6E369F60"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W/(l/sek)</w:t>
            </w:r>
          </w:p>
        </w:tc>
        <w:tc>
          <w:tcPr>
            <w:tcW w:w="749" w:type="pct"/>
            <w:vAlign w:val="center"/>
            <w:hideMark/>
          </w:tcPr>
          <w:p w14:paraId="408D13DF"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0.50</w:t>
            </w:r>
          </w:p>
        </w:tc>
      </w:tr>
      <w:tr w:rsidR="00655FA7" w:rsidRPr="00CC49AB" w14:paraId="12D63B26" w14:textId="77777777" w:rsidTr="0070437F">
        <w:trPr>
          <w:trHeight w:val="20"/>
        </w:trPr>
        <w:tc>
          <w:tcPr>
            <w:tcW w:w="647" w:type="pct"/>
            <w:vMerge/>
            <w:hideMark/>
          </w:tcPr>
          <w:p w14:paraId="59D9B325"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0FBA78DF"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Ventilatorë futje ajri i vazhduar</w:t>
            </w:r>
          </w:p>
        </w:tc>
        <w:tc>
          <w:tcPr>
            <w:tcW w:w="766" w:type="pct"/>
            <w:vMerge/>
            <w:hideMark/>
          </w:tcPr>
          <w:p w14:paraId="7FBBC219"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61123709"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0.70</w:t>
            </w:r>
          </w:p>
        </w:tc>
      </w:tr>
      <w:tr w:rsidR="00655FA7" w:rsidRPr="00CC49AB" w14:paraId="400AAEA6" w14:textId="77777777" w:rsidTr="0070437F">
        <w:trPr>
          <w:trHeight w:val="20"/>
        </w:trPr>
        <w:tc>
          <w:tcPr>
            <w:tcW w:w="647" w:type="pct"/>
            <w:vMerge/>
            <w:hideMark/>
          </w:tcPr>
          <w:p w14:paraId="3FA7E357"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26C965D6"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Ventilatorë futje ajri i vazhduar me rikuperim nxehtësie</w:t>
            </w:r>
          </w:p>
        </w:tc>
        <w:tc>
          <w:tcPr>
            <w:tcW w:w="766" w:type="pct"/>
            <w:vMerge/>
            <w:hideMark/>
          </w:tcPr>
          <w:p w14:paraId="1754856E"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208F99C4"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1.50</w:t>
            </w:r>
          </w:p>
        </w:tc>
      </w:tr>
      <w:tr w:rsidR="00655FA7" w:rsidRPr="00CC49AB" w14:paraId="4A541B52" w14:textId="77777777" w:rsidTr="0070437F">
        <w:trPr>
          <w:trHeight w:val="20"/>
        </w:trPr>
        <w:tc>
          <w:tcPr>
            <w:tcW w:w="647" w:type="pct"/>
            <w:vMerge/>
            <w:hideMark/>
          </w:tcPr>
          <w:p w14:paraId="74DAE3DA"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0C642254"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Ventilim qendror i balancuar për ngrohje dhe ftohje</w:t>
            </w:r>
          </w:p>
        </w:tc>
        <w:tc>
          <w:tcPr>
            <w:tcW w:w="766" w:type="pct"/>
            <w:vMerge/>
            <w:hideMark/>
          </w:tcPr>
          <w:p w14:paraId="78859501"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37B232D0"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2.00</w:t>
            </w:r>
          </w:p>
        </w:tc>
      </w:tr>
      <w:tr w:rsidR="00655FA7" w:rsidRPr="00CC49AB" w14:paraId="140F7070" w14:textId="77777777" w:rsidTr="0070437F">
        <w:trPr>
          <w:trHeight w:val="20"/>
        </w:trPr>
        <w:tc>
          <w:tcPr>
            <w:tcW w:w="647" w:type="pct"/>
            <w:vMerge/>
            <w:hideMark/>
          </w:tcPr>
          <w:p w14:paraId="17A8F6C0"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480EF50C"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Ventilim qendror i balancuar vetëm për ngrohje</w:t>
            </w:r>
          </w:p>
        </w:tc>
        <w:tc>
          <w:tcPr>
            <w:tcW w:w="766" w:type="pct"/>
            <w:vMerge/>
            <w:hideMark/>
          </w:tcPr>
          <w:p w14:paraId="00DBAA46"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061FFBE7"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1.80</w:t>
            </w:r>
          </w:p>
        </w:tc>
      </w:tr>
      <w:tr w:rsidR="00655FA7" w:rsidRPr="00CC49AB" w14:paraId="4B5DC89A" w14:textId="77777777" w:rsidTr="0070437F">
        <w:trPr>
          <w:trHeight w:val="20"/>
        </w:trPr>
        <w:tc>
          <w:tcPr>
            <w:tcW w:w="647" w:type="pct"/>
            <w:vMerge/>
            <w:hideMark/>
          </w:tcPr>
          <w:p w14:paraId="2F593B68"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0D48E0A1"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Ventilim – dhënës periodik</w:t>
            </w:r>
          </w:p>
        </w:tc>
        <w:tc>
          <w:tcPr>
            <w:tcW w:w="766" w:type="pct"/>
            <w:vMerge/>
            <w:hideMark/>
          </w:tcPr>
          <w:p w14:paraId="3FDE2FFE"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49E40342"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0.50</w:t>
            </w:r>
          </w:p>
        </w:tc>
      </w:tr>
      <w:tr w:rsidR="00655FA7" w:rsidRPr="00CC49AB" w14:paraId="2977BC9E" w14:textId="77777777" w:rsidTr="0070437F">
        <w:trPr>
          <w:trHeight w:val="20"/>
        </w:trPr>
        <w:tc>
          <w:tcPr>
            <w:tcW w:w="647" w:type="pct"/>
            <w:vMerge/>
            <w:hideMark/>
          </w:tcPr>
          <w:p w14:paraId="67E59CAD"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6EB885CA"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Njësitë e ventilatoreve</w:t>
            </w:r>
          </w:p>
        </w:tc>
        <w:tc>
          <w:tcPr>
            <w:tcW w:w="766" w:type="pct"/>
            <w:vMerge/>
            <w:hideMark/>
          </w:tcPr>
          <w:p w14:paraId="37F19AA2"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4AC60341"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0.50</w:t>
            </w:r>
          </w:p>
        </w:tc>
      </w:tr>
      <w:tr w:rsidR="00655FA7" w:rsidRPr="00CC49AB" w14:paraId="7C29DF7E" w14:textId="77777777" w:rsidTr="0070437F">
        <w:trPr>
          <w:trHeight w:val="20"/>
        </w:trPr>
        <w:tc>
          <w:tcPr>
            <w:tcW w:w="647" w:type="pct"/>
            <w:vMerge/>
            <w:hideMark/>
          </w:tcPr>
          <w:p w14:paraId="718BB15E"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1720574A"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Nxehtësia e larguar nga kuzhina nga ventilatori dhe filtri</w:t>
            </w:r>
          </w:p>
        </w:tc>
        <w:tc>
          <w:tcPr>
            <w:tcW w:w="766" w:type="pct"/>
            <w:vMerge/>
            <w:hideMark/>
          </w:tcPr>
          <w:p w14:paraId="4EC17A57"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6F7F27E1"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1.00</w:t>
            </w:r>
          </w:p>
        </w:tc>
      </w:tr>
      <w:tr w:rsidR="00655FA7" w:rsidRPr="00CC49AB" w14:paraId="587F426B" w14:textId="77777777" w:rsidTr="0070437F">
        <w:trPr>
          <w:trHeight w:val="20"/>
        </w:trPr>
        <w:tc>
          <w:tcPr>
            <w:tcW w:w="647" w:type="pct"/>
            <w:vMerge/>
            <w:hideMark/>
          </w:tcPr>
          <w:p w14:paraId="6D6FCF3E"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756E8212"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Këmbyes të nxehtësisë ajër-ajër i rrafshët</w:t>
            </w:r>
          </w:p>
        </w:tc>
        <w:tc>
          <w:tcPr>
            <w:tcW w:w="766" w:type="pct"/>
            <w:vMerge w:val="restart"/>
          </w:tcPr>
          <w:p w14:paraId="2B80D2D1"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08247385"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p>
          <w:p w14:paraId="797075C0"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Në %</w:t>
            </w:r>
          </w:p>
        </w:tc>
        <w:tc>
          <w:tcPr>
            <w:tcW w:w="749" w:type="pct"/>
            <w:vAlign w:val="center"/>
            <w:hideMark/>
          </w:tcPr>
          <w:p w14:paraId="6A624F0B"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50%</w:t>
            </w:r>
          </w:p>
        </w:tc>
      </w:tr>
      <w:tr w:rsidR="00655FA7" w:rsidRPr="00CC49AB" w14:paraId="6AFD89A9" w14:textId="77777777" w:rsidTr="0070437F">
        <w:trPr>
          <w:trHeight w:val="20"/>
        </w:trPr>
        <w:tc>
          <w:tcPr>
            <w:tcW w:w="647" w:type="pct"/>
            <w:vMerge/>
            <w:hideMark/>
          </w:tcPr>
          <w:p w14:paraId="2523F284"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6F1B7E27"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Këmbyes të nxehtësisë në tubacionet e shpërndarjes</w:t>
            </w:r>
          </w:p>
        </w:tc>
        <w:tc>
          <w:tcPr>
            <w:tcW w:w="766" w:type="pct"/>
            <w:vMerge/>
            <w:hideMark/>
          </w:tcPr>
          <w:p w14:paraId="0CC393F5"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460FE629"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60%</w:t>
            </w:r>
          </w:p>
        </w:tc>
      </w:tr>
      <w:tr w:rsidR="00655FA7" w:rsidRPr="00CC49AB" w14:paraId="6C24E816" w14:textId="77777777" w:rsidTr="0070437F">
        <w:trPr>
          <w:trHeight w:val="20"/>
        </w:trPr>
        <w:tc>
          <w:tcPr>
            <w:tcW w:w="647" w:type="pct"/>
            <w:vMerge/>
            <w:hideMark/>
          </w:tcPr>
          <w:p w14:paraId="1B96FF46"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0ACBE30B" w14:textId="7777777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Këmbyes nxehtësie rrotativ</w:t>
            </w:r>
          </w:p>
        </w:tc>
        <w:tc>
          <w:tcPr>
            <w:tcW w:w="766" w:type="pct"/>
            <w:vMerge/>
            <w:hideMark/>
          </w:tcPr>
          <w:p w14:paraId="4AD1E2D4"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70F7C3F1" w14:textId="77777777" w:rsidR="00655FA7" w:rsidRPr="00CC49AB" w:rsidRDefault="00655FA7" w:rsidP="0070437F">
            <w:pPr>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65%</w:t>
            </w:r>
          </w:p>
        </w:tc>
      </w:tr>
      <w:tr w:rsidR="00655FA7" w:rsidRPr="00CC49AB" w14:paraId="408A1B6F" w14:textId="77777777" w:rsidTr="0070437F">
        <w:trPr>
          <w:trHeight w:val="20"/>
        </w:trPr>
        <w:tc>
          <w:tcPr>
            <w:tcW w:w="647" w:type="pct"/>
            <w:vMerge/>
            <w:hideMark/>
          </w:tcPr>
          <w:p w14:paraId="5EE897CA"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2838" w:type="pct"/>
            <w:hideMark/>
          </w:tcPr>
          <w:p w14:paraId="1C140DB5" w14:textId="3C742867" w:rsidR="00655FA7" w:rsidRPr="00CC49AB" w:rsidRDefault="00655FA7" w:rsidP="00783B62">
            <w:pPr>
              <w:widowControl w:val="0"/>
              <w:kinsoku w:val="0"/>
              <w:overflowPunct w:val="0"/>
              <w:spacing w:after="0"/>
              <w:jc w:val="both"/>
              <w:rPr>
                <w:rFonts w:ascii="Garamond" w:hAnsi="Garamond"/>
                <w:kern w:val="18"/>
                <w:szCs w:val="20"/>
                <w:lang w:val="sq-AL" w:eastAsia="en-US"/>
              </w:rPr>
            </w:pPr>
            <w:r w:rsidRPr="00CC49AB">
              <w:rPr>
                <w:rFonts w:ascii="Garamond" w:hAnsi="Garamond"/>
                <w:kern w:val="18"/>
                <w:szCs w:val="20"/>
                <w:lang w:val="sq-AL" w:eastAsia="en-US"/>
              </w:rPr>
              <w:t>Këmbyes nxehtësie tub</w:t>
            </w:r>
            <w:r w:rsidR="00BE39E3" w:rsidRPr="00CC49AB">
              <w:rPr>
                <w:rFonts w:ascii="Garamond" w:hAnsi="Garamond"/>
                <w:kern w:val="18"/>
                <w:szCs w:val="20"/>
                <w:lang w:val="sq-AL" w:eastAsia="en-US"/>
              </w:rPr>
              <w:t xml:space="preserve"> </w:t>
            </w:r>
            <w:r w:rsidRPr="00CC49AB">
              <w:rPr>
                <w:rFonts w:ascii="Garamond" w:hAnsi="Garamond"/>
                <w:kern w:val="18"/>
                <w:szCs w:val="20"/>
                <w:lang w:val="sq-AL" w:eastAsia="en-US"/>
              </w:rPr>
              <w:t>me</w:t>
            </w:r>
            <w:r w:rsidR="00BE39E3" w:rsidRPr="00CC49AB">
              <w:rPr>
                <w:rFonts w:ascii="Garamond" w:hAnsi="Garamond"/>
                <w:kern w:val="18"/>
                <w:szCs w:val="20"/>
                <w:lang w:val="sq-AL" w:eastAsia="en-US"/>
              </w:rPr>
              <w:t xml:space="preserve"> </w:t>
            </w:r>
            <w:r w:rsidRPr="00CC49AB">
              <w:rPr>
                <w:rFonts w:ascii="Garamond" w:hAnsi="Garamond"/>
                <w:kern w:val="18"/>
                <w:szCs w:val="20"/>
                <w:lang w:val="sq-AL" w:eastAsia="en-US"/>
              </w:rPr>
              <w:t>tub</w:t>
            </w:r>
          </w:p>
        </w:tc>
        <w:tc>
          <w:tcPr>
            <w:tcW w:w="766" w:type="pct"/>
            <w:vMerge/>
            <w:hideMark/>
          </w:tcPr>
          <w:p w14:paraId="485E8CC1" w14:textId="77777777" w:rsidR="00655FA7" w:rsidRPr="00CC49AB" w:rsidRDefault="00655FA7" w:rsidP="00783B62">
            <w:pPr>
              <w:spacing w:after="0"/>
              <w:jc w:val="both"/>
              <w:rPr>
                <w:rFonts w:ascii="Garamond" w:eastAsia="Times New Roman" w:hAnsi="Garamond"/>
                <w:kern w:val="18"/>
                <w:szCs w:val="20"/>
                <w:lang w:val="sq-AL" w:eastAsia="en-IE"/>
              </w:rPr>
            </w:pPr>
          </w:p>
        </w:tc>
        <w:tc>
          <w:tcPr>
            <w:tcW w:w="749" w:type="pct"/>
            <w:vAlign w:val="center"/>
            <w:hideMark/>
          </w:tcPr>
          <w:p w14:paraId="6E4AA433" w14:textId="77777777" w:rsidR="00655FA7" w:rsidRPr="00CC49AB" w:rsidRDefault="00655FA7" w:rsidP="0070437F">
            <w:pPr>
              <w:keepNext/>
              <w:widowControl w:val="0"/>
              <w:kinsoku w:val="0"/>
              <w:overflowPunct w:val="0"/>
              <w:spacing w:after="0"/>
              <w:jc w:val="center"/>
              <w:rPr>
                <w:rFonts w:ascii="Garamond" w:hAnsi="Garamond"/>
                <w:kern w:val="18"/>
                <w:szCs w:val="20"/>
                <w:lang w:val="sq-AL" w:eastAsia="en-US"/>
              </w:rPr>
            </w:pPr>
            <w:r w:rsidRPr="00CC49AB">
              <w:rPr>
                <w:rFonts w:ascii="Garamond" w:hAnsi="Garamond"/>
                <w:kern w:val="18"/>
                <w:szCs w:val="20"/>
                <w:lang w:val="sq-AL" w:eastAsia="en-US"/>
              </w:rPr>
              <w:t>45%</w:t>
            </w:r>
          </w:p>
        </w:tc>
      </w:tr>
    </w:tbl>
    <w:p w14:paraId="0D4B422D" w14:textId="3CA74723"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19" w:name="_Toc184729213"/>
      <w:r w:rsidRPr="00CC49AB">
        <w:rPr>
          <w:rFonts w:ascii="Garamond" w:hAnsi="Garamond" w:cs="Times New Roman"/>
          <w:b w:val="0"/>
          <w:i/>
          <w:color w:val="auto"/>
          <w:szCs w:val="20"/>
        </w:rPr>
        <w:t xml:space="preserve">Tabela </w:t>
      </w:r>
      <w:r w:rsidR="00783B62" w:rsidRPr="00CC49AB">
        <w:rPr>
          <w:rFonts w:ascii="Garamond" w:hAnsi="Garamond" w:cs="Times New Roman"/>
          <w:b w:val="0"/>
          <w:i/>
          <w:color w:val="auto"/>
          <w:szCs w:val="20"/>
        </w:rPr>
        <w:t>3.12</w:t>
      </w:r>
      <w:r w:rsidRPr="00CC49AB">
        <w:rPr>
          <w:rFonts w:ascii="Garamond" w:hAnsi="Garamond" w:cs="Times New Roman"/>
          <w:b w:val="0"/>
          <w:i/>
          <w:color w:val="auto"/>
          <w:szCs w:val="20"/>
        </w:rPr>
        <w:t xml:space="preserve"> Kërkesat e </w:t>
      </w:r>
      <w:r w:rsidR="00BE39E3" w:rsidRPr="00CC49AB">
        <w:rPr>
          <w:rFonts w:ascii="Garamond" w:hAnsi="Garamond" w:cs="Times New Roman"/>
          <w:b w:val="0"/>
          <w:i/>
          <w:color w:val="auto"/>
          <w:szCs w:val="20"/>
        </w:rPr>
        <w:t xml:space="preserve">performancës së energjisë për </w:t>
      </w:r>
      <w:r w:rsidRPr="00CC49AB">
        <w:rPr>
          <w:rFonts w:ascii="Garamond" w:hAnsi="Garamond" w:cs="Times New Roman"/>
          <w:b w:val="0"/>
          <w:i/>
          <w:color w:val="auto"/>
          <w:szCs w:val="20"/>
        </w:rPr>
        <w:t>sistemet teknike të aplikuara në ndërtesa</w:t>
      </w:r>
      <w:bookmarkEnd w:id="219"/>
    </w:p>
    <w:p w14:paraId="1B366B74" w14:textId="42F0C88B"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Vendim i Këshillit të Ministrave </w:t>
      </w:r>
      <w:r w:rsidR="00BE39E3" w:rsidRPr="00CC49AB">
        <w:rPr>
          <w:rFonts w:ascii="Garamond" w:hAnsi="Garamond" w:cs="Times New Roman"/>
          <w:b w:val="0"/>
          <w:i/>
          <w:color w:val="auto"/>
          <w:szCs w:val="20"/>
        </w:rPr>
        <w:t>nr</w:t>
      </w:r>
      <w:r w:rsidRPr="00CC49AB">
        <w:rPr>
          <w:rFonts w:ascii="Garamond" w:hAnsi="Garamond" w:cs="Times New Roman"/>
          <w:b w:val="0"/>
          <w:i/>
          <w:color w:val="auto"/>
          <w:szCs w:val="20"/>
        </w:rPr>
        <w:t>. 537, datë 8.7.2020</w:t>
      </w:r>
    </w:p>
    <w:p w14:paraId="11C4EFF9" w14:textId="77777777" w:rsidR="00783B62" w:rsidRPr="00CC49AB" w:rsidRDefault="00783B62" w:rsidP="00783B62">
      <w:pPr>
        <w:pStyle w:val="TEKSTIIIIII"/>
      </w:pPr>
    </w:p>
    <w:p w14:paraId="4B36EB17" w14:textId="77777777" w:rsidR="00655FA7" w:rsidRPr="00CC49AB" w:rsidRDefault="00655FA7" w:rsidP="00783B62">
      <w:pPr>
        <w:pStyle w:val="TEKSTIIIIII"/>
        <w:rPr>
          <w:b/>
        </w:rPr>
      </w:pPr>
      <w:r w:rsidRPr="00CC49AB">
        <w:rPr>
          <w:b/>
        </w:rPr>
        <w:t>3.4.3 Zbatimi i kërkesave minimale teknike</w:t>
      </w:r>
    </w:p>
    <w:p w14:paraId="14E59DB6" w14:textId="638B2BE6" w:rsidR="00655FA7" w:rsidRPr="00CC49AB" w:rsidRDefault="00655FA7" w:rsidP="00783B62">
      <w:pPr>
        <w:pStyle w:val="TEKSTIIIIII"/>
        <w:rPr>
          <w:szCs w:val="24"/>
        </w:rPr>
      </w:pPr>
      <w:r w:rsidRPr="00CC49AB">
        <w:rPr>
          <w:szCs w:val="24"/>
        </w:rPr>
        <w:t xml:space="preserve">Në të gjitha rastet kur kërkohet leje ndërtimi për një ndërtesë të re dhe njësitë e saj, si dhe për rinovimin apo rikonstruksionin e rëndësishëm të një ndërtese ekzistuese dhe njësitë e saj, në raportin </w:t>
      </w:r>
      <w:r w:rsidRPr="00CC49AB">
        <w:rPr>
          <w:szCs w:val="24"/>
        </w:rPr>
        <w:lastRenderedPageBreak/>
        <w:t xml:space="preserve">e auditimit dhe të verifikimit të energjisë që shoqëron certifikatën e performancës së energjisë, duhet të jepen prova se janë analizuar mundësitë e përdorimit të sistemeve alternative me </w:t>
      </w:r>
      <w:r w:rsidR="00340F38" w:rsidRPr="00CC49AB">
        <w:rPr>
          <w:szCs w:val="24"/>
        </w:rPr>
        <w:t>eficienc</w:t>
      </w:r>
      <w:r w:rsidRPr="00CC49AB">
        <w:rPr>
          <w:szCs w:val="24"/>
        </w:rPr>
        <w:t>ë të lartë, të parashikuara, si më poshtë:</w:t>
      </w:r>
    </w:p>
    <w:p w14:paraId="47E0061D" w14:textId="77777777" w:rsidR="00655FA7" w:rsidRPr="00CC49AB" w:rsidRDefault="00783B62" w:rsidP="00783B62">
      <w:pPr>
        <w:pStyle w:val="TEKSTIIIIII"/>
        <w:rPr>
          <w:szCs w:val="24"/>
        </w:rPr>
      </w:pPr>
      <w:r w:rsidRPr="00CC49AB">
        <w:rPr>
          <w:szCs w:val="24"/>
        </w:rPr>
        <w:t xml:space="preserve">- </w:t>
      </w:r>
      <w:r w:rsidR="00655FA7" w:rsidRPr="00CC49AB">
        <w:rPr>
          <w:szCs w:val="24"/>
        </w:rPr>
        <w:t>Sistemet e decentralizuara të furnizimit me energji që shfrytëzojnë burime të rinovueshme të energjisë, siç janë sistemet fotovoltaike vetëprodhuese për ndërtesën që rinovohet apo ndërtohet e re, panelet diellore për ujin e ngrohtë, pompat e nxehtësisë me performancë të lartë të ftohura me energji gjeotermike apo në ujërat sipërfaqësore për ngrohje/ftohje dhe ujë të ngrohtë sanitar;</w:t>
      </w:r>
    </w:p>
    <w:p w14:paraId="78576CCF" w14:textId="77777777" w:rsidR="00655FA7" w:rsidRPr="00E05DA7" w:rsidRDefault="00783B62" w:rsidP="00E05DA7">
      <w:pPr>
        <w:pStyle w:val="TEKSTIIIIII"/>
        <w:rPr>
          <w:szCs w:val="24"/>
          <w:lang w:val="en-US"/>
        </w:rPr>
      </w:pPr>
      <w:r w:rsidRPr="00CC49AB">
        <w:rPr>
          <w:szCs w:val="24"/>
        </w:rPr>
        <w:t xml:space="preserve">- </w:t>
      </w:r>
      <w:r w:rsidR="00655FA7" w:rsidRPr="00CC49AB">
        <w:rPr>
          <w:szCs w:val="24"/>
        </w:rPr>
        <w:t>Sistemet koogjeneruese;</w:t>
      </w:r>
    </w:p>
    <w:p w14:paraId="4CF63F14" w14:textId="77777777" w:rsidR="00655FA7" w:rsidRPr="00CC49AB" w:rsidRDefault="00783B62" w:rsidP="00783B62">
      <w:pPr>
        <w:pStyle w:val="TEKSTIIIIII"/>
        <w:rPr>
          <w:szCs w:val="24"/>
        </w:rPr>
      </w:pPr>
      <w:r w:rsidRPr="00CC49AB">
        <w:rPr>
          <w:szCs w:val="24"/>
        </w:rPr>
        <w:t xml:space="preserve">- </w:t>
      </w:r>
      <w:r w:rsidR="00655FA7" w:rsidRPr="00CC49AB">
        <w:rPr>
          <w:szCs w:val="24"/>
        </w:rPr>
        <w:t>Sistemet me pompa nxehtësie me koeficient performancë të lartë;</w:t>
      </w:r>
    </w:p>
    <w:p w14:paraId="1DDEC21A" w14:textId="77777777" w:rsidR="00655FA7" w:rsidRPr="00CC49AB" w:rsidRDefault="00783B62" w:rsidP="00783B62">
      <w:pPr>
        <w:pStyle w:val="TEKSTIIIIII"/>
        <w:rPr>
          <w:szCs w:val="24"/>
        </w:rPr>
      </w:pPr>
      <w:r w:rsidRPr="00CC49AB">
        <w:rPr>
          <w:szCs w:val="24"/>
        </w:rPr>
        <w:t xml:space="preserve">- </w:t>
      </w:r>
      <w:r w:rsidR="00655FA7" w:rsidRPr="00CC49AB">
        <w:rPr>
          <w:szCs w:val="24"/>
        </w:rPr>
        <w:t>Sistemet e ngrohjes dhe ftohjes individuale dhe/ose të përqendruara, veçanërisht ato që shfrytëzojnë burime të rinovueshme energjie që përdoren në qytete;</w:t>
      </w:r>
    </w:p>
    <w:p w14:paraId="05C91F23" w14:textId="77777777" w:rsidR="00655FA7" w:rsidRPr="00CC49AB" w:rsidRDefault="00783B62" w:rsidP="00783B62">
      <w:pPr>
        <w:pStyle w:val="TEKSTIIIIII"/>
        <w:rPr>
          <w:szCs w:val="24"/>
        </w:rPr>
      </w:pPr>
      <w:r w:rsidRPr="00CC49AB">
        <w:rPr>
          <w:szCs w:val="24"/>
        </w:rPr>
        <w:t xml:space="preserve">- </w:t>
      </w:r>
      <w:r w:rsidR="00655FA7" w:rsidRPr="00CC49AB">
        <w:rPr>
          <w:szCs w:val="24"/>
        </w:rPr>
        <w:t>Sistemet e ngrohjes së ujit me burime të rinovueshme;</w:t>
      </w:r>
    </w:p>
    <w:p w14:paraId="0FBC4454" w14:textId="77777777" w:rsidR="00655FA7" w:rsidRPr="00CC49AB" w:rsidRDefault="00783B62" w:rsidP="00783B62">
      <w:pPr>
        <w:pStyle w:val="TEKSTIIIIII"/>
        <w:rPr>
          <w:szCs w:val="24"/>
        </w:rPr>
      </w:pPr>
      <w:r w:rsidRPr="00CC49AB">
        <w:rPr>
          <w:szCs w:val="24"/>
        </w:rPr>
        <w:t xml:space="preserve">- </w:t>
      </w:r>
      <w:r w:rsidR="00655FA7" w:rsidRPr="00CC49AB">
        <w:rPr>
          <w:szCs w:val="24"/>
        </w:rPr>
        <w:t>Rikuperimi i energjisë në sistemet e ventilimit;</w:t>
      </w:r>
    </w:p>
    <w:p w14:paraId="44961059" w14:textId="003DF82D" w:rsidR="00655FA7" w:rsidRPr="00CC49AB" w:rsidRDefault="00783B62" w:rsidP="00783B62">
      <w:pPr>
        <w:pStyle w:val="TEKSTIIIIII"/>
        <w:rPr>
          <w:szCs w:val="24"/>
        </w:rPr>
      </w:pPr>
      <w:r w:rsidRPr="00CC49AB">
        <w:rPr>
          <w:szCs w:val="24"/>
        </w:rPr>
        <w:t xml:space="preserve">- </w:t>
      </w:r>
      <w:r w:rsidR="00655FA7" w:rsidRPr="00CC49AB">
        <w:rPr>
          <w:szCs w:val="24"/>
        </w:rPr>
        <w:t>Ndriçimi efi</w:t>
      </w:r>
      <w:r w:rsidR="00E75B6B" w:rsidRPr="00CC49AB">
        <w:rPr>
          <w:szCs w:val="24"/>
        </w:rPr>
        <w:t>c</w:t>
      </w:r>
      <w:r w:rsidR="00655FA7" w:rsidRPr="00CC49AB">
        <w:rPr>
          <w:szCs w:val="24"/>
        </w:rPr>
        <w:t>ient duke përjashtuar llambat inkandeshente.</w:t>
      </w:r>
    </w:p>
    <w:p w14:paraId="4BFE0B43" w14:textId="6BCE60F6" w:rsidR="00655FA7" w:rsidRPr="00CC49AB" w:rsidRDefault="00783B62" w:rsidP="00CE3A5E">
      <w:pPr>
        <w:pStyle w:val="TEKSTIIIIII"/>
        <w:rPr>
          <w:lang w:eastAsia="en-US"/>
        </w:rPr>
      </w:pPr>
      <w:r w:rsidRPr="00CC49AB">
        <w:rPr>
          <w:lang w:eastAsia="en-US"/>
        </w:rPr>
        <w:t xml:space="preserve">- </w:t>
      </w:r>
      <w:r w:rsidR="00655FA7" w:rsidRPr="00CC49AB">
        <w:rPr>
          <w:lang w:eastAsia="en-US"/>
        </w:rPr>
        <w:t xml:space="preserve">Kuadri ligjor përcakton klasën minimale të performancës së energjisë që ndërtesat duhet të respektojnë. Certifikata e Performancës së Energjisë shërben për të përcaktuar dhe vërtetuar nivelin e performancës energjetike në ndërtesë. Konsumi total vjetor i energjisë i ndërtesës për metër katror të sipërfaqes së saj të shfrytëzueshme (të okupuar) përfshin sasinë e kërkesës primare të energjisë për ngrohje, ftohje, ujë të ngrohtë shtëpiak dhe ndriçim sipas përdorimit tipik të ndërtesës dhe vlerësohet nëpërmjet Certifikatës së Përkohshme dhe Përfundimtare të Performancës Energjetike në Ndërtesë, duke përdorur Metodologjinë Kombëtare për Llogaritjen e Performancës së Integruar Energjetike të </w:t>
      </w:r>
      <w:r w:rsidR="00C2363D" w:rsidRPr="00CC49AB">
        <w:rPr>
          <w:lang w:eastAsia="en-US"/>
        </w:rPr>
        <w:t xml:space="preserve">Ndërtesave Ekzistuese </w:t>
      </w:r>
      <w:r w:rsidR="00655FA7" w:rsidRPr="00CC49AB">
        <w:rPr>
          <w:lang w:eastAsia="en-US"/>
        </w:rPr>
        <w:t>(për t</w:t>
      </w:r>
      <w:r w:rsidR="00C2363D" w:rsidRPr="00CC49AB">
        <w:rPr>
          <w:lang w:eastAsia="en-US"/>
        </w:rPr>
        <w:t>’</w:t>
      </w:r>
      <w:r w:rsidR="00655FA7" w:rsidRPr="00CC49AB">
        <w:rPr>
          <w:lang w:eastAsia="en-US"/>
        </w:rPr>
        <w:t xml:space="preserve">u rehabilituar) ose të </w:t>
      </w:r>
      <w:r w:rsidR="00C2363D" w:rsidRPr="00CC49AB">
        <w:rPr>
          <w:lang w:eastAsia="en-US"/>
        </w:rPr>
        <w:t xml:space="preserve">reja </w:t>
      </w:r>
      <w:r w:rsidR="00655FA7" w:rsidRPr="00CC49AB">
        <w:rPr>
          <w:lang w:eastAsia="en-US"/>
        </w:rPr>
        <w:t>dhe njësive të tyre të këtyre ndërtesave.</w:t>
      </w:r>
    </w:p>
    <w:p w14:paraId="6C02D683" w14:textId="364CEE6B" w:rsidR="00655FA7" w:rsidRPr="00CC49AB" w:rsidRDefault="00655FA7" w:rsidP="00CE3A5E">
      <w:pPr>
        <w:pStyle w:val="TEKSTIIIIII"/>
        <w:rPr>
          <w:rFonts w:cs="Times New Roman"/>
          <w:lang w:eastAsia="en-US"/>
        </w:rPr>
      </w:pPr>
      <w:r w:rsidRPr="00CC49AB">
        <w:rPr>
          <w:rFonts w:cs="Times New Roman"/>
          <w:lang w:eastAsia="en-US"/>
        </w:rPr>
        <w:t xml:space="preserve">Ndërtesa konsiderohet të jetë në përputhje me kërkesat minimale të performancës së energjisë nëse vlera e llogaritur e konsumit të energjisë primare në EPC është më e vogël ose e barabartë me 50% të konsumit të energjisë primare në ndërtesën </w:t>
      </w:r>
      <w:r w:rsidR="00165A32" w:rsidRPr="00CC49AB">
        <w:rPr>
          <w:rFonts w:cs="Times New Roman"/>
          <w:lang w:eastAsia="en-US"/>
        </w:rPr>
        <w:t>“</w:t>
      </w:r>
      <w:r w:rsidRPr="00CC49AB">
        <w:rPr>
          <w:rFonts w:cs="Times New Roman"/>
          <w:lang w:eastAsia="en-US"/>
        </w:rPr>
        <w:t>referencë</w:t>
      </w:r>
      <w:r w:rsidR="00165A32" w:rsidRPr="00CC49AB">
        <w:rPr>
          <w:rFonts w:cs="Times New Roman"/>
          <w:lang w:eastAsia="en-US"/>
        </w:rPr>
        <w:t>”</w:t>
      </w:r>
      <w:r w:rsidRPr="00CC49AB">
        <w:rPr>
          <w:rFonts w:cs="Times New Roman"/>
          <w:lang w:eastAsia="en-US"/>
        </w:rPr>
        <w:t xml:space="preserve"> – p.sh. nëse ndërtesa referente ka konsum të energjisë primare prej 200 </w:t>
      </w:r>
      <w:r w:rsidR="00CE5C83" w:rsidRPr="00CC49AB">
        <w:rPr>
          <w:rFonts w:cs="Times New Roman"/>
          <w:lang w:eastAsia="en-US"/>
        </w:rPr>
        <w:t>kwh</w:t>
      </w:r>
      <w:r w:rsidRPr="00CC49AB">
        <w:rPr>
          <w:rFonts w:cs="Times New Roman"/>
          <w:lang w:eastAsia="en-US"/>
        </w:rPr>
        <w:t xml:space="preserve">/m²/vit, kërkesa minimale e performancës së energjisë për ndërtesën aktuale do të duhej të ishte 100 </w:t>
      </w:r>
      <w:r w:rsidR="00CE5C83" w:rsidRPr="00CC49AB">
        <w:rPr>
          <w:rFonts w:cs="Times New Roman"/>
          <w:lang w:eastAsia="en-US"/>
        </w:rPr>
        <w:t>kwh</w:t>
      </w:r>
      <w:r w:rsidRPr="00CC49AB">
        <w:rPr>
          <w:rFonts w:cs="Times New Roman"/>
          <w:lang w:eastAsia="en-US"/>
        </w:rPr>
        <w:t>/m²/vit, ku parametri referencë i ndërtesës përcaktohet nga lloji i ndërtesës dhe gjeometria e saj.</w:t>
      </w:r>
    </w:p>
    <w:p w14:paraId="43EC633D" w14:textId="6DD50AF7" w:rsidR="00655FA7" w:rsidRPr="00CC49AB" w:rsidRDefault="00655FA7" w:rsidP="00CE3A5E">
      <w:pPr>
        <w:pStyle w:val="TEKSTIIIIII"/>
        <w:rPr>
          <w:rFonts w:cs="Times New Roman"/>
          <w:lang w:eastAsia="en-US"/>
        </w:rPr>
      </w:pPr>
      <w:r w:rsidRPr="00CC49AB">
        <w:rPr>
          <w:rFonts w:cs="Times New Roman"/>
          <w:lang w:eastAsia="en-US"/>
        </w:rPr>
        <w:t xml:space="preserve">Raporti i </w:t>
      </w:r>
      <w:r w:rsidR="00C2363D" w:rsidRPr="00CC49AB">
        <w:rPr>
          <w:rFonts w:cs="Times New Roman"/>
          <w:snapToGrid w:val="0"/>
          <w:lang w:eastAsia="en-US"/>
        </w:rPr>
        <w:t>audituesit</w:t>
      </w:r>
      <w:r w:rsidR="00C2363D" w:rsidRPr="00CC49AB">
        <w:rPr>
          <w:rFonts w:cs="Times New Roman"/>
          <w:lang w:eastAsia="en-US"/>
        </w:rPr>
        <w:t xml:space="preserve"> </w:t>
      </w:r>
      <w:r w:rsidRPr="00CC49AB">
        <w:rPr>
          <w:rFonts w:cs="Times New Roman"/>
          <w:lang w:eastAsia="en-US"/>
        </w:rPr>
        <w:t xml:space="preserve">përcakton detyrimet e subjekteve/kompanive projektuese që duhet të merren parasysh për ndërtesat e reja dhe ato ekzistuese që do të rehabilitohen. Autoritetet e qeverisjes vendore, të cilat lëshojnë lejen e ndërtimit (rehabilitimit) të objektit, janë të detyruara të kontrollojnë nëse rekomandimet e </w:t>
      </w:r>
      <w:r w:rsidRPr="00CC49AB">
        <w:rPr>
          <w:rFonts w:cs="Times New Roman"/>
          <w:snapToGrid w:val="0"/>
          <w:lang w:eastAsia="en-US"/>
        </w:rPr>
        <w:t>audituesit</w:t>
      </w:r>
      <w:r w:rsidRPr="00CC49AB">
        <w:rPr>
          <w:rFonts w:cs="Times New Roman"/>
          <w:lang w:eastAsia="en-US"/>
        </w:rPr>
        <w:t xml:space="preserve"> janë përmbushur. Ky rekomandim fokusohet në mbështjelljen e ndërtesës dhe sistemet teknike për ndërtesat ekzistuese (të cilat do të rehabilitohen) dhe ndërtesat e reja, si më poshtë:</w:t>
      </w:r>
    </w:p>
    <w:p w14:paraId="5EA7FA8B" w14:textId="77777777" w:rsidR="00655FA7" w:rsidRPr="00CC49AB" w:rsidRDefault="00CE3A5E" w:rsidP="00CE3A5E">
      <w:pPr>
        <w:pStyle w:val="TEKSTIIIIII"/>
        <w:rPr>
          <w:rFonts w:cs="Times New Roman"/>
          <w:lang w:eastAsia="en-US"/>
        </w:rPr>
      </w:pPr>
      <w:r w:rsidRPr="00CC49AB">
        <w:rPr>
          <w:rFonts w:cs="Times New Roman"/>
          <w:lang w:eastAsia="en-US"/>
        </w:rPr>
        <w:t xml:space="preserve">- </w:t>
      </w:r>
      <w:r w:rsidR="00655FA7" w:rsidRPr="00CC49AB">
        <w:rPr>
          <w:rFonts w:cs="Times New Roman"/>
          <w:lang w:eastAsia="en-US"/>
        </w:rPr>
        <w:t>Materialet e ndërtimit dhe dimensionet për çdo element të mbështjellësit të ndërtesës;</w:t>
      </w:r>
    </w:p>
    <w:p w14:paraId="6D438919" w14:textId="77777777" w:rsidR="00655FA7" w:rsidRPr="00CC49AB" w:rsidRDefault="00CE3A5E" w:rsidP="00CE3A5E">
      <w:pPr>
        <w:pStyle w:val="TEKSTIIIIII"/>
        <w:rPr>
          <w:rFonts w:cs="Times New Roman"/>
          <w:lang w:eastAsia="en-US"/>
        </w:rPr>
      </w:pPr>
      <w:r w:rsidRPr="00CC49AB">
        <w:rPr>
          <w:rFonts w:cs="Times New Roman"/>
          <w:lang w:eastAsia="en-US"/>
        </w:rPr>
        <w:t xml:space="preserve">- </w:t>
      </w:r>
      <w:r w:rsidR="00655FA7" w:rsidRPr="00CC49AB">
        <w:rPr>
          <w:rFonts w:cs="Times New Roman"/>
          <w:lang w:eastAsia="en-US"/>
        </w:rPr>
        <w:t>Materialet izoluese dhe trashësia e tyre për mbështjellësin e ndërtesës;</w:t>
      </w:r>
    </w:p>
    <w:p w14:paraId="52EF85C8" w14:textId="6149CC9B" w:rsidR="00655FA7" w:rsidRPr="00CC49AB" w:rsidRDefault="00CE3A5E" w:rsidP="00CE3A5E">
      <w:pPr>
        <w:pStyle w:val="TEKSTIIIIII"/>
        <w:rPr>
          <w:rFonts w:cs="Times New Roman"/>
          <w:lang w:eastAsia="en-US"/>
        </w:rPr>
      </w:pPr>
      <w:r w:rsidRPr="00CC49AB">
        <w:rPr>
          <w:rFonts w:cs="Times New Roman"/>
          <w:lang w:eastAsia="en-US"/>
        </w:rPr>
        <w:t xml:space="preserve">- </w:t>
      </w:r>
      <w:r w:rsidR="00655FA7" w:rsidRPr="00CC49AB">
        <w:rPr>
          <w:rFonts w:cs="Times New Roman"/>
          <w:lang w:eastAsia="en-US"/>
        </w:rPr>
        <w:t>Nyj</w:t>
      </w:r>
      <w:r w:rsidR="00C2363D" w:rsidRPr="00CC49AB">
        <w:rPr>
          <w:rFonts w:cs="Times New Roman"/>
          <w:lang w:eastAsia="en-US"/>
        </w:rPr>
        <w:t>a</w:t>
      </w:r>
      <w:r w:rsidR="00655FA7" w:rsidRPr="00CC49AB">
        <w:rPr>
          <w:rFonts w:cs="Times New Roman"/>
          <w:lang w:eastAsia="en-US"/>
        </w:rPr>
        <w:t xml:space="preserve"> termike ose ura termike ndërmjet elementeve për mbështjellësin e ndërtesës;</w:t>
      </w:r>
    </w:p>
    <w:p w14:paraId="49EC33AE" w14:textId="77777777" w:rsidR="00655FA7" w:rsidRPr="00CC49AB" w:rsidRDefault="00CE3A5E" w:rsidP="00CE3A5E">
      <w:pPr>
        <w:pStyle w:val="TEKSTIIIIII"/>
        <w:rPr>
          <w:rFonts w:cs="Times New Roman"/>
          <w:lang w:eastAsia="en-US"/>
        </w:rPr>
      </w:pPr>
      <w:r w:rsidRPr="00CC49AB">
        <w:rPr>
          <w:rFonts w:cs="Times New Roman"/>
          <w:lang w:eastAsia="en-US"/>
        </w:rPr>
        <w:t xml:space="preserve">- </w:t>
      </w:r>
      <w:r w:rsidR="00655FA7" w:rsidRPr="00CC49AB">
        <w:rPr>
          <w:rFonts w:cs="Times New Roman"/>
          <w:lang w:eastAsia="en-US"/>
        </w:rPr>
        <w:t>Lloji dhe performanca e efikasitetit të energjisë të sistemeve teknike (ngrohje, ftohje, ndriçim, ventilim, ujë të ngrohtë, sisteme të decentralizuara të furnizimit me energji elektrike që përdorin burime të rinovueshme të energjisë (si autoprodhuesit fotovoltaikë për ndërtesën që rinovohet ose ndërtesat e reja));</w:t>
      </w:r>
    </w:p>
    <w:p w14:paraId="058774E1" w14:textId="77777777" w:rsidR="00655FA7" w:rsidRPr="00CC49AB" w:rsidRDefault="00655FA7" w:rsidP="00CE3A5E">
      <w:pPr>
        <w:pStyle w:val="TEKSTIIIIII"/>
        <w:rPr>
          <w:rFonts w:cs="Times New Roman"/>
          <w:lang w:eastAsia="en-US"/>
        </w:rPr>
      </w:pPr>
      <w:r w:rsidRPr="00CC49AB">
        <w:rPr>
          <w:rFonts w:cs="Times New Roman"/>
          <w:lang w:eastAsia="en-US"/>
        </w:rPr>
        <w:t>Kontroll manual ose automatik i sistemeve teknike.</w:t>
      </w:r>
    </w:p>
    <w:p w14:paraId="183E3546" w14:textId="77777777" w:rsidR="006017B8" w:rsidRDefault="006017B8" w:rsidP="00CE3A5E">
      <w:pPr>
        <w:pStyle w:val="TEKSTIIIIII"/>
        <w:rPr>
          <w:rFonts w:eastAsiaTheme="majorEastAsia" w:cs="Times New Roman"/>
          <w:b/>
          <w:iCs/>
          <w:sz w:val="22"/>
        </w:rPr>
      </w:pPr>
    </w:p>
    <w:p w14:paraId="389B86F9" w14:textId="77777777" w:rsidR="00CE3A5E" w:rsidRPr="00CC49AB" w:rsidRDefault="00655FA7" w:rsidP="00CE3A5E">
      <w:pPr>
        <w:pStyle w:val="TEKSTIIIIII"/>
        <w:rPr>
          <w:b/>
        </w:rPr>
      </w:pPr>
      <w:r w:rsidRPr="00CC49AB">
        <w:rPr>
          <w:rFonts w:eastAsiaTheme="majorEastAsia" w:cs="Times New Roman"/>
          <w:b/>
          <w:iCs/>
          <w:sz w:val="22"/>
        </w:rPr>
        <w:lastRenderedPageBreak/>
        <w:t>3</w:t>
      </w:r>
      <w:r w:rsidRPr="00CC49AB">
        <w:rPr>
          <w:b/>
        </w:rPr>
        <w:t>.4.4 Masat në lidhje me koston optimale</w:t>
      </w:r>
    </w:p>
    <w:p w14:paraId="4195D0E1" w14:textId="2FBBC113" w:rsidR="00655FA7" w:rsidRPr="00CC49AB" w:rsidRDefault="00655FA7" w:rsidP="00CE3A5E">
      <w:pPr>
        <w:pStyle w:val="TEKSTIIIIII"/>
        <w:rPr>
          <w:rFonts w:eastAsiaTheme="majorEastAsia" w:cs="Times New Roman"/>
          <w:b/>
          <w:iCs/>
          <w:sz w:val="22"/>
        </w:rPr>
      </w:pPr>
      <w:r w:rsidRPr="00CC49AB">
        <w:rPr>
          <w:rFonts w:cs="Times New Roman"/>
        </w:rPr>
        <w:t xml:space="preserve">Një analizë kosto-optimale, e bazuar në tipologjinë e ndërtesave të Shqipërisë, është përgatitur bazuar në vendimin nr. </w:t>
      </w:r>
      <w:r w:rsidR="00061D16" w:rsidRPr="00CC49AB">
        <w:rPr>
          <w:rFonts w:cs="Times New Roman"/>
        </w:rPr>
        <w:t>nr</w:t>
      </w:r>
      <w:r w:rsidRPr="00CC49AB">
        <w:rPr>
          <w:rFonts w:cs="Times New Roman"/>
        </w:rPr>
        <w:t>. 256, datë 27.3.2020</w:t>
      </w:r>
      <w:r w:rsidR="00061D16" w:rsidRPr="00CC49AB">
        <w:rPr>
          <w:rFonts w:cs="Times New Roman"/>
        </w:rPr>
        <w:t>, “</w:t>
      </w:r>
      <w:r w:rsidRPr="00CC49AB">
        <w:rPr>
          <w:rFonts w:cs="Times New Roman"/>
        </w:rPr>
        <w:t>Për miratimin e metodologjisë për llogaritjen e niveleve të kostos optimale për kërkesat minimale të performancës së energjisë së ndërtesave, të njësive dhe të elementeve të ndërtesave</w:t>
      </w:r>
      <w:r w:rsidR="00642D93" w:rsidRPr="00CC49AB">
        <w:rPr>
          <w:rFonts w:cs="Times New Roman"/>
        </w:rPr>
        <w:t>”</w:t>
      </w:r>
      <w:r w:rsidRPr="00CC49AB">
        <w:rPr>
          <w:rFonts w:cs="Times New Roman"/>
        </w:rPr>
        <w:t>. Kërkesat minimale të miratuara të performancës energjetike janë vlerësuar sipas kësaj metodologjie dhe janë lënë në fuqi deri në rishikimin e analizës së kostos optimale. Aktualisht</w:t>
      </w:r>
      <w:r w:rsidR="00642D93" w:rsidRPr="00CC49AB">
        <w:rPr>
          <w:rFonts w:cs="Times New Roman"/>
        </w:rPr>
        <w:t>,</w:t>
      </w:r>
      <w:r w:rsidRPr="00CC49AB">
        <w:rPr>
          <w:rFonts w:cs="Times New Roman"/>
        </w:rPr>
        <w:t xml:space="preserve"> </w:t>
      </w:r>
      <w:r w:rsidR="00642D93" w:rsidRPr="00CC49AB">
        <w:rPr>
          <w:rFonts w:cs="Times New Roman"/>
        </w:rPr>
        <w:t xml:space="preserve">ministria </w:t>
      </w:r>
      <w:r w:rsidRPr="00CC49AB">
        <w:rPr>
          <w:rFonts w:cs="Times New Roman"/>
        </w:rPr>
        <w:t>përgjegjëse për energjinë me asistencën e ofruar nga KF</w:t>
      </w:r>
      <w:r w:rsidR="00642D93" w:rsidRPr="00CC49AB">
        <w:rPr>
          <w:rFonts w:cs="Times New Roman"/>
        </w:rPr>
        <w:t>W</w:t>
      </w:r>
      <w:r w:rsidRPr="00CC49AB">
        <w:rPr>
          <w:rFonts w:cs="Times New Roman"/>
        </w:rPr>
        <w:t xml:space="preserve"> po zhvillon përditësimin e analizës</w:t>
      </w:r>
      <w:r w:rsidR="00642D93" w:rsidRPr="00CC49AB">
        <w:rPr>
          <w:rFonts w:cs="Times New Roman"/>
        </w:rPr>
        <w:t>,</w:t>
      </w:r>
      <w:r w:rsidRPr="00CC49AB">
        <w:rPr>
          <w:rFonts w:cs="Times New Roman"/>
        </w:rPr>
        <w:t xml:space="preserve"> e cila pritet të përfundojë gjatë vitit 2025</w:t>
      </w:r>
      <w:r w:rsidRPr="00CC49AB">
        <w:rPr>
          <w:rFonts w:cs="Times New Roman"/>
          <w:szCs w:val="20"/>
        </w:rPr>
        <w:t>.</w:t>
      </w:r>
      <w:r w:rsidR="00DC2701" w:rsidRPr="00CC49AB">
        <w:rPr>
          <w:rFonts w:cs="Times New Roman"/>
          <w:szCs w:val="20"/>
        </w:rPr>
        <w:t xml:space="preserve"> </w:t>
      </w:r>
    </w:p>
    <w:p w14:paraId="2B7B1A16" w14:textId="77777777" w:rsidR="00655FA7" w:rsidRPr="00CC49AB" w:rsidRDefault="00655FA7" w:rsidP="00CE3A5E">
      <w:pPr>
        <w:pStyle w:val="TEKSTIIIIII"/>
        <w:rPr>
          <w:rFonts w:cs="Times New Roman"/>
          <w:b/>
        </w:rPr>
      </w:pPr>
      <w:bookmarkStart w:id="220" w:name="_Toc184729108"/>
      <w:r w:rsidRPr="00CC49AB">
        <w:rPr>
          <w:rFonts w:cs="Times New Roman"/>
          <w:b/>
        </w:rPr>
        <w:t>3.5 Përkufizimi i ndërtesave me energji pothuajse zero – ndërtesa të reja dhe ekzistuese</w:t>
      </w:r>
      <w:bookmarkEnd w:id="220"/>
    </w:p>
    <w:p w14:paraId="2CA4895F" w14:textId="1E4EF33A" w:rsidR="00655FA7" w:rsidRPr="00CC49AB" w:rsidRDefault="00655FA7" w:rsidP="00CE3A5E">
      <w:pPr>
        <w:pStyle w:val="TEKSTIIIIII"/>
      </w:pPr>
      <w:r w:rsidRPr="00CC49AB">
        <w:t>Kuadri ligjor në fuqi, përcakton klasën minimale të performancës së energjisë që ndërtesat duhet të respektojnë. Kërkesa bazë për energji përfundimtare për çdo ndërtesë/kategori përcaktohet sipas Projektimit Inxhinierik të Detajuar (DED) të ndërtesës, vendndodhjes së saj dhe kushteve minimale të komfortit. Certifikata e Performancës së Energjisë shërben për të përcaktuar dhe vërtetuar nivelin e performancës. Kërkesa/konsumi total vjetor i energjisë së ndërtesës për metër katror të sipërfaqes së saj të shfrytëzueshme (të okupuar) përfshin sasinë e kërkesës përfundimtare të energjisë për ngrohje, ftohje, ujë të ngrohtë shtëpiak dhe ndriçim sipas përdorimit tipik të ndërtesës, dhe vlerësohet nëpërmjet gjenerimit të energjisë për Certifikatën e Performancës së Përkohshme dhe Përfundimtare të Energjisë në Ndërtesë, duke përdorur Metodologjinë Kombëtare për Llogaritjen e performancës së integruar energjetike të ndërtesave ekzistuese (për t</w:t>
      </w:r>
      <w:r w:rsidR="00642D93" w:rsidRPr="00CC49AB">
        <w:t>’</w:t>
      </w:r>
      <w:r w:rsidRPr="00CC49AB">
        <w:t xml:space="preserve">u rehabilituar) ose të reja ndërtesat dhe njësitë e tyre të këtyre ndërtesave. Ndërtesa konsiderohet se është në përputhje me kërkesat minimale të performancës energjetike, nëse vlera e llogaritur e shkallës së </w:t>
      </w:r>
      <w:r w:rsidR="00340F38" w:rsidRPr="00CC49AB">
        <w:t>eficienc</w:t>
      </w:r>
      <w:r w:rsidRPr="00CC49AB">
        <w:t>ës së energjisë në EPC është më e vogël ose e barabartë me 50.</w:t>
      </w:r>
    </w:p>
    <w:p w14:paraId="3F36D103" w14:textId="2BDF0A99" w:rsidR="00655FA7" w:rsidRPr="00CC49AB" w:rsidRDefault="00655FA7" w:rsidP="00CE3A5E">
      <w:pPr>
        <w:pStyle w:val="TEKSTIIIIII"/>
        <w:rPr>
          <w:szCs w:val="24"/>
        </w:rPr>
      </w:pPr>
      <w:r w:rsidRPr="00CC49AB">
        <w:rPr>
          <w:szCs w:val="24"/>
        </w:rPr>
        <w:t>Vendimi në fuqi që përcakton kërkesat minimale të performancës energjetike përcakton</w:t>
      </w:r>
      <w:r w:rsidR="00642D93" w:rsidRPr="00CC49AB">
        <w:rPr>
          <w:szCs w:val="24"/>
        </w:rPr>
        <w:t>,</w:t>
      </w:r>
      <w:r w:rsidRPr="00CC49AB">
        <w:rPr>
          <w:szCs w:val="24"/>
        </w:rPr>
        <w:t xml:space="preserve"> gjithashtu</w:t>
      </w:r>
      <w:r w:rsidR="00642D93" w:rsidRPr="00CC49AB">
        <w:rPr>
          <w:szCs w:val="24"/>
        </w:rPr>
        <w:t>,</w:t>
      </w:r>
      <w:r w:rsidRPr="00CC49AB">
        <w:rPr>
          <w:szCs w:val="24"/>
        </w:rPr>
        <w:t xml:space="preserve"> kërkesat minimale për ndërtesat me performancë </w:t>
      </w:r>
      <w:r w:rsidR="00165A32" w:rsidRPr="00CC49AB">
        <w:rPr>
          <w:szCs w:val="24"/>
        </w:rPr>
        <w:t>“</w:t>
      </w:r>
      <w:r w:rsidRPr="00CC49AB">
        <w:rPr>
          <w:szCs w:val="24"/>
        </w:rPr>
        <w:t>afë</w:t>
      </w:r>
      <w:r w:rsidR="00642D93" w:rsidRPr="00CC49AB">
        <w:rPr>
          <w:szCs w:val="24"/>
        </w:rPr>
        <w:t>r</w:t>
      </w:r>
      <w:r w:rsidRPr="00CC49AB">
        <w:rPr>
          <w:szCs w:val="24"/>
        </w:rPr>
        <w:t xml:space="preserve"> zero energji</w:t>
      </w:r>
      <w:r w:rsidR="00165A32" w:rsidRPr="00CC49AB">
        <w:rPr>
          <w:szCs w:val="24"/>
        </w:rPr>
        <w:t>”</w:t>
      </w:r>
      <w:r w:rsidRPr="00CC49AB">
        <w:rPr>
          <w:szCs w:val="24"/>
        </w:rPr>
        <w:t xml:space="preserve">. </w:t>
      </w:r>
    </w:p>
    <w:p w14:paraId="34FD2F37" w14:textId="0CBC0169" w:rsidR="00655FA7" w:rsidRPr="00CC49AB" w:rsidRDefault="00C970E9" w:rsidP="00CE3A5E">
      <w:pPr>
        <w:pStyle w:val="TEKSTIIIIII"/>
        <w:rPr>
          <w:szCs w:val="24"/>
        </w:rPr>
      </w:pPr>
      <w:r w:rsidRPr="00CC49AB">
        <w:rPr>
          <w:szCs w:val="24"/>
        </w:rPr>
        <w:t>Kështu</w:t>
      </w:r>
      <w:r w:rsidR="00655FA7" w:rsidRPr="00CC49AB">
        <w:rPr>
          <w:szCs w:val="24"/>
        </w:rPr>
        <w:t xml:space="preserve"> ndërtesa konsiderohet se është me performancë </w:t>
      </w:r>
      <w:r w:rsidR="00165A32" w:rsidRPr="00CC49AB">
        <w:rPr>
          <w:szCs w:val="24"/>
        </w:rPr>
        <w:t>“</w:t>
      </w:r>
      <w:r w:rsidR="00655FA7" w:rsidRPr="00CC49AB">
        <w:rPr>
          <w:szCs w:val="24"/>
        </w:rPr>
        <w:t>afër zero energji</w:t>
      </w:r>
      <w:r w:rsidR="00165A32" w:rsidRPr="00CC49AB">
        <w:rPr>
          <w:szCs w:val="24"/>
        </w:rPr>
        <w:t>”</w:t>
      </w:r>
      <w:r w:rsidR="00655FA7" w:rsidRPr="00CC49AB">
        <w:rPr>
          <w:szCs w:val="24"/>
        </w:rPr>
        <w:t xml:space="preserve"> nëse i plotëson kërkesat e mëposhtme: </w:t>
      </w:r>
    </w:p>
    <w:p w14:paraId="700923A0" w14:textId="77777777" w:rsidR="00655FA7" w:rsidRPr="00CC49AB" w:rsidRDefault="00CE3A5E" w:rsidP="00CE3A5E">
      <w:pPr>
        <w:pStyle w:val="TEKSTIIIIII"/>
      </w:pPr>
      <w:r w:rsidRPr="00CC49AB">
        <w:t xml:space="preserve">a) </w:t>
      </w:r>
      <w:r w:rsidR="00655FA7" w:rsidRPr="00CC49AB">
        <w:t>raporti i konsumit total të energjisë së ndërtesës aktuale për një m</w:t>
      </w:r>
      <w:r w:rsidR="00655FA7" w:rsidRPr="00CC49AB">
        <w:rPr>
          <w:vertAlign w:val="superscript"/>
        </w:rPr>
        <w:t>2</w:t>
      </w:r>
      <w:r w:rsidR="00655FA7" w:rsidRPr="00CC49AB">
        <w:t xml:space="preserve"> të sipërfaqes, ndaj nevojës për energji të një m</w:t>
      </w:r>
      <w:r w:rsidR="00655FA7" w:rsidRPr="00CC49AB">
        <w:rPr>
          <w:vertAlign w:val="superscript"/>
        </w:rPr>
        <w:t>2</w:t>
      </w:r>
      <w:r w:rsidR="00655FA7" w:rsidRPr="00CC49AB">
        <w:t xml:space="preserve"> të ndërtesës referente, i shprehur në përqindje, të jetë më i vogël se 50%; </w:t>
      </w:r>
    </w:p>
    <w:p w14:paraId="29A89861" w14:textId="77777777" w:rsidR="00655FA7" w:rsidRPr="00CC49AB" w:rsidRDefault="00CE3A5E" w:rsidP="00CE3A5E">
      <w:pPr>
        <w:pStyle w:val="TEKSTIIIIII"/>
      </w:pPr>
      <w:r w:rsidRPr="00CC49AB">
        <w:t xml:space="preserve">b) </w:t>
      </w:r>
      <w:r w:rsidR="00655FA7" w:rsidRPr="00CC49AB">
        <w:t>raporti i energjisë së rinovueshme të prodhuar në ndërtesë gjatë një viti kundrejt konsumit total të energjisë të ndërtesës aktuale për një m</w:t>
      </w:r>
      <w:r w:rsidR="00655FA7" w:rsidRPr="00CC49AB">
        <w:rPr>
          <w:vertAlign w:val="superscript"/>
        </w:rPr>
        <w:t>2</w:t>
      </w:r>
      <w:r w:rsidR="00655FA7" w:rsidRPr="00CC49AB">
        <w:t xml:space="preserve"> të sipërfaqes, i shprehur në përqindje të jetë më i madh se 50%; </w:t>
      </w:r>
    </w:p>
    <w:p w14:paraId="43EA8067" w14:textId="77777777" w:rsidR="00CE3A5E" w:rsidRPr="00CC49AB" w:rsidRDefault="00CE3A5E" w:rsidP="00CE3A5E">
      <w:pPr>
        <w:pStyle w:val="TEKSTIIIIII"/>
      </w:pPr>
      <w:r w:rsidRPr="00CC49AB">
        <w:t xml:space="preserve">c) </w:t>
      </w:r>
      <w:r w:rsidR="00655FA7" w:rsidRPr="00CC49AB">
        <w:t xml:space="preserve">vlera e llogaritur e shkallës së eficiencës së energjisë primare në CPE të jetë më e vogël se 25. </w:t>
      </w:r>
    </w:p>
    <w:p w14:paraId="164CCDFB" w14:textId="7D979A0E" w:rsidR="00655FA7" w:rsidRPr="00CC49AB" w:rsidRDefault="00655FA7" w:rsidP="00CE3A5E">
      <w:pPr>
        <w:pStyle w:val="TEKSTIIIIII"/>
      </w:pPr>
      <w:r w:rsidRPr="00CC49AB">
        <w:rPr>
          <w:rFonts w:cs="Times New Roman"/>
          <w:szCs w:val="24"/>
        </w:rPr>
        <w:t xml:space="preserve">2. Verifikimi i kërkesave të përcaktuara më sipër, bëhet nga auditues energjetikë të certifikuar, të cilët gjatë kryerjes se auditimit të energjisë së ndërtesës janë bazuar në Metodologjinë Kombëtare të Llogaritjes, përmes përdorimit të programit kompjuterik të miratuar për gjenerimin e CPE. Të dhënat mbi përputhshmërinë me standardin e ndërtimit me konsum </w:t>
      </w:r>
      <w:r w:rsidR="00165A32" w:rsidRPr="00CC49AB">
        <w:rPr>
          <w:rFonts w:cs="Times New Roman"/>
          <w:szCs w:val="24"/>
        </w:rPr>
        <w:t>“</w:t>
      </w:r>
      <w:r w:rsidRPr="00CC49AB">
        <w:rPr>
          <w:rFonts w:cs="Times New Roman"/>
          <w:szCs w:val="24"/>
        </w:rPr>
        <w:t>afër zero energji</w:t>
      </w:r>
      <w:r w:rsidR="00165A32" w:rsidRPr="00CC49AB">
        <w:rPr>
          <w:rFonts w:cs="Times New Roman"/>
          <w:szCs w:val="24"/>
        </w:rPr>
        <w:t>”</w:t>
      </w:r>
      <w:r w:rsidRPr="00CC49AB">
        <w:rPr>
          <w:rFonts w:cs="Times New Roman"/>
          <w:szCs w:val="24"/>
        </w:rPr>
        <w:t xml:space="preserve"> përfshihen nga audituesi i energjisë në certifikatën e performancës së energjisë.</w:t>
      </w:r>
    </w:p>
    <w:p w14:paraId="1B86D281" w14:textId="0E6DC7D1" w:rsidR="00655FA7" w:rsidRPr="00CC49AB" w:rsidRDefault="00655FA7" w:rsidP="00402597">
      <w:pPr>
        <w:pStyle w:val="TEKSTIIIIII"/>
      </w:pPr>
      <w:r w:rsidRPr="00CC49AB">
        <w:t xml:space="preserve">Megjithatë, duhet theksuar se MIE është në përgatitjen përfundimtare të </w:t>
      </w:r>
      <w:r w:rsidR="00C970E9" w:rsidRPr="00CC49AB">
        <w:t>ligjit për ndërtesat e performancës së ener</w:t>
      </w:r>
      <w:r w:rsidRPr="00CC49AB">
        <w:t>gjisë sipas EPBD-së më të fundit dhe duhet të jepet një përkufizim i qartë i ndërtesave me emetim zero, pra duke përcaktuar qartë në legjislacion, për çdo lloj ndërtese, sa vijon. kërkesat minimale të një ndërtese me emetim zero në Shqipëri (por pa u kufizuar në):</w:t>
      </w:r>
    </w:p>
    <w:p w14:paraId="1E465ACF" w14:textId="77777777" w:rsidR="00655FA7" w:rsidRPr="00CC49AB" w:rsidRDefault="00402597" w:rsidP="00402597">
      <w:pPr>
        <w:pStyle w:val="TEKSTIIIIII"/>
      </w:pPr>
      <w:r w:rsidRPr="00CC49AB">
        <w:t xml:space="preserve">- </w:t>
      </w:r>
      <w:r w:rsidR="00655FA7" w:rsidRPr="00CC49AB">
        <w:t>përqindja minimale e RE, e shprehur në %,</w:t>
      </w:r>
    </w:p>
    <w:p w14:paraId="0C1676AB" w14:textId="7B1F7756" w:rsidR="00655FA7" w:rsidRPr="00CC49AB" w:rsidRDefault="00402597" w:rsidP="00402597">
      <w:pPr>
        <w:pStyle w:val="TEKSTIIIIII"/>
      </w:pPr>
      <w:r w:rsidRPr="00CC49AB">
        <w:t xml:space="preserve">- </w:t>
      </w:r>
      <w:r w:rsidR="00655FA7" w:rsidRPr="00CC49AB">
        <w:t xml:space="preserve">Kërkesa minimale e kërkuar specifike për energji primare, e shprehur në </w:t>
      </w:r>
      <w:r w:rsidR="00CE5C83" w:rsidRPr="00CC49AB">
        <w:t>kwh</w:t>
      </w:r>
      <w:r w:rsidR="00655FA7" w:rsidRPr="00CC49AB">
        <w:t>/m</w:t>
      </w:r>
      <w:r w:rsidR="00655FA7" w:rsidRPr="00CC49AB">
        <w:rPr>
          <w:vertAlign w:val="superscript"/>
        </w:rPr>
        <w:t>2</w:t>
      </w:r>
      <w:r w:rsidR="00655FA7" w:rsidRPr="00CC49AB">
        <w:t xml:space="preserve"> vit.</w:t>
      </w:r>
    </w:p>
    <w:p w14:paraId="54D32BD4" w14:textId="3F2269D4" w:rsidR="00655FA7" w:rsidRPr="00CC49AB" w:rsidRDefault="00655FA7" w:rsidP="00402597">
      <w:pPr>
        <w:pStyle w:val="TEKSTIIIIII"/>
      </w:pPr>
      <w:r w:rsidRPr="00CC49AB">
        <w:lastRenderedPageBreak/>
        <w:t>Për një vlerësim kuptimplotë të ndërtesave me emetim zero brenda tr</w:t>
      </w:r>
      <w:r w:rsidR="00E5520B">
        <w:t>i</w:t>
      </w:r>
      <w:r w:rsidRPr="00CC49AB">
        <w:t xml:space="preserve"> zonave klimatike në Shqipëri, fillimisht duhet të përditësohet analiza e kostos-optimale.</w:t>
      </w:r>
    </w:p>
    <w:p w14:paraId="44453636" w14:textId="52752464" w:rsidR="00655FA7" w:rsidRPr="00CC49AB" w:rsidRDefault="00655FA7" w:rsidP="00402597">
      <w:pPr>
        <w:pStyle w:val="TEKSTIIIIII"/>
        <w:rPr>
          <w:b/>
        </w:rPr>
      </w:pPr>
      <w:bookmarkStart w:id="221" w:name="_Toc184729109"/>
      <w:r w:rsidRPr="00CC49AB">
        <w:rPr>
          <w:b/>
        </w:rPr>
        <w:t>3.6</w:t>
      </w:r>
      <w:r w:rsidR="00402597" w:rsidRPr="00CC49AB">
        <w:rPr>
          <w:b/>
        </w:rPr>
        <w:t xml:space="preserve"> </w:t>
      </w:r>
      <w:r w:rsidRPr="00CC49AB">
        <w:rPr>
          <w:b/>
        </w:rPr>
        <w:t xml:space="preserve">Certifikata e </w:t>
      </w:r>
      <w:r w:rsidR="00764480" w:rsidRPr="00CC49AB">
        <w:rPr>
          <w:b/>
        </w:rPr>
        <w:t xml:space="preserve">performancës së energjisë </w:t>
      </w:r>
      <w:r w:rsidRPr="00CC49AB">
        <w:rPr>
          <w:b/>
        </w:rPr>
        <w:t>(EPC)</w:t>
      </w:r>
      <w:bookmarkEnd w:id="221"/>
    </w:p>
    <w:p w14:paraId="2E3D996C" w14:textId="2F4D69BA" w:rsidR="00655FA7" w:rsidRPr="00CC49AB" w:rsidRDefault="00655FA7" w:rsidP="00402597">
      <w:pPr>
        <w:pStyle w:val="TEKSTIIIIII"/>
        <w:rPr>
          <w:szCs w:val="24"/>
        </w:rPr>
      </w:pPr>
      <w:bookmarkStart w:id="222" w:name="_Toc530135108"/>
      <w:r w:rsidRPr="00CC49AB">
        <w:rPr>
          <w:szCs w:val="24"/>
        </w:rPr>
        <w:t>EPC</w:t>
      </w:r>
      <w:r w:rsidR="00764480" w:rsidRPr="00CC49AB">
        <w:rPr>
          <w:szCs w:val="24"/>
        </w:rPr>
        <w:t>-ja</w:t>
      </w:r>
      <w:r w:rsidRPr="00CC49AB">
        <w:rPr>
          <w:szCs w:val="24"/>
        </w:rPr>
        <w:t xml:space="preserve"> është pjesë përbërëse e lejeve të ndërtimit për ndërtesat e reja dhe ato të rinovuara. Aneksi II paraqet një formë standarde të EPC-së aktuale, e cila siç u përmend më lart është në proces ndryshimi. Personi juridik projektues/kërkuesi, si pjesë e dokumentacionit tekniko-ligjor të dorëzuar pranë autoriteteve bashkiake, kur aplikon për leje ndërtimi për objekte të reja dhe ekzistuese (të cilat do ti nënshtrohen një rinovimi të konsiderueshëm), paraqet një certifikatë paraprake të performancës energjetike, të lëshuar nga </w:t>
      </w:r>
      <w:r w:rsidR="00C64FF7" w:rsidRPr="00CC49AB">
        <w:rPr>
          <w:szCs w:val="24"/>
        </w:rPr>
        <w:t>audituesit e certifikuar të energjisë</w:t>
      </w:r>
      <w:r w:rsidRPr="00CC49AB">
        <w:rPr>
          <w:szCs w:val="24"/>
        </w:rPr>
        <w:t xml:space="preserve">, së bashku me </w:t>
      </w:r>
      <w:r w:rsidR="00165A32" w:rsidRPr="00CC49AB">
        <w:rPr>
          <w:szCs w:val="24"/>
        </w:rPr>
        <w:t>“</w:t>
      </w:r>
      <w:r w:rsidRPr="00CC49AB">
        <w:rPr>
          <w:szCs w:val="24"/>
        </w:rPr>
        <w:t>Deklaratën e përgjegjësisë profesionale</w:t>
      </w:r>
      <w:r w:rsidR="00165A32" w:rsidRPr="00CC49AB">
        <w:rPr>
          <w:szCs w:val="24"/>
        </w:rPr>
        <w:t>”</w:t>
      </w:r>
      <w:r w:rsidRPr="00CC49AB">
        <w:rPr>
          <w:szCs w:val="24"/>
        </w:rPr>
        <w:t>, përmes së cilës ai/ajo konfirmon dhe mban përgjegjësi për përputhjen e projektit të propozuar me legjislacionin në fuqi, që përcakton kërkesat minimale për performancën energjetike të ndërtesave, për miratimin e lejes së ndërtimit dhe një certifikatë përfundimtare të vlefshme për 10 v</w:t>
      </w:r>
      <w:r w:rsidR="00C64FF7" w:rsidRPr="00CC49AB">
        <w:rPr>
          <w:szCs w:val="24"/>
        </w:rPr>
        <w:t>jet</w:t>
      </w:r>
      <w:r w:rsidRPr="00CC49AB">
        <w:rPr>
          <w:szCs w:val="24"/>
        </w:rPr>
        <w:t>, për marrjen e lejes së shfrytëzimit të miratuar nga autoritetet shtetërore.</w:t>
      </w:r>
    </w:p>
    <w:p w14:paraId="0C339BFB" w14:textId="3F4646FB" w:rsidR="00655FA7" w:rsidRPr="00CC49AB" w:rsidRDefault="00655FA7" w:rsidP="00402597">
      <w:pPr>
        <w:pStyle w:val="TEKSTIIIIII"/>
        <w:rPr>
          <w:szCs w:val="24"/>
        </w:rPr>
      </w:pPr>
      <w:r w:rsidRPr="00CC49AB">
        <w:rPr>
          <w:szCs w:val="24"/>
        </w:rPr>
        <w:t xml:space="preserve">Aplikanti paraqet raportin përfundimtar të kontrollit, aktorët dhe llojet e ndryshme të dokumenteve. Përgjegjësia kryesore e përgatitjes së grupit të aplikimit është </w:t>
      </w:r>
      <w:r w:rsidR="00FD1929" w:rsidRPr="00CC49AB">
        <w:rPr>
          <w:szCs w:val="24"/>
        </w:rPr>
        <w:t>“</w:t>
      </w:r>
      <w:r w:rsidRPr="00CC49AB">
        <w:rPr>
          <w:szCs w:val="24"/>
        </w:rPr>
        <w:t>konsorciumi</w:t>
      </w:r>
      <w:r w:rsidR="00FD1929" w:rsidRPr="00CC49AB">
        <w:rPr>
          <w:szCs w:val="24"/>
        </w:rPr>
        <w:t>”</w:t>
      </w:r>
      <w:r w:rsidRPr="00CC49AB">
        <w:rPr>
          <w:szCs w:val="24"/>
        </w:rPr>
        <w:t xml:space="preserve"> i zhvilluesit, qiradhënësit dhe subjektit ndërtues. Ky konsorcium fiton kapacitetet teknike për të përgatitur një projekt teknik</w:t>
      </w:r>
      <w:r w:rsidR="00FD1929" w:rsidRPr="00CC49AB">
        <w:rPr>
          <w:szCs w:val="24"/>
        </w:rPr>
        <w:t>,</w:t>
      </w:r>
      <w:r w:rsidRPr="00CC49AB">
        <w:rPr>
          <w:szCs w:val="24"/>
        </w:rPr>
        <w:t xml:space="preserve"> i cili përfshin disa lloje ekspertize (përfshin rilevimin topografik, arkitektonik, strukturë civile, mekaniko-elektrike-hidraulike (MEP), ekspert mjedisi etj.). i gjithë ekipi përgatit grupin e dokumenteve që përshkruhen më tej, më poshtë të përfshira në </w:t>
      </w:r>
      <w:r w:rsidR="00082A2F" w:rsidRPr="00CC49AB">
        <w:rPr>
          <w:szCs w:val="24"/>
        </w:rPr>
        <w:t xml:space="preserve">listën e dokumenteve në procesin e miratimit të lejeve të ndërtimit. </w:t>
      </w:r>
      <w:r w:rsidRPr="00CC49AB">
        <w:rPr>
          <w:szCs w:val="24"/>
        </w:rPr>
        <w:t>Këto dokumente ndahen në dokumentet ligjore, siç janë</w:t>
      </w:r>
      <w:r w:rsidR="00082A2F" w:rsidRPr="00CC49AB">
        <w:rPr>
          <w:szCs w:val="24"/>
        </w:rPr>
        <w:t>:</w:t>
      </w:r>
      <w:r w:rsidRPr="00CC49AB">
        <w:rPr>
          <w:szCs w:val="24"/>
        </w:rPr>
        <w:t xml:space="preserve"> </w:t>
      </w:r>
      <w:r w:rsidR="00082A2F" w:rsidRPr="00CC49AB">
        <w:rPr>
          <w:szCs w:val="24"/>
        </w:rPr>
        <w:t>certifikata e pasurisë</w:t>
      </w:r>
      <w:r w:rsidRPr="00CC49AB">
        <w:rPr>
          <w:szCs w:val="24"/>
        </w:rPr>
        <w:t xml:space="preserve">, </w:t>
      </w:r>
      <w:r w:rsidR="00082A2F" w:rsidRPr="00CC49AB">
        <w:rPr>
          <w:szCs w:val="24"/>
        </w:rPr>
        <w:t xml:space="preserve">kontrata e sipërmarrjes, licencat </w:t>
      </w:r>
      <w:r w:rsidRPr="00CC49AB">
        <w:rPr>
          <w:szCs w:val="24"/>
        </w:rPr>
        <w:t xml:space="preserve">etj.; dokumentet teknike, si projektet dhe raportet teknike të projektimit inxhinierik me detaje arkitektonike, strukturore, mekanike-elektrike-hidraulike (MEP), si dhe </w:t>
      </w:r>
      <w:r w:rsidR="00082A2F" w:rsidRPr="00CC49AB">
        <w:rPr>
          <w:szCs w:val="24"/>
        </w:rPr>
        <w:t xml:space="preserve">raporti i vlerësimit të ndikimit në mjedis (kërkohet </w:t>
      </w:r>
      <w:r w:rsidRPr="00CC49AB">
        <w:rPr>
          <w:szCs w:val="24"/>
        </w:rPr>
        <w:t>vetëm për MAB-të).</w:t>
      </w:r>
    </w:p>
    <w:p w14:paraId="32F39432" w14:textId="34D5BBEC" w:rsidR="00655FA7" w:rsidRPr="00CC49AB" w:rsidRDefault="00655FA7" w:rsidP="00402597">
      <w:pPr>
        <w:pStyle w:val="TEKSTIIIIII"/>
        <w:rPr>
          <w:szCs w:val="24"/>
        </w:rPr>
      </w:pPr>
      <w:r w:rsidRPr="00CC49AB">
        <w:rPr>
          <w:szCs w:val="24"/>
        </w:rPr>
        <w:t xml:space="preserve">Pas hartimit të projektit të detajuar inxhinierik me të gjitha aspektet teknike (arkitektonike, strukturore dhe MEP), konsorciumit i kërkohet të dorëzojë projektin teknik për shqyrtim tek </w:t>
      </w:r>
      <w:r w:rsidR="00082A2F" w:rsidRPr="00CC49AB">
        <w:rPr>
          <w:szCs w:val="24"/>
        </w:rPr>
        <w:t xml:space="preserve">auditusi </w:t>
      </w:r>
      <w:r w:rsidRPr="00CC49AB">
        <w:rPr>
          <w:szCs w:val="24"/>
        </w:rPr>
        <w:t xml:space="preserve">i </w:t>
      </w:r>
      <w:r w:rsidR="00082A2F" w:rsidRPr="00CC49AB">
        <w:rPr>
          <w:szCs w:val="24"/>
        </w:rPr>
        <w:t>energjisë</w:t>
      </w:r>
      <w:r w:rsidRPr="00CC49AB">
        <w:rPr>
          <w:szCs w:val="24"/>
        </w:rPr>
        <w:t xml:space="preserve">, i cili vlerëson performancën energjetike të ndërtesës së propozuar. Nëse projekti teknik i propozuar përputhet me standardet e kërkesave të performancës minimale të energjisë, projekti pajiset me një EPC të </w:t>
      </w:r>
      <w:r w:rsidR="00082A2F" w:rsidRPr="00CC49AB">
        <w:rPr>
          <w:szCs w:val="24"/>
        </w:rPr>
        <w:t>përkohshme</w:t>
      </w:r>
      <w:r w:rsidRPr="00CC49AB">
        <w:rPr>
          <w:szCs w:val="24"/>
        </w:rPr>
        <w:t xml:space="preserve">. Nëse projekti nuk përputhet me këto standarde, atëherë projekti kërkohet të modifikohet sipas rekomandimeve të </w:t>
      </w:r>
      <w:r w:rsidR="00082A2F" w:rsidRPr="00CC49AB">
        <w:rPr>
          <w:szCs w:val="24"/>
        </w:rPr>
        <w:t xml:space="preserve">raportit të </w:t>
      </w:r>
      <w:r w:rsidR="00082A2F" w:rsidRPr="00CC49AB">
        <w:rPr>
          <w:snapToGrid w:val="0"/>
          <w:szCs w:val="24"/>
          <w:lang w:eastAsia="en-US"/>
        </w:rPr>
        <w:t>audituesit</w:t>
      </w:r>
      <w:r w:rsidR="00082A2F" w:rsidRPr="00CC49AB">
        <w:rPr>
          <w:szCs w:val="24"/>
        </w:rPr>
        <w:t xml:space="preserve"> </w:t>
      </w:r>
      <w:r w:rsidRPr="00CC49AB">
        <w:rPr>
          <w:szCs w:val="24"/>
        </w:rPr>
        <w:t xml:space="preserve">derisa të plotësohen kushtet. Bashkisë i kërkohet të shqyrtojë grupin e dokumenteve. Megjithatë, për një grup të caktuar dokumentesh, procesi i ekzaminimit përqendrohet në përmbajtjen e dokumenteve, ndërsa për grupin tjetër të dokumenteve, bashkia kufizohet në sigurimin e vetëm ekzistencës së këtyre dokumenteve, pa shqyrtuar përmbajtjen apo kryer analizë teknike të tyre. Bashkia shqyrton projektin teknik në drejtim të kontrollit të përputhshmërisë me normat dhe standardet e projektimit (të përcaktuara nga kuadri ligjor) dhe rregulloret (të përcaktuara nga </w:t>
      </w:r>
      <w:r w:rsidR="00082A2F" w:rsidRPr="00CC49AB">
        <w:rPr>
          <w:szCs w:val="24"/>
        </w:rPr>
        <w:t xml:space="preserve">planet e detajuara të përgjithshme dhe vendore </w:t>
      </w:r>
      <w:r w:rsidRPr="00CC49AB">
        <w:rPr>
          <w:szCs w:val="24"/>
        </w:rPr>
        <w:t xml:space="preserve">– shembull: kontrollimi i parametrave të vëllimit të ndërtimit, pengesat, gjurmët, hapësirë parkimi, </w:t>
      </w:r>
      <w:r w:rsidR="00082A2F" w:rsidRPr="00CC49AB">
        <w:rPr>
          <w:szCs w:val="24"/>
        </w:rPr>
        <w:t xml:space="preserve">normat </w:t>
      </w:r>
      <w:r w:rsidRPr="00CC49AB">
        <w:rPr>
          <w:szCs w:val="24"/>
        </w:rPr>
        <w:t xml:space="preserve">dhe standardet e dimensioneve të ndërtimit, janë objekt shqyrtimi nga </w:t>
      </w:r>
      <w:r w:rsidR="00082A2F" w:rsidRPr="00CC49AB">
        <w:rPr>
          <w:szCs w:val="24"/>
        </w:rPr>
        <w:t>drejtoria e urbanistikës</w:t>
      </w:r>
      <w:r w:rsidRPr="00CC49AB">
        <w:rPr>
          <w:szCs w:val="24"/>
        </w:rPr>
        <w:t>). Megjithatë, përputhshmëri të tjera</w:t>
      </w:r>
      <w:r w:rsidR="00082A2F" w:rsidRPr="00CC49AB">
        <w:rPr>
          <w:szCs w:val="24"/>
        </w:rPr>
        <w:t>, si: no</w:t>
      </w:r>
      <w:r w:rsidRPr="00CC49AB">
        <w:rPr>
          <w:szCs w:val="24"/>
        </w:rPr>
        <w:t xml:space="preserve">rmat dhe standardet statike të strukturës, </w:t>
      </w:r>
      <w:r w:rsidR="00082A2F" w:rsidRPr="00CC49AB">
        <w:rPr>
          <w:szCs w:val="24"/>
        </w:rPr>
        <w:t xml:space="preserve">certifikata </w:t>
      </w:r>
      <w:r w:rsidRPr="00CC49AB">
        <w:rPr>
          <w:szCs w:val="24"/>
        </w:rPr>
        <w:t>EPC dhe normat dhe standardet e MEP nuk janë objekt i kontrollit të hollësishëm të Bashkisë.</w:t>
      </w:r>
    </w:p>
    <w:p w14:paraId="45891BDA" w14:textId="65052094" w:rsidR="00655FA7" w:rsidRPr="00CC49AB" w:rsidRDefault="00655FA7" w:rsidP="00082A2F">
      <w:pPr>
        <w:spacing w:after="0" w:line="240" w:lineRule="auto"/>
        <w:ind w:firstLine="288"/>
        <w:jc w:val="both"/>
        <w:rPr>
          <w:rFonts w:ascii="Garamond" w:hAnsi="Garamond" w:cs="Times New Roman"/>
          <w:sz w:val="24"/>
          <w:szCs w:val="24"/>
        </w:rPr>
      </w:pPr>
      <w:r w:rsidRPr="00CC49AB">
        <w:rPr>
          <w:rFonts w:ascii="Garamond" w:hAnsi="Garamond" w:cs="Times New Roman"/>
          <w:sz w:val="24"/>
          <w:szCs w:val="24"/>
        </w:rPr>
        <w:t>Për të kryer llogaritjet e energjisë duke përdorur metodologjinë e përshkruar më sipër, është përgatitur një model kombëtar softuer EPC dhe miratuar me VKM</w:t>
      </w:r>
      <w:r w:rsidR="0097645D" w:rsidRPr="00CC49AB">
        <w:rPr>
          <w:rFonts w:ascii="Garamond" w:hAnsi="Garamond" w:cs="Times New Roman"/>
          <w:sz w:val="24"/>
          <w:szCs w:val="24"/>
        </w:rPr>
        <w:t>-në</w:t>
      </w:r>
      <w:r w:rsidRPr="00CC49AB">
        <w:rPr>
          <w:rFonts w:ascii="Garamond" w:hAnsi="Garamond" w:cs="Times New Roman"/>
          <w:sz w:val="24"/>
          <w:szCs w:val="24"/>
        </w:rPr>
        <w:t xml:space="preserve"> nr. 958, datë 2.12.2020. Metodologjia përfshin</w:t>
      </w:r>
      <w:r w:rsidR="0097645D" w:rsidRPr="00CC49AB">
        <w:rPr>
          <w:rFonts w:ascii="Garamond" w:hAnsi="Garamond" w:cs="Times New Roman"/>
          <w:sz w:val="24"/>
          <w:szCs w:val="24"/>
        </w:rPr>
        <w:t>,</w:t>
      </w:r>
      <w:r w:rsidRPr="00CC49AB">
        <w:rPr>
          <w:rFonts w:ascii="Garamond" w:hAnsi="Garamond" w:cs="Times New Roman"/>
          <w:sz w:val="24"/>
          <w:szCs w:val="24"/>
        </w:rPr>
        <w:t xml:space="preserve"> gjithashtu</w:t>
      </w:r>
      <w:r w:rsidR="0097645D" w:rsidRPr="00CC49AB">
        <w:rPr>
          <w:rFonts w:ascii="Garamond" w:hAnsi="Garamond" w:cs="Times New Roman"/>
          <w:sz w:val="24"/>
          <w:szCs w:val="24"/>
        </w:rPr>
        <w:t>,</w:t>
      </w:r>
      <w:r w:rsidRPr="00CC49AB">
        <w:rPr>
          <w:rFonts w:ascii="Garamond" w:hAnsi="Garamond" w:cs="Times New Roman"/>
          <w:sz w:val="24"/>
          <w:szCs w:val="24"/>
        </w:rPr>
        <w:t xml:space="preserve"> llogaritjen e performancës termike të një ndërtese, duke përdorur të gjitha masat e mëposhtme të EE në mbështjellësin e ndërtesës: i</w:t>
      </w:r>
      <w:r w:rsidR="0097645D" w:rsidRPr="00CC49AB">
        <w:rPr>
          <w:rFonts w:ascii="Garamond" w:hAnsi="Garamond" w:cs="Times New Roman"/>
          <w:sz w:val="24"/>
          <w:szCs w:val="24"/>
        </w:rPr>
        <w:t>.</w:t>
      </w:r>
      <w:r w:rsidRPr="00CC49AB">
        <w:rPr>
          <w:rFonts w:ascii="Garamond" w:hAnsi="Garamond" w:cs="Times New Roman"/>
          <w:sz w:val="24"/>
          <w:szCs w:val="24"/>
        </w:rPr>
        <w:t xml:space="preserve"> izolimin e mureve të jashtme; ii</w:t>
      </w:r>
      <w:r w:rsidR="0097645D" w:rsidRPr="00CC49AB">
        <w:rPr>
          <w:rFonts w:ascii="Garamond" w:hAnsi="Garamond" w:cs="Times New Roman"/>
          <w:sz w:val="24"/>
          <w:szCs w:val="24"/>
        </w:rPr>
        <w:t>.</w:t>
      </w:r>
      <w:r w:rsidRPr="00CC49AB">
        <w:rPr>
          <w:rFonts w:ascii="Garamond" w:hAnsi="Garamond" w:cs="Times New Roman"/>
          <w:sz w:val="24"/>
          <w:szCs w:val="24"/>
        </w:rPr>
        <w:t xml:space="preserve"> </w:t>
      </w:r>
      <w:r w:rsidRPr="00CC49AB">
        <w:rPr>
          <w:rFonts w:ascii="Garamond" w:hAnsi="Garamond" w:cs="Times New Roman"/>
          <w:sz w:val="24"/>
          <w:szCs w:val="24"/>
        </w:rPr>
        <w:lastRenderedPageBreak/>
        <w:t>termoizolimi i çatisë/tarracës/papafingo; iii</w:t>
      </w:r>
      <w:r w:rsidR="0097645D" w:rsidRPr="00CC49AB">
        <w:rPr>
          <w:rFonts w:ascii="Garamond" w:hAnsi="Garamond" w:cs="Times New Roman"/>
          <w:sz w:val="24"/>
          <w:szCs w:val="24"/>
        </w:rPr>
        <w:t>.</w:t>
      </w:r>
      <w:r w:rsidRPr="00CC49AB">
        <w:rPr>
          <w:rFonts w:ascii="Garamond" w:hAnsi="Garamond" w:cs="Times New Roman"/>
          <w:sz w:val="24"/>
          <w:szCs w:val="24"/>
        </w:rPr>
        <w:t xml:space="preserve"> termoizolimi i dyshemesë në kontakt me tokën; iv</w:t>
      </w:r>
      <w:r w:rsidR="0097645D" w:rsidRPr="00CC49AB">
        <w:rPr>
          <w:rFonts w:ascii="Garamond" w:hAnsi="Garamond" w:cs="Times New Roman"/>
          <w:sz w:val="24"/>
          <w:szCs w:val="24"/>
        </w:rPr>
        <w:t>.</w:t>
      </w:r>
      <w:r w:rsidRPr="00CC49AB">
        <w:rPr>
          <w:rFonts w:ascii="Garamond" w:hAnsi="Garamond" w:cs="Times New Roman"/>
          <w:sz w:val="24"/>
          <w:szCs w:val="24"/>
        </w:rPr>
        <w:t xml:space="preserve"> futja e dyerve EE të jashtme hermetike; dhe v</w:t>
      </w:r>
      <w:r w:rsidR="0097645D" w:rsidRPr="00CC49AB">
        <w:rPr>
          <w:rFonts w:ascii="Garamond" w:hAnsi="Garamond" w:cs="Times New Roman"/>
          <w:sz w:val="24"/>
          <w:szCs w:val="24"/>
        </w:rPr>
        <w:t>.</w:t>
      </w:r>
      <w:r w:rsidRPr="00CC49AB">
        <w:rPr>
          <w:rFonts w:ascii="Garamond" w:hAnsi="Garamond" w:cs="Times New Roman"/>
          <w:sz w:val="24"/>
          <w:szCs w:val="24"/>
        </w:rPr>
        <w:t xml:space="preserve"> futja e dritareve EE; vi</w:t>
      </w:r>
      <w:r w:rsidR="0097645D" w:rsidRPr="00CC49AB">
        <w:rPr>
          <w:rFonts w:ascii="Garamond" w:hAnsi="Garamond" w:cs="Times New Roman"/>
          <w:sz w:val="24"/>
          <w:szCs w:val="24"/>
        </w:rPr>
        <w:t>.</w:t>
      </w:r>
      <w:r w:rsidRPr="00CC49AB">
        <w:rPr>
          <w:rFonts w:ascii="Garamond" w:hAnsi="Garamond" w:cs="Times New Roman"/>
          <w:sz w:val="24"/>
          <w:szCs w:val="24"/>
        </w:rPr>
        <w:t xml:space="preserve"> sistemet teknike (ngrohje, ftohje, ventilim, ujë të ngrohtë, ndriçim, ujë të ngrohtë diellor dhe PV diellore). Softueri që zbaton metodologjinë bazohet në të dhënat e futura nga përdoruesit e softuerit (</w:t>
      </w:r>
      <w:r w:rsidR="0097645D" w:rsidRPr="00CC49AB">
        <w:rPr>
          <w:rFonts w:ascii="Garamond" w:hAnsi="Garamond" w:cs="Times New Roman"/>
          <w:snapToGrid w:val="0"/>
          <w:sz w:val="24"/>
          <w:szCs w:val="24"/>
          <w:lang w:eastAsia="en-US"/>
        </w:rPr>
        <w:t>audituesit</w:t>
      </w:r>
      <w:r w:rsidR="0097645D" w:rsidRPr="00CC49AB">
        <w:rPr>
          <w:rFonts w:ascii="Garamond" w:hAnsi="Garamond" w:cs="Times New Roman"/>
          <w:sz w:val="24"/>
          <w:szCs w:val="24"/>
        </w:rPr>
        <w:t xml:space="preserve"> e certifikuar </w:t>
      </w:r>
      <w:r w:rsidRPr="00CC49AB">
        <w:rPr>
          <w:rFonts w:ascii="Garamond" w:hAnsi="Garamond" w:cs="Times New Roman"/>
          <w:sz w:val="24"/>
          <w:szCs w:val="24"/>
        </w:rPr>
        <w:t xml:space="preserve">të </w:t>
      </w:r>
      <w:r w:rsidR="0097645D" w:rsidRPr="00CC49AB">
        <w:rPr>
          <w:rFonts w:ascii="Garamond" w:hAnsi="Garamond" w:cs="Times New Roman"/>
          <w:sz w:val="24"/>
          <w:szCs w:val="24"/>
        </w:rPr>
        <w:t>energjisë së ndërtesave</w:t>
      </w:r>
      <w:r w:rsidRPr="00CC49AB">
        <w:rPr>
          <w:rFonts w:ascii="Garamond" w:hAnsi="Garamond" w:cs="Times New Roman"/>
          <w:sz w:val="24"/>
          <w:szCs w:val="24"/>
        </w:rPr>
        <w:t>) dhe bazat e të dhënave të ndryshme (të dhënat meteorologjike (temperaturat e jashtme, HDD, CDD për të 61 bashkitë shqiptare), të dhënat e materialeve të ndërtimit, të dhënat e strukturave të ndryshme të ndërtesave, të dhëna të ndryshme teknike të sistemit dhe të dhëna të tjera).</w:t>
      </w:r>
    </w:p>
    <w:p w14:paraId="37FE644B" w14:textId="3E89E66E" w:rsidR="00655FA7" w:rsidRPr="00CC49AB" w:rsidRDefault="00655FA7" w:rsidP="00402597">
      <w:pPr>
        <w:pStyle w:val="TEKSTIIIIII"/>
      </w:pPr>
      <w:r w:rsidRPr="00CC49AB">
        <w:t>Sistemi që rregullon aktivitetet për EPC-në e ndërtesave është mjaft kompleks dhe përfshin disa institucione. Pala kryesore e interesit është Agjencia e EE, e cila është agjencia</w:t>
      </w:r>
      <w:r w:rsidR="0097645D" w:rsidRPr="00CC49AB">
        <w:t>,</w:t>
      </w:r>
      <w:r w:rsidRPr="00CC49AB">
        <w:t xml:space="preserve"> që</w:t>
      </w:r>
      <w:r w:rsidR="0097645D" w:rsidRPr="00CC49AB">
        <w:t>:</w:t>
      </w:r>
      <w:r w:rsidRPr="00CC49AB">
        <w:t xml:space="preserve"> i</w:t>
      </w:r>
      <w:r w:rsidR="0097645D" w:rsidRPr="00CC49AB">
        <w:t>.</w:t>
      </w:r>
      <w:r w:rsidRPr="00CC49AB">
        <w:t xml:space="preserve"> monitoron zbatimin praktik të ligji për performancën energjetike të ndërtesave dhe akteve të tjera nënligjore</w:t>
      </w:r>
      <w:r w:rsidR="0097645D" w:rsidRPr="00CC49AB">
        <w:t>;</w:t>
      </w:r>
      <w:r w:rsidRPr="00CC49AB">
        <w:t xml:space="preserve"> ii</w:t>
      </w:r>
      <w:r w:rsidR="0097645D" w:rsidRPr="00CC49AB">
        <w:t>.</w:t>
      </w:r>
      <w:r w:rsidRPr="00CC49AB">
        <w:t xml:space="preserve"> monitoron normat, standardet dhe kërkesat për ndërtesat në aspektin e performancës së </w:t>
      </w:r>
      <w:r w:rsidR="00340F38" w:rsidRPr="00CC49AB">
        <w:t>eficienc</w:t>
      </w:r>
      <w:r w:rsidRPr="00CC49AB">
        <w:t>ës së energjisë</w:t>
      </w:r>
      <w:r w:rsidR="0097645D" w:rsidRPr="00CC49AB">
        <w:t>;</w:t>
      </w:r>
      <w:r w:rsidRPr="00CC49AB">
        <w:t xml:space="preserve"> iii</w:t>
      </w:r>
      <w:r w:rsidR="0097645D" w:rsidRPr="00CC49AB">
        <w:t>.</w:t>
      </w:r>
      <w:r w:rsidRPr="00CC49AB">
        <w:t xml:space="preserve"> certifikon </w:t>
      </w:r>
      <w:r w:rsidRPr="00CC49AB">
        <w:rPr>
          <w:snapToGrid w:val="0"/>
          <w:lang w:eastAsia="en-US"/>
        </w:rPr>
        <w:t>audituesit</w:t>
      </w:r>
      <w:r w:rsidRPr="00CC49AB">
        <w:t xml:space="preserve"> që janë përgjegjës për përgatitjen dhe monitorimin e performancës energjetike të ndërtesave</w:t>
      </w:r>
      <w:r w:rsidR="0097645D" w:rsidRPr="00CC49AB">
        <w:t>;</w:t>
      </w:r>
      <w:r w:rsidRPr="00CC49AB">
        <w:t xml:space="preserve"> iv</w:t>
      </w:r>
      <w:r w:rsidR="0097645D" w:rsidRPr="00CC49AB">
        <w:t>.</w:t>
      </w:r>
      <w:r w:rsidRPr="00CC49AB">
        <w:t xml:space="preserve"> monitoron dhe mbikëqyr veprimtarinë e </w:t>
      </w:r>
      <w:r w:rsidRPr="00CC49AB">
        <w:rPr>
          <w:snapToGrid w:val="0"/>
          <w:lang w:eastAsia="en-US"/>
        </w:rPr>
        <w:t>audituesit</w:t>
      </w:r>
      <w:r w:rsidRPr="00CC49AB">
        <w:t xml:space="preserve"> përmes procesit të monitorimit.</w:t>
      </w:r>
    </w:p>
    <w:p w14:paraId="355A72E1" w14:textId="60A8F637" w:rsidR="00655FA7" w:rsidRPr="00CC49AB" w:rsidRDefault="00655FA7" w:rsidP="00402597">
      <w:pPr>
        <w:pStyle w:val="TEKSTIIIIII"/>
      </w:pPr>
      <w:r w:rsidRPr="00CC49AB">
        <w:t>AEE</w:t>
      </w:r>
      <w:r w:rsidR="0097645D" w:rsidRPr="00CC49AB">
        <w:t>-ja</w:t>
      </w:r>
      <w:r w:rsidRPr="00CC49AB">
        <w:t xml:space="preserve"> po realizon disa trajnime dhe stafi teknik i bashkive ka nevojë për shumë më tepër trajnim për ekspertizën teknike që do të mundësojë kontrollin e përmbajtjes së këtyre elementeve. Për këtë arsye, përgjegjësia për përmbushjen e këtyre aspekteve i takon </w:t>
      </w:r>
      <w:r w:rsidR="00AA0F8C" w:rsidRPr="00CC49AB">
        <w:rPr>
          <w:snapToGrid w:val="0"/>
          <w:lang w:eastAsia="en-US"/>
        </w:rPr>
        <w:t>audituesit</w:t>
      </w:r>
      <w:r w:rsidR="00AA0F8C" w:rsidRPr="00CC49AB">
        <w:t xml:space="preserve"> të energjisë </w:t>
      </w:r>
      <w:r w:rsidRPr="00CC49AB">
        <w:t xml:space="preserve">(entiteti i licencuar). Bashkitë kanë autoritetin ligjor për të shqyrtuar meritën dhe përmbajtjen e zgjidhjeve teknike të performancës së </w:t>
      </w:r>
      <w:r w:rsidR="00340F38" w:rsidRPr="00CC49AB">
        <w:t>eficienc</w:t>
      </w:r>
      <w:r w:rsidRPr="00CC49AB">
        <w:t xml:space="preserve">ës së energjisë të projektit. Prandaj, sa i përket </w:t>
      </w:r>
      <w:r w:rsidR="00AA0F8C" w:rsidRPr="00CC49AB">
        <w:t xml:space="preserve">performancës </w:t>
      </w:r>
      <w:r w:rsidRPr="00CC49AB">
        <w:t xml:space="preserve">së </w:t>
      </w:r>
      <w:r w:rsidR="00AA0F8C" w:rsidRPr="00CC49AB">
        <w:t>energjisë, bas</w:t>
      </w:r>
      <w:r w:rsidRPr="00CC49AB">
        <w:t xml:space="preserve">hkive u kërkohet vetëm të kontrollojnë praninë e dokumenteve të mëposhtme: </w:t>
      </w:r>
      <w:r w:rsidR="00AA0F8C" w:rsidRPr="00CC49AB">
        <w:t xml:space="preserve">raporti i </w:t>
      </w:r>
      <w:r w:rsidR="00AA0F8C" w:rsidRPr="00CC49AB">
        <w:rPr>
          <w:snapToGrid w:val="0"/>
          <w:lang w:eastAsia="en-US"/>
        </w:rPr>
        <w:t>audituesit</w:t>
      </w:r>
      <w:r w:rsidR="00AA0F8C" w:rsidRPr="00CC49AB">
        <w:t xml:space="preserve">, licenca e </w:t>
      </w:r>
      <w:r w:rsidR="00AA0F8C" w:rsidRPr="00CC49AB">
        <w:rPr>
          <w:snapToGrid w:val="0"/>
          <w:lang w:eastAsia="en-US"/>
        </w:rPr>
        <w:t>audituesit</w:t>
      </w:r>
      <w:r w:rsidR="00AA0F8C" w:rsidRPr="00CC49AB">
        <w:t xml:space="preserve">, deklarata e përgjegjësisë së </w:t>
      </w:r>
      <w:r w:rsidR="00AA0F8C" w:rsidRPr="00CC49AB">
        <w:rPr>
          <w:snapToGrid w:val="0"/>
          <w:lang w:eastAsia="en-US"/>
        </w:rPr>
        <w:t>audituesit</w:t>
      </w:r>
      <w:r w:rsidR="00AA0F8C" w:rsidRPr="00CC49AB">
        <w:t xml:space="preserve"> dhe certifikata e përkohshme e performancës së energjisë (e cila regjistrohet au</w:t>
      </w:r>
      <w:r w:rsidRPr="00CC49AB">
        <w:t xml:space="preserve">tomatikisht në softuerin kombëtar EPC). Pas miratimit të lejes së ndërtimit, fillon ndërtimi/zhvillimi i projektit. Pasi ndërtesa të përfundojë, Bashkia është përgjegjëse për lëshimin e lejes së përdorimit dhe </w:t>
      </w:r>
      <w:r w:rsidR="00AA0F8C" w:rsidRPr="00CC49AB">
        <w:rPr>
          <w:snapToGrid w:val="0"/>
          <w:lang w:eastAsia="en-US"/>
        </w:rPr>
        <w:t>audituesi</w:t>
      </w:r>
      <w:r w:rsidR="00AA0F8C" w:rsidRPr="00CC49AB">
        <w:t xml:space="preserve"> i energjisë</w:t>
      </w:r>
      <w:r w:rsidRPr="00CC49AB">
        <w:t xml:space="preserve">, duke kontrolluar edhe një herë DED (siç është ndërtuar), përgatit </w:t>
      </w:r>
      <w:r w:rsidR="00AA0F8C" w:rsidRPr="00CC49AB">
        <w:t xml:space="preserve">certifikatën përfundimtare të performancës së energjisë </w:t>
      </w:r>
      <w:r w:rsidRPr="00CC49AB">
        <w:t>(e cila</w:t>
      </w:r>
      <w:r w:rsidR="00AA0F8C" w:rsidRPr="00CC49AB">
        <w:t>,</w:t>
      </w:r>
      <w:r w:rsidRPr="00CC49AB">
        <w:t xml:space="preserve"> gjithashtu</w:t>
      </w:r>
      <w:r w:rsidR="00AA0F8C" w:rsidRPr="00CC49AB">
        <w:t>,</w:t>
      </w:r>
      <w:r w:rsidRPr="00CC49AB">
        <w:t xml:space="preserve"> regjistrohet automatikisht në mjetin EPC).</w:t>
      </w:r>
    </w:p>
    <w:p w14:paraId="69F5EF36" w14:textId="10412E1A" w:rsidR="00655FA7" w:rsidRPr="00CC49AB" w:rsidRDefault="00655FA7" w:rsidP="00402597">
      <w:pPr>
        <w:pStyle w:val="TEKSTIIIIII"/>
      </w:pPr>
      <w:r w:rsidRPr="00CC49AB">
        <w:t>Qeveria ka miratuar vendimin e Këshillit të Ministrave nr. 934, datë 25.11.2020</w:t>
      </w:r>
      <w:r w:rsidR="00BE665C" w:rsidRPr="00CC49AB">
        <w:t xml:space="preserve">, </w:t>
      </w:r>
      <w:r w:rsidR="00165A32" w:rsidRPr="00CC49AB">
        <w:t>“</w:t>
      </w:r>
      <w:r w:rsidR="00BE665C" w:rsidRPr="00CC49AB">
        <w:t xml:space="preserve">Për </w:t>
      </w:r>
      <w:r w:rsidRPr="00CC49AB">
        <w:t>miratimin e kritereve dhe procedurave për përzgjedhjen dhe sasinë/numrin e EPC-ve për ndërtesat që do të verifikohen</w:t>
      </w:r>
      <w:r w:rsidR="00165A32" w:rsidRPr="00CC49AB">
        <w:t>”</w:t>
      </w:r>
      <w:r w:rsidRPr="00CC49AB">
        <w:t>. Agjencia e EE</w:t>
      </w:r>
      <w:r w:rsidR="00AA0F8C" w:rsidRPr="00CC49AB">
        <w:t>-së</w:t>
      </w:r>
      <w:r w:rsidRPr="00CC49AB">
        <w:t xml:space="preserve"> është autoriteti që do të kryejë sistematikisht një proces verifikimi për certifikatat e performancës energjetike të ndërtesave të lëshuara dhe raportet e tyre specifike të auditimit të energjisë, sipas vendimit të sipërpërmendur. Agjencia e EE</w:t>
      </w:r>
      <w:r w:rsidR="00AA0F8C" w:rsidRPr="00CC49AB">
        <w:t>-së</w:t>
      </w:r>
      <w:r w:rsidRPr="00CC49AB">
        <w:t xml:space="preserve"> kryen përzgjedhjen e certifikatave të performancës energjetike për t</w:t>
      </w:r>
      <w:r w:rsidR="00AA0F8C" w:rsidRPr="00CC49AB">
        <w:t>’</w:t>
      </w:r>
      <w:r w:rsidRPr="00CC49AB">
        <w:t xml:space="preserve">u verifikuar, bazuar në kriteret e mëposhtme: a) </w:t>
      </w:r>
      <w:r w:rsidR="00AA0F8C" w:rsidRPr="00CC49AB">
        <w:t xml:space="preserve">nëse </w:t>
      </w:r>
      <w:r w:rsidR="00AA0F8C" w:rsidRPr="00CC49AB">
        <w:rPr>
          <w:snapToGrid w:val="0"/>
          <w:lang w:eastAsia="en-US"/>
        </w:rPr>
        <w:t>audituesi</w:t>
      </w:r>
      <w:r w:rsidR="00AA0F8C" w:rsidRPr="00CC49AB">
        <w:t xml:space="preserve"> </w:t>
      </w:r>
      <w:r w:rsidRPr="00CC49AB">
        <w:t xml:space="preserve">i energjisë ka konstatuar parregullsi në të paktën 1 nga 3 certifikatat e fundit të lëshuara nga ai/ajo; b) </w:t>
      </w:r>
      <w:r w:rsidR="00AA0F8C" w:rsidRPr="00CC49AB">
        <w:t xml:space="preserve">nëse </w:t>
      </w:r>
      <w:r w:rsidR="00AA0F8C" w:rsidRPr="00CC49AB">
        <w:rPr>
          <w:snapToGrid w:val="0"/>
          <w:lang w:eastAsia="en-US"/>
        </w:rPr>
        <w:t>audituesi</w:t>
      </w:r>
      <w:r w:rsidR="00AA0F8C" w:rsidRPr="00CC49AB">
        <w:t xml:space="preserve"> </w:t>
      </w:r>
      <w:r w:rsidRPr="00CC49AB">
        <w:t xml:space="preserve">i energjisë që ka lëshuar certifikatën i është revokuar më parë certifikata e audituesit të energjisë nga agjencia; c) </w:t>
      </w:r>
      <w:r w:rsidR="00AA0F8C" w:rsidRPr="00CC49AB">
        <w:t xml:space="preserve">përzgjedhja </w:t>
      </w:r>
      <w:r w:rsidRPr="00CC49AB">
        <w:t>e rastësishme në një shkallë prej të paktën 5% të numrit total të certifikatave të performancës energjetike të lëshuara në një vit të caktuar.</w:t>
      </w:r>
    </w:p>
    <w:p w14:paraId="1AE6E3C7" w14:textId="7CDF7B96" w:rsidR="00655FA7" w:rsidRPr="00CC49AB" w:rsidRDefault="00655FA7" w:rsidP="00402597">
      <w:pPr>
        <w:pStyle w:val="TEKSTIIIIII"/>
      </w:pPr>
      <w:r w:rsidRPr="00CC49AB">
        <w:t>Sipas EPBD</w:t>
      </w:r>
      <w:r w:rsidR="00AA0F8C" w:rsidRPr="00CC49AB">
        <w:t>-së</w:t>
      </w:r>
      <w:r w:rsidRPr="00CC49AB">
        <w:t xml:space="preserve">, </w:t>
      </w:r>
      <w:r w:rsidR="00AA0F8C" w:rsidRPr="00CC49AB">
        <w:t xml:space="preserve">aneksi </w:t>
      </w:r>
      <w:r w:rsidRPr="00CC49AB">
        <w:t>II, treguesit e detyrueshëm që duhet të raportohen në PBB janë:</w:t>
      </w:r>
    </w:p>
    <w:p w14:paraId="26BD181F" w14:textId="07D07CDB" w:rsidR="00655FA7" w:rsidRPr="00CC49AB" w:rsidRDefault="00402597" w:rsidP="00402597">
      <w:pPr>
        <w:pStyle w:val="TEKSTIIIIII"/>
      </w:pPr>
      <w:r w:rsidRPr="00CC49AB">
        <w:t xml:space="preserve">- </w:t>
      </w:r>
      <w:r w:rsidR="00655FA7" w:rsidRPr="00CC49AB">
        <w:t xml:space="preserve">Numri i certifikatave të performancës energjetike: </w:t>
      </w:r>
      <w:r w:rsidR="00DF6415" w:rsidRPr="00CC49AB">
        <w:t>-</w:t>
      </w:r>
      <w:r w:rsidR="00655FA7" w:rsidRPr="00CC49AB">
        <w:t xml:space="preserve"> Sipas llojit të ndërtesës: ndërtesa banimi, publike dhe ndërtesa shërbimi privat dhe tregtare. </w:t>
      </w:r>
      <w:r w:rsidR="00DF6415" w:rsidRPr="00CC49AB">
        <w:t>-</w:t>
      </w:r>
      <w:r w:rsidR="00655FA7" w:rsidRPr="00CC49AB">
        <w:t xml:space="preserve"> Për klasën përkatëse të performancës energjetike.</w:t>
      </w:r>
    </w:p>
    <w:p w14:paraId="3F531409" w14:textId="77CECC2A" w:rsidR="00655FA7" w:rsidRPr="00CC49AB" w:rsidRDefault="00655FA7" w:rsidP="00402597">
      <w:pPr>
        <w:pStyle w:val="TEKSTIIIIII"/>
      </w:pPr>
      <w:r w:rsidRPr="00CC49AB">
        <w:t xml:space="preserve">Aktualisht, bazuar në informacionin e </w:t>
      </w:r>
      <w:r w:rsidR="00DF6415" w:rsidRPr="00CC49AB">
        <w:t xml:space="preserve">grupit teknik të punës </w:t>
      </w:r>
      <w:r w:rsidRPr="00CC49AB">
        <w:t>(TWG), numri i përgjithshëm i EPC-ve të lëshuara është afërsisht 110,000 për periudhën 2021</w:t>
      </w:r>
      <w:r w:rsidR="00872B74" w:rsidRPr="00CC49AB">
        <w:t>–</w:t>
      </w:r>
      <w:r w:rsidRPr="00CC49AB">
        <w:t>2024. Programi për gjenerimin e EPC</w:t>
      </w:r>
      <w:r w:rsidR="00872B74" w:rsidRPr="00CC49AB">
        <w:t>-së</w:t>
      </w:r>
      <w:r w:rsidRPr="00CC49AB">
        <w:t xml:space="preserve"> është në proces rishikimi, siç u përmend më lart dhe</w:t>
      </w:r>
      <w:r w:rsidR="00872B74" w:rsidRPr="00CC49AB">
        <w:t>,</w:t>
      </w:r>
      <w:r w:rsidRPr="00CC49AB">
        <w:t xml:space="preserve"> për shkak të sfidave të programimit kompjuterik, për momentin ka qenë e pamundur të sintetizohen treguesit që kërkohen nga </w:t>
      </w:r>
      <w:r w:rsidR="00872B74" w:rsidRPr="00CC49AB">
        <w:t>direktiva</w:t>
      </w:r>
      <w:r w:rsidRPr="00CC49AB">
        <w:t>. AEE</w:t>
      </w:r>
      <w:r w:rsidR="00872B74" w:rsidRPr="00CC49AB">
        <w:t>-ja</w:t>
      </w:r>
      <w:r w:rsidRPr="00CC49AB">
        <w:t xml:space="preserve">, së </w:t>
      </w:r>
      <w:r w:rsidRPr="00CC49AB">
        <w:lastRenderedPageBreak/>
        <w:t xml:space="preserve">bashku me Agjencinë Kombëtare të Shoqërisë së Informacionit (AKSHI), po punojnë për mundësimin e raportimit të treguesve EPC, sipas kërkesave të </w:t>
      </w:r>
      <w:r w:rsidR="00872B74" w:rsidRPr="00CC49AB">
        <w:t>direktivës</w:t>
      </w:r>
      <w:r w:rsidRPr="00CC49AB">
        <w:t>, sa më shpejt të jetë e mundur.</w:t>
      </w:r>
    </w:p>
    <w:p w14:paraId="71346EA4" w14:textId="77777777" w:rsidR="00655FA7" w:rsidRPr="00CC49AB" w:rsidRDefault="00402597" w:rsidP="00402597">
      <w:pPr>
        <w:pStyle w:val="TEKSTIIIIII"/>
      </w:pPr>
      <w:bookmarkStart w:id="223" w:name="_Toc184729110"/>
      <w:bookmarkEnd w:id="222"/>
      <w:r w:rsidRPr="00CC49AB">
        <w:t xml:space="preserve">4. </w:t>
      </w:r>
      <w:r w:rsidR="00655FA7" w:rsidRPr="00CC49AB">
        <w:t>NORMAT E MONITORIMIT TË NDËRTESAVE NË SHQIPËRI, PROCESI I MONITORIMIT, RAPORTIMIT, VERIFIKIMET DHE KURSIMET E ARRITURA</w:t>
      </w:r>
      <w:bookmarkEnd w:id="223"/>
    </w:p>
    <w:p w14:paraId="03856D76" w14:textId="734B4CDA" w:rsidR="00655FA7" w:rsidRPr="00CC49AB" w:rsidRDefault="00402597" w:rsidP="00402597">
      <w:pPr>
        <w:pStyle w:val="TEKSTIIIIII"/>
        <w:rPr>
          <w:b/>
        </w:rPr>
      </w:pPr>
      <w:bookmarkStart w:id="224" w:name="_Toc184729111"/>
      <w:r w:rsidRPr="00CC49AB">
        <w:rPr>
          <w:b/>
        </w:rPr>
        <w:t xml:space="preserve">4.1 </w:t>
      </w:r>
      <w:r w:rsidR="00655FA7" w:rsidRPr="00CC49AB">
        <w:rPr>
          <w:b/>
        </w:rPr>
        <w:t xml:space="preserve">Normat e </w:t>
      </w:r>
      <w:r w:rsidR="000728D0" w:rsidRPr="00CC49AB">
        <w:rPr>
          <w:b/>
        </w:rPr>
        <w:t>monitorimit të ndërtesave në shqipëri</w:t>
      </w:r>
      <w:bookmarkEnd w:id="224"/>
    </w:p>
    <w:p w14:paraId="30C5004A" w14:textId="0EB3EC9B" w:rsidR="00655FA7" w:rsidRPr="00CC49AB" w:rsidRDefault="00402597" w:rsidP="00402597">
      <w:pPr>
        <w:pStyle w:val="TEKSTIIIIII"/>
        <w:rPr>
          <w:b/>
        </w:rPr>
      </w:pPr>
      <w:bookmarkStart w:id="225" w:name="_Toc184729112"/>
      <w:r w:rsidRPr="00CC49AB">
        <w:rPr>
          <w:b/>
        </w:rPr>
        <w:t xml:space="preserve">4.1.1 </w:t>
      </w:r>
      <w:r w:rsidR="00655FA7" w:rsidRPr="00CC49AB">
        <w:rPr>
          <w:b/>
        </w:rPr>
        <w:t xml:space="preserve">Normat </w:t>
      </w:r>
      <w:r w:rsidR="000728D0" w:rsidRPr="00CC49AB">
        <w:rPr>
          <w:b/>
        </w:rPr>
        <w:t xml:space="preserve">ekzistuese të rinovimit të ndërtesave </w:t>
      </w:r>
      <w:r w:rsidR="00F04278" w:rsidRPr="00CC49AB">
        <w:rPr>
          <w:b/>
        </w:rPr>
        <w:t>rezidencial</w:t>
      </w:r>
      <w:r w:rsidR="000728D0" w:rsidRPr="00CC49AB">
        <w:rPr>
          <w:b/>
        </w:rPr>
        <w:t xml:space="preserve">e </w:t>
      </w:r>
      <w:r w:rsidR="00655FA7" w:rsidRPr="00CC49AB">
        <w:rPr>
          <w:b/>
        </w:rPr>
        <w:t>në Shqipëri</w:t>
      </w:r>
      <w:bookmarkEnd w:id="225"/>
    </w:p>
    <w:p w14:paraId="10A8E81C" w14:textId="77777777" w:rsidR="00655FA7" w:rsidRPr="00CC49AB" w:rsidRDefault="00655FA7" w:rsidP="00402597">
      <w:pPr>
        <w:pStyle w:val="TEKSTIIIIII"/>
        <w:rPr>
          <w:b/>
          <w:bCs/>
          <w:szCs w:val="24"/>
        </w:rPr>
      </w:pPr>
      <w:r w:rsidRPr="00CC49AB">
        <w:rPr>
          <w:b/>
          <w:bCs/>
          <w:szCs w:val="24"/>
        </w:rPr>
        <w:t>Aktivitetet e ndërmarra për rinovimin e ndërtesave rezidenciale:</w:t>
      </w:r>
    </w:p>
    <w:p w14:paraId="3ADD29C1" w14:textId="2128173F" w:rsidR="00655FA7" w:rsidRPr="00CC49AB" w:rsidRDefault="00655FA7" w:rsidP="00402597">
      <w:pPr>
        <w:pStyle w:val="TEKSTIIIIII"/>
        <w:rPr>
          <w:szCs w:val="24"/>
        </w:rPr>
      </w:pPr>
      <w:r w:rsidRPr="00CC49AB">
        <w:rPr>
          <w:szCs w:val="24"/>
        </w:rPr>
        <w:t xml:space="preserve">Qeveria Shqiptare ka bërë hapa përpara në ofrimin e granteve dhe stimujve që synojnë nxitjen e </w:t>
      </w:r>
      <w:r w:rsidR="00340F38" w:rsidRPr="00CC49AB">
        <w:rPr>
          <w:szCs w:val="24"/>
        </w:rPr>
        <w:t>eficienc</w:t>
      </w:r>
      <w:r w:rsidRPr="00CC49AB">
        <w:rPr>
          <w:szCs w:val="24"/>
        </w:rPr>
        <w:t>ës së energjisë në sektorin e ndërtesave të banimit nëpërmjet granteve MIE/AEE në fazën e parë duke financuar Sisteme Diellore të Ujit të Ngrohtë (SHWS) për 2,000 familje. Këto grante ofrojnë mbështetje financiare për blerjen e SHWS</w:t>
      </w:r>
      <w:r w:rsidR="001936F9" w:rsidRPr="00CC49AB">
        <w:rPr>
          <w:szCs w:val="24"/>
        </w:rPr>
        <w:t>-së</w:t>
      </w:r>
      <w:r w:rsidRPr="00CC49AB">
        <w:rPr>
          <w:szCs w:val="24"/>
        </w:rPr>
        <w:t xml:space="preserve"> deri në 70% të vlerës totale të blerë dhe është e rëndësishme të theksohet se faza e parë është zbatuar në vitin 2023 dhe faza e dytë është në përgatitje përfundimtare dhe do të përfshijë 2000 familje të tjera me teknologji të ndryshme EE/BRE.</w:t>
      </w:r>
    </w:p>
    <w:p w14:paraId="519791B3" w14:textId="6C87284C" w:rsidR="00655FA7" w:rsidRPr="00CC49AB" w:rsidRDefault="00655FA7" w:rsidP="00402597">
      <w:pPr>
        <w:pStyle w:val="TEKSTIIIIII"/>
        <w:rPr>
          <w:szCs w:val="24"/>
        </w:rPr>
      </w:pPr>
      <w:r w:rsidRPr="00CC49AB">
        <w:rPr>
          <w:szCs w:val="24"/>
        </w:rPr>
        <w:t>Në 6 v</w:t>
      </w:r>
      <w:r w:rsidR="001936F9" w:rsidRPr="00CC49AB">
        <w:rPr>
          <w:szCs w:val="24"/>
        </w:rPr>
        <w:t xml:space="preserve">jetët </w:t>
      </w:r>
      <w:r w:rsidRPr="00CC49AB">
        <w:rPr>
          <w:szCs w:val="24"/>
        </w:rPr>
        <w:t xml:space="preserve">e fundit, Bashkia e Tiranës ka zbatuar një Fond Komunitar për rinovimin e zarfit </w:t>
      </w:r>
      <w:r w:rsidR="001936F9" w:rsidRPr="00CC49AB">
        <w:rPr>
          <w:szCs w:val="24"/>
        </w:rPr>
        <w:t>mbështjellës</w:t>
      </w:r>
      <w:r w:rsidRPr="00CC49AB">
        <w:rPr>
          <w:szCs w:val="24"/>
        </w:rPr>
        <w:t xml:space="preserve"> të ndërtesave të më shumë se 100 MAB-ve. Rinovimi i 10 MAB-ve të tjera janë në proces planifikimi dhe rehabilitimi. Rekomandohet zgjerimi i </w:t>
      </w:r>
      <w:r w:rsidR="001936F9" w:rsidRPr="00CC49AB">
        <w:rPr>
          <w:szCs w:val="24"/>
        </w:rPr>
        <w:t xml:space="preserve">fondit komunitar për zbatimin </w:t>
      </w:r>
      <w:r w:rsidRPr="00CC49AB">
        <w:rPr>
          <w:szCs w:val="24"/>
        </w:rPr>
        <w:t xml:space="preserve">e masave EE/RES për përmbushjen e kërkesave rregullatore për performancën minimale të energjisë në </w:t>
      </w:r>
      <w:r w:rsidR="001936F9" w:rsidRPr="00CC49AB">
        <w:rPr>
          <w:szCs w:val="24"/>
        </w:rPr>
        <w:t>ndërtesa,</w:t>
      </w:r>
      <w:r w:rsidRPr="00CC49AB">
        <w:rPr>
          <w:szCs w:val="24"/>
        </w:rPr>
        <w:t xml:space="preserve"> si dhe standardet NZEB për stokun MAB për stokun e ndërtesave qendrore dhe ato bashkiake.</w:t>
      </w:r>
    </w:p>
    <w:p w14:paraId="3EBD6FE5" w14:textId="10F5B465" w:rsidR="00655FA7" w:rsidRPr="00CC49AB" w:rsidRDefault="00655FA7" w:rsidP="00402597">
      <w:pPr>
        <w:pStyle w:val="TEKSTIIIIII"/>
        <w:rPr>
          <w:szCs w:val="24"/>
        </w:rPr>
      </w:pPr>
      <w:r w:rsidRPr="00CC49AB">
        <w:rPr>
          <w:szCs w:val="24"/>
        </w:rPr>
        <w:t>Agjencia për Efi</w:t>
      </w:r>
      <w:r w:rsidR="001936F9" w:rsidRPr="00CC49AB">
        <w:rPr>
          <w:szCs w:val="24"/>
        </w:rPr>
        <w:t>ci</w:t>
      </w:r>
      <w:r w:rsidRPr="00CC49AB">
        <w:rPr>
          <w:szCs w:val="24"/>
        </w:rPr>
        <w:t>encë të Energjisë është duke zhvilluar një projekt pilot që synon rinovimin e:</w:t>
      </w:r>
    </w:p>
    <w:p w14:paraId="047A854D" w14:textId="7777390C" w:rsidR="00655FA7" w:rsidRPr="00CC49AB" w:rsidRDefault="00402597" w:rsidP="00402597">
      <w:pPr>
        <w:pStyle w:val="TEKSTIIIIII"/>
        <w:rPr>
          <w:szCs w:val="24"/>
        </w:rPr>
      </w:pPr>
      <w:r w:rsidRPr="00CC49AB">
        <w:rPr>
          <w:szCs w:val="24"/>
        </w:rPr>
        <w:t xml:space="preserve">- </w:t>
      </w:r>
      <w:r w:rsidR="00655FA7" w:rsidRPr="00CC49AB">
        <w:rPr>
          <w:szCs w:val="24"/>
        </w:rPr>
        <w:t>pesë ndërtesa ekzistuese shumëfamiljare</w:t>
      </w:r>
      <w:r w:rsidR="00F15362" w:rsidRPr="00CC49AB">
        <w:rPr>
          <w:szCs w:val="24"/>
        </w:rPr>
        <w:t>-</w:t>
      </w:r>
      <w:r w:rsidR="00655FA7" w:rsidRPr="00CC49AB">
        <w:rPr>
          <w:szCs w:val="24"/>
        </w:rPr>
        <w:t>MAB të identifikuara nga Bashkia Tepelen</w:t>
      </w:r>
      <w:r w:rsidR="00F15362" w:rsidRPr="00CC49AB">
        <w:rPr>
          <w:szCs w:val="24"/>
        </w:rPr>
        <w:t>ë</w:t>
      </w:r>
      <w:r w:rsidR="00655FA7" w:rsidRPr="00CC49AB">
        <w:rPr>
          <w:szCs w:val="24"/>
        </w:rPr>
        <w:t>;</w:t>
      </w:r>
    </w:p>
    <w:p w14:paraId="6B589E08" w14:textId="68EACB0A" w:rsidR="00655FA7" w:rsidRPr="00CC49AB" w:rsidRDefault="00402597" w:rsidP="00402597">
      <w:pPr>
        <w:pStyle w:val="TEKSTIIIIII"/>
        <w:rPr>
          <w:szCs w:val="24"/>
        </w:rPr>
      </w:pPr>
      <w:r w:rsidRPr="00CC49AB">
        <w:rPr>
          <w:szCs w:val="24"/>
        </w:rPr>
        <w:t xml:space="preserve">- </w:t>
      </w:r>
      <w:r w:rsidR="00655FA7" w:rsidRPr="00CC49AB">
        <w:rPr>
          <w:szCs w:val="24"/>
        </w:rPr>
        <w:t>tr</w:t>
      </w:r>
      <w:r w:rsidR="00E5520B">
        <w:rPr>
          <w:szCs w:val="24"/>
        </w:rPr>
        <w:t>i</w:t>
      </w:r>
      <w:r w:rsidR="00655FA7" w:rsidRPr="00CC49AB">
        <w:rPr>
          <w:szCs w:val="24"/>
        </w:rPr>
        <w:t xml:space="preserve"> ndërtesa shumëfamiljare-MAB ekzistuese të identifikuara nga Bashkia Korçë;</w:t>
      </w:r>
    </w:p>
    <w:p w14:paraId="41B3888D" w14:textId="0E352AA7" w:rsidR="00655FA7" w:rsidRPr="00CC49AB" w:rsidRDefault="00402597" w:rsidP="00402597">
      <w:pPr>
        <w:pStyle w:val="TEKSTIIIIII"/>
        <w:rPr>
          <w:szCs w:val="24"/>
        </w:rPr>
      </w:pPr>
      <w:r w:rsidRPr="00CC49AB">
        <w:rPr>
          <w:szCs w:val="24"/>
        </w:rPr>
        <w:t xml:space="preserve">- </w:t>
      </w:r>
      <w:r w:rsidR="00655FA7" w:rsidRPr="00CC49AB">
        <w:rPr>
          <w:szCs w:val="24"/>
        </w:rPr>
        <w:t>4</w:t>
      </w:r>
      <w:r w:rsidR="00444DE3" w:rsidRPr="00CC49AB">
        <w:rPr>
          <w:szCs w:val="24"/>
        </w:rPr>
        <w:t>–</w:t>
      </w:r>
      <w:r w:rsidR="00655FA7" w:rsidRPr="00CC49AB">
        <w:rPr>
          <w:szCs w:val="24"/>
        </w:rPr>
        <w:t>6 ndërtesa shumëfamiljare-MAB ekzistuese të identifikuara nga çdo bashki</w:t>
      </w:r>
      <w:r w:rsidR="00444DE3" w:rsidRPr="00CC49AB">
        <w:rPr>
          <w:szCs w:val="24"/>
        </w:rPr>
        <w:t>:</w:t>
      </w:r>
      <w:r w:rsidR="00655FA7" w:rsidRPr="00CC49AB">
        <w:rPr>
          <w:szCs w:val="24"/>
        </w:rPr>
        <w:t xml:space="preserve"> Shkodër, Malësi e Madhe, Kurbin, Kukës, Has, Lezhë, Pukë, Vau i Dejës, Klos, Fushë</w:t>
      </w:r>
      <w:r w:rsidR="00F15362" w:rsidRPr="00CC49AB">
        <w:rPr>
          <w:szCs w:val="24"/>
        </w:rPr>
        <w:t>-</w:t>
      </w:r>
      <w:r w:rsidR="00655FA7" w:rsidRPr="00CC49AB">
        <w:rPr>
          <w:szCs w:val="24"/>
        </w:rPr>
        <w:t>Arrë</w:t>
      </w:r>
      <w:r w:rsidR="00F15362" w:rsidRPr="00CC49AB">
        <w:rPr>
          <w:szCs w:val="24"/>
        </w:rPr>
        <w:t>s</w:t>
      </w:r>
      <w:r w:rsidR="00655FA7" w:rsidRPr="00CC49AB">
        <w:rPr>
          <w:szCs w:val="24"/>
        </w:rPr>
        <w:t>, Mat dhe Bulqizë;</w:t>
      </w:r>
    </w:p>
    <w:p w14:paraId="1F8A5594" w14:textId="59A9AD62" w:rsidR="00655FA7" w:rsidRPr="00CC49AB" w:rsidRDefault="00402597" w:rsidP="00402597">
      <w:pPr>
        <w:pStyle w:val="TEKSTIIIIII"/>
        <w:rPr>
          <w:szCs w:val="24"/>
        </w:rPr>
      </w:pPr>
      <w:r w:rsidRPr="00CC49AB">
        <w:rPr>
          <w:szCs w:val="24"/>
        </w:rPr>
        <w:t xml:space="preserve">- </w:t>
      </w:r>
      <w:r w:rsidR="00655FA7" w:rsidRPr="00CC49AB">
        <w:rPr>
          <w:szCs w:val="24"/>
        </w:rPr>
        <w:t>3</w:t>
      </w:r>
      <w:r w:rsidR="00444DE3" w:rsidRPr="00CC49AB">
        <w:rPr>
          <w:szCs w:val="24"/>
        </w:rPr>
        <w:t>–</w:t>
      </w:r>
      <w:r w:rsidR="00655FA7" w:rsidRPr="00CC49AB">
        <w:rPr>
          <w:szCs w:val="24"/>
        </w:rPr>
        <w:t>8 ndërtesa shumëfamiljare-MAB ekzistuese të identifikuara nga çdo bashki</w:t>
      </w:r>
      <w:r w:rsidR="00444DE3" w:rsidRPr="00CC49AB">
        <w:rPr>
          <w:szCs w:val="24"/>
        </w:rPr>
        <w:t>,</w:t>
      </w:r>
      <w:r w:rsidR="00655FA7" w:rsidRPr="00CC49AB">
        <w:rPr>
          <w:szCs w:val="24"/>
        </w:rPr>
        <w:t xml:space="preserve"> e </w:t>
      </w:r>
      <w:r w:rsidR="00444DE3" w:rsidRPr="00CC49AB">
        <w:rPr>
          <w:szCs w:val="24"/>
        </w:rPr>
        <w:t>bashkive:</w:t>
      </w:r>
      <w:r w:rsidR="00655FA7" w:rsidRPr="00CC49AB">
        <w:rPr>
          <w:szCs w:val="24"/>
        </w:rPr>
        <w:t xml:space="preserve"> Dibër, Tropojë, Krujë, Durrës dhe Rrogozhinë;</w:t>
      </w:r>
    </w:p>
    <w:p w14:paraId="1901C5C4" w14:textId="62063A5D" w:rsidR="00655FA7" w:rsidRPr="00CC49AB" w:rsidRDefault="00655FA7" w:rsidP="00402597">
      <w:pPr>
        <w:pStyle w:val="TEKSTIIIIII"/>
        <w:rPr>
          <w:szCs w:val="24"/>
        </w:rPr>
      </w:pPr>
      <w:r w:rsidRPr="00CC49AB">
        <w:rPr>
          <w:szCs w:val="24"/>
        </w:rPr>
        <w:t>GEFF</w:t>
      </w:r>
      <w:r w:rsidR="00444DE3" w:rsidRPr="00CC49AB">
        <w:rPr>
          <w:szCs w:val="24"/>
        </w:rPr>
        <w:t>-ja</w:t>
      </w:r>
      <w:r w:rsidRPr="00CC49AB">
        <w:rPr>
          <w:szCs w:val="24"/>
        </w:rPr>
        <w:t>/BERZH</w:t>
      </w:r>
      <w:r w:rsidR="00444DE3" w:rsidRPr="00CC49AB">
        <w:rPr>
          <w:szCs w:val="24"/>
        </w:rPr>
        <w:t>-i</w:t>
      </w:r>
      <w:r w:rsidRPr="00CC49AB">
        <w:rPr>
          <w:szCs w:val="24"/>
        </w:rPr>
        <w:t xml:space="preserve"> nënshkroi linja kredie prej rreth 20 milionë euro me tr</w:t>
      </w:r>
      <w:r w:rsidR="00444DE3" w:rsidRPr="00CC49AB">
        <w:rPr>
          <w:szCs w:val="24"/>
        </w:rPr>
        <w:t>i</w:t>
      </w:r>
      <w:r w:rsidRPr="00CC49AB">
        <w:rPr>
          <w:szCs w:val="24"/>
        </w:rPr>
        <w:t xml:space="preserve"> institucione financiare partnere vend</w:t>
      </w:r>
      <w:r w:rsidR="00444DE3" w:rsidRPr="00CC49AB">
        <w:rPr>
          <w:szCs w:val="24"/>
        </w:rPr>
        <w:t>ë</w:t>
      </w:r>
      <w:r w:rsidRPr="00CC49AB">
        <w:rPr>
          <w:szCs w:val="24"/>
        </w:rPr>
        <w:t>se</w:t>
      </w:r>
      <w:r w:rsidR="00444DE3" w:rsidRPr="00CC49AB">
        <w:rPr>
          <w:szCs w:val="24"/>
        </w:rPr>
        <w:t>:</w:t>
      </w:r>
      <w:r w:rsidRPr="00CC49AB">
        <w:rPr>
          <w:szCs w:val="24"/>
        </w:rPr>
        <w:t xml:space="preserve"> Pro Credit Bank, Union Bank dhe institucione mikrofinanciare, si pjesë e një programi më të madh 85 milionë euro GEFF që vepron në Ballkanin Perëndimor me fokus kryesor në dh</w:t>
      </w:r>
      <w:r w:rsidR="00444DE3" w:rsidRPr="00CC49AB">
        <w:rPr>
          <w:szCs w:val="24"/>
        </w:rPr>
        <w:t>ë</w:t>
      </w:r>
      <w:r w:rsidRPr="00CC49AB">
        <w:rPr>
          <w:szCs w:val="24"/>
        </w:rPr>
        <w:t>nien e kredive për familjet për zbatimin e masave EE/BRE për rehabilitimin e shtëpive/apartamenteve të tyre. Grantet janë nga 15% deri në 20% të vlerës totale të huas, me kusht që pas zbatimit të suksesshëm dhe verifikimit të masave të EE/BRE.</w:t>
      </w:r>
    </w:p>
    <w:p w14:paraId="740CB01D" w14:textId="77777777" w:rsidR="00655FA7" w:rsidRPr="00CC49AB" w:rsidRDefault="00655FA7" w:rsidP="00402597">
      <w:pPr>
        <w:pStyle w:val="TEKSTIIIIII"/>
      </w:pPr>
      <w:r w:rsidRPr="00CC49AB">
        <w:t>Qytetarët shqiptarë po investojnë paratë e tyre ose edhe nëpërmjet kredive tregtare dhe produkteve të kredisë nëpërmjet bankave (pothuajse të gjitha bankat në Shqipëri kanë nën portofolin e tyre produkte rehabilitimi shtëpie) për të kryer rehabilitimin ose blerjen e apartamenteve të reja.</w:t>
      </w:r>
    </w:p>
    <w:p w14:paraId="25CD466B" w14:textId="54DD7F14" w:rsidR="00655FA7" w:rsidRPr="00CC49AB" w:rsidRDefault="00655FA7" w:rsidP="00402597">
      <w:pPr>
        <w:pStyle w:val="TEKSTIIIIII"/>
      </w:pPr>
      <w:r w:rsidRPr="00CC49AB">
        <w:t xml:space="preserve">Shqipëria u përball me një sërë sfidash në zbatimin e masave të përfshira në PKEK. Shumë nga masat kërkonin bashkëpunimin e ministrive të qeverisë dhe subjekteve të tjera jashtë Ministrisë të </w:t>
      </w:r>
      <w:r w:rsidR="004B06CF" w:rsidRPr="00CC49AB">
        <w:t>Infrastrukturës</w:t>
      </w:r>
      <w:r w:rsidRPr="00CC49AB">
        <w:t xml:space="preserve"> dhe Energjisë (MIE). Megjithatë, ka munguar mirëkuptimi ndërministror, koordinimi dhe rrjedhimisht pranimi i planit, duke penguar integrimin e masave në plane më të gjera sektoriale. Për më tepër, disa masa ishin joreale në afatet kohore të propozuara dhe nuk iu nënshtruan një vlerësimi të detajuar të ndikimit të </w:t>
      </w:r>
      <w:r w:rsidR="004B06CF" w:rsidRPr="00CC49AB">
        <w:t>këtyre</w:t>
      </w:r>
      <w:r w:rsidRPr="00CC49AB">
        <w:t xml:space="preserve"> masave.</w:t>
      </w:r>
    </w:p>
    <w:p w14:paraId="4F133057" w14:textId="7AD2D88E" w:rsidR="00655FA7" w:rsidRPr="00CC49AB" w:rsidRDefault="00655FA7" w:rsidP="00402597">
      <w:pPr>
        <w:pStyle w:val="TEKSTIIIIII"/>
      </w:pPr>
      <w:r w:rsidRPr="00CC49AB">
        <w:t xml:space="preserve">Aktualisht, janë realizuar një numër i madh projektesh pilot për rinovimin e ndërtesave të banimit, ka pasur disa trajnime për </w:t>
      </w:r>
      <w:r w:rsidRPr="00CC49AB">
        <w:rPr>
          <w:snapToGrid w:val="0"/>
        </w:rPr>
        <w:t>audituesit</w:t>
      </w:r>
      <w:r w:rsidRPr="00CC49AB">
        <w:t xml:space="preserve"> dhe menaxherët e energjisë, dhe me mbështetjen e instituteve </w:t>
      </w:r>
      <w:r w:rsidRPr="00CC49AB">
        <w:lastRenderedPageBreak/>
        <w:t xml:space="preserve">ndërkombëtare të financimit (IFIs) dhe donatorëve, bankat </w:t>
      </w:r>
      <w:r w:rsidR="00E40634" w:rsidRPr="00CC49AB">
        <w:t>vendës</w:t>
      </w:r>
      <w:r w:rsidRPr="00CC49AB">
        <w:t>e kanë ofruar linja krediti për masat e efi</w:t>
      </w:r>
      <w:r w:rsidR="004B06CF" w:rsidRPr="00CC49AB">
        <w:t>c</w:t>
      </w:r>
      <w:r w:rsidRPr="00CC49AB">
        <w:t xml:space="preserve">iencës së energjisë, kryesisht për përmirësimin zarfin </w:t>
      </w:r>
      <w:r w:rsidR="004B06CF" w:rsidRPr="00CC49AB">
        <w:t>mbështjellës</w:t>
      </w:r>
      <w:r w:rsidRPr="00CC49AB">
        <w:t xml:space="preserve"> të </w:t>
      </w:r>
      <w:r w:rsidR="004B06CF" w:rsidRPr="00CC49AB">
        <w:t>ndërtesës</w:t>
      </w:r>
      <w:r w:rsidRPr="00CC49AB">
        <w:t xml:space="preserve">, siç u </w:t>
      </w:r>
      <w:r w:rsidR="004B06CF" w:rsidRPr="00CC49AB">
        <w:t>përmend</w:t>
      </w:r>
      <w:r w:rsidRPr="00CC49AB">
        <w:t xml:space="preserve"> më parë.</w:t>
      </w:r>
    </w:p>
    <w:p w14:paraId="2E325FA9" w14:textId="2CBDB4BD" w:rsidR="00655FA7" w:rsidRPr="00CC49AB" w:rsidRDefault="00655FA7" w:rsidP="004B06CF">
      <w:pPr>
        <w:pStyle w:val="TEKSTIIIIII"/>
      </w:pPr>
      <w:r w:rsidRPr="00CC49AB">
        <w:t xml:space="preserve">Një vlerësim formal i kursimeve të energjisë të arritura nga aktivitetet e përmendura më sipër është penguar nga mungesa e një platforme monitorimi dhe verifikimi me anë të së cilës të llogariten kursimet duke përdorur një qasje </w:t>
      </w:r>
      <w:r w:rsidR="00165A32" w:rsidRPr="00CC49AB">
        <w:t>“</w:t>
      </w:r>
      <w:r w:rsidRPr="00CC49AB">
        <w:t>nga poshtë-lart</w:t>
      </w:r>
      <w:r w:rsidR="00165A32" w:rsidRPr="00CC49AB">
        <w:t>”</w:t>
      </w:r>
      <w:r w:rsidRPr="00CC49AB">
        <w:t xml:space="preserve"> (BU), ndërkohë që disponueshmëria dhe cilësia e statistikave kombëtare ka kufizuar dobinë e një përqasjeje nga lart</w:t>
      </w:r>
      <w:r w:rsidR="004B06CF" w:rsidRPr="00CC49AB">
        <w:t xml:space="preserve"> </w:t>
      </w:r>
      <w:r w:rsidRPr="00CC49AB">
        <w:t>poshtë (TD)</w:t>
      </w:r>
      <w:r w:rsidR="004B06CF" w:rsidRPr="00CC49AB">
        <w:t>,</w:t>
      </w:r>
      <w:r w:rsidRPr="00CC49AB">
        <w:t xml:space="preserve"> pasi ky dokument po paraqet më tej në pjesën e dytë të këtij kapitulli. Sigurimi i proceseve për masat e zbatuara EE/BRE dhe rrjedhimisht mbledhja e të dhënave për sektorin e banimit nga të gjitha </w:t>
      </w:r>
      <w:r w:rsidR="004B06CF" w:rsidRPr="00CC49AB">
        <w:t>ndërtesat</w:t>
      </w:r>
      <w:r w:rsidRPr="00CC49AB">
        <w:t xml:space="preserve"> e rikonstruktuara dhe lejet e reja të ndërtimit duhet të mblidhen përmes platformës MRV që është në proces të krijimit nga AEE</w:t>
      </w:r>
      <w:r w:rsidR="004B06CF" w:rsidRPr="00CC49AB">
        <w:t>-ja</w:t>
      </w:r>
      <w:r w:rsidRPr="00CC49AB">
        <w:t>.</w:t>
      </w:r>
    </w:p>
    <w:p w14:paraId="5D8C9901" w14:textId="1044D123" w:rsidR="00655FA7" w:rsidRPr="00CC49AB" w:rsidRDefault="00655FA7" w:rsidP="00402597">
      <w:pPr>
        <w:pStyle w:val="TEKSTIIIIII"/>
      </w:pPr>
      <w:r w:rsidRPr="00CC49AB">
        <w:t>Siç u përmend më lart krijimi i një platforme të duhur do të kërkohej: i</w:t>
      </w:r>
      <w:r w:rsidR="004B06CF" w:rsidRPr="00CC49AB">
        <w:t>.</w:t>
      </w:r>
      <w:r w:rsidRPr="00CC49AB">
        <w:t xml:space="preserve"> </w:t>
      </w:r>
      <w:r w:rsidR="004B06CF" w:rsidRPr="00CC49AB">
        <w:t xml:space="preserve">Numri </w:t>
      </w:r>
      <w:r w:rsidRPr="00CC49AB">
        <w:t>i ndërtesave dhe sipërfaqet e tyre përkatëse të rinovuara/rindërtuara në sektorin e banimit, në sektorin e ndërtesave publike qendrore dhe bashkiake dhe në sektorin e ndërtesave të sektorit të shërbimeve private dhe komerciale; dhe 2</w:t>
      </w:r>
      <w:r w:rsidR="004B06CF" w:rsidRPr="00CC49AB">
        <w:t>.</w:t>
      </w:r>
      <w:r w:rsidRPr="00CC49AB">
        <w:t xml:space="preserve"> </w:t>
      </w:r>
      <w:r w:rsidR="004B06CF" w:rsidRPr="00CC49AB">
        <w:t xml:space="preserve">Numrin </w:t>
      </w:r>
      <w:r w:rsidRPr="00CC49AB">
        <w:t>e objekteve që sipas legjislacionit ekzistues në fuqi janë klasifikuar si monumente kulture në sektorin e banimit, në sektorin e ndërtesave publike qendrore dhe bashkiake dhe në sektorin e ndërtesave në sektorin e shërbimeve private dhe komerciale..</w:t>
      </w:r>
    </w:p>
    <w:p w14:paraId="75D6A78F" w14:textId="417BCEF7" w:rsidR="00655FA7" w:rsidRPr="00CC49AB" w:rsidRDefault="00655FA7" w:rsidP="00402597">
      <w:pPr>
        <w:pStyle w:val="TEKSTIIIIII"/>
        <w:rPr>
          <w:b/>
          <w:bCs/>
        </w:rPr>
      </w:pPr>
      <w:r w:rsidRPr="00CC49AB">
        <w:rPr>
          <w:b/>
          <w:bCs/>
        </w:rPr>
        <w:t xml:space="preserve">Normat e rinovimit të </w:t>
      </w:r>
      <w:r w:rsidR="004B06CF" w:rsidRPr="00CC49AB">
        <w:rPr>
          <w:b/>
          <w:bCs/>
        </w:rPr>
        <w:t>ndërtesave</w:t>
      </w:r>
      <w:r w:rsidRPr="00CC49AB">
        <w:rPr>
          <w:b/>
          <w:bCs/>
        </w:rPr>
        <w:t xml:space="preserve"> të sektorit </w:t>
      </w:r>
      <w:r w:rsidR="00F04278" w:rsidRPr="00CC49AB">
        <w:rPr>
          <w:b/>
          <w:bCs/>
        </w:rPr>
        <w:t>rezidencial</w:t>
      </w:r>
      <w:r w:rsidRPr="00CC49AB">
        <w:rPr>
          <w:b/>
          <w:bCs/>
        </w:rPr>
        <w:t>/banimit:</w:t>
      </w:r>
    </w:p>
    <w:p w14:paraId="46E6FDE1" w14:textId="002564BA" w:rsidR="00655FA7" w:rsidRPr="00CC49AB" w:rsidRDefault="00655FA7" w:rsidP="00402597">
      <w:pPr>
        <w:pStyle w:val="TEKSTIIIIII"/>
      </w:pPr>
      <w:r w:rsidRPr="00CC49AB">
        <w:t xml:space="preserve">Aktualisht, deri me tani nuk </w:t>
      </w:r>
      <w:r w:rsidR="004B06CF" w:rsidRPr="00CC49AB">
        <w:t>janë</w:t>
      </w:r>
      <w:r w:rsidRPr="00CC49AB">
        <w:t xml:space="preserve"> mbledhur të </w:t>
      </w:r>
      <w:r w:rsidR="004B06CF" w:rsidRPr="00CC49AB">
        <w:t>dhëna</w:t>
      </w:r>
      <w:r w:rsidRPr="00CC49AB">
        <w:t xml:space="preserve"> në lidhje me normat e rinovimit të </w:t>
      </w:r>
      <w:r w:rsidR="004B06CF" w:rsidRPr="00CC49AB">
        <w:t>ndërtesave</w:t>
      </w:r>
      <w:r w:rsidRPr="00CC49AB">
        <w:t xml:space="preserve"> të sektorit </w:t>
      </w:r>
      <w:r w:rsidR="004B06CF" w:rsidRPr="00CC49AB">
        <w:t>rezidencial</w:t>
      </w:r>
      <w:r w:rsidRPr="00CC49AB">
        <w:t>/banimit.</w:t>
      </w:r>
    </w:p>
    <w:p w14:paraId="26A66DFE" w14:textId="3427F0BC" w:rsidR="00655FA7" w:rsidRPr="00CC49AB" w:rsidRDefault="00655FA7" w:rsidP="00402597">
      <w:pPr>
        <w:pStyle w:val="TEKSTIIIIII"/>
      </w:pPr>
      <w:r w:rsidRPr="00CC49AB">
        <w:t xml:space="preserve">Për qëllimin e kësaj Strategjie, </w:t>
      </w:r>
      <w:r w:rsidR="004B06CF" w:rsidRPr="00CC49AB">
        <w:t>konsulenti</w:t>
      </w:r>
      <w:r w:rsidRPr="00CC49AB">
        <w:t xml:space="preserve">, i mbështetur nga </w:t>
      </w:r>
      <w:r w:rsidR="004B06CF" w:rsidRPr="00CC49AB">
        <w:t xml:space="preserve">grupi teknik i punës, </w:t>
      </w:r>
      <w:r w:rsidRPr="00CC49AB">
        <w:t>përgatiti një formular</w:t>
      </w:r>
      <w:r w:rsidR="004B06CF" w:rsidRPr="00CC49AB">
        <w:t>,</w:t>
      </w:r>
      <w:r w:rsidRPr="00CC49AB">
        <w:t xml:space="preserve"> duke kërkuar të dhënat e kërkuara në lidhje me normat e rinovimit të </w:t>
      </w:r>
      <w:r w:rsidR="004B06CF" w:rsidRPr="00CC49AB">
        <w:t>ndërtesave</w:t>
      </w:r>
      <w:r w:rsidRPr="00CC49AB">
        <w:t xml:space="preserve"> të sektorit </w:t>
      </w:r>
      <w:r w:rsidR="004B06CF" w:rsidRPr="00CC49AB">
        <w:t>rezidencial</w:t>
      </w:r>
      <w:r w:rsidRPr="00CC49AB">
        <w:t>/banimit dhe, përveç kësaj, duke sqaruar të gjitha të dhënat e nevojshme në lidhje me shkallën e rinovimit që do të mblidhte secila bashki (d.m.th. të dhënat në lidhje me numrin të ndërtesave dhe sipërfaqeve të tyre përkatëse të rinovuara/rindërtuara). Aktualisht, Agjencia e Efi</w:t>
      </w:r>
      <w:r w:rsidR="004B06CF" w:rsidRPr="00CC49AB">
        <w:t>ci</w:t>
      </w:r>
      <w:r w:rsidRPr="00CC49AB">
        <w:t>encës së Energjisë është duke komunikuar me të gjitha bashkitë e vendit me qëllim mbledhjen e të dhënave të kërkuara.</w:t>
      </w:r>
    </w:p>
    <w:p w14:paraId="59D6672A" w14:textId="1EEE58D9" w:rsidR="00655FA7" w:rsidRPr="00CC49AB" w:rsidRDefault="00DF69E3" w:rsidP="00DF69E3">
      <w:pPr>
        <w:pStyle w:val="TEKSTIIIIII"/>
        <w:rPr>
          <w:b/>
        </w:rPr>
      </w:pPr>
      <w:bookmarkStart w:id="226" w:name="_Toc184729113"/>
      <w:r w:rsidRPr="00CC49AB">
        <w:rPr>
          <w:b/>
        </w:rPr>
        <w:t xml:space="preserve">4.1.2 </w:t>
      </w:r>
      <w:r w:rsidR="00655FA7" w:rsidRPr="00CC49AB">
        <w:rPr>
          <w:b/>
        </w:rPr>
        <w:t xml:space="preserve">Normat </w:t>
      </w:r>
      <w:r w:rsidR="004B06CF" w:rsidRPr="00CC49AB">
        <w:rPr>
          <w:b/>
        </w:rPr>
        <w:t xml:space="preserve">ekzistuese të rinovimit të ndërtesave publike qendrore dhe bashkiake </w:t>
      </w:r>
      <w:r w:rsidR="00655FA7" w:rsidRPr="00CC49AB">
        <w:rPr>
          <w:b/>
        </w:rPr>
        <w:t>në Shqipëri</w:t>
      </w:r>
      <w:bookmarkEnd w:id="226"/>
    </w:p>
    <w:p w14:paraId="11409173" w14:textId="67DBCE3A" w:rsidR="00655FA7" w:rsidRPr="00CC49AB" w:rsidRDefault="00655FA7" w:rsidP="00DF69E3">
      <w:pPr>
        <w:pStyle w:val="TEKSTIIIIII"/>
        <w:rPr>
          <w:b/>
          <w:bCs/>
          <w:szCs w:val="24"/>
        </w:rPr>
      </w:pPr>
      <w:r w:rsidRPr="00CC49AB">
        <w:rPr>
          <w:b/>
          <w:bCs/>
          <w:szCs w:val="24"/>
        </w:rPr>
        <w:t xml:space="preserve">Normat e rinovimit të </w:t>
      </w:r>
      <w:r w:rsidR="004B06CF" w:rsidRPr="00CC49AB">
        <w:rPr>
          <w:b/>
          <w:bCs/>
          <w:szCs w:val="24"/>
        </w:rPr>
        <w:t>ndërtesave</w:t>
      </w:r>
      <w:r w:rsidRPr="00CC49AB">
        <w:rPr>
          <w:b/>
          <w:bCs/>
          <w:szCs w:val="24"/>
        </w:rPr>
        <w:t xml:space="preserve"> të sektorit të </w:t>
      </w:r>
      <w:r w:rsidR="004B06CF" w:rsidRPr="00CC49AB">
        <w:rPr>
          <w:b/>
          <w:bCs/>
          <w:szCs w:val="24"/>
        </w:rPr>
        <w:t>ndërtesave</w:t>
      </w:r>
      <w:r w:rsidRPr="00CC49AB">
        <w:rPr>
          <w:b/>
          <w:bCs/>
          <w:szCs w:val="24"/>
        </w:rPr>
        <w:t xml:space="preserve"> publike</w:t>
      </w:r>
    </w:p>
    <w:p w14:paraId="75189E6C" w14:textId="1C1FFFD9" w:rsidR="00655FA7" w:rsidRPr="00CC49AB" w:rsidRDefault="00655FA7" w:rsidP="00DF69E3">
      <w:pPr>
        <w:pStyle w:val="TEKSTIIIIII"/>
        <w:rPr>
          <w:szCs w:val="24"/>
        </w:rPr>
      </w:pPr>
      <w:r w:rsidRPr="00CC49AB">
        <w:rPr>
          <w:szCs w:val="24"/>
        </w:rPr>
        <w:t>Pavarësisht vështirësive të mësipërme, njëfarë progresi në EE në Shqipëri u arrit duke kryer investime të ndryshme</w:t>
      </w:r>
      <w:r w:rsidR="004B06CF" w:rsidRPr="00CC49AB">
        <w:rPr>
          <w:szCs w:val="24"/>
        </w:rPr>
        <w:t>,</w:t>
      </w:r>
      <w:r w:rsidRPr="00CC49AB">
        <w:rPr>
          <w:szCs w:val="24"/>
        </w:rPr>
        <w:t xml:space="preserve"> në lidhje me sektorin e ndërtesave publike qendrore dhe bashkiake. Një vlerësim i kursimeve të energjisë të arritura nga masat e mësipërme është penguar nga mungesa e një platforme monitorimi dhe verifikimi me anë të së cilës të llogariten kursimet duke përdorur një qasje </w:t>
      </w:r>
      <w:r w:rsidR="00165A32" w:rsidRPr="00CC49AB">
        <w:rPr>
          <w:szCs w:val="24"/>
        </w:rPr>
        <w:t>“</w:t>
      </w:r>
      <w:r w:rsidRPr="00CC49AB">
        <w:rPr>
          <w:szCs w:val="24"/>
        </w:rPr>
        <w:t>nga poshtë</w:t>
      </w:r>
      <w:r w:rsidR="004B06CF" w:rsidRPr="00CC49AB">
        <w:rPr>
          <w:szCs w:val="24"/>
        </w:rPr>
        <w:t xml:space="preserve"> </w:t>
      </w:r>
      <w:r w:rsidRPr="00CC49AB">
        <w:rPr>
          <w:szCs w:val="24"/>
        </w:rPr>
        <w:t>lart</w:t>
      </w:r>
      <w:r w:rsidR="00165A32" w:rsidRPr="00CC49AB">
        <w:rPr>
          <w:szCs w:val="24"/>
        </w:rPr>
        <w:t>”</w:t>
      </w:r>
      <w:r w:rsidRPr="00CC49AB">
        <w:rPr>
          <w:szCs w:val="24"/>
        </w:rPr>
        <w:t xml:space="preserve"> (BU), ndërkohë që disponueshmëria dhe cilësia e statistikave kombëtare ka kufizuar dobinë e </w:t>
      </w:r>
      <w:r w:rsidR="004B06CF" w:rsidRPr="00CC49AB">
        <w:rPr>
          <w:szCs w:val="24"/>
        </w:rPr>
        <w:t>përdorimit</w:t>
      </w:r>
      <w:r w:rsidRPr="00CC49AB">
        <w:rPr>
          <w:szCs w:val="24"/>
        </w:rPr>
        <w:t xml:space="preserve"> të një përqasjeje </w:t>
      </w:r>
      <w:r w:rsidR="00165A32" w:rsidRPr="00CC49AB">
        <w:rPr>
          <w:szCs w:val="24"/>
        </w:rPr>
        <w:t>“</w:t>
      </w:r>
      <w:r w:rsidRPr="00CC49AB">
        <w:rPr>
          <w:szCs w:val="24"/>
        </w:rPr>
        <w:t>Lart</w:t>
      </w:r>
      <w:r w:rsidR="004B06CF" w:rsidRPr="00CC49AB">
        <w:rPr>
          <w:szCs w:val="24"/>
        </w:rPr>
        <w:t xml:space="preserve"> poshtë</w:t>
      </w:r>
      <w:r w:rsidR="00165A32" w:rsidRPr="00CC49AB">
        <w:rPr>
          <w:szCs w:val="24"/>
        </w:rPr>
        <w:t>”</w:t>
      </w:r>
      <w:r w:rsidRPr="00CC49AB">
        <w:rPr>
          <w:szCs w:val="24"/>
        </w:rPr>
        <w:t xml:space="preserve"> (TD). Sigurimi i krijimit të proceseve për të mundësuar raportimin e saktë dhe në kohë gjatë periudhës së mbuluar nga PKEK i rishikuar shihet si masë prioritare. Disa projekte të efi</w:t>
      </w:r>
      <w:r w:rsidR="004B06CF" w:rsidRPr="00CC49AB">
        <w:rPr>
          <w:szCs w:val="24"/>
        </w:rPr>
        <w:t>c</w:t>
      </w:r>
      <w:r w:rsidRPr="00CC49AB">
        <w:rPr>
          <w:szCs w:val="24"/>
        </w:rPr>
        <w:t xml:space="preserve">iencës së energjisë janë në zhvillim/zbatim, siç përshkruhet </w:t>
      </w:r>
      <w:r w:rsidR="004B06CF" w:rsidRPr="00CC49AB">
        <w:rPr>
          <w:szCs w:val="24"/>
        </w:rPr>
        <w:t>nëpërmjet</w:t>
      </w:r>
      <w:r w:rsidRPr="00CC49AB">
        <w:rPr>
          <w:szCs w:val="24"/>
        </w:rPr>
        <w:t xml:space="preserve"> të </w:t>
      </w:r>
      <w:r w:rsidR="004B06CF" w:rsidRPr="00CC49AB">
        <w:rPr>
          <w:szCs w:val="24"/>
        </w:rPr>
        <w:t>dhënave</w:t>
      </w:r>
      <w:r w:rsidRPr="00CC49AB">
        <w:rPr>
          <w:szCs w:val="24"/>
        </w:rPr>
        <w:t xml:space="preserve"> të siguruara nga AEE</w:t>
      </w:r>
      <w:r w:rsidR="004B06CF" w:rsidRPr="00CC49AB">
        <w:rPr>
          <w:szCs w:val="24"/>
        </w:rPr>
        <w:t>-ja</w:t>
      </w:r>
      <w:r w:rsidRPr="00CC49AB">
        <w:rPr>
          <w:szCs w:val="24"/>
        </w:rPr>
        <w:t xml:space="preserve"> dhe janë si më poshtë: </w:t>
      </w:r>
    </w:p>
    <w:p w14:paraId="4C829789" w14:textId="6440C213" w:rsidR="00655FA7" w:rsidRPr="00CC49AB" w:rsidRDefault="00655FA7" w:rsidP="00DF69E3">
      <w:pPr>
        <w:pStyle w:val="TEKSTIIIIII"/>
        <w:rPr>
          <w:szCs w:val="24"/>
        </w:rPr>
      </w:pPr>
      <w:r w:rsidRPr="00CC49AB">
        <w:rPr>
          <w:szCs w:val="24"/>
        </w:rPr>
        <w:t xml:space="preserve">Projekti </w:t>
      </w:r>
      <w:r w:rsidR="00165A32" w:rsidRPr="00CC49AB">
        <w:rPr>
          <w:szCs w:val="24"/>
        </w:rPr>
        <w:t>“</w:t>
      </w:r>
      <w:r w:rsidRPr="00CC49AB">
        <w:rPr>
          <w:szCs w:val="24"/>
        </w:rPr>
        <w:t xml:space="preserve">Zhvillimi i një </w:t>
      </w:r>
      <w:r w:rsidR="004B06CF" w:rsidRPr="00CC49AB">
        <w:rPr>
          <w:szCs w:val="24"/>
        </w:rPr>
        <w:t xml:space="preserve">mekanizmi financiar </w:t>
      </w:r>
      <w:r w:rsidRPr="00CC49AB">
        <w:rPr>
          <w:szCs w:val="24"/>
        </w:rPr>
        <w:t>për rritjen e EE</w:t>
      </w:r>
      <w:r w:rsidR="004B06CF" w:rsidRPr="00CC49AB">
        <w:rPr>
          <w:szCs w:val="24"/>
        </w:rPr>
        <w:t>-së</w:t>
      </w:r>
      <w:r w:rsidRPr="00CC49AB">
        <w:rPr>
          <w:szCs w:val="24"/>
        </w:rPr>
        <w:t xml:space="preserve"> në </w:t>
      </w:r>
      <w:r w:rsidR="004B06CF" w:rsidRPr="00CC49AB">
        <w:rPr>
          <w:szCs w:val="24"/>
        </w:rPr>
        <w:t xml:space="preserve">ndërtesat publike në </w:t>
      </w:r>
      <w:r w:rsidRPr="00CC49AB">
        <w:rPr>
          <w:szCs w:val="24"/>
        </w:rPr>
        <w:t>Shqipëri</w:t>
      </w:r>
      <w:r w:rsidR="00165A32" w:rsidRPr="00CC49AB">
        <w:rPr>
          <w:szCs w:val="24"/>
        </w:rPr>
        <w:t>”</w:t>
      </w:r>
      <w:r w:rsidRPr="00CC49AB">
        <w:rPr>
          <w:szCs w:val="24"/>
        </w:rPr>
        <w:t xml:space="preserve"> u financua nga Banka Botërore. Objektivi i këtij aktiviteti është informimi dhe lehtësimi i vendimmarrjes për mekanizmat e financimit të qëndrueshëm për </w:t>
      </w:r>
      <w:r w:rsidR="00340F38" w:rsidRPr="00CC49AB">
        <w:rPr>
          <w:szCs w:val="24"/>
        </w:rPr>
        <w:t>eficienc</w:t>
      </w:r>
      <w:r w:rsidRPr="00CC49AB">
        <w:rPr>
          <w:szCs w:val="24"/>
        </w:rPr>
        <w:t>ën e energjisë (EE) në sektorin e ndërtesave publike.</w:t>
      </w:r>
    </w:p>
    <w:p w14:paraId="48FC37D0" w14:textId="069BA4D6" w:rsidR="00655FA7" w:rsidRPr="00CC49AB" w:rsidRDefault="00655FA7" w:rsidP="00DF69E3">
      <w:pPr>
        <w:pStyle w:val="TEKSTIIIIII"/>
      </w:pPr>
      <w:r w:rsidRPr="00CC49AB">
        <w:lastRenderedPageBreak/>
        <w:t>Bashkit</w:t>
      </w:r>
      <w:r w:rsidR="004B06CF" w:rsidRPr="00CC49AB">
        <w:t>ë</w:t>
      </w:r>
      <w:r w:rsidRPr="00CC49AB">
        <w:t xml:space="preserve"> </w:t>
      </w:r>
      <w:r w:rsidRPr="00CC49AB">
        <w:rPr>
          <w:i/>
          <w:iCs/>
        </w:rPr>
        <w:t>Smart Energy</w:t>
      </w:r>
      <w:r w:rsidRPr="00CC49AB">
        <w:t xml:space="preserve"> është një projekt i financuar nga SECO </w:t>
      </w:r>
      <w:r w:rsidR="004B06CF" w:rsidRPr="00CC49AB">
        <w:t>nëpërmjet</w:t>
      </w:r>
      <w:r w:rsidRPr="00CC49AB">
        <w:t xml:space="preserve"> </w:t>
      </w:r>
      <w:r w:rsidR="004B06CF" w:rsidRPr="00CC49AB">
        <w:t>Ambasadës</w:t>
      </w:r>
      <w:r w:rsidRPr="00CC49AB">
        <w:t xml:space="preserve"> e Zvicrës. Objektivi i këtij projekti dypalësh është të mbështesë bashkitë e përzgjedhura shqiptare për të menaxhuar energjinë në mënyrë të qëndrueshme dhe për të zbatuar politikën kombëtare të energjisë në nivel lokal. Për këtë qëllim, ai do të pilotojë dhe institucionalizojë një sistem të menaxhimit të energjisë që bazohet në Çmimin Evropian të Energjisë (EEA) dhe përfshin kërkesat e legjislacionit kombëtar të energjisë. Projekti kontribuon në përmirësimin e menaxhimit të energjisë, reduktimin e konsumit të energjisë, zbutjen e ndryshimeve klimatike dhe promovimin e zhvillimit të qëndrueshëm ekonomik. </w:t>
      </w:r>
    </w:p>
    <w:p w14:paraId="0EF606A0" w14:textId="1DB5A222" w:rsidR="00655FA7" w:rsidRPr="00CC49AB" w:rsidRDefault="00655FA7" w:rsidP="00DF69E3">
      <w:pPr>
        <w:pStyle w:val="TEKSTIIIIII"/>
      </w:pPr>
      <w:r w:rsidRPr="00CC49AB">
        <w:t>Studimi dhe Masa e Fondit të EE</w:t>
      </w:r>
      <w:r w:rsidR="00E40634" w:rsidRPr="00CC49AB">
        <w:t>-së</w:t>
      </w:r>
      <w:r w:rsidRPr="00CC49AB">
        <w:t xml:space="preserve"> nëpërmjet Ekspertëve për </w:t>
      </w:r>
      <w:r w:rsidR="00165A32" w:rsidRPr="00CC49AB">
        <w:t>“</w:t>
      </w:r>
      <w:r w:rsidRPr="00CC49AB">
        <w:t>Menaxhimin e Energjisë në Bashki</w:t>
      </w:r>
      <w:r w:rsidR="00165A32" w:rsidRPr="00CC49AB">
        <w:t>”</w:t>
      </w:r>
      <w:r w:rsidRPr="00CC49AB">
        <w:t xml:space="preserve"> nga Qeveria Gjermania/GIZ, për të forcuar kapacitetet partnere në efi</w:t>
      </w:r>
      <w:r w:rsidR="00E40634" w:rsidRPr="00CC49AB">
        <w:t>c</w:t>
      </w:r>
      <w:r w:rsidRPr="00CC49AB">
        <w:t>iencën e energjisë dhe për të planifikuar, prioritizuar dhe zbatuar masa selektive të efi</w:t>
      </w:r>
      <w:r w:rsidR="00E40634" w:rsidRPr="00CC49AB">
        <w:t>c</w:t>
      </w:r>
      <w:r w:rsidRPr="00CC49AB">
        <w:t>iencës së energjisë në nivel bashkiak në 12 bashki.</w:t>
      </w:r>
    </w:p>
    <w:p w14:paraId="0F68D65C" w14:textId="340A52CA" w:rsidR="00655FA7" w:rsidRPr="00CC49AB" w:rsidRDefault="00655FA7" w:rsidP="00DF69E3">
      <w:pPr>
        <w:pStyle w:val="TEKSTIIIIII"/>
      </w:pPr>
      <w:r w:rsidRPr="00CC49AB">
        <w:t xml:space="preserve">Programi Rajonal: </w:t>
      </w:r>
      <w:r w:rsidR="00165A32" w:rsidRPr="00CC49AB">
        <w:t>“</w:t>
      </w:r>
      <w:r w:rsidRPr="00CC49AB">
        <w:t>ORF Efic</w:t>
      </w:r>
      <w:r w:rsidR="00E40634" w:rsidRPr="00CC49AB">
        <w:t>i</w:t>
      </w:r>
      <w:r w:rsidRPr="00CC49AB">
        <w:t>enca e Energjisë</w:t>
      </w:r>
      <w:r w:rsidR="00165A32" w:rsidRPr="00CC49AB">
        <w:t>”</w:t>
      </w:r>
      <w:r w:rsidRPr="00CC49AB">
        <w:t xml:space="preserve"> nga GIZ </w:t>
      </w:r>
      <w:r w:rsidR="00E40634" w:rsidRPr="00CC49AB">
        <w:t>nëpërmjet</w:t>
      </w:r>
      <w:r w:rsidRPr="00CC49AB">
        <w:t xml:space="preserve"> </w:t>
      </w:r>
      <w:r w:rsidR="00E40634" w:rsidRPr="00CC49AB">
        <w:t xml:space="preserve">aktorëve </w:t>
      </w:r>
      <w:r w:rsidRPr="00CC49AB">
        <w:t>përkatës politikë dhe të shoqërisë civile në Evropën Juglindore përfitojnë gjithnjë e më shumë nga rrjetet rajonale për zbatimin e standardeve të BE-së në fushën e mbrojtjes së klimës.</w:t>
      </w:r>
    </w:p>
    <w:p w14:paraId="43F43DAC" w14:textId="5EDBD87E" w:rsidR="00655FA7" w:rsidRPr="00CC49AB" w:rsidRDefault="00655FA7" w:rsidP="00DF69E3">
      <w:pPr>
        <w:pStyle w:val="TEKSTIIIIII"/>
        <w:rPr>
          <w:lang w:eastAsia="en-US"/>
        </w:rPr>
      </w:pPr>
      <w:r w:rsidRPr="00CC49AB">
        <w:t>Programi Interreg IPA II i Bashkëpunimit Ndërkufitar Greqi</w:t>
      </w:r>
      <w:r w:rsidR="00E40634" w:rsidRPr="00CC49AB">
        <w:t>–</w:t>
      </w:r>
      <w:r w:rsidRPr="00CC49AB">
        <w:t>Shqipëri 2014</w:t>
      </w:r>
      <w:r w:rsidR="00E40634" w:rsidRPr="00CC49AB">
        <w:t>–</w:t>
      </w:r>
      <w:r w:rsidRPr="00CC49AB">
        <w:t xml:space="preserve">2020. Objektivi i projektit është zbatimi i investimeve në shkallë të vogël </w:t>
      </w:r>
      <w:r w:rsidR="00E40634" w:rsidRPr="00CC49AB">
        <w:t xml:space="preserve">NZEB </w:t>
      </w:r>
      <w:r w:rsidRPr="00CC49AB">
        <w:t xml:space="preserve">(ndërtesa me konsum energjetik pothuajse zero) dhe zhvillimi i një qasjeje të përbashkët ndaj NZEB-ve publike përmes iniciativave të zgjuara dhe krijimit dhe funksionimit të komuniteteve energjetike në zonat e pranueshme. Ky projekt po zbatohet në bashkinë e Gjirokastrës dhe përfshin rikonstruksionin e Qendrës Kulturore </w:t>
      </w:r>
      <w:r w:rsidR="00165A32" w:rsidRPr="00CC49AB">
        <w:t>“</w:t>
      </w:r>
      <w:r w:rsidRPr="00CC49AB">
        <w:t>Fato Berberi</w:t>
      </w:r>
      <w:r w:rsidR="00165A32" w:rsidRPr="00CC49AB">
        <w:t>”</w:t>
      </w:r>
      <w:r w:rsidRPr="00CC49AB">
        <w:t xml:space="preserve">, duke përmirësuar ndjeshëm </w:t>
      </w:r>
      <w:r w:rsidR="00340F38" w:rsidRPr="00CC49AB">
        <w:t>eficienc</w:t>
      </w:r>
      <w:r w:rsidRPr="00CC49AB">
        <w:t xml:space="preserve">ën energjetike të godinës dhe duke e kthyer atë në një godinë me konsum afërsisht zeros të energjisë. </w:t>
      </w:r>
    </w:p>
    <w:p w14:paraId="0BEEB672" w14:textId="33927004" w:rsidR="00655FA7" w:rsidRPr="00CC49AB" w:rsidRDefault="00DF69E3" w:rsidP="00DF69E3">
      <w:pPr>
        <w:pStyle w:val="TEKSTIIIIII"/>
        <w:rPr>
          <w:b/>
        </w:rPr>
      </w:pPr>
      <w:bookmarkStart w:id="227" w:name="_Toc184729114"/>
      <w:r w:rsidRPr="00CC49AB">
        <w:rPr>
          <w:b/>
        </w:rPr>
        <w:t xml:space="preserve">4.1.3 </w:t>
      </w:r>
      <w:r w:rsidR="00655FA7" w:rsidRPr="00CC49AB">
        <w:rPr>
          <w:b/>
        </w:rPr>
        <w:t xml:space="preserve">Normat </w:t>
      </w:r>
      <w:r w:rsidR="00E40634" w:rsidRPr="00CC49AB">
        <w:rPr>
          <w:b/>
        </w:rPr>
        <w:t>ekzistuese të rinovimit të ndërtesave të shërbimeve private dhe atyre komerciale në Shqipëri</w:t>
      </w:r>
      <w:bookmarkEnd w:id="227"/>
    </w:p>
    <w:p w14:paraId="5FD9E76A" w14:textId="7C0F029D" w:rsidR="00655FA7" w:rsidRPr="00CC49AB" w:rsidRDefault="00655FA7" w:rsidP="00DF69E3">
      <w:pPr>
        <w:pStyle w:val="TEKSTIIIIII"/>
        <w:rPr>
          <w:b/>
          <w:bCs/>
          <w:szCs w:val="24"/>
        </w:rPr>
      </w:pPr>
      <w:r w:rsidRPr="00CC49AB">
        <w:rPr>
          <w:b/>
          <w:bCs/>
          <w:szCs w:val="24"/>
        </w:rPr>
        <w:t xml:space="preserve">Aktivitetet e ndërmarra në lidhje me rinovimin e ndërtesave të </w:t>
      </w:r>
      <w:r w:rsidR="00E40634" w:rsidRPr="00CC49AB">
        <w:rPr>
          <w:b/>
          <w:bCs/>
          <w:szCs w:val="24"/>
        </w:rPr>
        <w:t>shërbimeve priv</w:t>
      </w:r>
      <w:r w:rsidRPr="00CC49AB">
        <w:rPr>
          <w:b/>
          <w:bCs/>
          <w:szCs w:val="24"/>
        </w:rPr>
        <w:t xml:space="preserve">ate dhe atyre </w:t>
      </w:r>
      <w:r w:rsidR="00E40634" w:rsidRPr="00CC49AB">
        <w:rPr>
          <w:b/>
          <w:bCs/>
          <w:szCs w:val="24"/>
        </w:rPr>
        <w:t>komerciale</w:t>
      </w:r>
    </w:p>
    <w:p w14:paraId="458FA998" w14:textId="4EDEB21C" w:rsidR="00655FA7" w:rsidRPr="00CC49AB" w:rsidRDefault="00655FA7" w:rsidP="00DF69E3">
      <w:pPr>
        <w:pStyle w:val="TEKSTIIIIII"/>
        <w:rPr>
          <w:szCs w:val="24"/>
        </w:rPr>
      </w:pPr>
      <w:r w:rsidRPr="00CC49AB">
        <w:rPr>
          <w:szCs w:val="24"/>
        </w:rPr>
        <w:t xml:space="preserve">Sektori privat po investon fuqishëm në masat EE/RES për përmirësimin e stokut të ndërtesave të tyre me mbështetjen e institucioneve ndërkombëtare të financimit (IFI) dhe donatorëve, si dhe bankave </w:t>
      </w:r>
      <w:r w:rsidR="00E40634" w:rsidRPr="00CC49AB">
        <w:rPr>
          <w:szCs w:val="24"/>
        </w:rPr>
        <w:t>vendës</w:t>
      </w:r>
      <w:r w:rsidRPr="00CC49AB">
        <w:rPr>
          <w:szCs w:val="24"/>
        </w:rPr>
        <w:t>e që ofrojnë linja krediti për masat e efi</w:t>
      </w:r>
      <w:r w:rsidR="00E40634" w:rsidRPr="00CC49AB">
        <w:rPr>
          <w:szCs w:val="24"/>
        </w:rPr>
        <w:t>c</w:t>
      </w:r>
      <w:r w:rsidRPr="00CC49AB">
        <w:rPr>
          <w:szCs w:val="24"/>
        </w:rPr>
        <w:t xml:space="preserve">iencës së energjisë, kryesisht për përmirësimin e zarfeve të ndërtesave, </w:t>
      </w:r>
      <w:r w:rsidR="00E40634" w:rsidRPr="00CC49AB">
        <w:rPr>
          <w:szCs w:val="24"/>
        </w:rPr>
        <w:t>siç</w:t>
      </w:r>
      <w:r w:rsidRPr="00CC49AB">
        <w:rPr>
          <w:szCs w:val="24"/>
        </w:rPr>
        <w:t xml:space="preserve"> u përmend më lart. </w:t>
      </w:r>
    </w:p>
    <w:p w14:paraId="336A0F20" w14:textId="2BD2AF75" w:rsidR="00655FA7" w:rsidRPr="00CC49AB" w:rsidRDefault="00655FA7" w:rsidP="00DF69E3">
      <w:pPr>
        <w:pStyle w:val="TEKSTIIIIII"/>
        <w:rPr>
          <w:b/>
          <w:bCs/>
          <w:szCs w:val="24"/>
        </w:rPr>
      </w:pPr>
      <w:r w:rsidRPr="00CC49AB">
        <w:rPr>
          <w:b/>
          <w:bCs/>
          <w:szCs w:val="24"/>
        </w:rPr>
        <w:t xml:space="preserve">Normat e rinovimit të ndërtesave të </w:t>
      </w:r>
      <w:r w:rsidR="00E40634" w:rsidRPr="00CC49AB">
        <w:rPr>
          <w:b/>
          <w:bCs/>
          <w:szCs w:val="24"/>
        </w:rPr>
        <w:t>shërbimeve private dhe atyre komerciale</w:t>
      </w:r>
    </w:p>
    <w:p w14:paraId="06D30F7A" w14:textId="3AC45595" w:rsidR="00655FA7" w:rsidRPr="00CC49AB" w:rsidRDefault="00655FA7" w:rsidP="00DF69E3">
      <w:pPr>
        <w:pStyle w:val="TEKSTIIIIII"/>
        <w:rPr>
          <w:szCs w:val="24"/>
        </w:rPr>
      </w:pPr>
      <w:r w:rsidRPr="00CC49AB">
        <w:rPr>
          <w:szCs w:val="24"/>
        </w:rPr>
        <w:t>Aktualisht, deri më tani nuk janë mbledhur të dhëna në lidhje me normat e rinovimit të ndërtesave të Shërbimeve Private dhe atyre Komerciale</w:t>
      </w:r>
      <w:r w:rsidR="00E40634" w:rsidRPr="00CC49AB">
        <w:rPr>
          <w:szCs w:val="24"/>
        </w:rPr>
        <w:t>.</w:t>
      </w:r>
    </w:p>
    <w:p w14:paraId="6A056E6B" w14:textId="0C69AD7D" w:rsidR="00655FA7" w:rsidRPr="00CC49AB" w:rsidRDefault="00655FA7" w:rsidP="00DF69E3">
      <w:pPr>
        <w:pStyle w:val="TEKSTIIIIII"/>
        <w:rPr>
          <w:szCs w:val="24"/>
        </w:rPr>
      </w:pPr>
      <w:r w:rsidRPr="00CC49AB">
        <w:rPr>
          <w:szCs w:val="24"/>
        </w:rPr>
        <w:t xml:space="preserve">Konsulenti i mbështetur nga </w:t>
      </w:r>
      <w:r w:rsidR="00E40634" w:rsidRPr="00CC49AB">
        <w:rPr>
          <w:szCs w:val="24"/>
        </w:rPr>
        <w:t>grupi teknik i pun</w:t>
      </w:r>
      <w:r w:rsidRPr="00CC49AB">
        <w:rPr>
          <w:szCs w:val="24"/>
        </w:rPr>
        <w:t xml:space="preserve">ës, përgatiti një formular ku kërkon të dhënat e kërkuara dhe, përveç kësaj, sqaroi të gjitha të dhënat e nevojshme në lidhje me shkallën e rinovimit të </w:t>
      </w:r>
      <w:r w:rsidR="00E40634" w:rsidRPr="00CC49AB">
        <w:rPr>
          <w:szCs w:val="24"/>
        </w:rPr>
        <w:t>ndërtesave</w:t>
      </w:r>
      <w:r w:rsidRPr="00CC49AB">
        <w:rPr>
          <w:szCs w:val="24"/>
        </w:rPr>
        <w:t xml:space="preserve"> që do të mblidhet nga secila bashki (d.m.th. të dhënat në lidhje me numrin e ndërtesave të shërbimit privat dhe komercial dhe sipërfaqet e tyre përkatëse të rinovuara/rindërtuara). Aktualisht, Agjencia e Efi</w:t>
      </w:r>
      <w:r w:rsidR="00E40634" w:rsidRPr="00CC49AB">
        <w:rPr>
          <w:szCs w:val="24"/>
        </w:rPr>
        <w:t>ci</w:t>
      </w:r>
      <w:r w:rsidRPr="00CC49AB">
        <w:rPr>
          <w:szCs w:val="24"/>
        </w:rPr>
        <w:t>encës së Energjisë është duke komunikuar me të gjitha bashkitë</w:t>
      </w:r>
      <w:r w:rsidR="00E40634" w:rsidRPr="00CC49AB">
        <w:rPr>
          <w:szCs w:val="24"/>
        </w:rPr>
        <w:t xml:space="preserve">, </w:t>
      </w:r>
      <w:r w:rsidRPr="00CC49AB">
        <w:rPr>
          <w:szCs w:val="24"/>
        </w:rPr>
        <w:t xml:space="preserve">me qëllim mbledhjen e të dhënave të kërkuara. </w:t>
      </w:r>
    </w:p>
    <w:p w14:paraId="6D69FA6D" w14:textId="77777777" w:rsidR="00655FA7" w:rsidRPr="00CC49AB" w:rsidRDefault="00251546" w:rsidP="00251546">
      <w:pPr>
        <w:pStyle w:val="TEKSTIIIIII"/>
        <w:rPr>
          <w:b/>
        </w:rPr>
      </w:pPr>
      <w:bookmarkStart w:id="228" w:name="_Toc184729115"/>
      <w:r w:rsidRPr="00CC49AB">
        <w:rPr>
          <w:b/>
        </w:rPr>
        <w:t xml:space="preserve">4.2 </w:t>
      </w:r>
      <w:r w:rsidR="00655FA7" w:rsidRPr="00CC49AB">
        <w:rPr>
          <w:b/>
        </w:rPr>
        <w:t>Monitorimi, raportimi dhe verifikimi (MRV) i kursimeve të arritura</w:t>
      </w:r>
      <w:bookmarkEnd w:id="228"/>
    </w:p>
    <w:p w14:paraId="15B91598" w14:textId="57B555D5" w:rsidR="00655FA7" w:rsidRPr="00CC49AB" w:rsidRDefault="00251546" w:rsidP="00251546">
      <w:pPr>
        <w:pStyle w:val="TEKSTIIIIII"/>
        <w:rPr>
          <w:b/>
        </w:rPr>
      </w:pPr>
      <w:bookmarkStart w:id="229" w:name="_Toc184463837"/>
      <w:bookmarkStart w:id="230" w:name="_Toc184729116"/>
      <w:r w:rsidRPr="00CC49AB">
        <w:rPr>
          <w:b/>
        </w:rPr>
        <w:t xml:space="preserve">4.2.1 </w:t>
      </w:r>
      <w:r w:rsidR="00655FA7" w:rsidRPr="00CC49AB">
        <w:rPr>
          <w:b/>
        </w:rPr>
        <w:t xml:space="preserve">Sistemi ekzistues MRV për monitorimin e kursimeve të energjisë në stokun e </w:t>
      </w:r>
      <w:r w:rsidR="00E66BFD" w:rsidRPr="00CC49AB">
        <w:rPr>
          <w:b/>
        </w:rPr>
        <w:t>ndërtesave</w:t>
      </w:r>
      <w:bookmarkEnd w:id="229"/>
      <w:bookmarkEnd w:id="230"/>
    </w:p>
    <w:p w14:paraId="787E3491" w14:textId="64119B35" w:rsidR="00655FA7" w:rsidRPr="00CC49AB" w:rsidRDefault="00655FA7" w:rsidP="00251546">
      <w:pPr>
        <w:pStyle w:val="TEKSTIIIIII"/>
        <w:rPr>
          <w:szCs w:val="24"/>
        </w:rPr>
      </w:pPr>
      <w:r w:rsidRPr="00CC49AB">
        <w:rPr>
          <w:szCs w:val="24"/>
        </w:rPr>
        <w:lastRenderedPageBreak/>
        <w:t xml:space="preserve">Një sistem i përshtatshëm MRV duhet të krijohet për gjurmimin e emetimeve, siç parashikohet në </w:t>
      </w:r>
      <w:r w:rsidR="00E66BFD" w:rsidRPr="00CC49AB">
        <w:rPr>
          <w:szCs w:val="24"/>
        </w:rPr>
        <w:t>l</w:t>
      </w:r>
      <w:r w:rsidRPr="00CC49AB">
        <w:rPr>
          <w:szCs w:val="24"/>
        </w:rPr>
        <w:t xml:space="preserve">igjin për </w:t>
      </w:r>
      <w:r w:rsidR="00E66BFD" w:rsidRPr="00CC49AB">
        <w:rPr>
          <w:szCs w:val="24"/>
        </w:rPr>
        <w:t>ndryshimet klima</w:t>
      </w:r>
      <w:r w:rsidRPr="00CC49AB">
        <w:rPr>
          <w:szCs w:val="24"/>
        </w:rPr>
        <w:t>tike</w:t>
      </w:r>
      <w:r w:rsidR="00E66BFD" w:rsidRPr="00CC49AB">
        <w:rPr>
          <w:szCs w:val="24"/>
        </w:rPr>
        <w:t>,</w:t>
      </w:r>
      <w:r w:rsidRPr="00CC49AB">
        <w:rPr>
          <w:szCs w:val="24"/>
        </w:rPr>
        <w:t xml:space="preserve"> të miratuar</w:t>
      </w:r>
      <w:r w:rsidR="00E66BFD" w:rsidRPr="00CC49AB">
        <w:rPr>
          <w:szCs w:val="24"/>
        </w:rPr>
        <w:t>,</w:t>
      </w:r>
      <w:r w:rsidRPr="00CC49AB">
        <w:rPr>
          <w:szCs w:val="24"/>
        </w:rPr>
        <w:t xml:space="preserve"> dhe VKM</w:t>
      </w:r>
      <w:r w:rsidR="00E66BFD" w:rsidRPr="00CC49AB">
        <w:rPr>
          <w:szCs w:val="24"/>
        </w:rPr>
        <w:t>-në</w:t>
      </w:r>
      <w:r w:rsidRPr="00CC49AB">
        <w:rPr>
          <w:szCs w:val="24"/>
        </w:rPr>
        <w:t xml:space="preserve"> nr. 889, datë 27.12.2022 për miratimin e rregullores për monitorimin, raportimin e emetimeve të gazeve se</w:t>
      </w:r>
      <w:r w:rsidR="00397167">
        <w:rPr>
          <w:szCs w:val="24"/>
        </w:rPr>
        <w:t>r</w:t>
      </w:r>
      <w:r w:rsidRPr="00CC49AB">
        <w:rPr>
          <w:szCs w:val="24"/>
        </w:rPr>
        <w:t>rë dhe informacione të tjera lidhur me ndryshimet klimatike në nivel kombëtar. Ky vendim përcakton në mënyrë të detajuar të gjithë sektorët ekonomikë, duke përfshirë metodat e llogaritjes së shkarkimeve nga sektori rezidencial, shërbimet private, shërbimet publike, ndërmarrjet industriale, emetimet nga sektori i transportit dhe bujqësisë.</w:t>
      </w:r>
    </w:p>
    <w:p w14:paraId="326A097C" w14:textId="0C0DF20F" w:rsidR="00655FA7" w:rsidRPr="00CC49AB" w:rsidRDefault="00655FA7" w:rsidP="00251546">
      <w:pPr>
        <w:pStyle w:val="TEKSTIIIIII"/>
      </w:pPr>
      <w:r w:rsidRPr="00CC49AB">
        <w:t>Megjithatë, vlen të theksohet se zbatimi i VKM</w:t>
      </w:r>
      <w:r w:rsidR="00E66BFD" w:rsidRPr="00CC49AB">
        <w:t>-së</w:t>
      </w:r>
      <w:r w:rsidRPr="00CC49AB">
        <w:t xml:space="preserve"> nr. 889, datë 27.12.2022</w:t>
      </w:r>
      <w:r w:rsidR="00E66BFD" w:rsidRPr="00CC49AB">
        <w:t>,</w:t>
      </w:r>
      <w:r w:rsidRPr="00CC49AB">
        <w:t xml:space="preserve"> është në fazat fillestare dhe Agjencia Kombëtare e Mjedisit është përgjegjëse për të gjithë sektorët për të gjitha gazet me efekt ser</w:t>
      </w:r>
      <w:r w:rsidR="00E66BFD" w:rsidRPr="00CC49AB">
        <w:t>r</w:t>
      </w:r>
      <w:r w:rsidRPr="00CC49AB">
        <w:t>ë. Agjencia për Efi</w:t>
      </w:r>
      <w:r w:rsidR="00E66BFD" w:rsidRPr="00CC49AB">
        <w:t>c</w:t>
      </w:r>
      <w:r w:rsidRPr="00CC49AB">
        <w:t xml:space="preserve">iencë të Energjisë, bazuar në </w:t>
      </w:r>
      <w:r w:rsidR="00E66BFD" w:rsidRPr="00CC49AB">
        <w:t xml:space="preserve">ligjin </w:t>
      </w:r>
      <w:r w:rsidRPr="00CC49AB">
        <w:t>për EE</w:t>
      </w:r>
      <w:r w:rsidR="00E66BFD" w:rsidRPr="00CC49AB">
        <w:t>-në</w:t>
      </w:r>
      <w:r w:rsidRPr="00CC49AB">
        <w:t xml:space="preserve">, është institucioni teknik i cili duhet të zbatojë sistemin MRV që mbulon të gjithë sektorët që kanë të bëjnë me konsumin e energjisë, duke përfshirë tre sektorët: </w:t>
      </w:r>
      <w:r w:rsidR="00AE7358" w:rsidRPr="00CC49AB">
        <w:t>rezidencial</w:t>
      </w:r>
      <w:r w:rsidR="00E5520B">
        <w:t>e</w:t>
      </w:r>
      <w:r w:rsidRPr="00CC49AB">
        <w:t>, ndërtesa publike dhe shërbime private dhe komerciale.</w:t>
      </w:r>
    </w:p>
    <w:p w14:paraId="28FA9923" w14:textId="7D24D198" w:rsidR="00655FA7" w:rsidRPr="00CC49AB" w:rsidRDefault="00655FA7" w:rsidP="00251546">
      <w:pPr>
        <w:pStyle w:val="TEKSTIIIIII"/>
      </w:pPr>
      <w:r w:rsidRPr="00CC49AB">
        <w:t>Vendimi i Këshillit të Ministrave</w:t>
      </w:r>
      <w:r w:rsidR="00AE7358" w:rsidRPr="00CC49AB">
        <w:t>,</w:t>
      </w:r>
      <w:r w:rsidRPr="00CC49AB">
        <w:t xml:space="preserve"> datë 17 korrik 2024</w:t>
      </w:r>
      <w:r w:rsidR="00AE7358" w:rsidRPr="00CC49AB">
        <w:t>,</w:t>
      </w:r>
      <w:r w:rsidRPr="00CC49AB">
        <w:t xml:space="preserve"> miratoi VKM-në </w:t>
      </w:r>
      <w:r w:rsidR="00165A32" w:rsidRPr="00CC49AB">
        <w:t>“</w:t>
      </w:r>
      <w:r w:rsidRPr="00CC49AB">
        <w:t>Përcaktimi i përqindjes së sipërfaqes së stokut të ndërtesave publike që do të rinovohen çdo vit krahasuar me sipërfaqen totale të stokut të ndërtesave publike</w:t>
      </w:r>
      <w:r w:rsidR="00165A32" w:rsidRPr="00CC49AB">
        <w:t>”</w:t>
      </w:r>
      <w:r w:rsidRPr="00CC49AB">
        <w:t xml:space="preserve">. Është e rëndësishme të përmendet se VKM-ja është fokusuar drejtpërdrejt edhe me ngritjen e </w:t>
      </w:r>
      <w:r w:rsidR="00AE7358" w:rsidRPr="00CC49AB">
        <w:t xml:space="preserve">sistemeve </w:t>
      </w:r>
      <w:r w:rsidRPr="00CC49AB">
        <w:t xml:space="preserve">MRV për stokun e ndërtesave publike. </w:t>
      </w:r>
    </w:p>
    <w:p w14:paraId="30D1AB4F" w14:textId="25B57C21" w:rsidR="00655FA7" w:rsidRPr="00CC49AB" w:rsidRDefault="00655FA7" w:rsidP="00251546">
      <w:pPr>
        <w:pStyle w:val="TEKSTIIIIII"/>
      </w:pPr>
      <w:r w:rsidRPr="00CC49AB">
        <w:t>Qëllimi i këtij vendimi është përcaktimi i përqindjes së sipërfaqes së stokut të ndërtesave publike që do të rinovohen çdo vit, krahasuar me sipërfaqen totale të stokut të ndërtesave publike si dhe vendosja e sistemeve MRV për stokun e ndërtesave publike. Me hyrjen në fuqi të këtij vendimi ngarkohet sektori publik për zbatimin e objektivit, të përcaktuar sipas pikës 1, të nenit 9/4, të ligjit nr. 124/2015</w:t>
      </w:r>
      <w:r w:rsidR="00BE665C" w:rsidRPr="00CC49AB">
        <w:t xml:space="preserve">, </w:t>
      </w:r>
      <w:r w:rsidR="00165A32" w:rsidRPr="00CC49AB">
        <w:t>“</w:t>
      </w:r>
      <w:r w:rsidR="00BE665C" w:rsidRPr="00CC49AB">
        <w:t xml:space="preserve">Për </w:t>
      </w:r>
      <w:r w:rsidR="00340F38" w:rsidRPr="00CC49AB">
        <w:t>eficienc</w:t>
      </w:r>
      <w:r w:rsidRPr="00CC49AB">
        <w:t>ën e energjisë</w:t>
      </w:r>
      <w:r w:rsidR="00165A32" w:rsidRPr="00CC49AB">
        <w:t>”</w:t>
      </w:r>
      <w:r w:rsidRPr="00CC49AB">
        <w:t>, i ndryshuar</w:t>
      </w:r>
      <w:r w:rsidR="00AE7358" w:rsidRPr="00CC49AB">
        <w:t>,</w:t>
      </w:r>
      <w:r w:rsidRPr="00CC49AB">
        <w:t xml:space="preserve"> me q</w:t>
      </w:r>
      <w:r w:rsidR="00AE7358" w:rsidRPr="00CC49AB">
        <w:t>ë</w:t>
      </w:r>
      <w:r w:rsidRPr="00CC49AB">
        <w:t>llim kryesor: 3% e totalit të stokut të ndërtesës qendrore (llogaritur kundrejt sipërfaqes totale) do të rinovohet çdo vit; dhe 2% e totalit të stokut të ndërtesave bashkiake (e llogaritur kundrejt sipërfaqes totale) do të rinovohet çdo vit.</w:t>
      </w:r>
    </w:p>
    <w:p w14:paraId="76A5B622" w14:textId="5C913173" w:rsidR="00655FA7" w:rsidRPr="00CC49AB" w:rsidRDefault="00655FA7" w:rsidP="00251546">
      <w:pPr>
        <w:pStyle w:val="TEKSTIIIIII"/>
      </w:pPr>
      <w:r w:rsidRPr="00CC49AB">
        <w:t>Rinovimet që do të kryhen nga institucionet publike do të garantojnë të paktën zbatimin e kërkesave minimale të performancës energjetike, sipas vendimit nr. 537, datë 8.7.2020, të Këshillit të Ministrave</w:t>
      </w:r>
      <w:r w:rsidR="00BE665C" w:rsidRPr="00CC49AB">
        <w:t xml:space="preserve">, </w:t>
      </w:r>
      <w:r w:rsidR="00165A32" w:rsidRPr="00CC49AB">
        <w:t>“</w:t>
      </w:r>
      <w:r w:rsidR="00BE665C" w:rsidRPr="00CC49AB">
        <w:t xml:space="preserve">Për </w:t>
      </w:r>
      <w:r w:rsidRPr="00CC49AB">
        <w:t xml:space="preserve">miratimin e kërkesave minimale të performancës energjetike të ndërtesave dhe elementeve të zarfit </w:t>
      </w:r>
      <w:r w:rsidR="00AE7358" w:rsidRPr="00CC49AB">
        <w:t>mbështjellës</w:t>
      </w:r>
      <w:r w:rsidRPr="00CC49AB">
        <w:t xml:space="preserve"> të </w:t>
      </w:r>
      <w:r w:rsidR="00AE7358" w:rsidRPr="00CC49AB">
        <w:t>ndërtesës</w:t>
      </w:r>
      <w:r w:rsidRPr="00CC49AB">
        <w:t xml:space="preserve"> dhe sistemeve teknike</w:t>
      </w:r>
      <w:r w:rsidR="00165A32" w:rsidRPr="00CC49AB">
        <w:t>”</w:t>
      </w:r>
      <w:r w:rsidRPr="00CC49AB">
        <w:t>.</w:t>
      </w:r>
    </w:p>
    <w:p w14:paraId="4E493EA5" w14:textId="75C9818A" w:rsidR="00655FA7" w:rsidRPr="00CC49AB" w:rsidRDefault="00655FA7" w:rsidP="00251546">
      <w:pPr>
        <w:pStyle w:val="TEKSTIIIIII"/>
      </w:pPr>
      <w:r w:rsidRPr="00CC49AB">
        <w:t>Agjencia për Efi</w:t>
      </w:r>
      <w:r w:rsidR="00E97EEF" w:rsidRPr="00CC49AB">
        <w:t>c</w:t>
      </w:r>
      <w:r w:rsidRPr="00CC49AB">
        <w:t>iencë të Energjisë përgatit inventarin e të gjitha objekteve publike të identifikuara sipas këtij vendimi, ku përcaktohet sipërfaqja (në m</w:t>
      </w:r>
      <w:r w:rsidRPr="00CC49AB">
        <w:rPr>
          <w:vertAlign w:val="superscript"/>
        </w:rPr>
        <w:t>2</w:t>
      </w:r>
      <w:r w:rsidRPr="00CC49AB">
        <w:t>) që do të rinovohet çdo vit për ndërtesat q</w:t>
      </w:r>
      <w:r w:rsidR="009D7BE8">
        <w:t>ë</w:t>
      </w:r>
      <w:r w:rsidRPr="00CC49AB">
        <w:t xml:space="preserve"> shfrytëzohen nga organet e pushtetit qendror dhe objektet e tjera publike të </w:t>
      </w:r>
      <w:r w:rsidR="00E97EEF" w:rsidRPr="00CC49AB">
        <w:t>shfrytëzuara</w:t>
      </w:r>
      <w:r w:rsidRPr="00CC49AB">
        <w:t xml:space="preserve"> nga </w:t>
      </w:r>
      <w:r w:rsidR="00E97EEF" w:rsidRPr="00CC49AB">
        <w:t>bashkitë</w:t>
      </w:r>
      <w:r w:rsidRPr="00CC49AB">
        <w:t xml:space="preserve">. Inventari i ndërtesave publike miratohet me </w:t>
      </w:r>
      <w:r w:rsidR="00E97EEF" w:rsidRPr="00CC49AB">
        <w:t xml:space="preserve">urdhër </w:t>
      </w:r>
      <w:r w:rsidRPr="00CC49AB">
        <w:t>që do të lëshohet nga ministri përgjegjës për energjinë dhe përmban informacionin përkatës sipas vendimit të mësipërm. Inventari i objekteve publike do të rishikohet çdo 10 (dhjetë) vjet.</w:t>
      </w:r>
    </w:p>
    <w:p w14:paraId="6AF5295D" w14:textId="69CEA84E" w:rsidR="00655FA7" w:rsidRPr="00CC49AB" w:rsidRDefault="00655FA7" w:rsidP="00251546">
      <w:pPr>
        <w:pStyle w:val="TEKSTIIIIII"/>
      </w:pPr>
      <w:r w:rsidRPr="00CC49AB">
        <w:t>Brenda 6 (gjashtë) muajve, pas miratimit të inventarizimit të ndërtesave publike dhe përpara datës 31 mars të çdo viti pasardhës, Agjencia e Efi</w:t>
      </w:r>
      <w:r w:rsidR="00E97EEF" w:rsidRPr="00CC49AB">
        <w:t>c</w:t>
      </w:r>
      <w:r w:rsidRPr="00CC49AB">
        <w:t>iencës së Energjisë, në bashkëpunim me ministrinë përgjegjëse për energjinë, harton listën e ndërtesave që kualifikohen për t</w:t>
      </w:r>
      <w:r w:rsidR="00E97EEF" w:rsidRPr="00CC49AB">
        <w:t>’i</w:t>
      </w:r>
      <w:r w:rsidRPr="00CC49AB">
        <w:t>u nënshtruar rinovimit. Ndërtesat që kanë pësuar rinovim në zarfin mbështjellëses të ndërtesës ose sistemet teknike mund të përfshihen në listën e ndërtesave që do të rinovohen vetëm pas 10 (dhjetë) vitesh nga data e përfundimit të rinovimit.</w:t>
      </w:r>
    </w:p>
    <w:p w14:paraId="5A40C46D" w14:textId="3513AE5F" w:rsidR="00655FA7" w:rsidRPr="00CC49AB" w:rsidRDefault="00655FA7" w:rsidP="00251546">
      <w:pPr>
        <w:pStyle w:val="TEKSTIIIIII"/>
      </w:pPr>
      <w:r w:rsidRPr="00CC49AB">
        <w:t>Aspekte të rëndësishme të vendimit kanë të bëjnë edhe me sistemin MRV të kursimit të energjisë me fokus si vijon: Agjencia për Efi</w:t>
      </w:r>
      <w:r w:rsidR="00E97EEF" w:rsidRPr="00CC49AB">
        <w:t>c</w:t>
      </w:r>
      <w:r w:rsidRPr="00CC49AB">
        <w:t>iencë të Energjisë është institucioni përgjegjës për monitorimin e kursimeve të energjisë në stokun e ndërtesave publike; për çdo objekt të rinovuar, autoriteti kontraktor i dërgon Agjencisë për Efi</w:t>
      </w:r>
      <w:r w:rsidR="00E97EEF" w:rsidRPr="00CC49AB">
        <w:t>c</w:t>
      </w:r>
      <w:r w:rsidRPr="00CC49AB">
        <w:t xml:space="preserve">iencë të Energjisë informacionin e përcaktuar sipas këtij vendimi; </w:t>
      </w:r>
      <w:r w:rsidRPr="00CC49AB">
        <w:lastRenderedPageBreak/>
        <w:t xml:space="preserve">informacioni i marrë sipas çdo auditimi energjetik duhet të plotësohet sipas modelit që është pjesë e këtij vendimi, të </w:t>
      </w:r>
      <w:r w:rsidR="00E97EEF" w:rsidRPr="00CC49AB">
        <w:t>dhënat</w:t>
      </w:r>
      <w:r w:rsidRPr="00CC49AB">
        <w:t xml:space="preserve"> e marra nga formulari plotësohet në platformën e monitorimit dhe verifikimit, të ngritur për këtë qëllim; Agjencia për Efi</w:t>
      </w:r>
      <w:r w:rsidR="00E97EEF" w:rsidRPr="00CC49AB">
        <w:t>c</w:t>
      </w:r>
      <w:r w:rsidRPr="00CC49AB">
        <w:t>iencë të Energjisë raporton çdo vit në Ministrinë përgjegjëse për Energjinë për ecurinë e procesit të rinovimit gjatë vitit të kaluar. Agjencia për Efi</w:t>
      </w:r>
      <w:r w:rsidR="00E97EEF" w:rsidRPr="00CC49AB">
        <w:t>c</w:t>
      </w:r>
      <w:r w:rsidRPr="00CC49AB">
        <w:t xml:space="preserve">iencë të Energjisë po planifikon ta ketë gati platformën e MRV deri në mesin e vitit 2025. </w:t>
      </w:r>
    </w:p>
    <w:p w14:paraId="01BC7C51" w14:textId="72613D4B" w:rsidR="00655FA7" w:rsidRPr="00CC49AB" w:rsidRDefault="00655FA7" w:rsidP="00251546">
      <w:pPr>
        <w:pStyle w:val="TEKSTIIIIII"/>
      </w:pPr>
      <w:r w:rsidRPr="00CC49AB">
        <w:t xml:space="preserve">Për të mbledhur dhe llogaritur të dhënat sipas </w:t>
      </w:r>
      <w:r w:rsidR="00E97EEF" w:rsidRPr="00CC49AB">
        <w:t>metodës</w:t>
      </w:r>
      <w:r w:rsidRPr="00CC49AB">
        <w:t xml:space="preserve"> </w:t>
      </w:r>
      <w:r w:rsidR="00165A32" w:rsidRPr="00CC49AB">
        <w:t>“</w:t>
      </w:r>
      <w:r w:rsidRPr="00CC49AB">
        <w:t>Poshtë</w:t>
      </w:r>
      <w:r w:rsidR="00E97EEF" w:rsidRPr="00CC49AB">
        <w:t xml:space="preserve"> lart</w:t>
      </w:r>
      <w:r w:rsidR="00165A32" w:rsidRPr="00CC49AB">
        <w:t>”</w:t>
      </w:r>
      <w:r w:rsidRPr="00CC49AB">
        <w:t xml:space="preserve"> (BU), nevojitet një platformë integrale M&amp;V dhe AEE po punon për plotësinë e saj siç u përmend më lart. Platforma M&amp;V do të mbledhë informacion mbi projektet e regjistruara, zbatimin e tyre, kursimet e energjisë, emetimet e CO</w:t>
      </w:r>
      <w:r w:rsidRPr="00CC49AB">
        <w:rPr>
          <w:vertAlign w:val="subscript"/>
        </w:rPr>
        <w:t>2</w:t>
      </w:r>
      <w:r w:rsidRPr="00CC49AB">
        <w:t xml:space="preserve"> dhe koston e zbatimit. Kursimet e energjisë mund të vlerësohen edhe kur ka të dhëna të kufizuara për një projekt të zbatuar (viti i ndërtimit të ndërtesës, </w:t>
      </w:r>
      <w:r w:rsidR="00E97EEF" w:rsidRPr="00CC49AB">
        <w:t>sipërfaqja</w:t>
      </w:r>
      <w:r w:rsidRPr="00CC49AB">
        <w:t xml:space="preserve"> e ngrohjes, viti i zbatimit). Sado efikase dhe të dobishme, skemat MRV do të mbeten gjithmonë vetëm modele </w:t>
      </w:r>
      <w:r w:rsidR="00E97EEF" w:rsidRPr="00CC49AB">
        <w:t>llogaritëse</w:t>
      </w:r>
      <w:r w:rsidRPr="00CC49AB">
        <w:t xml:space="preserve"> të </w:t>
      </w:r>
      <w:r w:rsidR="00E97EEF" w:rsidRPr="00CC49AB">
        <w:t>përafërta</w:t>
      </w:r>
      <w:r w:rsidRPr="00CC49AB">
        <w:t>. Ata do të duhet të veprojnë si pika qendrore për aktorët nga niveli kombëtar, rajonal dhe lokal për të përmirësuar bashkëpunimin për formalizimin e rrjedhës së të dhënave, gjë që është e rëndësishme për të pasur një sistem MRV të suksesshëm dhe praktikisht të zbatuar. Në të vërtetë, një platformë e integruar M&amp;V kërkon formalizimin e informacionit të punës për rrjedhat e të dhënave dhe mekanizmat e vendosur koordinues ndërmjet të gjith</w:t>
      </w:r>
      <w:r w:rsidR="00E97EEF" w:rsidRPr="00CC49AB">
        <w:t>ë</w:t>
      </w:r>
      <w:r w:rsidR="00DC1493" w:rsidRPr="00CC49AB">
        <w:t xml:space="preserve"> </w:t>
      </w:r>
      <w:r w:rsidRPr="00CC49AB">
        <w:t>organizatave qendrore dhe komunale. MRV</w:t>
      </w:r>
      <w:r w:rsidR="00DC1493" w:rsidRPr="00CC49AB">
        <w:t>-ja</w:t>
      </w:r>
      <w:r w:rsidRPr="00CC49AB">
        <w:t xml:space="preserve"> në procesin e përgatitjes do ta trajtojë këtë sfidë nga një kënd që e veçon atë nga projektet e tjera në fusha të ngjashme:</w:t>
      </w:r>
    </w:p>
    <w:p w14:paraId="36F9E66D" w14:textId="17796481" w:rsidR="00655FA7" w:rsidRPr="00CC49AB" w:rsidRDefault="00251546" w:rsidP="00251546">
      <w:pPr>
        <w:pStyle w:val="TEKSTIIIIII"/>
      </w:pPr>
      <w:r w:rsidRPr="00CC49AB">
        <w:t>-</w:t>
      </w:r>
      <w:r w:rsidR="00DC1493" w:rsidRPr="00CC49AB">
        <w:t xml:space="preserve"> </w:t>
      </w:r>
      <w:r w:rsidR="00655FA7" w:rsidRPr="00CC49AB">
        <w:t>Do të mbulohet zinxhiri i plotë i planifikimit dhe zbatimit, nga ministritë kombëtare si adresuesit kryesorë deri të rajonet dhe bashkitë.</w:t>
      </w:r>
    </w:p>
    <w:p w14:paraId="2C09A384" w14:textId="27115EE3" w:rsidR="00655FA7" w:rsidRPr="00CC49AB" w:rsidRDefault="00251546" w:rsidP="00251546">
      <w:pPr>
        <w:pStyle w:val="TEKSTIIIIII"/>
      </w:pPr>
      <w:r w:rsidRPr="00CC49AB">
        <w:t>-</w:t>
      </w:r>
      <w:r w:rsidR="00DC1493" w:rsidRPr="00CC49AB">
        <w:t xml:space="preserve"> </w:t>
      </w:r>
      <w:r w:rsidR="00655FA7" w:rsidRPr="00CC49AB">
        <w:t>Mekanizmat e koordinimit të zhvilluara brenda MRV-së nuk mbulojnë vetëm PKEK ose planet lokale/rajonale (d.m.th. MECAP/SEAPs), por të gjitha llojet e energjisë (efikasiteti) dhe planet e veprimit klimatik.</w:t>
      </w:r>
    </w:p>
    <w:p w14:paraId="08D2C71D" w14:textId="77777777" w:rsidR="00655FA7" w:rsidRPr="00CC49AB" w:rsidRDefault="00655FA7" w:rsidP="00251546">
      <w:pPr>
        <w:pStyle w:val="TEKSTIIIIII"/>
        <w:rPr>
          <w:szCs w:val="20"/>
        </w:rPr>
      </w:pPr>
      <w:r w:rsidRPr="00CC49AB">
        <w:rPr>
          <w:szCs w:val="24"/>
        </w:rPr>
        <w:t>Më e rëndësishmja, mekanizmat koordinues brenda MRV-së duhet të lidhen me një masë konkrete, zhvillimin dhe zbatimin e saj në nivel kombëtar dhe lokal. Prandaj, koordinimi mund të vihet në praktikë menjëherë, duke shkuar përtej përpjekjeve konceptuale të bëra në kuadër të projekteve të tjera</w:t>
      </w:r>
      <w:r w:rsidRPr="00CC49AB">
        <w:t>.</w:t>
      </w:r>
    </w:p>
    <w:p w14:paraId="192D53F1" w14:textId="27108FAE" w:rsidR="00655FA7" w:rsidRPr="00CC49AB" w:rsidRDefault="00251546" w:rsidP="00251546">
      <w:pPr>
        <w:pStyle w:val="TEKSTIIIIII"/>
        <w:rPr>
          <w:b/>
        </w:rPr>
      </w:pPr>
      <w:bookmarkStart w:id="231" w:name="_Toc184729117"/>
      <w:r w:rsidRPr="00CC49AB">
        <w:rPr>
          <w:b/>
        </w:rPr>
        <w:t xml:space="preserve">4.2.2 </w:t>
      </w:r>
      <w:r w:rsidR="00655FA7" w:rsidRPr="00CC49AB">
        <w:rPr>
          <w:b/>
        </w:rPr>
        <w:t xml:space="preserve">Kursimet e </w:t>
      </w:r>
      <w:r w:rsidR="00746B99" w:rsidRPr="00CC49AB">
        <w:rPr>
          <w:b/>
        </w:rPr>
        <w:t xml:space="preserve">arritura në ndërtesat </w:t>
      </w:r>
      <w:bookmarkEnd w:id="231"/>
      <w:r w:rsidR="00746B99" w:rsidRPr="00CC49AB">
        <w:rPr>
          <w:b/>
        </w:rPr>
        <w:t>rezidenciale</w:t>
      </w:r>
    </w:p>
    <w:p w14:paraId="7AFA0510" w14:textId="40919790" w:rsidR="00655FA7" w:rsidRPr="00CC49AB" w:rsidRDefault="00655FA7" w:rsidP="00251546">
      <w:pPr>
        <w:pStyle w:val="TEKSTIIIIII"/>
        <w:rPr>
          <w:szCs w:val="24"/>
        </w:rPr>
      </w:pPr>
      <w:r w:rsidRPr="00CC49AB">
        <w:rPr>
          <w:szCs w:val="24"/>
        </w:rPr>
        <w:t>Vlerësimi nga lart</w:t>
      </w:r>
      <w:r w:rsidR="00746B99" w:rsidRPr="00CC49AB">
        <w:rPr>
          <w:szCs w:val="24"/>
        </w:rPr>
        <w:t xml:space="preserve"> </w:t>
      </w:r>
      <w:r w:rsidRPr="00CC49AB">
        <w:rPr>
          <w:szCs w:val="24"/>
        </w:rPr>
        <w:t>poshtë (TD) i kursimeve të energjisë për periudhën 2018</w:t>
      </w:r>
      <w:r w:rsidR="00746B99" w:rsidRPr="00CC49AB">
        <w:rPr>
          <w:szCs w:val="24"/>
        </w:rPr>
        <w:t>–</w:t>
      </w:r>
      <w:r w:rsidRPr="00CC49AB">
        <w:rPr>
          <w:szCs w:val="24"/>
        </w:rPr>
        <w:t xml:space="preserve">2023 (me referencë 2018 si </w:t>
      </w:r>
      <w:r w:rsidR="00746B99" w:rsidRPr="00CC49AB">
        <w:rPr>
          <w:szCs w:val="24"/>
        </w:rPr>
        <w:t>“</w:t>
      </w:r>
      <w:r w:rsidRPr="00CC49AB">
        <w:rPr>
          <w:szCs w:val="24"/>
        </w:rPr>
        <w:t>vit bazë</w:t>
      </w:r>
      <w:r w:rsidR="00746B99" w:rsidRPr="00CC49AB">
        <w:rPr>
          <w:szCs w:val="24"/>
        </w:rPr>
        <w:t>”</w:t>
      </w:r>
      <w:r w:rsidRPr="00CC49AB">
        <w:rPr>
          <w:szCs w:val="24"/>
        </w:rPr>
        <w:t>, bazuar në Strategjinë e Energjisë dhe PKEK), është ndërmarrë kryesisht duke përdorur metodologjinë TD të zhvilluar në kuadër të monitorimit. Platforma e verifikimit dhe vlerësimit (M&amp;V&amp;E) është zhvilluar nga GIZ dhe Instituti i Energjisë Hrvoje Požar (EIHP) për vendet e Komunitetit të Energjisë. Modeli M&amp;V&amp;E TD ndjek parimet e vendosura nga projekti ODYSSEE-MURE dhe ofron një sërë treguesish TD brenda katër sektorëve të treguesve të banimit, shërbimeve, transportit dhe industrisë. Sektori i banesave zë peshën e dytë më të madhe të konsumit final të energjisë në Shqipëri pas transportit.</w:t>
      </w:r>
    </w:p>
    <w:p w14:paraId="64A11FB6" w14:textId="1EE7D2C5" w:rsidR="00655FA7" w:rsidRPr="00CC49AB" w:rsidRDefault="00655FA7" w:rsidP="00251546">
      <w:pPr>
        <w:pStyle w:val="TEKSTIIIIII"/>
        <w:rPr>
          <w:szCs w:val="24"/>
        </w:rPr>
      </w:pPr>
      <w:r w:rsidRPr="00CC49AB">
        <w:rPr>
          <w:szCs w:val="24"/>
        </w:rPr>
        <w:t>Figurat 4.1</w:t>
      </w:r>
      <w:r w:rsidR="00746B99" w:rsidRPr="00CC49AB">
        <w:rPr>
          <w:szCs w:val="24"/>
        </w:rPr>
        <w:t>–</w:t>
      </w:r>
      <w:r w:rsidRPr="00CC49AB">
        <w:rPr>
          <w:szCs w:val="24"/>
        </w:rPr>
        <w:t>4.3 paraqesin analizën e parë nga lart</w:t>
      </w:r>
      <w:r w:rsidR="00746B99" w:rsidRPr="00CC49AB">
        <w:rPr>
          <w:szCs w:val="24"/>
        </w:rPr>
        <w:t xml:space="preserve"> </w:t>
      </w:r>
      <w:r w:rsidRPr="00CC49AB">
        <w:rPr>
          <w:szCs w:val="24"/>
        </w:rPr>
        <w:t>poshtë në të cilën jepet si më poshtë:</w:t>
      </w:r>
    </w:p>
    <w:p w14:paraId="144A6E59" w14:textId="0EB415A6" w:rsidR="00655FA7" w:rsidRPr="00CC49AB" w:rsidRDefault="00251546" w:rsidP="00251546">
      <w:pPr>
        <w:pStyle w:val="TEKSTIIIIII"/>
        <w:rPr>
          <w:szCs w:val="24"/>
        </w:rPr>
      </w:pPr>
      <w:r w:rsidRPr="00CC49AB">
        <w:rPr>
          <w:szCs w:val="24"/>
        </w:rPr>
        <w:t>i</w:t>
      </w:r>
      <w:r w:rsidR="00746B99" w:rsidRPr="00CC49AB">
        <w:rPr>
          <w:szCs w:val="24"/>
        </w:rPr>
        <w:t>.</w:t>
      </w:r>
      <w:r w:rsidRPr="00CC49AB">
        <w:rPr>
          <w:szCs w:val="24"/>
        </w:rPr>
        <w:t xml:space="preserve"> </w:t>
      </w:r>
      <w:r w:rsidR="00655FA7" w:rsidRPr="00CC49AB">
        <w:rPr>
          <w:szCs w:val="24"/>
        </w:rPr>
        <w:t>vlerat e konsumit të energjisë nga sektori rezidencial bazuar në bilancet vjetore historike për periudhën 2016</w:t>
      </w:r>
      <w:r w:rsidR="00746B99" w:rsidRPr="00CC49AB">
        <w:rPr>
          <w:szCs w:val="24"/>
        </w:rPr>
        <w:t>–</w:t>
      </w:r>
      <w:r w:rsidR="00655FA7" w:rsidRPr="00CC49AB">
        <w:rPr>
          <w:szCs w:val="24"/>
        </w:rPr>
        <w:t>2023;</w:t>
      </w:r>
    </w:p>
    <w:p w14:paraId="06780F06" w14:textId="20144D74" w:rsidR="00655FA7" w:rsidRPr="00CC49AB" w:rsidRDefault="00251546" w:rsidP="00251546">
      <w:pPr>
        <w:pStyle w:val="TEKSTIIIIII"/>
        <w:rPr>
          <w:szCs w:val="24"/>
        </w:rPr>
      </w:pPr>
      <w:r w:rsidRPr="00CC49AB">
        <w:rPr>
          <w:szCs w:val="24"/>
        </w:rPr>
        <w:t>ii</w:t>
      </w:r>
      <w:r w:rsidR="00746B99" w:rsidRPr="00CC49AB">
        <w:rPr>
          <w:szCs w:val="24"/>
        </w:rPr>
        <w:t xml:space="preserve">. </w:t>
      </w:r>
      <w:r w:rsidR="00655FA7" w:rsidRPr="00CC49AB">
        <w:rPr>
          <w:szCs w:val="24"/>
        </w:rPr>
        <w:t>kërkesën për energji sipas skenarit bazë bazuar në strategjinë kombëtare të energjisë, për sektorin rezidencial, për periudhën 2016</w:t>
      </w:r>
      <w:r w:rsidR="00746B99" w:rsidRPr="00CC49AB">
        <w:rPr>
          <w:szCs w:val="24"/>
        </w:rPr>
        <w:t>–</w:t>
      </w:r>
      <w:r w:rsidR="00655FA7" w:rsidRPr="00CC49AB">
        <w:rPr>
          <w:szCs w:val="24"/>
        </w:rPr>
        <w:t>2040;</w:t>
      </w:r>
    </w:p>
    <w:p w14:paraId="46E4FF9E" w14:textId="7933865D" w:rsidR="00655FA7" w:rsidRPr="00CC49AB" w:rsidRDefault="00251546" w:rsidP="00251546">
      <w:pPr>
        <w:pStyle w:val="TEKSTIIIIII"/>
        <w:rPr>
          <w:szCs w:val="24"/>
        </w:rPr>
      </w:pPr>
      <w:r w:rsidRPr="00CC49AB">
        <w:rPr>
          <w:szCs w:val="24"/>
        </w:rPr>
        <w:t>iii</w:t>
      </w:r>
      <w:r w:rsidR="00746B99" w:rsidRPr="00CC49AB">
        <w:rPr>
          <w:szCs w:val="24"/>
        </w:rPr>
        <w:t>.</w:t>
      </w:r>
      <w:r w:rsidRPr="00CC49AB">
        <w:rPr>
          <w:szCs w:val="24"/>
        </w:rPr>
        <w:t xml:space="preserve"> </w:t>
      </w:r>
      <w:r w:rsidR="00655FA7" w:rsidRPr="00CC49AB">
        <w:rPr>
          <w:szCs w:val="24"/>
        </w:rPr>
        <w:t>Kërkesa për energji bazuar në skenarin WEM (Me Masat Ekzistuese) bazuar në PKEK, për sektorin e banesave, për periudhën 2016</w:t>
      </w:r>
      <w:r w:rsidR="00746B99" w:rsidRPr="00CC49AB">
        <w:rPr>
          <w:szCs w:val="24"/>
        </w:rPr>
        <w:t>–</w:t>
      </w:r>
      <w:r w:rsidR="00655FA7" w:rsidRPr="00CC49AB">
        <w:rPr>
          <w:szCs w:val="24"/>
        </w:rPr>
        <w:t>2040;</w:t>
      </w:r>
    </w:p>
    <w:p w14:paraId="5A2F3134" w14:textId="6E7AFB89" w:rsidR="00655FA7" w:rsidRPr="00CC49AB" w:rsidRDefault="00251546" w:rsidP="00251546">
      <w:pPr>
        <w:pStyle w:val="TEKSTIIIIII"/>
        <w:rPr>
          <w:rFonts w:eastAsia="Times New Roman"/>
          <w:spacing w:val="-1"/>
          <w:szCs w:val="24"/>
          <w:lang w:eastAsia="fi-FI"/>
        </w:rPr>
      </w:pPr>
      <w:r w:rsidRPr="00CC49AB">
        <w:rPr>
          <w:szCs w:val="24"/>
        </w:rPr>
        <w:lastRenderedPageBreak/>
        <w:t>iv</w:t>
      </w:r>
      <w:r w:rsidR="00593A16" w:rsidRPr="00CC49AB">
        <w:rPr>
          <w:szCs w:val="24"/>
        </w:rPr>
        <w:t>.</w:t>
      </w:r>
      <w:r w:rsidRPr="00CC49AB">
        <w:rPr>
          <w:szCs w:val="24"/>
        </w:rPr>
        <w:t xml:space="preserve"> </w:t>
      </w:r>
      <w:r w:rsidR="00655FA7" w:rsidRPr="00CC49AB">
        <w:rPr>
          <w:szCs w:val="24"/>
        </w:rPr>
        <w:t>kërkesa për energji bazuar në skenarin WAM (</w:t>
      </w:r>
      <w:r w:rsidR="00593A16" w:rsidRPr="00CC49AB">
        <w:rPr>
          <w:szCs w:val="24"/>
        </w:rPr>
        <w:t>me masa shtesë</w:t>
      </w:r>
      <w:r w:rsidR="00655FA7" w:rsidRPr="00CC49AB">
        <w:rPr>
          <w:szCs w:val="24"/>
        </w:rPr>
        <w:t>), për sektorin e banesave, për periudhën 2016</w:t>
      </w:r>
      <w:r w:rsidR="00593A16" w:rsidRPr="00CC49AB">
        <w:rPr>
          <w:szCs w:val="24"/>
        </w:rPr>
        <w:t>–</w:t>
      </w:r>
      <w:r w:rsidR="00655FA7" w:rsidRPr="00CC49AB">
        <w:rPr>
          <w:szCs w:val="24"/>
        </w:rPr>
        <w:t>2040</w:t>
      </w:r>
      <w:r w:rsidR="00655FA7" w:rsidRPr="00CC49AB">
        <w:rPr>
          <w:rFonts w:eastAsia="Times New Roman"/>
          <w:spacing w:val="-1"/>
          <w:szCs w:val="24"/>
          <w:lang w:eastAsia="fi-FI"/>
        </w:rPr>
        <w:t>.</w:t>
      </w:r>
    </w:p>
    <w:p w14:paraId="5F7F8BCE" w14:textId="515A5C05" w:rsidR="00655FA7" w:rsidRPr="00CC49AB" w:rsidRDefault="00655FA7" w:rsidP="00251546">
      <w:pPr>
        <w:pStyle w:val="TEKSTIIIIII"/>
        <w:rPr>
          <w:lang w:eastAsia="fi-FI"/>
        </w:rPr>
      </w:pPr>
      <w:r w:rsidRPr="00CC49AB">
        <w:rPr>
          <w:lang w:eastAsia="fi-FI"/>
        </w:rPr>
        <w:t>Konsulentët kanë analizuar diferencën ndërmjet vlerës së parashikuar të skenarit bazë</w:t>
      </w:r>
      <w:r w:rsidR="00DC2701" w:rsidRPr="00CC49AB">
        <w:rPr>
          <w:lang w:eastAsia="fi-FI"/>
        </w:rPr>
        <w:t xml:space="preserve"> </w:t>
      </w:r>
      <w:r w:rsidRPr="00CC49AB">
        <w:rPr>
          <w:lang w:eastAsia="fi-FI"/>
        </w:rPr>
        <w:t>sipas Strategjisë, PKEK dhe vlerave historike të regjistruara për sektorin e banimit sipas bilancit vjetor të energjisë për çdo vit. Në rastet kur diferenca është negative, tregon se konsumi real është më i ulët se kërkesa për energji, pra në këto vite përkatëse ka pasur kursime të energjisë; në rastin kur diferenca është pozitive, tregon se kemi konsum real më të madh se vlerat e parashikuara, sipas secilit skenar, si rezultat nuk do të ketë kursime të energjisë.</w:t>
      </w:r>
    </w:p>
    <w:p w14:paraId="3B23379A" w14:textId="5D567D86" w:rsidR="00655FA7" w:rsidRPr="00CC49AB" w:rsidRDefault="00655FA7" w:rsidP="00251546">
      <w:pPr>
        <w:pStyle w:val="TEKSTIIIIII"/>
        <w:rPr>
          <w:lang w:eastAsia="fi-FI"/>
        </w:rPr>
      </w:pPr>
      <w:r w:rsidRPr="00CC49AB">
        <w:rPr>
          <w:lang w:eastAsia="fi-FI"/>
        </w:rPr>
        <w:t>Analiza për vitin 2018</w:t>
      </w:r>
      <w:r w:rsidR="00F04278" w:rsidRPr="00CC49AB">
        <w:rPr>
          <w:szCs w:val="24"/>
        </w:rPr>
        <w:t>–</w:t>
      </w:r>
      <w:r w:rsidRPr="00CC49AB">
        <w:rPr>
          <w:lang w:eastAsia="fi-FI"/>
        </w:rPr>
        <w:t>2021 tregon qartë se konsumi aktual i energjisë për sektorin e banesave ka qenë më i lartë se kërkesa për energji e parashikuar nga Strategjia e Energjisë dhe PKEK. Dhe kjo mund të shpjegohet veçanërisht për vitin 2020</w:t>
      </w:r>
      <w:r w:rsidR="00F04278" w:rsidRPr="00CC49AB">
        <w:rPr>
          <w:szCs w:val="24"/>
        </w:rPr>
        <w:t>–</w:t>
      </w:r>
      <w:r w:rsidRPr="00CC49AB">
        <w:rPr>
          <w:lang w:eastAsia="fi-FI"/>
        </w:rPr>
        <w:t xml:space="preserve">2021, duke qenë se në situatën me </w:t>
      </w:r>
      <w:r w:rsidR="00F04278" w:rsidRPr="00CC49AB">
        <w:rPr>
          <w:lang w:eastAsia="fi-FI"/>
        </w:rPr>
        <w:t>COVID</w:t>
      </w:r>
      <w:r w:rsidRPr="00CC49AB">
        <w:rPr>
          <w:lang w:eastAsia="fi-FI"/>
        </w:rPr>
        <w:t>-19, e gjithë popullata më së shumti ka qëndruar brenda shtëpive/banesave të tyre, gjë që e ka detyruar popullatën të përdorë konsum më të madh se vitet e kaluara. Ndërkohë, konsumi historik i energjisë për periudhën 2022</w:t>
      </w:r>
      <w:r w:rsidR="00F04278" w:rsidRPr="00CC49AB">
        <w:rPr>
          <w:szCs w:val="24"/>
        </w:rPr>
        <w:t>–</w:t>
      </w:r>
      <w:r w:rsidRPr="00CC49AB">
        <w:rPr>
          <w:lang w:eastAsia="fi-FI"/>
        </w:rPr>
        <w:t>2023 është më i ulët se skenari bazë duke sjellë kursime të energjisë, duke treguar se zbatimi i masave EE/BRE ka filluar të tregojë kontributin e tyre.</w:t>
      </w:r>
    </w:p>
    <w:p w14:paraId="5118D9A6" w14:textId="7435D597" w:rsidR="00655FA7" w:rsidRPr="00CC49AB" w:rsidRDefault="00655FA7" w:rsidP="00251546">
      <w:pPr>
        <w:pStyle w:val="TEKSTIIIIII"/>
        <w:rPr>
          <w:rFonts w:eastAsia="Times New Roman" w:cs="Times New Roman"/>
          <w:spacing w:val="-1"/>
          <w:szCs w:val="24"/>
          <w:lang w:eastAsia="fi-FI"/>
        </w:rPr>
      </w:pPr>
      <w:r w:rsidRPr="00CC49AB">
        <w:rPr>
          <w:rFonts w:eastAsia="Times New Roman" w:cs="Times New Roman"/>
          <w:spacing w:val="-1"/>
          <w:szCs w:val="24"/>
          <w:lang w:eastAsia="fi-FI"/>
        </w:rPr>
        <w:t>Analiza tregon (figurat 4.1</w:t>
      </w:r>
      <w:r w:rsidR="00F04278" w:rsidRPr="00CC49AB">
        <w:rPr>
          <w:szCs w:val="24"/>
        </w:rPr>
        <w:t>–</w:t>
      </w:r>
      <w:r w:rsidRPr="00CC49AB">
        <w:rPr>
          <w:rFonts w:eastAsia="Times New Roman" w:cs="Times New Roman"/>
          <w:spacing w:val="-1"/>
          <w:szCs w:val="24"/>
          <w:lang w:eastAsia="fi-FI"/>
        </w:rPr>
        <w:t>4.3) se kursimet e energjisë janë në nivelin 0.4% dhe 5.54% kundrejt skenarit bazë për të dy</w:t>
      </w:r>
      <w:r w:rsidR="00397167">
        <w:rPr>
          <w:rFonts w:eastAsia="Times New Roman" w:cs="Times New Roman"/>
          <w:spacing w:val="-1"/>
          <w:szCs w:val="24"/>
          <w:lang w:eastAsia="fi-FI"/>
        </w:rPr>
        <w:t>ja</w:t>
      </w:r>
      <w:r w:rsidRPr="00CC49AB">
        <w:rPr>
          <w:rFonts w:eastAsia="Times New Roman" w:cs="Times New Roman"/>
          <w:spacing w:val="-1"/>
          <w:szCs w:val="24"/>
          <w:lang w:eastAsia="fi-FI"/>
        </w:rPr>
        <w:t xml:space="preserve"> vitet 2022 dhe 2023. Ndërkohë, konsumi për 2022 dhe 2023 është më i lartë se vlerat përkatëse të parashikuara sipas WEM dhe WAM nën PKEK. Kjo analizë tregon qartë se duhet bërë shumë më tepër në sektorin e banimit për të arritur objektivat e EE sipas WAM/PKEK.</w:t>
      </w:r>
    </w:p>
    <w:p w14:paraId="416292D1" w14:textId="77777777" w:rsidR="00655FA7" w:rsidRPr="00CC49AB" w:rsidRDefault="00655FA7" w:rsidP="00655FA7">
      <w:pPr>
        <w:spacing w:after="0" w:line="240" w:lineRule="auto"/>
        <w:jc w:val="both"/>
        <w:rPr>
          <w:rFonts w:ascii="Garamond" w:eastAsia="Times New Roman" w:hAnsi="Garamond" w:cs="Times New Roman"/>
          <w:spacing w:val="-1"/>
          <w:sz w:val="24"/>
          <w:szCs w:val="24"/>
          <w:lang w:eastAsia="fi-FI"/>
        </w:rPr>
      </w:pPr>
    </w:p>
    <w:p w14:paraId="7DA729C6" w14:textId="77777777" w:rsidR="00655FA7" w:rsidRPr="00CC49AB" w:rsidRDefault="00655FA7" w:rsidP="00655FA7">
      <w:pPr>
        <w:spacing w:after="0" w:line="240" w:lineRule="auto"/>
        <w:jc w:val="center"/>
        <w:rPr>
          <w:rFonts w:ascii="Garamond" w:eastAsia="Times New Roman" w:hAnsi="Garamond" w:cs="Times New Roman"/>
          <w:spacing w:val="-1"/>
          <w:sz w:val="24"/>
          <w:szCs w:val="24"/>
          <w:lang w:eastAsia="fi-FI"/>
        </w:rPr>
      </w:pPr>
      <w:r w:rsidRPr="00CC49AB">
        <w:rPr>
          <w:rFonts w:ascii="Garamond" w:eastAsia="Times New Roman" w:hAnsi="Garamond" w:cs="Times New Roman"/>
          <w:noProof/>
          <w:spacing w:val="-1"/>
          <w:sz w:val="24"/>
          <w:szCs w:val="24"/>
          <w:lang w:val="en-US" w:eastAsia="en-US"/>
        </w:rPr>
        <w:drawing>
          <wp:inline distT="0" distB="0" distL="0" distR="0" wp14:anchorId="362A7194" wp14:editId="15540373">
            <wp:extent cx="4544290" cy="2019684"/>
            <wp:effectExtent l="0" t="0" r="8890" b="0"/>
            <wp:docPr id="717834661" name="Picture 7178346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161">
                      <a:extLst>
                        <a:ext uri="{28A0092B-C50C-407E-A947-70E740481C1C}">
                          <a14:useLocalDpi xmlns:a14="http://schemas.microsoft.com/office/drawing/2010/main" val="0"/>
                        </a:ext>
                      </a:extLst>
                    </a:blip>
                    <a:srcRect/>
                    <a:stretch>
                      <a:fillRect/>
                    </a:stretch>
                  </pic:blipFill>
                  <pic:spPr bwMode="auto">
                    <a:xfrm>
                      <a:off x="0" y="0"/>
                      <a:ext cx="4551527" cy="2022901"/>
                    </a:xfrm>
                    <a:prstGeom prst="rect">
                      <a:avLst/>
                    </a:prstGeom>
                    <a:noFill/>
                  </pic:spPr>
                </pic:pic>
              </a:graphicData>
            </a:graphic>
          </wp:inline>
        </w:drawing>
      </w:r>
    </w:p>
    <w:p w14:paraId="10FA8692" w14:textId="669CF665"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32" w:name="_Toc184729387"/>
      <w:r w:rsidRPr="00CC49AB">
        <w:rPr>
          <w:rFonts w:ascii="Garamond" w:hAnsi="Garamond" w:cs="Times New Roman"/>
          <w:b w:val="0"/>
          <w:i/>
          <w:color w:val="auto"/>
          <w:szCs w:val="20"/>
        </w:rPr>
        <w:t xml:space="preserve">Figura </w:t>
      </w:r>
      <w:r w:rsidR="00251546" w:rsidRPr="00CC49AB">
        <w:rPr>
          <w:rFonts w:ascii="Garamond" w:hAnsi="Garamond" w:cs="Times New Roman"/>
          <w:b w:val="0"/>
          <w:i/>
          <w:color w:val="auto"/>
          <w:szCs w:val="20"/>
        </w:rPr>
        <w:t>4.1</w:t>
      </w:r>
      <w:r w:rsidRPr="00CC49AB">
        <w:rPr>
          <w:rFonts w:ascii="Garamond" w:hAnsi="Garamond" w:cs="Times New Roman"/>
          <w:b w:val="0"/>
          <w:i/>
          <w:color w:val="auto"/>
          <w:szCs w:val="20"/>
        </w:rPr>
        <w:t xml:space="preserve"> Vlera historike të konsumit historik të energjisë nga sektori </w:t>
      </w:r>
      <w:r w:rsidR="00F04278" w:rsidRPr="00CC49AB">
        <w:rPr>
          <w:rFonts w:ascii="Garamond" w:hAnsi="Garamond" w:cs="Times New Roman"/>
          <w:b w:val="0"/>
          <w:i/>
          <w:color w:val="auto"/>
          <w:szCs w:val="20"/>
        </w:rPr>
        <w:t>rezidencial</w:t>
      </w:r>
      <w:r w:rsidRPr="00CC49AB">
        <w:rPr>
          <w:rFonts w:ascii="Garamond" w:hAnsi="Garamond" w:cs="Times New Roman"/>
          <w:b w:val="0"/>
          <w:i/>
          <w:color w:val="auto"/>
          <w:szCs w:val="20"/>
        </w:rPr>
        <w:t xml:space="preserve"> kundrejt kërkesës për energji të parashikuar sipas Strategjisë Kombëtare të Energjisë dhe WEM/WAM të PKEK (ktoe).</w:t>
      </w:r>
      <w:bookmarkEnd w:id="232"/>
    </w:p>
    <w:p w14:paraId="76094968" w14:textId="1AF049AA"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Përgatitur nga Konsulenti për sektorin </w:t>
      </w:r>
      <w:r w:rsidR="00F04278" w:rsidRPr="00CC49AB">
        <w:rPr>
          <w:rFonts w:ascii="Garamond" w:hAnsi="Garamond" w:cs="Times New Roman"/>
          <w:b w:val="0"/>
          <w:i/>
          <w:color w:val="auto"/>
          <w:szCs w:val="20"/>
        </w:rPr>
        <w:t>rezidencial</w:t>
      </w:r>
      <w:r w:rsidR="00DC2701" w:rsidRPr="00CC49AB">
        <w:rPr>
          <w:rFonts w:ascii="Garamond" w:hAnsi="Garamond" w:cs="Times New Roman"/>
          <w:b w:val="0"/>
          <w:i/>
          <w:color w:val="auto"/>
          <w:szCs w:val="20"/>
        </w:rPr>
        <w:t xml:space="preserve"> </w:t>
      </w:r>
      <w:r w:rsidRPr="00CC49AB">
        <w:rPr>
          <w:rFonts w:ascii="Garamond" w:hAnsi="Garamond" w:cs="Times New Roman"/>
          <w:b w:val="0"/>
          <w:i/>
          <w:color w:val="auto"/>
          <w:szCs w:val="20"/>
        </w:rPr>
        <w:t>bazuar në Bilancin Vjetor të Energjisë përkatëse, Strategjinë Kombëtare të Energjisë dhe WEM/WAM të PKEK</w:t>
      </w:r>
    </w:p>
    <w:p w14:paraId="5D5207BA" w14:textId="77777777" w:rsidR="00655FA7" w:rsidRPr="00CC49AB" w:rsidRDefault="00655FA7" w:rsidP="00655FA7">
      <w:pPr>
        <w:spacing w:after="0" w:line="240" w:lineRule="auto"/>
        <w:jc w:val="center"/>
        <w:rPr>
          <w:rFonts w:ascii="Garamond" w:eastAsia="Times New Roman" w:hAnsi="Garamond" w:cs="Times New Roman"/>
          <w:spacing w:val="-1"/>
          <w:szCs w:val="20"/>
          <w:lang w:eastAsia="fi-FI"/>
        </w:rPr>
      </w:pPr>
    </w:p>
    <w:p w14:paraId="2EFF489B" w14:textId="276CAB3F" w:rsidR="00655FA7" w:rsidRPr="00CC49AB" w:rsidRDefault="00655FA7" w:rsidP="00655FA7">
      <w:pPr>
        <w:spacing w:after="0" w:line="240" w:lineRule="auto"/>
        <w:jc w:val="both"/>
        <w:rPr>
          <w:rFonts w:ascii="Garamond" w:eastAsia="Times New Roman" w:hAnsi="Garamond" w:cs="Times New Roman"/>
          <w:spacing w:val="-1"/>
          <w:sz w:val="24"/>
          <w:szCs w:val="24"/>
          <w:lang w:eastAsia="fi-FI"/>
        </w:rPr>
      </w:pPr>
      <w:r w:rsidRPr="00CC49AB">
        <w:rPr>
          <w:rFonts w:ascii="Garamond" w:eastAsia="Times New Roman" w:hAnsi="Garamond" w:cs="Times New Roman"/>
          <w:spacing w:val="-1"/>
          <w:sz w:val="24"/>
          <w:szCs w:val="24"/>
          <w:lang w:eastAsia="fi-FI"/>
        </w:rPr>
        <w:t>Gjithashtu, tabela 4.1 dhe figurat 4.2</w:t>
      </w:r>
      <w:r w:rsidR="00F04278" w:rsidRPr="00CC49AB">
        <w:rPr>
          <w:szCs w:val="24"/>
        </w:rPr>
        <w:t>–</w:t>
      </w:r>
      <w:r w:rsidRPr="00CC49AB">
        <w:rPr>
          <w:rFonts w:ascii="Garamond" w:eastAsia="Times New Roman" w:hAnsi="Garamond" w:cs="Times New Roman"/>
          <w:spacing w:val="-1"/>
          <w:sz w:val="24"/>
          <w:szCs w:val="24"/>
          <w:lang w:eastAsia="fi-FI"/>
        </w:rPr>
        <w:t>4.3 paraqesin rezultatet përmbledhëse të kursimeve të arritura të sektorit rezidencial..</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10"/>
        <w:gridCol w:w="4650"/>
      </w:tblGrid>
      <w:tr w:rsidR="00655FA7" w:rsidRPr="00CC49AB" w14:paraId="54A808F9" w14:textId="77777777" w:rsidTr="00251546">
        <w:tc>
          <w:tcPr>
            <w:tcW w:w="2516" w:type="pct"/>
          </w:tcPr>
          <w:p w14:paraId="12913A94"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33" w:name="_Toc184463839"/>
            <w:r w:rsidRPr="00CC49AB">
              <w:rPr>
                <w:rFonts w:ascii="Garamond" w:hAnsi="Garamond" w:cs="Times New Roman"/>
                <w:b w:val="0"/>
                <w:i/>
                <w:noProof/>
                <w:color w:val="auto"/>
                <w:szCs w:val="20"/>
                <w:lang w:val="en-US" w:eastAsia="en-US"/>
              </w:rPr>
              <w:lastRenderedPageBreak/>
              <w:drawing>
                <wp:inline distT="0" distB="0" distL="0" distR="0" wp14:anchorId="53150D98" wp14:editId="69B7709C">
                  <wp:extent cx="2660073" cy="2159635"/>
                  <wp:effectExtent l="0" t="0" r="6985" b="0"/>
                  <wp:docPr id="1963916279" name="Picture 1963916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162">
                            <a:extLst>
                              <a:ext uri="{28A0092B-C50C-407E-A947-70E740481C1C}">
                                <a14:useLocalDpi xmlns:a14="http://schemas.microsoft.com/office/drawing/2010/main" val="0"/>
                              </a:ext>
                            </a:extLst>
                          </a:blip>
                          <a:srcRect/>
                          <a:stretch>
                            <a:fillRect/>
                          </a:stretch>
                        </pic:blipFill>
                        <pic:spPr bwMode="auto">
                          <a:xfrm>
                            <a:off x="0" y="0"/>
                            <a:ext cx="2663393" cy="2162330"/>
                          </a:xfrm>
                          <a:prstGeom prst="rect">
                            <a:avLst/>
                          </a:prstGeom>
                          <a:noFill/>
                        </pic:spPr>
                      </pic:pic>
                    </a:graphicData>
                  </a:graphic>
                </wp:inline>
              </w:drawing>
            </w:r>
            <w:bookmarkEnd w:id="233"/>
          </w:p>
          <w:p w14:paraId="6880F231" w14:textId="696BC642"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34" w:name="_Toc184729388"/>
            <w:r w:rsidRPr="00CC49AB">
              <w:rPr>
                <w:rFonts w:ascii="Garamond" w:hAnsi="Garamond" w:cs="Times New Roman"/>
                <w:b w:val="0"/>
                <w:i/>
                <w:color w:val="auto"/>
                <w:szCs w:val="20"/>
                <w:lang w:val="sq-AL"/>
              </w:rPr>
              <w:t xml:space="preserve">Figura </w:t>
            </w:r>
            <w:r w:rsidR="00251546" w:rsidRPr="00CC49AB">
              <w:rPr>
                <w:rFonts w:ascii="Garamond" w:hAnsi="Garamond" w:cs="Times New Roman"/>
                <w:b w:val="0"/>
                <w:i/>
                <w:color w:val="auto"/>
                <w:szCs w:val="20"/>
                <w:lang w:val="sq-AL"/>
              </w:rPr>
              <w:t>4.2</w:t>
            </w:r>
            <w:r w:rsidRPr="00CC49AB">
              <w:rPr>
                <w:rFonts w:ascii="Garamond" w:hAnsi="Garamond" w:cs="Times New Roman"/>
                <w:b w:val="0"/>
                <w:i/>
                <w:color w:val="auto"/>
                <w:szCs w:val="20"/>
                <w:lang w:val="sq-AL"/>
              </w:rPr>
              <w:t xml:space="preserve"> Diferenca midis konsumit historik të energjisë nga sektori </w:t>
            </w:r>
            <w:r w:rsidR="00F04278" w:rsidRPr="00CC49AB">
              <w:rPr>
                <w:rFonts w:ascii="Garamond" w:hAnsi="Garamond" w:cs="Times New Roman"/>
                <w:b w:val="0"/>
                <w:i/>
                <w:color w:val="auto"/>
                <w:szCs w:val="20"/>
                <w:lang w:val="sq-AL"/>
              </w:rPr>
              <w:t>rezidencial</w:t>
            </w:r>
            <w:r w:rsidRPr="00CC49AB">
              <w:rPr>
                <w:rFonts w:ascii="Garamond" w:hAnsi="Garamond" w:cs="Times New Roman"/>
                <w:b w:val="0"/>
                <w:i/>
                <w:color w:val="auto"/>
                <w:szCs w:val="20"/>
                <w:lang w:val="sq-AL"/>
              </w:rPr>
              <w:t xml:space="preserve"> kundrejt kërkesës për energji të parashikuar sipas Strategjisë Kombëtare të Energjisë dhe WEM/WAM të PKEK (ktoe).</w:t>
            </w:r>
            <w:bookmarkEnd w:id="234"/>
          </w:p>
        </w:tc>
        <w:tc>
          <w:tcPr>
            <w:tcW w:w="2484" w:type="pct"/>
          </w:tcPr>
          <w:p w14:paraId="35D82502"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35" w:name="_Toc184463840"/>
            <w:r w:rsidRPr="00CC49AB">
              <w:rPr>
                <w:rFonts w:ascii="Garamond" w:hAnsi="Garamond" w:cs="Times New Roman"/>
                <w:b w:val="0"/>
                <w:i/>
                <w:noProof/>
                <w:color w:val="auto"/>
                <w:szCs w:val="20"/>
                <w:lang w:val="en-US" w:eastAsia="en-US"/>
              </w:rPr>
              <w:drawing>
                <wp:inline distT="0" distB="0" distL="0" distR="0" wp14:anchorId="3D67FC32" wp14:editId="5942D6BD">
                  <wp:extent cx="2646218" cy="2159468"/>
                  <wp:effectExtent l="0" t="0" r="1905" b="0"/>
                  <wp:docPr id="42930370" name="Picture 429303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163">
                            <a:extLst>
                              <a:ext uri="{28A0092B-C50C-407E-A947-70E740481C1C}">
                                <a14:useLocalDpi xmlns:a14="http://schemas.microsoft.com/office/drawing/2010/main" val="0"/>
                              </a:ext>
                            </a:extLst>
                          </a:blip>
                          <a:srcRect/>
                          <a:stretch>
                            <a:fillRect/>
                          </a:stretch>
                        </pic:blipFill>
                        <pic:spPr bwMode="auto">
                          <a:xfrm>
                            <a:off x="0" y="0"/>
                            <a:ext cx="2652078" cy="2164250"/>
                          </a:xfrm>
                          <a:prstGeom prst="rect">
                            <a:avLst/>
                          </a:prstGeom>
                          <a:noFill/>
                        </pic:spPr>
                      </pic:pic>
                    </a:graphicData>
                  </a:graphic>
                </wp:inline>
              </w:drawing>
            </w:r>
            <w:bookmarkEnd w:id="235"/>
          </w:p>
          <w:p w14:paraId="40108416" w14:textId="3E694BE5"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36" w:name="_Toc184729389"/>
            <w:r w:rsidRPr="00CC49AB">
              <w:rPr>
                <w:rFonts w:ascii="Garamond" w:hAnsi="Garamond" w:cs="Times New Roman"/>
                <w:b w:val="0"/>
                <w:i/>
                <w:color w:val="auto"/>
                <w:szCs w:val="20"/>
                <w:lang w:val="sq-AL"/>
              </w:rPr>
              <w:t xml:space="preserve">Figura </w:t>
            </w:r>
            <w:r w:rsidR="00251546" w:rsidRPr="00CC49AB">
              <w:rPr>
                <w:rFonts w:ascii="Garamond" w:hAnsi="Garamond" w:cs="Times New Roman"/>
                <w:b w:val="0"/>
                <w:i/>
                <w:color w:val="auto"/>
                <w:szCs w:val="20"/>
                <w:lang w:val="sq-AL"/>
              </w:rPr>
              <w:t>4.3</w:t>
            </w:r>
            <w:r w:rsidRPr="00CC49AB">
              <w:rPr>
                <w:rFonts w:ascii="Garamond" w:hAnsi="Garamond" w:cs="Times New Roman"/>
                <w:b w:val="0"/>
                <w:i/>
                <w:color w:val="auto"/>
                <w:szCs w:val="20"/>
                <w:lang w:val="sq-AL"/>
              </w:rPr>
              <w:t xml:space="preserve"> Diferenca midis konsumit historik të energjisë nga sektori </w:t>
            </w:r>
            <w:r w:rsidR="00F04278" w:rsidRPr="00CC49AB">
              <w:rPr>
                <w:rFonts w:ascii="Garamond" w:hAnsi="Garamond" w:cs="Times New Roman"/>
                <w:b w:val="0"/>
                <w:i/>
                <w:color w:val="auto"/>
                <w:szCs w:val="20"/>
                <w:lang w:val="sq-AL"/>
              </w:rPr>
              <w:t>rezidencial</w:t>
            </w:r>
            <w:r w:rsidRPr="00CC49AB">
              <w:rPr>
                <w:rFonts w:ascii="Garamond" w:hAnsi="Garamond" w:cs="Times New Roman"/>
                <w:b w:val="0"/>
                <w:i/>
                <w:color w:val="auto"/>
                <w:szCs w:val="20"/>
                <w:lang w:val="sq-AL"/>
              </w:rPr>
              <w:t xml:space="preserve"> kundrejt kërkesës për energji të parashikuar sipas Strategjisë Kombëtare të Energjisë dhe WEM/WAM të PKEK (%).</w:t>
            </w:r>
            <w:bookmarkEnd w:id="236"/>
          </w:p>
        </w:tc>
      </w:tr>
      <w:tr w:rsidR="00655FA7" w:rsidRPr="00CC49AB" w14:paraId="6BEB04B6" w14:textId="77777777" w:rsidTr="00251546">
        <w:tc>
          <w:tcPr>
            <w:tcW w:w="5000" w:type="pct"/>
            <w:gridSpan w:val="2"/>
          </w:tcPr>
          <w:p w14:paraId="4D6D0F26" w14:textId="77F45738"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37" w:name="_Toc184463841"/>
            <w:r w:rsidRPr="00CC49AB">
              <w:rPr>
                <w:rFonts w:ascii="Garamond" w:hAnsi="Garamond" w:cs="Times New Roman"/>
                <w:b w:val="0"/>
                <w:i/>
                <w:color w:val="auto"/>
                <w:szCs w:val="20"/>
                <w:lang w:val="sq-AL"/>
              </w:rPr>
              <w:t xml:space="preserve">Burimi: Përgatitur nga Konsulenti për sektorin </w:t>
            </w:r>
            <w:r w:rsidR="00F04278" w:rsidRPr="00CC49AB">
              <w:rPr>
                <w:rFonts w:ascii="Garamond" w:hAnsi="Garamond" w:cs="Times New Roman"/>
                <w:b w:val="0"/>
                <w:i/>
                <w:color w:val="auto"/>
                <w:szCs w:val="20"/>
                <w:lang w:val="sq-AL"/>
              </w:rPr>
              <w:t>rezidencial</w:t>
            </w:r>
            <w:r w:rsidR="00DC2701" w:rsidRPr="00CC49AB">
              <w:rPr>
                <w:rFonts w:ascii="Garamond" w:hAnsi="Garamond" w:cs="Times New Roman"/>
                <w:b w:val="0"/>
                <w:i/>
                <w:color w:val="auto"/>
                <w:szCs w:val="20"/>
                <w:lang w:val="sq-AL"/>
              </w:rPr>
              <w:t xml:space="preserve"> </w:t>
            </w:r>
            <w:r w:rsidRPr="00CC49AB">
              <w:rPr>
                <w:rFonts w:ascii="Garamond" w:hAnsi="Garamond" w:cs="Times New Roman"/>
                <w:b w:val="0"/>
                <w:i/>
                <w:color w:val="auto"/>
                <w:szCs w:val="20"/>
                <w:lang w:val="sq-AL"/>
              </w:rPr>
              <w:t xml:space="preserve">bazuar në </w:t>
            </w:r>
            <w:r w:rsidR="00F04278" w:rsidRPr="00CC49AB">
              <w:rPr>
                <w:rFonts w:ascii="Garamond" w:hAnsi="Garamond" w:cs="Times New Roman"/>
                <w:b w:val="0"/>
                <w:i/>
                <w:color w:val="auto"/>
                <w:szCs w:val="20"/>
                <w:lang w:val="sq-AL"/>
              </w:rPr>
              <w:t xml:space="preserve">bilancin vjetor të energjisë </w:t>
            </w:r>
            <w:r w:rsidRPr="00CC49AB">
              <w:rPr>
                <w:rFonts w:ascii="Garamond" w:hAnsi="Garamond" w:cs="Times New Roman"/>
                <w:b w:val="0"/>
                <w:i/>
                <w:color w:val="auto"/>
                <w:szCs w:val="20"/>
                <w:lang w:val="sq-AL"/>
              </w:rPr>
              <w:t>përkatëse, Strategjinë Kombëtare të Energjisë dhe WEM/WAM të PKEK</w:t>
            </w:r>
            <w:bookmarkEnd w:id="237"/>
          </w:p>
        </w:tc>
      </w:tr>
    </w:tbl>
    <w:p w14:paraId="3220A724" w14:textId="77777777" w:rsidR="00655FA7" w:rsidRPr="00CC49AB" w:rsidRDefault="00655FA7" w:rsidP="00655FA7">
      <w:pPr>
        <w:spacing w:after="0" w:line="240" w:lineRule="auto"/>
        <w:jc w:val="both"/>
        <w:rPr>
          <w:rFonts w:ascii="Garamond" w:hAnsi="Garamond" w:cs="Times New Roman"/>
          <w:b/>
          <w:bCs/>
          <w:szCs w:val="20"/>
        </w:rPr>
      </w:pPr>
    </w:p>
    <w:tbl>
      <w:tblPr>
        <w:tblW w:w="5000" w:type="pct"/>
        <w:tblLook w:val="04A0" w:firstRow="1" w:lastRow="0" w:firstColumn="1" w:lastColumn="0" w:noHBand="0" w:noVBand="1"/>
      </w:tblPr>
      <w:tblGrid>
        <w:gridCol w:w="4278"/>
        <w:gridCol w:w="809"/>
        <w:gridCol w:w="810"/>
        <w:gridCol w:w="881"/>
        <w:gridCol w:w="881"/>
        <w:gridCol w:w="881"/>
        <w:gridCol w:w="810"/>
      </w:tblGrid>
      <w:tr w:rsidR="00655FA7" w:rsidRPr="00CC49AB" w14:paraId="348102AD" w14:textId="77777777" w:rsidTr="002405F4">
        <w:trPr>
          <w:trHeight w:val="240"/>
        </w:trPr>
        <w:tc>
          <w:tcPr>
            <w:tcW w:w="2288" w:type="pct"/>
            <w:tcBorders>
              <w:top w:val="single" w:sz="4" w:space="0" w:color="auto"/>
              <w:left w:val="single" w:sz="4" w:space="0" w:color="auto"/>
              <w:bottom w:val="single" w:sz="4" w:space="0" w:color="auto"/>
              <w:right w:val="single" w:sz="4" w:space="0" w:color="auto"/>
            </w:tcBorders>
            <w:shd w:val="clear" w:color="auto" w:fill="FBD4B4" w:themeFill="accent6" w:themeFillTint="66"/>
            <w:noWrap/>
            <w:hideMark/>
          </w:tcPr>
          <w:p w14:paraId="29B8CEA5"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Parametrat kryesorë</w:t>
            </w:r>
          </w:p>
        </w:tc>
        <w:tc>
          <w:tcPr>
            <w:tcW w:w="433"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31DC5D1E"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2018</w:t>
            </w:r>
          </w:p>
        </w:tc>
        <w:tc>
          <w:tcPr>
            <w:tcW w:w="433"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6DED252F"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2019</w:t>
            </w:r>
          </w:p>
        </w:tc>
        <w:tc>
          <w:tcPr>
            <w:tcW w:w="471"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3DB85B62"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2020</w:t>
            </w:r>
          </w:p>
        </w:tc>
        <w:tc>
          <w:tcPr>
            <w:tcW w:w="471"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64969A3D"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2021</w:t>
            </w:r>
          </w:p>
        </w:tc>
        <w:tc>
          <w:tcPr>
            <w:tcW w:w="471"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00A7F59F"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2022</w:t>
            </w:r>
          </w:p>
        </w:tc>
        <w:tc>
          <w:tcPr>
            <w:tcW w:w="433"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468697F9"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2023</w:t>
            </w:r>
          </w:p>
        </w:tc>
      </w:tr>
      <w:tr w:rsidR="00655FA7" w:rsidRPr="00CC49AB" w14:paraId="62BE2788" w14:textId="77777777" w:rsidTr="002405F4">
        <w:trPr>
          <w:trHeight w:val="245"/>
        </w:trPr>
        <w:tc>
          <w:tcPr>
            <w:tcW w:w="2288" w:type="pct"/>
            <w:tcBorders>
              <w:top w:val="nil"/>
              <w:left w:val="single" w:sz="4" w:space="0" w:color="auto"/>
              <w:bottom w:val="single" w:sz="4" w:space="0" w:color="auto"/>
              <w:right w:val="single" w:sz="4" w:space="0" w:color="auto"/>
            </w:tcBorders>
            <w:shd w:val="clear" w:color="auto" w:fill="auto"/>
            <w:hideMark/>
          </w:tcPr>
          <w:p w14:paraId="54507645" w14:textId="58946FDF"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Skenari Bazë i Kërkesës për Ndërtesat për Shërbimet Private për Energji për 2016</w:t>
            </w:r>
            <w:r w:rsidR="00F04278" w:rsidRPr="00CC49AB">
              <w:rPr>
                <w:rFonts w:ascii="Garamond" w:hAnsi="Garamond" w:cs="Times New Roman"/>
                <w:sz w:val="18"/>
                <w:szCs w:val="20"/>
              </w:rPr>
              <w:t>–</w:t>
            </w:r>
            <w:r w:rsidRPr="00CC49AB">
              <w:rPr>
                <w:rFonts w:ascii="Garamond" w:hAnsi="Garamond" w:cs="Times New Roman"/>
                <w:sz w:val="18"/>
                <w:szCs w:val="20"/>
              </w:rPr>
              <w:t>2030. Strategjia e Energjisë, ktoe</w:t>
            </w:r>
          </w:p>
        </w:tc>
        <w:tc>
          <w:tcPr>
            <w:tcW w:w="433" w:type="pct"/>
            <w:tcBorders>
              <w:top w:val="nil"/>
              <w:left w:val="nil"/>
              <w:bottom w:val="single" w:sz="4" w:space="0" w:color="auto"/>
              <w:right w:val="single" w:sz="4" w:space="0" w:color="auto"/>
            </w:tcBorders>
            <w:shd w:val="clear" w:color="auto" w:fill="auto"/>
            <w:vAlign w:val="center"/>
            <w:hideMark/>
          </w:tcPr>
          <w:p w14:paraId="2DD62396"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475.07</w:t>
            </w:r>
          </w:p>
        </w:tc>
        <w:tc>
          <w:tcPr>
            <w:tcW w:w="433" w:type="pct"/>
            <w:tcBorders>
              <w:top w:val="nil"/>
              <w:left w:val="nil"/>
              <w:bottom w:val="single" w:sz="4" w:space="0" w:color="auto"/>
              <w:right w:val="single" w:sz="4" w:space="0" w:color="auto"/>
            </w:tcBorders>
            <w:shd w:val="clear" w:color="auto" w:fill="auto"/>
            <w:vAlign w:val="center"/>
            <w:hideMark/>
          </w:tcPr>
          <w:p w14:paraId="0B200843"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485.91</w:t>
            </w:r>
          </w:p>
        </w:tc>
        <w:tc>
          <w:tcPr>
            <w:tcW w:w="471" w:type="pct"/>
            <w:tcBorders>
              <w:top w:val="nil"/>
              <w:left w:val="nil"/>
              <w:bottom w:val="single" w:sz="4" w:space="0" w:color="auto"/>
              <w:right w:val="single" w:sz="4" w:space="0" w:color="auto"/>
            </w:tcBorders>
            <w:shd w:val="clear" w:color="auto" w:fill="auto"/>
            <w:vAlign w:val="center"/>
            <w:hideMark/>
          </w:tcPr>
          <w:p w14:paraId="66E9B2DA"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496.98</w:t>
            </w:r>
          </w:p>
        </w:tc>
        <w:tc>
          <w:tcPr>
            <w:tcW w:w="471" w:type="pct"/>
            <w:tcBorders>
              <w:top w:val="nil"/>
              <w:left w:val="nil"/>
              <w:bottom w:val="single" w:sz="4" w:space="0" w:color="auto"/>
              <w:right w:val="single" w:sz="4" w:space="0" w:color="auto"/>
            </w:tcBorders>
            <w:shd w:val="clear" w:color="auto" w:fill="auto"/>
            <w:vAlign w:val="center"/>
            <w:hideMark/>
          </w:tcPr>
          <w:p w14:paraId="2E7F3E19"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508.32</w:t>
            </w:r>
          </w:p>
        </w:tc>
        <w:tc>
          <w:tcPr>
            <w:tcW w:w="471" w:type="pct"/>
            <w:tcBorders>
              <w:top w:val="nil"/>
              <w:left w:val="nil"/>
              <w:bottom w:val="single" w:sz="4" w:space="0" w:color="auto"/>
              <w:right w:val="single" w:sz="4" w:space="0" w:color="auto"/>
            </w:tcBorders>
            <w:shd w:val="clear" w:color="auto" w:fill="auto"/>
            <w:vAlign w:val="center"/>
            <w:hideMark/>
          </w:tcPr>
          <w:p w14:paraId="627E03F2"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519.91</w:t>
            </w:r>
          </w:p>
        </w:tc>
        <w:tc>
          <w:tcPr>
            <w:tcW w:w="433" w:type="pct"/>
            <w:tcBorders>
              <w:top w:val="nil"/>
              <w:left w:val="nil"/>
              <w:bottom w:val="single" w:sz="4" w:space="0" w:color="auto"/>
              <w:right w:val="single" w:sz="4" w:space="0" w:color="auto"/>
            </w:tcBorders>
            <w:shd w:val="clear" w:color="auto" w:fill="auto"/>
            <w:vAlign w:val="center"/>
            <w:hideMark/>
          </w:tcPr>
          <w:p w14:paraId="176A43F7"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531.76</w:t>
            </w:r>
          </w:p>
        </w:tc>
      </w:tr>
      <w:tr w:rsidR="00655FA7" w:rsidRPr="00CC49AB" w14:paraId="69A2D36C" w14:textId="77777777" w:rsidTr="002405F4">
        <w:trPr>
          <w:trHeight w:val="461"/>
        </w:trPr>
        <w:tc>
          <w:tcPr>
            <w:tcW w:w="2288" w:type="pct"/>
            <w:tcBorders>
              <w:top w:val="nil"/>
              <w:left w:val="single" w:sz="4" w:space="0" w:color="auto"/>
              <w:bottom w:val="single" w:sz="4" w:space="0" w:color="auto"/>
              <w:right w:val="single" w:sz="4" w:space="0" w:color="auto"/>
            </w:tcBorders>
            <w:shd w:val="clear" w:color="auto" w:fill="auto"/>
            <w:hideMark/>
          </w:tcPr>
          <w:p w14:paraId="33FF6D37" w14:textId="4328F104"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Kërkesa për Energji të sektorit të Shërbimeve Private WEM 2017</w:t>
            </w:r>
            <w:r w:rsidR="00F04278" w:rsidRPr="00CC49AB">
              <w:rPr>
                <w:rFonts w:ascii="Garamond" w:hAnsi="Garamond" w:cs="Times New Roman"/>
                <w:sz w:val="18"/>
                <w:szCs w:val="20"/>
              </w:rPr>
              <w:t>–</w:t>
            </w:r>
            <w:r w:rsidRPr="00CC49AB">
              <w:rPr>
                <w:rFonts w:ascii="Garamond" w:hAnsi="Garamond" w:cs="Times New Roman"/>
                <w:sz w:val="18"/>
                <w:szCs w:val="20"/>
              </w:rPr>
              <w:t>2040 sipas PKEK, ktoe</w:t>
            </w:r>
          </w:p>
        </w:tc>
        <w:tc>
          <w:tcPr>
            <w:tcW w:w="433" w:type="pct"/>
            <w:tcBorders>
              <w:top w:val="nil"/>
              <w:left w:val="nil"/>
              <w:bottom w:val="single" w:sz="4" w:space="0" w:color="auto"/>
              <w:right w:val="single" w:sz="4" w:space="0" w:color="auto"/>
            </w:tcBorders>
            <w:shd w:val="clear" w:color="auto" w:fill="auto"/>
            <w:vAlign w:val="center"/>
            <w:hideMark/>
          </w:tcPr>
          <w:p w14:paraId="690DA487"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475.07</w:t>
            </w:r>
          </w:p>
        </w:tc>
        <w:tc>
          <w:tcPr>
            <w:tcW w:w="433" w:type="pct"/>
            <w:tcBorders>
              <w:top w:val="nil"/>
              <w:left w:val="nil"/>
              <w:bottom w:val="single" w:sz="4" w:space="0" w:color="auto"/>
              <w:right w:val="single" w:sz="4" w:space="0" w:color="auto"/>
            </w:tcBorders>
            <w:shd w:val="clear" w:color="auto" w:fill="auto"/>
            <w:vAlign w:val="center"/>
            <w:hideMark/>
          </w:tcPr>
          <w:p w14:paraId="4B6DCF2C"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481.6</w:t>
            </w:r>
          </w:p>
        </w:tc>
        <w:tc>
          <w:tcPr>
            <w:tcW w:w="471" w:type="pct"/>
            <w:tcBorders>
              <w:top w:val="nil"/>
              <w:left w:val="nil"/>
              <w:bottom w:val="single" w:sz="4" w:space="0" w:color="auto"/>
              <w:right w:val="single" w:sz="4" w:space="0" w:color="auto"/>
            </w:tcBorders>
            <w:shd w:val="clear" w:color="auto" w:fill="auto"/>
            <w:vAlign w:val="center"/>
            <w:hideMark/>
          </w:tcPr>
          <w:p w14:paraId="4EB195B0"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481.9</w:t>
            </w:r>
          </w:p>
        </w:tc>
        <w:tc>
          <w:tcPr>
            <w:tcW w:w="471" w:type="pct"/>
            <w:tcBorders>
              <w:top w:val="nil"/>
              <w:left w:val="nil"/>
              <w:bottom w:val="single" w:sz="4" w:space="0" w:color="auto"/>
              <w:right w:val="single" w:sz="4" w:space="0" w:color="auto"/>
            </w:tcBorders>
            <w:shd w:val="clear" w:color="auto" w:fill="auto"/>
            <w:vAlign w:val="center"/>
            <w:hideMark/>
          </w:tcPr>
          <w:p w14:paraId="0DC85E74"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482.1</w:t>
            </w:r>
          </w:p>
        </w:tc>
        <w:tc>
          <w:tcPr>
            <w:tcW w:w="471" w:type="pct"/>
            <w:tcBorders>
              <w:top w:val="nil"/>
              <w:left w:val="nil"/>
              <w:bottom w:val="single" w:sz="4" w:space="0" w:color="auto"/>
              <w:right w:val="single" w:sz="4" w:space="0" w:color="auto"/>
            </w:tcBorders>
            <w:shd w:val="clear" w:color="auto" w:fill="auto"/>
            <w:vAlign w:val="center"/>
            <w:hideMark/>
          </w:tcPr>
          <w:p w14:paraId="5ADC2FA0"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482.4</w:t>
            </w:r>
          </w:p>
        </w:tc>
        <w:tc>
          <w:tcPr>
            <w:tcW w:w="433" w:type="pct"/>
            <w:tcBorders>
              <w:top w:val="nil"/>
              <w:left w:val="nil"/>
              <w:bottom w:val="single" w:sz="4" w:space="0" w:color="auto"/>
              <w:right w:val="single" w:sz="4" w:space="0" w:color="auto"/>
            </w:tcBorders>
            <w:shd w:val="clear" w:color="auto" w:fill="auto"/>
            <w:vAlign w:val="center"/>
            <w:hideMark/>
          </w:tcPr>
          <w:p w14:paraId="4C1C02C3"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482.7</w:t>
            </w:r>
          </w:p>
        </w:tc>
      </w:tr>
      <w:tr w:rsidR="00655FA7" w:rsidRPr="00CC49AB" w14:paraId="0549F788" w14:textId="77777777" w:rsidTr="002405F4">
        <w:trPr>
          <w:trHeight w:val="83"/>
        </w:trPr>
        <w:tc>
          <w:tcPr>
            <w:tcW w:w="2288" w:type="pct"/>
            <w:tcBorders>
              <w:top w:val="nil"/>
              <w:left w:val="single" w:sz="4" w:space="0" w:color="auto"/>
              <w:bottom w:val="single" w:sz="4" w:space="0" w:color="auto"/>
              <w:right w:val="single" w:sz="4" w:space="0" w:color="auto"/>
            </w:tcBorders>
            <w:shd w:val="clear" w:color="auto" w:fill="auto"/>
            <w:hideMark/>
          </w:tcPr>
          <w:p w14:paraId="2695B53F" w14:textId="6F99770E"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Shërbimi Privat Kërkesa për Energji WAM 2017</w:t>
            </w:r>
            <w:r w:rsidR="00F04278" w:rsidRPr="00CC49AB">
              <w:rPr>
                <w:rFonts w:ascii="Garamond" w:hAnsi="Garamond" w:cs="Times New Roman"/>
                <w:sz w:val="18"/>
                <w:szCs w:val="20"/>
              </w:rPr>
              <w:t>–</w:t>
            </w:r>
            <w:r w:rsidRPr="00CC49AB">
              <w:rPr>
                <w:rFonts w:ascii="Garamond" w:hAnsi="Garamond" w:cs="Times New Roman"/>
                <w:sz w:val="18"/>
                <w:szCs w:val="20"/>
              </w:rPr>
              <w:t>2040 sipas PKEK, ktoe</w:t>
            </w:r>
          </w:p>
        </w:tc>
        <w:tc>
          <w:tcPr>
            <w:tcW w:w="433" w:type="pct"/>
            <w:tcBorders>
              <w:top w:val="nil"/>
              <w:left w:val="nil"/>
              <w:bottom w:val="single" w:sz="4" w:space="0" w:color="auto"/>
              <w:right w:val="single" w:sz="4" w:space="0" w:color="auto"/>
            </w:tcBorders>
            <w:shd w:val="clear" w:color="auto" w:fill="auto"/>
            <w:vAlign w:val="center"/>
            <w:hideMark/>
          </w:tcPr>
          <w:p w14:paraId="5856F1A6"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475.07</w:t>
            </w:r>
          </w:p>
        </w:tc>
        <w:tc>
          <w:tcPr>
            <w:tcW w:w="433" w:type="pct"/>
            <w:tcBorders>
              <w:top w:val="nil"/>
              <w:left w:val="nil"/>
              <w:bottom w:val="single" w:sz="4" w:space="0" w:color="auto"/>
              <w:right w:val="single" w:sz="4" w:space="0" w:color="auto"/>
            </w:tcBorders>
            <w:shd w:val="clear" w:color="auto" w:fill="auto"/>
            <w:vAlign w:val="center"/>
            <w:hideMark/>
          </w:tcPr>
          <w:p w14:paraId="1A815D40"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473.18</w:t>
            </w:r>
          </w:p>
        </w:tc>
        <w:tc>
          <w:tcPr>
            <w:tcW w:w="471" w:type="pct"/>
            <w:tcBorders>
              <w:top w:val="nil"/>
              <w:left w:val="nil"/>
              <w:bottom w:val="single" w:sz="4" w:space="0" w:color="auto"/>
              <w:right w:val="single" w:sz="4" w:space="0" w:color="auto"/>
            </w:tcBorders>
            <w:shd w:val="clear" w:color="auto" w:fill="auto"/>
            <w:vAlign w:val="center"/>
            <w:hideMark/>
          </w:tcPr>
          <w:p w14:paraId="6FE321F6"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471.27</w:t>
            </w:r>
          </w:p>
        </w:tc>
        <w:tc>
          <w:tcPr>
            <w:tcW w:w="471" w:type="pct"/>
            <w:tcBorders>
              <w:top w:val="nil"/>
              <w:left w:val="nil"/>
              <w:bottom w:val="single" w:sz="4" w:space="0" w:color="auto"/>
              <w:right w:val="single" w:sz="4" w:space="0" w:color="auto"/>
            </w:tcBorders>
            <w:shd w:val="clear" w:color="auto" w:fill="auto"/>
            <w:vAlign w:val="center"/>
            <w:hideMark/>
          </w:tcPr>
          <w:p w14:paraId="779ABFAB"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468.47</w:t>
            </w:r>
          </w:p>
        </w:tc>
        <w:tc>
          <w:tcPr>
            <w:tcW w:w="471" w:type="pct"/>
            <w:tcBorders>
              <w:top w:val="nil"/>
              <w:left w:val="nil"/>
              <w:bottom w:val="single" w:sz="4" w:space="0" w:color="auto"/>
              <w:right w:val="single" w:sz="4" w:space="0" w:color="auto"/>
            </w:tcBorders>
            <w:shd w:val="clear" w:color="auto" w:fill="auto"/>
            <w:vAlign w:val="center"/>
            <w:hideMark/>
          </w:tcPr>
          <w:p w14:paraId="06B7F325"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465.05</w:t>
            </w:r>
          </w:p>
        </w:tc>
        <w:tc>
          <w:tcPr>
            <w:tcW w:w="433" w:type="pct"/>
            <w:tcBorders>
              <w:top w:val="nil"/>
              <w:left w:val="nil"/>
              <w:bottom w:val="single" w:sz="4" w:space="0" w:color="auto"/>
              <w:right w:val="single" w:sz="4" w:space="0" w:color="auto"/>
            </w:tcBorders>
            <w:shd w:val="clear" w:color="auto" w:fill="auto"/>
            <w:vAlign w:val="center"/>
            <w:hideMark/>
          </w:tcPr>
          <w:p w14:paraId="59F774D5"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461.03</w:t>
            </w:r>
          </w:p>
        </w:tc>
      </w:tr>
      <w:tr w:rsidR="00655FA7" w:rsidRPr="00CC49AB" w14:paraId="2EC3DA6D" w14:textId="77777777" w:rsidTr="002405F4">
        <w:trPr>
          <w:trHeight w:val="191"/>
        </w:trPr>
        <w:tc>
          <w:tcPr>
            <w:tcW w:w="2288" w:type="pct"/>
            <w:tcBorders>
              <w:top w:val="nil"/>
              <w:left w:val="single" w:sz="4" w:space="0" w:color="auto"/>
              <w:bottom w:val="single" w:sz="4" w:space="0" w:color="auto"/>
              <w:right w:val="single" w:sz="4" w:space="0" w:color="auto"/>
            </w:tcBorders>
            <w:shd w:val="clear" w:color="auto" w:fill="auto"/>
            <w:hideMark/>
          </w:tcPr>
          <w:p w14:paraId="01A9E252" w14:textId="3075A20F"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Konsumi real i Energjisë Shërbimi Privat 2017</w:t>
            </w:r>
            <w:r w:rsidR="00F04278" w:rsidRPr="00CC49AB">
              <w:rPr>
                <w:rFonts w:ascii="Garamond" w:hAnsi="Garamond" w:cs="Times New Roman"/>
                <w:sz w:val="18"/>
                <w:szCs w:val="20"/>
              </w:rPr>
              <w:t>–</w:t>
            </w:r>
            <w:r w:rsidRPr="00CC49AB">
              <w:rPr>
                <w:rFonts w:ascii="Garamond" w:hAnsi="Garamond" w:cs="Times New Roman"/>
                <w:sz w:val="18"/>
                <w:szCs w:val="20"/>
              </w:rPr>
              <w:t>2023 sipas Bilanci vjetor i energjisë, ktoe</w:t>
            </w:r>
          </w:p>
        </w:tc>
        <w:tc>
          <w:tcPr>
            <w:tcW w:w="433" w:type="pct"/>
            <w:tcBorders>
              <w:top w:val="nil"/>
              <w:left w:val="nil"/>
              <w:bottom w:val="single" w:sz="4" w:space="0" w:color="auto"/>
              <w:right w:val="single" w:sz="4" w:space="0" w:color="auto"/>
            </w:tcBorders>
            <w:shd w:val="clear" w:color="auto" w:fill="auto"/>
            <w:vAlign w:val="center"/>
            <w:hideMark/>
          </w:tcPr>
          <w:p w14:paraId="6D5C02F5"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475.07</w:t>
            </w:r>
          </w:p>
        </w:tc>
        <w:tc>
          <w:tcPr>
            <w:tcW w:w="433" w:type="pct"/>
            <w:tcBorders>
              <w:top w:val="nil"/>
              <w:left w:val="nil"/>
              <w:bottom w:val="single" w:sz="4" w:space="0" w:color="auto"/>
              <w:right w:val="single" w:sz="4" w:space="0" w:color="auto"/>
            </w:tcBorders>
            <w:shd w:val="clear" w:color="auto" w:fill="auto"/>
            <w:vAlign w:val="center"/>
            <w:hideMark/>
          </w:tcPr>
          <w:p w14:paraId="7DEA606C"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492.54</w:t>
            </w:r>
          </w:p>
        </w:tc>
        <w:tc>
          <w:tcPr>
            <w:tcW w:w="471" w:type="pct"/>
            <w:tcBorders>
              <w:top w:val="nil"/>
              <w:left w:val="nil"/>
              <w:bottom w:val="single" w:sz="4" w:space="0" w:color="auto"/>
              <w:right w:val="single" w:sz="4" w:space="0" w:color="auto"/>
            </w:tcBorders>
            <w:shd w:val="clear" w:color="auto" w:fill="auto"/>
            <w:vAlign w:val="center"/>
            <w:hideMark/>
          </w:tcPr>
          <w:p w14:paraId="2381F883"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528.31</w:t>
            </w:r>
          </w:p>
        </w:tc>
        <w:tc>
          <w:tcPr>
            <w:tcW w:w="471" w:type="pct"/>
            <w:tcBorders>
              <w:top w:val="nil"/>
              <w:left w:val="nil"/>
              <w:bottom w:val="single" w:sz="4" w:space="0" w:color="auto"/>
              <w:right w:val="single" w:sz="4" w:space="0" w:color="auto"/>
            </w:tcBorders>
            <w:shd w:val="clear" w:color="auto" w:fill="auto"/>
            <w:vAlign w:val="center"/>
            <w:hideMark/>
          </w:tcPr>
          <w:p w14:paraId="4C277502"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535.27</w:t>
            </w:r>
          </w:p>
        </w:tc>
        <w:tc>
          <w:tcPr>
            <w:tcW w:w="471" w:type="pct"/>
            <w:tcBorders>
              <w:top w:val="nil"/>
              <w:left w:val="nil"/>
              <w:bottom w:val="single" w:sz="4" w:space="0" w:color="auto"/>
              <w:right w:val="single" w:sz="4" w:space="0" w:color="auto"/>
            </w:tcBorders>
            <w:shd w:val="clear" w:color="auto" w:fill="auto"/>
            <w:vAlign w:val="center"/>
            <w:hideMark/>
          </w:tcPr>
          <w:p w14:paraId="20C0A924"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517.81</w:t>
            </w:r>
          </w:p>
        </w:tc>
        <w:tc>
          <w:tcPr>
            <w:tcW w:w="433" w:type="pct"/>
            <w:tcBorders>
              <w:top w:val="nil"/>
              <w:left w:val="nil"/>
              <w:bottom w:val="single" w:sz="4" w:space="0" w:color="auto"/>
              <w:right w:val="single" w:sz="4" w:space="0" w:color="auto"/>
            </w:tcBorders>
            <w:shd w:val="clear" w:color="auto" w:fill="auto"/>
            <w:vAlign w:val="center"/>
            <w:hideMark/>
          </w:tcPr>
          <w:p w14:paraId="1A2594A2"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502.29</w:t>
            </w:r>
          </w:p>
        </w:tc>
      </w:tr>
      <w:tr w:rsidR="00655FA7" w:rsidRPr="00CC49AB" w14:paraId="0704F571" w14:textId="77777777" w:rsidTr="002405F4">
        <w:trPr>
          <w:trHeight w:val="128"/>
        </w:trPr>
        <w:tc>
          <w:tcPr>
            <w:tcW w:w="2288" w:type="pct"/>
            <w:tcBorders>
              <w:top w:val="nil"/>
              <w:left w:val="single" w:sz="4" w:space="0" w:color="auto"/>
              <w:bottom w:val="single" w:sz="4" w:space="0" w:color="auto"/>
              <w:right w:val="single" w:sz="4" w:space="0" w:color="auto"/>
            </w:tcBorders>
            <w:shd w:val="clear" w:color="auto" w:fill="auto"/>
            <w:hideMark/>
          </w:tcPr>
          <w:p w14:paraId="2A9F5DB1"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Bazë (Strategjia e Energjisë), ktoe</w:t>
            </w:r>
          </w:p>
        </w:tc>
        <w:tc>
          <w:tcPr>
            <w:tcW w:w="433" w:type="pct"/>
            <w:tcBorders>
              <w:top w:val="nil"/>
              <w:left w:val="nil"/>
              <w:bottom w:val="single" w:sz="4" w:space="0" w:color="auto"/>
              <w:right w:val="single" w:sz="4" w:space="0" w:color="auto"/>
            </w:tcBorders>
            <w:shd w:val="clear" w:color="auto" w:fill="auto"/>
            <w:vAlign w:val="center"/>
            <w:hideMark/>
          </w:tcPr>
          <w:p w14:paraId="3EDA1DD3"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33" w:type="pct"/>
            <w:tcBorders>
              <w:top w:val="nil"/>
              <w:left w:val="nil"/>
              <w:bottom w:val="single" w:sz="4" w:space="0" w:color="auto"/>
              <w:right w:val="single" w:sz="4" w:space="0" w:color="auto"/>
            </w:tcBorders>
            <w:shd w:val="clear" w:color="auto" w:fill="auto"/>
            <w:vAlign w:val="center"/>
            <w:hideMark/>
          </w:tcPr>
          <w:p w14:paraId="50B70F47"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6.63</w:t>
            </w:r>
          </w:p>
        </w:tc>
        <w:tc>
          <w:tcPr>
            <w:tcW w:w="471" w:type="pct"/>
            <w:tcBorders>
              <w:top w:val="nil"/>
              <w:left w:val="nil"/>
              <w:bottom w:val="single" w:sz="4" w:space="0" w:color="auto"/>
              <w:right w:val="single" w:sz="4" w:space="0" w:color="auto"/>
            </w:tcBorders>
            <w:shd w:val="clear" w:color="auto" w:fill="auto"/>
            <w:vAlign w:val="center"/>
            <w:hideMark/>
          </w:tcPr>
          <w:p w14:paraId="19D1F8A7"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31.33</w:t>
            </w:r>
          </w:p>
        </w:tc>
        <w:tc>
          <w:tcPr>
            <w:tcW w:w="471" w:type="pct"/>
            <w:tcBorders>
              <w:top w:val="nil"/>
              <w:left w:val="nil"/>
              <w:bottom w:val="single" w:sz="4" w:space="0" w:color="auto"/>
              <w:right w:val="single" w:sz="4" w:space="0" w:color="auto"/>
            </w:tcBorders>
            <w:shd w:val="clear" w:color="auto" w:fill="auto"/>
            <w:vAlign w:val="center"/>
            <w:hideMark/>
          </w:tcPr>
          <w:p w14:paraId="273CDAB0"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26.95</w:t>
            </w:r>
          </w:p>
        </w:tc>
        <w:tc>
          <w:tcPr>
            <w:tcW w:w="471" w:type="pct"/>
            <w:tcBorders>
              <w:top w:val="nil"/>
              <w:left w:val="nil"/>
              <w:bottom w:val="single" w:sz="4" w:space="0" w:color="auto"/>
              <w:right w:val="single" w:sz="4" w:space="0" w:color="auto"/>
            </w:tcBorders>
            <w:shd w:val="clear" w:color="auto" w:fill="auto"/>
            <w:vAlign w:val="center"/>
            <w:hideMark/>
          </w:tcPr>
          <w:p w14:paraId="649E585E"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-2.10</w:t>
            </w:r>
          </w:p>
        </w:tc>
        <w:tc>
          <w:tcPr>
            <w:tcW w:w="433" w:type="pct"/>
            <w:tcBorders>
              <w:top w:val="nil"/>
              <w:left w:val="nil"/>
              <w:bottom w:val="single" w:sz="4" w:space="0" w:color="auto"/>
              <w:right w:val="single" w:sz="4" w:space="0" w:color="auto"/>
            </w:tcBorders>
            <w:shd w:val="clear" w:color="auto" w:fill="auto"/>
            <w:vAlign w:val="center"/>
            <w:hideMark/>
          </w:tcPr>
          <w:p w14:paraId="29B10476"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-29.47</w:t>
            </w:r>
          </w:p>
        </w:tc>
      </w:tr>
      <w:tr w:rsidR="00655FA7" w:rsidRPr="00CC49AB" w14:paraId="182057DF" w14:textId="77777777" w:rsidTr="002405F4">
        <w:trPr>
          <w:trHeight w:val="155"/>
        </w:trPr>
        <w:tc>
          <w:tcPr>
            <w:tcW w:w="2288" w:type="pct"/>
            <w:tcBorders>
              <w:top w:val="nil"/>
              <w:left w:val="single" w:sz="4" w:space="0" w:color="auto"/>
              <w:bottom w:val="single" w:sz="4" w:space="0" w:color="auto"/>
              <w:right w:val="single" w:sz="4" w:space="0" w:color="auto"/>
            </w:tcBorders>
            <w:shd w:val="clear" w:color="auto" w:fill="auto"/>
            <w:hideMark/>
          </w:tcPr>
          <w:p w14:paraId="6448A9F8"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WEM (PKEK), ktoe</w:t>
            </w:r>
          </w:p>
        </w:tc>
        <w:tc>
          <w:tcPr>
            <w:tcW w:w="433" w:type="pct"/>
            <w:tcBorders>
              <w:top w:val="nil"/>
              <w:left w:val="nil"/>
              <w:bottom w:val="single" w:sz="4" w:space="0" w:color="auto"/>
              <w:right w:val="single" w:sz="4" w:space="0" w:color="auto"/>
            </w:tcBorders>
            <w:shd w:val="clear" w:color="auto" w:fill="auto"/>
            <w:vAlign w:val="center"/>
            <w:hideMark/>
          </w:tcPr>
          <w:p w14:paraId="52AD7898"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33" w:type="pct"/>
            <w:tcBorders>
              <w:top w:val="nil"/>
              <w:left w:val="nil"/>
              <w:bottom w:val="single" w:sz="4" w:space="0" w:color="auto"/>
              <w:right w:val="single" w:sz="4" w:space="0" w:color="auto"/>
            </w:tcBorders>
            <w:shd w:val="clear" w:color="auto" w:fill="auto"/>
            <w:vAlign w:val="center"/>
            <w:hideMark/>
          </w:tcPr>
          <w:p w14:paraId="63F82F77"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10.96</w:t>
            </w:r>
          </w:p>
        </w:tc>
        <w:tc>
          <w:tcPr>
            <w:tcW w:w="471" w:type="pct"/>
            <w:tcBorders>
              <w:top w:val="nil"/>
              <w:left w:val="nil"/>
              <w:bottom w:val="single" w:sz="4" w:space="0" w:color="auto"/>
              <w:right w:val="single" w:sz="4" w:space="0" w:color="auto"/>
            </w:tcBorders>
            <w:shd w:val="clear" w:color="auto" w:fill="auto"/>
            <w:vAlign w:val="center"/>
            <w:hideMark/>
          </w:tcPr>
          <w:p w14:paraId="4341D6AD"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46.45</w:t>
            </w:r>
          </w:p>
        </w:tc>
        <w:tc>
          <w:tcPr>
            <w:tcW w:w="471" w:type="pct"/>
            <w:tcBorders>
              <w:top w:val="nil"/>
              <w:left w:val="nil"/>
              <w:bottom w:val="single" w:sz="4" w:space="0" w:color="auto"/>
              <w:right w:val="single" w:sz="4" w:space="0" w:color="auto"/>
            </w:tcBorders>
            <w:shd w:val="clear" w:color="auto" w:fill="auto"/>
            <w:vAlign w:val="center"/>
            <w:hideMark/>
          </w:tcPr>
          <w:p w14:paraId="4FD57AA5"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53.12</w:t>
            </w:r>
          </w:p>
        </w:tc>
        <w:tc>
          <w:tcPr>
            <w:tcW w:w="471" w:type="pct"/>
            <w:tcBorders>
              <w:top w:val="nil"/>
              <w:left w:val="nil"/>
              <w:bottom w:val="single" w:sz="4" w:space="0" w:color="auto"/>
              <w:right w:val="single" w:sz="4" w:space="0" w:color="auto"/>
            </w:tcBorders>
            <w:shd w:val="clear" w:color="auto" w:fill="auto"/>
            <w:vAlign w:val="center"/>
            <w:hideMark/>
          </w:tcPr>
          <w:p w14:paraId="4BCEF6F0"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35.38</w:t>
            </w:r>
          </w:p>
        </w:tc>
        <w:tc>
          <w:tcPr>
            <w:tcW w:w="433" w:type="pct"/>
            <w:tcBorders>
              <w:top w:val="nil"/>
              <w:left w:val="nil"/>
              <w:bottom w:val="single" w:sz="4" w:space="0" w:color="auto"/>
              <w:right w:val="single" w:sz="4" w:space="0" w:color="auto"/>
            </w:tcBorders>
            <w:shd w:val="clear" w:color="auto" w:fill="auto"/>
            <w:vAlign w:val="center"/>
            <w:hideMark/>
          </w:tcPr>
          <w:p w14:paraId="5DE43DB6"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19.58</w:t>
            </w:r>
          </w:p>
        </w:tc>
      </w:tr>
      <w:tr w:rsidR="00655FA7" w:rsidRPr="00CC49AB" w14:paraId="504B0046" w14:textId="77777777" w:rsidTr="002405F4">
        <w:trPr>
          <w:trHeight w:val="83"/>
        </w:trPr>
        <w:tc>
          <w:tcPr>
            <w:tcW w:w="2288" w:type="pct"/>
            <w:tcBorders>
              <w:top w:val="nil"/>
              <w:left w:val="single" w:sz="4" w:space="0" w:color="auto"/>
              <w:bottom w:val="single" w:sz="4" w:space="0" w:color="auto"/>
              <w:right w:val="single" w:sz="4" w:space="0" w:color="auto"/>
            </w:tcBorders>
            <w:shd w:val="clear" w:color="auto" w:fill="auto"/>
            <w:hideMark/>
          </w:tcPr>
          <w:p w14:paraId="2BD7B6F1"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WAM (PKEK), ktoe</w:t>
            </w:r>
          </w:p>
        </w:tc>
        <w:tc>
          <w:tcPr>
            <w:tcW w:w="433" w:type="pct"/>
            <w:tcBorders>
              <w:top w:val="nil"/>
              <w:left w:val="nil"/>
              <w:bottom w:val="single" w:sz="4" w:space="0" w:color="auto"/>
              <w:right w:val="single" w:sz="4" w:space="0" w:color="auto"/>
            </w:tcBorders>
            <w:shd w:val="clear" w:color="auto" w:fill="auto"/>
            <w:vAlign w:val="center"/>
            <w:hideMark/>
          </w:tcPr>
          <w:p w14:paraId="0D92067C"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33" w:type="pct"/>
            <w:tcBorders>
              <w:top w:val="nil"/>
              <w:left w:val="nil"/>
              <w:bottom w:val="single" w:sz="4" w:space="0" w:color="auto"/>
              <w:right w:val="single" w:sz="4" w:space="0" w:color="auto"/>
            </w:tcBorders>
            <w:shd w:val="clear" w:color="auto" w:fill="auto"/>
            <w:vAlign w:val="center"/>
            <w:hideMark/>
          </w:tcPr>
          <w:p w14:paraId="360F68BD"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19.36</w:t>
            </w:r>
          </w:p>
        </w:tc>
        <w:tc>
          <w:tcPr>
            <w:tcW w:w="471" w:type="pct"/>
            <w:tcBorders>
              <w:top w:val="nil"/>
              <w:left w:val="nil"/>
              <w:bottom w:val="single" w:sz="4" w:space="0" w:color="auto"/>
              <w:right w:val="single" w:sz="4" w:space="0" w:color="auto"/>
            </w:tcBorders>
            <w:shd w:val="clear" w:color="auto" w:fill="auto"/>
            <w:vAlign w:val="center"/>
            <w:hideMark/>
          </w:tcPr>
          <w:p w14:paraId="0831DC27"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57.04</w:t>
            </w:r>
          </w:p>
        </w:tc>
        <w:tc>
          <w:tcPr>
            <w:tcW w:w="471" w:type="pct"/>
            <w:tcBorders>
              <w:top w:val="nil"/>
              <w:left w:val="nil"/>
              <w:bottom w:val="single" w:sz="4" w:space="0" w:color="auto"/>
              <w:right w:val="single" w:sz="4" w:space="0" w:color="auto"/>
            </w:tcBorders>
            <w:shd w:val="clear" w:color="auto" w:fill="auto"/>
            <w:vAlign w:val="center"/>
            <w:hideMark/>
          </w:tcPr>
          <w:p w14:paraId="7BD76E33"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66.80</w:t>
            </w:r>
          </w:p>
        </w:tc>
        <w:tc>
          <w:tcPr>
            <w:tcW w:w="471" w:type="pct"/>
            <w:tcBorders>
              <w:top w:val="nil"/>
              <w:left w:val="nil"/>
              <w:bottom w:val="single" w:sz="4" w:space="0" w:color="auto"/>
              <w:right w:val="single" w:sz="4" w:space="0" w:color="auto"/>
            </w:tcBorders>
            <w:shd w:val="clear" w:color="auto" w:fill="auto"/>
            <w:vAlign w:val="center"/>
            <w:hideMark/>
          </w:tcPr>
          <w:p w14:paraId="12AB96E9"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52.76</w:t>
            </w:r>
          </w:p>
        </w:tc>
        <w:tc>
          <w:tcPr>
            <w:tcW w:w="433" w:type="pct"/>
            <w:tcBorders>
              <w:top w:val="nil"/>
              <w:left w:val="nil"/>
              <w:bottom w:val="single" w:sz="4" w:space="0" w:color="auto"/>
              <w:right w:val="single" w:sz="4" w:space="0" w:color="auto"/>
            </w:tcBorders>
            <w:shd w:val="clear" w:color="auto" w:fill="auto"/>
            <w:vAlign w:val="center"/>
            <w:hideMark/>
          </w:tcPr>
          <w:p w14:paraId="5BC93033"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41.27</w:t>
            </w:r>
          </w:p>
        </w:tc>
      </w:tr>
      <w:tr w:rsidR="00655FA7" w:rsidRPr="00CC49AB" w14:paraId="25B28739" w14:textId="77777777" w:rsidTr="002405F4">
        <w:trPr>
          <w:trHeight w:val="58"/>
        </w:trPr>
        <w:tc>
          <w:tcPr>
            <w:tcW w:w="2288" w:type="pct"/>
            <w:tcBorders>
              <w:top w:val="nil"/>
              <w:left w:val="single" w:sz="4" w:space="0" w:color="auto"/>
              <w:bottom w:val="single" w:sz="4" w:space="0" w:color="auto"/>
              <w:right w:val="single" w:sz="4" w:space="0" w:color="auto"/>
            </w:tcBorders>
            <w:shd w:val="clear" w:color="auto" w:fill="auto"/>
            <w:hideMark/>
          </w:tcPr>
          <w:p w14:paraId="68565EE9" w14:textId="2F5DB6A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w:t>
            </w:r>
            <w:r w:rsidR="00DC2701" w:rsidRPr="00CC49AB">
              <w:rPr>
                <w:rFonts w:ascii="Garamond" w:hAnsi="Garamond" w:cs="Times New Roman"/>
                <w:sz w:val="18"/>
                <w:szCs w:val="20"/>
              </w:rPr>
              <w:t xml:space="preserve"> </w:t>
            </w:r>
            <w:r w:rsidRPr="00CC49AB">
              <w:rPr>
                <w:rFonts w:ascii="Garamond" w:hAnsi="Garamond" w:cs="Times New Roman"/>
                <w:sz w:val="18"/>
                <w:szCs w:val="20"/>
              </w:rPr>
              <w:t>të Skenarit Bazë (Strategjia e Energjisë), %</w:t>
            </w:r>
          </w:p>
        </w:tc>
        <w:tc>
          <w:tcPr>
            <w:tcW w:w="433" w:type="pct"/>
            <w:tcBorders>
              <w:top w:val="nil"/>
              <w:left w:val="nil"/>
              <w:bottom w:val="single" w:sz="4" w:space="0" w:color="auto"/>
              <w:right w:val="single" w:sz="4" w:space="0" w:color="auto"/>
            </w:tcBorders>
            <w:shd w:val="clear" w:color="auto" w:fill="auto"/>
            <w:vAlign w:val="center"/>
            <w:hideMark/>
          </w:tcPr>
          <w:p w14:paraId="5483F68C"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33" w:type="pct"/>
            <w:tcBorders>
              <w:top w:val="nil"/>
              <w:left w:val="nil"/>
              <w:bottom w:val="single" w:sz="4" w:space="0" w:color="auto"/>
              <w:right w:val="single" w:sz="4" w:space="0" w:color="auto"/>
            </w:tcBorders>
            <w:shd w:val="clear" w:color="auto" w:fill="auto"/>
            <w:vAlign w:val="center"/>
            <w:hideMark/>
          </w:tcPr>
          <w:p w14:paraId="659633E5"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1.37%</w:t>
            </w:r>
          </w:p>
        </w:tc>
        <w:tc>
          <w:tcPr>
            <w:tcW w:w="471" w:type="pct"/>
            <w:tcBorders>
              <w:top w:val="nil"/>
              <w:left w:val="nil"/>
              <w:bottom w:val="single" w:sz="4" w:space="0" w:color="auto"/>
              <w:right w:val="single" w:sz="4" w:space="0" w:color="auto"/>
            </w:tcBorders>
            <w:shd w:val="clear" w:color="auto" w:fill="auto"/>
            <w:vAlign w:val="center"/>
            <w:hideMark/>
          </w:tcPr>
          <w:p w14:paraId="4E51CCA1"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6.30%</w:t>
            </w:r>
          </w:p>
        </w:tc>
        <w:tc>
          <w:tcPr>
            <w:tcW w:w="471" w:type="pct"/>
            <w:tcBorders>
              <w:top w:val="nil"/>
              <w:left w:val="nil"/>
              <w:bottom w:val="single" w:sz="4" w:space="0" w:color="auto"/>
              <w:right w:val="single" w:sz="4" w:space="0" w:color="auto"/>
            </w:tcBorders>
            <w:shd w:val="clear" w:color="auto" w:fill="auto"/>
            <w:vAlign w:val="center"/>
            <w:hideMark/>
          </w:tcPr>
          <w:p w14:paraId="332420AB"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5.30%</w:t>
            </w:r>
          </w:p>
        </w:tc>
        <w:tc>
          <w:tcPr>
            <w:tcW w:w="471" w:type="pct"/>
            <w:tcBorders>
              <w:top w:val="nil"/>
              <w:left w:val="nil"/>
              <w:bottom w:val="single" w:sz="4" w:space="0" w:color="auto"/>
              <w:right w:val="single" w:sz="4" w:space="0" w:color="auto"/>
            </w:tcBorders>
            <w:shd w:val="clear" w:color="auto" w:fill="auto"/>
            <w:vAlign w:val="center"/>
            <w:hideMark/>
          </w:tcPr>
          <w:p w14:paraId="0C061458"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-0.40%</w:t>
            </w:r>
          </w:p>
        </w:tc>
        <w:tc>
          <w:tcPr>
            <w:tcW w:w="433" w:type="pct"/>
            <w:tcBorders>
              <w:top w:val="nil"/>
              <w:left w:val="nil"/>
              <w:bottom w:val="single" w:sz="4" w:space="0" w:color="auto"/>
              <w:right w:val="single" w:sz="4" w:space="0" w:color="auto"/>
            </w:tcBorders>
            <w:shd w:val="clear" w:color="auto" w:fill="auto"/>
            <w:vAlign w:val="center"/>
            <w:hideMark/>
          </w:tcPr>
          <w:p w14:paraId="60472DBD"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-5.54%</w:t>
            </w:r>
          </w:p>
        </w:tc>
      </w:tr>
      <w:tr w:rsidR="00655FA7" w:rsidRPr="00CC49AB" w14:paraId="5DCD5F46" w14:textId="77777777" w:rsidTr="002405F4">
        <w:trPr>
          <w:trHeight w:val="58"/>
        </w:trPr>
        <w:tc>
          <w:tcPr>
            <w:tcW w:w="2288" w:type="pct"/>
            <w:tcBorders>
              <w:top w:val="nil"/>
              <w:left w:val="single" w:sz="4" w:space="0" w:color="auto"/>
              <w:bottom w:val="single" w:sz="4" w:space="0" w:color="auto"/>
              <w:right w:val="single" w:sz="4" w:space="0" w:color="auto"/>
            </w:tcBorders>
            <w:shd w:val="clear" w:color="auto" w:fill="auto"/>
            <w:hideMark/>
          </w:tcPr>
          <w:p w14:paraId="4CFA6E32"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WEM (PKEK), %</w:t>
            </w:r>
          </w:p>
        </w:tc>
        <w:tc>
          <w:tcPr>
            <w:tcW w:w="433" w:type="pct"/>
            <w:tcBorders>
              <w:top w:val="nil"/>
              <w:left w:val="nil"/>
              <w:bottom w:val="single" w:sz="4" w:space="0" w:color="auto"/>
              <w:right w:val="single" w:sz="4" w:space="0" w:color="auto"/>
            </w:tcBorders>
            <w:shd w:val="clear" w:color="auto" w:fill="auto"/>
            <w:vAlign w:val="center"/>
            <w:hideMark/>
          </w:tcPr>
          <w:p w14:paraId="3E6261DC"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33" w:type="pct"/>
            <w:tcBorders>
              <w:top w:val="nil"/>
              <w:left w:val="nil"/>
              <w:bottom w:val="single" w:sz="4" w:space="0" w:color="auto"/>
              <w:right w:val="single" w:sz="4" w:space="0" w:color="auto"/>
            </w:tcBorders>
            <w:shd w:val="clear" w:color="auto" w:fill="auto"/>
            <w:vAlign w:val="center"/>
            <w:hideMark/>
          </w:tcPr>
          <w:p w14:paraId="5F510BC3"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2.28%</w:t>
            </w:r>
          </w:p>
        </w:tc>
        <w:tc>
          <w:tcPr>
            <w:tcW w:w="471" w:type="pct"/>
            <w:tcBorders>
              <w:top w:val="nil"/>
              <w:left w:val="nil"/>
              <w:bottom w:val="single" w:sz="4" w:space="0" w:color="auto"/>
              <w:right w:val="single" w:sz="4" w:space="0" w:color="auto"/>
            </w:tcBorders>
            <w:shd w:val="clear" w:color="auto" w:fill="auto"/>
            <w:vAlign w:val="center"/>
            <w:hideMark/>
          </w:tcPr>
          <w:p w14:paraId="433D25AF"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9.64%</w:t>
            </w:r>
          </w:p>
        </w:tc>
        <w:tc>
          <w:tcPr>
            <w:tcW w:w="471" w:type="pct"/>
            <w:tcBorders>
              <w:top w:val="nil"/>
              <w:left w:val="nil"/>
              <w:bottom w:val="single" w:sz="4" w:space="0" w:color="auto"/>
              <w:right w:val="single" w:sz="4" w:space="0" w:color="auto"/>
            </w:tcBorders>
            <w:shd w:val="clear" w:color="auto" w:fill="auto"/>
            <w:vAlign w:val="center"/>
            <w:hideMark/>
          </w:tcPr>
          <w:p w14:paraId="1BDB8F5B"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11.02%</w:t>
            </w:r>
          </w:p>
        </w:tc>
        <w:tc>
          <w:tcPr>
            <w:tcW w:w="471" w:type="pct"/>
            <w:tcBorders>
              <w:top w:val="nil"/>
              <w:left w:val="nil"/>
              <w:bottom w:val="single" w:sz="4" w:space="0" w:color="auto"/>
              <w:right w:val="single" w:sz="4" w:space="0" w:color="auto"/>
            </w:tcBorders>
            <w:shd w:val="clear" w:color="auto" w:fill="auto"/>
            <w:vAlign w:val="center"/>
            <w:hideMark/>
          </w:tcPr>
          <w:p w14:paraId="5117554C"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7.33%</w:t>
            </w:r>
          </w:p>
        </w:tc>
        <w:tc>
          <w:tcPr>
            <w:tcW w:w="433" w:type="pct"/>
            <w:tcBorders>
              <w:top w:val="nil"/>
              <w:left w:val="nil"/>
              <w:bottom w:val="single" w:sz="4" w:space="0" w:color="auto"/>
              <w:right w:val="single" w:sz="4" w:space="0" w:color="auto"/>
            </w:tcBorders>
            <w:shd w:val="clear" w:color="auto" w:fill="auto"/>
            <w:vAlign w:val="center"/>
            <w:hideMark/>
          </w:tcPr>
          <w:p w14:paraId="07302A24"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4.06%</w:t>
            </w:r>
          </w:p>
        </w:tc>
      </w:tr>
      <w:tr w:rsidR="00655FA7" w:rsidRPr="00CC49AB" w14:paraId="5CD314FE" w14:textId="77777777" w:rsidTr="002405F4">
        <w:trPr>
          <w:trHeight w:val="110"/>
        </w:trPr>
        <w:tc>
          <w:tcPr>
            <w:tcW w:w="2288" w:type="pct"/>
            <w:tcBorders>
              <w:top w:val="nil"/>
              <w:left w:val="single" w:sz="4" w:space="0" w:color="auto"/>
              <w:bottom w:val="single" w:sz="4" w:space="0" w:color="auto"/>
              <w:right w:val="single" w:sz="4" w:space="0" w:color="auto"/>
            </w:tcBorders>
            <w:shd w:val="clear" w:color="auto" w:fill="auto"/>
            <w:hideMark/>
          </w:tcPr>
          <w:p w14:paraId="2ACCE31D" w14:textId="5F31F716" w:rsidR="00655FA7" w:rsidRPr="00CC49AB" w:rsidRDefault="00655FA7" w:rsidP="00340960">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 xml:space="preserve">Diferenca ndërmjet Konsumit Energjetik dhe Parashikimit </w:t>
            </w:r>
            <w:r w:rsidR="00340960">
              <w:rPr>
                <w:rFonts w:ascii="Garamond" w:hAnsi="Garamond" w:cs="Times New Roman"/>
                <w:sz w:val="18"/>
                <w:szCs w:val="20"/>
              </w:rPr>
              <w:t>W</w:t>
            </w:r>
            <w:r w:rsidRPr="00CC49AB">
              <w:rPr>
                <w:rFonts w:ascii="Garamond" w:hAnsi="Garamond" w:cs="Times New Roman"/>
                <w:sz w:val="18"/>
                <w:szCs w:val="20"/>
              </w:rPr>
              <w:t>AM (PKEK), %</w:t>
            </w:r>
          </w:p>
        </w:tc>
        <w:tc>
          <w:tcPr>
            <w:tcW w:w="433" w:type="pct"/>
            <w:tcBorders>
              <w:top w:val="nil"/>
              <w:left w:val="nil"/>
              <w:bottom w:val="single" w:sz="4" w:space="0" w:color="auto"/>
              <w:right w:val="single" w:sz="4" w:space="0" w:color="auto"/>
            </w:tcBorders>
            <w:shd w:val="clear" w:color="auto" w:fill="auto"/>
            <w:vAlign w:val="center"/>
            <w:hideMark/>
          </w:tcPr>
          <w:p w14:paraId="11318B7B"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33" w:type="pct"/>
            <w:tcBorders>
              <w:top w:val="nil"/>
              <w:left w:val="nil"/>
              <w:bottom w:val="single" w:sz="4" w:space="0" w:color="auto"/>
              <w:right w:val="single" w:sz="4" w:space="0" w:color="auto"/>
            </w:tcBorders>
            <w:shd w:val="clear" w:color="auto" w:fill="auto"/>
            <w:vAlign w:val="center"/>
            <w:hideMark/>
          </w:tcPr>
          <w:p w14:paraId="34C0AD26"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4.09%</w:t>
            </w:r>
          </w:p>
        </w:tc>
        <w:tc>
          <w:tcPr>
            <w:tcW w:w="471" w:type="pct"/>
            <w:tcBorders>
              <w:top w:val="nil"/>
              <w:left w:val="nil"/>
              <w:bottom w:val="single" w:sz="4" w:space="0" w:color="auto"/>
              <w:right w:val="single" w:sz="4" w:space="0" w:color="auto"/>
            </w:tcBorders>
            <w:shd w:val="clear" w:color="auto" w:fill="auto"/>
            <w:vAlign w:val="center"/>
            <w:hideMark/>
          </w:tcPr>
          <w:p w14:paraId="5EBF5EDF"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12.10%</w:t>
            </w:r>
          </w:p>
        </w:tc>
        <w:tc>
          <w:tcPr>
            <w:tcW w:w="471" w:type="pct"/>
            <w:tcBorders>
              <w:top w:val="nil"/>
              <w:left w:val="nil"/>
              <w:bottom w:val="single" w:sz="4" w:space="0" w:color="auto"/>
              <w:right w:val="single" w:sz="4" w:space="0" w:color="auto"/>
            </w:tcBorders>
            <w:shd w:val="clear" w:color="auto" w:fill="auto"/>
            <w:vAlign w:val="center"/>
            <w:hideMark/>
          </w:tcPr>
          <w:p w14:paraId="6EA78992"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14.26%</w:t>
            </w:r>
          </w:p>
        </w:tc>
        <w:tc>
          <w:tcPr>
            <w:tcW w:w="471" w:type="pct"/>
            <w:tcBorders>
              <w:top w:val="nil"/>
              <w:left w:val="nil"/>
              <w:bottom w:val="single" w:sz="4" w:space="0" w:color="auto"/>
              <w:right w:val="single" w:sz="4" w:space="0" w:color="auto"/>
            </w:tcBorders>
            <w:shd w:val="clear" w:color="auto" w:fill="auto"/>
            <w:vAlign w:val="center"/>
            <w:hideMark/>
          </w:tcPr>
          <w:p w14:paraId="2C5589D8" w14:textId="77777777" w:rsidR="00655FA7" w:rsidRPr="00CC49AB" w:rsidRDefault="00655FA7" w:rsidP="00F04278">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11.34%</w:t>
            </w:r>
          </w:p>
        </w:tc>
        <w:tc>
          <w:tcPr>
            <w:tcW w:w="433" w:type="pct"/>
            <w:tcBorders>
              <w:top w:val="nil"/>
              <w:left w:val="nil"/>
              <w:bottom w:val="single" w:sz="4" w:space="0" w:color="auto"/>
              <w:right w:val="single" w:sz="4" w:space="0" w:color="auto"/>
            </w:tcBorders>
            <w:shd w:val="clear" w:color="auto" w:fill="auto"/>
            <w:vAlign w:val="center"/>
            <w:hideMark/>
          </w:tcPr>
          <w:p w14:paraId="6895FB35" w14:textId="77777777" w:rsidR="00655FA7" w:rsidRPr="00CC49AB" w:rsidRDefault="00655FA7" w:rsidP="00F04278">
            <w:pPr>
              <w:keepNext/>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8.95%</w:t>
            </w:r>
          </w:p>
        </w:tc>
      </w:tr>
    </w:tbl>
    <w:p w14:paraId="28D92DF7" w14:textId="247B2172"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38" w:name="_Toc184729214"/>
      <w:r w:rsidRPr="00CC49AB">
        <w:rPr>
          <w:rFonts w:ascii="Garamond" w:hAnsi="Garamond" w:cs="Times New Roman"/>
          <w:b w:val="0"/>
          <w:i/>
          <w:color w:val="auto"/>
          <w:szCs w:val="20"/>
        </w:rPr>
        <w:t xml:space="preserve">Tabela </w:t>
      </w:r>
      <w:r w:rsidR="00251546" w:rsidRPr="00CC49AB">
        <w:rPr>
          <w:rFonts w:ascii="Garamond" w:hAnsi="Garamond" w:cs="Times New Roman"/>
          <w:b w:val="0"/>
          <w:i/>
          <w:color w:val="auto"/>
          <w:szCs w:val="20"/>
        </w:rPr>
        <w:t>4.1</w:t>
      </w:r>
      <w:r w:rsidRPr="00CC49AB">
        <w:rPr>
          <w:rFonts w:ascii="Garamond" w:hAnsi="Garamond" w:cs="Times New Roman"/>
          <w:b w:val="0"/>
          <w:i/>
          <w:color w:val="auto"/>
          <w:szCs w:val="20"/>
        </w:rPr>
        <w:t xml:space="preserve"> Përmbledhje e rezultateve të Kursimeve të Arritura të Stokut të Ndërtesave të </w:t>
      </w:r>
      <w:r w:rsidR="00F04278" w:rsidRPr="00CC49AB">
        <w:rPr>
          <w:rFonts w:ascii="Garamond" w:hAnsi="Garamond" w:cs="Times New Roman"/>
          <w:b w:val="0"/>
          <w:i/>
          <w:color w:val="auto"/>
          <w:szCs w:val="20"/>
        </w:rPr>
        <w:t>Rezidencial</w:t>
      </w:r>
      <w:bookmarkEnd w:id="238"/>
    </w:p>
    <w:p w14:paraId="2EC52078" w14:textId="2E2A2930"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Përgatitur nga Konsulenti për Ndërtesat </w:t>
      </w:r>
      <w:r w:rsidR="00F04278" w:rsidRPr="00CC49AB">
        <w:rPr>
          <w:rFonts w:ascii="Garamond" w:hAnsi="Garamond" w:cs="Times New Roman"/>
          <w:b w:val="0"/>
          <w:i/>
          <w:color w:val="auto"/>
          <w:szCs w:val="20"/>
        </w:rPr>
        <w:t>Rezidencial</w:t>
      </w:r>
      <w:r w:rsidRPr="00CC49AB">
        <w:rPr>
          <w:rFonts w:ascii="Garamond" w:hAnsi="Garamond" w:cs="Times New Roman"/>
          <w:b w:val="0"/>
          <w:i/>
          <w:color w:val="auto"/>
          <w:szCs w:val="20"/>
        </w:rPr>
        <w:t xml:space="preserve">e bazuar në Bilancin Vjetor të Energjisë, Strategjinë Kombëtare të Energjisë dhe </w:t>
      </w:r>
      <w:r w:rsidR="00F04278" w:rsidRPr="00CC49AB">
        <w:rPr>
          <w:rFonts w:ascii="Garamond" w:hAnsi="Garamond" w:cs="Times New Roman"/>
          <w:b w:val="0"/>
          <w:i/>
          <w:color w:val="auto"/>
          <w:szCs w:val="20"/>
        </w:rPr>
        <w:t xml:space="preserve">skenarët </w:t>
      </w:r>
      <w:r w:rsidRPr="00CC49AB">
        <w:rPr>
          <w:rFonts w:ascii="Garamond" w:hAnsi="Garamond" w:cs="Times New Roman"/>
          <w:b w:val="0"/>
          <w:i/>
          <w:color w:val="auto"/>
          <w:szCs w:val="20"/>
        </w:rPr>
        <w:t>e WEM/WAM të PKEK</w:t>
      </w:r>
    </w:p>
    <w:p w14:paraId="5B7B56DC" w14:textId="77777777" w:rsidR="00655FA7" w:rsidRPr="00CC49AB" w:rsidRDefault="00655FA7" w:rsidP="00655FA7">
      <w:pPr>
        <w:spacing w:after="0" w:line="240" w:lineRule="auto"/>
        <w:jc w:val="both"/>
        <w:rPr>
          <w:rFonts w:ascii="Garamond" w:hAnsi="Garamond" w:cs="Times New Roman"/>
          <w:szCs w:val="20"/>
        </w:rPr>
      </w:pPr>
    </w:p>
    <w:p w14:paraId="25C029C3" w14:textId="6E741145" w:rsidR="00655FA7" w:rsidRPr="00CC49AB" w:rsidRDefault="00655FA7" w:rsidP="00251546">
      <w:pPr>
        <w:pStyle w:val="TEKSTIIIIII"/>
      </w:pPr>
      <w:r w:rsidRPr="00CC49AB">
        <w:t>Zhvilluesit e këtij dokumenti kanë kryer analizën e dytë TD bazuar në trendin e intensitetit energjetik të stokut të ndërtesave të banimit. Figura 4.4 paraqet ecurinë e intensitetit të energjisë për të gjithë stokun e ndërtesave (aktualisht të banuara dhe të pabanuara) të sektorit të banimit, për vitet 2016</w:t>
      </w:r>
      <w:r w:rsidR="00BC0165" w:rsidRPr="00CC49AB">
        <w:t>–</w:t>
      </w:r>
      <w:r w:rsidRPr="00CC49AB">
        <w:t xml:space="preserve">2023, shprehur në </w:t>
      </w:r>
      <w:r w:rsidR="00CE5C83" w:rsidRPr="00CC49AB">
        <w:t>kwh</w:t>
      </w:r>
      <w:r w:rsidRPr="00CC49AB">
        <w:t>/m</w:t>
      </w:r>
      <w:r w:rsidRPr="00CC49AB">
        <w:rPr>
          <w:vertAlign w:val="superscript"/>
        </w:rPr>
        <w:t>2</w:t>
      </w:r>
      <w:r w:rsidRPr="00CC49AB">
        <w:t xml:space="preserve">•vit të ndërtesave të banimit bazuar në llogaritjet e kryera nga ekipi i </w:t>
      </w:r>
      <w:r w:rsidRPr="00CC49AB">
        <w:lastRenderedPageBreak/>
        <w:t xml:space="preserve">konsulentëve. Vlera e intensitetit të energjisë për të gjithë stokun e ndërtesave (aktualisht të banuara dhe të pabanuara) të sektorit të banimit llogaritet si raport i konsumit total të energjisë të sektorit të banimit me sipërfaqen totale të ndërtesave (aktualisht të banuara dhe të pabanuara). Analiza e </w:t>
      </w:r>
      <w:r w:rsidR="00FD5AF0" w:rsidRPr="00CC49AB">
        <w:t xml:space="preserve">figurës </w:t>
      </w:r>
      <w:r w:rsidRPr="00CC49AB">
        <w:t xml:space="preserve">4.4 tregon se tendenca e intensitetit për të gjithë stokun e ndërtesave (aktualisht të banuara dhe të pabanuara) të sektorit të banimit është në rënie si rezultat primar i rritjes shumë të shpejtë të stokut. Vlera e intensitetit të energjisë për stokun e ndërtesave aktualisht të pabanuara në sektorin e banimit llogaritet si raport i konsumit të tyre të energjisë (duke supozuar se ato konsumojnë mesatarisht vetëm 1/12 e konsumit total </w:t>
      </w:r>
      <w:r w:rsidR="00FD5AF0" w:rsidRPr="00CC49AB">
        <w:t>–</w:t>
      </w:r>
      <w:r w:rsidRPr="00CC49AB">
        <w:t xml:space="preserve"> duke supozuar se ndërtesat e pabanuara (duke qenë si shtëpi emigrantësh, </w:t>
      </w:r>
      <w:r w:rsidR="00AD6171" w:rsidRPr="00CC49AB">
        <w:t>shtëpia</w:t>
      </w:r>
      <w:r w:rsidRPr="00CC49AB">
        <w:t xml:space="preserve"> e dyte dhe e sapo </w:t>
      </w:r>
      <w:r w:rsidR="00AD6171" w:rsidRPr="00CC49AB">
        <w:t>ndërtuar</w:t>
      </w:r>
      <w:r w:rsidRPr="00CC49AB">
        <w:t xml:space="preserve"> dhe e pashitur ende) </w:t>
      </w:r>
      <w:r w:rsidR="00AD6171" w:rsidRPr="00CC49AB">
        <w:t>janë</w:t>
      </w:r>
      <w:r w:rsidRPr="00CC49AB">
        <w:t xml:space="preserve"> </w:t>
      </w:r>
      <w:r w:rsidR="00AD6171" w:rsidRPr="00CC49AB">
        <w:t>përdorur</w:t>
      </w:r>
      <w:r w:rsidRPr="00CC49AB">
        <w:t xml:space="preserve"> </w:t>
      </w:r>
      <w:r w:rsidR="00AD6171" w:rsidRPr="00CC49AB">
        <w:t>vetëm</w:t>
      </w:r>
      <w:r w:rsidRPr="00CC49AB">
        <w:t xml:space="preserve"> </w:t>
      </w:r>
      <w:r w:rsidR="00AD6171" w:rsidRPr="00CC49AB">
        <w:t>një</w:t>
      </w:r>
      <w:r w:rsidRPr="00CC49AB">
        <w:t xml:space="preserve"> muaj) të sektorit të banimit me </w:t>
      </w:r>
      <w:r w:rsidR="00AD6171" w:rsidRPr="00CC49AB">
        <w:t>sipërfaqe</w:t>
      </w:r>
      <w:r w:rsidRPr="00CC49AB">
        <w:t xml:space="preserve"> pallatesh jo aktualisht e banuar. Figura 4.5 tregon se tendenca e intensitetit për stokun e ndërtesave aktualisht të pabanuara është në rënie si rezultat parësor i rritjes shumë të shpejtë të stokut </w:t>
      </w:r>
      <w:r w:rsidR="00774CEA">
        <w:t>të këtij grupi ndërtesash.</w:t>
      </w:r>
    </w:p>
    <w:p w14:paraId="580EF0A2" w14:textId="4635251D" w:rsidR="00655FA7" w:rsidRPr="00CC49AB" w:rsidRDefault="00655FA7" w:rsidP="00251546">
      <w:pPr>
        <w:pStyle w:val="TEKSTIIIIII"/>
      </w:pPr>
      <w:r w:rsidRPr="00CC49AB">
        <w:t xml:space="preserve">Figura 4.6 tregon se tendenca e intensitetit për stokun e ndërtesave aktualisht të banuara është në rënie si rezultat parësor i rritjes shumë të shpejtë të stokut të këtij grupi ndërtesash. Si përfundim, ekipi i konsulentëve ka bërë gjithashtu korrigjimin përfundimtar të vlerave të intensitetit të energjisë për stokun e ndërtesave aktualisht të banuara në sektorin e banimit, të llogaritur duke përdorur një raport të konsumit të tyre të energjisë (duke zbritur nga konsumi total pjesën e konsumuar nga ndërtesat që janë të pabanuara aktualisht dhe që supozohej të ishte e barabartë me vetëm 1/12 e konsumit total - duke supozuar se këto ndërtesa përdoren vetëm një muaj) të sektori </w:t>
      </w:r>
      <w:r w:rsidR="00F04278" w:rsidRPr="00CC49AB">
        <w:t>rezidencial</w:t>
      </w:r>
      <w:r w:rsidRPr="00CC49AB">
        <w:t xml:space="preserve"> me sipërfaqen e ndërtesave të banuara aktualisht.</w:t>
      </w:r>
    </w:p>
    <w:p w14:paraId="50326C0A" w14:textId="57868D1C" w:rsidR="00655FA7" w:rsidRPr="00CC49AB" w:rsidRDefault="00655FA7" w:rsidP="00251546">
      <w:pPr>
        <w:pStyle w:val="TEKSTIIIIII"/>
      </w:pPr>
      <w:r w:rsidRPr="00CC49AB">
        <w:t>Analiza e figurave 4.7</w:t>
      </w:r>
      <w:r w:rsidR="00AD6171" w:rsidRPr="00CC49AB">
        <w:t>–</w:t>
      </w:r>
      <w:r w:rsidRPr="00CC49AB">
        <w:t>4.8 tregon se tendenca e intensitetit të korrigjuar për të gjithë stokun e ndërtesave të banuara aktualisht në sektorin e banimit është në rënie dhe kjo analizë tregon përfundimin e ngjashëm me analizën e mëparshme TD: gjatë periudhës 2019</w:t>
      </w:r>
      <w:r w:rsidR="00AD6171" w:rsidRPr="00CC49AB">
        <w:t>–</w:t>
      </w:r>
      <w:r w:rsidRPr="00CC49AB">
        <w:t xml:space="preserve">2021, konsumi specifik i energjisë është rritur, por është ulur deri në 10% për vitin 2023 krahasuar me vitin 2018 (bazë vit). </w:t>
      </w:r>
    </w:p>
    <w:p w14:paraId="396798C5" w14:textId="77777777" w:rsidR="00655FA7" w:rsidRPr="00CC49AB" w:rsidRDefault="00655FA7" w:rsidP="00251546">
      <w:pPr>
        <w:pStyle w:val="TEKSTIIIIII"/>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67"/>
        <w:gridCol w:w="3066"/>
        <w:gridCol w:w="3227"/>
      </w:tblGrid>
      <w:tr w:rsidR="00655FA7" w:rsidRPr="00CC49AB" w14:paraId="0AC17FF4" w14:textId="77777777" w:rsidTr="00251546">
        <w:trPr>
          <w:trHeight w:val="4526"/>
        </w:trPr>
        <w:tc>
          <w:tcPr>
            <w:tcW w:w="1638" w:type="pct"/>
          </w:tcPr>
          <w:p w14:paraId="565C8EF0"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39" w:name="_Toc184463842"/>
            <w:r w:rsidRPr="00CC49AB">
              <w:rPr>
                <w:rFonts w:ascii="Garamond" w:hAnsi="Garamond" w:cs="Times New Roman"/>
                <w:b w:val="0"/>
                <w:i/>
                <w:noProof/>
                <w:color w:val="auto"/>
                <w:szCs w:val="20"/>
                <w:lang w:val="en-US" w:eastAsia="en-US"/>
              </w:rPr>
              <w:drawing>
                <wp:inline distT="0" distB="0" distL="0" distR="0" wp14:anchorId="743502EC" wp14:editId="30BE1803">
                  <wp:extent cx="1689735" cy="1967230"/>
                  <wp:effectExtent l="0" t="0" r="5715" b="0"/>
                  <wp:docPr id="1529548100" name="Picture 1529548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164">
                            <a:extLst>
                              <a:ext uri="{28A0092B-C50C-407E-A947-70E740481C1C}">
                                <a14:useLocalDpi xmlns:a14="http://schemas.microsoft.com/office/drawing/2010/main" val="0"/>
                              </a:ext>
                            </a:extLst>
                          </a:blip>
                          <a:srcRect/>
                          <a:stretch>
                            <a:fillRect/>
                          </a:stretch>
                        </pic:blipFill>
                        <pic:spPr bwMode="auto">
                          <a:xfrm>
                            <a:off x="0" y="0"/>
                            <a:ext cx="1694161" cy="1972383"/>
                          </a:xfrm>
                          <a:prstGeom prst="rect">
                            <a:avLst/>
                          </a:prstGeom>
                          <a:noFill/>
                        </pic:spPr>
                      </pic:pic>
                    </a:graphicData>
                  </a:graphic>
                </wp:inline>
              </w:drawing>
            </w:r>
            <w:bookmarkEnd w:id="239"/>
          </w:p>
          <w:p w14:paraId="37E47111" w14:textId="0DADA3CE"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40" w:name="_Toc184729390"/>
            <w:r w:rsidRPr="00CC49AB">
              <w:rPr>
                <w:rFonts w:ascii="Garamond" w:hAnsi="Garamond" w:cs="Times New Roman"/>
                <w:b w:val="0"/>
                <w:i/>
                <w:color w:val="auto"/>
                <w:szCs w:val="20"/>
                <w:lang w:val="sq-AL"/>
              </w:rPr>
              <w:t xml:space="preserve">Figura </w:t>
            </w:r>
            <w:r w:rsidR="00251546" w:rsidRPr="00CC49AB">
              <w:rPr>
                <w:rFonts w:ascii="Garamond" w:hAnsi="Garamond" w:cs="Times New Roman"/>
                <w:b w:val="0"/>
                <w:i/>
                <w:color w:val="auto"/>
                <w:szCs w:val="20"/>
                <w:lang w:val="sq-AL"/>
              </w:rPr>
              <w:t>4.4</w:t>
            </w:r>
            <w:r w:rsidRPr="00CC49AB">
              <w:rPr>
                <w:rFonts w:ascii="Garamond" w:hAnsi="Garamond" w:cs="Times New Roman"/>
                <w:b w:val="0"/>
                <w:i/>
                <w:color w:val="auto"/>
                <w:szCs w:val="20"/>
                <w:lang w:val="sq-AL"/>
              </w:rPr>
              <w:t xml:space="preserve"> Trendi i intensitetit për të gjithë stokun e ndërtesave (aktualisht të banuara dhe të pabanuara) të sektorit të banimit (duke marrë parasysh konsumin total të energjisë për banesa), </w:t>
            </w:r>
            <w:r w:rsidR="00CE5C83" w:rsidRPr="00CC49AB">
              <w:rPr>
                <w:rFonts w:ascii="Garamond" w:hAnsi="Garamond" w:cs="Times New Roman"/>
                <w:b w:val="0"/>
                <w:i/>
                <w:color w:val="auto"/>
                <w:szCs w:val="20"/>
                <w:lang w:val="sq-AL"/>
              </w:rPr>
              <w:t>kwh</w:t>
            </w:r>
            <w:r w:rsidRPr="00CC49AB">
              <w:rPr>
                <w:rFonts w:ascii="Garamond" w:hAnsi="Garamond" w:cs="Times New Roman"/>
                <w:b w:val="0"/>
                <w:i/>
                <w:color w:val="auto"/>
                <w:szCs w:val="20"/>
                <w:lang w:val="sq-AL"/>
              </w:rPr>
              <w:t>/m</w:t>
            </w:r>
            <w:r w:rsidRPr="00CC49AB">
              <w:rPr>
                <w:rFonts w:ascii="Garamond" w:hAnsi="Garamond" w:cs="Times New Roman"/>
                <w:b w:val="0"/>
                <w:i/>
                <w:color w:val="auto"/>
                <w:szCs w:val="20"/>
                <w:vertAlign w:val="superscript"/>
                <w:lang w:val="sq-AL"/>
              </w:rPr>
              <w:t>2</w:t>
            </w:r>
            <w:r w:rsidRPr="00CC49AB">
              <w:rPr>
                <w:rFonts w:ascii="Garamond" w:hAnsi="Garamond" w:cs="Times New Roman"/>
                <w:b w:val="0"/>
                <w:i/>
                <w:color w:val="auto"/>
                <w:szCs w:val="20"/>
                <w:lang w:val="sq-AL"/>
              </w:rPr>
              <w:t>•vit</w:t>
            </w:r>
            <w:bookmarkEnd w:id="240"/>
          </w:p>
        </w:tc>
        <w:tc>
          <w:tcPr>
            <w:tcW w:w="1638" w:type="pct"/>
          </w:tcPr>
          <w:p w14:paraId="51D277E2"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41" w:name="_Toc184463843"/>
            <w:r w:rsidRPr="00CC49AB">
              <w:rPr>
                <w:rFonts w:ascii="Garamond" w:hAnsi="Garamond" w:cs="Times New Roman"/>
                <w:b w:val="0"/>
                <w:i/>
                <w:noProof/>
                <w:color w:val="auto"/>
                <w:szCs w:val="20"/>
                <w:lang w:val="en-US" w:eastAsia="en-US"/>
              </w:rPr>
              <w:drawing>
                <wp:inline distT="0" distB="0" distL="0" distR="0" wp14:anchorId="07AC03BC" wp14:editId="6D17F233">
                  <wp:extent cx="1717373" cy="1966595"/>
                  <wp:effectExtent l="0" t="0" r="0" b="0"/>
                  <wp:docPr id="857820360" name="Picture 8578203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165">
                            <a:extLst>
                              <a:ext uri="{28A0092B-C50C-407E-A947-70E740481C1C}">
                                <a14:useLocalDpi xmlns:a14="http://schemas.microsoft.com/office/drawing/2010/main" val="0"/>
                              </a:ext>
                            </a:extLst>
                          </a:blip>
                          <a:srcRect/>
                          <a:stretch>
                            <a:fillRect/>
                          </a:stretch>
                        </pic:blipFill>
                        <pic:spPr bwMode="auto">
                          <a:xfrm>
                            <a:off x="0" y="0"/>
                            <a:ext cx="1720143" cy="1969766"/>
                          </a:xfrm>
                          <a:prstGeom prst="rect">
                            <a:avLst/>
                          </a:prstGeom>
                          <a:noFill/>
                        </pic:spPr>
                      </pic:pic>
                    </a:graphicData>
                  </a:graphic>
                </wp:inline>
              </w:drawing>
            </w:r>
            <w:bookmarkEnd w:id="241"/>
          </w:p>
          <w:p w14:paraId="124E09B9" w14:textId="2FE6F099"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42" w:name="_Toc184729391"/>
            <w:r w:rsidRPr="00CC49AB">
              <w:rPr>
                <w:rFonts w:ascii="Garamond" w:hAnsi="Garamond" w:cs="Times New Roman"/>
                <w:b w:val="0"/>
                <w:i/>
                <w:color w:val="auto"/>
                <w:szCs w:val="20"/>
                <w:lang w:val="sq-AL"/>
              </w:rPr>
              <w:t xml:space="preserve">Figura </w:t>
            </w:r>
            <w:r w:rsidR="00251546" w:rsidRPr="00CC49AB">
              <w:rPr>
                <w:rFonts w:ascii="Garamond" w:hAnsi="Garamond" w:cs="Times New Roman"/>
                <w:b w:val="0"/>
                <w:i/>
                <w:color w:val="auto"/>
                <w:szCs w:val="20"/>
                <w:lang w:val="sq-AL"/>
              </w:rPr>
              <w:t>4.5</w:t>
            </w:r>
            <w:r w:rsidRPr="00CC49AB">
              <w:rPr>
                <w:rFonts w:ascii="Garamond" w:hAnsi="Garamond" w:cs="Times New Roman"/>
                <w:b w:val="0"/>
                <w:i/>
                <w:color w:val="auto"/>
                <w:szCs w:val="20"/>
                <w:lang w:val="sq-AL"/>
              </w:rPr>
              <w:t xml:space="preserve"> Trendi i intensitetit për stokun e ndërtesave aktualisht të pabanuara në sektorin e banimit (duke marrë parasysh 1/12 e totalit të konsumit të energjisë për banesa),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w:t>
            </w:r>
            <w:r w:rsidR="00CE5C83" w:rsidRPr="00CC49AB">
              <w:rPr>
                <w:rFonts w:ascii="Garamond" w:hAnsi="Garamond" w:cs="Times New Roman"/>
                <w:b w:val="0"/>
                <w:i/>
                <w:color w:val="auto"/>
                <w:szCs w:val="20"/>
                <w:lang w:val="sq-AL"/>
              </w:rPr>
              <w:t>kwh</w:t>
            </w:r>
            <w:r w:rsidRPr="00CC49AB">
              <w:rPr>
                <w:rFonts w:ascii="Garamond" w:hAnsi="Garamond" w:cs="Times New Roman"/>
                <w:b w:val="0"/>
                <w:i/>
                <w:color w:val="auto"/>
                <w:szCs w:val="20"/>
                <w:lang w:val="sq-AL"/>
              </w:rPr>
              <w:t>/m</w:t>
            </w:r>
            <w:r w:rsidRPr="00CC49AB">
              <w:rPr>
                <w:rFonts w:ascii="Garamond" w:hAnsi="Garamond" w:cs="Times New Roman"/>
                <w:b w:val="0"/>
                <w:i/>
                <w:color w:val="auto"/>
                <w:szCs w:val="20"/>
                <w:vertAlign w:val="superscript"/>
                <w:lang w:val="sq-AL"/>
              </w:rPr>
              <w:t>2</w:t>
            </w:r>
            <w:r w:rsidRPr="00CC49AB">
              <w:rPr>
                <w:rFonts w:ascii="Garamond" w:hAnsi="Garamond" w:cs="Times New Roman"/>
                <w:b w:val="0"/>
                <w:i/>
                <w:color w:val="auto"/>
                <w:szCs w:val="20"/>
                <w:lang w:val="sq-AL"/>
              </w:rPr>
              <w:t>•vit</w:t>
            </w:r>
            <w:bookmarkEnd w:id="242"/>
          </w:p>
        </w:tc>
        <w:tc>
          <w:tcPr>
            <w:tcW w:w="1724" w:type="pct"/>
          </w:tcPr>
          <w:p w14:paraId="56D7B1E8"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43" w:name="_Toc184463844"/>
            <w:r w:rsidRPr="00CC49AB">
              <w:rPr>
                <w:rFonts w:ascii="Garamond" w:hAnsi="Garamond" w:cs="Times New Roman"/>
                <w:b w:val="0"/>
                <w:i/>
                <w:noProof/>
                <w:color w:val="auto"/>
                <w:szCs w:val="20"/>
                <w:lang w:val="en-US" w:eastAsia="en-US"/>
              </w:rPr>
              <w:drawing>
                <wp:inline distT="0" distB="0" distL="0" distR="0" wp14:anchorId="4AB3837D" wp14:editId="63C84114">
                  <wp:extent cx="1835728" cy="1966387"/>
                  <wp:effectExtent l="0" t="0" r="0" b="0"/>
                  <wp:docPr id="1186784504" name="Picture 1186784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166">
                            <a:extLst>
                              <a:ext uri="{28A0092B-C50C-407E-A947-70E740481C1C}">
                                <a14:useLocalDpi xmlns:a14="http://schemas.microsoft.com/office/drawing/2010/main" val="0"/>
                              </a:ext>
                            </a:extLst>
                          </a:blip>
                          <a:srcRect/>
                          <a:stretch>
                            <a:fillRect/>
                          </a:stretch>
                        </pic:blipFill>
                        <pic:spPr bwMode="auto">
                          <a:xfrm>
                            <a:off x="0" y="0"/>
                            <a:ext cx="1843276" cy="1974473"/>
                          </a:xfrm>
                          <a:prstGeom prst="rect">
                            <a:avLst/>
                          </a:prstGeom>
                          <a:noFill/>
                        </pic:spPr>
                      </pic:pic>
                    </a:graphicData>
                  </a:graphic>
                </wp:inline>
              </w:drawing>
            </w:r>
            <w:bookmarkEnd w:id="243"/>
          </w:p>
          <w:p w14:paraId="2BD0F7DC" w14:textId="6BCDE4DD"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44" w:name="_Toc184729392"/>
            <w:r w:rsidRPr="00CC49AB">
              <w:rPr>
                <w:rFonts w:ascii="Garamond" w:hAnsi="Garamond" w:cs="Times New Roman"/>
                <w:b w:val="0"/>
                <w:i/>
                <w:color w:val="auto"/>
                <w:szCs w:val="20"/>
                <w:lang w:val="sq-AL"/>
              </w:rPr>
              <w:t xml:space="preserve">Figura </w:t>
            </w:r>
            <w:r w:rsidR="00251546" w:rsidRPr="00CC49AB">
              <w:rPr>
                <w:rFonts w:ascii="Garamond" w:hAnsi="Garamond" w:cs="Times New Roman"/>
                <w:b w:val="0"/>
                <w:i/>
                <w:color w:val="auto"/>
                <w:szCs w:val="20"/>
                <w:lang w:val="sq-AL"/>
              </w:rPr>
              <w:t xml:space="preserve">4.6 </w:t>
            </w:r>
            <w:r w:rsidRPr="00CC49AB">
              <w:rPr>
                <w:rFonts w:ascii="Garamond" w:hAnsi="Garamond" w:cs="Times New Roman"/>
                <w:b w:val="0"/>
                <w:i/>
                <w:color w:val="auto"/>
                <w:szCs w:val="20"/>
                <w:lang w:val="sq-AL"/>
              </w:rPr>
              <w:t xml:space="preserve">Trendi i intensitetit për stokun e ndërtesave aktualisht të banuara në sektorin e banimit (duke marrë parasysh konsumin total të energjisë për banesa),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w:t>
            </w:r>
            <w:r w:rsidR="00CE5C83" w:rsidRPr="00CC49AB">
              <w:rPr>
                <w:rFonts w:ascii="Garamond" w:hAnsi="Garamond" w:cs="Times New Roman"/>
                <w:b w:val="0"/>
                <w:i/>
                <w:color w:val="auto"/>
                <w:szCs w:val="20"/>
                <w:lang w:val="sq-AL"/>
              </w:rPr>
              <w:t>kwh</w:t>
            </w:r>
            <w:r w:rsidRPr="00CC49AB">
              <w:rPr>
                <w:rFonts w:ascii="Garamond" w:hAnsi="Garamond" w:cs="Times New Roman"/>
                <w:b w:val="0"/>
                <w:i/>
                <w:color w:val="auto"/>
                <w:szCs w:val="20"/>
                <w:lang w:val="sq-AL"/>
              </w:rPr>
              <w:t>/m</w:t>
            </w:r>
            <w:r w:rsidRPr="00CC49AB">
              <w:rPr>
                <w:rFonts w:ascii="Garamond" w:hAnsi="Garamond" w:cs="Times New Roman"/>
                <w:b w:val="0"/>
                <w:i/>
                <w:color w:val="auto"/>
                <w:szCs w:val="20"/>
                <w:vertAlign w:val="superscript"/>
                <w:lang w:val="sq-AL"/>
              </w:rPr>
              <w:t>2</w:t>
            </w:r>
            <w:r w:rsidRPr="00CC49AB">
              <w:rPr>
                <w:rFonts w:ascii="Garamond" w:hAnsi="Garamond" w:cs="Times New Roman"/>
                <w:b w:val="0"/>
                <w:i/>
                <w:color w:val="auto"/>
                <w:szCs w:val="20"/>
                <w:lang w:val="sq-AL"/>
              </w:rPr>
              <w:t>•vit</w:t>
            </w:r>
            <w:bookmarkEnd w:id="244"/>
          </w:p>
        </w:tc>
      </w:tr>
      <w:tr w:rsidR="00655FA7" w:rsidRPr="00CC49AB" w14:paraId="582C4DAD" w14:textId="77777777" w:rsidTr="00251546">
        <w:trPr>
          <w:trHeight w:val="70"/>
        </w:trPr>
        <w:tc>
          <w:tcPr>
            <w:tcW w:w="5000" w:type="pct"/>
            <w:gridSpan w:val="3"/>
          </w:tcPr>
          <w:p w14:paraId="3C565CA1" w14:textId="3004135C"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45" w:name="_Toc184463845"/>
            <w:r w:rsidRPr="00CC49AB">
              <w:rPr>
                <w:rFonts w:ascii="Garamond" w:hAnsi="Garamond" w:cs="Times New Roman"/>
                <w:b w:val="0"/>
                <w:i/>
                <w:color w:val="auto"/>
                <w:szCs w:val="20"/>
                <w:lang w:val="sq-AL"/>
              </w:rPr>
              <w:t xml:space="preserve">Burimi: Llogaritur nga </w:t>
            </w:r>
            <w:r w:rsidR="00FD5AF0"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për çdo vit</w:t>
            </w:r>
            <w:bookmarkEnd w:id="245"/>
          </w:p>
        </w:tc>
      </w:tr>
    </w:tbl>
    <w:p w14:paraId="36ACC0BD" w14:textId="77777777" w:rsidR="00655FA7" w:rsidRPr="00CC49AB" w:rsidRDefault="00655FA7" w:rsidP="00655FA7">
      <w:pPr>
        <w:spacing w:after="0" w:line="240" w:lineRule="auto"/>
        <w:jc w:val="both"/>
        <w:rPr>
          <w:rFonts w:ascii="Garamond" w:hAnsi="Garamond" w:cs="Times New Roman"/>
          <w:sz w:val="24"/>
          <w:szCs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74"/>
        <w:gridCol w:w="4686"/>
      </w:tblGrid>
      <w:tr w:rsidR="00655FA7" w:rsidRPr="00CC49AB" w14:paraId="474653A2" w14:textId="77777777" w:rsidTr="00251546">
        <w:trPr>
          <w:trHeight w:val="4630"/>
        </w:trPr>
        <w:tc>
          <w:tcPr>
            <w:tcW w:w="2497" w:type="pct"/>
          </w:tcPr>
          <w:p w14:paraId="1C6AD2CD"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46" w:name="_Toc184463846"/>
            <w:r w:rsidRPr="00CC49AB">
              <w:rPr>
                <w:rFonts w:ascii="Garamond" w:hAnsi="Garamond" w:cs="Times New Roman"/>
                <w:b w:val="0"/>
                <w:i/>
                <w:noProof/>
                <w:color w:val="auto"/>
                <w:szCs w:val="20"/>
                <w:lang w:val="en-US" w:eastAsia="en-US"/>
              </w:rPr>
              <w:lastRenderedPageBreak/>
              <w:drawing>
                <wp:inline distT="0" distB="0" distL="0" distR="0" wp14:anchorId="147580F9" wp14:editId="7AE188BA">
                  <wp:extent cx="2395693" cy="2242867"/>
                  <wp:effectExtent l="0" t="0" r="5080" b="5080"/>
                  <wp:docPr id="280882583" name="Picture 2808825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167">
                            <a:extLst>
                              <a:ext uri="{28A0092B-C50C-407E-A947-70E740481C1C}">
                                <a14:useLocalDpi xmlns:a14="http://schemas.microsoft.com/office/drawing/2010/main" val="0"/>
                              </a:ext>
                            </a:extLst>
                          </a:blip>
                          <a:srcRect/>
                          <a:stretch>
                            <a:fillRect/>
                          </a:stretch>
                        </pic:blipFill>
                        <pic:spPr bwMode="auto">
                          <a:xfrm>
                            <a:off x="0" y="0"/>
                            <a:ext cx="2400842" cy="2247688"/>
                          </a:xfrm>
                          <a:prstGeom prst="rect">
                            <a:avLst/>
                          </a:prstGeom>
                          <a:noFill/>
                        </pic:spPr>
                      </pic:pic>
                    </a:graphicData>
                  </a:graphic>
                </wp:inline>
              </w:drawing>
            </w:r>
            <w:bookmarkEnd w:id="246"/>
          </w:p>
          <w:p w14:paraId="4925C888" w14:textId="49A077A5"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47" w:name="_Toc184729393"/>
            <w:r w:rsidRPr="00CC49AB">
              <w:rPr>
                <w:rFonts w:ascii="Garamond" w:hAnsi="Garamond" w:cs="Times New Roman"/>
                <w:b w:val="0"/>
                <w:i/>
                <w:color w:val="auto"/>
                <w:szCs w:val="20"/>
                <w:lang w:val="sq-AL"/>
              </w:rPr>
              <w:t xml:space="preserve">Figura </w:t>
            </w:r>
            <w:r w:rsidR="00251546" w:rsidRPr="00CC49AB">
              <w:rPr>
                <w:rFonts w:ascii="Garamond" w:hAnsi="Garamond" w:cs="Times New Roman"/>
                <w:b w:val="0"/>
                <w:i/>
                <w:color w:val="auto"/>
                <w:szCs w:val="20"/>
                <w:lang w:val="sq-AL"/>
              </w:rPr>
              <w:t>4.7</w:t>
            </w:r>
            <w:r w:rsidRPr="00CC49AB">
              <w:rPr>
                <w:rFonts w:ascii="Garamond" w:hAnsi="Garamond" w:cs="Times New Roman"/>
                <w:b w:val="0"/>
                <w:i/>
                <w:color w:val="auto"/>
                <w:szCs w:val="20"/>
                <w:lang w:val="sq-AL"/>
              </w:rPr>
              <w:t xml:space="preserve"> Intensiteti i korrigjuar për të gjithë stokun e ndërtesave aktualisht të banuara në sektorin e banimit (duke marrë parasysh 11/12 e konsumit total të energjisë për banim), </w:t>
            </w:r>
            <w:r w:rsidR="00CE5C83" w:rsidRPr="00CC49AB">
              <w:rPr>
                <w:rFonts w:ascii="Garamond" w:hAnsi="Garamond" w:cs="Times New Roman"/>
                <w:b w:val="0"/>
                <w:i/>
                <w:color w:val="auto"/>
                <w:szCs w:val="20"/>
                <w:lang w:val="sq-AL"/>
              </w:rPr>
              <w:t>kwh</w:t>
            </w:r>
            <w:r w:rsidRPr="00CC49AB">
              <w:rPr>
                <w:rFonts w:ascii="Garamond" w:hAnsi="Garamond" w:cs="Times New Roman"/>
                <w:b w:val="0"/>
                <w:i/>
                <w:color w:val="auto"/>
                <w:szCs w:val="20"/>
                <w:lang w:val="sq-AL"/>
              </w:rPr>
              <w:t>/m</w:t>
            </w:r>
            <w:r w:rsidRPr="00CC49AB">
              <w:rPr>
                <w:rFonts w:ascii="Garamond" w:hAnsi="Garamond" w:cs="Times New Roman"/>
                <w:b w:val="0"/>
                <w:i/>
                <w:color w:val="auto"/>
                <w:szCs w:val="20"/>
                <w:vertAlign w:val="superscript"/>
                <w:lang w:val="sq-AL"/>
              </w:rPr>
              <w:t>2</w:t>
            </w:r>
            <w:r w:rsidRPr="00CC49AB">
              <w:rPr>
                <w:rFonts w:ascii="Garamond" w:hAnsi="Garamond" w:cs="Times New Roman"/>
                <w:b w:val="0"/>
                <w:i/>
                <w:color w:val="auto"/>
                <w:szCs w:val="20"/>
                <w:lang w:val="sq-AL"/>
              </w:rPr>
              <w:t>•vit</w:t>
            </w:r>
            <w:bookmarkEnd w:id="247"/>
          </w:p>
        </w:tc>
        <w:tc>
          <w:tcPr>
            <w:tcW w:w="2503" w:type="pct"/>
          </w:tcPr>
          <w:p w14:paraId="498ADCE0"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48" w:name="_Toc184463847"/>
            <w:r w:rsidRPr="00CC49AB">
              <w:rPr>
                <w:rFonts w:ascii="Garamond" w:hAnsi="Garamond" w:cs="Times New Roman"/>
                <w:b w:val="0"/>
                <w:i/>
                <w:noProof/>
                <w:color w:val="auto"/>
                <w:szCs w:val="20"/>
                <w:lang w:val="en-US" w:eastAsia="en-US"/>
              </w:rPr>
              <w:drawing>
                <wp:inline distT="0" distB="0" distL="0" distR="0" wp14:anchorId="39473138" wp14:editId="7B380FAD">
                  <wp:extent cx="2440962" cy="2242820"/>
                  <wp:effectExtent l="0" t="0" r="0" b="5080"/>
                  <wp:docPr id="2092520414" name="Picture 20925204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168">
                            <a:extLst>
                              <a:ext uri="{28A0092B-C50C-407E-A947-70E740481C1C}">
                                <a14:useLocalDpi xmlns:a14="http://schemas.microsoft.com/office/drawing/2010/main" val="0"/>
                              </a:ext>
                            </a:extLst>
                          </a:blip>
                          <a:srcRect/>
                          <a:stretch>
                            <a:fillRect/>
                          </a:stretch>
                        </pic:blipFill>
                        <pic:spPr bwMode="auto">
                          <a:xfrm>
                            <a:off x="0" y="0"/>
                            <a:ext cx="2445724" cy="2247195"/>
                          </a:xfrm>
                          <a:prstGeom prst="rect">
                            <a:avLst/>
                          </a:prstGeom>
                          <a:noFill/>
                        </pic:spPr>
                      </pic:pic>
                    </a:graphicData>
                  </a:graphic>
                </wp:inline>
              </w:drawing>
            </w:r>
            <w:bookmarkEnd w:id="248"/>
          </w:p>
          <w:p w14:paraId="6F48648C"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49" w:name="_Toc184729394"/>
            <w:r w:rsidRPr="00CC49AB">
              <w:rPr>
                <w:rFonts w:ascii="Garamond" w:hAnsi="Garamond" w:cs="Times New Roman"/>
                <w:b w:val="0"/>
                <w:i/>
                <w:color w:val="auto"/>
                <w:szCs w:val="20"/>
                <w:lang w:val="sq-AL"/>
              </w:rPr>
              <w:t xml:space="preserve">Figura </w:t>
            </w:r>
            <w:r w:rsidR="00251546" w:rsidRPr="00CC49AB">
              <w:rPr>
                <w:rFonts w:ascii="Garamond" w:hAnsi="Garamond" w:cs="Times New Roman"/>
                <w:b w:val="0"/>
                <w:i/>
                <w:color w:val="auto"/>
                <w:szCs w:val="20"/>
                <w:lang w:val="sq-AL"/>
              </w:rPr>
              <w:t xml:space="preserve">4.8 </w:t>
            </w:r>
            <w:r w:rsidRPr="00CC49AB">
              <w:rPr>
                <w:rFonts w:ascii="Garamond" w:hAnsi="Garamond" w:cs="Times New Roman"/>
                <w:b w:val="0"/>
                <w:i/>
                <w:color w:val="auto"/>
                <w:szCs w:val="20"/>
                <w:lang w:val="sq-AL"/>
              </w:rPr>
              <w:t>Intensiteti i korrigjuar për të gjithë stokun e ndërtesave të banuara aktualisht në sektorin e banimit (duke marrë parasysh 11/12 e konsumit total të energjisë për banim), %</w:t>
            </w:r>
            <w:bookmarkEnd w:id="249"/>
          </w:p>
        </w:tc>
      </w:tr>
      <w:tr w:rsidR="00655FA7" w:rsidRPr="00CC49AB" w14:paraId="481EABC4" w14:textId="77777777" w:rsidTr="00251546">
        <w:trPr>
          <w:trHeight w:val="64"/>
        </w:trPr>
        <w:tc>
          <w:tcPr>
            <w:tcW w:w="5000" w:type="pct"/>
            <w:gridSpan w:val="2"/>
          </w:tcPr>
          <w:p w14:paraId="70034298" w14:textId="0ABFAC3C"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50" w:name="_Toc184463848"/>
            <w:r w:rsidRPr="00CC49AB">
              <w:rPr>
                <w:rFonts w:ascii="Garamond" w:hAnsi="Garamond" w:cs="Times New Roman"/>
                <w:b w:val="0"/>
                <w:i/>
                <w:color w:val="auto"/>
                <w:szCs w:val="20"/>
                <w:lang w:val="sq-AL"/>
              </w:rPr>
              <w:t xml:space="preserve">Burimi: Llogaritur nga </w:t>
            </w:r>
            <w:r w:rsidR="00FD5AF0"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për çdo vit</w:t>
            </w:r>
            <w:bookmarkEnd w:id="250"/>
          </w:p>
        </w:tc>
      </w:tr>
    </w:tbl>
    <w:p w14:paraId="5BB0636E" w14:textId="77777777" w:rsidR="00655FA7" w:rsidRPr="00CC49AB" w:rsidRDefault="00655FA7" w:rsidP="00655FA7">
      <w:pPr>
        <w:spacing w:after="0" w:line="240" w:lineRule="auto"/>
        <w:jc w:val="both"/>
        <w:rPr>
          <w:rFonts w:ascii="Garamond" w:hAnsi="Garamond" w:cs="Times New Roman"/>
          <w:sz w:val="24"/>
          <w:szCs w:val="24"/>
        </w:rPr>
      </w:pPr>
    </w:p>
    <w:p w14:paraId="18E35C03" w14:textId="2F526F85" w:rsidR="00655FA7" w:rsidRPr="00CC49AB" w:rsidRDefault="00655FA7" w:rsidP="00251546">
      <w:pPr>
        <w:pStyle w:val="TEKSTIIIIII"/>
      </w:pPr>
      <w:r w:rsidRPr="00CC49AB">
        <w:t xml:space="preserve">Rezultatet e </w:t>
      </w:r>
      <w:r w:rsidR="00FD5AF0" w:rsidRPr="00CC49AB">
        <w:t>mësipërme</w:t>
      </w:r>
      <w:r w:rsidRPr="00CC49AB">
        <w:t xml:space="preserve"> ofrojnë dëshmi të qarta të një përmirësimi të qëndrueshëm të EE për vitet 2022</w:t>
      </w:r>
      <w:r w:rsidR="00FD5AF0" w:rsidRPr="00CC49AB">
        <w:t>–</w:t>
      </w:r>
      <w:r w:rsidRPr="00CC49AB">
        <w:t>2023 bazuar në dy metodat e analizuara të TD të paraqitura më sipër.</w:t>
      </w:r>
    </w:p>
    <w:p w14:paraId="6FC82AA2" w14:textId="77777777" w:rsidR="00655FA7" w:rsidRPr="00CC49AB" w:rsidRDefault="00251546" w:rsidP="00251546">
      <w:pPr>
        <w:pStyle w:val="TEKSTIIIIII"/>
        <w:rPr>
          <w:b/>
        </w:rPr>
      </w:pPr>
      <w:bookmarkStart w:id="251" w:name="_Toc184729118"/>
      <w:r w:rsidRPr="00CC49AB">
        <w:rPr>
          <w:b/>
        </w:rPr>
        <w:t xml:space="preserve">4.2.3 </w:t>
      </w:r>
      <w:r w:rsidR="00655FA7" w:rsidRPr="00CC49AB">
        <w:rPr>
          <w:b/>
        </w:rPr>
        <w:t>Kursimet e arritura në ndërtesat publike qendrore dhe bashkiake</w:t>
      </w:r>
      <w:bookmarkEnd w:id="251"/>
    </w:p>
    <w:p w14:paraId="6D187CC3" w14:textId="02E8FEA3" w:rsidR="00655FA7" w:rsidRPr="00CC49AB" w:rsidRDefault="00655FA7" w:rsidP="00251546">
      <w:pPr>
        <w:pStyle w:val="TEKSTIIIIII"/>
        <w:rPr>
          <w:b/>
          <w:bCs/>
          <w:szCs w:val="24"/>
        </w:rPr>
      </w:pPr>
      <w:r w:rsidRPr="00CC49AB">
        <w:rPr>
          <w:szCs w:val="24"/>
        </w:rPr>
        <w:t>Figura 4.9 paraqet parashikimin historik të konsumit të energjisë dhe kërkesës për energji për stokun e ndërtesave publike qendrore dhe bashkiake. Analiza për vitin 2018-2019 tregon se konsumi i energjisë për stokun e ndërtesave publike qendrore dhe bashkiake ka qenë më i lartë se kërkesa për energji e parashikuar nga Strategjia e Energjisë dhe PKEK. Ndërkohë, konsumi historik i energjisë për periudhën 2020 është më i ulët se skenari i parashikuar i kërkesës për energji WEM dhe WAM dhe kjo shpjegohet më së shumti</w:t>
      </w:r>
      <w:r w:rsidR="00FD5AF0" w:rsidRPr="00CC49AB">
        <w:rPr>
          <w:szCs w:val="24"/>
        </w:rPr>
        <w:t>,</w:t>
      </w:r>
      <w:r w:rsidRPr="00CC49AB">
        <w:rPr>
          <w:szCs w:val="24"/>
        </w:rPr>
        <w:t xml:space="preserve"> për shkak të mbylljes së shumë institucioneve publike për shkak të </w:t>
      </w:r>
      <w:r w:rsidR="00FD5AF0" w:rsidRPr="00CC49AB">
        <w:rPr>
          <w:szCs w:val="24"/>
        </w:rPr>
        <w:t>COVID</w:t>
      </w:r>
      <w:r w:rsidRPr="00CC49AB">
        <w:rPr>
          <w:szCs w:val="24"/>
        </w:rPr>
        <w:t>-19. Konsumi i energjisë për periudhën 2021-2023 është më i ulët se skenari bazë duke sjellë kursime të energjisë, duke treguar se zbatimi i masave EE/BRE ka filluar të tregojë kontributin e tyre. Analiza tregon se kursimet e energjisë janë në nivelin 4.4% dhe 10% krahasuar me skenarin bazë për të dy</w:t>
      </w:r>
      <w:r w:rsidR="00397167">
        <w:rPr>
          <w:szCs w:val="24"/>
        </w:rPr>
        <w:t>ja</w:t>
      </w:r>
      <w:r w:rsidRPr="00CC49AB">
        <w:rPr>
          <w:szCs w:val="24"/>
        </w:rPr>
        <w:t xml:space="preserve"> vitet 2022 dhe 2023 (figurat 4.10-4.11). Ndërkohë, konsumi për 2022 dhe 2023 është më i lartë se vlerat përkatëse të parashikuara sipas WM dhe WAM sipas PKEK. Kjo analizë tregon qartë se duhet bërë shumë më tepër në kuadër të stokut të ndërtesave publike qendrore dhe bashkiake për të arritur objektivat e EE sipas WAM/PKEK</w:t>
      </w:r>
      <w:r w:rsidRPr="00CC49AB">
        <w:rPr>
          <w:rFonts w:eastAsia="Times New Roman"/>
          <w:spacing w:val="-1"/>
          <w:szCs w:val="24"/>
          <w:lang w:eastAsia="fi-FI"/>
        </w:rPr>
        <w:t>.</w:t>
      </w:r>
    </w:p>
    <w:p w14:paraId="5F77450A" w14:textId="77777777" w:rsidR="00655FA7" w:rsidRPr="00CC49AB" w:rsidRDefault="00655FA7" w:rsidP="00655FA7">
      <w:pPr>
        <w:spacing w:after="0" w:line="240" w:lineRule="auto"/>
        <w:jc w:val="both"/>
        <w:rPr>
          <w:rFonts w:ascii="Garamond" w:eastAsia="Times New Roman" w:hAnsi="Garamond" w:cs="Times New Roman"/>
          <w:spacing w:val="-1"/>
          <w:sz w:val="24"/>
          <w:szCs w:val="24"/>
          <w:lang w:eastAsia="fi-FI"/>
        </w:rPr>
      </w:pPr>
    </w:p>
    <w:p w14:paraId="7DA088BD" w14:textId="77777777" w:rsidR="00655FA7" w:rsidRPr="00CC49AB" w:rsidRDefault="00655FA7" w:rsidP="00655FA7">
      <w:pPr>
        <w:keepNext/>
        <w:spacing w:after="0" w:line="240" w:lineRule="auto"/>
        <w:jc w:val="center"/>
        <w:rPr>
          <w:rFonts w:ascii="Garamond" w:hAnsi="Garamond" w:cs="Times New Roman"/>
        </w:rPr>
      </w:pPr>
      <w:r w:rsidRPr="00CC49AB">
        <w:rPr>
          <w:rFonts w:ascii="Garamond" w:eastAsia="Times New Roman" w:hAnsi="Garamond" w:cs="Times New Roman"/>
          <w:noProof/>
          <w:spacing w:val="-1"/>
          <w:szCs w:val="20"/>
          <w:lang w:val="en-US" w:eastAsia="en-US"/>
        </w:rPr>
        <w:lastRenderedPageBreak/>
        <w:drawing>
          <wp:inline distT="0" distB="0" distL="0" distR="0" wp14:anchorId="30BE53FD" wp14:editId="10A8D95E">
            <wp:extent cx="4533900" cy="2346960"/>
            <wp:effectExtent l="0" t="0" r="0" b="0"/>
            <wp:docPr id="284727095" name="Picture 2847270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169">
                      <a:extLst>
                        <a:ext uri="{28A0092B-C50C-407E-A947-70E740481C1C}">
                          <a14:useLocalDpi xmlns:a14="http://schemas.microsoft.com/office/drawing/2010/main" val="0"/>
                        </a:ext>
                      </a:extLst>
                    </a:blip>
                    <a:srcRect/>
                    <a:stretch>
                      <a:fillRect/>
                    </a:stretch>
                  </pic:blipFill>
                  <pic:spPr bwMode="auto">
                    <a:xfrm>
                      <a:off x="0" y="0"/>
                      <a:ext cx="4533900" cy="2346960"/>
                    </a:xfrm>
                    <a:prstGeom prst="rect">
                      <a:avLst/>
                    </a:prstGeom>
                    <a:noFill/>
                    <a:ln>
                      <a:noFill/>
                    </a:ln>
                  </pic:spPr>
                </pic:pic>
              </a:graphicData>
            </a:graphic>
          </wp:inline>
        </w:drawing>
      </w:r>
    </w:p>
    <w:p w14:paraId="12AAC162" w14:textId="3166DD2D"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52" w:name="_Toc184729395"/>
      <w:r w:rsidRPr="00CC49AB">
        <w:rPr>
          <w:rFonts w:ascii="Garamond" w:hAnsi="Garamond" w:cs="Times New Roman"/>
          <w:b w:val="0"/>
          <w:i/>
          <w:color w:val="auto"/>
          <w:szCs w:val="20"/>
        </w:rPr>
        <w:t xml:space="preserve">Figura </w:t>
      </w:r>
      <w:r w:rsidR="00251546" w:rsidRPr="00CC49AB">
        <w:rPr>
          <w:rFonts w:ascii="Garamond" w:hAnsi="Garamond" w:cs="Times New Roman"/>
          <w:b w:val="0"/>
          <w:i/>
          <w:color w:val="auto"/>
          <w:szCs w:val="20"/>
        </w:rPr>
        <w:t>4.9</w:t>
      </w:r>
      <w:r w:rsidRPr="00CC49AB">
        <w:rPr>
          <w:rFonts w:ascii="Garamond" w:hAnsi="Garamond" w:cs="Times New Roman"/>
          <w:b w:val="0"/>
          <w:i/>
          <w:color w:val="auto"/>
          <w:szCs w:val="20"/>
        </w:rPr>
        <w:t xml:space="preserve"> Vlera historike të konsumit historik të energjisë nga </w:t>
      </w:r>
      <w:r w:rsidR="00FD5AF0" w:rsidRPr="00CC49AB">
        <w:rPr>
          <w:rFonts w:ascii="Garamond" w:hAnsi="Garamond" w:cs="Times New Roman"/>
          <w:b w:val="0"/>
          <w:i/>
          <w:color w:val="auto"/>
          <w:szCs w:val="20"/>
        </w:rPr>
        <w:t xml:space="preserve">ndërtesat </w:t>
      </w:r>
      <w:r w:rsidRPr="00CC49AB">
        <w:rPr>
          <w:rFonts w:ascii="Garamond" w:hAnsi="Garamond" w:cs="Times New Roman"/>
          <w:b w:val="0"/>
          <w:i/>
          <w:color w:val="auto"/>
          <w:szCs w:val="20"/>
        </w:rPr>
        <w:t>publike qendrore dhe bashkiake kundrejt kërkesës për energji të parashikuar sipas Strategjisë Kombëtare të Energjisë dhe WEM/WAM të PKEK (ktoe).</w:t>
      </w:r>
      <w:bookmarkEnd w:id="252"/>
    </w:p>
    <w:p w14:paraId="3BC996DB"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Përgatitur nga Konsulenti për nga Ndërtesat publike qendrore dhe bashkiake bazuar në Bilancin Vjetor të Energjisë përkatëse, Strategjinë Kombëtare të Energjisë dhe WEM/WAM të PKEK</w:t>
      </w:r>
    </w:p>
    <w:p w14:paraId="3FAD299F" w14:textId="77777777" w:rsidR="00655FA7" w:rsidRPr="00CC49AB" w:rsidRDefault="00655FA7" w:rsidP="00655FA7">
      <w:pPr>
        <w:spacing w:after="0" w:line="240" w:lineRule="auto"/>
        <w:jc w:val="both"/>
        <w:rPr>
          <w:rFonts w:ascii="Garamond" w:eastAsia="Times New Roman" w:hAnsi="Garamond" w:cs="Times New Roman"/>
          <w:spacing w:val="-1"/>
          <w:sz w:val="24"/>
          <w:szCs w:val="24"/>
          <w:lang w:eastAsia="fi-FI"/>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44"/>
        <w:gridCol w:w="4616"/>
      </w:tblGrid>
      <w:tr w:rsidR="00655FA7" w:rsidRPr="00CC49AB" w14:paraId="5D98F927" w14:textId="77777777" w:rsidTr="002405F4">
        <w:tc>
          <w:tcPr>
            <w:tcW w:w="2534" w:type="pct"/>
            <w:hideMark/>
          </w:tcPr>
          <w:p w14:paraId="71229F56"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53" w:name="_Toc184463850"/>
            <w:r w:rsidRPr="00CC49AB">
              <w:rPr>
                <w:rFonts w:ascii="Garamond" w:hAnsi="Garamond" w:cs="Times New Roman"/>
                <w:b w:val="0"/>
                <w:i/>
                <w:noProof/>
                <w:color w:val="auto"/>
                <w:szCs w:val="20"/>
                <w:lang w:val="en-US" w:eastAsia="en-US"/>
              </w:rPr>
              <w:drawing>
                <wp:inline distT="0" distB="0" distL="0" distR="0" wp14:anchorId="38A7B76D" wp14:editId="1534A6FE">
                  <wp:extent cx="2727960" cy="2644140"/>
                  <wp:effectExtent l="0" t="0" r="0" b="3810"/>
                  <wp:docPr id="1243453313" name="Picture 1243453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9"/>
                          <pic:cNvPicPr>
                            <a:picLocks noChangeAspect="1" noChangeArrowheads="1"/>
                          </pic:cNvPicPr>
                        </pic:nvPicPr>
                        <pic:blipFill>
                          <a:blip r:embed="rId170">
                            <a:extLst>
                              <a:ext uri="{28A0092B-C50C-407E-A947-70E740481C1C}">
                                <a14:useLocalDpi xmlns:a14="http://schemas.microsoft.com/office/drawing/2010/main" val="0"/>
                              </a:ext>
                            </a:extLst>
                          </a:blip>
                          <a:srcRect/>
                          <a:stretch>
                            <a:fillRect/>
                          </a:stretch>
                        </pic:blipFill>
                        <pic:spPr bwMode="auto">
                          <a:xfrm>
                            <a:off x="0" y="0"/>
                            <a:ext cx="2727960" cy="2644140"/>
                          </a:xfrm>
                          <a:prstGeom prst="rect">
                            <a:avLst/>
                          </a:prstGeom>
                          <a:noFill/>
                          <a:ln>
                            <a:noFill/>
                          </a:ln>
                        </pic:spPr>
                      </pic:pic>
                    </a:graphicData>
                  </a:graphic>
                </wp:inline>
              </w:drawing>
            </w:r>
            <w:bookmarkEnd w:id="253"/>
          </w:p>
          <w:p w14:paraId="584799A1"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54" w:name="_Toc184729396"/>
            <w:r w:rsidRPr="00CC49AB">
              <w:rPr>
                <w:rFonts w:ascii="Garamond" w:hAnsi="Garamond" w:cs="Times New Roman"/>
                <w:b w:val="0"/>
                <w:i/>
                <w:color w:val="auto"/>
                <w:szCs w:val="20"/>
                <w:lang w:val="sq-AL"/>
              </w:rPr>
              <w:t xml:space="preserve">Figura </w:t>
            </w:r>
            <w:r w:rsidR="00251546" w:rsidRPr="00CC49AB">
              <w:rPr>
                <w:rFonts w:ascii="Garamond" w:hAnsi="Garamond" w:cs="Times New Roman"/>
                <w:b w:val="0"/>
                <w:i/>
                <w:color w:val="auto"/>
                <w:szCs w:val="20"/>
                <w:lang w:val="sq-AL"/>
              </w:rPr>
              <w:t>4.10</w:t>
            </w:r>
            <w:r w:rsidRPr="00CC49AB">
              <w:rPr>
                <w:rFonts w:ascii="Garamond" w:hAnsi="Garamond" w:cs="Times New Roman"/>
                <w:b w:val="0"/>
                <w:i/>
                <w:color w:val="auto"/>
                <w:szCs w:val="20"/>
                <w:lang w:val="sq-AL"/>
              </w:rPr>
              <w:t xml:space="preserve"> Diferenca midis konsumit historik të energjisë nga Ndërtesat publike qendrore dhe bashkiake kundrejt kërkesës për energji të parashikuar sipas Strategjisë Kombëtare të Energjisë dhe WEM/WAM të PKEK (ktoe).</w:t>
            </w:r>
            <w:bookmarkEnd w:id="254"/>
          </w:p>
        </w:tc>
        <w:tc>
          <w:tcPr>
            <w:tcW w:w="2466" w:type="pct"/>
            <w:hideMark/>
          </w:tcPr>
          <w:p w14:paraId="4DDDAB33"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55" w:name="_Toc184463851"/>
            <w:r w:rsidRPr="00CC49AB">
              <w:rPr>
                <w:rFonts w:ascii="Garamond" w:hAnsi="Garamond" w:cs="Times New Roman"/>
                <w:b w:val="0"/>
                <w:i/>
                <w:noProof/>
                <w:color w:val="auto"/>
                <w:szCs w:val="20"/>
                <w:lang w:val="en-US" w:eastAsia="en-US"/>
              </w:rPr>
              <w:drawing>
                <wp:inline distT="0" distB="0" distL="0" distR="0" wp14:anchorId="1FF72250" wp14:editId="66EC07D7">
                  <wp:extent cx="2651760" cy="2644140"/>
                  <wp:effectExtent l="0" t="0" r="0" b="3810"/>
                  <wp:docPr id="1628008591" name="Picture 16280085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0"/>
                          <pic:cNvPicPr>
                            <a:picLocks noChangeAspect="1" noChangeArrowheads="1"/>
                          </pic:cNvPicPr>
                        </pic:nvPicPr>
                        <pic:blipFill>
                          <a:blip r:embed="rId171">
                            <a:extLst>
                              <a:ext uri="{28A0092B-C50C-407E-A947-70E740481C1C}">
                                <a14:useLocalDpi xmlns:a14="http://schemas.microsoft.com/office/drawing/2010/main" val="0"/>
                              </a:ext>
                            </a:extLst>
                          </a:blip>
                          <a:srcRect/>
                          <a:stretch>
                            <a:fillRect/>
                          </a:stretch>
                        </pic:blipFill>
                        <pic:spPr bwMode="auto">
                          <a:xfrm>
                            <a:off x="0" y="0"/>
                            <a:ext cx="2651760" cy="2644140"/>
                          </a:xfrm>
                          <a:prstGeom prst="rect">
                            <a:avLst/>
                          </a:prstGeom>
                          <a:noFill/>
                          <a:ln>
                            <a:noFill/>
                          </a:ln>
                        </pic:spPr>
                      </pic:pic>
                    </a:graphicData>
                  </a:graphic>
                </wp:inline>
              </w:drawing>
            </w:r>
            <w:bookmarkEnd w:id="255"/>
          </w:p>
          <w:p w14:paraId="4BFDAB14" w14:textId="729DF599"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56" w:name="_Toc184729397"/>
            <w:r w:rsidRPr="00CC49AB">
              <w:rPr>
                <w:rFonts w:ascii="Garamond" w:hAnsi="Garamond" w:cs="Times New Roman"/>
                <w:b w:val="0"/>
                <w:i/>
                <w:color w:val="auto"/>
                <w:szCs w:val="20"/>
                <w:lang w:val="sq-AL"/>
              </w:rPr>
              <w:t xml:space="preserve">Figura </w:t>
            </w:r>
            <w:r w:rsidR="00251546" w:rsidRPr="00CC49AB">
              <w:rPr>
                <w:rFonts w:ascii="Garamond" w:hAnsi="Garamond" w:cs="Times New Roman"/>
                <w:b w:val="0"/>
                <w:i/>
                <w:color w:val="auto"/>
                <w:szCs w:val="20"/>
                <w:lang w:val="sq-AL"/>
              </w:rPr>
              <w:t>4.11</w:t>
            </w:r>
            <w:r w:rsidRPr="00CC49AB">
              <w:rPr>
                <w:rFonts w:ascii="Garamond" w:hAnsi="Garamond" w:cs="Times New Roman"/>
                <w:b w:val="0"/>
                <w:i/>
                <w:color w:val="auto"/>
                <w:szCs w:val="20"/>
                <w:lang w:val="sq-AL"/>
              </w:rPr>
              <w:t xml:space="preserve"> Diferenca midis konsumit historik të energjisë nga </w:t>
            </w:r>
            <w:r w:rsidR="00FD5AF0" w:rsidRPr="00CC49AB">
              <w:rPr>
                <w:rFonts w:ascii="Garamond" w:hAnsi="Garamond" w:cs="Times New Roman"/>
                <w:b w:val="0"/>
                <w:i/>
                <w:color w:val="auto"/>
                <w:szCs w:val="20"/>
                <w:lang w:val="sq-AL"/>
              </w:rPr>
              <w:t xml:space="preserve">ndërtesat </w:t>
            </w:r>
            <w:r w:rsidRPr="00CC49AB">
              <w:rPr>
                <w:rFonts w:ascii="Garamond" w:hAnsi="Garamond" w:cs="Times New Roman"/>
                <w:b w:val="0"/>
                <w:i/>
                <w:color w:val="auto"/>
                <w:szCs w:val="20"/>
                <w:lang w:val="sq-AL"/>
              </w:rPr>
              <w:t>publike qendrore dhe bashkiake kundrejt kërkesës për energji të parashikuar sipas Strategjisë Kombëtare të Energjisë dhe WEM/WAM të PKEK (%).</w:t>
            </w:r>
            <w:bookmarkEnd w:id="256"/>
          </w:p>
        </w:tc>
      </w:tr>
      <w:tr w:rsidR="00655FA7" w:rsidRPr="00CC49AB" w14:paraId="6D1A138A" w14:textId="77777777" w:rsidTr="002405F4">
        <w:tc>
          <w:tcPr>
            <w:tcW w:w="5000" w:type="pct"/>
            <w:gridSpan w:val="2"/>
            <w:hideMark/>
          </w:tcPr>
          <w:p w14:paraId="509B33AB" w14:textId="4181D345"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57" w:name="_Toc184463852"/>
            <w:r w:rsidRPr="00CC49AB">
              <w:rPr>
                <w:rFonts w:ascii="Garamond" w:hAnsi="Garamond" w:cs="Times New Roman"/>
                <w:b w:val="0"/>
                <w:i/>
                <w:color w:val="auto"/>
                <w:szCs w:val="20"/>
                <w:lang w:val="sq-AL"/>
              </w:rPr>
              <w:t xml:space="preserve">Burimi: Përgatitur nga </w:t>
            </w:r>
            <w:r w:rsidR="00FD5AF0"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 xml:space="preserve">për </w:t>
            </w:r>
            <w:r w:rsidR="00FD5AF0" w:rsidRPr="00CC49AB">
              <w:rPr>
                <w:rFonts w:ascii="Garamond" w:hAnsi="Garamond" w:cs="Times New Roman"/>
                <w:b w:val="0"/>
                <w:i/>
                <w:color w:val="auto"/>
                <w:szCs w:val="20"/>
                <w:lang w:val="sq-AL"/>
              </w:rPr>
              <w:t xml:space="preserve">ndërtesat </w:t>
            </w:r>
            <w:r w:rsidRPr="00CC49AB">
              <w:rPr>
                <w:rFonts w:ascii="Garamond" w:hAnsi="Garamond" w:cs="Times New Roman"/>
                <w:b w:val="0"/>
                <w:i/>
                <w:color w:val="auto"/>
                <w:szCs w:val="20"/>
                <w:lang w:val="sq-AL"/>
              </w:rPr>
              <w:t>publike qendrore dhe bashkiake bazuar në Bilancin Vjetor të Energjisë përkatëse, Strategjinë Kombëtare të Energjisë dhe WEM/WAM të PKEK</w:t>
            </w:r>
            <w:bookmarkEnd w:id="257"/>
          </w:p>
        </w:tc>
      </w:tr>
    </w:tbl>
    <w:p w14:paraId="1C6C8EF8" w14:textId="77777777" w:rsidR="00655FA7" w:rsidRPr="00CC49AB" w:rsidRDefault="00655FA7" w:rsidP="00655FA7">
      <w:pPr>
        <w:spacing w:after="0" w:line="240" w:lineRule="auto"/>
        <w:jc w:val="both"/>
        <w:rPr>
          <w:rFonts w:ascii="Garamond" w:eastAsia="Times New Roman" w:hAnsi="Garamond" w:cs="Times New Roman"/>
          <w:spacing w:val="-1"/>
          <w:sz w:val="24"/>
          <w:szCs w:val="24"/>
          <w:lang w:eastAsia="fi-FI"/>
        </w:rPr>
      </w:pPr>
    </w:p>
    <w:p w14:paraId="0BB5810F" w14:textId="259F7A78" w:rsidR="00655FA7" w:rsidRPr="00CC49AB" w:rsidRDefault="00655FA7" w:rsidP="00251546">
      <w:pPr>
        <w:pStyle w:val="TEKSTIIIIII"/>
        <w:rPr>
          <w:lang w:eastAsia="fi-FI"/>
        </w:rPr>
      </w:pPr>
      <w:r w:rsidRPr="00CC49AB">
        <w:rPr>
          <w:lang w:eastAsia="fi-FI"/>
        </w:rPr>
        <w:t xml:space="preserve">Tabela 4.2 paraqet rezultatet përmbledhëse të kursimeve të arritura të stokut të ndërtesave publike qendrore dhe </w:t>
      </w:r>
      <w:r w:rsidRPr="00CC49AB">
        <w:t>bashkiake</w:t>
      </w:r>
      <w:r w:rsidRPr="00CC49AB">
        <w:rPr>
          <w:lang w:eastAsia="fi-FI"/>
        </w:rPr>
        <w:t>.</w:t>
      </w:r>
    </w:p>
    <w:p w14:paraId="722A1200" w14:textId="050A1EC8" w:rsidR="0070437F" w:rsidRPr="00CC49AB" w:rsidRDefault="0070437F" w:rsidP="00251546">
      <w:pPr>
        <w:pStyle w:val="TEKSTIIIIII"/>
        <w:rPr>
          <w:lang w:eastAsia="fi-FI"/>
        </w:rPr>
      </w:pPr>
    </w:p>
    <w:p w14:paraId="704B8DEF" w14:textId="77777777" w:rsidR="0070437F" w:rsidRPr="00CC49AB" w:rsidRDefault="0070437F" w:rsidP="00251546">
      <w:pPr>
        <w:pStyle w:val="TEKSTIIIIII"/>
        <w:rPr>
          <w:lang w:eastAsia="fi-FI"/>
        </w:rPr>
      </w:pPr>
    </w:p>
    <w:tbl>
      <w:tblPr>
        <w:tblW w:w="5000" w:type="pct"/>
        <w:tblLook w:val="04A0" w:firstRow="1" w:lastRow="0" w:firstColumn="1" w:lastColumn="0" w:noHBand="0" w:noVBand="1"/>
      </w:tblPr>
      <w:tblGrid>
        <w:gridCol w:w="4180"/>
        <w:gridCol w:w="789"/>
        <w:gridCol w:w="789"/>
        <w:gridCol w:w="898"/>
        <w:gridCol w:w="898"/>
        <w:gridCol w:w="898"/>
        <w:gridCol w:w="898"/>
      </w:tblGrid>
      <w:tr w:rsidR="00655FA7" w:rsidRPr="00CC49AB" w14:paraId="61C216B9" w14:textId="77777777" w:rsidTr="0070437F">
        <w:trPr>
          <w:trHeight w:val="20"/>
        </w:trPr>
        <w:tc>
          <w:tcPr>
            <w:tcW w:w="2235" w:type="pct"/>
            <w:tcBorders>
              <w:top w:val="single" w:sz="4" w:space="0" w:color="auto"/>
              <w:left w:val="single" w:sz="4" w:space="0" w:color="auto"/>
              <w:bottom w:val="single" w:sz="4" w:space="0" w:color="auto"/>
              <w:right w:val="single" w:sz="4" w:space="0" w:color="auto"/>
            </w:tcBorders>
            <w:shd w:val="clear" w:color="auto" w:fill="FBD4B4" w:themeFill="accent6" w:themeFillTint="66"/>
            <w:noWrap/>
            <w:hideMark/>
          </w:tcPr>
          <w:p w14:paraId="4D24E26F"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lastRenderedPageBreak/>
              <w:t>Parametrat kryesorë</w:t>
            </w:r>
          </w:p>
        </w:tc>
        <w:tc>
          <w:tcPr>
            <w:tcW w:w="422"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1B0F88D4"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2018</w:t>
            </w:r>
          </w:p>
        </w:tc>
        <w:tc>
          <w:tcPr>
            <w:tcW w:w="422"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3E00F1F3"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2019</w:t>
            </w:r>
          </w:p>
        </w:tc>
        <w:tc>
          <w:tcPr>
            <w:tcW w:w="480"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454ED550"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2020</w:t>
            </w:r>
          </w:p>
        </w:tc>
        <w:tc>
          <w:tcPr>
            <w:tcW w:w="480"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7C5A3653"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2021</w:t>
            </w:r>
          </w:p>
        </w:tc>
        <w:tc>
          <w:tcPr>
            <w:tcW w:w="480"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2BE30D4F"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2022</w:t>
            </w:r>
          </w:p>
        </w:tc>
        <w:tc>
          <w:tcPr>
            <w:tcW w:w="480"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40824C9E"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2023</w:t>
            </w:r>
          </w:p>
        </w:tc>
      </w:tr>
      <w:tr w:rsidR="00655FA7" w:rsidRPr="00CC49AB" w14:paraId="6973C581" w14:textId="77777777" w:rsidTr="0070437F">
        <w:trPr>
          <w:trHeight w:val="20"/>
        </w:trPr>
        <w:tc>
          <w:tcPr>
            <w:tcW w:w="2235" w:type="pct"/>
            <w:tcBorders>
              <w:top w:val="nil"/>
              <w:left w:val="single" w:sz="4" w:space="0" w:color="auto"/>
              <w:bottom w:val="single" w:sz="4" w:space="0" w:color="auto"/>
              <w:right w:val="single" w:sz="4" w:space="0" w:color="auto"/>
            </w:tcBorders>
            <w:shd w:val="clear" w:color="auto" w:fill="auto"/>
            <w:hideMark/>
          </w:tcPr>
          <w:p w14:paraId="6DEEA26D" w14:textId="5EC2FFF8" w:rsidR="00655FA7" w:rsidRPr="00CC49AB" w:rsidRDefault="00655FA7" w:rsidP="00251546">
            <w:pPr>
              <w:spacing w:after="0" w:line="240" w:lineRule="auto"/>
              <w:rPr>
                <w:rFonts w:ascii="Garamond" w:eastAsia="Times New Roman" w:hAnsi="Garamond" w:cs="Times New Roman"/>
                <w:spacing w:val="-1"/>
                <w:sz w:val="18"/>
                <w:szCs w:val="20"/>
                <w:lang w:eastAsia="fi-FI"/>
              </w:rPr>
            </w:pPr>
            <w:r w:rsidRPr="00CC49AB">
              <w:rPr>
                <w:rFonts w:ascii="Garamond" w:hAnsi="Garamond" w:cs="Times New Roman"/>
                <w:sz w:val="18"/>
                <w:szCs w:val="20"/>
              </w:rPr>
              <w:t>Skenari Bazë i Kërkesës për Ndërtesat për Shërbimet Private për Energji për 2016</w:t>
            </w:r>
            <w:r w:rsidR="00FD5AF0" w:rsidRPr="00CC49AB">
              <w:rPr>
                <w:rFonts w:ascii="Garamond" w:hAnsi="Garamond" w:cs="Times New Roman"/>
                <w:sz w:val="18"/>
                <w:szCs w:val="20"/>
              </w:rPr>
              <w:t>–</w:t>
            </w:r>
            <w:r w:rsidRPr="00CC49AB">
              <w:rPr>
                <w:rFonts w:ascii="Garamond" w:hAnsi="Garamond" w:cs="Times New Roman"/>
                <w:sz w:val="18"/>
                <w:szCs w:val="20"/>
              </w:rPr>
              <w:t>2030. Strategjia e Energjisë, ktoe</w:t>
            </w:r>
          </w:p>
        </w:tc>
        <w:tc>
          <w:tcPr>
            <w:tcW w:w="422" w:type="pct"/>
            <w:tcBorders>
              <w:top w:val="nil"/>
              <w:left w:val="nil"/>
              <w:bottom w:val="single" w:sz="4" w:space="0" w:color="auto"/>
              <w:right w:val="single" w:sz="4" w:space="0" w:color="auto"/>
            </w:tcBorders>
            <w:shd w:val="clear" w:color="auto" w:fill="auto"/>
            <w:vAlign w:val="center"/>
            <w:hideMark/>
          </w:tcPr>
          <w:p w14:paraId="76DA2D06"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41.56</w:t>
            </w:r>
          </w:p>
        </w:tc>
        <w:tc>
          <w:tcPr>
            <w:tcW w:w="422" w:type="pct"/>
            <w:tcBorders>
              <w:top w:val="nil"/>
              <w:left w:val="nil"/>
              <w:bottom w:val="single" w:sz="4" w:space="0" w:color="auto"/>
              <w:right w:val="single" w:sz="4" w:space="0" w:color="auto"/>
            </w:tcBorders>
            <w:shd w:val="clear" w:color="auto" w:fill="auto"/>
            <w:vAlign w:val="center"/>
            <w:hideMark/>
          </w:tcPr>
          <w:p w14:paraId="2AFE4215"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42.60</w:t>
            </w:r>
          </w:p>
        </w:tc>
        <w:tc>
          <w:tcPr>
            <w:tcW w:w="480" w:type="pct"/>
            <w:tcBorders>
              <w:top w:val="nil"/>
              <w:left w:val="nil"/>
              <w:bottom w:val="single" w:sz="4" w:space="0" w:color="auto"/>
              <w:right w:val="single" w:sz="4" w:space="0" w:color="auto"/>
            </w:tcBorders>
            <w:shd w:val="clear" w:color="auto" w:fill="auto"/>
            <w:vAlign w:val="center"/>
            <w:hideMark/>
          </w:tcPr>
          <w:p w14:paraId="7739DFB1"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43.67</w:t>
            </w:r>
          </w:p>
        </w:tc>
        <w:tc>
          <w:tcPr>
            <w:tcW w:w="480" w:type="pct"/>
            <w:tcBorders>
              <w:top w:val="nil"/>
              <w:left w:val="nil"/>
              <w:bottom w:val="single" w:sz="4" w:space="0" w:color="auto"/>
              <w:right w:val="single" w:sz="4" w:space="0" w:color="auto"/>
            </w:tcBorders>
            <w:shd w:val="clear" w:color="auto" w:fill="auto"/>
            <w:vAlign w:val="center"/>
            <w:hideMark/>
          </w:tcPr>
          <w:p w14:paraId="02476EC2"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44.54</w:t>
            </w:r>
          </w:p>
        </w:tc>
        <w:tc>
          <w:tcPr>
            <w:tcW w:w="480" w:type="pct"/>
            <w:tcBorders>
              <w:top w:val="nil"/>
              <w:left w:val="nil"/>
              <w:bottom w:val="single" w:sz="4" w:space="0" w:color="auto"/>
              <w:right w:val="single" w:sz="4" w:space="0" w:color="auto"/>
            </w:tcBorders>
            <w:shd w:val="clear" w:color="auto" w:fill="auto"/>
            <w:vAlign w:val="center"/>
            <w:hideMark/>
          </w:tcPr>
          <w:p w14:paraId="0970B9DC"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45.43</w:t>
            </w:r>
          </w:p>
        </w:tc>
        <w:tc>
          <w:tcPr>
            <w:tcW w:w="480" w:type="pct"/>
            <w:tcBorders>
              <w:top w:val="nil"/>
              <w:left w:val="nil"/>
              <w:bottom w:val="single" w:sz="4" w:space="0" w:color="auto"/>
              <w:right w:val="single" w:sz="4" w:space="0" w:color="auto"/>
            </w:tcBorders>
            <w:shd w:val="clear" w:color="auto" w:fill="auto"/>
            <w:vAlign w:val="center"/>
            <w:hideMark/>
          </w:tcPr>
          <w:p w14:paraId="4496D4F0"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46.34</w:t>
            </w:r>
          </w:p>
        </w:tc>
      </w:tr>
      <w:tr w:rsidR="00655FA7" w:rsidRPr="00CC49AB" w14:paraId="016D0E12" w14:textId="77777777" w:rsidTr="0070437F">
        <w:trPr>
          <w:trHeight w:val="20"/>
        </w:trPr>
        <w:tc>
          <w:tcPr>
            <w:tcW w:w="2235" w:type="pct"/>
            <w:tcBorders>
              <w:top w:val="nil"/>
              <w:left w:val="single" w:sz="4" w:space="0" w:color="auto"/>
              <w:bottom w:val="single" w:sz="4" w:space="0" w:color="auto"/>
              <w:right w:val="single" w:sz="4" w:space="0" w:color="auto"/>
            </w:tcBorders>
            <w:shd w:val="clear" w:color="auto" w:fill="auto"/>
            <w:hideMark/>
          </w:tcPr>
          <w:p w14:paraId="196CDDFA" w14:textId="77777777" w:rsidR="00655FA7" w:rsidRPr="00CC49AB" w:rsidRDefault="00655FA7" w:rsidP="00251546">
            <w:pPr>
              <w:spacing w:after="0" w:line="240" w:lineRule="auto"/>
              <w:rPr>
                <w:rFonts w:ascii="Garamond" w:eastAsia="Times New Roman" w:hAnsi="Garamond" w:cs="Times New Roman"/>
                <w:spacing w:val="-1"/>
                <w:sz w:val="18"/>
                <w:szCs w:val="20"/>
                <w:lang w:eastAsia="fi-FI"/>
              </w:rPr>
            </w:pPr>
            <w:r w:rsidRPr="00CC49AB">
              <w:rPr>
                <w:rFonts w:ascii="Garamond" w:hAnsi="Garamond" w:cs="Times New Roman"/>
                <w:sz w:val="18"/>
                <w:szCs w:val="20"/>
              </w:rPr>
              <w:t>Kërkesa për Energji të sektorit të Shërbimeve Private WEM 2017-2040 sipas PKEK, ktoe</w:t>
            </w:r>
          </w:p>
        </w:tc>
        <w:tc>
          <w:tcPr>
            <w:tcW w:w="422" w:type="pct"/>
            <w:tcBorders>
              <w:top w:val="nil"/>
              <w:left w:val="nil"/>
              <w:bottom w:val="single" w:sz="4" w:space="0" w:color="auto"/>
              <w:right w:val="single" w:sz="4" w:space="0" w:color="auto"/>
            </w:tcBorders>
            <w:shd w:val="clear" w:color="auto" w:fill="auto"/>
            <w:vAlign w:val="center"/>
            <w:hideMark/>
          </w:tcPr>
          <w:p w14:paraId="008C79D2"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41.56</w:t>
            </w:r>
          </w:p>
        </w:tc>
        <w:tc>
          <w:tcPr>
            <w:tcW w:w="422" w:type="pct"/>
            <w:tcBorders>
              <w:top w:val="nil"/>
              <w:left w:val="nil"/>
              <w:bottom w:val="single" w:sz="4" w:space="0" w:color="auto"/>
              <w:right w:val="single" w:sz="4" w:space="0" w:color="auto"/>
            </w:tcBorders>
            <w:shd w:val="clear" w:color="auto" w:fill="auto"/>
            <w:vAlign w:val="center"/>
            <w:hideMark/>
          </w:tcPr>
          <w:p w14:paraId="282A1108"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40.7</w:t>
            </w:r>
          </w:p>
        </w:tc>
        <w:tc>
          <w:tcPr>
            <w:tcW w:w="480" w:type="pct"/>
            <w:tcBorders>
              <w:top w:val="nil"/>
              <w:left w:val="nil"/>
              <w:bottom w:val="single" w:sz="4" w:space="0" w:color="auto"/>
              <w:right w:val="single" w:sz="4" w:space="0" w:color="auto"/>
            </w:tcBorders>
            <w:shd w:val="clear" w:color="auto" w:fill="auto"/>
            <w:vAlign w:val="center"/>
            <w:hideMark/>
          </w:tcPr>
          <w:p w14:paraId="70DC2C08"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39.9</w:t>
            </w:r>
          </w:p>
        </w:tc>
        <w:tc>
          <w:tcPr>
            <w:tcW w:w="480" w:type="pct"/>
            <w:tcBorders>
              <w:top w:val="nil"/>
              <w:left w:val="nil"/>
              <w:bottom w:val="single" w:sz="4" w:space="0" w:color="auto"/>
              <w:right w:val="single" w:sz="4" w:space="0" w:color="auto"/>
            </w:tcBorders>
            <w:shd w:val="clear" w:color="auto" w:fill="auto"/>
            <w:vAlign w:val="center"/>
            <w:hideMark/>
          </w:tcPr>
          <w:p w14:paraId="4992293A"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39.0</w:t>
            </w:r>
          </w:p>
        </w:tc>
        <w:tc>
          <w:tcPr>
            <w:tcW w:w="480" w:type="pct"/>
            <w:tcBorders>
              <w:top w:val="nil"/>
              <w:left w:val="nil"/>
              <w:bottom w:val="single" w:sz="4" w:space="0" w:color="auto"/>
              <w:right w:val="single" w:sz="4" w:space="0" w:color="auto"/>
            </w:tcBorders>
            <w:shd w:val="clear" w:color="auto" w:fill="auto"/>
            <w:vAlign w:val="center"/>
            <w:hideMark/>
          </w:tcPr>
          <w:p w14:paraId="0744711D"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38.1</w:t>
            </w:r>
          </w:p>
        </w:tc>
        <w:tc>
          <w:tcPr>
            <w:tcW w:w="480" w:type="pct"/>
            <w:tcBorders>
              <w:top w:val="nil"/>
              <w:left w:val="nil"/>
              <w:bottom w:val="single" w:sz="4" w:space="0" w:color="auto"/>
              <w:right w:val="single" w:sz="4" w:space="0" w:color="auto"/>
            </w:tcBorders>
            <w:shd w:val="clear" w:color="auto" w:fill="auto"/>
            <w:vAlign w:val="center"/>
            <w:hideMark/>
          </w:tcPr>
          <w:p w14:paraId="67B40D3F"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37.3</w:t>
            </w:r>
          </w:p>
        </w:tc>
      </w:tr>
      <w:tr w:rsidR="00655FA7" w:rsidRPr="00CC49AB" w14:paraId="75E432F2" w14:textId="77777777" w:rsidTr="0070437F">
        <w:trPr>
          <w:trHeight w:val="20"/>
        </w:trPr>
        <w:tc>
          <w:tcPr>
            <w:tcW w:w="2235" w:type="pct"/>
            <w:tcBorders>
              <w:top w:val="nil"/>
              <w:left w:val="single" w:sz="4" w:space="0" w:color="auto"/>
              <w:bottom w:val="single" w:sz="4" w:space="0" w:color="auto"/>
              <w:right w:val="single" w:sz="4" w:space="0" w:color="auto"/>
            </w:tcBorders>
            <w:shd w:val="clear" w:color="auto" w:fill="auto"/>
            <w:hideMark/>
          </w:tcPr>
          <w:p w14:paraId="4FC17665" w14:textId="1217ED86" w:rsidR="00655FA7" w:rsidRPr="00CC49AB" w:rsidRDefault="00655FA7" w:rsidP="00251546">
            <w:pPr>
              <w:spacing w:after="0" w:line="240" w:lineRule="auto"/>
              <w:rPr>
                <w:rFonts w:ascii="Garamond" w:eastAsia="Times New Roman" w:hAnsi="Garamond" w:cs="Times New Roman"/>
                <w:spacing w:val="-1"/>
                <w:sz w:val="18"/>
                <w:szCs w:val="20"/>
                <w:lang w:eastAsia="fi-FI"/>
              </w:rPr>
            </w:pPr>
            <w:r w:rsidRPr="00CC49AB">
              <w:rPr>
                <w:rFonts w:ascii="Garamond" w:hAnsi="Garamond" w:cs="Times New Roman"/>
                <w:sz w:val="18"/>
                <w:szCs w:val="20"/>
              </w:rPr>
              <w:t>Shërbimi Privat Kërkesa për Energji WAM 2017</w:t>
            </w:r>
            <w:r w:rsidR="00FD5AF0" w:rsidRPr="00CC49AB">
              <w:rPr>
                <w:rFonts w:ascii="Garamond" w:hAnsi="Garamond" w:cs="Times New Roman"/>
                <w:sz w:val="18"/>
                <w:szCs w:val="20"/>
              </w:rPr>
              <w:t>–</w:t>
            </w:r>
            <w:r w:rsidRPr="00CC49AB">
              <w:rPr>
                <w:rFonts w:ascii="Garamond" w:hAnsi="Garamond" w:cs="Times New Roman"/>
                <w:sz w:val="18"/>
                <w:szCs w:val="20"/>
              </w:rPr>
              <w:t>2040 sipas PKEK, ktoe</w:t>
            </w:r>
          </w:p>
        </w:tc>
        <w:tc>
          <w:tcPr>
            <w:tcW w:w="422" w:type="pct"/>
            <w:tcBorders>
              <w:top w:val="nil"/>
              <w:left w:val="nil"/>
              <w:bottom w:val="single" w:sz="4" w:space="0" w:color="auto"/>
              <w:right w:val="single" w:sz="4" w:space="0" w:color="auto"/>
            </w:tcBorders>
            <w:shd w:val="clear" w:color="auto" w:fill="auto"/>
            <w:vAlign w:val="center"/>
            <w:hideMark/>
          </w:tcPr>
          <w:p w14:paraId="4BE7E0D3"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41.56</w:t>
            </w:r>
          </w:p>
        </w:tc>
        <w:tc>
          <w:tcPr>
            <w:tcW w:w="422" w:type="pct"/>
            <w:tcBorders>
              <w:top w:val="nil"/>
              <w:left w:val="nil"/>
              <w:bottom w:val="single" w:sz="4" w:space="0" w:color="auto"/>
              <w:right w:val="single" w:sz="4" w:space="0" w:color="auto"/>
            </w:tcBorders>
            <w:shd w:val="clear" w:color="auto" w:fill="auto"/>
            <w:vAlign w:val="center"/>
            <w:hideMark/>
          </w:tcPr>
          <w:p w14:paraId="19A8E5AE"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40.5</w:t>
            </w:r>
          </w:p>
        </w:tc>
        <w:tc>
          <w:tcPr>
            <w:tcW w:w="480" w:type="pct"/>
            <w:tcBorders>
              <w:top w:val="nil"/>
              <w:left w:val="nil"/>
              <w:bottom w:val="single" w:sz="4" w:space="0" w:color="auto"/>
              <w:right w:val="single" w:sz="4" w:space="0" w:color="auto"/>
            </w:tcBorders>
            <w:shd w:val="clear" w:color="auto" w:fill="auto"/>
            <w:vAlign w:val="center"/>
            <w:hideMark/>
          </w:tcPr>
          <w:p w14:paraId="7F8014AE"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39.1</w:t>
            </w:r>
          </w:p>
        </w:tc>
        <w:tc>
          <w:tcPr>
            <w:tcW w:w="480" w:type="pct"/>
            <w:tcBorders>
              <w:top w:val="nil"/>
              <w:left w:val="nil"/>
              <w:bottom w:val="single" w:sz="4" w:space="0" w:color="auto"/>
              <w:right w:val="single" w:sz="4" w:space="0" w:color="auto"/>
            </w:tcBorders>
            <w:shd w:val="clear" w:color="auto" w:fill="auto"/>
            <w:vAlign w:val="center"/>
            <w:hideMark/>
          </w:tcPr>
          <w:p w14:paraId="6FA65A8F"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37.6</w:t>
            </w:r>
          </w:p>
        </w:tc>
        <w:tc>
          <w:tcPr>
            <w:tcW w:w="480" w:type="pct"/>
            <w:tcBorders>
              <w:top w:val="nil"/>
              <w:left w:val="nil"/>
              <w:bottom w:val="single" w:sz="4" w:space="0" w:color="auto"/>
              <w:right w:val="single" w:sz="4" w:space="0" w:color="auto"/>
            </w:tcBorders>
            <w:shd w:val="clear" w:color="auto" w:fill="auto"/>
            <w:vAlign w:val="center"/>
            <w:hideMark/>
          </w:tcPr>
          <w:p w14:paraId="5BED09D2"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36.1</w:t>
            </w:r>
          </w:p>
        </w:tc>
        <w:tc>
          <w:tcPr>
            <w:tcW w:w="480" w:type="pct"/>
            <w:tcBorders>
              <w:top w:val="nil"/>
              <w:left w:val="nil"/>
              <w:bottom w:val="single" w:sz="4" w:space="0" w:color="auto"/>
              <w:right w:val="single" w:sz="4" w:space="0" w:color="auto"/>
            </w:tcBorders>
            <w:shd w:val="clear" w:color="auto" w:fill="auto"/>
            <w:vAlign w:val="center"/>
            <w:hideMark/>
          </w:tcPr>
          <w:p w14:paraId="2F9EB075"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34.6</w:t>
            </w:r>
          </w:p>
        </w:tc>
      </w:tr>
      <w:tr w:rsidR="00655FA7" w:rsidRPr="00CC49AB" w14:paraId="1BBD87A3" w14:textId="77777777" w:rsidTr="0070437F">
        <w:trPr>
          <w:trHeight w:val="20"/>
        </w:trPr>
        <w:tc>
          <w:tcPr>
            <w:tcW w:w="2235" w:type="pct"/>
            <w:tcBorders>
              <w:top w:val="nil"/>
              <w:left w:val="single" w:sz="4" w:space="0" w:color="auto"/>
              <w:bottom w:val="single" w:sz="4" w:space="0" w:color="auto"/>
              <w:right w:val="single" w:sz="4" w:space="0" w:color="auto"/>
            </w:tcBorders>
            <w:shd w:val="clear" w:color="auto" w:fill="auto"/>
            <w:hideMark/>
          </w:tcPr>
          <w:p w14:paraId="4E8361D4" w14:textId="154EDCB9" w:rsidR="00655FA7" w:rsidRPr="00CC49AB" w:rsidRDefault="00655FA7" w:rsidP="00251546">
            <w:pPr>
              <w:spacing w:after="0" w:line="240" w:lineRule="auto"/>
              <w:rPr>
                <w:rFonts w:ascii="Garamond" w:eastAsia="Times New Roman" w:hAnsi="Garamond" w:cs="Times New Roman"/>
                <w:spacing w:val="-1"/>
                <w:sz w:val="18"/>
                <w:szCs w:val="20"/>
                <w:lang w:eastAsia="fi-FI"/>
              </w:rPr>
            </w:pPr>
            <w:r w:rsidRPr="00CC49AB">
              <w:rPr>
                <w:rFonts w:ascii="Garamond" w:hAnsi="Garamond" w:cs="Times New Roman"/>
                <w:sz w:val="18"/>
                <w:szCs w:val="20"/>
              </w:rPr>
              <w:t>Konsumi real i Energjisë Shërbimi Privat 2017</w:t>
            </w:r>
            <w:r w:rsidR="00FD5AF0" w:rsidRPr="00CC49AB">
              <w:rPr>
                <w:rFonts w:ascii="Garamond" w:hAnsi="Garamond" w:cs="Times New Roman"/>
                <w:sz w:val="18"/>
                <w:szCs w:val="20"/>
              </w:rPr>
              <w:t>–</w:t>
            </w:r>
            <w:r w:rsidRPr="00CC49AB">
              <w:rPr>
                <w:rFonts w:ascii="Garamond" w:hAnsi="Garamond" w:cs="Times New Roman"/>
                <w:sz w:val="18"/>
                <w:szCs w:val="20"/>
              </w:rPr>
              <w:t>2023 sipas Bilanci vjetor i energjisë, ktoe</w:t>
            </w:r>
          </w:p>
        </w:tc>
        <w:tc>
          <w:tcPr>
            <w:tcW w:w="422" w:type="pct"/>
            <w:tcBorders>
              <w:top w:val="nil"/>
              <w:left w:val="nil"/>
              <w:bottom w:val="single" w:sz="4" w:space="0" w:color="auto"/>
              <w:right w:val="single" w:sz="4" w:space="0" w:color="auto"/>
            </w:tcBorders>
            <w:shd w:val="clear" w:color="auto" w:fill="auto"/>
            <w:vAlign w:val="bottom"/>
            <w:hideMark/>
          </w:tcPr>
          <w:p w14:paraId="214CDBDB"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41.56</w:t>
            </w:r>
          </w:p>
        </w:tc>
        <w:tc>
          <w:tcPr>
            <w:tcW w:w="422" w:type="pct"/>
            <w:tcBorders>
              <w:top w:val="nil"/>
              <w:left w:val="nil"/>
              <w:bottom w:val="single" w:sz="4" w:space="0" w:color="auto"/>
              <w:right w:val="single" w:sz="4" w:space="0" w:color="auto"/>
            </w:tcBorders>
            <w:shd w:val="clear" w:color="auto" w:fill="auto"/>
            <w:vAlign w:val="bottom"/>
            <w:hideMark/>
          </w:tcPr>
          <w:p w14:paraId="1C9B323C"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43.40</w:t>
            </w:r>
          </w:p>
        </w:tc>
        <w:tc>
          <w:tcPr>
            <w:tcW w:w="480" w:type="pct"/>
            <w:tcBorders>
              <w:top w:val="nil"/>
              <w:left w:val="nil"/>
              <w:bottom w:val="single" w:sz="4" w:space="0" w:color="auto"/>
              <w:right w:val="single" w:sz="4" w:space="0" w:color="auto"/>
            </w:tcBorders>
            <w:shd w:val="clear" w:color="auto" w:fill="auto"/>
            <w:vAlign w:val="bottom"/>
            <w:hideMark/>
          </w:tcPr>
          <w:p w14:paraId="08E2DAD4"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38.00</w:t>
            </w:r>
          </w:p>
        </w:tc>
        <w:tc>
          <w:tcPr>
            <w:tcW w:w="480" w:type="pct"/>
            <w:tcBorders>
              <w:top w:val="nil"/>
              <w:left w:val="nil"/>
              <w:bottom w:val="single" w:sz="4" w:space="0" w:color="auto"/>
              <w:right w:val="single" w:sz="4" w:space="0" w:color="auto"/>
            </w:tcBorders>
            <w:shd w:val="clear" w:color="auto" w:fill="auto"/>
            <w:vAlign w:val="bottom"/>
            <w:hideMark/>
          </w:tcPr>
          <w:p w14:paraId="01F19EE2"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42.34</w:t>
            </w:r>
          </w:p>
        </w:tc>
        <w:tc>
          <w:tcPr>
            <w:tcW w:w="480" w:type="pct"/>
            <w:tcBorders>
              <w:top w:val="nil"/>
              <w:left w:val="nil"/>
              <w:bottom w:val="single" w:sz="4" w:space="0" w:color="auto"/>
              <w:right w:val="single" w:sz="4" w:space="0" w:color="auto"/>
            </w:tcBorders>
            <w:shd w:val="clear" w:color="auto" w:fill="auto"/>
            <w:vAlign w:val="bottom"/>
            <w:hideMark/>
          </w:tcPr>
          <w:p w14:paraId="2D68E97E"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41.45</w:t>
            </w:r>
          </w:p>
        </w:tc>
        <w:tc>
          <w:tcPr>
            <w:tcW w:w="480" w:type="pct"/>
            <w:tcBorders>
              <w:top w:val="nil"/>
              <w:left w:val="nil"/>
              <w:bottom w:val="single" w:sz="4" w:space="0" w:color="auto"/>
              <w:right w:val="single" w:sz="4" w:space="0" w:color="auto"/>
            </w:tcBorders>
            <w:shd w:val="clear" w:color="auto" w:fill="auto"/>
            <w:vAlign w:val="bottom"/>
            <w:hideMark/>
          </w:tcPr>
          <w:p w14:paraId="2CD252C1"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41.62</w:t>
            </w:r>
          </w:p>
        </w:tc>
      </w:tr>
      <w:tr w:rsidR="00655FA7" w:rsidRPr="00CC49AB" w14:paraId="5FE560B0" w14:textId="77777777" w:rsidTr="0070437F">
        <w:trPr>
          <w:trHeight w:val="20"/>
        </w:trPr>
        <w:tc>
          <w:tcPr>
            <w:tcW w:w="2235" w:type="pct"/>
            <w:tcBorders>
              <w:top w:val="nil"/>
              <w:left w:val="single" w:sz="4" w:space="0" w:color="auto"/>
              <w:bottom w:val="single" w:sz="4" w:space="0" w:color="auto"/>
              <w:right w:val="single" w:sz="4" w:space="0" w:color="auto"/>
            </w:tcBorders>
            <w:shd w:val="clear" w:color="auto" w:fill="auto"/>
            <w:hideMark/>
          </w:tcPr>
          <w:p w14:paraId="510943AB" w14:textId="77777777" w:rsidR="00655FA7" w:rsidRPr="00CC49AB" w:rsidRDefault="00655FA7" w:rsidP="00251546">
            <w:pPr>
              <w:spacing w:after="0" w:line="240" w:lineRule="auto"/>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Bazë (Strategjia e Energjisë), ktoe</w:t>
            </w:r>
          </w:p>
        </w:tc>
        <w:tc>
          <w:tcPr>
            <w:tcW w:w="422" w:type="pct"/>
            <w:tcBorders>
              <w:top w:val="nil"/>
              <w:left w:val="nil"/>
              <w:bottom w:val="single" w:sz="4" w:space="0" w:color="auto"/>
              <w:right w:val="single" w:sz="4" w:space="0" w:color="auto"/>
            </w:tcBorders>
            <w:shd w:val="clear" w:color="auto" w:fill="auto"/>
            <w:vAlign w:val="center"/>
            <w:hideMark/>
          </w:tcPr>
          <w:p w14:paraId="6B75CD96"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22" w:type="pct"/>
            <w:tcBorders>
              <w:top w:val="nil"/>
              <w:left w:val="nil"/>
              <w:bottom w:val="single" w:sz="4" w:space="0" w:color="auto"/>
              <w:right w:val="single" w:sz="4" w:space="0" w:color="auto"/>
            </w:tcBorders>
            <w:shd w:val="clear" w:color="auto" w:fill="auto"/>
            <w:vAlign w:val="center"/>
            <w:hideMark/>
          </w:tcPr>
          <w:p w14:paraId="215CE4DC"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0.80</w:t>
            </w:r>
          </w:p>
        </w:tc>
        <w:tc>
          <w:tcPr>
            <w:tcW w:w="480" w:type="pct"/>
            <w:tcBorders>
              <w:top w:val="nil"/>
              <w:left w:val="nil"/>
              <w:bottom w:val="single" w:sz="4" w:space="0" w:color="auto"/>
              <w:right w:val="single" w:sz="4" w:space="0" w:color="auto"/>
            </w:tcBorders>
            <w:shd w:val="clear" w:color="auto" w:fill="auto"/>
            <w:vAlign w:val="center"/>
            <w:hideMark/>
          </w:tcPr>
          <w:p w14:paraId="03C49F05"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-5.67</w:t>
            </w:r>
          </w:p>
        </w:tc>
        <w:tc>
          <w:tcPr>
            <w:tcW w:w="480" w:type="pct"/>
            <w:tcBorders>
              <w:top w:val="nil"/>
              <w:left w:val="nil"/>
              <w:bottom w:val="single" w:sz="4" w:space="0" w:color="auto"/>
              <w:right w:val="single" w:sz="4" w:space="0" w:color="auto"/>
            </w:tcBorders>
            <w:shd w:val="clear" w:color="auto" w:fill="auto"/>
            <w:vAlign w:val="center"/>
            <w:hideMark/>
          </w:tcPr>
          <w:p w14:paraId="29154727"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-2.20</w:t>
            </w:r>
          </w:p>
        </w:tc>
        <w:tc>
          <w:tcPr>
            <w:tcW w:w="480" w:type="pct"/>
            <w:tcBorders>
              <w:top w:val="nil"/>
              <w:left w:val="nil"/>
              <w:bottom w:val="single" w:sz="4" w:space="0" w:color="auto"/>
              <w:right w:val="single" w:sz="4" w:space="0" w:color="auto"/>
            </w:tcBorders>
            <w:shd w:val="clear" w:color="auto" w:fill="auto"/>
            <w:vAlign w:val="center"/>
            <w:hideMark/>
          </w:tcPr>
          <w:p w14:paraId="30576FD2"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-3.98</w:t>
            </w:r>
          </w:p>
        </w:tc>
        <w:tc>
          <w:tcPr>
            <w:tcW w:w="480" w:type="pct"/>
            <w:tcBorders>
              <w:top w:val="nil"/>
              <w:left w:val="nil"/>
              <w:bottom w:val="single" w:sz="4" w:space="0" w:color="auto"/>
              <w:right w:val="single" w:sz="4" w:space="0" w:color="auto"/>
            </w:tcBorders>
            <w:shd w:val="clear" w:color="auto" w:fill="auto"/>
            <w:vAlign w:val="center"/>
            <w:hideMark/>
          </w:tcPr>
          <w:p w14:paraId="25699E29"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-4.72</w:t>
            </w:r>
          </w:p>
        </w:tc>
      </w:tr>
      <w:tr w:rsidR="00655FA7" w:rsidRPr="00CC49AB" w14:paraId="3877887C" w14:textId="77777777" w:rsidTr="0070437F">
        <w:trPr>
          <w:trHeight w:val="20"/>
        </w:trPr>
        <w:tc>
          <w:tcPr>
            <w:tcW w:w="2235" w:type="pct"/>
            <w:tcBorders>
              <w:top w:val="nil"/>
              <w:left w:val="single" w:sz="4" w:space="0" w:color="auto"/>
              <w:bottom w:val="single" w:sz="4" w:space="0" w:color="auto"/>
              <w:right w:val="single" w:sz="4" w:space="0" w:color="auto"/>
            </w:tcBorders>
            <w:shd w:val="clear" w:color="auto" w:fill="auto"/>
            <w:hideMark/>
          </w:tcPr>
          <w:p w14:paraId="7DBB18F3" w14:textId="77777777" w:rsidR="00655FA7" w:rsidRPr="00CC49AB" w:rsidRDefault="00655FA7" w:rsidP="00251546">
            <w:pPr>
              <w:spacing w:after="0" w:line="240" w:lineRule="auto"/>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WEM (PKEK), ktoe</w:t>
            </w:r>
          </w:p>
        </w:tc>
        <w:tc>
          <w:tcPr>
            <w:tcW w:w="422" w:type="pct"/>
            <w:tcBorders>
              <w:top w:val="nil"/>
              <w:left w:val="nil"/>
              <w:bottom w:val="single" w:sz="4" w:space="0" w:color="auto"/>
              <w:right w:val="single" w:sz="4" w:space="0" w:color="auto"/>
            </w:tcBorders>
            <w:shd w:val="clear" w:color="auto" w:fill="auto"/>
            <w:vAlign w:val="center"/>
            <w:hideMark/>
          </w:tcPr>
          <w:p w14:paraId="0DB91A64"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22" w:type="pct"/>
            <w:tcBorders>
              <w:top w:val="nil"/>
              <w:left w:val="nil"/>
              <w:bottom w:val="single" w:sz="4" w:space="0" w:color="auto"/>
              <w:right w:val="single" w:sz="4" w:space="0" w:color="auto"/>
            </w:tcBorders>
            <w:shd w:val="clear" w:color="auto" w:fill="auto"/>
            <w:vAlign w:val="center"/>
            <w:hideMark/>
          </w:tcPr>
          <w:p w14:paraId="11362867"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2.70</w:t>
            </w:r>
          </w:p>
        </w:tc>
        <w:tc>
          <w:tcPr>
            <w:tcW w:w="480" w:type="pct"/>
            <w:tcBorders>
              <w:top w:val="nil"/>
              <w:left w:val="nil"/>
              <w:bottom w:val="single" w:sz="4" w:space="0" w:color="auto"/>
              <w:right w:val="single" w:sz="4" w:space="0" w:color="auto"/>
            </w:tcBorders>
            <w:shd w:val="clear" w:color="auto" w:fill="auto"/>
            <w:vAlign w:val="center"/>
            <w:hideMark/>
          </w:tcPr>
          <w:p w14:paraId="65B8A220"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-1.90</w:t>
            </w:r>
          </w:p>
        </w:tc>
        <w:tc>
          <w:tcPr>
            <w:tcW w:w="480" w:type="pct"/>
            <w:tcBorders>
              <w:top w:val="nil"/>
              <w:left w:val="nil"/>
              <w:bottom w:val="single" w:sz="4" w:space="0" w:color="auto"/>
              <w:right w:val="single" w:sz="4" w:space="0" w:color="auto"/>
            </w:tcBorders>
            <w:shd w:val="clear" w:color="auto" w:fill="auto"/>
            <w:vAlign w:val="center"/>
            <w:hideMark/>
          </w:tcPr>
          <w:p w14:paraId="773093FE"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3.34</w:t>
            </w:r>
          </w:p>
        </w:tc>
        <w:tc>
          <w:tcPr>
            <w:tcW w:w="480" w:type="pct"/>
            <w:tcBorders>
              <w:top w:val="nil"/>
              <w:left w:val="nil"/>
              <w:bottom w:val="single" w:sz="4" w:space="0" w:color="auto"/>
              <w:right w:val="single" w:sz="4" w:space="0" w:color="auto"/>
            </w:tcBorders>
            <w:shd w:val="clear" w:color="auto" w:fill="auto"/>
            <w:vAlign w:val="center"/>
            <w:hideMark/>
          </w:tcPr>
          <w:p w14:paraId="1DAA6678"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3.35</w:t>
            </w:r>
          </w:p>
        </w:tc>
        <w:tc>
          <w:tcPr>
            <w:tcW w:w="480" w:type="pct"/>
            <w:tcBorders>
              <w:top w:val="nil"/>
              <w:left w:val="nil"/>
              <w:bottom w:val="single" w:sz="4" w:space="0" w:color="auto"/>
              <w:right w:val="single" w:sz="4" w:space="0" w:color="auto"/>
            </w:tcBorders>
            <w:shd w:val="clear" w:color="auto" w:fill="auto"/>
            <w:vAlign w:val="center"/>
            <w:hideMark/>
          </w:tcPr>
          <w:p w14:paraId="2D29D25A"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4.32</w:t>
            </w:r>
          </w:p>
        </w:tc>
      </w:tr>
      <w:tr w:rsidR="00655FA7" w:rsidRPr="00CC49AB" w14:paraId="6FAE987C" w14:textId="77777777" w:rsidTr="0070437F">
        <w:trPr>
          <w:trHeight w:val="20"/>
        </w:trPr>
        <w:tc>
          <w:tcPr>
            <w:tcW w:w="2235" w:type="pct"/>
            <w:tcBorders>
              <w:top w:val="nil"/>
              <w:left w:val="single" w:sz="4" w:space="0" w:color="auto"/>
              <w:bottom w:val="single" w:sz="4" w:space="0" w:color="auto"/>
              <w:right w:val="single" w:sz="4" w:space="0" w:color="auto"/>
            </w:tcBorders>
            <w:shd w:val="clear" w:color="auto" w:fill="auto"/>
            <w:hideMark/>
          </w:tcPr>
          <w:p w14:paraId="5CBBC2F4" w14:textId="77777777" w:rsidR="00655FA7" w:rsidRPr="00CC49AB" w:rsidRDefault="00655FA7" w:rsidP="00251546">
            <w:pPr>
              <w:spacing w:after="0" w:line="240" w:lineRule="auto"/>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ËAM (PKEK), ktoe</w:t>
            </w:r>
          </w:p>
        </w:tc>
        <w:tc>
          <w:tcPr>
            <w:tcW w:w="422" w:type="pct"/>
            <w:tcBorders>
              <w:top w:val="nil"/>
              <w:left w:val="nil"/>
              <w:bottom w:val="single" w:sz="4" w:space="0" w:color="auto"/>
              <w:right w:val="single" w:sz="4" w:space="0" w:color="auto"/>
            </w:tcBorders>
            <w:shd w:val="clear" w:color="auto" w:fill="auto"/>
            <w:vAlign w:val="center"/>
            <w:hideMark/>
          </w:tcPr>
          <w:p w14:paraId="2A32F68A"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22" w:type="pct"/>
            <w:tcBorders>
              <w:top w:val="nil"/>
              <w:left w:val="nil"/>
              <w:bottom w:val="single" w:sz="4" w:space="0" w:color="auto"/>
              <w:right w:val="single" w:sz="4" w:space="0" w:color="auto"/>
            </w:tcBorders>
            <w:shd w:val="clear" w:color="auto" w:fill="auto"/>
            <w:vAlign w:val="center"/>
            <w:hideMark/>
          </w:tcPr>
          <w:p w14:paraId="0028D531"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2.90</w:t>
            </w:r>
          </w:p>
        </w:tc>
        <w:tc>
          <w:tcPr>
            <w:tcW w:w="480" w:type="pct"/>
            <w:tcBorders>
              <w:top w:val="nil"/>
              <w:left w:val="nil"/>
              <w:bottom w:val="single" w:sz="4" w:space="0" w:color="auto"/>
              <w:right w:val="single" w:sz="4" w:space="0" w:color="auto"/>
            </w:tcBorders>
            <w:shd w:val="clear" w:color="auto" w:fill="auto"/>
            <w:vAlign w:val="center"/>
            <w:hideMark/>
          </w:tcPr>
          <w:p w14:paraId="39877019"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-1.10</w:t>
            </w:r>
          </w:p>
        </w:tc>
        <w:tc>
          <w:tcPr>
            <w:tcW w:w="480" w:type="pct"/>
            <w:tcBorders>
              <w:top w:val="nil"/>
              <w:left w:val="nil"/>
              <w:bottom w:val="single" w:sz="4" w:space="0" w:color="auto"/>
              <w:right w:val="single" w:sz="4" w:space="0" w:color="auto"/>
            </w:tcBorders>
            <w:shd w:val="clear" w:color="auto" w:fill="auto"/>
            <w:vAlign w:val="center"/>
            <w:hideMark/>
          </w:tcPr>
          <w:p w14:paraId="1BE44AE0"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4.74</w:t>
            </w:r>
          </w:p>
        </w:tc>
        <w:tc>
          <w:tcPr>
            <w:tcW w:w="480" w:type="pct"/>
            <w:tcBorders>
              <w:top w:val="nil"/>
              <w:left w:val="nil"/>
              <w:bottom w:val="single" w:sz="4" w:space="0" w:color="auto"/>
              <w:right w:val="single" w:sz="4" w:space="0" w:color="auto"/>
            </w:tcBorders>
            <w:shd w:val="clear" w:color="auto" w:fill="auto"/>
            <w:vAlign w:val="center"/>
            <w:hideMark/>
          </w:tcPr>
          <w:p w14:paraId="2019226F"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5.35</w:t>
            </w:r>
          </w:p>
        </w:tc>
        <w:tc>
          <w:tcPr>
            <w:tcW w:w="480" w:type="pct"/>
            <w:tcBorders>
              <w:top w:val="nil"/>
              <w:left w:val="nil"/>
              <w:bottom w:val="single" w:sz="4" w:space="0" w:color="auto"/>
              <w:right w:val="single" w:sz="4" w:space="0" w:color="auto"/>
            </w:tcBorders>
            <w:shd w:val="clear" w:color="auto" w:fill="auto"/>
            <w:vAlign w:val="center"/>
            <w:hideMark/>
          </w:tcPr>
          <w:p w14:paraId="7F4AB27E"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7.02</w:t>
            </w:r>
          </w:p>
        </w:tc>
      </w:tr>
      <w:tr w:rsidR="00655FA7" w:rsidRPr="00CC49AB" w14:paraId="59F00F17" w14:textId="77777777" w:rsidTr="0070437F">
        <w:trPr>
          <w:trHeight w:val="20"/>
        </w:trPr>
        <w:tc>
          <w:tcPr>
            <w:tcW w:w="2235" w:type="pct"/>
            <w:tcBorders>
              <w:top w:val="nil"/>
              <w:left w:val="single" w:sz="4" w:space="0" w:color="auto"/>
              <w:bottom w:val="single" w:sz="4" w:space="0" w:color="auto"/>
              <w:right w:val="single" w:sz="4" w:space="0" w:color="auto"/>
            </w:tcBorders>
            <w:shd w:val="clear" w:color="auto" w:fill="auto"/>
            <w:hideMark/>
          </w:tcPr>
          <w:p w14:paraId="181CD20C" w14:textId="3934F36B" w:rsidR="00655FA7" w:rsidRPr="00CC49AB" w:rsidRDefault="00655FA7" w:rsidP="00251546">
            <w:pPr>
              <w:spacing w:after="0" w:line="240" w:lineRule="auto"/>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w:t>
            </w:r>
            <w:r w:rsidR="00DC2701" w:rsidRPr="00CC49AB">
              <w:rPr>
                <w:rFonts w:ascii="Garamond" w:hAnsi="Garamond" w:cs="Times New Roman"/>
                <w:sz w:val="18"/>
                <w:szCs w:val="20"/>
              </w:rPr>
              <w:t xml:space="preserve"> </w:t>
            </w:r>
            <w:r w:rsidRPr="00CC49AB">
              <w:rPr>
                <w:rFonts w:ascii="Garamond" w:hAnsi="Garamond" w:cs="Times New Roman"/>
                <w:sz w:val="18"/>
                <w:szCs w:val="20"/>
              </w:rPr>
              <w:t>të Skenarit Bazë (Strategjia e Energjisë), %</w:t>
            </w:r>
          </w:p>
        </w:tc>
        <w:tc>
          <w:tcPr>
            <w:tcW w:w="422" w:type="pct"/>
            <w:tcBorders>
              <w:top w:val="nil"/>
              <w:left w:val="nil"/>
              <w:bottom w:val="single" w:sz="4" w:space="0" w:color="auto"/>
              <w:right w:val="single" w:sz="4" w:space="0" w:color="auto"/>
            </w:tcBorders>
            <w:shd w:val="clear" w:color="auto" w:fill="auto"/>
            <w:vAlign w:val="center"/>
            <w:hideMark/>
          </w:tcPr>
          <w:p w14:paraId="24B2D9B9"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22" w:type="pct"/>
            <w:tcBorders>
              <w:top w:val="nil"/>
              <w:left w:val="nil"/>
              <w:bottom w:val="single" w:sz="4" w:space="0" w:color="auto"/>
              <w:right w:val="single" w:sz="4" w:space="0" w:color="auto"/>
            </w:tcBorders>
            <w:shd w:val="clear" w:color="auto" w:fill="auto"/>
            <w:vAlign w:val="center"/>
            <w:hideMark/>
          </w:tcPr>
          <w:p w14:paraId="7C574CFE"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1.88%</w:t>
            </w:r>
          </w:p>
        </w:tc>
        <w:tc>
          <w:tcPr>
            <w:tcW w:w="480" w:type="pct"/>
            <w:tcBorders>
              <w:top w:val="nil"/>
              <w:left w:val="nil"/>
              <w:bottom w:val="single" w:sz="4" w:space="0" w:color="auto"/>
              <w:right w:val="single" w:sz="4" w:space="0" w:color="auto"/>
            </w:tcBorders>
            <w:shd w:val="clear" w:color="auto" w:fill="auto"/>
            <w:vAlign w:val="center"/>
            <w:hideMark/>
          </w:tcPr>
          <w:p w14:paraId="3C31B4B8"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-12.97%</w:t>
            </w:r>
          </w:p>
        </w:tc>
        <w:tc>
          <w:tcPr>
            <w:tcW w:w="480" w:type="pct"/>
            <w:tcBorders>
              <w:top w:val="nil"/>
              <w:left w:val="nil"/>
              <w:bottom w:val="single" w:sz="4" w:space="0" w:color="auto"/>
              <w:right w:val="single" w:sz="4" w:space="0" w:color="auto"/>
            </w:tcBorders>
            <w:shd w:val="clear" w:color="auto" w:fill="auto"/>
            <w:vAlign w:val="center"/>
            <w:hideMark/>
          </w:tcPr>
          <w:p w14:paraId="59EEC7D7"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-4.94%</w:t>
            </w:r>
          </w:p>
        </w:tc>
        <w:tc>
          <w:tcPr>
            <w:tcW w:w="480" w:type="pct"/>
            <w:tcBorders>
              <w:top w:val="nil"/>
              <w:left w:val="nil"/>
              <w:bottom w:val="single" w:sz="4" w:space="0" w:color="auto"/>
              <w:right w:val="single" w:sz="4" w:space="0" w:color="auto"/>
            </w:tcBorders>
            <w:shd w:val="clear" w:color="auto" w:fill="auto"/>
            <w:vAlign w:val="center"/>
            <w:hideMark/>
          </w:tcPr>
          <w:p w14:paraId="38756A82"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-8.75%</w:t>
            </w:r>
          </w:p>
        </w:tc>
        <w:tc>
          <w:tcPr>
            <w:tcW w:w="480" w:type="pct"/>
            <w:tcBorders>
              <w:top w:val="nil"/>
              <w:left w:val="nil"/>
              <w:bottom w:val="single" w:sz="4" w:space="0" w:color="auto"/>
              <w:right w:val="single" w:sz="4" w:space="0" w:color="auto"/>
            </w:tcBorders>
            <w:shd w:val="clear" w:color="auto" w:fill="auto"/>
            <w:vAlign w:val="center"/>
            <w:hideMark/>
          </w:tcPr>
          <w:p w14:paraId="0B83CA2E"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-10.18%</w:t>
            </w:r>
          </w:p>
        </w:tc>
      </w:tr>
      <w:tr w:rsidR="00655FA7" w:rsidRPr="00CC49AB" w14:paraId="50FE1C97" w14:textId="77777777" w:rsidTr="0070437F">
        <w:trPr>
          <w:trHeight w:val="20"/>
        </w:trPr>
        <w:tc>
          <w:tcPr>
            <w:tcW w:w="2235" w:type="pct"/>
            <w:tcBorders>
              <w:top w:val="nil"/>
              <w:left w:val="single" w:sz="4" w:space="0" w:color="auto"/>
              <w:bottom w:val="single" w:sz="4" w:space="0" w:color="auto"/>
              <w:right w:val="single" w:sz="4" w:space="0" w:color="auto"/>
            </w:tcBorders>
            <w:shd w:val="clear" w:color="auto" w:fill="auto"/>
            <w:hideMark/>
          </w:tcPr>
          <w:p w14:paraId="697FD106" w14:textId="77777777" w:rsidR="00655FA7" w:rsidRPr="00CC49AB" w:rsidRDefault="00655FA7" w:rsidP="00251546">
            <w:pPr>
              <w:spacing w:after="0" w:line="240" w:lineRule="auto"/>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WEM (PKEK), %</w:t>
            </w:r>
          </w:p>
        </w:tc>
        <w:tc>
          <w:tcPr>
            <w:tcW w:w="422" w:type="pct"/>
            <w:tcBorders>
              <w:top w:val="nil"/>
              <w:left w:val="nil"/>
              <w:bottom w:val="single" w:sz="4" w:space="0" w:color="auto"/>
              <w:right w:val="single" w:sz="4" w:space="0" w:color="auto"/>
            </w:tcBorders>
            <w:shd w:val="clear" w:color="auto" w:fill="auto"/>
            <w:vAlign w:val="center"/>
            <w:hideMark/>
          </w:tcPr>
          <w:p w14:paraId="6782D40E"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22" w:type="pct"/>
            <w:tcBorders>
              <w:top w:val="nil"/>
              <w:left w:val="nil"/>
              <w:bottom w:val="single" w:sz="4" w:space="0" w:color="auto"/>
              <w:right w:val="single" w:sz="4" w:space="0" w:color="auto"/>
            </w:tcBorders>
            <w:shd w:val="clear" w:color="auto" w:fill="auto"/>
            <w:vAlign w:val="center"/>
            <w:hideMark/>
          </w:tcPr>
          <w:p w14:paraId="210E071D"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6.63%</w:t>
            </w:r>
          </w:p>
        </w:tc>
        <w:tc>
          <w:tcPr>
            <w:tcW w:w="480" w:type="pct"/>
            <w:tcBorders>
              <w:top w:val="nil"/>
              <w:left w:val="nil"/>
              <w:bottom w:val="single" w:sz="4" w:space="0" w:color="auto"/>
              <w:right w:val="single" w:sz="4" w:space="0" w:color="auto"/>
            </w:tcBorders>
            <w:shd w:val="clear" w:color="auto" w:fill="auto"/>
            <w:vAlign w:val="center"/>
            <w:hideMark/>
          </w:tcPr>
          <w:p w14:paraId="323397D6"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-4.75%</w:t>
            </w:r>
          </w:p>
        </w:tc>
        <w:tc>
          <w:tcPr>
            <w:tcW w:w="480" w:type="pct"/>
            <w:tcBorders>
              <w:top w:val="nil"/>
              <w:left w:val="nil"/>
              <w:bottom w:val="single" w:sz="4" w:space="0" w:color="auto"/>
              <w:right w:val="single" w:sz="4" w:space="0" w:color="auto"/>
            </w:tcBorders>
            <w:shd w:val="clear" w:color="auto" w:fill="auto"/>
            <w:vAlign w:val="center"/>
            <w:hideMark/>
          </w:tcPr>
          <w:p w14:paraId="0054BE58"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8.56%</w:t>
            </w:r>
          </w:p>
        </w:tc>
        <w:tc>
          <w:tcPr>
            <w:tcW w:w="480" w:type="pct"/>
            <w:tcBorders>
              <w:top w:val="nil"/>
              <w:left w:val="nil"/>
              <w:bottom w:val="single" w:sz="4" w:space="0" w:color="auto"/>
              <w:right w:val="single" w:sz="4" w:space="0" w:color="auto"/>
            </w:tcBorders>
            <w:shd w:val="clear" w:color="auto" w:fill="auto"/>
            <w:vAlign w:val="center"/>
            <w:hideMark/>
          </w:tcPr>
          <w:p w14:paraId="4E16E207"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8.80%</w:t>
            </w:r>
          </w:p>
        </w:tc>
        <w:tc>
          <w:tcPr>
            <w:tcW w:w="480" w:type="pct"/>
            <w:tcBorders>
              <w:top w:val="nil"/>
              <w:left w:val="nil"/>
              <w:bottom w:val="single" w:sz="4" w:space="0" w:color="auto"/>
              <w:right w:val="single" w:sz="4" w:space="0" w:color="auto"/>
            </w:tcBorders>
            <w:shd w:val="clear" w:color="auto" w:fill="auto"/>
            <w:vAlign w:val="center"/>
            <w:hideMark/>
          </w:tcPr>
          <w:p w14:paraId="5EE9F8E4"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11.59%</w:t>
            </w:r>
          </w:p>
        </w:tc>
      </w:tr>
      <w:tr w:rsidR="00655FA7" w:rsidRPr="00CC49AB" w14:paraId="5A212E2B" w14:textId="77777777" w:rsidTr="0070437F">
        <w:trPr>
          <w:trHeight w:val="20"/>
        </w:trPr>
        <w:tc>
          <w:tcPr>
            <w:tcW w:w="2235" w:type="pct"/>
            <w:tcBorders>
              <w:top w:val="nil"/>
              <w:left w:val="single" w:sz="4" w:space="0" w:color="auto"/>
              <w:bottom w:val="single" w:sz="4" w:space="0" w:color="auto"/>
              <w:right w:val="single" w:sz="4" w:space="0" w:color="auto"/>
            </w:tcBorders>
            <w:shd w:val="clear" w:color="auto" w:fill="auto"/>
            <w:hideMark/>
          </w:tcPr>
          <w:p w14:paraId="3F9BBDEC" w14:textId="77777777" w:rsidR="00655FA7" w:rsidRPr="00CC49AB" w:rsidRDefault="00655FA7" w:rsidP="00251546">
            <w:pPr>
              <w:spacing w:after="0" w:line="240" w:lineRule="auto"/>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WAM (PKEK), %</w:t>
            </w:r>
          </w:p>
        </w:tc>
        <w:tc>
          <w:tcPr>
            <w:tcW w:w="422" w:type="pct"/>
            <w:tcBorders>
              <w:top w:val="nil"/>
              <w:left w:val="nil"/>
              <w:bottom w:val="single" w:sz="4" w:space="0" w:color="auto"/>
              <w:right w:val="single" w:sz="4" w:space="0" w:color="auto"/>
            </w:tcBorders>
            <w:shd w:val="clear" w:color="auto" w:fill="auto"/>
            <w:vAlign w:val="center"/>
            <w:hideMark/>
          </w:tcPr>
          <w:p w14:paraId="54D1E43E"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22" w:type="pct"/>
            <w:tcBorders>
              <w:top w:val="nil"/>
              <w:left w:val="nil"/>
              <w:bottom w:val="single" w:sz="4" w:space="0" w:color="auto"/>
              <w:right w:val="single" w:sz="4" w:space="0" w:color="auto"/>
            </w:tcBorders>
            <w:shd w:val="clear" w:color="auto" w:fill="auto"/>
            <w:vAlign w:val="center"/>
            <w:hideMark/>
          </w:tcPr>
          <w:p w14:paraId="132E12BE"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7.16%</w:t>
            </w:r>
          </w:p>
        </w:tc>
        <w:tc>
          <w:tcPr>
            <w:tcW w:w="480" w:type="pct"/>
            <w:tcBorders>
              <w:top w:val="nil"/>
              <w:left w:val="nil"/>
              <w:bottom w:val="single" w:sz="4" w:space="0" w:color="auto"/>
              <w:right w:val="single" w:sz="4" w:space="0" w:color="auto"/>
            </w:tcBorders>
            <w:shd w:val="clear" w:color="auto" w:fill="auto"/>
            <w:vAlign w:val="center"/>
            <w:hideMark/>
          </w:tcPr>
          <w:p w14:paraId="6991ABEF"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-2.80%</w:t>
            </w:r>
          </w:p>
        </w:tc>
        <w:tc>
          <w:tcPr>
            <w:tcW w:w="480" w:type="pct"/>
            <w:tcBorders>
              <w:top w:val="nil"/>
              <w:left w:val="nil"/>
              <w:bottom w:val="single" w:sz="4" w:space="0" w:color="auto"/>
              <w:right w:val="single" w:sz="4" w:space="0" w:color="auto"/>
            </w:tcBorders>
            <w:shd w:val="clear" w:color="auto" w:fill="auto"/>
            <w:vAlign w:val="center"/>
            <w:hideMark/>
          </w:tcPr>
          <w:p w14:paraId="147DD069"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12.60%</w:t>
            </w:r>
          </w:p>
        </w:tc>
        <w:tc>
          <w:tcPr>
            <w:tcW w:w="480" w:type="pct"/>
            <w:tcBorders>
              <w:top w:val="nil"/>
              <w:left w:val="nil"/>
              <w:bottom w:val="single" w:sz="4" w:space="0" w:color="auto"/>
              <w:right w:val="single" w:sz="4" w:space="0" w:color="auto"/>
            </w:tcBorders>
            <w:shd w:val="clear" w:color="auto" w:fill="auto"/>
            <w:vAlign w:val="center"/>
            <w:hideMark/>
          </w:tcPr>
          <w:p w14:paraId="39B104CB" w14:textId="77777777" w:rsidR="00655FA7" w:rsidRPr="00CC49AB" w:rsidRDefault="00655FA7" w:rsidP="00FD5AF0">
            <w:pPr>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14.83%</w:t>
            </w:r>
          </w:p>
        </w:tc>
        <w:tc>
          <w:tcPr>
            <w:tcW w:w="480" w:type="pct"/>
            <w:tcBorders>
              <w:top w:val="nil"/>
              <w:left w:val="nil"/>
              <w:bottom w:val="single" w:sz="4" w:space="0" w:color="auto"/>
              <w:right w:val="single" w:sz="4" w:space="0" w:color="auto"/>
            </w:tcBorders>
            <w:shd w:val="clear" w:color="auto" w:fill="auto"/>
            <w:vAlign w:val="center"/>
            <w:hideMark/>
          </w:tcPr>
          <w:p w14:paraId="57119F82" w14:textId="77777777" w:rsidR="00655FA7" w:rsidRPr="00CC49AB" w:rsidRDefault="00655FA7" w:rsidP="00FD5AF0">
            <w:pPr>
              <w:keepNext/>
              <w:spacing w:after="0" w:line="240" w:lineRule="auto"/>
              <w:jc w:val="right"/>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20.30%</w:t>
            </w:r>
          </w:p>
        </w:tc>
      </w:tr>
    </w:tbl>
    <w:p w14:paraId="45F50FB2" w14:textId="25AE22F0"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58" w:name="_Toc184729215"/>
      <w:r w:rsidRPr="00CC49AB">
        <w:rPr>
          <w:rFonts w:ascii="Garamond" w:hAnsi="Garamond" w:cs="Times New Roman"/>
          <w:b w:val="0"/>
          <w:i/>
          <w:color w:val="auto"/>
          <w:szCs w:val="20"/>
        </w:rPr>
        <w:t xml:space="preserve">Tabela </w:t>
      </w:r>
      <w:r w:rsidR="00251546" w:rsidRPr="00CC49AB">
        <w:rPr>
          <w:rFonts w:ascii="Garamond" w:hAnsi="Garamond" w:cs="Times New Roman"/>
          <w:b w:val="0"/>
          <w:i/>
          <w:color w:val="auto"/>
          <w:szCs w:val="20"/>
        </w:rPr>
        <w:t>4.2</w:t>
      </w:r>
      <w:r w:rsidRPr="00CC49AB">
        <w:rPr>
          <w:rFonts w:ascii="Garamond" w:hAnsi="Garamond" w:cs="Times New Roman"/>
          <w:b w:val="0"/>
          <w:i/>
          <w:color w:val="auto"/>
          <w:szCs w:val="20"/>
        </w:rPr>
        <w:t xml:space="preserve"> Përmbledhje e rezultateve të </w:t>
      </w:r>
      <w:r w:rsidR="00FD5AF0" w:rsidRPr="00CC49AB">
        <w:rPr>
          <w:rFonts w:ascii="Garamond" w:hAnsi="Garamond" w:cs="Times New Roman"/>
          <w:b w:val="0"/>
          <w:i/>
          <w:color w:val="auto"/>
          <w:szCs w:val="20"/>
        </w:rPr>
        <w:t>kursimeve të arritura të stokut të ndërtesave publike qendrore dhe bashkiake</w:t>
      </w:r>
      <w:bookmarkEnd w:id="258"/>
    </w:p>
    <w:p w14:paraId="656804F7" w14:textId="656DD1AC"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Përgatitur nga </w:t>
      </w:r>
      <w:r w:rsidR="00FD5AF0" w:rsidRPr="00CC49AB">
        <w:rPr>
          <w:rFonts w:ascii="Garamond" w:hAnsi="Garamond" w:cs="Times New Roman"/>
          <w:b w:val="0"/>
          <w:i/>
          <w:color w:val="auto"/>
          <w:szCs w:val="20"/>
        </w:rPr>
        <w:t xml:space="preserve">konsulenti </w:t>
      </w:r>
      <w:r w:rsidRPr="00CC49AB">
        <w:rPr>
          <w:rFonts w:ascii="Garamond" w:hAnsi="Garamond" w:cs="Times New Roman"/>
          <w:b w:val="0"/>
          <w:i/>
          <w:color w:val="auto"/>
          <w:szCs w:val="20"/>
        </w:rPr>
        <w:t xml:space="preserve">për </w:t>
      </w:r>
      <w:r w:rsidR="00FD5AF0" w:rsidRPr="00CC49AB">
        <w:rPr>
          <w:rFonts w:ascii="Garamond" w:hAnsi="Garamond" w:cs="Times New Roman"/>
          <w:b w:val="0"/>
          <w:i/>
          <w:color w:val="auto"/>
          <w:szCs w:val="20"/>
        </w:rPr>
        <w:t xml:space="preserve">ndërtesat publike qendrore </w:t>
      </w:r>
      <w:r w:rsidRPr="00CC49AB">
        <w:rPr>
          <w:rFonts w:ascii="Garamond" w:hAnsi="Garamond" w:cs="Times New Roman"/>
          <w:b w:val="0"/>
          <w:i/>
          <w:color w:val="auto"/>
          <w:szCs w:val="20"/>
        </w:rPr>
        <w:t>dhe bashkiake bazuar në Bilancin Vjetor të Energjisë, Strategjinë Kombëtare të Energjisë dhe Skenaret e WEM/WAM të PKEK</w:t>
      </w:r>
    </w:p>
    <w:p w14:paraId="629367BF" w14:textId="77777777" w:rsidR="00655FA7" w:rsidRPr="00CC49AB" w:rsidRDefault="00655FA7" w:rsidP="00655FA7">
      <w:pPr>
        <w:spacing w:after="0" w:line="240" w:lineRule="auto"/>
        <w:jc w:val="both"/>
        <w:rPr>
          <w:rFonts w:ascii="Garamond" w:hAnsi="Garamond" w:cs="Times New Roman"/>
          <w:sz w:val="24"/>
          <w:szCs w:val="24"/>
        </w:rPr>
      </w:pPr>
    </w:p>
    <w:p w14:paraId="4BFFF96E" w14:textId="551F8E89" w:rsidR="00655FA7" w:rsidRPr="00CC49AB" w:rsidRDefault="00655FA7" w:rsidP="00251546">
      <w:pPr>
        <w:pStyle w:val="TEKSTIIIIII"/>
      </w:pPr>
      <w:r w:rsidRPr="00CC49AB">
        <w:t xml:space="preserve">Në figurat 4.12-4.13 paraqitet ecuria e intensitetit të energjisë për të gjithë stokun e ndërtesave qendrore dhe bashkiake, për vitet </w:t>
      </w:r>
      <w:r w:rsidR="0009765A" w:rsidRPr="00CC49AB">
        <w:t>2015–2023</w:t>
      </w:r>
      <w:r w:rsidRPr="00CC49AB">
        <w:t xml:space="preserve"> (në </w:t>
      </w:r>
      <w:r w:rsidR="00CE5C83" w:rsidRPr="00CC49AB">
        <w:t>kwh</w:t>
      </w:r>
      <w:r w:rsidRPr="00CC49AB">
        <w:t>/m</w:t>
      </w:r>
      <w:r w:rsidRPr="00CC49AB">
        <w:rPr>
          <w:vertAlign w:val="superscript"/>
        </w:rPr>
        <w:t>2</w:t>
      </w:r>
      <w:r w:rsidRPr="00CC49AB">
        <w:t xml:space="preserve">•vit), bazuar në llogaritjet e kryera nga Konsulenti. Vlera e intensitetit të energjisë për të gjithë stokun e ndërtesave publike qendrore dhe bashkiake llogaritet si raport i konsumit total të energjisë me sipërfaqen totale të ndërtesave. Analiza e figurave 4.12 dhe 4.13 tregon se tendenca e intensitetit për të gjithë stokun publik të ndërtesave qendrore dhe bashkiake është një rritje e moderuar e komfortit me afërsisht 15% për stokun e ndërtesave publike për periudhën </w:t>
      </w:r>
      <w:r w:rsidR="0009765A" w:rsidRPr="00CC49AB">
        <w:t>2015–2023</w:t>
      </w:r>
      <w:r w:rsidRPr="00CC49AB">
        <w:t xml:space="preserve">. </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65"/>
        <w:gridCol w:w="4895"/>
      </w:tblGrid>
      <w:tr w:rsidR="00655FA7" w:rsidRPr="00CC49AB" w14:paraId="0754CD3A" w14:textId="77777777" w:rsidTr="002405F4">
        <w:trPr>
          <w:trHeight w:val="4566"/>
        </w:trPr>
        <w:tc>
          <w:tcPr>
            <w:tcW w:w="2385" w:type="pct"/>
          </w:tcPr>
          <w:p w14:paraId="3610D225"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59" w:name="_Toc184463853"/>
            <w:r w:rsidRPr="00CC49AB">
              <w:rPr>
                <w:rFonts w:ascii="Garamond" w:hAnsi="Garamond" w:cs="Times New Roman"/>
                <w:b w:val="0"/>
                <w:i/>
                <w:noProof/>
                <w:color w:val="auto"/>
                <w:szCs w:val="20"/>
                <w:lang w:val="en-US" w:eastAsia="en-US"/>
              </w:rPr>
              <w:lastRenderedPageBreak/>
              <w:drawing>
                <wp:inline distT="0" distB="0" distL="0" distR="0" wp14:anchorId="07F5A677" wp14:editId="75FFD129">
                  <wp:extent cx="2499360" cy="2293620"/>
                  <wp:effectExtent l="0" t="0" r="0" b="0"/>
                  <wp:docPr id="1272955769" name="Picture 12729557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
                          <pic:cNvPicPr>
                            <a:picLocks noChangeAspect="1" noChangeArrowheads="1"/>
                          </pic:cNvPicPr>
                        </pic:nvPicPr>
                        <pic:blipFill>
                          <a:blip r:embed="rId172">
                            <a:extLst>
                              <a:ext uri="{28A0092B-C50C-407E-A947-70E740481C1C}">
                                <a14:useLocalDpi xmlns:a14="http://schemas.microsoft.com/office/drawing/2010/main" val="0"/>
                              </a:ext>
                            </a:extLst>
                          </a:blip>
                          <a:srcRect/>
                          <a:stretch>
                            <a:fillRect/>
                          </a:stretch>
                        </pic:blipFill>
                        <pic:spPr bwMode="auto">
                          <a:xfrm>
                            <a:off x="0" y="0"/>
                            <a:ext cx="2499360" cy="2293620"/>
                          </a:xfrm>
                          <a:prstGeom prst="rect">
                            <a:avLst/>
                          </a:prstGeom>
                          <a:noFill/>
                          <a:ln>
                            <a:noFill/>
                          </a:ln>
                        </pic:spPr>
                      </pic:pic>
                    </a:graphicData>
                  </a:graphic>
                </wp:inline>
              </w:drawing>
            </w:r>
            <w:bookmarkEnd w:id="259"/>
          </w:p>
          <w:p w14:paraId="3E5A9F79" w14:textId="00B0F18B"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60" w:name="_Toc184729398"/>
            <w:r w:rsidRPr="00CC49AB">
              <w:rPr>
                <w:rFonts w:ascii="Garamond" w:hAnsi="Garamond" w:cs="Times New Roman"/>
                <w:b w:val="0"/>
                <w:i/>
                <w:color w:val="auto"/>
                <w:szCs w:val="20"/>
                <w:lang w:val="sq-AL"/>
              </w:rPr>
              <w:t xml:space="preserve">Figura </w:t>
            </w:r>
            <w:r w:rsidR="00251546" w:rsidRPr="00CC49AB">
              <w:rPr>
                <w:rFonts w:ascii="Garamond" w:hAnsi="Garamond" w:cs="Times New Roman"/>
                <w:b w:val="0"/>
                <w:i/>
                <w:color w:val="auto"/>
                <w:szCs w:val="20"/>
                <w:lang w:val="sq-AL"/>
              </w:rPr>
              <w:t>4.12</w:t>
            </w:r>
            <w:r w:rsidRPr="00CC49AB">
              <w:rPr>
                <w:rFonts w:ascii="Garamond" w:hAnsi="Garamond" w:cs="Times New Roman"/>
                <w:b w:val="0"/>
                <w:i/>
                <w:color w:val="auto"/>
                <w:szCs w:val="20"/>
                <w:lang w:val="sq-AL"/>
              </w:rPr>
              <w:t xml:space="preserve"> Trendi i intensitetit për stokun e ndërtesave publike qendrore dhe bashkiake,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w:t>
            </w:r>
            <w:r w:rsidR="00CE5C83" w:rsidRPr="00CC49AB">
              <w:rPr>
                <w:rFonts w:ascii="Garamond" w:hAnsi="Garamond" w:cs="Times New Roman"/>
                <w:b w:val="0"/>
                <w:i/>
                <w:color w:val="auto"/>
                <w:szCs w:val="20"/>
                <w:lang w:val="sq-AL"/>
              </w:rPr>
              <w:t>kwh</w:t>
            </w:r>
            <w:r w:rsidRPr="00CC49AB">
              <w:rPr>
                <w:rFonts w:ascii="Garamond" w:hAnsi="Garamond" w:cs="Times New Roman"/>
                <w:b w:val="0"/>
                <w:i/>
                <w:color w:val="auto"/>
                <w:szCs w:val="20"/>
                <w:lang w:val="sq-AL"/>
              </w:rPr>
              <w:t>/m</w:t>
            </w:r>
            <w:r w:rsidRPr="00CC49AB">
              <w:rPr>
                <w:rFonts w:ascii="Garamond" w:hAnsi="Garamond" w:cs="Times New Roman"/>
                <w:b w:val="0"/>
                <w:i/>
                <w:color w:val="auto"/>
                <w:szCs w:val="20"/>
                <w:vertAlign w:val="superscript"/>
                <w:lang w:val="sq-AL"/>
              </w:rPr>
              <w:t>2</w:t>
            </w:r>
            <w:r w:rsidRPr="00CC49AB">
              <w:rPr>
                <w:rFonts w:ascii="Garamond" w:hAnsi="Garamond" w:cs="Times New Roman"/>
                <w:b w:val="0"/>
                <w:i/>
                <w:color w:val="auto"/>
                <w:szCs w:val="20"/>
                <w:lang w:val="sq-AL"/>
              </w:rPr>
              <w:t>•vit</w:t>
            </w:r>
            <w:bookmarkEnd w:id="260"/>
          </w:p>
        </w:tc>
        <w:tc>
          <w:tcPr>
            <w:tcW w:w="2615" w:type="pct"/>
          </w:tcPr>
          <w:p w14:paraId="35A4AA1E" w14:textId="77777777" w:rsidR="00655FA7" w:rsidRPr="00CC49AB" w:rsidRDefault="00655FA7" w:rsidP="002405F4">
            <w:pPr>
              <w:spacing w:after="0"/>
              <w:ind w:right="69"/>
              <w:jc w:val="center"/>
              <w:rPr>
                <w:rFonts w:ascii="Garamond" w:hAnsi="Garamond" w:cs="Times New Roman"/>
                <w:i/>
                <w:iCs/>
                <w:szCs w:val="20"/>
                <w:lang w:val="sq-AL"/>
              </w:rPr>
            </w:pPr>
            <w:bookmarkStart w:id="261" w:name="_Toc184463854"/>
            <w:r w:rsidRPr="00CC49AB">
              <w:rPr>
                <w:rFonts w:ascii="Garamond" w:hAnsi="Garamond" w:cs="Times New Roman"/>
                <w:i/>
                <w:iCs/>
                <w:noProof/>
                <w:szCs w:val="20"/>
                <w:lang w:val="en-US" w:eastAsia="en-US"/>
              </w:rPr>
              <w:drawing>
                <wp:inline distT="0" distB="0" distL="0" distR="0" wp14:anchorId="7207F8FE" wp14:editId="36E82614">
                  <wp:extent cx="2880360" cy="2293620"/>
                  <wp:effectExtent l="0" t="0" r="0" b="0"/>
                  <wp:docPr id="478820141" name="Picture 478820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0"/>
                          <pic:cNvPicPr>
                            <a:picLocks noChangeAspect="1" noChangeArrowheads="1"/>
                          </pic:cNvPicPr>
                        </pic:nvPicPr>
                        <pic:blipFill>
                          <a:blip r:embed="rId173">
                            <a:extLst>
                              <a:ext uri="{28A0092B-C50C-407E-A947-70E740481C1C}">
                                <a14:useLocalDpi xmlns:a14="http://schemas.microsoft.com/office/drawing/2010/main" val="0"/>
                              </a:ext>
                            </a:extLst>
                          </a:blip>
                          <a:srcRect/>
                          <a:stretch>
                            <a:fillRect/>
                          </a:stretch>
                        </pic:blipFill>
                        <pic:spPr bwMode="auto">
                          <a:xfrm>
                            <a:off x="0" y="0"/>
                            <a:ext cx="2880360" cy="2293620"/>
                          </a:xfrm>
                          <a:prstGeom prst="rect">
                            <a:avLst/>
                          </a:prstGeom>
                          <a:noFill/>
                          <a:ln>
                            <a:noFill/>
                          </a:ln>
                        </pic:spPr>
                      </pic:pic>
                    </a:graphicData>
                  </a:graphic>
                </wp:inline>
              </w:drawing>
            </w:r>
            <w:bookmarkEnd w:id="261"/>
          </w:p>
          <w:p w14:paraId="091F0D7B" w14:textId="4B0CD794"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62" w:name="_Toc184729399"/>
            <w:r w:rsidRPr="00CC49AB">
              <w:rPr>
                <w:rFonts w:ascii="Garamond" w:hAnsi="Garamond" w:cs="Times New Roman"/>
                <w:b w:val="0"/>
                <w:i/>
                <w:color w:val="auto"/>
                <w:szCs w:val="20"/>
                <w:lang w:val="sq-AL"/>
              </w:rPr>
              <w:t xml:space="preserve">Figura </w:t>
            </w:r>
            <w:r w:rsidR="00251546" w:rsidRPr="00CC49AB">
              <w:rPr>
                <w:rFonts w:ascii="Garamond" w:hAnsi="Garamond" w:cs="Times New Roman"/>
                <w:b w:val="0"/>
                <w:i/>
                <w:color w:val="auto"/>
                <w:szCs w:val="20"/>
                <w:lang w:val="sq-AL"/>
              </w:rPr>
              <w:t>4.13</w:t>
            </w:r>
            <w:r w:rsidRPr="00CC49AB">
              <w:rPr>
                <w:rFonts w:ascii="Garamond" w:hAnsi="Garamond" w:cs="Times New Roman"/>
                <w:b w:val="0"/>
                <w:i/>
                <w:color w:val="auto"/>
                <w:szCs w:val="20"/>
                <w:lang w:val="sq-AL"/>
              </w:rPr>
              <w:t xml:space="preserve"> Trendi i intensitetit për stokun e ndërtesave publike qendrore dhe bashkiake, për vitet </w:t>
            </w:r>
            <w:r w:rsidR="0009765A" w:rsidRPr="00CC49AB">
              <w:rPr>
                <w:rFonts w:ascii="Garamond" w:hAnsi="Garamond" w:cs="Times New Roman"/>
                <w:b w:val="0"/>
                <w:i/>
                <w:color w:val="auto"/>
                <w:szCs w:val="20"/>
                <w:lang w:val="sq-AL"/>
              </w:rPr>
              <w:t>2015–2023</w:t>
            </w:r>
            <w:r w:rsidRPr="00CC49AB">
              <w:rPr>
                <w:rFonts w:ascii="Garamond" w:hAnsi="Garamond" w:cs="Times New Roman"/>
                <w:b w:val="0"/>
                <w:i/>
                <w:color w:val="auto"/>
                <w:szCs w:val="20"/>
                <w:lang w:val="sq-AL"/>
              </w:rPr>
              <w:t xml:space="preserve"> (vlera e vitit 2015 </w:t>
            </w:r>
            <w:r w:rsidR="00FD5AF0" w:rsidRPr="00CC49AB">
              <w:rPr>
                <w:rFonts w:ascii="Garamond" w:hAnsi="Garamond" w:cs="Times New Roman"/>
                <w:b w:val="0"/>
                <w:i/>
                <w:color w:val="auto"/>
                <w:szCs w:val="20"/>
                <w:lang w:val="sq-AL"/>
              </w:rPr>
              <w:t>është</w:t>
            </w:r>
            <w:r w:rsidRPr="00CC49AB">
              <w:rPr>
                <w:rFonts w:ascii="Garamond" w:hAnsi="Garamond" w:cs="Times New Roman"/>
                <w:b w:val="0"/>
                <w:i/>
                <w:color w:val="auto"/>
                <w:szCs w:val="20"/>
                <w:lang w:val="sq-AL"/>
              </w:rPr>
              <w:t xml:space="preserve"> normalizur 100%), </w:t>
            </w:r>
            <w:r w:rsidR="00CE5C83" w:rsidRPr="00CC49AB">
              <w:rPr>
                <w:rFonts w:ascii="Garamond" w:hAnsi="Garamond" w:cs="Times New Roman"/>
                <w:b w:val="0"/>
                <w:i/>
                <w:color w:val="auto"/>
                <w:szCs w:val="20"/>
                <w:lang w:val="sq-AL"/>
              </w:rPr>
              <w:t>kwh</w:t>
            </w:r>
            <w:r w:rsidRPr="00CC49AB">
              <w:rPr>
                <w:rFonts w:ascii="Garamond" w:hAnsi="Garamond" w:cs="Times New Roman"/>
                <w:b w:val="0"/>
                <w:i/>
                <w:color w:val="auto"/>
                <w:szCs w:val="20"/>
                <w:lang w:val="sq-AL"/>
              </w:rPr>
              <w:t>/m</w:t>
            </w:r>
            <w:r w:rsidRPr="00CC49AB">
              <w:rPr>
                <w:rFonts w:ascii="Garamond" w:hAnsi="Garamond" w:cs="Times New Roman"/>
                <w:b w:val="0"/>
                <w:i/>
                <w:color w:val="auto"/>
                <w:szCs w:val="20"/>
                <w:vertAlign w:val="superscript"/>
                <w:lang w:val="sq-AL"/>
              </w:rPr>
              <w:t>2</w:t>
            </w:r>
            <w:r w:rsidRPr="00CC49AB">
              <w:rPr>
                <w:rFonts w:ascii="Garamond" w:hAnsi="Garamond" w:cs="Times New Roman"/>
                <w:b w:val="0"/>
                <w:i/>
                <w:color w:val="auto"/>
                <w:szCs w:val="20"/>
                <w:lang w:val="sq-AL"/>
              </w:rPr>
              <w:t>•vit</w:t>
            </w:r>
            <w:bookmarkEnd w:id="262"/>
          </w:p>
        </w:tc>
      </w:tr>
      <w:tr w:rsidR="00655FA7" w:rsidRPr="00CC49AB" w14:paraId="6EAFF566" w14:textId="77777777" w:rsidTr="002405F4">
        <w:tc>
          <w:tcPr>
            <w:tcW w:w="5000" w:type="pct"/>
            <w:gridSpan w:val="2"/>
            <w:hideMark/>
          </w:tcPr>
          <w:p w14:paraId="5B51DD9F" w14:textId="18411CDD"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63" w:name="_Toc184463855"/>
            <w:r w:rsidRPr="00CC49AB">
              <w:rPr>
                <w:rFonts w:ascii="Garamond" w:hAnsi="Garamond" w:cs="Times New Roman"/>
                <w:b w:val="0"/>
                <w:i/>
                <w:color w:val="auto"/>
                <w:szCs w:val="20"/>
                <w:lang w:val="sq-AL"/>
              </w:rPr>
              <w:t xml:space="preserve">Burimi: </w:t>
            </w:r>
            <w:r w:rsidR="00FD5AF0" w:rsidRPr="00CC49AB">
              <w:rPr>
                <w:rFonts w:ascii="Garamond" w:hAnsi="Garamond" w:cs="Times New Roman"/>
                <w:b w:val="0"/>
                <w:i/>
                <w:color w:val="auto"/>
                <w:szCs w:val="20"/>
                <w:lang w:val="sq-AL"/>
              </w:rPr>
              <w:t>Llogaritje</w:t>
            </w:r>
            <w:r w:rsidRPr="00CC49AB">
              <w:rPr>
                <w:rFonts w:ascii="Garamond" w:hAnsi="Garamond" w:cs="Times New Roman"/>
                <w:b w:val="0"/>
                <w:i/>
                <w:color w:val="auto"/>
                <w:szCs w:val="20"/>
                <w:lang w:val="sq-AL"/>
              </w:rPr>
              <w:t xml:space="preserve"> të kryera </w:t>
            </w:r>
            <w:r w:rsidR="00FD5AF0" w:rsidRPr="00CC49AB">
              <w:rPr>
                <w:rFonts w:ascii="Garamond" w:hAnsi="Garamond" w:cs="Times New Roman"/>
                <w:b w:val="0"/>
                <w:i/>
                <w:color w:val="auto"/>
                <w:szCs w:val="20"/>
                <w:lang w:val="sq-AL"/>
              </w:rPr>
              <w:t>konsulentët</w:t>
            </w:r>
            <w:bookmarkEnd w:id="263"/>
          </w:p>
        </w:tc>
      </w:tr>
    </w:tbl>
    <w:p w14:paraId="6F6645AF" w14:textId="77777777" w:rsidR="00655FA7" w:rsidRPr="00CC49AB" w:rsidRDefault="00655FA7" w:rsidP="00655FA7">
      <w:pPr>
        <w:spacing w:after="0" w:line="240" w:lineRule="auto"/>
        <w:jc w:val="both"/>
        <w:rPr>
          <w:rFonts w:ascii="Garamond" w:hAnsi="Garamond" w:cs="Times New Roman"/>
        </w:rPr>
      </w:pPr>
    </w:p>
    <w:p w14:paraId="418C3FB0" w14:textId="77777777" w:rsidR="00655FA7" w:rsidRPr="00CC49AB" w:rsidRDefault="00251546" w:rsidP="00251546">
      <w:pPr>
        <w:pStyle w:val="TEKSTIIIIII"/>
        <w:rPr>
          <w:b/>
        </w:rPr>
      </w:pPr>
      <w:bookmarkStart w:id="264" w:name="_Toc184729119"/>
      <w:r w:rsidRPr="00CC49AB">
        <w:rPr>
          <w:b/>
        </w:rPr>
        <w:t xml:space="preserve">4.2.4 </w:t>
      </w:r>
      <w:r w:rsidR="00655FA7" w:rsidRPr="00CC49AB">
        <w:rPr>
          <w:b/>
        </w:rPr>
        <w:t>Kursimet e arritura në ndërtesat e shërbimeve private dhe atyre komerciale</w:t>
      </w:r>
      <w:bookmarkEnd w:id="264"/>
    </w:p>
    <w:p w14:paraId="3C74192E" w14:textId="5B89C0AA" w:rsidR="00655FA7" w:rsidRPr="00CC49AB" w:rsidRDefault="00655FA7" w:rsidP="00251546">
      <w:pPr>
        <w:pStyle w:val="TEKSTIIIIII"/>
      </w:pPr>
      <w:r w:rsidRPr="00CC49AB">
        <w:t>Figura 4</w:t>
      </w:r>
      <w:r w:rsidR="00FD5AF0" w:rsidRPr="00CC49AB">
        <w:t>–</w:t>
      </w:r>
      <w:r w:rsidRPr="00CC49AB">
        <w:t>14 paraqet parashikimin e konsumit të energjisë dhe kërkesës për energji të ndërtesave të shërbimeve private dhe stokun e ndërtesave tregtare. Një analizë e periudhës 2018</w:t>
      </w:r>
      <w:r w:rsidR="00E66394" w:rsidRPr="00CC49AB">
        <w:t>–</w:t>
      </w:r>
      <w:r w:rsidRPr="00CC49AB">
        <w:t>2020 zbulon se konsumi i energjisë në këtë sektor ishte më i lartë se kërkesa për energji e parashikuar nga Strategjia e Energjisë dhe PKEK. Në të kundërt, konsumi aktual i energjisë në 2021 ishte më i ulët se skenari i parashikimit të kërkesës për energji bazë dhe WEM, kryesisht për shkak të ndikimit të pandemisë COVID-19.</w:t>
      </w:r>
    </w:p>
    <w:p w14:paraId="4CF6D62C" w14:textId="0489BC6A" w:rsidR="00655FA7" w:rsidRPr="00CC49AB" w:rsidRDefault="00655FA7" w:rsidP="00251546">
      <w:pPr>
        <w:pStyle w:val="TEKSTIIIIII"/>
      </w:pPr>
      <w:r w:rsidRPr="00CC49AB">
        <w:t>Për periudhën 2021–2023, konsumi i energjisë rezulton nën skenarin bazë, duke reflektuar kursimet e energjisë dhe duke treguar se zbatimi i masave EE/RES ka filluar të japë rezultate. Analiza tregon kursime të energjisë prej 13% në 2022 dhe 6.25% në 2023 krahasuar me skenarin bazë. Megjithatë, konsumi i energjisë në 2022 dhe 2023 tejkaloi vlerat e parashikuara sipas skenarëve WM dhe WAM në PKEK (</w:t>
      </w:r>
      <w:r w:rsidR="00E66394" w:rsidRPr="00CC49AB">
        <w:t xml:space="preserve">figurat </w:t>
      </w:r>
      <w:r w:rsidRPr="00CC49AB">
        <w:t xml:space="preserve">4.15-4.16). Kjo thekson nevojën për përpjekje shtesë në Ndërtesat e shërbimeve private dhe stokun e ndërtesave komerciale për të përmbushur objektivat e </w:t>
      </w:r>
      <w:r w:rsidR="00340F38" w:rsidRPr="00CC49AB">
        <w:t>eficienc</w:t>
      </w:r>
      <w:r w:rsidRPr="00CC49AB">
        <w:t>ës së energjisë në përputhje me objektivat WAM/PKEK.</w:t>
      </w:r>
    </w:p>
    <w:p w14:paraId="3483355E" w14:textId="77777777" w:rsidR="00655FA7" w:rsidRPr="00CC49AB" w:rsidRDefault="00655FA7" w:rsidP="00655FA7">
      <w:pPr>
        <w:spacing w:after="0" w:line="240" w:lineRule="auto"/>
        <w:jc w:val="both"/>
        <w:rPr>
          <w:rFonts w:ascii="Garamond" w:eastAsia="Times New Roman" w:hAnsi="Garamond" w:cs="Times New Roman"/>
          <w:spacing w:val="-1"/>
          <w:sz w:val="24"/>
          <w:szCs w:val="24"/>
          <w:lang w:eastAsia="fi-FI"/>
        </w:rPr>
      </w:pPr>
    </w:p>
    <w:p w14:paraId="28A339C1" w14:textId="77777777" w:rsidR="00655FA7" w:rsidRPr="00CC49AB" w:rsidRDefault="00655FA7" w:rsidP="00655FA7">
      <w:pPr>
        <w:spacing w:after="0" w:line="240" w:lineRule="auto"/>
        <w:jc w:val="center"/>
        <w:rPr>
          <w:rFonts w:ascii="Garamond" w:hAnsi="Garamond" w:cs="Times New Roman"/>
          <w:sz w:val="24"/>
          <w:szCs w:val="24"/>
        </w:rPr>
      </w:pPr>
      <w:r w:rsidRPr="00CC49AB">
        <w:rPr>
          <w:rFonts w:ascii="Garamond" w:hAnsi="Garamond" w:cs="Times New Roman"/>
          <w:noProof/>
          <w:sz w:val="24"/>
          <w:szCs w:val="24"/>
          <w:lang w:val="en-US" w:eastAsia="en-US"/>
        </w:rPr>
        <w:lastRenderedPageBreak/>
        <w:drawing>
          <wp:inline distT="0" distB="0" distL="0" distR="0" wp14:anchorId="0309A636" wp14:editId="243A0A09">
            <wp:extent cx="4663440" cy="2080260"/>
            <wp:effectExtent l="0" t="0" r="3810" b="0"/>
            <wp:docPr id="1820783054" name="Picture 18207830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4"/>
                    <pic:cNvPicPr>
                      <a:picLocks noChangeAspect="1" noChangeArrowheads="1"/>
                    </pic:cNvPicPr>
                  </pic:nvPicPr>
                  <pic:blipFill>
                    <a:blip r:embed="rId174">
                      <a:extLst>
                        <a:ext uri="{28A0092B-C50C-407E-A947-70E740481C1C}">
                          <a14:useLocalDpi xmlns:a14="http://schemas.microsoft.com/office/drawing/2010/main" val="0"/>
                        </a:ext>
                      </a:extLst>
                    </a:blip>
                    <a:srcRect/>
                    <a:stretch>
                      <a:fillRect/>
                    </a:stretch>
                  </pic:blipFill>
                  <pic:spPr bwMode="auto">
                    <a:xfrm>
                      <a:off x="0" y="0"/>
                      <a:ext cx="4663440" cy="2080260"/>
                    </a:xfrm>
                    <a:prstGeom prst="rect">
                      <a:avLst/>
                    </a:prstGeom>
                    <a:noFill/>
                    <a:ln>
                      <a:noFill/>
                    </a:ln>
                  </pic:spPr>
                </pic:pic>
              </a:graphicData>
            </a:graphic>
          </wp:inline>
        </w:drawing>
      </w:r>
    </w:p>
    <w:p w14:paraId="18EB7C74" w14:textId="56E73362"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65" w:name="_Toc184729400"/>
      <w:r w:rsidRPr="00CC49AB">
        <w:rPr>
          <w:rFonts w:ascii="Garamond" w:hAnsi="Garamond" w:cs="Times New Roman"/>
          <w:b w:val="0"/>
          <w:i/>
          <w:color w:val="auto"/>
          <w:szCs w:val="20"/>
        </w:rPr>
        <w:t xml:space="preserve">Figura </w:t>
      </w:r>
      <w:r w:rsidR="00251546" w:rsidRPr="00CC49AB">
        <w:rPr>
          <w:rFonts w:ascii="Garamond" w:hAnsi="Garamond" w:cs="Times New Roman"/>
          <w:b w:val="0"/>
          <w:i/>
          <w:color w:val="auto"/>
          <w:szCs w:val="20"/>
        </w:rPr>
        <w:t>4.14</w:t>
      </w:r>
      <w:r w:rsidRPr="00CC49AB">
        <w:rPr>
          <w:rFonts w:ascii="Garamond" w:hAnsi="Garamond" w:cs="Times New Roman"/>
          <w:b w:val="0"/>
          <w:i/>
          <w:color w:val="auto"/>
          <w:szCs w:val="20"/>
        </w:rPr>
        <w:t xml:space="preserve"> Vlera historike të konsumit historik të energjisë nga sektori </w:t>
      </w:r>
      <w:r w:rsidR="00656031" w:rsidRPr="00CC49AB">
        <w:rPr>
          <w:rFonts w:ascii="Garamond" w:hAnsi="Garamond" w:cs="Times New Roman"/>
          <w:b w:val="0"/>
          <w:i/>
          <w:color w:val="auto"/>
          <w:szCs w:val="20"/>
        </w:rPr>
        <w:t>shërbimeve private dhe komerciale, kundrejt kërkesës</w:t>
      </w:r>
      <w:r w:rsidRPr="00CC49AB">
        <w:rPr>
          <w:rFonts w:ascii="Garamond" w:hAnsi="Garamond" w:cs="Times New Roman"/>
          <w:b w:val="0"/>
          <w:i/>
          <w:color w:val="auto"/>
          <w:szCs w:val="20"/>
        </w:rPr>
        <w:t xml:space="preserve"> për energji të parashikuar sipas Strategjisë Kombëtare të Energjisë dhe WEM/WAM të PKEK (ktoe).</w:t>
      </w:r>
      <w:bookmarkEnd w:id="265"/>
    </w:p>
    <w:p w14:paraId="1D1231BA"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Përgatitur nga Konsulenti nga sektori shërbimeve private dhe komerciale bazuar në Bilancin Vjetor të Energjisë përkatëse, Strategjinë Kombëtare të Energjisë dhe WEM/WAM të PKEK.</w:t>
      </w:r>
    </w:p>
    <w:p w14:paraId="5E0A8044" w14:textId="77777777" w:rsidR="00655FA7" w:rsidRPr="00CC49AB" w:rsidRDefault="00655FA7" w:rsidP="00655FA7">
      <w:pPr>
        <w:spacing w:after="0" w:line="240" w:lineRule="auto"/>
        <w:jc w:val="both"/>
        <w:rPr>
          <w:rFonts w:ascii="Garamond" w:eastAsia="Times New Roman" w:hAnsi="Garamond" w:cs="Times New Roman"/>
          <w:spacing w:val="-1"/>
          <w:sz w:val="24"/>
          <w:szCs w:val="24"/>
          <w:lang w:eastAsia="fi-FI"/>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46"/>
        <w:gridCol w:w="4614"/>
      </w:tblGrid>
      <w:tr w:rsidR="00655FA7" w:rsidRPr="00CC49AB" w14:paraId="5883BF9D" w14:textId="77777777" w:rsidTr="002405F4">
        <w:tc>
          <w:tcPr>
            <w:tcW w:w="2535" w:type="pct"/>
            <w:hideMark/>
          </w:tcPr>
          <w:p w14:paraId="53E7866C"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66" w:name="_Toc184463857"/>
            <w:r w:rsidRPr="00CC49AB">
              <w:rPr>
                <w:rFonts w:ascii="Garamond" w:hAnsi="Garamond" w:cs="Times New Roman"/>
                <w:b w:val="0"/>
                <w:i/>
                <w:noProof/>
                <w:color w:val="auto"/>
                <w:szCs w:val="20"/>
                <w:lang w:val="en-US" w:eastAsia="en-US"/>
              </w:rPr>
              <w:drawing>
                <wp:inline distT="0" distB="0" distL="0" distR="0" wp14:anchorId="619FB963" wp14:editId="4797EBB2">
                  <wp:extent cx="2727960" cy="2659380"/>
                  <wp:effectExtent l="0" t="0" r="0" b="7620"/>
                  <wp:docPr id="363880626" name="Picture 3638806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5"/>
                          <pic:cNvPicPr>
                            <a:picLocks noChangeAspect="1" noChangeArrowheads="1"/>
                          </pic:cNvPicPr>
                        </pic:nvPicPr>
                        <pic:blipFill>
                          <a:blip r:embed="rId175">
                            <a:extLst>
                              <a:ext uri="{28A0092B-C50C-407E-A947-70E740481C1C}">
                                <a14:useLocalDpi xmlns:a14="http://schemas.microsoft.com/office/drawing/2010/main" val="0"/>
                              </a:ext>
                            </a:extLst>
                          </a:blip>
                          <a:srcRect/>
                          <a:stretch>
                            <a:fillRect/>
                          </a:stretch>
                        </pic:blipFill>
                        <pic:spPr bwMode="auto">
                          <a:xfrm>
                            <a:off x="0" y="0"/>
                            <a:ext cx="2727960" cy="2659380"/>
                          </a:xfrm>
                          <a:prstGeom prst="rect">
                            <a:avLst/>
                          </a:prstGeom>
                          <a:noFill/>
                          <a:ln>
                            <a:noFill/>
                          </a:ln>
                        </pic:spPr>
                      </pic:pic>
                    </a:graphicData>
                  </a:graphic>
                </wp:inline>
              </w:drawing>
            </w:r>
            <w:bookmarkEnd w:id="266"/>
          </w:p>
          <w:p w14:paraId="741CAF47" w14:textId="7CDCD68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67" w:name="_Toc184729401"/>
            <w:r w:rsidRPr="00CC49AB">
              <w:rPr>
                <w:rFonts w:ascii="Garamond" w:hAnsi="Garamond" w:cs="Times New Roman"/>
                <w:b w:val="0"/>
                <w:i/>
                <w:color w:val="auto"/>
                <w:szCs w:val="20"/>
                <w:lang w:val="sq-AL"/>
              </w:rPr>
              <w:t>Figura</w:t>
            </w:r>
            <w:r w:rsidR="00251546" w:rsidRPr="00CC49AB">
              <w:rPr>
                <w:rFonts w:ascii="Garamond" w:hAnsi="Garamond" w:cs="Times New Roman"/>
                <w:b w:val="0"/>
                <w:i/>
                <w:color w:val="auto"/>
                <w:szCs w:val="20"/>
                <w:lang w:val="sq-AL"/>
              </w:rPr>
              <w:t>4.15</w:t>
            </w:r>
            <w:r w:rsidRPr="00CC49AB">
              <w:rPr>
                <w:rFonts w:ascii="Garamond" w:hAnsi="Garamond" w:cs="Times New Roman"/>
                <w:b w:val="0"/>
                <w:i/>
                <w:color w:val="auto"/>
                <w:szCs w:val="20"/>
                <w:lang w:val="sq-AL"/>
              </w:rPr>
              <w:t xml:space="preserve">: Diferenca midis konsumit historik të energjisë nga Ndërtesat e </w:t>
            </w:r>
            <w:r w:rsidR="00656031" w:rsidRPr="00CC49AB">
              <w:rPr>
                <w:rFonts w:ascii="Garamond" w:hAnsi="Garamond" w:cs="Times New Roman"/>
                <w:b w:val="0"/>
                <w:i/>
                <w:color w:val="auto"/>
                <w:szCs w:val="20"/>
                <w:lang w:val="sq-AL"/>
              </w:rPr>
              <w:t>shërbimeve private dhe komerciale, kundrejt kërkesës</w:t>
            </w:r>
            <w:r w:rsidRPr="00CC49AB">
              <w:rPr>
                <w:rFonts w:ascii="Garamond" w:hAnsi="Garamond" w:cs="Times New Roman"/>
                <w:b w:val="0"/>
                <w:i/>
                <w:color w:val="auto"/>
                <w:szCs w:val="20"/>
                <w:lang w:val="sq-AL"/>
              </w:rPr>
              <w:t xml:space="preserve"> për energji të parashikuar sipas Strategjisë Kombëtare të Energjisë dhe WEM/WAM të PKEK (ktoe).</w:t>
            </w:r>
            <w:bookmarkEnd w:id="267"/>
          </w:p>
        </w:tc>
        <w:tc>
          <w:tcPr>
            <w:tcW w:w="2465" w:type="pct"/>
            <w:hideMark/>
          </w:tcPr>
          <w:p w14:paraId="0B7D3307"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68" w:name="_Toc184463858"/>
            <w:r w:rsidRPr="00CC49AB">
              <w:rPr>
                <w:rFonts w:ascii="Garamond" w:hAnsi="Garamond" w:cs="Times New Roman"/>
                <w:b w:val="0"/>
                <w:i/>
                <w:noProof/>
                <w:color w:val="auto"/>
                <w:szCs w:val="20"/>
                <w:lang w:val="en-US" w:eastAsia="en-US"/>
              </w:rPr>
              <w:drawing>
                <wp:inline distT="0" distB="0" distL="0" distR="0" wp14:anchorId="2A39F89D" wp14:editId="0D03568F">
                  <wp:extent cx="2583180" cy="2659380"/>
                  <wp:effectExtent l="0" t="0" r="7620" b="7620"/>
                  <wp:docPr id="301752609" name="Picture 3017526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5"/>
                          <pic:cNvPicPr>
                            <a:picLocks noChangeAspect="1" noChangeArrowheads="1"/>
                          </pic:cNvPicPr>
                        </pic:nvPicPr>
                        <pic:blipFill>
                          <a:blip r:embed="rId176">
                            <a:extLst>
                              <a:ext uri="{28A0092B-C50C-407E-A947-70E740481C1C}">
                                <a14:useLocalDpi xmlns:a14="http://schemas.microsoft.com/office/drawing/2010/main" val="0"/>
                              </a:ext>
                            </a:extLst>
                          </a:blip>
                          <a:srcRect/>
                          <a:stretch>
                            <a:fillRect/>
                          </a:stretch>
                        </pic:blipFill>
                        <pic:spPr bwMode="auto">
                          <a:xfrm>
                            <a:off x="0" y="0"/>
                            <a:ext cx="2583180" cy="2659380"/>
                          </a:xfrm>
                          <a:prstGeom prst="rect">
                            <a:avLst/>
                          </a:prstGeom>
                          <a:noFill/>
                          <a:ln>
                            <a:noFill/>
                          </a:ln>
                        </pic:spPr>
                      </pic:pic>
                    </a:graphicData>
                  </a:graphic>
                </wp:inline>
              </w:drawing>
            </w:r>
            <w:bookmarkEnd w:id="268"/>
          </w:p>
          <w:p w14:paraId="5D1B4D50" w14:textId="600B9F43"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69" w:name="_Toc184729402"/>
            <w:r w:rsidRPr="00CC49AB">
              <w:rPr>
                <w:rFonts w:ascii="Garamond" w:hAnsi="Garamond" w:cs="Times New Roman"/>
                <w:b w:val="0"/>
                <w:i/>
                <w:color w:val="auto"/>
                <w:szCs w:val="20"/>
                <w:lang w:val="sq-AL"/>
              </w:rPr>
              <w:t xml:space="preserve">Figura </w:t>
            </w:r>
            <w:r w:rsidR="00251546" w:rsidRPr="00CC49AB">
              <w:rPr>
                <w:rFonts w:ascii="Garamond" w:hAnsi="Garamond" w:cs="Times New Roman"/>
                <w:b w:val="0"/>
                <w:i/>
                <w:color w:val="auto"/>
                <w:szCs w:val="20"/>
                <w:lang w:val="sq-AL"/>
              </w:rPr>
              <w:t>4.16</w:t>
            </w:r>
            <w:r w:rsidRPr="00CC49AB">
              <w:rPr>
                <w:rFonts w:ascii="Garamond" w:hAnsi="Garamond" w:cs="Times New Roman"/>
                <w:b w:val="0"/>
                <w:i/>
                <w:color w:val="auto"/>
                <w:szCs w:val="20"/>
                <w:lang w:val="sq-AL"/>
              </w:rPr>
              <w:t xml:space="preserve"> Diferenca midis konsumit historik të energjisë nga Ndërtesat e </w:t>
            </w:r>
            <w:r w:rsidR="00656031" w:rsidRPr="00CC49AB">
              <w:rPr>
                <w:rFonts w:ascii="Garamond" w:hAnsi="Garamond" w:cs="Times New Roman"/>
                <w:b w:val="0"/>
                <w:i/>
                <w:color w:val="auto"/>
                <w:szCs w:val="20"/>
                <w:lang w:val="sq-AL"/>
              </w:rPr>
              <w:t>shërbimeve private dhe komerciale, kundrejt kërkesës</w:t>
            </w:r>
            <w:r w:rsidRPr="00CC49AB">
              <w:rPr>
                <w:rFonts w:ascii="Garamond" w:hAnsi="Garamond" w:cs="Times New Roman"/>
                <w:b w:val="0"/>
                <w:i/>
                <w:color w:val="auto"/>
                <w:szCs w:val="20"/>
                <w:lang w:val="sq-AL"/>
              </w:rPr>
              <w:t xml:space="preserve"> për energji të parashikuar sipas Strategjisë Kombëtare të Energjisë dhe WEM/WAM të PKEK (%).</w:t>
            </w:r>
            <w:bookmarkEnd w:id="269"/>
          </w:p>
          <w:p w14:paraId="7B71D19F" w14:textId="77777777"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p>
        </w:tc>
      </w:tr>
      <w:tr w:rsidR="00655FA7" w:rsidRPr="00CC49AB" w14:paraId="2515D7A6" w14:textId="77777777" w:rsidTr="002405F4">
        <w:trPr>
          <w:trHeight w:val="309"/>
        </w:trPr>
        <w:tc>
          <w:tcPr>
            <w:tcW w:w="5000" w:type="pct"/>
            <w:gridSpan w:val="2"/>
            <w:hideMark/>
          </w:tcPr>
          <w:p w14:paraId="515AD7CE" w14:textId="72F2A8DF" w:rsidR="00655FA7" w:rsidRPr="00CC49AB" w:rsidRDefault="00655FA7" w:rsidP="002405F4">
            <w:pPr>
              <w:pStyle w:val="Caption"/>
              <w:keepNext w:val="0"/>
              <w:spacing w:after="0"/>
              <w:ind w:right="69"/>
              <w:jc w:val="center"/>
              <w:rPr>
                <w:rFonts w:ascii="Garamond" w:hAnsi="Garamond" w:cs="Times New Roman"/>
                <w:b w:val="0"/>
                <w:i/>
                <w:color w:val="auto"/>
                <w:szCs w:val="20"/>
                <w:lang w:val="sq-AL"/>
              </w:rPr>
            </w:pPr>
            <w:bookmarkStart w:id="270" w:name="_Toc184463859"/>
            <w:r w:rsidRPr="00CC49AB">
              <w:rPr>
                <w:rFonts w:ascii="Garamond" w:hAnsi="Garamond" w:cs="Times New Roman"/>
                <w:b w:val="0"/>
                <w:i/>
                <w:color w:val="auto"/>
                <w:szCs w:val="20"/>
                <w:lang w:val="sq-AL"/>
              </w:rPr>
              <w:t xml:space="preserve">Burimi: Përgatitur nga </w:t>
            </w:r>
            <w:r w:rsidR="00E66394" w:rsidRPr="00CC49AB">
              <w:rPr>
                <w:rFonts w:ascii="Garamond" w:hAnsi="Garamond" w:cs="Times New Roman"/>
                <w:b w:val="0"/>
                <w:i/>
                <w:color w:val="auto"/>
                <w:szCs w:val="20"/>
                <w:lang w:val="sq-AL"/>
              </w:rPr>
              <w:t xml:space="preserve">konsulenti </w:t>
            </w:r>
            <w:r w:rsidRPr="00CC49AB">
              <w:rPr>
                <w:rFonts w:ascii="Garamond" w:hAnsi="Garamond" w:cs="Times New Roman"/>
                <w:b w:val="0"/>
                <w:i/>
                <w:color w:val="auto"/>
                <w:szCs w:val="20"/>
                <w:lang w:val="sq-AL"/>
              </w:rPr>
              <w:t xml:space="preserve">për </w:t>
            </w:r>
            <w:r w:rsidR="00E66394" w:rsidRPr="00CC49AB">
              <w:rPr>
                <w:rFonts w:ascii="Garamond" w:hAnsi="Garamond" w:cs="Times New Roman"/>
                <w:b w:val="0"/>
                <w:i/>
                <w:color w:val="auto"/>
                <w:szCs w:val="20"/>
                <w:lang w:val="sq-AL"/>
              </w:rPr>
              <w:t xml:space="preserve">ndërtesat </w:t>
            </w:r>
            <w:r w:rsidRPr="00CC49AB">
              <w:rPr>
                <w:rFonts w:ascii="Garamond" w:hAnsi="Garamond" w:cs="Times New Roman"/>
                <w:b w:val="0"/>
                <w:i/>
                <w:color w:val="auto"/>
                <w:szCs w:val="20"/>
                <w:lang w:val="sq-AL"/>
              </w:rPr>
              <w:t xml:space="preserve">shërbimeve private dhe komerciale bazuar në </w:t>
            </w:r>
            <w:r w:rsidR="00E66394" w:rsidRPr="00CC49AB">
              <w:rPr>
                <w:rFonts w:ascii="Garamond" w:hAnsi="Garamond" w:cs="Times New Roman"/>
                <w:b w:val="0"/>
                <w:i/>
                <w:color w:val="auto"/>
                <w:szCs w:val="20"/>
                <w:lang w:val="sq-AL"/>
              </w:rPr>
              <w:t xml:space="preserve">bilancin vjetor të energjisë </w:t>
            </w:r>
            <w:r w:rsidRPr="00CC49AB">
              <w:rPr>
                <w:rFonts w:ascii="Garamond" w:hAnsi="Garamond" w:cs="Times New Roman"/>
                <w:b w:val="0"/>
                <w:i/>
                <w:color w:val="auto"/>
                <w:szCs w:val="20"/>
                <w:lang w:val="sq-AL"/>
              </w:rPr>
              <w:t>përkatëse, Strategjinë Kombëtare të Energjisë dhe WEM/WAM të PKEK</w:t>
            </w:r>
            <w:bookmarkEnd w:id="270"/>
          </w:p>
        </w:tc>
      </w:tr>
    </w:tbl>
    <w:p w14:paraId="51FEBEAA" w14:textId="77777777" w:rsidR="00655FA7" w:rsidRPr="00CC49AB" w:rsidRDefault="00655FA7" w:rsidP="00655FA7">
      <w:pPr>
        <w:spacing w:after="0" w:line="240" w:lineRule="auto"/>
        <w:jc w:val="both"/>
        <w:rPr>
          <w:rFonts w:ascii="Garamond" w:eastAsia="Times New Roman" w:hAnsi="Garamond" w:cs="Times New Roman"/>
          <w:spacing w:val="-1"/>
          <w:sz w:val="24"/>
          <w:szCs w:val="24"/>
          <w:lang w:eastAsia="fi-FI"/>
        </w:rPr>
      </w:pPr>
    </w:p>
    <w:p w14:paraId="0BDCEA31" w14:textId="77777777" w:rsidR="002A2877" w:rsidRDefault="002A2877" w:rsidP="00251546">
      <w:pPr>
        <w:pStyle w:val="TEKSTIIIIII"/>
        <w:rPr>
          <w:lang w:eastAsia="fi-FI"/>
        </w:rPr>
      </w:pPr>
    </w:p>
    <w:p w14:paraId="35112076" w14:textId="77777777" w:rsidR="002A2877" w:rsidRDefault="002A2877" w:rsidP="00251546">
      <w:pPr>
        <w:pStyle w:val="TEKSTIIIIII"/>
        <w:rPr>
          <w:lang w:eastAsia="fi-FI"/>
        </w:rPr>
      </w:pPr>
    </w:p>
    <w:p w14:paraId="6D170D5B" w14:textId="77777777" w:rsidR="002A2877" w:rsidRDefault="002A2877" w:rsidP="00251546">
      <w:pPr>
        <w:pStyle w:val="TEKSTIIIIII"/>
        <w:rPr>
          <w:lang w:eastAsia="fi-FI"/>
        </w:rPr>
      </w:pPr>
    </w:p>
    <w:p w14:paraId="34E564E9" w14:textId="356C0460" w:rsidR="00655FA7" w:rsidRPr="00CC49AB" w:rsidRDefault="00655FA7" w:rsidP="00251546">
      <w:pPr>
        <w:pStyle w:val="TEKSTIIIIII"/>
        <w:rPr>
          <w:lang w:eastAsia="fi-FI"/>
        </w:rPr>
      </w:pPr>
      <w:r w:rsidRPr="00CC49AB">
        <w:rPr>
          <w:lang w:eastAsia="fi-FI"/>
        </w:rPr>
        <w:t xml:space="preserve">Tabela 4.3 paraqet rezultatet përmbledhëse të kursimeve të arritura të </w:t>
      </w:r>
      <w:r w:rsidR="00E66394" w:rsidRPr="00CC49AB">
        <w:rPr>
          <w:lang w:eastAsia="fi-FI"/>
        </w:rPr>
        <w:t>shërbimeve priv</w:t>
      </w:r>
      <w:r w:rsidRPr="00CC49AB">
        <w:rPr>
          <w:lang w:eastAsia="fi-FI"/>
        </w:rPr>
        <w:t xml:space="preserve">ate dhe </w:t>
      </w:r>
      <w:r w:rsidR="00E66394" w:rsidRPr="00CC49AB">
        <w:rPr>
          <w:lang w:eastAsia="fi-FI"/>
        </w:rPr>
        <w:t>stokut të ndërtesave tregtare</w:t>
      </w:r>
      <w:r w:rsidRPr="00CC49AB">
        <w:rPr>
          <w:lang w:eastAsia="fi-FI"/>
        </w:rPr>
        <w:t>.</w:t>
      </w:r>
    </w:p>
    <w:tbl>
      <w:tblPr>
        <w:tblW w:w="5000" w:type="pct"/>
        <w:tblLook w:val="04A0" w:firstRow="1" w:lastRow="0" w:firstColumn="1" w:lastColumn="0" w:noHBand="0" w:noVBand="1"/>
      </w:tblPr>
      <w:tblGrid>
        <w:gridCol w:w="4181"/>
        <w:gridCol w:w="825"/>
        <w:gridCol w:w="825"/>
        <w:gridCol w:w="899"/>
        <w:gridCol w:w="825"/>
        <w:gridCol w:w="899"/>
        <w:gridCol w:w="896"/>
      </w:tblGrid>
      <w:tr w:rsidR="00655FA7" w:rsidRPr="00CC49AB" w14:paraId="41DDC11F" w14:textId="77777777" w:rsidTr="0070437F">
        <w:trPr>
          <w:trHeight w:val="240"/>
        </w:trPr>
        <w:tc>
          <w:tcPr>
            <w:tcW w:w="2236" w:type="pct"/>
            <w:tcBorders>
              <w:top w:val="single" w:sz="4" w:space="0" w:color="auto"/>
              <w:left w:val="single" w:sz="4" w:space="0" w:color="auto"/>
              <w:bottom w:val="single" w:sz="4" w:space="0" w:color="auto"/>
              <w:right w:val="single" w:sz="4" w:space="0" w:color="auto"/>
            </w:tcBorders>
            <w:shd w:val="clear" w:color="auto" w:fill="FBD4B4" w:themeFill="accent6" w:themeFillTint="66"/>
            <w:noWrap/>
            <w:hideMark/>
          </w:tcPr>
          <w:p w14:paraId="5F5D20B9"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lastRenderedPageBreak/>
              <w:t>Parametrat kryesorë</w:t>
            </w:r>
          </w:p>
        </w:tc>
        <w:tc>
          <w:tcPr>
            <w:tcW w:w="441"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12BD507F"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2018</w:t>
            </w:r>
          </w:p>
        </w:tc>
        <w:tc>
          <w:tcPr>
            <w:tcW w:w="441"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03C5D236"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2019</w:t>
            </w:r>
          </w:p>
        </w:tc>
        <w:tc>
          <w:tcPr>
            <w:tcW w:w="481"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571E0C53"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2020</w:t>
            </w:r>
          </w:p>
        </w:tc>
        <w:tc>
          <w:tcPr>
            <w:tcW w:w="441"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36CBBA86"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2021</w:t>
            </w:r>
          </w:p>
        </w:tc>
        <w:tc>
          <w:tcPr>
            <w:tcW w:w="481"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40BF6F83"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2022</w:t>
            </w:r>
          </w:p>
        </w:tc>
        <w:tc>
          <w:tcPr>
            <w:tcW w:w="479" w:type="pct"/>
            <w:tcBorders>
              <w:top w:val="single" w:sz="4" w:space="0" w:color="auto"/>
              <w:left w:val="nil"/>
              <w:bottom w:val="single" w:sz="4" w:space="0" w:color="auto"/>
              <w:right w:val="single" w:sz="4" w:space="0" w:color="auto"/>
            </w:tcBorders>
            <w:shd w:val="clear" w:color="auto" w:fill="FBD4B4" w:themeFill="accent6" w:themeFillTint="66"/>
            <w:vAlign w:val="center"/>
            <w:hideMark/>
          </w:tcPr>
          <w:p w14:paraId="0B25BD59" w14:textId="77777777" w:rsidR="00655FA7" w:rsidRPr="00CC49AB" w:rsidRDefault="00655FA7" w:rsidP="002405F4">
            <w:pPr>
              <w:spacing w:after="0" w:line="240" w:lineRule="auto"/>
              <w:jc w:val="both"/>
              <w:rPr>
                <w:rFonts w:ascii="Garamond" w:eastAsia="Times New Roman" w:hAnsi="Garamond" w:cs="Times New Roman"/>
                <w:b/>
                <w:bCs/>
                <w:spacing w:val="-1"/>
                <w:sz w:val="18"/>
                <w:szCs w:val="20"/>
                <w:lang w:eastAsia="fi-FI"/>
              </w:rPr>
            </w:pPr>
            <w:r w:rsidRPr="00CC49AB">
              <w:rPr>
                <w:rFonts w:ascii="Garamond" w:eastAsia="Times New Roman" w:hAnsi="Garamond" w:cs="Times New Roman"/>
                <w:b/>
                <w:bCs/>
                <w:spacing w:val="-1"/>
                <w:sz w:val="18"/>
                <w:szCs w:val="20"/>
                <w:lang w:eastAsia="fi-FI"/>
              </w:rPr>
              <w:t>2023</w:t>
            </w:r>
          </w:p>
        </w:tc>
      </w:tr>
      <w:tr w:rsidR="00655FA7" w:rsidRPr="00CC49AB" w14:paraId="583E2B5C" w14:textId="77777777" w:rsidTr="0070437F">
        <w:trPr>
          <w:trHeight w:val="245"/>
        </w:trPr>
        <w:tc>
          <w:tcPr>
            <w:tcW w:w="2236" w:type="pct"/>
            <w:tcBorders>
              <w:top w:val="nil"/>
              <w:left w:val="single" w:sz="4" w:space="0" w:color="auto"/>
              <w:bottom w:val="single" w:sz="4" w:space="0" w:color="auto"/>
              <w:right w:val="single" w:sz="4" w:space="0" w:color="auto"/>
            </w:tcBorders>
            <w:shd w:val="clear" w:color="auto" w:fill="auto"/>
            <w:hideMark/>
          </w:tcPr>
          <w:p w14:paraId="7346882B" w14:textId="50F2F569"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 xml:space="preserve">Skenari Bazë i Kërkesës për </w:t>
            </w:r>
            <w:r w:rsidR="00E66394" w:rsidRPr="00CC49AB">
              <w:rPr>
                <w:rFonts w:ascii="Garamond" w:hAnsi="Garamond" w:cs="Times New Roman"/>
                <w:sz w:val="18"/>
                <w:szCs w:val="20"/>
              </w:rPr>
              <w:t>ndërtesat për shërbimet private për energji pë</w:t>
            </w:r>
            <w:r w:rsidRPr="00CC49AB">
              <w:rPr>
                <w:rFonts w:ascii="Garamond" w:hAnsi="Garamond" w:cs="Times New Roman"/>
                <w:sz w:val="18"/>
                <w:szCs w:val="20"/>
              </w:rPr>
              <w:t>r 2016</w:t>
            </w:r>
            <w:r w:rsidR="00E66394" w:rsidRPr="00CC49AB">
              <w:rPr>
                <w:rFonts w:ascii="Garamond" w:hAnsi="Garamond" w:cs="Times New Roman"/>
                <w:sz w:val="18"/>
                <w:szCs w:val="20"/>
              </w:rPr>
              <w:t>–</w:t>
            </w:r>
            <w:r w:rsidRPr="00CC49AB">
              <w:rPr>
                <w:rFonts w:ascii="Garamond" w:hAnsi="Garamond" w:cs="Times New Roman"/>
                <w:sz w:val="18"/>
                <w:szCs w:val="20"/>
              </w:rPr>
              <w:t>2030. Strategjia e Energjisë, ktoe</w:t>
            </w:r>
          </w:p>
        </w:tc>
        <w:tc>
          <w:tcPr>
            <w:tcW w:w="441" w:type="pct"/>
            <w:tcBorders>
              <w:top w:val="nil"/>
              <w:left w:val="nil"/>
              <w:bottom w:val="single" w:sz="4" w:space="0" w:color="auto"/>
              <w:right w:val="single" w:sz="4" w:space="0" w:color="auto"/>
            </w:tcBorders>
            <w:shd w:val="clear" w:color="auto" w:fill="auto"/>
            <w:vAlign w:val="center"/>
            <w:hideMark/>
          </w:tcPr>
          <w:p w14:paraId="73E2C584"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163.97</w:t>
            </w:r>
          </w:p>
        </w:tc>
        <w:tc>
          <w:tcPr>
            <w:tcW w:w="441" w:type="pct"/>
            <w:tcBorders>
              <w:top w:val="nil"/>
              <w:left w:val="nil"/>
              <w:bottom w:val="single" w:sz="4" w:space="0" w:color="auto"/>
              <w:right w:val="single" w:sz="4" w:space="0" w:color="auto"/>
            </w:tcBorders>
            <w:shd w:val="clear" w:color="auto" w:fill="auto"/>
            <w:vAlign w:val="center"/>
            <w:hideMark/>
          </w:tcPr>
          <w:p w14:paraId="5DC0485F"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168.07</w:t>
            </w:r>
          </w:p>
        </w:tc>
        <w:tc>
          <w:tcPr>
            <w:tcW w:w="481" w:type="pct"/>
            <w:tcBorders>
              <w:top w:val="nil"/>
              <w:left w:val="nil"/>
              <w:bottom w:val="single" w:sz="4" w:space="0" w:color="auto"/>
              <w:right w:val="single" w:sz="4" w:space="0" w:color="auto"/>
            </w:tcBorders>
            <w:shd w:val="clear" w:color="auto" w:fill="auto"/>
            <w:vAlign w:val="center"/>
            <w:hideMark/>
          </w:tcPr>
          <w:p w14:paraId="34A5423F"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172.27</w:t>
            </w:r>
          </w:p>
        </w:tc>
        <w:tc>
          <w:tcPr>
            <w:tcW w:w="441" w:type="pct"/>
            <w:tcBorders>
              <w:top w:val="nil"/>
              <w:left w:val="nil"/>
              <w:bottom w:val="single" w:sz="4" w:space="0" w:color="auto"/>
              <w:right w:val="single" w:sz="4" w:space="0" w:color="auto"/>
            </w:tcBorders>
            <w:shd w:val="clear" w:color="auto" w:fill="auto"/>
            <w:vAlign w:val="center"/>
            <w:hideMark/>
          </w:tcPr>
          <w:p w14:paraId="42EB4DA4"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175.71</w:t>
            </w:r>
          </w:p>
        </w:tc>
        <w:tc>
          <w:tcPr>
            <w:tcW w:w="481" w:type="pct"/>
            <w:tcBorders>
              <w:top w:val="nil"/>
              <w:left w:val="nil"/>
              <w:bottom w:val="single" w:sz="4" w:space="0" w:color="auto"/>
              <w:right w:val="single" w:sz="4" w:space="0" w:color="auto"/>
            </w:tcBorders>
            <w:shd w:val="clear" w:color="auto" w:fill="auto"/>
            <w:vAlign w:val="center"/>
            <w:hideMark/>
          </w:tcPr>
          <w:p w14:paraId="580E75DA"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179.23</w:t>
            </w:r>
          </w:p>
        </w:tc>
        <w:tc>
          <w:tcPr>
            <w:tcW w:w="479" w:type="pct"/>
            <w:tcBorders>
              <w:top w:val="nil"/>
              <w:left w:val="nil"/>
              <w:bottom w:val="single" w:sz="4" w:space="0" w:color="auto"/>
              <w:right w:val="single" w:sz="4" w:space="0" w:color="auto"/>
            </w:tcBorders>
            <w:shd w:val="clear" w:color="auto" w:fill="auto"/>
            <w:vAlign w:val="center"/>
            <w:hideMark/>
          </w:tcPr>
          <w:p w14:paraId="3DCC0DE7"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182.81</w:t>
            </w:r>
          </w:p>
        </w:tc>
      </w:tr>
      <w:tr w:rsidR="00655FA7" w:rsidRPr="00CC49AB" w14:paraId="6F2F3714" w14:textId="77777777" w:rsidTr="0070437F">
        <w:trPr>
          <w:trHeight w:val="461"/>
        </w:trPr>
        <w:tc>
          <w:tcPr>
            <w:tcW w:w="2236" w:type="pct"/>
            <w:tcBorders>
              <w:top w:val="nil"/>
              <w:left w:val="single" w:sz="4" w:space="0" w:color="auto"/>
              <w:bottom w:val="single" w:sz="4" w:space="0" w:color="auto"/>
              <w:right w:val="single" w:sz="4" w:space="0" w:color="auto"/>
            </w:tcBorders>
            <w:shd w:val="clear" w:color="auto" w:fill="auto"/>
            <w:hideMark/>
          </w:tcPr>
          <w:p w14:paraId="64125D75" w14:textId="512962D6"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Kërkesa për Energji të sektorit të Shërbimeve Private WEM 2017</w:t>
            </w:r>
            <w:r w:rsidR="00E66394" w:rsidRPr="00CC49AB">
              <w:rPr>
                <w:rFonts w:ascii="Garamond" w:hAnsi="Garamond" w:cs="Times New Roman"/>
                <w:sz w:val="18"/>
                <w:szCs w:val="20"/>
              </w:rPr>
              <w:t>–</w:t>
            </w:r>
            <w:r w:rsidRPr="00CC49AB">
              <w:rPr>
                <w:rFonts w:ascii="Garamond" w:hAnsi="Garamond" w:cs="Times New Roman"/>
                <w:sz w:val="18"/>
                <w:szCs w:val="20"/>
              </w:rPr>
              <w:t>2040 sipas PKEK, ktoe</w:t>
            </w:r>
          </w:p>
        </w:tc>
        <w:tc>
          <w:tcPr>
            <w:tcW w:w="441" w:type="pct"/>
            <w:tcBorders>
              <w:top w:val="nil"/>
              <w:left w:val="nil"/>
              <w:bottom w:val="single" w:sz="4" w:space="0" w:color="auto"/>
              <w:right w:val="single" w:sz="4" w:space="0" w:color="auto"/>
            </w:tcBorders>
            <w:shd w:val="clear" w:color="auto" w:fill="auto"/>
            <w:vAlign w:val="center"/>
            <w:hideMark/>
          </w:tcPr>
          <w:p w14:paraId="2F984711"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163.97</w:t>
            </w:r>
          </w:p>
        </w:tc>
        <w:tc>
          <w:tcPr>
            <w:tcW w:w="441" w:type="pct"/>
            <w:tcBorders>
              <w:top w:val="nil"/>
              <w:left w:val="nil"/>
              <w:bottom w:val="single" w:sz="4" w:space="0" w:color="auto"/>
              <w:right w:val="single" w:sz="4" w:space="0" w:color="auto"/>
            </w:tcBorders>
            <w:shd w:val="clear" w:color="auto" w:fill="auto"/>
            <w:vAlign w:val="center"/>
            <w:hideMark/>
          </w:tcPr>
          <w:p w14:paraId="7FEB30C9"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160.7</w:t>
            </w:r>
          </w:p>
        </w:tc>
        <w:tc>
          <w:tcPr>
            <w:tcW w:w="481" w:type="pct"/>
            <w:tcBorders>
              <w:top w:val="nil"/>
              <w:left w:val="nil"/>
              <w:bottom w:val="single" w:sz="4" w:space="0" w:color="auto"/>
              <w:right w:val="single" w:sz="4" w:space="0" w:color="auto"/>
            </w:tcBorders>
            <w:shd w:val="clear" w:color="auto" w:fill="auto"/>
            <w:vAlign w:val="center"/>
            <w:hideMark/>
          </w:tcPr>
          <w:p w14:paraId="7CBB9882"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157.5</w:t>
            </w:r>
          </w:p>
        </w:tc>
        <w:tc>
          <w:tcPr>
            <w:tcW w:w="441" w:type="pct"/>
            <w:tcBorders>
              <w:top w:val="nil"/>
              <w:left w:val="nil"/>
              <w:bottom w:val="single" w:sz="4" w:space="0" w:color="auto"/>
              <w:right w:val="single" w:sz="4" w:space="0" w:color="auto"/>
            </w:tcBorders>
            <w:shd w:val="clear" w:color="auto" w:fill="auto"/>
            <w:vAlign w:val="center"/>
            <w:hideMark/>
          </w:tcPr>
          <w:p w14:paraId="43D6BF6B"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153.9</w:t>
            </w:r>
          </w:p>
        </w:tc>
        <w:tc>
          <w:tcPr>
            <w:tcW w:w="481" w:type="pct"/>
            <w:tcBorders>
              <w:top w:val="nil"/>
              <w:left w:val="nil"/>
              <w:bottom w:val="single" w:sz="4" w:space="0" w:color="auto"/>
              <w:right w:val="single" w:sz="4" w:space="0" w:color="auto"/>
            </w:tcBorders>
            <w:shd w:val="clear" w:color="auto" w:fill="auto"/>
            <w:vAlign w:val="center"/>
            <w:hideMark/>
          </w:tcPr>
          <w:p w14:paraId="207A4005"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150.5</w:t>
            </w:r>
          </w:p>
        </w:tc>
        <w:tc>
          <w:tcPr>
            <w:tcW w:w="479" w:type="pct"/>
            <w:tcBorders>
              <w:top w:val="nil"/>
              <w:left w:val="nil"/>
              <w:bottom w:val="single" w:sz="4" w:space="0" w:color="auto"/>
              <w:right w:val="single" w:sz="4" w:space="0" w:color="auto"/>
            </w:tcBorders>
            <w:shd w:val="clear" w:color="auto" w:fill="auto"/>
            <w:vAlign w:val="center"/>
            <w:hideMark/>
          </w:tcPr>
          <w:p w14:paraId="0CF6B29F"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147.1</w:t>
            </w:r>
          </w:p>
        </w:tc>
      </w:tr>
      <w:tr w:rsidR="00655FA7" w:rsidRPr="00CC49AB" w14:paraId="5DB3FC75" w14:textId="77777777" w:rsidTr="0070437F">
        <w:trPr>
          <w:trHeight w:val="83"/>
        </w:trPr>
        <w:tc>
          <w:tcPr>
            <w:tcW w:w="2236" w:type="pct"/>
            <w:tcBorders>
              <w:top w:val="nil"/>
              <w:left w:val="single" w:sz="4" w:space="0" w:color="auto"/>
              <w:bottom w:val="single" w:sz="4" w:space="0" w:color="auto"/>
              <w:right w:val="single" w:sz="4" w:space="0" w:color="auto"/>
            </w:tcBorders>
            <w:shd w:val="clear" w:color="auto" w:fill="auto"/>
            <w:hideMark/>
          </w:tcPr>
          <w:p w14:paraId="0160F8C0" w14:textId="5FAD4A94"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Shërbimi Privat Kërkesa për Energji WAM 2017</w:t>
            </w:r>
            <w:r w:rsidR="00E66394" w:rsidRPr="00CC49AB">
              <w:rPr>
                <w:rFonts w:ascii="Garamond" w:hAnsi="Garamond" w:cs="Times New Roman"/>
                <w:sz w:val="18"/>
                <w:szCs w:val="20"/>
              </w:rPr>
              <w:t>–</w:t>
            </w:r>
            <w:r w:rsidRPr="00CC49AB">
              <w:rPr>
                <w:rFonts w:ascii="Garamond" w:hAnsi="Garamond" w:cs="Times New Roman"/>
                <w:sz w:val="18"/>
                <w:szCs w:val="20"/>
              </w:rPr>
              <w:t>2040 sipas PKEK, ktoe</w:t>
            </w:r>
          </w:p>
        </w:tc>
        <w:tc>
          <w:tcPr>
            <w:tcW w:w="441" w:type="pct"/>
            <w:tcBorders>
              <w:top w:val="nil"/>
              <w:left w:val="nil"/>
              <w:bottom w:val="single" w:sz="4" w:space="0" w:color="auto"/>
              <w:right w:val="single" w:sz="4" w:space="0" w:color="auto"/>
            </w:tcBorders>
            <w:shd w:val="clear" w:color="auto" w:fill="auto"/>
            <w:vAlign w:val="center"/>
            <w:hideMark/>
          </w:tcPr>
          <w:p w14:paraId="0033823F"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163.97</w:t>
            </w:r>
          </w:p>
        </w:tc>
        <w:tc>
          <w:tcPr>
            <w:tcW w:w="441" w:type="pct"/>
            <w:tcBorders>
              <w:top w:val="nil"/>
              <w:left w:val="nil"/>
              <w:bottom w:val="single" w:sz="4" w:space="0" w:color="auto"/>
              <w:right w:val="single" w:sz="4" w:space="0" w:color="auto"/>
            </w:tcBorders>
            <w:shd w:val="clear" w:color="auto" w:fill="auto"/>
            <w:vAlign w:val="center"/>
            <w:hideMark/>
          </w:tcPr>
          <w:p w14:paraId="5318499C"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159.9</w:t>
            </w:r>
          </w:p>
        </w:tc>
        <w:tc>
          <w:tcPr>
            <w:tcW w:w="481" w:type="pct"/>
            <w:tcBorders>
              <w:top w:val="nil"/>
              <w:left w:val="nil"/>
              <w:bottom w:val="single" w:sz="4" w:space="0" w:color="auto"/>
              <w:right w:val="single" w:sz="4" w:space="0" w:color="auto"/>
            </w:tcBorders>
            <w:shd w:val="clear" w:color="auto" w:fill="auto"/>
            <w:vAlign w:val="center"/>
            <w:hideMark/>
          </w:tcPr>
          <w:p w14:paraId="65CCB6C7"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154.3</w:t>
            </w:r>
          </w:p>
        </w:tc>
        <w:tc>
          <w:tcPr>
            <w:tcW w:w="441" w:type="pct"/>
            <w:tcBorders>
              <w:top w:val="nil"/>
              <w:left w:val="nil"/>
              <w:bottom w:val="single" w:sz="4" w:space="0" w:color="auto"/>
              <w:right w:val="single" w:sz="4" w:space="0" w:color="auto"/>
            </w:tcBorders>
            <w:shd w:val="clear" w:color="auto" w:fill="auto"/>
            <w:vAlign w:val="center"/>
            <w:hideMark/>
          </w:tcPr>
          <w:p w14:paraId="798CE135"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148.5</w:t>
            </w:r>
          </w:p>
        </w:tc>
        <w:tc>
          <w:tcPr>
            <w:tcW w:w="481" w:type="pct"/>
            <w:tcBorders>
              <w:top w:val="nil"/>
              <w:left w:val="nil"/>
              <w:bottom w:val="single" w:sz="4" w:space="0" w:color="auto"/>
              <w:right w:val="single" w:sz="4" w:space="0" w:color="auto"/>
            </w:tcBorders>
            <w:shd w:val="clear" w:color="auto" w:fill="auto"/>
            <w:vAlign w:val="center"/>
            <w:hideMark/>
          </w:tcPr>
          <w:p w14:paraId="2CA8A431"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142.5</w:t>
            </w:r>
          </w:p>
        </w:tc>
        <w:tc>
          <w:tcPr>
            <w:tcW w:w="479" w:type="pct"/>
            <w:tcBorders>
              <w:top w:val="nil"/>
              <w:left w:val="nil"/>
              <w:bottom w:val="single" w:sz="4" w:space="0" w:color="auto"/>
              <w:right w:val="single" w:sz="4" w:space="0" w:color="auto"/>
            </w:tcBorders>
            <w:shd w:val="clear" w:color="auto" w:fill="auto"/>
            <w:vAlign w:val="center"/>
            <w:hideMark/>
          </w:tcPr>
          <w:p w14:paraId="5CAFC20B"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137.9</w:t>
            </w:r>
          </w:p>
        </w:tc>
      </w:tr>
      <w:tr w:rsidR="00655FA7" w:rsidRPr="00CC49AB" w14:paraId="57C1B64D" w14:textId="77777777" w:rsidTr="0070437F">
        <w:trPr>
          <w:trHeight w:val="191"/>
        </w:trPr>
        <w:tc>
          <w:tcPr>
            <w:tcW w:w="2236" w:type="pct"/>
            <w:tcBorders>
              <w:top w:val="nil"/>
              <w:left w:val="single" w:sz="4" w:space="0" w:color="auto"/>
              <w:bottom w:val="single" w:sz="4" w:space="0" w:color="auto"/>
              <w:right w:val="single" w:sz="4" w:space="0" w:color="auto"/>
            </w:tcBorders>
            <w:shd w:val="clear" w:color="auto" w:fill="auto"/>
            <w:hideMark/>
          </w:tcPr>
          <w:p w14:paraId="5CE8F3E3" w14:textId="6F70474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Konsumi real i Energjisë Shërbimi Privat 2017</w:t>
            </w:r>
            <w:r w:rsidR="00E66394" w:rsidRPr="00CC49AB">
              <w:rPr>
                <w:rFonts w:ascii="Garamond" w:hAnsi="Garamond" w:cs="Times New Roman"/>
                <w:sz w:val="18"/>
                <w:szCs w:val="20"/>
              </w:rPr>
              <w:t>–</w:t>
            </w:r>
            <w:r w:rsidRPr="00CC49AB">
              <w:rPr>
                <w:rFonts w:ascii="Garamond" w:hAnsi="Garamond" w:cs="Times New Roman"/>
                <w:sz w:val="18"/>
                <w:szCs w:val="20"/>
              </w:rPr>
              <w:t>2023 sipas Bilanci vjetor i energjisë, ktoe</w:t>
            </w:r>
          </w:p>
        </w:tc>
        <w:tc>
          <w:tcPr>
            <w:tcW w:w="441" w:type="pct"/>
            <w:tcBorders>
              <w:top w:val="nil"/>
              <w:left w:val="nil"/>
              <w:bottom w:val="single" w:sz="4" w:space="0" w:color="auto"/>
              <w:right w:val="single" w:sz="4" w:space="0" w:color="auto"/>
            </w:tcBorders>
            <w:shd w:val="clear" w:color="auto" w:fill="auto"/>
            <w:vAlign w:val="bottom"/>
            <w:hideMark/>
          </w:tcPr>
          <w:p w14:paraId="6FE12E11"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163.97</w:t>
            </w:r>
          </w:p>
        </w:tc>
        <w:tc>
          <w:tcPr>
            <w:tcW w:w="441" w:type="pct"/>
            <w:tcBorders>
              <w:top w:val="nil"/>
              <w:left w:val="nil"/>
              <w:bottom w:val="single" w:sz="4" w:space="0" w:color="auto"/>
              <w:right w:val="single" w:sz="4" w:space="0" w:color="auto"/>
            </w:tcBorders>
            <w:shd w:val="clear" w:color="auto" w:fill="auto"/>
            <w:vAlign w:val="bottom"/>
            <w:hideMark/>
          </w:tcPr>
          <w:p w14:paraId="2CB143E1"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169.98</w:t>
            </w:r>
          </w:p>
        </w:tc>
        <w:tc>
          <w:tcPr>
            <w:tcW w:w="481" w:type="pct"/>
            <w:tcBorders>
              <w:top w:val="nil"/>
              <w:left w:val="nil"/>
              <w:bottom w:val="single" w:sz="4" w:space="0" w:color="auto"/>
              <w:right w:val="single" w:sz="4" w:space="0" w:color="auto"/>
            </w:tcBorders>
            <w:shd w:val="clear" w:color="auto" w:fill="auto"/>
            <w:vAlign w:val="bottom"/>
            <w:hideMark/>
          </w:tcPr>
          <w:p w14:paraId="2785D266"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184.82</w:t>
            </w:r>
          </w:p>
        </w:tc>
        <w:tc>
          <w:tcPr>
            <w:tcW w:w="441" w:type="pct"/>
            <w:tcBorders>
              <w:top w:val="nil"/>
              <w:left w:val="nil"/>
              <w:bottom w:val="single" w:sz="4" w:space="0" w:color="auto"/>
              <w:right w:val="single" w:sz="4" w:space="0" w:color="auto"/>
            </w:tcBorders>
            <w:shd w:val="clear" w:color="auto" w:fill="auto"/>
            <w:vAlign w:val="bottom"/>
            <w:hideMark/>
          </w:tcPr>
          <w:p w14:paraId="53E56DB8"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152.78</w:t>
            </w:r>
          </w:p>
        </w:tc>
        <w:tc>
          <w:tcPr>
            <w:tcW w:w="481" w:type="pct"/>
            <w:tcBorders>
              <w:top w:val="nil"/>
              <w:left w:val="nil"/>
              <w:bottom w:val="single" w:sz="4" w:space="0" w:color="auto"/>
              <w:right w:val="single" w:sz="4" w:space="0" w:color="auto"/>
            </w:tcBorders>
            <w:shd w:val="clear" w:color="auto" w:fill="auto"/>
            <w:vAlign w:val="bottom"/>
            <w:hideMark/>
          </w:tcPr>
          <w:p w14:paraId="23AEFD71"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175.92</w:t>
            </w:r>
          </w:p>
        </w:tc>
        <w:tc>
          <w:tcPr>
            <w:tcW w:w="479" w:type="pct"/>
            <w:tcBorders>
              <w:top w:val="nil"/>
              <w:left w:val="nil"/>
              <w:bottom w:val="single" w:sz="4" w:space="0" w:color="auto"/>
              <w:right w:val="single" w:sz="4" w:space="0" w:color="auto"/>
            </w:tcBorders>
            <w:shd w:val="clear" w:color="auto" w:fill="auto"/>
            <w:vAlign w:val="bottom"/>
            <w:hideMark/>
          </w:tcPr>
          <w:p w14:paraId="0B3DAA7A"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171.21</w:t>
            </w:r>
          </w:p>
        </w:tc>
      </w:tr>
      <w:tr w:rsidR="00655FA7" w:rsidRPr="00CC49AB" w14:paraId="42A97DF0" w14:textId="77777777" w:rsidTr="0070437F">
        <w:trPr>
          <w:trHeight w:val="128"/>
        </w:trPr>
        <w:tc>
          <w:tcPr>
            <w:tcW w:w="2236" w:type="pct"/>
            <w:tcBorders>
              <w:top w:val="nil"/>
              <w:left w:val="single" w:sz="4" w:space="0" w:color="auto"/>
              <w:bottom w:val="single" w:sz="4" w:space="0" w:color="auto"/>
              <w:right w:val="single" w:sz="4" w:space="0" w:color="auto"/>
            </w:tcBorders>
            <w:shd w:val="clear" w:color="auto" w:fill="auto"/>
            <w:hideMark/>
          </w:tcPr>
          <w:p w14:paraId="3D7B99B7"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Bazë (Strategjia e Energjisë), ktoe</w:t>
            </w:r>
          </w:p>
        </w:tc>
        <w:tc>
          <w:tcPr>
            <w:tcW w:w="441" w:type="pct"/>
            <w:tcBorders>
              <w:top w:val="nil"/>
              <w:left w:val="nil"/>
              <w:bottom w:val="single" w:sz="4" w:space="0" w:color="auto"/>
              <w:right w:val="single" w:sz="4" w:space="0" w:color="auto"/>
            </w:tcBorders>
            <w:shd w:val="clear" w:color="auto" w:fill="auto"/>
            <w:vAlign w:val="center"/>
            <w:hideMark/>
          </w:tcPr>
          <w:p w14:paraId="49C4D0FB"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41" w:type="pct"/>
            <w:tcBorders>
              <w:top w:val="nil"/>
              <w:left w:val="nil"/>
              <w:bottom w:val="single" w:sz="4" w:space="0" w:color="auto"/>
              <w:right w:val="single" w:sz="4" w:space="0" w:color="auto"/>
            </w:tcBorders>
            <w:shd w:val="clear" w:color="auto" w:fill="auto"/>
            <w:vAlign w:val="center"/>
            <w:hideMark/>
          </w:tcPr>
          <w:p w14:paraId="1E91FC4F"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1.92</w:t>
            </w:r>
          </w:p>
        </w:tc>
        <w:tc>
          <w:tcPr>
            <w:tcW w:w="481" w:type="pct"/>
            <w:tcBorders>
              <w:top w:val="nil"/>
              <w:left w:val="nil"/>
              <w:bottom w:val="single" w:sz="4" w:space="0" w:color="auto"/>
              <w:right w:val="single" w:sz="4" w:space="0" w:color="auto"/>
            </w:tcBorders>
            <w:shd w:val="clear" w:color="auto" w:fill="auto"/>
            <w:vAlign w:val="center"/>
            <w:hideMark/>
          </w:tcPr>
          <w:p w14:paraId="61893558"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12.55</w:t>
            </w:r>
          </w:p>
        </w:tc>
        <w:tc>
          <w:tcPr>
            <w:tcW w:w="441" w:type="pct"/>
            <w:tcBorders>
              <w:top w:val="nil"/>
              <w:left w:val="nil"/>
              <w:bottom w:val="single" w:sz="4" w:space="0" w:color="auto"/>
              <w:right w:val="single" w:sz="4" w:space="0" w:color="auto"/>
            </w:tcBorders>
            <w:shd w:val="clear" w:color="auto" w:fill="auto"/>
            <w:vAlign w:val="center"/>
            <w:hideMark/>
          </w:tcPr>
          <w:p w14:paraId="67D05838"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-22.93</w:t>
            </w:r>
          </w:p>
        </w:tc>
        <w:tc>
          <w:tcPr>
            <w:tcW w:w="481" w:type="pct"/>
            <w:tcBorders>
              <w:top w:val="nil"/>
              <w:left w:val="nil"/>
              <w:bottom w:val="single" w:sz="4" w:space="0" w:color="auto"/>
              <w:right w:val="single" w:sz="4" w:space="0" w:color="auto"/>
            </w:tcBorders>
            <w:shd w:val="clear" w:color="auto" w:fill="auto"/>
            <w:vAlign w:val="center"/>
            <w:hideMark/>
          </w:tcPr>
          <w:p w14:paraId="3ED541B9"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-3.31</w:t>
            </w:r>
          </w:p>
        </w:tc>
        <w:tc>
          <w:tcPr>
            <w:tcW w:w="479" w:type="pct"/>
            <w:tcBorders>
              <w:top w:val="nil"/>
              <w:left w:val="nil"/>
              <w:bottom w:val="single" w:sz="4" w:space="0" w:color="auto"/>
              <w:right w:val="single" w:sz="4" w:space="0" w:color="auto"/>
            </w:tcBorders>
            <w:shd w:val="clear" w:color="auto" w:fill="auto"/>
            <w:vAlign w:val="center"/>
            <w:hideMark/>
          </w:tcPr>
          <w:p w14:paraId="164726D5"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-11.61</w:t>
            </w:r>
          </w:p>
        </w:tc>
      </w:tr>
      <w:tr w:rsidR="00655FA7" w:rsidRPr="00CC49AB" w14:paraId="30A42227" w14:textId="77777777" w:rsidTr="0070437F">
        <w:trPr>
          <w:trHeight w:val="155"/>
        </w:trPr>
        <w:tc>
          <w:tcPr>
            <w:tcW w:w="2236" w:type="pct"/>
            <w:tcBorders>
              <w:top w:val="nil"/>
              <w:left w:val="single" w:sz="4" w:space="0" w:color="auto"/>
              <w:bottom w:val="single" w:sz="4" w:space="0" w:color="auto"/>
              <w:right w:val="single" w:sz="4" w:space="0" w:color="auto"/>
            </w:tcBorders>
            <w:shd w:val="clear" w:color="auto" w:fill="auto"/>
            <w:hideMark/>
          </w:tcPr>
          <w:p w14:paraId="7B5141BE"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WEM (PKEK), ktoe</w:t>
            </w:r>
          </w:p>
        </w:tc>
        <w:tc>
          <w:tcPr>
            <w:tcW w:w="441" w:type="pct"/>
            <w:tcBorders>
              <w:top w:val="nil"/>
              <w:left w:val="nil"/>
              <w:bottom w:val="single" w:sz="4" w:space="0" w:color="auto"/>
              <w:right w:val="single" w:sz="4" w:space="0" w:color="auto"/>
            </w:tcBorders>
            <w:shd w:val="clear" w:color="auto" w:fill="auto"/>
            <w:vAlign w:val="center"/>
            <w:hideMark/>
          </w:tcPr>
          <w:p w14:paraId="775402E4"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41" w:type="pct"/>
            <w:tcBorders>
              <w:top w:val="nil"/>
              <w:left w:val="nil"/>
              <w:bottom w:val="single" w:sz="4" w:space="0" w:color="auto"/>
              <w:right w:val="single" w:sz="4" w:space="0" w:color="auto"/>
            </w:tcBorders>
            <w:shd w:val="clear" w:color="auto" w:fill="auto"/>
            <w:vAlign w:val="center"/>
            <w:hideMark/>
          </w:tcPr>
          <w:p w14:paraId="6CFFE22E"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9.30</w:t>
            </w:r>
          </w:p>
        </w:tc>
        <w:tc>
          <w:tcPr>
            <w:tcW w:w="481" w:type="pct"/>
            <w:tcBorders>
              <w:top w:val="nil"/>
              <w:left w:val="nil"/>
              <w:bottom w:val="single" w:sz="4" w:space="0" w:color="auto"/>
              <w:right w:val="single" w:sz="4" w:space="0" w:color="auto"/>
            </w:tcBorders>
            <w:shd w:val="clear" w:color="auto" w:fill="auto"/>
            <w:vAlign w:val="center"/>
            <w:hideMark/>
          </w:tcPr>
          <w:p w14:paraId="2F94FA92"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27.34</w:t>
            </w:r>
          </w:p>
        </w:tc>
        <w:tc>
          <w:tcPr>
            <w:tcW w:w="441" w:type="pct"/>
            <w:tcBorders>
              <w:top w:val="nil"/>
              <w:left w:val="nil"/>
              <w:bottom w:val="single" w:sz="4" w:space="0" w:color="auto"/>
              <w:right w:val="single" w:sz="4" w:space="0" w:color="auto"/>
            </w:tcBorders>
            <w:shd w:val="clear" w:color="auto" w:fill="auto"/>
            <w:vAlign w:val="center"/>
            <w:hideMark/>
          </w:tcPr>
          <w:p w14:paraId="015D7042"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-1.15</w:t>
            </w:r>
          </w:p>
        </w:tc>
        <w:tc>
          <w:tcPr>
            <w:tcW w:w="481" w:type="pct"/>
            <w:tcBorders>
              <w:top w:val="nil"/>
              <w:left w:val="nil"/>
              <w:bottom w:val="single" w:sz="4" w:space="0" w:color="auto"/>
              <w:right w:val="single" w:sz="4" w:space="0" w:color="auto"/>
            </w:tcBorders>
            <w:shd w:val="clear" w:color="auto" w:fill="auto"/>
            <w:vAlign w:val="center"/>
            <w:hideMark/>
          </w:tcPr>
          <w:p w14:paraId="78A856CF"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25.45</w:t>
            </w:r>
          </w:p>
        </w:tc>
        <w:tc>
          <w:tcPr>
            <w:tcW w:w="479" w:type="pct"/>
            <w:tcBorders>
              <w:top w:val="nil"/>
              <w:left w:val="nil"/>
              <w:bottom w:val="single" w:sz="4" w:space="0" w:color="auto"/>
              <w:right w:val="single" w:sz="4" w:space="0" w:color="auto"/>
            </w:tcBorders>
            <w:shd w:val="clear" w:color="auto" w:fill="auto"/>
            <w:vAlign w:val="center"/>
            <w:hideMark/>
          </w:tcPr>
          <w:p w14:paraId="6D17444D"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24.12</w:t>
            </w:r>
          </w:p>
        </w:tc>
      </w:tr>
      <w:tr w:rsidR="00655FA7" w:rsidRPr="00CC49AB" w14:paraId="646C8293" w14:textId="77777777" w:rsidTr="0070437F">
        <w:trPr>
          <w:trHeight w:val="83"/>
        </w:trPr>
        <w:tc>
          <w:tcPr>
            <w:tcW w:w="2236" w:type="pct"/>
            <w:tcBorders>
              <w:top w:val="nil"/>
              <w:left w:val="single" w:sz="4" w:space="0" w:color="auto"/>
              <w:bottom w:val="single" w:sz="4" w:space="0" w:color="auto"/>
              <w:right w:val="single" w:sz="4" w:space="0" w:color="auto"/>
            </w:tcBorders>
            <w:shd w:val="clear" w:color="auto" w:fill="auto"/>
            <w:hideMark/>
          </w:tcPr>
          <w:p w14:paraId="23BF0677"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WAM (PKEK), ktoe</w:t>
            </w:r>
          </w:p>
        </w:tc>
        <w:tc>
          <w:tcPr>
            <w:tcW w:w="441" w:type="pct"/>
            <w:tcBorders>
              <w:top w:val="nil"/>
              <w:left w:val="nil"/>
              <w:bottom w:val="single" w:sz="4" w:space="0" w:color="auto"/>
              <w:right w:val="single" w:sz="4" w:space="0" w:color="auto"/>
            </w:tcBorders>
            <w:shd w:val="clear" w:color="auto" w:fill="auto"/>
            <w:vAlign w:val="center"/>
            <w:hideMark/>
          </w:tcPr>
          <w:p w14:paraId="7267C3F7"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41" w:type="pct"/>
            <w:tcBorders>
              <w:top w:val="nil"/>
              <w:left w:val="nil"/>
              <w:bottom w:val="single" w:sz="4" w:space="0" w:color="auto"/>
              <w:right w:val="single" w:sz="4" w:space="0" w:color="auto"/>
            </w:tcBorders>
            <w:shd w:val="clear" w:color="auto" w:fill="auto"/>
            <w:vAlign w:val="center"/>
            <w:hideMark/>
          </w:tcPr>
          <w:p w14:paraId="11D5D88A"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10.12</w:t>
            </w:r>
          </w:p>
        </w:tc>
        <w:tc>
          <w:tcPr>
            <w:tcW w:w="481" w:type="pct"/>
            <w:tcBorders>
              <w:top w:val="nil"/>
              <w:left w:val="nil"/>
              <w:bottom w:val="single" w:sz="4" w:space="0" w:color="auto"/>
              <w:right w:val="single" w:sz="4" w:space="0" w:color="auto"/>
            </w:tcBorders>
            <w:shd w:val="clear" w:color="auto" w:fill="auto"/>
            <w:vAlign w:val="center"/>
            <w:hideMark/>
          </w:tcPr>
          <w:p w14:paraId="53E0D8B5"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30.54</w:t>
            </w:r>
          </w:p>
        </w:tc>
        <w:tc>
          <w:tcPr>
            <w:tcW w:w="441" w:type="pct"/>
            <w:tcBorders>
              <w:top w:val="nil"/>
              <w:left w:val="nil"/>
              <w:bottom w:val="single" w:sz="4" w:space="0" w:color="auto"/>
              <w:right w:val="single" w:sz="4" w:space="0" w:color="auto"/>
            </w:tcBorders>
            <w:shd w:val="clear" w:color="auto" w:fill="auto"/>
            <w:vAlign w:val="center"/>
            <w:hideMark/>
          </w:tcPr>
          <w:p w14:paraId="73E688E5"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4.29</w:t>
            </w:r>
          </w:p>
        </w:tc>
        <w:tc>
          <w:tcPr>
            <w:tcW w:w="481" w:type="pct"/>
            <w:tcBorders>
              <w:top w:val="nil"/>
              <w:left w:val="nil"/>
              <w:bottom w:val="single" w:sz="4" w:space="0" w:color="auto"/>
              <w:right w:val="single" w:sz="4" w:space="0" w:color="auto"/>
            </w:tcBorders>
            <w:shd w:val="clear" w:color="auto" w:fill="auto"/>
            <w:vAlign w:val="center"/>
            <w:hideMark/>
          </w:tcPr>
          <w:p w14:paraId="6E1E9DAB"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33.37</w:t>
            </w:r>
          </w:p>
        </w:tc>
        <w:tc>
          <w:tcPr>
            <w:tcW w:w="479" w:type="pct"/>
            <w:tcBorders>
              <w:top w:val="nil"/>
              <w:left w:val="nil"/>
              <w:bottom w:val="single" w:sz="4" w:space="0" w:color="auto"/>
              <w:right w:val="single" w:sz="4" w:space="0" w:color="auto"/>
            </w:tcBorders>
            <w:shd w:val="clear" w:color="auto" w:fill="auto"/>
            <w:vAlign w:val="center"/>
            <w:hideMark/>
          </w:tcPr>
          <w:p w14:paraId="2793994A"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33.29</w:t>
            </w:r>
          </w:p>
        </w:tc>
      </w:tr>
      <w:tr w:rsidR="00655FA7" w:rsidRPr="00CC49AB" w14:paraId="0F7E9278" w14:textId="77777777" w:rsidTr="0070437F">
        <w:trPr>
          <w:trHeight w:val="58"/>
        </w:trPr>
        <w:tc>
          <w:tcPr>
            <w:tcW w:w="2236" w:type="pct"/>
            <w:tcBorders>
              <w:top w:val="nil"/>
              <w:left w:val="single" w:sz="4" w:space="0" w:color="auto"/>
              <w:bottom w:val="single" w:sz="4" w:space="0" w:color="auto"/>
              <w:right w:val="single" w:sz="4" w:space="0" w:color="auto"/>
            </w:tcBorders>
            <w:shd w:val="clear" w:color="auto" w:fill="auto"/>
            <w:hideMark/>
          </w:tcPr>
          <w:p w14:paraId="31DA2150" w14:textId="0C9F2321"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w:t>
            </w:r>
            <w:r w:rsidR="00DC2701" w:rsidRPr="00CC49AB">
              <w:rPr>
                <w:rFonts w:ascii="Garamond" w:hAnsi="Garamond" w:cs="Times New Roman"/>
                <w:sz w:val="18"/>
                <w:szCs w:val="20"/>
              </w:rPr>
              <w:t xml:space="preserve"> </w:t>
            </w:r>
            <w:r w:rsidRPr="00CC49AB">
              <w:rPr>
                <w:rFonts w:ascii="Garamond" w:hAnsi="Garamond" w:cs="Times New Roman"/>
                <w:sz w:val="18"/>
                <w:szCs w:val="20"/>
              </w:rPr>
              <w:t>të Skenarit Bazë (Strategjia e Energjisë), %</w:t>
            </w:r>
          </w:p>
        </w:tc>
        <w:tc>
          <w:tcPr>
            <w:tcW w:w="441" w:type="pct"/>
            <w:tcBorders>
              <w:top w:val="nil"/>
              <w:left w:val="nil"/>
              <w:bottom w:val="single" w:sz="4" w:space="0" w:color="auto"/>
              <w:right w:val="single" w:sz="4" w:space="0" w:color="auto"/>
            </w:tcBorders>
            <w:shd w:val="clear" w:color="auto" w:fill="auto"/>
            <w:vAlign w:val="center"/>
            <w:hideMark/>
          </w:tcPr>
          <w:p w14:paraId="183CC0B9"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41" w:type="pct"/>
            <w:tcBorders>
              <w:top w:val="nil"/>
              <w:left w:val="nil"/>
              <w:bottom w:val="single" w:sz="4" w:space="0" w:color="auto"/>
              <w:right w:val="single" w:sz="4" w:space="0" w:color="auto"/>
            </w:tcBorders>
            <w:shd w:val="clear" w:color="auto" w:fill="auto"/>
            <w:vAlign w:val="center"/>
            <w:hideMark/>
          </w:tcPr>
          <w:p w14:paraId="6DBA37B2"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1.14%</w:t>
            </w:r>
          </w:p>
        </w:tc>
        <w:tc>
          <w:tcPr>
            <w:tcW w:w="481" w:type="pct"/>
            <w:tcBorders>
              <w:top w:val="nil"/>
              <w:left w:val="nil"/>
              <w:bottom w:val="single" w:sz="4" w:space="0" w:color="auto"/>
              <w:right w:val="single" w:sz="4" w:space="0" w:color="auto"/>
            </w:tcBorders>
            <w:shd w:val="clear" w:color="auto" w:fill="auto"/>
            <w:vAlign w:val="center"/>
            <w:hideMark/>
          </w:tcPr>
          <w:p w14:paraId="1BF7943D"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7.28%</w:t>
            </w:r>
          </w:p>
        </w:tc>
        <w:tc>
          <w:tcPr>
            <w:tcW w:w="441" w:type="pct"/>
            <w:tcBorders>
              <w:top w:val="nil"/>
              <w:left w:val="nil"/>
              <w:bottom w:val="single" w:sz="4" w:space="0" w:color="auto"/>
              <w:right w:val="single" w:sz="4" w:space="0" w:color="auto"/>
            </w:tcBorders>
            <w:shd w:val="clear" w:color="auto" w:fill="auto"/>
            <w:vAlign w:val="center"/>
            <w:hideMark/>
          </w:tcPr>
          <w:p w14:paraId="03FEA348"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-13.1%</w:t>
            </w:r>
          </w:p>
        </w:tc>
        <w:tc>
          <w:tcPr>
            <w:tcW w:w="481" w:type="pct"/>
            <w:tcBorders>
              <w:top w:val="nil"/>
              <w:left w:val="nil"/>
              <w:bottom w:val="single" w:sz="4" w:space="0" w:color="auto"/>
              <w:right w:val="single" w:sz="4" w:space="0" w:color="auto"/>
            </w:tcBorders>
            <w:shd w:val="clear" w:color="auto" w:fill="auto"/>
            <w:vAlign w:val="center"/>
            <w:hideMark/>
          </w:tcPr>
          <w:p w14:paraId="5ACAC0B2"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-1.85%</w:t>
            </w:r>
          </w:p>
        </w:tc>
        <w:tc>
          <w:tcPr>
            <w:tcW w:w="479" w:type="pct"/>
            <w:tcBorders>
              <w:top w:val="nil"/>
              <w:left w:val="nil"/>
              <w:bottom w:val="single" w:sz="4" w:space="0" w:color="auto"/>
              <w:right w:val="single" w:sz="4" w:space="0" w:color="auto"/>
            </w:tcBorders>
            <w:shd w:val="clear" w:color="auto" w:fill="auto"/>
            <w:vAlign w:val="center"/>
            <w:hideMark/>
          </w:tcPr>
          <w:p w14:paraId="2F4F47B4"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-6.35%</w:t>
            </w:r>
          </w:p>
        </w:tc>
      </w:tr>
      <w:tr w:rsidR="00655FA7" w:rsidRPr="00CC49AB" w14:paraId="38B82145" w14:textId="77777777" w:rsidTr="0070437F">
        <w:trPr>
          <w:trHeight w:val="58"/>
        </w:trPr>
        <w:tc>
          <w:tcPr>
            <w:tcW w:w="2236" w:type="pct"/>
            <w:tcBorders>
              <w:top w:val="nil"/>
              <w:left w:val="single" w:sz="4" w:space="0" w:color="auto"/>
              <w:bottom w:val="single" w:sz="4" w:space="0" w:color="auto"/>
              <w:right w:val="single" w:sz="4" w:space="0" w:color="auto"/>
            </w:tcBorders>
            <w:shd w:val="clear" w:color="auto" w:fill="auto"/>
            <w:hideMark/>
          </w:tcPr>
          <w:p w14:paraId="05C5C36A"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WEM (PKEK), %</w:t>
            </w:r>
          </w:p>
        </w:tc>
        <w:tc>
          <w:tcPr>
            <w:tcW w:w="441" w:type="pct"/>
            <w:tcBorders>
              <w:top w:val="nil"/>
              <w:left w:val="nil"/>
              <w:bottom w:val="single" w:sz="4" w:space="0" w:color="auto"/>
              <w:right w:val="single" w:sz="4" w:space="0" w:color="auto"/>
            </w:tcBorders>
            <w:shd w:val="clear" w:color="auto" w:fill="auto"/>
            <w:vAlign w:val="center"/>
            <w:hideMark/>
          </w:tcPr>
          <w:p w14:paraId="0EE6675E"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41" w:type="pct"/>
            <w:tcBorders>
              <w:top w:val="nil"/>
              <w:left w:val="nil"/>
              <w:bottom w:val="single" w:sz="4" w:space="0" w:color="auto"/>
              <w:right w:val="single" w:sz="4" w:space="0" w:color="auto"/>
            </w:tcBorders>
            <w:shd w:val="clear" w:color="auto" w:fill="auto"/>
            <w:vAlign w:val="center"/>
            <w:hideMark/>
          </w:tcPr>
          <w:p w14:paraId="38183AEB"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5.78%</w:t>
            </w:r>
          </w:p>
        </w:tc>
        <w:tc>
          <w:tcPr>
            <w:tcW w:w="481" w:type="pct"/>
            <w:tcBorders>
              <w:top w:val="nil"/>
              <w:left w:val="nil"/>
              <w:bottom w:val="single" w:sz="4" w:space="0" w:color="auto"/>
              <w:right w:val="single" w:sz="4" w:space="0" w:color="auto"/>
            </w:tcBorders>
            <w:shd w:val="clear" w:color="auto" w:fill="auto"/>
            <w:vAlign w:val="center"/>
            <w:hideMark/>
          </w:tcPr>
          <w:p w14:paraId="149924F0"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17.36%</w:t>
            </w:r>
          </w:p>
        </w:tc>
        <w:tc>
          <w:tcPr>
            <w:tcW w:w="441" w:type="pct"/>
            <w:tcBorders>
              <w:top w:val="nil"/>
              <w:left w:val="nil"/>
              <w:bottom w:val="single" w:sz="4" w:space="0" w:color="auto"/>
              <w:right w:val="single" w:sz="4" w:space="0" w:color="auto"/>
            </w:tcBorders>
            <w:shd w:val="clear" w:color="auto" w:fill="auto"/>
            <w:vAlign w:val="center"/>
            <w:hideMark/>
          </w:tcPr>
          <w:p w14:paraId="522ABD50"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-0.75%</w:t>
            </w:r>
          </w:p>
        </w:tc>
        <w:tc>
          <w:tcPr>
            <w:tcW w:w="481" w:type="pct"/>
            <w:tcBorders>
              <w:top w:val="nil"/>
              <w:left w:val="nil"/>
              <w:bottom w:val="single" w:sz="4" w:space="0" w:color="auto"/>
              <w:right w:val="single" w:sz="4" w:space="0" w:color="auto"/>
            </w:tcBorders>
            <w:shd w:val="clear" w:color="auto" w:fill="auto"/>
            <w:vAlign w:val="center"/>
            <w:hideMark/>
          </w:tcPr>
          <w:p w14:paraId="4CAD93C2"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16.91%</w:t>
            </w:r>
          </w:p>
        </w:tc>
        <w:tc>
          <w:tcPr>
            <w:tcW w:w="479" w:type="pct"/>
            <w:tcBorders>
              <w:top w:val="nil"/>
              <w:left w:val="nil"/>
              <w:bottom w:val="single" w:sz="4" w:space="0" w:color="auto"/>
              <w:right w:val="single" w:sz="4" w:space="0" w:color="auto"/>
            </w:tcBorders>
            <w:shd w:val="clear" w:color="auto" w:fill="auto"/>
            <w:vAlign w:val="center"/>
            <w:hideMark/>
          </w:tcPr>
          <w:p w14:paraId="3A0A5052"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16.40%</w:t>
            </w:r>
          </w:p>
        </w:tc>
      </w:tr>
      <w:tr w:rsidR="00655FA7" w:rsidRPr="00CC49AB" w14:paraId="2D24FF95" w14:textId="77777777" w:rsidTr="0070437F">
        <w:trPr>
          <w:trHeight w:val="110"/>
        </w:trPr>
        <w:tc>
          <w:tcPr>
            <w:tcW w:w="2236" w:type="pct"/>
            <w:tcBorders>
              <w:top w:val="nil"/>
              <w:left w:val="single" w:sz="4" w:space="0" w:color="auto"/>
              <w:bottom w:val="single" w:sz="4" w:space="0" w:color="auto"/>
              <w:right w:val="single" w:sz="4" w:space="0" w:color="auto"/>
            </w:tcBorders>
            <w:shd w:val="clear" w:color="auto" w:fill="auto"/>
            <w:hideMark/>
          </w:tcPr>
          <w:p w14:paraId="0AE138D9"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hAnsi="Garamond" w:cs="Times New Roman"/>
                <w:sz w:val="18"/>
                <w:szCs w:val="20"/>
              </w:rPr>
              <w:t>Diferenca ndërmjet Konsumit Energjetik dhe Parashikimit WAM (PKEK), %</w:t>
            </w:r>
          </w:p>
        </w:tc>
        <w:tc>
          <w:tcPr>
            <w:tcW w:w="441" w:type="pct"/>
            <w:tcBorders>
              <w:top w:val="nil"/>
              <w:left w:val="nil"/>
              <w:bottom w:val="single" w:sz="4" w:space="0" w:color="auto"/>
              <w:right w:val="single" w:sz="4" w:space="0" w:color="auto"/>
            </w:tcBorders>
            <w:shd w:val="clear" w:color="auto" w:fill="auto"/>
            <w:vAlign w:val="center"/>
            <w:hideMark/>
          </w:tcPr>
          <w:p w14:paraId="7D4E9C11"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0.00%</w:t>
            </w:r>
          </w:p>
        </w:tc>
        <w:tc>
          <w:tcPr>
            <w:tcW w:w="441" w:type="pct"/>
            <w:tcBorders>
              <w:top w:val="nil"/>
              <w:left w:val="nil"/>
              <w:bottom w:val="single" w:sz="4" w:space="0" w:color="auto"/>
              <w:right w:val="single" w:sz="4" w:space="0" w:color="auto"/>
            </w:tcBorders>
            <w:shd w:val="clear" w:color="auto" w:fill="auto"/>
            <w:vAlign w:val="center"/>
            <w:hideMark/>
          </w:tcPr>
          <w:p w14:paraId="4BC64411"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6.33%</w:t>
            </w:r>
          </w:p>
        </w:tc>
        <w:tc>
          <w:tcPr>
            <w:tcW w:w="481" w:type="pct"/>
            <w:tcBorders>
              <w:top w:val="nil"/>
              <w:left w:val="nil"/>
              <w:bottom w:val="single" w:sz="4" w:space="0" w:color="auto"/>
              <w:right w:val="single" w:sz="4" w:space="0" w:color="auto"/>
            </w:tcBorders>
            <w:shd w:val="clear" w:color="auto" w:fill="auto"/>
            <w:vAlign w:val="center"/>
            <w:hideMark/>
          </w:tcPr>
          <w:p w14:paraId="102E1ED0"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19.80%</w:t>
            </w:r>
          </w:p>
        </w:tc>
        <w:tc>
          <w:tcPr>
            <w:tcW w:w="441" w:type="pct"/>
            <w:tcBorders>
              <w:top w:val="nil"/>
              <w:left w:val="nil"/>
              <w:bottom w:val="single" w:sz="4" w:space="0" w:color="auto"/>
              <w:right w:val="single" w:sz="4" w:space="0" w:color="auto"/>
            </w:tcBorders>
            <w:shd w:val="clear" w:color="auto" w:fill="auto"/>
            <w:vAlign w:val="center"/>
            <w:hideMark/>
          </w:tcPr>
          <w:p w14:paraId="5460D4D9"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2.89%</w:t>
            </w:r>
          </w:p>
        </w:tc>
        <w:tc>
          <w:tcPr>
            <w:tcW w:w="481" w:type="pct"/>
            <w:tcBorders>
              <w:top w:val="nil"/>
              <w:left w:val="nil"/>
              <w:bottom w:val="single" w:sz="4" w:space="0" w:color="auto"/>
              <w:right w:val="single" w:sz="4" w:space="0" w:color="auto"/>
            </w:tcBorders>
            <w:shd w:val="clear" w:color="auto" w:fill="auto"/>
            <w:vAlign w:val="center"/>
            <w:hideMark/>
          </w:tcPr>
          <w:p w14:paraId="21D26705" w14:textId="77777777" w:rsidR="00655FA7" w:rsidRPr="00CC49AB" w:rsidRDefault="00655FA7" w:rsidP="002405F4">
            <w:pPr>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23.41%</w:t>
            </w:r>
          </w:p>
        </w:tc>
        <w:tc>
          <w:tcPr>
            <w:tcW w:w="479" w:type="pct"/>
            <w:tcBorders>
              <w:top w:val="nil"/>
              <w:left w:val="nil"/>
              <w:bottom w:val="single" w:sz="4" w:space="0" w:color="auto"/>
              <w:right w:val="single" w:sz="4" w:space="0" w:color="auto"/>
            </w:tcBorders>
            <w:shd w:val="clear" w:color="auto" w:fill="auto"/>
            <w:vAlign w:val="center"/>
            <w:hideMark/>
          </w:tcPr>
          <w:p w14:paraId="1FC6EAA8" w14:textId="77777777" w:rsidR="00655FA7" w:rsidRPr="00CC49AB" w:rsidRDefault="00655FA7" w:rsidP="002405F4">
            <w:pPr>
              <w:keepNext/>
              <w:spacing w:after="0" w:line="240" w:lineRule="auto"/>
              <w:jc w:val="both"/>
              <w:rPr>
                <w:rFonts w:ascii="Garamond" w:eastAsia="Times New Roman" w:hAnsi="Garamond" w:cs="Times New Roman"/>
                <w:spacing w:val="-1"/>
                <w:sz w:val="18"/>
                <w:szCs w:val="20"/>
                <w:lang w:eastAsia="fi-FI"/>
              </w:rPr>
            </w:pPr>
            <w:r w:rsidRPr="00CC49AB">
              <w:rPr>
                <w:rFonts w:ascii="Garamond" w:eastAsia="Times New Roman" w:hAnsi="Garamond" w:cs="Times New Roman"/>
                <w:spacing w:val="-1"/>
                <w:sz w:val="18"/>
                <w:szCs w:val="20"/>
                <w:lang w:eastAsia="fi-FI"/>
              </w:rPr>
              <w:t>24.14%</w:t>
            </w:r>
          </w:p>
        </w:tc>
      </w:tr>
    </w:tbl>
    <w:p w14:paraId="7F6DB4B7"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71" w:name="_Toc184729216"/>
      <w:r w:rsidRPr="00CC49AB">
        <w:rPr>
          <w:rFonts w:ascii="Garamond" w:hAnsi="Garamond" w:cs="Times New Roman"/>
          <w:b w:val="0"/>
          <w:i/>
          <w:color w:val="auto"/>
          <w:szCs w:val="20"/>
        </w:rPr>
        <w:t xml:space="preserve">Tabela </w:t>
      </w:r>
      <w:r w:rsidR="00251546" w:rsidRPr="00CC49AB">
        <w:rPr>
          <w:rFonts w:ascii="Garamond" w:hAnsi="Garamond" w:cs="Times New Roman"/>
          <w:b w:val="0"/>
          <w:i/>
          <w:color w:val="auto"/>
          <w:szCs w:val="20"/>
        </w:rPr>
        <w:t>4.3</w:t>
      </w:r>
      <w:r w:rsidRPr="00CC49AB">
        <w:rPr>
          <w:rFonts w:ascii="Garamond" w:hAnsi="Garamond" w:cs="Times New Roman"/>
          <w:b w:val="0"/>
          <w:i/>
          <w:color w:val="auto"/>
          <w:szCs w:val="20"/>
        </w:rPr>
        <w:t xml:space="preserve"> Përmbledhje e rezultateve të Kursimeve të Arritura të Stokut të Ndërtesave të Shërbimeve Private dhe Ndërtesave Tregtare</w:t>
      </w:r>
      <w:bookmarkEnd w:id="271"/>
    </w:p>
    <w:p w14:paraId="2EBADC86" w14:textId="4B51FD1A"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Përgatitur nga </w:t>
      </w:r>
      <w:r w:rsidR="00E66394" w:rsidRPr="00CC49AB">
        <w:rPr>
          <w:rFonts w:ascii="Garamond" w:hAnsi="Garamond" w:cs="Times New Roman"/>
          <w:b w:val="0"/>
          <w:i/>
          <w:color w:val="auto"/>
          <w:szCs w:val="20"/>
        </w:rPr>
        <w:t>konsulenti për ndërtesat e shërbimeve private dhe stokun e ndërtesave tregtare bazuar në bilancin vjetor të energjisë</w:t>
      </w:r>
      <w:r w:rsidRPr="00CC49AB">
        <w:rPr>
          <w:rFonts w:ascii="Garamond" w:hAnsi="Garamond" w:cs="Times New Roman"/>
          <w:b w:val="0"/>
          <w:i/>
          <w:color w:val="auto"/>
          <w:szCs w:val="20"/>
        </w:rPr>
        <w:t xml:space="preserve">, Strategjinë Kombëtare të Energjisë dhe </w:t>
      </w:r>
      <w:r w:rsidR="00E66394" w:rsidRPr="00CC49AB">
        <w:rPr>
          <w:rFonts w:ascii="Garamond" w:hAnsi="Garamond" w:cs="Times New Roman"/>
          <w:b w:val="0"/>
          <w:i/>
          <w:color w:val="auto"/>
          <w:szCs w:val="20"/>
        </w:rPr>
        <w:t>Skenarët</w:t>
      </w:r>
      <w:r w:rsidRPr="00CC49AB">
        <w:rPr>
          <w:rFonts w:ascii="Garamond" w:hAnsi="Garamond" w:cs="Times New Roman"/>
          <w:b w:val="0"/>
          <w:i/>
          <w:color w:val="auto"/>
          <w:szCs w:val="20"/>
        </w:rPr>
        <w:t xml:space="preserve"> e WEM/WAM të PKEK</w:t>
      </w:r>
    </w:p>
    <w:p w14:paraId="51AAC6E3" w14:textId="77777777" w:rsidR="00251546" w:rsidRPr="00CC49AB" w:rsidRDefault="00251546" w:rsidP="00655FA7">
      <w:pPr>
        <w:spacing w:after="0" w:line="240" w:lineRule="auto"/>
        <w:jc w:val="both"/>
        <w:rPr>
          <w:rFonts w:ascii="Garamond" w:hAnsi="Garamond" w:cs="Times New Roman"/>
          <w:sz w:val="24"/>
          <w:szCs w:val="24"/>
        </w:rPr>
      </w:pPr>
    </w:p>
    <w:p w14:paraId="1F9CD3E0" w14:textId="19425540" w:rsidR="00655FA7" w:rsidRPr="00CC49AB" w:rsidRDefault="00655FA7" w:rsidP="00251546">
      <w:pPr>
        <w:pStyle w:val="TEKSTIIIIII"/>
      </w:pPr>
      <w:r w:rsidRPr="00CC49AB">
        <w:t xml:space="preserve">Figurat 4.17-4.18 paraqesin ecurinë e intensitetit të energjisë për të gjithë Stokun e Ndërtesave të Shërbimit Privat dhe Tregtar, për vitet </w:t>
      </w:r>
      <w:r w:rsidR="0009765A" w:rsidRPr="00CC49AB">
        <w:t>2015–2023</w:t>
      </w:r>
      <w:r w:rsidRPr="00CC49AB">
        <w:t xml:space="preserve"> (në </w:t>
      </w:r>
      <w:r w:rsidR="00CE5C83" w:rsidRPr="00CC49AB">
        <w:t>kwh</w:t>
      </w:r>
      <w:r w:rsidRPr="00CC49AB">
        <w:t>/m</w:t>
      </w:r>
      <w:r w:rsidRPr="00CC49AB">
        <w:rPr>
          <w:vertAlign w:val="superscript"/>
        </w:rPr>
        <w:t>2</w:t>
      </w:r>
      <w:r w:rsidRPr="00CC49AB">
        <w:t xml:space="preserve">•vit). </w:t>
      </w:r>
    </w:p>
    <w:tbl>
      <w:tblPr>
        <w:tblW w:w="5000" w:type="pct"/>
        <w:tblLook w:val="04A0" w:firstRow="1" w:lastRow="0" w:firstColumn="1" w:lastColumn="0" w:noHBand="0" w:noVBand="1"/>
      </w:tblPr>
      <w:tblGrid>
        <w:gridCol w:w="4465"/>
        <w:gridCol w:w="4895"/>
      </w:tblGrid>
      <w:tr w:rsidR="00655FA7" w:rsidRPr="00CC49AB" w14:paraId="02EAC6C5" w14:textId="77777777" w:rsidTr="00251546">
        <w:tc>
          <w:tcPr>
            <w:tcW w:w="2385" w:type="pct"/>
            <w:hideMark/>
          </w:tcPr>
          <w:p w14:paraId="5E78F0F2" w14:textId="77777777" w:rsidR="00655FA7" w:rsidRPr="00CC49AB" w:rsidRDefault="00655FA7" w:rsidP="002405F4">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541C7647" wp14:editId="62F262D3">
                  <wp:extent cx="2468880" cy="2049780"/>
                  <wp:effectExtent l="0" t="0" r="7620" b="7620"/>
                  <wp:docPr id="2069964426" name="Picture 20699644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0"/>
                          <pic:cNvPicPr>
                            <a:picLocks noChangeAspect="1" noChangeArrowheads="1"/>
                          </pic:cNvPicPr>
                        </pic:nvPicPr>
                        <pic:blipFill>
                          <a:blip r:embed="rId177">
                            <a:extLst>
                              <a:ext uri="{28A0092B-C50C-407E-A947-70E740481C1C}">
                                <a14:useLocalDpi xmlns:a14="http://schemas.microsoft.com/office/drawing/2010/main" val="0"/>
                              </a:ext>
                            </a:extLst>
                          </a:blip>
                          <a:srcRect/>
                          <a:stretch>
                            <a:fillRect/>
                          </a:stretch>
                        </pic:blipFill>
                        <pic:spPr bwMode="auto">
                          <a:xfrm>
                            <a:off x="0" y="0"/>
                            <a:ext cx="2468880" cy="2049780"/>
                          </a:xfrm>
                          <a:prstGeom prst="rect">
                            <a:avLst/>
                          </a:prstGeom>
                          <a:noFill/>
                          <a:ln>
                            <a:noFill/>
                          </a:ln>
                        </pic:spPr>
                      </pic:pic>
                    </a:graphicData>
                  </a:graphic>
                </wp:inline>
              </w:drawing>
            </w:r>
          </w:p>
          <w:p w14:paraId="60C05312" w14:textId="50561472" w:rsidR="00655FA7" w:rsidRPr="00CC49AB" w:rsidRDefault="00655FA7" w:rsidP="002405F4">
            <w:pPr>
              <w:pStyle w:val="Caption"/>
              <w:keepNext w:val="0"/>
              <w:spacing w:after="0" w:line="240" w:lineRule="auto"/>
              <w:ind w:right="69"/>
              <w:jc w:val="center"/>
              <w:rPr>
                <w:rFonts w:ascii="Garamond" w:hAnsi="Garamond" w:cs="Times New Roman"/>
                <w:b w:val="0"/>
                <w:i/>
                <w:color w:val="auto"/>
                <w:szCs w:val="20"/>
              </w:rPr>
            </w:pPr>
            <w:bookmarkStart w:id="272" w:name="_Toc184729403"/>
            <w:r w:rsidRPr="00CC49AB">
              <w:rPr>
                <w:rFonts w:ascii="Garamond" w:hAnsi="Garamond" w:cs="Times New Roman"/>
                <w:b w:val="0"/>
                <w:i/>
                <w:color w:val="auto"/>
                <w:szCs w:val="20"/>
              </w:rPr>
              <w:t xml:space="preserve">Figura </w:t>
            </w:r>
            <w:r w:rsidR="00251546" w:rsidRPr="00CC49AB">
              <w:rPr>
                <w:rFonts w:ascii="Garamond" w:hAnsi="Garamond" w:cs="Times New Roman"/>
                <w:b w:val="0"/>
                <w:i/>
                <w:color w:val="auto"/>
                <w:szCs w:val="20"/>
              </w:rPr>
              <w:t>4.17</w:t>
            </w:r>
            <w:r w:rsidRPr="00CC49AB">
              <w:rPr>
                <w:rFonts w:ascii="Garamond" w:hAnsi="Garamond" w:cs="Times New Roman"/>
                <w:b w:val="0"/>
                <w:i/>
                <w:color w:val="auto"/>
                <w:szCs w:val="20"/>
              </w:rPr>
              <w:t xml:space="preserve"> Trendi i intensitetit për stokun e ndërtesave të shërbimeve private dhe atyre komerciale, për vitet </w:t>
            </w:r>
            <w:r w:rsidR="0009765A" w:rsidRPr="00CC49AB">
              <w:rPr>
                <w:rFonts w:ascii="Garamond" w:hAnsi="Garamond" w:cs="Times New Roman"/>
                <w:b w:val="0"/>
                <w:i/>
                <w:color w:val="auto"/>
                <w:szCs w:val="20"/>
              </w:rPr>
              <w:t>2015–2023</w:t>
            </w:r>
            <w:r w:rsidRPr="00CC49AB">
              <w:rPr>
                <w:rFonts w:ascii="Garamond" w:hAnsi="Garamond" w:cs="Times New Roman"/>
                <w:b w:val="0"/>
                <w:i/>
                <w:color w:val="auto"/>
                <w:szCs w:val="20"/>
              </w:rPr>
              <w:t xml:space="preserve"> (vlera e vitit 2015 </w:t>
            </w:r>
            <w:r w:rsidR="003A035B" w:rsidRPr="00CC49AB">
              <w:rPr>
                <w:rFonts w:ascii="Garamond" w:hAnsi="Garamond" w:cs="Times New Roman"/>
                <w:b w:val="0"/>
                <w:i/>
                <w:color w:val="auto"/>
                <w:szCs w:val="20"/>
              </w:rPr>
              <w:t>është</w:t>
            </w:r>
            <w:r w:rsidRPr="00CC49AB">
              <w:rPr>
                <w:rFonts w:ascii="Garamond" w:hAnsi="Garamond" w:cs="Times New Roman"/>
                <w:b w:val="0"/>
                <w:i/>
                <w:color w:val="auto"/>
                <w:szCs w:val="20"/>
              </w:rPr>
              <w:t xml:space="preserve"> normalizur 100%), </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/m2•vit</w:t>
            </w:r>
            <w:bookmarkEnd w:id="272"/>
          </w:p>
        </w:tc>
        <w:tc>
          <w:tcPr>
            <w:tcW w:w="2615" w:type="pct"/>
            <w:hideMark/>
          </w:tcPr>
          <w:p w14:paraId="4D3FCD9A" w14:textId="77777777" w:rsidR="00655FA7" w:rsidRPr="00CC49AB" w:rsidRDefault="00655FA7" w:rsidP="002405F4">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07C61B1D" wp14:editId="560ACE92">
                  <wp:extent cx="2476500" cy="2049780"/>
                  <wp:effectExtent l="0" t="0" r="0" b="7620"/>
                  <wp:docPr id="436450204" name="Picture 436450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9"/>
                          <pic:cNvPicPr>
                            <a:picLocks noChangeAspect="1" noChangeArrowheads="1"/>
                          </pic:cNvPicPr>
                        </pic:nvPicPr>
                        <pic:blipFill>
                          <a:blip r:embed="rId178">
                            <a:extLst>
                              <a:ext uri="{28A0092B-C50C-407E-A947-70E740481C1C}">
                                <a14:useLocalDpi xmlns:a14="http://schemas.microsoft.com/office/drawing/2010/main" val="0"/>
                              </a:ext>
                            </a:extLst>
                          </a:blip>
                          <a:srcRect/>
                          <a:stretch>
                            <a:fillRect/>
                          </a:stretch>
                        </pic:blipFill>
                        <pic:spPr bwMode="auto">
                          <a:xfrm>
                            <a:off x="0" y="0"/>
                            <a:ext cx="2476500" cy="2049780"/>
                          </a:xfrm>
                          <a:prstGeom prst="rect">
                            <a:avLst/>
                          </a:prstGeom>
                          <a:noFill/>
                          <a:ln>
                            <a:noFill/>
                          </a:ln>
                        </pic:spPr>
                      </pic:pic>
                    </a:graphicData>
                  </a:graphic>
                </wp:inline>
              </w:drawing>
            </w:r>
          </w:p>
          <w:p w14:paraId="23BF74A6" w14:textId="0EEB25F0" w:rsidR="00655FA7" w:rsidRPr="00CC49AB" w:rsidRDefault="00655FA7" w:rsidP="002405F4">
            <w:pPr>
              <w:pStyle w:val="Caption"/>
              <w:keepNext w:val="0"/>
              <w:spacing w:after="0" w:line="240" w:lineRule="auto"/>
              <w:ind w:right="69"/>
              <w:jc w:val="center"/>
              <w:rPr>
                <w:rFonts w:ascii="Garamond" w:hAnsi="Garamond" w:cs="Times New Roman"/>
                <w:b w:val="0"/>
                <w:i/>
                <w:color w:val="auto"/>
                <w:szCs w:val="20"/>
              </w:rPr>
            </w:pPr>
            <w:bookmarkStart w:id="273" w:name="_Toc184729404"/>
            <w:r w:rsidRPr="00CC49AB">
              <w:rPr>
                <w:rFonts w:ascii="Garamond" w:hAnsi="Garamond" w:cs="Times New Roman"/>
                <w:b w:val="0"/>
                <w:i/>
                <w:color w:val="auto"/>
                <w:szCs w:val="20"/>
              </w:rPr>
              <w:t xml:space="preserve">Figura </w:t>
            </w:r>
            <w:r w:rsidR="00251546" w:rsidRPr="00CC49AB">
              <w:rPr>
                <w:rFonts w:ascii="Garamond" w:hAnsi="Garamond" w:cs="Times New Roman"/>
                <w:b w:val="0"/>
                <w:i/>
                <w:color w:val="auto"/>
                <w:szCs w:val="20"/>
              </w:rPr>
              <w:t>4.18</w:t>
            </w:r>
            <w:r w:rsidRPr="00CC49AB">
              <w:rPr>
                <w:rFonts w:ascii="Garamond" w:hAnsi="Garamond" w:cs="Times New Roman"/>
                <w:b w:val="0"/>
                <w:i/>
                <w:color w:val="auto"/>
                <w:szCs w:val="20"/>
              </w:rPr>
              <w:t xml:space="preserve"> Trendi i intensitetit për stokun e ndërtesave të shërbimeve private dhe atyre komerciale, për vitet </w:t>
            </w:r>
            <w:r w:rsidR="0009765A" w:rsidRPr="00CC49AB">
              <w:rPr>
                <w:rFonts w:ascii="Garamond" w:hAnsi="Garamond" w:cs="Times New Roman"/>
                <w:b w:val="0"/>
                <w:i/>
                <w:color w:val="auto"/>
                <w:szCs w:val="20"/>
              </w:rPr>
              <w:t>2015–2023</w:t>
            </w:r>
            <w:r w:rsidRPr="00CC49AB">
              <w:rPr>
                <w:rFonts w:ascii="Garamond" w:hAnsi="Garamond" w:cs="Times New Roman"/>
                <w:b w:val="0"/>
                <w:i/>
                <w:color w:val="auto"/>
                <w:szCs w:val="20"/>
              </w:rPr>
              <w:t xml:space="preserve"> (vlera e vitit 2015 është normalizur 100%), </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w:t>
            </w:r>
            <w:r w:rsidR="003A035B" w:rsidRPr="00CC49AB">
              <w:rPr>
                <w:rFonts w:ascii="Garamond" w:hAnsi="Garamond" w:cs="Times New Roman"/>
                <w:b w:val="0"/>
                <w:i/>
                <w:color w:val="auto"/>
                <w:szCs w:val="20"/>
              </w:rPr>
              <w:t>euro</w:t>
            </w:r>
            <w:bookmarkEnd w:id="273"/>
          </w:p>
        </w:tc>
      </w:tr>
      <w:tr w:rsidR="00655FA7" w:rsidRPr="00CC49AB" w14:paraId="31CDD20E" w14:textId="77777777" w:rsidTr="00251546">
        <w:tc>
          <w:tcPr>
            <w:tcW w:w="2385" w:type="pct"/>
          </w:tcPr>
          <w:p w14:paraId="03D82B78" w14:textId="1E2E94AB" w:rsidR="00655FA7" w:rsidRPr="00CC49AB" w:rsidRDefault="00655FA7" w:rsidP="002405F4">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w:t>
            </w:r>
            <w:r w:rsidR="003A035B" w:rsidRPr="00CC49AB">
              <w:rPr>
                <w:rFonts w:ascii="Garamond" w:hAnsi="Garamond" w:cs="Times New Roman"/>
                <w:b w:val="0"/>
                <w:i/>
                <w:color w:val="auto"/>
                <w:szCs w:val="20"/>
              </w:rPr>
              <w:t>Llogaritje</w:t>
            </w:r>
            <w:r w:rsidRPr="00CC49AB">
              <w:rPr>
                <w:rFonts w:ascii="Garamond" w:hAnsi="Garamond" w:cs="Times New Roman"/>
                <w:b w:val="0"/>
                <w:i/>
                <w:color w:val="auto"/>
                <w:szCs w:val="20"/>
              </w:rPr>
              <w:t xml:space="preserve"> të kryera Konsulentët</w:t>
            </w:r>
          </w:p>
        </w:tc>
        <w:tc>
          <w:tcPr>
            <w:tcW w:w="2615" w:type="pct"/>
          </w:tcPr>
          <w:p w14:paraId="17083B0B" w14:textId="77777777" w:rsidR="00655FA7" w:rsidRPr="00CC49AB" w:rsidRDefault="00655FA7" w:rsidP="002405F4">
            <w:pPr>
              <w:pStyle w:val="Caption"/>
              <w:keepNext w:val="0"/>
              <w:spacing w:after="0" w:line="240" w:lineRule="auto"/>
              <w:ind w:right="69"/>
              <w:jc w:val="center"/>
              <w:rPr>
                <w:rFonts w:ascii="Garamond" w:hAnsi="Garamond" w:cs="Times New Roman"/>
                <w:b w:val="0"/>
                <w:i/>
                <w:color w:val="auto"/>
                <w:szCs w:val="20"/>
              </w:rPr>
            </w:pPr>
          </w:p>
        </w:tc>
      </w:tr>
    </w:tbl>
    <w:p w14:paraId="40002F1A" w14:textId="77777777" w:rsidR="00655FA7" w:rsidRPr="00CC49AB" w:rsidRDefault="00655FA7" w:rsidP="00655FA7">
      <w:pPr>
        <w:spacing w:after="0" w:line="240" w:lineRule="auto"/>
        <w:jc w:val="both"/>
        <w:rPr>
          <w:rFonts w:ascii="Garamond" w:hAnsi="Garamond" w:cs="Times New Roman"/>
          <w:sz w:val="24"/>
          <w:szCs w:val="24"/>
        </w:rPr>
      </w:pPr>
    </w:p>
    <w:p w14:paraId="621BC9A1" w14:textId="77777777" w:rsidR="00655FA7" w:rsidRPr="00CC49AB" w:rsidRDefault="00655FA7" w:rsidP="00251546">
      <w:pPr>
        <w:pStyle w:val="TEKSTIIIIII"/>
      </w:pPr>
      <w:r w:rsidRPr="00CC49AB">
        <w:t>Nga analiza e figurave 4.17 dhe 4.18 rezulton se tendenca e intensitetit për stokun e ndërtesave të shërbimeve private dhe komerciale është me një rritje prej 2% si rezultat parësor i rritjes së çmimeve të pajisjeve energjetike në këto ndërtesa.</w:t>
      </w:r>
    </w:p>
    <w:p w14:paraId="5F130B17" w14:textId="67C85AEB" w:rsidR="00655FA7" w:rsidRPr="00CC49AB" w:rsidRDefault="00655FA7" w:rsidP="00251546">
      <w:pPr>
        <w:pStyle w:val="TEKSTIIIIII"/>
      </w:pPr>
      <w:r w:rsidRPr="00CC49AB">
        <w:lastRenderedPageBreak/>
        <w:t>Figurat 4.19</w:t>
      </w:r>
      <w:r w:rsidR="00E66394" w:rsidRPr="00CC49AB">
        <w:t>–</w:t>
      </w:r>
      <w:r w:rsidRPr="00CC49AB">
        <w:t xml:space="preserve">4.20 paraqesin trendin e intensitetit të energjisë për stokun e ndërtesave të shërbimeve private dhe tregtare të shprehura në </w:t>
      </w:r>
      <w:r w:rsidR="00CE5C83" w:rsidRPr="00CC49AB">
        <w:t>kwh</w:t>
      </w:r>
      <w:r w:rsidRPr="00CC49AB">
        <w:t>/</w:t>
      </w:r>
      <w:r w:rsidR="00E66394" w:rsidRPr="00CC49AB">
        <w:t xml:space="preserve">euro </w:t>
      </w:r>
      <w:r w:rsidRPr="00CC49AB">
        <w:t xml:space="preserve">(d.m.th. njësi konsumi i energjisë ndaj GDP-së së prodhuar nga sektori i shërbimeve private dhe komerciale), për vitet </w:t>
      </w:r>
      <w:r w:rsidR="0009765A" w:rsidRPr="00CC49AB">
        <w:t>2015–2023</w:t>
      </w:r>
      <w:r w:rsidRPr="00CC49AB">
        <w:t xml:space="preserve">, bazuar mbi llogaritjet e bëra nga Konsulentët. Analiza e figurave 4.19 dhe 4.20 tregon se tendenca e intensitetit të energjisë e shprehur në </w:t>
      </w:r>
      <w:r w:rsidR="00CE5C83" w:rsidRPr="00CC49AB">
        <w:t>kwh</w:t>
      </w:r>
      <w:r w:rsidRPr="00CC49AB">
        <w:t>/</w:t>
      </w:r>
      <w:r w:rsidR="003A035B" w:rsidRPr="00CC49AB">
        <w:t xml:space="preserve">euro </w:t>
      </w:r>
      <w:r w:rsidRPr="00CC49AB">
        <w:t>për stokun e ndërtesave të shërbimit privat dhe komercial është një rënie prej 9% si rezultat i rritjes së çmimeve të pajisjeve energjetike në këto ndërtesa dhe rritjes. në kursimin e energjisë nga këta operatorë ekonomikë.</w:t>
      </w:r>
    </w:p>
    <w:p w14:paraId="789D56E1" w14:textId="77777777" w:rsidR="00655FA7" w:rsidRPr="00CC49AB" w:rsidRDefault="00655FA7" w:rsidP="00655FA7">
      <w:pPr>
        <w:spacing w:after="0" w:line="240" w:lineRule="auto"/>
        <w:jc w:val="both"/>
        <w:rPr>
          <w:rFonts w:ascii="Garamond" w:hAnsi="Garamond" w:cs="Times New Roman"/>
          <w:sz w:val="24"/>
          <w:szCs w:val="24"/>
        </w:rPr>
      </w:pPr>
    </w:p>
    <w:tbl>
      <w:tblPr>
        <w:tblW w:w="5000" w:type="pct"/>
        <w:tblLook w:val="04A0" w:firstRow="1" w:lastRow="0" w:firstColumn="1" w:lastColumn="0" w:noHBand="0" w:noVBand="1"/>
      </w:tblPr>
      <w:tblGrid>
        <w:gridCol w:w="4465"/>
        <w:gridCol w:w="4895"/>
      </w:tblGrid>
      <w:tr w:rsidR="00655FA7" w:rsidRPr="00CC49AB" w14:paraId="7D1E6FD8" w14:textId="77777777" w:rsidTr="00251546">
        <w:trPr>
          <w:trHeight w:val="3982"/>
        </w:trPr>
        <w:tc>
          <w:tcPr>
            <w:tcW w:w="2385" w:type="pct"/>
            <w:hideMark/>
          </w:tcPr>
          <w:p w14:paraId="471AFAA9" w14:textId="77777777" w:rsidR="00655FA7" w:rsidRPr="00CC49AB" w:rsidRDefault="00655FA7" w:rsidP="002405F4">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77A3A93A" wp14:editId="5CA00F61">
                  <wp:extent cx="2468880" cy="2004060"/>
                  <wp:effectExtent l="0" t="0" r="7620" b="0"/>
                  <wp:docPr id="365741213" name="Picture 3657412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8"/>
                          <pic:cNvPicPr>
                            <a:picLocks noChangeAspect="1" noChangeArrowheads="1"/>
                          </pic:cNvPicPr>
                        </pic:nvPicPr>
                        <pic:blipFill>
                          <a:blip r:embed="rId179">
                            <a:extLst>
                              <a:ext uri="{28A0092B-C50C-407E-A947-70E740481C1C}">
                                <a14:useLocalDpi xmlns:a14="http://schemas.microsoft.com/office/drawing/2010/main" val="0"/>
                              </a:ext>
                            </a:extLst>
                          </a:blip>
                          <a:srcRect/>
                          <a:stretch>
                            <a:fillRect/>
                          </a:stretch>
                        </pic:blipFill>
                        <pic:spPr bwMode="auto">
                          <a:xfrm>
                            <a:off x="0" y="0"/>
                            <a:ext cx="2468880" cy="2004060"/>
                          </a:xfrm>
                          <a:prstGeom prst="rect">
                            <a:avLst/>
                          </a:prstGeom>
                          <a:noFill/>
                          <a:ln>
                            <a:noFill/>
                          </a:ln>
                        </pic:spPr>
                      </pic:pic>
                    </a:graphicData>
                  </a:graphic>
                </wp:inline>
              </w:drawing>
            </w:r>
          </w:p>
          <w:p w14:paraId="710F0839" w14:textId="310555F8" w:rsidR="00655FA7" w:rsidRPr="00CC49AB" w:rsidRDefault="00655FA7" w:rsidP="002405F4">
            <w:pPr>
              <w:pStyle w:val="Caption"/>
              <w:keepNext w:val="0"/>
              <w:spacing w:after="0" w:line="240" w:lineRule="auto"/>
              <w:ind w:right="69"/>
              <w:jc w:val="center"/>
              <w:rPr>
                <w:rFonts w:ascii="Garamond" w:hAnsi="Garamond" w:cs="Times New Roman"/>
                <w:b w:val="0"/>
                <w:i/>
                <w:color w:val="auto"/>
                <w:szCs w:val="20"/>
              </w:rPr>
            </w:pPr>
            <w:bookmarkStart w:id="274" w:name="_Toc184729405"/>
            <w:r w:rsidRPr="00CC49AB">
              <w:rPr>
                <w:rFonts w:ascii="Garamond" w:hAnsi="Garamond" w:cs="Times New Roman"/>
                <w:b w:val="0"/>
                <w:i/>
                <w:color w:val="auto"/>
                <w:szCs w:val="20"/>
              </w:rPr>
              <w:t xml:space="preserve">Figura </w:t>
            </w:r>
            <w:r w:rsidR="00251546" w:rsidRPr="00CC49AB">
              <w:rPr>
                <w:rFonts w:ascii="Garamond" w:hAnsi="Garamond" w:cs="Times New Roman"/>
                <w:b w:val="0"/>
                <w:i/>
                <w:color w:val="auto"/>
                <w:szCs w:val="20"/>
              </w:rPr>
              <w:t>4.19</w:t>
            </w:r>
            <w:r w:rsidRPr="00CC49AB">
              <w:rPr>
                <w:rFonts w:ascii="Garamond" w:hAnsi="Garamond" w:cs="Times New Roman"/>
                <w:b w:val="0"/>
                <w:i/>
                <w:color w:val="auto"/>
                <w:szCs w:val="20"/>
              </w:rPr>
              <w:t xml:space="preserve"> Trendi i intensitetit për stokun e ndërtesave të shërbimeve private dhe atyre komerciale, për vitet </w:t>
            </w:r>
            <w:r w:rsidR="0009765A" w:rsidRPr="00CC49AB">
              <w:rPr>
                <w:rFonts w:ascii="Garamond" w:hAnsi="Garamond" w:cs="Times New Roman"/>
                <w:b w:val="0"/>
                <w:i/>
                <w:color w:val="auto"/>
                <w:szCs w:val="20"/>
              </w:rPr>
              <w:t>2015–2023</w:t>
            </w:r>
            <w:r w:rsidRPr="00CC49AB">
              <w:rPr>
                <w:rFonts w:ascii="Garamond" w:hAnsi="Garamond" w:cs="Times New Roman"/>
                <w:b w:val="0"/>
                <w:i/>
                <w:color w:val="auto"/>
                <w:szCs w:val="20"/>
              </w:rPr>
              <w:t xml:space="preserve">, </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w:t>
            </w:r>
            <w:r w:rsidR="003A035B" w:rsidRPr="00CC49AB">
              <w:rPr>
                <w:rFonts w:ascii="Garamond" w:hAnsi="Garamond" w:cs="Times New Roman"/>
                <w:b w:val="0"/>
                <w:i/>
                <w:color w:val="auto"/>
                <w:szCs w:val="20"/>
              </w:rPr>
              <w:t>euro</w:t>
            </w:r>
            <w:bookmarkEnd w:id="274"/>
          </w:p>
        </w:tc>
        <w:tc>
          <w:tcPr>
            <w:tcW w:w="2615" w:type="pct"/>
            <w:hideMark/>
          </w:tcPr>
          <w:p w14:paraId="68BB62F3" w14:textId="77777777" w:rsidR="00655FA7" w:rsidRPr="00CC49AB" w:rsidRDefault="00655FA7" w:rsidP="002405F4">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037AD914" wp14:editId="1AE689C4">
                  <wp:extent cx="2476500" cy="2004060"/>
                  <wp:effectExtent l="0" t="0" r="0" b="0"/>
                  <wp:docPr id="934890717" name="Picture 9348907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7"/>
                          <pic:cNvPicPr>
                            <a:picLocks noChangeAspect="1" noChangeArrowheads="1"/>
                          </pic:cNvPicPr>
                        </pic:nvPicPr>
                        <pic:blipFill>
                          <a:blip r:embed="rId180">
                            <a:extLst>
                              <a:ext uri="{28A0092B-C50C-407E-A947-70E740481C1C}">
                                <a14:useLocalDpi xmlns:a14="http://schemas.microsoft.com/office/drawing/2010/main" val="0"/>
                              </a:ext>
                            </a:extLst>
                          </a:blip>
                          <a:srcRect/>
                          <a:stretch>
                            <a:fillRect/>
                          </a:stretch>
                        </pic:blipFill>
                        <pic:spPr bwMode="auto">
                          <a:xfrm>
                            <a:off x="0" y="0"/>
                            <a:ext cx="2476500" cy="2004060"/>
                          </a:xfrm>
                          <a:prstGeom prst="rect">
                            <a:avLst/>
                          </a:prstGeom>
                          <a:noFill/>
                          <a:ln>
                            <a:noFill/>
                          </a:ln>
                        </pic:spPr>
                      </pic:pic>
                    </a:graphicData>
                  </a:graphic>
                </wp:inline>
              </w:drawing>
            </w:r>
          </w:p>
          <w:p w14:paraId="77CFE202" w14:textId="6B717BFC" w:rsidR="00655FA7" w:rsidRPr="00CC49AB" w:rsidRDefault="00655FA7" w:rsidP="002405F4">
            <w:pPr>
              <w:pStyle w:val="Caption"/>
              <w:keepNext w:val="0"/>
              <w:spacing w:after="0" w:line="240" w:lineRule="auto"/>
              <w:ind w:right="69"/>
              <w:jc w:val="center"/>
              <w:rPr>
                <w:rFonts w:ascii="Garamond" w:hAnsi="Garamond" w:cs="Times New Roman"/>
                <w:b w:val="0"/>
                <w:i/>
                <w:color w:val="auto"/>
                <w:szCs w:val="20"/>
              </w:rPr>
            </w:pPr>
            <w:bookmarkStart w:id="275" w:name="_Toc184729406"/>
            <w:r w:rsidRPr="00CC49AB">
              <w:rPr>
                <w:rFonts w:ascii="Garamond" w:hAnsi="Garamond" w:cs="Times New Roman"/>
                <w:b w:val="0"/>
                <w:i/>
                <w:color w:val="auto"/>
                <w:szCs w:val="20"/>
              </w:rPr>
              <w:t xml:space="preserve">Figura </w:t>
            </w:r>
            <w:r w:rsidR="00251546" w:rsidRPr="00CC49AB">
              <w:rPr>
                <w:rFonts w:ascii="Garamond" w:hAnsi="Garamond" w:cs="Times New Roman"/>
                <w:b w:val="0"/>
                <w:i/>
                <w:color w:val="auto"/>
                <w:szCs w:val="20"/>
              </w:rPr>
              <w:t>4.20</w:t>
            </w:r>
            <w:r w:rsidRPr="00CC49AB">
              <w:rPr>
                <w:rFonts w:ascii="Garamond" w:hAnsi="Garamond" w:cs="Times New Roman"/>
                <w:b w:val="0"/>
                <w:i/>
                <w:color w:val="auto"/>
                <w:szCs w:val="20"/>
              </w:rPr>
              <w:t xml:space="preserve"> Trendi i intensitetit për stokun e ndërtesave të shërbimeve private dhe atyre komerciale, për vitet </w:t>
            </w:r>
            <w:r w:rsidR="0009765A" w:rsidRPr="00CC49AB">
              <w:rPr>
                <w:rFonts w:ascii="Garamond" w:hAnsi="Garamond" w:cs="Times New Roman"/>
                <w:b w:val="0"/>
                <w:i/>
                <w:color w:val="auto"/>
                <w:szCs w:val="20"/>
              </w:rPr>
              <w:t>2015–2023</w:t>
            </w:r>
            <w:r w:rsidRPr="00CC49AB">
              <w:rPr>
                <w:rFonts w:ascii="Garamond" w:hAnsi="Garamond" w:cs="Times New Roman"/>
                <w:b w:val="0"/>
                <w:i/>
                <w:color w:val="auto"/>
                <w:szCs w:val="20"/>
              </w:rPr>
              <w:t xml:space="preserve"> (vlera e vitit 2015 është normalizur 100%), </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w:t>
            </w:r>
            <w:r w:rsidR="003A035B" w:rsidRPr="00CC49AB">
              <w:rPr>
                <w:rFonts w:ascii="Garamond" w:hAnsi="Garamond" w:cs="Times New Roman"/>
                <w:b w:val="0"/>
                <w:i/>
                <w:color w:val="auto"/>
                <w:szCs w:val="20"/>
              </w:rPr>
              <w:t>euro</w:t>
            </w:r>
            <w:bookmarkEnd w:id="275"/>
          </w:p>
        </w:tc>
      </w:tr>
      <w:tr w:rsidR="00655FA7" w:rsidRPr="00CC49AB" w14:paraId="39040C8C" w14:textId="77777777" w:rsidTr="002405F4">
        <w:tc>
          <w:tcPr>
            <w:tcW w:w="5000" w:type="pct"/>
            <w:gridSpan w:val="2"/>
          </w:tcPr>
          <w:p w14:paraId="13B59AE5" w14:textId="765D0F11" w:rsidR="00655FA7" w:rsidRPr="00CC49AB" w:rsidRDefault="00655FA7" w:rsidP="002405F4">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Burimi: </w:t>
            </w:r>
            <w:r w:rsidR="003A035B" w:rsidRPr="00CC49AB">
              <w:rPr>
                <w:rFonts w:ascii="Garamond" w:hAnsi="Garamond" w:cs="Times New Roman"/>
                <w:b w:val="0"/>
                <w:i/>
                <w:color w:val="auto"/>
                <w:szCs w:val="20"/>
              </w:rPr>
              <w:t>Llogaritje</w:t>
            </w:r>
            <w:r w:rsidRPr="00CC49AB">
              <w:rPr>
                <w:rFonts w:ascii="Garamond" w:hAnsi="Garamond" w:cs="Times New Roman"/>
                <w:b w:val="0"/>
                <w:i/>
                <w:color w:val="auto"/>
                <w:szCs w:val="20"/>
              </w:rPr>
              <w:t xml:space="preserve"> të kryera </w:t>
            </w:r>
            <w:r w:rsidR="003A035B" w:rsidRPr="00CC49AB">
              <w:rPr>
                <w:rFonts w:ascii="Garamond" w:hAnsi="Garamond" w:cs="Times New Roman"/>
                <w:b w:val="0"/>
                <w:i/>
                <w:color w:val="auto"/>
                <w:szCs w:val="20"/>
              </w:rPr>
              <w:t>konsulentët</w:t>
            </w:r>
          </w:p>
        </w:tc>
      </w:tr>
    </w:tbl>
    <w:p w14:paraId="6B622A07" w14:textId="77777777" w:rsidR="00251546" w:rsidRPr="00CC49AB" w:rsidRDefault="00251546" w:rsidP="00251546">
      <w:pPr>
        <w:spacing w:after="0" w:line="240" w:lineRule="auto"/>
        <w:rPr>
          <w:rFonts w:ascii="Garamond" w:hAnsi="Garamond" w:cs="Times New Roman"/>
        </w:rPr>
      </w:pPr>
      <w:bookmarkStart w:id="276" w:name="_Toc184729120"/>
    </w:p>
    <w:p w14:paraId="2FF34036" w14:textId="77777777" w:rsidR="00655FA7" w:rsidRPr="00CC49AB" w:rsidRDefault="005E71E4" w:rsidP="0070437F">
      <w:pPr>
        <w:spacing w:after="0" w:line="240" w:lineRule="auto"/>
        <w:jc w:val="both"/>
        <w:rPr>
          <w:rFonts w:ascii="Garamond" w:hAnsi="Garamond" w:cs="Times New Roman"/>
          <w:bCs/>
          <w:sz w:val="24"/>
        </w:rPr>
      </w:pPr>
      <w:r w:rsidRPr="00CC49AB">
        <w:rPr>
          <w:rFonts w:ascii="Garamond" w:hAnsi="Garamond" w:cs="Times New Roman"/>
          <w:bCs/>
          <w:sz w:val="24"/>
        </w:rPr>
        <w:t xml:space="preserve">5. </w:t>
      </w:r>
      <w:r w:rsidR="00655FA7" w:rsidRPr="00CC49AB">
        <w:rPr>
          <w:rFonts w:ascii="Garamond" w:hAnsi="Garamond" w:cs="Times New Roman"/>
          <w:bCs/>
          <w:sz w:val="24"/>
        </w:rPr>
        <w:t>IDENTIFIKIMI I QASJEVE KOSTO EFEKTIVE PËR RINOVIMIN E NDËRTESAVE</w:t>
      </w:r>
      <w:bookmarkEnd w:id="276"/>
    </w:p>
    <w:p w14:paraId="21F3203A" w14:textId="679A47EE" w:rsidR="00655FA7" w:rsidRPr="00CC49AB" w:rsidRDefault="00655FA7" w:rsidP="0070437F">
      <w:pPr>
        <w:spacing w:after="0" w:line="240" w:lineRule="auto"/>
        <w:jc w:val="both"/>
        <w:rPr>
          <w:rFonts w:ascii="Garamond" w:hAnsi="Garamond" w:cs="Times New Roman"/>
          <w:sz w:val="24"/>
          <w:szCs w:val="24"/>
        </w:rPr>
      </w:pPr>
      <w:r w:rsidRPr="00CC49AB">
        <w:rPr>
          <w:rFonts w:ascii="Garamond" w:hAnsi="Garamond" w:cs="Times New Roman"/>
          <w:sz w:val="24"/>
          <w:szCs w:val="24"/>
        </w:rPr>
        <w:t xml:space="preserve">Në këtë kapitull identifikohen qasjet optimale të rinovimit që rrisin </w:t>
      </w:r>
      <w:r w:rsidR="00340F38" w:rsidRPr="00CC49AB">
        <w:rPr>
          <w:rFonts w:ascii="Garamond" w:hAnsi="Garamond" w:cs="Times New Roman"/>
          <w:sz w:val="24"/>
          <w:szCs w:val="24"/>
        </w:rPr>
        <w:t>eficienc</w:t>
      </w:r>
      <w:r w:rsidRPr="00CC49AB">
        <w:rPr>
          <w:rFonts w:ascii="Garamond" w:hAnsi="Garamond" w:cs="Times New Roman"/>
          <w:sz w:val="24"/>
          <w:szCs w:val="24"/>
        </w:rPr>
        <w:t>ën energjetike duke ofruar gjithashtu përfitime financiare për ekonomitë familjare, pronarët ose administratorët e pronave për një periudhë 30-vjeçare. Qasja për përcaktimin e metodave të rinovimit me kosto efektive është e strukturuar në gjashtë faza të njëpasnjëshme të paraqitura si në vijim:</w:t>
      </w:r>
    </w:p>
    <w:p w14:paraId="072804ED" w14:textId="77777777" w:rsidR="00655FA7" w:rsidRPr="00CC49AB" w:rsidRDefault="005E71E4" w:rsidP="005E71E4">
      <w:pPr>
        <w:pStyle w:val="TEKSTIIIIII"/>
      </w:pPr>
      <w:r w:rsidRPr="00CC49AB">
        <w:t xml:space="preserve">1. </w:t>
      </w:r>
      <w:r w:rsidR="00655FA7" w:rsidRPr="00CC49AB">
        <w:t>Identifikimi i ndërtesave referente që janë përfaqësuese respektivisht periudhave të ndërtimit, tipologjive si dhe kushteve klimatike;</w:t>
      </w:r>
    </w:p>
    <w:p w14:paraId="25519FE3" w14:textId="6C71AE5E" w:rsidR="00655FA7" w:rsidRPr="00CC49AB" w:rsidRDefault="005E71E4" w:rsidP="005E71E4">
      <w:pPr>
        <w:pStyle w:val="TEKSTIIIIII"/>
      </w:pPr>
      <w:r w:rsidRPr="00CC49AB">
        <w:t xml:space="preserve">2. </w:t>
      </w:r>
      <w:r w:rsidR="00655FA7" w:rsidRPr="00CC49AB">
        <w:t xml:space="preserve">Identifikimi i masave të </w:t>
      </w:r>
      <w:r w:rsidR="00340F38" w:rsidRPr="00CC49AB">
        <w:t>eficienc</w:t>
      </w:r>
      <w:r w:rsidR="00655FA7" w:rsidRPr="00CC49AB">
        <w:t>ës energjetike që mund të aplikohen në secilën prej këtyre ndërtesave;</w:t>
      </w:r>
    </w:p>
    <w:p w14:paraId="476F8C40" w14:textId="5B9FA507" w:rsidR="00655FA7" w:rsidRPr="00CC49AB" w:rsidRDefault="005E71E4" w:rsidP="005E71E4">
      <w:pPr>
        <w:pStyle w:val="TEKSTIIIIII"/>
      </w:pPr>
      <w:r w:rsidRPr="00CC49AB">
        <w:t xml:space="preserve">3. </w:t>
      </w:r>
      <w:r w:rsidR="00655FA7" w:rsidRPr="00CC49AB">
        <w:t xml:space="preserve">Përcaktimi i grupeve të masave të </w:t>
      </w:r>
      <w:r w:rsidR="00340F38" w:rsidRPr="00CC49AB">
        <w:t>eficienc</w:t>
      </w:r>
      <w:r w:rsidR="00655FA7" w:rsidRPr="00CC49AB">
        <w:t>ës energjetike në formën e skenarëve të rinovimit me nivele progresive të efikasitetit:</w:t>
      </w:r>
    </w:p>
    <w:p w14:paraId="1D64435A" w14:textId="77777777" w:rsidR="00655FA7" w:rsidRPr="00CC49AB" w:rsidRDefault="005E71E4" w:rsidP="005E71E4">
      <w:pPr>
        <w:pStyle w:val="TEKSTIIIIII"/>
      </w:pPr>
      <w:r w:rsidRPr="00CC49AB">
        <w:t>-</w:t>
      </w:r>
      <w:r w:rsidR="00655FA7" w:rsidRPr="00CC49AB">
        <w:t>rinovimet që nuk janë shumë ambicioze</w:t>
      </w:r>
    </w:p>
    <w:p w14:paraId="2A788DD7" w14:textId="699AA392" w:rsidR="00655FA7" w:rsidRPr="00CC49AB" w:rsidRDefault="005E71E4" w:rsidP="005E71E4">
      <w:pPr>
        <w:pStyle w:val="TEKSTIIIIII"/>
      </w:pPr>
      <w:r w:rsidRPr="00CC49AB">
        <w:t>-</w:t>
      </w:r>
      <w:r w:rsidR="00655FA7" w:rsidRPr="00CC49AB">
        <w:t xml:space="preserve">rinovime me pak masa </w:t>
      </w:r>
      <w:r w:rsidR="00340F38" w:rsidRPr="00CC49AB">
        <w:t>eficienc</w:t>
      </w:r>
      <w:r w:rsidR="00655FA7" w:rsidRPr="00CC49AB">
        <w:t>e;</w:t>
      </w:r>
    </w:p>
    <w:p w14:paraId="6DE64925" w14:textId="52DDD73E" w:rsidR="00655FA7" w:rsidRPr="00CC49AB" w:rsidRDefault="005E71E4" w:rsidP="005E71E4">
      <w:pPr>
        <w:pStyle w:val="TEKSTIIIIII"/>
      </w:pPr>
      <w:r w:rsidRPr="00CC49AB">
        <w:t>-</w:t>
      </w:r>
      <w:r w:rsidR="00655FA7" w:rsidRPr="00CC49AB">
        <w:t xml:space="preserve">rinovime me shumë masa </w:t>
      </w:r>
      <w:r w:rsidR="00340F38" w:rsidRPr="00CC49AB">
        <w:t>eficienc</w:t>
      </w:r>
      <w:r w:rsidR="00655FA7" w:rsidRPr="00CC49AB">
        <w:t>e;</w:t>
      </w:r>
    </w:p>
    <w:p w14:paraId="3690FAB1" w14:textId="681E85EB" w:rsidR="00655FA7" w:rsidRPr="00CC49AB" w:rsidRDefault="005E71E4" w:rsidP="005E71E4">
      <w:pPr>
        <w:pStyle w:val="TEKSTIIIIII"/>
      </w:pPr>
      <w:r w:rsidRPr="00CC49AB">
        <w:t xml:space="preserve">4. </w:t>
      </w:r>
      <w:r w:rsidR="00655FA7" w:rsidRPr="00CC49AB">
        <w:t>Simulimi termik dhe kostoja ekonomike e varianteve të shumta: kostoja e investimit dhe kostoja e përgjithshme gjatë 30 v</w:t>
      </w:r>
      <w:r w:rsidR="00F92427" w:rsidRPr="00CC49AB">
        <w:t>jetëve</w:t>
      </w:r>
      <w:r w:rsidR="00655FA7" w:rsidRPr="00CC49AB">
        <w:t>;</w:t>
      </w:r>
    </w:p>
    <w:p w14:paraId="72EE21A7" w14:textId="77777777" w:rsidR="00655FA7" w:rsidRPr="00CC49AB" w:rsidRDefault="005E71E4" w:rsidP="005E71E4">
      <w:pPr>
        <w:pStyle w:val="TEKSTIIIIII"/>
      </w:pPr>
      <w:r w:rsidRPr="00CC49AB">
        <w:t xml:space="preserve">5. </w:t>
      </w:r>
      <w:r w:rsidR="00655FA7" w:rsidRPr="00CC49AB">
        <w:t>Identifikimi i zgjidhjeve më të përshtatshme nga pikëpamja teknike dhe ekonomike;</w:t>
      </w:r>
    </w:p>
    <w:p w14:paraId="348DFD34" w14:textId="77777777" w:rsidR="00655FA7" w:rsidRPr="00CC49AB" w:rsidRDefault="005E71E4" w:rsidP="005E71E4">
      <w:pPr>
        <w:pStyle w:val="TEKSTIIIIII"/>
      </w:pPr>
      <w:r w:rsidRPr="00CC49AB">
        <w:t xml:space="preserve">6. </w:t>
      </w:r>
      <w:r w:rsidR="00655FA7" w:rsidRPr="00CC49AB">
        <w:t>Rezultatet mbi qasjet e rinovimit me kosto efektive.</w:t>
      </w:r>
    </w:p>
    <w:p w14:paraId="46377F58" w14:textId="78A21F7F" w:rsidR="00655FA7" w:rsidRPr="00CC49AB" w:rsidRDefault="00655FA7" w:rsidP="00DE49F8">
      <w:pPr>
        <w:pStyle w:val="TEKSTIIIIII"/>
      </w:pPr>
      <w:r w:rsidRPr="00CC49AB">
        <w:lastRenderedPageBreak/>
        <w:t xml:space="preserve">Ndërtesat referente për këtë analizë janë përdorur të njëjtat tipologji me ato të përshkruara në kapitullit 3 të mësipërm. Analiza do të realizohet për stokun e banesave në vendin tonë ku sipas censusit të 2024 INSTAT numri total i banesave në vend rezulton 758714, ndërsa sipas censusit të vitit 2011 në Shqipëri numëroheshin 598.267 ndërtesa në total, rreth 84% të të cilave bënin pjesë në grupin e ndërtesave individuale. Ndarja aktuale, </w:t>
      </w:r>
      <w:r w:rsidR="00075E67" w:rsidRPr="00CC49AB">
        <w:t xml:space="preserve">censusit </w:t>
      </w:r>
      <w:r w:rsidRPr="00CC49AB">
        <w:t xml:space="preserve">të 2024 është e njëjtë më atë të </w:t>
      </w:r>
      <w:r w:rsidR="00075E67" w:rsidRPr="00CC49AB">
        <w:t xml:space="preserve">censusit </w:t>
      </w:r>
      <w:r w:rsidRPr="00CC49AB">
        <w:t>të vitit 2011 dhe ndërtesat në Shqipëri klasifikohen në katër kategori bazë: i</w:t>
      </w:r>
      <w:r w:rsidR="00075E67" w:rsidRPr="00CC49AB">
        <w:t>.</w:t>
      </w:r>
      <w:r w:rsidRPr="00CC49AB">
        <w:t xml:space="preserve"> </w:t>
      </w:r>
      <w:r w:rsidR="00075E67" w:rsidRPr="00CC49AB">
        <w:t xml:space="preserve">shtëpi </w:t>
      </w:r>
      <w:r w:rsidRPr="00CC49AB">
        <w:t>individuale; ii</w:t>
      </w:r>
      <w:r w:rsidR="00075E67" w:rsidRPr="00CC49AB">
        <w:t>.</w:t>
      </w:r>
      <w:r w:rsidRPr="00CC49AB">
        <w:t xml:space="preserve"> </w:t>
      </w:r>
      <w:r w:rsidR="00075E67" w:rsidRPr="00CC49AB">
        <w:t xml:space="preserve">shtëpi </w:t>
      </w:r>
      <w:r w:rsidRPr="00CC49AB">
        <w:t>pjesërisht e veçuar; iii</w:t>
      </w:r>
      <w:r w:rsidR="00075E67" w:rsidRPr="00CC49AB">
        <w:t>.</w:t>
      </w:r>
      <w:r w:rsidRPr="00CC49AB">
        <w:t xml:space="preserve"> </w:t>
      </w:r>
      <w:r w:rsidR="00075E67" w:rsidRPr="00CC49AB">
        <w:t xml:space="preserve">shtëpi </w:t>
      </w:r>
      <w:r w:rsidRPr="00CC49AB">
        <w:t>në rend ose tarracore; iv</w:t>
      </w:r>
      <w:r w:rsidR="00075E67" w:rsidRPr="00CC49AB">
        <w:t>.</w:t>
      </w:r>
      <w:r w:rsidRPr="00CC49AB">
        <w:t xml:space="preserve"> </w:t>
      </w:r>
      <w:r w:rsidR="00075E67" w:rsidRPr="00CC49AB">
        <w:t>pallate</w:t>
      </w:r>
      <w:r w:rsidRPr="00CC49AB">
        <w:t>. Numri i banesave për ndërtesë, për të cilat janë mbledhur të dhëna, varion duke filluar nga 1, 2, 3-4, 5-8, 9-15, dhe më shumë se 16.</w:t>
      </w:r>
    </w:p>
    <w:p w14:paraId="5A1D296F" w14:textId="4FF007E8" w:rsidR="00655FA7" w:rsidRPr="00CC49AB" w:rsidRDefault="00655FA7" w:rsidP="00DE49F8">
      <w:pPr>
        <w:pStyle w:val="TEKSTIIIIII"/>
      </w:pPr>
      <w:r w:rsidRPr="00CC49AB">
        <w:t xml:space="preserve">Një ndarje e tillë nga pikëpamja </w:t>
      </w:r>
      <w:r w:rsidR="00075E67" w:rsidRPr="00CC49AB">
        <w:t>energjetike</w:t>
      </w:r>
      <w:r w:rsidRPr="00CC49AB">
        <w:t xml:space="preserve"> nuk garanton informacion lidhur me materialet ndërtimore, llojet e lëndëve djegëse, sistemet e furnizimit me energji termike (ngrohje &amp; ftohje), </w:t>
      </w:r>
      <w:r w:rsidR="00075E67" w:rsidRPr="00CC49AB">
        <w:t>ndriçim</w:t>
      </w:r>
      <w:r w:rsidRPr="00CC49AB">
        <w:t xml:space="preserve"> dhe aq më tepër ekspertët që merren me planifikimin </w:t>
      </w:r>
      <w:r w:rsidR="00075E67" w:rsidRPr="00CC49AB">
        <w:t>energjetik</w:t>
      </w:r>
      <w:r w:rsidRPr="00CC49AB">
        <w:t xml:space="preserve"> hasin vështirësi të informacionit paraprak, pasi ndarja aktuale nuk jep informacion në lidhje me sipërfaqen e jashtme që termoizolohet, sipërfaqet transparente, sipërfaqen e dyshemesë së banueshme, volumin</w:t>
      </w:r>
      <w:r w:rsidR="00D42A9C" w:rsidRPr="00CC49AB">
        <w:t xml:space="preserve"> etj</w:t>
      </w:r>
      <w:r w:rsidRPr="00CC49AB">
        <w:t xml:space="preserve">. </w:t>
      </w:r>
    </w:p>
    <w:p w14:paraId="2BCB78B1" w14:textId="466C2B4B" w:rsidR="00655FA7" w:rsidRPr="00CC49AB" w:rsidRDefault="00655FA7" w:rsidP="00DE49F8">
      <w:pPr>
        <w:pStyle w:val="TEKSTIIIIII"/>
      </w:pPr>
      <w:r w:rsidRPr="00CC49AB">
        <w:t>Sipas vendimit nr.</w:t>
      </w:r>
      <w:r w:rsidR="00075E67" w:rsidRPr="00CC49AB">
        <w:t xml:space="preserve"> </w:t>
      </w:r>
      <w:r w:rsidRPr="00CC49AB">
        <w:t>537, datë 8.7.2020</w:t>
      </w:r>
      <w:r w:rsidR="00BE665C" w:rsidRPr="00CC49AB">
        <w:t xml:space="preserve">, </w:t>
      </w:r>
      <w:r w:rsidR="00165A32" w:rsidRPr="00CC49AB">
        <w:t>“</w:t>
      </w:r>
      <w:r w:rsidR="00BE665C" w:rsidRPr="00CC49AB">
        <w:t xml:space="preserve">Për </w:t>
      </w:r>
      <w:r w:rsidRPr="00CC49AB">
        <w:t>miratimin e kërkesave minimale të performancës së energjisë së ndërtesave dhe të elementeve të ndërtesave</w:t>
      </w:r>
      <w:r w:rsidR="00165A32" w:rsidRPr="00CC49AB">
        <w:t>”</w:t>
      </w:r>
      <w:r w:rsidRPr="00CC49AB">
        <w:t xml:space="preserve"> ndërtesat sipas tipologjisë së përdorimit të stokut të tyre ndahen në: </w:t>
      </w:r>
    </w:p>
    <w:p w14:paraId="37E1F152" w14:textId="77777777" w:rsidR="001F4DFE" w:rsidRPr="00CC49AB" w:rsidRDefault="001F4DFE" w:rsidP="00DE49F8">
      <w:pPr>
        <w:pStyle w:val="TEKSTIIIIII"/>
      </w:pPr>
    </w:p>
    <w:tbl>
      <w:tblPr>
        <w:tblStyle w:val="TableGridLight"/>
        <w:tblW w:w="9090"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88"/>
        <w:gridCol w:w="8102"/>
      </w:tblGrid>
      <w:tr w:rsidR="00655FA7" w:rsidRPr="00CC49AB" w14:paraId="00FEB201" w14:textId="77777777" w:rsidTr="0070437F">
        <w:trPr>
          <w:trHeight w:val="310"/>
          <w:jc w:val="center"/>
        </w:trPr>
        <w:tc>
          <w:tcPr>
            <w:tcW w:w="988" w:type="dxa"/>
            <w:shd w:val="clear" w:color="auto" w:fill="auto"/>
          </w:tcPr>
          <w:p w14:paraId="71F3BA84" w14:textId="77777777" w:rsidR="00655FA7" w:rsidRPr="00CC49AB" w:rsidRDefault="00655FA7" w:rsidP="001F4DFE">
            <w:pPr>
              <w:pStyle w:val="BodyText"/>
              <w:spacing w:after="0"/>
              <w:rPr>
                <w:rFonts w:ascii="Garamond" w:eastAsiaTheme="minorEastAsia" w:hAnsi="Garamond"/>
                <w:b/>
                <w:bCs/>
                <w:szCs w:val="24"/>
                <w:lang w:val="sq-AL"/>
              </w:rPr>
            </w:pPr>
            <w:bookmarkStart w:id="277" w:name="_Hlk77543556"/>
            <w:r w:rsidRPr="00CC49AB">
              <w:rPr>
                <w:rFonts w:ascii="Garamond" w:eastAsiaTheme="minorEastAsia" w:hAnsi="Garamond"/>
                <w:b/>
                <w:bCs/>
                <w:szCs w:val="24"/>
                <w:lang w:val="sq-AL"/>
              </w:rPr>
              <w:t>R1</w:t>
            </w:r>
          </w:p>
        </w:tc>
        <w:tc>
          <w:tcPr>
            <w:tcW w:w="8102" w:type="dxa"/>
            <w:shd w:val="clear" w:color="auto" w:fill="auto"/>
            <w:vAlign w:val="center"/>
          </w:tcPr>
          <w:p w14:paraId="2E475117" w14:textId="77777777" w:rsidR="00655FA7" w:rsidRPr="00CC49AB" w:rsidRDefault="00655FA7" w:rsidP="00DE49F8">
            <w:pPr>
              <w:pStyle w:val="BodyText"/>
              <w:spacing w:after="0"/>
              <w:rPr>
                <w:rFonts w:ascii="Garamond" w:eastAsiaTheme="minorEastAsia" w:hAnsi="Garamond"/>
                <w:szCs w:val="24"/>
                <w:lang w:val="sq-AL"/>
              </w:rPr>
            </w:pPr>
            <w:r w:rsidRPr="00CC49AB">
              <w:rPr>
                <w:rFonts w:ascii="Garamond" w:eastAsiaTheme="minorEastAsia" w:hAnsi="Garamond"/>
                <w:szCs w:val="24"/>
                <w:lang w:val="sq-AL"/>
              </w:rPr>
              <w:t>Banes</w:t>
            </w:r>
            <w:r w:rsidRPr="00CC49AB">
              <w:rPr>
                <w:rFonts w:ascii="Garamond" w:hAnsi="Garamond"/>
                <w:szCs w:val="24"/>
                <w:lang w:val="sq-AL"/>
              </w:rPr>
              <w:t>ë për një familje – Ndërtesa të veçuara të banimit me një familje, përfshirë vilat, ndërtesa të lidhura dhe/ose shtëpi të veçuara me tarracë, të shënuara me kodin;</w:t>
            </w:r>
          </w:p>
        </w:tc>
      </w:tr>
      <w:tr w:rsidR="00655FA7" w:rsidRPr="00CC49AB" w14:paraId="1B6DE194" w14:textId="77777777" w:rsidTr="0070437F">
        <w:trPr>
          <w:trHeight w:val="315"/>
          <w:jc w:val="center"/>
        </w:trPr>
        <w:tc>
          <w:tcPr>
            <w:tcW w:w="988" w:type="dxa"/>
            <w:shd w:val="clear" w:color="auto" w:fill="auto"/>
          </w:tcPr>
          <w:p w14:paraId="45FF9140" w14:textId="77777777" w:rsidR="00655FA7" w:rsidRPr="00CC49AB" w:rsidRDefault="00655FA7" w:rsidP="001F4DFE">
            <w:pPr>
              <w:pStyle w:val="BodyText"/>
              <w:spacing w:after="0"/>
              <w:rPr>
                <w:rFonts w:ascii="Garamond" w:eastAsiaTheme="minorEastAsia" w:hAnsi="Garamond"/>
                <w:b/>
                <w:bCs/>
                <w:szCs w:val="24"/>
                <w:lang w:val="sq-AL"/>
              </w:rPr>
            </w:pPr>
            <w:r w:rsidRPr="00CC49AB">
              <w:rPr>
                <w:rFonts w:ascii="Garamond" w:eastAsiaTheme="minorEastAsia" w:hAnsi="Garamond"/>
                <w:b/>
                <w:bCs/>
                <w:szCs w:val="24"/>
                <w:lang w:val="sq-AL"/>
              </w:rPr>
              <w:t>R2</w:t>
            </w:r>
          </w:p>
        </w:tc>
        <w:tc>
          <w:tcPr>
            <w:tcW w:w="8102" w:type="dxa"/>
            <w:shd w:val="clear" w:color="auto" w:fill="auto"/>
            <w:vAlign w:val="center"/>
          </w:tcPr>
          <w:p w14:paraId="787429A0" w14:textId="433E6C85" w:rsidR="00655FA7" w:rsidRPr="00CC49AB" w:rsidRDefault="00075E67" w:rsidP="00DE49F8">
            <w:pPr>
              <w:pStyle w:val="BodyText"/>
              <w:spacing w:after="0"/>
              <w:rPr>
                <w:rFonts w:ascii="Garamond" w:eastAsiaTheme="minorEastAsia" w:hAnsi="Garamond"/>
                <w:szCs w:val="24"/>
                <w:lang w:val="sq-AL"/>
              </w:rPr>
            </w:pPr>
            <w:r w:rsidRPr="00CC49AB">
              <w:rPr>
                <w:rFonts w:ascii="Garamond" w:eastAsiaTheme="minorEastAsia" w:hAnsi="Garamond"/>
                <w:szCs w:val="24"/>
                <w:lang w:val="sq-AL"/>
              </w:rPr>
              <w:t>Apartament</w:t>
            </w:r>
            <w:r w:rsidR="00655FA7" w:rsidRPr="00CC49AB">
              <w:rPr>
                <w:rFonts w:ascii="Garamond" w:eastAsiaTheme="minorEastAsia" w:hAnsi="Garamond"/>
                <w:szCs w:val="24"/>
                <w:lang w:val="sq-AL"/>
              </w:rPr>
              <w:t xml:space="preserve">, bllok pallatesh – </w:t>
            </w:r>
            <w:r w:rsidR="00655FA7" w:rsidRPr="00CC49AB">
              <w:rPr>
                <w:rFonts w:ascii="Garamond" w:hAnsi="Garamond"/>
                <w:szCs w:val="24"/>
                <w:lang w:val="sq-AL"/>
              </w:rPr>
              <w:t>Blloqet e apartamenteve, përfshirë ndërtesa banimi me tr</w:t>
            </w:r>
            <w:r w:rsidR="00E5520B">
              <w:rPr>
                <w:rFonts w:ascii="Garamond" w:hAnsi="Garamond"/>
                <w:szCs w:val="24"/>
                <w:lang w:val="sq-AL"/>
              </w:rPr>
              <w:t>i</w:t>
            </w:r>
            <w:r w:rsidR="00655FA7" w:rsidRPr="00CC49AB">
              <w:rPr>
                <w:rFonts w:ascii="Garamond" w:hAnsi="Garamond"/>
                <w:szCs w:val="24"/>
                <w:lang w:val="sq-AL"/>
              </w:rPr>
              <w:t xml:space="preserve"> ose më shumë apartamente dhe blloqet e ndërtuara nga institucionet e mirëqenies sociale;</w:t>
            </w:r>
          </w:p>
        </w:tc>
      </w:tr>
      <w:tr w:rsidR="00655FA7" w:rsidRPr="00CC49AB" w14:paraId="09400838" w14:textId="77777777" w:rsidTr="0070437F">
        <w:trPr>
          <w:trHeight w:val="315"/>
          <w:jc w:val="center"/>
        </w:trPr>
        <w:tc>
          <w:tcPr>
            <w:tcW w:w="988" w:type="dxa"/>
            <w:shd w:val="clear" w:color="auto" w:fill="auto"/>
          </w:tcPr>
          <w:p w14:paraId="6173A762" w14:textId="77777777" w:rsidR="00655FA7" w:rsidRPr="00CC49AB" w:rsidRDefault="00655FA7" w:rsidP="001F4DFE">
            <w:pPr>
              <w:pStyle w:val="BodyText"/>
              <w:spacing w:after="0"/>
              <w:rPr>
                <w:rFonts w:ascii="Garamond" w:eastAsiaTheme="minorEastAsia" w:hAnsi="Garamond"/>
                <w:b/>
                <w:bCs/>
                <w:szCs w:val="24"/>
                <w:lang w:val="sq-AL"/>
              </w:rPr>
            </w:pPr>
            <w:r w:rsidRPr="00CC49AB">
              <w:rPr>
                <w:rFonts w:ascii="Garamond" w:eastAsiaTheme="minorEastAsia" w:hAnsi="Garamond"/>
                <w:b/>
                <w:bCs/>
                <w:szCs w:val="24"/>
                <w:lang w:val="sq-AL"/>
              </w:rPr>
              <w:t>JR1Z</w:t>
            </w:r>
          </w:p>
        </w:tc>
        <w:tc>
          <w:tcPr>
            <w:tcW w:w="8102" w:type="dxa"/>
            <w:shd w:val="clear" w:color="auto" w:fill="auto"/>
            <w:vAlign w:val="center"/>
          </w:tcPr>
          <w:p w14:paraId="2CE9326B" w14:textId="77777777" w:rsidR="00655FA7" w:rsidRPr="00CC49AB" w:rsidRDefault="00655FA7" w:rsidP="00DE49F8">
            <w:pPr>
              <w:pStyle w:val="BodyText"/>
              <w:spacing w:after="0"/>
              <w:rPr>
                <w:rFonts w:ascii="Garamond" w:eastAsiaTheme="minorEastAsia" w:hAnsi="Garamond"/>
                <w:szCs w:val="24"/>
                <w:lang w:val="sq-AL"/>
              </w:rPr>
            </w:pPr>
            <w:r w:rsidRPr="00CC49AB">
              <w:rPr>
                <w:rFonts w:ascii="Garamond" w:eastAsiaTheme="minorEastAsia" w:hAnsi="Garamond"/>
                <w:szCs w:val="24"/>
                <w:lang w:val="sq-AL"/>
              </w:rPr>
              <w:t xml:space="preserve">Zyrat – </w:t>
            </w:r>
            <w:r w:rsidRPr="00CC49AB">
              <w:rPr>
                <w:rFonts w:ascii="Garamond" w:hAnsi="Garamond"/>
                <w:szCs w:val="24"/>
                <w:lang w:val="sq-AL"/>
              </w:rPr>
              <w:t>përfshirë bibliotekat, ndërtesat kërkimore dhe muzeumet;</w:t>
            </w:r>
          </w:p>
        </w:tc>
      </w:tr>
      <w:tr w:rsidR="00655FA7" w:rsidRPr="00CC49AB" w14:paraId="4A7ADF10" w14:textId="77777777" w:rsidTr="0070437F">
        <w:trPr>
          <w:trHeight w:val="315"/>
          <w:jc w:val="center"/>
        </w:trPr>
        <w:tc>
          <w:tcPr>
            <w:tcW w:w="988" w:type="dxa"/>
            <w:shd w:val="clear" w:color="auto" w:fill="auto"/>
          </w:tcPr>
          <w:p w14:paraId="7887FB8C" w14:textId="77777777" w:rsidR="00655FA7" w:rsidRPr="00CC49AB" w:rsidRDefault="00655FA7" w:rsidP="001F4DFE">
            <w:pPr>
              <w:pStyle w:val="BodyText"/>
              <w:spacing w:after="0"/>
              <w:rPr>
                <w:rFonts w:ascii="Garamond" w:eastAsiaTheme="minorEastAsia" w:hAnsi="Garamond"/>
                <w:b/>
                <w:bCs/>
                <w:szCs w:val="24"/>
                <w:lang w:val="sq-AL"/>
              </w:rPr>
            </w:pPr>
            <w:r w:rsidRPr="00CC49AB">
              <w:rPr>
                <w:rFonts w:ascii="Garamond" w:eastAsiaTheme="minorEastAsia" w:hAnsi="Garamond"/>
                <w:b/>
                <w:bCs/>
                <w:szCs w:val="24"/>
                <w:lang w:val="sq-AL"/>
              </w:rPr>
              <w:t>JR2A</w:t>
            </w:r>
          </w:p>
        </w:tc>
        <w:tc>
          <w:tcPr>
            <w:tcW w:w="8102" w:type="dxa"/>
            <w:shd w:val="clear" w:color="auto" w:fill="auto"/>
            <w:vAlign w:val="center"/>
          </w:tcPr>
          <w:p w14:paraId="13CA1456" w14:textId="77777777" w:rsidR="00655FA7" w:rsidRPr="00CC49AB" w:rsidRDefault="00655FA7" w:rsidP="00DE49F8">
            <w:pPr>
              <w:pStyle w:val="BodyText"/>
              <w:spacing w:after="0"/>
              <w:rPr>
                <w:rFonts w:ascii="Garamond" w:eastAsiaTheme="minorEastAsia" w:hAnsi="Garamond"/>
                <w:szCs w:val="24"/>
                <w:lang w:val="sq-AL"/>
              </w:rPr>
            </w:pPr>
            <w:r w:rsidRPr="00CC49AB">
              <w:rPr>
                <w:rFonts w:ascii="Garamond" w:eastAsiaTheme="minorEastAsia" w:hAnsi="Garamond"/>
                <w:szCs w:val="24"/>
                <w:lang w:val="sq-AL"/>
              </w:rPr>
              <w:t>Nd</w:t>
            </w:r>
            <w:r w:rsidRPr="00CC49AB">
              <w:rPr>
                <w:rFonts w:ascii="Garamond" w:hAnsi="Garamond"/>
                <w:szCs w:val="24"/>
                <w:lang w:val="sq-AL"/>
              </w:rPr>
              <w:t>ërtesat e edukimit/arsimit</w:t>
            </w:r>
            <w:r w:rsidRPr="00CC49AB">
              <w:rPr>
                <w:rFonts w:ascii="Garamond" w:eastAsiaTheme="minorEastAsia" w:hAnsi="Garamond"/>
                <w:szCs w:val="24"/>
                <w:lang w:val="sq-AL"/>
              </w:rPr>
              <w:t xml:space="preserve"> – </w:t>
            </w:r>
            <w:r w:rsidRPr="00CC49AB">
              <w:rPr>
                <w:rFonts w:ascii="Garamond" w:hAnsi="Garamond"/>
                <w:szCs w:val="24"/>
                <w:lang w:val="sq-AL"/>
              </w:rPr>
              <w:t>përfshirë shkollat, universitetet, kopshtet, institucionet e edukimit, konviktet, gjykatat, burgjet dhe qendrat akomoduese;</w:t>
            </w:r>
          </w:p>
        </w:tc>
      </w:tr>
      <w:tr w:rsidR="00655FA7" w:rsidRPr="00CC49AB" w14:paraId="6A656CF4" w14:textId="77777777" w:rsidTr="0070437F">
        <w:trPr>
          <w:trHeight w:val="315"/>
          <w:jc w:val="center"/>
        </w:trPr>
        <w:tc>
          <w:tcPr>
            <w:tcW w:w="988" w:type="dxa"/>
            <w:shd w:val="clear" w:color="auto" w:fill="auto"/>
          </w:tcPr>
          <w:p w14:paraId="66CC4F03" w14:textId="77777777" w:rsidR="00655FA7" w:rsidRPr="00CC49AB" w:rsidRDefault="00655FA7" w:rsidP="001F4DFE">
            <w:pPr>
              <w:pStyle w:val="BodyText"/>
              <w:spacing w:after="0"/>
              <w:rPr>
                <w:rFonts w:ascii="Garamond" w:eastAsiaTheme="minorEastAsia" w:hAnsi="Garamond"/>
                <w:b/>
                <w:bCs/>
                <w:szCs w:val="24"/>
                <w:lang w:val="sq-AL"/>
              </w:rPr>
            </w:pPr>
            <w:r w:rsidRPr="00CC49AB">
              <w:rPr>
                <w:rFonts w:ascii="Garamond" w:eastAsiaTheme="minorEastAsia" w:hAnsi="Garamond"/>
                <w:b/>
                <w:bCs/>
                <w:szCs w:val="24"/>
                <w:lang w:val="sq-AL"/>
              </w:rPr>
              <w:t>JR3SP</w:t>
            </w:r>
          </w:p>
        </w:tc>
        <w:tc>
          <w:tcPr>
            <w:tcW w:w="8102" w:type="dxa"/>
            <w:shd w:val="clear" w:color="auto" w:fill="auto"/>
            <w:vAlign w:val="center"/>
          </w:tcPr>
          <w:p w14:paraId="47001D00" w14:textId="77777777" w:rsidR="00655FA7" w:rsidRPr="00CC49AB" w:rsidRDefault="00655FA7" w:rsidP="00DE49F8">
            <w:pPr>
              <w:pStyle w:val="BodyText"/>
              <w:spacing w:after="0"/>
              <w:rPr>
                <w:rFonts w:ascii="Garamond" w:eastAsiaTheme="minorEastAsia" w:hAnsi="Garamond"/>
                <w:szCs w:val="24"/>
                <w:lang w:val="sq-AL"/>
              </w:rPr>
            </w:pPr>
            <w:r w:rsidRPr="00CC49AB">
              <w:rPr>
                <w:rFonts w:ascii="Garamond" w:eastAsiaTheme="minorEastAsia" w:hAnsi="Garamond"/>
                <w:szCs w:val="24"/>
                <w:lang w:val="sq-AL"/>
              </w:rPr>
              <w:t>Spitalet –</w:t>
            </w:r>
            <w:r w:rsidRPr="00CC49AB">
              <w:rPr>
                <w:rFonts w:ascii="Garamond" w:hAnsi="Garamond"/>
                <w:szCs w:val="24"/>
                <w:lang w:val="sq-AL"/>
              </w:rPr>
              <w:t xml:space="preserve"> përfshirë ndërtesat e kujdesit shëndetësor, ndërtesat e rehabilitimit dhe të institucioneve të kujdesit shëndetësor;</w:t>
            </w:r>
          </w:p>
        </w:tc>
      </w:tr>
      <w:tr w:rsidR="00655FA7" w:rsidRPr="00CC49AB" w14:paraId="67D36D2C" w14:textId="77777777" w:rsidTr="0070437F">
        <w:trPr>
          <w:trHeight w:val="315"/>
          <w:jc w:val="center"/>
        </w:trPr>
        <w:tc>
          <w:tcPr>
            <w:tcW w:w="988" w:type="dxa"/>
            <w:shd w:val="clear" w:color="auto" w:fill="auto"/>
          </w:tcPr>
          <w:p w14:paraId="5011B251" w14:textId="77777777" w:rsidR="00655FA7" w:rsidRPr="00CC49AB" w:rsidRDefault="00655FA7" w:rsidP="001F4DFE">
            <w:pPr>
              <w:pStyle w:val="BodyText"/>
              <w:spacing w:after="0"/>
              <w:rPr>
                <w:rFonts w:ascii="Garamond" w:eastAsiaTheme="minorEastAsia" w:hAnsi="Garamond"/>
                <w:b/>
                <w:bCs/>
                <w:szCs w:val="24"/>
                <w:lang w:val="sq-AL"/>
              </w:rPr>
            </w:pPr>
            <w:r w:rsidRPr="00CC49AB">
              <w:rPr>
                <w:rFonts w:ascii="Garamond" w:eastAsiaTheme="minorEastAsia" w:hAnsi="Garamond"/>
                <w:b/>
                <w:bCs/>
                <w:szCs w:val="24"/>
                <w:lang w:val="sq-AL"/>
              </w:rPr>
              <w:t>JR4HR</w:t>
            </w:r>
          </w:p>
        </w:tc>
        <w:tc>
          <w:tcPr>
            <w:tcW w:w="8102" w:type="dxa"/>
            <w:shd w:val="clear" w:color="auto" w:fill="auto"/>
            <w:vAlign w:val="center"/>
          </w:tcPr>
          <w:p w14:paraId="51F2B9EC" w14:textId="77777777" w:rsidR="00655FA7" w:rsidRPr="00CC49AB" w:rsidRDefault="00655FA7" w:rsidP="00DE49F8">
            <w:pPr>
              <w:pStyle w:val="BodyText"/>
              <w:spacing w:after="0"/>
              <w:rPr>
                <w:rFonts w:ascii="Garamond" w:eastAsiaTheme="minorEastAsia" w:hAnsi="Garamond"/>
                <w:szCs w:val="24"/>
                <w:lang w:val="sq-AL"/>
              </w:rPr>
            </w:pPr>
            <w:r w:rsidRPr="00CC49AB">
              <w:rPr>
                <w:rFonts w:ascii="Garamond" w:eastAsiaTheme="minorEastAsia" w:hAnsi="Garamond"/>
                <w:szCs w:val="24"/>
                <w:lang w:val="sq-AL"/>
              </w:rPr>
              <w:t>Hotele/restorante –</w:t>
            </w:r>
            <w:r w:rsidRPr="00CC49AB">
              <w:rPr>
                <w:rFonts w:ascii="Garamond" w:hAnsi="Garamond"/>
                <w:szCs w:val="24"/>
                <w:lang w:val="sq-AL"/>
              </w:rPr>
              <w:t xml:space="preserve"> Hotelet dhe restorantet, përfshirë ndërtesa biznesi dhe ndërtesa akomodimi dhe shërbimi, përveç ndërtesave të zyrave dhe ndërtesave tregtare;</w:t>
            </w:r>
          </w:p>
        </w:tc>
      </w:tr>
      <w:tr w:rsidR="00655FA7" w:rsidRPr="00CC49AB" w14:paraId="05ACB419" w14:textId="77777777" w:rsidTr="0070437F">
        <w:trPr>
          <w:trHeight w:val="315"/>
          <w:jc w:val="center"/>
        </w:trPr>
        <w:tc>
          <w:tcPr>
            <w:tcW w:w="988" w:type="dxa"/>
            <w:shd w:val="clear" w:color="auto" w:fill="auto"/>
          </w:tcPr>
          <w:p w14:paraId="3510140A" w14:textId="77777777" w:rsidR="00655FA7" w:rsidRPr="00CC49AB" w:rsidRDefault="00655FA7" w:rsidP="001F4DFE">
            <w:pPr>
              <w:pStyle w:val="BodyText"/>
              <w:spacing w:after="0"/>
              <w:rPr>
                <w:rFonts w:ascii="Garamond" w:eastAsiaTheme="minorEastAsia" w:hAnsi="Garamond"/>
                <w:b/>
                <w:bCs/>
                <w:szCs w:val="24"/>
                <w:lang w:val="sq-AL"/>
              </w:rPr>
            </w:pPr>
            <w:r w:rsidRPr="00CC49AB">
              <w:rPr>
                <w:rFonts w:ascii="Garamond" w:eastAsiaTheme="minorEastAsia" w:hAnsi="Garamond"/>
                <w:b/>
                <w:bCs/>
                <w:szCs w:val="24"/>
                <w:lang w:val="sq-AL"/>
              </w:rPr>
              <w:t>JR6S</w:t>
            </w:r>
          </w:p>
        </w:tc>
        <w:tc>
          <w:tcPr>
            <w:tcW w:w="8102" w:type="dxa"/>
            <w:shd w:val="clear" w:color="auto" w:fill="auto"/>
            <w:vAlign w:val="center"/>
          </w:tcPr>
          <w:p w14:paraId="44DDA26B" w14:textId="77777777" w:rsidR="00655FA7" w:rsidRPr="00CC49AB" w:rsidRDefault="00655FA7" w:rsidP="00DE49F8">
            <w:pPr>
              <w:pStyle w:val="BodyText"/>
              <w:spacing w:after="0"/>
              <w:rPr>
                <w:rFonts w:ascii="Garamond" w:eastAsiaTheme="minorEastAsia" w:hAnsi="Garamond"/>
                <w:szCs w:val="24"/>
                <w:lang w:val="sq-AL"/>
              </w:rPr>
            </w:pPr>
            <w:r w:rsidRPr="00CC49AB">
              <w:rPr>
                <w:rFonts w:ascii="Garamond" w:eastAsiaTheme="minorEastAsia" w:hAnsi="Garamond"/>
                <w:szCs w:val="24"/>
                <w:lang w:val="sq-AL"/>
              </w:rPr>
              <w:t>Objekte sportive –</w:t>
            </w:r>
          </w:p>
        </w:tc>
      </w:tr>
      <w:tr w:rsidR="00655FA7" w:rsidRPr="00CC49AB" w14:paraId="7CB513D5" w14:textId="77777777" w:rsidTr="0070437F">
        <w:trPr>
          <w:trHeight w:val="315"/>
          <w:jc w:val="center"/>
        </w:trPr>
        <w:tc>
          <w:tcPr>
            <w:tcW w:w="988" w:type="dxa"/>
            <w:shd w:val="clear" w:color="auto" w:fill="auto"/>
          </w:tcPr>
          <w:p w14:paraId="4D85D2A9" w14:textId="77777777" w:rsidR="00655FA7" w:rsidRPr="00CC49AB" w:rsidRDefault="00655FA7" w:rsidP="001F4DFE">
            <w:pPr>
              <w:pStyle w:val="BodyText"/>
              <w:spacing w:after="0"/>
              <w:rPr>
                <w:rFonts w:ascii="Garamond" w:eastAsiaTheme="minorEastAsia" w:hAnsi="Garamond"/>
                <w:b/>
                <w:bCs/>
                <w:szCs w:val="24"/>
                <w:lang w:val="sq-AL"/>
              </w:rPr>
            </w:pPr>
            <w:r w:rsidRPr="00CC49AB">
              <w:rPr>
                <w:rFonts w:ascii="Garamond" w:eastAsiaTheme="minorEastAsia" w:hAnsi="Garamond"/>
                <w:b/>
                <w:bCs/>
                <w:szCs w:val="24"/>
                <w:lang w:val="sq-AL"/>
              </w:rPr>
              <w:t>JR5SH</w:t>
            </w:r>
          </w:p>
        </w:tc>
        <w:tc>
          <w:tcPr>
            <w:tcW w:w="8102" w:type="dxa"/>
            <w:shd w:val="clear" w:color="auto" w:fill="auto"/>
            <w:vAlign w:val="center"/>
          </w:tcPr>
          <w:p w14:paraId="21EF8459" w14:textId="77777777" w:rsidR="00655FA7" w:rsidRPr="00CC49AB" w:rsidRDefault="00655FA7" w:rsidP="00DE49F8">
            <w:pPr>
              <w:pStyle w:val="BodyText"/>
              <w:spacing w:after="0"/>
              <w:rPr>
                <w:rFonts w:ascii="Garamond" w:eastAsiaTheme="minorEastAsia" w:hAnsi="Garamond"/>
                <w:szCs w:val="24"/>
                <w:lang w:val="sq-AL"/>
              </w:rPr>
            </w:pPr>
            <w:r w:rsidRPr="00CC49AB">
              <w:rPr>
                <w:rFonts w:ascii="Garamond" w:eastAsiaTheme="minorEastAsia" w:hAnsi="Garamond"/>
                <w:szCs w:val="24"/>
                <w:lang w:val="sq-AL"/>
              </w:rPr>
              <w:t>Nd</w:t>
            </w:r>
            <w:r w:rsidRPr="00CC49AB">
              <w:rPr>
                <w:rFonts w:ascii="Garamond" w:hAnsi="Garamond"/>
                <w:szCs w:val="24"/>
                <w:lang w:val="sq-AL"/>
              </w:rPr>
              <w:t>ërtesa ku zhvillohen aktivitete të tregtisë me shumicë/pakicë (ndërtesa shërbimi)</w:t>
            </w:r>
            <w:r w:rsidRPr="00CC49AB">
              <w:rPr>
                <w:rFonts w:ascii="Garamond" w:eastAsiaTheme="minorEastAsia" w:hAnsi="Garamond"/>
                <w:szCs w:val="24"/>
                <w:lang w:val="sq-AL"/>
              </w:rPr>
              <w:t xml:space="preserve"> –</w:t>
            </w:r>
            <w:r w:rsidRPr="00CC49AB">
              <w:rPr>
                <w:rFonts w:ascii="Garamond" w:hAnsi="Garamond"/>
                <w:szCs w:val="24"/>
                <w:lang w:val="sq-AL"/>
              </w:rPr>
              <w:t xml:space="preserve"> që klasifikohen si ndërtesa shërbimi, përfshirë ndërtesa argëtuese, tregtare dhe ndërtesa stacioni/terminale;</w:t>
            </w:r>
          </w:p>
        </w:tc>
      </w:tr>
      <w:bookmarkEnd w:id="277"/>
    </w:tbl>
    <w:p w14:paraId="49C6D9D9" w14:textId="77777777" w:rsidR="001F4DFE" w:rsidRPr="00CC49AB" w:rsidRDefault="001F4DFE" w:rsidP="00655FA7">
      <w:pPr>
        <w:spacing w:after="0" w:line="240" w:lineRule="auto"/>
        <w:jc w:val="both"/>
        <w:rPr>
          <w:rFonts w:ascii="Garamond" w:hAnsi="Garamond" w:cs="Times New Roman"/>
          <w:sz w:val="24"/>
          <w:szCs w:val="24"/>
        </w:rPr>
      </w:pPr>
    </w:p>
    <w:p w14:paraId="6CA04341" w14:textId="513CC0B6" w:rsidR="00655FA7" w:rsidRPr="00CC49AB" w:rsidRDefault="00655FA7" w:rsidP="001F4DFE">
      <w:pPr>
        <w:pStyle w:val="TEKSTIIIIII"/>
      </w:pPr>
      <w:r w:rsidRPr="00CC49AB">
        <w:t xml:space="preserve">Referuar </w:t>
      </w:r>
      <w:r w:rsidR="00075E67" w:rsidRPr="00CC49AB">
        <w:t xml:space="preserve">censusit </w:t>
      </w:r>
      <w:r w:rsidRPr="00CC49AB">
        <w:t>të vitit 2024 ndarja e ndërtesave në funksion të vitit të ndërtimit (moshës) dhe tipologjisë së tyre.</w:t>
      </w:r>
      <w:r w:rsidR="00DC2701" w:rsidRPr="00CC49AB">
        <w:t xml:space="preserve"> </w:t>
      </w:r>
      <w:r w:rsidRPr="00CC49AB">
        <w:t>Ndërtesat janë referuar në pesë periudha ndërtimore:</w:t>
      </w:r>
      <w:r w:rsidR="00075E67" w:rsidRPr="00CC49AB">
        <w:t xml:space="preserve"> </w:t>
      </w:r>
      <w:r w:rsidRPr="00CC49AB">
        <w:t>1</w:t>
      </w:r>
      <w:r w:rsidR="00075E67" w:rsidRPr="00CC49AB">
        <w:t>.</w:t>
      </w:r>
      <w:r w:rsidRPr="00CC49AB">
        <w:t xml:space="preserve"> Ndërtesa të ndërtuara deri në 1960; 2</w:t>
      </w:r>
      <w:r w:rsidR="00075E67" w:rsidRPr="00CC49AB">
        <w:t>.</w:t>
      </w:r>
      <w:r w:rsidRPr="00CC49AB">
        <w:t xml:space="preserve"> Ndërtesa të ndërtuara në </w:t>
      </w:r>
      <w:r w:rsidR="00075E67" w:rsidRPr="00CC49AB">
        <w:t>periudhën</w:t>
      </w:r>
      <w:r w:rsidRPr="00CC49AB">
        <w:t xml:space="preserve"> 1961</w:t>
      </w:r>
      <w:r w:rsidR="00075E67" w:rsidRPr="00CC49AB">
        <w:t>–</w:t>
      </w:r>
      <w:r w:rsidRPr="00CC49AB">
        <w:t xml:space="preserve">1980; Ndërtesa të ndërtuara në </w:t>
      </w:r>
      <w:r w:rsidR="00075E67" w:rsidRPr="00CC49AB">
        <w:t>periudhën</w:t>
      </w:r>
      <w:r w:rsidRPr="00CC49AB">
        <w:t xml:space="preserve"> 1981</w:t>
      </w:r>
      <w:r w:rsidR="00075E67" w:rsidRPr="00CC49AB">
        <w:t>–</w:t>
      </w:r>
      <w:r w:rsidRPr="00CC49AB">
        <w:t>1990; 3</w:t>
      </w:r>
      <w:r w:rsidR="00075E67" w:rsidRPr="00CC49AB">
        <w:t>.</w:t>
      </w:r>
      <w:r w:rsidRPr="00CC49AB">
        <w:t xml:space="preserve"> Ndërtesa të ndërtuara në </w:t>
      </w:r>
      <w:r w:rsidR="00075E67" w:rsidRPr="00CC49AB">
        <w:t xml:space="preserve">periudhën </w:t>
      </w:r>
      <w:r w:rsidRPr="00CC49AB">
        <w:t>1991</w:t>
      </w:r>
      <w:r w:rsidR="00075E67" w:rsidRPr="00CC49AB">
        <w:t>–</w:t>
      </w:r>
      <w:r w:rsidRPr="00CC49AB">
        <w:t>2000; 4</w:t>
      </w:r>
      <w:r w:rsidR="00075E67" w:rsidRPr="00CC49AB">
        <w:t>.</w:t>
      </w:r>
      <w:r w:rsidRPr="00CC49AB">
        <w:t xml:space="preserve"> Ndërtesa të ndërtuara në </w:t>
      </w:r>
      <w:r w:rsidR="00075E67" w:rsidRPr="00CC49AB">
        <w:t>periudhën</w:t>
      </w:r>
      <w:r w:rsidRPr="00CC49AB">
        <w:t xml:space="preserve"> 2001</w:t>
      </w:r>
      <w:r w:rsidR="00075E67" w:rsidRPr="00CC49AB">
        <w:t>–</w:t>
      </w:r>
      <w:r w:rsidRPr="00CC49AB">
        <w:t>2015 dhe 5</w:t>
      </w:r>
      <w:r w:rsidR="00075E67" w:rsidRPr="00CC49AB">
        <w:t>.</w:t>
      </w:r>
      <w:r w:rsidRPr="00CC49AB">
        <w:t xml:space="preserve"> Ndërtesa të ndërtuara mbas viti 2015.</w:t>
      </w:r>
    </w:p>
    <w:p w14:paraId="5B410441" w14:textId="77777777" w:rsidR="00655FA7" w:rsidRPr="00CC49AB" w:rsidRDefault="00655FA7" w:rsidP="0070437F">
      <w:pPr>
        <w:keepNext/>
        <w:spacing w:after="0" w:line="240" w:lineRule="auto"/>
        <w:jc w:val="center"/>
        <w:rPr>
          <w:rFonts w:ascii="Garamond" w:hAnsi="Garamond"/>
        </w:rPr>
      </w:pPr>
      <w:r w:rsidRPr="00CC49AB">
        <w:rPr>
          <w:rFonts w:ascii="Garamond" w:hAnsi="Garamond" w:cs="Times New Roman"/>
          <w:noProof/>
          <w:sz w:val="24"/>
          <w:szCs w:val="24"/>
          <w:lang w:val="en-US" w:eastAsia="en-US"/>
        </w:rPr>
        <w:lastRenderedPageBreak/>
        <w:drawing>
          <wp:inline distT="0" distB="0" distL="0" distR="0" wp14:anchorId="193FF235" wp14:editId="453B921A">
            <wp:extent cx="5943600" cy="3124200"/>
            <wp:effectExtent l="0" t="0" r="0" b="0"/>
            <wp:docPr id="1756383666" name="Chart 1">
              <a:extLst xmlns:a="http://schemas.openxmlformats.org/drawingml/2006/main">
                <a:ext uri="{FF2B5EF4-FFF2-40B4-BE49-F238E27FC236}">
                  <a16:creationId xmlns:a16="http://schemas.microsoft.com/office/drawing/2014/main" id="{3C6ABD85-7279-EDAE-2ABB-92C7762BE3E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1"/>
              </a:graphicData>
            </a:graphic>
          </wp:inline>
        </w:drawing>
      </w:r>
    </w:p>
    <w:p w14:paraId="684D2454" w14:textId="6266BE12"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78" w:name="_Toc184729407"/>
      <w:r w:rsidRPr="00CC49AB">
        <w:rPr>
          <w:rFonts w:ascii="Garamond" w:hAnsi="Garamond" w:cs="Times New Roman"/>
          <w:b w:val="0"/>
          <w:i/>
          <w:color w:val="auto"/>
          <w:szCs w:val="20"/>
        </w:rPr>
        <w:t xml:space="preserve">Figura </w:t>
      </w:r>
      <w:r w:rsidR="001F4DFE" w:rsidRPr="00CC49AB">
        <w:rPr>
          <w:rFonts w:ascii="Garamond" w:hAnsi="Garamond" w:cs="Times New Roman"/>
          <w:b w:val="0"/>
          <w:i/>
          <w:color w:val="auto"/>
          <w:szCs w:val="20"/>
        </w:rPr>
        <w:t>5.1</w:t>
      </w:r>
      <w:r w:rsidRPr="00CC49AB">
        <w:rPr>
          <w:rFonts w:ascii="Garamond" w:hAnsi="Garamond" w:cs="Times New Roman"/>
          <w:b w:val="0"/>
          <w:i/>
          <w:color w:val="auto"/>
          <w:szCs w:val="20"/>
        </w:rPr>
        <w:t xml:space="preserve"> Stoku i banesave të </w:t>
      </w:r>
      <w:r w:rsidR="00075E67" w:rsidRPr="00CC49AB">
        <w:rPr>
          <w:rFonts w:ascii="Garamond" w:hAnsi="Garamond" w:cs="Times New Roman"/>
          <w:b w:val="0"/>
          <w:i/>
          <w:color w:val="auto"/>
          <w:szCs w:val="20"/>
        </w:rPr>
        <w:t>ndërtuara</w:t>
      </w:r>
      <w:r w:rsidRPr="00CC49AB">
        <w:rPr>
          <w:rFonts w:ascii="Garamond" w:hAnsi="Garamond" w:cs="Times New Roman"/>
          <w:b w:val="0"/>
          <w:i/>
          <w:color w:val="auto"/>
          <w:szCs w:val="20"/>
        </w:rPr>
        <w:t xml:space="preserve"> deri në vitin 1960</w:t>
      </w:r>
      <w:bookmarkEnd w:id="278"/>
    </w:p>
    <w:p w14:paraId="727787E0" w14:textId="77777777" w:rsidR="00655FA7" w:rsidRPr="00CC49AB" w:rsidRDefault="00655FA7" w:rsidP="00655FA7">
      <w:pPr>
        <w:spacing w:after="0" w:line="240" w:lineRule="auto"/>
        <w:rPr>
          <w:rFonts w:ascii="Garamond" w:hAnsi="Garamond"/>
        </w:rPr>
      </w:pPr>
    </w:p>
    <w:p w14:paraId="6EA482A6"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1960C7CA" wp14:editId="30DD49C7">
            <wp:extent cx="5943600" cy="3583940"/>
            <wp:effectExtent l="0" t="0" r="0" b="16510"/>
            <wp:docPr id="803288807" name="Chart 1">
              <a:extLst xmlns:a="http://schemas.openxmlformats.org/drawingml/2006/main">
                <a:ext uri="{FF2B5EF4-FFF2-40B4-BE49-F238E27FC236}">
                  <a16:creationId xmlns:a16="http://schemas.microsoft.com/office/drawing/2014/main" id="{487E9203-6A25-4C20-558D-D71C432FA03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2"/>
              </a:graphicData>
            </a:graphic>
          </wp:inline>
        </w:drawing>
      </w:r>
    </w:p>
    <w:p w14:paraId="38351843" w14:textId="28A361C6"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79" w:name="_Toc184729408"/>
      <w:r w:rsidRPr="00CC49AB">
        <w:rPr>
          <w:rFonts w:ascii="Garamond" w:hAnsi="Garamond" w:cs="Times New Roman"/>
          <w:b w:val="0"/>
          <w:i/>
          <w:color w:val="auto"/>
          <w:szCs w:val="20"/>
        </w:rPr>
        <w:t xml:space="preserve">Figura </w:t>
      </w:r>
      <w:r w:rsidR="001F4DFE" w:rsidRPr="00CC49AB">
        <w:rPr>
          <w:rFonts w:ascii="Garamond" w:hAnsi="Garamond" w:cs="Times New Roman"/>
          <w:b w:val="0"/>
          <w:i/>
          <w:color w:val="auto"/>
          <w:szCs w:val="20"/>
        </w:rPr>
        <w:t>5.2</w:t>
      </w:r>
      <w:r w:rsidRPr="00CC49AB">
        <w:rPr>
          <w:rFonts w:ascii="Garamond" w:hAnsi="Garamond" w:cs="Times New Roman"/>
          <w:b w:val="0"/>
          <w:i/>
          <w:color w:val="auto"/>
          <w:szCs w:val="20"/>
        </w:rPr>
        <w:t xml:space="preserve"> Stoku i banesave të </w:t>
      </w:r>
      <w:r w:rsidR="00075E67" w:rsidRPr="00CC49AB">
        <w:rPr>
          <w:rFonts w:ascii="Garamond" w:hAnsi="Garamond" w:cs="Times New Roman"/>
          <w:b w:val="0"/>
          <w:i/>
          <w:color w:val="auto"/>
          <w:szCs w:val="20"/>
        </w:rPr>
        <w:t>ndërtuara</w:t>
      </w:r>
      <w:r w:rsidRPr="00CC49AB">
        <w:rPr>
          <w:rFonts w:ascii="Garamond" w:hAnsi="Garamond" w:cs="Times New Roman"/>
          <w:b w:val="0"/>
          <w:i/>
          <w:color w:val="auto"/>
          <w:szCs w:val="20"/>
        </w:rPr>
        <w:t xml:space="preserve"> në periudhën 1961</w:t>
      </w:r>
      <w:r w:rsidR="00075E67" w:rsidRPr="00CC49AB">
        <w:rPr>
          <w:rFonts w:ascii="Garamond" w:hAnsi="Garamond" w:cs="Times New Roman"/>
          <w:b w:val="0"/>
          <w:i/>
          <w:color w:val="auto"/>
          <w:szCs w:val="20"/>
        </w:rPr>
        <w:t>–</w:t>
      </w:r>
      <w:r w:rsidRPr="00CC49AB">
        <w:rPr>
          <w:rFonts w:ascii="Garamond" w:hAnsi="Garamond" w:cs="Times New Roman"/>
          <w:b w:val="0"/>
          <w:i/>
          <w:color w:val="auto"/>
          <w:szCs w:val="20"/>
        </w:rPr>
        <w:t>1980</w:t>
      </w:r>
      <w:bookmarkEnd w:id="279"/>
    </w:p>
    <w:p w14:paraId="67F082DA" w14:textId="77777777" w:rsidR="00655FA7" w:rsidRPr="00CC49AB" w:rsidRDefault="00655FA7" w:rsidP="00655FA7">
      <w:pPr>
        <w:spacing w:after="0" w:line="240" w:lineRule="auto"/>
        <w:jc w:val="both"/>
        <w:rPr>
          <w:rFonts w:ascii="Garamond" w:hAnsi="Garamond" w:cs="Times New Roman"/>
          <w:sz w:val="24"/>
          <w:szCs w:val="24"/>
        </w:rPr>
      </w:pPr>
    </w:p>
    <w:p w14:paraId="10D8CE19"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lastRenderedPageBreak/>
        <w:drawing>
          <wp:inline distT="0" distB="0" distL="0" distR="0" wp14:anchorId="34643661" wp14:editId="0386EDF9">
            <wp:extent cx="5943600" cy="3315970"/>
            <wp:effectExtent l="0" t="0" r="0" b="17780"/>
            <wp:docPr id="1981088215" name="Chart 1">
              <a:extLst xmlns:a="http://schemas.openxmlformats.org/drawingml/2006/main">
                <a:ext uri="{FF2B5EF4-FFF2-40B4-BE49-F238E27FC236}">
                  <a16:creationId xmlns:a16="http://schemas.microsoft.com/office/drawing/2014/main" id="{2FB5F778-B5CA-BB32-6F21-D9DF1D50B7C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3"/>
              </a:graphicData>
            </a:graphic>
          </wp:inline>
        </w:drawing>
      </w:r>
    </w:p>
    <w:p w14:paraId="686753F2" w14:textId="5DD48B50"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80" w:name="_Toc184729409"/>
      <w:r w:rsidRPr="00CC49AB">
        <w:rPr>
          <w:rFonts w:ascii="Garamond" w:hAnsi="Garamond" w:cs="Times New Roman"/>
          <w:b w:val="0"/>
          <w:i/>
          <w:color w:val="auto"/>
          <w:szCs w:val="20"/>
        </w:rPr>
        <w:t xml:space="preserve">Figura </w:t>
      </w:r>
      <w:r w:rsidR="001F4DFE" w:rsidRPr="00CC49AB">
        <w:rPr>
          <w:rFonts w:ascii="Garamond" w:hAnsi="Garamond" w:cs="Times New Roman"/>
          <w:b w:val="0"/>
          <w:i/>
          <w:color w:val="auto"/>
          <w:szCs w:val="20"/>
        </w:rPr>
        <w:t>5.3</w:t>
      </w:r>
      <w:r w:rsidRPr="00CC49AB">
        <w:rPr>
          <w:rFonts w:ascii="Garamond" w:hAnsi="Garamond" w:cs="Times New Roman"/>
          <w:b w:val="0"/>
          <w:i/>
          <w:color w:val="auto"/>
          <w:szCs w:val="20"/>
        </w:rPr>
        <w:t xml:space="preserve"> Stoku i banesave të </w:t>
      </w:r>
      <w:r w:rsidR="00075E67" w:rsidRPr="00CC49AB">
        <w:rPr>
          <w:rFonts w:ascii="Garamond" w:hAnsi="Garamond" w:cs="Times New Roman"/>
          <w:b w:val="0"/>
          <w:i/>
          <w:color w:val="auto"/>
          <w:szCs w:val="20"/>
        </w:rPr>
        <w:t>ndërtuara</w:t>
      </w:r>
      <w:r w:rsidRPr="00CC49AB">
        <w:rPr>
          <w:rFonts w:ascii="Garamond" w:hAnsi="Garamond" w:cs="Times New Roman"/>
          <w:b w:val="0"/>
          <w:i/>
          <w:color w:val="auto"/>
          <w:szCs w:val="20"/>
        </w:rPr>
        <w:t xml:space="preserve"> në periudhën 1981</w:t>
      </w:r>
      <w:r w:rsidR="00075E67" w:rsidRPr="00CC49AB">
        <w:rPr>
          <w:rFonts w:ascii="Garamond" w:hAnsi="Garamond" w:cs="Times New Roman"/>
          <w:b w:val="0"/>
          <w:i/>
          <w:color w:val="auto"/>
          <w:szCs w:val="20"/>
        </w:rPr>
        <w:t>–</w:t>
      </w:r>
      <w:r w:rsidRPr="00CC49AB">
        <w:rPr>
          <w:rFonts w:ascii="Garamond" w:hAnsi="Garamond" w:cs="Times New Roman"/>
          <w:b w:val="0"/>
          <w:i/>
          <w:color w:val="auto"/>
          <w:szCs w:val="20"/>
        </w:rPr>
        <w:t>1990</w:t>
      </w:r>
      <w:bookmarkEnd w:id="280"/>
    </w:p>
    <w:p w14:paraId="5F0C53F6" w14:textId="77777777" w:rsidR="00655FA7" w:rsidRPr="00CC49AB" w:rsidRDefault="00655FA7" w:rsidP="00655FA7">
      <w:pPr>
        <w:spacing w:after="0" w:line="240" w:lineRule="auto"/>
        <w:jc w:val="both"/>
        <w:rPr>
          <w:rFonts w:ascii="Garamond" w:hAnsi="Garamond" w:cs="Times New Roman"/>
          <w:sz w:val="24"/>
          <w:szCs w:val="24"/>
        </w:rPr>
      </w:pPr>
    </w:p>
    <w:p w14:paraId="76FDF787"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6A642EEA" wp14:editId="2068AF76">
            <wp:extent cx="5943600" cy="3647440"/>
            <wp:effectExtent l="0" t="0" r="0" b="10160"/>
            <wp:docPr id="1957517567" name="Chart 1">
              <a:extLst xmlns:a="http://schemas.openxmlformats.org/drawingml/2006/main">
                <a:ext uri="{FF2B5EF4-FFF2-40B4-BE49-F238E27FC236}">
                  <a16:creationId xmlns:a16="http://schemas.microsoft.com/office/drawing/2014/main" id="{A9FF70CD-6A94-91B9-9A4A-0E61BE707C1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4"/>
              </a:graphicData>
            </a:graphic>
          </wp:inline>
        </w:drawing>
      </w:r>
    </w:p>
    <w:p w14:paraId="080DFD38" w14:textId="007B7E00"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81" w:name="_Toc184729410"/>
      <w:r w:rsidRPr="00CC49AB">
        <w:rPr>
          <w:rFonts w:ascii="Garamond" w:hAnsi="Garamond" w:cs="Times New Roman"/>
          <w:b w:val="0"/>
          <w:i/>
          <w:color w:val="auto"/>
          <w:szCs w:val="20"/>
        </w:rPr>
        <w:t xml:space="preserve">Figura </w:t>
      </w:r>
      <w:r w:rsidR="001F4DFE" w:rsidRPr="00CC49AB">
        <w:rPr>
          <w:rFonts w:ascii="Garamond" w:hAnsi="Garamond" w:cs="Times New Roman"/>
          <w:b w:val="0"/>
          <w:i/>
          <w:color w:val="auto"/>
          <w:szCs w:val="20"/>
        </w:rPr>
        <w:t>5.4</w:t>
      </w:r>
      <w:r w:rsidRPr="00CC49AB">
        <w:rPr>
          <w:rFonts w:ascii="Garamond" w:hAnsi="Garamond" w:cs="Times New Roman"/>
          <w:b w:val="0"/>
          <w:i/>
          <w:color w:val="auto"/>
          <w:szCs w:val="20"/>
        </w:rPr>
        <w:t xml:space="preserve"> Stoku i banesave të </w:t>
      </w:r>
      <w:r w:rsidR="00075E67" w:rsidRPr="00CC49AB">
        <w:rPr>
          <w:rFonts w:ascii="Garamond" w:hAnsi="Garamond" w:cs="Times New Roman"/>
          <w:b w:val="0"/>
          <w:i/>
          <w:color w:val="auto"/>
          <w:szCs w:val="20"/>
        </w:rPr>
        <w:t>ndërtuara</w:t>
      </w:r>
      <w:r w:rsidRPr="00CC49AB">
        <w:rPr>
          <w:rFonts w:ascii="Garamond" w:hAnsi="Garamond" w:cs="Times New Roman"/>
          <w:b w:val="0"/>
          <w:i/>
          <w:color w:val="auto"/>
          <w:szCs w:val="20"/>
        </w:rPr>
        <w:t xml:space="preserve"> në periudhën 1991</w:t>
      </w:r>
      <w:r w:rsidR="00075E67" w:rsidRPr="00CC49AB">
        <w:rPr>
          <w:rFonts w:ascii="Garamond" w:hAnsi="Garamond" w:cs="Times New Roman"/>
          <w:b w:val="0"/>
          <w:i/>
          <w:color w:val="auto"/>
          <w:szCs w:val="20"/>
        </w:rPr>
        <w:t>–</w:t>
      </w:r>
      <w:r w:rsidRPr="00CC49AB">
        <w:rPr>
          <w:rFonts w:ascii="Garamond" w:hAnsi="Garamond" w:cs="Times New Roman"/>
          <w:b w:val="0"/>
          <w:i/>
          <w:color w:val="auto"/>
          <w:szCs w:val="20"/>
        </w:rPr>
        <w:t>2000</w:t>
      </w:r>
      <w:bookmarkEnd w:id="281"/>
    </w:p>
    <w:p w14:paraId="1BB7F489"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lastRenderedPageBreak/>
        <w:drawing>
          <wp:inline distT="0" distB="0" distL="0" distR="0" wp14:anchorId="6B1FFD48" wp14:editId="4544B4EF">
            <wp:extent cx="5943600" cy="3301760"/>
            <wp:effectExtent l="0" t="0" r="0" b="13335"/>
            <wp:docPr id="1211704894" name="Chart 1">
              <a:extLst xmlns:a="http://schemas.openxmlformats.org/drawingml/2006/main">
                <a:ext uri="{FF2B5EF4-FFF2-40B4-BE49-F238E27FC236}">
                  <a16:creationId xmlns:a16="http://schemas.microsoft.com/office/drawing/2014/main" id="{690E8FCB-C929-E846-D2B1-866A3ADBB8C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5"/>
              </a:graphicData>
            </a:graphic>
          </wp:inline>
        </w:drawing>
      </w:r>
    </w:p>
    <w:p w14:paraId="7B2CDF2B" w14:textId="0C732E19"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82" w:name="_Toc184729411"/>
      <w:r w:rsidRPr="00CC49AB">
        <w:rPr>
          <w:rFonts w:ascii="Garamond" w:hAnsi="Garamond" w:cs="Times New Roman"/>
          <w:b w:val="0"/>
          <w:i/>
          <w:color w:val="auto"/>
          <w:szCs w:val="20"/>
        </w:rPr>
        <w:t xml:space="preserve">Figura </w:t>
      </w:r>
      <w:r w:rsidR="001F4DFE" w:rsidRPr="00CC49AB">
        <w:rPr>
          <w:rFonts w:ascii="Garamond" w:hAnsi="Garamond" w:cs="Times New Roman"/>
          <w:b w:val="0"/>
          <w:i/>
          <w:color w:val="auto"/>
          <w:szCs w:val="20"/>
        </w:rPr>
        <w:t>5.5</w:t>
      </w:r>
      <w:r w:rsidRPr="00CC49AB">
        <w:rPr>
          <w:rFonts w:ascii="Garamond" w:hAnsi="Garamond" w:cs="Times New Roman"/>
          <w:b w:val="0"/>
          <w:i/>
          <w:color w:val="auto"/>
          <w:szCs w:val="20"/>
        </w:rPr>
        <w:t xml:space="preserve"> Stoku i banesave të </w:t>
      </w:r>
      <w:r w:rsidR="00075E67" w:rsidRPr="00CC49AB">
        <w:rPr>
          <w:rFonts w:ascii="Garamond" w:hAnsi="Garamond" w:cs="Times New Roman"/>
          <w:b w:val="0"/>
          <w:i/>
          <w:color w:val="auto"/>
          <w:szCs w:val="20"/>
        </w:rPr>
        <w:t>ndërtuara</w:t>
      </w:r>
      <w:r w:rsidRPr="00CC49AB">
        <w:rPr>
          <w:rFonts w:ascii="Garamond" w:hAnsi="Garamond" w:cs="Times New Roman"/>
          <w:b w:val="0"/>
          <w:i/>
          <w:color w:val="auto"/>
          <w:szCs w:val="20"/>
        </w:rPr>
        <w:t xml:space="preserve"> në periudhën 2001</w:t>
      </w:r>
      <w:r w:rsidR="00075E67" w:rsidRPr="00CC49AB">
        <w:rPr>
          <w:rFonts w:ascii="Garamond" w:hAnsi="Garamond" w:cs="Times New Roman"/>
          <w:b w:val="0"/>
          <w:i/>
          <w:color w:val="auto"/>
          <w:szCs w:val="20"/>
        </w:rPr>
        <w:t>–</w:t>
      </w:r>
      <w:r w:rsidRPr="00CC49AB">
        <w:rPr>
          <w:rFonts w:ascii="Garamond" w:hAnsi="Garamond" w:cs="Times New Roman"/>
          <w:b w:val="0"/>
          <w:i/>
          <w:color w:val="auto"/>
          <w:szCs w:val="20"/>
        </w:rPr>
        <w:t>2015</w:t>
      </w:r>
      <w:bookmarkEnd w:id="282"/>
    </w:p>
    <w:p w14:paraId="037A65B1" w14:textId="77777777" w:rsidR="001F4DFE" w:rsidRPr="00CC49AB" w:rsidRDefault="001F4DFE" w:rsidP="001F4DFE">
      <w:pPr>
        <w:pStyle w:val="TEKSTIIIIII"/>
      </w:pPr>
    </w:p>
    <w:p w14:paraId="099BEE87"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77DDFF60" wp14:editId="1A9AFBD1">
            <wp:extent cx="5943600" cy="3429000"/>
            <wp:effectExtent l="0" t="0" r="0" b="0"/>
            <wp:docPr id="1840832865" name="Chart 1">
              <a:extLst xmlns:a="http://schemas.openxmlformats.org/drawingml/2006/main">
                <a:ext uri="{FF2B5EF4-FFF2-40B4-BE49-F238E27FC236}">
                  <a16:creationId xmlns:a16="http://schemas.microsoft.com/office/drawing/2014/main" id="{0CA7188F-36D2-24FD-C7CE-130C1ACBA41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6"/>
              </a:graphicData>
            </a:graphic>
          </wp:inline>
        </w:drawing>
      </w:r>
    </w:p>
    <w:p w14:paraId="3E1A5F80" w14:textId="1C2CC6A1"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83" w:name="_Toc184729412"/>
      <w:r w:rsidRPr="00CC49AB">
        <w:rPr>
          <w:rFonts w:ascii="Garamond" w:hAnsi="Garamond" w:cs="Times New Roman"/>
          <w:b w:val="0"/>
          <w:i/>
          <w:color w:val="auto"/>
          <w:szCs w:val="20"/>
        </w:rPr>
        <w:t xml:space="preserve">Figura </w:t>
      </w:r>
      <w:r w:rsidR="001F4DFE" w:rsidRPr="00CC49AB">
        <w:rPr>
          <w:rFonts w:ascii="Garamond" w:hAnsi="Garamond" w:cs="Times New Roman"/>
          <w:b w:val="0"/>
          <w:i/>
          <w:color w:val="auto"/>
          <w:szCs w:val="20"/>
        </w:rPr>
        <w:t>5.6</w:t>
      </w:r>
      <w:r w:rsidRPr="00CC49AB">
        <w:rPr>
          <w:rFonts w:ascii="Garamond" w:hAnsi="Garamond" w:cs="Times New Roman"/>
          <w:b w:val="0"/>
          <w:i/>
          <w:color w:val="auto"/>
          <w:szCs w:val="20"/>
        </w:rPr>
        <w:t xml:space="preserve"> Stoku i banesave të </w:t>
      </w:r>
      <w:r w:rsidR="00075E67" w:rsidRPr="00CC49AB">
        <w:rPr>
          <w:rFonts w:ascii="Garamond" w:hAnsi="Garamond" w:cs="Times New Roman"/>
          <w:b w:val="0"/>
          <w:i/>
          <w:color w:val="auto"/>
          <w:szCs w:val="20"/>
        </w:rPr>
        <w:t>ndërtuara</w:t>
      </w:r>
      <w:r w:rsidRPr="00CC49AB">
        <w:rPr>
          <w:rFonts w:ascii="Garamond" w:hAnsi="Garamond" w:cs="Times New Roman"/>
          <w:b w:val="0"/>
          <w:i/>
          <w:color w:val="auto"/>
          <w:szCs w:val="20"/>
        </w:rPr>
        <w:t xml:space="preserve"> në periudhën pas vitit 2015</w:t>
      </w:r>
      <w:bookmarkEnd w:id="283"/>
    </w:p>
    <w:p w14:paraId="14CE7CA8" w14:textId="77777777" w:rsidR="001F4DFE" w:rsidRPr="00CC49AB" w:rsidRDefault="001F4DFE" w:rsidP="00655FA7">
      <w:pPr>
        <w:spacing w:after="0" w:line="240" w:lineRule="auto"/>
        <w:jc w:val="both"/>
        <w:rPr>
          <w:rFonts w:ascii="Garamond" w:hAnsi="Garamond" w:cs="Times New Roman"/>
          <w:sz w:val="24"/>
          <w:szCs w:val="24"/>
        </w:rPr>
      </w:pPr>
    </w:p>
    <w:p w14:paraId="5090F3A0" w14:textId="218EEAE3" w:rsidR="00655FA7" w:rsidRPr="00CC49AB" w:rsidRDefault="00655FA7" w:rsidP="00BF1D5F">
      <w:pPr>
        <w:pStyle w:val="TEKSTIIIIII"/>
      </w:pPr>
      <w:r w:rsidRPr="00CC49AB">
        <w:lastRenderedPageBreak/>
        <w:t xml:space="preserve">Duke u nisur nga gjendja faktike e ndërtesave sipas periudhës ndërtimore dhe llojit të tyre, do të realizohet analiza e detajuar </w:t>
      </w:r>
      <w:r w:rsidR="00075E67" w:rsidRPr="00CC49AB">
        <w:t>energjetike</w:t>
      </w:r>
      <w:r w:rsidRPr="00CC49AB">
        <w:t>, ekonomike dhe mjedisore e rinovimit në stokun aktual duke përzgjedhur një ndërtesë referente si më poshtë:</w:t>
      </w:r>
    </w:p>
    <w:p w14:paraId="63DF1C9C" w14:textId="6BF3B1B2" w:rsidR="00655FA7" w:rsidRPr="00CC49AB" w:rsidRDefault="00BF1D5F" w:rsidP="00BF1D5F">
      <w:pPr>
        <w:pStyle w:val="TEKSTIIIIII"/>
      </w:pPr>
      <w:r w:rsidRPr="00CC49AB">
        <w:t xml:space="preserve">- </w:t>
      </w:r>
      <w:r w:rsidR="00655FA7" w:rsidRPr="00CC49AB">
        <w:t>Një ndërtesë për një familje (apartament)</w:t>
      </w:r>
      <w:r w:rsidR="00DC2701" w:rsidRPr="00CC49AB">
        <w:t xml:space="preserve"> </w:t>
      </w:r>
      <w:r w:rsidR="00655FA7" w:rsidRPr="00CC49AB">
        <w:t>i ndërtuar gjatë viteve 2000</w:t>
      </w:r>
      <w:r w:rsidR="00075E67" w:rsidRPr="00CC49AB">
        <w:t>–</w:t>
      </w:r>
      <w:r w:rsidR="00655FA7" w:rsidRPr="00CC49AB">
        <w:t>2010</w:t>
      </w:r>
      <w:r w:rsidR="00075E67" w:rsidRPr="00CC49AB">
        <w:t>,</w:t>
      </w:r>
      <w:r w:rsidR="00655FA7" w:rsidRPr="00CC49AB">
        <w:t xml:space="preserve"> e cila përbën kontributin më të madh referuar tipologjisë së banesave në Shqipëri.</w:t>
      </w:r>
    </w:p>
    <w:p w14:paraId="01598490" w14:textId="19D28183" w:rsidR="00655FA7" w:rsidRPr="00CC49AB" w:rsidRDefault="00BF1D5F" w:rsidP="00BF1D5F">
      <w:pPr>
        <w:pStyle w:val="TEKSTIIIIII"/>
      </w:pPr>
      <w:r w:rsidRPr="00CC49AB">
        <w:t xml:space="preserve">- </w:t>
      </w:r>
      <w:r w:rsidR="00655FA7" w:rsidRPr="00CC49AB">
        <w:t>Një shkollë e ndërtuar gjatë viteve 1961</w:t>
      </w:r>
      <w:r w:rsidR="00075E67" w:rsidRPr="00CC49AB">
        <w:t>–</w:t>
      </w:r>
      <w:r w:rsidR="00655FA7" w:rsidRPr="00CC49AB">
        <w:t>1990.</w:t>
      </w:r>
    </w:p>
    <w:p w14:paraId="623F2D66" w14:textId="6A4ECBF7" w:rsidR="00655FA7" w:rsidRPr="00CC49AB" w:rsidRDefault="00BF1D5F" w:rsidP="00BF1D5F">
      <w:pPr>
        <w:pStyle w:val="TEKSTIIIIII"/>
      </w:pPr>
      <w:r w:rsidRPr="00CC49AB">
        <w:t xml:space="preserve">- </w:t>
      </w:r>
      <w:r w:rsidR="00655FA7" w:rsidRPr="00CC49AB">
        <w:t xml:space="preserve">Një konvikt i ndërtuar gjatë </w:t>
      </w:r>
      <w:r w:rsidR="00075E67" w:rsidRPr="00CC49AB">
        <w:t>viteve</w:t>
      </w:r>
      <w:r w:rsidR="00655FA7" w:rsidRPr="00CC49AB">
        <w:t xml:space="preserve"> 1961</w:t>
      </w:r>
      <w:r w:rsidR="00075E67" w:rsidRPr="00CC49AB">
        <w:t>–</w:t>
      </w:r>
      <w:r w:rsidR="00655FA7" w:rsidRPr="00CC49AB">
        <w:t>1990.</w:t>
      </w:r>
    </w:p>
    <w:p w14:paraId="2CBD9EE3" w14:textId="049D0743" w:rsidR="00655FA7" w:rsidRPr="00CC49AB" w:rsidRDefault="00BF1D5F" w:rsidP="00BF1D5F">
      <w:pPr>
        <w:pStyle w:val="TEKSTIIIIII"/>
      </w:pPr>
      <w:r w:rsidRPr="00CC49AB">
        <w:t xml:space="preserve">- </w:t>
      </w:r>
      <w:r w:rsidR="00655FA7" w:rsidRPr="00CC49AB">
        <w:t>Një ndërtesë të administratës shtetërore e ndërtuar gjatë periudhës 1961</w:t>
      </w:r>
      <w:r w:rsidR="00075E67" w:rsidRPr="00CC49AB">
        <w:t>–</w:t>
      </w:r>
      <w:r w:rsidR="00655FA7" w:rsidRPr="00CC49AB">
        <w:t>1990.</w:t>
      </w:r>
    </w:p>
    <w:p w14:paraId="018540F0" w14:textId="7CFC1DBB" w:rsidR="00655FA7" w:rsidRPr="00CC49AB" w:rsidRDefault="00655FA7" w:rsidP="00BF1D5F">
      <w:pPr>
        <w:pStyle w:val="TEKSTIIIIII"/>
      </w:pPr>
      <w:r w:rsidRPr="00CC49AB">
        <w:t xml:space="preserve">Ndërtesat e zgjedhura janë identifikuar duke përdorur të dhënat e disponueshme nga institucionet përgjegjëse për statistikat si dhe informacionin e pasqyruara në kapitujt e mësipërm të këtij dokumenti. Këto ndërtesa janë vlerësuar si më të zakonshmet në stokun kombëtar të ndërtesave si dhe që duhet ti nënshtrohen programeve të rinovimit me qëllim rritjen e performancës energjetike nëpërmjet masave të </w:t>
      </w:r>
      <w:r w:rsidR="00340F38" w:rsidRPr="00CC49AB">
        <w:t>eficienc</w:t>
      </w:r>
      <w:r w:rsidRPr="00CC49AB">
        <w:t>ës energjetike, për shkak të potencialit që ato ofrojnë në garantimin e kursimeve si rezultat i reduktimit të kërkesës për energji.</w:t>
      </w:r>
    </w:p>
    <w:p w14:paraId="7018DBD3" w14:textId="72C96B08" w:rsidR="00655FA7" w:rsidRPr="00CC49AB" w:rsidRDefault="00655FA7" w:rsidP="00BF1D5F">
      <w:pPr>
        <w:pStyle w:val="TEKSTIIIIII"/>
      </w:pPr>
      <w:r w:rsidRPr="00CC49AB">
        <w:t xml:space="preserve">Në këtë mënyrë, përmes ndërtesave referente të përzgjedhura është e mundur për të krijuar një numër të madh projeksionesh për të identifikuar trajektoret e rinovimit që përkojnë me zgjidhjet e shumta që mund të ndërmerren nga pronarët ose administratorët e ndërtesave për të rritur </w:t>
      </w:r>
      <w:r w:rsidR="00340F38" w:rsidRPr="00CC49AB">
        <w:t>eficienc</w:t>
      </w:r>
      <w:r w:rsidRPr="00CC49AB">
        <w:t>ën e tyre energjetike si dhe kushtet e komfortit të bazuara në teknologjitë e fundit që parashikojnë sistemet e integruara.</w:t>
      </w:r>
    </w:p>
    <w:p w14:paraId="04B6270B" w14:textId="4D38D9BB" w:rsidR="00655FA7" w:rsidRPr="00B858D8" w:rsidRDefault="00BF1D5F" w:rsidP="00BF1D5F">
      <w:pPr>
        <w:pStyle w:val="TEKSTIIIIII"/>
        <w:rPr>
          <w:b/>
        </w:rPr>
      </w:pPr>
      <w:bookmarkStart w:id="284" w:name="_Toc184729121"/>
      <w:r w:rsidRPr="00B858D8">
        <w:rPr>
          <w:b/>
        </w:rPr>
        <w:t>5</w:t>
      </w:r>
      <w:r w:rsidR="00655FA7" w:rsidRPr="00B858D8">
        <w:rPr>
          <w:b/>
        </w:rPr>
        <w:t xml:space="preserve">.1 </w:t>
      </w:r>
      <w:r w:rsidR="00BB18E3" w:rsidRPr="00B858D8">
        <w:rPr>
          <w:b/>
        </w:rPr>
        <w:t xml:space="preserve"> 3.1 </w:t>
      </w:r>
      <w:r w:rsidR="00655FA7" w:rsidRPr="00B858D8">
        <w:rPr>
          <w:b/>
        </w:rPr>
        <w:t>Metodologjia</w:t>
      </w:r>
      <w:bookmarkEnd w:id="284"/>
    </w:p>
    <w:p w14:paraId="5B047389" w14:textId="4FDA463E" w:rsidR="00655FA7" w:rsidRPr="00B858D8" w:rsidRDefault="00BF1D5F" w:rsidP="00BF1D5F">
      <w:pPr>
        <w:pStyle w:val="TEKSTIIIIII"/>
        <w:rPr>
          <w:b/>
        </w:rPr>
      </w:pPr>
      <w:bookmarkStart w:id="285" w:name="_Toc184729122"/>
      <w:r w:rsidRPr="00B858D8">
        <w:rPr>
          <w:b/>
        </w:rPr>
        <w:t>5</w:t>
      </w:r>
      <w:r w:rsidR="00655FA7" w:rsidRPr="00B858D8">
        <w:rPr>
          <w:b/>
        </w:rPr>
        <w:t xml:space="preserve">.1.1 </w:t>
      </w:r>
      <w:r w:rsidR="00BB18E3" w:rsidRPr="00B858D8">
        <w:rPr>
          <w:b/>
        </w:rPr>
        <w:t xml:space="preserve">3.1.1 </w:t>
      </w:r>
      <w:r w:rsidR="00655FA7" w:rsidRPr="00B858D8">
        <w:rPr>
          <w:b/>
        </w:rPr>
        <w:t xml:space="preserve">Përshkrimi i modelit </w:t>
      </w:r>
      <w:r w:rsidR="00075E67" w:rsidRPr="00B858D8">
        <w:rPr>
          <w:b/>
        </w:rPr>
        <w:t>energjetike</w:t>
      </w:r>
      <w:r w:rsidR="00655FA7" w:rsidRPr="00B858D8">
        <w:rPr>
          <w:b/>
        </w:rPr>
        <w:t xml:space="preserve"> dhe skenarëve të përzgjedhur</w:t>
      </w:r>
      <w:bookmarkEnd w:id="285"/>
    </w:p>
    <w:p w14:paraId="54D144DB" w14:textId="4FF6CFA7" w:rsidR="00655FA7" w:rsidRPr="00CC49AB" w:rsidRDefault="00BB18E3" w:rsidP="00BF1D5F">
      <w:pPr>
        <w:pStyle w:val="TEKSTIIIIII"/>
        <w:rPr>
          <w:b/>
          <w:bCs/>
          <w:szCs w:val="24"/>
        </w:rPr>
      </w:pPr>
      <w:r w:rsidRPr="00B858D8">
        <w:rPr>
          <w:b/>
          <w:bCs/>
          <w:szCs w:val="24"/>
        </w:rPr>
        <w:t>3</w:t>
      </w:r>
      <w:r w:rsidR="00655FA7" w:rsidRPr="00B858D8">
        <w:rPr>
          <w:b/>
          <w:bCs/>
          <w:szCs w:val="24"/>
        </w:rPr>
        <w:t>.1.1.1 Modeli energjetik</w:t>
      </w:r>
    </w:p>
    <w:p w14:paraId="7B4B6996" w14:textId="652C69E9" w:rsidR="00655FA7" w:rsidRPr="00CC49AB" w:rsidRDefault="00655FA7" w:rsidP="00BF1D5F">
      <w:pPr>
        <w:pStyle w:val="TEKSTIIIIII"/>
        <w:rPr>
          <w:szCs w:val="24"/>
        </w:rPr>
      </w:pPr>
      <w:r w:rsidRPr="00CC49AB">
        <w:rPr>
          <w:szCs w:val="24"/>
        </w:rPr>
        <w:t>Nga teoria e transferimit të nxehtësisë në sektorin e banesave, praktika dhe shumë përvoja eksperimentale, është vërtetuar se janë të pranishëm shumë faktorë që ndikojnë në performancën energjetike të mbështjellëses së ndërtesës, duke filluar nga vendndodhja dhe kushtet klimatike (temperatura, GDN, GDF, rrezatimi diellor</w:t>
      </w:r>
      <w:r w:rsidR="00D42A9C" w:rsidRPr="00CC49AB">
        <w:rPr>
          <w:szCs w:val="24"/>
        </w:rPr>
        <w:t xml:space="preserve"> etj</w:t>
      </w:r>
      <w:r w:rsidRPr="00CC49AB">
        <w:rPr>
          <w:szCs w:val="24"/>
        </w:rPr>
        <w:t>.), dizajni dhe orientimi arkitektonik, elementet e ndërtimit si komponentët e mbështjellëses që përfshijnë: muret, dritaret, dyert, dyshemetë dhe çatinë/soletën e ndërtesës dhe sasia e energjisë së rrezatuar nga dielli që depërton në hapësirat e brendshme të banimit si dhe raporti i dritares me murin (%)</w:t>
      </w:r>
      <w:r w:rsidRPr="00CC49AB">
        <w:rPr>
          <w:rStyle w:val="FootnoteReference"/>
          <w:rFonts w:cs="Times New Roman"/>
          <w:szCs w:val="24"/>
        </w:rPr>
        <w:footnoteReference w:id="7"/>
      </w:r>
      <w:r w:rsidRPr="00CC49AB">
        <w:rPr>
          <w:szCs w:val="24"/>
        </w:rPr>
        <w:t>. Mund të ndikohet gjithashtu nga çdo infiltrim natyror i ajrit nga njëra anë e mbështjelljes së ndërtesës në tjetrën (p.sh. çarje), boshllëqe midis kornizave të dritareve, oxhaqeve, linjave të ventilimit natyror</w:t>
      </w:r>
      <w:r w:rsidR="00D42A9C" w:rsidRPr="00CC49AB">
        <w:rPr>
          <w:szCs w:val="24"/>
        </w:rPr>
        <w:t xml:space="preserve"> etj</w:t>
      </w:r>
      <w:r w:rsidRPr="00CC49AB">
        <w:rPr>
          <w:szCs w:val="24"/>
        </w:rPr>
        <w:t>., siç është dhënë në mënyrë skematike në Figurën 5.7.</w:t>
      </w:r>
    </w:p>
    <w:p w14:paraId="171E8C24" w14:textId="77777777" w:rsidR="00655FA7" w:rsidRPr="00CC49AB" w:rsidRDefault="00655FA7" w:rsidP="00BF1D5F">
      <w:pPr>
        <w:keepNext/>
        <w:spacing w:after="0" w:line="240" w:lineRule="auto"/>
        <w:jc w:val="center"/>
        <w:rPr>
          <w:rFonts w:ascii="Garamond" w:hAnsi="Garamond" w:cs="Times New Roman"/>
          <w:sz w:val="24"/>
          <w:szCs w:val="24"/>
        </w:rPr>
      </w:pPr>
      <w:r w:rsidRPr="00CC49AB">
        <w:rPr>
          <w:rFonts w:ascii="Garamond" w:hAnsi="Garamond" w:cs="Times New Roman"/>
          <w:noProof/>
          <w:sz w:val="24"/>
          <w:szCs w:val="24"/>
          <w:lang w:val="en-US" w:eastAsia="en-US"/>
        </w:rPr>
        <w:lastRenderedPageBreak/>
        <w:drawing>
          <wp:inline distT="0" distB="0" distL="0" distR="0" wp14:anchorId="46BB30CE" wp14:editId="164C2B4D">
            <wp:extent cx="5269230" cy="2749550"/>
            <wp:effectExtent l="0" t="0" r="7620" b="0"/>
            <wp:docPr id="44270112" name="Picture 4" descr="A diagram of a build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270112" name="Picture 4" descr="A diagram of a building&#10;&#10;Description automatically generated"/>
                    <pic:cNvPicPr>
                      <a:picLocks noChangeAspect="1" noChangeArrowheads="1"/>
                    </pic:cNvPicPr>
                  </pic:nvPicPr>
                  <pic:blipFill>
                    <a:blip r:embed="rId187">
                      <a:extLst>
                        <a:ext uri="{28A0092B-C50C-407E-A947-70E740481C1C}">
                          <a14:useLocalDpi xmlns:a14="http://schemas.microsoft.com/office/drawing/2010/main" val="0"/>
                        </a:ext>
                      </a:extLst>
                    </a:blip>
                    <a:srcRect/>
                    <a:stretch>
                      <a:fillRect/>
                    </a:stretch>
                  </pic:blipFill>
                  <pic:spPr bwMode="auto">
                    <a:xfrm>
                      <a:off x="0" y="0"/>
                      <a:ext cx="5287582" cy="2759126"/>
                    </a:xfrm>
                    <a:prstGeom prst="rect">
                      <a:avLst/>
                    </a:prstGeom>
                    <a:noFill/>
                    <a:ln>
                      <a:noFill/>
                    </a:ln>
                  </pic:spPr>
                </pic:pic>
              </a:graphicData>
            </a:graphic>
          </wp:inline>
        </w:drawing>
      </w:r>
    </w:p>
    <w:p w14:paraId="09F3033E"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86" w:name="_Toc184729413"/>
      <w:r w:rsidRPr="00CC49AB">
        <w:rPr>
          <w:rFonts w:ascii="Garamond" w:hAnsi="Garamond" w:cs="Times New Roman"/>
          <w:b w:val="0"/>
          <w:i/>
          <w:color w:val="auto"/>
          <w:szCs w:val="20"/>
        </w:rPr>
        <w:t xml:space="preserve">Figura </w:t>
      </w:r>
      <w:r w:rsidR="00BF1D5F" w:rsidRPr="00CC49AB">
        <w:rPr>
          <w:rFonts w:ascii="Garamond" w:hAnsi="Garamond" w:cs="Times New Roman"/>
          <w:b w:val="0"/>
          <w:i/>
          <w:color w:val="auto"/>
          <w:szCs w:val="20"/>
        </w:rPr>
        <w:t>5.7</w:t>
      </w:r>
      <w:r w:rsidRPr="00CC49AB">
        <w:rPr>
          <w:rFonts w:ascii="Garamond" w:hAnsi="Garamond" w:cs="Times New Roman"/>
          <w:b w:val="0"/>
          <w:i/>
          <w:color w:val="auto"/>
          <w:szCs w:val="20"/>
        </w:rPr>
        <w:t xml:space="preserve"> Prezantim i lëvizjeve të nxehtësive në një ndërtesë tipike rezidenciale. Modifikuar respektivisht Manualit RETScreen Expert</w:t>
      </w:r>
      <w:r w:rsidRPr="00CC49AB">
        <w:rPr>
          <w:rFonts w:ascii="Garamond" w:hAnsi="Garamond"/>
          <w:b w:val="0"/>
          <w:i/>
          <w:color w:val="auto"/>
          <w:szCs w:val="20"/>
        </w:rPr>
        <w:footnoteReference w:id="8"/>
      </w:r>
      <w:r w:rsidRPr="00CC49AB">
        <w:rPr>
          <w:rFonts w:ascii="Garamond" w:hAnsi="Garamond" w:cs="Times New Roman"/>
          <w:b w:val="0"/>
          <w:i/>
          <w:color w:val="auto"/>
          <w:szCs w:val="20"/>
        </w:rPr>
        <w:t>.</w:t>
      </w:r>
      <w:bookmarkEnd w:id="286"/>
    </w:p>
    <w:p w14:paraId="4AD023E9" w14:textId="77777777" w:rsidR="00BF1D5F" w:rsidRPr="00CC49AB" w:rsidRDefault="00BF1D5F" w:rsidP="00655FA7">
      <w:pPr>
        <w:spacing w:after="0" w:line="240" w:lineRule="auto"/>
        <w:jc w:val="both"/>
        <w:rPr>
          <w:rFonts w:ascii="Garamond" w:hAnsi="Garamond" w:cs="Times New Roman"/>
          <w:sz w:val="24"/>
          <w:szCs w:val="24"/>
        </w:rPr>
      </w:pPr>
    </w:p>
    <w:p w14:paraId="2DFE78F0" w14:textId="1EA5FDD3" w:rsidR="00655FA7" w:rsidRPr="00CC49AB" w:rsidRDefault="00655FA7" w:rsidP="00BF1D5F">
      <w:pPr>
        <w:pStyle w:val="TEKSTIIIIII"/>
      </w:pPr>
      <w:r w:rsidRPr="00CC49AB">
        <w:t xml:space="preserve">Nisur nga kjo, identifikimi i qasjeve me kosto efektive do të realizohet përmes modelimit të energjisë që përfshin të gjithë faktorët e pavarur që ndikojnë në kërkesën për energji në sektorin e ndërtesave publike dhe private. Faktorët kryesorë që përcaktojnë modelin më të përshtatshëm janë kompleksiteti i sistemit, të dhënat e disponueshme të energjisë, çështje të tjera demografike, faktorë ekonomikë dhe politikë, mënyra e aksesit në mbështetje teknike në kohë reale dhe konteksti i vendit. Për zhvillimin e </w:t>
      </w:r>
      <w:r w:rsidR="00075E67" w:rsidRPr="00CC49AB">
        <w:t>kësaj</w:t>
      </w:r>
      <w:r w:rsidRPr="00CC49AB">
        <w:t xml:space="preserve"> analize është përzgjedhur programi RETScreen, i cili është një platformë softuerike për menaxhimin e energjisë së pastër që mundëson planifikimin, zbatimin, monitorimin dhe raportimin me nivel të ulët të karbonit në mënyrë të besueshme. Programi kompjuterik RETScreen përfshin ndërmjet shumë modeleve të tjera, modelin e mbështjellëses së ndërtesës, duke shërbyer si mjet që mund të përdoret për të kryer bilancin e energjisë dhe bartësve të energjisë si dhe kursimet e tyre. Gjithashtu modeli integron kostot e instalimit dhe mirëmbajtjes, strategjitë e reduktimit të shkarkimeve GES, qëndrueshmërinë financiare dhe analizat e riskut përmes metodës së simulimit </w:t>
      </w:r>
      <w:r w:rsidR="00165A32" w:rsidRPr="00CC49AB">
        <w:t>“</w:t>
      </w:r>
      <w:r w:rsidRPr="00CC49AB">
        <w:t>Monte Carlo</w:t>
      </w:r>
      <w:r w:rsidR="00165A32" w:rsidRPr="00CC49AB">
        <w:t>”</w:t>
      </w:r>
      <w:r w:rsidRPr="00CC49AB">
        <w:rPr>
          <w:rStyle w:val="FootnoteReference"/>
          <w:rFonts w:cs="Times New Roman"/>
          <w:szCs w:val="24"/>
        </w:rPr>
        <w:footnoteReference w:id="9"/>
      </w:r>
      <w:r w:rsidRPr="00CC49AB">
        <w:t xml:space="preserve">, për ndërtime të reja si dhe për ndërtime ekzistuese që i nënshtrohen një rinovimi të konsiderueshëm. Përveç këtyre, programi mundëson një portofol të </w:t>
      </w:r>
      <w:r w:rsidR="00075E67" w:rsidRPr="00CC49AB">
        <w:t>gjerë</w:t>
      </w:r>
      <w:r w:rsidRPr="00CC49AB">
        <w:t xml:space="preserve"> masash për planifikim drejt dekarbonizimit, implementimit, monitorimit dhe raportimit të çështjeve energjetike dhe mjedisore.</w:t>
      </w:r>
    </w:p>
    <w:p w14:paraId="16725A1E" w14:textId="5432B41B" w:rsidR="00655FA7" w:rsidRPr="00CC49AB" w:rsidRDefault="00655FA7" w:rsidP="00BF1D5F">
      <w:pPr>
        <w:pStyle w:val="TEKSTIIIIII"/>
      </w:pPr>
      <w:r w:rsidRPr="00CC49AB">
        <w:t>Për fillimin e modelimit të një projekti për rinovim të bazuar në aplikimin e masave të eficiencës energjetike dhe burimeve të rinovueshme të energjisë, kërkon para së gjithash një analizë të hollësishme lidhur me flukset dhe llojin e bartësve energjetike në skenarin bazë. Së dyti, kryhet identifikimi i pajisjeve që konvertojnë bartësin energjetik në energji të dobishme. Së treti, përcaktohet zona e përdorimit të energjisë finale. Kështu në programin kompjuterik fillimisht vendosen të dhëna të përgjithshme të projektit si informacione lidhur me të dhënat klimaterike të zonës (zona ku ndodhet ndërtesa), tipin e ndërtesës, materialet ndërtimore, sistemet teknike</w:t>
      </w:r>
      <w:r w:rsidR="00A25DF0" w:rsidRPr="00CC49AB">
        <w:t>,</w:t>
      </w:r>
      <w:r w:rsidRPr="00CC49AB">
        <w:t xml:space="preserve"> përdoruesit e </w:t>
      </w:r>
      <w:r w:rsidR="00075E67" w:rsidRPr="00CC49AB">
        <w:t>ndërtesës</w:t>
      </w:r>
      <w:r w:rsidRPr="00CC49AB">
        <w:t xml:space="preserve"> sipas </w:t>
      </w:r>
      <w:r w:rsidRPr="00CC49AB">
        <w:lastRenderedPageBreak/>
        <w:t>orareve</w:t>
      </w:r>
      <w:r w:rsidR="00075E67" w:rsidRPr="00CC49AB">
        <w:t xml:space="preserve"> </w:t>
      </w:r>
      <w:r w:rsidRPr="00CC49AB">
        <w:t xml:space="preserve">etj. Pasi ndërtohet modeli bazë është e nevojshme të kryhet procesi i validimit të </w:t>
      </w:r>
      <w:r w:rsidR="00C462FC" w:rsidRPr="00CC49AB">
        <w:t>rezultateve</w:t>
      </w:r>
      <w:r w:rsidRPr="00CC49AB">
        <w:t xml:space="preserve"> të</w:t>
      </w:r>
      <w:r w:rsidR="00DC2701" w:rsidRPr="00CC49AB">
        <w:t xml:space="preserve"> </w:t>
      </w:r>
      <w:r w:rsidRPr="00CC49AB">
        <w:t xml:space="preserve">modelit me faturat e energjisë së ndërtesës së modeluar. Më pas ndërtohet modeli i propozuar, i njohur si skenari i propozuar duke përfshirë masat e kursimit të energjisë dhe sistemet teknike. </w:t>
      </w:r>
    </w:p>
    <w:p w14:paraId="3BF7FCF4" w14:textId="45C2E98A" w:rsidR="00655FA7" w:rsidRPr="00CC49AB" w:rsidRDefault="00655FA7" w:rsidP="00BF1D5F">
      <w:pPr>
        <w:pStyle w:val="TEKSTIIIIII"/>
      </w:pPr>
      <w:r w:rsidRPr="00CC49AB">
        <w:t>Pas përfundimit të kësaj analize, modeli na mundëson përgatitjen e një analizë më të hollësishme të fizibilitetit dhe/ose analizë të performancës (analiza e ciklit jetësor të projektit për të dy</w:t>
      </w:r>
      <w:r w:rsidR="00397167">
        <w:t>ja</w:t>
      </w:r>
      <w:r w:rsidRPr="00CC49AB">
        <w:t xml:space="preserve"> rastet) për të vlerësuar më mirë kursimet e energjisë, uljen e emetimeve të GES, reduktimin e kostove dhe/ose potencialin e prodhimit.</w:t>
      </w:r>
    </w:p>
    <w:p w14:paraId="33AFDE21" w14:textId="1C1F93CB" w:rsidR="00655FA7" w:rsidRPr="00CC49AB" w:rsidRDefault="00655FA7" w:rsidP="00BF1D5F">
      <w:pPr>
        <w:pStyle w:val="TEKSTIIIIII"/>
      </w:pPr>
      <w:r w:rsidRPr="00CC49AB">
        <w:t>Masat e kursimit të energjisë në banesa/njësi të ndryshme mund të përfshijnë integrimin e sistemeve teknike të avancuara, të cilat mund kontribuojnë në reduktimin e konsumit specifik vjetor të energjisë e cila në model njihet si procesi i optimizimit të sistemit nga ana gjenerimit.</w:t>
      </w:r>
      <w:r w:rsidR="00DC2701" w:rsidRPr="00CC49AB">
        <w:t xml:space="preserve"> </w:t>
      </w:r>
      <w:r w:rsidRPr="00CC49AB">
        <w:t xml:space="preserve">Bllok-skema e procesit të optimizimit teknik jepet në figurën e mëposhtme. </w:t>
      </w:r>
    </w:p>
    <w:p w14:paraId="7CE96862"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0325E1FF" wp14:editId="5F5BAFE1">
            <wp:extent cx="5943600" cy="3337560"/>
            <wp:effectExtent l="0" t="0" r="0" b="0"/>
            <wp:docPr id="955306988"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88" cstate="print">
                      <a:extLst>
                        <a:ext uri="{28A0092B-C50C-407E-A947-70E740481C1C}">
                          <a14:useLocalDpi xmlns:a14="http://schemas.microsoft.com/office/drawing/2010/main" val="0"/>
                        </a:ext>
                      </a:extLst>
                    </a:blip>
                    <a:srcRect/>
                    <a:stretch>
                      <a:fillRect/>
                    </a:stretch>
                  </pic:blipFill>
                  <pic:spPr bwMode="auto">
                    <a:xfrm>
                      <a:off x="0" y="0"/>
                      <a:ext cx="5943600" cy="3337560"/>
                    </a:xfrm>
                    <a:prstGeom prst="rect">
                      <a:avLst/>
                    </a:prstGeom>
                    <a:noFill/>
                    <a:ln>
                      <a:noFill/>
                    </a:ln>
                  </pic:spPr>
                </pic:pic>
              </a:graphicData>
            </a:graphic>
          </wp:inline>
        </w:drawing>
      </w:r>
    </w:p>
    <w:p w14:paraId="215673FC"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87" w:name="_Toc184729414"/>
      <w:r w:rsidRPr="00CC49AB">
        <w:rPr>
          <w:rFonts w:ascii="Garamond" w:hAnsi="Garamond" w:cs="Times New Roman"/>
          <w:b w:val="0"/>
          <w:i/>
          <w:color w:val="auto"/>
          <w:szCs w:val="20"/>
        </w:rPr>
        <w:t xml:space="preserve">Figura </w:t>
      </w:r>
      <w:r w:rsidR="00BF1D5F" w:rsidRPr="00CC49AB">
        <w:rPr>
          <w:rFonts w:ascii="Garamond" w:hAnsi="Garamond" w:cs="Times New Roman"/>
          <w:b w:val="0"/>
          <w:i/>
          <w:color w:val="auto"/>
          <w:szCs w:val="20"/>
        </w:rPr>
        <w:t>5.8</w:t>
      </w:r>
      <w:r w:rsidRPr="00CC49AB">
        <w:rPr>
          <w:rFonts w:ascii="Garamond" w:hAnsi="Garamond" w:cs="Times New Roman"/>
          <w:b w:val="0"/>
          <w:i/>
          <w:color w:val="auto"/>
          <w:szCs w:val="20"/>
        </w:rPr>
        <w:t xml:space="preserve"> Paraqitje skematike e metodologjisë së përdorur nga modeli RETScreen Expert</w:t>
      </w:r>
      <w:bookmarkEnd w:id="287"/>
    </w:p>
    <w:p w14:paraId="0CAC521B" w14:textId="77777777" w:rsidR="00BF1D5F" w:rsidRPr="00CC49AB" w:rsidRDefault="00BF1D5F" w:rsidP="00655FA7">
      <w:pPr>
        <w:spacing w:after="0" w:line="240" w:lineRule="auto"/>
        <w:jc w:val="both"/>
        <w:rPr>
          <w:rFonts w:ascii="Garamond" w:hAnsi="Garamond" w:cs="Times New Roman"/>
          <w:sz w:val="24"/>
          <w:szCs w:val="24"/>
        </w:rPr>
      </w:pPr>
    </w:p>
    <w:p w14:paraId="49D69B31" w14:textId="2FAA0EF8" w:rsidR="00655FA7" w:rsidRPr="00CC49AB" w:rsidRDefault="00655FA7" w:rsidP="00BF1D5F">
      <w:pPr>
        <w:pStyle w:val="TEKSTIIIIII"/>
      </w:pPr>
      <w:r w:rsidRPr="00CC49AB">
        <w:t xml:space="preserve">Në praktikën inxhinierike metodat e vlerësimit të fizibilitetit financiar të projekteve të ndryshme </w:t>
      </w:r>
      <w:r w:rsidR="00C462FC" w:rsidRPr="00CC49AB">
        <w:t>energjetike</w:t>
      </w:r>
      <w:r w:rsidRPr="00CC49AB">
        <w:t xml:space="preserve"> janë të njohura. Përpara se të zbatohen projekte që kanë të bëjnë me instalimin e një sistemi </w:t>
      </w:r>
      <w:r w:rsidR="00C462FC" w:rsidRPr="00CC49AB">
        <w:t>energjetik</w:t>
      </w:r>
      <w:r w:rsidRPr="00CC49AB">
        <w:t xml:space="preserve"> apo zbatimi i masave të kursimit të energjisë, kërkohet të kryhet një analizë ekonomike e mirëfilltë me qëllim minimizimin e risqeve të mundshme të llogaritura në një periudhë kohore të caktuar. Në rastin tonë, në sektorin rezidencial llogaritjet shtrihen në një periudhë deri në 30</w:t>
      </w:r>
      <w:r w:rsidR="006E4839">
        <w:t>-</w:t>
      </w:r>
      <w:r w:rsidRPr="00CC49AB">
        <w:t xml:space="preserve">vjeçare. Në mënyrë që investimi të jetë me interes duhet të përdoren metoda që marrin parasysh të gjitha kostot e mundshme dhe përfitimet e shërbimeve të ofruara. Gjithashtu duke qenë se paraja zhvlerësohet në kohë është e nevojshme që këto kosto dhe përfitime të konvertohen në vlera aktuale. Për këtë qëllim është përdorur modeli RETScreen Expert, një model </w:t>
      </w:r>
      <w:r w:rsidR="00C462FC" w:rsidRPr="00CC49AB">
        <w:t>energjitë</w:t>
      </w:r>
      <w:r w:rsidRPr="00CC49AB">
        <w:t xml:space="preserve"> që përdor një analizë gjithëpërfshirëse, duke integruar parametra</w:t>
      </w:r>
      <w:r w:rsidR="00DC2701" w:rsidRPr="00CC49AB">
        <w:t xml:space="preserve"> </w:t>
      </w:r>
      <w:r w:rsidR="00C462FC" w:rsidRPr="00CC49AB">
        <w:t>financiarë</w:t>
      </w:r>
      <w:r w:rsidRPr="00CC49AB">
        <w:t xml:space="preserve"> dhe ekonomik</w:t>
      </w:r>
      <w:r w:rsidR="00C462FC" w:rsidRPr="00CC49AB">
        <w:t>ë</w:t>
      </w:r>
      <w:r w:rsidRPr="00CC49AB">
        <w:t xml:space="preserve"> të rëndësishëm</w:t>
      </w:r>
      <w:r w:rsidR="00C462FC" w:rsidRPr="00CC49AB">
        <w:t>,</w:t>
      </w:r>
      <w:r w:rsidRPr="00CC49AB">
        <w:t xml:space="preserve"> të cilat jepen në tabelën 5.1 në vijim.</w:t>
      </w:r>
    </w:p>
    <w:p w14:paraId="490C8848" w14:textId="460D3624" w:rsidR="00655FA7" w:rsidRPr="00CC49AB" w:rsidRDefault="00655FA7" w:rsidP="00BF1D5F">
      <w:pPr>
        <w:pStyle w:val="TEKSTIIIIII"/>
      </w:pPr>
      <w:r w:rsidRPr="00CC49AB">
        <w:lastRenderedPageBreak/>
        <w:t>Metodat e njohura që përdoren për vlerësimin e një projekti inxhinierik në fushën e energjisë/efic</w:t>
      </w:r>
      <w:r w:rsidR="00C462FC" w:rsidRPr="00CC49AB">
        <w:t>i</w:t>
      </w:r>
      <w:r w:rsidRPr="00CC49AB">
        <w:t xml:space="preserve">encës së energjisë në sektorin rezidencial në vecanti janë tre: </w:t>
      </w:r>
    </w:p>
    <w:p w14:paraId="00D51810" w14:textId="03E2DBA6" w:rsidR="00655FA7" w:rsidRPr="00CC49AB" w:rsidRDefault="00BF1D5F" w:rsidP="00BF1D5F">
      <w:pPr>
        <w:pStyle w:val="TEKSTIIIIII"/>
      </w:pPr>
      <w:r w:rsidRPr="00CC49AB">
        <w:t>-</w:t>
      </w:r>
      <w:r w:rsidR="00C462FC" w:rsidRPr="00CC49AB">
        <w:t xml:space="preserve"> </w:t>
      </w:r>
      <w:r w:rsidR="00655FA7" w:rsidRPr="00CC49AB">
        <w:t xml:space="preserve">Periudha e Shlyerjes së thjeshtë dhe Periudha e Shlyerjes së Zbritur (SPP- DPP); </w:t>
      </w:r>
    </w:p>
    <w:p w14:paraId="0A08D27E" w14:textId="3111173E" w:rsidR="00655FA7" w:rsidRPr="00CC49AB" w:rsidRDefault="00BF1D5F" w:rsidP="00BF1D5F">
      <w:pPr>
        <w:pStyle w:val="TEKSTIIIIII"/>
      </w:pPr>
      <w:r w:rsidRPr="00CC49AB">
        <w:t>-</w:t>
      </w:r>
      <w:r w:rsidR="00C462FC" w:rsidRPr="00CC49AB">
        <w:t xml:space="preserve"> </w:t>
      </w:r>
      <w:r w:rsidR="00655FA7" w:rsidRPr="00CC49AB">
        <w:t>Vlera Aktuale Neto (NPV);</w:t>
      </w:r>
    </w:p>
    <w:p w14:paraId="0F7FD37D" w14:textId="77B5783E" w:rsidR="00655FA7" w:rsidRPr="00CC49AB" w:rsidRDefault="00BF1D5F" w:rsidP="00BF1D5F">
      <w:pPr>
        <w:pStyle w:val="TEKSTIIIIII"/>
      </w:pPr>
      <w:r w:rsidRPr="00CC49AB">
        <w:t>-</w:t>
      </w:r>
      <w:r w:rsidR="00C462FC" w:rsidRPr="00CC49AB">
        <w:t xml:space="preserve"> </w:t>
      </w:r>
      <w:r w:rsidR="00655FA7" w:rsidRPr="00CC49AB">
        <w:t xml:space="preserve">Norma e Kthimit të Brendshëm (IRR). </w:t>
      </w:r>
    </w:p>
    <w:p w14:paraId="35E12BBA" w14:textId="77777777" w:rsidR="00655FA7" w:rsidRPr="00CC49AB" w:rsidRDefault="00655FA7" w:rsidP="00BF1D5F">
      <w:pPr>
        <w:pStyle w:val="TEKSTIIIIII"/>
        <w:rPr>
          <w:rStyle w:val="IntenseEmphasis"/>
          <w:rFonts w:cs="Times New Roman"/>
          <w:b/>
          <w:bCs/>
          <w:i w:val="0"/>
          <w:iCs w:val="0"/>
          <w:color w:val="auto"/>
        </w:rPr>
      </w:pPr>
      <w:bookmarkStart w:id="288" w:name="_Toc51657078"/>
      <w:r w:rsidRPr="00CC49AB">
        <w:rPr>
          <w:rStyle w:val="IntenseEmphasis"/>
          <w:rFonts w:cs="Times New Roman"/>
          <w:bCs/>
          <w:color w:val="auto"/>
        </w:rPr>
        <w:t>Afati i vetëshlyerjes së thjeshtë (SP) dhe Periudha e Shlyerjes së Zbritshme (DPP)</w:t>
      </w:r>
      <w:bookmarkEnd w:id="288"/>
    </w:p>
    <w:p w14:paraId="1A576171" w14:textId="77777777" w:rsidR="00655FA7" w:rsidRPr="00CC49AB" w:rsidRDefault="00655FA7" w:rsidP="00BF1D5F">
      <w:pPr>
        <w:pStyle w:val="TEKSTIIIIII"/>
        <w:rPr>
          <w:szCs w:val="24"/>
        </w:rPr>
      </w:pPr>
      <w:r w:rsidRPr="00CC49AB">
        <w:rPr>
          <w:szCs w:val="24"/>
        </w:rPr>
        <w:t>Periudha e Shlyerjes së Zbritshme (DPP) shpreh numrin e viteve që i duhet një investimi për të rikuperuar koston e tij fillestare, duke marrë në konsideratë inflacionin, normat e interesit dhe faktorë të tjerë të influencuar nga vlera në kohë e parasë, të cilat ndihmojnë investitorin në vendimmarrje. DPP ndryshon pak nga Periudha Shlyerjes, e cila llogarit vetëm flukset e parave që vijnë nga një investim dhe nuk merr parasysh vlerën në kohë të parasë. Sa më e shkurtër të jetë periudha e DPP, aq më i tërheqës rezulton një investim.</w:t>
      </w:r>
    </w:p>
    <w:p w14:paraId="2541E632" w14:textId="756B1F2E" w:rsidR="00655FA7" w:rsidRPr="00CC49AB" w:rsidRDefault="00655FA7" w:rsidP="00BF1D5F">
      <w:pPr>
        <w:pStyle w:val="TEKSTIIIIII"/>
        <w:rPr>
          <w:rStyle w:val="IntenseEmphasis"/>
          <w:rFonts w:cs="Times New Roman"/>
          <w:b/>
          <w:bCs/>
          <w:i w:val="0"/>
          <w:iCs w:val="0"/>
          <w:color w:val="auto"/>
        </w:rPr>
      </w:pPr>
      <w:bookmarkStart w:id="289" w:name="_Toc51657079"/>
      <w:r w:rsidRPr="00CC49AB">
        <w:rPr>
          <w:rStyle w:val="IntenseEmphasis"/>
          <w:rFonts w:cs="Times New Roman"/>
          <w:bCs/>
          <w:color w:val="auto"/>
        </w:rPr>
        <w:t>Vlera Aktuale Neto (NPV)</w:t>
      </w:r>
      <w:bookmarkEnd w:id="289"/>
      <w:r w:rsidR="00DC2701" w:rsidRPr="00CC49AB">
        <w:rPr>
          <w:rStyle w:val="IntenseEmphasis"/>
          <w:rFonts w:cs="Times New Roman"/>
          <w:bCs/>
          <w:color w:val="auto"/>
        </w:rPr>
        <w:t xml:space="preserve"> </w:t>
      </w:r>
    </w:p>
    <w:p w14:paraId="6C28E434" w14:textId="29982C1D" w:rsidR="00655FA7" w:rsidRPr="00CC49AB" w:rsidRDefault="00655FA7" w:rsidP="00BF1D5F">
      <w:pPr>
        <w:pStyle w:val="TEKSTIIIIII"/>
        <w:rPr>
          <w:szCs w:val="24"/>
        </w:rPr>
      </w:pPr>
      <w:r w:rsidRPr="00CC49AB">
        <w:rPr>
          <w:szCs w:val="24"/>
        </w:rPr>
        <w:t>Avantazhi kryesor i kësaj metode është se merr parasysh vlerën e parasë në kohë si dhe thjeshtësia për të krahasuar dy projekte. Projekti/investimi që ka NPV më të lartë duhet të jetë më i pëlqyer nga pikëpamja financiare dhe duhet të pranohet si opsion. Sidoqoftë, kjo metodë është shumë e ndjeshme ndaj faktorit €(r): një ndryshimi i vogël në vlerën e (r) sjell ndryshime të mëdha në vlerën e NPV, ndaj vlerësimi i vlerës së duhur (r) është i pasigurt. Një zgjidhje është të kryhet një llogaritje në një gamë të gjerë e NPV duke përdorur norma (parashikime) të ndryshme të (r).</w:t>
      </w:r>
      <w:r w:rsidR="00DC2701" w:rsidRPr="00CC49AB">
        <w:rPr>
          <w:szCs w:val="24"/>
        </w:rPr>
        <w:t xml:space="preserve"> </w:t>
      </w:r>
    </w:p>
    <w:tbl>
      <w:tblPr>
        <w:tblW w:w="0" w:type="auto"/>
        <w:tblLook w:val="04A0" w:firstRow="1" w:lastRow="0" w:firstColumn="1" w:lastColumn="0" w:noHBand="0" w:noVBand="1"/>
      </w:tblPr>
      <w:tblGrid>
        <w:gridCol w:w="8649"/>
        <w:gridCol w:w="711"/>
      </w:tblGrid>
      <w:tr w:rsidR="00655FA7" w:rsidRPr="00CC49AB" w14:paraId="785DFF4F" w14:textId="77777777" w:rsidTr="00BF1D5F">
        <w:trPr>
          <w:trHeight w:val="1366"/>
        </w:trPr>
        <w:tc>
          <w:tcPr>
            <w:tcW w:w="8860" w:type="dxa"/>
            <w:vAlign w:val="center"/>
          </w:tcPr>
          <w:p w14:paraId="77C78923" w14:textId="77777777" w:rsidR="00655FA7" w:rsidRPr="00CC49AB" w:rsidRDefault="00655FA7" w:rsidP="002405F4">
            <w:pPr>
              <w:pStyle w:val="BodyText"/>
              <w:spacing w:after="0" w:line="240" w:lineRule="auto"/>
              <w:jc w:val="center"/>
              <w:rPr>
                <w:rFonts w:ascii="Garamond" w:eastAsiaTheme="minorEastAsia" w:hAnsi="Garamond"/>
                <w:szCs w:val="24"/>
                <w:lang w:bidi="he-IL"/>
              </w:rPr>
            </w:pPr>
            <m:oMathPara>
              <m:oMath>
                <m:r>
                  <w:rPr>
                    <w:rFonts w:ascii="Cambria Math" w:eastAsiaTheme="minorEastAsia" w:hAnsi="Cambria Math"/>
                    <w:szCs w:val="24"/>
                    <w:lang w:bidi="he-IL"/>
                  </w:rPr>
                  <m:t>NPV</m:t>
                </m:r>
                <m:r>
                  <m:rPr>
                    <m:sty m:val="p"/>
                  </m:rPr>
                  <w:rPr>
                    <w:rFonts w:ascii="Cambria Math" w:eastAsiaTheme="minorEastAsia" w:hAnsi="Cambria Math"/>
                    <w:szCs w:val="24"/>
                    <w:lang w:bidi="he-IL"/>
                  </w:rPr>
                  <m:t xml:space="preserve"> =</m:t>
                </m:r>
                <m:sSub>
                  <m:sSubPr>
                    <m:ctrlPr>
                      <w:rPr>
                        <w:rFonts w:ascii="Cambria Math" w:eastAsiaTheme="minorEastAsia" w:hAnsi="Cambria Math"/>
                        <w:szCs w:val="24"/>
                        <w:lang w:bidi="he-IL"/>
                      </w:rPr>
                    </m:ctrlPr>
                  </m:sSubPr>
                  <m:e>
                    <m:r>
                      <w:rPr>
                        <w:rFonts w:ascii="Cambria Math" w:eastAsiaTheme="minorEastAsia" w:hAnsi="Cambria Math"/>
                        <w:szCs w:val="24"/>
                        <w:lang w:bidi="he-IL"/>
                      </w:rPr>
                      <m:t>C</m:t>
                    </m:r>
                  </m:e>
                  <m:sub>
                    <m:r>
                      <w:rPr>
                        <w:rFonts w:ascii="Cambria Math" w:eastAsiaTheme="minorEastAsia" w:hAnsi="Cambria Math"/>
                        <w:szCs w:val="24"/>
                        <w:lang w:bidi="he-IL"/>
                      </w:rPr>
                      <m:t>t</m:t>
                    </m:r>
                  </m:sub>
                </m:sSub>
                <m:r>
                  <m:rPr>
                    <m:sty m:val="p"/>
                  </m:rPr>
                  <w:rPr>
                    <w:rFonts w:ascii="Cambria Math" w:eastAsiaTheme="minorEastAsia" w:hAnsi="Cambria Math"/>
                    <w:szCs w:val="24"/>
                    <w:lang w:bidi="he-IL"/>
                  </w:rPr>
                  <m:t>+</m:t>
                </m:r>
                <m:f>
                  <m:fPr>
                    <m:ctrlPr>
                      <w:rPr>
                        <w:rFonts w:ascii="Cambria Math" w:eastAsiaTheme="minorEastAsia" w:hAnsi="Cambria Math"/>
                        <w:szCs w:val="24"/>
                        <w:lang w:bidi="he-IL"/>
                      </w:rPr>
                    </m:ctrlPr>
                  </m:fPr>
                  <m:num>
                    <m:sSub>
                      <m:sSubPr>
                        <m:ctrlPr>
                          <w:rPr>
                            <w:rFonts w:ascii="Cambria Math" w:eastAsiaTheme="minorEastAsia" w:hAnsi="Cambria Math"/>
                            <w:szCs w:val="24"/>
                            <w:lang w:bidi="he-IL"/>
                          </w:rPr>
                        </m:ctrlPr>
                      </m:sSubPr>
                      <m:e>
                        <m:r>
                          <w:rPr>
                            <w:rFonts w:ascii="Cambria Math" w:eastAsiaTheme="minorEastAsia" w:hAnsi="Cambria Math"/>
                            <w:szCs w:val="24"/>
                            <w:lang w:bidi="he-IL"/>
                          </w:rPr>
                          <m:t>ANCF</m:t>
                        </m:r>
                      </m:e>
                      <m:sub>
                        <m:r>
                          <m:rPr>
                            <m:sty m:val="p"/>
                          </m:rPr>
                          <w:rPr>
                            <w:rFonts w:ascii="Cambria Math" w:eastAsiaTheme="minorEastAsia" w:hAnsi="Cambria Math"/>
                            <w:szCs w:val="24"/>
                            <w:lang w:bidi="he-IL"/>
                          </w:rPr>
                          <m:t>1</m:t>
                        </m:r>
                      </m:sub>
                    </m:sSub>
                  </m:num>
                  <m:den>
                    <m:sSup>
                      <m:sSupPr>
                        <m:ctrlPr>
                          <w:rPr>
                            <w:rFonts w:ascii="Cambria Math" w:eastAsiaTheme="minorEastAsia" w:hAnsi="Cambria Math"/>
                            <w:szCs w:val="24"/>
                            <w:lang w:bidi="he-IL"/>
                          </w:rPr>
                        </m:ctrlPr>
                      </m:sSupPr>
                      <m:e>
                        <m:d>
                          <m:dPr>
                            <m:ctrlPr>
                              <w:rPr>
                                <w:rFonts w:ascii="Cambria Math" w:eastAsiaTheme="minorEastAsia" w:hAnsi="Cambria Math"/>
                                <w:szCs w:val="24"/>
                                <w:lang w:bidi="he-IL"/>
                              </w:rPr>
                            </m:ctrlPr>
                          </m:dPr>
                          <m:e>
                            <m:r>
                              <m:rPr>
                                <m:sty m:val="p"/>
                              </m:rPr>
                              <w:rPr>
                                <w:rFonts w:ascii="Cambria Math" w:eastAsiaTheme="minorEastAsia" w:hAnsi="Cambria Math"/>
                                <w:szCs w:val="24"/>
                                <w:lang w:bidi="he-IL"/>
                              </w:rPr>
                              <m:t>1+</m:t>
                            </m:r>
                            <m:r>
                              <w:rPr>
                                <w:rFonts w:ascii="Cambria Math" w:eastAsiaTheme="minorEastAsia" w:hAnsi="Cambria Math"/>
                                <w:szCs w:val="24"/>
                                <w:lang w:bidi="he-IL"/>
                              </w:rPr>
                              <m:t>r</m:t>
                            </m:r>
                          </m:e>
                        </m:d>
                      </m:e>
                      <m:sup>
                        <m:r>
                          <m:rPr>
                            <m:sty m:val="p"/>
                          </m:rPr>
                          <w:rPr>
                            <w:rFonts w:ascii="Cambria Math" w:eastAsiaTheme="minorEastAsia" w:hAnsi="Cambria Math"/>
                            <w:szCs w:val="24"/>
                            <w:lang w:bidi="he-IL"/>
                          </w:rPr>
                          <m:t>1</m:t>
                        </m:r>
                      </m:sup>
                    </m:sSup>
                  </m:den>
                </m:f>
                <m:r>
                  <m:rPr>
                    <m:sty m:val="p"/>
                  </m:rPr>
                  <w:rPr>
                    <w:rFonts w:ascii="Cambria Math" w:eastAsiaTheme="minorEastAsia" w:hAnsi="Cambria Math"/>
                    <w:szCs w:val="24"/>
                    <w:lang w:bidi="he-IL"/>
                  </w:rPr>
                  <m:t>+</m:t>
                </m:r>
                <m:f>
                  <m:fPr>
                    <m:ctrlPr>
                      <w:rPr>
                        <w:rFonts w:ascii="Cambria Math" w:eastAsiaTheme="minorEastAsia" w:hAnsi="Cambria Math"/>
                        <w:szCs w:val="24"/>
                        <w:lang w:bidi="he-IL"/>
                      </w:rPr>
                    </m:ctrlPr>
                  </m:fPr>
                  <m:num>
                    <m:sSub>
                      <m:sSubPr>
                        <m:ctrlPr>
                          <w:rPr>
                            <w:rFonts w:ascii="Cambria Math" w:eastAsiaTheme="minorEastAsia" w:hAnsi="Cambria Math"/>
                            <w:szCs w:val="24"/>
                            <w:lang w:bidi="he-IL"/>
                          </w:rPr>
                        </m:ctrlPr>
                      </m:sSubPr>
                      <m:e>
                        <m:r>
                          <w:rPr>
                            <w:rFonts w:ascii="Cambria Math" w:eastAsiaTheme="minorEastAsia" w:hAnsi="Cambria Math"/>
                            <w:szCs w:val="24"/>
                            <w:lang w:bidi="he-IL"/>
                          </w:rPr>
                          <m:t>ANCF</m:t>
                        </m:r>
                      </m:e>
                      <m:sub>
                        <m:r>
                          <m:rPr>
                            <m:sty m:val="p"/>
                          </m:rPr>
                          <w:rPr>
                            <w:rFonts w:ascii="Cambria Math" w:eastAsiaTheme="minorEastAsia" w:hAnsi="Cambria Math"/>
                            <w:szCs w:val="24"/>
                            <w:lang w:bidi="he-IL"/>
                          </w:rPr>
                          <m:t>2</m:t>
                        </m:r>
                      </m:sub>
                    </m:sSub>
                  </m:num>
                  <m:den>
                    <m:sSup>
                      <m:sSupPr>
                        <m:ctrlPr>
                          <w:rPr>
                            <w:rFonts w:ascii="Cambria Math" w:eastAsiaTheme="minorEastAsia" w:hAnsi="Cambria Math"/>
                            <w:szCs w:val="24"/>
                            <w:lang w:bidi="he-IL"/>
                          </w:rPr>
                        </m:ctrlPr>
                      </m:sSupPr>
                      <m:e>
                        <m:d>
                          <m:dPr>
                            <m:ctrlPr>
                              <w:rPr>
                                <w:rFonts w:ascii="Cambria Math" w:eastAsiaTheme="minorEastAsia" w:hAnsi="Cambria Math"/>
                                <w:szCs w:val="24"/>
                                <w:lang w:bidi="he-IL"/>
                              </w:rPr>
                            </m:ctrlPr>
                          </m:dPr>
                          <m:e>
                            <m:r>
                              <m:rPr>
                                <m:sty m:val="p"/>
                              </m:rPr>
                              <w:rPr>
                                <w:rFonts w:ascii="Cambria Math" w:eastAsiaTheme="minorEastAsia" w:hAnsi="Cambria Math"/>
                                <w:szCs w:val="24"/>
                                <w:lang w:bidi="he-IL"/>
                              </w:rPr>
                              <m:t>1+</m:t>
                            </m:r>
                            <m:r>
                              <w:rPr>
                                <w:rFonts w:ascii="Cambria Math" w:eastAsiaTheme="minorEastAsia" w:hAnsi="Cambria Math"/>
                                <w:szCs w:val="24"/>
                                <w:lang w:bidi="he-IL"/>
                              </w:rPr>
                              <m:t>r</m:t>
                            </m:r>
                          </m:e>
                        </m:d>
                      </m:e>
                      <m:sup>
                        <m:r>
                          <m:rPr>
                            <m:sty m:val="p"/>
                          </m:rPr>
                          <w:rPr>
                            <w:rFonts w:ascii="Cambria Math" w:eastAsiaTheme="minorEastAsia" w:hAnsi="Cambria Math"/>
                            <w:szCs w:val="24"/>
                            <w:lang w:bidi="he-IL"/>
                          </w:rPr>
                          <m:t>2</m:t>
                        </m:r>
                      </m:sup>
                    </m:sSup>
                  </m:den>
                </m:f>
                <m:r>
                  <m:rPr>
                    <m:sty m:val="p"/>
                  </m:rPr>
                  <w:rPr>
                    <w:rFonts w:ascii="Cambria Math" w:eastAsiaTheme="minorEastAsia" w:hAnsi="Cambria Math"/>
                    <w:szCs w:val="24"/>
                    <w:lang w:bidi="he-IL"/>
                  </w:rPr>
                  <m:t xml:space="preserve">+… </m:t>
                </m:r>
                <m:f>
                  <m:fPr>
                    <m:ctrlPr>
                      <w:rPr>
                        <w:rFonts w:ascii="Cambria Math" w:eastAsiaTheme="minorEastAsia" w:hAnsi="Cambria Math"/>
                        <w:szCs w:val="24"/>
                        <w:lang w:bidi="he-IL"/>
                      </w:rPr>
                    </m:ctrlPr>
                  </m:fPr>
                  <m:num>
                    <m:sSub>
                      <m:sSubPr>
                        <m:ctrlPr>
                          <w:rPr>
                            <w:rFonts w:ascii="Cambria Math" w:eastAsiaTheme="minorEastAsia" w:hAnsi="Cambria Math"/>
                            <w:szCs w:val="24"/>
                            <w:lang w:bidi="he-IL"/>
                          </w:rPr>
                        </m:ctrlPr>
                      </m:sSubPr>
                      <m:e>
                        <m:r>
                          <w:rPr>
                            <w:rFonts w:ascii="Cambria Math" w:eastAsiaTheme="minorEastAsia" w:hAnsi="Cambria Math"/>
                            <w:szCs w:val="24"/>
                            <w:lang w:bidi="he-IL"/>
                          </w:rPr>
                          <m:t>ANCF</m:t>
                        </m:r>
                      </m:e>
                      <m:sub>
                        <m:r>
                          <w:rPr>
                            <w:rFonts w:ascii="Cambria Math" w:eastAsiaTheme="minorEastAsia" w:hAnsi="Cambria Math"/>
                            <w:szCs w:val="24"/>
                            <w:lang w:bidi="he-IL"/>
                          </w:rPr>
                          <m:t>n</m:t>
                        </m:r>
                      </m:sub>
                    </m:sSub>
                  </m:num>
                  <m:den>
                    <m:sSup>
                      <m:sSupPr>
                        <m:ctrlPr>
                          <w:rPr>
                            <w:rFonts w:ascii="Cambria Math" w:eastAsiaTheme="minorEastAsia" w:hAnsi="Cambria Math"/>
                            <w:szCs w:val="24"/>
                            <w:lang w:bidi="he-IL"/>
                          </w:rPr>
                        </m:ctrlPr>
                      </m:sSupPr>
                      <m:e>
                        <m:d>
                          <m:dPr>
                            <m:ctrlPr>
                              <w:rPr>
                                <w:rFonts w:ascii="Cambria Math" w:eastAsiaTheme="minorEastAsia" w:hAnsi="Cambria Math"/>
                                <w:szCs w:val="24"/>
                                <w:lang w:bidi="he-IL"/>
                              </w:rPr>
                            </m:ctrlPr>
                          </m:dPr>
                          <m:e>
                            <m:r>
                              <m:rPr>
                                <m:sty m:val="p"/>
                              </m:rPr>
                              <w:rPr>
                                <w:rFonts w:ascii="Cambria Math" w:eastAsiaTheme="minorEastAsia" w:hAnsi="Cambria Math"/>
                                <w:szCs w:val="24"/>
                                <w:lang w:bidi="he-IL"/>
                              </w:rPr>
                              <m:t>1+</m:t>
                            </m:r>
                            <m:r>
                              <w:rPr>
                                <w:rFonts w:ascii="Cambria Math" w:eastAsiaTheme="minorEastAsia" w:hAnsi="Cambria Math"/>
                                <w:szCs w:val="24"/>
                                <w:lang w:bidi="he-IL"/>
                              </w:rPr>
                              <m:t>r</m:t>
                            </m:r>
                          </m:e>
                        </m:d>
                      </m:e>
                      <m:sup>
                        <m:r>
                          <w:rPr>
                            <w:rFonts w:ascii="Cambria Math" w:eastAsiaTheme="minorEastAsia" w:hAnsi="Cambria Math"/>
                            <w:szCs w:val="24"/>
                            <w:lang w:bidi="he-IL"/>
                          </w:rPr>
                          <m:t>n</m:t>
                        </m:r>
                      </m:sup>
                    </m:sSup>
                  </m:den>
                </m:f>
              </m:oMath>
            </m:oMathPara>
          </w:p>
          <w:p w14:paraId="3CE4F36F" w14:textId="77777777" w:rsidR="00655FA7" w:rsidRPr="00CC49AB" w:rsidRDefault="00655FA7" w:rsidP="002405F4">
            <w:pPr>
              <w:pStyle w:val="BodyText"/>
              <w:spacing w:after="0" w:line="240" w:lineRule="auto"/>
              <w:jc w:val="center"/>
              <w:rPr>
                <w:rFonts w:ascii="Garamond" w:eastAsiaTheme="minorEastAsia" w:hAnsi="Garamond"/>
                <w:szCs w:val="24"/>
                <w:lang w:bidi="he-IL"/>
              </w:rPr>
            </w:pPr>
            <w:r w:rsidRPr="00CC49AB">
              <w:rPr>
                <w:rFonts w:ascii="Garamond" w:eastAsiaTheme="minorEastAsia" w:hAnsi="Garamond"/>
                <w:szCs w:val="24"/>
                <w:lang w:bidi="he-IL"/>
              </w:rPr>
              <w:t>NPV=</w:t>
            </w:r>
            <m:oMath>
              <m:r>
                <m:rPr>
                  <m:sty m:val="p"/>
                </m:rPr>
                <w:rPr>
                  <w:rFonts w:ascii="Cambria Math" w:eastAsiaTheme="minorEastAsia" w:hAnsi="Cambria Math"/>
                  <w:szCs w:val="24"/>
                  <w:lang w:bidi="he-IL"/>
                </w:rPr>
                <m:t xml:space="preserve"> </m:t>
              </m:r>
              <m:r>
                <w:rPr>
                  <w:rFonts w:ascii="Cambria Math" w:eastAsiaTheme="minorEastAsia" w:hAnsi="Cambria Math"/>
                  <w:szCs w:val="24"/>
                  <w:lang w:bidi="he-IL"/>
                </w:rPr>
                <m:t>I</m:t>
              </m:r>
              <m:r>
                <m:rPr>
                  <m:sty m:val="p"/>
                </m:rPr>
                <w:rPr>
                  <w:rFonts w:ascii="Cambria Math" w:eastAsiaTheme="minorEastAsia" w:hAnsi="Cambria Math"/>
                  <w:szCs w:val="24"/>
                  <w:lang w:bidi="he-IL"/>
                </w:rPr>
                <m:t>+</m:t>
              </m:r>
              <m:nary>
                <m:naryPr>
                  <m:chr m:val="∑"/>
                  <m:limLoc m:val="undOvr"/>
                  <m:ctrlPr>
                    <w:rPr>
                      <w:rFonts w:ascii="Cambria Math" w:eastAsiaTheme="minorEastAsia" w:hAnsi="Cambria Math"/>
                      <w:szCs w:val="24"/>
                      <w:lang w:bidi="he-IL"/>
                    </w:rPr>
                  </m:ctrlPr>
                </m:naryPr>
                <m:sub>
                  <m:r>
                    <m:rPr>
                      <m:sty m:val="p"/>
                    </m:rPr>
                    <w:rPr>
                      <w:rFonts w:ascii="Cambria Math" w:eastAsiaTheme="minorEastAsia" w:hAnsi="Cambria Math"/>
                      <w:szCs w:val="24"/>
                      <w:lang w:bidi="he-IL"/>
                    </w:rPr>
                    <m:t>1</m:t>
                  </m:r>
                </m:sub>
                <m:sup>
                  <m:r>
                    <w:rPr>
                      <w:rFonts w:ascii="Cambria Math" w:eastAsiaTheme="minorEastAsia" w:hAnsi="Cambria Math"/>
                      <w:szCs w:val="24"/>
                      <w:lang w:bidi="he-IL"/>
                    </w:rPr>
                    <m:t>n</m:t>
                  </m:r>
                </m:sup>
                <m:e>
                  <m:f>
                    <m:fPr>
                      <m:ctrlPr>
                        <w:rPr>
                          <w:rFonts w:ascii="Cambria Math" w:eastAsiaTheme="minorEastAsia" w:hAnsi="Cambria Math"/>
                          <w:szCs w:val="24"/>
                          <w:lang w:bidi="he-IL"/>
                        </w:rPr>
                      </m:ctrlPr>
                    </m:fPr>
                    <m:num>
                      <m:sSub>
                        <m:sSubPr>
                          <m:ctrlPr>
                            <w:rPr>
                              <w:rFonts w:ascii="Cambria Math" w:eastAsiaTheme="minorEastAsia" w:hAnsi="Cambria Math"/>
                              <w:szCs w:val="24"/>
                              <w:lang w:bidi="he-IL"/>
                            </w:rPr>
                          </m:ctrlPr>
                        </m:sSubPr>
                        <m:e>
                          <m:r>
                            <w:rPr>
                              <w:rFonts w:ascii="Cambria Math" w:eastAsiaTheme="minorEastAsia" w:hAnsi="Cambria Math"/>
                              <w:szCs w:val="24"/>
                              <w:lang w:bidi="he-IL"/>
                            </w:rPr>
                            <m:t>P</m:t>
                          </m:r>
                        </m:e>
                        <m:sub>
                          <m:r>
                            <m:rPr>
                              <m:sty m:val="p"/>
                            </m:rPr>
                            <w:rPr>
                              <w:rFonts w:ascii="Cambria Math" w:eastAsiaTheme="minorEastAsia" w:hAnsi="Cambria Math"/>
                              <w:szCs w:val="24"/>
                              <w:lang w:bidi="he-IL"/>
                            </w:rPr>
                            <m:t>1</m:t>
                          </m:r>
                        </m:sub>
                      </m:sSub>
                    </m:num>
                    <m:den>
                      <m:sSup>
                        <m:sSupPr>
                          <m:ctrlPr>
                            <w:rPr>
                              <w:rFonts w:ascii="Cambria Math" w:eastAsiaTheme="minorEastAsia" w:hAnsi="Cambria Math"/>
                              <w:szCs w:val="24"/>
                              <w:lang w:bidi="he-IL"/>
                            </w:rPr>
                          </m:ctrlPr>
                        </m:sSupPr>
                        <m:e>
                          <m:d>
                            <m:dPr>
                              <m:ctrlPr>
                                <w:rPr>
                                  <w:rFonts w:ascii="Cambria Math" w:eastAsiaTheme="minorEastAsia" w:hAnsi="Cambria Math"/>
                                  <w:szCs w:val="24"/>
                                  <w:lang w:bidi="he-IL"/>
                                </w:rPr>
                              </m:ctrlPr>
                            </m:dPr>
                            <m:e>
                              <m:r>
                                <m:rPr>
                                  <m:sty m:val="p"/>
                                </m:rPr>
                                <w:rPr>
                                  <w:rFonts w:ascii="Cambria Math" w:eastAsiaTheme="minorEastAsia" w:hAnsi="Cambria Math"/>
                                  <w:szCs w:val="24"/>
                                  <w:lang w:bidi="he-IL"/>
                                </w:rPr>
                                <m:t>1+</m:t>
                              </m:r>
                              <m:r>
                                <w:rPr>
                                  <w:rFonts w:ascii="Cambria Math" w:eastAsiaTheme="minorEastAsia" w:hAnsi="Cambria Math"/>
                                  <w:szCs w:val="24"/>
                                  <w:lang w:bidi="he-IL"/>
                                </w:rPr>
                                <m:t>r</m:t>
                              </m:r>
                            </m:e>
                          </m:d>
                        </m:e>
                        <m:sup>
                          <m:r>
                            <w:rPr>
                              <w:rFonts w:ascii="Cambria Math" w:eastAsiaTheme="minorEastAsia" w:hAnsi="Cambria Math"/>
                              <w:szCs w:val="24"/>
                              <w:lang w:bidi="he-IL"/>
                            </w:rPr>
                            <m:t>n</m:t>
                          </m:r>
                        </m:sup>
                      </m:sSup>
                    </m:den>
                  </m:f>
                </m:e>
              </m:nary>
            </m:oMath>
          </w:p>
        </w:tc>
        <w:tc>
          <w:tcPr>
            <w:tcW w:w="716" w:type="dxa"/>
            <w:vAlign w:val="center"/>
          </w:tcPr>
          <w:p w14:paraId="365BBC92" w14:textId="77777777" w:rsidR="00655FA7" w:rsidRPr="00CC49AB" w:rsidRDefault="00655FA7" w:rsidP="002405F4">
            <w:pPr>
              <w:pStyle w:val="BodyText"/>
              <w:spacing w:after="0" w:line="240" w:lineRule="auto"/>
              <w:jc w:val="center"/>
              <w:rPr>
                <w:rFonts w:ascii="Garamond" w:eastAsiaTheme="minorEastAsia" w:hAnsi="Garamond"/>
                <w:szCs w:val="24"/>
                <w:lang w:bidi="he-IL"/>
              </w:rPr>
            </w:pPr>
            <w:r w:rsidRPr="00CC49AB">
              <w:rPr>
                <w:rFonts w:ascii="Garamond" w:eastAsiaTheme="minorEastAsia" w:hAnsi="Garamond"/>
                <w:szCs w:val="24"/>
                <w:lang w:bidi="he-IL"/>
              </w:rPr>
              <w:t>1.21</w:t>
            </w:r>
          </w:p>
        </w:tc>
      </w:tr>
    </w:tbl>
    <w:p w14:paraId="49186479" w14:textId="77777777" w:rsidR="00655FA7" w:rsidRPr="00CC49AB" w:rsidRDefault="00655FA7" w:rsidP="00BF1D5F">
      <w:pPr>
        <w:pStyle w:val="TEKSTIIIIII"/>
        <w:rPr>
          <w:rStyle w:val="IntenseEmphasis"/>
          <w:rFonts w:cs="Times New Roman"/>
          <w:b/>
          <w:bCs/>
          <w:i w:val="0"/>
          <w:iCs w:val="0"/>
          <w:color w:val="auto"/>
        </w:rPr>
      </w:pPr>
      <w:bookmarkStart w:id="290" w:name="_Toc51657080"/>
      <w:r w:rsidRPr="00CC49AB">
        <w:rPr>
          <w:rStyle w:val="IntenseEmphasis"/>
          <w:rFonts w:cs="Times New Roman"/>
          <w:bCs/>
          <w:color w:val="auto"/>
        </w:rPr>
        <w:t>Norma e kthimit të brendshëm (IRR)</w:t>
      </w:r>
      <w:bookmarkEnd w:id="290"/>
    </w:p>
    <w:p w14:paraId="47D349A7" w14:textId="60A9B38A" w:rsidR="00655FA7" w:rsidRPr="00CC49AB" w:rsidRDefault="00655FA7" w:rsidP="00BF1D5F">
      <w:pPr>
        <w:pStyle w:val="TEKSTIIIIII"/>
        <w:rPr>
          <w:rFonts w:eastAsiaTheme="minorEastAsia"/>
          <w:szCs w:val="24"/>
          <w:lang w:bidi="he-IL"/>
        </w:rPr>
      </w:pPr>
      <w:r w:rsidRPr="00CC49AB">
        <w:rPr>
          <w:rFonts w:eastAsiaTheme="minorEastAsia"/>
          <w:szCs w:val="24"/>
          <w:lang w:bidi="he-IL"/>
        </w:rPr>
        <w:t>Norma e Kthimit të Brendshëm (IRR) në një investim apo projekt shpreh norm</w:t>
      </w:r>
      <w:r w:rsidRPr="00CC49AB">
        <w:rPr>
          <w:szCs w:val="24"/>
        </w:rPr>
        <w:t>ën</w:t>
      </w:r>
      <w:r w:rsidRPr="00CC49AB">
        <w:rPr>
          <w:rFonts w:eastAsiaTheme="minorEastAsia"/>
          <w:szCs w:val="24"/>
          <w:lang w:bidi="he-IL"/>
        </w:rPr>
        <w:t xml:space="preserve"> e zbritjes që e kthen NPV-në e kostove (flukset monetare negative) të investimit të barabartë me NPV-në e përfitimeve (flukseve pozitive të parasë) nga investimi. Metoda IRR zakonisht përdoret për të vlerësuar </w:t>
      </w:r>
      <w:r w:rsidR="00165A32" w:rsidRPr="00CC49AB">
        <w:rPr>
          <w:rFonts w:eastAsiaTheme="minorEastAsia"/>
          <w:b/>
          <w:szCs w:val="24"/>
          <w:lang w:bidi="he-IL"/>
        </w:rPr>
        <w:t>“</w:t>
      </w:r>
      <w:r w:rsidRPr="00CC49AB">
        <w:rPr>
          <w:rFonts w:eastAsiaTheme="minorEastAsia"/>
          <w:b/>
          <w:szCs w:val="24"/>
          <w:lang w:bidi="he-IL"/>
        </w:rPr>
        <w:t>pëlqyeshmërinë</w:t>
      </w:r>
      <w:r w:rsidR="00165A32" w:rsidRPr="00CC49AB">
        <w:rPr>
          <w:rFonts w:eastAsiaTheme="minorEastAsia"/>
          <w:b/>
          <w:szCs w:val="24"/>
          <w:lang w:bidi="he-IL"/>
        </w:rPr>
        <w:t>”</w:t>
      </w:r>
      <w:r w:rsidRPr="00CC49AB">
        <w:rPr>
          <w:rFonts w:eastAsiaTheme="minorEastAsia"/>
          <w:b/>
          <w:szCs w:val="24"/>
          <w:lang w:bidi="he-IL"/>
        </w:rPr>
        <w:t xml:space="preserve"> </w:t>
      </w:r>
      <w:r w:rsidRPr="00CC49AB">
        <w:rPr>
          <w:rFonts w:eastAsiaTheme="minorEastAsia"/>
          <w:szCs w:val="24"/>
          <w:lang w:bidi="he-IL"/>
        </w:rPr>
        <w:t>e nj</w:t>
      </w:r>
      <w:r w:rsidRPr="00CC49AB">
        <w:rPr>
          <w:szCs w:val="24"/>
        </w:rPr>
        <w:t xml:space="preserve">ë </w:t>
      </w:r>
      <w:r w:rsidRPr="00CC49AB">
        <w:rPr>
          <w:rFonts w:eastAsiaTheme="minorEastAsia"/>
          <w:szCs w:val="24"/>
          <w:lang w:bidi="he-IL"/>
        </w:rPr>
        <w:t>investimi t</w:t>
      </w:r>
      <w:r w:rsidRPr="00CC49AB">
        <w:rPr>
          <w:szCs w:val="24"/>
        </w:rPr>
        <w:t>ë mundshëm</w:t>
      </w:r>
      <w:r w:rsidRPr="00CC49AB">
        <w:rPr>
          <w:rFonts w:eastAsiaTheme="minorEastAsia"/>
          <w:szCs w:val="24"/>
          <w:lang w:bidi="he-IL"/>
        </w:rPr>
        <w:t>. Sa më e lartë të rezultoj</w:t>
      </w:r>
      <w:r w:rsidRPr="00CC49AB">
        <w:rPr>
          <w:szCs w:val="24"/>
        </w:rPr>
        <w:t>ë</w:t>
      </w:r>
      <w:r w:rsidRPr="00CC49AB">
        <w:rPr>
          <w:rFonts w:eastAsiaTheme="minorEastAsia"/>
          <w:szCs w:val="24"/>
          <w:lang w:bidi="he-IL"/>
        </w:rPr>
        <w:t xml:space="preserve"> IRR, aq më fitimprurës rezulton projekti. Duke supozuar se të gjithë faktorët (kushtet) e tjerë midis dy projekteve janë të barabartë, projekti me IRR më të lartë do të konsiderohej si opsioni më i mir</w:t>
      </w:r>
      <w:r w:rsidRPr="00CC49AB">
        <w:rPr>
          <w:szCs w:val="24"/>
        </w:rPr>
        <w:t>ë për investim.</w:t>
      </w:r>
      <w:r w:rsidRPr="00CC49AB">
        <w:rPr>
          <w:rFonts w:eastAsiaTheme="minorEastAsia"/>
          <w:szCs w:val="24"/>
          <w:lang w:bidi="he-IL"/>
        </w:rPr>
        <w:t xml:space="preserve"> Metodika për vlerësimin e normës së skontimit që e b</w:t>
      </w:r>
      <w:r w:rsidRPr="00CC49AB">
        <w:rPr>
          <w:szCs w:val="24"/>
        </w:rPr>
        <w:t>ë</w:t>
      </w:r>
      <w:r w:rsidRPr="00CC49AB">
        <w:rPr>
          <w:rFonts w:eastAsiaTheme="minorEastAsia"/>
          <w:szCs w:val="24"/>
          <w:lang w:bidi="he-IL"/>
        </w:rPr>
        <w:t>n NPV t</w:t>
      </w:r>
      <w:r w:rsidRPr="00CC49AB">
        <w:rPr>
          <w:szCs w:val="24"/>
        </w:rPr>
        <w:t xml:space="preserve">ë barabartë me </w:t>
      </w:r>
      <w:r w:rsidRPr="00CC49AB">
        <w:rPr>
          <w:rFonts w:eastAsiaTheme="minorEastAsia"/>
          <w:szCs w:val="24"/>
          <w:lang w:bidi="he-IL"/>
        </w:rPr>
        <w:t xml:space="preserve">zero është metoda e përsëritjes së Njuton-Rafson, e cila bën që metodika përsëritëse të konvergojë shumë shpejt. Paraqitja grafike e NPV=f(r) është një opsion i mirë për të përcaktuar zonën e sigurisë së investimit të një projekti </w:t>
      </w:r>
      <w:r w:rsidR="00C462FC" w:rsidRPr="00CC49AB">
        <w:rPr>
          <w:rFonts w:eastAsiaTheme="minorEastAsia"/>
          <w:szCs w:val="24"/>
          <w:lang w:bidi="he-IL"/>
        </w:rPr>
        <w:t>energjetik</w:t>
      </w:r>
      <w:r w:rsidRPr="00CC49AB">
        <w:rPr>
          <w:rFonts w:eastAsiaTheme="minorEastAsia"/>
          <w:szCs w:val="24"/>
          <w:lang w:bidi="he-IL"/>
        </w:rPr>
        <w:t xml:space="preserve"> afatgjatë.</w:t>
      </w:r>
    </w:p>
    <w:p w14:paraId="0FBD6164" w14:textId="4E4C6DC3" w:rsidR="00655FA7" w:rsidRPr="00CC49AB" w:rsidRDefault="00655FA7" w:rsidP="00BF1D5F">
      <w:pPr>
        <w:pStyle w:val="TEKSTIIIIII"/>
        <w:rPr>
          <w:b/>
          <w:szCs w:val="24"/>
        </w:rPr>
      </w:pPr>
      <w:r w:rsidRPr="00CC49AB">
        <w:rPr>
          <w:szCs w:val="24"/>
        </w:rPr>
        <w:t xml:space="preserve">Modeli i përzgjedhur është në gjendje të të </w:t>
      </w:r>
      <w:r w:rsidR="00C462FC" w:rsidRPr="00CC49AB">
        <w:rPr>
          <w:szCs w:val="24"/>
        </w:rPr>
        <w:t>llogarisë</w:t>
      </w:r>
      <w:r w:rsidRPr="00CC49AB">
        <w:rPr>
          <w:szCs w:val="24"/>
        </w:rPr>
        <w:t xml:space="preserve"> performancën e energjisë së ndërtesave në përputhje me kërkesat e </w:t>
      </w:r>
      <w:bookmarkStart w:id="291" w:name="_Hlk77575884"/>
      <w:r w:rsidRPr="00CC49AB">
        <w:rPr>
          <w:szCs w:val="24"/>
        </w:rPr>
        <w:t>vendimit Nr.25, datë 27.03.2020</w:t>
      </w:r>
      <w:r w:rsidR="00BE665C" w:rsidRPr="00CC49AB">
        <w:rPr>
          <w:szCs w:val="24"/>
        </w:rPr>
        <w:t xml:space="preserve">, </w:t>
      </w:r>
      <w:r w:rsidR="00165A32" w:rsidRPr="00CC49AB">
        <w:rPr>
          <w:szCs w:val="24"/>
        </w:rPr>
        <w:t>“</w:t>
      </w:r>
      <w:r w:rsidR="00BE665C" w:rsidRPr="00CC49AB">
        <w:rPr>
          <w:szCs w:val="24"/>
        </w:rPr>
        <w:t xml:space="preserve">Për </w:t>
      </w:r>
      <w:r w:rsidRPr="00CC49AB">
        <w:rPr>
          <w:szCs w:val="24"/>
        </w:rPr>
        <w:t>miratimin e metodologjisë për llogaritjen e niveleve të kostos optimale për kërkesat minimale të performancës së energjisë së ndërtesave, të njësive dhe të elementëve të ndërtesave</w:t>
      </w:r>
      <w:bookmarkEnd w:id="291"/>
      <w:r w:rsidR="00165A32" w:rsidRPr="00CC49AB">
        <w:rPr>
          <w:szCs w:val="24"/>
        </w:rPr>
        <w:t>”</w:t>
      </w:r>
      <w:r w:rsidRPr="00CC49AB">
        <w:rPr>
          <w:szCs w:val="24"/>
        </w:rPr>
        <w:t>.</w:t>
      </w:r>
      <w:r w:rsidRPr="00CC49AB">
        <w:rPr>
          <w:b/>
          <w:szCs w:val="24"/>
        </w:rPr>
        <w:t xml:space="preserve"> </w:t>
      </w:r>
    </w:p>
    <w:p w14:paraId="6F4DE502" w14:textId="0A84B3CD" w:rsidR="00655FA7" w:rsidRPr="00CC49AB" w:rsidRDefault="00655FA7" w:rsidP="00BF1D5F">
      <w:pPr>
        <w:pStyle w:val="TEKSTIIIIII"/>
        <w:rPr>
          <w:szCs w:val="24"/>
        </w:rPr>
      </w:pPr>
      <w:r w:rsidRPr="00CC49AB">
        <w:rPr>
          <w:szCs w:val="24"/>
        </w:rPr>
        <w:t xml:space="preserve">Tipologjitë e strukturave ndërtimore dhe elementëve të tyre janë evidentuar dhe për secilin rast jepen masat për reduktimin e konsumit specifik vjetor, për ngrohje dhe ftohje të </w:t>
      </w:r>
      <w:r w:rsidR="00C462FC" w:rsidRPr="00CC49AB">
        <w:rPr>
          <w:szCs w:val="24"/>
        </w:rPr>
        <w:t>hapësirave</w:t>
      </w:r>
      <w:r w:rsidRPr="00CC49AB">
        <w:rPr>
          <w:szCs w:val="24"/>
        </w:rPr>
        <w:t>, ngrohjen e ujit sanitar</w:t>
      </w:r>
      <w:r w:rsidR="00C462FC" w:rsidRPr="00CC49AB">
        <w:rPr>
          <w:szCs w:val="24"/>
        </w:rPr>
        <w:t>,</w:t>
      </w:r>
      <w:r w:rsidRPr="00CC49AB">
        <w:rPr>
          <w:szCs w:val="24"/>
        </w:rPr>
        <w:t xml:space="preserve"> me qëllim rritjen efic</w:t>
      </w:r>
      <w:r w:rsidR="00C462FC" w:rsidRPr="00CC49AB">
        <w:rPr>
          <w:szCs w:val="24"/>
        </w:rPr>
        <w:t>i</w:t>
      </w:r>
      <w:r w:rsidRPr="00CC49AB">
        <w:rPr>
          <w:szCs w:val="24"/>
        </w:rPr>
        <w:t xml:space="preserve">encës së </w:t>
      </w:r>
      <w:r w:rsidR="00C462FC" w:rsidRPr="00CC49AB">
        <w:rPr>
          <w:szCs w:val="24"/>
        </w:rPr>
        <w:t>banesave</w:t>
      </w:r>
      <w:r w:rsidRPr="00CC49AB">
        <w:rPr>
          <w:szCs w:val="24"/>
        </w:rPr>
        <w:t xml:space="preserve"> tip. </w:t>
      </w:r>
    </w:p>
    <w:p w14:paraId="1A5779F6" w14:textId="198867B9" w:rsidR="00655FA7" w:rsidRPr="00CC49AB" w:rsidRDefault="00655FA7" w:rsidP="00BF1D5F">
      <w:pPr>
        <w:pStyle w:val="TEKSTIIIIII"/>
        <w:rPr>
          <w:szCs w:val="24"/>
        </w:rPr>
      </w:pPr>
      <w:r w:rsidRPr="00CC49AB">
        <w:rPr>
          <w:rFonts w:eastAsiaTheme="minorEastAsia"/>
          <w:szCs w:val="24"/>
          <w:lang w:bidi="he-IL"/>
        </w:rPr>
        <w:lastRenderedPageBreak/>
        <w:t>Llogaritja e nivelit të kostos optimale</w:t>
      </w:r>
      <w:r w:rsidRPr="00CC49AB">
        <w:rPr>
          <w:szCs w:val="24"/>
        </w:rPr>
        <w:t xml:space="preserve"> për kërkesat minimale të performancës </w:t>
      </w:r>
      <w:r w:rsidR="00C462FC" w:rsidRPr="00CC49AB">
        <w:rPr>
          <w:szCs w:val="24"/>
        </w:rPr>
        <w:t>energjetik</w:t>
      </w:r>
      <w:r w:rsidRPr="00CC49AB">
        <w:rPr>
          <w:szCs w:val="24"/>
        </w:rPr>
        <w:t xml:space="preserve">e, për kategoritë e ndërtesave dhe elementëve të klasifikuara në përputhje me ligjin </w:t>
      </w:r>
      <w:r w:rsidRPr="00CC49AB">
        <w:rPr>
          <w:b/>
          <w:szCs w:val="24"/>
        </w:rPr>
        <w:t>nr. 116/2016</w:t>
      </w:r>
      <w:r w:rsidR="00BE665C" w:rsidRPr="00CC49AB">
        <w:rPr>
          <w:b/>
          <w:szCs w:val="24"/>
        </w:rPr>
        <w:t xml:space="preserve">, </w:t>
      </w:r>
      <w:r w:rsidR="00165A32" w:rsidRPr="00CC49AB">
        <w:rPr>
          <w:b/>
          <w:szCs w:val="24"/>
        </w:rPr>
        <w:t>“</w:t>
      </w:r>
      <w:r w:rsidR="00BE665C" w:rsidRPr="00CC49AB">
        <w:rPr>
          <w:b/>
          <w:szCs w:val="24"/>
        </w:rPr>
        <w:t xml:space="preserve">Për </w:t>
      </w:r>
      <w:r w:rsidRPr="00CC49AB">
        <w:rPr>
          <w:b/>
          <w:szCs w:val="24"/>
        </w:rPr>
        <w:t>performancën e energjisë të ndërtesave</w:t>
      </w:r>
      <w:r w:rsidR="00165A32" w:rsidRPr="00CC49AB">
        <w:rPr>
          <w:szCs w:val="24"/>
        </w:rPr>
        <w:t>”</w:t>
      </w:r>
      <w:r w:rsidRPr="00CC49AB">
        <w:rPr>
          <w:szCs w:val="24"/>
        </w:rPr>
        <w:t xml:space="preserve"> duke përdorur një metodologji krahasuese kuadër, e cila merr në konsideratë:</w:t>
      </w:r>
    </w:p>
    <w:p w14:paraId="28EE8C23" w14:textId="1FF268D6" w:rsidR="00655FA7" w:rsidRPr="00CC49AB" w:rsidRDefault="00BF1D5F" w:rsidP="00BF1D5F">
      <w:pPr>
        <w:pStyle w:val="TEKSTIIIIII"/>
      </w:pPr>
      <w:r w:rsidRPr="00CC49AB">
        <w:t>-</w:t>
      </w:r>
      <w:r w:rsidR="00C462FC" w:rsidRPr="00CC49AB">
        <w:t xml:space="preserve"> </w:t>
      </w:r>
      <w:r w:rsidR="00655FA7" w:rsidRPr="00CC49AB">
        <w:t>Elementë teknik;</w:t>
      </w:r>
    </w:p>
    <w:p w14:paraId="6282F647" w14:textId="31AC9769" w:rsidR="00655FA7" w:rsidRPr="00CC49AB" w:rsidRDefault="00BF1D5F" w:rsidP="00BF1D5F">
      <w:pPr>
        <w:pStyle w:val="TEKSTIIIIII"/>
      </w:pPr>
      <w:r w:rsidRPr="00CC49AB">
        <w:t>-</w:t>
      </w:r>
      <w:r w:rsidR="00C462FC" w:rsidRPr="00CC49AB">
        <w:t xml:space="preserve"> </w:t>
      </w:r>
      <w:r w:rsidR="00655FA7" w:rsidRPr="00CC49AB">
        <w:t>Ekonomik;</w:t>
      </w:r>
    </w:p>
    <w:p w14:paraId="552EDA48" w14:textId="45395D6D" w:rsidR="00655FA7" w:rsidRPr="00CC49AB" w:rsidRDefault="00BF1D5F" w:rsidP="00BF1D5F">
      <w:pPr>
        <w:pStyle w:val="TEKSTIIIIII"/>
      </w:pPr>
      <w:r w:rsidRPr="00CC49AB">
        <w:t>-</w:t>
      </w:r>
      <w:r w:rsidR="00C462FC" w:rsidRPr="00CC49AB">
        <w:t xml:space="preserve"> </w:t>
      </w:r>
      <w:r w:rsidR="00655FA7" w:rsidRPr="00CC49AB">
        <w:t>Financiar;</w:t>
      </w:r>
    </w:p>
    <w:p w14:paraId="0178E9DB" w14:textId="44C206F9" w:rsidR="00655FA7" w:rsidRPr="00CC49AB" w:rsidRDefault="00BF1D5F" w:rsidP="00BF1D5F">
      <w:pPr>
        <w:pStyle w:val="TEKSTIIIIII"/>
      </w:pPr>
      <w:r w:rsidRPr="00CC49AB">
        <w:t>-</w:t>
      </w:r>
      <w:r w:rsidR="00C462FC" w:rsidRPr="00CC49AB">
        <w:t xml:space="preserve"> </w:t>
      </w:r>
      <w:r w:rsidR="00655FA7" w:rsidRPr="00CC49AB">
        <w:t>Mjedisor.</w:t>
      </w:r>
    </w:p>
    <w:p w14:paraId="16B0270A" w14:textId="44AF4EAC" w:rsidR="00655FA7" w:rsidRPr="00CC49AB" w:rsidRDefault="00655FA7" w:rsidP="00BF1D5F">
      <w:pPr>
        <w:pStyle w:val="TEKSTIIIIII"/>
      </w:pPr>
      <w:r w:rsidRPr="00CC49AB">
        <w:rPr>
          <w:rFonts w:eastAsiaTheme="minorEastAsia"/>
          <w:lang w:bidi="he-IL"/>
        </w:rPr>
        <w:t>N</w:t>
      </w:r>
      <w:r w:rsidRPr="00CC49AB">
        <w:t>ë këtë metodologji kuadër, janë marrë në konsideratë disa tregues financiar me rëndësi si norma e inflacionit, norma e zbritjes, ndryshimi i çmimit të energjisë primare/sekondare (%/vit), sasia në (%) e borxhit, termat e marrjes së borxhit (vite), norma e interesit (%), jetëgjatësia e investimit, kreditet e karbonit (€/tCO</w:t>
      </w:r>
      <w:r w:rsidRPr="00CC49AB">
        <w:rPr>
          <w:vertAlign w:val="subscript"/>
        </w:rPr>
        <w:t>2</w:t>
      </w:r>
      <w:r w:rsidRPr="00CC49AB">
        <w:t>)</w:t>
      </w:r>
      <w:r w:rsidR="00D42A9C" w:rsidRPr="00CC49AB">
        <w:t xml:space="preserve"> etj</w:t>
      </w:r>
      <w:r w:rsidRPr="00CC49AB">
        <w:t>.</w:t>
      </w:r>
    </w:p>
    <w:p w14:paraId="7ED6721D" w14:textId="77777777" w:rsidR="00655FA7" w:rsidRPr="00CC49AB" w:rsidRDefault="00655FA7" w:rsidP="00655FA7">
      <w:pPr>
        <w:pStyle w:val="Caption"/>
        <w:spacing w:after="0" w:line="240" w:lineRule="auto"/>
        <w:rPr>
          <w:rFonts w:ascii="Garamond" w:hAnsi="Garamond"/>
          <w:color w:val="auto"/>
        </w:rPr>
      </w:pPr>
    </w:p>
    <w:p w14:paraId="03E4B2D2" w14:textId="4BBB3CD9"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92" w:name="_Toc184729217"/>
      <w:r w:rsidRPr="00CC49AB">
        <w:rPr>
          <w:rFonts w:ascii="Garamond" w:hAnsi="Garamond" w:cs="Times New Roman"/>
          <w:b w:val="0"/>
          <w:i/>
          <w:color w:val="auto"/>
          <w:szCs w:val="20"/>
        </w:rPr>
        <w:t xml:space="preserve">Tabela </w:t>
      </w:r>
      <w:r w:rsidR="00BF1D5F" w:rsidRPr="00CC49AB">
        <w:rPr>
          <w:rFonts w:ascii="Garamond" w:hAnsi="Garamond" w:cs="Times New Roman"/>
          <w:b w:val="0"/>
          <w:i/>
          <w:color w:val="auto"/>
          <w:szCs w:val="20"/>
        </w:rPr>
        <w:t>5.1</w:t>
      </w:r>
      <w:r w:rsidRPr="00CC49AB">
        <w:rPr>
          <w:rFonts w:ascii="Garamond" w:hAnsi="Garamond" w:cs="Times New Roman"/>
          <w:b w:val="0"/>
          <w:i/>
          <w:color w:val="auto"/>
          <w:szCs w:val="20"/>
        </w:rPr>
        <w:t xml:space="preserve"> Parametrat financiar</w:t>
      </w:r>
      <w:r w:rsidR="00C462FC" w:rsidRPr="00CC49AB">
        <w:rPr>
          <w:rFonts w:ascii="Garamond" w:hAnsi="Garamond" w:cs="Times New Roman"/>
          <w:b w:val="0"/>
          <w:i/>
          <w:color w:val="auto"/>
          <w:szCs w:val="20"/>
        </w:rPr>
        <w:t>ë</w:t>
      </w:r>
      <w:r w:rsidRPr="00CC49AB">
        <w:rPr>
          <w:rFonts w:ascii="Garamond" w:hAnsi="Garamond" w:cs="Times New Roman"/>
          <w:b w:val="0"/>
          <w:i/>
          <w:color w:val="auto"/>
          <w:szCs w:val="20"/>
        </w:rPr>
        <w:t xml:space="preserve"> të përdorur në metodologjinë kuadër për llogaritjen e performancës së energjisë për tipologjitë e ndërtesave të mara në analizë</w:t>
      </w:r>
      <w:bookmarkEnd w:id="292"/>
    </w:p>
    <w:tbl>
      <w:tblPr>
        <w:tblStyle w:val="PlainTable2"/>
        <w:tblpPr w:leftFromText="180" w:rightFromText="180" w:vertAnchor="text" w:horzAnchor="margin" w:tblpY="38"/>
        <w:tblW w:w="5000" w:type="pct"/>
        <w:tblLook w:val="04A0" w:firstRow="1" w:lastRow="0" w:firstColumn="1" w:lastColumn="0" w:noHBand="0" w:noVBand="1"/>
      </w:tblPr>
      <w:tblGrid>
        <w:gridCol w:w="4438"/>
        <w:gridCol w:w="1876"/>
        <w:gridCol w:w="3046"/>
      </w:tblGrid>
      <w:tr w:rsidR="00655FA7" w:rsidRPr="00CC49AB" w14:paraId="0B010865" w14:textId="77777777" w:rsidTr="002405F4">
        <w:trPr>
          <w:cnfStyle w:val="100000000000" w:firstRow="1" w:lastRow="0" w:firstColumn="0" w:lastColumn="0" w:oddVBand="0" w:evenVBand="0" w:oddHBand="0"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2371" w:type="pct"/>
            <w:vAlign w:val="center"/>
          </w:tcPr>
          <w:p w14:paraId="77ACC9EC"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Parametrat e konsideruar</w:t>
            </w:r>
          </w:p>
        </w:tc>
        <w:tc>
          <w:tcPr>
            <w:tcW w:w="1002" w:type="pct"/>
            <w:vAlign w:val="center"/>
          </w:tcPr>
          <w:p w14:paraId="3ACB664F" w14:textId="77777777" w:rsidR="00655FA7" w:rsidRPr="00CC49AB" w:rsidRDefault="00655FA7" w:rsidP="002405F4">
            <w:pPr>
              <w:spacing w:after="0"/>
              <w:jc w:val="center"/>
              <w:cnfStyle w:val="100000000000" w:firstRow="1"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Njësia</w:t>
            </w:r>
          </w:p>
        </w:tc>
        <w:tc>
          <w:tcPr>
            <w:tcW w:w="1627" w:type="pct"/>
            <w:vAlign w:val="center"/>
          </w:tcPr>
          <w:p w14:paraId="2820BD0B" w14:textId="77777777" w:rsidR="00655FA7" w:rsidRPr="00CC49AB" w:rsidRDefault="00655FA7" w:rsidP="002405F4">
            <w:pPr>
              <w:spacing w:after="0"/>
              <w:jc w:val="center"/>
              <w:cnfStyle w:val="100000000000" w:firstRow="1"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Vlera</w:t>
            </w:r>
          </w:p>
        </w:tc>
      </w:tr>
      <w:tr w:rsidR="00655FA7" w:rsidRPr="00CC49AB" w14:paraId="736878B5" w14:textId="77777777" w:rsidTr="002405F4">
        <w:trPr>
          <w:cnfStyle w:val="000000100000" w:firstRow="0" w:lastRow="0" w:firstColumn="0" w:lastColumn="0" w:oddVBand="0" w:evenVBand="0" w:oddHBand="1"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2371" w:type="pct"/>
            <w:vAlign w:val="center"/>
          </w:tcPr>
          <w:p w14:paraId="41ABC36A"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Inflacioni</w:t>
            </w:r>
          </w:p>
        </w:tc>
        <w:tc>
          <w:tcPr>
            <w:tcW w:w="1002" w:type="pct"/>
            <w:vAlign w:val="center"/>
          </w:tcPr>
          <w:p w14:paraId="7574803D" w14:textId="77777777" w:rsidR="00655FA7" w:rsidRPr="00CC49AB" w:rsidRDefault="00655FA7" w:rsidP="002405F4">
            <w:pPr>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w:t>
            </w:r>
          </w:p>
        </w:tc>
        <w:tc>
          <w:tcPr>
            <w:tcW w:w="1627" w:type="pct"/>
            <w:vAlign w:val="center"/>
          </w:tcPr>
          <w:p w14:paraId="11688FFC" w14:textId="77777777" w:rsidR="00655FA7" w:rsidRPr="00CC49AB" w:rsidRDefault="00655FA7" w:rsidP="002405F4">
            <w:pPr>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2.5</w:t>
            </w:r>
          </w:p>
        </w:tc>
      </w:tr>
      <w:tr w:rsidR="00655FA7" w:rsidRPr="00CC49AB" w14:paraId="1EACFFB4" w14:textId="77777777" w:rsidTr="002405F4">
        <w:trPr>
          <w:trHeight w:val="240"/>
        </w:trPr>
        <w:tc>
          <w:tcPr>
            <w:cnfStyle w:val="001000000000" w:firstRow="0" w:lastRow="0" w:firstColumn="1" w:lastColumn="0" w:oddVBand="0" w:evenVBand="0" w:oddHBand="0" w:evenHBand="0" w:firstRowFirstColumn="0" w:firstRowLastColumn="0" w:lastRowFirstColumn="0" w:lastRowLastColumn="0"/>
            <w:tcW w:w="2371" w:type="pct"/>
            <w:vAlign w:val="center"/>
          </w:tcPr>
          <w:p w14:paraId="09EBA08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Norma e interesit</w:t>
            </w:r>
          </w:p>
        </w:tc>
        <w:tc>
          <w:tcPr>
            <w:tcW w:w="1002" w:type="pct"/>
            <w:vAlign w:val="center"/>
          </w:tcPr>
          <w:p w14:paraId="2F794C4E" w14:textId="77777777" w:rsidR="00655FA7" w:rsidRPr="00CC49AB" w:rsidRDefault="00655FA7" w:rsidP="002405F4">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w:t>
            </w:r>
          </w:p>
        </w:tc>
        <w:tc>
          <w:tcPr>
            <w:tcW w:w="1627" w:type="pct"/>
            <w:vAlign w:val="center"/>
          </w:tcPr>
          <w:p w14:paraId="5B712533" w14:textId="77777777" w:rsidR="00655FA7" w:rsidRPr="00CC49AB" w:rsidRDefault="00655FA7" w:rsidP="002405F4">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9</w:t>
            </w:r>
          </w:p>
        </w:tc>
      </w:tr>
      <w:tr w:rsidR="00655FA7" w:rsidRPr="00CC49AB" w14:paraId="4F8CD2D3" w14:textId="77777777" w:rsidTr="002405F4">
        <w:trPr>
          <w:cnfStyle w:val="000000100000" w:firstRow="0" w:lastRow="0" w:firstColumn="0" w:lastColumn="0" w:oddVBand="0" w:evenVBand="0" w:oddHBand="1" w:evenHBand="0" w:firstRowFirstColumn="0" w:firstRowLastColumn="0" w:lastRowFirstColumn="0" w:lastRowLastColumn="0"/>
          <w:trHeight w:val="234"/>
        </w:trPr>
        <w:tc>
          <w:tcPr>
            <w:cnfStyle w:val="001000000000" w:firstRow="0" w:lastRow="0" w:firstColumn="1" w:lastColumn="0" w:oddVBand="0" w:evenVBand="0" w:oddHBand="0" w:evenHBand="0" w:firstRowFirstColumn="0" w:firstRowLastColumn="0" w:lastRowFirstColumn="0" w:lastRowLastColumn="0"/>
            <w:tcW w:w="2371" w:type="pct"/>
            <w:vAlign w:val="center"/>
          </w:tcPr>
          <w:p w14:paraId="6DDA5EA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Jetëgjatësia </w:t>
            </w:r>
          </w:p>
        </w:tc>
        <w:tc>
          <w:tcPr>
            <w:tcW w:w="1002" w:type="pct"/>
            <w:vAlign w:val="center"/>
          </w:tcPr>
          <w:p w14:paraId="6D6D0FD7" w14:textId="77777777" w:rsidR="00655FA7" w:rsidRPr="00CC49AB" w:rsidRDefault="00655FA7" w:rsidP="002405F4">
            <w:pPr>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vite</w:t>
            </w:r>
          </w:p>
        </w:tc>
        <w:tc>
          <w:tcPr>
            <w:tcW w:w="1627" w:type="pct"/>
            <w:vAlign w:val="center"/>
          </w:tcPr>
          <w:p w14:paraId="0C05A4B8" w14:textId="77777777" w:rsidR="00655FA7" w:rsidRPr="00CC49AB" w:rsidRDefault="00655FA7" w:rsidP="002405F4">
            <w:pPr>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25-30</w:t>
            </w:r>
          </w:p>
        </w:tc>
      </w:tr>
      <w:tr w:rsidR="00655FA7" w:rsidRPr="00CC49AB" w14:paraId="4A9568BE" w14:textId="77777777" w:rsidTr="002405F4">
        <w:trPr>
          <w:trHeight w:val="240"/>
        </w:trPr>
        <w:tc>
          <w:tcPr>
            <w:cnfStyle w:val="001000000000" w:firstRow="0" w:lastRow="0" w:firstColumn="1" w:lastColumn="0" w:oddVBand="0" w:evenVBand="0" w:oddHBand="0" w:evenHBand="0" w:firstRowFirstColumn="0" w:firstRowLastColumn="0" w:lastRowFirstColumn="0" w:lastRowLastColumn="0"/>
            <w:tcW w:w="2371" w:type="pct"/>
            <w:vAlign w:val="center"/>
          </w:tcPr>
          <w:p w14:paraId="6880DA64"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Norma e zbritjes </w:t>
            </w:r>
          </w:p>
        </w:tc>
        <w:tc>
          <w:tcPr>
            <w:tcW w:w="1002" w:type="pct"/>
            <w:vAlign w:val="center"/>
          </w:tcPr>
          <w:p w14:paraId="32472431" w14:textId="77777777" w:rsidR="00655FA7" w:rsidRPr="00CC49AB" w:rsidRDefault="00655FA7" w:rsidP="002405F4">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w:t>
            </w:r>
          </w:p>
        </w:tc>
        <w:tc>
          <w:tcPr>
            <w:tcW w:w="1627" w:type="pct"/>
            <w:vAlign w:val="center"/>
          </w:tcPr>
          <w:p w14:paraId="6E443AEC" w14:textId="77777777" w:rsidR="00655FA7" w:rsidRPr="00CC49AB" w:rsidRDefault="00655FA7" w:rsidP="002405F4">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4</w:t>
            </w:r>
          </w:p>
        </w:tc>
      </w:tr>
      <w:tr w:rsidR="00655FA7" w:rsidRPr="00CC49AB" w14:paraId="2159CE6B" w14:textId="77777777" w:rsidTr="002405F4">
        <w:trPr>
          <w:cnfStyle w:val="000000100000" w:firstRow="0" w:lastRow="0" w:firstColumn="0" w:lastColumn="0" w:oddVBand="0" w:evenVBand="0" w:oddHBand="1"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2371" w:type="pct"/>
            <w:vAlign w:val="center"/>
          </w:tcPr>
          <w:p w14:paraId="60E02859" w14:textId="2E5193A8"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Ndryshimi i </w:t>
            </w:r>
            <w:r w:rsidR="0070437F" w:rsidRPr="00CC49AB">
              <w:rPr>
                <w:rFonts w:ascii="Garamond" w:hAnsi="Garamond" w:cs="Times New Roman"/>
                <w:szCs w:val="24"/>
                <w:lang w:val="sq-AL"/>
              </w:rPr>
              <w:t>çmimit</w:t>
            </w:r>
            <w:r w:rsidRPr="00CC49AB">
              <w:rPr>
                <w:rFonts w:ascii="Garamond" w:hAnsi="Garamond" w:cs="Times New Roman"/>
                <w:szCs w:val="24"/>
                <w:lang w:val="sq-AL"/>
              </w:rPr>
              <w:t xml:space="preserve"> të energjisë </w:t>
            </w:r>
          </w:p>
        </w:tc>
        <w:tc>
          <w:tcPr>
            <w:tcW w:w="1002" w:type="pct"/>
            <w:vAlign w:val="center"/>
          </w:tcPr>
          <w:p w14:paraId="1278CAAE" w14:textId="77777777" w:rsidR="00655FA7" w:rsidRPr="00CC49AB" w:rsidRDefault="00655FA7" w:rsidP="002405F4">
            <w:pPr>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%/vit</w:t>
            </w:r>
          </w:p>
        </w:tc>
        <w:tc>
          <w:tcPr>
            <w:tcW w:w="1627" w:type="pct"/>
            <w:vAlign w:val="center"/>
          </w:tcPr>
          <w:p w14:paraId="3F0441B7" w14:textId="77777777" w:rsidR="00655FA7" w:rsidRPr="00CC49AB" w:rsidRDefault="00655FA7" w:rsidP="002405F4">
            <w:pPr>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2</w:t>
            </w:r>
          </w:p>
        </w:tc>
      </w:tr>
      <w:tr w:rsidR="00655FA7" w:rsidRPr="00CC49AB" w14:paraId="0F222AB2" w14:textId="77777777" w:rsidTr="002405F4">
        <w:trPr>
          <w:trHeight w:val="245"/>
        </w:trPr>
        <w:tc>
          <w:tcPr>
            <w:cnfStyle w:val="001000000000" w:firstRow="0" w:lastRow="0" w:firstColumn="1" w:lastColumn="0" w:oddVBand="0" w:evenVBand="0" w:oddHBand="0" w:evenHBand="0" w:firstRowFirstColumn="0" w:firstRowLastColumn="0" w:lastRowFirstColumn="0" w:lastRowLastColumn="0"/>
            <w:tcW w:w="2371" w:type="pct"/>
            <w:vAlign w:val="center"/>
          </w:tcPr>
          <w:p w14:paraId="0D50968C"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Pjesa e borxhit për apartamentin</w:t>
            </w:r>
          </w:p>
        </w:tc>
        <w:tc>
          <w:tcPr>
            <w:tcW w:w="1002" w:type="pct"/>
            <w:vAlign w:val="center"/>
          </w:tcPr>
          <w:p w14:paraId="67AC2AC2" w14:textId="77777777" w:rsidR="00655FA7" w:rsidRPr="00CC49AB" w:rsidRDefault="00655FA7" w:rsidP="002405F4">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w:t>
            </w:r>
          </w:p>
        </w:tc>
        <w:tc>
          <w:tcPr>
            <w:tcW w:w="1627" w:type="pct"/>
            <w:vAlign w:val="center"/>
          </w:tcPr>
          <w:p w14:paraId="52F153A1" w14:textId="77777777" w:rsidR="00655FA7" w:rsidRPr="00CC49AB" w:rsidRDefault="00655FA7" w:rsidP="002405F4">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50/50</w:t>
            </w:r>
          </w:p>
        </w:tc>
      </w:tr>
      <w:tr w:rsidR="00655FA7" w:rsidRPr="00CC49AB" w14:paraId="27A37967" w14:textId="77777777" w:rsidTr="002405F4">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2371" w:type="pct"/>
            <w:vAlign w:val="center"/>
          </w:tcPr>
          <w:p w14:paraId="2CCCB506"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Pjesa e borxhit</w:t>
            </w:r>
          </w:p>
        </w:tc>
        <w:tc>
          <w:tcPr>
            <w:tcW w:w="1002" w:type="pct"/>
            <w:vAlign w:val="center"/>
          </w:tcPr>
          <w:p w14:paraId="44497029" w14:textId="77777777" w:rsidR="00655FA7" w:rsidRPr="00CC49AB" w:rsidRDefault="00655FA7" w:rsidP="002405F4">
            <w:pPr>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w:t>
            </w:r>
          </w:p>
        </w:tc>
        <w:tc>
          <w:tcPr>
            <w:tcW w:w="1627" w:type="pct"/>
            <w:vAlign w:val="center"/>
          </w:tcPr>
          <w:p w14:paraId="5060AB96" w14:textId="77777777" w:rsidR="00655FA7" w:rsidRPr="00CC49AB" w:rsidRDefault="00655FA7" w:rsidP="002405F4">
            <w:pPr>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6630CEFB" w14:textId="77777777" w:rsidTr="002405F4">
        <w:trPr>
          <w:trHeight w:val="245"/>
        </w:trPr>
        <w:tc>
          <w:tcPr>
            <w:cnfStyle w:val="001000000000" w:firstRow="0" w:lastRow="0" w:firstColumn="1" w:lastColumn="0" w:oddVBand="0" w:evenVBand="0" w:oddHBand="0" w:evenHBand="0" w:firstRowFirstColumn="0" w:firstRowLastColumn="0" w:lastRowFirstColumn="0" w:lastRowLastColumn="0"/>
            <w:tcW w:w="2371" w:type="pct"/>
            <w:vAlign w:val="center"/>
          </w:tcPr>
          <w:p w14:paraId="45752B13"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Vitet e borxhit</w:t>
            </w:r>
          </w:p>
        </w:tc>
        <w:tc>
          <w:tcPr>
            <w:tcW w:w="1002" w:type="pct"/>
            <w:vAlign w:val="center"/>
          </w:tcPr>
          <w:p w14:paraId="3B025CC2" w14:textId="77777777" w:rsidR="00655FA7" w:rsidRPr="00CC49AB" w:rsidRDefault="00655FA7" w:rsidP="002405F4">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Vite</w:t>
            </w:r>
          </w:p>
        </w:tc>
        <w:tc>
          <w:tcPr>
            <w:tcW w:w="1627" w:type="pct"/>
            <w:vAlign w:val="center"/>
          </w:tcPr>
          <w:p w14:paraId="64AD44AF" w14:textId="77777777" w:rsidR="00655FA7" w:rsidRPr="00CC49AB" w:rsidRDefault="00655FA7" w:rsidP="002405F4">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Max(15)</w:t>
            </w:r>
          </w:p>
        </w:tc>
      </w:tr>
      <w:tr w:rsidR="00655FA7" w:rsidRPr="00CC49AB" w14:paraId="5E1D7A52" w14:textId="77777777" w:rsidTr="002405F4">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2371" w:type="pct"/>
            <w:vAlign w:val="center"/>
          </w:tcPr>
          <w:p w14:paraId="7981521D"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Pasiguria</w:t>
            </w:r>
          </w:p>
        </w:tc>
        <w:tc>
          <w:tcPr>
            <w:tcW w:w="1002" w:type="pct"/>
            <w:vAlign w:val="center"/>
          </w:tcPr>
          <w:p w14:paraId="7138280E" w14:textId="77777777" w:rsidR="00655FA7" w:rsidRPr="00CC49AB" w:rsidRDefault="00655FA7" w:rsidP="002405F4">
            <w:pPr>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w:t>
            </w:r>
          </w:p>
        </w:tc>
        <w:tc>
          <w:tcPr>
            <w:tcW w:w="1627" w:type="pct"/>
            <w:vAlign w:val="center"/>
          </w:tcPr>
          <w:p w14:paraId="1265954E" w14:textId="77777777" w:rsidR="00655FA7" w:rsidRPr="00CC49AB" w:rsidRDefault="00655FA7" w:rsidP="002405F4">
            <w:pPr>
              <w:keepNext/>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5</w:t>
            </w:r>
          </w:p>
        </w:tc>
      </w:tr>
    </w:tbl>
    <w:p w14:paraId="2BEA8357"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p>
    <w:p w14:paraId="5EBD7B7E" w14:textId="4FA6C408"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93" w:name="_Toc184729218"/>
      <w:r w:rsidRPr="00CC49AB">
        <w:rPr>
          <w:rFonts w:ascii="Garamond" w:hAnsi="Garamond" w:cs="Times New Roman"/>
          <w:b w:val="0"/>
          <w:i/>
          <w:color w:val="auto"/>
          <w:szCs w:val="20"/>
        </w:rPr>
        <w:t xml:space="preserve">Tabela </w:t>
      </w:r>
      <w:r w:rsidR="00BF1D5F" w:rsidRPr="00CC49AB">
        <w:rPr>
          <w:rFonts w:ascii="Garamond" w:hAnsi="Garamond" w:cs="Times New Roman"/>
          <w:b w:val="0"/>
          <w:i/>
          <w:color w:val="auto"/>
          <w:szCs w:val="20"/>
        </w:rPr>
        <w:t xml:space="preserve">5.2 </w:t>
      </w:r>
      <w:r w:rsidRPr="00CC49AB">
        <w:rPr>
          <w:rFonts w:ascii="Garamond" w:hAnsi="Garamond" w:cs="Times New Roman"/>
          <w:b w:val="0"/>
          <w:i/>
          <w:color w:val="auto"/>
          <w:szCs w:val="20"/>
        </w:rPr>
        <w:t>Tregues të qëndrueshmërisë financiare të llogaritur në metodologjinë kuadër të propozuar për tipologjitë e ndërtesave të mara në analizë</w:t>
      </w:r>
      <w:bookmarkEnd w:id="293"/>
    </w:p>
    <w:tbl>
      <w:tblPr>
        <w:tblStyle w:val="PlainTable2"/>
        <w:tblW w:w="5000" w:type="pct"/>
        <w:tblLook w:val="04A0" w:firstRow="1" w:lastRow="0" w:firstColumn="1" w:lastColumn="0" w:noHBand="0" w:noVBand="1"/>
      </w:tblPr>
      <w:tblGrid>
        <w:gridCol w:w="4805"/>
        <w:gridCol w:w="4555"/>
      </w:tblGrid>
      <w:tr w:rsidR="00655FA7" w:rsidRPr="00CC49AB" w14:paraId="29AC12AB" w14:textId="77777777" w:rsidTr="002405F4">
        <w:trPr>
          <w:cnfStyle w:val="100000000000" w:firstRow="1" w:lastRow="0" w:firstColumn="0" w:lastColumn="0" w:oddVBand="0" w:evenVBand="0" w:oddHBand="0" w:evenHBand="0" w:firstRowFirstColumn="0" w:firstRowLastColumn="0" w:lastRowFirstColumn="0" w:lastRowLastColumn="0"/>
          <w:trHeight w:val="268"/>
        </w:trPr>
        <w:tc>
          <w:tcPr>
            <w:cnfStyle w:val="001000000000" w:firstRow="0" w:lastRow="0" w:firstColumn="1" w:lastColumn="0" w:oddVBand="0" w:evenVBand="0" w:oddHBand="0" w:evenHBand="0" w:firstRowFirstColumn="0" w:firstRowLastColumn="0" w:lastRowFirstColumn="0" w:lastRowLastColumn="0"/>
            <w:tcW w:w="2567" w:type="pct"/>
            <w:vAlign w:val="center"/>
          </w:tcPr>
          <w:p w14:paraId="26377747"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Tregues</w:t>
            </w:r>
          </w:p>
        </w:tc>
        <w:tc>
          <w:tcPr>
            <w:tcW w:w="2433" w:type="pct"/>
            <w:vAlign w:val="center"/>
          </w:tcPr>
          <w:p w14:paraId="38E7A4DA" w14:textId="77777777" w:rsidR="00655FA7" w:rsidRPr="00CC49AB" w:rsidRDefault="00655FA7" w:rsidP="002405F4">
            <w:pPr>
              <w:spacing w:after="0"/>
              <w:jc w:val="center"/>
              <w:cnfStyle w:val="100000000000" w:firstRow="1"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Njësia</w:t>
            </w:r>
          </w:p>
        </w:tc>
      </w:tr>
      <w:tr w:rsidR="00655FA7" w:rsidRPr="00CC49AB" w14:paraId="102D1F8B" w14:textId="77777777" w:rsidTr="002405F4">
        <w:trPr>
          <w:cnfStyle w:val="000000100000" w:firstRow="0" w:lastRow="0" w:firstColumn="0" w:lastColumn="0" w:oddVBand="0" w:evenVBand="0" w:oddHBand="1" w:evenHBand="0" w:firstRowFirstColumn="0" w:firstRowLastColumn="0" w:lastRowFirstColumn="0" w:lastRowLastColumn="0"/>
          <w:trHeight w:val="268"/>
        </w:trPr>
        <w:tc>
          <w:tcPr>
            <w:cnfStyle w:val="001000000000" w:firstRow="0" w:lastRow="0" w:firstColumn="1" w:lastColumn="0" w:oddVBand="0" w:evenVBand="0" w:oddHBand="0" w:evenHBand="0" w:firstRowFirstColumn="0" w:firstRowLastColumn="0" w:lastRowFirstColumn="0" w:lastRowLastColumn="0"/>
            <w:tcW w:w="2567" w:type="pct"/>
            <w:vAlign w:val="center"/>
          </w:tcPr>
          <w:p w14:paraId="4954EAEF"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IRR (Norma e kthimit të brendshëm)</w:t>
            </w:r>
          </w:p>
        </w:tc>
        <w:tc>
          <w:tcPr>
            <w:tcW w:w="2433" w:type="pct"/>
            <w:vAlign w:val="center"/>
          </w:tcPr>
          <w:p w14:paraId="59C5B13C" w14:textId="77777777" w:rsidR="00655FA7" w:rsidRPr="00CC49AB" w:rsidRDefault="00655FA7" w:rsidP="002405F4">
            <w:pPr>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w:t>
            </w:r>
          </w:p>
        </w:tc>
      </w:tr>
      <w:tr w:rsidR="00655FA7" w:rsidRPr="00CC49AB" w14:paraId="61C1FCFE" w14:textId="77777777" w:rsidTr="002405F4">
        <w:trPr>
          <w:trHeight w:val="268"/>
        </w:trPr>
        <w:tc>
          <w:tcPr>
            <w:cnfStyle w:val="001000000000" w:firstRow="0" w:lastRow="0" w:firstColumn="1" w:lastColumn="0" w:oddVBand="0" w:evenVBand="0" w:oddHBand="0" w:evenHBand="0" w:firstRowFirstColumn="0" w:firstRowLastColumn="0" w:lastRowFirstColumn="0" w:lastRowLastColumn="0"/>
            <w:tcW w:w="2567" w:type="pct"/>
            <w:vAlign w:val="center"/>
          </w:tcPr>
          <w:p w14:paraId="2E1FDBAF"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SPP (Afati i Vetëshlyerjes)</w:t>
            </w:r>
          </w:p>
        </w:tc>
        <w:tc>
          <w:tcPr>
            <w:tcW w:w="2433" w:type="pct"/>
            <w:vAlign w:val="center"/>
          </w:tcPr>
          <w:p w14:paraId="173B874B" w14:textId="77777777" w:rsidR="00655FA7" w:rsidRPr="00CC49AB" w:rsidRDefault="00655FA7" w:rsidP="002405F4">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vite</w:t>
            </w:r>
          </w:p>
        </w:tc>
      </w:tr>
      <w:tr w:rsidR="00655FA7" w:rsidRPr="00CC49AB" w14:paraId="292C01AA" w14:textId="77777777" w:rsidTr="002405F4">
        <w:trPr>
          <w:cnfStyle w:val="000000100000" w:firstRow="0" w:lastRow="0" w:firstColumn="0" w:lastColumn="0" w:oddVBand="0" w:evenVBand="0" w:oddHBand="1" w:evenHBand="0" w:firstRowFirstColumn="0" w:firstRowLastColumn="0" w:lastRowFirstColumn="0" w:lastRowLastColumn="0"/>
          <w:trHeight w:val="262"/>
        </w:trPr>
        <w:tc>
          <w:tcPr>
            <w:cnfStyle w:val="001000000000" w:firstRow="0" w:lastRow="0" w:firstColumn="1" w:lastColumn="0" w:oddVBand="0" w:evenVBand="0" w:oddHBand="0" w:evenHBand="0" w:firstRowFirstColumn="0" w:firstRowLastColumn="0" w:lastRowFirstColumn="0" w:lastRowLastColumn="0"/>
            <w:tcW w:w="2567" w:type="pct"/>
            <w:vAlign w:val="center"/>
          </w:tcPr>
          <w:p w14:paraId="6A1397AE"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NPV (Vlera Aktuale Neto)</w:t>
            </w:r>
          </w:p>
        </w:tc>
        <w:tc>
          <w:tcPr>
            <w:tcW w:w="2433" w:type="pct"/>
            <w:vAlign w:val="center"/>
          </w:tcPr>
          <w:p w14:paraId="0CAECE46" w14:textId="77777777" w:rsidR="00655FA7" w:rsidRPr="00CC49AB" w:rsidRDefault="00655FA7" w:rsidP="002405F4">
            <w:pPr>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w:t>
            </w:r>
          </w:p>
        </w:tc>
      </w:tr>
      <w:tr w:rsidR="00655FA7" w:rsidRPr="00CC49AB" w14:paraId="33C8AFF0" w14:textId="77777777" w:rsidTr="002405F4">
        <w:trPr>
          <w:trHeight w:val="268"/>
        </w:trPr>
        <w:tc>
          <w:tcPr>
            <w:cnfStyle w:val="001000000000" w:firstRow="0" w:lastRow="0" w:firstColumn="1" w:lastColumn="0" w:oddVBand="0" w:evenVBand="0" w:oddHBand="0" w:evenHBand="0" w:firstRowFirstColumn="0" w:firstRowLastColumn="0" w:lastRowFirstColumn="0" w:lastRowLastColumn="0"/>
            <w:tcW w:w="2567" w:type="pct"/>
            <w:vAlign w:val="center"/>
          </w:tcPr>
          <w:p w14:paraId="18488D0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B-C (Raporti përfitim/kosto)</w:t>
            </w:r>
          </w:p>
        </w:tc>
        <w:tc>
          <w:tcPr>
            <w:tcW w:w="2433" w:type="pct"/>
            <w:vAlign w:val="center"/>
          </w:tcPr>
          <w:p w14:paraId="32564CAF" w14:textId="77777777" w:rsidR="00655FA7" w:rsidRPr="00CC49AB" w:rsidRDefault="00655FA7" w:rsidP="002405F4">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w:t>
            </w:r>
          </w:p>
        </w:tc>
      </w:tr>
      <w:tr w:rsidR="00655FA7" w:rsidRPr="00CC49AB" w14:paraId="4597AA17" w14:textId="77777777" w:rsidTr="002405F4">
        <w:trPr>
          <w:cnfStyle w:val="000000100000" w:firstRow="0" w:lastRow="0" w:firstColumn="0" w:lastColumn="0" w:oddVBand="0" w:evenVBand="0" w:oddHBand="1" w:evenHBand="0" w:firstRowFirstColumn="0" w:firstRowLastColumn="0" w:lastRowFirstColumn="0" w:lastRowLastColumn="0"/>
          <w:trHeight w:val="268"/>
        </w:trPr>
        <w:tc>
          <w:tcPr>
            <w:cnfStyle w:val="001000000000" w:firstRow="0" w:lastRow="0" w:firstColumn="1" w:lastColumn="0" w:oddVBand="0" w:evenVBand="0" w:oddHBand="0" w:evenHBand="0" w:firstRowFirstColumn="0" w:firstRowLastColumn="0" w:lastRowFirstColumn="0" w:lastRowLastColumn="0"/>
            <w:tcW w:w="2567" w:type="pct"/>
            <w:vAlign w:val="center"/>
          </w:tcPr>
          <w:p w14:paraId="35126646"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Kursimet vjetore </w:t>
            </w:r>
          </w:p>
        </w:tc>
        <w:tc>
          <w:tcPr>
            <w:tcW w:w="2433" w:type="pct"/>
            <w:vAlign w:val="center"/>
          </w:tcPr>
          <w:p w14:paraId="1DEA6E56" w14:textId="77777777" w:rsidR="00655FA7" w:rsidRPr="00CC49AB" w:rsidRDefault="00655FA7" w:rsidP="002405F4">
            <w:pPr>
              <w:spacing w:after="0"/>
              <w:jc w:val="center"/>
              <w:cnfStyle w:val="000000100000" w:firstRow="0" w:lastRow="0" w:firstColumn="0" w:lastColumn="0" w:oddVBand="0" w:evenVBand="0" w:oddHBand="1"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w:t>
            </w:r>
          </w:p>
        </w:tc>
      </w:tr>
      <w:tr w:rsidR="00655FA7" w:rsidRPr="00CC49AB" w14:paraId="40958AAE" w14:textId="77777777" w:rsidTr="002405F4">
        <w:trPr>
          <w:trHeight w:val="275"/>
        </w:trPr>
        <w:tc>
          <w:tcPr>
            <w:cnfStyle w:val="001000000000" w:firstRow="0" w:lastRow="0" w:firstColumn="1" w:lastColumn="0" w:oddVBand="0" w:evenVBand="0" w:oddHBand="0" w:evenHBand="0" w:firstRowFirstColumn="0" w:firstRowLastColumn="0" w:lastRowFirstColumn="0" w:lastRowLastColumn="0"/>
            <w:tcW w:w="2567" w:type="pct"/>
            <w:vAlign w:val="center"/>
          </w:tcPr>
          <w:p w14:paraId="66650DD1"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Reduktimi i kostos GES </w:t>
            </w:r>
          </w:p>
        </w:tc>
        <w:tc>
          <w:tcPr>
            <w:tcW w:w="2433" w:type="pct"/>
            <w:vAlign w:val="center"/>
          </w:tcPr>
          <w:p w14:paraId="4DD0067B" w14:textId="77777777" w:rsidR="00655FA7" w:rsidRPr="00CC49AB" w:rsidRDefault="00655FA7" w:rsidP="002405F4">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cs="Times New Roman"/>
                <w:szCs w:val="24"/>
                <w:lang w:val="sq-AL"/>
              </w:rPr>
            </w:pPr>
            <w:r w:rsidRPr="00CC49AB">
              <w:rPr>
                <w:rFonts w:ascii="Garamond" w:hAnsi="Garamond" w:cs="Times New Roman"/>
                <w:szCs w:val="24"/>
                <w:lang w:val="sq-AL"/>
              </w:rPr>
              <w:t>€/tCO</w:t>
            </w:r>
            <w:r w:rsidRPr="00CC49AB">
              <w:rPr>
                <w:rFonts w:ascii="Garamond" w:hAnsi="Garamond" w:cs="Times New Roman"/>
                <w:szCs w:val="24"/>
                <w:vertAlign w:val="subscript"/>
                <w:lang w:val="sq-AL"/>
              </w:rPr>
              <w:t>2</w:t>
            </w:r>
          </w:p>
        </w:tc>
      </w:tr>
    </w:tbl>
    <w:p w14:paraId="43F60190" w14:textId="77777777" w:rsidR="00655FA7" w:rsidRPr="00CC49AB" w:rsidRDefault="00655FA7" w:rsidP="00655FA7">
      <w:pPr>
        <w:pStyle w:val="Normal1"/>
        <w:spacing w:line="240" w:lineRule="auto"/>
        <w:rPr>
          <w:rStyle w:val="IntenseEmphasis"/>
          <w:rFonts w:ascii="Garamond" w:hAnsi="Garamond"/>
          <w:b/>
          <w:color w:val="auto"/>
        </w:rPr>
      </w:pPr>
      <w:bookmarkStart w:id="294" w:name="_Toc77709136"/>
    </w:p>
    <w:bookmarkEnd w:id="294"/>
    <w:p w14:paraId="4FA6CEAC" w14:textId="77777777" w:rsidR="00655FA7" w:rsidRPr="00CC49AB" w:rsidRDefault="00655FA7" w:rsidP="00BF1D5F">
      <w:pPr>
        <w:pStyle w:val="TEKSTIIIIII"/>
      </w:pPr>
      <w:r w:rsidRPr="00CC49AB">
        <w:rPr>
          <w:rStyle w:val="IntenseEmphasis"/>
          <w:rFonts w:cs="Times New Roman"/>
          <w:bCs/>
          <w:color w:val="auto"/>
        </w:rPr>
        <w:t>Analiza e ndjeshmërisë</w:t>
      </w:r>
      <w:r w:rsidRPr="00CC49AB">
        <w:t xml:space="preserve"> </w:t>
      </w:r>
    </w:p>
    <w:p w14:paraId="4D5382C3" w14:textId="3DF7F70F" w:rsidR="00655FA7" w:rsidRPr="00CC49AB" w:rsidRDefault="00655FA7" w:rsidP="00BF1D5F">
      <w:pPr>
        <w:pStyle w:val="TEKSTIIIIII"/>
        <w:rPr>
          <w:rStyle w:val="IntenseEmphasis"/>
          <w:rFonts w:cs="Times New Roman"/>
          <w:i w:val="0"/>
          <w:iCs w:val="0"/>
          <w:color w:val="auto"/>
          <w:szCs w:val="24"/>
        </w:rPr>
      </w:pPr>
      <w:r w:rsidRPr="00CC49AB">
        <w:rPr>
          <w:szCs w:val="24"/>
        </w:rPr>
        <w:t>Nëpërmjet analizës së ndjeshmërisë do të realizohet identifikimi i parametrave më të rëndësishëm në model. Identifikimi i parametrave/treguesve më me influencë në një investim të mundshëm në sektorin rezidencial, me qëllim arritjen e kostos optimale për kriteret minimale të performancës energjetike. Kët</w:t>
      </w:r>
      <w:r w:rsidR="00C462FC" w:rsidRPr="00CC49AB">
        <w:rPr>
          <w:szCs w:val="24"/>
        </w:rPr>
        <w:t>a</w:t>
      </w:r>
      <w:r w:rsidRPr="00CC49AB">
        <w:rPr>
          <w:szCs w:val="24"/>
        </w:rPr>
        <w:t xml:space="preserve"> parametra kanë një rëndësi të </w:t>
      </w:r>
      <w:r w:rsidR="00C462FC" w:rsidRPr="00CC49AB">
        <w:rPr>
          <w:szCs w:val="24"/>
        </w:rPr>
        <w:t>veçantë</w:t>
      </w:r>
      <w:r w:rsidRPr="00CC49AB">
        <w:rPr>
          <w:szCs w:val="24"/>
        </w:rPr>
        <w:t xml:space="preserve"> dhe analizohen me kujdes në çdo rast duke marrë një tablo të qartë lidhur me risqet e një investimi të mundshëm. </w:t>
      </w:r>
    </w:p>
    <w:p w14:paraId="17CC4A5C" w14:textId="77777777" w:rsidR="00655FA7" w:rsidRPr="00CC49AB" w:rsidRDefault="00655FA7" w:rsidP="00BF1D5F">
      <w:pPr>
        <w:pStyle w:val="TEKSTIIIIII"/>
        <w:rPr>
          <w:rStyle w:val="IntenseEmphasis"/>
          <w:rFonts w:cs="Times New Roman"/>
          <w:b/>
          <w:bCs/>
          <w:color w:val="auto"/>
        </w:rPr>
      </w:pPr>
      <w:r w:rsidRPr="00CC49AB">
        <w:rPr>
          <w:rStyle w:val="IntenseEmphasis"/>
          <w:rFonts w:cs="Times New Roman"/>
          <w:bCs/>
          <w:color w:val="auto"/>
        </w:rPr>
        <w:t xml:space="preserve">Analiza e riskut </w:t>
      </w:r>
    </w:p>
    <w:p w14:paraId="134D64E5" w14:textId="61C24048" w:rsidR="00655FA7" w:rsidRPr="00CC49AB" w:rsidRDefault="00655FA7" w:rsidP="00BF1D5F">
      <w:pPr>
        <w:pStyle w:val="TEKSTIIIIII"/>
        <w:rPr>
          <w:szCs w:val="24"/>
        </w:rPr>
      </w:pPr>
      <w:r w:rsidRPr="00CC49AB">
        <w:rPr>
          <w:szCs w:val="24"/>
        </w:rPr>
        <w:t xml:space="preserve">Analiza e riskut realizohet për të specifikuar pasigurinë që vjen si rezultat i një numri të parametrave kryesorë hyrës (input) dhe të vlerësojë ndikimin e kësaj pasigurie në treguesit kryesorë financiar dhe </w:t>
      </w:r>
      <w:r w:rsidRPr="00CC49AB">
        <w:rPr>
          <w:szCs w:val="24"/>
        </w:rPr>
        <w:lastRenderedPageBreak/>
        <w:t>ekonomik të investimit (si p.sh. IRR para/pas tatimit, NPV, LCOE kostoja e prodhimit të energjisë, Mbulimi i Shërbimit të Borxhit, Kosto e Reduktimit të GES etj.). Në pjesën e analizës së riskut, ndikimi i secilit parametër hyrës në një tregues financiar merret duke aplikuar një regresion linear të shumëfishtë të standardizuar mbi treguesit financiar kryesorë të bazuar në analizën Monte Carlo Simulation me 500-5000 kombinacione të ndryshme të parametrave hyrës. Analiza e rrezikut arrin të vlerësojë nëse ndryshueshmëria e treguesit financiar është ose jo e pranueshme, duke parë shpërndarjen e rezultateve të mundshme. Një ndryshueshmëri e papranueshme do të jetë tregues i një nevoje për të bërë më shumë përpjekje për të ulur pasigurinë e lidhur me parametrat e hyrës</w:t>
      </w:r>
      <w:r w:rsidR="006E4839">
        <w:rPr>
          <w:szCs w:val="24"/>
        </w:rPr>
        <w:t>,</w:t>
      </w:r>
      <w:r w:rsidRPr="00CC49AB">
        <w:rPr>
          <w:szCs w:val="24"/>
        </w:rPr>
        <w:t xml:space="preserve"> të cilët u identifikuan se kishin ndikimin më të madh në treguesit financiar. Niveli i riskut është pranuar 5% dhe modeli llogarit parametrat që kanë më shumë influencë/impakt në një investim afatgjatë në një diapazon të analizës ±25% të parametrave financiarë, duke përcaktuar minimumin/maksimumin e madhësive/treguesve në tabelën 3.</w:t>
      </w:r>
    </w:p>
    <w:p w14:paraId="1B2464E2" w14:textId="77777777" w:rsidR="00655FA7" w:rsidRPr="00CC49AB" w:rsidRDefault="00655FA7" w:rsidP="00BF1D5F">
      <w:pPr>
        <w:pStyle w:val="TEKSTIIIIII"/>
        <w:rPr>
          <w:b/>
          <w:szCs w:val="24"/>
        </w:rPr>
      </w:pPr>
      <w:r w:rsidRPr="00CC49AB">
        <w:rPr>
          <w:b/>
          <w:szCs w:val="24"/>
        </w:rPr>
        <w:t>3.1.1.2 Skenarët e përzgjedhur</w:t>
      </w:r>
    </w:p>
    <w:p w14:paraId="5E3EF4B6" w14:textId="77777777" w:rsidR="00655FA7" w:rsidRPr="00CC49AB" w:rsidRDefault="00655FA7" w:rsidP="00BF1D5F">
      <w:pPr>
        <w:pStyle w:val="TEKSTIIIIII"/>
        <w:rPr>
          <w:szCs w:val="24"/>
        </w:rPr>
      </w:pPr>
      <w:r w:rsidRPr="00CC49AB">
        <w:rPr>
          <w:szCs w:val="24"/>
        </w:rPr>
        <w:t>Ky seksion do të synojë të kryejë simulimet e ndërhyrjeve të propozuara më poshtë në ndërtesat tip të përzgjedhura, duke përdorur kushtet aktuale të lidhura me tipologjinë dhe funksionalitetin e ndërtesës sipas zonave klimatike, financimit (në veçanti, kriteret dhe nivelin e mbështetjes financiare) për të përcaktuar qasjet fitimprurëse të rinovimit. Për secilën prej këtyre ndërtesave tip të marra në analizë, janë ndërtuar dhe modeluar në programin kompjuterik tre skenarë rinovimi:</w:t>
      </w:r>
    </w:p>
    <w:p w14:paraId="303ED651" w14:textId="7D272DE0" w:rsidR="00655FA7" w:rsidRPr="00CC49AB" w:rsidRDefault="00BF1D5F" w:rsidP="00BF1D5F">
      <w:pPr>
        <w:pStyle w:val="TEKSTIIIIII"/>
        <w:rPr>
          <w:szCs w:val="24"/>
        </w:rPr>
      </w:pPr>
      <w:r w:rsidRPr="00CC49AB">
        <w:rPr>
          <w:b/>
          <w:szCs w:val="24"/>
        </w:rPr>
        <w:t xml:space="preserve">- </w:t>
      </w:r>
      <w:r w:rsidR="00655FA7" w:rsidRPr="00CC49AB">
        <w:rPr>
          <w:b/>
          <w:szCs w:val="24"/>
        </w:rPr>
        <w:t>skenari 1:</w:t>
      </w:r>
      <w:r w:rsidR="00655FA7" w:rsidRPr="00CC49AB">
        <w:rPr>
          <w:szCs w:val="24"/>
        </w:rPr>
        <w:t xml:space="preserve"> ky skenar korrespondon me rinovimin që nuk është shumë ambicioz dhe që mbështetet në një deri dy masa të </w:t>
      </w:r>
      <w:r w:rsidR="00340F38" w:rsidRPr="00CC49AB">
        <w:rPr>
          <w:szCs w:val="24"/>
        </w:rPr>
        <w:t>eficienc</w:t>
      </w:r>
      <w:r w:rsidR="00655FA7" w:rsidRPr="00CC49AB">
        <w:rPr>
          <w:szCs w:val="24"/>
        </w:rPr>
        <w:t>ës energjetike (pajisje dhe/ose mbështjellëse) në një nivel rregullator (rregullimi termik që zbatohet në ndërtesën ekzistuese);</w:t>
      </w:r>
    </w:p>
    <w:p w14:paraId="75B09FFD" w14:textId="46EC20EA" w:rsidR="00655FA7" w:rsidRPr="00CC49AB" w:rsidRDefault="00BF1D5F" w:rsidP="00BF1D5F">
      <w:pPr>
        <w:pStyle w:val="TEKSTIIIIII"/>
        <w:rPr>
          <w:szCs w:val="24"/>
        </w:rPr>
      </w:pPr>
      <w:r w:rsidRPr="00CC49AB">
        <w:rPr>
          <w:b/>
          <w:szCs w:val="24"/>
        </w:rPr>
        <w:t xml:space="preserve">- </w:t>
      </w:r>
      <w:r w:rsidR="00655FA7" w:rsidRPr="00CC49AB">
        <w:rPr>
          <w:b/>
          <w:szCs w:val="24"/>
        </w:rPr>
        <w:t>skenari 2:</w:t>
      </w:r>
      <w:r w:rsidR="00655FA7" w:rsidRPr="00CC49AB">
        <w:rPr>
          <w:szCs w:val="24"/>
        </w:rPr>
        <w:t xml:space="preserve"> ky skenar shoqërohet me masa të </w:t>
      </w:r>
      <w:r w:rsidR="00340F38" w:rsidRPr="00CC49AB">
        <w:rPr>
          <w:szCs w:val="24"/>
        </w:rPr>
        <w:t>eficienc</w:t>
      </w:r>
      <w:r w:rsidR="00655FA7" w:rsidRPr="00CC49AB">
        <w:rPr>
          <w:szCs w:val="24"/>
        </w:rPr>
        <w:t>ës energjetike që mbështeten në të paktën dy deri tr</w:t>
      </w:r>
      <w:r w:rsidR="00E5520B">
        <w:rPr>
          <w:szCs w:val="24"/>
        </w:rPr>
        <w:t>i</w:t>
      </w:r>
      <w:r w:rsidR="00655FA7" w:rsidRPr="00CC49AB">
        <w:rPr>
          <w:szCs w:val="24"/>
        </w:rPr>
        <w:t xml:space="preserve"> veprime, të cilat janë:</w:t>
      </w:r>
    </w:p>
    <w:p w14:paraId="13F6A074" w14:textId="77777777" w:rsidR="00655FA7" w:rsidRPr="00CC49AB" w:rsidRDefault="00655FA7" w:rsidP="00BF1D5F">
      <w:pPr>
        <w:pStyle w:val="TEKSTIIIIII"/>
        <w:rPr>
          <w:szCs w:val="24"/>
        </w:rPr>
      </w:pPr>
      <w:r w:rsidRPr="00CC49AB">
        <w:rPr>
          <w:szCs w:val="24"/>
        </w:rPr>
        <w:t>masat nga skenari 1</w:t>
      </w:r>
    </w:p>
    <w:p w14:paraId="77763936" w14:textId="6CCDD137" w:rsidR="00655FA7" w:rsidRPr="00CC49AB" w:rsidRDefault="00BF1D5F" w:rsidP="00BF1D5F">
      <w:pPr>
        <w:pStyle w:val="TEKSTIIIIII"/>
      </w:pPr>
      <w:r w:rsidRPr="00CC49AB">
        <w:t xml:space="preserve">a) </w:t>
      </w:r>
      <w:r w:rsidR="00655FA7" w:rsidRPr="00CC49AB">
        <w:t>përmirësimi i sistemit të ndriçimit</w:t>
      </w:r>
      <w:r w:rsidR="00C462FC" w:rsidRPr="00CC49AB">
        <w:t>;</w:t>
      </w:r>
      <w:r w:rsidR="00655FA7" w:rsidRPr="00CC49AB">
        <w:t xml:space="preserve"> </w:t>
      </w:r>
    </w:p>
    <w:p w14:paraId="0D7DB9DE" w14:textId="2EE011DC" w:rsidR="00655FA7" w:rsidRPr="00CC49AB" w:rsidRDefault="00BF1D5F" w:rsidP="00BF1D5F">
      <w:pPr>
        <w:pStyle w:val="TEKSTIIIIII"/>
      </w:pPr>
      <w:r w:rsidRPr="00CC49AB">
        <w:t xml:space="preserve">b) </w:t>
      </w:r>
      <w:r w:rsidR="00655FA7" w:rsidRPr="00CC49AB">
        <w:t xml:space="preserve">përdorimin e sistemeve alternative me </w:t>
      </w:r>
      <w:r w:rsidR="00340F38" w:rsidRPr="00CC49AB">
        <w:t>eficienc</w:t>
      </w:r>
      <w:r w:rsidR="00655FA7" w:rsidRPr="00CC49AB">
        <w:t>ë të lartë energjetike</w:t>
      </w:r>
      <w:r w:rsidR="00C462FC" w:rsidRPr="00CC49AB">
        <w:t>;</w:t>
      </w:r>
      <w:r w:rsidR="00655FA7" w:rsidRPr="00CC49AB">
        <w:t xml:space="preserve"> si dhe </w:t>
      </w:r>
    </w:p>
    <w:p w14:paraId="2B5026D5" w14:textId="77777777" w:rsidR="00655FA7" w:rsidRPr="00CC49AB" w:rsidRDefault="00BF1D5F" w:rsidP="00BF1D5F">
      <w:pPr>
        <w:pStyle w:val="TEKSTIIIIII"/>
      </w:pPr>
      <w:r w:rsidRPr="00CC49AB">
        <w:t xml:space="preserve">c) </w:t>
      </w:r>
      <w:r w:rsidR="00655FA7" w:rsidRPr="00CC49AB">
        <w:t>përdorimin e energjisë së mbetur nga proceset (ëaste energy) që integron sisteme të prodhimit të UNS me HVAC.</w:t>
      </w:r>
    </w:p>
    <w:p w14:paraId="3CEE8129" w14:textId="718926A0" w:rsidR="00655FA7" w:rsidRPr="00CC49AB" w:rsidRDefault="00655FA7" w:rsidP="00BF1D5F">
      <w:pPr>
        <w:pStyle w:val="TEKSTIIIIII"/>
      </w:pPr>
      <w:r w:rsidRPr="00CC49AB">
        <w:t xml:space="preserve">Vlerësimi i gjenerimit të nxehtësisë nga energjia termike e papërdorur e procesit sidomos në sistemet inovative të HVAC të integruar me entalpi të ulët me fokus orientimin e saj për prodhimin e ujit të ngrohtë sanitar (UNS). Identifikimi i burimeve të nxehtësisë së proceseve (energji e mbetur) në një objekt duke e rritur potencialin e kursimit të energjisë ndihmon në krijimin e një plani efikas për veprim. Në realitetin praktik ka mundësi të shumta që në ndërtesat dhe impiantet e vjetra të zbatohen strategji të rikuperimit të nxehtësisë nga proceset. Energjia termike nga nxehtësia e </w:t>
      </w:r>
      <w:r w:rsidR="00165A32" w:rsidRPr="00CC49AB">
        <w:t>“</w:t>
      </w:r>
      <w:r w:rsidRPr="00CC49AB">
        <w:t>mbetur</w:t>
      </w:r>
      <w:r w:rsidR="00165A32" w:rsidRPr="00CC49AB">
        <w:t>”</w:t>
      </w:r>
      <w:r w:rsidRPr="00CC49AB">
        <w:t xml:space="preserve"> mund të ripërdoret drejtpërdrejt për:</w:t>
      </w:r>
    </w:p>
    <w:p w14:paraId="24DDDC2F" w14:textId="6519E788" w:rsidR="00655FA7" w:rsidRPr="00CC49AB" w:rsidRDefault="00BF1D5F" w:rsidP="00BF1D5F">
      <w:pPr>
        <w:pStyle w:val="TEKSTIIIIII"/>
      </w:pPr>
      <w:r w:rsidRPr="00CC49AB">
        <w:t xml:space="preserve">- </w:t>
      </w:r>
      <w:r w:rsidR="00655FA7" w:rsidRPr="00CC49AB">
        <w:t>parangrohje</w:t>
      </w:r>
      <w:r w:rsidR="00C462FC" w:rsidRPr="00CC49AB">
        <w:t>;</w:t>
      </w:r>
    </w:p>
    <w:p w14:paraId="6E54CC31" w14:textId="2DD4389B" w:rsidR="00655FA7" w:rsidRPr="00CC49AB" w:rsidRDefault="00BF1D5F" w:rsidP="00BF1D5F">
      <w:pPr>
        <w:pStyle w:val="TEKSTIIIIII"/>
      </w:pPr>
      <w:r w:rsidRPr="00CC49AB">
        <w:t xml:space="preserve">- </w:t>
      </w:r>
      <w:r w:rsidR="00655FA7" w:rsidRPr="00CC49AB">
        <w:t>proceset e ftohjes</w:t>
      </w:r>
      <w:r w:rsidR="00C462FC" w:rsidRPr="00CC49AB">
        <w:t>;</w:t>
      </w:r>
    </w:p>
    <w:p w14:paraId="462A5AD4" w14:textId="418C50E0" w:rsidR="00655FA7" w:rsidRPr="00CC49AB" w:rsidRDefault="00BF1D5F" w:rsidP="00BF1D5F">
      <w:pPr>
        <w:pStyle w:val="TEKSTIIIIII"/>
      </w:pPr>
      <w:r w:rsidRPr="00CC49AB">
        <w:t xml:space="preserve">- </w:t>
      </w:r>
      <w:r w:rsidR="00655FA7" w:rsidRPr="00CC49AB">
        <w:t>përmirësimi në një shkallë më të lartë të nxehtësisë</w:t>
      </w:r>
      <w:r w:rsidR="00C462FC" w:rsidRPr="00CC49AB">
        <w:t>;</w:t>
      </w:r>
    </w:p>
    <w:p w14:paraId="61EB4790" w14:textId="77777777" w:rsidR="00655FA7" w:rsidRPr="00CC49AB" w:rsidRDefault="00BF1D5F" w:rsidP="00BF1D5F">
      <w:pPr>
        <w:pStyle w:val="TEKSTIIIIII"/>
      </w:pPr>
      <w:r w:rsidRPr="00CC49AB">
        <w:t xml:space="preserve">- </w:t>
      </w:r>
      <w:r w:rsidR="00655FA7" w:rsidRPr="00CC49AB">
        <w:t>dhe në disa raste shndërrimi i saj në energji elektrike.</w:t>
      </w:r>
    </w:p>
    <w:p w14:paraId="1A254345" w14:textId="4B80F641" w:rsidR="00655FA7" w:rsidRPr="00CC49AB" w:rsidRDefault="00655FA7" w:rsidP="00BF1D5F">
      <w:pPr>
        <w:pStyle w:val="TEKSTIIIIII"/>
      </w:pPr>
      <w:r w:rsidRPr="00CC49AB">
        <w:t xml:space="preserve">Rreth 80% e energjisë së humbur si nxehtësi në proceset e prodhimit mund të rikuperohet me kosto efektive. Kjo do të thotë se rikuperimi i nxehtësisë së mbetur nga procesi njihet gjithnjë e më shumë si një mundësi kryesore për </w:t>
      </w:r>
      <w:r w:rsidR="00C462FC" w:rsidRPr="00CC49AB">
        <w:t>përdoruesit</w:t>
      </w:r>
      <w:r w:rsidRPr="00CC49AB">
        <w:t xml:space="preserve"> fundor</w:t>
      </w:r>
      <w:r w:rsidR="00C462FC" w:rsidRPr="00CC49AB">
        <w:t>ë</w:t>
      </w:r>
      <w:r w:rsidRPr="00CC49AB">
        <w:t xml:space="preserve"> të energjisë dhe bizneset për t</w:t>
      </w:r>
      <w:r w:rsidR="00C462FC" w:rsidRPr="00CC49AB">
        <w:t>’</w:t>
      </w:r>
      <w:r w:rsidRPr="00CC49AB">
        <w:t>u përmirësuar duke reduktuar emetimet e karbonit.</w:t>
      </w:r>
    </w:p>
    <w:p w14:paraId="22926D62" w14:textId="103F0797" w:rsidR="00655FA7" w:rsidRPr="00CC49AB" w:rsidRDefault="00BF1D5F" w:rsidP="00BF1D5F">
      <w:pPr>
        <w:pStyle w:val="TEKSTIIIIII"/>
      </w:pPr>
      <w:r w:rsidRPr="00CC49AB">
        <w:rPr>
          <w:b/>
          <w:bCs/>
        </w:rPr>
        <w:lastRenderedPageBreak/>
        <w:t xml:space="preserve">- </w:t>
      </w:r>
      <w:r w:rsidR="00655FA7" w:rsidRPr="00CC49AB">
        <w:rPr>
          <w:b/>
          <w:bCs/>
        </w:rPr>
        <w:t>skenari 3:</w:t>
      </w:r>
      <w:r w:rsidR="00655FA7" w:rsidRPr="00CC49AB">
        <w:t xml:space="preserve"> ky skenar korrespondon me një rinovim të thelluar që mbështetet në të paktën tr</w:t>
      </w:r>
      <w:r w:rsidR="00E5520B">
        <w:t xml:space="preserve">i </w:t>
      </w:r>
      <w:r w:rsidR="00655FA7" w:rsidRPr="00CC49AB">
        <w:t>veprime ku përfshihen masat e skenarit 1 dhe skenarit 2 duke shtuar gjithashtu përfshirjen e burime të rinovueshme të energjisë në vend</w:t>
      </w:r>
      <w:r w:rsidR="00C462FC" w:rsidRPr="00CC49AB">
        <w:t>nd</w:t>
      </w:r>
      <w:r w:rsidR="00655FA7" w:rsidRPr="00CC49AB">
        <w:t xml:space="preserve">odhje. Në përputhje me planin kombëtar të energjisë dhe klimës, si dhe me ligjin për nxitjen e përdorimit të energjisë nga burime të rinovueshme, përfshirja e BRE në ndërtesa duhet të aplikohet </w:t>
      </w:r>
      <w:r w:rsidR="00C462FC" w:rsidRPr="00CC49AB">
        <w:t>gjerësisht</w:t>
      </w:r>
      <w:r w:rsidR="00655FA7" w:rsidRPr="00CC49AB">
        <w:t xml:space="preserve"> me qëllim arritjen e kontributit të energjisë së prodhuar nga burime të rinovushme në bilancin kombëtar si dhe në arritjen e objektivave të dekarbonizimit. Skenari 3 përkon parimisht me ndërtesat pa emetime, ku në varësi të performancës energjetike dhe gjenerimit të energjisë së nevojshme për operimin e tyre në vend</w:t>
      </w:r>
      <w:r w:rsidR="00C462FC" w:rsidRPr="00CC49AB">
        <w:t>nd</w:t>
      </w:r>
      <w:r w:rsidR="00655FA7" w:rsidRPr="00CC49AB">
        <w:t>odhje, arrihet treguesi i një ndërtese që emeton zero GES në vendndodhje.</w:t>
      </w:r>
    </w:p>
    <w:p w14:paraId="667B0EBC" w14:textId="7ADF06AB" w:rsidR="00655FA7" w:rsidRPr="00CC49AB" w:rsidRDefault="00655FA7" w:rsidP="00BF1D5F">
      <w:pPr>
        <w:pStyle w:val="TEKSTIIIIII"/>
      </w:pPr>
      <w:r w:rsidRPr="00CC49AB">
        <w:t xml:space="preserve">Paraqitja skematike e dhënë në figurën 9 dhe figurën 10 të mëposhtme që tregojnë në mënyrë vizuale një përmbledhje të masave të </w:t>
      </w:r>
      <w:r w:rsidR="00340F38" w:rsidRPr="00CC49AB">
        <w:t>eficienc</w:t>
      </w:r>
      <w:r w:rsidRPr="00CC49AB">
        <w:t xml:space="preserve">ës energjetike duke u referuar në skenarët e mësipërm. Sikurse vihet re, në skenarin 3 pompa e nxehtësisë punon në mënyrë të integruar dhe garanton njëkohësisht energji termike ngrohëse për ambientin dhe energji termike për prodhimin e ujit të ngrohtë sanitar (UNS). </w:t>
      </w:r>
    </w:p>
    <w:p w14:paraId="19F11CBD"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5B772614" wp14:editId="04FCA7DC">
            <wp:extent cx="5943600" cy="4029255"/>
            <wp:effectExtent l="0" t="0" r="0" b="9525"/>
            <wp:docPr id="40666305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9" cstate="print">
                      <a:extLst>
                        <a:ext uri="{28A0092B-C50C-407E-A947-70E740481C1C}">
                          <a14:useLocalDpi xmlns:a14="http://schemas.microsoft.com/office/drawing/2010/main" val="0"/>
                        </a:ext>
                      </a:extLst>
                    </a:blip>
                    <a:srcRect/>
                    <a:stretch>
                      <a:fillRect/>
                    </a:stretch>
                  </pic:blipFill>
                  <pic:spPr bwMode="auto">
                    <a:xfrm>
                      <a:off x="0" y="0"/>
                      <a:ext cx="5943600" cy="4029255"/>
                    </a:xfrm>
                    <a:prstGeom prst="rect">
                      <a:avLst/>
                    </a:prstGeom>
                    <a:noFill/>
                    <a:ln>
                      <a:noFill/>
                    </a:ln>
                  </pic:spPr>
                </pic:pic>
              </a:graphicData>
            </a:graphic>
          </wp:inline>
        </w:drawing>
      </w:r>
    </w:p>
    <w:p w14:paraId="51E83B5A" w14:textId="4FB89FD3"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95" w:name="_Toc184729415"/>
      <w:r w:rsidRPr="00CC49AB">
        <w:rPr>
          <w:rFonts w:ascii="Garamond" w:hAnsi="Garamond" w:cs="Times New Roman"/>
          <w:b w:val="0"/>
          <w:i/>
          <w:color w:val="auto"/>
          <w:szCs w:val="20"/>
        </w:rPr>
        <w:t xml:space="preserve">Figura </w:t>
      </w:r>
      <w:r w:rsidR="00841654" w:rsidRPr="00CC49AB">
        <w:rPr>
          <w:rFonts w:ascii="Garamond" w:hAnsi="Garamond" w:cs="Times New Roman"/>
          <w:b w:val="0"/>
          <w:i/>
          <w:color w:val="auto"/>
          <w:szCs w:val="20"/>
        </w:rPr>
        <w:t>5.9</w:t>
      </w:r>
      <w:r w:rsidRPr="00CC49AB">
        <w:rPr>
          <w:rFonts w:ascii="Garamond" w:hAnsi="Garamond" w:cs="Times New Roman"/>
          <w:b w:val="0"/>
          <w:i/>
          <w:color w:val="auto"/>
          <w:szCs w:val="20"/>
        </w:rPr>
        <w:t xml:space="preserve"> Paraqitje skematike e masave të </w:t>
      </w:r>
      <w:r w:rsidR="00340F38" w:rsidRPr="00CC49AB">
        <w:rPr>
          <w:rFonts w:ascii="Garamond" w:hAnsi="Garamond" w:cs="Times New Roman"/>
          <w:b w:val="0"/>
          <w:i/>
          <w:color w:val="auto"/>
          <w:szCs w:val="20"/>
        </w:rPr>
        <w:t>eficienc</w:t>
      </w:r>
      <w:r w:rsidRPr="00CC49AB">
        <w:rPr>
          <w:rFonts w:ascii="Garamond" w:hAnsi="Garamond" w:cs="Times New Roman"/>
          <w:b w:val="0"/>
          <w:i/>
          <w:color w:val="auto"/>
          <w:szCs w:val="20"/>
        </w:rPr>
        <w:t>ës energjetike respektivisht skenarëve</w:t>
      </w:r>
      <w:bookmarkEnd w:id="295"/>
    </w:p>
    <w:p w14:paraId="5539CA7B" w14:textId="77777777" w:rsidR="00841654" w:rsidRPr="00CC49AB" w:rsidRDefault="00841654" w:rsidP="00655FA7">
      <w:pPr>
        <w:spacing w:after="0" w:line="240" w:lineRule="auto"/>
        <w:jc w:val="both"/>
        <w:rPr>
          <w:rFonts w:ascii="Garamond" w:hAnsi="Garamond" w:cs="Times New Roman"/>
          <w:sz w:val="24"/>
          <w:szCs w:val="24"/>
        </w:rPr>
      </w:pPr>
    </w:p>
    <w:p w14:paraId="2519A1E8" w14:textId="7DF8F7F5" w:rsidR="00655FA7" w:rsidRPr="00CC49AB" w:rsidRDefault="00655FA7" w:rsidP="00841654">
      <w:pPr>
        <w:pStyle w:val="TEKSTIIIIII"/>
      </w:pPr>
      <w:r w:rsidRPr="00CC49AB">
        <w:t xml:space="preserve">Nga kombinimet e ndryshme të marra më sipër, janë zgjedhur ato masa të zbatueshme që kanë mundësuar përcaktimin e tre skenarëve bazë të paraqitur më sipër duke u përpjekur të identifikohet për aq sa është e mundur një lloj rinovimi sa më </w:t>
      </w:r>
      <w:r w:rsidR="00C462FC" w:rsidRPr="00CC49AB">
        <w:t>eficient</w:t>
      </w:r>
      <w:r w:rsidRPr="00CC49AB">
        <w:t xml:space="preserve"> për çdo ndërtesë që mundëson arritjen e niveli të lartë të performancës energjetike shoqëruar me një kosto efektive. Ndërtesat që do të analizohen </w:t>
      </w:r>
      <w:r w:rsidRPr="00CC49AB">
        <w:lastRenderedPageBreak/>
        <w:t xml:space="preserve">në vijim të këtij kapitulli, konsiderohen përfaqësuese të periudhës së ndërtimit të cilës i përkasin. Zgjedhja u realizua për të analizuar skenarë rinovimi për një numër të kufizuar ndërtesash në mënyrë që të mund të paraqesim skenarë që përfaqësojnë konditat reale për çdo ndërtesë të së njëjtës tipologji dhe vendndodhje lidhur me qasjen e rinovimit të tyre me kosto-efektive. </w:t>
      </w:r>
    </w:p>
    <w:p w14:paraId="63651739" w14:textId="77777777" w:rsidR="00655FA7" w:rsidRPr="00CC49AB" w:rsidRDefault="00655FA7" w:rsidP="00655FA7">
      <w:pPr>
        <w:spacing w:after="0" w:line="240" w:lineRule="auto"/>
        <w:jc w:val="both"/>
        <w:rPr>
          <w:rFonts w:ascii="Garamond" w:hAnsi="Garamond" w:cs="Times New Roman"/>
          <w:sz w:val="24"/>
          <w:szCs w:val="24"/>
        </w:rPr>
      </w:pPr>
    </w:p>
    <w:p w14:paraId="3838CCA9"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6BC0472F" wp14:editId="4A77D2FB">
            <wp:extent cx="5943600" cy="3605530"/>
            <wp:effectExtent l="0" t="0" r="0" b="0"/>
            <wp:docPr id="64875541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90" cstate="print">
                      <a:extLst>
                        <a:ext uri="{28A0092B-C50C-407E-A947-70E740481C1C}">
                          <a14:useLocalDpi xmlns:a14="http://schemas.microsoft.com/office/drawing/2010/main" val="0"/>
                        </a:ext>
                      </a:extLst>
                    </a:blip>
                    <a:srcRect/>
                    <a:stretch>
                      <a:fillRect/>
                    </a:stretch>
                  </pic:blipFill>
                  <pic:spPr bwMode="auto">
                    <a:xfrm>
                      <a:off x="0" y="0"/>
                      <a:ext cx="5943600" cy="3605530"/>
                    </a:xfrm>
                    <a:prstGeom prst="rect">
                      <a:avLst/>
                    </a:prstGeom>
                    <a:noFill/>
                    <a:ln>
                      <a:noFill/>
                    </a:ln>
                  </pic:spPr>
                </pic:pic>
              </a:graphicData>
            </a:graphic>
          </wp:inline>
        </w:drawing>
      </w:r>
    </w:p>
    <w:p w14:paraId="761038E5"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296" w:name="_Toc184729416"/>
      <w:r w:rsidRPr="00CC49AB">
        <w:rPr>
          <w:rFonts w:ascii="Garamond" w:hAnsi="Garamond" w:cs="Times New Roman"/>
          <w:b w:val="0"/>
          <w:i/>
          <w:color w:val="auto"/>
          <w:szCs w:val="20"/>
        </w:rPr>
        <w:t xml:space="preserve">Figura </w:t>
      </w:r>
      <w:r w:rsidR="00841654" w:rsidRPr="00CC49AB">
        <w:rPr>
          <w:rFonts w:ascii="Garamond" w:hAnsi="Garamond" w:cs="Times New Roman"/>
          <w:b w:val="0"/>
          <w:i/>
          <w:color w:val="auto"/>
          <w:szCs w:val="20"/>
        </w:rPr>
        <w:t>5.10</w:t>
      </w:r>
      <w:r w:rsidRPr="00CC49AB">
        <w:rPr>
          <w:rFonts w:ascii="Garamond" w:hAnsi="Garamond" w:cs="Times New Roman"/>
          <w:b w:val="0"/>
          <w:i/>
          <w:color w:val="auto"/>
          <w:szCs w:val="20"/>
        </w:rPr>
        <w:t xml:space="preserve"> Përfshirja e sistemit të integruar të pompës së nxehtësisë me UNS</w:t>
      </w:r>
      <w:bookmarkEnd w:id="296"/>
    </w:p>
    <w:p w14:paraId="6763B0A9" w14:textId="77777777" w:rsidR="00841654" w:rsidRPr="00CC49AB" w:rsidRDefault="00841654" w:rsidP="00386E5A">
      <w:pPr>
        <w:pStyle w:val="TEKSTIIIIII"/>
      </w:pPr>
    </w:p>
    <w:p w14:paraId="767D2CD1" w14:textId="2AF0E3E0" w:rsidR="00655FA7" w:rsidRPr="00CC49AB" w:rsidRDefault="00655FA7" w:rsidP="00386E5A">
      <w:pPr>
        <w:pStyle w:val="TEKSTIIIIII"/>
      </w:pPr>
      <w:r w:rsidRPr="00CC49AB">
        <w:t>Rinovimi do të përfshijë në çdo rast zbatimin e përdorimit tipik të ndërtesës në përputhje me vlerat e miratuara për përdorimin tipik të ndërtesave në Shqipëri sikurse përcaktohet në Vendimin nr. 1094, datë 24.12.2024</w:t>
      </w:r>
      <w:r w:rsidR="00BE665C" w:rsidRPr="00CC49AB">
        <w:t xml:space="preserve">, </w:t>
      </w:r>
      <w:r w:rsidR="00165A32" w:rsidRPr="00CC49AB">
        <w:t>“</w:t>
      </w:r>
      <w:r w:rsidR="00BE665C" w:rsidRPr="00CC49AB">
        <w:t xml:space="preserve">Për </w:t>
      </w:r>
      <w:r w:rsidRPr="00CC49AB">
        <w:t>miratimin e metodologjisë kombëtare të llogaritjes së</w:t>
      </w:r>
      <w:r w:rsidR="00526B49" w:rsidRPr="00CC49AB">
        <w:t xml:space="preserve"> </w:t>
      </w:r>
      <w:r w:rsidRPr="00CC49AB">
        <w:t>performancës së energjisë në ndërtesa</w:t>
      </w:r>
      <w:r w:rsidR="00165A32" w:rsidRPr="00CC49AB">
        <w:t>”</w:t>
      </w:r>
      <w:r w:rsidRPr="00CC49AB">
        <w:rPr>
          <w:rStyle w:val="FootnoteReference"/>
          <w:rFonts w:cs="Times New Roman"/>
          <w:szCs w:val="24"/>
        </w:rPr>
        <w:footnoteReference w:id="10"/>
      </w:r>
      <w:r w:rsidRPr="00CC49AB">
        <w:t>.</w:t>
      </w:r>
    </w:p>
    <w:p w14:paraId="3B2D3D92" w14:textId="40BEC9B3" w:rsidR="00655FA7" w:rsidRPr="00CC49AB" w:rsidRDefault="00655FA7" w:rsidP="00386E5A">
      <w:pPr>
        <w:pStyle w:val="TEKSTIIIIII"/>
      </w:pPr>
      <w:r w:rsidRPr="00CC49AB">
        <w:t>Gjithashtu, për rinoviminin e ndërtesave do të përdoren të gjitha kërkesat minimale të miratuara përmes vendimit Nr. 537, datë 08.07.2020</w:t>
      </w:r>
      <w:r w:rsidR="00BE665C" w:rsidRPr="00CC49AB">
        <w:t xml:space="preserve">, </w:t>
      </w:r>
      <w:r w:rsidR="00165A32" w:rsidRPr="00CC49AB">
        <w:t>“</w:t>
      </w:r>
      <w:r w:rsidR="00BE665C" w:rsidRPr="00CC49AB">
        <w:t xml:space="preserve">Për </w:t>
      </w:r>
      <w:r w:rsidRPr="00CC49AB">
        <w:t>miratimin e kërkesave minimale të performancës së energjisë së ndërtesave dhe të elementeve të ndërtesave</w:t>
      </w:r>
      <w:r w:rsidR="00165A32" w:rsidRPr="00CC49AB">
        <w:t>”</w:t>
      </w:r>
      <w:r w:rsidRPr="00CC49AB">
        <w:rPr>
          <w:rStyle w:val="FootnoteReference"/>
          <w:rFonts w:cs="Times New Roman"/>
          <w:szCs w:val="24"/>
        </w:rPr>
        <w:footnoteReference w:id="11"/>
      </w:r>
      <w:r w:rsidRPr="00CC49AB">
        <w:t xml:space="preserve"> në secilin prej skenarëve të propozuar, të cilët janë përcaktuar si rezultat i studimit të kostos optimale në përputhje me vendimin nr. 256, datë 27.03.2020</w:t>
      </w:r>
      <w:r w:rsidR="00BE665C" w:rsidRPr="00CC49AB">
        <w:t xml:space="preserve">, </w:t>
      </w:r>
      <w:r w:rsidR="00165A32" w:rsidRPr="00CC49AB">
        <w:t>“</w:t>
      </w:r>
      <w:r w:rsidR="00BE665C" w:rsidRPr="00CC49AB">
        <w:t xml:space="preserve">Për </w:t>
      </w:r>
      <w:r w:rsidRPr="00CC49AB">
        <w:t>miratimin e metodologjisë për llogaritjen e niveleve të kostos optimale për kërkesat minimale të performancës së energjisë së ndërtesave, të njësive dhe të elementeve të ndërtesave</w:t>
      </w:r>
      <w:r w:rsidR="00165A32" w:rsidRPr="00CC49AB">
        <w:t>”</w:t>
      </w:r>
      <w:r w:rsidRPr="00CC49AB">
        <w:rPr>
          <w:rStyle w:val="FootnoteReference"/>
          <w:rFonts w:cs="Times New Roman"/>
          <w:szCs w:val="24"/>
        </w:rPr>
        <w:footnoteReference w:id="12"/>
      </w:r>
      <w:r w:rsidRPr="00CC49AB">
        <w:t>.</w:t>
      </w:r>
    </w:p>
    <w:p w14:paraId="3170436E" w14:textId="77777777" w:rsidR="0035103C" w:rsidRDefault="0035103C" w:rsidP="00386E5A">
      <w:pPr>
        <w:pStyle w:val="TEKSTIIIIII"/>
        <w:rPr>
          <w:b/>
        </w:rPr>
      </w:pPr>
      <w:bookmarkStart w:id="297" w:name="_Toc184729123"/>
    </w:p>
    <w:p w14:paraId="3AD7A3E2" w14:textId="77777777" w:rsidR="0035103C" w:rsidRDefault="0035103C" w:rsidP="00386E5A">
      <w:pPr>
        <w:pStyle w:val="TEKSTIIIIII"/>
        <w:rPr>
          <w:b/>
        </w:rPr>
      </w:pPr>
    </w:p>
    <w:p w14:paraId="519FD664" w14:textId="77777777" w:rsidR="00655FA7" w:rsidRPr="00CC49AB" w:rsidRDefault="00386E5A" w:rsidP="00386E5A">
      <w:pPr>
        <w:pStyle w:val="TEKSTIIIIII"/>
        <w:rPr>
          <w:b/>
        </w:rPr>
      </w:pPr>
      <w:r w:rsidRPr="00CC49AB">
        <w:rPr>
          <w:b/>
        </w:rPr>
        <w:lastRenderedPageBreak/>
        <w:t xml:space="preserve">5.1.2 </w:t>
      </w:r>
      <w:r w:rsidR="00655FA7" w:rsidRPr="00CC49AB">
        <w:rPr>
          <w:b/>
        </w:rPr>
        <w:t>Përcaktimi i kostos së masave të propozuara</w:t>
      </w:r>
      <w:bookmarkEnd w:id="297"/>
    </w:p>
    <w:p w14:paraId="7BF097AF" w14:textId="07060C53" w:rsidR="00655FA7" w:rsidRPr="00CC49AB" w:rsidRDefault="00655FA7" w:rsidP="00386E5A">
      <w:pPr>
        <w:pStyle w:val="TEKSTIIIIII"/>
      </w:pPr>
      <w:r w:rsidRPr="00CC49AB">
        <w:t>Përfitimi i arritur përmes skenarëve të përzgjedhur do të analizohet duke përdorur një qasje të kostos së përgjithshme që merr në konsideratë të gjitha kostot që lidhen me rinovimin. Metoda e përdorur përputhet me dispozitat e vendimit nr. 256, datë 27.3.2020</w:t>
      </w:r>
      <w:r w:rsidR="00BE665C" w:rsidRPr="00CC49AB">
        <w:t xml:space="preserve">, </w:t>
      </w:r>
      <w:r w:rsidR="00165A32" w:rsidRPr="00CC49AB">
        <w:t>“</w:t>
      </w:r>
      <w:r w:rsidR="00BE665C" w:rsidRPr="00CC49AB">
        <w:t xml:space="preserve">Për </w:t>
      </w:r>
      <w:r w:rsidRPr="00CC49AB">
        <w:t>miratimin e metodologjisë për llogaritjen e niveleve të kostos optimale për kërkesat minimale të performancës së energjisë së ndërtesave, të njësive dhe të elementeve të ndërtesave</w:t>
      </w:r>
      <w:r w:rsidR="00165A32" w:rsidRPr="00CC49AB">
        <w:t>”</w:t>
      </w:r>
      <w:r w:rsidR="00526B49" w:rsidRPr="00CC49AB">
        <w:t>,</w:t>
      </w:r>
      <w:r w:rsidRPr="00CC49AB">
        <w:t xml:space="preserve"> që plotëson ligjin nr.</w:t>
      </w:r>
      <w:r w:rsidR="00526B49" w:rsidRPr="00CC49AB">
        <w:t xml:space="preserve"> </w:t>
      </w:r>
      <w:r w:rsidRPr="00CC49AB">
        <w:t>116/2016</w:t>
      </w:r>
      <w:r w:rsidR="00BE665C" w:rsidRPr="00CC49AB">
        <w:t xml:space="preserve">, </w:t>
      </w:r>
      <w:r w:rsidR="00165A32" w:rsidRPr="00CC49AB">
        <w:t>“</w:t>
      </w:r>
      <w:r w:rsidR="00BE665C" w:rsidRPr="00CC49AB">
        <w:t xml:space="preserve">Për </w:t>
      </w:r>
      <w:r w:rsidRPr="00CC49AB">
        <w:t>performancën e energjisë së ndërtesave</w:t>
      </w:r>
      <w:r w:rsidR="00165A32" w:rsidRPr="00CC49AB">
        <w:t>”</w:t>
      </w:r>
      <w:r w:rsidRPr="00CC49AB">
        <w:rPr>
          <w:rStyle w:val="FootnoteReference"/>
          <w:rFonts w:cs="Times New Roman"/>
          <w:szCs w:val="24"/>
        </w:rPr>
        <w:footnoteReference w:id="13"/>
      </w:r>
      <w:r w:rsidRPr="00CC49AB">
        <w:t>.</w:t>
      </w:r>
    </w:p>
    <w:p w14:paraId="57F82137" w14:textId="77777777" w:rsidR="00655FA7" w:rsidRPr="00CC49AB" w:rsidRDefault="00655FA7" w:rsidP="00386E5A">
      <w:pPr>
        <w:pStyle w:val="TEKSTIIIIII"/>
      </w:pPr>
      <w:r w:rsidRPr="00CC49AB">
        <w:t>Kosto e përgjithshme përfshinë:</w:t>
      </w:r>
    </w:p>
    <w:p w14:paraId="651F1292" w14:textId="4E7B7C80" w:rsidR="00655FA7" w:rsidRPr="00CC49AB" w:rsidRDefault="00386E5A" w:rsidP="00386E5A">
      <w:pPr>
        <w:pStyle w:val="TEKSTIIIIII"/>
      </w:pPr>
      <w:r w:rsidRPr="00CC49AB">
        <w:rPr>
          <w:b/>
          <w:bCs/>
        </w:rPr>
        <w:t xml:space="preserve">- </w:t>
      </w:r>
      <w:r w:rsidR="00655FA7" w:rsidRPr="00CC49AB">
        <w:rPr>
          <w:b/>
          <w:bCs/>
        </w:rPr>
        <w:t>koston e investimit:</w:t>
      </w:r>
      <w:r w:rsidR="00655FA7" w:rsidRPr="00CC49AB">
        <w:t xml:space="preserve"> të gjitha kostot e përballuara deri në dorëzimin e ndërtesës ose elementit të ndërtesës te klienti (furnizimi dhe instalimi, duke përjashtuar koston e studimeve);</w:t>
      </w:r>
    </w:p>
    <w:p w14:paraId="741851D6" w14:textId="7662C058" w:rsidR="00655FA7" w:rsidRPr="00CC49AB" w:rsidRDefault="004F0CC5" w:rsidP="004F0CC5">
      <w:pPr>
        <w:pStyle w:val="TEKSTIIIIII"/>
      </w:pPr>
      <w:r w:rsidRPr="00CC49AB">
        <w:rPr>
          <w:b/>
          <w:bCs/>
        </w:rPr>
        <w:t>-</w:t>
      </w:r>
      <w:r w:rsidR="00526B49" w:rsidRPr="00CC49AB">
        <w:rPr>
          <w:b/>
          <w:bCs/>
        </w:rPr>
        <w:t xml:space="preserve"> </w:t>
      </w:r>
      <w:r w:rsidR="00655FA7" w:rsidRPr="00CC49AB">
        <w:rPr>
          <w:b/>
          <w:bCs/>
        </w:rPr>
        <w:t>kostoja e përditësuar e konsumit energjetik:</w:t>
      </w:r>
      <w:r w:rsidR="00655FA7" w:rsidRPr="00CC49AB">
        <w:t xml:space="preserve"> kostot vjetore të lidhura me energjinë e konsumuar për të garantuar plotësimin e kërkesës për energji të ndërtesës ose një pjesë të ndërtesës, gjatë përdorimit tipik të saj, të përditësuara çdo vit;</w:t>
      </w:r>
    </w:p>
    <w:p w14:paraId="64088709" w14:textId="4579E41C" w:rsidR="00655FA7" w:rsidRPr="00CC49AB" w:rsidRDefault="004F0CC5" w:rsidP="004F0CC5">
      <w:pPr>
        <w:pStyle w:val="TEKSTIIIIII"/>
      </w:pPr>
      <w:r w:rsidRPr="00CC49AB">
        <w:rPr>
          <w:b/>
          <w:bCs/>
        </w:rPr>
        <w:t>-</w:t>
      </w:r>
      <w:r w:rsidR="00526B49" w:rsidRPr="00CC49AB">
        <w:rPr>
          <w:b/>
          <w:bCs/>
        </w:rPr>
        <w:t xml:space="preserve"> </w:t>
      </w:r>
      <w:r w:rsidR="00655FA7" w:rsidRPr="00CC49AB">
        <w:rPr>
          <w:b/>
          <w:bCs/>
        </w:rPr>
        <w:t>kostot e përditësuara të zëvendësimit:</w:t>
      </w:r>
      <w:r w:rsidR="00655FA7" w:rsidRPr="00CC49AB">
        <w:t xml:space="preserve"> investimet e destinuara për të zëvendësuar një element të ndërtesës, sipas ciklit të vlerësuar të jetës gjatë periudhës së llogaritjes;</w:t>
      </w:r>
    </w:p>
    <w:p w14:paraId="36314DB2" w14:textId="7030CEA0" w:rsidR="00655FA7" w:rsidRPr="00CC49AB" w:rsidRDefault="004F0CC5" w:rsidP="004F0CC5">
      <w:pPr>
        <w:pStyle w:val="TEKSTIIIIII"/>
      </w:pPr>
      <w:r w:rsidRPr="00CC49AB">
        <w:rPr>
          <w:b/>
          <w:bCs/>
        </w:rPr>
        <w:t>-</w:t>
      </w:r>
      <w:r w:rsidR="00526B49" w:rsidRPr="00CC49AB">
        <w:rPr>
          <w:b/>
          <w:bCs/>
        </w:rPr>
        <w:t xml:space="preserve"> </w:t>
      </w:r>
      <w:r w:rsidR="00655FA7" w:rsidRPr="00CC49AB">
        <w:rPr>
          <w:b/>
          <w:bCs/>
        </w:rPr>
        <w:t>kostot e përditësuara të mirëmbajtjes:</w:t>
      </w:r>
      <w:r w:rsidR="00655FA7" w:rsidRPr="00CC49AB">
        <w:t xml:space="preserve"> kostot e nevojshme për mirëmbajtjen dhe kujdesin e ndërtesës me kalimin e kohës;</w:t>
      </w:r>
    </w:p>
    <w:p w14:paraId="1C7E6EF2" w14:textId="1B73C2C5" w:rsidR="00655FA7" w:rsidRPr="00CC49AB" w:rsidRDefault="004F0CC5" w:rsidP="004F0CC5">
      <w:pPr>
        <w:pStyle w:val="TEKSTIIIIII"/>
      </w:pPr>
      <w:r w:rsidRPr="00CC49AB">
        <w:rPr>
          <w:b/>
          <w:bCs/>
        </w:rPr>
        <w:t>-</w:t>
      </w:r>
      <w:r w:rsidR="00526B49" w:rsidRPr="00CC49AB">
        <w:rPr>
          <w:b/>
          <w:bCs/>
        </w:rPr>
        <w:t xml:space="preserve"> </w:t>
      </w:r>
      <w:r w:rsidR="00655FA7" w:rsidRPr="00CC49AB">
        <w:rPr>
          <w:b/>
          <w:bCs/>
        </w:rPr>
        <w:t>vlera e mbetur e përditësuar:</w:t>
      </w:r>
      <w:r w:rsidR="00655FA7" w:rsidRPr="00CC49AB">
        <w:t xml:space="preserve"> shuma e vlerave të mbetura të elementeve të ndërtesës në fund të periudhës së llogaritjes. Vlera e mbetur do të përcaktohet nga një zhvlerësim linear i investimit fillestar ose kostos së zëvendësimit të një elementi të caktuar ndërtimi deri në fund të periudhës llogaritëse të zbritur në fillim të periudhës së llogaritjes.</w:t>
      </w:r>
    </w:p>
    <w:p w14:paraId="3973061E" w14:textId="77777777" w:rsidR="00655FA7" w:rsidRPr="00CC49AB" w:rsidRDefault="00655FA7" w:rsidP="004F0CC5">
      <w:pPr>
        <w:pStyle w:val="TEKSTIIIIII"/>
      </w:pPr>
      <w:r w:rsidRPr="00CC49AB">
        <w:t>Kostoja e përgjithshme është llogaritur duke përdorur formulën e mëposhtme:</w:t>
      </w:r>
    </w:p>
    <w:p w14:paraId="0CBE7C53" w14:textId="77777777" w:rsidR="00655FA7" w:rsidRPr="00CC49AB" w:rsidRDefault="00025F16" w:rsidP="00655FA7">
      <w:pPr>
        <w:spacing w:after="0" w:line="240" w:lineRule="auto"/>
        <w:jc w:val="both"/>
        <w:rPr>
          <w:rFonts w:ascii="Garamond" w:hAnsi="Garamond" w:cs="Times New Roman"/>
          <w:sz w:val="24"/>
          <w:szCs w:val="24"/>
        </w:rPr>
      </w:pPr>
      <m:oMathPara>
        <m:oMath>
          <m:sSub>
            <m:sSubPr>
              <m:ctrlPr>
                <w:rPr>
                  <w:rFonts w:ascii="Cambria Math" w:hAnsi="Cambria Math" w:cs="Times New Roman"/>
                  <w:sz w:val="24"/>
                  <w:szCs w:val="24"/>
                </w:rPr>
              </m:ctrlPr>
            </m:sSubPr>
            <m:e>
              <m:r>
                <w:rPr>
                  <w:rFonts w:ascii="Cambria Math" w:hAnsi="Cambria Math" w:cs="Times New Roman"/>
                  <w:sz w:val="24"/>
                  <w:szCs w:val="24"/>
                </w:rPr>
                <m:t>C</m:t>
              </m:r>
            </m:e>
            <m:sub>
              <m:r>
                <w:rPr>
                  <w:rFonts w:ascii="Cambria Math" w:hAnsi="Cambria Math" w:cs="Times New Roman"/>
                  <w:sz w:val="24"/>
                  <w:szCs w:val="24"/>
                </w:rPr>
                <m:t>g</m:t>
              </m:r>
            </m:sub>
          </m:sSub>
          <m:d>
            <m:dPr>
              <m:ctrlPr>
                <w:rPr>
                  <w:rFonts w:ascii="Cambria Math" w:eastAsia="Cambria Math" w:hAnsi="Cambria Math" w:cs="Times New Roman"/>
                  <w:i/>
                  <w:sz w:val="24"/>
                  <w:szCs w:val="24"/>
                </w:rPr>
              </m:ctrlPr>
            </m:dPr>
            <m:e>
              <m:r>
                <w:rPr>
                  <w:rFonts w:ascii="Cambria Math" w:eastAsia="Cambria Math" w:hAnsi="Cambria Math" w:cs="Times New Roman"/>
                  <w:sz w:val="24"/>
                  <w:szCs w:val="24"/>
                </w:rPr>
                <m:t>N</m:t>
              </m:r>
            </m:e>
          </m:d>
          <m:r>
            <w:rPr>
              <w:rFonts w:ascii="Cambria Math" w:eastAsia="Cambria Math" w:hAnsi="Cambria Math" w:cs="Times New Roman"/>
              <w:sz w:val="24"/>
              <w:szCs w:val="24"/>
            </w:rPr>
            <m:t>=</m:t>
          </m:r>
          <m:sSub>
            <m:sSubPr>
              <m:ctrlPr>
                <w:rPr>
                  <w:rFonts w:ascii="Cambria Math" w:eastAsia="Cambria Math" w:hAnsi="Cambria Math" w:cs="Times New Roman"/>
                  <w:i/>
                  <w:sz w:val="24"/>
                  <w:szCs w:val="24"/>
                </w:rPr>
              </m:ctrlPr>
            </m:sSubPr>
            <m:e>
              <m:r>
                <w:rPr>
                  <w:rFonts w:ascii="Cambria Math" w:eastAsia="Cambria Math" w:hAnsi="Cambria Math" w:cs="Times New Roman"/>
                  <w:sz w:val="24"/>
                  <w:szCs w:val="24"/>
                </w:rPr>
                <m:t>C</m:t>
              </m:r>
            </m:e>
            <m:sub>
              <m:r>
                <w:rPr>
                  <w:rFonts w:ascii="Cambria Math" w:eastAsia="Cambria Math" w:hAnsi="Cambria Math" w:cs="Times New Roman"/>
                  <w:sz w:val="24"/>
                  <w:szCs w:val="24"/>
                </w:rPr>
                <m:t>I</m:t>
              </m:r>
            </m:sub>
          </m:sSub>
          <m:r>
            <w:rPr>
              <w:rFonts w:ascii="Cambria Math" w:eastAsia="Cambria Math" w:hAnsi="Cambria Math" w:cs="Times New Roman"/>
              <w:sz w:val="24"/>
              <w:szCs w:val="24"/>
            </w:rPr>
            <m:t>+</m:t>
          </m:r>
          <m:nary>
            <m:naryPr>
              <m:chr m:val="∑"/>
              <m:grow m:val="1"/>
              <m:ctrlPr>
                <w:rPr>
                  <w:rFonts w:ascii="Cambria Math" w:hAnsi="Cambria Math" w:cs="Times New Roman"/>
                  <w:sz w:val="24"/>
                  <w:szCs w:val="24"/>
                </w:rPr>
              </m:ctrlPr>
            </m:naryPr>
            <m:sub>
              <m:r>
                <w:rPr>
                  <w:rFonts w:ascii="Cambria Math" w:eastAsia="Cambria Math" w:hAnsi="Cambria Math" w:cs="Times New Roman"/>
                  <w:sz w:val="24"/>
                  <w:szCs w:val="24"/>
                </w:rPr>
                <m:t>n=1</m:t>
              </m:r>
            </m:sub>
            <m:sup>
              <m:r>
                <w:rPr>
                  <w:rFonts w:ascii="Cambria Math" w:eastAsia="Cambria Math" w:hAnsi="Cambria Math" w:cs="Times New Roman"/>
                  <w:sz w:val="24"/>
                  <w:szCs w:val="24"/>
                </w:rPr>
                <m:t>n</m:t>
              </m:r>
            </m:sup>
            <m:e>
              <m:f>
                <m:fPr>
                  <m:ctrlPr>
                    <w:rPr>
                      <w:rFonts w:ascii="Cambria Math" w:hAnsi="Cambria Math" w:cs="Times New Roman"/>
                      <w:i/>
                      <w:sz w:val="24"/>
                      <w:szCs w:val="24"/>
                    </w:rPr>
                  </m:ctrlPr>
                </m:fPr>
                <m:num>
                  <m:sSub>
                    <m:sSubPr>
                      <m:ctrlPr>
                        <w:rPr>
                          <w:rFonts w:ascii="Cambria Math" w:hAnsi="Cambria Math" w:cs="Times New Roman"/>
                          <w:i/>
                          <w:sz w:val="24"/>
                          <w:szCs w:val="24"/>
                        </w:rPr>
                      </m:ctrlPr>
                    </m:sSubPr>
                    <m:e>
                      <m:r>
                        <w:rPr>
                          <w:rFonts w:ascii="Cambria Math" w:hAnsi="Cambria Math" w:cs="Times New Roman"/>
                          <w:sz w:val="24"/>
                          <w:szCs w:val="24"/>
                        </w:rPr>
                        <m:t>C</m:t>
                      </m:r>
                    </m:e>
                    <m:sub>
                      <m:r>
                        <w:rPr>
                          <w:rFonts w:ascii="Cambria Math" w:hAnsi="Cambria Math" w:cs="Times New Roman"/>
                          <w:sz w:val="24"/>
                          <w:szCs w:val="24"/>
                        </w:rPr>
                        <m:t>n</m:t>
                      </m:r>
                    </m:sub>
                  </m:sSub>
                </m:num>
                <m:den>
                  <m:sSup>
                    <m:sSupPr>
                      <m:ctrlPr>
                        <w:rPr>
                          <w:rFonts w:ascii="Cambria Math" w:hAnsi="Cambria Math" w:cs="Times New Roman"/>
                          <w:i/>
                          <w:sz w:val="24"/>
                          <w:szCs w:val="24"/>
                        </w:rPr>
                      </m:ctrlPr>
                    </m:sSupPr>
                    <m:e>
                      <m:r>
                        <w:rPr>
                          <w:rFonts w:ascii="Cambria Math" w:hAnsi="Cambria Math" w:cs="Times New Roman"/>
                          <w:sz w:val="24"/>
                          <w:szCs w:val="24"/>
                        </w:rPr>
                        <m:t>(1+r)</m:t>
                      </m:r>
                    </m:e>
                    <m:sup>
                      <m:r>
                        <w:rPr>
                          <w:rFonts w:ascii="Cambria Math" w:hAnsi="Cambria Math" w:cs="Times New Roman"/>
                          <w:sz w:val="24"/>
                          <w:szCs w:val="24"/>
                        </w:rPr>
                        <m:t>n</m:t>
                      </m:r>
                    </m:sup>
                  </m:sSup>
                </m:den>
              </m:f>
            </m:e>
          </m:nary>
          <m:r>
            <w:rPr>
              <w:rFonts w:ascii="Cambria Math" w:hAnsi="Cambria Math" w:cs="Times New Roman"/>
              <w:sz w:val="24"/>
              <w:szCs w:val="24"/>
            </w:rPr>
            <m:t>+</m:t>
          </m:r>
          <m:f>
            <m:fPr>
              <m:ctrlPr>
                <w:rPr>
                  <w:rFonts w:ascii="Cambria Math" w:hAnsi="Cambria Math" w:cs="Times New Roman"/>
                  <w:i/>
                  <w:sz w:val="24"/>
                  <w:szCs w:val="24"/>
                </w:rPr>
              </m:ctrlPr>
            </m:fPr>
            <m:num>
              <m:sSub>
                <m:sSubPr>
                  <m:ctrlPr>
                    <w:rPr>
                      <w:rFonts w:ascii="Cambria Math" w:hAnsi="Cambria Math" w:cs="Times New Roman"/>
                      <w:i/>
                      <w:sz w:val="24"/>
                      <w:szCs w:val="24"/>
                    </w:rPr>
                  </m:ctrlPr>
                </m:sSubPr>
                <m:e>
                  <m:r>
                    <w:rPr>
                      <w:rFonts w:ascii="Cambria Math" w:hAnsi="Cambria Math" w:cs="Times New Roman"/>
                      <w:sz w:val="24"/>
                      <w:szCs w:val="24"/>
                    </w:rPr>
                    <m:t>V</m:t>
                  </m:r>
                </m:e>
                <m:sub>
                  <m:r>
                    <w:rPr>
                      <w:rFonts w:ascii="Cambria Math" w:hAnsi="Cambria Math" w:cs="Times New Roman"/>
                      <w:sz w:val="24"/>
                      <w:szCs w:val="24"/>
                    </w:rPr>
                    <m:t>n</m:t>
                  </m:r>
                </m:sub>
              </m:sSub>
            </m:num>
            <m:den>
              <m:sSup>
                <m:sSupPr>
                  <m:ctrlPr>
                    <w:rPr>
                      <w:rFonts w:ascii="Cambria Math" w:hAnsi="Cambria Math" w:cs="Times New Roman"/>
                      <w:i/>
                      <w:sz w:val="24"/>
                      <w:szCs w:val="24"/>
                    </w:rPr>
                  </m:ctrlPr>
                </m:sSupPr>
                <m:e>
                  <m:r>
                    <w:rPr>
                      <w:rFonts w:ascii="Cambria Math" w:hAnsi="Cambria Math" w:cs="Times New Roman"/>
                      <w:sz w:val="24"/>
                      <w:szCs w:val="24"/>
                    </w:rPr>
                    <m:t>(1+r)</m:t>
                  </m:r>
                </m:e>
                <m:sup>
                  <m:r>
                    <w:rPr>
                      <w:rFonts w:ascii="Cambria Math" w:hAnsi="Cambria Math" w:cs="Times New Roman"/>
                      <w:sz w:val="24"/>
                      <w:szCs w:val="24"/>
                    </w:rPr>
                    <m:t>n</m:t>
                  </m:r>
                </m:sup>
              </m:sSup>
            </m:den>
          </m:f>
        </m:oMath>
      </m:oMathPara>
    </w:p>
    <w:p w14:paraId="02B44450" w14:textId="77777777" w:rsidR="00655FA7" w:rsidRPr="00CC49AB" w:rsidRDefault="00655FA7" w:rsidP="00655FA7">
      <w:pPr>
        <w:pStyle w:val="ListParagraph"/>
        <w:spacing w:after="0" w:line="240" w:lineRule="auto"/>
        <w:jc w:val="both"/>
        <w:rPr>
          <w:rFonts w:ascii="Garamond" w:hAnsi="Garamond" w:cs="Times New Roman"/>
          <w:sz w:val="24"/>
          <w:szCs w:val="24"/>
        </w:rPr>
      </w:pPr>
      <w:r w:rsidRPr="00CC49AB">
        <w:rPr>
          <w:rFonts w:ascii="Garamond" w:hAnsi="Garamond" w:cs="Times New Roman"/>
          <w:sz w:val="24"/>
          <w:szCs w:val="24"/>
        </w:rPr>
        <w:t>Ku:</w:t>
      </w:r>
    </w:p>
    <w:p w14:paraId="58AD6177" w14:textId="70D5A9AD" w:rsidR="00655FA7" w:rsidRPr="00CC49AB" w:rsidRDefault="00025F16" w:rsidP="00655FA7">
      <w:pPr>
        <w:pStyle w:val="ListParagraph"/>
        <w:spacing w:after="0" w:line="240" w:lineRule="auto"/>
        <w:jc w:val="both"/>
        <w:rPr>
          <w:rFonts w:ascii="Garamond" w:hAnsi="Garamond" w:cs="Times New Roman"/>
          <w:sz w:val="24"/>
          <w:szCs w:val="24"/>
        </w:rPr>
      </w:pPr>
      <m:oMath>
        <m:sSub>
          <m:sSubPr>
            <m:ctrlPr>
              <w:rPr>
                <w:rFonts w:ascii="Cambria Math" w:hAnsi="Cambria Math" w:cs="Times New Roman"/>
                <w:sz w:val="24"/>
                <w:szCs w:val="24"/>
              </w:rPr>
            </m:ctrlPr>
          </m:sSubPr>
          <m:e>
            <m:r>
              <w:rPr>
                <w:rFonts w:ascii="Cambria Math" w:hAnsi="Cambria Math" w:cs="Times New Roman"/>
                <w:sz w:val="24"/>
                <w:szCs w:val="24"/>
              </w:rPr>
              <m:t>C</m:t>
            </m:r>
          </m:e>
          <m:sub>
            <m:r>
              <w:rPr>
                <w:rFonts w:ascii="Cambria Math" w:hAnsi="Cambria Math" w:cs="Times New Roman"/>
                <w:sz w:val="24"/>
                <w:szCs w:val="24"/>
              </w:rPr>
              <m:t>g</m:t>
            </m:r>
          </m:sub>
        </m:sSub>
        <m:r>
          <m:rPr>
            <m:sty m:val="p"/>
          </m:rPr>
          <w:rPr>
            <w:rFonts w:ascii="Cambria Math" w:hAnsi="Cambria Math" w:cs="Times New Roman"/>
            <w:sz w:val="24"/>
            <w:szCs w:val="24"/>
          </w:rPr>
          <m:t xml:space="preserve"> </m:t>
        </m:r>
      </m:oMath>
      <w:r w:rsidR="00655FA7" w:rsidRPr="00CC49AB">
        <w:rPr>
          <w:rFonts w:ascii="Garamond" w:hAnsi="Garamond" w:cs="Times New Roman"/>
          <w:sz w:val="24"/>
          <w:szCs w:val="24"/>
        </w:rPr>
        <w:t>– kostoja e përgjithshme</w:t>
      </w:r>
    </w:p>
    <w:p w14:paraId="0E80F91D" w14:textId="4FDB5306" w:rsidR="00655FA7" w:rsidRPr="00CC49AB" w:rsidRDefault="00025F16" w:rsidP="00655FA7">
      <w:pPr>
        <w:pStyle w:val="ListParagraph"/>
        <w:spacing w:after="0" w:line="240" w:lineRule="auto"/>
        <w:jc w:val="both"/>
        <w:rPr>
          <w:rFonts w:ascii="Garamond" w:hAnsi="Garamond" w:cs="Times New Roman"/>
          <w:sz w:val="24"/>
          <w:szCs w:val="24"/>
        </w:rPr>
      </w:pPr>
      <m:oMath>
        <m:sSub>
          <m:sSubPr>
            <m:ctrlPr>
              <w:rPr>
                <w:rFonts w:ascii="Cambria Math" w:eastAsia="Cambria Math" w:hAnsi="Cambria Math" w:cs="Times New Roman"/>
                <w:sz w:val="24"/>
                <w:szCs w:val="24"/>
              </w:rPr>
            </m:ctrlPr>
          </m:sSubPr>
          <m:e>
            <m:r>
              <w:rPr>
                <w:rFonts w:ascii="Cambria Math" w:eastAsia="Cambria Math" w:hAnsi="Cambria Math" w:cs="Times New Roman"/>
                <w:sz w:val="24"/>
                <w:szCs w:val="24"/>
              </w:rPr>
              <m:t>C</m:t>
            </m:r>
          </m:e>
          <m:sub>
            <m:r>
              <w:rPr>
                <w:rFonts w:ascii="Cambria Math" w:eastAsia="Cambria Math" w:hAnsi="Cambria Math" w:cs="Times New Roman"/>
                <w:sz w:val="24"/>
                <w:szCs w:val="24"/>
              </w:rPr>
              <m:t>I</m:t>
            </m:r>
          </m:sub>
        </m:sSub>
        <m:r>
          <m:rPr>
            <m:sty m:val="p"/>
          </m:rPr>
          <w:rPr>
            <w:rFonts w:ascii="Cambria Math" w:eastAsia="Cambria Math" w:hAnsi="Cambria Math" w:cs="Times New Roman"/>
            <w:sz w:val="24"/>
            <w:szCs w:val="24"/>
          </w:rPr>
          <m:t xml:space="preserve"> </m:t>
        </m:r>
      </m:oMath>
      <w:r w:rsidR="00655FA7" w:rsidRPr="00CC49AB">
        <w:rPr>
          <w:rFonts w:ascii="Garamond" w:hAnsi="Garamond" w:cs="Times New Roman"/>
          <w:sz w:val="24"/>
          <w:szCs w:val="24"/>
        </w:rPr>
        <w:t>– kostoja e investimit</w:t>
      </w:r>
    </w:p>
    <w:p w14:paraId="04E180B7" w14:textId="77777777" w:rsidR="00655FA7" w:rsidRPr="00CC49AB" w:rsidRDefault="00025F16" w:rsidP="00655FA7">
      <w:pPr>
        <w:pStyle w:val="ListParagraph"/>
        <w:spacing w:after="0" w:line="240" w:lineRule="auto"/>
        <w:jc w:val="both"/>
        <w:rPr>
          <w:rFonts w:ascii="Garamond" w:hAnsi="Garamond" w:cs="Times New Roman"/>
          <w:sz w:val="24"/>
          <w:szCs w:val="24"/>
        </w:rPr>
      </w:pPr>
      <m:oMath>
        <m:sSub>
          <m:sSubPr>
            <m:ctrlPr>
              <w:rPr>
                <w:rFonts w:ascii="Cambria Math" w:hAnsi="Cambria Math" w:cs="Times New Roman"/>
                <w:sz w:val="24"/>
                <w:szCs w:val="24"/>
              </w:rPr>
            </m:ctrlPr>
          </m:sSubPr>
          <m:e>
            <m:r>
              <w:rPr>
                <w:rFonts w:ascii="Cambria Math" w:hAnsi="Cambria Math" w:cs="Times New Roman"/>
                <w:sz w:val="24"/>
                <w:szCs w:val="24"/>
              </w:rPr>
              <m:t>C</m:t>
            </m:r>
          </m:e>
          <m:sub>
            <m:r>
              <w:rPr>
                <w:rFonts w:ascii="Cambria Math" w:hAnsi="Cambria Math" w:cs="Times New Roman"/>
                <w:sz w:val="24"/>
                <w:szCs w:val="24"/>
              </w:rPr>
              <m:t>n</m:t>
            </m:r>
          </m:sub>
        </m:sSub>
      </m:oMath>
      <w:r w:rsidR="00655FA7" w:rsidRPr="00CC49AB">
        <w:rPr>
          <w:rFonts w:ascii="Garamond" w:hAnsi="Garamond" w:cs="Times New Roman"/>
          <w:sz w:val="24"/>
          <w:szCs w:val="24"/>
        </w:rPr>
        <w:t xml:space="preserve"> – totali i kostove vjetore</w:t>
      </w:r>
    </w:p>
    <w:p w14:paraId="5A13A247" w14:textId="77777777" w:rsidR="00655FA7" w:rsidRPr="00CC49AB" w:rsidRDefault="00655FA7" w:rsidP="00655FA7">
      <w:pPr>
        <w:pStyle w:val="ListParagraph"/>
        <w:spacing w:after="0" w:line="240" w:lineRule="auto"/>
        <w:jc w:val="both"/>
        <w:rPr>
          <w:rFonts w:ascii="Garamond" w:hAnsi="Garamond" w:cs="Times New Roman"/>
          <w:sz w:val="24"/>
          <w:szCs w:val="24"/>
        </w:rPr>
      </w:pPr>
      <m:oMath>
        <m:r>
          <w:rPr>
            <w:rFonts w:ascii="Cambria Math" w:hAnsi="Cambria Math" w:cs="Times New Roman"/>
            <w:sz w:val="24"/>
            <w:szCs w:val="24"/>
          </w:rPr>
          <m:t>r</m:t>
        </m:r>
      </m:oMath>
      <w:r w:rsidRPr="00CC49AB">
        <w:rPr>
          <w:rFonts w:ascii="Garamond" w:hAnsi="Garamond" w:cs="Times New Roman"/>
          <w:sz w:val="24"/>
          <w:szCs w:val="24"/>
        </w:rPr>
        <w:t xml:space="preserve"> – norma e skontimit në %</w:t>
      </w:r>
    </w:p>
    <w:p w14:paraId="3E4567AB" w14:textId="77777777" w:rsidR="00655FA7" w:rsidRPr="00CC49AB" w:rsidRDefault="00025F16" w:rsidP="00655FA7">
      <w:pPr>
        <w:pStyle w:val="ListParagraph"/>
        <w:spacing w:after="0" w:line="240" w:lineRule="auto"/>
        <w:jc w:val="both"/>
        <w:rPr>
          <w:rFonts w:ascii="Garamond" w:hAnsi="Garamond" w:cs="Times New Roman"/>
          <w:sz w:val="24"/>
          <w:szCs w:val="24"/>
        </w:rPr>
      </w:pPr>
      <m:oMath>
        <m:sSub>
          <m:sSubPr>
            <m:ctrlPr>
              <w:rPr>
                <w:rFonts w:ascii="Cambria Math" w:hAnsi="Cambria Math" w:cs="Times New Roman"/>
                <w:sz w:val="24"/>
                <w:szCs w:val="24"/>
              </w:rPr>
            </m:ctrlPr>
          </m:sSubPr>
          <m:e>
            <m:r>
              <w:rPr>
                <w:rFonts w:ascii="Cambria Math" w:hAnsi="Cambria Math" w:cs="Times New Roman"/>
                <w:sz w:val="24"/>
                <w:szCs w:val="24"/>
              </w:rPr>
              <m:t>V</m:t>
            </m:r>
          </m:e>
          <m:sub>
            <m:r>
              <w:rPr>
                <w:rFonts w:ascii="Cambria Math" w:hAnsi="Cambria Math" w:cs="Times New Roman"/>
                <w:sz w:val="24"/>
                <w:szCs w:val="24"/>
              </w:rPr>
              <m:t>n</m:t>
            </m:r>
          </m:sub>
        </m:sSub>
      </m:oMath>
      <w:r w:rsidR="00655FA7" w:rsidRPr="00CC49AB">
        <w:rPr>
          <w:rFonts w:ascii="Garamond" w:hAnsi="Garamond" w:cs="Times New Roman"/>
          <w:sz w:val="24"/>
          <w:szCs w:val="24"/>
        </w:rPr>
        <w:t xml:space="preserve"> – vlera e mbetur</w:t>
      </w:r>
    </w:p>
    <w:p w14:paraId="07A6D7DA" w14:textId="77777777" w:rsidR="00655FA7" w:rsidRPr="00CC49AB" w:rsidRDefault="00655FA7" w:rsidP="004F0CC5">
      <w:pPr>
        <w:pStyle w:val="TEKSTIIIIII"/>
      </w:pPr>
      <w:r w:rsidRPr="00CC49AB">
        <w:t xml:space="preserve">Niveli i kursimeve të arritura dhe skenarët e propozuar janë realizuar përmes programit kompjuterik RETScreen Expert, të zhvilluar nga Ministria Kanadeze për Burimet Natyrore, </w:t>
      </w:r>
      <w:r w:rsidRPr="00CC49AB">
        <w:rPr>
          <w:b/>
          <w:bCs/>
        </w:rPr>
        <w:t>versioni 9.2.0.0 – f99e981e me kodin unik ID: 03-11-25-92-12</w:t>
      </w:r>
      <w:r w:rsidRPr="00CC49AB">
        <w:t>.</w:t>
      </w:r>
    </w:p>
    <w:p w14:paraId="26B379AC" w14:textId="77777777" w:rsidR="00655FA7" w:rsidRPr="00CC49AB" w:rsidRDefault="004F0CC5" w:rsidP="004F0CC5">
      <w:pPr>
        <w:pStyle w:val="TEKSTIIIIII"/>
        <w:rPr>
          <w:b/>
        </w:rPr>
      </w:pPr>
      <w:bookmarkStart w:id="298" w:name="_Toc184729124"/>
      <w:r w:rsidRPr="00CC49AB">
        <w:rPr>
          <w:b/>
        </w:rPr>
        <w:t xml:space="preserve">5.1.3 </w:t>
      </w:r>
      <w:r w:rsidR="00655FA7" w:rsidRPr="00CC49AB">
        <w:rPr>
          <w:b/>
        </w:rPr>
        <w:t>Supozimet e përdorura për llogaritjen</w:t>
      </w:r>
      <w:bookmarkEnd w:id="298"/>
    </w:p>
    <w:p w14:paraId="4E4F8D28" w14:textId="77777777" w:rsidR="00655FA7" w:rsidRPr="00CC49AB" w:rsidRDefault="00655FA7" w:rsidP="004F0CC5">
      <w:pPr>
        <w:pStyle w:val="TEKSTIIIIII"/>
        <w:rPr>
          <w:rFonts w:eastAsiaTheme="minorEastAsia"/>
        </w:rPr>
      </w:pPr>
      <w:r w:rsidRPr="00CC49AB">
        <w:rPr>
          <w:rFonts w:eastAsiaTheme="minorEastAsia"/>
        </w:rPr>
        <w:t>Supozimet e përdorura për realizimin e llogaritjes së kostos së përgjithshme janë si në vijim:</w:t>
      </w:r>
    </w:p>
    <w:p w14:paraId="5CE710EB" w14:textId="77777777" w:rsidR="00655FA7" w:rsidRPr="00CC49AB" w:rsidRDefault="004F0CC5" w:rsidP="004F0CC5">
      <w:pPr>
        <w:pStyle w:val="TEKSTIIIIII"/>
        <w:rPr>
          <w:rFonts w:eastAsiaTheme="minorEastAsia"/>
        </w:rPr>
      </w:pPr>
      <w:r w:rsidRPr="00CC49AB">
        <w:rPr>
          <w:rFonts w:eastAsiaTheme="minorEastAsia"/>
        </w:rPr>
        <w:t xml:space="preserve">- </w:t>
      </w:r>
      <w:r w:rsidR="00655FA7" w:rsidRPr="00CC49AB">
        <w:rPr>
          <w:rFonts w:eastAsiaTheme="minorEastAsia"/>
        </w:rPr>
        <w:t>Kohëzgjatja e llogaritjes: 15 dhe 30 vjet;</w:t>
      </w:r>
    </w:p>
    <w:p w14:paraId="2780FBF6" w14:textId="77777777" w:rsidR="00655FA7" w:rsidRPr="00CC49AB" w:rsidRDefault="004F0CC5" w:rsidP="004F0CC5">
      <w:pPr>
        <w:pStyle w:val="TEKSTIIIIII"/>
        <w:rPr>
          <w:rFonts w:eastAsiaTheme="minorEastAsia"/>
        </w:rPr>
      </w:pPr>
      <w:r w:rsidRPr="00CC49AB">
        <w:rPr>
          <w:rFonts w:eastAsiaTheme="minorEastAsia"/>
        </w:rPr>
        <w:t xml:space="preserve">- </w:t>
      </w:r>
      <w:r w:rsidR="00655FA7" w:rsidRPr="00CC49AB">
        <w:rPr>
          <w:rFonts w:eastAsiaTheme="minorEastAsia"/>
        </w:rPr>
        <w:t>Norma e skontimit: 4%</w:t>
      </w:r>
      <w:r w:rsidR="00655FA7" w:rsidRPr="00CC49AB">
        <w:rPr>
          <w:rStyle w:val="FootnoteReference"/>
          <w:rFonts w:eastAsiaTheme="minorEastAsia" w:cs="Times New Roman"/>
          <w:szCs w:val="24"/>
        </w:rPr>
        <w:footnoteReference w:id="14"/>
      </w:r>
      <w:r w:rsidR="00655FA7" w:rsidRPr="00CC49AB">
        <w:rPr>
          <w:rFonts w:eastAsiaTheme="minorEastAsia"/>
        </w:rPr>
        <w:t>;</w:t>
      </w:r>
    </w:p>
    <w:p w14:paraId="1A4ED81F" w14:textId="77777777" w:rsidR="00655FA7" w:rsidRPr="00CC49AB" w:rsidRDefault="004F0CC5" w:rsidP="004F0CC5">
      <w:pPr>
        <w:pStyle w:val="TEKSTIIIIII"/>
        <w:rPr>
          <w:rFonts w:eastAsiaTheme="minorEastAsia"/>
        </w:rPr>
      </w:pPr>
      <w:r w:rsidRPr="00CC49AB">
        <w:rPr>
          <w:rFonts w:eastAsiaTheme="minorEastAsia"/>
        </w:rPr>
        <w:lastRenderedPageBreak/>
        <w:t xml:space="preserve">- </w:t>
      </w:r>
      <w:r w:rsidR="00655FA7" w:rsidRPr="00CC49AB">
        <w:rPr>
          <w:rFonts w:eastAsiaTheme="minorEastAsia"/>
        </w:rPr>
        <w:t>Çmimi i energjisë: në përputhje me tarifat e miratuara nga ERE</w:t>
      </w:r>
      <w:r w:rsidR="00655FA7" w:rsidRPr="00CC49AB">
        <w:rPr>
          <w:rStyle w:val="FootnoteReference"/>
          <w:rFonts w:eastAsiaTheme="minorEastAsia" w:cs="Times New Roman"/>
          <w:szCs w:val="24"/>
        </w:rPr>
        <w:footnoteReference w:id="15"/>
      </w:r>
      <w:r w:rsidR="00655FA7" w:rsidRPr="00CC49AB">
        <w:rPr>
          <w:rFonts w:eastAsiaTheme="minorEastAsia"/>
        </w:rPr>
        <w:t xml:space="preserve"> si dhe në varësi të vlerës mesatare për bartësit e tjerë energjetik sipas të dhënave energjetike statistikore (mesatarja për vitin 2023).</w:t>
      </w:r>
    </w:p>
    <w:p w14:paraId="5DC5E93D" w14:textId="5741E448" w:rsidR="00655FA7" w:rsidRPr="00CC49AB" w:rsidRDefault="004F0CC5" w:rsidP="004F0CC5">
      <w:pPr>
        <w:pStyle w:val="TEKSTIIIIII"/>
        <w:rPr>
          <w:rFonts w:eastAsiaTheme="minorEastAsia"/>
        </w:rPr>
      </w:pPr>
      <w:r w:rsidRPr="00CC49AB">
        <w:rPr>
          <w:rFonts w:eastAsiaTheme="minorEastAsia"/>
        </w:rPr>
        <w:t xml:space="preserve">- </w:t>
      </w:r>
      <w:r w:rsidR="00655FA7" w:rsidRPr="00CC49AB">
        <w:rPr>
          <w:rFonts w:eastAsiaTheme="minorEastAsia"/>
        </w:rPr>
        <w:t xml:space="preserve">Energjia elektrike: 11.4 </w:t>
      </w:r>
      <w:r w:rsidR="00526B49" w:rsidRPr="00CC49AB">
        <w:rPr>
          <w:rFonts w:eastAsiaTheme="minorEastAsia"/>
        </w:rPr>
        <w:t>lekë</w:t>
      </w:r>
      <w:r w:rsidR="00655FA7" w:rsidRPr="00CC49AB">
        <w:rPr>
          <w:rFonts w:eastAsiaTheme="minorEastAsia"/>
        </w:rPr>
        <w:t>/</w:t>
      </w:r>
      <w:r w:rsidR="00CE5C83" w:rsidRPr="00CC49AB">
        <w:rPr>
          <w:rFonts w:eastAsiaTheme="minorEastAsia"/>
        </w:rPr>
        <w:t>kwh</w:t>
      </w:r>
      <w:r w:rsidR="00655FA7" w:rsidRPr="00CC49AB">
        <w:rPr>
          <w:rFonts w:eastAsiaTheme="minorEastAsia"/>
        </w:rPr>
        <w:t xml:space="preserve"> (me </w:t>
      </w:r>
      <w:r w:rsidR="0070437F" w:rsidRPr="00CC49AB">
        <w:rPr>
          <w:rFonts w:eastAsiaTheme="minorEastAsia"/>
        </w:rPr>
        <w:t>TVSH</w:t>
      </w:r>
      <w:r w:rsidR="00655FA7" w:rsidRPr="00CC49AB">
        <w:rPr>
          <w:rFonts w:eastAsiaTheme="minorEastAsia"/>
        </w:rPr>
        <w:t>)</w:t>
      </w:r>
    </w:p>
    <w:p w14:paraId="0C91AA0C" w14:textId="77777777" w:rsidR="00655FA7" w:rsidRPr="00CC49AB" w:rsidRDefault="004F0CC5" w:rsidP="004F0CC5">
      <w:pPr>
        <w:pStyle w:val="TEKSTIIIIII"/>
        <w:rPr>
          <w:rFonts w:eastAsiaTheme="minorEastAsia"/>
        </w:rPr>
      </w:pPr>
      <w:r w:rsidRPr="00CC49AB">
        <w:rPr>
          <w:rFonts w:eastAsiaTheme="minorEastAsia"/>
        </w:rPr>
        <w:t xml:space="preserve">- </w:t>
      </w:r>
      <w:r w:rsidR="00655FA7" w:rsidRPr="00CC49AB">
        <w:rPr>
          <w:rFonts w:eastAsiaTheme="minorEastAsia"/>
        </w:rPr>
        <w:t>Norma e inflacionit të energjisë: 2%</w:t>
      </w:r>
    </w:p>
    <w:p w14:paraId="4B353C84" w14:textId="362D7E67" w:rsidR="00655FA7" w:rsidRPr="00CC49AB" w:rsidRDefault="004F0CC5" w:rsidP="004F0CC5">
      <w:pPr>
        <w:pStyle w:val="TEKSTIIIIII"/>
        <w:rPr>
          <w:rFonts w:eastAsiaTheme="minorEastAsia"/>
        </w:rPr>
      </w:pPr>
      <w:r w:rsidRPr="00CC49AB">
        <w:rPr>
          <w:rFonts w:eastAsiaTheme="minorEastAsia"/>
        </w:rPr>
        <w:t xml:space="preserve">- </w:t>
      </w:r>
      <w:r w:rsidR="00655FA7" w:rsidRPr="00CC49AB">
        <w:rPr>
          <w:rFonts w:eastAsiaTheme="minorEastAsia"/>
        </w:rPr>
        <w:t xml:space="preserve">Kostoja e investimit: kostot e investimit në përputhje me manualin e çmimeve të ndërtimit sikurse përcaktohet në vendimin </w:t>
      </w:r>
      <w:r w:rsidR="00526B49" w:rsidRPr="00CC49AB">
        <w:rPr>
          <w:rFonts w:eastAsiaTheme="minorEastAsia"/>
        </w:rPr>
        <w:t>nr</w:t>
      </w:r>
      <w:r w:rsidR="00655FA7" w:rsidRPr="00CC49AB">
        <w:rPr>
          <w:rFonts w:eastAsiaTheme="minorEastAsia"/>
        </w:rPr>
        <w:t>. 216, datë 13.4.2023</w:t>
      </w:r>
      <w:r w:rsidR="00BE665C" w:rsidRPr="00CC49AB">
        <w:rPr>
          <w:rFonts w:eastAsiaTheme="minorEastAsia"/>
        </w:rPr>
        <w:t xml:space="preserve">, </w:t>
      </w:r>
      <w:r w:rsidR="00165A32" w:rsidRPr="00CC49AB">
        <w:rPr>
          <w:rFonts w:eastAsiaTheme="minorEastAsia"/>
        </w:rPr>
        <w:t>“</w:t>
      </w:r>
      <w:r w:rsidR="00BE665C" w:rsidRPr="00CC49AB">
        <w:rPr>
          <w:rFonts w:eastAsiaTheme="minorEastAsia"/>
        </w:rPr>
        <w:t xml:space="preserve">Për </w:t>
      </w:r>
      <w:r w:rsidR="00655FA7" w:rsidRPr="00CC49AB">
        <w:rPr>
          <w:rFonts w:eastAsiaTheme="minorEastAsia"/>
        </w:rPr>
        <w:t>krijimin dhe funksionimin e sistemit të integruar për informatizimin e manualit të çmimeve për zërat e punimeve në ndërtim</w:t>
      </w:r>
      <w:r w:rsidR="00165A32" w:rsidRPr="00CC49AB">
        <w:rPr>
          <w:rFonts w:eastAsiaTheme="minorEastAsia"/>
        </w:rPr>
        <w:t>”</w:t>
      </w:r>
      <w:r w:rsidR="00655FA7" w:rsidRPr="00CC49AB">
        <w:footnoteReference w:id="16"/>
      </w:r>
    </w:p>
    <w:p w14:paraId="545F6998" w14:textId="17F2A2C7" w:rsidR="00655FA7" w:rsidRPr="00CC49AB" w:rsidRDefault="004F0CC5" w:rsidP="004F0CC5">
      <w:pPr>
        <w:pStyle w:val="TEKSTIIIIII"/>
        <w:rPr>
          <w:rFonts w:eastAsiaTheme="minorEastAsia"/>
        </w:rPr>
      </w:pPr>
      <w:r w:rsidRPr="00CC49AB">
        <w:rPr>
          <w:rFonts w:eastAsiaTheme="minorEastAsia"/>
        </w:rPr>
        <w:t xml:space="preserve">- </w:t>
      </w:r>
      <w:r w:rsidR="00655FA7" w:rsidRPr="00CC49AB">
        <w:rPr>
          <w:rFonts w:eastAsiaTheme="minorEastAsia"/>
        </w:rPr>
        <w:t>Kostot e mirëmbajt</w:t>
      </w:r>
      <w:r w:rsidR="00526B49" w:rsidRPr="00CC49AB">
        <w:rPr>
          <w:rFonts w:eastAsiaTheme="minorEastAsia"/>
        </w:rPr>
        <w:t>j</w:t>
      </w:r>
      <w:r w:rsidR="00655FA7" w:rsidRPr="00CC49AB">
        <w:rPr>
          <w:rFonts w:eastAsiaTheme="minorEastAsia"/>
        </w:rPr>
        <w:t>es: janë përcaktuar duke përdorur një përqindje të kostos së investimit në përputhje me standardin SSH EN 15459</w:t>
      </w:r>
      <w:r w:rsidR="00526B49" w:rsidRPr="00CC49AB">
        <w:rPr>
          <w:rFonts w:eastAsiaTheme="minorEastAsia"/>
        </w:rPr>
        <w:t>,</w:t>
      </w:r>
      <w:r w:rsidR="00655FA7" w:rsidRPr="00CC49AB">
        <w:rPr>
          <w:rFonts w:eastAsiaTheme="minorEastAsia"/>
        </w:rPr>
        <w:t xml:space="preserve"> </w:t>
      </w:r>
      <w:r w:rsidR="00526B49" w:rsidRPr="00CC49AB">
        <w:rPr>
          <w:rFonts w:eastAsiaTheme="minorEastAsia"/>
        </w:rPr>
        <w:t xml:space="preserve">“për eficiencën energjetike në ndërtesa”, shtojca </w:t>
      </w:r>
      <w:r w:rsidR="00655FA7" w:rsidRPr="00CC49AB">
        <w:rPr>
          <w:rFonts w:eastAsiaTheme="minorEastAsia"/>
        </w:rPr>
        <w:t>A</w:t>
      </w:r>
    </w:p>
    <w:p w14:paraId="6B62DDA8" w14:textId="7258942F" w:rsidR="00655FA7" w:rsidRPr="00CC49AB" w:rsidRDefault="004F0CC5" w:rsidP="004F0CC5">
      <w:pPr>
        <w:pStyle w:val="TEKSTIIIIII"/>
      </w:pPr>
      <w:r w:rsidRPr="00CC49AB">
        <w:t xml:space="preserve">- </w:t>
      </w:r>
      <w:r w:rsidR="00655FA7" w:rsidRPr="00CC49AB">
        <w:t xml:space="preserve">Kostot e zëvendësimit: </w:t>
      </w:r>
      <w:r w:rsidR="00526B49" w:rsidRPr="00CC49AB">
        <w:t>korrespondojnë</w:t>
      </w:r>
      <w:r w:rsidR="00655FA7" w:rsidRPr="00CC49AB">
        <w:t xml:space="preserve"> me kostot e përditësuara të investimit, dhe </w:t>
      </w:r>
      <w:r w:rsidR="00526B49" w:rsidRPr="00CC49AB">
        <w:t>konsiderojnë</w:t>
      </w:r>
      <w:r w:rsidR="00655FA7" w:rsidRPr="00CC49AB">
        <w:t xml:space="preserve"> që një pajisje ose një pjesë e saj </w:t>
      </w:r>
      <w:r w:rsidR="00526B49" w:rsidRPr="00CC49AB">
        <w:t>zëvendësohet</w:t>
      </w:r>
      <w:r w:rsidR="00655FA7" w:rsidRPr="00CC49AB">
        <w:t xml:space="preserve"> me një pajisje të njëjtë në fund të jetëgjatësisë së saj, sikurse përcaktohet në standardin SSH EN 15459.</w:t>
      </w:r>
    </w:p>
    <w:p w14:paraId="4ADE7662" w14:textId="77777777" w:rsidR="00655FA7" w:rsidRPr="00CC49AB" w:rsidRDefault="004F0CC5" w:rsidP="004F0CC5">
      <w:pPr>
        <w:pStyle w:val="TEKSTIIIIII"/>
        <w:rPr>
          <w:rFonts w:cs="Times New Roman"/>
          <w:szCs w:val="24"/>
        </w:rPr>
      </w:pPr>
      <w:r w:rsidRPr="00CC49AB">
        <w:rPr>
          <w:rFonts w:cs="Times New Roman"/>
          <w:szCs w:val="24"/>
        </w:rPr>
        <w:t xml:space="preserve">- </w:t>
      </w:r>
      <w:r w:rsidR="00655FA7" w:rsidRPr="00CC49AB">
        <w:rPr>
          <w:rFonts w:cs="Times New Roman"/>
          <w:szCs w:val="24"/>
        </w:rPr>
        <w:t>TVSH: 20%</w:t>
      </w:r>
    </w:p>
    <w:p w14:paraId="53706D49" w14:textId="77777777" w:rsidR="00655FA7" w:rsidRPr="00CC49AB" w:rsidRDefault="00CA4F10" w:rsidP="00CA4F10">
      <w:pPr>
        <w:pStyle w:val="TEKSTIIIIII"/>
      </w:pPr>
      <w:bookmarkStart w:id="299" w:name="_Toc184729125"/>
      <w:r w:rsidRPr="00CC49AB">
        <w:t xml:space="preserve">5.2 </w:t>
      </w:r>
      <w:r w:rsidR="00655FA7" w:rsidRPr="00CC49AB">
        <w:t>Mekanizmat e financimit</w:t>
      </w:r>
      <w:bookmarkEnd w:id="299"/>
    </w:p>
    <w:p w14:paraId="1B1D61A3" w14:textId="3345291E" w:rsidR="00655FA7" w:rsidRPr="00CC49AB" w:rsidRDefault="00655FA7" w:rsidP="00CA4F10">
      <w:pPr>
        <w:pStyle w:val="TEKSTIIIIII"/>
        <w:rPr>
          <w:szCs w:val="24"/>
        </w:rPr>
      </w:pPr>
      <w:r w:rsidRPr="00CC49AB">
        <w:rPr>
          <w:szCs w:val="24"/>
        </w:rPr>
        <w:t xml:space="preserve">Në përputhje me paragrafin 5.3. të këtij dokumenti, për rastin e ndërtesës për një familje të llojit </w:t>
      </w:r>
      <w:r w:rsidR="001174D5" w:rsidRPr="00CC49AB">
        <w:rPr>
          <w:szCs w:val="24"/>
        </w:rPr>
        <w:t>apartament</w:t>
      </w:r>
      <w:r w:rsidRPr="00CC49AB">
        <w:rPr>
          <w:szCs w:val="24"/>
        </w:rPr>
        <w:t xml:space="preserve"> është konsideruar </w:t>
      </w:r>
      <w:r w:rsidRPr="0035103C">
        <w:rPr>
          <w:szCs w:val="24"/>
        </w:rPr>
        <w:t>si</w:t>
      </w:r>
      <w:r w:rsidR="001174D5" w:rsidRPr="0035103C">
        <w:rPr>
          <w:szCs w:val="24"/>
        </w:rPr>
        <w:t>t</w:t>
      </w:r>
      <w:r w:rsidRPr="0035103C">
        <w:rPr>
          <w:szCs w:val="24"/>
        </w:rPr>
        <w:t>uata</w:t>
      </w:r>
      <w:r w:rsidRPr="00CC49AB">
        <w:rPr>
          <w:szCs w:val="24"/>
        </w:rPr>
        <w:t xml:space="preserve"> e mëposhtme.</w:t>
      </w:r>
    </w:p>
    <w:p w14:paraId="51377511" w14:textId="3A75A8C5" w:rsidR="00655FA7" w:rsidRPr="00CC49AB" w:rsidRDefault="00655FA7" w:rsidP="00CA4F10">
      <w:pPr>
        <w:pStyle w:val="TEKSTIIIIII"/>
        <w:rPr>
          <w:szCs w:val="24"/>
        </w:rPr>
      </w:pPr>
      <w:r w:rsidRPr="00CC49AB">
        <w:rPr>
          <w:szCs w:val="24"/>
        </w:rPr>
        <w:t xml:space="preserve">Vendosja e </w:t>
      </w:r>
      <w:r w:rsidR="00340F38" w:rsidRPr="00CC49AB">
        <w:rPr>
          <w:szCs w:val="24"/>
        </w:rPr>
        <w:t>eficienc</w:t>
      </w:r>
      <w:r w:rsidRPr="00CC49AB">
        <w:rPr>
          <w:szCs w:val="24"/>
        </w:rPr>
        <w:t xml:space="preserve">ës energjetike si një prioritet nga qeveria shqiptare në vendim </w:t>
      </w:r>
      <w:r w:rsidR="00A15BB8" w:rsidRPr="00CC49AB">
        <w:rPr>
          <w:szCs w:val="24"/>
        </w:rPr>
        <w:t>nr</w:t>
      </w:r>
      <w:r w:rsidRPr="00CC49AB">
        <w:rPr>
          <w:szCs w:val="24"/>
        </w:rPr>
        <w:t>. 480, datë 31.7.2018</w:t>
      </w:r>
      <w:r w:rsidR="00BE665C" w:rsidRPr="00CC49AB">
        <w:rPr>
          <w:szCs w:val="24"/>
        </w:rPr>
        <w:t xml:space="preserve">, </w:t>
      </w:r>
      <w:r w:rsidR="00165A32" w:rsidRPr="00CC49AB">
        <w:rPr>
          <w:szCs w:val="24"/>
        </w:rPr>
        <w:t>“</w:t>
      </w:r>
      <w:r w:rsidR="00BE665C" w:rsidRPr="00CC49AB">
        <w:rPr>
          <w:szCs w:val="24"/>
        </w:rPr>
        <w:t xml:space="preserve">Për </w:t>
      </w:r>
      <w:r w:rsidRPr="00CC49AB">
        <w:rPr>
          <w:szCs w:val="24"/>
        </w:rPr>
        <w:t>miratimin e strategjisë kombëtare të energjisë për periudhën 2018–2030</w:t>
      </w:r>
      <w:r w:rsidR="00165A32" w:rsidRPr="00CC49AB">
        <w:rPr>
          <w:szCs w:val="24"/>
        </w:rPr>
        <w:t>”</w:t>
      </w:r>
      <w:r w:rsidRPr="00CC49AB">
        <w:rPr>
          <w:szCs w:val="24"/>
        </w:rPr>
        <w:t xml:space="preserve"> dhe rritja e mëtejshme e objektivave të përcaktuar në Vendimin nr. 872, datë 29.12.2021 </w:t>
      </w:r>
      <w:r w:rsidR="00165A32" w:rsidRPr="00CC49AB">
        <w:rPr>
          <w:szCs w:val="24"/>
        </w:rPr>
        <w:t>“</w:t>
      </w:r>
      <w:r w:rsidRPr="00CC49AB">
        <w:rPr>
          <w:szCs w:val="24"/>
        </w:rPr>
        <w:t>Për miratimin e Planit Kombëtar për Energjinë dhe Klimën 2020 – 2030</w:t>
      </w:r>
      <w:r w:rsidR="00165A32" w:rsidRPr="00CC49AB">
        <w:rPr>
          <w:szCs w:val="24"/>
        </w:rPr>
        <w:t>”</w:t>
      </w:r>
      <w:r w:rsidRPr="00CC49AB">
        <w:rPr>
          <w:szCs w:val="24"/>
        </w:rPr>
        <w:t xml:space="preserve"> kundrejt reduktimit të konsumit energjetik përmes zbatimit të masave të </w:t>
      </w:r>
      <w:r w:rsidR="00340F38" w:rsidRPr="00CC49AB">
        <w:rPr>
          <w:szCs w:val="24"/>
        </w:rPr>
        <w:t>eficienc</w:t>
      </w:r>
      <w:r w:rsidRPr="00CC49AB">
        <w:rPr>
          <w:szCs w:val="24"/>
        </w:rPr>
        <w:t>ës energjetike, vendosin në fokus stokun ekzistues të ndërtesave si një prej sektorëve më të rëndësishëm për</w:t>
      </w:r>
      <w:r w:rsidR="00A15BB8" w:rsidRPr="00CC49AB">
        <w:rPr>
          <w:szCs w:val="24"/>
        </w:rPr>
        <w:t xml:space="preserve"> </w:t>
      </w:r>
      <w:r w:rsidRPr="00CC49AB">
        <w:rPr>
          <w:szCs w:val="24"/>
        </w:rPr>
        <w:t>sa i përket kontributit që zë bilancin e konsumit energjetik. Nga pikëpamja legjislative prej vitit 2021 janë marrë dhe zbatuar masa për vendosjen e detyrimeve në raport me konsumin energjetik për të gjitha ndërtesat e reja dhe për të gjithë ndërtesat që do ti nënshtrohen një rinovimit të konsiderueshëm. Në këtë kuadër, çdo ndërtesë e re ose që do ti nënshtrohet një rinovimi të konsiderueshëm duhet të marrë parasysh dhe zbatojë kërkesat minimale të performancës energjetike.</w:t>
      </w:r>
    </w:p>
    <w:p w14:paraId="5792F89F" w14:textId="77B84D0A" w:rsidR="00655FA7" w:rsidRPr="00CC49AB" w:rsidRDefault="00655FA7" w:rsidP="00CA4F10">
      <w:pPr>
        <w:pStyle w:val="TEKSTIIIIII"/>
        <w:rPr>
          <w:szCs w:val="24"/>
        </w:rPr>
      </w:pPr>
      <w:r w:rsidRPr="00CC49AB">
        <w:rPr>
          <w:szCs w:val="24"/>
        </w:rPr>
        <w:t>Ndërtesat e banimit në Republikën e Shqipërisë shfrytëzojnë kryesisht energjinë elektrike për plotësimin e kërkesave të tyre për ngrohjen, ftohjen, ujin e ngrohtë sanitar (UNS), ventilimin dhe ndriçimin. Në ndërtesat e pozicionuara në zonën klimatike C, vihet re përdorimi i biomasës si një alternative për të garantuar kushtet e komfortit veçanërisht gjatë stinës së dimrit si dhe për gatim ndërkohë sistemet e tjera funksionojnë në çdo rast me energji elektrike. Një ndër arsyet e përhapjes së gj</w:t>
      </w:r>
      <w:r w:rsidR="00A15BB8" w:rsidRPr="00CC49AB">
        <w:rPr>
          <w:szCs w:val="24"/>
        </w:rPr>
        <w:t>e</w:t>
      </w:r>
      <w:r w:rsidRPr="00CC49AB">
        <w:rPr>
          <w:szCs w:val="24"/>
        </w:rPr>
        <w:t xml:space="preserve">rë të energjisë elektrike për mbulimin e sistemeve teknike në banesa lidhet drejtpërdrejt me koston. Për sektorin e ndërtesave të lidhur në tension të ulët 230V çmimi i energjisë është i garantuar nga qeveria shqiptare me një vlerë fikse prej 11.4 </w:t>
      </w:r>
      <w:r w:rsidR="00A27DF5" w:rsidRPr="00CC49AB">
        <w:rPr>
          <w:szCs w:val="24"/>
        </w:rPr>
        <w:t>lekë/</w:t>
      </w:r>
      <w:r w:rsidR="00CE5C83" w:rsidRPr="00CC49AB">
        <w:rPr>
          <w:szCs w:val="24"/>
        </w:rPr>
        <w:t>kwh</w:t>
      </w:r>
      <w:r w:rsidRPr="00CC49AB">
        <w:rPr>
          <w:szCs w:val="24"/>
        </w:rPr>
        <w:t xml:space="preserve">, pa një fashë orare ose kapaciteti. Nisur nga kjo si dhe nga mesatarja e çmimit të energjisë sipas bursës HUPX për vitin 2024, përfshirë tarifat e transmetimit dhe të shpërndarjes, çmimi i energjisë do të rezultonte në një vlerë prej 19.7 </w:t>
      </w:r>
      <w:r w:rsidR="00A27DF5" w:rsidRPr="00CC49AB">
        <w:rPr>
          <w:szCs w:val="24"/>
        </w:rPr>
        <w:t>lekë/</w:t>
      </w:r>
      <w:r w:rsidR="00CE5C83" w:rsidRPr="00CC49AB">
        <w:rPr>
          <w:szCs w:val="24"/>
        </w:rPr>
        <w:t>kwh</w:t>
      </w:r>
      <w:r w:rsidRPr="00CC49AB">
        <w:rPr>
          <w:szCs w:val="24"/>
        </w:rPr>
        <w:t xml:space="preserve"> duke na afruar me mesataren e çmimit të energjisë në v</w:t>
      </w:r>
      <w:r w:rsidR="00EA28DC" w:rsidRPr="00CC49AB">
        <w:rPr>
          <w:szCs w:val="24"/>
        </w:rPr>
        <w:t>e</w:t>
      </w:r>
      <w:r w:rsidRPr="00CC49AB">
        <w:rPr>
          <w:szCs w:val="24"/>
        </w:rPr>
        <w:t>ndet anëtare të bashkimit evropian. Për shkak të çmimeve të ul</w:t>
      </w:r>
      <w:r w:rsidR="00A15BB8" w:rsidRPr="00CC49AB">
        <w:rPr>
          <w:szCs w:val="24"/>
        </w:rPr>
        <w:t>ë</w:t>
      </w:r>
      <w:r w:rsidRPr="00CC49AB">
        <w:rPr>
          <w:szCs w:val="24"/>
        </w:rPr>
        <w:t xml:space="preserve">ta të energjisë, investimet në masa të </w:t>
      </w:r>
      <w:r w:rsidR="00340F38" w:rsidRPr="00CC49AB">
        <w:rPr>
          <w:szCs w:val="24"/>
        </w:rPr>
        <w:t>eficienc</w:t>
      </w:r>
      <w:r w:rsidRPr="00CC49AB">
        <w:rPr>
          <w:szCs w:val="24"/>
        </w:rPr>
        <w:t xml:space="preserve">ës energjetike bëhen më pak tërheqëse për pronarët dhe administratorët e ndërtesave. Për këtë arsye, vlerësohet domosdoshmëria e miratimit të një skeme financiare mbështetëse për nxitjen e investimeve në stokun e banesave me qëllim </w:t>
      </w:r>
      <w:r w:rsidRPr="00CC49AB">
        <w:rPr>
          <w:szCs w:val="24"/>
        </w:rPr>
        <w:lastRenderedPageBreak/>
        <w:t>reduktimin e kërkesës për energji si dhe zbutjen e efekteve që do të sjellë kalimi gradual në një treg të liberalizuar të energjisë për konsumatorët fundorë të lidhur me tensionin e ulët 230V. Për të përparuar me sukses në arritjen e objektivave të dakordësuar sipas PKEK, është i nevojshëm</w:t>
      </w:r>
      <w:r w:rsidR="00DC2701" w:rsidRPr="00CC49AB">
        <w:rPr>
          <w:szCs w:val="24"/>
        </w:rPr>
        <w:t xml:space="preserve"> </w:t>
      </w:r>
      <w:r w:rsidRPr="00CC49AB">
        <w:rPr>
          <w:szCs w:val="24"/>
        </w:rPr>
        <w:t xml:space="preserve">miratimi i një skeme </w:t>
      </w:r>
      <w:r w:rsidR="00EA28DC" w:rsidRPr="00CC49AB">
        <w:rPr>
          <w:szCs w:val="24"/>
        </w:rPr>
        <w:t>mbështetje</w:t>
      </w:r>
      <w:r w:rsidRPr="00CC49AB">
        <w:rPr>
          <w:szCs w:val="24"/>
        </w:rPr>
        <w:t xml:space="preserve">. Skema financiare </w:t>
      </w:r>
      <w:r w:rsidR="00EA28DC" w:rsidRPr="00CC49AB">
        <w:rPr>
          <w:szCs w:val="24"/>
        </w:rPr>
        <w:t>mbështetëse</w:t>
      </w:r>
      <w:r w:rsidRPr="00CC49AB">
        <w:rPr>
          <w:szCs w:val="24"/>
        </w:rPr>
        <w:t xml:space="preserve"> do të konsistojë në disa lloje mekanizmash financimi, ku mund të përmendim atë të llojit:</w:t>
      </w:r>
    </w:p>
    <w:p w14:paraId="3C58D7BC" w14:textId="77777777" w:rsidR="00655FA7" w:rsidRPr="00CC49AB" w:rsidRDefault="00CA4F10" w:rsidP="00CA4F10">
      <w:pPr>
        <w:pStyle w:val="TEKSTIIIIII"/>
        <w:rPr>
          <w:rFonts w:cstheme="majorBidi"/>
          <w:bCs/>
          <w:szCs w:val="24"/>
        </w:rPr>
      </w:pPr>
      <w:r w:rsidRPr="00CC49AB">
        <w:rPr>
          <w:rFonts w:cstheme="majorBidi"/>
          <w:bCs/>
          <w:szCs w:val="24"/>
        </w:rPr>
        <w:t xml:space="preserve">a) </w:t>
      </w:r>
      <w:r w:rsidR="00655FA7" w:rsidRPr="00CC49AB">
        <w:rPr>
          <w:rFonts w:cstheme="majorBidi"/>
          <w:bCs/>
          <w:szCs w:val="24"/>
        </w:rPr>
        <w:t>grant i cili mbulon një përqindje optimale të një vlere totale investimi të llogaritur;</w:t>
      </w:r>
    </w:p>
    <w:p w14:paraId="37591752" w14:textId="77777777" w:rsidR="00655FA7" w:rsidRPr="00CC49AB" w:rsidRDefault="00CA4F10" w:rsidP="00CA4F10">
      <w:pPr>
        <w:pStyle w:val="TEKSTIIIIII"/>
        <w:rPr>
          <w:rFonts w:cstheme="majorBidi"/>
          <w:bCs/>
          <w:szCs w:val="24"/>
        </w:rPr>
      </w:pPr>
      <w:r w:rsidRPr="00CC49AB">
        <w:rPr>
          <w:rFonts w:cstheme="majorBidi"/>
          <w:bCs/>
          <w:szCs w:val="24"/>
        </w:rPr>
        <w:t xml:space="preserve">b) </w:t>
      </w:r>
      <w:r w:rsidR="00655FA7" w:rsidRPr="00CC49AB">
        <w:rPr>
          <w:rFonts w:cstheme="majorBidi"/>
          <w:bCs/>
          <w:szCs w:val="24"/>
        </w:rPr>
        <w:t xml:space="preserve">kredi e butë; </w:t>
      </w:r>
    </w:p>
    <w:p w14:paraId="6FE07E53" w14:textId="77777777" w:rsidR="00655FA7" w:rsidRPr="00CC49AB" w:rsidRDefault="00CA4F10" w:rsidP="00CA4F10">
      <w:pPr>
        <w:pStyle w:val="TEKSTIIIIII"/>
        <w:rPr>
          <w:rFonts w:cstheme="majorBidi"/>
          <w:bCs/>
          <w:szCs w:val="24"/>
        </w:rPr>
      </w:pPr>
      <w:r w:rsidRPr="00CC49AB">
        <w:rPr>
          <w:rFonts w:cstheme="majorBidi"/>
          <w:bCs/>
          <w:szCs w:val="24"/>
        </w:rPr>
        <w:t xml:space="preserve">c) </w:t>
      </w:r>
      <w:r w:rsidR="00655FA7" w:rsidRPr="00CC49AB">
        <w:rPr>
          <w:rFonts w:cstheme="majorBidi"/>
          <w:bCs/>
          <w:szCs w:val="24"/>
        </w:rPr>
        <w:t>paguaj sa kursen ose kontraktim i performancës energjetike.</w:t>
      </w:r>
    </w:p>
    <w:p w14:paraId="125B38AE" w14:textId="72640D98" w:rsidR="00655FA7" w:rsidRPr="00CC49AB" w:rsidRDefault="00655FA7" w:rsidP="00CA4F10">
      <w:pPr>
        <w:pStyle w:val="TEKSTIIIIII"/>
        <w:rPr>
          <w:b/>
          <w:bCs/>
          <w:szCs w:val="24"/>
        </w:rPr>
      </w:pPr>
      <w:r w:rsidRPr="00CC49AB">
        <w:rPr>
          <w:szCs w:val="24"/>
        </w:rPr>
        <w:t xml:space="preserve">Për rastin e konsumatorëve fundorë të lidhur me tensionin 230V, skema e mbështetjes do të jetë sipas shkronjës </w:t>
      </w:r>
      <w:r w:rsidR="00165A32" w:rsidRPr="00CC49AB">
        <w:rPr>
          <w:szCs w:val="24"/>
        </w:rPr>
        <w:t>“</w:t>
      </w:r>
      <w:r w:rsidRPr="00CC49AB">
        <w:rPr>
          <w:szCs w:val="24"/>
        </w:rPr>
        <w:t>a</w:t>
      </w:r>
      <w:r w:rsidR="00165A32" w:rsidRPr="00CC49AB">
        <w:rPr>
          <w:szCs w:val="24"/>
        </w:rPr>
        <w:t>”</w:t>
      </w:r>
      <w:r w:rsidRPr="00CC49AB">
        <w:rPr>
          <w:szCs w:val="24"/>
        </w:rPr>
        <w:t xml:space="preserve"> dhe masa në % e grantit do të reflektohet në mënyrë të tillë që kosto efektiviteti i ndërhyrjeve do të pasqyrohet respektivisht te kursimet e përfituara nga buxheti i shtetit për shkak të reduktimit të energjisë së subvencionuar dhe te konsumatori fundor respektivisht kursimeve të përfituara mbi faturën e energjisë elektrike. Për reflektimin e skemës së mbështetjes në skenarin e propozuar për rinovimin e një ndërtese të tipit apartament, është marrë në konsideratë zgjidhja optimale ku shteti ndërhyn me mbështetje prej 50% të vlerës së nevojshme për investim. Nisur nga vlera optimale e llogaritur, do të vërejmë një rritje të konsiderueshme të treguesve lidhur me zbatueshmërinë e investimit.</w:t>
      </w:r>
    </w:p>
    <w:p w14:paraId="509A2EDF" w14:textId="77777777" w:rsidR="00655FA7" w:rsidRPr="00CC49AB" w:rsidRDefault="00CA4F10" w:rsidP="00CA4F10">
      <w:pPr>
        <w:pStyle w:val="TEKSTIIIIII"/>
        <w:rPr>
          <w:b/>
        </w:rPr>
      </w:pPr>
      <w:bookmarkStart w:id="300" w:name="_Toc184729126"/>
      <w:r w:rsidRPr="00CC49AB">
        <w:rPr>
          <w:b/>
        </w:rPr>
        <w:t xml:space="preserve">5.3 </w:t>
      </w:r>
      <w:r w:rsidR="00655FA7" w:rsidRPr="00CC49AB">
        <w:rPr>
          <w:b/>
        </w:rPr>
        <w:t>Rinovimi i një ndërtese të veçuar për një familje</w:t>
      </w:r>
      <w:bookmarkEnd w:id="300"/>
    </w:p>
    <w:p w14:paraId="4604FBAD" w14:textId="77777777" w:rsidR="00655FA7" w:rsidRPr="00CC49AB" w:rsidRDefault="00CA4F10" w:rsidP="00CA4F10">
      <w:pPr>
        <w:pStyle w:val="TEKSTIIIIII"/>
        <w:rPr>
          <w:b/>
        </w:rPr>
      </w:pPr>
      <w:bookmarkStart w:id="301" w:name="_Toc184729127"/>
      <w:r w:rsidRPr="00CC49AB">
        <w:rPr>
          <w:b/>
        </w:rPr>
        <w:t xml:space="preserve">5.3.1 </w:t>
      </w:r>
      <w:r w:rsidR="00655FA7" w:rsidRPr="00CC49AB">
        <w:rPr>
          <w:b/>
        </w:rPr>
        <w:t>Përshkrimi</w:t>
      </w:r>
      <w:bookmarkEnd w:id="301"/>
    </w:p>
    <w:p w14:paraId="4837ED72" w14:textId="2C3EDD03" w:rsidR="00655FA7" w:rsidRPr="00CC49AB" w:rsidRDefault="00655FA7" w:rsidP="00CA4F10">
      <w:pPr>
        <w:pStyle w:val="TEKSTIIIIII"/>
        <w:rPr>
          <w:rFonts w:eastAsiaTheme="minorEastAsia"/>
          <w:szCs w:val="24"/>
        </w:rPr>
      </w:pPr>
      <w:r w:rsidRPr="00CC49AB">
        <w:rPr>
          <w:rFonts w:eastAsiaTheme="minorEastAsia"/>
          <w:szCs w:val="24"/>
        </w:rPr>
        <w:t xml:space="preserve">Ndërtesa individuale për një familje, e zgjedhur për të qenë pjesë e analizës është një shtëpi për një familje e llojit apartament ndërtuar në vitin 2010, e cila përbëhet nga një dhomë ndenje dhe kuzhinë, 2 dhoma fjetje, 1 </w:t>
      </w:r>
      <w:r w:rsidR="00EA28DC" w:rsidRPr="00CC49AB">
        <w:rPr>
          <w:rFonts w:eastAsiaTheme="minorEastAsia"/>
          <w:szCs w:val="24"/>
        </w:rPr>
        <w:t>korridor</w:t>
      </w:r>
      <w:r w:rsidRPr="00CC49AB">
        <w:rPr>
          <w:rFonts w:eastAsiaTheme="minorEastAsia"/>
          <w:szCs w:val="24"/>
        </w:rPr>
        <w:t xml:space="preserve"> dhe 1 </w:t>
      </w:r>
      <w:r w:rsidR="00EA28DC" w:rsidRPr="00CC49AB">
        <w:rPr>
          <w:rFonts w:eastAsiaTheme="minorEastAsia"/>
          <w:szCs w:val="24"/>
        </w:rPr>
        <w:t>banjë</w:t>
      </w:r>
      <w:r w:rsidRPr="00CC49AB">
        <w:rPr>
          <w:rFonts w:eastAsiaTheme="minorEastAsia"/>
          <w:szCs w:val="24"/>
        </w:rPr>
        <w:t>. Sipërfaqja e dobishme është 80 m</w:t>
      </w:r>
      <w:r w:rsidRPr="00CC49AB">
        <w:rPr>
          <w:rFonts w:eastAsiaTheme="minorEastAsia"/>
          <w:szCs w:val="24"/>
          <w:vertAlign w:val="superscript"/>
        </w:rPr>
        <w:t>2</w:t>
      </w:r>
      <w:r w:rsidRPr="00CC49AB">
        <w:rPr>
          <w:rFonts w:eastAsiaTheme="minorEastAsia"/>
          <w:szCs w:val="24"/>
        </w:rPr>
        <w:t>. Lartësia ndërmjet dyshemesë dhe tavanit është 2.6 m. Ndërtesa do të pozicionohet qytetin e Tiranës që përkon me zonën A klimatike të Shqipërisë. Qyteti i përzgjedhura përkon me numrin më të madh të ndërtesave dhe numrin më të madh të banorëve respektivisht zonave klimatike sipas rezultateve të Censit 2023</w:t>
      </w:r>
      <w:r w:rsidRPr="00CC49AB">
        <w:rPr>
          <w:rStyle w:val="FootnoteReference"/>
          <w:rFonts w:eastAsiaTheme="minorEastAsia" w:cs="Times New Roman"/>
          <w:szCs w:val="24"/>
        </w:rPr>
        <w:footnoteReference w:id="17"/>
      </w:r>
      <w:r w:rsidRPr="00CC49AB">
        <w:rPr>
          <w:rFonts w:eastAsiaTheme="minorEastAsia"/>
          <w:szCs w:val="24"/>
        </w:rPr>
        <w:t>. Analiza e ndryshimeve për të njëjtën ndërtesë respektivisht 2 zonave të tjera klimatike B dhe C do të jepen përmes ndryshimeve në përqindje referuar zonës A.</w:t>
      </w:r>
    </w:p>
    <w:p w14:paraId="249D00D6" w14:textId="30673BDD" w:rsidR="00655FA7" w:rsidRPr="00CC49AB" w:rsidRDefault="00CA4F10" w:rsidP="00CA4F10">
      <w:pPr>
        <w:pStyle w:val="TEKSTIIIIII"/>
      </w:pPr>
      <w:bookmarkStart w:id="302" w:name="_Toc184729128"/>
      <w:r w:rsidRPr="00CC49AB">
        <w:t xml:space="preserve">5.3.2 </w:t>
      </w:r>
      <w:r w:rsidR="001174D5" w:rsidRPr="00CC49AB">
        <w:t>Karakteristika</w:t>
      </w:r>
      <w:r w:rsidR="00655FA7" w:rsidRPr="00CC49AB">
        <w:t xml:space="preserve"> arkitektonike</w:t>
      </w:r>
      <w:bookmarkEnd w:id="302"/>
    </w:p>
    <w:p w14:paraId="3635E417" w14:textId="77777777" w:rsidR="00655FA7" w:rsidRPr="00CC49AB" w:rsidRDefault="00655FA7" w:rsidP="00CA4F10">
      <w:pPr>
        <w:pStyle w:val="TEKSTIIIIII"/>
        <w:rPr>
          <w:szCs w:val="24"/>
        </w:rPr>
      </w:pPr>
      <w:r w:rsidRPr="00CC49AB">
        <w:rPr>
          <w:szCs w:val="24"/>
        </w:rPr>
        <w:t>Muret janë të përbëra me tulla me vrima 250 mm dhe me 20 mm suva nga të dyja anët dhe pa termoizolim</w:t>
      </w:r>
    </w:p>
    <w:p w14:paraId="4C7C11BC" w14:textId="77777777" w:rsidR="00655FA7" w:rsidRPr="00CC49AB" w:rsidRDefault="00655FA7" w:rsidP="00CA4F10">
      <w:pPr>
        <w:pStyle w:val="TEKSTIIIIII"/>
        <w:rPr>
          <w:szCs w:val="24"/>
        </w:rPr>
      </w:pPr>
      <w:r w:rsidRPr="00CC49AB">
        <w:rPr>
          <w:szCs w:val="24"/>
        </w:rPr>
        <w:t>Çatia dhe dyshemeja janë të patermoizoluara</w:t>
      </w:r>
    </w:p>
    <w:p w14:paraId="4EC128CC" w14:textId="77777777" w:rsidR="00655FA7" w:rsidRPr="00CC49AB" w:rsidRDefault="00655FA7" w:rsidP="00CA4F10">
      <w:pPr>
        <w:pStyle w:val="TEKSTIIIIII"/>
        <w:rPr>
          <w:szCs w:val="24"/>
        </w:rPr>
      </w:pPr>
      <w:r w:rsidRPr="00CC49AB">
        <w:rPr>
          <w:szCs w:val="24"/>
        </w:rPr>
        <w:t>Dritaret: Kornizë druri, me një xham</w:t>
      </w:r>
    </w:p>
    <w:p w14:paraId="6346E93B" w14:textId="4A61144E" w:rsidR="00655FA7" w:rsidRPr="00CC49AB" w:rsidRDefault="00655FA7" w:rsidP="00CA4F10">
      <w:pPr>
        <w:pStyle w:val="TEKSTIIIIII"/>
        <w:rPr>
          <w:szCs w:val="24"/>
        </w:rPr>
      </w:pPr>
      <w:r w:rsidRPr="00CC49AB">
        <w:rPr>
          <w:szCs w:val="24"/>
        </w:rPr>
        <w:t xml:space="preserve">Ngrohja </w:t>
      </w:r>
      <w:r w:rsidR="001174D5" w:rsidRPr="00CC49AB">
        <w:rPr>
          <w:szCs w:val="24"/>
        </w:rPr>
        <w:t>dhe</w:t>
      </w:r>
      <w:r w:rsidRPr="00CC49AB">
        <w:rPr>
          <w:szCs w:val="24"/>
        </w:rPr>
        <w:t xml:space="preserve"> </w:t>
      </w:r>
      <w:r w:rsidR="001174D5" w:rsidRPr="00CC49AB">
        <w:rPr>
          <w:szCs w:val="24"/>
        </w:rPr>
        <w:t>ftohja</w:t>
      </w:r>
      <w:r w:rsidRPr="00CC49AB">
        <w:rPr>
          <w:szCs w:val="24"/>
        </w:rPr>
        <w:t>: Pompë nxehtësie</w:t>
      </w:r>
    </w:p>
    <w:p w14:paraId="326E7572" w14:textId="77777777" w:rsidR="00655FA7" w:rsidRPr="00CC49AB" w:rsidRDefault="00655FA7" w:rsidP="00CA4F10">
      <w:pPr>
        <w:pStyle w:val="TEKSTIIIIII"/>
        <w:rPr>
          <w:szCs w:val="24"/>
        </w:rPr>
      </w:pPr>
      <w:r w:rsidRPr="00CC49AB">
        <w:rPr>
          <w:szCs w:val="24"/>
        </w:rPr>
        <w:t>Uji i ngrohtë sanitar: Ngrohës uji elektrik</w:t>
      </w:r>
    </w:p>
    <w:p w14:paraId="529C574D" w14:textId="77777777" w:rsidR="00655FA7" w:rsidRPr="00CC49AB" w:rsidRDefault="00655FA7" w:rsidP="00CA4F10">
      <w:pPr>
        <w:pStyle w:val="TEKSTIIIIII"/>
        <w:rPr>
          <w:szCs w:val="24"/>
        </w:rPr>
      </w:pPr>
      <w:r w:rsidRPr="00CC49AB">
        <w:rPr>
          <w:szCs w:val="24"/>
        </w:rPr>
        <w:t>Ventilimi: Natyral</w:t>
      </w:r>
    </w:p>
    <w:p w14:paraId="52CE0A5A" w14:textId="77777777" w:rsidR="00655FA7" w:rsidRPr="00CC49AB" w:rsidRDefault="00655FA7" w:rsidP="00CA4F10">
      <w:pPr>
        <w:pStyle w:val="TEKSTIIIIII"/>
        <w:rPr>
          <w:szCs w:val="24"/>
        </w:rPr>
      </w:pPr>
      <w:r w:rsidRPr="00CC49AB">
        <w:rPr>
          <w:szCs w:val="24"/>
        </w:rPr>
        <w:t>Duke qenë se apartamenti është i patermoizoluar, humbjet dhe fitimet e nxehtësisë respektivisht stinës së ftohtë dhe të ngrohtë janë të mëdha. Për më tepër, përmasimi i pompës së nxehtësisë me uljen e konsiderueshme të temperaturës së mjedisit të jashtëm, nuk plotëson kërkesën për energji termike dhe si rezultat pajisja punon pa ndaluar duke rritur konsumin e energjetik, ndikimin në mjedis, amortizimin e sistemit dhe rritjen e kostove të mirëmbajtjes.</w:t>
      </w:r>
    </w:p>
    <w:p w14:paraId="1A27CE91" w14:textId="77777777" w:rsidR="00FF1750" w:rsidRDefault="00FF1750" w:rsidP="00CA4F10">
      <w:pPr>
        <w:pStyle w:val="TEKSTIIIIII"/>
        <w:rPr>
          <w:b/>
        </w:rPr>
      </w:pPr>
      <w:bookmarkStart w:id="303" w:name="_Toc184729129"/>
    </w:p>
    <w:p w14:paraId="042C5F81" w14:textId="77777777" w:rsidR="00FF1750" w:rsidRDefault="00FF1750" w:rsidP="00CA4F10">
      <w:pPr>
        <w:pStyle w:val="TEKSTIIIIII"/>
        <w:rPr>
          <w:b/>
        </w:rPr>
      </w:pPr>
    </w:p>
    <w:p w14:paraId="456FEF51" w14:textId="77777777" w:rsidR="00655FA7" w:rsidRPr="00CC49AB" w:rsidRDefault="00CA4F10" w:rsidP="00CA4F10">
      <w:pPr>
        <w:pStyle w:val="TEKSTIIIIII"/>
        <w:rPr>
          <w:b/>
        </w:rPr>
      </w:pPr>
      <w:r w:rsidRPr="00CC49AB">
        <w:rPr>
          <w:b/>
        </w:rPr>
        <w:lastRenderedPageBreak/>
        <w:t xml:space="preserve">5.3.3 </w:t>
      </w:r>
      <w:r w:rsidR="00655FA7" w:rsidRPr="00CC49AB">
        <w:rPr>
          <w:b/>
        </w:rPr>
        <w:t>Masat e rekomanduara sipas skenarëve:</w:t>
      </w:r>
      <w:bookmarkEnd w:id="303"/>
    </w:p>
    <w:p w14:paraId="723CE159" w14:textId="491663EF" w:rsidR="00655FA7" w:rsidRPr="00CC49AB" w:rsidRDefault="00655FA7" w:rsidP="00CA4F10">
      <w:pPr>
        <w:pStyle w:val="TEKSTIIIIII"/>
        <w:rPr>
          <w:szCs w:val="24"/>
        </w:rPr>
      </w:pPr>
      <w:r w:rsidRPr="00CC49AB">
        <w:rPr>
          <w:b/>
          <w:bCs/>
          <w:szCs w:val="24"/>
        </w:rPr>
        <w:t>Skenari 1</w:t>
      </w:r>
      <w:r w:rsidRPr="00CC49AB">
        <w:rPr>
          <w:szCs w:val="24"/>
        </w:rPr>
        <w:t>: Termoizolimi i mureve me U = 0.3-0.4 W/m</w:t>
      </w:r>
      <w:r w:rsidRPr="00CC49AB">
        <w:rPr>
          <w:szCs w:val="24"/>
          <w:vertAlign w:val="superscript"/>
        </w:rPr>
        <w:t>2</w:t>
      </w:r>
      <w:r w:rsidRPr="00CC49AB">
        <w:rPr>
          <w:szCs w:val="24"/>
        </w:rPr>
        <w:t>K, termoizolimi i çatisë ose dhe dyshemesë U = 0.35 dhe 0.5 W/m</w:t>
      </w:r>
      <w:r w:rsidRPr="00CC49AB">
        <w:rPr>
          <w:szCs w:val="24"/>
          <w:vertAlign w:val="superscript"/>
        </w:rPr>
        <w:t>2</w:t>
      </w:r>
      <w:r w:rsidRPr="00CC49AB">
        <w:rPr>
          <w:szCs w:val="24"/>
        </w:rPr>
        <w:t>K,</w:t>
      </w:r>
      <w:r w:rsidR="00DC2701" w:rsidRPr="00CC49AB">
        <w:rPr>
          <w:szCs w:val="24"/>
        </w:rPr>
        <w:t xml:space="preserve"> </w:t>
      </w:r>
      <w:r w:rsidRPr="00CC49AB">
        <w:rPr>
          <w:szCs w:val="24"/>
        </w:rPr>
        <w:t xml:space="preserve">zëvendësimi i dritareve me dritare më </w:t>
      </w:r>
      <w:r w:rsidR="00340F38" w:rsidRPr="00CC49AB">
        <w:rPr>
          <w:szCs w:val="24"/>
        </w:rPr>
        <w:t>eficienc</w:t>
      </w:r>
      <w:r w:rsidRPr="00CC49AB">
        <w:rPr>
          <w:szCs w:val="24"/>
        </w:rPr>
        <w:t>ë të lartë me koeficient transmetimi U</w:t>
      </w:r>
      <w:r w:rsidRPr="00CC49AB">
        <w:rPr>
          <w:szCs w:val="24"/>
          <w:vertAlign w:val="subscript"/>
        </w:rPr>
        <w:t>dritare</w:t>
      </w:r>
      <w:r w:rsidRPr="00CC49AB">
        <w:rPr>
          <w:szCs w:val="24"/>
        </w:rPr>
        <w:t xml:space="preserve"> = 2.0-2.2 W/m</w:t>
      </w:r>
      <w:r w:rsidRPr="00CC49AB">
        <w:rPr>
          <w:szCs w:val="24"/>
          <w:vertAlign w:val="superscript"/>
        </w:rPr>
        <w:t>2</w:t>
      </w:r>
      <w:r w:rsidRPr="00CC49AB">
        <w:rPr>
          <w:szCs w:val="24"/>
        </w:rPr>
        <w:t xml:space="preserve">K sipas kërkesave minimale të legjislacionit në fuqi. Trashësia optimale e materialit termoizolues do të </w:t>
      </w:r>
      <w:r w:rsidR="001174D5" w:rsidRPr="00CC49AB">
        <w:rPr>
          <w:szCs w:val="24"/>
        </w:rPr>
        <w:t>merret</w:t>
      </w:r>
      <w:r w:rsidRPr="00CC49AB">
        <w:rPr>
          <w:szCs w:val="24"/>
        </w:rPr>
        <w:t xml:space="preserve"> sipas rekomandimeve të marra nga studimi nr. 135160</w:t>
      </w:r>
      <w:r w:rsidRPr="00CC49AB">
        <w:rPr>
          <w:rStyle w:val="FootnoteReference"/>
          <w:rFonts w:cs="Times New Roman"/>
          <w:szCs w:val="24"/>
        </w:rPr>
        <w:footnoteReference w:id="18"/>
      </w:r>
      <w:r w:rsidRPr="00CC49AB">
        <w:rPr>
          <w:szCs w:val="24"/>
        </w:rPr>
        <w:t xml:space="preserve"> sipas llojit të sistemit, lëndës djegëse dhe vend</w:t>
      </w:r>
      <w:r w:rsidR="001174D5" w:rsidRPr="00CC49AB">
        <w:rPr>
          <w:szCs w:val="24"/>
        </w:rPr>
        <w:t>nd</w:t>
      </w:r>
      <w:r w:rsidRPr="00CC49AB">
        <w:rPr>
          <w:szCs w:val="24"/>
        </w:rPr>
        <w:t>odhjes së ndërtesës referente (në kuadër të GDN). Kosto njësi e materialit termoizolues dhe dritareve mer</w:t>
      </w:r>
      <w:r w:rsidR="001174D5" w:rsidRPr="00CC49AB">
        <w:rPr>
          <w:szCs w:val="24"/>
        </w:rPr>
        <w:t>r</w:t>
      </w:r>
      <w:r w:rsidRPr="00CC49AB">
        <w:rPr>
          <w:szCs w:val="24"/>
        </w:rPr>
        <w:t xml:space="preserve">en nga studimi manuali i miratuar i çmimeve të ndërtimit dhe burime e bazës së të dhënave të modelit </w:t>
      </w:r>
      <w:r w:rsidR="00C462FC" w:rsidRPr="00CC49AB">
        <w:rPr>
          <w:szCs w:val="24"/>
        </w:rPr>
        <w:t>energjetik</w:t>
      </w:r>
      <w:r w:rsidRPr="00CC49AB">
        <w:rPr>
          <w:szCs w:val="24"/>
        </w:rPr>
        <w:t xml:space="preserve"> RETScreen Expert.</w:t>
      </w:r>
    </w:p>
    <w:p w14:paraId="7B04AE66" w14:textId="77777777" w:rsidR="001174D5" w:rsidRPr="00CC49AB" w:rsidRDefault="001174D5" w:rsidP="00CA4F10">
      <w:pPr>
        <w:pStyle w:val="TEKSTIIIIII"/>
        <w:rPr>
          <w:szCs w:val="24"/>
        </w:rPr>
      </w:pPr>
    </w:p>
    <w:p w14:paraId="249DF4E4"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04" w:name="_Toc184729219"/>
      <w:r w:rsidRPr="00CC49AB">
        <w:rPr>
          <w:rFonts w:ascii="Garamond" w:hAnsi="Garamond" w:cs="Times New Roman"/>
          <w:b w:val="0"/>
          <w:i/>
          <w:color w:val="auto"/>
          <w:szCs w:val="20"/>
        </w:rPr>
        <w:t xml:space="preserve">Tabela </w:t>
      </w:r>
      <w:r w:rsidR="00CA4F10" w:rsidRPr="00CC49AB">
        <w:rPr>
          <w:rFonts w:ascii="Garamond" w:hAnsi="Garamond" w:cs="Times New Roman"/>
          <w:b w:val="0"/>
          <w:i/>
          <w:color w:val="auto"/>
          <w:szCs w:val="20"/>
        </w:rPr>
        <w:t>5.3</w:t>
      </w:r>
      <w:r w:rsidRPr="00CC49AB">
        <w:rPr>
          <w:rFonts w:ascii="Garamond" w:hAnsi="Garamond" w:cs="Times New Roman"/>
          <w:b w:val="0"/>
          <w:i/>
          <w:color w:val="auto"/>
          <w:szCs w:val="20"/>
        </w:rPr>
        <w:t xml:space="preserve"> Masat e propozuara të skenarit 1</w:t>
      </w:r>
      <w:bookmarkEnd w:id="304"/>
    </w:p>
    <w:tbl>
      <w:tblPr>
        <w:tblStyle w:val="TableGrid"/>
        <w:tblW w:w="5000" w:type="pct"/>
        <w:jc w:val="center"/>
        <w:tblLook w:val="04A0" w:firstRow="1" w:lastRow="0" w:firstColumn="1" w:lastColumn="0" w:noHBand="0" w:noVBand="1"/>
      </w:tblPr>
      <w:tblGrid>
        <w:gridCol w:w="3085"/>
        <w:gridCol w:w="3086"/>
        <w:gridCol w:w="3179"/>
      </w:tblGrid>
      <w:tr w:rsidR="00655FA7" w:rsidRPr="00CC49AB" w14:paraId="1C7EEB09" w14:textId="77777777" w:rsidTr="00992EA1">
        <w:trPr>
          <w:jc w:val="center"/>
        </w:trPr>
        <w:tc>
          <w:tcPr>
            <w:tcW w:w="1650" w:type="pct"/>
            <w:vAlign w:val="center"/>
          </w:tcPr>
          <w:p w14:paraId="5AC8957C" w14:textId="77777777" w:rsidR="00655FA7" w:rsidRPr="00CC49AB" w:rsidRDefault="00655FA7" w:rsidP="00992EA1">
            <w:pPr>
              <w:spacing w:after="0"/>
              <w:jc w:val="center"/>
              <w:rPr>
                <w:rFonts w:ascii="Garamond" w:hAnsi="Garamond" w:cs="Times New Roman"/>
                <w:b/>
                <w:bCs/>
                <w:szCs w:val="20"/>
                <w:lang w:val="sq-AL"/>
              </w:rPr>
            </w:pPr>
            <w:r w:rsidRPr="00CC49AB">
              <w:rPr>
                <w:rFonts w:ascii="Garamond" w:hAnsi="Garamond" w:cs="Times New Roman"/>
                <w:b/>
                <w:bCs/>
                <w:szCs w:val="20"/>
                <w:lang w:val="sq-AL"/>
              </w:rPr>
              <w:t>Masat e skenarit 1</w:t>
            </w:r>
          </w:p>
        </w:tc>
        <w:tc>
          <w:tcPr>
            <w:tcW w:w="1650" w:type="pct"/>
            <w:vAlign w:val="center"/>
          </w:tcPr>
          <w:p w14:paraId="6DC3EBD1" w14:textId="0296E711" w:rsidR="00EA28DC" w:rsidRPr="00CC49AB" w:rsidRDefault="00655FA7" w:rsidP="00992EA1">
            <w:pPr>
              <w:spacing w:after="0"/>
              <w:jc w:val="center"/>
              <w:rPr>
                <w:rFonts w:ascii="Garamond" w:hAnsi="Garamond" w:cs="Times New Roman"/>
                <w:b/>
                <w:bCs/>
                <w:szCs w:val="20"/>
                <w:lang w:val="sq-AL"/>
              </w:rPr>
            </w:pPr>
            <w:r w:rsidRPr="00CC49AB">
              <w:rPr>
                <w:rFonts w:ascii="Garamond" w:hAnsi="Garamond" w:cs="Times New Roman"/>
                <w:b/>
                <w:bCs/>
                <w:szCs w:val="20"/>
                <w:lang w:val="sq-AL"/>
              </w:rPr>
              <w:t>Kostoja e investimit</w:t>
            </w:r>
          </w:p>
          <w:p w14:paraId="5C1B9AE6" w14:textId="02B17AE2" w:rsidR="00655FA7" w:rsidRPr="00CC49AB" w:rsidRDefault="00655FA7" w:rsidP="00992EA1">
            <w:pPr>
              <w:spacing w:after="0"/>
              <w:jc w:val="center"/>
              <w:rPr>
                <w:rFonts w:ascii="Garamond" w:hAnsi="Garamond" w:cs="Times New Roman"/>
                <w:b/>
                <w:bCs/>
                <w:szCs w:val="20"/>
                <w:lang w:val="sq-AL"/>
              </w:rPr>
            </w:pPr>
            <w:r w:rsidRPr="00CC49AB">
              <w:rPr>
                <w:rFonts w:ascii="Garamond" w:hAnsi="Garamond" w:cs="Times New Roman"/>
                <w:b/>
                <w:bCs/>
                <w:szCs w:val="20"/>
                <w:lang w:val="sq-AL"/>
              </w:rPr>
              <w:t>(me taksa)</w:t>
            </w:r>
          </w:p>
        </w:tc>
        <w:tc>
          <w:tcPr>
            <w:tcW w:w="1700" w:type="pct"/>
            <w:vAlign w:val="center"/>
          </w:tcPr>
          <w:p w14:paraId="2A125621" w14:textId="77777777" w:rsidR="00655FA7" w:rsidRPr="00CC49AB" w:rsidRDefault="00655FA7" w:rsidP="00992EA1">
            <w:pPr>
              <w:spacing w:after="0"/>
              <w:jc w:val="center"/>
              <w:rPr>
                <w:rFonts w:ascii="Garamond" w:hAnsi="Garamond" w:cs="Times New Roman"/>
                <w:b/>
                <w:bCs/>
                <w:szCs w:val="20"/>
                <w:lang w:val="sq-AL"/>
              </w:rPr>
            </w:pPr>
            <w:r w:rsidRPr="00CC49AB">
              <w:rPr>
                <w:rFonts w:ascii="Garamond" w:hAnsi="Garamond" w:cs="Times New Roman"/>
                <w:b/>
                <w:bCs/>
                <w:szCs w:val="20"/>
                <w:lang w:val="sq-AL"/>
              </w:rPr>
              <w:t>Kostoja vjetore e mirëmbajtjes (me taksa)</w:t>
            </w:r>
          </w:p>
        </w:tc>
      </w:tr>
      <w:tr w:rsidR="00655FA7" w:rsidRPr="00CC49AB" w14:paraId="6145DC31" w14:textId="77777777" w:rsidTr="00992EA1">
        <w:trPr>
          <w:jc w:val="center"/>
        </w:trPr>
        <w:tc>
          <w:tcPr>
            <w:tcW w:w="1650" w:type="pct"/>
          </w:tcPr>
          <w:p w14:paraId="4C0B70D7" w14:textId="77777777" w:rsidR="00655FA7" w:rsidRPr="00CC49AB" w:rsidRDefault="00655FA7" w:rsidP="002405F4">
            <w:pPr>
              <w:spacing w:after="0"/>
              <w:rPr>
                <w:rFonts w:ascii="Garamond" w:hAnsi="Garamond" w:cs="Times New Roman"/>
                <w:szCs w:val="20"/>
                <w:lang w:val="sq-AL"/>
              </w:rPr>
            </w:pPr>
            <w:r w:rsidRPr="00CC49AB">
              <w:rPr>
                <w:rFonts w:ascii="Garamond" w:hAnsi="Garamond" w:cs="Times New Roman"/>
                <w:szCs w:val="20"/>
                <w:lang w:val="sq-AL"/>
              </w:rPr>
              <w:t>Termoizolim i mureve</w:t>
            </w:r>
          </w:p>
        </w:tc>
        <w:tc>
          <w:tcPr>
            <w:tcW w:w="1650" w:type="pct"/>
          </w:tcPr>
          <w:p w14:paraId="6DF4C743" w14:textId="5FB8FBCE" w:rsidR="00655FA7" w:rsidRPr="00CC49AB" w:rsidRDefault="00655FA7" w:rsidP="002405F4">
            <w:pPr>
              <w:spacing w:after="0"/>
              <w:rPr>
                <w:rFonts w:ascii="Garamond" w:hAnsi="Garamond" w:cs="Times New Roman"/>
                <w:szCs w:val="20"/>
                <w:lang w:val="sq-AL"/>
              </w:rPr>
            </w:pPr>
            <w:r w:rsidRPr="00CC49AB">
              <w:rPr>
                <w:rFonts w:ascii="Garamond" w:hAnsi="Garamond" w:cs="Times New Roman"/>
                <w:szCs w:val="20"/>
                <w:lang w:val="sq-AL"/>
              </w:rPr>
              <w:t xml:space="preserve">3’500-4’500 </w:t>
            </w:r>
            <w:r w:rsidR="001174D5" w:rsidRPr="00CC49AB">
              <w:rPr>
                <w:rFonts w:ascii="Garamond" w:hAnsi="Garamond" w:cs="Times New Roman"/>
                <w:szCs w:val="20"/>
                <w:lang w:val="sq-AL"/>
              </w:rPr>
              <w:t>lekë</w:t>
            </w:r>
            <w:r w:rsidRPr="00CC49AB">
              <w:rPr>
                <w:rFonts w:ascii="Garamond" w:hAnsi="Garamond" w:cs="Times New Roman"/>
                <w:szCs w:val="20"/>
                <w:lang w:val="sq-AL"/>
              </w:rPr>
              <w:t>/m</w:t>
            </w:r>
            <w:r w:rsidRPr="00CC49AB">
              <w:rPr>
                <w:rFonts w:ascii="Garamond" w:hAnsi="Garamond" w:cs="Times New Roman"/>
                <w:szCs w:val="20"/>
                <w:vertAlign w:val="superscript"/>
                <w:lang w:val="sq-AL"/>
              </w:rPr>
              <w:t>2</w:t>
            </w:r>
          </w:p>
        </w:tc>
        <w:tc>
          <w:tcPr>
            <w:tcW w:w="1700" w:type="pct"/>
          </w:tcPr>
          <w:p w14:paraId="628D4967" w14:textId="77777777" w:rsidR="00655FA7" w:rsidRPr="00CC49AB" w:rsidRDefault="00655FA7" w:rsidP="002405F4">
            <w:pPr>
              <w:spacing w:after="0"/>
              <w:rPr>
                <w:rFonts w:ascii="Garamond" w:hAnsi="Garamond" w:cs="Times New Roman"/>
                <w:szCs w:val="20"/>
                <w:lang w:val="sq-AL"/>
              </w:rPr>
            </w:pPr>
            <w:r w:rsidRPr="00CC49AB">
              <w:rPr>
                <w:rFonts w:ascii="Garamond" w:hAnsi="Garamond" w:cs="Times New Roman"/>
                <w:szCs w:val="20"/>
                <w:lang w:val="sq-AL"/>
              </w:rPr>
              <w:t>0</w:t>
            </w:r>
          </w:p>
        </w:tc>
      </w:tr>
      <w:tr w:rsidR="00655FA7" w:rsidRPr="00CC49AB" w14:paraId="0A6ABB38" w14:textId="77777777" w:rsidTr="00992EA1">
        <w:trPr>
          <w:jc w:val="center"/>
        </w:trPr>
        <w:tc>
          <w:tcPr>
            <w:tcW w:w="1650" w:type="pct"/>
          </w:tcPr>
          <w:p w14:paraId="501D3398" w14:textId="77777777" w:rsidR="00655FA7" w:rsidRPr="00CC49AB" w:rsidRDefault="00655FA7" w:rsidP="002405F4">
            <w:pPr>
              <w:spacing w:after="0"/>
              <w:rPr>
                <w:rFonts w:ascii="Garamond" w:hAnsi="Garamond" w:cs="Times New Roman"/>
                <w:szCs w:val="20"/>
                <w:lang w:val="sq-AL"/>
              </w:rPr>
            </w:pPr>
            <w:r w:rsidRPr="00CC49AB">
              <w:rPr>
                <w:rFonts w:ascii="Garamond" w:hAnsi="Garamond" w:cs="Times New Roman"/>
                <w:szCs w:val="20"/>
                <w:lang w:val="sq-AL"/>
              </w:rPr>
              <w:t>Dritare</w:t>
            </w:r>
          </w:p>
        </w:tc>
        <w:tc>
          <w:tcPr>
            <w:tcW w:w="1650" w:type="pct"/>
          </w:tcPr>
          <w:p w14:paraId="0B51285C" w14:textId="23EEFE07" w:rsidR="00655FA7" w:rsidRPr="00CC49AB" w:rsidRDefault="00655FA7" w:rsidP="002405F4">
            <w:pPr>
              <w:spacing w:after="0"/>
              <w:rPr>
                <w:rFonts w:ascii="Garamond" w:hAnsi="Garamond" w:cs="Times New Roman"/>
                <w:szCs w:val="20"/>
                <w:lang w:val="sq-AL"/>
              </w:rPr>
            </w:pPr>
            <w:r w:rsidRPr="00CC49AB">
              <w:rPr>
                <w:rFonts w:ascii="Garamond" w:hAnsi="Garamond" w:cs="Times New Roman"/>
                <w:szCs w:val="20"/>
                <w:lang w:val="sq-AL"/>
              </w:rPr>
              <w:t xml:space="preserve">35’000 </w:t>
            </w:r>
            <w:r w:rsidR="001174D5" w:rsidRPr="00CC49AB">
              <w:rPr>
                <w:rFonts w:ascii="Garamond" w:hAnsi="Garamond" w:cs="Times New Roman"/>
                <w:szCs w:val="20"/>
                <w:lang w:val="sq-AL"/>
              </w:rPr>
              <w:t>lekë</w:t>
            </w:r>
            <w:r w:rsidRPr="00CC49AB">
              <w:rPr>
                <w:rFonts w:ascii="Garamond" w:hAnsi="Garamond" w:cs="Times New Roman"/>
                <w:szCs w:val="20"/>
                <w:lang w:val="sq-AL"/>
              </w:rPr>
              <w:t>/m</w:t>
            </w:r>
            <w:r w:rsidRPr="00CC49AB">
              <w:rPr>
                <w:rFonts w:ascii="Garamond" w:hAnsi="Garamond" w:cs="Times New Roman"/>
                <w:szCs w:val="20"/>
                <w:vertAlign w:val="superscript"/>
                <w:lang w:val="sq-AL"/>
              </w:rPr>
              <w:t>2</w:t>
            </w:r>
          </w:p>
        </w:tc>
        <w:tc>
          <w:tcPr>
            <w:tcW w:w="1700" w:type="pct"/>
          </w:tcPr>
          <w:p w14:paraId="4386189B" w14:textId="202CD3C4" w:rsidR="00655FA7" w:rsidRPr="00CC49AB" w:rsidRDefault="00655FA7" w:rsidP="002405F4">
            <w:pPr>
              <w:spacing w:after="0"/>
              <w:rPr>
                <w:rFonts w:ascii="Garamond" w:hAnsi="Garamond" w:cs="Times New Roman"/>
                <w:szCs w:val="20"/>
                <w:lang w:val="sq-AL"/>
              </w:rPr>
            </w:pPr>
            <w:r w:rsidRPr="00CC49AB">
              <w:rPr>
                <w:rFonts w:ascii="Garamond" w:hAnsi="Garamond" w:cs="Times New Roman"/>
                <w:szCs w:val="20"/>
                <w:lang w:val="sq-AL"/>
              </w:rPr>
              <w:t xml:space="preserve">350 </w:t>
            </w:r>
            <w:r w:rsidR="001174D5" w:rsidRPr="00CC49AB">
              <w:rPr>
                <w:rFonts w:ascii="Garamond" w:hAnsi="Garamond" w:cs="Times New Roman"/>
                <w:szCs w:val="20"/>
                <w:lang w:val="sq-AL"/>
              </w:rPr>
              <w:t>lekë</w:t>
            </w:r>
            <w:r w:rsidRPr="00CC49AB">
              <w:rPr>
                <w:rFonts w:ascii="Garamond" w:hAnsi="Garamond" w:cs="Times New Roman"/>
                <w:szCs w:val="20"/>
                <w:lang w:val="sq-AL"/>
              </w:rPr>
              <w:t>/m</w:t>
            </w:r>
            <w:r w:rsidRPr="00CC49AB">
              <w:rPr>
                <w:rFonts w:ascii="Garamond" w:hAnsi="Garamond" w:cs="Times New Roman"/>
                <w:szCs w:val="20"/>
                <w:vertAlign w:val="superscript"/>
                <w:lang w:val="sq-AL"/>
              </w:rPr>
              <w:t>2</w:t>
            </w:r>
            <w:r w:rsidRPr="00CC49AB">
              <w:rPr>
                <w:rFonts w:ascii="Garamond" w:hAnsi="Garamond" w:cs="Times New Roman"/>
                <w:szCs w:val="20"/>
                <w:lang w:val="sq-AL"/>
              </w:rPr>
              <w:t>/vit</w:t>
            </w:r>
          </w:p>
        </w:tc>
      </w:tr>
      <w:tr w:rsidR="00655FA7" w:rsidRPr="00CC49AB" w14:paraId="676A2253" w14:textId="77777777" w:rsidTr="00992EA1">
        <w:trPr>
          <w:trHeight w:val="143"/>
          <w:jc w:val="center"/>
        </w:trPr>
        <w:tc>
          <w:tcPr>
            <w:tcW w:w="1650" w:type="pct"/>
          </w:tcPr>
          <w:p w14:paraId="3B9CFCB4" w14:textId="77777777" w:rsidR="00655FA7" w:rsidRPr="00CC49AB" w:rsidRDefault="00655FA7" w:rsidP="002405F4">
            <w:pPr>
              <w:spacing w:after="0"/>
              <w:rPr>
                <w:rFonts w:ascii="Garamond" w:hAnsi="Garamond" w:cs="Times New Roman"/>
                <w:szCs w:val="20"/>
                <w:lang w:val="sq-AL"/>
              </w:rPr>
            </w:pPr>
            <w:r w:rsidRPr="00CC49AB">
              <w:rPr>
                <w:rFonts w:ascii="Garamond" w:hAnsi="Garamond" w:cs="Times New Roman"/>
                <w:szCs w:val="20"/>
                <w:lang w:val="sq-AL"/>
              </w:rPr>
              <w:t>Hermetizimi i ndërtesës</w:t>
            </w:r>
          </w:p>
        </w:tc>
        <w:tc>
          <w:tcPr>
            <w:tcW w:w="1650" w:type="pct"/>
          </w:tcPr>
          <w:p w14:paraId="1097696C" w14:textId="41EDD0BD" w:rsidR="00655FA7" w:rsidRPr="00CC49AB" w:rsidRDefault="00655FA7" w:rsidP="002405F4">
            <w:pPr>
              <w:spacing w:after="0"/>
              <w:rPr>
                <w:rFonts w:ascii="Garamond" w:hAnsi="Garamond" w:cs="Times New Roman"/>
                <w:szCs w:val="20"/>
                <w:lang w:val="sq-AL"/>
              </w:rPr>
            </w:pPr>
            <w:r w:rsidRPr="00CC49AB">
              <w:rPr>
                <w:rFonts w:ascii="Garamond" w:hAnsi="Garamond" w:cs="Times New Roman"/>
                <w:szCs w:val="20"/>
                <w:lang w:val="sq-AL"/>
              </w:rPr>
              <w:t xml:space="preserve">30’000 </w:t>
            </w:r>
            <w:r w:rsidR="001174D5" w:rsidRPr="00CC49AB">
              <w:rPr>
                <w:rFonts w:ascii="Garamond" w:hAnsi="Garamond" w:cs="Times New Roman"/>
                <w:szCs w:val="20"/>
                <w:lang w:val="sq-AL"/>
              </w:rPr>
              <w:t>lekë</w:t>
            </w:r>
          </w:p>
        </w:tc>
        <w:tc>
          <w:tcPr>
            <w:tcW w:w="1700" w:type="pct"/>
          </w:tcPr>
          <w:p w14:paraId="1BB41A85" w14:textId="77777777" w:rsidR="00655FA7" w:rsidRPr="00CC49AB" w:rsidRDefault="00655FA7" w:rsidP="002405F4">
            <w:pPr>
              <w:spacing w:after="0"/>
              <w:rPr>
                <w:rFonts w:ascii="Garamond" w:hAnsi="Garamond" w:cs="Times New Roman"/>
                <w:szCs w:val="20"/>
                <w:lang w:val="sq-AL"/>
              </w:rPr>
            </w:pPr>
            <w:r w:rsidRPr="00CC49AB">
              <w:rPr>
                <w:rFonts w:ascii="Garamond" w:hAnsi="Garamond" w:cs="Times New Roman"/>
                <w:szCs w:val="20"/>
                <w:lang w:val="sq-AL"/>
              </w:rPr>
              <w:t>0</w:t>
            </w:r>
          </w:p>
        </w:tc>
      </w:tr>
    </w:tbl>
    <w:p w14:paraId="6DB3CB54" w14:textId="77777777" w:rsidR="00655FA7" w:rsidRPr="00CC49AB" w:rsidRDefault="00655FA7" w:rsidP="00655FA7">
      <w:pPr>
        <w:spacing w:after="0" w:line="240" w:lineRule="auto"/>
        <w:jc w:val="both"/>
        <w:rPr>
          <w:rFonts w:ascii="Garamond" w:hAnsi="Garamond" w:cs="Times New Roman"/>
          <w:sz w:val="24"/>
          <w:szCs w:val="24"/>
        </w:rPr>
      </w:pPr>
    </w:p>
    <w:p w14:paraId="258C350D" w14:textId="77777777" w:rsidR="00655FA7" w:rsidRPr="00CC49AB" w:rsidRDefault="00655FA7" w:rsidP="00CA4F10">
      <w:pPr>
        <w:pStyle w:val="TEKSTIIIIII"/>
      </w:pPr>
      <w:r w:rsidRPr="00CC49AB">
        <w:t>Në zbatim të masave të parashikuara nga skenari 1, konsumi i energjisë reduktohet në reduktohet me 46.8% në krahasim me skenarin bazë.</w:t>
      </w:r>
    </w:p>
    <w:p w14:paraId="0EDBFDFB" w14:textId="73FB1DBE" w:rsidR="00655FA7" w:rsidRPr="00CC49AB" w:rsidRDefault="00655FA7" w:rsidP="00CA4F10">
      <w:pPr>
        <w:pStyle w:val="TEKSTIIIIII"/>
      </w:pPr>
      <w:r w:rsidRPr="00CC49AB">
        <w:rPr>
          <w:b/>
          <w:bCs/>
        </w:rPr>
        <w:t>Skenari 2</w:t>
      </w:r>
      <w:r w:rsidRPr="00CC49AB">
        <w:t>: Termoizolimi i mureve me U = 0.3-0.4 /m</w:t>
      </w:r>
      <w:r w:rsidRPr="00CC49AB">
        <w:rPr>
          <w:vertAlign w:val="superscript"/>
        </w:rPr>
        <w:t>2</w:t>
      </w:r>
      <w:r w:rsidRPr="00CC49AB">
        <w:t xml:space="preserve">K, termoizolimi i </w:t>
      </w:r>
      <w:r w:rsidR="001174D5" w:rsidRPr="00CC49AB">
        <w:t xml:space="preserve">çatisë </w:t>
      </w:r>
      <w:r w:rsidRPr="00CC49AB">
        <w:t>ose dhe dyshemesë U = 0.3/0.5 W/m</w:t>
      </w:r>
      <w:r w:rsidRPr="00CC49AB">
        <w:rPr>
          <w:vertAlign w:val="superscript"/>
        </w:rPr>
        <w:t>2</w:t>
      </w:r>
      <w:r w:rsidRPr="00CC49AB">
        <w:t>K,</w:t>
      </w:r>
      <w:r w:rsidR="00DC2701" w:rsidRPr="00CC49AB">
        <w:t xml:space="preserve"> </w:t>
      </w:r>
      <w:r w:rsidRPr="00CC49AB">
        <w:t>zëvendësimi i dritareve me dritare më efikase me koeficient transmetimi U =2.0-2.2 W/m</w:t>
      </w:r>
      <w:r w:rsidRPr="00CC49AB">
        <w:rPr>
          <w:vertAlign w:val="superscript"/>
        </w:rPr>
        <w:t>2</w:t>
      </w:r>
      <w:r w:rsidRPr="00CC49AB">
        <w:t xml:space="preserve">K sipas kërkesave minimale të legjislacionit në fuqi. Zëvendësimi i sistemit të ndriçimit dhe sistemit të ngrohjes me sistem me </w:t>
      </w:r>
      <w:r w:rsidR="001174D5" w:rsidRPr="00CC49AB">
        <w:t xml:space="preserve">pompë nxehtësie </w:t>
      </w:r>
      <w:r w:rsidRPr="00CC49AB">
        <w:t xml:space="preserve">me COP të lartë dhe me kosto njësi të siguruara nga data baza e modelit RETScreen, rikuperim të nxehtësisë si dhe </w:t>
      </w:r>
      <w:r w:rsidR="001174D5" w:rsidRPr="00CC49AB">
        <w:t>menaxhim</w:t>
      </w:r>
      <w:r w:rsidRPr="00CC49AB">
        <w:t xml:space="preserve"> të sistemit.</w:t>
      </w:r>
    </w:p>
    <w:p w14:paraId="28AB39E3" w14:textId="77777777" w:rsidR="00655FA7" w:rsidRPr="00CC49AB" w:rsidRDefault="00655FA7" w:rsidP="00CA4F10">
      <w:pPr>
        <w:pStyle w:val="TEKSTIIIIII"/>
      </w:pPr>
    </w:p>
    <w:p w14:paraId="4BD879AE"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05" w:name="_Toc184729220"/>
      <w:r w:rsidRPr="00CC49AB">
        <w:rPr>
          <w:rFonts w:ascii="Garamond" w:hAnsi="Garamond" w:cs="Times New Roman"/>
          <w:b w:val="0"/>
          <w:i/>
          <w:color w:val="auto"/>
          <w:szCs w:val="20"/>
        </w:rPr>
        <w:t xml:space="preserve">Tabela </w:t>
      </w:r>
      <w:r w:rsidR="00CA4F10" w:rsidRPr="00CC49AB">
        <w:rPr>
          <w:rFonts w:ascii="Garamond" w:hAnsi="Garamond" w:cs="Times New Roman"/>
          <w:b w:val="0"/>
          <w:i/>
          <w:color w:val="auto"/>
          <w:szCs w:val="20"/>
        </w:rPr>
        <w:t>5.4</w:t>
      </w:r>
      <w:r w:rsidRPr="00CC49AB">
        <w:rPr>
          <w:rFonts w:ascii="Garamond" w:hAnsi="Garamond" w:cs="Times New Roman"/>
          <w:b w:val="0"/>
          <w:i/>
          <w:color w:val="auto"/>
          <w:szCs w:val="20"/>
        </w:rPr>
        <w:t xml:space="preserve"> Masat e propozuara të skenarit 2</w:t>
      </w:r>
      <w:bookmarkEnd w:id="305"/>
    </w:p>
    <w:tbl>
      <w:tblPr>
        <w:tblStyle w:val="TableGrid"/>
        <w:tblW w:w="5000" w:type="pct"/>
        <w:tblLook w:val="04A0" w:firstRow="1" w:lastRow="0" w:firstColumn="1" w:lastColumn="0" w:noHBand="0" w:noVBand="1"/>
      </w:tblPr>
      <w:tblGrid>
        <w:gridCol w:w="3110"/>
        <w:gridCol w:w="3100"/>
        <w:gridCol w:w="3140"/>
      </w:tblGrid>
      <w:tr w:rsidR="00655FA7" w:rsidRPr="00CC49AB" w14:paraId="35493B2F" w14:textId="77777777" w:rsidTr="00992EA1">
        <w:tc>
          <w:tcPr>
            <w:tcW w:w="1663" w:type="pct"/>
            <w:vAlign w:val="center"/>
          </w:tcPr>
          <w:p w14:paraId="4AC0D53D"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Skenari 2</w:t>
            </w:r>
          </w:p>
        </w:tc>
        <w:tc>
          <w:tcPr>
            <w:tcW w:w="1658" w:type="pct"/>
            <w:vAlign w:val="center"/>
          </w:tcPr>
          <w:p w14:paraId="62C15482"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Kostoja e investimit (pa/me taksa)</w:t>
            </w:r>
          </w:p>
        </w:tc>
        <w:tc>
          <w:tcPr>
            <w:tcW w:w="1679" w:type="pct"/>
            <w:vAlign w:val="center"/>
          </w:tcPr>
          <w:p w14:paraId="2DD3E6C7"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Kostoja vjetore e mirëmbajtjes (pa/me taksa)</w:t>
            </w:r>
          </w:p>
        </w:tc>
      </w:tr>
      <w:tr w:rsidR="00655FA7" w:rsidRPr="00CC49AB" w14:paraId="798C399E" w14:textId="77777777" w:rsidTr="00992EA1">
        <w:tc>
          <w:tcPr>
            <w:tcW w:w="1663" w:type="pct"/>
          </w:tcPr>
          <w:p w14:paraId="55703A36"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Termoizolim i mureve</w:t>
            </w:r>
          </w:p>
        </w:tc>
        <w:tc>
          <w:tcPr>
            <w:tcW w:w="1658" w:type="pct"/>
          </w:tcPr>
          <w:p w14:paraId="4D76160A" w14:textId="30578ACC"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3’500-4’500 lek</w:t>
            </w:r>
            <w:r w:rsidR="001174D5" w:rsidRPr="00CC49AB">
              <w:rPr>
                <w:rFonts w:ascii="Garamond" w:hAnsi="Garamond" w:cs="Times New Roman"/>
                <w:szCs w:val="24"/>
                <w:lang w:val="sq-AL"/>
              </w:rPr>
              <w:t>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4638511A"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630B94FA" w14:textId="77777777" w:rsidTr="00992EA1">
        <w:tc>
          <w:tcPr>
            <w:tcW w:w="1663" w:type="pct"/>
          </w:tcPr>
          <w:p w14:paraId="138B672D"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Dritare</w:t>
            </w:r>
          </w:p>
        </w:tc>
        <w:tc>
          <w:tcPr>
            <w:tcW w:w="1658" w:type="pct"/>
          </w:tcPr>
          <w:p w14:paraId="6601D7BA" w14:textId="66800FD3"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35’000 lek</w:t>
            </w:r>
            <w:r w:rsidR="001174D5" w:rsidRPr="00CC49AB">
              <w:rPr>
                <w:rFonts w:ascii="Garamond" w:hAnsi="Garamond" w:cs="Times New Roman"/>
                <w:szCs w:val="24"/>
                <w:lang w:val="sq-AL"/>
              </w:rPr>
              <w:t>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6FBDE51E" w14:textId="04021DEC"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350 lek</w:t>
            </w:r>
            <w:r w:rsidR="001174D5" w:rsidRPr="00CC49AB">
              <w:rPr>
                <w:rFonts w:ascii="Garamond" w:hAnsi="Garamond" w:cs="Times New Roman"/>
                <w:szCs w:val="24"/>
                <w:lang w:val="sq-AL"/>
              </w:rPr>
              <w:t>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r w:rsidRPr="00CC49AB">
              <w:rPr>
                <w:rFonts w:ascii="Garamond" w:hAnsi="Garamond" w:cs="Times New Roman"/>
                <w:szCs w:val="24"/>
                <w:lang w:val="sq-AL"/>
              </w:rPr>
              <w:t>/vit</w:t>
            </w:r>
          </w:p>
        </w:tc>
      </w:tr>
      <w:tr w:rsidR="00655FA7" w:rsidRPr="00CC49AB" w14:paraId="54D54E8D" w14:textId="77777777" w:rsidTr="00992EA1">
        <w:tc>
          <w:tcPr>
            <w:tcW w:w="1663" w:type="pct"/>
          </w:tcPr>
          <w:p w14:paraId="4E5F160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Hermetizimi i ndërtesës</w:t>
            </w:r>
          </w:p>
        </w:tc>
        <w:tc>
          <w:tcPr>
            <w:tcW w:w="1658" w:type="pct"/>
          </w:tcPr>
          <w:p w14:paraId="30DC26BD" w14:textId="471D37DD"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30’000 lek</w:t>
            </w:r>
            <w:r w:rsidR="001174D5" w:rsidRPr="00CC49AB">
              <w:rPr>
                <w:rFonts w:ascii="Garamond" w:hAnsi="Garamond" w:cs="Times New Roman"/>
                <w:szCs w:val="24"/>
                <w:lang w:val="sq-AL"/>
              </w:rPr>
              <w:t>ë</w:t>
            </w:r>
          </w:p>
        </w:tc>
        <w:tc>
          <w:tcPr>
            <w:tcW w:w="1679" w:type="pct"/>
          </w:tcPr>
          <w:p w14:paraId="08C6FC9A"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4BB72EE2" w14:textId="77777777" w:rsidTr="00992EA1">
        <w:tc>
          <w:tcPr>
            <w:tcW w:w="1663" w:type="pct"/>
          </w:tcPr>
          <w:p w14:paraId="16335051" w14:textId="4E6D4BD4"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Ndi</w:t>
            </w:r>
            <w:r w:rsidR="001174D5" w:rsidRPr="00CC49AB">
              <w:rPr>
                <w:rFonts w:ascii="Garamond" w:hAnsi="Garamond" w:cs="Times New Roman"/>
                <w:szCs w:val="24"/>
                <w:lang w:val="sq-AL"/>
              </w:rPr>
              <w:t>ç</w:t>
            </w:r>
            <w:r w:rsidRPr="00CC49AB">
              <w:rPr>
                <w:rFonts w:ascii="Garamond" w:hAnsi="Garamond" w:cs="Times New Roman"/>
                <w:szCs w:val="24"/>
                <w:lang w:val="sq-AL"/>
              </w:rPr>
              <w:t>ues</w:t>
            </w:r>
          </w:p>
        </w:tc>
        <w:tc>
          <w:tcPr>
            <w:tcW w:w="1658" w:type="pct"/>
          </w:tcPr>
          <w:p w14:paraId="499CE5C7" w14:textId="0D2D2D91"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1000-3600 lek</w:t>
            </w:r>
            <w:r w:rsidR="001174D5" w:rsidRPr="00CC49AB">
              <w:rPr>
                <w:rFonts w:ascii="Garamond" w:hAnsi="Garamond" w:cs="Times New Roman"/>
                <w:szCs w:val="24"/>
                <w:lang w:val="sq-AL"/>
              </w:rPr>
              <w:t>ë</w:t>
            </w:r>
            <w:r w:rsidRPr="00CC49AB">
              <w:rPr>
                <w:rFonts w:ascii="Garamond" w:hAnsi="Garamond" w:cs="Times New Roman"/>
                <w:szCs w:val="24"/>
                <w:lang w:val="sq-AL"/>
              </w:rPr>
              <w:t>/ndriçues</w:t>
            </w:r>
          </w:p>
        </w:tc>
        <w:tc>
          <w:tcPr>
            <w:tcW w:w="1679" w:type="pct"/>
          </w:tcPr>
          <w:p w14:paraId="2327DF88" w14:textId="63E0B3AF"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50-110 lek</w:t>
            </w:r>
            <w:r w:rsidR="001174D5" w:rsidRPr="00CC49AB">
              <w:rPr>
                <w:rFonts w:ascii="Garamond" w:hAnsi="Garamond" w:cs="Times New Roman"/>
                <w:szCs w:val="24"/>
                <w:lang w:val="sq-AL"/>
              </w:rPr>
              <w:t>ë</w:t>
            </w:r>
            <w:r w:rsidRPr="00CC49AB">
              <w:rPr>
                <w:rFonts w:ascii="Garamond" w:hAnsi="Garamond" w:cs="Times New Roman"/>
                <w:szCs w:val="24"/>
                <w:lang w:val="sq-AL"/>
              </w:rPr>
              <w:t>/ndriçues/vit</w:t>
            </w:r>
          </w:p>
        </w:tc>
      </w:tr>
      <w:tr w:rsidR="00655FA7" w:rsidRPr="00CC49AB" w14:paraId="2B8D0290" w14:textId="77777777" w:rsidTr="00992EA1">
        <w:tc>
          <w:tcPr>
            <w:tcW w:w="1663" w:type="pct"/>
          </w:tcPr>
          <w:p w14:paraId="4D8E831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Pompë nxehtësie</w:t>
            </w:r>
          </w:p>
        </w:tc>
        <w:tc>
          <w:tcPr>
            <w:tcW w:w="1658" w:type="pct"/>
          </w:tcPr>
          <w:p w14:paraId="6F4723C0" w14:textId="17183B40"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110000-145000 </w:t>
            </w:r>
            <w:r w:rsidR="00A27DF5" w:rsidRPr="00CC49AB">
              <w:rPr>
                <w:rFonts w:ascii="Garamond" w:hAnsi="Garamond" w:cs="Times New Roman"/>
                <w:szCs w:val="24"/>
                <w:lang w:val="sq-AL"/>
              </w:rPr>
              <w:t>lekë/</w:t>
            </w:r>
            <w:r w:rsidRPr="00CC49AB">
              <w:rPr>
                <w:rFonts w:ascii="Garamond" w:hAnsi="Garamond" w:cs="Times New Roman"/>
                <w:szCs w:val="24"/>
                <w:lang w:val="sq-AL"/>
              </w:rPr>
              <w:t>kWt</w:t>
            </w:r>
          </w:p>
        </w:tc>
        <w:tc>
          <w:tcPr>
            <w:tcW w:w="1679" w:type="pct"/>
          </w:tcPr>
          <w:p w14:paraId="17337144" w14:textId="7114CD2C"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6500-11000 lek</w:t>
            </w:r>
            <w:r w:rsidR="001174D5" w:rsidRPr="00CC49AB">
              <w:rPr>
                <w:rFonts w:ascii="Garamond" w:hAnsi="Garamond" w:cs="Times New Roman"/>
                <w:szCs w:val="24"/>
                <w:lang w:val="sq-AL"/>
              </w:rPr>
              <w:t>ë</w:t>
            </w:r>
            <w:r w:rsidRPr="00CC49AB">
              <w:rPr>
                <w:rFonts w:ascii="Garamond" w:hAnsi="Garamond" w:cs="Times New Roman"/>
                <w:szCs w:val="24"/>
                <w:lang w:val="sq-AL"/>
              </w:rPr>
              <w:t>/vit</w:t>
            </w:r>
          </w:p>
        </w:tc>
      </w:tr>
    </w:tbl>
    <w:p w14:paraId="5BA82561" w14:textId="77777777" w:rsidR="00655FA7" w:rsidRPr="00CC49AB" w:rsidRDefault="00655FA7" w:rsidP="00655FA7">
      <w:pPr>
        <w:spacing w:after="0" w:line="240" w:lineRule="auto"/>
        <w:rPr>
          <w:rFonts w:ascii="Garamond" w:hAnsi="Garamond" w:cs="Times New Roman"/>
          <w:sz w:val="24"/>
          <w:szCs w:val="24"/>
        </w:rPr>
      </w:pPr>
    </w:p>
    <w:p w14:paraId="5CAED6A0" w14:textId="77777777" w:rsidR="00655FA7" w:rsidRPr="00CC49AB" w:rsidRDefault="00655FA7" w:rsidP="00CA4F10">
      <w:pPr>
        <w:pStyle w:val="TEKSTIIIIII"/>
      </w:pPr>
      <w:r w:rsidRPr="00CC49AB">
        <w:t>Në vijim të masave sipas skenarit 2, konsumi i energjisë reduktohet në reduktohet me 53% në krahasim me skenarin bazë.</w:t>
      </w:r>
    </w:p>
    <w:p w14:paraId="3A6C908B" w14:textId="693D19B0" w:rsidR="00655FA7" w:rsidRPr="00CC49AB" w:rsidRDefault="00655FA7" w:rsidP="00CA4F10">
      <w:pPr>
        <w:pStyle w:val="TEKSTIIIIII"/>
      </w:pPr>
      <w:r w:rsidRPr="00CC49AB">
        <w:rPr>
          <w:b/>
          <w:bCs/>
        </w:rPr>
        <w:t>Skenari 3: (Skenari i kombinuar)</w:t>
      </w:r>
      <w:r w:rsidRPr="00CC49AB">
        <w:t>: Termoizolimi i mureve me U = 0.3-0.4 W/m</w:t>
      </w:r>
      <w:r w:rsidRPr="00CC49AB">
        <w:rPr>
          <w:vertAlign w:val="superscript"/>
        </w:rPr>
        <w:t>2</w:t>
      </w:r>
      <w:r w:rsidRPr="00CC49AB">
        <w:t xml:space="preserve">K, termoizolimi i </w:t>
      </w:r>
      <w:r w:rsidR="001174D5" w:rsidRPr="00CC49AB">
        <w:t>çatisë</w:t>
      </w:r>
      <w:r w:rsidRPr="00CC49AB">
        <w:t xml:space="preserve"> ose dhe dyshemesë U = 0.3/0.5 W/m</w:t>
      </w:r>
      <w:r w:rsidRPr="00CC49AB">
        <w:rPr>
          <w:vertAlign w:val="superscript"/>
        </w:rPr>
        <w:t>2</w:t>
      </w:r>
      <w:r w:rsidRPr="00CC49AB">
        <w:t>K,</w:t>
      </w:r>
      <w:r w:rsidR="00DC2701" w:rsidRPr="00CC49AB">
        <w:t xml:space="preserve"> </w:t>
      </w:r>
      <w:r w:rsidRPr="00CC49AB">
        <w:t>zëvendësimi i dritareve me dritare më efikase me koeficient transmetimi U =2.0-2.2 W/m</w:t>
      </w:r>
      <w:r w:rsidRPr="00CC49AB">
        <w:rPr>
          <w:vertAlign w:val="superscript"/>
        </w:rPr>
        <w:t>2</w:t>
      </w:r>
      <w:r w:rsidRPr="00CC49AB">
        <w:t xml:space="preserve">K sipas kërkesave minimale të legjislacionit në fuqi. Zëvendësimi i sistemit të ngrohjes me sistem me </w:t>
      </w:r>
      <w:r w:rsidR="001174D5" w:rsidRPr="00CC49AB">
        <w:t xml:space="preserve">pompë nxehtësie </w:t>
      </w:r>
      <w:r w:rsidRPr="00CC49AB">
        <w:t>me COP të lartë dhe me kosto njësi të siguruara nga data baza e modelit RETScreen dhe rikuperim të nxehtësisë së procesit për prodhim të ujit të ngrohtë sanitar (UNS) si dhe integrimi i BRE-në vend (Panel diellor termik me kapacitet me kapacitet termik 2.4 kW dhe sipërfaqe A= 3.7 m</w:t>
      </w:r>
      <w:r w:rsidRPr="00CC49AB">
        <w:rPr>
          <w:vertAlign w:val="superscript"/>
        </w:rPr>
        <w:t>2</w:t>
      </w:r>
      <w:r w:rsidRPr="00CC49AB">
        <w:t>+ Fotovoltaik me kapacitet 5.5kWp dhe sipërfaqe A= 26.3 m</w:t>
      </w:r>
      <w:r w:rsidRPr="00CC49AB">
        <w:rPr>
          <w:vertAlign w:val="superscript"/>
        </w:rPr>
        <w:t>2</w:t>
      </w:r>
      <w:r w:rsidRPr="00CC49AB">
        <w:t>).</w:t>
      </w:r>
    </w:p>
    <w:p w14:paraId="71F1E4DB" w14:textId="77777777" w:rsidR="00655FA7" w:rsidRPr="00CC49AB" w:rsidRDefault="00655FA7" w:rsidP="00655FA7">
      <w:pPr>
        <w:spacing w:after="0" w:line="240" w:lineRule="auto"/>
        <w:rPr>
          <w:rFonts w:ascii="Garamond" w:hAnsi="Garamond" w:cs="Times New Roman"/>
          <w:sz w:val="24"/>
          <w:szCs w:val="24"/>
        </w:rPr>
      </w:pPr>
    </w:p>
    <w:p w14:paraId="67E5A6E2"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06" w:name="_Toc184729221"/>
      <w:r w:rsidRPr="00CC49AB">
        <w:rPr>
          <w:rFonts w:ascii="Garamond" w:hAnsi="Garamond" w:cs="Times New Roman"/>
          <w:b w:val="0"/>
          <w:i/>
          <w:color w:val="auto"/>
          <w:szCs w:val="20"/>
        </w:rPr>
        <w:lastRenderedPageBreak/>
        <w:t xml:space="preserve">Tabela </w:t>
      </w:r>
      <w:r w:rsidR="00CA4F10" w:rsidRPr="00CC49AB">
        <w:rPr>
          <w:rFonts w:ascii="Garamond" w:hAnsi="Garamond" w:cs="Times New Roman"/>
          <w:b w:val="0"/>
          <w:i/>
          <w:color w:val="auto"/>
          <w:szCs w:val="20"/>
        </w:rPr>
        <w:t>5.5</w:t>
      </w:r>
      <w:r w:rsidRPr="00CC49AB">
        <w:rPr>
          <w:rFonts w:ascii="Garamond" w:hAnsi="Garamond" w:cs="Times New Roman"/>
          <w:b w:val="0"/>
          <w:i/>
          <w:color w:val="auto"/>
          <w:szCs w:val="20"/>
        </w:rPr>
        <w:t xml:space="preserve"> Masat e propozuara të skenarit 3</w:t>
      </w:r>
      <w:bookmarkEnd w:id="306"/>
    </w:p>
    <w:tbl>
      <w:tblPr>
        <w:tblStyle w:val="TableGrid"/>
        <w:tblW w:w="0" w:type="auto"/>
        <w:tblLook w:val="04A0" w:firstRow="1" w:lastRow="0" w:firstColumn="1" w:lastColumn="0" w:noHBand="0" w:noVBand="1"/>
      </w:tblPr>
      <w:tblGrid>
        <w:gridCol w:w="3116"/>
        <w:gridCol w:w="3117"/>
        <w:gridCol w:w="3117"/>
      </w:tblGrid>
      <w:tr w:rsidR="00655FA7" w:rsidRPr="00CC49AB" w14:paraId="246D1695" w14:textId="77777777" w:rsidTr="00992EA1">
        <w:tc>
          <w:tcPr>
            <w:tcW w:w="3116" w:type="dxa"/>
            <w:vAlign w:val="center"/>
          </w:tcPr>
          <w:p w14:paraId="704019B8"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Skenari 3</w:t>
            </w:r>
          </w:p>
        </w:tc>
        <w:tc>
          <w:tcPr>
            <w:tcW w:w="3117" w:type="dxa"/>
            <w:vAlign w:val="center"/>
          </w:tcPr>
          <w:p w14:paraId="66279E14"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Kostoja e investimit (pa/me taksa)</w:t>
            </w:r>
          </w:p>
        </w:tc>
        <w:tc>
          <w:tcPr>
            <w:tcW w:w="3117" w:type="dxa"/>
            <w:vAlign w:val="center"/>
          </w:tcPr>
          <w:p w14:paraId="18E85762"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Kostoja vjetore e mirëmbajtjes (pa/me taksa)</w:t>
            </w:r>
          </w:p>
        </w:tc>
      </w:tr>
      <w:tr w:rsidR="00655FA7" w:rsidRPr="00CC49AB" w14:paraId="5B7CE2B0" w14:textId="77777777" w:rsidTr="002405F4">
        <w:tc>
          <w:tcPr>
            <w:tcW w:w="3116" w:type="dxa"/>
          </w:tcPr>
          <w:p w14:paraId="08080CA7"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Termoizolim i mureve</w:t>
            </w:r>
          </w:p>
        </w:tc>
        <w:tc>
          <w:tcPr>
            <w:tcW w:w="3117" w:type="dxa"/>
          </w:tcPr>
          <w:p w14:paraId="37DA10D3" w14:textId="4FAFB9C1"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3’500-4’500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3117" w:type="dxa"/>
          </w:tcPr>
          <w:p w14:paraId="43C4444C"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2C94F6F8" w14:textId="77777777" w:rsidTr="002405F4">
        <w:tc>
          <w:tcPr>
            <w:tcW w:w="3116" w:type="dxa"/>
          </w:tcPr>
          <w:p w14:paraId="611153ED"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Dritare</w:t>
            </w:r>
          </w:p>
        </w:tc>
        <w:tc>
          <w:tcPr>
            <w:tcW w:w="3117" w:type="dxa"/>
          </w:tcPr>
          <w:p w14:paraId="70CD8AB4" w14:textId="43F79CD4"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35’000 </w:t>
            </w:r>
            <w:r w:rsidR="001174D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3117" w:type="dxa"/>
          </w:tcPr>
          <w:p w14:paraId="184F12E7" w14:textId="7841C6FF"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 </w:t>
            </w:r>
            <w:r w:rsidR="001174D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r w:rsidRPr="00CC49AB">
              <w:rPr>
                <w:rFonts w:ascii="Garamond" w:hAnsi="Garamond" w:cs="Times New Roman"/>
                <w:szCs w:val="24"/>
                <w:lang w:val="sq-AL"/>
              </w:rPr>
              <w:t>/vit</w:t>
            </w:r>
          </w:p>
        </w:tc>
      </w:tr>
      <w:tr w:rsidR="00655FA7" w:rsidRPr="00CC49AB" w14:paraId="0876A6F3" w14:textId="77777777" w:rsidTr="002405F4">
        <w:tc>
          <w:tcPr>
            <w:tcW w:w="3116" w:type="dxa"/>
          </w:tcPr>
          <w:p w14:paraId="69D353C5"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Hermetizimi i ndërtesës</w:t>
            </w:r>
          </w:p>
        </w:tc>
        <w:tc>
          <w:tcPr>
            <w:tcW w:w="3117" w:type="dxa"/>
          </w:tcPr>
          <w:p w14:paraId="6B4197F0" w14:textId="2BFA4C86"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30’000 </w:t>
            </w:r>
            <w:r w:rsidR="001174D5" w:rsidRPr="00CC49AB">
              <w:rPr>
                <w:rFonts w:ascii="Garamond" w:hAnsi="Garamond" w:cs="Times New Roman"/>
                <w:szCs w:val="24"/>
                <w:lang w:val="sq-AL"/>
              </w:rPr>
              <w:t>lekë</w:t>
            </w:r>
          </w:p>
        </w:tc>
        <w:tc>
          <w:tcPr>
            <w:tcW w:w="3117" w:type="dxa"/>
          </w:tcPr>
          <w:p w14:paraId="4E6EB731"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176D4C8C" w14:textId="77777777" w:rsidTr="002405F4">
        <w:tc>
          <w:tcPr>
            <w:tcW w:w="3116" w:type="dxa"/>
          </w:tcPr>
          <w:p w14:paraId="4AEF6B14"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Ndi</w:t>
            </w:r>
            <w:r w:rsidRPr="00CC49AB">
              <w:rPr>
                <w:rFonts w:ascii="Garamond" w:hAnsi="Garamond" w:cs="Times New Roman"/>
                <w:szCs w:val="24"/>
                <w:lang w:val="sq-AL"/>
              </w:rPr>
              <w:softHyphen/>
              <w:t>çues</w:t>
            </w:r>
          </w:p>
        </w:tc>
        <w:tc>
          <w:tcPr>
            <w:tcW w:w="3117" w:type="dxa"/>
          </w:tcPr>
          <w:p w14:paraId="5DEBBDF3" w14:textId="106CE21B"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1’000-3’600 lek</w:t>
            </w:r>
            <w:r w:rsidR="001174D5" w:rsidRPr="00CC49AB">
              <w:rPr>
                <w:rFonts w:ascii="Garamond" w:hAnsi="Garamond" w:cs="Times New Roman"/>
                <w:szCs w:val="24"/>
                <w:lang w:val="sq-AL"/>
              </w:rPr>
              <w:t>ë</w:t>
            </w:r>
            <w:r w:rsidRPr="00CC49AB">
              <w:rPr>
                <w:rFonts w:ascii="Garamond" w:hAnsi="Garamond" w:cs="Times New Roman"/>
                <w:szCs w:val="24"/>
                <w:lang w:val="sq-AL"/>
              </w:rPr>
              <w:t>/ndriçues</w:t>
            </w:r>
          </w:p>
        </w:tc>
        <w:tc>
          <w:tcPr>
            <w:tcW w:w="3117" w:type="dxa"/>
          </w:tcPr>
          <w:p w14:paraId="37E2EB65" w14:textId="7C5A7C9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50-110 lek</w:t>
            </w:r>
            <w:r w:rsidR="001174D5" w:rsidRPr="00CC49AB">
              <w:rPr>
                <w:rFonts w:ascii="Garamond" w:hAnsi="Garamond" w:cs="Times New Roman"/>
                <w:szCs w:val="24"/>
                <w:lang w:val="sq-AL"/>
              </w:rPr>
              <w:t>ë</w:t>
            </w:r>
            <w:r w:rsidRPr="00CC49AB">
              <w:rPr>
                <w:rFonts w:ascii="Garamond" w:hAnsi="Garamond" w:cs="Times New Roman"/>
                <w:szCs w:val="24"/>
                <w:lang w:val="sq-AL"/>
              </w:rPr>
              <w:t>/ndriçues/vit</w:t>
            </w:r>
          </w:p>
        </w:tc>
      </w:tr>
      <w:tr w:rsidR="00655FA7" w:rsidRPr="00CC49AB" w14:paraId="07C77EEF" w14:textId="77777777" w:rsidTr="002405F4">
        <w:tc>
          <w:tcPr>
            <w:tcW w:w="3116" w:type="dxa"/>
          </w:tcPr>
          <w:p w14:paraId="571E5BF1"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Pompë nxehtësie</w:t>
            </w:r>
          </w:p>
        </w:tc>
        <w:tc>
          <w:tcPr>
            <w:tcW w:w="3117" w:type="dxa"/>
          </w:tcPr>
          <w:p w14:paraId="42BA1886" w14:textId="321D0503"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110’000-145’000 lek</w:t>
            </w:r>
            <w:r w:rsidR="001174D5" w:rsidRPr="00CC49AB">
              <w:rPr>
                <w:rFonts w:ascii="Garamond" w:hAnsi="Garamond" w:cs="Times New Roman"/>
                <w:szCs w:val="24"/>
                <w:lang w:val="sq-AL"/>
              </w:rPr>
              <w:t>ë</w:t>
            </w:r>
            <w:r w:rsidRPr="00CC49AB">
              <w:rPr>
                <w:rFonts w:ascii="Garamond" w:hAnsi="Garamond" w:cs="Times New Roman"/>
                <w:szCs w:val="24"/>
                <w:lang w:val="sq-AL"/>
              </w:rPr>
              <w:t>/kWt</w:t>
            </w:r>
          </w:p>
        </w:tc>
        <w:tc>
          <w:tcPr>
            <w:tcW w:w="3117" w:type="dxa"/>
          </w:tcPr>
          <w:p w14:paraId="784B9CB3" w14:textId="16683973"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6’500-11’000 lek</w:t>
            </w:r>
            <w:r w:rsidR="001174D5" w:rsidRPr="00CC49AB">
              <w:rPr>
                <w:rFonts w:ascii="Garamond" w:hAnsi="Garamond" w:cs="Times New Roman"/>
                <w:szCs w:val="24"/>
                <w:lang w:val="sq-AL"/>
              </w:rPr>
              <w:t>ë</w:t>
            </w:r>
            <w:r w:rsidRPr="00CC49AB">
              <w:rPr>
                <w:rFonts w:ascii="Garamond" w:hAnsi="Garamond" w:cs="Times New Roman"/>
                <w:szCs w:val="24"/>
                <w:lang w:val="sq-AL"/>
              </w:rPr>
              <w:t>/vit</w:t>
            </w:r>
          </w:p>
        </w:tc>
      </w:tr>
      <w:tr w:rsidR="00655FA7" w:rsidRPr="00CC49AB" w14:paraId="340CDD98" w14:textId="77777777" w:rsidTr="002405F4">
        <w:tc>
          <w:tcPr>
            <w:tcW w:w="3116" w:type="dxa"/>
          </w:tcPr>
          <w:p w14:paraId="0B5D4CB4"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Panel fotovoltaik</w:t>
            </w:r>
          </w:p>
        </w:tc>
        <w:tc>
          <w:tcPr>
            <w:tcW w:w="3117" w:type="dxa"/>
          </w:tcPr>
          <w:p w14:paraId="15543982" w14:textId="005CF1FD"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86’700 </w:t>
            </w:r>
            <w:r w:rsidR="00A27DF5" w:rsidRPr="00CC49AB">
              <w:rPr>
                <w:rFonts w:ascii="Garamond" w:hAnsi="Garamond" w:cs="Times New Roman"/>
                <w:szCs w:val="24"/>
                <w:lang w:val="sq-AL"/>
              </w:rPr>
              <w:t>lekë/</w:t>
            </w:r>
            <w:r w:rsidRPr="00CC49AB">
              <w:rPr>
                <w:rFonts w:ascii="Garamond" w:hAnsi="Garamond" w:cs="Times New Roman"/>
                <w:szCs w:val="24"/>
                <w:lang w:val="sq-AL"/>
              </w:rPr>
              <w:t>kW</w:t>
            </w:r>
            <w:r w:rsidRPr="00CC49AB">
              <w:rPr>
                <w:rFonts w:ascii="Garamond" w:hAnsi="Garamond" w:cs="Times New Roman"/>
                <w:szCs w:val="24"/>
                <w:vertAlign w:val="subscript"/>
                <w:lang w:val="sq-AL"/>
              </w:rPr>
              <w:t>DC</w:t>
            </w:r>
          </w:p>
        </w:tc>
        <w:tc>
          <w:tcPr>
            <w:tcW w:w="3117" w:type="dxa"/>
          </w:tcPr>
          <w:p w14:paraId="5B2EF8D5" w14:textId="36036605"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1000 </w:t>
            </w:r>
            <w:r w:rsidR="00A27DF5" w:rsidRPr="00CC49AB">
              <w:rPr>
                <w:rFonts w:ascii="Garamond" w:hAnsi="Garamond" w:cs="Times New Roman"/>
                <w:szCs w:val="24"/>
                <w:lang w:val="sq-AL"/>
              </w:rPr>
              <w:t>lekë/</w:t>
            </w:r>
            <w:r w:rsidRPr="00CC49AB">
              <w:rPr>
                <w:rFonts w:ascii="Garamond" w:hAnsi="Garamond" w:cs="Times New Roman"/>
                <w:szCs w:val="24"/>
                <w:lang w:val="sq-AL"/>
              </w:rPr>
              <w:t>kW</w:t>
            </w:r>
            <w:r w:rsidRPr="00CC49AB">
              <w:rPr>
                <w:rFonts w:ascii="Garamond" w:hAnsi="Garamond" w:cs="Times New Roman"/>
                <w:szCs w:val="24"/>
                <w:vertAlign w:val="subscript"/>
                <w:lang w:val="sq-AL"/>
              </w:rPr>
              <w:t>DC</w:t>
            </w:r>
            <w:r w:rsidRPr="00CC49AB">
              <w:rPr>
                <w:rFonts w:ascii="Garamond" w:hAnsi="Garamond" w:cs="Times New Roman"/>
                <w:szCs w:val="24"/>
                <w:lang w:val="sq-AL"/>
              </w:rPr>
              <w:t>/vit</w:t>
            </w:r>
          </w:p>
        </w:tc>
      </w:tr>
      <w:tr w:rsidR="00655FA7" w:rsidRPr="00CC49AB" w14:paraId="70006613" w14:textId="77777777" w:rsidTr="002405F4">
        <w:tc>
          <w:tcPr>
            <w:tcW w:w="3116" w:type="dxa"/>
          </w:tcPr>
          <w:p w14:paraId="6C9DDE5E"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Panel diellor termik</w:t>
            </w:r>
          </w:p>
        </w:tc>
        <w:tc>
          <w:tcPr>
            <w:tcW w:w="3117" w:type="dxa"/>
          </w:tcPr>
          <w:p w14:paraId="7F68A74B" w14:textId="776EB294"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80’000-120’000 lek</w:t>
            </w:r>
            <w:r w:rsidR="001174D5" w:rsidRPr="00CC49AB">
              <w:rPr>
                <w:rFonts w:ascii="Garamond" w:hAnsi="Garamond" w:cs="Times New Roman"/>
                <w:szCs w:val="24"/>
                <w:lang w:val="sq-AL"/>
              </w:rPr>
              <w:t>ë</w:t>
            </w:r>
            <w:r w:rsidRPr="00CC49AB">
              <w:rPr>
                <w:rFonts w:ascii="Garamond" w:hAnsi="Garamond" w:cs="Times New Roman"/>
                <w:szCs w:val="24"/>
                <w:lang w:val="sq-AL"/>
              </w:rPr>
              <w:t xml:space="preserve"> /m</w:t>
            </w:r>
            <w:r w:rsidRPr="00CC49AB">
              <w:rPr>
                <w:rFonts w:ascii="Garamond" w:hAnsi="Garamond" w:cs="Times New Roman"/>
                <w:szCs w:val="24"/>
                <w:vertAlign w:val="superscript"/>
                <w:lang w:val="sq-AL"/>
              </w:rPr>
              <w:t>2</w:t>
            </w:r>
          </w:p>
        </w:tc>
        <w:tc>
          <w:tcPr>
            <w:tcW w:w="3117" w:type="dxa"/>
          </w:tcPr>
          <w:p w14:paraId="6CE6DEDB" w14:textId="7510B85E"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1200 </w:t>
            </w:r>
            <w:r w:rsidR="00A27DF5" w:rsidRPr="00CC49AB">
              <w:rPr>
                <w:rFonts w:ascii="Garamond" w:hAnsi="Garamond" w:cs="Times New Roman"/>
                <w:szCs w:val="24"/>
                <w:lang w:val="sq-AL"/>
              </w:rPr>
              <w:t>lekë/</w:t>
            </w:r>
            <w:r w:rsidRPr="00CC49AB">
              <w:rPr>
                <w:rFonts w:ascii="Garamond" w:hAnsi="Garamond" w:cs="Times New Roman"/>
                <w:szCs w:val="24"/>
                <w:lang w:val="sq-AL"/>
              </w:rPr>
              <w:t xml:space="preserve"> m</w:t>
            </w:r>
            <w:r w:rsidRPr="00CC49AB">
              <w:rPr>
                <w:rFonts w:ascii="Garamond" w:hAnsi="Garamond" w:cs="Times New Roman"/>
                <w:szCs w:val="24"/>
                <w:vertAlign w:val="superscript"/>
                <w:lang w:val="sq-AL"/>
              </w:rPr>
              <w:t>2</w:t>
            </w:r>
            <w:r w:rsidRPr="00CC49AB">
              <w:rPr>
                <w:rFonts w:ascii="Garamond" w:hAnsi="Garamond" w:cs="Times New Roman"/>
                <w:szCs w:val="24"/>
                <w:vertAlign w:val="subscript"/>
                <w:lang w:val="sq-AL"/>
              </w:rPr>
              <w:t>kolektor diellor</w:t>
            </w:r>
          </w:p>
        </w:tc>
      </w:tr>
    </w:tbl>
    <w:p w14:paraId="5A58E41B" w14:textId="77777777" w:rsidR="00655FA7" w:rsidRPr="00CC49AB" w:rsidRDefault="00655FA7" w:rsidP="00655FA7">
      <w:pPr>
        <w:spacing w:after="0" w:line="240" w:lineRule="auto"/>
        <w:rPr>
          <w:rFonts w:ascii="Garamond" w:hAnsi="Garamond"/>
        </w:rPr>
      </w:pPr>
    </w:p>
    <w:p w14:paraId="1F33CDBB" w14:textId="77777777" w:rsidR="00655FA7" w:rsidRPr="00CC49AB" w:rsidRDefault="00655FA7" w:rsidP="00CA4F10">
      <w:pPr>
        <w:pStyle w:val="TEKSTIIIIII"/>
      </w:pPr>
      <w:r w:rsidRPr="00CC49AB">
        <w:t>Në vijim të masave sipas skenarit 3, konsumi i energjisë reduktohet në reduktohet me 87.4% në krahasim me skenarin bazë.</w:t>
      </w:r>
    </w:p>
    <w:p w14:paraId="21684452" w14:textId="77777777" w:rsidR="00655FA7" w:rsidRPr="00CC49AB" w:rsidRDefault="00B65AAA" w:rsidP="00B65AAA">
      <w:pPr>
        <w:pStyle w:val="TEKSTIIIIII"/>
        <w:rPr>
          <w:b/>
        </w:rPr>
      </w:pPr>
      <w:bookmarkStart w:id="307" w:name="_Toc184729130"/>
      <w:r w:rsidRPr="00CC49AB">
        <w:rPr>
          <w:b/>
        </w:rPr>
        <w:t xml:space="preserve">5.3.4 </w:t>
      </w:r>
      <w:r w:rsidR="00655FA7" w:rsidRPr="00CC49AB">
        <w:rPr>
          <w:b/>
        </w:rPr>
        <w:t>Rezultatet e simulimit energjetik të apartamentit të modeluar</w:t>
      </w:r>
      <w:bookmarkEnd w:id="307"/>
    </w:p>
    <w:p w14:paraId="3811B8E9" w14:textId="77777777" w:rsidR="00B65AAA" w:rsidRPr="00CC49AB" w:rsidRDefault="00B65AAA" w:rsidP="00655FA7">
      <w:pPr>
        <w:pStyle w:val="Caption"/>
        <w:keepNext w:val="0"/>
        <w:spacing w:after="0" w:line="240" w:lineRule="auto"/>
        <w:ind w:right="69"/>
        <w:jc w:val="center"/>
        <w:rPr>
          <w:rFonts w:ascii="Garamond" w:hAnsi="Garamond" w:cs="Times New Roman"/>
          <w:b w:val="0"/>
          <w:i/>
          <w:color w:val="auto"/>
          <w:szCs w:val="20"/>
        </w:rPr>
      </w:pPr>
      <w:bookmarkStart w:id="308" w:name="_Toc184729222"/>
    </w:p>
    <w:p w14:paraId="1AEF8230"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Tabela </w:t>
      </w:r>
      <w:r w:rsidR="00B65AAA" w:rsidRPr="00CC49AB">
        <w:rPr>
          <w:rFonts w:ascii="Garamond" w:hAnsi="Garamond" w:cs="Times New Roman"/>
          <w:b w:val="0"/>
          <w:i/>
          <w:color w:val="auto"/>
          <w:szCs w:val="20"/>
        </w:rPr>
        <w:t>5.6</w:t>
      </w:r>
      <w:r w:rsidRPr="00CC49AB">
        <w:rPr>
          <w:rFonts w:ascii="Garamond" w:hAnsi="Garamond" w:cs="Times New Roman"/>
          <w:b w:val="0"/>
          <w:i/>
          <w:color w:val="auto"/>
          <w:szCs w:val="20"/>
        </w:rPr>
        <w:t xml:space="preserve"> Specifikimet dhe përshkrimi i llojit të ndërtesës së përzgjedhur: Kategoria R2 me vendndodhje në qarkun e Tiranës</w:t>
      </w:r>
      <w:bookmarkEnd w:id="308"/>
    </w:p>
    <w:tbl>
      <w:tblPr>
        <w:tblStyle w:val="TableClassic1"/>
        <w:tblpPr w:leftFromText="180" w:rightFromText="180" w:vertAnchor="text" w:horzAnchor="margin" w:tblpY="100"/>
        <w:tblW w:w="0" w:type="auto"/>
        <w:tblLook w:val="04A0" w:firstRow="1" w:lastRow="0" w:firstColumn="1" w:lastColumn="0" w:noHBand="0" w:noVBand="1"/>
      </w:tblPr>
      <w:tblGrid>
        <w:gridCol w:w="5093"/>
        <w:gridCol w:w="2290"/>
        <w:gridCol w:w="1977"/>
      </w:tblGrid>
      <w:tr w:rsidR="00655FA7" w:rsidRPr="00CC49AB" w14:paraId="5CE76928" w14:textId="77777777" w:rsidTr="002405F4">
        <w:trPr>
          <w:cnfStyle w:val="100000000000" w:firstRow="1" w:lastRow="0" w:firstColumn="0" w:lastColumn="0" w:oddVBand="0" w:evenVBand="0" w:oddHBand="0" w:evenHBand="0" w:firstRowFirstColumn="0" w:firstRowLastColumn="0" w:lastRowFirstColumn="0" w:lastRowLastColumn="0"/>
          <w:trHeight w:val="330"/>
        </w:trPr>
        <w:tc>
          <w:tcPr>
            <w:cnfStyle w:val="001000000000" w:firstRow="0" w:lastRow="0" w:firstColumn="1" w:lastColumn="0" w:oddVBand="0" w:evenVBand="0" w:oddHBand="0" w:evenHBand="0" w:firstRowFirstColumn="0" w:firstRowLastColumn="0" w:lastRowFirstColumn="0" w:lastRowLastColumn="0"/>
            <w:tcW w:w="5093" w:type="dxa"/>
          </w:tcPr>
          <w:p w14:paraId="7162201C" w14:textId="77777777" w:rsidR="00655FA7" w:rsidRPr="00CC49AB" w:rsidRDefault="00655FA7" w:rsidP="002405F4">
            <w:pPr>
              <w:spacing w:after="0"/>
              <w:rPr>
                <w:rFonts w:ascii="Garamond" w:hAnsi="Garamond"/>
                <w:szCs w:val="24"/>
                <w:lang w:val="sq-AL"/>
              </w:rPr>
            </w:pPr>
          </w:p>
        </w:tc>
        <w:tc>
          <w:tcPr>
            <w:tcW w:w="2290" w:type="dxa"/>
          </w:tcPr>
          <w:p w14:paraId="5C76C69C"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hAnsi="Garamond"/>
                <w:b/>
                <w:bCs/>
                <w:szCs w:val="24"/>
                <w:lang w:val="sq-AL"/>
              </w:rPr>
            </w:pPr>
            <w:r w:rsidRPr="00CC49AB">
              <w:rPr>
                <w:rFonts w:ascii="Garamond" w:hAnsi="Garamond"/>
                <w:b/>
                <w:bCs/>
                <w:szCs w:val="24"/>
                <w:lang w:val="sq-AL"/>
              </w:rPr>
              <w:t>Skenari bazë</w:t>
            </w:r>
          </w:p>
        </w:tc>
        <w:tc>
          <w:tcPr>
            <w:tcW w:w="1977" w:type="dxa"/>
          </w:tcPr>
          <w:p w14:paraId="53AE3300"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hAnsi="Garamond"/>
                <w:b/>
                <w:bCs/>
                <w:szCs w:val="24"/>
                <w:lang w:val="sq-AL"/>
              </w:rPr>
            </w:pPr>
            <w:r w:rsidRPr="00CC49AB">
              <w:rPr>
                <w:rFonts w:ascii="Garamond" w:hAnsi="Garamond"/>
                <w:b/>
                <w:bCs/>
                <w:szCs w:val="24"/>
                <w:lang w:val="sq-AL"/>
              </w:rPr>
              <w:t>Skenari propozuar</w:t>
            </w:r>
          </w:p>
        </w:tc>
      </w:tr>
      <w:tr w:rsidR="00655FA7" w:rsidRPr="00CC49AB" w14:paraId="1F4E4130" w14:textId="77777777" w:rsidTr="002405F4">
        <w:trPr>
          <w:trHeight w:val="18"/>
        </w:trPr>
        <w:tc>
          <w:tcPr>
            <w:cnfStyle w:val="001000000000" w:firstRow="0" w:lastRow="0" w:firstColumn="1" w:lastColumn="0" w:oddVBand="0" w:evenVBand="0" w:oddHBand="0" w:evenHBand="0" w:firstRowFirstColumn="0" w:firstRowLastColumn="0" w:lastRowFirstColumn="0" w:lastRowLastColumn="0"/>
            <w:tcW w:w="5093" w:type="dxa"/>
          </w:tcPr>
          <w:p w14:paraId="34B9FB6C"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Sipërfaqja neto</w:t>
            </w:r>
          </w:p>
        </w:tc>
        <w:tc>
          <w:tcPr>
            <w:tcW w:w="2290" w:type="dxa"/>
          </w:tcPr>
          <w:p w14:paraId="5DEF3A8B"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80 m</w:t>
            </w:r>
            <w:r w:rsidRPr="00CC49AB">
              <w:rPr>
                <w:rFonts w:ascii="Garamond" w:hAnsi="Garamond"/>
                <w:szCs w:val="24"/>
                <w:vertAlign w:val="superscript"/>
                <w:lang w:val="sq-AL"/>
              </w:rPr>
              <w:t>2</w:t>
            </w:r>
          </w:p>
        </w:tc>
        <w:tc>
          <w:tcPr>
            <w:tcW w:w="1977" w:type="dxa"/>
          </w:tcPr>
          <w:p w14:paraId="3DA5DE4F"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80 m</w:t>
            </w:r>
            <w:r w:rsidRPr="00CC49AB">
              <w:rPr>
                <w:rFonts w:ascii="Garamond" w:hAnsi="Garamond"/>
                <w:szCs w:val="24"/>
                <w:vertAlign w:val="superscript"/>
                <w:lang w:val="sq-AL"/>
              </w:rPr>
              <w:t>2</w:t>
            </w:r>
          </w:p>
        </w:tc>
      </w:tr>
      <w:tr w:rsidR="00655FA7" w:rsidRPr="00CC49AB" w14:paraId="594AB732" w14:textId="77777777" w:rsidTr="002405F4">
        <w:trPr>
          <w:trHeight w:val="18"/>
        </w:trPr>
        <w:tc>
          <w:tcPr>
            <w:cnfStyle w:val="001000000000" w:firstRow="0" w:lastRow="0" w:firstColumn="1" w:lastColumn="0" w:oddVBand="0" w:evenVBand="0" w:oddHBand="0" w:evenHBand="0" w:firstRowFirstColumn="0" w:firstRowLastColumn="0" w:lastRowFirstColumn="0" w:lastRowLastColumn="0"/>
            <w:tcW w:w="5093" w:type="dxa"/>
          </w:tcPr>
          <w:p w14:paraId="182782AA"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Lartësia </w:t>
            </w:r>
          </w:p>
        </w:tc>
        <w:tc>
          <w:tcPr>
            <w:tcW w:w="2290" w:type="dxa"/>
          </w:tcPr>
          <w:p w14:paraId="3ECC7E63"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2.6 m</w:t>
            </w:r>
          </w:p>
        </w:tc>
        <w:tc>
          <w:tcPr>
            <w:tcW w:w="1977" w:type="dxa"/>
          </w:tcPr>
          <w:p w14:paraId="46197282"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2.6 m</w:t>
            </w:r>
          </w:p>
        </w:tc>
      </w:tr>
      <w:tr w:rsidR="00655FA7" w:rsidRPr="00CC49AB" w14:paraId="63E1CCD5" w14:textId="77777777" w:rsidTr="002405F4">
        <w:trPr>
          <w:trHeight w:val="18"/>
        </w:trPr>
        <w:tc>
          <w:tcPr>
            <w:cnfStyle w:val="001000000000" w:firstRow="0" w:lastRow="0" w:firstColumn="1" w:lastColumn="0" w:oddVBand="0" w:evenVBand="0" w:oddHBand="0" w:evenHBand="0" w:firstRowFirstColumn="0" w:firstRowLastColumn="0" w:lastRowFirstColumn="0" w:lastRowLastColumn="0"/>
            <w:tcW w:w="5093" w:type="dxa"/>
          </w:tcPr>
          <w:p w14:paraId="2262EE6E"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Volumi</w:t>
            </w:r>
          </w:p>
        </w:tc>
        <w:tc>
          <w:tcPr>
            <w:tcW w:w="2290" w:type="dxa"/>
          </w:tcPr>
          <w:p w14:paraId="4861AFB4"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192 m</w:t>
            </w:r>
            <w:r w:rsidRPr="00CC49AB">
              <w:rPr>
                <w:rFonts w:ascii="Garamond" w:hAnsi="Garamond"/>
                <w:szCs w:val="24"/>
                <w:vertAlign w:val="superscript"/>
                <w:lang w:val="sq-AL"/>
              </w:rPr>
              <w:t>3</w:t>
            </w:r>
          </w:p>
        </w:tc>
        <w:tc>
          <w:tcPr>
            <w:tcW w:w="1977" w:type="dxa"/>
          </w:tcPr>
          <w:p w14:paraId="669E59A4"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192 m</w:t>
            </w:r>
            <w:r w:rsidRPr="00CC49AB">
              <w:rPr>
                <w:rFonts w:ascii="Garamond" w:hAnsi="Garamond"/>
                <w:szCs w:val="24"/>
                <w:vertAlign w:val="superscript"/>
                <w:lang w:val="sq-AL"/>
              </w:rPr>
              <w:t>3</w:t>
            </w:r>
          </w:p>
        </w:tc>
      </w:tr>
      <w:tr w:rsidR="00655FA7" w:rsidRPr="00CC49AB" w14:paraId="2512056C" w14:textId="77777777" w:rsidTr="002405F4">
        <w:trPr>
          <w:trHeight w:val="18"/>
        </w:trPr>
        <w:tc>
          <w:tcPr>
            <w:cnfStyle w:val="001000000000" w:firstRow="0" w:lastRow="0" w:firstColumn="1" w:lastColumn="0" w:oddVBand="0" w:evenVBand="0" w:oddHBand="0" w:evenHBand="0" w:firstRowFirstColumn="0" w:firstRowLastColumn="0" w:lastRowFirstColumn="0" w:lastRowLastColumn="0"/>
            <w:tcW w:w="5093" w:type="dxa"/>
          </w:tcPr>
          <w:p w14:paraId="687BE291"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Sipërfaqja totale mbështjelljes</w:t>
            </w:r>
          </w:p>
        </w:tc>
        <w:tc>
          <w:tcPr>
            <w:tcW w:w="2290" w:type="dxa"/>
          </w:tcPr>
          <w:p w14:paraId="73AFB0AF"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180 m</w:t>
            </w:r>
            <w:r w:rsidRPr="00CC49AB">
              <w:rPr>
                <w:rFonts w:ascii="Garamond" w:hAnsi="Garamond"/>
                <w:szCs w:val="24"/>
                <w:vertAlign w:val="superscript"/>
                <w:lang w:val="sq-AL"/>
              </w:rPr>
              <w:t>2</w:t>
            </w:r>
          </w:p>
        </w:tc>
        <w:tc>
          <w:tcPr>
            <w:tcW w:w="1977" w:type="dxa"/>
          </w:tcPr>
          <w:p w14:paraId="361A2BE0"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180 m</w:t>
            </w:r>
            <w:r w:rsidRPr="00CC49AB">
              <w:rPr>
                <w:rFonts w:ascii="Garamond" w:hAnsi="Garamond"/>
                <w:szCs w:val="24"/>
                <w:vertAlign w:val="superscript"/>
                <w:lang w:val="sq-AL"/>
              </w:rPr>
              <w:t>2</w:t>
            </w:r>
          </w:p>
        </w:tc>
      </w:tr>
      <w:tr w:rsidR="00655FA7" w:rsidRPr="00CC49AB" w14:paraId="0854EEFD" w14:textId="77777777" w:rsidTr="002405F4">
        <w:trPr>
          <w:trHeight w:val="18"/>
        </w:trPr>
        <w:tc>
          <w:tcPr>
            <w:cnfStyle w:val="001000000000" w:firstRow="0" w:lastRow="0" w:firstColumn="1" w:lastColumn="0" w:oddVBand="0" w:evenVBand="0" w:oddHBand="0" w:evenHBand="0" w:firstRowFirstColumn="0" w:firstRowLastColumn="0" w:lastRowFirstColumn="0" w:lastRowLastColumn="0"/>
            <w:tcW w:w="5093" w:type="dxa"/>
          </w:tcPr>
          <w:p w14:paraId="3F66B9EE"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Zona klimatike A </w:t>
            </w:r>
          </w:p>
        </w:tc>
        <w:tc>
          <w:tcPr>
            <w:tcW w:w="2290" w:type="dxa"/>
          </w:tcPr>
          <w:p w14:paraId="62F7B40E"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GDN&lt;1500</w:t>
            </w:r>
          </w:p>
        </w:tc>
        <w:tc>
          <w:tcPr>
            <w:tcW w:w="1977" w:type="dxa"/>
          </w:tcPr>
          <w:p w14:paraId="53C359B2"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GDN&lt;1500</w:t>
            </w:r>
          </w:p>
        </w:tc>
      </w:tr>
      <w:tr w:rsidR="00655FA7" w:rsidRPr="00CC49AB" w14:paraId="15E725F5" w14:textId="77777777" w:rsidTr="002405F4">
        <w:trPr>
          <w:trHeight w:val="18"/>
        </w:trPr>
        <w:tc>
          <w:tcPr>
            <w:cnfStyle w:val="001000000000" w:firstRow="0" w:lastRow="0" w:firstColumn="1" w:lastColumn="0" w:oddVBand="0" w:evenVBand="0" w:oddHBand="0" w:evenHBand="0" w:firstRowFirstColumn="0" w:firstRowLastColumn="0" w:lastRowFirstColumn="0" w:lastRowLastColumn="0"/>
            <w:tcW w:w="5093" w:type="dxa"/>
          </w:tcPr>
          <w:p w14:paraId="3D6113E9"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Sistemi ngrohjes/ftohjes</w:t>
            </w:r>
          </w:p>
        </w:tc>
        <w:tc>
          <w:tcPr>
            <w:tcW w:w="2290" w:type="dxa"/>
          </w:tcPr>
          <w:p w14:paraId="5045ADBB"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Inverter-Split</w:t>
            </w:r>
          </w:p>
        </w:tc>
        <w:tc>
          <w:tcPr>
            <w:tcW w:w="1977" w:type="dxa"/>
          </w:tcPr>
          <w:p w14:paraId="1C26C1D7"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Inverter-Split</w:t>
            </w:r>
          </w:p>
        </w:tc>
      </w:tr>
      <w:tr w:rsidR="00655FA7" w:rsidRPr="00CC49AB" w14:paraId="71D00BFC" w14:textId="77777777" w:rsidTr="002405F4">
        <w:trPr>
          <w:trHeight w:val="18"/>
        </w:trPr>
        <w:tc>
          <w:tcPr>
            <w:cnfStyle w:val="001000000000" w:firstRow="0" w:lastRow="0" w:firstColumn="1" w:lastColumn="0" w:oddVBand="0" w:evenVBand="0" w:oddHBand="0" w:evenHBand="0" w:firstRowFirstColumn="0" w:firstRowLastColumn="0" w:lastRowFirstColumn="0" w:lastRowLastColumn="0"/>
            <w:tcW w:w="5093" w:type="dxa"/>
          </w:tcPr>
          <w:p w14:paraId="5FA7DB1A"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Bartësi energjetik për UNS</w:t>
            </w:r>
          </w:p>
        </w:tc>
        <w:tc>
          <w:tcPr>
            <w:tcW w:w="2290" w:type="dxa"/>
          </w:tcPr>
          <w:p w14:paraId="458D7001"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Elektricitet</w:t>
            </w:r>
          </w:p>
        </w:tc>
        <w:tc>
          <w:tcPr>
            <w:tcW w:w="1977" w:type="dxa"/>
          </w:tcPr>
          <w:p w14:paraId="5E0E9DFE"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Elektricitet</w:t>
            </w:r>
          </w:p>
        </w:tc>
      </w:tr>
      <w:tr w:rsidR="00655FA7" w:rsidRPr="00CC49AB" w14:paraId="552E96A9" w14:textId="77777777" w:rsidTr="002405F4">
        <w:trPr>
          <w:trHeight w:val="18"/>
        </w:trPr>
        <w:tc>
          <w:tcPr>
            <w:cnfStyle w:val="001000000000" w:firstRow="0" w:lastRow="0" w:firstColumn="1" w:lastColumn="0" w:oddVBand="0" w:evenVBand="0" w:oddHBand="0" w:evenHBand="0" w:firstRowFirstColumn="0" w:firstRowLastColumn="0" w:lastRowFirstColumn="0" w:lastRowLastColumn="0"/>
            <w:tcW w:w="5093" w:type="dxa"/>
          </w:tcPr>
          <w:p w14:paraId="5568C645" w14:textId="7FA16D4E" w:rsidR="00655FA7" w:rsidRPr="00CC49AB" w:rsidRDefault="00655FA7" w:rsidP="002405F4">
            <w:pPr>
              <w:spacing w:after="0"/>
              <w:rPr>
                <w:rFonts w:ascii="Garamond" w:hAnsi="Garamond"/>
                <w:szCs w:val="24"/>
                <w:lang w:val="sq-AL"/>
              </w:rPr>
            </w:pPr>
            <w:r w:rsidRPr="00CC49AB">
              <w:rPr>
                <w:rFonts w:ascii="Garamond" w:hAnsi="Garamond"/>
                <w:szCs w:val="24"/>
                <w:lang w:val="sq-AL"/>
              </w:rPr>
              <w:t>Çmimi energjisë elektrike (</w:t>
            </w:r>
            <w:r w:rsidR="00A27DF5" w:rsidRPr="00CC49AB">
              <w:rPr>
                <w:rFonts w:ascii="Garamond" w:hAnsi="Garamond"/>
                <w:szCs w:val="24"/>
                <w:lang w:val="sq-AL"/>
              </w:rPr>
              <w:t>Lekë/</w:t>
            </w:r>
            <w:r w:rsidR="00CE5C83" w:rsidRPr="00CC49AB">
              <w:rPr>
                <w:rFonts w:ascii="Garamond" w:hAnsi="Garamond"/>
                <w:szCs w:val="24"/>
                <w:lang w:val="sq-AL"/>
              </w:rPr>
              <w:t>kwh</w:t>
            </w:r>
            <w:r w:rsidRPr="00CC49AB">
              <w:rPr>
                <w:rFonts w:ascii="Garamond" w:hAnsi="Garamond"/>
                <w:szCs w:val="24"/>
                <w:lang w:val="sq-AL"/>
              </w:rPr>
              <w:t>)</w:t>
            </w:r>
          </w:p>
        </w:tc>
        <w:tc>
          <w:tcPr>
            <w:tcW w:w="2290" w:type="dxa"/>
          </w:tcPr>
          <w:p w14:paraId="2F8B2B7F"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11.4-19.7</w:t>
            </w:r>
          </w:p>
        </w:tc>
        <w:tc>
          <w:tcPr>
            <w:tcW w:w="1977" w:type="dxa"/>
          </w:tcPr>
          <w:p w14:paraId="0910663B"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11.4-19.7</w:t>
            </w:r>
          </w:p>
        </w:tc>
      </w:tr>
      <w:tr w:rsidR="00655FA7" w:rsidRPr="00CC49AB" w14:paraId="0DAE86BA" w14:textId="77777777" w:rsidTr="002405F4">
        <w:trPr>
          <w:trHeight w:val="18"/>
        </w:trPr>
        <w:tc>
          <w:tcPr>
            <w:cnfStyle w:val="001000000000" w:firstRow="0" w:lastRow="0" w:firstColumn="1" w:lastColumn="0" w:oddVBand="0" w:evenVBand="0" w:oddHBand="0" w:evenHBand="0" w:firstRowFirstColumn="0" w:firstRowLastColumn="0" w:lastRowFirstColumn="0" w:lastRowLastColumn="0"/>
            <w:tcW w:w="5093" w:type="dxa"/>
          </w:tcPr>
          <w:p w14:paraId="7756B831"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U-murit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2290" w:type="dxa"/>
          </w:tcPr>
          <w:p w14:paraId="54E53818"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1.87</w:t>
            </w:r>
          </w:p>
        </w:tc>
        <w:tc>
          <w:tcPr>
            <w:tcW w:w="1977" w:type="dxa"/>
          </w:tcPr>
          <w:p w14:paraId="78A5DA24"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0.38-0.4</w:t>
            </w:r>
          </w:p>
        </w:tc>
      </w:tr>
      <w:tr w:rsidR="00655FA7" w:rsidRPr="00CC49AB" w14:paraId="25803C14" w14:textId="77777777" w:rsidTr="002405F4">
        <w:trPr>
          <w:trHeight w:val="18"/>
        </w:trPr>
        <w:tc>
          <w:tcPr>
            <w:cnfStyle w:val="001000000000" w:firstRow="0" w:lastRow="0" w:firstColumn="1" w:lastColumn="0" w:oddVBand="0" w:evenVBand="0" w:oddHBand="0" w:evenHBand="0" w:firstRowFirstColumn="0" w:firstRowLastColumn="0" w:lastRowFirstColumn="0" w:lastRowLastColumn="0"/>
            <w:tcW w:w="5093" w:type="dxa"/>
          </w:tcPr>
          <w:p w14:paraId="7B73338E"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U-dritares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2290" w:type="dxa"/>
          </w:tcPr>
          <w:p w14:paraId="0D8DD250"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5.2</w:t>
            </w:r>
          </w:p>
        </w:tc>
        <w:tc>
          <w:tcPr>
            <w:tcW w:w="1977" w:type="dxa"/>
          </w:tcPr>
          <w:p w14:paraId="14CA0721"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2.0-2.2</w:t>
            </w:r>
          </w:p>
        </w:tc>
      </w:tr>
      <w:tr w:rsidR="00655FA7" w:rsidRPr="00CC49AB" w14:paraId="473E270B" w14:textId="77777777" w:rsidTr="002405F4">
        <w:trPr>
          <w:trHeight w:val="18"/>
        </w:trPr>
        <w:tc>
          <w:tcPr>
            <w:cnfStyle w:val="001000000000" w:firstRow="0" w:lastRow="0" w:firstColumn="1" w:lastColumn="0" w:oddVBand="0" w:evenVBand="0" w:oddHBand="0" w:evenHBand="0" w:firstRowFirstColumn="0" w:firstRowLastColumn="0" w:lastRowFirstColumn="0" w:lastRowLastColumn="0"/>
            <w:tcW w:w="5093" w:type="dxa"/>
          </w:tcPr>
          <w:p w14:paraId="438DA2DB"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U-çatisë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2290" w:type="dxa"/>
          </w:tcPr>
          <w:p w14:paraId="2BAD925D"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1.0</w:t>
            </w:r>
          </w:p>
        </w:tc>
        <w:tc>
          <w:tcPr>
            <w:tcW w:w="1977" w:type="dxa"/>
          </w:tcPr>
          <w:p w14:paraId="3CD4B55B"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0.35-0.38</w:t>
            </w:r>
          </w:p>
        </w:tc>
      </w:tr>
      <w:tr w:rsidR="00655FA7" w:rsidRPr="00CC49AB" w14:paraId="2F2BC9EE" w14:textId="77777777" w:rsidTr="002405F4">
        <w:trPr>
          <w:trHeight w:val="175"/>
        </w:trPr>
        <w:tc>
          <w:tcPr>
            <w:cnfStyle w:val="001000000000" w:firstRow="0" w:lastRow="0" w:firstColumn="1" w:lastColumn="0" w:oddVBand="0" w:evenVBand="0" w:oddHBand="0" w:evenHBand="0" w:firstRowFirstColumn="0" w:firstRowLastColumn="0" w:lastRowFirstColumn="0" w:lastRowLastColumn="0"/>
            <w:tcW w:w="5093" w:type="dxa"/>
          </w:tcPr>
          <w:p w14:paraId="366CB9AC"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U-dyshemesë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2290" w:type="dxa"/>
          </w:tcPr>
          <w:p w14:paraId="041BCBD0"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1.2</w:t>
            </w:r>
          </w:p>
        </w:tc>
        <w:tc>
          <w:tcPr>
            <w:tcW w:w="1977" w:type="dxa"/>
          </w:tcPr>
          <w:p w14:paraId="39669340"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0.5</w:t>
            </w:r>
          </w:p>
        </w:tc>
      </w:tr>
      <w:tr w:rsidR="00655FA7" w:rsidRPr="00CC49AB" w14:paraId="18B1F9D0" w14:textId="77777777" w:rsidTr="002405F4">
        <w:trPr>
          <w:trHeight w:val="175"/>
        </w:trPr>
        <w:tc>
          <w:tcPr>
            <w:cnfStyle w:val="001000000000" w:firstRow="0" w:lastRow="0" w:firstColumn="1" w:lastColumn="0" w:oddVBand="0" w:evenVBand="0" w:oddHBand="0" w:evenHBand="0" w:firstRowFirstColumn="0" w:firstRowLastColumn="0" w:lastRowFirstColumn="0" w:lastRowLastColumn="0"/>
            <w:tcW w:w="5093" w:type="dxa"/>
          </w:tcPr>
          <w:p w14:paraId="3DEE7478"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Sistemi ndriçimit</w:t>
            </w:r>
          </w:p>
        </w:tc>
        <w:tc>
          <w:tcPr>
            <w:tcW w:w="2290" w:type="dxa"/>
          </w:tcPr>
          <w:p w14:paraId="7FF70498"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Inkandeshent</w:t>
            </w:r>
          </w:p>
        </w:tc>
        <w:tc>
          <w:tcPr>
            <w:tcW w:w="1977" w:type="dxa"/>
          </w:tcPr>
          <w:p w14:paraId="427835BA"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LED</w:t>
            </w:r>
          </w:p>
        </w:tc>
      </w:tr>
      <w:tr w:rsidR="00655FA7" w:rsidRPr="00CC49AB" w14:paraId="09FE2258" w14:textId="77777777" w:rsidTr="002405F4">
        <w:trPr>
          <w:trHeight w:val="175"/>
        </w:trPr>
        <w:tc>
          <w:tcPr>
            <w:cnfStyle w:val="001000000000" w:firstRow="0" w:lastRow="0" w:firstColumn="1" w:lastColumn="0" w:oddVBand="0" w:evenVBand="0" w:oddHBand="0" w:evenHBand="0" w:firstRowFirstColumn="0" w:firstRowLastColumn="0" w:lastRowFirstColumn="0" w:lastRowLastColumn="0"/>
            <w:tcW w:w="5093" w:type="dxa"/>
          </w:tcPr>
          <w:p w14:paraId="7EC960D9"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Aplikimi i sistemeve BRE në vendndodhje</w:t>
            </w:r>
          </w:p>
        </w:tc>
        <w:tc>
          <w:tcPr>
            <w:tcW w:w="2290" w:type="dxa"/>
          </w:tcPr>
          <w:p w14:paraId="0E955F31"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NA</w:t>
            </w:r>
          </w:p>
        </w:tc>
        <w:tc>
          <w:tcPr>
            <w:tcW w:w="1977" w:type="dxa"/>
          </w:tcPr>
          <w:p w14:paraId="1371A61B" w14:textId="330B4664"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PV me kapacitet 5.5</w:t>
            </w:r>
            <w:r w:rsidR="001174D5" w:rsidRPr="00CC49AB">
              <w:rPr>
                <w:rFonts w:ascii="Garamond" w:hAnsi="Garamond"/>
                <w:szCs w:val="24"/>
                <w:lang w:val="sq-AL"/>
              </w:rPr>
              <w:t xml:space="preserve"> </w:t>
            </w:r>
            <w:r w:rsidRPr="00CC49AB">
              <w:rPr>
                <w:rFonts w:ascii="Garamond" w:hAnsi="Garamond"/>
                <w:szCs w:val="24"/>
                <w:lang w:val="sq-AL"/>
              </w:rPr>
              <w:t>kWp A= 26.3 m</w:t>
            </w:r>
            <w:r w:rsidRPr="00CC49AB">
              <w:rPr>
                <w:rFonts w:ascii="Garamond" w:hAnsi="Garamond"/>
                <w:szCs w:val="24"/>
                <w:vertAlign w:val="superscript"/>
                <w:lang w:val="sq-AL"/>
              </w:rPr>
              <w:t>2</w:t>
            </w:r>
            <w:r w:rsidR="001174D5" w:rsidRPr="00CC49AB">
              <w:rPr>
                <w:rFonts w:ascii="Garamond" w:hAnsi="Garamond"/>
                <w:szCs w:val="24"/>
                <w:vertAlign w:val="superscript"/>
                <w:lang w:val="sq-AL"/>
              </w:rPr>
              <w:t xml:space="preserve"> </w:t>
            </w:r>
            <w:r w:rsidRPr="00CC49AB">
              <w:rPr>
                <w:rFonts w:ascii="Garamond" w:hAnsi="Garamond"/>
                <w:szCs w:val="24"/>
                <w:lang w:val="sq-AL"/>
              </w:rPr>
              <w:t>dhe SWH me kapacitet termik 2.4 kW dhe A= 3.7 m</w:t>
            </w:r>
            <w:r w:rsidRPr="00CC49AB">
              <w:rPr>
                <w:rFonts w:ascii="Garamond" w:hAnsi="Garamond"/>
                <w:szCs w:val="24"/>
                <w:vertAlign w:val="superscript"/>
                <w:lang w:val="sq-AL"/>
              </w:rPr>
              <w:t>2</w:t>
            </w:r>
          </w:p>
        </w:tc>
      </w:tr>
    </w:tbl>
    <w:p w14:paraId="757836D9" w14:textId="77777777" w:rsidR="00655FA7" w:rsidRPr="00CC49AB" w:rsidRDefault="00655FA7" w:rsidP="00655FA7">
      <w:pPr>
        <w:spacing w:after="0" w:line="240" w:lineRule="auto"/>
        <w:rPr>
          <w:rFonts w:ascii="Garamond" w:hAnsi="Garamond" w:cs="Times New Roman"/>
          <w:sz w:val="24"/>
          <w:szCs w:val="24"/>
          <w:lang w:eastAsia="ja-JP"/>
        </w:rPr>
      </w:pPr>
    </w:p>
    <w:p w14:paraId="1FDD1B78" w14:textId="147F4A05" w:rsidR="00655FA7" w:rsidRPr="00CC49AB" w:rsidRDefault="00655FA7" w:rsidP="00B65AAA">
      <w:pPr>
        <w:pStyle w:val="TEKSTIIIIII"/>
        <w:rPr>
          <w:lang w:eastAsia="ja-JP"/>
        </w:rPr>
      </w:pPr>
      <w:r w:rsidRPr="00CC49AB">
        <w:rPr>
          <w:lang w:eastAsia="ja-JP"/>
        </w:rPr>
        <w:t xml:space="preserve">Nëpërmjet programit kompjuterik të përzgjedhur RETScreen për analizën e kursimeve të energjisë si rezultati i zbatimit të masave të </w:t>
      </w:r>
      <w:r w:rsidR="00340F38" w:rsidRPr="00CC49AB">
        <w:rPr>
          <w:lang w:eastAsia="ja-JP"/>
        </w:rPr>
        <w:t>eficienc</w:t>
      </w:r>
      <w:r w:rsidRPr="00CC49AB">
        <w:rPr>
          <w:lang w:eastAsia="ja-JP"/>
        </w:rPr>
        <w:t>ës energjetike dhe përfshirjes së burimeve të rinovueshme në vendndodhje kemi gjeneruar grafikët e mëposhtëm, të cilët japin informacion për secilin prej skenarëve të përzgjedhur me qëllim rinovimin me ambicie progresive duke kaluar prej skenarit të parë në atë të tretë, me qëllim identifikimin e qasjeve me kosto efektive lidhur me rinovimin e ndërtesës së përzgjedhur të llojit apartament (R2).</w:t>
      </w:r>
    </w:p>
    <w:p w14:paraId="00738F28" w14:textId="380E6308" w:rsidR="00655FA7" w:rsidRPr="00CC49AB" w:rsidRDefault="00655FA7" w:rsidP="00B65AAA">
      <w:pPr>
        <w:pStyle w:val="TEKSTIIIIII"/>
        <w:rPr>
          <w:lang w:eastAsia="ja-JP"/>
        </w:rPr>
      </w:pPr>
      <w:bookmarkStart w:id="309" w:name="_Hlk184723684"/>
      <w:r w:rsidRPr="00CC49AB">
        <w:rPr>
          <w:lang w:eastAsia="ja-JP"/>
        </w:rPr>
        <w:t>Referuar analizës tonë referuar ndërtesës së kategorisë R2 e ndodhur në zonën klimatike A duket qartë se kalimi nga skenari bazë në skenarin 1, 2 dhe 3 sjell përfitime të dukshme lidhur me konsumin e energjisë, tregues optimiste të qëndrueshmërisë financiare. Referuar reduktimit të energjisë finale vjetore (</w:t>
      </w:r>
      <w:r w:rsidR="00CE5C83" w:rsidRPr="00CC49AB">
        <w:rPr>
          <w:lang w:eastAsia="ja-JP"/>
        </w:rPr>
        <w:t>kwh</w:t>
      </w:r>
      <w:r w:rsidRPr="00CC49AB">
        <w:rPr>
          <w:lang w:eastAsia="ja-JP"/>
        </w:rPr>
        <w:t xml:space="preserve">/vit) për banesën e modeluar vlen të theksohet fakti se aplikimi i masave të eficiencës së energjisë sjell reduktimin në masën me 62.5% (skenari 1), 65.8 % (skenari 2) dhe 102.1 % referuar </w:t>
      </w:r>
      <w:r w:rsidRPr="00CC49AB">
        <w:rPr>
          <w:lang w:eastAsia="ja-JP"/>
        </w:rPr>
        <w:lastRenderedPageBreak/>
        <w:t>skenarit me integrim të BRE-ve PV me kapacitet 5.5</w:t>
      </w:r>
      <w:r w:rsidR="001174D5" w:rsidRPr="00CC49AB">
        <w:rPr>
          <w:lang w:eastAsia="ja-JP"/>
        </w:rPr>
        <w:t xml:space="preserve"> </w:t>
      </w:r>
      <w:r w:rsidRPr="00CC49AB">
        <w:rPr>
          <w:lang w:eastAsia="ja-JP"/>
        </w:rPr>
        <w:t>kWp me sipërfaqe A= 26.3 m</w:t>
      </w:r>
      <w:r w:rsidRPr="00CC49AB">
        <w:rPr>
          <w:vertAlign w:val="superscript"/>
          <w:lang w:eastAsia="ja-JP"/>
        </w:rPr>
        <w:t xml:space="preserve">2 </w:t>
      </w:r>
      <w:r w:rsidRPr="00CC49AB">
        <w:rPr>
          <w:lang w:eastAsia="ja-JP"/>
        </w:rPr>
        <w:t xml:space="preserve">dhe SWH me kapacitet termik 2.4 </w:t>
      </w:r>
      <w:r w:rsidR="001174D5" w:rsidRPr="00CC49AB">
        <w:rPr>
          <w:lang w:eastAsia="ja-JP"/>
        </w:rPr>
        <w:t xml:space="preserve">kw </w:t>
      </w:r>
      <w:r w:rsidRPr="00CC49AB">
        <w:rPr>
          <w:lang w:eastAsia="ja-JP"/>
        </w:rPr>
        <w:t>dhe sipërfaqe A= 3.7 m</w:t>
      </w:r>
      <w:r w:rsidRPr="00CC49AB">
        <w:rPr>
          <w:vertAlign w:val="superscript"/>
          <w:lang w:eastAsia="ja-JP"/>
        </w:rPr>
        <w:t>2</w:t>
      </w:r>
      <w:r w:rsidRPr="00CC49AB">
        <w:rPr>
          <w:lang w:eastAsia="ja-JP"/>
        </w:rPr>
        <w:t xml:space="preserve"> (referoju </w:t>
      </w:r>
      <w:r w:rsidR="001174D5" w:rsidRPr="00CC49AB">
        <w:rPr>
          <w:lang w:eastAsia="ja-JP"/>
        </w:rPr>
        <w:t>fig</w:t>
      </w:r>
      <w:r w:rsidRPr="00CC49AB">
        <w:rPr>
          <w:lang w:eastAsia="ja-JP"/>
        </w:rPr>
        <w:t>. 5.11 a)</w:t>
      </w:r>
      <w:r w:rsidR="001174D5" w:rsidRPr="00CC49AB">
        <w:rPr>
          <w:lang w:eastAsia="ja-JP"/>
        </w:rPr>
        <w:t>.</w:t>
      </w:r>
    </w:p>
    <w:bookmarkEnd w:id="309"/>
    <w:p w14:paraId="6C47ACB9" w14:textId="3DBC6567" w:rsidR="00655FA7" w:rsidRPr="00CC49AB" w:rsidRDefault="00655FA7" w:rsidP="00B65AAA">
      <w:pPr>
        <w:pStyle w:val="TEKSTIIIIII"/>
        <w:rPr>
          <w:lang w:eastAsia="ja-JP"/>
        </w:rPr>
      </w:pPr>
      <w:r w:rsidRPr="00CC49AB">
        <w:rPr>
          <w:lang w:eastAsia="ja-JP"/>
        </w:rPr>
        <w:t>Referuar analizës tonë referuar ndërtesës së kategorisë R2 e ndodhur në zonën klimatike A duket qartë se kalimi nga skenari bazë në skenarin 1, 2 dhe 3 sjell përfitime të dukshme lidhur me konsumin e energjisë, tregues optimiste të qëndrueshmërisë financiare. Referuar reduktimit të k</w:t>
      </w:r>
      <w:r w:rsidRPr="00CC49AB">
        <w:t xml:space="preserve">ërkesës të </w:t>
      </w:r>
      <w:r w:rsidRPr="00CC49AB">
        <w:rPr>
          <w:lang w:eastAsia="ja-JP"/>
        </w:rPr>
        <w:t>energjisë finale vjetore (</w:t>
      </w:r>
      <w:r w:rsidR="00CE5C83" w:rsidRPr="00CC49AB">
        <w:rPr>
          <w:lang w:eastAsia="ja-JP"/>
        </w:rPr>
        <w:t>kwh</w:t>
      </w:r>
      <w:r w:rsidRPr="00CC49AB">
        <w:rPr>
          <w:lang w:eastAsia="ja-JP"/>
        </w:rPr>
        <w:t>/vit) për banesën e modeluar vlen të theksohet fakti se aplikimi i masave të eficiencës së energjisë sjell reduktimin në masën me 62.5% (skenari 1), 65.8 % (skenari 2) dhe 102.1 % referuar skenarit me integrim të BRE-ve PV me kapacitet 5.5kWp me sipërfaqe A=26.3 m</w:t>
      </w:r>
      <w:r w:rsidRPr="00CC49AB">
        <w:rPr>
          <w:vertAlign w:val="superscript"/>
          <w:lang w:eastAsia="ja-JP"/>
        </w:rPr>
        <w:t xml:space="preserve">2 </w:t>
      </w:r>
      <w:r w:rsidRPr="00CC49AB">
        <w:rPr>
          <w:lang w:eastAsia="ja-JP"/>
        </w:rPr>
        <w:t>dhe SWH me kapacitet termik 2.4 kW dhe sipërfaqe A= 3.7 m</w:t>
      </w:r>
      <w:r w:rsidRPr="00CC49AB">
        <w:rPr>
          <w:vertAlign w:val="superscript"/>
          <w:lang w:eastAsia="ja-JP"/>
        </w:rPr>
        <w:t>2</w:t>
      </w:r>
      <w:r w:rsidRPr="00CC49AB">
        <w:rPr>
          <w:lang w:eastAsia="ja-JP"/>
        </w:rPr>
        <w:t xml:space="preserve"> (referoju Fig. 5.11 a).</w:t>
      </w:r>
    </w:p>
    <w:p w14:paraId="14BA2215" w14:textId="77777777" w:rsidR="00655FA7" w:rsidRPr="00CC49AB" w:rsidRDefault="00655FA7" w:rsidP="00655FA7">
      <w:pPr>
        <w:keepNext/>
        <w:spacing w:after="0" w:line="240" w:lineRule="auto"/>
        <w:rPr>
          <w:rFonts w:ascii="Garamond" w:hAnsi="Garamond"/>
        </w:rPr>
      </w:pPr>
    </w:p>
    <w:p w14:paraId="43BA3BCC" w14:textId="77777777" w:rsidR="00655FA7" w:rsidRPr="00CC49AB" w:rsidRDefault="00655FA7" w:rsidP="00992EA1">
      <w:pPr>
        <w:keepNext/>
        <w:spacing w:after="0" w:line="240" w:lineRule="auto"/>
        <w:jc w:val="center"/>
        <w:rPr>
          <w:rFonts w:ascii="Garamond" w:hAnsi="Garamond"/>
        </w:rPr>
      </w:pPr>
      <w:r w:rsidRPr="00CC49AB">
        <w:rPr>
          <w:rFonts w:ascii="Garamond" w:hAnsi="Garamond"/>
          <w:noProof/>
          <w:lang w:val="en-US" w:eastAsia="en-US"/>
        </w:rPr>
        <w:drawing>
          <wp:inline distT="0" distB="0" distL="0" distR="0" wp14:anchorId="71E5B93A" wp14:editId="14FFE24E">
            <wp:extent cx="5661660" cy="3598334"/>
            <wp:effectExtent l="0" t="0" r="15240" b="2540"/>
            <wp:docPr id="584679355" name="Chart 1">
              <a:extLst xmlns:a="http://schemas.openxmlformats.org/drawingml/2006/main">
                <a:ext uri="{FF2B5EF4-FFF2-40B4-BE49-F238E27FC236}">
                  <a16:creationId xmlns:a16="http://schemas.microsoft.com/office/drawing/2014/main" id="{31A785B1-00FC-4942-856A-95140267CA3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1"/>
              </a:graphicData>
            </a:graphic>
          </wp:inline>
        </w:drawing>
      </w:r>
    </w:p>
    <w:p w14:paraId="5A94D57A" w14:textId="3536855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10" w:name="_Toc184729417"/>
      <w:r w:rsidRPr="00CC49AB">
        <w:rPr>
          <w:rFonts w:ascii="Garamond" w:hAnsi="Garamond" w:cs="Times New Roman"/>
          <w:b w:val="0"/>
          <w:i/>
          <w:color w:val="auto"/>
          <w:szCs w:val="20"/>
        </w:rPr>
        <w:t xml:space="preserve">Figura </w:t>
      </w:r>
      <w:r w:rsidR="00B65AAA" w:rsidRPr="00CC49AB">
        <w:rPr>
          <w:rFonts w:ascii="Garamond" w:hAnsi="Garamond" w:cs="Times New Roman"/>
          <w:b w:val="0"/>
          <w:i/>
          <w:color w:val="auto"/>
          <w:szCs w:val="20"/>
        </w:rPr>
        <w:t>5.11</w:t>
      </w:r>
      <w:r w:rsidRPr="00CC49AB">
        <w:rPr>
          <w:rFonts w:ascii="Garamond" w:hAnsi="Garamond" w:cs="Times New Roman"/>
          <w:b w:val="0"/>
          <w:i/>
          <w:color w:val="auto"/>
          <w:szCs w:val="20"/>
        </w:rPr>
        <w:t xml:space="preserve"> (a,b) Konsumi final vjetor dhe specifik i lëndës djegëse sipas përdorimit të</w:t>
      </w:r>
      <w:r w:rsidR="00DC2701" w:rsidRPr="00CC49AB">
        <w:rPr>
          <w:rFonts w:ascii="Garamond" w:hAnsi="Garamond" w:cs="Times New Roman"/>
          <w:b w:val="0"/>
          <w:i/>
          <w:color w:val="auto"/>
          <w:szCs w:val="20"/>
        </w:rPr>
        <w:t xml:space="preserve"> </w:t>
      </w:r>
      <w:r w:rsidRPr="00CC49AB">
        <w:rPr>
          <w:rFonts w:ascii="Garamond" w:hAnsi="Garamond" w:cs="Times New Roman"/>
          <w:b w:val="0"/>
          <w:i/>
          <w:color w:val="auto"/>
          <w:szCs w:val="20"/>
        </w:rPr>
        <w:t xml:space="preserve">shprehura në </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 xml:space="preserve">/vit dhe </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/m²/vit.</w:t>
      </w:r>
      <w:bookmarkEnd w:id="310"/>
    </w:p>
    <w:p w14:paraId="1ACE9764" w14:textId="77777777" w:rsidR="00B65AAA" w:rsidRPr="00CC49AB" w:rsidRDefault="00B65AAA" w:rsidP="00655FA7">
      <w:pPr>
        <w:spacing w:after="0" w:line="240" w:lineRule="auto"/>
        <w:jc w:val="both"/>
        <w:rPr>
          <w:rFonts w:ascii="Garamond" w:hAnsi="Garamond" w:cs="Times New Roman"/>
          <w:sz w:val="24"/>
          <w:szCs w:val="24"/>
          <w:lang w:eastAsia="ja-JP"/>
        </w:rPr>
      </w:pPr>
    </w:p>
    <w:p w14:paraId="0292AAA7" w14:textId="151C1AC2" w:rsidR="00655FA7" w:rsidRPr="00CC49AB" w:rsidRDefault="00655FA7" w:rsidP="00B65AAA">
      <w:pPr>
        <w:pStyle w:val="TEKSTIIIIII"/>
        <w:rPr>
          <w:lang w:eastAsia="ja-JP"/>
        </w:rPr>
      </w:pPr>
      <w:r w:rsidRPr="00CC49AB">
        <w:rPr>
          <w:lang w:eastAsia="ja-JP"/>
        </w:rPr>
        <w:t>Në figurën e 5.11b v</w:t>
      </w:r>
      <w:r w:rsidRPr="00CC49AB">
        <w:t>ërehet se</w:t>
      </w:r>
      <w:r w:rsidRPr="00CC49AB">
        <w:rPr>
          <w:lang w:eastAsia="ja-JP"/>
        </w:rPr>
        <w:t xml:space="preserve"> k</w:t>
      </w:r>
      <w:r w:rsidRPr="00CC49AB">
        <w:t>ërkesa specifike për energji referuar sipërfaqes së banueshme (</w:t>
      </w:r>
      <w:r w:rsidR="00CE5C83" w:rsidRPr="00CC49AB">
        <w:t>kwh</w:t>
      </w:r>
      <w:r w:rsidRPr="00CC49AB">
        <w:t>/m²/vit) vjen duke u zvog</w:t>
      </w:r>
      <w:r w:rsidRPr="00CC49AB">
        <w:rPr>
          <w:lang w:eastAsia="ja-JP"/>
        </w:rPr>
        <w:t>ëluar referuar skenarit bazë. Me implementimin e masave sipas skenarëve 1 dhe 2 diferenca ndërmjet energjive të përdorura në ngrohje, ftohje, dhe shërbime mbështetëse është shumë e ngjashme me një ndryshim të vogël prej rreth 3.4% ndërsa kalimi në skenarin 3,</w:t>
      </w:r>
      <w:r w:rsidR="00DC2701" w:rsidRPr="00CC49AB">
        <w:rPr>
          <w:lang w:eastAsia="ja-JP"/>
        </w:rPr>
        <w:t xml:space="preserve"> </w:t>
      </w:r>
      <w:r w:rsidRPr="00CC49AB">
        <w:rPr>
          <w:lang w:eastAsia="ja-JP"/>
        </w:rPr>
        <w:t xml:space="preserve">e cila lidhet me implementimin e burimeve të rinovueshme (BRE) sjell reduktim të konsiderueshëm të kërkesës për energji elektrike e përdorur për sistemin HVAC dhe </w:t>
      </w:r>
      <w:r w:rsidR="00A27DF5" w:rsidRPr="00CC49AB">
        <w:rPr>
          <w:lang w:eastAsia="ja-JP"/>
        </w:rPr>
        <w:t>pajisjet</w:t>
      </w:r>
      <w:r w:rsidRPr="00CC49AB">
        <w:rPr>
          <w:lang w:eastAsia="ja-JP"/>
        </w:rPr>
        <w:t xml:space="preserve"> e tjera elektrike në banesën e modeluar. Gjithashtu nga rezultatet e analizës ekonomike të realizuar nga modeli </w:t>
      </w:r>
      <w:r w:rsidR="00C462FC" w:rsidRPr="00CC49AB">
        <w:rPr>
          <w:lang w:eastAsia="ja-JP"/>
        </w:rPr>
        <w:t>energjetik</w:t>
      </w:r>
      <w:r w:rsidRPr="00CC49AB">
        <w:rPr>
          <w:lang w:eastAsia="ja-JP"/>
        </w:rPr>
        <w:t xml:space="preserve"> për parametra </w:t>
      </w:r>
      <w:r w:rsidR="00A27DF5" w:rsidRPr="00CC49AB">
        <w:rPr>
          <w:lang w:eastAsia="ja-JP"/>
        </w:rPr>
        <w:t>financiarë</w:t>
      </w:r>
      <w:r w:rsidRPr="00CC49AB">
        <w:rPr>
          <w:lang w:eastAsia="ja-JP"/>
        </w:rPr>
        <w:t xml:space="preserve"> të konsideruar (Tabela 5.1 Parametrat financiar të përdorur në metodologjinë kuadër për llogaritjen e performancës së energjisë për tipologjitë e ndërtesave të mara në analizë) të dhëna ne (</w:t>
      </w:r>
      <w:r w:rsidR="006E4839" w:rsidRPr="00CC49AB">
        <w:rPr>
          <w:lang w:eastAsia="ja-JP"/>
        </w:rPr>
        <w:t>fig</w:t>
      </w:r>
      <w:r w:rsidRPr="00CC49AB">
        <w:rPr>
          <w:lang w:eastAsia="ja-JP"/>
        </w:rPr>
        <w:t xml:space="preserve">. 5.12) rezulton dukshëm që skenari më tërheqës respektivisht analizës </w:t>
      </w:r>
      <w:r w:rsidRPr="00CC49AB">
        <w:rPr>
          <w:lang w:eastAsia="ja-JP"/>
        </w:rPr>
        <w:lastRenderedPageBreak/>
        <w:t>qëndrueshmërisë financiare të sistemit të propozuar (kthimit të thjesht investimit, NPV dhe IRR) rezulton përsëri skenari i 3 (</w:t>
      </w:r>
      <w:r w:rsidR="00A27DF5" w:rsidRPr="00CC49AB">
        <w:rPr>
          <w:lang w:eastAsia="ja-JP"/>
        </w:rPr>
        <w:t>tab</w:t>
      </w:r>
      <w:r w:rsidRPr="00CC49AB">
        <w:rPr>
          <w:lang w:eastAsia="ja-JP"/>
        </w:rPr>
        <w:t>.</w:t>
      </w:r>
      <w:r w:rsidR="00A27DF5" w:rsidRPr="00CC49AB">
        <w:rPr>
          <w:lang w:eastAsia="ja-JP"/>
        </w:rPr>
        <w:t xml:space="preserve"> </w:t>
      </w:r>
      <w:r w:rsidRPr="00CC49AB">
        <w:rPr>
          <w:lang w:eastAsia="ja-JP"/>
        </w:rPr>
        <w:t>5.2) me IRR = 28%, B-C = 5.7 dhe SP=5.6 .</w:t>
      </w:r>
    </w:p>
    <w:p w14:paraId="4FA97B8B"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noProof/>
          <w:color w:val="auto"/>
          <w:szCs w:val="20"/>
          <w:lang w:val="en-US" w:eastAsia="en-US"/>
        </w:rPr>
        <w:drawing>
          <wp:inline distT="0" distB="0" distL="0" distR="0" wp14:anchorId="3799841B" wp14:editId="176DDB60">
            <wp:extent cx="6047105" cy="3344334"/>
            <wp:effectExtent l="0" t="0" r="10795" b="8890"/>
            <wp:docPr id="730904768" name="Chart 1">
              <a:extLst xmlns:a="http://schemas.openxmlformats.org/drawingml/2006/main">
                <a:ext uri="{FF2B5EF4-FFF2-40B4-BE49-F238E27FC236}">
                  <a16:creationId xmlns:a16="http://schemas.microsoft.com/office/drawing/2014/main" id="{B8D47363-838E-4B07-B1FD-737A26B110F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2"/>
              </a:graphicData>
            </a:graphic>
          </wp:inline>
        </w:drawing>
      </w:r>
    </w:p>
    <w:p w14:paraId="33F56A27"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11" w:name="_Toc184729418"/>
      <w:r w:rsidRPr="00CC49AB">
        <w:rPr>
          <w:rFonts w:ascii="Garamond" w:hAnsi="Garamond" w:cs="Times New Roman"/>
          <w:b w:val="0"/>
          <w:i/>
          <w:color w:val="auto"/>
          <w:szCs w:val="20"/>
        </w:rPr>
        <w:t xml:space="preserve">Figura </w:t>
      </w:r>
      <w:r w:rsidR="00B65AAA" w:rsidRPr="00CC49AB">
        <w:rPr>
          <w:rFonts w:ascii="Garamond" w:hAnsi="Garamond" w:cs="Times New Roman"/>
          <w:b w:val="0"/>
          <w:i/>
          <w:color w:val="auto"/>
          <w:szCs w:val="20"/>
        </w:rPr>
        <w:t xml:space="preserve">5.12 </w:t>
      </w:r>
      <w:r w:rsidRPr="00CC49AB">
        <w:rPr>
          <w:rFonts w:ascii="Garamond" w:hAnsi="Garamond" w:cs="Times New Roman"/>
          <w:b w:val="0"/>
          <w:i/>
          <w:color w:val="auto"/>
          <w:szCs w:val="20"/>
        </w:rPr>
        <w:t>Treguesit e qëndrueshmërisë financiare sipas skenarëve</w:t>
      </w:r>
      <w:bookmarkEnd w:id="311"/>
    </w:p>
    <w:p w14:paraId="68F61ECD" w14:textId="77777777" w:rsidR="00B65AAA" w:rsidRPr="00CC49AB" w:rsidRDefault="00B65AAA" w:rsidP="00655FA7">
      <w:pPr>
        <w:spacing w:after="0" w:line="240" w:lineRule="auto"/>
        <w:jc w:val="both"/>
        <w:rPr>
          <w:rFonts w:ascii="Garamond" w:hAnsi="Garamond" w:cs="Times New Roman"/>
          <w:sz w:val="24"/>
          <w:szCs w:val="24"/>
        </w:rPr>
      </w:pPr>
    </w:p>
    <w:p w14:paraId="450886FF" w14:textId="591F1F9C" w:rsidR="00655FA7" w:rsidRPr="00CC49AB" w:rsidRDefault="00655FA7" w:rsidP="00B65AAA">
      <w:pPr>
        <w:pStyle w:val="TEKSTIIIIII"/>
      </w:pPr>
      <w:r w:rsidRPr="00CC49AB">
        <w:t xml:space="preserve">Rezultatet e mësipërme të </w:t>
      </w:r>
      <w:r w:rsidR="00A27DF5" w:rsidRPr="00CC49AB">
        <w:t>qëndrueshmërisë</w:t>
      </w:r>
      <w:r w:rsidRPr="00CC49AB">
        <w:t xml:space="preserve"> financiare</w:t>
      </w:r>
      <w:r w:rsidR="00A27DF5" w:rsidRPr="00CC49AB">
        <w:t>,</w:t>
      </w:r>
      <w:r w:rsidRPr="00CC49AB">
        <w:t xml:space="preserve"> sipas skenarëve janë përpiluar për kushtet e çmimit aktual të shitjes së energjisë elektrike prej 19.7 </w:t>
      </w:r>
      <w:r w:rsidR="00A27DF5" w:rsidRPr="00CC49AB">
        <w:t>lekë</w:t>
      </w:r>
      <w:r w:rsidRPr="00CC49AB">
        <w:t>/</w:t>
      </w:r>
      <w:r w:rsidR="00CE5C83" w:rsidRPr="00CC49AB">
        <w:t>kwh</w:t>
      </w:r>
      <w:r w:rsidRPr="00CC49AB">
        <w:t xml:space="preserve"> ku 11.4 </w:t>
      </w:r>
      <w:r w:rsidR="00A27DF5" w:rsidRPr="00CC49AB">
        <w:t>lekë</w:t>
      </w:r>
      <w:r w:rsidRPr="00CC49AB">
        <w:t>/</w:t>
      </w:r>
      <w:r w:rsidR="00CE5C83" w:rsidRPr="00CC49AB">
        <w:t>kwh</w:t>
      </w:r>
      <w:r w:rsidRPr="00CC49AB">
        <w:t xml:space="preserve"> është çmimi i mbrojtur që paguhet prej konsumatorit fundor dhe diferenca paguhet në formë subvencioni nga qeveria shqiptare. Kjo diferencë është</w:t>
      </w:r>
      <w:r w:rsidR="00DC2701" w:rsidRPr="00CC49AB">
        <w:t xml:space="preserve"> </w:t>
      </w:r>
      <w:r w:rsidRPr="00CC49AB">
        <w:t>llogaritur në harkun kohor prej 25</w:t>
      </w:r>
      <w:r w:rsidR="00A27DF5" w:rsidRPr="00CC49AB">
        <w:t>–</w:t>
      </w:r>
      <w:r w:rsidRPr="00CC49AB">
        <w:t>30 v</w:t>
      </w:r>
      <w:r w:rsidR="00A27DF5" w:rsidRPr="00CC49AB">
        <w:t xml:space="preserve">jetësh </w:t>
      </w:r>
      <w:r w:rsidRPr="00CC49AB">
        <w:t>e përshkallëzuar me 2% në vit (ritmi i rritjes së çmimit të energjisë elektrike në vite, referuar çmimit aktual të energjisë sipas bursës së energjisë).</w:t>
      </w:r>
    </w:p>
    <w:p w14:paraId="732FCD62" w14:textId="77777777" w:rsidR="00655FA7" w:rsidRPr="00CC49AB" w:rsidRDefault="00655FA7" w:rsidP="00655FA7">
      <w:pPr>
        <w:spacing w:after="0" w:line="240" w:lineRule="auto"/>
        <w:rPr>
          <w:rFonts w:ascii="Garamond" w:hAnsi="Garamond" w:cs="Times New Roman"/>
          <w:sz w:val="24"/>
          <w:szCs w:val="24"/>
        </w:rPr>
      </w:pPr>
    </w:p>
    <w:p w14:paraId="0BE72643"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12" w:name="_Toc184729223"/>
      <w:r w:rsidRPr="00CC49AB">
        <w:rPr>
          <w:rFonts w:ascii="Garamond" w:hAnsi="Garamond" w:cs="Times New Roman"/>
          <w:b w:val="0"/>
          <w:i/>
          <w:color w:val="auto"/>
          <w:szCs w:val="20"/>
        </w:rPr>
        <w:t xml:space="preserve">Tabela </w:t>
      </w:r>
      <w:r w:rsidR="00B65AAA" w:rsidRPr="00CC49AB">
        <w:rPr>
          <w:rFonts w:ascii="Garamond" w:hAnsi="Garamond" w:cs="Times New Roman"/>
          <w:b w:val="0"/>
          <w:i/>
          <w:color w:val="auto"/>
          <w:szCs w:val="20"/>
        </w:rPr>
        <w:t xml:space="preserve">5.7 </w:t>
      </w:r>
      <w:r w:rsidRPr="00CC49AB">
        <w:rPr>
          <w:rFonts w:ascii="Garamond" w:hAnsi="Garamond" w:cs="Times New Roman"/>
          <w:b w:val="0"/>
          <w:i/>
          <w:color w:val="auto"/>
          <w:szCs w:val="20"/>
        </w:rPr>
        <w:t>Treguesit e analizës së rinovimit të një ndërtese të veçuar për një familje</w:t>
      </w:r>
      <w:bookmarkEnd w:id="312"/>
    </w:p>
    <w:tbl>
      <w:tblPr>
        <w:tblStyle w:val="TableGrid"/>
        <w:tblW w:w="5000" w:type="pct"/>
        <w:jc w:val="center"/>
        <w:tblLook w:val="04A0" w:firstRow="1" w:lastRow="0" w:firstColumn="1" w:lastColumn="0" w:noHBand="0" w:noVBand="1"/>
      </w:tblPr>
      <w:tblGrid>
        <w:gridCol w:w="2337"/>
        <w:gridCol w:w="2337"/>
        <w:gridCol w:w="2338"/>
        <w:gridCol w:w="2338"/>
      </w:tblGrid>
      <w:tr w:rsidR="00655FA7" w:rsidRPr="00CC49AB" w14:paraId="717FBA9E" w14:textId="77777777" w:rsidTr="00992EA1">
        <w:trPr>
          <w:jc w:val="center"/>
        </w:trPr>
        <w:tc>
          <w:tcPr>
            <w:tcW w:w="1250" w:type="pct"/>
            <w:vMerge w:val="restart"/>
          </w:tcPr>
          <w:p w14:paraId="3DB37CFB" w14:textId="77777777" w:rsidR="00655FA7" w:rsidRPr="00CC49AB" w:rsidRDefault="00655FA7" w:rsidP="002405F4">
            <w:pPr>
              <w:spacing w:after="0"/>
              <w:rPr>
                <w:rFonts w:ascii="Garamond" w:hAnsi="Garamond" w:cs="Times New Roman"/>
                <w:szCs w:val="24"/>
                <w:lang w:val="sq-AL"/>
              </w:rPr>
            </w:pPr>
          </w:p>
        </w:tc>
        <w:tc>
          <w:tcPr>
            <w:tcW w:w="3750" w:type="pct"/>
            <w:gridSpan w:val="3"/>
          </w:tcPr>
          <w:p w14:paraId="29CE7C35"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b/>
                <w:bCs/>
                <w:szCs w:val="24"/>
                <w:lang w:val="sq-AL"/>
              </w:rPr>
              <w:t>Rinovimi i një ndërtese të veçuar për një familje</w:t>
            </w:r>
          </w:p>
        </w:tc>
      </w:tr>
      <w:tr w:rsidR="00655FA7" w:rsidRPr="00CC49AB" w14:paraId="2BC90642" w14:textId="77777777" w:rsidTr="00992EA1">
        <w:trPr>
          <w:jc w:val="center"/>
        </w:trPr>
        <w:tc>
          <w:tcPr>
            <w:tcW w:w="1250" w:type="pct"/>
            <w:vMerge/>
          </w:tcPr>
          <w:p w14:paraId="4C273689" w14:textId="77777777" w:rsidR="00655FA7" w:rsidRPr="00CC49AB" w:rsidRDefault="00655FA7" w:rsidP="002405F4">
            <w:pPr>
              <w:spacing w:after="0"/>
              <w:rPr>
                <w:rFonts w:ascii="Garamond" w:hAnsi="Garamond" w:cs="Times New Roman"/>
                <w:szCs w:val="24"/>
                <w:lang w:val="sq-AL"/>
              </w:rPr>
            </w:pPr>
          </w:p>
        </w:tc>
        <w:tc>
          <w:tcPr>
            <w:tcW w:w="1250" w:type="pct"/>
          </w:tcPr>
          <w:p w14:paraId="1763F86B"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Skenari 1</w:t>
            </w:r>
          </w:p>
        </w:tc>
        <w:tc>
          <w:tcPr>
            <w:tcW w:w="1250" w:type="pct"/>
          </w:tcPr>
          <w:p w14:paraId="713DE1C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Skenari 2</w:t>
            </w:r>
          </w:p>
        </w:tc>
        <w:tc>
          <w:tcPr>
            <w:tcW w:w="1250" w:type="pct"/>
          </w:tcPr>
          <w:p w14:paraId="6E0AB4DA"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Skenari 3</w:t>
            </w:r>
          </w:p>
        </w:tc>
      </w:tr>
      <w:tr w:rsidR="00655FA7" w:rsidRPr="00CC49AB" w14:paraId="149E5B2C" w14:textId="77777777" w:rsidTr="00992EA1">
        <w:trPr>
          <w:jc w:val="center"/>
        </w:trPr>
        <w:tc>
          <w:tcPr>
            <w:tcW w:w="5000" w:type="pct"/>
            <w:gridSpan w:val="4"/>
          </w:tcPr>
          <w:p w14:paraId="5A01DD94"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Analiza e performancës energjetike</w:t>
            </w:r>
          </w:p>
        </w:tc>
      </w:tr>
      <w:tr w:rsidR="00655FA7" w:rsidRPr="00CC49AB" w14:paraId="5DEEDD47" w14:textId="77777777" w:rsidTr="00992EA1">
        <w:trPr>
          <w:jc w:val="center"/>
        </w:trPr>
        <w:tc>
          <w:tcPr>
            <w:tcW w:w="1250" w:type="pct"/>
          </w:tcPr>
          <w:p w14:paraId="1A1C69C0" w14:textId="15CC6378"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Energji primare specifike vjetore (</w:t>
            </w:r>
            <w:r w:rsidR="00CE5C83" w:rsidRPr="00CC49AB">
              <w:rPr>
                <w:rFonts w:ascii="Garamond" w:hAnsi="Garamond" w:cs="Times New Roman"/>
                <w:szCs w:val="24"/>
                <w:lang w:val="sq-AL"/>
              </w:rPr>
              <w:t>kwh</w:t>
            </w:r>
            <w:r w:rsidRPr="00CC49AB">
              <w:rPr>
                <w:rFonts w:ascii="Garamond" w:hAnsi="Garamond" w:cs="Times New Roman"/>
                <w:szCs w:val="24"/>
                <w:lang w:val="sq-AL"/>
              </w:rPr>
              <w:t>/m²/vit)</w:t>
            </w:r>
          </w:p>
        </w:tc>
        <w:tc>
          <w:tcPr>
            <w:tcW w:w="1250" w:type="pct"/>
          </w:tcPr>
          <w:p w14:paraId="4F119828"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167</w:t>
            </w:r>
          </w:p>
          <w:p w14:paraId="71071337" w14:textId="77777777" w:rsidR="00655FA7" w:rsidRPr="00CC49AB" w:rsidRDefault="00655FA7" w:rsidP="002405F4">
            <w:pPr>
              <w:spacing w:after="0"/>
              <w:rPr>
                <w:rFonts w:ascii="Garamond" w:hAnsi="Garamond" w:cs="Times New Roman"/>
                <w:szCs w:val="24"/>
                <w:lang w:val="sq-AL"/>
              </w:rPr>
            </w:pPr>
          </w:p>
        </w:tc>
        <w:tc>
          <w:tcPr>
            <w:tcW w:w="1250" w:type="pct"/>
          </w:tcPr>
          <w:p w14:paraId="37791945"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176</w:t>
            </w:r>
          </w:p>
          <w:p w14:paraId="3BCB424F" w14:textId="77777777" w:rsidR="00655FA7" w:rsidRPr="00CC49AB" w:rsidRDefault="00655FA7" w:rsidP="002405F4">
            <w:pPr>
              <w:spacing w:after="0"/>
              <w:rPr>
                <w:rFonts w:ascii="Garamond" w:hAnsi="Garamond" w:cs="Times New Roman"/>
                <w:szCs w:val="24"/>
                <w:lang w:val="sq-AL"/>
              </w:rPr>
            </w:pPr>
          </w:p>
        </w:tc>
        <w:tc>
          <w:tcPr>
            <w:tcW w:w="1250" w:type="pct"/>
          </w:tcPr>
          <w:p w14:paraId="7FBBAD28"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274</w:t>
            </w:r>
          </w:p>
        </w:tc>
      </w:tr>
      <w:tr w:rsidR="00655FA7" w:rsidRPr="00CC49AB" w14:paraId="0BE2CC5F" w14:textId="77777777" w:rsidTr="00992EA1">
        <w:trPr>
          <w:jc w:val="center"/>
        </w:trPr>
        <w:tc>
          <w:tcPr>
            <w:tcW w:w="1250" w:type="pct"/>
          </w:tcPr>
          <w:p w14:paraId="2FABCF7A"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Kursimi në faturën e energjisë (në %)</w:t>
            </w:r>
          </w:p>
        </w:tc>
        <w:tc>
          <w:tcPr>
            <w:tcW w:w="1250" w:type="pct"/>
          </w:tcPr>
          <w:p w14:paraId="6D433743"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62.5%</w:t>
            </w:r>
          </w:p>
        </w:tc>
        <w:tc>
          <w:tcPr>
            <w:tcW w:w="1250" w:type="pct"/>
          </w:tcPr>
          <w:p w14:paraId="46ABEB2B"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65.8%</w:t>
            </w:r>
          </w:p>
        </w:tc>
        <w:tc>
          <w:tcPr>
            <w:tcW w:w="1250" w:type="pct"/>
          </w:tcPr>
          <w:p w14:paraId="4C69A4C4"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102.1%</w:t>
            </w:r>
          </w:p>
        </w:tc>
      </w:tr>
      <w:tr w:rsidR="00655FA7" w:rsidRPr="00CC49AB" w14:paraId="6E03F07E" w14:textId="77777777" w:rsidTr="00992EA1">
        <w:trPr>
          <w:trHeight w:val="54"/>
          <w:jc w:val="center"/>
        </w:trPr>
        <w:tc>
          <w:tcPr>
            <w:tcW w:w="5000" w:type="pct"/>
            <w:gridSpan w:val="4"/>
          </w:tcPr>
          <w:p w14:paraId="16C711D6"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Analiza e kostos së investimit</w:t>
            </w:r>
          </w:p>
        </w:tc>
      </w:tr>
      <w:tr w:rsidR="00655FA7" w:rsidRPr="00CC49AB" w14:paraId="7910A033" w14:textId="77777777" w:rsidTr="00992EA1">
        <w:trPr>
          <w:jc w:val="center"/>
        </w:trPr>
        <w:tc>
          <w:tcPr>
            <w:tcW w:w="1250" w:type="pct"/>
          </w:tcPr>
          <w:p w14:paraId="282E02FE"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Mbështetja financiare (në %)</w:t>
            </w:r>
          </w:p>
        </w:tc>
        <w:tc>
          <w:tcPr>
            <w:tcW w:w="1250" w:type="pct"/>
          </w:tcPr>
          <w:p w14:paraId="08358F7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50</w:t>
            </w:r>
          </w:p>
        </w:tc>
        <w:tc>
          <w:tcPr>
            <w:tcW w:w="1250" w:type="pct"/>
          </w:tcPr>
          <w:p w14:paraId="09CC61E8"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50</w:t>
            </w:r>
          </w:p>
        </w:tc>
        <w:tc>
          <w:tcPr>
            <w:tcW w:w="1250" w:type="pct"/>
          </w:tcPr>
          <w:p w14:paraId="00D4A6D3"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50</w:t>
            </w:r>
          </w:p>
        </w:tc>
      </w:tr>
    </w:tbl>
    <w:p w14:paraId="0DDEC389" w14:textId="77777777" w:rsidR="00655FA7" w:rsidRPr="00CC49AB" w:rsidRDefault="00655FA7" w:rsidP="00655FA7">
      <w:pPr>
        <w:spacing w:after="0" w:line="240" w:lineRule="auto"/>
        <w:jc w:val="both"/>
        <w:rPr>
          <w:rFonts w:ascii="Garamond" w:hAnsi="Garamond" w:cs="Times New Roman"/>
          <w:sz w:val="24"/>
          <w:szCs w:val="24"/>
        </w:rPr>
      </w:pPr>
    </w:p>
    <w:p w14:paraId="3600194A" w14:textId="3588F0F4" w:rsidR="00655FA7" w:rsidRPr="00CC49AB" w:rsidRDefault="00655FA7" w:rsidP="00655FA7">
      <w:pPr>
        <w:spacing w:after="0" w:line="240" w:lineRule="auto"/>
        <w:jc w:val="both"/>
        <w:rPr>
          <w:rFonts w:ascii="Garamond" w:hAnsi="Garamond" w:cs="Times New Roman"/>
          <w:sz w:val="24"/>
          <w:szCs w:val="24"/>
        </w:rPr>
      </w:pPr>
      <w:r w:rsidRPr="00CC49AB">
        <w:rPr>
          <w:rFonts w:ascii="Garamond" w:hAnsi="Garamond" w:cs="Times New Roman"/>
          <w:sz w:val="24"/>
          <w:szCs w:val="24"/>
        </w:rPr>
        <w:t xml:space="preserve">Mund të vërehet se kostoja e investimit është shumë më e lartë në rastin e rinovimit të thelluar sipas skenarit 3, por megjithatë është skenari me kosto efektive respektivisht jetëgjatësisë së ndërtesës. </w:t>
      </w:r>
      <w:r w:rsidRPr="00CC49AB">
        <w:rPr>
          <w:rFonts w:ascii="Garamond" w:hAnsi="Garamond" w:cs="Times New Roman"/>
          <w:sz w:val="24"/>
          <w:szCs w:val="24"/>
        </w:rPr>
        <w:lastRenderedPageBreak/>
        <w:t xml:space="preserve">Instalimi i pajisjeve me </w:t>
      </w:r>
      <w:r w:rsidR="00340F38" w:rsidRPr="00CC49AB">
        <w:rPr>
          <w:rFonts w:ascii="Garamond" w:hAnsi="Garamond" w:cs="Times New Roman"/>
          <w:sz w:val="24"/>
          <w:szCs w:val="24"/>
        </w:rPr>
        <w:t>eficienc</w:t>
      </w:r>
      <w:r w:rsidRPr="00CC49AB">
        <w:rPr>
          <w:rFonts w:ascii="Garamond" w:hAnsi="Garamond" w:cs="Times New Roman"/>
          <w:sz w:val="24"/>
          <w:szCs w:val="24"/>
        </w:rPr>
        <w:t>ë të lartë energjetike dhe izolimi i mureve në mënyrë të duhur redukton ndjeshëm faturat e energjisë, dhe për këtë arsye bën kursime afatgjata pavarësisht kostos shumë të lartë të investimit. Për më tepër, skenari 3 do të ketë gjithashtu një ndikim të rëndësishëm së pari në sigurimin e komfortit të banorëve të ndërtesës dhe së dyti në rritjen vlerës t të pronës.</w:t>
      </w:r>
    </w:p>
    <w:p w14:paraId="3CD70067" w14:textId="5404B35B" w:rsidR="00655FA7" w:rsidRPr="00CC49AB" w:rsidRDefault="00FB265E" w:rsidP="008C760B">
      <w:pPr>
        <w:pStyle w:val="TEKSTIIIIII"/>
        <w:rPr>
          <w:b/>
        </w:rPr>
      </w:pPr>
      <w:bookmarkStart w:id="313" w:name="_Toc184683110"/>
      <w:bookmarkStart w:id="314" w:name="_Toc184729131"/>
      <w:r w:rsidRPr="00CC49AB">
        <w:rPr>
          <w:b/>
        </w:rPr>
        <w:t xml:space="preserve">5.4 </w:t>
      </w:r>
      <w:r w:rsidR="00655FA7" w:rsidRPr="00CC49AB">
        <w:rPr>
          <w:b/>
        </w:rPr>
        <w:t>Rinovimi i një ndërtese arsimi, shkollë 9</w:t>
      </w:r>
      <w:r w:rsidR="006E4839">
        <w:rPr>
          <w:b/>
        </w:rPr>
        <w:t>-</w:t>
      </w:r>
      <w:r w:rsidR="00655FA7" w:rsidRPr="00CC49AB">
        <w:rPr>
          <w:b/>
        </w:rPr>
        <w:t>vjeçare</w:t>
      </w:r>
      <w:bookmarkEnd w:id="313"/>
      <w:bookmarkEnd w:id="314"/>
    </w:p>
    <w:p w14:paraId="1F374510" w14:textId="77777777" w:rsidR="00655FA7" w:rsidRPr="00CC49AB" w:rsidRDefault="00FB265E" w:rsidP="008C760B">
      <w:pPr>
        <w:pStyle w:val="TEKSTIIIIII"/>
        <w:rPr>
          <w:b/>
        </w:rPr>
      </w:pPr>
      <w:bookmarkStart w:id="315" w:name="_Toc184683111"/>
      <w:bookmarkStart w:id="316" w:name="_Toc184729132"/>
      <w:r w:rsidRPr="00CC49AB">
        <w:rPr>
          <w:b/>
        </w:rPr>
        <w:t xml:space="preserve">5.4.1 </w:t>
      </w:r>
      <w:r w:rsidR="00655FA7" w:rsidRPr="00CC49AB">
        <w:rPr>
          <w:b/>
        </w:rPr>
        <w:t>Përshkrimi</w:t>
      </w:r>
      <w:bookmarkEnd w:id="315"/>
      <w:bookmarkEnd w:id="316"/>
    </w:p>
    <w:p w14:paraId="266141E4" w14:textId="62387BC1" w:rsidR="00655FA7" w:rsidRPr="00CC49AB" w:rsidRDefault="00655FA7" w:rsidP="008C760B">
      <w:pPr>
        <w:pStyle w:val="TEKSTIIIIII"/>
        <w:rPr>
          <w:rFonts w:eastAsiaTheme="minorEastAsia"/>
          <w:szCs w:val="24"/>
        </w:rPr>
      </w:pPr>
      <w:r w:rsidRPr="00CC49AB">
        <w:rPr>
          <w:rFonts w:eastAsiaTheme="minorEastAsia"/>
          <w:szCs w:val="24"/>
        </w:rPr>
        <w:t>Ndërtesa e llojit shkollë 9</w:t>
      </w:r>
      <w:r w:rsidR="006E4839">
        <w:rPr>
          <w:rFonts w:eastAsiaTheme="minorEastAsia"/>
          <w:szCs w:val="24"/>
        </w:rPr>
        <w:t>-</w:t>
      </w:r>
      <w:r w:rsidRPr="00CC49AB">
        <w:rPr>
          <w:rFonts w:eastAsiaTheme="minorEastAsia"/>
          <w:szCs w:val="24"/>
        </w:rPr>
        <w:t xml:space="preserve">vjeçare, e zgjedhur për të qenë pjesë e analizës është ndërtuar në vitin 1967. </w:t>
      </w:r>
      <w:r w:rsidRPr="00CC49AB">
        <w:rPr>
          <w:szCs w:val="24"/>
        </w:rPr>
        <w:t xml:space="preserve">Ndërtesa e përzgjedhur </w:t>
      </w:r>
      <w:r w:rsidR="00A27DF5" w:rsidRPr="00CC49AB">
        <w:rPr>
          <w:szCs w:val="24"/>
        </w:rPr>
        <w:t>përbëhet</w:t>
      </w:r>
      <w:r w:rsidRPr="00CC49AB">
        <w:rPr>
          <w:szCs w:val="24"/>
        </w:rPr>
        <w:t xml:space="preserve"> nga 3 kate dhe me zona me destinacion salla dhe ambiente studimi, klasa, palestër me dhoma zhveshje, zyra, salla mbledhje, </w:t>
      </w:r>
      <w:r w:rsidR="00A27DF5" w:rsidRPr="00CC49AB">
        <w:rPr>
          <w:szCs w:val="24"/>
        </w:rPr>
        <w:t>korridor</w:t>
      </w:r>
      <w:r w:rsidRPr="00CC49AB">
        <w:rPr>
          <w:szCs w:val="24"/>
        </w:rPr>
        <w:t xml:space="preserve">, tualet, bibliotekë, sallë IT, depo. Ndërtesa është e patermoizoluar dhe me sistem sistem </w:t>
      </w:r>
      <w:r w:rsidR="00A27DF5" w:rsidRPr="00CC49AB">
        <w:rPr>
          <w:szCs w:val="24"/>
        </w:rPr>
        <w:t>qendror</w:t>
      </w:r>
      <w:r w:rsidRPr="00CC49AB">
        <w:rPr>
          <w:szCs w:val="24"/>
        </w:rPr>
        <w:t xml:space="preserve"> ngrohje me naftë me rendiment të ulët. Nuk ka sistem/pajisje për gjenerimin e ujit të ngrohtë sanitar.</w:t>
      </w:r>
      <w:r w:rsidRPr="00CC49AB">
        <w:rPr>
          <w:rFonts w:eastAsiaTheme="minorEastAsia"/>
          <w:szCs w:val="24"/>
        </w:rPr>
        <w:t xml:space="preserve"> Ndërtesa do të pozicionohet qytetin e Tiranës që përkon me zonën A klimatike të </w:t>
      </w:r>
      <w:r w:rsidR="00A27DF5" w:rsidRPr="00CC49AB">
        <w:rPr>
          <w:rFonts w:eastAsiaTheme="minorEastAsia"/>
          <w:szCs w:val="24"/>
        </w:rPr>
        <w:t>Shqipërisë</w:t>
      </w:r>
      <w:r w:rsidRPr="00CC49AB">
        <w:rPr>
          <w:rFonts w:eastAsiaTheme="minorEastAsia"/>
          <w:szCs w:val="24"/>
        </w:rPr>
        <w:t>. Qyteti i përzgjedhura përkon me numrin më të madh të ndërtesave dhe numrin më të madh të banorëve respektivisht zonave klimatike sipas rezultateve të Censit 2023. Analiza e ndryshimeve për të njëjtën ndërtesë respektivisht 2 zonave të tjera klimatike B dhe C do të jepen përmes ndryshimeve në përqindje referuar zonës A.</w:t>
      </w:r>
    </w:p>
    <w:p w14:paraId="7C29A1D0" w14:textId="7BFB99CC" w:rsidR="00655FA7" w:rsidRPr="00CC49AB" w:rsidRDefault="00FB265E" w:rsidP="008C760B">
      <w:pPr>
        <w:pStyle w:val="TEKSTIIIIII"/>
        <w:rPr>
          <w:b/>
        </w:rPr>
      </w:pPr>
      <w:bookmarkStart w:id="317" w:name="_Toc184683112"/>
      <w:bookmarkStart w:id="318" w:name="_Toc184729133"/>
      <w:r w:rsidRPr="00CC49AB">
        <w:rPr>
          <w:b/>
        </w:rPr>
        <w:t xml:space="preserve">5.4.2 </w:t>
      </w:r>
      <w:r w:rsidR="00A27DF5" w:rsidRPr="00CC49AB">
        <w:rPr>
          <w:b/>
        </w:rPr>
        <w:t>Karakteristika</w:t>
      </w:r>
      <w:r w:rsidR="00655FA7" w:rsidRPr="00CC49AB">
        <w:rPr>
          <w:b/>
        </w:rPr>
        <w:t xml:space="preserve"> arkitektonike</w:t>
      </w:r>
      <w:bookmarkEnd w:id="317"/>
      <w:bookmarkEnd w:id="318"/>
    </w:p>
    <w:p w14:paraId="6431AE88" w14:textId="77777777" w:rsidR="00655FA7" w:rsidRPr="00CC49AB" w:rsidRDefault="00655FA7" w:rsidP="008C760B">
      <w:pPr>
        <w:pStyle w:val="TEKSTIIIIII"/>
        <w:rPr>
          <w:szCs w:val="24"/>
        </w:rPr>
      </w:pPr>
      <w:r w:rsidRPr="00CC49AB">
        <w:rPr>
          <w:szCs w:val="24"/>
        </w:rPr>
        <w:t>Muret janë të përbëra me tulla të plota 380 mm dhe me 20 mm suva nga të dyja anët dhe pa termoizolim</w:t>
      </w:r>
    </w:p>
    <w:p w14:paraId="61018EEA" w14:textId="77777777" w:rsidR="00655FA7" w:rsidRPr="00CC49AB" w:rsidRDefault="00655FA7" w:rsidP="008C760B">
      <w:pPr>
        <w:pStyle w:val="TEKSTIIIIII"/>
        <w:rPr>
          <w:szCs w:val="24"/>
        </w:rPr>
      </w:pPr>
      <w:r w:rsidRPr="00CC49AB">
        <w:rPr>
          <w:szCs w:val="24"/>
        </w:rPr>
        <w:t>Çatia dhe dyshemeja janë të patermoizoluara;</w:t>
      </w:r>
    </w:p>
    <w:p w14:paraId="13D49C59" w14:textId="77777777" w:rsidR="00655FA7" w:rsidRPr="00CC49AB" w:rsidRDefault="00655FA7" w:rsidP="008C760B">
      <w:pPr>
        <w:pStyle w:val="TEKSTIIIIII"/>
        <w:rPr>
          <w:szCs w:val="24"/>
        </w:rPr>
      </w:pPr>
      <w:r w:rsidRPr="00CC49AB">
        <w:rPr>
          <w:szCs w:val="24"/>
        </w:rPr>
        <w:t>Dritaret: kornizë druri, me një xham dhe dritare me kornizë alumini me dopio xham;</w:t>
      </w:r>
    </w:p>
    <w:p w14:paraId="5E7EC70A" w14:textId="3005063A" w:rsidR="00655FA7" w:rsidRPr="00CC49AB" w:rsidRDefault="00655FA7" w:rsidP="008C760B">
      <w:pPr>
        <w:pStyle w:val="TEKSTIIIIII"/>
        <w:rPr>
          <w:szCs w:val="24"/>
        </w:rPr>
      </w:pPr>
      <w:r w:rsidRPr="00CC49AB">
        <w:rPr>
          <w:szCs w:val="24"/>
        </w:rPr>
        <w:t xml:space="preserve">Ngrohja: sistem </w:t>
      </w:r>
      <w:r w:rsidR="00A27DF5" w:rsidRPr="00CC49AB">
        <w:rPr>
          <w:szCs w:val="24"/>
        </w:rPr>
        <w:t>qendror</w:t>
      </w:r>
      <w:r w:rsidRPr="00CC49AB">
        <w:rPr>
          <w:szCs w:val="24"/>
        </w:rPr>
        <w:t xml:space="preserve"> me naftë;</w:t>
      </w:r>
    </w:p>
    <w:p w14:paraId="40A6BA20" w14:textId="77777777" w:rsidR="00655FA7" w:rsidRPr="00CC49AB" w:rsidRDefault="00655FA7" w:rsidP="008C760B">
      <w:pPr>
        <w:pStyle w:val="TEKSTIIIIII"/>
        <w:rPr>
          <w:szCs w:val="24"/>
        </w:rPr>
      </w:pPr>
      <w:r w:rsidRPr="00CC49AB">
        <w:rPr>
          <w:szCs w:val="24"/>
        </w:rPr>
        <w:t>Uji i ngrohtë sanitar: nuk ka</w:t>
      </w:r>
    </w:p>
    <w:p w14:paraId="573F4241" w14:textId="77777777" w:rsidR="00655FA7" w:rsidRPr="00CC49AB" w:rsidRDefault="00655FA7" w:rsidP="008C760B">
      <w:pPr>
        <w:pStyle w:val="TEKSTIIIIII"/>
        <w:rPr>
          <w:szCs w:val="24"/>
        </w:rPr>
      </w:pPr>
      <w:r w:rsidRPr="00CC49AB">
        <w:rPr>
          <w:szCs w:val="24"/>
        </w:rPr>
        <w:t>Ventilimi: natyral</w:t>
      </w:r>
    </w:p>
    <w:p w14:paraId="30DD8F48" w14:textId="502FDA55" w:rsidR="00655FA7" w:rsidRPr="00CC49AB" w:rsidRDefault="00655FA7" w:rsidP="008C760B">
      <w:pPr>
        <w:pStyle w:val="TEKSTIIIIII"/>
        <w:rPr>
          <w:szCs w:val="24"/>
        </w:rPr>
      </w:pPr>
      <w:r w:rsidRPr="00CC49AB">
        <w:rPr>
          <w:szCs w:val="24"/>
        </w:rPr>
        <w:t xml:space="preserve">Duke qenë se ndërtesa është e patermoizoluar, humbjet dhe fitimet e nxehtësisë respektivisht stinës së ftohtë dhe të ngrohtë janë të mëdha. Për shkak të amortizimit të sistemit të ngrohjes, me uljen e konsiderueshme të temperaturës së mjedisit të jashtëm, nuk </w:t>
      </w:r>
      <w:r w:rsidR="00A27DF5" w:rsidRPr="00CC49AB">
        <w:rPr>
          <w:szCs w:val="24"/>
        </w:rPr>
        <w:t>plotësohen</w:t>
      </w:r>
      <w:r w:rsidRPr="00CC49AB">
        <w:rPr>
          <w:szCs w:val="24"/>
        </w:rPr>
        <w:t xml:space="preserve"> kërkesat për energji termike dhe si rezultat pajisja punon pa ndërprerje duke rritur konsumin e energjetik, ndikimin në mjedis, amortizimin e </w:t>
      </w:r>
      <w:r w:rsidR="00A27DF5" w:rsidRPr="00CC49AB">
        <w:rPr>
          <w:szCs w:val="24"/>
        </w:rPr>
        <w:t>pajisjes</w:t>
      </w:r>
      <w:r w:rsidRPr="00CC49AB">
        <w:rPr>
          <w:szCs w:val="24"/>
        </w:rPr>
        <w:t xml:space="preserve"> si dhe kosto të larta të mirëmbajtjes.</w:t>
      </w:r>
    </w:p>
    <w:p w14:paraId="3ECE8490" w14:textId="77777777" w:rsidR="00655FA7" w:rsidRPr="00CC49AB" w:rsidRDefault="008C760B" w:rsidP="008C760B">
      <w:pPr>
        <w:pStyle w:val="TEKSTIIIIII"/>
        <w:rPr>
          <w:b/>
        </w:rPr>
      </w:pPr>
      <w:bookmarkStart w:id="319" w:name="_Toc184683113"/>
      <w:bookmarkStart w:id="320" w:name="_Toc184729134"/>
      <w:r w:rsidRPr="00CC49AB">
        <w:rPr>
          <w:b/>
        </w:rPr>
        <w:t xml:space="preserve">5.4.3 </w:t>
      </w:r>
      <w:r w:rsidR="00655FA7" w:rsidRPr="00CC49AB">
        <w:rPr>
          <w:b/>
        </w:rPr>
        <w:t>Masat e rekomanduara sipas skenarëve:</w:t>
      </w:r>
      <w:bookmarkEnd w:id="319"/>
      <w:bookmarkEnd w:id="320"/>
    </w:p>
    <w:p w14:paraId="13C06620" w14:textId="22223C62" w:rsidR="00655FA7" w:rsidRPr="00CC49AB" w:rsidRDefault="00655FA7" w:rsidP="008C760B">
      <w:pPr>
        <w:pStyle w:val="TEKSTIIIIII"/>
        <w:rPr>
          <w:szCs w:val="24"/>
        </w:rPr>
      </w:pPr>
      <w:r w:rsidRPr="00CC49AB">
        <w:rPr>
          <w:b/>
          <w:bCs/>
          <w:szCs w:val="24"/>
        </w:rPr>
        <w:t>Skenari 1</w:t>
      </w:r>
      <w:r w:rsidRPr="00CC49AB">
        <w:rPr>
          <w:szCs w:val="24"/>
        </w:rPr>
        <w:t>: Termoizolimi i mureve me U = 0.3-0.4 W/m</w:t>
      </w:r>
      <w:r w:rsidRPr="00CC49AB">
        <w:rPr>
          <w:szCs w:val="24"/>
          <w:vertAlign w:val="superscript"/>
        </w:rPr>
        <w:t>2</w:t>
      </w:r>
      <w:r w:rsidRPr="00CC49AB">
        <w:rPr>
          <w:szCs w:val="24"/>
        </w:rPr>
        <w:t xml:space="preserve">K, termoizolimi i </w:t>
      </w:r>
      <w:r w:rsidR="00A27DF5" w:rsidRPr="00CC49AB">
        <w:rPr>
          <w:szCs w:val="24"/>
        </w:rPr>
        <w:t>çatise</w:t>
      </w:r>
      <w:r w:rsidRPr="00CC49AB">
        <w:rPr>
          <w:szCs w:val="24"/>
        </w:rPr>
        <w:t xml:space="preserve"> ose dhe dyshemesë U = 0.3/0.5 W/m</w:t>
      </w:r>
      <w:r w:rsidRPr="00CC49AB">
        <w:rPr>
          <w:szCs w:val="24"/>
          <w:vertAlign w:val="superscript"/>
        </w:rPr>
        <w:t>2</w:t>
      </w:r>
      <w:r w:rsidRPr="00CC49AB">
        <w:rPr>
          <w:szCs w:val="24"/>
        </w:rPr>
        <w:t>K,</w:t>
      </w:r>
      <w:r w:rsidR="00DC2701" w:rsidRPr="00CC49AB">
        <w:rPr>
          <w:szCs w:val="24"/>
        </w:rPr>
        <w:t xml:space="preserve"> </w:t>
      </w:r>
      <w:r w:rsidRPr="00CC49AB">
        <w:rPr>
          <w:szCs w:val="24"/>
        </w:rPr>
        <w:t>zëvendësimi i dritareve me dritare më efikase me koeficient transmetimi U =2.0-2.2 W/m</w:t>
      </w:r>
      <w:r w:rsidRPr="00CC49AB">
        <w:rPr>
          <w:szCs w:val="24"/>
          <w:vertAlign w:val="superscript"/>
        </w:rPr>
        <w:t>2</w:t>
      </w:r>
      <w:r w:rsidRPr="00CC49AB">
        <w:rPr>
          <w:szCs w:val="24"/>
        </w:rPr>
        <w:t xml:space="preserve">K sipas kërkesave minimale të legjislacionit në fuqi. Trashësia optimale e materialit termoizlolues do të </w:t>
      </w:r>
      <w:r w:rsidR="00A27DF5" w:rsidRPr="00CC49AB">
        <w:rPr>
          <w:szCs w:val="24"/>
        </w:rPr>
        <w:t>merret</w:t>
      </w:r>
      <w:r w:rsidRPr="00CC49AB">
        <w:rPr>
          <w:szCs w:val="24"/>
        </w:rPr>
        <w:t xml:space="preserve"> sipas rekomandimeve të marra nga studimi nr. 135160</w:t>
      </w:r>
      <w:r w:rsidRPr="00CC49AB">
        <w:rPr>
          <w:rStyle w:val="FootnoteReference"/>
          <w:rFonts w:cs="Times New Roman"/>
          <w:szCs w:val="24"/>
        </w:rPr>
        <w:footnoteReference w:id="19"/>
      </w:r>
      <w:r w:rsidRPr="00CC49AB">
        <w:rPr>
          <w:szCs w:val="24"/>
        </w:rPr>
        <w:t xml:space="preserve"> sipas llojit të sistemit, lëndës djegëse dhe </w:t>
      </w:r>
      <w:r w:rsidR="00A27DF5" w:rsidRPr="00CC49AB">
        <w:rPr>
          <w:szCs w:val="24"/>
        </w:rPr>
        <w:t>vendndodhje</w:t>
      </w:r>
      <w:r w:rsidRPr="00CC49AB">
        <w:rPr>
          <w:szCs w:val="24"/>
        </w:rPr>
        <w:t>s së ndërtesës referente (në kuadër të GDN). Kosto njësi e materialit termoizolues dhe dritareve mer</w:t>
      </w:r>
      <w:r w:rsidR="00A27DF5" w:rsidRPr="00CC49AB">
        <w:rPr>
          <w:szCs w:val="24"/>
        </w:rPr>
        <w:t>r</w:t>
      </w:r>
      <w:r w:rsidRPr="00CC49AB">
        <w:rPr>
          <w:szCs w:val="24"/>
        </w:rPr>
        <w:t>en nga studimi manuali i miratuar i çmimeve të ndërtimit.</w:t>
      </w:r>
    </w:p>
    <w:p w14:paraId="571A9CFC" w14:textId="77777777" w:rsidR="008C760B" w:rsidRPr="00CC49AB" w:rsidRDefault="008C760B" w:rsidP="00655FA7">
      <w:pPr>
        <w:pStyle w:val="Caption"/>
        <w:keepNext w:val="0"/>
        <w:spacing w:after="0" w:line="240" w:lineRule="auto"/>
        <w:ind w:right="69"/>
        <w:jc w:val="center"/>
        <w:rPr>
          <w:rFonts w:ascii="Garamond" w:hAnsi="Garamond" w:cs="Times New Roman"/>
          <w:b w:val="0"/>
          <w:i/>
          <w:color w:val="auto"/>
          <w:szCs w:val="20"/>
        </w:rPr>
      </w:pPr>
      <w:bookmarkStart w:id="321" w:name="_Toc184729224"/>
    </w:p>
    <w:p w14:paraId="330554B4"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Tabela </w:t>
      </w:r>
      <w:r w:rsidR="008C760B" w:rsidRPr="00CC49AB">
        <w:rPr>
          <w:rFonts w:ascii="Garamond" w:hAnsi="Garamond" w:cs="Times New Roman"/>
          <w:b w:val="0"/>
          <w:i/>
          <w:color w:val="auto"/>
          <w:szCs w:val="20"/>
        </w:rPr>
        <w:t xml:space="preserve">5.8 </w:t>
      </w:r>
      <w:r w:rsidRPr="00CC49AB">
        <w:rPr>
          <w:rFonts w:ascii="Garamond" w:hAnsi="Garamond" w:cs="Times New Roman"/>
          <w:b w:val="0"/>
          <w:i/>
          <w:color w:val="auto"/>
          <w:szCs w:val="20"/>
        </w:rPr>
        <w:t>Masat e propozuara të skenarit 1 për ndërtesën arsimore</w:t>
      </w:r>
      <w:bookmarkEnd w:id="321"/>
    </w:p>
    <w:tbl>
      <w:tblPr>
        <w:tblStyle w:val="TableGrid"/>
        <w:tblW w:w="9445" w:type="dxa"/>
        <w:tblLook w:val="04A0" w:firstRow="1" w:lastRow="0" w:firstColumn="1" w:lastColumn="0" w:noHBand="0" w:noVBand="1"/>
      </w:tblPr>
      <w:tblGrid>
        <w:gridCol w:w="3116"/>
        <w:gridCol w:w="3117"/>
        <w:gridCol w:w="3212"/>
      </w:tblGrid>
      <w:tr w:rsidR="00655FA7" w:rsidRPr="00CC49AB" w14:paraId="76EB163D" w14:textId="77777777" w:rsidTr="00992EA1">
        <w:trPr>
          <w:trHeight w:val="62"/>
        </w:trPr>
        <w:tc>
          <w:tcPr>
            <w:tcW w:w="3116" w:type="dxa"/>
            <w:vAlign w:val="center"/>
          </w:tcPr>
          <w:p w14:paraId="6E8F391B"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Masat e skenarit 1</w:t>
            </w:r>
          </w:p>
        </w:tc>
        <w:tc>
          <w:tcPr>
            <w:tcW w:w="3117" w:type="dxa"/>
            <w:shd w:val="clear" w:color="auto" w:fill="auto"/>
            <w:vAlign w:val="center"/>
          </w:tcPr>
          <w:p w14:paraId="078EB819"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Kostoja e investimit (me taksa)</w:t>
            </w:r>
          </w:p>
        </w:tc>
        <w:tc>
          <w:tcPr>
            <w:tcW w:w="3212" w:type="dxa"/>
            <w:shd w:val="clear" w:color="auto" w:fill="auto"/>
            <w:vAlign w:val="center"/>
          </w:tcPr>
          <w:p w14:paraId="09395128"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Kostoja vjetore e mirëmbajtjes (me taksa)</w:t>
            </w:r>
          </w:p>
        </w:tc>
      </w:tr>
      <w:tr w:rsidR="00655FA7" w:rsidRPr="00CC49AB" w14:paraId="47C6690C" w14:textId="77777777" w:rsidTr="002405F4">
        <w:trPr>
          <w:trHeight w:val="62"/>
        </w:trPr>
        <w:tc>
          <w:tcPr>
            <w:tcW w:w="3116" w:type="dxa"/>
          </w:tcPr>
          <w:p w14:paraId="33C11088"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Termoizolim i mureve</w:t>
            </w:r>
          </w:p>
        </w:tc>
        <w:tc>
          <w:tcPr>
            <w:tcW w:w="3117" w:type="dxa"/>
            <w:shd w:val="clear" w:color="auto" w:fill="auto"/>
          </w:tcPr>
          <w:p w14:paraId="10A3FA51" w14:textId="541A9D53"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3’500-4’500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3212" w:type="dxa"/>
            <w:shd w:val="clear" w:color="auto" w:fill="auto"/>
          </w:tcPr>
          <w:p w14:paraId="7DC69EC8"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7BB0FEB1" w14:textId="77777777" w:rsidTr="002405F4">
        <w:trPr>
          <w:trHeight w:val="71"/>
        </w:trPr>
        <w:tc>
          <w:tcPr>
            <w:tcW w:w="3116" w:type="dxa"/>
          </w:tcPr>
          <w:p w14:paraId="21B8DE15"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Dritare</w:t>
            </w:r>
          </w:p>
        </w:tc>
        <w:tc>
          <w:tcPr>
            <w:tcW w:w="3117" w:type="dxa"/>
            <w:shd w:val="clear" w:color="auto" w:fill="auto"/>
          </w:tcPr>
          <w:p w14:paraId="4C2C949C" w14:textId="061DAAEA"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3212" w:type="dxa"/>
            <w:shd w:val="clear" w:color="auto" w:fill="auto"/>
          </w:tcPr>
          <w:p w14:paraId="654DFB5D" w14:textId="1D1BCC30"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r w:rsidRPr="00CC49AB">
              <w:rPr>
                <w:rFonts w:ascii="Garamond" w:hAnsi="Garamond" w:cs="Times New Roman"/>
                <w:szCs w:val="24"/>
                <w:lang w:val="sq-AL"/>
              </w:rPr>
              <w:t>/vit</w:t>
            </w:r>
          </w:p>
        </w:tc>
      </w:tr>
      <w:tr w:rsidR="00655FA7" w:rsidRPr="00CC49AB" w14:paraId="3B02381A" w14:textId="77777777" w:rsidTr="002405F4">
        <w:trPr>
          <w:trHeight w:val="62"/>
        </w:trPr>
        <w:tc>
          <w:tcPr>
            <w:tcW w:w="3116" w:type="dxa"/>
          </w:tcPr>
          <w:p w14:paraId="5027B95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Hermetizimi i ndërtesës</w:t>
            </w:r>
          </w:p>
        </w:tc>
        <w:tc>
          <w:tcPr>
            <w:tcW w:w="3117" w:type="dxa"/>
            <w:shd w:val="clear" w:color="auto" w:fill="auto"/>
          </w:tcPr>
          <w:p w14:paraId="1EFD63B8"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250’000 Lek</w:t>
            </w:r>
          </w:p>
        </w:tc>
        <w:tc>
          <w:tcPr>
            <w:tcW w:w="3212" w:type="dxa"/>
            <w:shd w:val="clear" w:color="auto" w:fill="auto"/>
          </w:tcPr>
          <w:p w14:paraId="79E75704"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bl>
    <w:p w14:paraId="5F2F1CD4" w14:textId="77777777" w:rsidR="00655FA7" w:rsidRPr="00CC49AB" w:rsidRDefault="00655FA7" w:rsidP="00655FA7">
      <w:pPr>
        <w:spacing w:after="0" w:line="240" w:lineRule="auto"/>
        <w:jc w:val="both"/>
        <w:rPr>
          <w:rFonts w:ascii="Garamond" w:hAnsi="Garamond" w:cs="Times New Roman"/>
          <w:sz w:val="24"/>
          <w:szCs w:val="24"/>
        </w:rPr>
      </w:pPr>
    </w:p>
    <w:p w14:paraId="2D71D39F" w14:textId="766DF3F6" w:rsidR="00655FA7" w:rsidRPr="00CC49AB" w:rsidRDefault="00655FA7" w:rsidP="00351313">
      <w:pPr>
        <w:pStyle w:val="TEKSTIIIIII"/>
      </w:pPr>
      <w:r w:rsidRPr="00CC49AB">
        <w:lastRenderedPageBreak/>
        <w:t xml:space="preserve">Në zbatim të masave të parashikuara nga skenari 1, konsumi i energjisë reduktohet në reduktohet me 59% në krahasim me skenarin bazë ku kërkesa vjetore </w:t>
      </w:r>
      <w:r w:rsidR="00C462FC" w:rsidRPr="00CC49AB">
        <w:t>energjetik</w:t>
      </w:r>
      <w:r w:rsidRPr="00CC49AB">
        <w:t xml:space="preserve">e rezulton 608568 </w:t>
      </w:r>
      <w:r w:rsidR="00CE5C83" w:rsidRPr="00CC49AB">
        <w:t>kwh</w:t>
      </w:r>
      <w:r w:rsidRPr="00CC49AB">
        <w:t>/Vit. .</w:t>
      </w:r>
    </w:p>
    <w:p w14:paraId="02D0561A" w14:textId="0CCE7DE6" w:rsidR="00655FA7" w:rsidRPr="00CC49AB" w:rsidRDefault="00655FA7" w:rsidP="00351313">
      <w:pPr>
        <w:pStyle w:val="TEKSTIIIIII"/>
      </w:pPr>
      <w:r w:rsidRPr="00CC49AB">
        <w:rPr>
          <w:b/>
          <w:bCs/>
        </w:rPr>
        <w:t>Skenari 2</w:t>
      </w:r>
      <w:r w:rsidRPr="00CC49AB">
        <w:t>: Termoizolimi i mureve me U = 0.3-0.4 W/m</w:t>
      </w:r>
      <w:r w:rsidRPr="00CC49AB">
        <w:rPr>
          <w:vertAlign w:val="superscript"/>
        </w:rPr>
        <w:t>2</w:t>
      </w:r>
      <w:r w:rsidRPr="00CC49AB">
        <w:t xml:space="preserve">K, </w:t>
      </w:r>
      <w:r w:rsidR="00A27DF5" w:rsidRPr="00CC49AB">
        <w:t>termoizolimi i çatisë</w:t>
      </w:r>
      <w:r w:rsidRPr="00CC49AB">
        <w:t xml:space="preserve"> ose dhe dyshemesë U = 0.3/0.5 /m</w:t>
      </w:r>
      <w:r w:rsidRPr="00CC49AB">
        <w:rPr>
          <w:vertAlign w:val="superscript"/>
        </w:rPr>
        <w:t>2</w:t>
      </w:r>
      <w:r w:rsidRPr="00CC49AB">
        <w:t>K,</w:t>
      </w:r>
      <w:r w:rsidR="00DC2701" w:rsidRPr="00CC49AB">
        <w:t xml:space="preserve"> </w:t>
      </w:r>
      <w:r w:rsidRPr="00CC49AB">
        <w:t>zëvendësimi i dritareve me dritare më efikase me koeficient transmetimi U =2.0-2.2 W/m</w:t>
      </w:r>
      <w:r w:rsidRPr="00CC49AB">
        <w:rPr>
          <w:vertAlign w:val="superscript"/>
        </w:rPr>
        <w:t>2</w:t>
      </w:r>
      <w:r w:rsidRPr="00CC49AB">
        <w:t xml:space="preserve">K sipas kërkesave minimale të legjislacionit në fuqi. Zëvendësimi i sistemit të ndriçimit dhe sistemit të ngrohjes me sistem me </w:t>
      </w:r>
      <w:r w:rsidR="00A27DF5" w:rsidRPr="00CC49AB">
        <w:t xml:space="preserve">pompë nxehtësie </w:t>
      </w:r>
      <w:r w:rsidRPr="00CC49AB">
        <w:t xml:space="preserve">me COP të lartë dhe me kosto njësi të siguruara nga data baza e modelit RETScreen, rikuperim të </w:t>
      </w:r>
      <w:r w:rsidR="00A27DF5" w:rsidRPr="00CC49AB">
        <w:t>nxehtësisë, si dhe menaxhim të sistemit</w:t>
      </w:r>
      <w:r w:rsidRPr="00CC49AB">
        <w:t>.</w:t>
      </w:r>
    </w:p>
    <w:p w14:paraId="0D83E709" w14:textId="77777777" w:rsidR="00351313" w:rsidRPr="00CC49AB" w:rsidRDefault="00351313" w:rsidP="00655FA7">
      <w:pPr>
        <w:pStyle w:val="Caption"/>
        <w:keepNext w:val="0"/>
        <w:spacing w:after="0" w:line="240" w:lineRule="auto"/>
        <w:ind w:right="69"/>
        <w:jc w:val="center"/>
        <w:rPr>
          <w:rFonts w:ascii="Garamond" w:hAnsi="Garamond" w:cs="Times New Roman"/>
          <w:b w:val="0"/>
          <w:i/>
          <w:color w:val="auto"/>
          <w:szCs w:val="20"/>
        </w:rPr>
      </w:pPr>
      <w:bookmarkStart w:id="322" w:name="_Toc184729225"/>
    </w:p>
    <w:p w14:paraId="1842F19B"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Tabela </w:t>
      </w:r>
      <w:r w:rsidR="00351313" w:rsidRPr="00CC49AB">
        <w:rPr>
          <w:rFonts w:ascii="Garamond" w:hAnsi="Garamond" w:cs="Times New Roman"/>
          <w:b w:val="0"/>
          <w:i/>
          <w:color w:val="auto"/>
          <w:szCs w:val="20"/>
        </w:rPr>
        <w:t>5.9</w:t>
      </w:r>
      <w:r w:rsidRPr="00CC49AB">
        <w:rPr>
          <w:rFonts w:ascii="Garamond" w:hAnsi="Garamond" w:cs="Times New Roman"/>
          <w:b w:val="0"/>
          <w:i/>
          <w:color w:val="auto"/>
          <w:szCs w:val="20"/>
        </w:rPr>
        <w:t xml:space="preserve"> Masat e propozuara të skenarit 2 për ndërtesën arsimore</w:t>
      </w:r>
      <w:bookmarkEnd w:id="322"/>
    </w:p>
    <w:tbl>
      <w:tblPr>
        <w:tblStyle w:val="TableGrid"/>
        <w:tblW w:w="5000" w:type="pct"/>
        <w:tblLook w:val="04A0" w:firstRow="1" w:lastRow="0" w:firstColumn="1" w:lastColumn="0" w:noHBand="0" w:noVBand="1"/>
      </w:tblPr>
      <w:tblGrid>
        <w:gridCol w:w="3110"/>
        <w:gridCol w:w="3100"/>
        <w:gridCol w:w="3140"/>
      </w:tblGrid>
      <w:tr w:rsidR="00655FA7" w:rsidRPr="00CC49AB" w14:paraId="750D9C9F" w14:textId="77777777" w:rsidTr="00992EA1">
        <w:tc>
          <w:tcPr>
            <w:tcW w:w="1663" w:type="pct"/>
            <w:vAlign w:val="center"/>
          </w:tcPr>
          <w:p w14:paraId="5B3B8DAA"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Skenari 2</w:t>
            </w:r>
          </w:p>
        </w:tc>
        <w:tc>
          <w:tcPr>
            <w:tcW w:w="1658" w:type="pct"/>
            <w:vAlign w:val="center"/>
          </w:tcPr>
          <w:p w14:paraId="16B6A21B"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Kostoja e investimit (pa/me taksa)</w:t>
            </w:r>
          </w:p>
        </w:tc>
        <w:tc>
          <w:tcPr>
            <w:tcW w:w="1679" w:type="pct"/>
            <w:vAlign w:val="center"/>
          </w:tcPr>
          <w:p w14:paraId="77759622"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Kostoja vjetore e mirëmbajtjes (pa/me taksa)</w:t>
            </w:r>
          </w:p>
        </w:tc>
      </w:tr>
      <w:tr w:rsidR="00655FA7" w:rsidRPr="00CC49AB" w14:paraId="17E9E969" w14:textId="77777777" w:rsidTr="00992EA1">
        <w:tc>
          <w:tcPr>
            <w:tcW w:w="1663" w:type="pct"/>
          </w:tcPr>
          <w:p w14:paraId="263E6CC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Termoizolim i mureve</w:t>
            </w:r>
          </w:p>
        </w:tc>
        <w:tc>
          <w:tcPr>
            <w:tcW w:w="1658" w:type="pct"/>
          </w:tcPr>
          <w:p w14:paraId="43E01996" w14:textId="29226CB4"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3’500-4’500 lek</w:t>
            </w:r>
            <w:r w:rsidR="00A27DF5" w:rsidRPr="00CC49AB">
              <w:rPr>
                <w:rFonts w:ascii="Garamond" w:hAnsi="Garamond" w:cs="Times New Roman"/>
                <w:szCs w:val="24"/>
                <w:lang w:val="sq-AL"/>
              </w:rPr>
              <w:t>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07425CAC"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3C75B9A8" w14:textId="77777777" w:rsidTr="00992EA1">
        <w:tc>
          <w:tcPr>
            <w:tcW w:w="1663" w:type="pct"/>
          </w:tcPr>
          <w:p w14:paraId="03AC1A18"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Dritare</w:t>
            </w:r>
          </w:p>
        </w:tc>
        <w:tc>
          <w:tcPr>
            <w:tcW w:w="1658" w:type="pct"/>
          </w:tcPr>
          <w:p w14:paraId="7C71BFFD" w14:textId="04002203" w:rsidR="00655FA7" w:rsidRPr="00CC49AB" w:rsidRDefault="00A27DF5" w:rsidP="002405F4">
            <w:pPr>
              <w:spacing w:after="0"/>
              <w:rPr>
                <w:rFonts w:ascii="Garamond" w:hAnsi="Garamond" w:cs="Times New Roman"/>
                <w:szCs w:val="24"/>
                <w:lang w:val="sq-AL"/>
              </w:rPr>
            </w:pPr>
            <w:r w:rsidRPr="00CC49AB">
              <w:rPr>
                <w:rFonts w:ascii="Garamond" w:hAnsi="Garamond" w:cs="Times New Roman"/>
                <w:szCs w:val="24"/>
                <w:lang w:val="sq-AL"/>
              </w:rPr>
              <w:t>35’000 lekë/m</w:t>
            </w:r>
            <w:r w:rsidRPr="00CC49AB">
              <w:rPr>
                <w:rFonts w:ascii="Garamond" w:hAnsi="Garamond" w:cs="Times New Roman"/>
                <w:szCs w:val="24"/>
                <w:vertAlign w:val="superscript"/>
                <w:lang w:val="sq-AL"/>
              </w:rPr>
              <w:t>2</w:t>
            </w:r>
          </w:p>
        </w:tc>
        <w:tc>
          <w:tcPr>
            <w:tcW w:w="1679" w:type="pct"/>
          </w:tcPr>
          <w:p w14:paraId="32DF52BC" w14:textId="6107B8A7" w:rsidR="00655FA7" w:rsidRPr="00CC49AB" w:rsidRDefault="00A27DF5" w:rsidP="002405F4">
            <w:pPr>
              <w:spacing w:after="0"/>
              <w:rPr>
                <w:rFonts w:ascii="Garamond" w:hAnsi="Garamond" w:cs="Times New Roman"/>
                <w:szCs w:val="24"/>
                <w:lang w:val="sq-AL"/>
              </w:rPr>
            </w:pPr>
            <w:r w:rsidRPr="00CC49AB">
              <w:rPr>
                <w:rFonts w:ascii="Garamond" w:hAnsi="Garamond" w:cs="Times New Roman"/>
                <w:szCs w:val="24"/>
                <w:lang w:val="sq-AL"/>
              </w:rPr>
              <w:t>350 lekë/m</w:t>
            </w:r>
            <w:r w:rsidRPr="00CC49AB">
              <w:rPr>
                <w:rFonts w:ascii="Garamond" w:hAnsi="Garamond" w:cs="Times New Roman"/>
                <w:szCs w:val="24"/>
                <w:vertAlign w:val="superscript"/>
                <w:lang w:val="sq-AL"/>
              </w:rPr>
              <w:t>2</w:t>
            </w:r>
            <w:r w:rsidRPr="00CC49AB">
              <w:rPr>
                <w:rFonts w:ascii="Garamond" w:hAnsi="Garamond" w:cs="Times New Roman"/>
                <w:szCs w:val="24"/>
                <w:lang w:val="sq-AL"/>
              </w:rPr>
              <w:t>/vit</w:t>
            </w:r>
          </w:p>
        </w:tc>
      </w:tr>
      <w:tr w:rsidR="00655FA7" w:rsidRPr="00CC49AB" w14:paraId="7CA4ED92" w14:textId="77777777" w:rsidTr="00992EA1">
        <w:tc>
          <w:tcPr>
            <w:tcW w:w="1663" w:type="pct"/>
          </w:tcPr>
          <w:p w14:paraId="0B60473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Hermetizimi i nd</w:t>
            </w:r>
            <w:r w:rsidRPr="00CC49AB">
              <w:rPr>
                <w:rFonts w:ascii="Garamond" w:hAnsi="Garamond"/>
                <w:lang w:val="sq-AL"/>
              </w:rPr>
              <w:t>ë</w:t>
            </w:r>
            <w:r w:rsidRPr="00CC49AB">
              <w:rPr>
                <w:rFonts w:ascii="Garamond" w:hAnsi="Garamond" w:cs="Times New Roman"/>
                <w:szCs w:val="24"/>
                <w:lang w:val="sq-AL"/>
              </w:rPr>
              <w:t>rtes</w:t>
            </w:r>
            <w:r w:rsidRPr="00CC49AB">
              <w:rPr>
                <w:rFonts w:ascii="Garamond" w:hAnsi="Garamond"/>
                <w:lang w:val="sq-AL"/>
              </w:rPr>
              <w:t>ë</w:t>
            </w:r>
            <w:r w:rsidRPr="00CC49AB">
              <w:rPr>
                <w:rFonts w:ascii="Garamond" w:hAnsi="Garamond" w:cs="Times New Roman"/>
                <w:szCs w:val="24"/>
                <w:lang w:val="sq-AL"/>
              </w:rPr>
              <w:t>s</w:t>
            </w:r>
          </w:p>
        </w:tc>
        <w:tc>
          <w:tcPr>
            <w:tcW w:w="1658" w:type="pct"/>
          </w:tcPr>
          <w:p w14:paraId="0797B829" w14:textId="580B41D9"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250’000 </w:t>
            </w:r>
            <w:r w:rsidR="00A27DF5" w:rsidRPr="00CC49AB">
              <w:rPr>
                <w:rFonts w:ascii="Garamond" w:hAnsi="Garamond" w:cs="Times New Roman"/>
                <w:szCs w:val="24"/>
                <w:lang w:val="sq-AL"/>
              </w:rPr>
              <w:t>lekë</w:t>
            </w:r>
          </w:p>
        </w:tc>
        <w:tc>
          <w:tcPr>
            <w:tcW w:w="1679" w:type="pct"/>
          </w:tcPr>
          <w:p w14:paraId="6280A774"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449ABADE" w14:textId="77777777" w:rsidTr="00992EA1">
        <w:tc>
          <w:tcPr>
            <w:tcW w:w="1663" w:type="pct"/>
          </w:tcPr>
          <w:p w14:paraId="5E3AF17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Ndi</w:t>
            </w:r>
            <w:r w:rsidRPr="00CC49AB">
              <w:rPr>
                <w:rFonts w:ascii="Garamond" w:hAnsi="Garamond" w:cs="Times New Roman"/>
                <w:szCs w:val="24"/>
                <w:lang w:val="sq-AL"/>
              </w:rPr>
              <w:softHyphen/>
              <w:t>çues</w:t>
            </w:r>
          </w:p>
        </w:tc>
        <w:tc>
          <w:tcPr>
            <w:tcW w:w="1658" w:type="pct"/>
          </w:tcPr>
          <w:p w14:paraId="164E9D7B" w14:textId="6235FE0E"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1’500-4’200 lek</w:t>
            </w:r>
            <w:r w:rsidR="00A27DF5" w:rsidRPr="00CC49AB">
              <w:rPr>
                <w:rFonts w:ascii="Garamond" w:hAnsi="Garamond" w:cs="Times New Roman"/>
                <w:szCs w:val="24"/>
                <w:lang w:val="sq-AL"/>
              </w:rPr>
              <w:t>ë</w:t>
            </w:r>
            <w:r w:rsidRPr="00CC49AB">
              <w:rPr>
                <w:rFonts w:ascii="Garamond" w:hAnsi="Garamond" w:cs="Times New Roman"/>
                <w:szCs w:val="24"/>
                <w:lang w:val="sq-AL"/>
              </w:rPr>
              <w:t>/ndriçues</w:t>
            </w:r>
          </w:p>
        </w:tc>
        <w:tc>
          <w:tcPr>
            <w:tcW w:w="1679" w:type="pct"/>
          </w:tcPr>
          <w:p w14:paraId="60FC2816" w14:textId="0BBEA2A2"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85-200 lek</w:t>
            </w:r>
            <w:r w:rsidR="00A27DF5" w:rsidRPr="00CC49AB">
              <w:rPr>
                <w:rFonts w:ascii="Garamond" w:hAnsi="Garamond" w:cs="Times New Roman"/>
                <w:szCs w:val="24"/>
                <w:lang w:val="sq-AL"/>
              </w:rPr>
              <w:t>ë</w:t>
            </w:r>
            <w:r w:rsidRPr="00CC49AB">
              <w:rPr>
                <w:rFonts w:ascii="Garamond" w:hAnsi="Garamond" w:cs="Times New Roman"/>
                <w:szCs w:val="24"/>
                <w:lang w:val="sq-AL"/>
              </w:rPr>
              <w:t>/ndriçues/vit</w:t>
            </w:r>
          </w:p>
        </w:tc>
      </w:tr>
      <w:tr w:rsidR="00655FA7" w:rsidRPr="00CC49AB" w14:paraId="7D022EAA" w14:textId="77777777" w:rsidTr="00992EA1">
        <w:tc>
          <w:tcPr>
            <w:tcW w:w="1663" w:type="pct"/>
          </w:tcPr>
          <w:p w14:paraId="7EFFBF8B"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Pomp</w:t>
            </w:r>
            <w:r w:rsidRPr="00CC49AB">
              <w:rPr>
                <w:rFonts w:ascii="Garamond" w:hAnsi="Garamond"/>
                <w:lang w:val="sq-AL"/>
              </w:rPr>
              <w:t>ë</w:t>
            </w:r>
            <w:r w:rsidRPr="00CC49AB">
              <w:rPr>
                <w:rFonts w:ascii="Garamond" w:hAnsi="Garamond" w:cs="Times New Roman"/>
                <w:szCs w:val="24"/>
                <w:lang w:val="sq-AL"/>
              </w:rPr>
              <w:t xml:space="preserve"> nxeht</w:t>
            </w:r>
            <w:r w:rsidRPr="00CC49AB">
              <w:rPr>
                <w:rFonts w:ascii="Garamond" w:hAnsi="Garamond"/>
                <w:lang w:val="sq-AL"/>
              </w:rPr>
              <w:t>ë</w:t>
            </w:r>
            <w:r w:rsidRPr="00CC49AB">
              <w:rPr>
                <w:rFonts w:ascii="Garamond" w:hAnsi="Garamond" w:cs="Times New Roman"/>
                <w:szCs w:val="24"/>
                <w:lang w:val="sq-AL"/>
              </w:rPr>
              <w:t>sie</w:t>
            </w:r>
          </w:p>
        </w:tc>
        <w:tc>
          <w:tcPr>
            <w:tcW w:w="1658" w:type="pct"/>
          </w:tcPr>
          <w:p w14:paraId="34644317" w14:textId="791B696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85’000-110’000 </w:t>
            </w:r>
            <w:r w:rsidR="00A27DF5" w:rsidRPr="00CC49AB">
              <w:rPr>
                <w:rFonts w:ascii="Garamond" w:hAnsi="Garamond" w:cs="Times New Roman"/>
                <w:szCs w:val="24"/>
                <w:lang w:val="sq-AL"/>
              </w:rPr>
              <w:t>lekë/</w:t>
            </w:r>
            <w:r w:rsidRPr="00CC49AB">
              <w:rPr>
                <w:rFonts w:ascii="Garamond" w:hAnsi="Garamond" w:cs="Times New Roman"/>
                <w:szCs w:val="24"/>
                <w:lang w:val="sq-AL"/>
              </w:rPr>
              <w:t>kWt</w:t>
            </w:r>
          </w:p>
        </w:tc>
        <w:tc>
          <w:tcPr>
            <w:tcW w:w="1679" w:type="pct"/>
          </w:tcPr>
          <w:p w14:paraId="056E8C1F" w14:textId="6E26F38A"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9’500-15’000 lek</w:t>
            </w:r>
            <w:r w:rsidR="00A27DF5" w:rsidRPr="00CC49AB">
              <w:rPr>
                <w:rFonts w:ascii="Garamond" w:hAnsi="Garamond" w:cs="Times New Roman"/>
                <w:szCs w:val="24"/>
                <w:lang w:val="sq-AL"/>
              </w:rPr>
              <w:t>ë</w:t>
            </w:r>
            <w:r w:rsidRPr="00CC49AB">
              <w:rPr>
                <w:rFonts w:ascii="Garamond" w:hAnsi="Garamond" w:cs="Times New Roman"/>
                <w:szCs w:val="24"/>
                <w:lang w:val="sq-AL"/>
              </w:rPr>
              <w:t>/vit</w:t>
            </w:r>
          </w:p>
        </w:tc>
      </w:tr>
    </w:tbl>
    <w:p w14:paraId="57C532CE" w14:textId="77777777" w:rsidR="00655FA7" w:rsidRPr="00CC49AB" w:rsidRDefault="00655FA7" w:rsidP="00655FA7">
      <w:pPr>
        <w:spacing w:after="0" w:line="240" w:lineRule="auto"/>
        <w:rPr>
          <w:rFonts w:ascii="Garamond" w:hAnsi="Garamond" w:cs="Times New Roman"/>
          <w:sz w:val="24"/>
          <w:szCs w:val="24"/>
        </w:rPr>
      </w:pPr>
    </w:p>
    <w:p w14:paraId="433AFD33" w14:textId="77777777" w:rsidR="00655FA7" w:rsidRPr="00CC49AB" w:rsidRDefault="00655FA7" w:rsidP="00351313">
      <w:pPr>
        <w:pStyle w:val="TEKSTIIIIII"/>
      </w:pPr>
      <w:r w:rsidRPr="00CC49AB">
        <w:t>Në zbatim të masave të parashikuara nga skenari 2, konsumi i energjisë reduktohet me 59.4% në krahasim me skenarin bazë.</w:t>
      </w:r>
    </w:p>
    <w:p w14:paraId="49106ABD" w14:textId="5E638521" w:rsidR="00655FA7" w:rsidRPr="00CC49AB" w:rsidRDefault="00655FA7" w:rsidP="00351313">
      <w:pPr>
        <w:pStyle w:val="TEKSTIIIIII"/>
      </w:pPr>
      <w:r w:rsidRPr="00CC49AB">
        <w:rPr>
          <w:b/>
          <w:bCs/>
        </w:rPr>
        <w:t>Skenari 3: (Skenari i kombinuar)</w:t>
      </w:r>
      <w:r w:rsidRPr="00CC49AB">
        <w:t>: Termoizolimi i mureve me U = 0.3-0.4 W/m</w:t>
      </w:r>
      <w:r w:rsidRPr="00CC49AB">
        <w:rPr>
          <w:vertAlign w:val="superscript"/>
        </w:rPr>
        <w:t>2</w:t>
      </w:r>
      <w:r w:rsidRPr="00CC49AB">
        <w:t xml:space="preserve">K, </w:t>
      </w:r>
      <w:r w:rsidR="00A27DF5" w:rsidRPr="00CC49AB">
        <w:t>termoizolimi i çatisë</w:t>
      </w:r>
      <w:r w:rsidRPr="00CC49AB">
        <w:t xml:space="preserve"> ose dhe dyshemesë U = 0.3/0.5 W/m</w:t>
      </w:r>
      <w:r w:rsidRPr="00CC49AB">
        <w:rPr>
          <w:vertAlign w:val="superscript"/>
        </w:rPr>
        <w:t>2</w:t>
      </w:r>
      <w:r w:rsidRPr="00CC49AB">
        <w:t>K,</w:t>
      </w:r>
      <w:r w:rsidR="00DC2701" w:rsidRPr="00CC49AB">
        <w:t xml:space="preserve"> </w:t>
      </w:r>
      <w:r w:rsidRPr="00CC49AB">
        <w:t>zëvendësimi i dritareve me dritare më efikase me koeficient transmetimi U =2.0-2.2 W/m</w:t>
      </w:r>
      <w:r w:rsidRPr="00CC49AB">
        <w:rPr>
          <w:vertAlign w:val="superscript"/>
        </w:rPr>
        <w:t>2</w:t>
      </w:r>
      <w:r w:rsidRPr="00CC49AB">
        <w:t xml:space="preserve">K sipas kërkesave minimale të legjislacionit në fuqi. Zëvendësimi i sistemit të ngrohjes me </w:t>
      </w:r>
      <w:r w:rsidR="00A27DF5" w:rsidRPr="00CC49AB">
        <w:t xml:space="preserve">sistem me pompë nxehtësie </w:t>
      </w:r>
      <w:r w:rsidRPr="00CC49AB">
        <w:t xml:space="preserve">me COP të lartë dhe me kosto njësi të siguruara nga data baza e modelit RETScreen dhe rikuperim të nxehtësisë së procesit për prodhim të ujit të ngrohtë sanitar (UNS) si dhe integrimi i BRE-në vend (Panel diellor termik + Fotovoltaik) </w:t>
      </w:r>
    </w:p>
    <w:p w14:paraId="1E10C6CD" w14:textId="77777777" w:rsidR="00A27DF5" w:rsidRPr="00CC49AB" w:rsidRDefault="00A27DF5" w:rsidP="00655FA7">
      <w:pPr>
        <w:pStyle w:val="Caption"/>
        <w:keepNext w:val="0"/>
        <w:spacing w:after="0" w:line="240" w:lineRule="auto"/>
        <w:ind w:right="69"/>
        <w:jc w:val="center"/>
        <w:rPr>
          <w:rFonts w:ascii="Garamond" w:hAnsi="Garamond" w:cs="Times New Roman"/>
          <w:b w:val="0"/>
          <w:i/>
          <w:color w:val="auto"/>
          <w:szCs w:val="20"/>
        </w:rPr>
      </w:pPr>
      <w:bookmarkStart w:id="323" w:name="_Toc184729226"/>
    </w:p>
    <w:p w14:paraId="15DBAD01" w14:textId="100EAD08"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Tabela </w:t>
      </w:r>
      <w:r w:rsidR="00351313" w:rsidRPr="00CC49AB">
        <w:rPr>
          <w:rFonts w:ascii="Garamond" w:hAnsi="Garamond" w:cs="Times New Roman"/>
          <w:b w:val="0"/>
          <w:i/>
          <w:color w:val="auto"/>
          <w:szCs w:val="20"/>
        </w:rPr>
        <w:t>5.10</w:t>
      </w:r>
      <w:r w:rsidRPr="00CC49AB">
        <w:rPr>
          <w:rFonts w:ascii="Garamond" w:hAnsi="Garamond" w:cs="Times New Roman"/>
          <w:b w:val="0"/>
          <w:i/>
          <w:color w:val="auto"/>
          <w:szCs w:val="20"/>
        </w:rPr>
        <w:t xml:space="preserve"> Masat e propozuara të skenarit 2 për ndërtesën arsimore</w:t>
      </w:r>
      <w:bookmarkEnd w:id="323"/>
    </w:p>
    <w:tbl>
      <w:tblPr>
        <w:tblStyle w:val="TableGrid"/>
        <w:tblW w:w="5000" w:type="pct"/>
        <w:tblLook w:val="04A0" w:firstRow="1" w:lastRow="0" w:firstColumn="1" w:lastColumn="0" w:noHBand="0" w:noVBand="1"/>
      </w:tblPr>
      <w:tblGrid>
        <w:gridCol w:w="3110"/>
        <w:gridCol w:w="3100"/>
        <w:gridCol w:w="3140"/>
      </w:tblGrid>
      <w:tr w:rsidR="00655FA7" w:rsidRPr="00CC49AB" w14:paraId="675271D1" w14:textId="77777777" w:rsidTr="00992EA1">
        <w:tc>
          <w:tcPr>
            <w:tcW w:w="1663" w:type="pct"/>
            <w:vAlign w:val="center"/>
          </w:tcPr>
          <w:p w14:paraId="2788B8C3"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Skenari 3</w:t>
            </w:r>
          </w:p>
        </w:tc>
        <w:tc>
          <w:tcPr>
            <w:tcW w:w="1658" w:type="pct"/>
            <w:vAlign w:val="center"/>
          </w:tcPr>
          <w:p w14:paraId="4324C990"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Kostoja e investimit (pa/me taksa)</w:t>
            </w:r>
          </w:p>
        </w:tc>
        <w:tc>
          <w:tcPr>
            <w:tcW w:w="1679" w:type="pct"/>
            <w:vAlign w:val="center"/>
          </w:tcPr>
          <w:p w14:paraId="7555600B" w14:textId="77777777" w:rsidR="00655FA7" w:rsidRPr="00CC49AB" w:rsidRDefault="00655FA7" w:rsidP="00992EA1">
            <w:pPr>
              <w:spacing w:after="0"/>
              <w:jc w:val="center"/>
              <w:rPr>
                <w:rFonts w:ascii="Garamond" w:hAnsi="Garamond" w:cs="Times New Roman"/>
                <w:b/>
                <w:bCs/>
                <w:szCs w:val="24"/>
                <w:lang w:val="sq-AL"/>
              </w:rPr>
            </w:pPr>
            <w:r w:rsidRPr="00CC49AB">
              <w:rPr>
                <w:rFonts w:ascii="Garamond" w:hAnsi="Garamond" w:cs="Times New Roman"/>
                <w:b/>
                <w:bCs/>
                <w:szCs w:val="24"/>
                <w:lang w:val="sq-AL"/>
              </w:rPr>
              <w:t>Kostoja vjetore e mirëmbajtjes (pa/me taksa)</w:t>
            </w:r>
          </w:p>
        </w:tc>
      </w:tr>
      <w:tr w:rsidR="00655FA7" w:rsidRPr="00CC49AB" w14:paraId="4EF9DF2B" w14:textId="77777777" w:rsidTr="00992EA1">
        <w:tc>
          <w:tcPr>
            <w:tcW w:w="1663" w:type="pct"/>
          </w:tcPr>
          <w:p w14:paraId="60E54773"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Termoizolim i mureve</w:t>
            </w:r>
          </w:p>
        </w:tc>
        <w:tc>
          <w:tcPr>
            <w:tcW w:w="1658" w:type="pct"/>
          </w:tcPr>
          <w:p w14:paraId="56F2EF87" w14:textId="548AC5B3"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3’500-4’500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40DBE556"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4742B669" w14:textId="77777777" w:rsidTr="00992EA1">
        <w:tc>
          <w:tcPr>
            <w:tcW w:w="1663" w:type="pct"/>
          </w:tcPr>
          <w:p w14:paraId="62F3670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Dritare</w:t>
            </w:r>
          </w:p>
        </w:tc>
        <w:tc>
          <w:tcPr>
            <w:tcW w:w="1658" w:type="pct"/>
          </w:tcPr>
          <w:p w14:paraId="2EC4AC1F" w14:textId="46B138C9"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4A0BF1A9" w14:textId="49FAFC0E"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r w:rsidRPr="00CC49AB">
              <w:rPr>
                <w:rFonts w:ascii="Garamond" w:hAnsi="Garamond" w:cs="Times New Roman"/>
                <w:szCs w:val="24"/>
                <w:lang w:val="sq-AL"/>
              </w:rPr>
              <w:t>/vit</w:t>
            </w:r>
          </w:p>
        </w:tc>
      </w:tr>
      <w:tr w:rsidR="00655FA7" w:rsidRPr="00CC49AB" w14:paraId="5A3195DD" w14:textId="77777777" w:rsidTr="00992EA1">
        <w:tc>
          <w:tcPr>
            <w:tcW w:w="1663" w:type="pct"/>
          </w:tcPr>
          <w:p w14:paraId="655CC81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Hermetizimi i ndërtesës</w:t>
            </w:r>
          </w:p>
        </w:tc>
        <w:tc>
          <w:tcPr>
            <w:tcW w:w="1658" w:type="pct"/>
          </w:tcPr>
          <w:p w14:paraId="3373F98F" w14:textId="5AA5875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250’000 Lek</w:t>
            </w:r>
            <w:r w:rsidR="00A27DF5" w:rsidRPr="00CC49AB">
              <w:rPr>
                <w:rFonts w:ascii="Garamond" w:hAnsi="Garamond" w:cs="Times New Roman"/>
                <w:szCs w:val="24"/>
                <w:lang w:val="sq-AL"/>
              </w:rPr>
              <w:t>ë</w:t>
            </w:r>
          </w:p>
        </w:tc>
        <w:tc>
          <w:tcPr>
            <w:tcW w:w="1679" w:type="pct"/>
          </w:tcPr>
          <w:p w14:paraId="0339C46F"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72EFB8E6" w14:textId="77777777" w:rsidTr="00992EA1">
        <w:tc>
          <w:tcPr>
            <w:tcW w:w="1663" w:type="pct"/>
          </w:tcPr>
          <w:p w14:paraId="3B4F1A53"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Ndi</w:t>
            </w:r>
            <w:r w:rsidRPr="00CC49AB">
              <w:rPr>
                <w:rFonts w:ascii="Garamond" w:hAnsi="Garamond" w:cs="Times New Roman"/>
                <w:szCs w:val="24"/>
                <w:lang w:val="sq-AL"/>
              </w:rPr>
              <w:softHyphen/>
              <w:t>çues</w:t>
            </w:r>
          </w:p>
        </w:tc>
        <w:tc>
          <w:tcPr>
            <w:tcW w:w="1658" w:type="pct"/>
          </w:tcPr>
          <w:p w14:paraId="64B1C73B" w14:textId="4B0CAF0B"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1’500-4’200 </w:t>
            </w:r>
            <w:r w:rsidR="00A27DF5" w:rsidRPr="00CC49AB">
              <w:rPr>
                <w:rFonts w:ascii="Garamond" w:hAnsi="Garamond" w:cs="Times New Roman"/>
                <w:szCs w:val="24"/>
                <w:lang w:val="sq-AL"/>
              </w:rPr>
              <w:t>lekë/</w:t>
            </w:r>
            <w:r w:rsidRPr="00CC49AB">
              <w:rPr>
                <w:rFonts w:ascii="Garamond" w:hAnsi="Garamond" w:cs="Times New Roman"/>
                <w:szCs w:val="24"/>
                <w:lang w:val="sq-AL"/>
              </w:rPr>
              <w:t>ndriçues</w:t>
            </w:r>
          </w:p>
        </w:tc>
        <w:tc>
          <w:tcPr>
            <w:tcW w:w="1679" w:type="pct"/>
          </w:tcPr>
          <w:p w14:paraId="1334FD8D" w14:textId="70373BA3"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85-200 </w:t>
            </w:r>
            <w:r w:rsidR="00A27DF5" w:rsidRPr="00CC49AB">
              <w:rPr>
                <w:rFonts w:ascii="Garamond" w:hAnsi="Garamond" w:cs="Times New Roman"/>
                <w:szCs w:val="24"/>
                <w:lang w:val="sq-AL"/>
              </w:rPr>
              <w:t>lekë/</w:t>
            </w:r>
            <w:r w:rsidRPr="00CC49AB">
              <w:rPr>
                <w:rFonts w:ascii="Garamond" w:hAnsi="Garamond" w:cs="Times New Roman"/>
                <w:szCs w:val="24"/>
                <w:lang w:val="sq-AL"/>
              </w:rPr>
              <w:t>ndriçues/vit</w:t>
            </w:r>
          </w:p>
        </w:tc>
      </w:tr>
      <w:tr w:rsidR="00655FA7" w:rsidRPr="00CC49AB" w14:paraId="779B0EDE" w14:textId="77777777" w:rsidTr="00992EA1">
        <w:tc>
          <w:tcPr>
            <w:tcW w:w="1663" w:type="pct"/>
          </w:tcPr>
          <w:p w14:paraId="719555F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Pompë nxehtësie</w:t>
            </w:r>
          </w:p>
        </w:tc>
        <w:tc>
          <w:tcPr>
            <w:tcW w:w="1658" w:type="pct"/>
          </w:tcPr>
          <w:p w14:paraId="09102C91" w14:textId="6BB0538C"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85’000-110’000 </w:t>
            </w:r>
            <w:r w:rsidR="00A27DF5" w:rsidRPr="00CC49AB">
              <w:rPr>
                <w:rFonts w:ascii="Garamond" w:hAnsi="Garamond" w:cs="Times New Roman"/>
                <w:szCs w:val="24"/>
                <w:lang w:val="sq-AL"/>
              </w:rPr>
              <w:t>lekë/</w:t>
            </w:r>
            <w:r w:rsidRPr="00CC49AB">
              <w:rPr>
                <w:rFonts w:ascii="Garamond" w:hAnsi="Garamond" w:cs="Times New Roman"/>
                <w:szCs w:val="24"/>
                <w:lang w:val="sq-AL"/>
              </w:rPr>
              <w:t>kWt</w:t>
            </w:r>
          </w:p>
        </w:tc>
        <w:tc>
          <w:tcPr>
            <w:tcW w:w="1679" w:type="pct"/>
          </w:tcPr>
          <w:p w14:paraId="4C8A7AEF" w14:textId="28E03775"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9’500-15’000 </w:t>
            </w:r>
            <w:r w:rsidR="00A27DF5" w:rsidRPr="00CC49AB">
              <w:rPr>
                <w:rFonts w:ascii="Garamond" w:hAnsi="Garamond" w:cs="Times New Roman"/>
                <w:szCs w:val="24"/>
                <w:lang w:val="sq-AL"/>
              </w:rPr>
              <w:t>lekë/</w:t>
            </w:r>
            <w:r w:rsidRPr="00CC49AB">
              <w:rPr>
                <w:rFonts w:ascii="Garamond" w:hAnsi="Garamond" w:cs="Times New Roman"/>
                <w:szCs w:val="24"/>
                <w:lang w:val="sq-AL"/>
              </w:rPr>
              <w:t>vit</w:t>
            </w:r>
          </w:p>
        </w:tc>
      </w:tr>
      <w:tr w:rsidR="00655FA7" w:rsidRPr="00CC49AB" w14:paraId="34B7D40B" w14:textId="77777777" w:rsidTr="00992EA1">
        <w:tc>
          <w:tcPr>
            <w:tcW w:w="1663" w:type="pct"/>
          </w:tcPr>
          <w:p w14:paraId="1296580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Panel fotovoltaik</w:t>
            </w:r>
          </w:p>
        </w:tc>
        <w:tc>
          <w:tcPr>
            <w:tcW w:w="1658" w:type="pct"/>
          </w:tcPr>
          <w:p w14:paraId="2CBAF3DC" w14:textId="1CA72092"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75’000 </w:t>
            </w:r>
            <w:r w:rsidR="00A27DF5" w:rsidRPr="00CC49AB">
              <w:rPr>
                <w:rFonts w:ascii="Garamond" w:hAnsi="Garamond" w:cs="Times New Roman"/>
                <w:szCs w:val="24"/>
                <w:lang w:val="sq-AL"/>
              </w:rPr>
              <w:t>lekë/</w:t>
            </w:r>
            <w:r w:rsidRPr="00CC49AB">
              <w:rPr>
                <w:rFonts w:ascii="Garamond" w:hAnsi="Garamond" w:cs="Times New Roman"/>
                <w:szCs w:val="24"/>
                <w:lang w:val="sq-AL"/>
              </w:rPr>
              <w:t>kW</w:t>
            </w:r>
            <w:r w:rsidRPr="00CC49AB">
              <w:rPr>
                <w:rFonts w:ascii="Garamond" w:hAnsi="Garamond" w:cs="Times New Roman"/>
                <w:szCs w:val="24"/>
                <w:vertAlign w:val="subscript"/>
                <w:lang w:val="sq-AL"/>
              </w:rPr>
              <w:t>DC</w:t>
            </w:r>
          </w:p>
        </w:tc>
        <w:tc>
          <w:tcPr>
            <w:tcW w:w="1679" w:type="pct"/>
          </w:tcPr>
          <w:p w14:paraId="1B29FC11" w14:textId="5F0129C4"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900 </w:t>
            </w:r>
            <w:r w:rsidR="00A27DF5" w:rsidRPr="00CC49AB">
              <w:rPr>
                <w:rFonts w:ascii="Garamond" w:hAnsi="Garamond" w:cs="Times New Roman"/>
                <w:szCs w:val="24"/>
                <w:lang w:val="sq-AL"/>
              </w:rPr>
              <w:t>lekë/</w:t>
            </w:r>
            <w:r w:rsidRPr="00CC49AB">
              <w:rPr>
                <w:rFonts w:ascii="Garamond" w:hAnsi="Garamond" w:cs="Times New Roman"/>
                <w:szCs w:val="24"/>
                <w:lang w:val="sq-AL"/>
              </w:rPr>
              <w:t>kW</w:t>
            </w:r>
            <w:r w:rsidRPr="00CC49AB">
              <w:rPr>
                <w:rFonts w:ascii="Garamond" w:hAnsi="Garamond" w:cs="Times New Roman"/>
                <w:szCs w:val="24"/>
                <w:vertAlign w:val="subscript"/>
                <w:lang w:val="sq-AL"/>
              </w:rPr>
              <w:t>DC</w:t>
            </w:r>
            <w:r w:rsidRPr="00CC49AB">
              <w:rPr>
                <w:rFonts w:ascii="Garamond" w:hAnsi="Garamond" w:cs="Times New Roman"/>
                <w:szCs w:val="24"/>
                <w:lang w:val="sq-AL"/>
              </w:rPr>
              <w:t>/vit</w:t>
            </w:r>
          </w:p>
        </w:tc>
      </w:tr>
      <w:tr w:rsidR="00655FA7" w:rsidRPr="00CC49AB" w14:paraId="740FFC5D" w14:textId="77777777" w:rsidTr="00992EA1">
        <w:tc>
          <w:tcPr>
            <w:tcW w:w="1663" w:type="pct"/>
          </w:tcPr>
          <w:p w14:paraId="0B4E88DC"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Panel diellor termik</w:t>
            </w:r>
          </w:p>
        </w:tc>
        <w:tc>
          <w:tcPr>
            <w:tcW w:w="1658" w:type="pct"/>
          </w:tcPr>
          <w:p w14:paraId="5EE511BF" w14:textId="043641D2"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80’000-120’000 lek</w:t>
            </w:r>
            <w:r w:rsidR="00A27DF5" w:rsidRPr="00CC49AB">
              <w:rPr>
                <w:rFonts w:ascii="Garamond" w:hAnsi="Garamond" w:cs="Times New Roman"/>
                <w:szCs w:val="24"/>
                <w:lang w:val="sq-AL"/>
              </w:rPr>
              <w:t>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14E6C493" w14:textId="3CA47FE6"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1200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r w:rsidRPr="00CC49AB">
              <w:rPr>
                <w:rFonts w:ascii="Garamond" w:hAnsi="Garamond" w:cs="Times New Roman"/>
                <w:szCs w:val="24"/>
                <w:vertAlign w:val="subscript"/>
                <w:lang w:val="sq-AL"/>
              </w:rPr>
              <w:t>kolektor diellor</w:t>
            </w:r>
          </w:p>
        </w:tc>
      </w:tr>
    </w:tbl>
    <w:p w14:paraId="24516822" w14:textId="77777777" w:rsidR="00655FA7" w:rsidRPr="00CC49AB" w:rsidRDefault="00655FA7" w:rsidP="00351313">
      <w:pPr>
        <w:pStyle w:val="TEKSTIIIIII"/>
      </w:pPr>
      <w:r w:rsidRPr="00CC49AB">
        <w:t>Në zbatim të masave të parashikuara nga skenari 3, konsumi i energjisë reduktohet me 71% në krahasim me skenarin bazë.</w:t>
      </w:r>
    </w:p>
    <w:p w14:paraId="6214AD00" w14:textId="55C7076A" w:rsidR="00655FA7" w:rsidRPr="00CC49AB" w:rsidRDefault="00351313" w:rsidP="00351313">
      <w:pPr>
        <w:pStyle w:val="TEKSTIIIIII"/>
        <w:rPr>
          <w:b/>
        </w:rPr>
      </w:pPr>
      <w:bookmarkStart w:id="324" w:name="_Toc184683114"/>
      <w:bookmarkStart w:id="325" w:name="_Toc184729135"/>
      <w:r w:rsidRPr="00CC49AB">
        <w:rPr>
          <w:b/>
        </w:rPr>
        <w:t xml:space="preserve">5.4.4 </w:t>
      </w:r>
      <w:r w:rsidR="00655FA7" w:rsidRPr="00CC49AB">
        <w:rPr>
          <w:b/>
        </w:rPr>
        <w:t xml:space="preserve">Rezultatet e simulimit energjetik për ndërtesën e arsimit </w:t>
      </w:r>
      <w:r w:rsidR="006E4839">
        <w:rPr>
          <w:b/>
        </w:rPr>
        <w:t>–</w:t>
      </w:r>
      <w:r w:rsidR="00655FA7" w:rsidRPr="00CC49AB">
        <w:rPr>
          <w:b/>
        </w:rPr>
        <w:t xml:space="preserve"> shkollë 9</w:t>
      </w:r>
      <w:r w:rsidR="006E4839">
        <w:rPr>
          <w:b/>
        </w:rPr>
        <w:t>-</w:t>
      </w:r>
      <w:r w:rsidR="00655FA7" w:rsidRPr="00CC49AB">
        <w:rPr>
          <w:b/>
        </w:rPr>
        <w:t>vjeçare</w:t>
      </w:r>
      <w:bookmarkEnd w:id="324"/>
      <w:bookmarkEnd w:id="325"/>
    </w:p>
    <w:p w14:paraId="4E3DD23C" w14:textId="77777777" w:rsidR="00351313" w:rsidRPr="00CC49AB" w:rsidRDefault="00351313" w:rsidP="00655FA7">
      <w:pPr>
        <w:pStyle w:val="Caption"/>
        <w:keepNext w:val="0"/>
        <w:spacing w:after="0" w:line="240" w:lineRule="auto"/>
        <w:ind w:right="69"/>
        <w:jc w:val="center"/>
        <w:rPr>
          <w:rFonts w:ascii="Garamond" w:hAnsi="Garamond" w:cs="Times New Roman"/>
          <w:b w:val="0"/>
          <w:i/>
          <w:color w:val="auto"/>
          <w:szCs w:val="20"/>
        </w:rPr>
      </w:pPr>
      <w:bookmarkStart w:id="326" w:name="_Toc184729227"/>
    </w:p>
    <w:p w14:paraId="34B71D97"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Tabela </w:t>
      </w:r>
      <w:r w:rsidR="00351313" w:rsidRPr="00CC49AB">
        <w:rPr>
          <w:rFonts w:ascii="Garamond" w:hAnsi="Garamond" w:cs="Times New Roman"/>
          <w:b w:val="0"/>
          <w:i/>
          <w:color w:val="auto"/>
          <w:szCs w:val="20"/>
        </w:rPr>
        <w:t xml:space="preserve">5.11 </w:t>
      </w:r>
      <w:r w:rsidRPr="00CC49AB">
        <w:rPr>
          <w:rFonts w:ascii="Garamond" w:hAnsi="Garamond" w:cs="Times New Roman"/>
          <w:b w:val="0"/>
          <w:i/>
          <w:color w:val="auto"/>
          <w:szCs w:val="20"/>
        </w:rPr>
        <w:t>Specifikimet dhe përshkrimi i llojit të ndërtesës së përzgjedhur: Kategoria JR Shkollë me vendndodhje në qarkun e Tiranës.</w:t>
      </w:r>
      <w:bookmarkEnd w:id="326"/>
    </w:p>
    <w:tbl>
      <w:tblPr>
        <w:tblStyle w:val="TableClassic1"/>
        <w:tblpPr w:leftFromText="180" w:rightFromText="180" w:vertAnchor="text" w:horzAnchor="margin" w:tblpY="100"/>
        <w:tblW w:w="5000" w:type="pct"/>
        <w:tblLook w:val="04A0" w:firstRow="1" w:lastRow="0" w:firstColumn="1" w:lastColumn="0" w:noHBand="0" w:noVBand="1"/>
      </w:tblPr>
      <w:tblGrid>
        <w:gridCol w:w="5012"/>
        <w:gridCol w:w="2321"/>
        <w:gridCol w:w="2027"/>
      </w:tblGrid>
      <w:tr w:rsidR="00655FA7" w:rsidRPr="00CC49AB" w14:paraId="4054CBCB" w14:textId="77777777" w:rsidTr="00992EA1">
        <w:trPr>
          <w:cnfStyle w:val="100000000000" w:firstRow="1" w:lastRow="0" w:firstColumn="0" w:lastColumn="0" w:oddVBand="0" w:evenVBand="0" w:oddHBand="0" w:evenHBand="0" w:firstRowFirstColumn="0" w:firstRowLastColumn="0" w:lastRowFirstColumn="0" w:lastRowLastColumn="0"/>
          <w:trHeight w:val="330"/>
        </w:trPr>
        <w:tc>
          <w:tcPr>
            <w:cnfStyle w:val="001000000000" w:firstRow="0" w:lastRow="0" w:firstColumn="1" w:lastColumn="0" w:oddVBand="0" w:evenVBand="0" w:oddHBand="0" w:evenHBand="0" w:firstRowFirstColumn="0" w:firstRowLastColumn="0" w:lastRowFirstColumn="0" w:lastRowLastColumn="0"/>
            <w:tcW w:w="2676" w:type="pct"/>
          </w:tcPr>
          <w:p w14:paraId="6FF702DE" w14:textId="77777777" w:rsidR="00655FA7" w:rsidRPr="00CC49AB" w:rsidRDefault="00655FA7" w:rsidP="002405F4">
            <w:pPr>
              <w:spacing w:after="0"/>
              <w:rPr>
                <w:rFonts w:ascii="Garamond" w:hAnsi="Garamond"/>
                <w:i w:val="0"/>
                <w:iCs w:val="0"/>
                <w:szCs w:val="24"/>
                <w:lang w:val="sq-AL"/>
              </w:rPr>
            </w:pPr>
          </w:p>
        </w:tc>
        <w:tc>
          <w:tcPr>
            <w:tcW w:w="1240" w:type="pct"/>
          </w:tcPr>
          <w:p w14:paraId="7235F6C1"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hAnsi="Garamond"/>
                <w:b/>
                <w:bCs/>
                <w:szCs w:val="24"/>
                <w:lang w:val="sq-AL"/>
              </w:rPr>
            </w:pPr>
            <w:r w:rsidRPr="00CC49AB">
              <w:rPr>
                <w:rFonts w:ascii="Garamond" w:hAnsi="Garamond"/>
                <w:b/>
                <w:bCs/>
                <w:szCs w:val="24"/>
                <w:lang w:val="sq-AL"/>
              </w:rPr>
              <w:t>Skenari bazë</w:t>
            </w:r>
          </w:p>
        </w:tc>
        <w:tc>
          <w:tcPr>
            <w:tcW w:w="1083" w:type="pct"/>
          </w:tcPr>
          <w:p w14:paraId="1B4850E9"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hAnsi="Garamond"/>
                <w:b/>
                <w:bCs/>
                <w:szCs w:val="24"/>
                <w:lang w:val="sq-AL"/>
              </w:rPr>
            </w:pPr>
            <w:r w:rsidRPr="00CC49AB">
              <w:rPr>
                <w:rFonts w:ascii="Garamond" w:hAnsi="Garamond"/>
                <w:b/>
                <w:bCs/>
                <w:szCs w:val="24"/>
                <w:lang w:val="sq-AL"/>
              </w:rPr>
              <w:t>Skenari propozuar</w:t>
            </w:r>
          </w:p>
        </w:tc>
      </w:tr>
      <w:tr w:rsidR="00655FA7" w:rsidRPr="00CC49AB" w14:paraId="33B21521" w14:textId="77777777" w:rsidTr="00992EA1">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101AF9B9"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Sipërfaqja neto</w:t>
            </w:r>
          </w:p>
        </w:tc>
        <w:tc>
          <w:tcPr>
            <w:tcW w:w="1240" w:type="pct"/>
          </w:tcPr>
          <w:p w14:paraId="75EAF2EA"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2840 m</w:t>
            </w:r>
            <w:r w:rsidRPr="00CC49AB">
              <w:rPr>
                <w:rFonts w:ascii="Garamond" w:hAnsi="Garamond"/>
                <w:szCs w:val="24"/>
                <w:vertAlign w:val="superscript"/>
                <w:lang w:val="sq-AL"/>
              </w:rPr>
              <w:t>2</w:t>
            </w:r>
          </w:p>
        </w:tc>
        <w:tc>
          <w:tcPr>
            <w:tcW w:w="1083" w:type="pct"/>
          </w:tcPr>
          <w:p w14:paraId="5175EA80"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2840 m</w:t>
            </w:r>
            <w:r w:rsidRPr="00CC49AB">
              <w:rPr>
                <w:rFonts w:ascii="Garamond" w:hAnsi="Garamond"/>
                <w:szCs w:val="24"/>
                <w:vertAlign w:val="superscript"/>
                <w:lang w:val="sq-AL"/>
              </w:rPr>
              <w:t>2</w:t>
            </w:r>
          </w:p>
        </w:tc>
      </w:tr>
      <w:tr w:rsidR="00655FA7" w:rsidRPr="00CC49AB" w14:paraId="4FB0E5DC" w14:textId="77777777" w:rsidTr="00992EA1">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51E16AA7"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Lartësia </w:t>
            </w:r>
          </w:p>
        </w:tc>
        <w:tc>
          <w:tcPr>
            <w:tcW w:w="1240" w:type="pct"/>
          </w:tcPr>
          <w:p w14:paraId="4FC57670"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2.8 m</w:t>
            </w:r>
          </w:p>
        </w:tc>
        <w:tc>
          <w:tcPr>
            <w:tcW w:w="1083" w:type="pct"/>
          </w:tcPr>
          <w:p w14:paraId="655D847F"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2.8 m</w:t>
            </w:r>
          </w:p>
        </w:tc>
      </w:tr>
      <w:tr w:rsidR="00655FA7" w:rsidRPr="00CC49AB" w14:paraId="7F3CF006" w14:textId="77777777" w:rsidTr="00992EA1">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506F0E13"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Volumi</w:t>
            </w:r>
          </w:p>
        </w:tc>
        <w:tc>
          <w:tcPr>
            <w:tcW w:w="1240" w:type="pct"/>
          </w:tcPr>
          <w:p w14:paraId="4F7BD0FC"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7920 m</w:t>
            </w:r>
            <w:r w:rsidRPr="00CC49AB">
              <w:rPr>
                <w:rFonts w:ascii="Garamond" w:hAnsi="Garamond"/>
                <w:szCs w:val="24"/>
                <w:vertAlign w:val="superscript"/>
                <w:lang w:val="sq-AL"/>
              </w:rPr>
              <w:t>3</w:t>
            </w:r>
          </w:p>
        </w:tc>
        <w:tc>
          <w:tcPr>
            <w:tcW w:w="1083" w:type="pct"/>
          </w:tcPr>
          <w:p w14:paraId="5C0D2478"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7920 m</w:t>
            </w:r>
            <w:r w:rsidRPr="00CC49AB">
              <w:rPr>
                <w:rFonts w:ascii="Garamond" w:hAnsi="Garamond"/>
                <w:szCs w:val="24"/>
                <w:vertAlign w:val="superscript"/>
                <w:lang w:val="sq-AL"/>
              </w:rPr>
              <w:t>3</w:t>
            </w:r>
          </w:p>
        </w:tc>
      </w:tr>
      <w:tr w:rsidR="00655FA7" w:rsidRPr="00CC49AB" w14:paraId="743167B8" w14:textId="77777777" w:rsidTr="00992EA1">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5FD10D9D"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Sipërfaqja totale mbështjelljes</w:t>
            </w:r>
          </w:p>
        </w:tc>
        <w:tc>
          <w:tcPr>
            <w:tcW w:w="1240" w:type="pct"/>
          </w:tcPr>
          <w:p w14:paraId="72042E8D"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2947 m</w:t>
            </w:r>
            <w:r w:rsidRPr="00CC49AB">
              <w:rPr>
                <w:rFonts w:ascii="Garamond" w:hAnsi="Garamond"/>
                <w:szCs w:val="24"/>
                <w:vertAlign w:val="superscript"/>
                <w:lang w:val="sq-AL"/>
              </w:rPr>
              <w:t>2</w:t>
            </w:r>
          </w:p>
        </w:tc>
        <w:tc>
          <w:tcPr>
            <w:tcW w:w="1083" w:type="pct"/>
          </w:tcPr>
          <w:p w14:paraId="257AD45B"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2947 m</w:t>
            </w:r>
            <w:r w:rsidRPr="00CC49AB">
              <w:rPr>
                <w:rFonts w:ascii="Garamond" w:hAnsi="Garamond"/>
                <w:szCs w:val="24"/>
                <w:vertAlign w:val="superscript"/>
                <w:lang w:val="sq-AL"/>
              </w:rPr>
              <w:t>2</w:t>
            </w:r>
          </w:p>
        </w:tc>
      </w:tr>
      <w:tr w:rsidR="00655FA7" w:rsidRPr="00CC49AB" w14:paraId="30CD3C45" w14:textId="77777777" w:rsidTr="00992EA1">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2664F4AF"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lastRenderedPageBreak/>
              <w:t xml:space="preserve">Zona klimatike A </w:t>
            </w:r>
          </w:p>
        </w:tc>
        <w:tc>
          <w:tcPr>
            <w:tcW w:w="1240" w:type="pct"/>
          </w:tcPr>
          <w:p w14:paraId="0A0B945A"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GDN&lt;1500</w:t>
            </w:r>
          </w:p>
        </w:tc>
        <w:tc>
          <w:tcPr>
            <w:tcW w:w="1083" w:type="pct"/>
          </w:tcPr>
          <w:p w14:paraId="7946EBB3"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GDN&lt;1500</w:t>
            </w:r>
          </w:p>
        </w:tc>
      </w:tr>
      <w:tr w:rsidR="00655FA7" w:rsidRPr="00CC49AB" w14:paraId="6F6D1996" w14:textId="77777777" w:rsidTr="00992EA1">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4C8E01DA"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Sistemi ngrohjes/ftohjes</w:t>
            </w:r>
          </w:p>
        </w:tc>
        <w:tc>
          <w:tcPr>
            <w:tcW w:w="1240" w:type="pct"/>
          </w:tcPr>
          <w:p w14:paraId="7EE9D96A"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Kaldajë</w:t>
            </w:r>
          </w:p>
        </w:tc>
        <w:tc>
          <w:tcPr>
            <w:tcW w:w="1083" w:type="pct"/>
          </w:tcPr>
          <w:p w14:paraId="6C46B3D0"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Inverter-Split</w:t>
            </w:r>
          </w:p>
        </w:tc>
      </w:tr>
      <w:tr w:rsidR="00655FA7" w:rsidRPr="00CC49AB" w14:paraId="60DFAAD3" w14:textId="77777777" w:rsidTr="00992EA1">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477B8667"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Bartësi energjetik për UNS</w:t>
            </w:r>
          </w:p>
        </w:tc>
        <w:tc>
          <w:tcPr>
            <w:tcW w:w="1240" w:type="pct"/>
          </w:tcPr>
          <w:p w14:paraId="68E00172"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Naftë</w:t>
            </w:r>
          </w:p>
        </w:tc>
        <w:tc>
          <w:tcPr>
            <w:tcW w:w="1083" w:type="pct"/>
          </w:tcPr>
          <w:p w14:paraId="74A45F0F"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Elektricitet</w:t>
            </w:r>
          </w:p>
        </w:tc>
      </w:tr>
      <w:tr w:rsidR="00655FA7" w:rsidRPr="00CC49AB" w14:paraId="563432E6" w14:textId="77777777" w:rsidTr="00992EA1">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7FA93B89" w14:textId="33FC38FC" w:rsidR="00655FA7" w:rsidRPr="00CC49AB" w:rsidRDefault="00655FA7" w:rsidP="002405F4">
            <w:pPr>
              <w:spacing w:after="0"/>
              <w:rPr>
                <w:rFonts w:ascii="Garamond" w:hAnsi="Garamond"/>
                <w:szCs w:val="24"/>
                <w:lang w:val="sq-AL"/>
              </w:rPr>
            </w:pPr>
            <w:r w:rsidRPr="00CC49AB">
              <w:rPr>
                <w:rFonts w:ascii="Garamond" w:hAnsi="Garamond"/>
                <w:szCs w:val="24"/>
                <w:lang w:val="sq-AL"/>
              </w:rPr>
              <w:t>Çmimi energjisë elektrike (</w:t>
            </w:r>
            <w:r w:rsidR="00A27DF5" w:rsidRPr="00CC49AB">
              <w:rPr>
                <w:rFonts w:ascii="Garamond" w:hAnsi="Garamond"/>
                <w:szCs w:val="24"/>
                <w:lang w:val="sq-AL"/>
              </w:rPr>
              <w:t>lekë/</w:t>
            </w:r>
            <w:r w:rsidR="00CE5C83" w:rsidRPr="00CC49AB">
              <w:rPr>
                <w:rFonts w:ascii="Garamond" w:hAnsi="Garamond"/>
                <w:szCs w:val="24"/>
                <w:lang w:val="sq-AL"/>
              </w:rPr>
              <w:t>kwh</w:t>
            </w:r>
            <w:r w:rsidRPr="00CC49AB">
              <w:rPr>
                <w:rFonts w:ascii="Garamond" w:hAnsi="Garamond"/>
                <w:szCs w:val="24"/>
                <w:lang w:val="sq-AL"/>
              </w:rPr>
              <w:t>)</w:t>
            </w:r>
          </w:p>
        </w:tc>
        <w:tc>
          <w:tcPr>
            <w:tcW w:w="1240" w:type="pct"/>
          </w:tcPr>
          <w:p w14:paraId="1A5E03A3"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18.6</w:t>
            </w:r>
          </w:p>
        </w:tc>
        <w:tc>
          <w:tcPr>
            <w:tcW w:w="1083" w:type="pct"/>
          </w:tcPr>
          <w:p w14:paraId="23BE4A46"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18.6</w:t>
            </w:r>
          </w:p>
        </w:tc>
      </w:tr>
      <w:tr w:rsidR="00655FA7" w:rsidRPr="00CC49AB" w14:paraId="13BA50AB" w14:textId="77777777" w:rsidTr="00992EA1">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2B9188BC"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U-murit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40" w:type="pct"/>
          </w:tcPr>
          <w:p w14:paraId="09374C59"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1.35</w:t>
            </w:r>
          </w:p>
        </w:tc>
        <w:tc>
          <w:tcPr>
            <w:tcW w:w="1083" w:type="pct"/>
          </w:tcPr>
          <w:p w14:paraId="2978A0B7"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0.38-0.4[30]</w:t>
            </w:r>
          </w:p>
        </w:tc>
      </w:tr>
      <w:tr w:rsidR="00655FA7" w:rsidRPr="00CC49AB" w14:paraId="6259B400" w14:textId="77777777" w:rsidTr="00992EA1">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6DB56ED5"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U-dritares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40" w:type="pct"/>
          </w:tcPr>
          <w:p w14:paraId="6469E2DA"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5.2/ 3.7</w:t>
            </w:r>
          </w:p>
        </w:tc>
        <w:tc>
          <w:tcPr>
            <w:tcW w:w="1083" w:type="pct"/>
          </w:tcPr>
          <w:p w14:paraId="4D30C09A"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2.0-2.2[30]</w:t>
            </w:r>
          </w:p>
        </w:tc>
      </w:tr>
      <w:tr w:rsidR="00655FA7" w:rsidRPr="00CC49AB" w14:paraId="1C3CE26D" w14:textId="77777777" w:rsidTr="00992EA1">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265B5EF6"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U-soletës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40" w:type="pct"/>
          </w:tcPr>
          <w:p w14:paraId="1A56B99E"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1.67</w:t>
            </w:r>
          </w:p>
        </w:tc>
        <w:tc>
          <w:tcPr>
            <w:tcW w:w="1083" w:type="pct"/>
          </w:tcPr>
          <w:p w14:paraId="0C1BA95C"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0.35-0.38[30]</w:t>
            </w:r>
          </w:p>
        </w:tc>
      </w:tr>
      <w:tr w:rsidR="00655FA7" w:rsidRPr="00CC49AB" w14:paraId="1B12290F" w14:textId="77777777" w:rsidTr="00992EA1">
        <w:trPr>
          <w:trHeight w:val="175"/>
        </w:trPr>
        <w:tc>
          <w:tcPr>
            <w:cnfStyle w:val="001000000000" w:firstRow="0" w:lastRow="0" w:firstColumn="1" w:lastColumn="0" w:oddVBand="0" w:evenVBand="0" w:oddHBand="0" w:evenHBand="0" w:firstRowFirstColumn="0" w:firstRowLastColumn="0" w:lastRowFirstColumn="0" w:lastRowLastColumn="0"/>
            <w:tcW w:w="2676" w:type="pct"/>
          </w:tcPr>
          <w:p w14:paraId="66C72552"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U-dyshemesë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40" w:type="pct"/>
          </w:tcPr>
          <w:p w14:paraId="00EF9DB3"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1.25</w:t>
            </w:r>
          </w:p>
        </w:tc>
        <w:tc>
          <w:tcPr>
            <w:tcW w:w="1083" w:type="pct"/>
          </w:tcPr>
          <w:p w14:paraId="03818684"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0.5[30]</w:t>
            </w:r>
          </w:p>
        </w:tc>
      </w:tr>
      <w:tr w:rsidR="00655FA7" w:rsidRPr="00CC49AB" w14:paraId="59CF4CF4" w14:textId="77777777" w:rsidTr="00992EA1">
        <w:trPr>
          <w:trHeight w:val="175"/>
        </w:trPr>
        <w:tc>
          <w:tcPr>
            <w:cnfStyle w:val="001000000000" w:firstRow="0" w:lastRow="0" w:firstColumn="1" w:lastColumn="0" w:oddVBand="0" w:evenVBand="0" w:oddHBand="0" w:evenHBand="0" w:firstRowFirstColumn="0" w:firstRowLastColumn="0" w:lastRowFirstColumn="0" w:lastRowLastColumn="0"/>
            <w:tcW w:w="2676" w:type="pct"/>
          </w:tcPr>
          <w:p w14:paraId="22BDDEC7"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Sistemi ndriçimit</w:t>
            </w:r>
          </w:p>
        </w:tc>
        <w:tc>
          <w:tcPr>
            <w:tcW w:w="1240" w:type="pct"/>
          </w:tcPr>
          <w:p w14:paraId="691846EE"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T8 Fluoreshent</w:t>
            </w:r>
          </w:p>
        </w:tc>
        <w:tc>
          <w:tcPr>
            <w:tcW w:w="1083" w:type="pct"/>
          </w:tcPr>
          <w:p w14:paraId="6365F75B"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LED</w:t>
            </w:r>
          </w:p>
        </w:tc>
      </w:tr>
      <w:tr w:rsidR="00655FA7" w:rsidRPr="00CC49AB" w14:paraId="184AEDAA" w14:textId="77777777" w:rsidTr="00992EA1">
        <w:trPr>
          <w:trHeight w:val="175"/>
        </w:trPr>
        <w:tc>
          <w:tcPr>
            <w:cnfStyle w:val="001000000000" w:firstRow="0" w:lastRow="0" w:firstColumn="1" w:lastColumn="0" w:oddVBand="0" w:evenVBand="0" w:oddHBand="0" w:evenHBand="0" w:firstRowFirstColumn="0" w:firstRowLastColumn="0" w:lastRowFirstColumn="0" w:lastRowLastColumn="0"/>
            <w:tcW w:w="2676" w:type="pct"/>
          </w:tcPr>
          <w:p w14:paraId="00C7FFE4"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Aplikimi i BRE</w:t>
            </w:r>
          </w:p>
        </w:tc>
        <w:tc>
          <w:tcPr>
            <w:tcW w:w="1240" w:type="pct"/>
          </w:tcPr>
          <w:p w14:paraId="13B079BD"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NA</w:t>
            </w:r>
          </w:p>
        </w:tc>
        <w:tc>
          <w:tcPr>
            <w:tcW w:w="1083" w:type="pct"/>
          </w:tcPr>
          <w:p w14:paraId="743B0C11" w14:textId="749456CD"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PV 50 kWp me sipërfaqe A=317 m</w:t>
            </w:r>
            <w:r w:rsidRPr="00CC49AB">
              <w:rPr>
                <w:rFonts w:ascii="Garamond" w:hAnsi="Garamond"/>
                <w:szCs w:val="24"/>
                <w:vertAlign w:val="superscript"/>
                <w:lang w:val="sq-AL"/>
              </w:rPr>
              <w:t>2</w:t>
            </w:r>
            <w:r w:rsidRPr="00CC49AB">
              <w:rPr>
                <w:rFonts w:ascii="Garamond" w:hAnsi="Garamond"/>
                <w:szCs w:val="24"/>
                <w:lang w:val="sq-AL"/>
              </w:rPr>
              <w:t xml:space="preserve"> dhe SWH me kapacitet termik 14.7 kW</w:t>
            </w:r>
            <w:r w:rsidR="00DC2701" w:rsidRPr="00CC49AB">
              <w:rPr>
                <w:rFonts w:ascii="Garamond" w:hAnsi="Garamond"/>
                <w:szCs w:val="24"/>
                <w:lang w:val="sq-AL"/>
              </w:rPr>
              <w:t xml:space="preserve"> </w:t>
            </w:r>
            <w:r w:rsidRPr="00CC49AB">
              <w:rPr>
                <w:rFonts w:ascii="Garamond" w:hAnsi="Garamond"/>
                <w:szCs w:val="24"/>
                <w:lang w:val="sq-AL"/>
              </w:rPr>
              <w:t>me sipërfaqe A=26.1 m</w:t>
            </w:r>
            <w:r w:rsidRPr="00CC49AB">
              <w:rPr>
                <w:rFonts w:ascii="Garamond" w:hAnsi="Garamond"/>
                <w:szCs w:val="24"/>
                <w:vertAlign w:val="superscript"/>
                <w:lang w:val="sq-AL"/>
              </w:rPr>
              <w:t>2</w:t>
            </w:r>
          </w:p>
        </w:tc>
      </w:tr>
    </w:tbl>
    <w:p w14:paraId="0D8C49D5" w14:textId="77777777" w:rsidR="00655FA7" w:rsidRPr="00CC49AB" w:rsidRDefault="00655FA7" w:rsidP="00655FA7">
      <w:pPr>
        <w:spacing w:after="0" w:line="240" w:lineRule="auto"/>
        <w:rPr>
          <w:rFonts w:ascii="Garamond" w:hAnsi="Garamond" w:cs="Times New Roman"/>
          <w:sz w:val="24"/>
          <w:szCs w:val="24"/>
          <w:lang w:eastAsia="ja-JP"/>
        </w:rPr>
      </w:pPr>
    </w:p>
    <w:p w14:paraId="59F93743" w14:textId="51E581FF" w:rsidR="00655FA7" w:rsidRPr="00CC49AB" w:rsidRDefault="00655FA7" w:rsidP="00351313">
      <w:pPr>
        <w:pStyle w:val="TEKSTIIIIII"/>
        <w:rPr>
          <w:lang w:eastAsia="ja-JP"/>
        </w:rPr>
      </w:pPr>
      <w:r w:rsidRPr="00CC49AB">
        <w:rPr>
          <w:lang w:eastAsia="ja-JP"/>
        </w:rPr>
        <w:t>Nëpërmjet programit kompjuterik të përzgjedhur RETScreen kemi gjeneruar grafikët e mëposhtëm të cilët japin informacion për secilin prej skenarëve të përzgjedhur me qëllim rinovimin me ambicie progresive duke kaluar prej skenarit të parë në atë të tretë, me qëllim identifikimin e qasjeve me kosto efektive lidhur me rinovimin e ndërtesës së përzgjedhur të llojit ndërtesë arsimi – shkollë 9</w:t>
      </w:r>
      <w:r w:rsidR="00A27DF5" w:rsidRPr="00CC49AB">
        <w:rPr>
          <w:lang w:eastAsia="ja-JP"/>
        </w:rPr>
        <w:t>-</w:t>
      </w:r>
      <w:r w:rsidRPr="00CC49AB">
        <w:rPr>
          <w:lang w:eastAsia="ja-JP"/>
        </w:rPr>
        <w:t>vjeçare.</w:t>
      </w:r>
    </w:p>
    <w:p w14:paraId="6CB8FA96" w14:textId="77777777" w:rsidR="00A27DF5" w:rsidRPr="00CC49AB" w:rsidRDefault="00A27DF5" w:rsidP="00351313">
      <w:pPr>
        <w:pStyle w:val="TEKSTIIIIII"/>
        <w:rPr>
          <w:lang w:eastAsia="ja-JP"/>
        </w:rPr>
      </w:pPr>
    </w:p>
    <w:p w14:paraId="48C9D8BC" w14:textId="77777777" w:rsidR="00655FA7" w:rsidRPr="00CC49AB" w:rsidRDefault="00655FA7" w:rsidP="00655FA7">
      <w:pPr>
        <w:spacing w:after="0" w:line="240" w:lineRule="auto"/>
        <w:rPr>
          <w:rFonts w:ascii="Garamond" w:hAnsi="Garamond" w:cs="Times New Roman"/>
          <w:sz w:val="24"/>
          <w:szCs w:val="24"/>
          <w:lang w:eastAsia="ja-JP"/>
        </w:rPr>
      </w:pPr>
      <w:r w:rsidRPr="00CC49AB">
        <w:rPr>
          <w:rFonts w:ascii="Garamond" w:hAnsi="Garamond"/>
          <w:noProof/>
          <w:lang w:val="en-US" w:eastAsia="en-US"/>
        </w:rPr>
        <w:drawing>
          <wp:inline distT="0" distB="0" distL="0" distR="0" wp14:anchorId="6C85A400" wp14:editId="5DF181B2">
            <wp:extent cx="5731934" cy="3530600"/>
            <wp:effectExtent l="0" t="0" r="2540" b="12700"/>
            <wp:docPr id="775196620" name="Chart 1">
              <a:extLst xmlns:a="http://schemas.openxmlformats.org/drawingml/2006/main">
                <a:ext uri="{FF2B5EF4-FFF2-40B4-BE49-F238E27FC236}">
                  <a16:creationId xmlns:a16="http://schemas.microsoft.com/office/drawing/2014/main" id="{402A9B1F-1557-411B-B317-29A29D6D04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3"/>
              </a:graphicData>
            </a:graphic>
          </wp:inline>
        </w:drawing>
      </w:r>
    </w:p>
    <w:p w14:paraId="028C8482" w14:textId="77777777" w:rsidR="00351313" w:rsidRPr="00CC49AB" w:rsidRDefault="00351313" w:rsidP="00351313">
      <w:pPr>
        <w:pStyle w:val="TEKSTIIIIII"/>
        <w:rPr>
          <w:lang w:eastAsia="ja-JP"/>
        </w:rPr>
      </w:pPr>
    </w:p>
    <w:p w14:paraId="63C42B64" w14:textId="011D1734" w:rsidR="00655FA7" w:rsidRPr="00CC49AB" w:rsidRDefault="00655FA7" w:rsidP="00351313">
      <w:pPr>
        <w:pStyle w:val="TEKSTIIIIII"/>
        <w:rPr>
          <w:lang w:eastAsia="ja-JP"/>
        </w:rPr>
      </w:pPr>
      <w:r w:rsidRPr="00CC49AB">
        <w:rPr>
          <w:lang w:eastAsia="ja-JP"/>
        </w:rPr>
        <w:t xml:space="preserve">Referuar analizës tonë referuar ndërtesës me funksion shkollë e ndodhur në zonën klimatike A duket qartë se kalimi nga skenari bazë në skenarin 1, 2 dhe 3 sjell përfitime të dukshme lidhur me konsumin e energjisë, tregues optimiste të qëndrueshmërisë financiare. Referuar reduktimit të energjisë </w:t>
      </w:r>
      <w:r w:rsidRPr="00CC49AB">
        <w:rPr>
          <w:lang w:eastAsia="ja-JP"/>
        </w:rPr>
        <w:lastRenderedPageBreak/>
        <w:t>finale vjetore (</w:t>
      </w:r>
      <w:r w:rsidR="00CE5C83" w:rsidRPr="00CC49AB">
        <w:rPr>
          <w:lang w:eastAsia="ja-JP"/>
        </w:rPr>
        <w:t>kwh</w:t>
      </w:r>
      <w:r w:rsidRPr="00CC49AB">
        <w:rPr>
          <w:lang w:eastAsia="ja-JP"/>
        </w:rPr>
        <w:t>/vit) për ndërtesën e modeluar vlen të theksohet fakti se aplikimi i masave të eficiencës së energjisë sjell reduktimin në masën me 59% (skenari 1), 59.4 % (skenari 2) dhe 71 % referuar skenarit me integrim të BRE-ve PV me kapacitet 50 kWp me sipërfaqe A= 317 m</w:t>
      </w:r>
      <w:r w:rsidRPr="00CC49AB">
        <w:rPr>
          <w:vertAlign w:val="superscript"/>
          <w:lang w:eastAsia="ja-JP"/>
        </w:rPr>
        <w:t xml:space="preserve">2 </w:t>
      </w:r>
      <w:r w:rsidRPr="00CC49AB">
        <w:rPr>
          <w:lang w:eastAsia="ja-JP"/>
        </w:rPr>
        <w:t>dhe SWH me kapacitet termik 14.7 kW dhe sipërfaqe A= 26.1 m</w:t>
      </w:r>
      <w:r w:rsidRPr="00CC49AB">
        <w:rPr>
          <w:vertAlign w:val="superscript"/>
          <w:lang w:eastAsia="ja-JP"/>
        </w:rPr>
        <w:t>2</w:t>
      </w:r>
      <w:r w:rsidRPr="00CC49AB">
        <w:rPr>
          <w:lang w:eastAsia="ja-JP"/>
        </w:rPr>
        <w:t xml:space="preserve"> (referoju Fig. 5.13 a)</w:t>
      </w:r>
    </w:p>
    <w:p w14:paraId="77C1960F" w14:textId="77777777" w:rsidR="00655FA7" w:rsidRPr="00CC49AB" w:rsidRDefault="00655FA7" w:rsidP="00351313">
      <w:pPr>
        <w:pStyle w:val="TEKSTIIIIII"/>
        <w:rPr>
          <w:lang w:eastAsia="ja-JP"/>
        </w:rPr>
      </w:pPr>
    </w:p>
    <w:p w14:paraId="58A6C285" w14:textId="77777777" w:rsidR="00655FA7" w:rsidRPr="00CC49AB" w:rsidRDefault="00655FA7" w:rsidP="00655FA7">
      <w:pPr>
        <w:keepNext/>
        <w:spacing w:after="0" w:line="240" w:lineRule="auto"/>
        <w:rPr>
          <w:rFonts w:ascii="Garamond" w:hAnsi="Garamond"/>
        </w:rPr>
      </w:pPr>
      <w:r w:rsidRPr="00CC49AB">
        <w:rPr>
          <w:rFonts w:ascii="Garamond" w:hAnsi="Garamond"/>
          <w:noProof/>
          <w:lang w:val="en-US" w:eastAsia="en-US"/>
        </w:rPr>
        <w:drawing>
          <wp:inline distT="0" distB="0" distL="0" distR="0" wp14:anchorId="15096082" wp14:editId="23C822B6">
            <wp:extent cx="5706534" cy="3403600"/>
            <wp:effectExtent l="0" t="0" r="8890" b="6350"/>
            <wp:docPr id="1582215598" name="Chart 1">
              <a:extLst xmlns:a="http://schemas.openxmlformats.org/drawingml/2006/main">
                <a:ext uri="{FF2B5EF4-FFF2-40B4-BE49-F238E27FC236}">
                  <a16:creationId xmlns:a16="http://schemas.microsoft.com/office/drawing/2014/main" id="{2BCB4B19-DB6B-48CD-8959-333FE3E59C0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4"/>
              </a:graphicData>
            </a:graphic>
          </wp:inline>
        </w:drawing>
      </w:r>
    </w:p>
    <w:p w14:paraId="108158F0" w14:textId="1613793C"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27" w:name="_Toc184729419"/>
      <w:r w:rsidRPr="00CC49AB">
        <w:rPr>
          <w:rFonts w:ascii="Garamond" w:hAnsi="Garamond" w:cs="Times New Roman"/>
          <w:b w:val="0"/>
          <w:i/>
          <w:color w:val="auto"/>
          <w:szCs w:val="20"/>
        </w:rPr>
        <w:t xml:space="preserve">Figura </w:t>
      </w:r>
      <w:r w:rsidR="00351313" w:rsidRPr="00CC49AB">
        <w:rPr>
          <w:rFonts w:ascii="Garamond" w:hAnsi="Garamond" w:cs="Times New Roman"/>
          <w:b w:val="0"/>
          <w:i/>
          <w:color w:val="auto"/>
          <w:szCs w:val="20"/>
        </w:rPr>
        <w:t>5.13</w:t>
      </w:r>
      <w:r w:rsidRPr="00CC49AB">
        <w:rPr>
          <w:rFonts w:ascii="Garamond" w:hAnsi="Garamond" w:cs="Times New Roman"/>
          <w:b w:val="0"/>
          <w:i/>
          <w:color w:val="auto"/>
          <w:szCs w:val="20"/>
        </w:rPr>
        <w:t xml:space="preserve"> (a,b) Konsumi final vjetor dhe specifik i lëndës djegëse sipas përdorimit të</w:t>
      </w:r>
      <w:r w:rsidR="00DC2701" w:rsidRPr="00CC49AB">
        <w:rPr>
          <w:rFonts w:ascii="Garamond" w:hAnsi="Garamond" w:cs="Times New Roman"/>
          <w:b w:val="0"/>
          <w:i/>
          <w:color w:val="auto"/>
          <w:szCs w:val="20"/>
        </w:rPr>
        <w:t xml:space="preserve"> </w:t>
      </w:r>
      <w:r w:rsidRPr="00CC49AB">
        <w:rPr>
          <w:rFonts w:ascii="Garamond" w:hAnsi="Garamond" w:cs="Times New Roman"/>
          <w:b w:val="0"/>
          <w:i/>
          <w:color w:val="auto"/>
          <w:szCs w:val="20"/>
        </w:rPr>
        <w:t xml:space="preserve">shprehura në </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 xml:space="preserve">/vit dhe </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/m²/vit.</w:t>
      </w:r>
      <w:bookmarkEnd w:id="327"/>
    </w:p>
    <w:p w14:paraId="4D3DA2E3" w14:textId="77777777" w:rsidR="00351313" w:rsidRPr="00CC49AB" w:rsidRDefault="00351313" w:rsidP="00655FA7">
      <w:pPr>
        <w:spacing w:after="0" w:line="240" w:lineRule="auto"/>
        <w:jc w:val="both"/>
        <w:rPr>
          <w:rFonts w:ascii="Garamond" w:hAnsi="Garamond" w:cs="Times New Roman"/>
          <w:sz w:val="24"/>
          <w:szCs w:val="24"/>
          <w:lang w:eastAsia="ja-JP"/>
        </w:rPr>
      </w:pPr>
    </w:p>
    <w:p w14:paraId="509EC50A" w14:textId="51E27DDD" w:rsidR="00655FA7" w:rsidRPr="00CC49AB" w:rsidRDefault="00655FA7" w:rsidP="00351313">
      <w:pPr>
        <w:pStyle w:val="TEKSTIIIIII"/>
        <w:rPr>
          <w:lang w:eastAsia="ja-JP"/>
        </w:rPr>
      </w:pPr>
      <w:r w:rsidRPr="00CC49AB">
        <w:rPr>
          <w:lang w:eastAsia="ja-JP"/>
        </w:rPr>
        <w:t>Në figurën e 5.13 b v</w:t>
      </w:r>
      <w:r w:rsidRPr="00CC49AB">
        <w:t>ërehet se</w:t>
      </w:r>
      <w:r w:rsidRPr="00CC49AB">
        <w:rPr>
          <w:lang w:eastAsia="ja-JP"/>
        </w:rPr>
        <w:t xml:space="preserve"> k</w:t>
      </w:r>
      <w:r w:rsidRPr="00CC49AB">
        <w:t>ërkesa specifike për energji referuar sipërfaqes së banueshme (</w:t>
      </w:r>
      <w:r w:rsidR="00CE5C83" w:rsidRPr="00CC49AB">
        <w:t>kwh</w:t>
      </w:r>
      <w:r w:rsidRPr="00CC49AB">
        <w:t>/m²/vit) vjen duke u zvog</w:t>
      </w:r>
      <w:r w:rsidRPr="00CC49AB">
        <w:rPr>
          <w:lang w:eastAsia="ja-JP"/>
        </w:rPr>
        <w:t xml:space="preserve">ëluar referuar skenarit bazë. Me implementimin e masave të eficiencës së energjisë të </w:t>
      </w:r>
      <w:r w:rsidR="00A27DF5" w:rsidRPr="00CC49AB">
        <w:rPr>
          <w:lang w:eastAsia="ja-JP"/>
        </w:rPr>
        <w:t>parashikuar</w:t>
      </w:r>
      <w:r w:rsidRPr="00CC49AB">
        <w:rPr>
          <w:lang w:eastAsia="ja-JP"/>
        </w:rPr>
        <w:t xml:space="preserve"> sipas skenarëve 1 dhe 2 diferenca e kërkesës për energji ndërmjet energjive të përdorura në ngrohje, ftohje, dhe shërbime mbështetëse është ka një ndryshim të vogël me 0.3% ndërsa kalimi në skenarin 3,</w:t>
      </w:r>
      <w:r w:rsidR="00DC2701" w:rsidRPr="00CC49AB">
        <w:rPr>
          <w:lang w:eastAsia="ja-JP"/>
        </w:rPr>
        <w:t xml:space="preserve"> </w:t>
      </w:r>
      <w:r w:rsidRPr="00CC49AB">
        <w:rPr>
          <w:lang w:eastAsia="ja-JP"/>
        </w:rPr>
        <w:t xml:space="preserve">e cila lidhet me implementimin e burimeve të rinovueshme (BRE) në </w:t>
      </w:r>
      <w:r w:rsidR="00A27DF5" w:rsidRPr="00CC49AB">
        <w:rPr>
          <w:lang w:eastAsia="ja-JP"/>
        </w:rPr>
        <w:t>vendndodhje</w:t>
      </w:r>
      <w:r w:rsidRPr="00CC49AB">
        <w:rPr>
          <w:lang w:eastAsia="ja-JP"/>
        </w:rPr>
        <w:t xml:space="preserve"> sjell reduktim të konsiderueshëm të kërkesës për energji elektrike e përdorur për sistemin HVAC dhe </w:t>
      </w:r>
      <w:r w:rsidR="00A27DF5" w:rsidRPr="00CC49AB">
        <w:rPr>
          <w:lang w:eastAsia="ja-JP"/>
        </w:rPr>
        <w:t>pajisjet</w:t>
      </w:r>
      <w:r w:rsidRPr="00CC49AB">
        <w:rPr>
          <w:lang w:eastAsia="ja-JP"/>
        </w:rPr>
        <w:t xml:space="preserve"> e tjera elektrike në ndërtesën e modeluar. Gjithashtu nga rezultatet e analizës ekonomike të realizuar nga modeli </w:t>
      </w:r>
      <w:r w:rsidR="00C462FC" w:rsidRPr="00CC49AB">
        <w:rPr>
          <w:lang w:eastAsia="ja-JP"/>
        </w:rPr>
        <w:t>energjetik</w:t>
      </w:r>
      <w:r w:rsidRPr="00CC49AB">
        <w:rPr>
          <w:lang w:eastAsia="ja-JP"/>
        </w:rPr>
        <w:t xml:space="preserve"> për parametra </w:t>
      </w:r>
      <w:r w:rsidR="00A27DF5" w:rsidRPr="00CC49AB">
        <w:rPr>
          <w:lang w:eastAsia="ja-JP"/>
        </w:rPr>
        <w:t>financiare</w:t>
      </w:r>
      <w:r w:rsidRPr="00CC49AB">
        <w:rPr>
          <w:lang w:eastAsia="ja-JP"/>
        </w:rPr>
        <w:t xml:space="preserve"> të konsideruar (</w:t>
      </w:r>
      <w:r w:rsidR="00A27DF5" w:rsidRPr="00CC49AB">
        <w:rPr>
          <w:lang w:eastAsia="ja-JP"/>
        </w:rPr>
        <w:t xml:space="preserve">tabela </w:t>
      </w:r>
      <w:r w:rsidRPr="00CC49AB">
        <w:rPr>
          <w:lang w:eastAsia="ja-JP"/>
        </w:rPr>
        <w:t>5.1) të sistemit të propozuar (kthimit të thjesht investimit, NPV dhe IRR) rezulton përsëri skenari i 3 (</w:t>
      </w:r>
      <w:r w:rsidR="00A27DF5" w:rsidRPr="00CC49AB">
        <w:rPr>
          <w:lang w:eastAsia="ja-JP"/>
        </w:rPr>
        <w:t>tab</w:t>
      </w:r>
      <w:r w:rsidRPr="00CC49AB">
        <w:rPr>
          <w:lang w:eastAsia="ja-JP"/>
        </w:rPr>
        <w:t>.</w:t>
      </w:r>
      <w:r w:rsidR="00A27DF5" w:rsidRPr="00CC49AB">
        <w:rPr>
          <w:lang w:eastAsia="ja-JP"/>
        </w:rPr>
        <w:t xml:space="preserve"> </w:t>
      </w:r>
      <w:r w:rsidRPr="00CC49AB">
        <w:rPr>
          <w:lang w:eastAsia="ja-JP"/>
        </w:rPr>
        <w:t>5.2) me IRR = 15%, B-C = 2.94 dhe SP=7.6.</w:t>
      </w:r>
    </w:p>
    <w:p w14:paraId="75FA0405" w14:textId="77777777" w:rsidR="00655FA7" w:rsidRPr="00CC49AB" w:rsidRDefault="00655FA7" w:rsidP="00351313">
      <w:pPr>
        <w:pStyle w:val="TEKSTIIIIII"/>
        <w:rPr>
          <w:lang w:eastAsia="ja-JP"/>
        </w:rPr>
      </w:pPr>
    </w:p>
    <w:p w14:paraId="13792988" w14:textId="77777777" w:rsidR="00655FA7" w:rsidRPr="00CC49AB" w:rsidRDefault="00655FA7" w:rsidP="00655FA7">
      <w:pPr>
        <w:keepNext/>
        <w:spacing w:after="0" w:line="240" w:lineRule="auto"/>
        <w:rPr>
          <w:rFonts w:ascii="Garamond" w:hAnsi="Garamond"/>
        </w:rPr>
      </w:pPr>
      <w:r w:rsidRPr="00CC49AB">
        <w:rPr>
          <w:rFonts w:ascii="Garamond" w:hAnsi="Garamond" w:cs="Times New Roman"/>
          <w:noProof/>
          <w:sz w:val="24"/>
          <w:szCs w:val="24"/>
          <w:lang w:val="en-US" w:eastAsia="en-US"/>
        </w:rPr>
        <w:lastRenderedPageBreak/>
        <w:drawing>
          <wp:inline distT="0" distB="0" distL="0" distR="0" wp14:anchorId="4FE85E88" wp14:editId="207F6D03">
            <wp:extent cx="5613400" cy="3018692"/>
            <wp:effectExtent l="0" t="0" r="6350" b="10795"/>
            <wp:docPr id="3169169" name="Chart 1">
              <a:extLst xmlns:a="http://schemas.openxmlformats.org/drawingml/2006/main">
                <a:ext uri="{FF2B5EF4-FFF2-40B4-BE49-F238E27FC236}">
                  <a16:creationId xmlns:a16="http://schemas.microsoft.com/office/drawing/2014/main" id="{6F5F584C-0242-479A-8F9B-904FF10533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5"/>
              </a:graphicData>
            </a:graphic>
          </wp:inline>
        </w:drawing>
      </w:r>
    </w:p>
    <w:p w14:paraId="2A3B07AC"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28" w:name="_Toc184729420"/>
      <w:r w:rsidRPr="00CC49AB">
        <w:rPr>
          <w:rFonts w:ascii="Garamond" w:hAnsi="Garamond" w:cs="Times New Roman"/>
          <w:b w:val="0"/>
          <w:i/>
          <w:color w:val="auto"/>
          <w:szCs w:val="20"/>
        </w:rPr>
        <w:t xml:space="preserve">Figura </w:t>
      </w:r>
      <w:r w:rsidR="00351313" w:rsidRPr="00CC49AB">
        <w:rPr>
          <w:rFonts w:ascii="Garamond" w:hAnsi="Garamond" w:cs="Times New Roman"/>
          <w:b w:val="0"/>
          <w:i/>
          <w:color w:val="auto"/>
          <w:szCs w:val="20"/>
        </w:rPr>
        <w:t>5.14</w:t>
      </w:r>
      <w:r w:rsidRPr="00CC49AB">
        <w:rPr>
          <w:rFonts w:ascii="Garamond" w:hAnsi="Garamond" w:cs="Times New Roman"/>
          <w:b w:val="0"/>
          <w:i/>
          <w:color w:val="auto"/>
          <w:szCs w:val="20"/>
        </w:rPr>
        <w:t xml:space="preserve"> Treguesit e qëndrueshmërisë financiare sipas skenarëve</w:t>
      </w:r>
      <w:bookmarkEnd w:id="328"/>
    </w:p>
    <w:p w14:paraId="35A20CFA" w14:textId="77777777" w:rsidR="00655FA7" w:rsidRPr="00CC49AB" w:rsidRDefault="00655FA7" w:rsidP="00655FA7">
      <w:pPr>
        <w:spacing w:after="0" w:line="240" w:lineRule="auto"/>
        <w:rPr>
          <w:rFonts w:ascii="Garamond" w:hAnsi="Garamond"/>
        </w:rPr>
      </w:pPr>
    </w:p>
    <w:p w14:paraId="24D8B534" w14:textId="11A93AB0"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29" w:name="_Toc184729228"/>
      <w:r w:rsidRPr="00CC49AB">
        <w:rPr>
          <w:rFonts w:ascii="Garamond" w:hAnsi="Garamond" w:cs="Times New Roman"/>
          <w:b w:val="0"/>
          <w:i/>
          <w:color w:val="auto"/>
          <w:szCs w:val="20"/>
        </w:rPr>
        <w:t xml:space="preserve">Tabela </w:t>
      </w:r>
      <w:r w:rsidR="00351313" w:rsidRPr="00CC49AB">
        <w:rPr>
          <w:rFonts w:ascii="Garamond" w:hAnsi="Garamond" w:cs="Times New Roman"/>
          <w:b w:val="0"/>
          <w:i/>
          <w:color w:val="auto"/>
          <w:szCs w:val="20"/>
        </w:rPr>
        <w:t>5.12</w:t>
      </w:r>
      <w:r w:rsidRPr="00CC49AB">
        <w:rPr>
          <w:rFonts w:ascii="Garamond" w:hAnsi="Garamond" w:cs="Times New Roman"/>
          <w:b w:val="0"/>
          <w:i/>
          <w:color w:val="auto"/>
          <w:szCs w:val="20"/>
        </w:rPr>
        <w:t xml:space="preserve"> Treguesit e analizës së rinovimit të një ndërtese arsimi 9</w:t>
      </w:r>
      <w:r w:rsidR="00A27DF5" w:rsidRPr="00CC49AB">
        <w:rPr>
          <w:rFonts w:ascii="Garamond" w:hAnsi="Garamond" w:cs="Times New Roman"/>
          <w:b w:val="0"/>
          <w:i/>
          <w:color w:val="auto"/>
          <w:szCs w:val="20"/>
        </w:rPr>
        <w:t>-</w:t>
      </w:r>
      <w:r w:rsidRPr="00CC49AB">
        <w:rPr>
          <w:rFonts w:ascii="Garamond" w:hAnsi="Garamond" w:cs="Times New Roman"/>
          <w:b w:val="0"/>
          <w:i/>
          <w:color w:val="auto"/>
          <w:szCs w:val="20"/>
        </w:rPr>
        <w:t>vjeçare</w:t>
      </w:r>
      <w:bookmarkEnd w:id="329"/>
    </w:p>
    <w:tbl>
      <w:tblPr>
        <w:tblStyle w:val="TableGrid"/>
        <w:tblW w:w="0" w:type="auto"/>
        <w:tblLook w:val="04A0" w:firstRow="1" w:lastRow="0" w:firstColumn="1" w:lastColumn="0" w:noHBand="0" w:noVBand="1"/>
      </w:tblPr>
      <w:tblGrid>
        <w:gridCol w:w="2241"/>
        <w:gridCol w:w="2178"/>
        <w:gridCol w:w="2179"/>
        <w:gridCol w:w="2179"/>
      </w:tblGrid>
      <w:tr w:rsidR="00655FA7" w:rsidRPr="00CC49AB" w14:paraId="08935A05" w14:textId="77777777" w:rsidTr="002405F4">
        <w:tc>
          <w:tcPr>
            <w:tcW w:w="2241" w:type="dxa"/>
            <w:vMerge w:val="restart"/>
          </w:tcPr>
          <w:p w14:paraId="28AC5253" w14:textId="77777777" w:rsidR="00655FA7" w:rsidRPr="00CC49AB" w:rsidRDefault="00655FA7" w:rsidP="002405F4">
            <w:pPr>
              <w:spacing w:after="0"/>
              <w:rPr>
                <w:rFonts w:ascii="Garamond" w:hAnsi="Garamond" w:cs="Times New Roman"/>
                <w:szCs w:val="24"/>
                <w:lang w:val="sq-AL"/>
              </w:rPr>
            </w:pPr>
          </w:p>
        </w:tc>
        <w:tc>
          <w:tcPr>
            <w:tcW w:w="6536" w:type="dxa"/>
            <w:gridSpan w:val="3"/>
          </w:tcPr>
          <w:p w14:paraId="75DF0A1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b/>
                <w:bCs/>
                <w:szCs w:val="24"/>
                <w:lang w:val="sq-AL"/>
              </w:rPr>
              <w:t>Rinovimi i një ndërtese arsimi – shkollë 9 vjeçare</w:t>
            </w:r>
          </w:p>
        </w:tc>
      </w:tr>
      <w:tr w:rsidR="00655FA7" w:rsidRPr="00CC49AB" w14:paraId="505EF666" w14:textId="77777777" w:rsidTr="002405F4">
        <w:tc>
          <w:tcPr>
            <w:tcW w:w="2241" w:type="dxa"/>
            <w:vMerge/>
          </w:tcPr>
          <w:p w14:paraId="17F12BE3" w14:textId="77777777" w:rsidR="00655FA7" w:rsidRPr="00CC49AB" w:rsidRDefault="00655FA7" w:rsidP="002405F4">
            <w:pPr>
              <w:spacing w:after="0"/>
              <w:rPr>
                <w:rFonts w:ascii="Garamond" w:hAnsi="Garamond" w:cs="Times New Roman"/>
                <w:szCs w:val="24"/>
                <w:lang w:val="sq-AL"/>
              </w:rPr>
            </w:pPr>
          </w:p>
        </w:tc>
        <w:tc>
          <w:tcPr>
            <w:tcW w:w="2178" w:type="dxa"/>
          </w:tcPr>
          <w:p w14:paraId="1A2D748A" w14:textId="77777777" w:rsidR="00655FA7" w:rsidRPr="00CC49AB" w:rsidRDefault="00655FA7" w:rsidP="002405F4">
            <w:pPr>
              <w:spacing w:after="0"/>
              <w:rPr>
                <w:rFonts w:ascii="Garamond" w:hAnsi="Garamond" w:cs="Times New Roman"/>
                <w:b/>
                <w:bCs/>
                <w:szCs w:val="24"/>
                <w:lang w:val="sq-AL"/>
              </w:rPr>
            </w:pPr>
            <w:r w:rsidRPr="00CC49AB">
              <w:rPr>
                <w:rFonts w:ascii="Garamond" w:hAnsi="Garamond" w:cs="Times New Roman"/>
                <w:b/>
                <w:bCs/>
                <w:szCs w:val="24"/>
                <w:lang w:val="sq-AL"/>
              </w:rPr>
              <w:t>Skenari 1</w:t>
            </w:r>
          </w:p>
        </w:tc>
        <w:tc>
          <w:tcPr>
            <w:tcW w:w="2179" w:type="dxa"/>
          </w:tcPr>
          <w:p w14:paraId="5CDC9A23" w14:textId="77777777" w:rsidR="00655FA7" w:rsidRPr="00CC49AB" w:rsidRDefault="00655FA7" w:rsidP="002405F4">
            <w:pPr>
              <w:spacing w:after="0"/>
              <w:rPr>
                <w:rFonts w:ascii="Garamond" w:hAnsi="Garamond" w:cs="Times New Roman"/>
                <w:b/>
                <w:bCs/>
                <w:szCs w:val="24"/>
                <w:lang w:val="sq-AL"/>
              </w:rPr>
            </w:pPr>
            <w:r w:rsidRPr="00CC49AB">
              <w:rPr>
                <w:rFonts w:ascii="Garamond" w:hAnsi="Garamond" w:cs="Times New Roman"/>
                <w:b/>
                <w:bCs/>
                <w:szCs w:val="24"/>
                <w:lang w:val="sq-AL"/>
              </w:rPr>
              <w:t>Skenari 2</w:t>
            </w:r>
          </w:p>
        </w:tc>
        <w:tc>
          <w:tcPr>
            <w:tcW w:w="2179" w:type="dxa"/>
          </w:tcPr>
          <w:p w14:paraId="16121FE9" w14:textId="77777777" w:rsidR="00655FA7" w:rsidRPr="00CC49AB" w:rsidRDefault="00655FA7" w:rsidP="002405F4">
            <w:pPr>
              <w:spacing w:after="0"/>
              <w:rPr>
                <w:rFonts w:ascii="Garamond" w:hAnsi="Garamond" w:cs="Times New Roman"/>
                <w:b/>
                <w:bCs/>
                <w:szCs w:val="24"/>
                <w:lang w:val="sq-AL"/>
              </w:rPr>
            </w:pPr>
            <w:r w:rsidRPr="00CC49AB">
              <w:rPr>
                <w:rFonts w:ascii="Garamond" w:hAnsi="Garamond" w:cs="Times New Roman"/>
                <w:b/>
                <w:bCs/>
                <w:szCs w:val="24"/>
                <w:lang w:val="sq-AL"/>
              </w:rPr>
              <w:t>Skenari 3</w:t>
            </w:r>
          </w:p>
        </w:tc>
      </w:tr>
      <w:tr w:rsidR="00655FA7" w:rsidRPr="00CC49AB" w14:paraId="63C5AA29" w14:textId="77777777" w:rsidTr="002405F4">
        <w:tc>
          <w:tcPr>
            <w:tcW w:w="8777" w:type="dxa"/>
            <w:gridSpan w:val="4"/>
          </w:tcPr>
          <w:p w14:paraId="661F8F34"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Analiza e performancës energjetike</w:t>
            </w:r>
          </w:p>
        </w:tc>
      </w:tr>
      <w:tr w:rsidR="00655FA7" w:rsidRPr="00CC49AB" w14:paraId="339CCB4C" w14:textId="77777777" w:rsidTr="002405F4">
        <w:tc>
          <w:tcPr>
            <w:tcW w:w="2241" w:type="dxa"/>
          </w:tcPr>
          <w:p w14:paraId="311DD2CB" w14:textId="7D83A96E"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Koeficienti i energjisë primare (</w:t>
            </w:r>
            <w:r w:rsidR="00CE5C83" w:rsidRPr="00CC49AB">
              <w:rPr>
                <w:rFonts w:ascii="Garamond" w:hAnsi="Garamond" w:cs="Times New Roman"/>
                <w:szCs w:val="24"/>
                <w:lang w:val="sq-AL"/>
              </w:rPr>
              <w:t>kwh</w:t>
            </w:r>
            <w:r w:rsidRPr="00CC49AB">
              <w:rPr>
                <w:rFonts w:ascii="Garamond" w:hAnsi="Garamond" w:cs="Times New Roman"/>
                <w:szCs w:val="24"/>
                <w:lang w:val="sq-AL"/>
              </w:rPr>
              <w:t>/m²/vit)</w:t>
            </w:r>
          </w:p>
        </w:tc>
        <w:tc>
          <w:tcPr>
            <w:tcW w:w="2178" w:type="dxa"/>
          </w:tcPr>
          <w:p w14:paraId="602C7ECD" w14:textId="77777777" w:rsidR="00655FA7" w:rsidRPr="00CC49AB" w:rsidRDefault="00655FA7" w:rsidP="002405F4">
            <w:pPr>
              <w:spacing w:after="0"/>
              <w:rPr>
                <w:rFonts w:ascii="Garamond" w:hAnsi="Garamond" w:cs="Calibri"/>
                <w:szCs w:val="22"/>
                <w:lang w:val="sq-AL" w:eastAsia="en-US"/>
              </w:rPr>
            </w:pPr>
            <w:r w:rsidRPr="00CC49AB">
              <w:rPr>
                <w:rFonts w:ascii="Garamond" w:hAnsi="Garamond" w:cs="Calibri"/>
                <w:szCs w:val="22"/>
                <w:lang w:val="sq-AL"/>
              </w:rPr>
              <w:t>87.7</w:t>
            </w:r>
          </w:p>
          <w:p w14:paraId="26095C23" w14:textId="77777777" w:rsidR="00655FA7" w:rsidRPr="00CC49AB" w:rsidRDefault="00655FA7" w:rsidP="002405F4">
            <w:pPr>
              <w:spacing w:after="0"/>
              <w:rPr>
                <w:rFonts w:ascii="Garamond" w:hAnsi="Garamond" w:cs="Times New Roman"/>
                <w:szCs w:val="24"/>
                <w:lang w:val="sq-AL"/>
              </w:rPr>
            </w:pPr>
          </w:p>
        </w:tc>
        <w:tc>
          <w:tcPr>
            <w:tcW w:w="2179" w:type="dxa"/>
          </w:tcPr>
          <w:p w14:paraId="50206023" w14:textId="77777777" w:rsidR="00655FA7" w:rsidRPr="00CC49AB" w:rsidRDefault="00655FA7" w:rsidP="002405F4">
            <w:pPr>
              <w:spacing w:after="0"/>
              <w:rPr>
                <w:rFonts w:ascii="Garamond" w:hAnsi="Garamond" w:cs="Calibri"/>
                <w:szCs w:val="22"/>
                <w:lang w:val="sq-AL" w:eastAsia="en-US"/>
              </w:rPr>
            </w:pPr>
            <w:r w:rsidRPr="00CC49AB">
              <w:rPr>
                <w:rFonts w:ascii="Garamond" w:hAnsi="Garamond" w:cs="Calibri"/>
                <w:szCs w:val="22"/>
                <w:lang w:val="sq-AL"/>
              </w:rPr>
              <w:t>87.1</w:t>
            </w:r>
          </w:p>
          <w:p w14:paraId="05150C1D" w14:textId="77777777" w:rsidR="00655FA7" w:rsidRPr="00CC49AB" w:rsidRDefault="00655FA7" w:rsidP="002405F4">
            <w:pPr>
              <w:spacing w:after="0"/>
              <w:rPr>
                <w:rFonts w:ascii="Garamond" w:hAnsi="Garamond" w:cs="Times New Roman"/>
                <w:szCs w:val="24"/>
                <w:lang w:val="sq-AL"/>
              </w:rPr>
            </w:pPr>
          </w:p>
        </w:tc>
        <w:tc>
          <w:tcPr>
            <w:tcW w:w="2179" w:type="dxa"/>
          </w:tcPr>
          <w:p w14:paraId="137E6F82" w14:textId="77777777" w:rsidR="00655FA7" w:rsidRPr="00CC49AB" w:rsidRDefault="00655FA7" w:rsidP="002405F4">
            <w:pPr>
              <w:spacing w:after="0"/>
              <w:rPr>
                <w:rFonts w:ascii="Garamond" w:hAnsi="Garamond" w:cs="Calibri"/>
                <w:szCs w:val="22"/>
                <w:lang w:val="sq-AL" w:eastAsia="en-US"/>
              </w:rPr>
            </w:pPr>
            <w:r w:rsidRPr="00CC49AB">
              <w:rPr>
                <w:rFonts w:ascii="Garamond" w:hAnsi="Garamond" w:cs="Calibri"/>
                <w:szCs w:val="22"/>
                <w:lang w:val="sq-AL"/>
              </w:rPr>
              <w:t>62.2</w:t>
            </w:r>
          </w:p>
          <w:p w14:paraId="74887FD4" w14:textId="77777777" w:rsidR="00655FA7" w:rsidRPr="00CC49AB" w:rsidRDefault="00655FA7" w:rsidP="002405F4">
            <w:pPr>
              <w:spacing w:after="0"/>
              <w:rPr>
                <w:rFonts w:ascii="Garamond" w:hAnsi="Garamond" w:cs="Times New Roman"/>
                <w:szCs w:val="24"/>
                <w:lang w:val="sq-AL"/>
              </w:rPr>
            </w:pPr>
          </w:p>
        </w:tc>
      </w:tr>
      <w:tr w:rsidR="00655FA7" w:rsidRPr="00CC49AB" w14:paraId="4AA80655" w14:textId="77777777" w:rsidTr="002405F4">
        <w:tc>
          <w:tcPr>
            <w:tcW w:w="2241" w:type="dxa"/>
          </w:tcPr>
          <w:p w14:paraId="212FF003"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Kursimi në faturën e energjisë (në %)</w:t>
            </w:r>
          </w:p>
        </w:tc>
        <w:tc>
          <w:tcPr>
            <w:tcW w:w="2178" w:type="dxa"/>
          </w:tcPr>
          <w:p w14:paraId="47176EEB"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59.1%</w:t>
            </w:r>
          </w:p>
        </w:tc>
        <w:tc>
          <w:tcPr>
            <w:tcW w:w="2179" w:type="dxa"/>
          </w:tcPr>
          <w:p w14:paraId="69070051"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59.4%</w:t>
            </w:r>
          </w:p>
        </w:tc>
        <w:tc>
          <w:tcPr>
            <w:tcW w:w="2179" w:type="dxa"/>
          </w:tcPr>
          <w:p w14:paraId="4CA4003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71%</w:t>
            </w:r>
          </w:p>
        </w:tc>
      </w:tr>
      <w:tr w:rsidR="00655FA7" w:rsidRPr="00CC49AB" w14:paraId="62EA85D6" w14:textId="77777777" w:rsidTr="002405F4">
        <w:tc>
          <w:tcPr>
            <w:tcW w:w="8777" w:type="dxa"/>
            <w:gridSpan w:val="4"/>
          </w:tcPr>
          <w:p w14:paraId="2B07BD0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Analiza e kostos së investimit</w:t>
            </w:r>
          </w:p>
        </w:tc>
      </w:tr>
      <w:tr w:rsidR="00655FA7" w:rsidRPr="00CC49AB" w14:paraId="7DA96E4D" w14:textId="77777777" w:rsidTr="002405F4">
        <w:tc>
          <w:tcPr>
            <w:tcW w:w="2241" w:type="dxa"/>
          </w:tcPr>
          <w:p w14:paraId="5A1D3E9A"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Mbështetja financiare (në %)</w:t>
            </w:r>
          </w:p>
        </w:tc>
        <w:tc>
          <w:tcPr>
            <w:tcW w:w="2178" w:type="dxa"/>
          </w:tcPr>
          <w:p w14:paraId="2EF78E4F"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c>
          <w:tcPr>
            <w:tcW w:w="2179" w:type="dxa"/>
          </w:tcPr>
          <w:p w14:paraId="6A1B49E8"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c>
          <w:tcPr>
            <w:tcW w:w="2179" w:type="dxa"/>
          </w:tcPr>
          <w:p w14:paraId="33EF47FC"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bl>
    <w:p w14:paraId="67F9856B" w14:textId="77777777" w:rsidR="00655FA7" w:rsidRPr="00CC49AB" w:rsidRDefault="00655FA7" w:rsidP="00655FA7">
      <w:pPr>
        <w:spacing w:after="0" w:line="240" w:lineRule="auto"/>
        <w:jc w:val="both"/>
        <w:rPr>
          <w:rFonts w:ascii="Garamond" w:hAnsi="Garamond" w:cs="Times New Roman"/>
          <w:sz w:val="24"/>
          <w:szCs w:val="24"/>
        </w:rPr>
      </w:pPr>
    </w:p>
    <w:p w14:paraId="6A80470A" w14:textId="722B2FBE" w:rsidR="00655FA7" w:rsidRPr="00CC49AB" w:rsidRDefault="00655FA7" w:rsidP="00655FA7">
      <w:pPr>
        <w:spacing w:after="0" w:line="240" w:lineRule="auto"/>
        <w:jc w:val="both"/>
        <w:rPr>
          <w:rFonts w:ascii="Garamond" w:hAnsi="Garamond" w:cs="Times New Roman"/>
          <w:sz w:val="24"/>
          <w:szCs w:val="24"/>
        </w:rPr>
      </w:pPr>
      <w:r w:rsidRPr="00CC49AB">
        <w:rPr>
          <w:rFonts w:ascii="Garamond" w:hAnsi="Garamond" w:cs="Times New Roman"/>
          <w:sz w:val="24"/>
          <w:szCs w:val="24"/>
        </w:rPr>
        <w:t xml:space="preserve">Mund të vërehet se kostoja e investimit është shumë më e lartë në rastin e rinovimit të thelluar sipas skenarit 3, por megjithatë është skenari me kosto efektive respektivisht jetëgjatësisë së ndërtesës. Instalimi i pajisjeve me </w:t>
      </w:r>
      <w:r w:rsidR="00340F38" w:rsidRPr="00CC49AB">
        <w:rPr>
          <w:rFonts w:ascii="Garamond" w:hAnsi="Garamond" w:cs="Times New Roman"/>
          <w:sz w:val="24"/>
          <w:szCs w:val="24"/>
        </w:rPr>
        <w:t>eficienc</w:t>
      </w:r>
      <w:r w:rsidRPr="00CC49AB">
        <w:rPr>
          <w:rFonts w:ascii="Garamond" w:hAnsi="Garamond" w:cs="Times New Roman"/>
          <w:sz w:val="24"/>
          <w:szCs w:val="24"/>
        </w:rPr>
        <w:t>ë të lartë energjetike dhe izolimi i mureve në mënyrë të duhur redukton ndjeshëm faturat e energjisë, dhe për këtë arsye bën kursime afatgjata pavarësisht kostos shumë të lartë të investimit. Për më tepër, skenari 3 do të ketë gjithashtu një ndikim të rëndësishëm së pari në sigurimin e komfortit të banorëve të ndërtesës dhe së dyti në rritjen vlerës së tregut të pronës.</w:t>
      </w:r>
    </w:p>
    <w:p w14:paraId="56323D6C" w14:textId="77777777" w:rsidR="00655FA7" w:rsidRPr="00CC49AB" w:rsidRDefault="00351313" w:rsidP="00351313">
      <w:pPr>
        <w:pStyle w:val="TEKSTIIIIII"/>
        <w:rPr>
          <w:b/>
        </w:rPr>
      </w:pPr>
      <w:bookmarkStart w:id="330" w:name="_Toc184683115"/>
      <w:bookmarkStart w:id="331" w:name="_Toc184729136"/>
      <w:r w:rsidRPr="00CC49AB">
        <w:rPr>
          <w:b/>
        </w:rPr>
        <w:t xml:space="preserve">5.5 </w:t>
      </w:r>
      <w:r w:rsidR="00655FA7" w:rsidRPr="00CC49AB">
        <w:rPr>
          <w:b/>
        </w:rPr>
        <w:t>Rinovimi i një ndërtese konvikti</w:t>
      </w:r>
      <w:bookmarkEnd w:id="330"/>
      <w:bookmarkEnd w:id="331"/>
    </w:p>
    <w:p w14:paraId="606B3C90" w14:textId="77777777" w:rsidR="00655FA7" w:rsidRPr="00CC49AB" w:rsidRDefault="00351313" w:rsidP="00351313">
      <w:pPr>
        <w:pStyle w:val="TEKSTIIIIII"/>
        <w:rPr>
          <w:b/>
        </w:rPr>
      </w:pPr>
      <w:bookmarkStart w:id="332" w:name="_Toc184683116"/>
      <w:bookmarkStart w:id="333" w:name="_Toc184729137"/>
      <w:r w:rsidRPr="00CC49AB">
        <w:rPr>
          <w:b/>
        </w:rPr>
        <w:t xml:space="preserve">5.5.1 </w:t>
      </w:r>
      <w:r w:rsidR="00655FA7" w:rsidRPr="00CC49AB">
        <w:rPr>
          <w:b/>
        </w:rPr>
        <w:t>Përshkrimi</w:t>
      </w:r>
      <w:bookmarkEnd w:id="332"/>
      <w:bookmarkEnd w:id="333"/>
    </w:p>
    <w:p w14:paraId="0CFF4279" w14:textId="7114F750" w:rsidR="00655FA7" w:rsidRPr="00CC49AB" w:rsidRDefault="00655FA7" w:rsidP="00351313">
      <w:pPr>
        <w:pStyle w:val="TEKSTIIIIII"/>
        <w:rPr>
          <w:rFonts w:eastAsiaTheme="minorEastAsia"/>
          <w:szCs w:val="24"/>
        </w:rPr>
      </w:pPr>
      <w:r w:rsidRPr="00CC49AB">
        <w:rPr>
          <w:rFonts w:eastAsiaTheme="minorEastAsia"/>
          <w:szCs w:val="24"/>
        </w:rPr>
        <w:t xml:space="preserve">Ndërtesa që përdoret si rezidencë studentore universitare publike, konvikt, e zgjedhur për të qenë pjesë e analizës është ndërtuar në vitin 1985. </w:t>
      </w:r>
      <w:r w:rsidRPr="00CC49AB">
        <w:rPr>
          <w:szCs w:val="24"/>
        </w:rPr>
        <w:t>Ndërtesa e përzgjedhur për</w:t>
      </w:r>
      <w:r w:rsidR="00992EA1" w:rsidRPr="00CC49AB">
        <w:rPr>
          <w:szCs w:val="24"/>
        </w:rPr>
        <w:t>b</w:t>
      </w:r>
      <w:r w:rsidRPr="00CC49AB">
        <w:rPr>
          <w:szCs w:val="24"/>
        </w:rPr>
        <w:t xml:space="preserve">ëhet nga 5 kate dhe me zona me destinacion salla dhe ambiente studimi, </w:t>
      </w:r>
      <w:r w:rsidR="00992EA1" w:rsidRPr="00CC49AB">
        <w:rPr>
          <w:szCs w:val="24"/>
        </w:rPr>
        <w:t>mensa</w:t>
      </w:r>
      <w:r w:rsidRPr="00CC49AB">
        <w:rPr>
          <w:szCs w:val="24"/>
        </w:rPr>
        <w:t xml:space="preserve">, sallë argëtimi, zyra, salla mbledhje, </w:t>
      </w:r>
      <w:r w:rsidR="00992EA1" w:rsidRPr="00CC49AB">
        <w:rPr>
          <w:szCs w:val="24"/>
        </w:rPr>
        <w:t>korridor</w:t>
      </w:r>
      <w:r w:rsidRPr="00CC49AB">
        <w:rPr>
          <w:szCs w:val="24"/>
        </w:rPr>
        <w:t xml:space="preserve">, tualet, salla studimi, me depo, recepsion dhe dhomë fjetje. Ndërtesa është e patermoizoluar dhe me sistem sistem </w:t>
      </w:r>
      <w:r w:rsidR="00146364" w:rsidRPr="00CC49AB">
        <w:rPr>
          <w:szCs w:val="24"/>
        </w:rPr>
        <w:t>qendror</w:t>
      </w:r>
      <w:r w:rsidRPr="00CC49AB">
        <w:rPr>
          <w:szCs w:val="24"/>
        </w:rPr>
        <w:t xml:space="preserve"> ngrohje me p</w:t>
      </w:r>
      <w:r w:rsidR="00A27DF5" w:rsidRPr="00CC49AB">
        <w:rPr>
          <w:szCs w:val="24"/>
        </w:rPr>
        <w:t>e</w:t>
      </w:r>
      <w:r w:rsidRPr="00CC49AB">
        <w:rPr>
          <w:szCs w:val="24"/>
        </w:rPr>
        <w:t xml:space="preserve">let me rendiment të ulët. Uji i ngrohtë sanitar garantohet përmes ngrohësve elektrik me rezistencë. </w:t>
      </w:r>
      <w:r w:rsidRPr="00CC49AB">
        <w:rPr>
          <w:rFonts w:eastAsiaTheme="minorEastAsia"/>
          <w:szCs w:val="24"/>
        </w:rPr>
        <w:t xml:space="preserve">Ndërtesa do të pozicionohet qytetin e Tiranës që përkon me zonën </w:t>
      </w:r>
      <w:r w:rsidRPr="00CC49AB">
        <w:rPr>
          <w:rFonts w:eastAsiaTheme="minorEastAsia"/>
          <w:szCs w:val="24"/>
        </w:rPr>
        <w:lastRenderedPageBreak/>
        <w:t xml:space="preserve">A klimatike të </w:t>
      </w:r>
      <w:r w:rsidR="00F94D19" w:rsidRPr="00CC49AB">
        <w:rPr>
          <w:rFonts w:eastAsiaTheme="minorEastAsia"/>
          <w:szCs w:val="24"/>
        </w:rPr>
        <w:t>Shqipërisë</w:t>
      </w:r>
      <w:r w:rsidRPr="00CC49AB">
        <w:rPr>
          <w:rFonts w:eastAsiaTheme="minorEastAsia"/>
          <w:szCs w:val="24"/>
        </w:rPr>
        <w:t>. Qyteti i përzgjedhura përkon me numrin më të madh të ndërtesave dhe numrin më të madh të banorëve respektivisht zonave klimatike sipas rezultateve të Censit 2023</w:t>
      </w:r>
      <w:r w:rsidRPr="00CC49AB">
        <w:rPr>
          <w:rStyle w:val="FootnoteReference"/>
          <w:rFonts w:eastAsiaTheme="minorEastAsia" w:cs="Times New Roman"/>
          <w:szCs w:val="24"/>
        </w:rPr>
        <w:footnoteReference w:id="20"/>
      </w:r>
      <w:r w:rsidRPr="00CC49AB">
        <w:rPr>
          <w:rFonts w:eastAsiaTheme="minorEastAsia"/>
          <w:szCs w:val="24"/>
        </w:rPr>
        <w:t>. Analiza e ndryshimeve për të njëjtën ndërtesë respektivisht zonave të tjera mund t të jepet në figurën 5.19</w:t>
      </w:r>
      <w:r w:rsidR="00DC2701" w:rsidRPr="00CC49AB">
        <w:rPr>
          <w:rFonts w:eastAsiaTheme="minorEastAsia"/>
          <w:szCs w:val="24"/>
        </w:rPr>
        <w:t xml:space="preserve"> </w:t>
      </w:r>
      <w:r w:rsidRPr="00CC49AB">
        <w:rPr>
          <w:rFonts w:eastAsiaTheme="minorEastAsia"/>
          <w:szCs w:val="24"/>
        </w:rPr>
        <w:t xml:space="preserve">në paragrafin 5.7 paragrafin mënyrë empirike. </w:t>
      </w:r>
    </w:p>
    <w:p w14:paraId="37A5CD7C" w14:textId="77777777" w:rsidR="00655FA7" w:rsidRPr="00CC49AB" w:rsidRDefault="00351313" w:rsidP="00351313">
      <w:pPr>
        <w:pStyle w:val="TEKSTIIIIII"/>
        <w:rPr>
          <w:b/>
        </w:rPr>
      </w:pPr>
      <w:bookmarkStart w:id="334" w:name="_Toc184683117"/>
      <w:bookmarkStart w:id="335" w:name="_Toc184729138"/>
      <w:r w:rsidRPr="00CC49AB">
        <w:rPr>
          <w:b/>
        </w:rPr>
        <w:t xml:space="preserve">5.5.2 </w:t>
      </w:r>
      <w:r w:rsidR="00655FA7" w:rsidRPr="00CC49AB">
        <w:rPr>
          <w:b/>
        </w:rPr>
        <w:t>Karakteristika arkitektonike</w:t>
      </w:r>
      <w:bookmarkEnd w:id="334"/>
      <w:bookmarkEnd w:id="335"/>
    </w:p>
    <w:p w14:paraId="6EC8EA5B" w14:textId="77777777" w:rsidR="00655FA7" w:rsidRPr="00CC49AB" w:rsidRDefault="00655FA7" w:rsidP="00351313">
      <w:pPr>
        <w:pStyle w:val="TEKSTIIIIII"/>
        <w:rPr>
          <w:szCs w:val="24"/>
        </w:rPr>
      </w:pPr>
      <w:r w:rsidRPr="00CC49AB">
        <w:rPr>
          <w:szCs w:val="24"/>
        </w:rPr>
        <w:t>Muret janë të përbëra me tulla të plota 380 mm dhe me 20 mm suva nga të dyja anët dhe pa termoizolim</w:t>
      </w:r>
    </w:p>
    <w:p w14:paraId="2CD39CDF" w14:textId="77777777" w:rsidR="00655FA7" w:rsidRPr="00CC49AB" w:rsidRDefault="00655FA7" w:rsidP="00351313">
      <w:pPr>
        <w:pStyle w:val="TEKSTIIIIII"/>
        <w:rPr>
          <w:szCs w:val="24"/>
        </w:rPr>
      </w:pPr>
      <w:r w:rsidRPr="00CC49AB">
        <w:rPr>
          <w:szCs w:val="24"/>
        </w:rPr>
        <w:t>Çatia dhe dyshemeja janë të patermoizoluara;</w:t>
      </w:r>
    </w:p>
    <w:p w14:paraId="4D35DB92" w14:textId="77777777" w:rsidR="00655FA7" w:rsidRPr="00CC49AB" w:rsidRDefault="00655FA7" w:rsidP="00351313">
      <w:pPr>
        <w:pStyle w:val="TEKSTIIIIII"/>
        <w:rPr>
          <w:szCs w:val="24"/>
        </w:rPr>
      </w:pPr>
      <w:r w:rsidRPr="00CC49AB">
        <w:rPr>
          <w:szCs w:val="24"/>
        </w:rPr>
        <w:t>Dritaret: kornizë druri, me një xham dhe dritare me kornizë alumini me dopio xham;</w:t>
      </w:r>
    </w:p>
    <w:p w14:paraId="26355199" w14:textId="6644E6ED" w:rsidR="00655FA7" w:rsidRPr="00CC49AB" w:rsidRDefault="00655FA7" w:rsidP="00351313">
      <w:pPr>
        <w:pStyle w:val="TEKSTIIIIII"/>
        <w:rPr>
          <w:szCs w:val="24"/>
        </w:rPr>
      </w:pPr>
      <w:r w:rsidRPr="00CC49AB">
        <w:rPr>
          <w:szCs w:val="24"/>
        </w:rPr>
        <w:t xml:space="preserve">Ngrohja: sistem </w:t>
      </w:r>
      <w:r w:rsidR="00F94D19" w:rsidRPr="00CC49AB">
        <w:rPr>
          <w:szCs w:val="24"/>
        </w:rPr>
        <w:t>qendror</w:t>
      </w:r>
      <w:r w:rsidRPr="00CC49AB">
        <w:rPr>
          <w:szCs w:val="24"/>
        </w:rPr>
        <w:t xml:space="preserve"> me pelet;</w:t>
      </w:r>
    </w:p>
    <w:p w14:paraId="66882116" w14:textId="77777777" w:rsidR="00655FA7" w:rsidRPr="00CC49AB" w:rsidRDefault="00655FA7" w:rsidP="00351313">
      <w:pPr>
        <w:pStyle w:val="TEKSTIIIIII"/>
        <w:rPr>
          <w:szCs w:val="24"/>
        </w:rPr>
      </w:pPr>
      <w:r w:rsidRPr="00CC49AB">
        <w:rPr>
          <w:szCs w:val="24"/>
        </w:rPr>
        <w:t>Uji i ngrohtë sanitar: Pajisje me akumulator dhe rezistencë elektrike</w:t>
      </w:r>
    </w:p>
    <w:p w14:paraId="0F6A4647" w14:textId="77777777" w:rsidR="00655FA7" w:rsidRPr="00CC49AB" w:rsidRDefault="00655FA7" w:rsidP="00351313">
      <w:pPr>
        <w:pStyle w:val="TEKSTIIIIII"/>
        <w:rPr>
          <w:szCs w:val="24"/>
        </w:rPr>
      </w:pPr>
      <w:r w:rsidRPr="00CC49AB">
        <w:rPr>
          <w:szCs w:val="24"/>
        </w:rPr>
        <w:t>Ventilimi: natyral</w:t>
      </w:r>
    </w:p>
    <w:p w14:paraId="7B16B9E0" w14:textId="77777777" w:rsidR="00655FA7" w:rsidRPr="00CC49AB" w:rsidRDefault="00655FA7" w:rsidP="00351313">
      <w:pPr>
        <w:pStyle w:val="TEKSTIIIIII"/>
        <w:rPr>
          <w:szCs w:val="24"/>
        </w:rPr>
      </w:pPr>
      <w:r w:rsidRPr="00CC49AB">
        <w:rPr>
          <w:szCs w:val="24"/>
        </w:rPr>
        <w:t>Duke qenë se ndërtesa është e patermoizoluar, humbjet dhe fitimet e nxehtësisë respektivisht stinës së ftohtë dhe të ngrohtë janë të mëdha. Për shkak të nënpërmasimit të sistemit të ngrohjes së ujit sanitar dhe kohës së gjatë të nevojshme për ngrohjen e ujit sanitar, kërkesa për ujë të ngrohtë nuk përballohet dot prej sistemit të instaluar.</w:t>
      </w:r>
    </w:p>
    <w:p w14:paraId="31E5CD66" w14:textId="77777777" w:rsidR="00655FA7" w:rsidRPr="00CC49AB" w:rsidRDefault="00351313" w:rsidP="00351313">
      <w:pPr>
        <w:pStyle w:val="TEKSTIIIIII"/>
        <w:rPr>
          <w:rFonts w:eastAsiaTheme="minorEastAsia"/>
          <w:b/>
          <w:bCs/>
        </w:rPr>
      </w:pPr>
      <w:bookmarkStart w:id="336" w:name="_Toc184683118"/>
      <w:bookmarkStart w:id="337" w:name="_Toc184729139"/>
      <w:r w:rsidRPr="00CC49AB">
        <w:rPr>
          <w:b/>
        </w:rPr>
        <w:t xml:space="preserve">5.5.3 </w:t>
      </w:r>
      <w:r w:rsidR="00655FA7" w:rsidRPr="00CC49AB">
        <w:rPr>
          <w:b/>
        </w:rPr>
        <w:t>Masat e rekomanduara sipas skenarëve</w:t>
      </w:r>
      <w:r w:rsidR="00655FA7" w:rsidRPr="00CC49AB">
        <w:rPr>
          <w:rFonts w:eastAsiaTheme="minorEastAsia"/>
          <w:b/>
          <w:bCs/>
        </w:rPr>
        <w:t>:</w:t>
      </w:r>
      <w:bookmarkEnd w:id="336"/>
      <w:bookmarkEnd w:id="337"/>
    </w:p>
    <w:p w14:paraId="580581D1" w14:textId="4900757C" w:rsidR="00655FA7" w:rsidRPr="00CC49AB" w:rsidRDefault="00655FA7" w:rsidP="00351313">
      <w:pPr>
        <w:pStyle w:val="TEKSTIIIIII"/>
        <w:rPr>
          <w:szCs w:val="24"/>
        </w:rPr>
      </w:pPr>
      <w:r w:rsidRPr="00CC49AB">
        <w:rPr>
          <w:b/>
          <w:bCs/>
          <w:szCs w:val="24"/>
        </w:rPr>
        <w:t>Skenari 1</w:t>
      </w:r>
      <w:r w:rsidRPr="00CC49AB">
        <w:rPr>
          <w:szCs w:val="24"/>
        </w:rPr>
        <w:t>: Termoizolimi i mureve me U = 0.3-0.4 W/m</w:t>
      </w:r>
      <w:r w:rsidRPr="00CC49AB">
        <w:rPr>
          <w:szCs w:val="24"/>
          <w:vertAlign w:val="superscript"/>
        </w:rPr>
        <w:t>2</w:t>
      </w:r>
      <w:r w:rsidRPr="00CC49AB">
        <w:rPr>
          <w:szCs w:val="24"/>
        </w:rPr>
        <w:t xml:space="preserve">K, termoizolimi i </w:t>
      </w:r>
      <w:r w:rsidR="00146364" w:rsidRPr="00CC49AB">
        <w:rPr>
          <w:szCs w:val="24"/>
        </w:rPr>
        <w:t>çatisë</w:t>
      </w:r>
      <w:r w:rsidRPr="00CC49AB">
        <w:rPr>
          <w:szCs w:val="24"/>
        </w:rPr>
        <w:t xml:space="preserve"> ose dhe dyshemesë U = 0.3/0.5 W/m</w:t>
      </w:r>
      <w:r w:rsidRPr="00CC49AB">
        <w:rPr>
          <w:szCs w:val="24"/>
          <w:vertAlign w:val="superscript"/>
        </w:rPr>
        <w:t>2</w:t>
      </w:r>
      <w:r w:rsidRPr="00CC49AB">
        <w:rPr>
          <w:szCs w:val="24"/>
        </w:rPr>
        <w:t>K,</w:t>
      </w:r>
      <w:r w:rsidR="00DC2701" w:rsidRPr="00CC49AB">
        <w:rPr>
          <w:szCs w:val="24"/>
        </w:rPr>
        <w:t xml:space="preserve"> </w:t>
      </w:r>
      <w:r w:rsidRPr="00CC49AB">
        <w:rPr>
          <w:szCs w:val="24"/>
        </w:rPr>
        <w:t>zëvendësimi i dritareve me dritare më efikase me koeficient transmetimi U =2.0-2.2 W/m</w:t>
      </w:r>
      <w:r w:rsidRPr="00CC49AB">
        <w:rPr>
          <w:szCs w:val="24"/>
          <w:vertAlign w:val="superscript"/>
        </w:rPr>
        <w:t>2</w:t>
      </w:r>
      <w:r w:rsidRPr="00CC49AB">
        <w:rPr>
          <w:szCs w:val="24"/>
        </w:rPr>
        <w:t>K sipas kërkesave minimale të legjislacionit në fuqi. Trashësia optimale e materialit termoizlolues do të mer</w:t>
      </w:r>
      <w:r w:rsidR="00F94D19" w:rsidRPr="00CC49AB">
        <w:rPr>
          <w:szCs w:val="24"/>
        </w:rPr>
        <w:t>r</w:t>
      </w:r>
      <w:r w:rsidRPr="00CC49AB">
        <w:rPr>
          <w:szCs w:val="24"/>
        </w:rPr>
        <w:t>et sipas rekomandimeve të marra nga studimi nr. 135160</w:t>
      </w:r>
      <w:r w:rsidRPr="00CC49AB">
        <w:rPr>
          <w:rStyle w:val="FootnoteReference"/>
          <w:rFonts w:cs="Times New Roman"/>
          <w:szCs w:val="24"/>
        </w:rPr>
        <w:footnoteReference w:id="21"/>
      </w:r>
      <w:r w:rsidRPr="00CC49AB">
        <w:rPr>
          <w:szCs w:val="24"/>
        </w:rPr>
        <w:t xml:space="preserve"> sipas llojit të sistemit, lëndës djegëse dhe vend</w:t>
      </w:r>
      <w:r w:rsidR="00146364" w:rsidRPr="00CC49AB">
        <w:rPr>
          <w:szCs w:val="24"/>
        </w:rPr>
        <w:t>nd</w:t>
      </w:r>
      <w:r w:rsidRPr="00CC49AB">
        <w:rPr>
          <w:szCs w:val="24"/>
        </w:rPr>
        <w:t>odhjes së ndërtesës referente (në kuadër të GDN). Kosto njësi e materialit termoizolues dhe dritareve mer</w:t>
      </w:r>
      <w:r w:rsidR="00FA747A" w:rsidRPr="00CC49AB">
        <w:rPr>
          <w:szCs w:val="24"/>
        </w:rPr>
        <w:t>r</w:t>
      </w:r>
      <w:r w:rsidRPr="00CC49AB">
        <w:rPr>
          <w:szCs w:val="24"/>
        </w:rPr>
        <w:t>en nga studimi manuali i miratuar i çmimeve të ndërtimit.</w:t>
      </w:r>
    </w:p>
    <w:p w14:paraId="66521EDE" w14:textId="77777777" w:rsidR="00351313" w:rsidRPr="00CC49AB" w:rsidRDefault="00351313" w:rsidP="00655FA7">
      <w:pPr>
        <w:pStyle w:val="Caption"/>
        <w:keepNext w:val="0"/>
        <w:spacing w:after="0" w:line="240" w:lineRule="auto"/>
        <w:ind w:right="69"/>
        <w:jc w:val="center"/>
        <w:rPr>
          <w:rFonts w:ascii="Garamond" w:hAnsi="Garamond" w:cs="Times New Roman"/>
          <w:b w:val="0"/>
          <w:i/>
          <w:color w:val="auto"/>
          <w:szCs w:val="20"/>
        </w:rPr>
      </w:pPr>
      <w:bookmarkStart w:id="338" w:name="_Toc184729229"/>
    </w:p>
    <w:p w14:paraId="777712B9" w14:textId="77777777" w:rsidR="00655FA7" w:rsidRPr="00CC49AB" w:rsidRDefault="00655FA7" w:rsidP="00655FA7">
      <w:pPr>
        <w:pStyle w:val="Caption"/>
        <w:keepNext w:val="0"/>
        <w:spacing w:after="0" w:line="240" w:lineRule="auto"/>
        <w:ind w:right="69"/>
        <w:jc w:val="center"/>
        <w:rPr>
          <w:rFonts w:ascii="Garamond" w:hAnsi="Garamond"/>
          <w:color w:val="auto"/>
        </w:rPr>
      </w:pPr>
      <w:r w:rsidRPr="00CC49AB">
        <w:rPr>
          <w:rFonts w:ascii="Garamond" w:hAnsi="Garamond" w:cs="Times New Roman"/>
          <w:b w:val="0"/>
          <w:i/>
          <w:color w:val="auto"/>
          <w:szCs w:val="20"/>
        </w:rPr>
        <w:t xml:space="preserve">Tabela </w:t>
      </w:r>
      <w:r w:rsidR="00351313" w:rsidRPr="00CC49AB">
        <w:rPr>
          <w:rFonts w:ascii="Garamond" w:hAnsi="Garamond" w:cs="Times New Roman"/>
          <w:b w:val="0"/>
          <w:i/>
          <w:color w:val="auto"/>
          <w:szCs w:val="20"/>
        </w:rPr>
        <w:t>5.13</w:t>
      </w:r>
      <w:r w:rsidRPr="00CC49AB">
        <w:rPr>
          <w:rFonts w:ascii="Garamond" w:hAnsi="Garamond" w:cs="Times New Roman"/>
          <w:b w:val="0"/>
          <w:i/>
          <w:color w:val="auto"/>
          <w:szCs w:val="20"/>
        </w:rPr>
        <w:t xml:space="preserve"> Masat e propozuara të skenarit 1 për ndërtesën konvikt</w:t>
      </w:r>
      <w:bookmarkEnd w:id="338"/>
    </w:p>
    <w:tbl>
      <w:tblPr>
        <w:tblStyle w:val="TableGrid"/>
        <w:tblW w:w="9445" w:type="dxa"/>
        <w:tblLook w:val="04A0" w:firstRow="1" w:lastRow="0" w:firstColumn="1" w:lastColumn="0" w:noHBand="0" w:noVBand="1"/>
      </w:tblPr>
      <w:tblGrid>
        <w:gridCol w:w="3116"/>
        <w:gridCol w:w="3117"/>
        <w:gridCol w:w="3212"/>
      </w:tblGrid>
      <w:tr w:rsidR="00F94D19" w:rsidRPr="00CC49AB" w14:paraId="7CCD1BDB" w14:textId="77777777" w:rsidTr="00F94D19">
        <w:tc>
          <w:tcPr>
            <w:tcW w:w="3116" w:type="dxa"/>
            <w:vAlign w:val="center"/>
          </w:tcPr>
          <w:p w14:paraId="2E162883" w14:textId="77777777" w:rsidR="00655FA7" w:rsidRPr="00CC49AB" w:rsidRDefault="00655FA7" w:rsidP="00F94D19">
            <w:pPr>
              <w:spacing w:after="0"/>
              <w:jc w:val="center"/>
              <w:rPr>
                <w:rFonts w:ascii="Garamond" w:hAnsi="Garamond" w:cs="Times New Roman"/>
                <w:b/>
                <w:bCs/>
                <w:szCs w:val="24"/>
                <w:lang w:val="sq-AL"/>
              </w:rPr>
            </w:pPr>
            <w:r w:rsidRPr="00CC49AB">
              <w:rPr>
                <w:rFonts w:ascii="Garamond" w:hAnsi="Garamond" w:cs="Times New Roman"/>
                <w:b/>
                <w:bCs/>
                <w:szCs w:val="24"/>
                <w:lang w:val="sq-AL"/>
              </w:rPr>
              <w:t>Masat e skenarit 1</w:t>
            </w:r>
          </w:p>
        </w:tc>
        <w:tc>
          <w:tcPr>
            <w:tcW w:w="3117" w:type="dxa"/>
            <w:vAlign w:val="center"/>
          </w:tcPr>
          <w:p w14:paraId="231CF33F" w14:textId="77777777" w:rsidR="00655FA7" w:rsidRPr="00CC49AB" w:rsidRDefault="00655FA7" w:rsidP="00F94D19">
            <w:pPr>
              <w:spacing w:after="0"/>
              <w:jc w:val="center"/>
              <w:rPr>
                <w:rFonts w:ascii="Garamond" w:hAnsi="Garamond" w:cs="Times New Roman"/>
                <w:b/>
                <w:bCs/>
                <w:szCs w:val="24"/>
                <w:lang w:val="sq-AL"/>
              </w:rPr>
            </w:pPr>
            <w:r w:rsidRPr="00CC49AB">
              <w:rPr>
                <w:rFonts w:ascii="Garamond" w:hAnsi="Garamond" w:cs="Times New Roman"/>
                <w:b/>
                <w:bCs/>
                <w:szCs w:val="24"/>
                <w:lang w:val="sq-AL"/>
              </w:rPr>
              <w:t>Kostoja e investimit (me taksa)</w:t>
            </w:r>
          </w:p>
        </w:tc>
        <w:tc>
          <w:tcPr>
            <w:tcW w:w="3212" w:type="dxa"/>
            <w:vAlign w:val="center"/>
          </w:tcPr>
          <w:p w14:paraId="28AC8092" w14:textId="77777777" w:rsidR="00655FA7" w:rsidRPr="00CC49AB" w:rsidRDefault="00655FA7" w:rsidP="00F94D19">
            <w:pPr>
              <w:spacing w:after="0"/>
              <w:jc w:val="center"/>
              <w:rPr>
                <w:rFonts w:ascii="Garamond" w:hAnsi="Garamond" w:cs="Times New Roman"/>
                <w:b/>
                <w:bCs/>
                <w:szCs w:val="24"/>
                <w:lang w:val="sq-AL"/>
              </w:rPr>
            </w:pPr>
            <w:r w:rsidRPr="00CC49AB">
              <w:rPr>
                <w:rFonts w:ascii="Garamond" w:hAnsi="Garamond" w:cs="Times New Roman"/>
                <w:b/>
                <w:bCs/>
                <w:szCs w:val="24"/>
                <w:lang w:val="sq-AL"/>
              </w:rPr>
              <w:t>Kostoja vjetore e mirëmbajtjes (me taksa)</w:t>
            </w:r>
          </w:p>
        </w:tc>
      </w:tr>
      <w:tr w:rsidR="00655FA7" w:rsidRPr="00CC49AB" w14:paraId="43159CA0" w14:textId="77777777" w:rsidTr="002405F4">
        <w:tc>
          <w:tcPr>
            <w:tcW w:w="3116" w:type="dxa"/>
          </w:tcPr>
          <w:p w14:paraId="63B290F3"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Termoizolim i mureve</w:t>
            </w:r>
          </w:p>
        </w:tc>
        <w:tc>
          <w:tcPr>
            <w:tcW w:w="3117" w:type="dxa"/>
          </w:tcPr>
          <w:p w14:paraId="546FA5CC" w14:textId="42C950D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3’500-4’500 </w:t>
            </w:r>
            <w:r w:rsidR="00F94D19" w:rsidRPr="00CC49AB">
              <w:rPr>
                <w:rFonts w:ascii="Garamond" w:hAnsi="Garamond" w:cs="Times New Roman"/>
                <w:szCs w:val="24"/>
                <w:lang w:val="sq-AL"/>
              </w:rPr>
              <w:t>lekë</w:t>
            </w:r>
            <w:r w:rsidR="00A27DF5" w:rsidRPr="00CC49AB">
              <w:rPr>
                <w:rFonts w:ascii="Garamond" w:hAnsi="Garamond" w:cs="Times New Roman"/>
                <w:szCs w:val="24"/>
                <w:lang w:val="sq-AL"/>
              </w:rPr>
              <w:t>/</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3212" w:type="dxa"/>
          </w:tcPr>
          <w:p w14:paraId="5A38760C"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65C803C6" w14:textId="77777777" w:rsidTr="002405F4">
        <w:tc>
          <w:tcPr>
            <w:tcW w:w="3116" w:type="dxa"/>
          </w:tcPr>
          <w:p w14:paraId="2F26800A"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Dritare</w:t>
            </w:r>
          </w:p>
        </w:tc>
        <w:tc>
          <w:tcPr>
            <w:tcW w:w="3117" w:type="dxa"/>
          </w:tcPr>
          <w:p w14:paraId="730AD845" w14:textId="263E33BA"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35’000 </w:t>
            </w:r>
            <w:r w:rsidR="00F94D19" w:rsidRPr="00CC49AB">
              <w:rPr>
                <w:rFonts w:ascii="Garamond" w:hAnsi="Garamond" w:cs="Times New Roman"/>
                <w:szCs w:val="24"/>
                <w:lang w:val="sq-AL"/>
              </w:rPr>
              <w:t>lekë</w:t>
            </w:r>
            <w:r w:rsidR="00A27DF5" w:rsidRPr="00CC49AB">
              <w:rPr>
                <w:rFonts w:ascii="Garamond" w:hAnsi="Garamond" w:cs="Times New Roman"/>
                <w:szCs w:val="24"/>
                <w:lang w:val="sq-AL"/>
              </w:rPr>
              <w:t>/</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3212" w:type="dxa"/>
          </w:tcPr>
          <w:p w14:paraId="0217CAB4" w14:textId="2E08B87E"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 </w:t>
            </w:r>
            <w:r w:rsidR="00F94D19" w:rsidRPr="00CC49AB">
              <w:rPr>
                <w:rFonts w:ascii="Garamond" w:hAnsi="Garamond" w:cs="Times New Roman"/>
                <w:szCs w:val="24"/>
                <w:lang w:val="sq-AL"/>
              </w:rPr>
              <w:t>lekë</w:t>
            </w:r>
            <w:r w:rsidR="00A27DF5" w:rsidRPr="00CC49AB">
              <w:rPr>
                <w:rFonts w:ascii="Garamond" w:hAnsi="Garamond" w:cs="Times New Roman"/>
                <w:szCs w:val="24"/>
                <w:lang w:val="sq-AL"/>
              </w:rPr>
              <w:t>/</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r w:rsidRPr="00CC49AB">
              <w:rPr>
                <w:rFonts w:ascii="Garamond" w:hAnsi="Garamond" w:cs="Times New Roman"/>
                <w:szCs w:val="24"/>
                <w:lang w:val="sq-AL"/>
              </w:rPr>
              <w:t>/vit</w:t>
            </w:r>
          </w:p>
        </w:tc>
      </w:tr>
      <w:tr w:rsidR="00655FA7" w:rsidRPr="00CC49AB" w14:paraId="3AD83DC3" w14:textId="77777777" w:rsidTr="002405F4">
        <w:trPr>
          <w:trHeight w:val="143"/>
        </w:trPr>
        <w:tc>
          <w:tcPr>
            <w:tcW w:w="3116" w:type="dxa"/>
          </w:tcPr>
          <w:p w14:paraId="4545BF76"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Hermetizimi i ndërtesës</w:t>
            </w:r>
          </w:p>
        </w:tc>
        <w:tc>
          <w:tcPr>
            <w:tcW w:w="3117" w:type="dxa"/>
          </w:tcPr>
          <w:p w14:paraId="1FCEFE5E" w14:textId="721E9C9A"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30’000 </w:t>
            </w:r>
            <w:r w:rsidR="00F94D19" w:rsidRPr="00CC49AB">
              <w:rPr>
                <w:rFonts w:ascii="Garamond" w:hAnsi="Garamond" w:cs="Times New Roman"/>
                <w:szCs w:val="24"/>
                <w:lang w:val="sq-AL"/>
              </w:rPr>
              <w:t>lekë</w:t>
            </w:r>
          </w:p>
        </w:tc>
        <w:tc>
          <w:tcPr>
            <w:tcW w:w="3212" w:type="dxa"/>
          </w:tcPr>
          <w:p w14:paraId="6301103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bl>
    <w:p w14:paraId="14C640A1" w14:textId="77777777" w:rsidR="00655FA7" w:rsidRPr="00CC49AB" w:rsidRDefault="00655FA7" w:rsidP="00655FA7">
      <w:pPr>
        <w:spacing w:after="0" w:line="240" w:lineRule="auto"/>
        <w:jc w:val="both"/>
        <w:rPr>
          <w:rFonts w:ascii="Garamond" w:hAnsi="Garamond" w:cs="Times New Roman"/>
          <w:sz w:val="24"/>
          <w:szCs w:val="24"/>
        </w:rPr>
      </w:pPr>
    </w:p>
    <w:p w14:paraId="14AA0B5A" w14:textId="0ECDF915" w:rsidR="00655FA7" w:rsidRPr="00CC49AB" w:rsidRDefault="00655FA7" w:rsidP="00351313">
      <w:pPr>
        <w:pStyle w:val="TEKSTIIIIII"/>
      </w:pPr>
      <w:r w:rsidRPr="00CC49AB">
        <w:t>Në zbatim të masave të parashikuara nga skenari 1, konsumi i energjisë reduktohet</w:t>
      </w:r>
      <w:r w:rsidR="00DC2701" w:rsidRPr="00CC49AB">
        <w:t xml:space="preserve"> </w:t>
      </w:r>
      <w:r w:rsidRPr="00CC49AB">
        <w:t>në 192</w:t>
      </w:r>
      <w:r w:rsidR="00FA747A" w:rsidRPr="00CC49AB">
        <w:t xml:space="preserve"> </w:t>
      </w:r>
      <w:r w:rsidR="00CE5C83" w:rsidRPr="00CC49AB">
        <w:t>kwh</w:t>
      </w:r>
      <w:r w:rsidRPr="00CC49AB">
        <w:t>/m</w:t>
      </w:r>
      <w:r w:rsidRPr="00CC49AB">
        <w:rPr>
          <w:vertAlign w:val="superscript"/>
        </w:rPr>
        <w:t>2</w:t>
      </w:r>
      <w:r w:rsidRPr="00CC49AB">
        <w:t>/vit që korrespondon me kursime prej 61.6%% në krahasim me skenarin bazë.</w:t>
      </w:r>
    </w:p>
    <w:p w14:paraId="5A822B46" w14:textId="21533292" w:rsidR="00655FA7" w:rsidRPr="00CC49AB" w:rsidRDefault="00655FA7" w:rsidP="00351313">
      <w:pPr>
        <w:pStyle w:val="TEKSTIIIIII"/>
      </w:pPr>
      <w:r w:rsidRPr="00CC49AB">
        <w:rPr>
          <w:b/>
          <w:bCs/>
        </w:rPr>
        <w:t>Skenari 2</w:t>
      </w:r>
      <w:r w:rsidRPr="00CC49AB">
        <w:t>: Termoizolimi i mureve me U = 0.3-0.4 W/m</w:t>
      </w:r>
      <w:r w:rsidRPr="00CC49AB">
        <w:rPr>
          <w:vertAlign w:val="superscript"/>
        </w:rPr>
        <w:t>2</w:t>
      </w:r>
      <w:r w:rsidRPr="00CC49AB">
        <w:t xml:space="preserve">K, termoizolimi i </w:t>
      </w:r>
      <w:r w:rsidR="00FA747A" w:rsidRPr="00CC49AB">
        <w:t>çatisë</w:t>
      </w:r>
      <w:r w:rsidRPr="00CC49AB">
        <w:t xml:space="preserve"> ose dhe dyshemesë U = 0.3/0.5 W/m</w:t>
      </w:r>
      <w:r w:rsidRPr="00CC49AB">
        <w:rPr>
          <w:vertAlign w:val="superscript"/>
        </w:rPr>
        <w:t>2</w:t>
      </w:r>
      <w:r w:rsidRPr="00CC49AB">
        <w:t>K,</w:t>
      </w:r>
      <w:r w:rsidR="00DC2701" w:rsidRPr="00CC49AB">
        <w:t xml:space="preserve"> </w:t>
      </w:r>
      <w:r w:rsidRPr="00CC49AB">
        <w:t>zëvendësimi i dritareve me dritare më efikase me koeficient transmetimi U =2.0-2.2 W/m</w:t>
      </w:r>
      <w:r w:rsidRPr="00CC49AB">
        <w:rPr>
          <w:vertAlign w:val="superscript"/>
        </w:rPr>
        <w:t>2</w:t>
      </w:r>
      <w:r w:rsidRPr="00CC49AB">
        <w:t xml:space="preserve">K sipas kërkesave minimale të legjislacionit në fuqi. Zëvendësimi i sistemit të ndriçimit dhe sistemit të ngrohjes me sistem me Pompë </w:t>
      </w:r>
      <w:r w:rsidR="00FA747A" w:rsidRPr="00CC49AB">
        <w:t>Nxehtësie</w:t>
      </w:r>
      <w:r w:rsidRPr="00CC49AB">
        <w:t xml:space="preserve"> me COP të lartë dhe me kosto njësi të siguruara nga data baza e modelit RETScreen, rikuperim të nxehtësisë si dhe </w:t>
      </w:r>
      <w:r w:rsidR="00FA747A" w:rsidRPr="00CC49AB">
        <w:t>menaxhim</w:t>
      </w:r>
      <w:r w:rsidRPr="00CC49AB">
        <w:t xml:space="preserve"> të sistemit.</w:t>
      </w:r>
    </w:p>
    <w:p w14:paraId="4EC30361" w14:textId="77777777" w:rsidR="00351313" w:rsidRPr="00CC49AB" w:rsidRDefault="00351313" w:rsidP="00655FA7">
      <w:pPr>
        <w:pStyle w:val="Caption"/>
        <w:keepNext w:val="0"/>
        <w:spacing w:after="0" w:line="240" w:lineRule="auto"/>
        <w:ind w:right="69"/>
        <w:jc w:val="center"/>
        <w:rPr>
          <w:rFonts w:ascii="Garamond" w:hAnsi="Garamond" w:cs="Times New Roman"/>
          <w:b w:val="0"/>
          <w:i/>
          <w:color w:val="auto"/>
          <w:szCs w:val="20"/>
        </w:rPr>
      </w:pPr>
      <w:bookmarkStart w:id="339" w:name="_Toc184729230"/>
    </w:p>
    <w:p w14:paraId="35588EA3" w14:textId="77777777" w:rsidR="00FF1750" w:rsidRDefault="00FF1750" w:rsidP="00655FA7">
      <w:pPr>
        <w:pStyle w:val="Caption"/>
        <w:keepNext w:val="0"/>
        <w:spacing w:after="0" w:line="240" w:lineRule="auto"/>
        <w:ind w:right="69"/>
        <w:jc w:val="center"/>
        <w:rPr>
          <w:rFonts w:ascii="Garamond" w:hAnsi="Garamond" w:cs="Times New Roman"/>
          <w:b w:val="0"/>
          <w:i/>
          <w:color w:val="auto"/>
          <w:szCs w:val="20"/>
        </w:rPr>
      </w:pPr>
    </w:p>
    <w:p w14:paraId="2164D497" w14:textId="77777777" w:rsidR="00FF1750" w:rsidRDefault="00FF1750" w:rsidP="00655FA7">
      <w:pPr>
        <w:pStyle w:val="Caption"/>
        <w:keepNext w:val="0"/>
        <w:spacing w:after="0" w:line="240" w:lineRule="auto"/>
        <w:ind w:right="69"/>
        <w:jc w:val="center"/>
        <w:rPr>
          <w:rFonts w:ascii="Garamond" w:hAnsi="Garamond" w:cs="Times New Roman"/>
          <w:b w:val="0"/>
          <w:i/>
          <w:color w:val="auto"/>
          <w:szCs w:val="20"/>
        </w:rPr>
      </w:pPr>
    </w:p>
    <w:p w14:paraId="343C625F" w14:textId="77777777" w:rsidR="00FF1750" w:rsidRDefault="00FF1750" w:rsidP="00655FA7">
      <w:pPr>
        <w:pStyle w:val="Caption"/>
        <w:keepNext w:val="0"/>
        <w:spacing w:after="0" w:line="240" w:lineRule="auto"/>
        <w:ind w:right="69"/>
        <w:jc w:val="center"/>
        <w:rPr>
          <w:rFonts w:ascii="Garamond" w:hAnsi="Garamond" w:cs="Times New Roman"/>
          <w:b w:val="0"/>
          <w:i/>
          <w:color w:val="auto"/>
          <w:szCs w:val="20"/>
        </w:rPr>
      </w:pPr>
    </w:p>
    <w:p w14:paraId="0B96B539" w14:textId="77777777" w:rsidR="00FF1750" w:rsidRDefault="00FF1750" w:rsidP="00655FA7">
      <w:pPr>
        <w:pStyle w:val="Caption"/>
        <w:keepNext w:val="0"/>
        <w:spacing w:after="0" w:line="240" w:lineRule="auto"/>
        <w:ind w:right="69"/>
        <w:jc w:val="center"/>
        <w:rPr>
          <w:rFonts w:ascii="Garamond" w:hAnsi="Garamond" w:cs="Times New Roman"/>
          <w:b w:val="0"/>
          <w:i/>
          <w:color w:val="auto"/>
          <w:szCs w:val="20"/>
        </w:rPr>
      </w:pPr>
    </w:p>
    <w:p w14:paraId="2A65901C"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lastRenderedPageBreak/>
        <w:t xml:space="preserve">Tabela </w:t>
      </w:r>
      <w:r w:rsidR="00351313" w:rsidRPr="00CC49AB">
        <w:rPr>
          <w:rFonts w:ascii="Garamond" w:hAnsi="Garamond" w:cs="Times New Roman"/>
          <w:b w:val="0"/>
          <w:i/>
          <w:color w:val="auto"/>
          <w:szCs w:val="20"/>
        </w:rPr>
        <w:t>5.14</w:t>
      </w:r>
      <w:r w:rsidRPr="00CC49AB">
        <w:rPr>
          <w:rFonts w:ascii="Garamond" w:hAnsi="Garamond" w:cs="Times New Roman"/>
          <w:b w:val="0"/>
          <w:i/>
          <w:color w:val="auto"/>
          <w:szCs w:val="20"/>
        </w:rPr>
        <w:t xml:space="preserve"> Masat e propozuara të skenarit 2 për ndërtesën konvikt</w:t>
      </w:r>
      <w:bookmarkEnd w:id="339"/>
    </w:p>
    <w:tbl>
      <w:tblPr>
        <w:tblStyle w:val="TableGrid"/>
        <w:tblW w:w="5000" w:type="pct"/>
        <w:tblLook w:val="04A0" w:firstRow="1" w:lastRow="0" w:firstColumn="1" w:lastColumn="0" w:noHBand="0" w:noVBand="1"/>
      </w:tblPr>
      <w:tblGrid>
        <w:gridCol w:w="3110"/>
        <w:gridCol w:w="3100"/>
        <w:gridCol w:w="3140"/>
      </w:tblGrid>
      <w:tr w:rsidR="00F94D19" w:rsidRPr="00CC49AB" w14:paraId="5A825B82" w14:textId="77777777" w:rsidTr="00F94D19">
        <w:tc>
          <w:tcPr>
            <w:tcW w:w="1663" w:type="pct"/>
            <w:vAlign w:val="center"/>
          </w:tcPr>
          <w:p w14:paraId="15563CEB" w14:textId="77777777" w:rsidR="00655FA7" w:rsidRPr="00CC49AB" w:rsidRDefault="00655FA7" w:rsidP="00F94D19">
            <w:pPr>
              <w:spacing w:after="0"/>
              <w:jc w:val="center"/>
              <w:rPr>
                <w:rFonts w:ascii="Garamond" w:hAnsi="Garamond" w:cs="Times New Roman"/>
                <w:b/>
                <w:bCs/>
                <w:szCs w:val="24"/>
                <w:lang w:val="sq-AL"/>
              </w:rPr>
            </w:pPr>
            <w:r w:rsidRPr="00CC49AB">
              <w:rPr>
                <w:rFonts w:ascii="Garamond" w:hAnsi="Garamond" w:cs="Times New Roman"/>
                <w:b/>
                <w:bCs/>
                <w:szCs w:val="24"/>
                <w:lang w:val="sq-AL"/>
              </w:rPr>
              <w:t>Skenari 2</w:t>
            </w:r>
          </w:p>
        </w:tc>
        <w:tc>
          <w:tcPr>
            <w:tcW w:w="1658" w:type="pct"/>
            <w:vAlign w:val="center"/>
          </w:tcPr>
          <w:p w14:paraId="286BC66F" w14:textId="77777777" w:rsidR="00655FA7" w:rsidRPr="00CC49AB" w:rsidRDefault="00655FA7" w:rsidP="00F94D19">
            <w:pPr>
              <w:spacing w:after="0"/>
              <w:jc w:val="center"/>
              <w:rPr>
                <w:rFonts w:ascii="Garamond" w:hAnsi="Garamond" w:cs="Times New Roman"/>
                <w:b/>
                <w:bCs/>
                <w:szCs w:val="24"/>
                <w:lang w:val="sq-AL"/>
              </w:rPr>
            </w:pPr>
            <w:r w:rsidRPr="00CC49AB">
              <w:rPr>
                <w:rFonts w:ascii="Garamond" w:hAnsi="Garamond" w:cs="Times New Roman"/>
                <w:b/>
                <w:bCs/>
                <w:szCs w:val="24"/>
                <w:lang w:val="sq-AL"/>
              </w:rPr>
              <w:t>Kostoja e investimit (pa/me taksa)</w:t>
            </w:r>
          </w:p>
        </w:tc>
        <w:tc>
          <w:tcPr>
            <w:tcW w:w="1679" w:type="pct"/>
            <w:vAlign w:val="center"/>
          </w:tcPr>
          <w:p w14:paraId="49A8599B" w14:textId="77777777" w:rsidR="00655FA7" w:rsidRPr="00CC49AB" w:rsidRDefault="00655FA7" w:rsidP="00F94D19">
            <w:pPr>
              <w:spacing w:after="0"/>
              <w:jc w:val="center"/>
              <w:rPr>
                <w:rFonts w:ascii="Garamond" w:hAnsi="Garamond" w:cs="Times New Roman"/>
                <w:b/>
                <w:bCs/>
                <w:szCs w:val="24"/>
                <w:lang w:val="sq-AL"/>
              </w:rPr>
            </w:pPr>
            <w:r w:rsidRPr="00CC49AB">
              <w:rPr>
                <w:rFonts w:ascii="Garamond" w:hAnsi="Garamond" w:cs="Times New Roman"/>
                <w:b/>
                <w:bCs/>
                <w:szCs w:val="24"/>
                <w:lang w:val="sq-AL"/>
              </w:rPr>
              <w:t>Kostoja vjetore e mirëmbajtjes (pa/me taksa)</w:t>
            </w:r>
          </w:p>
        </w:tc>
      </w:tr>
      <w:tr w:rsidR="00655FA7" w:rsidRPr="00CC49AB" w14:paraId="0E8153B8" w14:textId="77777777" w:rsidTr="00FA747A">
        <w:tc>
          <w:tcPr>
            <w:tcW w:w="1663" w:type="pct"/>
          </w:tcPr>
          <w:p w14:paraId="55FD8003"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Termoizolim i mureve</w:t>
            </w:r>
          </w:p>
        </w:tc>
        <w:tc>
          <w:tcPr>
            <w:tcW w:w="1658" w:type="pct"/>
          </w:tcPr>
          <w:p w14:paraId="7924E19B" w14:textId="102341D1"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3’500-4’500 </w:t>
            </w:r>
            <w:r w:rsidR="00F94D19" w:rsidRPr="00CC49AB">
              <w:rPr>
                <w:rFonts w:ascii="Garamond" w:hAnsi="Garamond" w:cs="Times New Roman"/>
                <w:szCs w:val="24"/>
                <w:lang w:val="sq-AL"/>
              </w:rPr>
              <w:t>lekë</w:t>
            </w:r>
            <w:r w:rsidR="00A27DF5" w:rsidRPr="00CC49AB">
              <w:rPr>
                <w:rFonts w:ascii="Garamond" w:hAnsi="Garamond" w:cs="Times New Roman"/>
                <w:szCs w:val="24"/>
                <w:lang w:val="sq-AL"/>
              </w:rPr>
              <w:t>/</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16EFF471"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463344DB" w14:textId="77777777" w:rsidTr="00FA747A">
        <w:tc>
          <w:tcPr>
            <w:tcW w:w="1663" w:type="pct"/>
          </w:tcPr>
          <w:p w14:paraId="127563F5"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Dritare</w:t>
            </w:r>
          </w:p>
        </w:tc>
        <w:tc>
          <w:tcPr>
            <w:tcW w:w="1658" w:type="pct"/>
          </w:tcPr>
          <w:p w14:paraId="3C8864A1" w14:textId="21D3D4FC"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35’000 </w:t>
            </w:r>
            <w:r w:rsidR="00F94D19" w:rsidRPr="00CC49AB">
              <w:rPr>
                <w:rFonts w:ascii="Garamond" w:hAnsi="Garamond" w:cs="Times New Roman"/>
                <w:szCs w:val="24"/>
                <w:lang w:val="sq-AL"/>
              </w:rPr>
              <w:t>lekë</w:t>
            </w:r>
            <w:r w:rsidR="00A27DF5" w:rsidRPr="00CC49AB">
              <w:rPr>
                <w:rFonts w:ascii="Garamond" w:hAnsi="Garamond" w:cs="Times New Roman"/>
                <w:szCs w:val="24"/>
                <w:lang w:val="sq-AL"/>
              </w:rPr>
              <w:t>/</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578937EC" w14:textId="7BDA50C9"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 </w:t>
            </w:r>
            <w:r w:rsidR="00F94D19" w:rsidRPr="00CC49AB">
              <w:rPr>
                <w:rFonts w:ascii="Garamond" w:hAnsi="Garamond" w:cs="Times New Roman"/>
                <w:szCs w:val="24"/>
                <w:lang w:val="sq-AL"/>
              </w:rPr>
              <w:t>lekë</w:t>
            </w:r>
            <w:r w:rsidR="00A27DF5" w:rsidRPr="00CC49AB">
              <w:rPr>
                <w:rFonts w:ascii="Garamond" w:hAnsi="Garamond" w:cs="Times New Roman"/>
                <w:szCs w:val="24"/>
                <w:lang w:val="sq-AL"/>
              </w:rPr>
              <w:t>/</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r w:rsidRPr="00CC49AB">
              <w:rPr>
                <w:rFonts w:ascii="Garamond" w:hAnsi="Garamond" w:cs="Times New Roman"/>
                <w:szCs w:val="24"/>
                <w:lang w:val="sq-AL"/>
              </w:rPr>
              <w:t>/vit</w:t>
            </w:r>
          </w:p>
        </w:tc>
      </w:tr>
      <w:tr w:rsidR="00655FA7" w:rsidRPr="00CC49AB" w14:paraId="3EA703BF" w14:textId="77777777" w:rsidTr="00FA747A">
        <w:tc>
          <w:tcPr>
            <w:tcW w:w="1663" w:type="pct"/>
          </w:tcPr>
          <w:p w14:paraId="37E56385"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Hermetizimi i ndërtesës</w:t>
            </w:r>
          </w:p>
        </w:tc>
        <w:tc>
          <w:tcPr>
            <w:tcW w:w="1658" w:type="pct"/>
          </w:tcPr>
          <w:p w14:paraId="7627B69C" w14:textId="7AB138AA"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30’000 </w:t>
            </w:r>
            <w:r w:rsidR="00F94D19" w:rsidRPr="00CC49AB">
              <w:rPr>
                <w:rFonts w:ascii="Garamond" w:hAnsi="Garamond" w:cs="Times New Roman"/>
                <w:szCs w:val="24"/>
                <w:lang w:val="sq-AL"/>
              </w:rPr>
              <w:t>lekë</w:t>
            </w:r>
          </w:p>
        </w:tc>
        <w:tc>
          <w:tcPr>
            <w:tcW w:w="1679" w:type="pct"/>
          </w:tcPr>
          <w:p w14:paraId="6C9581F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64DBF1BF" w14:textId="77777777" w:rsidTr="00FA747A">
        <w:tc>
          <w:tcPr>
            <w:tcW w:w="1663" w:type="pct"/>
          </w:tcPr>
          <w:p w14:paraId="28478058"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Ndi</w:t>
            </w:r>
            <w:r w:rsidRPr="00CC49AB">
              <w:rPr>
                <w:rFonts w:ascii="Garamond" w:hAnsi="Garamond" w:cs="Times New Roman"/>
                <w:szCs w:val="24"/>
                <w:lang w:val="sq-AL"/>
              </w:rPr>
              <w:softHyphen/>
              <w:t>çues</w:t>
            </w:r>
          </w:p>
        </w:tc>
        <w:tc>
          <w:tcPr>
            <w:tcW w:w="1658" w:type="pct"/>
          </w:tcPr>
          <w:p w14:paraId="5A136E28" w14:textId="4E03B4E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1000-3600 </w:t>
            </w:r>
            <w:r w:rsidR="00A27DF5" w:rsidRPr="00CC49AB">
              <w:rPr>
                <w:rFonts w:ascii="Garamond" w:hAnsi="Garamond" w:cs="Times New Roman"/>
                <w:szCs w:val="24"/>
                <w:lang w:val="sq-AL"/>
              </w:rPr>
              <w:t>lekë/</w:t>
            </w:r>
            <w:r w:rsidRPr="00CC49AB">
              <w:rPr>
                <w:rFonts w:ascii="Garamond" w:hAnsi="Garamond" w:cs="Times New Roman"/>
                <w:szCs w:val="24"/>
                <w:lang w:val="sq-AL"/>
              </w:rPr>
              <w:t>ndriçues</w:t>
            </w:r>
          </w:p>
        </w:tc>
        <w:tc>
          <w:tcPr>
            <w:tcW w:w="1679" w:type="pct"/>
          </w:tcPr>
          <w:p w14:paraId="3675EB98" w14:textId="4F20D2B0"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50-110 </w:t>
            </w:r>
            <w:r w:rsidR="00A27DF5" w:rsidRPr="00CC49AB">
              <w:rPr>
                <w:rFonts w:ascii="Garamond" w:hAnsi="Garamond" w:cs="Times New Roman"/>
                <w:szCs w:val="24"/>
                <w:lang w:val="sq-AL"/>
              </w:rPr>
              <w:t>lekë/</w:t>
            </w:r>
            <w:r w:rsidRPr="00CC49AB">
              <w:rPr>
                <w:rFonts w:ascii="Garamond" w:hAnsi="Garamond" w:cs="Times New Roman"/>
                <w:szCs w:val="24"/>
                <w:lang w:val="sq-AL"/>
              </w:rPr>
              <w:t>ndriçues/vit</w:t>
            </w:r>
          </w:p>
        </w:tc>
      </w:tr>
      <w:tr w:rsidR="00655FA7" w:rsidRPr="00CC49AB" w14:paraId="7B55B477" w14:textId="77777777" w:rsidTr="00FA747A">
        <w:tc>
          <w:tcPr>
            <w:tcW w:w="1663" w:type="pct"/>
          </w:tcPr>
          <w:p w14:paraId="64D609D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Pompë nxehtësie</w:t>
            </w:r>
          </w:p>
        </w:tc>
        <w:tc>
          <w:tcPr>
            <w:tcW w:w="1658" w:type="pct"/>
          </w:tcPr>
          <w:p w14:paraId="0243AA8A" w14:textId="53C9454F"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110’000-145’000 </w:t>
            </w:r>
            <w:r w:rsidR="00A27DF5" w:rsidRPr="00CC49AB">
              <w:rPr>
                <w:rFonts w:ascii="Garamond" w:hAnsi="Garamond" w:cs="Times New Roman"/>
                <w:szCs w:val="24"/>
                <w:lang w:val="sq-AL"/>
              </w:rPr>
              <w:t>lekë/</w:t>
            </w:r>
            <w:r w:rsidRPr="00CC49AB">
              <w:rPr>
                <w:rFonts w:ascii="Garamond" w:hAnsi="Garamond" w:cs="Times New Roman"/>
                <w:szCs w:val="24"/>
                <w:lang w:val="sq-AL"/>
              </w:rPr>
              <w:t>kWt</w:t>
            </w:r>
          </w:p>
        </w:tc>
        <w:tc>
          <w:tcPr>
            <w:tcW w:w="1679" w:type="pct"/>
          </w:tcPr>
          <w:p w14:paraId="78F21D29" w14:textId="7C8A3643"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6’500-11’000 </w:t>
            </w:r>
            <w:r w:rsidR="00A27DF5" w:rsidRPr="00CC49AB">
              <w:rPr>
                <w:rFonts w:ascii="Garamond" w:hAnsi="Garamond" w:cs="Times New Roman"/>
                <w:szCs w:val="24"/>
                <w:lang w:val="sq-AL"/>
              </w:rPr>
              <w:t>lekë/</w:t>
            </w:r>
            <w:r w:rsidRPr="00CC49AB">
              <w:rPr>
                <w:rFonts w:ascii="Garamond" w:hAnsi="Garamond" w:cs="Times New Roman"/>
                <w:szCs w:val="24"/>
                <w:lang w:val="sq-AL"/>
              </w:rPr>
              <w:t>vit</w:t>
            </w:r>
          </w:p>
        </w:tc>
      </w:tr>
    </w:tbl>
    <w:p w14:paraId="21F932D7" w14:textId="77777777" w:rsidR="00655FA7" w:rsidRPr="00CC49AB" w:rsidRDefault="00655FA7" w:rsidP="00655FA7">
      <w:pPr>
        <w:spacing w:after="0" w:line="240" w:lineRule="auto"/>
        <w:rPr>
          <w:rFonts w:ascii="Garamond" w:hAnsi="Garamond" w:cs="Times New Roman"/>
          <w:sz w:val="24"/>
          <w:szCs w:val="24"/>
        </w:rPr>
      </w:pPr>
    </w:p>
    <w:p w14:paraId="70203473" w14:textId="5DC823E1" w:rsidR="00655FA7" w:rsidRPr="00CC49AB" w:rsidRDefault="00655FA7" w:rsidP="00351313">
      <w:pPr>
        <w:pStyle w:val="TEKSTIIIIII"/>
      </w:pPr>
      <w:r w:rsidRPr="00CC49AB">
        <w:t xml:space="preserve">Në vijim të masave sipas skenarit 2, konsumi i energjisë reduktohet në reduktohet në 151 </w:t>
      </w:r>
      <w:r w:rsidR="00CE5C83" w:rsidRPr="00CC49AB">
        <w:t>kwh</w:t>
      </w:r>
      <w:r w:rsidRPr="00CC49AB">
        <w:t>/m</w:t>
      </w:r>
      <w:r w:rsidRPr="00CC49AB">
        <w:rPr>
          <w:vertAlign w:val="superscript"/>
        </w:rPr>
        <w:t>2</w:t>
      </w:r>
      <w:r w:rsidRPr="00CC49AB">
        <w:t>/vit që korrespondon me kursime prej 69.7% në krahasim me skenarin bazë.</w:t>
      </w:r>
    </w:p>
    <w:p w14:paraId="1E891185" w14:textId="62FC64A6" w:rsidR="00655FA7" w:rsidRPr="00CC49AB" w:rsidRDefault="00655FA7" w:rsidP="00351313">
      <w:pPr>
        <w:pStyle w:val="TEKSTIIIIII"/>
      </w:pPr>
      <w:r w:rsidRPr="00CC49AB">
        <w:rPr>
          <w:b/>
          <w:bCs/>
        </w:rPr>
        <w:t>Skenari 3: (Skenari i kombinuar)</w:t>
      </w:r>
      <w:r w:rsidRPr="00CC49AB">
        <w:t>: Termoizolimi i mureve me U = 0.3-0.4 W/m</w:t>
      </w:r>
      <w:r w:rsidRPr="00CC49AB">
        <w:rPr>
          <w:vertAlign w:val="superscript"/>
        </w:rPr>
        <w:t>2</w:t>
      </w:r>
      <w:r w:rsidRPr="00CC49AB">
        <w:t xml:space="preserve">K, </w:t>
      </w:r>
      <w:r w:rsidR="00A27DF5" w:rsidRPr="00CC49AB">
        <w:t>termoizolimi i çatisë</w:t>
      </w:r>
      <w:r w:rsidRPr="00CC49AB">
        <w:t xml:space="preserve"> ose dhe dyshemesë U = 0.3/0.5 W/m</w:t>
      </w:r>
      <w:r w:rsidRPr="00CC49AB">
        <w:rPr>
          <w:vertAlign w:val="superscript"/>
        </w:rPr>
        <w:t>2</w:t>
      </w:r>
      <w:r w:rsidRPr="00CC49AB">
        <w:t>K,</w:t>
      </w:r>
      <w:r w:rsidR="00DC2701" w:rsidRPr="00CC49AB">
        <w:t xml:space="preserve"> </w:t>
      </w:r>
      <w:r w:rsidRPr="00CC49AB">
        <w:t>zëvendësimi i dritareve me dritare më efikase me koeficient transmetimi U</w:t>
      </w:r>
      <w:r w:rsidR="00F94D19" w:rsidRPr="00CC49AB">
        <w:t xml:space="preserve"> </w:t>
      </w:r>
      <w:r w:rsidRPr="00CC49AB">
        <w:t>=</w:t>
      </w:r>
      <w:r w:rsidR="00F94D19" w:rsidRPr="00CC49AB">
        <w:t xml:space="preserve"> </w:t>
      </w:r>
      <w:r w:rsidRPr="00CC49AB">
        <w:t>2.0-2.2 W/m</w:t>
      </w:r>
      <w:r w:rsidRPr="00CC49AB">
        <w:rPr>
          <w:vertAlign w:val="superscript"/>
        </w:rPr>
        <w:t>2</w:t>
      </w:r>
      <w:r w:rsidRPr="00CC49AB">
        <w:t xml:space="preserve">K sipas kërkesave minimale të legjislacionit në fuqi. Zëvendësimi i sistemit të ngrohjes me </w:t>
      </w:r>
      <w:r w:rsidR="00A27DF5" w:rsidRPr="00CC49AB">
        <w:t xml:space="preserve">sistem me pompë nxehtësie </w:t>
      </w:r>
      <w:r w:rsidRPr="00CC49AB">
        <w:t xml:space="preserve">me COP të lartë dhe me kosto njësi të siguruara nga data baza e modelit RETScreen dhe rikuperim të nxehtësisë së procesit për prodhim të ujit të ngrohtë sanitar (UNS) si dhe integrimi i BRE-në vend (Panel diellor termik + Fotovoltaik) </w:t>
      </w:r>
    </w:p>
    <w:p w14:paraId="5A824D3E" w14:textId="77777777" w:rsidR="00720E65" w:rsidRDefault="00720E65" w:rsidP="00655FA7">
      <w:pPr>
        <w:pStyle w:val="Caption"/>
        <w:keepNext w:val="0"/>
        <w:spacing w:after="0" w:line="240" w:lineRule="auto"/>
        <w:ind w:right="69"/>
        <w:jc w:val="center"/>
        <w:rPr>
          <w:rFonts w:ascii="Garamond" w:hAnsi="Garamond" w:cs="Times New Roman"/>
          <w:b w:val="0"/>
          <w:i/>
          <w:color w:val="auto"/>
          <w:szCs w:val="20"/>
        </w:rPr>
      </w:pPr>
      <w:bookmarkStart w:id="340" w:name="_Toc184729231"/>
    </w:p>
    <w:p w14:paraId="0B71EAF8"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Tabela </w:t>
      </w:r>
      <w:r w:rsidR="00351313" w:rsidRPr="00CC49AB">
        <w:rPr>
          <w:rFonts w:ascii="Garamond" w:hAnsi="Garamond" w:cs="Times New Roman"/>
          <w:b w:val="0"/>
          <w:i/>
          <w:color w:val="auto"/>
          <w:szCs w:val="20"/>
        </w:rPr>
        <w:t>5.15</w:t>
      </w:r>
      <w:r w:rsidRPr="00CC49AB">
        <w:rPr>
          <w:rFonts w:ascii="Garamond" w:hAnsi="Garamond" w:cs="Times New Roman"/>
          <w:b w:val="0"/>
          <w:i/>
          <w:color w:val="auto"/>
          <w:szCs w:val="20"/>
        </w:rPr>
        <w:t xml:space="preserve"> Masat e propozuara të skenarit 3 për ndërtesën konvikt</w:t>
      </w:r>
      <w:bookmarkEnd w:id="340"/>
    </w:p>
    <w:tbl>
      <w:tblPr>
        <w:tblStyle w:val="TableGrid"/>
        <w:tblW w:w="5000" w:type="pct"/>
        <w:tblLook w:val="04A0" w:firstRow="1" w:lastRow="0" w:firstColumn="1" w:lastColumn="0" w:noHBand="0" w:noVBand="1"/>
      </w:tblPr>
      <w:tblGrid>
        <w:gridCol w:w="3110"/>
        <w:gridCol w:w="3100"/>
        <w:gridCol w:w="3140"/>
      </w:tblGrid>
      <w:tr w:rsidR="00655FA7" w:rsidRPr="00CC49AB" w14:paraId="458E222C" w14:textId="77777777" w:rsidTr="00FA747A">
        <w:tc>
          <w:tcPr>
            <w:tcW w:w="1663" w:type="pct"/>
            <w:vAlign w:val="center"/>
          </w:tcPr>
          <w:p w14:paraId="2C4FE2CB" w14:textId="77777777" w:rsidR="00655FA7" w:rsidRPr="00CC49AB" w:rsidRDefault="00655FA7" w:rsidP="00FA747A">
            <w:pPr>
              <w:spacing w:after="0"/>
              <w:jc w:val="center"/>
              <w:rPr>
                <w:rFonts w:ascii="Garamond" w:hAnsi="Garamond" w:cs="Times New Roman"/>
                <w:b/>
                <w:bCs/>
                <w:szCs w:val="24"/>
                <w:lang w:val="sq-AL"/>
              </w:rPr>
            </w:pPr>
            <w:r w:rsidRPr="00CC49AB">
              <w:rPr>
                <w:rFonts w:ascii="Garamond" w:hAnsi="Garamond" w:cs="Times New Roman"/>
                <w:b/>
                <w:bCs/>
                <w:szCs w:val="24"/>
                <w:lang w:val="sq-AL"/>
              </w:rPr>
              <w:t>Skenari 3</w:t>
            </w:r>
          </w:p>
        </w:tc>
        <w:tc>
          <w:tcPr>
            <w:tcW w:w="1658" w:type="pct"/>
            <w:vAlign w:val="center"/>
          </w:tcPr>
          <w:p w14:paraId="0FBC5027" w14:textId="77777777" w:rsidR="00655FA7" w:rsidRPr="00CC49AB" w:rsidRDefault="00655FA7" w:rsidP="00FA747A">
            <w:pPr>
              <w:spacing w:after="0"/>
              <w:jc w:val="center"/>
              <w:rPr>
                <w:rFonts w:ascii="Garamond" w:hAnsi="Garamond" w:cs="Times New Roman"/>
                <w:b/>
                <w:bCs/>
                <w:szCs w:val="24"/>
                <w:lang w:val="sq-AL"/>
              </w:rPr>
            </w:pPr>
            <w:r w:rsidRPr="00CC49AB">
              <w:rPr>
                <w:rFonts w:ascii="Garamond" w:hAnsi="Garamond" w:cs="Times New Roman"/>
                <w:b/>
                <w:bCs/>
                <w:szCs w:val="24"/>
                <w:lang w:val="sq-AL"/>
              </w:rPr>
              <w:t>Kostoja e investimit (pa/me taksa)</w:t>
            </w:r>
          </w:p>
        </w:tc>
        <w:tc>
          <w:tcPr>
            <w:tcW w:w="1679" w:type="pct"/>
            <w:vAlign w:val="center"/>
          </w:tcPr>
          <w:p w14:paraId="465BA9CE" w14:textId="77777777" w:rsidR="00655FA7" w:rsidRPr="00CC49AB" w:rsidRDefault="00655FA7" w:rsidP="00FA747A">
            <w:pPr>
              <w:spacing w:after="0"/>
              <w:jc w:val="center"/>
              <w:rPr>
                <w:rFonts w:ascii="Garamond" w:hAnsi="Garamond" w:cs="Times New Roman"/>
                <w:b/>
                <w:bCs/>
                <w:szCs w:val="24"/>
                <w:lang w:val="sq-AL"/>
              </w:rPr>
            </w:pPr>
            <w:r w:rsidRPr="00CC49AB">
              <w:rPr>
                <w:rFonts w:ascii="Garamond" w:hAnsi="Garamond" w:cs="Times New Roman"/>
                <w:b/>
                <w:bCs/>
                <w:szCs w:val="24"/>
                <w:lang w:val="sq-AL"/>
              </w:rPr>
              <w:t>Kostoja vjetore e mirëmbajtjes (pa/me taksa)</w:t>
            </w:r>
          </w:p>
        </w:tc>
      </w:tr>
      <w:tr w:rsidR="00655FA7" w:rsidRPr="00CC49AB" w14:paraId="69207DF2" w14:textId="77777777" w:rsidTr="00FA747A">
        <w:tc>
          <w:tcPr>
            <w:tcW w:w="1663" w:type="pct"/>
          </w:tcPr>
          <w:p w14:paraId="78C1BFC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Termoizolim i mureve</w:t>
            </w:r>
          </w:p>
        </w:tc>
        <w:tc>
          <w:tcPr>
            <w:tcW w:w="1658" w:type="pct"/>
          </w:tcPr>
          <w:p w14:paraId="3BE66425" w14:textId="7A3C2FCB"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3’500-4’500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109CC43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57C68500" w14:textId="77777777" w:rsidTr="00FA747A">
        <w:tc>
          <w:tcPr>
            <w:tcW w:w="1663" w:type="pct"/>
          </w:tcPr>
          <w:p w14:paraId="1E8C927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Dritare</w:t>
            </w:r>
          </w:p>
        </w:tc>
        <w:tc>
          <w:tcPr>
            <w:tcW w:w="1658" w:type="pct"/>
          </w:tcPr>
          <w:p w14:paraId="11DAD79D" w14:textId="42A6E731"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35’000 </w:t>
            </w:r>
            <w:r w:rsidR="00F94D19" w:rsidRPr="00CC49AB">
              <w:rPr>
                <w:rFonts w:ascii="Garamond" w:hAnsi="Garamond" w:cs="Times New Roman"/>
                <w:szCs w:val="24"/>
                <w:lang w:val="sq-AL"/>
              </w:rPr>
              <w:t>lekë</w:t>
            </w:r>
            <w:r w:rsidR="00A27DF5" w:rsidRPr="00CC49AB">
              <w:rPr>
                <w:rFonts w:ascii="Garamond" w:hAnsi="Garamond" w:cs="Times New Roman"/>
                <w:szCs w:val="24"/>
                <w:lang w:val="sq-AL"/>
              </w:rPr>
              <w:t>/</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138E5E5B" w14:textId="1D987359"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 </w:t>
            </w:r>
            <w:r w:rsidR="00F94D19" w:rsidRPr="00CC49AB">
              <w:rPr>
                <w:rFonts w:ascii="Garamond" w:hAnsi="Garamond" w:cs="Times New Roman"/>
                <w:szCs w:val="24"/>
                <w:lang w:val="sq-AL"/>
              </w:rPr>
              <w:t>lekë</w:t>
            </w:r>
            <w:r w:rsidR="00A27DF5" w:rsidRPr="00CC49AB">
              <w:rPr>
                <w:rFonts w:ascii="Garamond" w:hAnsi="Garamond" w:cs="Times New Roman"/>
                <w:szCs w:val="24"/>
                <w:lang w:val="sq-AL"/>
              </w:rPr>
              <w:t>/</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r w:rsidRPr="00CC49AB">
              <w:rPr>
                <w:rFonts w:ascii="Garamond" w:hAnsi="Garamond" w:cs="Times New Roman"/>
                <w:szCs w:val="24"/>
                <w:lang w:val="sq-AL"/>
              </w:rPr>
              <w:t>/vit</w:t>
            </w:r>
          </w:p>
        </w:tc>
      </w:tr>
      <w:tr w:rsidR="00655FA7" w:rsidRPr="00CC49AB" w14:paraId="401FE9FC" w14:textId="77777777" w:rsidTr="00FA747A">
        <w:tc>
          <w:tcPr>
            <w:tcW w:w="1663" w:type="pct"/>
          </w:tcPr>
          <w:p w14:paraId="75E936D3"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Hermetizimi i ndërtesës</w:t>
            </w:r>
          </w:p>
        </w:tc>
        <w:tc>
          <w:tcPr>
            <w:tcW w:w="1658" w:type="pct"/>
          </w:tcPr>
          <w:p w14:paraId="0EE93717" w14:textId="69CB7800"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30’000 </w:t>
            </w:r>
            <w:r w:rsidR="00F94D19" w:rsidRPr="00CC49AB">
              <w:rPr>
                <w:rFonts w:ascii="Garamond" w:hAnsi="Garamond" w:cs="Times New Roman"/>
                <w:szCs w:val="24"/>
                <w:lang w:val="sq-AL"/>
              </w:rPr>
              <w:t>lekë</w:t>
            </w:r>
          </w:p>
        </w:tc>
        <w:tc>
          <w:tcPr>
            <w:tcW w:w="1679" w:type="pct"/>
          </w:tcPr>
          <w:p w14:paraId="23F31957"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4F61A38D" w14:textId="77777777" w:rsidTr="00FA747A">
        <w:tc>
          <w:tcPr>
            <w:tcW w:w="1663" w:type="pct"/>
          </w:tcPr>
          <w:p w14:paraId="2360380C"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Ndi</w:t>
            </w:r>
            <w:r w:rsidRPr="00CC49AB">
              <w:rPr>
                <w:rFonts w:ascii="Garamond" w:hAnsi="Garamond" w:cs="Times New Roman"/>
                <w:szCs w:val="24"/>
                <w:lang w:val="sq-AL"/>
              </w:rPr>
              <w:softHyphen/>
              <w:t>çues</w:t>
            </w:r>
          </w:p>
        </w:tc>
        <w:tc>
          <w:tcPr>
            <w:tcW w:w="1658" w:type="pct"/>
          </w:tcPr>
          <w:p w14:paraId="3D52F37C" w14:textId="74F789D3"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1000-3600 </w:t>
            </w:r>
            <w:r w:rsidR="00A27DF5" w:rsidRPr="00CC49AB">
              <w:rPr>
                <w:rFonts w:ascii="Garamond" w:hAnsi="Garamond" w:cs="Times New Roman"/>
                <w:szCs w:val="24"/>
                <w:lang w:val="sq-AL"/>
              </w:rPr>
              <w:t>lekë/</w:t>
            </w:r>
            <w:r w:rsidRPr="00CC49AB">
              <w:rPr>
                <w:rFonts w:ascii="Garamond" w:hAnsi="Garamond" w:cs="Times New Roman"/>
                <w:szCs w:val="24"/>
                <w:lang w:val="sq-AL"/>
              </w:rPr>
              <w:t>ndriçues</w:t>
            </w:r>
          </w:p>
        </w:tc>
        <w:tc>
          <w:tcPr>
            <w:tcW w:w="1679" w:type="pct"/>
          </w:tcPr>
          <w:p w14:paraId="3253AEB2" w14:textId="646B3BEE"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50-110 </w:t>
            </w:r>
            <w:r w:rsidR="00A27DF5" w:rsidRPr="00CC49AB">
              <w:rPr>
                <w:rFonts w:ascii="Garamond" w:hAnsi="Garamond" w:cs="Times New Roman"/>
                <w:szCs w:val="24"/>
                <w:lang w:val="sq-AL"/>
              </w:rPr>
              <w:t>lekë/</w:t>
            </w:r>
            <w:r w:rsidRPr="00CC49AB">
              <w:rPr>
                <w:rFonts w:ascii="Garamond" w:hAnsi="Garamond" w:cs="Times New Roman"/>
                <w:szCs w:val="24"/>
                <w:lang w:val="sq-AL"/>
              </w:rPr>
              <w:t>ndriçues/vit</w:t>
            </w:r>
          </w:p>
        </w:tc>
      </w:tr>
      <w:tr w:rsidR="00655FA7" w:rsidRPr="00CC49AB" w14:paraId="0B5EF524" w14:textId="77777777" w:rsidTr="00FA747A">
        <w:tc>
          <w:tcPr>
            <w:tcW w:w="1663" w:type="pct"/>
          </w:tcPr>
          <w:p w14:paraId="6FCC3D9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Pompë nxehtësie</w:t>
            </w:r>
          </w:p>
        </w:tc>
        <w:tc>
          <w:tcPr>
            <w:tcW w:w="1658" w:type="pct"/>
          </w:tcPr>
          <w:p w14:paraId="09640D92" w14:textId="37A33C0D"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110’000-145’000 </w:t>
            </w:r>
            <w:r w:rsidR="00A27DF5" w:rsidRPr="00CC49AB">
              <w:rPr>
                <w:rFonts w:ascii="Garamond" w:hAnsi="Garamond" w:cs="Times New Roman"/>
                <w:szCs w:val="24"/>
                <w:lang w:val="sq-AL"/>
              </w:rPr>
              <w:t>lekë/</w:t>
            </w:r>
            <w:r w:rsidRPr="00CC49AB">
              <w:rPr>
                <w:rFonts w:ascii="Garamond" w:hAnsi="Garamond" w:cs="Times New Roman"/>
                <w:szCs w:val="24"/>
                <w:lang w:val="sq-AL"/>
              </w:rPr>
              <w:t>kWt</w:t>
            </w:r>
          </w:p>
        </w:tc>
        <w:tc>
          <w:tcPr>
            <w:tcW w:w="1679" w:type="pct"/>
          </w:tcPr>
          <w:p w14:paraId="5E695E99" w14:textId="156F29E9"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6’500-11’000 </w:t>
            </w:r>
            <w:r w:rsidR="00A27DF5" w:rsidRPr="00CC49AB">
              <w:rPr>
                <w:rFonts w:ascii="Garamond" w:hAnsi="Garamond" w:cs="Times New Roman"/>
                <w:szCs w:val="24"/>
                <w:lang w:val="sq-AL"/>
              </w:rPr>
              <w:t>lekë/</w:t>
            </w:r>
            <w:r w:rsidRPr="00CC49AB">
              <w:rPr>
                <w:rFonts w:ascii="Garamond" w:hAnsi="Garamond" w:cs="Times New Roman"/>
                <w:szCs w:val="24"/>
                <w:lang w:val="sq-AL"/>
              </w:rPr>
              <w:t>vit</w:t>
            </w:r>
          </w:p>
        </w:tc>
      </w:tr>
      <w:tr w:rsidR="00655FA7" w:rsidRPr="00CC49AB" w14:paraId="48913EF3" w14:textId="77777777" w:rsidTr="00FA747A">
        <w:tc>
          <w:tcPr>
            <w:tcW w:w="1663" w:type="pct"/>
          </w:tcPr>
          <w:p w14:paraId="54EF2C96"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Panel fotovoltaik</w:t>
            </w:r>
          </w:p>
        </w:tc>
        <w:tc>
          <w:tcPr>
            <w:tcW w:w="1658" w:type="pct"/>
          </w:tcPr>
          <w:p w14:paraId="768E4D68" w14:textId="0DA25CCB"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86’700 </w:t>
            </w:r>
            <w:r w:rsidR="00A27DF5" w:rsidRPr="00CC49AB">
              <w:rPr>
                <w:rFonts w:ascii="Garamond" w:hAnsi="Garamond" w:cs="Times New Roman"/>
                <w:szCs w:val="24"/>
                <w:lang w:val="sq-AL"/>
              </w:rPr>
              <w:t>lekë/</w:t>
            </w:r>
            <w:r w:rsidRPr="00CC49AB">
              <w:rPr>
                <w:rFonts w:ascii="Garamond" w:hAnsi="Garamond" w:cs="Times New Roman"/>
                <w:szCs w:val="24"/>
                <w:lang w:val="sq-AL"/>
              </w:rPr>
              <w:t>kW</w:t>
            </w:r>
            <w:r w:rsidRPr="00CC49AB">
              <w:rPr>
                <w:rFonts w:ascii="Garamond" w:hAnsi="Garamond" w:cs="Times New Roman"/>
                <w:szCs w:val="24"/>
                <w:vertAlign w:val="subscript"/>
                <w:lang w:val="sq-AL"/>
              </w:rPr>
              <w:t>DC</w:t>
            </w:r>
          </w:p>
        </w:tc>
        <w:tc>
          <w:tcPr>
            <w:tcW w:w="1679" w:type="pct"/>
          </w:tcPr>
          <w:p w14:paraId="4C3C8398" w14:textId="17B71042"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1000 </w:t>
            </w:r>
            <w:r w:rsidR="00A27DF5" w:rsidRPr="00CC49AB">
              <w:rPr>
                <w:rFonts w:ascii="Garamond" w:hAnsi="Garamond" w:cs="Times New Roman"/>
                <w:szCs w:val="24"/>
                <w:lang w:val="sq-AL"/>
              </w:rPr>
              <w:t>lekë/</w:t>
            </w:r>
            <w:r w:rsidRPr="00CC49AB">
              <w:rPr>
                <w:rFonts w:ascii="Garamond" w:hAnsi="Garamond" w:cs="Times New Roman"/>
                <w:szCs w:val="24"/>
                <w:lang w:val="sq-AL"/>
              </w:rPr>
              <w:t>kW</w:t>
            </w:r>
            <w:r w:rsidRPr="00CC49AB">
              <w:rPr>
                <w:rFonts w:ascii="Garamond" w:hAnsi="Garamond" w:cs="Times New Roman"/>
                <w:szCs w:val="24"/>
                <w:vertAlign w:val="subscript"/>
                <w:lang w:val="sq-AL"/>
              </w:rPr>
              <w:t>DC</w:t>
            </w:r>
            <w:r w:rsidRPr="00CC49AB">
              <w:rPr>
                <w:rFonts w:ascii="Garamond" w:hAnsi="Garamond" w:cs="Times New Roman"/>
                <w:szCs w:val="24"/>
                <w:lang w:val="sq-AL"/>
              </w:rPr>
              <w:t>/vit</w:t>
            </w:r>
          </w:p>
        </w:tc>
      </w:tr>
      <w:tr w:rsidR="00655FA7" w:rsidRPr="00CC49AB" w14:paraId="1F9E81E5" w14:textId="77777777" w:rsidTr="00FA747A">
        <w:tc>
          <w:tcPr>
            <w:tcW w:w="1663" w:type="pct"/>
          </w:tcPr>
          <w:p w14:paraId="0728DD3A"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Panel diellor termik</w:t>
            </w:r>
          </w:p>
        </w:tc>
        <w:tc>
          <w:tcPr>
            <w:tcW w:w="1658" w:type="pct"/>
          </w:tcPr>
          <w:p w14:paraId="45BBB198" w14:textId="62416E0C"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80’000-120’000 </w:t>
            </w:r>
            <w:r w:rsidR="00F94D19"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4C98DE8C" w14:textId="7505E11F"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1200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r w:rsidRPr="00CC49AB">
              <w:rPr>
                <w:rFonts w:ascii="Garamond" w:hAnsi="Garamond" w:cs="Times New Roman"/>
                <w:szCs w:val="24"/>
                <w:vertAlign w:val="subscript"/>
                <w:lang w:val="sq-AL"/>
              </w:rPr>
              <w:t>kolektor diellor</w:t>
            </w:r>
          </w:p>
        </w:tc>
      </w:tr>
    </w:tbl>
    <w:p w14:paraId="1EE9EA49" w14:textId="77777777" w:rsidR="00655FA7" w:rsidRPr="00CC49AB" w:rsidRDefault="00655FA7" w:rsidP="00655FA7">
      <w:pPr>
        <w:spacing w:after="0" w:line="240" w:lineRule="auto"/>
        <w:rPr>
          <w:rFonts w:ascii="Garamond" w:hAnsi="Garamond" w:cs="Times New Roman"/>
          <w:sz w:val="24"/>
          <w:szCs w:val="24"/>
        </w:rPr>
      </w:pPr>
    </w:p>
    <w:p w14:paraId="0ECDBFEC" w14:textId="6A650FB2" w:rsidR="00655FA7" w:rsidRPr="00CC49AB" w:rsidRDefault="00655FA7" w:rsidP="00351313">
      <w:pPr>
        <w:pStyle w:val="TEKSTIIIIII"/>
      </w:pPr>
      <w:r w:rsidRPr="00CC49AB">
        <w:t>Në vijim të masave sipas skenarit 3, konsumi i energjisë reduktohet në reduktohet</w:t>
      </w:r>
      <w:r w:rsidR="00DC2701" w:rsidRPr="00CC49AB">
        <w:t xml:space="preserve"> </w:t>
      </w:r>
      <w:r w:rsidRPr="00CC49AB">
        <w:t>në 121</w:t>
      </w:r>
      <w:r w:rsidR="00CE5C83" w:rsidRPr="00CC49AB">
        <w:t>kwh</w:t>
      </w:r>
      <w:r w:rsidRPr="00CC49AB">
        <w:t>/m</w:t>
      </w:r>
      <w:r w:rsidRPr="00CC49AB">
        <w:rPr>
          <w:vertAlign w:val="superscript"/>
        </w:rPr>
        <w:t>2</w:t>
      </w:r>
      <w:r w:rsidRPr="00CC49AB">
        <w:t>/vit që korrespondon me kursime prej 75.7% në krahasim me skenarin bazë.</w:t>
      </w:r>
    </w:p>
    <w:p w14:paraId="06488C91" w14:textId="77777777" w:rsidR="00655FA7" w:rsidRPr="00CC49AB" w:rsidRDefault="00351313" w:rsidP="00351313">
      <w:pPr>
        <w:pStyle w:val="TEKSTIIIIII"/>
        <w:rPr>
          <w:rFonts w:cs="Times New Roman"/>
          <w:b/>
        </w:rPr>
      </w:pPr>
      <w:bookmarkStart w:id="341" w:name="_Toc184683119"/>
      <w:bookmarkStart w:id="342" w:name="_Toc184729140"/>
      <w:r w:rsidRPr="00CC49AB">
        <w:rPr>
          <w:rFonts w:cs="Times New Roman"/>
          <w:b/>
        </w:rPr>
        <w:t xml:space="preserve">5.5.4 </w:t>
      </w:r>
      <w:r w:rsidR="00655FA7" w:rsidRPr="00CC49AB">
        <w:rPr>
          <w:rFonts w:cs="Times New Roman"/>
          <w:b/>
        </w:rPr>
        <w:t>Rezultatet e simulimit energjetik p</w:t>
      </w:r>
      <w:r w:rsidR="00655FA7" w:rsidRPr="00CC49AB">
        <w:rPr>
          <w:b/>
        </w:rPr>
        <w:t>ë</w:t>
      </w:r>
      <w:r w:rsidR="00655FA7" w:rsidRPr="00CC49AB">
        <w:rPr>
          <w:rFonts w:cs="Times New Roman"/>
          <w:b/>
        </w:rPr>
        <w:t>r nd</w:t>
      </w:r>
      <w:r w:rsidR="00655FA7" w:rsidRPr="00CC49AB">
        <w:rPr>
          <w:b/>
        </w:rPr>
        <w:t>ë</w:t>
      </w:r>
      <w:r w:rsidR="00655FA7" w:rsidRPr="00CC49AB">
        <w:rPr>
          <w:rFonts w:cs="Times New Roman"/>
          <w:b/>
        </w:rPr>
        <w:t>rtes</w:t>
      </w:r>
      <w:r w:rsidR="00655FA7" w:rsidRPr="00CC49AB">
        <w:rPr>
          <w:b/>
        </w:rPr>
        <w:t>ë</w:t>
      </w:r>
      <w:r w:rsidR="00655FA7" w:rsidRPr="00CC49AB">
        <w:rPr>
          <w:rFonts w:cs="Times New Roman"/>
          <w:b/>
        </w:rPr>
        <w:t>n e konviktit</w:t>
      </w:r>
      <w:bookmarkEnd w:id="341"/>
      <w:bookmarkEnd w:id="342"/>
    </w:p>
    <w:p w14:paraId="28454343" w14:textId="77777777" w:rsidR="00351313" w:rsidRPr="00CC49AB" w:rsidRDefault="00351313" w:rsidP="00351313">
      <w:pPr>
        <w:pStyle w:val="TEKSTIIIIII"/>
        <w:rPr>
          <w:rFonts w:cs="Times New Roman"/>
          <w:b/>
        </w:rPr>
      </w:pPr>
    </w:p>
    <w:p w14:paraId="043217BE" w14:textId="3DC79475"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43" w:name="_Toc184729232"/>
      <w:r w:rsidRPr="00CC49AB">
        <w:rPr>
          <w:rFonts w:ascii="Garamond" w:hAnsi="Garamond" w:cs="Times New Roman"/>
          <w:b w:val="0"/>
          <w:i/>
          <w:color w:val="auto"/>
          <w:szCs w:val="20"/>
        </w:rPr>
        <w:t xml:space="preserve">Tabela </w:t>
      </w:r>
      <w:r w:rsidR="00351313" w:rsidRPr="00CC49AB">
        <w:rPr>
          <w:rFonts w:ascii="Garamond" w:hAnsi="Garamond" w:cs="Times New Roman"/>
          <w:b w:val="0"/>
          <w:i/>
          <w:color w:val="auto"/>
          <w:szCs w:val="20"/>
        </w:rPr>
        <w:t>5.16</w:t>
      </w:r>
      <w:r w:rsidRPr="00CC49AB">
        <w:rPr>
          <w:rFonts w:ascii="Garamond" w:hAnsi="Garamond" w:cs="Times New Roman"/>
          <w:b w:val="0"/>
          <w:i/>
          <w:color w:val="auto"/>
          <w:szCs w:val="20"/>
        </w:rPr>
        <w:t xml:space="preserve"> Specifikimet dhe përshkrimi i llojit të ndërtesës së përzgjedhur: Kategoria JR me vendndodhje në qarkun e Tiranës</w:t>
      </w:r>
      <w:bookmarkEnd w:id="343"/>
    </w:p>
    <w:tbl>
      <w:tblPr>
        <w:tblStyle w:val="TableClassic1"/>
        <w:tblpPr w:leftFromText="180" w:rightFromText="180" w:vertAnchor="text" w:horzAnchor="margin" w:tblpXSpec="center" w:tblpY="100"/>
        <w:tblW w:w="5000" w:type="pct"/>
        <w:tblLook w:val="04A0" w:firstRow="1" w:lastRow="0" w:firstColumn="1" w:lastColumn="0" w:noHBand="0" w:noVBand="1"/>
      </w:tblPr>
      <w:tblGrid>
        <w:gridCol w:w="5012"/>
        <w:gridCol w:w="2321"/>
        <w:gridCol w:w="2027"/>
      </w:tblGrid>
      <w:tr w:rsidR="00655FA7" w:rsidRPr="00CC49AB" w14:paraId="50B833B8" w14:textId="77777777" w:rsidTr="00FA747A">
        <w:trPr>
          <w:cnfStyle w:val="100000000000" w:firstRow="1" w:lastRow="0" w:firstColumn="0" w:lastColumn="0" w:oddVBand="0" w:evenVBand="0" w:oddHBand="0" w:evenHBand="0" w:firstRowFirstColumn="0" w:firstRowLastColumn="0" w:lastRowFirstColumn="0" w:lastRowLastColumn="0"/>
          <w:trHeight w:val="330"/>
        </w:trPr>
        <w:tc>
          <w:tcPr>
            <w:cnfStyle w:val="001000000000" w:firstRow="0" w:lastRow="0" w:firstColumn="1" w:lastColumn="0" w:oddVBand="0" w:evenVBand="0" w:oddHBand="0" w:evenHBand="0" w:firstRowFirstColumn="0" w:firstRowLastColumn="0" w:lastRowFirstColumn="0" w:lastRowLastColumn="0"/>
            <w:tcW w:w="2676" w:type="pct"/>
          </w:tcPr>
          <w:p w14:paraId="10C5828F" w14:textId="77777777" w:rsidR="00655FA7" w:rsidRPr="00CC49AB" w:rsidRDefault="00655FA7" w:rsidP="002405F4">
            <w:pPr>
              <w:spacing w:after="0"/>
              <w:rPr>
                <w:rFonts w:ascii="Garamond" w:hAnsi="Garamond"/>
                <w:i w:val="0"/>
                <w:iCs w:val="0"/>
                <w:szCs w:val="24"/>
                <w:lang w:val="sq-AL"/>
              </w:rPr>
            </w:pPr>
          </w:p>
        </w:tc>
        <w:tc>
          <w:tcPr>
            <w:tcW w:w="1240" w:type="pct"/>
          </w:tcPr>
          <w:p w14:paraId="042E53B6"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hAnsi="Garamond"/>
                <w:b/>
                <w:bCs/>
                <w:szCs w:val="24"/>
                <w:lang w:val="sq-AL"/>
              </w:rPr>
            </w:pPr>
            <w:r w:rsidRPr="00CC49AB">
              <w:rPr>
                <w:rFonts w:ascii="Garamond" w:hAnsi="Garamond"/>
                <w:b/>
                <w:bCs/>
                <w:szCs w:val="24"/>
                <w:lang w:val="sq-AL"/>
              </w:rPr>
              <w:t>Skenari bazë</w:t>
            </w:r>
          </w:p>
        </w:tc>
        <w:tc>
          <w:tcPr>
            <w:tcW w:w="1083" w:type="pct"/>
          </w:tcPr>
          <w:p w14:paraId="004E2398"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hAnsi="Garamond"/>
                <w:b/>
                <w:bCs/>
                <w:szCs w:val="24"/>
                <w:lang w:val="sq-AL"/>
              </w:rPr>
            </w:pPr>
            <w:r w:rsidRPr="00CC49AB">
              <w:rPr>
                <w:rFonts w:ascii="Garamond" w:hAnsi="Garamond"/>
                <w:b/>
                <w:bCs/>
                <w:szCs w:val="24"/>
                <w:lang w:val="sq-AL"/>
              </w:rPr>
              <w:t>Skenari propozuar</w:t>
            </w:r>
          </w:p>
        </w:tc>
      </w:tr>
      <w:tr w:rsidR="00655FA7" w:rsidRPr="00CC49AB" w14:paraId="49B9A0FD" w14:textId="77777777" w:rsidTr="00FA747A">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45A4E7D8"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Sipërfaqja neto</w:t>
            </w:r>
          </w:p>
        </w:tc>
        <w:tc>
          <w:tcPr>
            <w:tcW w:w="1240" w:type="pct"/>
          </w:tcPr>
          <w:p w14:paraId="625F3510"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2500 m</w:t>
            </w:r>
            <w:r w:rsidRPr="00CC49AB">
              <w:rPr>
                <w:rFonts w:ascii="Garamond" w:hAnsi="Garamond"/>
                <w:szCs w:val="24"/>
                <w:vertAlign w:val="superscript"/>
                <w:lang w:val="sq-AL"/>
              </w:rPr>
              <w:t>2</w:t>
            </w:r>
          </w:p>
        </w:tc>
        <w:tc>
          <w:tcPr>
            <w:tcW w:w="1083" w:type="pct"/>
          </w:tcPr>
          <w:p w14:paraId="7983A0B8"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2500 m</w:t>
            </w:r>
            <w:r w:rsidRPr="00CC49AB">
              <w:rPr>
                <w:rFonts w:ascii="Garamond" w:hAnsi="Garamond"/>
                <w:szCs w:val="24"/>
                <w:vertAlign w:val="superscript"/>
                <w:lang w:val="sq-AL"/>
              </w:rPr>
              <w:t>2</w:t>
            </w:r>
          </w:p>
        </w:tc>
      </w:tr>
      <w:tr w:rsidR="00655FA7" w:rsidRPr="00CC49AB" w14:paraId="58ACEFB6" w14:textId="77777777" w:rsidTr="00FA747A">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7161E459"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Lartësia </w:t>
            </w:r>
          </w:p>
        </w:tc>
        <w:tc>
          <w:tcPr>
            <w:tcW w:w="1240" w:type="pct"/>
          </w:tcPr>
          <w:p w14:paraId="53820D63"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2.75 m</w:t>
            </w:r>
          </w:p>
        </w:tc>
        <w:tc>
          <w:tcPr>
            <w:tcW w:w="1083" w:type="pct"/>
          </w:tcPr>
          <w:p w14:paraId="3F486DE6"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2.75 m</w:t>
            </w:r>
          </w:p>
        </w:tc>
      </w:tr>
      <w:tr w:rsidR="00655FA7" w:rsidRPr="00CC49AB" w14:paraId="658A095A" w14:textId="77777777" w:rsidTr="00FA747A">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7D750D2D"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Volumi</w:t>
            </w:r>
          </w:p>
        </w:tc>
        <w:tc>
          <w:tcPr>
            <w:tcW w:w="1240" w:type="pct"/>
          </w:tcPr>
          <w:p w14:paraId="0E87856A"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6552 m</w:t>
            </w:r>
            <w:r w:rsidRPr="00CC49AB">
              <w:rPr>
                <w:rFonts w:ascii="Garamond" w:hAnsi="Garamond"/>
                <w:szCs w:val="24"/>
                <w:vertAlign w:val="superscript"/>
                <w:lang w:val="sq-AL"/>
              </w:rPr>
              <w:t>3</w:t>
            </w:r>
          </w:p>
        </w:tc>
        <w:tc>
          <w:tcPr>
            <w:tcW w:w="1083" w:type="pct"/>
          </w:tcPr>
          <w:p w14:paraId="0015F5F9"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6552 m</w:t>
            </w:r>
            <w:r w:rsidRPr="00CC49AB">
              <w:rPr>
                <w:rFonts w:ascii="Garamond" w:hAnsi="Garamond"/>
                <w:szCs w:val="24"/>
                <w:vertAlign w:val="superscript"/>
                <w:lang w:val="sq-AL"/>
              </w:rPr>
              <w:t>3</w:t>
            </w:r>
          </w:p>
        </w:tc>
      </w:tr>
      <w:tr w:rsidR="00655FA7" w:rsidRPr="00CC49AB" w14:paraId="7885296E" w14:textId="77777777" w:rsidTr="00FA747A">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7B95AEDD"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Sipërfaqja totale mbështjelljes</w:t>
            </w:r>
          </w:p>
        </w:tc>
        <w:tc>
          <w:tcPr>
            <w:tcW w:w="1240" w:type="pct"/>
          </w:tcPr>
          <w:p w14:paraId="386254B7"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2691 m</w:t>
            </w:r>
            <w:r w:rsidRPr="00CC49AB">
              <w:rPr>
                <w:rFonts w:ascii="Garamond" w:hAnsi="Garamond"/>
                <w:szCs w:val="24"/>
                <w:vertAlign w:val="superscript"/>
                <w:lang w:val="sq-AL"/>
              </w:rPr>
              <w:t>2</w:t>
            </w:r>
          </w:p>
        </w:tc>
        <w:tc>
          <w:tcPr>
            <w:tcW w:w="1083" w:type="pct"/>
          </w:tcPr>
          <w:p w14:paraId="2F58B0D8"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2691 m</w:t>
            </w:r>
            <w:r w:rsidRPr="00CC49AB">
              <w:rPr>
                <w:rFonts w:ascii="Garamond" w:hAnsi="Garamond"/>
                <w:szCs w:val="24"/>
                <w:vertAlign w:val="superscript"/>
                <w:lang w:val="sq-AL"/>
              </w:rPr>
              <w:t>2</w:t>
            </w:r>
          </w:p>
        </w:tc>
      </w:tr>
      <w:tr w:rsidR="00655FA7" w:rsidRPr="00CC49AB" w14:paraId="035508A0" w14:textId="77777777" w:rsidTr="00FA747A">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27934E6F"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Zona klimatike A </w:t>
            </w:r>
          </w:p>
        </w:tc>
        <w:tc>
          <w:tcPr>
            <w:tcW w:w="1240" w:type="pct"/>
          </w:tcPr>
          <w:p w14:paraId="5934BA56"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GDN&lt;1500</w:t>
            </w:r>
          </w:p>
        </w:tc>
        <w:tc>
          <w:tcPr>
            <w:tcW w:w="1083" w:type="pct"/>
          </w:tcPr>
          <w:p w14:paraId="56DD500E"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GDN&lt;1500</w:t>
            </w:r>
          </w:p>
        </w:tc>
      </w:tr>
      <w:tr w:rsidR="00655FA7" w:rsidRPr="00CC49AB" w14:paraId="143B7588" w14:textId="77777777" w:rsidTr="00FA747A">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703885F0"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Sistemi ngrohjes/ftohjes</w:t>
            </w:r>
          </w:p>
        </w:tc>
        <w:tc>
          <w:tcPr>
            <w:tcW w:w="1240" w:type="pct"/>
          </w:tcPr>
          <w:p w14:paraId="437741A6"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Kaldajë</w:t>
            </w:r>
          </w:p>
        </w:tc>
        <w:tc>
          <w:tcPr>
            <w:tcW w:w="1083" w:type="pct"/>
          </w:tcPr>
          <w:p w14:paraId="511E58A4"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Inverter-Split</w:t>
            </w:r>
          </w:p>
        </w:tc>
      </w:tr>
      <w:tr w:rsidR="00655FA7" w:rsidRPr="00CC49AB" w14:paraId="06950877" w14:textId="77777777" w:rsidTr="00FA747A">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48188FBD"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Bartësi energjetik për UNS</w:t>
            </w:r>
          </w:p>
        </w:tc>
        <w:tc>
          <w:tcPr>
            <w:tcW w:w="1240" w:type="pct"/>
          </w:tcPr>
          <w:p w14:paraId="714F1B60"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Pelet</w:t>
            </w:r>
          </w:p>
        </w:tc>
        <w:tc>
          <w:tcPr>
            <w:tcW w:w="1083" w:type="pct"/>
          </w:tcPr>
          <w:p w14:paraId="02DA2A4A"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Elektricitet</w:t>
            </w:r>
          </w:p>
        </w:tc>
      </w:tr>
      <w:tr w:rsidR="00655FA7" w:rsidRPr="00CC49AB" w14:paraId="297935CD" w14:textId="77777777" w:rsidTr="00FA747A">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1E727DD3" w14:textId="4837EF84" w:rsidR="00655FA7" w:rsidRPr="00CC49AB" w:rsidRDefault="00655FA7" w:rsidP="002405F4">
            <w:pPr>
              <w:spacing w:after="0"/>
              <w:rPr>
                <w:rFonts w:ascii="Garamond" w:hAnsi="Garamond"/>
                <w:szCs w:val="24"/>
                <w:lang w:val="sq-AL"/>
              </w:rPr>
            </w:pPr>
            <w:r w:rsidRPr="00CC49AB">
              <w:rPr>
                <w:rFonts w:ascii="Garamond" w:hAnsi="Garamond"/>
                <w:szCs w:val="24"/>
                <w:lang w:val="sq-AL"/>
              </w:rPr>
              <w:t>Çmimi energjisë elektrike (</w:t>
            </w:r>
            <w:r w:rsidR="00F94D19" w:rsidRPr="00CC49AB">
              <w:rPr>
                <w:rFonts w:ascii="Garamond" w:hAnsi="Garamond"/>
                <w:szCs w:val="24"/>
                <w:lang w:val="sq-AL"/>
              </w:rPr>
              <w:t>lekë</w:t>
            </w:r>
            <w:r w:rsidR="00A27DF5" w:rsidRPr="00CC49AB">
              <w:rPr>
                <w:rFonts w:ascii="Garamond" w:hAnsi="Garamond"/>
                <w:szCs w:val="24"/>
                <w:lang w:val="sq-AL"/>
              </w:rPr>
              <w:t>/</w:t>
            </w:r>
            <w:r w:rsidR="00CE5C83" w:rsidRPr="00CC49AB">
              <w:rPr>
                <w:rFonts w:ascii="Garamond" w:hAnsi="Garamond"/>
                <w:szCs w:val="24"/>
                <w:lang w:val="sq-AL"/>
              </w:rPr>
              <w:t>kwh</w:t>
            </w:r>
            <w:r w:rsidRPr="00CC49AB">
              <w:rPr>
                <w:rFonts w:ascii="Garamond" w:hAnsi="Garamond"/>
                <w:szCs w:val="24"/>
                <w:lang w:val="sq-AL"/>
              </w:rPr>
              <w:t>)</w:t>
            </w:r>
          </w:p>
        </w:tc>
        <w:tc>
          <w:tcPr>
            <w:tcW w:w="1240" w:type="pct"/>
          </w:tcPr>
          <w:p w14:paraId="2951C1CA"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18.6</w:t>
            </w:r>
          </w:p>
        </w:tc>
        <w:tc>
          <w:tcPr>
            <w:tcW w:w="1083" w:type="pct"/>
          </w:tcPr>
          <w:p w14:paraId="40842B2D"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18.6</w:t>
            </w:r>
          </w:p>
        </w:tc>
      </w:tr>
      <w:tr w:rsidR="00655FA7" w:rsidRPr="00CC49AB" w14:paraId="068544AA" w14:textId="77777777" w:rsidTr="00FA747A">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2A11D08A"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U-murit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40" w:type="pct"/>
          </w:tcPr>
          <w:p w14:paraId="087A1A86"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1.35</w:t>
            </w:r>
          </w:p>
        </w:tc>
        <w:tc>
          <w:tcPr>
            <w:tcW w:w="1083" w:type="pct"/>
          </w:tcPr>
          <w:p w14:paraId="4F5838BB"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0.38-0.4</w:t>
            </w:r>
          </w:p>
        </w:tc>
      </w:tr>
      <w:tr w:rsidR="00655FA7" w:rsidRPr="00CC49AB" w14:paraId="6C5834D0" w14:textId="77777777" w:rsidTr="00FA747A">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41A7E25C"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U-dritares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40" w:type="pct"/>
          </w:tcPr>
          <w:p w14:paraId="60A3AA87"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5.2/ 3.7</w:t>
            </w:r>
          </w:p>
        </w:tc>
        <w:tc>
          <w:tcPr>
            <w:tcW w:w="1083" w:type="pct"/>
          </w:tcPr>
          <w:p w14:paraId="01D1E559"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2.0-2.2[30]</w:t>
            </w:r>
          </w:p>
        </w:tc>
      </w:tr>
      <w:tr w:rsidR="00655FA7" w:rsidRPr="00CC49AB" w14:paraId="57D9B37F" w14:textId="77777777" w:rsidTr="00FA747A">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0EEEF339"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U-soletës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40" w:type="pct"/>
          </w:tcPr>
          <w:p w14:paraId="7FF58C39"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1.67</w:t>
            </w:r>
          </w:p>
        </w:tc>
        <w:tc>
          <w:tcPr>
            <w:tcW w:w="1083" w:type="pct"/>
          </w:tcPr>
          <w:p w14:paraId="0A116198"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0.35-0.38</w:t>
            </w:r>
          </w:p>
        </w:tc>
      </w:tr>
      <w:tr w:rsidR="00655FA7" w:rsidRPr="00CC49AB" w14:paraId="7E0CC85A" w14:textId="77777777" w:rsidTr="00FA747A">
        <w:trPr>
          <w:trHeight w:val="175"/>
        </w:trPr>
        <w:tc>
          <w:tcPr>
            <w:cnfStyle w:val="001000000000" w:firstRow="0" w:lastRow="0" w:firstColumn="1" w:lastColumn="0" w:oddVBand="0" w:evenVBand="0" w:oddHBand="0" w:evenHBand="0" w:firstRowFirstColumn="0" w:firstRowLastColumn="0" w:lastRowFirstColumn="0" w:lastRowLastColumn="0"/>
            <w:tcW w:w="2676" w:type="pct"/>
          </w:tcPr>
          <w:p w14:paraId="55C80094"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U-dyshemesë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40" w:type="pct"/>
          </w:tcPr>
          <w:p w14:paraId="74CB07C0"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1.25</w:t>
            </w:r>
          </w:p>
        </w:tc>
        <w:tc>
          <w:tcPr>
            <w:tcW w:w="1083" w:type="pct"/>
          </w:tcPr>
          <w:p w14:paraId="2BF556B9"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0.5</w:t>
            </w:r>
          </w:p>
        </w:tc>
      </w:tr>
      <w:tr w:rsidR="00655FA7" w:rsidRPr="00CC49AB" w14:paraId="54120A79" w14:textId="77777777" w:rsidTr="00FA747A">
        <w:trPr>
          <w:trHeight w:val="175"/>
        </w:trPr>
        <w:tc>
          <w:tcPr>
            <w:cnfStyle w:val="001000000000" w:firstRow="0" w:lastRow="0" w:firstColumn="1" w:lastColumn="0" w:oddVBand="0" w:evenVBand="0" w:oddHBand="0" w:evenHBand="0" w:firstRowFirstColumn="0" w:firstRowLastColumn="0" w:lastRowFirstColumn="0" w:lastRowLastColumn="0"/>
            <w:tcW w:w="2676" w:type="pct"/>
          </w:tcPr>
          <w:p w14:paraId="4B6F1A08"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lastRenderedPageBreak/>
              <w:t>Sistemi ndriçimit</w:t>
            </w:r>
          </w:p>
        </w:tc>
        <w:tc>
          <w:tcPr>
            <w:tcW w:w="1240" w:type="pct"/>
          </w:tcPr>
          <w:p w14:paraId="00469022"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T8 Fluoreshent</w:t>
            </w:r>
          </w:p>
        </w:tc>
        <w:tc>
          <w:tcPr>
            <w:tcW w:w="1083" w:type="pct"/>
          </w:tcPr>
          <w:p w14:paraId="2E14190E"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LED</w:t>
            </w:r>
          </w:p>
        </w:tc>
      </w:tr>
      <w:tr w:rsidR="00655FA7" w:rsidRPr="00CC49AB" w14:paraId="0AF5E3AB" w14:textId="77777777" w:rsidTr="00FA747A">
        <w:trPr>
          <w:trHeight w:val="175"/>
        </w:trPr>
        <w:tc>
          <w:tcPr>
            <w:cnfStyle w:val="001000000000" w:firstRow="0" w:lastRow="0" w:firstColumn="1" w:lastColumn="0" w:oddVBand="0" w:evenVBand="0" w:oddHBand="0" w:evenHBand="0" w:firstRowFirstColumn="0" w:firstRowLastColumn="0" w:lastRowFirstColumn="0" w:lastRowLastColumn="0"/>
            <w:tcW w:w="2676" w:type="pct"/>
          </w:tcPr>
          <w:p w14:paraId="5328AAC2"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Aplikimi i BRE</w:t>
            </w:r>
          </w:p>
        </w:tc>
        <w:tc>
          <w:tcPr>
            <w:tcW w:w="1240" w:type="pct"/>
          </w:tcPr>
          <w:p w14:paraId="5A2BB668"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NA</w:t>
            </w:r>
          </w:p>
        </w:tc>
        <w:tc>
          <w:tcPr>
            <w:tcW w:w="1083" w:type="pct"/>
          </w:tcPr>
          <w:p w14:paraId="5A019D21" w14:textId="3288DCC3"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PV 50 kWp me</w:t>
            </w:r>
            <w:r w:rsidR="00DC2701" w:rsidRPr="00CC49AB">
              <w:rPr>
                <w:rFonts w:ascii="Garamond" w:hAnsi="Garamond"/>
                <w:szCs w:val="24"/>
                <w:lang w:val="sq-AL"/>
              </w:rPr>
              <w:t xml:space="preserve"> </w:t>
            </w:r>
            <w:r w:rsidRPr="00CC49AB">
              <w:rPr>
                <w:rFonts w:ascii="Garamond" w:hAnsi="Garamond"/>
                <w:szCs w:val="24"/>
                <w:lang w:val="sq-AL"/>
              </w:rPr>
              <w:t>me sipërfaqe A=234 m</w:t>
            </w:r>
            <w:r w:rsidRPr="00CC49AB">
              <w:rPr>
                <w:rFonts w:ascii="Garamond" w:hAnsi="Garamond"/>
                <w:szCs w:val="24"/>
                <w:vertAlign w:val="superscript"/>
                <w:lang w:val="sq-AL"/>
              </w:rPr>
              <w:t>2</w:t>
            </w:r>
            <w:r w:rsidRPr="00CC49AB">
              <w:rPr>
                <w:rFonts w:ascii="Garamond" w:hAnsi="Garamond"/>
                <w:szCs w:val="24"/>
                <w:lang w:val="sq-AL"/>
              </w:rPr>
              <w:t xml:space="preserve"> dhe SWH me kapacitet termik 181 kW</w:t>
            </w:r>
            <w:r w:rsidR="00DC2701" w:rsidRPr="00CC49AB">
              <w:rPr>
                <w:rFonts w:ascii="Garamond" w:hAnsi="Garamond"/>
                <w:szCs w:val="24"/>
                <w:lang w:val="sq-AL"/>
              </w:rPr>
              <w:t xml:space="preserve"> </w:t>
            </w:r>
            <w:r w:rsidRPr="00CC49AB">
              <w:rPr>
                <w:rFonts w:ascii="Garamond" w:hAnsi="Garamond"/>
                <w:szCs w:val="24"/>
                <w:lang w:val="sq-AL"/>
              </w:rPr>
              <w:t>me sipërfaqe A=285 m</w:t>
            </w:r>
            <w:r w:rsidRPr="00CC49AB">
              <w:rPr>
                <w:rFonts w:ascii="Garamond" w:hAnsi="Garamond"/>
                <w:szCs w:val="24"/>
                <w:vertAlign w:val="superscript"/>
                <w:lang w:val="sq-AL"/>
              </w:rPr>
              <w:t>2</w:t>
            </w:r>
          </w:p>
        </w:tc>
      </w:tr>
    </w:tbl>
    <w:p w14:paraId="162BC115" w14:textId="77777777" w:rsidR="00655FA7" w:rsidRPr="00CC49AB" w:rsidRDefault="00655FA7" w:rsidP="00655FA7">
      <w:pPr>
        <w:spacing w:after="0" w:line="240" w:lineRule="auto"/>
        <w:rPr>
          <w:rFonts w:ascii="Garamond" w:hAnsi="Garamond" w:cs="Times New Roman"/>
          <w:sz w:val="24"/>
          <w:szCs w:val="24"/>
          <w:lang w:eastAsia="ja-JP"/>
        </w:rPr>
      </w:pPr>
    </w:p>
    <w:p w14:paraId="279B11AE" w14:textId="77777777" w:rsidR="00655FA7" w:rsidRPr="00CC49AB" w:rsidRDefault="00655FA7" w:rsidP="00351313">
      <w:pPr>
        <w:pStyle w:val="TEKSTIIIIII"/>
        <w:rPr>
          <w:lang w:eastAsia="ja-JP"/>
        </w:rPr>
      </w:pPr>
      <w:r w:rsidRPr="00CC49AB">
        <w:rPr>
          <w:lang w:eastAsia="ja-JP"/>
        </w:rPr>
        <w:t>Nëpërmjet programit kompjuterik të përzgjedhur RETScreen kemi gjeneruar grafikët e mëposhtëm të cilët japin informacion për secilin prej skenarëve të përzgjedhur me qëllim rinovimin me ambicie progresive duke kaluar prej skenarit të parë në atë të tretë, me qëllim identifikimin e qasjeve me kosto efektive lidhur me rinovimin e ndërtesës së përzgjedhur të llojit ndërtesë konvikti.</w:t>
      </w:r>
    </w:p>
    <w:p w14:paraId="03020BE4" w14:textId="77777777" w:rsidR="00655FA7" w:rsidRPr="00CC49AB" w:rsidRDefault="00655FA7" w:rsidP="00655FA7">
      <w:pPr>
        <w:keepNext/>
        <w:spacing w:after="0" w:line="240" w:lineRule="auto"/>
        <w:rPr>
          <w:rFonts w:ascii="Garamond" w:hAnsi="Garamond"/>
        </w:rPr>
      </w:pPr>
    </w:p>
    <w:p w14:paraId="008EEED7" w14:textId="77777777" w:rsidR="00655FA7" w:rsidRPr="00CC49AB" w:rsidRDefault="00655FA7" w:rsidP="00601783">
      <w:pPr>
        <w:spacing w:after="0" w:line="240" w:lineRule="auto"/>
        <w:jc w:val="center"/>
        <w:rPr>
          <w:rFonts w:ascii="Garamond" w:hAnsi="Garamond" w:cs="Times New Roman"/>
          <w:sz w:val="24"/>
          <w:szCs w:val="24"/>
          <w:lang w:eastAsia="ja-JP"/>
        </w:rPr>
      </w:pPr>
      <w:r w:rsidRPr="00CC49AB">
        <w:rPr>
          <w:rFonts w:ascii="Garamond" w:hAnsi="Garamond"/>
          <w:noProof/>
          <w:lang w:val="en-US" w:eastAsia="en-US"/>
        </w:rPr>
        <w:drawing>
          <wp:inline distT="0" distB="0" distL="0" distR="0" wp14:anchorId="5385CB41" wp14:editId="4ED35B2C">
            <wp:extent cx="5585460" cy="3284220"/>
            <wp:effectExtent l="0" t="0" r="15240" b="11430"/>
            <wp:docPr id="1713040115" name="Chart 1">
              <a:extLst xmlns:a="http://schemas.openxmlformats.org/drawingml/2006/main">
                <a:ext uri="{FF2B5EF4-FFF2-40B4-BE49-F238E27FC236}">
                  <a16:creationId xmlns:a16="http://schemas.microsoft.com/office/drawing/2014/main" id="{2E07CAED-B3F6-B006-8F35-8E7C2937496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6"/>
              </a:graphicData>
            </a:graphic>
          </wp:inline>
        </w:drawing>
      </w:r>
    </w:p>
    <w:p w14:paraId="066D6CC0" w14:textId="77777777" w:rsidR="00351313" w:rsidRPr="00CC49AB" w:rsidRDefault="00351313" w:rsidP="00351313">
      <w:pPr>
        <w:pStyle w:val="TEKSTIIIIII"/>
        <w:rPr>
          <w:lang w:eastAsia="ja-JP"/>
        </w:rPr>
      </w:pPr>
    </w:p>
    <w:p w14:paraId="2EF1C688" w14:textId="191F7AB3" w:rsidR="00655FA7" w:rsidRPr="00CC49AB" w:rsidRDefault="00655FA7" w:rsidP="00351313">
      <w:pPr>
        <w:pStyle w:val="TEKSTIIIIII"/>
        <w:rPr>
          <w:lang w:eastAsia="ja-JP"/>
        </w:rPr>
      </w:pPr>
      <w:r w:rsidRPr="00CC49AB">
        <w:rPr>
          <w:lang w:eastAsia="ja-JP"/>
        </w:rPr>
        <w:t>Referuar analizës tonë për ndërtesën me funksion shkollë e ndodhur në zonën klimatike A duket qartë se kalimi nga skenari bazë në skenarin 1, 2 dhe 3 sjell përfitime të dukshme lidhur me konsumin e energjisë, tregues optimiste të qëndrueshmërisë financiare. Referuar reduktimit të energjisë finale vjetore (</w:t>
      </w:r>
      <w:r w:rsidR="00CE5C83" w:rsidRPr="00CC49AB">
        <w:rPr>
          <w:lang w:eastAsia="ja-JP"/>
        </w:rPr>
        <w:t>kwh</w:t>
      </w:r>
      <w:r w:rsidRPr="00CC49AB">
        <w:rPr>
          <w:lang w:eastAsia="ja-JP"/>
        </w:rPr>
        <w:t>/vit) për ndërtesën e modeluar vlen të theksohet fakti se aplikimi i masave të eficiencës së energjisë sjell reduktimin në masën me 61.6% (skenari 1), 69.7 % (skenari 2) dhe 75.7% referuar skenarit me integrim të BRE-ve PV me kapacitet 50 kWp me sipërfaqe A= 234 m</w:t>
      </w:r>
      <w:r w:rsidRPr="00CC49AB">
        <w:rPr>
          <w:vertAlign w:val="superscript"/>
          <w:lang w:eastAsia="ja-JP"/>
        </w:rPr>
        <w:t xml:space="preserve">2 </w:t>
      </w:r>
      <w:r w:rsidRPr="00CC49AB">
        <w:rPr>
          <w:lang w:eastAsia="ja-JP"/>
        </w:rPr>
        <w:t>dhe SWH me kapacitet termik 181 kWt dhe sipërfaqe A= 285 m</w:t>
      </w:r>
      <w:r w:rsidRPr="00CC49AB">
        <w:rPr>
          <w:vertAlign w:val="superscript"/>
          <w:lang w:eastAsia="ja-JP"/>
        </w:rPr>
        <w:t>2</w:t>
      </w:r>
      <w:r w:rsidRPr="00CC49AB">
        <w:rPr>
          <w:lang w:eastAsia="ja-JP"/>
        </w:rPr>
        <w:t xml:space="preserve"> (referoju Fig. 5.15 a)</w:t>
      </w:r>
    </w:p>
    <w:p w14:paraId="0C5A0C62" w14:textId="77777777" w:rsidR="00655FA7" w:rsidRPr="00CC49AB" w:rsidRDefault="00655FA7" w:rsidP="00351313">
      <w:pPr>
        <w:pStyle w:val="TEKSTIIIIII"/>
        <w:rPr>
          <w:lang w:eastAsia="ja-JP"/>
        </w:rPr>
      </w:pPr>
    </w:p>
    <w:p w14:paraId="7599C166" w14:textId="77777777" w:rsidR="00655FA7" w:rsidRPr="00CC49AB" w:rsidRDefault="00655FA7" w:rsidP="00655FA7">
      <w:pPr>
        <w:keepNext/>
        <w:spacing w:after="0" w:line="240" w:lineRule="auto"/>
        <w:rPr>
          <w:rFonts w:ascii="Garamond" w:hAnsi="Garamond"/>
        </w:rPr>
      </w:pPr>
    </w:p>
    <w:p w14:paraId="269D4FEE" w14:textId="77777777" w:rsidR="00655FA7" w:rsidRPr="00CC49AB" w:rsidRDefault="00655FA7" w:rsidP="00601783">
      <w:pPr>
        <w:keepNext/>
        <w:spacing w:after="0" w:line="240" w:lineRule="auto"/>
        <w:jc w:val="center"/>
        <w:rPr>
          <w:rFonts w:ascii="Garamond" w:hAnsi="Garamond"/>
        </w:rPr>
      </w:pPr>
      <w:r w:rsidRPr="00CC49AB">
        <w:rPr>
          <w:rFonts w:ascii="Garamond" w:hAnsi="Garamond"/>
          <w:noProof/>
          <w:lang w:val="en-US" w:eastAsia="en-US"/>
        </w:rPr>
        <w:drawing>
          <wp:inline distT="0" distB="0" distL="0" distR="0" wp14:anchorId="1D5D89AB" wp14:editId="28772111">
            <wp:extent cx="5486400" cy="3666067"/>
            <wp:effectExtent l="0" t="0" r="0" b="10795"/>
            <wp:docPr id="846180840" name="Chart 1">
              <a:extLst xmlns:a="http://schemas.openxmlformats.org/drawingml/2006/main">
                <a:ext uri="{FF2B5EF4-FFF2-40B4-BE49-F238E27FC236}">
                  <a16:creationId xmlns:a16="http://schemas.microsoft.com/office/drawing/2014/main" id="{C53425B6-4E98-0E27-2A13-F7E886FEE7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7"/>
              </a:graphicData>
            </a:graphic>
          </wp:inline>
        </w:drawing>
      </w:r>
    </w:p>
    <w:p w14:paraId="7C102A42" w14:textId="1603E5D9"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44" w:name="_Toc184729421"/>
      <w:r w:rsidRPr="00CC49AB">
        <w:rPr>
          <w:rFonts w:ascii="Garamond" w:hAnsi="Garamond" w:cs="Times New Roman"/>
          <w:b w:val="0"/>
          <w:i/>
          <w:color w:val="auto"/>
          <w:szCs w:val="20"/>
        </w:rPr>
        <w:t xml:space="preserve">Figura </w:t>
      </w:r>
      <w:r w:rsidR="00351313" w:rsidRPr="00CC49AB">
        <w:rPr>
          <w:rFonts w:ascii="Garamond" w:hAnsi="Garamond" w:cs="Times New Roman"/>
          <w:b w:val="0"/>
          <w:i/>
          <w:color w:val="auto"/>
          <w:szCs w:val="20"/>
        </w:rPr>
        <w:t>5.15</w:t>
      </w:r>
      <w:r w:rsidRPr="00CC49AB">
        <w:rPr>
          <w:rFonts w:ascii="Garamond" w:hAnsi="Garamond" w:cs="Times New Roman"/>
          <w:b w:val="0"/>
          <w:i/>
          <w:color w:val="auto"/>
          <w:szCs w:val="20"/>
        </w:rPr>
        <w:t xml:space="preserve"> (a,b) Konsumi final vjetor dhe specifik i lëndës djegëse sipas përdorimit të</w:t>
      </w:r>
      <w:r w:rsidR="00DC2701" w:rsidRPr="00CC49AB">
        <w:rPr>
          <w:rFonts w:ascii="Garamond" w:hAnsi="Garamond" w:cs="Times New Roman"/>
          <w:b w:val="0"/>
          <w:i/>
          <w:color w:val="auto"/>
          <w:szCs w:val="20"/>
        </w:rPr>
        <w:t xml:space="preserve"> </w:t>
      </w:r>
      <w:r w:rsidRPr="00CC49AB">
        <w:rPr>
          <w:rFonts w:ascii="Garamond" w:hAnsi="Garamond" w:cs="Times New Roman"/>
          <w:b w:val="0"/>
          <w:i/>
          <w:color w:val="auto"/>
          <w:szCs w:val="20"/>
        </w:rPr>
        <w:t xml:space="preserve">shprehura në </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 xml:space="preserve">/vit dhe </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/m²/vit.</w:t>
      </w:r>
      <w:bookmarkEnd w:id="344"/>
    </w:p>
    <w:p w14:paraId="13322D26" w14:textId="77777777" w:rsidR="00655FA7" w:rsidRPr="00CC49AB" w:rsidRDefault="00655FA7" w:rsidP="00655FA7">
      <w:pPr>
        <w:spacing w:after="0" w:line="240" w:lineRule="auto"/>
        <w:rPr>
          <w:rFonts w:ascii="Garamond" w:hAnsi="Garamond" w:cs="Times New Roman"/>
          <w:sz w:val="24"/>
          <w:szCs w:val="24"/>
          <w:lang w:eastAsia="ja-JP"/>
        </w:rPr>
      </w:pPr>
    </w:p>
    <w:p w14:paraId="06FAD85C" w14:textId="29DC2F62" w:rsidR="00655FA7" w:rsidRPr="00CC49AB" w:rsidRDefault="00655FA7" w:rsidP="00351313">
      <w:pPr>
        <w:pStyle w:val="TEKSTIIIIII"/>
        <w:rPr>
          <w:lang w:eastAsia="ja-JP"/>
        </w:rPr>
      </w:pPr>
      <w:r w:rsidRPr="00CC49AB">
        <w:rPr>
          <w:lang w:eastAsia="ja-JP"/>
        </w:rPr>
        <w:t>Në figurën e 5.15 b v</w:t>
      </w:r>
      <w:r w:rsidRPr="00CC49AB">
        <w:t>ërehet se</w:t>
      </w:r>
      <w:r w:rsidRPr="00CC49AB">
        <w:rPr>
          <w:lang w:eastAsia="ja-JP"/>
        </w:rPr>
        <w:t xml:space="preserve"> k</w:t>
      </w:r>
      <w:r w:rsidRPr="00CC49AB">
        <w:t>ërkesa specifike për energji referuar sipërfaqes së banueshme (</w:t>
      </w:r>
      <w:r w:rsidR="00CE5C83" w:rsidRPr="00CC49AB">
        <w:t>kwh</w:t>
      </w:r>
      <w:r w:rsidRPr="00CC49AB">
        <w:t>/m²/vit) vjen duke u zvog</w:t>
      </w:r>
      <w:r w:rsidRPr="00CC49AB">
        <w:rPr>
          <w:lang w:eastAsia="ja-JP"/>
        </w:rPr>
        <w:t xml:space="preserve">ëluar referuar skenarit bazë. Me implementimin e masave të eficiencës së </w:t>
      </w:r>
      <w:r w:rsidR="00F94D19" w:rsidRPr="00CC49AB">
        <w:rPr>
          <w:lang w:eastAsia="ja-JP"/>
        </w:rPr>
        <w:t xml:space="preserve">energjisë së parashikuar </w:t>
      </w:r>
      <w:r w:rsidRPr="00CC49AB">
        <w:rPr>
          <w:lang w:eastAsia="ja-JP"/>
        </w:rPr>
        <w:t>sipas skenarëve 1 dhe 2 diferenca e kërkesës për energji ndërmjet energjive të përdorura në ngrohje, ftohje, dhe shërbime mbështetëse është ka një ndryshim të vogël me 8.0 % ndërsa kalimi në skenarin 3,</w:t>
      </w:r>
      <w:r w:rsidR="00DC2701" w:rsidRPr="00CC49AB">
        <w:rPr>
          <w:lang w:eastAsia="ja-JP"/>
        </w:rPr>
        <w:t xml:space="preserve"> </w:t>
      </w:r>
      <w:r w:rsidRPr="00CC49AB">
        <w:rPr>
          <w:lang w:eastAsia="ja-JP"/>
        </w:rPr>
        <w:t xml:space="preserve">e cila lidhet me implementimin e burimeve të rinovueshme (BRE) në </w:t>
      </w:r>
      <w:r w:rsidR="00A27DF5" w:rsidRPr="00CC49AB">
        <w:rPr>
          <w:lang w:eastAsia="ja-JP"/>
        </w:rPr>
        <w:t>vendndodhje</w:t>
      </w:r>
      <w:r w:rsidRPr="00CC49AB">
        <w:rPr>
          <w:lang w:eastAsia="ja-JP"/>
        </w:rPr>
        <w:t xml:space="preserve"> sjell reduktim të konsiderueshëm të kërkesës për energji elektrike e përdorur për sistemin HVAC dhe paisjet e tjera elektrike në ndërtesën e modeluar. Gjithashtu nga rezultatet e analizës ekonomike të realizuar nga modeli </w:t>
      </w:r>
      <w:r w:rsidR="00C462FC" w:rsidRPr="00CC49AB">
        <w:rPr>
          <w:lang w:eastAsia="ja-JP"/>
        </w:rPr>
        <w:t>energjetik</w:t>
      </w:r>
      <w:r w:rsidRPr="00CC49AB">
        <w:rPr>
          <w:lang w:eastAsia="ja-JP"/>
        </w:rPr>
        <w:t xml:space="preserve"> për parametra </w:t>
      </w:r>
      <w:r w:rsidR="00F94D19" w:rsidRPr="00CC49AB">
        <w:rPr>
          <w:lang w:eastAsia="ja-JP"/>
        </w:rPr>
        <w:t>financiarë</w:t>
      </w:r>
      <w:r w:rsidRPr="00CC49AB">
        <w:rPr>
          <w:lang w:eastAsia="ja-JP"/>
        </w:rPr>
        <w:t xml:space="preserve"> të konsideruar (</w:t>
      </w:r>
      <w:r w:rsidR="00F94D19" w:rsidRPr="00CC49AB">
        <w:rPr>
          <w:lang w:eastAsia="ja-JP"/>
        </w:rPr>
        <w:t xml:space="preserve">tabela </w:t>
      </w:r>
      <w:r w:rsidRPr="00CC49AB">
        <w:rPr>
          <w:lang w:eastAsia="ja-JP"/>
        </w:rPr>
        <w:t>5.1) të sistemit të propozuar (kthimit të thjesht investimit, NPV dhe IRR) rezulton përsëri skenari i 3 (</w:t>
      </w:r>
      <w:r w:rsidR="00F94D19" w:rsidRPr="00CC49AB">
        <w:rPr>
          <w:lang w:eastAsia="ja-JP"/>
        </w:rPr>
        <w:t>tab</w:t>
      </w:r>
      <w:r w:rsidRPr="00CC49AB">
        <w:rPr>
          <w:lang w:eastAsia="ja-JP"/>
        </w:rPr>
        <w:t>.</w:t>
      </w:r>
      <w:r w:rsidR="00F94D19" w:rsidRPr="00CC49AB">
        <w:rPr>
          <w:lang w:eastAsia="ja-JP"/>
        </w:rPr>
        <w:t xml:space="preserve"> </w:t>
      </w:r>
      <w:r w:rsidRPr="00CC49AB">
        <w:rPr>
          <w:lang w:eastAsia="ja-JP"/>
        </w:rPr>
        <w:t>5.2) me IRR = 19.9%, B-C = 3.4 dhe SP=5.7.</w:t>
      </w:r>
    </w:p>
    <w:p w14:paraId="604AF4D2" w14:textId="77777777" w:rsidR="00655FA7" w:rsidRPr="00CC49AB" w:rsidRDefault="00655FA7" w:rsidP="00601783">
      <w:pPr>
        <w:keepNext/>
        <w:spacing w:after="0" w:line="240" w:lineRule="auto"/>
        <w:jc w:val="center"/>
        <w:rPr>
          <w:rFonts w:ascii="Garamond" w:hAnsi="Garamond"/>
        </w:rPr>
      </w:pPr>
      <w:r w:rsidRPr="00CC49AB">
        <w:rPr>
          <w:rFonts w:ascii="Garamond" w:hAnsi="Garamond" w:cs="Times New Roman"/>
          <w:noProof/>
          <w:sz w:val="24"/>
          <w:szCs w:val="24"/>
          <w:lang w:val="en-US" w:eastAsia="en-US"/>
        </w:rPr>
        <w:lastRenderedPageBreak/>
        <w:drawing>
          <wp:inline distT="0" distB="0" distL="0" distR="0" wp14:anchorId="7D3C48A3" wp14:editId="0CBB8FA7">
            <wp:extent cx="5943600" cy="3980330"/>
            <wp:effectExtent l="0" t="0" r="0" b="1270"/>
            <wp:docPr id="247325072" name="Chart 1">
              <a:extLst xmlns:a="http://schemas.openxmlformats.org/drawingml/2006/main">
                <a:ext uri="{FF2B5EF4-FFF2-40B4-BE49-F238E27FC236}">
                  <a16:creationId xmlns:a16="http://schemas.microsoft.com/office/drawing/2014/main" id="{7C7BF873-2EE7-0D6C-40D7-2DAE1F0E7C9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8"/>
              </a:graphicData>
            </a:graphic>
          </wp:inline>
        </w:drawing>
      </w:r>
    </w:p>
    <w:p w14:paraId="369F0D5B"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45" w:name="_Toc184729422"/>
      <w:r w:rsidRPr="00CC49AB">
        <w:rPr>
          <w:rFonts w:ascii="Garamond" w:hAnsi="Garamond" w:cs="Times New Roman"/>
          <w:b w:val="0"/>
          <w:i/>
          <w:color w:val="auto"/>
          <w:szCs w:val="20"/>
        </w:rPr>
        <w:t xml:space="preserve">Figura </w:t>
      </w:r>
      <w:r w:rsidR="00351313" w:rsidRPr="00CC49AB">
        <w:rPr>
          <w:rFonts w:ascii="Garamond" w:hAnsi="Garamond" w:cs="Times New Roman"/>
          <w:b w:val="0"/>
          <w:i/>
          <w:color w:val="auto"/>
          <w:szCs w:val="20"/>
        </w:rPr>
        <w:t>5.16</w:t>
      </w:r>
      <w:r w:rsidRPr="00CC49AB">
        <w:rPr>
          <w:rFonts w:ascii="Garamond" w:hAnsi="Garamond" w:cs="Times New Roman"/>
          <w:b w:val="0"/>
          <w:i/>
          <w:color w:val="auto"/>
          <w:szCs w:val="20"/>
        </w:rPr>
        <w:t xml:space="preserve"> Treguesit e qëndrueshmërisë financiare sipas skenarëve</w:t>
      </w:r>
      <w:bookmarkEnd w:id="345"/>
    </w:p>
    <w:p w14:paraId="0ED03993"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p>
    <w:p w14:paraId="653D63E3"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46" w:name="_Toc184729233"/>
      <w:r w:rsidRPr="00CC49AB">
        <w:rPr>
          <w:rFonts w:ascii="Garamond" w:hAnsi="Garamond" w:cs="Times New Roman"/>
          <w:b w:val="0"/>
          <w:i/>
          <w:color w:val="auto"/>
          <w:szCs w:val="20"/>
        </w:rPr>
        <w:t xml:space="preserve">Tabela </w:t>
      </w:r>
      <w:r w:rsidR="00351313" w:rsidRPr="00CC49AB">
        <w:rPr>
          <w:rFonts w:ascii="Garamond" w:hAnsi="Garamond" w:cs="Times New Roman"/>
          <w:b w:val="0"/>
          <w:i/>
          <w:color w:val="auto"/>
          <w:szCs w:val="20"/>
        </w:rPr>
        <w:t>5.17</w:t>
      </w:r>
      <w:r w:rsidRPr="00CC49AB">
        <w:rPr>
          <w:rFonts w:ascii="Garamond" w:hAnsi="Garamond" w:cs="Times New Roman"/>
          <w:b w:val="0"/>
          <w:i/>
          <w:color w:val="auto"/>
          <w:szCs w:val="20"/>
        </w:rPr>
        <w:t xml:space="preserve"> Treguesit e analizës së rinovimit të një ndërtese konvikti</w:t>
      </w:r>
      <w:bookmarkEnd w:id="346"/>
    </w:p>
    <w:tbl>
      <w:tblPr>
        <w:tblStyle w:val="TableGrid"/>
        <w:tblW w:w="5000" w:type="pct"/>
        <w:tblLook w:val="04A0" w:firstRow="1" w:lastRow="0" w:firstColumn="1" w:lastColumn="0" w:noHBand="0" w:noVBand="1"/>
      </w:tblPr>
      <w:tblGrid>
        <w:gridCol w:w="2387"/>
        <w:gridCol w:w="2321"/>
        <w:gridCol w:w="2321"/>
        <w:gridCol w:w="2321"/>
      </w:tblGrid>
      <w:tr w:rsidR="00655FA7" w:rsidRPr="00CC49AB" w14:paraId="028912A2" w14:textId="77777777" w:rsidTr="00601783">
        <w:tc>
          <w:tcPr>
            <w:tcW w:w="1277" w:type="pct"/>
            <w:vMerge w:val="restart"/>
          </w:tcPr>
          <w:p w14:paraId="7F2DF119" w14:textId="77777777" w:rsidR="00655FA7" w:rsidRPr="00CC49AB" w:rsidRDefault="00655FA7" w:rsidP="002405F4">
            <w:pPr>
              <w:spacing w:after="0"/>
              <w:rPr>
                <w:rFonts w:ascii="Garamond" w:hAnsi="Garamond" w:cs="Times New Roman"/>
                <w:szCs w:val="24"/>
                <w:lang w:val="sq-AL"/>
              </w:rPr>
            </w:pPr>
          </w:p>
        </w:tc>
        <w:tc>
          <w:tcPr>
            <w:tcW w:w="3723" w:type="pct"/>
            <w:gridSpan w:val="3"/>
          </w:tcPr>
          <w:p w14:paraId="20875308"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b/>
                <w:bCs/>
                <w:szCs w:val="24"/>
                <w:lang w:val="sq-AL"/>
              </w:rPr>
              <w:t>Rinovimi i një ndërtese konvikti</w:t>
            </w:r>
          </w:p>
        </w:tc>
      </w:tr>
      <w:tr w:rsidR="00655FA7" w:rsidRPr="00CC49AB" w14:paraId="6114989D" w14:textId="77777777" w:rsidTr="00601783">
        <w:tc>
          <w:tcPr>
            <w:tcW w:w="1277" w:type="pct"/>
            <w:vMerge/>
          </w:tcPr>
          <w:p w14:paraId="5F9C7138" w14:textId="77777777" w:rsidR="00655FA7" w:rsidRPr="00CC49AB" w:rsidRDefault="00655FA7" w:rsidP="002405F4">
            <w:pPr>
              <w:spacing w:after="0"/>
              <w:rPr>
                <w:rFonts w:ascii="Garamond" w:hAnsi="Garamond" w:cs="Times New Roman"/>
                <w:szCs w:val="24"/>
                <w:lang w:val="sq-AL"/>
              </w:rPr>
            </w:pPr>
          </w:p>
        </w:tc>
        <w:tc>
          <w:tcPr>
            <w:tcW w:w="1241" w:type="pct"/>
          </w:tcPr>
          <w:p w14:paraId="0FB05D2C"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Skenari 1</w:t>
            </w:r>
          </w:p>
        </w:tc>
        <w:tc>
          <w:tcPr>
            <w:tcW w:w="1241" w:type="pct"/>
          </w:tcPr>
          <w:p w14:paraId="7BF313B5"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Skenari 2</w:t>
            </w:r>
          </w:p>
        </w:tc>
        <w:tc>
          <w:tcPr>
            <w:tcW w:w="1241" w:type="pct"/>
          </w:tcPr>
          <w:p w14:paraId="374805D5"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Skenari 3</w:t>
            </w:r>
          </w:p>
        </w:tc>
      </w:tr>
      <w:tr w:rsidR="00655FA7" w:rsidRPr="00CC49AB" w14:paraId="367B1358" w14:textId="77777777" w:rsidTr="00601783">
        <w:tc>
          <w:tcPr>
            <w:tcW w:w="5000" w:type="pct"/>
            <w:gridSpan w:val="4"/>
          </w:tcPr>
          <w:p w14:paraId="6E2FAFE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Analiza e performancës energjetike</w:t>
            </w:r>
          </w:p>
        </w:tc>
      </w:tr>
      <w:tr w:rsidR="00655FA7" w:rsidRPr="00CC49AB" w14:paraId="5B561D42" w14:textId="77777777" w:rsidTr="00601783">
        <w:tc>
          <w:tcPr>
            <w:tcW w:w="1277" w:type="pct"/>
          </w:tcPr>
          <w:p w14:paraId="2AA1F14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Koeficienti i energjisë primare (kh/m²/vit)</w:t>
            </w:r>
          </w:p>
        </w:tc>
        <w:tc>
          <w:tcPr>
            <w:tcW w:w="1241" w:type="pct"/>
          </w:tcPr>
          <w:p w14:paraId="21B1461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192</w:t>
            </w:r>
          </w:p>
          <w:p w14:paraId="28DAEDBF" w14:textId="77777777" w:rsidR="00655FA7" w:rsidRPr="00CC49AB" w:rsidRDefault="00655FA7" w:rsidP="002405F4">
            <w:pPr>
              <w:spacing w:after="0"/>
              <w:rPr>
                <w:rFonts w:ascii="Garamond" w:hAnsi="Garamond" w:cs="Times New Roman"/>
                <w:szCs w:val="24"/>
                <w:lang w:val="sq-AL"/>
              </w:rPr>
            </w:pPr>
          </w:p>
        </w:tc>
        <w:tc>
          <w:tcPr>
            <w:tcW w:w="1241" w:type="pct"/>
          </w:tcPr>
          <w:p w14:paraId="71DF88DB"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151</w:t>
            </w:r>
          </w:p>
          <w:p w14:paraId="27923CE9" w14:textId="77777777" w:rsidR="00655FA7" w:rsidRPr="00CC49AB" w:rsidRDefault="00655FA7" w:rsidP="002405F4">
            <w:pPr>
              <w:spacing w:after="0"/>
              <w:rPr>
                <w:rFonts w:ascii="Garamond" w:hAnsi="Garamond" w:cs="Times New Roman"/>
                <w:szCs w:val="24"/>
                <w:lang w:val="sq-AL"/>
              </w:rPr>
            </w:pPr>
          </w:p>
        </w:tc>
        <w:tc>
          <w:tcPr>
            <w:tcW w:w="1241" w:type="pct"/>
          </w:tcPr>
          <w:p w14:paraId="30377A28"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121</w:t>
            </w:r>
          </w:p>
        </w:tc>
      </w:tr>
      <w:tr w:rsidR="00655FA7" w:rsidRPr="00CC49AB" w14:paraId="20E93654" w14:textId="77777777" w:rsidTr="00601783">
        <w:tc>
          <w:tcPr>
            <w:tcW w:w="1277" w:type="pct"/>
          </w:tcPr>
          <w:p w14:paraId="11AD46D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Kursimi në faturën e energjisë (në %)</w:t>
            </w:r>
          </w:p>
        </w:tc>
        <w:tc>
          <w:tcPr>
            <w:tcW w:w="1241" w:type="pct"/>
          </w:tcPr>
          <w:p w14:paraId="3F82919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61.7%</w:t>
            </w:r>
          </w:p>
        </w:tc>
        <w:tc>
          <w:tcPr>
            <w:tcW w:w="1241" w:type="pct"/>
          </w:tcPr>
          <w:p w14:paraId="0F1873FA"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69.7%</w:t>
            </w:r>
          </w:p>
        </w:tc>
        <w:tc>
          <w:tcPr>
            <w:tcW w:w="1241" w:type="pct"/>
          </w:tcPr>
          <w:p w14:paraId="3825E5AF"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75.7%</w:t>
            </w:r>
          </w:p>
        </w:tc>
      </w:tr>
      <w:tr w:rsidR="00655FA7" w:rsidRPr="00CC49AB" w14:paraId="05DDC2A9" w14:textId="77777777" w:rsidTr="00601783">
        <w:tc>
          <w:tcPr>
            <w:tcW w:w="5000" w:type="pct"/>
            <w:gridSpan w:val="4"/>
          </w:tcPr>
          <w:p w14:paraId="2DD6007F"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Analiza e kostos së investimit</w:t>
            </w:r>
          </w:p>
        </w:tc>
      </w:tr>
      <w:tr w:rsidR="00655FA7" w:rsidRPr="00CC49AB" w14:paraId="18AC828F" w14:textId="77777777" w:rsidTr="00601783">
        <w:tc>
          <w:tcPr>
            <w:tcW w:w="1277" w:type="pct"/>
          </w:tcPr>
          <w:p w14:paraId="27817B8D"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Mbështetja financiare (në %)</w:t>
            </w:r>
          </w:p>
        </w:tc>
        <w:tc>
          <w:tcPr>
            <w:tcW w:w="1241" w:type="pct"/>
          </w:tcPr>
          <w:p w14:paraId="2D6DA5DE"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c>
          <w:tcPr>
            <w:tcW w:w="1241" w:type="pct"/>
          </w:tcPr>
          <w:p w14:paraId="628100BA"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c>
          <w:tcPr>
            <w:tcW w:w="1241" w:type="pct"/>
          </w:tcPr>
          <w:p w14:paraId="0A05B99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bl>
    <w:p w14:paraId="2D197919" w14:textId="77777777" w:rsidR="00655FA7" w:rsidRPr="00CC49AB" w:rsidRDefault="00655FA7" w:rsidP="00655FA7">
      <w:pPr>
        <w:spacing w:after="0" w:line="240" w:lineRule="auto"/>
        <w:jc w:val="both"/>
        <w:rPr>
          <w:rFonts w:ascii="Garamond" w:hAnsi="Garamond" w:cs="Times New Roman"/>
          <w:sz w:val="24"/>
          <w:szCs w:val="24"/>
        </w:rPr>
      </w:pPr>
    </w:p>
    <w:p w14:paraId="4547830E" w14:textId="2AA4FEF4" w:rsidR="00655FA7" w:rsidRPr="00CC49AB" w:rsidRDefault="00655FA7" w:rsidP="00351313">
      <w:pPr>
        <w:pStyle w:val="TEKSTIIIIII"/>
      </w:pPr>
      <w:r w:rsidRPr="00CC49AB">
        <w:t xml:space="preserve">Mund të vërehet se kostoja e investimit është shumë më e lartë në rastin e rinovimit të thelluar sipas skenarit 3, por megjithatë është skenari me kosto efektive respektivisht jetëgjatësisë së ndërtesës. Instalimi i pajisjeve me </w:t>
      </w:r>
      <w:r w:rsidR="00340F38" w:rsidRPr="00CC49AB">
        <w:t>eficienc</w:t>
      </w:r>
      <w:r w:rsidRPr="00CC49AB">
        <w:t xml:space="preserve">ë të lartë energjetike dhe izolimi i mureve në mënyrë të duhur redukton ndjeshëm faturat e energjisë, dhe për këtë arsye bën kursime afatgjata pavarësisht kostos shumë të lartë të investimit. Për më tepër, skenari 3 do të ketë gjithashtu një ndikim të rëndësishëm së pari në sigurimin e komfortit të banorëve të ndërtesës dhe së dyti në rritjen </w:t>
      </w:r>
      <w:r w:rsidR="00351313" w:rsidRPr="00CC49AB">
        <w:t xml:space="preserve">e </w:t>
      </w:r>
      <w:r w:rsidRPr="00CC49AB">
        <w:t>vlerës</w:t>
      </w:r>
      <w:r w:rsidR="00DC2701" w:rsidRPr="00CC49AB">
        <w:t xml:space="preserve"> </w:t>
      </w:r>
      <w:r w:rsidRPr="00CC49AB">
        <w:t>ekonomike të pronës.</w:t>
      </w:r>
    </w:p>
    <w:p w14:paraId="637B9B28" w14:textId="77777777" w:rsidR="00655FA7" w:rsidRPr="00CC49AB" w:rsidRDefault="00351313" w:rsidP="00351313">
      <w:pPr>
        <w:pStyle w:val="TEKSTIIIIII"/>
        <w:rPr>
          <w:b/>
        </w:rPr>
      </w:pPr>
      <w:bookmarkStart w:id="347" w:name="_Toc184683120"/>
      <w:bookmarkStart w:id="348" w:name="_Toc184729141"/>
      <w:r w:rsidRPr="00CC49AB">
        <w:rPr>
          <w:b/>
        </w:rPr>
        <w:t xml:space="preserve">5.6 </w:t>
      </w:r>
      <w:r w:rsidR="00655FA7" w:rsidRPr="00CC49AB">
        <w:rPr>
          <w:b/>
        </w:rPr>
        <w:t>3.6 Rinovimi i një ndërtese të administratës shtetërore</w:t>
      </w:r>
      <w:bookmarkEnd w:id="347"/>
      <w:bookmarkEnd w:id="348"/>
    </w:p>
    <w:p w14:paraId="17FC3D07" w14:textId="77777777" w:rsidR="00655FA7" w:rsidRPr="00CC49AB" w:rsidRDefault="00351313" w:rsidP="00351313">
      <w:pPr>
        <w:pStyle w:val="TEKSTIIIIII"/>
        <w:rPr>
          <w:b/>
        </w:rPr>
      </w:pPr>
      <w:bookmarkStart w:id="349" w:name="_Toc184683121"/>
      <w:bookmarkStart w:id="350" w:name="_Toc184729142"/>
      <w:r w:rsidRPr="00CC49AB">
        <w:rPr>
          <w:b/>
        </w:rPr>
        <w:t xml:space="preserve">5.6.1 </w:t>
      </w:r>
      <w:r w:rsidR="00655FA7" w:rsidRPr="00CC49AB">
        <w:rPr>
          <w:b/>
        </w:rPr>
        <w:t>Përshkrimi</w:t>
      </w:r>
      <w:bookmarkEnd w:id="349"/>
      <w:bookmarkEnd w:id="350"/>
    </w:p>
    <w:p w14:paraId="42BDF3CF" w14:textId="5FBA6A87" w:rsidR="00655FA7" w:rsidRPr="00CC49AB" w:rsidRDefault="00655FA7" w:rsidP="00351313">
      <w:pPr>
        <w:pStyle w:val="TEKSTIIIIII"/>
      </w:pPr>
      <w:r w:rsidRPr="00CC49AB">
        <w:rPr>
          <w:rFonts w:eastAsiaTheme="minorEastAsia"/>
        </w:rPr>
        <w:lastRenderedPageBreak/>
        <w:t xml:space="preserve">Ndërtesa që përdoret nga administrata </w:t>
      </w:r>
      <w:r w:rsidR="00F94D19" w:rsidRPr="00CC49AB">
        <w:rPr>
          <w:rFonts w:eastAsiaTheme="minorEastAsia"/>
        </w:rPr>
        <w:t>shtetërore</w:t>
      </w:r>
      <w:r w:rsidRPr="00CC49AB">
        <w:rPr>
          <w:rFonts w:eastAsiaTheme="minorEastAsia"/>
        </w:rPr>
        <w:t xml:space="preserve"> e zgjedhur për të qenë pjesë e analizës është ndërtuar në vitin 1962. </w:t>
      </w:r>
      <w:r w:rsidRPr="00CC49AB">
        <w:t xml:space="preserve">Ndërtesa e përzgjedhur </w:t>
      </w:r>
      <w:r w:rsidR="00F94D19" w:rsidRPr="00CC49AB">
        <w:t>përbëhet</w:t>
      </w:r>
      <w:r w:rsidRPr="00CC49AB">
        <w:t xml:space="preserve"> nga 3 kate dhe me zona me destinacion zyra, salla mbledhje, </w:t>
      </w:r>
      <w:r w:rsidR="00F94D19" w:rsidRPr="00CC49AB">
        <w:t>korridor</w:t>
      </w:r>
      <w:r w:rsidRPr="00CC49AB">
        <w:t xml:space="preserve">, tualet, depo, recepsion. Ndërtesa është në gjendje të amortizuar dhe nuk ofron kushte të përshtatshme për garantimin e komfortit të punonjësve pasi ndërtesa është e patermoizoluar, nuk ka sistem </w:t>
      </w:r>
      <w:r w:rsidR="00F94D19" w:rsidRPr="00CC49AB">
        <w:t>qendror</w:t>
      </w:r>
      <w:r w:rsidRPr="00CC49AB">
        <w:t xml:space="preserve"> ngrohje, por ngrohja realizohet me rezistenca elektrike (efekti Joule) në 45% të sipërfaqes së godinës, me kondicioner split individual në 30% të sipërfaqes së godinës ndërkohe 25% e sipërfaqes së godinës nuk është e kondicionuar, pjesën tjetër). Uji i ngrohtë sanitar garantohet përmes ngrohësve elektrik me rezistencë. </w:t>
      </w:r>
      <w:r w:rsidRPr="00CC49AB">
        <w:rPr>
          <w:rFonts w:eastAsiaTheme="minorEastAsia"/>
        </w:rPr>
        <w:t xml:space="preserve">Ndërtesa do të pozicionohet qytetin e Tiranës që përkon me zonën A klimatike të </w:t>
      </w:r>
      <w:r w:rsidR="00F94D19" w:rsidRPr="00CC49AB">
        <w:rPr>
          <w:rFonts w:eastAsiaTheme="minorEastAsia"/>
        </w:rPr>
        <w:t>Shqipërisë</w:t>
      </w:r>
      <w:r w:rsidRPr="00CC49AB">
        <w:rPr>
          <w:rFonts w:eastAsiaTheme="minorEastAsia"/>
        </w:rPr>
        <w:t>. Qyteti i përzgjedhura përkon me numrin më të madh të ndërtesave dhe numrin më të madh të banorëve respektivisht zonave klimatike sipas rezultateve të Censit 2023</w:t>
      </w:r>
      <w:r w:rsidRPr="00CC49AB">
        <w:rPr>
          <w:rStyle w:val="FootnoteReference"/>
          <w:rFonts w:eastAsiaTheme="minorEastAsia" w:cs="Times New Roman"/>
          <w:szCs w:val="24"/>
        </w:rPr>
        <w:footnoteReference w:id="22"/>
      </w:r>
      <w:r w:rsidRPr="00CC49AB">
        <w:rPr>
          <w:rFonts w:eastAsiaTheme="minorEastAsia"/>
        </w:rPr>
        <w:t xml:space="preserve">. Analiza e ndryshimeve për të njëjtën ndërtesë respektivisht zonave të tjera do të tregohet në mënyrë empirike. </w:t>
      </w:r>
    </w:p>
    <w:p w14:paraId="0C3F23DE" w14:textId="20336544" w:rsidR="00655FA7" w:rsidRPr="00CC49AB" w:rsidRDefault="00351313" w:rsidP="00351313">
      <w:pPr>
        <w:pStyle w:val="TEKSTIIIIII"/>
        <w:rPr>
          <w:b/>
        </w:rPr>
      </w:pPr>
      <w:bookmarkStart w:id="351" w:name="_Toc184683122"/>
      <w:bookmarkStart w:id="352" w:name="_Toc184729143"/>
      <w:r w:rsidRPr="00CC49AB">
        <w:rPr>
          <w:b/>
        </w:rPr>
        <w:t xml:space="preserve">5.6.2 </w:t>
      </w:r>
      <w:r w:rsidR="00F94D19" w:rsidRPr="00CC49AB">
        <w:rPr>
          <w:b/>
        </w:rPr>
        <w:t>Karakteristika</w:t>
      </w:r>
      <w:r w:rsidR="00655FA7" w:rsidRPr="00CC49AB">
        <w:rPr>
          <w:b/>
        </w:rPr>
        <w:t xml:space="preserve"> arkitektonike</w:t>
      </w:r>
      <w:bookmarkEnd w:id="351"/>
      <w:bookmarkEnd w:id="352"/>
    </w:p>
    <w:p w14:paraId="6D4FC30D" w14:textId="77777777" w:rsidR="00655FA7" w:rsidRPr="00CC49AB" w:rsidRDefault="00655FA7" w:rsidP="00351313">
      <w:pPr>
        <w:pStyle w:val="TEKSTIIIIII"/>
      </w:pPr>
      <w:r w:rsidRPr="00CC49AB">
        <w:t>Muret janë të përbëra me tulla të plota 380 mm dhe me 20 mm suva nga të dyja anët dhe pa termoizolim</w:t>
      </w:r>
    </w:p>
    <w:p w14:paraId="27FACDE6" w14:textId="77777777" w:rsidR="00655FA7" w:rsidRPr="00CC49AB" w:rsidRDefault="00655FA7" w:rsidP="00351313">
      <w:pPr>
        <w:pStyle w:val="TEKSTIIIIII"/>
      </w:pPr>
      <w:r w:rsidRPr="00CC49AB">
        <w:t>Çatia dhe dyshemeja janë të patermoizoluara;</w:t>
      </w:r>
    </w:p>
    <w:p w14:paraId="5BB9B3EA" w14:textId="77777777" w:rsidR="00655FA7" w:rsidRPr="00CC49AB" w:rsidRDefault="00655FA7" w:rsidP="00351313">
      <w:pPr>
        <w:pStyle w:val="TEKSTIIIIII"/>
      </w:pPr>
      <w:r w:rsidRPr="00CC49AB">
        <w:t>Dritaret: kornizë druri, me një xham dhe dritare me kornizë alumini me dopio xham;</w:t>
      </w:r>
    </w:p>
    <w:p w14:paraId="7E37FD28" w14:textId="3246EC02" w:rsidR="00655FA7" w:rsidRPr="00CC49AB" w:rsidRDefault="00655FA7" w:rsidP="00351313">
      <w:pPr>
        <w:pStyle w:val="TEKSTIIIIII"/>
      </w:pPr>
      <w:r w:rsidRPr="00CC49AB">
        <w:t xml:space="preserve">Ngrohja: sistem </w:t>
      </w:r>
      <w:r w:rsidR="00F94D19" w:rsidRPr="00CC49AB">
        <w:t>qendror</w:t>
      </w:r>
      <w:r w:rsidRPr="00CC49AB">
        <w:t xml:space="preserve"> me pelet;</w:t>
      </w:r>
    </w:p>
    <w:p w14:paraId="44F7EFFA" w14:textId="77777777" w:rsidR="00655FA7" w:rsidRPr="00CC49AB" w:rsidRDefault="00655FA7" w:rsidP="00351313">
      <w:pPr>
        <w:pStyle w:val="TEKSTIIIIII"/>
      </w:pPr>
      <w:r w:rsidRPr="00CC49AB">
        <w:t>Uji i ngrohtë sanitar: Pajisje me akumulator dhe rezistencë elektrike</w:t>
      </w:r>
    </w:p>
    <w:p w14:paraId="76BE1AD1" w14:textId="77777777" w:rsidR="00655FA7" w:rsidRPr="00CC49AB" w:rsidRDefault="00655FA7" w:rsidP="00351313">
      <w:pPr>
        <w:pStyle w:val="TEKSTIIIIII"/>
      </w:pPr>
      <w:r w:rsidRPr="00CC49AB">
        <w:t>Ventilimi: natyral</w:t>
      </w:r>
    </w:p>
    <w:p w14:paraId="7617AB53" w14:textId="77777777" w:rsidR="00655FA7" w:rsidRPr="00CC49AB" w:rsidRDefault="00655FA7" w:rsidP="00351313">
      <w:pPr>
        <w:pStyle w:val="TEKSTIIIIII"/>
      </w:pPr>
      <w:r w:rsidRPr="00CC49AB">
        <w:t>Duke qenë se ndërtesa është e patermoizoluar, humbjet dhe fitimet e nxehtësisë respektivisht stinës së ftohtë dhe të ngrohtë janë të mëdha.</w:t>
      </w:r>
    </w:p>
    <w:p w14:paraId="05148279" w14:textId="77777777" w:rsidR="00655FA7" w:rsidRPr="00CC49AB" w:rsidRDefault="00351313" w:rsidP="00351313">
      <w:pPr>
        <w:pStyle w:val="TEKSTIIIIII"/>
        <w:rPr>
          <w:b/>
        </w:rPr>
      </w:pPr>
      <w:bookmarkStart w:id="353" w:name="_Toc184683123"/>
      <w:bookmarkStart w:id="354" w:name="_Toc184729144"/>
      <w:r w:rsidRPr="00CC49AB">
        <w:rPr>
          <w:b/>
        </w:rPr>
        <w:t xml:space="preserve">5.6.3 </w:t>
      </w:r>
      <w:r w:rsidR="00655FA7" w:rsidRPr="00CC49AB">
        <w:rPr>
          <w:b/>
        </w:rPr>
        <w:t>Masat e rekomanduara sipas skenarëve:</w:t>
      </w:r>
      <w:bookmarkEnd w:id="353"/>
      <w:bookmarkEnd w:id="354"/>
    </w:p>
    <w:p w14:paraId="7EDDFE0C" w14:textId="6E6CA8C4" w:rsidR="00655FA7" w:rsidRPr="00CC49AB" w:rsidRDefault="00655FA7" w:rsidP="00351313">
      <w:pPr>
        <w:pStyle w:val="TEKSTIIIIII"/>
      </w:pPr>
      <w:r w:rsidRPr="00CC49AB">
        <w:rPr>
          <w:b/>
          <w:bCs/>
        </w:rPr>
        <w:t>Skenari 1</w:t>
      </w:r>
      <w:r w:rsidRPr="00CC49AB">
        <w:t>: Termoizolimi i mureve me U = 0.3-0.4 W/m</w:t>
      </w:r>
      <w:r w:rsidRPr="00CC49AB">
        <w:rPr>
          <w:vertAlign w:val="superscript"/>
        </w:rPr>
        <w:t>2</w:t>
      </w:r>
      <w:r w:rsidRPr="00CC49AB">
        <w:t xml:space="preserve">K, </w:t>
      </w:r>
      <w:r w:rsidR="00A27DF5" w:rsidRPr="00CC49AB">
        <w:t>termoizolimi i çatisë</w:t>
      </w:r>
      <w:r w:rsidRPr="00CC49AB">
        <w:t xml:space="preserve"> ose dhe dyshemesë U = 0.3/0.5 W/m</w:t>
      </w:r>
      <w:r w:rsidRPr="00CC49AB">
        <w:rPr>
          <w:vertAlign w:val="superscript"/>
        </w:rPr>
        <w:t>2</w:t>
      </w:r>
      <w:r w:rsidRPr="00CC49AB">
        <w:t>K,</w:t>
      </w:r>
      <w:r w:rsidR="00DC2701" w:rsidRPr="00CC49AB">
        <w:t xml:space="preserve"> </w:t>
      </w:r>
      <w:r w:rsidRPr="00CC49AB">
        <w:t>zëvendësimi i dritareve me dritare më efikase me koeficient transmetimi U =2.0-2.2 W/m</w:t>
      </w:r>
      <w:r w:rsidRPr="00CC49AB">
        <w:rPr>
          <w:vertAlign w:val="superscript"/>
        </w:rPr>
        <w:t>2</w:t>
      </w:r>
      <w:r w:rsidRPr="00CC49AB">
        <w:t>K sipas kërkesave minimale të legjislacionit në fuqi. Trashësia optimale e materialit termoizlolues do të me</w:t>
      </w:r>
      <w:r w:rsidR="00F94D19" w:rsidRPr="00CC49AB">
        <w:t>r</w:t>
      </w:r>
      <w:r w:rsidRPr="00CC49AB">
        <w:t>ret sipas rekomandimeve të marra nga studimi nr. 135160</w:t>
      </w:r>
      <w:r w:rsidRPr="00CC49AB">
        <w:rPr>
          <w:rStyle w:val="FootnoteReference"/>
          <w:rFonts w:cs="Times New Roman"/>
          <w:szCs w:val="24"/>
        </w:rPr>
        <w:footnoteReference w:id="23"/>
      </w:r>
      <w:r w:rsidRPr="00CC49AB">
        <w:t xml:space="preserve"> sipas llojit të sistemit, lëndës djegëse dhe </w:t>
      </w:r>
      <w:r w:rsidR="00A27DF5" w:rsidRPr="00CC49AB">
        <w:t>vendndodhje</w:t>
      </w:r>
      <w:r w:rsidRPr="00CC49AB">
        <w:t>s së ndërtesës referente (në kuadër të GDN). Kosto njësi e materialit termoizolues dhe dritareve me</w:t>
      </w:r>
      <w:r w:rsidR="00F94D19" w:rsidRPr="00CC49AB">
        <w:t>r</w:t>
      </w:r>
      <w:r w:rsidRPr="00CC49AB">
        <w:t>ren nga studimi manuali i miratuar i çmimeve të ndërtimit.</w:t>
      </w:r>
    </w:p>
    <w:p w14:paraId="25680500" w14:textId="77777777" w:rsidR="00351313" w:rsidRPr="00CC49AB" w:rsidRDefault="00351313" w:rsidP="00655FA7">
      <w:pPr>
        <w:pStyle w:val="Caption"/>
        <w:keepNext w:val="0"/>
        <w:spacing w:after="0" w:line="240" w:lineRule="auto"/>
        <w:ind w:right="69"/>
        <w:jc w:val="center"/>
        <w:rPr>
          <w:rFonts w:ascii="Garamond" w:hAnsi="Garamond" w:cs="Times New Roman"/>
          <w:b w:val="0"/>
          <w:i/>
          <w:color w:val="auto"/>
          <w:szCs w:val="20"/>
        </w:rPr>
      </w:pPr>
      <w:bookmarkStart w:id="355" w:name="_Toc184729234"/>
    </w:p>
    <w:p w14:paraId="2294A78B"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Tabela </w:t>
      </w:r>
      <w:r w:rsidR="00351313" w:rsidRPr="00CC49AB">
        <w:rPr>
          <w:rFonts w:ascii="Garamond" w:hAnsi="Garamond" w:cs="Times New Roman"/>
          <w:b w:val="0"/>
          <w:i/>
          <w:color w:val="auto"/>
          <w:szCs w:val="20"/>
        </w:rPr>
        <w:t>5.18</w:t>
      </w:r>
      <w:r w:rsidRPr="00CC49AB">
        <w:rPr>
          <w:rFonts w:ascii="Garamond" w:hAnsi="Garamond" w:cs="Times New Roman"/>
          <w:b w:val="0"/>
          <w:i/>
          <w:color w:val="auto"/>
          <w:szCs w:val="20"/>
        </w:rPr>
        <w:t xml:space="preserve"> Masat e propozuara të skenarit 1 për ndërtesë administrate</w:t>
      </w:r>
      <w:bookmarkEnd w:id="355"/>
    </w:p>
    <w:tbl>
      <w:tblPr>
        <w:tblStyle w:val="TableGrid"/>
        <w:tblW w:w="8815" w:type="dxa"/>
        <w:tblLook w:val="04A0" w:firstRow="1" w:lastRow="0" w:firstColumn="1" w:lastColumn="0" w:noHBand="0" w:noVBand="1"/>
      </w:tblPr>
      <w:tblGrid>
        <w:gridCol w:w="3116"/>
        <w:gridCol w:w="3117"/>
        <w:gridCol w:w="2582"/>
      </w:tblGrid>
      <w:tr w:rsidR="00F94D19" w:rsidRPr="00CC49AB" w14:paraId="772B44FC" w14:textId="77777777" w:rsidTr="00F94D19">
        <w:tc>
          <w:tcPr>
            <w:tcW w:w="3116" w:type="dxa"/>
            <w:shd w:val="clear" w:color="auto" w:fill="auto"/>
            <w:vAlign w:val="center"/>
          </w:tcPr>
          <w:p w14:paraId="3BEC5178" w14:textId="77777777" w:rsidR="00655FA7" w:rsidRPr="00CC49AB" w:rsidRDefault="00655FA7" w:rsidP="00F94D19">
            <w:pPr>
              <w:spacing w:after="0"/>
              <w:jc w:val="center"/>
              <w:rPr>
                <w:rFonts w:ascii="Garamond" w:hAnsi="Garamond" w:cs="Times New Roman"/>
                <w:b/>
                <w:bCs/>
                <w:szCs w:val="24"/>
                <w:lang w:val="sq-AL"/>
              </w:rPr>
            </w:pPr>
            <w:r w:rsidRPr="00CC49AB">
              <w:rPr>
                <w:rFonts w:ascii="Garamond" w:hAnsi="Garamond" w:cs="Times New Roman"/>
                <w:b/>
                <w:bCs/>
                <w:szCs w:val="24"/>
                <w:lang w:val="sq-AL"/>
              </w:rPr>
              <w:t>Masat e skenarit 1</w:t>
            </w:r>
          </w:p>
        </w:tc>
        <w:tc>
          <w:tcPr>
            <w:tcW w:w="3117" w:type="dxa"/>
            <w:shd w:val="clear" w:color="auto" w:fill="auto"/>
            <w:vAlign w:val="center"/>
          </w:tcPr>
          <w:p w14:paraId="73FE377E" w14:textId="77777777" w:rsidR="00655FA7" w:rsidRPr="00CC49AB" w:rsidRDefault="00655FA7" w:rsidP="00F94D19">
            <w:pPr>
              <w:spacing w:after="0"/>
              <w:jc w:val="center"/>
              <w:rPr>
                <w:rFonts w:ascii="Garamond" w:hAnsi="Garamond" w:cs="Times New Roman"/>
                <w:b/>
                <w:bCs/>
                <w:szCs w:val="24"/>
                <w:lang w:val="sq-AL"/>
              </w:rPr>
            </w:pPr>
            <w:r w:rsidRPr="00CC49AB">
              <w:rPr>
                <w:rFonts w:ascii="Garamond" w:hAnsi="Garamond" w:cs="Times New Roman"/>
                <w:b/>
                <w:bCs/>
                <w:szCs w:val="24"/>
                <w:lang w:val="sq-AL"/>
              </w:rPr>
              <w:t>Kostoja e investimit (me taksa)</w:t>
            </w:r>
          </w:p>
        </w:tc>
        <w:tc>
          <w:tcPr>
            <w:tcW w:w="2582" w:type="dxa"/>
            <w:shd w:val="clear" w:color="auto" w:fill="auto"/>
            <w:vAlign w:val="center"/>
          </w:tcPr>
          <w:p w14:paraId="7AA3C0E0" w14:textId="77777777" w:rsidR="00655FA7" w:rsidRPr="00CC49AB" w:rsidRDefault="00655FA7" w:rsidP="00F94D19">
            <w:pPr>
              <w:spacing w:after="0"/>
              <w:jc w:val="center"/>
              <w:rPr>
                <w:rFonts w:ascii="Garamond" w:hAnsi="Garamond" w:cs="Times New Roman"/>
                <w:b/>
                <w:bCs/>
                <w:szCs w:val="24"/>
                <w:lang w:val="sq-AL"/>
              </w:rPr>
            </w:pPr>
            <w:r w:rsidRPr="00CC49AB">
              <w:rPr>
                <w:rFonts w:ascii="Garamond" w:hAnsi="Garamond" w:cs="Times New Roman"/>
                <w:b/>
                <w:bCs/>
                <w:szCs w:val="24"/>
                <w:lang w:val="sq-AL"/>
              </w:rPr>
              <w:t>Kostoja vjetore e mirëmbajtjes (me taksa)</w:t>
            </w:r>
          </w:p>
        </w:tc>
      </w:tr>
      <w:tr w:rsidR="00655FA7" w:rsidRPr="00CC49AB" w14:paraId="4D09D8A1" w14:textId="77777777" w:rsidTr="002405F4">
        <w:tc>
          <w:tcPr>
            <w:tcW w:w="3116" w:type="dxa"/>
            <w:shd w:val="clear" w:color="auto" w:fill="auto"/>
          </w:tcPr>
          <w:p w14:paraId="5202823D"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Termoizolim i mureve</w:t>
            </w:r>
          </w:p>
        </w:tc>
        <w:tc>
          <w:tcPr>
            <w:tcW w:w="3117" w:type="dxa"/>
            <w:shd w:val="clear" w:color="auto" w:fill="auto"/>
          </w:tcPr>
          <w:p w14:paraId="454B4064" w14:textId="649C4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3’500-4’500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2582" w:type="dxa"/>
            <w:shd w:val="clear" w:color="auto" w:fill="auto"/>
          </w:tcPr>
          <w:p w14:paraId="72F21B2F"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020BE1C0" w14:textId="77777777" w:rsidTr="002405F4">
        <w:tc>
          <w:tcPr>
            <w:tcW w:w="3116" w:type="dxa"/>
            <w:shd w:val="clear" w:color="auto" w:fill="auto"/>
          </w:tcPr>
          <w:p w14:paraId="0DC86A63"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Dritare</w:t>
            </w:r>
          </w:p>
        </w:tc>
        <w:tc>
          <w:tcPr>
            <w:tcW w:w="3117" w:type="dxa"/>
            <w:shd w:val="clear" w:color="auto" w:fill="auto"/>
          </w:tcPr>
          <w:p w14:paraId="5CA61FE5" w14:textId="60ABD864"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2582" w:type="dxa"/>
            <w:shd w:val="clear" w:color="auto" w:fill="auto"/>
          </w:tcPr>
          <w:p w14:paraId="6C227C6A" w14:textId="07076EE1"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r w:rsidRPr="00CC49AB">
              <w:rPr>
                <w:rFonts w:ascii="Garamond" w:hAnsi="Garamond" w:cs="Times New Roman"/>
                <w:szCs w:val="24"/>
                <w:lang w:val="sq-AL"/>
              </w:rPr>
              <w:t>/vit</w:t>
            </w:r>
          </w:p>
        </w:tc>
      </w:tr>
      <w:tr w:rsidR="00655FA7" w:rsidRPr="00CC49AB" w14:paraId="6A36F926" w14:textId="77777777" w:rsidTr="002405F4">
        <w:trPr>
          <w:trHeight w:val="143"/>
        </w:trPr>
        <w:tc>
          <w:tcPr>
            <w:tcW w:w="3116" w:type="dxa"/>
            <w:shd w:val="clear" w:color="auto" w:fill="auto"/>
          </w:tcPr>
          <w:p w14:paraId="1CE04451"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Hermetizimi i ndërtesës</w:t>
            </w:r>
          </w:p>
        </w:tc>
        <w:tc>
          <w:tcPr>
            <w:tcW w:w="3117" w:type="dxa"/>
            <w:shd w:val="clear" w:color="auto" w:fill="auto"/>
          </w:tcPr>
          <w:p w14:paraId="62A9886E"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30’000 Lek</w:t>
            </w:r>
          </w:p>
        </w:tc>
        <w:tc>
          <w:tcPr>
            <w:tcW w:w="2582" w:type="dxa"/>
            <w:shd w:val="clear" w:color="auto" w:fill="auto"/>
          </w:tcPr>
          <w:p w14:paraId="1CE3CCDD"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bl>
    <w:p w14:paraId="5A010FDA" w14:textId="77777777" w:rsidR="00655FA7" w:rsidRPr="00CC49AB" w:rsidRDefault="00655FA7" w:rsidP="00655FA7">
      <w:pPr>
        <w:spacing w:after="0" w:line="240" w:lineRule="auto"/>
        <w:jc w:val="both"/>
        <w:rPr>
          <w:rFonts w:ascii="Garamond" w:hAnsi="Garamond" w:cs="Times New Roman"/>
          <w:sz w:val="24"/>
          <w:szCs w:val="24"/>
        </w:rPr>
      </w:pPr>
    </w:p>
    <w:p w14:paraId="75CA115B" w14:textId="4E521753" w:rsidR="00655FA7" w:rsidRPr="00CC49AB" w:rsidRDefault="00655FA7" w:rsidP="00351313">
      <w:pPr>
        <w:pStyle w:val="TEKSTIIIIII"/>
      </w:pPr>
      <w:r w:rsidRPr="00CC49AB">
        <w:t>Në zbatim të masave të parashikuara nga skenari 1, konsumi i energjisë reduktohet</w:t>
      </w:r>
      <w:r w:rsidR="00DC2701" w:rsidRPr="00CC49AB">
        <w:t xml:space="preserve"> </w:t>
      </w:r>
      <w:r w:rsidRPr="00CC49AB">
        <w:t xml:space="preserve">në 99 </w:t>
      </w:r>
      <w:r w:rsidR="00CE5C83" w:rsidRPr="00CC49AB">
        <w:t>kwh</w:t>
      </w:r>
      <w:r w:rsidRPr="00CC49AB">
        <w:t>/m</w:t>
      </w:r>
      <w:r w:rsidRPr="00CC49AB">
        <w:rPr>
          <w:vertAlign w:val="superscript"/>
        </w:rPr>
        <w:t>2</w:t>
      </w:r>
      <w:r w:rsidRPr="00CC49AB">
        <w:t>/vit që korrespondon me kursime prej 56.3% në krahasim me skenarin bazë.</w:t>
      </w:r>
    </w:p>
    <w:p w14:paraId="6408D73A" w14:textId="1B03261A" w:rsidR="00655FA7" w:rsidRPr="00CC49AB" w:rsidRDefault="00655FA7" w:rsidP="00351313">
      <w:pPr>
        <w:pStyle w:val="TEKSTIIIIII"/>
      </w:pPr>
      <w:r w:rsidRPr="00CC49AB">
        <w:rPr>
          <w:b/>
          <w:bCs/>
        </w:rPr>
        <w:t>Skenari 2</w:t>
      </w:r>
      <w:r w:rsidRPr="00CC49AB">
        <w:t>: Termoizolimi i mureve me U = 0.3-0.4 W/m</w:t>
      </w:r>
      <w:r w:rsidRPr="00CC49AB">
        <w:rPr>
          <w:vertAlign w:val="superscript"/>
        </w:rPr>
        <w:t>2</w:t>
      </w:r>
      <w:r w:rsidRPr="00CC49AB">
        <w:t xml:space="preserve">K, </w:t>
      </w:r>
      <w:r w:rsidR="00A27DF5" w:rsidRPr="00CC49AB">
        <w:t>termoizolimi i çatisë</w:t>
      </w:r>
      <w:r w:rsidRPr="00CC49AB">
        <w:t xml:space="preserve"> ose dhe dyshemesë U = 0.3/0.5 W/m</w:t>
      </w:r>
      <w:r w:rsidRPr="00CC49AB">
        <w:rPr>
          <w:vertAlign w:val="superscript"/>
        </w:rPr>
        <w:t>2</w:t>
      </w:r>
      <w:r w:rsidRPr="00CC49AB">
        <w:t>K,</w:t>
      </w:r>
      <w:r w:rsidR="00DC2701" w:rsidRPr="00CC49AB">
        <w:t xml:space="preserve"> </w:t>
      </w:r>
      <w:r w:rsidRPr="00CC49AB">
        <w:t>zëvendësimi i dritareve me dritare më efikase me koeficient transmetimi U =2.0-2.2 W/m</w:t>
      </w:r>
      <w:r w:rsidRPr="00CC49AB">
        <w:rPr>
          <w:vertAlign w:val="superscript"/>
        </w:rPr>
        <w:t>2</w:t>
      </w:r>
      <w:r w:rsidRPr="00CC49AB">
        <w:t xml:space="preserve">K sipas kërkesave minimale të legjislacionit në fuqi. Zëvendësimi i sistemit të ndriçimit dhe </w:t>
      </w:r>
      <w:r w:rsidRPr="00CC49AB">
        <w:lastRenderedPageBreak/>
        <w:t xml:space="preserve">sistemit të ngrohjes me </w:t>
      </w:r>
      <w:r w:rsidR="00A27DF5" w:rsidRPr="00CC49AB">
        <w:t xml:space="preserve">sistem me pompë nxehtësie </w:t>
      </w:r>
      <w:r w:rsidRPr="00CC49AB">
        <w:t xml:space="preserve">me COP të lartë dhe me kosto njësi të siguruara nga data baza e modelit RETScreen, rikuperim të </w:t>
      </w:r>
      <w:r w:rsidR="00A27DF5" w:rsidRPr="00CC49AB">
        <w:t>nxehtësisë, si dhe menaxhim të sistemit</w:t>
      </w:r>
      <w:r w:rsidRPr="00CC49AB">
        <w:t>.</w:t>
      </w:r>
    </w:p>
    <w:p w14:paraId="4235BFFC" w14:textId="77777777" w:rsidR="00351313" w:rsidRPr="00CC49AB" w:rsidRDefault="00351313" w:rsidP="00655FA7">
      <w:pPr>
        <w:pStyle w:val="Caption"/>
        <w:keepNext w:val="0"/>
        <w:spacing w:after="0" w:line="240" w:lineRule="auto"/>
        <w:ind w:right="69"/>
        <w:jc w:val="center"/>
        <w:rPr>
          <w:rFonts w:ascii="Garamond" w:hAnsi="Garamond" w:cs="Times New Roman"/>
          <w:b w:val="0"/>
          <w:i/>
          <w:color w:val="auto"/>
          <w:szCs w:val="20"/>
        </w:rPr>
      </w:pPr>
      <w:bookmarkStart w:id="356" w:name="_Toc184729235"/>
    </w:p>
    <w:p w14:paraId="23130050"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Tabela </w:t>
      </w:r>
      <w:r w:rsidR="00351313" w:rsidRPr="00CC49AB">
        <w:rPr>
          <w:rFonts w:ascii="Garamond" w:hAnsi="Garamond" w:cs="Times New Roman"/>
          <w:b w:val="0"/>
          <w:i/>
          <w:color w:val="auto"/>
          <w:szCs w:val="20"/>
        </w:rPr>
        <w:t>5.19</w:t>
      </w:r>
      <w:r w:rsidRPr="00CC49AB">
        <w:rPr>
          <w:rFonts w:ascii="Garamond" w:hAnsi="Garamond" w:cs="Times New Roman"/>
          <w:b w:val="0"/>
          <w:i/>
          <w:color w:val="auto"/>
          <w:szCs w:val="20"/>
        </w:rPr>
        <w:t xml:space="preserve"> Masat e propozuara të skenarit 1 për ndërtesë administrate</w:t>
      </w:r>
      <w:bookmarkEnd w:id="356"/>
    </w:p>
    <w:tbl>
      <w:tblPr>
        <w:tblStyle w:val="TableGrid"/>
        <w:tblW w:w="5000" w:type="pct"/>
        <w:tblLook w:val="04A0" w:firstRow="1" w:lastRow="0" w:firstColumn="1" w:lastColumn="0" w:noHBand="0" w:noVBand="1"/>
      </w:tblPr>
      <w:tblGrid>
        <w:gridCol w:w="3110"/>
        <w:gridCol w:w="3100"/>
        <w:gridCol w:w="3140"/>
      </w:tblGrid>
      <w:tr w:rsidR="00655FA7" w:rsidRPr="00CC49AB" w14:paraId="673E9D27" w14:textId="77777777" w:rsidTr="00601783">
        <w:tc>
          <w:tcPr>
            <w:tcW w:w="1663" w:type="pct"/>
            <w:vAlign w:val="center"/>
          </w:tcPr>
          <w:p w14:paraId="2AFFC7C5" w14:textId="77777777" w:rsidR="00655FA7" w:rsidRPr="00CC49AB" w:rsidRDefault="00655FA7" w:rsidP="00601783">
            <w:pPr>
              <w:spacing w:after="0"/>
              <w:jc w:val="center"/>
              <w:rPr>
                <w:rFonts w:ascii="Garamond" w:hAnsi="Garamond" w:cs="Times New Roman"/>
                <w:b/>
                <w:bCs/>
                <w:szCs w:val="24"/>
                <w:lang w:val="sq-AL"/>
              </w:rPr>
            </w:pPr>
            <w:r w:rsidRPr="00CC49AB">
              <w:rPr>
                <w:rFonts w:ascii="Garamond" w:hAnsi="Garamond" w:cs="Times New Roman"/>
                <w:b/>
                <w:bCs/>
                <w:szCs w:val="24"/>
                <w:lang w:val="sq-AL"/>
              </w:rPr>
              <w:t>Skenari 2</w:t>
            </w:r>
          </w:p>
        </w:tc>
        <w:tc>
          <w:tcPr>
            <w:tcW w:w="1658" w:type="pct"/>
            <w:vAlign w:val="center"/>
          </w:tcPr>
          <w:p w14:paraId="319F87B7" w14:textId="77777777" w:rsidR="00655FA7" w:rsidRPr="00CC49AB" w:rsidRDefault="00655FA7" w:rsidP="00601783">
            <w:pPr>
              <w:spacing w:after="0"/>
              <w:jc w:val="center"/>
              <w:rPr>
                <w:rFonts w:ascii="Garamond" w:hAnsi="Garamond" w:cs="Times New Roman"/>
                <w:b/>
                <w:bCs/>
                <w:szCs w:val="24"/>
                <w:lang w:val="sq-AL"/>
              </w:rPr>
            </w:pPr>
            <w:r w:rsidRPr="00CC49AB">
              <w:rPr>
                <w:rFonts w:ascii="Garamond" w:hAnsi="Garamond" w:cs="Times New Roman"/>
                <w:b/>
                <w:bCs/>
                <w:szCs w:val="24"/>
                <w:lang w:val="sq-AL"/>
              </w:rPr>
              <w:t>Kostoja e investimit (pa/me taksa)</w:t>
            </w:r>
          </w:p>
        </w:tc>
        <w:tc>
          <w:tcPr>
            <w:tcW w:w="1679" w:type="pct"/>
            <w:vAlign w:val="center"/>
          </w:tcPr>
          <w:p w14:paraId="50264555" w14:textId="77777777" w:rsidR="00655FA7" w:rsidRPr="00CC49AB" w:rsidRDefault="00655FA7" w:rsidP="00601783">
            <w:pPr>
              <w:spacing w:after="0"/>
              <w:jc w:val="center"/>
              <w:rPr>
                <w:rFonts w:ascii="Garamond" w:hAnsi="Garamond" w:cs="Times New Roman"/>
                <w:b/>
                <w:bCs/>
                <w:szCs w:val="24"/>
                <w:lang w:val="sq-AL"/>
              </w:rPr>
            </w:pPr>
            <w:r w:rsidRPr="00CC49AB">
              <w:rPr>
                <w:rFonts w:ascii="Garamond" w:hAnsi="Garamond" w:cs="Times New Roman"/>
                <w:b/>
                <w:bCs/>
                <w:szCs w:val="24"/>
                <w:lang w:val="sq-AL"/>
              </w:rPr>
              <w:t>Kostoja vjetore e mirëmbajtjes (pa/me taksa)</w:t>
            </w:r>
          </w:p>
        </w:tc>
      </w:tr>
      <w:tr w:rsidR="00655FA7" w:rsidRPr="00CC49AB" w14:paraId="0C5FA4E4" w14:textId="77777777" w:rsidTr="00601783">
        <w:tc>
          <w:tcPr>
            <w:tcW w:w="1663" w:type="pct"/>
          </w:tcPr>
          <w:p w14:paraId="681FC1C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Termoizolim i mureve</w:t>
            </w:r>
          </w:p>
        </w:tc>
        <w:tc>
          <w:tcPr>
            <w:tcW w:w="1658" w:type="pct"/>
          </w:tcPr>
          <w:p w14:paraId="2558C1C3" w14:textId="4D2E1B1D"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3’500-4’500 </w:t>
            </w:r>
            <w:r w:rsidR="00F94D19" w:rsidRPr="00CC49AB">
              <w:rPr>
                <w:rFonts w:ascii="Garamond" w:hAnsi="Garamond" w:cs="Times New Roman"/>
                <w:szCs w:val="24"/>
                <w:lang w:val="sq-AL"/>
              </w:rPr>
              <w:t>lekë</w:t>
            </w:r>
            <w:r w:rsidR="00A27DF5" w:rsidRPr="00CC49AB">
              <w:rPr>
                <w:rFonts w:ascii="Garamond" w:hAnsi="Garamond" w:cs="Times New Roman"/>
                <w:szCs w:val="24"/>
                <w:lang w:val="sq-AL"/>
              </w:rPr>
              <w:t>/</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590E159A"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65C2EDA6" w14:textId="77777777" w:rsidTr="00601783">
        <w:tc>
          <w:tcPr>
            <w:tcW w:w="1663" w:type="pct"/>
          </w:tcPr>
          <w:p w14:paraId="4C45808A"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Dritare</w:t>
            </w:r>
          </w:p>
        </w:tc>
        <w:tc>
          <w:tcPr>
            <w:tcW w:w="1658" w:type="pct"/>
          </w:tcPr>
          <w:p w14:paraId="21611370" w14:textId="41AA7B24"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35’000 </w:t>
            </w:r>
            <w:r w:rsidR="00F94D19" w:rsidRPr="00CC49AB">
              <w:rPr>
                <w:rFonts w:ascii="Garamond" w:hAnsi="Garamond" w:cs="Times New Roman"/>
                <w:szCs w:val="24"/>
                <w:lang w:val="sq-AL"/>
              </w:rPr>
              <w:t>lekë</w:t>
            </w:r>
            <w:r w:rsidR="00A27DF5" w:rsidRPr="00CC49AB">
              <w:rPr>
                <w:rFonts w:ascii="Garamond" w:hAnsi="Garamond" w:cs="Times New Roman"/>
                <w:szCs w:val="24"/>
                <w:lang w:val="sq-AL"/>
              </w:rPr>
              <w:t>/</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24337958" w14:textId="1F7ED4C1"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r w:rsidRPr="00CC49AB">
              <w:rPr>
                <w:rFonts w:ascii="Garamond" w:hAnsi="Garamond" w:cs="Times New Roman"/>
                <w:szCs w:val="24"/>
                <w:lang w:val="sq-AL"/>
              </w:rPr>
              <w:t>/vit</w:t>
            </w:r>
          </w:p>
        </w:tc>
      </w:tr>
      <w:tr w:rsidR="00655FA7" w:rsidRPr="00CC49AB" w14:paraId="648B0E32" w14:textId="77777777" w:rsidTr="00601783">
        <w:tc>
          <w:tcPr>
            <w:tcW w:w="1663" w:type="pct"/>
          </w:tcPr>
          <w:p w14:paraId="0223DA7E"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Hermetizimi i ndërtesës</w:t>
            </w:r>
          </w:p>
        </w:tc>
        <w:tc>
          <w:tcPr>
            <w:tcW w:w="1658" w:type="pct"/>
          </w:tcPr>
          <w:p w14:paraId="3481B771" w14:textId="2781136D"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30’000 </w:t>
            </w:r>
            <w:r w:rsidR="00F94D19" w:rsidRPr="00CC49AB">
              <w:rPr>
                <w:rFonts w:ascii="Garamond" w:hAnsi="Garamond" w:cs="Times New Roman"/>
                <w:szCs w:val="24"/>
                <w:lang w:val="sq-AL"/>
              </w:rPr>
              <w:t>lekë</w:t>
            </w:r>
          </w:p>
        </w:tc>
        <w:tc>
          <w:tcPr>
            <w:tcW w:w="1679" w:type="pct"/>
          </w:tcPr>
          <w:p w14:paraId="6F672F36"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46B7B364" w14:textId="77777777" w:rsidTr="00601783">
        <w:tc>
          <w:tcPr>
            <w:tcW w:w="1663" w:type="pct"/>
          </w:tcPr>
          <w:p w14:paraId="45AC7D7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Nd</w:t>
            </w:r>
            <w:r w:rsidR="00351313" w:rsidRPr="00CC49AB">
              <w:rPr>
                <w:rFonts w:ascii="Garamond" w:hAnsi="Garamond" w:cs="Times New Roman"/>
                <w:szCs w:val="24"/>
                <w:lang w:val="sq-AL"/>
              </w:rPr>
              <w:t>ri</w:t>
            </w:r>
            <w:r w:rsidRPr="00CC49AB">
              <w:rPr>
                <w:rFonts w:ascii="Garamond" w:hAnsi="Garamond" w:cs="Times New Roman"/>
                <w:szCs w:val="24"/>
                <w:lang w:val="sq-AL"/>
              </w:rPr>
              <w:t>çues</w:t>
            </w:r>
          </w:p>
        </w:tc>
        <w:tc>
          <w:tcPr>
            <w:tcW w:w="1658" w:type="pct"/>
          </w:tcPr>
          <w:p w14:paraId="05551366" w14:textId="3247AEC2"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1000-3600 </w:t>
            </w:r>
            <w:r w:rsidR="00A27DF5" w:rsidRPr="00CC49AB">
              <w:rPr>
                <w:rFonts w:ascii="Garamond" w:hAnsi="Garamond" w:cs="Times New Roman"/>
                <w:szCs w:val="24"/>
                <w:lang w:val="sq-AL"/>
              </w:rPr>
              <w:t>lekë/</w:t>
            </w:r>
            <w:r w:rsidRPr="00CC49AB">
              <w:rPr>
                <w:rFonts w:ascii="Garamond" w:hAnsi="Garamond" w:cs="Times New Roman"/>
                <w:szCs w:val="24"/>
                <w:lang w:val="sq-AL"/>
              </w:rPr>
              <w:t>ndriçues</w:t>
            </w:r>
          </w:p>
        </w:tc>
        <w:tc>
          <w:tcPr>
            <w:tcW w:w="1679" w:type="pct"/>
          </w:tcPr>
          <w:p w14:paraId="2BD5DE23" w14:textId="68AC3F85"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50-110 </w:t>
            </w:r>
            <w:r w:rsidR="00A27DF5" w:rsidRPr="00CC49AB">
              <w:rPr>
                <w:rFonts w:ascii="Garamond" w:hAnsi="Garamond" w:cs="Times New Roman"/>
                <w:szCs w:val="24"/>
                <w:lang w:val="sq-AL"/>
              </w:rPr>
              <w:t>lekë/</w:t>
            </w:r>
            <w:r w:rsidRPr="00CC49AB">
              <w:rPr>
                <w:rFonts w:ascii="Garamond" w:hAnsi="Garamond" w:cs="Times New Roman"/>
                <w:szCs w:val="24"/>
                <w:lang w:val="sq-AL"/>
              </w:rPr>
              <w:t>ndriçues/vit</w:t>
            </w:r>
          </w:p>
        </w:tc>
      </w:tr>
      <w:tr w:rsidR="00655FA7" w:rsidRPr="00CC49AB" w14:paraId="5724A8A5" w14:textId="77777777" w:rsidTr="00601783">
        <w:tc>
          <w:tcPr>
            <w:tcW w:w="1663" w:type="pct"/>
          </w:tcPr>
          <w:p w14:paraId="1069D288"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Pompë nxehtësie</w:t>
            </w:r>
          </w:p>
        </w:tc>
        <w:tc>
          <w:tcPr>
            <w:tcW w:w="1658" w:type="pct"/>
          </w:tcPr>
          <w:p w14:paraId="46BE5EA8" w14:textId="320C7C6F"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110’000-145’000 </w:t>
            </w:r>
            <w:r w:rsidR="00A27DF5" w:rsidRPr="00CC49AB">
              <w:rPr>
                <w:rFonts w:ascii="Garamond" w:hAnsi="Garamond" w:cs="Times New Roman"/>
                <w:szCs w:val="24"/>
                <w:lang w:val="sq-AL"/>
              </w:rPr>
              <w:t>lekë/</w:t>
            </w:r>
            <w:r w:rsidRPr="00CC49AB">
              <w:rPr>
                <w:rFonts w:ascii="Garamond" w:hAnsi="Garamond" w:cs="Times New Roman"/>
                <w:szCs w:val="24"/>
                <w:lang w:val="sq-AL"/>
              </w:rPr>
              <w:t>kWt</w:t>
            </w:r>
          </w:p>
        </w:tc>
        <w:tc>
          <w:tcPr>
            <w:tcW w:w="1679" w:type="pct"/>
          </w:tcPr>
          <w:p w14:paraId="1042362A" w14:textId="5CDB014F"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6’500-11’000 </w:t>
            </w:r>
            <w:r w:rsidR="00A27DF5" w:rsidRPr="00CC49AB">
              <w:rPr>
                <w:rFonts w:ascii="Garamond" w:hAnsi="Garamond" w:cs="Times New Roman"/>
                <w:szCs w:val="24"/>
                <w:lang w:val="sq-AL"/>
              </w:rPr>
              <w:t>lekë/</w:t>
            </w:r>
            <w:r w:rsidRPr="00CC49AB">
              <w:rPr>
                <w:rFonts w:ascii="Garamond" w:hAnsi="Garamond" w:cs="Times New Roman"/>
                <w:szCs w:val="24"/>
                <w:lang w:val="sq-AL"/>
              </w:rPr>
              <w:t>vit</w:t>
            </w:r>
          </w:p>
        </w:tc>
      </w:tr>
    </w:tbl>
    <w:p w14:paraId="3466B568" w14:textId="77777777" w:rsidR="00655FA7" w:rsidRPr="00CC49AB" w:rsidRDefault="00655FA7" w:rsidP="00655FA7">
      <w:pPr>
        <w:spacing w:after="0" w:line="240" w:lineRule="auto"/>
        <w:rPr>
          <w:rFonts w:ascii="Garamond" w:hAnsi="Garamond" w:cs="Times New Roman"/>
          <w:sz w:val="24"/>
          <w:szCs w:val="24"/>
        </w:rPr>
      </w:pPr>
    </w:p>
    <w:p w14:paraId="634A2D19" w14:textId="74A7CCF6" w:rsidR="00655FA7" w:rsidRPr="00CC49AB" w:rsidRDefault="00655FA7" w:rsidP="00522DA5">
      <w:pPr>
        <w:pStyle w:val="TEKSTIIIIII"/>
      </w:pPr>
      <w:r w:rsidRPr="00CC49AB">
        <w:t xml:space="preserve">Në vijim të masave sipas skenarit 2, konsumi i energjisë reduktohet në reduktohet në 97 </w:t>
      </w:r>
      <w:r w:rsidR="00CE5C83" w:rsidRPr="00CC49AB">
        <w:t>kwh</w:t>
      </w:r>
      <w:r w:rsidRPr="00CC49AB">
        <w:t>/m</w:t>
      </w:r>
      <w:r w:rsidRPr="00CC49AB">
        <w:rPr>
          <w:vertAlign w:val="superscript"/>
        </w:rPr>
        <w:t>2</w:t>
      </w:r>
      <w:r w:rsidRPr="00CC49AB">
        <w:t>/vit që i korrespondon një vlere të kursimeve në masën 57.4% në krahasim me skenarin bazë.</w:t>
      </w:r>
    </w:p>
    <w:p w14:paraId="2FB0FB83" w14:textId="4D534F1B" w:rsidR="00655FA7" w:rsidRDefault="00655FA7" w:rsidP="00522DA5">
      <w:pPr>
        <w:pStyle w:val="TEKSTIIIIII"/>
      </w:pPr>
      <w:r w:rsidRPr="00CC49AB">
        <w:rPr>
          <w:b/>
          <w:bCs/>
        </w:rPr>
        <w:t>Skenari 3: (Skenari i kombinuar)</w:t>
      </w:r>
      <w:r w:rsidRPr="00CC49AB">
        <w:t>: Termoizolimi i mureve me U = 0.3-0.4 W/m</w:t>
      </w:r>
      <w:r w:rsidRPr="00CC49AB">
        <w:rPr>
          <w:vertAlign w:val="superscript"/>
        </w:rPr>
        <w:t>2</w:t>
      </w:r>
      <w:r w:rsidRPr="00CC49AB">
        <w:t xml:space="preserve">K, </w:t>
      </w:r>
      <w:r w:rsidR="00A27DF5" w:rsidRPr="00CC49AB">
        <w:t>termoizolimi i çatisë</w:t>
      </w:r>
      <w:r w:rsidRPr="00CC49AB">
        <w:t xml:space="preserve"> ose dhe dyshemesë U = 0.3/0.5 W/m</w:t>
      </w:r>
      <w:r w:rsidRPr="00CC49AB">
        <w:rPr>
          <w:vertAlign w:val="superscript"/>
        </w:rPr>
        <w:t>2</w:t>
      </w:r>
      <w:r w:rsidRPr="00CC49AB">
        <w:t>K,</w:t>
      </w:r>
      <w:r w:rsidR="00DC2701" w:rsidRPr="00CC49AB">
        <w:t xml:space="preserve"> </w:t>
      </w:r>
      <w:r w:rsidRPr="00CC49AB">
        <w:t>zëvendësimi i dritareve me dritare më efikase me koeficient transmetimi U =2.0-2.2 W/m</w:t>
      </w:r>
      <w:r w:rsidRPr="00CC49AB">
        <w:rPr>
          <w:vertAlign w:val="superscript"/>
        </w:rPr>
        <w:t>2</w:t>
      </w:r>
      <w:r w:rsidRPr="00CC49AB">
        <w:t xml:space="preserve">K sipas kërkesave minimale të legjislacionit në fuqi. Zëvendësimi i sistemit të ngrohjes me </w:t>
      </w:r>
      <w:r w:rsidR="00A27DF5" w:rsidRPr="00CC49AB">
        <w:t xml:space="preserve">sistem me pompë nxehtësie </w:t>
      </w:r>
      <w:r w:rsidRPr="00CC49AB">
        <w:t xml:space="preserve">me COP të lartë dhe me kosto njësi të siguruara nga data baza e modelit RETScreen dhe rikuperim të nxehtësisë së procesit për prodhim të ujit të ngrohtë sanitar (UNS) si dhe integrimi i BRE-në vend (Panel diellor termik + Fotovoltaik) </w:t>
      </w:r>
    </w:p>
    <w:p w14:paraId="2650A727" w14:textId="77777777" w:rsidR="007B4B94" w:rsidRPr="00CC49AB" w:rsidRDefault="007B4B94" w:rsidP="00522DA5">
      <w:pPr>
        <w:pStyle w:val="TEKSTIIIIII"/>
      </w:pPr>
    </w:p>
    <w:p w14:paraId="33ADABDB" w14:textId="7D9C689D"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57" w:name="_Toc184729236"/>
      <w:r w:rsidRPr="00CC49AB">
        <w:rPr>
          <w:rFonts w:ascii="Garamond" w:hAnsi="Garamond" w:cs="Times New Roman"/>
          <w:b w:val="0"/>
          <w:i/>
          <w:color w:val="auto"/>
          <w:szCs w:val="20"/>
        </w:rPr>
        <w:t xml:space="preserve">Tabela </w:t>
      </w:r>
      <w:r w:rsidR="00522DA5" w:rsidRPr="00CC49AB">
        <w:rPr>
          <w:rFonts w:ascii="Garamond" w:hAnsi="Garamond" w:cs="Times New Roman"/>
          <w:b w:val="0"/>
          <w:i/>
          <w:color w:val="auto"/>
          <w:szCs w:val="20"/>
        </w:rPr>
        <w:t>5.20</w:t>
      </w:r>
      <w:r w:rsidRPr="00CC49AB">
        <w:rPr>
          <w:rFonts w:ascii="Garamond" w:hAnsi="Garamond" w:cs="Times New Roman"/>
          <w:b w:val="0"/>
          <w:i/>
          <w:color w:val="auto"/>
          <w:szCs w:val="20"/>
        </w:rPr>
        <w:t xml:space="preserve"> Masat e propozuara të skenarit 1 për ndërtesë administrate</w:t>
      </w:r>
      <w:bookmarkEnd w:id="357"/>
    </w:p>
    <w:tbl>
      <w:tblPr>
        <w:tblStyle w:val="TableGrid"/>
        <w:tblW w:w="5000" w:type="pct"/>
        <w:tblLook w:val="04A0" w:firstRow="1" w:lastRow="0" w:firstColumn="1" w:lastColumn="0" w:noHBand="0" w:noVBand="1"/>
      </w:tblPr>
      <w:tblGrid>
        <w:gridCol w:w="3110"/>
        <w:gridCol w:w="3100"/>
        <w:gridCol w:w="3140"/>
      </w:tblGrid>
      <w:tr w:rsidR="00655FA7" w:rsidRPr="00CC49AB" w14:paraId="035EB084" w14:textId="77777777" w:rsidTr="00601783">
        <w:tc>
          <w:tcPr>
            <w:tcW w:w="1663" w:type="pct"/>
            <w:vAlign w:val="center"/>
          </w:tcPr>
          <w:p w14:paraId="28A6AD2D" w14:textId="77777777" w:rsidR="00655FA7" w:rsidRPr="00CC49AB" w:rsidRDefault="00655FA7" w:rsidP="00601783">
            <w:pPr>
              <w:spacing w:after="0"/>
              <w:jc w:val="center"/>
              <w:rPr>
                <w:rFonts w:ascii="Garamond" w:hAnsi="Garamond" w:cs="Times New Roman"/>
                <w:b/>
                <w:bCs/>
                <w:szCs w:val="24"/>
                <w:lang w:val="sq-AL"/>
              </w:rPr>
            </w:pPr>
            <w:r w:rsidRPr="00CC49AB">
              <w:rPr>
                <w:rFonts w:ascii="Garamond" w:hAnsi="Garamond" w:cs="Times New Roman"/>
                <w:b/>
                <w:bCs/>
                <w:szCs w:val="24"/>
                <w:lang w:val="sq-AL"/>
              </w:rPr>
              <w:t>Skenari 3</w:t>
            </w:r>
          </w:p>
        </w:tc>
        <w:tc>
          <w:tcPr>
            <w:tcW w:w="1658" w:type="pct"/>
            <w:vAlign w:val="center"/>
          </w:tcPr>
          <w:p w14:paraId="1D4E6F2B" w14:textId="77777777" w:rsidR="00655FA7" w:rsidRPr="00CC49AB" w:rsidRDefault="00655FA7" w:rsidP="00601783">
            <w:pPr>
              <w:spacing w:after="0"/>
              <w:jc w:val="center"/>
              <w:rPr>
                <w:rFonts w:ascii="Garamond" w:hAnsi="Garamond" w:cs="Times New Roman"/>
                <w:b/>
                <w:bCs/>
                <w:szCs w:val="24"/>
                <w:lang w:val="sq-AL"/>
              </w:rPr>
            </w:pPr>
            <w:r w:rsidRPr="00CC49AB">
              <w:rPr>
                <w:rFonts w:ascii="Garamond" w:hAnsi="Garamond" w:cs="Times New Roman"/>
                <w:b/>
                <w:bCs/>
                <w:szCs w:val="24"/>
                <w:lang w:val="sq-AL"/>
              </w:rPr>
              <w:t>Kostoja e investimit (pa/me taksa)</w:t>
            </w:r>
          </w:p>
        </w:tc>
        <w:tc>
          <w:tcPr>
            <w:tcW w:w="1679" w:type="pct"/>
            <w:vAlign w:val="center"/>
          </w:tcPr>
          <w:p w14:paraId="650B7399" w14:textId="77777777" w:rsidR="00655FA7" w:rsidRPr="00CC49AB" w:rsidRDefault="00655FA7" w:rsidP="00601783">
            <w:pPr>
              <w:spacing w:after="0"/>
              <w:jc w:val="center"/>
              <w:rPr>
                <w:rFonts w:ascii="Garamond" w:hAnsi="Garamond" w:cs="Times New Roman"/>
                <w:b/>
                <w:bCs/>
                <w:szCs w:val="24"/>
                <w:lang w:val="sq-AL"/>
              </w:rPr>
            </w:pPr>
            <w:r w:rsidRPr="00CC49AB">
              <w:rPr>
                <w:rFonts w:ascii="Garamond" w:hAnsi="Garamond" w:cs="Times New Roman"/>
                <w:b/>
                <w:bCs/>
                <w:szCs w:val="24"/>
                <w:lang w:val="sq-AL"/>
              </w:rPr>
              <w:t>Kostoja vjetore e mirëmbajtjes (pa/me taksa)</w:t>
            </w:r>
          </w:p>
        </w:tc>
      </w:tr>
      <w:tr w:rsidR="00655FA7" w:rsidRPr="00CC49AB" w14:paraId="5732D1C3" w14:textId="77777777" w:rsidTr="00601783">
        <w:tc>
          <w:tcPr>
            <w:tcW w:w="1663" w:type="pct"/>
          </w:tcPr>
          <w:p w14:paraId="62A67C1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Termoizolim i mureve</w:t>
            </w:r>
          </w:p>
        </w:tc>
        <w:tc>
          <w:tcPr>
            <w:tcW w:w="1658" w:type="pct"/>
          </w:tcPr>
          <w:p w14:paraId="27F24FED" w14:textId="73CD7A18"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3’500-4’500 </w:t>
            </w:r>
            <w:r w:rsidR="00A27DF5"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15F0EFF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3955E45C" w14:textId="77777777" w:rsidTr="00601783">
        <w:tc>
          <w:tcPr>
            <w:tcW w:w="1663" w:type="pct"/>
          </w:tcPr>
          <w:p w14:paraId="53A6096B"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Dritare</w:t>
            </w:r>
          </w:p>
        </w:tc>
        <w:tc>
          <w:tcPr>
            <w:tcW w:w="1658" w:type="pct"/>
          </w:tcPr>
          <w:p w14:paraId="23C43713" w14:textId="30E08DFC"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35’000 </w:t>
            </w:r>
            <w:r w:rsidR="00F94D19" w:rsidRPr="00CC49AB">
              <w:rPr>
                <w:rFonts w:ascii="Garamond" w:hAnsi="Garamond" w:cs="Times New Roman"/>
                <w:szCs w:val="24"/>
                <w:lang w:val="sq-AL"/>
              </w:rPr>
              <w:t>lekë</w:t>
            </w:r>
            <w:r w:rsidR="00A27DF5" w:rsidRPr="00CC49AB">
              <w:rPr>
                <w:rFonts w:ascii="Garamond" w:hAnsi="Garamond" w:cs="Times New Roman"/>
                <w:szCs w:val="24"/>
                <w:lang w:val="sq-AL"/>
              </w:rPr>
              <w:t>/</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39818847" w14:textId="380C2EAD"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350 </w:t>
            </w:r>
            <w:r w:rsidR="00F94D19" w:rsidRPr="00CC49AB">
              <w:rPr>
                <w:rFonts w:ascii="Garamond" w:hAnsi="Garamond" w:cs="Times New Roman"/>
                <w:szCs w:val="24"/>
                <w:lang w:val="sq-AL"/>
              </w:rPr>
              <w:t>lekë</w:t>
            </w:r>
            <w:r w:rsidR="00A27DF5" w:rsidRPr="00CC49AB">
              <w:rPr>
                <w:rFonts w:ascii="Garamond" w:hAnsi="Garamond" w:cs="Times New Roman"/>
                <w:szCs w:val="24"/>
                <w:lang w:val="sq-AL"/>
              </w:rPr>
              <w:t>/</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r w:rsidRPr="00CC49AB">
              <w:rPr>
                <w:rFonts w:ascii="Garamond" w:hAnsi="Garamond" w:cs="Times New Roman"/>
                <w:szCs w:val="24"/>
                <w:lang w:val="sq-AL"/>
              </w:rPr>
              <w:t>/vit</w:t>
            </w:r>
          </w:p>
        </w:tc>
      </w:tr>
      <w:tr w:rsidR="00655FA7" w:rsidRPr="00CC49AB" w14:paraId="436AA8C2" w14:textId="77777777" w:rsidTr="00601783">
        <w:tc>
          <w:tcPr>
            <w:tcW w:w="1663" w:type="pct"/>
          </w:tcPr>
          <w:p w14:paraId="2F266BB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Hermetizimi i ndërtesës</w:t>
            </w:r>
          </w:p>
        </w:tc>
        <w:tc>
          <w:tcPr>
            <w:tcW w:w="1658" w:type="pct"/>
          </w:tcPr>
          <w:p w14:paraId="6FFF6AED" w14:textId="4529877D"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30’000 </w:t>
            </w:r>
            <w:r w:rsidR="00F94D19" w:rsidRPr="00CC49AB">
              <w:rPr>
                <w:rFonts w:ascii="Garamond" w:hAnsi="Garamond" w:cs="Times New Roman"/>
                <w:szCs w:val="24"/>
                <w:lang w:val="sq-AL"/>
              </w:rPr>
              <w:t>lekë</w:t>
            </w:r>
          </w:p>
        </w:tc>
        <w:tc>
          <w:tcPr>
            <w:tcW w:w="1679" w:type="pct"/>
          </w:tcPr>
          <w:p w14:paraId="34B5F451"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529B53FC" w14:textId="77777777" w:rsidTr="00601783">
        <w:tc>
          <w:tcPr>
            <w:tcW w:w="1663" w:type="pct"/>
          </w:tcPr>
          <w:p w14:paraId="6DD8F271"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Ndi</w:t>
            </w:r>
            <w:r w:rsidRPr="00CC49AB">
              <w:rPr>
                <w:rFonts w:ascii="Garamond" w:hAnsi="Garamond" w:cs="Times New Roman"/>
                <w:szCs w:val="24"/>
                <w:lang w:val="sq-AL"/>
              </w:rPr>
              <w:softHyphen/>
              <w:t>çues</w:t>
            </w:r>
          </w:p>
        </w:tc>
        <w:tc>
          <w:tcPr>
            <w:tcW w:w="1658" w:type="pct"/>
          </w:tcPr>
          <w:p w14:paraId="36D9BC55" w14:textId="3008F5DE"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1000-3600 </w:t>
            </w:r>
            <w:r w:rsidR="00A27DF5" w:rsidRPr="00CC49AB">
              <w:rPr>
                <w:rFonts w:ascii="Garamond" w:hAnsi="Garamond" w:cs="Times New Roman"/>
                <w:szCs w:val="24"/>
                <w:lang w:val="sq-AL"/>
              </w:rPr>
              <w:t>lekë/</w:t>
            </w:r>
            <w:r w:rsidRPr="00CC49AB">
              <w:rPr>
                <w:rFonts w:ascii="Garamond" w:hAnsi="Garamond" w:cs="Times New Roman"/>
                <w:szCs w:val="24"/>
                <w:lang w:val="sq-AL"/>
              </w:rPr>
              <w:t>ndriçues</w:t>
            </w:r>
          </w:p>
        </w:tc>
        <w:tc>
          <w:tcPr>
            <w:tcW w:w="1679" w:type="pct"/>
          </w:tcPr>
          <w:p w14:paraId="5A1AD647" w14:textId="6DB48454"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50-110 </w:t>
            </w:r>
            <w:r w:rsidR="00A27DF5" w:rsidRPr="00CC49AB">
              <w:rPr>
                <w:rFonts w:ascii="Garamond" w:hAnsi="Garamond" w:cs="Times New Roman"/>
                <w:szCs w:val="24"/>
                <w:lang w:val="sq-AL"/>
              </w:rPr>
              <w:t>lekë/</w:t>
            </w:r>
            <w:r w:rsidRPr="00CC49AB">
              <w:rPr>
                <w:rFonts w:ascii="Garamond" w:hAnsi="Garamond" w:cs="Times New Roman"/>
                <w:szCs w:val="24"/>
                <w:lang w:val="sq-AL"/>
              </w:rPr>
              <w:t>ndriçues/vit</w:t>
            </w:r>
          </w:p>
        </w:tc>
      </w:tr>
      <w:tr w:rsidR="00655FA7" w:rsidRPr="00CC49AB" w14:paraId="657F96F4" w14:textId="77777777" w:rsidTr="00601783">
        <w:tc>
          <w:tcPr>
            <w:tcW w:w="1663" w:type="pct"/>
          </w:tcPr>
          <w:p w14:paraId="2BF1BD7E"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Pompë nxehtësie</w:t>
            </w:r>
          </w:p>
        </w:tc>
        <w:tc>
          <w:tcPr>
            <w:tcW w:w="1658" w:type="pct"/>
          </w:tcPr>
          <w:p w14:paraId="73FF6788" w14:textId="2060EF33"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110’000-145’000 </w:t>
            </w:r>
            <w:r w:rsidR="00A27DF5" w:rsidRPr="00CC49AB">
              <w:rPr>
                <w:rFonts w:ascii="Garamond" w:hAnsi="Garamond" w:cs="Times New Roman"/>
                <w:szCs w:val="24"/>
                <w:lang w:val="sq-AL"/>
              </w:rPr>
              <w:t>lekë/</w:t>
            </w:r>
            <w:r w:rsidRPr="00CC49AB">
              <w:rPr>
                <w:rFonts w:ascii="Garamond" w:hAnsi="Garamond" w:cs="Times New Roman"/>
                <w:szCs w:val="24"/>
                <w:lang w:val="sq-AL"/>
              </w:rPr>
              <w:t>kWt</w:t>
            </w:r>
          </w:p>
        </w:tc>
        <w:tc>
          <w:tcPr>
            <w:tcW w:w="1679" w:type="pct"/>
          </w:tcPr>
          <w:p w14:paraId="2833C7AA" w14:textId="493CBB6A"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6’500-11’000 </w:t>
            </w:r>
            <w:r w:rsidR="00A27DF5" w:rsidRPr="00CC49AB">
              <w:rPr>
                <w:rFonts w:ascii="Garamond" w:hAnsi="Garamond" w:cs="Times New Roman"/>
                <w:szCs w:val="24"/>
                <w:lang w:val="sq-AL"/>
              </w:rPr>
              <w:t>lekë/</w:t>
            </w:r>
            <w:r w:rsidRPr="00CC49AB">
              <w:rPr>
                <w:rFonts w:ascii="Garamond" w:hAnsi="Garamond" w:cs="Times New Roman"/>
                <w:szCs w:val="24"/>
                <w:lang w:val="sq-AL"/>
              </w:rPr>
              <w:t>vit</w:t>
            </w:r>
          </w:p>
        </w:tc>
      </w:tr>
      <w:tr w:rsidR="00655FA7" w:rsidRPr="00CC49AB" w14:paraId="29E168D8" w14:textId="77777777" w:rsidTr="00601783">
        <w:tc>
          <w:tcPr>
            <w:tcW w:w="1663" w:type="pct"/>
          </w:tcPr>
          <w:p w14:paraId="6ACEF271"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Panel fotovoltaik</w:t>
            </w:r>
          </w:p>
        </w:tc>
        <w:tc>
          <w:tcPr>
            <w:tcW w:w="1658" w:type="pct"/>
          </w:tcPr>
          <w:p w14:paraId="2037D728" w14:textId="16DF4819"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86’700 </w:t>
            </w:r>
            <w:r w:rsidR="00A27DF5" w:rsidRPr="00CC49AB">
              <w:rPr>
                <w:rFonts w:ascii="Garamond" w:hAnsi="Garamond" w:cs="Times New Roman"/>
                <w:szCs w:val="24"/>
                <w:lang w:val="sq-AL"/>
              </w:rPr>
              <w:t>lekë/</w:t>
            </w:r>
            <w:r w:rsidRPr="00CC49AB">
              <w:rPr>
                <w:rFonts w:ascii="Garamond" w:hAnsi="Garamond" w:cs="Times New Roman"/>
                <w:szCs w:val="24"/>
                <w:lang w:val="sq-AL"/>
              </w:rPr>
              <w:t>kW</w:t>
            </w:r>
            <w:r w:rsidRPr="00CC49AB">
              <w:rPr>
                <w:rFonts w:ascii="Garamond" w:hAnsi="Garamond" w:cs="Times New Roman"/>
                <w:szCs w:val="24"/>
                <w:vertAlign w:val="subscript"/>
                <w:lang w:val="sq-AL"/>
              </w:rPr>
              <w:t>DC</w:t>
            </w:r>
          </w:p>
        </w:tc>
        <w:tc>
          <w:tcPr>
            <w:tcW w:w="1679" w:type="pct"/>
          </w:tcPr>
          <w:p w14:paraId="1945E7FC" w14:textId="684DFCCC"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1000 </w:t>
            </w:r>
            <w:r w:rsidR="00A27DF5" w:rsidRPr="00CC49AB">
              <w:rPr>
                <w:rFonts w:ascii="Garamond" w:hAnsi="Garamond" w:cs="Times New Roman"/>
                <w:szCs w:val="24"/>
                <w:lang w:val="sq-AL"/>
              </w:rPr>
              <w:t>lekë/</w:t>
            </w:r>
            <w:r w:rsidRPr="00CC49AB">
              <w:rPr>
                <w:rFonts w:ascii="Garamond" w:hAnsi="Garamond" w:cs="Times New Roman"/>
                <w:szCs w:val="24"/>
                <w:lang w:val="sq-AL"/>
              </w:rPr>
              <w:t>kW</w:t>
            </w:r>
            <w:r w:rsidRPr="00CC49AB">
              <w:rPr>
                <w:rFonts w:ascii="Garamond" w:hAnsi="Garamond" w:cs="Times New Roman"/>
                <w:szCs w:val="24"/>
                <w:vertAlign w:val="subscript"/>
                <w:lang w:val="sq-AL"/>
              </w:rPr>
              <w:t>DC</w:t>
            </w:r>
            <w:r w:rsidRPr="00CC49AB">
              <w:rPr>
                <w:rFonts w:ascii="Garamond" w:hAnsi="Garamond" w:cs="Times New Roman"/>
                <w:szCs w:val="24"/>
                <w:lang w:val="sq-AL"/>
              </w:rPr>
              <w:t>/vit</w:t>
            </w:r>
          </w:p>
        </w:tc>
      </w:tr>
      <w:tr w:rsidR="00655FA7" w:rsidRPr="00CC49AB" w14:paraId="2EB24E2D" w14:textId="77777777" w:rsidTr="00601783">
        <w:tc>
          <w:tcPr>
            <w:tcW w:w="1663" w:type="pct"/>
          </w:tcPr>
          <w:p w14:paraId="477FE615"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Panel diellor termik</w:t>
            </w:r>
          </w:p>
        </w:tc>
        <w:tc>
          <w:tcPr>
            <w:tcW w:w="1658" w:type="pct"/>
          </w:tcPr>
          <w:p w14:paraId="10AA95A3" w14:textId="266E6AD9"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80’000-120’000 </w:t>
            </w:r>
            <w:r w:rsidR="00F94D19" w:rsidRPr="00CC49AB">
              <w:rPr>
                <w:rFonts w:ascii="Garamond" w:hAnsi="Garamond" w:cs="Times New Roman"/>
                <w:szCs w:val="24"/>
                <w:lang w:val="sq-AL"/>
              </w:rPr>
              <w:t>lekë/</w:t>
            </w:r>
            <w:r w:rsidRPr="00CC49AB">
              <w:rPr>
                <w:rFonts w:ascii="Garamond" w:hAnsi="Garamond" w:cs="Times New Roman"/>
                <w:szCs w:val="24"/>
                <w:lang w:val="sq-AL"/>
              </w:rPr>
              <w:t>m</w:t>
            </w:r>
            <w:r w:rsidRPr="00CC49AB">
              <w:rPr>
                <w:rFonts w:ascii="Garamond" w:hAnsi="Garamond" w:cs="Times New Roman"/>
                <w:szCs w:val="24"/>
                <w:vertAlign w:val="superscript"/>
                <w:lang w:val="sq-AL"/>
              </w:rPr>
              <w:t>2</w:t>
            </w:r>
          </w:p>
        </w:tc>
        <w:tc>
          <w:tcPr>
            <w:tcW w:w="1679" w:type="pct"/>
          </w:tcPr>
          <w:p w14:paraId="7B3B582A" w14:textId="6C1C6909"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 xml:space="preserve">1200 </w:t>
            </w:r>
            <w:r w:rsidR="00A27DF5" w:rsidRPr="00CC49AB">
              <w:rPr>
                <w:rFonts w:ascii="Garamond" w:hAnsi="Garamond" w:cs="Times New Roman"/>
                <w:szCs w:val="24"/>
                <w:lang w:val="sq-AL"/>
              </w:rPr>
              <w:t>lekë/</w:t>
            </w:r>
            <w:r w:rsidRPr="00CC49AB">
              <w:rPr>
                <w:rFonts w:ascii="Garamond" w:hAnsi="Garamond" w:cs="Times New Roman"/>
                <w:szCs w:val="24"/>
                <w:lang w:val="sq-AL"/>
              </w:rPr>
              <w:t xml:space="preserve"> m</w:t>
            </w:r>
            <w:r w:rsidRPr="00CC49AB">
              <w:rPr>
                <w:rFonts w:ascii="Garamond" w:hAnsi="Garamond" w:cs="Times New Roman"/>
                <w:szCs w:val="24"/>
                <w:vertAlign w:val="superscript"/>
                <w:lang w:val="sq-AL"/>
              </w:rPr>
              <w:t>2</w:t>
            </w:r>
            <w:r w:rsidRPr="00CC49AB">
              <w:rPr>
                <w:rFonts w:ascii="Garamond" w:hAnsi="Garamond" w:cs="Times New Roman"/>
                <w:szCs w:val="24"/>
                <w:vertAlign w:val="subscript"/>
                <w:lang w:val="sq-AL"/>
              </w:rPr>
              <w:t>kolektor diellor</w:t>
            </w:r>
          </w:p>
        </w:tc>
      </w:tr>
    </w:tbl>
    <w:p w14:paraId="096DE533" w14:textId="77777777" w:rsidR="00655FA7" w:rsidRPr="00CC49AB" w:rsidRDefault="00655FA7" w:rsidP="00655FA7">
      <w:pPr>
        <w:spacing w:after="0" w:line="240" w:lineRule="auto"/>
        <w:rPr>
          <w:rFonts w:ascii="Garamond" w:hAnsi="Garamond" w:cs="Times New Roman"/>
          <w:sz w:val="24"/>
          <w:szCs w:val="24"/>
        </w:rPr>
      </w:pPr>
    </w:p>
    <w:p w14:paraId="57FE88A1" w14:textId="110A208C" w:rsidR="00655FA7" w:rsidRPr="00CC49AB" w:rsidRDefault="00655FA7" w:rsidP="00522DA5">
      <w:pPr>
        <w:pStyle w:val="TEKSTIIIIII"/>
      </w:pPr>
      <w:r w:rsidRPr="00CC49AB">
        <w:t xml:space="preserve">Në vijim të masave sipas skenarit 3, konsumi i energjisë reduktohet në reduktohet në 71 </w:t>
      </w:r>
      <w:r w:rsidR="00CE5C83" w:rsidRPr="00CC49AB">
        <w:t>kwh</w:t>
      </w:r>
      <w:r w:rsidRPr="00CC49AB">
        <w:t>/m</w:t>
      </w:r>
      <w:r w:rsidRPr="00CC49AB">
        <w:rPr>
          <w:vertAlign w:val="superscript"/>
        </w:rPr>
        <w:t>2</w:t>
      </w:r>
      <w:r w:rsidRPr="00CC49AB">
        <w:t>/vit që i korrespondon një vlere të kursimeve në masën 68.9% në krahasim me skenarin bazë.</w:t>
      </w:r>
    </w:p>
    <w:p w14:paraId="5ACC5DAE" w14:textId="77777777" w:rsidR="00655FA7" w:rsidRPr="00CC49AB" w:rsidRDefault="00522DA5" w:rsidP="00522DA5">
      <w:pPr>
        <w:pStyle w:val="TEKSTIIIIII"/>
        <w:rPr>
          <w:b/>
        </w:rPr>
      </w:pPr>
      <w:bookmarkStart w:id="358" w:name="_Toc184683124"/>
      <w:bookmarkStart w:id="359" w:name="_Toc184729145"/>
      <w:r w:rsidRPr="00CC49AB">
        <w:rPr>
          <w:b/>
        </w:rPr>
        <w:t xml:space="preserve">5.6.4 </w:t>
      </w:r>
      <w:r w:rsidR="00655FA7" w:rsidRPr="00CC49AB">
        <w:rPr>
          <w:b/>
        </w:rPr>
        <w:t>Rezultatet e simulimit energjetik për ndërtesën e administratës</w:t>
      </w:r>
      <w:bookmarkEnd w:id="358"/>
      <w:bookmarkEnd w:id="359"/>
    </w:p>
    <w:p w14:paraId="6D32CA34" w14:textId="77777777" w:rsidR="00522DA5" w:rsidRPr="00CC49AB" w:rsidRDefault="00522DA5" w:rsidP="00655FA7">
      <w:pPr>
        <w:pStyle w:val="Caption"/>
        <w:keepNext w:val="0"/>
        <w:spacing w:after="0" w:line="240" w:lineRule="auto"/>
        <w:ind w:right="69"/>
        <w:jc w:val="center"/>
        <w:rPr>
          <w:rFonts w:ascii="Garamond" w:hAnsi="Garamond" w:cs="Times New Roman"/>
          <w:b w:val="0"/>
          <w:i/>
          <w:color w:val="auto"/>
          <w:szCs w:val="20"/>
        </w:rPr>
      </w:pPr>
      <w:bookmarkStart w:id="360" w:name="_Toc184729237"/>
    </w:p>
    <w:p w14:paraId="50841F9B"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Tabela </w:t>
      </w:r>
      <w:r w:rsidR="00522DA5" w:rsidRPr="00CC49AB">
        <w:rPr>
          <w:rFonts w:ascii="Garamond" w:hAnsi="Garamond" w:cs="Times New Roman"/>
          <w:b w:val="0"/>
          <w:i/>
          <w:color w:val="auto"/>
          <w:szCs w:val="20"/>
        </w:rPr>
        <w:t>5.21</w:t>
      </w:r>
      <w:r w:rsidRPr="00CC49AB">
        <w:rPr>
          <w:rFonts w:ascii="Garamond" w:hAnsi="Garamond" w:cs="Times New Roman"/>
          <w:b w:val="0"/>
          <w:i/>
          <w:color w:val="auto"/>
          <w:szCs w:val="20"/>
        </w:rPr>
        <w:t xml:space="preserve"> Specifikimet dhe përshkrimi i llojit të ndërtesës së përzgjedhur: Kategoria JRZ me vendndodhje në qarkun e Tiranës.</w:t>
      </w:r>
      <w:bookmarkEnd w:id="360"/>
    </w:p>
    <w:tbl>
      <w:tblPr>
        <w:tblStyle w:val="TableClassic1"/>
        <w:tblpPr w:leftFromText="180" w:rightFromText="180" w:vertAnchor="text" w:horzAnchor="margin" w:tblpY="100"/>
        <w:tblW w:w="5000" w:type="pct"/>
        <w:tblLook w:val="04A0" w:firstRow="1" w:lastRow="0" w:firstColumn="1" w:lastColumn="0" w:noHBand="0" w:noVBand="1"/>
      </w:tblPr>
      <w:tblGrid>
        <w:gridCol w:w="5012"/>
        <w:gridCol w:w="2321"/>
        <w:gridCol w:w="2027"/>
      </w:tblGrid>
      <w:tr w:rsidR="00655FA7" w:rsidRPr="00CC49AB" w14:paraId="539C68D1" w14:textId="77777777" w:rsidTr="00601783">
        <w:trPr>
          <w:cnfStyle w:val="100000000000" w:firstRow="1" w:lastRow="0" w:firstColumn="0" w:lastColumn="0" w:oddVBand="0" w:evenVBand="0" w:oddHBand="0" w:evenHBand="0" w:firstRowFirstColumn="0" w:firstRowLastColumn="0" w:lastRowFirstColumn="0" w:lastRowLastColumn="0"/>
          <w:trHeight w:val="330"/>
        </w:trPr>
        <w:tc>
          <w:tcPr>
            <w:cnfStyle w:val="001000000000" w:firstRow="0" w:lastRow="0" w:firstColumn="1" w:lastColumn="0" w:oddVBand="0" w:evenVBand="0" w:oddHBand="0" w:evenHBand="0" w:firstRowFirstColumn="0" w:firstRowLastColumn="0" w:lastRowFirstColumn="0" w:lastRowLastColumn="0"/>
            <w:tcW w:w="2676" w:type="pct"/>
          </w:tcPr>
          <w:p w14:paraId="77BD5ABE" w14:textId="77777777" w:rsidR="00655FA7" w:rsidRPr="00CC49AB" w:rsidRDefault="00655FA7" w:rsidP="002405F4">
            <w:pPr>
              <w:spacing w:after="0"/>
              <w:rPr>
                <w:rFonts w:ascii="Garamond" w:hAnsi="Garamond"/>
                <w:i w:val="0"/>
                <w:iCs w:val="0"/>
                <w:szCs w:val="24"/>
                <w:lang w:val="sq-AL"/>
              </w:rPr>
            </w:pPr>
          </w:p>
        </w:tc>
        <w:tc>
          <w:tcPr>
            <w:tcW w:w="1240" w:type="pct"/>
          </w:tcPr>
          <w:p w14:paraId="364F1845"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hAnsi="Garamond"/>
                <w:b/>
                <w:bCs/>
                <w:szCs w:val="24"/>
                <w:lang w:val="sq-AL"/>
              </w:rPr>
            </w:pPr>
            <w:r w:rsidRPr="00CC49AB">
              <w:rPr>
                <w:rFonts w:ascii="Garamond" w:hAnsi="Garamond"/>
                <w:b/>
                <w:bCs/>
                <w:szCs w:val="24"/>
                <w:lang w:val="sq-AL"/>
              </w:rPr>
              <w:t>Skenari bazë</w:t>
            </w:r>
          </w:p>
        </w:tc>
        <w:tc>
          <w:tcPr>
            <w:tcW w:w="1083" w:type="pct"/>
          </w:tcPr>
          <w:p w14:paraId="1362E29D"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hAnsi="Garamond"/>
                <w:b/>
                <w:bCs/>
                <w:szCs w:val="24"/>
                <w:lang w:val="sq-AL"/>
              </w:rPr>
            </w:pPr>
            <w:r w:rsidRPr="00CC49AB">
              <w:rPr>
                <w:rFonts w:ascii="Garamond" w:hAnsi="Garamond"/>
                <w:b/>
                <w:bCs/>
                <w:szCs w:val="24"/>
                <w:lang w:val="sq-AL"/>
              </w:rPr>
              <w:t>Skenari propozuar</w:t>
            </w:r>
          </w:p>
        </w:tc>
      </w:tr>
      <w:tr w:rsidR="00655FA7" w:rsidRPr="00CC49AB" w14:paraId="6719FFA5" w14:textId="77777777" w:rsidTr="00601783">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326DF437"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Sipërfaqja neto</w:t>
            </w:r>
          </w:p>
        </w:tc>
        <w:tc>
          <w:tcPr>
            <w:tcW w:w="1240" w:type="pct"/>
          </w:tcPr>
          <w:p w14:paraId="3F3EB719"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2500 m</w:t>
            </w:r>
            <w:r w:rsidRPr="00CC49AB">
              <w:rPr>
                <w:rFonts w:ascii="Garamond" w:hAnsi="Garamond"/>
                <w:szCs w:val="24"/>
                <w:vertAlign w:val="superscript"/>
                <w:lang w:val="sq-AL"/>
              </w:rPr>
              <w:t>2</w:t>
            </w:r>
          </w:p>
        </w:tc>
        <w:tc>
          <w:tcPr>
            <w:tcW w:w="1083" w:type="pct"/>
          </w:tcPr>
          <w:p w14:paraId="6403211B"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2500 m</w:t>
            </w:r>
            <w:r w:rsidRPr="00CC49AB">
              <w:rPr>
                <w:rFonts w:ascii="Garamond" w:hAnsi="Garamond"/>
                <w:szCs w:val="24"/>
                <w:vertAlign w:val="superscript"/>
                <w:lang w:val="sq-AL"/>
              </w:rPr>
              <w:t>2</w:t>
            </w:r>
          </w:p>
        </w:tc>
      </w:tr>
      <w:tr w:rsidR="00655FA7" w:rsidRPr="00CC49AB" w14:paraId="738CB618" w14:textId="77777777" w:rsidTr="00601783">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6B7139ED"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Lartësia </w:t>
            </w:r>
          </w:p>
        </w:tc>
        <w:tc>
          <w:tcPr>
            <w:tcW w:w="1240" w:type="pct"/>
          </w:tcPr>
          <w:p w14:paraId="71C822E5"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2.8 m</w:t>
            </w:r>
          </w:p>
        </w:tc>
        <w:tc>
          <w:tcPr>
            <w:tcW w:w="1083" w:type="pct"/>
          </w:tcPr>
          <w:p w14:paraId="25EF9751"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2.8 m</w:t>
            </w:r>
          </w:p>
        </w:tc>
      </w:tr>
      <w:tr w:rsidR="00655FA7" w:rsidRPr="00CC49AB" w14:paraId="39E44D9B" w14:textId="77777777" w:rsidTr="00601783">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7832B558"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Volumi</w:t>
            </w:r>
          </w:p>
        </w:tc>
        <w:tc>
          <w:tcPr>
            <w:tcW w:w="1240" w:type="pct"/>
          </w:tcPr>
          <w:p w14:paraId="4C63F046"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2800 m</w:t>
            </w:r>
            <w:r w:rsidRPr="00CC49AB">
              <w:rPr>
                <w:rFonts w:ascii="Garamond" w:hAnsi="Garamond"/>
                <w:szCs w:val="24"/>
                <w:vertAlign w:val="superscript"/>
                <w:lang w:val="sq-AL"/>
              </w:rPr>
              <w:t>3</w:t>
            </w:r>
          </w:p>
        </w:tc>
        <w:tc>
          <w:tcPr>
            <w:tcW w:w="1083" w:type="pct"/>
          </w:tcPr>
          <w:p w14:paraId="31057849"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2800 m</w:t>
            </w:r>
            <w:r w:rsidRPr="00CC49AB">
              <w:rPr>
                <w:rFonts w:ascii="Garamond" w:hAnsi="Garamond"/>
                <w:szCs w:val="24"/>
                <w:vertAlign w:val="superscript"/>
                <w:lang w:val="sq-AL"/>
              </w:rPr>
              <w:t>3</w:t>
            </w:r>
          </w:p>
        </w:tc>
      </w:tr>
      <w:tr w:rsidR="00655FA7" w:rsidRPr="00CC49AB" w14:paraId="34D29699" w14:textId="77777777" w:rsidTr="00601783">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0681F8EC"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Sipërfaqja totale mbështjelljes</w:t>
            </w:r>
          </w:p>
        </w:tc>
        <w:tc>
          <w:tcPr>
            <w:tcW w:w="1240" w:type="pct"/>
          </w:tcPr>
          <w:p w14:paraId="43371F65"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1461.9 m</w:t>
            </w:r>
            <w:r w:rsidRPr="00CC49AB">
              <w:rPr>
                <w:rFonts w:ascii="Garamond" w:hAnsi="Garamond"/>
                <w:szCs w:val="24"/>
                <w:vertAlign w:val="superscript"/>
                <w:lang w:val="sq-AL"/>
              </w:rPr>
              <w:t>2</w:t>
            </w:r>
          </w:p>
        </w:tc>
        <w:tc>
          <w:tcPr>
            <w:tcW w:w="1083" w:type="pct"/>
          </w:tcPr>
          <w:p w14:paraId="34BC3F3B"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1461.9 m</w:t>
            </w:r>
            <w:r w:rsidRPr="00CC49AB">
              <w:rPr>
                <w:rFonts w:ascii="Garamond" w:hAnsi="Garamond"/>
                <w:szCs w:val="24"/>
                <w:vertAlign w:val="superscript"/>
                <w:lang w:val="sq-AL"/>
              </w:rPr>
              <w:t>2</w:t>
            </w:r>
          </w:p>
        </w:tc>
      </w:tr>
      <w:tr w:rsidR="00655FA7" w:rsidRPr="00CC49AB" w14:paraId="03219A4A" w14:textId="77777777" w:rsidTr="00601783">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0DE82F19"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Zona klimatike A </w:t>
            </w:r>
          </w:p>
        </w:tc>
        <w:tc>
          <w:tcPr>
            <w:tcW w:w="1240" w:type="pct"/>
          </w:tcPr>
          <w:p w14:paraId="1F637873"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GDN&lt;1500</w:t>
            </w:r>
          </w:p>
        </w:tc>
        <w:tc>
          <w:tcPr>
            <w:tcW w:w="1083" w:type="pct"/>
          </w:tcPr>
          <w:p w14:paraId="46108741"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GDN&lt;1500</w:t>
            </w:r>
          </w:p>
        </w:tc>
      </w:tr>
      <w:tr w:rsidR="00655FA7" w:rsidRPr="00CC49AB" w14:paraId="509D607A" w14:textId="77777777" w:rsidTr="00601783">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3B28BBE9"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Sistemi ngrohjes/ftohjes</w:t>
            </w:r>
          </w:p>
        </w:tc>
        <w:tc>
          <w:tcPr>
            <w:tcW w:w="1240" w:type="pct"/>
          </w:tcPr>
          <w:p w14:paraId="24BDA7E0"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Nuk ka</w:t>
            </w:r>
          </w:p>
        </w:tc>
        <w:tc>
          <w:tcPr>
            <w:tcW w:w="1083" w:type="pct"/>
          </w:tcPr>
          <w:p w14:paraId="1ADDF8C5"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Inverter-Split</w:t>
            </w:r>
          </w:p>
        </w:tc>
      </w:tr>
      <w:tr w:rsidR="00655FA7" w:rsidRPr="00CC49AB" w14:paraId="40AC33B1" w14:textId="77777777" w:rsidTr="00601783">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408B0A07"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Bartësi energjetik për UNS</w:t>
            </w:r>
          </w:p>
        </w:tc>
        <w:tc>
          <w:tcPr>
            <w:tcW w:w="1240" w:type="pct"/>
          </w:tcPr>
          <w:p w14:paraId="310C82FD"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Elektricitet</w:t>
            </w:r>
          </w:p>
        </w:tc>
        <w:tc>
          <w:tcPr>
            <w:tcW w:w="1083" w:type="pct"/>
          </w:tcPr>
          <w:p w14:paraId="4809F296"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Elektricitet</w:t>
            </w:r>
          </w:p>
        </w:tc>
      </w:tr>
      <w:tr w:rsidR="00655FA7" w:rsidRPr="00CC49AB" w14:paraId="79EFEEB1" w14:textId="77777777" w:rsidTr="00601783">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2947E6EB" w14:textId="42872354" w:rsidR="00655FA7" w:rsidRPr="00CC49AB" w:rsidRDefault="00655FA7" w:rsidP="002405F4">
            <w:pPr>
              <w:spacing w:after="0"/>
              <w:rPr>
                <w:rFonts w:ascii="Garamond" w:hAnsi="Garamond"/>
                <w:szCs w:val="24"/>
                <w:lang w:val="sq-AL"/>
              </w:rPr>
            </w:pPr>
            <w:r w:rsidRPr="00CC49AB">
              <w:rPr>
                <w:rFonts w:ascii="Garamond" w:hAnsi="Garamond"/>
                <w:szCs w:val="24"/>
                <w:lang w:val="sq-AL"/>
              </w:rPr>
              <w:t>Çmimi energjisë elektrike (</w:t>
            </w:r>
            <w:r w:rsidR="00A27DF5" w:rsidRPr="00CC49AB">
              <w:rPr>
                <w:rFonts w:ascii="Garamond" w:hAnsi="Garamond"/>
                <w:szCs w:val="24"/>
                <w:lang w:val="sq-AL"/>
              </w:rPr>
              <w:t>Lekë/</w:t>
            </w:r>
            <w:r w:rsidR="00CE5C83" w:rsidRPr="00CC49AB">
              <w:rPr>
                <w:rFonts w:ascii="Garamond" w:hAnsi="Garamond"/>
                <w:szCs w:val="24"/>
                <w:lang w:val="sq-AL"/>
              </w:rPr>
              <w:t>kwh</w:t>
            </w:r>
            <w:r w:rsidRPr="00CC49AB">
              <w:rPr>
                <w:rFonts w:ascii="Garamond" w:hAnsi="Garamond"/>
                <w:szCs w:val="24"/>
                <w:lang w:val="sq-AL"/>
              </w:rPr>
              <w:t>)</w:t>
            </w:r>
          </w:p>
        </w:tc>
        <w:tc>
          <w:tcPr>
            <w:tcW w:w="1240" w:type="pct"/>
          </w:tcPr>
          <w:p w14:paraId="46728223"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18.6</w:t>
            </w:r>
          </w:p>
        </w:tc>
        <w:tc>
          <w:tcPr>
            <w:tcW w:w="1083" w:type="pct"/>
          </w:tcPr>
          <w:p w14:paraId="31F75E78"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18.6</w:t>
            </w:r>
          </w:p>
        </w:tc>
      </w:tr>
      <w:tr w:rsidR="00655FA7" w:rsidRPr="00CC49AB" w14:paraId="61FB3897" w14:textId="77777777" w:rsidTr="00601783">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04A4F8FC"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U-murit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40" w:type="pct"/>
          </w:tcPr>
          <w:p w14:paraId="47F0989D"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1.35/ 1.79</w:t>
            </w:r>
          </w:p>
        </w:tc>
        <w:tc>
          <w:tcPr>
            <w:tcW w:w="1083" w:type="pct"/>
          </w:tcPr>
          <w:p w14:paraId="741B9A4C"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0.38-0.4</w:t>
            </w:r>
          </w:p>
        </w:tc>
      </w:tr>
      <w:tr w:rsidR="00655FA7" w:rsidRPr="00CC49AB" w14:paraId="4A5043CE" w14:textId="77777777" w:rsidTr="00601783">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7DB6D0BE"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lastRenderedPageBreak/>
              <w:t xml:space="preserve">Koeficienti U-dritares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40" w:type="pct"/>
          </w:tcPr>
          <w:p w14:paraId="69730BB2"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5.9</w:t>
            </w:r>
          </w:p>
        </w:tc>
        <w:tc>
          <w:tcPr>
            <w:tcW w:w="1083" w:type="pct"/>
          </w:tcPr>
          <w:p w14:paraId="7D94A379"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2.0-2.2</w:t>
            </w:r>
          </w:p>
        </w:tc>
      </w:tr>
      <w:tr w:rsidR="00655FA7" w:rsidRPr="00CC49AB" w14:paraId="56F57469" w14:textId="77777777" w:rsidTr="00601783">
        <w:trPr>
          <w:trHeight w:val="18"/>
        </w:trPr>
        <w:tc>
          <w:tcPr>
            <w:cnfStyle w:val="001000000000" w:firstRow="0" w:lastRow="0" w:firstColumn="1" w:lastColumn="0" w:oddVBand="0" w:evenVBand="0" w:oddHBand="0" w:evenHBand="0" w:firstRowFirstColumn="0" w:firstRowLastColumn="0" w:lastRowFirstColumn="0" w:lastRowLastColumn="0"/>
            <w:tcW w:w="2676" w:type="pct"/>
          </w:tcPr>
          <w:p w14:paraId="04461094"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U-soletës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40" w:type="pct"/>
          </w:tcPr>
          <w:p w14:paraId="0EF6AFF9"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1.67</w:t>
            </w:r>
          </w:p>
        </w:tc>
        <w:tc>
          <w:tcPr>
            <w:tcW w:w="1083" w:type="pct"/>
          </w:tcPr>
          <w:p w14:paraId="28C98B65"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0.35-0.38</w:t>
            </w:r>
          </w:p>
        </w:tc>
      </w:tr>
      <w:tr w:rsidR="00655FA7" w:rsidRPr="00CC49AB" w14:paraId="62C1F4AC" w14:textId="77777777" w:rsidTr="00601783">
        <w:trPr>
          <w:trHeight w:val="175"/>
        </w:trPr>
        <w:tc>
          <w:tcPr>
            <w:cnfStyle w:val="001000000000" w:firstRow="0" w:lastRow="0" w:firstColumn="1" w:lastColumn="0" w:oddVBand="0" w:evenVBand="0" w:oddHBand="0" w:evenHBand="0" w:firstRowFirstColumn="0" w:firstRowLastColumn="0" w:lastRowFirstColumn="0" w:lastRowLastColumn="0"/>
            <w:tcW w:w="2676" w:type="pct"/>
          </w:tcPr>
          <w:p w14:paraId="217FCE5E"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 xml:space="preserve">Koeficienti U-dyshemesë </w:t>
            </w:r>
            <m:oMath>
              <m:r>
                <w:rPr>
                  <w:rFonts w:ascii="Cambria Math" w:hAnsi="Cambria Math"/>
                  <w:szCs w:val="24"/>
                  <w:lang w:val="sq-AL"/>
                </w:rPr>
                <m:t>(W/</m:t>
              </m:r>
              <m:sSup>
                <m:sSupPr>
                  <m:ctrlPr>
                    <w:rPr>
                      <w:rFonts w:ascii="Cambria Math" w:hAnsi="Cambria Math"/>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40" w:type="pct"/>
          </w:tcPr>
          <w:p w14:paraId="3F1CA70B"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1.52</w:t>
            </w:r>
          </w:p>
        </w:tc>
        <w:tc>
          <w:tcPr>
            <w:tcW w:w="1083" w:type="pct"/>
          </w:tcPr>
          <w:p w14:paraId="494121FE"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0.5</w:t>
            </w:r>
          </w:p>
        </w:tc>
      </w:tr>
      <w:tr w:rsidR="00655FA7" w:rsidRPr="00CC49AB" w14:paraId="1E76EE3D" w14:textId="77777777" w:rsidTr="00601783">
        <w:trPr>
          <w:trHeight w:val="175"/>
        </w:trPr>
        <w:tc>
          <w:tcPr>
            <w:cnfStyle w:val="001000000000" w:firstRow="0" w:lastRow="0" w:firstColumn="1" w:lastColumn="0" w:oddVBand="0" w:evenVBand="0" w:oddHBand="0" w:evenHBand="0" w:firstRowFirstColumn="0" w:firstRowLastColumn="0" w:lastRowFirstColumn="0" w:lastRowLastColumn="0"/>
            <w:tcW w:w="2676" w:type="pct"/>
          </w:tcPr>
          <w:p w14:paraId="45D45DCD"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Sistemi ndriçimit</w:t>
            </w:r>
          </w:p>
        </w:tc>
        <w:tc>
          <w:tcPr>
            <w:tcW w:w="1240" w:type="pct"/>
          </w:tcPr>
          <w:p w14:paraId="7F1F49DA"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T8 Fluoreshent</w:t>
            </w:r>
          </w:p>
        </w:tc>
        <w:tc>
          <w:tcPr>
            <w:tcW w:w="1083" w:type="pct"/>
          </w:tcPr>
          <w:p w14:paraId="6E611BDD"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LED</w:t>
            </w:r>
          </w:p>
        </w:tc>
      </w:tr>
      <w:tr w:rsidR="00655FA7" w:rsidRPr="00CC49AB" w14:paraId="44AE36B7" w14:textId="77777777" w:rsidTr="00601783">
        <w:trPr>
          <w:trHeight w:val="175"/>
        </w:trPr>
        <w:tc>
          <w:tcPr>
            <w:cnfStyle w:val="001000000000" w:firstRow="0" w:lastRow="0" w:firstColumn="1" w:lastColumn="0" w:oddVBand="0" w:evenVBand="0" w:oddHBand="0" w:evenHBand="0" w:firstRowFirstColumn="0" w:firstRowLastColumn="0" w:lastRowFirstColumn="0" w:lastRowLastColumn="0"/>
            <w:tcW w:w="2676" w:type="pct"/>
          </w:tcPr>
          <w:p w14:paraId="539E64DD" w14:textId="77777777" w:rsidR="00655FA7" w:rsidRPr="00CC49AB" w:rsidRDefault="00655FA7" w:rsidP="002405F4">
            <w:pPr>
              <w:spacing w:after="0"/>
              <w:rPr>
                <w:rFonts w:ascii="Garamond" w:hAnsi="Garamond"/>
                <w:szCs w:val="24"/>
                <w:lang w:val="sq-AL"/>
              </w:rPr>
            </w:pPr>
            <w:r w:rsidRPr="00CC49AB">
              <w:rPr>
                <w:rFonts w:ascii="Garamond" w:hAnsi="Garamond"/>
                <w:szCs w:val="24"/>
                <w:lang w:val="sq-AL"/>
              </w:rPr>
              <w:t>Aplikimi i BRE</w:t>
            </w:r>
          </w:p>
        </w:tc>
        <w:tc>
          <w:tcPr>
            <w:tcW w:w="1240" w:type="pct"/>
          </w:tcPr>
          <w:p w14:paraId="7E904FCB" w14:textId="77777777"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NA</w:t>
            </w:r>
          </w:p>
        </w:tc>
        <w:tc>
          <w:tcPr>
            <w:tcW w:w="1083" w:type="pct"/>
          </w:tcPr>
          <w:p w14:paraId="015212F7" w14:textId="26148E5C" w:rsidR="00655FA7" w:rsidRPr="00CC49AB" w:rsidRDefault="00655FA7" w:rsidP="002405F4">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PV 50 kWp me</w:t>
            </w:r>
            <w:r w:rsidR="00DC2701" w:rsidRPr="00CC49AB">
              <w:rPr>
                <w:rFonts w:ascii="Garamond" w:hAnsi="Garamond"/>
                <w:szCs w:val="24"/>
                <w:lang w:val="sq-AL"/>
              </w:rPr>
              <w:t xml:space="preserve"> </w:t>
            </w:r>
            <w:r w:rsidRPr="00CC49AB">
              <w:rPr>
                <w:rFonts w:ascii="Garamond" w:hAnsi="Garamond"/>
                <w:szCs w:val="24"/>
                <w:lang w:val="sq-AL"/>
              </w:rPr>
              <w:t>me sipërfaqe A=234 m</w:t>
            </w:r>
            <w:r w:rsidRPr="00CC49AB">
              <w:rPr>
                <w:rFonts w:ascii="Garamond" w:hAnsi="Garamond"/>
                <w:szCs w:val="24"/>
                <w:vertAlign w:val="superscript"/>
                <w:lang w:val="sq-AL"/>
              </w:rPr>
              <w:t>2</w:t>
            </w:r>
            <w:r w:rsidRPr="00CC49AB">
              <w:rPr>
                <w:rFonts w:ascii="Garamond" w:hAnsi="Garamond"/>
                <w:szCs w:val="24"/>
                <w:lang w:val="sq-AL"/>
              </w:rPr>
              <w:t xml:space="preserve"> dhe SWH me kapacitet termik 32 kWt</w:t>
            </w:r>
            <w:r w:rsidR="00DC2701" w:rsidRPr="00CC49AB">
              <w:rPr>
                <w:rFonts w:ascii="Garamond" w:hAnsi="Garamond"/>
                <w:szCs w:val="24"/>
                <w:lang w:val="sq-AL"/>
              </w:rPr>
              <w:t xml:space="preserve"> </w:t>
            </w:r>
            <w:r w:rsidRPr="00CC49AB">
              <w:rPr>
                <w:rFonts w:ascii="Garamond" w:hAnsi="Garamond"/>
                <w:szCs w:val="24"/>
                <w:lang w:val="sq-AL"/>
              </w:rPr>
              <w:t>me sipërfaqe A=54 m</w:t>
            </w:r>
            <w:r w:rsidRPr="00CC49AB">
              <w:rPr>
                <w:rFonts w:ascii="Garamond" w:hAnsi="Garamond"/>
                <w:szCs w:val="24"/>
                <w:vertAlign w:val="superscript"/>
                <w:lang w:val="sq-AL"/>
              </w:rPr>
              <w:t>2</w:t>
            </w:r>
          </w:p>
        </w:tc>
      </w:tr>
    </w:tbl>
    <w:p w14:paraId="6A75F208" w14:textId="77777777" w:rsidR="00655FA7" w:rsidRPr="00CC49AB" w:rsidRDefault="00655FA7" w:rsidP="00655FA7">
      <w:pPr>
        <w:spacing w:after="0" w:line="240" w:lineRule="auto"/>
        <w:rPr>
          <w:rFonts w:ascii="Garamond" w:hAnsi="Garamond" w:cs="Times New Roman"/>
          <w:sz w:val="24"/>
          <w:szCs w:val="24"/>
          <w:lang w:eastAsia="ja-JP"/>
        </w:rPr>
      </w:pPr>
    </w:p>
    <w:p w14:paraId="49D30342" w14:textId="77777777" w:rsidR="00655FA7" w:rsidRPr="00CC49AB" w:rsidRDefault="00655FA7" w:rsidP="00522DA5">
      <w:pPr>
        <w:pStyle w:val="TEKSTIIIIII"/>
        <w:rPr>
          <w:lang w:eastAsia="ja-JP"/>
        </w:rPr>
      </w:pPr>
      <w:r w:rsidRPr="00CC49AB">
        <w:rPr>
          <w:lang w:eastAsia="ja-JP"/>
        </w:rPr>
        <w:t>Nëpërmjet programit kompjuterik të përzgjedhur RETScreen kemi gjeneruar grafikët e mëposhtëm të cilët japin informacion për secilin prej skenarëve të përzgjedhur me qëllim rinovimin me ambicie progresive duke kaluar prej skenarit të parë në atë të tretë, me qëllim identifikimin e qasjeve me kosto efektive lidhur me rinovimin e ndërtesës së përzgjedhur të llojit ndërtesë administratës.</w:t>
      </w:r>
    </w:p>
    <w:p w14:paraId="3F30D976" w14:textId="77777777" w:rsidR="00655FA7" w:rsidRPr="00CC49AB" w:rsidRDefault="00655FA7" w:rsidP="00601783">
      <w:pPr>
        <w:spacing w:after="0" w:line="240" w:lineRule="auto"/>
        <w:jc w:val="center"/>
        <w:rPr>
          <w:rFonts w:ascii="Garamond" w:hAnsi="Garamond" w:cs="Times New Roman"/>
          <w:sz w:val="24"/>
          <w:szCs w:val="24"/>
          <w:lang w:eastAsia="ja-JP"/>
        </w:rPr>
      </w:pPr>
      <w:r w:rsidRPr="00CC49AB">
        <w:rPr>
          <w:rFonts w:ascii="Garamond" w:hAnsi="Garamond"/>
          <w:noProof/>
          <w:lang w:val="en-US" w:eastAsia="en-US"/>
        </w:rPr>
        <w:drawing>
          <wp:inline distT="0" distB="0" distL="0" distR="0" wp14:anchorId="1282A5A7" wp14:editId="3919C30C">
            <wp:extent cx="5782734" cy="3793066"/>
            <wp:effectExtent l="0" t="0" r="8890" b="17145"/>
            <wp:docPr id="1114052075" name="Chart 1">
              <a:extLst xmlns:a="http://schemas.openxmlformats.org/drawingml/2006/main">
                <a:ext uri="{FF2B5EF4-FFF2-40B4-BE49-F238E27FC236}">
                  <a16:creationId xmlns:a16="http://schemas.microsoft.com/office/drawing/2014/main" id="{8BF0EF28-E342-4C7A-9963-FB8D9B80FD4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9"/>
              </a:graphicData>
            </a:graphic>
          </wp:inline>
        </w:drawing>
      </w:r>
    </w:p>
    <w:p w14:paraId="04A0F309" w14:textId="77777777" w:rsidR="00601783" w:rsidRPr="00CC49AB" w:rsidRDefault="00601783" w:rsidP="00522DA5">
      <w:pPr>
        <w:pStyle w:val="TEKSTIIIIII"/>
        <w:rPr>
          <w:lang w:eastAsia="ja-JP"/>
        </w:rPr>
      </w:pPr>
    </w:p>
    <w:p w14:paraId="50135F94" w14:textId="31E04AC3" w:rsidR="00655FA7" w:rsidRPr="00CC49AB" w:rsidRDefault="00655FA7" w:rsidP="00522DA5">
      <w:pPr>
        <w:pStyle w:val="TEKSTIIIIII"/>
        <w:rPr>
          <w:lang w:eastAsia="ja-JP"/>
        </w:rPr>
      </w:pPr>
      <w:r w:rsidRPr="00CC49AB">
        <w:rPr>
          <w:lang w:eastAsia="ja-JP"/>
        </w:rPr>
        <w:t>Referuar analizës tonë referuar ndërtesës me funksion ndërtesë e administratës shtetërore ndodhur në zonën klimatike A duket qartë se kalimi nga skenari bazë në skenarin 1, 2 dhe 3 sjell përfitime të dukshme lidhur me konsumin e energjisë, tregues optimiste të qëndrueshmërisë financiare. Referuar reduktimit të energjisë finale vjetore (</w:t>
      </w:r>
      <w:r w:rsidR="00CE5C83" w:rsidRPr="00CC49AB">
        <w:rPr>
          <w:lang w:eastAsia="ja-JP"/>
        </w:rPr>
        <w:t>kwh</w:t>
      </w:r>
      <w:r w:rsidRPr="00CC49AB">
        <w:rPr>
          <w:lang w:eastAsia="ja-JP"/>
        </w:rPr>
        <w:t>/vit) për ndërtesën e modeluar vlen të theksohet fakti se aplikimi i masave të eficiencës së energjisë sjell reduktimin në masën me 56.3% (skenari 1), 57.4% (skenari 2) dhe 68.9% referuar skenarit me integrim të BRE-ve PV me kapacitet 50 kWp me sipërfaqe A= 234m</w:t>
      </w:r>
      <w:r w:rsidRPr="00CC49AB">
        <w:rPr>
          <w:vertAlign w:val="superscript"/>
          <w:lang w:eastAsia="ja-JP"/>
        </w:rPr>
        <w:t xml:space="preserve">2 </w:t>
      </w:r>
      <w:r w:rsidRPr="00CC49AB">
        <w:rPr>
          <w:lang w:eastAsia="ja-JP"/>
        </w:rPr>
        <w:t>dhe SWH me kapacitet termik 32 kWt dhe sipërfaqe A= 54 m</w:t>
      </w:r>
      <w:r w:rsidRPr="00CC49AB">
        <w:rPr>
          <w:vertAlign w:val="superscript"/>
          <w:lang w:eastAsia="ja-JP"/>
        </w:rPr>
        <w:t>2</w:t>
      </w:r>
      <w:r w:rsidRPr="00CC49AB">
        <w:rPr>
          <w:lang w:eastAsia="ja-JP"/>
        </w:rPr>
        <w:t xml:space="preserve"> (referoju Fig. 5.13 a)</w:t>
      </w:r>
    </w:p>
    <w:p w14:paraId="12469732" w14:textId="77777777" w:rsidR="00655FA7" w:rsidRPr="00CC49AB" w:rsidRDefault="00655FA7" w:rsidP="00522DA5">
      <w:pPr>
        <w:pStyle w:val="TEKSTIIIIII"/>
        <w:rPr>
          <w:lang w:eastAsia="ja-JP"/>
        </w:rPr>
      </w:pPr>
    </w:p>
    <w:p w14:paraId="39231841" w14:textId="77777777" w:rsidR="00655FA7" w:rsidRPr="00CC49AB" w:rsidRDefault="00655FA7" w:rsidP="00601783">
      <w:pPr>
        <w:keepNext/>
        <w:spacing w:after="0" w:line="240" w:lineRule="auto"/>
        <w:jc w:val="center"/>
        <w:rPr>
          <w:rFonts w:ascii="Garamond" w:hAnsi="Garamond"/>
        </w:rPr>
      </w:pPr>
      <w:r w:rsidRPr="00CC49AB">
        <w:rPr>
          <w:rFonts w:ascii="Garamond" w:hAnsi="Garamond"/>
          <w:noProof/>
          <w:lang w:val="en-US" w:eastAsia="en-US"/>
        </w:rPr>
        <w:drawing>
          <wp:inline distT="0" distB="0" distL="0" distR="0" wp14:anchorId="2C5C72DC" wp14:editId="71AF310B">
            <wp:extent cx="5379720" cy="3444240"/>
            <wp:effectExtent l="0" t="0" r="11430" b="3810"/>
            <wp:docPr id="914960645" name="Chart 1">
              <a:extLst xmlns:a="http://schemas.openxmlformats.org/drawingml/2006/main">
                <a:ext uri="{FF2B5EF4-FFF2-40B4-BE49-F238E27FC236}">
                  <a16:creationId xmlns:a16="http://schemas.microsoft.com/office/drawing/2014/main" id="{791670D1-9A9E-4264-825D-4D57AB6230D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0"/>
              </a:graphicData>
            </a:graphic>
          </wp:inline>
        </w:drawing>
      </w:r>
    </w:p>
    <w:p w14:paraId="12664D35" w14:textId="75B48162"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61" w:name="_Toc184729423"/>
      <w:r w:rsidRPr="00CC49AB">
        <w:rPr>
          <w:rFonts w:ascii="Garamond" w:hAnsi="Garamond" w:cs="Times New Roman"/>
          <w:b w:val="0"/>
          <w:i/>
          <w:color w:val="auto"/>
          <w:szCs w:val="20"/>
        </w:rPr>
        <w:t xml:space="preserve">Figura </w:t>
      </w:r>
      <w:r w:rsidR="00522DA5" w:rsidRPr="00CC49AB">
        <w:rPr>
          <w:rFonts w:ascii="Garamond" w:hAnsi="Garamond" w:cs="Times New Roman"/>
          <w:b w:val="0"/>
          <w:i/>
          <w:color w:val="auto"/>
          <w:szCs w:val="20"/>
        </w:rPr>
        <w:t>5.17</w:t>
      </w:r>
      <w:r w:rsidRPr="00CC49AB">
        <w:rPr>
          <w:rFonts w:ascii="Garamond" w:hAnsi="Garamond" w:cs="Times New Roman"/>
          <w:b w:val="0"/>
          <w:i/>
          <w:color w:val="auto"/>
          <w:szCs w:val="20"/>
        </w:rPr>
        <w:t xml:space="preserve"> (a,b) Konsumi final vjetor dhe specifik i lëndës djegëse sipas përdorimit të</w:t>
      </w:r>
      <w:r w:rsidR="00DC2701" w:rsidRPr="00CC49AB">
        <w:rPr>
          <w:rFonts w:ascii="Garamond" w:hAnsi="Garamond" w:cs="Times New Roman"/>
          <w:b w:val="0"/>
          <w:i/>
          <w:color w:val="auto"/>
          <w:szCs w:val="20"/>
        </w:rPr>
        <w:t xml:space="preserve"> </w:t>
      </w:r>
      <w:r w:rsidRPr="00CC49AB">
        <w:rPr>
          <w:rFonts w:ascii="Garamond" w:hAnsi="Garamond" w:cs="Times New Roman"/>
          <w:b w:val="0"/>
          <w:i/>
          <w:color w:val="auto"/>
          <w:szCs w:val="20"/>
        </w:rPr>
        <w:t xml:space="preserve">shprehura në </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 xml:space="preserve">/vit dhe </w:t>
      </w:r>
      <w:r w:rsidR="00CE5C83" w:rsidRPr="00CC49AB">
        <w:rPr>
          <w:rFonts w:ascii="Garamond" w:hAnsi="Garamond" w:cs="Times New Roman"/>
          <w:b w:val="0"/>
          <w:i/>
          <w:color w:val="auto"/>
          <w:szCs w:val="20"/>
        </w:rPr>
        <w:t>kwh</w:t>
      </w:r>
      <w:r w:rsidRPr="00CC49AB">
        <w:rPr>
          <w:rFonts w:ascii="Garamond" w:hAnsi="Garamond" w:cs="Times New Roman"/>
          <w:b w:val="0"/>
          <w:i/>
          <w:color w:val="auto"/>
          <w:szCs w:val="20"/>
        </w:rPr>
        <w:t>/m²/vit.</w:t>
      </w:r>
      <w:bookmarkEnd w:id="361"/>
    </w:p>
    <w:p w14:paraId="79ACAAB0" w14:textId="77777777" w:rsidR="00522DA5" w:rsidRPr="00CC49AB" w:rsidRDefault="00522DA5" w:rsidP="00655FA7">
      <w:pPr>
        <w:spacing w:after="0" w:line="240" w:lineRule="auto"/>
        <w:jc w:val="both"/>
        <w:rPr>
          <w:rFonts w:ascii="Garamond" w:hAnsi="Garamond" w:cs="Times New Roman"/>
          <w:sz w:val="24"/>
          <w:szCs w:val="24"/>
          <w:lang w:eastAsia="ja-JP"/>
        </w:rPr>
      </w:pPr>
    </w:p>
    <w:p w14:paraId="701D2A3B" w14:textId="5BE78561" w:rsidR="00655FA7" w:rsidRPr="00CC49AB" w:rsidRDefault="00655FA7" w:rsidP="00522DA5">
      <w:pPr>
        <w:pStyle w:val="TEKSTIIIIII"/>
        <w:rPr>
          <w:lang w:eastAsia="ja-JP"/>
        </w:rPr>
      </w:pPr>
      <w:r w:rsidRPr="00CC49AB">
        <w:rPr>
          <w:lang w:eastAsia="ja-JP"/>
        </w:rPr>
        <w:t>Në figurën e 5.15 b v</w:t>
      </w:r>
      <w:r w:rsidRPr="00CC49AB">
        <w:t>ërehet se</w:t>
      </w:r>
      <w:r w:rsidRPr="00CC49AB">
        <w:rPr>
          <w:lang w:eastAsia="ja-JP"/>
        </w:rPr>
        <w:t xml:space="preserve"> k</w:t>
      </w:r>
      <w:r w:rsidRPr="00CC49AB">
        <w:t>ërkesa specifike për energji referuar sipërfaqes së banueshme (</w:t>
      </w:r>
      <w:r w:rsidR="00CE5C83" w:rsidRPr="00CC49AB">
        <w:t>kwh</w:t>
      </w:r>
      <w:r w:rsidRPr="00CC49AB">
        <w:t>/m²/vit) vjen duke u zvog</w:t>
      </w:r>
      <w:r w:rsidRPr="00CC49AB">
        <w:rPr>
          <w:lang w:eastAsia="ja-JP"/>
        </w:rPr>
        <w:t xml:space="preserve">ëluar referuar skenarit bazë. Me implementimin e masave të eficiencës së </w:t>
      </w:r>
      <w:r w:rsidR="00F94D19" w:rsidRPr="00CC49AB">
        <w:rPr>
          <w:lang w:eastAsia="ja-JP"/>
        </w:rPr>
        <w:t xml:space="preserve">energjisë së parashikuar </w:t>
      </w:r>
      <w:r w:rsidRPr="00CC49AB">
        <w:rPr>
          <w:lang w:eastAsia="ja-JP"/>
        </w:rPr>
        <w:t>sipas skenarëve 1 dhe 2 diferenca e kërkesës për energji ndërmjet energjive të përdorura në ngrohje, ftohje, dhe shërbime mbështetëse është ka një ndryshim të vogël me 8.0 % ndërsa kalimi në skenarin 3,</w:t>
      </w:r>
      <w:r w:rsidR="00DC2701" w:rsidRPr="00CC49AB">
        <w:rPr>
          <w:lang w:eastAsia="ja-JP"/>
        </w:rPr>
        <w:t xml:space="preserve"> </w:t>
      </w:r>
      <w:r w:rsidRPr="00CC49AB">
        <w:rPr>
          <w:lang w:eastAsia="ja-JP"/>
        </w:rPr>
        <w:t xml:space="preserve">e cila lidhet me implementimin e burimeve të rinovueshme (BRE) në </w:t>
      </w:r>
      <w:r w:rsidR="00A27DF5" w:rsidRPr="00CC49AB">
        <w:rPr>
          <w:lang w:eastAsia="ja-JP"/>
        </w:rPr>
        <w:t>vendndodhje</w:t>
      </w:r>
      <w:r w:rsidRPr="00CC49AB">
        <w:rPr>
          <w:lang w:eastAsia="ja-JP"/>
        </w:rPr>
        <w:t xml:space="preserve"> sjell reduktim të konsiderueshëm të kërkesës për energji elektrike e përdorur për sistemin HVAC dhe </w:t>
      </w:r>
      <w:r w:rsidR="00F94D19" w:rsidRPr="00CC49AB">
        <w:rPr>
          <w:lang w:eastAsia="ja-JP"/>
        </w:rPr>
        <w:t>pajisjet</w:t>
      </w:r>
      <w:r w:rsidRPr="00CC49AB">
        <w:rPr>
          <w:lang w:eastAsia="ja-JP"/>
        </w:rPr>
        <w:t xml:space="preserve"> e tjera elektrike në ndërtesën e modeluar. Gjithashtu, nga rezultatet e analizës ekonomike të realizuar nga modeli </w:t>
      </w:r>
      <w:r w:rsidR="00C462FC" w:rsidRPr="00CC49AB">
        <w:rPr>
          <w:lang w:eastAsia="ja-JP"/>
        </w:rPr>
        <w:t>energjetik</w:t>
      </w:r>
      <w:r w:rsidRPr="00CC49AB">
        <w:rPr>
          <w:lang w:eastAsia="ja-JP"/>
        </w:rPr>
        <w:t xml:space="preserve"> për parametra finaciarë të konsideruar (Tabela 5.1) të sistemit të propozuar (kthimit të thjesht investimit, NPV dhe IRR) rezulton përsëri skenari i 3 (</w:t>
      </w:r>
      <w:r w:rsidR="00F94D19" w:rsidRPr="00CC49AB">
        <w:rPr>
          <w:lang w:eastAsia="ja-JP"/>
        </w:rPr>
        <w:t>tab</w:t>
      </w:r>
      <w:r w:rsidRPr="00CC49AB">
        <w:rPr>
          <w:lang w:eastAsia="ja-JP"/>
        </w:rPr>
        <w:t>.</w:t>
      </w:r>
      <w:r w:rsidR="00F94D19" w:rsidRPr="00CC49AB">
        <w:rPr>
          <w:lang w:eastAsia="ja-JP"/>
        </w:rPr>
        <w:t xml:space="preserve"> </w:t>
      </w:r>
      <w:r w:rsidRPr="00CC49AB">
        <w:rPr>
          <w:lang w:eastAsia="ja-JP"/>
        </w:rPr>
        <w:t>5.2) me IRR = 13%, B-C = 2.2 dhe SP=8.6. Këto tregues rezultojnë pak më premtues në raport me rastet kur raporti i borxhit është 50 % dhe 50% me vetë-investim. Sa më e lartë pjesa e borxhit bankar aq më premtues rezultojnë treguesit e qëndrueshmërisë financiare. Analiza tregon qartë se në ndërtesat e kësaj kategorie duhet subvencionim në masën 35% minimalisht.</w:t>
      </w:r>
    </w:p>
    <w:p w14:paraId="29EA02DC" w14:textId="77777777" w:rsidR="00655FA7" w:rsidRPr="00CC49AB" w:rsidRDefault="00655FA7" w:rsidP="00601783">
      <w:pPr>
        <w:keepNext/>
        <w:spacing w:after="0" w:line="240" w:lineRule="auto"/>
        <w:jc w:val="center"/>
        <w:rPr>
          <w:rFonts w:ascii="Garamond" w:hAnsi="Garamond"/>
        </w:rPr>
      </w:pPr>
      <w:r w:rsidRPr="00CC49AB">
        <w:rPr>
          <w:rFonts w:ascii="Garamond" w:hAnsi="Garamond" w:cs="Times New Roman"/>
          <w:noProof/>
          <w:sz w:val="24"/>
          <w:szCs w:val="24"/>
          <w:lang w:val="en-US" w:eastAsia="en-US"/>
        </w:rPr>
        <w:lastRenderedPageBreak/>
        <w:drawing>
          <wp:inline distT="0" distB="0" distL="0" distR="0" wp14:anchorId="68F96C01" wp14:editId="43B149B1">
            <wp:extent cx="5943600" cy="4968240"/>
            <wp:effectExtent l="0" t="0" r="0" b="3810"/>
            <wp:docPr id="147866560" name="Chart 1">
              <a:extLst xmlns:a="http://schemas.openxmlformats.org/drawingml/2006/main">
                <a:ext uri="{FF2B5EF4-FFF2-40B4-BE49-F238E27FC236}">
                  <a16:creationId xmlns:a16="http://schemas.microsoft.com/office/drawing/2014/main" id="{7BF61435-ACC3-4F07-BBEC-160FE1C30C7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1"/>
              </a:graphicData>
            </a:graphic>
          </wp:inline>
        </w:drawing>
      </w:r>
    </w:p>
    <w:p w14:paraId="117C7B48"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62" w:name="_Toc184729424"/>
      <w:r w:rsidRPr="00CC49AB">
        <w:rPr>
          <w:rFonts w:ascii="Garamond" w:hAnsi="Garamond" w:cs="Times New Roman"/>
          <w:b w:val="0"/>
          <w:i/>
          <w:color w:val="auto"/>
          <w:szCs w:val="20"/>
        </w:rPr>
        <w:t xml:space="preserve">Figura </w:t>
      </w:r>
      <w:r w:rsidR="00522DA5" w:rsidRPr="00CC49AB">
        <w:rPr>
          <w:rFonts w:ascii="Garamond" w:hAnsi="Garamond" w:cs="Times New Roman"/>
          <w:b w:val="0"/>
          <w:i/>
          <w:color w:val="auto"/>
          <w:szCs w:val="20"/>
        </w:rPr>
        <w:t>5.18</w:t>
      </w:r>
      <w:r w:rsidRPr="00CC49AB">
        <w:rPr>
          <w:rFonts w:ascii="Garamond" w:hAnsi="Garamond" w:cs="Times New Roman"/>
          <w:b w:val="0"/>
          <w:i/>
          <w:color w:val="auto"/>
          <w:szCs w:val="20"/>
        </w:rPr>
        <w:t xml:space="preserve"> Treguesit e qëndrueshmërisë financiare sipas skenarëve</w:t>
      </w:r>
      <w:bookmarkEnd w:id="362"/>
    </w:p>
    <w:p w14:paraId="6F9225F6" w14:textId="77777777" w:rsidR="00655FA7" w:rsidRPr="00CC49AB" w:rsidRDefault="00655FA7" w:rsidP="00655FA7">
      <w:pPr>
        <w:spacing w:after="0" w:line="240" w:lineRule="auto"/>
        <w:rPr>
          <w:rFonts w:ascii="Garamond" w:hAnsi="Garamond" w:cs="Times New Roman"/>
          <w:sz w:val="24"/>
          <w:szCs w:val="24"/>
        </w:rPr>
      </w:pPr>
    </w:p>
    <w:p w14:paraId="54C74008"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63" w:name="_Toc184729238"/>
      <w:r w:rsidRPr="00CC49AB">
        <w:rPr>
          <w:rFonts w:ascii="Garamond" w:hAnsi="Garamond" w:cs="Times New Roman"/>
          <w:b w:val="0"/>
          <w:i/>
          <w:color w:val="auto"/>
          <w:szCs w:val="20"/>
        </w:rPr>
        <w:t xml:space="preserve">Tabela </w:t>
      </w:r>
      <w:r w:rsidR="00522DA5" w:rsidRPr="00CC49AB">
        <w:rPr>
          <w:rFonts w:ascii="Garamond" w:hAnsi="Garamond" w:cs="Times New Roman"/>
          <w:b w:val="0"/>
          <w:i/>
          <w:color w:val="auto"/>
          <w:szCs w:val="20"/>
        </w:rPr>
        <w:t>5.22</w:t>
      </w:r>
      <w:r w:rsidRPr="00CC49AB">
        <w:rPr>
          <w:rFonts w:ascii="Garamond" w:hAnsi="Garamond" w:cs="Times New Roman"/>
          <w:b w:val="0"/>
          <w:i/>
          <w:color w:val="auto"/>
          <w:szCs w:val="20"/>
        </w:rPr>
        <w:t xml:space="preserve"> Treguesit e analizës së rinovimit të një ndërtese administrate</w:t>
      </w:r>
      <w:bookmarkEnd w:id="363"/>
    </w:p>
    <w:tbl>
      <w:tblPr>
        <w:tblStyle w:val="TableGrid"/>
        <w:tblW w:w="5000" w:type="pct"/>
        <w:tblLook w:val="04A0" w:firstRow="1" w:lastRow="0" w:firstColumn="1" w:lastColumn="0" w:noHBand="0" w:noVBand="1"/>
      </w:tblPr>
      <w:tblGrid>
        <w:gridCol w:w="2387"/>
        <w:gridCol w:w="2321"/>
        <w:gridCol w:w="2321"/>
        <w:gridCol w:w="2321"/>
      </w:tblGrid>
      <w:tr w:rsidR="00655FA7" w:rsidRPr="00CC49AB" w14:paraId="3C3B7702" w14:textId="77777777" w:rsidTr="00601783">
        <w:tc>
          <w:tcPr>
            <w:tcW w:w="1277" w:type="pct"/>
            <w:vMerge w:val="restart"/>
          </w:tcPr>
          <w:p w14:paraId="7AF061DF" w14:textId="77777777" w:rsidR="00655FA7" w:rsidRPr="00CC49AB" w:rsidRDefault="00655FA7" w:rsidP="002405F4">
            <w:pPr>
              <w:spacing w:after="0"/>
              <w:rPr>
                <w:rFonts w:ascii="Garamond" w:hAnsi="Garamond" w:cs="Times New Roman"/>
                <w:szCs w:val="24"/>
                <w:lang w:val="sq-AL"/>
              </w:rPr>
            </w:pPr>
          </w:p>
        </w:tc>
        <w:tc>
          <w:tcPr>
            <w:tcW w:w="3723" w:type="pct"/>
            <w:gridSpan w:val="3"/>
          </w:tcPr>
          <w:p w14:paraId="72E7A896"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b/>
                <w:bCs/>
                <w:szCs w:val="24"/>
                <w:lang w:val="sq-AL"/>
              </w:rPr>
              <w:t>Rinovimi i një ndërtese administrate</w:t>
            </w:r>
          </w:p>
        </w:tc>
      </w:tr>
      <w:tr w:rsidR="00655FA7" w:rsidRPr="00CC49AB" w14:paraId="43BABDC2" w14:textId="77777777" w:rsidTr="00601783">
        <w:tc>
          <w:tcPr>
            <w:tcW w:w="1277" w:type="pct"/>
            <w:vMerge/>
          </w:tcPr>
          <w:p w14:paraId="50514C96" w14:textId="77777777" w:rsidR="00655FA7" w:rsidRPr="00CC49AB" w:rsidRDefault="00655FA7" w:rsidP="002405F4">
            <w:pPr>
              <w:spacing w:after="0"/>
              <w:rPr>
                <w:rFonts w:ascii="Garamond" w:hAnsi="Garamond" w:cs="Times New Roman"/>
                <w:szCs w:val="24"/>
                <w:lang w:val="sq-AL"/>
              </w:rPr>
            </w:pPr>
          </w:p>
        </w:tc>
        <w:tc>
          <w:tcPr>
            <w:tcW w:w="1241" w:type="pct"/>
          </w:tcPr>
          <w:p w14:paraId="59F3ED8F"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Skenari 1</w:t>
            </w:r>
          </w:p>
        </w:tc>
        <w:tc>
          <w:tcPr>
            <w:tcW w:w="1241" w:type="pct"/>
          </w:tcPr>
          <w:p w14:paraId="7DED6355"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Skenari 2</w:t>
            </w:r>
          </w:p>
        </w:tc>
        <w:tc>
          <w:tcPr>
            <w:tcW w:w="1241" w:type="pct"/>
          </w:tcPr>
          <w:p w14:paraId="1708B2A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Skenari 3</w:t>
            </w:r>
          </w:p>
        </w:tc>
      </w:tr>
      <w:tr w:rsidR="00655FA7" w:rsidRPr="00CC49AB" w14:paraId="40AE3428" w14:textId="77777777" w:rsidTr="00601783">
        <w:tc>
          <w:tcPr>
            <w:tcW w:w="5000" w:type="pct"/>
            <w:gridSpan w:val="4"/>
          </w:tcPr>
          <w:p w14:paraId="6E0E967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Analiza e performancës energjetike</w:t>
            </w:r>
          </w:p>
        </w:tc>
      </w:tr>
      <w:tr w:rsidR="00655FA7" w:rsidRPr="00CC49AB" w14:paraId="1F4E3AB2" w14:textId="77777777" w:rsidTr="00601783">
        <w:tc>
          <w:tcPr>
            <w:tcW w:w="1277" w:type="pct"/>
          </w:tcPr>
          <w:p w14:paraId="7613CAE7" w14:textId="6E1DD0D9"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Koeficienti i energjisë primare (</w:t>
            </w:r>
            <w:r w:rsidR="00CE5C83" w:rsidRPr="00CC49AB">
              <w:rPr>
                <w:rFonts w:ascii="Garamond" w:hAnsi="Garamond" w:cs="Times New Roman"/>
                <w:szCs w:val="24"/>
                <w:lang w:val="sq-AL"/>
              </w:rPr>
              <w:t>kwh</w:t>
            </w:r>
            <w:r w:rsidRPr="00CC49AB">
              <w:rPr>
                <w:rFonts w:ascii="Garamond" w:hAnsi="Garamond" w:cs="Times New Roman"/>
                <w:szCs w:val="24"/>
                <w:lang w:val="sq-AL"/>
              </w:rPr>
              <w:t>/m²/vit)</w:t>
            </w:r>
          </w:p>
        </w:tc>
        <w:tc>
          <w:tcPr>
            <w:tcW w:w="1241" w:type="pct"/>
          </w:tcPr>
          <w:p w14:paraId="705C0117" w14:textId="77777777" w:rsidR="00655FA7" w:rsidRPr="00CC49AB" w:rsidRDefault="00655FA7" w:rsidP="002405F4">
            <w:pPr>
              <w:spacing w:after="0"/>
              <w:rPr>
                <w:rFonts w:ascii="Garamond" w:hAnsi="Garamond" w:cs="Calibri"/>
                <w:szCs w:val="22"/>
                <w:lang w:val="sq-AL" w:eastAsia="en-US"/>
              </w:rPr>
            </w:pPr>
            <w:r w:rsidRPr="00CC49AB">
              <w:rPr>
                <w:rFonts w:ascii="Garamond" w:hAnsi="Garamond" w:cs="Calibri"/>
                <w:szCs w:val="22"/>
                <w:lang w:val="sq-AL"/>
              </w:rPr>
              <w:t>99</w:t>
            </w:r>
          </w:p>
          <w:p w14:paraId="14A2D541" w14:textId="77777777" w:rsidR="00655FA7" w:rsidRPr="00CC49AB" w:rsidRDefault="00655FA7" w:rsidP="002405F4">
            <w:pPr>
              <w:spacing w:after="0"/>
              <w:rPr>
                <w:rFonts w:ascii="Garamond" w:hAnsi="Garamond" w:cs="Times New Roman"/>
                <w:szCs w:val="24"/>
                <w:lang w:val="sq-AL"/>
              </w:rPr>
            </w:pPr>
          </w:p>
        </w:tc>
        <w:tc>
          <w:tcPr>
            <w:tcW w:w="1241" w:type="pct"/>
          </w:tcPr>
          <w:p w14:paraId="45DBE8DE"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97</w:t>
            </w:r>
          </w:p>
        </w:tc>
        <w:tc>
          <w:tcPr>
            <w:tcW w:w="1241" w:type="pct"/>
          </w:tcPr>
          <w:p w14:paraId="208166B7"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71</w:t>
            </w:r>
          </w:p>
        </w:tc>
      </w:tr>
      <w:tr w:rsidR="00655FA7" w:rsidRPr="00CC49AB" w14:paraId="47F09AA8" w14:textId="77777777" w:rsidTr="00601783">
        <w:tc>
          <w:tcPr>
            <w:tcW w:w="1277" w:type="pct"/>
          </w:tcPr>
          <w:p w14:paraId="172E8BB1"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Kursimi në faturën e energjisë (në %)</w:t>
            </w:r>
          </w:p>
        </w:tc>
        <w:tc>
          <w:tcPr>
            <w:tcW w:w="1241" w:type="pct"/>
          </w:tcPr>
          <w:p w14:paraId="6FB1D4A6"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56.2%</w:t>
            </w:r>
          </w:p>
        </w:tc>
        <w:tc>
          <w:tcPr>
            <w:tcW w:w="1241" w:type="pct"/>
          </w:tcPr>
          <w:p w14:paraId="1437CBDC"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57.4%</w:t>
            </w:r>
          </w:p>
        </w:tc>
        <w:tc>
          <w:tcPr>
            <w:tcW w:w="1241" w:type="pct"/>
          </w:tcPr>
          <w:p w14:paraId="3B946B9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68.9%</w:t>
            </w:r>
          </w:p>
        </w:tc>
      </w:tr>
      <w:tr w:rsidR="00655FA7" w:rsidRPr="00CC49AB" w14:paraId="540E4ED4" w14:textId="77777777" w:rsidTr="00601783">
        <w:tc>
          <w:tcPr>
            <w:tcW w:w="1277" w:type="pct"/>
          </w:tcPr>
          <w:p w14:paraId="746A0335" w14:textId="77777777" w:rsidR="00655FA7" w:rsidRPr="00CC49AB" w:rsidRDefault="00655FA7" w:rsidP="002405F4">
            <w:pPr>
              <w:spacing w:after="0"/>
              <w:rPr>
                <w:rFonts w:ascii="Garamond" w:hAnsi="Garamond" w:cs="Times New Roman"/>
                <w:szCs w:val="24"/>
                <w:lang w:val="sq-AL"/>
              </w:rPr>
            </w:pPr>
          </w:p>
        </w:tc>
        <w:tc>
          <w:tcPr>
            <w:tcW w:w="1241" w:type="pct"/>
          </w:tcPr>
          <w:p w14:paraId="220A02D7"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c>
          <w:tcPr>
            <w:tcW w:w="1241" w:type="pct"/>
          </w:tcPr>
          <w:p w14:paraId="751BABDF"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c>
          <w:tcPr>
            <w:tcW w:w="1241" w:type="pct"/>
          </w:tcPr>
          <w:p w14:paraId="419D8BF0"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r w:rsidR="00655FA7" w:rsidRPr="00CC49AB" w14:paraId="59F8EF1E" w14:textId="77777777" w:rsidTr="00601783">
        <w:tc>
          <w:tcPr>
            <w:tcW w:w="5000" w:type="pct"/>
            <w:gridSpan w:val="4"/>
          </w:tcPr>
          <w:p w14:paraId="43F2F049"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Analiza e kostos së përgjithshme përgjatë 30 viteve</w:t>
            </w:r>
          </w:p>
        </w:tc>
      </w:tr>
      <w:tr w:rsidR="00655FA7" w:rsidRPr="00CC49AB" w14:paraId="1B541837" w14:textId="77777777" w:rsidTr="00601783">
        <w:tc>
          <w:tcPr>
            <w:tcW w:w="1277" w:type="pct"/>
          </w:tcPr>
          <w:p w14:paraId="3DFA407E"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Mbështetja financiare (në %)</w:t>
            </w:r>
          </w:p>
        </w:tc>
        <w:tc>
          <w:tcPr>
            <w:tcW w:w="1241" w:type="pct"/>
          </w:tcPr>
          <w:p w14:paraId="4488FF82"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c>
          <w:tcPr>
            <w:tcW w:w="1241" w:type="pct"/>
          </w:tcPr>
          <w:p w14:paraId="56BF00FB"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c>
          <w:tcPr>
            <w:tcW w:w="1241" w:type="pct"/>
          </w:tcPr>
          <w:p w14:paraId="78958674" w14:textId="77777777" w:rsidR="00655FA7" w:rsidRPr="00CC49AB" w:rsidRDefault="00655FA7" w:rsidP="002405F4">
            <w:pPr>
              <w:spacing w:after="0"/>
              <w:rPr>
                <w:rFonts w:ascii="Garamond" w:hAnsi="Garamond" w:cs="Times New Roman"/>
                <w:szCs w:val="24"/>
                <w:lang w:val="sq-AL"/>
              </w:rPr>
            </w:pPr>
            <w:r w:rsidRPr="00CC49AB">
              <w:rPr>
                <w:rFonts w:ascii="Garamond" w:hAnsi="Garamond" w:cs="Times New Roman"/>
                <w:szCs w:val="24"/>
                <w:lang w:val="sq-AL"/>
              </w:rPr>
              <w:t>0</w:t>
            </w:r>
          </w:p>
        </w:tc>
      </w:tr>
    </w:tbl>
    <w:p w14:paraId="0431A411" w14:textId="77777777" w:rsidR="00655FA7" w:rsidRPr="00CC49AB" w:rsidRDefault="00655FA7" w:rsidP="00655FA7">
      <w:pPr>
        <w:spacing w:after="0" w:line="240" w:lineRule="auto"/>
        <w:jc w:val="both"/>
        <w:rPr>
          <w:rFonts w:ascii="Garamond" w:hAnsi="Garamond" w:cs="Times New Roman"/>
          <w:sz w:val="24"/>
          <w:szCs w:val="24"/>
        </w:rPr>
      </w:pPr>
    </w:p>
    <w:p w14:paraId="7F6FC87C" w14:textId="63AC6E02" w:rsidR="00655FA7" w:rsidRPr="00CC49AB" w:rsidRDefault="00655FA7" w:rsidP="00145CAE">
      <w:pPr>
        <w:pStyle w:val="TEKSTIIIIII"/>
      </w:pPr>
      <w:r w:rsidRPr="00CC49AB">
        <w:lastRenderedPageBreak/>
        <w:t xml:space="preserve">Mund të vërehet se kostoja e investimit është shumë më e lartë në rastin e rinovimit të thelluar sipas skenarit 3, por megjithatë është skenari me kosto efektive respektivisht jetëgjatësisë së ndërtesës. Instalimi i pajisjeve me </w:t>
      </w:r>
      <w:r w:rsidR="00340F38" w:rsidRPr="00CC49AB">
        <w:t>eficienc</w:t>
      </w:r>
      <w:r w:rsidRPr="00CC49AB">
        <w:t>ë të lartë energjetike dhe izolimi i mureve në mënyrë të duhur redukton ndjeshëm faturat e energjisë, dhe për këtë arsye bën kursime afatgjata pavarësisht kostos shumë të lartë të investimit. Për më tepër, skenari 3 do të ketë gjithashtu një ndikim të rëndësishëm së pari në sigurimin e komfortit të banorëve të ndërtesës dhe së dyti në rritjen vlerës së tregut të pronës.</w:t>
      </w:r>
    </w:p>
    <w:p w14:paraId="7E6B329B" w14:textId="77777777" w:rsidR="00655FA7" w:rsidRPr="00CC49AB" w:rsidRDefault="00145CAE" w:rsidP="00145CAE">
      <w:pPr>
        <w:pStyle w:val="TEKSTIIIIII"/>
        <w:rPr>
          <w:rFonts w:cs="Times New Roman"/>
          <w:b/>
        </w:rPr>
      </w:pPr>
      <w:bookmarkStart w:id="364" w:name="_Toc184683125"/>
      <w:bookmarkStart w:id="365" w:name="_Toc184729146"/>
      <w:r w:rsidRPr="00CC49AB">
        <w:rPr>
          <w:rFonts w:cs="Times New Roman"/>
          <w:b/>
        </w:rPr>
        <w:t xml:space="preserve">5.7 </w:t>
      </w:r>
      <w:r w:rsidR="00655FA7" w:rsidRPr="00CC49AB">
        <w:rPr>
          <w:rFonts w:cs="Times New Roman"/>
          <w:b/>
        </w:rPr>
        <w:t>Përmbledhje e rezultateve të analizës</w:t>
      </w:r>
      <w:bookmarkEnd w:id="364"/>
      <w:bookmarkEnd w:id="365"/>
    </w:p>
    <w:p w14:paraId="7181645C" w14:textId="078DBD86" w:rsidR="00655FA7" w:rsidRPr="00CC49AB" w:rsidRDefault="00655FA7" w:rsidP="00145CAE">
      <w:pPr>
        <w:pStyle w:val="TEKSTIIIIII"/>
        <w:rPr>
          <w:rFonts w:cs="Times New Roman"/>
          <w:szCs w:val="24"/>
        </w:rPr>
      </w:pPr>
      <w:r w:rsidRPr="00CC49AB">
        <w:rPr>
          <w:rFonts w:cs="Times New Roman"/>
          <w:szCs w:val="24"/>
        </w:rPr>
        <w:t>Të gjithë rezultatet e llogaritjes i referohen zon</w:t>
      </w:r>
      <w:r w:rsidR="00601783" w:rsidRPr="00CC49AB">
        <w:rPr>
          <w:rFonts w:cs="Times New Roman"/>
          <w:szCs w:val="24"/>
        </w:rPr>
        <w:t>ë</w:t>
      </w:r>
      <w:r w:rsidRPr="00CC49AB">
        <w:rPr>
          <w:rFonts w:cs="Times New Roman"/>
          <w:szCs w:val="24"/>
        </w:rPr>
        <w:t xml:space="preserve">s A ndërsa për zonën B dhe C modeli gjeneron automatikisht shtesën e energjisë së nevojshme për të ruajtur kushtet e komfortit termik. Në përputhje me analizën e realizuar më sipër, për rastin e kalimit në zonat B dhe C, është gjeneruar grafiku në vijim i cili pasqyron shkallën e rritjes së kërkesës për energji respektivisht skenarëve 1, 2 dhe 3. Nga ky grafik vërehet se ndryshimi për kalimin nga zona A në zonën B për skenarin 1, është me 14 % ndërsa nga A në C është me 20%. Me rritjen masave të </w:t>
      </w:r>
      <w:r w:rsidR="00340F38" w:rsidRPr="00CC49AB">
        <w:rPr>
          <w:rFonts w:cs="Times New Roman"/>
          <w:szCs w:val="24"/>
        </w:rPr>
        <w:t>eficienc</w:t>
      </w:r>
      <w:r w:rsidRPr="00CC49AB">
        <w:rPr>
          <w:rFonts w:cs="Times New Roman"/>
          <w:szCs w:val="24"/>
        </w:rPr>
        <w:t xml:space="preserve">ës energjetike dhe kalimin në skenarin 2, ndryshimi për kalimin nga zona A në zonën B reduktohet në 10% ndërsa nga A në C me 13%. Me kalimin në skenarin 3 </w:t>
      </w:r>
      <w:r w:rsidR="00601783" w:rsidRPr="00CC49AB">
        <w:rPr>
          <w:rFonts w:cs="Times New Roman"/>
          <w:szCs w:val="24"/>
        </w:rPr>
        <w:t>diferenca</w:t>
      </w:r>
      <w:r w:rsidRPr="00CC49AB">
        <w:rPr>
          <w:rFonts w:cs="Times New Roman"/>
          <w:szCs w:val="24"/>
        </w:rPr>
        <w:t xml:space="preserve"> nga skenari 2 është shumë e vogël sikurse </w:t>
      </w:r>
      <w:r w:rsidR="00601783" w:rsidRPr="00CC49AB">
        <w:rPr>
          <w:rFonts w:cs="Times New Roman"/>
          <w:szCs w:val="24"/>
        </w:rPr>
        <w:t>vërehet</w:t>
      </w:r>
      <w:r w:rsidRPr="00CC49AB">
        <w:rPr>
          <w:rFonts w:cs="Times New Roman"/>
          <w:szCs w:val="24"/>
        </w:rPr>
        <w:t xml:space="preserve"> nga figurën në vijim.</w:t>
      </w:r>
    </w:p>
    <w:p w14:paraId="469E05E5" w14:textId="77777777" w:rsidR="00601783" w:rsidRPr="00CC49AB" w:rsidRDefault="00601783" w:rsidP="00145CAE">
      <w:pPr>
        <w:pStyle w:val="TEKSTIIIIII"/>
        <w:rPr>
          <w:rFonts w:cs="Times New Roman"/>
          <w:szCs w:val="24"/>
        </w:rPr>
      </w:pPr>
    </w:p>
    <w:p w14:paraId="0BF40799" w14:textId="77777777" w:rsidR="00655FA7" w:rsidRPr="00CC49AB" w:rsidRDefault="00655FA7" w:rsidP="00601783">
      <w:pPr>
        <w:spacing w:after="0" w:line="240" w:lineRule="auto"/>
        <w:jc w:val="center"/>
        <w:rPr>
          <w:rFonts w:ascii="Garamond" w:hAnsi="Garamond" w:cs="Times New Roman"/>
          <w:sz w:val="24"/>
          <w:szCs w:val="24"/>
        </w:rPr>
      </w:pPr>
      <w:r w:rsidRPr="00CC49AB">
        <w:rPr>
          <w:rFonts w:ascii="Garamond" w:hAnsi="Garamond"/>
          <w:noProof/>
          <w:lang w:val="en-US" w:eastAsia="en-US"/>
        </w:rPr>
        <w:drawing>
          <wp:inline distT="0" distB="0" distL="0" distR="0" wp14:anchorId="0364D14A" wp14:editId="4DBDAA05">
            <wp:extent cx="5579745" cy="3781425"/>
            <wp:effectExtent l="0" t="0" r="1905" b="9525"/>
            <wp:docPr id="1867411026" name="Chart 1">
              <a:extLst xmlns:a="http://schemas.openxmlformats.org/drawingml/2006/main">
                <a:ext uri="{FF2B5EF4-FFF2-40B4-BE49-F238E27FC236}">
                  <a16:creationId xmlns:a16="http://schemas.microsoft.com/office/drawing/2014/main" id="{83DF8DA1-4156-D549-9D1B-D7BD8FB883A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2"/>
              </a:graphicData>
            </a:graphic>
          </wp:inline>
        </w:drawing>
      </w:r>
    </w:p>
    <w:p w14:paraId="2BD43AE5" w14:textId="77777777" w:rsidR="00655FA7" w:rsidRPr="00CC49AB" w:rsidRDefault="00655FA7" w:rsidP="00655FA7">
      <w:pPr>
        <w:keepNext/>
        <w:spacing w:after="0" w:line="240" w:lineRule="auto"/>
        <w:rPr>
          <w:rFonts w:ascii="Garamond" w:hAnsi="Garamond"/>
        </w:rPr>
      </w:pPr>
    </w:p>
    <w:p w14:paraId="07E43385"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66" w:name="_Toc184729425"/>
      <w:r w:rsidRPr="00CC49AB">
        <w:rPr>
          <w:rFonts w:ascii="Garamond" w:hAnsi="Garamond" w:cs="Times New Roman"/>
          <w:b w:val="0"/>
          <w:i/>
          <w:color w:val="auto"/>
          <w:szCs w:val="20"/>
        </w:rPr>
        <w:t xml:space="preserve">Figura </w:t>
      </w:r>
      <w:r w:rsidR="00145CAE" w:rsidRPr="00CC49AB">
        <w:rPr>
          <w:rFonts w:ascii="Garamond" w:hAnsi="Garamond" w:cs="Times New Roman"/>
          <w:b w:val="0"/>
          <w:i/>
          <w:color w:val="auto"/>
          <w:szCs w:val="20"/>
        </w:rPr>
        <w:t xml:space="preserve">5.19 </w:t>
      </w:r>
      <w:r w:rsidRPr="00CC49AB">
        <w:rPr>
          <w:rFonts w:ascii="Garamond" w:hAnsi="Garamond" w:cs="Times New Roman"/>
          <w:b w:val="0"/>
          <w:i/>
          <w:color w:val="auto"/>
          <w:szCs w:val="20"/>
        </w:rPr>
        <w:t>Krahasimi i kërkesës për energji sipas zonave klimatike</w:t>
      </w:r>
      <w:bookmarkEnd w:id="366"/>
    </w:p>
    <w:p w14:paraId="58991E00" w14:textId="77777777" w:rsidR="00145CAE" w:rsidRPr="00CC49AB" w:rsidRDefault="00145CAE" w:rsidP="00655FA7">
      <w:pPr>
        <w:spacing w:after="0" w:line="240" w:lineRule="auto"/>
        <w:jc w:val="both"/>
        <w:rPr>
          <w:rFonts w:ascii="Garamond" w:hAnsi="Garamond" w:cs="Times New Roman"/>
          <w:sz w:val="24"/>
          <w:szCs w:val="24"/>
        </w:rPr>
      </w:pPr>
    </w:p>
    <w:p w14:paraId="0520D80B" w14:textId="7A644D9E" w:rsidR="00655FA7" w:rsidRPr="00CC49AB" w:rsidRDefault="00655FA7" w:rsidP="00145CAE">
      <w:pPr>
        <w:pStyle w:val="TEKSTIIIIII"/>
      </w:pPr>
      <w:r w:rsidRPr="00CC49AB">
        <w:t xml:space="preserve">Nga rezultatet e analizave të realizuar nëpërmjet modelit </w:t>
      </w:r>
      <w:r w:rsidR="00C462FC" w:rsidRPr="00CC49AB">
        <w:t>energjetik</w:t>
      </w:r>
      <w:r w:rsidRPr="00CC49AB">
        <w:t xml:space="preserve"> të përzgjedhur RETScreen Expert, për ndërtesat dhe tipologjitë e tyre të modeluara sipas zonave klimatike A, C dhe C për rastin </w:t>
      </w:r>
      <w:r w:rsidRPr="00CC49AB">
        <w:lastRenderedPageBreak/>
        <w:t xml:space="preserve">e ndërtesës të tipit R2 rezulton se kërkesa specifike për energji primare referuar skenarëve ndryshon grafikut në </w:t>
      </w:r>
      <w:r w:rsidR="00D3605B" w:rsidRPr="00CC49AB">
        <w:t xml:space="preserve">figurën </w:t>
      </w:r>
      <w:r w:rsidRPr="00CC49AB">
        <w:t>5.19.</w:t>
      </w:r>
    </w:p>
    <w:p w14:paraId="580CE301" w14:textId="41469400" w:rsidR="00655FA7" w:rsidRPr="00CC49AB" w:rsidRDefault="00655FA7" w:rsidP="00145CAE">
      <w:pPr>
        <w:pStyle w:val="TEKSTIIIIII"/>
      </w:pPr>
      <w:r w:rsidRPr="00CC49AB">
        <w:t>Një për</w:t>
      </w:r>
      <w:r w:rsidR="00F94D19" w:rsidRPr="00CC49AB">
        <w:t>a</w:t>
      </w:r>
      <w:r w:rsidRPr="00CC49AB">
        <w:t>frimi</w:t>
      </w:r>
      <w:r w:rsidR="00F94D19" w:rsidRPr="00CC49AB">
        <w:t>n</w:t>
      </w:r>
      <w:r w:rsidRPr="00CC49AB">
        <w:t xml:space="preserve"> për rastin e ndërtesës së kategorisë R2 mund të jepet nga shprehja matematike në ekuacionin 1 si më poshtë:</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797"/>
        <w:gridCol w:w="329"/>
      </w:tblGrid>
      <w:tr w:rsidR="00655FA7" w:rsidRPr="00CC49AB" w14:paraId="7DB7E94A" w14:textId="77777777" w:rsidTr="00145CAE">
        <w:trPr>
          <w:trHeight w:val="335"/>
        </w:trPr>
        <w:tc>
          <w:tcPr>
            <w:tcW w:w="7797" w:type="dxa"/>
          </w:tcPr>
          <w:p w14:paraId="016D825F" w14:textId="77777777" w:rsidR="00655FA7" w:rsidRPr="00CC49AB" w:rsidRDefault="00655FA7" w:rsidP="002405F4">
            <w:pPr>
              <w:spacing w:after="0"/>
              <w:jc w:val="both"/>
              <w:rPr>
                <w:rFonts w:ascii="Garamond" w:hAnsi="Garamond"/>
                <w:i/>
                <w:lang w:val="sq-AL"/>
              </w:rPr>
            </w:pPr>
            <m:oMathPara>
              <m:oMath>
                <m:r>
                  <w:rPr>
                    <w:rFonts w:ascii="Cambria Math" w:hAnsi="Cambria Math" w:cs="Times New Roman"/>
                    <w:sz w:val="24"/>
                    <w:szCs w:val="24"/>
                    <w:lang w:val="sq-AL"/>
                  </w:rPr>
                  <m:t>y=0.45</m:t>
                </m:r>
                <m:sSup>
                  <m:sSupPr>
                    <m:ctrlPr>
                      <w:rPr>
                        <w:rFonts w:ascii="Cambria Math" w:hAnsi="Cambria Math" w:cs="Times New Roman"/>
                        <w:i/>
                        <w:sz w:val="24"/>
                        <w:szCs w:val="24"/>
                        <w:lang w:val="sq-AL"/>
                      </w:rPr>
                    </m:ctrlPr>
                  </m:sSupPr>
                  <m:e>
                    <m:r>
                      <w:rPr>
                        <w:rFonts w:ascii="Cambria Math" w:hAnsi="Cambria Math" w:cs="Times New Roman"/>
                        <w:sz w:val="24"/>
                        <w:szCs w:val="24"/>
                        <w:lang w:val="sq-AL"/>
                      </w:rPr>
                      <m:t>x</m:t>
                    </m:r>
                  </m:e>
                  <m:sup>
                    <m:r>
                      <w:rPr>
                        <w:rFonts w:ascii="Cambria Math" w:hAnsi="Cambria Math" w:cs="Times New Roman"/>
                        <w:sz w:val="24"/>
                        <w:szCs w:val="24"/>
                        <w:lang w:val="sq-AL"/>
                      </w:rPr>
                      <m:t>3</m:t>
                    </m:r>
                  </m:sup>
                </m:sSup>
                <m:r>
                  <w:rPr>
                    <w:rFonts w:ascii="Cambria Math" w:hAnsi="Cambria Math" w:cs="Times New Roman"/>
                    <w:sz w:val="24"/>
                    <w:szCs w:val="24"/>
                    <w:lang w:val="sq-AL"/>
                  </w:rPr>
                  <m:t>-0.2338</m:t>
                </m:r>
                <m:sSup>
                  <m:sSupPr>
                    <m:ctrlPr>
                      <w:rPr>
                        <w:rFonts w:ascii="Cambria Math" w:hAnsi="Cambria Math" w:cs="Times New Roman"/>
                        <w:i/>
                        <w:sz w:val="24"/>
                        <w:szCs w:val="24"/>
                        <w:lang w:val="sq-AL"/>
                      </w:rPr>
                    </m:ctrlPr>
                  </m:sSupPr>
                  <m:e>
                    <m:r>
                      <w:rPr>
                        <w:rFonts w:ascii="Cambria Math" w:hAnsi="Cambria Math" w:cs="Times New Roman"/>
                        <w:sz w:val="24"/>
                        <w:szCs w:val="24"/>
                        <w:lang w:val="sq-AL"/>
                      </w:rPr>
                      <m:t>x</m:t>
                    </m:r>
                  </m:e>
                  <m:sup>
                    <m:r>
                      <w:rPr>
                        <w:rFonts w:ascii="Cambria Math" w:hAnsi="Cambria Math" w:cs="Times New Roman"/>
                        <w:sz w:val="24"/>
                        <w:szCs w:val="24"/>
                        <w:lang w:val="sq-AL"/>
                      </w:rPr>
                      <m:t>2</m:t>
                    </m:r>
                  </m:sup>
                </m:sSup>
                <m:r>
                  <w:rPr>
                    <w:rFonts w:ascii="Cambria Math" w:hAnsi="Cambria Math" w:cs="Times New Roman"/>
                    <w:sz w:val="24"/>
                    <w:szCs w:val="24"/>
                    <w:lang w:val="sq-AL"/>
                  </w:rPr>
                  <m:t>+0.3349x</m:t>
                </m:r>
              </m:oMath>
            </m:oMathPara>
          </w:p>
          <w:p w14:paraId="612F244B" w14:textId="77777777" w:rsidR="00655FA7" w:rsidRPr="00CC49AB" w:rsidRDefault="00655FA7" w:rsidP="002405F4">
            <w:pPr>
              <w:spacing w:after="0"/>
              <w:jc w:val="both"/>
              <w:rPr>
                <w:rFonts w:ascii="Garamond" w:hAnsi="Garamond" w:cs="Times New Roman"/>
                <w:sz w:val="24"/>
                <w:szCs w:val="24"/>
                <w:lang w:val="sq-AL"/>
              </w:rPr>
            </w:pPr>
          </w:p>
        </w:tc>
        <w:tc>
          <w:tcPr>
            <w:tcW w:w="329" w:type="dxa"/>
          </w:tcPr>
          <w:p w14:paraId="68902A69" w14:textId="77777777" w:rsidR="00655FA7" w:rsidRPr="00CC49AB" w:rsidRDefault="00655FA7" w:rsidP="002405F4">
            <w:pPr>
              <w:spacing w:after="0"/>
              <w:jc w:val="both"/>
              <w:rPr>
                <w:rFonts w:ascii="Garamond" w:hAnsi="Garamond" w:cs="Times New Roman"/>
                <w:sz w:val="24"/>
                <w:szCs w:val="24"/>
                <w:lang w:val="sq-AL"/>
              </w:rPr>
            </w:pPr>
            <w:r w:rsidRPr="00CC49AB">
              <w:rPr>
                <w:rFonts w:ascii="Garamond" w:hAnsi="Garamond" w:cs="Times New Roman"/>
                <w:sz w:val="24"/>
                <w:szCs w:val="24"/>
                <w:lang w:val="sq-AL"/>
              </w:rPr>
              <w:t>1</w:t>
            </w:r>
          </w:p>
        </w:tc>
      </w:tr>
    </w:tbl>
    <w:p w14:paraId="137DB259" w14:textId="2CB3404D" w:rsidR="00655FA7" w:rsidRPr="00CC49AB" w:rsidRDefault="00827BFA" w:rsidP="00145CAE">
      <w:pPr>
        <w:pStyle w:val="TEKSTIIIIII"/>
        <w:rPr>
          <w:i/>
        </w:rPr>
      </w:pPr>
      <w:r w:rsidRPr="00CC49AB">
        <w:t>Siç</w:t>
      </w:r>
      <w:r w:rsidR="00655FA7" w:rsidRPr="00CC49AB">
        <w:t xml:space="preserve"> duket lidhja është funksion polinomial i gradës s ë tretë me </w:t>
      </w:r>
      <w:r w:rsidR="00655FA7" w:rsidRPr="00CC49AB">
        <w:rPr>
          <w:i/>
        </w:rPr>
        <w:t xml:space="preserve">R² = 0.9993. </w:t>
      </w:r>
    </w:p>
    <w:p w14:paraId="582FBA8D" w14:textId="1A5B71F1" w:rsidR="00655FA7" w:rsidRPr="00CC49AB" w:rsidRDefault="00655FA7" w:rsidP="00145CAE">
      <w:pPr>
        <w:pStyle w:val="TEKSTIIIIII"/>
      </w:pPr>
      <w:r w:rsidRPr="00CC49AB">
        <w:rPr>
          <w:iCs/>
        </w:rPr>
        <w:t>Shënim: Funksioni mund të përdoret me p</w:t>
      </w:r>
      <w:r w:rsidRPr="00CC49AB">
        <w:t xml:space="preserve">ërafërsi </w:t>
      </w:r>
      <w:r w:rsidRPr="00CC49AB">
        <w:rPr>
          <w:iCs/>
        </w:rPr>
        <w:t xml:space="preserve">në të gjitha rastet nëse lënda djegëse do të konsiderohet </w:t>
      </w:r>
      <w:r w:rsidR="00165A32" w:rsidRPr="00CC49AB">
        <w:rPr>
          <w:iCs/>
        </w:rPr>
        <w:t>“</w:t>
      </w:r>
      <w:r w:rsidRPr="00CC49AB">
        <w:rPr>
          <w:iCs/>
        </w:rPr>
        <w:t>energjia elektrike</w:t>
      </w:r>
      <w:r w:rsidR="00165A32" w:rsidRPr="00CC49AB">
        <w:rPr>
          <w:iCs/>
        </w:rPr>
        <w:t>”</w:t>
      </w:r>
      <w:r w:rsidRPr="00CC49AB">
        <w:rPr>
          <w:iCs/>
        </w:rPr>
        <w:t xml:space="preserve">, e cila </w:t>
      </w:r>
      <w:r w:rsidR="00827BFA" w:rsidRPr="00CC49AB">
        <w:rPr>
          <w:iCs/>
        </w:rPr>
        <w:t>p</w:t>
      </w:r>
      <w:r w:rsidR="00827BFA" w:rsidRPr="00CC49AB">
        <w:t>ërveç</w:t>
      </w:r>
      <w:r w:rsidRPr="00CC49AB">
        <w:t xml:space="preserve"> </w:t>
      </w:r>
      <w:r w:rsidR="00827BFA" w:rsidRPr="00CC49AB">
        <w:t>shërbimeve</w:t>
      </w:r>
      <w:r w:rsidRPr="00CC49AB">
        <w:t xml:space="preserve"> të tjera do të përdoret edhe </w:t>
      </w:r>
      <w:r w:rsidRPr="00CC49AB">
        <w:rPr>
          <w:iCs/>
        </w:rPr>
        <w:t>për ngrohjen dhe ftohjen e ambienteve (p</w:t>
      </w:r>
      <w:r w:rsidRPr="00CC49AB">
        <w:t>ë</w:t>
      </w:r>
      <w:r w:rsidRPr="00CC49AB">
        <w:rPr>
          <w:iCs/>
        </w:rPr>
        <w:t>rdorimi i pompave t</w:t>
      </w:r>
      <w:r w:rsidRPr="00CC49AB">
        <w:t xml:space="preserve">ë </w:t>
      </w:r>
      <w:r w:rsidR="00827BFA" w:rsidRPr="00CC49AB">
        <w:t>nxehtësisë</w:t>
      </w:r>
      <w:r w:rsidRPr="00CC49AB">
        <w:t xml:space="preserve"> me COP të lartë edhe për ujin e ngrohtë sanitar nga </w:t>
      </w:r>
      <w:r w:rsidR="00165A32" w:rsidRPr="00CC49AB">
        <w:t>“</w:t>
      </w:r>
      <w:r w:rsidRPr="00CC49AB">
        <w:t>energjia e mbetur</w:t>
      </w:r>
      <w:r w:rsidR="00165A32" w:rsidRPr="00CC49AB">
        <w:t>”</w:t>
      </w:r>
      <w:r w:rsidRPr="00CC49AB">
        <w:rPr>
          <w:iCs/>
        </w:rPr>
        <w:t>)</w:t>
      </w:r>
      <w:r w:rsidRPr="00CC49AB">
        <w:t xml:space="preserve">. </w:t>
      </w:r>
    </w:p>
    <w:p w14:paraId="3A14923B" w14:textId="77777777" w:rsidR="00655FA7" w:rsidRPr="00CC49AB" w:rsidRDefault="00655FA7" w:rsidP="00145CAE">
      <w:pPr>
        <w:pStyle w:val="TEKSTIIIIII"/>
      </w:pPr>
      <w:r w:rsidRPr="00CC49AB">
        <w:t>Për të gjitha rastet e tjera shtesa e energjisë sipas skenarëve dhe zonave klimatike në Shqipëri për të gjitha ndërtesat e modelura ne raport me zonën klimatike A jepet në mënyrë të përmbledhur në tabelën 5.23.</w:t>
      </w:r>
    </w:p>
    <w:p w14:paraId="423AC790"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 xml:space="preserve">Tabela </w:t>
      </w:r>
      <w:r w:rsidR="00145CAE" w:rsidRPr="00CC49AB">
        <w:rPr>
          <w:rFonts w:ascii="Garamond" w:hAnsi="Garamond" w:cs="Times New Roman"/>
          <w:b w:val="0"/>
          <w:i/>
          <w:color w:val="auto"/>
          <w:szCs w:val="20"/>
        </w:rPr>
        <w:t xml:space="preserve">5.23 </w:t>
      </w:r>
      <w:r w:rsidRPr="00CC49AB">
        <w:rPr>
          <w:rFonts w:ascii="Garamond" w:hAnsi="Garamond" w:cs="Times New Roman"/>
          <w:b w:val="0"/>
          <w:i/>
          <w:color w:val="auto"/>
          <w:szCs w:val="20"/>
        </w:rPr>
        <w:t>Shtesa e energjisë sipas skenarëve dhe zonave klimatike në raport me zonën A.</w:t>
      </w:r>
    </w:p>
    <w:tbl>
      <w:tblPr>
        <w:tblStyle w:val="TableClassic1"/>
        <w:tblW w:w="5000" w:type="pct"/>
        <w:jc w:val="center"/>
        <w:tblLook w:val="04A0" w:firstRow="1" w:lastRow="0" w:firstColumn="1" w:lastColumn="0" w:noHBand="0" w:noVBand="1"/>
      </w:tblPr>
      <w:tblGrid>
        <w:gridCol w:w="3717"/>
        <w:gridCol w:w="1129"/>
        <w:gridCol w:w="1129"/>
        <w:gridCol w:w="1129"/>
        <w:gridCol w:w="1129"/>
        <w:gridCol w:w="1127"/>
      </w:tblGrid>
      <w:tr w:rsidR="00655FA7" w:rsidRPr="00CC49AB" w14:paraId="5796EB89" w14:textId="77777777" w:rsidTr="00827BFA">
        <w:trPr>
          <w:cnfStyle w:val="100000000000" w:firstRow="1" w:lastRow="0" w:firstColumn="0" w:lastColumn="0" w:oddVBand="0" w:evenVBand="0" w:oddHBand="0"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1986" w:type="pct"/>
            <w:noWrap/>
            <w:hideMark/>
          </w:tcPr>
          <w:p w14:paraId="6406A8E4" w14:textId="77777777" w:rsidR="00655FA7" w:rsidRPr="00CC49AB" w:rsidRDefault="00655FA7" w:rsidP="002405F4">
            <w:pPr>
              <w:spacing w:after="0"/>
              <w:rPr>
                <w:rFonts w:ascii="Garamond" w:eastAsia="Times New Roman" w:hAnsi="Garamond"/>
                <w:szCs w:val="24"/>
                <w:lang w:val="sq-AL" w:eastAsia="en-US"/>
              </w:rPr>
            </w:pPr>
          </w:p>
        </w:tc>
        <w:tc>
          <w:tcPr>
            <w:tcW w:w="603" w:type="pct"/>
            <w:noWrap/>
            <w:hideMark/>
          </w:tcPr>
          <w:p w14:paraId="6E8A1AE7"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eastAsia="Times New Roman" w:hAnsi="Garamond" w:cs="Calibri"/>
                <w:b/>
                <w:bCs/>
                <w:szCs w:val="22"/>
                <w:lang w:val="sq-AL" w:eastAsia="en-US"/>
              </w:rPr>
            </w:pPr>
            <w:r w:rsidRPr="00CC49AB">
              <w:rPr>
                <w:rFonts w:ascii="Garamond" w:eastAsia="Times New Roman" w:hAnsi="Garamond" w:cs="Calibri"/>
                <w:b/>
                <w:bCs/>
                <w:szCs w:val="22"/>
                <w:lang w:val="sq-AL" w:eastAsia="en-US"/>
              </w:rPr>
              <w:t>Zona A</w:t>
            </w:r>
          </w:p>
        </w:tc>
        <w:tc>
          <w:tcPr>
            <w:tcW w:w="603" w:type="pct"/>
            <w:noWrap/>
            <w:hideMark/>
          </w:tcPr>
          <w:p w14:paraId="4336F539"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eastAsia="Times New Roman" w:hAnsi="Garamond" w:cs="Calibri"/>
                <w:b/>
                <w:bCs/>
                <w:szCs w:val="22"/>
                <w:lang w:val="sq-AL" w:eastAsia="en-US"/>
              </w:rPr>
            </w:pPr>
            <w:r w:rsidRPr="00CC49AB">
              <w:rPr>
                <w:rFonts w:ascii="Garamond" w:eastAsia="Times New Roman" w:hAnsi="Garamond" w:cs="Calibri"/>
                <w:b/>
                <w:bCs/>
                <w:szCs w:val="22"/>
                <w:lang w:val="sq-AL" w:eastAsia="en-US"/>
              </w:rPr>
              <w:t>Zona B</w:t>
            </w:r>
          </w:p>
        </w:tc>
        <w:tc>
          <w:tcPr>
            <w:tcW w:w="603" w:type="pct"/>
            <w:noWrap/>
            <w:hideMark/>
          </w:tcPr>
          <w:p w14:paraId="2E6A555D"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eastAsia="Times New Roman" w:hAnsi="Garamond" w:cs="Calibri"/>
                <w:b/>
                <w:bCs/>
                <w:szCs w:val="22"/>
                <w:lang w:val="sq-AL" w:eastAsia="en-US"/>
              </w:rPr>
            </w:pPr>
            <w:r w:rsidRPr="00CC49AB">
              <w:rPr>
                <w:rFonts w:ascii="Garamond" w:eastAsia="Times New Roman" w:hAnsi="Garamond" w:cs="Calibri"/>
                <w:b/>
                <w:bCs/>
                <w:szCs w:val="22"/>
                <w:lang w:val="sq-AL" w:eastAsia="en-US"/>
              </w:rPr>
              <w:t>Zona C</w:t>
            </w:r>
          </w:p>
        </w:tc>
        <w:tc>
          <w:tcPr>
            <w:tcW w:w="603" w:type="pct"/>
            <w:noWrap/>
            <w:hideMark/>
          </w:tcPr>
          <w:p w14:paraId="40599977"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eastAsia="Times New Roman" w:hAnsi="Garamond" w:cs="Calibri"/>
                <w:b/>
                <w:bCs/>
                <w:szCs w:val="22"/>
                <w:lang w:val="sq-AL" w:eastAsia="en-US"/>
              </w:rPr>
            </w:pPr>
            <w:r w:rsidRPr="00CC49AB">
              <w:rPr>
                <w:rFonts w:ascii="Garamond" w:eastAsia="Times New Roman" w:hAnsi="Garamond" w:cs="Calibri"/>
                <w:b/>
                <w:bCs/>
                <w:szCs w:val="22"/>
                <w:lang w:val="sq-AL" w:eastAsia="en-US"/>
              </w:rPr>
              <w:t>DIF B</w:t>
            </w:r>
          </w:p>
        </w:tc>
        <w:tc>
          <w:tcPr>
            <w:tcW w:w="603" w:type="pct"/>
            <w:noWrap/>
            <w:hideMark/>
          </w:tcPr>
          <w:p w14:paraId="48614B6A" w14:textId="77777777" w:rsidR="00655FA7" w:rsidRPr="00CC49AB" w:rsidRDefault="00655FA7" w:rsidP="002405F4">
            <w:pPr>
              <w:spacing w:after="0"/>
              <w:cnfStyle w:val="100000000000" w:firstRow="1" w:lastRow="0" w:firstColumn="0" w:lastColumn="0" w:oddVBand="0" w:evenVBand="0" w:oddHBand="0" w:evenHBand="0" w:firstRowFirstColumn="0" w:firstRowLastColumn="0" w:lastRowFirstColumn="0" w:lastRowLastColumn="0"/>
              <w:rPr>
                <w:rFonts w:ascii="Garamond" w:eastAsia="Times New Roman" w:hAnsi="Garamond" w:cs="Calibri"/>
                <w:b/>
                <w:bCs/>
                <w:szCs w:val="22"/>
                <w:lang w:val="sq-AL" w:eastAsia="en-US"/>
              </w:rPr>
            </w:pPr>
            <w:r w:rsidRPr="00CC49AB">
              <w:rPr>
                <w:rFonts w:ascii="Garamond" w:eastAsia="Times New Roman" w:hAnsi="Garamond" w:cs="Calibri"/>
                <w:b/>
                <w:bCs/>
                <w:szCs w:val="22"/>
                <w:lang w:val="sq-AL" w:eastAsia="en-US"/>
              </w:rPr>
              <w:t>DIF C</w:t>
            </w:r>
          </w:p>
        </w:tc>
      </w:tr>
      <w:tr w:rsidR="00655FA7" w:rsidRPr="00CC49AB" w14:paraId="33C40C23" w14:textId="77777777" w:rsidTr="00827BFA">
        <w:trPr>
          <w:trHeight w:val="295"/>
          <w:jc w:val="center"/>
        </w:trPr>
        <w:tc>
          <w:tcPr>
            <w:cnfStyle w:val="001000000000" w:firstRow="0" w:lastRow="0" w:firstColumn="1" w:lastColumn="0" w:oddVBand="0" w:evenVBand="0" w:oddHBand="0" w:evenHBand="0" w:firstRowFirstColumn="0" w:firstRowLastColumn="0" w:lastRowFirstColumn="0" w:lastRowLastColumn="0"/>
            <w:tcW w:w="1986" w:type="pct"/>
            <w:noWrap/>
            <w:hideMark/>
          </w:tcPr>
          <w:p w14:paraId="53D6D24A" w14:textId="77777777" w:rsidR="00655FA7" w:rsidRPr="00CC49AB" w:rsidRDefault="00655FA7" w:rsidP="002405F4">
            <w:pPr>
              <w:spacing w:after="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Skenari Bazë (Pa masa)</w:t>
            </w:r>
          </w:p>
        </w:tc>
        <w:tc>
          <w:tcPr>
            <w:tcW w:w="603" w:type="pct"/>
            <w:noWrap/>
            <w:hideMark/>
          </w:tcPr>
          <w:p w14:paraId="734E53D2"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22639</w:t>
            </w:r>
          </w:p>
        </w:tc>
        <w:tc>
          <w:tcPr>
            <w:tcW w:w="603" w:type="pct"/>
            <w:noWrap/>
            <w:hideMark/>
          </w:tcPr>
          <w:p w14:paraId="1EF2918F"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26391</w:t>
            </w:r>
          </w:p>
        </w:tc>
        <w:tc>
          <w:tcPr>
            <w:tcW w:w="603" w:type="pct"/>
            <w:noWrap/>
            <w:hideMark/>
          </w:tcPr>
          <w:p w14:paraId="5AC6CE93"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28149</w:t>
            </w:r>
          </w:p>
        </w:tc>
        <w:tc>
          <w:tcPr>
            <w:tcW w:w="603" w:type="pct"/>
            <w:noWrap/>
            <w:hideMark/>
          </w:tcPr>
          <w:p w14:paraId="17EFBD03"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14%</w:t>
            </w:r>
          </w:p>
        </w:tc>
        <w:tc>
          <w:tcPr>
            <w:tcW w:w="603" w:type="pct"/>
            <w:noWrap/>
            <w:hideMark/>
          </w:tcPr>
          <w:p w14:paraId="6332ED3C"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20%</w:t>
            </w:r>
          </w:p>
        </w:tc>
      </w:tr>
      <w:tr w:rsidR="00655FA7" w:rsidRPr="00CC49AB" w14:paraId="0CC24CE2" w14:textId="77777777" w:rsidTr="00827BFA">
        <w:trPr>
          <w:trHeight w:val="283"/>
          <w:jc w:val="center"/>
        </w:trPr>
        <w:tc>
          <w:tcPr>
            <w:cnfStyle w:val="001000000000" w:firstRow="0" w:lastRow="0" w:firstColumn="1" w:lastColumn="0" w:oddVBand="0" w:evenVBand="0" w:oddHBand="0" w:evenHBand="0" w:firstRowFirstColumn="0" w:firstRowLastColumn="0" w:lastRowFirstColumn="0" w:lastRowLastColumn="0"/>
            <w:tcW w:w="1986" w:type="pct"/>
            <w:noWrap/>
            <w:hideMark/>
          </w:tcPr>
          <w:p w14:paraId="03125F6E" w14:textId="77777777" w:rsidR="00655FA7" w:rsidRPr="00CC49AB" w:rsidRDefault="00655FA7" w:rsidP="002405F4">
            <w:pPr>
              <w:spacing w:after="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Skenari i propozuar (M1)</w:t>
            </w:r>
          </w:p>
        </w:tc>
        <w:tc>
          <w:tcPr>
            <w:tcW w:w="603" w:type="pct"/>
            <w:noWrap/>
            <w:hideMark/>
          </w:tcPr>
          <w:p w14:paraId="72E3A1BA"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12049</w:t>
            </w:r>
          </w:p>
        </w:tc>
        <w:tc>
          <w:tcPr>
            <w:tcW w:w="603" w:type="pct"/>
            <w:noWrap/>
            <w:hideMark/>
          </w:tcPr>
          <w:p w14:paraId="21C04134"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13446</w:t>
            </w:r>
          </w:p>
        </w:tc>
        <w:tc>
          <w:tcPr>
            <w:tcW w:w="603" w:type="pct"/>
            <w:noWrap/>
            <w:hideMark/>
          </w:tcPr>
          <w:p w14:paraId="67923032"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13911</w:t>
            </w:r>
          </w:p>
        </w:tc>
        <w:tc>
          <w:tcPr>
            <w:tcW w:w="603" w:type="pct"/>
            <w:noWrap/>
            <w:hideMark/>
          </w:tcPr>
          <w:p w14:paraId="6E4FD2DD"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10%</w:t>
            </w:r>
          </w:p>
        </w:tc>
        <w:tc>
          <w:tcPr>
            <w:tcW w:w="603" w:type="pct"/>
            <w:noWrap/>
            <w:hideMark/>
          </w:tcPr>
          <w:p w14:paraId="07596D49"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13%</w:t>
            </w:r>
          </w:p>
        </w:tc>
      </w:tr>
      <w:tr w:rsidR="00655FA7" w:rsidRPr="00CC49AB" w14:paraId="562D1318" w14:textId="77777777" w:rsidTr="00827BFA">
        <w:trPr>
          <w:trHeight w:val="283"/>
          <w:jc w:val="center"/>
        </w:trPr>
        <w:tc>
          <w:tcPr>
            <w:cnfStyle w:val="001000000000" w:firstRow="0" w:lastRow="0" w:firstColumn="1" w:lastColumn="0" w:oddVBand="0" w:evenVBand="0" w:oddHBand="0" w:evenHBand="0" w:firstRowFirstColumn="0" w:firstRowLastColumn="0" w:lastRowFirstColumn="0" w:lastRowLastColumn="0"/>
            <w:tcW w:w="1986" w:type="pct"/>
            <w:noWrap/>
            <w:hideMark/>
          </w:tcPr>
          <w:p w14:paraId="150C38E5" w14:textId="77777777" w:rsidR="00655FA7" w:rsidRPr="00CC49AB" w:rsidRDefault="00655FA7" w:rsidP="002405F4">
            <w:pPr>
              <w:spacing w:after="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Skenari i propozuar (M1+M2)</w:t>
            </w:r>
          </w:p>
        </w:tc>
        <w:tc>
          <w:tcPr>
            <w:tcW w:w="603" w:type="pct"/>
            <w:noWrap/>
            <w:hideMark/>
          </w:tcPr>
          <w:p w14:paraId="10EF64EA"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10618</w:t>
            </w:r>
          </w:p>
        </w:tc>
        <w:tc>
          <w:tcPr>
            <w:tcW w:w="603" w:type="pct"/>
            <w:noWrap/>
            <w:hideMark/>
          </w:tcPr>
          <w:p w14:paraId="4AFF0F91"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12076</w:t>
            </w:r>
          </w:p>
        </w:tc>
        <w:tc>
          <w:tcPr>
            <w:tcW w:w="603" w:type="pct"/>
            <w:noWrap/>
            <w:hideMark/>
          </w:tcPr>
          <w:p w14:paraId="36050E1C"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12309</w:t>
            </w:r>
          </w:p>
        </w:tc>
        <w:tc>
          <w:tcPr>
            <w:tcW w:w="603" w:type="pct"/>
            <w:noWrap/>
            <w:hideMark/>
          </w:tcPr>
          <w:p w14:paraId="7AFB193E"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12%</w:t>
            </w:r>
          </w:p>
        </w:tc>
        <w:tc>
          <w:tcPr>
            <w:tcW w:w="603" w:type="pct"/>
            <w:noWrap/>
            <w:hideMark/>
          </w:tcPr>
          <w:p w14:paraId="0E044DE5"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14%</w:t>
            </w:r>
          </w:p>
        </w:tc>
      </w:tr>
      <w:tr w:rsidR="00655FA7" w:rsidRPr="00CC49AB" w14:paraId="205CEDE0" w14:textId="77777777" w:rsidTr="00827BFA">
        <w:trPr>
          <w:trHeight w:val="283"/>
          <w:jc w:val="center"/>
        </w:trPr>
        <w:tc>
          <w:tcPr>
            <w:cnfStyle w:val="001000000000" w:firstRow="0" w:lastRow="0" w:firstColumn="1" w:lastColumn="0" w:oddVBand="0" w:evenVBand="0" w:oddHBand="0" w:evenHBand="0" w:firstRowFirstColumn="0" w:firstRowLastColumn="0" w:lastRowFirstColumn="0" w:lastRowLastColumn="0"/>
            <w:tcW w:w="1986" w:type="pct"/>
            <w:noWrap/>
            <w:hideMark/>
          </w:tcPr>
          <w:p w14:paraId="1A4275CF" w14:textId="77777777" w:rsidR="00655FA7" w:rsidRPr="00CC49AB" w:rsidRDefault="00655FA7" w:rsidP="002405F4">
            <w:pPr>
              <w:spacing w:after="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Skenari i propozuar (M1+M2+M3)</w:t>
            </w:r>
          </w:p>
        </w:tc>
        <w:tc>
          <w:tcPr>
            <w:tcW w:w="603" w:type="pct"/>
            <w:noWrap/>
            <w:hideMark/>
          </w:tcPr>
          <w:p w14:paraId="02AE43DF"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2835</w:t>
            </w:r>
          </w:p>
        </w:tc>
        <w:tc>
          <w:tcPr>
            <w:tcW w:w="603" w:type="pct"/>
            <w:noWrap/>
            <w:hideMark/>
          </w:tcPr>
          <w:p w14:paraId="726E61EE"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5698</w:t>
            </w:r>
          </w:p>
        </w:tc>
        <w:tc>
          <w:tcPr>
            <w:tcW w:w="603" w:type="pct"/>
            <w:noWrap/>
            <w:hideMark/>
          </w:tcPr>
          <w:p w14:paraId="0FAFCFD7"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5698</w:t>
            </w:r>
          </w:p>
        </w:tc>
        <w:tc>
          <w:tcPr>
            <w:tcW w:w="603" w:type="pct"/>
            <w:noWrap/>
            <w:hideMark/>
          </w:tcPr>
          <w:p w14:paraId="66C5368E"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50%</w:t>
            </w:r>
          </w:p>
        </w:tc>
        <w:tc>
          <w:tcPr>
            <w:tcW w:w="603" w:type="pct"/>
            <w:noWrap/>
            <w:hideMark/>
          </w:tcPr>
          <w:p w14:paraId="36CAE26B" w14:textId="77777777" w:rsidR="00655FA7" w:rsidRPr="00CC49AB" w:rsidRDefault="00655FA7" w:rsidP="002405F4">
            <w:pPr>
              <w:spacing w:after="0"/>
              <w:jc w:val="right"/>
              <w:cnfStyle w:val="000000000000" w:firstRow="0" w:lastRow="0" w:firstColumn="0" w:lastColumn="0" w:oddVBand="0" w:evenVBand="0" w:oddHBand="0" w:evenHBand="0" w:firstRowFirstColumn="0" w:firstRowLastColumn="0" w:lastRowFirstColumn="0" w:lastRowLastColumn="0"/>
              <w:rPr>
                <w:rFonts w:ascii="Garamond" w:eastAsia="Times New Roman" w:hAnsi="Garamond" w:cs="Calibri"/>
                <w:szCs w:val="22"/>
                <w:lang w:val="sq-AL" w:eastAsia="en-US"/>
              </w:rPr>
            </w:pPr>
            <w:r w:rsidRPr="00CC49AB">
              <w:rPr>
                <w:rFonts w:ascii="Garamond" w:eastAsia="Times New Roman" w:hAnsi="Garamond" w:cs="Calibri"/>
                <w:szCs w:val="22"/>
                <w:lang w:val="sq-AL" w:eastAsia="en-US"/>
              </w:rPr>
              <w:t>50%</w:t>
            </w:r>
          </w:p>
        </w:tc>
      </w:tr>
    </w:tbl>
    <w:p w14:paraId="281E7D66" w14:textId="77777777" w:rsidR="00655FA7" w:rsidRPr="00CC49AB" w:rsidRDefault="00655FA7" w:rsidP="00655FA7">
      <w:pPr>
        <w:spacing w:after="0" w:line="240" w:lineRule="auto"/>
        <w:jc w:val="both"/>
        <w:rPr>
          <w:rFonts w:ascii="Garamond" w:hAnsi="Garamond" w:cs="Times New Roman"/>
          <w:sz w:val="24"/>
          <w:szCs w:val="24"/>
        </w:rPr>
      </w:pPr>
    </w:p>
    <w:p w14:paraId="34BD6F6C" w14:textId="77777777" w:rsidR="00655FA7" w:rsidRPr="00CC49AB" w:rsidRDefault="00145CAE" w:rsidP="00145CAE">
      <w:pPr>
        <w:pStyle w:val="TEKSTIIIIII"/>
        <w:rPr>
          <w:b/>
        </w:rPr>
      </w:pPr>
      <w:bookmarkStart w:id="367" w:name="_Toc184683126"/>
      <w:bookmarkStart w:id="368" w:name="_Toc184729147"/>
      <w:r w:rsidRPr="00CC49AB">
        <w:rPr>
          <w:b/>
        </w:rPr>
        <w:t xml:space="preserve">5.8 </w:t>
      </w:r>
      <w:r w:rsidR="00655FA7" w:rsidRPr="00CC49AB">
        <w:rPr>
          <w:b/>
        </w:rPr>
        <w:t>Konkluzione</w:t>
      </w:r>
      <w:bookmarkEnd w:id="367"/>
      <w:bookmarkEnd w:id="368"/>
    </w:p>
    <w:p w14:paraId="62685301" w14:textId="675872A5" w:rsidR="00655FA7" w:rsidRPr="00CC49AB" w:rsidRDefault="00655FA7" w:rsidP="00145CAE">
      <w:pPr>
        <w:pStyle w:val="TEKSTIIIIII"/>
        <w:rPr>
          <w:szCs w:val="24"/>
        </w:rPr>
      </w:pPr>
      <w:r w:rsidRPr="00CC49AB">
        <w:rPr>
          <w:szCs w:val="24"/>
        </w:rPr>
        <w:t xml:space="preserve">Nga analiza e mësipërme, rezulton se masat e </w:t>
      </w:r>
      <w:r w:rsidR="00340F38" w:rsidRPr="00CC49AB">
        <w:rPr>
          <w:szCs w:val="24"/>
        </w:rPr>
        <w:t>eficienc</w:t>
      </w:r>
      <w:r w:rsidRPr="00CC49AB">
        <w:rPr>
          <w:szCs w:val="24"/>
        </w:rPr>
        <w:t>ës energjetike sipas skenarëve të propozuar kanë një rëndësi të veçantë të studiohen pasi, tipologjia e ndërtesës si dhe vendndodhja e ndërtesës (zona klimatike) ndikojnë në konsumin final vjetor energjetik.</w:t>
      </w:r>
    </w:p>
    <w:p w14:paraId="57454639" w14:textId="32660B8F" w:rsidR="00655FA7" w:rsidRPr="00CC49AB" w:rsidRDefault="00655FA7" w:rsidP="00145CAE">
      <w:pPr>
        <w:pStyle w:val="TEKSTIIIIII"/>
        <w:rPr>
          <w:szCs w:val="24"/>
        </w:rPr>
      </w:pPr>
      <w:r w:rsidRPr="00CC49AB">
        <w:rPr>
          <w:szCs w:val="24"/>
        </w:rPr>
        <w:t>Gjithashtu, modeli i përdorur vlerëson se treguesit financiar kryesor (SP, NPV, B-C dhe IRR</w:t>
      </w:r>
      <w:r w:rsidR="00D42A9C" w:rsidRPr="00CC49AB">
        <w:rPr>
          <w:szCs w:val="24"/>
        </w:rPr>
        <w:t xml:space="preserve"> etj</w:t>
      </w:r>
      <w:r w:rsidRPr="00CC49AB">
        <w:rPr>
          <w:szCs w:val="24"/>
        </w:rPr>
        <w:t xml:space="preserve">.) varen jo vetëm nga parametrat financiarë bazë (r (%), çmimi i energjisë elektrike, pjesa e borxhit dhe norma e interesit bankar). Për rastin e ndërtesave të tipit R2 apartament, nga analiza e vlerësimit të këtyre parametrave në modelin tonë, rezulton se raporti optimal i investimit të masave të </w:t>
      </w:r>
      <w:r w:rsidR="00340F38" w:rsidRPr="00CC49AB">
        <w:rPr>
          <w:szCs w:val="24"/>
        </w:rPr>
        <w:t>eficienc</w:t>
      </w:r>
      <w:r w:rsidRPr="00CC49AB">
        <w:rPr>
          <w:szCs w:val="24"/>
        </w:rPr>
        <w:t>ës energjetike qëndron në një raport 50% konsumatori fundor dhe 50% me mbështetje në formë granti në vlerën totale të investimit, duke konsideruar se konsumatori do të ketë një çmim të mbrojtur të energjisë elektrike. Diferenca mbi këtë çmim referuar bursës HUPX 2024 do të mbulohet nga qeveria.</w:t>
      </w:r>
    </w:p>
    <w:p w14:paraId="17A3D206" w14:textId="22B5D840" w:rsidR="00655FA7" w:rsidRPr="00CC49AB" w:rsidRDefault="00655FA7" w:rsidP="00145CAE">
      <w:pPr>
        <w:pStyle w:val="TEKSTIIIIII"/>
        <w:rPr>
          <w:szCs w:val="24"/>
          <w:lang w:eastAsia="ja-JP"/>
        </w:rPr>
      </w:pPr>
      <w:r w:rsidRPr="00CC49AB">
        <w:rPr>
          <w:szCs w:val="24"/>
        </w:rPr>
        <w:t xml:space="preserve">Rezultatet e analizës së modelit të ndërtuar, për secilën tipologji të ndërtesave, rezulton ambicioz dhe duhen ndërmarrë hapa të shpejtë për ndërgjegjësimin e konsumatorëve fundorë për përfitimet nga aplikimi i masave të </w:t>
      </w:r>
      <w:r w:rsidR="00340F38" w:rsidRPr="00CC49AB">
        <w:rPr>
          <w:szCs w:val="24"/>
        </w:rPr>
        <w:t>eficienc</w:t>
      </w:r>
      <w:r w:rsidRPr="00CC49AB">
        <w:rPr>
          <w:szCs w:val="24"/>
        </w:rPr>
        <w:t>ës energjetike.</w:t>
      </w:r>
    </w:p>
    <w:p w14:paraId="02BCF771" w14:textId="77777777" w:rsidR="00655FA7" w:rsidRPr="00CC49AB" w:rsidRDefault="00145CAE" w:rsidP="00145CAE">
      <w:pPr>
        <w:pStyle w:val="TEKSTIIIIII"/>
        <w:rPr>
          <w:bCs/>
        </w:rPr>
      </w:pPr>
      <w:bookmarkStart w:id="369" w:name="_Toc184729148"/>
      <w:r w:rsidRPr="00CC49AB">
        <w:rPr>
          <w:bCs/>
        </w:rPr>
        <w:t xml:space="preserve">6. </w:t>
      </w:r>
      <w:r w:rsidR="00655FA7" w:rsidRPr="00CC49AB">
        <w:rPr>
          <w:bCs/>
        </w:rPr>
        <w:t>UDHËRRËFYESI I STOKUT TË NDËRTESËS PËR 2030, 2040, 2050</w:t>
      </w:r>
      <w:bookmarkEnd w:id="369"/>
    </w:p>
    <w:p w14:paraId="266D5390" w14:textId="77777777" w:rsidR="00655FA7" w:rsidRPr="00CC49AB" w:rsidRDefault="00145CAE" w:rsidP="00145CAE">
      <w:pPr>
        <w:pStyle w:val="TEKSTIIIIII"/>
        <w:rPr>
          <w:b/>
        </w:rPr>
      </w:pPr>
      <w:bookmarkStart w:id="370" w:name="_Toc184729149"/>
      <w:r w:rsidRPr="00CC49AB">
        <w:rPr>
          <w:b/>
        </w:rPr>
        <w:t xml:space="preserve">6.1 </w:t>
      </w:r>
      <w:r w:rsidR="00655FA7" w:rsidRPr="00CC49AB">
        <w:rPr>
          <w:b/>
        </w:rPr>
        <w:t>Vështrim i përgjithshëm i objektivave të Stokut Shqiptar të Ndërtimit për 2030, 2040 dhe 2050</w:t>
      </w:r>
      <w:bookmarkEnd w:id="370"/>
    </w:p>
    <w:p w14:paraId="4B2B86EB" w14:textId="6C92E178" w:rsidR="00655FA7" w:rsidRPr="00CC49AB" w:rsidRDefault="00145CAE" w:rsidP="00145CAE">
      <w:pPr>
        <w:pStyle w:val="TEKSTIIIIII"/>
        <w:rPr>
          <w:b/>
        </w:rPr>
      </w:pPr>
      <w:bookmarkStart w:id="371" w:name="_Toc184729150"/>
      <w:r w:rsidRPr="00CC49AB">
        <w:rPr>
          <w:b/>
        </w:rPr>
        <w:t xml:space="preserve">6.1.1 </w:t>
      </w:r>
      <w:r w:rsidR="00655FA7" w:rsidRPr="00CC49AB">
        <w:rPr>
          <w:b/>
        </w:rPr>
        <w:t xml:space="preserve">Objektivat </w:t>
      </w:r>
      <w:r w:rsidR="00D3605B" w:rsidRPr="00CC49AB">
        <w:rPr>
          <w:b/>
        </w:rPr>
        <w:t xml:space="preserve">e stokut të ndërtesave </w:t>
      </w:r>
      <w:r w:rsidR="00655FA7" w:rsidRPr="00CC49AB">
        <w:rPr>
          <w:b/>
        </w:rPr>
        <w:t>deri në vitin 2050</w:t>
      </w:r>
      <w:bookmarkEnd w:id="371"/>
    </w:p>
    <w:p w14:paraId="5FE3BA6A" w14:textId="21CA91C1" w:rsidR="00655FA7" w:rsidRPr="00CC49AB" w:rsidRDefault="00655FA7" w:rsidP="00145CAE">
      <w:pPr>
        <w:pStyle w:val="TEKSTIIIIII"/>
        <w:rPr>
          <w:szCs w:val="24"/>
        </w:rPr>
      </w:pPr>
      <w:r w:rsidRPr="00CC49AB">
        <w:rPr>
          <w:szCs w:val="24"/>
        </w:rPr>
        <w:t>Shqipëria është angazhuar të përgatisë Planin e saj të parë Kombëtar të Energjisë dhe Klimës (PKEK) gjatë vitit 2020, miratuar me Vendimin e Këshillit të Ministrave nr. 872, datë 29.12.2021</w:t>
      </w:r>
      <w:r w:rsidR="00BE665C" w:rsidRPr="00CC49AB">
        <w:rPr>
          <w:szCs w:val="24"/>
        </w:rPr>
        <w:t xml:space="preserve">, </w:t>
      </w:r>
      <w:r w:rsidR="00165A32" w:rsidRPr="00CC49AB">
        <w:rPr>
          <w:szCs w:val="24"/>
        </w:rPr>
        <w:t>“</w:t>
      </w:r>
      <w:r w:rsidR="00BE665C" w:rsidRPr="00CC49AB">
        <w:rPr>
          <w:szCs w:val="24"/>
        </w:rPr>
        <w:t xml:space="preserve">Për </w:t>
      </w:r>
      <w:r w:rsidRPr="00CC49AB">
        <w:rPr>
          <w:szCs w:val="24"/>
        </w:rPr>
        <w:t xml:space="preserve">miratimin e </w:t>
      </w:r>
      <w:r w:rsidR="00851475" w:rsidRPr="00CC49AB">
        <w:rPr>
          <w:szCs w:val="24"/>
        </w:rPr>
        <w:t xml:space="preserve">planit kombëtar të energjisë dhe klimës </w:t>
      </w:r>
      <w:r w:rsidRPr="00CC49AB">
        <w:rPr>
          <w:szCs w:val="24"/>
        </w:rPr>
        <w:t>2020–2030</w:t>
      </w:r>
      <w:r w:rsidR="00D3605B" w:rsidRPr="00CC49AB">
        <w:rPr>
          <w:szCs w:val="24"/>
        </w:rPr>
        <w:t>”,</w:t>
      </w:r>
      <w:r w:rsidRPr="00CC49AB">
        <w:rPr>
          <w:szCs w:val="24"/>
        </w:rPr>
        <w:t xml:space="preserve"> që plotëson Strategjinë e Energjisë, e cila harton një kornizë të integruar politike për të drejtuar përpjekjet për dekarbonizimin deri në </w:t>
      </w:r>
      <w:r w:rsidRPr="00CC49AB">
        <w:rPr>
          <w:szCs w:val="24"/>
        </w:rPr>
        <w:lastRenderedPageBreak/>
        <w:t>2030 e më tej. PKEK</w:t>
      </w:r>
      <w:r w:rsidR="00851475" w:rsidRPr="00CC49AB">
        <w:rPr>
          <w:szCs w:val="24"/>
        </w:rPr>
        <w:t>-ja</w:t>
      </w:r>
      <w:r w:rsidRPr="00CC49AB">
        <w:rPr>
          <w:szCs w:val="24"/>
        </w:rPr>
        <w:t xml:space="preserve"> së fundi i është nënshtruar rishikimeve shtesë për t'u harmonizuar me rekomandimet e Sekretariatit të Komunitetit të Energjisë (EnCS).</w:t>
      </w:r>
    </w:p>
    <w:p w14:paraId="3E735491" w14:textId="0CE884E0" w:rsidR="00655FA7" w:rsidRPr="00CC49AB" w:rsidRDefault="00655FA7" w:rsidP="00145CAE">
      <w:pPr>
        <w:pStyle w:val="TEKSTIIIIII"/>
        <w:rPr>
          <w:rFonts w:eastAsia="Calibri"/>
          <w:szCs w:val="24"/>
        </w:rPr>
      </w:pPr>
      <w:r w:rsidRPr="00CC49AB">
        <w:rPr>
          <w:rFonts w:eastAsia="Calibri"/>
          <w:szCs w:val="24"/>
        </w:rPr>
        <w:t xml:space="preserve">Procesi i rishikimit të Planit Kombëtar të Energjisë dhe Klimës u finalizua në TM4/2024 dhe </w:t>
      </w:r>
      <w:r w:rsidR="00092C2C" w:rsidRPr="00CC49AB">
        <w:rPr>
          <w:rFonts w:eastAsia="Calibri"/>
          <w:szCs w:val="24"/>
        </w:rPr>
        <w:t>trajton</w:t>
      </w:r>
      <w:r w:rsidRPr="00CC49AB">
        <w:rPr>
          <w:rFonts w:eastAsia="Calibri"/>
          <w:szCs w:val="24"/>
        </w:rPr>
        <w:t xml:space="preserve"> pesë dimensionet në mënyrë të integruar, për përcaktimin e synimeve kombëtare. Pesë dimensionet e Unionit të Energjisë janë: </w:t>
      </w:r>
    </w:p>
    <w:p w14:paraId="69801345" w14:textId="2393184A" w:rsidR="00655FA7" w:rsidRPr="00CC49AB" w:rsidRDefault="00145CAE" w:rsidP="00145CAE">
      <w:pPr>
        <w:pStyle w:val="TEKSTIIIIII"/>
        <w:rPr>
          <w:rFonts w:eastAsia="Calibri"/>
          <w:szCs w:val="24"/>
        </w:rPr>
      </w:pPr>
      <w:r w:rsidRPr="00CC49AB">
        <w:rPr>
          <w:rFonts w:eastAsia="Calibri"/>
          <w:szCs w:val="24"/>
        </w:rPr>
        <w:t>i</w:t>
      </w:r>
      <w:r w:rsidR="00092C2C" w:rsidRPr="00CC49AB">
        <w:rPr>
          <w:rFonts w:eastAsia="Calibri"/>
          <w:szCs w:val="24"/>
        </w:rPr>
        <w:t>.</w:t>
      </w:r>
      <w:r w:rsidRPr="00CC49AB">
        <w:rPr>
          <w:rFonts w:eastAsia="Calibri"/>
          <w:szCs w:val="24"/>
        </w:rPr>
        <w:t xml:space="preserve"> </w:t>
      </w:r>
      <w:r w:rsidR="00655FA7" w:rsidRPr="00CC49AB">
        <w:rPr>
          <w:rFonts w:eastAsia="Calibri"/>
          <w:szCs w:val="24"/>
        </w:rPr>
        <w:t xml:space="preserve">dekarbonizimi; </w:t>
      </w:r>
    </w:p>
    <w:p w14:paraId="71701AAD" w14:textId="6B5DE4AB" w:rsidR="00655FA7" w:rsidRPr="00CC49AB" w:rsidRDefault="00145CAE" w:rsidP="00145CAE">
      <w:pPr>
        <w:pStyle w:val="TEKSTIIIIII"/>
        <w:rPr>
          <w:rFonts w:eastAsia="Calibri"/>
          <w:szCs w:val="24"/>
        </w:rPr>
      </w:pPr>
      <w:r w:rsidRPr="00CC49AB">
        <w:rPr>
          <w:rFonts w:eastAsia="Calibri"/>
          <w:szCs w:val="24"/>
        </w:rPr>
        <w:t>ii</w:t>
      </w:r>
      <w:r w:rsidR="00092C2C" w:rsidRPr="00CC49AB">
        <w:rPr>
          <w:rFonts w:eastAsia="Calibri"/>
          <w:szCs w:val="24"/>
        </w:rPr>
        <w:t>.</w:t>
      </w:r>
      <w:r w:rsidRPr="00CC49AB">
        <w:rPr>
          <w:rFonts w:eastAsia="Calibri"/>
          <w:szCs w:val="24"/>
        </w:rPr>
        <w:t xml:space="preserve"> </w:t>
      </w:r>
      <w:r w:rsidR="00340F38" w:rsidRPr="00CC49AB">
        <w:rPr>
          <w:rFonts w:eastAsia="Calibri"/>
          <w:szCs w:val="24"/>
        </w:rPr>
        <w:t>eficienc</w:t>
      </w:r>
      <w:r w:rsidR="00655FA7" w:rsidRPr="00CC49AB">
        <w:rPr>
          <w:rFonts w:eastAsia="Calibri"/>
          <w:szCs w:val="24"/>
        </w:rPr>
        <w:t xml:space="preserve">a energjetike; </w:t>
      </w:r>
    </w:p>
    <w:p w14:paraId="74BC4C2A" w14:textId="6A2A7125" w:rsidR="00655FA7" w:rsidRPr="00CC49AB" w:rsidRDefault="00145CAE" w:rsidP="00145CAE">
      <w:pPr>
        <w:pStyle w:val="TEKSTIIIIII"/>
        <w:rPr>
          <w:rFonts w:eastAsia="Calibri"/>
          <w:szCs w:val="24"/>
        </w:rPr>
      </w:pPr>
      <w:r w:rsidRPr="00CC49AB">
        <w:rPr>
          <w:rFonts w:eastAsia="Calibri"/>
          <w:szCs w:val="24"/>
        </w:rPr>
        <w:t>iii</w:t>
      </w:r>
      <w:r w:rsidR="00092C2C" w:rsidRPr="00CC49AB">
        <w:rPr>
          <w:rFonts w:eastAsia="Calibri"/>
          <w:szCs w:val="24"/>
        </w:rPr>
        <w:t>.</w:t>
      </w:r>
      <w:r w:rsidRPr="00CC49AB">
        <w:rPr>
          <w:rFonts w:eastAsia="Calibri"/>
          <w:szCs w:val="24"/>
        </w:rPr>
        <w:t xml:space="preserve"> </w:t>
      </w:r>
      <w:r w:rsidR="00655FA7" w:rsidRPr="00CC49AB">
        <w:rPr>
          <w:rFonts w:eastAsia="Calibri"/>
          <w:szCs w:val="24"/>
        </w:rPr>
        <w:t xml:space="preserve">siguria energjetike </w:t>
      </w:r>
    </w:p>
    <w:p w14:paraId="76C2E80E" w14:textId="311E654C" w:rsidR="00655FA7" w:rsidRPr="00CC49AB" w:rsidRDefault="00145CAE" w:rsidP="00145CAE">
      <w:pPr>
        <w:pStyle w:val="TEKSTIIIIII"/>
        <w:rPr>
          <w:rFonts w:eastAsia="Calibri"/>
          <w:szCs w:val="24"/>
        </w:rPr>
      </w:pPr>
      <w:r w:rsidRPr="00CC49AB">
        <w:rPr>
          <w:rFonts w:eastAsia="Calibri"/>
          <w:szCs w:val="24"/>
        </w:rPr>
        <w:t>iv</w:t>
      </w:r>
      <w:r w:rsidR="00092C2C" w:rsidRPr="00CC49AB">
        <w:rPr>
          <w:rFonts w:eastAsia="Calibri"/>
          <w:szCs w:val="24"/>
        </w:rPr>
        <w:t>.</w:t>
      </w:r>
      <w:r w:rsidRPr="00CC49AB">
        <w:rPr>
          <w:rFonts w:eastAsia="Calibri"/>
          <w:szCs w:val="24"/>
        </w:rPr>
        <w:t xml:space="preserve"> </w:t>
      </w:r>
      <w:r w:rsidR="00655FA7" w:rsidRPr="00CC49AB">
        <w:rPr>
          <w:rFonts w:eastAsia="Calibri"/>
          <w:szCs w:val="24"/>
        </w:rPr>
        <w:t xml:space="preserve">tregu i brendshëm i energjisë; dhe </w:t>
      </w:r>
    </w:p>
    <w:p w14:paraId="2E4D6A95" w14:textId="64E1EC0E" w:rsidR="00655FA7" w:rsidRPr="00CC49AB" w:rsidRDefault="00145CAE" w:rsidP="00145CAE">
      <w:pPr>
        <w:pStyle w:val="TEKSTIIIIII"/>
        <w:rPr>
          <w:rFonts w:eastAsia="Calibri"/>
          <w:szCs w:val="24"/>
        </w:rPr>
      </w:pPr>
      <w:r w:rsidRPr="00CC49AB">
        <w:rPr>
          <w:rFonts w:eastAsia="Calibri"/>
          <w:szCs w:val="24"/>
        </w:rPr>
        <w:t>v</w:t>
      </w:r>
      <w:r w:rsidR="00092C2C" w:rsidRPr="00CC49AB">
        <w:rPr>
          <w:rFonts w:eastAsia="Calibri"/>
          <w:szCs w:val="24"/>
        </w:rPr>
        <w:t>.</w:t>
      </w:r>
      <w:r w:rsidRPr="00CC49AB">
        <w:rPr>
          <w:rFonts w:eastAsia="Calibri"/>
          <w:szCs w:val="24"/>
        </w:rPr>
        <w:t xml:space="preserve"> </w:t>
      </w:r>
      <w:r w:rsidR="00655FA7" w:rsidRPr="00CC49AB">
        <w:rPr>
          <w:rFonts w:eastAsia="Calibri"/>
          <w:szCs w:val="24"/>
        </w:rPr>
        <w:t xml:space="preserve">kërkimi, inovacioni dhe konkurrenca. </w:t>
      </w:r>
    </w:p>
    <w:p w14:paraId="6AFE9597" w14:textId="46C91513" w:rsidR="00655FA7" w:rsidRPr="00CC49AB" w:rsidRDefault="00655FA7" w:rsidP="00145CAE">
      <w:pPr>
        <w:pStyle w:val="TEKSTIIIIII"/>
      </w:pPr>
      <w:r w:rsidRPr="00CC49AB">
        <w:t>PKEK</w:t>
      </w:r>
      <w:r w:rsidR="00092C2C" w:rsidRPr="00CC49AB">
        <w:t>-ja</w:t>
      </w:r>
      <w:r w:rsidRPr="00CC49AB">
        <w:t xml:space="preserve"> ofron objektiva për 5 dimensionet, duke përfshirë objektivat për sektorin e banesave dhe sektorin e shërbimeve, të cilat janë më të rëndësishmet për stokun e ndërtesave të Shqipërisë. PKEK parashikon objektiva për dy skenarë, skenarin WEM (me masat ekzistuese) dhe skenarin WAM (me masa shtesë) për 2030 dhe 2050. Për të përcaktuar objektivat e stokut të ndërtesave shqiptare deri në vitin 2050, janë përdorur llogaritjet vjetore të PKEK (objektivat) për periudhën 2023–2050 (ekstrakt nga programi kompjuterik LEAP). Në këtë mënyrë strategjia kombëtare për rinovimin e stokut të ndërtesave parashikon objektiva për vitet 2030, 2040 dhe 2050.</w:t>
      </w:r>
    </w:p>
    <w:p w14:paraId="43BDBC4A" w14:textId="77777777" w:rsidR="00655FA7" w:rsidRPr="00CC49AB" w:rsidRDefault="00655FA7" w:rsidP="00145CAE">
      <w:pPr>
        <w:pStyle w:val="TEKSTIIIIII"/>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16"/>
        <w:gridCol w:w="2278"/>
        <w:gridCol w:w="2278"/>
        <w:gridCol w:w="2278"/>
      </w:tblGrid>
      <w:tr w:rsidR="00655FA7" w:rsidRPr="00CC49AB" w14:paraId="6A3D2FD5" w14:textId="77777777" w:rsidTr="00327B8A">
        <w:trPr>
          <w:jc w:val="center"/>
        </w:trPr>
        <w:tc>
          <w:tcPr>
            <w:tcW w:w="1345" w:type="pct"/>
            <w:shd w:val="clear" w:color="auto" w:fill="FDE9D9" w:themeFill="accent6" w:themeFillTint="33"/>
          </w:tcPr>
          <w:p w14:paraId="60ED353A" w14:textId="77777777" w:rsidR="00655FA7" w:rsidRPr="00CC49AB" w:rsidRDefault="00655FA7" w:rsidP="002405F4">
            <w:pPr>
              <w:spacing w:after="0" w:line="240" w:lineRule="auto"/>
              <w:rPr>
                <w:rFonts w:ascii="Garamond" w:hAnsi="Garamond" w:cs="Times New Roman"/>
                <w:b/>
                <w:szCs w:val="24"/>
              </w:rPr>
            </w:pPr>
            <w:r w:rsidRPr="00CC49AB">
              <w:rPr>
                <w:rFonts w:ascii="Garamond" w:hAnsi="Garamond" w:cs="Times New Roman"/>
                <w:b/>
                <w:szCs w:val="24"/>
              </w:rPr>
              <w:t>Sektori</w:t>
            </w:r>
          </w:p>
        </w:tc>
        <w:tc>
          <w:tcPr>
            <w:tcW w:w="1218" w:type="pct"/>
            <w:shd w:val="clear" w:color="auto" w:fill="FDE9D9" w:themeFill="accent6" w:themeFillTint="33"/>
          </w:tcPr>
          <w:p w14:paraId="071FE3D1"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1218" w:type="pct"/>
            <w:shd w:val="clear" w:color="auto" w:fill="FDE9D9" w:themeFill="accent6" w:themeFillTint="33"/>
          </w:tcPr>
          <w:p w14:paraId="6D73720F"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1218" w:type="pct"/>
            <w:shd w:val="clear" w:color="auto" w:fill="FDE9D9" w:themeFill="accent6" w:themeFillTint="33"/>
          </w:tcPr>
          <w:p w14:paraId="00EB9EF1"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655FA7" w:rsidRPr="00CC49AB" w14:paraId="2C75E27E" w14:textId="77777777" w:rsidTr="00327B8A">
        <w:trPr>
          <w:jc w:val="center"/>
        </w:trPr>
        <w:tc>
          <w:tcPr>
            <w:tcW w:w="1345" w:type="pct"/>
            <w:shd w:val="clear" w:color="auto" w:fill="FDE9D9" w:themeFill="accent6" w:themeFillTint="33"/>
          </w:tcPr>
          <w:p w14:paraId="4860E5A2" w14:textId="77777777" w:rsidR="00655FA7" w:rsidRPr="00CC49AB" w:rsidRDefault="00655FA7" w:rsidP="002405F4">
            <w:pPr>
              <w:spacing w:after="0" w:line="240" w:lineRule="auto"/>
              <w:rPr>
                <w:rFonts w:ascii="Garamond" w:hAnsi="Garamond" w:cs="Times New Roman"/>
                <w:szCs w:val="24"/>
              </w:rPr>
            </w:pPr>
            <w:r w:rsidRPr="00CC49AB">
              <w:rPr>
                <w:rFonts w:ascii="Garamond" w:hAnsi="Garamond" w:cs="Times New Roman"/>
                <w:szCs w:val="24"/>
              </w:rPr>
              <w:t xml:space="preserve">Rezidencial </w:t>
            </w:r>
          </w:p>
        </w:tc>
        <w:tc>
          <w:tcPr>
            <w:tcW w:w="1218" w:type="pct"/>
          </w:tcPr>
          <w:p w14:paraId="48564255"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453,4</w:t>
            </w:r>
          </w:p>
        </w:tc>
        <w:tc>
          <w:tcPr>
            <w:tcW w:w="1218" w:type="pct"/>
          </w:tcPr>
          <w:p w14:paraId="303B7F7C"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426,0</w:t>
            </w:r>
          </w:p>
        </w:tc>
        <w:tc>
          <w:tcPr>
            <w:tcW w:w="1218" w:type="pct"/>
          </w:tcPr>
          <w:p w14:paraId="75969242"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483,4</w:t>
            </w:r>
          </w:p>
        </w:tc>
      </w:tr>
      <w:tr w:rsidR="00655FA7" w:rsidRPr="00CC49AB" w14:paraId="1B074F8F" w14:textId="77777777" w:rsidTr="00327B8A">
        <w:trPr>
          <w:jc w:val="center"/>
        </w:trPr>
        <w:tc>
          <w:tcPr>
            <w:tcW w:w="1345" w:type="pct"/>
            <w:shd w:val="clear" w:color="auto" w:fill="FDE9D9" w:themeFill="accent6" w:themeFillTint="33"/>
          </w:tcPr>
          <w:p w14:paraId="417EC0A2" w14:textId="77777777" w:rsidR="00655FA7" w:rsidRPr="00CC49AB" w:rsidRDefault="00655FA7" w:rsidP="002405F4">
            <w:pPr>
              <w:spacing w:after="0" w:line="240" w:lineRule="auto"/>
              <w:rPr>
                <w:rFonts w:ascii="Garamond" w:hAnsi="Garamond" w:cs="Times New Roman"/>
                <w:szCs w:val="24"/>
              </w:rPr>
            </w:pPr>
            <w:r w:rsidRPr="00CC49AB">
              <w:rPr>
                <w:rFonts w:ascii="Garamond" w:hAnsi="Garamond" w:cs="Times New Roman"/>
                <w:szCs w:val="24"/>
              </w:rPr>
              <w:t>Shërbime</w:t>
            </w:r>
          </w:p>
        </w:tc>
        <w:tc>
          <w:tcPr>
            <w:tcW w:w="1218" w:type="pct"/>
          </w:tcPr>
          <w:p w14:paraId="36B0DDEB"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268,4</w:t>
            </w:r>
          </w:p>
        </w:tc>
        <w:tc>
          <w:tcPr>
            <w:tcW w:w="1218" w:type="pct"/>
          </w:tcPr>
          <w:p w14:paraId="3A3E5CC2"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313,0</w:t>
            </w:r>
          </w:p>
        </w:tc>
        <w:tc>
          <w:tcPr>
            <w:tcW w:w="1218" w:type="pct"/>
          </w:tcPr>
          <w:p w14:paraId="057956E5"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353,1</w:t>
            </w:r>
          </w:p>
        </w:tc>
      </w:tr>
      <w:tr w:rsidR="00655FA7" w:rsidRPr="00CC49AB" w14:paraId="1B6BAD85" w14:textId="77777777" w:rsidTr="00327B8A">
        <w:trPr>
          <w:jc w:val="center"/>
        </w:trPr>
        <w:tc>
          <w:tcPr>
            <w:tcW w:w="1345" w:type="pct"/>
            <w:shd w:val="clear" w:color="auto" w:fill="FDE9D9" w:themeFill="accent6" w:themeFillTint="33"/>
          </w:tcPr>
          <w:p w14:paraId="0283D58E" w14:textId="77777777" w:rsidR="00655FA7" w:rsidRPr="00CC49AB" w:rsidRDefault="00655FA7" w:rsidP="002405F4">
            <w:pPr>
              <w:spacing w:after="0" w:line="240" w:lineRule="auto"/>
              <w:rPr>
                <w:rFonts w:ascii="Garamond" w:hAnsi="Garamond" w:cs="Times New Roman"/>
                <w:bCs/>
                <w:szCs w:val="24"/>
              </w:rPr>
            </w:pPr>
            <w:r w:rsidRPr="00CC49AB">
              <w:rPr>
                <w:rFonts w:ascii="Garamond" w:hAnsi="Garamond" w:cs="Times New Roman"/>
                <w:bCs/>
                <w:szCs w:val="24"/>
              </w:rPr>
              <w:t>Total</w:t>
            </w:r>
          </w:p>
        </w:tc>
        <w:tc>
          <w:tcPr>
            <w:tcW w:w="1218" w:type="pct"/>
          </w:tcPr>
          <w:p w14:paraId="16A44955" w14:textId="77777777" w:rsidR="00655FA7" w:rsidRPr="00CC49AB" w:rsidRDefault="00655FA7" w:rsidP="002405F4">
            <w:pPr>
              <w:spacing w:after="0" w:line="240" w:lineRule="auto"/>
              <w:jc w:val="center"/>
              <w:rPr>
                <w:rFonts w:ascii="Garamond" w:hAnsi="Garamond" w:cs="Times New Roman"/>
                <w:bCs/>
                <w:szCs w:val="24"/>
              </w:rPr>
            </w:pPr>
            <w:r w:rsidRPr="00CC49AB">
              <w:rPr>
                <w:rFonts w:ascii="Garamond" w:hAnsi="Garamond" w:cs="Times New Roman"/>
                <w:bCs/>
                <w:szCs w:val="24"/>
              </w:rPr>
              <w:t>721,8</w:t>
            </w:r>
          </w:p>
        </w:tc>
        <w:tc>
          <w:tcPr>
            <w:tcW w:w="1218" w:type="pct"/>
          </w:tcPr>
          <w:p w14:paraId="379E03D2" w14:textId="77777777" w:rsidR="00655FA7" w:rsidRPr="00CC49AB" w:rsidRDefault="00655FA7" w:rsidP="002405F4">
            <w:pPr>
              <w:spacing w:after="0" w:line="240" w:lineRule="auto"/>
              <w:jc w:val="center"/>
              <w:rPr>
                <w:rFonts w:ascii="Garamond" w:hAnsi="Garamond" w:cs="Times New Roman"/>
                <w:bCs/>
                <w:szCs w:val="24"/>
              </w:rPr>
            </w:pPr>
            <w:r w:rsidRPr="00CC49AB">
              <w:rPr>
                <w:rFonts w:ascii="Garamond" w:hAnsi="Garamond" w:cs="Times New Roman"/>
                <w:bCs/>
                <w:szCs w:val="24"/>
              </w:rPr>
              <w:t>739,0</w:t>
            </w:r>
          </w:p>
        </w:tc>
        <w:tc>
          <w:tcPr>
            <w:tcW w:w="1218" w:type="pct"/>
          </w:tcPr>
          <w:p w14:paraId="440553C6" w14:textId="77777777" w:rsidR="00655FA7" w:rsidRPr="00CC49AB" w:rsidRDefault="00655FA7" w:rsidP="002405F4">
            <w:pPr>
              <w:keepNext/>
              <w:spacing w:after="0" w:line="240" w:lineRule="auto"/>
              <w:jc w:val="center"/>
              <w:rPr>
                <w:rFonts w:ascii="Garamond" w:hAnsi="Garamond" w:cs="Times New Roman"/>
                <w:bCs/>
                <w:szCs w:val="24"/>
              </w:rPr>
            </w:pPr>
            <w:r w:rsidRPr="00CC49AB">
              <w:rPr>
                <w:rFonts w:ascii="Garamond" w:hAnsi="Garamond" w:cs="Times New Roman"/>
                <w:bCs/>
                <w:szCs w:val="24"/>
              </w:rPr>
              <w:t>836,5</w:t>
            </w:r>
          </w:p>
        </w:tc>
      </w:tr>
    </w:tbl>
    <w:p w14:paraId="0CEC91F3"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72" w:name="_Toc184729239"/>
      <w:r w:rsidRPr="00CC49AB">
        <w:rPr>
          <w:rFonts w:ascii="Garamond" w:hAnsi="Garamond" w:cs="Times New Roman"/>
          <w:b w:val="0"/>
          <w:i/>
          <w:color w:val="auto"/>
          <w:szCs w:val="20"/>
        </w:rPr>
        <w:t xml:space="preserve">Tabela </w:t>
      </w:r>
      <w:r w:rsidR="00145CAE" w:rsidRPr="00CC49AB">
        <w:rPr>
          <w:rFonts w:ascii="Garamond" w:hAnsi="Garamond" w:cs="Times New Roman"/>
          <w:b w:val="0"/>
          <w:i/>
          <w:color w:val="auto"/>
          <w:szCs w:val="20"/>
        </w:rPr>
        <w:t>6.1</w:t>
      </w:r>
      <w:r w:rsidRPr="00CC49AB">
        <w:rPr>
          <w:rFonts w:ascii="Garamond" w:hAnsi="Garamond" w:cs="Times New Roman"/>
          <w:b w:val="0"/>
          <w:i/>
          <w:color w:val="auto"/>
          <w:szCs w:val="20"/>
        </w:rPr>
        <w:t xml:space="preserve"> Vështrim i përgjithshëm i konsumit final të synuar të energjisë [ktoe] të sektorëve që janë të rëndësishëm për Stokun Shqiptar të Ndërtesave për 2030, 2040 dhe 2050</w:t>
      </w:r>
      <w:bookmarkEnd w:id="372"/>
    </w:p>
    <w:p w14:paraId="6AA7C774"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Plani Kombëtar i Energjisë dhe Klimës së Shqipërisë</w:t>
      </w:r>
    </w:p>
    <w:p w14:paraId="419BA57A" w14:textId="77777777" w:rsidR="00145CAE" w:rsidRPr="00CC49AB" w:rsidRDefault="00145CAE" w:rsidP="00145CAE">
      <w:pPr>
        <w:pStyle w:val="TEKSTIIIIII"/>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16"/>
        <w:gridCol w:w="2278"/>
        <w:gridCol w:w="2278"/>
        <w:gridCol w:w="2278"/>
      </w:tblGrid>
      <w:tr w:rsidR="00655FA7" w:rsidRPr="00CC49AB" w14:paraId="65A69E4C" w14:textId="77777777" w:rsidTr="00327B8A">
        <w:trPr>
          <w:jc w:val="center"/>
        </w:trPr>
        <w:tc>
          <w:tcPr>
            <w:tcW w:w="1345" w:type="pct"/>
            <w:shd w:val="clear" w:color="auto" w:fill="FDE9D9" w:themeFill="accent6" w:themeFillTint="33"/>
          </w:tcPr>
          <w:p w14:paraId="0B280839" w14:textId="77777777" w:rsidR="00655FA7" w:rsidRPr="00CC49AB" w:rsidRDefault="00655FA7" w:rsidP="002405F4">
            <w:pPr>
              <w:spacing w:after="0" w:line="240" w:lineRule="auto"/>
              <w:rPr>
                <w:rFonts w:ascii="Garamond" w:hAnsi="Garamond" w:cs="Times New Roman"/>
                <w:b/>
                <w:bCs/>
                <w:szCs w:val="24"/>
              </w:rPr>
            </w:pPr>
            <w:r w:rsidRPr="00CC49AB">
              <w:rPr>
                <w:rFonts w:ascii="Garamond" w:hAnsi="Garamond" w:cs="Times New Roman"/>
                <w:b/>
                <w:bCs/>
                <w:szCs w:val="24"/>
              </w:rPr>
              <w:t>Sektori</w:t>
            </w:r>
          </w:p>
        </w:tc>
        <w:tc>
          <w:tcPr>
            <w:tcW w:w="1218" w:type="pct"/>
            <w:shd w:val="clear" w:color="auto" w:fill="FDE9D9" w:themeFill="accent6" w:themeFillTint="33"/>
          </w:tcPr>
          <w:p w14:paraId="19D03073" w14:textId="77777777" w:rsidR="00655FA7" w:rsidRPr="00CC49AB" w:rsidRDefault="00655FA7" w:rsidP="002405F4">
            <w:pPr>
              <w:spacing w:after="0" w:line="240" w:lineRule="auto"/>
              <w:jc w:val="center"/>
              <w:rPr>
                <w:rFonts w:ascii="Garamond" w:hAnsi="Garamond" w:cs="Times New Roman"/>
                <w:b/>
                <w:bCs/>
                <w:szCs w:val="24"/>
              </w:rPr>
            </w:pPr>
            <w:r w:rsidRPr="00CC49AB">
              <w:rPr>
                <w:rFonts w:ascii="Garamond" w:hAnsi="Garamond" w:cs="Times New Roman"/>
                <w:b/>
                <w:bCs/>
                <w:szCs w:val="24"/>
              </w:rPr>
              <w:t>2030</w:t>
            </w:r>
          </w:p>
        </w:tc>
        <w:tc>
          <w:tcPr>
            <w:tcW w:w="1218" w:type="pct"/>
            <w:shd w:val="clear" w:color="auto" w:fill="FDE9D9" w:themeFill="accent6" w:themeFillTint="33"/>
          </w:tcPr>
          <w:p w14:paraId="62DF7907" w14:textId="77777777" w:rsidR="00655FA7" w:rsidRPr="00CC49AB" w:rsidRDefault="00655FA7" w:rsidP="002405F4">
            <w:pPr>
              <w:spacing w:after="0" w:line="240" w:lineRule="auto"/>
              <w:jc w:val="center"/>
              <w:rPr>
                <w:rFonts w:ascii="Garamond" w:hAnsi="Garamond" w:cs="Times New Roman"/>
                <w:b/>
                <w:bCs/>
                <w:szCs w:val="24"/>
              </w:rPr>
            </w:pPr>
            <w:r w:rsidRPr="00CC49AB">
              <w:rPr>
                <w:rFonts w:ascii="Garamond" w:hAnsi="Garamond" w:cs="Times New Roman"/>
                <w:b/>
                <w:bCs/>
                <w:szCs w:val="24"/>
              </w:rPr>
              <w:t>2040</w:t>
            </w:r>
          </w:p>
        </w:tc>
        <w:tc>
          <w:tcPr>
            <w:tcW w:w="1218" w:type="pct"/>
            <w:shd w:val="clear" w:color="auto" w:fill="FDE9D9" w:themeFill="accent6" w:themeFillTint="33"/>
          </w:tcPr>
          <w:p w14:paraId="3232E5CC" w14:textId="77777777" w:rsidR="00655FA7" w:rsidRPr="00CC49AB" w:rsidRDefault="00655FA7" w:rsidP="002405F4">
            <w:pPr>
              <w:spacing w:after="0" w:line="240" w:lineRule="auto"/>
              <w:jc w:val="center"/>
              <w:rPr>
                <w:rFonts w:ascii="Garamond" w:hAnsi="Garamond" w:cs="Times New Roman"/>
                <w:b/>
                <w:bCs/>
                <w:szCs w:val="24"/>
              </w:rPr>
            </w:pPr>
            <w:r w:rsidRPr="00CC49AB">
              <w:rPr>
                <w:rFonts w:ascii="Garamond" w:hAnsi="Garamond" w:cs="Times New Roman"/>
                <w:b/>
                <w:bCs/>
                <w:szCs w:val="24"/>
              </w:rPr>
              <w:t>2050</w:t>
            </w:r>
          </w:p>
        </w:tc>
      </w:tr>
      <w:tr w:rsidR="00655FA7" w:rsidRPr="00CC49AB" w14:paraId="4B386A5C" w14:textId="77777777" w:rsidTr="00327B8A">
        <w:trPr>
          <w:jc w:val="center"/>
        </w:trPr>
        <w:tc>
          <w:tcPr>
            <w:tcW w:w="1345" w:type="pct"/>
            <w:shd w:val="clear" w:color="auto" w:fill="FDE9D9" w:themeFill="accent6" w:themeFillTint="33"/>
          </w:tcPr>
          <w:p w14:paraId="4413A59F" w14:textId="77777777" w:rsidR="00655FA7" w:rsidRPr="00CC49AB" w:rsidRDefault="00655FA7" w:rsidP="002405F4">
            <w:pPr>
              <w:spacing w:after="0" w:line="240" w:lineRule="auto"/>
              <w:rPr>
                <w:rFonts w:ascii="Garamond" w:hAnsi="Garamond" w:cs="Times New Roman"/>
                <w:szCs w:val="24"/>
              </w:rPr>
            </w:pPr>
            <w:r w:rsidRPr="00CC49AB">
              <w:rPr>
                <w:rFonts w:ascii="Garamond" w:hAnsi="Garamond" w:cs="Times New Roman"/>
                <w:szCs w:val="24"/>
              </w:rPr>
              <w:t xml:space="preserve">Rezidencial </w:t>
            </w:r>
          </w:p>
        </w:tc>
        <w:tc>
          <w:tcPr>
            <w:tcW w:w="1218" w:type="pct"/>
          </w:tcPr>
          <w:p w14:paraId="40C5A0B3"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291,6</w:t>
            </w:r>
          </w:p>
        </w:tc>
        <w:tc>
          <w:tcPr>
            <w:tcW w:w="1218" w:type="pct"/>
          </w:tcPr>
          <w:p w14:paraId="78B2C7FE"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190,2</w:t>
            </w:r>
          </w:p>
        </w:tc>
        <w:tc>
          <w:tcPr>
            <w:tcW w:w="1218" w:type="pct"/>
          </w:tcPr>
          <w:p w14:paraId="7DAF5AB9"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123,4</w:t>
            </w:r>
          </w:p>
        </w:tc>
      </w:tr>
      <w:tr w:rsidR="00655FA7" w:rsidRPr="00CC49AB" w14:paraId="2ADFAFE4" w14:textId="77777777" w:rsidTr="00327B8A">
        <w:trPr>
          <w:jc w:val="center"/>
        </w:trPr>
        <w:tc>
          <w:tcPr>
            <w:tcW w:w="1345" w:type="pct"/>
            <w:shd w:val="clear" w:color="auto" w:fill="FDE9D9" w:themeFill="accent6" w:themeFillTint="33"/>
          </w:tcPr>
          <w:p w14:paraId="4E552EB4" w14:textId="77777777" w:rsidR="00655FA7" w:rsidRPr="00CC49AB" w:rsidRDefault="00655FA7" w:rsidP="002405F4">
            <w:pPr>
              <w:spacing w:after="0" w:line="240" w:lineRule="auto"/>
              <w:rPr>
                <w:rFonts w:ascii="Garamond" w:hAnsi="Garamond" w:cs="Times New Roman"/>
                <w:szCs w:val="24"/>
              </w:rPr>
            </w:pPr>
            <w:r w:rsidRPr="00CC49AB">
              <w:rPr>
                <w:rFonts w:ascii="Garamond" w:hAnsi="Garamond" w:cs="Times New Roman"/>
                <w:szCs w:val="24"/>
              </w:rPr>
              <w:t>Shërbime</w:t>
            </w:r>
          </w:p>
        </w:tc>
        <w:tc>
          <w:tcPr>
            <w:tcW w:w="1218" w:type="pct"/>
          </w:tcPr>
          <w:p w14:paraId="34ED7CB8"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247,0</w:t>
            </w:r>
          </w:p>
        </w:tc>
        <w:tc>
          <w:tcPr>
            <w:tcW w:w="1218" w:type="pct"/>
          </w:tcPr>
          <w:p w14:paraId="15D663B5"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272,3</w:t>
            </w:r>
          </w:p>
        </w:tc>
        <w:tc>
          <w:tcPr>
            <w:tcW w:w="1218" w:type="pct"/>
          </w:tcPr>
          <w:p w14:paraId="5CBBC775"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306,6</w:t>
            </w:r>
          </w:p>
        </w:tc>
      </w:tr>
      <w:tr w:rsidR="00655FA7" w:rsidRPr="00CC49AB" w14:paraId="1920F24C" w14:textId="77777777" w:rsidTr="00327B8A">
        <w:trPr>
          <w:jc w:val="center"/>
        </w:trPr>
        <w:tc>
          <w:tcPr>
            <w:tcW w:w="1345" w:type="pct"/>
            <w:shd w:val="clear" w:color="auto" w:fill="FDE9D9" w:themeFill="accent6" w:themeFillTint="33"/>
          </w:tcPr>
          <w:p w14:paraId="626B963E" w14:textId="77777777" w:rsidR="00655FA7" w:rsidRPr="00CC49AB" w:rsidRDefault="00655FA7" w:rsidP="002405F4">
            <w:pPr>
              <w:spacing w:after="0" w:line="240" w:lineRule="auto"/>
              <w:rPr>
                <w:rFonts w:ascii="Garamond" w:hAnsi="Garamond" w:cs="Times New Roman"/>
                <w:bCs/>
                <w:szCs w:val="24"/>
              </w:rPr>
            </w:pPr>
            <w:r w:rsidRPr="00CC49AB">
              <w:rPr>
                <w:rFonts w:ascii="Garamond" w:hAnsi="Garamond" w:cs="Times New Roman"/>
                <w:szCs w:val="24"/>
              </w:rPr>
              <w:t>Total</w:t>
            </w:r>
          </w:p>
        </w:tc>
        <w:tc>
          <w:tcPr>
            <w:tcW w:w="1218" w:type="pct"/>
          </w:tcPr>
          <w:p w14:paraId="546FAF40" w14:textId="77777777" w:rsidR="00655FA7" w:rsidRPr="00CC49AB" w:rsidRDefault="00655FA7" w:rsidP="002405F4">
            <w:pPr>
              <w:spacing w:after="0" w:line="240" w:lineRule="auto"/>
              <w:jc w:val="center"/>
              <w:rPr>
                <w:rFonts w:ascii="Garamond" w:hAnsi="Garamond" w:cs="Times New Roman"/>
                <w:bCs/>
                <w:szCs w:val="24"/>
              </w:rPr>
            </w:pPr>
            <w:r w:rsidRPr="00CC49AB">
              <w:rPr>
                <w:rFonts w:ascii="Garamond" w:hAnsi="Garamond" w:cs="Times New Roman"/>
                <w:bCs/>
                <w:szCs w:val="24"/>
              </w:rPr>
              <w:t>538,6</w:t>
            </w:r>
          </w:p>
        </w:tc>
        <w:tc>
          <w:tcPr>
            <w:tcW w:w="1218" w:type="pct"/>
          </w:tcPr>
          <w:p w14:paraId="5BA30536" w14:textId="77777777" w:rsidR="00655FA7" w:rsidRPr="00CC49AB" w:rsidRDefault="00655FA7" w:rsidP="002405F4">
            <w:pPr>
              <w:spacing w:after="0" w:line="240" w:lineRule="auto"/>
              <w:jc w:val="center"/>
              <w:rPr>
                <w:rFonts w:ascii="Garamond" w:hAnsi="Garamond" w:cs="Times New Roman"/>
                <w:bCs/>
                <w:szCs w:val="24"/>
              </w:rPr>
            </w:pPr>
            <w:r w:rsidRPr="00CC49AB">
              <w:rPr>
                <w:rFonts w:ascii="Garamond" w:hAnsi="Garamond" w:cs="Times New Roman"/>
                <w:bCs/>
                <w:szCs w:val="24"/>
              </w:rPr>
              <w:t>462,4</w:t>
            </w:r>
          </w:p>
        </w:tc>
        <w:tc>
          <w:tcPr>
            <w:tcW w:w="1218" w:type="pct"/>
          </w:tcPr>
          <w:p w14:paraId="180BD617" w14:textId="77777777" w:rsidR="00655FA7" w:rsidRPr="00CC49AB" w:rsidRDefault="00655FA7" w:rsidP="002405F4">
            <w:pPr>
              <w:keepNext/>
              <w:spacing w:after="0" w:line="240" w:lineRule="auto"/>
              <w:jc w:val="center"/>
              <w:rPr>
                <w:rFonts w:ascii="Garamond" w:hAnsi="Garamond" w:cs="Times New Roman"/>
                <w:bCs/>
                <w:szCs w:val="24"/>
              </w:rPr>
            </w:pPr>
            <w:r w:rsidRPr="00CC49AB">
              <w:rPr>
                <w:rFonts w:ascii="Garamond" w:hAnsi="Garamond" w:cs="Times New Roman"/>
                <w:bCs/>
                <w:szCs w:val="24"/>
              </w:rPr>
              <w:t>430,0</w:t>
            </w:r>
          </w:p>
        </w:tc>
      </w:tr>
    </w:tbl>
    <w:p w14:paraId="1FFBFB18"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73" w:name="_Toc184729240"/>
      <w:r w:rsidRPr="00CC49AB">
        <w:rPr>
          <w:rFonts w:ascii="Garamond" w:hAnsi="Garamond" w:cs="Times New Roman"/>
          <w:b w:val="0"/>
          <w:i/>
          <w:color w:val="auto"/>
          <w:szCs w:val="20"/>
        </w:rPr>
        <w:t xml:space="preserve">Tabela </w:t>
      </w:r>
      <w:r w:rsidR="00145CAE" w:rsidRPr="00CC49AB">
        <w:rPr>
          <w:rFonts w:ascii="Garamond" w:hAnsi="Garamond" w:cs="Times New Roman"/>
          <w:b w:val="0"/>
          <w:i/>
          <w:color w:val="auto"/>
          <w:szCs w:val="20"/>
        </w:rPr>
        <w:t>6.2</w:t>
      </w:r>
      <w:r w:rsidRPr="00CC49AB">
        <w:rPr>
          <w:rFonts w:ascii="Garamond" w:hAnsi="Garamond" w:cs="Times New Roman"/>
          <w:b w:val="0"/>
          <w:i/>
          <w:color w:val="auto"/>
          <w:szCs w:val="20"/>
        </w:rPr>
        <w:t xml:space="preserve"> Pasqyrë e emetimeve të synuara [kt CO</w:t>
      </w:r>
      <w:r w:rsidRPr="00CC49AB">
        <w:rPr>
          <w:rFonts w:ascii="Garamond" w:hAnsi="Garamond" w:cs="Times New Roman"/>
          <w:b w:val="0"/>
          <w:i/>
          <w:color w:val="auto"/>
          <w:szCs w:val="20"/>
          <w:vertAlign w:val="subscript"/>
        </w:rPr>
        <w:t>2ek</w:t>
      </w:r>
      <w:r w:rsidRPr="00CC49AB">
        <w:rPr>
          <w:rFonts w:ascii="Garamond" w:hAnsi="Garamond" w:cs="Times New Roman"/>
          <w:b w:val="0"/>
          <w:i/>
          <w:color w:val="auto"/>
          <w:szCs w:val="20"/>
        </w:rPr>
        <w:t>] të sektorëve që janë të rëndësishëm për Stokun Shqiptar të Ndërtesave për 2030, 2040 dhe 2050</w:t>
      </w:r>
      <w:bookmarkEnd w:id="373"/>
    </w:p>
    <w:p w14:paraId="20DC8503"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Plani Kombëtar i Energjisë dhe Klimës së Shqipërisë</w:t>
      </w:r>
    </w:p>
    <w:p w14:paraId="13340464" w14:textId="77777777" w:rsidR="00327B8A" w:rsidRPr="00CC49AB" w:rsidRDefault="00327B8A" w:rsidP="004811AC">
      <w:pPr>
        <w:pStyle w:val="TEKSTIIIIII"/>
        <w:rPr>
          <w:b/>
        </w:rPr>
      </w:pPr>
      <w:bookmarkStart w:id="374" w:name="_Toc184729151"/>
    </w:p>
    <w:p w14:paraId="3C3B60CF" w14:textId="75A6D9EE" w:rsidR="00655FA7" w:rsidRPr="00CC49AB" w:rsidRDefault="004811AC" w:rsidP="004811AC">
      <w:pPr>
        <w:pStyle w:val="TEKSTIIIIII"/>
        <w:rPr>
          <w:b/>
        </w:rPr>
      </w:pPr>
      <w:r w:rsidRPr="00CC49AB">
        <w:rPr>
          <w:b/>
        </w:rPr>
        <w:t>6.</w:t>
      </w:r>
      <w:r w:rsidR="00025F16">
        <w:rPr>
          <w:b/>
        </w:rPr>
        <w:t>1</w:t>
      </w:r>
      <w:r w:rsidRPr="00CC49AB">
        <w:rPr>
          <w:b/>
        </w:rPr>
        <w:t>.</w:t>
      </w:r>
      <w:r w:rsidR="00025F16">
        <w:rPr>
          <w:b/>
        </w:rPr>
        <w:t>2</w:t>
      </w:r>
      <w:bookmarkStart w:id="375" w:name="_GoBack"/>
      <w:bookmarkEnd w:id="375"/>
      <w:r w:rsidR="00DC2701" w:rsidRPr="00CC49AB">
        <w:rPr>
          <w:b/>
        </w:rPr>
        <w:t xml:space="preserve"> </w:t>
      </w:r>
      <w:r w:rsidR="00655FA7" w:rsidRPr="00CC49AB">
        <w:rPr>
          <w:b/>
        </w:rPr>
        <w:t>Përshkrimi i objektivave të udhërrëfyesit për stokun kombëtar të ndërtesave deri në vitin 2050</w:t>
      </w:r>
      <w:bookmarkEnd w:id="374"/>
    </w:p>
    <w:p w14:paraId="4CFDBE23" w14:textId="19F46AEC" w:rsidR="00655FA7" w:rsidRPr="00CC49AB" w:rsidRDefault="00655FA7" w:rsidP="004811AC">
      <w:pPr>
        <w:pStyle w:val="TEKSTIIIIII"/>
        <w:rPr>
          <w:szCs w:val="24"/>
        </w:rPr>
      </w:pPr>
      <w:r w:rsidRPr="00CC49AB">
        <w:rPr>
          <w:szCs w:val="24"/>
        </w:rPr>
        <w:t xml:space="preserve">Zhvillimi i udhërrëfyesit për Stokun Shqiptar të Ndërtesave deri në vitin 2050 do të bazohet në objektivat e sektorit të banesave dhe sektorit të shërbimeve siç përshkruhet në Planin Kombëtar të Energjisë dhe Klimës të Shqipërisë (shih </w:t>
      </w:r>
      <w:r w:rsidR="007E72FA" w:rsidRPr="00CC49AB">
        <w:rPr>
          <w:szCs w:val="24"/>
        </w:rPr>
        <w:t xml:space="preserve">tabelën </w:t>
      </w:r>
      <w:r w:rsidRPr="00CC49AB">
        <w:rPr>
          <w:szCs w:val="24"/>
        </w:rPr>
        <w:t xml:space="preserve">6.1 dhe </w:t>
      </w:r>
      <w:r w:rsidR="007E72FA" w:rsidRPr="00CC49AB">
        <w:rPr>
          <w:szCs w:val="24"/>
        </w:rPr>
        <w:t xml:space="preserve">tabelën </w:t>
      </w:r>
      <w:r w:rsidRPr="00CC49AB">
        <w:rPr>
          <w:szCs w:val="24"/>
        </w:rPr>
        <w:t>6.2 më lart).</w:t>
      </w:r>
    </w:p>
    <w:p w14:paraId="3D7435DB" w14:textId="7BFFB235" w:rsidR="00655FA7" w:rsidRPr="00CC49AB" w:rsidRDefault="00655FA7" w:rsidP="004811AC">
      <w:pPr>
        <w:pStyle w:val="TEKSTIIIIII"/>
        <w:rPr>
          <w:szCs w:val="24"/>
        </w:rPr>
      </w:pPr>
      <w:r w:rsidRPr="00CC49AB">
        <w:rPr>
          <w:szCs w:val="24"/>
        </w:rPr>
        <w:t>PKEK kombinon sektorin publik dhe atë tregtar në atë që njihet si sektori i shërbimeve. Për zhvillimin e udhërrëfyesit, objektivat e PKEK</w:t>
      </w:r>
      <w:r w:rsidR="007E72FA" w:rsidRPr="00CC49AB">
        <w:rPr>
          <w:szCs w:val="24"/>
        </w:rPr>
        <w:t>-së</w:t>
      </w:r>
      <w:r w:rsidRPr="00CC49AB">
        <w:rPr>
          <w:szCs w:val="24"/>
        </w:rPr>
        <w:t xml:space="preserve"> në lidhje me sektorin e banimit dhe sektorin e shërbimeve duhet të përkthehen në objektiva individuale për lloje të ndryshme ndërtesash (ndërtesa rezidenciale, publike dhe komerciale/private të shërbimit).</w:t>
      </w:r>
    </w:p>
    <w:p w14:paraId="2E42F70A" w14:textId="057D7A5B" w:rsidR="00655FA7" w:rsidRPr="00CC49AB" w:rsidRDefault="00655FA7" w:rsidP="004811AC">
      <w:pPr>
        <w:pStyle w:val="TEKSTIIIIII"/>
        <w:rPr>
          <w:szCs w:val="24"/>
        </w:rPr>
      </w:pPr>
      <w:r w:rsidRPr="00CC49AB">
        <w:rPr>
          <w:szCs w:val="24"/>
        </w:rPr>
        <w:lastRenderedPageBreak/>
        <w:t xml:space="preserve">Zhvillimi i udhërrëfyesit për stokun kombëtar të ndërtesave deri në vitin 2050 do të bazohet në objektivat e sektorit të banesave dhe sektorit të shërbimeve siç përshkruhet në Planin Kombëtar të Energjisë dhe Klimës të Shqipërisë (shih </w:t>
      </w:r>
      <w:r w:rsidR="002F1842" w:rsidRPr="00CC49AB">
        <w:rPr>
          <w:szCs w:val="24"/>
        </w:rPr>
        <w:t xml:space="preserve">tabelën 6.1 dhe tabelën </w:t>
      </w:r>
      <w:r w:rsidRPr="00CC49AB">
        <w:rPr>
          <w:szCs w:val="24"/>
        </w:rPr>
        <w:t>6.2 më lart).</w:t>
      </w:r>
    </w:p>
    <w:p w14:paraId="5A0C045C" w14:textId="0B71178F" w:rsidR="00655FA7" w:rsidRPr="00CC49AB" w:rsidRDefault="00655FA7" w:rsidP="004811AC">
      <w:pPr>
        <w:pStyle w:val="TEKSTIIIIII"/>
        <w:rPr>
          <w:szCs w:val="24"/>
        </w:rPr>
      </w:pPr>
      <w:r w:rsidRPr="00CC49AB">
        <w:rPr>
          <w:szCs w:val="24"/>
        </w:rPr>
        <w:t>PKEK</w:t>
      </w:r>
      <w:r w:rsidR="002F1842" w:rsidRPr="00CC49AB">
        <w:rPr>
          <w:szCs w:val="24"/>
        </w:rPr>
        <w:t>-ja</w:t>
      </w:r>
      <w:r w:rsidRPr="00CC49AB">
        <w:rPr>
          <w:szCs w:val="24"/>
        </w:rPr>
        <w:t xml:space="preserve"> kombinon Sektorin Publik dhe atë Tregtar në atë që njihet si Sektori i Shërbimeve. Për zhvillimin e Udhërrëfyesit, objektivat e PKEK në lidhje me sektorin e banimit dhe sektorin e shërbimeve duhet të përkthehen në objektiva individuale për lloje të ndryshme ndërtesash (ndërtesa rezidenciale, publike dhe komerciale/private të shërbimit).</w:t>
      </w:r>
    </w:p>
    <w:p w14:paraId="1A103370" w14:textId="77777777" w:rsidR="00655FA7" w:rsidRPr="00CC49AB" w:rsidRDefault="00655FA7" w:rsidP="004811AC">
      <w:pPr>
        <w:pStyle w:val="TEKSTIIIIII"/>
        <w:rPr>
          <w:szCs w:val="24"/>
        </w:rPr>
      </w:pPr>
      <w:r w:rsidRPr="00CC49AB">
        <w:rPr>
          <w:szCs w:val="24"/>
        </w:rPr>
        <w:t>Sektori rezidencial: emetimet e gazeve serrë të sektorit të banimit korrespondojnë me emetimet e ndërtesave të banimit.</w:t>
      </w:r>
    </w:p>
    <w:p w14:paraId="7A920662" w14:textId="77777777" w:rsidR="00655FA7" w:rsidRPr="00CC49AB" w:rsidRDefault="00655FA7" w:rsidP="004811AC">
      <w:pPr>
        <w:pStyle w:val="TEKSTIIIIII"/>
        <w:rPr>
          <w:szCs w:val="24"/>
        </w:rPr>
      </w:pPr>
      <w:r w:rsidRPr="00CC49AB">
        <w:rPr>
          <w:szCs w:val="24"/>
        </w:rPr>
        <w:t>Sektori i shërbimeve: emetimet e gazeve serrë të sektorit të shërbimeve përmbledhin emetimet e ndërtesave publike dhe emetimet që ndodhin në ndërtesat e sektorit komercial/privat. Pjesa e emetimeve ndërmjet ndërtesave të shërbimit publik dhe atij komercial/privat është vlerësuar bazuar në intensitetin e tyre individual të energjisë për sipërfaqen e dyshemesë – sektori komercial/privat arrin rreth 80% të pjesës totale të emetimeve të CO</w:t>
      </w:r>
      <w:r w:rsidRPr="00CC49AB">
        <w:rPr>
          <w:szCs w:val="24"/>
          <w:vertAlign w:val="subscript"/>
        </w:rPr>
        <w:t xml:space="preserve">2ekv </w:t>
      </w:r>
      <w:r w:rsidRPr="00CC49AB">
        <w:rPr>
          <w:szCs w:val="24"/>
        </w:rPr>
        <w:t>brenda sektorit të shërbimeve të përcaktuara sipas PKEK, ndërsa ndërtesat publike qendrore përbëjnë rreth 12%, dhe ndërtesat publike bashkiake rreth 8% të pjesës totale të emetimeve të CO</w:t>
      </w:r>
      <w:r w:rsidRPr="00CC49AB">
        <w:rPr>
          <w:szCs w:val="24"/>
          <w:vertAlign w:val="subscript"/>
        </w:rPr>
        <w:t>2ekv</w:t>
      </w:r>
      <w:r w:rsidRPr="00CC49AB">
        <w:rPr>
          <w:szCs w:val="24"/>
        </w:rPr>
        <w:t>.</w:t>
      </w:r>
    </w:p>
    <w:p w14:paraId="4F0BCE5E" w14:textId="6A893D70" w:rsidR="00655FA7" w:rsidRPr="00CC49AB" w:rsidRDefault="00655FA7" w:rsidP="004811AC">
      <w:pPr>
        <w:pStyle w:val="TEKSTIIIIII"/>
        <w:rPr>
          <w:szCs w:val="24"/>
        </w:rPr>
      </w:pPr>
      <w:r w:rsidRPr="00CC49AB">
        <w:rPr>
          <w:szCs w:val="24"/>
        </w:rPr>
        <w:t>Meqenëse PKEK</w:t>
      </w:r>
      <w:r w:rsidR="002F1842" w:rsidRPr="00CC49AB">
        <w:rPr>
          <w:szCs w:val="24"/>
        </w:rPr>
        <w:t>-ja</w:t>
      </w:r>
      <w:r w:rsidRPr="00CC49AB">
        <w:rPr>
          <w:szCs w:val="24"/>
        </w:rPr>
        <w:t xml:space="preserve"> nuk jep informacion mbi emetimet e parashikuara në vitin 2040, emetimet e parashikuara në vitin 2040 janë nxjerrë nga mjeti LEAP i përdorur për objektivat e përcaktuara të PKEK</w:t>
      </w:r>
      <w:r w:rsidR="002F1842" w:rsidRPr="00CC49AB">
        <w:rPr>
          <w:szCs w:val="24"/>
        </w:rPr>
        <w:t>-së</w:t>
      </w:r>
      <w:r w:rsidRPr="00CC49AB">
        <w:rPr>
          <w:szCs w:val="24"/>
        </w:rPr>
        <w:t>.</w:t>
      </w:r>
    </w:p>
    <w:p w14:paraId="12F8D43A" w14:textId="4D993A82" w:rsidR="00655FA7" w:rsidRPr="00CC49AB" w:rsidRDefault="00655FA7" w:rsidP="00655FA7">
      <w:pPr>
        <w:spacing w:after="0" w:line="240" w:lineRule="auto"/>
        <w:jc w:val="both"/>
        <w:rPr>
          <w:rFonts w:ascii="Garamond" w:hAnsi="Garamond" w:cs="Times New Roman"/>
          <w:sz w:val="24"/>
          <w:szCs w:val="24"/>
        </w:rPr>
      </w:pPr>
      <w:r w:rsidRPr="00CC49AB">
        <w:rPr>
          <w:rFonts w:ascii="Garamond" w:hAnsi="Garamond" w:cs="Times New Roman"/>
          <w:sz w:val="24"/>
          <w:szCs w:val="24"/>
        </w:rPr>
        <w:t>Tabela e mëposhtme ofron një pasqyrë të emetimeve të synuara të gazeve me efekt serrë për ndërtesat e banimit, ndërtesat publike dhe ndërtesat tregtare/private të shërbimeve deri në vitin 2050, të cilat janë bazat për hartimin e udhërrëfyesit për stokun kombëtar të ndërtesave.</w:t>
      </w:r>
    </w:p>
    <w:p w14:paraId="0A666053" w14:textId="77777777" w:rsidR="00327B8A" w:rsidRPr="00CC49AB" w:rsidRDefault="00327B8A" w:rsidP="00655FA7">
      <w:pPr>
        <w:spacing w:after="0" w:line="240" w:lineRule="auto"/>
        <w:jc w:val="both"/>
        <w:rPr>
          <w:rFonts w:ascii="Garamond" w:hAnsi="Garamond" w:cs="Times New Roman"/>
          <w:sz w:val="24"/>
          <w:szCs w:val="24"/>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067"/>
        <w:gridCol w:w="1809"/>
        <w:gridCol w:w="1822"/>
        <w:gridCol w:w="1831"/>
        <w:gridCol w:w="1821"/>
      </w:tblGrid>
      <w:tr w:rsidR="00655FA7" w:rsidRPr="00CC49AB" w14:paraId="7C1FDB80" w14:textId="77777777" w:rsidTr="00327B8A">
        <w:trPr>
          <w:jc w:val="center"/>
        </w:trPr>
        <w:tc>
          <w:tcPr>
            <w:tcW w:w="1105" w:type="pct"/>
            <w:shd w:val="clear" w:color="auto" w:fill="FDE9D9" w:themeFill="accent6" w:themeFillTint="33"/>
          </w:tcPr>
          <w:p w14:paraId="6EF27402" w14:textId="77777777" w:rsidR="00655FA7" w:rsidRPr="00CC49AB" w:rsidRDefault="00655FA7" w:rsidP="002405F4">
            <w:pPr>
              <w:spacing w:after="0" w:line="240" w:lineRule="auto"/>
              <w:rPr>
                <w:rFonts w:ascii="Garamond" w:hAnsi="Garamond" w:cs="Times New Roman"/>
                <w:b/>
                <w:szCs w:val="20"/>
              </w:rPr>
            </w:pPr>
            <w:r w:rsidRPr="00CC49AB">
              <w:rPr>
                <w:rFonts w:ascii="Garamond" w:hAnsi="Garamond" w:cs="Times New Roman"/>
                <w:b/>
                <w:szCs w:val="20"/>
              </w:rPr>
              <w:t>Tipi i ndërtesës</w:t>
            </w:r>
          </w:p>
        </w:tc>
        <w:tc>
          <w:tcPr>
            <w:tcW w:w="967" w:type="pct"/>
            <w:shd w:val="clear" w:color="auto" w:fill="FDE9D9" w:themeFill="accent6" w:themeFillTint="33"/>
          </w:tcPr>
          <w:p w14:paraId="665960BE" w14:textId="77777777" w:rsidR="00655FA7" w:rsidRPr="00CC49AB" w:rsidRDefault="00655FA7" w:rsidP="002405F4">
            <w:pPr>
              <w:spacing w:after="0" w:line="240" w:lineRule="auto"/>
              <w:jc w:val="center"/>
              <w:rPr>
                <w:rFonts w:ascii="Garamond" w:hAnsi="Garamond" w:cs="Times New Roman"/>
                <w:b/>
                <w:szCs w:val="20"/>
              </w:rPr>
            </w:pPr>
            <w:r w:rsidRPr="00CC49AB">
              <w:rPr>
                <w:rFonts w:ascii="Garamond" w:hAnsi="Garamond" w:cs="Times New Roman"/>
                <w:b/>
                <w:szCs w:val="20"/>
              </w:rPr>
              <w:t>Viti bazë 2023</w:t>
            </w:r>
          </w:p>
        </w:tc>
        <w:tc>
          <w:tcPr>
            <w:tcW w:w="974" w:type="pct"/>
            <w:shd w:val="clear" w:color="auto" w:fill="FDE9D9" w:themeFill="accent6" w:themeFillTint="33"/>
          </w:tcPr>
          <w:p w14:paraId="0DE14825" w14:textId="77777777" w:rsidR="00655FA7" w:rsidRPr="00CC49AB" w:rsidRDefault="00655FA7" w:rsidP="002405F4">
            <w:pPr>
              <w:spacing w:after="0" w:line="240" w:lineRule="auto"/>
              <w:jc w:val="center"/>
              <w:rPr>
                <w:rFonts w:ascii="Garamond" w:hAnsi="Garamond" w:cs="Times New Roman"/>
                <w:b/>
                <w:szCs w:val="20"/>
              </w:rPr>
            </w:pPr>
            <w:r w:rsidRPr="00CC49AB">
              <w:rPr>
                <w:rFonts w:ascii="Garamond" w:hAnsi="Garamond" w:cs="Times New Roman"/>
                <w:b/>
                <w:szCs w:val="20"/>
              </w:rPr>
              <w:t>2030</w:t>
            </w:r>
          </w:p>
        </w:tc>
        <w:tc>
          <w:tcPr>
            <w:tcW w:w="979" w:type="pct"/>
            <w:shd w:val="clear" w:color="auto" w:fill="FDE9D9" w:themeFill="accent6" w:themeFillTint="33"/>
          </w:tcPr>
          <w:p w14:paraId="1699753B" w14:textId="77777777" w:rsidR="00655FA7" w:rsidRPr="00CC49AB" w:rsidRDefault="00655FA7" w:rsidP="002405F4">
            <w:pPr>
              <w:spacing w:after="0" w:line="240" w:lineRule="auto"/>
              <w:jc w:val="center"/>
              <w:rPr>
                <w:rFonts w:ascii="Garamond" w:hAnsi="Garamond" w:cs="Times New Roman"/>
                <w:b/>
                <w:szCs w:val="20"/>
              </w:rPr>
            </w:pPr>
            <w:r w:rsidRPr="00CC49AB">
              <w:rPr>
                <w:rFonts w:ascii="Garamond" w:hAnsi="Garamond" w:cs="Times New Roman"/>
                <w:b/>
                <w:szCs w:val="20"/>
              </w:rPr>
              <w:t>2040</w:t>
            </w:r>
          </w:p>
        </w:tc>
        <w:tc>
          <w:tcPr>
            <w:tcW w:w="974" w:type="pct"/>
            <w:shd w:val="clear" w:color="auto" w:fill="FDE9D9" w:themeFill="accent6" w:themeFillTint="33"/>
          </w:tcPr>
          <w:p w14:paraId="18331E58" w14:textId="77777777" w:rsidR="00655FA7" w:rsidRPr="00CC49AB" w:rsidRDefault="00655FA7" w:rsidP="002405F4">
            <w:pPr>
              <w:spacing w:after="0" w:line="240" w:lineRule="auto"/>
              <w:jc w:val="center"/>
              <w:rPr>
                <w:rFonts w:ascii="Garamond" w:hAnsi="Garamond" w:cs="Times New Roman"/>
                <w:b/>
                <w:szCs w:val="20"/>
              </w:rPr>
            </w:pPr>
            <w:r w:rsidRPr="00CC49AB">
              <w:rPr>
                <w:rFonts w:ascii="Garamond" w:hAnsi="Garamond" w:cs="Times New Roman"/>
                <w:b/>
                <w:szCs w:val="20"/>
              </w:rPr>
              <w:t>2050</w:t>
            </w:r>
          </w:p>
        </w:tc>
      </w:tr>
      <w:tr w:rsidR="00655FA7" w:rsidRPr="00CC49AB" w14:paraId="074A612E" w14:textId="77777777" w:rsidTr="00327B8A">
        <w:trPr>
          <w:jc w:val="center"/>
        </w:trPr>
        <w:tc>
          <w:tcPr>
            <w:tcW w:w="1105" w:type="pct"/>
            <w:shd w:val="clear" w:color="auto" w:fill="FDE9D9" w:themeFill="accent6" w:themeFillTint="33"/>
          </w:tcPr>
          <w:p w14:paraId="6D34ACEA" w14:textId="77777777" w:rsidR="00655FA7" w:rsidRPr="00CC49AB" w:rsidRDefault="00655FA7" w:rsidP="002405F4">
            <w:pPr>
              <w:spacing w:after="0" w:line="240" w:lineRule="auto"/>
              <w:rPr>
                <w:rFonts w:ascii="Garamond" w:hAnsi="Garamond" w:cs="Times New Roman"/>
                <w:szCs w:val="20"/>
              </w:rPr>
            </w:pPr>
            <w:r w:rsidRPr="00CC49AB">
              <w:rPr>
                <w:rFonts w:ascii="Garamond" w:hAnsi="Garamond" w:cs="Times New Roman"/>
                <w:szCs w:val="20"/>
              </w:rPr>
              <w:t>Ndërtesat rezidenciale</w:t>
            </w:r>
          </w:p>
        </w:tc>
        <w:tc>
          <w:tcPr>
            <w:tcW w:w="967" w:type="pct"/>
          </w:tcPr>
          <w:p w14:paraId="18DA911C" w14:textId="77777777" w:rsidR="00655FA7" w:rsidRPr="00CC49AB" w:rsidRDefault="00655FA7" w:rsidP="002405F4">
            <w:pPr>
              <w:spacing w:after="0" w:line="240" w:lineRule="auto"/>
              <w:jc w:val="center"/>
              <w:rPr>
                <w:rFonts w:ascii="Garamond" w:hAnsi="Garamond" w:cs="Times New Roman"/>
                <w:szCs w:val="20"/>
              </w:rPr>
            </w:pPr>
            <w:r w:rsidRPr="00CC49AB">
              <w:rPr>
                <w:rFonts w:ascii="Garamond" w:hAnsi="Garamond" w:cs="Times New Roman"/>
                <w:szCs w:val="20"/>
              </w:rPr>
              <w:t>337,5</w:t>
            </w:r>
          </w:p>
        </w:tc>
        <w:tc>
          <w:tcPr>
            <w:tcW w:w="974" w:type="pct"/>
          </w:tcPr>
          <w:p w14:paraId="13FD9BA4" w14:textId="77777777" w:rsidR="00655FA7" w:rsidRPr="00CC49AB" w:rsidRDefault="00655FA7" w:rsidP="002405F4">
            <w:pPr>
              <w:spacing w:after="0" w:line="240" w:lineRule="auto"/>
              <w:jc w:val="center"/>
              <w:rPr>
                <w:rFonts w:ascii="Garamond" w:hAnsi="Garamond" w:cs="Times New Roman"/>
                <w:szCs w:val="20"/>
              </w:rPr>
            </w:pPr>
            <w:r w:rsidRPr="00CC49AB">
              <w:rPr>
                <w:rFonts w:ascii="Garamond" w:hAnsi="Garamond" w:cs="Times New Roman"/>
                <w:szCs w:val="20"/>
              </w:rPr>
              <w:t>291,6</w:t>
            </w:r>
          </w:p>
        </w:tc>
        <w:tc>
          <w:tcPr>
            <w:tcW w:w="979" w:type="pct"/>
          </w:tcPr>
          <w:p w14:paraId="0348AC76" w14:textId="77777777" w:rsidR="00655FA7" w:rsidRPr="00CC49AB" w:rsidRDefault="00655FA7" w:rsidP="002405F4">
            <w:pPr>
              <w:spacing w:after="0" w:line="240" w:lineRule="auto"/>
              <w:jc w:val="center"/>
              <w:rPr>
                <w:rFonts w:ascii="Garamond" w:hAnsi="Garamond" w:cs="Times New Roman"/>
                <w:szCs w:val="20"/>
              </w:rPr>
            </w:pPr>
            <w:r w:rsidRPr="00CC49AB">
              <w:rPr>
                <w:rFonts w:ascii="Garamond" w:hAnsi="Garamond" w:cs="Times New Roman"/>
                <w:szCs w:val="20"/>
              </w:rPr>
              <w:t>190,2</w:t>
            </w:r>
          </w:p>
        </w:tc>
        <w:tc>
          <w:tcPr>
            <w:tcW w:w="974" w:type="pct"/>
          </w:tcPr>
          <w:p w14:paraId="160CE218" w14:textId="77777777" w:rsidR="00655FA7" w:rsidRPr="00CC49AB" w:rsidRDefault="00655FA7" w:rsidP="002405F4">
            <w:pPr>
              <w:spacing w:after="0" w:line="240" w:lineRule="auto"/>
              <w:jc w:val="center"/>
              <w:rPr>
                <w:rFonts w:ascii="Garamond" w:hAnsi="Garamond" w:cs="Times New Roman"/>
                <w:szCs w:val="20"/>
              </w:rPr>
            </w:pPr>
            <w:r w:rsidRPr="00CC49AB">
              <w:rPr>
                <w:rFonts w:ascii="Garamond" w:hAnsi="Garamond" w:cs="Times New Roman"/>
                <w:szCs w:val="20"/>
              </w:rPr>
              <w:t>123,4</w:t>
            </w:r>
          </w:p>
        </w:tc>
      </w:tr>
      <w:tr w:rsidR="00655FA7" w:rsidRPr="00CC49AB" w14:paraId="785C2B13" w14:textId="77777777" w:rsidTr="00327B8A">
        <w:trPr>
          <w:jc w:val="center"/>
        </w:trPr>
        <w:tc>
          <w:tcPr>
            <w:tcW w:w="1105" w:type="pct"/>
            <w:shd w:val="clear" w:color="auto" w:fill="FDE9D9" w:themeFill="accent6" w:themeFillTint="33"/>
          </w:tcPr>
          <w:p w14:paraId="4B7EDD81" w14:textId="77777777" w:rsidR="00655FA7" w:rsidRPr="00CC49AB" w:rsidRDefault="00655FA7" w:rsidP="002405F4">
            <w:pPr>
              <w:spacing w:after="0" w:line="240" w:lineRule="auto"/>
              <w:rPr>
                <w:rFonts w:ascii="Garamond" w:hAnsi="Garamond" w:cs="Times New Roman"/>
                <w:szCs w:val="20"/>
              </w:rPr>
            </w:pPr>
            <w:r w:rsidRPr="00CC49AB">
              <w:rPr>
                <w:rFonts w:ascii="Garamond" w:hAnsi="Garamond" w:cs="Times New Roman"/>
                <w:szCs w:val="20"/>
              </w:rPr>
              <w:t>Ndërtesat publike</w:t>
            </w:r>
          </w:p>
          <w:p w14:paraId="5D0475C1" w14:textId="77777777" w:rsidR="00655FA7" w:rsidRPr="00CC49AB" w:rsidRDefault="00655FA7" w:rsidP="002405F4">
            <w:pPr>
              <w:spacing w:after="0" w:line="240" w:lineRule="auto"/>
              <w:rPr>
                <w:rFonts w:ascii="Garamond" w:hAnsi="Garamond" w:cs="Times New Roman"/>
                <w:szCs w:val="20"/>
              </w:rPr>
            </w:pPr>
          </w:p>
        </w:tc>
        <w:tc>
          <w:tcPr>
            <w:tcW w:w="967" w:type="pct"/>
          </w:tcPr>
          <w:p w14:paraId="0F26496E" w14:textId="77777777" w:rsidR="00655FA7" w:rsidRPr="00CC49AB" w:rsidRDefault="00655FA7" w:rsidP="002405F4">
            <w:pPr>
              <w:spacing w:after="0" w:line="240" w:lineRule="auto"/>
              <w:jc w:val="center"/>
              <w:rPr>
                <w:rFonts w:ascii="Garamond" w:hAnsi="Garamond" w:cs="Times New Roman"/>
                <w:szCs w:val="20"/>
              </w:rPr>
            </w:pPr>
            <w:r w:rsidRPr="00CC49AB">
              <w:rPr>
                <w:rFonts w:ascii="Garamond" w:hAnsi="Garamond" w:cs="Times New Roman"/>
                <w:szCs w:val="20"/>
              </w:rPr>
              <w:t>43,0</w:t>
            </w:r>
          </w:p>
        </w:tc>
        <w:tc>
          <w:tcPr>
            <w:tcW w:w="974" w:type="pct"/>
          </w:tcPr>
          <w:p w14:paraId="4ADBAC0B" w14:textId="77777777" w:rsidR="00655FA7" w:rsidRPr="00CC49AB" w:rsidRDefault="00655FA7" w:rsidP="002405F4">
            <w:pPr>
              <w:spacing w:after="0" w:line="240" w:lineRule="auto"/>
              <w:jc w:val="center"/>
              <w:rPr>
                <w:rFonts w:ascii="Garamond" w:hAnsi="Garamond" w:cs="Times New Roman"/>
                <w:szCs w:val="20"/>
              </w:rPr>
            </w:pPr>
            <w:r w:rsidRPr="00CC49AB">
              <w:rPr>
                <w:rFonts w:ascii="Garamond" w:hAnsi="Garamond" w:cs="Times New Roman"/>
                <w:szCs w:val="20"/>
              </w:rPr>
              <w:t>48,3</w:t>
            </w:r>
          </w:p>
        </w:tc>
        <w:tc>
          <w:tcPr>
            <w:tcW w:w="979" w:type="pct"/>
          </w:tcPr>
          <w:p w14:paraId="68640CD7" w14:textId="77777777" w:rsidR="00655FA7" w:rsidRPr="00CC49AB" w:rsidRDefault="00655FA7" w:rsidP="002405F4">
            <w:pPr>
              <w:spacing w:after="0" w:line="240" w:lineRule="auto"/>
              <w:jc w:val="center"/>
              <w:rPr>
                <w:rFonts w:ascii="Garamond" w:hAnsi="Garamond" w:cs="Times New Roman"/>
                <w:szCs w:val="20"/>
              </w:rPr>
            </w:pPr>
            <w:r w:rsidRPr="00CC49AB">
              <w:rPr>
                <w:rFonts w:ascii="Garamond" w:hAnsi="Garamond" w:cs="Times New Roman"/>
                <w:szCs w:val="20"/>
              </w:rPr>
              <w:t>53,2</w:t>
            </w:r>
          </w:p>
        </w:tc>
        <w:tc>
          <w:tcPr>
            <w:tcW w:w="974" w:type="pct"/>
          </w:tcPr>
          <w:p w14:paraId="614D950E" w14:textId="77777777" w:rsidR="00655FA7" w:rsidRPr="00CC49AB" w:rsidRDefault="00655FA7" w:rsidP="002405F4">
            <w:pPr>
              <w:spacing w:after="0" w:line="240" w:lineRule="auto"/>
              <w:jc w:val="center"/>
              <w:rPr>
                <w:rFonts w:ascii="Garamond" w:hAnsi="Garamond" w:cs="Times New Roman"/>
                <w:szCs w:val="20"/>
              </w:rPr>
            </w:pPr>
            <w:r w:rsidRPr="00CC49AB">
              <w:rPr>
                <w:rFonts w:ascii="Garamond" w:hAnsi="Garamond" w:cs="Times New Roman"/>
                <w:szCs w:val="20"/>
              </w:rPr>
              <w:t>60,0</w:t>
            </w:r>
          </w:p>
        </w:tc>
      </w:tr>
      <w:tr w:rsidR="00655FA7" w:rsidRPr="00CC49AB" w14:paraId="48404DEB" w14:textId="77777777" w:rsidTr="00327B8A">
        <w:trPr>
          <w:jc w:val="center"/>
        </w:trPr>
        <w:tc>
          <w:tcPr>
            <w:tcW w:w="1105" w:type="pct"/>
            <w:shd w:val="clear" w:color="auto" w:fill="FDE9D9" w:themeFill="accent6" w:themeFillTint="33"/>
          </w:tcPr>
          <w:p w14:paraId="02ED74D0" w14:textId="77777777" w:rsidR="00655FA7" w:rsidRPr="00CC49AB" w:rsidRDefault="00655FA7" w:rsidP="002405F4">
            <w:pPr>
              <w:spacing w:after="0" w:line="240" w:lineRule="auto"/>
              <w:rPr>
                <w:rFonts w:ascii="Garamond" w:hAnsi="Garamond" w:cs="Times New Roman"/>
                <w:szCs w:val="20"/>
              </w:rPr>
            </w:pPr>
            <w:r w:rsidRPr="00CC49AB">
              <w:rPr>
                <w:rFonts w:ascii="Garamond" w:hAnsi="Garamond" w:cs="Times New Roman"/>
                <w:szCs w:val="20"/>
              </w:rPr>
              <w:t>Ndërtesat private komerciale dhe të shërbimeve</w:t>
            </w:r>
          </w:p>
        </w:tc>
        <w:tc>
          <w:tcPr>
            <w:tcW w:w="967" w:type="pct"/>
          </w:tcPr>
          <w:p w14:paraId="6AA6FB3E" w14:textId="77777777" w:rsidR="00655FA7" w:rsidRPr="00CC49AB" w:rsidRDefault="00655FA7" w:rsidP="002405F4">
            <w:pPr>
              <w:spacing w:after="0" w:line="240" w:lineRule="auto"/>
              <w:jc w:val="center"/>
              <w:rPr>
                <w:rFonts w:ascii="Garamond" w:hAnsi="Garamond" w:cs="Times New Roman"/>
                <w:szCs w:val="20"/>
              </w:rPr>
            </w:pPr>
            <w:r w:rsidRPr="00CC49AB">
              <w:rPr>
                <w:rFonts w:ascii="Garamond" w:hAnsi="Garamond" w:cs="Times New Roman"/>
                <w:szCs w:val="20"/>
              </w:rPr>
              <w:t>176,7</w:t>
            </w:r>
          </w:p>
        </w:tc>
        <w:tc>
          <w:tcPr>
            <w:tcW w:w="974" w:type="pct"/>
          </w:tcPr>
          <w:p w14:paraId="230175C2" w14:textId="77777777" w:rsidR="00655FA7" w:rsidRPr="00CC49AB" w:rsidRDefault="00655FA7" w:rsidP="002405F4">
            <w:pPr>
              <w:spacing w:after="0" w:line="240" w:lineRule="auto"/>
              <w:jc w:val="center"/>
              <w:rPr>
                <w:rFonts w:ascii="Garamond" w:hAnsi="Garamond" w:cs="Times New Roman"/>
                <w:szCs w:val="20"/>
              </w:rPr>
            </w:pPr>
            <w:r w:rsidRPr="00CC49AB">
              <w:rPr>
                <w:rFonts w:ascii="Garamond" w:hAnsi="Garamond" w:cs="Times New Roman"/>
                <w:szCs w:val="20"/>
              </w:rPr>
              <w:t>198,7</w:t>
            </w:r>
          </w:p>
        </w:tc>
        <w:tc>
          <w:tcPr>
            <w:tcW w:w="979" w:type="pct"/>
          </w:tcPr>
          <w:p w14:paraId="0A0F641A" w14:textId="77777777" w:rsidR="00655FA7" w:rsidRPr="00CC49AB" w:rsidRDefault="00655FA7" w:rsidP="002405F4">
            <w:pPr>
              <w:spacing w:after="0" w:line="240" w:lineRule="auto"/>
              <w:jc w:val="center"/>
              <w:rPr>
                <w:rFonts w:ascii="Garamond" w:hAnsi="Garamond" w:cs="Times New Roman"/>
                <w:szCs w:val="20"/>
              </w:rPr>
            </w:pPr>
            <w:r w:rsidRPr="00CC49AB">
              <w:rPr>
                <w:rFonts w:ascii="Garamond" w:hAnsi="Garamond" w:cs="Times New Roman"/>
                <w:szCs w:val="20"/>
              </w:rPr>
              <w:t>219,0</w:t>
            </w:r>
          </w:p>
        </w:tc>
        <w:tc>
          <w:tcPr>
            <w:tcW w:w="974" w:type="pct"/>
          </w:tcPr>
          <w:p w14:paraId="0B7FFE02" w14:textId="77777777" w:rsidR="00655FA7" w:rsidRPr="00CC49AB" w:rsidRDefault="00655FA7" w:rsidP="002405F4">
            <w:pPr>
              <w:spacing w:after="0" w:line="240" w:lineRule="auto"/>
              <w:jc w:val="center"/>
              <w:rPr>
                <w:rFonts w:ascii="Garamond" w:hAnsi="Garamond" w:cs="Times New Roman"/>
                <w:szCs w:val="20"/>
              </w:rPr>
            </w:pPr>
            <w:r w:rsidRPr="00CC49AB">
              <w:rPr>
                <w:rFonts w:ascii="Garamond" w:hAnsi="Garamond" w:cs="Times New Roman"/>
                <w:szCs w:val="20"/>
              </w:rPr>
              <w:t>246,6</w:t>
            </w:r>
          </w:p>
        </w:tc>
      </w:tr>
      <w:tr w:rsidR="00655FA7" w:rsidRPr="00CC49AB" w14:paraId="6181733B" w14:textId="77777777" w:rsidTr="00327B8A">
        <w:trPr>
          <w:jc w:val="center"/>
        </w:trPr>
        <w:tc>
          <w:tcPr>
            <w:tcW w:w="1105" w:type="pct"/>
            <w:shd w:val="clear" w:color="auto" w:fill="FDE9D9" w:themeFill="accent6" w:themeFillTint="33"/>
          </w:tcPr>
          <w:p w14:paraId="65FA1D3D" w14:textId="77777777" w:rsidR="00655FA7" w:rsidRPr="00CC49AB" w:rsidRDefault="00655FA7" w:rsidP="002405F4">
            <w:pPr>
              <w:spacing w:after="0" w:line="240" w:lineRule="auto"/>
              <w:rPr>
                <w:rFonts w:ascii="Garamond" w:hAnsi="Garamond" w:cs="Times New Roman"/>
                <w:bCs/>
                <w:szCs w:val="20"/>
              </w:rPr>
            </w:pPr>
            <w:r w:rsidRPr="00CC49AB">
              <w:rPr>
                <w:rFonts w:ascii="Garamond" w:hAnsi="Garamond" w:cs="Times New Roman"/>
                <w:bCs/>
                <w:szCs w:val="20"/>
              </w:rPr>
              <w:t>Total</w:t>
            </w:r>
          </w:p>
        </w:tc>
        <w:tc>
          <w:tcPr>
            <w:tcW w:w="967" w:type="pct"/>
          </w:tcPr>
          <w:p w14:paraId="4740AA71" w14:textId="77777777" w:rsidR="00655FA7" w:rsidRPr="00CC49AB" w:rsidRDefault="00655FA7" w:rsidP="002405F4">
            <w:pPr>
              <w:spacing w:after="0" w:line="240" w:lineRule="auto"/>
              <w:jc w:val="center"/>
              <w:rPr>
                <w:rFonts w:ascii="Garamond" w:hAnsi="Garamond" w:cs="Times New Roman"/>
                <w:bCs/>
                <w:szCs w:val="20"/>
              </w:rPr>
            </w:pPr>
            <w:r w:rsidRPr="00CC49AB">
              <w:rPr>
                <w:rFonts w:ascii="Garamond" w:hAnsi="Garamond" w:cs="Times New Roman"/>
                <w:bCs/>
                <w:szCs w:val="20"/>
              </w:rPr>
              <w:t>557,2</w:t>
            </w:r>
          </w:p>
        </w:tc>
        <w:tc>
          <w:tcPr>
            <w:tcW w:w="974" w:type="pct"/>
          </w:tcPr>
          <w:p w14:paraId="16D77F81" w14:textId="77777777" w:rsidR="00655FA7" w:rsidRPr="00CC49AB" w:rsidRDefault="00655FA7" w:rsidP="002405F4">
            <w:pPr>
              <w:spacing w:after="0" w:line="240" w:lineRule="auto"/>
              <w:jc w:val="center"/>
              <w:rPr>
                <w:rFonts w:ascii="Garamond" w:hAnsi="Garamond" w:cs="Times New Roman"/>
                <w:bCs/>
                <w:szCs w:val="20"/>
              </w:rPr>
            </w:pPr>
            <w:r w:rsidRPr="00CC49AB">
              <w:rPr>
                <w:rFonts w:ascii="Garamond" w:hAnsi="Garamond" w:cs="Times New Roman"/>
                <w:bCs/>
                <w:szCs w:val="20"/>
              </w:rPr>
              <w:t>538,6</w:t>
            </w:r>
          </w:p>
        </w:tc>
        <w:tc>
          <w:tcPr>
            <w:tcW w:w="979" w:type="pct"/>
          </w:tcPr>
          <w:p w14:paraId="64433228" w14:textId="77777777" w:rsidR="00655FA7" w:rsidRPr="00CC49AB" w:rsidRDefault="00655FA7" w:rsidP="002405F4">
            <w:pPr>
              <w:spacing w:after="0" w:line="240" w:lineRule="auto"/>
              <w:jc w:val="center"/>
              <w:rPr>
                <w:rFonts w:ascii="Garamond" w:hAnsi="Garamond" w:cs="Times New Roman"/>
                <w:bCs/>
                <w:szCs w:val="20"/>
              </w:rPr>
            </w:pPr>
            <w:r w:rsidRPr="00CC49AB">
              <w:rPr>
                <w:rFonts w:ascii="Garamond" w:hAnsi="Garamond" w:cs="Times New Roman"/>
                <w:bCs/>
                <w:szCs w:val="20"/>
              </w:rPr>
              <w:t>462,4</w:t>
            </w:r>
          </w:p>
        </w:tc>
        <w:tc>
          <w:tcPr>
            <w:tcW w:w="974" w:type="pct"/>
          </w:tcPr>
          <w:p w14:paraId="00E80E83" w14:textId="77777777" w:rsidR="00655FA7" w:rsidRPr="00CC49AB" w:rsidRDefault="00655FA7" w:rsidP="002405F4">
            <w:pPr>
              <w:keepNext/>
              <w:spacing w:after="0" w:line="240" w:lineRule="auto"/>
              <w:jc w:val="center"/>
              <w:rPr>
                <w:rFonts w:ascii="Garamond" w:hAnsi="Garamond" w:cs="Times New Roman"/>
                <w:bCs/>
                <w:szCs w:val="20"/>
              </w:rPr>
            </w:pPr>
            <w:r w:rsidRPr="00CC49AB">
              <w:rPr>
                <w:rFonts w:ascii="Garamond" w:hAnsi="Garamond" w:cs="Times New Roman"/>
                <w:bCs/>
                <w:szCs w:val="20"/>
              </w:rPr>
              <w:t>430,0</w:t>
            </w:r>
          </w:p>
        </w:tc>
      </w:tr>
    </w:tbl>
    <w:p w14:paraId="3E2E8EC1"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76" w:name="_Toc184729241"/>
      <w:r w:rsidRPr="00CC49AB">
        <w:rPr>
          <w:rFonts w:ascii="Garamond" w:hAnsi="Garamond" w:cs="Times New Roman"/>
          <w:b w:val="0"/>
          <w:i/>
          <w:color w:val="auto"/>
          <w:szCs w:val="20"/>
        </w:rPr>
        <w:t xml:space="preserve">Tabela </w:t>
      </w:r>
      <w:r w:rsidRPr="00CC49AB">
        <w:rPr>
          <w:rFonts w:ascii="Garamond" w:hAnsi="Garamond" w:cs="Times New Roman"/>
          <w:b w:val="0"/>
          <w:i/>
          <w:color w:val="auto"/>
          <w:szCs w:val="20"/>
        </w:rPr>
        <w:fldChar w:fldCharType="begin"/>
      </w:r>
      <w:r w:rsidRPr="00CC49AB">
        <w:rPr>
          <w:rFonts w:ascii="Garamond" w:hAnsi="Garamond" w:cs="Times New Roman"/>
          <w:b w:val="0"/>
          <w:i/>
          <w:color w:val="auto"/>
          <w:szCs w:val="20"/>
        </w:rPr>
        <w:instrText xml:space="preserve"> STYLEREF 1 \s </w:instrText>
      </w:r>
      <w:r w:rsidRPr="00CC49AB">
        <w:rPr>
          <w:rFonts w:ascii="Garamond" w:hAnsi="Garamond" w:cs="Times New Roman"/>
          <w:b w:val="0"/>
          <w:i/>
          <w:color w:val="auto"/>
          <w:szCs w:val="20"/>
        </w:rPr>
        <w:fldChar w:fldCharType="separate"/>
      </w:r>
      <w:r w:rsidRPr="00CC49AB">
        <w:rPr>
          <w:rFonts w:ascii="Garamond" w:hAnsi="Garamond" w:cs="Times New Roman"/>
          <w:b w:val="0"/>
          <w:i/>
          <w:color w:val="auto"/>
          <w:szCs w:val="20"/>
        </w:rPr>
        <w:t>6</w:t>
      </w:r>
      <w:r w:rsidRPr="00CC49AB">
        <w:rPr>
          <w:rFonts w:ascii="Garamond" w:hAnsi="Garamond" w:cs="Times New Roman"/>
          <w:b w:val="0"/>
          <w:i/>
          <w:color w:val="auto"/>
          <w:szCs w:val="20"/>
        </w:rPr>
        <w:fldChar w:fldCharType="end"/>
      </w:r>
      <w:r w:rsidRPr="00CC49AB">
        <w:rPr>
          <w:rFonts w:ascii="Garamond" w:hAnsi="Garamond" w:cs="Times New Roman"/>
          <w:b w:val="0"/>
          <w:i/>
          <w:color w:val="auto"/>
          <w:szCs w:val="20"/>
        </w:rPr>
        <w:t>.</w:t>
      </w:r>
      <w:r w:rsidRPr="00CC49AB">
        <w:rPr>
          <w:rFonts w:ascii="Garamond" w:hAnsi="Garamond" w:cs="Times New Roman"/>
          <w:b w:val="0"/>
          <w:i/>
          <w:color w:val="auto"/>
          <w:szCs w:val="20"/>
        </w:rPr>
        <w:fldChar w:fldCharType="begin"/>
      </w:r>
      <w:r w:rsidRPr="00CC49AB">
        <w:rPr>
          <w:rFonts w:ascii="Garamond" w:hAnsi="Garamond" w:cs="Times New Roman"/>
          <w:b w:val="0"/>
          <w:i/>
          <w:color w:val="auto"/>
          <w:szCs w:val="20"/>
        </w:rPr>
        <w:instrText xml:space="preserve"> SEQ Tabela \* ARABIC \s 1 </w:instrText>
      </w:r>
      <w:r w:rsidRPr="00CC49AB">
        <w:rPr>
          <w:rFonts w:ascii="Garamond" w:hAnsi="Garamond" w:cs="Times New Roman"/>
          <w:b w:val="0"/>
          <w:i/>
          <w:color w:val="auto"/>
          <w:szCs w:val="20"/>
        </w:rPr>
        <w:fldChar w:fldCharType="separate"/>
      </w:r>
      <w:r w:rsidRPr="00CC49AB">
        <w:rPr>
          <w:rFonts w:ascii="Garamond" w:hAnsi="Garamond" w:cs="Times New Roman"/>
          <w:b w:val="0"/>
          <w:i/>
          <w:color w:val="auto"/>
          <w:szCs w:val="20"/>
        </w:rPr>
        <w:t>3</w:t>
      </w:r>
      <w:r w:rsidRPr="00CC49AB">
        <w:rPr>
          <w:rFonts w:ascii="Garamond" w:hAnsi="Garamond" w:cs="Times New Roman"/>
          <w:b w:val="0"/>
          <w:i/>
          <w:color w:val="auto"/>
          <w:szCs w:val="20"/>
        </w:rPr>
        <w:fldChar w:fldCharType="end"/>
      </w:r>
      <w:r w:rsidRPr="00CC49AB">
        <w:rPr>
          <w:rFonts w:ascii="Garamond" w:hAnsi="Garamond" w:cs="Times New Roman"/>
          <w:b w:val="0"/>
          <w:i/>
          <w:color w:val="auto"/>
          <w:szCs w:val="20"/>
        </w:rPr>
        <w:t xml:space="preserve"> Emetimet e synuara [kt CO</w:t>
      </w:r>
      <w:r w:rsidRPr="00CC49AB">
        <w:rPr>
          <w:rFonts w:ascii="Garamond" w:hAnsi="Garamond" w:cs="Times New Roman"/>
          <w:b w:val="0"/>
          <w:i/>
          <w:color w:val="auto"/>
          <w:szCs w:val="20"/>
          <w:vertAlign w:val="subscript"/>
        </w:rPr>
        <w:t>2ek</w:t>
      </w:r>
      <w:r w:rsidRPr="00CC49AB">
        <w:rPr>
          <w:rFonts w:ascii="Garamond" w:hAnsi="Garamond" w:cs="Times New Roman"/>
          <w:b w:val="0"/>
          <w:i/>
          <w:color w:val="auto"/>
          <w:szCs w:val="20"/>
        </w:rPr>
        <w:t>] të sektorëve që janë të rëndësishëm për stokun kombëtar të ndërtesave për 2030, 2040 dhe 2050.</w:t>
      </w:r>
      <w:bookmarkEnd w:id="376"/>
    </w:p>
    <w:p w14:paraId="1B274BC5" w14:textId="77777777" w:rsidR="00655FA7" w:rsidRPr="00CC49AB" w:rsidRDefault="00655FA7" w:rsidP="00655FA7">
      <w:pPr>
        <w:spacing w:after="0" w:line="240" w:lineRule="auto"/>
        <w:rPr>
          <w:rFonts w:ascii="Garamond" w:hAnsi="Garamond" w:cs="Times New Roman"/>
          <w:sz w:val="24"/>
          <w:szCs w:val="24"/>
        </w:rPr>
      </w:pPr>
      <w:r w:rsidRPr="00CC49AB">
        <w:rPr>
          <w:rFonts w:ascii="Garamond" w:hAnsi="Garamond" w:cs="Times New Roman"/>
          <w:sz w:val="24"/>
          <w:szCs w:val="24"/>
        </w:rPr>
        <w:t>Burimi: Plani Kombëtar i Energjisë dhe Klimës</w:t>
      </w:r>
    </w:p>
    <w:p w14:paraId="4D928D3F" w14:textId="77777777" w:rsidR="004811AC" w:rsidRPr="00CC49AB" w:rsidRDefault="004811AC" w:rsidP="004811AC">
      <w:pPr>
        <w:pStyle w:val="TEKSTIIIIII"/>
      </w:pPr>
      <w:bookmarkStart w:id="377" w:name="_Toc184729152"/>
    </w:p>
    <w:p w14:paraId="0A418B13" w14:textId="77777777" w:rsidR="00655FA7" w:rsidRPr="00CC49AB" w:rsidRDefault="004811AC" w:rsidP="004811AC">
      <w:pPr>
        <w:pStyle w:val="TEKSTIIIIII"/>
        <w:rPr>
          <w:b/>
        </w:rPr>
      </w:pPr>
      <w:r w:rsidRPr="00CC49AB">
        <w:rPr>
          <w:b/>
        </w:rPr>
        <w:t xml:space="preserve">6.2 </w:t>
      </w:r>
      <w:r w:rsidR="00655FA7" w:rsidRPr="00CC49AB">
        <w:rPr>
          <w:b/>
        </w:rPr>
        <w:t>Përmbledhje e normave të rinovimit dhe ndërtesave pa emetime të stokut kombëtar të ndërtesave deri në vitin 2050</w:t>
      </w:r>
      <w:bookmarkEnd w:id="377"/>
    </w:p>
    <w:p w14:paraId="0F80FB92" w14:textId="77777777" w:rsidR="00655FA7" w:rsidRPr="00CC49AB" w:rsidRDefault="00655FA7" w:rsidP="004811AC">
      <w:pPr>
        <w:pStyle w:val="TEKSTIIIIII"/>
        <w:rPr>
          <w:szCs w:val="24"/>
        </w:rPr>
      </w:pPr>
      <w:r w:rsidRPr="00CC49AB">
        <w:rPr>
          <w:szCs w:val="24"/>
        </w:rPr>
        <w:t>Për të dekarbonizuar stokun e ndërtesave dhe për të përmbushur objektivat e emetimeve të gazeve me efekt serrë siç përshkruhet në tabelën 6.3 dhe në kapitullin 4, stoku ekzistues i ndërtesës duhet t'i nënshtrohet një rinovimi të thellë me objektivin për të transformuar ndërtesat ekzistuese në ndërtesa pa emetime.</w:t>
      </w:r>
    </w:p>
    <w:p w14:paraId="623FD532" w14:textId="51701BD1" w:rsidR="00655FA7" w:rsidRPr="00CC49AB" w:rsidRDefault="00655FA7" w:rsidP="004811AC">
      <w:pPr>
        <w:pStyle w:val="TEKSTIIIIII"/>
        <w:rPr>
          <w:szCs w:val="24"/>
        </w:rPr>
      </w:pPr>
      <w:r w:rsidRPr="00CC49AB">
        <w:rPr>
          <w:szCs w:val="24"/>
        </w:rPr>
        <w:t xml:space="preserve">Masat e mëposhtme të </w:t>
      </w:r>
      <w:r w:rsidR="00340F38" w:rsidRPr="00CC49AB">
        <w:rPr>
          <w:szCs w:val="24"/>
        </w:rPr>
        <w:t>eficienc</w:t>
      </w:r>
      <w:r w:rsidRPr="00CC49AB">
        <w:rPr>
          <w:szCs w:val="24"/>
        </w:rPr>
        <w:t>ës energjetike dhe energjisë së rinovueshme kërkohen për rinovime të thella në ndërtesat rezidenciale:</w:t>
      </w:r>
    </w:p>
    <w:p w14:paraId="45E2D21B" w14:textId="2E06E7B3" w:rsidR="00655FA7" w:rsidRPr="00CC49AB" w:rsidRDefault="004811AC" w:rsidP="004811AC">
      <w:pPr>
        <w:pStyle w:val="TEKSTIIIIII"/>
        <w:rPr>
          <w:szCs w:val="24"/>
        </w:rPr>
      </w:pPr>
      <w:r w:rsidRPr="00CC49AB">
        <w:rPr>
          <w:szCs w:val="24"/>
        </w:rPr>
        <w:t>-</w:t>
      </w:r>
      <w:r w:rsidR="002F1842" w:rsidRPr="00CC49AB">
        <w:rPr>
          <w:szCs w:val="24"/>
        </w:rPr>
        <w:t xml:space="preserve"> </w:t>
      </w:r>
      <w:r w:rsidR="00655FA7" w:rsidRPr="00CC49AB">
        <w:rPr>
          <w:szCs w:val="24"/>
        </w:rPr>
        <w:t>Izolimi i mureve të jashtme</w:t>
      </w:r>
    </w:p>
    <w:p w14:paraId="29A321B6" w14:textId="77777777" w:rsidR="00655FA7" w:rsidRPr="00CC49AB" w:rsidRDefault="004811AC" w:rsidP="004811AC">
      <w:pPr>
        <w:pStyle w:val="TEKSTIIIIII"/>
        <w:rPr>
          <w:szCs w:val="24"/>
        </w:rPr>
      </w:pPr>
      <w:r w:rsidRPr="00CC49AB">
        <w:rPr>
          <w:szCs w:val="24"/>
        </w:rPr>
        <w:t>-</w:t>
      </w:r>
      <w:r w:rsidR="00655FA7" w:rsidRPr="00CC49AB">
        <w:rPr>
          <w:szCs w:val="24"/>
        </w:rPr>
        <w:t>Zëvendësimi i dritareve/dyerve me dritare/dyer me efikasitet të lartë të energjisë</w:t>
      </w:r>
    </w:p>
    <w:p w14:paraId="72511D07" w14:textId="58B67176" w:rsidR="00655FA7" w:rsidRPr="00CC49AB" w:rsidRDefault="004811AC" w:rsidP="004811AC">
      <w:pPr>
        <w:pStyle w:val="TEKSTIIIIII"/>
        <w:rPr>
          <w:szCs w:val="24"/>
        </w:rPr>
      </w:pPr>
      <w:r w:rsidRPr="00CC49AB">
        <w:rPr>
          <w:szCs w:val="24"/>
        </w:rPr>
        <w:lastRenderedPageBreak/>
        <w:t>-</w:t>
      </w:r>
      <w:r w:rsidR="00327B8A" w:rsidRPr="00CC49AB">
        <w:rPr>
          <w:szCs w:val="24"/>
        </w:rPr>
        <w:t xml:space="preserve"> </w:t>
      </w:r>
      <w:r w:rsidR="00655FA7" w:rsidRPr="00CC49AB">
        <w:rPr>
          <w:szCs w:val="24"/>
        </w:rPr>
        <w:t>Izolimi i çatisë dhe bodrumit/dyshemesë</w:t>
      </w:r>
    </w:p>
    <w:p w14:paraId="2CD3948C" w14:textId="14B401D1" w:rsidR="00655FA7" w:rsidRPr="00CC49AB" w:rsidRDefault="004811AC" w:rsidP="004811AC">
      <w:pPr>
        <w:pStyle w:val="TEKSTIIIIII"/>
        <w:rPr>
          <w:szCs w:val="24"/>
        </w:rPr>
      </w:pPr>
      <w:r w:rsidRPr="00CC49AB">
        <w:rPr>
          <w:szCs w:val="24"/>
        </w:rPr>
        <w:t>-</w:t>
      </w:r>
      <w:r w:rsidR="00327B8A" w:rsidRPr="00CC49AB">
        <w:rPr>
          <w:szCs w:val="24"/>
        </w:rPr>
        <w:t xml:space="preserve"> </w:t>
      </w:r>
      <w:r w:rsidR="00655FA7" w:rsidRPr="00CC49AB">
        <w:rPr>
          <w:szCs w:val="24"/>
        </w:rPr>
        <w:t>Përmirësimi/ndryshimi i sistemit të ngrohjes (biomasë, pompa nxehtësie)</w:t>
      </w:r>
    </w:p>
    <w:p w14:paraId="4BF69434" w14:textId="2C1DF7B1" w:rsidR="00655FA7" w:rsidRPr="00CC49AB" w:rsidRDefault="004811AC" w:rsidP="004811AC">
      <w:pPr>
        <w:pStyle w:val="TEKSTIIIIII"/>
        <w:rPr>
          <w:szCs w:val="24"/>
        </w:rPr>
      </w:pPr>
      <w:r w:rsidRPr="00CC49AB">
        <w:rPr>
          <w:szCs w:val="24"/>
        </w:rPr>
        <w:t>-</w:t>
      </w:r>
      <w:r w:rsidR="00327B8A" w:rsidRPr="00CC49AB">
        <w:rPr>
          <w:szCs w:val="24"/>
        </w:rPr>
        <w:t xml:space="preserve"> </w:t>
      </w:r>
      <w:r w:rsidR="00655FA7" w:rsidRPr="00CC49AB">
        <w:rPr>
          <w:szCs w:val="24"/>
        </w:rPr>
        <w:t>Sistemet diellore të ujit të nxehtë, PV diellore</w:t>
      </w:r>
    </w:p>
    <w:p w14:paraId="4DA06475" w14:textId="60DA0D68" w:rsidR="00655FA7" w:rsidRPr="00CC49AB" w:rsidRDefault="00655FA7" w:rsidP="004811AC">
      <w:pPr>
        <w:pStyle w:val="TEKSTIIIIII"/>
        <w:rPr>
          <w:szCs w:val="24"/>
        </w:rPr>
      </w:pPr>
      <w:r w:rsidRPr="00CC49AB">
        <w:rPr>
          <w:szCs w:val="24"/>
        </w:rPr>
        <w:t xml:space="preserve">Masat e mëposhtme të </w:t>
      </w:r>
      <w:r w:rsidR="00340F38" w:rsidRPr="00CC49AB">
        <w:rPr>
          <w:szCs w:val="24"/>
        </w:rPr>
        <w:t>eficienc</w:t>
      </w:r>
      <w:r w:rsidRPr="00CC49AB">
        <w:rPr>
          <w:szCs w:val="24"/>
        </w:rPr>
        <w:t>ës energjetike dhe energjisë së rinovueshme kërkohen për rinovime të thella në ndërtesat publike:</w:t>
      </w:r>
    </w:p>
    <w:p w14:paraId="1D3AC6FB" w14:textId="6F124CEC" w:rsidR="00655FA7" w:rsidRPr="00CC49AB" w:rsidRDefault="004811AC" w:rsidP="004811AC">
      <w:pPr>
        <w:pStyle w:val="TEKSTIIIIII"/>
        <w:rPr>
          <w:szCs w:val="24"/>
        </w:rPr>
      </w:pPr>
      <w:r w:rsidRPr="00CC49AB">
        <w:rPr>
          <w:szCs w:val="24"/>
        </w:rPr>
        <w:t>-</w:t>
      </w:r>
      <w:r w:rsidR="00327B8A" w:rsidRPr="00CC49AB">
        <w:rPr>
          <w:szCs w:val="24"/>
        </w:rPr>
        <w:t xml:space="preserve"> </w:t>
      </w:r>
      <w:r w:rsidR="00655FA7" w:rsidRPr="00CC49AB">
        <w:rPr>
          <w:szCs w:val="24"/>
        </w:rPr>
        <w:t>Izolimi i mureve të jashtme</w:t>
      </w:r>
    </w:p>
    <w:p w14:paraId="72F042ED" w14:textId="3FD87BCD" w:rsidR="00655FA7" w:rsidRPr="00CC49AB" w:rsidRDefault="004811AC" w:rsidP="004811AC">
      <w:pPr>
        <w:pStyle w:val="TEKSTIIIIII"/>
        <w:rPr>
          <w:szCs w:val="24"/>
        </w:rPr>
      </w:pPr>
      <w:r w:rsidRPr="00CC49AB">
        <w:rPr>
          <w:szCs w:val="24"/>
        </w:rPr>
        <w:t>-</w:t>
      </w:r>
      <w:r w:rsidR="00327B8A" w:rsidRPr="00CC49AB">
        <w:rPr>
          <w:szCs w:val="24"/>
        </w:rPr>
        <w:t xml:space="preserve"> </w:t>
      </w:r>
      <w:r w:rsidR="00655FA7" w:rsidRPr="00CC49AB">
        <w:rPr>
          <w:szCs w:val="24"/>
        </w:rPr>
        <w:t>Ndërrimi i dritareve</w:t>
      </w:r>
    </w:p>
    <w:p w14:paraId="064483B3" w14:textId="6029D4E0" w:rsidR="00655FA7" w:rsidRPr="00CC49AB" w:rsidRDefault="004811AC" w:rsidP="004811AC">
      <w:pPr>
        <w:pStyle w:val="TEKSTIIIIII"/>
        <w:rPr>
          <w:szCs w:val="24"/>
        </w:rPr>
      </w:pPr>
      <w:r w:rsidRPr="00CC49AB">
        <w:rPr>
          <w:szCs w:val="24"/>
        </w:rPr>
        <w:t>-</w:t>
      </w:r>
      <w:r w:rsidR="00327B8A" w:rsidRPr="00CC49AB">
        <w:rPr>
          <w:szCs w:val="24"/>
        </w:rPr>
        <w:t xml:space="preserve"> </w:t>
      </w:r>
      <w:r w:rsidR="00655FA7" w:rsidRPr="00CC49AB">
        <w:rPr>
          <w:szCs w:val="24"/>
        </w:rPr>
        <w:t>Izolimi i çatisë dhe bodrumit</w:t>
      </w:r>
    </w:p>
    <w:p w14:paraId="0D7D1869" w14:textId="7D69D553" w:rsidR="00655FA7" w:rsidRPr="00CC49AB" w:rsidRDefault="004811AC" w:rsidP="004811AC">
      <w:pPr>
        <w:pStyle w:val="TEKSTIIIIII"/>
        <w:rPr>
          <w:szCs w:val="24"/>
        </w:rPr>
      </w:pPr>
      <w:r w:rsidRPr="00CC49AB">
        <w:rPr>
          <w:szCs w:val="24"/>
        </w:rPr>
        <w:t>-</w:t>
      </w:r>
      <w:r w:rsidR="00327B8A" w:rsidRPr="00CC49AB">
        <w:rPr>
          <w:szCs w:val="24"/>
        </w:rPr>
        <w:t xml:space="preserve"> </w:t>
      </w:r>
      <w:r w:rsidR="00655FA7" w:rsidRPr="00CC49AB">
        <w:rPr>
          <w:szCs w:val="24"/>
        </w:rPr>
        <w:t>Përmirësimi/ndryshimi i sistemit të ngrohjes (pompat e nxehtësisë)/sistemi i ventilimit/sistemi i ftohjes</w:t>
      </w:r>
    </w:p>
    <w:p w14:paraId="131E3855" w14:textId="65836941" w:rsidR="00655FA7" w:rsidRPr="00CC49AB" w:rsidRDefault="004811AC" w:rsidP="004811AC">
      <w:pPr>
        <w:pStyle w:val="TEKSTIIIIII"/>
        <w:rPr>
          <w:szCs w:val="24"/>
        </w:rPr>
      </w:pPr>
      <w:r w:rsidRPr="00CC49AB">
        <w:rPr>
          <w:szCs w:val="24"/>
        </w:rPr>
        <w:t>-</w:t>
      </w:r>
      <w:r w:rsidR="00327B8A" w:rsidRPr="00CC49AB">
        <w:rPr>
          <w:szCs w:val="24"/>
        </w:rPr>
        <w:t xml:space="preserve"> </w:t>
      </w:r>
      <w:r w:rsidR="00655FA7" w:rsidRPr="00CC49AB">
        <w:rPr>
          <w:szCs w:val="24"/>
        </w:rPr>
        <w:t>Përmirësim/ndryshim i sistemit të ndriçimit</w:t>
      </w:r>
    </w:p>
    <w:p w14:paraId="0963D399" w14:textId="77777777" w:rsidR="00655FA7" w:rsidRPr="00CC49AB" w:rsidRDefault="00655FA7" w:rsidP="004811AC">
      <w:pPr>
        <w:pStyle w:val="TEKSTIIIIII"/>
        <w:rPr>
          <w:szCs w:val="24"/>
        </w:rPr>
      </w:pPr>
      <w:r w:rsidRPr="00CC49AB">
        <w:rPr>
          <w:szCs w:val="24"/>
        </w:rPr>
        <w:t>Sistemet diellore të ujit të nxehtë, PV diellore</w:t>
      </w:r>
    </w:p>
    <w:p w14:paraId="55B94955" w14:textId="77777777" w:rsidR="00655FA7" w:rsidRPr="00CC49AB" w:rsidRDefault="00655FA7" w:rsidP="004811AC">
      <w:pPr>
        <w:pStyle w:val="TEKSTIIIIII"/>
        <w:rPr>
          <w:szCs w:val="24"/>
        </w:rPr>
      </w:pPr>
      <w:r w:rsidRPr="00CC49AB">
        <w:rPr>
          <w:szCs w:val="24"/>
        </w:rPr>
        <w:t>Masat e mëposhtme të efikasitetit të energjisë dhe energjisë së rinovueshme kërkohen zakonisht për rinovime të thella në ndërtesat e shërbimit komercial/privat:</w:t>
      </w:r>
    </w:p>
    <w:p w14:paraId="403F16EC" w14:textId="32A82450" w:rsidR="00655FA7" w:rsidRPr="00CC49AB" w:rsidRDefault="004811AC" w:rsidP="004811AC">
      <w:pPr>
        <w:pStyle w:val="TEKSTIIIIII"/>
        <w:rPr>
          <w:szCs w:val="24"/>
        </w:rPr>
      </w:pPr>
      <w:r w:rsidRPr="00CC49AB">
        <w:rPr>
          <w:szCs w:val="24"/>
        </w:rPr>
        <w:t>-</w:t>
      </w:r>
      <w:r w:rsidR="00327B8A" w:rsidRPr="00CC49AB">
        <w:rPr>
          <w:szCs w:val="24"/>
        </w:rPr>
        <w:t xml:space="preserve"> </w:t>
      </w:r>
      <w:r w:rsidR="00655FA7" w:rsidRPr="00CC49AB">
        <w:rPr>
          <w:szCs w:val="24"/>
        </w:rPr>
        <w:t>Izolimi i mureve të jashtme</w:t>
      </w:r>
    </w:p>
    <w:p w14:paraId="4F5F3BCB" w14:textId="2C2215B9" w:rsidR="00655FA7" w:rsidRPr="00CC49AB" w:rsidRDefault="004811AC" w:rsidP="004811AC">
      <w:pPr>
        <w:pStyle w:val="TEKSTIIIIII"/>
        <w:rPr>
          <w:szCs w:val="24"/>
        </w:rPr>
      </w:pPr>
      <w:r w:rsidRPr="00CC49AB">
        <w:rPr>
          <w:szCs w:val="24"/>
        </w:rPr>
        <w:t>-</w:t>
      </w:r>
      <w:r w:rsidR="00327B8A" w:rsidRPr="00CC49AB">
        <w:rPr>
          <w:szCs w:val="24"/>
        </w:rPr>
        <w:t xml:space="preserve"> </w:t>
      </w:r>
      <w:r w:rsidR="00655FA7" w:rsidRPr="00CC49AB">
        <w:rPr>
          <w:szCs w:val="24"/>
        </w:rPr>
        <w:t>Ndërrimi i dritareve</w:t>
      </w:r>
    </w:p>
    <w:p w14:paraId="1385AF58" w14:textId="361A5B01" w:rsidR="00655FA7" w:rsidRPr="00CC49AB" w:rsidRDefault="004811AC" w:rsidP="004811AC">
      <w:pPr>
        <w:pStyle w:val="TEKSTIIIIII"/>
        <w:rPr>
          <w:szCs w:val="24"/>
        </w:rPr>
      </w:pPr>
      <w:r w:rsidRPr="00CC49AB">
        <w:rPr>
          <w:szCs w:val="24"/>
        </w:rPr>
        <w:t>-</w:t>
      </w:r>
      <w:r w:rsidR="00327B8A" w:rsidRPr="00CC49AB">
        <w:rPr>
          <w:szCs w:val="24"/>
        </w:rPr>
        <w:t xml:space="preserve"> </w:t>
      </w:r>
      <w:r w:rsidR="00655FA7" w:rsidRPr="00CC49AB">
        <w:rPr>
          <w:szCs w:val="24"/>
        </w:rPr>
        <w:t>Izolimi i çatisë dhe bodrumit</w:t>
      </w:r>
    </w:p>
    <w:p w14:paraId="0AA47938" w14:textId="1C74562A" w:rsidR="00655FA7" w:rsidRPr="00CC49AB" w:rsidRDefault="004811AC" w:rsidP="004811AC">
      <w:pPr>
        <w:pStyle w:val="TEKSTIIIIII"/>
      </w:pPr>
      <w:r w:rsidRPr="00CC49AB">
        <w:t>-</w:t>
      </w:r>
      <w:r w:rsidR="00327B8A" w:rsidRPr="00CC49AB">
        <w:t xml:space="preserve"> </w:t>
      </w:r>
      <w:r w:rsidR="00655FA7" w:rsidRPr="00CC49AB">
        <w:t>Përmirësimi/ndryshimi i sistemit të ngrohjes (pompat e nxehtësisë)/sistemi i ventilimit/sistemi i ftohjes</w:t>
      </w:r>
    </w:p>
    <w:p w14:paraId="62CB204D" w14:textId="7F7A935D" w:rsidR="00655FA7" w:rsidRPr="00CC49AB" w:rsidRDefault="004811AC" w:rsidP="004811AC">
      <w:pPr>
        <w:pStyle w:val="TEKSTIIIIII"/>
      </w:pPr>
      <w:r w:rsidRPr="00CC49AB">
        <w:t>-</w:t>
      </w:r>
      <w:r w:rsidR="00327B8A" w:rsidRPr="00CC49AB">
        <w:t xml:space="preserve"> </w:t>
      </w:r>
      <w:r w:rsidR="00655FA7" w:rsidRPr="00CC49AB">
        <w:t>Përmirësim/ndryshim i sistemit të ndriçimit</w:t>
      </w:r>
    </w:p>
    <w:p w14:paraId="25A30457" w14:textId="20E154AF" w:rsidR="00655FA7" w:rsidRPr="00CC49AB" w:rsidRDefault="004811AC" w:rsidP="004811AC">
      <w:pPr>
        <w:pStyle w:val="TEKSTIIIIII"/>
      </w:pPr>
      <w:r w:rsidRPr="00CC49AB">
        <w:t>-</w:t>
      </w:r>
      <w:r w:rsidR="00327B8A" w:rsidRPr="00CC49AB">
        <w:t xml:space="preserve"> </w:t>
      </w:r>
      <w:r w:rsidR="00655FA7" w:rsidRPr="00CC49AB">
        <w:t>Sistemet diellore të ujit të nxehtë, PV diellore</w:t>
      </w:r>
    </w:p>
    <w:p w14:paraId="79EA3353" w14:textId="77777777" w:rsidR="00655FA7" w:rsidRPr="00CC49AB" w:rsidRDefault="004811AC" w:rsidP="004811AC">
      <w:pPr>
        <w:pStyle w:val="TEKSTIIIIII"/>
        <w:rPr>
          <w:b/>
        </w:rPr>
      </w:pPr>
      <w:bookmarkStart w:id="378" w:name="_Toc184729153"/>
      <w:r w:rsidRPr="00CC49AB">
        <w:rPr>
          <w:b/>
        </w:rPr>
        <w:t xml:space="preserve">6.2.1 </w:t>
      </w:r>
      <w:r w:rsidR="00655FA7" w:rsidRPr="00CC49AB">
        <w:rPr>
          <w:b/>
        </w:rPr>
        <w:t>Objektivat e rinovimit të ndërtesave rezidenciale</w:t>
      </w:r>
      <w:bookmarkEnd w:id="378"/>
    </w:p>
    <w:p w14:paraId="28C0006C" w14:textId="71918BC2" w:rsidR="00655FA7" w:rsidRPr="00CC49AB" w:rsidRDefault="00655FA7" w:rsidP="004811AC">
      <w:pPr>
        <w:pStyle w:val="TEKSTIIIIII"/>
        <w:rPr>
          <w:szCs w:val="24"/>
        </w:rPr>
      </w:pPr>
      <w:r w:rsidRPr="00CC49AB">
        <w:rPr>
          <w:szCs w:val="24"/>
        </w:rPr>
        <w:t>Me synimin për të dekarbonizuar stokun kombëtar të ndërtesave rezidenciale deri në vitin 2050 dhe duke marrë parasysh masat tipike të rinovimit të thellë (masat e efikasitetit të energjisë dhe energjisë së rinovueshme) që rezultojnë në ndërtesat pa emetime, si dhe objektivat e emetimit të CO</w:t>
      </w:r>
      <w:r w:rsidRPr="00CC49AB">
        <w:rPr>
          <w:szCs w:val="24"/>
          <w:vertAlign w:val="subscript"/>
        </w:rPr>
        <w:t>2ek</w:t>
      </w:r>
      <w:r w:rsidRPr="00CC49AB">
        <w:rPr>
          <w:szCs w:val="24"/>
        </w:rPr>
        <w:t xml:space="preserve"> e vendosur në PKEK, deri në vitin 2050 një sipërfaqe totale prej rreth 60 milionë metra katrorë e ndërtesave rezidenciale të duhet të rinovohet që është i barabartë me rreth 744,700 ndërtesa. Për më tepër, për të siguruar një stok ndërtesash banimi të dekarbonizuara në Shqipëri deri në vitin 2050, udhërrëfyesi merr parasysh kërkesat e përcaktuara sipas Ligjit të ri të Performancës energjetike të ndërtesave i cili përcakton se duke nisur nga viti 2028 ndërtesat publike të reja dhe që merren me q</w:t>
      </w:r>
      <w:r w:rsidR="002F1842" w:rsidRPr="00CC49AB">
        <w:rPr>
          <w:szCs w:val="24"/>
        </w:rPr>
        <w:t>i</w:t>
      </w:r>
      <w:r w:rsidRPr="00CC49AB">
        <w:rPr>
          <w:szCs w:val="24"/>
        </w:rPr>
        <w:t>ra do të jenë ndërtesa pa emetime si dhe nga viti 2030, të gjitha ndërtesat e reja do të jenë ndërtesa pa emetime. Tabela 6.4 tregon normat e rinovimit dhe objektivat e rinovimit të stokut të ndërtesave rezidenciale.</w:t>
      </w:r>
    </w:p>
    <w:p w14:paraId="68DD0014" w14:textId="77777777" w:rsidR="00655FA7" w:rsidRPr="00CC49AB" w:rsidRDefault="00655FA7" w:rsidP="00655FA7">
      <w:pPr>
        <w:spacing w:after="0" w:line="240" w:lineRule="auto"/>
        <w:rPr>
          <w:rFonts w:ascii="Garamond" w:hAnsi="Garamond" w:cs="Times New Roman"/>
          <w:sz w:val="24"/>
          <w:szCs w:val="24"/>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87"/>
        <w:gridCol w:w="2287"/>
        <w:gridCol w:w="2287"/>
        <w:gridCol w:w="2489"/>
      </w:tblGrid>
      <w:tr w:rsidR="00655FA7" w:rsidRPr="00CC49AB" w14:paraId="5459BF09" w14:textId="77777777" w:rsidTr="00327B8A">
        <w:trPr>
          <w:trHeight w:val="20"/>
          <w:jc w:val="center"/>
        </w:trPr>
        <w:tc>
          <w:tcPr>
            <w:tcW w:w="1223" w:type="pct"/>
            <w:shd w:val="clear" w:color="auto" w:fill="FDE9D9" w:themeFill="accent6" w:themeFillTint="33"/>
          </w:tcPr>
          <w:p w14:paraId="0158FF19" w14:textId="77777777" w:rsidR="00655FA7" w:rsidRPr="00CC49AB" w:rsidRDefault="00655FA7" w:rsidP="002405F4">
            <w:pPr>
              <w:spacing w:after="0" w:line="240" w:lineRule="auto"/>
              <w:rPr>
                <w:rFonts w:ascii="Garamond" w:hAnsi="Garamond" w:cs="Times New Roman"/>
                <w:b/>
                <w:szCs w:val="24"/>
              </w:rPr>
            </w:pPr>
          </w:p>
        </w:tc>
        <w:tc>
          <w:tcPr>
            <w:tcW w:w="1223" w:type="pct"/>
            <w:shd w:val="clear" w:color="auto" w:fill="FDE9D9" w:themeFill="accent6" w:themeFillTint="33"/>
            <w:vAlign w:val="center"/>
          </w:tcPr>
          <w:p w14:paraId="4E3F10E9"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1223" w:type="pct"/>
            <w:shd w:val="clear" w:color="auto" w:fill="FDE9D9" w:themeFill="accent6" w:themeFillTint="33"/>
            <w:vAlign w:val="center"/>
          </w:tcPr>
          <w:p w14:paraId="6478A8A3"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1331" w:type="pct"/>
            <w:shd w:val="clear" w:color="auto" w:fill="FDE9D9" w:themeFill="accent6" w:themeFillTint="33"/>
            <w:vAlign w:val="center"/>
          </w:tcPr>
          <w:p w14:paraId="03EA7366"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655FA7" w:rsidRPr="00CC49AB" w14:paraId="55D37DF0" w14:textId="77777777" w:rsidTr="00327B8A">
        <w:trPr>
          <w:trHeight w:val="20"/>
          <w:jc w:val="center"/>
        </w:trPr>
        <w:tc>
          <w:tcPr>
            <w:tcW w:w="1223" w:type="pct"/>
            <w:shd w:val="clear" w:color="auto" w:fill="FDE9D9" w:themeFill="accent6" w:themeFillTint="33"/>
            <w:vAlign w:val="center"/>
          </w:tcPr>
          <w:p w14:paraId="120291D7" w14:textId="77777777" w:rsidR="00655FA7" w:rsidRPr="00CC49AB" w:rsidRDefault="00655FA7" w:rsidP="002405F4">
            <w:pPr>
              <w:spacing w:after="0" w:line="240" w:lineRule="auto"/>
              <w:rPr>
                <w:rFonts w:ascii="Garamond" w:hAnsi="Garamond" w:cs="Times New Roman"/>
                <w:bCs/>
                <w:szCs w:val="24"/>
              </w:rPr>
            </w:pPr>
            <w:r w:rsidRPr="00CC49AB">
              <w:rPr>
                <w:rFonts w:ascii="Garamond" w:hAnsi="Garamond" w:cs="Times New Roman"/>
                <w:bCs/>
                <w:szCs w:val="24"/>
              </w:rPr>
              <w:t>Norma e rinovimit [%]</w:t>
            </w:r>
          </w:p>
        </w:tc>
        <w:tc>
          <w:tcPr>
            <w:tcW w:w="1223" w:type="pct"/>
            <w:vAlign w:val="center"/>
          </w:tcPr>
          <w:p w14:paraId="07A1A938"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Totali për periudhën 2023- 2030: 15.6%</w:t>
            </w:r>
          </w:p>
          <w:p w14:paraId="5FE58117"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br/>
              <w:t>Mes. Vjetore: 2.28%</w:t>
            </w:r>
          </w:p>
        </w:tc>
        <w:tc>
          <w:tcPr>
            <w:tcW w:w="1223" w:type="pct"/>
            <w:vAlign w:val="center"/>
          </w:tcPr>
          <w:p w14:paraId="02962E98"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Totali për periudhën 2031- 2040: 45.22%</w:t>
            </w:r>
            <w:r w:rsidRPr="00CC49AB">
              <w:rPr>
                <w:rFonts w:ascii="Garamond" w:hAnsi="Garamond" w:cs="Times New Roman"/>
                <w:szCs w:val="24"/>
              </w:rPr>
              <w:br/>
            </w:r>
          </w:p>
          <w:p w14:paraId="56862B86"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Mes. vjetore: 2.96%</w:t>
            </w:r>
          </w:p>
        </w:tc>
        <w:tc>
          <w:tcPr>
            <w:tcW w:w="1331" w:type="pct"/>
            <w:vAlign w:val="center"/>
          </w:tcPr>
          <w:p w14:paraId="74409742"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Totali për periudhën 2041- 2050: up to 100%</w:t>
            </w:r>
          </w:p>
          <w:p w14:paraId="6CF7BF2D" w14:textId="77777777" w:rsidR="00655FA7" w:rsidRPr="00CC49AB" w:rsidRDefault="00655FA7" w:rsidP="002405F4">
            <w:pPr>
              <w:spacing w:after="0" w:line="240" w:lineRule="auto"/>
              <w:jc w:val="center"/>
              <w:rPr>
                <w:rFonts w:ascii="Garamond" w:hAnsi="Garamond" w:cs="Times New Roman"/>
                <w:szCs w:val="24"/>
              </w:rPr>
            </w:pPr>
          </w:p>
          <w:p w14:paraId="776E1974"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Mes. vjetore: 5.48%</w:t>
            </w:r>
          </w:p>
        </w:tc>
      </w:tr>
      <w:tr w:rsidR="00655FA7" w:rsidRPr="00CC49AB" w14:paraId="7D5DFF9C" w14:textId="77777777" w:rsidTr="00327B8A">
        <w:trPr>
          <w:trHeight w:val="20"/>
          <w:jc w:val="center"/>
        </w:trPr>
        <w:tc>
          <w:tcPr>
            <w:tcW w:w="1223" w:type="pct"/>
            <w:shd w:val="clear" w:color="auto" w:fill="FDE9D9" w:themeFill="accent6" w:themeFillTint="33"/>
            <w:vAlign w:val="center"/>
          </w:tcPr>
          <w:p w14:paraId="2D933156" w14:textId="77777777" w:rsidR="00655FA7" w:rsidRPr="00CC49AB" w:rsidRDefault="00655FA7" w:rsidP="002405F4">
            <w:pPr>
              <w:spacing w:after="0" w:line="240" w:lineRule="auto"/>
              <w:rPr>
                <w:rFonts w:ascii="Garamond" w:hAnsi="Garamond" w:cs="Times New Roman"/>
                <w:bCs/>
                <w:szCs w:val="24"/>
              </w:rPr>
            </w:pPr>
            <w:r w:rsidRPr="00CC49AB">
              <w:rPr>
                <w:rFonts w:ascii="Garamond" w:hAnsi="Garamond" w:cs="Times New Roman"/>
                <w:bCs/>
                <w:szCs w:val="24"/>
              </w:rPr>
              <w:t>Numri i ndërtesave të rinovuara, total</w:t>
            </w:r>
          </w:p>
        </w:tc>
        <w:tc>
          <w:tcPr>
            <w:tcW w:w="1223" w:type="pct"/>
            <w:vAlign w:val="center"/>
          </w:tcPr>
          <w:p w14:paraId="02D87F38"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116,204</w:t>
            </w:r>
          </w:p>
        </w:tc>
        <w:tc>
          <w:tcPr>
            <w:tcW w:w="1223" w:type="pct"/>
            <w:vAlign w:val="center"/>
          </w:tcPr>
          <w:p w14:paraId="46954C0E"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336,781</w:t>
            </w:r>
          </w:p>
        </w:tc>
        <w:tc>
          <w:tcPr>
            <w:tcW w:w="1331" w:type="pct"/>
            <w:vAlign w:val="center"/>
          </w:tcPr>
          <w:p w14:paraId="68937E37"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744,741</w:t>
            </w:r>
          </w:p>
        </w:tc>
      </w:tr>
      <w:tr w:rsidR="00655FA7" w:rsidRPr="00CC49AB" w14:paraId="0258B76E" w14:textId="77777777" w:rsidTr="00327B8A">
        <w:trPr>
          <w:trHeight w:val="20"/>
          <w:jc w:val="center"/>
        </w:trPr>
        <w:tc>
          <w:tcPr>
            <w:tcW w:w="1223" w:type="pct"/>
            <w:shd w:val="clear" w:color="auto" w:fill="FDE9D9" w:themeFill="accent6" w:themeFillTint="33"/>
            <w:vAlign w:val="center"/>
          </w:tcPr>
          <w:p w14:paraId="1A23F8A3" w14:textId="77777777" w:rsidR="00655FA7" w:rsidRPr="00CC49AB" w:rsidRDefault="00655FA7" w:rsidP="002405F4">
            <w:pPr>
              <w:spacing w:after="0" w:line="240" w:lineRule="auto"/>
              <w:rPr>
                <w:rFonts w:ascii="Garamond" w:hAnsi="Garamond" w:cs="Times New Roman"/>
                <w:bCs/>
                <w:szCs w:val="24"/>
              </w:rPr>
            </w:pPr>
            <w:r w:rsidRPr="00CC49AB">
              <w:rPr>
                <w:rFonts w:ascii="Garamond" w:hAnsi="Garamond" w:cs="Times New Roman"/>
                <w:bCs/>
                <w:szCs w:val="24"/>
              </w:rPr>
              <w:t>Sipërfaqja e rinovuar në m² - total</w:t>
            </w:r>
          </w:p>
        </w:tc>
        <w:tc>
          <w:tcPr>
            <w:tcW w:w="1223" w:type="pct"/>
            <w:vAlign w:val="center"/>
          </w:tcPr>
          <w:p w14:paraId="71064D85"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9,380,868</w:t>
            </w:r>
          </w:p>
        </w:tc>
        <w:tc>
          <w:tcPr>
            <w:tcW w:w="1223" w:type="pct"/>
            <w:vAlign w:val="center"/>
          </w:tcPr>
          <w:p w14:paraId="19D8CC06"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27,187,529</w:t>
            </w:r>
          </w:p>
        </w:tc>
        <w:tc>
          <w:tcPr>
            <w:tcW w:w="1331" w:type="pct"/>
            <w:vAlign w:val="center"/>
          </w:tcPr>
          <w:p w14:paraId="2D17BA74" w14:textId="77777777" w:rsidR="00655FA7" w:rsidRPr="00CC49AB" w:rsidRDefault="00655FA7" w:rsidP="002405F4">
            <w:pPr>
              <w:keepNext/>
              <w:spacing w:after="0" w:line="240" w:lineRule="auto"/>
              <w:jc w:val="center"/>
              <w:rPr>
                <w:rFonts w:ascii="Garamond" w:hAnsi="Garamond" w:cs="Times New Roman"/>
                <w:szCs w:val="24"/>
              </w:rPr>
            </w:pPr>
            <w:r w:rsidRPr="00CC49AB">
              <w:rPr>
                <w:rFonts w:ascii="Garamond" w:hAnsi="Garamond" w:cs="Times New Roman"/>
                <w:szCs w:val="24"/>
              </w:rPr>
              <w:t>60,121,125</w:t>
            </w:r>
          </w:p>
        </w:tc>
      </w:tr>
    </w:tbl>
    <w:p w14:paraId="2081AEC9"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79" w:name="_Toc184729242"/>
      <w:r w:rsidRPr="00CC49AB">
        <w:rPr>
          <w:rFonts w:ascii="Garamond" w:hAnsi="Garamond" w:cs="Times New Roman"/>
          <w:b w:val="0"/>
          <w:i/>
          <w:color w:val="auto"/>
          <w:szCs w:val="20"/>
        </w:rPr>
        <w:t xml:space="preserve">Tabela </w:t>
      </w:r>
      <w:r w:rsidR="004811AC" w:rsidRPr="00CC49AB">
        <w:rPr>
          <w:rFonts w:ascii="Garamond" w:hAnsi="Garamond" w:cs="Times New Roman"/>
          <w:b w:val="0"/>
          <w:i/>
          <w:color w:val="auto"/>
          <w:szCs w:val="20"/>
        </w:rPr>
        <w:t>6.4</w:t>
      </w:r>
      <w:r w:rsidRPr="00CC49AB">
        <w:rPr>
          <w:rFonts w:ascii="Garamond" w:hAnsi="Garamond" w:cs="Times New Roman"/>
          <w:b w:val="0"/>
          <w:i/>
          <w:color w:val="auto"/>
          <w:szCs w:val="20"/>
        </w:rPr>
        <w:t xml:space="preserve"> Objektivat e rinovimit të stokut të ndërtesave të banimit në Shqipëri</w:t>
      </w:r>
      <w:bookmarkEnd w:id="379"/>
    </w:p>
    <w:p w14:paraId="2A1B14DD" w14:textId="77777777" w:rsidR="004811AC" w:rsidRPr="00CC49AB" w:rsidRDefault="004811AC" w:rsidP="00655FA7">
      <w:pPr>
        <w:spacing w:after="0" w:line="240" w:lineRule="auto"/>
        <w:jc w:val="both"/>
        <w:rPr>
          <w:rFonts w:ascii="Garamond" w:hAnsi="Garamond" w:cs="Times New Roman"/>
          <w:b/>
          <w:i/>
          <w:sz w:val="24"/>
          <w:szCs w:val="24"/>
        </w:rPr>
      </w:pPr>
    </w:p>
    <w:p w14:paraId="6BFC2378" w14:textId="77777777" w:rsidR="00655FA7" w:rsidRPr="00CC49AB" w:rsidRDefault="00655FA7" w:rsidP="004811AC">
      <w:pPr>
        <w:pStyle w:val="TEKSTIIIIII"/>
        <w:rPr>
          <w:b/>
          <w:i/>
        </w:rPr>
      </w:pPr>
      <w:r w:rsidRPr="00CC49AB">
        <w:rPr>
          <w:b/>
          <w:i/>
        </w:rPr>
        <w:lastRenderedPageBreak/>
        <w:t>Ndërtesat e banimit me performancën më të ulët</w:t>
      </w:r>
    </w:p>
    <w:p w14:paraId="42E9B3D8" w14:textId="77777777" w:rsidR="00655FA7" w:rsidRPr="00CC49AB" w:rsidRDefault="00655FA7" w:rsidP="004811AC">
      <w:pPr>
        <w:pStyle w:val="TEKSTIIIIII"/>
      </w:pPr>
      <w:r w:rsidRPr="00CC49AB">
        <w:t>Legjislacioni i përditësuar i ligji për Performancën Energjetike të ndërtesave përcakton, ndërtesat me performancën më të ulët, në bazë të vjetërsisë së tyre, pra vitit të ndërtimit. Përmes këtij përkufizimi dhe kuadrit ligjor të kodit të ndërtimit historik, të gjitha ndërtesat e banimit të ndërtuara deri në vitin 1990 karakterizohen si ndërtesa me performancën më të ulët (që përfaqësojnë 43% të sipërfaqes totale të zënë të stokut të ndërtesave rezidenciale).</w:t>
      </w:r>
    </w:p>
    <w:p w14:paraId="1AA54C0C" w14:textId="77777777" w:rsidR="00655FA7" w:rsidRPr="00CC49AB" w:rsidRDefault="00655FA7" w:rsidP="004811AC">
      <w:pPr>
        <w:pStyle w:val="TEKSTIIIIII"/>
      </w:pPr>
      <w:r w:rsidRPr="00CC49AB">
        <w:t>Tabela 6.5 jep një pasqyrë të reduktimit të ndërtesave me performancën më të ulët për një bazë pesëvjeçare duke aplikuar masa të rinovimit të thelluar. Prioriteti dhe mbështetja financiare e rinovimit të ndërtesave me performancën më të ulët do të rezultojë në një largim gradual të ndërtesave me performancën më të ulët deri në vitin 2039 brenda stokut të ndërtesave rezidenciale në Shqipëri.</w:t>
      </w:r>
    </w:p>
    <w:p w14:paraId="52633563" w14:textId="77777777" w:rsidR="00655FA7" w:rsidRPr="00CC49AB" w:rsidRDefault="00655FA7" w:rsidP="00655FA7">
      <w:pPr>
        <w:spacing w:after="0" w:line="240" w:lineRule="auto"/>
        <w:jc w:val="both"/>
        <w:rPr>
          <w:rFonts w:ascii="Garamond" w:hAnsi="Garamond" w:cs="Times New Roman"/>
          <w:sz w:val="24"/>
          <w:szCs w:val="24"/>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18"/>
        <w:gridCol w:w="967"/>
        <w:gridCol w:w="1159"/>
        <w:gridCol w:w="1159"/>
        <w:gridCol w:w="1047"/>
      </w:tblGrid>
      <w:tr w:rsidR="00655FA7" w:rsidRPr="00CC49AB" w14:paraId="2EF094D1" w14:textId="77777777" w:rsidTr="00327B8A">
        <w:trPr>
          <w:trHeight w:val="215"/>
          <w:jc w:val="center"/>
        </w:trPr>
        <w:tc>
          <w:tcPr>
            <w:tcW w:w="2683" w:type="pct"/>
            <w:shd w:val="clear" w:color="auto" w:fill="FDE9D9" w:themeFill="accent6" w:themeFillTint="33"/>
          </w:tcPr>
          <w:p w14:paraId="4303E650" w14:textId="77777777" w:rsidR="00655FA7" w:rsidRPr="00CC49AB" w:rsidRDefault="00655FA7" w:rsidP="002405F4">
            <w:pPr>
              <w:spacing w:after="0" w:line="240" w:lineRule="auto"/>
              <w:rPr>
                <w:rFonts w:ascii="Garamond" w:hAnsi="Garamond" w:cs="Times New Roman"/>
                <w:b/>
                <w:szCs w:val="24"/>
              </w:rPr>
            </w:pPr>
          </w:p>
        </w:tc>
        <w:tc>
          <w:tcPr>
            <w:tcW w:w="517" w:type="pct"/>
            <w:shd w:val="clear" w:color="auto" w:fill="FDE9D9" w:themeFill="accent6" w:themeFillTint="33"/>
            <w:vAlign w:val="bottom"/>
          </w:tcPr>
          <w:p w14:paraId="07A7729E"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eastAsia="Times New Roman" w:hAnsi="Garamond" w:cs="Times New Roman"/>
                <w:b/>
                <w:szCs w:val="24"/>
                <w:lang w:eastAsia="en-GB"/>
              </w:rPr>
              <w:t>2023</w:t>
            </w:r>
          </w:p>
        </w:tc>
        <w:tc>
          <w:tcPr>
            <w:tcW w:w="620" w:type="pct"/>
            <w:shd w:val="clear" w:color="auto" w:fill="FDE9D9" w:themeFill="accent6" w:themeFillTint="33"/>
            <w:vAlign w:val="bottom"/>
          </w:tcPr>
          <w:p w14:paraId="3DE4CBEC"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eastAsia="Times New Roman" w:hAnsi="Garamond" w:cs="Times New Roman"/>
                <w:b/>
                <w:szCs w:val="24"/>
                <w:lang w:eastAsia="en-GB"/>
              </w:rPr>
              <w:t>2029</w:t>
            </w:r>
          </w:p>
        </w:tc>
        <w:tc>
          <w:tcPr>
            <w:tcW w:w="620" w:type="pct"/>
            <w:shd w:val="clear" w:color="auto" w:fill="FDE9D9" w:themeFill="accent6" w:themeFillTint="33"/>
            <w:vAlign w:val="bottom"/>
          </w:tcPr>
          <w:p w14:paraId="0D70033D"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eastAsia="Times New Roman" w:hAnsi="Garamond" w:cs="Times New Roman"/>
                <w:b/>
                <w:szCs w:val="24"/>
                <w:lang w:eastAsia="en-GB"/>
              </w:rPr>
              <w:t>2034</w:t>
            </w:r>
          </w:p>
        </w:tc>
        <w:tc>
          <w:tcPr>
            <w:tcW w:w="560" w:type="pct"/>
            <w:shd w:val="clear" w:color="auto" w:fill="FDE9D9" w:themeFill="accent6" w:themeFillTint="33"/>
            <w:vAlign w:val="bottom"/>
          </w:tcPr>
          <w:p w14:paraId="1D390138"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eastAsia="Times New Roman" w:hAnsi="Garamond" w:cs="Times New Roman"/>
                <w:b/>
                <w:szCs w:val="24"/>
                <w:lang w:eastAsia="en-GB"/>
              </w:rPr>
              <w:t>2039</w:t>
            </w:r>
          </w:p>
        </w:tc>
      </w:tr>
      <w:tr w:rsidR="00655FA7" w:rsidRPr="00CC49AB" w14:paraId="74EF92C7" w14:textId="77777777" w:rsidTr="00327B8A">
        <w:trPr>
          <w:trHeight w:val="461"/>
          <w:jc w:val="center"/>
        </w:trPr>
        <w:tc>
          <w:tcPr>
            <w:tcW w:w="2683" w:type="pct"/>
            <w:shd w:val="clear" w:color="auto" w:fill="FDE9D9" w:themeFill="accent6" w:themeFillTint="33"/>
            <w:vAlign w:val="center"/>
          </w:tcPr>
          <w:p w14:paraId="5E89D6BD" w14:textId="77777777" w:rsidR="00655FA7" w:rsidRPr="00CC49AB" w:rsidRDefault="00655FA7" w:rsidP="002405F4">
            <w:pPr>
              <w:spacing w:after="0" w:line="240" w:lineRule="auto"/>
              <w:rPr>
                <w:rFonts w:ascii="Garamond" w:hAnsi="Garamond" w:cs="Times New Roman"/>
                <w:bCs/>
                <w:szCs w:val="24"/>
              </w:rPr>
            </w:pPr>
            <w:r w:rsidRPr="00CC49AB">
              <w:rPr>
                <w:rFonts w:ascii="Garamond" w:eastAsia="Times New Roman" w:hAnsi="Garamond" w:cs="Times New Roman"/>
                <w:bCs/>
                <w:szCs w:val="24"/>
                <w:lang w:eastAsia="en-GB"/>
              </w:rPr>
              <w:t>% e ndërtesave me performancë më të ulët e mbetur brenda stokut të ndërtesave rezidenciale</w:t>
            </w:r>
          </w:p>
        </w:tc>
        <w:tc>
          <w:tcPr>
            <w:tcW w:w="517" w:type="pct"/>
            <w:vAlign w:val="center"/>
          </w:tcPr>
          <w:p w14:paraId="68FFEF11"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eastAsia="Times New Roman" w:hAnsi="Garamond" w:cs="Times New Roman"/>
                <w:szCs w:val="24"/>
                <w:lang w:eastAsia="en-GB"/>
              </w:rPr>
              <w:t>100%</w:t>
            </w:r>
          </w:p>
        </w:tc>
        <w:tc>
          <w:tcPr>
            <w:tcW w:w="620" w:type="pct"/>
            <w:vAlign w:val="center"/>
          </w:tcPr>
          <w:p w14:paraId="3D835A49"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eastAsia="Times New Roman" w:hAnsi="Garamond" w:cs="Times New Roman"/>
                <w:szCs w:val="24"/>
                <w:lang w:eastAsia="en-GB"/>
              </w:rPr>
              <w:t>68%</w:t>
            </w:r>
          </w:p>
        </w:tc>
        <w:tc>
          <w:tcPr>
            <w:tcW w:w="620" w:type="pct"/>
            <w:vAlign w:val="center"/>
          </w:tcPr>
          <w:p w14:paraId="732B66B4"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eastAsia="Times New Roman" w:hAnsi="Garamond" w:cs="Times New Roman"/>
                <w:szCs w:val="24"/>
                <w:lang w:eastAsia="en-GB"/>
              </w:rPr>
              <w:t>47%</w:t>
            </w:r>
          </w:p>
        </w:tc>
        <w:tc>
          <w:tcPr>
            <w:tcW w:w="560" w:type="pct"/>
            <w:vAlign w:val="center"/>
          </w:tcPr>
          <w:p w14:paraId="630FEC78"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eastAsia="Times New Roman" w:hAnsi="Garamond" w:cs="Times New Roman"/>
                <w:szCs w:val="24"/>
                <w:lang w:eastAsia="en-GB"/>
              </w:rPr>
              <w:t>0%</w:t>
            </w:r>
          </w:p>
        </w:tc>
      </w:tr>
      <w:tr w:rsidR="00655FA7" w:rsidRPr="00CC49AB" w14:paraId="440FC2A6" w14:textId="77777777" w:rsidTr="00327B8A">
        <w:trPr>
          <w:trHeight w:val="443"/>
          <w:jc w:val="center"/>
        </w:trPr>
        <w:tc>
          <w:tcPr>
            <w:tcW w:w="2683" w:type="pct"/>
            <w:shd w:val="clear" w:color="auto" w:fill="FDE9D9" w:themeFill="accent6" w:themeFillTint="33"/>
            <w:vAlign w:val="center"/>
          </w:tcPr>
          <w:p w14:paraId="25DEDEAC" w14:textId="77777777" w:rsidR="00655FA7" w:rsidRPr="00CC49AB" w:rsidRDefault="00655FA7" w:rsidP="002405F4">
            <w:pPr>
              <w:spacing w:after="0" w:line="240" w:lineRule="auto"/>
              <w:rPr>
                <w:rFonts w:ascii="Garamond" w:eastAsia="Times New Roman" w:hAnsi="Garamond" w:cs="Times New Roman"/>
                <w:bCs/>
                <w:szCs w:val="24"/>
                <w:lang w:eastAsia="en-GB"/>
              </w:rPr>
            </w:pPr>
            <w:r w:rsidRPr="00CC49AB">
              <w:rPr>
                <w:rFonts w:ascii="Garamond" w:eastAsia="Times New Roman" w:hAnsi="Garamond" w:cs="Times New Roman"/>
                <w:bCs/>
                <w:szCs w:val="24"/>
                <w:lang w:eastAsia="en-GB"/>
              </w:rPr>
              <w:t>Numri i ndërtesave të rinovuara</w:t>
            </w:r>
          </w:p>
        </w:tc>
        <w:tc>
          <w:tcPr>
            <w:tcW w:w="517" w:type="pct"/>
            <w:vAlign w:val="center"/>
          </w:tcPr>
          <w:p w14:paraId="7211220E" w14:textId="77777777" w:rsidR="00655FA7" w:rsidRPr="00CC49AB" w:rsidRDefault="00655FA7" w:rsidP="002405F4">
            <w:pPr>
              <w:spacing w:after="0" w:line="240" w:lineRule="auto"/>
              <w:jc w:val="center"/>
              <w:rPr>
                <w:rFonts w:ascii="Garamond" w:eastAsia="Times New Roman" w:hAnsi="Garamond" w:cs="Times New Roman"/>
                <w:szCs w:val="24"/>
                <w:lang w:eastAsia="en-GB"/>
              </w:rPr>
            </w:pPr>
            <w:r w:rsidRPr="00CC49AB">
              <w:rPr>
                <w:rFonts w:ascii="Garamond" w:eastAsia="Times New Roman" w:hAnsi="Garamond" w:cs="Times New Roman"/>
                <w:szCs w:val="24"/>
                <w:lang w:eastAsia="en-GB"/>
              </w:rPr>
              <w:t>-</w:t>
            </w:r>
          </w:p>
        </w:tc>
        <w:tc>
          <w:tcPr>
            <w:tcW w:w="620" w:type="pct"/>
            <w:vAlign w:val="center"/>
          </w:tcPr>
          <w:p w14:paraId="16546E6C" w14:textId="77777777" w:rsidR="00655FA7" w:rsidRPr="00CC49AB" w:rsidRDefault="00655FA7" w:rsidP="002405F4">
            <w:pPr>
              <w:spacing w:after="0" w:line="240" w:lineRule="auto"/>
              <w:jc w:val="center"/>
              <w:rPr>
                <w:rFonts w:ascii="Garamond" w:eastAsia="Times New Roman" w:hAnsi="Garamond" w:cs="Times New Roman"/>
                <w:szCs w:val="24"/>
                <w:lang w:eastAsia="en-GB"/>
              </w:rPr>
            </w:pPr>
            <w:r w:rsidRPr="00CC49AB">
              <w:rPr>
                <w:rFonts w:ascii="Garamond" w:eastAsia="Times New Roman" w:hAnsi="Garamond" w:cs="Times New Roman"/>
                <w:szCs w:val="24"/>
                <w:lang w:eastAsia="en-GB"/>
              </w:rPr>
              <w:t>81,500</w:t>
            </w:r>
          </w:p>
        </w:tc>
        <w:tc>
          <w:tcPr>
            <w:tcW w:w="620" w:type="pct"/>
            <w:vAlign w:val="center"/>
          </w:tcPr>
          <w:p w14:paraId="401CD81C" w14:textId="77777777" w:rsidR="00655FA7" w:rsidRPr="00CC49AB" w:rsidRDefault="00655FA7" w:rsidP="002405F4">
            <w:pPr>
              <w:spacing w:after="0" w:line="240" w:lineRule="auto"/>
              <w:jc w:val="center"/>
              <w:rPr>
                <w:rFonts w:ascii="Garamond" w:eastAsia="Times New Roman" w:hAnsi="Garamond" w:cs="Times New Roman"/>
                <w:szCs w:val="24"/>
                <w:lang w:eastAsia="en-GB"/>
              </w:rPr>
            </w:pPr>
            <w:r w:rsidRPr="00CC49AB">
              <w:rPr>
                <w:rFonts w:ascii="Garamond" w:eastAsia="Times New Roman" w:hAnsi="Garamond" w:cs="Times New Roman"/>
                <w:szCs w:val="24"/>
                <w:lang w:eastAsia="en-GB"/>
              </w:rPr>
              <w:t>211,000</w:t>
            </w:r>
          </w:p>
        </w:tc>
        <w:tc>
          <w:tcPr>
            <w:tcW w:w="560" w:type="pct"/>
            <w:vAlign w:val="center"/>
          </w:tcPr>
          <w:p w14:paraId="2D9B90D3" w14:textId="77777777" w:rsidR="00655FA7" w:rsidRPr="00CC49AB" w:rsidRDefault="00655FA7" w:rsidP="002405F4">
            <w:pPr>
              <w:keepNext/>
              <w:spacing w:after="0" w:line="240" w:lineRule="auto"/>
              <w:jc w:val="center"/>
              <w:rPr>
                <w:rFonts w:ascii="Garamond" w:eastAsia="Times New Roman" w:hAnsi="Garamond" w:cs="Times New Roman"/>
                <w:szCs w:val="24"/>
                <w:lang w:eastAsia="en-GB"/>
              </w:rPr>
            </w:pPr>
            <w:r w:rsidRPr="00CC49AB">
              <w:rPr>
                <w:rFonts w:ascii="Garamond" w:eastAsia="Times New Roman" w:hAnsi="Garamond" w:cs="Times New Roman"/>
                <w:szCs w:val="24"/>
                <w:lang w:eastAsia="en-GB"/>
              </w:rPr>
              <w:t>299,500</w:t>
            </w:r>
          </w:p>
        </w:tc>
      </w:tr>
    </w:tbl>
    <w:p w14:paraId="2BAB2589" w14:textId="08601BA9"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80" w:name="_Toc184729243"/>
      <w:r w:rsidRPr="00CC49AB">
        <w:rPr>
          <w:rFonts w:ascii="Garamond" w:hAnsi="Garamond" w:cs="Times New Roman"/>
          <w:b w:val="0"/>
          <w:i/>
          <w:color w:val="auto"/>
          <w:szCs w:val="20"/>
        </w:rPr>
        <w:t xml:space="preserve">Tabela </w:t>
      </w:r>
      <w:r w:rsidR="004811AC" w:rsidRPr="00CC49AB">
        <w:rPr>
          <w:rFonts w:ascii="Garamond" w:hAnsi="Garamond" w:cs="Times New Roman"/>
          <w:b w:val="0"/>
          <w:i/>
          <w:color w:val="auto"/>
          <w:szCs w:val="20"/>
        </w:rPr>
        <w:t>6.5</w:t>
      </w:r>
      <w:r w:rsidRPr="00CC49AB">
        <w:rPr>
          <w:rFonts w:ascii="Garamond" w:hAnsi="Garamond" w:cs="Times New Roman"/>
          <w:b w:val="0"/>
          <w:i/>
          <w:color w:val="auto"/>
          <w:szCs w:val="20"/>
        </w:rPr>
        <w:t xml:space="preserve"> </w:t>
      </w:r>
      <w:r w:rsidR="002F1842" w:rsidRPr="00CC49AB">
        <w:rPr>
          <w:rFonts w:ascii="Garamond" w:hAnsi="Garamond" w:cs="Times New Roman"/>
          <w:b w:val="0"/>
          <w:i/>
          <w:color w:val="auto"/>
          <w:szCs w:val="20"/>
        </w:rPr>
        <w:t>Eliminimi</w:t>
      </w:r>
      <w:r w:rsidRPr="00CC49AB">
        <w:rPr>
          <w:rFonts w:ascii="Garamond" w:hAnsi="Garamond" w:cs="Times New Roman"/>
          <w:b w:val="0"/>
          <w:i/>
          <w:color w:val="auto"/>
          <w:szCs w:val="20"/>
        </w:rPr>
        <w:t xml:space="preserve"> i ndërtesave me performancën më të keqe brenda stokut të ndërtesave të banimit në Shqipëri</w:t>
      </w:r>
      <w:bookmarkEnd w:id="380"/>
    </w:p>
    <w:p w14:paraId="5FCBBA55" w14:textId="77777777" w:rsidR="00655FA7" w:rsidRPr="007B4B94" w:rsidRDefault="00655FA7" w:rsidP="00655FA7">
      <w:pPr>
        <w:spacing w:after="0" w:line="240" w:lineRule="auto"/>
        <w:rPr>
          <w:rFonts w:ascii="Garamond" w:eastAsiaTheme="majorEastAsia" w:hAnsi="Garamond" w:cs="Times New Roman"/>
          <w:b/>
          <w:sz w:val="6"/>
          <w:szCs w:val="24"/>
        </w:rPr>
      </w:pPr>
    </w:p>
    <w:p w14:paraId="25B8263F" w14:textId="77777777" w:rsidR="00655FA7" w:rsidRPr="00CC49AB" w:rsidRDefault="003A2B6D" w:rsidP="003A2B6D">
      <w:pPr>
        <w:pStyle w:val="TEKSTIIIIII"/>
        <w:rPr>
          <w:b/>
        </w:rPr>
      </w:pPr>
      <w:bookmarkStart w:id="381" w:name="_Toc184729154"/>
      <w:r w:rsidRPr="00CC49AB">
        <w:rPr>
          <w:b/>
        </w:rPr>
        <w:t xml:space="preserve">6.2.2 </w:t>
      </w:r>
      <w:r w:rsidR="00655FA7" w:rsidRPr="00CC49AB">
        <w:rPr>
          <w:b/>
        </w:rPr>
        <w:t>Objektivat e rinovimit për ndërtesat publike</w:t>
      </w:r>
      <w:bookmarkEnd w:id="381"/>
    </w:p>
    <w:p w14:paraId="24A010C9" w14:textId="6697EF3E" w:rsidR="00655FA7" w:rsidRPr="00CC49AB" w:rsidRDefault="00655FA7" w:rsidP="003A2B6D">
      <w:pPr>
        <w:pStyle w:val="TEKSTIIIIII"/>
        <w:rPr>
          <w:szCs w:val="24"/>
        </w:rPr>
      </w:pPr>
      <w:r w:rsidRPr="00CC49AB">
        <w:rPr>
          <w:szCs w:val="24"/>
        </w:rPr>
        <w:t xml:space="preserve">Me synimin për të dekarbonizuar ndërtesat publike të Shqipërisë deri në vitin 2050 dhe duke marrë parasysh masat tipike të rinovimit të thelluar (masat e </w:t>
      </w:r>
      <w:r w:rsidR="00340F38" w:rsidRPr="00CC49AB">
        <w:rPr>
          <w:szCs w:val="24"/>
        </w:rPr>
        <w:t>eficienc</w:t>
      </w:r>
      <w:r w:rsidRPr="00CC49AB">
        <w:rPr>
          <w:szCs w:val="24"/>
        </w:rPr>
        <w:t>ës së energjisë dhe energjinë e rinovueshme) që rezultojnë në ndërtesat publike pa emetime si dhe emetimin e CO</w:t>
      </w:r>
      <w:r w:rsidRPr="00CC49AB">
        <w:rPr>
          <w:szCs w:val="24"/>
          <w:vertAlign w:val="subscript"/>
        </w:rPr>
        <w:t>2ek</w:t>
      </w:r>
      <w:r w:rsidRPr="00CC49AB">
        <w:rPr>
          <w:szCs w:val="24"/>
        </w:rPr>
        <w:t xml:space="preserve"> objektivat e vendosura në PKEK, deri në vitin 2050 një sipërfaqe totale prej rreth 5.5 milionë metra katrorë të nevojave të stokut të ndërtesave të sektorit publik të Shqipërisë duhet të rinovohet që është e barabartë me rreth 8200 ndërtesa.</w:t>
      </w:r>
    </w:p>
    <w:p w14:paraId="2BB0B6F4" w14:textId="6A2BA118" w:rsidR="00655FA7" w:rsidRPr="00CC49AB" w:rsidRDefault="00655FA7" w:rsidP="003A2B6D">
      <w:pPr>
        <w:pStyle w:val="TEKSTIIIIII"/>
      </w:pPr>
      <w:r w:rsidRPr="00CC49AB">
        <w:t>Për më tepër, për të siguruar një stok ndërtesash publike të dekarbonizuara në Shqipëri deri në vitin 2050, udhërrëfyesi merr parasysh sipas direktivës së re të Performancës energjetik si dhe ligjit për performancën energjetike të ndërtesave, d.m.th. të gjitha ndërtesat e reja publike janë ndërtesa pa emetime nga janari 2028. Tabela 6.6 tregon normat e rinovimit, dhe objektivat e rinovimit të stokut të ndërtesave publike, për të dyja kategoritë e ndërtesave publike – niveli i qeverisë qendrore dhe ndërtesat publike në nivel bashkie.</w:t>
      </w:r>
    </w:p>
    <w:p w14:paraId="26CFFEC5" w14:textId="77777777" w:rsidR="00327B8A" w:rsidRPr="00CC49AB" w:rsidRDefault="00327B8A" w:rsidP="003A2B6D">
      <w:pPr>
        <w:pStyle w:val="TEKSTIIIIII"/>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76"/>
        <w:gridCol w:w="1253"/>
        <w:gridCol w:w="1253"/>
        <w:gridCol w:w="1253"/>
        <w:gridCol w:w="1253"/>
        <w:gridCol w:w="1311"/>
        <w:gridCol w:w="1251"/>
      </w:tblGrid>
      <w:tr w:rsidR="00655FA7" w:rsidRPr="00CC49AB" w14:paraId="6D970209" w14:textId="77777777" w:rsidTr="00327B8A">
        <w:trPr>
          <w:jc w:val="center"/>
        </w:trPr>
        <w:tc>
          <w:tcPr>
            <w:tcW w:w="950" w:type="pct"/>
            <w:shd w:val="clear" w:color="auto" w:fill="FDE9D9" w:themeFill="accent6" w:themeFillTint="33"/>
          </w:tcPr>
          <w:p w14:paraId="35677081" w14:textId="77777777" w:rsidR="00655FA7" w:rsidRPr="00CC49AB" w:rsidRDefault="00655FA7" w:rsidP="002405F4">
            <w:pPr>
              <w:spacing w:after="0" w:line="240" w:lineRule="auto"/>
              <w:rPr>
                <w:rFonts w:ascii="Garamond" w:hAnsi="Garamond" w:cs="Times New Roman"/>
                <w:b/>
                <w:sz w:val="18"/>
                <w:szCs w:val="24"/>
              </w:rPr>
            </w:pPr>
          </w:p>
        </w:tc>
        <w:tc>
          <w:tcPr>
            <w:tcW w:w="1340" w:type="pct"/>
            <w:gridSpan w:val="2"/>
            <w:shd w:val="clear" w:color="auto" w:fill="FDE9D9" w:themeFill="accent6" w:themeFillTint="33"/>
          </w:tcPr>
          <w:p w14:paraId="5C53D1BD" w14:textId="77777777" w:rsidR="00655FA7" w:rsidRPr="00CC49AB" w:rsidRDefault="00655FA7" w:rsidP="002405F4">
            <w:pPr>
              <w:spacing w:after="0" w:line="240" w:lineRule="auto"/>
              <w:jc w:val="center"/>
              <w:rPr>
                <w:rFonts w:ascii="Garamond" w:hAnsi="Garamond" w:cs="Times New Roman"/>
                <w:b/>
                <w:sz w:val="18"/>
                <w:szCs w:val="24"/>
              </w:rPr>
            </w:pPr>
            <w:r w:rsidRPr="00CC49AB">
              <w:rPr>
                <w:rFonts w:ascii="Garamond" w:hAnsi="Garamond" w:cs="Times New Roman"/>
                <w:b/>
                <w:sz w:val="18"/>
                <w:szCs w:val="24"/>
              </w:rPr>
              <w:t>2030</w:t>
            </w:r>
          </w:p>
        </w:tc>
        <w:tc>
          <w:tcPr>
            <w:tcW w:w="1340" w:type="pct"/>
            <w:gridSpan w:val="2"/>
            <w:shd w:val="clear" w:color="auto" w:fill="FDE9D9" w:themeFill="accent6" w:themeFillTint="33"/>
          </w:tcPr>
          <w:p w14:paraId="16A22770" w14:textId="77777777" w:rsidR="00655FA7" w:rsidRPr="00CC49AB" w:rsidRDefault="00655FA7" w:rsidP="002405F4">
            <w:pPr>
              <w:spacing w:after="0" w:line="240" w:lineRule="auto"/>
              <w:jc w:val="center"/>
              <w:rPr>
                <w:rFonts w:ascii="Garamond" w:hAnsi="Garamond" w:cs="Times New Roman"/>
                <w:b/>
                <w:sz w:val="18"/>
                <w:szCs w:val="24"/>
              </w:rPr>
            </w:pPr>
            <w:r w:rsidRPr="00CC49AB">
              <w:rPr>
                <w:rFonts w:ascii="Garamond" w:hAnsi="Garamond" w:cs="Times New Roman"/>
                <w:b/>
                <w:sz w:val="18"/>
                <w:szCs w:val="24"/>
              </w:rPr>
              <w:t>2040</w:t>
            </w:r>
          </w:p>
        </w:tc>
        <w:tc>
          <w:tcPr>
            <w:tcW w:w="1370" w:type="pct"/>
            <w:gridSpan w:val="2"/>
            <w:shd w:val="clear" w:color="auto" w:fill="FDE9D9" w:themeFill="accent6" w:themeFillTint="33"/>
          </w:tcPr>
          <w:p w14:paraId="65CFBD1E" w14:textId="77777777" w:rsidR="00655FA7" w:rsidRPr="00CC49AB" w:rsidRDefault="00655FA7" w:rsidP="002405F4">
            <w:pPr>
              <w:spacing w:after="0" w:line="240" w:lineRule="auto"/>
              <w:jc w:val="center"/>
              <w:rPr>
                <w:rFonts w:ascii="Garamond" w:hAnsi="Garamond" w:cs="Times New Roman"/>
                <w:b/>
                <w:sz w:val="18"/>
                <w:szCs w:val="24"/>
              </w:rPr>
            </w:pPr>
            <w:r w:rsidRPr="00CC49AB">
              <w:rPr>
                <w:rFonts w:ascii="Garamond" w:hAnsi="Garamond" w:cs="Times New Roman"/>
                <w:b/>
                <w:sz w:val="18"/>
                <w:szCs w:val="24"/>
              </w:rPr>
              <w:t>2050</w:t>
            </w:r>
          </w:p>
        </w:tc>
      </w:tr>
      <w:tr w:rsidR="00655FA7" w:rsidRPr="00CC49AB" w14:paraId="18CC6BCA" w14:textId="77777777" w:rsidTr="00327B8A">
        <w:trPr>
          <w:jc w:val="center"/>
        </w:trPr>
        <w:tc>
          <w:tcPr>
            <w:tcW w:w="950" w:type="pct"/>
            <w:shd w:val="clear" w:color="auto" w:fill="FDE9D9" w:themeFill="accent6" w:themeFillTint="33"/>
          </w:tcPr>
          <w:p w14:paraId="553600D0" w14:textId="77777777" w:rsidR="00655FA7" w:rsidRPr="00CC49AB" w:rsidRDefault="00655FA7" w:rsidP="002405F4">
            <w:pPr>
              <w:spacing w:after="0" w:line="240" w:lineRule="auto"/>
              <w:rPr>
                <w:rFonts w:ascii="Garamond" w:hAnsi="Garamond" w:cs="Times New Roman"/>
                <w:b/>
                <w:bCs/>
                <w:sz w:val="18"/>
                <w:szCs w:val="24"/>
              </w:rPr>
            </w:pPr>
          </w:p>
        </w:tc>
        <w:tc>
          <w:tcPr>
            <w:tcW w:w="670" w:type="pct"/>
            <w:vAlign w:val="center"/>
          </w:tcPr>
          <w:p w14:paraId="13CA1AFC" w14:textId="5CDCC6BF" w:rsidR="00655FA7" w:rsidRPr="00CC49AB" w:rsidRDefault="00655FA7" w:rsidP="002405F4">
            <w:pPr>
              <w:spacing w:after="0" w:line="240" w:lineRule="auto"/>
              <w:jc w:val="center"/>
              <w:rPr>
                <w:rFonts w:ascii="Garamond" w:hAnsi="Garamond" w:cs="Times New Roman"/>
                <w:b/>
                <w:bCs/>
                <w:sz w:val="18"/>
                <w:szCs w:val="24"/>
              </w:rPr>
            </w:pPr>
            <w:r w:rsidRPr="00CC49AB">
              <w:rPr>
                <w:rFonts w:ascii="Garamond" w:hAnsi="Garamond" w:cs="Times New Roman"/>
                <w:b/>
                <w:bCs/>
                <w:sz w:val="18"/>
                <w:szCs w:val="24"/>
              </w:rPr>
              <w:t xml:space="preserve">Ndërtesa </w:t>
            </w:r>
            <w:r w:rsidR="002F1842" w:rsidRPr="00CC49AB">
              <w:rPr>
                <w:rFonts w:ascii="Garamond" w:hAnsi="Garamond" w:cs="Times New Roman"/>
                <w:b/>
                <w:bCs/>
                <w:sz w:val="18"/>
                <w:szCs w:val="24"/>
              </w:rPr>
              <w:t>qev</w:t>
            </w:r>
            <w:r w:rsidRPr="00CC49AB">
              <w:rPr>
                <w:rFonts w:ascii="Garamond" w:hAnsi="Garamond" w:cs="Times New Roman"/>
                <w:b/>
                <w:bCs/>
                <w:sz w:val="18"/>
                <w:szCs w:val="24"/>
              </w:rPr>
              <w:t xml:space="preserve">. </w:t>
            </w:r>
            <w:r w:rsidR="00327B8A" w:rsidRPr="00CC49AB">
              <w:rPr>
                <w:rFonts w:ascii="Garamond" w:hAnsi="Garamond" w:cs="Times New Roman"/>
                <w:b/>
                <w:bCs/>
                <w:sz w:val="18"/>
                <w:szCs w:val="24"/>
              </w:rPr>
              <w:t>qendrore</w:t>
            </w:r>
          </w:p>
        </w:tc>
        <w:tc>
          <w:tcPr>
            <w:tcW w:w="670" w:type="pct"/>
            <w:vAlign w:val="center"/>
          </w:tcPr>
          <w:p w14:paraId="4B79ECD8" w14:textId="6596E76C" w:rsidR="00655FA7" w:rsidRPr="00CC49AB" w:rsidRDefault="00655FA7" w:rsidP="002405F4">
            <w:pPr>
              <w:spacing w:after="0" w:line="240" w:lineRule="auto"/>
              <w:jc w:val="center"/>
              <w:rPr>
                <w:rFonts w:ascii="Garamond" w:hAnsi="Garamond" w:cs="Times New Roman"/>
                <w:b/>
                <w:bCs/>
                <w:sz w:val="18"/>
                <w:szCs w:val="24"/>
              </w:rPr>
            </w:pPr>
            <w:r w:rsidRPr="00CC49AB">
              <w:rPr>
                <w:rFonts w:ascii="Garamond" w:hAnsi="Garamond" w:cs="Times New Roman"/>
                <w:b/>
                <w:bCs/>
                <w:sz w:val="18"/>
                <w:szCs w:val="24"/>
              </w:rPr>
              <w:t xml:space="preserve">Ndërtesa </w:t>
            </w:r>
            <w:r w:rsidR="002F1842" w:rsidRPr="00CC49AB">
              <w:rPr>
                <w:rFonts w:ascii="Garamond" w:hAnsi="Garamond" w:cs="Times New Roman"/>
                <w:b/>
                <w:bCs/>
                <w:sz w:val="18"/>
                <w:szCs w:val="24"/>
              </w:rPr>
              <w:t>bashkie</w:t>
            </w:r>
          </w:p>
        </w:tc>
        <w:tc>
          <w:tcPr>
            <w:tcW w:w="670" w:type="pct"/>
            <w:vAlign w:val="center"/>
          </w:tcPr>
          <w:p w14:paraId="1F7FF642" w14:textId="59C98CBF" w:rsidR="00655FA7" w:rsidRPr="00CC49AB" w:rsidRDefault="00655FA7" w:rsidP="002405F4">
            <w:pPr>
              <w:spacing w:after="0" w:line="240" w:lineRule="auto"/>
              <w:jc w:val="center"/>
              <w:rPr>
                <w:rFonts w:ascii="Garamond" w:hAnsi="Garamond" w:cs="Times New Roman"/>
                <w:b/>
                <w:bCs/>
                <w:sz w:val="18"/>
                <w:szCs w:val="24"/>
              </w:rPr>
            </w:pPr>
            <w:r w:rsidRPr="00CC49AB">
              <w:rPr>
                <w:rFonts w:ascii="Garamond" w:hAnsi="Garamond" w:cs="Times New Roman"/>
                <w:b/>
                <w:bCs/>
                <w:sz w:val="18"/>
                <w:szCs w:val="24"/>
              </w:rPr>
              <w:t xml:space="preserve">Ndërtesa </w:t>
            </w:r>
            <w:r w:rsidR="002F1842" w:rsidRPr="00CC49AB">
              <w:rPr>
                <w:rFonts w:ascii="Garamond" w:hAnsi="Garamond" w:cs="Times New Roman"/>
                <w:b/>
                <w:bCs/>
                <w:sz w:val="18"/>
                <w:szCs w:val="24"/>
              </w:rPr>
              <w:t>qev</w:t>
            </w:r>
            <w:r w:rsidRPr="00CC49AB">
              <w:rPr>
                <w:rFonts w:ascii="Garamond" w:hAnsi="Garamond" w:cs="Times New Roman"/>
                <w:b/>
                <w:bCs/>
                <w:sz w:val="18"/>
                <w:szCs w:val="24"/>
              </w:rPr>
              <w:t xml:space="preserve">. </w:t>
            </w:r>
            <w:r w:rsidR="00327B8A" w:rsidRPr="00CC49AB">
              <w:rPr>
                <w:rFonts w:ascii="Garamond" w:hAnsi="Garamond" w:cs="Times New Roman"/>
                <w:b/>
                <w:bCs/>
                <w:sz w:val="18"/>
                <w:szCs w:val="24"/>
              </w:rPr>
              <w:t>qendrore</w:t>
            </w:r>
          </w:p>
        </w:tc>
        <w:tc>
          <w:tcPr>
            <w:tcW w:w="670" w:type="pct"/>
            <w:vAlign w:val="center"/>
          </w:tcPr>
          <w:p w14:paraId="0B170903" w14:textId="641BA951" w:rsidR="00655FA7" w:rsidRPr="00CC49AB" w:rsidRDefault="00655FA7" w:rsidP="002405F4">
            <w:pPr>
              <w:spacing w:after="0" w:line="240" w:lineRule="auto"/>
              <w:jc w:val="center"/>
              <w:rPr>
                <w:rFonts w:ascii="Garamond" w:hAnsi="Garamond" w:cs="Times New Roman"/>
                <w:b/>
                <w:bCs/>
                <w:sz w:val="18"/>
                <w:szCs w:val="24"/>
              </w:rPr>
            </w:pPr>
            <w:r w:rsidRPr="00CC49AB">
              <w:rPr>
                <w:rFonts w:ascii="Garamond" w:hAnsi="Garamond" w:cs="Times New Roman"/>
                <w:b/>
                <w:bCs/>
                <w:sz w:val="18"/>
                <w:szCs w:val="24"/>
              </w:rPr>
              <w:t xml:space="preserve">Ndërtesa </w:t>
            </w:r>
            <w:r w:rsidR="002F1842" w:rsidRPr="00CC49AB">
              <w:rPr>
                <w:rFonts w:ascii="Garamond" w:hAnsi="Garamond" w:cs="Times New Roman"/>
                <w:b/>
                <w:bCs/>
                <w:sz w:val="18"/>
                <w:szCs w:val="24"/>
              </w:rPr>
              <w:t>bashkie</w:t>
            </w:r>
          </w:p>
        </w:tc>
        <w:tc>
          <w:tcPr>
            <w:tcW w:w="701" w:type="pct"/>
            <w:vAlign w:val="center"/>
          </w:tcPr>
          <w:p w14:paraId="0DC17310" w14:textId="70EF71C7" w:rsidR="00655FA7" w:rsidRPr="00CC49AB" w:rsidRDefault="00655FA7" w:rsidP="002405F4">
            <w:pPr>
              <w:spacing w:after="0" w:line="240" w:lineRule="auto"/>
              <w:jc w:val="center"/>
              <w:rPr>
                <w:rFonts w:ascii="Garamond" w:hAnsi="Garamond" w:cs="Times New Roman"/>
                <w:b/>
                <w:bCs/>
                <w:sz w:val="18"/>
                <w:szCs w:val="24"/>
              </w:rPr>
            </w:pPr>
            <w:r w:rsidRPr="00CC49AB">
              <w:rPr>
                <w:rFonts w:ascii="Garamond" w:hAnsi="Garamond" w:cs="Times New Roman"/>
                <w:b/>
                <w:bCs/>
                <w:sz w:val="18"/>
                <w:szCs w:val="24"/>
              </w:rPr>
              <w:t xml:space="preserve">Ndërtesa </w:t>
            </w:r>
            <w:r w:rsidR="002F1842" w:rsidRPr="00CC49AB">
              <w:rPr>
                <w:rFonts w:ascii="Garamond" w:hAnsi="Garamond" w:cs="Times New Roman"/>
                <w:b/>
                <w:bCs/>
                <w:sz w:val="18"/>
                <w:szCs w:val="24"/>
              </w:rPr>
              <w:t>qev</w:t>
            </w:r>
            <w:r w:rsidRPr="00CC49AB">
              <w:rPr>
                <w:rFonts w:ascii="Garamond" w:hAnsi="Garamond" w:cs="Times New Roman"/>
                <w:b/>
                <w:bCs/>
                <w:sz w:val="18"/>
                <w:szCs w:val="24"/>
              </w:rPr>
              <w:t xml:space="preserve">. </w:t>
            </w:r>
            <w:r w:rsidR="00327B8A" w:rsidRPr="00CC49AB">
              <w:rPr>
                <w:rFonts w:ascii="Garamond" w:hAnsi="Garamond" w:cs="Times New Roman"/>
                <w:b/>
                <w:bCs/>
                <w:sz w:val="18"/>
                <w:szCs w:val="24"/>
              </w:rPr>
              <w:t>qendrore</w:t>
            </w:r>
          </w:p>
        </w:tc>
        <w:tc>
          <w:tcPr>
            <w:tcW w:w="669" w:type="pct"/>
            <w:vAlign w:val="center"/>
          </w:tcPr>
          <w:p w14:paraId="5167DE6A" w14:textId="16FFF1F9" w:rsidR="00655FA7" w:rsidRPr="00CC49AB" w:rsidRDefault="00655FA7" w:rsidP="002405F4">
            <w:pPr>
              <w:spacing w:after="0" w:line="240" w:lineRule="auto"/>
              <w:jc w:val="center"/>
              <w:rPr>
                <w:rFonts w:ascii="Garamond" w:hAnsi="Garamond" w:cs="Times New Roman"/>
                <w:b/>
                <w:bCs/>
                <w:sz w:val="18"/>
                <w:szCs w:val="24"/>
              </w:rPr>
            </w:pPr>
            <w:r w:rsidRPr="00CC49AB">
              <w:rPr>
                <w:rFonts w:ascii="Garamond" w:hAnsi="Garamond" w:cs="Times New Roman"/>
                <w:b/>
                <w:bCs/>
                <w:sz w:val="18"/>
                <w:szCs w:val="24"/>
              </w:rPr>
              <w:t xml:space="preserve">Ndërtesa </w:t>
            </w:r>
            <w:r w:rsidR="002F1842" w:rsidRPr="00CC49AB">
              <w:rPr>
                <w:rFonts w:ascii="Garamond" w:hAnsi="Garamond" w:cs="Times New Roman"/>
                <w:b/>
                <w:bCs/>
                <w:sz w:val="18"/>
                <w:szCs w:val="24"/>
              </w:rPr>
              <w:t>bashkie</w:t>
            </w:r>
          </w:p>
        </w:tc>
      </w:tr>
      <w:tr w:rsidR="00655FA7" w:rsidRPr="00CC49AB" w14:paraId="6254AE6E" w14:textId="77777777" w:rsidTr="00327B8A">
        <w:trPr>
          <w:jc w:val="center"/>
        </w:trPr>
        <w:tc>
          <w:tcPr>
            <w:tcW w:w="950" w:type="pct"/>
            <w:shd w:val="clear" w:color="auto" w:fill="FDE9D9" w:themeFill="accent6" w:themeFillTint="33"/>
            <w:vAlign w:val="center"/>
          </w:tcPr>
          <w:p w14:paraId="754FF1B5" w14:textId="77777777" w:rsidR="00655FA7" w:rsidRPr="00CC49AB" w:rsidRDefault="00655FA7" w:rsidP="002405F4">
            <w:pPr>
              <w:spacing w:after="0" w:line="240" w:lineRule="auto"/>
              <w:jc w:val="center"/>
              <w:rPr>
                <w:rFonts w:ascii="Garamond" w:hAnsi="Garamond" w:cs="Times New Roman"/>
                <w:bCs/>
                <w:sz w:val="18"/>
                <w:szCs w:val="24"/>
              </w:rPr>
            </w:pPr>
            <w:r w:rsidRPr="00CC49AB">
              <w:rPr>
                <w:rFonts w:ascii="Garamond" w:hAnsi="Garamond" w:cs="Times New Roman"/>
                <w:bCs/>
                <w:sz w:val="18"/>
                <w:szCs w:val="24"/>
              </w:rPr>
              <w:t>Norma rinovimit [%]</w:t>
            </w:r>
          </w:p>
        </w:tc>
        <w:tc>
          <w:tcPr>
            <w:tcW w:w="670" w:type="pct"/>
            <w:vAlign w:val="center"/>
          </w:tcPr>
          <w:p w14:paraId="16F897FB" w14:textId="2D998878" w:rsidR="00655FA7" w:rsidRPr="00CC49AB" w:rsidRDefault="00655FA7" w:rsidP="002405F4">
            <w:pPr>
              <w:spacing w:after="0" w:line="240" w:lineRule="auto"/>
              <w:jc w:val="center"/>
              <w:rPr>
                <w:rFonts w:ascii="Garamond" w:hAnsi="Garamond" w:cs="Times New Roman"/>
                <w:sz w:val="18"/>
                <w:szCs w:val="24"/>
              </w:rPr>
            </w:pPr>
            <w:r w:rsidRPr="00CC49AB">
              <w:rPr>
                <w:rFonts w:ascii="Garamond" w:hAnsi="Garamond" w:cs="Times New Roman"/>
                <w:sz w:val="18"/>
                <w:szCs w:val="24"/>
              </w:rPr>
              <w:t>Total për periudhën 2023</w:t>
            </w:r>
            <w:r w:rsidR="002F1842" w:rsidRPr="00CC49AB">
              <w:rPr>
                <w:rFonts w:ascii="Garamond" w:hAnsi="Garamond" w:cs="Times New Roman"/>
                <w:sz w:val="18"/>
                <w:szCs w:val="24"/>
              </w:rPr>
              <w:t>–</w:t>
            </w:r>
            <w:r w:rsidRPr="00CC49AB">
              <w:rPr>
                <w:rFonts w:ascii="Garamond" w:hAnsi="Garamond" w:cs="Times New Roman"/>
                <w:sz w:val="18"/>
                <w:szCs w:val="24"/>
              </w:rPr>
              <w:t>2030: 21%</w:t>
            </w:r>
          </w:p>
          <w:p w14:paraId="59EB28F6" w14:textId="02A36355" w:rsidR="00655FA7" w:rsidRPr="00CC49AB" w:rsidRDefault="00655FA7" w:rsidP="002405F4">
            <w:pPr>
              <w:spacing w:after="0" w:line="240" w:lineRule="auto"/>
              <w:jc w:val="center"/>
              <w:rPr>
                <w:rFonts w:ascii="Garamond" w:hAnsi="Garamond" w:cs="Times New Roman"/>
                <w:sz w:val="18"/>
                <w:szCs w:val="24"/>
              </w:rPr>
            </w:pPr>
            <w:r w:rsidRPr="00CC49AB">
              <w:rPr>
                <w:rFonts w:ascii="Garamond" w:hAnsi="Garamond" w:cs="Times New Roman"/>
                <w:sz w:val="18"/>
                <w:szCs w:val="24"/>
              </w:rPr>
              <w:br/>
              <w:t xml:space="preserve">Mes. </w:t>
            </w:r>
            <w:r w:rsidR="002F1842" w:rsidRPr="00CC49AB">
              <w:rPr>
                <w:rFonts w:ascii="Garamond" w:hAnsi="Garamond" w:cs="Times New Roman"/>
                <w:sz w:val="18"/>
                <w:szCs w:val="24"/>
              </w:rPr>
              <w:t>vjetore</w:t>
            </w:r>
            <w:r w:rsidRPr="00CC49AB">
              <w:rPr>
                <w:rFonts w:ascii="Garamond" w:hAnsi="Garamond" w:cs="Times New Roman"/>
                <w:sz w:val="18"/>
                <w:szCs w:val="24"/>
              </w:rPr>
              <w:t>: 3%</w:t>
            </w:r>
          </w:p>
        </w:tc>
        <w:tc>
          <w:tcPr>
            <w:tcW w:w="670" w:type="pct"/>
            <w:vAlign w:val="center"/>
          </w:tcPr>
          <w:p w14:paraId="2D8F48B9" w14:textId="25E8B3C2" w:rsidR="00655FA7" w:rsidRPr="00CC49AB" w:rsidRDefault="00655FA7" w:rsidP="002405F4">
            <w:pPr>
              <w:spacing w:after="0" w:line="240" w:lineRule="auto"/>
              <w:jc w:val="center"/>
              <w:rPr>
                <w:rFonts w:ascii="Garamond" w:hAnsi="Garamond" w:cs="Times New Roman"/>
                <w:sz w:val="18"/>
                <w:szCs w:val="24"/>
              </w:rPr>
            </w:pPr>
            <w:r w:rsidRPr="00CC49AB">
              <w:rPr>
                <w:rFonts w:ascii="Garamond" w:hAnsi="Garamond" w:cs="Times New Roman"/>
                <w:sz w:val="18"/>
                <w:szCs w:val="24"/>
              </w:rPr>
              <w:t>Total për periudhën 2023</w:t>
            </w:r>
            <w:r w:rsidR="002F1842" w:rsidRPr="00CC49AB">
              <w:rPr>
                <w:rFonts w:ascii="Garamond" w:hAnsi="Garamond" w:cs="Times New Roman"/>
                <w:sz w:val="18"/>
                <w:szCs w:val="24"/>
              </w:rPr>
              <w:t>–</w:t>
            </w:r>
            <w:r w:rsidRPr="00CC49AB">
              <w:rPr>
                <w:rFonts w:ascii="Garamond" w:hAnsi="Garamond" w:cs="Times New Roman"/>
                <w:sz w:val="18"/>
                <w:szCs w:val="24"/>
              </w:rPr>
              <w:t>2030: 14%</w:t>
            </w:r>
          </w:p>
          <w:p w14:paraId="6CE5B580" w14:textId="6A0D0160" w:rsidR="00655FA7" w:rsidRPr="00CC49AB" w:rsidRDefault="00655FA7" w:rsidP="002405F4">
            <w:pPr>
              <w:spacing w:after="0" w:line="240" w:lineRule="auto"/>
              <w:jc w:val="center"/>
              <w:rPr>
                <w:rFonts w:ascii="Garamond" w:hAnsi="Garamond" w:cs="Times New Roman"/>
                <w:sz w:val="18"/>
                <w:szCs w:val="24"/>
              </w:rPr>
            </w:pPr>
            <w:r w:rsidRPr="00CC49AB">
              <w:rPr>
                <w:rFonts w:ascii="Garamond" w:hAnsi="Garamond" w:cs="Times New Roman"/>
                <w:sz w:val="18"/>
                <w:szCs w:val="24"/>
              </w:rPr>
              <w:br/>
              <w:t xml:space="preserve">Mes. </w:t>
            </w:r>
            <w:r w:rsidR="002F1842" w:rsidRPr="00CC49AB">
              <w:rPr>
                <w:rFonts w:ascii="Garamond" w:hAnsi="Garamond" w:cs="Times New Roman"/>
                <w:sz w:val="18"/>
                <w:szCs w:val="24"/>
              </w:rPr>
              <w:t>vjetore</w:t>
            </w:r>
            <w:r w:rsidRPr="00CC49AB">
              <w:rPr>
                <w:rFonts w:ascii="Garamond" w:hAnsi="Garamond" w:cs="Times New Roman"/>
                <w:sz w:val="18"/>
                <w:szCs w:val="24"/>
              </w:rPr>
              <w:t>: 2%</w:t>
            </w:r>
          </w:p>
        </w:tc>
        <w:tc>
          <w:tcPr>
            <w:tcW w:w="670" w:type="pct"/>
            <w:vAlign w:val="center"/>
          </w:tcPr>
          <w:p w14:paraId="4370D69A" w14:textId="4EA1C2D2" w:rsidR="00655FA7" w:rsidRPr="00CC49AB" w:rsidRDefault="00655FA7" w:rsidP="002405F4">
            <w:pPr>
              <w:spacing w:after="0" w:line="240" w:lineRule="auto"/>
              <w:jc w:val="center"/>
              <w:rPr>
                <w:rFonts w:ascii="Garamond" w:hAnsi="Garamond" w:cs="Times New Roman"/>
                <w:sz w:val="18"/>
                <w:szCs w:val="24"/>
              </w:rPr>
            </w:pPr>
            <w:r w:rsidRPr="00CC49AB">
              <w:rPr>
                <w:rFonts w:ascii="Garamond" w:hAnsi="Garamond" w:cs="Times New Roman"/>
                <w:sz w:val="18"/>
                <w:szCs w:val="24"/>
              </w:rPr>
              <w:t>Total për periudhën 2030</w:t>
            </w:r>
            <w:r w:rsidR="002F1842" w:rsidRPr="00CC49AB">
              <w:rPr>
                <w:rFonts w:ascii="Garamond" w:hAnsi="Garamond" w:cs="Times New Roman"/>
                <w:sz w:val="18"/>
                <w:szCs w:val="24"/>
              </w:rPr>
              <w:t>–</w:t>
            </w:r>
            <w:r w:rsidRPr="00CC49AB">
              <w:rPr>
                <w:rFonts w:ascii="Garamond" w:hAnsi="Garamond" w:cs="Times New Roman"/>
                <w:sz w:val="18"/>
                <w:szCs w:val="24"/>
              </w:rPr>
              <w:t>2040: 51%</w:t>
            </w:r>
          </w:p>
          <w:p w14:paraId="5AE5A963" w14:textId="0D2F7AC1" w:rsidR="00655FA7" w:rsidRPr="00CC49AB" w:rsidRDefault="00655FA7" w:rsidP="002405F4">
            <w:pPr>
              <w:spacing w:after="0" w:line="240" w:lineRule="auto"/>
              <w:jc w:val="center"/>
              <w:rPr>
                <w:rFonts w:ascii="Garamond" w:hAnsi="Garamond" w:cs="Times New Roman"/>
                <w:sz w:val="18"/>
                <w:szCs w:val="24"/>
              </w:rPr>
            </w:pPr>
            <w:r w:rsidRPr="00CC49AB">
              <w:rPr>
                <w:rFonts w:ascii="Garamond" w:hAnsi="Garamond" w:cs="Times New Roman"/>
                <w:sz w:val="18"/>
                <w:szCs w:val="24"/>
              </w:rPr>
              <w:br/>
              <w:t xml:space="preserve">Mes. </w:t>
            </w:r>
            <w:r w:rsidR="002F1842" w:rsidRPr="00CC49AB">
              <w:rPr>
                <w:rFonts w:ascii="Garamond" w:hAnsi="Garamond" w:cs="Times New Roman"/>
                <w:sz w:val="18"/>
                <w:szCs w:val="24"/>
              </w:rPr>
              <w:t>vjetore</w:t>
            </w:r>
            <w:r w:rsidRPr="00CC49AB">
              <w:rPr>
                <w:rFonts w:ascii="Garamond" w:hAnsi="Garamond" w:cs="Times New Roman"/>
                <w:sz w:val="18"/>
                <w:szCs w:val="24"/>
              </w:rPr>
              <w:t>: 3%</w:t>
            </w:r>
          </w:p>
        </w:tc>
        <w:tc>
          <w:tcPr>
            <w:tcW w:w="670" w:type="pct"/>
            <w:vAlign w:val="center"/>
          </w:tcPr>
          <w:p w14:paraId="37A013D5" w14:textId="12C1BC57" w:rsidR="00655FA7" w:rsidRPr="00CC49AB" w:rsidRDefault="00655FA7" w:rsidP="002405F4">
            <w:pPr>
              <w:spacing w:after="0" w:line="240" w:lineRule="auto"/>
              <w:jc w:val="center"/>
              <w:rPr>
                <w:rFonts w:ascii="Garamond" w:hAnsi="Garamond" w:cs="Times New Roman"/>
                <w:sz w:val="18"/>
                <w:szCs w:val="24"/>
              </w:rPr>
            </w:pPr>
            <w:r w:rsidRPr="00CC49AB">
              <w:rPr>
                <w:rFonts w:ascii="Garamond" w:hAnsi="Garamond" w:cs="Times New Roman"/>
                <w:sz w:val="18"/>
                <w:szCs w:val="24"/>
              </w:rPr>
              <w:t>Total për periudhën 2030</w:t>
            </w:r>
            <w:r w:rsidR="002F1842" w:rsidRPr="00CC49AB">
              <w:rPr>
                <w:rFonts w:ascii="Garamond" w:hAnsi="Garamond" w:cs="Times New Roman"/>
                <w:sz w:val="18"/>
                <w:szCs w:val="24"/>
              </w:rPr>
              <w:t>––</w:t>
            </w:r>
            <w:r w:rsidRPr="00CC49AB">
              <w:rPr>
                <w:rFonts w:ascii="Garamond" w:hAnsi="Garamond" w:cs="Times New Roman"/>
                <w:sz w:val="18"/>
                <w:szCs w:val="24"/>
              </w:rPr>
              <w:t>2040: 44%</w:t>
            </w:r>
          </w:p>
          <w:p w14:paraId="13259631" w14:textId="13EBA227" w:rsidR="00655FA7" w:rsidRPr="00CC49AB" w:rsidRDefault="00655FA7" w:rsidP="002405F4">
            <w:pPr>
              <w:spacing w:after="0" w:line="240" w:lineRule="auto"/>
              <w:jc w:val="center"/>
              <w:rPr>
                <w:rFonts w:ascii="Garamond" w:hAnsi="Garamond" w:cs="Times New Roman"/>
                <w:sz w:val="18"/>
                <w:szCs w:val="24"/>
              </w:rPr>
            </w:pPr>
            <w:r w:rsidRPr="00CC49AB">
              <w:rPr>
                <w:rFonts w:ascii="Garamond" w:hAnsi="Garamond" w:cs="Times New Roman"/>
                <w:sz w:val="18"/>
                <w:szCs w:val="24"/>
              </w:rPr>
              <w:br/>
              <w:t xml:space="preserve">Mes. </w:t>
            </w:r>
            <w:r w:rsidR="002F1842" w:rsidRPr="00CC49AB">
              <w:rPr>
                <w:rFonts w:ascii="Garamond" w:hAnsi="Garamond" w:cs="Times New Roman"/>
                <w:sz w:val="18"/>
                <w:szCs w:val="24"/>
              </w:rPr>
              <w:t>vjetore</w:t>
            </w:r>
            <w:r w:rsidRPr="00CC49AB">
              <w:rPr>
                <w:rFonts w:ascii="Garamond" w:hAnsi="Garamond" w:cs="Times New Roman"/>
                <w:sz w:val="18"/>
                <w:szCs w:val="24"/>
              </w:rPr>
              <w:t>: 3%</w:t>
            </w:r>
          </w:p>
        </w:tc>
        <w:tc>
          <w:tcPr>
            <w:tcW w:w="701" w:type="pct"/>
            <w:vAlign w:val="center"/>
          </w:tcPr>
          <w:p w14:paraId="23FF980A" w14:textId="4F11F1C0" w:rsidR="00655FA7" w:rsidRPr="00CC49AB" w:rsidRDefault="00655FA7" w:rsidP="002405F4">
            <w:pPr>
              <w:spacing w:after="0" w:line="240" w:lineRule="auto"/>
              <w:jc w:val="center"/>
              <w:rPr>
                <w:rFonts w:ascii="Garamond" w:hAnsi="Garamond" w:cs="Times New Roman"/>
                <w:sz w:val="18"/>
                <w:szCs w:val="24"/>
              </w:rPr>
            </w:pPr>
            <w:r w:rsidRPr="00CC49AB">
              <w:rPr>
                <w:rFonts w:ascii="Garamond" w:hAnsi="Garamond" w:cs="Times New Roman"/>
                <w:sz w:val="18"/>
                <w:szCs w:val="24"/>
              </w:rPr>
              <w:t>Total për periudhën 2040</w:t>
            </w:r>
            <w:r w:rsidR="002F1842" w:rsidRPr="00CC49AB">
              <w:rPr>
                <w:rFonts w:ascii="Garamond" w:hAnsi="Garamond" w:cs="Times New Roman"/>
                <w:sz w:val="18"/>
                <w:szCs w:val="24"/>
              </w:rPr>
              <w:t>–</w:t>
            </w:r>
            <w:r w:rsidRPr="00CC49AB">
              <w:rPr>
                <w:rFonts w:ascii="Garamond" w:hAnsi="Garamond" w:cs="Times New Roman"/>
                <w:sz w:val="18"/>
                <w:szCs w:val="24"/>
              </w:rPr>
              <w:t>2050: deri në 100%</w:t>
            </w:r>
          </w:p>
          <w:p w14:paraId="1F7880FD" w14:textId="73FDDF02" w:rsidR="00655FA7" w:rsidRPr="00CC49AB" w:rsidRDefault="00655FA7" w:rsidP="002405F4">
            <w:pPr>
              <w:spacing w:after="0" w:line="240" w:lineRule="auto"/>
              <w:jc w:val="center"/>
              <w:rPr>
                <w:rFonts w:ascii="Garamond" w:hAnsi="Garamond" w:cs="Times New Roman"/>
                <w:sz w:val="18"/>
                <w:szCs w:val="24"/>
              </w:rPr>
            </w:pPr>
            <w:r w:rsidRPr="00CC49AB">
              <w:rPr>
                <w:rFonts w:ascii="Garamond" w:hAnsi="Garamond" w:cs="Times New Roman"/>
                <w:sz w:val="18"/>
                <w:szCs w:val="24"/>
              </w:rPr>
              <w:br/>
            </w:r>
            <w:r w:rsidRPr="00CC49AB">
              <w:rPr>
                <w:rFonts w:ascii="Garamond" w:hAnsi="Garamond" w:cs="Times New Roman"/>
                <w:sz w:val="18"/>
                <w:szCs w:val="24"/>
              </w:rPr>
              <w:br/>
              <w:t xml:space="preserve">Mes. </w:t>
            </w:r>
            <w:r w:rsidR="002F1842" w:rsidRPr="00CC49AB">
              <w:rPr>
                <w:rFonts w:ascii="Garamond" w:hAnsi="Garamond" w:cs="Times New Roman"/>
                <w:sz w:val="18"/>
                <w:szCs w:val="24"/>
              </w:rPr>
              <w:t>vjetore</w:t>
            </w:r>
            <w:r w:rsidRPr="00CC49AB">
              <w:rPr>
                <w:rFonts w:ascii="Garamond" w:hAnsi="Garamond" w:cs="Times New Roman"/>
                <w:sz w:val="18"/>
                <w:szCs w:val="24"/>
              </w:rPr>
              <w:t>:</w:t>
            </w:r>
            <w:r w:rsidRPr="00CC49AB">
              <w:rPr>
                <w:rFonts w:ascii="Garamond" w:hAnsi="Garamond" w:cs="Times New Roman"/>
                <w:sz w:val="18"/>
                <w:szCs w:val="24"/>
              </w:rPr>
              <w:br/>
              <w:t>3.5%</w:t>
            </w:r>
          </w:p>
        </w:tc>
        <w:tc>
          <w:tcPr>
            <w:tcW w:w="669" w:type="pct"/>
            <w:vAlign w:val="center"/>
          </w:tcPr>
          <w:p w14:paraId="6CF93D14" w14:textId="345AF2A2" w:rsidR="00655FA7" w:rsidRPr="00CC49AB" w:rsidRDefault="00655FA7" w:rsidP="002405F4">
            <w:pPr>
              <w:spacing w:after="0" w:line="240" w:lineRule="auto"/>
              <w:jc w:val="center"/>
              <w:rPr>
                <w:rFonts w:ascii="Garamond" w:hAnsi="Garamond" w:cs="Times New Roman"/>
                <w:sz w:val="18"/>
                <w:szCs w:val="24"/>
              </w:rPr>
            </w:pPr>
            <w:r w:rsidRPr="00CC49AB">
              <w:rPr>
                <w:rFonts w:ascii="Garamond" w:hAnsi="Garamond" w:cs="Times New Roman"/>
                <w:sz w:val="18"/>
                <w:szCs w:val="24"/>
              </w:rPr>
              <w:t>Total për periudhën 2040</w:t>
            </w:r>
            <w:r w:rsidR="002F1842" w:rsidRPr="00CC49AB">
              <w:rPr>
                <w:rFonts w:ascii="Garamond" w:hAnsi="Garamond" w:cs="Times New Roman"/>
                <w:sz w:val="18"/>
                <w:szCs w:val="24"/>
              </w:rPr>
              <w:t>–</w:t>
            </w:r>
            <w:r w:rsidRPr="00CC49AB">
              <w:rPr>
                <w:rFonts w:ascii="Garamond" w:hAnsi="Garamond" w:cs="Times New Roman"/>
                <w:sz w:val="18"/>
                <w:szCs w:val="24"/>
              </w:rPr>
              <w:t>2050: deri në 100%</w:t>
            </w:r>
          </w:p>
          <w:p w14:paraId="30A919EF" w14:textId="76F90502" w:rsidR="00655FA7" w:rsidRPr="00CC49AB" w:rsidRDefault="00655FA7" w:rsidP="002405F4">
            <w:pPr>
              <w:spacing w:after="0" w:line="240" w:lineRule="auto"/>
              <w:jc w:val="center"/>
              <w:rPr>
                <w:rFonts w:ascii="Garamond" w:hAnsi="Garamond" w:cs="Times New Roman"/>
                <w:sz w:val="18"/>
                <w:szCs w:val="24"/>
              </w:rPr>
            </w:pPr>
            <w:r w:rsidRPr="00CC49AB">
              <w:rPr>
                <w:rFonts w:ascii="Garamond" w:hAnsi="Garamond" w:cs="Times New Roman"/>
                <w:sz w:val="18"/>
                <w:szCs w:val="24"/>
              </w:rPr>
              <w:br/>
              <w:t xml:space="preserve">Mes. </w:t>
            </w:r>
            <w:r w:rsidR="002F1842" w:rsidRPr="00CC49AB">
              <w:rPr>
                <w:rFonts w:ascii="Garamond" w:hAnsi="Garamond" w:cs="Times New Roman"/>
                <w:sz w:val="18"/>
                <w:szCs w:val="24"/>
              </w:rPr>
              <w:t>vjetore</w:t>
            </w:r>
            <w:r w:rsidRPr="00CC49AB">
              <w:rPr>
                <w:rFonts w:ascii="Garamond" w:hAnsi="Garamond" w:cs="Times New Roman"/>
                <w:sz w:val="18"/>
                <w:szCs w:val="24"/>
              </w:rPr>
              <w:t>: 4%</w:t>
            </w:r>
          </w:p>
        </w:tc>
      </w:tr>
      <w:tr w:rsidR="00655FA7" w:rsidRPr="00CC49AB" w14:paraId="1EFE990B" w14:textId="77777777" w:rsidTr="00327B8A">
        <w:trPr>
          <w:jc w:val="center"/>
        </w:trPr>
        <w:tc>
          <w:tcPr>
            <w:tcW w:w="950" w:type="pct"/>
            <w:shd w:val="clear" w:color="auto" w:fill="FDE9D9" w:themeFill="accent6" w:themeFillTint="33"/>
            <w:vAlign w:val="center"/>
          </w:tcPr>
          <w:p w14:paraId="65B48C2C" w14:textId="77777777" w:rsidR="00655FA7" w:rsidRPr="00CC49AB" w:rsidRDefault="00655FA7" w:rsidP="002405F4">
            <w:pPr>
              <w:spacing w:after="0" w:line="240" w:lineRule="auto"/>
              <w:rPr>
                <w:rFonts w:ascii="Garamond" w:hAnsi="Garamond" w:cs="Times New Roman"/>
                <w:bCs/>
                <w:sz w:val="18"/>
                <w:szCs w:val="24"/>
              </w:rPr>
            </w:pPr>
            <w:r w:rsidRPr="00CC49AB">
              <w:rPr>
                <w:rFonts w:ascii="Garamond" w:hAnsi="Garamond" w:cs="Times New Roman"/>
                <w:bCs/>
                <w:sz w:val="18"/>
                <w:szCs w:val="24"/>
              </w:rPr>
              <w:t>Numri i ndërtesave të rinovuara - total</w:t>
            </w:r>
          </w:p>
        </w:tc>
        <w:tc>
          <w:tcPr>
            <w:tcW w:w="670" w:type="pct"/>
            <w:vAlign w:val="center"/>
          </w:tcPr>
          <w:p w14:paraId="5A72687F" w14:textId="77777777" w:rsidR="00655FA7" w:rsidRPr="00CC49AB" w:rsidRDefault="00655FA7" w:rsidP="002F1842">
            <w:pPr>
              <w:spacing w:after="0" w:line="240" w:lineRule="auto"/>
              <w:jc w:val="right"/>
              <w:rPr>
                <w:rFonts w:ascii="Garamond" w:hAnsi="Garamond" w:cs="Times New Roman"/>
                <w:sz w:val="18"/>
                <w:szCs w:val="24"/>
              </w:rPr>
            </w:pPr>
            <w:r w:rsidRPr="00CC49AB">
              <w:rPr>
                <w:rFonts w:ascii="Garamond" w:hAnsi="Garamond" w:cs="Times New Roman"/>
                <w:sz w:val="18"/>
                <w:szCs w:val="24"/>
              </w:rPr>
              <w:t>1,070</w:t>
            </w:r>
          </w:p>
        </w:tc>
        <w:tc>
          <w:tcPr>
            <w:tcW w:w="670" w:type="pct"/>
            <w:vAlign w:val="center"/>
          </w:tcPr>
          <w:p w14:paraId="721FBB48" w14:textId="77777777" w:rsidR="00655FA7" w:rsidRPr="00CC49AB" w:rsidRDefault="00655FA7" w:rsidP="002F1842">
            <w:pPr>
              <w:spacing w:after="0" w:line="240" w:lineRule="auto"/>
              <w:jc w:val="right"/>
              <w:rPr>
                <w:rFonts w:ascii="Garamond" w:hAnsi="Garamond" w:cs="Times New Roman"/>
                <w:sz w:val="18"/>
                <w:szCs w:val="24"/>
              </w:rPr>
            </w:pPr>
            <w:r w:rsidRPr="00CC49AB">
              <w:rPr>
                <w:rFonts w:ascii="Garamond" w:hAnsi="Garamond" w:cs="Times New Roman"/>
                <w:sz w:val="18"/>
                <w:szCs w:val="24"/>
              </w:rPr>
              <w:t>632</w:t>
            </w:r>
          </w:p>
        </w:tc>
        <w:tc>
          <w:tcPr>
            <w:tcW w:w="670" w:type="pct"/>
            <w:vAlign w:val="center"/>
          </w:tcPr>
          <w:p w14:paraId="4660AF9E" w14:textId="77777777" w:rsidR="00655FA7" w:rsidRPr="00CC49AB" w:rsidRDefault="00655FA7" w:rsidP="002F1842">
            <w:pPr>
              <w:spacing w:after="0" w:line="240" w:lineRule="auto"/>
              <w:jc w:val="right"/>
              <w:rPr>
                <w:rFonts w:ascii="Garamond" w:hAnsi="Garamond" w:cs="Times New Roman"/>
                <w:sz w:val="18"/>
                <w:szCs w:val="24"/>
              </w:rPr>
            </w:pPr>
            <w:r w:rsidRPr="00CC49AB">
              <w:rPr>
                <w:rFonts w:ascii="Garamond" w:hAnsi="Garamond" w:cs="Times New Roman"/>
                <w:sz w:val="18"/>
                <w:szCs w:val="24"/>
              </w:rPr>
              <w:t>2,604</w:t>
            </w:r>
          </w:p>
        </w:tc>
        <w:tc>
          <w:tcPr>
            <w:tcW w:w="670" w:type="pct"/>
            <w:vAlign w:val="center"/>
          </w:tcPr>
          <w:p w14:paraId="063E20FC" w14:textId="77777777" w:rsidR="00655FA7" w:rsidRPr="00CC49AB" w:rsidRDefault="00655FA7" w:rsidP="002F1842">
            <w:pPr>
              <w:spacing w:after="0" w:line="240" w:lineRule="auto"/>
              <w:jc w:val="right"/>
              <w:rPr>
                <w:rFonts w:ascii="Garamond" w:hAnsi="Garamond" w:cs="Times New Roman"/>
                <w:sz w:val="18"/>
                <w:szCs w:val="24"/>
              </w:rPr>
            </w:pPr>
            <w:r w:rsidRPr="00CC49AB">
              <w:rPr>
                <w:rFonts w:ascii="Garamond" w:hAnsi="Garamond" w:cs="Times New Roman"/>
                <w:sz w:val="18"/>
                <w:szCs w:val="24"/>
              </w:rPr>
              <w:t>1,994</w:t>
            </w:r>
          </w:p>
        </w:tc>
        <w:tc>
          <w:tcPr>
            <w:tcW w:w="701" w:type="pct"/>
            <w:vAlign w:val="center"/>
          </w:tcPr>
          <w:p w14:paraId="18841C32" w14:textId="77777777" w:rsidR="00655FA7" w:rsidRPr="00CC49AB" w:rsidRDefault="00655FA7" w:rsidP="002F1842">
            <w:pPr>
              <w:spacing w:after="0" w:line="240" w:lineRule="auto"/>
              <w:jc w:val="right"/>
              <w:rPr>
                <w:rFonts w:ascii="Garamond" w:hAnsi="Garamond" w:cs="Times New Roman"/>
                <w:sz w:val="18"/>
                <w:szCs w:val="24"/>
              </w:rPr>
            </w:pPr>
            <w:r w:rsidRPr="00CC49AB">
              <w:rPr>
                <w:rFonts w:ascii="Garamond" w:hAnsi="Garamond" w:cs="Times New Roman"/>
                <w:sz w:val="18"/>
                <w:szCs w:val="24"/>
              </w:rPr>
              <w:t>3,808</w:t>
            </w:r>
          </w:p>
        </w:tc>
        <w:tc>
          <w:tcPr>
            <w:tcW w:w="669" w:type="pct"/>
            <w:vAlign w:val="center"/>
          </w:tcPr>
          <w:p w14:paraId="1F3A69EE" w14:textId="77777777" w:rsidR="00655FA7" w:rsidRPr="00CC49AB" w:rsidRDefault="00655FA7" w:rsidP="002F1842">
            <w:pPr>
              <w:spacing w:after="0" w:line="240" w:lineRule="auto"/>
              <w:jc w:val="right"/>
              <w:rPr>
                <w:rFonts w:ascii="Garamond" w:hAnsi="Garamond" w:cs="Times New Roman"/>
                <w:sz w:val="18"/>
                <w:szCs w:val="24"/>
              </w:rPr>
            </w:pPr>
            <w:r w:rsidRPr="00CC49AB">
              <w:rPr>
                <w:rFonts w:ascii="Garamond" w:hAnsi="Garamond" w:cs="Times New Roman"/>
                <w:sz w:val="18"/>
                <w:szCs w:val="24"/>
              </w:rPr>
              <w:t>4,394</w:t>
            </w:r>
          </w:p>
        </w:tc>
      </w:tr>
      <w:tr w:rsidR="00655FA7" w:rsidRPr="00CC49AB" w14:paraId="53126BB8" w14:textId="77777777" w:rsidTr="00327B8A">
        <w:trPr>
          <w:jc w:val="center"/>
        </w:trPr>
        <w:tc>
          <w:tcPr>
            <w:tcW w:w="950" w:type="pct"/>
            <w:shd w:val="clear" w:color="auto" w:fill="FDE9D9" w:themeFill="accent6" w:themeFillTint="33"/>
            <w:vAlign w:val="center"/>
          </w:tcPr>
          <w:p w14:paraId="2841FCB6" w14:textId="77777777" w:rsidR="00655FA7" w:rsidRPr="00CC49AB" w:rsidRDefault="00655FA7" w:rsidP="002405F4">
            <w:pPr>
              <w:spacing w:after="0" w:line="240" w:lineRule="auto"/>
              <w:rPr>
                <w:rFonts w:ascii="Garamond" w:hAnsi="Garamond" w:cs="Times New Roman"/>
                <w:bCs/>
                <w:sz w:val="18"/>
                <w:szCs w:val="24"/>
              </w:rPr>
            </w:pPr>
            <w:r w:rsidRPr="00CC49AB">
              <w:rPr>
                <w:rFonts w:ascii="Garamond" w:hAnsi="Garamond" w:cs="Times New Roman"/>
                <w:bCs/>
                <w:sz w:val="18"/>
                <w:szCs w:val="24"/>
              </w:rPr>
              <w:t>Sipërfaqja e rinovuar në m² - total</w:t>
            </w:r>
          </w:p>
        </w:tc>
        <w:tc>
          <w:tcPr>
            <w:tcW w:w="670" w:type="pct"/>
            <w:vAlign w:val="center"/>
          </w:tcPr>
          <w:p w14:paraId="06889110" w14:textId="77777777" w:rsidR="00655FA7" w:rsidRPr="00CC49AB" w:rsidRDefault="00655FA7" w:rsidP="002F1842">
            <w:pPr>
              <w:spacing w:after="0" w:line="240" w:lineRule="auto"/>
              <w:jc w:val="right"/>
              <w:rPr>
                <w:rFonts w:ascii="Garamond" w:hAnsi="Garamond" w:cs="Times New Roman"/>
                <w:sz w:val="18"/>
                <w:szCs w:val="24"/>
              </w:rPr>
            </w:pPr>
            <w:r w:rsidRPr="00CC49AB">
              <w:rPr>
                <w:rFonts w:ascii="Garamond" w:hAnsi="Garamond" w:cs="Times New Roman"/>
                <w:sz w:val="18"/>
                <w:szCs w:val="24"/>
              </w:rPr>
              <w:t>710,381</w:t>
            </w:r>
          </w:p>
        </w:tc>
        <w:tc>
          <w:tcPr>
            <w:tcW w:w="670" w:type="pct"/>
            <w:vAlign w:val="center"/>
          </w:tcPr>
          <w:p w14:paraId="4031B61B" w14:textId="77777777" w:rsidR="00655FA7" w:rsidRPr="00CC49AB" w:rsidRDefault="00655FA7" w:rsidP="002F1842">
            <w:pPr>
              <w:spacing w:after="0" w:line="240" w:lineRule="auto"/>
              <w:jc w:val="right"/>
              <w:rPr>
                <w:rFonts w:ascii="Garamond" w:hAnsi="Garamond" w:cs="Times New Roman"/>
                <w:sz w:val="18"/>
                <w:szCs w:val="24"/>
              </w:rPr>
            </w:pPr>
            <w:r w:rsidRPr="00CC49AB">
              <w:rPr>
                <w:rFonts w:ascii="Garamond" w:hAnsi="Garamond" w:cs="Times New Roman"/>
                <w:sz w:val="18"/>
                <w:szCs w:val="24"/>
              </w:rPr>
              <w:t>398,641</w:t>
            </w:r>
          </w:p>
        </w:tc>
        <w:tc>
          <w:tcPr>
            <w:tcW w:w="670" w:type="pct"/>
            <w:vAlign w:val="center"/>
          </w:tcPr>
          <w:p w14:paraId="4E23F27D" w14:textId="77777777" w:rsidR="00655FA7" w:rsidRPr="00CC49AB" w:rsidRDefault="00655FA7" w:rsidP="002F1842">
            <w:pPr>
              <w:spacing w:after="0" w:line="240" w:lineRule="auto"/>
              <w:jc w:val="right"/>
              <w:rPr>
                <w:rFonts w:ascii="Garamond" w:hAnsi="Garamond" w:cs="Times New Roman"/>
                <w:sz w:val="18"/>
                <w:szCs w:val="24"/>
              </w:rPr>
            </w:pPr>
            <w:r w:rsidRPr="00CC49AB">
              <w:rPr>
                <w:rFonts w:ascii="Garamond" w:hAnsi="Garamond" w:cs="Times New Roman"/>
                <w:sz w:val="18"/>
                <w:szCs w:val="24"/>
              </w:rPr>
              <w:t>1,737,305</w:t>
            </w:r>
          </w:p>
        </w:tc>
        <w:tc>
          <w:tcPr>
            <w:tcW w:w="670" w:type="pct"/>
            <w:vAlign w:val="center"/>
          </w:tcPr>
          <w:p w14:paraId="541A8697" w14:textId="77777777" w:rsidR="00655FA7" w:rsidRPr="00CC49AB" w:rsidRDefault="00655FA7" w:rsidP="002F1842">
            <w:pPr>
              <w:spacing w:after="0" w:line="240" w:lineRule="auto"/>
              <w:jc w:val="right"/>
              <w:rPr>
                <w:rFonts w:ascii="Garamond" w:hAnsi="Garamond" w:cs="Times New Roman"/>
                <w:sz w:val="18"/>
                <w:szCs w:val="24"/>
              </w:rPr>
            </w:pPr>
            <w:r w:rsidRPr="00CC49AB">
              <w:rPr>
                <w:rFonts w:ascii="Garamond" w:hAnsi="Garamond" w:cs="Times New Roman"/>
                <w:sz w:val="18"/>
                <w:szCs w:val="24"/>
              </w:rPr>
              <w:t>1,261,675</w:t>
            </w:r>
          </w:p>
        </w:tc>
        <w:tc>
          <w:tcPr>
            <w:tcW w:w="701" w:type="pct"/>
            <w:vAlign w:val="center"/>
          </w:tcPr>
          <w:p w14:paraId="18AA3F40" w14:textId="77777777" w:rsidR="00655FA7" w:rsidRPr="00CC49AB" w:rsidRDefault="00655FA7" w:rsidP="002F1842">
            <w:pPr>
              <w:spacing w:after="0" w:line="240" w:lineRule="auto"/>
              <w:jc w:val="right"/>
              <w:rPr>
                <w:rFonts w:ascii="Garamond" w:hAnsi="Garamond" w:cs="Times New Roman"/>
                <w:sz w:val="18"/>
                <w:szCs w:val="24"/>
              </w:rPr>
            </w:pPr>
            <w:r w:rsidRPr="00CC49AB">
              <w:rPr>
                <w:rFonts w:ascii="Garamond" w:hAnsi="Garamond" w:cs="Times New Roman"/>
                <w:sz w:val="18"/>
                <w:szCs w:val="24"/>
              </w:rPr>
              <w:t>2.494,175</w:t>
            </w:r>
          </w:p>
        </w:tc>
        <w:tc>
          <w:tcPr>
            <w:tcW w:w="669" w:type="pct"/>
            <w:vAlign w:val="center"/>
          </w:tcPr>
          <w:p w14:paraId="56493F68" w14:textId="77777777" w:rsidR="00655FA7" w:rsidRPr="00CC49AB" w:rsidRDefault="00655FA7" w:rsidP="002F1842">
            <w:pPr>
              <w:keepNext/>
              <w:spacing w:after="0" w:line="240" w:lineRule="auto"/>
              <w:jc w:val="right"/>
              <w:rPr>
                <w:rFonts w:ascii="Garamond" w:hAnsi="Garamond" w:cs="Times New Roman"/>
                <w:sz w:val="18"/>
                <w:szCs w:val="24"/>
              </w:rPr>
            </w:pPr>
            <w:r w:rsidRPr="00CC49AB">
              <w:rPr>
                <w:rFonts w:ascii="Garamond" w:hAnsi="Garamond" w:cs="Times New Roman"/>
                <w:sz w:val="18"/>
                <w:szCs w:val="24"/>
              </w:rPr>
              <w:t>3,027,583</w:t>
            </w:r>
          </w:p>
        </w:tc>
      </w:tr>
    </w:tbl>
    <w:p w14:paraId="04BB641D"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82" w:name="_Toc184729244"/>
      <w:r w:rsidRPr="00CC49AB">
        <w:rPr>
          <w:rFonts w:ascii="Garamond" w:hAnsi="Garamond" w:cs="Times New Roman"/>
          <w:b w:val="0"/>
          <w:i/>
          <w:color w:val="auto"/>
          <w:szCs w:val="20"/>
        </w:rPr>
        <w:t xml:space="preserve">Tabela </w:t>
      </w:r>
      <w:r w:rsidR="003A2B6D" w:rsidRPr="00CC49AB">
        <w:rPr>
          <w:rFonts w:ascii="Garamond" w:hAnsi="Garamond" w:cs="Times New Roman"/>
          <w:b w:val="0"/>
          <w:i/>
          <w:color w:val="auto"/>
          <w:szCs w:val="20"/>
        </w:rPr>
        <w:t>6.6</w:t>
      </w:r>
      <w:r w:rsidRPr="00CC49AB">
        <w:rPr>
          <w:rFonts w:ascii="Garamond" w:hAnsi="Garamond" w:cs="Times New Roman"/>
          <w:b w:val="0"/>
          <w:i/>
          <w:color w:val="auto"/>
          <w:szCs w:val="20"/>
        </w:rPr>
        <w:t xml:space="preserve"> Objektivat e rinovimit të stokut të ndërtesave publike të Shqipërisë</w:t>
      </w:r>
      <w:bookmarkEnd w:id="382"/>
    </w:p>
    <w:p w14:paraId="23FC6016" w14:textId="77777777" w:rsidR="003A2B6D" w:rsidRPr="00CC49AB" w:rsidRDefault="003A2B6D" w:rsidP="003A2B6D">
      <w:pPr>
        <w:pStyle w:val="TEKSTIIIIII"/>
      </w:pPr>
    </w:p>
    <w:p w14:paraId="23FF04A2" w14:textId="77777777" w:rsidR="00655FA7" w:rsidRPr="00CC49AB" w:rsidRDefault="003A2B6D" w:rsidP="003A2B6D">
      <w:pPr>
        <w:pStyle w:val="TEKSTIIIIII"/>
        <w:rPr>
          <w:rFonts w:cs="Times New Roman"/>
          <w:b/>
        </w:rPr>
      </w:pPr>
      <w:bookmarkStart w:id="383" w:name="_Toc184729155"/>
      <w:r w:rsidRPr="00CC49AB">
        <w:rPr>
          <w:rFonts w:cs="Times New Roman"/>
          <w:b/>
        </w:rPr>
        <w:t xml:space="preserve">6.2.3 </w:t>
      </w:r>
      <w:r w:rsidR="00655FA7" w:rsidRPr="00CC49AB">
        <w:rPr>
          <w:rFonts w:cs="Times New Roman"/>
          <w:b/>
        </w:rPr>
        <w:t>Objektivat e rinovimit për ndërtesat komerciale/private të shërbimit</w:t>
      </w:r>
      <w:bookmarkEnd w:id="383"/>
    </w:p>
    <w:p w14:paraId="09619020" w14:textId="480FDBDE" w:rsidR="00655FA7" w:rsidRPr="00CC49AB" w:rsidRDefault="00655FA7" w:rsidP="003A2B6D">
      <w:pPr>
        <w:pStyle w:val="TEKSTIIIIII"/>
        <w:rPr>
          <w:rFonts w:cs="Times New Roman"/>
          <w:szCs w:val="24"/>
        </w:rPr>
      </w:pPr>
      <w:r w:rsidRPr="00CC49AB">
        <w:rPr>
          <w:rFonts w:cs="Times New Roman"/>
          <w:szCs w:val="24"/>
        </w:rPr>
        <w:t xml:space="preserve">Me synimin për të dekarbonizuar ndërtesat e shërbimit komercial/privat deri në vitin 2050 dhe duke marrë parasysh masat tipike të rinovimit të thelluar (masat e </w:t>
      </w:r>
      <w:r w:rsidR="00340F38" w:rsidRPr="00CC49AB">
        <w:rPr>
          <w:rFonts w:cs="Times New Roman"/>
          <w:szCs w:val="24"/>
        </w:rPr>
        <w:t>eficienc</w:t>
      </w:r>
      <w:r w:rsidRPr="00CC49AB">
        <w:rPr>
          <w:rFonts w:cs="Times New Roman"/>
          <w:szCs w:val="24"/>
        </w:rPr>
        <w:t>ës së energjisë dhe energjisë së rinovueshme) të cilat rezultojnë në ndërtesat e shërbimit komercial/privat pa emetime, si dhe objektivat e emetimit të CO</w:t>
      </w:r>
      <w:r w:rsidRPr="00CC49AB">
        <w:rPr>
          <w:rFonts w:cs="Times New Roman"/>
          <w:szCs w:val="24"/>
          <w:vertAlign w:val="subscript"/>
        </w:rPr>
        <w:t xml:space="preserve">2ek </w:t>
      </w:r>
      <w:r w:rsidRPr="00CC49AB">
        <w:rPr>
          <w:rFonts w:cs="Times New Roman"/>
          <w:szCs w:val="24"/>
        </w:rPr>
        <w:t>të vendosur në PKEK, deri në vitin 2050 duhet të rinovohet një sipërfaqe totale prej rreth 22 milionë metra katrorë e ndërtesave të shërbimeve tregtare/private, që përkon me rreth 89,600 ndërtesa.</w:t>
      </w:r>
    </w:p>
    <w:p w14:paraId="7EE2C3DC" w14:textId="34524E65" w:rsidR="00655FA7" w:rsidRPr="00CC49AB" w:rsidRDefault="00655FA7" w:rsidP="003A2B6D">
      <w:pPr>
        <w:pStyle w:val="TEKSTIIIIII"/>
        <w:rPr>
          <w:rFonts w:cs="Times New Roman"/>
          <w:szCs w:val="24"/>
        </w:rPr>
      </w:pPr>
      <w:r w:rsidRPr="00CC49AB">
        <w:rPr>
          <w:rFonts w:cs="Times New Roman"/>
          <w:szCs w:val="24"/>
        </w:rPr>
        <w:t>Për më tepër, për të siguruar një stok të dekarbonizuar të ndërtesave të shërbimeve tregtare/private në Shqipëri deri në vitin 2050, udhërrëfyesi merr parasysh kërkesat e përcaktuara direktivës EPBD dhe ligjit për performancën energjetike të ndërtesave d.m.th., të gjitha ndërtesat e reja janë ndërtesa pa emetime nga janari 2030. Tabela 6.7 tregon normat e rinovimit dhe objektivat e rinovimit të stokut të ndërtesave të shërbimeve tregtare/private.</w:t>
      </w:r>
    </w:p>
    <w:p w14:paraId="549639E1" w14:textId="77777777" w:rsidR="00327B8A" w:rsidRPr="00CC49AB" w:rsidRDefault="00327B8A" w:rsidP="003A2B6D">
      <w:pPr>
        <w:pStyle w:val="TEKSTIIIIII"/>
        <w:rPr>
          <w:rFonts w:cs="Times New Roman"/>
          <w:szCs w:val="24"/>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7"/>
        <w:gridCol w:w="2337"/>
        <w:gridCol w:w="2338"/>
        <w:gridCol w:w="2338"/>
      </w:tblGrid>
      <w:tr w:rsidR="00655FA7" w:rsidRPr="00CC49AB" w14:paraId="572D942F" w14:textId="77777777" w:rsidTr="002405F4">
        <w:trPr>
          <w:trHeight w:val="220"/>
          <w:jc w:val="center"/>
        </w:trPr>
        <w:tc>
          <w:tcPr>
            <w:tcW w:w="1250" w:type="pct"/>
            <w:shd w:val="clear" w:color="auto" w:fill="FDE9D9" w:themeFill="accent6" w:themeFillTint="33"/>
          </w:tcPr>
          <w:p w14:paraId="5C80BD84" w14:textId="77777777" w:rsidR="00655FA7" w:rsidRPr="00CC49AB" w:rsidRDefault="00655FA7" w:rsidP="002405F4">
            <w:pPr>
              <w:spacing w:after="0" w:line="240" w:lineRule="auto"/>
              <w:rPr>
                <w:rFonts w:ascii="Garamond" w:hAnsi="Garamond" w:cs="Times New Roman"/>
                <w:b/>
                <w:szCs w:val="24"/>
              </w:rPr>
            </w:pPr>
          </w:p>
        </w:tc>
        <w:tc>
          <w:tcPr>
            <w:tcW w:w="1250" w:type="pct"/>
            <w:shd w:val="clear" w:color="auto" w:fill="FDE9D9" w:themeFill="accent6" w:themeFillTint="33"/>
          </w:tcPr>
          <w:p w14:paraId="51F34EB0"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1250" w:type="pct"/>
            <w:shd w:val="clear" w:color="auto" w:fill="FDE9D9" w:themeFill="accent6" w:themeFillTint="33"/>
          </w:tcPr>
          <w:p w14:paraId="7E1E98B1"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1250" w:type="pct"/>
            <w:shd w:val="clear" w:color="auto" w:fill="FDE9D9" w:themeFill="accent6" w:themeFillTint="33"/>
          </w:tcPr>
          <w:p w14:paraId="76D4A792"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655FA7" w:rsidRPr="00CC49AB" w14:paraId="55191AE9" w14:textId="77777777" w:rsidTr="002405F4">
        <w:trPr>
          <w:trHeight w:val="1127"/>
          <w:jc w:val="center"/>
        </w:trPr>
        <w:tc>
          <w:tcPr>
            <w:tcW w:w="1250" w:type="pct"/>
            <w:shd w:val="clear" w:color="auto" w:fill="FDE9D9" w:themeFill="accent6" w:themeFillTint="33"/>
            <w:vAlign w:val="center"/>
          </w:tcPr>
          <w:p w14:paraId="0A9AAA91" w14:textId="77777777" w:rsidR="00655FA7" w:rsidRPr="00CC49AB" w:rsidRDefault="00655FA7" w:rsidP="002405F4">
            <w:pPr>
              <w:spacing w:after="0" w:line="240" w:lineRule="auto"/>
              <w:rPr>
                <w:rFonts w:ascii="Garamond" w:hAnsi="Garamond" w:cs="Times New Roman"/>
                <w:bCs/>
                <w:szCs w:val="24"/>
              </w:rPr>
            </w:pPr>
            <w:r w:rsidRPr="00CC49AB">
              <w:rPr>
                <w:rFonts w:ascii="Garamond" w:hAnsi="Garamond" w:cs="Times New Roman"/>
                <w:bCs/>
                <w:szCs w:val="24"/>
              </w:rPr>
              <w:t>Norma rinovimit [%]</w:t>
            </w:r>
          </w:p>
        </w:tc>
        <w:tc>
          <w:tcPr>
            <w:tcW w:w="1250" w:type="pct"/>
            <w:vAlign w:val="center"/>
          </w:tcPr>
          <w:p w14:paraId="6A8E27D5" w14:textId="04CEF309"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Total për periudhën 2023</w:t>
            </w:r>
            <w:r w:rsidR="00AA296B" w:rsidRPr="00CC49AB">
              <w:rPr>
                <w:rFonts w:ascii="Garamond" w:hAnsi="Garamond" w:cs="Times New Roman"/>
                <w:sz w:val="18"/>
                <w:szCs w:val="24"/>
              </w:rPr>
              <w:t>–</w:t>
            </w:r>
            <w:r w:rsidRPr="00CC49AB">
              <w:rPr>
                <w:rFonts w:ascii="Garamond" w:hAnsi="Garamond" w:cs="Times New Roman"/>
                <w:szCs w:val="24"/>
              </w:rPr>
              <w:t xml:space="preserve"> 2030: 16%</w:t>
            </w:r>
          </w:p>
          <w:p w14:paraId="6A9B0831" w14:textId="28C79DA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br/>
              <w:t xml:space="preserve">Mes. </w:t>
            </w:r>
            <w:r w:rsidR="00AA296B" w:rsidRPr="00CC49AB">
              <w:rPr>
                <w:rFonts w:ascii="Garamond" w:hAnsi="Garamond" w:cs="Times New Roman"/>
                <w:szCs w:val="24"/>
              </w:rPr>
              <w:t>vjetore</w:t>
            </w:r>
            <w:r w:rsidRPr="00CC49AB">
              <w:rPr>
                <w:rFonts w:ascii="Garamond" w:hAnsi="Garamond" w:cs="Times New Roman"/>
                <w:szCs w:val="24"/>
              </w:rPr>
              <w:t>: 2.11%</w:t>
            </w:r>
          </w:p>
        </w:tc>
        <w:tc>
          <w:tcPr>
            <w:tcW w:w="1250" w:type="pct"/>
            <w:vAlign w:val="center"/>
          </w:tcPr>
          <w:p w14:paraId="58963CA1" w14:textId="6365473F"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Total për periudhën 2031</w:t>
            </w:r>
            <w:r w:rsidR="00AA296B" w:rsidRPr="00CC49AB">
              <w:rPr>
                <w:rFonts w:ascii="Garamond" w:hAnsi="Garamond" w:cs="Times New Roman"/>
                <w:sz w:val="18"/>
                <w:szCs w:val="24"/>
              </w:rPr>
              <w:t>–</w:t>
            </w:r>
            <w:r w:rsidRPr="00CC49AB">
              <w:rPr>
                <w:rFonts w:ascii="Garamond" w:hAnsi="Garamond" w:cs="Times New Roman"/>
                <w:szCs w:val="24"/>
              </w:rPr>
              <w:t xml:space="preserve"> 2040: 45%</w:t>
            </w:r>
            <w:r w:rsidRPr="00CC49AB">
              <w:rPr>
                <w:rFonts w:ascii="Garamond" w:hAnsi="Garamond" w:cs="Times New Roman"/>
                <w:szCs w:val="24"/>
              </w:rPr>
              <w:br/>
            </w:r>
          </w:p>
          <w:p w14:paraId="16A0DDDC" w14:textId="7CECF50A"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 xml:space="preserve">Mes. </w:t>
            </w:r>
            <w:r w:rsidR="00AA296B" w:rsidRPr="00CC49AB">
              <w:rPr>
                <w:rFonts w:ascii="Garamond" w:hAnsi="Garamond" w:cs="Times New Roman"/>
                <w:szCs w:val="24"/>
              </w:rPr>
              <w:t>vjetore</w:t>
            </w:r>
            <w:r w:rsidRPr="00CC49AB">
              <w:rPr>
                <w:rFonts w:ascii="Garamond" w:hAnsi="Garamond" w:cs="Times New Roman"/>
                <w:szCs w:val="24"/>
              </w:rPr>
              <w:t>:</w:t>
            </w:r>
            <w:r w:rsidRPr="00CC49AB">
              <w:rPr>
                <w:rFonts w:ascii="Garamond" w:hAnsi="Garamond" w:cs="Times New Roman"/>
                <w:szCs w:val="24"/>
              </w:rPr>
              <w:br/>
              <w:t>2.9%</w:t>
            </w:r>
          </w:p>
        </w:tc>
        <w:tc>
          <w:tcPr>
            <w:tcW w:w="1250" w:type="pct"/>
            <w:vAlign w:val="center"/>
          </w:tcPr>
          <w:p w14:paraId="346BED95" w14:textId="0A4FD0B2"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Total për periudhën 2041</w:t>
            </w:r>
            <w:r w:rsidR="00AA296B" w:rsidRPr="00CC49AB">
              <w:rPr>
                <w:rFonts w:ascii="Garamond" w:hAnsi="Garamond" w:cs="Times New Roman"/>
                <w:sz w:val="18"/>
                <w:szCs w:val="24"/>
              </w:rPr>
              <w:t>–</w:t>
            </w:r>
            <w:r w:rsidRPr="00CC49AB">
              <w:rPr>
                <w:rFonts w:ascii="Garamond" w:hAnsi="Garamond" w:cs="Times New Roman"/>
                <w:szCs w:val="24"/>
              </w:rPr>
              <w:t xml:space="preserve"> 2050: deri në 100%</w:t>
            </w:r>
          </w:p>
          <w:p w14:paraId="2B862A7F" w14:textId="452976BE"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 xml:space="preserve">Mes. </w:t>
            </w:r>
            <w:r w:rsidR="00AA296B" w:rsidRPr="00CC49AB">
              <w:rPr>
                <w:rFonts w:ascii="Garamond" w:hAnsi="Garamond" w:cs="Times New Roman"/>
                <w:szCs w:val="24"/>
              </w:rPr>
              <w:t>vjetore</w:t>
            </w:r>
            <w:r w:rsidRPr="00CC49AB">
              <w:rPr>
                <w:rFonts w:ascii="Garamond" w:hAnsi="Garamond" w:cs="Times New Roman"/>
                <w:szCs w:val="24"/>
              </w:rPr>
              <w:t>:</w:t>
            </w:r>
            <w:r w:rsidRPr="00CC49AB">
              <w:rPr>
                <w:rFonts w:ascii="Garamond" w:hAnsi="Garamond" w:cs="Times New Roman"/>
                <w:szCs w:val="24"/>
              </w:rPr>
              <w:br/>
              <w:t>5.5%</w:t>
            </w:r>
          </w:p>
        </w:tc>
      </w:tr>
      <w:tr w:rsidR="00655FA7" w:rsidRPr="00CC49AB" w14:paraId="51A43BEB" w14:textId="77777777" w:rsidTr="002405F4">
        <w:trPr>
          <w:trHeight w:val="441"/>
          <w:jc w:val="center"/>
        </w:trPr>
        <w:tc>
          <w:tcPr>
            <w:tcW w:w="1250" w:type="pct"/>
            <w:shd w:val="clear" w:color="auto" w:fill="FDE9D9" w:themeFill="accent6" w:themeFillTint="33"/>
            <w:vAlign w:val="center"/>
          </w:tcPr>
          <w:p w14:paraId="3F2A2F24" w14:textId="77777777" w:rsidR="00655FA7" w:rsidRPr="00CC49AB" w:rsidRDefault="00655FA7" w:rsidP="002405F4">
            <w:pPr>
              <w:spacing w:after="0" w:line="240" w:lineRule="auto"/>
              <w:rPr>
                <w:rFonts w:ascii="Garamond" w:hAnsi="Garamond" w:cs="Times New Roman"/>
                <w:bCs/>
                <w:szCs w:val="24"/>
              </w:rPr>
            </w:pPr>
            <w:r w:rsidRPr="00CC49AB">
              <w:rPr>
                <w:rFonts w:ascii="Garamond" w:hAnsi="Garamond" w:cs="Times New Roman"/>
                <w:bCs/>
                <w:szCs w:val="24"/>
              </w:rPr>
              <w:t>Numri i ndërtesave të rinovuara - total</w:t>
            </w:r>
          </w:p>
        </w:tc>
        <w:tc>
          <w:tcPr>
            <w:tcW w:w="1250" w:type="pct"/>
            <w:vAlign w:val="center"/>
          </w:tcPr>
          <w:p w14:paraId="505F5164"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14,334</w:t>
            </w:r>
          </w:p>
        </w:tc>
        <w:tc>
          <w:tcPr>
            <w:tcW w:w="1250" w:type="pct"/>
            <w:vAlign w:val="center"/>
          </w:tcPr>
          <w:p w14:paraId="73C256F2"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40,316</w:t>
            </w:r>
          </w:p>
        </w:tc>
        <w:tc>
          <w:tcPr>
            <w:tcW w:w="1250" w:type="pct"/>
            <w:vAlign w:val="center"/>
          </w:tcPr>
          <w:p w14:paraId="018E7828"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89,590</w:t>
            </w:r>
          </w:p>
        </w:tc>
      </w:tr>
      <w:tr w:rsidR="00655FA7" w:rsidRPr="00CC49AB" w14:paraId="35ACCBDB" w14:textId="77777777" w:rsidTr="002405F4">
        <w:trPr>
          <w:trHeight w:val="453"/>
          <w:jc w:val="center"/>
        </w:trPr>
        <w:tc>
          <w:tcPr>
            <w:tcW w:w="1250" w:type="pct"/>
            <w:shd w:val="clear" w:color="auto" w:fill="FDE9D9" w:themeFill="accent6" w:themeFillTint="33"/>
            <w:vAlign w:val="center"/>
          </w:tcPr>
          <w:p w14:paraId="249B98B7" w14:textId="77777777" w:rsidR="00655FA7" w:rsidRPr="00CC49AB" w:rsidRDefault="00655FA7" w:rsidP="002405F4">
            <w:pPr>
              <w:spacing w:after="0" w:line="240" w:lineRule="auto"/>
              <w:rPr>
                <w:rFonts w:ascii="Garamond" w:hAnsi="Garamond" w:cs="Times New Roman"/>
                <w:bCs/>
                <w:szCs w:val="24"/>
              </w:rPr>
            </w:pPr>
            <w:r w:rsidRPr="00CC49AB">
              <w:rPr>
                <w:rFonts w:ascii="Garamond" w:hAnsi="Garamond" w:cs="Times New Roman"/>
                <w:bCs/>
                <w:szCs w:val="24"/>
              </w:rPr>
              <w:t>Sipërfaqja e rinovuar në m² - total</w:t>
            </w:r>
          </w:p>
        </w:tc>
        <w:tc>
          <w:tcPr>
            <w:tcW w:w="1250" w:type="pct"/>
            <w:vAlign w:val="center"/>
          </w:tcPr>
          <w:p w14:paraId="003E6A78"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3,542,624</w:t>
            </w:r>
          </w:p>
        </w:tc>
        <w:tc>
          <w:tcPr>
            <w:tcW w:w="1250" w:type="pct"/>
            <w:vAlign w:val="center"/>
          </w:tcPr>
          <w:p w14:paraId="758723BB"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9,963,630</w:t>
            </w:r>
          </w:p>
        </w:tc>
        <w:tc>
          <w:tcPr>
            <w:tcW w:w="1250" w:type="pct"/>
            <w:vAlign w:val="center"/>
          </w:tcPr>
          <w:p w14:paraId="5C72A83B" w14:textId="77777777" w:rsidR="00655FA7" w:rsidRPr="00CC49AB" w:rsidRDefault="00655FA7" w:rsidP="002405F4">
            <w:pPr>
              <w:keepNext/>
              <w:spacing w:after="0" w:line="240" w:lineRule="auto"/>
              <w:jc w:val="center"/>
              <w:rPr>
                <w:rFonts w:ascii="Garamond" w:hAnsi="Garamond" w:cs="Times New Roman"/>
                <w:szCs w:val="24"/>
              </w:rPr>
            </w:pPr>
            <w:r w:rsidRPr="00CC49AB">
              <w:rPr>
                <w:rFonts w:ascii="Garamond" w:hAnsi="Garamond" w:cs="Times New Roman"/>
                <w:szCs w:val="24"/>
              </w:rPr>
              <w:t>22,141,401</w:t>
            </w:r>
          </w:p>
        </w:tc>
      </w:tr>
    </w:tbl>
    <w:p w14:paraId="41156407"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84" w:name="_Toc184729245"/>
      <w:r w:rsidRPr="00CC49AB">
        <w:rPr>
          <w:rFonts w:ascii="Garamond" w:hAnsi="Garamond" w:cs="Times New Roman"/>
          <w:b w:val="0"/>
          <w:i/>
          <w:color w:val="auto"/>
          <w:szCs w:val="20"/>
        </w:rPr>
        <w:t xml:space="preserve">Tabela </w:t>
      </w:r>
      <w:r w:rsidR="003A2B6D" w:rsidRPr="00CC49AB">
        <w:rPr>
          <w:rFonts w:ascii="Garamond" w:hAnsi="Garamond" w:cs="Times New Roman"/>
          <w:b w:val="0"/>
          <w:i/>
          <w:color w:val="auto"/>
          <w:szCs w:val="20"/>
        </w:rPr>
        <w:t>6.7</w:t>
      </w:r>
      <w:r w:rsidRPr="00CC49AB">
        <w:rPr>
          <w:rFonts w:ascii="Garamond" w:hAnsi="Garamond" w:cs="Times New Roman"/>
          <w:b w:val="0"/>
          <w:i/>
          <w:color w:val="auto"/>
          <w:szCs w:val="20"/>
        </w:rPr>
        <w:t xml:space="preserve"> Objektivat e rinovimit të stokut të ndërtesave të shërbimit komercial/privat</w:t>
      </w:r>
      <w:bookmarkEnd w:id="384"/>
    </w:p>
    <w:p w14:paraId="6CAB47B8" w14:textId="77777777" w:rsidR="003A2B6D" w:rsidRPr="00CC49AB" w:rsidRDefault="003A2B6D" w:rsidP="003A2B6D">
      <w:pPr>
        <w:pStyle w:val="TEKSTIIIIII"/>
      </w:pPr>
    </w:p>
    <w:p w14:paraId="01EB3C42" w14:textId="77777777" w:rsidR="00655FA7" w:rsidRPr="00CC49AB" w:rsidRDefault="003A2B6D" w:rsidP="003A2B6D">
      <w:pPr>
        <w:pStyle w:val="TEKSTIIIIII"/>
        <w:rPr>
          <w:b/>
        </w:rPr>
      </w:pPr>
      <w:bookmarkStart w:id="385" w:name="_Toc184729156"/>
      <w:r w:rsidRPr="00CC49AB">
        <w:rPr>
          <w:b/>
        </w:rPr>
        <w:t xml:space="preserve">6.2.4 </w:t>
      </w:r>
      <w:r w:rsidR="00655FA7" w:rsidRPr="00CC49AB">
        <w:rPr>
          <w:b/>
        </w:rPr>
        <w:t>Përmbledhje e emetimeve të synuara të gazeve me efekt serrë për llojin e ndërtesës</w:t>
      </w:r>
      <w:bookmarkEnd w:id="385"/>
    </w:p>
    <w:p w14:paraId="38735E5C" w14:textId="77777777" w:rsidR="00655FA7" w:rsidRPr="00CC49AB" w:rsidRDefault="00655FA7" w:rsidP="003A2B6D">
      <w:pPr>
        <w:pStyle w:val="TEKSTIIIIII"/>
        <w:rPr>
          <w:szCs w:val="24"/>
        </w:rPr>
      </w:pPr>
      <w:r w:rsidRPr="00CC49AB">
        <w:rPr>
          <w:szCs w:val="24"/>
        </w:rPr>
        <w:t>Tabela më poshtë përmbledh numrin e ndërtesave të rinovuara, sipërfaqen e rinovuar [m²] dhe objektivat specifike të reduktimit të emetimeve (t CO</w:t>
      </w:r>
      <w:r w:rsidRPr="00CC49AB">
        <w:rPr>
          <w:szCs w:val="24"/>
          <w:vertAlign w:val="subscript"/>
        </w:rPr>
        <w:t>2ek</w:t>
      </w:r>
      <w:r w:rsidRPr="00CC49AB">
        <w:rPr>
          <w:szCs w:val="24"/>
        </w:rPr>
        <w:t>/m</w:t>
      </w:r>
      <w:r w:rsidRPr="00CC49AB">
        <w:rPr>
          <w:szCs w:val="24"/>
          <w:vertAlign w:val="superscript"/>
        </w:rPr>
        <w:t>2</w:t>
      </w:r>
      <w:r w:rsidRPr="00CC49AB">
        <w:rPr>
          <w:szCs w:val="24"/>
        </w:rPr>
        <w:t xml:space="preserve"> të stokut të ndërtesave të të gjithë sektorit) për llojin e ndërtesës për 2030, 2040 dhe 2050.</w:t>
      </w:r>
    </w:p>
    <w:p w14:paraId="3CF7B39C" w14:textId="77777777" w:rsidR="00655FA7" w:rsidRPr="00CC49AB" w:rsidRDefault="00655FA7" w:rsidP="00655FA7">
      <w:pPr>
        <w:spacing w:after="0" w:line="240" w:lineRule="auto"/>
        <w:jc w:val="both"/>
        <w:rPr>
          <w:rFonts w:ascii="Garamond" w:hAnsi="Garamond" w:cs="Times New Roman"/>
          <w:sz w:val="24"/>
          <w:szCs w:val="24"/>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21"/>
        <w:gridCol w:w="823"/>
        <w:gridCol w:w="1753"/>
        <w:gridCol w:w="823"/>
        <w:gridCol w:w="1804"/>
        <w:gridCol w:w="823"/>
        <w:gridCol w:w="1803"/>
      </w:tblGrid>
      <w:tr w:rsidR="00AA296B" w:rsidRPr="00CC49AB" w14:paraId="4C893A5A" w14:textId="77777777" w:rsidTr="002405F4">
        <w:trPr>
          <w:trHeight w:val="378"/>
        </w:trPr>
        <w:tc>
          <w:tcPr>
            <w:tcW w:w="824" w:type="pct"/>
            <w:shd w:val="clear" w:color="auto" w:fill="FDE9D9" w:themeFill="accent6" w:themeFillTint="33"/>
            <w:vAlign w:val="center"/>
          </w:tcPr>
          <w:p w14:paraId="05B23D65" w14:textId="77777777" w:rsidR="00655FA7" w:rsidRPr="00CC49AB" w:rsidRDefault="00655FA7" w:rsidP="002405F4">
            <w:pPr>
              <w:spacing w:after="0" w:line="240" w:lineRule="auto"/>
              <w:rPr>
                <w:rFonts w:ascii="Garamond" w:hAnsi="Garamond" w:cs="Times New Roman"/>
                <w:b/>
                <w:szCs w:val="24"/>
              </w:rPr>
            </w:pPr>
          </w:p>
        </w:tc>
        <w:tc>
          <w:tcPr>
            <w:tcW w:w="1393" w:type="pct"/>
            <w:gridSpan w:val="2"/>
            <w:shd w:val="clear" w:color="auto" w:fill="FDE9D9" w:themeFill="accent6" w:themeFillTint="33"/>
            <w:vAlign w:val="center"/>
          </w:tcPr>
          <w:p w14:paraId="21E9F760"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1392" w:type="pct"/>
            <w:gridSpan w:val="2"/>
            <w:shd w:val="clear" w:color="auto" w:fill="FDE9D9" w:themeFill="accent6" w:themeFillTint="33"/>
            <w:vAlign w:val="center"/>
          </w:tcPr>
          <w:p w14:paraId="27C3F3BF"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1392" w:type="pct"/>
            <w:gridSpan w:val="2"/>
            <w:shd w:val="clear" w:color="auto" w:fill="FDE9D9" w:themeFill="accent6" w:themeFillTint="33"/>
            <w:vAlign w:val="center"/>
          </w:tcPr>
          <w:p w14:paraId="236AA002" w14:textId="77777777" w:rsidR="00655FA7" w:rsidRPr="00CC49AB" w:rsidRDefault="00655FA7" w:rsidP="002405F4">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AA296B" w:rsidRPr="00CC49AB" w14:paraId="782D2C91" w14:textId="77777777" w:rsidTr="002405F4">
        <w:trPr>
          <w:trHeight w:val="402"/>
        </w:trPr>
        <w:tc>
          <w:tcPr>
            <w:tcW w:w="824" w:type="pct"/>
            <w:shd w:val="clear" w:color="auto" w:fill="FDE9D9" w:themeFill="accent6" w:themeFillTint="33"/>
            <w:vAlign w:val="center"/>
          </w:tcPr>
          <w:p w14:paraId="47906F6D" w14:textId="77777777" w:rsidR="00655FA7" w:rsidRPr="00CC49AB" w:rsidRDefault="00655FA7" w:rsidP="002405F4">
            <w:pPr>
              <w:spacing w:after="0" w:line="240" w:lineRule="auto"/>
              <w:rPr>
                <w:rFonts w:ascii="Garamond" w:hAnsi="Garamond" w:cs="Times New Roman"/>
                <w:bCs/>
                <w:szCs w:val="24"/>
              </w:rPr>
            </w:pPr>
            <w:r w:rsidRPr="00CC49AB">
              <w:rPr>
                <w:rFonts w:ascii="Garamond" w:hAnsi="Garamond" w:cs="Times New Roman"/>
                <w:bCs/>
                <w:szCs w:val="24"/>
              </w:rPr>
              <w:t>Tipi i ndërtesës</w:t>
            </w:r>
          </w:p>
        </w:tc>
        <w:tc>
          <w:tcPr>
            <w:tcW w:w="388" w:type="pct"/>
            <w:vAlign w:val="center"/>
          </w:tcPr>
          <w:p w14:paraId="0B0F958C" w14:textId="549FCE6C" w:rsidR="00655FA7" w:rsidRPr="00CC49AB" w:rsidRDefault="00AA296B" w:rsidP="002405F4">
            <w:pPr>
              <w:spacing w:after="0" w:line="240" w:lineRule="auto"/>
              <w:jc w:val="center"/>
              <w:rPr>
                <w:rFonts w:ascii="Garamond" w:hAnsi="Garamond" w:cs="Times New Roman"/>
                <w:bCs/>
                <w:szCs w:val="24"/>
              </w:rPr>
            </w:pPr>
            <w:r w:rsidRPr="00CC49AB">
              <w:rPr>
                <w:rFonts w:ascii="Garamond" w:hAnsi="Garamond" w:cs="Times New Roman"/>
                <w:bCs/>
                <w:szCs w:val="24"/>
              </w:rPr>
              <w:t>nr.</w:t>
            </w:r>
          </w:p>
        </w:tc>
        <w:tc>
          <w:tcPr>
            <w:tcW w:w="1005" w:type="pct"/>
            <w:vAlign w:val="center"/>
          </w:tcPr>
          <w:p w14:paraId="6FE8D361" w14:textId="77777777" w:rsidR="00655FA7" w:rsidRPr="00CC49AB" w:rsidRDefault="00655FA7" w:rsidP="002405F4">
            <w:pPr>
              <w:spacing w:after="0" w:line="240" w:lineRule="auto"/>
              <w:jc w:val="center"/>
              <w:rPr>
                <w:rFonts w:ascii="Garamond" w:hAnsi="Garamond" w:cs="Times New Roman"/>
                <w:bCs/>
                <w:szCs w:val="24"/>
              </w:rPr>
            </w:pPr>
            <w:r w:rsidRPr="00CC49AB">
              <w:rPr>
                <w:rFonts w:ascii="Garamond" w:hAnsi="Garamond" w:cs="Times New Roman"/>
                <w:bCs/>
                <w:szCs w:val="24"/>
              </w:rPr>
              <w:t>m²</w:t>
            </w:r>
          </w:p>
        </w:tc>
        <w:tc>
          <w:tcPr>
            <w:tcW w:w="388" w:type="pct"/>
            <w:vAlign w:val="center"/>
          </w:tcPr>
          <w:p w14:paraId="520220EE" w14:textId="49F9A97D" w:rsidR="00655FA7" w:rsidRPr="00CC49AB" w:rsidRDefault="00AA296B" w:rsidP="002405F4">
            <w:pPr>
              <w:spacing w:after="0" w:line="240" w:lineRule="auto"/>
              <w:jc w:val="center"/>
              <w:rPr>
                <w:rFonts w:ascii="Garamond" w:hAnsi="Garamond" w:cs="Times New Roman"/>
                <w:bCs/>
                <w:szCs w:val="24"/>
              </w:rPr>
            </w:pPr>
            <w:r w:rsidRPr="00CC49AB">
              <w:rPr>
                <w:rFonts w:ascii="Garamond" w:hAnsi="Garamond" w:cs="Times New Roman"/>
                <w:bCs/>
                <w:szCs w:val="24"/>
              </w:rPr>
              <w:t>nr.</w:t>
            </w:r>
          </w:p>
        </w:tc>
        <w:tc>
          <w:tcPr>
            <w:tcW w:w="1004" w:type="pct"/>
            <w:vAlign w:val="center"/>
          </w:tcPr>
          <w:p w14:paraId="36B62B7E" w14:textId="77777777" w:rsidR="00655FA7" w:rsidRPr="00CC49AB" w:rsidRDefault="00655FA7" w:rsidP="002405F4">
            <w:pPr>
              <w:spacing w:after="0" w:line="240" w:lineRule="auto"/>
              <w:jc w:val="center"/>
              <w:rPr>
                <w:rFonts w:ascii="Garamond" w:hAnsi="Garamond" w:cs="Times New Roman"/>
                <w:bCs/>
                <w:szCs w:val="24"/>
              </w:rPr>
            </w:pPr>
            <w:r w:rsidRPr="00CC49AB">
              <w:rPr>
                <w:rFonts w:ascii="Garamond" w:hAnsi="Garamond" w:cs="Times New Roman"/>
                <w:bCs/>
                <w:szCs w:val="24"/>
              </w:rPr>
              <w:t>m²</w:t>
            </w:r>
          </w:p>
        </w:tc>
        <w:tc>
          <w:tcPr>
            <w:tcW w:w="388" w:type="pct"/>
            <w:vAlign w:val="center"/>
          </w:tcPr>
          <w:p w14:paraId="05AF633C" w14:textId="61613A81" w:rsidR="00655FA7" w:rsidRPr="00CC49AB" w:rsidRDefault="00AA296B" w:rsidP="002405F4">
            <w:pPr>
              <w:spacing w:after="0" w:line="240" w:lineRule="auto"/>
              <w:jc w:val="center"/>
              <w:rPr>
                <w:rFonts w:ascii="Garamond" w:hAnsi="Garamond" w:cs="Times New Roman"/>
                <w:bCs/>
                <w:szCs w:val="24"/>
              </w:rPr>
            </w:pPr>
            <w:r w:rsidRPr="00CC49AB">
              <w:rPr>
                <w:rFonts w:ascii="Garamond" w:hAnsi="Garamond" w:cs="Times New Roman"/>
                <w:bCs/>
                <w:szCs w:val="24"/>
              </w:rPr>
              <w:t>nr.</w:t>
            </w:r>
          </w:p>
        </w:tc>
        <w:tc>
          <w:tcPr>
            <w:tcW w:w="1004" w:type="pct"/>
            <w:vAlign w:val="center"/>
          </w:tcPr>
          <w:p w14:paraId="347E9BD6" w14:textId="77777777" w:rsidR="00655FA7" w:rsidRPr="00CC49AB" w:rsidRDefault="00655FA7" w:rsidP="002405F4">
            <w:pPr>
              <w:spacing w:after="0" w:line="240" w:lineRule="auto"/>
              <w:jc w:val="center"/>
              <w:rPr>
                <w:rFonts w:ascii="Garamond" w:hAnsi="Garamond" w:cs="Times New Roman"/>
                <w:bCs/>
                <w:szCs w:val="24"/>
              </w:rPr>
            </w:pPr>
            <w:r w:rsidRPr="00CC49AB">
              <w:rPr>
                <w:rFonts w:ascii="Garamond" w:hAnsi="Garamond" w:cs="Times New Roman"/>
                <w:bCs/>
                <w:szCs w:val="24"/>
              </w:rPr>
              <w:t>m²</w:t>
            </w:r>
          </w:p>
        </w:tc>
      </w:tr>
      <w:tr w:rsidR="00AA296B" w:rsidRPr="00CC49AB" w14:paraId="0C567B14" w14:textId="77777777" w:rsidTr="002405F4">
        <w:trPr>
          <w:trHeight w:val="426"/>
        </w:trPr>
        <w:tc>
          <w:tcPr>
            <w:tcW w:w="824" w:type="pct"/>
            <w:shd w:val="clear" w:color="auto" w:fill="FDE9D9" w:themeFill="accent6" w:themeFillTint="33"/>
            <w:vAlign w:val="center"/>
          </w:tcPr>
          <w:p w14:paraId="7813AFFB"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Rezidenciale</w:t>
            </w:r>
          </w:p>
        </w:tc>
        <w:tc>
          <w:tcPr>
            <w:tcW w:w="388" w:type="pct"/>
            <w:vAlign w:val="center"/>
          </w:tcPr>
          <w:p w14:paraId="26533363"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116,204</w:t>
            </w:r>
          </w:p>
        </w:tc>
        <w:tc>
          <w:tcPr>
            <w:tcW w:w="1005" w:type="pct"/>
            <w:vAlign w:val="center"/>
          </w:tcPr>
          <w:p w14:paraId="60E71289"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9,380,868</w:t>
            </w:r>
          </w:p>
        </w:tc>
        <w:tc>
          <w:tcPr>
            <w:tcW w:w="388" w:type="pct"/>
            <w:vAlign w:val="center"/>
          </w:tcPr>
          <w:p w14:paraId="1BBF0D1B"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336,781</w:t>
            </w:r>
          </w:p>
        </w:tc>
        <w:tc>
          <w:tcPr>
            <w:tcW w:w="1004" w:type="pct"/>
            <w:vAlign w:val="center"/>
          </w:tcPr>
          <w:p w14:paraId="0B66778A"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27,187,529</w:t>
            </w:r>
          </w:p>
        </w:tc>
        <w:tc>
          <w:tcPr>
            <w:tcW w:w="388" w:type="pct"/>
            <w:vAlign w:val="center"/>
          </w:tcPr>
          <w:p w14:paraId="75049B7B"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744,741</w:t>
            </w:r>
          </w:p>
        </w:tc>
        <w:tc>
          <w:tcPr>
            <w:tcW w:w="1004" w:type="pct"/>
            <w:vAlign w:val="center"/>
          </w:tcPr>
          <w:p w14:paraId="4CCDC048"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60,121,125</w:t>
            </w:r>
          </w:p>
        </w:tc>
      </w:tr>
      <w:tr w:rsidR="00AA296B" w:rsidRPr="00CC49AB" w14:paraId="51964C2C" w14:textId="77777777" w:rsidTr="002405F4">
        <w:trPr>
          <w:trHeight w:val="426"/>
        </w:trPr>
        <w:tc>
          <w:tcPr>
            <w:tcW w:w="824" w:type="pct"/>
            <w:shd w:val="clear" w:color="auto" w:fill="FDE9D9" w:themeFill="accent6" w:themeFillTint="33"/>
            <w:vAlign w:val="center"/>
          </w:tcPr>
          <w:p w14:paraId="6CBC5779" w14:textId="77777777"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Publike</w:t>
            </w:r>
          </w:p>
        </w:tc>
        <w:tc>
          <w:tcPr>
            <w:tcW w:w="388" w:type="pct"/>
            <w:vAlign w:val="center"/>
          </w:tcPr>
          <w:p w14:paraId="1074B96B"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1,703</w:t>
            </w:r>
          </w:p>
        </w:tc>
        <w:tc>
          <w:tcPr>
            <w:tcW w:w="1005" w:type="pct"/>
            <w:vAlign w:val="center"/>
          </w:tcPr>
          <w:p w14:paraId="68F9E61B"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1,109,022</w:t>
            </w:r>
          </w:p>
        </w:tc>
        <w:tc>
          <w:tcPr>
            <w:tcW w:w="388" w:type="pct"/>
            <w:vAlign w:val="center"/>
          </w:tcPr>
          <w:p w14:paraId="55FD8867"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4,598</w:t>
            </w:r>
          </w:p>
        </w:tc>
        <w:tc>
          <w:tcPr>
            <w:tcW w:w="1004" w:type="pct"/>
            <w:vAlign w:val="center"/>
          </w:tcPr>
          <w:p w14:paraId="7A66B526"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2,998,981</w:t>
            </w:r>
          </w:p>
        </w:tc>
        <w:tc>
          <w:tcPr>
            <w:tcW w:w="388" w:type="pct"/>
            <w:vAlign w:val="center"/>
          </w:tcPr>
          <w:p w14:paraId="51407BEC"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8,203</w:t>
            </w:r>
          </w:p>
        </w:tc>
        <w:tc>
          <w:tcPr>
            <w:tcW w:w="1004" w:type="pct"/>
            <w:vAlign w:val="center"/>
          </w:tcPr>
          <w:p w14:paraId="31DEF629"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5,521,759</w:t>
            </w:r>
          </w:p>
        </w:tc>
      </w:tr>
      <w:tr w:rsidR="00AA296B" w:rsidRPr="00CC49AB" w14:paraId="15035557" w14:textId="77777777" w:rsidTr="002405F4">
        <w:trPr>
          <w:trHeight w:val="783"/>
        </w:trPr>
        <w:tc>
          <w:tcPr>
            <w:tcW w:w="824" w:type="pct"/>
            <w:shd w:val="clear" w:color="auto" w:fill="FDE9D9" w:themeFill="accent6" w:themeFillTint="33"/>
            <w:vAlign w:val="center"/>
          </w:tcPr>
          <w:p w14:paraId="0DF5268E" w14:textId="48C35F2A" w:rsidR="00655FA7" w:rsidRPr="00CC49AB" w:rsidRDefault="00655FA7" w:rsidP="002405F4">
            <w:pPr>
              <w:spacing w:after="0" w:line="240" w:lineRule="auto"/>
              <w:jc w:val="center"/>
              <w:rPr>
                <w:rFonts w:ascii="Garamond" w:hAnsi="Garamond" w:cs="Times New Roman"/>
                <w:szCs w:val="24"/>
              </w:rPr>
            </w:pPr>
            <w:r w:rsidRPr="00CC49AB">
              <w:rPr>
                <w:rFonts w:ascii="Garamond" w:hAnsi="Garamond" w:cs="Times New Roman"/>
                <w:szCs w:val="24"/>
              </w:rPr>
              <w:t xml:space="preserve">Ndërtesa të </w:t>
            </w:r>
            <w:r w:rsidR="00AA296B" w:rsidRPr="00CC49AB">
              <w:rPr>
                <w:rFonts w:ascii="Garamond" w:hAnsi="Garamond" w:cs="Times New Roman"/>
                <w:szCs w:val="24"/>
              </w:rPr>
              <w:t>shërbimit komercial/</w:t>
            </w:r>
            <w:r w:rsidRPr="00CC49AB">
              <w:rPr>
                <w:rFonts w:ascii="Garamond" w:hAnsi="Garamond" w:cs="Times New Roman"/>
                <w:szCs w:val="24"/>
              </w:rPr>
              <w:t>privat</w:t>
            </w:r>
          </w:p>
        </w:tc>
        <w:tc>
          <w:tcPr>
            <w:tcW w:w="388" w:type="pct"/>
            <w:vAlign w:val="center"/>
          </w:tcPr>
          <w:p w14:paraId="10D4BEA6"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14,334</w:t>
            </w:r>
          </w:p>
        </w:tc>
        <w:tc>
          <w:tcPr>
            <w:tcW w:w="1005" w:type="pct"/>
            <w:vAlign w:val="center"/>
          </w:tcPr>
          <w:p w14:paraId="4CA2AE76"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3,542,624</w:t>
            </w:r>
          </w:p>
        </w:tc>
        <w:tc>
          <w:tcPr>
            <w:tcW w:w="388" w:type="pct"/>
            <w:vAlign w:val="center"/>
          </w:tcPr>
          <w:p w14:paraId="180BBBA3"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40,316</w:t>
            </w:r>
          </w:p>
        </w:tc>
        <w:tc>
          <w:tcPr>
            <w:tcW w:w="1004" w:type="pct"/>
            <w:vAlign w:val="center"/>
          </w:tcPr>
          <w:p w14:paraId="152A1CBB"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9,963,630</w:t>
            </w:r>
          </w:p>
        </w:tc>
        <w:tc>
          <w:tcPr>
            <w:tcW w:w="388" w:type="pct"/>
            <w:vAlign w:val="center"/>
          </w:tcPr>
          <w:p w14:paraId="0B9CF479"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89,590</w:t>
            </w:r>
          </w:p>
        </w:tc>
        <w:tc>
          <w:tcPr>
            <w:tcW w:w="1004" w:type="pct"/>
            <w:vAlign w:val="center"/>
          </w:tcPr>
          <w:p w14:paraId="1F5B84D3"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22,141,401</w:t>
            </w:r>
          </w:p>
        </w:tc>
      </w:tr>
      <w:tr w:rsidR="00AA296B" w:rsidRPr="00CC49AB" w14:paraId="1A68F024" w14:textId="77777777" w:rsidTr="002405F4">
        <w:trPr>
          <w:trHeight w:val="426"/>
        </w:trPr>
        <w:tc>
          <w:tcPr>
            <w:tcW w:w="824" w:type="pct"/>
            <w:shd w:val="clear" w:color="auto" w:fill="FDE9D9" w:themeFill="accent6" w:themeFillTint="33"/>
            <w:vAlign w:val="center"/>
          </w:tcPr>
          <w:p w14:paraId="3BEDB768" w14:textId="77777777" w:rsidR="00655FA7" w:rsidRPr="00CC49AB" w:rsidRDefault="00655FA7" w:rsidP="002405F4">
            <w:pPr>
              <w:spacing w:after="0" w:line="240" w:lineRule="auto"/>
              <w:jc w:val="center"/>
              <w:rPr>
                <w:rFonts w:ascii="Garamond" w:hAnsi="Garamond" w:cs="Times New Roman"/>
                <w:bCs/>
                <w:szCs w:val="24"/>
              </w:rPr>
            </w:pPr>
            <w:r w:rsidRPr="00CC49AB">
              <w:rPr>
                <w:rFonts w:ascii="Garamond" w:hAnsi="Garamond" w:cs="Times New Roman"/>
                <w:bCs/>
                <w:szCs w:val="24"/>
              </w:rPr>
              <w:t>Totali</w:t>
            </w:r>
          </w:p>
        </w:tc>
        <w:tc>
          <w:tcPr>
            <w:tcW w:w="388" w:type="pct"/>
            <w:vAlign w:val="center"/>
          </w:tcPr>
          <w:p w14:paraId="29A1F197" w14:textId="77777777" w:rsidR="00655FA7" w:rsidRPr="00CC49AB" w:rsidRDefault="00655FA7" w:rsidP="00AA296B">
            <w:pPr>
              <w:spacing w:after="0" w:line="240" w:lineRule="auto"/>
              <w:jc w:val="right"/>
              <w:rPr>
                <w:rFonts w:ascii="Garamond" w:hAnsi="Garamond" w:cs="Times New Roman"/>
                <w:bCs/>
                <w:szCs w:val="24"/>
              </w:rPr>
            </w:pPr>
            <w:r w:rsidRPr="00CC49AB">
              <w:rPr>
                <w:rFonts w:ascii="Garamond" w:hAnsi="Garamond" w:cs="Times New Roman"/>
                <w:szCs w:val="24"/>
              </w:rPr>
              <w:t>132,241</w:t>
            </w:r>
          </w:p>
        </w:tc>
        <w:tc>
          <w:tcPr>
            <w:tcW w:w="1005" w:type="pct"/>
            <w:vAlign w:val="center"/>
          </w:tcPr>
          <w:p w14:paraId="44BDFB68"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14,032,515</w:t>
            </w:r>
          </w:p>
        </w:tc>
        <w:tc>
          <w:tcPr>
            <w:tcW w:w="388" w:type="pct"/>
            <w:vAlign w:val="center"/>
          </w:tcPr>
          <w:p w14:paraId="47629E8C"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381,695</w:t>
            </w:r>
          </w:p>
        </w:tc>
        <w:tc>
          <w:tcPr>
            <w:tcW w:w="1004" w:type="pct"/>
            <w:vAlign w:val="center"/>
          </w:tcPr>
          <w:p w14:paraId="2D692B90"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40,150,140</w:t>
            </w:r>
          </w:p>
        </w:tc>
        <w:tc>
          <w:tcPr>
            <w:tcW w:w="388" w:type="pct"/>
            <w:vAlign w:val="center"/>
          </w:tcPr>
          <w:p w14:paraId="36B910D3" w14:textId="77777777" w:rsidR="00655FA7" w:rsidRPr="00CC49AB" w:rsidRDefault="00655FA7" w:rsidP="00AA296B">
            <w:pPr>
              <w:spacing w:after="0" w:line="240" w:lineRule="auto"/>
              <w:jc w:val="right"/>
              <w:rPr>
                <w:rFonts w:ascii="Garamond" w:hAnsi="Garamond" w:cs="Times New Roman"/>
                <w:szCs w:val="24"/>
              </w:rPr>
            </w:pPr>
            <w:r w:rsidRPr="00CC49AB">
              <w:rPr>
                <w:rFonts w:ascii="Garamond" w:hAnsi="Garamond" w:cs="Times New Roman"/>
                <w:szCs w:val="24"/>
              </w:rPr>
              <w:t>842,534</w:t>
            </w:r>
          </w:p>
        </w:tc>
        <w:tc>
          <w:tcPr>
            <w:tcW w:w="1004" w:type="pct"/>
            <w:vAlign w:val="center"/>
          </w:tcPr>
          <w:p w14:paraId="74C73C80" w14:textId="77777777" w:rsidR="00655FA7" w:rsidRPr="00CC49AB" w:rsidRDefault="00655FA7" w:rsidP="00AA296B">
            <w:pPr>
              <w:keepNext/>
              <w:spacing w:after="0" w:line="240" w:lineRule="auto"/>
              <w:jc w:val="right"/>
              <w:rPr>
                <w:rFonts w:ascii="Garamond" w:hAnsi="Garamond" w:cs="Times New Roman"/>
                <w:szCs w:val="24"/>
              </w:rPr>
            </w:pPr>
            <w:r w:rsidRPr="00CC49AB">
              <w:rPr>
                <w:rFonts w:ascii="Garamond" w:hAnsi="Garamond" w:cs="Times New Roman"/>
                <w:szCs w:val="24"/>
              </w:rPr>
              <w:t>87,784,285</w:t>
            </w:r>
          </w:p>
        </w:tc>
      </w:tr>
    </w:tbl>
    <w:p w14:paraId="46D14F72"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86" w:name="_Toc184729246"/>
      <w:r w:rsidRPr="00CC49AB">
        <w:rPr>
          <w:rFonts w:ascii="Garamond" w:hAnsi="Garamond" w:cs="Times New Roman"/>
          <w:b w:val="0"/>
          <w:i/>
          <w:color w:val="auto"/>
          <w:szCs w:val="20"/>
        </w:rPr>
        <w:t xml:space="preserve">Tabela </w:t>
      </w:r>
      <w:r w:rsidR="003A2B6D" w:rsidRPr="00CC49AB">
        <w:rPr>
          <w:rFonts w:ascii="Garamond" w:hAnsi="Garamond" w:cs="Times New Roman"/>
          <w:b w:val="0"/>
          <w:i/>
          <w:color w:val="auto"/>
          <w:szCs w:val="20"/>
        </w:rPr>
        <w:t>6.8</w:t>
      </w:r>
      <w:r w:rsidRPr="00CC49AB">
        <w:rPr>
          <w:rFonts w:ascii="Garamond" w:hAnsi="Garamond" w:cs="Times New Roman"/>
          <w:b w:val="0"/>
          <w:i/>
          <w:color w:val="auto"/>
          <w:szCs w:val="20"/>
        </w:rPr>
        <w:t xml:space="preserve"> Objektivat e rinovimit të stokut të ndërtesave të Shqipërisë</w:t>
      </w:r>
      <w:bookmarkEnd w:id="386"/>
    </w:p>
    <w:p w14:paraId="66E1B55C" w14:textId="77777777" w:rsidR="00655FA7" w:rsidRPr="00CC49AB" w:rsidRDefault="00655FA7" w:rsidP="00655FA7">
      <w:pPr>
        <w:spacing w:after="0" w:line="240" w:lineRule="auto"/>
        <w:rPr>
          <w:rFonts w:ascii="Garamond" w:eastAsiaTheme="majorEastAsia" w:hAnsi="Garamond" w:cs="Times New Roman"/>
          <w:b/>
          <w:spacing w:val="-10"/>
          <w:sz w:val="24"/>
          <w:szCs w:val="24"/>
        </w:rPr>
      </w:pPr>
    </w:p>
    <w:p w14:paraId="7BF7684E" w14:textId="4E5E8999" w:rsidR="00655FA7" w:rsidRPr="00CC49AB" w:rsidRDefault="00AA296B" w:rsidP="009763B6">
      <w:pPr>
        <w:pStyle w:val="TEKSTIIIIII"/>
        <w:rPr>
          <w:bCs/>
        </w:rPr>
      </w:pPr>
      <w:bookmarkStart w:id="387" w:name="_Toc184729157"/>
      <w:r w:rsidRPr="00CC49AB">
        <w:rPr>
          <w:bCs/>
        </w:rPr>
        <w:lastRenderedPageBreak/>
        <w:t>7. PËRMBLEDHJE E POLITIKAVE DHE MASAVE TË ZBATUARA DHE TË PLANIFIKUARA</w:t>
      </w:r>
      <w:bookmarkEnd w:id="387"/>
    </w:p>
    <w:p w14:paraId="5D696907" w14:textId="543DD7CA" w:rsidR="00655FA7" w:rsidRPr="00CC49AB" w:rsidRDefault="00655FA7" w:rsidP="009763B6">
      <w:pPr>
        <w:pStyle w:val="TEKSTIIIIII"/>
        <w:rPr>
          <w:szCs w:val="24"/>
        </w:rPr>
      </w:pPr>
      <w:r w:rsidRPr="00CC49AB">
        <w:rPr>
          <w:szCs w:val="24"/>
        </w:rPr>
        <w:t>Strategjia kombëtare e rinovimit të stokut të ndërtesave përputhet plotësisht me PKEK dhe në këtë mënyrë inkorporon të gjitha politikat dhe masat ekzistuese dhe të planifikuara (PAM) përkatëse të sektorit të ndërtesave nga PKEK në këtë Strategji. Për më tepër, nga pesë dimensionet në PKEK, katër kanë politika dhe masa përkatëse për sektorin e ndërtimit – dimensionet efi</w:t>
      </w:r>
      <w:r w:rsidR="00AA296B" w:rsidRPr="00CC49AB">
        <w:rPr>
          <w:szCs w:val="24"/>
        </w:rPr>
        <w:t>c</w:t>
      </w:r>
      <w:r w:rsidRPr="00CC49AB">
        <w:rPr>
          <w:szCs w:val="24"/>
        </w:rPr>
        <w:t>iencës së energjisë, energjia e rinovueshme, dekarbonizimi dhe tregu i energjisë. Tabela e mëposhtme tregon përmbledhjen e nëntëmbëdhjetë politikave dhe masave kryesore që ndikojnë në konsumin e energjisë dhe emetimet e gazeve serrë të sektorit të ndërtesave</w:t>
      </w:r>
    </w:p>
    <w:p w14:paraId="2FEF1294" w14:textId="77777777" w:rsidR="009763B6" w:rsidRPr="00CC49AB" w:rsidRDefault="009763B6" w:rsidP="00655FA7">
      <w:pPr>
        <w:spacing w:after="0" w:line="240" w:lineRule="auto"/>
        <w:jc w:val="both"/>
        <w:rPr>
          <w:rFonts w:ascii="Garamond" w:hAnsi="Garamond" w:cs="Times New Roman"/>
          <w:sz w:val="24"/>
          <w:szCs w:val="24"/>
        </w:rPr>
      </w:pPr>
    </w:p>
    <w:tbl>
      <w:tblPr>
        <w:tblW w:w="907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15"/>
        <w:gridCol w:w="777"/>
        <w:gridCol w:w="635"/>
        <w:gridCol w:w="5245"/>
        <w:gridCol w:w="1701"/>
      </w:tblGrid>
      <w:tr w:rsidR="00AA296B" w:rsidRPr="00CC49AB" w14:paraId="25321CEB" w14:textId="77777777" w:rsidTr="00AA296B">
        <w:trPr>
          <w:cantSplit/>
          <w:trHeight w:val="953"/>
          <w:jc w:val="center"/>
        </w:trPr>
        <w:tc>
          <w:tcPr>
            <w:tcW w:w="715" w:type="dxa"/>
            <w:textDirection w:val="btLr"/>
            <w:vAlign w:val="center"/>
          </w:tcPr>
          <w:p w14:paraId="01A873DD" w14:textId="77777777" w:rsidR="00655FA7" w:rsidRPr="00CC49AB" w:rsidRDefault="00655FA7" w:rsidP="002405F4">
            <w:pPr>
              <w:spacing w:after="0" w:line="240" w:lineRule="auto"/>
              <w:ind w:left="113" w:right="113"/>
              <w:rPr>
                <w:rFonts w:ascii="Garamond" w:hAnsi="Garamond" w:cs="Times New Roman"/>
                <w:b/>
                <w:sz w:val="14"/>
                <w:szCs w:val="20"/>
              </w:rPr>
            </w:pPr>
            <w:r w:rsidRPr="00CC49AB">
              <w:rPr>
                <w:rFonts w:ascii="Garamond" w:hAnsi="Garamond" w:cs="Times New Roman"/>
                <w:b/>
                <w:sz w:val="14"/>
                <w:szCs w:val="20"/>
              </w:rPr>
              <w:t>Dimension</w:t>
            </w:r>
          </w:p>
        </w:tc>
        <w:tc>
          <w:tcPr>
            <w:tcW w:w="777" w:type="dxa"/>
            <w:vAlign w:val="center"/>
          </w:tcPr>
          <w:p w14:paraId="36718C53" w14:textId="77777777" w:rsidR="00655FA7" w:rsidRPr="00CC49AB" w:rsidRDefault="00655FA7" w:rsidP="002405F4">
            <w:pPr>
              <w:spacing w:after="0" w:line="240" w:lineRule="auto"/>
              <w:jc w:val="center"/>
              <w:rPr>
                <w:rFonts w:ascii="Garamond" w:hAnsi="Garamond" w:cs="Times New Roman"/>
                <w:b/>
                <w:sz w:val="14"/>
                <w:szCs w:val="24"/>
              </w:rPr>
            </w:pPr>
            <w:r w:rsidRPr="00CC49AB">
              <w:rPr>
                <w:rFonts w:ascii="Garamond" w:hAnsi="Garamond" w:cs="Times New Roman"/>
                <w:b/>
                <w:sz w:val="14"/>
                <w:szCs w:val="24"/>
              </w:rPr>
              <w:t>Nr.</w:t>
            </w:r>
            <w:r w:rsidRPr="00CC49AB">
              <w:rPr>
                <w:rFonts w:ascii="Garamond" w:hAnsi="Garamond" w:cs="Times New Roman"/>
                <w:b/>
                <w:sz w:val="14"/>
                <w:szCs w:val="24"/>
              </w:rPr>
              <w:br/>
              <w:t>(PKEK)</w:t>
            </w:r>
          </w:p>
        </w:tc>
        <w:tc>
          <w:tcPr>
            <w:tcW w:w="635" w:type="dxa"/>
            <w:vAlign w:val="center"/>
          </w:tcPr>
          <w:p w14:paraId="3D2117FB" w14:textId="77777777" w:rsidR="00655FA7" w:rsidRPr="00CC49AB" w:rsidRDefault="00655FA7" w:rsidP="002405F4">
            <w:pPr>
              <w:spacing w:after="0" w:line="240" w:lineRule="auto"/>
              <w:rPr>
                <w:rFonts w:ascii="Garamond" w:hAnsi="Garamond" w:cs="Times New Roman"/>
                <w:b/>
                <w:sz w:val="14"/>
                <w:szCs w:val="24"/>
              </w:rPr>
            </w:pPr>
            <w:r w:rsidRPr="00CC49AB">
              <w:rPr>
                <w:rFonts w:ascii="Garamond" w:hAnsi="Garamond" w:cs="Times New Roman"/>
                <w:b/>
                <w:sz w:val="14"/>
                <w:szCs w:val="24"/>
              </w:rPr>
              <w:t>Kodi i PaM</w:t>
            </w:r>
          </w:p>
        </w:tc>
        <w:tc>
          <w:tcPr>
            <w:tcW w:w="5245" w:type="dxa"/>
            <w:vAlign w:val="center"/>
          </w:tcPr>
          <w:p w14:paraId="39A1D698" w14:textId="77777777" w:rsidR="00655FA7" w:rsidRPr="00CC49AB" w:rsidRDefault="00655FA7" w:rsidP="002405F4">
            <w:pPr>
              <w:spacing w:after="0" w:line="240" w:lineRule="auto"/>
              <w:rPr>
                <w:rFonts w:ascii="Garamond" w:hAnsi="Garamond" w:cs="Times New Roman"/>
                <w:b/>
                <w:sz w:val="14"/>
                <w:szCs w:val="24"/>
              </w:rPr>
            </w:pPr>
            <w:r w:rsidRPr="00CC49AB">
              <w:rPr>
                <w:rFonts w:ascii="Garamond" w:hAnsi="Garamond" w:cs="Times New Roman"/>
                <w:b/>
                <w:sz w:val="14"/>
                <w:szCs w:val="24"/>
              </w:rPr>
              <w:t>Emërtimi i PAM</w:t>
            </w:r>
          </w:p>
        </w:tc>
        <w:tc>
          <w:tcPr>
            <w:tcW w:w="1701" w:type="dxa"/>
            <w:vAlign w:val="center"/>
          </w:tcPr>
          <w:p w14:paraId="10B259F7" w14:textId="053F2C59" w:rsidR="00655FA7" w:rsidRPr="00CC49AB" w:rsidRDefault="00655FA7" w:rsidP="002405F4">
            <w:pPr>
              <w:spacing w:after="0" w:line="240" w:lineRule="auto"/>
              <w:rPr>
                <w:rFonts w:ascii="Garamond" w:hAnsi="Garamond" w:cs="Times New Roman"/>
                <w:b/>
                <w:sz w:val="14"/>
                <w:szCs w:val="24"/>
              </w:rPr>
            </w:pPr>
            <w:r w:rsidRPr="00CC49AB">
              <w:rPr>
                <w:rFonts w:ascii="Garamond" w:hAnsi="Garamond" w:cs="Times New Roman"/>
                <w:b/>
                <w:sz w:val="14"/>
                <w:szCs w:val="24"/>
              </w:rPr>
              <w:t>Lloji i PaM</w:t>
            </w:r>
            <w:r w:rsidR="00AA296B" w:rsidRPr="00CC49AB">
              <w:rPr>
                <w:rFonts w:ascii="Garamond" w:hAnsi="Garamond" w:cs="Times New Roman"/>
                <w:b/>
                <w:sz w:val="14"/>
                <w:szCs w:val="24"/>
              </w:rPr>
              <w:t>-së</w:t>
            </w:r>
          </w:p>
        </w:tc>
      </w:tr>
      <w:tr w:rsidR="00655FA7" w:rsidRPr="00CC49AB" w14:paraId="423DABDE" w14:textId="77777777" w:rsidTr="00327B8A">
        <w:trPr>
          <w:trHeight w:val="20"/>
          <w:jc w:val="center"/>
        </w:trPr>
        <w:tc>
          <w:tcPr>
            <w:tcW w:w="715" w:type="dxa"/>
            <w:vMerge w:val="restart"/>
            <w:shd w:val="clear" w:color="auto" w:fill="E5DFEC" w:themeFill="accent4" w:themeFillTint="33"/>
            <w:textDirection w:val="btLr"/>
            <w:vAlign w:val="center"/>
          </w:tcPr>
          <w:p w14:paraId="0E8C2217" w14:textId="01036B42" w:rsidR="00655FA7" w:rsidRPr="00CC49AB" w:rsidRDefault="00340F38" w:rsidP="00327B8A">
            <w:pPr>
              <w:spacing w:after="0" w:line="240" w:lineRule="auto"/>
              <w:ind w:left="113" w:right="113"/>
              <w:jc w:val="center"/>
              <w:rPr>
                <w:rFonts w:ascii="Garamond" w:hAnsi="Garamond" w:cs="Times New Roman"/>
                <w:bCs/>
                <w:sz w:val="14"/>
                <w:szCs w:val="24"/>
              </w:rPr>
            </w:pPr>
            <w:r w:rsidRPr="00CC49AB">
              <w:rPr>
                <w:rFonts w:ascii="Garamond" w:hAnsi="Garamond" w:cs="Times New Roman"/>
                <w:bCs/>
                <w:sz w:val="14"/>
                <w:szCs w:val="24"/>
              </w:rPr>
              <w:t>Eficienc</w:t>
            </w:r>
            <w:r w:rsidR="00655FA7" w:rsidRPr="00CC49AB">
              <w:rPr>
                <w:rFonts w:ascii="Garamond" w:hAnsi="Garamond" w:cs="Times New Roman"/>
                <w:bCs/>
                <w:sz w:val="14"/>
                <w:szCs w:val="24"/>
              </w:rPr>
              <w:t>a energjetike</w:t>
            </w:r>
          </w:p>
        </w:tc>
        <w:tc>
          <w:tcPr>
            <w:tcW w:w="777" w:type="dxa"/>
            <w:vAlign w:val="center"/>
          </w:tcPr>
          <w:p w14:paraId="3104811B"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38</w:t>
            </w:r>
          </w:p>
        </w:tc>
        <w:tc>
          <w:tcPr>
            <w:tcW w:w="635" w:type="dxa"/>
            <w:vAlign w:val="center"/>
          </w:tcPr>
          <w:p w14:paraId="14D9BDDB"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EE-O1</w:t>
            </w:r>
          </w:p>
        </w:tc>
        <w:tc>
          <w:tcPr>
            <w:tcW w:w="5245" w:type="dxa"/>
            <w:vAlign w:val="center"/>
          </w:tcPr>
          <w:p w14:paraId="00553442" w14:textId="750EBEEE"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 xml:space="preserve">Skema e detyrimit për </w:t>
            </w:r>
            <w:r w:rsidR="00340F38" w:rsidRPr="00CC49AB">
              <w:rPr>
                <w:rFonts w:ascii="Garamond" w:hAnsi="Garamond" w:cs="Times New Roman"/>
                <w:sz w:val="14"/>
                <w:szCs w:val="24"/>
              </w:rPr>
              <w:t>eficienc</w:t>
            </w:r>
            <w:r w:rsidRPr="00CC49AB">
              <w:rPr>
                <w:rFonts w:ascii="Garamond" w:hAnsi="Garamond" w:cs="Times New Roman"/>
                <w:sz w:val="14"/>
                <w:szCs w:val="24"/>
              </w:rPr>
              <w:t>ën e energjisë dhe masat alternative për Shqipërinë</w:t>
            </w:r>
          </w:p>
        </w:tc>
        <w:tc>
          <w:tcPr>
            <w:tcW w:w="1701" w:type="dxa"/>
            <w:vAlign w:val="center"/>
          </w:tcPr>
          <w:p w14:paraId="5FC27635"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Rregullatore</w:t>
            </w:r>
          </w:p>
        </w:tc>
      </w:tr>
      <w:tr w:rsidR="00655FA7" w:rsidRPr="00CC49AB" w14:paraId="3BAF491A" w14:textId="77777777" w:rsidTr="00327B8A">
        <w:trPr>
          <w:trHeight w:val="20"/>
          <w:jc w:val="center"/>
        </w:trPr>
        <w:tc>
          <w:tcPr>
            <w:tcW w:w="715" w:type="dxa"/>
            <w:vMerge/>
            <w:shd w:val="clear" w:color="auto" w:fill="E5DFEC" w:themeFill="accent4" w:themeFillTint="33"/>
            <w:vAlign w:val="center"/>
          </w:tcPr>
          <w:p w14:paraId="52F738FE"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71523DD7"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39</w:t>
            </w:r>
          </w:p>
        </w:tc>
        <w:tc>
          <w:tcPr>
            <w:tcW w:w="635" w:type="dxa"/>
            <w:vAlign w:val="center"/>
          </w:tcPr>
          <w:p w14:paraId="7B1B4B93"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EE-I1</w:t>
            </w:r>
          </w:p>
        </w:tc>
        <w:tc>
          <w:tcPr>
            <w:tcW w:w="5245" w:type="dxa"/>
            <w:vAlign w:val="center"/>
          </w:tcPr>
          <w:p w14:paraId="612F4AF3"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Inspektimi i Sistemeve Teknike në ndërtesa</w:t>
            </w:r>
          </w:p>
        </w:tc>
        <w:tc>
          <w:tcPr>
            <w:tcW w:w="1701" w:type="dxa"/>
            <w:vAlign w:val="center"/>
          </w:tcPr>
          <w:p w14:paraId="6E5B328D"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Rregullatore; teknike</w:t>
            </w:r>
          </w:p>
        </w:tc>
      </w:tr>
      <w:tr w:rsidR="00655FA7" w:rsidRPr="00CC49AB" w14:paraId="1157B12E" w14:textId="77777777" w:rsidTr="00327B8A">
        <w:trPr>
          <w:trHeight w:val="20"/>
          <w:jc w:val="center"/>
        </w:trPr>
        <w:tc>
          <w:tcPr>
            <w:tcW w:w="715" w:type="dxa"/>
            <w:vMerge/>
            <w:shd w:val="clear" w:color="auto" w:fill="E5DFEC" w:themeFill="accent4" w:themeFillTint="33"/>
            <w:vAlign w:val="center"/>
          </w:tcPr>
          <w:p w14:paraId="4E944A47"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29F26BD9"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40</w:t>
            </w:r>
          </w:p>
        </w:tc>
        <w:tc>
          <w:tcPr>
            <w:tcW w:w="635" w:type="dxa"/>
            <w:vAlign w:val="center"/>
          </w:tcPr>
          <w:p w14:paraId="54202671"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EE-L1</w:t>
            </w:r>
          </w:p>
        </w:tc>
        <w:tc>
          <w:tcPr>
            <w:tcW w:w="5245" w:type="dxa"/>
            <w:vAlign w:val="center"/>
          </w:tcPr>
          <w:p w14:paraId="706FA93F"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Zbatimi i Kërkesave Minimale të Performancës së Energjisë në ndërtesa</w:t>
            </w:r>
          </w:p>
        </w:tc>
        <w:tc>
          <w:tcPr>
            <w:tcW w:w="1701" w:type="dxa"/>
            <w:vAlign w:val="center"/>
          </w:tcPr>
          <w:p w14:paraId="06BCBAD2"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Rregullatore</w:t>
            </w:r>
          </w:p>
        </w:tc>
      </w:tr>
      <w:tr w:rsidR="00655FA7" w:rsidRPr="00CC49AB" w14:paraId="2C1606A4" w14:textId="77777777" w:rsidTr="00327B8A">
        <w:trPr>
          <w:trHeight w:val="20"/>
          <w:jc w:val="center"/>
        </w:trPr>
        <w:tc>
          <w:tcPr>
            <w:tcW w:w="715" w:type="dxa"/>
            <w:vMerge/>
            <w:shd w:val="clear" w:color="auto" w:fill="E5DFEC" w:themeFill="accent4" w:themeFillTint="33"/>
            <w:vAlign w:val="center"/>
          </w:tcPr>
          <w:p w14:paraId="6C34EF99"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45D8C222"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41</w:t>
            </w:r>
          </w:p>
        </w:tc>
        <w:tc>
          <w:tcPr>
            <w:tcW w:w="635" w:type="dxa"/>
            <w:vAlign w:val="center"/>
          </w:tcPr>
          <w:p w14:paraId="279C6E71"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EE-L2</w:t>
            </w:r>
          </w:p>
        </w:tc>
        <w:tc>
          <w:tcPr>
            <w:tcW w:w="5245" w:type="dxa"/>
            <w:vAlign w:val="center"/>
          </w:tcPr>
          <w:p w14:paraId="3745A198"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Rishikimi dhe përditësimi i Planit Kombëtar të Rinovimit të Ndërtesave sipas EPBD të riformatuar 2024</w:t>
            </w:r>
          </w:p>
        </w:tc>
        <w:tc>
          <w:tcPr>
            <w:tcW w:w="1701" w:type="dxa"/>
            <w:vAlign w:val="center"/>
          </w:tcPr>
          <w:p w14:paraId="05551512" w14:textId="47A40D51"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 xml:space="preserve">Rregullatore; </w:t>
            </w:r>
            <w:r w:rsidR="00AA296B" w:rsidRPr="00CC49AB">
              <w:rPr>
                <w:rFonts w:ascii="Garamond" w:hAnsi="Garamond" w:cs="Times New Roman"/>
                <w:sz w:val="14"/>
                <w:szCs w:val="24"/>
              </w:rPr>
              <w:t>financiare</w:t>
            </w:r>
            <w:r w:rsidRPr="00CC49AB">
              <w:rPr>
                <w:rFonts w:ascii="Garamond" w:hAnsi="Garamond" w:cs="Times New Roman"/>
                <w:sz w:val="14"/>
                <w:szCs w:val="24"/>
              </w:rPr>
              <w:t xml:space="preserve">; </w:t>
            </w:r>
            <w:r w:rsidR="00AA296B" w:rsidRPr="00CC49AB">
              <w:rPr>
                <w:rFonts w:ascii="Garamond" w:hAnsi="Garamond" w:cs="Times New Roman"/>
                <w:sz w:val="14"/>
                <w:szCs w:val="24"/>
              </w:rPr>
              <w:t>informuese</w:t>
            </w:r>
          </w:p>
        </w:tc>
      </w:tr>
      <w:tr w:rsidR="00655FA7" w:rsidRPr="00CC49AB" w14:paraId="4D5936DD" w14:textId="77777777" w:rsidTr="00327B8A">
        <w:trPr>
          <w:trHeight w:val="20"/>
          <w:jc w:val="center"/>
        </w:trPr>
        <w:tc>
          <w:tcPr>
            <w:tcW w:w="715" w:type="dxa"/>
            <w:vMerge/>
            <w:shd w:val="clear" w:color="auto" w:fill="E5DFEC" w:themeFill="accent4" w:themeFillTint="33"/>
            <w:vAlign w:val="center"/>
          </w:tcPr>
          <w:p w14:paraId="640996C5"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5EE9F18F"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42</w:t>
            </w:r>
          </w:p>
        </w:tc>
        <w:tc>
          <w:tcPr>
            <w:tcW w:w="635" w:type="dxa"/>
            <w:vAlign w:val="center"/>
          </w:tcPr>
          <w:p w14:paraId="4FE4EDAA"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EE-L3</w:t>
            </w:r>
          </w:p>
        </w:tc>
        <w:tc>
          <w:tcPr>
            <w:tcW w:w="5245" w:type="dxa"/>
            <w:vAlign w:val="center"/>
          </w:tcPr>
          <w:p w14:paraId="1C7E701F"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Standardet minimale të performancës së energjisë për ndërtesat jorezidenciale dhe trajektoret për rinovimin progresiv të stokut të ndërtesave të banimit</w:t>
            </w:r>
          </w:p>
        </w:tc>
        <w:tc>
          <w:tcPr>
            <w:tcW w:w="1701" w:type="dxa"/>
            <w:vAlign w:val="center"/>
          </w:tcPr>
          <w:p w14:paraId="39A0152D"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Rregullatore; teknike</w:t>
            </w:r>
          </w:p>
        </w:tc>
      </w:tr>
      <w:tr w:rsidR="00655FA7" w:rsidRPr="00CC49AB" w14:paraId="4D05F98D" w14:textId="77777777" w:rsidTr="00327B8A">
        <w:trPr>
          <w:trHeight w:val="20"/>
          <w:jc w:val="center"/>
        </w:trPr>
        <w:tc>
          <w:tcPr>
            <w:tcW w:w="715" w:type="dxa"/>
            <w:vMerge/>
            <w:shd w:val="clear" w:color="auto" w:fill="E5DFEC" w:themeFill="accent4" w:themeFillTint="33"/>
            <w:vAlign w:val="center"/>
          </w:tcPr>
          <w:p w14:paraId="729A9C1E"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306410F4"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43</w:t>
            </w:r>
          </w:p>
        </w:tc>
        <w:tc>
          <w:tcPr>
            <w:tcW w:w="635" w:type="dxa"/>
            <w:vAlign w:val="center"/>
          </w:tcPr>
          <w:p w14:paraId="09EB2368"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EE-L4</w:t>
            </w:r>
          </w:p>
        </w:tc>
        <w:tc>
          <w:tcPr>
            <w:tcW w:w="5245" w:type="dxa"/>
            <w:vAlign w:val="center"/>
          </w:tcPr>
          <w:p w14:paraId="1CB9FA31" w14:textId="28895A86"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Rinovimi i ndërtesave ekzistuese të qeverisë qendrore (përjashtuar ndërtesat e tjera publike në pronësi të bashkive</w:t>
            </w:r>
            <w:r w:rsidR="00D42A9C" w:rsidRPr="00CC49AB">
              <w:rPr>
                <w:rFonts w:ascii="Garamond" w:hAnsi="Garamond" w:cs="Times New Roman"/>
                <w:sz w:val="14"/>
                <w:szCs w:val="24"/>
              </w:rPr>
              <w:t xml:space="preserve"> etj</w:t>
            </w:r>
            <w:r w:rsidRPr="00CC49AB">
              <w:rPr>
                <w:rFonts w:ascii="Garamond" w:hAnsi="Garamond" w:cs="Times New Roman"/>
                <w:sz w:val="14"/>
                <w:szCs w:val="24"/>
              </w:rPr>
              <w:t>.)</w:t>
            </w:r>
          </w:p>
        </w:tc>
        <w:tc>
          <w:tcPr>
            <w:tcW w:w="1701" w:type="dxa"/>
            <w:vAlign w:val="center"/>
          </w:tcPr>
          <w:p w14:paraId="25BFE020" w14:textId="1DAE9DB2"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 xml:space="preserve">Investim; </w:t>
            </w:r>
            <w:r w:rsidR="00AA296B" w:rsidRPr="00CC49AB">
              <w:rPr>
                <w:rFonts w:ascii="Garamond" w:hAnsi="Garamond" w:cs="Times New Roman"/>
                <w:sz w:val="14"/>
                <w:szCs w:val="24"/>
              </w:rPr>
              <w:t>rregullatore</w:t>
            </w:r>
          </w:p>
        </w:tc>
      </w:tr>
      <w:tr w:rsidR="00655FA7" w:rsidRPr="00CC49AB" w14:paraId="556288B6" w14:textId="77777777" w:rsidTr="00327B8A">
        <w:trPr>
          <w:trHeight w:val="20"/>
          <w:jc w:val="center"/>
        </w:trPr>
        <w:tc>
          <w:tcPr>
            <w:tcW w:w="715" w:type="dxa"/>
            <w:vMerge/>
            <w:shd w:val="clear" w:color="auto" w:fill="E5DFEC" w:themeFill="accent4" w:themeFillTint="33"/>
            <w:vAlign w:val="center"/>
          </w:tcPr>
          <w:p w14:paraId="79436C76"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2AA4EDB2"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44</w:t>
            </w:r>
          </w:p>
        </w:tc>
        <w:tc>
          <w:tcPr>
            <w:tcW w:w="635" w:type="dxa"/>
            <w:vAlign w:val="center"/>
          </w:tcPr>
          <w:p w14:paraId="143F7ED6"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EE-L5</w:t>
            </w:r>
          </w:p>
        </w:tc>
        <w:tc>
          <w:tcPr>
            <w:tcW w:w="5245" w:type="dxa"/>
            <w:vAlign w:val="center"/>
          </w:tcPr>
          <w:p w14:paraId="62F1A1EB"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Rinovimi i stokut të ndërtesave publike (të gjitha ndërtesat publike përveç ndërtesave të qeverisë qendrore)</w:t>
            </w:r>
          </w:p>
        </w:tc>
        <w:tc>
          <w:tcPr>
            <w:tcW w:w="1701" w:type="dxa"/>
            <w:vAlign w:val="center"/>
          </w:tcPr>
          <w:p w14:paraId="6ADDADD4" w14:textId="1A2A67B9"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 xml:space="preserve">Investim; </w:t>
            </w:r>
            <w:r w:rsidR="00AA296B" w:rsidRPr="00CC49AB">
              <w:rPr>
                <w:rFonts w:ascii="Garamond" w:hAnsi="Garamond" w:cs="Times New Roman"/>
                <w:sz w:val="14"/>
                <w:szCs w:val="24"/>
              </w:rPr>
              <w:t>rregullatore</w:t>
            </w:r>
          </w:p>
        </w:tc>
      </w:tr>
      <w:tr w:rsidR="00655FA7" w:rsidRPr="00CC49AB" w14:paraId="79D68F62" w14:textId="77777777" w:rsidTr="00327B8A">
        <w:trPr>
          <w:trHeight w:val="20"/>
          <w:jc w:val="center"/>
        </w:trPr>
        <w:tc>
          <w:tcPr>
            <w:tcW w:w="715" w:type="dxa"/>
            <w:vMerge/>
            <w:shd w:val="clear" w:color="auto" w:fill="E5DFEC" w:themeFill="accent4" w:themeFillTint="33"/>
            <w:vAlign w:val="center"/>
          </w:tcPr>
          <w:p w14:paraId="4023A122"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31E96839"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45</w:t>
            </w:r>
          </w:p>
        </w:tc>
        <w:tc>
          <w:tcPr>
            <w:tcW w:w="635" w:type="dxa"/>
            <w:vAlign w:val="center"/>
          </w:tcPr>
          <w:p w14:paraId="62502880"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EE-L6</w:t>
            </w:r>
          </w:p>
        </w:tc>
        <w:tc>
          <w:tcPr>
            <w:tcW w:w="5245" w:type="dxa"/>
            <w:vAlign w:val="center"/>
          </w:tcPr>
          <w:p w14:paraId="382E8F84"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Skemat e mbështetjes financiare për përmirësimin e efikasitetit të energjisë në ndërtesa (sektori privat)</w:t>
            </w:r>
          </w:p>
        </w:tc>
        <w:tc>
          <w:tcPr>
            <w:tcW w:w="1701" w:type="dxa"/>
            <w:vAlign w:val="center"/>
          </w:tcPr>
          <w:p w14:paraId="6D448CB3" w14:textId="204E3BD4"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 xml:space="preserve">Financiare; </w:t>
            </w:r>
            <w:r w:rsidR="00AA296B" w:rsidRPr="00CC49AB">
              <w:rPr>
                <w:rFonts w:ascii="Garamond" w:hAnsi="Garamond" w:cs="Times New Roman"/>
                <w:sz w:val="14"/>
                <w:szCs w:val="24"/>
              </w:rPr>
              <w:t>fiskale</w:t>
            </w:r>
            <w:r w:rsidRPr="00CC49AB">
              <w:rPr>
                <w:rFonts w:ascii="Garamond" w:hAnsi="Garamond" w:cs="Times New Roman"/>
                <w:sz w:val="14"/>
                <w:szCs w:val="24"/>
              </w:rPr>
              <w:t>, investimi</w:t>
            </w:r>
          </w:p>
        </w:tc>
      </w:tr>
      <w:tr w:rsidR="00655FA7" w:rsidRPr="00CC49AB" w14:paraId="4FCB708B" w14:textId="77777777" w:rsidTr="00327B8A">
        <w:trPr>
          <w:trHeight w:val="20"/>
          <w:jc w:val="center"/>
        </w:trPr>
        <w:tc>
          <w:tcPr>
            <w:tcW w:w="715" w:type="dxa"/>
            <w:vMerge/>
            <w:shd w:val="clear" w:color="auto" w:fill="E5DFEC" w:themeFill="accent4" w:themeFillTint="33"/>
            <w:vAlign w:val="center"/>
          </w:tcPr>
          <w:p w14:paraId="37479338"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4FE7A57B"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46</w:t>
            </w:r>
          </w:p>
        </w:tc>
        <w:tc>
          <w:tcPr>
            <w:tcW w:w="635" w:type="dxa"/>
            <w:vAlign w:val="center"/>
          </w:tcPr>
          <w:p w14:paraId="04C44D3C"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EE-L7</w:t>
            </w:r>
          </w:p>
        </w:tc>
        <w:tc>
          <w:tcPr>
            <w:tcW w:w="5245" w:type="dxa"/>
            <w:vAlign w:val="center"/>
          </w:tcPr>
          <w:p w14:paraId="79D39956"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Auditimi i energjisë dhe rinovimi i stokut të ndërtesave publike</w:t>
            </w:r>
          </w:p>
        </w:tc>
        <w:tc>
          <w:tcPr>
            <w:tcW w:w="1701" w:type="dxa"/>
            <w:vAlign w:val="center"/>
          </w:tcPr>
          <w:p w14:paraId="45AE6E54"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Financiare</w:t>
            </w:r>
          </w:p>
        </w:tc>
      </w:tr>
      <w:tr w:rsidR="00655FA7" w:rsidRPr="00CC49AB" w14:paraId="4E270C23" w14:textId="77777777" w:rsidTr="00327B8A">
        <w:trPr>
          <w:trHeight w:val="20"/>
          <w:jc w:val="center"/>
        </w:trPr>
        <w:tc>
          <w:tcPr>
            <w:tcW w:w="715" w:type="dxa"/>
            <w:vMerge/>
            <w:shd w:val="clear" w:color="auto" w:fill="E5DFEC" w:themeFill="accent4" w:themeFillTint="33"/>
            <w:vAlign w:val="center"/>
          </w:tcPr>
          <w:p w14:paraId="4AA97124"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61665A74"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47</w:t>
            </w:r>
          </w:p>
        </w:tc>
        <w:tc>
          <w:tcPr>
            <w:tcW w:w="635" w:type="dxa"/>
            <w:vAlign w:val="center"/>
          </w:tcPr>
          <w:p w14:paraId="2EA8EEF5"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EE-L8</w:t>
            </w:r>
          </w:p>
        </w:tc>
        <w:tc>
          <w:tcPr>
            <w:tcW w:w="5245" w:type="dxa"/>
            <w:vAlign w:val="center"/>
          </w:tcPr>
          <w:p w14:paraId="21E3E62D"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Programi i Rehabilitimit për Efiçiencën e Energjisë Qyteti Studenti I- Tiranë, Shqipëri - projekt pilot</w:t>
            </w:r>
          </w:p>
        </w:tc>
        <w:tc>
          <w:tcPr>
            <w:tcW w:w="1701" w:type="dxa"/>
            <w:vAlign w:val="center"/>
          </w:tcPr>
          <w:p w14:paraId="3F021687"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Financiare</w:t>
            </w:r>
          </w:p>
        </w:tc>
      </w:tr>
      <w:tr w:rsidR="00655FA7" w:rsidRPr="00CC49AB" w14:paraId="2F19F26B" w14:textId="77777777" w:rsidTr="00327B8A">
        <w:trPr>
          <w:trHeight w:val="20"/>
          <w:jc w:val="center"/>
        </w:trPr>
        <w:tc>
          <w:tcPr>
            <w:tcW w:w="715" w:type="dxa"/>
            <w:vMerge/>
            <w:shd w:val="clear" w:color="auto" w:fill="E5DFEC" w:themeFill="accent4" w:themeFillTint="33"/>
            <w:vAlign w:val="center"/>
          </w:tcPr>
          <w:p w14:paraId="4B09856A"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47500029"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48</w:t>
            </w:r>
          </w:p>
        </w:tc>
        <w:tc>
          <w:tcPr>
            <w:tcW w:w="635" w:type="dxa"/>
            <w:vAlign w:val="center"/>
          </w:tcPr>
          <w:p w14:paraId="6322F7C3"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EE-S1</w:t>
            </w:r>
          </w:p>
        </w:tc>
        <w:tc>
          <w:tcPr>
            <w:tcW w:w="5245" w:type="dxa"/>
            <w:vAlign w:val="center"/>
          </w:tcPr>
          <w:p w14:paraId="4F87EFFF"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Skema ESCO</w:t>
            </w:r>
          </w:p>
        </w:tc>
        <w:tc>
          <w:tcPr>
            <w:tcW w:w="1701" w:type="dxa"/>
            <w:vAlign w:val="center"/>
          </w:tcPr>
          <w:p w14:paraId="2D0EE2A7" w14:textId="70949724"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 xml:space="preserve">Rregullatore; </w:t>
            </w:r>
            <w:r w:rsidR="00AA296B" w:rsidRPr="00CC49AB">
              <w:rPr>
                <w:rFonts w:ascii="Garamond" w:hAnsi="Garamond" w:cs="Times New Roman"/>
                <w:sz w:val="14"/>
                <w:szCs w:val="24"/>
              </w:rPr>
              <w:t>financiare</w:t>
            </w:r>
          </w:p>
        </w:tc>
      </w:tr>
      <w:tr w:rsidR="00655FA7" w:rsidRPr="00CC49AB" w14:paraId="31AF0E69" w14:textId="77777777" w:rsidTr="00327B8A">
        <w:trPr>
          <w:trHeight w:val="20"/>
          <w:jc w:val="center"/>
        </w:trPr>
        <w:tc>
          <w:tcPr>
            <w:tcW w:w="715" w:type="dxa"/>
            <w:vMerge/>
            <w:shd w:val="clear" w:color="auto" w:fill="E5DFEC" w:themeFill="accent4" w:themeFillTint="33"/>
            <w:vAlign w:val="center"/>
          </w:tcPr>
          <w:p w14:paraId="1175ACDE"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6A758AC0"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49</w:t>
            </w:r>
          </w:p>
        </w:tc>
        <w:tc>
          <w:tcPr>
            <w:tcW w:w="635" w:type="dxa"/>
            <w:vAlign w:val="center"/>
          </w:tcPr>
          <w:p w14:paraId="3A58DA3E"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EE-P1</w:t>
            </w:r>
          </w:p>
        </w:tc>
        <w:tc>
          <w:tcPr>
            <w:tcW w:w="5245" w:type="dxa"/>
            <w:vAlign w:val="center"/>
          </w:tcPr>
          <w:p w14:paraId="7DB944FA"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Masat e efiçiencës së energjisë në lidhje me blerjet nga autoritetet publike</w:t>
            </w:r>
          </w:p>
        </w:tc>
        <w:tc>
          <w:tcPr>
            <w:tcW w:w="1701" w:type="dxa"/>
            <w:vAlign w:val="center"/>
          </w:tcPr>
          <w:p w14:paraId="47981D76"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Rregullatore</w:t>
            </w:r>
          </w:p>
        </w:tc>
      </w:tr>
      <w:tr w:rsidR="00655FA7" w:rsidRPr="00CC49AB" w14:paraId="0BC6CC21" w14:textId="77777777" w:rsidTr="00327B8A">
        <w:trPr>
          <w:trHeight w:val="20"/>
          <w:jc w:val="center"/>
        </w:trPr>
        <w:tc>
          <w:tcPr>
            <w:tcW w:w="715" w:type="dxa"/>
            <w:vMerge/>
            <w:shd w:val="clear" w:color="auto" w:fill="E5DFEC" w:themeFill="accent4" w:themeFillTint="33"/>
            <w:vAlign w:val="center"/>
          </w:tcPr>
          <w:p w14:paraId="23C8A41E"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634CE1CC"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50</w:t>
            </w:r>
          </w:p>
        </w:tc>
        <w:tc>
          <w:tcPr>
            <w:tcW w:w="635" w:type="dxa"/>
            <w:vAlign w:val="center"/>
          </w:tcPr>
          <w:p w14:paraId="177F3337"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EE-P2</w:t>
            </w:r>
          </w:p>
        </w:tc>
        <w:tc>
          <w:tcPr>
            <w:tcW w:w="5245" w:type="dxa"/>
            <w:vAlign w:val="center"/>
          </w:tcPr>
          <w:p w14:paraId="05DC923C"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Planet e Veprimit për Efiçiencën e Energjisë së Komunave, zbatimi dhe raportimi</w:t>
            </w:r>
          </w:p>
        </w:tc>
        <w:tc>
          <w:tcPr>
            <w:tcW w:w="1701" w:type="dxa"/>
            <w:vAlign w:val="center"/>
          </w:tcPr>
          <w:p w14:paraId="79E2C5AF" w14:textId="4ADCBA53"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 xml:space="preserve">Rregullatore; </w:t>
            </w:r>
            <w:r w:rsidR="00AA296B" w:rsidRPr="00CC49AB">
              <w:rPr>
                <w:rFonts w:ascii="Garamond" w:hAnsi="Garamond" w:cs="Times New Roman"/>
                <w:sz w:val="14"/>
                <w:szCs w:val="24"/>
              </w:rPr>
              <w:t>edukative</w:t>
            </w:r>
          </w:p>
        </w:tc>
      </w:tr>
      <w:tr w:rsidR="00655FA7" w:rsidRPr="00CC49AB" w14:paraId="34430B1C" w14:textId="77777777" w:rsidTr="00327B8A">
        <w:trPr>
          <w:trHeight w:val="20"/>
          <w:jc w:val="center"/>
        </w:trPr>
        <w:tc>
          <w:tcPr>
            <w:tcW w:w="715" w:type="dxa"/>
            <w:vMerge w:val="restart"/>
            <w:shd w:val="clear" w:color="auto" w:fill="FBD4B4" w:themeFill="accent6" w:themeFillTint="66"/>
            <w:textDirection w:val="btLr"/>
            <w:vAlign w:val="center"/>
          </w:tcPr>
          <w:p w14:paraId="6491C3B6" w14:textId="50681570" w:rsidR="00655FA7" w:rsidRPr="00CC49AB" w:rsidRDefault="00655FA7" w:rsidP="00327B8A">
            <w:pPr>
              <w:spacing w:after="0" w:line="240" w:lineRule="auto"/>
              <w:ind w:left="113" w:right="113"/>
              <w:jc w:val="center"/>
              <w:rPr>
                <w:rFonts w:ascii="Garamond" w:hAnsi="Garamond" w:cs="Times New Roman"/>
                <w:bCs/>
                <w:sz w:val="14"/>
                <w:szCs w:val="24"/>
              </w:rPr>
            </w:pPr>
            <w:r w:rsidRPr="00CC49AB">
              <w:rPr>
                <w:rFonts w:ascii="Garamond" w:hAnsi="Garamond" w:cs="Times New Roman"/>
                <w:bCs/>
                <w:sz w:val="14"/>
                <w:szCs w:val="24"/>
              </w:rPr>
              <w:t xml:space="preserve">Energjia e </w:t>
            </w:r>
            <w:r w:rsidR="00AA296B" w:rsidRPr="00CC49AB">
              <w:rPr>
                <w:rFonts w:ascii="Garamond" w:hAnsi="Garamond" w:cs="Times New Roman"/>
                <w:bCs/>
                <w:sz w:val="14"/>
                <w:szCs w:val="24"/>
              </w:rPr>
              <w:t>rinovueshme</w:t>
            </w:r>
          </w:p>
        </w:tc>
        <w:tc>
          <w:tcPr>
            <w:tcW w:w="777" w:type="dxa"/>
            <w:vAlign w:val="center"/>
          </w:tcPr>
          <w:p w14:paraId="470E0006"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24</w:t>
            </w:r>
          </w:p>
        </w:tc>
        <w:tc>
          <w:tcPr>
            <w:tcW w:w="635" w:type="dxa"/>
            <w:vAlign w:val="center"/>
          </w:tcPr>
          <w:p w14:paraId="7F23B706"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R-E3</w:t>
            </w:r>
          </w:p>
        </w:tc>
        <w:tc>
          <w:tcPr>
            <w:tcW w:w="5245" w:type="dxa"/>
            <w:vAlign w:val="center"/>
          </w:tcPr>
          <w:p w14:paraId="18316103"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Planifikimi hapësinor i energjisë për rritjen e pjesës së energjisë së rinovueshme dhe përmirësimin e efikasitetit të energjisë</w:t>
            </w:r>
          </w:p>
        </w:tc>
        <w:tc>
          <w:tcPr>
            <w:tcW w:w="1701" w:type="dxa"/>
            <w:vAlign w:val="center"/>
          </w:tcPr>
          <w:p w14:paraId="39635F12"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Rregullatore; teknike</w:t>
            </w:r>
          </w:p>
        </w:tc>
      </w:tr>
      <w:tr w:rsidR="00655FA7" w:rsidRPr="00CC49AB" w14:paraId="24A48FEB" w14:textId="77777777" w:rsidTr="00327B8A">
        <w:trPr>
          <w:trHeight w:val="20"/>
          <w:jc w:val="center"/>
        </w:trPr>
        <w:tc>
          <w:tcPr>
            <w:tcW w:w="715" w:type="dxa"/>
            <w:vMerge/>
            <w:shd w:val="clear" w:color="auto" w:fill="FBD4B4" w:themeFill="accent6" w:themeFillTint="66"/>
            <w:vAlign w:val="center"/>
          </w:tcPr>
          <w:p w14:paraId="0B0DF549"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3187A944"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25</w:t>
            </w:r>
          </w:p>
        </w:tc>
        <w:tc>
          <w:tcPr>
            <w:tcW w:w="635" w:type="dxa"/>
            <w:vAlign w:val="center"/>
          </w:tcPr>
          <w:p w14:paraId="3C7574F0"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R-E4</w:t>
            </w:r>
          </w:p>
        </w:tc>
        <w:tc>
          <w:tcPr>
            <w:tcW w:w="5245" w:type="dxa"/>
            <w:vAlign w:val="center"/>
          </w:tcPr>
          <w:p w14:paraId="0113EFDC"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Mekanizmi i matjes neto për instalime deri në 500 kW</w:t>
            </w:r>
          </w:p>
        </w:tc>
        <w:tc>
          <w:tcPr>
            <w:tcW w:w="1701" w:type="dxa"/>
            <w:vAlign w:val="center"/>
          </w:tcPr>
          <w:p w14:paraId="74E58823"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Rregullatore</w:t>
            </w:r>
          </w:p>
        </w:tc>
      </w:tr>
      <w:tr w:rsidR="00655FA7" w:rsidRPr="00CC49AB" w14:paraId="773F155E" w14:textId="77777777" w:rsidTr="00327B8A">
        <w:trPr>
          <w:trHeight w:val="20"/>
          <w:jc w:val="center"/>
        </w:trPr>
        <w:tc>
          <w:tcPr>
            <w:tcW w:w="715" w:type="dxa"/>
            <w:vMerge/>
            <w:shd w:val="clear" w:color="auto" w:fill="FBD4B4" w:themeFill="accent6" w:themeFillTint="66"/>
            <w:vAlign w:val="center"/>
          </w:tcPr>
          <w:p w14:paraId="5831EA49"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0DF5CA0A"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30</w:t>
            </w:r>
          </w:p>
        </w:tc>
        <w:tc>
          <w:tcPr>
            <w:tcW w:w="635" w:type="dxa"/>
            <w:vAlign w:val="center"/>
          </w:tcPr>
          <w:p w14:paraId="29549B1B"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R-E9</w:t>
            </w:r>
          </w:p>
        </w:tc>
        <w:tc>
          <w:tcPr>
            <w:tcW w:w="5245" w:type="dxa"/>
            <w:vAlign w:val="center"/>
          </w:tcPr>
          <w:p w14:paraId="2DCF1A80"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Mbështetja e formimit të komuniteteve të energjisë së rinovueshme</w:t>
            </w:r>
          </w:p>
        </w:tc>
        <w:tc>
          <w:tcPr>
            <w:tcW w:w="1701" w:type="dxa"/>
            <w:vAlign w:val="center"/>
          </w:tcPr>
          <w:p w14:paraId="7D38631C" w14:textId="64D78A3B"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 xml:space="preserve">Rregullatore; </w:t>
            </w:r>
            <w:r w:rsidR="00AA296B" w:rsidRPr="00CC49AB">
              <w:rPr>
                <w:rFonts w:ascii="Garamond" w:hAnsi="Garamond" w:cs="Times New Roman"/>
                <w:sz w:val="14"/>
                <w:szCs w:val="24"/>
              </w:rPr>
              <w:t>organizative</w:t>
            </w:r>
            <w:r w:rsidRPr="00CC49AB">
              <w:rPr>
                <w:rFonts w:ascii="Garamond" w:hAnsi="Garamond" w:cs="Times New Roman"/>
                <w:sz w:val="14"/>
                <w:szCs w:val="24"/>
              </w:rPr>
              <w:t>, Promovuese</w:t>
            </w:r>
          </w:p>
        </w:tc>
      </w:tr>
      <w:tr w:rsidR="00655FA7" w:rsidRPr="00CC49AB" w14:paraId="497880C0" w14:textId="77777777" w:rsidTr="00327B8A">
        <w:trPr>
          <w:trHeight w:val="20"/>
          <w:jc w:val="center"/>
        </w:trPr>
        <w:tc>
          <w:tcPr>
            <w:tcW w:w="715" w:type="dxa"/>
            <w:vMerge/>
            <w:shd w:val="clear" w:color="auto" w:fill="FBD4B4" w:themeFill="accent6" w:themeFillTint="66"/>
            <w:vAlign w:val="center"/>
          </w:tcPr>
          <w:p w14:paraId="4A239C14" w14:textId="77777777" w:rsidR="00655FA7" w:rsidRPr="00CC49AB" w:rsidRDefault="00655FA7" w:rsidP="00327B8A">
            <w:pPr>
              <w:spacing w:after="0" w:line="240" w:lineRule="auto"/>
              <w:jc w:val="center"/>
              <w:rPr>
                <w:rFonts w:ascii="Garamond" w:hAnsi="Garamond" w:cs="Times New Roman"/>
                <w:sz w:val="14"/>
                <w:szCs w:val="24"/>
              </w:rPr>
            </w:pPr>
          </w:p>
        </w:tc>
        <w:tc>
          <w:tcPr>
            <w:tcW w:w="777" w:type="dxa"/>
            <w:vAlign w:val="center"/>
          </w:tcPr>
          <w:p w14:paraId="53277884"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32</w:t>
            </w:r>
          </w:p>
        </w:tc>
        <w:tc>
          <w:tcPr>
            <w:tcW w:w="635" w:type="dxa"/>
            <w:vAlign w:val="center"/>
          </w:tcPr>
          <w:p w14:paraId="2C474435"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R-E11</w:t>
            </w:r>
          </w:p>
        </w:tc>
        <w:tc>
          <w:tcPr>
            <w:tcW w:w="5245" w:type="dxa"/>
            <w:vAlign w:val="center"/>
          </w:tcPr>
          <w:p w14:paraId="45108071"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Hartat e nxehtësisë</w:t>
            </w:r>
          </w:p>
        </w:tc>
        <w:tc>
          <w:tcPr>
            <w:tcW w:w="1701" w:type="dxa"/>
            <w:vAlign w:val="center"/>
          </w:tcPr>
          <w:p w14:paraId="251C4B11" w14:textId="2D121D18"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 xml:space="preserve">Regulatory; </w:t>
            </w:r>
            <w:r w:rsidR="00AA296B" w:rsidRPr="00CC49AB">
              <w:rPr>
                <w:rFonts w:ascii="Garamond" w:hAnsi="Garamond" w:cs="Times New Roman"/>
                <w:sz w:val="14"/>
                <w:szCs w:val="24"/>
              </w:rPr>
              <w:t>information</w:t>
            </w:r>
          </w:p>
        </w:tc>
      </w:tr>
      <w:tr w:rsidR="00655FA7" w:rsidRPr="00CC49AB" w14:paraId="1689FAC1" w14:textId="77777777" w:rsidTr="00327B8A">
        <w:trPr>
          <w:cantSplit/>
          <w:trHeight w:val="917"/>
          <w:jc w:val="center"/>
        </w:trPr>
        <w:tc>
          <w:tcPr>
            <w:tcW w:w="715" w:type="dxa"/>
            <w:shd w:val="clear" w:color="auto" w:fill="DAEEF3" w:themeFill="accent5" w:themeFillTint="33"/>
            <w:textDirection w:val="btLr"/>
            <w:vAlign w:val="center"/>
          </w:tcPr>
          <w:p w14:paraId="2EF01AB8" w14:textId="77777777" w:rsidR="00655FA7" w:rsidRPr="00CC49AB" w:rsidRDefault="00655FA7" w:rsidP="00327B8A">
            <w:pPr>
              <w:spacing w:after="0" w:line="240" w:lineRule="auto"/>
              <w:ind w:left="113" w:right="113"/>
              <w:jc w:val="center"/>
              <w:rPr>
                <w:rFonts w:ascii="Garamond" w:hAnsi="Garamond" w:cs="Times New Roman"/>
                <w:bCs/>
                <w:sz w:val="14"/>
                <w:szCs w:val="24"/>
              </w:rPr>
            </w:pPr>
            <w:r w:rsidRPr="00CC49AB">
              <w:rPr>
                <w:rFonts w:ascii="Garamond" w:hAnsi="Garamond" w:cs="Times New Roman"/>
                <w:bCs/>
                <w:sz w:val="14"/>
                <w:szCs w:val="24"/>
              </w:rPr>
              <w:t>Dekarbonizimi</w:t>
            </w:r>
          </w:p>
        </w:tc>
        <w:tc>
          <w:tcPr>
            <w:tcW w:w="777" w:type="dxa"/>
            <w:vAlign w:val="center"/>
          </w:tcPr>
          <w:p w14:paraId="4C3DDDEF"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6</w:t>
            </w:r>
          </w:p>
        </w:tc>
        <w:tc>
          <w:tcPr>
            <w:tcW w:w="635" w:type="dxa"/>
            <w:vAlign w:val="center"/>
          </w:tcPr>
          <w:p w14:paraId="7C77F289"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G-B1</w:t>
            </w:r>
          </w:p>
        </w:tc>
        <w:tc>
          <w:tcPr>
            <w:tcW w:w="5245" w:type="dxa"/>
            <w:vAlign w:val="center"/>
          </w:tcPr>
          <w:p w14:paraId="20A0745F"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Politikat për mbështetjen e BRE-ve në Sektorin e Ngrohjes dhe Ftohjes</w:t>
            </w:r>
          </w:p>
        </w:tc>
        <w:tc>
          <w:tcPr>
            <w:tcW w:w="1701" w:type="dxa"/>
            <w:vAlign w:val="center"/>
          </w:tcPr>
          <w:p w14:paraId="469D2B11" w14:textId="51BEAA50"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 xml:space="preserve">Rregullatore; </w:t>
            </w:r>
            <w:r w:rsidR="00AA296B" w:rsidRPr="00CC49AB">
              <w:rPr>
                <w:rFonts w:ascii="Garamond" w:hAnsi="Garamond" w:cs="Times New Roman"/>
                <w:sz w:val="14"/>
                <w:szCs w:val="24"/>
              </w:rPr>
              <w:t>financiare</w:t>
            </w:r>
            <w:r w:rsidRPr="00CC49AB">
              <w:rPr>
                <w:rFonts w:ascii="Garamond" w:hAnsi="Garamond" w:cs="Times New Roman"/>
                <w:sz w:val="14"/>
                <w:szCs w:val="24"/>
              </w:rPr>
              <w:t>; Edukative</w:t>
            </w:r>
          </w:p>
        </w:tc>
      </w:tr>
      <w:tr w:rsidR="00655FA7" w:rsidRPr="00CC49AB" w14:paraId="7059F079" w14:textId="77777777" w:rsidTr="00327B8A">
        <w:trPr>
          <w:cantSplit/>
          <w:trHeight w:val="1052"/>
          <w:jc w:val="center"/>
        </w:trPr>
        <w:tc>
          <w:tcPr>
            <w:tcW w:w="715" w:type="dxa"/>
            <w:shd w:val="clear" w:color="auto" w:fill="C4BC96" w:themeFill="background2" w:themeFillShade="BF"/>
            <w:textDirection w:val="btLr"/>
            <w:vAlign w:val="center"/>
          </w:tcPr>
          <w:p w14:paraId="46656DD8" w14:textId="01FBE342" w:rsidR="00655FA7" w:rsidRPr="00CC49AB" w:rsidRDefault="00655FA7" w:rsidP="00327B8A">
            <w:pPr>
              <w:spacing w:after="0" w:line="240" w:lineRule="auto"/>
              <w:ind w:left="113" w:right="113"/>
              <w:jc w:val="center"/>
              <w:rPr>
                <w:rFonts w:ascii="Garamond" w:hAnsi="Garamond" w:cs="Times New Roman"/>
                <w:sz w:val="14"/>
                <w:szCs w:val="24"/>
              </w:rPr>
            </w:pPr>
            <w:r w:rsidRPr="00CC49AB">
              <w:rPr>
                <w:rFonts w:ascii="Garamond" w:hAnsi="Garamond" w:cs="Times New Roman"/>
                <w:bCs/>
                <w:sz w:val="14"/>
                <w:szCs w:val="24"/>
              </w:rPr>
              <w:t xml:space="preserve">Tregu </w:t>
            </w:r>
            <w:r w:rsidR="00AA296B" w:rsidRPr="00CC49AB">
              <w:rPr>
                <w:rFonts w:ascii="Garamond" w:hAnsi="Garamond" w:cs="Times New Roman"/>
                <w:bCs/>
                <w:sz w:val="14"/>
                <w:szCs w:val="24"/>
              </w:rPr>
              <w:t>energjisë</w:t>
            </w:r>
          </w:p>
        </w:tc>
        <w:tc>
          <w:tcPr>
            <w:tcW w:w="777" w:type="dxa"/>
            <w:vAlign w:val="center"/>
          </w:tcPr>
          <w:p w14:paraId="3C33C5FF" w14:textId="77777777" w:rsidR="00655FA7" w:rsidRPr="00CC49AB" w:rsidRDefault="00655FA7" w:rsidP="002405F4">
            <w:pPr>
              <w:spacing w:after="0" w:line="240" w:lineRule="auto"/>
              <w:jc w:val="center"/>
              <w:rPr>
                <w:rFonts w:ascii="Garamond" w:hAnsi="Garamond" w:cs="Times New Roman"/>
                <w:sz w:val="14"/>
                <w:szCs w:val="24"/>
              </w:rPr>
            </w:pPr>
            <w:r w:rsidRPr="00CC49AB">
              <w:rPr>
                <w:rFonts w:ascii="Garamond" w:hAnsi="Garamond" w:cs="Times New Roman"/>
                <w:sz w:val="14"/>
                <w:szCs w:val="24"/>
              </w:rPr>
              <w:t>72</w:t>
            </w:r>
          </w:p>
        </w:tc>
        <w:tc>
          <w:tcPr>
            <w:tcW w:w="635" w:type="dxa"/>
            <w:vAlign w:val="center"/>
          </w:tcPr>
          <w:p w14:paraId="293F88E7" w14:textId="77777777" w:rsidR="00655FA7" w:rsidRPr="00CC49AB" w:rsidRDefault="00655FA7" w:rsidP="002405F4">
            <w:pPr>
              <w:spacing w:after="0" w:line="240" w:lineRule="auto"/>
              <w:rPr>
                <w:rFonts w:ascii="Garamond" w:hAnsi="Garamond" w:cs="Times New Roman"/>
                <w:sz w:val="14"/>
                <w:szCs w:val="24"/>
              </w:rPr>
            </w:pPr>
            <w:r w:rsidRPr="00CC49AB">
              <w:rPr>
                <w:rFonts w:ascii="Garamond" w:hAnsi="Garamond" w:cs="Times New Roman"/>
                <w:sz w:val="14"/>
                <w:szCs w:val="24"/>
              </w:rPr>
              <w:t>EM-P1</w:t>
            </w:r>
          </w:p>
        </w:tc>
        <w:tc>
          <w:tcPr>
            <w:tcW w:w="5245" w:type="dxa"/>
            <w:vAlign w:val="center"/>
          </w:tcPr>
          <w:p w14:paraId="0573C16A" w14:textId="2F3EA823" w:rsidR="00655FA7" w:rsidRPr="00CC49AB" w:rsidRDefault="00AA296B" w:rsidP="002405F4">
            <w:pPr>
              <w:spacing w:after="0" w:line="240" w:lineRule="auto"/>
              <w:rPr>
                <w:rFonts w:ascii="Garamond" w:hAnsi="Garamond" w:cs="Times New Roman"/>
                <w:sz w:val="14"/>
                <w:szCs w:val="24"/>
              </w:rPr>
            </w:pPr>
            <w:r w:rsidRPr="00CC49AB">
              <w:rPr>
                <w:rFonts w:ascii="Garamond" w:hAnsi="Garamond" w:cs="Times New Roman"/>
                <w:sz w:val="14"/>
                <w:szCs w:val="24"/>
              </w:rPr>
              <w:t>Eliminimi</w:t>
            </w:r>
            <w:r w:rsidR="00655FA7" w:rsidRPr="00CC49AB">
              <w:rPr>
                <w:rFonts w:ascii="Garamond" w:hAnsi="Garamond" w:cs="Times New Roman"/>
                <w:sz w:val="14"/>
                <w:szCs w:val="24"/>
              </w:rPr>
              <w:t xml:space="preserve"> i varfërisë energjetike</w:t>
            </w:r>
          </w:p>
        </w:tc>
        <w:tc>
          <w:tcPr>
            <w:tcW w:w="1701" w:type="dxa"/>
            <w:vAlign w:val="center"/>
          </w:tcPr>
          <w:p w14:paraId="44CFBB87" w14:textId="77777777" w:rsidR="00655FA7" w:rsidRPr="00CC49AB" w:rsidRDefault="00655FA7" w:rsidP="002405F4">
            <w:pPr>
              <w:keepNext/>
              <w:spacing w:after="0" w:line="240" w:lineRule="auto"/>
              <w:rPr>
                <w:rFonts w:ascii="Garamond" w:hAnsi="Garamond" w:cs="Times New Roman"/>
                <w:sz w:val="14"/>
                <w:szCs w:val="24"/>
              </w:rPr>
            </w:pPr>
            <w:r w:rsidRPr="00CC49AB">
              <w:rPr>
                <w:rFonts w:ascii="Garamond" w:hAnsi="Garamond" w:cs="Times New Roman"/>
                <w:sz w:val="14"/>
                <w:szCs w:val="24"/>
              </w:rPr>
              <w:t>Rregullatore</w:t>
            </w:r>
          </w:p>
        </w:tc>
      </w:tr>
    </w:tbl>
    <w:p w14:paraId="456B4845"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88" w:name="_Toc184729247"/>
      <w:r w:rsidRPr="00CC49AB">
        <w:rPr>
          <w:rFonts w:ascii="Garamond" w:hAnsi="Garamond" w:cs="Times New Roman"/>
          <w:b w:val="0"/>
          <w:i/>
          <w:color w:val="auto"/>
          <w:szCs w:val="20"/>
        </w:rPr>
        <w:t xml:space="preserve">Tabela </w:t>
      </w:r>
      <w:r w:rsidR="009763B6" w:rsidRPr="00CC49AB">
        <w:rPr>
          <w:rFonts w:ascii="Garamond" w:hAnsi="Garamond" w:cs="Times New Roman"/>
          <w:b w:val="0"/>
          <w:i/>
          <w:color w:val="auto"/>
          <w:szCs w:val="20"/>
        </w:rPr>
        <w:t>7.1</w:t>
      </w:r>
      <w:r w:rsidRPr="00CC49AB">
        <w:rPr>
          <w:rFonts w:ascii="Garamond" w:hAnsi="Garamond" w:cs="Times New Roman"/>
          <w:b w:val="0"/>
          <w:i/>
          <w:color w:val="auto"/>
          <w:szCs w:val="20"/>
        </w:rPr>
        <w:t xml:space="preserve"> Vështrim i përgjithshëm i politikave dhe masave kryesore të PKEK të rëndësishme për qëllimet e dekarbonizimit të sektorit të ndërtesave</w:t>
      </w:r>
      <w:bookmarkEnd w:id="388"/>
    </w:p>
    <w:p w14:paraId="3FC051B6"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Plani Kombëtar i Energjisë dhe Klimës së Shqipërisë</w:t>
      </w:r>
    </w:p>
    <w:p w14:paraId="500B9A5E" w14:textId="77777777" w:rsidR="009763B6" w:rsidRPr="00CC49AB" w:rsidRDefault="009763B6" w:rsidP="009763B6">
      <w:pPr>
        <w:pStyle w:val="TEKSTIIIIII"/>
      </w:pPr>
    </w:p>
    <w:p w14:paraId="682DED86" w14:textId="0E1E22A3" w:rsidR="00655FA7" w:rsidRPr="00CC49AB" w:rsidRDefault="00655FA7" w:rsidP="009763B6">
      <w:pPr>
        <w:pStyle w:val="TEKSTIIIIII"/>
      </w:pPr>
      <w:r w:rsidRPr="00CC49AB">
        <w:t xml:space="preserve">Secila nga politikat dhe masat e lartpërmendura janë elaboruar më hollësisht në </w:t>
      </w:r>
      <w:r w:rsidR="00426CF5" w:rsidRPr="00CC49AB">
        <w:t>nën</w:t>
      </w:r>
      <w:r w:rsidRPr="00CC49AB">
        <w:t xml:space="preserve">kapitujt vijues (secili </w:t>
      </w:r>
      <w:r w:rsidR="00426CF5" w:rsidRPr="00CC49AB">
        <w:t>nën</w:t>
      </w:r>
      <w:r w:rsidRPr="00CC49AB">
        <w:t>kapitull pasqyron katër dimensionet përkatëse të sektorit të ndërtimit nga PKEK-u dhe politikat dhe masat e tij).</w:t>
      </w:r>
    </w:p>
    <w:p w14:paraId="44FE24AA" w14:textId="4577C073" w:rsidR="00655FA7" w:rsidRPr="00CC49AB" w:rsidRDefault="00655FA7" w:rsidP="009763B6">
      <w:pPr>
        <w:pStyle w:val="TEKSTIIIIII"/>
      </w:pPr>
      <w:r w:rsidRPr="00CC49AB">
        <w:lastRenderedPageBreak/>
        <w:t>Ndër detaje të tjera, përshkrimet përmbajnë vlerësime buxhetore që synojnë të ofrojnë orientim për planifikimin e detajuar të MMP-ve individuale. Në analogji me kostot e transaksionit në teorinë ekonomike, përcaktohen edhe të ashtuquajturat kosto të transaksionit fillestar, d.m.th. studimet e zhvillimit të strategjisë, studimet e fizibilitetit teknik dhe financiar, trajnimi i stafit, zhvillimi i udhëzimeve etj., të cilat janë të nevojshme për të bërë një investim. i suksesshëm në drejtim të arritjes së objektivave të një politike dhe masë. Është e qartë se shumat aktuale varen nga niveli i detajeve dhe ekspertët e përfshirë (kombëtar/ndërkombëtar), si dhe nga burimet ekzistuese që mund të përdoren ose jo, p.sh. udhëzime për prokurimin publik me efikasitet energjetik. Përshkrimi i politikave dhe masave përmban gjithashtu një seksion për subjektin zbatues dhe subjektin monitorues. Nëse këto nuk janë identike, trupi monitorues tregohet në kllapa.</w:t>
      </w:r>
    </w:p>
    <w:p w14:paraId="64D178AE" w14:textId="3FA495A1" w:rsidR="00655FA7" w:rsidRPr="00CC49AB" w:rsidRDefault="009763B6" w:rsidP="009763B6">
      <w:pPr>
        <w:pStyle w:val="TEKSTIIIIII"/>
      </w:pPr>
      <w:bookmarkStart w:id="389" w:name="_Toc184729158"/>
      <w:r w:rsidRPr="00CC49AB">
        <w:t xml:space="preserve">7.1 </w:t>
      </w:r>
      <w:r w:rsidR="00655FA7" w:rsidRPr="00CC49AB">
        <w:t xml:space="preserve">Masat dhe politikat e lidhura me </w:t>
      </w:r>
      <w:r w:rsidR="00340F38" w:rsidRPr="00CC49AB">
        <w:t>eficienc</w:t>
      </w:r>
      <w:r w:rsidR="00655FA7" w:rsidRPr="00CC49AB">
        <w:t>ën e energjisë në ndërtesa</w:t>
      </w:r>
      <w:bookmarkEnd w:id="389"/>
    </w:p>
    <w:p w14:paraId="530F8CC4" w14:textId="4A7198D9" w:rsidR="00655FA7" w:rsidRPr="00CC49AB" w:rsidRDefault="00655FA7" w:rsidP="009763B6">
      <w:pPr>
        <w:pStyle w:val="TEKSTIIIIII"/>
      </w:pPr>
      <w:r w:rsidRPr="00CC49AB">
        <w:t xml:space="preserve">Një numër i përgjithshëm prej dymbëdhjetë PaM-ve është identifikuar brenda dimensionit të </w:t>
      </w:r>
      <w:r w:rsidR="00340F38" w:rsidRPr="00CC49AB">
        <w:t>eficienc</w:t>
      </w:r>
      <w:r w:rsidRPr="00CC49AB">
        <w:t>ës së energjisë së PKEK, të cilat nevojiten për të siguruar dekarbonizimin e stokut të ndërtesave në Shqipëri deri në vitin 2050. Lloji i këtyre PaM-ve është rregullator, teknik, financiar, fiskal, informues dhe edukativ. Informacioni i detajuar për çdo PaM jepet më poshtë.</w:t>
      </w:r>
    </w:p>
    <w:p w14:paraId="16982814" w14:textId="6E9C5A8D" w:rsidR="00655FA7" w:rsidRPr="00CC49AB" w:rsidRDefault="006E1E6C" w:rsidP="009763B6">
      <w:pPr>
        <w:pStyle w:val="TEKSTIIIIII"/>
      </w:pPr>
      <w:r w:rsidRPr="00CC49AB">
        <w:t xml:space="preserve">1. </w:t>
      </w:r>
      <w:r w:rsidR="00655FA7" w:rsidRPr="00CC49AB">
        <w:t xml:space="preserve">Skema e detyrimit për </w:t>
      </w:r>
      <w:r w:rsidR="00340F38" w:rsidRPr="00CC49AB">
        <w:t>eficienc</w:t>
      </w:r>
      <w:r w:rsidR="00655FA7" w:rsidRPr="00CC49AB">
        <w:t>ën e energjisë dhe masat alternative për Shqipërinë</w:t>
      </w:r>
    </w:p>
    <w:p w14:paraId="664637D1" w14:textId="77777777" w:rsidR="00655FA7" w:rsidRPr="00CC49AB" w:rsidRDefault="006E1E6C" w:rsidP="009763B6">
      <w:pPr>
        <w:pStyle w:val="TEKSTIIIIII"/>
      </w:pPr>
      <w:r w:rsidRPr="00CC49AB">
        <w:t xml:space="preserve">2. </w:t>
      </w:r>
      <w:r w:rsidR="00655FA7" w:rsidRPr="00CC49AB">
        <w:t>Inspektimi i Sistemeve Teknike të Ndërtimit</w:t>
      </w:r>
    </w:p>
    <w:p w14:paraId="2ED841BE" w14:textId="77777777" w:rsidR="00655FA7" w:rsidRPr="00CC49AB" w:rsidRDefault="006E1E6C" w:rsidP="009763B6">
      <w:pPr>
        <w:pStyle w:val="TEKSTIIIIII"/>
      </w:pPr>
      <w:r w:rsidRPr="00CC49AB">
        <w:t xml:space="preserve">3. </w:t>
      </w:r>
      <w:r w:rsidR="00655FA7" w:rsidRPr="00CC49AB">
        <w:t>Zbatimi i Kërkesave të Performancës Minimale të Energjisë në ndërtesa</w:t>
      </w:r>
    </w:p>
    <w:p w14:paraId="395ED052" w14:textId="77777777" w:rsidR="00655FA7" w:rsidRPr="00CC49AB" w:rsidRDefault="006E1E6C" w:rsidP="009763B6">
      <w:pPr>
        <w:pStyle w:val="TEKSTIIIIII"/>
      </w:pPr>
      <w:r w:rsidRPr="00CC49AB">
        <w:t xml:space="preserve">4. </w:t>
      </w:r>
      <w:r w:rsidR="00655FA7" w:rsidRPr="00CC49AB">
        <w:t>Rishikimi dhe përditësimi i Strategjisë së Përkohshme të Ndërtimit</w:t>
      </w:r>
    </w:p>
    <w:p w14:paraId="056A9968" w14:textId="77777777" w:rsidR="00655FA7" w:rsidRPr="00CC49AB" w:rsidRDefault="006E1E6C" w:rsidP="009763B6">
      <w:pPr>
        <w:pStyle w:val="TEKSTIIIIII"/>
      </w:pPr>
      <w:r w:rsidRPr="00CC49AB">
        <w:t xml:space="preserve">5. </w:t>
      </w:r>
      <w:r w:rsidR="00655FA7" w:rsidRPr="00CC49AB">
        <w:t>Standardet minimale të performancës energjetike për ndërtesat jorezidenciale dhe trajektoret për rinovimin progresiv të stokut të ndërtesave të banimit</w:t>
      </w:r>
    </w:p>
    <w:p w14:paraId="658BE66C" w14:textId="77777777" w:rsidR="00655FA7" w:rsidRPr="00CC49AB" w:rsidRDefault="006E1E6C" w:rsidP="009763B6">
      <w:pPr>
        <w:pStyle w:val="TEKSTIIIIII"/>
      </w:pPr>
      <w:r w:rsidRPr="00CC49AB">
        <w:t xml:space="preserve">6. </w:t>
      </w:r>
      <w:r w:rsidR="00655FA7" w:rsidRPr="00CC49AB">
        <w:t>Rinovimi i godinës ekzistuese të qeverisë qendrore</w:t>
      </w:r>
    </w:p>
    <w:p w14:paraId="4313AD8D" w14:textId="77777777" w:rsidR="00655FA7" w:rsidRPr="00CC49AB" w:rsidRDefault="006E1E6C" w:rsidP="009763B6">
      <w:pPr>
        <w:pStyle w:val="TEKSTIIIIII"/>
      </w:pPr>
      <w:r w:rsidRPr="00CC49AB">
        <w:t xml:space="preserve">7. </w:t>
      </w:r>
      <w:r w:rsidR="00655FA7" w:rsidRPr="00CC49AB">
        <w:t>Rinovimi i stokut të ndërtesave publike</w:t>
      </w:r>
    </w:p>
    <w:p w14:paraId="64F5DEC6" w14:textId="77777777" w:rsidR="00655FA7" w:rsidRPr="00CC49AB" w:rsidRDefault="006E1E6C" w:rsidP="009763B6">
      <w:pPr>
        <w:pStyle w:val="TEKSTIIIIII"/>
      </w:pPr>
      <w:r w:rsidRPr="00CC49AB">
        <w:t xml:space="preserve">8. </w:t>
      </w:r>
      <w:r w:rsidR="00655FA7" w:rsidRPr="00CC49AB">
        <w:t>Skemat e mbështetjes financiare për përmirësimin e efikasitetit të energjisë në ndërtesa (sektori privat)</w:t>
      </w:r>
    </w:p>
    <w:p w14:paraId="477048FE" w14:textId="77777777" w:rsidR="00655FA7" w:rsidRPr="00CC49AB" w:rsidRDefault="006E1E6C" w:rsidP="009763B6">
      <w:pPr>
        <w:pStyle w:val="TEKSTIIIIII"/>
      </w:pPr>
      <w:r w:rsidRPr="00CC49AB">
        <w:t xml:space="preserve">9. </w:t>
      </w:r>
      <w:r w:rsidR="00655FA7" w:rsidRPr="00CC49AB">
        <w:t>Auditimi i energjisë dhe rinovimi i stokut të ndërtesave publike</w:t>
      </w:r>
    </w:p>
    <w:p w14:paraId="39AD03CD" w14:textId="58161A6D" w:rsidR="00655FA7" w:rsidRPr="00CC49AB" w:rsidRDefault="006E1E6C" w:rsidP="009763B6">
      <w:pPr>
        <w:pStyle w:val="TEKSTIIIIII"/>
      </w:pPr>
      <w:r w:rsidRPr="00CC49AB">
        <w:t xml:space="preserve">10. </w:t>
      </w:r>
      <w:r w:rsidR="00655FA7" w:rsidRPr="00CC49AB">
        <w:t>Programi i Rehabilitimit të Efi</w:t>
      </w:r>
      <w:r w:rsidR="00AA296B" w:rsidRPr="00CC49AB">
        <w:t>ci</w:t>
      </w:r>
      <w:r w:rsidR="00655FA7" w:rsidRPr="00CC49AB">
        <w:t>encës së Energjisë Qyteti Studenti I- Tiranë, Shqipëri - projekt pilot</w:t>
      </w:r>
    </w:p>
    <w:p w14:paraId="3D77ACE9" w14:textId="77777777" w:rsidR="00655FA7" w:rsidRPr="00CC49AB" w:rsidRDefault="006E1E6C" w:rsidP="009763B6">
      <w:pPr>
        <w:pStyle w:val="TEKSTIIIIII"/>
      </w:pPr>
      <w:r w:rsidRPr="00CC49AB">
        <w:t xml:space="preserve">11. </w:t>
      </w:r>
      <w:r w:rsidR="00655FA7" w:rsidRPr="00CC49AB">
        <w:t>Përvetësimi i modeleve ESCO</w:t>
      </w:r>
    </w:p>
    <w:p w14:paraId="33312D87" w14:textId="45CE04E4" w:rsidR="00655FA7" w:rsidRPr="00CC49AB" w:rsidRDefault="006E1E6C" w:rsidP="009763B6">
      <w:pPr>
        <w:pStyle w:val="TEKSTIIIIII"/>
      </w:pPr>
      <w:r w:rsidRPr="00CC49AB">
        <w:t xml:space="preserve">12. </w:t>
      </w:r>
      <w:r w:rsidR="00655FA7" w:rsidRPr="00CC49AB">
        <w:t>Planet e Veprimit për Efi</w:t>
      </w:r>
      <w:r w:rsidR="00AA296B" w:rsidRPr="00CC49AB">
        <w:t>ci</w:t>
      </w:r>
      <w:r w:rsidR="00655FA7" w:rsidRPr="00CC49AB">
        <w:t>encën e Energjisë së Komunave, zbatimi dhe raportimi</w:t>
      </w:r>
    </w:p>
    <w:p w14:paraId="00AC6771" w14:textId="77777777" w:rsidR="00655FA7" w:rsidRPr="00CC49AB" w:rsidRDefault="009763B6" w:rsidP="009763B6">
      <w:pPr>
        <w:pStyle w:val="TEKSTIIIIII"/>
        <w:rPr>
          <w:b/>
        </w:rPr>
      </w:pPr>
      <w:bookmarkStart w:id="390" w:name="_Toc184729159"/>
      <w:r w:rsidRPr="00CC49AB">
        <w:rPr>
          <w:b/>
        </w:rPr>
        <w:t xml:space="preserve">7.2 </w:t>
      </w:r>
      <w:r w:rsidR="00655FA7" w:rsidRPr="00CC49AB">
        <w:rPr>
          <w:b/>
        </w:rPr>
        <w:t>Masat dhe politikat e lidhura me energjinë e rinovueshme në ndërtesa dhe masa të tjera</w:t>
      </w:r>
      <w:bookmarkEnd w:id="390"/>
    </w:p>
    <w:p w14:paraId="710913E5" w14:textId="77777777" w:rsidR="00655FA7" w:rsidRPr="00CC49AB" w:rsidRDefault="00655FA7" w:rsidP="009763B6">
      <w:pPr>
        <w:pStyle w:val="TEKSTIIIIII"/>
      </w:pPr>
      <w:r w:rsidRPr="00CC49AB">
        <w:t>Një numër i përgjithshëm prej katër PaM-ve është identifikuar brenda dimensionit të energjisë së rinovueshme të PKEK-ut, një në dimensionin e tregut të energjisë dhe një në dimensionin e sigurisë së furnizimit. Lloji i këtyre PaM-ve është rregullator, teknik, organizativ, informues dhe promovues. Informacioni i detajuar për çdo PaM jepet më poshtë.</w:t>
      </w:r>
    </w:p>
    <w:p w14:paraId="044D1ABA" w14:textId="77777777" w:rsidR="00655FA7" w:rsidRPr="00CC49AB" w:rsidRDefault="006E1E6C" w:rsidP="006E1E6C">
      <w:pPr>
        <w:pStyle w:val="TEKSTIIIIII"/>
      </w:pPr>
      <w:r w:rsidRPr="00CC49AB">
        <w:t xml:space="preserve">1. </w:t>
      </w:r>
      <w:r w:rsidR="00655FA7" w:rsidRPr="00CC49AB">
        <w:t>Planifikimi hapësinor i energjisë për rritjen e pjesës së energjisë së rinovueshme dhe përmirësimin e efikasitetit të energjisë</w:t>
      </w:r>
    </w:p>
    <w:p w14:paraId="1D070B31" w14:textId="57D8DD31" w:rsidR="00655FA7" w:rsidRPr="00CC49AB" w:rsidRDefault="006E1E6C" w:rsidP="006E1E6C">
      <w:pPr>
        <w:pStyle w:val="TEKSTIIIIII"/>
      </w:pPr>
      <w:r w:rsidRPr="00CC49AB">
        <w:t xml:space="preserve">2. </w:t>
      </w:r>
      <w:r w:rsidR="00655FA7" w:rsidRPr="00CC49AB">
        <w:t xml:space="preserve">Mekanizmi i matjes neto për instalimet deri në 500 </w:t>
      </w:r>
      <w:r w:rsidR="00AA296B" w:rsidRPr="00CC49AB">
        <w:t>kw</w:t>
      </w:r>
    </w:p>
    <w:p w14:paraId="3245246D" w14:textId="77777777" w:rsidR="00655FA7" w:rsidRPr="00CC49AB" w:rsidRDefault="006E1E6C" w:rsidP="006E1E6C">
      <w:pPr>
        <w:pStyle w:val="TEKSTIIIIII"/>
      </w:pPr>
      <w:r w:rsidRPr="00CC49AB">
        <w:t xml:space="preserve">3. </w:t>
      </w:r>
      <w:r w:rsidR="00655FA7" w:rsidRPr="00CC49AB">
        <w:t>Mbështetja e formimit të komuniteteve të energjisë së rinovueshme</w:t>
      </w:r>
    </w:p>
    <w:p w14:paraId="21934A55" w14:textId="77777777" w:rsidR="00655FA7" w:rsidRPr="00CC49AB" w:rsidRDefault="006E1E6C" w:rsidP="006E1E6C">
      <w:pPr>
        <w:pStyle w:val="TEKSTIIIIII"/>
      </w:pPr>
      <w:r w:rsidRPr="00CC49AB">
        <w:t xml:space="preserve">4. </w:t>
      </w:r>
      <w:r w:rsidR="00655FA7" w:rsidRPr="00CC49AB">
        <w:t>Hartat e nxehtësisë</w:t>
      </w:r>
    </w:p>
    <w:p w14:paraId="2A976577" w14:textId="77777777" w:rsidR="00655FA7" w:rsidRPr="00CC49AB" w:rsidRDefault="006E1E6C" w:rsidP="006E1E6C">
      <w:pPr>
        <w:pStyle w:val="TEKSTIIIIII"/>
      </w:pPr>
      <w:r w:rsidRPr="00CC49AB">
        <w:t xml:space="preserve">5. </w:t>
      </w:r>
      <w:r w:rsidR="00655FA7" w:rsidRPr="00CC49AB">
        <w:t>Politikat për mbështetjen e BRE-ve në Sektorin e Ngrohjes dhe Ftohjes</w:t>
      </w:r>
    </w:p>
    <w:p w14:paraId="0D1C3DC1" w14:textId="4A045A53" w:rsidR="00655FA7" w:rsidRPr="00CC49AB" w:rsidRDefault="006E1E6C" w:rsidP="006E1E6C">
      <w:pPr>
        <w:pStyle w:val="TEKSTIIIIII"/>
      </w:pPr>
      <w:r w:rsidRPr="00CC49AB">
        <w:t xml:space="preserve">6. </w:t>
      </w:r>
      <w:r w:rsidR="00AA296B" w:rsidRPr="00CC49AB">
        <w:t xml:space="preserve">Eliminimi </w:t>
      </w:r>
      <w:r w:rsidR="00655FA7" w:rsidRPr="00CC49AB">
        <w:t>i varfërisë energjetike</w:t>
      </w:r>
    </w:p>
    <w:p w14:paraId="40EEEDF5" w14:textId="77777777" w:rsidR="009815BA" w:rsidRDefault="009815BA" w:rsidP="006E1E6C">
      <w:pPr>
        <w:pStyle w:val="TEKSTIIIIII"/>
        <w:rPr>
          <w:b/>
        </w:rPr>
      </w:pPr>
      <w:bookmarkStart w:id="391" w:name="_Toc184729160"/>
    </w:p>
    <w:p w14:paraId="0F79DF72" w14:textId="77777777" w:rsidR="00655FA7" w:rsidRPr="00CC49AB" w:rsidRDefault="006E1E6C" w:rsidP="006E1E6C">
      <w:pPr>
        <w:pStyle w:val="TEKSTIIIIII"/>
        <w:rPr>
          <w:b/>
        </w:rPr>
      </w:pPr>
      <w:r w:rsidRPr="00CC49AB">
        <w:rPr>
          <w:b/>
        </w:rPr>
        <w:lastRenderedPageBreak/>
        <w:t xml:space="preserve">8. </w:t>
      </w:r>
      <w:r w:rsidR="00655FA7" w:rsidRPr="00CC49AB">
        <w:rPr>
          <w:b/>
        </w:rPr>
        <w:t>Parashikimi i investimeve të nevojshme</w:t>
      </w:r>
      <w:bookmarkEnd w:id="391"/>
    </w:p>
    <w:p w14:paraId="517DD315" w14:textId="1E1ED6AB" w:rsidR="00655FA7" w:rsidRPr="00CC49AB" w:rsidRDefault="00655FA7" w:rsidP="006E1E6C">
      <w:pPr>
        <w:pStyle w:val="TEKSTIIIIII"/>
        <w:rPr>
          <w:szCs w:val="24"/>
        </w:rPr>
      </w:pPr>
      <w:r w:rsidRPr="00CC49AB">
        <w:rPr>
          <w:szCs w:val="24"/>
        </w:rPr>
        <w:t>Ky kapitull jep informacion mbi nevojat e investimeve të nevojshme për të siguruar një stoqe ndërtimi të dekarbonizuar në Shqipëri deri në vitin 2050. Duhet theksuar se nevojat për investime për politika dhe masa politikash, rregullatore, financiare, organizative, fiskale, informative/</w:t>
      </w:r>
      <w:r w:rsidR="005409A6" w:rsidRPr="00CC49AB">
        <w:rPr>
          <w:szCs w:val="24"/>
        </w:rPr>
        <w:t xml:space="preserve"> </w:t>
      </w:r>
      <w:r w:rsidRPr="00CC49AB">
        <w:rPr>
          <w:szCs w:val="24"/>
        </w:rPr>
        <w:t>edukative/promocionale dhe teknike janë të harmonizuara me kostot e alokuara nga PKEK (kryesisht të identifikuara për periudhën kohore deri në vitin 2030); ndërsa nevojat për investime për rinovim (rinovim i thellë i stokut të ndërtesës) për periudhën 2030, 2040 dhe 2050 janë rillogaritur duke përdorur kostot më të fundit specifike të disponueshme të investimit për lloje të ndryshme ndërtesash (ju lutemi referojuni kapitullit 7.2).</w:t>
      </w:r>
    </w:p>
    <w:p w14:paraId="6317AF15" w14:textId="77777777" w:rsidR="00655FA7" w:rsidRPr="00CC49AB" w:rsidRDefault="006E1E6C" w:rsidP="006E1E6C">
      <w:pPr>
        <w:pStyle w:val="TEKSTIIIIII"/>
        <w:rPr>
          <w:b/>
        </w:rPr>
      </w:pPr>
      <w:bookmarkStart w:id="392" w:name="_Toc184729161"/>
      <w:r w:rsidRPr="00CC49AB">
        <w:rPr>
          <w:b/>
        </w:rPr>
        <w:t xml:space="preserve">8.1 </w:t>
      </w:r>
      <w:r w:rsidR="00655FA7" w:rsidRPr="00CC49AB">
        <w:rPr>
          <w:b/>
        </w:rPr>
        <w:t>Nevojat për investime deri në vitin 2030 për PaM siç janë përshkruar në PKEK</w:t>
      </w:r>
      <w:bookmarkEnd w:id="392"/>
    </w:p>
    <w:p w14:paraId="1EA4AC65" w14:textId="77777777" w:rsidR="00655FA7" w:rsidRPr="00CC49AB" w:rsidRDefault="00655FA7" w:rsidP="006E1E6C">
      <w:pPr>
        <w:pStyle w:val="TEKSTIIIIII"/>
        <w:rPr>
          <w:szCs w:val="24"/>
        </w:rPr>
      </w:pPr>
      <w:r w:rsidRPr="00CC49AB">
        <w:rPr>
          <w:szCs w:val="24"/>
        </w:rPr>
        <w:t>Tabela më poshtë (Tabela 8.1) ofron një përmbledhje të nevojave për investime 2030 për MMP-të e identifikuara, dhe siç është përshkruar në PKEK. Duhet të theksohet se shumat e investimeve brenda PaM-ve EE-L4, EE-L5 dhe EE-L6 janë përditësuar në krahasim me nevojat e investimit të parashikuara në PKEK, d.m.th. nevojat për investime në këtë Strategji janë llogaritur në bazë të investimeve më të fundit specifike të disponueshme. Kostot për lloje të ndryshme ndërtesash (ju lutemi referojuni kapitullit 7.2).</w:t>
      </w:r>
    </w:p>
    <w:p w14:paraId="2E766A85" w14:textId="77777777" w:rsidR="00655FA7" w:rsidRPr="00CC49AB" w:rsidRDefault="00655FA7" w:rsidP="00655FA7">
      <w:pPr>
        <w:spacing w:after="0" w:line="240" w:lineRule="auto"/>
        <w:jc w:val="both"/>
        <w:rPr>
          <w:rFonts w:ascii="Garamond" w:hAnsi="Garamond" w:cs="Times New Roman"/>
          <w:sz w:val="24"/>
          <w:szCs w:val="24"/>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7"/>
        <w:gridCol w:w="963"/>
        <w:gridCol w:w="741"/>
        <w:gridCol w:w="2564"/>
        <w:gridCol w:w="4415"/>
      </w:tblGrid>
      <w:tr w:rsidR="00655FA7" w:rsidRPr="00CC49AB" w14:paraId="0DD2F0B9" w14:textId="77777777" w:rsidTr="00104EFE">
        <w:trPr>
          <w:cantSplit/>
          <w:trHeight w:val="1133"/>
          <w:jc w:val="center"/>
        </w:trPr>
        <w:tc>
          <w:tcPr>
            <w:tcW w:w="357" w:type="pct"/>
            <w:textDirection w:val="btLr"/>
            <w:vAlign w:val="center"/>
          </w:tcPr>
          <w:p w14:paraId="0FE14344" w14:textId="77777777" w:rsidR="00655FA7" w:rsidRPr="00CC49AB" w:rsidRDefault="00655FA7" w:rsidP="00104EFE">
            <w:pPr>
              <w:spacing w:after="0" w:line="240" w:lineRule="auto"/>
              <w:ind w:left="113" w:right="113"/>
              <w:jc w:val="center"/>
              <w:rPr>
                <w:rFonts w:ascii="Garamond" w:hAnsi="Garamond" w:cs="Times New Roman"/>
                <w:b/>
                <w:sz w:val="16"/>
                <w:szCs w:val="20"/>
              </w:rPr>
            </w:pPr>
            <w:r w:rsidRPr="00CC49AB">
              <w:rPr>
                <w:rFonts w:ascii="Garamond" w:hAnsi="Garamond" w:cs="Times New Roman"/>
                <w:b/>
                <w:sz w:val="16"/>
                <w:szCs w:val="20"/>
              </w:rPr>
              <w:t>Dimensioni</w:t>
            </w:r>
          </w:p>
        </w:tc>
        <w:tc>
          <w:tcPr>
            <w:tcW w:w="515" w:type="pct"/>
            <w:vAlign w:val="center"/>
          </w:tcPr>
          <w:p w14:paraId="4FDE3E1A" w14:textId="77777777" w:rsidR="00655FA7" w:rsidRPr="00CC49AB" w:rsidRDefault="00655FA7" w:rsidP="002405F4">
            <w:pPr>
              <w:spacing w:after="0" w:line="240" w:lineRule="auto"/>
              <w:jc w:val="center"/>
              <w:rPr>
                <w:rFonts w:ascii="Garamond" w:hAnsi="Garamond" w:cs="Times New Roman"/>
                <w:b/>
                <w:sz w:val="16"/>
                <w:szCs w:val="24"/>
              </w:rPr>
            </w:pPr>
            <w:r w:rsidRPr="00CC49AB">
              <w:rPr>
                <w:rFonts w:ascii="Garamond" w:hAnsi="Garamond" w:cs="Times New Roman"/>
                <w:b/>
                <w:sz w:val="16"/>
                <w:szCs w:val="24"/>
              </w:rPr>
              <w:t>Nr.</w:t>
            </w:r>
            <w:r w:rsidRPr="00CC49AB">
              <w:rPr>
                <w:rFonts w:ascii="Garamond" w:hAnsi="Garamond" w:cs="Times New Roman"/>
                <w:b/>
                <w:sz w:val="16"/>
                <w:szCs w:val="24"/>
              </w:rPr>
              <w:br/>
              <w:t>(PKEK)</w:t>
            </w:r>
          </w:p>
        </w:tc>
        <w:tc>
          <w:tcPr>
            <w:tcW w:w="396" w:type="pct"/>
            <w:vAlign w:val="center"/>
          </w:tcPr>
          <w:p w14:paraId="1C014057" w14:textId="77777777" w:rsidR="00655FA7" w:rsidRPr="00CC49AB" w:rsidRDefault="00655FA7" w:rsidP="002405F4">
            <w:pPr>
              <w:spacing w:after="0" w:line="240" w:lineRule="auto"/>
              <w:rPr>
                <w:rFonts w:ascii="Garamond" w:hAnsi="Garamond" w:cs="Times New Roman"/>
                <w:b/>
                <w:sz w:val="16"/>
                <w:szCs w:val="24"/>
              </w:rPr>
            </w:pPr>
            <w:r w:rsidRPr="00CC49AB">
              <w:rPr>
                <w:rFonts w:ascii="Garamond" w:hAnsi="Garamond" w:cs="Times New Roman"/>
                <w:b/>
                <w:sz w:val="16"/>
                <w:szCs w:val="24"/>
              </w:rPr>
              <w:t>Kodi i PaM</w:t>
            </w:r>
          </w:p>
        </w:tc>
        <w:tc>
          <w:tcPr>
            <w:tcW w:w="1371" w:type="pct"/>
            <w:vAlign w:val="center"/>
          </w:tcPr>
          <w:p w14:paraId="770E1BB9" w14:textId="77777777" w:rsidR="00655FA7" w:rsidRPr="00CC49AB" w:rsidRDefault="00655FA7" w:rsidP="002405F4">
            <w:pPr>
              <w:spacing w:after="0" w:line="240" w:lineRule="auto"/>
              <w:rPr>
                <w:rFonts w:ascii="Garamond" w:hAnsi="Garamond" w:cs="Times New Roman"/>
                <w:b/>
                <w:sz w:val="16"/>
                <w:szCs w:val="24"/>
              </w:rPr>
            </w:pPr>
            <w:r w:rsidRPr="00CC49AB">
              <w:rPr>
                <w:rFonts w:ascii="Garamond" w:hAnsi="Garamond" w:cs="Times New Roman"/>
                <w:b/>
                <w:sz w:val="16"/>
                <w:szCs w:val="24"/>
              </w:rPr>
              <w:t>Emërtimi i PaM</w:t>
            </w:r>
          </w:p>
        </w:tc>
        <w:tc>
          <w:tcPr>
            <w:tcW w:w="2361" w:type="pct"/>
            <w:vAlign w:val="center"/>
          </w:tcPr>
          <w:p w14:paraId="734A8B67" w14:textId="77777777" w:rsidR="00655FA7" w:rsidRPr="00CC49AB" w:rsidRDefault="00655FA7" w:rsidP="002405F4">
            <w:pPr>
              <w:spacing w:after="0" w:line="240" w:lineRule="auto"/>
              <w:rPr>
                <w:rFonts w:ascii="Garamond" w:hAnsi="Garamond" w:cs="Times New Roman"/>
                <w:b/>
                <w:sz w:val="16"/>
                <w:szCs w:val="24"/>
              </w:rPr>
            </w:pPr>
            <w:r w:rsidRPr="00CC49AB">
              <w:rPr>
                <w:rFonts w:ascii="Garamond" w:hAnsi="Garamond" w:cs="Times New Roman"/>
                <w:b/>
                <w:sz w:val="16"/>
                <w:szCs w:val="24"/>
              </w:rPr>
              <w:t>Financimi - investimi</w:t>
            </w:r>
          </w:p>
        </w:tc>
      </w:tr>
      <w:tr w:rsidR="00655FA7" w:rsidRPr="00CC49AB" w14:paraId="592C6D69" w14:textId="77777777" w:rsidTr="00104EFE">
        <w:trPr>
          <w:trHeight w:val="20"/>
          <w:jc w:val="center"/>
        </w:trPr>
        <w:tc>
          <w:tcPr>
            <w:tcW w:w="357" w:type="pct"/>
            <w:vMerge w:val="restart"/>
            <w:shd w:val="clear" w:color="auto" w:fill="E5DFEC" w:themeFill="accent4" w:themeFillTint="33"/>
            <w:textDirection w:val="btLr"/>
            <w:vAlign w:val="center"/>
          </w:tcPr>
          <w:p w14:paraId="706997E2" w14:textId="728CFD11" w:rsidR="00655FA7" w:rsidRPr="00CC49AB" w:rsidRDefault="00340F38" w:rsidP="00104EFE">
            <w:pPr>
              <w:spacing w:after="0" w:line="240" w:lineRule="auto"/>
              <w:ind w:left="113" w:right="113"/>
              <w:jc w:val="center"/>
              <w:rPr>
                <w:rFonts w:ascii="Garamond" w:hAnsi="Garamond" w:cs="Times New Roman"/>
                <w:sz w:val="16"/>
                <w:szCs w:val="24"/>
              </w:rPr>
            </w:pPr>
            <w:r w:rsidRPr="00CC49AB">
              <w:rPr>
                <w:rFonts w:ascii="Garamond" w:hAnsi="Garamond" w:cs="Times New Roman"/>
                <w:bCs/>
                <w:sz w:val="16"/>
                <w:szCs w:val="24"/>
              </w:rPr>
              <w:t>Eficienc</w:t>
            </w:r>
            <w:r w:rsidR="00655FA7" w:rsidRPr="00CC49AB">
              <w:rPr>
                <w:rFonts w:ascii="Garamond" w:hAnsi="Garamond" w:cs="Times New Roman"/>
                <w:bCs/>
                <w:sz w:val="16"/>
                <w:szCs w:val="24"/>
              </w:rPr>
              <w:t>a energjetike</w:t>
            </w:r>
          </w:p>
        </w:tc>
        <w:tc>
          <w:tcPr>
            <w:tcW w:w="515" w:type="pct"/>
            <w:vAlign w:val="center"/>
          </w:tcPr>
          <w:p w14:paraId="1DF4BF86"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38</w:t>
            </w:r>
          </w:p>
        </w:tc>
        <w:tc>
          <w:tcPr>
            <w:tcW w:w="396" w:type="pct"/>
            <w:vAlign w:val="center"/>
          </w:tcPr>
          <w:p w14:paraId="51644C6C"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EE-O1</w:t>
            </w:r>
          </w:p>
        </w:tc>
        <w:tc>
          <w:tcPr>
            <w:tcW w:w="1371" w:type="pct"/>
          </w:tcPr>
          <w:p w14:paraId="0FD4B5C9" w14:textId="0641BBCE"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 xml:space="preserve">Skema e detyrimit për </w:t>
            </w:r>
            <w:r w:rsidR="00340F38" w:rsidRPr="00CC49AB">
              <w:rPr>
                <w:rFonts w:ascii="Garamond" w:hAnsi="Garamond" w:cs="Times New Roman"/>
                <w:sz w:val="16"/>
                <w:szCs w:val="24"/>
              </w:rPr>
              <w:t>eficienc</w:t>
            </w:r>
            <w:r w:rsidRPr="00CC49AB">
              <w:rPr>
                <w:rFonts w:ascii="Garamond" w:hAnsi="Garamond" w:cs="Times New Roman"/>
                <w:sz w:val="16"/>
                <w:szCs w:val="24"/>
              </w:rPr>
              <w:t>ën e energjisë dhe masat alternative për Shqipërinë</w:t>
            </w:r>
          </w:p>
        </w:tc>
        <w:tc>
          <w:tcPr>
            <w:tcW w:w="2361" w:type="pct"/>
          </w:tcPr>
          <w:p w14:paraId="6E4E9EBB"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Meqenëse ka çështje rregullatore, buxheti lidhet më shumë me asistencën teknike (vlerësimi i parë është 10-20 kEur)</w:t>
            </w:r>
          </w:p>
        </w:tc>
      </w:tr>
      <w:tr w:rsidR="00655FA7" w:rsidRPr="00CC49AB" w14:paraId="3795CA4A" w14:textId="77777777" w:rsidTr="00104EFE">
        <w:trPr>
          <w:trHeight w:val="20"/>
          <w:jc w:val="center"/>
        </w:trPr>
        <w:tc>
          <w:tcPr>
            <w:tcW w:w="357" w:type="pct"/>
            <w:vMerge/>
            <w:shd w:val="clear" w:color="auto" w:fill="E5DFEC" w:themeFill="accent4" w:themeFillTint="33"/>
            <w:vAlign w:val="center"/>
          </w:tcPr>
          <w:p w14:paraId="186E2A31"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5555537F"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39</w:t>
            </w:r>
          </w:p>
        </w:tc>
        <w:tc>
          <w:tcPr>
            <w:tcW w:w="396" w:type="pct"/>
            <w:vAlign w:val="center"/>
          </w:tcPr>
          <w:p w14:paraId="457103BB"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EE-I1</w:t>
            </w:r>
          </w:p>
        </w:tc>
        <w:tc>
          <w:tcPr>
            <w:tcW w:w="1371" w:type="pct"/>
          </w:tcPr>
          <w:p w14:paraId="1BA8F98C"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Inspektimi i Sistemeve Teknike në ndërtesa</w:t>
            </w:r>
          </w:p>
        </w:tc>
        <w:tc>
          <w:tcPr>
            <w:tcW w:w="2361" w:type="pct"/>
          </w:tcPr>
          <w:p w14:paraId="3C7A36D1"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Kostot e inspektimit pritet të vlerësohen.</w:t>
            </w:r>
          </w:p>
        </w:tc>
      </w:tr>
      <w:tr w:rsidR="00655FA7" w:rsidRPr="00CC49AB" w14:paraId="1C0EA783" w14:textId="77777777" w:rsidTr="00104EFE">
        <w:trPr>
          <w:trHeight w:val="20"/>
          <w:jc w:val="center"/>
        </w:trPr>
        <w:tc>
          <w:tcPr>
            <w:tcW w:w="357" w:type="pct"/>
            <w:vMerge/>
            <w:shd w:val="clear" w:color="auto" w:fill="E5DFEC" w:themeFill="accent4" w:themeFillTint="33"/>
            <w:vAlign w:val="center"/>
          </w:tcPr>
          <w:p w14:paraId="087E54F9"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718E90FF"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40</w:t>
            </w:r>
          </w:p>
        </w:tc>
        <w:tc>
          <w:tcPr>
            <w:tcW w:w="396" w:type="pct"/>
            <w:vAlign w:val="center"/>
          </w:tcPr>
          <w:p w14:paraId="055D7DDA"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EE-L1</w:t>
            </w:r>
          </w:p>
        </w:tc>
        <w:tc>
          <w:tcPr>
            <w:tcW w:w="1371" w:type="pct"/>
          </w:tcPr>
          <w:p w14:paraId="6EB1C75E"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Zbatimi i Kërkesave Minimale të Performancës së Energjisë në ndërtesa</w:t>
            </w:r>
          </w:p>
        </w:tc>
        <w:tc>
          <w:tcPr>
            <w:tcW w:w="2361" w:type="pct"/>
          </w:tcPr>
          <w:p w14:paraId="353A63AD" w14:textId="6EC75C86"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 xml:space="preserve">Nuk ka buxhet të përllogaritur të përgjithshëm, por disa fonde të dedikuara janë: (i) Ndihma Shtetërore për </w:t>
            </w:r>
            <w:r w:rsidR="00165A32" w:rsidRPr="00CC49AB">
              <w:rPr>
                <w:rFonts w:ascii="Garamond" w:hAnsi="Garamond" w:cs="Times New Roman"/>
                <w:sz w:val="16"/>
                <w:szCs w:val="24"/>
              </w:rPr>
              <w:t>“</w:t>
            </w:r>
            <w:r w:rsidRPr="00CC49AB">
              <w:rPr>
                <w:rFonts w:ascii="Garamond" w:hAnsi="Garamond" w:cs="Times New Roman"/>
                <w:sz w:val="16"/>
                <w:szCs w:val="24"/>
              </w:rPr>
              <w:t>Bizneset e Reja të Gjelbërta</w:t>
            </w:r>
            <w:r w:rsidR="00165A32" w:rsidRPr="00CC49AB">
              <w:rPr>
                <w:rFonts w:ascii="Garamond" w:hAnsi="Garamond" w:cs="Times New Roman"/>
                <w:sz w:val="16"/>
                <w:szCs w:val="24"/>
              </w:rPr>
              <w:t>”</w:t>
            </w:r>
            <w:r w:rsidRPr="00CC49AB">
              <w:rPr>
                <w:rFonts w:ascii="Garamond" w:hAnsi="Garamond" w:cs="Times New Roman"/>
                <w:sz w:val="16"/>
                <w:szCs w:val="24"/>
              </w:rPr>
              <w:t xml:space="preserve"> në Tiranë me një vlerë totale të fondit për dy vjet përafërsisht. 0,3 MEur; dhe (ii) 6.5 MEur </w:t>
            </w:r>
            <w:r w:rsidR="00165A32" w:rsidRPr="00CC49AB">
              <w:rPr>
                <w:rFonts w:ascii="Garamond" w:hAnsi="Garamond" w:cs="Times New Roman"/>
                <w:sz w:val="16"/>
                <w:szCs w:val="24"/>
              </w:rPr>
              <w:t>“</w:t>
            </w:r>
            <w:r w:rsidRPr="00CC49AB">
              <w:rPr>
                <w:rFonts w:ascii="Garamond" w:hAnsi="Garamond" w:cs="Times New Roman"/>
                <w:sz w:val="16"/>
                <w:szCs w:val="24"/>
              </w:rPr>
              <w:t xml:space="preserve">Për </w:t>
            </w:r>
            <w:r w:rsidR="00AA296B" w:rsidRPr="00CC49AB">
              <w:rPr>
                <w:rFonts w:ascii="Garamond" w:hAnsi="Garamond" w:cs="Times New Roman"/>
                <w:sz w:val="16"/>
                <w:szCs w:val="24"/>
              </w:rPr>
              <w:t xml:space="preserve">eficiencën </w:t>
            </w:r>
            <w:r w:rsidRPr="00CC49AB">
              <w:rPr>
                <w:rFonts w:ascii="Garamond" w:hAnsi="Garamond" w:cs="Times New Roman"/>
                <w:sz w:val="16"/>
                <w:szCs w:val="24"/>
              </w:rPr>
              <w:t xml:space="preserve">e </w:t>
            </w:r>
            <w:r w:rsidR="00AA296B" w:rsidRPr="00CC49AB">
              <w:rPr>
                <w:rFonts w:ascii="Garamond" w:hAnsi="Garamond" w:cs="Times New Roman"/>
                <w:sz w:val="16"/>
                <w:szCs w:val="24"/>
              </w:rPr>
              <w:t>energjisë për Qytetin Studenti</w:t>
            </w:r>
            <w:r w:rsidR="00165A32" w:rsidRPr="00CC49AB">
              <w:rPr>
                <w:rFonts w:ascii="Garamond" w:hAnsi="Garamond" w:cs="Times New Roman"/>
                <w:sz w:val="16"/>
                <w:szCs w:val="24"/>
              </w:rPr>
              <w:t>”</w:t>
            </w:r>
            <w:r w:rsidRPr="00CC49AB">
              <w:rPr>
                <w:rFonts w:ascii="Garamond" w:hAnsi="Garamond" w:cs="Times New Roman"/>
                <w:sz w:val="16"/>
                <w:szCs w:val="24"/>
              </w:rPr>
              <w:t xml:space="preserve"> nga banka KfW. </w:t>
            </w:r>
            <w:r w:rsidR="00AA296B" w:rsidRPr="00CC49AB">
              <w:rPr>
                <w:rFonts w:ascii="Garamond" w:hAnsi="Garamond" w:cs="Times New Roman"/>
                <w:sz w:val="16"/>
                <w:szCs w:val="24"/>
              </w:rPr>
              <w:t xml:space="preserve">krijimi </w:t>
            </w:r>
            <w:r w:rsidRPr="00CC49AB">
              <w:rPr>
                <w:rFonts w:ascii="Garamond" w:hAnsi="Garamond" w:cs="Times New Roman"/>
                <w:sz w:val="16"/>
                <w:szCs w:val="24"/>
              </w:rPr>
              <w:t>i një bazë</w:t>
            </w:r>
            <w:r w:rsidR="00DC2701" w:rsidRPr="00CC49AB">
              <w:rPr>
                <w:rFonts w:ascii="Garamond" w:hAnsi="Garamond" w:cs="Times New Roman"/>
                <w:sz w:val="16"/>
                <w:szCs w:val="24"/>
              </w:rPr>
              <w:t xml:space="preserve"> </w:t>
            </w:r>
            <w:r w:rsidRPr="00CC49AB">
              <w:rPr>
                <w:rFonts w:ascii="Garamond" w:hAnsi="Garamond" w:cs="Times New Roman"/>
                <w:sz w:val="16"/>
                <w:szCs w:val="24"/>
              </w:rPr>
              <w:t>të dhënash EPC që plotëson kërkesat e ndërveprueshmërisë vlerësohet në 0.2 MEur. Kostoja për funksionimin dhe mirëmbajtjen e bazës së të dhënave EPC, si dhe mjeteve softuerike përkatëse, dhe për ofrimin e trajnimeve, është vlerësuar në 25,000 euro në vit.</w:t>
            </w:r>
          </w:p>
        </w:tc>
      </w:tr>
      <w:tr w:rsidR="00655FA7" w:rsidRPr="00CC49AB" w14:paraId="6320B0EA" w14:textId="77777777" w:rsidTr="00104EFE">
        <w:trPr>
          <w:trHeight w:val="20"/>
          <w:jc w:val="center"/>
        </w:trPr>
        <w:tc>
          <w:tcPr>
            <w:tcW w:w="357" w:type="pct"/>
            <w:vMerge/>
            <w:shd w:val="clear" w:color="auto" w:fill="E5DFEC" w:themeFill="accent4" w:themeFillTint="33"/>
            <w:vAlign w:val="center"/>
          </w:tcPr>
          <w:p w14:paraId="793D00E3"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3457FC6D"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41</w:t>
            </w:r>
          </w:p>
        </w:tc>
        <w:tc>
          <w:tcPr>
            <w:tcW w:w="396" w:type="pct"/>
            <w:vAlign w:val="center"/>
          </w:tcPr>
          <w:p w14:paraId="2E7BB418"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EE-L2</w:t>
            </w:r>
          </w:p>
        </w:tc>
        <w:tc>
          <w:tcPr>
            <w:tcW w:w="1371" w:type="pct"/>
          </w:tcPr>
          <w:p w14:paraId="5AB8D608"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Rishikimi dhe përditësimi i Planit Kombëtar të Rinovimit të Ndërtesave sipas EPBD të riformatuar 2024</w:t>
            </w:r>
          </w:p>
        </w:tc>
        <w:tc>
          <w:tcPr>
            <w:tcW w:w="2361" w:type="pct"/>
            <w:vAlign w:val="center"/>
          </w:tcPr>
          <w:p w14:paraId="7FF7DE86"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Vlerësimi fillestar është 1MEur</w:t>
            </w:r>
          </w:p>
        </w:tc>
      </w:tr>
      <w:tr w:rsidR="00655FA7" w:rsidRPr="00CC49AB" w14:paraId="3C919838" w14:textId="77777777" w:rsidTr="00104EFE">
        <w:trPr>
          <w:trHeight w:val="20"/>
          <w:jc w:val="center"/>
        </w:trPr>
        <w:tc>
          <w:tcPr>
            <w:tcW w:w="357" w:type="pct"/>
            <w:vMerge/>
            <w:shd w:val="clear" w:color="auto" w:fill="E5DFEC" w:themeFill="accent4" w:themeFillTint="33"/>
            <w:vAlign w:val="center"/>
          </w:tcPr>
          <w:p w14:paraId="782FF31F"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628EDE9A"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42</w:t>
            </w:r>
          </w:p>
        </w:tc>
        <w:tc>
          <w:tcPr>
            <w:tcW w:w="396" w:type="pct"/>
            <w:vAlign w:val="center"/>
          </w:tcPr>
          <w:p w14:paraId="1DFE9AFB"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EE-L3</w:t>
            </w:r>
          </w:p>
        </w:tc>
        <w:tc>
          <w:tcPr>
            <w:tcW w:w="1371" w:type="pct"/>
          </w:tcPr>
          <w:p w14:paraId="4B8C4B47"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Standardet minimale të performancës së energjisë për ndërtesat jorezidenciale dhe trajektoret për rinovimin progresiv të stokut të ndërtesave të banimit</w:t>
            </w:r>
          </w:p>
        </w:tc>
        <w:tc>
          <w:tcPr>
            <w:tcW w:w="2361" w:type="pct"/>
            <w:vAlign w:val="center"/>
          </w:tcPr>
          <w:p w14:paraId="6030B031"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Shikoni EE-L2 rezidenciale</w:t>
            </w:r>
          </w:p>
          <w:p w14:paraId="46E439FE" w14:textId="77777777" w:rsidR="00655FA7" w:rsidRPr="00CC49AB" w:rsidRDefault="00655FA7" w:rsidP="002405F4">
            <w:pPr>
              <w:spacing w:after="0" w:line="240" w:lineRule="auto"/>
              <w:rPr>
                <w:rFonts w:ascii="Garamond" w:hAnsi="Garamond" w:cs="Times New Roman"/>
                <w:sz w:val="16"/>
                <w:szCs w:val="24"/>
              </w:rPr>
            </w:pPr>
          </w:p>
        </w:tc>
      </w:tr>
      <w:tr w:rsidR="00655FA7" w:rsidRPr="00CC49AB" w14:paraId="7BDFC899" w14:textId="77777777" w:rsidTr="00104EFE">
        <w:trPr>
          <w:trHeight w:val="20"/>
          <w:jc w:val="center"/>
        </w:trPr>
        <w:tc>
          <w:tcPr>
            <w:tcW w:w="357" w:type="pct"/>
            <w:vMerge/>
            <w:shd w:val="clear" w:color="auto" w:fill="E5DFEC" w:themeFill="accent4" w:themeFillTint="33"/>
            <w:vAlign w:val="center"/>
          </w:tcPr>
          <w:p w14:paraId="3889791B"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0CF7D5B5"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43</w:t>
            </w:r>
          </w:p>
        </w:tc>
        <w:tc>
          <w:tcPr>
            <w:tcW w:w="396" w:type="pct"/>
            <w:vAlign w:val="center"/>
          </w:tcPr>
          <w:p w14:paraId="1ACE2C84"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EE-L4</w:t>
            </w:r>
          </w:p>
        </w:tc>
        <w:tc>
          <w:tcPr>
            <w:tcW w:w="1371" w:type="pct"/>
          </w:tcPr>
          <w:p w14:paraId="728E7A6C" w14:textId="39AC6BE3"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Rinovimi i ndërtesave ekzistuese të qeverisë qendrore (përjashtuar ndërtesat e tjera publike në pronësi të bashkive</w:t>
            </w:r>
            <w:r w:rsidR="00D42A9C" w:rsidRPr="00CC49AB">
              <w:rPr>
                <w:rFonts w:ascii="Garamond" w:hAnsi="Garamond" w:cs="Times New Roman"/>
                <w:sz w:val="16"/>
                <w:szCs w:val="24"/>
              </w:rPr>
              <w:t xml:space="preserve"> etj</w:t>
            </w:r>
            <w:r w:rsidRPr="00CC49AB">
              <w:rPr>
                <w:rFonts w:ascii="Garamond" w:hAnsi="Garamond" w:cs="Times New Roman"/>
                <w:sz w:val="16"/>
                <w:szCs w:val="24"/>
              </w:rPr>
              <w:t>.)</w:t>
            </w:r>
          </w:p>
        </w:tc>
        <w:tc>
          <w:tcPr>
            <w:tcW w:w="2361" w:type="pct"/>
          </w:tcPr>
          <w:p w14:paraId="5EFB8375"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Kostot totale të investimit janë 186 MEur për periudhën 2024-2030.</w:t>
            </w:r>
          </w:p>
          <w:p w14:paraId="71EF1404"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Kostot totale të investimit janë 795 MEur për periudhën 2024-2050.</w:t>
            </w:r>
          </w:p>
        </w:tc>
      </w:tr>
      <w:tr w:rsidR="00655FA7" w:rsidRPr="00CC49AB" w14:paraId="23EE324F" w14:textId="77777777" w:rsidTr="00104EFE">
        <w:trPr>
          <w:trHeight w:val="20"/>
          <w:jc w:val="center"/>
        </w:trPr>
        <w:tc>
          <w:tcPr>
            <w:tcW w:w="357" w:type="pct"/>
            <w:vMerge/>
            <w:shd w:val="clear" w:color="auto" w:fill="E5DFEC" w:themeFill="accent4" w:themeFillTint="33"/>
            <w:vAlign w:val="center"/>
          </w:tcPr>
          <w:p w14:paraId="531F8C31"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7C522251"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44</w:t>
            </w:r>
          </w:p>
        </w:tc>
        <w:tc>
          <w:tcPr>
            <w:tcW w:w="396" w:type="pct"/>
            <w:vAlign w:val="center"/>
          </w:tcPr>
          <w:p w14:paraId="75FB7A8E"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EE-L5</w:t>
            </w:r>
          </w:p>
        </w:tc>
        <w:tc>
          <w:tcPr>
            <w:tcW w:w="1371" w:type="pct"/>
          </w:tcPr>
          <w:p w14:paraId="4B99809D"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Rinovimi i stokut të ndërtesave publike (të gjitha ndërtesat publike përveç ndërtesave të qeverisë qendrore)</w:t>
            </w:r>
          </w:p>
        </w:tc>
        <w:tc>
          <w:tcPr>
            <w:tcW w:w="2361" w:type="pct"/>
          </w:tcPr>
          <w:p w14:paraId="5AE7D795"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Kostot totale të investimit janë 105 MEur për periudhën 2024-2030.</w:t>
            </w:r>
          </w:p>
          <w:p w14:paraId="0B465316"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Kostot totale të investimit janë 655 MEur për periudhën 2024-2050.</w:t>
            </w:r>
          </w:p>
        </w:tc>
      </w:tr>
      <w:tr w:rsidR="00655FA7" w:rsidRPr="00CC49AB" w14:paraId="6CC074B1" w14:textId="77777777" w:rsidTr="00104EFE">
        <w:trPr>
          <w:trHeight w:val="20"/>
          <w:jc w:val="center"/>
        </w:trPr>
        <w:tc>
          <w:tcPr>
            <w:tcW w:w="357" w:type="pct"/>
            <w:vMerge/>
            <w:shd w:val="clear" w:color="auto" w:fill="E5DFEC" w:themeFill="accent4" w:themeFillTint="33"/>
            <w:vAlign w:val="center"/>
          </w:tcPr>
          <w:p w14:paraId="040CC6D6"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7934B3D0"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45</w:t>
            </w:r>
          </w:p>
        </w:tc>
        <w:tc>
          <w:tcPr>
            <w:tcW w:w="396" w:type="pct"/>
            <w:vAlign w:val="center"/>
          </w:tcPr>
          <w:p w14:paraId="75E33BFA"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EE-L6</w:t>
            </w:r>
          </w:p>
        </w:tc>
        <w:tc>
          <w:tcPr>
            <w:tcW w:w="1371" w:type="pct"/>
          </w:tcPr>
          <w:p w14:paraId="2980EB1F"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Skemat e mbështetjes financiare për përmirësimin e efikasitetit të energjisë në ndërtesa (sektori privat)</w:t>
            </w:r>
          </w:p>
        </w:tc>
        <w:tc>
          <w:tcPr>
            <w:tcW w:w="2361" w:type="pct"/>
            <w:vAlign w:val="center"/>
          </w:tcPr>
          <w:p w14:paraId="51C8BD22" w14:textId="77777777" w:rsidR="00655FA7" w:rsidRPr="00CC49AB" w:rsidRDefault="00655FA7" w:rsidP="002405F4">
            <w:pPr>
              <w:spacing w:after="0" w:line="240" w:lineRule="auto"/>
              <w:rPr>
                <w:rFonts w:ascii="Garamond" w:hAnsi="Garamond" w:cs="Times New Roman"/>
                <w:sz w:val="16"/>
                <w:szCs w:val="24"/>
              </w:rPr>
            </w:pPr>
          </w:p>
          <w:p w14:paraId="1D0C9606"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Nevojat totale për investime për ndërtesat e banimit janë 2,573 MEur për periudhën 2024 - 2030, dhe 953 MEur për sektorin e shërbimeve tregtare/private për periudhën 2024 - 2030.</w:t>
            </w:r>
          </w:p>
          <w:p w14:paraId="06E42166" w14:textId="77777777" w:rsidR="00655FA7" w:rsidRPr="00CC49AB" w:rsidRDefault="00655FA7" w:rsidP="002405F4">
            <w:pPr>
              <w:spacing w:after="0" w:line="240" w:lineRule="auto"/>
              <w:rPr>
                <w:rFonts w:ascii="Garamond" w:hAnsi="Garamond" w:cs="Times New Roman"/>
                <w:sz w:val="16"/>
                <w:szCs w:val="24"/>
              </w:rPr>
            </w:pPr>
          </w:p>
          <w:p w14:paraId="78E208E3"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Nevojat totale për investime për periudhën 2024-2050 për ndërtesat e banimit janë 16,491 MEur, dhe 5,954 MEur për ndërtesat e shërbimeve tregtare/private.</w:t>
            </w:r>
          </w:p>
          <w:p w14:paraId="127BED92" w14:textId="77777777" w:rsidR="00655FA7" w:rsidRPr="00CC49AB" w:rsidRDefault="00655FA7" w:rsidP="002405F4">
            <w:pPr>
              <w:spacing w:after="0" w:line="240" w:lineRule="auto"/>
              <w:rPr>
                <w:rFonts w:ascii="Garamond" w:hAnsi="Garamond" w:cs="Times New Roman"/>
                <w:sz w:val="16"/>
                <w:szCs w:val="24"/>
              </w:rPr>
            </w:pPr>
          </w:p>
          <w:p w14:paraId="3755AC51" w14:textId="67553ADE"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Buxheti për këshilla energjetike falas</w:t>
            </w:r>
            <w:r w:rsidR="009C03C5" w:rsidRPr="00CC49AB">
              <w:rPr>
                <w:rFonts w:ascii="Garamond" w:hAnsi="Garamond" w:cs="Times New Roman"/>
                <w:sz w:val="16"/>
                <w:szCs w:val="24"/>
              </w:rPr>
              <w:t>/</w:t>
            </w:r>
            <w:r w:rsidRPr="00CC49AB">
              <w:rPr>
                <w:rFonts w:ascii="Garamond" w:hAnsi="Garamond" w:cs="Times New Roman"/>
                <w:sz w:val="16"/>
                <w:szCs w:val="24"/>
              </w:rPr>
              <w:t>auditime energjetike do të financohet nga programet e asistencës teknike të vlerësuar në 25,000 euro në vit deri në vitin 2030.</w:t>
            </w:r>
          </w:p>
        </w:tc>
      </w:tr>
      <w:tr w:rsidR="00655FA7" w:rsidRPr="00CC49AB" w14:paraId="10292DD6" w14:textId="77777777" w:rsidTr="00104EFE">
        <w:trPr>
          <w:trHeight w:val="20"/>
          <w:jc w:val="center"/>
        </w:trPr>
        <w:tc>
          <w:tcPr>
            <w:tcW w:w="357" w:type="pct"/>
            <w:vMerge/>
            <w:shd w:val="clear" w:color="auto" w:fill="E5DFEC" w:themeFill="accent4" w:themeFillTint="33"/>
            <w:vAlign w:val="center"/>
          </w:tcPr>
          <w:p w14:paraId="2E499F44"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596FBC02"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46</w:t>
            </w:r>
          </w:p>
        </w:tc>
        <w:tc>
          <w:tcPr>
            <w:tcW w:w="396" w:type="pct"/>
            <w:vAlign w:val="center"/>
          </w:tcPr>
          <w:p w14:paraId="2E8C7D6E"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EE-L7</w:t>
            </w:r>
          </w:p>
        </w:tc>
        <w:tc>
          <w:tcPr>
            <w:tcW w:w="1371" w:type="pct"/>
          </w:tcPr>
          <w:p w14:paraId="5EB4C398"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Auditimi i energjisë dhe rinovimi i stokut të ndërtesave publike</w:t>
            </w:r>
          </w:p>
        </w:tc>
        <w:tc>
          <w:tcPr>
            <w:tcW w:w="2361" w:type="pct"/>
          </w:tcPr>
          <w:p w14:paraId="57C087DE"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Energy audits costs expected to be evaluated.</w:t>
            </w:r>
          </w:p>
        </w:tc>
      </w:tr>
      <w:tr w:rsidR="00655FA7" w:rsidRPr="00CC49AB" w14:paraId="3E322E69" w14:textId="77777777" w:rsidTr="00104EFE">
        <w:trPr>
          <w:trHeight w:val="20"/>
          <w:jc w:val="center"/>
        </w:trPr>
        <w:tc>
          <w:tcPr>
            <w:tcW w:w="357" w:type="pct"/>
            <w:vMerge/>
            <w:shd w:val="clear" w:color="auto" w:fill="E5DFEC" w:themeFill="accent4" w:themeFillTint="33"/>
            <w:vAlign w:val="center"/>
          </w:tcPr>
          <w:p w14:paraId="16D02A95"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4AFE66AD"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47</w:t>
            </w:r>
          </w:p>
        </w:tc>
        <w:tc>
          <w:tcPr>
            <w:tcW w:w="396" w:type="pct"/>
            <w:vAlign w:val="center"/>
          </w:tcPr>
          <w:p w14:paraId="1CB5DECE"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EE-L8</w:t>
            </w:r>
          </w:p>
        </w:tc>
        <w:tc>
          <w:tcPr>
            <w:tcW w:w="1371" w:type="pct"/>
          </w:tcPr>
          <w:p w14:paraId="08314427" w14:textId="27EF85DB"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Programi i Rehabilitimit për Efi</w:t>
            </w:r>
            <w:r w:rsidR="00AA296B" w:rsidRPr="00CC49AB">
              <w:rPr>
                <w:rFonts w:ascii="Garamond" w:hAnsi="Garamond" w:cs="Times New Roman"/>
                <w:sz w:val="16"/>
                <w:szCs w:val="24"/>
              </w:rPr>
              <w:t>c</w:t>
            </w:r>
            <w:r w:rsidRPr="00CC49AB">
              <w:rPr>
                <w:rFonts w:ascii="Garamond" w:hAnsi="Garamond" w:cs="Times New Roman"/>
                <w:sz w:val="16"/>
                <w:szCs w:val="24"/>
              </w:rPr>
              <w:t>iencën e Energjisë Qyteti Studenti I- Tiranë, Shqipëri - projekt pilot</w:t>
            </w:r>
          </w:p>
        </w:tc>
        <w:tc>
          <w:tcPr>
            <w:tcW w:w="2361" w:type="pct"/>
            <w:vAlign w:val="center"/>
          </w:tcPr>
          <w:p w14:paraId="6510524D"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Kostoja e përgjithshme 42 MEur</w:t>
            </w:r>
          </w:p>
        </w:tc>
      </w:tr>
      <w:tr w:rsidR="00655FA7" w:rsidRPr="00CC49AB" w14:paraId="69A882F1" w14:textId="77777777" w:rsidTr="00104EFE">
        <w:trPr>
          <w:trHeight w:val="20"/>
          <w:jc w:val="center"/>
        </w:trPr>
        <w:tc>
          <w:tcPr>
            <w:tcW w:w="357" w:type="pct"/>
            <w:vMerge/>
            <w:shd w:val="clear" w:color="auto" w:fill="E5DFEC" w:themeFill="accent4" w:themeFillTint="33"/>
            <w:vAlign w:val="center"/>
          </w:tcPr>
          <w:p w14:paraId="262B5534"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6770644F"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48</w:t>
            </w:r>
          </w:p>
        </w:tc>
        <w:tc>
          <w:tcPr>
            <w:tcW w:w="396" w:type="pct"/>
            <w:vAlign w:val="center"/>
          </w:tcPr>
          <w:p w14:paraId="5DC52249"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EE-S1</w:t>
            </w:r>
          </w:p>
        </w:tc>
        <w:tc>
          <w:tcPr>
            <w:tcW w:w="1371" w:type="pct"/>
          </w:tcPr>
          <w:p w14:paraId="6EC12076"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Skema ESCO</w:t>
            </w:r>
          </w:p>
        </w:tc>
        <w:tc>
          <w:tcPr>
            <w:tcW w:w="2361" w:type="pct"/>
          </w:tcPr>
          <w:p w14:paraId="020735D3"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Vlerësuar në 20,000 euro</w:t>
            </w:r>
          </w:p>
        </w:tc>
      </w:tr>
      <w:tr w:rsidR="00655FA7" w:rsidRPr="00CC49AB" w14:paraId="6991D9A4" w14:textId="77777777" w:rsidTr="00104EFE">
        <w:trPr>
          <w:trHeight w:val="20"/>
          <w:jc w:val="center"/>
        </w:trPr>
        <w:tc>
          <w:tcPr>
            <w:tcW w:w="357" w:type="pct"/>
            <w:vMerge/>
            <w:shd w:val="clear" w:color="auto" w:fill="E5DFEC" w:themeFill="accent4" w:themeFillTint="33"/>
            <w:vAlign w:val="center"/>
          </w:tcPr>
          <w:p w14:paraId="00B4469A"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1F052D68"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49</w:t>
            </w:r>
          </w:p>
        </w:tc>
        <w:tc>
          <w:tcPr>
            <w:tcW w:w="396" w:type="pct"/>
            <w:vAlign w:val="center"/>
          </w:tcPr>
          <w:p w14:paraId="24ABAFBF"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EE-P1</w:t>
            </w:r>
          </w:p>
        </w:tc>
        <w:tc>
          <w:tcPr>
            <w:tcW w:w="1371" w:type="pct"/>
          </w:tcPr>
          <w:p w14:paraId="698203DE"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Masat e efiçiencës së energjisë në lidhje me blerjet nga autoritetet publike</w:t>
            </w:r>
          </w:p>
        </w:tc>
        <w:tc>
          <w:tcPr>
            <w:tcW w:w="2361" w:type="pct"/>
          </w:tcPr>
          <w:p w14:paraId="3BDB5D2A"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Përafërsisht 50 kEur</w:t>
            </w:r>
          </w:p>
        </w:tc>
      </w:tr>
      <w:tr w:rsidR="00655FA7" w:rsidRPr="00CC49AB" w14:paraId="58AA1869" w14:textId="77777777" w:rsidTr="00104EFE">
        <w:trPr>
          <w:trHeight w:val="20"/>
          <w:jc w:val="center"/>
        </w:trPr>
        <w:tc>
          <w:tcPr>
            <w:tcW w:w="357" w:type="pct"/>
            <w:vMerge/>
            <w:shd w:val="clear" w:color="auto" w:fill="E5DFEC" w:themeFill="accent4" w:themeFillTint="33"/>
            <w:vAlign w:val="center"/>
          </w:tcPr>
          <w:p w14:paraId="1B574A10"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7EC10759"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50</w:t>
            </w:r>
          </w:p>
        </w:tc>
        <w:tc>
          <w:tcPr>
            <w:tcW w:w="396" w:type="pct"/>
            <w:vAlign w:val="center"/>
          </w:tcPr>
          <w:p w14:paraId="4E43E2BC"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EE-P2</w:t>
            </w:r>
          </w:p>
        </w:tc>
        <w:tc>
          <w:tcPr>
            <w:tcW w:w="1371" w:type="pct"/>
          </w:tcPr>
          <w:p w14:paraId="1D5E1473"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Planet e Veprimit për Efiçiencën e Energjisë së Komunave, zbatimi dhe raportimi</w:t>
            </w:r>
          </w:p>
        </w:tc>
        <w:tc>
          <w:tcPr>
            <w:tcW w:w="2361" w:type="pct"/>
          </w:tcPr>
          <w:p w14:paraId="3D434490"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Përafërsisht 6 MEur</w:t>
            </w:r>
          </w:p>
        </w:tc>
      </w:tr>
      <w:tr w:rsidR="00655FA7" w:rsidRPr="00CC49AB" w14:paraId="61E979F9" w14:textId="77777777" w:rsidTr="00104EFE">
        <w:trPr>
          <w:trHeight w:val="20"/>
          <w:jc w:val="center"/>
        </w:trPr>
        <w:tc>
          <w:tcPr>
            <w:tcW w:w="357" w:type="pct"/>
            <w:vMerge w:val="restart"/>
            <w:shd w:val="clear" w:color="auto" w:fill="FBD4B4" w:themeFill="accent6" w:themeFillTint="66"/>
            <w:textDirection w:val="btLr"/>
            <w:vAlign w:val="center"/>
          </w:tcPr>
          <w:p w14:paraId="107754A8" w14:textId="77777777" w:rsidR="00655FA7" w:rsidRPr="00CC49AB" w:rsidRDefault="00655FA7" w:rsidP="002405F4">
            <w:pPr>
              <w:spacing w:after="0" w:line="240" w:lineRule="auto"/>
              <w:ind w:left="113" w:right="113"/>
              <w:rPr>
                <w:rFonts w:ascii="Garamond" w:hAnsi="Garamond" w:cs="Times New Roman"/>
                <w:bCs/>
                <w:sz w:val="16"/>
                <w:szCs w:val="24"/>
              </w:rPr>
            </w:pPr>
            <w:r w:rsidRPr="00CC49AB">
              <w:rPr>
                <w:rFonts w:ascii="Garamond" w:hAnsi="Garamond" w:cs="Times New Roman"/>
                <w:bCs/>
                <w:sz w:val="16"/>
                <w:szCs w:val="24"/>
              </w:rPr>
              <w:t>Energjia e rinovueshme</w:t>
            </w:r>
          </w:p>
        </w:tc>
        <w:tc>
          <w:tcPr>
            <w:tcW w:w="515" w:type="pct"/>
            <w:vAlign w:val="center"/>
          </w:tcPr>
          <w:p w14:paraId="4CF762B5"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24</w:t>
            </w:r>
          </w:p>
        </w:tc>
        <w:tc>
          <w:tcPr>
            <w:tcW w:w="396" w:type="pct"/>
            <w:vAlign w:val="center"/>
          </w:tcPr>
          <w:p w14:paraId="4992A401"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R-E3</w:t>
            </w:r>
          </w:p>
        </w:tc>
        <w:tc>
          <w:tcPr>
            <w:tcW w:w="1371" w:type="pct"/>
          </w:tcPr>
          <w:p w14:paraId="19AA8392"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Planifikimi hapësinor i energjisë për rritjen e pjesës së energjisë së rinovueshme dhe përmirësimin e efikasitetit të energjisë</w:t>
            </w:r>
          </w:p>
        </w:tc>
        <w:tc>
          <w:tcPr>
            <w:tcW w:w="2361" w:type="pct"/>
            <w:vAlign w:val="center"/>
          </w:tcPr>
          <w:p w14:paraId="3D863D46"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Përafërsisht 0.5 MEur</w:t>
            </w:r>
          </w:p>
        </w:tc>
      </w:tr>
      <w:tr w:rsidR="00655FA7" w:rsidRPr="00CC49AB" w14:paraId="30E29229" w14:textId="77777777" w:rsidTr="00104EFE">
        <w:trPr>
          <w:trHeight w:val="20"/>
          <w:jc w:val="center"/>
        </w:trPr>
        <w:tc>
          <w:tcPr>
            <w:tcW w:w="357" w:type="pct"/>
            <w:vMerge/>
            <w:shd w:val="clear" w:color="auto" w:fill="FBD4B4" w:themeFill="accent6" w:themeFillTint="66"/>
            <w:vAlign w:val="center"/>
          </w:tcPr>
          <w:p w14:paraId="54F9339A"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773D753B"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25</w:t>
            </w:r>
          </w:p>
        </w:tc>
        <w:tc>
          <w:tcPr>
            <w:tcW w:w="396" w:type="pct"/>
            <w:vAlign w:val="center"/>
          </w:tcPr>
          <w:p w14:paraId="0BC753EB"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R-E4</w:t>
            </w:r>
          </w:p>
        </w:tc>
        <w:tc>
          <w:tcPr>
            <w:tcW w:w="1371" w:type="pct"/>
          </w:tcPr>
          <w:p w14:paraId="78EB1F08"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Mekanizmi i matjes neto për instalime deri në 500 kW</w:t>
            </w:r>
          </w:p>
        </w:tc>
        <w:tc>
          <w:tcPr>
            <w:tcW w:w="2361" w:type="pct"/>
            <w:vAlign w:val="center"/>
          </w:tcPr>
          <w:p w14:paraId="6F126CBD"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Nuk parashikohet buxheti i shtetit sepse kostoja e skemës do të mbulohej nga tarifat e energjisë elektrike.</w:t>
            </w:r>
          </w:p>
        </w:tc>
      </w:tr>
      <w:tr w:rsidR="00655FA7" w:rsidRPr="00CC49AB" w14:paraId="516775EF" w14:textId="77777777" w:rsidTr="00104EFE">
        <w:trPr>
          <w:trHeight w:val="20"/>
          <w:jc w:val="center"/>
        </w:trPr>
        <w:tc>
          <w:tcPr>
            <w:tcW w:w="357" w:type="pct"/>
            <w:vMerge/>
            <w:shd w:val="clear" w:color="auto" w:fill="FBD4B4" w:themeFill="accent6" w:themeFillTint="66"/>
            <w:vAlign w:val="center"/>
          </w:tcPr>
          <w:p w14:paraId="7F0E0057"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572FF474"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30</w:t>
            </w:r>
          </w:p>
        </w:tc>
        <w:tc>
          <w:tcPr>
            <w:tcW w:w="396" w:type="pct"/>
            <w:vAlign w:val="center"/>
          </w:tcPr>
          <w:p w14:paraId="65C1E0E0"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R-E9</w:t>
            </w:r>
          </w:p>
        </w:tc>
        <w:tc>
          <w:tcPr>
            <w:tcW w:w="1371" w:type="pct"/>
          </w:tcPr>
          <w:p w14:paraId="59DCF04D"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Mbështetja e formimit të komuniteteve të energjisë së rinovueshme</w:t>
            </w:r>
          </w:p>
        </w:tc>
        <w:tc>
          <w:tcPr>
            <w:tcW w:w="2361" w:type="pct"/>
          </w:tcPr>
          <w:p w14:paraId="0BFBAEA4"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Programi i Asistencës Teknike, përafërsisht. 150 000 euro. Mbështetje për projekte pilot me komunitete të zgjedhura të energjisë së rinovueshme që do të financohen nga një Program i Asistencës Teknike, përafërsisht. 20,000 euro për komunitetin e energjisë së rinovueshme</w:t>
            </w:r>
          </w:p>
        </w:tc>
      </w:tr>
      <w:tr w:rsidR="00655FA7" w:rsidRPr="00CC49AB" w14:paraId="281C4FF1" w14:textId="77777777" w:rsidTr="00104EFE">
        <w:trPr>
          <w:trHeight w:val="20"/>
          <w:jc w:val="center"/>
        </w:trPr>
        <w:tc>
          <w:tcPr>
            <w:tcW w:w="357" w:type="pct"/>
            <w:vMerge/>
            <w:shd w:val="clear" w:color="auto" w:fill="FBD4B4" w:themeFill="accent6" w:themeFillTint="66"/>
            <w:vAlign w:val="center"/>
          </w:tcPr>
          <w:p w14:paraId="0924400C" w14:textId="77777777" w:rsidR="00655FA7" w:rsidRPr="00CC49AB" w:rsidRDefault="00655FA7" w:rsidP="002405F4">
            <w:pPr>
              <w:spacing w:after="0" w:line="240" w:lineRule="auto"/>
              <w:rPr>
                <w:rFonts w:ascii="Garamond" w:hAnsi="Garamond" w:cs="Times New Roman"/>
                <w:sz w:val="16"/>
                <w:szCs w:val="24"/>
              </w:rPr>
            </w:pPr>
          </w:p>
        </w:tc>
        <w:tc>
          <w:tcPr>
            <w:tcW w:w="515" w:type="pct"/>
            <w:vAlign w:val="center"/>
          </w:tcPr>
          <w:p w14:paraId="4EB9C741"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32</w:t>
            </w:r>
          </w:p>
        </w:tc>
        <w:tc>
          <w:tcPr>
            <w:tcW w:w="396" w:type="pct"/>
            <w:vAlign w:val="center"/>
          </w:tcPr>
          <w:p w14:paraId="481DD99C"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R-E11</w:t>
            </w:r>
          </w:p>
        </w:tc>
        <w:tc>
          <w:tcPr>
            <w:tcW w:w="1371" w:type="pct"/>
          </w:tcPr>
          <w:p w14:paraId="3C321D13"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Hartat e nxehtësisë</w:t>
            </w:r>
          </w:p>
        </w:tc>
        <w:tc>
          <w:tcPr>
            <w:tcW w:w="2361" w:type="pct"/>
          </w:tcPr>
          <w:p w14:paraId="69922EDA"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 xml:space="preserve">Përafërsisht 0,5 MEur </w:t>
            </w:r>
          </w:p>
        </w:tc>
      </w:tr>
      <w:tr w:rsidR="00655FA7" w:rsidRPr="00CC49AB" w14:paraId="01D68739" w14:textId="77777777" w:rsidTr="00104EFE">
        <w:trPr>
          <w:cantSplit/>
          <w:trHeight w:val="1205"/>
          <w:jc w:val="center"/>
        </w:trPr>
        <w:tc>
          <w:tcPr>
            <w:tcW w:w="357" w:type="pct"/>
            <w:shd w:val="clear" w:color="auto" w:fill="DAEEF3" w:themeFill="accent5" w:themeFillTint="33"/>
            <w:textDirection w:val="btLr"/>
            <w:vAlign w:val="center"/>
          </w:tcPr>
          <w:p w14:paraId="613395DC" w14:textId="77777777" w:rsidR="00655FA7" w:rsidRPr="00CC49AB" w:rsidRDefault="00655FA7" w:rsidP="002405F4">
            <w:pPr>
              <w:spacing w:after="0" w:line="240" w:lineRule="auto"/>
              <w:ind w:left="113" w:right="113"/>
              <w:rPr>
                <w:rFonts w:ascii="Garamond" w:hAnsi="Garamond" w:cs="Times New Roman"/>
                <w:bCs/>
                <w:sz w:val="16"/>
                <w:szCs w:val="24"/>
              </w:rPr>
            </w:pPr>
            <w:r w:rsidRPr="00CC49AB">
              <w:rPr>
                <w:rFonts w:ascii="Garamond" w:hAnsi="Garamond" w:cs="Times New Roman"/>
                <w:bCs/>
                <w:sz w:val="16"/>
                <w:szCs w:val="24"/>
              </w:rPr>
              <w:t>Dekarbonizimi</w:t>
            </w:r>
          </w:p>
        </w:tc>
        <w:tc>
          <w:tcPr>
            <w:tcW w:w="515" w:type="pct"/>
            <w:vAlign w:val="center"/>
          </w:tcPr>
          <w:p w14:paraId="1308F370"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6</w:t>
            </w:r>
          </w:p>
        </w:tc>
        <w:tc>
          <w:tcPr>
            <w:tcW w:w="396" w:type="pct"/>
            <w:vAlign w:val="center"/>
          </w:tcPr>
          <w:p w14:paraId="596FD359"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G-B1</w:t>
            </w:r>
          </w:p>
        </w:tc>
        <w:tc>
          <w:tcPr>
            <w:tcW w:w="1371" w:type="pct"/>
          </w:tcPr>
          <w:p w14:paraId="320BD7FF"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Politikat për mbështetjen e BRE-ve në Sektorin e Ngrohjes dhe Ftohjes</w:t>
            </w:r>
          </w:p>
        </w:tc>
        <w:tc>
          <w:tcPr>
            <w:tcW w:w="2361" w:type="pct"/>
          </w:tcPr>
          <w:p w14:paraId="0B6A233D"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Vlerësohet në 1.6 Meur për termike diellore dhe 50 kEur për asistencë teknike për përgatitjen dhe zbatimin e kuadrit ligjor</w:t>
            </w:r>
          </w:p>
        </w:tc>
      </w:tr>
      <w:tr w:rsidR="00655FA7" w:rsidRPr="00CC49AB" w14:paraId="07DB24FF" w14:textId="77777777" w:rsidTr="00104EFE">
        <w:trPr>
          <w:cantSplit/>
          <w:trHeight w:val="1790"/>
          <w:jc w:val="center"/>
        </w:trPr>
        <w:tc>
          <w:tcPr>
            <w:tcW w:w="357" w:type="pct"/>
            <w:shd w:val="clear" w:color="auto" w:fill="C4BC96" w:themeFill="background2" w:themeFillShade="BF"/>
            <w:textDirection w:val="btLr"/>
            <w:vAlign w:val="center"/>
          </w:tcPr>
          <w:p w14:paraId="1E0E41B1" w14:textId="28705F1D" w:rsidR="00655FA7" w:rsidRPr="00CC49AB" w:rsidRDefault="00655FA7" w:rsidP="002405F4">
            <w:pPr>
              <w:spacing w:after="0" w:line="240" w:lineRule="auto"/>
              <w:ind w:left="113" w:right="113"/>
              <w:rPr>
                <w:rFonts w:ascii="Garamond" w:hAnsi="Garamond" w:cs="Times New Roman"/>
                <w:bCs/>
                <w:sz w:val="16"/>
                <w:szCs w:val="24"/>
              </w:rPr>
            </w:pPr>
            <w:r w:rsidRPr="00CC49AB">
              <w:rPr>
                <w:rFonts w:ascii="Garamond" w:hAnsi="Garamond" w:cs="Times New Roman"/>
                <w:bCs/>
                <w:sz w:val="16"/>
                <w:szCs w:val="24"/>
              </w:rPr>
              <w:t xml:space="preserve">Tregu i </w:t>
            </w:r>
            <w:r w:rsidR="00AA296B" w:rsidRPr="00CC49AB">
              <w:rPr>
                <w:rFonts w:ascii="Garamond" w:hAnsi="Garamond" w:cs="Times New Roman"/>
                <w:bCs/>
                <w:sz w:val="16"/>
                <w:szCs w:val="24"/>
              </w:rPr>
              <w:t>energjisë</w:t>
            </w:r>
          </w:p>
        </w:tc>
        <w:tc>
          <w:tcPr>
            <w:tcW w:w="515" w:type="pct"/>
            <w:vAlign w:val="center"/>
          </w:tcPr>
          <w:p w14:paraId="23FAEEAF" w14:textId="77777777" w:rsidR="00655FA7" w:rsidRPr="00CC49AB" w:rsidRDefault="00655FA7" w:rsidP="002405F4">
            <w:pPr>
              <w:spacing w:after="0" w:line="240" w:lineRule="auto"/>
              <w:jc w:val="center"/>
              <w:rPr>
                <w:rFonts w:ascii="Garamond" w:hAnsi="Garamond" w:cs="Times New Roman"/>
                <w:sz w:val="16"/>
                <w:szCs w:val="24"/>
              </w:rPr>
            </w:pPr>
            <w:r w:rsidRPr="00CC49AB">
              <w:rPr>
                <w:rFonts w:ascii="Garamond" w:hAnsi="Garamond" w:cs="Times New Roman"/>
                <w:sz w:val="16"/>
                <w:szCs w:val="24"/>
              </w:rPr>
              <w:t>72</w:t>
            </w:r>
          </w:p>
        </w:tc>
        <w:tc>
          <w:tcPr>
            <w:tcW w:w="396" w:type="pct"/>
            <w:vAlign w:val="center"/>
          </w:tcPr>
          <w:p w14:paraId="6CA36FB6" w14:textId="77777777" w:rsidR="00655FA7" w:rsidRPr="00CC49AB" w:rsidRDefault="00655FA7" w:rsidP="002405F4">
            <w:pPr>
              <w:spacing w:after="0" w:line="240" w:lineRule="auto"/>
              <w:rPr>
                <w:rFonts w:ascii="Garamond" w:hAnsi="Garamond" w:cs="Times New Roman"/>
                <w:sz w:val="16"/>
                <w:szCs w:val="24"/>
              </w:rPr>
            </w:pPr>
            <w:r w:rsidRPr="00CC49AB">
              <w:rPr>
                <w:rFonts w:ascii="Garamond" w:hAnsi="Garamond" w:cs="Times New Roman"/>
                <w:sz w:val="16"/>
                <w:szCs w:val="24"/>
              </w:rPr>
              <w:t>EM-P1</w:t>
            </w:r>
          </w:p>
        </w:tc>
        <w:tc>
          <w:tcPr>
            <w:tcW w:w="1371" w:type="pct"/>
          </w:tcPr>
          <w:p w14:paraId="5501858A" w14:textId="1C634DBA" w:rsidR="00655FA7" w:rsidRPr="00CC49AB" w:rsidRDefault="00AA296B" w:rsidP="002405F4">
            <w:pPr>
              <w:spacing w:after="0" w:line="240" w:lineRule="auto"/>
              <w:rPr>
                <w:rFonts w:ascii="Garamond" w:hAnsi="Garamond" w:cs="Times New Roman"/>
                <w:sz w:val="16"/>
                <w:szCs w:val="24"/>
              </w:rPr>
            </w:pPr>
            <w:r w:rsidRPr="00CC49AB">
              <w:rPr>
                <w:rFonts w:ascii="Garamond" w:hAnsi="Garamond" w:cs="Times New Roman"/>
                <w:sz w:val="16"/>
                <w:szCs w:val="24"/>
              </w:rPr>
              <w:t>Eliminimi</w:t>
            </w:r>
            <w:r w:rsidR="00655FA7" w:rsidRPr="00CC49AB">
              <w:rPr>
                <w:rFonts w:ascii="Garamond" w:hAnsi="Garamond" w:cs="Times New Roman"/>
                <w:sz w:val="16"/>
                <w:szCs w:val="24"/>
              </w:rPr>
              <w:t xml:space="preserve"> i varfërisë energjetike</w:t>
            </w:r>
          </w:p>
        </w:tc>
        <w:tc>
          <w:tcPr>
            <w:tcW w:w="2361" w:type="pct"/>
          </w:tcPr>
          <w:p w14:paraId="366CD2AE" w14:textId="77777777" w:rsidR="00655FA7" w:rsidRPr="00CC49AB" w:rsidRDefault="00655FA7" w:rsidP="002405F4">
            <w:pPr>
              <w:keepNext/>
              <w:spacing w:after="0" w:line="240" w:lineRule="auto"/>
              <w:rPr>
                <w:rFonts w:ascii="Garamond" w:hAnsi="Garamond" w:cs="Times New Roman"/>
                <w:sz w:val="16"/>
                <w:szCs w:val="24"/>
              </w:rPr>
            </w:pPr>
            <w:r w:rsidRPr="00CC49AB">
              <w:rPr>
                <w:rFonts w:ascii="Garamond" w:hAnsi="Garamond" w:cs="Times New Roman"/>
                <w:sz w:val="16"/>
                <w:szCs w:val="24"/>
              </w:rPr>
              <w:t>Kjo masë siguroi mbështetje për 213 mijë familje me kosto për buxhetin e shtetit në 1.76 miliardë lekë (14.22 MEur) në vit në 2019/2020. Të përdoret si udhëzues për kostot vjetore në të ardhmen.</w:t>
            </w:r>
          </w:p>
        </w:tc>
      </w:tr>
    </w:tbl>
    <w:p w14:paraId="7D26FE8F"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bookmarkStart w:id="393" w:name="_Toc184729248"/>
      <w:r w:rsidRPr="00CC49AB">
        <w:rPr>
          <w:rFonts w:ascii="Garamond" w:hAnsi="Garamond" w:cs="Times New Roman"/>
          <w:b w:val="0"/>
          <w:i/>
          <w:color w:val="auto"/>
          <w:szCs w:val="20"/>
        </w:rPr>
        <w:t xml:space="preserve">Tabela </w:t>
      </w:r>
      <w:r w:rsidR="00D05C41" w:rsidRPr="00CC49AB">
        <w:rPr>
          <w:rFonts w:ascii="Garamond" w:hAnsi="Garamond" w:cs="Times New Roman"/>
          <w:b w:val="0"/>
          <w:i/>
          <w:color w:val="auto"/>
          <w:szCs w:val="20"/>
        </w:rPr>
        <w:t>8.1</w:t>
      </w:r>
      <w:r w:rsidRPr="00CC49AB">
        <w:rPr>
          <w:rFonts w:ascii="Garamond" w:hAnsi="Garamond" w:cs="Times New Roman"/>
          <w:b w:val="0"/>
          <w:i/>
          <w:color w:val="auto"/>
          <w:szCs w:val="20"/>
        </w:rPr>
        <w:t xml:space="preserve"> Pasqyrë e nevojave për investime për PaM-të e identifikuara deri në vitin 2030</w:t>
      </w:r>
      <w:bookmarkEnd w:id="393"/>
    </w:p>
    <w:p w14:paraId="5C00AF6E" w14:textId="77777777" w:rsidR="00655FA7" w:rsidRPr="00CC49AB" w:rsidRDefault="00655FA7" w:rsidP="00655FA7">
      <w:pPr>
        <w:pStyle w:val="Caption"/>
        <w:keepNext w:val="0"/>
        <w:spacing w:after="0" w:line="240" w:lineRule="auto"/>
        <w:ind w:right="69"/>
        <w:jc w:val="center"/>
        <w:rPr>
          <w:rFonts w:ascii="Garamond" w:hAnsi="Garamond" w:cs="Times New Roman"/>
          <w:b w:val="0"/>
          <w:i/>
          <w:color w:val="auto"/>
          <w:szCs w:val="20"/>
        </w:rPr>
      </w:pPr>
      <w:r w:rsidRPr="00CC49AB">
        <w:rPr>
          <w:rFonts w:ascii="Garamond" w:hAnsi="Garamond" w:cs="Times New Roman"/>
          <w:b w:val="0"/>
          <w:i/>
          <w:color w:val="auto"/>
          <w:szCs w:val="20"/>
        </w:rPr>
        <w:t>Burimi: Plani Kombëtar i Energjisë dhe Klimës,</w:t>
      </w:r>
    </w:p>
    <w:p w14:paraId="2FCF3CAC" w14:textId="77777777" w:rsidR="00104EFE" w:rsidRPr="00CC49AB" w:rsidRDefault="00104EFE" w:rsidP="00D05C41">
      <w:pPr>
        <w:pStyle w:val="TEKSTIIIIII"/>
      </w:pPr>
    </w:p>
    <w:p w14:paraId="2156F5FD" w14:textId="76AB9710" w:rsidR="00655FA7" w:rsidRPr="00CC49AB" w:rsidRDefault="00655FA7" w:rsidP="00D05C41">
      <w:pPr>
        <w:pStyle w:val="TEKSTIIIIII"/>
      </w:pPr>
      <w:r w:rsidRPr="00CC49AB">
        <w:t>Nevoja totale për investime për periudhën deri në vitin 2030 është rreth 3.9 miliardë euro, nga të cilat rreth 67 milionë duhet të ndahen për aktivitete mundësuese (aktivitete politika, rregullatore, financiare, organizative, fiskale, informative/edukative/promocionale dhe teknike, varfëria energjetike e përshtatshme).</w:t>
      </w:r>
    </w:p>
    <w:p w14:paraId="2027BB63" w14:textId="77777777" w:rsidR="00655FA7" w:rsidRPr="00CC49AB" w:rsidRDefault="00D05C41" w:rsidP="00D05C41">
      <w:pPr>
        <w:pStyle w:val="TEKSTIIIIII"/>
        <w:rPr>
          <w:b/>
        </w:rPr>
      </w:pPr>
      <w:bookmarkStart w:id="394" w:name="_Toc184729162"/>
      <w:r w:rsidRPr="00CC49AB">
        <w:rPr>
          <w:b/>
        </w:rPr>
        <w:lastRenderedPageBreak/>
        <w:t xml:space="preserve">8.2 </w:t>
      </w:r>
      <w:r w:rsidR="00655FA7" w:rsidRPr="00CC49AB">
        <w:rPr>
          <w:b/>
        </w:rPr>
        <w:t>Kostot tipike për masat EE/RE për sektorin e ndërtimit</w:t>
      </w:r>
      <w:bookmarkEnd w:id="394"/>
    </w:p>
    <w:p w14:paraId="2F4C7B97" w14:textId="77777777" w:rsidR="00655FA7" w:rsidRPr="00CC49AB" w:rsidRDefault="00655FA7" w:rsidP="00D05C41">
      <w:pPr>
        <w:pStyle w:val="TEKSTIIIIII"/>
        <w:rPr>
          <w:szCs w:val="24"/>
        </w:rPr>
      </w:pPr>
      <w:r w:rsidRPr="00CC49AB">
        <w:rPr>
          <w:szCs w:val="24"/>
        </w:rPr>
        <w:t>Kostot tipike për masat EE/RE, të cilat sigurojnë një rinovim të thellë dhe që rezultojnë në ndërtesa me emetim zero, janë ndarë në bazë të të dhënave empirike nga projekti SEMP SECO, si dhe bazuar në njohuritë e ekspertëve mbi grupimin e kërkuar të llojeve të ndryshme të EE/ Masat e RE që sigurojnë ndërtesa shumë efikase/me emetim zero.</w:t>
      </w:r>
    </w:p>
    <w:p w14:paraId="242E134B" w14:textId="03776832" w:rsidR="00655FA7" w:rsidRPr="00CC49AB" w:rsidRDefault="00655FA7" w:rsidP="00D05C41">
      <w:pPr>
        <w:pStyle w:val="TEKSTIIIIII"/>
        <w:rPr>
          <w:szCs w:val="24"/>
        </w:rPr>
      </w:pPr>
      <w:r w:rsidRPr="00CC49AB">
        <w:rPr>
          <w:szCs w:val="24"/>
        </w:rPr>
        <w:t xml:space="preserve">Një pasqyrë e kostove specifike të investimit për sipërfaqe kati (EUR/m²) për masa të ndryshme të </w:t>
      </w:r>
      <w:r w:rsidR="00340F38" w:rsidRPr="00CC49AB">
        <w:rPr>
          <w:szCs w:val="24"/>
        </w:rPr>
        <w:t>eficienc</w:t>
      </w:r>
      <w:r w:rsidRPr="00CC49AB">
        <w:rPr>
          <w:szCs w:val="24"/>
        </w:rPr>
        <w:t>ës së energjisë dhe energjisë së rinovueshme është dhënë në tabelën 8.2.</w:t>
      </w:r>
    </w:p>
    <w:p w14:paraId="16A6EA02" w14:textId="77777777" w:rsidR="00655FA7" w:rsidRPr="00CC49AB" w:rsidRDefault="00655FA7" w:rsidP="00D05C41">
      <w:pPr>
        <w:pStyle w:val="TEKSTIIIIII"/>
        <w:rPr>
          <w:szCs w:val="24"/>
        </w:rPr>
      </w:pPr>
      <w:r w:rsidRPr="00CC49AB">
        <w:rPr>
          <w:szCs w:val="24"/>
        </w:rPr>
        <w:t>Bazuar në të dhënat empirike për kostot specifike të investimit dhe grupimin e llojeve të ndryshme të masave EE/RE që sigurojnë ndërtesa me efikasitet të lartë/me emetim zero, llogaritja e nevojave të pritshme për investime deri në vitet 2030, 2040 dhe 2050, të nevojshme për dekarbonizimin e stokut të ndërtesave shqiptare, në tabelën 8.3 (Kapitulli 7.3)</w:t>
      </w:r>
    </w:p>
    <w:p w14:paraId="1C6C0653" w14:textId="77777777" w:rsidR="00D84F93" w:rsidRPr="00CC49AB" w:rsidRDefault="00D84F93" w:rsidP="00D05C41">
      <w:pPr>
        <w:pStyle w:val="TEKSTIIIIII"/>
      </w:pPr>
    </w:p>
    <w:tbl>
      <w:tblPr>
        <w:tblW w:w="5000" w:type="pct"/>
        <w:jc w:val="center"/>
        <w:tblLook w:val="04A0" w:firstRow="1" w:lastRow="0" w:firstColumn="1" w:lastColumn="0" w:noHBand="0" w:noVBand="1"/>
      </w:tblPr>
      <w:tblGrid>
        <w:gridCol w:w="318"/>
        <w:gridCol w:w="668"/>
        <w:gridCol w:w="1062"/>
        <w:gridCol w:w="943"/>
        <w:gridCol w:w="722"/>
        <w:gridCol w:w="722"/>
        <w:gridCol w:w="547"/>
        <w:gridCol w:w="1142"/>
        <w:gridCol w:w="527"/>
        <w:gridCol w:w="527"/>
        <w:gridCol w:w="459"/>
        <w:gridCol w:w="1115"/>
        <w:gridCol w:w="562"/>
      </w:tblGrid>
      <w:tr w:rsidR="00526B49" w:rsidRPr="00CC49AB" w14:paraId="230EC0FC" w14:textId="77777777" w:rsidTr="00104EFE">
        <w:trPr>
          <w:trHeight w:val="909"/>
          <w:jc w:val="center"/>
        </w:trPr>
        <w:tc>
          <w:tcPr>
            <w:tcW w:w="164" w:type="pct"/>
            <w:tcBorders>
              <w:top w:val="double" w:sz="6" w:space="0" w:color="auto"/>
              <w:left w:val="double" w:sz="6" w:space="0" w:color="auto"/>
              <w:bottom w:val="single" w:sz="4" w:space="0" w:color="auto"/>
              <w:right w:val="single" w:sz="4" w:space="0" w:color="auto"/>
            </w:tcBorders>
            <w:shd w:val="clear" w:color="auto" w:fill="auto"/>
            <w:noWrap/>
            <w:vAlign w:val="center"/>
            <w:hideMark/>
          </w:tcPr>
          <w:p w14:paraId="773B6F72" w14:textId="77777777" w:rsidR="00D84F93" w:rsidRPr="00CC49AB" w:rsidRDefault="00D84F93" w:rsidP="008E11B0">
            <w:pPr>
              <w:spacing w:after="0" w:line="240" w:lineRule="auto"/>
              <w:jc w:val="center"/>
              <w:rPr>
                <w:rFonts w:ascii="Times New Roman" w:eastAsia="Times New Roman" w:hAnsi="Times New Roman" w:cs="Times New Roman"/>
                <w:b/>
                <w:bCs/>
                <w:sz w:val="10"/>
                <w:szCs w:val="16"/>
                <w:lang w:eastAsia="en-US"/>
              </w:rPr>
            </w:pPr>
            <w:r w:rsidRPr="00CC49AB">
              <w:rPr>
                <w:rFonts w:ascii="Times New Roman" w:eastAsia="Times New Roman" w:hAnsi="Times New Roman" w:cs="Times New Roman"/>
                <w:b/>
                <w:bCs/>
                <w:sz w:val="10"/>
                <w:szCs w:val="16"/>
                <w:lang w:eastAsia="en-US"/>
              </w:rPr>
              <w:t>Nr</w:t>
            </w:r>
          </w:p>
        </w:tc>
        <w:tc>
          <w:tcPr>
            <w:tcW w:w="360" w:type="pct"/>
            <w:tcBorders>
              <w:top w:val="double" w:sz="6" w:space="0" w:color="auto"/>
              <w:left w:val="nil"/>
              <w:bottom w:val="single" w:sz="4" w:space="0" w:color="auto"/>
              <w:right w:val="single" w:sz="4" w:space="0" w:color="auto"/>
            </w:tcBorders>
            <w:shd w:val="clear" w:color="auto" w:fill="auto"/>
            <w:noWrap/>
            <w:vAlign w:val="center"/>
            <w:hideMark/>
          </w:tcPr>
          <w:p w14:paraId="3E2F6BB0" w14:textId="77777777" w:rsidR="00D84F93" w:rsidRPr="00CC49AB" w:rsidRDefault="00D84F93" w:rsidP="008E11B0">
            <w:pPr>
              <w:spacing w:after="0" w:line="240" w:lineRule="auto"/>
              <w:jc w:val="center"/>
              <w:rPr>
                <w:rFonts w:ascii="Times New Roman" w:eastAsia="Times New Roman" w:hAnsi="Times New Roman" w:cs="Times New Roman"/>
                <w:b/>
                <w:bCs/>
                <w:sz w:val="10"/>
                <w:szCs w:val="16"/>
                <w:lang w:eastAsia="en-US"/>
              </w:rPr>
            </w:pPr>
            <w:r w:rsidRPr="00CC49AB">
              <w:rPr>
                <w:rFonts w:ascii="Times New Roman" w:eastAsia="Times New Roman" w:hAnsi="Times New Roman" w:cs="Times New Roman"/>
                <w:b/>
                <w:bCs/>
                <w:sz w:val="10"/>
                <w:szCs w:val="16"/>
                <w:lang w:eastAsia="en-US"/>
              </w:rPr>
              <w:t>Sektori</w:t>
            </w:r>
          </w:p>
        </w:tc>
        <w:tc>
          <w:tcPr>
            <w:tcW w:w="581" w:type="pct"/>
            <w:tcBorders>
              <w:top w:val="double" w:sz="6" w:space="0" w:color="auto"/>
              <w:left w:val="nil"/>
              <w:bottom w:val="single" w:sz="4" w:space="0" w:color="auto"/>
              <w:right w:val="single" w:sz="4" w:space="0" w:color="auto"/>
            </w:tcBorders>
            <w:shd w:val="clear" w:color="auto" w:fill="auto"/>
            <w:noWrap/>
            <w:hideMark/>
          </w:tcPr>
          <w:p w14:paraId="3C4321C5"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Kategoritë e Ndërtesave</w:t>
            </w:r>
          </w:p>
        </w:tc>
        <w:tc>
          <w:tcPr>
            <w:tcW w:w="515" w:type="pct"/>
            <w:tcBorders>
              <w:top w:val="double" w:sz="6" w:space="0" w:color="auto"/>
              <w:left w:val="nil"/>
              <w:bottom w:val="single" w:sz="4" w:space="0" w:color="auto"/>
              <w:right w:val="single" w:sz="4" w:space="0" w:color="auto"/>
            </w:tcBorders>
            <w:shd w:val="clear" w:color="auto" w:fill="auto"/>
            <w:noWrap/>
            <w:vAlign w:val="center"/>
            <w:hideMark/>
          </w:tcPr>
          <w:p w14:paraId="76734C71" w14:textId="77777777" w:rsidR="00D84F93" w:rsidRPr="00CC49AB" w:rsidRDefault="00D84F93" w:rsidP="008E11B0">
            <w:pPr>
              <w:spacing w:after="0" w:line="240" w:lineRule="auto"/>
              <w:jc w:val="center"/>
              <w:rPr>
                <w:rFonts w:ascii="Times New Roman" w:eastAsia="Times New Roman" w:hAnsi="Times New Roman" w:cs="Times New Roman"/>
                <w:b/>
                <w:bCs/>
                <w:sz w:val="10"/>
                <w:szCs w:val="16"/>
                <w:lang w:eastAsia="en-US"/>
              </w:rPr>
            </w:pPr>
            <w:r w:rsidRPr="00CC49AB">
              <w:rPr>
                <w:rFonts w:ascii="Times New Roman" w:eastAsia="Times New Roman" w:hAnsi="Times New Roman" w:cs="Times New Roman"/>
                <w:b/>
                <w:bCs/>
                <w:sz w:val="10"/>
                <w:szCs w:val="16"/>
                <w:lang w:eastAsia="en-US"/>
              </w:rPr>
              <w:t>Termoizolimi mure</w:t>
            </w:r>
          </w:p>
        </w:tc>
        <w:tc>
          <w:tcPr>
            <w:tcW w:w="390" w:type="pct"/>
            <w:tcBorders>
              <w:top w:val="double" w:sz="6" w:space="0" w:color="auto"/>
              <w:left w:val="nil"/>
              <w:bottom w:val="single" w:sz="4" w:space="0" w:color="auto"/>
              <w:right w:val="single" w:sz="4" w:space="0" w:color="auto"/>
            </w:tcBorders>
            <w:shd w:val="clear" w:color="auto" w:fill="auto"/>
            <w:vAlign w:val="center"/>
            <w:hideMark/>
          </w:tcPr>
          <w:p w14:paraId="40488F00" w14:textId="77777777" w:rsidR="00D84F93" w:rsidRPr="00CC49AB" w:rsidRDefault="00D84F93" w:rsidP="008E11B0">
            <w:pPr>
              <w:spacing w:after="0" w:line="240" w:lineRule="auto"/>
              <w:jc w:val="center"/>
              <w:rPr>
                <w:rFonts w:ascii="Times New Roman" w:eastAsia="Times New Roman" w:hAnsi="Times New Roman" w:cs="Times New Roman"/>
                <w:b/>
                <w:bCs/>
                <w:sz w:val="10"/>
                <w:szCs w:val="16"/>
                <w:lang w:eastAsia="en-US"/>
              </w:rPr>
            </w:pPr>
            <w:r w:rsidRPr="00CC49AB">
              <w:rPr>
                <w:rFonts w:ascii="Times New Roman" w:eastAsia="Times New Roman" w:hAnsi="Times New Roman" w:cs="Times New Roman"/>
                <w:b/>
                <w:bCs/>
                <w:sz w:val="10"/>
                <w:szCs w:val="16"/>
                <w:lang w:eastAsia="en-US"/>
              </w:rPr>
              <w:t>Termoizolimi çati</w:t>
            </w:r>
          </w:p>
        </w:tc>
        <w:tc>
          <w:tcPr>
            <w:tcW w:w="390" w:type="pct"/>
            <w:tcBorders>
              <w:top w:val="double" w:sz="6" w:space="0" w:color="auto"/>
              <w:left w:val="nil"/>
              <w:bottom w:val="single" w:sz="4" w:space="0" w:color="auto"/>
              <w:right w:val="single" w:sz="4" w:space="0" w:color="auto"/>
            </w:tcBorders>
            <w:shd w:val="clear" w:color="auto" w:fill="auto"/>
            <w:vAlign w:val="center"/>
            <w:hideMark/>
          </w:tcPr>
          <w:p w14:paraId="3AA2C7E5" w14:textId="77777777" w:rsidR="00D84F93" w:rsidRPr="00CC49AB" w:rsidRDefault="00D84F93" w:rsidP="008E11B0">
            <w:pPr>
              <w:spacing w:after="0" w:line="240" w:lineRule="auto"/>
              <w:jc w:val="center"/>
              <w:rPr>
                <w:rFonts w:ascii="Times New Roman" w:eastAsia="Times New Roman" w:hAnsi="Times New Roman" w:cs="Times New Roman"/>
                <w:b/>
                <w:bCs/>
                <w:sz w:val="10"/>
                <w:szCs w:val="16"/>
                <w:lang w:eastAsia="en-US"/>
              </w:rPr>
            </w:pPr>
            <w:r w:rsidRPr="00CC49AB">
              <w:rPr>
                <w:rFonts w:ascii="Times New Roman" w:eastAsia="Times New Roman" w:hAnsi="Times New Roman" w:cs="Times New Roman"/>
                <w:b/>
                <w:bCs/>
                <w:sz w:val="10"/>
                <w:szCs w:val="16"/>
                <w:lang w:eastAsia="en-US"/>
              </w:rPr>
              <w:t>Termoizolimi dysheme</w:t>
            </w:r>
          </w:p>
        </w:tc>
        <w:tc>
          <w:tcPr>
            <w:tcW w:w="278" w:type="pct"/>
            <w:tcBorders>
              <w:top w:val="double" w:sz="6" w:space="0" w:color="auto"/>
              <w:left w:val="nil"/>
              <w:bottom w:val="single" w:sz="4" w:space="0" w:color="auto"/>
              <w:right w:val="single" w:sz="4" w:space="0" w:color="auto"/>
            </w:tcBorders>
            <w:shd w:val="clear" w:color="auto" w:fill="auto"/>
            <w:vAlign w:val="center"/>
            <w:hideMark/>
          </w:tcPr>
          <w:p w14:paraId="11DB6E51" w14:textId="5CDE301A" w:rsidR="00D84F93" w:rsidRPr="00CC49AB" w:rsidRDefault="00D84F93" w:rsidP="008E11B0">
            <w:pPr>
              <w:spacing w:after="0" w:line="240" w:lineRule="auto"/>
              <w:jc w:val="center"/>
              <w:rPr>
                <w:rFonts w:ascii="Times New Roman" w:eastAsia="Times New Roman" w:hAnsi="Times New Roman" w:cs="Times New Roman"/>
                <w:b/>
                <w:bCs/>
                <w:sz w:val="10"/>
                <w:szCs w:val="16"/>
                <w:lang w:eastAsia="en-US"/>
              </w:rPr>
            </w:pPr>
            <w:r w:rsidRPr="00CC49AB">
              <w:rPr>
                <w:rFonts w:ascii="Times New Roman" w:eastAsia="Times New Roman" w:hAnsi="Times New Roman" w:cs="Times New Roman"/>
                <w:b/>
                <w:bCs/>
                <w:sz w:val="10"/>
                <w:szCs w:val="16"/>
                <w:lang w:eastAsia="en-US"/>
              </w:rPr>
              <w:t xml:space="preserve">Dritare </w:t>
            </w:r>
            <w:r w:rsidR="00C462FC" w:rsidRPr="00CC49AB">
              <w:rPr>
                <w:rFonts w:ascii="Times New Roman" w:eastAsia="Times New Roman" w:hAnsi="Times New Roman" w:cs="Times New Roman"/>
                <w:b/>
                <w:bCs/>
                <w:sz w:val="10"/>
                <w:szCs w:val="16"/>
                <w:lang w:eastAsia="en-US"/>
              </w:rPr>
              <w:t>Eficient</w:t>
            </w:r>
            <w:r w:rsidRPr="00CC49AB">
              <w:rPr>
                <w:rFonts w:ascii="Times New Roman" w:eastAsia="Times New Roman" w:hAnsi="Times New Roman" w:cs="Times New Roman"/>
                <w:b/>
                <w:bCs/>
                <w:sz w:val="10"/>
                <w:szCs w:val="16"/>
                <w:lang w:eastAsia="en-US"/>
              </w:rPr>
              <w:t>e</w:t>
            </w:r>
          </w:p>
        </w:tc>
        <w:tc>
          <w:tcPr>
            <w:tcW w:w="613" w:type="pct"/>
            <w:tcBorders>
              <w:top w:val="double" w:sz="6" w:space="0" w:color="auto"/>
              <w:left w:val="nil"/>
              <w:bottom w:val="single" w:sz="4" w:space="0" w:color="auto"/>
              <w:right w:val="single" w:sz="4" w:space="0" w:color="auto"/>
            </w:tcBorders>
            <w:shd w:val="clear" w:color="auto" w:fill="auto"/>
            <w:noWrap/>
            <w:vAlign w:val="center"/>
            <w:hideMark/>
          </w:tcPr>
          <w:p w14:paraId="2A23CFE6" w14:textId="34B7C3A9" w:rsidR="00D84F93" w:rsidRPr="00CC49AB" w:rsidRDefault="00D84F93" w:rsidP="008E11B0">
            <w:pPr>
              <w:spacing w:after="0" w:line="240" w:lineRule="auto"/>
              <w:jc w:val="center"/>
              <w:rPr>
                <w:rFonts w:ascii="Times New Roman" w:eastAsia="Times New Roman" w:hAnsi="Times New Roman" w:cs="Times New Roman"/>
                <w:b/>
                <w:bCs/>
                <w:sz w:val="10"/>
                <w:szCs w:val="16"/>
                <w:lang w:eastAsia="en-US"/>
              </w:rPr>
            </w:pPr>
            <w:r w:rsidRPr="00CC49AB">
              <w:rPr>
                <w:rFonts w:ascii="Times New Roman" w:eastAsia="Times New Roman" w:hAnsi="Times New Roman" w:cs="Times New Roman"/>
                <w:b/>
                <w:bCs/>
                <w:sz w:val="10"/>
                <w:szCs w:val="16"/>
                <w:lang w:eastAsia="en-US"/>
              </w:rPr>
              <w:t xml:space="preserve">Dyer të jashtme </w:t>
            </w:r>
            <w:r w:rsidR="00C462FC" w:rsidRPr="00CC49AB">
              <w:rPr>
                <w:rFonts w:ascii="Times New Roman" w:eastAsia="Times New Roman" w:hAnsi="Times New Roman" w:cs="Times New Roman"/>
                <w:b/>
                <w:bCs/>
                <w:sz w:val="10"/>
                <w:szCs w:val="16"/>
                <w:lang w:eastAsia="en-US"/>
              </w:rPr>
              <w:t>eficient</w:t>
            </w:r>
            <w:r w:rsidRPr="00CC49AB">
              <w:rPr>
                <w:rFonts w:ascii="Times New Roman" w:eastAsia="Times New Roman" w:hAnsi="Times New Roman" w:cs="Times New Roman"/>
                <w:b/>
                <w:bCs/>
                <w:sz w:val="10"/>
                <w:szCs w:val="16"/>
                <w:lang w:eastAsia="en-US"/>
              </w:rPr>
              <w:t>e</w:t>
            </w:r>
          </w:p>
        </w:tc>
        <w:tc>
          <w:tcPr>
            <w:tcW w:w="281" w:type="pct"/>
            <w:tcBorders>
              <w:top w:val="double" w:sz="6" w:space="0" w:color="auto"/>
              <w:left w:val="nil"/>
              <w:bottom w:val="single" w:sz="4" w:space="0" w:color="auto"/>
              <w:right w:val="single" w:sz="4" w:space="0" w:color="auto"/>
            </w:tcBorders>
            <w:shd w:val="clear" w:color="auto" w:fill="auto"/>
            <w:vAlign w:val="center"/>
            <w:hideMark/>
          </w:tcPr>
          <w:p w14:paraId="3AEB866B" w14:textId="77777777" w:rsidR="00D84F93" w:rsidRPr="00CC49AB" w:rsidRDefault="00D84F93" w:rsidP="008E11B0">
            <w:pPr>
              <w:spacing w:after="0" w:line="240" w:lineRule="auto"/>
              <w:jc w:val="center"/>
              <w:rPr>
                <w:rFonts w:ascii="Times New Roman" w:eastAsia="Times New Roman" w:hAnsi="Times New Roman" w:cs="Times New Roman"/>
                <w:b/>
                <w:bCs/>
                <w:sz w:val="10"/>
                <w:szCs w:val="16"/>
                <w:lang w:eastAsia="en-US"/>
              </w:rPr>
            </w:pPr>
            <w:r w:rsidRPr="00CC49AB">
              <w:rPr>
                <w:rFonts w:ascii="Times New Roman" w:eastAsia="Times New Roman" w:hAnsi="Times New Roman" w:cs="Times New Roman"/>
                <w:b/>
                <w:bCs/>
                <w:sz w:val="10"/>
                <w:szCs w:val="16"/>
                <w:lang w:eastAsia="en-US"/>
              </w:rPr>
              <w:t>Ndriçim LED</w:t>
            </w:r>
          </w:p>
        </w:tc>
        <w:tc>
          <w:tcPr>
            <w:tcW w:w="273" w:type="pct"/>
            <w:tcBorders>
              <w:top w:val="double" w:sz="6" w:space="0" w:color="auto"/>
              <w:left w:val="nil"/>
              <w:bottom w:val="single" w:sz="4" w:space="0" w:color="auto"/>
              <w:right w:val="single" w:sz="4" w:space="0" w:color="auto"/>
            </w:tcBorders>
            <w:shd w:val="clear" w:color="auto" w:fill="auto"/>
            <w:vAlign w:val="center"/>
            <w:hideMark/>
          </w:tcPr>
          <w:p w14:paraId="789084DE" w14:textId="2DFE2DB0" w:rsidR="00D84F93" w:rsidRPr="00CC49AB" w:rsidRDefault="00D84F93" w:rsidP="008E11B0">
            <w:pPr>
              <w:spacing w:after="0" w:line="240" w:lineRule="auto"/>
              <w:jc w:val="center"/>
              <w:rPr>
                <w:rFonts w:ascii="Times New Roman" w:eastAsia="Times New Roman" w:hAnsi="Times New Roman" w:cs="Times New Roman"/>
                <w:b/>
                <w:bCs/>
                <w:sz w:val="10"/>
                <w:szCs w:val="16"/>
                <w:lang w:eastAsia="en-US"/>
              </w:rPr>
            </w:pPr>
            <w:r w:rsidRPr="00CC49AB">
              <w:rPr>
                <w:rFonts w:ascii="Times New Roman" w:eastAsia="Times New Roman" w:hAnsi="Times New Roman" w:cs="Times New Roman"/>
                <w:b/>
                <w:bCs/>
                <w:sz w:val="10"/>
                <w:szCs w:val="16"/>
                <w:lang w:eastAsia="en-US"/>
              </w:rPr>
              <w:t xml:space="preserve">Kaldajë </w:t>
            </w:r>
            <w:r w:rsidR="00C462FC" w:rsidRPr="00CC49AB">
              <w:rPr>
                <w:rFonts w:ascii="Times New Roman" w:eastAsia="Times New Roman" w:hAnsi="Times New Roman" w:cs="Times New Roman"/>
                <w:b/>
                <w:bCs/>
                <w:sz w:val="10"/>
                <w:szCs w:val="16"/>
                <w:lang w:eastAsia="en-US"/>
              </w:rPr>
              <w:t>eficient</w:t>
            </w:r>
            <w:r w:rsidRPr="00CC49AB">
              <w:rPr>
                <w:rFonts w:ascii="Times New Roman" w:eastAsia="Times New Roman" w:hAnsi="Times New Roman" w:cs="Times New Roman"/>
                <w:b/>
                <w:bCs/>
                <w:sz w:val="10"/>
                <w:szCs w:val="16"/>
                <w:lang w:eastAsia="en-US"/>
              </w:rPr>
              <w:t>e me pelet</w:t>
            </w:r>
          </w:p>
        </w:tc>
        <w:tc>
          <w:tcPr>
            <w:tcW w:w="243" w:type="pct"/>
            <w:tcBorders>
              <w:top w:val="double" w:sz="6" w:space="0" w:color="auto"/>
              <w:left w:val="nil"/>
              <w:bottom w:val="single" w:sz="4" w:space="0" w:color="auto"/>
              <w:right w:val="single" w:sz="4" w:space="0" w:color="auto"/>
            </w:tcBorders>
            <w:shd w:val="clear" w:color="auto" w:fill="auto"/>
            <w:vAlign w:val="center"/>
            <w:hideMark/>
          </w:tcPr>
          <w:p w14:paraId="5B463C39" w14:textId="77777777" w:rsidR="00D84F93" w:rsidRPr="00CC49AB" w:rsidRDefault="00D84F93" w:rsidP="008E11B0">
            <w:pPr>
              <w:spacing w:after="0" w:line="240" w:lineRule="auto"/>
              <w:jc w:val="center"/>
              <w:rPr>
                <w:rFonts w:ascii="Times New Roman" w:eastAsia="Times New Roman" w:hAnsi="Times New Roman" w:cs="Times New Roman"/>
                <w:b/>
                <w:bCs/>
                <w:sz w:val="10"/>
                <w:szCs w:val="16"/>
                <w:lang w:eastAsia="en-US"/>
              </w:rPr>
            </w:pPr>
            <w:r w:rsidRPr="00CC49AB">
              <w:rPr>
                <w:rFonts w:ascii="Times New Roman" w:eastAsia="Times New Roman" w:hAnsi="Times New Roman" w:cs="Times New Roman"/>
                <w:b/>
                <w:bCs/>
                <w:sz w:val="10"/>
                <w:szCs w:val="16"/>
                <w:lang w:eastAsia="en-US"/>
              </w:rPr>
              <w:t>Panel diellor për UNS</w:t>
            </w:r>
          </w:p>
        </w:tc>
        <w:tc>
          <w:tcPr>
            <w:tcW w:w="611" w:type="pct"/>
            <w:tcBorders>
              <w:top w:val="double" w:sz="6" w:space="0" w:color="auto"/>
              <w:left w:val="nil"/>
              <w:bottom w:val="single" w:sz="4" w:space="0" w:color="auto"/>
              <w:right w:val="single" w:sz="4" w:space="0" w:color="auto"/>
            </w:tcBorders>
            <w:shd w:val="clear" w:color="auto" w:fill="auto"/>
            <w:noWrap/>
            <w:vAlign w:val="center"/>
            <w:hideMark/>
          </w:tcPr>
          <w:p w14:paraId="30812F0C" w14:textId="77777777" w:rsidR="00D84F93" w:rsidRPr="00CC49AB" w:rsidRDefault="00D84F93" w:rsidP="008E11B0">
            <w:pPr>
              <w:spacing w:after="0" w:line="240" w:lineRule="auto"/>
              <w:jc w:val="center"/>
              <w:rPr>
                <w:rFonts w:ascii="Times New Roman" w:eastAsia="Times New Roman" w:hAnsi="Times New Roman" w:cs="Times New Roman"/>
                <w:b/>
                <w:bCs/>
                <w:sz w:val="10"/>
                <w:szCs w:val="16"/>
                <w:lang w:eastAsia="en-US"/>
              </w:rPr>
            </w:pPr>
            <w:r w:rsidRPr="00CC49AB">
              <w:rPr>
                <w:rFonts w:ascii="Times New Roman" w:eastAsia="Times New Roman" w:hAnsi="Times New Roman" w:cs="Times New Roman"/>
                <w:b/>
                <w:bCs/>
                <w:sz w:val="10"/>
                <w:szCs w:val="16"/>
                <w:lang w:eastAsia="en-US"/>
              </w:rPr>
              <w:t>Panel diellor fotovoltaik</w:t>
            </w:r>
          </w:p>
        </w:tc>
        <w:tc>
          <w:tcPr>
            <w:tcW w:w="300" w:type="pct"/>
            <w:tcBorders>
              <w:top w:val="double" w:sz="6" w:space="0" w:color="auto"/>
              <w:left w:val="nil"/>
              <w:bottom w:val="single" w:sz="4" w:space="0" w:color="auto"/>
              <w:right w:val="double" w:sz="6" w:space="0" w:color="auto"/>
            </w:tcBorders>
            <w:shd w:val="clear" w:color="auto" w:fill="auto"/>
            <w:vAlign w:val="center"/>
            <w:hideMark/>
          </w:tcPr>
          <w:p w14:paraId="66F6BF1E" w14:textId="1EA570C1" w:rsidR="00D84F93" w:rsidRPr="00CC49AB" w:rsidRDefault="00D84F93" w:rsidP="008E11B0">
            <w:pPr>
              <w:spacing w:after="0" w:line="240" w:lineRule="auto"/>
              <w:jc w:val="center"/>
              <w:rPr>
                <w:rFonts w:ascii="Times New Roman" w:eastAsia="Times New Roman" w:hAnsi="Times New Roman" w:cs="Times New Roman"/>
                <w:b/>
                <w:bCs/>
                <w:sz w:val="10"/>
                <w:szCs w:val="16"/>
                <w:lang w:eastAsia="en-US"/>
              </w:rPr>
            </w:pPr>
            <w:r w:rsidRPr="00CC49AB">
              <w:rPr>
                <w:rFonts w:ascii="Times New Roman" w:eastAsia="Times New Roman" w:hAnsi="Times New Roman" w:cs="Times New Roman"/>
                <w:b/>
                <w:bCs/>
                <w:sz w:val="10"/>
                <w:szCs w:val="16"/>
                <w:lang w:eastAsia="en-US"/>
              </w:rPr>
              <w:t xml:space="preserve">Pompë nxehtësie </w:t>
            </w:r>
            <w:r w:rsidR="00C462FC" w:rsidRPr="00CC49AB">
              <w:rPr>
                <w:rFonts w:ascii="Times New Roman" w:eastAsia="Times New Roman" w:hAnsi="Times New Roman" w:cs="Times New Roman"/>
                <w:b/>
                <w:bCs/>
                <w:sz w:val="10"/>
                <w:szCs w:val="16"/>
                <w:lang w:eastAsia="en-US"/>
              </w:rPr>
              <w:t>eficient</w:t>
            </w:r>
            <w:r w:rsidRPr="00CC49AB">
              <w:rPr>
                <w:rFonts w:ascii="Times New Roman" w:eastAsia="Times New Roman" w:hAnsi="Times New Roman" w:cs="Times New Roman"/>
                <w:b/>
                <w:bCs/>
                <w:sz w:val="10"/>
                <w:szCs w:val="16"/>
                <w:lang w:eastAsia="en-US"/>
              </w:rPr>
              <w:t>e air-to- air</w:t>
            </w:r>
          </w:p>
        </w:tc>
      </w:tr>
      <w:tr w:rsidR="00526B49" w:rsidRPr="00CC49AB" w14:paraId="20834880"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080E4A48"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w:t>
            </w:r>
          </w:p>
        </w:tc>
        <w:tc>
          <w:tcPr>
            <w:tcW w:w="360" w:type="pct"/>
            <w:vMerge w:val="restart"/>
            <w:tcBorders>
              <w:top w:val="nil"/>
              <w:left w:val="single" w:sz="4" w:space="0" w:color="auto"/>
              <w:bottom w:val="single" w:sz="4" w:space="0" w:color="auto"/>
              <w:right w:val="single" w:sz="4" w:space="0" w:color="auto"/>
            </w:tcBorders>
            <w:shd w:val="clear" w:color="000000" w:fill="C6E0B4"/>
            <w:noWrap/>
            <w:vAlign w:val="center"/>
            <w:hideMark/>
          </w:tcPr>
          <w:p w14:paraId="2744719E" w14:textId="77777777" w:rsidR="00D84F93" w:rsidRPr="00CC49AB" w:rsidRDefault="00D84F93" w:rsidP="008E11B0">
            <w:pPr>
              <w:spacing w:after="0" w:line="240" w:lineRule="auto"/>
              <w:jc w:val="center"/>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Rezidenciale</w:t>
            </w:r>
          </w:p>
        </w:tc>
        <w:tc>
          <w:tcPr>
            <w:tcW w:w="581" w:type="pct"/>
            <w:tcBorders>
              <w:top w:val="nil"/>
              <w:left w:val="nil"/>
              <w:bottom w:val="single" w:sz="4" w:space="0" w:color="auto"/>
              <w:right w:val="single" w:sz="4" w:space="0" w:color="auto"/>
            </w:tcBorders>
            <w:shd w:val="clear" w:color="000000" w:fill="C6E0B4"/>
            <w:hideMark/>
          </w:tcPr>
          <w:p w14:paraId="07C77C7D"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Shtëpi e veçuar</w:t>
            </w:r>
          </w:p>
        </w:tc>
        <w:tc>
          <w:tcPr>
            <w:tcW w:w="515" w:type="pct"/>
            <w:tcBorders>
              <w:top w:val="nil"/>
              <w:left w:val="nil"/>
              <w:bottom w:val="single" w:sz="4" w:space="0" w:color="auto"/>
              <w:right w:val="single" w:sz="4" w:space="0" w:color="auto"/>
            </w:tcBorders>
            <w:shd w:val="clear" w:color="000000" w:fill="C6E0B4"/>
            <w:noWrap/>
            <w:vAlign w:val="center"/>
            <w:hideMark/>
          </w:tcPr>
          <w:p w14:paraId="0AFF82D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36.00</w:t>
            </w:r>
          </w:p>
        </w:tc>
        <w:tc>
          <w:tcPr>
            <w:tcW w:w="390" w:type="pct"/>
            <w:tcBorders>
              <w:top w:val="nil"/>
              <w:left w:val="nil"/>
              <w:bottom w:val="single" w:sz="4" w:space="0" w:color="auto"/>
              <w:right w:val="single" w:sz="4" w:space="0" w:color="auto"/>
            </w:tcBorders>
            <w:shd w:val="clear" w:color="000000" w:fill="C6E0B4"/>
            <w:noWrap/>
            <w:vAlign w:val="center"/>
            <w:hideMark/>
          </w:tcPr>
          <w:p w14:paraId="074ADA6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72.00</w:t>
            </w:r>
          </w:p>
        </w:tc>
        <w:tc>
          <w:tcPr>
            <w:tcW w:w="390" w:type="pct"/>
            <w:tcBorders>
              <w:top w:val="nil"/>
              <w:left w:val="nil"/>
              <w:bottom w:val="single" w:sz="4" w:space="0" w:color="auto"/>
              <w:right w:val="single" w:sz="4" w:space="0" w:color="auto"/>
            </w:tcBorders>
            <w:shd w:val="clear" w:color="000000" w:fill="C6E0B4"/>
            <w:noWrap/>
            <w:vAlign w:val="center"/>
            <w:hideMark/>
          </w:tcPr>
          <w:p w14:paraId="5DAA788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50.40</w:t>
            </w:r>
          </w:p>
        </w:tc>
        <w:tc>
          <w:tcPr>
            <w:tcW w:w="278" w:type="pct"/>
            <w:tcBorders>
              <w:top w:val="nil"/>
              <w:left w:val="nil"/>
              <w:bottom w:val="single" w:sz="4" w:space="0" w:color="auto"/>
              <w:right w:val="single" w:sz="4" w:space="0" w:color="auto"/>
            </w:tcBorders>
            <w:shd w:val="clear" w:color="000000" w:fill="C6E0B4"/>
            <w:noWrap/>
            <w:vAlign w:val="center"/>
            <w:hideMark/>
          </w:tcPr>
          <w:p w14:paraId="6FDE2F86"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58.91</w:t>
            </w:r>
          </w:p>
        </w:tc>
        <w:tc>
          <w:tcPr>
            <w:tcW w:w="613" w:type="pct"/>
            <w:tcBorders>
              <w:top w:val="nil"/>
              <w:left w:val="nil"/>
              <w:bottom w:val="single" w:sz="4" w:space="0" w:color="auto"/>
              <w:right w:val="single" w:sz="4" w:space="0" w:color="auto"/>
            </w:tcBorders>
            <w:shd w:val="clear" w:color="000000" w:fill="C6E0B4"/>
            <w:noWrap/>
            <w:vAlign w:val="center"/>
            <w:hideMark/>
          </w:tcPr>
          <w:p w14:paraId="39D2242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14.73</w:t>
            </w:r>
          </w:p>
        </w:tc>
        <w:tc>
          <w:tcPr>
            <w:tcW w:w="281" w:type="pct"/>
            <w:tcBorders>
              <w:top w:val="nil"/>
              <w:left w:val="nil"/>
              <w:bottom w:val="single" w:sz="4" w:space="0" w:color="auto"/>
              <w:right w:val="single" w:sz="4" w:space="0" w:color="auto"/>
            </w:tcBorders>
            <w:shd w:val="clear" w:color="000000" w:fill="C6E0B4"/>
            <w:noWrap/>
            <w:vAlign w:val="center"/>
            <w:hideMark/>
          </w:tcPr>
          <w:p w14:paraId="4DC1215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1.64</w:t>
            </w:r>
          </w:p>
        </w:tc>
        <w:tc>
          <w:tcPr>
            <w:tcW w:w="273" w:type="pct"/>
            <w:tcBorders>
              <w:top w:val="nil"/>
              <w:left w:val="nil"/>
              <w:bottom w:val="single" w:sz="4" w:space="0" w:color="auto"/>
              <w:right w:val="single" w:sz="4" w:space="0" w:color="auto"/>
            </w:tcBorders>
            <w:shd w:val="clear" w:color="000000" w:fill="C6E0B4"/>
            <w:noWrap/>
            <w:vAlign w:val="center"/>
            <w:hideMark/>
          </w:tcPr>
          <w:p w14:paraId="0527E8A9"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72.00</w:t>
            </w:r>
          </w:p>
        </w:tc>
        <w:tc>
          <w:tcPr>
            <w:tcW w:w="243" w:type="pct"/>
            <w:tcBorders>
              <w:top w:val="nil"/>
              <w:left w:val="nil"/>
              <w:bottom w:val="single" w:sz="4" w:space="0" w:color="auto"/>
              <w:right w:val="single" w:sz="4" w:space="0" w:color="auto"/>
            </w:tcBorders>
            <w:shd w:val="clear" w:color="000000" w:fill="C6E0B4"/>
            <w:noWrap/>
            <w:vAlign w:val="center"/>
            <w:hideMark/>
          </w:tcPr>
          <w:p w14:paraId="671552C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24.55</w:t>
            </w:r>
          </w:p>
        </w:tc>
        <w:tc>
          <w:tcPr>
            <w:tcW w:w="611" w:type="pct"/>
            <w:tcBorders>
              <w:top w:val="nil"/>
              <w:left w:val="nil"/>
              <w:bottom w:val="single" w:sz="4" w:space="0" w:color="auto"/>
              <w:right w:val="single" w:sz="4" w:space="0" w:color="auto"/>
            </w:tcBorders>
            <w:shd w:val="clear" w:color="000000" w:fill="C6E0B4"/>
            <w:noWrap/>
            <w:vAlign w:val="center"/>
            <w:hideMark/>
          </w:tcPr>
          <w:p w14:paraId="38150BF6"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14.73</w:t>
            </w:r>
          </w:p>
        </w:tc>
        <w:tc>
          <w:tcPr>
            <w:tcW w:w="300" w:type="pct"/>
            <w:tcBorders>
              <w:top w:val="nil"/>
              <w:left w:val="nil"/>
              <w:bottom w:val="single" w:sz="4" w:space="0" w:color="auto"/>
              <w:right w:val="double" w:sz="6" w:space="0" w:color="auto"/>
            </w:tcBorders>
            <w:shd w:val="clear" w:color="000000" w:fill="C6E0B4"/>
            <w:noWrap/>
            <w:vAlign w:val="center"/>
            <w:hideMark/>
          </w:tcPr>
          <w:p w14:paraId="1A789F48"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36.00</w:t>
            </w:r>
          </w:p>
        </w:tc>
      </w:tr>
      <w:tr w:rsidR="00526B49" w:rsidRPr="00CC49AB" w14:paraId="367F1E07"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67812AF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w:t>
            </w:r>
          </w:p>
        </w:tc>
        <w:tc>
          <w:tcPr>
            <w:tcW w:w="360" w:type="pct"/>
            <w:vMerge/>
            <w:tcBorders>
              <w:top w:val="nil"/>
              <w:left w:val="single" w:sz="4" w:space="0" w:color="auto"/>
              <w:bottom w:val="single" w:sz="4" w:space="0" w:color="auto"/>
              <w:right w:val="single" w:sz="4" w:space="0" w:color="auto"/>
            </w:tcBorders>
            <w:vAlign w:val="center"/>
            <w:hideMark/>
          </w:tcPr>
          <w:p w14:paraId="61595496"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C6E0B4"/>
            <w:hideMark/>
          </w:tcPr>
          <w:p w14:paraId="3B0EF40E"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Shtëpi gjysmë e veçuar</w:t>
            </w:r>
          </w:p>
        </w:tc>
        <w:tc>
          <w:tcPr>
            <w:tcW w:w="515" w:type="pct"/>
            <w:tcBorders>
              <w:top w:val="nil"/>
              <w:left w:val="nil"/>
              <w:bottom w:val="single" w:sz="4" w:space="0" w:color="auto"/>
              <w:right w:val="single" w:sz="4" w:space="0" w:color="auto"/>
            </w:tcBorders>
            <w:shd w:val="clear" w:color="000000" w:fill="C6E0B4"/>
            <w:noWrap/>
            <w:vAlign w:val="center"/>
            <w:hideMark/>
          </w:tcPr>
          <w:p w14:paraId="47B596B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36.00</w:t>
            </w:r>
          </w:p>
        </w:tc>
        <w:tc>
          <w:tcPr>
            <w:tcW w:w="390" w:type="pct"/>
            <w:tcBorders>
              <w:top w:val="nil"/>
              <w:left w:val="nil"/>
              <w:bottom w:val="single" w:sz="4" w:space="0" w:color="auto"/>
              <w:right w:val="single" w:sz="4" w:space="0" w:color="auto"/>
            </w:tcBorders>
            <w:shd w:val="clear" w:color="000000" w:fill="C6E0B4"/>
            <w:noWrap/>
            <w:vAlign w:val="center"/>
            <w:hideMark/>
          </w:tcPr>
          <w:p w14:paraId="1C633429"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72.00</w:t>
            </w:r>
          </w:p>
        </w:tc>
        <w:tc>
          <w:tcPr>
            <w:tcW w:w="390" w:type="pct"/>
            <w:tcBorders>
              <w:top w:val="nil"/>
              <w:left w:val="nil"/>
              <w:bottom w:val="single" w:sz="4" w:space="0" w:color="auto"/>
              <w:right w:val="single" w:sz="4" w:space="0" w:color="auto"/>
            </w:tcBorders>
            <w:shd w:val="clear" w:color="000000" w:fill="C6E0B4"/>
            <w:noWrap/>
            <w:vAlign w:val="center"/>
            <w:hideMark/>
          </w:tcPr>
          <w:p w14:paraId="24D4C849"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50.40</w:t>
            </w:r>
          </w:p>
        </w:tc>
        <w:tc>
          <w:tcPr>
            <w:tcW w:w="278" w:type="pct"/>
            <w:tcBorders>
              <w:top w:val="nil"/>
              <w:left w:val="nil"/>
              <w:bottom w:val="single" w:sz="4" w:space="0" w:color="auto"/>
              <w:right w:val="single" w:sz="4" w:space="0" w:color="auto"/>
            </w:tcBorders>
            <w:shd w:val="clear" w:color="000000" w:fill="C6E0B4"/>
            <w:noWrap/>
            <w:vAlign w:val="center"/>
            <w:hideMark/>
          </w:tcPr>
          <w:p w14:paraId="121465A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58.91</w:t>
            </w:r>
          </w:p>
        </w:tc>
        <w:tc>
          <w:tcPr>
            <w:tcW w:w="613" w:type="pct"/>
            <w:tcBorders>
              <w:top w:val="nil"/>
              <w:left w:val="nil"/>
              <w:bottom w:val="single" w:sz="4" w:space="0" w:color="auto"/>
              <w:right w:val="single" w:sz="4" w:space="0" w:color="auto"/>
            </w:tcBorders>
            <w:shd w:val="clear" w:color="000000" w:fill="C6E0B4"/>
            <w:noWrap/>
            <w:vAlign w:val="center"/>
            <w:hideMark/>
          </w:tcPr>
          <w:p w14:paraId="338B5B1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14.73</w:t>
            </w:r>
          </w:p>
        </w:tc>
        <w:tc>
          <w:tcPr>
            <w:tcW w:w="281" w:type="pct"/>
            <w:tcBorders>
              <w:top w:val="nil"/>
              <w:left w:val="nil"/>
              <w:bottom w:val="single" w:sz="4" w:space="0" w:color="auto"/>
              <w:right w:val="single" w:sz="4" w:space="0" w:color="auto"/>
            </w:tcBorders>
            <w:shd w:val="clear" w:color="000000" w:fill="C6E0B4"/>
            <w:noWrap/>
            <w:vAlign w:val="center"/>
            <w:hideMark/>
          </w:tcPr>
          <w:p w14:paraId="0431F1B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1.64</w:t>
            </w:r>
          </w:p>
        </w:tc>
        <w:tc>
          <w:tcPr>
            <w:tcW w:w="273" w:type="pct"/>
            <w:tcBorders>
              <w:top w:val="nil"/>
              <w:left w:val="nil"/>
              <w:bottom w:val="single" w:sz="4" w:space="0" w:color="auto"/>
              <w:right w:val="single" w:sz="4" w:space="0" w:color="auto"/>
            </w:tcBorders>
            <w:shd w:val="clear" w:color="000000" w:fill="C6E0B4"/>
            <w:noWrap/>
            <w:vAlign w:val="center"/>
            <w:hideMark/>
          </w:tcPr>
          <w:p w14:paraId="0B1214E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72.00</w:t>
            </w:r>
          </w:p>
        </w:tc>
        <w:tc>
          <w:tcPr>
            <w:tcW w:w="243" w:type="pct"/>
            <w:tcBorders>
              <w:top w:val="nil"/>
              <w:left w:val="nil"/>
              <w:bottom w:val="single" w:sz="4" w:space="0" w:color="auto"/>
              <w:right w:val="single" w:sz="4" w:space="0" w:color="auto"/>
            </w:tcBorders>
            <w:shd w:val="clear" w:color="000000" w:fill="C6E0B4"/>
            <w:noWrap/>
            <w:vAlign w:val="center"/>
            <w:hideMark/>
          </w:tcPr>
          <w:p w14:paraId="4FB9AB1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24.55</w:t>
            </w:r>
          </w:p>
        </w:tc>
        <w:tc>
          <w:tcPr>
            <w:tcW w:w="611" w:type="pct"/>
            <w:tcBorders>
              <w:top w:val="nil"/>
              <w:left w:val="nil"/>
              <w:bottom w:val="single" w:sz="4" w:space="0" w:color="auto"/>
              <w:right w:val="single" w:sz="4" w:space="0" w:color="auto"/>
            </w:tcBorders>
            <w:shd w:val="clear" w:color="000000" w:fill="C6E0B4"/>
            <w:noWrap/>
            <w:vAlign w:val="center"/>
            <w:hideMark/>
          </w:tcPr>
          <w:p w14:paraId="20E4F61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14.73</w:t>
            </w:r>
          </w:p>
        </w:tc>
        <w:tc>
          <w:tcPr>
            <w:tcW w:w="300" w:type="pct"/>
            <w:tcBorders>
              <w:top w:val="nil"/>
              <w:left w:val="nil"/>
              <w:bottom w:val="single" w:sz="4" w:space="0" w:color="auto"/>
              <w:right w:val="double" w:sz="6" w:space="0" w:color="auto"/>
            </w:tcBorders>
            <w:shd w:val="clear" w:color="000000" w:fill="C6E0B4"/>
            <w:noWrap/>
            <w:vAlign w:val="center"/>
            <w:hideMark/>
          </w:tcPr>
          <w:p w14:paraId="0AC158F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36.00</w:t>
            </w:r>
          </w:p>
        </w:tc>
      </w:tr>
      <w:tr w:rsidR="00526B49" w:rsidRPr="00CC49AB" w14:paraId="48D00FFF"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45AFB6A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w:t>
            </w:r>
          </w:p>
        </w:tc>
        <w:tc>
          <w:tcPr>
            <w:tcW w:w="360" w:type="pct"/>
            <w:vMerge/>
            <w:tcBorders>
              <w:top w:val="nil"/>
              <w:left w:val="single" w:sz="4" w:space="0" w:color="auto"/>
              <w:bottom w:val="single" w:sz="4" w:space="0" w:color="auto"/>
              <w:right w:val="single" w:sz="4" w:space="0" w:color="auto"/>
            </w:tcBorders>
            <w:vAlign w:val="center"/>
            <w:hideMark/>
          </w:tcPr>
          <w:p w14:paraId="00FF02C8"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C6E0B4"/>
            <w:hideMark/>
          </w:tcPr>
          <w:p w14:paraId="521A6B87"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Shtëpi në rresht (ose tarracë).</w:t>
            </w:r>
          </w:p>
        </w:tc>
        <w:tc>
          <w:tcPr>
            <w:tcW w:w="515" w:type="pct"/>
            <w:tcBorders>
              <w:top w:val="nil"/>
              <w:left w:val="nil"/>
              <w:bottom w:val="single" w:sz="4" w:space="0" w:color="auto"/>
              <w:right w:val="single" w:sz="4" w:space="0" w:color="auto"/>
            </w:tcBorders>
            <w:shd w:val="clear" w:color="000000" w:fill="C6E0B4"/>
            <w:noWrap/>
            <w:vAlign w:val="center"/>
            <w:hideMark/>
          </w:tcPr>
          <w:p w14:paraId="5A9BEEB6"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33.00</w:t>
            </w:r>
          </w:p>
        </w:tc>
        <w:tc>
          <w:tcPr>
            <w:tcW w:w="390" w:type="pct"/>
            <w:tcBorders>
              <w:top w:val="nil"/>
              <w:left w:val="nil"/>
              <w:bottom w:val="single" w:sz="4" w:space="0" w:color="auto"/>
              <w:right w:val="single" w:sz="4" w:space="0" w:color="auto"/>
            </w:tcBorders>
            <w:shd w:val="clear" w:color="000000" w:fill="C6E0B4"/>
            <w:noWrap/>
            <w:vAlign w:val="center"/>
            <w:hideMark/>
          </w:tcPr>
          <w:p w14:paraId="2B21AB2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66.00</w:t>
            </w:r>
          </w:p>
        </w:tc>
        <w:tc>
          <w:tcPr>
            <w:tcW w:w="390" w:type="pct"/>
            <w:tcBorders>
              <w:top w:val="nil"/>
              <w:left w:val="nil"/>
              <w:bottom w:val="single" w:sz="4" w:space="0" w:color="auto"/>
              <w:right w:val="single" w:sz="4" w:space="0" w:color="auto"/>
            </w:tcBorders>
            <w:shd w:val="clear" w:color="000000" w:fill="C6E0B4"/>
            <w:noWrap/>
            <w:vAlign w:val="center"/>
            <w:hideMark/>
          </w:tcPr>
          <w:p w14:paraId="45B0251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46.20</w:t>
            </w:r>
          </w:p>
        </w:tc>
        <w:tc>
          <w:tcPr>
            <w:tcW w:w="278" w:type="pct"/>
            <w:tcBorders>
              <w:top w:val="nil"/>
              <w:left w:val="nil"/>
              <w:bottom w:val="single" w:sz="4" w:space="0" w:color="auto"/>
              <w:right w:val="single" w:sz="4" w:space="0" w:color="auto"/>
            </w:tcBorders>
            <w:shd w:val="clear" w:color="000000" w:fill="C6E0B4"/>
            <w:noWrap/>
            <w:vAlign w:val="center"/>
            <w:hideMark/>
          </w:tcPr>
          <w:p w14:paraId="118B3A4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54.00</w:t>
            </w:r>
          </w:p>
        </w:tc>
        <w:tc>
          <w:tcPr>
            <w:tcW w:w="613" w:type="pct"/>
            <w:tcBorders>
              <w:top w:val="nil"/>
              <w:left w:val="nil"/>
              <w:bottom w:val="single" w:sz="4" w:space="0" w:color="auto"/>
              <w:right w:val="single" w:sz="4" w:space="0" w:color="auto"/>
            </w:tcBorders>
            <w:shd w:val="clear" w:color="000000" w:fill="C6E0B4"/>
            <w:noWrap/>
            <w:vAlign w:val="center"/>
            <w:hideMark/>
          </w:tcPr>
          <w:p w14:paraId="25483AC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13.50</w:t>
            </w:r>
          </w:p>
        </w:tc>
        <w:tc>
          <w:tcPr>
            <w:tcW w:w="281" w:type="pct"/>
            <w:tcBorders>
              <w:top w:val="nil"/>
              <w:left w:val="nil"/>
              <w:bottom w:val="single" w:sz="4" w:space="0" w:color="auto"/>
              <w:right w:val="single" w:sz="4" w:space="0" w:color="auto"/>
            </w:tcBorders>
            <w:shd w:val="clear" w:color="000000" w:fill="C6E0B4"/>
            <w:noWrap/>
            <w:vAlign w:val="center"/>
            <w:hideMark/>
          </w:tcPr>
          <w:p w14:paraId="5F03642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1.50</w:t>
            </w:r>
          </w:p>
        </w:tc>
        <w:tc>
          <w:tcPr>
            <w:tcW w:w="273" w:type="pct"/>
            <w:tcBorders>
              <w:top w:val="nil"/>
              <w:left w:val="nil"/>
              <w:bottom w:val="single" w:sz="4" w:space="0" w:color="auto"/>
              <w:right w:val="single" w:sz="4" w:space="0" w:color="auto"/>
            </w:tcBorders>
            <w:shd w:val="clear" w:color="000000" w:fill="C6E0B4"/>
            <w:noWrap/>
            <w:vAlign w:val="center"/>
            <w:hideMark/>
          </w:tcPr>
          <w:p w14:paraId="2025AB59"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66.00</w:t>
            </w:r>
          </w:p>
        </w:tc>
        <w:tc>
          <w:tcPr>
            <w:tcW w:w="243" w:type="pct"/>
            <w:tcBorders>
              <w:top w:val="nil"/>
              <w:left w:val="nil"/>
              <w:bottom w:val="single" w:sz="4" w:space="0" w:color="auto"/>
              <w:right w:val="single" w:sz="4" w:space="0" w:color="auto"/>
            </w:tcBorders>
            <w:shd w:val="clear" w:color="000000" w:fill="C6E0B4"/>
            <w:noWrap/>
            <w:vAlign w:val="center"/>
            <w:hideMark/>
          </w:tcPr>
          <w:p w14:paraId="602B28E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22.50</w:t>
            </w:r>
          </w:p>
        </w:tc>
        <w:tc>
          <w:tcPr>
            <w:tcW w:w="611" w:type="pct"/>
            <w:tcBorders>
              <w:top w:val="nil"/>
              <w:left w:val="nil"/>
              <w:bottom w:val="single" w:sz="4" w:space="0" w:color="auto"/>
              <w:right w:val="single" w:sz="4" w:space="0" w:color="auto"/>
            </w:tcBorders>
            <w:shd w:val="clear" w:color="000000" w:fill="C6E0B4"/>
            <w:noWrap/>
            <w:vAlign w:val="center"/>
            <w:hideMark/>
          </w:tcPr>
          <w:p w14:paraId="72CC3EBD"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13.50</w:t>
            </w:r>
          </w:p>
        </w:tc>
        <w:tc>
          <w:tcPr>
            <w:tcW w:w="300" w:type="pct"/>
            <w:tcBorders>
              <w:top w:val="nil"/>
              <w:left w:val="nil"/>
              <w:bottom w:val="single" w:sz="4" w:space="0" w:color="auto"/>
              <w:right w:val="double" w:sz="6" w:space="0" w:color="auto"/>
            </w:tcBorders>
            <w:shd w:val="clear" w:color="000000" w:fill="C6E0B4"/>
            <w:noWrap/>
            <w:vAlign w:val="center"/>
            <w:hideMark/>
          </w:tcPr>
          <w:p w14:paraId="208FD44B"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33.00</w:t>
            </w:r>
          </w:p>
        </w:tc>
      </w:tr>
      <w:tr w:rsidR="00526B49" w:rsidRPr="00CC49AB" w14:paraId="6BF609BF"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71027FCD"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w:t>
            </w:r>
          </w:p>
        </w:tc>
        <w:tc>
          <w:tcPr>
            <w:tcW w:w="360" w:type="pct"/>
            <w:vMerge/>
            <w:tcBorders>
              <w:top w:val="nil"/>
              <w:left w:val="single" w:sz="4" w:space="0" w:color="auto"/>
              <w:bottom w:val="single" w:sz="4" w:space="0" w:color="auto"/>
              <w:right w:val="single" w:sz="4" w:space="0" w:color="auto"/>
            </w:tcBorders>
            <w:vAlign w:val="center"/>
            <w:hideMark/>
          </w:tcPr>
          <w:p w14:paraId="07EDD755"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C6E0B4"/>
            <w:hideMark/>
          </w:tcPr>
          <w:p w14:paraId="4A6A9518"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Ndërtesë apartamentesh (MAB)</w:t>
            </w:r>
          </w:p>
        </w:tc>
        <w:tc>
          <w:tcPr>
            <w:tcW w:w="515" w:type="pct"/>
            <w:tcBorders>
              <w:top w:val="nil"/>
              <w:left w:val="nil"/>
              <w:bottom w:val="single" w:sz="4" w:space="0" w:color="auto"/>
              <w:right w:val="single" w:sz="4" w:space="0" w:color="auto"/>
            </w:tcBorders>
            <w:shd w:val="clear" w:color="000000" w:fill="C6E0B4"/>
            <w:noWrap/>
            <w:vAlign w:val="center"/>
            <w:hideMark/>
          </w:tcPr>
          <w:p w14:paraId="75E6A2E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single" w:sz="4" w:space="0" w:color="auto"/>
              <w:right w:val="single" w:sz="4" w:space="0" w:color="auto"/>
            </w:tcBorders>
            <w:shd w:val="clear" w:color="000000" w:fill="C6E0B4"/>
            <w:noWrap/>
            <w:vAlign w:val="center"/>
            <w:hideMark/>
          </w:tcPr>
          <w:p w14:paraId="2C04EC1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single" w:sz="4" w:space="0" w:color="auto"/>
              <w:right w:val="single" w:sz="4" w:space="0" w:color="auto"/>
            </w:tcBorders>
            <w:shd w:val="clear" w:color="000000" w:fill="C6E0B4"/>
            <w:noWrap/>
            <w:vAlign w:val="center"/>
            <w:hideMark/>
          </w:tcPr>
          <w:p w14:paraId="53E2C6D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single" w:sz="4" w:space="0" w:color="auto"/>
              <w:right w:val="single" w:sz="4" w:space="0" w:color="auto"/>
            </w:tcBorders>
            <w:shd w:val="clear" w:color="000000" w:fill="C6E0B4"/>
            <w:noWrap/>
            <w:vAlign w:val="center"/>
            <w:hideMark/>
          </w:tcPr>
          <w:p w14:paraId="3DF1EED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single" w:sz="4" w:space="0" w:color="auto"/>
              <w:right w:val="single" w:sz="4" w:space="0" w:color="auto"/>
            </w:tcBorders>
            <w:shd w:val="clear" w:color="000000" w:fill="C6E0B4"/>
            <w:vAlign w:val="center"/>
            <w:hideMark/>
          </w:tcPr>
          <w:p w14:paraId="05642FF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single" w:sz="4" w:space="0" w:color="auto"/>
              <w:right w:val="single" w:sz="4" w:space="0" w:color="auto"/>
            </w:tcBorders>
            <w:shd w:val="clear" w:color="000000" w:fill="C6E0B4"/>
            <w:noWrap/>
            <w:vAlign w:val="center"/>
            <w:hideMark/>
          </w:tcPr>
          <w:p w14:paraId="6F917869"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single" w:sz="4" w:space="0" w:color="auto"/>
              <w:right w:val="single" w:sz="4" w:space="0" w:color="auto"/>
            </w:tcBorders>
            <w:shd w:val="clear" w:color="000000" w:fill="C6E0B4"/>
            <w:noWrap/>
            <w:vAlign w:val="center"/>
            <w:hideMark/>
          </w:tcPr>
          <w:p w14:paraId="3AC5583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single" w:sz="4" w:space="0" w:color="auto"/>
              <w:right w:val="single" w:sz="4" w:space="0" w:color="auto"/>
            </w:tcBorders>
            <w:shd w:val="clear" w:color="000000" w:fill="C6E0B4"/>
            <w:noWrap/>
            <w:vAlign w:val="center"/>
            <w:hideMark/>
          </w:tcPr>
          <w:p w14:paraId="3FD7255B"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single" w:sz="4" w:space="0" w:color="auto"/>
              <w:right w:val="single" w:sz="4" w:space="0" w:color="auto"/>
            </w:tcBorders>
            <w:shd w:val="clear" w:color="000000" w:fill="C6E0B4"/>
            <w:noWrap/>
            <w:vAlign w:val="center"/>
            <w:hideMark/>
          </w:tcPr>
          <w:p w14:paraId="3BC0DDF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single" w:sz="4" w:space="0" w:color="auto"/>
              <w:right w:val="double" w:sz="6" w:space="0" w:color="auto"/>
            </w:tcBorders>
            <w:shd w:val="clear" w:color="000000" w:fill="C6E0B4"/>
            <w:noWrap/>
            <w:vAlign w:val="center"/>
            <w:hideMark/>
          </w:tcPr>
          <w:p w14:paraId="710F1DC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r w:rsidR="00526B49" w:rsidRPr="00CC49AB" w14:paraId="26710C61"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58E0D5E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5</w:t>
            </w:r>
          </w:p>
        </w:tc>
        <w:tc>
          <w:tcPr>
            <w:tcW w:w="360" w:type="pct"/>
            <w:vMerge w:val="restart"/>
            <w:tcBorders>
              <w:top w:val="nil"/>
              <w:left w:val="single" w:sz="4" w:space="0" w:color="auto"/>
              <w:bottom w:val="single" w:sz="4" w:space="0" w:color="auto"/>
              <w:right w:val="single" w:sz="4" w:space="0" w:color="auto"/>
            </w:tcBorders>
            <w:shd w:val="clear" w:color="000000" w:fill="E2EFDA"/>
            <w:vAlign w:val="center"/>
            <w:hideMark/>
          </w:tcPr>
          <w:p w14:paraId="447ADFF3" w14:textId="77777777" w:rsidR="00D84F93" w:rsidRPr="00CC49AB" w:rsidRDefault="00D84F93" w:rsidP="008E11B0">
            <w:pPr>
              <w:spacing w:after="0" w:line="240" w:lineRule="auto"/>
              <w:jc w:val="center"/>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 Publike Qendrore dhe Bashkiake</w:t>
            </w:r>
          </w:p>
        </w:tc>
        <w:tc>
          <w:tcPr>
            <w:tcW w:w="581" w:type="pct"/>
            <w:tcBorders>
              <w:top w:val="nil"/>
              <w:left w:val="nil"/>
              <w:bottom w:val="single" w:sz="4" w:space="0" w:color="auto"/>
              <w:right w:val="single" w:sz="4" w:space="0" w:color="auto"/>
            </w:tcBorders>
            <w:shd w:val="clear" w:color="000000" w:fill="E2EFDA"/>
            <w:hideMark/>
          </w:tcPr>
          <w:p w14:paraId="38EE4FBC"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Ndërtesat e Administratës Publike</w:t>
            </w:r>
          </w:p>
        </w:tc>
        <w:tc>
          <w:tcPr>
            <w:tcW w:w="515" w:type="pct"/>
            <w:tcBorders>
              <w:top w:val="nil"/>
              <w:left w:val="nil"/>
              <w:bottom w:val="single" w:sz="4" w:space="0" w:color="auto"/>
              <w:right w:val="single" w:sz="4" w:space="0" w:color="auto"/>
            </w:tcBorders>
            <w:shd w:val="clear" w:color="000000" w:fill="E2EFDA"/>
            <w:noWrap/>
            <w:vAlign w:val="center"/>
            <w:hideMark/>
          </w:tcPr>
          <w:p w14:paraId="2975ACB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single" w:sz="4" w:space="0" w:color="auto"/>
              <w:right w:val="single" w:sz="4" w:space="0" w:color="auto"/>
            </w:tcBorders>
            <w:shd w:val="clear" w:color="000000" w:fill="E2EFDA"/>
            <w:noWrap/>
            <w:vAlign w:val="center"/>
            <w:hideMark/>
          </w:tcPr>
          <w:p w14:paraId="226F1ADB"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single" w:sz="4" w:space="0" w:color="auto"/>
              <w:right w:val="single" w:sz="4" w:space="0" w:color="auto"/>
            </w:tcBorders>
            <w:shd w:val="clear" w:color="000000" w:fill="E2EFDA"/>
            <w:noWrap/>
            <w:vAlign w:val="center"/>
            <w:hideMark/>
          </w:tcPr>
          <w:p w14:paraId="1B66168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single" w:sz="4" w:space="0" w:color="auto"/>
              <w:right w:val="single" w:sz="4" w:space="0" w:color="auto"/>
            </w:tcBorders>
            <w:shd w:val="clear" w:color="000000" w:fill="E2EFDA"/>
            <w:noWrap/>
            <w:vAlign w:val="center"/>
            <w:hideMark/>
          </w:tcPr>
          <w:p w14:paraId="367A2FA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single" w:sz="4" w:space="0" w:color="auto"/>
              <w:right w:val="single" w:sz="4" w:space="0" w:color="auto"/>
            </w:tcBorders>
            <w:shd w:val="clear" w:color="000000" w:fill="E2EFDA"/>
            <w:vAlign w:val="center"/>
            <w:hideMark/>
          </w:tcPr>
          <w:p w14:paraId="0881E206"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single" w:sz="4" w:space="0" w:color="auto"/>
              <w:right w:val="single" w:sz="4" w:space="0" w:color="auto"/>
            </w:tcBorders>
            <w:shd w:val="clear" w:color="000000" w:fill="E2EFDA"/>
            <w:noWrap/>
            <w:vAlign w:val="center"/>
            <w:hideMark/>
          </w:tcPr>
          <w:p w14:paraId="79C8ABE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single" w:sz="4" w:space="0" w:color="auto"/>
              <w:right w:val="single" w:sz="4" w:space="0" w:color="auto"/>
            </w:tcBorders>
            <w:shd w:val="clear" w:color="000000" w:fill="E2EFDA"/>
            <w:noWrap/>
            <w:vAlign w:val="center"/>
            <w:hideMark/>
          </w:tcPr>
          <w:p w14:paraId="2278F30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single" w:sz="4" w:space="0" w:color="auto"/>
              <w:right w:val="single" w:sz="4" w:space="0" w:color="auto"/>
            </w:tcBorders>
            <w:shd w:val="clear" w:color="000000" w:fill="E2EFDA"/>
            <w:noWrap/>
            <w:vAlign w:val="center"/>
            <w:hideMark/>
          </w:tcPr>
          <w:p w14:paraId="1510091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single" w:sz="4" w:space="0" w:color="auto"/>
              <w:right w:val="single" w:sz="4" w:space="0" w:color="auto"/>
            </w:tcBorders>
            <w:shd w:val="clear" w:color="000000" w:fill="E2EFDA"/>
            <w:noWrap/>
            <w:vAlign w:val="center"/>
            <w:hideMark/>
          </w:tcPr>
          <w:p w14:paraId="233A98D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single" w:sz="4" w:space="0" w:color="auto"/>
              <w:right w:val="double" w:sz="6" w:space="0" w:color="auto"/>
            </w:tcBorders>
            <w:shd w:val="clear" w:color="000000" w:fill="E2EFDA"/>
            <w:noWrap/>
            <w:vAlign w:val="center"/>
            <w:hideMark/>
          </w:tcPr>
          <w:p w14:paraId="1A0755B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r w:rsidR="00526B49" w:rsidRPr="00CC49AB" w14:paraId="68B12137"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59F49B1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w:t>
            </w:r>
          </w:p>
        </w:tc>
        <w:tc>
          <w:tcPr>
            <w:tcW w:w="360" w:type="pct"/>
            <w:vMerge/>
            <w:tcBorders>
              <w:top w:val="nil"/>
              <w:left w:val="single" w:sz="4" w:space="0" w:color="auto"/>
              <w:bottom w:val="single" w:sz="4" w:space="0" w:color="auto"/>
              <w:right w:val="single" w:sz="4" w:space="0" w:color="auto"/>
            </w:tcBorders>
            <w:vAlign w:val="center"/>
            <w:hideMark/>
          </w:tcPr>
          <w:p w14:paraId="17EF7204"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E2EFDA"/>
            <w:hideMark/>
          </w:tcPr>
          <w:p w14:paraId="57F5CC0F"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Ndërtesat publike kulturore</w:t>
            </w:r>
          </w:p>
        </w:tc>
        <w:tc>
          <w:tcPr>
            <w:tcW w:w="515" w:type="pct"/>
            <w:tcBorders>
              <w:top w:val="nil"/>
              <w:left w:val="nil"/>
              <w:bottom w:val="single" w:sz="4" w:space="0" w:color="auto"/>
              <w:right w:val="single" w:sz="4" w:space="0" w:color="auto"/>
            </w:tcBorders>
            <w:shd w:val="clear" w:color="000000" w:fill="E2EFDA"/>
            <w:noWrap/>
            <w:vAlign w:val="center"/>
            <w:hideMark/>
          </w:tcPr>
          <w:p w14:paraId="0BA235AB"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single" w:sz="4" w:space="0" w:color="auto"/>
              <w:right w:val="single" w:sz="4" w:space="0" w:color="auto"/>
            </w:tcBorders>
            <w:shd w:val="clear" w:color="000000" w:fill="E2EFDA"/>
            <w:noWrap/>
            <w:vAlign w:val="center"/>
            <w:hideMark/>
          </w:tcPr>
          <w:p w14:paraId="68F188E8"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single" w:sz="4" w:space="0" w:color="auto"/>
              <w:right w:val="single" w:sz="4" w:space="0" w:color="auto"/>
            </w:tcBorders>
            <w:shd w:val="clear" w:color="000000" w:fill="E2EFDA"/>
            <w:noWrap/>
            <w:vAlign w:val="center"/>
            <w:hideMark/>
          </w:tcPr>
          <w:p w14:paraId="151E176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single" w:sz="4" w:space="0" w:color="auto"/>
              <w:right w:val="single" w:sz="4" w:space="0" w:color="auto"/>
            </w:tcBorders>
            <w:shd w:val="clear" w:color="000000" w:fill="E2EFDA"/>
            <w:noWrap/>
            <w:vAlign w:val="center"/>
            <w:hideMark/>
          </w:tcPr>
          <w:p w14:paraId="3E75A70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single" w:sz="4" w:space="0" w:color="auto"/>
              <w:right w:val="single" w:sz="4" w:space="0" w:color="auto"/>
            </w:tcBorders>
            <w:shd w:val="clear" w:color="000000" w:fill="E2EFDA"/>
            <w:vAlign w:val="center"/>
            <w:hideMark/>
          </w:tcPr>
          <w:p w14:paraId="4296CAF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single" w:sz="4" w:space="0" w:color="auto"/>
              <w:right w:val="single" w:sz="4" w:space="0" w:color="auto"/>
            </w:tcBorders>
            <w:shd w:val="clear" w:color="000000" w:fill="E2EFDA"/>
            <w:noWrap/>
            <w:vAlign w:val="center"/>
            <w:hideMark/>
          </w:tcPr>
          <w:p w14:paraId="2DF4F10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single" w:sz="4" w:space="0" w:color="auto"/>
              <w:right w:val="single" w:sz="4" w:space="0" w:color="auto"/>
            </w:tcBorders>
            <w:shd w:val="clear" w:color="000000" w:fill="E2EFDA"/>
            <w:noWrap/>
            <w:vAlign w:val="center"/>
            <w:hideMark/>
          </w:tcPr>
          <w:p w14:paraId="28D01D3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single" w:sz="4" w:space="0" w:color="auto"/>
              <w:right w:val="single" w:sz="4" w:space="0" w:color="auto"/>
            </w:tcBorders>
            <w:shd w:val="clear" w:color="000000" w:fill="E2EFDA"/>
            <w:noWrap/>
            <w:vAlign w:val="center"/>
            <w:hideMark/>
          </w:tcPr>
          <w:p w14:paraId="52FEC31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single" w:sz="4" w:space="0" w:color="auto"/>
              <w:right w:val="single" w:sz="4" w:space="0" w:color="auto"/>
            </w:tcBorders>
            <w:shd w:val="clear" w:color="000000" w:fill="E2EFDA"/>
            <w:noWrap/>
            <w:vAlign w:val="center"/>
            <w:hideMark/>
          </w:tcPr>
          <w:p w14:paraId="128F34F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single" w:sz="4" w:space="0" w:color="auto"/>
              <w:right w:val="double" w:sz="6" w:space="0" w:color="auto"/>
            </w:tcBorders>
            <w:shd w:val="clear" w:color="000000" w:fill="E2EFDA"/>
            <w:noWrap/>
            <w:vAlign w:val="center"/>
            <w:hideMark/>
          </w:tcPr>
          <w:p w14:paraId="1AEF483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r w:rsidR="00526B49" w:rsidRPr="00CC49AB" w14:paraId="7720898C" w14:textId="77777777" w:rsidTr="00104EFE">
        <w:trPr>
          <w:trHeight w:val="474"/>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6E543BA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7</w:t>
            </w:r>
          </w:p>
        </w:tc>
        <w:tc>
          <w:tcPr>
            <w:tcW w:w="360" w:type="pct"/>
            <w:vMerge/>
            <w:tcBorders>
              <w:top w:val="nil"/>
              <w:left w:val="single" w:sz="4" w:space="0" w:color="auto"/>
              <w:bottom w:val="single" w:sz="4" w:space="0" w:color="auto"/>
              <w:right w:val="single" w:sz="4" w:space="0" w:color="auto"/>
            </w:tcBorders>
            <w:vAlign w:val="center"/>
            <w:hideMark/>
          </w:tcPr>
          <w:p w14:paraId="30808AF9"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E2EFDA"/>
            <w:hideMark/>
          </w:tcPr>
          <w:p w14:paraId="4E60331F"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Ndërtesat publike të kujdesit ditor dhe kopshteve</w:t>
            </w:r>
          </w:p>
        </w:tc>
        <w:tc>
          <w:tcPr>
            <w:tcW w:w="515" w:type="pct"/>
            <w:tcBorders>
              <w:top w:val="nil"/>
              <w:left w:val="nil"/>
              <w:bottom w:val="single" w:sz="4" w:space="0" w:color="auto"/>
              <w:right w:val="single" w:sz="4" w:space="0" w:color="auto"/>
            </w:tcBorders>
            <w:shd w:val="clear" w:color="000000" w:fill="E2EFDA"/>
            <w:noWrap/>
            <w:vAlign w:val="center"/>
            <w:hideMark/>
          </w:tcPr>
          <w:p w14:paraId="5B95FCB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36.00</w:t>
            </w:r>
          </w:p>
        </w:tc>
        <w:tc>
          <w:tcPr>
            <w:tcW w:w="390" w:type="pct"/>
            <w:tcBorders>
              <w:top w:val="nil"/>
              <w:left w:val="nil"/>
              <w:bottom w:val="single" w:sz="4" w:space="0" w:color="auto"/>
              <w:right w:val="single" w:sz="4" w:space="0" w:color="auto"/>
            </w:tcBorders>
            <w:shd w:val="clear" w:color="000000" w:fill="E2EFDA"/>
            <w:noWrap/>
            <w:vAlign w:val="center"/>
            <w:hideMark/>
          </w:tcPr>
          <w:p w14:paraId="240D9549"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72.00</w:t>
            </w:r>
          </w:p>
        </w:tc>
        <w:tc>
          <w:tcPr>
            <w:tcW w:w="390" w:type="pct"/>
            <w:tcBorders>
              <w:top w:val="nil"/>
              <w:left w:val="nil"/>
              <w:bottom w:val="single" w:sz="4" w:space="0" w:color="auto"/>
              <w:right w:val="single" w:sz="4" w:space="0" w:color="auto"/>
            </w:tcBorders>
            <w:shd w:val="clear" w:color="000000" w:fill="E2EFDA"/>
            <w:noWrap/>
            <w:vAlign w:val="center"/>
            <w:hideMark/>
          </w:tcPr>
          <w:p w14:paraId="3824D4F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50.40</w:t>
            </w:r>
          </w:p>
        </w:tc>
        <w:tc>
          <w:tcPr>
            <w:tcW w:w="278" w:type="pct"/>
            <w:tcBorders>
              <w:top w:val="nil"/>
              <w:left w:val="nil"/>
              <w:bottom w:val="single" w:sz="4" w:space="0" w:color="auto"/>
              <w:right w:val="single" w:sz="4" w:space="0" w:color="auto"/>
            </w:tcBorders>
            <w:shd w:val="clear" w:color="000000" w:fill="E2EFDA"/>
            <w:noWrap/>
            <w:vAlign w:val="center"/>
            <w:hideMark/>
          </w:tcPr>
          <w:p w14:paraId="780A80C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58.91</w:t>
            </w:r>
          </w:p>
        </w:tc>
        <w:tc>
          <w:tcPr>
            <w:tcW w:w="613" w:type="pct"/>
            <w:tcBorders>
              <w:top w:val="nil"/>
              <w:left w:val="nil"/>
              <w:bottom w:val="single" w:sz="4" w:space="0" w:color="auto"/>
              <w:right w:val="single" w:sz="4" w:space="0" w:color="auto"/>
            </w:tcBorders>
            <w:shd w:val="clear" w:color="000000" w:fill="E2EFDA"/>
            <w:noWrap/>
            <w:vAlign w:val="center"/>
            <w:hideMark/>
          </w:tcPr>
          <w:p w14:paraId="45FA96CD"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14.73</w:t>
            </w:r>
          </w:p>
        </w:tc>
        <w:tc>
          <w:tcPr>
            <w:tcW w:w="281" w:type="pct"/>
            <w:tcBorders>
              <w:top w:val="nil"/>
              <w:left w:val="nil"/>
              <w:bottom w:val="single" w:sz="4" w:space="0" w:color="auto"/>
              <w:right w:val="single" w:sz="4" w:space="0" w:color="auto"/>
            </w:tcBorders>
            <w:shd w:val="clear" w:color="000000" w:fill="E2EFDA"/>
            <w:noWrap/>
            <w:vAlign w:val="center"/>
            <w:hideMark/>
          </w:tcPr>
          <w:p w14:paraId="397807E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1.64</w:t>
            </w:r>
          </w:p>
        </w:tc>
        <w:tc>
          <w:tcPr>
            <w:tcW w:w="273" w:type="pct"/>
            <w:tcBorders>
              <w:top w:val="nil"/>
              <w:left w:val="nil"/>
              <w:bottom w:val="single" w:sz="4" w:space="0" w:color="auto"/>
              <w:right w:val="single" w:sz="4" w:space="0" w:color="auto"/>
            </w:tcBorders>
            <w:shd w:val="clear" w:color="000000" w:fill="E2EFDA"/>
            <w:noWrap/>
            <w:vAlign w:val="center"/>
            <w:hideMark/>
          </w:tcPr>
          <w:p w14:paraId="4CD4AD38"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72.00</w:t>
            </w:r>
          </w:p>
        </w:tc>
        <w:tc>
          <w:tcPr>
            <w:tcW w:w="243" w:type="pct"/>
            <w:tcBorders>
              <w:top w:val="nil"/>
              <w:left w:val="nil"/>
              <w:bottom w:val="single" w:sz="4" w:space="0" w:color="auto"/>
              <w:right w:val="single" w:sz="4" w:space="0" w:color="auto"/>
            </w:tcBorders>
            <w:shd w:val="clear" w:color="000000" w:fill="E2EFDA"/>
            <w:noWrap/>
            <w:vAlign w:val="center"/>
            <w:hideMark/>
          </w:tcPr>
          <w:p w14:paraId="160617E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24.55</w:t>
            </w:r>
          </w:p>
        </w:tc>
        <w:tc>
          <w:tcPr>
            <w:tcW w:w="611" w:type="pct"/>
            <w:tcBorders>
              <w:top w:val="nil"/>
              <w:left w:val="nil"/>
              <w:bottom w:val="single" w:sz="4" w:space="0" w:color="auto"/>
              <w:right w:val="single" w:sz="4" w:space="0" w:color="auto"/>
            </w:tcBorders>
            <w:shd w:val="clear" w:color="000000" w:fill="E2EFDA"/>
            <w:noWrap/>
            <w:vAlign w:val="center"/>
            <w:hideMark/>
          </w:tcPr>
          <w:p w14:paraId="02D0F67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14.73</w:t>
            </w:r>
          </w:p>
        </w:tc>
        <w:tc>
          <w:tcPr>
            <w:tcW w:w="300" w:type="pct"/>
            <w:tcBorders>
              <w:top w:val="nil"/>
              <w:left w:val="nil"/>
              <w:bottom w:val="single" w:sz="4" w:space="0" w:color="auto"/>
              <w:right w:val="double" w:sz="6" w:space="0" w:color="auto"/>
            </w:tcBorders>
            <w:shd w:val="clear" w:color="000000" w:fill="E2EFDA"/>
            <w:noWrap/>
            <w:vAlign w:val="center"/>
            <w:hideMark/>
          </w:tcPr>
          <w:p w14:paraId="258B96A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36.00</w:t>
            </w:r>
          </w:p>
        </w:tc>
      </w:tr>
      <w:tr w:rsidR="00526B49" w:rsidRPr="00CC49AB" w14:paraId="02D33EEF" w14:textId="77777777" w:rsidTr="00104EFE">
        <w:trPr>
          <w:trHeight w:val="474"/>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3649A5C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8</w:t>
            </w:r>
          </w:p>
        </w:tc>
        <w:tc>
          <w:tcPr>
            <w:tcW w:w="360" w:type="pct"/>
            <w:vMerge/>
            <w:tcBorders>
              <w:top w:val="nil"/>
              <w:left w:val="single" w:sz="4" w:space="0" w:color="auto"/>
              <w:bottom w:val="single" w:sz="4" w:space="0" w:color="auto"/>
              <w:right w:val="single" w:sz="4" w:space="0" w:color="auto"/>
            </w:tcBorders>
            <w:vAlign w:val="center"/>
            <w:hideMark/>
          </w:tcPr>
          <w:p w14:paraId="426904E1"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E2EFDA"/>
            <w:hideMark/>
          </w:tcPr>
          <w:p w14:paraId="51ECF9D0"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Ndërtesat publike të shkollave fillore dhe të mesme</w:t>
            </w:r>
          </w:p>
        </w:tc>
        <w:tc>
          <w:tcPr>
            <w:tcW w:w="515" w:type="pct"/>
            <w:tcBorders>
              <w:top w:val="nil"/>
              <w:left w:val="nil"/>
              <w:bottom w:val="single" w:sz="4" w:space="0" w:color="auto"/>
              <w:right w:val="single" w:sz="4" w:space="0" w:color="auto"/>
            </w:tcBorders>
            <w:shd w:val="clear" w:color="000000" w:fill="E2EFDA"/>
            <w:noWrap/>
            <w:vAlign w:val="center"/>
            <w:hideMark/>
          </w:tcPr>
          <w:p w14:paraId="0B3884B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single" w:sz="4" w:space="0" w:color="auto"/>
              <w:right w:val="single" w:sz="4" w:space="0" w:color="auto"/>
            </w:tcBorders>
            <w:shd w:val="clear" w:color="000000" w:fill="E2EFDA"/>
            <w:noWrap/>
            <w:vAlign w:val="center"/>
            <w:hideMark/>
          </w:tcPr>
          <w:p w14:paraId="1249413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single" w:sz="4" w:space="0" w:color="auto"/>
              <w:right w:val="single" w:sz="4" w:space="0" w:color="auto"/>
            </w:tcBorders>
            <w:shd w:val="clear" w:color="000000" w:fill="E2EFDA"/>
            <w:noWrap/>
            <w:vAlign w:val="center"/>
            <w:hideMark/>
          </w:tcPr>
          <w:p w14:paraId="1F58C7A9"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single" w:sz="4" w:space="0" w:color="auto"/>
              <w:right w:val="single" w:sz="4" w:space="0" w:color="auto"/>
            </w:tcBorders>
            <w:shd w:val="clear" w:color="000000" w:fill="E2EFDA"/>
            <w:noWrap/>
            <w:vAlign w:val="center"/>
            <w:hideMark/>
          </w:tcPr>
          <w:p w14:paraId="2BF05398"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single" w:sz="4" w:space="0" w:color="auto"/>
              <w:right w:val="single" w:sz="4" w:space="0" w:color="auto"/>
            </w:tcBorders>
            <w:shd w:val="clear" w:color="000000" w:fill="E2EFDA"/>
            <w:noWrap/>
            <w:vAlign w:val="center"/>
            <w:hideMark/>
          </w:tcPr>
          <w:p w14:paraId="3DC3C6B6"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single" w:sz="4" w:space="0" w:color="auto"/>
              <w:right w:val="single" w:sz="4" w:space="0" w:color="auto"/>
            </w:tcBorders>
            <w:shd w:val="clear" w:color="000000" w:fill="E2EFDA"/>
            <w:noWrap/>
            <w:vAlign w:val="center"/>
            <w:hideMark/>
          </w:tcPr>
          <w:p w14:paraId="1AAAFB7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single" w:sz="4" w:space="0" w:color="auto"/>
              <w:right w:val="single" w:sz="4" w:space="0" w:color="auto"/>
            </w:tcBorders>
            <w:shd w:val="clear" w:color="000000" w:fill="E2EFDA"/>
            <w:noWrap/>
            <w:vAlign w:val="center"/>
            <w:hideMark/>
          </w:tcPr>
          <w:p w14:paraId="2C7D419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single" w:sz="4" w:space="0" w:color="auto"/>
              <w:right w:val="single" w:sz="4" w:space="0" w:color="auto"/>
            </w:tcBorders>
            <w:shd w:val="clear" w:color="000000" w:fill="E2EFDA"/>
            <w:noWrap/>
            <w:vAlign w:val="center"/>
            <w:hideMark/>
          </w:tcPr>
          <w:p w14:paraId="5C4B383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single" w:sz="4" w:space="0" w:color="auto"/>
              <w:right w:val="single" w:sz="4" w:space="0" w:color="auto"/>
            </w:tcBorders>
            <w:shd w:val="clear" w:color="000000" w:fill="E2EFDA"/>
            <w:noWrap/>
            <w:vAlign w:val="center"/>
            <w:hideMark/>
          </w:tcPr>
          <w:p w14:paraId="4CB9874D"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single" w:sz="4" w:space="0" w:color="auto"/>
              <w:right w:val="double" w:sz="6" w:space="0" w:color="auto"/>
            </w:tcBorders>
            <w:shd w:val="clear" w:color="000000" w:fill="E2EFDA"/>
            <w:noWrap/>
            <w:vAlign w:val="center"/>
            <w:hideMark/>
          </w:tcPr>
          <w:p w14:paraId="04887A9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r w:rsidR="00526B49" w:rsidRPr="00CC49AB" w14:paraId="7FE99E8C" w14:textId="77777777" w:rsidTr="00104EFE">
        <w:trPr>
          <w:trHeight w:val="474"/>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7D220F0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9</w:t>
            </w:r>
          </w:p>
        </w:tc>
        <w:tc>
          <w:tcPr>
            <w:tcW w:w="360" w:type="pct"/>
            <w:vMerge/>
            <w:tcBorders>
              <w:top w:val="nil"/>
              <w:left w:val="single" w:sz="4" w:space="0" w:color="auto"/>
              <w:bottom w:val="single" w:sz="4" w:space="0" w:color="auto"/>
              <w:right w:val="single" w:sz="4" w:space="0" w:color="auto"/>
            </w:tcBorders>
            <w:vAlign w:val="center"/>
            <w:hideMark/>
          </w:tcPr>
          <w:p w14:paraId="1EA71580"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E2EFDA"/>
            <w:hideMark/>
          </w:tcPr>
          <w:p w14:paraId="0AF0A273"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Ndërtesat publike të gjimnazeve dhe shkollave profesionale</w:t>
            </w:r>
          </w:p>
        </w:tc>
        <w:tc>
          <w:tcPr>
            <w:tcW w:w="515" w:type="pct"/>
            <w:tcBorders>
              <w:top w:val="nil"/>
              <w:left w:val="nil"/>
              <w:bottom w:val="single" w:sz="4" w:space="0" w:color="auto"/>
              <w:right w:val="single" w:sz="4" w:space="0" w:color="auto"/>
            </w:tcBorders>
            <w:shd w:val="clear" w:color="000000" w:fill="E2EFDA"/>
            <w:noWrap/>
            <w:vAlign w:val="center"/>
            <w:hideMark/>
          </w:tcPr>
          <w:p w14:paraId="4C94CC2D"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single" w:sz="4" w:space="0" w:color="auto"/>
              <w:right w:val="single" w:sz="4" w:space="0" w:color="auto"/>
            </w:tcBorders>
            <w:shd w:val="clear" w:color="000000" w:fill="E2EFDA"/>
            <w:noWrap/>
            <w:vAlign w:val="center"/>
            <w:hideMark/>
          </w:tcPr>
          <w:p w14:paraId="0369AF3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single" w:sz="4" w:space="0" w:color="auto"/>
              <w:right w:val="single" w:sz="4" w:space="0" w:color="auto"/>
            </w:tcBorders>
            <w:shd w:val="clear" w:color="000000" w:fill="E2EFDA"/>
            <w:noWrap/>
            <w:vAlign w:val="center"/>
            <w:hideMark/>
          </w:tcPr>
          <w:p w14:paraId="0874AFA6"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single" w:sz="4" w:space="0" w:color="auto"/>
              <w:right w:val="single" w:sz="4" w:space="0" w:color="auto"/>
            </w:tcBorders>
            <w:shd w:val="clear" w:color="000000" w:fill="E2EFDA"/>
            <w:noWrap/>
            <w:vAlign w:val="center"/>
            <w:hideMark/>
          </w:tcPr>
          <w:p w14:paraId="7F8329C6"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single" w:sz="4" w:space="0" w:color="auto"/>
              <w:right w:val="single" w:sz="4" w:space="0" w:color="auto"/>
            </w:tcBorders>
            <w:shd w:val="clear" w:color="000000" w:fill="E2EFDA"/>
            <w:noWrap/>
            <w:vAlign w:val="center"/>
            <w:hideMark/>
          </w:tcPr>
          <w:p w14:paraId="65E6932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single" w:sz="4" w:space="0" w:color="auto"/>
              <w:right w:val="single" w:sz="4" w:space="0" w:color="auto"/>
            </w:tcBorders>
            <w:shd w:val="clear" w:color="000000" w:fill="E2EFDA"/>
            <w:noWrap/>
            <w:vAlign w:val="center"/>
            <w:hideMark/>
          </w:tcPr>
          <w:p w14:paraId="59A833A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single" w:sz="4" w:space="0" w:color="auto"/>
              <w:right w:val="single" w:sz="4" w:space="0" w:color="auto"/>
            </w:tcBorders>
            <w:shd w:val="clear" w:color="000000" w:fill="E2EFDA"/>
            <w:noWrap/>
            <w:vAlign w:val="center"/>
            <w:hideMark/>
          </w:tcPr>
          <w:p w14:paraId="24D3855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single" w:sz="4" w:space="0" w:color="auto"/>
              <w:right w:val="single" w:sz="4" w:space="0" w:color="auto"/>
            </w:tcBorders>
            <w:shd w:val="clear" w:color="000000" w:fill="E2EFDA"/>
            <w:noWrap/>
            <w:vAlign w:val="center"/>
            <w:hideMark/>
          </w:tcPr>
          <w:p w14:paraId="61AFEA8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single" w:sz="4" w:space="0" w:color="auto"/>
              <w:right w:val="single" w:sz="4" w:space="0" w:color="auto"/>
            </w:tcBorders>
            <w:shd w:val="clear" w:color="000000" w:fill="E2EFDA"/>
            <w:noWrap/>
            <w:vAlign w:val="center"/>
            <w:hideMark/>
          </w:tcPr>
          <w:p w14:paraId="34C4D0D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single" w:sz="4" w:space="0" w:color="auto"/>
              <w:right w:val="double" w:sz="6" w:space="0" w:color="auto"/>
            </w:tcBorders>
            <w:shd w:val="clear" w:color="000000" w:fill="E2EFDA"/>
            <w:noWrap/>
            <w:vAlign w:val="center"/>
            <w:hideMark/>
          </w:tcPr>
          <w:p w14:paraId="7D8C06B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r w:rsidR="00526B49" w:rsidRPr="00CC49AB" w14:paraId="6A2CE7B4" w14:textId="77777777" w:rsidTr="00104EFE">
        <w:trPr>
          <w:trHeight w:val="474"/>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4074509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10</w:t>
            </w:r>
          </w:p>
        </w:tc>
        <w:tc>
          <w:tcPr>
            <w:tcW w:w="360" w:type="pct"/>
            <w:vMerge/>
            <w:tcBorders>
              <w:top w:val="nil"/>
              <w:left w:val="single" w:sz="4" w:space="0" w:color="auto"/>
              <w:bottom w:val="single" w:sz="4" w:space="0" w:color="auto"/>
              <w:right w:val="single" w:sz="4" w:space="0" w:color="auto"/>
            </w:tcBorders>
            <w:vAlign w:val="center"/>
            <w:hideMark/>
          </w:tcPr>
          <w:p w14:paraId="49441103"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E2EFDA"/>
            <w:hideMark/>
          </w:tcPr>
          <w:p w14:paraId="534D725C" w14:textId="5335E333"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 xml:space="preserve">Qendrat e </w:t>
            </w:r>
            <w:r w:rsidR="00CD4320" w:rsidRPr="00CC49AB">
              <w:rPr>
                <w:rFonts w:ascii="Times New Roman" w:eastAsia="Times New Roman" w:hAnsi="Times New Roman" w:cs="Times New Roman"/>
                <w:sz w:val="10"/>
                <w:szCs w:val="16"/>
                <w:lang w:eastAsia="en-US"/>
              </w:rPr>
              <w:t>shërbimit mjekësor ndërtesat publike</w:t>
            </w:r>
          </w:p>
        </w:tc>
        <w:tc>
          <w:tcPr>
            <w:tcW w:w="515" w:type="pct"/>
            <w:tcBorders>
              <w:top w:val="nil"/>
              <w:left w:val="nil"/>
              <w:bottom w:val="single" w:sz="4" w:space="0" w:color="auto"/>
              <w:right w:val="single" w:sz="4" w:space="0" w:color="auto"/>
            </w:tcBorders>
            <w:shd w:val="clear" w:color="000000" w:fill="E2EFDA"/>
            <w:noWrap/>
            <w:vAlign w:val="center"/>
            <w:hideMark/>
          </w:tcPr>
          <w:p w14:paraId="5D291E3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single" w:sz="4" w:space="0" w:color="auto"/>
              <w:right w:val="single" w:sz="4" w:space="0" w:color="auto"/>
            </w:tcBorders>
            <w:shd w:val="clear" w:color="000000" w:fill="E2EFDA"/>
            <w:noWrap/>
            <w:vAlign w:val="center"/>
            <w:hideMark/>
          </w:tcPr>
          <w:p w14:paraId="0D7837C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single" w:sz="4" w:space="0" w:color="auto"/>
              <w:right w:val="single" w:sz="4" w:space="0" w:color="auto"/>
            </w:tcBorders>
            <w:shd w:val="clear" w:color="000000" w:fill="E2EFDA"/>
            <w:noWrap/>
            <w:vAlign w:val="center"/>
            <w:hideMark/>
          </w:tcPr>
          <w:p w14:paraId="5800E8C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single" w:sz="4" w:space="0" w:color="auto"/>
              <w:right w:val="single" w:sz="4" w:space="0" w:color="auto"/>
            </w:tcBorders>
            <w:shd w:val="clear" w:color="000000" w:fill="E2EFDA"/>
            <w:noWrap/>
            <w:vAlign w:val="center"/>
            <w:hideMark/>
          </w:tcPr>
          <w:p w14:paraId="35EEA3B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single" w:sz="4" w:space="0" w:color="auto"/>
              <w:right w:val="single" w:sz="4" w:space="0" w:color="auto"/>
            </w:tcBorders>
            <w:shd w:val="clear" w:color="000000" w:fill="E2EFDA"/>
            <w:vAlign w:val="center"/>
            <w:hideMark/>
          </w:tcPr>
          <w:p w14:paraId="1F0C38CB"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single" w:sz="4" w:space="0" w:color="auto"/>
              <w:right w:val="single" w:sz="4" w:space="0" w:color="auto"/>
            </w:tcBorders>
            <w:shd w:val="clear" w:color="000000" w:fill="E2EFDA"/>
            <w:noWrap/>
            <w:vAlign w:val="center"/>
            <w:hideMark/>
          </w:tcPr>
          <w:p w14:paraId="32EB80E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single" w:sz="4" w:space="0" w:color="auto"/>
              <w:right w:val="single" w:sz="4" w:space="0" w:color="auto"/>
            </w:tcBorders>
            <w:shd w:val="clear" w:color="000000" w:fill="E2EFDA"/>
            <w:noWrap/>
            <w:vAlign w:val="center"/>
            <w:hideMark/>
          </w:tcPr>
          <w:p w14:paraId="0FBC66B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single" w:sz="4" w:space="0" w:color="auto"/>
              <w:right w:val="single" w:sz="4" w:space="0" w:color="auto"/>
            </w:tcBorders>
            <w:shd w:val="clear" w:color="000000" w:fill="E2EFDA"/>
            <w:noWrap/>
            <w:vAlign w:val="center"/>
            <w:hideMark/>
          </w:tcPr>
          <w:p w14:paraId="49BC9986"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single" w:sz="4" w:space="0" w:color="auto"/>
              <w:right w:val="single" w:sz="4" w:space="0" w:color="auto"/>
            </w:tcBorders>
            <w:shd w:val="clear" w:color="000000" w:fill="E2EFDA"/>
            <w:noWrap/>
            <w:vAlign w:val="center"/>
            <w:hideMark/>
          </w:tcPr>
          <w:p w14:paraId="635A81D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single" w:sz="4" w:space="0" w:color="auto"/>
              <w:right w:val="double" w:sz="6" w:space="0" w:color="auto"/>
            </w:tcBorders>
            <w:shd w:val="clear" w:color="000000" w:fill="E2EFDA"/>
            <w:noWrap/>
            <w:vAlign w:val="center"/>
            <w:hideMark/>
          </w:tcPr>
          <w:p w14:paraId="223519D6"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r w:rsidR="00526B49" w:rsidRPr="00CC49AB" w14:paraId="40835A72"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57C1D0B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11</w:t>
            </w:r>
          </w:p>
        </w:tc>
        <w:tc>
          <w:tcPr>
            <w:tcW w:w="360" w:type="pct"/>
            <w:vMerge/>
            <w:tcBorders>
              <w:top w:val="nil"/>
              <w:left w:val="single" w:sz="4" w:space="0" w:color="auto"/>
              <w:bottom w:val="single" w:sz="4" w:space="0" w:color="auto"/>
              <w:right w:val="single" w:sz="4" w:space="0" w:color="auto"/>
            </w:tcBorders>
            <w:vAlign w:val="center"/>
            <w:hideMark/>
          </w:tcPr>
          <w:p w14:paraId="4171AF2A"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E2EFDA"/>
            <w:hideMark/>
          </w:tcPr>
          <w:p w14:paraId="4159A331"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Ndërtesat e tjera publike komunale</w:t>
            </w:r>
          </w:p>
        </w:tc>
        <w:tc>
          <w:tcPr>
            <w:tcW w:w="515" w:type="pct"/>
            <w:tcBorders>
              <w:top w:val="nil"/>
              <w:left w:val="nil"/>
              <w:bottom w:val="single" w:sz="4" w:space="0" w:color="auto"/>
              <w:right w:val="single" w:sz="4" w:space="0" w:color="auto"/>
            </w:tcBorders>
            <w:shd w:val="clear" w:color="000000" w:fill="E2EFDA"/>
            <w:noWrap/>
            <w:vAlign w:val="center"/>
            <w:hideMark/>
          </w:tcPr>
          <w:p w14:paraId="26D66CD6"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single" w:sz="4" w:space="0" w:color="auto"/>
              <w:right w:val="single" w:sz="4" w:space="0" w:color="auto"/>
            </w:tcBorders>
            <w:shd w:val="clear" w:color="000000" w:fill="E2EFDA"/>
            <w:noWrap/>
            <w:vAlign w:val="center"/>
            <w:hideMark/>
          </w:tcPr>
          <w:p w14:paraId="0B1A260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single" w:sz="4" w:space="0" w:color="auto"/>
              <w:right w:val="single" w:sz="4" w:space="0" w:color="auto"/>
            </w:tcBorders>
            <w:shd w:val="clear" w:color="000000" w:fill="E2EFDA"/>
            <w:noWrap/>
            <w:vAlign w:val="center"/>
            <w:hideMark/>
          </w:tcPr>
          <w:p w14:paraId="0530F38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single" w:sz="4" w:space="0" w:color="auto"/>
              <w:right w:val="single" w:sz="4" w:space="0" w:color="auto"/>
            </w:tcBorders>
            <w:shd w:val="clear" w:color="000000" w:fill="E2EFDA"/>
            <w:noWrap/>
            <w:vAlign w:val="center"/>
            <w:hideMark/>
          </w:tcPr>
          <w:p w14:paraId="41FAF229"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single" w:sz="4" w:space="0" w:color="auto"/>
              <w:right w:val="single" w:sz="4" w:space="0" w:color="auto"/>
            </w:tcBorders>
            <w:shd w:val="clear" w:color="000000" w:fill="E2EFDA"/>
            <w:vAlign w:val="center"/>
            <w:hideMark/>
          </w:tcPr>
          <w:p w14:paraId="5328D54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single" w:sz="4" w:space="0" w:color="auto"/>
              <w:right w:val="single" w:sz="4" w:space="0" w:color="auto"/>
            </w:tcBorders>
            <w:shd w:val="clear" w:color="000000" w:fill="E2EFDA"/>
            <w:noWrap/>
            <w:vAlign w:val="center"/>
            <w:hideMark/>
          </w:tcPr>
          <w:p w14:paraId="6089E79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single" w:sz="4" w:space="0" w:color="auto"/>
              <w:right w:val="single" w:sz="4" w:space="0" w:color="auto"/>
            </w:tcBorders>
            <w:shd w:val="clear" w:color="000000" w:fill="E2EFDA"/>
            <w:noWrap/>
            <w:vAlign w:val="center"/>
            <w:hideMark/>
          </w:tcPr>
          <w:p w14:paraId="258688E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single" w:sz="4" w:space="0" w:color="auto"/>
              <w:right w:val="single" w:sz="4" w:space="0" w:color="auto"/>
            </w:tcBorders>
            <w:shd w:val="clear" w:color="000000" w:fill="E2EFDA"/>
            <w:noWrap/>
            <w:vAlign w:val="center"/>
            <w:hideMark/>
          </w:tcPr>
          <w:p w14:paraId="353F328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single" w:sz="4" w:space="0" w:color="auto"/>
              <w:right w:val="single" w:sz="4" w:space="0" w:color="auto"/>
            </w:tcBorders>
            <w:shd w:val="clear" w:color="000000" w:fill="E2EFDA"/>
            <w:noWrap/>
            <w:vAlign w:val="center"/>
            <w:hideMark/>
          </w:tcPr>
          <w:p w14:paraId="5483383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single" w:sz="4" w:space="0" w:color="auto"/>
              <w:right w:val="double" w:sz="6" w:space="0" w:color="auto"/>
            </w:tcBorders>
            <w:shd w:val="clear" w:color="000000" w:fill="E2EFDA"/>
            <w:noWrap/>
            <w:vAlign w:val="center"/>
            <w:hideMark/>
          </w:tcPr>
          <w:p w14:paraId="4911876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r w:rsidR="00526B49" w:rsidRPr="00CC49AB" w14:paraId="57C2BC6B"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0A31A8D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w:t>
            </w:r>
          </w:p>
        </w:tc>
        <w:tc>
          <w:tcPr>
            <w:tcW w:w="360" w:type="pct"/>
            <w:vMerge/>
            <w:tcBorders>
              <w:top w:val="nil"/>
              <w:left w:val="single" w:sz="4" w:space="0" w:color="auto"/>
              <w:bottom w:val="single" w:sz="4" w:space="0" w:color="auto"/>
              <w:right w:val="single" w:sz="4" w:space="0" w:color="auto"/>
            </w:tcBorders>
            <w:vAlign w:val="center"/>
            <w:hideMark/>
          </w:tcPr>
          <w:p w14:paraId="2E265F3A"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E2EFDA"/>
            <w:hideMark/>
          </w:tcPr>
          <w:p w14:paraId="111FECDF"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Ndërtesat publike sociale</w:t>
            </w:r>
          </w:p>
        </w:tc>
        <w:tc>
          <w:tcPr>
            <w:tcW w:w="515" w:type="pct"/>
            <w:tcBorders>
              <w:top w:val="nil"/>
              <w:left w:val="nil"/>
              <w:bottom w:val="single" w:sz="4" w:space="0" w:color="auto"/>
              <w:right w:val="single" w:sz="4" w:space="0" w:color="auto"/>
            </w:tcBorders>
            <w:shd w:val="clear" w:color="000000" w:fill="E2EFDA"/>
            <w:noWrap/>
            <w:vAlign w:val="center"/>
            <w:hideMark/>
          </w:tcPr>
          <w:p w14:paraId="10CECE5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single" w:sz="4" w:space="0" w:color="auto"/>
              <w:right w:val="single" w:sz="4" w:space="0" w:color="auto"/>
            </w:tcBorders>
            <w:shd w:val="clear" w:color="000000" w:fill="E2EFDA"/>
            <w:noWrap/>
            <w:vAlign w:val="center"/>
            <w:hideMark/>
          </w:tcPr>
          <w:p w14:paraId="68CF1408"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single" w:sz="4" w:space="0" w:color="auto"/>
              <w:right w:val="single" w:sz="4" w:space="0" w:color="auto"/>
            </w:tcBorders>
            <w:shd w:val="clear" w:color="000000" w:fill="E2EFDA"/>
            <w:noWrap/>
            <w:vAlign w:val="center"/>
            <w:hideMark/>
          </w:tcPr>
          <w:p w14:paraId="6B405FBB"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single" w:sz="4" w:space="0" w:color="auto"/>
              <w:right w:val="single" w:sz="4" w:space="0" w:color="auto"/>
            </w:tcBorders>
            <w:shd w:val="clear" w:color="000000" w:fill="E2EFDA"/>
            <w:noWrap/>
            <w:vAlign w:val="center"/>
            <w:hideMark/>
          </w:tcPr>
          <w:p w14:paraId="1FA5673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single" w:sz="4" w:space="0" w:color="auto"/>
              <w:right w:val="single" w:sz="4" w:space="0" w:color="auto"/>
            </w:tcBorders>
            <w:shd w:val="clear" w:color="000000" w:fill="E2EFDA"/>
            <w:vAlign w:val="center"/>
            <w:hideMark/>
          </w:tcPr>
          <w:p w14:paraId="2774B01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single" w:sz="4" w:space="0" w:color="auto"/>
              <w:right w:val="single" w:sz="4" w:space="0" w:color="auto"/>
            </w:tcBorders>
            <w:shd w:val="clear" w:color="000000" w:fill="E2EFDA"/>
            <w:noWrap/>
            <w:vAlign w:val="center"/>
            <w:hideMark/>
          </w:tcPr>
          <w:p w14:paraId="42956FA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single" w:sz="4" w:space="0" w:color="auto"/>
              <w:right w:val="single" w:sz="4" w:space="0" w:color="auto"/>
            </w:tcBorders>
            <w:shd w:val="clear" w:color="000000" w:fill="E2EFDA"/>
            <w:noWrap/>
            <w:vAlign w:val="center"/>
            <w:hideMark/>
          </w:tcPr>
          <w:p w14:paraId="79E8293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single" w:sz="4" w:space="0" w:color="auto"/>
              <w:right w:val="single" w:sz="4" w:space="0" w:color="auto"/>
            </w:tcBorders>
            <w:shd w:val="clear" w:color="000000" w:fill="E2EFDA"/>
            <w:noWrap/>
            <w:vAlign w:val="center"/>
            <w:hideMark/>
          </w:tcPr>
          <w:p w14:paraId="5A81DF8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single" w:sz="4" w:space="0" w:color="auto"/>
              <w:right w:val="single" w:sz="4" w:space="0" w:color="auto"/>
            </w:tcBorders>
            <w:shd w:val="clear" w:color="000000" w:fill="E2EFDA"/>
            <w:noWrap/>
            <w:vAlign w:val="center"/>
            <w:hideMark/>
          </w:tcPr>
          <w:p w14:paraId="4368E88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single" w:sz="4" w:space="0" w:color="auto"/>
              <w:right w:val="double" w:sz="6" w:space="0" w:color="auto"/>
            </w:tcBorders>
            <w:shd w:val="clear" w:color="000000" w:fill="E2EFDA"/>
            <w:noWrap/>
            <w:vAlign w:val="center"/>
            <w:hideMark/>
          </w:tcPr>
          <w:p w14:paraId="2AAD5C8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r w:rsidR="00526B49" w:rsidRPr="00CC49AB" w14:paraId="33E63D48"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64C342DD"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w:t>
            </w:r>
          </w:p>
        </w:tc>
        <w:tc>
          <w:tcPr>
            <w:tcW w:w="360" w:type="pct"/>
            <w:vMerge w:val="restart"/>
            <w:tcBorders>
              <w:top w:val="nil"/>
              <w:left w:val="single" w:sz="4" w:space="0" w:color="auto"/>
              <w:bottom w:val="double" w:sz="6" w:space="0" w:color="000000"/>
              <w:right w:val="single" w:sz="4" w:space="0" w:color="auto"/>
            </w:tcBorders>
            <w:shd w:val="clear" w:color="000000" w:fill="A9D08E"/>
            <w:vAlign w:val="center"/>
            <w:hideMark/>
          </w:tcPr>
          <w:p w14:paraId="31E90B00" w14:textId="77777777" w:rsidR="00D84F93" w:rsidRPr="00CC49AB" w:rsidRDefault="00D84F93" w:rsidP="008E11B0">
            <w:pPr>
              <w:spacing w:after="0" w:line="240" w:lineRule="auto"/>
              <w:jc w:val="center"/>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 komerciale dhe private</w:t>
            </w:r>
          </w:p>
        </w:tc>
        <w:tc>
          <w:tcPr>
            <w:tcW w:w="581" w:type="pct"/>
            <w:tcBorders>
              <w:top w:val="nil"/>
              <w:left w:val="nil"/>
              <w:bottom w:val="single" w:sz="4" w:space="0" w:color="auto"/>
              <w:right w:val="single" w:sz="4" w:space="0" w:color="auto"/>
            </w:tcBorders>
            <w:shd w:val="clear" w:color="000000" w:fill="A9D08E"/>
            <w:hideMark/>
          </w:tcPr>
          <w:p w14:paraId="5457DC5C"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 e shitjes me shumicë dhe pakicë</w:t>
            </w:r>
          </w:p>
        </w:tc>
        <w:tc>
          <w:tcPr>
            <w:tcW w:w="515" w:type="pct"/>
            <w:tcBorders>
              <w:top w:val="nil"/>
              <w:left w:val="nil"/>
              <w:bottom w:val="single" w:sz="4" w:space="0" w:color="auto"/>
              <w:right w:val="single" w:sz="4" w:space="0" w:color="auto"/>
            </w:tcBorders>
            <w:shd w:val="clear" w:color="000000" w:fill="A9D08E"/>
            <w:noWrap/>
            <w:vAlign w:val="center"/>
            <w:hideMark/>
          </w:tcPr>
          <w:p w14:paraId="49AD9BB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33.00</w:t>
            </w:r>
          </w:p>
        </w:tc>
        <w:tc>
          <w:tcPr>
            <w:tcW w:w="390" w:type="pct"/>
            <w:tcBorders>
              <w:top w:val="nil"/>
              <w:left w:val="nil"/>
              <w:bottom w:val="single" w:sz="4" w:space="0" w:color="auto"/>
              <w:right w:val="single" w:sz="4" w:space="0" w:color="auto"/>
            </w:tcBorders>
            <w:shd w:val="clear" w:color="000000" w:fill="A9D08E"/>
            <w:noWrap/>
            <w:vAlign w:val="center"/>
            <w:hideMark/>
          </w:tcPr>
          <w:p w14:paraId="243AF98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66.00</w:t>
            </w:r>
          </w:p>
        </w:tc>
        <w:tc>
          <w:tcPr>
            <w:tcW w:w="390" w:type="pct"/>
            <w:tcBorders>
              <w:top w:val="nil"/>
              <w:left w:val="nil"/>
              <w:bottom w:val="single" w:sz="4" w:space="0" w:color="auto"/>
              <w:right w:val="single" w:sz="4" w:space="0" w:color="auto"/>
            </w:tcBorders>
            <w:shd w:val="clear" w:color="000000" w:fill="A9D08E"/>
            <w:noWrap/>
            <w:vAlign w:val="center"/>
            <w:hideMark/>
          </w:tcPr>
          <w:p w14:paraId="0584295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46.20</w:t>
            </w:r>
          </w:p>
        </w:tc>
        <w:tc>
          <w:tcPr>
            <w:tcW w:w="278" w:type="pct"/>
            <w:tcBorders>
              <w:top w:val="nil"/>
              <w:left w:val="nil"/>
              <w:bottom w:val="single" w:sz="4" w:space="0" w:color="auto"/>
              <w:right w:val="single" w:sz="4" w:space="0" w:color="auto"/>
            </w:tcBorders>
            <w:shd w:val="clear" w:color="000000" w:fill="A9D08E"/>
            <w:noWrap/>
            <w:vAlign w:val="center"/>
            <w:hideMark/>
          </w:tcPr>
          <w:p w14:paraId="3A32619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54.00</w:t>
            </w:r>
          </w:p>
        </w:tc>
        <w:tc>
          <w:tcPr>
            <w:tcW w:w="613" w:type="pct"/>
            <w:tcBorders>
              <w:top w:val="nil"/>
              <w:left w:val="nil"/>
              <w:bottom w:val="single" w:sz="4" w:space="0" w:color="auto"/>
              <w:right w:val="single" w:sz="4" w:space="0" w:color="auto"/>
            </w:tcBorders>
            <w:shd w:val="clear" w:color="000000" w:fill="A9D08E"/>
            <w:noWrap/>
            <w:vAlign w:val="center"/>
            <w:hideMark/>
          </w:tcPr>
          <w:p w14:paraId="39D5E0A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13.50</w:t>
            </w:r>
          </w:p>
        </w:tc>
        <w:tc>
          <w:tcPr>
            <w:tcW w:w="281" w:type="pct"/>
            <w:tcBorders>
              <w:top w:val="nil"/>
              <w:left w:val="nil"/>
              <w:bottom w:val="single" w:sz="4" w:space="0" w:color="auto"/>
              <w:right w:val="single" w:sz="4" w:space="0" w:color="auto"/>
            </w:tcBorders>
            <w:shd w:val="clear" w:color="000000" w:fill="A9D08E"/>
            <w:noWrap/>
            <w:vAlign w:val="center"/>
            <w:hideMark/>
          </w:tcPr>
          <w:p w14:paraId="5D182C8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1.50</w:t>
            </w:r>
          </w:p>
        </w:tc>
        <w:tc>
          <w:tcPr>
            <w:tcW w:w="273" w:type="pct"/>
            <w:tcBorders>
              <w:top w:val="nil"/>
              <w:left w:val="nil"/>
              <w:bottom w:val="single" w:sz="4" w:space="0" w:color="auto"/>
              <w:right w:val="single" w:sz="4" w:space="0" w:color="auto"/>
            </w:tcBorders>
            <w:shd w:val="clear" w:color="000000" w:fill="A9D08E"/>
            <w:noWrap/>
            <w:vAlign w:val="center"/>
            <w:hideMark/>
          </w:tcPr>
          <w:p w14:paraId="03700F6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66.00</w:t>
            </w:r>
          </w:p>
        </w:tc>
        <w:tc>
          <w:tcPr>
            <w:tcW w:w="243" w:type="pct"/>
            <w:tcBorders>
              <w:top w:val="nil"/>
              <w:left w:val="nil"/>
              <w:bottom w:val="single" w:sz="4" w:space="0" w:color="auto"/>
              <w:right w:val="single" w:sz="4" w:space="0" w:color="auto"/>
            </w:tcBorders>
            <w:shd w:val="clear" w:color="000000" w:fill="A9D08E"/>
            <w:noWrap/>
            <w:vAlign w:val="center"/>
            <w:hideMark/>
          </w:tcPr>
          <w:p w14:paraId="7D0CBC2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22.50</w:t>
            </w:r>
          </w:p>
        </w:tc>
        <w:tc>
          <w:tcPr>
            <w:tcW w:w="611" w:type="pct"/>
            <w:tcBorders>
              <w:top w:val="nil"/>
              <w:left w:val="nil"/>
              <w:bottom w:val="single" w:sz="4" w:space="0" w:color="auto"/>
              <w:right w:val="single" w:sz="4" w:space="0" w:color="auto"/>
            </w:tcBorders>
            <w:shd w:val="clear" w:color="000000" w:fill="A9D08E"/>
            <w:noWrap/>
            <w:vAlign w:val="center"/>
            <w:hideMark/>
          </w:tcPr>
          <w:p w14:paraId="6C9A680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13.50</w:t>
            </w:r>
          </w:p>
        </w:tc>
        <w:tc>
          <w:tcPr>
            <w:tcW w:w="300" w:type="pct"/>
            <w:tcBorders>
              <w:top w:val="nil"/>
              <w:left w:val="nil"/>
              <w:bottom w:val="single" w:sz="4" w:space="0" w:color="auto"/>
              <w:right w:val="double" w:sz="6" w:space="0" w:color="auto"/>
            </w:tcBorders>
            <w:shd w:val="clear" w:color="000000" w:fill="A9D08E"/>
            <w:noWrap/>
            <w:vAlign w:val="center"/>
            <w:hideMark/>
          </w:tcPr>
          <w:p w14:paraId="7A94A76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33.00</w:t>
            </w:r>
          </w:p>
        </w:tc>
      </w:tr>
      <w:tr w:rsidR="00526B49" w:rsidRPr="00CC49AB" w14:paraId="5B69ED8C"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22C9D58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14</w:t>
            </w:r>
          </w:p>
        </w:tc>
        <w:tc>
          <w:tcPr>
            <w:tcW w:w="360" w:type="pct"/>
            <w:vMerge/>
            <w:tcBorders>
              <w:top w:val="nil"/>
              <w:left w:val="single" w:sz="4" w:space="0" w:color="auto"/>
              <w:bottom w:val="double" w:sz="6" w:space="0" w:color="000000"/>
              <w:right w:val="single" w:sz="4" w:space="0" w:color="auto"/>
            </w:tcBorders>
            <w:vAlign w:val="center"/>
            <w:hideMark/>
          </w:tcPr>
          <w:p w14:paraId="3411D591"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A9D08E"/>
            <w:hideMark/>
          </w:tcPr>
          <w:p w14:paraId="2B3AEBA0" w14:textId="512113BF"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 xml:space="preserve">Zyrat </w:t>
            </w:r>
            <w:r w:rsidR="00CD4320" w:rsidRPr="00CC49AB">
              <w:rPr>
                <w:rFonts w:ascii="Times New Roman" w:eastAsia="Times New Roman" w:hAnsi="Times New Roman" w:cs="Times New Roman"/>
                <w:sz w:val="10"/>
                <w:szCs w:val="16"/>
                <w:lang w:eastAsia="en-US"/>
              </w:rPr>
              <w:t>private</w:t>
            </w:r>
          </w:p>
        </w:tc>
        <w:tc>
          <w:tcPr>
            <w:tcW w:w="515" w:type="pct"/>
            <w:tcBorders>
              <w:top w:val="nil"/>
              <w:left w:val="nil"/>
              <w:bottom w:val="single" w:sz="4" w:space="0" w:color="auto"/>
              <w:right w:val="single" w:sz="4" w:space="0" w:color="auto"/>
            </w:tcBorders>
            <w:shd w:val="clear" w:color="000000" w:fill="A9D08E"/>
            <w:noWrap/>
            <w:vAlign w:val="center"/>
            <w:hideMark/>
          </w:tcPr>
          <w:p w14:paraId="0E6E2BB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36.00</w:t>
            </w:r>
          </w:p>
        </w:tc>
        <w:tc>
          <w:tcPr>
            <w:tcW w:w="390" w:type="pct"/>
            <w:tcBorders>
              <w:top w:val="nil"/>
              <w:left w:val="nil"/>
              <w:bottom w:val="single" w:sz="4" w:space="0" w:color="auto"/>
              <w:right w:val="single" w:sz="4" w:space="0" w:color="auto"/>
            </w:tcBorders>
            <w:shd w:val="clear" w:color="000000" w:fill="A9D08E"/>
            <w:noWrap/>
            <w:vAlign w:val="center"/>
            <w:hideMark/>
          </w:tcPr>
          <w:p w14:paraId="338F2BF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72.00</w:t>
            </w:r>
          </w:p>
        </w:tc>
        <w:tc>
          <w:tcPr>
            <w:tcW w:w="390" w:type="pct"/>
            <w:tcBorders>
              <w:top w:val="nil"/>
              <w:left w:val="nil"/>
              <w:bottom w:val="single" w:sz="4" w:space="0" w:color="auto"/>
              <w:right w:val="single" w:sz="4" w:space="0" w:color="auto"/>
            </w:tcBorders>
            <w:shd w:val="clear" w:color="000000" w:fill="A9D08E"/>
            <w:noWrap/>
            <w:vAlign w:val="center"/>
            <w:hideMark/>
          </w:tcPr>
          <w:p w14:paraId="1695CC6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50.40</w:t>
            </w:r>
          </w:p>
        </w:tc>
        <w:tc>
          <w:tcPr>
            <w:tcW w:w="278" w:type="pct"/>
            <w:tcBorders>
              <w:top w:val="nil"/>
              <w:left w:val="nil"/>
              <w:bottom w:val="single" w:sz="4" w:space="0" w:color="auto"/>
              <w:right w:val="single" w:sz="4" w:space="0" w:color="auto"/>
            </w:tcBorders>
            <w:shd w:val="clear" w:color="000000" w:fill="A9D08E"/>
            <w:noWrap/>
            <w:vAlign w:val="center"/>
            <w:hideMark/>
          </w:tcPr>
          <w:p w14:paraId="0BCFCEC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58.91</w:t>
            </w:r>
          </w:p>
        </w:tc>
        <w:tc>
          <w:tcPr>
            <w:tcW w:w="613" w:type="pct"/>
            <w:tcBorders>
              <w:top w:val="nil"/>
              <w:left w:val="nil"/>
              <w:bottom w:val="single" w:sz="4" w:space="0" w:color="auto"/>
              <w:right w:val="single" w:sz="4" w:space="0" w:color="auto"/>
            </w:tcBorders>
            <w:shd w:val="clear" w:color="000000" w:fill="A9D08E"/>
            <w:noWrap/>
            <w:vAlign w:val="center"/>
            <w:hideMark/>
          </w:tcPr>
          <w:p w14:paraId="3E3BB08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14.73</w:t>
            </w:r>
          </w:p>
        </w:tc>
        <w:tc>
          <w:tcPr>
            <w:tcW w:w="281" w:type="pct"/>
            <w:tcBorders>
              <w:top w:val="nil"/>
              <w:left w:val="nil"/>
              <w:bottom w:val="single" w:sz="4" w:space="0" w:color="auto"/>
              <w:right w:val="single" w:sz="4" w:space="0" w:color="auto"/>
            </w:tcBorders>
            <w:shd w:val="clear" w:color="000000" w:fill="A9D08E"/>
            <w:noWrap/>
            <w:vAlign w:val="center"/>
            <w:hideMark/>
          </w:tcPr>
          <w:p w14:paraId="12F12DC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1.64</w:t>
            </w:r>
          </w:p>
        </w:tc>
        <w:tc>
          <w:tcPr>
            <w:tcW w:w="273" w:type="pct"/>
            <w:tcBorders>
              <w:top w:val="nil"/>
              <w:left w:val="nil"/>
              <w:bottom w:val="single" w:sz="4" w:space="0" w:color="auto"/>
              <w:right w:val="single" w:sz="4" w:space="0" w:color="auto"/>
            </w:tcBorders>
            <w:shd w:val="clear" w:color="000000" w:fill="A9D08E"/>
            <w:noWrap/>
            <w:vAlign w:val="center"/>
            <w:hideMark/>
          </w:tcPr>
          <w:p w14:paraId="4974E36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72.00</w:t>
            </w:r>
          </w:p>
        </w:tc>
        <w:tc>
          <w:tcPr>
            <w:tcW w:w="243" w:type="pct"/>
            <w:tcBorders>
              <w:top w:val="nil"/>
              <w:left w:val="nil"/>
              <w:bottom w:val="single" w:sz="4" w:space="0" w:color="auto"/>
              <w:right w:val="single" w:sz="4" w:space="0" w:color="auto"/>
            </w:tcBorders>
            <w:shd w:val="clear" w:color="000000" w:fill="A9D08E"/>
            <w:noWrap/>
            <w:vAlign w:val="center"/>
            <w:hideMark/>
          </w:tcPr>
          <w:p w14:paraId="24440F2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24.55</w:t>
            </w:r>
          </w:p>
        </w:tc>
        <w:tc>
          <w:tcPr>
            <w:tcW w:w="611" w:type="pct"/>
            <w:tcBorders>
              <w:top w:val="nil"/>
              <w:left w:val="nil"/>
              <w:bottom w:val="single" w:sz="4" w:space="0" w:color="auto"/>
              <w:right w:val="single" w:sz="4" w:space="0" w:color="auto"/>
            </w:tcBorders>
            <w:shd w:val="clear" w:color="000000" w:fill="A9D08E"/>
            <w:noWrap/>
            <w:vAlign w:val="center"/>
            <w:hideMark/>
          </w:tcPr>
          <w:p w14:paraId="6205275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14.73</w:t>
            </w:r>
          </w:p>
        </w:tc>
        <w:tc>
          <w:tcPr>
            <w:tcW w:w="300" w:type="pct"/>
            <w:tcBorders>
              <w:top w:val="nil"/>
              <w:left w:val="nil"/>
              <w:bottom w:val="single" w:sz="4" w:space="0" w:color="auto"/>
              <w:right w:val="double" w:sz="6" w:space="0" w:color="auto"/>
            </w:tcBorders>
            <w:shd w:val="clear" w:color="000000" w:fill="A9D08E"/>
            <w:noWrap/>
            <w:vAlign w:val="center"/>
            <w:hideMark/>
          </w:tcPr>
          <w:p w14:paraId="7AC4652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36.00</w:t>
            </w:r>
          </w:p>
        </w:tc>
      </w:tr>
      <w:tr w:rsidR="00526B49" w:rsidRPr="00CC49AB" w14:paraId="5DF5B899"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09CB064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15</w:t>
            </w:r>
          </w:p>
        </w:tc>
        <w:tc>
          <w:tcPr>
            <w:tcW w:w="360" w:type="pct"/>
            <w:vMerge/>
            <w:tcBorders>
              <w:top w:val="nil"/>
              <w:left w:val="single" w:sz="4" w:space="0" w:color="auto"/>
              <w:bottom w:val="double" w:sz="6" w:space="0" w:color="000000"/>
              <w:right w:val="single" w:sz="4" w:space="0" w:color="auto"/>
            </w:tcBorders>
            <w:vAlign w:val="center"/>
            <w:hideMark/>
          </w:tcPr>
          <w:p w14:paraId="4CBC9348"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A9D08E"/>
            <w:hideMark/>
          </w:tcPr>
          <w:p w14:paraId="796B018D"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 arsimore</w:t>
            </w:r>
          </w:p>
        </w:tc>
        <w:tc>
          <w:tcPr>
            <w:tcW w:w="515" w:type="pct"/>
            <w:tcBorders>
              <w:top w:val="nil"/>
              <w:left w:val="nil"/>
              <w:bottom w:val="single" w:sz="4" w:space="0" w:color="auto"/>
              <w:right w:val="single" w:sz="4" w:space="0" w:color="auto"/>
            </w:tcBorders>
            <w:shd w:val="clear" w:color="000000" w:fill="A9D08E"/>
            <w:noWrap/>
            <w:vAlign w:val="center"/>
            <w:hideMark/>
          </w:tcPr>
          <w:p w14:paraId="19277A9B"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single" w:sz="4" w:space="0" w:color="auto"/>
              <w:right w:val="single" w:sz="4" w:space="0" w:color="auto"/>
            </w:tcBorders>
            <w:shd w:val="clear" w:color="000000" w:fill="A9D08E"/>
            <w:noWrap/>
            <w:vAlign w:val="center"/>
            <w:hideMark/>
          </w:tcPr>
          <w:p w14:paraId="1A9753D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single" w:sz="4" w:space="0" w:color="auto"/>
              <w:right w:val="single" w:sz="4" w:space="0" w:color="auto"/>
            </w:tcBorders>
            <w:shd w:val="clear" w:color="000000" w:fill="A9D08E"/>
            <w:noWrap/>
            <w:vAlign w:val="center"/>
            <w:hideMark/>
          </w:tcPr>
          <w:p w14:paraId="3A793108"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single" w:sz="4" w:space="0" w:color="auto"/>
              <w:right w:val="single" w:sz="4" w:space="0" w:color="auto"/>
            </w:tcBorders>
            <w:shd w:val="clear" w:color="000000" w:fill="A9D08E"/>
            <w:noWrap/>
            <w:vAlign w:val="center"/>
            <w:hideMark/>
          </w:tcPr>
          <w:p w14:paraId="565AE16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single" w:sz="4" w:space="0" w:color="auto"/>
              <w:right w:val="single" w:sz="4" w:space="0" w:color="auto"/>
            </w:tcBorders>
            <w:shd w:val="clear" w:color="000000" w:fill="A9D08E"/>
            <w:vAlign w:val="center"/>
            <w:hideMark/>
          </w:tcPr>
          <w:p w14:paraId="778578DD"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single" w:sz="4" w:space="0" w:color="auto"/>
              <w:right w:val="single" w:sz="4" w:space="0" w:color="auto"/>
            </w:tcBorders>
            <w:shd w:val="clear" w:color="000000" w:fill="A9D08E"/>
            <w:noWrap/>
            <w:vAlign w:val="center"/>
            <w:hideMark/>
          </w:tcPr>
          <w:p w14:paraId="567AB7A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single" w:sz="4" w:space="0" w:color="auto"/>
              <w:right w:val="single" w:sz="4" w:space="0" w:color="auto"/>
            </w:tcBorders>
            <w:shd w:val="clear" w:color="000000" w:fill="A9D08E"/>
            <w:noWrap/>
            <w:vAlign w:val="center"/>
            <w:hideMark/>
          </w:tcPr>
          <w:p w14:paraId="3CE5A91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single" w:sz="4" w:space="0" w:color="auto"/>
              <w:right w:val="single" w:sz="4" w:space="0" w:color="auto"/>
            </w:tcBorders>
            <w:shd w:val="clear" w:color="000000" w:fill="A9D08E"/>
            <w:noWrap/>
            <w:vAlign w:val="center"/>
            <w:hideMark/>
          </w:tcPr>
          <w:p w14:paraId="51949C2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single" w:sz="4" w:space="0" w:color="auto"/>
              <w:right w:val="single" w:sz="4" w:space="0" w:color="auto"/>
            </w:tcBorders>
            <w:shd w:val="clear" w:color="000000" w:fill="A9D08E"/>
            <w:noWrap/>
            <w:vAlign w:val="center"/>
            <w:hideMark/>
          </w:tcPr>
          <w:p w14:paraId="4D36E12D"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single" w:sz="4" w:space="0" w:color="auto"/>
              <w:right w:val="double" w:sz="6" w:space="0" w:color="auto"/>
            </w:tcBorders>
            <w:shd w:val="clear" w:color="000000" w:fill="A9D08E"/>
            <w:noWrap/>
            <w:vAlign w:val="center"/>
            <w:hideMark/>
          </w:tcPr>
          <w:p w14:paraId="4D695BDB"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r w:rsidR="00526B49" w:rsidRPr="00CC49AB" w14:paraId="440B1F42"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36B7AFD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16</w:t>
            </w:r>
          </w:p>
        </w:tc>
        <w:tc>
          <w:tcPr>
            <w:tcW w:w="360" w:type="pct"/>
            <w:vMerge/>
            <w:tcBorders>
              <w:top w:val="nil"/>
              <w:left w:val="single" w:sz="4" w:space="0" w:color="auto"/>
              <w:bottom w:val="double" w:sz="6" w:space="0" w:color="000000"/>
              <w:right w:val="single" w:sz="4" w:space="0" w:color="auto"/>
            </w:tcBorders>
            <w:vAlign w:val="center"/>
            <w:hideMark/>
          </w:tcPr>
          <w:p w14:paraId="3FE14796"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A9D08E"/>
            <w:hideMark/>
          </w:tcPr>
          <w:p w14:paraId="40840ABA"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Hotele dhe restorante</w:t>
            </w:r>
          </w:p>
        </w:tc>
        <w:tc>
          <w:tcPr>
            <w:tcW w:w="515" w:type="pct"/>
            <w:tcBorders>
              <w:top w:val="nil"/>
              <w:left w:val="nil"/>
              <w:bottom w:val="single" w:sz="4" w:space="0" w:color="auto"/>
              <w:right w:val="single" w:sz="4" w:space="0" w:color="auto"/>
            </w:tcBorders>
            <w:shd w:val="clear" w:color="000000" w:fill="A9D08E"/>
            <w:noWrap/>
            <w:vAlign w:val="center"/>
            <w:hideMark/>
          </w:tcPr>
          <w:p w14:paraId="249C551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33.00</w:t>
            </w:r>
          </w:p>
        </w:tc>
        <w:tc>
          <w:tcPr>
            <w:tcW w:w="390" w:type="pct"/>
            <w:tcBorders>
              <w:top w:val="nil"/>
              <w:left w:val="nil"/>
              <w:bottom w:val="single" w:sz="4" w:space="0" w:color="auto"/>
              <w:right w:val="single" w:sz="4" w:space="0" w:color="auto"/>
            </w:tcBorders>
            <w:shd w:val="clear" w:color="000000" w:fill="A9D08E"/>
            <w:noWrap/>
            <w:vAlign w:val="center"/>
            <w:hideMark/>
          </w:tcPr>
          <w:p w14:paraId="1C7A27A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66.00</w:t>
            </w:r>
          </w:p>
        </w:tc>
        <w:tc>
          <w:tcPr>
            <w:tcW w:w="390" w:type="pct"/>
            <w:tcBorders>
              <w:top w:val="nil"/>
              <w:left w:val="nil"/>
              <w:bottom w:val="single" w:sz="4" w:space="0" w:color="auto"/>
              <w:right w:val="single" w:sz="4" w:space="0" w:color="auto"/>
            </w:tcBorders>
            <w:shd w:val="clear" w:color="000000" w:fill="A9D08E"/>
            <w:noWrap/>
            <w:vAlign w:val="center"/>
            <w:hideMark/>
          </w:tcPr>
          <w:p w14:paraId="1551188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46.20</w:t>
            </w:r>
          </w:p>
        </w:tc>
        <w:tc>
          <w:tcPr>
            <w:tcW w:w="278" w:type="pct"/>
            <w:tcBorders>
              <w:top w:val="nil"/>
              <w:left w:val="nil"/>
              <w:bottom w:val="single" w:sz="4" w:space="0" w:color="auto"/>
              <w:right w:val="single" w:sz="4" w:space="0" w:color="auto"/>
            </w:tcBorders>
            <w:shd w:val="clear" w:color="000000" w:fill="A9D08E"/>
            <w:noWrap/>
            <w:vAlign w:val="center"/>
            <w:hideMark/>
          </w:tcPr>
          <w:p w14:paraId="6325BB9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54.00</w:t>
            </w:r>
          </w:p>
        </w:tc>
        <w:tc>
          <w:tcPr>
            <w:tcW w:w="613" w:type="pct"/>
            <w:tcBorders>
              <w:top w:val="nil"/>
              <w:left w:val="nil"/>
              <w:bottom w:val="single" w:sz="4" w:space="0" w:color="auto"/>
              <w:right w:val="single" w:sz="4" w:space="0" w:color="auto"/>
            </w:tcBorders>
            <w:shd w:val="clear" w:color="000000" w:fill="A9D08E"/>
            <w:noWrap/>
            <w:vAlign w:val="center"/>
            <w:hideMark/>
          </w:tcPr>
          <w:p w14:paraId="399B836D"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13.50</w:t>
            </w:r>
          </w:p>
        </w:tc>
        <w:tc>
          <w:tcPr>
            <w:tcW w:w="281" w:type="pct"/>
            <w:tcBorders>
              <w:top w:val="nil"/>
              <w:left w:val="nil"/>
              <w:bottom w:val="single" w:sz="4" w:space="0" w:color="auto"/>
              <w:right w:val="single" w:sz="4" w:space="0" w:color="auto"/>
            </w:tcBorders>
            <w:shd w:val="clear" w:color="000000" w:fill="A9D08E"/>
            <w:noWrap/>
            <w:vAlign w:val="center"/>
            <w:hideMark/>
          </w:tcPr>
          <w:p w14:paraId="1E0DBD1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1.50</w:t>
            </w:r>
          </w:p>
        </w:tc>
        <w:tc>
          <w:tcPr>
            <w:tcW w:w="273" w:type="pct"/>
            <w:tcBorders>
              <w:top w:val="nil"/>
              <w:left w:val="nil"/>
              <w:bottom w:val="single" w:sz="4" w:space="0" w:color="auto"/>
              <w:right w:val="single" w:sz="4" w:space="0" w:color="auto"/>
            </w:tcBorders>
            <w:shd w:val="clear" w:color="000000" w:fill="A9D08E"/>
            <w:noWrap/>
            <w:vAlign w:val="center"/>
            <w:hideMark/>
          </w:tcPr>
          <w:p w14:paraId="101B388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66.00</w:t>
            </w:r>
          </w:p>
        </w:tc>
        <w:tc>
          <w:tcPr>
            <w:tcW w:w="243" w:type="pct"/>
            <w:tcBorders>
              <w:top w:val="nil"/>
              <w:left w:val="nil"/>
              <w:bottom w:val="single" w:sz="4" w:space="0" w:color="auto"/>
              <w:right w:val="single" w:sz="4" w:space="0" w:color="auto"/>
            </w:tcBorders>
            <w:shd w:val="clear" w:color="000000" w:fill="A9D08E"/>
            <w:noWrap/>
            <w:vAlign w:val="center"/>
            <w:hideMark/>
          </w:tcPr>
          <w:p w14:paraId="7F54567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22.50</w:t>
            </w:r>
          </w:p>
        </w:tc>
        <w:tc>
          <w:tcPr>
            <w:tcW w:w="611" w:type="pct"/>
            <w:tcBorders>
              <w:top w:val="nil"/>
              <w:left w:val="nil"/>
              <w:bottom w:val="single" w:sz="4" w:space="0" w:color="auto"/>
              <w:right w:val="single" w:sz="4" w:space="0" w:color="auto"/>
            </w:tcBorders>
            <w:shd w:val="clear" w:color="000000" w:fill="A9D08E"/>
            <w:noWrap/>
            <w:vAlign w:val="center"/>
            <w:hideMark/>
          </w:tcPr>
          <w:p w14:paraId="6186727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13.50</w:t>
            </w:r>
          </w:p>
        </w:tc>
        <w:tc>
          <w:tcPr>
            <w:tcW w:w="300" w:type="pct"/>
            <w:tcBorders>
              <w:top w:val="nil"/>
              <w:left w:val="nil"/>
              <w:bottom w:val="single" w:sz="4" w:space="0" w:color="auto"/>
              <w:right w:val="double" w:sz="6" w:space="0" w:color="auto"/>
            </w:tcBorders>
            <w:shd w:val="clear" w:color="000000" w:fill="A9D08E"/>
            <w:noWrap/>
            <w:vAlign w:val="center"/>
            <w:hideMark/>
          </w:tcPr>
          <w:p w14:paraId="7DE1371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33.00</w:t>
            </w:r>
          </w:p>
        </w:tc>
      </w:tr>
      <w:tr w:rsidR="00526B49" w:rsidRPr="00CC49AB" w14:paraId="77ADD413"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79BAFFE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17</w:t>
            </w:r>
          </w:p>
        </w:tc>
        <w:tc>
          <w:tcPr>
            <w:tcW w:w="360" w:type="pct"/>
            <w:vMerge/>
            <w:tcBorders>
              <w:top w:val="nil"/>
              <w:left w:val="single" w:sz="4" w:space="0" w:color="auto"/>
              <w:bottom w:val="double" w:sz="6" w:space="0" w:color="000000"/>
              <w:right w:val="single" w:sz="4" w:space="0" w:color="auto"/>
            </w:tcBorders>
            <w:vAlign w:val="center"/>
            <w:hideMark/>
          </w:tcPr>
          <w:p w14:paraId="15F8A527"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A9D08E"/>
            <w:hideMark/>
          </w:tcPr>
          <w:p w14:paraId="7EE4876E"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Objektet e kujdesit shëndetësor</w:t>
            </w:r>
          </w:p>
        </w:tc>
        <w:tc>
          <w:tcPr>
            <w:tcW w:w="515" w:type="pct"/>
            <w:tcBorders>
              <w:top w:val="nil"/>
              <w:left w:val="nil"/>
              <w:bottom w:val="single" w:sz="4" w:space="0" w:color="auto"/>
              <w:right w:val="single" w:sz="4" w:space="0" w:color="auto"/>
            </w:tcBorders>
            <w:shd w:val="clear" w:color="000000" w:fill="A9D08E"/>
            <w:noWrap/>
            <w:vAlign w:val="center"/>
            <w:hideMark/>
          </w:tcPr>
          <w:p w14:paraId="202C84F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single" w:sz="4" w:space="0" w:color="auto"/>
              <w:right w:val="single" w:sz="4" w:space="0" w:color="auto"/>
            </w:tcBorders>
            <w:shd w:val="clear" w:color="000000" w:fill="A9D08E"/>
            <w:noWrap/>
            <w:vAlign w:val="center"/>
            <w:hideMark/>
          </w:tcPr>
          <w:p w14:paraId="66F6CBD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single" w:sz="4" w:space="0" w:color="auto"/>
              <w:right w:val="single" w:sz="4" w:space="0" w:color="auto"/>
            </w:tcBorders>
            <w:shd w:val="clear" w:color="000000" w:fill="A9D08E"/>
            <w:noWrap/>
            <w:vAlign w:val="center"/>
            <w:hideMark/>
          </w:tcPr>
          <w:p w14:paraId="24F66FC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single" w:sz="4" w:space="0" w:color="auto"/>
              <w:right w:val="single" w:sz="4" w:space="0" w:color="auto"/>
            </w:tcBorders>
            <w:shd w:val="clear" w:color="000000" w:fill="A9D08E"/>
            <w:noWrap/>
            <w:vAlign w:val="center"/>
            <w:hideMark/>
          </w:tcPr>
          <w:p w14:paraId="1D2A6D53"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single" w:sz="4" w:space="0" w:color="auto"/>
              <w:right w:val="single" w:sz="4" w:space="0" w:color="auto"/>
            </w:tcBorders>
            <w:shd w:val="clear" w:color="000000" w:fill="A9D08E"/>
            <w:vAlign w:val="center"/>
            <w:hideMark/>
          </w:tcPr>
          <w:p w14:paraId="7FB0C8B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single" w:sz="4" w:space="0" w:color="auto"/>
              <w:right w:val="single" w:sz="4" w:space="0" w:color="auto"/>
            </w:tcBorders>
            <w:shd w:val="clear" w:color="000000" w:fill="A9D08E"/>
            <w:noWrap/>
            <w:vAlign w:val="center"/>
            <w:hideMark/>
          </w:tcPr>
          <w:p w14:paraId="3C10095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single" w:sz="4" w:space="0" w:color="auto"/>
              <w:right w:val="single" w:sz="4" w:space="0" w:color="auto"/>
            </w:tcBorders>
            <w:shd w:val="clear" w:color="000000" w:fill="A9D08E"/>
            <w:noWrap/>
            <w:vAlign w:val="center"/>
            <w:hideMark/>
          </w:tcPr>
          <w:p w14:paraId="4E431CC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single" w:sz="4" w:space="0" w:color="auto"/>
              <w:right w:val="single" w:sz="4" w:space="0" w:color="auto"/>
            </w:tcBorders>
            <w:shd w:val="clear" w:color="000000" w:fill="A9D08E"/>
            <w:noWrap/>
            <w:vAlign w:val="center"/>
            <w:hideMark/>
          </w:tcPr>
          <w:p w14:paraId="7FB3034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single" w:sz="4" w:space="0" w:color="auto"/>
              <w:right w:val="single" w:sz="4" w:space="0" w:color="auto"/>
            </w:tcBorders>
            <w:shd w:val="clear" w:color="000000" w:fill="A9D08E"/>
            <w:noWrap/>
            <w:vAlign w:val="center"/>
            <w:hideMark/>
          </w:tcPr>
          <w:p w14:paraId="1190F17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single" w:sz="4" w:space="0" w:color="auto"/>
              <w:right w:val="double" w:sz="6" w:space="0" w:color="auto"/>
            </w:tcBorders>
            <w:shd w:val="clear" w:color="000000" w:fill="A9D08E"/>
            <w:noWrap/>
            <w:vAlign w:val="center"/>
            <w:hideMark/>
          </w:tcPr>
          <w:p w14:paraId="008B3646"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r w:rsidR="00526B49" w:rsidRPr="00CC49AB" w14:paraId="5D58C0DC"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62ADC307"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18</w:t>
            </w:r>
          </w:p>
        </w:tc>
        <w:tc>
          <w:tcPr>
            <w:tcW w:w="360" w:type="pct"/>
            <w:vMerge/>
            <w:tcBorders>
              <w:top w:val="nil"/>
              <w:left w:val="single" w:sz="4" w:space="0" w:color="auto"/>
              <w:bottom w:val="double" w:sz="6" w:space="0" w:color="000000"/>
              <w:right w:val="single" w:sz="4" w:space="0" w:color="auto"/>
            </w:tcBorders>
            <w:vAlign w:val="center"/>
            <w:hideMark/>
          </w:tcPr>
          <w:p w14:paraId="3F1FDF1A"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A9D08E"/>
            <w:hideMark/>
          </w:tcPr>
          <w:p w14:paraId="44BEB014"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Objektet sportive</w:t>
            </w:r>
          </w:p>
        </w:tc>
        <w:tc>
          <w:tcPr>
            <w:tcW w:w="515" w:type="pct"/>
            <w:tcBorders>
              <w:top w:val="nil"/>
              <w:left w:val="nil"/>
              <w:bottom w:val="single" w:sz="4" w:space="0" w:color="auto"/>
              <w:right w:val="single" w:sz="4" w:space="0" w:color="auto"/>
            </w:tcBorders>
            <w:shd w:val="clear" w:color="000000" w:fill="A9D08E"/>
            <w:noWrap/>
            <w:vAlign w:val="center"/>
            <w:hideMark/>
          </w:tcPr>
          <w:p w14:paraId="6275BB9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single" w:sz="4" w:space="0" w:color="auto"/>
              <w:right w:val="single" w:sz="4" w:space="0" w:color="auto"/>
            </w:tcBorders>
            <w:shd w:val="clear" w:color="000000" w:fill="A9D08E"/>
            <w:noWrap/>
            <w:vAlign w:val="center"/>
            <w:hideMark/>
          </w:tcPr>
          <w:p w14:paraId="59AB79C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single" w:sz="4" w:space="0" w:color="auto"/>
              <w:right w:val="single" w:sz="4" w:space="0" w:color="auto"/>
            </w:tcBorders>
            <w:shd w:val="clear" w:color="000000" w:fill="A9D08E"/>
            <w:noWrap/>
            <w:vAlign w:val="center"/>
            <w:hideMark/>
          </w:tcPr>
          <w:p w14:paraId="226AEDC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single" w:sz="4" w:space="0" w:color="auto"/>
              <w:right w:val="single" w:sz="4" w:space="0" w:color="auto"/>
            </w:tcBorders>
            <w:shd w:val="clear" w:color="000000" w:fill="A9D08E"/>
            <w:noWrap/>
            <w:vAlign w:val="center"/>
            <w:hideMark/>
          </w:tcPr>
          <w:p w14:paraId="7B2FDCA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single" w:sz="4" w:space="0" w:color="auto"/>
              <w:right w:val="single" w:sz="4" w:space="0" w:color="auto"/>
            </w:tcBorders>
            <w:shd w:val="clear" w:color="000000" w:fill="A9D08E"/>
            <w:vAlign w:val="center"/>
            <w:hideMark/>
          </w:tcPr>
          <w:p w14:paraId="762FEC5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single" w:sz="4" w:space="0" w:color="auto"/>
              <w:right w:val="single" w:sz="4" w:space="0" w:color="auto"/>
            </w:tcBorders>
            <w:shd w:val="clear" w:color="000000" w:fill="A9D08E"/>
            <w:noWrap/>
            <w:vAlign w:val="center"/>
            <w:hideMark/>
          </w:tcPr>
          <w:p w14:paraId="2789EBEB"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single" w:sz="4" w:space="0" w:color="auto"/>
              <w:right w:val="single" w:sz="4" w:space="0" w:color="auto"/>
            </w:tcBorders>
            <w:shd w:val="clear" w:color="000000" w:fill="A9D08E"/>
            <w:noWrap/>
            <w:vAlign w:val="center"/>
            <w:hideMark/>
          </w:tcPr>
          <w:p w14:paraId="712C6006"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single" w:sz="4" w:space="0" w:color="auto"/>
              <w:right w:val="single" w:sz="4" w:space="0" w:color="auto"/>
            </w:tcBorders>
            <w:shd w:val="clear" w:color="000000" w:fill="A9D08E"/>
            <w:noWrap/>
            <w:vAlign w:val="center"/>
            <w:hideMark/>
          </w:tcPr>
          <w:p w14:paraId="4E6CB539"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single" w:sz="4" w:space="0" w:color="auto"/>
              <w:right w:val="single" w:sz="4" w:space="0" w:color="auto"/>
            </w:tcBorders>
            <w:shd w:val="clear" w:color="000000" w:fill="A9D08E"/>
            <w:noWrap/>
            <w:vAlign w:val="center"/>
            <w:hideMark/>
          </w:tcPr>
          <w:p w14:paraId="3B712D0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single" w:sz="4" w:space="0" w:color="auto"/>
              <w:right w:val="double" w:sz="6" w:space="0" w:color="auto"/>
            </w:tcBorders>
            <w:shd w:val="clear" w:color="000000" w:fill="A9D08E"/>
            <w:noWrap/>
            <w:vAlign w:val="center"/>
            <w:hideMark/>
          </w:tcPr>
          <w:p w14:paraId="7FD9B098"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r w:rsidR="00526B49" w:rsidRPr="00CC49AB" w14:paraId="5306637E" w14:textId="77777777" w:rsidTr="00104EFE">
        <w:trPr>
          <w:trHeight w:val="249"/>
          <w:jc w:val="center"/>
        </w:trPr>
        <w:tc>
          <w:tcPr>
            <w:tcW w:w="164" w:type="pct"/>
            <w:tcBorders>
              <w:top w:val="nil"/>
              <w:left w:val="double" w:sz="6" w:space="0" w:color="auto"/>
              <w:bottom w:val="single" w:sz="4" w:space="0" w:color="auto"/>
              <w:right w:val="single" w:sz="4" w:space="0" w:color="auto"/>
            </w:tcBorders>
            <w:shd w:val="clear" w:color="auto" w:fill="auto"/>
            <w:noWrap/>
            <w:vAlign w:val="bottom"/>
            <w:hideMark/>
          </w:tcPr>
          <w:p w14:paraId="30EBABB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19</w:t>
            </w:r>
          </w:p>
        </w:tc>
        <w:tc>
          <w:tcPr>
            <w:tcW w:w="360" w:type="pct"/>
            <w:vMerge/>
            <w:tcBorders>
              <w:top w:val="nil"/>
              <w:left w:val="single" w:sz="4" w:space="0" w:color="auto"/>
              <w:bottom w:val="double" w:sz="6" w:space="0" w:color="000000"/>
              <w:right w:val="single" w:sz="4" w:space="0" w:color="auto"/>
            </w:tcBorders>
            <w:vAlign w:val="center"/>
            <w:hideMark/>
          </w:tcPr>
          <w:p w14:paraId="5C264AC3"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single" w:sz="4" w:space="0" w:color="auto"/>
              <w:right w:val="single" w:sz="4" w:space="0" w:color="auto"/>
            </w:tcBorders>
            <w:shd w:val="clear" w:color="000000" w:fill="A9D08E"/>
            <w:hideMark/>
          </w:tcPr>
          <w:p w14:paraId="440F1426"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Ndërtesat e tjera publike bashkiake</w:t>
            </w:r>
          </w:p>
        </w:tc>
        <w:tc>
          <w:tcPr>
            <w:tcW w:w="515" w:type="pct"/>
            <w:tcBorders>
              <w:top w:val="nil"/>
              <w:left w:val="nil"/>
              <w:bottom w:val="single" w:sz="4" w:space="0" w:color="auto"/>
              <w:right w:val="single" w:sz="4" w:space="0" w:color="auto"/>
            </w:tcBorders>
            <w:shd w:val="clear" w:color="000000" w:fill="A9D08E"/>
            <w:noWrap/>
            <w:vAlign w:val="center"/>
            <w:hideMark/>
          </w:tcPr>
          <w:p w14:paraId="1184D29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single" w:sz="4" w:space="0" w:color="auto"/>
              <w:right w:val="single" w:sz="4" w:space="0" w:color="auto"/>
            </w:tcBorders>
            <w:shd w:val="clear" w:color="000000" w:fill="A9D08E"/>
            <w:noWrap/>
            <w:vAlign w:val="center"/>
            <w:hideMark/>
          </w:tcPr>
          <w:p w14:paraId="2F8ED99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single" w:sz="4" w:space="0" w:color="auto"/>
              <w:right w:val="single" w:sz="4" w:space="0" w:color="auto"/>
            </w:tcBorders>
            <w:shd w:val="clear" w:color="000000" w:fill="A9D08E"/>
            <w:noWrap/>
            <w:vAlign w:val="center"/>
            <w:hideMark/>
          </w:tcPr>
          <w:p w14:paraId="163D882A"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single" w:sz="4" w:space="0" w:color="auto"/>
              <w:right w:val="single" w:sz="4" w:space="0" w:color="auto"/>
            </w:tcBorders>
            <w:shd w:val="clear" w:color="000000" w:fill="A9D08E"/>
            <w:noWrap/>
            <w:vAlign w:val="center"/>
            <w:hideMark/>
          </w:tcPr>
          <w:p w14:paraId="519D69BB"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single" w:sz="4" w:space="0" w:color="auto"/>
              <w:right w:val="single" w:sz="4" w:space="0" w:color="auto"/>
            </w:tcBorders>
            <w:shd w:val="clear" w:color="000000" w:fill="A9D08E"/>
            <w:vAlign w:val="center"/>
            <w:hideMark/>
          </w:tcPr>
          <w:p w14:paraId="1EEE06C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single" w:sz="4" w:space="0" w:color="auto"/>
              <w:right w:val="single" w:sz="4" w:space="0" w:color="auto"/>
            </w:tcBorders>
            <w:shd w:val="clear" w:color="000000" w:fill="A9D08E"/>
            <w:noWrap/>
            <w:vAlign w:val="center"/>
            <w:hideMark/>
          </w:tcPr>
          <w:p w14:paraId="2C878E1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single" w:sz="4" w:space="0" w:color="auto"/>
              <w:right w:val="single" w:sz="4" w:space="0" w:color="auto"/>
            </w:tcBorders>
            <w:shd w:val="clear" w:color="000000" w:fill="A9D08E"/>
            <w:noWrap/>
            <w:vAlign w:val="center"/>
            <w:hideMark/>
          </w:tcPr>
          <w:p w14:paraId="6763A56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single" w:sz="4" w:space="0" w:color="auto"/>
              <w:right w:val="single" w:sz="4" w:space="0" w:color="auto"/>
            </w:tcBorders>
            <w:shd w:val="clear" w:color="000000" w:fill="A9D08E"/>
            <w:noWrap/>
            <w:vAlign w:val="center"/>
            <w:hideMark/>
          </w:tcPr>
          <w:p w14:paraId="74CC78F0"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single" w:sz="4" w:space="0" w:color="auto"/>
              <w:right w:val="single" w:sz="4" w:space="0" w:color="auto"/>
            </w:tcBorders>
            <w:shd w:val="clear" w:color="000000" w:fill="A9D08E"/>
            <w:noWrap/>
            <w:vAlign w:val="center"/>
            <w:hideMark/>
          </w:tcPr>
          <w:p w14:paraId="6348954F"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single" w:sz="4" w:space="0" w:color="auto"/>
              <w:right w:val="double" w:sz="6" w:space="0" w:color="auto"/>
            </w:tcBorders>
            <w:shd w:val="clear" w:color="000000" w:fill="A9D08E"/>
            <w:noWrap/>
            <w:vAlign w:val="center"/>
            <w:hideMark/>
          </w:tcPr>
          <w:p w14:paraId="7294D6EE"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r w:rsidR="00526B49" w:rsidRPr="00CC49AB" w14:paraId="4C3E1E32" w14:textId="77777777" w:rsidTr="00104EFE">
        <w:trPr>
          <w:trHeight w:val="262"/>
          <w:jc w:val="center"/>
        </w:trPr>
        <w:tc>
          <w:tcPr>
            <w:tcW w:w="164" w:type="pct"/>
            <w:tcBorders>
              <w:top w:val="nil"/>
              <w:left w:val="double" w:sz="6" w:space="0" w:color="auto"/>
              <w:bottom w:val="double" w:sz="6" w:space="0" w:color="auto"/>
              <w:right w:val="single" w:sz="4" w:space="0" w:color="auto"/>
            </w:tcBorders>
            <w:shd w:val="clear" w:color="auto" w:fill="auto"/>
            <w:noWrap/>
            <w:vAlign w:val="bottom"/>
            <w:hideMark/>
          </w:tcPr>
          <w:p w14:paraId="3723BC81"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w:t>
            </w:r>
          </w:p>
        </w:tc>
        <w:tc>
          <w:tcPr>
            <w:tcW w:w="360" w:type="pct"/>
            <w:vMerge/>
            <w:tcBorders>
              <w:top w:val="nil"/>
              <w:left w:val="single" w:sz="4" w:space="0" w:color="auto"/>
              <w:bottom w:val="double" w:sz="6" w:space="0" w:color="000000"/>
              <w:right w:val="single" w:sz="4" w:space="0" w:color="auto"/>
            </w:tcBorders>
            <w:vAlign w:val="center"/>
            <w:hideMark/>
          </w:tcPr>
          <w:p w14:paraId="710371A2"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p>
        </w:tc>
        <w:tc>
          <w:tcPr>
            <w:tcW w:w="581" w:type="pct"/>
            <w:tcBorders>
              <w:top w:val="nil"/>
              <w:left w:val="nil"/>
              <w:bottom w:val="double" w:sz="6" w:space="0" w:color="auto"/>
              <w:right w:val="single" w:sz="4" w:space="0" w:color="auto"/>
            </w:tcBorders>
            <w:shd w:val="clear" w:color="000000" w:fill="A9D08E"/>
            <w:hideMark/>
          </w:tcPr>
          <w:p w14:paraId="2C2B4CB6" w14:textId="77777777" w:rsidR="00D84F93" w:rsidRPr="00CC49AB" w:rsidRDefault="00D84F93" w:rsidP="008E11B0">
            <w:pPr>
              <w:spacing w:after="0" w:line="240" w:lineRule="auto"/>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Ndërtesat publike sociale</w:t>
            </w:r>
          </w:p>
        </w:tc>
        <w:tc>
          <w:tcPr>
            <w:tcW w:w="515" w:type="pct"/>
            <w:tcBorders>
              <w:top w:val="nil"/>
              <w:left w:val="nil"/>
              <w:bottom w:val="double" w:sz="6" w:space="0" w:color="auto"/>
              <w:right w:val="single" w:sz="4" w:space="0" w:color="auto"/>
            </w:tcBorders>
            <w:shd w:val="clear" w:color="000000" w:fill="A9D08E"/>
            <w:noWrap/>
            <w:vAlign w:val="center"/>
            <w:hideMark/>
          </w:tcPr>
          <w:p w14:paraId="142ABB8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c>
          <w:tcPr>
            <w:tcW w:w="390" w:type="pct"/>
            <w:tcBorders>
              <w:top w:val="nil"/>
              <w:left w:val="nil"/>
              <w:bottom w:val="double" w:sz="6" w:space="0" w:color="auto"/>
              <w:right w:val="single" w:sz="4" w:space="0" w:color="auto"/>
            </w:tcBorders>
            <w:shd w:val="clear" w:color="000000" w:fill="A9D08E"/>
            <w:noWrap/>
            <w:vAlign w:val="center"/>
            <w:hideMark/>
          </w:tcPr>
          <w:p w14:paraId="46683874"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390" w:type="pct"/>
            <w:tcBorders>
              <w:top w:val="nil"/>
              <w:left w:val="nil"/>
              <w:bottom w:val="double" w:sz="6" w:space="0" w:color="auto"/>
              <w:right w:val="single" w:sz="4" w:space="0" w:color="auto"/>
            </w:tcBorders>
            <w:shd w:val="clear" w:color="000000" w:fill="A9D08E"/>
            <w:noWrap/>
            <w:vAlign w:val="center"/>
            <w:hideMark/>
          </w:tcPr>
          <w:p w14:paraId="274A85E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42.00</w:t>
            </w:r>
          </w:p>
        </w:tc>
        <w:tc>
          <w:tcPr>
            <w:tcW w:w="278" w:type="pct"/>
            <w:tcBorders>
              <w:top w:val="nil"/>
              <w:left w:val="nil"/>
              <w:bottom w:val="double" w:sz="6" w:space="0" w:color="auto"/>
              <w:right w:val="single" w:sz="4" w:space="0" w:color="auto"/>
            </w:tcBorders>
            <w:shd w:val="clear" w:color="000000" w:fill="A9D08E"/>
            <w:noWrap/>
            <w:vAlign w:val="center"/>
            <w:hideMark/>
          </w:tcPr>
          <w:p w14:paraId="70FF6E2B"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49.09</w:t>
            </w:r>
          </w:p>
        </w:tc>
        <w:tc>
          <w:tcPr>
            <w:tcW w:w="613" w:type="pct"/>
            <w:tcBorders>
              <w:top w:val="nil"/>
              <w:left w:val="nil"/>
              <w:bottom w:val="double" w:sz="6" w:space="0" w:color="auto"/>
              <w:right w:val="single" w:sz="4" w:space="0" w:color="auto"/>
            </w:tcBorders>
            <w:shd w:val="clear" w:color="000000" w:fill="A9D08E"/>
            <w:vAlign w:val="center"/>
            <w:hideMark/>
          </w:tcPr>
          <w:p w14:paraId="12324882"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281" w:type="pct"/>
            <w:tcBorders>
              <w:top w:val="nil"/>
              <w:left w:val="nil"/>
              <w:bottom w:val="double" w:sz="6" w:space="0" w:color="auto"/>
              <w:right w:val="single" w:sz="4" w:space="0" w:color="auto"/>
            </w:tcBorders>
            <w:shd w:val="clear" w:color="000000" w:fill="A9D08E"/>
            <w:noWrap/>
            <w:vAlign w:val="center"/>
            <w:hideMark/>
          </w:tcPr>
          <w:p w14:paraId="2E145175"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1.36</w:t>
            </w:r>
          </w:p>
        </w:tc>
        <w:tc>
          <w:tcPr>
            <w:tcW w:w="273" w:type="pct"/>
            <w:tcBorders>
              <w:top w:val="nil"/>
              <w:left w:val="nil"/>
              <w:bottom w:val="double" w:sz="6" w:space="0" w:color="auto"/>
              <w:right w:val="single" w:sz="4" w:space="0" w:color="auto"/>
            </w:tcBorders>
            <w:shd w:val="clear" w:color="000000" w:fill="A9D08E"/>
            <w:noWrap/>
            <w:vAlign w:val="center"/>
            <w:hideMark/>
          </w:tcPr>
          <w:p w14:paraId="5C85D21D"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60.00</w:t>
            </w:r>
          </w:p>
        </w:tc>
        <w:tc>
          <w:tcPr>
            <w:tcW w:w="243" w:type="pct"/>
            <w:tcBorders>
              <w:top w:val="nil"/>
              <w:left w:val="nil"/>
              <w:bottom w:val="double" w:sz="6" w:space="0" w:color="auto"/>
              <w:right w:val="single" w:sz="4" w:space="0" w:color="auto"/>
            </w:tcBorders>
            <w:shd w:val="clear" w:color="000000" w:fill="A9D08E"/>
            <w:noWrap/>
            <w:vAlign w:val="center"/>
            <w:hideMark/>
          </w:tcPr>
          <w:p w14:paraId="14DA8FDC"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20.45</w:t>
            </w:r>
          </w:p>
        </w:tc>
        <w:tc>
          <w:tcPr>
            <w:tcW w:w="611" w:type="pct"/>
            <w:tcBorders>
              <w:top w:val="nil"/>
              <w:left w:val="nil"/>
              <w:bottom w:val="double" w:sz="6" w:space="0" w:color="auto"/>
              <w:right w:val="single" w:sz="4" w:space="0" w:color="auto"/>
            </w:tcBorders>
            <w:shd w:val="clear" w:color="000000" w:fill="A9D08E"/>
            <w:noWrap/>
            <w:vAlign w:val="center"/>
            <w:hideMark/>
          </w:tcPr>
          <w:p w14:paraId="1FCD9EED" w14:textId="77777777" w:rsidR="00D84F93" w:rsidRPr="00CC49AB" w:rsidRDefault="00D84F93" w:rsidP="008E11B0">
            <w:pPr>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12.27</w:t>
            </w:r>
          </w:p>
        </w:tc>
        <w:tc>
          <w:tcPr>
            <w:tcW w:w="300" w:type="pct"/>
            <w:tcBorders>
              <w:top w:val="nil"/>
              <w:left w:val="nil"/>
              <w:bottom w:val="double" w:sz="6" w:space="0" w:color="auto"/>
              <w:right w:val="double" w:sz="6" w:space="0" w:color="auto"/>
            </w:tcBorders>
            <w:shd w:val="clear" w:color="000000" w:fill="A9D08E"/>
            <w:noWrap/>
            <w:vAlign w:val="center"/>
            <w:hideMark/>
          </w:tcPr>
          <w:p w14:paraId="2E569FD3" w14:textId="77777777" w:rsidR="00D84F93" w:rsidRPr="00CC49AB" w:rsidRDefault="00D84F93" w:rsidP="008E11B0">
            <w:pPr>
              <w:keepNext/>
              <w:spacing w:after="0" w:line="240" w:lineRule="auto"/>
              <w:jc w:val="right"/>
              <w:rPr>
                <w:rFonts w:ascii="Times New Roman" w:eastAsia="Times New Roman" w:hAnsi="Times New Roman" w:cs="Times New Roman"/>
                <w:sz w:val="10"/>
                <w:szCs w:val="16"/>
                <w:lang w:eastAsia="en-US"/>
              </w:rPr>
            </w:pPr>
            <w:r w:rsidRPr="00CC49AB">
              <w:rPr>
                <w:rFonts w:ascii="Times New Roman" w:eastAsia="Times New Roman" w:hAnsi="Times New Roman" w:cs="Times New Roman"/>
                <w:sz w:val="10"/>
                <w:szCs w:val="16"/>
                <w:lang w:eastAsia="en-US"/>
              </w:rPr>
              <w:t>30.00</w:t>
            </w:r>
          </w:p>
        </w:tc>
      </w:tr>
    </w:tbl>
    <w:p w14:paraId="06193504" w14:textId="77777777" w:rsidR="00D84F93" w:rsidRPr="00CC49AB" w:rsidRDefault="00D84F93" w:rsidP="00CD4320">
      <w:pPr>
        <w:pStyle w:val="TEKSTIIIIII"/>
        <w:jc w:val="center"/>
        <w:rPr>
          <w:i/>
          <w:sz w:val="20"/>
        </w:rPr>
      </w:pPr>
      <w:r w:rsidRPr="00CC49AB">
        <w:rPr>
          <w:i/>
          <w:sz w:val="20"/>
        </w:rPr>
        <w:t>Tabela 8.2 Pasqyrë e kostove specifike të investimit për sipërfaqe kati (EUR/m²) për lloje të ndryshme ndërtesash në Shqipëri</w:t>
      </w:r>
    </w:p>
    <w:p w14:paraId="10138D8F" w14:textId="77777777" w:rsidR="003C3DA0" w:rsidRPr="00CC49AB" w:rsidRDefault="003C3DA0" w:rsidP="003C3DA0">
      <w:pPr>
        <w:pStyle w:val="TEKSTIIIIII"/>
      </w:pPr>
    </w:p>
    <w:p w14:paraId="592A55C7" w14:textId="77777777" w:rsidR="003C3DA0" w:rsidRPr="00CC49AB" w:rsidRDefault="003C3DA0" w:rsidP="003C3DA0">
      <w:pPr>
        <w:pStyle w:val="TEKSTIIIIII"/>
        <w:rPr>
          <w:rFonts w:cs="Times New Roman"/>
          <w:b/>
        </w:rPr>
      </w:pPr>
      <w:bookmarkStart w:id="395" w:name="_Toc184729163"/>
      <w:r w:rsidRPr="00CC49AB">
        <w:rPr>
          <w:rFonts w:cs="Times New Roman"/>
          <w:b/>
        </w:rPr>
        <w:lastRenderedPageBreak/>
        <w:t>8.3 Parashikimi i nevojave për investime në vitet 2030, 2040 dhe 2050 për rinovimin e stokut të ndërtesave</w:t>
      </w:r>
      <w:bookmarkEnd w:id="395"/>
    </w:p>
    <w:p w14:paraId="4829A14A" w14:textId="77777777" w:rsidR="003C3DA0" w:rsidRPr="00CC49AB" w:rsidRDefault="003C3DA0" w:rsidP="003C3DA0">
      <w:pPr>
        <w:pStyle w:val="TEKSTIIIIII"/>
        <w:rPr>
          <w:rFonts w:cs="Times New Roman"/>
          <w:szCs w:val="24"/>
        </w:rPr>
      </w:pPr>
      <w:r w:rsidRPr="00CC49AB">
        <w:rPr>
          <w:rFonts w:cs="Times New Roman"/>
          <w:szCs w:val="24"/>
        </w:rPr>
        <w:t>Ky kapitull ofron nevojat e vlerësuara për investime për rinovimin e sektorëve të ndërtesave të banimit, publik (qeveria qendrore dhe komunale) dhe sektorët e shërbimeve tregtare dhe private.</w:t>
      </w:r>
    </w:p>
    <w:p w14:paraId="001D603D" w14:textId="77777777" w:rsidR="003C3DA0" w:rsidRPr="00CC49AB" w:rsidRDefault="003C3DA0" w:rsidP="003C3DA0">
      <w:pPr>
        <w:pStyle w:val="TEKSTIIIIII"/>
        <w:rPr>
          <w:rFonts w:cs="Times New Roman"/>
          <w:b/>
        </w:rPr>
      </w:pPr>
      <w:bookmarkStart w:id="396" w:name="_Toc184729164"/>
      <w:r w:rsidRPr="00CC49AB">
        <w:rPr>
          <w:rFonts w:cs="Times New Roman"/>
          <w:b/>
        </w:rPr>
        <w:t>8.3.1 Nevojat për investime për ndërtesa banimi</w:t>
      </w:r>
      <w:bookmarkEnd w:id="396"/>
    </w:p>
    <w:p w14:paraId="0201BB29" w14:textId="77777777" w:rsidR="003C3DA0" w:rsidRPr="00CC49AB" w:rsidRDefault="003C3DA0" w:rsidP="003C3DA0">
      <w:pPr>
        <w:pStyle w:val="TEKSTIIIIII"/>
        <w:rPr>
          <w:rFonts w:cs="Times New Roman"/>
          <w:szCs w:val="24"/>
        </w:rPr>
      </w:pPr>
      <w:r w:rsidRPr="00CC49AB">
        <w:rPr>
          <w:rFonts w:cs="Times New Roman"/>
          <w:szCs w:val="24"/>
        </w:rPr>
        <w:t>Duke marrë parasysh kostot specifike të investimeve të rinovimit për sektorin e banesave dhe masat e ndryshme të EE/RE që kërkohen për të siguruar ndërtesa shumë efikase/me emetim zero, investimi i vlerësuar i pritshëm duhet të dekarbonizojë sasinë e stokut të ndërtesave të banimit në Shqipëri përafërsisht 16.5 miliardë euro deri në vitin 2050.</w:t>
      </w:r>
    </w:p>
    <w:p w14:paraId="1775D3D0" w14:textId="3C574FB4" w:rsidR="003C3DA0" w:rsidRPr="00CC49AB" w:rsidRDefault="003C3DA0" w:rsidP="003C3DA0">
      <w:pPr>
        <w:pStyle w:val="TEKSTIIIIII"/>
        <w:rPr>
          <w:rFonts w:cs="Times New Roman"/>
          <w:szCs w:val="24"/>
        </w:rPr>
      </w:pPr>
      <w:r w:rsidRPr="00CC49AB">
        <w:rPr>
          <w:rFonts w:cs="Times New Roman"/>
          <w:szCs w:val="24"/>
        </w:rPr>
        <w:t>Për të përmbushur objektivat e reduktimit të emetimeve, deri në vitin 2050 një numër total prej rreth 745,000 ndërtesash banimi duhet të rinovohen në Shqipëri, që përfaqëson një sipërfaqe të rinovuar prej rreth 60 milionë m</w:t>
      </w:r>
      <w:r w:rsidRPr="00CC49AB">
        <w:rPr>
          <w:rFonts w:cs="Times New Roman"/>
          <w:szCs w:val="24"/>
          <w:vertAlign w:val="superscript"/>
        </w:rPr>
        <w:t>2</w:t>
      </w:r>
      <w:r w:rsidRPr="00CC49AB">
        <w:rPr>
          <w:rFonts w:cs="Times New Roman"/>
          <w:szCs w:val="24"/>
        </w:rPr>
        <w:t>. Pasqyra e objektivave të rinovimit (d.m.th. numri i ndërtesave dhe sipërfaqja e dyshemesë së rinovuar) për vitet 2030, 2040 dhe 2050, dhe nevojat e pritshme kumulative për investime është paraqitur në tabelën 8.3.</w:t>
      </w:r>
    </w:p>
    <w:p w14:paraId="7C996F39" w14:textId="77777777" w:rsidR="00104EFE" w:rsidRPr="00CC49AB" w:rsidRDefault="00104EFE" w:rsidP="003C3DA0">
      <w:pPr>
        <w:pStyle w:val="TEKSTIIIIII"/>
        <w:rPr>
          <w:rFonts w:cs="Times New Roman"/>
          <w:szCs w:val="24"/>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7"/>
        <w:gridCol w:w="2337"/>
        <w:gridCol w:w="2338"/>
        <w:gridCol w:w="2338"/>
      </w:tblGrid>
      <w:tr w:rsidR="003C3DA0" w:rsidRPr="00CC49AB" w14:paraId="1B620631" w14:textId="77777777" w:rsidTr="00104EFE">
        <w:trPr>
          <w:jc w:val="center"/>
        </w:trPr>
        <w:tc>
          <w:tcPr>
            <w:tcW w:w="1250" w:type="pct"/>
            <w:shd w:val="clear" w:color="auto" w:fill="FDE9D9" w:themeFill="accent6" w:themeFillTint="33"/>
          </w:tcPr>
          <w:p w14:paraId="1E4B9218" w14:textId="77777777" w:rsidR="003C3DA0" w:rsidRPr="00CC49AB" w:rsidRDefault="003C3DA0" w:rsidP="008E11B0">
            <w:pPr>
              <w:spacing w:after="0" w:line="240" w:lineRule="auto"/>
              <w:rPr>
                <w:rFonts w:ascii="Garamond" w:hAnsi="Garamond" w:cs="Times New Roman"/>
                <w:b/>
                <w:szCs w:val="24"/>
              </w:rPr>
            </w:pPr>
          </w:p>
        </w:tc>
        <w:tc>
          <w:tcPr>
            <w:tcW w:w="1250" w:type="pct"/>
            <w:shd w:val="clear" w:color="auto" w:fill="FDE9D9" w:themeFill="accent6" w:themeFillTint="33"/>
          </w:tcPr>
          <w:p w14:paraId="54305781"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1250" w:type="pct"/>
            <w:shd w:val="clear" w:color="auto" w:fill="FDE9D9" w:themeFill="accent6" w:themeFillTint="33"/>
          </w:tcPr>
          <w:p w14:paraId="5D99DB92"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1250" w:type="pct"/>
            <w:shd w:val="clear" w:color="auto" w:fill="FDE9D9" w:themeFill="accent6" w:themeFillTint="33"/>
          </w:tcPr>
          <w:p w14:paraId="7289612E"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3C3DA0" w:rsidRPr="00CC49AB" w14:paraId="21FD56A0" w14:textId="77777777" w:rsidTr="00104EFE">
        <w:trPr>
          <w:jc w:val="center"/>
        </w:trPr>
        <w:tc>
          <w:tcPr>
            <w:tcW w:w="1250" w:type="pct"/>
            <w:shd w:val="clear" w:color="auto" w:fill="FDE9D9" w:themeFill="accent6" w:themeFillTint="33"/>
            <w:vAlign w:val="center"/>
          </w:tcPr>
          <w:p w14:paraId="1A944F9C"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Numri i objekteve të rinovuara - total</w:t>
            </w:r>
          </w:p>
        </w:tc>
        <w:tc>
          <w:tcPr>
            <w:tcW w:w="1250" w:type="pct"/>
            <w:vAlign w:val="center"/>
          </w:tcPr>
          <w:p w14:paraId="46BEC3ED"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116,204</w:t>
            </w:r>
          </w:p>
        </w:tc>
        <w:tc>
          <w:tcPr>
            <w:tcW w:w="1250" w:type="pct"/>
            <w:vAlign w:val="center"/>
          </w:tcPr>
          <w:p w14:paraId="1F6F340A"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336,781</w:t>
            </w:r>
          </w:p>
        </w:tc>
        <w:tc>
          <w:tcPr>
            <w:tcW w:w="1250" w:type="pct"/>
            <w:vAlign w:val="center"/>
          </w:tcPr>
          <w:p w14:paraId="082C2E6A"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744,741</w:t>
            </w:r>
          </w:p>
        </w:tc>
      </w:tr>
      <w:tr w:rsidR="003C3DA0" w:rsidRPr="00CC49AB" w14:paraId="22A97A05" w14:textId="77777777" w:rsidTr="00104EFE">
        <w:trPr>
          <w:jc w:val="center"/>
        </w:trPr>
        <w:tc>
          <w:tcPr>
            <w:tcW w:w="1250" w:type="pct"/>
            <w:shd w:val="clear" w:color="auto" w:fill="FDE9D9" w:themeFill="accent6" w:themeFillTint="33"/>
            <w:vAlign w:val="center"/>
          </w:tcPr>
          <w:p w14:paraId="0EF101DC" w14:textId="7CFF63BE"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Sipërfaqja e rinovuar në m² - total</w:t>
            </w:r>
          </w:p>
        </w:tc>
        <w:tc>
          <w:tcPr>
            <w:tcW w:w="1250" w:type="pct"/>
            <w:vAlign w:val="center"/>
          </w:tcPr>
          <w:p w14:paraId="4EE0FE35"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9,380,868.14</w:t>
            </w:r>
          </w:p>
        </w:tc>
        <w:tc>
          <w:tcPr>
            <w:tcW w:w="1250" w:type="pct"/>
            <w:vAlign w:val="center"/>
          </w:tcPr>
          <w:p w14:paraId="28851451"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27,187,529.15</w:t>
            </w:r>
          </w:p>
        </w:tc>
        <w:tc>
          <w:tcPr>
            <w:tcW w:w="1250" w:type="pct"/>
            <w:vAlign w:val="center"/>
          </w:tcPr>
          <w:p w14:paraId="146931D5"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60,121,125.00</w:t>
            </w:r>
          </w:p>
        </w:tc>
      </w:tr>
      <w:tr w:rsidR="003C3DA0" w:rsidRPr="00CC49AB" w14:paraId="21195DE7" w14:textId="77777777" w:rsidTr="00104EFE">
        <w:trPr>
          <w:jc w:val="center"/>
        </w:trPr>
        <w:tc>
          <w:tcPr>
            <w:tcW w:w="1250" w:type="pct"/>
            <w:shd w:val="clear" w:color="auto" w:fill="FDE9D9" w:themeFill="accent6" w:themeFillTint="33"/>
          </w:tcPr>
          <w:p w14:paraId="5ABAC9C9"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Nevoja për investime</w:t>
            </w:r>
          </w:p>
          <w:p w14:paraId="4ADC1828"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[milion EUR] - total</w:t>
            </w:r>
          </w:p>
        </w:tc>
        <w:tc>
          <w:tcPr>
            <w:tcW w:w="1250" w:type="pct"/>
            <w:vAlign w:val="center"/>
          </w:tcPr>
          <w:p w14:paraId="7897A532"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2,573</w:t>
            </w:r>
          </w:p>
        </w:tc>
        <w:tc>
          <w:tcPr>
            <w:tcW w:w="1250" w:type="pct"/>
            <w:vAlign w:val="center"/>
          </w:tcPr>
          <w:p w14:paraId="6CA97A3B"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7,458</w:t>
            </w:r>
          </w:p>
        </w:tc>
        <w:tc>
          <w:tcPr>
            <w:tcW w:w="1250" w:type="pct"/>
            <w:vAlign w:val="center"/>
          </w:tcPr>
          <w:p w14:paraId="3CC30812" w14:textId="77777777" w:rsidR="003C3DA0" w:rsidRPr="00CC49AB" w:rsidRDefault="003C3DA0" w:rsidP="008E11B0">
            <w:pPr>
              <w:keepNext/>
              <w:spacing w:after="0" w:line="240" w:lineRule="auto"/>
              <w:jc w:val="center"/>
              <w:rPr>
                <w:rFonts w:ascii="Garamond" w:hAnsi="Garamond" w:cs="Times New Roman"/>
                <w:szCs w:val="24"/>
              </w:rPr>
            </w:pPr>
            <w:r w:rsidRPr="00CC49AB">
              <w:rPr>
                <w:rFonts w:ascii="Garamond" w:hAnsi="Garamond" w:cs="Times New Roman"/>
                <w:szCs w:val="24"/>
              </w:rPr>
              <w:t>EUR 16,491</w:t>
            </w:r>
          </w:p>
        </w:tc>
      </w:tr>
    </w:tbl>
    <w:p w14:paraId="653425B5" w14:textId="77777777" w:rsidR="003C3DA0" w:rsidRPr="00CC49AB" w:rsidRDefault="003C3DA0" w:rsidP="003C3DA0">
      <w:pPr>
        <w:pStyle w:val="Caption"/>
        <w:keepNext w:val="0"/>
        <w:spacing w:after="0" w:line="240" w:lineRule="auto"/>
        <w:ind w:right="69"/>
        <w:jc w:val="center"/>
        <w:rPr>
          <w:rFonts w:ascii="Garamond" w:hAnsi="Garamond" w:cs="Times New Roman"/>
          <w:b w:val="0"/>
          <w:i/>
          <w:color w:val="auto"/>
          <w:szCs w:val="20"/>
        </w:rPr>
      </w:pPr>
      <w:bookmarkStart w:id="397" w:name="_Toc184729250"/>
      <w:r w:rsidRPr="00CC49AB">
        <w:rPr>
          <w:rFonts w:ascii="Garamond" w:hAnsi="Garamond" w:cs="Times New Roman"/>
          <w:b w:val="0"/>
          <w:i/>
          <w:color w:val="auto"/>
          <w:szCs w:val="20"/>
        </w:rPr>
        <w:t xml:space="preserve">Tabela </w:t>
      </w:r>
      <w:r w:rsidR="0051265F" w:rsidRPr="00CC49AB">
        <w:rPr>
          <w:rFonts w:ascii="Garamond" w:hAnsi="Garamond" w:cs="Times New Roman"/>
          <w:b w:val="0"/>
          <w:i/>
          <w:color w:val="auto"/>
          <w:szCs w:val="20"/>
        </w:rPr>
        <w:t>8.3</w:t>
      </w:r>
      <w:r w:rsidRPr="00CC49AB">
        <w:rPr>
          <w:rFonts w:ascii="Garamond" w:hAnsi="Garamond" w:cs="Times New Roman"/>
          <w:b w:val="0"/>
          <w:i/>
          <w:color w:val="auto"/>
          <w:szCs w:val="20"/>
        </w:rPr>
        <w:t xml:space="preserve"> Pasqyrimi i nevojave të pritshme për investime deri në 2030, 2040 dhe 2050 për dekarbonizimin e stokut të ndërtesave të banimit</w:t>
      </w:r>
      <w:bookmarkEnd w:id="397"/>
    </w:p>
    <w:p w14:paraId="791D4CA9" w14:textId="75BB8797" w:rsidR="003C3DA0" w:rsidRPr="00CC49AB" w:rsidRDefault="002C59BB" w:rsidP="0051265F">
      <w:pPr>
        <w:pStyle w:val="TEKSTIIIIII"/>
        <w:rPr>
          <w:b/>
        </w:rPr>
      </w:pPr>
      <w:bookmarkStart w:id="398" w:name="_Toc184729165"/>
      <w:r>
        <w:rPr>
          <w:b/>
        </w:rPr>
        <w:t>8.3.2</w:t>
      </w:r>
      <w:r w:rsidR="0051265F" w:rsidRPr="00CC49AB">
        <w:rPr>
          <w:b/>
        </w:rPr>
        <w:t xml:space="preserve"> </w:t>
      </w:r>
      <w:r w:rsidR="003C3DA0" w:rsidRPr="00CC49AB">
        <w:rPr>
          <w:b/>
        </w:rPr>
        <w:t>Nevojat për investime për ndërtesat publike</w:t>
      </w:r>
      <w:bookmarkEnd w:id="398"/>
    </w:p>
    <w:p w14:paraId="7412F630" w14:textId="77777777" w:rsidR="003C3DA0" w:rsidRPr="00CC49AB" w:rsidRDefault="003C3DA0" w:rsidP="0051265F">
      <w:pPr>
        <w:pStyle w:val="TEKSTIIIIII"/>
        <w:rPr>
          <w:szCs w:val="24"/>
        </w:rPr>
      </w:pPr>
      <w:r w:rsidRPr="00CC49AB">
        <w:rPr>
          <w:szCs w:val="24"/>
        </w:rPr>
        <w:t>Duke marrë parasysh kostot specifike të investimit të rinovimit për sektorin publik dhe masat e ndryshme të EE/RE që kërkohen për të siguruar ndërtesa shumë efikase/me emetim zero, investimi i parashikuar i pritshëm duhet të dekarbonizojë sasinë e stokut të ndërtesave publike të Shqipërisë cca. 1.45 miliardë euro deri në vitin 2050, nga të cilat 795 milionë euro për ndërtesat e qeverisë qendrore dhe 655 milionë euro për ndërtesat publike të nivelit komunal.</w:t>
      </w:r>
    </w:p>
    <w:p w14:paraId="167B86F3" w14:textId="480E48C2" w:rsidR="003C3DA0" w:rsidRPr="00CC49AB" w:rsidRDefault="003C3DA0" w:rsidP="0051265F">
      <w:pPr>
        <w:pStyle w:val="TEKSTIIIIII"/>
        <w:rPr>
          <w:szCs w:val="24"/>
        </w:rPr>
      </w:pPr>
      <w:r w:rsidRPr="00CC49AB">
        <w:rPr>
          <w:szCs w:val="24"/>
        </w:rPr>
        <w:t>Për të përmbushur objektivat e reduktimit të emetimeve, deri në vitin 2050 një numër total prej rreth 8200 ndërtesash publike duhet të rinovohen në Shqipëri, që përfaqëson një sipërfaqe të rinovuar prej rreth 5.5 milionë m</w:t>
      </w:r>
      <w:r w:rsidRPr="00CC49AB">
        <w:rPr>
          <w:szCs w:val="24"/>
          <w:vertAlign w:val="superscript"/>
        </w:rPr>
        <w:t>2</w:t>
      </w:r>
      <w:r w:rsidRPr="00CC49AB">
        <w:rPr>
          <w:szCs w:val="24"/>
        </w:rPr>
        <w:t>. Pasqyra e objektivave të rinovimit (d.m.th. numri i ndërtesave dhe sipërfaqja e dyshemesë së rinovuar) për vitet 2030, 2040 dhe 2050 dhe nevojat e pritshme kumulative për investime është paraqitur në Tabelën 8.4.</w:t>
      </w:r>
    </w:p>
    <w:p w14:paraId="670A23C0" w14:textId="77777777" w:rsidR="00D34145" w:rsidRPr="00CC49AB" w:rsidRDefault="00D34145" w:rsidP="0051265F">
      <w:pPr>
        <w:pStyle w:val="TEKSTIIIIII"/>
        <w:rPr>
          <w:szCs w:val="24"/>
        </w:rPr>
      </w:pPr>
    </w:p>
    <w:tbl>
      <w:tblPr>
        <w:tblW w:w="5000" w:type="pct"/>
        <w:tblLook w:val="04A0" w:firstRow="1" w:lastRow="0" w:firstColumn="1" w:lastColumn="0" w:noHBand="0" w:noVBand="1"/>
      </w:tblPr>
      <w:tblGrid>
        <w:gridCol w:w="1946"/>
        <w:gridCol w:w="1139"/>
        <w:gridCol w:w="1253"/>
        <w:gridCol w:w="1253"/>
        <w:gridCol w:w="1253"/>
        <w:gridCol w:w="1253"/>
        <w:gridCol w:w="1253"/>
      </w:tblGrid>
      <w:tr w:rsidR="003C3DA0" w:rsidRPr="00CC49AB" w14:paraId="68FEE60D" w14:textId="77777777" w:rsidTr="00D34145">
        <w:tc>
          <w:tcPr>
            <w:tcW w:w="1041"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1BF4E754" w14:textId="77777777" w:rsidR="003C3DA0" w:rsidRPr="00CC49AB" w:rsidRDefault="003C3DA0" w:rsidP="008E11B0">
            <w:pPr>
              <w:spacing w:after="0" w:line="240" w:lineRule="auto"/>
              <w:rPr>
                <w:rFonts w:ascii="Garamond" w:hAnsi="Garamond" w:cs="Times New Roman"/>
                <w:b/>
                <w:szCs w:val="24"/>
              </w:rPr>
            </w:pPr>
          </w:p>
        </w:tc>
        <w:tc>
          <w:tcPr>
            <w:tcW w:w="1279" w:type="pct"/>
            <w:gridSpan w:val="2"/>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1D5B4D32"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1340" w:type="pct"/>
            <w:gridSpan w:val="2"/>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52AD3C2C"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1340" w:type="pct"/>
            <w:gridSpan w:val="2"/>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5AEA48FD"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3C3DA0" w:rsidRPr="00CC49AB" w14:paraId="0772CF8B" w14:textId="77777777" w:rsidTr="00D34145">
        <w:tc>
          <w:tcPr>
            <w:tcW w:w="1041"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15CC8041" w14:textId="77777777" w:rsidR="003C3DA0" w:rsidRPr="00CC49AB" w:rsidRDefault="003C3DA0" w:rsidP="008E11B0">
            <w:pPr>
              <w:spacing w:after="0" w:line="240" w:lineRule="auto"/>
              <w:rPr>
                <w:rFonts w:ascii="Garamond" w:hAnsi="Garamond" w:cs="Times New Roman"/>
                <w:bCs/>
                <w:szCs w:val="24"/>
              </w:rPr>
            </w:pPr>
          </w:p>
        </w:tc>
        <w:tc>
          <w:tcPr>
            <w:tcW w:w="609" w:type="pct"/>
            <w:tcBorders>
              <w:top w:val="single" w:sz="4" w:space="0" w:color="auto"/>
              <w:left w:val="single" w:sz="4" w:space="0" w:color="auto"/>
              <w:bottom w:val="single" w:sz="4" w:space="0" w:color="auto"/>
              <w:right w:val="single" w:sz="4" w:space="0" w:color="auto"/>
            </w:tcBorders>
            <w:vAlign w:val="center"/>
          </w:tcPr>
          <w:p w14:paraId="6160F6EF" w14:textId="4FEA20E4"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 xml:space="preserve">Ndërtesa të </w:t>
            </w:r>
            <w:r w:rsidR="00CD4320" w:rsidRPr="00CC49AB">
              <w:rPr>
                <w:rFonts w:ascii="Garamond" w:hAnsi="Garamond" w:cs="Times New Roman"/>
                <w:szCs w:val="24"/>
              </w:rPr>
              <w:t>qev</w:t>
            </w:r>
            <w:r w:rsidRPr="00CC49AB">
              <w:rPr>
                <w:rFonts w:ascii="Garamond" w:hAnsi="Garamond" w:cs="Times New Roman"/>
                <w:szCs w:val="24"/>
              </w:rPr>
              <w:t xml:space="preserve">. </w:t>
            </w:r>
            <w:r w:rsidR="00CD4320" w:rsidRPr="00CC49AB">
              <w:rPr>
                <w:rFonts w:ascii="Garamond" w:hAnsi="Garamond" w:cs="Times New Roman"/>
                <w:szCs w:val="24"/>
              </w:rPr>
              <w:t>qendrore</w:t>
            </w:r>
          </w:p>
        </w:tc>
        <w:tc>
          <w:tcPr>
            <w:tcW w:w="670" w:type="pct"/>
            <w:tcBorders>
              <w:top w:val="single" w:sz="4" w:space="0" w:color="auto"/>
              <w:left w:val="single" w:sz="4" w:space="0" w:color="auto"/>
              <w:bottom w:val="single" w:sz="4" w:space="0" w:color="auto"/>
              <w:right w:val="single" w:sz="4" w:space="0" w:color="auto"/>
            </w:tcBorders>
            <w:vAlign w:val="center"/>
          </w:tcPr>
          <w:p w14:paraId="5FEE06F0"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Ndërtesa bashkiake</w:t>
            </w:r>
          </w:p>
        </w:tc>
        <w:tc>
          <w:tcPr>
            <w:tcW w:w="670" w:type="pct"/>
            <w:tcBorders>
              <w:top w:val="single" w:sz="4" w:space="0" w:color="auto"/>
              <w:left w:val="single" w:sz="4" w:space="0" w:color="auto"/>
              <w:bottom w:val="single" w:sz="4" w:space="0" w:color="auto"/>
              <w:right w:val="single" w:sz="4" w:space="0" w:color="auto"/>
            </w:tcBorders>
            <w:vAlign w:val="center"/>
          </w:tcPr>
          <w:p w14:paraId="498D1667" w14:textId="63BC39D8"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 xml:space="preserve">Ndërtesa të </w:t>
            </w:r>
            <w:r w:rsidR="00CD4320" w:rsidRPr="00CC49AB">
              <w:rPr>
                <w:rFonts w:ascii="Garamond" w:hAnsi="Garamond" w:cs="Times New Roman"/>
                <w:szCs w:val="24"/>
              </w:rPr>
              <w:t>qev</w:t>
            </w:r>
            <w:r w:rsidRPr="00CC49AB">
              <w:rPr>
                <w:rFonts w:ascii="Garamond" w:hAnsi="Garamond" w:cs="Times New Roman"/>
                <w:szCs w:val="24"/>
              </w:rPr>
              <w:t xml:space="preserve">. </w:t>
            </w:r>
            <w:r w:rsidR="00CD4320" w:rsidRPr="00CC49AB">
              <w:rPr>
                <w:rFonts w:ascii="Garamond" w:hAnsi="Garamond" w:cs="Times New Roman"/>
                <w:szCs w:val="24"/>
              </w:rPr>
              <w:t>qendrore</w:t>
            </w:r>
          </w:p>
        </w:tc>
        <w:tc>
          <w:tcPr>
            <w:tcW w:w="670" w:type="pct"/>
            <w:tcBorders>
              <w:top w:val="single" w:sz="4" w:space="0" w:color="auto"/>
              <w:left w:val="single" w:sz="4" w:space="0" w:color="auto"/>
              <w:bottom w:val="single" w:sz="4" w:space="0" w:color="auto"/>
              <w:right w:val="single" w:sz="4" w:space="0" w:color="auto"/>
            </w:tcBorders>
            <w:vAlign w:val="center"/>
          </w:tcPr>
          <w:p w14:paraId="44A158DD"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Ndërtesa bashkiake</w:t>
            </w:r>
          </w:p>
        </w:tc>
        <w:tc>
          <w:tcPr>
            <w:tcW w:w="670" w:type="pct"/>
            <w:tcBorders>
              <w:top w:val="single" w:sz="4" w:space="0" w:color="auto"/>
              <w:left w:val="single" w:sz="4" w:space="0" w:color="auto"/>
              <w:bottom w:val="single" w:sz="4" w:space="0" w:color="auto"/>
              <w:right w:val="single" w:sz="4" w:space="0" w:color="auto"/>
            </w:tcBorders>
            <w:vAlign w:val="center"/>
          </w:tcPr>
          <w:p w14:paraId="7CDB0241" w14:textId="717FD84F"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 xml:space="preserve">Ndërtesa të </w:t>
            </w:r>
            <w:r w:rsidR="00CD4320" w:rsidRPr="00CC49AB">
              <w:rPr>
                <w:rFonts w:ascii="Garamond" w:hAnsi="Garamond" w:cs="Times New Roman"/>
                <w:szCs w:val="24"/>
              </w:rPr>
              <w:t>qev</w:t>
            </w:r>
            <w:r w:rsidRPr="00CC49AB">
              <w:rPr>
                <w:rFonts w:ascii="Garamond" w:hAnsi="Garamond" w:cs="Times New Roman"/>
                <w:szCs w:val="24"/>
              </w:rPr>
              <w:t xml:space="preserve">. </w:t>
            </w:r>
            <w:r w:rsidR="00CD4320" w:rsidRPr="00CC49AB">
              <w:rPr>
                <w:rFonts w:ascii="Garamond" w:hAnsi="Garamond" w:cs="Times New Roman"/>
                <w:szCs w:val="24"/>
              </w:rPr>
              <w:t>qendroe</w:t>
            </w:r>
          </w:p>
        </w:tc>
        <w:tc>
          <w:tcPr>
            <w:tcW w:w="670" w:type="pct"/>
            <w:tcBorders>
              <w:top w:val="single" w:sz="4" w:space="0" w:color="auto"/>
              <w:left w:val="single" w:sz="4" w:space="0" w:color="auto"/>
              <w:bottom w:val="single" w:sz="4" w:space="0" w:color="auto"/>
              <w:right w:val="single" w:sz="4" w:space="0" w:color="auto"/>
            </w:tcBorders>
            <w:vAlign w:val="center"/>
          </w:tcPr>
          <w:p w14:paraId="78F26DFF"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Ndërtesa bashkiake</w:t>
            </w:r>
          </w:p>
        </w:tc>
      </w:tr>
      <w:tr w:rsidR="003C3DA0" w:rsidRPr="00CC49AB" w14:paraId="3AE51FF1" w14:textId="77777777" w:rsidTr="00D34145">
        <w:tc>
          <w:tcPr>
            <w:tcW w:w="1041" w:type="pct"/>
            <w:tcBorders>
              <w:top w:val="single" w:sz="4" w:space="0" w:color="auto"/>
              <w:left w:val="single" w:sz="4" w:space="0" w:color="auto"/>
              <w:bottom w:val="single" w:sz="4" w:space="0" w:color="auto"/>
              <w:right w:val="single" w:sz="4" w:space="0" w:color="auto"/>
            </w:tcBorders>
            <w:shd w:val="clear" w:color="auto" w:fill="FDE9D9" w:themeFill="accent6" w:themeFillTint="33"/>
            <w:vAlign w:val="center"/>
          </w:tcPr>
          <w:p w14:paraId="5A90BD5E"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Numri i objekteve të rinovuara - total</w:t>
            </w:r>
          </w:p>
        </w:tc>
        <w:tc>
          <w:tcPr>
            <w:tcW w:w="609" w:type="pct"/>
            <w:tcBorders>
              <w:top w:val="single" w:sz="4" w:space="0" w:color="auto"/>
              <w:left w:val="single" w:sz="4" w:space="0" w:color="auto"/>
              <w:bottom w:val="single" w:sz="4" w:space="0" w:color="auto"/>
              <w:right w:val="single" w:sz="4" w:space="0" w:color="auto"/>
            </w:tcBorders>
            <w:vAlign w:val="center"/>
          </w:tcPr>
          <w:p w14:paraId="7DBDAFFD"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1,070</w:t>
            </w:r>
          </w:p>
        </w:tc>
        <w:tc>
          <w:tcPr>
            <w:tcW w:w="670" w:type="pct"/>
            <w:tcBorders>
              <w:top w:val="single" w:sz="4" w:space="0" w:color="auto"/>
              <w:left w:val="single" w:sz="4" w:space="0" w:color="auto"/>
              <w:bottom w:val="single" w:sz="4" w:space="0" w:color="auto"/>
              <w:right w:val="single" w:sz="4" w:space="0" w:color="auto"/>
            </w:tcBorders>
            <w:vAlign w:val="center"/>
          </w:tcPr>
          <w:p w14:paraId="71156BE0"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632</w:t>
            </w:r>
          </w:p>
        </w:tc>
        <w:tc>
          <w:tcPr>
            <w:tcW w:w="670" w:type="pct"/>
            <w:tcBorders>
              <w:top w:val="single" w:sz="4" w:space="0" w:color="auto"/>
              <w:left w:val="single" w:sz="4" w:space="0" w:color="auto"/>
              <w:bottom w:val="single" w:sz="4" w:space="0" w:color="auto"/>
              <w:right w:val="single" w:sz="4" w:space="0" w:color="auto"/>
            </w:tcBorders>
            <w:vAlign w:val="center"/>
          </w:tcPr>
          <w:p w14:paraId="5DD87106"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2,604</w:t>
            </w:r>
          </w:p>
        </w:tc>
        <w:tc>
          <w:tcPr>
            <w:tcW w:w="670" w:type="pct"/>
            <w:tcBorders>
              <w:top w:val="single" w:sz="4" w:space="0" w:color="auto"/>
              <w:left w:val="single" w:sz="4" w:space="0" w:color="auto"/>
              <w:bottom w:val="single" w:sz="4" w:space="0" w:color="auto"/>
              <w:right w:val="single" w:sz="4" w:space="0" w:color="auto"/>
            </w:tcBorders>
            <w:vAlign w:val="center"/>
          </w:tcPr>
          <w:p w14:paraId="5374EEBC"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1,994</w:t>
            </w:r>
          </w:p>
        </w:tc>
        <w:tc>
          <w:tcPr>
            <w:tcW w:w="670" w:type="pct"/>
            <w:tcBorders>
              <w:top w:val="single" w:sz="4" w:space="0" w:color="auto"/>
              <w:left w:val="single" w:sz="4" w:space="0" w:color="auto"/>
              <w:bottom w:val="single" w:sz="4" w:space="0" w:color="auto"/>
              <w:right w:val="single" w:sz="4" w:space="0" w:color="auto"/>
            </w:tcBorders>
            <w:vAlign w:val="center"/>
          </w:tcPr>
          <w:p w14:paraId="47F7904B"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4,394</w:t>
            </w:r>
          </w:p>
        </w:tc>
        <w:tc>
          <w:tcPr>
            <w:tcW w:w="670" w:type="pct"/>
            <w:tcBorders>
              <w:top w:val="single" w:sz="4" w:space="0" w:color="auto"/>
              <w:left w:val="single" w:sz="4" w:space="0" w:color="auto"/>
              <w:bottom w:val="single" w:sz="4" w:space="0" w:color="auto"/>
              <w:right w:val="single" w:sz="4" w:space="0" w:color="auto"/>
            </w:tcBorders>
            <w:vAlign w:val="center"/>
          </w:tcPr>
          <w:p w14:paraId="7F675998"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3,808</w:t>
            </w:r>
          </w:p>
        </w:tc>
      </w:tr>
      <w:tr w:rsidR="003C3DA0" w:rsidRPr="00CC49AB" w14:paraId="4304E52D" w14:textId="77777777" w:rsidTr="00D34145">
        <w:tc>
          <w:tcPr>
            <w:tcW w:w="1041" w:type="pct"/>
            <w:tcBorders>
              <w:top w:val="single" w:sz="4" w:space="0" w:color="auto"/>
              <w:left w:val="single" w:sz="4" w:space="0" w:color="auto"/>
              <w:bottom w:val="single" w:sz="4" w:space="0" w:color="auto"/>
              <w:right w:val="single" w:sz="4" w:space="0" w:color="auto"/>
            </w:tcBorders>
            <w:shd w:val="clear" w:color="auto" w:fill="FDE9D9" w:themeFill="accent6" w:themeFillTint="33"/>
            <w:vAlign w:val="center"/>
          </w:tcPr>
          <w:p w14:paraId="030746FB"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Sipërfaqja e rinovuar në m ² - total</w:t>
            </w:r>
          </w:p>
        </w:tc>
        <w:tc>
          <w:tcPr>
            <w:tcW w:w="609" w:type="pct"/>
            <w:tcBorders>
              <w:top w:val="single" w:sz="4" w:space="0" w:color="auto"/>
              <w:left w:val="single" w:sz="4" w:space="0" w:color="auto"/>
              <w:bottom w:val="single" w:sz="4" w:space="0" w:color="auto"/>
              <w:right w:val="single" w:sz="4" w:space="0" w:color="auto"/>
            </w:tcBorders>
            <w:vAlign w:val="center"/>
          </w:tcPr>
          <w:p w14:paraId="493ACA46"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710,381</w:t>
            </w:r>
          </w:p>
        </w:tc>
        <w:tc>
          <w:tcPr>
            <w:tcW w:w="670" w:type="pct"/>
            <w:tcBorders>
              <w:top w:val="single" w:sz="4" w:space="0" w:color="auto"/>
              <w:left w:val="single" w:sz="4" w:space="0" w:color="auto"/>
              <w:bottom w:val="single" w:sz="4" w:space="0" w:color="auto"/>
              <w:right w:val="single" w:sz="4" w:space="0" w:color="auto"/>
            </w:tcBorders>
            <w:vAlign w:val="center"/>
          </w:tcPr>
          <w:p w14:paraId="6F6EB705"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398,641</w:t>
            </w:r>
          </w:p>
        </w:tc>
        <w:tc>
          <w:tcPr>
            <w:tcW w:w="670" w:type="pct"/>
            <w:tcBorders>
              <w:top w:val="single" w:sz="4" w:space="0" w:color="auto"/>
              <w:left w:val="single" w:sz="4" w:space="0" w:color="auto"/>
              <w:bottom w:val="single" w:sz="4" w:space="0" w:color="auto"/>
              <w:right w:val="single" w:sz="4" w:space="0" w:color="auto"/>
            </w:tcBorders>
            <w:vAlign w:val="center"/>
          </w:tcPr>
          <w:p w14:paraId="057038A0"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1,737,305</w:t>
            </w:r>
          </w:p>
        </w:tc>
        <w:tc>
          <w:tcPr>
            <w:tcW w:w="670" w:type="pct"/>
            <w:tcBorders>
              <w:top w:val="single" w:sz="4" w:space="0" w:color="auto"/>
              <w:left w:val="single" w:sz="4" w:space="0" w:color="auto"/>
              <w:bottom w:val="single" w:sz="4" w:space="0" w:color="auto"/>
              <w:right w:val="single" w:sz="4" w:space="0" w:color="auto"/>
            </w:tcBorders>
            <w:vAlign w:val="center"/>
          </w:tcPr>
          <w:p w14:paraId="3D3904B4"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1,261,675</w:t>
            </w:r>
          </w:p>
        </w:tc>
        <w:tc>
          <w:tcPr>
            <w:tcW w:w="670" w:type="pct"/>
            <w:tcBorders>
              <w:top w:val="single" w:sz="4" w:space="0" w:color="auto"/>
              <w:left w:val="single" w:sz="4" w:space="0" w:color="auto"/>
              <w:bottom w:val="single" w:sz="4" w:space="0" w:color="auto"/>
              <w:right w:val="single" w:sz="4" w:space="0" w:color="auto"/>
            </w:tcBorders>
            <w:vAlign w:val="center"/>
          </w:tcPr>
          <w:p w14:paraId="4F76382B"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3,027,583</w:t>
            </w:r>
          </w:p>
        </w:tc>
        <w:tc>
          <w:tcPr>
            <w:tcW w:w="670" w:type="pct"/>
            <w:tcBorders>
              <w:top w:val="single" w:sz="4" w:space="0" w:color="auto"/>
              <w:left w:val="single" w:sz="4" w:space="0" w:color="auto"/>
              <w:bottom w:val="single" w:sz="4" w:space="0" w:color="auto"/>
              <w:right w:val="single" w:sz="4" w:space="0" w:color="auto"/>
            </w:tcBorders>
            <w:vAlign w:val="center"/>
          </w:tcPr>
          <w:p w14:paraId="0555AE1B"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2,494,175</w:t>
            </w:r>
          </w:p>
        </w:tc>
      </w:tr>
      <w:tr w:rsidR="003C3DA0" w:rsidRPr="00CC49AB" w14:paraId="342463E8" w14:textId="77777777" w:rsidTr="00D34145">
        <w:tc>
          <w:tcPr>
            <w:tcW w:w="1041"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2DD8BEFF"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Nevoja për investime</w:t>
            </w:r>
          </w:p>
          <w:p w14:paraId="6F2419B2"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 xml:space="preserve">[milion EUR] </w:t>
            </w:r>
          </w:p>
        </w:tc>
        <w:tc>
          <w:tcPr>
            <w:tcW w:w="609" w:type="pct"/>
            <w:tcBorders>
              <w:top w:val="single" w:sz="4" w:space="0" w:color="auto"/>
              <w:left w:val="single" w:sz="4" w:space="0" w:color="auto"/>
              <w:bottom w:val="single" w:sz="4" w:space="0" w:color="auto"/>
              <w:right w:val="single" w:sz="4" w:space="0" w:color="auto"/>
            </w:tcBorders>
            <w:vAlign w:val="center"/>
          </w:tcPr>
          <w:p w14:paraId="56FAB26E"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186</w:t>
            </w:r>
          </w:p>
        </w:tc>
        <w:tc>
          <w:tcPr>
            <w:tcW w:w="670" w:type="pct"/>
            <w:tcBorders>
              <w:top w:val="single" w:sz="4" w:space="0" w:color="auto"/>
              <w:left w:val="single" w:sz="4" w:space="0" w:color="auto"/>
              <w:bottom w:val="single" w:sz="4" w:space="0" w:color="auto"/>
              <w:right w:val="single" w:sz="4" w:space="0" w:color="auto"/>
            </w:tcBorders>
            <w:vAlign w:val="center"/>
          </w:tcPr>
          <w:p w14:paraId="6A9C0E09"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105</w:t>
            </w:r>
          </w:p>
        </w:tc>
        <w:tc>
          <w:tcPr>
            <w:tcW w:w="670" w:type="pct"/>
            <w:tcBorders>
              <w:top w:val="single" w:sz="4" w:space="0" w:color="auto"/>
              <w:left w:val="single" w:sz="4" w:space="0" w:color="auto"/>
              <w:bottom w:val="single" w:sz="4" w:space="0" w:color="auto"/>
              <w:right w:val="single" w:sz="4" w:space="0" w:color="auto"/>
            </w:tcBorders>
            <w:vAlign w:val="center"/>
          </w:tcPr>
          <w:p w14:paraId="7FD35492"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456</w:t>
            </w:r>
          </w:p>
        </w:tc>
        <w:tc>
          <w:tcPr>
            <w:tcW w:w="670" w:type="pct"/>
            <w:tcBorders>
              <w:top w:val="single" w:sz="4" w:space="0" w:color="auto"/>
              <w:left w:val="single" w:sz="4" w:space="0" w:color="auto"/>
              <w:bottom w:val="single" w:sz="4" w:space="0" w:color="auto"/>
              <w:right w:val="single" w:sz="4" w:space="0" w:color="auto"/>
            </w:tcBorders>
            <w:vAlign w:val="center"/>
          </w:tcPr>
          <w:p w14:paraId="6960550E"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331</w:t>
            </w:r>
          </w:p>
        </w:tc>
        <w:tc>
          <w:tcPr>
            <w:tcW w:w="670" w:type="pct"/>
            <w:tcBorders>
              <w:top w:val="single" w:sz="4" w:space="0" w:color="auto"/>
              <w:left w:val="single" w:sz="4" w:space="0" w:color="auto"/>
              <w:bottom w:val="single" w:sz="4" w:space="0" w:color="auto"/>
              <w:right w:val="single" w:sz="4" w:space="0" w:color="auto"/>
            </w:tcBorders>
            <w:vAlign w:val="center"/>
          </w:tcPr>
          <w:p w14:paraId="2FABE935"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795</w:t>
            </w:r>
          </w:p>
        </w:tc>
        <w:tc>
          <w:tcPr>
            <w:tcW w:w="670" w:type="pct"/>
            <w:tcBorders>
              <w:top w:val="single" w:sz="4" w:space="0" w:color="auto"/>
              <w:left w:val="single" w:sz="4" w:space="0" w:color="auto"/>
              <w:bottom w:val="single" w:sz="4" w:space="0" w:color="auto"/>
              <w:right w:val="single" w:sz="4" w:space="0" w:color="auto"/>
            </w:tcBorders>
            <w:vAlign w:val="center"/>
          </w:tcPr>
          <w:p w14:paraId="711E580A"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655</w:t>
            </w:r>
          </w:p>
        </w:tc>
      </w:tr>
      <w:tr w:rsidR="003C3DA0" w:rsidRPr="00CC49AB" w14:paraId="13C5360B" w14:textId="77777777" w:rsidTr="00D34145">
        <w:tc>
          <w:tcPr>
            <w:tcW w:w="1041"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731980E3"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lastRenderedPageBreak/>
              <w:t>Nevoja për investime</w:t>
            </w:r>
          </w:p>
          <w:p w14:paraId="34727ADA"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[milion EUR] - total</w:t>
            </w:r>
          </w:p>
        </w:tc>
        <w:tc>
          <w:tcPr>
            <w:tcW w:w="1279" w:type="pct"/>
            <w:gridSpan w:val="2"/>
            <w:tcBorders>
              <w:top w:val="single" w:sz="4" w:space="0" w:color="auto"/>
              <w:left w:val="single" w:sz="4" w:space="0" w:color="auto"/>
              <w:bottom w:val="single" w:sz="4" w:space="0" w:color="auto"/>
              <w:right w:val="single" w:sz="4" w:space="0" w:color="auto"/>
            </w:tcBorders>
            <w:vAlign w:val="center"/>
          </w:tcPr>
          <w:p w14:paraId="26DFD6BD"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291</w:t>
            </w:r>
          </w:p>
        </w:tc>
        <w:tc>
          <w:tcPr>
            <w:tcW w:w="1340" w:type="pct"/>
            <w:gridSpan w:val="2"/>
            <w:tcBorders>
              <w:top w:val="single" w:sz="4" w:space="0" w:color="auto"/>
              <w:left w:val="single" w:sz="4" w:space="0" w:color="auto"/>
              <w:bottom w:val="single" w:sz="4" w:space="0" w:color="auto"/>
              <w:right w:val="single" w:sz="4" w:space="0" w:color="auto"/>
            </w:tcBorders>
            <w:vAlign w:val="center"/>
          </w:tcPr>
          <w:p w14:paraId="743DC675"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787</w:t>
            </w:r>
          </w:p>
        </w:tc>
        <w:tc>
          <w:tcPr>
            <w:tcW w:w="1340" w:type="pct"/>
            <w:gridSpan w:val="2"/>
            <w:tcBorders>
              <w:top w:val="single" w:sz="4" w:space="0" w:color="auto"/>
              <w:left w:val="single" w:sz="4" w:space="0" w:color="auto"/>
              <w:bottom w:val="single" w:sz="4" w:space="0" w:color="auto"/>
              <w:right w:val="single" w:sz="4" w:space="0" w:color="auto"/>
            </w:tcBorders>
            <w:vAlign w:val="center"/>
          </w:tcPr>
          <w:p w14:paraId="00F36062" w14:textId="77777777" w:rsidR="003C3DA0" w:rsidRPr="00CC49AB" w:rsidRDefault="003C3DA0" w:rsidP="008E11B0">
            <w:pPr>
              <w:keepNext/>
              <w:spacing w:after="0" w:line="240" w:lineRule="auto"/>
              <w:jc w:val="center"/>
              <w:rPr>
                <w:rFonts w:ascii="Garamond" w:hAnsi="Garamond" w:cs="Times New Roman"/>
                <w:szCs w:val="24"/>
              </w:rPr>
            </w:pPr>
            <w:r w:rsidRPr="00CC49AB">
              <w:rPr>
                <w:rFonts w:ascii="Garamond" w:hAnsi="Garamond" w:cs="Times New Roman"/>
                <w:szCs w:val="24"/>
              </w:rPr>
              <w:t>EUR 1,449</w:t>
            </w:r>
          </w:p>
        </w:tc>
      </w:tr>
    </w:tbl>
    <w:p w14:paraId="0FB6FE72" w14:textId="77777777" w:rsidR="003C3DA0" w:rsidRPr="00CC49AB" w:rsidRDefault="003C3DA0" w:rsidP="00CD4320">
      <w:pPr>
        <w:pStyle w:val="Caption"/>
        <w:keepNext w:val="0"/>
        <w:spacing w:after="0" w:line="240" w:lineRule="auto"/>
        <w:ind w:right="69"/>
        <w:jc w:val="center"/>
        <w:rPr>
          <w:rFonts w:ascii="Garamond" w:hAnsi="Garamond" w:cs="Times New Roman"/>
          <w:b w:val="0"/>
          <w:i/>
          <w:color w:val="auto"/>
          <w:szCs w:val="20"/>
        </w:rPr>
      </w:pPr>
      <w:bookmarkStart w:id="399" w:name="_Toc184729251"/>
      <w:r w:rsidRPr="00CC49AB">
        <w:rPr>
          <w:rFonts w:ascii="Garamond" w:hAnsi="Garamond" w:cs="Times New Roman"/>
          <w:b w:val="0"/>
          <w:i/>
          <w:color w:val="auto"/>
          <w:szCs w:val="20"/>
        </w:rPr>
        <w:t xml:space="preserve">Tabela </w:t>
      </w:r>
      <w:r w:rsidR="0051265F" w:rsidRPr="00CC49AB">
        <w:rPr>
          <w:rFonts w:ascii="Garamond" w:hAnsi="Garamond" w:cs="Times New Roman"/>
          <w:b w:val="0"/>
          <w:i/>
          <w:color w:val="auto"/>
          <w:szCs w:val="20"/>
        </w:rPr>
        <w:t xml:space="preserve">8.4 </w:t>
      </w:r>
      <w:r w:rsidRPr="00CC49AB">
        <w:rPr>
          <w:rFonts w:ascii="Garamond" w:hAnsi="Garamond" w:cs="Times New Roman"/>
          <w:b w:val="0"/>
          <w:i/>
          <w:color w:val="auto"/>
          <w:szCs w:val="20"/>
        </w:rPr>
        <w:t>Pasqyrimi i nevojave të pritshme për investime deri në 2030, 2040 dhe 2050 për dekarbonizimin e stokut të ndërtesave publike</w:t>
      </w:r>
      <w:bookmarkEnd w:id="399"/>
    </w:p>
    <w:p w14:paraId="27D682F3" w14:textId="77777777" w:rsidR="00D34145" w:rsidRPr="00CC49AB" w:rsidRDefault="00D34145" w:rsidP="0051265F">
      <w:pPr>
        <w:pStyle w:val="TEKSTIIIIII"/>
      </w:pPr>
    </w:p>
    <w:p w14:paraId="7A4C0E1A" w14:textId="6B6A72F3" w:rsidR="003C3DA0" w:rsidRPr="00CC49AB" w:rsidRDefault="003C3DA0" w:rsidP="0051265F">
      <w:pPr>
        <w:pStyle w:val="TEKSTIIIIII"/>
      </w:pPr>
      <w:r w:rsidRPr="00CC49AB">
        <w:t>Me synimin për të dhënë shembull, qeveria qendrore dhe stoku i ndërtesave publike komunale duhet të intensifikojnë aktivitetet e saj të rinovimit në vitet e ardhshme. Prandaj, për të dyja është llogaritur një pasqyrë për një cikël investimi dyvjeçar (2025 dhe 2026). Një shumë totale investimi prej cca minimale. Do të nevojiteshin 53 milionë euro për të rinovuar rreth 300 ndërtesa publike të qeverisë qendrore deri në vitin 2026. Pasqyra e nevojave për investime të ndërtesave të qeverisë qendrore dhe komunale dhe numri i ndërtesave të rinovuara dhe sipërfaqja e dyshemesë është paraqitur në Tabelën 8.5. dhe 8.6. Një shumë totale investimi prej cca minimale. Do të nevojiten 30 milionë euro për të rinovuar rreth 180 ndërtesa publike të qeverisë komunale deri në vitin 2026.</w:t>
      </w:r>
    </w:p>
    <w:p w14:paraId="6DC8C9D6" w14:textId="77777777" w:rsidR="00D34145" w:rsidRPr="00CC49AB" w:rsidRDefault="00D34145" w:rsidP="0051265F">
      <w:pPr>
        <w:pStyle w:val="TEKSTIIIIII"/>
      </w:pPr>
    </w:p>
    <w:tbl>
      <w:tblPr>
        <w:tblW w:w="5000" w:type="pct"/>
        <w:jc w:val="center"/>
        <w:tblLook w:val="04A0" w:firstRow="1" w:lastRow="0" w:firstColumn="1" w:lastColumn="0" w:noHBand="0" w:noVBand="1"/>
      </w:tblPr>
      <w:tblGrid>
        <w:gridCol w:w="2844"/>
        <w:gridCol w:w="3252"/>
        <w:gridCol w:w="3254"/>
      </w:tblGrid>
      <w:tr w:rsidR="003C3DA0" w:rsidRPr="00CC49AB" w14:paraId="32749269" w14:textId="77777777" w:rsidTr="00D34145">
        <w:trPr>
          <w:jc w:val="center"/>
        </w:trPr>
        <w:tc>
          <w:tcPr>
            <w:tcW w:w="1521" w:type="pct"/>
            <w:vMerge w:val="restar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52C5E3DB" w14:textId="77777777" w:rsidR="003C3DA0" w:rsidRPr="00CC49AB" w:rsidRDefault="003C3DA0" w:rsidP="008E11B0">
            <w:pPr>
              <w:spacing w:after="0" w:line="240" w:lineRule="auto"/>
              <w:rPr>
                <w:rFonts w:ascii="Garamond" w:hAnsi="Garamond" w:cs="Times New Roman"/>
                <w:b/>
                <w:szCs w:val="24"/>
              </w:rPr>
            </w:pPr>
          </w:p>
        </w:tc>
        <w:tc>
          <w:tcPr>
            <w:tcW w:w="1739"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0CC33A14"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2025</w:t>
            </w:r>
          </w:p>
        </w:tc>
        <w:tc>
          <w:tcPr>
            <w:tcW w:w="1740"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3897CBDC"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2026</w:t>
            </w:r>
          </w:p>
        </w:tc>
      </w:tr>
      <w:tr w:rsidR="003C3DA0" w:rsidRPr="00CC49AB" w14:paraId="0B6F7505" w14:textId="77777777" w:rsidTr="00D34145">
        <w:trPr>
          <w:jc w:val="center"/>
        </w:trPr>
        <w:tc>
          <w:tcPr>
            <w:tcW w:w="1521" w:type="pct"/>
            <w:vMerge/>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3D2197AB" w14:textId="77777777" w:rsidR="003C3DA0" w:rsidRPr="00CC49AB" w:rsidRDefault="003C3DA0" w:rsidP="008E11B0">
            <w:pPr>
              <w:spacing w:after="0" w:line="240" w:lineRule="auto"/>
              <w:rPr>
                <w:rFonts w:ascii="Garamond" w:hAnsi="Garamond" w:cs="Times New Roman"/>
                <w:b/>
                <w:szCs w:val="24"/>
              </w:rPr>
            </w:pPr>
          </w:p>
        </w:tc>
        <w:tc>
          <w:tcPr>
            <w:tcW w:w="1739" w:type="pct"/>
            <w:tcBorders>
              <w:top w:val="single" w:sz="4" w:space="0" w:color="auto"/>
              <w:left w:val="single" w:sz="4" w:space="0" w:color="auto"/>
              <w:bottom w:val="single" w:sz="4" w:space="0" w:color="auto"/>
              <w:right w:val="single" w:sz="4" w:space="0" w:color="auto"/>
            </w:tcBorders>
          </w:tcPr>
          <w:p w14:paraId="4CC44693" w14:textId="71F5CA06"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 xml:space="preserve">Ndërtesa të </w:t>
            </w:r>
            <w:r w:rsidR="00CD4320" w:rsidRPr="00CC49AB">
              <w:rPr>
                <w:rFonts w:ascii="Garamond" w:hAnsi="Garamond" w:cs="Times New Roman"/>
                <w:b/>
                <w:szCs w:val="24"/>
              </w:rPr>
              <w:t>qev. qendrore</w:t>
            </w:r>
          </w:p>
        </w:tc>
        <w:tc>
          <w:tcPr>
            <w:tcW w:w="1740" w:type="pct"/>
            <w:tcBorders>
              <w:top w:val="single" w:sz="4" w:space="0" w:color="auto"/>
              <w:left w:val="single" w:sz="4" w:space="0" w:color="auto"/>
              <w:bottom w:val="single" w:sz="4" w:space="0" w:color="auto"/>
              <w:right w:val="single" w:sz="4" w:space="0" w:color="auto"/>
            </w:tcBorders>
          </w:tcPr>
          <w:p w14:paraId="20D44BDF" w14:textId="210CDA46"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 xml:space="preserve">Ndërtesa të </w:t>
            </w:r>
            <w:r w:rsidR="00CD4320" w:rsidRPr="00CC49AB">
              <w:rPr>
                <w:rFonts w:ascii="Garamond" w:hAnsi="Garamond" w:cs="Times New Roman"/>
                <w:b/>
                <w:szCs w:val="24"/>
              </w:rPr>
              <w:t>qev. qendrore</w:t>
            </w:r>
          </w:p>
        </w:tc>
      </w:tr>
      <w:tr w:rsidR="003C3DA0" w:rsidRPr="00CC49AB" w14:paraId="0C4516C4" w14:textId="77777777" w:rsidTr="00D34145">
        <w:trPr>
          <w:jc w:val="center"/>
        </w:trPr>
        <w:tc>
          <w:tcPr>
            <w:tcW w:w="1521" w:type="pct"/>
            <w:tcBorders>
              <w:top w:val="single" w:sz="4" w:space="0" w:color="auto"/>
              <w:left w:val="single" w:sz="4" w:space="0" w:color="auto"/>
              <w:bottom w:val="single" w:sz="4" w:space="0" w:color="auto"/>
              <w:right w:val="single" w:sz="4" w:space="0" w:color="auto"/>
            </w:tcBorders>
            <w:shd w:val="clear" w:color="auto" w:fill="FDE9D9" w:themeFill="accent6" w:themeFillTint="33"/>
            <w:vAlign w:val="center"/>
          </w:tcPr>
          <w:p w14:paraId="4DE8ED79"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Numri i objekteve të rinovuara - total</w:t>
            </w:r>
          </w:p>
        </w:tc>
        <w:tc>
          <w:tcPr>
            <w:tcW w:w="1739" w:type="pct"/>
            <w:tcBorders>
              <w:top w:val="single" w:sz="4" w:space="0" w:color="auto"/>
              <w:left w:val="single" w:sz="4" w:space="0" w:color="auto"/>
              <w:bottom w:val="single" w:sz="4" w:space="0" w:color="auto"/>
              <w:right w:val="single" w:sz="4" w:space="0" w:color="auto"/>
            </w:tcBorders>
            <w:vAlign w:val="center"/>
          </w:tcPr>
          <w:p w14:paraId="7BEB1EAF"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152</w:t>
            </w:r>
          </w:p>
        </w:tc>
        <w:tc>
          <w:tcPr>
            <w:tcW w:w="1740" w:type="pct"/>
            <w:tcBorders>
              <w:top w:val="single" w:sz="4" w:space="0" w:color="auto"/>
              <w:left w:val="single" w:sz="4" w:space="0" w:color="auto"/>
              <w:bottom w:val="single" w:sz="4" w:space="0" w:color="auto"/>
              <w:right w:val="single" w:sz="4" w:space="0" w:color="auto"/>
            </w:tcBorders>
            <w:vAlign w:val="center"/>
          </w:tcPr>
          <w:p w14:paraId="060516B7"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153</w:t>
            </w:r>
          </w:p>
        </w:tc>
      </w:tr>
      <w:tr w:rsidR="003C3DA0" w:rsidRPr="00CC49AB" w14:paraId="289E934C" w14:textId="77777777" w:rsidTr="00D34145">
        <w:trPr>
          <w:jc w:val="center"/>
        </w:trPr>
        <w:tc>
          <w:tcPr>
            <w:tcW w:w="1521" w:type="pct"/>
            <w:tcBorders>
              <w:top w:val="single" w:sz="4" w:space="0" w:color="auto"/>
              <w:left w:val="single" w:sz="4" w:space="0" w:color="auto"/>
              <w:bottom w:val="single" w:sz="4" w:space="0" w:color="auto"/>
              <w:right w:val="single" w:sz="4" w:space="0" w:color="auto"/>
            </w:tcBorders>
            <w:shd w:val="clear" w:color="auto" w:fill="FDE9D9" w:themeFill="accent6" w:themeFillTint="33"/>
            <w:vAlign w:val="center"/>
          </w:tcPr>
          <w:p w14:paraId="51871E17"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Sipërfaqja e rinovuar në m ² - total</w:t>
            </w:r>
          </w:p>
        </w:tc>
        <w:tc>
          <w:tcPr>
            <w:tcW w:w="1739" w:type="pct"/>
            <w:tcBorders>
              <w:top w:val="single" w:sz="4" w:space="0" w:color="auto"/>
              <w:left w:val="single" w:sz="4" w:space="0" w:color="auto"/>
              <w:bottom w:val="single" w:sz="4" w:space="0" w:color="auto"/>
              <w:right w:val="single" w:sz="4" w:space="0" w:color="auto"/>
            </w:tcBorders>
            <w:vAlign w:val="center"/>
          </w:tcPr>
          <w:p w14:paraId="479A3DBC"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100,923</w:t>
            </w:r>
          </w:p>
        </w:tc>
        <w:tc>
          <w:tcPr>
            <w:tcW w:w="1740" w:type="pct"/>
            <w:tcBorders>
              <w:top w:val="single" w:sz="4" w:space="0" w:color="auto"/>
              <w:left w:val="single" w:sz="4" w:space="0" w:color="auto"/>
              <w:bottom w:val="single" w:sz="4" w:space="0" w:color="auto"/>
              <w:right w:val="single" w:sz="4" w:space="0" w:color="auto"/>
            </w:tcBorders>
            <w:vAlign w:val="center"/>
          </w:tcPr>
          <w:p w14:paraId="033F25EC"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101,374</w:t>
            </w:r>
          </w:p>
        </w:tc>
      </w:tr>
      <w:tr w:rsidR="003C3DA0" w:rsidRPr="00CC49AB" w14:paraId="0605EDEB" w14:textId="77777777" w:rsidTr="00D34145">
        <w:trPr>
          <w:jc w:val="center"/>
        </w:trPr>
        <w:tc>
          <w:tcPr>
            <w:tcW w:w="1521"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668585CE"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Nevoja për investime</w:t>
            </w:r>
          </w:p>
          <w:p w14:paraId="2B6B0D59"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 xml:space="preserve">[milion EUR] </w:t>
            </w:r>
          </w:p>
        </w:tc>
        <w:tc>
          <w:tcPr>
            <w:tcW w:w="1739" w:type="pct"/>
            <w:tcBorders>
              <w:top w:val="single" w:sz="4" w:space="0" w:color="auto"/>
              <w:left w:val="single" w:sz="4" w:space="0" w:color="auto"/>
              <w:bottom w:val="single" w:sz="4" w:space="0" w:color="auto"/>
              <w:right w:val="single" w:sz="4" w:space="0" w:color="auto"/>
            </w:tcBorders>
            <w:vAlign w:val="center"/>
          </w:tcPr>
          <w:p w14:paraId="44EBDD2F"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26,490,000</w:t>
            </w:r>
          </w:p>
        </w:tc>
        <w:tc>
          <w:tcPr>
            <w:tcW w:w="1740" w:type="pct"/>
            <w:tcBorders>
              <w:top w:val="single" w:sz="4" w:space="0" w:color="auto"/>
              <w:left w:val="single" w:sz="4" w:space="0" w:color="auto"/>
              <w:bottom w:val="single" w:sz="4" w:space="0" w:color="auto"/>
              <w:right w:val="single" w:sz="4" w:space="0" w:color="auto"/>
            </w:tcBorders>
            <w:vAlign w:val="center"/>
          </w:tcPr>
          <w:p w14:paraId="2791235A"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26,610,000</w:t>
            </w:r>
          </w:p>
        </w:tc>
      </w:tr>
      <w:tr w:rsidR="003C3DA0" w:rsidRPr="00CC49AB" w14:paraId="52FD51B5" w14:textId="77777777" w:rsidTr="00D34145">
        <w:trPr>
          <w:jc w:val="center"/>
        </w:trPr>
        <w:tc>
          <w:tcPr>
            <w:tcW w:w="1521"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2C850905"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Nevoja për investime për periudhën 2025-2026 [EUR]</w:t>
            </w:r>
          </w:p>
        </w:tc>
        <w:tc>
          <w:tcPr>
            <w:tcW w:w="3479" w:type="pct"/>
            <w:gridSpan w:val="2"/>
            <w:tcBorders>
              <w:top w:val="single" w:sz="4" w:space="0" w:color="auto"/>
              <w:left w:val="single" w:sz="4" w:space="0" w:color="auto"/>
              <w:bottom w:val="single" w:sz="4" w:space="0" w:color="auto"/>
              <w:right w:val="single" w:sz="4" w:space="0" w:color="auto"/>
            </w:tcBorders>
            <w:vAlign w:val="center"/>
          </w:tcPr>
          <w:p w14:paraId="06B7C496" w14:textId="77777777" w:rsidR="003C3DA0" w:rsidRPr="00CC49AB" w:rsidRDefault="003C3DA0" w:rsidP="008E11B0">
            <w:pPr>
              <w:keepNext/>
              <w:spacing w:after="0" w:line="240" w:lineRule="auto"/>
              <w:jc w:val="center"/>
              <w:rPr>
                <w:rFonts w:ascii="Garamond" w:hAnsi="Garamond" w:cs="Times New Roman"/>
                <w:szCs w:val="24"/>
              </w:rPr>
            </w:pPr>
            <w:r w:rsidRPr="00CC49AB">
              <w:rPr>
                <w:rFonts w:ascii="Garamond" w:hAnsi="Garamond" w:cs="Times New Roman"/>
                <w:szCs w:val="24"/>
              </w:rPr>
              <w:t>53,100,000</w:t>
            </w:r>
          </w:p>
        </w:tc>
      </w:tr>
    </w:tbl>
    <w:p w14:paraId="5B3474D4" w14:textId="4CF440C9" w:rsidR="003C3DA0" w:rsidRPr="00CC49AB" w:rsidRDefault="003C3DA0" w:rsidP="003C3DA0">
      <w:pPr>
        <w:pStyle w:val="Caption"/>
        <w:keepNext w:val="0"/>
        <w:spacing w:after="0" w:line="240" w:lineRule="auto"/>
        <w:ind w:right="69"/>
        <w:jc w:val="center"/>
        <w:rPr>
          <w:rFonts w:ascii="Garamond" w:hAnsi="Garamond" w:cs="Times New Roman"/>
          <w:b w:val="0"/>
          <w:i/>
          <w:color w:val="auto"/>
          <w:szCs w:val="20"/>
        </w:rPr>
      </w:pPr>
      <w:bookmarkStart w:id="400" w:name="_Toc184729252"/>
      <w:r w:rsidRPr="00CC49AB">
        <w:rPr>
          <w:rFonts w:ascii="Garamond" w:hAnsi="Garamond" w:cs="Times New Roman"/>
          <w:b w:val="0"/>
          <w:i/>
          <w:color w:val="auto"/>
          <w:szCs w:val="20"/>
        </w:rPr>
        <w:t xml:space="preserve">Tabela </w:t>
      </w:r>
      <w:r w:rsidR="0051265F" w:rsidRPr="00CC49AB">
        <w:rPr>
          <w:rFonts w:ascii="Garamond" w:hAnsi="Garamond" w:cs="Times New Roman"/>
          <w:b w:val="0"/>
          <w:i/>
          <w:color w:val="auto"/>
          <w:szCs w:val="20"/>
        </w:rPr>
        <w:t xml:space="preserve">8.5 </w:t>
      </w:r>
      <w:r w:rsidRPr="00CC49AB">
        <w:rPr>
          <w:rFonts w:ascii="Garamond" w:hAnsi="Garamond" w:cs="Times New Roman"/>
          <w:b w:val="0"/>
          <w:i/>
          <w:color w:val="auto"/>
          <w:szCs w:val="20"/>
        </w:rPr>
        <w:t xml:space="preserve">Pasqyrimi i nevojave të pritshme për investime deri në 2030, 2040 dhe 2050 për dekarbonizimin e stokut të ndërtesave publike të qeverisë </w:t>
      </w:r>
      <w:r w:rsidR="00F94D19" w:rsidRPr="00CC49AB">
        <w:rPr>
          <w:rFonts w:ascii="Garamond" w:hAnsi="Garamond" w:cs="Times New Roman"/>
          <w:b w:val="0"/>
          <w:i/>
          <w:color w:val="auto"/>
          <w:szCs w:val="20"/>
        </w:rPr>
        <w:t>qendror</w:t>
      </w:r>
      <w:r w:rsidRPr="00CC49AB">
        <w:rPr>
          <w:rFonts w:ascii="Garamond" w:hAnsi="Garamond" w:cs="Times New Roman"/>
          <w:b w:val="0"/>
          <w:i/>
          <w:color w:val="auto"/>
          <w:szCs w:val="20"/>
        </w:rPr>
        <w:t>e</w:t>
      </w:r>
      <w:bookmarkEnd w:id="400"/>
    </w:p>
    <w:p w14:paraId="0672CE53" w14:textId="77777777" w:rsidR="003C3DA0" w:rsidRPr="00CC49AB" w:rsidRDefault="003C3DA0" w:rsidP="003C3DA0">
      <w:pPr>
        <w:spacing w:after="0" w:line="240" w:lineRule="auto"/>
        <w:jc w:val="both"/>
        <w:rPr>
          <w:rFonts w:ascii="Garamond" w:hAnsi="Garamond" w:cs="Times New Roman"/>
          <w:sz w:val="24"/>
          <w:szCs w:val="24"/>
        </w:rPr>
      </w:pPr>
    </w:p>
    <w:tbl>
      <w:tblPr>
        <w:tblW w:w="5000" w:type="pct"/>
        <w:jc w:val="center"/>
        <w:tblLook w:val="04A0" w:firstRow="1" w:lastRow="0" w:firstColumn="1" w:lastColumn="0" w:noHBand="0" w:noVBand="1"/>
      </w:tblPr>
      <w:tblGrid>
        <w:gridCol w:w="2844"/>
        <w:gridCol w:w="3252"/>
        <w:gridCol w:w="3254"/>
      </w:tblGrid>
      <w:tr w:rsidR="003C3DA0" w:rsidRPr="00CC49AB" w14:paraId="5771F7B0" w14:textId="77777777" w:rsidTr="00D34145">
        <w:trPr>
          <w:jc w:val="center"/>
        </w:trPr>
        <w:tc>
          <w:tcPr>
            <w:tcW w:w="1521" w:type="pct"/>
            <w:vMerge w:val="restar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7D61E971" w14:textId="77777777" w:rsidR="003C3DA0" w:rsidRPr="00CC49AB" w:rsidRDefault="003C3DA0" w:rsidP="008E11B0">
            <w:pPr>
              <w:spacing w:after="0" w:line="240" w:lineRule="auto"/>
              <w:rPr>
                <w:rFonts w:ascii="Garamond" w:hAnsi="Garamond" w:cs="Times New Roman"/>
                <w:bCs/>
                <w:sz w:val="18"/>
                <w:szCs w:val="24"/>
              </w:rPr>
            </w:pPr>
          </w:p>
        </w:tc>
        <w:tc>
          <w:tcPr>
            <w:tcW w:w="1739"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30458319" w14:textId="77777777" w:rsidR="003C3DA0" w:rsidRPr="00CC49AB" w:rsidRDefault="003C3DA0" w:rsidP="008E11B0">
            <w:pPr>
              <w:spacing w:after="0" w:line="240" w:lineRule="auto"/>
              <w:jc w:val="center"/>
              <w:rPr>
                <w:rFonts w:ascii="Garamond" w:hAnsi="Garamond" w:cs="Times New Roman"/>
                <w:b/>
                <w:sz w:val="18"/>
                <w:szCs w:val="24"/>
              </w:rPr>
            </w:pPr>
            <w:r w:rsidRPr="00CC49AB">
              <w:rPr>
                <w:rFonts w:ascii="Garamond" w:hAnsi="Garamond" w:cs="Times New Roman"/>
                <w:b/>
                <w:sz w:val="18"/>
                <w:szCs w:val="24"/>
              </w:rPr>
              <w:t>2025</w:t>
            </w:r>
          </w:p>
        </w:tc>
        <w:tc>
          <w:tcPr>
            <w:tcW w:w="1740"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75C3110C" w14:textId="77777777" w:rsidR="003C3DA0" w:rsidRPr="00CC49AB" w:rsidRDefault="003C3DA0" w:rsidP="008E11B0">
            <w:pPr>
              <w:spacing w:after="0" w:line="240" w:lineRule="auto"/>
              <w:jc w:val="center"/>
              <w:rPr>
                <w:rFonts w:ascii="Garamond" w:hAnsi="Garamond" w:cs="Times New Roman"/>
                <w:b/>
                <w:sz w:val="18"/>
                <w:szCs w:val="24"/>
              </w:rPr>
            </w:pPr>
            <w:r w:rsidRPr="00CC49AB">
              <w:rPr>
                <w:rFonts w:ascii="Garamond" w:hAnsi="Garamond" w:cs="Times New Roman"/>
                <w:b/>
                <w:sz w:val="18"/>
                <w:szCs w:val="24"/>
              </w:rPr>
              <w:t>2026</w:t>
            </w:r>
          </w:p>
        </w:tc>
      </w:tr>
      <w:tr w:rsidR="003C3DA0" w:rsidRPr="00CC49AB" w14:paraId="3AAD9571" w14:textId="77777777" w:rsidTr="00D34145">
        <w:trPr>
          <w:jc w:val="center"/>
        </w:trPr>
        <w:tc>
          <w:tcPr>
            <w:tcW w:w="1521" w:type="pct"/>
            <w:vMerge/>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4A37FE5E" w14:textId="77777777" w:rsidR="003C3DA0" w:rsidRPr="00CC49AB" w:rsidRDefault="003C3DA0" w:rsidP="008E11B0">
            <w:pPr>
              <w:spacing w:after="0" w:line="240" w:lineRule="auto"/>
              <w:rPr>
                <w:rFonts w:ascii="Garamond" w:hAnsi="Garamond" w:cs="Times New Roman"/>
                <w:bCs/>
                <w:sz w:val="18"/>
                <w:szCs w:val="24"/>
              </w:rPr>
            </w:pPr>
          </w:p>
        </w:tc>
        <w:tc>
          <w:tcPr>
            <w:tcW w:w="1739" w:type="pct"/>
            <w:tcBorders>
              <w:top w:val="single" w:sz="4" w:space="0" w:color="auto"/>
              <w:left w:val="single" w:sz="4" w:space="0" w:color="auto"/>
              <w:bottom w:val="single" w:sz="4" w:space="0" w:color="auto"/>
              <w:right w:val="single" w:sz="4" w:space="0" w:color="auto"/>
            </w:tcBorders>
            <w:vAlign w:val="center"/>
          </w:tcPr>
          <w:p w14:paraId="61263769" w14:textId="77777777" w:rsidR="003C3DA0" w:rsidRPr="00CC49AB" w:rsidRDefault="003C3DA0" w:rsidP="008E11B0">
            <w:pPr>
              <w:spacing w:after="0" w:line="240" w:lineRule="auto"/>
              <w:jc w:val="center"/>
              <w:rPr>
                <w:rFonts w:ascii="Garamond" w:hAnsi="Garamond" w:cs="Times New Roman"/>
                <w:b/>
                <w:sz w:val="18"/>
                <w:szCs w:val="24"/>
              </w:rPr>
            </w:pPr>
            <w:r w:rsidRPr="00CC49AB">
              <w:rPr>
                <w:rFonts w:ascii="Garamond" w:hAnsi="Garamond" w:cs="Times New Roman"/>
                <w:b/>
                <w:sz w:val="18"/>
                <w:szCs w:val="24"/>
              </w:rPr>
              <w:t>Ndërtesa bashkiake</w:t>
            </w:r>
          </w:p>
        </w:tc>
        <w:tc>
          <w:tcPr>
            <w:tcW w:w="1740" w:type="pct"/>
            <w:tcBorders>
              <w:top w:val="single" w:sz="4" w:space="0" w:color="auto"/>
              <w:left w:val="single" w:sz="4" w:space="0" w:color="auto"/>
              <w:bottom w:val="single" w:sz="4" w:space="0" w:color="auto"/>
              <w:right w:val="single" w:sz="4" w:space="0" w:color="auto"/>
            </w:tcBorders>
            <w:vAlign w:val="center"/>
          </w:tcPr>
          <w:p w14:paraId="12289A21" w14:textId="77777777" w:rsidR="003C3DA0" w:rsidRPr="00CC49AB" w:rsidRDefault="003C3DA0" w:rsidP="008E11B0">
            <w:pPr>
              <w:spacing w:after="0" w:line="240" w:lineRule="auto"/>
              <w:jc w:val="center"/>
              <w:rPr>
                <w:rFonts w:ascii="Garamond" w:hAnsi="Garamond" w:cs="Times New Roman"/>
                <w:b/>
                <w:sz w:val="18"/>
                <w:szCs w:val="24"/>
              </w:rPr>
            </w:pPr>
            <w:r w:rsidRPr="00CC49AB">
              <w:rPr>
                <w:rFonts w:ascii="Garamond" w:hAnsi="Garamond" w:cs="Times New Roman"/>
                <w:b/>
                <w:sz w:val="18"/>
                <w:szCs w:val="24"/>
              </w:rPr>
              <w:t>Ndërtesa bashkiake</w:t>
            </w:r>
          </w:p>
        </w:tc>
      </w:tr>
      <w:tr w:rsidR="003C3DA0" w:rsidRPr="00CC49AB" w14:paraId="7F6720E2" w14:textId="77777777" w:rsidTr="00D34145">
        <w:trPr>
          <w:jc w:val="center"/>
        </w:trPr>
        <w:tc>
          <w:tcPr>
            <w:tcW w:w="1521" w:type="pct"/>
            <w:tcBorders>
              <w:top w:val="single" w:sz="4" w:space="0" w:color="auto"/>
              <w:left w:val="single" w:sz="4" w:space="0" w:color="auto"/>
              <w:bottom w:val="single" w:sz="4" w:space="0" w:color="auto"/>
              <w:right w:val="single" w:sz="4" w:space="0" w:color="auto"/>
            </w:tcBorders>
            <w:shd w:val="clear" w:color="auto" w:fill="FDE9D9" w:themeFill="accent6" w:themeFillTint="33"/>
            <w:vAlign w:val="center"/>
          </w:tcPr>
          <w:p w14:paraId="304AE565" w14:textId="77777777" w:rsidR="003C3DA0" w:rsidRPr="00CC49AB" w:rsidRDefault="003C3DA0" w:rsidP="008E11B0">
            <w:pPr>
              <w:spacing w:after="0" w:line="240" w:lineRule="auto"/>
              <w:rPr>
                <w:rFonts w:ascii="Garamond" w:hAnsi="Garamond" w:cs="Times New Roman"/>
                <w:bCs/>
                <w:sz w:val="18"/>
                <w:szCs w:val="24"/>
              </w:rPr>
            </w:pPr>
            <w:r w:rsidRPr="00CC49AB">
              <w:rPr>
                <w:rFonts w:ascii="Garamond" w:hAnsi="Garamond" w:cs="Times New Roman"/>
                <w:bCs/>
                <w:sz w:val="18"/>
                <w:szCs w:val="24"/>
              </w:rPr>
              <w:t>Numri i objekteve të rinovuara - total</w:t>
            </w:r>
          </w:p>
        </w:tc>
        <w:tc>
          <w:tcPr>
            <w:tcW w:w="1739" w:type="pct"/>
            <w:tcBorders>
              <w:top w:val="single" w:sz="4" w:space="0" w:color="auto"/>
              <w:left w:val="single" w:sz="4" w:space="0" w:color="auto"/>
              <w:bottom w:val="single" w:sz="4" w:space="0" w:color="auto"/>
              <w:right w:val="single" w:sz="4" w:space="0" w:color="auto"/>
            </w:tcBorders>
            <w:vAlign w:val="center"/>
          </w:tcPr>
          <w:p w14:paraId="444F2942" w14:textId="77777777" w:rsidR="003C3DA0" w:rsidRPr="00CC49AB" w:rsidRDefault="003C3DA0" w:rsidP="008E11B0">
            <w:pPr>
              <w:spacing w:after="0" w:line="240" w:lineRule="auto"/>
              <w:jc w:val="center"/>
              <w:rPr>
                <w:rFonts w:ascii="Garamond" w:hAnsi="Garamond" w:cs="Times New Roman"/>
                <w:sz w:val="18"/>
                <w:szCs w:val="24"/>
              </w:rPr>
            </w:pPr>
            <w:r w:rsidRPr="00CC49AB">
              <w:rPr>
                <w:rFonts w:ascii="Garamond" w:hAnsi="Garamond" w:cs="Times New Roman"/>
                <w:sz w:val="18"/>
                <w:szCs w:val="24"/>
              </w:rPr>
              <w:t>90</w:t>
            </w:r>
          </w:p>
        </w:tc>
        <w:tc>
          <w:tcPr>
            <w:tcW w:w="1740" w:type="pct"/>
            <w:tcBorders>
              <w:top w:val="single" w:sz="4" w:space="0" w:color="auto"/>
              <w:left w:val="single" w:sz="4" w:space="0" w:color="auto"/>
              <w:bottom w:val="single" w:sz="4" w:space="0" w:color="auto"/>
              <w:right w:val="single" w:sz="4" w:space="0" w:color="auto"/>
            </w:tcBorders>
            <w:vAlign w:val="center"/>
          </w:tcPr>
          <w:p w14:paraId="2BEEB374" w14:textId="77777777" w:rsidR="003C3DA0" w:rsidRPr="00CC49AB" w:rsidRDefault="003C3DA0" w:rsidP="008E11B0">
            <w:pPr>
              <w:spacing w:after="0" w:line="240" w:lineRule="auto"/>
              <w:jc w:val="center"/>
              <w:rPr>
                <w:rFonts w:ascii="Garamond" w:hAnsi="Garamond" w:cs="Times New Roman"/>
                <w:sz w:val="18"/>
                <w:szCs w:val="24"/>
              </w:rPr>
            </w:pPr>
            <w:r w:rsidRPr="00CC49AB">
              <w:rPr>
                <w:rFonts w:ascii="Garamond" w:hAnsi="Garamond" w:cs="Times New Roman"/>
                <w:sz w:val="18"/>
                <w:szCs w:val="24"/>
              </w:rPr>
              <w:t>91</w:t>
            </w:r>
          </w:p>
        </w:tc>
      </w:tr>
      <w:tr w:rsidR="003C3DA0" w:rsidRPr="00CC49AB" w14:paraId="3ADC9BC4" w14:textId="77777777" w:rsidTr="00D34145">
        <w:trPr>
          <w:jc w:val="center"/>
        </w:trPr>
        <w:tc>
          <w:tcPr>
            <w:tcW w:w="1521" w:type="pct"/>
            <w:tcBorders>
              <w:top w:val="single" w:sz="4" w:space="0" w:color="auto"/>
              <w:left w:val="single" w:sz="4" w:space="0" w:color="auto"/>
              <w:bottom w:val="single" w:sz="4" w:space="0" w:color="auto"/>
              <w:right w:val="single" w:sz="4" w:space="0" w:color="auto"/>
            </w:tcBorders>
            <w:shd w:val="clear" w:color="auto" w:fill="FDE9D9" w:themeFill="accent6" w:themeFillTint="33"/>
            <w:vAlign w:val="center"/>
          </w:tcPr>
          <w:p w14:paraId="326583B3" w14:textId="77777777" w:rsidR="003C3DA0" w:rsidRPr="00CC49AB" w:rsidRDefault="003C3DA0" w:rsidP="008E11B0">
            <w:pPr>
              <w:spacing w:after="0" w:line="240" w:lineRule="auto"/>
              <w:rPr>
                <w:rFonts w:ascii="Garamond" w:hAnsi="Garamond" w:cs="Times New Roman"/>
                <w:bCs/>
                <w:sz w:val="18"/>
                <w:szCs w:val="24"/>
              </w:rPr>
            </w:pPr>
            <w:r w:rsidRPr="00CC49AB">
              <w:rPr>
                <w:rFonts w:ascii="Garamond" w:hAnsi="Garamond" w:cs="Times New Roman"/>
                <w:bCs/>
                <w:sz w:val="18"/>
                <w:szCs w:val="24"/>
              </w:rPr>
              <w:t>Sipërfaqja e rinovuar në m ² - total</w:t>
            </w:r>
          </w:p>
        </w:tc>
        <w:tc>
          <w:tcPr>
            <w:tcW w:w="1739" w:type="pct"/>
            <w:tcBorders>
              <w:top w:val="single" w:sz="4" w:space="0" w:color="auto"/>
              <w:left w:val="single" w:sz="4" w:space="0" w:color="auto"/>
              <w:bottom w:val="single" w:sz="4" w:space="0" w:color="auto"/>
              <w:right w:val="single" w:sz="4" w:space="0" w:color="auto"/>
            </w:tcBorders>
            <w:vAlign w:val="center"/>
          </w:tcPr>
          <w:p w14:paraId="7B7A3EC5" w14:textId="77777777" w:rsidR="003C3DA0" w:rsidRPr="00CC49AB" w:rsidRDefault="003C3DA0" w:rsidP="008E11B0">
            <w:pPr>
              <w:spacing w:after="0" w:line="240" w:lineRule="auto"/>
              <w:jc w:val="center"/>
              <w:rPr>
                <w:rFonts w:ascii="Garamond" w:hAnsi="Garamond" w:cs="Times New Roman"/>
                <w:sz w:val="18"/>
                <w:szCs w:val="24"/>
              </w:rPr>
            </w:pPr>
            <w:r w:rsidRPr="00CC49AB">
              <w:rPr>
                <w:rFonts w:ascii="Garamond" w:hAnsi="Garamond" w:cs="Times New Roman"/>
                <w:sz w:val="18"/>
                <w:szCs w:val="24"/>
              </w:rPr>
              <w:t>56,661</w:t>
            </w:r>
          </w:p>
        </w:tc>
        <w:tc>
          <w:tcPr>
            <w:tcW w:w="1740" w:type="pct"/>
            <w:tcBorders>
              <w:top w:val="single" w:sz="4" w:space="0" w:color="auto"/>
              <w:left w:val="single" w:sz="4" w:space="0" w:color="auto"/>
              <w:bottom w:val="single" w:sz="4" w:space="0" w:color="auto"/>
              <w:right w:val="single" w:sz="4" w:space="0" w:color="auto"/>
            </w:tcBorders>
            <w:vAlign w:val="center"/>
          </w:tcPr>
          <w:p w14:paraId="1BC6F61E" w14:textId="77777777" w:rsidR="003C3DA0" w:rsidRPr="00CC49AB" w:rsidRDefault="003C3DA0" w:rsidP="008E11B0">
            <w:pPr>
              <w:spacing w:after="0" w:line="240" w:lineRule="auto"/>
              <w:jc w:val="center"/>
              <w:rPr>
                <w:rFonts w:ascii="Garamond" w:hAnsi="Garamond" w:cs="Times New Roman"/>
                <w:sz w:val="18"/>
                <w:szCs w:val="24"/>
              </w:rPr>
            </w:pPr>
            <w:r w:rsidRPr="00CC49AB">
              <w:rPr>
                <w:rFonts w:ascii="Garamond" w:hAnsi="Garamond" w:cs="Times New Roman"/>
                <w:sz w:val="18"/>
                <w:szCs w:val="24"/>
              </w:rPr>
              <w:t>56,900</w:t>
            </w:r>
          </w:p>
        </w:tc>
      </w:tr>
      <w:tr w:rsidR="003C3DA0" w:rsidRPr="00CC49AB" w14:paraId="538BD7A8" w14:textId="77777777" w:rsidTr="00D34145">
        <w:trPr>
          <w:jc w:val="center"/>
        </w:trPr>
        <w:tc>
          <w:tcPr>
            <w:tcW w:w="1521"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3C5070E4" w14:textId="77777777" w:rsidR="003C3DA0" w:rsidRPr="00CC49AB" w:rsidRDefault="003C3DA0" w:rsidP="008E11B0">
            <w:pPr>
              <w:spacing w:after="0" w:line="240" w:lineRule="auto"/>
              <w:rPr>
                <w:rFonts w:ascii="Garamond" w:hAnsi="Garamond" w:cs="Times New Roman"/>
                <w:bCs/>
                <w:sz w:val="18"/>
                <w:szCs w:val="24"/>
              </w:rPr>
            </w:pPr>
            <w:r w:rsidRPr="00CC49AB">
              <w:rPr>
                <w:rFonts w:ascii="Garamond" w:hAnsi="Garamond" w:cs="Times New Roman"/>
                <w:bCs/>
                <w:sz w:val="18"/>
                <w:szCs w:val="24"/>
              </w:rPr>
              <w:t>Nevoja për investime</w:t>
            </w:r>
          </w:p>
          <w:p w14:paraId="7507A7A0" w14:textId="77777777" w:rsidR="003C3DA0" w:rsidRPr="00CC49AB" w:rsidRDefault="003C3DA0" w:rsidP="008E11B0">
            <w:pPr>
              <w:spacing w:after="0" w:line="240" w:lineRule="auto"/>
              <w:rPr>
                <w:rFonts w:ascii="Garamond" w:hAnsi="Garamond" w:cs="Times New Roman"/>
                <w:bCs/>
                <w:sz w:val="18"/>
                <w:szCs w:val="24"/>
              </w:rPr>
            </w:pPr>
            <w:r w:rsidRPr="00CC49AB">
              <w:rPr>
                <w:rFonts w:ascii="Garamond" w:hAnsi="Garamond" w:cs="Times New Roman"/>
                <w:bCs/>
                <w:sz w:val="18"/>
                <w:szCs w:val="24"/>
              </w:rPr>
              <w:t xml:space="preserve">[milion EUR] </w:t>
            </w:r>
          </w:p>
        </w:tc>
        <w:tc>
          <w:tcPr>
            <w:tcW w:w="1739" w:type="pct"/>
            <w:tcBorders>
              <w:top w:val="single" w:sz="4" w:space="0" w:color="auto"/>
              <w:left w:val="single" w:sz="4" w:space="0" w:color="auto"/>
              <w:bottom w:val="single" w:sz="4" w:space="0" w:color="auto"/>
              <w:right w:val="single" w:sz="4" w:space="0" w:color="auto"/>
            </w:tcBorders>
            <w:vAlign w:val="center"/>
          </w:tcPr>
          <w:p w14:paraId="41B6AC4C" w14:textId="77777777" w:rsidR="003C3DA0" w:rsidRPr="00CC49AB" w:rsidRDefault="003C3DA0" w:rsidP="008E11B0">
            <w:pPr>
              <w:spacing w:after="0" w:line="240" w:lineRule="auto"/>
              <w:jc w:val="center"/>
              <w:rPr>
                <w:rFonts w:ascii="Garamond" w:hAnsi="Garamond" w:cs="Times New Roman"/>
                <w:sz w:val="18"/>
                <w:szCs w:val="24"/>
              </w:rPr>
            </w:pPr>
            <w:r w:rsidRPr="00CC49AB">
              <w:rPr>
                <w:rFonts w:ascii="Garamond" w:hAnsi="Garamond" w:cs="Times New Roman"/>
                <w:sz w:val="18"/>
                <w:szCs w:val="24"/>
              </w:rPr>
              <w:t>14,850,000</w:t>
            </w:r>
          </w:p>
        </w:tc>
        <w:tc>
          <w:tcPr>
            <w:tcW w:w="1740" w:type="pct"/>
            <w:tcBorders>
              <w:top w:val="single" w:sz="4" w:space="0" w:color="auto"/>
              <w:left w:val="single" w:sz="4" w:space="0" w:color="auto"/>
              <w:bottom w:val="single" w:sz="4" w:space="0" w:color="auto"/>
              <w:right w:val="single" w:sz="4" w:space="0" w:color="auto"/>
            </w:tcBorders>
            <w:vAlign w:val="center"/>
          </w:tcPr>
          <w:p w14:paraId="17FCAD2A" w14:textId="77777777" w:rsidR="003C3DA0" w:rsidRPr="00CC49AB" w:rsidRDefault="003C3DA0" w:rsidP="008E11B0">
            <w:pPr>
              <w:spacing w:after="0" w:line="240" w:lineRule="auto"/>
              <w:jc w:val="center"/>
              <w:rPr>
                <w:rFonts w:ascii="Garamond" w:hAnsi="Garamond" w:cs="Times New Roman"/>
                <w:sz w:val="18"/>
                <w:szCs w:val="24"/>
              </w:rPr>
            </w:pPr>
            <w:r w:rsidRPr="00CC49AB">
              <w:rPr>
                <w:rFonts w:ascii="Garamond" w:hAnsi="Garamond" w:cs="Times New Roman"/>
                <w:sz w:val="18"/>
                <w:szCs w:val="24"/>
              </w:rPr>
              <w:t>14,935,000</w:t>
            </w:r>
          </w:p>
        </w:tc>
      </w:tr>
      <w:tr w:rsidR="003C3DA0" w:rsidRPr="00CC49AB" w14:paraId="551B0211" w14:textId="77777777" w:rsidTr="00D34145">
        <w:trPr>
          <w:jc w:val="center"/>
        </w:trPr>
        <w:tc>
          <w:tcPr>
            <w:tcW w:w="1521" w:type="pct"/>
            <w:tcBorders>
              <w:top w:val="single" w:sz="4" w:space="0" w:color="auto"/>
              <w:left w:val="single" w:sz="4" w:space="0" w:color="auto"/>
              <w:bottom w:val="single" w:sz="4" w:space="0" w:color="auto"/>
              <w:right w:val="single" w:sz="4" w:space="0" w:color="auto"/>
            </w:tcBorders>
            <w:shd w:val="clear" w:color="auto" w:fill="FDE9D9" w:themeFill="accent6" w:themeFillTint="33"/>
          </w:tcPr>
          <w:p w14:paraId="36DD3919" w14:textId="77777777" w:rsidR="003C3DA0" w:rsidRPr="00CC49AB" w:rsidRDefault="003C3DA0" w:rsidP="008E11B0">
            <w:pPr>
              <w:spacing w:after="0" w:line="240" w:lineRule="auto"/>
              <w:rPr>
                <w:rFonts w:ascii="Garamond" w:hAnsi="Garamond" w:cs="Times New Roman"/>
                <w:bCs/>
                <w:sz w:val="18"/>
                <w:szCs w:val="24"/>
              </w:rPr>
            </w:pPr>
            <w:r w:rsidRPr="00CC49AB">
              <w:rPr>
                <w:rFonts w:ascii="Garamond" w:hAnsi="Garamond" w:cs="Times New Roman"/>
                <w:bCs/>
                <w:sz w:val="18"/>
                <w:szCs w:val="24"/>
              </w:rPr>
              <w:t>Nevoja për investime për periudhën 2025-2026 [EUR]</w:t>
            </w:r>
          </w:p>
        </w:tc>
        <w:tc>
          <w:tcPr>
            <w:tcW w:w="3479" w:type="pct"/>
            <w:gridSpan w:val="2"/>
            <w:tcBorders>
              <w:top w:val="single" w:sz="4" w:space="0" w:color="auto"/>
              <w:left w:val="single" w:sz="4" w:space="0" w:color="auto"/>
              <w:bottom w:val="single" w:sz="4" w:space="0" w:color="auto"/>
              <w:right w:val="single" w:sz="4" w:space="0" w:color="auto"/>
            </w:tcBorders>
            <w:vAlign w:val="center"/>
          </w:tcPr>
          <w:p w14:paraId="5FE45197" w14:textId="77777777" w:rsidR="003C3DA0" w:rsidRPr="00CC49AB" w:rsidRDefault="003C3DA0" w:rsidP="008E11B0">
            <w:pPr>
              <w:keepNext/>
              <w:spacing w:after="0" w:line="240" w:lineRule="auto"/>
              <w:jc w:val="center"/>
              <w:rPr>
                <w:rFonts w:ascii="Garamond" w:hAnsi="Garamond" w:cs="Times New Roman"/>
                <w:sz w:val="18"/>
                <w:szCs w:val="24"/>
              </w:rPr>
            </w:pPr>
            <w:r w:rsidRPr="00CC49AB">
              <w:rPr>
                <w:rFonts w:ascii="Garamond" w:hAnsi="Garamond" w:cs="Times New Roman"/>
                <w:sz w:val="18"/>
                <w:szCs w:val="24"/>
              </w:rPr>
              <w:t>29,785,000</w:t>
            </w:r>
          </w:p>
        </w:tc>
      </w:tr>
    </w:tbl>
    <w:p w14:paraId="082B3BD1" w14:textId="77777777" w:rsidR="003C3DA0" w:rsidRPr="00CC49AB" w:rsidRDefault="003C3DA0" w:rsidP="003C3DA0">
      <w:pPr>
        <w:pStyle w:val="Caption"/>
        <w:keepNext w:val="0"/>
        <w:spacing w:after="0" w:line="240" w:lineRule="auto"/>
        <w:ind w:right="69"/>
        <w:jc w:val="center"/>
        <w:rPr>
          <w:rFonts w:ascii="Garamond" w:hAnsi="Garamond" w:cs="Times New Roman"/>
          <w:b w:val="0"/>
          <w:i/>
          <w:color w:val="auto"/>
          <w:szCs w:val="20"/>
        </w:rPr>
      </w:pPr>
      <w:bookmarkStart w:id="401" w:name="_Toc184729253"/>
      <w:r w:rsidRPr="00CC49AB">
        <w:rPr>
          <w:rFonts w:ascii="Garamond" w:hAnsi="Garamond" w:cs="Times New Roman"/>
          <w:b w:val="0"/>
          <w:i/>
          <w:color w:val="auto"/>
          <w:szCs w:val="20"/>
        </w:rPr>
        <w:t xml:space="preserve">Tabela </w:t>
      </w:r>
      <w:r w:rsidR="0051265F" w:rsidRPr="00CC49AB">
        <w:rPr>
          <w:rFonts w:ascii="Garamond" w:hAnsi="Garamond" w:cs="Times New Roman"/>
          <w:b w:val="0"/>
          <w:i/>
          <w:color w:val="auto"/>
          <w:szCs w:val="20"/>
        </w:rPr>
        <w:t>8.6</w:t>
      </w:r>
      <w:r w:rsidRPr="00CC49AB">
        <w:rPr>
          <w:rFonts w:ascii="Garamond" w:hAnsi="Garamond" w:cs="Times New Roman"/>
          <w:b w:val="0"/>
          <w:i/>
          <w:color w:val="auto"/>
          <w:szCs w:val="20"/>
        </w:rPr>
        <w:t xml:space="preserve"> Pasqyrimi i nevojave të pritshme për investime në vitin 2025 dhe 2026 për ndërtesat publike të qeverisë komunale</w:t>
      </w:r>
      <w:bookmarkEnd w:id="401"/>
    </w:p>
    <w:p w14:paraId="7DA27B24" w14:textId="77777777" w:rsidR="003C3DA0" w:rsidRPr="00CC49AB" w:rsidRDefault="003C3DA0" w:rsidP="003C3DA0">
      <w:pPr>
        <w:spacing w:after="0" w:line="240" w:lineRule="auto"/>
        <w:jc w:val="both"/>
        <w:rPr>
          <w:rFonts w:ascii="Garamond" w:hAnsi="Garamond" w:cs="Times New Roman"/>
          <w:sz w:val="24"/>
          <w:szCs w:val="24"/>
        </w:rPr>
      </w:pPr>
    </w:p>
    <w:p w14:paraId="5D5B1973" w14:textId="73FB4313" w:rsidR="003C3DA0" w:rsidRPr="00CC49AB" w:rsidRDefault="00E534EC" w:rsidP="0051265F">
      <w:pPr>
        <w:pStyle w:val="TEKSTIIIIII"/>
        <w:rPr>
          <w:b/>
        </w:rPr>
      </w:pPr>
      <w:bookmarkStart w:id="402" w:name="_Toc184729166"/>
      <w:r>
        <w:rPr>
          <w:b/>
        </w:rPr>
        <w:t>8.3.3</w:t>
      </w:r>
      <w:r w:rsidR="0051265F" w:rsidRPr="00CC49AB">
        <w:rPr>
          <w:b/>
        </w:rPr>
        <w:t xml:space="preserve"> </w:t>
      </w:r>
      <w:r w:rsidR="003C3DA0" w:rsidRPr="00CC49AB">
        <w:rPr>
          <w:b/>
        </w:rPr>
        <w:t>Objektivat e rinovimit për ndërtesat komerciale/private të shërbimit</w:t>
      </w:r>
      <w:bookmarkEnd w:id="402"/>
    </w:p>
    <w:p w14:paraId="0AEC36E8" w14:textId="77777777" w:rsidR="003C3DA0" w:rsidRPr="00CC49AB" w:rsidRDefault="003C3DA0" w:rsidP="0051265F">
      <w:pPr>
        <w:pStyle w:val="TEKSTIIIIII"/>
        <w:rPr>
          <w:szCs w:val="24"/>
        </w:rPr>
      </w:pPr>
      <w:r w:rsidRPr="00CC49AB">
        <w:rPr>
          <w:szCs w:val="24"/>
        </w:rPr>
        <w:t>Duke marrë parasysh kostot specifike të investimit të rinovimit për sektorin e shërbimeve komerciale/private dhe masat e ndryshme të EE/RE që kërkohen për të siguruar ndërtesa shumë efikase/me emetim zero, investimi i parashikuar i pritshëm duhet të dekarbonizojë sasinë e stokut të ndërtesave rezidenciale të Shqipërisë cca. 6 miliardë euro deri në vitin 2050.</w:t>
      </w:r>
    </w:p>
    <w:p w14:paraId="23032BDD" w14:textId="77777777" w:rsidR="003C3DA0" w:rsidRPr="00CC49AB" w:rsidRDefault="003C3DA0" w:rsidP="0051265F">
      <w:pPr>
        <w:pStyle w:val="TEKSTIIIIII"/>
        <w:rPr>
          <w:szCs w:val="24"/>
        </w:rPr>
      </w:pPr>
      <w:r w:rsidRPr="00CC49AB">
        <w:rPr>
          <w:szCs w:val="24"/>
        </w:rPr>
        <w:t>Për të përmbushur objektivat e reduktimit të emetimeve, deri në vitin 2050 duhet të rinovohen në Shqipëri një numër total prej rreth 89,500 ndërtesash të shërbimeve tregtare/private, që përfaqëson një sipërfaqe të rinovuar prej rreth 22 milionë m</w:t>
      </w:r>
      <w:r w:rsidRPr="00CC49AB">
        <w:rPr>
          <w:szCs w:val="24"/>
          <w:vertAlign w:val="superscript"/>
        </w:rPr>
        <w:t>2</w:t>
      </w:r>
      <w:r w:rsidRPr="00CC49AB">
        <w:rPr>
          <w:szCs w:val="24"/>
        </w:rPr>
        <w:t>. Pasqyra e objektivave të rinovimit (d.m.th. numri i ndërtesave dhe sipërfaqja e dyshemesë së rinovuar) për vitet 2030, 2040 dhe 2050, dhe nevojat e pritshme kumulative për investime është paraqitur në tabelën 8.7.</w:t>
      </w:r>
    </w:p>
    <w:p w14:paraId="4BB67EFF" w14:textId="77777777" w:rsidR="003C3DA0" w:rsidRPr="00CC49AB" w:rsidRDefault="003C3DA0" w:rsidP="003C3DA0">
      <w:pPr>
        <w:spacing w:after="0" w:line="240" w:lineRule="auto"/>
        <w:jc w:val="both"/>
        <w:rPr>
          <w:rFonts w:ascii="Garamond" w:hAnsi="Garamond" w:cs="Times New Roman"/>
          <w:sz w:val="24"/>
          <w:szCs w:val="24"/>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7"/>
        <w:gridCol w:w="2337"/>
        <w:gridCol w:w="2338"/>
        <w:gridCol w:w="2338"/>
      </w:tblGrid>
      <w:tr w:rsidR="003C3DA0" w:rsidRPr="00CC49AB" w14:paraId="538135C1" w14:textId="77777777" w:rsidTr="008E11B0">
        <w:trPr>
          <w:jc w:val="center"/>
        </w:trPr>
        <w:tc>
          <w:tcPr>
            <w:tcW w:w="1250" w:type="pct"/>
            <w:shd w:val="clear" w:color="auto" w:fill="FDE9D9" w:themeFill="accent6" w:themeFillTint="33"/>
          </w:tcPr>
          <w:p w14:paraId="3332E1F1" w14:textId="77777777" w:rsidR="003C3DA0" w:rsidRPr="00CC49AB" w:rsidRDefault="003C3DA0" w:rsidP="008E11B0">
            <w:pPr>
              <w:spacing w:after="0" w:line="240" w:lineRule="auto"/>
              <w:rPr>
                <w:rFonts w:ascii="Garamond" w:hAnsi="Garamond" w:cs="Times New Roman"/>
                <w:b/>
                <w:szCs w:val="24"/>
              </w:rPr>
            </w:pPr>
          </w:p>
        </w:tc>
        <w:tc>
          <w:tcPr>
            <w:tcW w:w="1250" w:type="pct"/>
            <w:shd w:val="clear" w:color="auto" w:fill="FDE9D9" w:themeFill="accent6" w:themeFillTint="33"/>
            <w:vAlign w:val="center"/>
          </w:tcPr>
          <w:p w14:paraId="4212A435"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1250" w:type="pct"/>
            <w:shd w:val="clear" w:color="auto" w:fill="FDE9D9" w:themeFill="accent6" w:themeFillTint="33"/>
            <w:vAlign w:val="center"/>
          </w:tcPr>
          <w:p w14:paraId="60324DEF"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1250" w:type="pct"/>
            <w:shd w:val="clear" w:color="auto" w:fill="FDE9D9" w:themeFill="accent6" w:themeFillTint="33"/>
            <w:vAlign w:val="center"/>
          </w:tcPr>
          <w:p w14:paraId="04E4AB03"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3C3DA0" w:rsidRPr="00CC49AB" w14:paraId="0864B2FD" w14:textId="77777777" w:rsidTr="008E11B0">
        <w:trPr>
          <w:trHeight w:val="155"/>
          <w:jc w:val="center"/>
        </w:trPr>
        <w:tc>
          <w:tcPr>
            <w:tcW w:w="1250" w:type="pct"/>
            <w:shd w:val="clear" w:color="auto" w:fill="FDE9D9" w:themeFill="accent6" w:themeFillTint="33"/>
            <w:vAlign w:val="center"/>
          </w:tcPr>
          <w:p w14:paraId="1EF818A3"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Numri i objekteve të rinovuara - total</w:t>
            </w:r>
          </w:p>
        </w:tc>
        <w:tc>
          <w:tcPr>
            <w:tcW w:w="1250" w:type="pct"/>
            <w:vAlign w:val="center"/>
          </w:tcPr>
          <w:p w14:paraId="2ED5F1CB"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14,334</w:t>
            </w:r>
          </w:p>
        </w:tc>
        <w:tc>
          <w:tcPr>
            <w:tcW w:w="1250" w:type="pct"/>
            <w:vAlign w:val="center"/>
          </w:tcPr>
          <w:p w14:paraId="60A9C4A6"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40,316</w:t>
            </w:r>
          </w:p>
        </w:tc>
        <w:tc>
          <w:tcPr>
            <w:tcW w:w="1250" w:type="pct"/>
            <w:vAlign w:val="center"/>
          </w:tcPr>
          <w:p w14:paraId="6BE9EE37"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89,590</w:t>
            </w:r>
          </w:p>
        </w:tc>
      </w:tr>
      <w:tr w:rsidR="003C3DA0" w:rsidRPr="00CC49AB" w14:paraId="7E17F161" w14:textId="77777777" w:rsidTr="008E11B0">
        <w:trPr>
          <w:jc w:val="center"/>
        </w:trPr>
        <w:tc>
          <w:tcPr>
            <w:tcW w:w="1250" w:type="pct"/>
            <w:shd w:val="clear" w:color="auto" w:fill="FDE9D9" w:themeFill="accent6" w:themeFillTint="33"/>
            <w:vAlign w:val="center"/>
          </w:tcPr>
          <w:p w14:paraId="1A3342E5"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Sipërfaqja e rinovuar në m ² - total</w:t>
            </w:r>
          </w:p>
        </w:tc>
        <w:tc>
          <w:tcPr>
            <w:tcW w:w="1250" w:type="pct"/>
            <w:vAlign w:val="center"/>
          </w:tcPr>
          <w:p w14:paraId="3B99FA66"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3,542,624</w:t>
            </w:r>
          </w:p>
        </w:tc>
        <w:tc>
          <w:tcPr>
            <w:tcW w:w="1250" w:type="pct"/>
            <w:vAlign w:val="center"/>
          </w:tcPr>
          <w:p w14:paraId="1D27DF2B"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9,963,630</w:t>
            </w:r>
          </w:p>
        </w:tc>
        <w:tc>
          <w:tcPr>
            <w:tcW w:w="1250" w:type="pct"/>
            <w:vAlign w:val="center"/>
          </w:tcPr>
          <w:p w14:paraId="1DA92C5F"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22,141,401</w:t>
            </w:r>
          </w:p>
        </w:tc>
      </w:tr>
      <w:tr w:rsidR="003C3DA0" w:rsidRPr="00CC49AB" w14:paraId="50BBAE03" w14:textId="77777777" w:rsidTr="008E11B0">
        <w:trPr>
          <w:jc w:val="center"/>
        </w:trPr>
        <w:tc>
          <w:tcPr>
            <w:tcW w:w="1250" w:type="pct"/>
            <w:shd w:val="clear" w:color="auto" w:fill="FDE9D9" w:themeFill="accent6" w:themeFillTint="33"/>
          </w:tcPr>
          <w:p w14:paraId="77941144"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Nevoja për investime</w:t>
            </w:r>
          </w:p>
          <w:p w14:paraId="066767CD"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[milion EUR] - total</w:t>
            </w:r>
          </w:p>
        </w:tc>
        <w:tc>
          <w:tcPr>
            <w:tcW w:w="1250" w:type="pct"/>
            <w:vAlign w:val="center"/>
          </w:tcPr>
          <w:p w14:paraId="4805CDF5"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953</w:t>
            </w:r>
          </w:p>
        </w:tc>
        <w:tc>
          <w:tcPr>
            <w:tcW w:w="1250" w:type="pct"/>
            <w:vAlign w:val="center"/>
          </w:tcPr>
          <w:p w14:paraId="21BB0978"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2,679</w:t>
            </w:r>
          </w:p>
        </w:tc>
        <w:tc>
          <w:tcPr>
            <w:tcW w:w="1250" w:type="pct"/>
            <w:vAlign w:val="center"/>
          </w:tcPr>
          <w:p w14:paraId="1F6715CA" w14:textId="77777777" w:rsidR="003C3DA0" w:rsidRPr="00CC49AB" w:rsidRDefault="003C3DA0" w:rsidP="008E11B0">
            <w:pPr>
              <w:keepNext/>
              <w:spacing w:after="0" w:line="240" w:lineRule="auto"/>
              <w:jc w:val="center"/>
              <w:rPr>
                <w:rFonts w:ascii="Garamond" w:hAnsi="Garamond" w:cs="Times New Roman"/>
                <w:szCs w:val="24"/>
              </w:rPr>
            </w:pPr>
            <w:r w:rsidRPr="00CC49AB">
              <w:rPr>
                <w:rFonts w:ascii="Garamond" w:hAnsi="Garamond" w:cs="Times New Roman"/>
                <w:szCs w:val="24"/>
              </w:rPr>
              <w:t>EUR 5,954</w:t>
            </w:r>
          </w:p>
        </w:tc>
      </w:tr>
    </w:tbl>
    <w:p w14:paraId="4B0F9BCE" w14:textId="051E636F" w:rsidR="003C3DA0" w:rsidRPr="00CC49AB" w:rsidRDefault="003C3DA0" w:rsidP="003C3DA0">
      <w:pPr>
        <w:pStyle w:val="Caption"/>
        <w:keepNext w:val="0"/>
        <w:spacing w:after="0" w:line="240" w:lineRule="auto"/>
        <w:ind w:right="69"/>
        <w:jc w:val="center"/>
        <w:rPr>
          <w:rFonts w:ascii="Garamond" w:hAnsi="Garamond" w:cs="Times New Roman"/>
          <w:b w:val="0"/>
          <w:i/>
          <w:color w:val="auto"/>
          <w:szCs w:val="20"/>
        </w:rPr>
      </w:pPr>
      <w:bookmarkStart w:id="403" w:name="_Toc184729254"/>
      <w:r w:rsidRPr="00CC49AB">
        <w:rPr>
          <w:rFonts w:ascii="Garamond" w:hAnsi="Garamond" w:cs="Times New Roman"/>
          <w:b w:val="0"/>
          <w:i/>
          <w:color w:val="auto"/>
          <w:szCs w:val="20"/>
        </w:rPr>
        <w:t>Tabela</w:t>
      </w:r>
      <w:r w:rsidR="008E11B0" w:rsidRPr="00CC49AB">
        <w:rPr>
          <w:rFonts w:ascii="Garamond" w:hAnsi="Garamond" w:cs="Times New Roman"/>
          <w:b w:val="0"/>
          <w:i/>
          <w:color w:val="auto"/>
          <w:szCs w:val="20"/>
        </w:rPr>
        <w:t xml:space="preserve"> 8.7</w:t>
      </w:r>
      <w:r w:rsidRPr="00CC49AB">
        <w:rPr>
          <w:rFonts w:ascii="Garamond" w:hAnsi="Garamond" w:cs="Times New Roman"/>
          <w:b w:val="0"/>
          <w:i/>
          <w:color w:val="auto"/>
          <w:szCs w:val="20"/>
        </w:rPr>
        <w:t xml:space="preserve"> Pasqyrimi i nevojave të pritshme për investime deri në 2030, 2040 dhe 2050 për dekarbonizimin e stokut të ndërtesave të shërbimeve tregtare/private</w:t>
      </w:r>
      <w:bookmarkEnd w:id="403"/>
    </w:p>
    <w:p w14:paraId="30D90B33" w14:textId="2D0EC6DE" w:rsidR="003C3DA0" w:rsidRPr="00CC49AB" w:rsidRDefault="00A64B98" w:rsidP="008E11B0">
      <w:pPr>
        <w:pStyle w:val="TEKSTIIIIII"/>
        <w:rPr>
          <w:b/>
        </w:rPr>
      </w:pPr>
      <w:bookmarkStart w:id="404" w:name="_Toc184729167"/>
      <w:r>
        <w:rPr>
          <w:b/>
        </w:rPr>
        <w:t>8.3.4</w:t>
      </w:r>
      <w:r w:rsidR="008E11B0" w:rsidRPr="00CC49AB">
        <w:rPr>
          <w:b/>
        </w:rPr>
        <w:t xml:space="preserve"> </w:t>
      </w:r>
      <w:r w:rsidR="003C3DA0" w:rsidRPr="00CC49AB">
        <w:rPr>
          <w:b/>
        </w:rPr>
        <w:t>Nevojat totale për investime për rinovimin/dekarbonizimin e stokut të ndërtesave deri në vitin 2050</w:t>
      </w:r>
      <w:bookmarkEnd w:id="404"/>
    </w:p>
    <w:p w14:paraId="118F6372" w14:textId="77777777" w:rsidR="003C3DA0" w:rsidRPr="00CC49AB" w:rsidRDefault="003C3DA0" w:rsidP="008E11B0">
      <w:pPr>
        <w:pStyle w:val="TEKSTIIIIII"/>
        <w:rPr>
          <w:szCs w:val="24"/>
        </w:rPr>
      </w:pPr>
      <w:r w:rsidRPr="00CC49AB">
        <w:rPr>
          <w:szCs w:val="24"/>
        </w:rPr>
        <w:t>Nevojat totale të investimeve që kërkohen për të arritur një stok ndërtimi të dekarbonizuar në Shqipëri deri në vitin 2050, janë rreth 24 miliardë euro. Nga nevojat totale për investime deri në vitin 2050, rreth 69% kërkohen për sektorin rezidencial, 25% për sektorin e shërbimeve komerciale/private dhe rreth 6% për ndërtesat e sektorit publik.</w:t>
      </w:r>
    </w:p>
    <w:p w14:paraId="44E6BD91" w14:textId="77777777" w:rsidR="003C3DA0" w:rsidRPr="00CC49AB" w:rsidRDefault="003C3DA0" w:rsidP="008E11B0">
      <w:pPr>
        <w:pStyle w:val="TEKSTIIIIII"/>
        <w:rPr>
          <w:szCs w:val="24"/>
        </w:rPr>
      </w:pPr>
      <w:r w:rsidRPr="00CC49AB">
        <w:rPr>
          <w:szCs w:val="24"/>
        </w:rPr>
        <w:t>Pasqyra e nevojave totale (kumulative) për investime për dekarbonizimin e stokut të ndërtesave të Shqipërisë, të lidhura me objektivat e përcaktuara nga PKEK për reduktimin e emetimeve të GHG (të shprehura si objektiva specifike të reduktimit të emetimeve, d.m.th. t CO</w:t>
      </w:r>
      <w:r w:rsidRPr="00CC49AB">
        <w:rPr>
          <w:szCs w:val="24"/>
          <w:vertAlign w:val="subscript"/>
        </w:rPr>
        <w:t>2ek</w:t>
      </w:r>
      <w:r w:rsidRPr="00CC49AB">
        <w:rPr>
          <w:szCs w:val="24"/>
        </w:rPr>
        <w:t>/m</w:t>
      </w:r>
      <w:r w:rsidRPr="00CC49AB">
        <w:rPr>
          <w:szCs w:val="24"/>
          <w:vertAlign w:val="superscript"/>
        </w:rPr>
        <w:t>2</w:t>
      </w:r>
      <w:r w:rsidRPr="00CC49AB">
        <w:rPr>
          <w:szCs w:val="24"/>
        </w:rPr>
        <w:t xml:space="preserve"> e të gjithë stokut të ndërtesës) deri në 2030, 2040 dhe 2050 është dhënë në tabelën 8.8 dhe figurën 8.1.</w:t>
      </w:r>
    </w:p>
    <w:p w14:paraId="63034382" w14:textId="77777777" w:rsidR="003C3DA0" w:rsidRPr="00CC49AB" w:rsidRDefault="003C3DA0" w:rsidP="003C3DA0">
      <w:pPr>
        <w:spacing w:after="0" w:line="240" w:lineRule="auto"/>
        <w:rPr>
          <w:rFonts w:ascii="Garamond" w:hAnsi="Garamond" w:cs="Times New Roman"/>
          <w:sz w:val="24"/>
          <w:szCs w:val="24"/>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18"/>
        <w:gridCol w:w="2493"/>
        <w:gridCol w:w="2521"/>
        <w:gridCol w:w="2418"/>
      </w:tblGrid>
      <w:tr w:rsidR="003C3DA0" w:rsidRPr="00CC49AB" w14:paraId="5C35C0B9" w14:textId="77777777" w:rsidTr="008E11B0">
        <w:trPr>
          <w:trHeight w:val="198"/>
          <w:jc w:val="center"/>
        </w:trPr>
        <w:tc>
          <w:tcPr>
            <w:tcW w:w="1026" w:type="pct"/>
            <w:shd w:val="clear" w:color="auto" w:fill="FDE9D9" w:themeFill="accent6" w:themeFillTint="33"/>
          </w:tcPr>
          <w:p w14:paraId="0F41B848" w14:textId="77777777" w:rsidR="003C3DA0" w:rsidRPr="00CC49AB" w:rsidRDefault="003C3DA0" w:rsidP="008E11B0">
            <w:pPr>
              <w:spacing w:after="0" w:line="240" w:lineRule="auto"/>
              <w:rPr>
                <w:rFonts w:ascii="Garamond" w:hAnsi="Garamond" w:cs="Times New Roman"/>
                <w:bCs/>
                <w:szCs w:val="24"/>
              </w:rPr>
            </w:pPr>
          </w:p>
        </w:tc>
        <w:tc>
          <w:tcPr>
            <w:tcW w:w="1333" w:type="pct"/>
            <w:shd w:val="clear" w:color="auto" w:fill="FDE9D9" w:themeFill="accent6" w:themeFillTint="33"/>
            <w:vAlign w:val="center"/>
          </w:tcPr>
          <w:p w14:paraId="674764C4"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1348" w:type="pct"/>
            <w:shd w:val="clear" w:color="auto" w:fill="FDE9D9" w:themeFill="accent6" w:themeFillTint="33"/>
            <w:vAlign w:val="center"/>
          </w:tcPr>
          <w:p w14:paraId="38F19F66"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1293" w:type="pct"/>
            <w:shd w:val="clear" w:color="auto" w:fill="FDE9D9" w:themeFill="accent6" w:themeFillTint="33"/>
            <w:vAlign w:val="center"/>
          </w:tcPr>
          <w:p w14:paraId="287CF0FC"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3C3DA0" w:rsidRPr="00CC49AB" w14:paraId="2EC7A29F" w14:textId="77777777" w:rsidTr="008E11B0">
        <w:trPr>
          <w:trHeight w:val="198"/>
          <w:jc w:val="center"/>
        </w:trPr>
        <w:tc>
          <w:tcPr>
            <w:tcW w:w="1026" w:type="pct"/>
            <w:shd w:val="clear" w:color="auto" w:fill="FDE9D9" w:themeFill="accent6" w:themeFillTint="33"/>
            <w:vAlign w:val="center"/>
          </w:tcPr>
          <w:p w14:paraId="152F567F" w14:textId="77777777" w:rsidR="003C3DA0" w:rsidRPr="00CC49AB" w:rsidRDefault="003C3DA0" w:rsidP="008E11B0">
            <w:pPr>
              <w:spacing w:after="0" w:line="240" w:lineRule="auto"/>
              <w:jc w:val="right"/>
              <w:rPr>
                <w:rFonts w:ascii="Garamond" w:hAnsi="Garamond" w:cs="Times New Roman"/>
                <w:bCs/>
                <w:szCs w:val="24"/>
              </w:rPr>
            </w:pPr>
            <w:r w:rsidRPr="00CC49AB">
              <w:rPr>
                <w:rFonts w:ascii="Garamond" w:hAnsi="Garamond" w:cs="Times New Roman"/>
                <w:szCs w:val="24"/>
              </w:rPr>
              <w:t>Rezidenciale</w:t>
            </w:r>
          </w:p>
        </w:tc>
        <w:tc>
          <w:tcPr>
            <w:tcW w:w="1333" w:type="pct"/>
            <w:vAlign w:val="center"/>
          </w:tcPr>
          <w:p w14:paraId="5415FF15"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2,573</w:t>
            </w:r>
          </w:p>
        </w:tc>
        <w:tc>
          <w:tcPr>
            <w:tcW w:w="1348" w:type="pct"/>
            <w:vAlign w:val="center"/>
          </w:tcPr>
          <w:p w14:paraId="6AE7A444"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7,458</w:t>
            </w:r>
          </w:p>
        </w:tc>
        <w:tc>
          <w:tcPr>
            <w:tcW w:w="1293" w:type="pct"/>
            <w:vAlign w:val="center"/>
          </w:tcPr>
          <w:p w14:paraId="5395A429"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16,491</w:t>
            </w:r>
          </w:p>
        </w:tc>
      </w:tr>
      <w:tr w:rsidR="003C3DA0" w:rsidRPr="00CC49AB" w14:paraId="28584538" w14:textId="77777777" w:rsidTr="008E11B0">
        <w:trPr>
          <w:trHeight w:val="198"/>
          <w:jc w:val="center"/>
        </w:trPr>
        <w:tc>
          <w:tcPr>
            <w:tcW w:w="1026" w:type="pct"/>
            <w:shd w:val="clear" w:color="auto" w:fill="FDE9D9" w:themeFill="accent6" w:themeFillTint="33"/>
            <w:vAlign w:val="center"/>
          </w:tcPr>
          <w:p w14:paraId="3BB66C8D" w14:textId="77777777" w:rsidR="003C3DA0" w:rsidRPr="00CC49AB" w:rsidRDefault="003C3DA0" w:rsidP="008E11B0">
            <w:pPr>
              <w:spacing w:after="0" w:line="240" w:lineRule="auto"/>
              <w:jc w:val="right"/>
              <w:rPr>
                <w:rFonts w:ascii="Garamond" w:hAnsi="Garamond" w:cs="Times New Roman"/>
                <w:bCs/>
                <w:szCs w:val="24"/>
              </w:rPr>
            </w:pPr>
            <w:r w:rsidRPr="00CC49AB">
              <w:rPr>
                <w:rFonts w:ascii="Garamond" w:hAnsi="Garamond" w:cs="Times New Roman"/>
                <w:szCs w:val="24"/>
              </w:rPr>
              <w:t>Publike</w:t>
            </w:r>
          </w:p>
        </w:tc>
        <w:tc>
          <w:tcPr>
            <w:tcW w:w="1333" w:type="pct"/>
            <w:vAlign w:val="center"/>
          </w:tcPr>
          <w:p w14:paraId="606F3F4D"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291</w:t>
            </w:r>
          </w:p>
        </w:tc>
        <w:tc>
          <w:tcPr>
            <w:tcW w:w="1348" w:type="pct"/>
            <w:vAlign w:val="center"/>
          </w:tcPr>
          <w:p w14:paraId="26DC6443"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787</w:t>
            </w:r>
          </w:p>
        </w:tc>
        <w:tc>
          <w:tcPr>
            <w:tcW w:w="1293" w:type="pct"/>
            <w:vAlign w:val="center"/>
          </w:tcPr>
          <w:p w14:paraId="6FFF1868"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1,449</w:t>
            </w:r>
          </w:p>
        </w:tc>
      </w:tr>
      <w:tr w:rsidR="003C3DA0" w:rsidRPr="00CC49AB" w14:paraId="042E51FD" w14:textId="77777777" w:rsidTr="008E11B0">
        <w:trPr>
          <w:trHeight w:val="363"/>
          <w:jc w:val="center"/>
        </w:trPr>
        <w:tc>
          <w:tcPr>
            <w:tcW w:w="1026" w:type="pct"/>
            <w:shd w:val="clear" w:color="auto" w:fill="FDE9D9" w:themeFill="accent6" w:themeFillTint="33"/>
            <w:vAlign w:val="center"/>
          </w:tcPr>
          <w:p w14:paraId="5D643D80" w14:textId="77777777" w:rsidR="003C3DA0" w:rsidRPr="00CC49AB" w:rsidRDefault="003C3DA0" w:rsidP="008E11B0">
            <w:pPr>
              <w:spacing w:after="0" w:line="240" w:lineRule="auto"/>
              <w:jc w:val="right"/>
              <w:rPr>
                <w:rFonts w:ascii="Garamond" w:hAnsi="Garamond" w:cs="Times New Roman"/>
                <w:bCs/>
                <w:szCs w:val="24"/>
              </w:rPr>
            </w:pPr>
            <w:r w:rsidRPr="00CC49AB">
              <w:rPr>
                <w:rFonts w:ascii="Garamond" w:hAnsi="Garamond" w:cs="Times New Roman"/>
                <w:szCs w:val="24"/>
              </w:rPr>
              <w:t>komerciale/private shërbimesh</w:t>
            </w:r>
          </w:p>
        </w:tc>
        <w:tc>
          <w:tcPr>
            <w:tcW w:w="1333" w:type="pct"/>
            <w:vAlign w:val="center"/>
          </w:tcPr>
          <w:p w14:paraId="69982E44"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953</w:t>
            </w:r>
          </w:p>
        </w:tc>
        <w:tc>
          <w:tcPr>
            <w:tcW w:w="1348" w:type="pct"/>
            <w:vAlign w:val="center"/>
          </w:tcPr>
          <w:p w14:paraId="0E33CD95"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2,679</w:t>
            </w:r>
          </w:p>
        </w:tc>
        <w:tc>
          <w:tcPr>
            <w:tcW w:w="1293" w:type="pct"/>
            <w:vAlign w:val="center"/>
          </w:tcPr>
          <w:p w14:paraId="74628FAA"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5,954</w:t>
            </w:r>
          </w:p>
        </w:tc>
      </w:tr>
      <w:tr w:rsidR="003C3DA0" w:rsidRPr="00CC49AB" w14:paraId="12704622" w14:textId="77777777" w:rsidTr="008E11B0">
        <w:trPr>
          <w:trHeight w:val="198"/>
          <w:jc w:val="center"/>
        </w:trPr>
        <w:tc>
          <w:tcPr>
            <w:tcW w:w="1026" w:type="pct"/>
            <w:shd w:val="clear" w:color="auto" w:fill="FDE9D9" w:themeFill="accent6" w:themeFillTint="33"/>
          </w:tcPr>
          <w:p w14:paraId="000C19AD" w14:textId="77777777" w:rsidR="003C3DA0" w:rsidRPr="00CC49AB" w:rsidRDefault="003C3DA0" w:rsidP="008E11B0">
            <w:pPr>
              <w:spacing w:after="0" w:line="240" w:lineRule="auto"/>
              <w:jc w:val="right"/>
              <w:rPr>
                <w:rFonts w:ascii="Garamond" w:hAnsi="Garamond" w:cs="Times New Roman"/>
                <w:bCs/>
                <w:szCs w:val="24"/>
              </w:rPr>
            </w:pPr>
            <w:r w:rsidRPr="00CC49AB">
              <w:rPr>
                <w:rFonts w:ascii="Garamond" w:hAnsi="Garamond" w:cs="Times New Roman"/>
                <w:bCs/>
                <w:szCs w:val="24"/>
              </w:rPr>
              <w:t>Totali [million EUR]</w:t>
            </w:r>
          </w:p>
        </w:tc>
        <w:tc>
          <w:tcPr>
            <w:tcW w:w="1333" w:type="pct"/>
            <w:vAlign w:val="center"/>
          </w:tcPr>
          <w:p w14:paraId="6B41AF40"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3,817</w:t>
            </w:r>
          </w:p>
        </w:tc>
        <w:tc>
          <w:tcPr>
            <w:tcW w:w="1348" w:type="pct"/>
            <w:vAlign w:val="center"/>
          </w:tcPr>
          <w:p w14:paraId="51ED2D4D" w14:textId="77777777" w:rsidR="003C3DA0" w:rsidRPr="00CC49AB" w:rsidRDefault="003C3DA0" w:rsidP="008E11B0">
            <w:pPr>
              <w:spacing w:after="0" w:line="240" w:lineRule="auto"/>
              <w:jc w:val="center"/>
              <w:rPr>
                <w:rFonts w:ascii="Garamond" w:hAnsi="Garamond" w:cs="Times New Roman"/>
                <w:bCs/>
                <w:szCs w:val="24"/>
              </w:rPr>
            </w:pPr>
            <w:r w:rsidRPr="00CC49AB">
              <w:rPr>
                <w:rFonts w:ascii="Garamond" w:hAnsi="Garamond" w:cs="Times New Roman"/>
                <w:bCs/>
                <w:szCs w:val="24"/>
              </w:rPr>
              <w:t>EUR 10,924</w:t>
            </w:r>
          </w:p>
        </w:tc>
        <w:tc>
          <w:tcPr>
            <w:tcW w:w="1293" w:type="pct"/>
            <w:vAlign w:val="center"/>
          </w:tcPr>
          <w:p w14:paraId="12EFBE9D" w14:textId="77777777" w:rsidR="003C3DA0" w:rsidRPr="00CC49AB" w:rsidRDefault="003C3DA0" w:rsidP="008E11B0">
            <w:pPr>
              <w:keepNext/>
              <w:spacing w:after="0" w:line="240" w:lineRule="auto"/>
              <w:jc w:val="center"/>
              <w:rPr>
                <w:rFonts w:ascii="Garamond" w:hAnsi="Garamond" w:cs="Times New Roman"/>
                <w:bCs/>
                <w:szCs w:val="24"/>
              </w:rPr>
            </w:pPr>
            <w:r w:rsidRPr="00CC49AB">
              <w:rPr>
                <w:rFonts w:ascii="Garamond" w:hAnsi="Garamond" w:cs="Times New Roman"/>
                <w:bCs/>
                <w:szCs w:val="24"/>
              </w:rPr>
              <w:t>EUR 23,894</w:t>
            </w:r>
          </w:p>
        </w:tc>
      </w:tr>
    </w:tbl>
    <w:p w14:paraId="783F498F" w14:textId="77777777" w:rsidR="003C3DA0" w:rsidRPr="00CC49AB" w:rsidRDefault="003C3DA0" w:rsidP="003C3DA0">
      <w:pPr>
        <w:pStyle w:val="Caption"/>
        <w:keepNext w:val="0"/>
        <w:spacing w:after="0" w:line="240" w:lineRule="auto"/>
        <w:ind w:right="69"/>
        <w:jc w:val="center"/>
        <w:rPr>
          <w:rFonts w:ascii="Garamond" w:hAnsi="Garamond" w:cs="Times New Roman"/>
          <w:b w:val="0"/>
          <w:i/>
          <w:color w:val="auto"/>
          <w:szCs w:val="20"/>
        </w:rPr>
      </w:pPr>
      <w:bookmarkStart w:id="405" w:name="_Toc184729255"/>
      <w:r w:rsidRPr="00CC49AB">
        <w:rPr>
          <w:rFonts w:ascii="Garamond" w:hAnsi="Garamond" w:cs="Times New Roman"/>
          <w:b w:val="0"/>
          <w:i/>
          <w:color w:val="auto"/>
          <w:szCs w:val="20"/>
        </w:rPr>
        <w:t xml:space="preserve">Tabela </w:t>
      </w:r>
      <w:r w:rsidR="008E11B0" w:rsidRPr="00CC49AB">
        <w:rPr>
          <w:rFonts w:ascii="Garamond" w:hAnsi="Garamond" w:cs="Times New Roman"/>
          <w:b w:val="0"/>
          <w:i/>
          <w:color w:val="auto"/>
          <w:szCs w:val="20"/>
        </w:rPr>
        <w:t>8.8</w:t>
      </w:r>
      <w:r w:rsidRPr="00CC49AB">
        <w:rPr>
          <w:rFonts w:ascii="Garamond" w:hAnsi="Garamond" w:cs="Times New Roman"/>
          <w:b w:val="0"/>
          <w:i/>
          <w:color w:val="auto"/>
          <w:szCs w:val="20"/>
        </w:rPr>
        <w:t xml:space="preserve"> Pasqyrimi i nevojave të pritshme për investime deri në vitet 2030, 2040 dhe 2050 për dekarbonizimin e stokut të ndërtesave të Shqipërisë</w:t>
      </w:r>
      <w:bookmarkEnd w:id="405"/>
    </w:p>
    <w:p w14:paraId="2EF5F088" w14:textId="77777777" w:rsidR="003C3DA0" w:rsidRPr="00CC49AB" w:rsidRDefault="003C3DA0" w:rsidP="003C3DA0">
      <w:pPr>
        <w:spacing w:after="0" w:line="240" w:lineRule="auto"/>
        <w:jc w:val="both"/>
        <w:rPr>
          <w:rFonts w:ascii="Garamond" w:hAnsi="Garamond" w:cs="Times New Roman"/>
          <w:sz w:val="24"/>
          <w:szCs w:val="24"/>
        </w:rPr>
      </w:pPr>
    </w:p>
    <w:p w14:paraId="2C19555E" w14:textId="77777777" w:rsidR="003C3DA0" w:rsidRPr="00CC49AB" w:rsidRDefault="003C3DA0" w:rsidP="003C3DA0">
      <w:pPr>
        <w:spacing w:after="0" w:line="240" w:lineRule="auto"/>
        <w:jc w:val="both"/>
        <w:rPr>
          <w:rFonts w:ascii="Garamond" w:hAnsi="Garamond" w:cs="Times New Roman"/>
          <w:sz w:val="24"/>
          <w:szCs w:val="24"/>
        </w:rPr>
      </w:pPr>
    </w:p>
    <w:p w14:paraId="62ECC752" w14:textId="77777777" w:rsidR="003C3DA0" w:rsidRPr="00CC49AB" w:rsidRDefault="003C3DA0" w:rsidP="003C3DA0">
      <w:pPr>
        <w:spacing w:after="0" w:line="240" w:lineRule="auto"/>
        <w:jc w:val="both"/>
        <w:rPr>
          <w:rFonts w:ascii="Garamond" w:hAnsi="Garamond" w:cs="Times New Roman"/>
          <w:sz w:val="24"/>
          <w:szCs w:val="24"/>
        </w:rPr>
      </w:pPr>
    </w:p>
    <w:p w14:paraId="30A77C44" w14:textId="77777777" w:rsidR="003C3DA0" w:rsidRPr="00CC49AB" w:rsidRDefault="003C3DA0" w:rsidP="003C3DA0">
      <w:pPr>
        <w:spacing w:after="0" w:line="240" w:lineRule="auto"/>
        <w:jc w:val="both"/>
        <w:rPr>
          <w:rFonts w:ascii="Garamond" w:hAnsi="Garamond" w:cs="Times New Roman"/>
          <w:sz w:val="24"/>
          <w:szCs w:val="24"/>
        </w:rPr>
      </w:pPr>
    </w:p>
    <w:p w14:paraId="245710A0" w14:textId="77777777" w:rsidR="003C3DA0" w:rsidRPr="00CC49AB" w:rsidRDefault="003C3DA0" w:rsidP="003C3DA0">
      <w:pPr>
        <w:spacing w:after="0" w:line="240" w:lineRule="auto"/>
        <w:jc w:val="both"/>
        <w:rPr>
          <w:rFonts w:ascii="Garamond" w:hAnsi="Garamond" w:cs="Times New Roman"/>
          <w:sz w:val="24"/>
          <w:szCs w:val="24"/>
        </w:rPr>
      </w:pPr>
    </w:p>
    <w:p w14:paraId="3B258E63" w14:textId="77777777" w:rsidR="003C3DA0" w:rsidRPr="00CC49AB" w:rsidRDefault="003C3DA0" w:rsidP="003C3DA0">
      <w:pPr>
        <w:spacing w:after="0" w:line="240" w:lineRule="auto"/>
        <w:jc w:val="both"/>
        <w:rPr>
          <w:rFonts w:ascii="Garamond" w:hAnsi="Garamond" w:cs="Times New Roman"/>
          <w:sz w:val="24"/>
          <w:szCs w:val="24"/>
        </w:rPr>
      </w:pPr>
    </w:p>
    <w:p w14:paraId="2AD431A6" w14:textId="77777777" w:rsidR="003C3DA0" w:rsidRPr="00CC49AB" w:rsidRDefault="003C3DA0" w:rsidP="003C3DA0">
      <w:pPr>
        <w:spacing w:after="0" w:line="240" w:lineRule="auto"/>
        <w:jc w:val="both"/>
        <w:rPr>
          <w:rFonts w:ascii="Garamond" w:hAnsi="Garamond" w:cs="Times New Roman"/>
          <w:sz w:val="24"/>
          <w:szCs w:val="24"/>
        </w:rPr>
      </w:pPr>
    </w:p>
    <w:p w14:paraId="2981844C" w14:textId="77777777" w:rsidR="003C3DA0" w:rsidRPr="00CC49AB" w:rsidRDefault="003C3DA0" w:rsidP="003C3DA0">
      <w:pPr>
        <w:spacing w:after="0" w:line="240" w:lineRule="auto"/>
        <w:jc w:val="both"/>
        <w:rPr>
          <w:rFonts w:ascii="Garamond" w:hAnsi="Garamond" w:cs="Times New Roman"/>
          <w:sz w:val="24"/>
          <w:szCs w:val="24"/>
        </w:rPr>
      </w:pPr>
    </w:p>
    <w:p w14:paraId="68BD2D07" w14:textId="77777777" w:rsidR="003C3DA0" w:rsidRPr="00CC49AB" w:rsidRDefault="003C3DA0" w:rsidP="003C3DA0">
      <w:pPr>
        <w:spacing w:after="0" w:line="240" w:lineRule="auto"/>
        <w:rPr>
          <w:rFonts w:ascii="Garamond" w:hAnsi="Garamond" w:cs="Times New Roman"/>
          <w:sz w:val="24"/>
          <w:szCs w:val="24"/>
        </w:rPr>
      </w:pPr>
    </w:p>
    <w:p w14:paraId="3C754214" w14:textId="77777777" w:rsidR="003C3DA0" w:rsidRPr="00CC49AB" w:rsidRDefault="003C3DA0" w:rsidP="003C3DA0">
      <w:pPr>
        <w:keepNext/>
        <w:spacing w:after="0" w:line="240" w:lineRule="auto"/>
        <w:jc w:val="center"/>
        <w:rPr>
          <w:rFonts w:ascii="Garamond" w:hAnsi="Garamond"/>
        </w:rPr>
      </w:pPr>
      <w:r w:rsidRPr="00CC49AB">
        <w:rPr>
          <w:rFonts w:ascii="Garamond" w:hAnsi="Garamond" w:cs="Times New Roman"/>
          <w:noProof/>
          <w:sz w:val="24"/>
          <w:szCs w:val="24"/>
          <w:lang w:val="en-US" w:eastAsia="en-US"/>
        </w:rPr>
        <w:lastRenderedPageBreak/>
        <w:drawing>
          <wp:inline distT="0" distB="0" distL="0" distR="0" wp14:anchorId="00306D1E" wp14:editId="5CD6CF92">
            <wp:extent cx="5579745" cy="3179364"/>
            <wp:effectExtent l="0" t="0" r="1905" b="2540"/>
            <wp:docPr id="347279434" name="Chart 347279434">
              <a:extLst xmlns:a="http://schemas.openxmlformats.org/drawingml/2006/main">
                <a:ext uri="{FF2B5EF4-FFF2-40B4-BE49-F238E27FC236}">
                  <a16:creationId xmlns:a16="http://schemas.microsoft.com/office/drawing/2014/main" id="{6B95D978-4C1C-CC3E-2F98-AA4A00CA522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3"/>
              </a:graphicData>
            </a:graphic>
          </wp:inline>
        </w:drawing>
      </w:r>
    </w:p>
    <w:p w14:paraId="7974DF9D" w14:textId="77777777" w:rsidR="003C3DA0" w:rsidRPr="00CC49AB" w:rsidRDefault="003C3DA0" w:rsidP="003C3DA0">
      <w:pPr>
        <w:pStyle w:val="Caption"/>
        <w:keepNext w:val="0"/>
        <w:spacing w:after="0" w:line="240" w:lineRule="auto"/>
        <w:ind w:right="69"/>
        <w:jc w:val="center"/>
        <w:rPr>
          <w:rFonts w:ascii="Garamond" w:hAnsi="Garamond" w:cs="Times New Roman"/>
          <w:b w:val="0"/>
          <w:i/>
          <w:color w:val="auto"/>
          <w:szCs w:val="20"/>
        </w:rPr>
      </w:pPr>
      <w:bookmarkStart w:id="406" w:name="_Toc184729426"/>
      <w:r w:rsidRPr="00CC49AB">
        <w:rPr>
          <w:rFonts w:ascii="Garamond" w:hAnsi="Garamond" w:cs="Times New Roman"/>
          <w:b w:val="0"/>
          <w:i/>
          <w:color w:val="auto"/>
          <w:szCs w:val="20"/>
        </w:rPr>
        <w:t xml:space="preserve">Figura </w:t>
      </w:r>
      <w:r w:rsidR="008E11B0" w:rsidRPr="00CC49AB">
        <w:rPr>
          <w:rFonts w:ascii="Garamond" w:hAnsi="Garamond" w:cs="Times New Roman"/>
          <w:b w:val="0"/>
          <w:i/>
          <w:color w:val="auto"/>
          <w:szCs w:val="20"/>
        </w:rPr>
        <w:t>8.1</w:t>
      </w:r>
      <w:r w:rsidRPr="00CC49AB">
        <w:rPr>
          <w:rFonts w:ascii="Garamond" w:hAnsi="Garamond" w:cs="Times New Roman"/>
          <w:b w:val="0"/>
          <w:i/>
          <w:color w:val="auto"/>
          <w:szCs w:val="20"/>
        </w:rPr>
        <w:t xml:space="preserve"> Nevojat e pritshme për investime (milion euro) deri në 2030, 2040 dhe 2050 për sektorin e ndërtesave</w:t>
      </w:r>
      <w:bookmarkEnd w:id="406"/>
    </w:p>
    <w:p w14:paraId="13B38EE3" w14:textId="77777777" w:rsidR="008E11B0" w:rsidRPr="00CC49AB" w:rsidRDefault="008E11B0" w:rsidP="003C3DA0">
      <w:pPr>
        <w:spacing w:after="0" w:line="240" w:lineRule="auto"/>
        <w:jc w:val="both"/>
        <w:rPr>
          <w:rFonts w:ascii="Garamond" w:hAnsi="Garamond" w:cs="Times New Roman"/>
          <w:sz w:val="24"/>
          <w:szCs w:val="24"/>
        </w:rPr>
      </w:pPr>
    </w:p>
    <w:p w14:paraId="6A7D4FE3" w14:textId="77777777" w:rsidR="003C3DA0" w:rsidRPr="00CC49AB" w:rsidRDefault="003C3DA0" w:rsidP="003C3DA0">
      <w:pPr>
        <w:spacing w:after="0" w:line="240" w:lineRule="auto"/>
        <w:jc w:val="both"/>
        <w:rPr>
          <w:rFonts w:ascii="Garamond" w:hAnsi="Garamond" w:cs="Times New Roman"/>
          <w:sz w:val="24"/>
          <w:szCs w:val="24"/>
        </w:rPr>
      </w:pPr>
      <w:r w:rsidRPr="00CC49AB">
        <w:rPr>
          <w:rFonts w:ascii="Garamond" w:hAnsi="Garamond" w:cs="Times New Roman"/>
          <w:sz w:val="24"/>
          <w:szCs w:val="24"/>
        </w:rPr>
        <w:t>Një shumë totale prej 3.8 miliardë euro do të kërkohej për të përmbushur objektivat e rinovimit deri në vitin 2030, një shtesë prej 7.1 miliardë euro për periudhën 2031 – 2041 dhe afërsisht 13 miliardë në periudhën 2041 – 2050 për të arritur dekarbonizimin e përgjithshëm të stokut të ndërtesave në Shqipëria, në totalin e nevojave për investime prej rreth 24 miliardë euro.</w:t>
      </w:r>
    </w:p>
    <w:p w14:paraId="646EA4DC" w14:textId="77777777" w:rsidR="003C3DA0" w:rsidRPr="00CC49AB" w:rsidRDefault="008E11B0" w:rsidP="008E11B0">
      <w:pPr>
        <w:pStyle w:val="TEKSTIIIIII"/>
        <w:rPr>
          <w:b/>
        </w:rPr>
      </w:pPr>
      <w:bookmarkStart w:id="407" w:name="_Toc184729168"/>
      <w:r w:rsidRPr="00CC49AB">
        <w:rPr>
          <w:b/>
        </w:rPr>
        <w:t xml:space="preserve">8.3.5 </w:t>
      </w:r>
      <w:r w:rsidR="003C3DA0" w:rsidRPr="00CC49AB">
        <w:rPr>
          <w:b/>
        </w:rPr>
        <w:t>Objektivat e rinovimit për ndërtesat komerciale/private të shërbimit</w:t>
      </w:r>
      <w:bookmarkEnd w:id="407"/>
    </w:p>
    <w:p w14:paraId="03B76D42" w14:textId="77777777" w:rsidR="003C3DA0" w:rsidRPr="00CC49AB" w:rsidRDefault="003C3DA0" w:rsidP="008E11B0">
      <w:pPr>
        <w:pStyle w:val="TEKSTIIIIII"/>
        <w:rPr>
          <w:szCs w:val="24"/>
        </w:rPr>
      </w:pPr>
      <w:r w:rsidRPr="00CC49AB">
        <w:rPr>
          <w:szCs w:val="24"/>
        </w:rPr>
        <w:t>Duke marrë parasysh kostot specifike të investimit të rinovimit për sektorin e shërbimeve komerciale/private dhe masat e ndryshme të EE/RE që kërkohen për të siguruar ndërtesa shumë efikase/me emetim zero, investimi i parashikuar i pritshëm duhet të dekarbonizojë sasinë e stokut të ndërtesave rezidenciale të Shqipërisë cca. 6 miliardë euro deri në vitin 2050.</w:t>
      </w:r>
    </w:p>
    <w:p w14:paraId="2EE72E95" w14:textId="77777777" w:rsidR="003C3DA0" w:rsidRPr="00CC49AB" w:rsidRDefault="003C3DA0" w:rsidP="008E11B0">
      <w:pPr>
        <w:pStyle w:val="TEKSTIIIIII"/>
        <w:rPr>
          <w:szCs w:val="24"/>
        </w:rPr>
      </w:pPr>
      <w:r w:rsidRPr="00CC49AB">
        <w:rPr>
          <w:szCs w:val="24"/>
        </w:rPr>
        <w:t>Për të përmbushur objektivat e reduktimit të emetimeve, deri në vitin 2050 duhet të rinovohen në Shqipëri një numër total prej rreth 89,500 ndërtesash të shërbimeve tregtare/private, që përfaqëson një sipërfaqe të rinovuar prej rreth 22 milionë m</w:t>
      </w:r>
      <w:r w:rsidRPr="00CC49AB">
        <w:rPr>
          <w:szCs w:val="24"/>
          <w:vertAlign w:val="superscript"/>
        </w:rPr>
        <w:t>2</w:t>
      </w:r>
      <w:r w:rsidRPr="00CC49AB">
        <w:rPr>
          <w:szCs w:val="24"/>
        </w:rPr>
        <w:t>. Vështrimi i përgjithshëm i objektivave të rinovimit (d.m.th. numri i ndërtesave dhe sipërfaqja e dyshemesë së rinovuar) për 2030, 2040 dhe 2050, dhe nevojat e pritshme kumulative për investime është paraqitur në tabelën 8.9.</w:t>
      </w:r>
    </w:p>
    <w:p w14:paraId="75F2C70B" w14:textId="77777777" w:rsidR="003C3DA0" w:rsidRPr="00CC49AB" w:rsidRDefault="003C3DA0" w:rsidP="003C3DA0">
      <w:pPr>
        <w:spacing w:after="0" w:line="240" w:lineRule="auto"/>
        <w:jc w:val="both"/>
        <w:rPr>
          <w:rFonts w:ascii="Garamond" w:hAnsi="Garamond" w:cs="Times New Roman"/>
          <w:sz w:val="24"/>
          <w:szCs w:val="24"/>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7"/>
        <w:gridCol w:w="2337"/>
        <w:gridCol w:w="2338"/>
        <w:gridCol w:w="2338"/>
      </w:tblGrid>
      <w:tr w:rsidR="003C3DA0" w:rsidRPr="00CC49AB" w14:paraId="1D4B898D" w14:textId="77777777" w:rsidTr="00D34145">
        <w:trPr>
          <w:jc w:val="center"/>
        </w:trPr>
        <w:tc>
          <w:tcPr>
            <w:tcW w:w="1250" w:type="pct"/>
            <w:shd w:val="clear" w:color="auto" w:fill="FDE9D9" w:themeFill="accent6" w:themeFillTint="33"/>
          </w:tcPr>
          <w:p w14:paraId="7DCAE4AF" w14:textId="77777777" w:rsidR="003C3DA0" w:rsidRPr="00CC49AB" w:rsidRDefault="003C3DA0" w:rsidP="008E11B0">
            <w:pPr>
              <w:spacing w:after="0" w:line="240" w:lineRule="auto"/>
              <w:rPr>
                <w:rFonts w:ascii="Garamond" w:hAnsi="Garamond" w:cs="Times New Roman"/>
                <w:b/>
                <w:szCs w:val="24"/>
              </w:rPr>
            </w:pPr>
          </w:p>
        </w:tc>
        <w:tc>
          <w:tcPr>
            <w:tcW w:w="1250" w:type="pct"/>
            <w:shd w:val="clear" w:color="auto" w:fill="FDE9D9" w:themeFill="accent6" w:themeFillTint="33"/>
            <w:vAlign w:val="center"/>
          </w:tcPr>
          <w:p w14:paraId="6BB3F8CB"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2030</w:t>
            </w:r>
          </w:p>
        </w:tc>
        <w:tc>
          <w:tcPr>
            <w:tcW w:w="1250" w:type="pct"/>
            <w:shd w:val="clear" w:color="auto" w:fill="FDE9D9" w:themeFill="accent6" w:themeFillTint="33"/>
            <w:vAlign w:val="center"/>
          </w:tcPr>
          <w:p w14:paraId="725C8140"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2040</w:t>
            </w:r>
          </w:p>
        </w:tc>
        <w:tc>
          <w:tcPr>
            <w:tcW w:w="1250" w:type="pct"/>
            <w:shd w:val="clear" w:color="auto" w:fill="FDE9D9" w:themeFill="accent6" w:themeFillTint="33"/>
            <w:vAlign w:val="center"/>
          </w:tcPr>
          <w:p w14:paraId="61D757AE" w14:textId="77777777" w:rsidR="003C3DA0" w:rsidRPr="00CC49AB" w:rsidRDefault="003C3DA0" w:rsidP="008E11B0">
            <w:pPr>
              <w:spacing w:after="0" w:line="240" w:lineRule="auto"/>
              <w:jc w:val="center"/>
              <w:rPr>
                <w:rFonts w:ascii="Garamond" w:hAnsi="Garamond" w:cs="Times New Roman"/>
                <w:b/>
                <w:szCs w:val="24"/>
              </w:rPr>
            </w:pPr>
            <w:r w:rsidRPr="00CC49AB">
              <w:rPr>
                <w:rFonts w:ascii="Garamond" w:hAnsi="Garamond" w:cs="Times New Roman"/>
                <w:b/>
                <w:szCs w:val="24"/>
              </w:rPr>
              <w:t>2050</w:t>
            </w:r>
          </w:p>
        </w:tc>
      </w:tr>
      <w:tr w:rsidR="003C3DA0" w:rsidRPr="00CC49AB" w14:paraId="504EF901" w14:textId="77777777" w:rsidTr="00D34145">
        <w:trPr>
          <w:jc w:val="center"/>
        </w:trPr>
        <w:tc>
          <w:tcPr>
            <w:tcW w:w="1250" w:type="pct"/>
            <w:shd w:val="clear" w:color="auto" w:fill="FDE9D9" w:themeFill="accent6" w:themeFillTint="33"/>
            <w:vAlign w:val="center"/>
          </w:tcPr>
          <w:p w14:paraId="75E8A9CE"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Numri i ndërtesave të rinovuara - total</w:t>
            </w:r>
          </w:p>
        </w:tc>
        <w:tc>
          <w:tcPr>
            <w:tcW w:w="1250" w:type="pct"/>
            <w:vAlign w:val="center"/>
          </w:tcPr>
          <w:p w14:paraId="79C73DE4"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14,334</w:t>
            </w:r>
          </w:p>
        </w:tc>
        <w:tc>
          <w:tcPr>
            <w:tcW w:w="1250" w:type="pct"/>
            <w:vAlign w:val="center"/>
          </w:tcPr>
          <w:p w14:paraId="6B9E4FFB"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40,316</w:t>
            </w:r>
          </w:p>
        </w:tc>
        <w:tc>
          <w:tcPr>
            <w:tcW w:w="1250" w:type="pct"/>
            <w:vAlign w:val="center"/>
          </w:tcPr>
          <w:p w14:paraId="336F4FA3"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89,590</w:t>
            </w:r>
          </w:p>
        </w:tc>
      </w:tr>
      <w:tr w:rsidR="003C3DA0" w:rsidRPr="00CC49AB" w14:paraId="45C1386C" w14:textId="77777777" w:rsidTr="00D34145">
        <w:trPr>
          <w:jc w:val="center"/>
        </w:trPr>
        <w:tc>
          <w:tcPr>
            <w:tcW w:w="1250" w:type="pct"/>
            <w:shd w:val="clear" w:color="auto" w:fill="FDE9D9" w:themeFill="accent6" w:themeFillTint="33"/>
            <w:vAlign w:val="center"/>
          </w:tcPr>
          <w:p w14:paraId="00B37E93"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Sipërfaqja e rinovuar e ndërtesave në m² - total</w:t>
            </w:r>
          </w:p>
        </w:tc>
        <w:tc>
          <w:tcPr>
            <w:tcW w:w="1250" w:type="pct"/>
            <w:vAlign w:val="center"/>
          </w:tcPr>
          <w:p w14:paraId="010B6D67"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3,542,624</w:t>
            </w:r>
          </w:p>
        </w:tc>
        <w:tc>
          <w:tcPr>
            <w:tcW w:w="1250" w:type="pct"/>
            <w:vAlign w:val="center"/>
          </w:tcPr>
          <w:p w14:paraId="2E70AB0A"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9,963,630</w:t>
            </w:r>
          </w:p>
        </w:tc>
        <w:tc>
          <w:tcPr>
            <w:tcW w:w="1250" w:type="pct"/>
            <w:vAlign w:val="center"/>
          </w:tcPr>
          <w:p w14:paraId="335E5A76"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22,141,401</w:t>
            </w:r>
          </w:p>
        </w:tc>
      </w:tr>
      <w:tr w:rsidR="003C3DA0" w:rsidRPr="00CC49AB" w14:paraId="786AED6A" w14:textId="77777777" w:rsidTr="00D34145">
        <w:trPr>
          <w:jc w:val="center"/>
        </w:trPr>
        <w:tc>
          <w:tcPr>
            <w:tcW w:w="1250" w:type="pct"/>
            <w:shd w:val="clear" w:color="auto" w:fill="FDE9D9" w:themeFill="accent6" w:themeFillTint="33"/>
          </w:tcPr>
          <w:p w14:paraId="209E575F"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Nëvojat për investime</w:t>
            </w:r>
          </w:p>
          <w:p w14:paraId="758AA848" w14:textId="77777777" w:rsidR="003C3DA0" w:rsidRPr="00CC49AB" w:rsidRDefault="003C3DA0" w:rsidP="008E11B0">
            <w:pPr>
              <w:spacing w:after="0" w:line="240" w:lineRule="auto"/>
              <w:rPr>
                <w:rFonts w:ascii="Garamond" w:hAnsi="Garamond" w:cs="Times New Roman"/>
                <w:bCs/>
                <w:szCs w:val="24"/>
              </w:rPr>
            </w:pPr>
            <w:r w:rsidRPr="00CC49AB">
              <w:rPr>
                <w:rFonts w:ascii="Garamond" w:hAnsi="Garamond" w:cs="Times New Roman"/>
                <w:bCs/>
                <w:szCs w:val="24"/>
              </w:rPr>
              <w:t>[million EUR] - total</w:t>
            </w:r>
          </w:p>
        </w:tc>
        <w:tc>
          <w:tcPr>
            <w:tcW w:w="1250" w:type="pct"/>
            <w:vAlign w:val="center"/>
          </w:tcPr>
          <w:p w14:paraId="6366CB04"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953</w:t>
            </w:r>
          </w:p>
        </w:tc>
        <w:tc>
          <w:tcPr>
            <w:tcW w:w="1250" w:type="pct"/>
            <w:vAlign w:val="center"/>
          </w:tcPr>
          <w:p w14:paraId="798731D7" w14:textId="77777777" w:rsidR="003C3DA0" w:rsidRPr="00CC49AB" w:rsidRDefault="003C3DA0" w:rsidP="008E11B0">
            <w:pPr>
              <w:spacing w:after="0" w:line="240" w:lineRule="auto"/>
              <w:jc w:val="center"/>
              <w:rPr>
                <w:rFonts w:ascii="Garamond" w:hAnsi="Garamond" w:cs="Times New Roman"/>
                <w:szCs w:val="24"/>
              </w:rPr>
            </w:pPr>
            <w:r w:rsidRPr="00CC49AB">
              <w:rPr>
                <w:rFonts w:ascii="Garamond" w:hAnsi="Garamond" w:cs="Times New Roman"/>
                <w:szCs w:val="24"/>
              </w:rPr>
              <w:t>EUR 2,679</w:t>
            </w:r>
          </w:p>
        </w:tc>
        <w:tc>
          <w:tcPr>
            <w:tcW w:w="1250" w:type="pct"/>
            <w:vAlign w:val="center"/>
          </w:tcPr>
          <w:p w14:paraId="528FF9B1" w14:textId="77777777" w:rsidR="003C3DA0" w:rsidRPr="00CC49AB" w:rsidRDefault="003C3DA0" w:rsidP="008E11B0">
            <w:pPr>
              <w:keepNext/>
              <w:spacing w:after="0" w:line="240" w:lineRule="auto"/>
              <w:jc w:val="center"/>
              <w:rPr>
                <w:rFonts w:ascii="Garamond" w:hAnsi="Garamond" w:cs="Times New Roman"/>
                <w:szCs w:val="24"/>
              </w:rPr>
            </w:pPr>
            <w:r w:rsidRPr="00CC49AB">
              <w:rPr>
                <w:rFonts w:ascii="Garamond" w:hAnsi="Garamond" w:cs="Times New Roman"/>
                <w:szCs w:val="24"/>
              </w:rPr>
              <w:t>EUR 5,954</w:t>
            </w:r>
          </w:p>
        </w:tc>
      </w:tr>
    </w:tbl>
    <w:p w14:paraId="3922EDD9" w14:textId="77777777" w:rsidR="003C3DA0" w:rsidRPr="00CC49AB" w:rsidRDefault="003C3DA0" w:rsidP="003C3DA0">
      <w:pPr>
        <w:pStyle w:val="Caption"/>
        <w:keepNext w:val="0"/>
        <w:spacing w:after="0" w:line="240" w:lineRule="auto"/>
        <w:ind w:right="69"/>
        <w:jc w:val="center"/>
        <w:rPr>
          <w:rFonts w:ascii="Garamond" w:hAnsi="Garamond" w:cs="Times New Roman"/>
          <w:b w:val="0"/>
          <w:i/>
          <w:color w:val="auto"/>
          <w:szCs w:val="20"/>
        </w:rPr>
      </w:pPr>
      <w:bookmarkStart w:id="408" w:name="_Toc184729256"/>
      <w:r w:rsidRPr="00CC49AB">
        <w:rPr>
          <w:rFonts w:ascii="Garamond" w:hAnsi="Garamond" w:cs="Times New Roman"/>
          <w:b w:val="0"/>
          <w:i/>
          <w:color w:val="auto"/>
          <w:szCs w:val="20"/>
        </w:rPr>
        <w:t xml:space="preserve">Tabela </w:t>
      </w:r>
      <w:r w:rsidR="008E11B0" w:rsidRPr="00CC49AB">
        <w:rPr>
          <w:rFonts w:ascii="Garamond" w:hAnsi="Garamond" w:cs="Times New Roman"/>
          <w:b w:val="0"/>
          <w:i/>
          <w:color w:val="auto"/>
          <w:szCs w:val="20"/>
        </w:rPr>
        <w:t>8.9</w:t>
      </w:r>
      <w:r w:rsidRPr="00CC49AB">
        <w:rPr>
          <w:rFonts w:ascii="Garamond" w:hAnsi="Garamond" w:cs="Times New Roman"/>
          <w:b w:val="0"/>
          <w:i/>
          <w:color w:val="auto"/>
          <w:szCs w:val="20"/>
        </w:rPr>
        <w:t xml:space="preserve"> Pasqyrimi i nevojave të pritshme për investime deri në 2030, 2040 dhe 2050 për dekarbonizimin e stokut të ndërtesave të shërbimeve tregtare/private</w:t>
      </w:r>
      <w:bookmarkEnd w:id="408"/>
    </w:p>
    <w:p w14:paraId="0C0B7EDE" w14:textId="77777777" w:rsidR="00501268" w:rsidRPr="00CC49AB" w:rsidRDefault="00501268" w:rsidP="00501268">
      <w:pPr>
        <w:pStyle w:val="TEKSTIIIIII"/>
        <w:rPr>
          <w:b/>
        </w:rPr>
      </w:pPr>
      <w:bookmarkStart w:id="409" w:name="_Toc184729169"/>
    </w:p>
    <w:p w14:paraId="300EC6BE" w14:textId="77777777" w:rsidR="003C3DA0" w:rsidRPr="00CC49AB" w:rsidRDefault="008E11B0" w:rsidP="00501268">
      <w:pPr>
        <w:pStyle w:val="TEKSTIIIIII"/>
        <w:rPr>
          <w:b/>
        </w:rPr>
      </w:pPr>
      <w:r w:rsidRPr="00CC49AB">
        <w:rPr>
          <w:b/>
        </w:rPr>
        <w:t xml:space="preserve">8.3.6 </w:t>
      </w:r>
      <w:r w:rsidR="003C3DA0" w:rsidRPr="00CC49AB">
        <w:rPr>
          <w:b/>
        </w:rPr>
        <w:t>Nevojat totale për investime për rinovimin/dekarbonizimin e stokut të ndërtesave deri në vitin 2050</w:t>
      </w:r>
      <w:bookmarkEnd w:id="409"/>
    </w:p>
    <w:p w14:paraId="41EB346D" w14:textId="77777777" w:rsidR="003C3DA0" w:rsidRPr="00CC49AB" w:rsidRDefault="003C3DA0" w:rsidP="00501268">
      <w:pPr>
        <w:pStyle w:val="TEKSTIIIIII"/>
        <w:rPr>
          <w:szCs w:val="24"/>
        </w:rPr>
      </w:pPr>
      <w:r w:rsidRPr="00CC49AB">
        <w:rPr>
          <w:szCs w:val="24"/>
        </w:rPr>
        <w:t>Nevojat totale të investimeve që kërkohen për të arritur një stok ndërtimi të dekarbonizuar në Shqipëri deri në vitin 2050, janë rreth 24 miliardë euro. Nga nevojat totale për investime deri në vitin 2050, rreth 69% kërkohen për sektorin rezidencial, 25% për sektorin e shërbimeve komerciale/private dhe rreth 6% për ndërtesat e sektorit publik.</w:t>
      </w:r>
    </w:p>
    <w:p w14:paraId="7747056C" w14:textId="77777777" w:rsidR="003C3DA0" w:rsidRPr="00CC49AB" w:rsidRDefault="003C3DA0" w:rsidP="00501268">
      <w:pPr>
        <w:pStyle w:val="TEKSTIIIIII"/>
        <w:rPr>
          <w:szCs w:val="24"/>
        </w:rPr>
      </w:pPr>
      <w:r w:rsidRPr="00CC49AB">
        <w:rPr>
          <w:szCs w:val="24"/>
        </w:rPr>
        <w:t>Pasqyrim i nevojave totale (kumulative) për investime për dekarbonizimin e stokut të ndërtesave të Shqipërisë, të lidhura me objektivat e përcaktuara nga PKEK për reduktimin e emetimeve të GHG (të shprehura si objektiva specifike të reduktimit të emetimeve, d.m.th. t CO</w:t>
      </w:r>
      <w:r w:rsidRPr="00CC49AB">
        <w:rPr>
          <w:szCs w:val="24"/>
          <w:vertAlign w:val="subscript"/>
        </w:rPr>
        <w:t>2ek</w:t>
      </w:r>
      <w:r w:rsidRPr="00CC49AB">
        <w:rPr>
          <w:szCs w:val="24"/>
        </w:rPr>
        <w:t>/m</w:t>
      </w:r>
      <w:r w:rsidRPr="00CC49AB">
        <w:rPr>
          <w:szCs w:val="24"/>
          <w:vertAlign w:val="superscript"/>
        </w:rPr>
        <w:t>2</w:t>
      </w:r>
      <w:r w:rsidRPr="00CC49AB">
        <w:rPr>
          <w:szCs w:val="24"/>
        </w:rPr>
        <w:t xml:space="preserve"> e të gjithë stokut të ndërtesës) deri në 2030, 2040 dhe 2050 është dhënë në tabelën 8.10 dhe figurën 8.1.</w:t>
      </w:r>
    </w:p>
    <w:p w14:paraId="7AA7F98A" w14:textId="77777777" w:rsidR="003C3DA0" w:rsidRPr="00CC49AB" w:rsidRDefault="003C3DA0" w:rsidP="003C3DA0">
      <w:pPr>
        <w:spacing w:after="0" w:line="240" w:lineRule="auto"/>
        <w:rPr>
          <w:rFonts w:ascii="Garamond" w:hAnsi="Garamond" w:cs="Times New Roman"/>
          <w:sz w:val="24"/>
          <w:szCs w:val="24"/>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20"/>
        <w:gridCol w:w="2493"/>
        <w:gridCol w:w="2521"/>
        <w:gridCol w:w="2416"/>
      </w:tblGrid>
      <w:tr w:rsidR="003C3DA0" w:rsidRPr="00CC49AB" w14:paraId="0C83B8E0" w14:textId="77777777" w:rsidTr="008E11B0">
        <w:trPr>
          <w:trHeight w:val="227"/>
        </w:trPr>
        <w:tc>
          <w:tcPr>
            <w:tcW w:w="1027" w:type="pct"/>
            <w:shd w:val="clear" w:color="auto" w:fill="FDE9D9" w:themeFill="accent6" w:themeFillTint="33"/>
          </w:tcPr>
          <w:p w14:paraId="191D2656" w14:textId="77777777" w:rsidR="003C3DA0" w:rsidRPr="00CC49AB" w:rsidRDefault="003C3DA0" w:rsidP="008E11B0">
            <w:pPr>
              <w:spacing w:after="0" w:line="240" w:lineRule="auto"/>
              <w:rPr>
                <w:rFonts w:ascii="Garamond" w:hAnsi="Garamond" w:cs="Times New Roman"/>
                <w:b/>
                <w:szCs w:val="20"/>
              </w:rPr>
            </w:pPr>
          </w:p>
        </w:tc>
        <w:tc>
          <w:tcPr>
            <w:tcW w:w="1333" w:type="pct"/>
            <w:shd w:val="clear" w:color="auto" w:fill="FDE9D9" w:themeFill="accent6" w:themeFillTint="33"/>
            <w:vAlign w:val="center"/>
          </w:tcPr>
          <w:p w14:paraId="0E5466D2" w14:textId="77777777" w:rsidR="003C3DA0" w:rsidRPr="00CC49AB" w:rsidRDefault="003C3DA0" w:rsidP="008E11B0">
            <w:pPr>
              <w:spacing w:after="0" w:line="240" w:lineRule="auto"/>
              <w:jc w:val="center"/>
              <w:rPr>
                <w:rFonts w:ascii="Garamond" w:hAnsi="Garamond" w:cs="Times New Roman"/>
                <w:b/>
                <w:szCs w:val="20"/>
              </w:rPr>
            </w:pPr>
            <w:r w:rsidRPr="00CC49AB">
              <w:rPr>
                <w:rFonts w:ascii="Garamond" w:hAnsi="Garamond" w:cs="Times New Roman"/>
                <w:b/>
                <w:szCs w:val="20"/>
              </w:rPr>
              <w:t>2030</w:t>
            </w:r>
          </w:p>
        </w:tc>
        <w:tc>
          <w:tcPr>
            <w:tcW w:w="1348" w:type="pct"/>
            <w:shd w:val="clear" w:color="auto" w:fill="FDE9D9" w:themeFill="accent6" w:themeFillTint="33"/>
            <w:vAlign w:val="center"/>
          </w:tcPr>
          <w:p w14:paraId="56F934E5" w14:textId="77777777" w:rsidR="003C3DA0" w:rsidRPr="00CC49AB" w:rsidRDefault="003C3DA0" w:rsidP="008E11B0">
            <w:pPr>
              <w:spacing w:after="0" w:line="240" w:lineRule="auto"/>
              <w:jc w:val="center"/>
              <w:rPr>
                <w:rFonts w:ascii="Garamond" w:hAnsi="Garamond" w:cs="Times New Roman"/>
                <w:b/>
                <w:szCs w:val="20"/>
              </w:rPr>
            </w:pPr>
            <w:r w:rsidRPr="00CC49AB">
              <w:rPr>
                <w:rFonts w:ascii="Garamond" w:hAnsi="Garamond" w:cs="Times New Roman"/>
                <w:b/>
                <w:szCs w:val="20"/>
              </w:rPr>
              <w:t>2040</w:t>
            </w:r>
          </w:p>
        </w:tc>
        <w:tc>
          <w:tcPr>
            <w:tcW w:w="1292" w:type="pct"/>
            <w:shd w:val="clear" w:color="auto" w:fill="FDE9D9" w:themeFill="accent6" w:themeFillTint="33"/>
            <w:vAlign w:val="center"/>
          </w:tcPr>
          <w:p w14:paraId="316F0E48" w14:textId="77777777" w:rsidR="003C3DA0" w:rsidRPr="00CC49AB" w:rsidRDefault="003C3DA0" w:rsidP="008E11B0">
            <w:pPr>
              <w:spacing w:after="0" w:line="240" w:lineRule="auto"/>
              <w:jc w:val="center"/>
              <w:rPr>
                <w:rFonts w:ascii="Garamond" w:hAnsi="Garamond" w:cs="Times New Roman"/>
                <w:b/>
                <w:szCs w:val="20"/>
              </w:rPr>
            </w:pPr>
            <w:r w:rsidRPr="00CC49AB">
              <w:rPr>
                <w:rFonts w:ascii="Garamond" w:hAnsi="Garamond" w:cs="Times New Roman"/>
                <w:b/>
                <w:szCs w:val="20"/>
              </w:rPr>
              <w:t>2050</w:t>
            </w:r>
          </w:p>
        </w:tc>
      </w:tr>
      <w:tr w:rsidR="003C3DA0" w:rsidRPr="00CC49AB" w14:paraId="0DC3628B" w14:textId="77777777" w:rsidTr="008E11B0">
        <w:trPr>
          <w:trHeight w:val="227"/>
        </w:trPr>
        <w:tc>
          <w:tcPr>
            <w:tcW w:w="1027" w:type="pct"/>
            <w:shd w:val="clear" w:color="auto" w:fill="FDE9D9" w:themeFill="accent6" w:themeFillTint="33"/>
            <w:vAlign w:val="center"/>
          </w:tcPr>
          <w:p w14:paraId="34581F40" w14:textId="77777777" w:rsidR="003C3DA0" w:rsidRPr="00CC49AB" w:rsidRDefault="003C3DA0" w:rsidP="008E11B0">
            <w:pPr>
              <w:spacing w:after="0" w:line="240" w:lineRule="auto"/>
              <w:jc w:val="right"/>
              <w:rPr>
                <w:rFonts w:ascii="Garamond" w:hAnsi="Garamond" w:cs="Times New Roman"/>
                <w:szCs w:val="20"/>
              </w:rPr>
            </w:pPr>
          </w:p>
        </w:tc>
        <w:tc>
          <w:tcPr>
            <w:tcW w:w="3973" w:type="pct"/>
            <w:gridSpan w:val="3"/>
            <w:vAlign w:val="center"/>
          </w:tcPr>
          <w:p w14:paraId="33B3A4BB" w14:textId="77777777" w:rsidR="003C3DA0" w:rsidRPr="00CC49AB" w:rsidRDefault="003C3DA0" w:rsidP="008E11B0">
            <w:pPr>
              <w:spacing w:after="0" w:line="240" w:lineRule="auto"/>
              <w:jc w:val="center"/>
              <w:rPr>
                <w:rFonts w:ascii="Garamond" w:hAnsi="Garamond" w:cs="Times New Roman"/>
                <w:szCs w:val="20"/>
              </w:rPr>
            </w:pPr>
            <w:r w:rsidRPr="00CC49AB">
              <w:rPr>
                <w:rFonts w:ascii="Garamond" w:hAnsi="Garamond" w:cs="Times New Roman"/>
                <w:szCs w:val="20"/>
              </w:rPr>
              <w:t>Nevojat për investime</w:t>
            </w:r>
          </w:p>
        </w:tc>
      </w:tr>
      <w:tr w:rsidR="003C3DA0" w:rsidRPr="00CC49AB" w14:paraId="0F076ED5" w14:textId="77777777" w:rsidTr="008E11B0">
        <w:trPr>
          <w:trHeight w:val="227"/>
        </w:trPr>
        <w:tc>
          <w:tcPr>
            <w:tcW w:w="1027" w:type="pct"/>
            <w:shd w:val="clear" w:color="auto" w:fill="FDE9D9" w:themeFill="accent6" w:themeFillTint="33"/>
            <w:vAlign w:val="center"/>
          </w:tcPr>
          <w:p w14:paraId="1BA82259" w14:textId="77777777" w:rsidR="003C3DA0" w:rsidRPr="00CC49AB" w:rsidRDefault="003C3DA0" w:rsidP="008E11B0">
            <w:pPr>
              <w:spacing w:after="0" w:line="240" w:lineRule="auto"/>
              <w:jc w:val="right"/>
              <w:rPr>
                <w:rFonts w:ascii="Garamond" w:hAnsi="Garamond" w:cs="Times New Roman"/>
                <w:bCs/>
                <w:szCs w:val="20"/>
              </w:rPr>
            </w:pPr>
            <w:r w:rsidRPr="00CC49AB">
              <w:rPr>
                <w:rFonts w:ascii="Garamond" w:hAnsi="Garamond" w:cs="Times New Roman"/>
                <w:szCs w:val="20"/>
              </w:rPr>
              <w:t>Rezidenciale</w:t>
            </w:r>
          </w:p>
        </w:tc>
        <w:tc>
          <w:tcPr>
            <w:tcW w:w="1333" w:type="pct"/>
            <w:vAlign w:val="center"/>
          </w:tcPr>
          <w:p w14:paraId="1C3A7E7C" w14:textId="77777777" w:rsidR="003C3DA0" w:rsidRPr="00CC49AB" w:rsidRDefault="003C3DA0" w:rsidP="008E11B0">
            <w:pPr>
              <w:spacing w:after="0" w:line="240" w:lineRule="auto"/>
              <w:jc w:val="center"/>
              <w:rPr>
                <w:rFonts w:ascii="Garamond" w:hAnsi="Garamond" w:cs="Times New Roman"/>
                <w:szCs w:val="20"/>
              </w:rPr>
            </w:pPr>
            <w:r w:rsidRPr="00CC49AB">
              <w:rPr>
                <w:rFonts w:ascii="Garamond" w:hAnsi="Garamond" w:cs="Times New Roman"/>
                <w:szCs w:val="20"/>
              </w:rPr>
              <w:t>EUR 2,573</w:t>
            </w:r>
          </w:p>
        </w:tc>
        <w:tc>
          <w:tcPr>
            <w:tcW w:w="1348" w:type="pct"/>
            <w:vAlign w:val="center"/>
          </w:tcPr>
          <w:p w14:paraId="0B131FD6" w14:textId="77777777" w:rsidR="003C3DA0" w:rsidRPr="00CC49AB" w:rsidRDefault="003C3DA0" w:rsidP="008E11B0">
            <w:pPr>
              <w:spacing w:after="0" w:line="240" w:lineRule="auto"/>
              <w:jc w:val="center"/>
              <w:rPr>
                <w:rFonts w:ascii="Garamond" w:hAnsi="Garamond" w:cs="Times New Roman"/>
                <w:szCs w:val="20"/>
              </w:rPr>
            </w:pPr>
            <w:r w:rsidRPr="00CC49AB">
              <w:rPr>
                <w:rFonts w:ascii="Garamond" w:hAnsi="Garamond" w:cs="Times New Roman"/>
                <w:szCs w:val="20"/>
              </w:rPr>
              <w:t>EUR 7,458</w:t>
            </w:r>
          </w:p>
        </w:tc>
        <w:tc>
          <w:tcPr>
            <w:tcW w:w="1292" w:type="pct"/>
            <w:vAlign w:val="center"/>
          </w:tcPr>
          <w:p w14:paraId="77B8FE79" w14:textId="77777777" w:rsidR="003C3DA0" w:rsidRPr="00CC49AB" w:rsidRDefault="003C3DA0" w:rsidP="008E11B0">
            <w:pPr>
              <w:spacing w:after="0" w:line="240" w:lineRule="auto"/>
              <w:jc w:val="center"/>
              <w:rPr>
                <w:rFonts w:ascii="Garamond" w:hAnsi="Garamond" w:cs="Times New Roman"/>
                <w:szCs w:val="20"/>
              </w:rPr>
            </w:pPr>
            <w:r w:rsidRPr="00CC49AB">
              <w:rPr>
                <w:rFonts w:ascii="Garamond" w:hAnsi="Garamond" w:cs="Times New Roman"/>
                <w:szCs w:val="20"/>
              </w:rPr>
              <w:t>EUR 16,491</w:t>
            </w:r>
          </w:p>
        </w:tc>
      </w:tr>
      <w:tr w:rsidR="003C3DA0" w:rsidRPr="00CC49AB" w14:paraId="1823A182" w14:textId="77777777" w:rsidTr="008E11B0">
        <w:trPr>
          <w:trHeight w:val="227"/>
        </w:trPr>
        <w:tc>
          <w:tcPr>
            <w:tcW w:w="1027" w:type="pct"/>
            <w:shd w:val="clear" w:color="auto" w:fill="FDE9D9" w:themeFill="accent6" w:themeFillTint="33"/>
            <w:vAlign w:val="center"/>
          </w:tcPr>
          <w:p w14:paraId="2B33930F" w14:textId="77777777" w:rsidR="003C3DA0" w:rsidRPr="00CC49AB" w:rsidRDefault="003C3DA0" w:rsidP="008E11B0">
            <w:pPr>
              <w:spacing w:after="0" w:line="240" w:lineRule="auto"/>
              <w:jc w:val="right"/>
              <w:rPr>
                <w:rFonts w:ascii="Garamond" w:hAnsi="Garamond" w:cs="Times New Roman"/>
                <w:bCs/>
                <w:szCs w:val="20"/>
              </w:rPr>
            </w:pPr>
            <w:r w:rsidRPr="00CC49AB">
              <w:rPr>
                <w:rFonts w:ascii="Garamond" w:hAnsi="Garamond" w:cs="Times New Roman"/>
                <w:szCs w:val="20"/>
              </w:rPr>
              <w:t>Publike</w:t>
            </w:r>
          </w:p>
        </w:tc>
        <w:tc>
          <w:tcPr>
            <w:tcW w:w="1333" w:type="pct"/>
            <w:vAlign w:val="center"/>
          </w:tcPr>
          <w:p w14:paraId="749D6A55" w14:textId="77777777" w:rsidR="003C3DA0" w:rsidRPr="00CC49AB" w:rsidRDefault="003C3DA0" w:rsidP="008E11B0">
            <w:pPr>
              <w:spacing w:after="0" w:line="240" w:lineRule="auto"/>
              <w:jc w:val="center"/>
              <w:rPr>
                <w:rFonts w:ascii="Garamond" w:hAnsi="Garamond" w:cs="Times New Roman"/>
                <w:szCs w:val="20"/>
              </w:rPr>
            </w:pPr>
            <w:r w:rsidRPr="00CC49AB">
              <w:rPr>
                <w:rFonts w:ascii="Garamond" w:hAnsi="Garamond" w:cs="Times New Roman"/>
                <w:szCs w:val="20"/>
              </w:rPr>
              <w:t>EUR 291</w:t>
            </w:r>
          </w:p>
        </w:tc>
        <w:tc>
          <w:tcPr>
            <w:tcW w:w="1348" w:type="pct"/>
            <w:vAlign w:val="center"/>
          </w:tcPr>
          <w:p w14:paraId="56052E72" w14:textId="77777777" w:rsidR="003C3DA0" w:rsidRPr="00CC49AB" w:rsidRDefault="003C3DA0" w:rsidP="008E11B0">
            <w:pPr>
              <w:spacing w:after="0" w:line="240" w:lineRule="auto"/>
              <w:jc w:val="center"/>
              <w:rPr>
                <w:rFonts w:ascii="Garamond" w:hAnsi="Garamond" w:cs="Times New Roman"/>
                <w:szCs w:val="20"/>
              </w:rPr>
            </w:pPr>
            <w:r w:rsidRPr="00CC49AB">
              <w:rPr>
                <w:rFonts w:ascii="Garamond" w:hAnsi="Garamond" w:cs="Times New Roman"/>
                <w:szCs w:val="20"/>
              </w:rPr>
              <w:t>EUR 787</w:t>
            </w:r>
          </w:p>
        </w:tc>
        <w:tc>
          <w:tcPr>
            <w:tcW w:w="1292" w:type="pct"/>
            <w:vAlign w:val="center"/>
          </w:tcPr>
          <w:p w14:paraId="1FD3B717" w14:textId="77777777" w:rsidR="003C3DA0" w:rsidRPr="00CC49AB" w:rsidRDefault="003C3DA0" w:rsidP="008E11B0">
            <w:pPr>
              <w:spacing w:after="0" w:line="240" w:lineRule="auto"/>
              <w:jc w:val="center"/>
              <w:rPr>
                <w:rFonts w:ascii="Garamond" w:hAnsi="Garamond" w:cs="Times New Roman"/>
                <w:szCs w:val="20"/>
              </w:rPr>
            </w:pPr>
            <w:r w:rsidRPr="00CC49AB">
              <w:rPr>
                <w:rFonts w:ascii="Garamond" w:hAnsi="Garamond" w:cs="Times New Roman"/>
                <w:szCs w:val="20"/>
              </w:rPr>
              <w:t>EUR 1,449</w:t>
            </w:r>
          </w:p>
        </w:tc>
      </w:tr>
      <w:tr w:rsidR="003C3DA0" w:rsidRPr="00CC49AB" w14:paraId="51D2A05A" w14:textId="77777777" w:rsidTr="008E11B0">
        <w:trPr>
          <w:trHeight w:val="417"/>
        </w:trPr>
        <w:tc>
          <w:tcPr>
            <w:tcW w:w="1027" w:type="pct"/>
            <w:shd w:val="clear" w:color="auto" w:fill="FDE9D9" w:themeFill="accent6" w:themeFillTint="33"/>
            <w:vAlign w:val="center"/>
          </w:tcPr>
          <w:p w14:paraId="29F7BBE3" w14:textId="77777777" w:rsidR="003C3DA0" w:rsidRPr="00CC49AB" w:rsidRDefault="003C3DA0" w:rsidP="008E11B0">
            <w:pPr>
              <w:spacing w:after="0" w:line="240" w:lineRule="auto"/>
              <w:jc w:val="right"/>
              <w:rPr>
                <w:rFonts w:ascii="Garamond" w:hAnsi="Garamond" w:cs="Times New Roman"/>
                <w:bCs/>
                <w:szCs w:val="20"/>
              </w:rPr>
            </w:pPr>
            <w:r w:rsidRPr="00CC49AB">
              <w:rPr>
                <w:rFonts w:ascii="Garamond" w:hAnsi="Garamond" w:cs="Times New Roman"/>
                <w:szCs w:val="20"/>
              </w:rPr>
              <w:t>komerciale/private shërbimesh</w:t>
            </w:r>
          </w:p>
        </w:tc>
        <w:tc>
          <w:tcPr>
            <w:tcW w:w="1333" w:type="pct"/>
            <w:vAlign w:val="center"/>
          </w:tcPr>
          <w:p w14:paraId="1FEFCE21" w14:textId="77777777" w:rsidR="003C3DA0" w:rsidRPr="00CC49AB" w:rsidRDefault="003C3DA0" w:rsidP="008E11B0">
            <w:pPr>
              <w:spacing w:after="0" w:line="240" w:lineRule="auto"/>
              <w:jc w:val="center"/>
              <w:rPr>
                <w:rFonts w:ascii="Garamond" w:hAnsi="Garamond" w:cs="Times New Roman"/>
                <w:szCs w:val="20"/>
              </w:rPr>
            </w:pPr>
            <w:r w:rsidRPr="00CC49AB">
              <w:rPr>
                <w:rFonts w:ascii="Garamond" w:hAnsi="Garamond" w:cs="Times New Roman"/>
                <w:szCs w:val="20"/>
              </w:rPr>
              <w:t>EUR 953</w:t>
            </w:r>
          </w:p>
        </w:tc>
        <w:tc>
          <w:tcPr>
            <w:tcW w:w="1348" w:type="pct"/>
            <w:vAlign w:val="center"/>
          </w:tcPr>
          <w:p w14:paraId="4DC39996" w14:textId="77777777" w:rsidR="003C3DA0" w:rsidRPr="00CC49AB" w:rsidRDefault="003C3DA0" w:rsidP="008E11B0">
            <w:pPr>
              <w:spacing w:after="0" w:line="240" w:lineRule="auto"/>
              <w:jc w:val="center"/>
              <w:rPr>
                <w:rFonts w:ascii="Garamond" w:hAnsi="Garamond" w:cs="Times New Roman"/>
                <w:szCs w:val="20"/>
              </w:rPr>
            </w:pPr>
            <w:r w:rsidRPr="00CC49AB">
              <w:rPr>
                <w:rFonts w:ascii="Garamond" w:hAnsi="Garamond" w:cs="Times New Roman"/>
                <w:szCs w:val="20"/>
              </w:rPr>
              <w:t>EUR 2,679</w:t>
            </w:r>
          </w:p>
        </w:tc>
        <w:tc>
          <w:tcPr>
            <w:tcW w:w="1292" w:type="pct"/>
            <w:vAlign w:val="center"/>
          </w:tcPr>
          <w:p w14:paraId="63E7E1E9" w14:textId="77777777" w:rsidR="003C3DA0" w:rsidRPr="00CC49AB" w:rsidRDefault="003C3DA0" w:rsidP="008E11B0">
            <w:pPr>
              <w:spacing w:after="0" w:line="240" w:lineRule="auto"/>
              <w:jc w:val="center"/>
              <w:rPr>
                <w:rFonts w:ascii="Garamond" w:hAnsi="Garamond" w:cs="Times New Roman"/>
                <w:szCs w:val="20"/>
              </w:rPr>
            </w:pPr>
            <w:r w:rsidRPr="00CC49AB">
              <w:rPr>
                <w:rFonts w:ascii="Garamond" w:hAnsi="Garamond" w:cs="Times New Roman"/>
                <w:szCs w:val="20"/>
              </w:rPr>
              <w:t>EUR 5,954</w:t>
            </w:r>
          </w:p>
        </w:tc>
      </w:tr>
      <w:tr w:rsidR="003C3DA0" w:rsidRPr="00CC49AB" w14:paraId="37309242" w14:textId="77777777" w:rsidTr="008E11B0">
        <w:trPr>
          <w:trHeight w:val="227"/>
        </w:trPr>
        <w:tc>
          <w:tcPr>
            <w:tcW w:w="1027" w:type="pct"/>
            <w:shd w:val="clear" w:color="auto" w:fill="FDE9D9" w:themeFill="accent6" w:themeFillTint="33"/>
          </w:tcPr>
          <w:p w14:paraId="185E8E70" w14:textId="77777777" w:rsidR="003C3DA0" w:rsidRPr="00CC49AB" w:rsidRDefault="003C3DA0" w:rsidP="008E11B0">
            <w:pPr>
              <w:spacing w:after="0" w:line="240" w:lineRule="auto"/>
              <w:jc w:val="right"/>
              <w:rPr>
                <w:rFonts w:ascii="Garamond" w:hAnsi="Garamond" w:cs="Times New Roman"/>
                <w:bCs/>
                <w:szCs w:val="20"/>
              </w:rPr>
            </w:pPr>
            <w:r w:rsidRPr="00CC49AB">
              <w:rPr>
                <w:rFonts w:ascii="Garamond" w:hAnsi="Garamond" w:cs="Times New Roman"/>
                <w:bCs/>
                <w:szCs w:val="20"/>
              </w:rPr>
              <w:t>Totali [million EUR]</w:t>
            </w:r>
          </w:p>
        </w:tc>
        <w:tc>
          <w:tcPr>
            <w:tcW w:w="1333" w:type="pct"/>
            <w:vAlign w:val="center"/>
          </w:tcPr>
          <w:p w14:paraId="7E8B2E2F" w14:textId="77777777" w:rsidR="003C3DA0" w:rsidRPr="00CC49AB" w:rsidRDefault="003C3DA0" w:rsidP="008E11B0">
            <w:pPr>
              <w:spacing w:after="0" w:line="240" w:lineRule="auto"/>
              <w:jc w:val="center"/>
              <w:rPr>
                <w:rFonts w:ascii="Garamond" w:hAnsi="Garamond" w:cs="Times New Roman"/>
                <w:szCs w:val="20"/>
              </w:rPr>
            </w:pPr>
            <w:r w:rsidRPr="00CC49AB">
              <w:rPr>
                <w:rFonts w:ascii="Garamond" w:hAnsi="Garamond" w:cs="Times New Roman"/>
                <w:szCs w:val="20"/>
              </w:rPr>
              <w:t>EUR 3,817</w:t>
            </w:r>
          </w:p>
        </w:tc>
        <w:tc>
          <w:tcPr>
            <w:tcW w:w="1348" w:type="pct"/>
            <w:vAlign w:val="center"/>
          </w:tcPr>
          <w:p w14:paraId="3C77B690" w14:textId="77777777" w:rsidR="003C3DA0" w:rsidRPr="00CC49AB" w:rsidRDefault="003C3DA0" w:rsidP="008E11B0">
            <w:pPr>
              <w:spacing w:after="0" w:line="240" w:lineRule="auto"/>
              <w:jc w:val="center"/>
              <w:rPr>
                <w:rFonts w:ascii="Garamond" w:hAnsi="Garamond" w:cs="Times New Roman"/>
                <w:bCs/>
                <w:szCs w:val="20"/>
              </w:rPr>
            </w:pPr>
            <w:r w:rsidRPr="00CC49AB">
              <w:rPr>
                <w:rFonts w:ascii="Garamond" w:hAnsi="Garamond" w:cs="Times New Roman"/>
                <w:bCs/>
                <w:szCs w:val="20"/>
              </w:rPr>
              <w:t>EUR 10,924</w:t>
            </w:r>
          </w:p>
        </w:tc>
        <w:tc>
          <w:tcPr>
            <w:tcW w:w="1292" w:type="pct"/>
            <w:vAlign w:val="center"/>
          </w:tcPr>
          <w:p w14:paraId="57A384F5" w14:textId="77777777" w:rsidR="003C3DA0" w:rsidRPr="00CC49AB" w:rsidRDefault="003C3DA0" w:rsidP="008E11B0">
            <w:pPr>
              <w:keepNext/>
              <w:spacing w:after="0" w:line="240" w:lineRule="auto"/>
              <w:jc w:val="center"/>
              <w:rPr>
                <w:rFonts w:ascii="Garamond" w:hAnsi="Garamond" w:cs="Times New Roman"/>
                <w:bCs/>
                <w:szCs w:val="20"/>
              </w:rPr>
            </w:pPr>
            <w:r w:rsidRPr="00CC49AB">
              <w:rPr>
                <w:rFonts w:ascii="Garamond" w:hAnsi="Garamond" w:cs="Times New Roman"/>
                <w:bCs/>
                <w:szCs w:val="20"/>
              </w:rPr>
              <w:t>EUR 23,894</w:t>
            </w:r>
          </w:p>
        </w:tc>
      </w:tr>
    </w:tbl>
    <w:p w14:paraId="5D67ACFD" w14:textId="77777777" w:rsidR="003C3DA0" w:rsidRPr="00CC49AB" w:rsidRDefault="003C3DA0" w:rsidP="003C3DA0">
      <w:pPr>
        <w:pStyle w:val="Caption"/>
        <w:keepNext w:val="0"/>
        <w:spacing w:after="0" w:line="240" w:lineRule="auto"/>
        <w:ind w:right="69"/>
        <w:jc w:val="center"/>
        <w:rPr>
          <w:rFonts w:ascii="Garamond" w:hAnsi="Garamond" w:cs="Times New Roman"/>
          <w:b w:val="0"/>
          <w:i/>
          <w:color w:val="auto"/>
          <w:szCs w:val="20"/>
        </w:rPr>
      </w:pPr>
      <w:bookmarkStart w:id="410" w:name="_Toc184729257"/>
      <w:r w:rsidRPr="00CC49AB">
        <w:rPr>
          <w:rFonts w:ascii="Garamond" w:hAnsi="Garamond" w:cs="Times New Roman"/>
          <w:b w:val="0"/>
          <w:i/>
          <w:color w:val="auto"/>
          <w:szCs w:val="20"/>
        </w:rPr>
        <w:t xml:space="preserve">Tabela </w:t>
      </w:r>
      <w:r w:rsidR="00501268" w:rsidRPr="00CC49AB">
        <w:rPr>
          <w:rFonts w:ascii="Garamond" w:hAnsi="Garamond" w:cs="Times New Roman"/>
          <w:b w:val="0"/>
          <w:i/>
          <w:color w:val="auto"/>
          <w:szCs w:val="20"/>
        </w:rPr>
        <w:t>8.10</w:t>
      </w:r>
      <w:r w:rsidRPr="00CC49AB">
        <w:rPr>
          <w:rFonts w:ascii="Garamond" w:hAnsi="Garamond" w:cs="Times New Roman"/>
          <w:b w:val="0"/>
          <w:i/>
          <w:color w:val="auto"/>
          <w:szCs w:val="20"/>
        </w:rPr>
        <w:t xml:space="preserve"> Pasqyrimi i nevojave të pritshme për investime në vitet 2030, 2040 dhe 2050 për dekarbonizimin e stokut të ndërtesave të Shqipërisë</w:t>
      </w:r>
      <w:bookmarkEnd w:id="410"/>
    </w:p>
    <w:p w14:paraId="6D645CE5" w14:textId="77777777" w:rsidR="003C3DA0" w:rsidRPr="00CC49AB" w:rsidRDefault="003C3DA0" w:rsidP="003C3DA0">
      <w:pPr>
        <w:spacing w:after="0" w:line="240" w:lineRule="auto"/>
        <w:jc w:val="both"/>
        <w:rPr>
          <w:rFonts w:ascii="Garamond" w:hAnsi="Garamond" w:cs="Times New Roman"/>
          <w:sz w:val="24"/>
          <w:szCs w:val="24"/>
        </w:rPr>
      </w:pPr>
    </w:p>
    <w:p w14:paraId="3E4CA81D" w14:textId="77777777" w:rsidR="003C3DA0" w:rsidRPr="00CC49AB" w:rsidRDefault="003C3DA0" w:rsidP="003C3DA0">
      <w:pPr>
        <w:keepNext/>
        <w:spacing w:after="0" w:line="240" w:lineRule="auto"/>
        <w:jc w:val="center"/>
        <w:rPr>
          <w:rFonts w:ascii="Garamond" w:hAnsi="Garamond"/>
        </w:rPr>
      </w:pPr>
      <w:r w:rsidRPr="00CC49AB">
        <w:rPr>
          <w:rFonts w:ascii="Garamond" w:hAnsi="Garamond" w:cs="Times New Roman"/>
          <w:noProof/>
          <w:sz w:val="24"/>
          <w:szCs w:val="24"/>
          <w:lang w:val="en-US" w:eastAsia="en-US"/>
        </w:rPr>
        <w:drawing>
          <wp:inline distT="0" distB="0" distL="0" distR="0" wp14:anchorId="37E5EC4F" wp14:editId="0AA75384">
            <wp:extent cx="5579745" cy="3179364"/>
            <wp:effectExtent l="0" t="0" r="1905" b="2540"/>
            <wp:docPr id="25" name="Chart 25">
              <a:extLst xmlns:a="http://schemas.openxmlformats.org/drawingml/2006/main">
                <a:ext uri="{FF2B5EF4-FFF2-40B4-BE49-F238E27FC236}">
                  <a16:creationId xmlns:a16="http://schemas.microsoft.com/office/drawing/2014/main" id="{6B95D978-4C1C-CC3E-2F98-AA4A00CA522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4"/>
              </a:graphicData>
            </a:graphic>
          </wp:inline>
        </w:drawing>
      </w:r>
    </w:p>
    <w:p w14:paraId="1DDA422B" w14:textId="77777777" w:rsidR="003C3DA0" w:rsidRPr="00CC49AB" w:rsidRDefault="003C3DA0" w:rsidP="003C3DA0">
      <w:pPr>
        <w:pStyle w:val="Caption"/>
        <w:keepNext w:val="0"/>
        <w:spacing w:after="0" w:line="240" w:lineRule="auto"/>
        <w:ind w:right="69"/>
        <w:jc w:val="center"/>
        <w:rPr>
          <w:rFonts w:ascii="Garamond" w:hAnsi="Garamond" w:cs="Times New Roman"/>
          <w:b w:val="0"/>
          <w:i/>
          <w:color w:val="auto"/>
          <w:szCs w:val="20"/>
        </w:rPr>
      </w:pPr>
      <w:bookmarkStart w:id="411" w:name="_Toc184729427"/>
      <w:r w:rsidRPr="00CC49AB">
        <w:rPr>
          <w:rFonts w:ascii="Garamond" w:hAnsi="Garamond" w:cs="Times New Roman"/>
          <w:b w:val="0"/>
          <w:i/>
          <w:color w:val="auto"/>
          <w:szCs w:val="20"/>
        </w:rPr>
        <w:t xml:space="preserve">Figura </w:t>
      </w:r>
      <w:r w:rsidR="00501268" w:rsidRPr="00CC49AB">
        <w:rPr>
          <w:rFonts w:ascii="Garamond" w:hAnsi="Garamond" w:cs="Times New Roman"/>
          <w:b w:val="0"/>
          <w:i/>
          <w:color w:val="auto"/>
          <w:szCs w:val="20"/>
        </w:rPr>
        <w:t>8.2</w:t>
      </w:r>
      <w:r w:rsidRPr="00CC49AB">
        <w:rPr>
          <w:rFonts w:ascii="Garamond" w:hAnsi="Garamond" w:cs="Times New Roman"/>
          <w:b w:val="0"/>
          <w:i/>
          <w:color w:val="auto"/>
          <w:szCs w:val="20"/>
        </w:rPr>
        <w:t xml:space="preserve"> Nevojat e pritshme për investime (milion euro) deri në 2030, 2040 dhe 2050 për sektorin e ndërtimit</w:t>
      </w:r>
      <w:bookmarkEnd w:id="411"/>
    </w:p>
    <w:p w14:paraId="59293919" w14:textId="77777777" w:rsidR="00501268" w:rsidRPr="00CC49AB" w:rsidRDefault="00501268" w:rsidP="003C3DA0">
      <w:pPr>
        <w:spacing w:after="0" w:line="240" w:lineRule="auto"/>
        <w:jc w:val="both"/>
        <w:rPr>
          <w:rFonts w:ascii="Garamond" w:hAnsi="Garamond" w:cs="Times New Roman"/>
          <w:sz w:val="24"/>
          <w:szCs w:val="24"/>
        </w:rPr>
      </w:pPr>
    </w:p>
    <w:p w14:paraId="30AF2EC8" w14:textId="77777777" w:rsidR="007D79A3" w:rsidRDefault="007D79A3" w:rsidP="00501268">
      <w:pPr>
        <w:pStyle w:val="TEKSTIIIIII"/>
      </w:pPr>
    </w:p>
    <w:p w14:paraId="1D8046E1" w14:textId="079BBA22" w:rsidR="003C3DA0" w:rsidRPr="00CC49AB" w:rsidRDefault="003C3DA0" w:rsidP="00501268">
      <w:pPr>
        <w:pStyle w:val="TEKSTIIIIII"/>
      </w:pPr>
      <w:r w:rsidRPr="00CC49AB">
        <w:lastRenderedPageBreak/>
        <w:t>Një shumë totale prej 3.8 miliardë euro do të kërkohej për të përmbushur objektivat e rinovimit deri në vitin 2030, një shtesë prej 7.1 miliardë euro për periudhën 2031 – 2041 dhe afërsisht 13 miliardë në periudhën 2041–2050 për të arritur dekarbonizimin e përgjithshëm të stokut të ndërtesave në Shqipëria, në totalin e nevojave për investime prej rreth 24 miliardë euro</w:t>
      </w:r>
      <w:r w:rsidR="00CD4320" w:rsidRPr="00CC49AB">
        <w:t>sh</w:t>
      </w:r>
      <w:r w:rsidRPr="00CC49AB">
        <w:t>.</w:t>
      </w:r>
    </w:p>
    <w:p w14:paraId="5D2BF490" w14:textId="77777777" w:rsidR="003C3DA0" w:rsidRPr="00CC49AB" w:rsidRDefault="003C3DA0" w:rsidP="00501268">
      <w:pPr>
        <w:pStyle w:val="TEKSTIIIIII"/>
      </w:pPr>
    </w:p>
    <w:p w14:paraId="7A521572" w14:textId="77777777" w:rsidR="003C3DA0" w:rsidRPr="00CC49AB" w:rsidRDefault="003C3DA0" w:rsidP="003C3DA0">
      <w:pPr>
        <w:spacing w:after="0" w:line="240" w:lineRule="auto"/>
        <w:jc w:val="both"/>
        <w:rPr>
          <w:rFonts w:ascii="Garamond" w:hAnsi="Garamond" w:cs="Times New Roman"/>
        </w:rPr>
      </w:pPr>
    </w:p>
    <w:p w14:paraId="3A0DAE26" w14:textId="77777777" w:rsidR="003C3DA0" w:rsidRPr="00CC49AB" w:rsidRDefault="003C3DA0" w:rsidP="003C3DA0">
      <w:pPr>
        <w:spacing w:after="0" w:line="240" w:lineRule="auto"/>
        <w:rPr>
          <w:rFonts w:ascii="Garamond" w:hAnsi="Garamond" w:cs="Times New Roman"/>
          <w:b/>
          <w:bCs/>
        </w:rPr>
      </w:pPr>
    </w:p>
    <w:p w14:paraId="39DECBD6" w14:textId="77777777" w:rsidR="00FB35CA" w:rsidRPr="00CC49AB" w:rsidRDefault="00FB35CA" w:rsidP="003C3DA0">
      <w:pPr>
        <w:spacing w:after="0" w:line="240" w:lineRule="auto"/>
        <w:rPr>
          <w:rFonts w:ascii="Garamond" w:hAnsi="Garamond" w:cs="Times New Roman"/>
          <w:b/>
          <w:bCs/>
        </w:rPr>
      </w:pPr>
    </w:p>
    <w:p w14:paraId="333E9707" w14:textId="77777777" w:rsidR="00FB35CA" w:rsidRPr="00CC49AB" w:rsidRDefault="00FB35CA" w:rsidP="003C3DA0">
      <w:pPr>
        <w:spacing w:after="0" w:line="240" w:lineRule="auto"/>
        <w:rPr>
          <w:rFonts w:ascii="Garamond" w:hAnsi="Garamond" w:cs="Times New Roman"/>
          <w:b/>
          <w:bCs/>
        </w:rPr>
      </w:pPr>
    </w:p>
    <w:p w14:paraId="0334A98F" w14:textId="77777777" w:rsidR="00FB35CA" w:rsidRPr="00CC49AB" w:rsidRDefault="00FB35CA" w:rsidP="003C3DA0">
      <w:pPr>
        <w:spacing w:after="0" w:line="240" w:lineRule="auto"/>
        <w:rPr>
          <w:rFonts w:ascii="Garamond" w:hAnsi="Garamond" w:cs="Times New Roman"/>
          <w:b/>
          <w:bCs/>
        </w:rPr>
      </w:pPr>
    </w:p>
    <w:p w14:paraId="16598767" w14:textId="77777777" w:rsidR="00FB35CA" w:rsidRPr="00CC49AB" w:rsidRDefault="00FB35CA" w:rsidP="003C3DA0">
      <w:pPr>
        <w:spacing w:after="0" w:line="240" w:lineRule="auto"/>
        <w:rPr>
          <w:rFonts w:ascii="Garamond" w:hAnsi="Garamond" w:cs="Times New Roman"/>
          <w:b/>
          <w:bCs/>
        </w:rPr>
      </w:pPr>
    </w:p>
    <w:p w14:paraId="03AC3398" w14:textId="77777777" w:rsidR="00FB35CA" w:rsidRPr="00CC49AB" w:rsidRDefault="00FB35CA" w:rsidP="003C3DA0">
      <w:pPr>
        <w:spacing w:after="0" w:line="240" w:lineRule="auto"/>
        <w:rPr>
          <w:rFonts w:ascii="Garamond" w:hAnsi="Garamond" w:cs="Times New Roman"/>
          <w:b/>
          <w:bCs/>
        </w:rPr>
      </w:pPr>
    </w:p>
    <w:p w14:paraId="0044090B" w14:textId="77777777" w:rsidR="00FB35CA" w:rsidRPr="00CC49AB" w:rsidRDefault="00FB35CA" w:rsidP="003C3DA0">
      <w:pPr>
        <w:spacing w:after="0" w:line="240" w:lineRule="auto"/>
        <w:rPr>
          <w:rFonts w:ascii="Garamond" w:hAnsi="Garamond" w:cs="Times New Roman"/>
          <w:b/>
          <w:bCs/>
        </w:rPr>
      </w:pPr>
    </w:p>
    <w:p w14:paraId="4D1B8EA9" w14:textId="77777777" w:rsidR="00FB35CA" w:rsidRPr="00CC49AB" w:rsidRDefault="00FB35CA" w:rsidP="003C3DA0">
      <w:pPr>
        <w:spacing w:after="0" w:line="240" w:lineRule="auto"/>
        <w:rPr>
          <w:rFonts w:ascii="Garamond" w:hAnsi="Garamond" w:cs="Times New Roman"/>
          <w:b/>
          <w:bCs/>
        </w:rPr>
      </w:pPr>
    </w:p>
    <w:p w14:paraId="353CD4EB" w14:textId="77777777" w:rsidR="00FB35CA" w:rsidRPr="00CC49AB" w:rsidRDefault="00FB35CA" w:rsidP="003C3DA0">
      <w:pPr>
        <w:spacing w:after="0" w:line="240" w:lineRule="auto"/>
        <w:rPr>
          <w:rFonts w:ascii="Garamond" w:hAnsi="Garamond" w:cs="Times New Roman"/>
          <w:b/>
          <w:bCs/>
        </w:rPr>
      </w:pPr>
    </w:p>
    <w:p w14:paraId="79C11655" w14:textId="77777777" w:rsidR="00FB35CA" w:rsidRPr="00CC49AB" w:rsidRDefault="00FB35CA" w:rsidP="003C3DA0">
      <w:pPr>
        <w:spacing w:after="0" w:line="240" w:lineRule="auto"/>
        <w:rPr>
          <w:rFonts w:ascii="Garamond" w:hAnsi="Garamond" w:cs="Times New Roman"/>
          <w:b/>
          <w:bCs/>
        </w:rPr>
      </w:pPr>
    </w:p>
    <w:p w14:paraId="7F82A858" w14:textId="77777777" w:rsidR="00FB35CA" w:rsidRPr="00CC49AB" w:rsidRDefault="00FB35CA" w:rsidP="003C3DA0">
      <w:pPr>
        <w:spacing w:after="0" w:line="240" w:lineRule="auto"/>
        <w:rPr>
          <w:rFonts w:ascii="Garamond" w:hAnsi="Garamond" w:cs="Times New Roman"/>
          <w:b/>
          <w:bCs/>
        </w:rPr>
      </w:pPr>
    </w:p>
    <w:p w14:paraId="528146B5" w14:textId="77777777" w:rsidR="00FB35CA" w:rsidRPr="00CC49AB" w:rsidRDefault="00FB35CA" w:rsidP="003C3DA0">
      <w:pPr>
        <w:spacing w:after="0" w:line="240" w:lineRule="auto"/>
        <w:rPr>
          <w:rFonts w:ascii="Garamond" w:hAnsi="Garamond" w:cs="Times New Roman"/>
          <w:b/>
          <w:bCs/>
        </w:rPr>
      </w:pPr>
    </w:p>
    <w:p w14:paraId="448268A4" w14:textId="77777777" w:rsidR="00FB35CA" w:rsidRPr="00CC49AB" w:rsidRDefault="00FB35CA" w:rsidP="003C3DA0">
      <w:pPr>
        <w:spacing w:after="0" w:line="240" w:lineRule="auto"/>
        <w:rPr>
          <w:rFonts w:ascii="Garamond" w:hAnsi="Garamond" w:cs="Times New Roman"/>
          <w:b/>
          <w:bCs/>
        </w:rPr>
      </w:pPr>
    </w:p>
    <w:p w14:paraId="59F54214" w14:textId="77777777" w:rsidR="00FB35CA" w:rsidRPr="00CC49AB" w:rsidRDefault="00FB35CA" w:rsidP="003C3DA0">
      <w:pPr>
        <w:spacing w:after="0" w:line="240" w:lineRule="auto"/>
        <w:rPr>
          <w:rFonts w:ascii="Garamond" w:hAnsi="Garamond" w:cs="Times New Roman"/>
          <w:b/>
          <w:bCs/>
        </w:rPr>
      </w:pPr>
    </w:p>
    <w:p w14:paraId="30F4E5B0" w14:textId="77777777" w:rsidR="00FB35CA" w:rsidRPr="00CC49AB" w:rsidRDefault="00FB35CA" w:rsidP="003C3DA0">
      <w:pPr>
        <w:spacing w:after="0" w:line="240" w:lineRule="auto"/>
        <w:rPr>
          <w:rFonts w:ascii="Garamond" w:hAnsi="Garamond" w:cs="Times New Roman"/>
          <w:b/>
          <w:bCs/>
        </w:rPr>
      </w:pPr>
    </w:p>
    <w:p w14:paraId="3E1C6468" w14:textId="77777777" w:rsidR="00FB35CA" w:rsidRPr="00CC49AB" w:rsidRDefault="00FB35CA" w:rsidP="003C3DA0">
      <w:pPr>
        <w:spacing w:after="0" w:line="240" w:lineRule="auto"/>
        <w:rPr>
          <w:rFonts w:ascii="Garamond" w:hAnsi="Garamond" w:cs="Times New Roman"/>
          <w:b/>
          <w:bCs/>
        </w:rPr>
      </w:pPr>
    </w:p>
    <w:p w14:paraId="6244D0F5" w14:textId="77777777" w:rsidR="00FB35CA" w:rsidRPr="00CC49AB" w:rsidRDefault="00FB35CA" w:rsidP="003C3DA0">
      <w:pPr>
        <w:spacing w:after="0" w:line="240" w:lineRule="auto"/>
        <w:rPr>
          <w:rFonts w:ascii="Garamond" w:hAnsi="Garamond" w:cs="Times New Roman"/>
          <w:b/>
          <w:bCs/>
        </w:rPr>
      </w:pPr>
    </w:p>
    <w:p w14:paraId="0511256B" w14:textId="77777777" w:rsidR="00FB35CA" w:rsidRPr="00CC49AB" w:rsidRDefault="00FB35CA" w:rsidP="003C3DA0">
      <w:pPr>
        <w:spacing w:after="0" w:line="240" w:lineRule="auto"/>
        <w:rPr>
          <w:rFonts w:ascii="Garamond" w:hAnsi="Garamond" w:cs="Times New Roman"/>
          <w:b/>
          <w:bCs/>
        </w:rPr>
      </w:pPr>
    </w:p>
    <w:p w14:paraId="7DD52840" w14:textId="77777777" w:rsidR="00FB35CA" w:rsidRPr="00CC49AB" w:rsidRDefault="00FB35CA" w:rsidP="003C3DA0">
      <w:pPr>
        <w:spacing w:after="0" w:line="240" w:lineRule="auto"/>
        <w:rPr>
          <w:rFonts w:ascii="Garamond" w:hAnsi="Garamond" w:cs="Times New Roman"/>
          <w:b/>
          <w:bCs/>
        </w:rPr>
      </w:pPr>
    </w:p>
    <w:p w14:paraId="757609CC" w14:textId="77777777" w:rsidR="00FB35CA" w:rsidRPr="00CC49AB" w:rsidRDefault="00FB35CA" w:rsidP="003C3DA0">
      <w:pPr>
        <w:spacing w:after="0" w:line="240" w:lineRule="auto"/>
        <w:rPr>
          <w:rFonts w:ascii="Garamond" w:hAnsi="Garamond" w:cs="Times New Roman"/>
          <w:b/>
          <w:bCs/>
        </w:rPr>
      </w:pPr>
    </w:p>
    <w:p w14:paraId="4C62BC56" w14:textId="77777777" w:rsidR="00FB35CA" w:rsidRPr="00CC49AB" w:rsidRDefault="00FB35CA" w:rsidP="003C3DA0">
      <w:pPr>
        <w:spacing w:after="0" w:line="240" w:lineRule="auto"/>
        <w:rPr>
          <w:rFonts w:ascii="Garamond" w:hAnsi="Garamond" w:cs="Times New Roman"/>
          <w:b/>
          <w:bCs/>
        </w:rPr>
      </w:pPr>
    </w:p>
    <w:p w14:paraId="02E0185F" w14:textId="77777777" w:rsidR="00FB35CA" w:rsidRPr="00CC49AB" w:rsidRDefault="00FB35CA" w:rsidP="003C3DA0">
      <w:pPr>
        <w:spacing w:after="0" w:line="240" w:lineRule="auto"/>
        <w:rPr>
          <w:rFonts w:ascii="Garamond" w:hAnsi="Garamond" w:cs="Times New Roman"/>
          <w:b/>
          <w:bCs/>
        </w:rPr>
      </w:pPr>
    </w:p>
    <w:p w14:paraId="6A13A1EB" w14:textId="77777777" w:rsidR="00FB35CA" w:rsidRPr="00CC49AB" w:rsidRDefault="00FB35CA" w:rsidP="003C3DA0">
      <w:pPr>
        <w:spacing w:after="0" w:line="240" w:lineRule="auto"/>
        <w:rPr>
          <w:rFonts w:ascii="Garamond" w:hAnsi="Garamond" w:cs="Times New Roman"/>
          <w:b/>
          <w:bCs/>
        </w:rPr>
      </w:pPr>
    </w:p>
    <w:p w14:paraId="0E379110" w14:textId="77777777" w:rsidR="00FB35CA" w:rsidRPr="00CC49AB" w:rsidRDefault="00FB35CA" w:rsidP="003C3DA0">
      <w:pPr>
        <w:spacing w:after="0" w:line="240" w:lineRule="auto"/>
        <w:rPr>
          <w:rFonts w:ascii="Garamond" w:hAnsi="Garamond" w:cs="Times New Roman"/>
          <w:b/>
          <w:bCs/>
        </w:rPr>
      </w:pPr>
    </w:p>
    <w:p w14:paraId="04C4D162" w14:textId="77777777" w:rsidR="00FB35CA" w:rsidRPr="00CC49AB" w:rsidRDefault="00FB35CA" w:rsidP="003C3DA0">
      <w:pPr>
        <w:spacing w:after="0" w:line="240" w:lineRule="auto"/>
        <w:rPr>
          <w:rFonts w:ascii="Garamond" w:hAnsi="Garamond" w:cs="Times New Roman"/>
          <w:b/>
          <w:bCs/>
        </w:rPr>
      </w:pPr>
    </w:p>
    <w:p w14:paraId="0DA1436B" w14:textId="77777777" w:rsidR="003C3DA0" w:rsidRPr="00CC49AB" w:rsidRDefault="003C3DA0" w:rsidP="003C3DA0">
      <w:pPr>
        <w:spacing w:after="0" w:line="240" w:lineRule="auto"/>
        <w:rPr>
          <w:rFonts w:ascii="Garamond" w:hAnsi="Garamond" w:cs="Times New Roman"/>
        </w:rPr>
      </w:pPr>
    </w:p>
    <w:p w14:paraId="280287D0" w14:textId="77777777" w:rsidR="00D34145" w:rsidRPr="00CC49AB" w:rsidRDefault="00D34145" w:rsidP="00D34145">
      <w:pPr>
        <w:pStyle w:val="TEKSTIIIIII"/>
        <w:ind w:firstLine="0"/>
      </w:pPr>
      <w:bookmarkStart w:id="412" w:name="_Toc184729170"/>
    </w:p>
    <w:p w14:paraId="027F3C9B" w14:textId="77777777" w:rsidR="00D34145" w:rsidRPr="00CC49AB" w:rsidRDefault="00D34145" w:rsidP="00D34145">
      <w:pPr>
        <w:pStyle w:val="TEKSTIIIIII"/>
        <w:ind w:firstLine="0"/>
      </w:pPr>
    </w:p>
    <w:p w14:paraId="73002391" w14:textId="77777777" w:rsidR="00D34145" w:rsidRPr="00CC49AB" w:rsidRDefault="00D34145" w:rsidP="00D34145">
      <w:pPr>
        <w:pStyle w:val="TEKSTIIIIII"/>
        <w:ind w:firstLine="0"/>
      </w:pPr>
    </w:p>
    <w:p w14:paraId="1CEAFE10" w14:textId="77777777" w:rsidR="00D34145" w:rsidRPr="00CC49AB" w:rsidRDefault="00D34145" w:rsidP="00D34145">
      <w:pPr>
        <w:pStyle w:val="TEKSTIIIIII"/>
        <w:ind w:firstLine="0"/>
      </w:pPr>
    </w:p>
    <w:p w14:paraId="618DC8D6" w14:textId="77777777" w:rsidR="00D34145" w:rsidRPr="00CC49AB" w:rsidRDefault="00D34145" w:rsidP="00D34145">
      <w:pPr>
        <w:pStyle w:val="TEKSTIIIIII"/>
        <w:ind w:firstLine="0"/>
      </w:pPr>
    </w:p>
    <w:p w14:paraId="26895C2D" w14:textId="77777777" w:rsidR="00D34145" w:rsidRPr="00CC49AB" w:rsidRDefault="00D34145" w:rsidP="00D34145">
      <w:pPr>
        <w:pStyle w:val="TEKSTIIIIII"/>
        <w:ind w:firstLine="0"/>
      </w:pPr>
    </w:p>
    <w:p w14:paraId="263751C1" w14:textId="77777777" w:rsidR="00D34145" w:rsidRPr="00CC49AB" w:rsidRDefault="00D34145" w:rsidP="00D34145">
      <w:pPr>
        <w:pStyle w:val="TEKSTIIIIII"/>
        <w:ind w:firstLine="0"/>
      </w:pPr>
    </w:p>
    <w:p w14:paraId="6EC446C4" w14:textId="77777777" w:rsidR="00D34145" w:rsidRPr="00CC49AB" w:rsidRDefault="00D34145" w:rsidP="00D34145">
      <w:pPr>
        <w:pStyle w:val="TEKSTIIIIII"/>
        <w:ind w:firstLine="0"/>
      </w:pPr>
    </w:p>
    <w:p w14:paraId="5AC33ECA" w14:textId="77777777" w:rsidR="00D34145" w:rsidRPr="00CC49AB" w:rsidRDefault="00D34145" w:rsidP="00D34145">
      <w:pPr>
        <w:pStyle w:val="TEKSTIIIIII"/>
        <w:ind w:firstLine="0"/>
      </w:pPr>
    </w:p>
    <w:p w14:paraId="0C3178F3" w14:textId="77777777" w:rsidR="00D34145" w:rsidRPr="00CC49AB" w:rsidRDefault="00D34145" w:rsidP="00D34145">
      <w:pPr>
        <w:pStyle w:val="TEKSTIIIIII"/>
        <w:ind w:firstLine="0"/>
      </w:pPr>
    </w:p>
    <w:p w14:paraId="66D57DC0" w14:textId="77777777" w:rsidR="00D34145" w:rsidRPr="00CC49AB" w:rsidRDefault="00D34145" w:rsidP="00D34145">
      <w:pPr>
        <w:pStyle w:val="TEKSTIIIIII"/>
        <w:ind w:firstLine="0"/>
      </w:pPr>
    </w:p>
    <w:p w14:paraId="458211FE" w14:textId="77777777" w:rsidR="00D34145" w:rsidRPr="00CC49AB" w:rsidRDefault="00D34145" w:rsidP="00D34145">
      <w:pPr>
        <w:pStyle w:val="TEKSTIIIIII"/>
        <w:ind w:firstLine="0"/>
      </w:pPr>
    </w:p>
    <w:p w14:paraId="53630BEE" w14:textId="77777777" w:rsidR="00D34145" w:rsidRPr="00CC49AB" w:rsidRDefault="00D34145" w:rsidP="00D34145">
      <w:pPr>
        <w:pStyle w:val="TEKSTIIIIII"/>
        <w:ind w:firstLine="0"/>
      </w:pPr>
    </w:p>
    <w:p w14:paraId="7F800C9E" w14:textId="77777777" w:rsidR="00D34145" w:rsidRPr="00CC49AB" w:rsidRDefault="00D34145" w:rsidP="00D34145">
      <w:pPr>
        <w:pStyle w:val="TEKSTIIIIII"/>
        <w:ind w:firstLine="0"/>
      </w:pPr>
    </w:p>
    <w:p w14:paraId="03E00FCC" w14:textId="77777777" w:rsidR="00D34145" w:rsidRPr="00CC49AB" w:rsidRDefault="00D34145" w:rsidP="00D34145">
      <w:pPr>
        <w:pStyle w:val="TEKSTIIIIII"/>
        <w:ind w:firstLine="0"/>
      </w:pPr>
    </w:p>
    <w:p w14:paraId="0264001C" w14:textId="77777777" w:rsidR="00D34145" w:rsidRPr="00CC49AB" w:rsidRDefault="00D34145" w:rsidP="00D34145">
      <w:pPr>
        <w:pStyle w:val="TEKSTIIIIII"/>
        <w:ind w:firstLine="0"/>
      </w:pPr>
    </w:p>
    <w:p w14:paraId="7EA416CA" w14:textId="17EB9AD6" w:rsidR="003C3DA0" w:rsidRPr="00CC49AB" w:rsidRDefault="00CC49AB" w:rsidP="00CC49AB">
      <w:pPr>
        <w:pStyle w:val="TEKSTIIIIII"/>
        <w:ind w:firstLine="288"/>
        <w:jc w:val="left"/>
      </w:pPr>
      <w:r w:rsidRPr="00CC49AB">
        <w:rPr>
          <w:rFonts w:cs="Times New Roman"/>
          <w:noProof/>
          <w:lang w:val="en-US" w:eastAsia="en-US"/>
        </w:rPr>
        <w:lastRenderedPageBreak/>
        <w:drawing>
          <wp:anchor distT="0" distB="0" distL="114300" distR="114300" simplePos="0" relativeHeight="251658242" behindDoc="0" locked="0" layoutInCell="1" allowOverlap="1" wp14:anchorId="503BA700" wp14:editId="639ADC05">
            <wp:simplePos x="0" y="0"/>
            <wp:positionH relativeFrom="margin">
              <wp:align>left</wp:align>
            </wp:positionH>
            <wp:positionV relativeFrom="paragraph">
              <wp:posOffset>243205</wp:posOffset>
            </wp:positionV>
            <wp:extent cx="5570220" cy="7237097"/>
            <wp:effectExtent l="0" t="0" r="0" b="1905"/>
            <wp:wrapTopAndBottom/>
            <wp:docPr id="3870" name="Picture 38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205">
                      <a:extLst>
                        <a:ext uri="{28A0092B-C50C-407E-A947-70E740481C1C}">
                          <a14:useLocalDpi xmlns:a14="http://schemas.microsoft.com/office/drawing/2010/main" val="0"/>
                        </a:ext>
                      </a:extLst>
                    </a:blip>
                    <a:srcRect/>
                    <a:stretch>
                      <a:fillRect/>
                    </a:stretch>
                  </pic:blipFill>
                  <pic:spPr bwMode="auto">
                    <a:xfrm>
                      <a:off x="0" y="0"/>
                      <a:ext cx="5570220" cy="7237097"/>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3C3DA0" w:rsidRPr="00CC49AB">
        <w:t xml:space="preserve">Aneksi 1: Ndarja e </w:t>
      </w:r>
      <w:r w:rsidRPr="00CC49AB">
        <w:t>popullsisë</w:t>
      </w:r>
      <w:r w:rsidR="003C3DA0" w:rsidRPr="00CC49AB">
        <w:t xml:space="preserve"> dhe stokut të banesave, për secilën kategori dhe secilën </w:t>
      </w:r>
      <w:r w:rsidRPr="00CC49AB">
        <w:t>bashki</w:t>
      </w:r>
      <w:bookmarkEnd w:id="412"/>
    </w:p>
    <w:p w14:paraId="289A7C34" w14:textId="7CB26FCD" w:rsidR="003C3DA0" w:rsidRPr="00CC49AB" w:rsidRDefault="00EF2065" w:rsidP="00CC49AB">
      <w:pPr>
        <w:pStyle w:val="TEKSTIIIIII"/>
        <w:ind w:firstLine="288"/>
      </w:pPr>
      <w:bookmarkStart w:id="413" w:name="_Toc184380851"/>
      <w:bookmarkStart w:id="414" w:name="_Toc184729171"/>
      <w:r w:rsidRPr="00CC49AB">
        <w:rPr>
          <w:rFonts w:cs="Times New Roman"/>
          <w:noProof/>
          <w:lang w:val="en-US" w:eastAsia="en-US"/>
        </w:rPr>
        <w:lastRenderedPageBreak/>
        <w:drawing>
          <wp:anchor distT="0" distB="0" distL="114300" distR="114300" simplePos="0" relativeHeight="251658240" behindDoc="0" locked="0" layoutInCell="1" allowOverlap="1" wp14:anchorId="786B8691" wp14:editId="2BECFEED">
            <wp:simplePos x="0" y="0"/>
            <wp:positionH relativeFrom="margin">
              <wp:align>center</wp:align>
            </wp:positionH>
            <wp:positionV relativeFrom="paragraph">
              <wp:posOffset>230505</wp:posOffset>
            </wp:positionV>
            <wp:extent cx="5466080" cy="7249676"/>
            <wp:effectExtent l="19050" t="19050" r="20320" b="27940"/>
            <wp:wrapTopAndBottom/>
            <wp:docPr id="3871" name="Bild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rotWithShape="1">
                    <a:blip r:embed="rId206">
                      <a:extLst>
                        <a:ext uri="{28A0092B-C50C-407E-A947-70E740481C1C}">
                          <a14:useLocalDpi xmlns:a14="http://schemas.microsoft.com/office/drawing/2010/main" val="0"/>
                        </a:ext>
                      </a:extLst>
                    </a:blip>
                    <a:srcRect t="4580" r="3989" b="1036"/>
                    <a:stretch/>
                  </pic:blipFill>
                  <pic:spPr bwMode="auto">
                    <a:xfrm>
                      <a:off x="0" y="0"/>
                      <a:ext cx="5466080" cy="7249676"/>
                    </a:xfrm>
                    <a:prstGeom prst="rect">
                      <a:avLst/>
                    </a:prstGeom>
                    <a:noFill/>
                    <a:ln w="15875">
                      <a:solidFill>
                        <a:srgbClr val="9BAABF"/>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3C3DA0" w:rsidRPr="00CC49AB">
        <w:t>A</w:t>
      </w:r>
      <w:bookmarkEnd w:id="413"/>
      <w:r w:rsidR="003C3DA0" w:rsidRPr="00CC49AB">
        <w:t>neksi 2: Certifikata e Performancës Energjetike të</w:t>
      </w:r>
      <w:r w:rsidR="00DC2701" w:rsidRPr="00CC49AB">
        <w:t xml:space="preserve"> </w:t>
      </w:r>
      <w:r w:rsidR="003C3DA0" w:rsidRPr="00CC49AB">
        <w:t>Ndërtesës</w:t>
      </w:r>
      <w:bookmarkEnd w:id="414"/>
    </w:p>
    <w:p w14:paraId="499BA9FC" w14:textId="4934767D" w:rsidR="003C3DA0" w:rsidRPr="00CC49AB" w:rsidRDefault="003C3DA0" w:rsidP="003C3DA0">
      <w:pPr>
        <w:spacing w:after="0" w:line="240" w:lineRule="auto"/>
        <w:rPr>
          <w:rFonts w:ascii="Garamond" w:hAnsi="Garamond" w:cs="Times New Roman"/>
        </w:rPr>
      </w:pPr>
    </w:p>
    <w:p w14:paraId="73D5133E" w14:textId="77777777" w:rsidR="003C3DA0" w:rsidRPr="00CC49AB" w:rsidRDefault="003C3DA0" w:rsidP="003C3DA0">
      <w:pPr>
        <w:pStyle w:val="Heading1"/>
        <w:numPr>
          <w:ilvl w:val="0"/>
          <w:numId w:val="0"/>
        </w:numPr>
        <w:spacing w:after="0" w:line="240" w:lineRule="auto"/>
        <w:rPr>
          <w:rFonts w:ascii="Garamond" w:hAnsi="Garamond" w:cs="Times New Roman"/>
          <w:color w:val="auto"/>
        </w:rPr>
      </w:pPr>
    </w:p>
    <w:p w14:paraId="5050248A" w14:textId="77777777" w:rsidR="00FB35CA" w:rsidRPr="00CC49AB" w:rsidRDefault="00FB35CA" w:rsidP="00FB35CA"/>
    <w:p w14:paraId="2D969514" w14:textId="3BA75964" w:rsidR="003C3DA0" w:rsidRPr="00CC49AB" w:rsidRDefault="003C3DA0" w:rsidP="00E82E3E">
      <w:pPr>
        <w:pStyle w:val="TEKSTIIIIII"/>
      </w:pPr>
      <w:bookmarkStart w:id="415" w:name="_Toc184729172"/>
      <w:r w:rsidRPr="00CC49AB">
        <w:t xml:space="preserve">Aneksi 3: Numri i parashikuar i njësive të banimit të okupuana të zonave klimatike 1, 2 dhe 3 për periudhën </w:t>
      </w:r>
      <w:r w:rsidR="00CE5C83" w:rsidRPr="00CC49AB">
        <w:t>2023–2050</w:t>
      </w:r>
      <w:r w:rsidRPr="00CC49AB">
        <w:t xml:space="preserve"> </w:t>
      </w:r>
      <w:bookmarkEnd w:id="415"/>
      <w:r w:rsidRPr="00CC49AB">
        <w:t>për Shqipërinë</w:t>
      </w:r>
      <w:r w:rsidR="00DC2701" w:rsidRPr="00CC49AB">
        <w:t xml:space="preserve"> </w:t>
      </w:r>
    </w:p>
    <w:p w14:paraId="04E1FD08" w14:textId="77777777" w:rsidR="003C3DA0" w:rsidRPr="00CC49AB" w:rsidRDefault="003C3DA0" w:rsidP="003C3DA0">
      <w:pPr>
        <w:spacing w:after="0" w:line="240" w:lineRule="auto"/>
        <w:rPr>
          <w:rFonts w:ascii="Garamond" w:hAnsi="Garamond" w:cs="Times New Roman"/>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42"/>
        <w:gridCol w:w="1060"/>
        <w:gridCol w:w="1457"/>
        <w:gridCol w:w="989"/>
        <w:gridCol w:w="1169"/>
        <w:gridCol w:w="1259"/>
        <w:gridCol w:w="1174"/>
      </w:tblGrid>
      <w:tr w:rsidR="003C3DA0" w:rsidRPr="00CC49AB" w14:paraId="205AB0E4" w14:textId="77777777" w:rsidTr="00D34145">
        <w:trPr>
          <w:trHeight w:val="144"/>
        </w:trPr>
        <w:tc>
          <w:tcPr>
            <w:tcW w:w="1199" w:type="pct"/>
            <w:shd w:val="clear" w:color="auto" w:fill="FDE9D9" w:themeFill="accent6" w:themeFillTint="33"/>
            <w:noWrap/>
            <w:vAlign w:val="bottom"/>
            <w:hideMark/>
          </w:tcPr>
          <w:p w14:paraId="6CB4CA6F"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Kategoria</w:t>
            </w:r>
          </w:p>
        </w:tc>
        <w:tc>
          <w:tcPr>
            <w:tcW w:w="567" w:type="pct"/>
            <w:shd w:val="clear" w:color="auto" w:fill="FDE9D9" w:themeFill="accent6" w:themeFillTint="33"/>
            <w:noWrap/>
            <w:vAlign w:val="bottom"/>
            <w:hideMark/>
          </w:tcPr>
          <w:p w14:paraId="6EC6FCCE"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2023</w:t>
            </w:r>
          </w:p>
        </w:tc>
        <w:tc>
          <w:tcPr>
            <w:tcW w:w="779" w:type="pct"/>
            <w:shd w:val="clear" w:color="auto" w:fill="FDE9D9" w:themeFill="accent6" w:themeFillTint="33"/>
            <w:noWrap/>
            <w:vAlign w:val="bottom"/>
            <w:hideMark/>
          </w:tcPr>
          <w:p w14:paraId="62DD6E09"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2024</w:t>
            </w:r>
          </w:p>
        </w:tc>
        <w:tc>
          <w:tcPr>
            <w:tcW w:w="529" w:type="pct"/>
            <w:shd w:val="clear" w:color="auto" w:fill="FDE9D9" w:themeFill="accent6" w:themeFillTint="33"/>
            <w:noWrap/>
            <w:vAlign w:val="bottom"/>
            <w:hideMark/>
          </w:tcPr>
          <w:p w14:paraId="63D32B34"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2025</w:t>
            </w:r>
          </w:p>
        </w:tc>
        <w:tc>
          <w:tcPr>
            <w:tcW w:w="625" w:type="pct"/>
            <w:shd w:val="clear" w:color="auto" w:fill="FDE9D9" w:themeFill="accent6" w:themeFillTint="33"/>
            <w:noWrap/>
            <w:vAlign w:val="bottom"/>
            <w:hideMark/>
          </w:tcPr>
          <w:p w14:paraId="372D6539"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2026</w:t>
            </w:r>
          </w:p>
        </w:tc>
        <w:tc>
          <w:tcPr>
            <w:tcW w:w="673" w:type="pct"/>
            <w:shd w:val="clear" w:color="auto" w:fill="FDE9D9" w:themeFill="accent6" w:themeFillTint="33"/>
            <w:noWrap/>
            <w:vAlign w:val="bottom"/>
            <w:hideMark/>
          </w:tcPr>
          <w:p w14:paraId="639114CC"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2027</w:t>
            </w:r>
          </w:p>
        </w:tc>
        <w:tc>
          <w:tcPr>
            <w:tcW w:w="628" w:type="pct"/>
            <w:shd w:val="clear" w:color="auto" w:fill="FDE9D9" w:themeFill="accent6" w:themeFillTint="33"/>
            <w:noWrap/>
            <w:vAlign w:val="bottom"/>
            <w:hideMark/>
          </w:tcPr>
          <w:p w14:paraId="4FD7AED3"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2028</w:t>
            </w:r>
          </w:p>
        </w:tc>
      </w:tr>
      <w:tr w:rsidR="003C3DA0" w:rsidRPr="00CC49AB" w14:paraId="4503DB7A" w14:textId="77777777" w:rsidTr="00D34145">
        <w:trPr>
          <w:trHeight w:val="144"/>
        </w:trPr>
        <w:tc>
          <w:tcPr>
            <w:tcW w:w="1199" w:type="pct"/>
            <w:shd w:val="clear" w:color="auto" w:fill="auto"/>
            <w:noWrap/>
            <w:vAlign w:val="bottom"/>
            <w:hideMark/>
          </w:tcPr>
          <w:p w14:paraId="5240E54E"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Shtëpi individuale</w:t>
            </w:r>
          </w:p>
        </w:tc>
        <w:tc>
          <w:tcPr>
            <w:tcW w:w="567" w:type="pct"/>
            <w:shd w:val="clear" w:color="auto" w:fill="auto"/>
            <w:noWrap/>
            <w:vAlign w:val="bottom"/>
            <w:hideMark/>
          </w:tcPr>
          <w:p w14:paraId="1EA9D04F"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360233</w:t>
            </w:r>
          </w:p>
        </w:tc>
        <w:tc>
          <w:tcPr>
            <w:tcW w:w="779" w:type="pct"/>
            <w:shd w:val="clear" w:color="auto" w:fill="auto"/>
            <w:noWrap/>
            <w:vAlign w:val="bottom"/>
            <w:hideMark/>
          </w:tcPr>
          <w:p w14:paraId="73A91A8C"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360741</w:t>
            </w:r>
          </w:p>
        </w:tc>
        <w:tc>
          <w:tcPr>
            <w:tcW w:w="529" w:type="pct"/>
            <w:shd w:val="clear" w:color="auto" w:fill="auto"/>
            <w:noWrap/>
            <w:vAlign w:val="bottom"/>
            <w:hideMark/>
          </w:tcPr>
          <w:p w14:paraId="396C6160"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361123</w:t>
            </w:r>
          </w:p>
        </w:tc>
        <w:tc>
          <w:tcPr>
            <w:tcW w:w="625" w:type="pct"/>
            <w:shd w:val="clear" w:color="auto" w:fill="auto"/>
            <w:noWrap/>
            <w:vAlign w:val="bottom"/>
            <w:hideMark/>
          </w:tcPr>
          <w:p w14:paraId="0DE064BD"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361343</w:t>
            </w:r>
          </w:p>
        </w:tc>
        <w:tc>
          <w:tcPr>
            <w:tcW w:w="673" w:type="pct"/>
            <w:shd w:val="clear" w:color="auto" w:fill="auto"/>
            <w:noWrap/>
            <w:vAlign w:val="bottom"/>
            <w:hideMark/>
          </w:tcPr>
          <w:p w14:paraId="7485575C"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361438</w:t>
            </w:r>
          </w:p>
        </w:tc>
        <w:tc>
          <w:tcPr>
            <w:tcW w:w="628" w:type="pct"/>
            <w:shd w:val="clear" w:color="auto" w:fill="auto"/>
            <w:noWrap/>
            <w:vAlign w:val="bottom"/>
            <w:hideMark/>
          </w:tcPr>
          <w:p w14:paraId="3A75672C"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361588</w:t>
            </w:r>
          </w:p>
        </w:tc>
      </w:tr>
      <w:tr w:rsidR="003C3DA0" w:rsidRPr="00CC49AB" w14:paraId="40DF3380" w14:textId="77777777" w:rsidTr="00D34145">
        <w:trPr>
          <w:trHeight w:val="144"/>
        </w:trPr>
        <w:tc>
          <w:tcPr>
            <w:tcW w:w="1199" w:type="pct"/>
            <w:shd w:val="clear" w:color="auto" w:fill="auto"/>
            <w:noWrap/>
            <w:vAlign w:val="bottom"/>
            <w:hideMark/>
          </w:tcPr>
          <w:p w14:paraId="40079EA7"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shd w:val="clear" w:color="auto" w:fill="auto"/>
            <w:noWrap/>
            <w:vAlign w:val="bottom"/>
            <w:hideMark/>
          </w:tcPr>
          <w:p w14:paraId="7F5E4382"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66599</w:t>
            </w:r>
          </w:p>
        </w:tc>
        <w:tc>
          <w:tcPr>
            <w:tcW w:w="779" w:type="pct"/>
            <w:shd w:val="clear" w:color="auto" w:fill="auto"/>
            <w:noWrap/>
            <w:vAlign w:val="bottom"/>
            <w:hideMark/>
          </w:tcPr>
          <w:p w14:paraId="5E50C012"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66336</w:t>
            </w:r>
          </w:p>
        </w:tc>
        <w:tc>
          <w:tcPr>
            <w:tcW w:w="529" w:type="pct"/>
            <w:shd w:val="clear" w:color="auto" w:fill="auto"/>
            <w:noWrap/>
            <w:vAlign w:val="bottom"/>
            <w:hideMark/>
          </w:tcPr>
          <w:p w14:paraId="5AE55777"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66047</w:t>
            </w:r>
          </w:p>
        </w:tc>
        <w:tc>
          <w:tcPr>
            <w:tcW w:w="625" w:type="pct"/>
            <w:shd w:val="clear" w:color="auto" w:fill="auto"/>
            <w:noWrap/>
            <w:vAlign w:val="bottom"/>
            <w:hideMark/>
          </w:tcPr>
          <w:p w14:paraId="2B5963C5"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65725</w:t>
            </w:r>
          </w:p>
        </w:tc>
        <w:tc>
          <w:tcPr>
            <w:tcW w:w="673" w:type="pct"/>
            <w:shd w:val="clear" w:color="auto" w:fill="auto"/>
            <w:noWrap/>
            <w:vAlign w:val="bottom"/>
            <w:hideMark/>
          </w:tcPr>
          <w:p w14:paraId="1F5559DB"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65377</w:t>
            </w:r>
          </w:p>
        </w:tc>
        <w:tc>
          <w:tcPr>
            <w:tcW w:w="628" w:type="pct"/>
            <w:shd w:val="clear" w:color="auto" w:fill="auto"/>
            <w:noWrap/>
            <w:vAlign w:val="bottom"/>
            <w:hideMark/>
          </w:tcPr>
          <w:p w14:paraId="2864DF82"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65037</w:t>
            </w:r>
          </w:p>
        </w:tc>
      </w:tr>
      <w:tr w:rsidR="003C3DA0" w:rsidRPr="00CC49AB" w14:paraId="452F458E" w14:textId="77777777" w:rsidTr="00D34145">
        <w:trPr>
          <w:trHeight w:val="144"/>
        </w:trPr>
        <w:tc>
          <w:tcPr>
            <w:tcW w:w="1199" w:type="pct"/>
            <w:shd w:val="clear" w:color="auto" w:fill="auto"/>
            <w:noWrap/>
            <w:vAlign w:val="bottom"/>
            <w:hideMark/>
          </w:tcPr>
          <w:p w14:paraId="4DC794F5"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shd w:val="clear" w:color="auto" w:fill="auto"/>
            <w:noWrap/>
            <w:vAlign w:val="bottom"/>
            <w:hideMark/>
          </w:tcPr>
          <w:p w14:paraId="7CAA6493"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37899</w:t>
            </w:r>
          </w:p>
        </w:tc>
        <w:tc>
          <w:tcPr>
            <w:tcW w:w="779" w:type="pct"/>
            <w:shd w:val="clear" w:color="auto" w:fill="auto"/>
            <w:noWrap/>
            <w:vAlign w:val="bottom"/>
            <w:hideMark/>
          </w:tcPr>
          <w:p w14:paraId="2FE158FC"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37619</w:t>
            </w:r>
          </w:p>
        </w:tc>
        <w:tc>
          <w:tcPr>
            <w:tcW w:w="529" w:type="pct"/>
            <w:shd w:val="clear" w:color="auto" w:fill="auto"/>
            <w:noWrap/>
            <w:vAlign w:val="bottom"/>
            <w:hideMark/>
          </w:tcPr>
          <w:p w14:paraId="731F7F81"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37322</w:t>
            </w:r>
          </w:p>
        </w:tc>
        <w:tc>
          <w:tcPr>
            <w:tcW w:w="625" w:type="pct"/>
            <w:shd w:val="clear" w:color="auto" w:fill="auto"/>
            <w:noWrap/>
            <w:vAlign w:val="bottom"/>
            <w:hideMark/>
          </w:tcPr>
          <w:p w14:paraId="1A6B6E67"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37006</w:t>
            </w:r>
          </w:p>
        </w:tc>
        <w:tc>
          <w:tcPr>
            <w:tcW w:w="673" w:type="pct"/>
            <w:shd w:val="clear" w:color="auto" w:fill="auto"/>
            <w:noWrap/>
            <w:vAlign w:val="bottom"/>
            <w:hideMark/>
          </w:tcPr>
          <w:p w14:paraId="267726AF"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36675</w:t>
            </w:r>
          </w:p>
        </w:tc>
        <w:tc>
          <w:tcPr>
            <w:tcW w:w="628" w:type="pct"/>
            <w:shd w:val="clear" w:color="auto" w:fill="auto"/>
            <w:noWrap/>
            <w:vAlign w:val="bottom"/>
            <w:hideMark/>
          </w:tcPr>
          <w:p w14:paraId="4413C311"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36346</w:t>
            </w:r>
          </w:p>
        </w:tc>
      </w:tr>
      <w:tr w:rsidR="003C3DA0" w:rsidRPr="00CC49AB" w14:paraId="57FDD8E4" w14:textId="77777777" w:rsidTr="00D34145">
        <w:trPr>
          <w:trHeight w:val="144"/>
        </w:trPr>
        <w:tc>
          <w:tcPr>
            <w:tcW w:w="1199" w:type="pct"/>
            <w:shd w:val="clear" w:color="auto" w:fill="auto"/>
            <w:noWrap/>
            <w:vAlign w:val="bottom"/>
            <w:hideMark/>
          </w:tcPr>
          <w:p w14:paraId="418C4562"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Apartamente-Pallat</w:t>
            </w:r>
          </w:p>
        </w:tc>
        <w:tc>
          <w:tcPr>
            <w:tcW w:w="567" w:type="pct"/>
            <w:shd w:val="clear" w:color="auto" w:fill="auto"/>
            <w:noWrap/>
            <w:vAlign w:val="bottom"/>
            <w:hideMark/>
          </w:tcPr>
          <w:p w14:paraId="3D4E908D"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261594</w:t>
            </w:r>
          </w:p>
        </w:tc>
        <w:tc>
          <w:tcPr>
            <w:tcW w:w="779" w:type="pct"/>
            <w:shd w:val="clear" w:color="auto" w:fill="auto"/>
            <w:noWrap/>
            <w:vAlign w:val="bottom"/>
            <w:hideMark/>
          </w:tcPr>
          <w:p w14:paraId="0A0C43CC"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265158</w:t>
            </w:r>
          </w:p>
        </w:tc>
        <w:tc>
          <w:tcPr>
            <w:tcW w:w="529" w:type="pct"/>
            <w:shd w:val="clear" w:color="auto" w:fill="auto"/>
            <w:noWrap/>
            <w:vAlign w:val="bottom"/>
            <w:hideMark/>
          </w:tcPr>
          <w:p w14:paraId="1391A308"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268660</w:t>
            </w:r>
          </w:p>
        </w:tc>
        <w:tc>
          <w:tcPr>
            <w:tcW w:w="625" w:type="pct"/>
            <w:shd w:val="clear" w:color="auto" w:fill="auto"/>
            <w:noWrap/>
            <w:vAlign w:val="bottom"/>
            <w:hideMark/>
          </w:tcPr>
          <w:p w14:paraId="55282D0B"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272070</w:t>
            </w:r>
          </w:p>
        </w:tc>
        <w:tc>
          <w:tcPr>
            <w:tcW w:w="673" w:type="pct"/>
            <w:shd w:val="clear" w:color="auto" w:fill="auto"/>
            <w:noWrap/>
            <w:vAlign w:val="bottom"/>
            <w:hideMark/>
          </w:tcPr>
          <w:p w14:paraId="0154CF40"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275410</w:t>
            </w:r>
          </w:p>
        </w:tc>
        <w:tc>
          <w:tcPr>
            <w:tcW w:w="628" w:type="pct"/>
            <w:shd w:val="clear" w:color="auto" w:fill="auto"/>
            <w:noWrap/>
            <w:vAlign w:val="bottom"/>
            <w:hideMark/>
          </w:tcPr>
          <w:p w14:paraId="2D9F6BF8"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278818</w:t>
            </w:r>
          </w:p>
        </w:tc>
      </w:tr>
      <w:tr w:rsidR="003C3DA0" w:rsidRPr="00CC49AB" w14:paraId="1602AB72" w14:textId="77777777" w:rsidTr="00D34145">
        <w:trPr>
          <w:trHeight w:val="144"/>
        </w:trPr>
        <w:tc>
          <w:tcPr>
            <w:tcW w:w="1199" w:type="pct"/>
            <w:shd w:val="clear" w:color="auto" w:fill="auto"/>
            <w:noWrap/>
            <w:vAlign w:val="bottom"/>
            <w:hideMark/>
          </w:tcPr>
          <w:p w14:paraId="4076995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shd w:val="clear" w:color="auto" w:fill="auto"/>
            <w:noWrap/>
            <w:vAlign w:val="bottom"/>
            <w:hideMark/>
          </w:tcPr>
          <w:p w14:paraId="20E4FC4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726325</w:t>
            </w:r>
          </w:p>
        </w:tc>
        <w:tc>
          <w:tcPr>
            <w:tcW w:w="779" w:type="pct"/>
            <w:shd w:val="clear" w:color="auto" w:fill="auto"/>
            <w:noWrap/>
            <w:vAlign w:val="bottom"/>
            <w:hideMark/>
          </w:tcPr>
          <w:p w14:paraId="0BAF756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729854</w:t>
            </w:r>
          </w:p>
        </w:tc>
        <w:tc>
          <w:tcPr>
            <w:tcW w:w="529" w:type="pct"/>
            <w:shd w:val="clear" w:color="auto" w:fill="auto"/>
            <w:noWrap/>
            <w:vAlign w:val="bottom"/>
            <w:hideMark/>
          </w:tcPr>
          <w:p w14:paraId="6536E38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733152</w:t>
            </w:r>
          </w:p>
        </w:tc>
        <w:tc>
          <w:tcPr>
            <w:tcW w:w="625" w:type="pct"/>
            <w:shd w:val="clear" w:color="auto" w:fill="auto"/>
            <w:noWrap/>
            <w:vAlign w:val="bottom"/>
            <w:hideMark/>
          </w:tcPr>
          <w:p w14:paraId="05C485D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736144</w:t>
            </w:r>
          </w:p>
        </w:tc>
        <w:tc>
          <w:tcPr>
            <w:tcW w:w="673" w:type="pct"/>
            <w:shd w:val="clear" w:color="auto" w:fill="auto"/>
            <w:noWrap/>
            <w:vAlign w:val="bottom"/>
            <w:hideMark/>
          </w:tcPr>
          <w:p w14:paraId="5F4F7F5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738899</w:t>
            </w:r>
          </w:p>
        </w:tc>
        <w:tc>
          <w:tcPr>
            <w:tcW w:w="628" w:type="pct"/>
            <w:shd w:val="clear" w:color="auto" w:fill="auto"/>
            <w:noWrap/>
            <w:vAlign w:val="bottom"/>
            <w:hideMark/>
          </w:tcPr>
          <w:p w14:paraId="07D51E9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741789</w:t>
            </w:r>
          </w:p>
        </w:tc>
      </w:tr>
      <w:tr w:rsidR="003C3DA0" w:rsidRPr="00CC49AB" w14:paraId="14E64B21" w14:textId="77777777" w:rsidTr="00D34145">
        <w:trPr>
          <w:trHeight w:val="144"/>
        </w:trPr>
        <w:tc>
          <w:tcPr>
            <w:tcW w:w="1199" w:type="pct"/>
            <w:shd w:val="clear" w:color="auto" w:fill="FDE9D9" w:themeFill="accent6" w:themeFillTint="33"/>
            <w:noWrap/>
            <w:vAlign w:val="bottom"/>
          </w:tcPr>
          <w:p w14:paraId="7F77F72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67" w:type="pct"/>
            <w:shd w:val="clear" w:color="auto" w:fill="FDE9D9" w:themeFill="accent6" w:themeFillTint="33"/>
            <w:noWrap/>
            <w:vAlign w:val="bottom"/>
          </w:tcPr>
          <w:p w14:paraId="38524D1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2029</w:t>
            </w:r>
          </w:p>
        </w:tc>
        <w:tc>
          <w:tcPr>
            <w:tcW w:w="779" w:type="pct"/>
            <w:shd w:val="clear" w:color="auto" w:fill="FDE9D9" w:themeFill="accent6" w:themeFillTint="33"/>
            <w:noWrap/>
            <w:vAlign w:val="bottom"/>
          </w:tcPr>
          <w:p w14:paraId="486554B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2030</w:t>
            </w:r>
          </w:p>
        </w:tc>
        <w:tc>
          <w:tcPr>
            <w:tcW w:w="529" w:type="pct"/>
            <w:shd w:val="clear" w:color="auto" w:fill="FDE9D9" w:themeFill="accent6" w:themeFillTint="33"/>
            <w:noWrap/>
            <w:vAlign w:val="bottom"/>
          </w:tcPr>
          <w:p w14:paraId="72708C2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2031</w:t>
            </w:r>
          </w:p>
        </w:tc>
        <w:tc>
          <w:tcPr>
            <w:tcW w:w="625" w:type="pct"/>
            <w:shd w:val="clear" w:color="auto" w:fill="FDE9D9" w:themeFill="accent6" w:themeFillTint="33"/>
            <w:noWrap/>
            <w:vAlign w:val="bottom"/>
          </w:tcPr>
          <w:p w14:paraId="62BDCEE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2032</w:t>
            </w:r>
          </w:p>
        </w:tc>
        <w:tc>
          <w:tcPr>
            <w:tcW w:w="673" w:type="pct"/>
            <w:shd w:val="clear" w:color="auto" w:fill="FDE9D9" w:themeFill="accent6" w:themeFillTint="33"/>
            <w:noWrap/>
            <w:vAlign w:val="bottom"/>
          </w:tcPr>
          <w:p w14:paraId="26B7047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2033</w:t>
            </w:r>
          </w:p>
        </w:tc>
        <w:tc>
          <w:tcPr>
            <w:tcW w:w="628" w:type="pct"/>
            <w:shd w:val="clear" w:color="auto" w:fill="FDE9D9" w:themeFill="accent6" w:themeFillTint="33"/>
            <w:noWrap/>
            <w:vAlign w:val="bottom"/>
          </w:tcPr>
          <w:p w14:paraId="56339BA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2034</w:t>
            </w:r>
          </w:p>
        </w:tc>
      </w:tr>
      <w:tr w:rsidR="003C3DA0" w:rsidRPr="00CC49AB" w14:paraId="53A74D66" w14:textId="77777777" w:rsidTr="00D34145">
        <w:trPr>
          <w:trHeight w:val="144"/>
        </w:trPr>
        <w:tc>
          <w:tcPr>
            <w:tcW w:w="1199" w:type="pct"/>
            <w:shd w:val="clear" w:color="auto" w:fill="auto"/>
            <w:noWrap/>
            <w:vAlign w:val="bottom"/>
          </w:tcPr>
          <w:p w14:paraId="61DCEA1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67" w:type="pct"/>
            <w:shd w:val="clear" w:color="auto" w:fill="auto"/>
            <w:noWrap/>
            <w:vAlign w:val="bottom"/>
          </w:tcPr>
          <w:p w14:paraId="730D113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361759</w:t>
            </w:r>
          </w:p>
        </w:tc>
        <w:tc>
          <w:tcPr>
            <w:tcW w:w="779" w:type="pct"/>
            <w:shd w:val="clear" w:color="auto" w:fill="auto"/>
            <w:noWrap/>
            <w:vAlign w:val="bottom"/>
          </w:tcPr>
          <w:p w14:paraId="5759CF1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361987</w:t>
            </w:r>
          </w:p>
        </w:tc>
        <w:tc>
          <w:tcPr>
            <w:tcW w:w="529" w:type="pct"/>
            <w:shd w:val="clear" w:color="auto" w:fill="auto"/>
            <w:noWrap/>
            <w:vAlign w:val="bottom"/>
          </w:tcPr>
          <w:p w14:paraId="2B6B292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362236</w:t>
            </w:r>
          </w:p>
        </w:tc>
        <w:tc>
          <w:tcPr>
            <w:tcW w:w="625" w:type="pct"/>
            <w:shd w:val="clear" w:color="auto" w:fill="auto"/>
            <w:noWrap/>
            <w:vAlign w:val="bottom"/>
          </w:tcPr>
          <w:p w14:paraId="4915CD86"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362507</w:t>
            </w:r>
          </w:p>
        </w:tc>
        <w:tc>
          <w:tcPr>
            <w:tcW w:w="673" w:type="pct"/>
            <w:shd w:val="clear" w:color="auto" w:fill="auto"/>
            <w:noWrap/>
            <w:vAlign w:val="bottom"/>
          </w:tcPr>
          <w:p w14:paraId="647A752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362618</w:t>
            </w:r>
          </w:p>
        </w:tc>
        <w:tc>
          <w:tcPr>
            <w:tcW w:w="628" w:type="pct"/>
            <w:shd w:val="clear" w:color="auto" w:fill="auto"/>
            <w:noWrap/>
            <w:vAlign w:val="bottom"/>
          </w:tcPr>
          <w:p w14:paraId="48ED537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362568</w:t>
            </w:r>
          </w:p>
        </w:tc>
      </w:tr>
      <w:tr w:rsidR="003C3DA0" w:rsidRPr="00CC49AB" w14:paraId="2B944682" w14:textId="77777777" w:rsidTr="00D34145">
        <w:trPr>
          <w:trHeight w:val="144"/>
        </w:trPr>
        <w:tc>
          <w:tcPr>
            <w:tcW w:w="1199" w:type="pct"/>
            <w:shd w:val="clear" w:color="auto" w:fill="auto"/>
            <w:noWrap/>
            <w:vAlign w:val="bottom"/>
          </w:tcPr>
          <w:p w14:paraId="54512E1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shd w:val="clear" w:color="auto" w:fill="auto"/>
            <w:noWrap/>
            <w:vAlign w:val="bottom"/>
          </w:tcPr>
          <w:p w14:paraId="4962727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64697</w:t>
            </w:r>
          </w:p>
        </w:tc>
        <w:tc>
          <w:tcPr>
            <w:tcW w:w="779" w:type="pct"/>
            <w:shd w:val="clear" w:color="auto" w:fill="auto"/>
            <w:noWrap/>
            <w:vAlign w:val="bottom"/>
          </w:tcPr>
          <w:p w14:paraId="60CD081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64365</w:t>
            </w:r>
          </w:p>
        </w:tc>
        <w:tc>
          <w:tcPr>
            <w:tcW w:w="529" w:type="pct"/>
            <w:shd w:val="clear" w:color="auto" w:fill="auto"/>
            <w:noWrap/>
            <w:vAlign w:val="bottom"/>
          </w:tcPr>
          <w:p w14:paraId="34BCD05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64033</w:t>
            </w:r>
          </w:p>
        </w:tc>
        <w:tc>
          <w:tcPr>
            <w:tcW w:w="625" w:type="pct"/>
            <w:shd w:val="clear" w:color="auto" w:fill="auto"/>
            <w:noWrap/>
            <w:vAlign w:val="bottom"/>
          </w:tcPr>
          <w:p w14:paraId="4A91A65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63702</w:t>
            </w:r>
          </w:p>
        </w:tc>
        <w:tc>
          <w:tcPr>
            <w:tcW w:w="673" w:type="pct"/>
            <w:shd w:val="clear" w:color="auto" w:fill="auto"/>
            <w:noWrap/>
            <w:vAlign w:val="bottom"/>
          </w:tcPr>
          <w:p w14:paraId="50A67646"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63340</w:t>
            </w:r>
          </w:p>
        </w:tc>
        <w:tc>
          <w:tcPr>
            <w:tcW w:w="628" w:type="pct"/>
            <w:shd w:val="clear" w:color="auto" w:fill="auto"/>
            <w:noWrap/>
            <w:vAlign w:val="bottom"/>
          </w:tcPr>
          <w:p w14:paraId="1D14372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62947</w:t>
            </w:r>
          </w:p>
        </w:tc>
      </w:tr>
      <w:tr w:rsidR="003C3DA0" w:rsidRPr="00CC49AB" w14:paraId="3277F40D" w14:textId="77777777" w:rsidTr="00D34145">
        <w:trPr>
          <w:trHeight w:val="144"/>
        </w:trPr>
        <w:tc>
          <w:tcPr>
            <w:tcW w:w="1199" w:type="pct"/>
            <w:shd w:val="clear" w:color="auto" w:fill="auto"/>
            <w:noWrap/>
            <w:vAlign w:val="bottom"/>
          </w:tcPr>
          <w:p w14:paraId="7261A85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shd w:val="clear" w:color="auto" w:fill="auto"/>
            <w:noWrap/>
            <w:vAlign w:val="bottom"/>
          </w:tcPr>
          <w:p w14:paraId="2783030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36017</w:t>
            </w:r>
          </w:p>
        </w:tc>
        <w:tc>
          <w:tcPr>
            <w:tcW w:w="779" w:type="pct"/>
            <w:shd w:val="clear" w:color="auto" w:fill="auto"/>
            <w:noWrap/>
            <w:vAlign w:val="bottom"/>
          </w:tcPr>
          <w:p w14:paraId="6817975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35690</w:t>
            </w:r>
          </w:p>
        </w:tc>
        <w:tc>
          <w:tcPr>
            <w:tcW w:w="529" w:type="pct"/>
            <w:shd w:val="clear" w:color="auto" w:fill="auto"/>
            <w:noWrap/>
            <w:vAlign w:val="bottom"/>
          </w:tcPr>
          <w:p w14:paraId="6C155A6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35363</w:t>
            </w:r>
          </w:p>
        </w:tc>
        <w:tc>
          <w:tcPr>
            <w:tcW w:w="625" w:type="pct"/>
            <w:shd w:val="clear" w:color="auto" w:fill="auto"/>
            <w:noWrap/>
            <w:vAlign w:val="bottom"/>
          </w:tcPr>
          <w:p w14:paraId="0A3A79B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35035</w:t>
            </w:r>
          </w:p>
        </w:tc>
        <w:tc>
          <w:tcPr>
            <w:tcW w:w="673" w:type="pct"/>
            <w:shd w:val="clear" w:color="auto" w:fill="auto"/>
            <w:noWrap/>
            <w:vAlign w:val="bottom"/>
          </w:tcPr>
          <w:p w14:paraId="005D0A6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34689</w:t>
            </w:r>
          </w:p>
        </w:tc>
        <w:tc>
          <w:tcPr>
            <w:tcW w:w="628" w:type="pct"/>
            <w:shd w:val="clear" w:color="auto" w:fill="auto"/>
            <w:noWrap/>
            <w:vAlign w:val="bottom"/>
          </w:tcPr>
          <w:p w14:paraId="0C65A50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34324</w:t>
            </w:r>
          </w:p>
        </w:tc>
      </w:tr>
      <w:tr w:rsidR="003C3DA0" w:rsidRPr="00CC49AB" w14:paraId="216AA4A2" w14:textId="77777777" w:rsidTr="00D34145">
        <w:trPr>
          <w:trHeight w:val="144"/>
        </w:trPr>
        <w:tc>
          <w:tcPr>
            <w:tcW w:w="1199" w:type="pct"/>
            <w:shd w:val="clear" w:color="auto" w:fill="auto"/>
            <w:noWrap/>
            <w:vAlign w:val="bottom"/>
          </w:tcPr>
          <w:p w14:paraId="3EDA730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67" w:type="pct"/>
            <w:shd w:val="clear" w:color="auto" w:fill="auto"/>
            <w:noWrap/>
            <w:vAlign w:val="bottom"/>
          </w:tcPr>
          <w:p w14:paraId="5D7B95B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282267</w:t>
            </w:r>
          </w:p>
        </w:tc>
        <w:tc>
          <w:tcPr>
            <w:tcW w:w="779" w:type="pct"/>
            <w:shd w:val="clear" w:color="auto" w:fill="auto"/>
            <w:noWrap/>
            <w:vAlign w:val="bottom"/>
          </w:tcPr>
          <w:p w14:paraId="692C730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285789</w:t>
            </w:r>
          </w:p>
        </w:tc>
        <w:tc>
          <w:tcPr>
            <w:tcW w:w="529" w:type="pct"/>
            <w:shd w:val="clear" w:color="auto" w:fill="auto"/>
            <w:noWrap/>
            <w:vAlign w:val="bottom"/>
          </w:tcPr>
          <w:p w14:paraId="6946186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289354</w:t>
            </w:r>
          </w:p>
        </w:tc>
        <w:tc>
          <w:tcPr>
            <w:tcW w:w="625" w:type="pct"/>
            <w:shd w:val="clear" w:color="auto" w:fill="auto"/>
            <w:noWrap/>
            <w:vAlign w:val="bottom"/>
          </w:tcPr>
          <w:p w14:paraId="4122219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292966</w:t>
            </w:r>
          </w:p>
        </w:tc>
        <w:tc>
          <w:tcPr>
            <w:tcW w:w="673" w:type="pct"/>
            <w:shd w:val="clear" w:color="auto" w:fill="auto"/>
            <w:noWrap/>
            <w:vAlign w:val="bottom"/>
          </w:tcPr>
          <w:p w14:paraId="556FB4A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296476</w:t>
            </w:r>
          </w:p>
        </w:tc>
        <w:tc>
          <w:tcPr>
            <w:tcW w:w="628" w:type="pct"/>
            <w:shd w:val="clear" w:color="auto" w:fill="auto"/>
            <w:noWrap/>
            <w:vAlign w:val="bottom"/>
          </w:tcPr>
          <w:p w14:paraId="3973901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299881</w:t>
            </w:r>
          </w:p>
        </w:tc>
      </w:tr>
      <w:tr w:rsidR="003C3DA0" w:rsidRPr="00CC49AB" w14:paraId="077B2FA1" w14:textId="77777777" w:rsidTr="00D34145">
        <w:trPr>
          <w:trHeight w:val="144"/>
        </w:trPr>
        <w:tc>
          <w:tcPr>
            <w:tcW w:w="1199" w:type="pct"/>
            <w:shd w:val="clear" w:color="auto" w:fill="auto"/>
            <w:noWrap/>
            <w:vAlign w:val="bottom"/>
          </w:tcPr>
          <w:p w14:paraId="133AA72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shd w:val="clear" w:color="auto" w:fill="auto"/>
            <w:noWrap/>
            <w:vAlign w:val="bottom"/>
          </w:tcPr>
          <w:p w14:paraId="4C2A736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744741</w:t>
            </w:r>
          </w:p>
        </w:tc>
        <w:tc>
          <w:tcPr>
            <w:tcW w:w="779" w:type="pct"/>
            <w:shd w:val="clear" w:color="auto" w:fill="auto"/>
            <w:noWrap/>
            <w:vAlign w:val="bottom"/>
          </w:tcPr>
          <w:p w14:paraId="13993AA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747831</w:t>
            </w:r>
          </w:p>
        </w:tc>
        <w:tc>
          <w:tcPr>
            <w:tcW w:w="529" w:type="pct"/>
            <w:shd w:val="clear" w:color="auto" w:fill="auto"/>
            <w:noWrap/>
            <w:vAlign w:val="bottom"/>
          </w:tcPr>
          <w:p w14:paraId="786B565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750987</w:t>
            </w:r>
          </w:p>
        </w:tc>
        <w:tc>
          <w:tcPr>
            <w:tcW w:w="625" w:type="pct"/>
            <w:shd w:val="clear" w:color="auto" w:fill="auto"/>
            <w:noWrap/>
            <w:vAlign w:val="bottom"/>
          </w:tcPr>
          <w:p w14:paraId="48DCC46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754211</w:t>
            </w:r>
          </w:p>
        </w:tc>
        <w:tc>
          <w:tcPr>
            <w:tcW w:w="673" w:type="pct"/>
            <w:shd w:val="clear" w:color="auto" w:fill="auto"/>
            <w:noWrap/>
            <w:vAlign w:val="bottom"/>
          </w:tcPr>
          <w:p w14:paraId="5867EAF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757123</w:t>
            </w:r>
          </w:p>
        </w:tc>
        <w:tc>
          <w:tcPr>
            <w:tcW w:w="628" w:type="pct"/>
            <w:shd w:val="clear" w:color="auto" w:fill="auto"/>
            <w:noWrap/>
            <w:vAlign w:val="bottom"/>
          </w:tcPr>
          <w:p w14:paraId="25AD615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759720</w:t>
            </w:r>
          </w:p>
        </w:tc>
      </w:tr>
      <w:tr w:rsidR="003C3DA0" w:rsidRPr="00CC49AB" w14:paraId="15D331C6" w14:textId="77777777" w:rsidTr="00D34145">
        <w:trPr>
          <w:trHeight w:val="144"/>
        </w:trPr>
        <w:tc>
          <w:tcPr>
            <w:tcW w:w="1199" w:type="pct"/>
            <w:shd w:val="clear" w:color="auto" w:fill="FDE9D9" w:themeFill="accent6" w:themeFillTint="33"/>
            <w:noWrap/>
            <w:vAlign w:val="bottom"/>
          </w:tcPr>
          <w:p w14:paraId="1BDEE6B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67" w:type="pct"/>
            <w:shd w:val="clear" w:color="auto" w:fill="FDE9D9" w:themeFill="accent6" w:themeFillTint="33"/>
            <w:noWrap/>
            <w:vAlign w:val="bottom"/>
          </w:tcPr>
          <w:p w14:paraId="5146C3C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2035</w:t>
            </w:r>
          </w:p>
        </w:tc>
        <w:tc>
          <w:tcPr>
            <w:tcW w:w="779" w:type="pct"/>
            <w:shd w:val="clear" w:color="auto" w:fill="FDE9D9" w:themeFill="accent6" w:themeFillTint="33"/>
            <w:noWrap/>
            <w:vAlign w:val="bottom"/>
          </w:tcPr>
          <w:p w14:paraId="22D2022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2036</w:t>
            </w:r>
          </w:p>
        </w:tc>
        <w:tc>
          <w:tcPr>
            <w:tcW w:w="529" w:type="pct"/>
            <w:shd w:val="clear" w:color="auto" w:fill="FDE9D9" w:themeFill="accent6" w:themeFillTint="33"/>
            <w:noWrap/>
            <w:vAlign w:val="bottom"/>
          </w:tcPr>
          <w:p w14:paraId="6DA8C5D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2037</w:t>
            </w:r>
          </w:p>
        </w:tc>
        <w:tc>
          <w:tcPr>
            <w:tcW w:w="625" w:type="pct"/>
            <w:shd w:val="clear" w:color="auto" w:fill="FDE9D9" w:themeFill="accent6" w:themeFillTint="33"/>
            <w:noWrap/>
            <w:vAlign w:val="bottom"/>
          </w:tcPr>
          <w:p w14:paraId="7EB9B93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2038</w:t>
            </w:r>
          </w:p>
        </w:tc>
        <w:tc>
          <w:tcPr>
            <w:tcW w:w="673" w:type="pct"/>
            <w:shd w:val="clear" w:color="auto" w:fill="FDE9D9" w:themeFill="accent6" w:themeFillTint="33"/>
            <w:noWrap/>
            <w:vAlign w:val="bottom"/>
          </w:tcPr>
          <w:p w14:paraId="360462F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2039</w:t>
            </w:r>
          </w:p>
        </w:tc>
        <w:tc>
          <w:tcPr>
            <w:tcW w:w="628" w:type="pct"/>
            <w:shd w:val="clear" w:color="auto" w:fill="FDE9D9" w:themeFill="accent6" w:themeFillTint="33"/>
            <w:noWrap/>
            <w:vAlign w:val="bottom"/>
          </w:tcPr>
          <w:p w14:paraId="615505F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2040</w:t>
            </w:r>
          </w:p>
        </w:tc>
      </w:tr>
      <w:tr w:rsidR="003C3DA0" w:rsidRPr="00CC49AB" w14:paraId="6CFF863D" w14:textId="77777777" w:rsidTr="00D34145">
        <w:trPr>
          <w:trHeight w:val="144"/>
        </w:trPr>
        <w:tc>
          <w:tcPr>
            <w:tcW w:w="1199" w:type="pct"/>
            <w:shd w:val="clear" w:color="auto" w:fill="auto"/>
            <w:noWrap/>
            <w:vAlign w:val="bottom"/>
          </w:tcPr>
          <w:p w14:paraId="6229264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67" w:type="pct"/>
            <w:shd w:val="clear" w:color="auto" w:fill="auto"/>
            <w:noWrap/>
            <w:vAlign w:val="bottom"/>
          </w:tcPr>
          <w:p w14:paraId="5FADAE0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362396</w:t>
            </w:r>
          </w:p>
        </w:tc>
        <w:tc>
          <w:tcPr>
            <w:tcW w:w="779" w:type="pct"/>
            <w:shd w:val="clear" w:color="auto" w:fill="auto"/>
            <w:noWrap/>
            <w:vAlign w:val="bottom"/>
          </w:tcPr>
          <w:p w14:paraId="24FB477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366327</w:t>
            </w:r>
          </w:p>
        </w:tc>
        <w:tc>
          <w:tcPr>
            <w:tcW w:w="529" w:type="pct"/>
            <w:shd w:val="clear" w:color="auto" w:fill="auto"/>
            <w:noWrap/>
            <w:vAlign w:val="bottom"/>
          </w:tcPr>
          <w:p w14:paraId="56F2A90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370692</w:t>
            </w:r>
          </w:p>
        </w:tc>
        <w:tc>
          <w:tcPr>
            <w:tcW w:w="625" w:type="pct"/>
            <w:shd w:val="clear" w:color="auto" w:fill="auto"/>
            <w:noWrap/>
            <w:vAlign w:val="bottom"/>
          </w:tcPr>
          <w:p w14:paraId="364A6B5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375284</w:t>
            </w:r>
          </w:p>
        </w:tc>
        <w:tc>
          <w:tcPr>
            <w:tcW w:w="673" w:type="pct"/>
            <w:shd w:val="clear" w:color="auto" w:fill="auto"/>
            <w:noWrap/>
            <w:vAlign w:val="bottom"/>
          </w:tcPr>
          <w:p w14:paraId="600502F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380109</w:t>
            </w:r>
          </w:p>
        </w:tc>
        <w:tc>
          <w:tcPr>
            <w:tcW w:w="628" w:type="pct"/>
            <w:shd w:val="clear" w:color="auto" w:fill="auto"/>
            <w:noWrap/>
            <w:vAlign w:val="bottom"/>
          </w:tcPr>
          <w:p w14:paraId="3B4F51B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385176</w:t>
            </w:r>
          </w:p>
        </w:tc>
      </w:tr>
      <w:tr w:rsidR="003C3DA0" w:rsidRPr="00CC49AB" w14:paraId="07A05C0A" w14:textId="77777777" w:rsidTr="00D34145">
        <w:trPr>
          <w:trHeight w:val="144"/>
        </w:trPr>
        <w:tc>
          <w:tcPr>
            <w:tcW w:w="1199" w:type="pct"/>
            <w:shd w:val="clear" w:color="auto" w:fill="auto"/>
            <w:noWrap/>
            <w:vAlign w:val="bottom"/>
          </w:tcPr>
          <w:p w14:paraId="21CDD66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shd w:val="clear" w:color="auto" w:fill="auto"/>
            <w:noWrap/>
            <w:vAlign w:val="bottom"/>
          </w:tcPr>
          <w:p w14:paraId="70A7448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62530</w:t>
            </w:r>
          </w:p>
        </w:tc>
        <w:tc>
          <w:tcPr>
            <w:tcW w:w="779" w:type="pct"/>
            <w:shd w:val="clear" w:color="auto" w:fill="auto"/>
            <w:noWrap/>
            <w:vAlign w:val="bottom"/>
          </w:tcPr>
          <w:p w14:paraId="5BFD96D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62814</w:t>
            </w:r>
          </w:p>
        </w:tc>
        <w:tc>
          <w:tcPr>
            <w:tcW w:w="529" w:type="pct"/>
            <w:shd w:val="clear" w:color="auto" w:fill="auto"/>
            <w:noWrap/>
            <w:vAlign w:val="bottom"/>
          </w:tcPr>
          <w:p w14:paraId="2A91544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63161</w:t>
            </w:r>
          </w:p>
        </w:tc>
        <w:tc>
          <w:tcPr>
            <w:tcW w:w="625" w:type="pct"/>
            <w:shd w:val="clear" w:color="auto" w:fill="auto"/>
            <w:noWrap/>
            <w:vAlign w:val="bottom"/>
          </w:tcPr>
          <w:p w14:paraId="245A35C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63534</w:t>
            </w:r>
          </w:p>
        </w:tc>
        <w:tc>
          <w:tcPr>
            <w:tcW w:w="673" w:type="pct"/>
            <w:shd w:val="clear" w:color="auto" w:fill="auto"/>
            <w:noWrap/>
            <w:vAlign w:val="bottom"/>
          </w:tcPr>
          <w:p w14:paraId="33CCF56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63933</w:t>
            </w:r>
          </w:p>
        </w:tc>
        <w:tc>
          <w:tcPr>
            <w:tcW w:w="628" w:type="pct"/>
            <w:shd w:val="clear" w:color="auto" w:fill="auto"/>
            <w:noWrap/>
            <w:vAlign w:val="bottom"/>
          </w:tcPr>
          <w:p w14:paraId="58EFEE9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64359</w:t>
            </w:r>
          </w:p>
        </w:tc>
      </w:tr>
      <w:tr w:rsidR="003C3DA0" w:rsidRPr="00CC49AB" w14:paraId="7145657A" w14:textId="77777777" w:rsidTr="00D34145">
        <w:trPr>
          <w:trHeight w:val="144"/>
        </w:trPr>
        <w:tc>
          <w:tcPr>
            <w:tcW w:w="1199" w:type="pct"/>
            <w:shd w:val="clear" w:color="auto" w:fill="auto"/>
            <w:noWrap/>
            <w:vAlign w:val="bottom"/>
          </w:tcPr>
          <w:p w14:paraId="2DF7AEE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shd w:val="clear" w:color="auto" w:fill="auto"/>
            <w:noWrap/>
            <w:vAlign w:val="bottom"/>
          </w:tcPr>
          <w:p w14:paraId="11FE4B8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33946</w:t>
            </w:r>
          </w:p>
        </w:tc>
        <w:tc>
          <w:tcPr>
            <w:tcW w:w="779" w:type="pct"/>
            <w:shd w:val="clear" w:color="auto" w:fill="auto"/>
            <w:noWrap/>
            <w:vAlign w:val="bottom"/>
          </w:tcPr>
          <w:p w14:paraId="63A56CC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33946</w:t>
            </w:r>
          </w:p>
        </w:tc>
        <w:tc>
          <w:tcPr>
            <w:tcW w:w="529" w:type="pct"/>
            <w:shd w:val="clear" w:color="auto" w:fill="auto"/>
            <w:noWrap/>
            <w:vAlign w:val="bottom"/>
          </w:tcPr>
          <w:p w14:paraId="5C4B51E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33974</w:t>
            </w:r>
          </w:p>
        </w:tc>
        <w:tc>
          <w:tcPr>
            <w:tcW w:w="625" w:type="pct"/>
            <w:shd w:val="clear" w:color="auto" w:fill="auto"/>
            <w:noWrap/>
            <w:vAlign w:val="bottom"/>
          </w:tcPr>
          <w:p w14:paraId="5092FB6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34012</w:t>
            </w:r>
          </w:p>
        </w:tc>
        <w:tc>
          <w:tcPr>
            <w:tcW w:w="673" w:type="pct"/>
            <w:shd w:val="clear" w:color="auto" w:fill="auto"/>
            <w:noWrap/>
            <w:vAlign w:val="bottom"/>
          </w:tcPr>
          <w:p w14:paraId="31C3F73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34059</w:t>
            </w:r>
          </w:p>
        </w:tc>
        <w:tc>
          <w:tcPr>
            <w:tcW w:w="628" w:type="pct"/>
            <w:shd w:val="clear" w:color="auto" w:fill="auto"/>
            <w:noWrap/>
            <w:vAlign w:val="bottom"/>
          </w:tcPr>
          <w:p w14:paraId="45EEB29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34114</w:t>
            </w:r>
          </w:p>
        </w:tc>
      </w:tr>
      <w:tr w:rsidR="003C3DA0" w:rsidRPr="00CC49AB" w14:paraId="4216BC9F" w14:textId="77777777" w:rsidTr="00D34145">
        <w:trPr>
          <w:trHeight w:val="144"/>
        </w:trPr>
        <w:tc>
          <w:tcPr>
            <w:tcW w:w="1199" w:type="pct"/>
            <w:shd w:val="clear" w:color="auto" w:fill="auto"/>
            <w:noWrap/>
            <w:vAlign w:val="bottom"/>
          </w:tcPr>
          <w:p w14:paraId="0E52DC6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67" w:type="pct"/>
            <w:shd w:val="clear" w:color="auto" w:fill="auto"/>
            <w:noWrap/>
            <w:vAlign w:val="bottom"/>
          </w:tcPr>
          <w:p w14:paraId="1BDD2DD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303206</w:t>
            </w:r>
          </w:p>
        </w:tc>
        <w:tc>
          <w:tcPr>
            <w:tcW w:w="779" w:type="pct"/>
            <w:shd w:val="clear" w:color="auto" w:fill="auto"/>
            <w:noWrap/>
            <w:vAlign w:val="bottom"/>
          </w:tcPr>
          <w:p w14:paraId="0F333D5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310025</w:t>
            </w:r>
          </w:p>
        </w:tc>
        <w:tc>
          <w:tcPr>
            <w:tcW w:w="529" w:type="pct"/>
            <w:shd w:val="clear" w:color="auto" w:fill="auto"/>
            <w:noWrap/>
            <w:vAlign w:val="bottom"/>
          </w:tcPr>
          <w:p w14:paraId="3BC5C02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317318</w:t>
            </w:r>
          </w:p>
        </w:tc>
        <w:tc>
          <w:tcPr>
            <w:tcW w:w="625" w:type="pct"/>
            <w:shd w:val="clear" w:color="auto" w:fill="auto"/>
            <w:noWrap/>
            <w:vAlign w:val="bottom"/>
          </w:tcPr>
          <w:p w14:paraId="2C684CF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324918</w:t>
            </w:r>
          </w:p>
        </w:tc>
        <w:tc>
          <w:tcPr>
            <w:tcW w:w="673" w:type="pct"/>
            <w:shd w:val="clear" w:color="auto" w:fill="auto"/>
            <w:noWrap/>
            <w:vAlign w:val="bottom"/>
          </w:tcPr>
          <w:p w14:paraId="385D623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332839</w:t>
            </w:r>
          </w:p>
        </w:tc>
        <w:tc>
          <w:tcPr>
            <w:tcW w:w="628" w:type="pct"/>
            <w:shd w:val="clear" w:color="auto" w:fill="auto"/>
            <w:noWrap/>
            <w:vAlign w:val="bottom"/>
          </w:tcPr>
          <w:p w14:paraId="718CD00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341096</w:t>
            </w:r>
          </w:p>
        </w:tc>
      </w:tr>
      <w:tr w:rsidR="003C3DA0" w:rsidRPr="00CC49AB" w14:paraId="468AF0BA" w14:textId="77777777" w:rsidTr="00D34145">
        <w:trPr>
          <w:trHeight w:val="144"/>
        </w:trPr>
        <w:tc>
          <w:tcPr>
            <w:tcW w:w="1199" w:type="pct"/>
            <w:shd w:val="clear" w:color="auto" w:fill="auto"/>
            <w:noWrap/>
            <w:vAlign w:val="bottom"/>
          </w:tcPr>
          <w:p w14:paraId="7D4EEC43"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shd w:val="clear" w:color="auto" w:fill="auto"/>
            <w:noWrap/>
            <w:vAlign w:val="bottom"/>
          </w:tcPr>
          <w:p w14:paraId="57CAB1A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762077</w:t>
            </w:r>
          </w:p>
        </w:tc>
        <w:tc>
          <w:tcPr>
            <w:tcW w:w="779" w:type="pct"/>
            <w:shd w:val="clear" w:color="auto" w:fill="auto"/>
            <w:noWrap/>
            <w:vAlign w:val="bottom"/>
          </w:tcPr>
          <w:p w14:paraId="160D984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773111</w:t>
            </w:r>
          </w:p>
        </w:tc>
        <w:tc>
          <w:tcPr>
            <w:tcW w:w="529" w:type="pct"/>
            <w:shd w:val="clear" w:color="auto" w:fill="auto"/>
            <w:noWrap/>
            <w:vAlign w:val="bottom"/>
          </w:tcPr>
          <w:p w14:paraId="2296A78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785146</w:t>
            </w:r>
          </w:p>
        </w:tc>
        <w:tc>
          <w:tcPr>
            <w:tcW w:w="625" w:type="pct"/>
            <w:shd w:val="clear" w:color="auto" w:fill="auto"/>
            <w:noWrap/>
            <w:vAlign w:val="bottom"/>
          </w:tcPr>
          <w:p w14:paraId="08A54BB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797748</w:t>
            </w:r>
          </w:p>
        </w:tc>
        <w:tc>
          <w:tcPr>
            <w:tcW w:w="673" w:type="pct"/>
            <w:shd w:val="clear" w:color="auto" w:fill="auto"/>
            <w:noWrap/>
            <w:vAlign w:val="bottom"/>
          </w:tcPr>
          <w:p w14:paraId="48579B3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810940</w:t>
            </w:r>
          </w:p>
        </w:tc>
        <w:tc>
          <w:tcPr>
            <w:tcW w:w="628" w:type="pct"/>
            <w:shd w:val="clear" w:color="auto" w:fill="auto"/>
            <w:noWrap/>
            <w:vAlign w:val="bottom"/>
          </w:tcPr>
          <w:p w14:paraId="63EAECC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824745</w:t>
            </w:r>
          </w:p>
        </w:tc>
      </w:tr>
      <w:tr w:rsidR="003C3DA0" w:rsidRPr="00CC49AB" w14:paraId="624D5B3F" w14:textId="77777777" w:rsidTr="00D34145">
        <w:trPr>
          <w:trHeight w:val="144"/>
        </w:trPr>
        <w:tc>
          <w:tcPr>
            <w:tcW w:w="1199" w:type="pct"/>
            <w:shd w:val="clear" w:color="auto" w:fill="FDE9D9" w:themeFill="accent6" w:themeFillTint="33"/>
            <w:noWrap/>
            <w:vAlign w:val="bottom"/>
          </w:tcPr>
          <w:p w14:paraId="5B41E643"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67" w:type="pct"/>
            <w:shd w:val="clear" w:color="auto" w:fill="FDE9D9" w:themeFill="accent6" w:themeFillTint="33"/>
            <w:noWrap/>
            <w:vAlign w:val="bottom"/>
          </w:tcPr>
          <w:p w14:paraId="0A2B784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2041</w:t>
            </w:r>
          </w:p>
        </w:tc>
        <w:tc>
          <w:tcPr>
            <w:tcW w:w="779" w:type="pct"/>
            <w:shd w:val="clear" w:color="auto" w:fill="FDE9D9" w:themeFill="accent6" w:themeFillTint="33"/>
            <w:noWrap/>
            <w:vAlign w:val="bottom"/>
          </w:tcPr>
          <w:p w14:paraId="40B0F5E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2042</w:t>
            </w:r>
          </w:p>
        </w:tc>
        <w:tc>
          <w:tcPr>
            <w:tcW w:w="529" w:type="pct"/>
            <w:shd w:val="clear" w:color="auto" w:fill="FDE9D9" w:themeFill="accent6" w:themeFillTint="33"/>
            <w:noWrap/>
            <w:vAlign w:val="bottom"/>
          </w:tcPr>
          <w:p w14:paraId="5FD6AA2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2043</w:t>
            </w:r>
          </w:p>
        </w:tc>
        <w:tc>
          <w:tcPr>
            <w:tcW w:w="625" w:type="pct"/>
            <w:shd w:val="clear" w:color="auto" w:fill="FDE9D9" w:themeFill="accent6" w:themeFillTint="33"/>
            <w:noWrap/>
            <w:vAlign w:val="bottom"/>
          </w:tcPr>
          <w:p w14:paraId="4949C6E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2044</w:t>
            </w:r>
          </w:p>
        </w:tc>
        <w:tc>
          <w:tcPr>
            <w:tcW w:w="673" w:type="pct"/>
            <w:shd w:val="clear" w:color="auto" w:fill="FDE9D9" w:themeFill="accent6" w:themeFillTint="33"/>
            <w:noWrap/>
            <w:vAlign w:val="bottom"/>
          </w:tcPr>
          <w:p w14:paraId="2E612D2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2045</w:t>
            </w:r>
          </w:p>
        </w:tc>
        <w:tc>
          <w:tcPr>
            <w:tcW w:w="628" w:type="pct"/>
            <w:shd w:val="clear" w:color="auto" w:fill="FDE9D9" w:themeFill="accent6" w:themeFillTint="33"/>
            <w:noWrap/>
            <w:vAlign w:val="bottom"/>
          </w:tcPr>
          <w:p w14:paraId="610D9D0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2046</w:t>
            </w:r>
          </w:p>
        </w:tc>
      </w:tr>
      <w:tr w:rsidR="003C3DA0" w:rsidRPr="00CC49AB" w14:paraId="7B51321E" w14:textId="77777777" w:rsidTr="00D34145">
        <w:trPr>
          <w:trHeight w:val="144"/>
        </w:trPr>
        <w:tc>
          <w:tcPr>
            <w:tcW w:w="1199" w:type="pct"/>
            <w:shd w:val="clear" w:color="auto" w:fill="auto"/>
            <w:noWrap/>
            <w:vAlign w:val="bottom"/>
          </w:tcPr>
          <w:p w14:paraId="4CB273F3"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67" w:type="pct"/>
            <w:shd w:val="clear" w:color="auto" w:fill="auto"/>
            <w:noWrap/>
            <w:vAlign w:val="bottom"/>
          </w:tcPr>
          <w:p w14:paraId="751718F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390648</w:t>
            </w:r>
          </w:p>
        </w:tc>
        <w:tc>
          <w:tcPr>
            <w:tcW w:w="779" w:type="pct"/>
            <w:shd w:val="clear" w:color="auto" w:fill="auto"/>
            <w:noWrap/>
            <w:vAlign w:val="bottom"/>
          </w:tcPr>
          <w:p w14:paraId="122617A6"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396344</w:t>
            </w:r>
          </w:p>
        </w:tc>
        <w:tc>
          <w:tcPr>
            <w:tcW w:w="529" w:type="pct"/>
            <w:shd w:val="clear" w:color="auto" w:fill="auto"/>
            <w:noWrap/>
            <w:vAlign w:val="bottom"/>
          </w:tcPr>
          <w:p w14:paraId="5A65F346"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402271</w:t>
            </w:r>
          </w:p>
        </w:tc>
        <w:tc>
          <w:tcPr>
            <w:tcW w:w="625" w:type="pct"/>
            <w:shd w:val="clear" w:color="auto" w:fill="auto"/>
            <w:noWrap/>
            <w:vAlign w:val="bottom"/>
          </w:tcPr>
          <w:p w14:paraId="1432B89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408480</w:t>
            </w:r>
          </w:p>
        </w:tc>
        <w:tc>
          <w:tcPr>
            <w:tcW w:w="673" w:type="pct"/>
            <w:shd w:val="clear" w:color="auto" w:fill="auto"/>
            <w:noWrap/>
            <w:vAlign w:val="bottom"/>
          </w:tcPr>
          <w:p w14:paraId="78DF815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414981</w:t>
            </w:r>
          </w:p>
        </w:tc>
        <w:tc>
          <w:tcPr>
            <w:tcW w:w="628" w:type="pct"/>
            <w:shd w:val="clear" w:color="auto" w:fill="auto"/>
            <w:noWrap/>
            <w:vAlign w:val="bottom"/>
          </w:tcPr>
          <w:p w14:paraId="3171F1A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421786</w:t>
            </w:r>
          </w:p>
        </w:tc>
      </w:tr>
      <w:tr w:rsidR="003C3DA0" w:rsidRPr="00CC49AB" w14:paraId="1EFA83E7" w14:textId="77777777" w:rsidTr="00D34145">
        <w:trPr>
          <w:trHeight w:val="144"/>
        </w:trPr>
        <w:tc>
          <w:tcPr>
            <w:tcW w:w="1199" w:type="pct"/>
            <w:shd w:val="clear" w:color="auto" w:fill="auto"/>
            <w:noWrap/>
            <w:vAlign w:val="bottom"/>
          </w:tcPr>
          <w:p w14:paraId="74FC928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shd w:val="clear" w:color="auto" w:fill="auto"/>
            <w:noWrap/>
            <w:vAlign w:val="bottom"/>
          </w:tcPr>
          <w:p w14:paraId="188EE33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64837</w:t>
            </w:r>
          </w:p>
        </w:tc>
        <w:tc>
          <w:tcPr>
            <w:tcW w:w="779" w:type="pct"/>
            <w:shd w:val="clear" w:color="auto" w:fill="auto"/>
            <w:noWrap/>
            <w:vAlign w:val="bottom"/>
          </w:tcPr>
          <w:p w14:paraId="3CAEC30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65337</w:t>
            </w:r>
          </w:p>
        </w:tc>
        <w:tc>
          <w:tcPr>
            <w:tcW w:w="529" w:type="pct"/>
            <w:shd w:val="clear" w:color="auto" w:fill="auto"/>
            <w:noWrap/>
            <w:vAlign w:val="bottom"/>
          </w:tcPr>
          <w:p w14:paraId="177C3FB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65859</w:t>
            </w:r>
          </w:p>
        </w:tc>
        <w:tc>
          <w:tcPr>
            <w:tcW w:w="625" w:type="pct"/>
            <w:shd w:val="clear" w:color="auto" w:fill="auto"/>
            <w:noWrap/>
            <w:vAlign w:val="bottom"/>
          </w:tcPr>
          <w:p w14:paraId="14A5A32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66410</w:t>
            </w:r>
          </w:p>
        </w:tc>
        <w:tc>
          <w:tcPr>
            <w:tcW w:w="673" w:type="pct"/>
            <w:shd w:val="clear" w:color="auto" w:fill="auto"/>
            <w:noWrap/>
            <w:vAlign w:val="bottom"/>
          </w:tcPr>
          <w:p w14:paraId="3170EE2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66990</w:t>
            </w:r>
          </w:p>
        </w:tc>
        <w:tc>
          <w:tcPr>
            <w:tcW w:w="628" w:type="pct"/>
            <w:shd w:val="clear" w:color="auto" w:fill="auto"/>
            <w:noWrap/>
            <w:vAlign w:val="bottom"/>
          </w:tcPr>
          <w:p w14:paraId="546E1A7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67600</w:t>
            </w:r>
          </w:p>
        </w:tc>
      </w:tr>
      <w:tr w:rsidR="003C3DA0" w:rsidRPr="00CC49AB" w14:paraId="2FBF607D" w14:textId="77777777" w:rsidTr="00D34145">
        <w:trPr>
          <w:trHeight w:val="144"/>
        </w:trPr>
        <w:tc>
          <w:tcPr>
            <w:tcW w:w="1199" w:type="pct"/>
            <w:shd w:val="clear" w:color="auto" w:fill="auto"/>
            <w:noWrap/>
            <w:vAlign w:val="bottom"/>
          </w:tcPr>
          <w:p w14:paraId="0BA2F6A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shd w:val="clear" w:color="auto" w:fill="auto"/>
            <w:noWrap/>
            <w:vAlign w:val="bottom"/>
          </w:tcPr>
          <w:p w14:paraId="05DC63C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34191</w:t>
            </w:r>
          </w:p>
        </w:tc>
        <w:tc>
          <w:tcPr>
            <w:tcW w:w="779" w:type="pct"/>
            <w:shd w:val="clear" w:color="auto" w:fill="auto"/>
            <w:noWrap/>
            <w:vAlign w:val="bottom"/>
          </w:tcPr>
          <w:p w14:paraId="72ED2C66"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34273</w:t>
            </w:r>
          </w:p>
        </w:tc>
        <w:tc>
          <w:tcPr>
            <w:tcW w:w="529" w:type="pct"/>
            <w:shd w:val="clear" w:color="auto" w:fill="auto"/>
            <w:noWrap/>
            <w:vAlign w:val="bottom"/>
          </w:tcPr>
          <w:p w14:paraId="0FCD341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34359</w:t>
            </w:r>
          </w:p>
        </w:tc>
        <w:tc>
          <w:tcPr>
            <w:tcW w:w="625" w:type="pct"/>
            <w:shd w:val="clear" w:color="auto" w:fill="auto"/>
            <w:noWrap/>
            <w:vAlign w:val="bottom"/>
          </w:tcPr>
          <w:p w14:paraId="4E54846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34454</w:t>
            </w:r>
          </w:p>
        </w:tc>
        <w:tc>
          <w:tcPr>
            <w:tcW w:w="673" w:type="pct"/>
            <w:shd w:val="clear" w:color="auto" w:fill="auto"/>
            <w:noWrap/>
            <w:vAlign w:val="bottom"/>
          </w:tcPr>
          <w:p w14:paraId="1B68AE7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34556</w:t>
            </w:r>
          </w:p>
        </w:tc>
        <w:tc>
          <w:tcPr>
            <w:tcW w:w="628" w:type="pct"/>
            <w:shd w:val="clear" w:color="auto" w:fill="auto"/>
            <w:noWrap/>
            <w:vAlign w:val="bottom"/>
          </w:tcPr>
          <w:p w14:paraId="19FA3B3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34666</w:t>
            </w:r>
          </w:p>
        </w:tc>
      </w:tr>
      <w:tr w:rsidR="003C3DA0" w:rsidRPr="00CC49AB" w14:paraId="383D711F" w14:textId="77777777" w:rsidTr="00D34145">
        <w:trPr>
          <w:trHeight w:val="144"/>
        </w:trPr>
        <w:tc>
          <w:tcPr>
            <w:tcW w:w="1199" w:type="pct"/>
            <w:shd w:val="clear" w:color="auto" w:fill="auto"/>
            <w:noWrap/>
            <w:vAlign w:val="bottom"/>
          </w:tcPr>
          <w:p w14:paraId="5BE5604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67" w:type="pct"/>
            <w:shd w:val="clear" w:color="auto" w:fill="auto"/>
            <w:noWrap/>
            <w:vAlign w:val="bottom"/>
          </w:tcPr>
          <w:p w14:paraId="09AB0E2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349846</w:t>
            </w:r>
          </w:p>
        </w:tc>
        <w:tc>
          <w:tcPr>
            <w:tcW w:w="779" w:type="pct"/>
            <w:shd w:val="clear" w:color="auto" w:fill="auto"/>
            <w:noWrap/>
            <w:vAlign w:val="bottom"/>
          </w:tcPr>
          <w:p w14:paraId="024A0AB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358936</w:t>
            </w:r>
          </w:p>
        </w:tc>
        <w:tc>
          <w:tcPr>
            <w:tcW w:w="529" w:type="pct"/>
            <w:shd w:val="clear" w:color="auto" w:fill="auto"/>
            <w:noWrap/>
            <w:vAlign w:val="bottom"/>
          </w:tcPr>
          <w:p w14:paraId="6D8ACD1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368384</w:t>
            </w:r>
          </w:p>
        </w:tc>
        <w:tc>
          <w:tcPr>
            <w:tcW w:w="625" w:type="pct"/>
            <w:shd w:val="clear" w:color="auto" w:fill="auto"/>
            <w:noWrap/>
            <w:vAlign w:val="bottom"/>
          </w:tcPr>
          <w:p w14:paraId="00EA38A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378242</w:t>
            </w:r>
          </w:p>
        </w:tc>
        <w:tc>
          <w:tcPr>
            <w:tcW w:w="673" w:type="pct"/>
            <w:shd w:val="clear" w:color="auto" w:fill="auto"/>
            <w:noWrap/>
            <w:vAlign w:val="bottom"/>
          </w:tcPr>
          <w:p w14:paraId="348B6A7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388533</w:t>
            </w:r>
          </w:p>
        </w:tc>
        <w:tc>
          <w:tcPr>
            <w:tcW w:w="628" w:type="pct"/>
            <w:shd w:val="clear" w:color="auto" w:fill="auto"/>
            <w:noWrap/>
            <w:vAlign w:val="bottom"/>
          </w:tcPr>
          <w:p w14:paraId="637FC88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399276</w:t>
            </w:r>
          </w:p>
        </w:tc>
      </w:tr>
      <w:tr w:rsidR="003C3DA0" w:rsidRPr="00CC49AB" w14:paraId="669F5FB2" w14:textId="77777777" w:rsidTr="00D34145">
        <w:trPr>
          <w:trHeight w:val="144"/>
        </w:trPr>
        <w:tc>
          <w:tcPr>
            <w:tcW w:w="1199" w:type="pct"/>
            <w:shd w:val="clear" w:color="auto" w:fill="auto"/>
            <w:noWrap/>
            <w:vAlign w:val="bottom"/>
          </w:tcPr>
          <w:p w14:paraId="282994B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shd w:val="clear" w:color="auto" w:fill="auto"/>
            <w:noWrap/>
            <w:vAlign w:val="bottom"/>
          </w:tcPr>
          <w:p w14:paraId="5E3B243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839521</w:t>
            </w:r>
          </w:p>
        </w:tc>
        <w:tc>
          <w:tcPr>
            <w:tcW w:w="779" w:type="pct"/>
            <w:shd w:val="clear" w:color="auto" w:fill="auto"/>
            <w:noWrap/>
            <w:vAlign w:val="bottom"/>
          </w:tcPr>
          <w:p w14:paraId="1DEA50B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854889</w:t>
            </w:r>
          </w:p>
        </w:tc>
        <w:tc>
          <w:tcPr>
            <w:tcW w:w="529" w:type="pct"/>
            <w:shd w:val="clear" w:color="auto" w:fill="auto"/>
            <w:noWrap/>
            <w:vAlign w:val="bottom"/>
          </w:tcPr>
          <w:p w14:paraId="41274F6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870873</w:t>
            </w:r>
          </w:p>
        </w:tc>
        <w:tc>
          <w:tcPr>
            <w:tcW w:w="625" w:type="pct"/>
            <w:shd w:val="clear" w:color="auto" w:fill="auto"/>
            <w:noWrap/>
            <w:vAlign w:val="bottom"/>
          </w:tcPr>
          <w:p w14:paraId="1C1EE55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887586</w:t>
            </w:r>
          </w:p>
        </w:tc>
        <w:tc>
          <w:tcPr>
            <w:tcW w:w="673" w:type="pct"/>
            <w:shd w:val="clear" w:color="auto" w:fill="auto"/>
            <w:noWrap/>
            <w:vAlign w:val="bottom"/>
          </w:tcPr>
          <w:p w14:paraId="6851CF5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905060</w:t>
            </w:r>
          </w:p>
        </w:tc>
        <w:tc>
          <w:tcPr>
            <w:tcW w:w="628" w:type="pct"/>
            <w:shd w:val="clear" w:color="auto" w:fill="auto"/>
            <w:noWrap/>
            <w:vAlign w:val="bottom"/>
          </w:tcPr>
          <w:p w14:paraId="258B288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923329</w:t>
            </w:r>
          </w:p>
        </w:tc>
      </w:tr>
      <w:tr w:rsidR="003C3DA0" w:rsidRPr="00CC49AB" w14:paraId="243A00EA" w14:textId="77777777" w:rsidTr="00D34145">
        <w:trPr>
          <w:trHeight w:val="144"/>
        </w:trPr>
        <w:tc>
          <w:tcPr>
            <w:tcW w:w="1199" w:type="pct"/>
            <w:shd w:val="clear" w:color="auto" w:fill="FDE9D9" w:themeFill="accent6" w:themeFillTint="33"/>
            <w:noWrap/>
            <w:vAlign w:val="bottom"/>
          </w:tcPr>
          <w:p w14:paraId="0B270B8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67" w:type="pct"/>
            <w:shd w:val="clear" w:color="auto" w:fill="FDE9D9" w:themeFill="accent6" w:themeFillTint="33"/>
            <w:noWrap/>
            <w:vAlign w:val="bottom"/>
          </w:tcPr>
          <w:p w14:paraId="73F2080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2047</w:t>
            </w:r>
          </w:p>
        </w:tc>
        <w:tc>
          <w:tcPr>
            <w:tcW w:w="779" w:type="pct"/>
            <w:shd w:val="clear" w:color="auto" w:fill="FDE9D9" w:themeFill="accent6" w:themeFillTint="33"/>
            <w:noWrap/>
            <w:vAlign w:val="bottom"/>
          </w:tcPr>
          <w:p w14:paraId="272B6B3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2048</w:t>
            </w:r>
          </w:p>
        </w:tc>
        <w:tc>
          <w:tcPr>
            <w:tcW w:w="529" w:type="pct"/>
            <w:shd w:val="clear" w:color="auto" w:fill="FDE9D9" w:themeFill="accent6" w:themeFillTint="33"/>
            <w:noWrap/>
            <w:vAlign w:val="bottom"/>
          </w:tcPr>
          <w:p w14:paraId="47BCA89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2049</w:t>
            </w:r>
          </w:p>
        </w:tc>
        <w:tc>
          <w:tcPr>
            <w:tcW w:w="625" w:type="pct"/>
            <w:shd w:val="clear" w:color="auto" w:fill="FDE9D9" w:themeFill="accent6" w:themeFillTint="33"/>
            <w:noWrap/>
            <w:vAlign w:val="bottom"/>
          </w:tcPr>
          <w:p w14:paraId="2B9CAEF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2050</w:t>
            </w:r>
          </w:p>
        </w:tc>
        <w:tc>
          <w:tcPr>
            <w:tcW w:w="673" w:type="pct"/>
            <w:shd w:val="clear" w:color="auto" w:fill="auto"/>
            <w:noWrap/>
            <w:vAlign w:val="bottom"/>
          </w:tcPr>
          <w:p w14:paraId="34F18BE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c>
          <w:tcPr>
            <w:tcW w:w="628" w:type="pct"/>
            <w:shd w:val="clear" w:color="auto" w:fill="auto"/>
            <w:noWrap/>
            <w:vAlign w:val="bottom"/>
          </w:tcPr>
          <w:p w14:paraId="31910A0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r>
      <w:tr w:rsidR="003C3DA0" w:rsidRPr="00CC49AB" w14:paraId="553497DC" w14:textId="77777777" w:rsidTr="00D34145">
        <w:trPr>
          <w:trHeight w:val="144"/>
        </w:trPr>
        <w:tc>
          <w:tcPr>
            <w:tcW w:w="1199" w:type="pct"/>
            <w:shd w:val="clear" w:color="auto" w:fill="auto"/>
            <w:noWrap/>
            <w:vAlign w:val="bottom"/>
          </w:tcPr>
          <w:p w14:paraId="6041D31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67" w:type="pct"/>
            <w:shd w:val="clear" w:color="auto" w:fill="auto"/>
            <w:noWrap/>
            <w:vAlign w:val="bottom"/>
          </w:tcPr>
          <w:p w14:paraId="584C218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428906</w:t>
            </w:r>
          </w:p>
        </w:tc>
        <w:tc>
          <w:tcPr>
            <w:tcW w:w="779" w:type="pct"/>
            <w:shd w:val="clear" w:color="auto" w:fill="auto"/>
            <w:noWrap/>
            <w:vAlign w:val="bottom"/>
          </w:tcPr>
          <w:p w14:paraId="7BAE06E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436354</w:t>
            </w:r>
          </w:p>
        </w:tc>
        <w:tc>
          <w:tcPr>
            <w:tcW w:w="529" w:type="pct"/>
            <w:shd w:val="clear" w:color="auto" w:fill="auto"/>
            <w:noWrap/>
            <w:vAlign w:val="bottom"/>
          </w:tcPr>
          <w:p w14:paraId="5E4C098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444144</w:t>
            </w:r>
          </w:p>
        </w:tc>
        <w:tc>
          <w:tcPr>
            <w:tcW w:w="625" w:type="pct"/>
            <w:shd w:val="clear" w:color="auto" w:fill="auto"/>
            <w:noWrap/>
            <w:vAlign w:val="bottom"/>
          </w:tcPr>
          <w:p w14:paraId="2617A8F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452291</w:t>
            </w:r>
          </w:p>
        </w:tc>
        <w:tc>
          <w:tcPr>
            <w:tcW w:w="673" w:type="pct"/>
            <w:shd w:val="clear" w:color="auto" w:fill="auto"/>
            <w:noWrap/>
            <w:vAlign w:val="bottom"/>
          </w:tcPr>
          <w:p w14:paraId="74B9C26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c>
          <w:tcPr>
            <w:tcW w:w="628" w:type="pct"/>
            <w:shd w:val="clear" w:color="auto" w:fill="auto"/>
            <w:noWrap/>
            <w:vAlign w:val="bottom"/>
          </w:tcPr>
          <w:p w14:paraId="1564C05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r>
      <w:tr w:rsidR="003C3DA0" w:rsidRPr="00CC49AB" w14:paraId="29132FD7" w14:textId="77777777" w:rsidTr="00D34145">
        <w:trPr>
          <w:trHeight w:val="144"/>
        </w:trPr>
        <w:tc>
          <w:tcPr>
            <w:tcW w:w="1199" w:type="pct"/>
            <w:shd w:val="clear" w:color="auto" w:fill="auto"/>
            <w:noWrap/>
            <w:vAlign w:val="bottom"/>
          </w:tcPr>
          <w:p w14:paraId="5DB2B83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shd w:val="clear" w:color="auto" w:fill="auto"/>
            <w:noWrap/>
            <w:vAlign w:val="bottom"/>
          </w:tcPr>
          <w:p w14:paraId="2C5252B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68241</w:t>
            </w:r>
          </w:p>
        </w:tc>
        <w:tc>
          <w:tcPr>
            <w:tcW w:w="779" w:type="pct"/>
            <w:shd w:val="clear" w:color="auto" w:fill="auto"/>
            <w:noWrap/>
            <w:vAlign w:val="bottom"/>
          </w:tcPr>
          <w:p w14:paraId="6D3C724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68914</w:t>
            </w:r>
          </w:p>
        </w:tc>
        <w:tc>
          <w:tcPr>
            <w:tcW w:w="529" w:type="pct"/>
            <w:shd w:val="clear" w:color="auto" w:fill="auto"/>
            <w:noWrap/>
            <w:vAlign w:val="bottom"/>
          </w:tcPr>
          <w:p w14:paraId="42F7E26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69619</w:t>
            </w:r>
          </w:p>
        </w:tc>
        <w:tc>
          <w:tcPr>
            <w:tcW w:w="625" w:type="pct"/>
            <w:shd w:val="clear" w:color="auto" w:fill="auto"/>
            <w:noWrap/>
            <w:vAlign w:val="bottom"/>
          </w:tcPr>
          <w:p w14:paraId="3AB6866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70356</w:t>
            </w:r>
          </w:p>
        </w:tc>
        <w:tc>
          <w:tcPr>
            <w:tcW w:w="673" w:type="pct"/>
            <w:shd w:val="clear" w:color="auto" w:fill="auto"/>
            <w:noWrap/>
            <w:vAlign w:val="bottom"/>
          </w:tcPr>
          <w:p w14:paraId="074FF61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c>
          <w:tcPr>
            <w:tcW w:w="628" w:type="pct"/>
            <w:shd w:val="clear" w:color="auto" w:fill="auto"/>
            <w:noWrap/>
            <w:vAlign w:val="bottom"/>
          </w:tcPr>
          <w:p w14:paraId="21A098D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r>
      <w:tr w:rsidR="003C3DA0" w:rsidRPr="00CC49AB" w14:paraId="1713D0CC" w14:textId="77777777" w:rsidTr="00D34145">
        <w:trPr>
          <w:trHeight w:val="144"/>
        </w:trPr>
        <w:tc>
          <w:tcPr>
            <w:tcW w:w="1199" w:type="pct"/>
            <w:shd w:val="clear" w:color="auto" w:fill="auto"/>
            <w:noWrap/>
            <w:vAlign w:val="bottom"/>
          </w:tcPr>
          <w:p w14:paraId="601F217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shd w:val="clear" w:color="auto" w:fill="auto"/>
            <w:noWrap/>
            <w:vAlign w:val="bottom"/>
          </w:tcPr>
          <w:p w14:paraId="2554EF8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34784</w:t>
            </w:r>
          </w:p>
        </w:tc>
        <w:tc>
          <w:tcPr>
            <w:tcW w:w="779" w:type="pct"/>
            <w:shd w:val="clear" w:color="auto" w:fill="auto"/>
            <w:noWrap/>
            <w:vAlign w:val="bottom"/>
          </w:tcPr>
          <w:p w14:paraId="467631E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34908</w:t>
            </w:r>
          </w:p>
        </w:tc>
        <w:tc>
          <w:tcPr>
            <w:tcW w:w="529" w:type="pct"/>
            <w:shd w:val="clear" w:color="auto" w:fill="auto"/>
            <w:noWrap/>
            <w:vAlign w:val="bottom"/>
          </w:tcPr>
          <w:p w14:paraId="3F659B0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35040</w:t>
            </w:r>
          </w:p>
        </w:tc>
        <w:tc>
          <w:tcPr>
            <w:tcW w:w="625" w:type="pct"/>
            <w:shd w:val="clear" w:color="auto" w:fill="auto"/>
            <w:noWrap/>
            <w:vAlign w:val="bottom"/>
          </w:tcPr>
          <w:p w14:paraId="37F8234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35178</w:t>
            </w:r>
          </w:p>
        </w:tc>
        <w:tc>
          <w:tcPr>
            <w:tcW w:w="673" w:type="pct"/>
            <w:shd w:val="clear" w:color="auto" w:fill="auto"/>
            <w:noWrap/>
            <w:vAlign w:val="bottom"/>
          </w:tcPr>
          <w:p w14:paraId="456EDB5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c>
          <w:tcPr>
            <w:tcW w:w="628" w:type="pct"/>
            <w:shd w:val="clear" w:color="auto" w:fill="auto"/>
            <w:noWrap/>
            <w:vAlign w:val="bottom"/>
          </w:tcPr>
          <w:p w14:paraId="48E1BCC6"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r>
      <w:tr w:rsidR="003C3DA0" w:rsidRPr="00CC49AB" w14:paraId="36453DF3" w14:textId="77777777" w:rsidTr="00D34145">
        <w:trPr>
          <w:trHeight w:val="144"/>
        </w:trPr>
        <w:tc>
          <w:tcPr>
            <w:tcW w:w="1199" w:type="pct"/>
            <w:shd w:val="clear" w:color="auto" w:fill="auto"/>
            <w:noWrap/>
            <w:vAlign w:val="bottom"/>
          </w:tcPr>
          <w:p w14:paraId="6E3DE5E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67" w:type="pct"/>
            <w:shd w:val="clear" w:color="auto" w:fill="auto"/>
            <w:noWrap/>
            <w:vAlign w:val="bottom"/>
          </w:tcPr>
          <w:p w14:paraId="57AA50F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410496</w:t>
            </w:r>
          </w:p>
        </w:tc>
        <w:tc>
          <w:tcPr>
            <w:tcW w:w="779" w:type="pct"/>
            <w:shd w:val="clear" w:color="auto" w:fill="auto"/>
            <w:noWrap/>
            <w:vAlign w:val="bottom"/>
          </w:tcPr>
          <w:p w14:paraId="3BF129D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422217</w:t>
            </w:r>
          </w:p>
        </w:tc>
        <w:tc>
          <w:tcPr>
            <w:tcW w:w="529" w:type="pct"/>
            <w:shd w:val="clear" w:color="auto" w:fill="auto"/>
            <w:noWrap/>
            <w:vAlign w:val="bottom"/>
          </w:tcPr>
          <w:p w14:paraId="2DDDE3B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434464</w:t>
            </w:r>
          </w:p>
        </w:tc>
        <w:tc>
          <w:tcPr>
            <w:tcW w:w="625" w:type="pct"/>
            <w:shd w:val="clear" w:color="auto" w:fill="auto"/>
            <w:noWrap/>
            <w:vAlign w:val="bottom"/>
          </w:tcPr>
          <w:p w14:paraId="34766E9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447266</w:t>
            </w:r>
          </w:p>
        </w:tc>
        <w:tc>
          <w:tcPr>
            <w:tcW w:w="673" w:type="pct"/>
            <w:shd w:val="clear" w:color="auto" w:fill="auto"/>
            <w:noWrap/>
            <w:vAlign w:val="bottom"/>
          </w:tcPr>
          <w:p w14:paraId="3E7DD27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c>
          <w:tcPr>
            <w:tcW w:w="628" w:type="pct"/>
            <w:shd w:val="clear" w:color="auto" w:fill="auto"/>
            <w:noWrap/>
            <w:vAlign w:val="bottom"/>
          </w:tcPr>
          <w:p w14:paraId="7C00659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r>
      <w:tr w:rsidR="003C3DA0" w:rsidRPr="00CC49AB" w14:paraId="229F8CB5" w14:textId="77777777" w:rsidTr="00D34145">
        <w:trPr>
          <w:trHeight w:val="144"/>
        </w:trPr>
        <w:tc>
          <w:tcPr>
            <w:tcW w:w="1199" w:type="pct"/>
            <w:shd w:val="clear" w:color="auto" w:fill="auto"/>
            <w:noWrap/>
            <w:vAlign w:val="bottom"/>
          </w:tcPr>
          <w:p w14:paraId="196657D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shd w:val="clear" w:color="auto" w:fill="auto"/>
            <w:noWrap/>
            <w:vAlign w:val="bottom"/>
          </w:tcPr>
          <w:p w14:paraId="06448E4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942427</w:t>
            </w:r>
          </w:p>
        </w:tc>
        <w:tc>
          <w:tcPr>
            <w:tcW w:w="779" w:type="pct"/>
            <w:shd w:val="clear" w:color="auto" w:fill="auto"/>
            <w:noWrap/>
            <w:vAlign w:val="bottom"/>
          </w:tcPr>
          <w:p w14:paraId="0F13E67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962394</w:t>
            </w:r>
          </w:p>
        </w:tc>
        <w:tc>
          <w:tcPr>
            <w:tcW w:w="529" w:type="pct"/>
            <w:shd w:val="clear" w:color="auto" w:fill="auto"/>
            <w:noWrap/>
            <w:vAlign w:val="bottom"/>
          </w:tcPr>
          <w:p w14:paraId="097DD39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983267</w:t>
            </w:r>
          </w:p>
        </w:tc>
        <w:tc>
          <w:tcPr>
            <w:tcW w:w="625" w:type="pct"/>
            <w:shd w:val="clear" w:color="auto" w:fill="auto"/>
            <w:noWrap/>
            <w:vAlign w:val="bottom"/>
          </w:tcPr>
          <w:p w14:paraId="3B2B896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1005091</w:t>
            </w:r>
          </w:p>
        </w:tc>
        <w:tc>
          <w:tcPr>
            <w:tcW w:w="673" w:type="pct"/>
            <w:shd w:val="clear" w:color="auto" w:fill="auto"/>
            <w:noWrap/>
            <w:vAlign w:val="bottom"/>
          </w:tcPr>
          <w:p w14:paraId="1042C85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c>
          <w:tcPr>
            <w:tcW w:w="628" w:type="pct"/>
            <w:shd w:val="clear" w:color="auto" w:fill="auto"/>
            <w:noWrap/>
            <w:vAlign w:val="bottom"/>
          </w:tcPr>
          <w:p w14:paraId="6D0CE44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r>
    </w:tbl>
    <w:p w14:paraId="5DE5C5B5" w14:textId="77777777" w:rsidR="00E82E3E" w:rsidRPr="00CC49AB" w:rsidRDefault="00E82E3E" w:rsidP="003C3DA0">
      <w:pPr>
        <w:pStyle w:val="Heading1"/>
        <w:numPr>
          <w:ilvl w:val="0"/>
          <w:numId w:val="0"/>
        </w:numPr>
        <w:spacing w:after="0" w:line="240" w:lineRule="auto"/>
        <w:rPr>
          <w:rFonts w:ascii="Garamond" w:hAnsi="Garamond" w:cs="Times New Roman"/>
          <w:color w:val="auto"/>
        </w:rPr>
      </w:pPr>
      <w:bookmarkStart w:id="416" w:name="_Toc184729173"/>
    </w:p>
    <w:p w14:paraId="52DE954F" w14:textId="2091E148" w:rsidR="003C3DA0" w:rsidRPr="00CC49AB" w:rsidRDefault="003C3DA0" w:rsidP="00E82E3E">
      <w:pPr>
        <w:pStyle w:val="TEKSTIIIIII"/>
      </w:pPr>
      <w:r w:rsidRPr="00CC49AB">
        <w:t>Aneksi 4: Sipërfaqja e parashikuar (m</w:t>
      </w:r>
      <w:r w:rsidRPr="00CC49AB">
        <w:rPr>
          <w:vertAlign w:val="superscript"/>
        </w:rPr>
        <w:t>2</w:t>
      </w:r>
      <w:r w:rsidRPr="00CC49AB">
        <w:t xml:space="preserve">) e njësive të banimit të zonave klimatike 1, 2 dhe 3 të zëna për periudhën </w:t>
      </w:r>
      <w:r w:rsidR="00CE5C83" w:rsidRPr="00CC49AB">
        <w:t>2023–2050</w:t>
      </w:r>
      <w:r w:rsidRPr="00CC49AB">
        <w:t xml:space="preserve"> për Shqipërinë</w:t>
      </w:r>
      <w:bookmarkEnd w:id="416"/>
      <w:r w:rsidR="00DC2701" w:rsidRPr="00CC49AB">
        <w:t xml:space="preserve"> </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00"/>
        <w:gridCol w:w="1095"/>
        <w:gridCol w:w="1429"/>
        <w:gridCol w:w="1094"/>
        <w:gridCol w:w="1146"/>
        <w:gridCol w:w="1234"/>
        <w:gridCol w:w="1152"/>
      </w:tblGrid>
      <w:tr w:rsidR="003C3DA0" w:rsidRPr="00CC49AB" w14:paraId="03AC8B30"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4012C866"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B9EBC95"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2023</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3B57D92"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2024</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49EEA8E"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2025</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F994358"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2026</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5B9672C"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2027</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4B80BE0"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2028</w:t>
            </w:r>
          </w:p>
        </w:tc>
      </w:tr>
      <w:tr w:rsidR="003C3DA0" w:rsidRPr="00CC49AB" w14:paraId="0971A3B7"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D6458C1"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5DAD8CF3"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28,713,261</w:t>
            </w:r>
          </w:p>
        </w:tc>
        <w:tc>
          <w:tcPr>
            <w:tcW w:w="764" w:type="pct"/>
            <w:tcBorders>
              <w:top w:val="single" w:sz="4" w:space="0" w:color="auto"/>
              <w:left w:val="single" w:sz="4" w:space="0" w:color="auto"/>
              <w:bottom w:val="single" w:sz="4" w:space="0" w:color="auto"/>
              <w:right w:val="single" w:sz="4" w:space="0" w:color="auto"/>
            </w:tcBorders>
            <w:noWrap/>
            <w:vAlign w:val="center"/>
          </w:tcPr>
          <w:p w14:paraId="66051FE4"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28,969,376</w:t>
            </w:r>
          </w:p>
        </w:tc>
        <w:tc>
          <w:tcPr>
            <w:tcW w:w="585" w:type="pct"/>
            <w:tcBorders>
              <w:top w:val="single" w:sz="4" w:space="0" w:color="auto"/>
              <w:left w:val="single" w:sz="4" w:space="0" w:color="auto"/>
              <w:bottom w:val="single" w:sz="4" w:space="0" w:color="auto"/>
              <w:right w:val="single" w:sz="4" w:space="0" w:color="auto"/>
            </w:tcBorders>
            <w:noWrap/>
            <w:vAlign w:val="center"/>
          </w:tcPr>
          <w:p w14:paraId="6DA550F5"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29,217,564</w:t>
            </w:r>
          </w:p>
        </w:tc>
        <w:tc>
          <w:tcPr>
            <w:tcW w:w="613" w:type="pct"/>
            <w:tcBorders>
              <w:top w:val="single" w:sz="4" w:space="0" w:color="auto"/>
              <w:left w:val="single" w:sz="4" w:space="0" w:color="auto"/>
              <w:bottom w:val="single" w:sz="4" w:space="0" w:color="auto"/>
              <w:right w:val="single" w:sz="4" w:space="0" w:color="auto"/>
            </w:tcBorders>
            <w:noWrap/>
            <w:vAlign w:val="center"/>
          </w:tcPr>
          <w:p w14:paraId="7A1FACC1"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29,454,647</w:t>
            </w:r>
          </w:p>
        </w:tc>
        <w:tc>
          <w:tcPr>
            <w:tcW w:w="660" w:type="pct"/>
            <w:tcBorders>
              <w:top w:val="single" w:sz="4" w:space="0" w:color="auto"/>
              <w:left w:val="single" w:sz="4" w:space="0" w:color="auto"/>
              <w:bottom w:val="single" w:sz="4" w:space="0" w:color="auto"/>
              <w:right w:val="single" w:sz="4" w:space="0" w:color="auto"/>
            </w:tcBorders>
            <w:noWrap/>
            <w:vAlign w:val="center"/>
          </w:tcPr>
          <w:p w14:paraId="2C335BBB"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29,683,326</w:t>
            </w:r>
          </w:p>
        </w:tc>
        <w:tc>
          <w:tcPr>
            <w:tcW w:w="616" w:type="pct"/>
            <w:tcBorders>
              <w:top w:val="single" w:sz="4" w:space="0" w:color="auto"/>
              <w:left w:val="single" w:sz="4" w:space="0" w:color="auto"/>
              <w:bottom w:val="single" w:sz="4" w:space="0" w:color="auto"/>
              <w:right w:val="single" w:sz="4" w:space="0" w:color="auto"/>
            </w:tcBorders>
            <w:noWrap/>
            <w:vAlign w:val="center"/>
          </w:tcPr>
          <w:p w14:paraId="4952D2E6"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29,918,424</w:t>
            </w:r>
          </w:p>
        </w:tc>
      </w:tr>
      <w:tr w:rsidR="003C3DA0" w:rsidRPr="00CC49AB" w14:paraId="0E71D2F4"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7A25502"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59A40A09"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4,786,886</w:t>
            </w:r>
          </w:p>
        </w:tc>
        <w:tc>
          <w:tcPr>
            <w:tcW w:w="764" w:type="pct"/>
            <w:tcBorders>
              <w:top w:val="single" w:sz="4" w:space="0" w:color="auto"/>
              <w:left w:val="single" w:sz="4" w:space="0" w:color="auto"/>
              <w:bottom w:val="single" w:sz="4" w:space="0" w:color="auto"/>
              <w:right w:val="single" w:sz="4" w:space="0" w:color="auto"/>
            </w:tcBorders>
            <w:noWrap/>
            <w:vAlign w:val="center"/>
          </w:tcPr>
          <w:p w14:paraId="0521F315"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4,803,755</w:t>
            </w:r>
          </w:p>
        </w:tc>
        <w:tc>
          <w:tcPr>
            <w:tcW w:w="585" w:type="pct"/>
            <w:tcBorders>
              <w:top w:val="single" w:sz="4" w:space="0" w:color="auto"/>
              <w:left w:val="single" w:sz="4" w:space="0" w:color="auto"/>
              <w:bottom w:val="single" w:sz="4" w:space="0" w:color="auto"/>
              <w:right w:val="single" w:sz="4" w:space="0" w:color="auto"/>
            </w:tcBorders>
            <w:noWrap/>
            <w:vAlign w:val="center"/>
          </w:tcPr>
          <w:p w14:paraId="0277311E"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4,818,679</w:t>
            </w:r>
          </w:p>
        </w:tc>
        <w:tc>
          <w:tcPr>
            <w:tcW w:w="613" w:type="pct"/>
            <w:tcBorders>
              <w:top w:val="single" w:sz="4" w:space="0" w:color="auto"/>
              <w:left w:val="single" w:sz="4" w:space="0" w:color="auto"/>
              <w:bottom w:val="single" w:sz="4" w:space="0" w:color="auto"/>
              <w:right w:val="single" w:sz="4" w:space="0" w:color="auto"/>
            </w:tcBorders>
            <w:noWrap/>
            <w:vAlign w:val="center"/>
          </w:tcPr>
          <w:p w14:paraId="31A40020"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4,831,153</w:t>
            </w:r>
          </w:p>
        </w:tc>
        <w:tc>
          <w:tcPr>
            <w:tcW w:w="660" w:type="pct"/>
            <w:tcBorders>
              <w:top w:val="single" w:sz="4" w:space="0" w:color="auto"/>
              <w:left w:val="single" w:sz="4" w:space="0" w:color="auto"/>
              <w:bottom w:val="single" w:sz="4" w:space="0" w:color="auto"/>
              <w:right w:val="single" w:sz="4" w:space="0" w:color="auto"/>
            </w:tcBorders>
            <w:noWrap/>
            <w:vAlign w:val="center"/>
          </w:tcPr>
          <w:p w14:paraId="7BA59641"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4,841,641</w:t>
            </w:r>
          </w:p>
        </w:tc>
        <w:tc>
          <w:tcPr>
            <w:tcW w:w="616" w:type="pct"/>
            <w:tcBorders>
              <w:top w:val="single" w:sz="4" w:space="0" w:color="auto"/>
              <w:left w:val="single" w:sz="4" w:space="0" w:color="auto"/>
              <w:bottom w:val="single" w:sz="4" w:space="0" w:color="auto"/>
              <w:right w:val="single" w:sz="4" w:space="0" w:color="auto"/>
            </w:tcBorders>
            <w:noWrap/>
            <w:vAlign w:val="center"/>
          </w:tcPr>
          <w:p w14:paraId="1A822929"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4,852,563</w:t>
            </w:r>
          </w:p>
        </w:tc>
      </w:tr>
      <w:tr w:rsidR="003C3DA0" w:rsidRPr="00CC49AB" w14:paraId="3AE48AF2"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FB691F0"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5A097FF9"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2,936,473</w:t>
            </w:r>
          </w:p>
        </w:tc>
        <w:tc>
          <w:tcPr>
            <w:tcW w:w="764" w:type="pct"/>
            <w:tcBorders>
              <w:top w:val="single" w:sz="4" w:space="0" w:color="auto"/>
              <w:left w:val="single" w:sz="4" w:space="0" w:color="auto"/>
              <w:bottom w:val="single" w:sz="4" w:space="0" w:color="auto"/>
              <w:right w:val="single" w:sz="4" w:space="0" w:color="auto"/>
            </w:tcBorders>
            <w:noWrap/>
            <w:vAlign w:val="center"/>
          </w:tcPr>
          <w:p w14:paraId="397F60DA"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2,936,620</w:t>
            </w:r>
          </w:p>
        </w:tc>
        <w:tc>
          <w:tcPr>
            <w:tcW w:w="585" w:type="pct"/>
            <w:tcBorders>
              <w:top w:val="single" w:sz="4" w:space="0" w:color="auto"/>
              <w:left w:val="single" w:sz="4" w:space="0" w:color="auto"/>
              <w:bottom w:val="single" w:sz="4" w:space="0" w:color="auto"/>
              <w:right w:val="single" w:sz="4" w:space="0" w:color="auto"/>
            </w:tcBorders>
            <w:noWrap/>
            <w:vAlign w:val="center"/>
          </w:tcPr>
          <w:p w14:paraId="66B36C86"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2,935,328</w:t>
            </w:r>
          </w:p>
        </w:tc>
        <w:tc>
          <w:tcPr>
            <w:tcW w:w="613" w:type="pct"/>
            <w:tcBorders>
              <w:top w:val="single" w:sz="4" w:space="0" w:color="auto"/>
              <w:left w:val="single" w:sz="4" w:space="0" w:color="auto"/>
              <w:bottom w:val="single" w:sz="4" w:space="0" w:color="auto"/>
              <w:right w:val="single" w:sz="4" w:space="0" w:color="auto"/>
            </w:tcBorders>
            <w:noWrap/>
            <w:vAlign w:val="center"/>
          </w:tcPr>
          <w:p w14:paraId="0C574F03"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2,932,296</w:t>
            </w:r>
          </w:p>
        </w:tc>
        <w:tc>
          <w:tcPr>
            <w:tcW w:w="660" w:type="pct"/>
            <w:tcBorders>
              <w:top w:val="single" w:sz="4" w:space="0" w:color="auto"/>
              <w:left w:val="single" w:sz="4" w:space="0" w:color="auto"/>
              <w:bottom w:val="single" w:sz="4" w:space="0" w:color="auto"/>
              <w:right w:val="single" w:sz="4" w:space="0" w:color="auto"/>
            </w:tcBorders>
            <w:noWrap/>
            <w:vAlign w:val="center"/>
          </w:tcPr>
          <w:p w14:paraId="0C7EE303"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2,927,814</w:t>
            </w:r>
          </w:p>
        </w:tc>
        <w:tc>
          <w:tcPr>
            <w:tcW w:w="616" w:type="pct"/>
            <w:tcBorders>
              <w:top w:val="single" w:sz="4" w:space="0" w:color="auto"/>
              <w:left w:val="single" w:sz="4" w:space="0" w:color="auto"/>
              <w:bottom w:val="single" w:sz="4" w:space="0" w:color="auto"/>
              <w:right w:val="single" w:sz="4" w:space="0" w:color="auto"/>
            </w:tcBorders>
            <w:noWrap/>
            <w:vAlign w:val="center"/>
          </w:tcPr>
          <w:p w14:paraId="7AD7910D"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2,923,349</w:t>
            </w:r>
          </w:p>
        </w:tc>
      </w:tr>
      <w:tr w:rsidR="003C3DA0" w:rsidRPr="00CC49AB" w14:paraId="61692BD1"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CB33D0E"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333A2571"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19,627,175</w:t>
            </w:r>
          </w:p>
        </w:tc>
        <w:tc>
          <w:tcPr>
            <w:tcW w:w="764" w:type="pct"/>
            <w:tcBorders>
              <w:top w:val="single" w:sz="4" w:space="0" w:color="auto"/>
              <w:left w:val="single" w:sz="4" w:space="0" w:color="auto"/>
              <w:bottom w:val="single" w:sz="4" w:space="0" w:color="auto"/>
              <w:right w:val="single" w:sz="4" w:space="0" w:color="auto"/>
            </w:tcBorders>
            <w:noWrap/>
            <w:vAlign w:val="center"/>
          </w:tcPr>
          <w:p w14:paraId="58BB347E"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20,048,951</w:t>
            </w:r>
          </w:p>
        </w:tc>
        <w:tc>
          <w:tcPr>
            <w:tcW w:w="585" w:type="pct"/>
            <w:tcBorders>
              <w:top w:val="single" w:sz="4" w:space="0" w:color="auto"/>
              <w:left w:val="single" w:sz="4" w:space="0" w:color="auto"/>
              <w:bottom w:val="single" w:sz="4" w:space="0" w:color="auto"/>
              <w:right w:val="single" w:sz="4" w:space="0" w:color="auto"/>
            </w:tcBorders>
            <w:noWrap/>
            <w:vAlign w:val="center"/>
          </w:tcPr>
          <w:p w14:paraId="20D9BAD0"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20,471,255</w:t>
            </w:r>
          </w:p>
        </w:tc>
        <w:tc>
          <w:tcPr>
            <w:tcW w:w="613" w:type="pct"/>
            <w:tcBorders>
              <w:top w:val="single" w:sz="4" w:space="0" w:color="auto"/>
              <w:left w:val="single" w:sz="4" w:space="0" w:color="auto"/>
              <w:bottom w:val="single" w:sz="4" w:space="0" w:color="auto"/>
              <w:right w:val="single" w:sz="4" w:space="0" w:color="auto"/>
            </w:tcBorders>
            <w:noWrap/>
            <w:vAlign w:val="center"/>
          </w:tcPr>
          <w:p w14:paraId="5BE08CC3"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20,891,693</w:t>
            </w:r>
          </w:p>
        </w:tc>
        <w:tc>
          <w:tcPr>
            <w:tcW w:w="660" w:type="pct"/>
            <w:tcBorders>
              <w:top w:val="single" w:sz="4" w:space="0" w:color="auto"/>
              <w:left w:val="single" w:sz="4" w:space="0" w:color="auto"/>
              <w:bottom w:val="single" w:sz="4" w:space="0" w:color="auto"/>
              <w:right w:val="single" w:sz="4" w:space="0" w:color="auto"/>
            </w:tcBorders>
            <w:noWrap/>
            <w:vAlign w:val="center"/>
          </w:tcPr>
          <w:p w14:paraId="5084EE74"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21,311,975</w:t>
            </w:r>
          </w:p>
        </w:tc>
        <w:tc>
          <w:tcPr>
            <w:tcW w:w="616" w:type="pct"/>
            <w:tcBorders>
              <w:top w:val="single" w:sz="4" w:space="0" w:color="auto"/>
              <w:left w:val="single" w:sz="4" w:space="0" w:color="auto"/>
              <w:bottom w:val="single" w:sz="4" w:space="0" w:color="auto"/>
              <w:right w:val="single" w:sz="4" w:space="0" w:color="auto"/>
            </w:tcBorders>
            <w:noWrap/>
            <w:vAlign w:val="center"/>
          </w:tcPr>
          <w:p w14:paraId="16BCBB46"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21,742,715</w:t>
            </w:r>
          </w:p>
        </w:tc>
      </w:tr>
      <w:tr w:rsidR="003C3DA0" w:rsidRPr="00CC49AB" w14:paraId="356E4F43"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AC2E465"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41C0A6A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56,063,795</w:t>
            </w:r>
          </w:p>
        </w:tc>
        <w:tc>
          <w:tcPr>
            <w:tcW w:w="764" w:type="pct"/>
            <w:tcBorders>
              <w:top w:val="single" w:sz="4" w:space="0" w:color="auto"/>
              <w:left w:val="single" w:sz="4" w:space="0" w:color="auto"/>
              <w:bottom w:val="single" w:sz="4" w:space="0" w:color="auto"/>
              <w:right w:val="single" w:sz="4" w:space="0" w:color="auto"/>
            </w:tcBorders>
            <w:noWrap/>
            <w:vAlign w:val="center"/>
          </w:tcPr>
          <w:p w14:paraId="16C5EB6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56,758,701</w:t>
            </w:r>
          </w:p>
        </w:tc>
        <w:tc>
          <w:tcPr>
            <w:tcW w:w="585" w:type="pct"/>
            <w:tcBorders>
              <w:top w:val="single" w:sz="4" w:space="0" w:color="auto"/>
              <w:left w:val="single" w:sz="4" w:space="0" w:color="auto"/>
              <w:bottom w:val="single" w:sz="4" w:space="0" w:color="auto"/>
              <w:right w:val="single" w:sz="4" w:space="0" w:color="auto"/>
            </w:tcBorders>
            <w:noWrap/>
            <w:vAlign w:val="center"/>
          </w:tcPr>
          <w:p w14:paraId="41E376C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57,442,825</w:t>
            </w:r>
          </w:p>
        </w:tc>
        <w:tc>
          <w:tcPr>
            <w:tcW w:w="613" w:type="pct"/>
            <w:tcBorders>
              <w:top w:val="single" w:sz="4" w:space="0" w:color="auto"/>
              <w:left w:val="single" w:sz="4" w:space="0" w:color="auto"/>
              <w:bottom w:val="single" w:sz="4" w:space="0" w:color="auto"/>
              <w:right w:val="single" w:sz="4" w:space="0" w:color="auto"/>
            </w:tcBorders>
            <w:noWrap/>
            <w:vAlign w:val="center"/>
          </w:tcPr>
          <w:p w14:paraId="4E506CE9"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58,109,789</w:t>
            </w:r>
          </w:p>
        </w:tc>
        <w:tc>
          <w:tcPr>
            <w:tcW w:w="660" w:type="pct"/>
            <w:tcBorders>
              <w:top w:val="single" w:sz="4" w:space="0" w:color="auto"/>
              <w:left w:val="single" w:sz="4" w:space="0" w:color="auto"/>
              <w:bottom w:val="single" w:sz="4" w:space="0" w:color="auto"/>
              <w:right w:val="single" w:sz="4" w:space="0" w:color="auto"/>
            </w:tcBorders>
            <w:noWrap/>
            <w:vAlign w:val="center"/>
          </w:tcPr>
          <w:p w14:paraId="7E6EFE7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58,764,756</w:t>
            </w:r>
          </w:p>
        </w:tc>
        <w:tc>
          <w:tcPr>
            <w:tcW w:w="616" w:type="pct"/>
            <w:tcBorders>
              <w:top w:val="single" w:sz="4" w:space="0" w:color="auto"/>
              <w:left w:val="single" w:sz="4" w:space="0" w:color="auto"/>
              <w:bottom w:val="single" w:sz="4" w:space="0" w:color="auto"/>
              <w:right w:val="single" w:sz="4" w:space="0" w:color="auto"/>
            </w:tcBorders>
            <w:noWrap/>
            <w:vAlign w:val="center"/>
          </w:tcPr>
          <w:p w14:paraId="0324CA3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59,437,051</w:t>
            </w:r>
          </w:p>
        </w:tc>
      </w:tr>
      <w:tr w:rsidR="003C3DA0" w:rsidRPr="00CC49AB" w14:paraId="131523C0"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3E3886B"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AF561D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2029</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2B831D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2030</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F5C63F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2031</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674AFC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2032</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5897C4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2033</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672899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2034</w:t>
            </w:r>
          </w:p>
        </w:tc>
      </w:tr>
      <w:tr w:rsidR="003C3DA0" w:rsidRPr="00CC49AB" w14:paraId="0FAD30C8"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D093193"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54BFB06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30,157,067</w:t>
            </w:r>
          </w:p>
        </w:tc>
        <w:tc>
          <w:tcPr>
            <w:tcW w:w="764" w:type="pct"/>
            <w:tcBorders>
              <w:top w:val="single" w:sz="4" w:space="0" w:color="auto"/>
              <w:left w:val="single" w:sz="4" w:space="0" w:color="auto"/>
              <w:bottom w:val="single" w:sz="4" w:space="0" w:color="auto"/>
              <w:right w:val="single" w:sz="4" w:space="0" w:color="auto"/>
            </w:tcBorders>
            <w:noWrap/>
            <w:vAlign w:val="center"/>
          </w:tcPr>
          <w:p w14:paraId="58DFAE7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30,402,395</w:t>
            </w:r>
          </w:p>
        </w:tc>
        <w:tc>
          <w:tcPr>
            <w:tcW w:w="585" w:type="pct"/>
            <w:tcBorders>
              <w:top w:val="single" w:sz="4" w:space="0" w:color="auto"/>
              <w:left w:val="single" w:sz="4" w:space="0" w:color="auto"/>
              <w:bottom w:val="single" w:sz="4" w:space="0" w:color="auto"/>
              <w:right w:val="single" w:sz="4" w:space="0" w:color="auto"/>
            </w:tcBorders>
            <w:noWrap/>
            <w:vAlign w:val="center"/>
          </w:tcPr>
          <w:p w14:paraId="1834206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30,651,495</w:t>
            </w:r>
          </w:p>
        </w:tc>
        <w:tc>
          <w:tcPr>
            <w:tcW w:w="613" w:type="pct"/>
            <w:tcBorders>
              <w:top w:val="single" w:sz="4" w:space="0" w:color="auto"/>
              <w:left w:val="single" w:sz="4" w:space="0" w:color="auto"/>
              <w:bottom w:val="single" w:sz="4" w:space="0" w:color="auto"/>
              <w:right w:val="single" w:sz="4" w:space="0" w:color="auto"/>
            </w:tcBorders>
            <w:noWrap/>
            <w:vAlign w:val="center"/>
          </w:tcPr>
          <w:p w14:paraId="22CB28B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30,904,461</w:t>
            </w:r>
          </w:p>
        </w:tc>
        <w:tc>
          <w:tcPr>
            <w:tcW w:w="660" w:type="pct"/>
            <w:tcBorders>
              <w:top w:val="single" w:sz="4" w:space="0" w:color="auto"/>
              <w:left w:val="single" w:sz="4" w:space="0" w:color="auto"/>
              <w:bottom w:val="single" w:sz="4" w:space="0" w:color="auto"/>
              <w:right w:val="single" w:sz="4" w:space="0" w:color="auto"/>
            </w:tcBorders>
            <w:noWrap/>
            <w:vAlign w:val="center"/>
          </w:tcPr>
          <w:p w14:paraId="66E4E70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31,145,742</w:t>
            </w:r>
          </w:p>
        </w:tc>
        <w:tc>
          <w:tcPr>
            <w:tcW w:w="616" w:type="pct"/>
            <w:tcBorders>
              <w:top w:val="single" w:sz="4" w:space="0" w:color="auto"/>
              <w:left w:val="single" w:sz="4" w:space="0" w:color="auto"/>
              <w:bottom w:val="single" w:sz="4" w:space="0" w:color="auto"/>
              <w:right w:val="single" w:sz="4" w:space="0" w:color="auto"/>
            </w:tcBorders>
            <w:noWrap/>
            <w:vAlign w:val="center"/>
          </w:tcPr>
          <w:p w14:paraId="767F60B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31,375,064</w:t>
            </w:r>
          </w:p>
        </w:tc>
      </w:tr>
      <w:tr w:rsidR="003C3DA0" w:rsidRPr="00CC49AB" w14:paraId="2742F683"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235316A"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4DB5714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4,863,433</w:t>
            </w:r>
          </w:p>
        </w:tc>
        <w:tc>
          <w:tcPr>
            <w:tcW w:w="764" w:type="pct"/>
            <w:tcBorders>
              <w:top w:val="single" w:sz="4" w:space="0" w:color="auto"/>
              <w:left w:val="single" w:sz="4" w:space="0" w:color="auto"/>
              <w:bottom w:val="single" w:sz="4" w:space="0" w:color="auto"/>
              <w:right w:val="single" w:sz="4" w:space="0" w:color="auto"/>
            </w:tcBorders>
            <w:noWrap/>
            <w:vAlign w:val="center"/>
          </w:tcPr>
          <w:p w14:paraId="44C8368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4,874,736</w:t>
            </w:r>
          </w:p>
        </w:tc>
        <w:tc>
          <w:tcPr>
            <w:tcW w:w="585" w:type="pct"/>
            <w:tcBorders>
              <w:top w:val="single" w:sz="4" w:space="0" w:color="auto"/>
              <w:left w:val="single" w:sz="4" w:space="0" w:color="auto"/>
              <w:bottom w:val="single" w:sz="4" w:space="0" w:color="auto"/>
              <w:right w:val="single" w:sz="4" w:space="0" w:color="auto"/>
            </w:tcBorders>
            <w:noWrap/>
            <w:vAlign w:val="center"/>
          </w:tcPr>
          <w:p w14:paraId="4FE068D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4,885,983</w:t>
            </w:r>
          </w:p>
        </w:tc>
        <w:tc>
          <w:tcPr>
            <w:tcW w:w="613" w:type="pct"/>
            <w:tcBorders>
              <w:top w:val="single" w:sz="4" w:space="0" w:color="auto"/>
              <w:left w:val="single" w:sz="4" w:space="0" w:color="auto"/>
              <w:bottom w:val="single" w:sz="4" w:space="0" w:color="auto"/>
              <w:right w:val="single" w:sz="4" w:space="0" w:color="auto"/>
            </w:tcBorders>
            <w:noWrap/>
            <w:vAlign w:val="center"/>
          </w:tcPr>
          <w:p w14:paraId="6F23598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4,897,172</w:t>
            </w:r>
          </w:p>
        </w:tc>
        <w:tc>
          <w:tcPr>
            <w:tcW w:w="660" w:type="pct"/>
            <w:tcBorders>
              <w:top w:val="single" w:sz="4" w:space="0" w:color="auto"/>
              <w:left w:val="single" w:sz="4" w:space="0" w:color="auto"/>
              <w:bottom w:val="single" w:sz="4" w:space="0" w:color="auto"/>
              <w:right w:val="single" w:sz="4" w:space="0" w:color="auto"/>
            </w:tcBorders>
            <w:noWrap/>
            <w:vAlign w:val="center"/>
          </w:tcPr>
          <w:p w14:paraId="3A2F2E5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4,905,834</w:t>
            </w:r>
          </w:p>
        </w:tc>
        <w:tc>
          <w:tcPr>
            <w:tcW w:w="616" w:type="pct"/>
            <w:tcBorders>
              <w:top w:val="single" w:sz="4" w:space="0" w:color="auto"/>
              <w:left w:val="single" w:sz="4" w:space="0" w:color="auto"/>
              <w:bottom w:val="single" w:sz="4" w:space="0" w:color="auto"/>
              <w:right w:val="single" w:sz="4" w:space="0" w:color="auto"/>
            </w:tcBorders>
            <w:noWrap/>
            <w:vAlign w:val="center"/>
          </w:tcPr>
          <w:p w14:paraId="3F11C1C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4,911,953</w:t>
            </w:r>
          </w:p>
        </w:tc>
      </w:tr>
      <w:tr w:rsidR="003C3DA0" w:rsidRPr="00CC49AB" w14:paraId="5823A91C"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4EF7BA8F"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10BCD7E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2,918,596</w:t>
            </w:r>
          </w:p>
        </w:tc>
        <w:tc>
          <w:tcPr>
            <w:tcW w:w="764" w:type="pct"/>
            <w:tcBorders>
              <w:top w:val="single" w:sz="4" w:space="0" w:color="auto"/>
              <w:left w:val="single" w:sz="4" w:space="0" w:color="auto"/>
              <w:bottom w:val="single" w:sz="4" w:space="0" w:color="auto"/>
              <w:right w:val="single" w:sz="4" w:space="0" w:color="auto"/>
            </w:tcBorders>
            <w:noWrap/>
            <w:vAlign w:val="center"/>
          </w:tcPr>
          <w:p w14:paraId="37B40F4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2,913,841</w:t>
            </w:r>
          </w:p>
        </w:tc>
        <w:tc>
          <w:tcPr>
            <w:tcW w:w="585" w:type="pct"/>
            <w:tcBorders>
              <w:top w:val="single" w:sz="4" w:space="0" w:color="auto"/>
              <w:left w:val="single" w:sz="4" w:space="0" w:color="auto"/>
              <w:bottom w:val="single" w:sz="4" w:space="0" w:color="auto"/>
              <w:right w:val="single" w:sz="4" w:space="0" w:color="auto"/>
            </w:tcBorders>
            <w:noWrap/>
            <w:vAlign w:val="center"/>
          </w:tcPr>
          <w:p w14:paraId="11BB573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2,908,781</w:t>
            </w:r>
          </w:p>
        </w:tc>
        <w:tc>
          <w:tcPr>
            <w:tcW w:w="613" w:type="pct"/>
            <w:tcBorders>
              <w:top w:val="single" w:sz="4" w:space="0" w:color="auto"/>
              <w:left w:val="single" w:sz="4" w:space="0" w:color="auto"/>
              <w:bottom w:val="single" w:sz="4" w:space="0" w:color="auto"/>
              <w:right w:val="single" w:sz="4" w:space="0" w:color="auto"/>
            </w:tcBorders>
            <w:noWrap/>
            <w:vAlign w:val="center"/>
          </w:tcPr>
          <w:p w14:paraId="5B0D777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2,903,407</w:t>
            </w:r>
          </w:p>
        </w:tc>
        <w:tc>
          <w:tcPr>
            <w:tcW w:w="660" w:type="pct"/>
            <w:tcBorders>
              <w:top w:val="single" w:sz="4" w:space="0" w:color="auto"/>
              <w:left w:val="single" w:sz="4" w:space="0" w:color="auto"/>
              <w:bottom w:val="single" w:sz="4" w:space="0" w:color="auto"/>
              <w:right w:val="single" w:sz="4" w:space="0" w:color="auto"/>
            </w:tcBorders>
            <w:noWrap/>
            <w:vAlign w:val="center"/>
          </w:tcPr>
          <w:p w14:paraId="2EAD5A6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2,896,255</w:t>
            </w:r>
          </w:p>
        </w:tc>
        <w:tc>
          <w:tcPr>
            <w:tcW w:w="616" w:type="pct"/>
            <w:tcBorders>
              <w:top w:val="single" w:sz="4" w:space="0" w:color="auto"/>
              <w:left w:val="single" w:sz="4" w:space="0" w:color="auto"/>
              <w:bottom w:val="single" w:sz="4" w:space="0" w:color="auto"/>
              <w:right w:val="single" w:sz="4" w:space="0" w:color="auto"/>
            </w:tcBorders>
            <w:noWrap/>
            <w:vAlign w:val="center"/>
          </w:tcPr>
          <w:p w14:paraId="4B71645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2,887,326</w:t>
            </w:r>
          </w:p>
        </w:tc>
      </w:tr>
      <w:tr w:rsidR="003C3DA0" w:rsidRPr="00CC49AB" w14:paraId="16E51451"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B1B7DE5"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18B9BB8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22,182,030</w:t>
            </w:r>
          </w:p>
        </w:tc>
        <w:tc>
          <w:tcPr>
            <w:tcW w:w="764" w:type="pct"/>
            <w:tcBorders>
              <w:top w:val="single" w:sz="4" w:space="0" w:color="auto"/>
              <w:left w:val="single" w:sz="4" w:space="0" w:color="auto"/>
              <w:bottom w:val="single" w:sz="4" w:space="0" w:color="auto"/>
              <w:right w:val="single" w:sz="4" w:space="0" w:color="auto"/>
            </w:tcBorders>
            <w:noWrap/>
            <w:vAlign w:val="center"/>
          </w:tcPr>
          <w:p w14:paraId="285BA49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22,632,414</w:t>
            </w:r>
          </w:p>
        </w:tc>
        <w:tc>
          <w:tcPr>
            <w:tcW w:w="585" w:type="pct"/>
            <w:tcBorders>
              <w:top w:val="single" w:sz="4" w:space="0" w:color="auto"/>
              <w:left w:val="single" w:sz="4" w:space="0" w:color="auto"/>
              <w:bottom w:val="single" w:sz="4" w:space="0" w:color="auto"/>
              <w:right w:val="single" w:sz="4" w:space="0" w:color="auto"/>
            </w:tcBorders>
            <w:noWrap/>
            <w:vAlign w:val="center"/>
          </w:tcPr>
          <w:p w14:paraId="5EC56B4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23,091,918</w:t>
            </w:r>
          </w:p>
        </w:tc>
        <w:tc>
          <w:tcPr>
            <w:tcW w:w="613" w:type="pct"/>
            <w:tcBorders>
              <w:top w:val="single" w:sz="4" w:space="0" w:color="auto"/>
              <w:left w:val="single" w:sz="4" w:space="0" w:color="auto"/>
              <w:bottom w:val="single" w:sz="4" w:space="0" w:color="auto"/>
              <w:right w:val="single" w:sz="4" w:space="0" w:color="auto"/>
            </w:tcBorders>
            <w:noWrap/>
            <w:vAlign w:val="center"/>
          </w:tcPr>
          <w:p w14:paraId="56B14E6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23,560,780</w:t>
            </w:r>
          </w:p>
        </w:tc>
        <w:tc>
          <w:tcPr>
            <w:tcW w:w="660" w:type="pct"/>
            <w:tcBorders>
              <w:top w:val="single" w:sz="4" w:space="0" w:color="auto"/>
              <w:left w:val="single" w:sz="4" w:space="0" w:color="auto"/>
              <w:bottom w:val="single" w:sz="4" w:space="0" w:color="auto"/>
              <w:right w:val="single" w:sz="4" w:space="0" w:color="auto"/>
            </w:tcBorders>
            <w:noWrap/>
            <w:vAlign w:val="center"/>
          </w:tcPr>
          <w:p w14:paraId="6B195D1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24,027,179</w:t>
            </w:r>
          </w:p>
        </w:tc>
        <w:tc>
          <w:tcPr>
            <w:tcW w:w="616" w:type="pct"/>
            <w:tcBorders>
              <w:top w:val="single" w:sz="4" w:space="0" w:color="auto"/>
              <w:left w:val="single" w:sz="4" w:space="0" w:color="auto"/>
              <w:bottom w:val="single" w:sz="4" w:space="0" w:color="auto"/>
              <w:right w:val="single" w:sz="4" w:space="0" w:color="auto"/>
            </w:tcBorders>
            <w:noWrap/>
            <w:vAlign w:val="center"/>
          </w:tcPr>
          <w:p w14:paraId="47154AD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24,490,650</w:t>
            </w:r>
          </w:p>
        </w:tc>
      </w:tr>
      <w:tr w:rsidR="003C3DA0" w:rsidRPr="00CC49AB" w14:paraId="04286B31"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D4924B7"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2A1270A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60,121,125</w:t>
            </w:r>
          </w:p>
        </w:tc>
        <w:tc>
          <w:tcPr>
            <w:tcW w:w="764" w:type="pct"/>
            <w:tcBorders>
              <w:top w:val="single" w:sz="4" w:space="0" w:color="auto"/>
              <w:left w:val="single" w:sz="4" w:space="0" w:color="auto"/>
              <w:bottom w:val="single" w:sz="4" w:space="0" w:color="auto"/>
              <w:right w:val="single" w:sz="4" w:space="0" w:color="auto"/>
            </w:tcBorders>
            <w:noWrap/>
            <w:vAlign w:val="center"/>
          </w:tcPr>
          <w:p w14:paraId="2078670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60,823,386</w:t>
            </w:r>
          </w:p>
        </w:tc>
        <w:tc>
          <w:tcPr>
            <w:tcW w:w="585" w:type="pct"/>
            <w:tcBorders>
              <w:top w:val="single" w:sz="4" w:space="0" w:color="auto"/>
              <w:left w:val="single" w:sz="4" w:space="0" w:color="auto"/>
              <w:bottom w:val="single" w:sz="4" w:space="0" w:color="auto"/>
              <w:right w:val="single" w:sz="4" w:space="0" w:color="auto"/>
            </w:tcBorders>
            <w:noWrap/>
            <w:vAlign w:val="center"/>
          </w:tcPr>
          <w:p w14:paraId="4614248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61,538,176</w:t>
            </w:r>
          </w:p>
        </w:tc>
        <w:tc>
          <w:tcPr>
            <w:tcW w:w="613" w:type="pct"/>
            <w:tcBorders>
              <w:top w:val="single" w:sz="4" w:space="0" w:color="auto"/>
              <w:left w:val="single" w:sz="4" w:space="0" w:color="auto"/>
              <w:bottom w:val="single" w:sz="4" w:space="0" w:color="auto"/>
              <w:right w:val="single" w:sz="4" w:space="0" w:color="auto"/>
            </w:tcBorders>
            <w:noWrap/>
            <w:vAlign w:val="center"/>
          </w:tcPr>
          <w:p w14:paraId="0DCAD58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62,265,819</w:t>
            </w:r>
          </w:p>
        </w:tc>
        <w:tc>
          <w:tcPr>
            <w:tcW w:w="660" w:type="pct"/>
            <w:tcBorders>
              <w:top w:val="single" w:sz="4" w:space="0" w:color="auto"/>
              <w:left w:val="single" w:sz="4" w:space="0" w:color="auto"/>
              <w:bottom w:val="single" w:sz="4" w:space="0" w:color="auto"/>
              <w:right w:val="single" w:sz="4" w:space="0" w:color="auto"/>
            </w:tcBorders>
            <w:noWrap/>
            <w:vAlign w:val="center"/>
          </w:tcPr>
          <w:p w14:paraId="396E0DC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62,975,011</w:t>
            </w:r>
          </w:p>
        </w:tc>
        <w:tc>
          <w:tcPr>
            <w:tcW w:w="616" w:type="pct"/>
            <w:tcBorders>
              <w:top w:val="single" w:sz="4" w:space="0" w:color="auto"/>
              <w:left w:val="single" w:sz="4" w:space="0" w:color="auto"/>
              <w:bottom w:val="single" w:sz="4" w:space="0" w:color="auto"/>
              <w:right w:val="single" w:sz="4" w:space="0" w:color="auto"/>
            </w:tcBorders>
            <w:noWrap/>
            <w:vAlign w:val="center"/>
          </w:tcPr>
          <w:p w14:paraId="4E14846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63,664,994</w:t>
            </w:r>
          </w:p>
        </w:tc>
      </w:tr>
      <w:tr w:rsidR="003C3DA0" w:rsidRPr="00CC49AB" w14:paraId="1F6D3D01"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1DA4EF60"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5B7FEEA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2035</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55F40A2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2036</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0E3794C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2037</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055358C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2038</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6980C25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2039</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0BADA3B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2040</w:t>
            </w:r>
          </w:p>
        </w:tc>
      </w:tr>
      <w:tr w:rsidR="003C3DA0" w:rsidRPr="00CC49AB" w14:paraId="14755348"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CCA0D54"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2E6E31A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31,595,342</w:t>
            </w:r>
          </w:p>
        </w:tc>
        <w:tc>
          <w:tcPr>
            <w:tcW w:w="764" w:type="pct"/>
            <w:tcBorders>
              <w:top w:val="single" w:sz="4" w:space="0" w:color="auto"/>
              <w:left w:val="single" w:sz="4" w:space="0" w:color="auto"/>
              <w:bottom w:val="single" w:sz="4" w:space="0" w:color="auto"/>
              <w:right w:val="single" w:sz="4" w:space="0" w:color="auto"/>
            </w:tcBorders>
            <w:noWrap/>
            <w:vAlign w:val="center"/>
          </w:tcPr>
          <w:p w14:paraId="54746B6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32,177,578</w:t>
            </w:r>
          </w:p>
        </w:tc>
        <w:tc>
          <w:tcPr>
            <w:tcW w:w="585" w:type="pct"/>
            <w:tcBorders>
              <w:top w:val="single" w:sz="4" w:space="0" w:color="auto"/>
              <w:left w:val="single" w:sz="4" w:space="0" w:color="auto"/>
              <w:bottom w:val="single" w:sz="4" w:space="0" w:color="auto"/>
              <w:right w:val="single" w:sz="4" w:space="0" w:color="auto"/>
            </w:tcBorders>
            <w:noWrap/>
            <w:vAlign w:val="center"/>
          </w:tcPr>
          <w:p w14:paraId="11481E3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32,805,265</w:t>
            </w:r>
          </w:p>
        </w:tc>
        <w:tc>
          <w:tcPr>
            <w:tcW w:w="613" w:type="pct"/>
            <w:tcBorders>
              <w:top w:val="single" w:sz="4" w:space="0" w:color="auto"/>
              <w:left w:val="single" w:sz="4" w:space="0" w:color="auto"/>
              <w:bottom w:val="single" w:sz="4" w:space="0" w:color="auto"/>
              <w:right w:val="single" w:sz="4" w:space="0" w:color="auto"/>
            </w:tcBorders>
            <w:noWrap/>
            <w:vAlign w:val="center"/>
          </w:tcPr>
          <w:p w14:paraId="16BAE8E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33,460,707</w:t>
            </w:r>
          </w:p>
        </w:tc>
        <w:tc>
          <w:tcPr>
            <w:tcW w:w="660" w:type="pct"/>
            <w:tcBorders>
              <w:top w:val="single" w:sz="4" w:space="0" w:color="auto"/>
              <w:left w:val="single" w:sz="4" w:space="0" w:color="auto"/>
              <w:bottom w:val="single" w:sz="4" w:space="0" w:color="auto"/>
              <w:right w:val="single" w:sz="4" w:space="0" w:color="auto"/>
            </w:tcBorders>
            <w:noWrap/>
            <w:vAlign w:val="center"/>
          </w:tcPr>
          <w:p w14:paraId="1B8510F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34,145,112</w:t>
            </w:r>
          </w:p>
        </w:tc>
        <w:tc>
          <w:tcPr>
            <w:tcW w:w="616" w:type="pct"/>
            <w:tcBorders>
              <w:top w:val="single" w:sz="4" w:space="0" w:color="auto"/>
              <w:left w:val="single" w:sz="4" w:space="0" w:color="auto"/>
              <w:bottom w:val="single" w:sz="4" w:space="0" w:color="auto"/>
              <w:right w:val="single" w:sz="4" w:space="0" w:color="auto"/>
            </w:tcBorders>
            <w:noWrap/>
            <w:vAlign w:val="center"/>
          </w:tcPr>
          <w:p w14:paraId="5AE814D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34,859,758</w:t>
            </w:r>
          </w:p>
        </w:tc>
      </w:tr>
      <w:tr w:rsidR="003C3DA0" w:rsidRPr="00CC49AB" w14:paraId="768E79E3"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7408A155"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lastRenderedPageBreak/>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0A22323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4,916,010</w:t>
            </w:r>
          </w:p>
        </w:tc>
        <w:tc>
          <w:tcPr>
            <w:tcW w:w="764" w:type="pct"/>
            <w:tcBorders>
              <w:top w:val="single" w:sz="4" w:space="0" w:color="auto"/>
              <w:left w:val="single" w:sz="4" w:space="0" w:color="auto"/>
              <w:bottom w:val="single" w:sz="4" w:space="0" w:color="auto"/>
              <w:right w:val="single" w:sz="4" w:space="0" w:color="auto"/>
            </w:tcBorders>
            <w:noWrap/>
            <w:vAlign w:val="center"/>
          </w:tcPr>
          <w:p w14:paraId="5CED370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4,975,390</w:t>
            </w:r>
          </w:p>
        </w:tc>
        <w:tc>
          <w:tcPr>
            <w:tcW w:w="585" w:type="pct"/>
            <w:tcBorders>
              <w:top w:val="single" w:sz="4" w:space="0" w:color="auto"/>
              <w:left w:val="single" w:sz="4" w:space="0" w:color="auto"/>
              <w:bottom w:val="single" w:sz="4" w:space="0" w:color="auto"/>
              <w:right w:val="single" w:sz="4" w:space="0" w:color="auto"/>
            </w:tcBorders>
            <w:noWrap/>
            <w:vAlign w:val="center"/>
          </w:tcPr>
          <w:p w14:paraId="1364F99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5,040,394</w:t>
            </w:r>
          </w:p>
        </w:tc>
        <w:tc>
          <w:tcPr>
            <w:tcW w:w="613" w:type="pct"/>
            <w:tcBorders>
              <w:top w:val="single" w:sz="4" w:space="0" w:color="auto"/>
              <w:left w:val="single" w:sz="4" w:space="0" w:color="auto"/>
              <w:bottom w:val="single" w:sz="4" w:space="0" w:color="auto"/>
              <w:right w:val="single" w:sz="4" w:space="0" w:color="auto"/>
            </w:tcBorders>
            <w:noWrap/>
            <w:vAlign w:val="center"/>
          </w:tcPr>
          <w:p w14:paraId="23C7B48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5,108,173</w:t>
            </w:r>
          </w:p>
        </w:tc>
        <w:tc>
          <w:tcPr>
            <w:tcW w:w="660" w:type="pct"/>
            <w:tcBorders>
              <w:top w:val="single" w:sz="4" w:space="0" w:color="auto"/>
              <w:left w:val="single" w:sz="4" w:space="0" w:color="auto"/>
              <w:bottom w:val="single" w:sz="4" w:space="0" w:color="auto"/>
              <w:right w:val="single" w:sz="4" w:space="0" w:color="auto"/>
            </w:tcBorders>
            <w:noWrap/>
            <w:vAlign w:val="center"/>
          </w:tcPr>
          <w:p w14:paraId="3F64778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5,178,810</w:t>
            </w:r>
          </w:p>
        </w:tc>
        <w:tc>
          <w:tcPr>
            <w:tcW w:w="616" w:type="pct"/>
            <w:tcBorders>
              <w:top w:val="single" w:sz="4" w:space="0" w:color="auto"/>
              <w:left w:val="single" w:sz="4" w:space="0" w:color="auto"/>
              <w:bottom w:val="single" w:sz="4" w:space="0" w:color="auto"/>
              <w:right w:val="single" w:sz="4" w:space="0" w:color="auto"/>
            </w:tcBorders>
            <w:noWrap/>
            <w:vAlign w:val="center"/>
          </w:tcPr>
          <w:p w14:paraId="0C49640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5,252,396</w:t>
            </w:r>
          </w:p>
        </w:tc>
      </w:tr>
      <w:tr w:rsidR="003C3DA0" w:rsidRPr="00CC49AB" w14:paraId="74CE0BE9"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2E6FF83"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02E51CC9"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2,876,913</w:t>
            </w:r>
          </w:p>
        </w:tc>
        <w:tc>
          <w:tcPr>
            <w:tcW w:w="764" w:type="pct"/>
            <w:tcBorders>
              <w:top w:val="single" w:sz="4" w:space="0" w:color="auto"/>
              <w:left w:val="single" w:sz="4" w:space="0" w:color="auto"/>
              <w:bottom w:val="single" w:sz="4" w:space="0" w:color="auto"/>
              <w:right w:val="single" w:sz="4" w:space="0" w:color="auto"/>
            </w:tcBorders>
            <w:noWrap/>
            <w:vAlign w:val="center"/>
          </w:tcPr>
          <w:p w14:paraId="2A8DF67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2,898,454</w:t>
            </w:r>
          </w:p>
        </w:tc>
        <w:tc>
          <w:tcPr>
            <w:tcW w:w="585" w:type="pct"/>
            <w:tcBorders>
              <w:top w:val="single" w:sz="4" w:space="0" w:color="auto"/>
              <w:left w:val="single" w:sz="4" w:space="0" w:color="auto"/>
              <w:bottom w:val="single" w:sz="4" w:space="0" w:color="auto"/>
              <w:right w:val="single" w:sz="4" w:space="0" w:color="auto"/>
            </w:tcBorders>
            <w:noWrap/>
            <w:vAlign w:val="center"/>
          </w:tcPr>
          <w:p w14:paraId="23358DA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2,922,675</w:t>
            </w:r>
          </w:p>
        </w:tc>
        <w:tc>
          <w:tcPr>
            <w:tcW w:w="613" w:type="pct"/>
            <w:tcBorders>
              <w:top w:val="single" w:sz="4" w:space="0" w:color="auto"/>
              <w:left w:val="single" w:sz="4" w:space="0" w:color="auto"/>
              <w:bottom w:val="single" w:sz="4" w:space="0" w:color="auto"/>
              <w:right w:val="single" w:sz="4" w:space="0" w:color="auto"/>
            </w:tcBorders>
            <w:noWrap/>
            <w:vAlign w:val="center"/>
          </w:tcPr>
          <w:p w14:paraId="5887F64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2,947,865</w:t>
            </w:r>
          </w:p>
        </w:tc>
        <w:tc>
          <w:tcPr>
            <w:tcW w:w="660" w:type="pct"/>
            <w:tcBorders>
              <w:top w:val="single" w:sz="4" w:space="0" w:color="auto"/>
              <w:left w:val="single" w:sz="4" w:space="0" w:color="auto"/>
              <w:bottom w:val="single" w:sz="4" w:space="0" w:color="auto"/>
              <w:right w:val="single" w:sz="4" w:space="0" w:color="auto"/>
            </w:tcBorders>
            <w:noWrap/>
            <w:vAlign w:val="center"/>
          </w:tcPr>
          <w:p w14:paraId="73005EA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2,974,032</w:t>
            </w:r>
          </w:p>
        </w:tc>
        <w:tc>
          <w:tcPr>
            <w:tcW w:w="616" w:type="pct"/>
            <w:tcBorders>
              <w:top w:val="single" w:sz="4" w:space="0" w:color="auto"/>
              <w:left w:val="single" w:sz="4" w:space="0" w:color="auto"/>
              <w:bottom w:val="single" w:sz="4" w:space="0" w:color="auto"/>
              <w:right w:val="single" w:sz="4" w:space="0" w:color="auto"/>
            </w:tcBorders>
            <w:noWrap/>
            <w:vAlign w:val="center"/>
          </w:tcPr>
          <w:p w14:paraId="703D255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3,001,180</w:t>
            </w:r>
          </w:p>
        </w:tc>
      </w:tr>
      <w:tr w:rsidR="003C3DA0" w:rsidRPr="00CC49AB" w14:paraId="4B8F90E6"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FABE85A"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20FD7E2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24,953,234</w:t>
            </w:r>
          </w:p>
        </w:tc>
        <w:tc>
          <w:tcPr>
            <w:tcW w:w="764" w:type="pct"/>
            <w:tcBorders>
              <w:top w:val="single" w:sz="4" w:space="0" w:color="auto"/>
              <w:left w:val="single" w:sz="4" w:space="0" w:color="auto"/>
              <w:bottom w:val="single" w:sz="4" w:space="0" w:color="auto"/>
              <w:right w:val="single" w:sz="4" w:space="0" w:color="auto"/>
            </w:tcBorders>
            <w:noWrap/>
            <w:vAlign w:val="center"/>
          </w:tcPr>
          <w:p w14:paraId="37DDF75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25,711,193</w:t>
            </w:r>
          </w:p>
        </w:tc>
        <w:tc>
          <w:tcPr>
            <w:tcW w:w="585" w:type="pct"/>
            <w:tcBorders>
              <w:top w:val="single" w:sz="4" w:space="0" w:color="auto"/>
              <w:left w:val="single" w:sz="4" w:space="0" w:color="auto"/>
              <w:bottom w:val="single" w:sz="4" w:space="0" w:color="auto"/>
              <w:right w:val="single" w:sz="4" w:space="0" w:color="auto"/>
            </w:tcBorders>
            <w:noWrap/>
            <w:vAlign w:val="center"/>
          </w:tcPr>
          <w:p w14:paraId="59657AA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26,518,871</w:t>
            </w:r>
          </w:p>
        </w:tc>
        <w:tc>
          <w:tcPr>
            <w:tcW w:w="613" w:type="pct"/>
            <w:tcBorders>
              <w:top w:val="single" w:sz="4" w:space="0" w:color="auto"/>
              <w:left w:val="single" w:sz="4" w:space="0" w:color="auto"/>
              <w:bottom w:val="single" w:sz="4" w:space="0" w:color="auto"/>
              <w:right w:val="single" w:sz="4" w:space="0" w:color="auto"/>
            </w:tcBorders>
            <w:noWrap/>
            <w:vAlign w:val="center"/>
          </w:tcPr>
          <w:p w14:paraId="252004A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27,363,219</w:t>
            </w:r>
          </w:p>
        </w:tc>
        <w:tc>
          <w:tcPr>
            <w:tcW w:w="660" w:type="pct"/>
            <w:tcBorders>
              <w:top w:val="single" w:sz="4" w:space="0" w:color="auto"/>
              <w:left w:val="single" w:sz="4" w:space="0" w:color="auto"/>
              <w:bottom w:val="single" w:sz="4" w:space="0" w:color="auto"/>
              <w:right w:val="single" w:sz="4" w:space="0" w:color="auto"/>
            </w:tcBorders>
            <w:noWrap/>
            <w:vAlign w:val="center"/>
          </w:tcPr>
          <w:p w14:paraId="58606C2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28,246,177</w:t>
            </w:r>
          </w:p>
        </w:tc>
        <w:tc>
          <w:tcPr>
            <w:tcW w:w="616" w:type="pct"/>
            <w:tcBorders>
              <w:top w:val="single" w:sz="4" w:space="0" w:color="auto"/>
              <w:left w:val="single" w:sz="4" w:space="0" w:color="auto"/>
              <w:bottom w:val="single" w:sz="4" w:space="0" w:color="auto"/>
              <w:right w:val="single" w:sz="4" w:space="0" w:color="auto"/>
            </w:tcBorders>
            <w:noWrap/>
            <w:vAlign w:val="center"/>
          </w:tcPr>
          <w:p w14:paraId="06216E4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29,169,804</w:t>
            </w:r>
          </w:p>
        </w:tc>
      </w:tr>
      <w:tr w:rsidR="003C3DA0" w:rsidRPr="00CC49AB" w14:paraId="2CB1E514"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DB6A6D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432C47E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64,341,500</w:t>
            </w:r>
          </w:p>
        </w:tc>
        <w:tc>
          <w:tcPr>
            <w:tcW w:w="764" w:type="pct"/>
            <w:tcBorders>
              <w:top w:val="single" w:sz="4" w:space="0" w:color="auto"/>
              <w:left w:val="single" w:sz="4" w:space="0" w:color="auto"/>
              <w:bottom w:val="single" w:sz="4" w:space="0" w:color="auto"/>
              <w:right w:val="single" w:sz="4" w:space="0" w:color="auto"/>
            </w:tcBorders>
            <w:noWrap/>
            <w:vAlign w:val="center"/>
          </w:tcPr>
          <w:p w14:paraId="14D0083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65,762,615</w:t>
            </w:r>
          </w:p>
        </w:tc>
        <w:tc>
          <w:tcPr>
            <w:tcW w:w="585" w:type="pct"/>
            <w:tcBorders>
              <w:top w:val="single" w:sz="4" w:space="0" w:color="auto"/>
              <w:left w:val="single" w:sz="4" w:space="0" w:color="auto"/>
              <w:bottom w:val="single" w:sz="4" w:space="0" w:color="auto"/>
              <w:right w:val="single" w:sz="4" w:space="0" w:color="auto"/>
            </w:tcBorders>
            <w:noWrap/>
            <w:vAlign w:val="center"/>
          </w:tcPr>
          <w:p w14:paraId="0BD7296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67,287,205</w:t>
            </w:r>
          </w:p>
        </w:tc>
        <w:tc>
          <w:tcPr>
            <w:tcW w:w="613" w:type="pct"/>
            <w:tcBorders>
              <w:top w:val="single" w:sz="4" w:space="0" w:color="auto"/>
              <w:left w:val="single" w:sz="4" w:space="0" w:color="auto"/>
              <w:bottom w:val="single" w:sz="4" w:space="0" w:color="auto"/>
              <w:right w:val="single" w:sz="4" w:space="0" w:color="auto"/>
            </w:tcBorders>
            <w:noWrap/>
            <w:vAlign w:val="center"/>
          </w:tcPr>
          <w:p w14:paraId="585B1F1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68,879,963</w:t>
            </w:r>
          </w:p>
        </w:tc>
        <w:tc>
          <w:tcPr>
            <w:tcW w:w="660" w:type="pct"/>
            <w:tcBorders>
              <w:top w:val="single" w:sz="4" w:space="0" w:color="auto"/>
              <w:left w:val="single" w:sz="4" w:space="0" w:color="auto"/>
              <w:bottom w:val="single" w:sz="4" w:space="0" w:color="auto"/>
              <w:right w:val="single" w:sz="4" w:space="0" w:color="auto"/>
            </w:tcBorders>
            <w:noWrap/>
            <w:vAlign w:val="center"/>
          </w:tcPr>
          <w:p w14:paraId="3AC49FA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70,544,130</w:t>
            </w:r>
          </w:p>
        </w:tc>
        <w:tc>
          <w:tcPr>
            <w:tcW w:w="616" w:type="pct"/>
            <w:tcBorders>
              <w:top w:val="single" w:sz="4" w:space="0" w:color="auto"/>
              <w:left w:val="single" w:sz="4" w:space="0" w:color="auto"/>
              <w:bottom w:val="single" w:sz="4" w:space="0" w:color="auto"/>
              <w:right w:val="single" w:sz="4" w:space="0" w:color="auto"/>
            </w:tcBorders>
            <w:noWrap/>
            <w:vAlign w:val="center"/>
          </w:tcPr>
          <w:p w14:paraId="242EA66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72,283,137</w:t>
            </w:r>
          </w:p>
        </w:tc>
      </w:tr>
      <w:tr w:rsidR="003C3DA0" w:rsidRPr="00CC49AB" w14:paraId="7F01D991"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3FAE0430"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1E369B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2041</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5C5ABDB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2042</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202CC61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2043</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70B8F59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2044</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02B27E6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2045</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14A7A8C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2046</w:t>
            </w:r>
          </w:p>
        </w:tc>
      </w:tr>
      <w:tr w:rsidR="003C3DA0" w:rsidRPr="00CC49AB" w14:paraId="3DD58CCE"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5047E4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186CFAC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35,620,123</w:t>
            </w:r>
          </w:p>
        </w:tc>
        <w:tc>
          <w:tcPr>
            <w:tcW w:w="764" w:type="pct"/>
            <w:tcBorders>
              <w:top w:val="single" w:sz="4" w:space="0" w:color="auto"/>
              <w:left w:val="single" w:sz="4" w:space="0" w:color="auto"/>
              <w:bottom w:val="single" w:sz="4" w:space="0" w:color="auto"/>
              <w:right w:val="single" w:sz="4" w:space="0" w:color="auto"/>
            </w:tcBorders>
            <w:noWrap/>
            <w:vAlign w:val="center"/>
          </w:tcPr>
          <w:p w14:paraId="27DE6D3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36,410,518</w:t>
            </w:r>
          </w:p>
        </w:tc>
        <w:tc>
          <w:tcPr>
            <w:tcW w:w="585" w:type="pct"/>
            <w:tcBorders>
              <w:top w:val="single" w:sz="4" w:space="0" w:color="auto"/>
              <w:left w:val="single" w:sz="4" w:space="0" w:color="auto"/>
              <w:bottom w:val="single" w:sz="4" w:space="0" w:color="auto"/>
              <w:right w:val="single" w:sz="4" w:space="0" w:color="auto"/>
            </w:tcBorders>
            <w:noWrap/>
            <w:vAlign w:val="center"/>
          </w:tcPr>
          <w:p w14:paraId="1B113359"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37,232,253</w:t>
            </w:r>
          </w:p>
        </w:tc>
        <w:tc>
          <w:tcPr>
            <w:tcW w:w="613" w:type="pct"/>
            <w:tcBorders>
              <w:top w:val="single" w:sz="4" w:space="0" w:color="auto"/>
              <w:left w:val="single" w:sz="4" w:space="0" w:color="auto"/>
              <w:bottom w:val="single" w:sz="4" w:space="0" w:color="auto"/>
              <w:right w:val="single" w:sz="4" w:space="0" w:color="auto"/>
            </w:tcBorders>
            <w:noWrap/>
            <w:vAlign w:val="center"/>
          </w:tcPr>
          <w:p w14:paraId="7DEB98A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38,090,480</w:t>
            </w:r>
          </w:p>
        </w:tc>
        <w:tc>
          <w:tcPr>
            <w:tcW w:w="660" w:type="pct"/>
            <w:tcBorders>
              <w:top w:val="single" w:sz="4" w:space="0" w:color="auto"/>
              <w:left w:val="single" w:sz="4" w:space="0" w:color="auto"/>
              <w:bottom w:val="single" w:sz="4" w:space="0" w:color="auto"/>
              <w:right w:val="single" w:sz="4" w:space="0" w:color="auto"/>
            </w:tcBorders>
            <w:noWrap/>
            <w:vAlign w:val="center"/>
          </w:tcPr>
          <w:p w14:paraId="524CF94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38,986,914</w:t>
            </w:r>
          </w:p>
        </w:tc>
        <w:tc>
          <w:tcPr>
            <w:tcW w:w="616" w:type="pct"/>
            <w:tcBorders>
              <w:top w:val="single" w:sz="4" w:space="0" w:color="auto"/>
              <w:left w:val="single" w:sz="4" w:space="0" w:color="auto"/>
              <w:bottom w:val="single" w:sz="4" w:space="0" w:color="auto"/>
              <w:right w:val="single" w:sz="4" w:space="0" w:color="auto"/>
            </w:tcBorders>
            <w:noWrap/>
            <w:vAlign w:val="center"/>
          </w:tcPr>
          <w:p w14:paraId="6E0480F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39,923,370</w:t>
            </w:r>
          </w:p>
        </w:tc>
      </w:tr>
      <w:tr w:rsidR="003C3DA0" w:rsidRPr="00CC49AB" w14:paraId="7002EEE7"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4487907B"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1FBE89C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5,331,137</w:t>
            </w:r>
          </w:p>
        </w:tc>
        <w:tc>
          <w:tcPr>
            <w:tcW w:w="764" w:type="pct"/>
            <w:tcBorders>
              <w:top w:val="single" w:sz="4" w:space="0" w:color="auto"/>
              <w:left w:val="single" w:sz="4" w:space="0" w:color="auto"/>
              <w:bottom w:val="single" w:sz="4" w:space="0" w:color="auto"/>
              <w:right w:val="single" w:sz="4" w:space="0" w:color="auto"/>
            </w:tcBorders>
            <w:noWrap/>
            <w:vAlign w:val="center"/>
          </w:tcPr>
          <w:p w14:paraId="6BB7D7D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5,412,544</w:t>
            </w:r>
          </w:p>
        </w:tc>
        <w:tc>
          <w:tcPr>
            <w:tcW w:w="585" w:type="pct"/>
            <w:tcBorders>
              <w:top w:val="single" w:sz="4" w:space="0" w:color="auto"/>
              <w:left w:val="single" w:sz="4" w:space="0" w:color="auto"/>
              <w:bottom w:val="single" w:sz="4" w:space="0" w:color="auto"/>
              <w:right w:val="single" w:sz="4" w:space="0" w:color="auto"/>
            </w:tcBorders>
            <w:noWrap/>
            <w:vAlign w:val="center"/>
          </w:tcPr>
          <w:p w14:paraId="06DFBFA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5,496,698</w:t>
            </w:r>
          </w:p>
        </w:tc>
        <w:tc>
          <w:tcPr>
            <w:tcW w:w="613" w:type="pct"/>
            <w:tcBorders>
              <w:top w:val="single" w:sz="4" w:space="0" w:color="auto"/>
              <w:left w:val="single" w:sz="4" w:space="0" w:color="auto"/>
              <w:bottom w:val="single" w:sz="4" w:space="0" w:color="auto"/>
              <w:right w:val="single" w:sz="4" w:space="0" w:color="auto"/>
            </w:tcBorders>
            <w:noWrap/>
            <w:vAlign w:val="center"/>
          </w:tcPr>
          <w:p w14:paraId="50C72E4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5,584,238</w:t>
            </w:r>
          </w:p>
        </w:tc>
        <w:tc>
          <w:tcPr>
            <w:tcW w:w="660" w:type="pct"/>
            <w:tcBorders>
              <w:top w:val="single" w:sz="4" w:space="0" w:color="auto"/>
              <w:left w:val="single" w:sz="4" w:space="0" w:color="auto"/>
              <w:bottom w:val="single" w:sz="4" w:space="0" w:color="auto"/>
              <w:right w:val="single" w:sz="4" w:space="0" w:color="auto"/>
            </w:tcBorders>
            <w:noWrap/>
            <w:vAlign w:val="center"/>
          </w:tcPr>
          <w:p w14:paraId="0447026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5,675,277</w:t>
            </w:r>
          </w:p>
        </w:tc>
        <w:tc>
          <w:tcPr>
            <w:tcW w:w="616" w:type="pct"/>
            <w:tcBorders>
              <w:top w:val="single" w:sz="4" w:space="0" w:color="auto"/>
              <w:left w:val="single" w:sz="4" w:space="0" w:color="auto"/>
              <w:bottom w:val="single" w:sz="4" w:space="0" w:color="auto"/>
              <w:right w:val="single" w:sz="4" w:space="0" w:color="auto"/>
            </w:tcBorders>
            <w:noWrap/>
            <w:vAlign w:val="center"/>
          </w:tcPr>
          <w:p w14:paraId="3334147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5,769,936</w:t>
            </w:r>
          </w:p>
        </w:tc>
      </w:tr>
      <w:tr w:rsidR="003C3DA0" w:rsidRPr="00CC49AB" w14:paraId="0A579168"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B93F88C"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36B2EA9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3,030,516</w:t>
            </w:r>
          </w:p>
        </w:tc>
        <w:tc>
          <w:tcPr>
            <w:tcW w:w="764" w:type="pct"/>
            <w:tcBorders>
              <w:top w:val="single" w:sz="4" w:space="0" w:color="auto"/>
              <w:left w:val="single" w:sz="4" w:space="0" w:color="auto"/>
              <w:bottom w:val="single" w:sz="4" w:space="0" w:color="auto"/>
              <w:right w:val="single" w:sz="4" w:space="0" w:color="auto"/>
            </w:tcBorders>
            <w:noWrap/>
            <w:vAlign w:val="center"/>
          </w:tcPr>
          <w:p w14:paraId="08DEE45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3,060,564</w:t>
            </w:r>
          </w:p>
        </w:tc>
        <w:tc>
          <w:tcPr>
            <w:tcW w:w="585" w:type="pct"/>
            <w:tcBorders>
              <w:top w:val="single" w:sz="4" w:space="0" w:color="auto"/>
              <w:left w:val="single" w:sz="4" w:space="0" w:color="auto"/>
              <w:bottom w:val="single" w:sz="4" w:space="0" w:color="auto"/>
              <w:right w:val="single" w:sz="4" w:space="0" w:color="auto"/>
            </w:tcBorders>
            <w:noWrap/>
            <w:vAlign w:val="center"/>
          </w:tcPr>
          <w:p w14:paraId="69E9F77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3,091,318</w:t>
            </w:r>
          </w:p>
        </w:tc>
        <w:tc>
          <w:tcPr>
            <w:tcW w:w="613" w:type="pct"/>
            <w:tcBorders>
              <w:top w:val="single" w:sz="4" w:space="0" w:color="auto"/>
              <w:left w:val="single" w:sz="4" w:space="0" w:color="auto"/>
              <w:bottom w:val="single" w:sz="4" w:space="0" w:color="auto"/>
              <w:right w:val="single" w:sz="4" w:space="0" w:color="auto"/>
            </w:tcBorders>
            <w:noWrap/>
            <w:vAlign w:val="center"/>
          </w:tcPr>
          <w:p w14:paraId="4FC7ED6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3,123,083</w:t>
            </w:r>
          </w:p>
        </w:tc>
        <w:tc>
          <w:tcPr>
            <w:tcW w:w="660" w:type="pct"/>
            <w:tcBorders>
              <w:top w:val="single" w:sz="4" w:space="0" w:color="auto"/>
              <w:left w:val="single" w:sz="4" w:space="0" w:color="auto"/>
              <w:bottom w:val="single" w:sz="4" w:space="0" w:color="auto"/>
              <w:right w:val="single" w:sz="4" w:space="0" w:color="auto"/>
            </w:tcBorders>
            <w:noWrap/>
            <w:vAlign w:val="center"/>
          </w:tcPr>
          <w:p w14:paraId="43EC038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3,155,862</w:t>
            </w:r>
          </w:p>
        </w:tc>
        <w:tc>
          <w:tcPr>
            <w:tcW w:w="616" w:type="pct"/>
            <w:tcBorders>
              <w:top w:val="single" w:sz="4" w:space="0" w:color="auto"/>
              <w:left w:val="single" w:sz="4" w:space="0" w:color="auto"/>
              <w:bottom w:val="single" w:sz="4" w:space="0" w:color="auto"/>
              <w:right w:val="single" w:sz="4" w:space="0" w:color="auto"/>
            </w:tcBorders>
            <w:noWrap/>
            <w:vAlign w:val="center"/>
          </w:tcPr>
          <w:p w14:paraId="504F395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3,189,655</w:t>
            </w:r>
          </w:p>
        </w:tc>
      </w:tr>
      <w:tr w:rsidR="003C3DA0" w:rsidRPr="00CC49AB" w14:paraId="33477320"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C71EB3E"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195A86A9"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30,148,239</w:t>
            </w:r>
          </w:p>
        </w:tc>
        <w:tc>
          <w:tcPr>
            <w:tcW w:w="764" w:type="pct"/>
            <w:tcBorders>
              <w:top w:val="single" w:sz="4" w:space="0" w:color="auto"/>
              <w:left w:val="single" w:sz="4" w:space="0" w:color="auto"/>
              <w:bottom w:val="single" w:sz="4" w:space="0" w:color="auto"/>
              <w:right w:val="single" w:sz="4" w:space="0" w:color="auto"/>
            </w:tcBorders>
            <w:noWrap/>
            <w:vAlign w:val="center"/>
          </w:tcPr>
          <w:p w14:paraId="40ECD2C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31,169,558</w:t>
            </w:r>
          </w:p>
        </w:tc>
        <w:tc>
          <w:tcPr>
            <w:tcW w:w="585" w:type="pct"/>
            <w:tcBorders>
              <w:top w:val="single" w:sz="4" w:space="0" w:color="auto"/>
              <w:left w:val="single" w:sz="4" w:space="0" w:color="auto"/>
              <w:bottom w:val="single" w:sz="4" w:space="0" w:color="auto"/>
              <w:right w:val="single" w:sz="4" w:space="0" w:color="auto"/>
            </w:tcBorders>
            <w:noWrap/>
            <w:vAlign w:val="center"/>
          </w:tcPr>
          <w:p w14:paraId="585E8D1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32,235,961</w:t>
            </w:r>
          </w:p>
        </w:tc>
        <w:tc>
          <w:tcPr>
            <w:tcW w:w="613" w:type="pct"/>
            <w:tcBorders>
              <w:top w:val="single" w:sz="4" w:space="0" w:color="auto"/>
              <w:left w:val="single" w:sz="4" w:space="0" w:color="auto"/>
              <w:bottom w:val="single" w:sz="4" w:space="0" w:color="auto"/>
              <w:right w:val="single" w:sz="4" w:space="0" w:color="auto"/>
            </w:tcBorders>
            <w:noWrap/>
            <w:vAlign w:val="center"/>
          </w:tcPr>
          <w:p w14:paraId="3E573D5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33,353,083</w:t>
            </w:r>
          </w:p>
        </w:tc>
        <w:tc>
          <w:tcPr>
            <w:tcW w:w="660" w:type="pct"/>
            <w:tcBorders>
              <w:top w:val="single" w:sz="4" w:space="0" w:color="auto"/>
              <w:left w:val="single" w:sz="4" w:space="0" w:color="auto"/>
              <w:bottom w:val="single" w:sz="4" w:space="0" w:color="auto"/>
              <w:right w:val="single" w:sz="4" w:space="0" w:color="auto"/>
            </w:tcBorders>
            <w:noWrap/>
            <w:vAlign w:val="center"/>
          </w:tcPr>
          <w:p w14:paraId="33D8FCD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34,523,735</w:t>
            </w:r>
          </w:p>
        </w:tc>
        <w:tc>
          <w:tcPr>
            <w:tcW w:w="616" w:type="pct"/>
            <w:tcBorders>
              <w:top w:val="single" w:sz="4" w:space="0" w:color="auto"/>
              <w:left w:val="single" w:sz="4" w:space="0" w:color="auto"/>
              <w:bottom w:val="single" w:sz="4" w:space="0" w:color="auto"/>
              <w:right w:val="single" w:sz="4" w:space="0" w:color="auto"/>
            </w:tcBorders>
            <w:noWrap/>
            <w:vAlign w:val="center"/>
          </w:tcPr>
          <w:p w14:paraId="26695DF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35,750,905</w:t>
            </w:r>
          </w:p>
        </w:tc>
      </w:tr>
      <w:tr w:rsidR="003C3DA0" w:rsidRPr="00CC49AB" w14:paraId="2F714A52"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7185FA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5D1A590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74,130,015</w:t>
            </w:r>
          </w:p>
        </w:tc>
        <w:tc>
          <w:tcPr>
            <w:tcW w:w="764" w:type="pct"/>
            <w:tcBorders>
              <w:top w:val="single" w:sz="4" w:space="0" w:color="auto"/>
              <w:left w:val="single" w:sz="4" w:space="0" w:color="auto"/>
              <w:bottom w:val="single" w:sz="4" w:space="0" w:color="auto"/>
              <w:right w:val="single" w:sz="4" w:space="0" w:color="auto"/>
            </w:tcBorders>
            <w:noWrap/>
            <w:vAlign w:val="center"/>
          </w:tcPr>
          <w:p w14:paraId="56D5D60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76,053,184</w:t>
            </w:r>
          </w:p>
        </w:tc>
        <w:tc>
          <w:tcPr>
            <w:tcW w:w="585" w:type="pct"/>
            <w:tcBorders>
              <w:top w:val="single" w:sz="4" w:space="0" w:color="auto"/>
              <w:left w:val="single" w:sz="4" w:space="0" w:color="auto"/>
              <w:bottom w:val="single" w:sz="4" w:space="0" w:color="auto"/>
              <w:right w:val="single" w:sz="4" w:space="0" w:color="auto"/>
            </w:tcBorders>
            <w:noWrap/>
            <w:vAlign w:val="center"/>
          </w:tcPr>
          <w:p w14:paraId="647FBF4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78,056,231</w:t>
            </w:r>
          </w:p>
        </w:tc>
        <w:tc>
          <w:tcPr>
            <w:tcW w:w="613" w:type="pct"/>
            <w:tcBorders>
              <w:top w:val="single" w:sz="4" w:space="0" w:color="auto"/>
              <w:left w:val="single" w:sz="4" w:space="0" w:color="auto"/>
              <w:bottom w:val="single" w:sz="4" w:space="0" w:color="auto"/>
              <w:right w:val="single" w:sz="4" w:space="0" w:color="auto"/>
            </w:tcBorders>
            <w:noWrap/>
            <w:vAlign w:val="center"/>
          </w:tcPr>
          <w:p w14:paraId="13D8E0C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80,150,885</w:t>
            </w:r>
          </w:p>
        </w:tc>
        <w:tc>
          <w:tcPr>
            <w:tcW w:w="660" w:type="pct"/>
            <w:tcBorders>
              <w:top w:val="single" w:sz="4" w:space="0" w:color="auto"/>
              <w:left w:val="single" w:sz="4" w:space="0" w:color="auto"/>
              <w:bottom w:val="single" w:sz="4" w:space="0" w:color="auto"/>
              <w:right w:val="single" w:sz="4" w:space="0" w:color="auto"/>
            </w:tcBorders>
            <w:noWrap/>
            <w:vAlign w:val="center"/>
          </w:tcPr>
          <w:p w14:paraId="0233122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82,341,788</w:t>
            </w:r>
          </w:p>
        </w:tc>
        <w:tc>
          <w:tcPr>
            <w:tcW w:w="616" w:type="pct"/>
            <w:tcBorders>
              <w:top w:val="single" w:sz="4" w:space="0" w:color="auto"/>
              <w:left w:val="single" w:sz="4" w:space="0" w:color="auto"/>
              <w:bottom w:val="single" w:sz="4" w:space="0" w:color="auto"/>
              <w:right w:val="single" w:sz="4" w:space="0" w:color="auto"/>
            </w:tcBorders>
            <w:noWrap/>
            <w:vAlign w:val="center"/>
          </w:tcPr>
          <w:p w14:paraId="7C4CF57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84,633,866</w:t>
            </w:r>
          </w:p>
        </w:tc>
      </w:tr>
      <w:tr w:rsidR="003C3DA0" w:rsidRPr="00CC49AB" w14:paraId="5C5D0DAF"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283CFAD7"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66FD5C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2047</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4B69450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2048</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208A028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2049</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6990890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2050</w:t>
            </w:r>
          </w:p>
        </w:tc>
        <w:tc>
          <w:tcPr>
            <w:tcW w:w="660" w:type="pct"/>
            <w:tcBorders>
              <w:top w:val="single" w:sz="4" w:space="0" w:color="auto"/>
              <w:left w:val="single" w:sz="4" w:space="0" w:color="auto"/>
              <w:bottom w:val="single" w:sz="4" w:space="0" w:color="auto"/>
              <w:right w:val="single" w:sz="4" w:space="0" w:color="auto"/>
            </w:tcBorders>
            <w:shd w:val="clear" w:color="auto" w:fill="auto"/>
            <w:noWrap/>
            <w:vAlign w:val="center"/>
          </w:tcPr>
          <w:p w14:paraId="68E4C48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2B544EB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r>
      <w:tr w:rsidR="003C3DA0" w:rsidRPr="00CC49AB" w14:paraId="7C86EDFE"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78E2E3CA"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3349A7D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40,901,772</w:t>
            </w:r>
          </w:p>
        </w:tc>
        <w:tc>
          <w:tcPr>
            <w:tcW w:w="764" w:type="pct"/>
            <w:tcBorders>
              <w:top w:val="single" w:sz="4" w:space="0" w:color="auto"/>
              <w:left w:val="single" w:sz="4" w:space="0" w:color="auto"/>
              <w:bottom w:val="single" w:sz="4" w:space="0" w:color="auto"/>
              <w:right w:val="single" w:sz="4" w:space="0" w:color="auto"/>
            </w:tcBorders>
            <w:noWrap/>
            <w:vAlign w:val="center"/>
          </w:tcPr>
          <w:p w14:paraId="2BB85C2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41,924,157</w:t>
            </w:r>
          </w:p>
        </w:tc>
        <w:tc>
          <w:tcPr>
            <w:tcW w:w="585" w:type="pct"/>
            <w:tcBorders>
              <w:top w:val="single" w:sz="4" w:space="0" w:color="auto"/>
              <w:left w:val="single" w:sz="4" w:space="0" w:color="auto"/>
              <w:bottom w:val="single" w:sz="4" w:space="0" w:color="auto"/>
              <w:right w:val="single" w:sz="4" w:space="0" w:color="auto"/>
            </w:tcBorders>
            <w:noWrap/>
            <w:vAlign w:val="center"/>
          </w:tcPr>
          <w:p w14:paraId="5AB388A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42,992,683</w:t>
            </w:r>
          </w:p>
        </w:tc>
        <w:tc>
          <w:tcPr>
            <w:tcW w:w="613" w:type="pct"/>
            <w:tcBorders>
              <w:top w:val="single" w:sz="4" w:space="0" w:color="auto"/>
              <w:left w:val="single" w:sz="4" w:space="0" w:color="auto"/>
              <w:bottom w:val="single" w:sz="4" w:space="0" w:color="auto"/>
              <w:right w:val="single" w:sz="4" w:space="0" w:color="auto"/>
            </w:tcBorders>
            <w:noWrap/>
            <w:vAlign w:val="center"/>
          </w:tcPr>
          <w:p w14:paraId="348F262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44,109,637</w:t>
            </w:r>
          </w:p>
        </w:tc>
        <w:tc>
          <w:tcPr>
            <w:tcW w:w="660" w:type="pct"/>
            <w:tcBorders>
              <w:top w:val="single" w:sz="4" w:space="0" w:color="auto"/>
              <w:left w:val="single" w:sz="4" w:space="0" w:color="auto"/>
              <w:bottom w:val="single" w:sz="4" w:space="0" w:color="auto"/>
              <w:right w:val="single" w:sz="4" w:space="0" w:color="auto"/>
            </w:tcBorders>
            <w:noWrap/>
            <w:vAlign w:val="center"/>
          </w:tcPr>
          <w:p w14:paraId="72B7365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79ACFD8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r>
      <w:tr w:rsidR="003C3DA0" w:rsidRPr="00CC49AB" w14:paraId="5FEF3F7E"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F653444"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4892EC7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5,868,339</w:t>
            </w:r>
          </w:p>
        </w:tc>
        <w:tc>
          <w:tcPr>
            <w:tcW w:w="764" w:type="pct"/>
            <w:tcBorders>
              <w:top w:val="single" w:sz="4" w:space="0" w:color="auto"/>
              <w:left w:val="single" w:sz="4" w:space="0" w:color="auto"/>
              <w:bottom w:val="single" w:sz="4" w:space="0" w:color="auto"/>
              <w:right w:val="single" w:sz="4" w:space="0" w:color="auto"/>
            </w:tcBorders>
            <w:noWrap/>
            <w:vAlign w:val="center"/>
          </w:tcPr>
          <w:p w14:paraId="47859FC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5,970,618</w:t>
            </w:r>
          </w:p>
        </w:tc>
        <w:tc>
          <w:tcPr>
            <w:tcW w:w="585" w:type="pct"/>
            <w:tcBorders>
              <w:top w:val="single" w:sz="4" w:space="0" w:color="auto"/>
              <w:left w:val="single" w:sz="4" w:space="0" w:color="auto"/>
              <w:bottom w:val="single" w:sz="4" w:space="0" w:color="auto"/>
              <w:right w:val="single" w:sz="4" w:space="0" w:color="auto"/>
            </w:tcBorders>
            <w:noWrap/>
            <w:vAlign w:val="center"/>
          </w:tcPr>
          <w:p w14:paraId="6C4FE21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6,076,911</w:t>
            </w:r>
          </w:p>
        </w:tc>
        <w:tc>
          <w:tcPr>
            <w:tcW w:w="613" w:type="pct"/>
            <w:tcBorders>
              <w:top w:val="single" w:sz="4" w:space="0" w:color="auto"/>
              <w:left w:val="single" w:sz="4" w:space="0" w:color="auto"/>
              <w:bottom w:val="single" w:sz="4" w:space="0" w:color="auto"/>
              <w:right w:val="single" w:sz="4" w:space="0" w:color="auto"/>
            </w:tcBorders>
            <w:noWrap/>
            <w:vAlign w:val="center"/>
          </w:tcPr>
          <w:p w14:paraId="4FA0B6A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6,187,360</w:t>
            </w:r>
          </w:p>
        </w:tc>
        <w:tc>
          <w:tcPr>
            <w:tcW w:w="660" w:type="pct"/>
            <w:tcBorders>
              <w:top w:val="single" w:sz="4" w:space="0" w:color="auto"/>
              <w:left w:val="single" w:sz="4" w:space="0" w:color="auto"/>
              <w:bottom w:val="single" w:sz="4" w:space="0" w:color="auto"/>
              <w:right w:val="single" w:sz="4" w:space="0" w:color="auto"/>
            </w:tcBorders>
            <w:noWrap/>
            <w:vAlign w:val="center"/>
          </w:tcPr>
          <w:p w14:paraId="638B6CD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76DB8E4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r>
      <w:tr w:rsidR="003C3DA0" w:rsidRPr="00CC49AB" w14:paraId="42907D8C"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7863BA08"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24E4CF6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3,224,462</w:t>
            </w:r>
          </w:p>
        </w:tc>
        <w:tc>
          <w:tcPr>
            <w:tcW w:w="764" w:type="pct"/>
            <w:tcBorders>
              <w:top w:val="single" w:sz="4" w:space="0" w:color="auto"/>
              <w:left w:val="single" w:sz="4" w:space="0" w:color="auto"/>
              <w:bottom w:val="single" w:sz="4" w:space="0" w:color="auto"/>
              <w:right w:val="single" w:sz="4" w:space="0" w:color="auto"/>
            </w:tcBorders>
            <w:noWrap/>
            <w:vAlign w:val="center"/>
          </w:tcPr>
          <w:p w14:paraId="78F4631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3,260,282</w:t>
            </w:r>
          </w:p>
        </w:tc>
        <w:tc>
          <w:tcPr>
            <w:tcW w:w="585" w:type="pct"/>
            <w:tcBorders>
              <w:top w:val="single" w:sz="4" w:space="0" w:color="auto"/>
              <w:left w:val="single" w:sz="4" w:space="0" w:color="auto"/>
              <w:bottom w:val="single" w:sz="4" w:space="0" w:color="auto"/>
              <w:right w:val="single" w:sz="4" w:space="0" w:color="auto"/>
            </w:tcBorders>
            <w:noWrap/>
            <w:vAlign w:val="center"/>
          </w:tcPr>
          <w:p w14:paraId="528BA6E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3,297,110</w:t>
            </w:r>
          </w:p>
        </w:tc>
        <w:tc>
          <w:tcPr>
            <w:tcW w:w="613" w:type="pct"/>
            <w:tcBorders>
              <w:top w:val="single" w:sz="4" w:space="0" w:color="auto"/>
              <w:left w:val="single" w:sz="4" w:space="0" w:color="auto"/>
              <w:bottom w:val="single" w:sz="4" w:space="0" w:color="auto"/>
              <w:right w:val="single" w:sz="4" w:space="0" w:color="auto"/>
            </w:tcBorders>
            <w:noWrap/>
            <w:vAlign w:val="center"/>
          </w:tcPr>
          <w:p w14:paraId="528DE11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3,334,942</w:t>
            </w:r>
          </w:p>
        </w:tc>
        <w:tc>
          <w:tcPr>
            <w:tcW w:w="660" w:type="pct"/>
            <w:tcBorders>
              <w:top w:val="single" w:sz="4" w:space="0" w:color="auto"/>
              <w:left w:val="single" w:sz="4" w:space="0" w:color="auto"/>
              <w:bottom w:val="single" w:sz="4" w:space="0" w:color="auto"/>
              <w:right w:val="single" w:sz="4" w:space="0" w:color="auto"/>
            </w:tcBorders>
            <w:noWrap/>
            <w:vAlign w:val="center"/>
          </w:tcPr>
          <w:p w14:paraId="28007FD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3635A1E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r>
      <w:tr w:rsidR="003C3DA0" w:rsidRPr="00CC49AB" w14:paraId="45D23A16"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C2D35E8"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2D79DB2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37,037,773</w:t>
            </w:r>
          </w:p>
        </w:tc>
        <w:tc>
          <w:tcPr>
            <w:tcW w:w="764" w:type="pct"/>
            <w:tcBorders>
              <w:top w:val="single" w:sz="4" w:space="0" w:color="auto"/>
              <w:left w:val="single" w:sz="4" w:space="0" w:color="auto"/>
              <w:bottom w:val="single" w:sz="4" w:space="0" w:color="auto"/>
              <w:right w:val="single" w:sz="4" w:space="0" w:color="auto"/>
            </w:tcBorders>
            <w:noWrap/>
            <w:vAlign w:val="center"/>
          </w:tcPr>
          <w:p w14:paraId="36D920C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38,387,721</w:t>
            </w:r>
          </w:p>
        </w:tc>
        <w:tc>
          <w:tcPr>
            <w:tcW w:w="585" w:type="pct"/>
            <w:tcBorders>
              <w:top w:val="single" w:sz="4" w:space="0" w:color="auto"/>
              <w:left w:val="single" w:sz="4" w:space="0" w:color="auto"/>
              <w:bottom w:val="single" w:sz="4" w:space="0" w:color="auto"/>
              <w:right w:val="single" w:sz="4" w:space="0" w:color="auto"/>
            </w:tcBorders>
            <w:noWrap/>
            <w:vAlign w:val="center"/>
          </w:tcPr>
          <w:p w14:paraId="42CBB30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39,804,350</w:t>
            </w:r>
          </w:p>
        </w:tc>
        <w:tc>
          <w:tcPr>
            <w:tcW w:w="613" w:type="pct"/>
            <w:tcBorders>
              <w:top w:val="single" w:sz="4" w:space="0" w:color="auto"/>
              <w:left w:val="single" w:sz="4" w:space="0" w:color="auto"/>
              <w:bottom w:val="single" w:sz="4" w:space="0" w:color="auto"/>
              <w:right w:val="single" w:sz="4" w:space="0" w:color="auto"/>
            </w:tcBorders>
            <w:noWrap/>
            <w:vAlign w:val="center"/>
          </w:tcPr>
          <w:p w14:paraId="1B9F347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41,291,495</w:t>
            </w:r>
          </w:p>
        </w:tc>
        <w:tc>
          <w:tcPr>
            <w:tcW w:w="660" w:type="pct"/>
            <w:tcBorders>
              <w:top w:val="single" w:sz="4" w:space="0" w:color="auto"/>
              <w:left w:val="single" w:sz="4" w:space="0" w:color="auto"/>
              <w:bottom w:val="single" w:sz="4" w:space="0" w:color="auto"/>
              <w:right w:val="single" w:sz="4" w:space="0" w:color="auto"/>
            </w:tcBorders>
            <w:noWrap/>
            <w:vAlign w:val="center"/>
          </w:tcPr>
          <w:p w14:paraId="45AC597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7FF06EA9"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r>
      <w:tr w:rsidR="003C3DA0" w:rsidRPr="00CC49AB" w14:paraId="2F775593"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D0B3F07"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237DABA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87,032,347</w:t>
            </w:r>
          </w:p>
        </w:tc>
        <w:tc>
          <w:tcPr>
            <w:tcW w:w="764" w:type="pct"/>
            <w:tcBorders>
              <w:top w:val="single" w:sz="4" w:space="0" w:color="auto"/>
              <w:left w:val="single" w:sz="4" w:space="0" w:color="auto"/>
              <w:bottom w:val="single" w:sz="4" w:space="0" w:color="auto"/>
              <w:right w:val="single" w:sz="4" w:space="0" w:color="auto"/>
            </w:tcBorders>
            <w:noWrap/>
            <w:vAlign w:val="center"/>
          </w:tcPr>
          <w:p w14:paraId="272E599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89,542,778</w:t>
            </w:r>
          </w:p>
        </w:tc>
        <w:tc>
          <w:tcPr>
            <w:tcW w:w="585" w:type="pct"/>
            <w:tcBorders>
              <w:top w:val="single" w:sz="4" w:space="0" w:color="auto"/>
              <w:left w:val="single" w:sz="4" w:space="0" w:color="auto"/>
              <w:bottom w:val="single" w:sz="4" w:space="0" w:color="auto"/>
              <w:right w:val="single" w:sz="4" w:space="0" w:color="auto"/>
            </w:tcBorders>
            <w:noWrap/>
            <w:vAlign w:val="center"/>
          </w:tcPr>
          <w:p w14:paraId="3830CE3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92,171,054</w:t>
            </w:r>
          </w:p>
        </w:tc>
        <w:tc>
          <w:tcPr>
            <w:tcW w:w="613" w:type="pct"/>
            <w:tcBorders>
              <w:top w:val="single" w:sz="4" w:space="0" w:color="auto"/>
              <w:left w:val="single" w:sz="4" w:space="0" w:color="auto"/>
              <w:bottom w:val="single" w:sz="4" w:space="0" w:color="auto"/>
              <w:right w:val="single" w:sz="4" w:space="0" w:color="auto"/>
            </w:tcBorders>
            <w:noWrap/>
            <w:vAlign w:val="center"/>
          </w:tcPr>
          <w:p w14:paraId="43645A0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94,923,433</w:t>
            </w:r>
          </w:p>
        </w:tc>
        <w:tc>
          <w:tcPr>
            <w:tcW w:w="660" w:type="pct"/>
            <w:tcBorders>
              <w:top w:val="single" w:sz="4" w:space="0" w:color="auto"/>
              <w:left w:val="single" w:sz="4" w:space="0" w:color="auto"/>
              <w:bottom w:val="single" w:sz="4" w:space="0" w:color="auto"/>
              <w:right w:val="single" w:sz="4" w:space="0" w:color="auto"/>
            </w:tcBorders>
            <w:noWrap/>
            <w:vAlign w:val="center"/>
          </w:tcPr>
          <w:p w14:paraId="7BDE283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14B99AE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r>
    </w:tbl>
    <w:p w14:paraId="101AA5D9" w14:textId="77777777" w:rsidR="003C3DA0" w:rsidRPr="00CC49AB" w:rsidRDefault="003C3DA0" w:rsidP="003C3DA0">
      <w:pPr>
        <w:spacing w:after="0" w:line="240" w:lineRule="auto"/>
        <w:rPr>
          <w:rFonts w:ascii="Garamond" w:eastAsiaTheme="majorEastAsia" w:hAnsi="Garamond" w:cs="Times New Roman"/>
          <w:b/>
          <w:spacing w:val="-10"/>
          <w:sz w:val="36"/>
          <w:szCs w:val="32"/>
        </w:rPr>
      </w:pPr>
    </w:p>
    <w:p w14:paraId="69592735" w14:textId="2389C7F6" w:rsidR="003C3DA0" w:rsidRPr="00CC49AB" w:rsidRDefault="003C3DA0" w:rsidP="00E82E3E">
      <w:pPr>
        <w:pStyle w:val="TEKSTIIIIII"/>
      </w:pPr>
      <w:bookmarkStart w:id="417" w:name="_Toc184729174"/>
      <w:r w:rsidRPr="00CC49AB">
        <w:t xml:space="preserve">Aneksi 5: Numri i parashikuar i njësive të banimit të okupuara të zonës klimatike 1 për periudhën </w:t>
      </w:r>
      <w:r w:rsidR="00CE5C83" w:rsidRPr="00CC49AB">
        <w:t>2023–2050</w:t>
      </w:r>
      <w:bookmarkEnd w:id="417"/>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42"/>
        <w:gridCol w:w="1060"/>
        <w:gridCol w:w="1457"/>
        <w:gridCol w:w="989"/>
        <w:gridCol w:w="1169"/>
        <w:gridCol w:w="1259"/>
        <w:gridCol w:w="1174"/>
      </w:tblGrid>
      <w:tr w:rsidR="003C3DA0" w:rsidRPr="00CC49AB" w14:paraId="324BD129"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1C4210FF"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2D92B9F7"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2023</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70F4FC77"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2024</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018642DE"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2025</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16BFE5D7"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2026</w:t>
            </w:r>
          </w:p>
        </w:tc>
        <w:tc>
          <w:tcPr>
            <w:tcW w:w="67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5AE11C82"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2027</w:t>
            </w:r>
          </w:p>
        </w:tc>
        <w:tc>
          <w:tcPr>
            <w:tcW w:w="62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090F7D6F"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2028</w:t>
            </w:r>
          </w:p>
        </w:tc>
      </w:tr>
      <w:tr w:rsidR="003C3DA0" w:rsidRPr="00CC49AB" w14:paraId="601E11B5"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21A3D076"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bottom"/>
          </w:tcPr>
          <w:p w14:paraId="24810C0C"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240984</w:t>
            </w:r>
          </w:p>
        </w:tc>
        <w:tc>
          <w:tcPr>
            <w:tcW w:w="779" w:type="pct"/>
            <w:tcBorders>
              <w:top w:val="single" w:sz="4" w:space="0" w:color="auto"/>
              <w:left w:val="single" w:sz="4" w:space="0" w:color="auto"/>
              <w:bottom w:val="single" w:sz="4" w:space="0" w:color="auto"/>
              <w:right w:val="single" w:sz="4" w:space="0" w:color="auto"/>
            </w:tcBorders>
            <w:noWrap/>
            <w:vAlign w:val="bottom"/>
          </w:tcPr>
          <w:p w14:paraId="05B7DF49"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240638</w:t>
            </w:r>
          </w:p>
        </w:tc>
        <w:tc>
          <w:tcPr>
            <w:tcW w:w="529" w:type="pct"/>
            <w:tcBorders>
              <w:top w:val="single" w:sz="4" w:space="0" w:color="auto"/>
              <w:left w:val="single" w:sz="4" w:space="0" w:color="auto"/>
              <w:bottom w:val="single" w:sz="4" w:space="0" w:color="auto"/>
              <w:right w:val="single" w:sz="4" w:space="0" w:color="auto"/>
            </w:tcBorders>
            <w:noWrap/>
            <w:vAlign w:val="bottom"/>
          </w:tcPr>
          <w:p w14:paraId="79FDAC76"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240393</w:t>
            </w:r>
          </w:p>
        </w:tc>
        <w:tc>
          <w:tcPr>
            <w:tcW w:w="625" w:type="pct"/>
            <w:tcBorders>
              <w:top w:val="single" w:sz="4" w:space="0" w:color="auto"/>
              <w:left w:val="single" w:sz="4" w:space="0" w:color="auto"/>
              <w:bottom w:val="single" w:sz="4" w:space="0" w:color="auto"/>
              <w:right w:val="single" w:sz="4" w:space="0" w:color="auto"/>
            </w:tcBorders>
            <w:noWrap/>
            <w:vAlign w:val="bottom"/>
          </w:tcPr>
          <w:p w14:paraId="13CE2CDF"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240031</w:t>
            </w:r>
          </w:p>
        </w:tc>
        <w:tc>
          <w:tcPr>
            <w:tcW w:w="673" w:type="pct"/>
            <w:tcBorders>
              <w:top w:val="single" w:sz="4" w:space="0" w:color="auto"/>
              <w:left w:val="single" w:sz="4" w:space="0" w:color="auto"/>
              <w:bottom w:val="single" w:sz="4" w:space="0" w:color="auto"/>
              <w:right w:val="single" w:sz="4" w:space="0" w:color="auto"/>
            </w:tcBorders>
            <w:noWrap/>
            <w:vAlign w:val="bottom"/>
          </w:tcPr>
          <w:p w14:paraId="679C202E"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239576</w:t>
            </w:r>
          </w:p>
        </w:tc>
        <w:tc>
          <w:tcPr>
            <w:tcW w:w="628" w:type="pct"/>
            <w:tcBorders>
              <w:top w:val="single" w:sz="4" w:space="0" w:color="auto"/>
              <w:left w:val="single" w:sz="4" w:space="0" w:color="auto"/>
              <w:bottom w:val="single" w:sz="4" w:space="0" w:color="auto"/>
              <w:right w:val="single" w:sz="4" w:space="0" w:color="auto"/>
            </w:tcBorders>
            <w:noWrap/>
            <w:vAlign w:val="bottom"/>
          </w:tcPr>
          <w:p w14:paraId="6B8B7540"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239156</w:t>
            </w:r>
          </w:p>
        </w:tc>
      </w:tr>
      <w:tr w:rsidR="003C3DA0" w:rsidRPr="00CC49AB" w14:paraId="0C54E880"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7C9A3786"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bottom"/>
          </w:tcPr>
          <w:p w14:paraId="435109AA"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44062</w:t>
            </w:r>
          </w:p>
        </w:tc>
        <w:tc>
          <w:tcPr>
            <w:tcW w:w="779" w:type="pct"/>
            <w:tcBorders>
              <w:top w:val="single" w:sz="4" w:space="0" w:color="auto"/>
              <w:left w:val="single" w:sz="4" w:space="0" w:color="auto"/>
              <w:bottom w:val="single" w:sz="4" w:space="0" w:color="auto"/>
              <w:right w:val="single" w:sz="4" w:space="0" w:color="auto"/>
            </w:tcBorders>
            <w:noWrap/>
            <w:vAlign w:val="bottom"/>
          </w:tcPr>
          <w:p w14:paraId="16EC8D83"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44278</w:t>
            </w:r>
          </w:p>
        </w:tc>
        <w:tc>
          <w:tcPr>
            <w:tcW w:w="529" w:type="pct"/>
            <w:tcBorders>
              <w:top w:val="single" w:sz="4" w:space="0" w:color="auto"/>
              <w:left w:val="single" w:sz="4" w:space="0" w:color="auto"/>
              <w:bottom w:val="single" w:sz="4" w:space="0" w:color="auto"/>
              <w:right w:val="single" w:sz="4" w:space="0" w:color="auto"/>
            </w:tcBorders>
            <w:noWrap/>
            <w:vAlign w:val="bottom"/>
          </w:tcPr>
          <w:p w14:paraId="0BFD8A66"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44021</w:t>
            </w:r>
          </w:p>
        </w:tc>
        <w:tc>
          <w:tcPr>
            <w:tcW w:w="625" w:type="pct"/>
            <w:tcBorders>
              <w:top w:val="single" w:sz="4" w:space="0" w:color="auto"/>
              <w:left w:val="single" w:sz="4" w:space="0" w:color="auto"/>
              <w:bottom w:val="single" w:sz="4" w:space="0" w:color="auto"/>
              <w:right w:val="single" w:sz="4" w:space="0" w:color="auto"/>
            </w:tcBorders>
            <w:noWrap/>
            <w:vAlign w:val="bottom"/>
          </w:tcPr>
          <w:p w14:paraId="18B31A30"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43739</w:t>
            </w:r>
          </w:p>
        </w:tc>
        <w:tc>
          <w:tcPr>
            <w:tcW w:w="673" w:type="pct"/>
            <w:tcBorders>
              <w:top w:val="single" w:sz="4" w:space="0" w:color="auto"/>
              <w:left w:val="single" w:sz="4" w:space="0" w:color="auto"/>
              <w:bottom w:val="single" w:sz="4" w:space="0" w:color="auto"/>
              <w:right w:val="single" w:sz="4" w:space="0" w:color="auto"/>
            </w:tcBorders>
            <w:noWrap/>
            <w:vAlign w:val="bottom"/>
          </w:tcPr>
          <w:p w14:paraId="2A006095"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43440</w:t>
            </w:r>
          </w:p>
        </w:tc>
        <w:tc>
          <w:tcPr>
            <w:tcW w:w="628" w:type="pct"/>
            <w:tcBorders>
              <w:top w:val="single" w:sz="4" w:space="0" w:color="auto"/>
              <w:left w:val="single" w:sz="4" w:space="0" w:color="auto"/>
              <w:bottom w:val="single" w:sz="4" w:space="0" w:color="auto"/>
              <w:right w:val="single" w:sz="4" w:space="0" w:color="auto"/>
            </w:tcBorders>
            <w:noWrap/>
            <w:vAlign w:val="bottom"/>
          </w:tcPr>
          <w:p w14:paraId="6B85EFFF"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43145</w:t>
            </w:r>
          </w:p>
        </w:tc>
      </w:tr>
      <w:tr w:rsidR="003C3DA0" w:rsidRPr="00CC49AB" w14:paraId="21364274"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068287A"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bottom"/>
          </w:tcPr>
          <w:p w14:paraId="26E5B015"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24760</w:t>
            </w:r>
          </w:p>
        </w:tc>
        <w:tc>
          <w:tcPr>
            <w:tcW w:w="779" w:type="pct"/>
            <w:tcBorders>
              <w:top w:val="single" w:sz="4" w:space="0" w:color="auto"/>
              <w:left w:val="single" w:sz="4" w:space="0" w:color="auto"/>
              <w:bottom w:val="single" w:sz="4" w:space="0" w:color="auto"/>
              <w:right w:val="single" w:sz="4" w:space="0" w:color="auto"/>
            </w:tcBorders>
            <w:noWrap/>
            <w:vAlign w:val="bottom"/>
          </w:tcPr>
          <w:p w14:paraId="54A0CE59"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24507</w:t>
            </w:r>
          </w:p>
        </w:tc>
        <w:tc>
          <w:tcPr>
            <w:tcW w:w="529" w:type="pct"/>
            <w:tcBorders>
              <w:top w:val="single" w:sz="4" w:space="0" w:color="auto"/>
              <w:left w:val="single" w:sz="4" w:space="0" w:color="auto"/>
              <w:bottom w:val="single" w:sz="4" w:space="0" w:color="auto"/>
              <w:right w:val="single" w:sz="4" w:space="0" w:color="auto"/>
            </w:tcBorders>
            <w:noWrap/>
            <w:vAlign w:val="bottom"/>
          </w:tcPr>
          <w:p w14:paraId="3819196E"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24242</w:t>
            </w:r>
          </w:p>
        </w:tc>
        <w:tc>
          <w:tcPr>
            <w:tcW w:w="625" w:type="pct"/>
            <w:tcBorders>
              <w:top w:val="single" w:sz="4" w:space="0" w:color="auto"/>
              <w:left w:val="single" w:sz="4" w:space="0" w:color="auto"/>
              <w:bottom w:val="single" w:sz="4" w:space="0" w:color="auto"/>
              <w:right w:val="single" w:sz="4" w:space="0" w:color="auto"/>
            </w:tcBorders>
            <w:noWrap/>
            <w:vAlign w:val="bottom"/>
          </w:tcPr>
          <w:p w14:paraId="35F1566C"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23962</w:t>
            </w:r>
          </w:p>
        </w:tc>
        <w:tc>
          <w:tcPr>
            <w:tcW w:w="673" w:type="pct"/>
            <w:tcBorders>
              <w:top w:val="single" w:sz="4" w:space="0" w:color="auto"/>
              <w:left w:val="single" w:sz="4" w:space="0" w:color="auto"/>
              <w:bottom w:val="single" w:sz="4" w:space="0" w:color="auto"/>
              <w:right w:val="single" w:sz="4" w:space="0" w:color="auto"/>
            </w:tcBorders>
            <w:noWrap/>
            <w:vAlign w:val="bottom"/>
          </w:tcPr>
          <w:p w14:paraId="068D2F53"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23672</w:t>
            </w:r>
          </w:p>
        </w:tc>
        <w:tc>
          <w:tcPr>
            <w:tcW w:w="628" w:type="pct"/>
            <w:tcBorders>
              <w:top w:val="single" w:sz="4" w:space="0" w:color="auto"/>
              <w:left w:val="single" w:sz="4" w:space="0" w:color="auto"/>
              <w:bottom w:val="single" w:sz="4" w:space="0" w:color="auto"/>
              <w:right w:val="single" w:sz="4" w:space="0" w:color="auto"/>
            </w:tcBorders>
            <w:noWrap/>
            <w:vAlign w:val="bottom"/>
          </w:tcPr>
          <w:p w14:paraId="715D3E91"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23383</w:t>
            </w:r>
          </w:p>
        </w:tc>
      </w:tr>
      <w:tr w:rsidR="003C3DA0" w:rsidRPr="00CC49AB" w14:paraId="64BF43AE"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9A026B2"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bottom"/>
          </w:tcPr>
          <w:p w14:paraId="4FF94A3D"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175690</w:t>
            </w:r>
          </w:p>
        </w:tc>
        <w:tc>
          <w:tcPr>
            <w:tcW w:w="779" w:type="pct"/>
            <w:tcBorders>
              <w:top w:val="single" w:sz="4" w:space="0" w:color="auto"/>
              <w:left w:val="single" w:sz="4" w:space="0" w:color="auto"/>
              <w:bottom w:val="single" w:sz="4" w:space="0" w:color="auto"/>
              <w:right w:val="single" w:sz="4" w:space="0" w:color="auto"/>
            </w:tcBorders>
            <w:noWrap/>
            <w:vAlign w:val="bottom"/>
          </w:tcPr>
          <w:p w14:paraId="29A1DC41"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178550</w:t>
            </w:r>
          </w:p>
        </w:tc>
        <w:tc>
          <w:tcPr>
            <w:tcW w:w="529" w:type="pct"/>
            <w:tcBorders>
              <w:top w:val="single" w:sz="4" w:space="0" w:color="auto"/>
              <w:left w:val="single" w:sz="4" w:space="0" w:color="auto"/>
              <w:bottom w:val="single" w:sz="4" w:space="0" w:color="auto"/>
              <w:right w:val="single" w:sz="4" w:space="0" w:color="auto"/>
            </w:tcBorders>
            <w:noWrap/>
            <w:vAlign w:val="bottom"/>
          </w:tcPr>
          <w:p w14:paraId="418B7823"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181633</w:t>
            </w:r>
          </w:p>
        </w:tc>
        <w:tc>
          <w:tcPr>
            <w:tcW w:w="625" w:type="pct"/>
            <w:tcBorders>
              <w:top w:val="single" w:sz="4" w:space="0" w:color="auto"/>
              <w:left w:val="single" w:sz="4" w:space="0" w:color="auto"/>
              <w:bottom w:val="single" w:sz="4" w:space="0" w:color="auto"/>
              <w:right w:val="single" w:sz="4" w:space="0" w:color="auto"/>
            </w:tcBorders>
            <w:noWrap/>
            <w:vAlign w:val="bottom"/>
          </w:tcPr>
          <w:p w14:paraId="1E8CBE58"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184656</w:t>
            </w:r>
          </w:p>
        </w:tc>
        <w:tc>
          <w:tcPr>
            <w:tcW w:w="673" w:type="pct"/>
            <w:tcBorders>
              <w:top w:val="single" w:sz="4" w:space="0" w:color="auto"/>
              <w:left w:val="single" w:sz="4" w:space="0" w:color="auto"/>
              <w:bottom w:val="single" w:sz="4" w:space="0" w:color="auto"/>
              <w:right w:val="single" w:sz="4" w:space="0" w:color="auto"/>
            </w:tcBorders>
            <w:noWrap/>
            <w:vAlign w:val="bottom"/>
          </w:tcPr>
          <w:p w14:paraId="186EF177"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187636</w:t>
            </w:r>
          </w:p>
        </w:tc>
        <w:tc>
          <w:tcPr>
            <w:tcW w:w="628" w:type="pct"/>
            <w:tcBorders>
              <w:top w:val="single" w:sz="4" w:space="0" w:color="auto"/>
              <w:left w:val="single" w:sz="4" w:space="0" w:color="auto"/>
              <w:bottom w:val="single" w:sz="4" w:space="0" w:color="auto"/>
              <w:right w:val="single" w:sz="4" w:space="0" w:color="auto"/>
            </w:tcBorders>
            <w:noWrap/>
            <w:vAlign w:val="bottom"/>
          </w:tcPr>
          <w:p w14:paraId="73321E3F" w14:textId="77777777" w:rsidR="003C3DA0" w:rsidRPr="00CC49AB" w:rsidRDefault="003C3DA0" w:rsidP="007A0FF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190670</w:t>
            </w:r>
          </w:p>
        </w:tc>
      </w:tr>
      <w:tr w:rsidR="003C3DA0" w:rsidRPr="00CC49AB" w14:paraId="25E433FF"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1894608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bottom"/>
          </w:tcPr>
          <w:p w14:paraId="0F47C74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485496</w:t>
            </w:r>
          </w:p>
        </w:tc>
        <w:tc>
          <w:tcPr>
            <w:tcW w:w="779" w:type="pct"/>
            <w:tcBorders>
              <w:top w:val="single" w:sz="4" w:space="0" w:color="auto"/>
              <w:left w:val="single" w:sz="4" w:space="0" w:color="auto"/>
              <w:bottom w:val="single" w:sz="4" w:space="0" w:color="auto"/>
              <w:right w:val="single" w:sz="4" w:space="0" w:color="auto"/>
            </w:tcBorders>
            <w:noWrap/>
            <w:vAlign w:val="bottom"/>
          </w:tcPr>
          <w:p w14:paraId="4FB3C28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487973</w:t>
            </w:r>
          </w:p>
        </w:tc>
        <w:tc>
          <w:tcPr>
            <w:tcW w:w="529" w:type="pct"/>
            <w:tcBorders>
              <w:top w:val="single" w:sz="4" w:space="0" w:color="auto"/>
              <w:left w:val="single" w:sz="4" w:space="0" w:color="auto"/>
              <w:bottom w:val="single" w:sz="4" w:space="0" w:color="auto"/>
              <w:right w:val="single" w:sz="4" w:space="0" w:color="auto"/>
            </w:tcBorders>
            <w:noWrap/>
            <w:vAlign w:val="bottom"/>
          </w:tcPr>
          <w:p w14:paraId="3E3AC4E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490288</w:t>
            </w:r>
          </w:p>
        </w:tc>
        <w:tc>
          <w:tcPr>
            <w:tcW w:w="625" w:type="pct"/>
            <w:tcBorders>
              <w:top w:val="single" w:sz="4" w:space="0" w:color="auto"/>
              <w:left w:val="single" w:sz="4" w:space="0" w:color="auto"/>
              <w:bottom w:val="single" w:sz="4" w:space="0" w:color="auto"/>
              <w:right w:val="single" w:sz="4" w:space="0" w:color="auto"/>
            </w:tcBorders>
            <w:noWrap/>
            <w:vAlign w:val="bottom"/>
          </w:tcPr>
          <w:p w14:paraId="6FA0C88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492389</w:t>
            </w:r>
          </w:p>
        </w:tc>
        <w:tc>
          <w:tcPr>
            <w:tcW w:w="673" w:type="pct"/>
            <w:tcBorders>
              <w:top w:val="single" w:sz="4" w:space="0" w:color="auto"/>
              <w:left w:val="single" w:sz="4" w:space="0" w:color="auto"/>
              <w:bottom w:val="single" w:sz="4" w:space="0" w:color="auto"/>
              <w:right w:val="single" w:sz="4" w:space="0" w:color="auto"/>
            </w:tcBorders>
            <w:noWrap/>
            <w:vAlign w:val="bottom"/>
          </w:tcPr>
          <w:p w14:paraId="0639D17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494324</w:t>
            </w:r>
          </w:p>
        </w:tc>
        <w:tc>
          <w:tcPr>
            <w:tcW w:w="628" w:type="pct"/>
            <w:tcBorders>
              <w:top w:val="single" w:sz="4" w:space="0" w:color="auto"/>
              <w:left w:val="single" w:sz="4" w:space="0" w:color="auto"/>
              <w:bottom w:val="single" w:sz="4" w:space="0" w:color="auto"/>
              <w:right w:val="single" w:sz="4" w:space="0" w:color="auto"/>
            </w:tcBorders>
            <w:noWrap/>
            <w:vAlign w:val="bottom"/>
          </w:tcPr>
          <w:p w14:paraId="7326785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496354</w:t>
            </w:r>
          </w:p>
        </w:tc>
      </w:tr>
      <w:tr w:rsidR="003C3DA0" w:rsidRPr="00CC49AB" w14:paraId="66D198D5"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3EAB77B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531C2BD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2029</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7ACA2C0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2030</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3907AB0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2031</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76385AD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2032</w:t>
            </w:r>
          </w:p>
        </w:tc>
        <w:tc>
          <w:tcPr>
            <w:tcW w:w="67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B01F89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2033</w:t>
            </w:r>
          </w:p>
        </w:tc>
        <w:tc>
          <w:tcPr>
            <w:tcW w:w="62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45ABB1D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2034</w:t>
            </w:r>
          </w:p>
        </w:tc>
      </w:tr>
      <w:tr w:rsidR="003C3DA0" w:rsidRPr="00CC49AB" w14:paraId="3DA57769"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11E1118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bottom"/>
          </w:tcPr>
          <w:p w14:paraId="026A1BF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238745</w:t>
            </w:r>
          </w:p>
        </w:tc>
        <w:tc>
          <w:tcPr>
            <w:tcW w:w="779" w:type="pct"/>
            <w:tcBorders>
              <w:top w:val="single" w:sz="4" w:space="0" w:color="auto"/>
              <w:left w:val="single" w:sz="4" w:space="0" w:color="auto"/>
              <w:bottom w:val="single" w:sz="4" w:space="0" w:color="auto"/>
              <w:right w:val="single" w:sz="4" w:space="0" w:color="auto"/>
            </w:tcBorders>
            <w:noWrap/>
            <w:vAlign w:val="bottom"/>
          </w:tcPr>
          <w:p w14:paraId="3BBFCE36"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238370</w:t>
            </w:r>
          </w:p>
        </w:tc>
        <w:tc>
          <w:tcPr>
            <w:tcW w:w="529" w:type="pct"/>
            <w:tcBorders>
              <w:top w:val="single" w:sz="4" w:space="0" w:color="auto"/>
              <w:left w:val="single" w:sz="4" w:space="0" w:color="auto"/>
              <w:bottom w:val="single" w:sz="4" w:space="0" w:color="auto"/>
              <w:right w:val="single" w:sz="4" w:space="0" w:color="auto"/>
            </w:tcBorders>
            <w:noWrap/>
            <w:vAlign w:val="bottom"/>
          </w:tcPr>
          <w:p w14:paraId="4856D4A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238004</w:t>
            </w:r>
          </w:p>
        </w:tc>
        <w:tc>
          <w:tcPr>
            <w:tcW w:w="625" w:type="pct"/>
            <w:tcBorders>
              <w:top w:val="single" w:sz="4" w:space="0" w:color="auto"/>
              <w:left w:val="single" w:sz="4" w:space="0" w:color="auto"/>
              <w:bottom w:val="single" w:sz="4" w:space="0" w:color="auto"/>
              <w:right w:val="single" w:sz="4" w:space="0" w:color="auto"/>
            </w:tcBorders>
            <w:noWrap/>
            <w:vAlign w:val="bottom"/>
          </w:tcPr>
          <w:p w14:paraId="4628A56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237648</w:t>
            </w:r>
          </w:p>
        </w:tc>
        <w:tc>
          <w:tcPr>
            <w:tcW w:w="673" w:type="pct"/>
            <w:tcBorders>
              <w:top w:val="single" w:sz="4" w:space="0" w:color="auto"/>
              <w:left w:val="single" w:sz="4" w:space="0" w:color="auto"/>
              <w:bottom w:val="single" w:sz="4" w:space="0" w:color="auto"/>
              <w:right w:val="single" w:sz="4" w:space="0" w:color="auto"/>
            </w:tcBorders>
            <w:noWrap/>
            <w:vAlign w:val="bottom"/>
          </w:tcPr>
          <w:p w14:paraId="205ECDC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237177</w:t>
            </w:r>
          </w:p>
        </w:tc>
        <w:tc>
          <w:tcPr>
            <w:tcW w:w="628" w:type="pct"/>
            <w:tcBorders>
              <w:top w:val="single" w:sz="4" w:space="0" w:color="auto"/>
              <w:left w:val="single" w:sz="4" w:space="0" w:color="auto"/>
              <w:bottom w:val="single" w:sz="4" w:space="0" w:color="auto"/>
              <w:right w:val="single" w:sz="4" w:space="0" w:color="auto"/>
            </w:tcBorders>
            <w:noWrap/>
            <w:vAlign w:val="bottom"/>
          </w:tcPr>
          <w:p w14:paraId="7009A90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236592</w:t>
            </w:r>
          </w:p>
        </w:tc>
      </w:tr>
      <w:tr w:rsidR="003C3DA0" w:rsidRPr="00CC49AB" w14:paraId="601B2EE3"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0FE2CE4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bottom"/>
          </w:tcPr>
          <w:p w14:paraId="0B10A9E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42849</w:t>
            </w:r>
          </w:p>
        </w:tc>
        <w:tc>
          <w:tcPr>
            <w:tcW w:w="779" w:type="pct"/>
            <w:tcBorders>
              <w:top w:val="single" w:sz="4" w:space="0" w:color="auto"/>
              <w:left w:val="single" w:sz="4" w:space="0" w:color="auto"/>
              <w:bottom w:val="single" w:sz="4" w:space="0" w:color="auto"/>
              <w:right w:val="single" w:sz="4" w:space="0" w:color="auto"/>
            </w:tcBorders>
            <w:noWrap/>
            <w:vAlign w:val="bottom"/>
          </w:tcPr>
          <w:p w14:paraId="1951CAA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42559</w:t>
            </w:r>
          </w:p>
        </w:tc>
        <w:tc>
          <w:tcPr>
            <w:tcW w:w="529" w:type="pct"/>
            <w:tcBorders>
              <w:top w:val="single" w:sz="4" w:space="0" w:color="auto"/>
              <w:left w:val="single" w:sz="4" w:space="0" w:color="auto"/>
              <w:bottom w:val="single" w:sz="4" w:space="0" w:color="auto"/>
              <w:right w:val="single" w:sz="4" w:space="0" w:color="auto"/>
            </w:tcBorders>
            <w:noWrap/>
            <w:vAlign w:val="bottom"/>
          </w:tcPr>
          <w:p w14:paraId="71D8E93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42268</w:t>
            </w:r>
          </w:p>
        </w:tc>
        <w:tc>
          <w:tcPr>
            <w:tcW w:w="625" w:type="pct"/>
            <w:tcBorders>
              <w:top w:val="single" w:sz="4" w:space="0" w:color="auto"/>
              <w:left w:val="single" w:sz="4" w:space="0" w:color="auto"/>
              <w:bottom w:val="single" w:sz="4" w:space="0" w:color="auto"/>
              <w:right w:val="single" w:sz="4" w:space="0" w:color="auto"/>
            </w:tcBorders>
            <w:noWrap/>
            <w:vAlign w:val="bottom"/>
          </w:tcPr>
          <w:p w14:paraId="29780726"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41976</w:t>
            </w:r>
          </w:p>
        </w:tc>
        <w:tc>
          <w:tcPr>
            <w:tcW w:w="673" w:type="pct"/>
            <w:tcBorders>
              <w:top w:val="single" w:sz="4" w:space="0" w:color="auto"/>
              <w:left w:val="single" w:sz="4" w:space="0" w:color="auto"/>
              <w:bottom w:val="single" w:sz="4" w:space="0" w:color="auto"/>
              <w:right w:val="single" w:sz="4" w:space="0" w:color="auto"/>
            </w:tcBorders>
            <w:noWrap/>
            <w:vAlign w:val="bottom"/>
          </w:tcPr>
          <w:p w14:paraId="7CB715B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41663</w:t>
            </w:r>
          </w:p>
        </w:tc>
        <w:tc>
          <w:tcPr>
            <w:tcW w:w="628" w:type="pct"/>
            <w:tcBorders>
              <w:top w:val="single" w:sz="4" w:space="0" w:color="auto"/>
              <w:left w:val="single" w:sz="4" w:space="0" w:color="auto"/>
              <w:bottom w:val="single" w:sz="4" w:space="0" w:color="auto"/>
              <w:right w:val="single" w:sz="4" w:space="0" w:color="auto"/>
            </w:tcBorders>
            <w:noWrap/>
            <w:vAlign w:val="bottom"/>
          </w:tcPr>
          <w:p w14:paraId="16CA0B2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41327</w:t>
            </w:r>
          </w:p>
        </w:tc>
      </w:tr>
      <w:tr w:rsidR="003C3DA0" w:rsidRPr="00CC49AB" w14:paraId="0D83D30A"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0DE2922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bottom"/>
          </w:tcPr>
          <w:p w14:paraId="480CE9C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23093</w:t>
            </w:r>
          </w:p>
        </w:tc>
        <w:tc>
          <w:tcPr>
            <w:tcW w:w="779" w:type="pct"/>
            <w:tcBorders>
              <w:top w:val="single" w:sz="4" w:space="0" w:color="auto"/>
              <w:left w:val="single" w:sz="4" w:space="0" w:color="auto"/>
              <w:bottom w:val="single" w:sz="4" w:space="0" w:color="auto"/>
              <w:right w:val="single" w:sz="4" w:space="0" w:color="auto"/>
            </w:tcBorders>
            <w:noWrap/>
            <w:vAlign w:val="bottom"/>
          </w:tcPr>
          <w:p w14:paraId="3270954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22805</w:t>
            </w:r>
          </w:p>
        </w:tc>
        <w:tc>
          <w:tcPr>
            <w:tcW w:w="529" w:type="pct"/>
            <w:tcBorders>
              <w:top w:val="single" w:sz="4" w:space="0" w:color="auto"/>
              <w:left w:val="single" w:sz="4" w:space="0" w:color="auto"/>
              <w:bottom w:val="single" w:sz="4" w:space="0" w:color="auto"/>
              <w:right w:val="single" w:sz="4" w:space="0" w:color="auto"/>
            </w:tcBorders>
            <w:noWrap/>
            <w:vAlign w:val="bottom"/>
          </w:tcPr>
          <w:p w14:paraId="241BFB3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22515</w:t>
            </w:r>
          </w:p>
        </w:tc>
        <w:tc>
          <w:tcPr>
            <w:tcW w:w="625" w:type="pct"/>
            <w:tcBorders>
              <w:top w:val="single" w:sz="4" w:space="0" w:color="auto"/>
              <w:left w:val="single" w:sz="4" w:space="0" w:color="auto"/>
              <w:bottom w:val="single" w:sz="4" w:space="0" w:color="auto"/>
              <w:right w:val="single" w:sz="4" w:space="0" w:color="auto"/>
            </w:tcBorders>
            <w:noWrap/>
            <w:vAlign w:val="bottom"/>
          </w:tcPr>
          <w:p w14:paraId="60825EA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22223</w:t>
            </w:r>
          </w:p>
        </w:tc>
        <w:tc>
          <w:tcPr>
            <w:tcW w:w="673" w:type="pct"/>
            <w:tcBorders>
              <w:top w:val="single" w:sz="4" w:space="0" w:color="auto"/>
              <w:left w:val="single" w:sz="4" w:space="0" w:color="auto"/>
              <w:bottom w:val="single" w:sz="4" w:space="0" w:color="auto"/>
              <w:right w:val="single" w:sz="4" w:space="0" w:color="auto"/>
            </w:tcBorders>
            <w:noWrap/>
            <w:vAlign w:val="bottom"/>
          </w:tcPr>
          <w:p w14:paraId="0476F4E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21919</w:t>
            </w:r>
          </w:p>
        </w:tc>
        <w:tc>
          <w:tcPr>
            <w:tcW w:w="628" w:type="pct"/>
            <w:tcBorders>
              <w:top w:val="single" w:sz="4" w:space="0" w:color="auto"/>
              <w:left w:val="single" w:sz="4" w:space="0" w:color="auto"/>
              <w:bottom w:val="single" w:sz="4" w:space="0" w:color="auto"/>
              <w:right w:val="single" w:sz="4" w:space="0" w:color="auto"/>
            </w:tcBorders>
            <w:noWrap/>
            <w:vAlign w:val="bottom"/>
          </w:tcPr>
          <w:p w14:paraId="629F1F6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21602</w:t>
            </w:r>
          </w:p>
        </w:tc>
      </w:tr>
      <w:tr w:rsidR="003C3DA0" w:rsidRPr="00CC49AB" w14:paraId="2CBAF6F9"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1543D15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bottom"/>
          </w:tcPr>
          <w:p w14:paraId="65C2E4F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193740</w:t>
            </w:r>
          </w:p>
        </w:tc>
        <w:tc>
          <w:tcPr>
            <w:tcW w:w="779" w:type="pct"/>
            <w:tcBorders>
              <w:top w:val="single" w:sz="4" w:space="0" w:color="auto"/>
              <w:left w:val="single" w:sz="4" w:space="0" w:color="auto"/>
              <w:bottom w:val="single" w:sz="4" w:space="0" w:color="auto"/>
              <w:right w:val="single" w:sz="4" w:space="0" w:color="auto"/>
            </w:tcBorders>
            <w:noWrap/>
            <w:vAlign w:val="bottom"/>
          </w:tcPr>
          <w:p w14:paraId="00D713A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196867</w:t>
            </w:r>
          </w:p>
        </w:tc>
        <w:tc>
          <w:tcPr>
            <w:tcW w:w="529" w:type="pct"/>
            <w:tcBorders>
              <w:top w:val="single" w:sz="4" w:space="0" w:color="auto"/>
              <w:left w:val="single" w:sz="4" w:space="0" w:color="auto"/>
              <w:bottom w:val="single" w:sz="4" w:space="0" w:color="auto"/>
              <w:right w:val="single" w:sz="4" w:space="0" w:color="auto"/>
            </w:tcBorders>
            <w:noWrap/>
            <w:vAlign w:val="bottom"/>
          </w:tcPr>
          <w:p w14:paraId="5619B66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200032</w:t>
            </w:r>
          </w:p>
        </w:tc>
        <w:tc>
          <w:tcPr>
            <w:tcW w:w="625" w:type="pct"/>
            <w:tcBorders>
              <w:top w:val="single" w:sz="4" w:space="0" w:color="auto"/>
              <w:left w:val="single" w:sz="4" w:space="0" w:color="auto"/>
              <w:bottom w:val="single" w:sz="4" w:space="0" w:color="auto"/>
              <w:right w:val="single" w:sz="4" w:space="0" w:color="auto"/>
            </w:tcBorders>
            <w:noWrap/>
            <w:vAlign w:val="bottom"/>
          </w:tcPr>
          <w:p w14:paraId="3378356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203237</w:t>
            </w:r>
          </w:p>
        </w:tc>
        <w:tc>
          <w:tcPr>
            <w:tcW w:w="673" w:type="pct"/>
            <w:tcBorders>
              <w:top w:val="single" w:sz="4" w:space="0" w:color="auto"/>
              <w:left w:val="single" w:sz="4" w:space="0" w:color="auto"/>
              <w:bottom w:val="single" w:sz="4" w:space="0" w:color="auto"/>
              <w:right w:val="single" w:sz="4" w:space="0" w:color="auto"/>
            </w:tcBorders>
            <w:noWrap/>
            <w:vAlign w:val="bottom"/>
          </w:tcPr>
          <w:p w14:paraId="25A4E85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206373</w:t>
            </w:r>
          </w:p>
        </w:tc>
        <w:tc>
          <w:tcPr>
            <w:tcW w:w="628" w:type="pct"/>
            <w:tcBorders>
              <w:top w:val="single" w:sz="4" w:space="0" w:color="auto"/>
              <w:left w:val="single" w:sz="4" w:space="0" w:color="auto"/>
              <w:bottom w:val="single" w:sz="4" w:space="0" w:color="auto"/>
              <w:right w:val="single" w:sz="4" w:space="0" w:color="auto"/>
            </w:tcBorders>
            <w:noWrap/>
            <w:vAlign w:val="bottom"/>
          </w:tcPr>
          <w:p w14:paraId="42720F1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209438</w:t>
            </w:r>
          </w:p>
        </w:tc>
      </w:tr>
      <w:tr w:rsidR="003C3DA0" w:rsidRPr="00CC49AB" w14:paraId="4C834FA2"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1BA178B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bottom"/>
          </w:tcPr>
          <w:p w14:paraId="1CA0B82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498428</w:t>
            </w:r>
          </w:p>
        </w:tc>
        <w:tc>
          <w:tcPr>
            <w:tcW w:w="779" w:type="pct"/>
            <w:tcBorders>
              <w:top w:val="single" w:sz="4" w:space="0" w:color="auto"/>
              <w:left w:val="single" w:sz="4" w:space="0" w:color="auto"/>
              <w:bottom w:val="single" w:sz="4" w:space="0" w:color="auto"/>
              <w:right w:val="single" w:sz="4" w:space="0" w:color="auto"/>
            </w:tcBorders>
            <w:noWrap/>
            <w:vAlign w:val="bottom"/>
          </w:tcPr>
          <w:p w14:paraId="5CC6A34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500600</w:t>
            </w:r>
          </w:p>
        </w:tc>
        <w:tc>
          <w:tcPr>
            <w:tcW w:w="529" w:type="pct"/>
            <w:tcBorders>
              <w:top w:val="single" w:sz="4" w:space="0" w:color="auto"/>
              <w:left w:val="single" w:sz="4" w:space="0" w:color="auto"/>
              <w:bottom w:val="single" w:sz="4" w:space="0" w:color="auto"/>
              <w:right w:val="single" w:sz="4" w:space="0" w:color="auto"/>
            </w:tcBorders>
            <w:noWrap/>
            <w:vAlign w:val="bottom"/>
          </w:tcPr>
          <w:p w14:paraId="4B731AE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502818</w:t>
            </w:r>
          </w:p>
        </w:tc>
        <w:tc>
          <w:tcPr>
            <w:tcW w:w="625" w:type="pct"/>
            <w:tcBorders>
              <w:top w:val="single" w:sz="4" w:space="0" w:color="auto"/>
              <w:left w:val="single" w:sz="4" w:space="0" w:color="auto"/>
              <w:bottom w:val="single" w:sz="4" w:space="0" w:color="auto"/>
              <w:right w:val="single" w:sz="4" w:space="0" w:color="auto"/>
            </w:tcBorders>
            <w:noWrap/>
            <w:vAlign w:val="bottom"/>
          </w:tcPr>
          <w:p w14:paraId="19DC2BF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505084</w:t>
            </w:r>
          </w:p>
        </w:tc>
        <w:tc>
          <w:tcPr>
            <w:tcW w:w="673" w:type="pct"/>
            <w:tcBorders>
              <w:top w:val="single" w:sz="4" w:space="0" w:color="auto"/>
              <w:left w:val="single" w:sz="4" w:space="0" w:color="auto"/>
              <w:bottom w:val="single" w:sz="4" w:space="0" w:color="auto"/>
              <w:right w:val="single" w:sz="4" w:space="0" w:color="auto"/>
            </w:tcBorders>
            <w:noWrap/>
            <w:vAlign w:val="bottom"/>
          </w:tcPr>
          <w:p w14:paraId="2E9096D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507132</w:t>
            </w:r>
          </w:p>
        </w:tc>
        <w:tc>
          <w:tcPr>
            <w:tcW w:w="628" w:type="pct"/>
            <w:tcBorders>
              <w:top w:val="single" w:sz="4" w:space="0" w:color="auto"/>
              <w:left w:val="single" w:sz="4" w:space="0" w:color="auto"/>
              <w:bottom w:val="single" w:sz="4" w:space="0" w:color="auto"/>
              <w:right w:val="single" w:sz="4" w:space="0" w:color="auto"/>
            </w:tcBorders>
            <w:noWrap/>
            <w:vAlign w:val="bottom"/>
          </w:tcPr>
          <w:p w14:paraId="7BF6F78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508959</w:t>
            </w:r>
          </w:p>
        </w:tc>
      </w:tr>
      <w:tr w:rsidR="003C3DA0" w:rsidRPr="00CC49AB" w14:paraId="4A324051"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492E64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7298DEE6"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2035</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6DAC04B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2036</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7B3E586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2037</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21D2DCA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2038</w:t>
            </w:r>
          </w:p>
        </w:tc>
        <w:tc>
          <w:tcPr>
            <w:tcW w:w="67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3168068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2039</w:t>
            </w:r>
          </w:p>
        </w:tc>
        <w:tc>
          <w:tcPr>
            <w:tcW w:w="62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7ECE44C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2040</w:t>
            </w:r>
          </w:p>
        </w:tc>
      </w:tr>
      <w:tr w:rsidR="003C3DA0" w:rsidRPr="00CC49AB" w14:paraId="52DA1993"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04DA472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bottom"/>
          </w:tcPr>
          <w:p w14:paraId="44E89A4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235918</w:t>
            </w:r>
          </w:p>
        </w:tc>
        <w:tc>
          <w:tcPr>
            <w:tcW w:w="779" w:type="pct"/>
            <w:tcBorders>
              <w:top w:val="single" w:sz="4" w:space="0" w:color="auto"/>
              <w:left w:val="single" w:sz="4" w:space="0" w:color="auto"/>
              <w:bottom w:val="single" w:sz="4" w:space="0" w:color="auto"/>
              <w:right w:val="single" w:sz="4" w:space="0" w:color="auto"/>
            </w:tcBorders>
            <w:noWrap/>
            <w:vAlign w:val="bottom"/>
          </w:tcPr>
          <w:p w14:paraId="2A7474D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238039</w:t>
            </w:r>
          </w:p>
        </w:tc>
        <w:tc>
          <w:tcPr>
            <w:tcW w:w="529" w:type="pct"/>
            <w:tcBorders>
              <w:top w:val="single" w:sz="4" w:space="0" w:color="auto"/>
              <w:left w:val="single" w:sz="4" w:space="0" w:color="auto"/>
              <w:bottom w:val="single" w:sz="4" w:space="0" w:color="auto"/>
              <w:right w:val="single" w:sz="4" w:space="0" w:color="auto"/>
            </w:tcBorders>
            <w:noWrap/>
            <w:vAlign w:val="bottom"/>
          </w:tcPr>
          <w:p w14:paraId="50B2E8B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240439</w:t>
            </w:r>
          </w:p>
        </w:tc>
        <w:tc>
          <w:tcPr>
            <w:tcW w:w="625" w:type="pct"/>
            <w:tcBorders>
              <w:top w:val="single" w:sz="4" w:space="0" w:color="auto"/>
              <w:left w:val="single" w:sz="4" w:space="0" w:color="auto"/>
              <w:bottom w:val="single" w:sz="4" w:space="0" w:color="auto"/>
              <w:right w:val="single" w:sz="4" w:space="0" w:color="auto"/>
            </w:tcBorders>
            <w:noWrap/>
            <w:vAlign w:val="bottom"/>
          </w:tcPr>
          <w:p w14:paraId="7A95BBE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242976</w:t>
            </w:r>
          </w:p>
        </w:tc>
        <w:tc>
          <w:tcPr>
            <w:tcW w:w="673" w:type="pct"/>
            <w:tcBorders>
              <w:top w:val="single" w:sz="4" w:space="0" w:color="auto"/>
              <w:left w:val="single" w:sz="4" w:space="0" w:color="auto"/>
              <w:bottom w:val="single" w:sz="4" w:space="0" w:color="auto"/>
              <w:right w:val="single" w:sz="4" w:space="0" w:color="auto"/>
            </w:tcBorders>
            <w:noWrap/>
            <w:vAlign w:val="bottom"/>
          </w:tcPr>
          <w:p w14:paraId="5D571C9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245654</w:t>
            </w:r>
          </w:p>
        </w:tc>
        <w:tc>
          <w:tcPr>
            <w:tcW w:w="628" w:type="pct"/>
            <w:tcBorders>
              <w:top w:val="single" w:sz="4" w:space="0" w:color="auto"/>
              <w:left w:val="single" w:sz="4" w:space="0" w:color="auto"/>
              <w:bottom w:val="single" w:sz="4" w:space="0" w:color="auto"/>
              <w:right w:val="single" w:sz="4" w:space="0" w:color="auto"/>
            </w:tcBorders>
            <w:noWrap/>
            <w:vAlign w:val="bottom"/>
          </w:tcPr>
          <w:p w14:paraId="71F1586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248475</w:t>
            </w:r>
          </w:p>
        </w:tc>
      </w:tr>
      <w:tr w:rsidR="003C3DA0" w:rsidRPr="00CC49AB" w14:paraId="49B7C500"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1413FD7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bottom"/>
          </w:tcPr>
          <w:p w14:paraId="5DEE6DC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40975</w:t>
            </w:r>
          </w:p>
        </w:tc>
        <w:tc>
          <w:tcPr>
            <w:tcW w:w="779" w:type="pct"/>
            <w:tcBorders>
              <w:top w:val="single" w:sz="4" w:space="0" w:color="auto"/>
              <w:left w:val="single" w:sz="4" w:space="0" w:color="auto"/>
              <w:bottom w:val="single" w:sz="4" w:space="0" w:color="auto"/>
              <w:right w:val="single" w:sz="4" w:space="0" w:color="auto"/>
            </w:tcBorders>
            <w:noWrap/>
            <w:vAlign w:val="bottom"/>
          </w:tcPr>
          <w:p w14:paraId="1EF65F0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41103</w:t>
            </w:r>
          </w:p>
        </w:tc>
        <w:tc>
          <w:tcPr>
            <w:tcW w:w="529" w:type="pct"/>
            <w:tcBorders>
              <w:top w:val="single" w:sz="4" w:space="0" w:color="auto"/>
              <w:left w:val="single" w:sz="4" w:space="0" w:color="auto"/>
              <w:bottom w:val="single" w:sz="4" w:space="0" w:color="auto"/>
              <w:right w:val="single" w:sz="4" w:space="0" w:color="auto"/>
            </w:tcBorders>
            <w:noWrap/>
            <w:vAlign w:val="bottom"/>
          </w:tcPr>
          <w:p w14:paraId="6CA98E46"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41272</w:t>
            </w:r>
          </w:p>
        </w:tc>
        <w:tc>
          <w:tcPr>
            <w:tcW w:w="625" w:type="pct"/>
            <w:tcBorders>
              <w:top w:val="single" w:sz="4" w:space="0" w:color="auto"/>
              <w:left w:val="single" w:sz="4" w:space="0" w:color="auto"/>
              <w:bottom w:val="single" w:sz="4" w:space="0" w:color="auto"/>
              <w:right w:val="single" w:sz="4" w:space="0" w:color="auto"/>
            </w:tcBorders>
            <w:noWrap/>
            <w:vAlign w:val="bottom"/>
          </w:tcPr>
          <w:p w14:paraId="3FC40CB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41457</w:t>
            </w:r>
          </w:p>
        </w:tc>
        <w:tc>
          <w:tcPr>
            <w:tcW w:w="673" w:type="pct"/>
            <w:tcBorders>
              <w:top w:val="single" w:sz="4" w:space="0" w:color="auto"/>
              <w:left w:val="single" w:sz="4" w:space="0" w:color="auto"/>
              <w:bottom w:val="single" w:sz="4" w:space="0" w:color="auto"/>
              <w:right w:val="single" w:sz="4" w:space="0" w:color="auto"/>
            </w:tcBorders>
            <w:noWrap/>
            <w:vAlign w:val="bottom"/>
          </w:tcPr>
          <w:p w14:paraId="5F298B7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41657</w:t>
            </w:r>
          </w:p>
        </w:tc>
        <w:tc>
          <w:tcPr>
            <w:tcW w:w="628" w:type="pct"/>
            <w:tcBorders>
              <w:top w:val="single" w:sz="4" w:space="0" w:color="auto"/>
              <w:left w:val="single" w:sz="4" w:space="0" w:color="auto"/>
              <w:bottom w:val="single" w:sz="4" w:space="0" w:color="auto"/>
              <w:right w:val="single" w:sz="4" w:space="0" w:color="auto"/>
            </w:tcBorders>
            <w:noWrap/>
            <w:vAlign w:val="bottom"/>
          </w:tcPr>
          <w:p w14:paraId="57D962F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41872</w:t>
            </w:r>
          </w:p>
        </w:tc>
      </w:tr>
      <w:tr w:rsidR="003C3DA0" w:rsidRPr="00CC49AB" w14:paraId="7D468F73"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2A0D6E3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bottom"/>
          </w:tcPr>
          <w:p w14:paraId="6049E5F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21275</w:t>
            </w:r>
          </w:p>
        </w:tc>
        <w:tc>
          <w:tcPr>
            <w:tcW w:w="779" w:type="pct"/>
            <w:tcBorders>
              <w:top w:val="single" w:sz="4" w:space="0" w:color="auto"/>
              <w:left w:val="single" w:sz="4" w:space="0" w:color="auto"/>
              <w:bottom w:val="single" w:sz="4" w:space="0" w:color="auto"/>
              <w:right w:val="single" w:sz="4" w:space="0" w:color="auto"/>
            </w:tcBorders>
            <w:noWrap/>
            <w:vAlign w:val="bottom"/>
          </w:tcPr>
          <w:p w14:paraId="0E07C7C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21196</w:t>
            </w:r>
          </w:p>
        </w:tc>
        <w:tc>
          <w:tcPr>
            <w:tcW w:w="529" w:type="pct"/>
            <w:tcBorders>
              <w:top w:val="single" w:sz="4" w:space="0" w:color="auto"/>
              <w:left w:val="single" w:sz="4" w:space="0" w:color="auto"/>
              <w:bottom w:val="single" w:sz="4" w:space="0" w:color="auto"/>
              <w:right w:val="single" w:sz="4" w:space="0" w:color="auto"/>
            </w:tcBorders>
            <w:noWrap/>
            <w:vAlign w:val="bottom"/>
          </w:tcPr>
          <w:p w14:paraId="5B8762E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21132</w:t>
            </w:r>
          </w:p>
        </w:tc>
        <w:tc>
          <w:tcPr>
            <w:tcW w:w="625" w:type="pct"/>
            <w:tcBorders>
              <w:top w:val="single" w:sz="4" w:space="0" w:color="auto"/>
              <w:left w:val="single" w:sz="4" w:space="0" w:color="auto"/>
              <w:bottom w:val="single" w:sz="4" w:space="0" w:color="auto"/>
              <w:right w:val="single" w:sz="4" w:space="0" w:color="auto"/>
            </w:tcBorders>
            <w:noWrap/>
            <w:vAlign w:val="bottom"/>
          </w:tcPr>
          <w:p w14:paraId="73EAE4D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21072</w:t>
            </w:r>
          </w:p>
        </w:tc>
        <w:tc>
          <w:tcPr>
            <w:tcW w:w="673" w:type="pct"/>
            <w:tcBorders>
              <w:top w:val="single" w:sz="4" w:space="0" w:color="auto"/>
              <w:left w:val="single" w:sz="4" w:space="0" w:color="auto"/>
              <w:bottom w:val="single" w:sz="4" w:space="0" w:color="auto"/>
              <w:right w:val="single" w:sz="4" w:space="0" w:color="auto"/>
            </w:tcBorders>
            <w:noWrap/>
            <w:vAlign w:val="bottom"/>
          </w:tcPr>
          <w:p w14:paraId="155984D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21014</w:t>
            </w:r>
          </w:p>
        </w:tc>
        <w:tc>
          <w:tcPr>
            <w:tcW w:w="628" w:type="pct"/>
            <w:tcBorders>
              <w:top w:val="single" w:sz="4" w:space="0" w:color="auto"/>
              <w:left w:val="single" w:sz="4" w:space="0" w:color="auto"/>
              <w:bottom w:val="single" w:sz="4" w:space="0" w:color="auto"/>
              <w:right w:val="single" w:sz="4" w:space="0" w:color="auto"/>
            </w:tcBorders>
            <w:noWrap/>
            <w:vAlign w:val="bottom"/>
          </w:tcPr>
          <w:p w14:paraId="2649EE4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20958</w:t>
            </w:r>
          </w:p>
        </w:tc>
      </w:tr>
      <w:tr w:rsidR="003C3DA0" w:rsidRPr="00CC49AB" w14:paraId="247545C4"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16FA2C6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bottom"/>
          </w:tcPr>
          <w:p w14:paraId="1687695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212448</w:t>
            </w:r>
          </w:p>
        </w:tc>
        <w:tc>
          <w:tcPr>
            <w:tcW w:w="779" w:type="pct"/>
            <w:tcBorders>
              <w:top w:val="single" w:sz="4" w:space="0" w:color="auto"/>
              <w:left w:val="single" w:sz="4" w:space="0" w:color="auto"/>
              <w:bottom w:val="single" w:sz="4" w:space="0" w:color="auto"/>
              <w:right w:val="single" w:sz="4" w:space="0" w:color="auto"/>
            </w:tcBorders>
            <w:noWrap/>
            <w:vAlign w:val="bottom"/>
          </w:tcPr>
          <w:p w14:paraId="63E08E8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218042</w:t>
            </w:r>
          </w:p>
        </w:tc>
        <w:tc>
          <w:tcPr>
            <w:tcW w:w="529" w:type="pct"/>
            <w:tcBorders>
              <w:top w:val="single" w:sz="4" w:space="0" w:color="auto"/>
              <w:left w:val="single" w:sz="4" w:space="0" w:color="auto"/>
              <w:bottom w:val="single" w:sz="4" w:space="0" w:color="auto"/>
              <w:right w:val="single" w:sz="4" w:space="0" w:color="auto"/>
            </w:tcBorders>
            <w:noWrap/>
            <w:vAlign w:val="bottom"/>
          </w:tcPr>
          <w:p w14:paraId="38C9018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224008</w:t>
            </w:r>
          </w:p>
        </w:tc>
        <w:tc>
          <w:tcPr>
            <w:tcW w:w="625" w:type="pct"/>
            <w:tcBorders>
              <w:top w:val="single" w:sz="4" w:space="0" w:color="auto"/>
              <w:left w:val="single" w:sz="4" w:space="0" w:color="auto"/>
              <w:bottom w:val="single" w:sz="4" w:space="0" w:color="auto"/>
              <w:right w:val="single" w:sz="4" w:space="0" w:color="auto"/>
            </w:tcBorders>
            <w:noWrap/>
            <w:vAlign w:val="bottom"/>
          </w:tcPr>
          <w:p w14:paraId="124B5C4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230226</w:t>
            </w:r>
          </w:p>
        </w:tc>
        <w:tc>
          <w:tcPr>
            <w:tcW w:w="673" w:type="pct"/>
            <w:tcBorders>
              <w:top w:val="single" w:sz="4" w:space="0" w:color="auto"/>
              <w:left w:val="single" w:sz="4" w:space="0" w:color="auto"/>
              <w:bottom w:val="single" w:sz="4" w:space="0" w:color="auto"/>
              <w:right w:val="single" w:sz="4" w:space="0" w:color="auto"/>
            </w:tcBorders>
            <w:noWrap/>
            <w:vAlign w:val="bottom"/>
          </w:tcPr>
          <w:p w14:paraId="701FBBE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236709</w:t>
            </w:r>
          </w:p>
        </w:tc>
        <w:tc>
          <w:tcPr>
            <w:tcW w:w="628" w:type="pct"/>
            <w:tcBorders>
              <w:top w:val="single" w:sz="4" w:space="0" w:color="auto"/>
              <w:left w:val="single" w:sz="4" w:space="0" w:color="auto"/>
              <w:bottom w:val="single" w:sz="4" w:space="0" w:color="auto"/>
              <w:right w:val="single" w:sz="4" w:space="0" w:color="auto"/>
            </w:tcBorders>
            <w:noWrap/>
            <w:vAlign w:val="bottom"/>
          </w:tcPr>
          <w:p w14:paraId="0C794C6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243470</w:t>
            </w:r>
          </w:p>
        </w:tc>
      </w:tr>
      <w:tr w:rsidR="003C3DA0" w:rsidRPr="00CC49AB" w14:paraId="4254CE89"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4202401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bottom"/>
          </w:tcPr>
          <w:p w14:paraId="6B610AD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510617</w:t>
            </w:r>
          </w:p>
        </w:tc>
        <w:tc>
          <w:tcPr>
            <w:tcW w:w="779" w:type="pct"/>
            <w:tcBorders>
              <w:top w:val="single" w:sz="4" w:space="0" w:color="auto"/>
              <w:left w:val="single" w:sz="4" w:space="0" w:color="auto"/>
              <w:bottom w:val="single" w:sz="4" w:space="0" w:color="auto"/>
              <w:right w:val="single" w:sz="4" w:space="0" w:color="auto"/>
            </w:tcBorders>
            <w:noWrap/>
            <w:vAlign w:val="bottom"/>
          </w:tcPr>
          <w:p w14:paraId="04EACB0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518379</w:t>
            </w:r>
          </w:p>
        </w:tc>
        <w:tc>
          <w:tcPr>
            <w:tcW w:w="529" w:type="pct"/>
            <w:tcBorders>
              <w:top w:val="single" w:sz="4" w:space="0" w:color="auto"/>
              <w:left w:val="single" w:sz="4" w:space="0" w:color="auto"/>
              <w:bottom w:val="single" w:sz="4" w:space="0" w:color="auto"/>
              <w:right w:val="single" w:sz="4" w:space="0" w:color="auto"/>
            </w:tcBorders>
            <w:noWrap/>
            <w:vAlign w:val="bottom"/>
          </w:tcPr>
          <w:p w14:paraId="3E7C9AD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526852</w:t>
            </w:r>
          </w:p>
        </w:tc>
        <w:tc>
          <w:tcPr>
            <w:tcW w:w="625" w:type="pct"/>
            <w:tcBorders>
              <w:top w:val="single" w:sz="4" w:space="0" w:color="auto"/>
              <w:left w:val="single" w:sz="4" w:space="0" w:color="auto"/>
              <w:bottom w:val="single" w:sz="4" w:space="0" w:color="auto"/>
              <w:right w:val="single" w:sz="4" w:space="0" w:color="auto"/>
            </w:tcBorders>
            <w:noWrap/>
            <w:vAlign w:val="bottom"/>
          </w:tcPr>
          <w:p w14:paraId="4D4D4A9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535731</w:t>
            </w:r>
          </w:p>
        </w:tc>
        <w:tc>
          <w:tcPr>
            <w:tcW w:w="673" w:type="pct"/>
            <w:tcBorders>
              <w:top w:val="single" w:sz="4" w:space="0" w:color="auto"/>
              <w:left w:val="single" w:sz="4" w:space="0" w:color="auto"/>
              <w:bottom w:val="single" w:sz="4" w:space="0" w:color="auto"/>
              <w:right w:val="single" w:sz="4" w:space="0" w:color="auto"/>
            </w:tcBorders>
            <w:noWrap/>
            <w:vAlign w:val="bottom"/>
          </w:tcPr>
          <w:p w14:paraId="2933D2A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545033</w:t>
            </w:r>
          </w:p>
        </w:tc>
        <w:tc>
          <w:tcPr>
            <w:tcW w:w="628" w:type="pct"/>
            <w:tcBorders>
              <w:top w:val="single" w:sz="4" w:space="0" w:color="auto"/>
              <w:left w:val="single" w:sz="4" w:space="0" w:color="auto"/>
              <w:bottom w:val="single" w:sz="4" w:space="0" w:color="auto"/>
              <w:right w:val="single" w:sz="4" w:space="0" w:color="auto"/>
            </w:tcBorders>
            <w:noWrap/>
            <w:vAlign w:val="bottom"/>
          </w:tcPr>
          <w:p w14:paraId="44245EC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554776</w:t>
            </w:r>
          </w:p>
        </w:tc>
      </w:tr>
      <w:tr w:rsidR="003C3DA0" w:rsidRPr="00CC49AB" w14:paraId="51196562"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4A843A3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4DBAC8D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2041</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11B6DC8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2042</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2F3728B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2043</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7222EAF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2044</w:t>
            </w:r>
          </w:p>
        </w:tc>
        <w:tc>
          <w:tcPr>
            <w:tcW w:w="67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409D262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2045</w:t>
            </w:r>
          </w:p>
        </w:tc>
        <w:tc>
          <w:tcPr>
            <w:tcW w:w="62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67CD7BF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2046</w:t>
            </w:r>
          </w:p>
        </w:tc>
      </w:tr>
      <w:tr w:rsidR="003C3DA0" w:rsidRPr="00CC49AB" w14:paraId="44AFE3FB"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5653325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tcPr>
          <w:p w14:paraId="50BF60B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251551</w:t>
            </w:r>
          </w:p>
        </w:tc>
        <w:tc>
          <w:tcPr>
            <w:tcW w:w="779" w:type="pct"/>
            <w:tcBorders>
              <w:top w:val="single" w:sz="4" w:space="0" w:color="auto"/>
              <w:left w:val="single" w:sz="4" w:space="0" w:color="auto"/>
              <w:bottom w:val="single" w:sz="4" w:space="0" w:color="auto"/>
              <w:right w:val="single" w:sz="4" w:space="0" w:color="auto"/>
            </w:tcBorders>
            <w:noWrap/>
          </w:tcPr>
          <w:p w14:paraId="58ED306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254757</w:t>
            </w:r>
          </w:p>
        </w:tc>
        <w:tc>
          <w:tcPr>
            <w:tcW w:w="529" w:type="pct"/>
            <w:tcBorders>
              <w:top w:val="single" w:sz="4" w:space="0" w:color="auto"/>
              <w:left w:val="single" w:sz="4" w:space="0" w:color="auto"/>
              <w:bottom w:val="single" w:sz="4" w:space="0" w:color="auto"/>
              <w:right w:val="single" w:sz="4" w:space="0" w:color="auto"/>
            </w:tcBorders>
            <w:noWrap/>
          </w:tcPr>
          <w:p w14:paraId="1E66D1E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258097</w:t>
            </w:r>
          </w:p>
        </w:tc>
        <w:tc>
          <w:tcPr>
            <w:tcW w:w="625" w:type="pct"/>
            <w:tcBorders>
              <w:top w:val="single" w:sz="4" w:space="0" w:color="auto"/>
              <w:left w:val="single" w:sz="4" w:space="0" w:color="auto"/>
              <w:bottom w:val="single" w:sz="4" w:space="0" w:color="auto"/>
              <w:right w:val="single" w:sz="4" w:space="0" w:color="auto"/>
            </w:tcBorders>
            <w:noWrap/>
          </w:tcPr>
          <w:p w14:paraId="698FA01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261603</w:t>
            </w:r>
          </w:p>
        </w:tc>
        <w:tc>
          <w:tcPr>
            <w:tcW w:w="673" w:type="pct"/>
            <w:tcBorders>
              <w:top w:val="single" w:sz="4" w:space="0" w:color="auto"/>
              <w:left w:val="single" w:sz="4" w:space="0" w:color="auto"/>
              <w:bottom w:val="single" w:sz="4" w:space="0" w:color="auto"/>
              <w:right w:val="single" w:sz="4" w:space="0" w:color="auto"/>
            </w:tcBorders>
            <w:noWrap/>
          </w:tcPr>
          <w:p w14:paraId="45FDD1B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265281</w:t>
            </w:r>
          </w:p>
        </w:tc>
        <w:tc>
          <w:tcPr>
            <w:tcW w:w="628" w:type="pct"/>
            <w:tcBorders>
              <w:top w:val="single" w:sz="4" w:space="0" w:color="auto"/>
              <w:left w:val="single" w:sz="4" w:space="0" w:color="auto"/>
              <w:bottom w:val="single" w:sz="4" w:space="0" w:color="auto"/>
              <w:right w:val="single" w:sz="4" w:space="0" w:color="auto"/>
            </w:tcBorders>
            <w:noWrap/>
          </w:tcPr>
          <w:p w14:paraId="35637C9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269137</w:t>
            </w:r>
          </w:p>
        </w:tc>
      </w:tr>
      <w:tr w:rsidR="003C3DA0" w:rsidRPr="00CC49AB" w14:paraId="0606A690"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2AC9EB5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tcPr>
          <w:p w14:paraId="1F55B28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42120</w:t>
            </w:r>
          </w:p>
        </w:tc>
        <w:tc>
          <w:tcPr>
            <w:tcW w:w="779" w:type="pct"/>
            <w:tcBorders>
              <w:top w:val="single" w:sz="4" w:space="0" w:color="auto"/>
              <w:left w:val="single" w:sz="4" w:space="0" w:color="auto"/>
              <w:bottom w:val="single" w:sz="4" w:space="0" w:color="auto"/>
              <w:right w:val="single" w:sz="4" w:space="0" w:color="auto"/>
            </w:tcBorders>
            <w:noWrap/>
          </w:tcPr>
          <w:p w14:paraId="35ADF986"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42380</w:t>
            </w:r>
          </w:p>
        </w:tc>
        <w:tc>
          <w:tcPr>
            <w:tcW w:w="529" w:type="pct"/>
            <w:tcBorders>
              <w:top w:val="single" w:sz="4" w:space="0" w:color="auto"/>
              <w:left w:val="single" w:sz="4" w:space="0" w:color="auto"/>
              <w:bottom w:val="single" w:sz="4" w:space="0" w:color="auto"/>
              <w:right w:val="single" w:sz="4" w:space="0" w:color="auto"/>
            </w:tcBorders>
            <w:noWrap/>
          </w:tcPr>
          <w:p w14:paraId="6E4A4A6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42652</w:t>
            </w:r>
          </w:p>
        </w:tc>
        <w:tc>
          <w:tcPr>
            <w:tcW w:w="625" w:type="pct"/>
            <w:tcBorders>
              <w:top w:val="single" w:sz="4" w:space="0" w:color="auto"/>
              <w:left w:val="single" w:sz="4" w:space="0" w:color="auto"/>
              <w:bottom w:val="single" w:sz="4" w:space="0" w:color="auto"/>
              <w:right w:val="single" w:sz="4" w:space="0" w:color="auto"/>
            </w:tcBorders>
            <w:noWrap/>
          </w:tcPr>
          <w:p w14:paraId="3315C25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42940</w:t>
            </w:r>
          </w:p>
        </w:tc>
        <w:tc>
          <w:tcPr>
            <w:tcW w:w="673" w:type="pct"/>
            <w:tcBorders>
              <w:top w:val="single" w:sz="4" w:space="0" w:color="auto"/>
              <w:left w:val="single" w:sz="4" w:space="0" w:color="auto"/>
              <w:bottom w:val="single" w:sz="4" w:space="0" w:color="auto"/>
              <w:right w:val="single" w:sz="4" w:space="0" w:color="auto"/>
            </w:tcBorders>
            <w:noWrap/>
          </w:tcPr>
          <w:p w14:paraId="64CC500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43244</w:t>
            </w:r>
          </w:p>
        </w:tc>
        <w:tc>
          <w:tcPr>
            <w:tcW w:w="628" w:type="pct"/>
            <w:tcBorders>
              <w:top w:val="single" w:sz="4" w:space="0" w:color="auto"/>
              <w:left w:val="single" w:sz="4" w:space="0" w:color="auto"/>
              <w:bottom w:val="single" w:sz="4" w:space="0" w:color="auto"/>
              <w:right w:val="single" w:sz="4" w:space="0" w:color="auto"/>
            </w:tcBorders>
            <w:noWrap/>
          </w:tcPr>
          <w:p w14:paraId="0D26012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43565</w:t>
            </w:r>
          </w:p>
        </w:tc>
      </w:tr>
      <w:tr w:rsidR="003C3DA0" w:rsidRPr="00CC49AB" w14:paraId="7C47E2B5"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483085A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tcPr>
          <w:p w14:paraId="088533D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20913</w:t>
            </w:r>
          </w:p>
        </w:tc>
        <w:tc>
          <w:tcPr>
            <w:tcW w:w="779" w:type="pct"/>
            <w:tcBorders>
              <w:top w:val="single" w:sz="4" w:space="0" w:color="auto"/>
              <w:left w:val="single" w:sz="4" w:space="0" w:color="auto"/>
              <w:bottom w:val="single" w:sz="4" w:space="0" w:color="auto"/>
              <w:right w:val="single" w:sz="4" w:space="0" w:color="auto"/>
            </w:tcBorders>
            <w:noWrap/>
          </w:tcPr>
          <w:p w14:paraId="79235BF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20867</w:t>
            </w:r>
          </w:p>
        </w:tc>
        <w:tc>
          <w:tcPr>
            <w:tcW w:w="529" w:type="pct"/>
            <w:tcBorders>
              <w:top w:val="single" w:sz="4" w:space="0" w:color="auto"/>
              <w:left w:val="single" w:sz="4" w:space="0" w:color="auto"/>
              <w:bottom w:val="single" w:sz="4" w:space="0" w:color="auto"/>
              <w:right w:val="single" w:sz="4" w:space="0" w:color="auto"/>
            </w:tcBorders>
            <w:noWrap/>
          </w:tcPr>
          <w:p w14:paraId="5C8C9CF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20819</w:t>
            </w:r>
          </w:p>
        </w:tc>
        <w:tc>
          <w:tcPr>
            <w:tcW w:w="625" w:type="pct"/>
            <w:tcBorders>
              <w:top w:val="single" w:sz="4" w:space="0" w:color="auto"/>
              <w:left w:val="single" w:sz="4" w:space="0" w:color="auto"/>
              <w:bottom w:val="single" w:sz="4" w:space="0" w:color="auto"/>
              <w:right w:val="single" w:sz="4" w:space="0" w:color="auto"/>
            </w:tcBorders>
            <w:noWrap/>
          </w:tcPr>
          <w:p w14:paraId="196DFE5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20773</w:t>
            </w:r>
          </w:p>
        </w:tc>
        <w:tc>
          <w:tcPr>
            <w:tcW w:w="673" w:type="pct"/>
            <w:tcBorders>
              <w:top w:val="single" w:sz="4" w:space="0" w:color="auto"/>
              <w:left w:val="single" w:sz="4" w:space="0" w:color="auto"/>
              <w:bottom w:val="single" w:sz="4" w:space="0" w:color="auto"/>
              <w:right w:val="single" w:sz="4" w:space="0" w:color="auto"/>
            </w:tcBorders>
            <w:noWrap/>
          </w:tcPr>
          <w:p w14:paraId="2BC3A800"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20727</w:t>
            </w:r>
          </w:p>
        </w:tc>
        <w:tc>
          <w:tcPr>
            <w:tcW w:w="628" w:type="pct"/>
            <w:tcBorders>
              <w:top w:val="single" w:sz="4" w:space="0" w:color="auto"/>
              <w:left w:val="single" w:sz="4" w:space="0" w:color="auto"/>
              <w:bottom w:val="single" w:sz="4" w:space="0" w:color="auto"/>
              <w:right w:val="single" w:sz="4" w:space="0" w:color="auto"/>
            </w:tcBorders>
            <w:noWrap/>
          </w:tcPr>
          <w:p w14:paraId="0C10D1A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20680</w:t>
            </w:r>
          </w:p>
        </w:tc>
      </w:tr>
      <w:tr w:rsidR="003C3DA0" w:rsidRPr="00CC49AB" w14:paraId="0EF7BF08"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6CD1414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tcPr>
          <w:p w14:paraId="32C2F11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250628</w:t>
            </w:r>
          </w:p>
        </w:tc>
        <w:tc>
          <w:tcPr>
            <w:tcW w:w="779" w:type="pct"/>
            <w:tcBorders>
              <w:top w:val="single" w:sz="4" w:space="0" w:color="auto"/>
              <w:left w:val="single" w:sz="4" w:space="0" w:color="auto"/>
              <w:bottom w:val="single" w:sz="4" w:space="0" w:color="auto"/>
              <w:right w:val="single" w:sz="4" w:space="0" w:color="auto"/>
            </w:tcBorders>
            <w:noWrap/>
          </w:tcPr>
          <w:p w14:paraId="7BA7587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258072</w:t>
            </w:r>
          </w:p>
        </w:tc>
        <w:tc>
          <w:tcPr>
            <w:tcW w:w="529" w:type="pct"/>
            <w:tcBorders>
              <w:top w:val="single" w:sz="4" w:space="0" w:color="auto"/>
              <w:left w:val="single" w:sz="4" w:space="0" w:color="auto"/>
              <w:bottom w:val="single" w:sz="4" w:space="0" w:color="auto"/>
              <w:right w:val="single" w:sz="4" w:space="0" w:color="auto"/>
            </w:tcBorders>
            <w:noWrap/>
          </w:tcPr>
          <w:p w14:paraId="5DF9C30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265817</w:t>
            </w:r>
          </w:p>
        </w:tc>
        <w:tc>
          <w:tcPr>
            <w:tcW w:w="625" w:type="pct"/>
            <w:tcBorders>
              <w:top w:val="single" w:sz="4" w:space="0" w:color="auto"/>
              <w:left w:val="single" w:sz="4" w:space="0" w:color="auto"/>
              <w:bottom w:val="single" w:sz="4" w:space="0" w:color="auto"/>
              <w:right w:val="single" w:sz="4" w:space="0" w:color="auto"/>
            </w:tcBorders>
            <w:noWrap/>
          </w:tcPr>
          <w:p w14:paraId="51BB5EF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273906</w:t>
            </w:r>
          </w:p>
        </w:tc>
        <w:tc>
          <w:tcPr>
            <w:tcW w:w="673" w:type="pct"/>
            <w:tcBorders>
              <w:top w:val="single" w:sz="4" w:space="0" w:color="auto"/>
              <w:left w:val="single" w:sz="4" w:space="0" w:color="auto"/>
              <w:bottom w:val="single" w:sz="4" w:space="0" w:color="auto"/>
              <w:right w:val="single" w:sz="4" w:space="0" w:color="auto"/>
            </w:tcBorders>
            <w:noWrap/>
          </w:tcPr>
          <w:p w14:paraId="1C374D3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282357</w:t>
            </w:r>
          </w:p>
        </w:tc>
        <w:tc>
          <w:tcPr>
            <w:tcW w:w="628" w:type="pct"/>
            <w:tcBorders>
              <w:top w:val="single" w:sz="4" w:space="0" w:color="auto"/>
              <w:left w:val="single" w:sz="4" w:space="0" w:color="auto"/>
              <w:bottom w:val="single" w:sz="4" w:space="0" w:color="auto"/>
              <w:right w:val="single" w:sz="4" w:space="0" w:color="auto"/>
            </w:tcBorders>
            <w:noWrap/>
          </w:tcPr>
          <w:p w14:paraId="109A6A96"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291189</w:t>
            </w:r>
          </w:p>
        </w:tc>
      </w:tr>
      <w:tr w:rsidR="003C3DA0" w:rsidRPr="00CC49AB" w14:paraId="18B886A6"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516854C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tcPr>
          <w:p w14:paraId="2A88F29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565212</w:t>
            </w:r>
          </w:p>
        </w:tc>
        <w:tc>
          <w:tcPr>
            <w:tcW w:w="779" w:type="pct"/>
            <w:tcBorders>
              <w:top w:val="single" w:sz="4" w:space="0" w:color="auto"/>
              <w:left w:val="single" w:sz="4" w:space="0" w:color="auto"/>
              <w:bottom w:val="single" w:sz="4" w:space="0" w:color="auto"/>
              <w:right w:val="single" w:sz="4" w:space="0" w:color="auto"/>
            </w:tcBorders>
            <w:noWrap/>
          </w:tcPr>
          <w:p w14:paraId="62D0643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576076</w:t>
            </w:r>
          </w:p>
        </w:tc>
        <w:tc>
          <w:tcPr>
            <w:tcW w:w="529" w:type="pct"/>
            <w:tcBorders>
              <w:top w:val="single" w:sz="4" w:space="0" w:color="auto"/>
              <w:left w:val="single" w:sz="4" w:space="0" w:color="auto"/>
              <w:bottom w:val="single" w:sz="4" w:space="0" w:color="auto"/>
              <w:right w:val="single" w:sz="4" w:space="0" w:color="auto"/>
            </w:tcBorders>
            <w:noWrap/>
          </w:tcPr>
          <w:p w14:paraId="6FA0D95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587386</w:t>
            </w:r>
          </w:p>
        </w:tc>
        <w:tc>
          <w:tcPr>
            <w:tcW w:w="625" w:type="pct"/>
            <w:tcBorders>
              <w:top w:val="single" w:sz="4" w:space="0" w:color="auto"/>
              <w:left w:val="single" w:sz="4" w:space="0" w:color="auto"/>
              <w:bottom w:val="single" w:sz="4" w:space="0" w:color="auto"/>
              <w:right w:val="single" w:sz="4" w:space="0" w:color="auto"/>
            </w:tcBorders>
            <w:noWrap/>
          </w:tcPr>
          <w:p w14:paraId="08BE85CC"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599222</w:t>
            </w:r>
          </w:p>
        </w:tc>
        <w:tc>
          <w:tcPr>
            <w:tcW w:w="673" w:type="pct"/>
            <w:tcBorders>
              <w:top w:val="single" w:sz="4" w:space="0" w:color="auto"/>
              <w:left w:val="single" w:sz="4" w:space="0" w:color="auto"/>
              <w:bottom w:val="single" w:sz="4" w:space="0" w:color="auto"/>
              <w:right w:val="single" w:sz="4" w:space="0" w:color="auto"/>
            </w:tcBorders>
            <w:noWrap/>
          </w:tcPr>
          <w:p w14:paraId="101F9697"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611609</w:t>
            </w:r>
          </w:p>
        </w:tc>
        <w:tc>
          <w:tcPr>
            <w:tcW w:w="628" w:type="pct"/>
            <w:tcBorders>
              <w:top w:val="single" w:sz="4" w:space="0" w:color="auto"/>
              <w:left w:val="single" w:sz="4" w:space="0" w:color="auto"/>
              <w:bottom w:val="single" w:sz="4" w:space="0" w:color="auto"/>
              <w:right w:val="single" w:sz="4" w:space="0" w:color="auto"/>
            </w:tcBorders>
            <w:noWrap/>
          </w:tcPr>
          <w:p w14:paraId="26E0CA2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624571</w:t>
            </w:r>
          </w:p>
        </w:tc>
      </w:tr>
      <w:tr w:rsidR="003C3DA0" w:rsidRPr="00CC49AB" w14:paraId="679753AB"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7A125C8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2D749929"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2047</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6D2485F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2048</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2D337CC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2049</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2B463BC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2050</w:t>
            </w:r>
          </w:p>
        </w:tc>
        <w:tc>
          <w:tcPr>
            <w:tcW w:w="673" w:type="pct"/>
            <w:tcBorders>
              <w:top w:val="single" w:sz="4" w:space="0" w:color="auto"/>
              <w:left w:val="single" w:sz="4" w:space="0" w:color="auto"/>
              <w:bottom w:val="single" w:sz="4" w:space="0" w:color="auto"/>
              <w:right w:val="single" w:sz="4" w:space="0" w:color="auto"/>
            </w:tcBorders>
            <w:shd w:val="clear" w:color="auto" w:fill="auto"/>
            <w:noWrap/>
            <w:vAlign w:val="bottom"/>
          </w:tcPr>
          <w:p w14:paraId="406F18B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bottom"/>
          </w:tcPr>
          <w:p w14:paraId="0113971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r>
      <w:tr w:rsidR="003C3DA0" w:rsidRPr="00CC49AB" w14:paraId="0B2F431B"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371C7E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bottom"/>
          </w:tcPr>
          <w:p w14:paraId="2F0F974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273177</w:t>
            </w:r>
          </w:p>
        </w:tc>
        <w:tc>
          <w:tcPr>
            <w:tcW w:w="779" w:type="pct"/>
            <w:tcBorders>
              <w:top w:val="single" w:sz="4" w:space="0" w:color="auto"/>
              <w:left w:val="single" w:sz="4" w:space="0" w:color="auto"/>
              <w:bottom w:val="single" w:sz="4" w:space="0" w:color="auto"/>
              <w:right w:val="single" w:sz="4" w:space="0" w:color="auto"/>
            </w:tcBorders>
            <w:noWrap/>
            <w:vAlign w:val="bottom"/>
          </w:tcPr>
          <w:p w14:paraId="042A6F62"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277409</w:t>
            </w:r>
          </w:p>
        </w:tc>
        <w:tc>
          <w:tcPr>
            <w:tcW w:w="529" w:type="pct"/>
            <w:tcBorders>
              <w:top w:val="single" w:sz="4" w:space="0" w:color="auto"/>
              <w:left w:val="single" w:sz="4" w:space="0" w:color="auto"/>
              <w:bottom w:val="single" w:sz="4" w:space="0" w:color="auto"/>
              <w:right w:val="single" w:sz="4" w:space="0" w:color="auto"/>
            </w:tcBorders>
            <w:noWrap/>
            <w:vAlign w:val="bottom"/>
          </w:tcPr>
          <w:p w14:paraId="6AFFC31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281840</w:t>
            </w:r>
          </w:p>
        </w:tc>
        <w:tc>
          <w:tcPr>
            <w:tcW w:w="625" w:type="pct"/>
            <w:tcBorders>
              <w:top w:val="single" w:sz="4" w:space="0" w:color="auto"/>
              <w:left w:val="single" w:sz="4" w:space="0" w:color="auto"/>
              <w:bottom w:val="single" w:sz="4" w:space="0" w:color="auto"/>
              <w:right w:val="single" w:sz="4" w:space="0" w:color="auto"/>
            </w:tcBorders>
            <w:noWrap/>
            <w:vAlign w:val="bottom"/>
          </w:tcPr>
          <w:p w14:paraId="70ED186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286749</w:t>
            </w:r>
          </w:p>
        </w:tc>
        <w:tc>
          <w:tcPr>
            <w:tcW w:w="673" w:type="pct"/>
            <w:tcBorders>
              <w:top w:val="single" w:sz="4" w:space="0" w:color="auto"/>
              <w:left w:val="single" w:sz="4" w:space="0" w:color="auto"/>
              <w:bottom w:val="single" w:sz="4" w:space="0" w:color="auto"/>
              <w:right w:val="single" w:sz="4" w:space="0" w:color="auto"/>
            </w:tcBorders>
            <w:noWrap/>
            <w:vAlign w:val="bottom"/>
          </w:tcPr>
          <w:p w14:paraId="52CF3F8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bottom"/>
          </w:tcPr>
          <w:p w14:paraId="73C5ED5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r>
      <w:tr w:rsidR="003C3DA0" w:rsidRPr="00CC49AB" w14:paraId="01914D10"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2F2E194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bottom"/>
          </w:tcPr>
          <w:p w14:paraId="168CBB05"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43902</w:t>
            </w:r>
          </w:p>
        </w:tc>
        <w:tc>
          <w:tcPr>
            <w:tcW w:w="779" w:type="pct"/>
            <w:tcBorders>
              <w:top w:val="single" w:sz="4" w:space="0" w:color="auto"/>
              <w:left w:val="single" w:sz="4" w:space="0" w:color="auto"/>
              <w:bottom w:val="single" w:sz="4" w:space="0" w:color="auto"/>
              <w:right w:val="single" w:sz="4" w:space="0" w:color="auto"/>
            </w:tcBorders>
            <w:noWrap/>
            <w:vAlign w:val="bottom"/>
          </w:tcPr>
          <w:p w14:paraId="2FEF7CD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44257</w:t>
            </w:r>
          </w:p>
        </w:tc>
        <w:tc>
          <w:tcPr>
            <w:tcW w:w="529" w:type="pct"/>
            <w:tcBorders>
              <w:top w:val="single" w:sz="4" w:space="0" w:color="auto"/>
              <w:left w:val="single" w:sz="4" w:space="0" w:color="auto"/>
              <w:bottom w:val="single" w:sz="4" w:space="0" w:color="auto"/>
              <w:right w:val="single" w:sz="4" w:space="0" w:color="auto"/>
            </w:tcBorders>
            <w:noWrap/>
            <w:vAlign w:val="bottom"/>
          </w:tcPr>
          <w:p w14:paraId="11943B2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44628</w:t>
            </w:r>
          </w:p>
        </w:tc>
        <w:tc>
          <w:tcPr>
            <w:tcW w:w="625" w:type="pct"/>
            <w:tcBorders>
              <w:top w:val="single" w:sz="4" w:space="0" w:color="auto"/>
              <w:left w:val="single" w:sz="4" w:space="0" w:color="auto"/>
              <w:bottom w:val="single" w:sz="4" w:space="0" w:color="auto"/>
              <w:right w:val="single" w:sz="4" w:space="0" w:color="auto"/>
            </w:tcBorders>
            <w:noWrap/>
            <w:vAlign w:val="bottom"/>
          </w:tcPr>
          <w:p w14:paraId="7EAD860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44378</w:t>
            </w:r>
          </w:p>
        </w:tc>
        <w:tc>
          <w:tcPr>
            <w:tcW w:w="673" w:type="pct"/>
            <w:tcBorders>
              <w:top w:val="single" w:sz="4" w:space="0" w:color="auto"/>
              <w:left w:val="single" w:sz="4" w:space="0" w:color="auto"/>
              <w:bottom w:val="single" w:sz="4" w:space="0" w:color="auto"/>
              <w:right w:val="single" w:sz="4" w:space="0" w:color="auto"/>
            </w:tcBorders>
            <w:noWrap/>
            <w:vAlign w:val="bottom"/>
          </w:tcPr>
          <w:p w14:paraId="61FCA6D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bottom"/>
          </w:tcPr>
          <w:p w14:paraId="34998BB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r>
      <w:tr w:rsidR="003C3DA0" w:rsidRPr="00CC49AB" w14:paraId="77685029"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E461C0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bottom"/>
          </w:tcPr>
          <w:p w14:paraId="22AE21B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20633</w:t>
            </w:r>
          </w:p>
        </w:tc>
        <w:tc>
          <w:tcPr>
            <w:tcW w:w="779" w:type="pct"/>
            <w:tcBorders>
              <w:top w:val="single" w:sz="4" w:space="0" w:color="auto"/>
              <w:left w:val="single" w:sz="4" w:space="0" w:color="auto"/>
              <w:bottom w:val="single" w:sz="4" w:space="0" w:color="auto"/>
              <w:right w:val="single" w:sz="4" w:space="0" w:color="auto"/>
            </w:tcBorders>
            <w:noWrap/>
            <w:vAlign w:val="bottom"/>
          </w:tcPr>
          <w:p w14:paraId="0D515C3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20585</w:t>
            </w:r>
          </w:p>
        </w:tc>
        <w:tc>
          <w:tcPr>
            <w:tcW w:w="529" w:type="pct"/>
            <w:tcBorders>
              <w:top w:val="single" w:sz="4" w:space="0" w:color="auto"/>
              <w:left w:val="single" w:sz="4" w:space="0" w:color="auto"/>
              <w:bottom w:val="single" w:sz="4" w:space="0" w:color="auto"/>
              <w:right w:val="single" w:sz="4" w:space="0" w:color="auto"/>
            </w:tcBorders>
            <w:noWrap/>
            <w:vAlign w:val="bottom"/>
          </w:tcPr>
          <w:p w14:paraId="054BED9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20535</w:t>
            </w:r>
          </w:p>
        </w:tc>
        <w:tc>
          <w:tcPr>
            <w:tcW w:w="625" w:type="pct"/>
            <w:tcBorders>
              <w:top w:val="single" w:sz="4" w:space="0" w:color="auto"/>
              <w:left w:val="single" w:sz="4" w:space="0" w:color="auto"/>
              <w:bottom w:val="single" w:sz="4" w:space="0" w:color="auto"/>
              <w:right w:val="single" w:sz="4" w:space="0" w:color="auto"/>
            </w:tcBorders>
            <w:noWrap/>
            <w:vAlign w:val="bottom"/>
          </w:tcPr>
          <w:p w14:paraId="4CE7AA5A"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20482</w:t>
            </w:r>
          </w:p>
        </w:tc>
        <w:tc>
          <w:tcPr>
            <w:tcW w:w="673" w:type="pct"/>
            <w:tcBorders>
              <w:top w:val="single" w:sz="4" w:space="0" w:color="auto"/>
              <w:left w:val="single" w:sz="4" w:space="0" w:color="auto"/>
              <w:bottom w:val="single" w:sz="4" w:space="0" w:color="auto"/>
              <w:right w:val="single" w:sz="4" w:space="0" w:color="auto"/>
            </w:tcBorders>
            <w:noWrap/>
            <w:vAlign w:val="bottom"/>
          </w:tcPr>
          <w:p w14:paraId="6E7F245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bottom"/>
          </w:tcPr>
          <w:p w14:paraId="1EA33D0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r>
      <w:tr w:rsidR="003C3DA0" w:rsidRPr="00CC49AB" w14:paraId="31ED821B"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77D83E4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bottom"/>
          </w:tcPr>
          <w:p w14:paraId="3DDB61F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300424</w:t>
            </w:r>
          </w:p>
        </w:tc>
        <w:tc>
          <w:tcPr>
            <w:tcW w:w="779" w:type="pct"/>
            <w:tcBorders>
              <w:top w:val="single" w:sz="4" w:space="0" w:color="auto"/>
              <w:left w:val="single" w:sz="4" w:space="0" w:color="auto"/>
              <w:bottom w:val="single" w:sz="4" w:space="0" w:color="auto"/>
              <w:right w:val="single" w:sz="4" w:space="0" w:color="auto"/>
            </w:tcBorders>
            <w:noWrap/>
            <w:vAlign w:val="bottom"/>
          </w:tcPr>
          <w:p w14:paraId="244B52DF"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310081</w:t>
            </w:r>
          </w:p>
        </w:tc>
        <w:tc>
          <w:tcPr>
            <w:tcW w:w="529" w:type="pct"/>
            <w:tcBorders>
              <w:top w:val="single" w:sz="4" w:space="0" w:color="auto"/>
              <w:left w:val="single" w:sz="4" w:space="0" w:color="auto"/>
              <w:bottom w:val="single" w:sz="4" w:space="0" w:color="auto"/>
              <w:right w:val="single" w:sz="4" w:space="0" w:color="auto"/>
            </w:tcBorders>
            <w:noWrap/>
            <w:vAlign w:val="bottom"/>
          </w:tcPr>
          <w:p w14:paraId="78B709A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320186</w:t>
            </w:r>
          </w:p>
        </w:tc>
        <w:tc>
          <w:tcPr>
            <w:tcW w:w="625" w:type="pct"/>
            <w:tcBorders>
              <w:top w:val="single" w:sz="4" w:space="0" w:color="auto"/>
              <w:left w:val="single" w:sz="4" w:space="0" w:color="auto"/>
              <w:bottom w:val="single" w:sz="4" w:space="0" w:color="auto"/>
              <w:right w:val="single" w:sz="4" w:space="0" w:color="auto"/>
            </w:tcBorders>
            <w:noWrap/>
            <w:vAlign w:val="bottom"/>
          </w:tcPr>
          <w:p w14:paraId="20FB3BCB"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331127</w:t>
            </w:r>
          </w:p>
        </w:tc>
        <w:tc>
          <w:tcPr>
            <w:tcW w:w="673" w:type="pct"/>
            <w:tcBorders>
              <w:top w:val="single" w:sz="4" w:space="0" w:color="auto"/>
              <w:left w:val="single" w:sz="4" w:space="0" w:color="auto"/>
              <w:bottom w:val="single" w:sz="4" w:space="0" w:color="auto"/>
              <w:right w:val="single" w:sz="4" w:space="0" w:color="auto"/>
            </w:tcBorders>
            <w:noWrap/>
            <w:vAlign w:val="bottom"/>
          </w:tcPr>
          <w:p w14:paraId="61319DA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bottom"/>
          </w:tcPr>
          <w:p w14:paraId="477A17BD"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r>
      <w:tr w:rsidR="003C3DA0" w:rsidRPr="00CC49AB" w14:paraId="4F2774C1"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7FA5147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bottom"/>
          </w:tcPr>
          <w:p w14:paraId="7B0FA83E"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638136</w:t>
            </w:r>
          </w:p>
        </w:tc>
        <w:tc>
          <w:tcPr>
            <w:tcW w:w="779" w:type="pct"/>
            <w:tcBorders>
              <w:top w:val="single" w:sz="4" w:space="0" w:color="auto"/>
              <w:left w:val="single" w:sz="4" w:space="0" w:color="auto"/>
              <w:bottom w:val="single" w:sz="4" w:space="0" w:color="auto"/>
              <w:right w:val="single" w:sz="4" w:space="0" w:color="auto"/>
            </w:tcBorders>
            <w:noWrap/>
            <w:vAlign w:val="bottom"/>
          </w:tcPr>
          <w:p w14:paraId="22B65294"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652331</w:t>
            </w:r>
          </w:p>
        </w:tc>
        <w:tc>
          <w:tcPr>
            <w:tcW w:w="529" w:type="pct"/>
            <w:tcBorders>
              <w:top w:val="single" w:sz="4" w:space="0" w:color="auto"/>
              <w:left w:val="single" w:sz="4" w:space="0" w:color="auto"/>
              <w:bottom w:val="single" w:sz="4" w:space="0" w:color="auto"/>
              <w:right w:val="single" w:sz="4" w:space="0" w:color="auto"/>
            </w:tcBorders>
            <w:noWrap/>
            <w:vAlign w:val="bottom"/>
          </w:tcPr>
          <w:p w14:paraId="478ABB9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667188</w:t>
            </w:r>
          </w:p>
        </w:tc>
        <w:tc>
          <w:tcPr>
            <w:tcW w:w="625" w:type="pct"/>
            <w:tcBorders>
              <w:top w:val="single" w:sz="4" w:space="0" w:color="auto"/>
              <w:left w:val="single" w:sz="4" w:space="0" w:color="auto"/>
              <w:bottom w:val="single" w:sz="4" w:space="0" w:color="auto"/>
              <w:right w:val="single" w:sz="4" w:space="0" w:color="auto"/>
            </w:tcBorders>
            <w:noWrap/>
            <w:vAlign w:val="bottom"/>
          </w:tcPr>
          <w:p w14:paraId="304ADF01"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682736</w:t>
            </w:r>
          </w:p>
        </w:tc>
        <w:tc>
          <w:tcPr>
            <w:tcW w:w="673" w:type="pct"/>
            <w:tcBorders>
              <w:top w:val="single" w:sz="4" w:space="0" w:color="auto"/>
              <w:left w:val="single" w:sz="4" w:space="0" w:color="auto"/>
              <w:bottom w:val="single" w:sz="4" w:space="0" w:color="auto"/>
              <w:right w:val="single" w:sz="4" w:space="0" w:color="auto"/>
            </w:tcBorders>
            <w:noWrap/>
            <w:vAlign w:val="bottom"/>
          </w:tcPr>
          <w:p w14:paraId="4359F2B8"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bottom"/>
          </w:tcPr>
          <w:p w14:paraId="6CC15003" w14:textId="77777777" w:rsidR="003C3DA0" w:rsidRPr="00CC49AB" w:rsidRDefault="003C3DA0" w:rsidP="007A0FF2">
            <w:pPr>
              <w:spacing w:after="0" w:line="240" w:lineRule="auto"/>
              <w:jc w:val="right"/>
              <w:rPr>
                <w:rFonts w:ascii="Garamond" w:eastAsia="Times New Roman" w:hAnsi="Garamond" w:cs="Times New Roman"/>
                <w:b/>
                <w:bCs/>
                <w:sz w:val="18"/>
                <w:szCs w:val="22"/>
                <w:lang w:eastAsia="en-US"/>
              </w:rPr>
            </w:pPr>
          </w:p>
        </w:tc>
      </w:tr>
    </w:tbl>
    <w:p w14:paraId="37B6FF15" w14:textId="77777777" w:rsidR="003C3DA0" w:rsidRDefault="003C3DA0" w:rsidP="003C3DA0">
      <w:pPr>
        <w:spacing w:after="0" w:line="240" w:lineRule="auto"/>
        <w:rPr>
          <w:rFonts w:ascii="Garamond" w:eastAsiaTheme="majorEastAsia" w:hAnsi="Garamond" w:cs="Times New Roman"/>
          <w:b/>
          <w:spacing w:val="-10"/>
          <w:sz w:val="36"/>
          <w:szCs w:val="32"/>
        </w:rPr>
      </w:pPr>
    </w:p>
    <w:p w14:paraId="05A0900A" w14:textId="77777777" w:rsidR="00561277" w:rsidRDefault="00561277" w:rsidP="003C3DA0">
      <w:pPr>
        <w:spacing w:after="0" w:line="240" w:lineRule="auto"/>
        <w:rPr>
          <w:rFonts w:ascii="Garamond" w:eastAsiaTheme="majorEastAsia" w:hAnsi="Garamond" w:cs="Times New Roman"/>
          <w:b/>
          <w:spacing w:val="-10"/>
          <w:sz w:val="36"/>
          <w:szCs w:val="32"/>
        </w:rPr>
      </w:pPr>
    </w:p>
    <w:p w14:paraId="7BC28855" w14:textId="77777777" w:rsidR="00561277" w:rsidRPr="00CC49AB" w:rsidRDefault="00561277" w:rsidP="003C3DA0">
      <w:pPr>
        <w:spacing w:after="0" w:line="240" w:lineRule="auto"/>
        <w:rPr>
          <w:rFonts w:ascii="Garamond" w:eastAsiaTheme="majorEastAsia" w:hAnsi="Garamond" w:cs="Times New Roman"/>
          <w:b/>
          <w:spacing w:val="-10"/>
          <w:sz w:val="36"/>
          <w:szCs w:val="32"/>
        </w:rPr>
      </w:pPr>
    </w:p>
    <w:p w14:paraId="0264A2D9" w14:textId="63E130FE" w:rsidR="003C3DA0" w:rsidRPr="00CC49AB" w:rsidRDefault="003C3DA0" w:rsidP="00E82E3E">
      <w:pPr>
        <w:pStyle w:val="TEKSTIIIIII"/>
      </w:pPr>
      <w:bookmarkStart w:id="418" w:name="_Toc184729175"/>
      <w:r w:rsidRPr="00CC49AB">
        <w:lastRenderedPageBreak/>
        <w:t>Aneksi 6: Sipërfaqja e parashikuar (m</w:t>
      </w:r>
      <w:r w:rsidRPr="00CC49AB">
        <w:rPr>
          <w:vertAlign w:val="superscript"/>
        </w:rPr>
        <w:t>2</w:t>
      </w:r>
      <w:r w:rsidRPr="00CC49AB">
        <w:t xml:space="preserve">) e njësive të banimit të zëna të </w:t>
      </w:r>
      <w:r w:rsidR="00CC49AB" w:rsidRPr="00CC49AB">
        <w:t xml:space="preserve">zonës </w:t>
      </w:r>
      <w:r w:rsidRPr="00CC49AB">
        <w:t xml:space="preserve">klimatike 1 për periudhën </w:t>
      </w:r>
      <w:r w:rsidR="00CE5C83" w:rsidRPr="00CC49AB">
        <w:t>2023–2050</w:t>
      </w:r>
      <w:bookmarkEnd w:id="418"/>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00"/>
        <w:gridCol w:w="1095"/>
        <w:gridCol w:w="1429"/>
        <w:gridCol w:w="1094"/>
        <w:gridCol w:w="1146"/>
        <w:gridCol w:w="1234"/>
        <w:gridCol w:w="1152"/>
      </w:tblGrid>
      <w:tr w:rsidR="003C3DA0" w:rsidRPr="00CC49AB" w14:paraId="2A4E274F"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9C8069E"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9B2C68D"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2023</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A77CFF7"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2024</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171E7D0"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2025</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9D6C911"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2026</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FEC54FE"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2027</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8853BA5"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2028</w:t>
            </w:r>
          </w:p>
        </w:tc>
      </w:tr>
      <w:tr w:rsidR="003C3DA0" w:rsidRPr="00CC49AB" w14:paraId="15596C55"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346D566"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1F755969"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19,208,193</w:t>
            </w:r>
          </w:p>
        </w:tc>
        <w:tc>
          <w:tcPr>
            <w:tcW w:w="764" w:type="pct"/>
            <w:tcBorders>
              <w:top w:val="single" w:sz="4" w:space="0" w:color="auto"/>
              <w:left w:val="single" w:sz="4" w:space="0" w:color="auto"/>
              <w:bottom w:val="single" w:sz="4" w:space="0" w:color="auto"/>
              <w:right w:val="single" w:sz="4" w:space="0" w:color="auto"/>
            </w:tcBorders>
            <w:noWrap/>
            <w:vAlign w:val="center"/>
          </w:tcPr>
          <w:p w14:paraId="73F3E330"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19,324,509</w:t>
            </w:r>
          </w:p>
        </w:tc>
        <w:tc>
          <w:tcPr>
            <w:tcW w:w="585" w:type="pct"/>
            <w:tcBorders>
              <w:top w:val="single" w:sz="4" w:space="0" w:color="auto"/>
              <w:left w:val="single" w:sz="4" w:space="0" w:color="auto"/>
              <w:bottom w:val="single" w:sz="4" w:space="0" w:color="auto"/>
              <w:right w:val="single" w:sz="4" w:space="0" w:color="auto"/>
            </w:tcBorders>
            <w:noWrap/>
            <w:vAlign w:val="center"/>
          </w:tcPr>
          <w:p w14:paraId="6E5FA4AB"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19,449,635</w:t>
            </w:r>
          </w:p>
        </w:tc>
        <w:tc>
          <w:tcPr>
            <w:tcW w:w="613" w:type="pct"/>
            <w:tcBorders>
              <w:top w:val="single" w:sz="4" w:space="0" w:color="auto"/>
              <w:left w:val="single" w:sz="4" w:space="0" w:color="auto"/>
              <w:bottom w:val="single" w:sz="4" w:space="0" w:color="auto"/>
              <w:right w:val="single" w:sz="4" w:space="0" w:color="auto"/>
            </w:tcBorders>
            <w:noWrap/>
            <w:vAlign w:val="center"/>
          </w:tcPr>
          <w:p w14:paraId="663D1441"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19,565,940</w:t>
            </w:r>
          </w:p>
        </w:tc>
        <w:tc>
          <w:tcPr>
            <w:tcW w:w="660" w:type="pct"/>
            <w:tcBorders>
              <w:top w:val="single" w:sz="4" w:space="0" w:color="auto"/>
              <w:left w:val="single" w:sz="4" w:space="0" w:color="auto"/>
              <w:bottom w:val="single" w:sz="4" w:space="0" w:color="auto"/>
              <w:right w:val="single" w:sz="4" w:space="0" w:color="auto"/>
            </w:tcBorders>
            <w:noWrap/>
            <w:vAlign w:val="center"/>
          </w:tcPr>
          <w:p w14:paraId="503EDD40"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19,675,339</w:t>
            </w:r>
          </w:p>
        </w:tc>
        <w:tc>
          <w:tcPr>
            <w:tcW w:w="616" w:type="pct"/>
            <w:tcBorders>
              <w:top w:val="single" w:sz="4" w:space="0" w:color="auto"/>
              <w:left w:val="single" w:sz="4" w:space="0" w:color="auto"/>
              <w:bottom w:val="single" w:sz="4" w:space="0" w:color="auto"/>
              <w:right w:val="single" w:sz="4" w:space="0" w:color="auto"/>
            </w:tcBorders>
            <w:noWrap/>
            <w:vAlign w:val="center"/>
          </w:tcPr>
          <w:p w14:paraId="16BABFB6"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19,788,151</w:t>
            </w:r>
          </w:p>
        </w:tc>
      </w:tr>
      <w:tr w:rsidR="003C3DA0" w:rsidRPr="00CC49AB" w14:paraId="566AC190"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29DA9BC"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15855542"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3,167,039</w:t>
            </w:r>
          </w:p>
        </w:tc>
        <w:tc>
          <w:tcPr>
            <w:tcW w:w="764" w:type="pct"/>
            <w:tcBorders>
              <w:top w:val="single" w:sz="4" w:space="0" w:color="auto"/>
              <w:left w:val="single" w:sz="4" w:space="0" w:color="auto"/>
              <w:bottom w:val="single" w:sz="4" w:space="0" w:color="auto"/>
              <w:right w:val="single" w:sz="4" w:space="0" w:color="auto"/>
            </w:tcBorders>
            <w:noWrap/>
            <w:vAlign w:val="center"/>
          </w:tcPr>
          <w:p w14:paraId="37249527"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3,206,422</w:t>
            </w:r>
          </w:p>
        </w:tc>
        <w:tc>
          <w:tcPr>
            <w:tcW w:w="585" w:type="pct"/>
            <w:tcBorders>
              <w:top w:val="single" w:sz="4" w:space="0" w:color="auto"/>
              <w:left w:val="single" w:sz="4" w:space="0" w:color="auto"/>
              <w:bottom w:val="single" w:sz="4" w:space="0" w:color="auto"/>
              <w:right w:val="single" w:sz="4" w:space="0" w:color="auto"/>
            </w:tcBorders>
            <w:noWrap/>
            <w:vAlign w:val="center"/>
          </w:tcPr>
          <w:p w14:paraId="117ABA49"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3,211,675</w:t>
            </w:r>
          </w:p>
        </w:tc>
        <w:tc>
          <w:tcPr>
            <w:tcW w:w="613" w:type="pct"/>
            <w:tcBorders>
              <w:top w:val="single" w:sz="4" w:space="0" w:color="auto"/>
              <w:left w:val="single" w:sz="4" w:space="0" w:color="auto"/>
              <w:bottom w:val="single" w:sz="4" w:space="0" w:color="auto"/>
              <w:right w:val="single" w:sz="4" w:space="0" w:color="auto"/>
            </w:tcBorders>
            <w:noWrap/>
            <w:vAlign w:val="center"/>
          </w:tcPr>
          <w:p w14:paraId="2C493014"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3,215,098</w:t>
            </w:r>
          </w:p>
        </w:tc>
        <w:tc>
          <w:tcPr>
            <w:tcW w:w="660" w:type="pct"/>
            <w:tcBorders>
              <w:top w:val="single" w:sz="4" w:space="0" w:color="auto"/>
              <w:left w:val="single" w:sz="4" w:space="0" w:color="auto"/>
              <w:bottom w:val="single" w:sz="4" w:space="0" w:color="auto"/>
              <w:right w:val="single" w:sz="4" w:space="0" w:color="auto"/>
            </w:tcBorders>
            <w:noWrap/>
            <w:vAlign w:val="center"/>
          </w:tcPr>
          <w:p w14:paraId="0EC63387"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3,217,019</w:t>
            </w:r>
          </w:p>
        </w:tc>
        <w:tc>
          <w:tcPr>
            <w:tcW w:w="616" w:type="pct"/>
            <w:tcBorders>
              <w:top w:val="single" w:sz="4" w:space="0" w:color="auto"/>
              <w:left w:val="single" w:sz="4" w:space="0" w:color="auto"/>
              <w:bottom w:val="single" w:sz="4" w:space="0" w:color="auto"/>
              <w:right w:val="single" w:sz="4" w:space="0" w:color="auto"/>
            </w:tcBorders>
            <w:noWrap/>
            <w:vAlign w:val="center"/>
          </w:tcPr>
          <w:p w14:paraId="64B387B9"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3,219,127</w:t>
            </w:r>
          </w:p>
        </w:tc>
      </w:tr>
      <w:tr w:rsidR="003C3DA0" w:rsidRPr="00CC49AB" w14:paraId="3E9FC624"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89086BB"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3B8D9078"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1,918,423</w:t>
            </w:r>
          </w:p>
        </w:tc>
        <w:tc>
          <w:tcPr>
            <w:tcW w:w="764" w:type="pct"/>
            <w:tcBorders>
              <w:top w:val="single" w:sz="4" w:space="0" w:color="auto"/>
              <w:left w:val="single" w:sz="4" w:space="0" w:color="auto"/>
              <w:bottom w:val="single" w:sz="4" w:space="0" w:color="auto"/>
              <w:right w:val="single" w:sz="4" w:space="0" w:color="auto"/>
            </w:tcBorders>
            <w:noWrap/>
            <w:vAlign w:val="center"/>
          </w:tcPr>
          <w:p w14:paraId="40EC31F2"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1,913,046</w:t>
            </w:r>
          </w:p>
        </w:tc>
        <w:tc>
          <w:tcPr>
            <w:tcW w:w="585" w:type="pct"/>
            <w:tcBorders>
              <w:top w:val="single" w:sz="4" w:space="0" w:color="auto"/>
              <w:left w:val="single" w:sz="4" w:space="0" w:color="auto"/>
              <w:bottom w:val="single" w:sz="4" w:space="0" w:color="auto"/>
              <w:right w:val="single" w:sz="4" w:space="0" w:color="auto"/>
            </w:tcBorders>
            <w:noWrap/>
            <w:vAlign w:val="center"/>
          </w:tcPr>
          <w:p w14:paraId="4044EF66"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1,906,550</w:t>
            </w:r>
          </w:p>
        </w:tc>
        <w:tc>
          <w:tcPr>
            <w:tcW w:w="613" w:type="pct"/>
            <w:tcBorders>
              <w:top w:val="single" w:sz="4" w:space="0" w:color="auto"/>
              <w:left w:val="single" w:sz="4" w:space="0" w:color="auto"/>
              <w:bottom w:val="single" w:sz="4" w:space="0" w:color="auto"/>
              <w:right w:val="single" w:sz="4" w:space="0" w:color="auto"/>
            </w:tcBorders>
            <w:noWrap/>
            <w:vAlign w:val="center"/>
          </w:tcPr>
          <w:p w14:paraId="2FA0F7C5"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1,898,734</w:t>
            </w:r>
          </w:p>
        </w:tc>
        <w:tc>
          <w:tcPr>
            <w:tcW w:w="660" w:type="pct"/>
            <w:tcBorders>
              <w:top w:val="single" w:sz="4" w:space="0" w:color="auto"/>
              <w:left w:val="single" w:sz="4" w:space="0" w:color="auto"/>
              <w:bottom w:val="single" w:sz="4" w:space="0" w:color="auto"/>
              <w:right w:val="single" w:sz="4" w:space="0" w:color="auto"/>
            </w:tcBorders>
            <w:noWrap/>
            <w:vAlign w:val="center"/>
          </w:tcPr>
          <w:p w14:paraId="4D4E00A1"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1,889,802</w:t>
            </w:r>
          </w:p>
        </w:tc>
        <w:tc>
          <w:tcPr>
            <w:tcW w:w="616" w:type="pct"/>
            <w:tcBorders>
              <w:top w:val="single" w:sz="4" w:space="0" w:color="auto"/>
              <w:left w:val="single" w:sz="4" w:space="0" w:color="auto"/>
              <w:bottom w:val="single" w:sz="4" w:space="0" w:color="auto"/>
              <w:right w:val="single" w:sz="4" w:space="0" w:color="auto"/>
            </w:tcBorders>
            <w:noWrap/>
            <w:vAlign w:val="center"/>
          </w:tcPr>
          <w:p w14:paraId="447B05F1"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1,880,745</w:t>
            </w:r>
          </w:p>
        </w:tc>
      </w:tr>
      <w:tr w:rsidR="003C3DA0" w:rsidRPr="00CC49AB" w14:paraId="02016BB5"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28139E2"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02964EAC"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13,181,899</w:t>
            </w:r>
          </w:p>
        </w:tc>
        <w:tc>
          <w:tcPr>
            <w:tcW w:w="764" w:type="pct"/>
            <w:tcBorders>
              <w:top w:val="single" w:sz="4" w:space="0" w:color="auto"/>
              <w:left w:val="single" w:sz="4" w:space="0" w:color="auto"/>
              <w:bottom w:val="single" w:sz="4" w:space="0" w:color="auto"/>
              <w:right w:val="single" w:sz="4" w:space="0" w:color="auto"/>
            </w:tcBorders>
            <w:noWrap/>
            <w:vAlign w:val="center"/>
          </w:tcPr>
          <w:p w14:paraId="5B54DF78"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13,500,386</w:t>
            </w:r>
          </w:p>
        </w:tc>
        <w:tc>
          <w:tcPr>
            <w:tcW w:w="585" w:type="pct"/>
            <w:tcBorders>
              <w:top w:val="single" w:sz="4" w:space="0" w:color="auto"/>
              <w:left w:val="single" w:sz="4" w:space="0" w:color="auto"/>
              <w:bottom w:val="single" w:sz="4" w:space="0" w:color="auto"/>
              <w:right w:val="single" w:sz="4" w:space="0" w:color="auto"/>
            </w:tcBorders>
            <w:noWrap/>
            <w:vAlign w:val="center"/>
          </w:tcPr>
          <w:p w14:paraId="620DE745"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13,839,985</w:t>
            </w:r>
          </w:p>
        </w:tc>
        <w:tc>
          <w:tcPr>
            <w:tcW w:w="613" w:type="pct"/>
            <w:tcBorders>
              <w:top w:val="single" w:sz="4" w:space="0" w:color="auto"/>
              <w:left w:val="single" w:sz="4" w:space="0" w:color="auto"/>
              <w:bottom w:val="single" w:sz="4" w:space="0" w:color="auto"/>
              <w:right w:val="single" w:sz="4" w:space="0" w:color="auto"/>
            </w:tcBorders>
            <w:noWrap/>
            <w:vAlign w:val="center"/>
          </w:tcPr>
          <w:p w14:paraId="4A6E2964"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14,179,408</w:t>
            </w:r>
          </w:p>
        </w:tc>
        <w:tc>
          <w:tcPr>
            <w:tcW w:w="660" w:type="pct"/>
            <w:tcBorders>
              <w:top w:val="single" w:sz="4" w:space="0" w:color="auto"/>
              <w:left w:val="single" w:sz="4" w:space="0" w:color="auto"/>
              <w:bottom w:val="single" w:sz="4" w:space="0" w:color="auto"/>
              <w:right w:val="single" w:sz="4" w:space="0" w:color="auto"/>
            </w:tcBorders>
            <w:noWrap/>
            <w:vAlign w:val="center"/>
          </w:tcPr>
          <w:p w14:paraId="7F36CDAC"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14,519,825</w:t>
            </w:r>
          </w:p>
        </w:tc>
        <w:tc>
          <w:tcPr>
            <w:tcW w:w="616" w:type="pct"/>
            <w:tcBorders>
              <w:top w:val="single" w:sz="4" w:space="0" w:color="auto"/>
              <w:left w:val="single" w:sz="4" w:space="0" w:color="auto"/>
              <w:bottom w:val="single" w:sz="4" w:space="0" w:color="auto"/>
              <w:right w:val="single" w:sz="4" w:space="0" w:color="auto"/>
            </w:tcBorders>
            <w:noWrap/>
            <w:vAlign w:val="center"/>
          </w:tcPr>
          <w:p w14:paraId="747D3259" w14:textId="77777777" w:rsidR="003C3DA0" w:rsidRPr="00CC49AB" w:rsidRDefault="003C3DA0" w:rsidP="007A0FF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14,868,819</w:t>
            </w:r>
          </w:p>
        </w:tc>
      </w:tr>
      <w:tr w:rsidR="003C3DA0" w:rsidRPr="00CC49AB" w14:paraId="195876DD"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B8DBD79"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57AA7FB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37,475,554</w:t>
            </w:r>
          </w:p>
        </w:tc>
        <w:tc>
          <w:tcPr>
            <w:tcW w:w="764" w:type="pct"/>
            <w:tcBorders>
              <w:top w:val="single" w:sz="4" w:space="0" w:color="auto"/>
              <w:left w:val="single" w:sz="4" w:space="0" w:color="auto"/>
              <w:bottom w:val="single" w:sz="4" w:space="0" w:color="auto"/>
              <w:right w:val="single" w:sz="4" w:space="0" w:color="auto"/>
            </w:tcBorders>
            <w:noWrap/>
            <w:vAlign w:val="center"/>
          </w:tcPr>
          <w:p w14:paraId="42F22EC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37,944,362</w:t>
            </w:r>
          </w:p>
        </w:tc>
        <w:tc>
          <w:tcPr>
            <w:tcW w:w="585" w:type="pct"/>
            <w:tcBorders>
              <w:top w:val="single" w:sz="4" w:space="0" w:color="auto"/>
              <w:left w:val="single" w:sz="4" w:space="0" w:color="auto"/>
              <w:bottom w:val="single" w:sz="4" w:space="0" w:color="auto"/>
              <w:right w:val="single" w:sz="4" w:space="0" w:color="auto"/>
            </w:tcBorders>
            <w:noWrap/>
            <w:vAlign w:val="center"/>
          </w:tcPr>
          <w:p w14:paraId="5FF9E97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38,407,845</w:t>
            </w:r>
          </w:p>
        </w:tc>
        <w:tc>
          <w:tcPr>
            <w:tcW w:w="613" w:type="pct"/>
            <w:tcBorders>
              <w:top w:val="single" w:sz="4" w:space="0" w:color="auto"/>
              <w:left w:val="single" w:sz="4" w:space="0" w:color="auto"/>
              <w:bottom w:val="single" w:sz="4" w:space="0" w:color="auto"/>
              <w:right w:val="single" w:sz="4" w:space="0" w:color="auto"/>
            </w:tcBorders>
            <w:noWrap/>
            <w:vAlign w:val="center"/>
          </w:tcPr>
          <w:p w14:paraId="117DDA7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38,859,180</w:t>
            </w:r>
          </w:p>
        </w:tc>
        <w:tc>
          <w:tcPr>
            <w:tcW w:w="660" w:type="pct"/>
            <w:tcBorders>
              <w:top w:val="single" w:sz="4" w:space="0" w:color="auto"/>
              <w:left w:val="single" w:sz="4" w:space="0" w:color="auto"/>
              <w:bottom w:val="single" w:sz="4" w:space="0" w:color="auto"/>
              <w:right w:val="single" w:sz="4" w:space="0" w:color="auto"/>
            </w:tcBorders>
            <w:noWrap/>
            <w:vAlign w:val="center"/>
          </w:tcPr>
          <w:p w14:paraId="2432BA1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39,301,984</w:t>
            </w:r>
          </w:p>
        </w:tc>
        <w:tc>
          <w:tcPr>
            <w:tcW w:w="616" w:type="pct"/>
            <w:tcBorders>
              <w:top w:val="single" w:sz="4" w:space="0" w:color="auto"/>
              <w:left w:val="single" w:sz="4" w:space="0" w:color="auto"/>
              <w:bottom w:val="single" w:sz="4" w:space="0" w:color="auto"/>
              <w:right w:val="single" w:sz="4" w:space="0" w:color="auto"/>
            </w:tcBorders>
            <w:noWrap/>
            <w:vAlign w:val="center"/>
          </w:tcPr>
          <w:p w14:paraId="491A847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39,756,843</w:t>
            </w:r>
          </w:p>
        </w:tc>
      </w:tr>
      <w:tr w:rsidR="003C3DA0" w:rsidRPr="00CC49AB" w14:paraId="29EF28EF"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71D4C783"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AF6D48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2029</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A43A36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2030</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FE0328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2031</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7005BC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2032</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3CD0A1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2033</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C086A9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2034</w:t>
            </w:r>
          </w:p>
        </w:tc>
      </w:tr>
      <w:tr w:rsidR="003C3DA0" w:rsidRPr="00CC49AB" w14:paraId="46262A29"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7022420"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0830CE8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19,902,346</w:t>
            </w:r>
          </w:p>
        </w:tc>
        <w:tc>
          <w:tcPr>
            <w:tcW w:w="764" w:type="pct"/>
            <w:tcBorders>
              <w:top w:val="single" w:sz="4" w:space="0" w:color="auto"/>
              <w:left w:val="single" w:sz="4" w:space="0" w:color="auto"/>
              <w:bottom w:val="single" w:sz="4" w:space="0" w:color="auto"/>
              <w:right w:val="single" w:sz="4" w:space="0" w:color="auto"/>
            </w:tcBorders>
            <w:noWrap/>
            <w:vAlign w:val="center"/>
          </w:tcPr>
          <w:p w14:paraId="536F979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20,020,065</w:t>
            </w:r>
          </w:p>
        </w:tc>
        <w:tc>
          <w:tcPr>
            <w:tcW w:w="585" w:type="pct"/>
            <w:tcBorders>
              <w:top w:val="single" w:sz="4" w:space="0" w:color="auto"/>
              <w:left w:val="single" w:sz="4" w:space="0" w:color="auto"/>
              <w:bottom w:val="single" w:sz="4" w:space="0" w:color="auto"/>
              <w:right w:val="single" w:sz="4" w:space="0" w:color="auto"/>
            </w:tcBorders>
            <w:noWrap/>
            <w:vAlign w:val="center"/>
          </w:tcPr>
          <w:p w14:paraId="7B16419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20,139,256</w:t>
            </w:r>
          </w:p>
        </w:tc>
        <w:tc>
          <w:tcPr>
            <w:tcW w:w="613" w:type="pct"/>
            <w:tcBorders>
              <w:top w:val="single" w:sz="4" w:space="0" w:color="auto"/>
              <w:left w:val="single" w:sz="4" w:space="0" w:color="auto"/>
              <w:bottom w:val="single" w:sz="4" w:space="0" w:color="auto"/>
              <w:right w:val="single" w:sz="4" w:space="0" w:color="auto"/>
            </w:tcBorders>
            <w:noWrap/>
            <w:vAlign w:val="center"/>
          </w:tcPr>
          <w:p w14:paraId="1FDEDBE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20,259,955</w:t>
            </w:r>
          </w:p>
        </w:tc>
        <w:tc>
          <w:tcPr>
            <w:tcW w:w="660" w:type="pct"/>
            <w:tcBorders>
              <w:top w:val="single" w:sz="4" w:space="0" w:color="auto"/>
              <w:left w:val="single" w:sz="4" w:space="0" w:color="auto"/>
              <w:bottom w:val="single" w:sz="4" w:space="0" w:color="auto"/>
              <w:right w:val="single" w:sz="4" w:space="0" w:color="auto"/>
            </w:tcBorders>
            <w:noWrap/>
            <w:vAlign w:val="center"/>
          </w:tcPr>
          <w:p w14:paraId="43A7009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20,371,453</w:t>
            </w:r>
          </w:p>
        </w:tc>
        <w:tc>
          <w:tcPr>
            <w:tcW w:w="616" w:type="pct"/>
            <w:tcBorders>
              <w:top w:val="single" w:sz="4" w:space="0" w:color="auto"/>
              <w:left w:val="single" w:sz="4" w:space="0" w:color="auto"/>
              <w:bottom w:val="single" w:sz="4" w:space="0" w:color="auto"/>
              <w:right w:val="single" w:sz="4" w:space="0" w:color="auto"/>
            </w:tcBorders>
            <w:noWrap/>
            <w:vAlign w:val="center"/>
          </w:tcPr>
          <w:p w14:paraId="78CF5CC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20,473,603</w:t>
            </w:r>
          </w:p>
        </w:tc>
      </w:tr>
      <w:tr w:rsidR="003C3DA0" w:rsidRPr="00CC49AB" w14:paraId="155C60D4"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412C3CD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5926C4B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3,221,079</w:t>
            </w:r>
          </w:p>
        </w:tc>
        <w:tc>
          <w:tcPr>
            <w:tcW w:w="764" w:type="pct"/>
            <w:tcBorders>
              <w:top w:val="single" w:sz="4" w:space="0" w:color="auto"/>
              <w:left w:val="single" w:sz="4" w:space="0" w:color="auto"/>
              <w:bottom w:val="single" w:sz="4" w:space="0" w:color="auto"/>
              <w:right w:val="single" w:sz="4" w:space="0" w:color="auto"/>
            </w:tcBorders>
            <w:noWrap/>
            <w:vAlign w:val="center"/>
          </w:tcPr>
          <w:p w14:paraId="3F54AA2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3,223,208</w:t>
            </w:r>
          </w:p>
        </w:tc>
        <w:tc>
          <w:tcPr>
            <w:tcW w:w="585" w:type="pct"/>
            <w:tcBorders>
              <w:top w:val="single" w:sz="4" w:space="0" w:color="auto"/>
              <w:left w:val="single" w:sz="4" w:space="0" w:color="auto"/>
              <w:bottom w:val="single" w:sz="4" w:space="0" w:color="auto"/>
              <w:right w:val="single" w:sz="4" w:space="0" w:color="auto"/>
            </w:tcBorders>
            <w:noWrap/>
            <w:vAlign w:val="center"/>
          </w:tcPr>
          <w:p w14:paraId="2E1114B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3,225,171</w:t>
            </w:r>
          </w:p>
        </w:tc>
        <w:tc>
          <w:tcPr>
            <w:tcW w:w="613" w:type="pct"/>
            <w:tcBorders>
              <w:top w:val="single" w:sz="4" w:space="0" w:color="auto"/>
              <w:left w:val="single" w:sz="4" w:space="0" w:color="auto"/>
              <w:bottom w:val="single" w:sz="4" w:space="0" w:color="auto"/>
              <w:right w:val="single" w:sz="4" w:space="0" w:color="auto"/>
            </w:tcBorders>
            <w:noWrap/>
            <w:vAlign w:val="center"/>
          </w:tcPr>
          <w:p w14:paraId="60550CF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3,226,962</w:t>
            </w:r>
          </w:p>
        </w:tc>
        <w:tc>
          <w:tcPr>
            <w:tcW w:w="660" w:type="pct"/>
            <w:tcBorders>
              <w:top w:val="single" w:sz="4" w:space="0" w:color="auto"/>
              <w:left w:val="single" w:sz="4" w:space="0" w:color="auto"/>
              <w:bottom w:val="single" w:sz="4" w:space="0" w:color="auto"/>
              <w:right w:val="single" w:sz="4" w:space="0" w:color="auto"/>
            </w:tcBorders>
            <w:noWrap/>
            <w:vAlign w:val="center"/>
          </w:tcPr>
          <w:p w14:paraId="39E05BE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3,226,872</w:t>
            </w:r>
          </w:p>
        </w:tc>
        <w:tc>
          <w:tcPr>
            <w:tcW w:w="616" w:type="pct"/>
            <w:tcBorders>
              <w:top w:val="single" w:sz="4" w:space="0" w:color="auto"/>
              <w:left w:val="single" w:sz="4" w:space="0" w:color="auto"/>
              <w:bottom w:val="single" w:sz="4" w:space="0" w:color="auto"/>
              <w:right w:val="single" w:sz="4" w:space="0" w:color="auto"/>
            </w:tcBorders>
            <w:noWrap/>
            <w:vAlign w:val="center"/>
          </w:tcPr>
          <w:p w14:paraId="6F33129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3,224,897</w:t>
            </w:r>
          </w:p>
        </w:tc>
      </w:tr>
      <w:tr w:rsidR="003C3DA0" w:rsidRPr="00CC49AB" w14:paraId="560A2A68"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3FB6D2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2F9807C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1,871,356</w:t>
            </w:r>
          </w:p>
        </w:tc>
        <w:tc>
          <w:tcPr>
            <w:tcW w:w="764" w:type="pct"/>
            <w:tcBorders>
              <w:top w:val="single" w:sz="4" w:space="0" w:color="auto"/>
              <w:left w:val="single" w:sz="4" w:space="0" w:color="auto"/>
              <w:bottom w:val="single" w:sz="4" w:space="0" w:color="auto"/>
              <w:right w:val="single" w:sz="4" w:space="0" w:color="auto"/>
            </w:tcBorders>
            <w:noWrap/>
            <w:vAlign w:val="center"/>
          </w:tcPr>
          <w:p w14:paraId="766E37A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1,861,820</w:t>
            </w:r>
          </w:p>
        </w:tc>
        <w:tc>
          <w:tcPr>
            <w:tcW w:w="585" w:type="pct"/>
            <w:tcBorders>
              <w:top w:val="single" w:sz="4" w:space="0" w:color="auto"/>
              <w:left w:val="single" w:sz="4" w:space="0" w:color="auto"/>
              <w:bottom w:val="single" w:sz="4" w:space="0" w:color="auto"/>
              <w:right w:val="single" w:sz="4" w:space="0" w:color="auto"/>
            </w:tcBorders>
            <w:noWrap/>
            <w:vAlign w:val="center"/>
          </w:tcPr>
          <w:p w14:paraId="7D58DE0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1,851,929</w:t>
            </w:r>
          </w:p>
        </w:tc>
        <w:tc>
          <w:tcPr>
            <w:tcW w:w="613" w:type="pct"/>
            <w:tcBorders>
              <w:top w:val="single" w:sz="4" w:space="0" w:color="auto"/>
              <w:left w:val="single" w:sz="4" w:space="0" w:color="auto"/>
              <w:bottom w:val="single" w:sz="4" w:space="0" w:color="auto"/>
              <w:right w:val="single" w:sz="4" w:space="0" w:color="auto"/>
            </w:tcBorders>
            <w:noWrap/>
            <w:vAlign w:val="center"/>
          </w:tcPr>
          <w:p w14:paraId="554A716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1,841,674</w:t>
            </w:r>
          </w:p>
        </w:tc>
        <w:tc>
          <w:tcPr>
            <w:tcW w:w="660" w:type="pct"/>
            <w:tcBorders>
              <w:top w:val="single" w:sz="4" w:space="0" w:color="auto"/>
              <w:left w:val="single" w:sz="4" w:space="0" w:color="auto"/>
              <w:bottom w:val="single" w:sz="4" w:space="0" w:color="auto"/>
              <w:right w:val="single" w:sz="4" w:space="0" w:color="auto"/>
            </w:tcBorders>
            <w:noWrap/>
            <w:vAlign w:val="center"/>
          </w:tcPr>
          <w:p w14:paraId="23ED8BE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1,830,077</w:t>
            </w:r>
          </w:p>
        </w:tc>
        <w:tc>
          <w:tcPr>
            <w:tcW w:w="616" w:type="pct"/>
            <w:tcBorders>
              <w:top w:val="single" w:sz="4" w:space="0" w:color="auto"/>
              <w:left w:val="single" w:sz="4" w:space="0" w:color="auto"/>
              <w:bottom w:val="single" w:sz="4" w:space="0" w:color="auto"/>
              <w:right w:val="single" w:sz="4" w:space="0" w:color="auto"/>
            </w:tcBorders>
            <w:noWrap/>
            <w:vAlign w:val="center"/>
          </w:tcPr>
          <w:p w14:paraId="6B1D170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1,817,147</w:t>
            </w:r>
          </w:p>
        </w:tc>
      </w:tr>
      <w:tr w:rsidR="003C3DA0" w:rsidRPr="00CC49AB" w14:paraId="35B8EF3A"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F09CC25"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15E984A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15,225,082</w:t>
            </w:r>
          </w:p>
        </w:tc>
        <w:tc>
          <w:tcPr>
            <w:tcW w:w="764" w:type="pct"/>
            <w:tcBorders>
              <w:top w:val="single" w:sz="4" w:space="0" w:color="auto"/>
              <w:left w:val="single" w:sz="4" w:space="0" w:color="auto"/>
              <w:bottom w:val="single" w:sz="4" w:space="0" w:color="auto"/>
              <w:right w:val="single" w:sz="4" w:space="0" w:color="auto"/>
            </w:tcBorders>
            <w:noWrap/>
            <w:vAlign w:val="center"/>
          </w:tcPr>
          <w:p w14:paraId="3A92D30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15,590,449</w:t>
            </w:r>
          </w:p>
        </w:tc>
        <w:tc>
          <w:tcPr>
            <w:tcW w:w="585" w:type="pct"/>
            <w:tcBorders>
              <w:top w:val="single" w:sz="4" w:space="0" w:color="auto"/>
              <w:left w:val="single" w:sz="4" w:space="0" w:color="auto"/>
              <w:bottom w:val="single" w:sz="4" w:space="0" w:color="auto"/>
              <w:right w:val="single" w:sz="4" w:space="0" w:color="auto"/>
            </w:tcBorders>
            <w:noWrap/>
            <w:vAlign w:val="center"/>
          </w:tcPr>
          <w:p w14:paraId="2DB5D37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15,963,555</w:t>
            </w:r>
          </w:p>
        </w:tc>
        <w:tc>
          <w:tcPr>
            <w:tcW w:w="613" w:type="pct"/>
            <w:tcBorders>
              <w:top w:val="single" w:sz="4" w:space="0" w:color="auto"/>
              <w:left w:val="single" w:sz="4" w:space="0" w:color="auto"/>
              <w:bottom w:val="single" w:sz="4" w:space="0" w:color="auto"/>
              <w:right w:val="single" w:sz="4" w:space="0" w:color="auto"/>
            </w:tcBorders>
            <w:noWrap/>
            <w:vAlign w:val="center"/>
          </w:tcPr>
          <w:p w14:paraId="337F1B2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16,344,608</w:t>
            </w:r>
          </w:p>
        </w:tc>
        <w:tc>
          <w:tcPr>
            <w:tcW w:w="660" w:type="pct"/>
            <w:tcBorders>
              <w:top w:val="single" w:sz="4" w:space="0" w:color="auto"/>
              <w:left w:val="single" w:sz="4" w:space="0" w:color="auto"/>
              <w:bottom w:val="single" w:sz="4" w:space="0" w:color="auto"/>
              <w:right w:val="single" w:sz="4" w:space="0" w:color="auto"/>
            </w:tcBorders>
            <w:noWrap/>
            <w:vAlign w:val="center"/>
          </w:tcPr>
          <w:p w14:paraId="2E40AE1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16,725,003</w:t>
            </w:r>
          </w:p>
        </w:tc>
        <w:tc>
          <w:tcPr>
            <w:tcW w:w="616" w:type="pct"/>
            <w:tcBorders>
              <w:top w:val="single" w:sz="4" w:space="0" w:color="auto"/>
              <w:left w:val="single" w:sz="4" w:space="0" w:color="auto"/>
              <w:bottom w:val="single" w:sz="4" w:space="0" w:color="auto"/>
              <w:right w:val="single" w:sz="4" w:space="0" w:color="auto"/>
            </w:tcBorders>
            <w:noWrap/>
            <w:vAlign w:val="center"/>
          </w:tcPr>
          <w:p w14:paraId="0263477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17,104,346</w:t>
            </w:r>
          </w:p>
        </w:tc>
      </w:tr>
      <w:tr w:rsidR="003C3DA0" w:rsidRPr="00CC49AB" w14:paraId="1668D1F0"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2BE65DB"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2D564E9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40,219,862</w:t>
            </w:r>
          </w:p>
        </w:tc>
        <w:tc>
          <w:tcPr>
            <w:tcW w:w="764" w:type="pct"/>
            <w:tcBorders>
              <w:top w:val="single" w:sz="4" w:space="0" w:color="auto"/>
              <w:left w:val="single" w:sz="4" w:space="0" w:color="auto"/>
              <w:bottom w:val="single" w:sz="4" w:space="0" w:color="auto"/>
              <w:right w:val="single" w:sz="4" w:space="0" w:color="auto"/>
            </w:tcBorders>
            <w:noWrap/>
            <w:vAlign w:val="center"/>
          </w:tcPr>
          <w:p w14:paraId="63129E8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40,695,542</w:t>
            </w:r>
          </w:p>
        </w:tc>
        <w:tc>
          <w:tcPr>
            <w:tcW w:w="585" w:type="pct"/>
            <w:tcBorders>
              <w:top w:val="single" w:sz="4" w:space="0" w:color="auto"/>
              <w:left w:val="single" w:sz="4" w:space="0" w:color="auto"/>
              <w:bottom w:val="single" w:sz="4" w:space="0" w:color="auto"/>
              <w:right w:val="single" w:sz="4" w:space="0" w:color="auto"/>
            </w:tcBorders>
            <w:noWrap/>
            <w:vAlign w:val="center"/>
          </w:tcPr>
          <w:p w14:paraId="5C584B1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41,179,911</w:t>
            </w:r>
          </w:p>
        </w:tc>
        <w:tc>
          <w:tcPr>
            <w:tcW w:w="613" w:type="pct"/>
            <w:tcBorders>
              <w:top w:val="single" w:sz="4" w:space="0" w:color="auto"/>
              <w:left w:val="single" w:sz="4" w:space="0" w:color="auto"/>
              <w:bottom w:val="single" w:sz="4" w:space="0" w:color="auto"/>
              <w:right w:val="single" w:sz="4" w:space="0" w:color="auto"/>
            </w:tcBorders>
            <w:noWrap/>
            <w:vAlign w:val="center"/>
          </w:tcPr>
          <w:p w14:paraId="42451449"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41,673,197</w:t>
            </w:r>
          </w:p>
        </w:tc>
        <w:tc>
          <w:tcPr>
            <w:tcW w:w="660" w:type="pct"/>
            <w:tcBorders>
              <w:top w:val="single" w:sz="4" w:space="0" w:color="auto"/>
              <w:left w:val="single" w:sz="4" w:space="0" w:color="auto"/>
              <w:bottom w:val="single" w:sz="4" w:space="0" w:color="auto"/>
              <w:right w:val="single" w:sz="4" w:space="0" w:color="auto"/>
            </w:tcBorders>
            <w:noWrap/>
            <w:vAlign w:val="center"/>
          </w:tcPr>
          <w:p w14:paraId="6F27FC1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42,153,405</w:t>
            </w:r>
          </w:p>
        </w:tc>
        <w:tc>
          <w:tcPr>
            <w:tcW w:w="616" w:type="pct"/>
            <w:tcBorders>
              <w:top w:val="single" w:sz="4" w:space="0" w:color="auto"/>
              <w:left w:val="single" w:sz="4" w:space="0" w:color="auto"/>
              <w:bottom w:val="single" w:sz="4" w:space="0" w:color="auto"/>
              <w:right w:val="single" w:sz="4" w:space="0" w:color="auto"/>
            </w:tcBorders>
            <w:noWrap/>
            <w:vAlign w:val="center"/>
          </w:tcPr>
          <w:p w14:paraId="6BFE50A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42,619,993</w:t>
            </w:r>
          </w:p>
        </w:tc>
      </w:tr>
      <w:tr w:rsidR="003C3DA0" w:rsidRPr="00CC49AB" w14:paraId="632B2597"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4E4AB1B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291796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2035</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41EC154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2036</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18FA087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2037</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4B244AE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2038</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4A5A28D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2039</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7FDD2D9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2040</w:t>
            </w:r>
          </w:p>
        </w:tc>
      </w:tr>
      <w:tr w:rsidR="003C3DA0" w:rsidRPr="00CC49AB" w14:paraId="1A1B3879"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94DF7F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0F2F482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20,568,443</w:t>
            </w:r>
          </w:p>
        </w:tc>
        <w:tc>
          <w:tcPr>
            <w:tcW w:w="764" w:type="pct"/>
            <w:tcBorders>
              <w:top w:val="single" w:sz="4" w:space="0" w:color="auto"/>
              <w:left w:val="single" w:sz="4" w:space="0" w:color="auto"/>
              <w:bottom w:val="single" w:sz="4" w:space="0" w:color="auto"/>
              <w:right w:val="single" w:sz="4" w:space="0" w:color="auto"/>
            </w:tcBorders>
            <w:noWrap/>
            <w:vAlign w:val="center"/>
          </w:tcPr>
          <w:p w14:paraId="23EEDBB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20,908,956</w:t>
            </w:r>
          </w:p>
        </w:tc>
        <w:tc>
          <w:tcPr>
            <w:tcW w:w="585" w:type="pct"/>
            <w:tcBorders>
              <w:top w:val="single" w:sz="4" w:space="0" w:color="auto"/>
              <w:left w:val="single" w:sz="4" w:space="0" w:color="auto"/>
              <w:bottom w:val="single" w:sz="4" w:space="0" w:color="auto"/>
              <w:right w:val="single" w:sz="4" w:space="0" w:color="auto"/>
            </w:tcBorders>
            <w:noWrap/>
            <w:vAlign w:val="center"/>
          </w:tcPr>
          <w:p w14:paraId="1D6F475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21,278,217</w:t>
            </w:r>
          </w:p>
        </w:tc>
        <w:tc>
          <w:tcPr>
            <w:tcW w:w="613" w:type="pct"/>
            <w:tcBorders>
              <w:top w:val="single" w:sz="4" w:space="0" w:color="auto"/>
              <w:left w:val="single" w:sz="4" w:space="0" w:color="auto"/>
              <w:bottom w:val="single" w:sz="4" w:space="0" w:color="auto"/>
              <w:right w:val="single" w:sz="4" w:space="0" w:color="auto"/>
            </w:tcBorders>
            <w:noWrap/>
            <w:vAlign w:val="center"/>
          </w:tcPr>
          <w:p w14:paraId="5110518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21,663,999</w:t>
            </w:r>
          </w:p>
        </w:tc>
        <w:tc>
          <w:tcPr>
            <w:tcW w:w="660" w:type="pct"/>
            <w:tcBorders>
              <w:top w:val="single" w:sz="4" w:space="0" w:color="auto"/>
              <w:left w:val="single" w:sz="4" w:space="0" w:color="auto"/>
              <w:bottom w:val="single" w:sz="4" w:space="0" w:color="auto"/>
              <w:right w:val="single" w:sz="4" w:space="0" w:color="auto"/>
            </w:tcBorders>
            <w:noWrap/>
            <w:vAlign w:val="center"/>
          </w:tcPr>
          <w:p w14:paraId="7A14BD7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22,066,980</w:t>
            </w:r>
          </w:p>
        </w:tc>
        <w:tc>
          <w:tcPr>
            <w:tcW w:w="616" w:type="pct"/>
            <w:tcBorders>
              <w:top w:val="single" w:sz="4" w:space="0" w:color="auto"/>
              <w:left w:val="single" w:sz="4" w:space="0" w:color="auto"/>
              <w:bottom w:val="single" w:sz="4" w:space="0" w:color="auto"/>
              <w:right w:val="single" w:sz="4" w:space="0" w:color="auto"/>
            </w:tcBorders>
            <w:noWrap/>
            <w:vAlign w:val="center"/>
          </w:tcPr>
          <w:p w14:paraId="08B4C5F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22,487,875</w:t>
            </w:r>
          </w:p>
        </w:tc>
      </w:tr>
      <w:tr w:rsidR="003C3DA0" w:rsidRPr="00CC49AB" w14:paraId="77E66326"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152461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6C57827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3,221,372</w:t>
            </w:r>
          </w:p>
        </w:tc>
        <w:tc>
          <w:tcPr>
            <w:tcW w:w="764" w:type="pct"/>
            <w:tcBorders>
              <w:top w:val="single" w:sz="4" w:space="0" w:color="auto"/>
              <w:left w:val="single" w:sz="4" w:space="0" w:color="auto"/>
              <w:bottom w:val="single" w:sz="4" w:space="0" w:color="auto"/>
              <w:right w:val="single" w:sz="4" w:space="0" w:color="auto"/>
            </w:tcBorders>
            <w:noWrap/>
            <w:vAlign w:val="center"/>
          </w:tcPr>
          <w:p w14:paraId="7434420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3,255,702</w:t>
            </w:r>
          </w:p>
        </w:tc>
        <w:tc>
          <w:tcPr>
            <w:tcW w:w="585" w:type="pct"/>
            <w:tcBorders>
              <w:top w:val="single" w:sz="4" w:space="0" w:color="auto"/>
              <w:left w:val="single" w:sz="4" w:space="0" w:color="auto"/>
              <w:bottom w:val="single" w:sz="4" w:space="0" w:color="auto"/>
              <w:right w:val="single" w:sz="4" w:space="0" w:color="auto"/>
            </w:tcBorders>
            <w:noWrap/>
            <w:vAlign w:val="center"/>
          </w:tcPr>
          <w:p w14:paraId="13D6E9A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3,293,624</w:t>
            </w:r>
          </w:p>
        </w:tc>
        <w:tc>
          <w:tcPr>
            <w:tcW w:w="613" w:type="pct"/>
            <w:tcBorders>
              <w:top w:val="single" w:sz="4" w:space="0" w:color="auto"/>
              <w:left w:val="single" w:sz="4" w:space="0" w:color="auto"/>
              <w:bottom w:val="single" w:sz="4" w:space="0" w:color="auto"/>
              <w:right w:val="single" w:sz="4" w:space="0" w:color="auto"/>
            </w:tcBorders>
            <w:noWrap/>
            <w:vAlign w:val="center"/>
          </w:tcPr>
          <w:p w14:paraId="36CD9789"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3,333,159</w:t>
            </w:r>
          </w:p>
        </w:tc>
        <w:tc>
          <w:tcPr>
            <w:tcW w:w="660" w:type="pct"/>
            <w:tcBorders>
              <w:top w:val="single" w:sz="4" w:space="0" w:color="auto"/>
              <w:left w:val="single" w:sz="4" w:space="0" w:color="auto"/>
              <w:bottom w:val="single" w:sz="4" w:space="0" w:color="auto"/>
              <w:right w:val="single" w:sz="4" w:space="0" w:color="auto"/>
            </w:tcBorders>
            <w:noWrap/>
            <w:vAlign w:val="center"/>
          </w:tcPr>
          <w:p w14:paraId="083B38A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3,374,348</w:t>
            </w:r>
          </w:p>
        </w:tc>
        <w:tc>
          <w:tcPr>
            <w:tcW w:w="616" w:type="pct"/>
            <w:tcBorders>
              <w:top w:val="single" w:sz="4" w:space="0" w:color="auto"/>
              <w:left w:val="single" w:sz="4" w:space="0" w:color="auto"/>
              <w:bottom w:val="single" w:sz="4" w:space="0" w:color="auto"/>
              <w:right w:val="single" w:sz="4" w:space="0" w:color="auto"/>
            </w:tcBorders>
            <w:noWrap/>
            <w:vAlign w:val="center"/>
          </w:tcPr>
          <w:p w14:paraId="62F8A53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3,417,232</w:t>
            </w:r>
          </w:p>
        </w:tc>
      </w:tr>
      <w:tr w:rsidR="003C3DA0" w:rsidRPr="00CC49AB" w14:paraId="558A8DA6"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C76AFE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5046F79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1,803,084</w:t>
            </w:r>
          </w:p>
        </w:tc>
        <w:tc>
          <w:tcPr>
            <w:tcW w:w="764" w:type="pct"/>
            <w:tcBorders>
              <w:top w:val="single" w:sz="4" w:space="0" w:color="auto"/>
              <w:left w:val="single" w:sz="4" w:space="0" w:color="auto"/>
              <w:bottom w:val="single" w:sz="4" w:space="0" w:color="auto"/>
              <w:right w:val="single" w:sz="4" w:space="0" w:color="auto"/>
            </w:tcBorders>
            <w:noWrap/>
            <w:vAlign w:val="center"/>
          </w:tcPr>
          <w:p w14:paraId="4D94A74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1,809,800</w:t>
            </w:r>
          </w:p>
        </w:tc>
        <w:tc>
          <w:tcPr>
            <w:tcW w:w="585" w:type="pct"/>
            <w:tcBorders>
              <w:top w:val="single" w:sz="4" w:space="0" w:color="auto"/>
              <w:left w:val="single" w:sz="4" w:space="0" w:color="auto"/>
              <w:bottom w:val="single" w:sz="4" w:space="0" w:color="auto"/>
              <w:right w:val="single" w:sz="4" w:space="0" w:color="auto"/>
            </w:tcBorders>
            <w:noWrap/>
            <w:vAlign w:val="center"/>
          </w:tcPr>
          <w:p w14:paraId="5AE1552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1,817,927</w:t>
            </w:r>
          </w:p>
        </w:tc>
        <w:tc>
          <w:tcPr>
            <w:tcW w:w="613" w:type="pct"/>
            <w:tcBorders>
              <w:top w:val="single" w:sz="4" w:space="0" w:color="auto"/>
              <w:left w:val="single" w:sz="4" w:space="0" w:color="auto"/>
              <w:bottom w:val="single" w:sz="4" w:space="0" w:color="auto"/>
              <w:right w:val="single" w:sz="4" w:space="0" w:color="auto"/>
            </w:tcBorders>
            <w:noWrap/>
            <w:vAlign w:val="center"/>
          </w:tcPr>
          <w:p w14:paraId="118DCD7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1,826,317</w:t>
            </w:r>
          </w:p>
        </w:tc>
        <w:tc>
          <w:tcPr>
            <w:tcW w:w="660" w:type="pct"/>
            <w:tcBorders>
              <w:top w:val="single" w:sz="4" w:space="0" w:color="auto"/>
              <w:left w:val="single" w:sz="4" w:space="0" w:color="auto"/>
              <w:bottom w:val="single" w:sz="4" w:space="0" w:color="auto"/>
              <w:right w:val="single" w:sz="4" w:space="0" w:color="auto"/>
            </w:tcBorders>
            <w:noWrap/>
            <w:vAlign w:val="center"/>
          </w:tcPr>
          <w:p w14:paraId="0810C69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1,834,948</w:t>
            </w:r>
          </w:p>
        </w:tc>
        <w:tc>
          <w:tcPr>
            <w:tcW w:w="616" w:type="pct"/>
            <w:tcBorders>
              <w:top w:val="single" w:sz="4" w:space="0" w:color="auto"/>
              <w:left w:val="single" w:sz="4" w:space="0" w:color="auto"/>
              <w:bottom w:val="single" w:sz="4" w:space="0" w:color="auto"/>
              <w:right w:val="single" w:sz="4" w:space="0" w:color="auto"/>
            </w:tcBorders>
            <w:noWrap/>
            <w:vAlign w:val="center"/>
          </w:tcPr>
          <w:p w14:paraId="06A07A9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1,843,797</w:t>
            </w:r>
          </w:p>
        </w:tc>
      </w:tr>
      <w:tr w:rsidR="003C3DA0" w:rsidRPr="00CC49AB" w14:paraId="31B4D16B"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F690101"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3A586C3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17,484,083</w:t>
            </w:r>
          </w:p>
        </w:tc>
        <w:tc>
          <w:tcPr>
            <w:tcW w:w="764" w:type="pct"/>
            <w:tcBorders>
              <w:top w:val="single" w:sz="4" w:space="0" w:color="auto"/>
              <w:left w:val="single" w:sz="4" w:space="0" w:color="auto"/>
              <w:bottom w:val="single" w:sz="4" w:space="0" w:color="auto"/>
              <w:right w:val="single" w:sz="4" w:space="0" w:color="auto"/>
            </w:tcBorders>
            <w:noWrap/>
            <w:vAlign w:val="center"/>
          </w:tcPr>
          <w:p w14:paraId="6D3B4BB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18,082,799</w:t>
            </w:r>
          </w:p>
        </w:tc>
        <w:tc>
          <w:tcPr>
            <w:tcW w:w="585" w:type="pct"/>
            <w:tcBorders>
              <w:top w:val="single" w:sz="4" w:space="0" w:color="auto"/>
              <w:left w:val="single" w:sz="4" w:space="0" w:color="auto"/>
              <w:bottom w:val="single" w:sz="4" w:space="0" w:color="auto"/>
              <w:right w:val="single" w:sz="4" w:space="0" w:color="auto"/>
            </w:tcBorders>
            <w:noWrap/>
            <w:vAlign w:val="center"/>
          </w:tcPr>
          <w:p w14:paraId="16D3D8D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18,720,800</w:t>
            </w:r>
          </w:p>
        </w:tc>
        <w:tc>
          <w:tcPr>
            <w:tcW w:w="613" w:type="pct"/>
            <w:tcBorders>
              <w:top w:val="single" w:sz="4" w:space="0" w:color="auto"/>
              <w:left w:val="single" w:sz="4" w:space="0" w:color="auto"/>
              <w:bottom w:val="single" w:sz="4" w:space="0" w:color="auto"/>
              <w:right w:val="single" w:sz="4" w:space="0" w:color="auto"/>
            </w:tcBorders>
            <w:noWrap/>
            <w:vAlign w:val="center"/>
          </w:tcPr>
          <w:p w14:paraId="5832563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19,388,712</w:t>
            </w:r>
          </w:p>
        </w:tc>
        <w:tc>
          <w:tcPr>
            <w:tcW w:w="660" w:type="pct"/>
            <w:tcBorders>
              <w:top w:val="single" w:sz="4" w:space="0" w:color="auto"/>
              <w:left w:val="single" w:sz="4" w:space="0" w:color="auto"/>
              <w:bottom w:val="single" w:sz="4" w:space="0" w:color="auto"/>
              <w:right w:val="single" w:sz="4" w:space="0" w:color="auto"/>
            </w:tcBorders>
            <w:noWrap/>
            <w:vAlign w:val="center"/>
          </w:tcPr>
          <w:p w14:paraId="1E2373D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20,088,200</w:t>
            </w:r>
          </w:p>
        </w:tc>
        <w:tc>
          <w:tcPr>
            <w:tcW w:w="616" w:type="pct"/>
            <w:tcBorders>
              <w:top w:val="single" w:sz="4" w:space="0" w:color="auto"/>
              <w:left w:val="single" w:sz="4" w:space="0" w:color="auto"/>
              <w:bottom w:val="single" w:sz="4" w:space="0" w:color="auto"/>
              <w:right w:val="single" w:sz="4" w:space="0" w:color="auto"/>
            </w:tcBorders>
            <w:noWrap/>
            <w:vAlign w:val="center"/>
          </w:tcPr>
          <w:p w14:paraId="511F1D5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20,821,030</w:t>
            </w:r>
          </w:p>
        </w:tc>
      </w:tr>
      <w:tr w:rsidR="003C3DA0" w:rsidRPr="00CC49AB" w14:paraId="58EA0FAA"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0D2CEAA"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324F0C9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43,076,983</w:t>
            </w:r>
          </w:p>
        </w:tc>
        <w:tc>
          <w:tcPr>
            <w:tcW w:w="764" w:type="pct"/>
            <w:tcBorders>
              <w:top w:val="single" w:sz="4" w:space="0" w:color="auto"/>
              <w:left w:val="single" w:sz="4" w:space="0" w:color="auto"/>
              <w:bottom w:val="single" w:sz="4" w:space="0" w:color="auto"/>
              <w:right w:val="single" w:sz="4" w:space="0" w:color="auto"/>
            </w:tcBorders>
            <w:noWrap/>
            <w:vAlign w:val="center"/>
          </w:tcPr>
          <w:p w14:paraId="1DA3364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44,057,257</w:t>
            </w:r>
          </w:p>
        </w:tc>
        <w:tc>
          <w:tcPr>
            <w:tcW w:w="585" w:type="pct"/>
            <w:tcBorders>
              <w:top w:val="single" w:sz="4" w:space="0" w:color="auto"/>
              <w:left w:val="single" w:sz="4" w:space="0" w:color="auto"/>
              <w:bottom w:val="single" w:sz="4" w:space="0" w:color="auto"/>
              <w:right w:val="single" w:sz="4" w:space="0" w:color="auto"/>
            </w:tcBorders>
            <w:noWrap/>
            <w:vAlign w:val="center"/>
          </w:tcPr>
          <w:p w14:paraId="196722D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45,110,567</w:t>
            </w:r>
          </w:p>
        </w:tc>
        <w:tc>
          <w:tcPr>
            <w:tcW w:w="613" w:type="pct"/>
            <w:tcBorders>
              <w:top w:val="single" w:sz="4" w:space="0" w:color="auto"/>
              <w:left w:val="single" w:sz="4" w:space="0" w:color="auto"/>
              <w:bottom w:val="single" w:sz="4" w:space="0" w:color="auto"/>
              <w:right w:val="single" w:sz="4" w:space="0" w:color="auto"/>
            </w:tcBorders>
            <w:noWrap/>
            <w:vAlign w:val="center"/>
          </w:tcPr>
          <w:p w14:paraId="24AF914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46,212,187</w:t>
            </w:r>
          </w:p>
        </w:tc>
        <w:tc>
          <w:tcPr>
            <w:tcW w:w="660" w:type="pct"/>
            <w:tcBorders>
              <w:top w:val="single" w:sz="4" w:space="0" w:color="auto"/>
              <w:left w:val="single" w:sz="4" w:space="0" w:color="auto"/>
              <w:bottom w:val="single" w:sz="4" w:space="0" w:color="auto"/>
              <w:right w:val="single" w:sz="4" w:space="0" w:color="auto"/>
            </w:tcBorders>
            <w:noWrap/>
            <w:vAlign w:val="center"/>
          </w:tcPr>
          <w:p w14:paraId="7E64BE0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47,364,476</w:t>
            </w:r>
          </w:p>
        </w:tc>
        <w:tc>
          <w:tcPr>
            <w:tcW w:w="616" w:type="pct"/>
            <w:tcBorders>
              <w:top w:val="single" w:sz="4" w:space="0" w:color="auto"/>
              <w:left w:val="single" w:sz="4" w:space="0" w:color="auto"/>
              <w:bottom w:val="single" w:sz="4" w:space="0" w:color="auto"/>
              <w:right w:val="single" w:sz="4" w:space="0" w:color="auto"/>
            </w:tcBorders>
            <w:noWrap/>
            <w:vAlign w:val="center"/>
          </w:tcPr>
          <w:p w14:paraId="79DAC5F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48,569,934</w:t>
            </w:r>
          </w:p>
        </w:tc>
      </w:tr>
      <w:tr w:rsidR="003C3DA0" w:rsidRPr="00CC49AB" w14:paraId="5AC8F3DE"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2667D2B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80C584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2041</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0CA4724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2042</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1BC1658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2043</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65602A4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2044</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3541ED6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2045</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3D3CA66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2046</w:t>
            </w:r>
          </w:p>
        </w:tc>
      </w:tr>
      <w:tr w:rsidR="003C3DA0" w:rsidRPr="00CC49AB" w14:paraId="38BA0F8F"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A4070C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45344A8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22,936,984</w:t>
            </w:r>
          </w:p>
        </w:tc>
        <w:tc>
          <w:tcPr>
            <w:tcW w:w="764" w:type="pct"/>
            <w:tcBorders>
              <w:top w:val="single" w:sz="4" w:space="0" w:color="auto"/>
              <w:left w:val="single" w:sz="4" w:space="0" w:color="auto"/>
              <w:bottom w:val="single" w:sz="4" w:space="0" w:color="auto"/>
              <w:right w:val="single" w:sz="4" w:space="0" w:color="auto"/>
            </w:tcBorders>
            <w:noWrap/>
            <w:vAlign w:val="center"/>
          </w:tcPr>
          <w:p w14:paraId="021CFA8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23,403,512</w:t>
            </w:r>
          </w:p>
        </w:tc>
        <w:tc>
          <w:tcPr>
            <w:tcW w:w="585" w:type="pct"/>
            <w:tcBorders>
              <w:top w:val="single" w:sz="4" w:space="0" w:color="auto"/>
              <w:left w:val="single" w:sz="4" w:space="0" w:color="auto"/>
              <w:bottom w:val="single" w:sz="4" w:space="0" w:color="auto"/>
              <w:right w:val="single" w:sz="4" w:space="0" w:color="auto"/>
            </w:tcBorders>
            <w:noWrap/>
            <w:vAlign w:val="center"/>
          </w:tcPr>
          <w:p w14:paraId="2CC32DA9"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23,888,179</w:t>
            </w:r>
          </w:p>
        </w:tc>
        <w:tc>
          <w:tcPr>
            <w:tcW w:w="613" w:type="pct"/>
            <w:tcBorders>
              <w:top w:val="single" w:sz="4" w:space="0" w:color="auto"/>
              <w:left w:val="single" w:sz="4" w:space="0" w:color="auto"/>
              <w:bottom w:val="single" w:sz="4" w:space="0" w:color="auto"/>
              <w:right w:val="single" w:sz="4" w:space="0" w:color="auto"/>
            </w:tcBorders>
            <w:noWrap/>
            <w:vAlign w:val="center"/>
          </w:tcPr>
          <w:p w14:paraId="56BB7D7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24,394,276</w:t>
            </w:r>
          </w:p>
        </w:tc>
        <w:tc>
          <w:tcPr>
            <w:tcW w:w="660" w:type="pct"/>
            <w:tcBorders>
              <w:top w:val="single" w:sz="4" w:space="0" w:color="auto"/>
              <w:left w:val="single" w:sz="4" w:space="0" w:color="auto"/>
              <w:bottom w:val="single" w:sz="4" w:space="0" w:color="auto"/>
              <w:right w:val="single" w:sz="4" w:space="0" w:color="auto"/>
            </w:tcBorders>
            <w:noWrap/>
            <w:vAlign w:val="center"/>
          </w:tcPr>
          <w:p w14:paraId="71C9439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24,922,763</w:t>
            </w:r>
          </w:p>
        </w:tc>
        <w:tc>
          <w:tcPr>
            <w:tcW w:w="616" w:type="pct"/>
            <w:tcBorders>
              <w:top w:val="single" w:sz="4" w:space="0" w:color="auto"/>
              <w:left w:val="single" w:sz="4" w:space="0" w:color="auto"/>
              <w:bottom w:val="single" w:sz="4" w:space="0" w:color="auto"/>
              <w:right w:val="single" w:sz="4" w:space="0" w:color="auto"/>
            </w:tcBorders>
            <w:noWrap/>
            <w:vAlign w:val="center"/>
          </w:tcPr>
          <w:p w14:paraId="5133511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25,474,653</w:t>
            </w:r>
          </w:p>
        </w:tc>
      </w:tr>
      <w:tr w:rsidR="003C3DA0" w:rsidRPr="00CC49AB" w14:paraId="228D2696"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4F3A9A1"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22BF66A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3,463,293</w:t>
            </w:r>
          </w:p>
        </w:tc>
        <w:tc>
          <w:tcPr>
            <w:tcW w:w="764" w:type="pct"/>
            <w:tcBorders>
              <w:top w:val="single" w:sz="4" w:space="0" w:color="auto"/>
              <w:left w:val="single" w:sz="4" w:space="0" w:color="auto"/>
              <w:bottom w:val="single" w:sz="4" w:space="0" w:color="auto"/>
              <w:right w:val="single" w:sz="4" w:space="0" w:color="auto"/>
            </w:tcBorders>
            <w:noWrap/>
            <w:vAlign w:val="center"/>
          </w:tcPr>
          <w:p w14:paraId="23D29E8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3,510,810</w:t>
            </w:r>
          </w:p>
        </w:tc>
        <w:tc>
          <w:tcPr>
            <w:tcW w:w="585" w:type="pct"/>
            <w:tcBorders>
              <w:top w:val="single" w:sz="4" w:space="0" w:color="auto"/>
              <w:left w:val="single" w:sz="4" w:space="0" w:color="auto"/>
              <w:bottom w:val="single" w:sz="4" w:space="0" w:color="auto"/>
              <w:right w:val="single" w:sz="4" w:space="0" w:color="auto"/>
            </w:tcBorders>
            <w:noWrap/>
            <w:vAlign w:val="center"/>
          </w:tcPr>
          <w:p w14:paraId="6217F31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3,559,814</w:t>
            </w:r>
          </w:p>
        </w:tc>
        <w:tc>
          <w:tcPr>
            <w:tcW w:w="613" w:type="pct"/>
            <w:tcBorders>
              <w:top w:val="single" w:sz="4" w:space="0" w:color="auto"/>
              <w:left w:val="single" w:sz="4" w:space="0" w:color="auto"/>
              <w:bottom w:val="single" w:sz="4" w:space="0" w:color="auto"/>
              <w:right w:val="single" w:sz="4" w:space="0" w:color="auto"/>
            </w:tcBorders>
            <w:noWrap/>
            <w:vAlign w:val="center"/>
          </w:tcPr>
          <w:p w14:paraId="4BD66C1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3,610,716</w:t>
            </w:r>
          </w:p>
        </w:tc>
        <w:tc>
          <w:tcPr>
            <w:tcW w:w="660" w:type="pct"/>
            <w:tcBorders>
              <w:top w:val="single" w:sz="4" w:space="0" w:color="auto"/>
              <w:left w:val="single" w:sz="4" w:space="0" w:color="auto"/>
              <w:bottom w:val="single" w:sz="4" w:space="0" w:color="auto"/>
              <w:right w:val="single" w:sz="4" w:space="0" w:color="auto"/>
            </w:tcBorders>
            <w:noWrap/>
            <w:vAlign w:val="center"/>
          </w:tcPr>
          <w:p w14:paraId="7BFE606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3,663,565</w:t>
            </w:r>
          </w:p>
        </w:tc>
        <w:tc>
          <w:tcPr>
            <w:tcW w:w="616" w:type="pct"/>
            <w:tcBorders>
              <w:top w:val="single" w:sz="4" w:space="0" w:color="auto"/>
              <w:left w:val="single" w:sz="4" w:space="0" w:color="auto"/>
              <w:bottom w:val="single" w:sz="4" w:space="0" w:color="auto"/>
              <w:right w:val="single" w:sz="4" w:space="0" w:color="auto"/>
            </w:tcBorders>
            <w:noWrap/>
            <w:vAlign w:val="center"/>
          </w:tcPr>
          <w:p w14:paraId="68C68299"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3,718,413</w:t>
            </w:r>
          </w:p>
        </w:tc>
      </w:tr>
      <w:tr w:rsidR="003C3DA0" w:rsidRPr="00CC49AB" w14:paraId="4501D8DA"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C0E1DC3"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6498907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1,853,608</w:t>
            </w:r>
          </w:p>
        </w:tc>
        <w:tc>
          <w:tcPr>
            <w:tcW w:w="764" w:type="pct"/>
            <w:tcBorders>
              <w:top w:val="single" w:sz="4" w:space="0" w:color="auto"/>
              <w:left w:val="single" w:sz="4" w:space="0" w:color="auto"/>
              <w:bottom w:val="single" w:sz="4" w:space="0" w:color="auto"/>
              <w:right w:val="single" w:sz="4" w:space="0" w:color="auto"/>
            </w:tcBorders>
            <w:noWrap/>
            <w:vAlign w:val="center"/>
          </w:tcPr>
          <w:p w14:paraId="4BEA074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1,863,396</w:t>
            </w:r>
          </w:p>
        </w:tc>
        <w:tc>
          <w:tcPr>
            <w:tcW w:w="585" w:type="pct"/>
            <w:tcBorders>
              <w:top w:val="single" w:sz="4" w:space="0" w:color="auto"/>
              <w:left w:val="single" w:sz="4" w:space="0" w:color="auto"/>
              <w:bottom w:val="single" w:sz="4" w:space="0" w:color="auto"/>
              <w:right w:val="single" w:sz="4" w:space="0" w:color="auto"/>
            </w:tcBorders>
            <w:noWrap/>
            <w:vAlign w:val="center"/>
          </w:tcPr>
          <w:p w14:paraId="6C2632E4"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1,873,127</w:t>
            </w:r>
          </w:p>
        </w:tc>
        <w:tc>
          <w:tcPr>
            <w:tcW w:w="613" w:type="pct"/>
            <w:tcBorders>
              <w:top w:val="single" w:sz="4" w:space="0" w:color="auto"/>
              <w:left w:val="single" w:sz="4" w:space="0" w:color="auto"/>
              <w:bottom w:val="single" w:sz="4" w:space="0" w:color="auto"/>
              <w:right w:val="single" w:sz="4" w:space="0" w:color="auto"/>
            </w:tcBorders>
            <w:noWrap/>
            <w:vAlign w:val="center"/>
          </w:tcPr>
          <w:p w14:paraId="107B379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1,882,960</w:t>
            </w:r>
          </w:p>
        </w:tc>
        <w:tc>
          <w:tcPr>
            <w:tcW w:w="660" w:type="pct"/>
            <w:tcBorders>
              <w:top w:val="single" w:sz="4" w:space="0" w:color="auto"/>
              <w:left w:val="single" w:sz="4" w:space="0" w:color="auto"/>
              <w:bottom w:val="single" w:sz="4" w:space="0" w:color="auto"/>
              <w:right w:val="single" w:sz="4" w:space="0" w:color="auto"/>
            </w:tcBorders>
            <w:noWrap/>
            <w:vAlign w:val="center"/>
          </w:tcPr>
          <w:p w14:paraId="6210388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1,892,857</w:t>
            </w:r>
          </w:p>
        </w:tc>
        <w:tc>
          <w:tcPr>
            <w:tcW w:w="616" w:type="pct"/>
            <w:tcBorders>
              <w:top w:val="single" w:sz="4" w:space="0" w:color="auto"/>
              <w:left w:val="single" w:sz="4" w:space="0" w:color="auto"/>
              <w:bottom w:val="single" w:sz="4" w:space="0" w:color="auto"/>
              <w:right w:val="single" w:sz="4" w:space="0" w:color="auto"/>
            </w:tcBorders>
            <w:noWrap/>
            <w:vAlign w:val="center"/>
          </w:tcPr>
          <w:p w14:paraId="235668D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1,902,777</w:t>
            </w:r>
          </w:p>
        </w:tc>
      </w:tr>
      <w:tr w:rsidR="003C3DA0" w:rsidRPr="00CC49AB" w14:paraId="3026F793"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72E8F29E"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6DB085E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21,598,069</w:t>
            </w:r>
          </w:p>
        </w:tc>
        <w:tc>
          <w:tcPr>
            <w:tcW w:w="764" w:type="pct"/>
            <w:tcBorders>
              <w:top w:val="single" w:sz="4" w:space="0" w:color="auto"/>
              <w:left w:val="single" w:sz="4" w:space="0" w:color="auto"/>
              <w:bottom w:val="single" w:sz="4" w:space="0" w:color="auto"/>
              <w:right w:val="single" w:sz="4" w:space="0" w:color="auto"/>
            </w:tcBorders>
            <w:noWrap/>
            <w:vAlign w:val="center"/>
          </w:tcPr>
          <w:p w14:paraId="280E5F3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22,410,666</w:t>
            </w:r>
          </w:p>
        </w:tc>
        <w:tc>
          <w:tcPr>
            <w:tcW w:w="585" w:type="pct"/>
            <w:tcBorders>
              <w:top w:val="single" w:sz="4" w:space="0" w:color="auto"/>
              <w:left w:val="single" w:sz="4" w:space="0" w:color="auto"/>
              <w:bottom w:val="single" w:sz="4" w:space="0" w:color="auto"/>
              <w:right w:val="single" w:sz="4" w:space="0" w:color="auto"/>
            </w:tcBorders>
            <w:noWrap/>
            <w:vAlign w:val="center"/>
          </w:tcPr>
          <w:p w14:paraId="4A678889"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23,260,735</w:t>
            </w:r>
          </w:p>
        </w:tc>
        <w:tc>
          <w:tcPr>
            <w:tcW w:w="613" w:type="pct"/>
            <w:tcBorders>
              <w:top w:val="single" w:sz="4" w:space="0" w:color="auto"/>
              <w:left w:val="single" w:sz="4" w:space="0" w:color="auto"/>
              <w:bottom w:val="single" w:sz="4" w:space="0" w:color="auto"/>
              <w:right w:val="single" w:sz="4" w:space="0" w:color="auto"/>
            </w:tcBorders>
            <w:noWrap/>
            <w:vAlign w:val="center"/>
          </w:tcPr>
          <w:p w14:paraId="00EDDB8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24,152,810</w:t>
            </w:r>
          </w:p>
        </w:tc>
        <w:tc>
          <w:tcPr>
            <w:tcW w:w="660" w:type="pct"/>
            <w:tcBorders>
              <w:top w:val="single" w:sz="4" w:space="0" w:color="auto"/>
              <w:left w:val="single" w:sz="4" w:space="0" w:color="auto"/>
              <w:bottom w:val="single" w:sz="4" w:space="0" w:color="auto"/>
              <w:right w:val="single" w:sz="4" w:space="0" w:color="auto"/>
            </w:tcBorders>
            <w:noWrap/>
            <w:vAlign w:val="center"/>
          </w:tcPr>
          <w:p w14:paraId="400B386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25,089,329</w:t>
            </w:r>
          </w:p>
        </w:tc>
        <w:tc>
          <w:tcPr>
            <w:tcW w:w="616" w:type="pct"/>
            <w:tcBorders>
              <w:top w:val="single" w:sz="4" w:space="0" w:color="auto"/>
              <w:left w:val="single" w:sz="4" w:space="0" w:color="auto"/>
              <w:bottom w:val="single" w:sz="4" w:space="0" w:color="auto"/>
              <w:right w:val="single" w:sz="4" w:space="0" w:color="auto"/>
            </w:tcBorders>
            <w:noWrap/>
            <w:vAlign w:val="center"/>
          </w:tcPr>
          <w:p w14:paraId="0980E03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26,072,891</w:t>
            </w:r>
          </w:p>
        </w:tc>
      </w:tr>
      <w:tr w:rsidR="003C3DA0" w:rsidRPr="00CC49AB" w14:paraId="0AAEA42A"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1F48875"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7D23EA5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49,851,953</w:t>
            </w:r>
          </w:p>
        </w:tc>
        <w:tc>
          <w:tcPr>
            <w:tcW w:w="764" w:type="pct"/>
            <w:tcBorders>
              <w:top w:val="single" w:sz="4" w:space="0" w:color="auto"/>
              <w:left w:val="single" w:sz="4" w:space="0" w:color="auto"/>
              <w:bottom w:val="single" w:sz="4" w:space="0" w:color="auto"/>
              <w:right w:val="single" w:sz="4" w:space="0" w:color="auto"/>
            </w:tcBorders>
            <w:noWrap/>
            <w:vAlign w:val="center"/>
          </w:tcPr>
          <w:p w14:paraId="65E1CC6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51,188,384</w:t>
            </w:r>
          </w:p>
        </w:tc>
        <w:tc>
          <w:tcPr>
            <w:tcW w:w="585" w:type="pct"/>
            <w:tcBorders>
              <w:top w:val="single" w:sz="4" w:space="0" w:color="auto"/>
              <w:left w:val="single" w:sz="4" w:space="0" w:color="auto"/>
              <w:bottom w:val="single" w:sz="4" w:space="0" w:color="auto"/>
              <w:right w:val="single" w:sz="4" w:space="0" w:color="auto"/>
            </w:tcBorders>
            <w:noWrap/>
            <w:vAlign w:val="center"/>
          </w:tcPr>
          <w:p w14:paraId="226C035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52,581,855</w:t>
            </w:r>
          </w:p>
        </w:tc>
        <w:tc>
          <w:tcPr>
            <w:tcW w:w="613" w:type="pct"/>
            <w:tcBorders>
              <w:top w:val="single" w:sz="4" w:space="0" w:color="auto"/>
              <w:left w:val="single" w:sz="4" w:space="0" w:color="auto"/>
              <w:bottom w:val="single" w:sz="4" w:space="0" w:color="auto"/>
              <w:right w:val="single" w:sz="4" w:space="0" w:color="auto"/>
            </w:tcBorders>
            <w:noWrap/>
            <w:vAlign w:val="center"/>
          </w:tcPr>
          <w:p w14:paraId="24C995C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54,040,761</w:t>
            </w:r>
          </w:p>
        </w:tc>
        <w:tc>
          <w:tcPr>
            <w:tcW w:w="660" w:type="pct"/>
            <w:tcBorders>
              <w:top w:val="single" w:sz="4" w:space="0" w:color="auto"/>
              <w:left w:val="single" w:sz="4" w:space="0" w:color="auto"/>
              <w:bottom w:val="single" w:sz="4" w:space="0" w:color="auto"/>
              <w:right w:val="single" w:sz="4" w:space="0" w:color="auto"/>
            </w:tcBorders>
            <w:noWrap/>
            <w:vAlign w:val="center"/>
          </w:tcPr>
          <w:p w14:paraId="64838CF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55,568,514</w:t>
            </w:r>
          </w:p>
        </w:tc>
        <w:tc>
          <w:tcPr>
            <w:tcW w:w="616" w:type="pct"/>
            <w:tcBorders>
              <w:top w:val="single" w:sz="4" w:space="0" w:color="auto"/>
              <w:left w:val="single" w:sz="4" w:space="0" w:color="auto"/>
              <w:bottom w:val="single" w:sz="4" w:space="0" w:color="auto"/>
              <w:right w:val="single" w:sz="4" w:space="0" w:color="auto"/>
            </w:tcBorders>
            <w:noWrap/>
            <w:vAlign w:val="center"/>
          </w:tcPr>
          <w:p w14:paraId="25C4D1BA"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57,168,734</w:t>
            </w:r>
          </w:p>
        </w:tc>
      </w:tr>
      <w:tr w:rsidR="003C3DA0" w:rsidRPr="00CC49AB" w14:paraId="4629C543"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8DC9FB2"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2E7519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2047</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2F321D9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2048</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30A52C8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2049</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4BA908C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2050</w:t>
            </w:r>
          </w:p>
        </w:tc>
        <w:tc>
          <w:tcPr>
            <w:tcW w:w="660" w:type="pct"/>
            <w:tcBorders>
              <w:top w:val="single" w:sz="4" w:space="0" w:color="auto"/>
              <w:left w:val="single" w:sz="4" w:space="0" w:color="auto"/>
              <w:bottom w:val="single" w:sz="4" w:space="0" w:color="auto"/>
              <w:right w:val="single" w:sz="4" w:space="0" w:color="auto"/>
            </w:tcBorders>
            <w:shd w:val="clear" w:color="auto" w:fill="auto"/>
            <w:noWrap/>
            <w:vAlign w:val="center"/>
          </w:tcPr>
          <w:p w14:paraId="2EC1E7A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5FE097B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r>
      <w:tr w:rsidR="003C3DA0" w:rsidRPr="00CC49AB" w14:paraId="7F83F6A4"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4B817D7F"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41B8490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26,051,017</w:t>
            </w:r>
          </w:p>
        </w:tc>
        <w:tc>
          <w:tcPr>
            <w:tcW w:w="764" w:type="pct"/>
            <w:tcBorders>
              <w:top w:val="single" w:sz="4" w:space="0" w:color="auto"/>
              <w:left w:val="single" w:sz="4" w:space="0" w:color="auto"/>
              <w:bottom w:val="single" w:sz="4" w:space="0" w:color="auto"/>
              <w:right w:val="single" w:sz="4" w:space="0" w:color="auto"/>
            </w:tcBorders>
            <w:noWrap/>
            <w:vAlign w:val="center"/>
          </w:tcPr>
          <w:p w14:paraId="55D66DD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26,652,989</w:t>
            </w:r>
          </w:p>
        </w:tc>
        <w:tc>
          <w:tcPr>
            <w:tcW w:w="585" w:type="pct"/>
            <w:tcBorders>
              <w:top w:val="single" w:sz="4" w:space="0" w:color="auto"/>
              <w:left w:val="single" w:sz="4" w:space="0" w:color="auto"/>
              <w:bottom w:val="single" w:sz="4" w:space="0" w:color="auto"/>
              <w:right w:val="single" w:sz="4" w:space="0" w:color="auto"/>
            </w:tcBorders>
            <w:noWrap/>
            <w:vAlign w:val="center"/>
          </w:tcPr>
          <w:p w14:paraId="1E413C0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27,281,769</w:t>
            </w:r>
          </w:p>
        </w:tc>
        <w:tc>
          <w:tcPr>
            <w:tcW w:w="613" w:type="pct"/>
            <w:tcBorders>
              <w:top w:val="single" w:sz="4" w:space="0" w:color="auto"/>
              <w:left w:val="single" w:sz="4" w:space="0" w:color="auto"/>
              <w:bottom w:val="single" w:sz="4" w:space="0" w:color="auto"/>
              <w:right w:val="single" w:sz="4" w:space="0" w:color="auto"/>
            </w:tcBorders>
            <w:noWrap/>
            <w:vAlign w:val="center"/>
          </w:tcPr>
          <w:p w14:paraId="47A7DD3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27,965,195</w:t>
            </w:r>
          </w:p>
        </w:tc>
        <w:tc>
          <w:tcPr>
            <w:tcW w:w="660" w:type="pct"/>
            <w:tcBorders>
              <w:top w:val="single" w:sz="4" w:space="0" w:color="auto"/>
              <w:left w:val="single" w:sz="4" w:space="0" w:color="auto"/>
              <w:bottom w:val="single" w:sz="4" w:space="0" w:color="auto"/>
              <w:right w:val="single" w:sz="4" w:space="0" w:color="auto"/>
            </w:tcBorders>
            <w:noWrap/>
            <w:vAlign w:val="center"/>
          </w:tcPr>
          <w:p w14:paraId="0DDE3B35"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21922AE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r>
      <w:tr w:rsidR="003C3DA0" w:rsidRPr="00CC49AB" w14:paraId="54EC2E11"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499E9EB"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1FAF850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3,775,316</w:t>
            </w:r>
          </w:p>
        </w:tc>
        <w:tc>
          <w:tcPr>
            <w:tcW w:w="764" w:type="pct"/>
            <w:tcBorders>
              <w:top w:val="single" w:sz="4" w:space="0" w:color="auto"/>
              <w:left w:val="single" w:sz="4" w:space="0" w:color="auto"/>
              <w:bottom w:val="single" w:sz="4" w:space="0" w:color="auto"/>
              <w:right w:val="single" w:sz="4" w:space="0" w:color="auto"/>
            </w:tcBorders>
            <w:noWrap/>
            <w:vAlign w:val="center"/>
          </w:tcPr>
          <w:p w14:paraId="2B905C2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3,834,327</w:t>
            </w:r>
          </w:p>
        </w:tc>
        <w:tc>
          <w:tcPr>
            <w:tcW w:w="585" w:type="pct"/>
            <w:tcBorders>
              <w:top w:val="single" w:sz="4" w:space="0" w:color="auto"/>
              <w:left w:val="single" w:sz="4" w:space="0" w:color="auto"/>
              <w:bottom w:val="single" w:sz="4" w:space="0" w:color="auto"/>
              <w:right w:val="single" w:sz="4" w:space="0" w:color="auto"/>
            </w:tcBorders>
            <w:noWrap/>
            <w:vAlign w:val="center"/>
          </w:tcPr>
          <w:p w14:paraId="5C2B22F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3,895,504</w:t>
            </w:r>
          </w:p>
        </w:tc>
        <w:tc>
          <w:tcPr>
            <w:tcW w:w="613" w:type="pct"/>
            <w:tcBorders>
              <w:top w:val="single" w:sz="4" w:space="0" w:color="auto"/>
              <w:left w:val="single" w:sz="4" w:space="0" w:color="auto"/>
              <w:bottom w:val="single" w:sz="4" w:space="0" w:color="auto"/>
              <w:right w:val="single" w:sz="4" w:space="0" w:color="auto"/>
            </w:tcBorders>
            <w:noWrap/>
            <w:vAlign w:val="center"/>
          </w:tcPr>
          <w:p w14:paraId="7DEA75A3"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3,902,728</w:t>
            </w:r>
          </w:p>
        </w:tc>
        <w:tc>
          <w:tcPr>
            <w:tcW w:w="660" w:type="pct"/>
            <w:tcBorders>
              <w:top w:val="single" w:sz="4" w:space="0" w:color="auto"/>
              <w:left w:val="single" w:sz="4" w:space="0" w:color="auto"/>
              <w:bottom w:val="single" w:sz="4" w:space="0" w:color="auto"/>
              <w:right w:val="single" w:sz="4" w:space="0" w:color="auto"/>
            </w:tcBorders>
            <w:noWrap/>
            <w:vAlign w:val="center"/>
          </w:tcPr>
          <w:p w14:paraId="26AFE8B9"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457FDA7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r>
      <w:tr w:rsidR="003C3DA0" w:rsidRPr="00CC49AB" w14:paraId="474105BB"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3B0162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154F613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1,912,677</w:t>
            </w:r>
          </w:p>
        </w:tc>
        <w:tc>
          <w:tcPr>
            <w:tcW w:w="764" w:type="pct"/>
            <w:tcBorders>
              <w:top w:val="single" w:sz="4" w:space="0" w:color="auto"/>
              <w:left w:val="single" w:sz="4" w:space="0" w:color="auto"/>
              <w:bottom w:val="single" w:sz="4" w:space="0" w:color="auto"/>
              <w:right w:val="single" w:sz="4" w:space="0" w:color="auto"/>
            </w:tcBorders>
            <w:noWrap/>
            <w:vAlign w:val="center"/>
          </w:tcPr>
          <w:p w14:paraId="21513C8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1,922,506</w:t>
            </w:r>
          </w:p>
        </w:tc>
        <w:tc>
          <w:tcPr>
            <w:tcW w:w="585" w:type="pct"/>
            <w:tcBorders>
              <w:top w:val="single" w:sz="4" w:space="0" w:color="auto"/>
              <w:left w:val="single" w:sz="4" w:space="0" w:color="auto"/>
              <w:bottom w:val="single" w:sz="4" w:space="0" w:color="auto"/>
              <w:right w:val="single" w:sz="4" w:space="0" w:color="auto"/>
            </w:tcBorders>
            <w:noWrap/>
            <w:vAlign w:val="center"/>
          </w:tcPr>
          <w:p w14:paraId="448C77DD"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1,932,210</w:t>
            </w:r>
          </w:p>
        </w:tc>
        <w:tc>
          <w:tcPr>
            <w:tcW w:w="613" w:type="pct"/>
            <w:tcBorders>
              <w:top w:val="single" w:sz="4" w:space="0" w:color="auto"/>
              <w:left w:val="single" w:sz="4" w:space="0" w:color="auto"/>
              <w:bottom w:val="single" w:sz="4" w:space="0" w:color="auto"/>
              <w:right w:val="single" w:sz="4" w:space="0" w:color="auto"/>
            </w:tcBorders>
            <w:noWrap/>
            <w:vAlign w:val="center"/>
          </w:tcPr>
          <w:p w14:paraId="5BDF2B2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1,941,731</w:t>
            </w:r>
          </w:p>
        </w:tc>
        <w:tc>
          <w:tcPr>
            <w:tcW w:w="660" w:type="pct"/>
            <w:tcBorders>
              <w:top w:val="single" w:sz="4" w:space="0" w:color="auto"/>
              <w:left w:val="single" w:sz="4" w:space="0" w:color="auto"/>
              <w:bottom w:val="single" w:sz="4" w:space="0" w:color="auto"/>
              <w:right w:val="single" w:sz="4" w:space="0" w:color="auto"/>
            </w:tcBorders>
            <w:noWrap/>
            <w:vAlign w:val="center"/>
          </w:tcPr>
          <w:p w14:paraId="1B887202"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5C8A7896"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r>
      <w:tr w:rsidR="003C3DA0" w:rsidRPr="00CC49AB" w14:paraId="3CD86B59"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485BEB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39F2158C"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27,106,265</w:t>
            </w:r>
          </w:p>
        </w:tc>
        <w:tc>
          <w:tcPr>
            <w:tcW w:w="764" w:type="pct"/>
            <w:tcBorders>
              <w:top w:val="single" w:sz="4" w:space="0" w:color="auto"/>
              <w:left w:val="single" w:sz="4" w:space="0" w:color="auto"/>
              <w:bottom w:val="single" w:sz="4" w:space="0" w:color="auto"/>
              <w:right w:val="single" w:sz="4" w:space="0" w:color="auto"/>
            </w:tcBorders>
            <w:noWrap/>
            <w:vAlign w:val="center"/>
          </w:tcPr>
          <w:p w14:paraId="17317600"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28,192,403</w:t>
            </w:r>
          </w:p>
        </w:tc>
        <w:tc>
          <w:tcPr>
            <w:tcW w:w="585" w:type="pct"/>
            <w:tcBorders>
              <w:top w:val="single" w:sz="4" w:space="0" w:color="auto"/>
              <w:left w:val="single" w:sz="4" w:space="0" w:color="auto"/>
              <w:bottom w:val="single" w:sz="4" w:space="0" w:color="auto"/>
              <w:right w:val="single" w:sz="4" w:space="0" w:color="auto"/>
            </w:tcBorders>
            <w:noWrap/>
            <w:vAlign w:val="center"/>
          </w:tcPr>
          <w:p w14:paraId="5F88A52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29,334,456</w:t>
            </w:r>
          </w:p>
        </w:tc>
        <w:tc>
          <w:tcPr>
            <w:tcW w:w="613" w:type="pct"/>
            <w:tcBorders>
              <w:top w:val="single" w:sz="4" w:space="0" w:color="auto"/>
              <w:left w:val="single" w:sz="4" w:space="0" w:color="auto"/>
              <w:bottom w:val="single" w:sz="4" w:space="0" w:color="auto"/>
              <w:right w:val="single" w:sz="4" w:space="0" w:color="auto"/>
            </w:tcBorders>
            <w:noWrap/>
            <w:vAlign w:val="center"/>
          </w:tcPr>
          <w:p w14:paraId="1835C4F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30,569,612</w:t>
            </w:r>
          </w:p>
        </w:tc>
        <w:tc>
          <w:tcPr>
            <w:tcW w:w="660" w:type="pct"/>
            <w:tcBorders>
              <w:top w:val="single" w:sz="4" w:space="0" w:color="auto"/>
              <w:left w:val="single" w:sz="4" w:space="0" w:color="auto"/>
              <w:bottom w:val="single" w:sz="4" w:space="0" w:color="auto"/>
              <w:right w:val="single" w:sz="4" w:space="0" w:color="auto"/>
            </w:tcBorders>
            <w:noWrap/>
            <w:vAlign w:val="center"/>
          </w:tcPr>
          <w:p w14:paraId="61D2A0E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6873C84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r>
      <w:tr w:rsidR="003C3DA0" w:rsidRPr="00CC49AB" w14:paraId="1DDE3279"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59AF758"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350FC5C8"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58,845,274</w:t>
            </w:r>
          </w:p>
        </w:tc>
        <w:tc>
          <w:tcPr>
            <w:tcW w:w="764" w:type="pct"/>
            <w:tcBorders>
              <w:top w:val="single" w:sz="4" w:space="0" w:color="auto"/>
              <w:left w:val="single" w:sz="4" w:space="0" w:color="auto"/>
              <w:bottom w:val="single" w:sz="4" w:space="0" w:color="auto"/>
              <w:right w:val="single" w:sz="4" w:space="0" w:color="auto"/>
            </w:tcBorders>
            <w:noWrap/>
            <w:vAlign w:val="center"/>
          </w:tcPr>
          <w:p w14:paraId="39236931"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60,602,224</w:t>
            </w:r>
          </w:p>
        </w:tc>
        <w:tc>
          <w:tcPr>
            <w:tcW w:w="585" w:type="pct"/>
            <w:tcBorders>
              <w:top w:val="single" w:sz="4" w:space="0" w:color="auto"/>
              <w:left w:val="single" w:sz="4" w:space="0" w:color="auto"/>
              <w:bottom w:val="single" w:sz="4" w:space="0" w:color="auto"/>
              <w:right w:val="single" w:sz="4" w:space="0" w:color="auto"/>
            </w:tcBorders>
            <w:noWrap/>
            <w:vAlign w:val="center"/>
          </w:tcPr>
          <w:p w14:paraId="1E8746FB"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62,443,940</w:t>
            </w:r>
          </w:p>
        </w:tc>
        <w:tc>
          <w:tcPr>
            <w:tcW w:w="613" w:type="pct"/>
            <w:tcBorders>
              <w:top w:val="single" w:sz="4" w:space="0" w:color="auto"/>
              <w:left w:val="single" w:sz="4" w:space="0" w:color="auto"/>
              <w:bottom w:val="single" w:sz="4" w:space="0" w:color="auto"/>
              <w:right w:val="single" w:sz="4" w:space="0" w:color="auto"/>
            </w:tcBorders>
            <w:noWrap/>
            <w:vAlign w:val="center"/>
          </w:tcPr>
          <w:p w14:paraId="46BADE47"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64,379,266</w:t>
            </w:r>
          </w:p>
        </w:tc>
        <w:tc>
          <w:tcPr>
            <w:tcW w:w="660" w:type="pct"/>
            <w:tcBorders>
              <w:top w:val="single" w:sz="4" w:space="0" w:color="auto"/>
              <w:left w:val="single" w:sz="4" w:space="0" w:color="auto"/>
              <w:bottom w:val="single" w:sz="4" w:space="0" w:color="auto"/>
              <w:right w:val="single" w:sz="4" w:space="0" w:color="auto"/>
            </w:tcBorders>
            <w:noWrap/>
            <w:vAlign w:val="center"/>
          </w:tcPr>
          <w:p w14:paraId="09EE347F"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1260926E" w14:textId="77777777" w:rsidR="003C3DA0" w:rsidRPr="00CC49AB" w:rsidRDefault="003C3DA0" w:rsidP="007A0FF2">
            <w:pPr>
              <w:spacing w:after="0" w:line="240" w:lineRule="auto"/>
              <w:jc w:val="right"/>
              <w:rPr>
                <w:rFonts w:ascii="Garamond" w:eastAsia="Times New Roman" w:hAnsi="Garamond" w:cs="Times New Roman"/>
                <w:b/>
                <w:bCs/>
                <w:sz w:val="16"/>
                <w:szCs w:val="22"/>
                <w:lang w:eastAsia="en-US"/>
              </w:rPr>
            </w:pPr>
          </w:p>
        </w:tc>
      </w:tr>
    </w:tbl>
    <w:p w14:paraId="7042FB62" w14:textId="77777777" w:rsidR="003C3DA0" w:rsidRPr="00CC49AB" w:rsidRDefault="003C3DA0" w:rsidP="00E82E3E">
      <w:pPr>
        <w:pStyle w:val="TEKSTIIIIII"/>
      </w:pPr>
    </w:p>
    <w:p w14:paraId="54B2DDFB" w14:textId="0CB94C4F" w:rsidR="003C3DA0" w:rsidRPr="00CC49AB" w:rsidRDefault="003C3DA0" w:rsidP="00E82E3E">
      <w:pPr>
        <w:pStyle w:val="TEKSTIIIIII"/>
      </w:pPr>
      <w:bookmarkStart w:id="419" w:name="_Toc184729176"/>
      <w:r w:rsidRPr="00CC49AB">
        <w:t xml:space="preserve">Aneksi 7: Numri i parashikuar i njësive të banimit të okupuana të </w:t>
      </w:r>
      <w:r w:rsidR="00CC49AB" w:rsidRPr="00CC49AB">
        <w:t xml:space="preserve">zonës </w:t>
      </w:r>
      <w:r w:rsidRPr="00CC49AB">
        <w:t xml:space="preserve">klimatike 2 për periudhën </w:t>
      </w:r>
      <w:r w:rsidR="00CE5C83" w:rsidRPr="00CC49AB">
        <w:t>2023–2050</w:t>
      </w:r>
      <w:bookmarkEnd w:id="419"/>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42"/>
        <w:gridCol w:w="1060"/>
        <w:gridCol w:w="1457"/>
        <w:gridCol w:w="989"/>
        <w:gridCol w:w="1169"/>
        <w:gridCol w:w="1259"/>
        <w:gridCol w:w="1174"/>
      </w:tblGrid>
      <w:tr w:rsidR="003C3DA0" w:rsidRPr="00CC49AB" w14:paraId="0AF35A18"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CFAB7EE"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96F05D1"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2023</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33F138B"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2024</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05DD9590"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2025</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20BF7587"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2026</w:t>
            </w:r>
          </w:p>
        </w:tc>
        <w:tc>
          <w:tcPr>
            <w:tcW w:w="67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C0C8911"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2027</w:t>
            </w:r>
          </w:p>
        </w:tc>
        <w:tc>
          <w:tcPr>
            <w:tcW w:w="62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37F346E4"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2028</w:t>
            </w:r>
          </w:p>
        </w:tc>
      </w:tr>
      <w:tr w:rsidR="003C3DA0" w:rsidRPr="00CC49AB" w14:paraId="1552BC48"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4D40636"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bottom"/>
          </w:tcPr>
          <w:p w14:paraId="44FF2800"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72953</w:t>
            </w:r>
          </w:p>
        </w:tc>
        <w:tc>
          <w:tcPr>
            <w:tcW w:w="779" w:type="pct"/>
            <w:tcBorders>
              <w:top w:val="single" w:sz="4" w:space="0" w:color="auto"/>
              <w:left w:val="single" w:sz="4" w:space="0" w:color="auto"/>
              <w:bottom w:val="single" w:sz="4" w:space="0" w:color="auto"/>
              <w:right w:val="single" w:sz="4" w:space="0" w:color="auto"/>
            </w:tcBorders>
            <w:noWrap/>
            <w:vAlign w:val="bottom"/>
          </w:tcPr>
          <w:p w14:paraId="0BAE4E70"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73375</w:t>
            </w:r>
          </w:p>
        </w:tc>
        <w:tc>
          <w:tcPr>
            <w:tcW w:w="529" w:type="pct"/>
            <w:tcBorders>
              <w:top w:val="single" w:sz="4" w:space="0" w:color="auto"/>
              <w:left w:val="single" w:sz="4" w:space="0" w:color="auto"/>
              <w:bottom w:val="single" w:sz="4" w:space="0" w:color="auto"/>
              <w:right w:val="single" w:sz="4" w:space="0" w:color="auto"/>
            </w:tcBorders>
            <w:noWrap/>
            <w:vAlign w:val="bottom"/>
          </w:tcPr>
          <w:p w14:paraId="3903C846"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73608</w:t>
            </w:r>
          </w:p>
        </w:tc>
        <w:tc>
          <w:tcPr>
            <w:tcW w:w="625" w:type="pct"/>
            <w:tcBorders>
              <w:top w:val="single" w:sz="4" w:space="0" w:color="auto"/>
              <w:left w:val="single" w:sz="4" w:space="0" w:color="auto"/>
              <w:bottom w:val="single" w:sz="4" w:space="0" w:color="auto"/>
              <w:right w:val="single" w:sz="4" w:space="0" w:color="auto"/>
            </w:tcBorders>
            <w:noWrap/>
            <w:vAlign w:val="bottom"/>
          </w:tcPr>
          <w:p w14:paraId="6126F800"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73812</w:t>
            </w:r>
          </w:p>
        </w:tc>
        <w:tc>
          <w:tcPr>
            <w:tcW w:w="673" w:type="pct"/>
            <w:tcBorders>
              <w:top w:val="single" w:sz="4" w:space="0" w:color="auto"/>
              <w:left w:val="single" w:sz="4" w:space="0" w:color="auto"/>
              <w:bottom w:val="single" w:sz="4" w:space="0" w:color="auto"/>
              <w:right w:val="single" w:sz="4" w:space="0" w:color="auto"/>
            </w:tcBorders>
            <w:noWrap/>
            <w:vAlign w:val="bottom"/>
          </w:tcPr>
          <w:p w14:paraId="2F04F849"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73992</w:t>
            </w:r>
          </w:p>
        </w:tc>
        <w:tc>
          <w:tcPr>
            <w:tcW w:w="628" w:type="pct"/>
            <w:tcBorders>
              <w:top w:val="single" w:sz="4" w:space="0" w:color="auto"/>
              <w:left w:val="single" w:sz="4" w:space="0" w:color="auto"/>
              <w:bottom w:val="single" w:sz="4" w:space="0" w:color="auto"/>
              <w:right w:val="single" w:sz="4" w:space="0" w:color="auto"/>
            </w:tcBorders>
            <w:noWrap/>
            <w:vAlign w:val="bottom"/>
          </w:tcPr>
          <w:p w14:paraId="6CB5CBA7"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74184</w:t>
            </w:r>
          </w:p>
        </w:tc>
      </w:tr>
      <w:tr w:rsidR="003C3DA0" w:rsidRPr="00CC49AB" w14:paraId="16312479"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220DDE50"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bottom"/>
          </w:tcPr>
          <w:p w14:paraId="091679D5"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13793</w:t>
            </w:r>
          </w:p>
        </w:tc>
        <w:tc>
          <w:tcPr>
            <w:tcW w:w="779" w:type="pct"/>
            <w:tcBorders>
              <w:top w:val="single" w:sz="4" w:space="0" w:color="auto"/>
              <w:left w:val="single" w:sz="4" w:space="0" w:color="auto"/>
              <w:bottom w:val="single" w:sz="4" w:space="0" w:color="auto"/>
              <w:right w:val="single" w:sz="4" w:space="0" w:color="auto"/>
            </w:tcBorders>
            <w:noWrap/>
            <w:vAlign w:val="bottom"/>
          </w:tcPr>
          <w:p w14:paraId="3E4CA0E5"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13782</w:t>
            </w:r>
          </w:p>
        </w:tc>
        <w:tc>
          <w:tcPr>
            <w:tcW w:w="529" w:type="pct"/>
            <w:tcBorders>
              <w:top w:val="single" w:sz="4" w:space="0" w:color="auto"/>
              <w:left w:val="single" w:sz="4" w:space="0" w:color="auto"/>
              <w:bottom w:val="single" w:sz="4" w:space="0" w:color="auto"/>
              <w:right w:val="single" w:sz="4" w:space="0" w:color="auto"/>
            </w:tcBorders>
            <w:noWrap/>
            <w:vAlign w:val="bottom"/>
          </w:tcPr>
          <w:p w14:paraId="1CC533BB"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13767</w:t>
            </w:r>
          </w:p>
        </w:tc>
        <w:tc>
          <w:tcPr>
            <w:tcW w:w="625" w:type="pct"/>
            <w:tcBorders>
              <w:top w:val="single" w:sz="4" w:space="0" w:color="auto"/>
              <w:left w:val="single" w:sz="4" w:space="0" w:color="auto"/>
              <w:bottom w:val="single" w:sz="4" w:space="0" w:color="auto"/>
              <w:right w:val="single" w:sz="4" w:space="0" w:color="auto"/>
            </w:tcBorders>
            <w:noWrap/>
            <w:vAlign w:val="bottom"/>
          </w:tcPr>
          <w:p w14:paraId="545E4BCC"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13745</w:t>
            </w:r>
          </w:p>
        </w:tc>
        <w:tc>
          <w:tcPr>
            <w:tcW w:w="673" w:type="pct"/>
            <w:tcBorders>
              <w:top w:val="single" w:sz="4" w:space="0" w:color="auto"/>
              <w:left w:val="single" w:sz="4" w:space="0" w:color="auto"/>
              <w:bottom w:val="single" w:sz="4" w:space="0" w:color="auto"/>
              <w:right w:val="single" w:sz="4" w:space="0" w:color="auto"/>
            </w:tcBorders>
            <w:noWrap/>
            <w:vAlign w:val="bottom"/>
          </w:tcPr>
          <w:p w14:paraId="408EBA29"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13719</w:t>
            </w:r>
          </w:p>
        </w:tc>
        <w:tc>
          <w:tcPr>
            <w:tcW w:w="628" w:type="pct"/>
            <w:tcBorders>
              <w:top w:val="single" w:sz="4" w:space="0" w:color="auto"/>
              <w:left w:val="single" w:sz="4" w:space="0" w:color="auto"/>
              <w:bottom w:val="single" w:sz="4" w:space="0" w:color="auto"/>
              <w:right w:val="single" w:sz="4" w:space="0" w:color="auto"/>
            </w:tcBorders>
            <w:noWrap/>
            <w:vAlign w:val="bottom"/>
          </w:tcPr>
          <w:p w14:paraId="3E8883B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13694</w:t>
            </w:r>
          </w:p>
        </w:tc>
      </w:tr>
      <w:tr w:rsidR="003C3DA0" w:rsidRPr="00CC49AB" w14:paraId="0D817554"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76510381"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bottom"/>
          </w:tcPr>
          <w:p w14:paraId="1D006BFE"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8016</w:t>
            </w:r>
          </w:p>
        </w:tc>
        <w:tc>
          <w:tcPr>
            <w:tcW w:w="779" w:type="pct"/>
            <w:tcBorders>
              <w:top w:val="single" w:sz="4" w:space="0" w:color="auto"/>
              <w:left w:val="single" w:sz="4" w:space="0" w:color="auto"/>
              <w:bottom w:val="single" w:sz="4" w:space="0" w:color="auto"/>
              <w:right w:val="single" w:sz="4" w:space="0" w:color="auto"/>
            </w:tcBorders>
            <w:noWrap/>
            <w:vAlign w:val="bottom"/>
          </w:tcPr>
          <w:p w14:paraId="343BBA21"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7704</w:t>
            </w:r>
          </w:p>
        </w:tc>
        <w:tc>
          <w:tcPr>
            <w:tcW w:w="529" w:type="pct"/>
            <w:tcBorders>
              <w:top w:val="single" w:sz="4" w:space="0" w:color="auto"/>
              <w:left w:val="single" w:sz="4" w:space="0" w:color="auto"/>
              <w:bottom w:val="single" w:sz="4" w:space="0" w:color="auto"/>
              <w:right w:val="single" w:sz="4" w:space="0" w:color="auto"/>
            </w:tcBorders>
            <w:noWrap/>
            <w:vAlign w:val="bottom"/>
          </w:tcPr>
          <w:p w14:paraId="7260491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7713</w:t>
            </w:r>
          </w:p>
        </w:tc>
        <w:tc>
          <w:tcPr>
            <w:tcW w:w="625" w:type="pct"/>
            <w:tcBorders>
              <w:top w:val="single" w:sz="4" w:space="0" w:color="auto"/>
              <w:left w:val="single" w:sz="4" w:space="0" w:color="auto"/>
              <w:bottom w:val="single" w:sz="4" w:space="0" w:color="auto"/>
              <w:right w:val="single" w:sz="4" w:space="0" w:color="auto"/>
            </w:tcBorders>
            <w:noWrap/>
            <w:vAlign w:val="bottom"/>
          </w:tcPr>
          <w:p w14:paraId="72E0238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7719</w:t>
            </w:r>
          </w:p>
        </w:tc>
        <w:tc>
          <w:tcPr>
            <w:tcW w:w="673" w:type="pct"/>
            <w:tcBorders>
              <w:top w:val="single" w:sz="4" w:space="0" w:color="auto"/>
              <w:left w:val="single" w:sz="4" w:space="0" w:color="auto"/>
              <w:bottom w:val="single" w:sz="4" w:space="0" w:color="auto"/>
              <w:right w:val="single" w:sz="4" w:space="0" w:color="auto"/>
            </w:tcBorders>
            <w:noWrap/>
            <w:vAlign w:val="bottom"/>
          </w:tcPr>
          <w:p w14:paraId="1BBF28B1"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7722</w:t>
            </w:r>
          </w:p>
        </w:tc>
        <w:tc>
          <w:tcPr>
            <w:tcW w:w="628" w:type="pct"/>
            <w:tcBorders>
              <w:top w:val="single" w:sz="4" w:space="0" w:color="auto"/>
              <w:left w:val="single" w:sz="4" w:space="0" w:color="auto"/>
              <w:bottom w:val="single" w:sz="4" w:space="0" w:color="auto"/>
              <w:right w:val="single" w:sz="4" w:space="0" w:color="auto"/>
            </w:tcBorders>
            <w:noWrap/>
            <w:vAlign w:val="bottom"/>
          </w:tcPr>
          <w:p w14:paraId="0F88C886"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7726</w:t>
            </w:r>
          </w:p>
        </w:tc>
      </w:tr>
      <w:tr w:rsidR="003C3DA0" w:rsidRPr="00CC49AB" w14:paraId="0A05FDB6"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A7ED748"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bottom"/>
          </w:tcPr>
          <w:p w14:paraId="2F15AEB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52666</w:t>
            </w:r>
          </w:p>
        </w:tc>
        <w:tc>
          <w:tcPr>
            <w:tcW w:w="779" w:type="pct"/>
            <w:tcBorders>
              <w:top w:val="single" w:sz="4" w:space="0" w:color="auto"/>
              <w:left w:val="single" w:sz="4" w:space="0" w:color="auto"/>
              <w:bottom w:val="single" w:sz="4" w:space="0" w:color="auto"/>
              <w:right w:val="single" w:sz="4" w:space="0" w:color="auto"/>
            </w:tcBorders>
            <w:noWrap/>
            <w:vAlign w:val="bottom"/>
          </w:tcPr>
          <w:p w14:paraId="6DDD4A5F"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53246</w:t>
            </w:r>
          </w:p>
        </w:tc>
        <w:tc>
          <w:tcPr>
            <w:tcW w:w="529" w:type="pct"/>
            <w:tcBorders>
              <w:top w:val="single" w:sz="4" w:space="0" w:color="auto"/>
              <w:left w:val="single" w:sz="4" w:space="0" w:color="auto"/>
              <w:bottom w:val="single" w:sz="4" w:space="0" w:color="auto"/>
              <w:right w:val="single" w:sz="4" w:space="0" w:color="auto"/>
            </w:tcBorders>
            <w:noWrap/>
            <w:vAlign w:val="bottom"/>
          </w:tcPr>
          <w:p w14:paraId="5D7B03D0"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53655</w:t>
            </w:r>
          </w:p>
        </w:tc>
        <w:tc>
          <w:tcPr>
            <w:tcW w:w="625" w:type="pct"/>
            <w:tcBorders>
              <w:top w:val="single" w:sz="4" w:space="0" w:color="auto"/>
              <w:left w:val="single" w:sz="4" w:space="0" w:color="auto"/>
              <w:bottom w:val="single" w:sz="4" w:space="0" w:color="auto"/>
              <w:right w:val="single" w:sz="4" w:space="0" w:color="auto"/>
            </w:tcBorders>
            <w:noWrap/>
            <w:vAlign w:val="bottom"/>
          </w:tcPr>
          <w:p w14:paraId="534E3294"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54045</w:t>
            </w:r>
          </w:p>
        </w:tc>
        <w:tc>
          <w:tcPr>
            <w:tcW w:w="673" w:type="pct"/>
            <w:tcBorders>
              <w:top w:val="single" w:sz="4" w:space="0" w:color="auto"/>
              <w:left w:val="single" w:sz="4" w:space="0" w:color="auto"/>
              <w:bottom w:val="single" w:sz="4" w:space="0" w:color="auto"/>
              <w:right w:val="single" w:sz="4" w:space="0" w:color="auto"/>
            </w:tcBorders>
            <w:noWrap/>
            <w:vAlign w:val="bottom"/>
          </w:tcPr>
          <w:p w14:paraId="79F746CE"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54419</w:t>
            </w:r>
          </w:p>
        </w:tc>
        <w:tc>
          <w:tcPr>
            <w:tcW w:w="628" w:type="pct"/>
            <w:tcBorders>
              <w:top w:val="single" w:sz="4" w:space="0" w:color="auto"/>
              <w:left w:val="single" w:sz="4" w:space="0" w:color="auto"/>
              <w:bottom w:val="single" w:sz="4" w:space="0" w:color="auto"/>
              <w:right w:val="single" w:sz="4" w:space="0" w:color="auto"/>
            </w:tcBorders>
            <w:noWrap/>
            <w:vAlign w:val="bottom"/>
          </w:tcPr>
          <w:p w14:paraId="1E64546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54803</w:t>
            </w:r>
          </w:p>
        </w:tc>
      </w:tr>
      <w:tr w:rsidR="003C3DA0" w:rsidRPr="00CC49AB" w14:paraId="46D30DF6"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22E2D4E2"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bottom"/>
          </w:tcPr>
          <w:p w14:paraId="730DAA8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147427</w:t>
            </w:r>
          </w:p>
        </w:tc>
        <w:tc>
          <w:tcPr>
            <w:tcW w:w="779" w:type="pct"/>
            <w:tcBorders>
              <w:top w:val="single" w:sz="4" w:space="0" w:color="auto"/>
              <w:left w:val="single" w:sz="4" w:space="0" w:color="auto"/>
              <w:bottom w:val="single" w:sz="4" w:space="0" w:color="auto"/>
              <w:right w:val="single" w:sz="4" w:space="0" w:color="auto"/>
            </w:tcBorders>
            <w:noWrap/>
            <w:vAlign w:val="bottom"/>
          </w:tcPr>
          <w:p w14:paraId="6E54FC3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148108</w:t>
            </w:r>
          </w:p>
        </w:tc>
        <w:tc>
          <w:tcPr>
            <w:tcW w:w="529" w:type="pct"/>
            <w:tcBorders>
              <w:top w:val="single" w:sz="4" w:space="0" w:color="auto"/>
              <w:left w:val="single" w:sz="4" w:space="0" w:color="auto"/>
              <w:bottom w:val="single" w:sz="4" w:space="0" w:color="auto"/>
              <w:right w:val="single" w:sz="4" w:space="0" w:color="auto"/>
            </w:tcBorders>
            <w:noWrap/>
            <w:vAlign w:val="bottom"/>
          </w:tcPr>
          <w:p w14:paraId="4D5D139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148744</w:t>
            </w:r>
          </w:p>
        </w:tc>
        <w:tc>
          <w:tcPr>
            <w:tcW w:w="625" w:type="pct"/>
            <w:tcBorders>
              <w:top w:val="single" w:sz="4" w:space="0" w:color="auto"/>
              <w:left w:val="single" w:sz="4" w:space="0" w:color="auto"/>
              <w:bottom w:val="single" w:sz="4" w:space="0" w:color="auto"/>
              <w:right w:val="single" w:sz="4" w:space="0" w:color="auto"/>
            </w:tcBorders>
            <w:noWrap/>
            <w:vAlign w:val="bottom"/>
          </w:tcPr>
          <w:p w14:paraId="06C6401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149320</w:t>
            </w:r>
          </w:p>
        </w:tc>
        <w:tc>
          <w:tcPr>
            <w:tcW w:w="673" w:type="pct"/>
            <w:tcBorders>
              <w:top w:val="single" w:sz="4" w:space="0" w:color="auto"/>
              <w:left w:val="single" w:sz="4" w:space="0" w:color="auto"/>
              <w:bottom w:val="single" w:sz="4" w:space="0" w:color="auto"/>
              <w:right w:val="single" w:sz="4" w:space="0" w:color="auto"/>
            </w:tcBorders>
            <w:noWrap/>
            <w:vAlign w:val="bottom"/>
          </w:tcPr>
          <w:p w14:paraId="7E953B7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149851</w:t>
            </w:r>
          </w:p>
        </w:tc>
        <w:tc>
          <w:tcPr>
            <w:tcW w:w="628" w:type="pct"/>
            <w:tcBorders>
              <w:top w:val="single" w:sz="4" w:space="0" w:color="auto"/>
              <w:left w:val="single" w:sz="4" w:space="0" w:color="auto"/>
              <w:bottom w:val="single" w:sz="4" w:space="0" w:color="auto"/>
              <w:right w:val="single" w:sz="4" w:space="0" w:color="auto"/>
            </w:tcBorders>
            <w:noWrap/>
            <w:vAlign w:val="bottom"/>
          </w:tcPr>
          <w:p w14:paraId="3E18571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150408</w:t>
            </w:r>
          </w:p>
        </w:tc>
      </w:tr>
      <w:tr w:rsidR="003C3DA0" w:rsidRPr="00CC49AB" w14:paraId="4EE615EB"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29CB7E12"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7EB03AF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2029</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49D44D4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2030</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70A4CA4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2031</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7CF19FF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2032</w:t>
            </w:r>
          </w:p>
        </w:tc>
        <w:tc>
          <w:tcPr>
            <w:tcW w:w="67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5C92EFB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2033</w:t>
            </w:r>
          </w:p>
        </w:tc>
        <w:tc>
          <w:tcPr>
            <w:tcW w:w="62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0C024A3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2034</w:t>
            </w:r>
          </w:p>
        </w:tc>
      </w:tr>
      <w:tr w:rsidR="003C3DA0" w:rsidRPr="00CC49AB" w14:paraId="0F8CAFAF"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6BE3AE7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bottom"/>
          </w:tcPr>
          <w:p w14:paraId="18A8D9C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74382</w:t>
            </w:r>
          </w:p>
        </w:tc>
        <w:tc>
          <w:tcPr>
            <w:tcW w:w="779" w:type="pct"/>
            <w:tcBorders>
              <w:top w:val="single" w:sz="4" w:space="0" w:color="auto"/>
              <w:left w:val="single" w:sz="4" w:space="0" w:color="auto"/>
              <w:bottom w:val="single" w:sz="4" w:space="0" w:color="auto"/>
              <w:right w:val="single" w:sz="4" w:space="0" w:color="auto"/>
            </w:tcBorders>
            <w:noWrap/>
            <w:vAlign w:val="bottom"/>
          </w:tcPr>
          <w:p w14:paraId="20B6A8B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74592</w:t>
            </w:r>
          </w:p>
        </w:tc>
        <w:tc>
          <w:tcPr>
            <w:tcW w:w="529" w:type="pct"/>
            <w:tcBorders>
              <w:top w:val="single" w:sz="4" w:space="0" w:color="auto"/>
              <w:left w:val="single" w:sz="4" w:space="0" w:color="auto"/>
              <w:bottom w:val="single" w:sz="4" w:space="0" w:color="auto"/>
              <w:right w:val="single" w:sz="4" w:space="0" w:color="auto"/>
            </w:tcBorders>
            <w:noWrap/>
            <w:vAlign w:val="bottom"/>
          </w:tcPr>
          <w:p w14:paraId="1A743C8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74807</w:t>
            </w:r>
          </w:p>
        </w:tc>
        <w:tc>
          <w:tcPr>
            <w:tcW w:w="625" w:type="pct"/>
            <w:tcBorders>
              <w:top w:val="single" w:sz="4" w:space="0" w:color="auto"/>
              <w:left w:val="single" w:sz="4" w:space="0" w:color="auto"/>
              <w:bottom w:val="single" w:sz="4" w:space="0" w:color="auto"/>
              <w:right w:val="single" w:sz="4" w:space="0" w:color="auto"/>
            </w:tcBorders>
            <w:noWrap/>
            <w:vAlign w:val="bottom"/>
          </w:tcPr>
          <w:p w14:paraId="7842765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75028</w:t>
            </w:r>
          </w:p>
        </w:tc>
        <w:tc>
          <w:tcPr>
            <w:tcW w:w="673" w:type="pct"/>
            <w:tcBorders>
              <w:top w:val="single" w:sz="4" w:space="0" w:color="auto"/>
              <w:left w:val="single" w:sz="4" w:space="0" w:color="auto"/>
              <w:bottom w:val="single" w:sz="4" w:space="0" w:color="auto"/>
              <w:right w:val="single" w:sz="4" w:space="0" w:color="auto"/>
            </w:tcBorders>
            <w:noWrap/>
            <w:vAlign w:val="bottom"/>
          </w:tcPr>
          <w:p w14:paraId="28C287A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75219</w:t>
            </w:r>
          </w:p>
        </w:tc>
        <w:tc>
          <w:tcPr>
            <w:tcW w:w="628" w:type="pct"/>
            <w:tcBorders>
              <w:top w:val="single" w:sz="4" w:space="0" w:color="auto"/>
              <w:left w:val="single" w:sz="4" w:space="0" w:color="auto"/>
              <w:bottom w:val="single" w:sz="4" w:space="0" w:color="auto"/>
              <w:right w:val="single" w:sz="4" w:space="0" w:color="auto"/>
            </w:tcBorders>
            <w:noWrap/>
            <w:vAlign w:val="bottom"/>
          </w:tcPr>
          <w:p w14:paraId="49DBC7C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75379</w:t>
            </w:r>
          </w:p>
        </w:tc>
      </w:tr>
      <w:tr w:rsidR="003C3DA0" w:rsidRPr="00CC49AB" w14:paraId="5B65D724"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233C867F"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bottom"/>
          </w:tcPr>
          <w:p w14:paraId="6400794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13670</w:t>
            </w:r>
          </w:p>
        </w:tc>
        <w:tc>
          <w:tcPr>
            <w:tcW w:w="779" w:type="pct"/>
            <w:tcBorders>
              <w:top w:val="single" w:sz="4" w:space="0" w:color="auto"/>
              <w:left w:val="single" w:sz="4" w:space="0" w:color="auto"/>
              <w:bottom w:val="single" w:sz="4" w:space="0" w:color="auto"/>
              <w:right w:val="single" w:sz="4" w:space="0" w:color="auto"/>
            </w:tcBorders>
            <w:noWrap/>
            <w:vAlign w:val="bottom"/>
          </w:tcPr>
          <w:p w14:paraId="013942A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13648</w:t>
            </w:r>
          </w:p>
        </w:tc>
        <w:tc>
          <w:tcPr>
            <w:tcW w:w="529" w:type="pct"/>
            <w:tcBorders>
              <w:top w:val="single" w:sz="4" w:space="0" w:color="auto"/>
              <w:left w:val="single" w:sz="4" w:space="0" w:color="auto"/>
              <w:bottom w:val="single" w:sz="4" w:space="0" w:color="auto"/>
              <w:right w:val="single" w:sz="4" w:space="0" w:color="auto"/>
            </w:tcBorders>
            <w:noWrap/>
            <w:vAlign w:val="bottom"/>
          </w:tcPr>
          <w:p w14:paraId="0CBFD54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13626</w:t>
            </w:r>
          </w:p>
        </w:tc>
        <w:tc>
          <w:tcPr>
            <w:tcW w:w="625" w:type="pct"/>
            <w:tcBorders>
              <w:top w:val="single" w:sz="4" w:space="0" w:color="auto"/>
              <w:left w:val="single" w:sz="4" w:space="0" w:color="auto"/>
              <w:bottom w:val="single" w:sz="4" w:space="0" w:color="auto"/>
              <w:right w:val="single" w:sz="4" w:space="0" w:color="auto"/>
            </w:tcBorders>
            <w:noWrap/>
            <w:vAlign w:val="bottom"/>
          </w:tcPr>
          <w:p w14:paraId="36666E0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13605</w:t>
            </w:r>
          </w:p>
        </w:tc>
        <w:tc>
          <w:tcPr>
            <w:tcW w:w="673" w:type="pct"/>
            <w:tcBorders>
              <w:top w:val="single" w:sz="4" w:space="0" w:color="auto"/>
              <w:left w:val="single" w:sz="4" w:space="0" w:color="auto"/>
              <w:bottom w:val="single" w:sz="4" w:space="0" w:color="auto"/>
              <w:right w:val="single" w:sz="4" w:space="0" w:color="auto"/>
            </w:tcBorders>
            <w:noWrap/>
            <w:vAlign w:val="bottom"/>
          </w:tcPr>
          <w:p w14:paraId="1298928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13578</w:t>
            </w:r>
          </w:p>
        </w:tc>
        <w:tc>
          <w:tcPr>
            <w:tcW w:w="628" w:type="pct"/>
            <w:tcBorders>
              <w:top w:val="single" w:sz="4" w:space="0" w:color="auto"/>
              <w:left w:val="single" w:sz="4" w:space="0" w:color="auto"/>
              <w:bottom w:val="single" w:sz="4" w:space="0" w:color="auto"/>
              <w:right w:val="single" w:sz="4" w:space="0" w:color="auto"/>
            </w:tcBorders>
            <w:noWrap/>
            <w:vAlign w:val="bottom"/>
          </w:tcPr>
          <w:p w14:paraId="0238E2E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13545</w:t>
            </w:r>
          </w:p>
        </w:tc>
      </w:tr>
      <w:tr w:rsidR="003C3DA0" w:rsidRPr="00CC49AB" w14:paraId="4B516494"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6CFB5964"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bottom"/>
          </w:tcPr>
          <w:p w14:paraId="01A155F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7731</w:t>
            </w:r>
          </w:p>
        </w:tc>
        <w:tc>
          <w:tcPr>
            <w:tcW w:w="779" w:type="pct"/>
            <w:tcBorders>
              <w:top w:val="single" w:sz="4" w:space="0" w:color="auto"/>
              <w:left w:val="single" w:sz="4" w:space="0" w:color="auto"/>
              <w:bottom w:val="single" w:sz="4" w:space="0" w:color="auto"/>
              <w:right w:val="single" w:sz="4" w:space="0" w:color="auto"/>
            </w:tcBorders>
            <w:noWrap/>
            <w:vAlign w:val="bottom"/>
          </w:tcPr>
          <w:p w14:paraId="256B389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7737</w:t>
            </w:r>
          </w:p>
        </w:tc>
        <w:tc>
          <w:tcPr>
            <w:tcW w:w="529" w:type="pct"/>
            <w:tcBorders>
              <w:top w:val="single" w:sz="4" w:space="0" w:color="auto"/>
              <w:left w:val="single" w:sz="4" w:space="0" w:color="auto"/>
              <w:bottom w:val="single" w:sz="4" w:space="0" w:color="auto"/>
              <w:right w:val="single" w:sz="4" w:space="0" w:color="auto"/>
            </w:tcBorders>
            <w:noWrap/>
            <w:vAlign w:val="bottom"/>
          </w:tcPr>
          <w:p w14:paraId="1D671FF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7743</w:t>
            </w:r>
          </w:p>
        </w:tc>
        <w:tc>
          <w:tcPr>
            <w:tcW w:w="625" w:type="pct"/>
            <w:tcBorders>
              <w:top w:val="single" w:sz="4" w:space="0" w:color="auto"/>
              <w:left w:val="single" w:sz="4" w:space="0" w:color="auto"/>
              <w:bottom w:val="single" w:sz="4" w:space="0" w:color="auto"/>
              <w:right w:val="single" w:sz="4" w:space="0" w:color="auto"/>
            </w:tcBorders>
            <w:noWrap/>
            <w:vAlign w:val="bottom"/>
          </w:tcPr>
          <w:p w14:paraId="18416E8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7750</w:t>
            </w:r>
          </w:p>
        </w:tc>
        <w:tc>
          <w:tcPr>
            <w:tcW w:w="673" w:type="pct"/>
            <w:tcBorders>
              <w:top w:val="single" w:sz="4" w:space="0" w:color="auto"/>
              <w:left w:val="single" w:sz="4" w:space="0" w:color="auto"/>
              <w:bottom w:val="single" w:sz="4" w:space="0" w:color="auto"/>
              <w:right w:val="single" w:sz="4" w:space="0" w:color="auto"/>
            </w:tcBorders>
            <w:noWrap/>
            <w:vAlign w:val="bottom"/>
          </w:tcPr>
          <w:p w14:paraId="2139160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7754</w:t>
            </w:r>
          </w:p>
        </w:tc>
        <w:tc>
          <w:tcPr>
            <w:tcW w:w="628" w:type="pct"/>
            <w:tcBorders>
              <w:top w:val="single" w:sz="4" w:space="0" w:color="auto"/>
              <w:left w:val="single" w:sz="4" w:space="0" w:color="auto"/>
              <w:bottom w:val="single" w:sz="4" w:space="0" w:color="auto"/>
              <w:right w:val="single" w:sz="4" w:space="0" w:color="auto"/>
            </w:tcBorders>
            <w:noWrap/>
            <w:vAlign w:val="bottom"/>
          </w:tcPr>
          <w:p w14:paraId="260FE85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7754</w:t>
            </w:r>
          </w:p>
        </w:tc>
      </w:tr>
      <w:tr w:rsidR="003C3DA0" w:rsidRPr="00CC49AB" w14:paraId="098B43B1"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0C8C537A"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bottom"/>
          </w:tcPr>
          <w:p w14:paraId="7E6B390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55194</w:t>
            </w:r>
          </w:p>
        </w:tc>
        <w:tc>
          <w:tcPr>
            <w:tcW w:w="779" w:type="pct"/>
            <w:tcBorders>
              <w:top w:val="single" w:sz="4" w:space="0" w:color="auto"/>
              <w:left w:val="single" w:sz="4" w:space="0" w:color="auto"/>
              <w:bottom w:val="single" w:sz="4" w:space="0" w:color="auto"/>
              <w:right w:val="single" w:sz="4" w:space="0" w:color="auto"/>
            </w:tcBorders>
            <w:noWrap/>
            <w:vAlign w:val="bottom"/>
          </w:tcPr>
          <w:p w14:paraId="7278775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55595</w:t>
            </w:r>
          </w:p>
        </w:tc>
        <w:tc>
          <w:tcPr>
            <w:tcW w:w="529" w:type="pct"/>
            <w:tcBorders>
              <w:top w:val="single" w:sz="4" w:space="0" w:color="auto"/>
              <w:left w:val="single" w:sz="4" w:space="0" w:color="auto"/>
              <w:bottom w:val="single" w:sz="4" w:space="0" w:color="auto"/>
              <w:right w:val="single" w:sz="4" w:space="0" w:color="auto"/>
            </w:tcBorders>
            <w:noWrap/>
            <w:vAlign w:val="bottom"/>
          </w:tcPr>
          <w:p w14:paraId="128854A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56003</w:t>
            </w:r>
          </w:p>
        </w:tc>
        <w:tc>
          <w:tcPr>
            <w:tcW w:w="625" w:type="pct"/>
            <w:tcBorders>
              <w:top w:val="single" w:sz="4" w:space="0" w:color="auto"/>
              <w:left w:val="single" w:sz="4" w:space="0" w:color="auto"/>
              <w:bottom w:val="single" w:sz="4" w:space="0" w:color="auto"/>
              <w:right w:val="single" w:sz="4" w:space="0" w:color="auto"/>
            </w:tcBorders>
            <w:noWrap/>
            <w:vAlign w:val="bottom"/>
          </w:tcPr>
          <w:p w14:paraId="132435C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56417</w:t>
            </w:r>
          </w:p>
        </w:tc>
        <w:tc>
          <w:tcPr>
            <w:tcW w:w="673" w:type="pct"/>
            <w:tcBorders>
              <w:top w:val="single" w:sz="4" w:space="0" w:color="auto"/>
              <w:left w:val="single" w:sz="4" w:space="0" w:color="auto"/>
              <w:bottom w:val="single" w:sz="4" w:space="0" w:color="auto"/>
              <w:right w:val="single" w:sz="4" w:space="0" w:color="auto"/>
            </w:tcBorders>
            <w:noWrap/>
            <w:vAlign w:val="bottom"/>
          </w:tcPr>
          <w:p w14:paraId="6F2EF19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56810</w:t>
            </w:r>
          </w:p>
        </w:tc>
        <w:tc>
          <w:tcPr>
            <w:tcW w:w="628" w:type="pct"/>
            <w:tcBorders>
              <w:top w:val="single" w:sz="4" w:space="0" w:color="auto"/>
              <w:left w:val="single" w:sz="4" w:space="0" w:color="auto"/>
              <w:bottom w:val="single" w:sz="4" w:space="0" w:color="auto"/>
              <w:right w:val="single" w:sz="4" w:space="0" w:color="auto"/>
            </w:tcBorders>
            <w:noWrap/>
            <w:vAlign w:val="bottom"/>
          </w:tcPr>
          <w:p w14:paraId="76F7552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57182</w:t>
            </w:r>
          </w:p>
        </w:tc>
      </w:tr>
      <w:tr w:rsidR="003C3DA0" w:rsidRPr="00CC49AB" w14:paraId="66A93CE2"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EB0948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bottom"/>
          </w:tcPr>
          <w:p w14:paraId="173EAD8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150977</w:t>
            </w:r>
          </w:p>
        </w:tc>
        <w:tc>
          <w:tcPr>
            <w:tcW w:w="779" w:type="pct"/>
            <w:tcBorders>
              <w:top w:val="single" w:sz="4" w:space="0" w:color="auto"/>
              <w:left w:val="single" w:sz="4" w:space="0" w:color="auto"/>
              <w:bottom w:val="single" w:sz="4" w:space="0" w:color="auto"/>
              <w:right w:val="single" w:sz="4" w:space="0" w:color="auto"/>
            </w:tcBorders>
            <w:noWrap/>
            <w:vAlign w:val="bottom"/>
          </w:tcPr>
          <w:p w14:paraId="5A92D2A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151572</w:t>
            </w:r>
          </w:p>
        </w:tc>
        <w:tc>
          <w:tcPr>
            <w:tcW w:w="529" w:type="pct"/>
            <w:tcBorders>
              <w:top w:val="single" w:sz="4" w:space="0" w:color="auto"/>
              <w:left w:val="single" w:sz="4" w:space="0" w:color="auto"/>
              <w:bottom w:val="single" w:sz="4" w:space="0" w:color="auto"/>
              <w:right w:val="single" w:sz="4" w:space="0" w:color="auto"/>
            </w:tcBorders>
            <w:noWrap/>
            <w:vAlign w:val="bottom"/>
          </w:tcPr>
          <w:p w14:paraId="4DA831A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152180</w:t>
            </w:r>
          </w:p>
        </w:tc>
        <w:tc>
          <w:tcPr>
            <w:tcW w:w="625" w:type="pct"/>
            <w:tcBorders>
              <w:top w:val="single" w:sz="4" w:space="0" w:color="auto"/>
              <w:left w:val="single" w:sz="4" w:space="0" w:color="auto"/>
              <w:bottom w:val="single" w:sz="4" w:space="0" w:color="auto"/>
              <w:right w:val="single" w:sz="4" w:space="0" w:color="auto"/>
            </w:tcBorders>
            <w:noWrap/>
            <w:vAlign w:val="bottom"/>
          </w:tcPr>
          <w:p w14:paraId="4884A29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152800</w:t>
            </w:r>
          </w:p>
        </w:tc>
        <w:tc>
          <w:tcPr>
            <w:tcW w:w="673" w:type="pct"/>
            <w:tcBorders>
              <w:top w:val="single" w:sz="4" w:space="0" w:color="auto"/>
              <w:left w:val="single" w:sz="4" w:space="0" w:color="auto"/>
              <w:bottom w:val="single" w:sz="4" w:space="0" w:color="auto"/>
              <w:right w:val="single" w:sz="4" w:space="0" w:color="auto"/>
            </w:tcBorders>
            <w:noWrap/>
            <w:vAlign w:val="bottom"/>
          </w:tcPr>
          <w:p w14:paraId="235F328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153360</w:t>
            </w:r>
          </w:p>
        </w:tc>
        <w:tc>
          <w:tcPr>
            <w:tcW w:w="628" w:type="pct"/>
            <w:tcBorders>
              <w:top w:val="single" w:sz="4" w:space="0" w:color="auto"/>
              <w:left w:val="single" w:sz="4" w:space="0" w:color="auto"/>
              <w:bottom w:val="single" w:sz="4" w:space="0" w:color="auto"/>
              <w:right w:val="single" w:sz="4" w:space="0" w:color="auto"/>
            </w:tcBorders>
            <w:noWrap/>
            <w:vAlign w:val="bottom"/>
          </w:tcPr>
          <w:p w14:paraId="1623636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153860</w:t>
            </w:r>
          </w:p>
        </w:tc>
      </w:tr>
      <w:tr w:rsidR="003C3DA0" w:rsidRPr="00CC49AB" w14:paraId="59517907"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05919B79"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3E061D9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2035</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0BAAF3C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2036</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385676F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2037</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681F275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2038</w:t>
            </w:r>
          </w:p>
        </w:tc>
        <w:tc>
          <w:tcPr>
            <w:tcW w:w="67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0E3427B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2039</w:t>
            </w:r>
          </w:p>
        </w:tc>
        <w:tc>
          <w:tcPr>
            <w:tcW w:w="62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01E56B4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2040</w:t>
            </w:r>
          </w:p>
        </w:tc>
      </w:tr>
      <w:tr w:rsidR="003C3DA0" w:rsidRPr="00CC49AB" w14:paraId="2FAE1532"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259CF383"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bottom"/>
          </w:tcPr>
          <w:p w14:paraId="1136BDA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75517</w:t>
            </w:r>
          </w:p>
        </w:tc>
        <w:tc>
          <w:tcPr>
            <w:tcW w:w="779" w:type="pct"/>
            <w:tcBorders>
              <w:top w:val="single" w:sz="4" w:space="0" w:color="auto"/>
              <w:left w:val="single" w:sz="4" w:space="0" w:color="auto"/>
              <w:bottom w:val="single" w:sz="4" w:space="0" w:color="auto"/>
              <w:right w:val="single" w:sz="4" w:space="0" w:color="auto"/>
            </w:tcBorders>
            <w:noWrap/>
            <w:vAlign w:val="bottom"/>
          </w:tcPr>
          <w:p w14:paraId="7C15CFE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76470</w:t>
            </w:r>
          </w:p>
        </w:tc>
        <w:tc>
          <w:tcPr>
            <w:tcW w:w="529" w:type="pct"/>
            <w:tcBorders>
              <w:top w:val="single" w:sz="4" w:space="0" w:color="auto"/>
              <w:left w:val="single" w:sz="4" w:space="0" w:color="auto"/>
              <w:bottom w:val="single" w:sz="4" w:space="0" w:color="auto"/>
              <w:right w:val="single" w:sz="4" w:space="0" w:color="auto"/>
            </w:tcBorders>
            <w:noWrap/>
            <w:vAlign w:val="bottom"/>
          </w:tcPr>
          <w:p w14:paraId="6BD5F23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77513</w:t>
            </w:r>
          </w:p>
        </w:tc>
        <w:tc>
          <w:tcPr>
            <w:tcW w:w="625" w:type="pct"/>
            <w:tcBorders>
              <w:top w:val="single" w:sz="4" w:space="0" w:color="auto"/>
              <w:left w:val="single" w:sz="4" w:space="0" w:color="auto"/>
              <w:bottom w:val="single" w:sz="4" w:space="0" w:color="auto"/>
              <w:right w:val="single" w:sz="4" w:space="0" w:color="auto"/>
            </w:tcBorders>
            <w:noWrap/>
            <w:vAlign w:val="bottom"/>
          </w:tcPr>
          <w:p w14:paraId="09BAEAD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78607</w:t>
            </w:r>
          </w:p>
        </w:tc>
        <w:tc>
          <w:tcPr>
            <w:tcW w:w="673" w:type="pct"/>
            <w:tcBorders>
              <w:top w:val="single" w:sz="4" w:space="0" w:color="auto"/>
              <w:left w:val="single" w:sz="4" w:space="0" w:color="auto"/>
              <w:bottom w:val="single" w:sz="4" w:space="0" w:color="auto"/>
              <w:right w:val="single" w:sz="4" w:space="0" w:color="auto"/>
            </w:tcBorders>
            <w:noWrap/>
            <w:vAlign w:val="bottom"/>
          </w:tcPr>
          <w:p w14:paraId="62D054D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79751</w:t>
            </w:r>
          </w:p>
        </w:tc>
        <w:tc>
          <w:tcPr>
            <w:tcW w:w="628" w:type="pct"/>
            <w:tcBorders>
              <w:top w:val="single" w:sz="4" w:space="0" w:color="auto"/>
              <w:left w:val="single" w:sz="4" w:space="0" w:color="auto"/>
              <w:bottom w:val="single" w:sz="4" w:space="0" w:color="auto"/>
              <w:right w:val="single" w:sz="4" w:space="0" w:color="auto"/>
            </w:tcBorders>
            <w:noWrap/>
            <w:vAlign w:val="bottom"/>
          </w:tcPr>
          <w:p w14:paraId="6D534C9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80950</w:t>
            </w:r>
          </w:p>
        </w:tc>
      </w:tr>
      <w:tr w:rsidR="003C3DA0" w:rsidRPr="00CC49AB" w14:paraId="11A35D3B"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446FFEFF"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bottom"/>
          </w:tcPr>
          <w:p w14:paraId="179662B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13507</w:t>
            </w:r>
          </w:p>
        </w:tc>
        <w:tc>
          <w:tcPr>
            <w:tcW w:w="779" w:type="pct"/>
            <w:tcBorders>
              <w:top w:val="single" w:sz="4" w:space="0" w:color="auto"/>
              <w:left w:val="single" w:sz="4" w:space="0" w:color="auto"/>
              <w:bottom w:val="single" w:sz="4" w:space="0" w:color="auto"/>
              <w:right w:val="single" w:sz="4" w:space="0" w:color="auto"/>
            </w:tcBorders>
            <w:noWrap/>
            <w:vAlign w:val="bottom"/>
          </w:tcPr>
          <w:p w14:paraId="7F54E2E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13615</w:t>
            </w:r>
          </w:p>
        </w:tc>
        <w:tc>
          <w:tcPr>
            <w:tcW w:w="529" w:type="pct"/>
            <w:tcBorders>
              <w:top w:val="single" w:sz="4" w:space="0" w:color="auto"/>
              <w:left w:val="single" w:sz="4" w:space="0" w:color="auto"/>
              <w:bottom w:val="single" w:sz="4" w:space="0" w:color="auto"/>
              <w:right w:val="single" w:sz="4" w:space="0" w:color="auto"/>
            </w:tcBorders>
            <w:noWrap/>
            <w:vAlign w:val="bottom"/>
          </w:tcPr>
          <w:p w14:paraId="7691F0D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13736</w:t>
            </w:r>
          </w:p>
        </w:tc>
        <w:tc>
          <w:tcPr>
            <w:tcW w:w="625" w:type="pct"/>
            <w:tcBorders>
              <w:top w:val="single" w:sz="4" w:space="0" w:color="auto"/>
              <w:left w:val="single" w:sz="4" w:space="0" w:color="auto"/>
              <w:bottom w:val="single" w:sz="4" w:space="0" w:color="auto"/>
              <w:right w:val="single" w:sz="4" w:space="0" w:color="auto"/>
            </w:tcBorders>
            <w:noWrap/>
            <w:vAlign w:val="bottom"/>
          </w:tcPr>
          <w:p w14:paraId="57D14D0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13865</w:t>
            </w:r>
          </w:p>
        </w:tc>
        <w:tc>
          <w:tcPr>
            <w:tcW w:w="673" w:type="pct"/>
            <w:tcBorders>
              <w:top w:val="single" w:sz="4" w:space="0" w:color="auto"/>
              <w:left w:val="single" w:sz="4" w:space="0" w:color="auto"/>
              <w:bottom w:val="single" w:sz="4" w:space="0" w:color="auto"/>
              <w:right w:val="single" w:sz="4" w:space="0" w:color="auto"/>
            </w:tcBorders>
            <w:noWrap/>
            <w:vAlign w:val="bottom"/>
          </w:tcPr>
          <w:p w14:paraId="13851F8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14000</w:t>
            </w:r>
          </w:p>
        </w:tc>
        <w:tc>
          <w:tcPr>
            <w:tcW w:w="628" w:type="pct"/>
            <w:tcBorders>
              <w:top w:val="single" w:sz="4" w:space="0" w:color="auto"/>
              <w:left w:val="single" w:sz="4" w:space="0" w:color="auto"/>
              <w:bottom w:val="single" w:sz="4" w:space="0" w:color="auto"/>
              <w:right w:val="single" w:sz="4" w:space="0" w:color="auto"/>
            </w:tcBorders>
            <w:noWrap/>
            <w:vAlign w:val="bottom"/>
          </w:tcPr>
          <w:p w14:paraId="7517159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14143</w:t>
            </w:r>
          </w:p>
        </w:tc>
      </w:tr>
      <w:tr w:rsidR="003C3DA0" w:rsidRPr="00CC49AB" w14:paraId="13BF1196"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433C5628"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bottom"/>
          </w:tcPr>
          <w:p w14:paraId="7CC21F6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7752</w:t>
            </w:r>
          </w:p>
        </w:tc>
        <w:tc>
          <w:tcPr>
            <w:tcW w:w="779" w:type="pct"/>
            <w:tcBorders>
              <w:top w:val="single" w:sz="4" w:space="0" w:color="auto"/>
              <w:left w:val="single" w:sz="4" w:space="0" w:color="auto"/>
              <w:bottom w:val="single" w:sz="4" w:space="0" w:color="auto"/>
              <w:right w:val="single" w:sz="4" w:space="0" w:color="auto"/>
            </w:tcBorders>
            <w:noWrap/>
            <w:vAlign w:val="bottom"/>
          </w:tcPr>
          <w:p w14:paraId="3E3CDC8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7833</w:t>
            </w:r>
          </w:p>
        </w:tc>
        <w:tc>
          <w:tcPr>
            <w:tcW w:w="529" w:type="pct"/>
            <w:tcBorders>
              <w:top w:val="single" w:sz="4" w:space="0" w:color="auto"/>
              <w:left w:val="single" w:sz="4" w:space="0" w:color="auto"/>
              <w:bottom w:val="single" w:sz="4" w:space="0" w:color="auto"/>
              <w:right w:val="single" w:sz="4" w:space="0" w:color="auto"/>
            </w:tcBorders>
            <w:noWrap/>
            <w:vAlign w:val="bottom"/>
          </w:tcPr>
          <w:p w14:paraId="3FE54D4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7924</w:t>
            </w:r>
          </w:p>
        </w:tc>
        <w:tc>
          <w:tcPr>
            <w:tcW w:w="625" w:type="pct"/>
            <w:tcBorders>
              <w:top w:val="single" w:sz="4" w:space="0" w:color="auto"/>
              <w:left w:val="single" w:sz="4" w:space="0" w:color="auto"/>
              <w:bottom w:val="single" w:sz="4" w:space="0" w:color="auto"/>
              <w:right w:val="single" w:sz="4" w:space="0" w:color="auto"/>
            </w:tcBorders>
            <w:noWrap/>
            <w:vAlign w:val="bottom"/>
          </w:tcPr>
          <w:p w14:paraId="5AD3ABD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8018</w:t>
            </w:r>
          </w:p>
        </w:tc>
        <w:tc>
          <w:tcPr>
            <w:tcW w:w="673" w:type="pct"/>
            <w:tcBorders>
              <w:top w:val="single" w:sz="4" w:space="0" w:color="auto"/>
              <w:left w:val="single" w:sz="4" w:space="0" w:color="auto"/>
              <w:bottom w:val="single" w:sz="4" w:space="0" w:color="auto"/>
              <w:right w:val="single" w:sz="4" w:space="0" w:color="auto"/>
            </w:tcBorders>
            <w:noWrap/>
            <w:vAlign w:val="bottom"/>
          </w:tcPr>
          <w:p w14:paraId="057500C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8118</w:t>
            </w:r>
          </w:p>
        </w:tc>
        <w:tc>
          <w:tcPr>
            <w:tcW w:w="628" w:type="pct"/>
            <w:tcBorders>
              <w:top w:val="single" w:sz="4" w:space="0" w:color="auto"/>
              <w:left w:val="single" w:sz="4" w:space="0" w:color="auto"/>
              <w:bottom w:val="single" w:sz="4" w:space="0" w:color="auto"/>
              <w:right w:val="single" w:sz="4" w:space="0" w:color="auto"/>
            </w:tcBorders>
            <w:noWrap/>
            <w:vAlign w:val="bottom"/>
          </w:tcPr>
          <w:p w14:paraId="74AC5ED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8222</w:t>
            </w:r>
          </w:p>
        </w:tc>
      </w:tr>
      <w:tr w:rsidR="003C3DA0" w:rsidRPr="00CC49AB" w14:paraId="09880F94"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241252E1"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bottom"/>
          </w:tcPr>
          <w:p w14:paraId="6E023BB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57537</w:t>
            </w:r>
          </w:p>
        </w:tc>
        <w:tc>
          <w:tcPr>
            <w:tcW w:w="779" w:type="pct"/>
            <w:tcBorders>
              <w:top w:val="single" w:sz="4" w:space="0" w:color="auto"/>
              <w:left w:val="single" w:sz="4" w:space="0" w:color="auto"/>
              <w:bottom w:val="single" w:sz="4" w:space="0" w:color="auto"/>
              <w:right w:val="single" w:sz="4" w:space="0" w:color="auto"/>
            </w:tcBorders>
            <w:noWrap/>
            <w:vAlign w:val="bottom"/>
          </w:tcPr>
          <w:p w14:paraId="66BA656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58519</w:t>
            </w:r>
          </w:p>
        </w:tc>
        <w:tc>
          <w:tcPr>
            <w:tcW w:w="529" w:type="pct"/>
            <w:tcBorders>
              <w:top w:val="single" w:sz="4" w:space="0" w:color="auto"/>
              <w:left w:val="single" w:sz="4" w:space="0" w:color="auto"/>
              <w:bottom w:val="single" w:sz="4" w:space="0" w:color="auto"/>
              <w:right w:val="single" w:sz="4" w:space="0" w:color="auto"/>
            </w:tcBorders>
            <w:noWrap/>
            <w:vAlign w:val="bottom"/>
          </w:tcPr>
          <w:p w14:paraId="17D0EC9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59577</w:t>
            </w:r>
          </w:p>
        </w:tc>
        <w:tc>
          <w:tcPr>
            <w:tcW w:w="625" w:type="pct"/>
            <w:tcBorders>
              <w:top w:val="single" w:sz="4" w:space="0" w:color="auto"/>
              <w:left w:val="single" w:sz="4" w:space="0" w:color="auto"/>
              <w:bottom w:val="single" w:sz="4" w:space="0" w:color="auto"/>
              <w:right w:val="single" w:sz="4" w:space="0" w:color="auto"/>
            </w:tcBorders>
            <w:noWrap/>
            <w:vAlign w:val="bottom"/>
          </w:tcPr>
          <w:p w14:paraId="45125F3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60681</w:t>
            </w:r>
          </w:p>
        </w:tc>
        <w:tc>
          <w:tcPr>
            <w:tcW w:w="673" w:type="pct"/>
            <w:tcBorders>
              <w:top w:val="single" w:sz="4" w:space="0" w:color="auto"/>
              <w:left w:val="single" w:sz="4" w:space="0" w:color="auto"/>
              <w:bottom w:val="single" w:sz="4" w:space="0" w:color="auto"/>
              <w:right w:val="single" w:sz="4" w:space="0" w:color="auto"/>
            </w:tcBorders>
            <w:noWrap/>
            <w:vAlign w:val="bottom"/>
          </w:tcPr>
          <w:p w14:paraId="6CDA7C9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61833</w:t>
            </w:r>
          </w:p>
        </w:tc>
        <w:tc>
          <w:tcPr>
            <w:tcW w:w="628" w:type="pct"/>
            <w:tcBorders>
              <w:top w:val="single" w:sz="4" w:space="0" w:color="auto"/>
              <w:left w:val="single" w:sz="4" w:space="0" w:color="auto"/>
              <w:bottom w:val="single" w:sz="4" w:space="0" w:color="auto"/>
              <w:right w:val="single" w:sz="4" w:space="0" w:color="auto"/>
            </w:tcBorders>
            <w:noWrap/>
            <w:vAlign w:val="bottom"/>
          </w:tcPr>
          <w:p w14:paraId="14EAA9F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63035</w:t>
            </w:r>
          </w:p>
        </w:tc>
      </w:tr>
      <w:tr w:rsidR="003C3DA0" w:rsidRPr="00CC49AB" w14:paraId="1C6D9CE3"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43CA4AE0"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bottom"/>
          </w:tcPr>
          <w:p w14:paraId="42A7505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154314</w:t>
            </w:r>
          </w:p>
        </w:tc>
        <w:tc>
          <w:tcPr>
            <w:tcW w:w="779" w:type="pct"/>
            <w:tcBorders>
              <w:top w:val="single" w:sz="4" w:space="0" w:color="auto"/>
              <w:left w:val="single" w:sz="4" w:space="0" w:color="auto"/>
              <w:bottom w:val="single" w:sz="4" w:space="0" w:color="auto"/>
              <w:right w:val="single" w:sz="4" w:space="0" w:color="auto"/>
            </w:tcBorders>
            <w:noWrap/>
            <w:vAlign w:val="bottom"/>
          </w:tcPr>
          <w:p w14:paraId="27C2C33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156436</w:t>
            </w:r>
          </w:p>
        </w:tc>
        <w:tc>
          <w:tcPr>
            <w:tcW w:w="529" w:type="pct"/>
            <w:tcBorders>
              <w:top w:val="single" w:sz="4" w:space="0" w:color="auto"/>
              <w:left w:val="single" w:sz="4" w:space="0" w:color="auto"/>
              <w:bottom w:val="single" w:sz="4" w:space="0" w:color="auto"/>
              <w:right w:val="single" w:sz="4" w:space="0" w:color="auto"/>
            </w:tcBorders>
            <w:noWrap/>
            <w:vAlign w:val="bottom"/>
          </w:tcPr>
          <w:p w14:paraId="75C8277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158750</w:t>
            </w:r>
          </w:p>
        </w:tc>
        <w:tc>
          <w:tcPr>
            <w:tcW w:w="625" w:type="pct"/>
            <w:tcBorders>
              <w:top w:val="single" w:sz="4" w:space="0" w:color="auto"/>
              <w:left w:val="single" w:sz="4" w:space="0" w:color="auto"/>
              <w:bottom w:val="single" w:sz="4" w:space="0" w:color="auto"/>
              <w:right w:val="single" w:sz="4" w:space="0" w:color="auto"/>
            </w:tcBorders>
            <w:noWrap/>
            <w:vAlign w:val="bottom"/>
          </w:tcPr>
          <w:p w14:paraId="1A9EDE3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161170</w:t>
            </w:r>
          </w:p>
        </w:tc>
        <w:tc>
          <w:tcPr>
            <w:tcW w:w="673" w:type="pct"/>
            <w:tcBorders>
              <w:top w:val="single" w:sz="4" w:space="0" w:color="auto"/>
              <w:left w:val="single" w:sz="4" w:space="0" w:color="auto"/>
              <w:bottom w:val="single" w:sz="4" w:space="0" w:color="auto"/>
              <w:right w:val="single" w:sz="4" w:space="0" w:color="auto"/>
            </w:tcBorders>
            <w:noWrap/>
            <w:vAlign w:val="bottom"/>
          </w:tcPr>
          <w:p w14:paraId="5BBECF3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163702</w:t>
            </w:r>
          </w:p>
        </w:tc>
        <w:tc>
          <w:tcPr>
            <w:tcW w:w="628" w:type="pct"/>
            <w:tcBorders>
              <w:top w:val="single" w:sz="4" w:space="0" w:color="auto"/>
              <w:left w:val="single" w:sz="4" w:space="0" w:color="auto"/>
              <w:bottom w:val="single" w:sz="4" w:space="0" w:color="auto"/>
              <w:right w:val="single" w:sz="4" w:space="0" w:color="auto"/>
            </w:tcBorders>
            <w:noWrap/>
            <w:vAlign w:val="bottom"/>
          </w:tcPr>
          <w:p w14:paraId="42218EB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166350</w:t>
            </w:r>
          </w:p>
        </w:tc>
      </w:tr>
      <w:tr w:rsidR="003C3DA0" w:rsidRPr="00CC49AB" w14:paraId="46CFC89E"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34287B18"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10071E4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2041</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7C20C24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2042</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0FCB45F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2043</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0447D28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2044</w:t>
            </w:r>
          </w:p>
        </w:tc>
        <w:tc>
          <w:tcPr>
            <w:tcW w:w="67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5265191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2045</w:t>
            </w:r>
          </w:p>
        </w:tc>
        <w:tc>
          <w:tcPr>
            <w:tcW w:w="62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0B7FF46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2046</w:t>
            </w:r>
          </w:p>
        </w:tc>
      </w:tr>
      <w:tr w:rsidR="003C3DA0" w:rsidRPr="00CC49AB" w14:paraId="15EEB43B"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2C502DE4"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bottom"/>
          </w:tcPr>
          <w:p w14:paraId="1AFD4B2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82235</w:t>
            </w:r>
          </w:p>
        </w:tc>
        <w:tc>
          <w:tcPr>
            <w:tcW w:w="779" w:type="pct"/>
            <w:tcBorders>
              <w:top w:val="single" w:sz="4" w:space="0" w:color="auto"/>
              <w:left w:val="single" w:sz="4" w:space="0" w:color="auto"/>
              <w:bottom w:val="single" w:sz="4" w:space="0" w:color="auto"/>
              <w:right w:val="single" w:sz="4" w:space="0" w:color="auto"/>
            </w:tcBorders>
            <w:noWrap/>
            <w:vAlign w:val="bottom"/>
          </w:tcPr>
          <w:p w14:paraId="02393AB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83570</w:t>
            </w:r>
          </w:p>
        </w:tc>
        <w:tc>
          <w:tcPr>
            <w:tcW w:w="529" w:type="pct"/>
            <w:tcBorders>
              <w:top w:val="single" w:sz="4" w:space="0" w:color="auto"/>
              <w:left w:val="single" w:sz="4" w:space="0" w:color="auto"/>
              <w:bottom w:val="single" w:sz="4" w:space="0" w:color="auto"/>
              <w:right w:val="single" w:sz="4" w:space="0" w:color="auto"/>
            </w:tcBorders>
            <w:noWrap/>
            <w:vAlign w:val="bottom"/>
          </w:tcPr>
          <w:p w14:paraId="688F2C2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84958</w:t>
            </w:r>
          </w:p>
        </w:tc>
        <w:tc>
          <w:tcPr>
            <w:tcW w:w="625" w:type="pct"/>
            <w:tcBorders>
              <w:top w:val="single" w:sz="4" w:space="0" w:color="auto"/>
              <w:left w:val="single" w:sz="4" w:space="0" w:color="auto"/>
              <w:bottom w:val="single" w:sz="4" w:space="0" w:color="auto"/>
              <w:right w:val="single" w:sz="4" w:space="0" w:color="auto"/>
            </w:tcBorders>
            <w:noWrap/>
            <w:vAlign w:val="bottom"/>
          </w:tcPr>
          <w:p w14:paraId="579D45D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86409</w:t>
            </w:r>
          </w:p>
        </w:tc>
        <w:tc>
          <w:tcPr>
            <w:tcW w:w="673" w:type="pct"/>
            <w:tcBorders>
              <w:top w:val="single" w:sz="4" w:space="0" w:color="auto"/>
              <w:left w:val="single" w:sz="4" w:space="0" w:color="auto"/>
              <w:bottom w:val="single" w:sz="4" w:space="0" w:color="auto"/>
              <w:right w:val="single" w:sz="4" w:space="0" w:color="auto"/>
            </w:tcBorders>
            <w:noWrap/>
            <w:vAlign w:val="bottom"/>
          </w:tcPr>
          <w:p w14:paraId="478DDF2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87925</w:t>
            </w:r>
          </w:p>
        </w:tc>
        <w:tc>
          <w:tcPr>
            <w:tcW w:w="628" w:type="pct"/>
            <w:tcBorders>
              <w:top w:val="single" w:sz="4" w:space="0" w:color="auto"/>
              <w:left w:val="single" w:sz="4" w:space="0" w:color="auto"/>
              <w:bottom w:val="single" w:sz="4" w:space="0" w:color="auto"/>
              <w:right w:val="single" w:sz="4" w:space="0" w:color="auto"/>
            </w:tcBorders>
            <w:noWrap/>
            <w:vAlign w:val="bottom"/>
          </w:tcPr>
          <w:p w14:paraId="28B72AB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89510</w:t>
            </w:r>
          </w:p>
        </w:tc>
      </w:tr>
      <w:tr w:rsidR="003C3DA0" w:rsidRPr="00CC49AB" w14:paraId="095C6D0F"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0184F7AE"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bottom"/>
          </w:tcPr>
          <w:p w14:paraId="651E832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14299</w:t>
            </w:r>
          </w:p>
        </w:tc>
        <w:tc>
          <w:tcPr>
            <w:tcW w:w="779" w:type="pct"/>
            <w:tcBorders>
              <w:top w:val="single" w:sz="4" w:space="0" w:color="auto"/>
              <w:left w:val="single" w:sz="4" w:space="0" w:color="auto"/>
              <w:bottom w:val="single" w:sz="4" w:space="0" w:color="auto"/>
              <w:right w:val="single" w:sz="4" w:space="0" w:color="auto"/>
            </w:tcBorders>
            <w:noWrap/>
            <w:vAlign w:val="bottom"/>
          </w:tcPr>
          <w:p w14:paraId="5E9B8C0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14461</w:t>
            </w:r>
          </w:p>
        </w:tc>
        <w:tc>
          <w:tcPr>
            <w:tcW w:w="529" w:type="pct"/>
            <w:tcBorders>
              <w:top w:val="single" w:sz="4" w:space="0" w:color="auto"/>
              <w:left w:val="single" w:sz="4" w:space="0" w:color="auto"/>
              <w:bottom w:val="single" w:sz="4" w:space="0" w:color="auto"/>
              <w:right w:val="single" w:sz="4" w:space="0" w:color="auto"/>
            </w:tcBorders>
            <w:noWrap/>
            <w:vAlign w:val="bottom"/>
          </w:tcPr>
          <w:p w14:paraId="1057A15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14630</w:t>
            </w:r>
          </w:p>
        </w:tc>
        <w:tc>
          <w:tcPr>
            <w:tcW w:w="625" w:type="pct"/>
            <w:tcBorders>
              <w:top w:val="single" w:sz="4" w:space="0" w:color="auto"/>
              <w:left w:val="single" w:sz="4" w:space="0" w:color="auto"/>
              <w:bottom w:val="single" w:sz="4" w:space="0" w:color="auto"/>
              <w:right w:val="single" w:sz="4" w:space="0" w:color="auto"/>
            </w:tcBorders>
            <w:noWrap/>
            <w:vAlign w:val="bottom"/>
          </w:tcPr>
          <w:p w14:paraId="0CD5544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14807</w:t>
            </w:r>
          </w:p>
        </w:tc>
        <w:tc>
          <w:tcPr>
            <w:tcW w:w="673" w:type="pct"/>
            <w:tcBorders>
              <w:top w:val="single" w:sz="4" w:space="0" w:color="auto"/>
              <w:left w:val="single" w:sz="4" w:space="0" w:color="auto"/>
              <w:bottom w:val="single" w:sz="4" w:space="0" w:color="auto"/>
              <w:right w:val="single" w:sz="4" w:space="0" w:color="auto"/>
            </w:tcBorders>
            <w:noWrap/>
            <w:vAlign w:val="bottom"/>
          </w:tcPr>
          <w:p w14:paraId="6F101C0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14993</w:t>
            </w:r>
          </w:p>
        </w:tc>
        <w:tc>
          <w:tcPr>
            <w:tcW w:w="628" w:type="pct"/>
            <w:tcBorders>
              <w:top w:val="single" w:sz="4" w:space="0" w:color="auto"/>
              <w:left w:val="single" w:sz="4" w:space="0" w:color="auto"/>
              <w:bottom w:val="single" w:sz="4" w:space="0" w:color="auto"/>
              <w:right w:val="single" w:sz="4" w:space="0" w:color="auto"/>
            </w:tcBorders>
            <w:noWrap/>
            <w:vAlign w:val="bottom"/>
          </w:tcPr>
          <w:p w14:paraId="58106E1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15188</w:t>
            </w:r>
          </w:p>
        </w:tc>
      </w:tr>
      <w:tr w:rsidR="003C3DA0" w:rsidRPr="00CC49AB" w14:paraId="29DE0A3B"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9D07FD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bottom"/>
          </w:tcPr>
          <w:p w14:paraId="0EC6099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8335</w:t>
            </w:r>
          </w:p>
        </w:tc>
        <w:tc>
          <w:tcPr>
            <w:tcW w:w="779" w:type="pct"/>
            <w:tcBorders>
              <w:top w:val="single" w:sz="4" w:space="0" w:color="auto"/>
              <w:left w:val="single" w:sz="4" w:space="0" w:color="auto"/>
              <w:bottom w:val="single" w:sz="4" w:space="0" w:color="auto"/>
              <w:right w:val="single" w:sz="4" w:space="0" w:color="auto"/>
            </w:tcBorders>
            <w:noWrap/>
            <w:vAlign w:val="bottom"/>
          </w:tcPr>
          <w:p w14:paraId="5E6ACA8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8452</w:t>
            </w:r>
          </w:p>
        </w:tc>
        <w:tc>
          <w:tcPr>
            <w:tcW w:w="529" w:type="pct"/>
            <w:tcBorders>
              <w:top w:val="single" w:sz="4" w:space="0" w:color="auto"/>
              <w:left w:val="single" w:sz="4" w:space="0" w:color="auto"/>
              <w:bottom w:val="single" w:sz="4" w:space="0" w:color="auto"/>
              <w:right w:val="single" w:sz="4" w:space="0" w:color="auto"/>
            </w:tcBorders>
            <w:noWrap/>
            <w:vAlign w:val="bottom"/>
          </w:tcPr>
          <w:p w14:paraId="41E9AE9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8573</w:t>
            </w:r>
          </w:p>
        </w:tc>
        <w:tc>
          <w:tcPr>
            <w:tcW w:w="625" w:type="pct"/>
            <w:tcBorders>
              <w:top w:val="single" w:sz="4" w:space="0" w:color="auto"/>
              <w:left w:val="single" w:sz="4" w:space="0" w:color="auto"/>
              <w:bottom w:val="single" w:sz="4" w:space="0" w:color="auto"/>
              <w:right w:val="single" w:sz="4" w:space="0" w:color="auto"/>
            </w:tcBorders>
            <w:noWrap/>
            <w:vAlign w:val="bottom"/>
          </w:tcPr>
          <w:p w14:paraId="3CDB73C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8701</w:t>
            </w:r>
          </w:p>
        </w:tc>
        <w:tc>
          <w:tcPr>
            <w:tcW w:w="673" w:type="pct"/>
            <w:tcBorders>
              <w:top w:val="single" w:sz="4" w:space="0" w:color="auto"/>
              <w:left w:val="single" w:sz="4" w:space="0" w:color="auto"/>
              <w:bottom w:val="single" w:sz="4" w:space="0" w:color="auto"/>
              <w:right w:val="single" w:sz="4" w:space="0" w:color="auto"/>
            </w:tcBorders>
            <w:noWrap/>
            <w:vAlign w:val="bottom"/>
          </w:tcPr>
          <w:p w14:paraId="49F5777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8834</w:t>
            </w:r>
          </w:p>
        </w:tc>
        <w:tc>
          <w:tcPr>
            <w:tcW w:w="628" w:type="pct"/>
            <w:tcBorders>
              <w:top w:val="single" w:sz="4" w:space="0" w:color="auto"/>
              <w:left w:val="single" w:sz="4" w:space="0" w:color="auto"/>
              <w:bottom w:val="single" w:sz="4" w:space="0" w:color="auto"/>
              <w:right w:val="single" w:sz="4" w:space="0" w:color="auto"/>
            </w:tcBorders>
            <w:noWrap/>
            <w:vAlign w:val="bottom"/>
          </w:tcPr>
          <w:p w14:paraId="68F5698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8974</w:t>
            </w:r>
          </w:p>
        </w:tc>
      </w:tr>
      <w:tr w:rsidR="003C3DA0" w:rsidRPr="00CC49AB" w14:paraId="3A6AF424"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463B370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bottom"/>
          </w:tcPr>
          <w:p w14:paraId="68BAC6D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64313</w:t>
            </w:r>
          </w:p>
        </w:tc>
        <w:tc>
          <w:tcPr>
            <w:tcW w:w="779" w:type="pct"/>
            <w:tcBorders>
              <w:top w:val="single" w:sz="4" w:space="0" w:color="auto"/>
              <w:left w:val="single" w:sz="4" w:space="0" w:color="auto"/>
              <w:bottom w:val="single" w:sz="4" w:space="0" w:color="auto"/>
              <w:right w:val="single" w:sz="4" w:space="0" w:color="auto"/>
            </w:tcBorders>
            <w:noWrap/>
            <w:vAlign w:val="bottom"/>
          </w:tcPr>
          <w:p w14:paraId="606BAC0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65640</w:t>
            </w:r>
          </w:p>
        </w:tc>
        <w:tc>
          <w:tcPr>
            <w:tcW w:w="529" w:type="pct"/>
            <w:tcBorders>
              <w:top w:val="single" w:sz="4" w:space="0" w:color="auto"/>
              <w:left w:val="single" w:sz="4" w:space="0" w:color="auto"/>
              <w:bottom w:val="single" w:sz="4" w:space="0" w:color="auto"/>
              <w:right w:val="single" w:sz="4" w:space="0" w:color="auto"/>
            </w:tcBorders>
            <w:noWrap/>
            <w:vAlign w:val="bottom"/>
          </w:tcPr>
          <w:p w14:paraId="1DB46F8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67019</w:t>
            </w:r>
          </w:p>
        </w:tc>
        <w:tc>
          <w:tcPr>
            <w:tcW w:w="625" w:type="pct"/>
            <w:tcBorders>
              <w:top w:val="single" w:sz="4" w:space="0" w:color="auto"/>
              <w:left w:val="single" w:sz="4" w:space="0" w:color="auto"/>
              <w:bottom w:val="single" w:sz="4" w:space="0" w:color="auto"/>
              <w:right w:val="single" w:sz="4" w:space="0" w:color="auto"/>
            </w:tcBorders>
            <w:noWrap/>
            <w:vAlign w:val="bottom"/>
          </w:tcPr>
          <w:p w14:paraId="2E274AB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68457</w:t>
            </w:r>
          </w:p>
        </w:tc>
        <w:tc>
          <w:tcPr>
            <w:tcW w:w="673" w:type="pct"/>
            <w:tcBorders>
              <w:top w:val="single" w:sz="4" w:space="0" w:color="auto"/>
              <w:left w:val="single" w:sz="4" w:space="0" w:color="auto"/>
              <w:bottom w:val="single" w:sz="4" w:space="0" w:color="auto"/>
              <w:right w:val="single" w:sz="4" w:space="0" w:color="auto"/>
            </w:tcBorders>
            <w:noWrap/>
            <w:vAlign w:val="bottom"/>
          </w:tcPr>
          <w:p w14:paraId="346AED1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69958</w:t>
            </w:r>
          </w:p>
        </w:tc>
        <w:tc>
          <w:tcPr>
            <w:tcW w:w="628" w:type="pct"/>
            <w:tcBorders>
              <w:top w:val="single" w:sz="4" w:space="0" w:color="auto"/>
              <w:left w:val="single" w:sz="4" w:space="0" w:color="auto"/>
              <w:bottom w:val="single" w:sz="4" w:space="0" w:color="auto"/>
              <w:right w:val="single" w:sz="4" w:space="0" w:color="auto"/>
            </w:tcBorders>
            <w:noWrap/>
            <w:vAlign w:val="bottom"/>
          </w:tcPr>
          <w:p w14:paraId="05160FD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71524</w:t>
            </w:r>
          </w:p>
        </w:tc>
      </w:tr>
      <w:tr w:rsidR="003C3DA0" w:rsidRPr="00CC49AB" w14:paraId="405EDAD9"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424C9AB"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bottom"/>
          </w:tcPr>
          <w:p w14:paraId="02596EA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169181</w:t>
            </w:r>
          </w:p>
        </w:tc>
        <w:tc>
          <w:tcPr>
            <w:tcW w:w="779" w:type="pct"/>
            <w:tcBorders>
              <w:top w:val="single" w:sz="4" w:space="0" w:color="auto"/>
              <w:left w:val="single" w:sz="4" w:space="0" w:color="auto"/>
              <w:bottom w:val="single" w:sz="4" w:space="0" w:color="auto"/>
              <w:right w:val="single" w:sz="4" w:space="0" w:color="auto"/>
            </w:tcBorders>
            <w:noWrap/>
            <w:vAlign w:val="bottom"/>
          </w:tcPr>
          <w:p w14:paraId="3BF5D13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172123</w:t>
            </w:r>
          </w:p>
        </w:tc>
        <w:tc>
          <w:tcPr>
            <w:tcW w:w="529" w:type="pct"/>
            <w:tcBorders>
              <w:top w:val="single" w:sz="4" w:space="0" w:color="auto"/>
              <w:left w:val="single" w:sz="4" w:space="0" w:color="auto"/>
              <w:bottom w:val="single" w:sz="4" w:space="0" w:color="auto"/>
              <w:right w:val="single" w:sz="4" w:space="0" w:color="auto"/>
            </w:tcBorders>
            <w:noWrap/>
            <w:vAlign w:val="bottom"/>
          </w:tcPr>
          <w:p w14:paraId="6068ADD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175181</w:t>
            </w:r>
          </w:p>
        </w:tc>
        <w:tc>
          <w:tcPr>
            <w:tcW w:w="625" w:type="pct"/>
            <w:tcBorders>
              <w:top w:val="single" w:sz="4" w:space="0" w:color="auto"/>
              <w:left w:val="single" w:sz="4" w:space="0" w:color="auto"/>
              <w:bottom w:val="single" w:sz="4" w:space="0" w:color="auto"/>
              <w:right w:val="single" w:sz="4" w:space="0" w:color="auto"/>
            </w:tcBorders>
            <w:noWrap/>
            <w:vAlign w:val="bottom"/>
          </w:tcPr>
          <w:p w14:paraId="2AE2B13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178374</w:t>
            </w:r>
          </w:p>
        </w:tc>
        <w:tc>
          <w:tcPr>
            <w:tcW w:w="673" w:type="pct"/>
            <w:tcBorders>
              <w:top w:val="single" w:sz="4" w:space="0" w:color="auto"/>
              <w:left w:val="single" w:sz="4" w:space="0" w:color="auto"/>
              <w:bottom w:val="single" w:sz="4" w:space="0" w:color="auto"/>
              <w:right w:val="single" w:sz="4" w:space="0" w:color="auto"/>
            </w:tcBorders>
            <w:noWrap/>
            <w:vAlign w:val="bottom"/>
          </w:tcPr>
          <w:p w14:paraId="55B5016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181711</w:t>
            </w:r>
          </w:p>
        </w:tc>
        <w:tc>
          <w:tcPr>
            <w:tcW w:w="628" w:type="pct"/>
            <w:tcBorders>
              <w:top w:val="single" w:sz="4" w:space="0" w:color="auto"/>
              <w:left w:val="single" w:sz="4" w:space="0" w:color="auto"/>
              <w:bottom w:val="single" w:sz="4" w:space="0" w:color="auto"/>
              <w:right w:val="single" w:sz="4" w:space="0" w:color="auto"/>
            </w:tcBorders>
            <w:noWrap/>
            <w:vAlign w:val="bottom"/>
          </w:tcPr>
          <w:p w14:paraId="1C03299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185195</w:t>
            </w:r>
          </w:p>
        </w:tc>
      </w:tr>
      <w:tr w:rsidR="003C3DA0" w:rsidRPr="00CC49AB" w14:paraId="042FC366"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11FE86A2"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C7FB97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2047</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7AFBB29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2048</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24FE73D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2049</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tcPr>
          <w:p w14:paraId="50AFC39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2050</w:t>
            </w:r>
          </w:p>
        </w:tc>
        <w:tc>
          <w:tcPr>
            <w:tcW w:w="673" w:type="pct"/>
            <w:tcBorders>
              <w:top w:val="single" w:sz="4" w:space="0" w:color="auto"/>
              <w:left w:val="single" w:sz="4" w:space="0" w:color="auto"/>
              <w:bottom w:val="single" w:sz="4" w:space="0" w:color="auto"/>
              <w:right w:val="single" w:sz="4" w:space="0" w:color="auto"/>
            </w:tcBorders>
            <w:shd w:val="clear" w:color="auto" w:fill="auto"/>
            <w:noWrap/>
            <w:vAlign w:val="bottom"/>
          </w:tcPr>
          <w:p w14:paraId="01F0788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bottom"/>
          </w:tcPr>
          <w:p w14:paraId="014D0E7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1441EBA0"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767C8F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lastRenderedPageBreak/>
              <w:t>Shtëpi individuale</w:t>
            </w:r>
          </w:p>
        </w:tc>
        <w:tc>
          <w:tcPr>
            <w:tcW w:w="567" w:type="pct"/>
            <w:tcBorders>
              <w:top w:val="single" w:sz="4" w:space="0" w:color="auto"/>
              <w:left w:val="single" w:sz="4" w:space="0" w:color="auto"/>
              <w:bottom w:val="single" w:sz="4" w:space="0" w:color="auto"/>
              <w:right w:val="single" w:sz="4" w:space="0" w:color="auto"/>
            </w:tcBorders>
            <w:noWrap/>
            <w:vAlign w:val="bottom"/>
          </w:tcPr>
          <w:p w14:paraId="239552D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91165</w:t>
            </w:r>
          </w:p>
        </w:tc>
        <w:tc>
          <w:tcPr>
            <w:tcW w:w="779" w:type="pct"/>
            <w:tcBorders>
              <w:top w:val="single" w:sz="4" w:space="0" w:color="auto"/>
              <w:left w:val="single" w:sz="4" w:space="0" w:color="auto"/>
              <w:bottom w:val="single" w:sz="4" w:space="0" w:color="auto"/>
              <w:right w:val="single" w:sz="4" w:space="0" w:color="auto"/>
            </w:tcBorders>
            <w:noWrap/>
            <w:vAlign w:val="bottom"/>
          </w:tcPr>
          <w:p w14:paraId="3297435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92894</w:t>
            </w:r>
          </w:p>
        </w:tc>
        <w:tc>
          <w:tcPr>
            <w:tcW w:w="529" w:type="pct"/>
            <w:tcBorders>
              <w:top w:val="single" w:sz="4" w:space="0" w:color="auto"/>
              <w:left w:val="single" w:sz="4" w:space="0" w:color="auto"/>
              <w:bottom w:val="single" w:sz="4" w:space="0" w:color="auto"/>
              <w:right w:val="single" w:sz="4" w:space="0" w:color="auto"/>
            </w:tcBorders>
            <w:noWrap/>
            <w:vAlign w:val="bottom"/>
          </w:tcPr>
          <w:p w14:paraId="6FFE4C0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94700</w:t>
            </w:r>
          </w:p>
        </w:tc>
        <w:tc>
          <w:tcPr>
            <w:tcW w:w="625" w:type="pct"/>
            <w:tcBorders>
              <w:top w:val="single" w:sz="4" w:space="0" w:color="auto"/>
              <w:left w:val="single" w:sz="4" w:space="0" w:color="auto"/>
              <w:bottom w:val="single" w:sz="4" w:space="0" w:color="auto"/>
              <w:right w:val="single" w:sz="4" w:space="0" w:color="auto"/>
            </w:tcBorders>
            <w:noWrap/>
            <w:vAlign w:val="bottom"/>
          </w:tcPr>
          <w:p w14:paraId="09B7549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96360</w:t>
            </w:r>
          </w:p>
        </w:tc>
        <w:tc>
          <w:tcPr>
            <w:tcW w:w="673" w:type="pct"/>
            <w:tcBorders>
              <w:top w:val="single" w:sz="4" w:space="0" w:color="auto"/>
              <w:left w:val="single" w:sz="4" w:space="0" w:color="auto"/>
              <w:bottom w:val="single" w:sz="4" w:space="0" w:color="auto"/>
              <w:right w:val="single" w:sz="4" w:space="0" w:color="auto"/>
            </w:tcBorders>
            <w:noWrap/>
            <w:vAlign w:val="bottom"/>
          </w:tcPr>
          <w:p w14:paraId="59356A4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bottom"/>
          </w:tcPr>
          <w:p w14:paraId="713B8A9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67E9A996"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FF92853"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bottom"/>
          </w:tcPr>
          <w:p w14:paraId="548CD1C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15391</w:t>
            </w:r>
          </w:p>
        </w:tc>
        <w:tc>
          <w:tcPr>
            <w:tcW w:w="779" w:type="pct"/>
            <w:tcBorders>
              <w:top w:val="single" w:sz="4" w:space="0" w:color="auto"/>
              <w:left w:val="single" w:sz="4" w:space="0" w:color="auto"/>
              <w:bottom w:val="single" w:sz="4" w:space="0" w:color="auto"/>
              <w:right w:val="single" w:sz="4" w:space="0" w:color="auto"/>
            </w:tcBorders>
            <w:noWrap/>
            <w:vAlign w:val="bottom"/>
          </w:tcPr>
          <w:p w14:paraId="39582F5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15604</w:t>
            </w:r>
          </w:p>
        </w:tc>
        <w:tc>
          <w:tcPr>
            <w:tcW w:w="529" w:type="pct"/>
            <w:tcBorders>
              <w:top w:val="single" w:sz="4" w:space="0" w:color="auto"/>
              <w:left w:val="single" w:sz="4" w:space="0" w:color="auto"/>
              <w:bottom w:val="single" w:sz="4" w:space="0" w:color="auto"/>
              <w:right w:val="single" w:sz="4" w:space="0" w:color="auto"/>
            </w:tcBorders>
            <w:noWrap/>
            <w:vAlign w:val="bottom"/>
          </w:tcPr>
          <w:p w14:paraId="071CB5A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15827</w:t>
            </w:r>
          </w:p>
        </w:tc>
        <w:tc>
          <w:tcPr>
            <w:tcW w:w="625" w:type="pct"/>
            <w:tcBorders>
              <w:top w:val="single" w:sz="4" w:space="0" w:color="auto"/>
              <w:left w:val="single" w:sz="4" w:space="0" w:color="auto"/>
              <w:bottom w:val="single" w:sz="4" w:space="0" w:color="auto"/>
              <w:right w:val="single" w:sz="4" w:space="0" w:color="auto"/>
            </w:tcBorders>
            <w:noWrap/>
            <w:vAlign w:val="bottom"/>
          </w:tcPr>
          <w:p w14:paraId="7370D4F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16060</w:t>
            </w:r>
          </w:p>
        </w:tc>
        <w:tc>
          <w:tcPr>
            <w:tcW w:w="673" w:type="pct"/>
            <w:tcBorders>
              <w:top w:val="single" w:sz="4" w:space="0" w:color="auto"/>
              <w:left w:val="single" w:sz="4" w:space="0" w:color="auto"/>
              <w:bottom w:val="single" w:sz="4" w:space="0" w:color="auto"/>
              <w:right w:val="single" w:sz="4" w:space="0" w:color="auto"/>
            </w:tcBorders>
            <w:noWrap/>
            <w:vAlign w:val="bottom"/>
          </w:tcPr>
          <w:p w14:paraId="4AA66AF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bottom"/>
          </w:tcPr>
          <w:p w14:paraId="6D621C6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5F7F5ED7"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0A1BC2A0"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bottom"/>
          </w:tcPr>
          <w:p w14:paraId="6606338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9119</w:t>
            </w:r>
          </w:p>
        </w:tc>
        <w:tc>
          <w:tcPr>
            <w:tcW w:w="779" w:type="pct"/>
            <w:tcBorders>
              <w:top w:val="single" w:sz="4" w:space="0" w:color="auto"/>
              <w:left w:val="single" w:sz="4" w:space="0" w:color="auto"/>
              <w:bottom w:val="single" w:sz="4" w:space="0" w:color="auto"/>
              <w:right w:val="single" w:sz="4" w:space="0" w:color="auto"/>
            </w:tcBorders>
            <w:noWrap/>
            <w:vAlign w:val="bottom"/>
          </w:tcPr>
          <w:p w14:paraId="16F31C0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9272</w:t>
            </w:r>
          </w:p>
        </w:tc>
        <w:tc>
          <w:tcPr>
            <w:tcW w:w="529" w:type="pct"/>
            <w:tcBorders>
              <w:top w:val="single" w:sz="4" w:space="0" w:color="auto"/>
              <w:left w:val="single" w:sz="4" w:space="0" w:color="auto"/>
              <w:bottom w:val="single" w:sz="4" w:space="0" w:color="auto"/>
              <w:right w:val="single" w:sz="4" w:space="0" w:color="auto"/>
            </w:tcBorders>
            <w:noWrap/>
            <w:vAlign w:val="bottom"/>
          </w:tcPr>
          <w:p w14:paraId="07881B6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9431</w:t>
            </w:r>
          </w:p>
        </w:tc>
        <w:tc>
          <w:tcPr>
            <w:tcW w:w="625" w:type="pct"/>
            <w:tcBorders>
              <w:top w:val="single" w:sz="4" w:space="0" w:color="auto"/>
              <w:left w:val="single" w:sz="4" w:space="0" w:color="auto"/>
              <w:bottom w:val="single" w:sz="4" w:space="0" w:color="auto"/>
              <w:right w:val="single" w:sz="4" w:space="0" w:color="auto"/>
            </w:tcBorders>
            <w:noWrap/>
            <w:vAlign w:val="bottom"/>
          </w:tcPr>
          <w:p w14:paraId="0B9021D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10037</w:t>
            </w:r>
          </w:p>
        </w:tc>
        <w:tc>
          <w:tcPr>
            <w:tcW w:w="673" w:type="pct"/>
            <w:tcBorders>
              <w:top w:val="single" w:sz="4" w:space="0" w:color="auto"/>
              <w:left w:val="single" w:sz="4" w:space="0" w:color="auto"/>
              <w:bottom w:val="single" w:sz="4" w:space="0" w:color="auto"/>
              <w:right w:val="single" w:sz="4" w:space="0" w:color="auto"/>
            </w:tcBorders>
            <w:noWrap/>
            <w:vAlign w:val="bottom"/>
          </w:tcPr>
          <w:p w14:paraId="336F5D1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bottom"/>
          </w:tcPr>
          <w:p w14:paraId="525344B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628A2D64"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46659D0"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bottom"/>
          </w:tcPr>
          <w:p w14:paraId="5590562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73159</w:t>
            </w:r>
          </w:p>
        </w:tc>
        <w:tc>
          <w:tcPr>
            <w:tcW w:w="779" w:type="pct"/>
            <w:tcBorders>
              <w:top w:val="single" w:sz="4" w:space="0" w:color="auto"/>
              <w:left w:val="single" w:sz="4" w:space="0" w:color="auto"/>
              <w:bottom w:val="single" w:sz="4" w:space="0" w:color="auto"/>
              <w:right w:val="single" w:sz="4" w:space="0" w:color="auto"/>
            </w:tcBorders>
            <w:noWrap/>
            <w:vAlign w:val="bottom"/>
          </w:tcPr>
          <w:p w14:paraId="1D451A7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74865</w:t>
            </w:r>
          </w:p>
        </w:tc>
        <w:tc>
          <w:tcPr>
            <w:tcW w:w="529" w:type="pct"/>
            <w:tcBorders>
              <w:top w:val="single" w:sz="4" w:space="0" w:color="auto"/>
              <w:left w:val="single" w:sz="4" w:space="0" w:color="auto"/>
              <w:bottom w:val="single" w:sz="4" w:space="0" w:color="auto"/>
              <w:right w:val="single" w:sz="4" w:space="0" w:color="auto"/>
            </w:tcBorders>
            <w:noWrap/>
            <w:vAlign w:val="bottom"/>
          </w:tcPr>
          <w:p w14:paraId="7F14FEF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76646</w:t>
            </w:r>
          </w:p>
        </w:tc>
        <w:tc>
          <w:tcPr>
            <w:tcW w:w="625" w:type="pct"/>
            <w:tcBorders>
              <w:top w:val="single" w:sz="4" w:space="0" w:color="auto"/>
              <w:left w:val="single" w:sz="4" w:space="0" w:color="auto"/>
              <w:bottom w:val="single" w:sz="4" w:space="0" w:color="auto"/>
              <w:right w:val="single" w:sz="4" w:space="0" w:color="auto"/>
            </w:tcBorders>
            <w:noWrap/>
            <w:vAlign w:val="bottom"/>
          </w:tcPr>
          <w:p w14:paraId="63869C0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78292</w:t>
            </w:r>
          </w:p>
        </w:tc>
        <w:tc>
          <w:tcPr>
            <w:tcW w:w="673" w:type="pct"/>
            <w:tcBorders>
              <w:top w:val="single" w:sz="4" w:space="0" w:color="auto"/>
              <w:left w:val="single" w:sz="4" w:space="0" w:color="auto"/>
              <w:bottom w:val="single" w:sz="4" w:space="0" w:color="auto"/>
              <w:right w:val="single" w:sz="4" w:space="0" w:color="auto"/>
            </w:tcBorders>
            <w:noWrap/>
            <w:vAlign w:val="bottom"/>
          </w:tcPr>
          <w:p w14:paraId="3E1D99D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bottom"/>
          </w:tcPr>
          <w:p w14:paraId="10A3449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52B8CCC6"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69FC3070"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bottom"/>
          </w:tcPr>
          <w:p w14:paraId="0ADB341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188834</w:t>
            </w:r>
          </w:p>
        </w:tc>
        <w:tc>
          <w:tcPr>
            <w:tcW w:w="779" w:type="pct"/>
            <w:tcBorders>
              <w:top w:val="single" w:sz="4" w:space="0" w:color="auto"/>
              <w:left w:val="single" w:sz="4" w:space="0" w:color="auto"/>
              <w:bottom w:val="single" w:sz="4" w:space="0" w:color="auto"/>
              <w:right w:val="single" w:sz="4" w:space="0" w:color="auto"/>
            </w:tcBorders>
            <w:noWrap/>
            <w:vAlign w:val="bottom"/>
          </w:tcPr>
          <w:p w14:paraId="166A5CC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192635</w:t>
            </w:r>
          </w:p>
        </w:tc>
        <w:tc>
          <w:tcPr>
            <w:tcW w:w="529" w:type="pct"/>
            <w:tcBorders>
              <w:top w:val="single" w:sz="4" w:space="0" w:color="auto"/>
              <w:left w:val="single" w:sz="4" w:space="0" w:color="auto"/>
              <w:bottom w:val="single" w:sz="4" w:space="0" w:color="auto"/>
              <w:right w:val="single" w:sz="4" w:space="0" w:color="auto"/>
            </w:tcBorders>
            <w:noWrap/>
            <w:vAlign w:val="bottom"/>
          </w:tcPr>
          <w:p w14:paraId="097612E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196604</w:t>
            </w:r>
          </w:p>
        </w:tc>
        <w:tc>
          <w:tcPr>
            <w:tcW w:w="625" w:type="pct"/>
            <w:tcBorders>
              <w:top w:val="single" w:sz="4" w:space="0" w:color="auto"/>
              <w:left w:val="single" w:sz="4" w:space="0" w:color="auto"/>
              <w:bottom w:val="single" w:sz="4" w:space="0" w:color="auto"/>
              <w:right w:val="single" w:sz="4" w:space="0" w:color="auto"/>
            </w:tcBorders>
            <w:noWrap/>
            <w:vAlign w:val="bottom"/>
          </w:tcPr>
          <w:p w14:paraId="11BF6B1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200749</w:t>
            </w:r>
          </w:p>
        </w:tc>
        <w:tc>
          <w:tcPr>
            <w:tcW w:w="673" w:type="pct"/>
            <w:tcBorders>
              <w:top w:val="single" w:sz="4" w:space="0" w:color="auto"/>
              <w:left w:val="single" w:sz="4" w:space="0" w:color="auto"/>
              <w:bottom w:val="single" w:sz="4" w:space="0" w:color="auto"/>
              <w:right w:val="single" w:sz="4" w:space="0" w:color="auto"/>
            </w:tcBorders>
            <w:noWrap/>
            <w:vAlign w:val="bottom"/>
          </w:tcPr>
          <w:p w14:paraId="777BA53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bottom"/>
          </w:tcPr>
          <w:p w14:paraId="5D7E561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bl>
    <w:p w14:paraId="1694B8C6" w14:textId="77777777" w:rsidR="00E82E3E" w:rsidRPr="00CC49AB" w:rsidRDefault="00E82E3E" w:rsidP="003C3DA0">
      <w:pPr>
        <w:pStyle w:val="Heading1"/>
        <w:numPr>
          <w:ilvl w:val="0"/>
          <w:numId w:val="0"/>
        </w:numPr>
        <w:spacing w:after="0" w:line="240" w:lineRule="auto"/>
        <w:rPr>
          <w:rFonts w:ascii="Garamond" w:hAnsi="Garamond" w:cs="Times New Roman"/>
          <w:color w:val="auto"/>
        </w:rPr>
      </w:pPr>
      <w:bookmarkStart w:id="420" w:name="_Toc184729177"/>
    </w:p>
    <w:p w14:paraId="62814C89" w14:textId="4CA12F75" w:rsidR="003C3DA0" w:rsidRPr="00CC49AB" w:rsidRDefault="003C3DA0" w:rsidP="00E82E3E">
      <w:pPr>
        <w:pStyle w:val="TEKSTIIIIII"/>
      </w:pPr>
      <w:r w:rsidRPr="00CC49AB">
        <w:t>Aneksi 8: Sipërfaqja e parashikuar (m</w:t>
      </w:r>
      <w:r w:rsidRPr="00CC49AB">
        <w:rPr>
          <w:vertAlign w:val="superscript"/>
        </w:rPr>
        <w:t>2</w:t>
      </w:r>
      <w:r w:rsidRPr="00CC49AB">
        <w:t xml:space="preserve">) e njësive të banimit të okupuara të </w:t>
      </w:r>
      <w:r w:rsidR="00CC49AB" w:rsidRPr="00CC49AB">
        <w:t xml:space="preserve">zonës </w:t>
      </w:r>
      <w:r w:rsidRPr="00CC49AB">
        <w:t xml:space="preserve">klimatike 2 për periudhën </w:t>
      </w:r>
      <w:r w:rsidR="00CE5C83" w:rsidRPr="00CC49AB">
        <w:t>2023–2050</w:t>
      </w:r>
      <w:bookmarkEnd w:id="420"/>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00"/>
        <w:gridCol w:w="1095"/>
        <w:gridCol w:w="1429"/>
        <w:gridCol w:w="1094"/>
        <w:gridCol w:w="1146"/>
        <w:gridCol w:w="1234"/>
        <w:gridCol w:w="1152"/>
      </w:tblGrid>
      <w:tr w:rsidR="003C3DA0" w:rsidRPr="00CC49AB" w14:paraId="26CD2E8F"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1561FDFC"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B597AB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2023</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2C4E9CF"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2024</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74AA0D0"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2025</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50813A5"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2026</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1E670B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2027</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07FEDA8"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2028</w:t>
            </w:r>
          </w:p>
        </w:tc>
      </w:tr>
      <w:tr w:rsidR="003C3DA0" w:rsidRPr="00CC49AB" w14:paraId="2496E80C"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87FE656"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4DB44888"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3,690,196</w:t>
            </w:r>
          </w:p>
        </w:tc>
        <w:tc>
          <w:tcPr>
            <w:tcW w:w="764" w:type="pct"/>
            <w:tcBorders>
              <w:top w:val="single" w:sz="4" w:space="0" w:color="auto"/>
              <w:left w:val="single" w:sz="4" w:space="0" w:color="auto"/>
              <w:bottom w:val="single" w:sz="4" w:space="0" w:color="auto"/>
              <w:right w:val="single" w:sz="4" w:space="0" w:color="auto"/>
            </w:tcBorders>
            <w:noWrap/>
            <w:vAlign w:val="center"/>
          </w:tcPr>
          <w:p w14:paraId="184F7AB3"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3,752,454</w:t>
            </w:r>
          </w:p>
        </w:tc>
        <w:tc>
          <w:tcPr>
            <w:tcW w:w="585" w:type="pct"/>
            <w:tcBorders>
              <w:top w:val="single" w:sz="4" w:space="0" w:color="auto"/>
              <w:left w:val="single" w:sz="4" w:space="0" w:color="auto"/>
              <w:bottom w:val="single" w:sz="4" w:space="0" w:color="auto"/>
              <w:right w:val="single" w:sz="4" w:space="0" w:color="auto"/>
            </w:tcBorders>
            <w:noWrap/>
            <w:vAlign w:val="center"/>
          </w:tcPr>
          <w:p w14:paraId="3C22F115"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3,812,448</w:t>
            </w:r>
          </w:p>
        </w:tc>
        <w:tc>
          <w:tcPr>
            <w:tcW w:w="613" w:type="pct"/>
            <w:tcBorders>
              <w:top w:val="single" w:sz="4" w:space="0" w:color="auto"/>
              <w:left w:val="single" w:sz="4" w:space="0" w:color="auto"/>
              <w:bottom w:val="single" w:sz="4" w:space="0" w:color="auto"/>
              <w:right w:val="single" w:sz="4" w:space="0" w:color="auto"/>
            </w:tcBorders>
            <w:noWrap/>
            <w:vAlign w:val="center"/>
          </w:tcPr>
          <w:p w14:paraId="2387741E"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3,871,992</w:t>
            </w:r>
          </w:p>
        </w:tc>
        <w:tc>
          <w:tcPr>
            <w:tcW w:w="660" w:type="pct"/>
            <w:tcBorders>
              <w:top w:val="single" w:sz="4" w:space="0" w:color="auto"/>
              <w:left w:val="single" w:sz="4" w:space="0" w:color="auto"/>
              <w:bottom w:val="single" w:sz="4" w:space="0" w:color="auto"/>
              <w:right w:val="single" w:sz="4" w:space="0" w:color="auto"/>
            </w:tcBorders>
            <w:noWrap/>
            <w:vAlign w:val="center"/>
          </w:tcPr>
          <w:p w14:paraId="1E7E734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3,931,354</w:t>
            </w:r>
          </w:p>
        </w:tc>
        <w:tc>
          <w:tcPr>
            <w:tcW w:w="616" w:type="pct"/>
            <w:tcBorders>
              <w:top w:val="single" w:sz="4" w:space="0" w:color="auto"/>
              <w:left w:val="single" w:sz="4" w:space="0" w:color="auto"/>
              <w:bottom w:val="single" w:sz="4" w:space="0" w:color="auto"/>
              <w:right w:val="single" w:sz="4" w:space="0" w:color="auto"/>
            </w:tcBorders>
            <w:noWrap/>
            <w:vAlign w:val="center"/>
          </w:tcPr>
          <w:p w14:paraId="741A00A0"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3,992,156</w:t>
            </w:r>
          </w:p>
        </w:tc>
      </w:tr>
      <w:tr w:rsidR="003C3DA0" w:rsidRPr="00CC49AB" w14:paraId="19EDB982"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4C50D9D1"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54C10F60"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628,455</w:t>
            </w:r>
          </w:p>
        </w:tc>
        <w:tc>
          <w:tcPr>
            <w:tcW w:w="764" w:type="pct"/>
            <w:tcBorders>
              <w:top w:val="single" w:sz="4" w:space="0" w:color="auto"/>
              <w:left w:val="single" w:sz="4" w:space="0" w:color="auto"/>
              <w:bottom w:val="single" w:sz="4" w:space="0" w:color="auto"/>
              <w:right w:val="single" w:sz="4" w:space="0" w:color="auto"/>
            </w:tcBorders>
            <w:noWrap/>
            <w:vAlign w:val="center"/>
          </w:tcPr>
          <w:p w14:paraId="0D77B7A9"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599,281</w:t>
            </w:r>
          </w:p>
        </w:tc>
        <w:tc>
          <w:tcPr>
            <w:tcW w:w="585" w:type="pct"/>
            <w:tcBorders>
              <w:top w:val="single" w:sz="4" w:space="0" w:color="auto"/>
              <w:left w:val="single" w:sz="4" w:space="0" w:color="auto"/>
              <w:bottom w:val="single" w:sz="4" w:space="0" w:color="auto"/>
              <w:right w:val="single" w:sz="4" w:space="0" w:color="auto"/>
            </w:tcBorders>
            <w:noWrap/>
            <w:vAlign w:val="center"/>
          </w:tcPr>
          <w:p w14:paraId="44CD837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602,599</w:t>
            </w:r>
          </w:p>
        </w:tc>
        <w:tc>
          <w:tcPr>
            <w:tcW w:w="613" w:type="pct"/>
            <w:tcBorders>
              <w:top w:val="single" w:sz="4" w:space="0" w:color="auto"/>
              <w:left w:val="single" w:sz="4" w:space="0" w:color="auto"/>
              <w:bottom w:val="single" w:sz="4" w:space="0" w:color="auto"/>
              <w:right w:val="single" w:sz="4" w:space="0" w:color="auto"/>
            </w:tcBorders>
            <w:noWrap/>
            <w:vAlign w:val="center"/>
          </w:tcPr>
          <w:p w14:paraId="1B3876F8"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605,706</w:t>
            </w:r>
          </w:p>
        </w:tc>
        <w:tc>
          <w:tcPr>
            <w:tcW w:w="660" w:type="pct"/>
            <w:tcBorders>
              <w:top w:val="single" w:sz="4" w:space="0" w:color="auto"/>
              <w:left w:val="single" w:sz="4" w:space="0" w:color="auto"/>
              <w:bottom w:val="single" w:sz="4" w:space="0" w:color="auto"/>
              <w:right w:val="single" w:sz="4" w:space="0" w:color="auto"/>
            </w:tcBorders>
            <w:noWrap/>
            <w:vAlign w:val="center"/>
          </w:tcPr>
          <w:p w14:paraId="6038D7AA"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608,648</w:t>
            </w:r>
          </w:p>
        </w:tc>
        <w:tc>
          <w:tcPr>
            <w:tcW w:w="616" w:type="pct"/>
            <w:tcBorders>
              <w:top w:val="single" w:sz="4" w:space="0" w:color="auto"/>
              <w:left w:val="single" w:sz="4" w:space="0" w:color="auto"/>
              <w:bottom w:val="single" w:sz="4" w:space="0" w:color="auto"/>
              <w:right w:val="single" w:sz="4" w:space="0" w:color="auto"/>
            </w:tcBorders>
            <w:noWrap/>
            <w:vAlign w:val="center"/>
          </w:tcPr>
          <w:p w14:paraId="7FB69136"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611,675</w:t>
            </w:r>
          </w:p>
        </w:tc>
      </w:tr>
      <w:tr w:rsidR="003C3DA0" w:rsidRPr="00CC49AB" w14:paraId="56DB3105"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4FF2717D"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22F8AA45"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396,962</w:t>
            </w:r>
          </w:p>
        </w:tc>
        <w:tc>
          <w:tcPr>
            <w:tcW w:w="764" w:type="pct"/>
            <w:tcBorders>
              <w:top w:val="single" w:sz="4" w:space="0" w:color="auto"/>
              <w:left w:val="single" w:sz="4" w:space="0" w:color="auto"/>
              <w:bottom w:val="single" w:sz="4" w:space="0" w:color="auto"/>
              <w:right w:val="single" w:sz="4" w:space="0" w:color="auto"/>
            </w:tcBorders>
            <w:noWrap/>
            <w:vAlign w:val="center"/>
          </w:tcPr>
          <w:p w14:paraId="38A8D516"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422,167</w:t>
            </w:r>
          </w:p>
        </w:tc>
        <w:tc>
          <w:tcPr>
            <w:tcW w:w="585" w:type="pct"/>
            <w:tcBorders>
              <w:top w:val="single" w:sz="4" w:space="0" w:color="auto"/>
              <w:left w:val="single" w:sz="4" w:space="0" w:color="auto"/>
              <w:bottom w:val="single" w:sz="4" w:space="0" w:color="auto"/>
              <w:right w:val="single" w:sz="4" w:space="0" w:color="auto"/>
            </w:tcBorders>
            <w:noWrap/>
            <w:vAlign w:val="center"/>
          </w:tcPr>
          <w:p w14:paraId="4003736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422,153</w:t>
            </w:r>
          </w:p>
        </w:tc>
        <w:tc>
          <w:tcPr>
            <w:tcW w:w="613" w:type="pct"/>
            <w:tcBorders>
              <w:top w:val="single" w:sz="4" w:space="0" w:color="auto"/>
              <w:left w:val="single" w:sz="4" w:space="0" w:color="auto"/>
              <w:bottom w:val="single" w:sz="4" w:space="0" w:color="auto"/>
              <w:right w:val="single" w:sz="4" w:space="0" w:color="auto"/>
            </w:tcBorders>
            <w:noWrap/>
            <w:vAlign w:val="center"/>
          </w:tcPr>
          <w:p w14:paraId="5F6FEC8B"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421,934</w:t>
            </w:r>
          </w:p>
        </w:tc>
        <w:tc>
          <w:tcPr>
            <w:tcW w:w="660" w:type="pct"/>
            <w:tcBorders>
              <w:top w:val="single" w:sz="4" w:space="0" w:color="auto"/>
              <w:left w:val="single" w:sz="4" w:space="0" w:color="auto"/>
              <w:bottom w:val="single" w:sz="4" w:space="0" w:color="auto"/>
              <w:right w:val="single" w:sz="4" w:space="0" w:color="auto"/>
            </w:tcBorders>
            <w:noWrap/>
            <w:vAlign w:val="center"/>
          </w:tcPr>
          <w:p w14:paraId="63D2896E"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421,544</w:t>
            </w:r>
          </w:p>
        </w:tc>
        <w:tc>
          <w:tcPr>
            <w:tcW w:w="616" w:type="pct"/>
            <w:tcBorders>
              <w:top w:val="single" w:sz="4" w:space="0" w:color="auto"/>
              <w:left w:val="single" w:sz="4" w:space="0" w:color="auto"/>
              <w:bottom w:val="single" w:sz="4" w:space="0" w:color="auto"/>
              <w:right w:val="single" w:sz="4" w:space="0" w:color="auto"/>
            </w:tcBorders>
            <w:noWrap/>
            <w:vAlign w:val="center"/>
          </w:tcPr>
          <w:p w14:paraId="1EEF213F"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421,163</w:t>
            </w:r>
          </w:p>
        </w:tc>
      </w:tr>
      <w:tr w:rsidR="003C3DA0" w:rsidRPr="00CC49AB" w14:paraId="322DD3A9"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1F4836E"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0C62DB0C"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2,493,810</w:t>
            </w:r>
          </w:p>
        </w:tc>
        <w:tc>
          <w:tcPr>
            <w:tcW w:w="764" w:type="pct"/>
            <w:tcBorders>
              <w:top w:val="single" w:sz="4" w:space="0" w:color="auto"/>
              <w:left w:val="single" w:sz="4" w:space="0" w:color="auto"/>
              <w:bottom w:val="single" w:sz="4" w:space="0" w:color="auto"/>
              <w:right w:val="single" w:sz="4" w:space="0" w:color="auto"/>
            </w:tcBorders>
            <w:noWrap/>
            <w:vAlign w:val="center"/>
          </w:tcPr>
          <w:p w14:paraId="477A04CB"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2,522,553</w:t>
            </w:r>
          </w:p>
        </w:tc>
        <w:tc>
          <w:tcPr>
            <w:tcW w:w="585" w:type="pct"/>
            <w:tcBorders>
              <w:top w:val="single" w:sz="4" w:space="0" w:color="auto"/>
              <w:left w:val="single" w:sz="4" w:space="0" w:color="auto"/>
              <w:bottom w:val="single" w:sz="4" w:space="0" w:color="auto"/>
              <w:right w:val="single" w:sz="4" w:space="0" w:color="auto"/>
            </w:tcBorders>
            <w:noWrap/>
            <w:vAlign w:val="center"/>
          </w:tcPr>
          <w:p w14:paraId="2F16CABF"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2,542,866</w:t>
            </w:r>
          </w:p>
        </w:tc>
        <w:tc>
          <w:tcPr>
            <w:tcW w:w="613" w:type="pct"/>
            <w:tcBorders>
              <w:top w:val="single" w:sz="4" w:space="0" w:color="auto"/>
              <w:left w:val="single" w:sz="4" w:space="0" w:color="auto"/>
              <w:bottom w:val="single" w:sz="4" w:space="0" w:color="auto"/>
              <w:right w:val="single" w:sz="4" w:space="0" w:color="auto"/>
            </w:tcBorders>
            <w:noWrap/>
            <w:vAlign w:val="center"/>
          </w:tcPr>
          <w:p w14:paraId="186CC38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2,562,311</w:t>
            </w:r>
          </w:p>
        </w:tc>
        <w:tc>
          <w:tcPr>
            <w:tcW w:w="660" w:type="pct"/>
            <w:tcBorders>
              <w:top w:val="single" w:sz="4" w:space="0" w:color="auto"/>
              <w:left w:val="single" w:sz="4" w:space="0" w:color="auto"/>
              <w:bottom w:val="single" w:sz="4" w:space="0" w:color="auto"/>
              <w:right w:val="single" w:sz="4" w:space="0" w:color="auto"/>
            </w:tcBorders>
            <w:noWrap/>
            <w:vAlign w:val="center"/>
          </w:tcPr>
          <w:p w14:paraId="1F96BA9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2,581,089</w:t>
            </w:r>
          </w:p>
        </w:tc>
        <w:tc>
          <w:tcPr>
            <w:tcW w:w="616" w:type="pct"/>
            <w:tcBorders>
              <w:top w:val="single" w:sz="4" w:space="0" w:color="auto"/>
              <w:left w:val="single" w:sz="4" w:space="0" w:color="auto"/>
              <w:bottom w:val="single" w:sz="4" w:space="0" w:color="auto"/>
              <w:right w:val="single" w:sz="4" w:space="0" w:color="auto"/>
            </w:tcBorders>
            <w:noWrap/>
            <w:vAlign w:val="center"/>
          </w:tcPr>
          <w:p w14:paraId="7481C9F6"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2,600,234</w:t>
            </w:r>
          </w:p>
        </w:tc>
      </w:tr>
      <w:tr w:rsidR="003C3DA0" w:rsidRPr="00CC49AB" w14:paraId="369CD07A"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31DC673"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4852EB4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7,209,423</w:t>
            </w:r>
          </w:p>
        </w:tc>
        <w:tc>
          <w:tcPr>
            <w:tcW w:w="764" w:type="pct"/>
            <w:tcBorders>
              <w:top w:val="single" w:sz="4" w:space="0" w:color="auto"/>
              <w:left w:val="single" w:sz="4" w:space="0" w:color="auto"/>
              <w:bottom w:val="single" w:sz="4" w:space="0" w:color="auto"/>
              <w:right w:val="single" w:sz="4" w:space="0" w:color="auto"/>
            </w:tcBorders>
            <w:noWrap/>
            <w:vAlign w:val="center"/>
          </w:tcPr>
          <w:p w14:paraId="3018601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7,296,455</w:t>
            </w:r>
          </w:p>
        </w:tc>
        <w:tc>
          <w:tcPr>
            <w:tcW w:w="585" w:type="pct"/>
            <w:tcBorders>
              <w:top w:val="single" w:sz="4" w:space="0" w:color="auto"/>
              <w:left w:val="single" w:sz="4" w:space="0" w:color="auto"/>
              <w:bottom w:val="single" w:sz="4" w:space="0" w:color="auto"/>
              <w:right w:val="single" w:sz="4" w:space="0" w:color="auto"/>
            </w:tcBorders>
            <w:noWrap/>
            <w:vAlign w:val="center"/>
          </w:tcPr>
          <w:p w14:paraId="322B9B7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7,380,066</w:t>
            </w:r>
          </w:p>
        </w:tc>
        <w:tc>
          <w:tcPr>
            <w:tcW w:w="613" w:type="pct"/>
            <w:tcBorders>
              <w:top w:val="single" w:sz="4" w:space="0" w:color="auto"/>
              <w:left w:val="single" w:sz="4" w:space="0" w:color="auto"/>
              <w:bottom w:val="single" w:sz="4" w:space="0" w:color="auto"/>
              <w:right w:val="single" w:sz="4" w:space="0" w:color="auto"/>
            </w:tcBorders>
            <w:noWrap/>
            <w:vAlign w:val="center"/>
          </w:tcPr>
          <w:p w14:paraId="4DF7EBC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7,461,943</w:t>
            </w:r>
          </w:p>
        </w:tc>
        <w:tc>
          <w:tcPr>
            <w:tcW w:w="660" w:type="pct"/>
            <w:tcBorders>
              <w:top w:val="single" w:sz="4" w:space="0" w:color="auto"/>
              <w:left w:val="single" w:sz="4" w:space="0" w:color="auto"/>
              <w:bottom w:val="single" w:sz="4" w:space="0" w:color="auto"/>
              <w:right w:val="single" w:sz="4" w:space="0" w:color="auto"/>
            </w:tcBorders>
            <w:noWrap/>
            <w:vAlign w:val="center"/>
          </w:tcPr>
          <w:p w14:paraId="3B1D69C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7,542,635</w:t>
            </w:r>
          </w:p>
        </w:tc>
        <w:tc>
          <w:tcPr>
            <w:tcW w:w="616" w:type="pct"/>
            <w:tcBorders>
              <w:top w:val="single" w:sz="4" w:space="0" w:color="auto"/>
              <w:left w:val="single" w:sz="4" w:space="0" w:color="auto"/>
              <w:bottom w:val="single" w:sz="4" w:space="0" w:color="auto"/>
              <w:right w:val="single" w:sz="4" w:space="0" w:color="auto"/>
            </w:tcBorders>
            <w:noWrap/>
            <w:vAlign w:val="center"/>
          </w:tcPr>
          <w:p w14:paraId="726F65A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7,625,228</w:t>
            </w:r>
          </w:p>
        </w:tc>
      </w:tr>
      <w:tr w:rsidR="003C3DA0" w:rsidRPr="00CC49AB" w14:paraId="0445F7C8"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38F6B35C"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B4B9E7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2029</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F0C525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2030</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6BEC1B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2031</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F1A96F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2032</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A1D995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2033</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C91110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2034</w:t>
            </w:r>
          </w:p>
        </w:tc>
      </w:tr>
      <w:tr w:rsidR="003C3DA0" w:rsidRPr="00CC49AB" w14:paraId="7CA90C46"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B3F71C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1BFC82A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4,054,107</w:t>
            </w:r>
          </w:p>
        </w:tc>
        <w:tc>
          <w:tcPr>
            <w:tcW w:w="764" w:type="pct"/>
            <w:tcBorders>
              <w:top w:val="single" w:sz="4" w:space="0" w:color="auto"/>
              <w:left w:val="single" w:sz="4" w:space="0" w:color="auto"/>
              <w:bottom w:val="single" w:sz="4" w:space="0" w:color="auto"/>
              <w:right w:val="single" w:sz="4" w:space="0" w:color="auto"/>
            </w:tcBorders>
            <w:noWrap/>
            <w:vAlign w:val="center"/>
          </w:tcPr>
          <w:p w14:paraId="412D5D0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4,117,580</w:t>
            </w:r>
          </w:p>
        </w:tc>
        <w:tc>
          <w:tcPr>
            <w:tcW w:w="585" w:type="pct"/>
            <w:tcBorders>
              <w:top w:val="single" w:sz="4" w:space="0" w:color="auto"/>
              <w:left w:val="single" w:sz="4" w:space="0" w:color="auto"/>
              <w:bottom w:val="single" w:sz="4" w:space="0" w:color="auto"/>
              <w:right w:val="single" w:sz="4" w:space="0" w:color="auto"/>
            </w:tcBorders>
            <w:noWrap/>
            <w:vAlign w:val="center"/>
          </w:tcPr>
          <w:p w14:paraId="04574C1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4,182,274</w:t>
            </w:r>
          </w:p>
        </w:tc>
        <w:tc>
          <w:tcPr>
            <w:tcW w:w="613" w:type="pct"/>
            <w:tcBorders>
              <w:top w:val="single" w:sz="4" w:space="0" w:color="auto"/>
              <w:left w:val="single" w:sz="4" w:space="0" w:color="auto"/>
              <w:bottom w:val="single" w:sz="4" w:space="0" w:color="auto"/>
              <w:right w:val="single" w:sz="4" w:space="0" w:color="auto"/>
            </w:tcBorders>
            <w:noWrap/>
            <w:vAlign w:val="center"/>
          </w:tcPr>
          <w:p w14:paraId="240DA5D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4,248,221</w:t>
            </w:r>
          </w:p>
        </w:tc>
        <w:tc>
          <w:tcPr>
            <w:tcW w:w="660" w:type="pct"/>
            <w:tcBorders>
              <w:top w:val="single" w:sz="4" w:space="0" w:color="auto"/>
              <w:left w:val="single" w:sz="4" w:space="0" w:color="auto"/>
              <w:bottom w:val="single" w:sz="4" w:space="0" w:color="auto"/>
              <w:right w:val="single" w:sz="4" w:space="0" w:color="auto"/>
            </w:tcBorders>
            <w:noWrap/>
            <w:vAlign w:val="center"/>
          </w:tcPr>
          <w:p w14:paraId="3AA0843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4,313,636</w:t>
            </w:r>
          </w:p>
        </w:tc>
        <w:tc>
          <w:tcPr>
            <w:tcW w:w="616" w:type="pct"/>
            <w:tcBorders>
              <w:top w:val="single" w:sz="4" w:space="0" w:color="auto"/>
              <w:left w:val="single" w:sz="4" w:space="0" w:color="auto"/>
              <w:bottom w:val="single" w:sz="4" w:space="0" w:color="auto"/>
              <w:right w:val="single" w:sz="4" w:space="0" w:color="auto"/>
            </w:tcBorders>
            <w:noWrap/>
            <w:vAlign w:val="center"/>
          </w:tcPr>
          <w:p w14:paraId="3AFC508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4,378,455</w:t>
            </w:r>
          </w:p>
        </w:tc>
      </w:tr>
      <w:tr w:rsidR="003C3DA0" w:rsidRPr="00CC49AB" w14:paraId="713FB87D"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7C48C818"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0F314BD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614,737</w:t>
            </w:r>
          </w:p>
        </w:tc>
        <w:tc>
          <w:tcPr>
            <w:tcW w:w="764" w:type="pct"/>
            <w:tcBorders>
              <w:top w:val="single" w:sz="4" w:space="0" w:color="auto"/>
              <w:left w:val="single" w:sz="4" w:space="0" w:color="auto"/>
              <w:bottom w:val="single" w:sz="4" w:space="0" w:color="auto"/>
              <w:right w:val="single" w:sz="4" w:space="0" w:color="auto"/>
            </w:tcBorders>
            <w:noWrap/>
            <w:vAlign w:val="center"/>
          </w:tcPr>
          <w:p w14:paraId="71381C9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617,887</w:t>
            </w:r>
          </w:p>
        </w:tc>
        <w:tc>
          <w:tcPr>
            <w:tcW w:w="585" w:type="pct"/>
            <w:tcBorders>
              <w:top w:val="single" w:sz="4" w:space="0" w:color="auto"/>
              <w:left w:val="single" w:sz="4" w:space="0" w:color="auto"/>
              <w:bottom w:val="single" w:sz="4" w:space="0" w:color="auto"/>
              <w:right w:val="single" w:sz="4" w:space="0" w:color="auto"/>
            </w:tcBorders>
            <w:noWrap/>
            <w:vAlign w:val="center"/>
          </w:tcPr>
          <w:p w14:paraId="10AE061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621,074</w:t>
            </w:r>
          </w:p>
        </w:tc>
        <w:tc>
          <w:tcPr>
            <w:tcW w:w="613" w:type="pct"/>
            <w:tcBorders>
              <w:top w:val="single" w:sz="4" w:space="0" w:color="auto"/>
              <w:left w:val="single" w:sz="4" w:space="0" w:color="auto"/>
              <w:bottom w:val="single" w:sz="4" w:space="0" w:color="auto"/>
              <w:right w:val="single" w:sz="4" w:space="0" w:color="auto"/>
            </w:tcBorders>
            <w:noWrap/>
            <w:vAlign w:val="center"/>
          </w:tcPr>
          <w:p w14:paraId="7F2C07B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624,302</w:t>
            </w:r>
          </w:p>
        </w:tc>
        <w:tc>
          <w:tcPr>
            <w:tcW w:w="660" w:type="pct"/>
            <w:tcBorders>
              <w:top w:val="single" w:sz="4" w:space="0" w:color="auto"/>
              <w:left w:val="single" w:sz="4" w:space="0" w:color="auto"/>
              <w:bottom w:val="single" w:sz="4" w:space="0" w:color="auto"/>
              <w:right w:val="single" w:sz="4" w:space="0" w:color="auto"/>
            </w:tcBorders>
            <w:noWrap/>
            <w:vAlign w:val="center"/>
          </w:tcPr>
          <w:p w14:paraId="5730677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627,309</w:t>
            </w:r>
          </w:p>
        </w:tc>
        <w:tc>
          <w:tcPr>
            <w:tcW w:w="616" w:type="pct"/>
            <w:tcBorders>
              <w:top w:val="single" w:sz="4" w:space="0" w:color="auto"/>
              <w:left w:val="single" w:sz="4" w:space="0" w:color="auto"/>
              <w:bottom w:val="single" w:sz="4" w:space="0" w:color="auto"/>
              <w:right w:val="single" w:sz="4" w:space="0" w:color="auto"/>
            </w:tcBorders>
            <w:noWrap/>
            <w:vAlign w:val="center"/>
          </w:tcPr>
          <w:p w14:paraId="76FD5F5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630,092</w:t>
            </w:r>
          </w:p>
        </w:tc>
      </w:tr>
      <w:tr w:rsidR="003C3DA0" w:rsidRPr="00CC49AB" w14:paraId="578B68BE"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49587A0"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6780D47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420,753</w:t>
            </w:r>
          </w:p>
        </w:tc>
        <w:tc>
          <w:tcPr>
            <w:tcW w:w="764" w:type="pct"/>
            <w:tcBorders>
              <w:top w:val="single" w:sz="4" w:space="0" w:color="auto"/>
              <w:left w:val="single" w:sz="4" w:space="0" w:color="auto"/>
              <w:bottom w:val="single" w:sz="4" w:space="0" w:color="auto"/>
              <w:right w:val="single" w:sz="4" w:space="0" w:color="auto"/>
            </w:tcBorders>
            <w:noWrap/>
            <w:vAlign w:val="center"/>
          </w:tcPr>
          <w:p w14:paraId="54640D8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420,350</w:t>
            </w:r>
          </w:p>
        </w:tc>
        <w:tc>
          <w:tcPr>
            <w:tcW w:w="585" w:type="pct"/>
            <w:tcBorders>
              <w:top w:val="single" w:sz="4" w:space="0" w:color="auto"/>
              <w:left w:val="single" w:sz="4" w:space="0" w:color="auto"/>
              <w:bottom w:val="single" w:sz="4" w:space="0" w:color="auto"/>
              <w:right w:val="single" w:sz="4" w:space="0" w:color="auto"/>
            </w:tcBorders>
            <w:noWrap/>
            <w:vAlign w:val="center"/>
          </w:tcPr>
          <w:p w14:paraId="1D670F1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419,919</w:t>
            </w:r>
          </w:p>
        </w:tc>
        <w:tc>
          <w:tcPr>
            <w:tcW w:w="613" w:type="pct"/>
            <w:tcBorders>
              <w:top w:val="single" w:sz="4" w:space="0" w:color="auto"/>
              <w:left w:val="single" w:sz="4" w:space="0" w:color="auto"/>
              <w:bottom w:val="single" w:sz="4" w:space="0" w:color="auto"/>
              <w:right w:val="single" w:sz="4" w:space="0" w:color="auto"/>
            </w:tcBorders>
            <w:noWrap/>
            <w:vAlign w:val="center"/>
          </w:tcPr>
          <w:p w14:paraId="15BBB20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419,458</w:t>
            </w:r>
          </w:p>
        </w:tc>
        <w:tc>
          <w:tcPr>
            <w:tcW w:w="660" w:type="pct"/>
            <w:tcBorders>
              <w:top w:val="single" w:sz="4" w:space="0" w:color="auto"/>
              <w:left w:val="single" w:sz="4" w:space="0" w:color="auto"/>
              <w:bottom w:val="single" w:sz="4" w:space="0" w:color="auto"/>
              <w:right w:val="single" w:sz="4" w:space="0" w:color="auto"/>
            </w:tcBorders>
            <w:noWrap/>
            <w:vAlign w:val="center"/>
          </w:tcPr>
          <w:p w14:paraId="5CA9EFB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418,785</w:t>
            </w:r>
          </w:p>
        </w:tc>
        <w:tc>
          <w:tcPr>
            <w:tcW w:w="616" w:type="pct"/>
            <w:tcBorders>
              <w:top w:val="single" w:sz="4" w:space="0" w:color="auto"/>
              <w:left w:val="single" w:sz="4" w:space="0" w:color="auto"/>
              <w:bottom w:val="single" w:sz="4" w:space="0" w:color="auto"/>
              <w:right w:val="single" w:sz="4" w:space="0" w:color="auto"/>
            </w:tcBorders>
            <w:noWrap/>
            <w:vAlign w:val="center"/>
          </w:tcPr>
          <w:p w14:paraId="7E5D2CC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417,900</w:t>
            </w:r>
          </w:p>
        </w:tc>
      </w:tr>
      <w:tr w:rsidR="003C3DA0" w:rsidRPr="00CC49AB" w14:paraId="2C9E75C5"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A3E1F83"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5C4B99F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2,619,540</w:t>
            </w:r>
          </w:p>
        </w:tc>
        <w:tc>
          <w:tcPr>
            <w:tcW w:w="764" w:type="pct"/>
            <w:tcBorders>
              <w:top w:val="single" w:sz="4" w:space="0" w:color="auto"/>
              <w:left w:val="single" w:sz="4" w:space="0" w:color="auto"/>
              <w:bottom w:val="single" w:sz="4" w:space="0" w:color="auto"/>
              <w:right w:val="single" w:sz="4" w:space="0" w:color="auto"/>
            </w:tcBorders>
            <w:noWrap/>
            <w:vAlign w:val="center"/>
          </w:tcPr>
          <w:p w14:paraId="5B5D729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2,639,217</w:t>
            </w:r>
          </w:p>
        </w:tc>
        <w:tc>
          <w:tcPr>
            <w:tcW w:w="585" w:type="pct"/>
            <w:tcBorders>
              <w:top w:val="single" w:sz="4" w:space="0" w:color="auto"/>
              <w:left w:val="single" w:sz="4" w:space="0" w:color="auto"/>
              <w:bottom w:val="single" w:sz="4" w:space="0" w:color="auto"/>
              <w:right w:val="single" w:sz="4" w:space="0" w:color="auto"/>
            </w:tcBorders>
            <w:noWrap/>
            <w:vAlign w:val="center"/>
          </w:tcPr>
          <w:p w14:paraId="2B02D67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2,659,058</w:t>
            </w:r>
          </w:p>
        </w:tc>
        <w:tc>
          <w:tcPr>
            <w:tcW w:w="613" w:type="pct"/>
            <w:tcBorders>
              <w:top w:val="single" w:sz="4" w:space="0" w:color="auto"/>
              <w:left w:val="single" w:sz="4" w:space="0" w:color="auto"/>
              <w:bottom w:val="single" w:sz="4" w:space="0" w:color="auto"/>
              <w:right w:val="single" w:sz="4" w:space="0" w:color="auto"/>
            </w:tcBorders>
            <w:noWrap/>
            <w:vAlign w:val="center"/>
          </w:tcPr>
          <w:p w14:paraId="26EB510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2,679,062</w:t>
            </w:r>
          </w:p>
        </w:tc>
        <w:tc>
          <w:tcPr>
            <w:tcW w:w="660" w:type="pct"/>
            <w:tcBorders>
              <w:top w:val="single" w:sz="4" w:space="0" w:color="auto"/>
              <w:left w:val="single" w:sz="4" w:space="0" w:color="auto"/>
              <w:bottom w:val="single" w:sz="4" w:space="0" w:color="auto"/>
              <w:right w:val="single" w:sz="4" w:space="0" w:color="auto"/>
            </w:tcBorders>
            <w:noWrap/>
            <w:vAlign w:val="center"/>
          </w:tcPr>
          <w:p w14:paraId="2C8F53C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2,698,177</w:t>
            </w:r>
          </w:p>
        </w:tc>
        <w:tc>
          <w:tcPr>
            <w:tcW w:w="616" w:type="pct"/>
            <w:tcBorders>
              <w:top w:val="single" w:sz="4" w:space="0" w:color="auto"/>
              <w:left w:val="single" w:sz="4" w:space="0" w:color="auto"/>
              <w:bottom w:val="single" w:sz="4" w:space="0" w:color="auto"/>
              <w:right w:val="single" w:sz="4" w:space="0" w:color="auto"/>
            </w:tcBorders>
            <w:noWrap/>
            <w:vAlign w:val="center"/>
          </w:tcPr>
          <w:p w14:paraId="118EC16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2,716,399</w:t>
            </w:r>
          </w:p>
        </w:tc>
      </w:tr>
      <w:tr w:rsidR="003C3DA0" w:rsidRPr="00CC49AB" w14:paraId="16CFFF2B"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618C8E0"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0FDF301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7,709,137</w:t>
            </w:r>
          </w:p>
        </w:tc>
        <w:tc>
          <w:tcPr>
            <w:tcW w:w="764" w:type="pct"/>
            <w:tcBorders>
              <w:top w:val="single" w:sz="4" w:space="0" w:color="auto"/>
              <w:left w:val="single" w:sz="4" w:space="0" w:color="auto"/>
              <w:bottom w:val="single" w:sz="4" w:space="0" w:color="auto"/>
              <w:right w:val="single" w:sz="4" w:space="0" w:color="auto"/>
            </w:tcBorders>
            <w:noWrap/>
            <w:vAlign w:val="center"/>
          </w:tcPr>
          <w:p w14:paraId="0043A4D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7,795,034</w:t>
            </w:r>
          </w:p>
        </w:tc>
        <w:tc>
          <w:tcPr>
            <w:tcW w:w="585" w:type="pct"/>
            <w:tcBorders>
              <w:top w:val="single" w:sz="4" w:space="0" w:color="auto"/>
              <w:left w:val="single" w:sz="4" w:space="0" w:color="auto"/>
              <w:bottom w:val="single" w:sz="4" w:space="0" w:color="auto"/>
              <w:right w:val="single" w:sz="4" w:space="0" w:color="auto"/>
            </w:tcBorders>
            <w:noWrap/>
            <w:vAlign w:val="center"/>
          </w:tcPr>
          <w:p w14:paraId="3E187DF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7,882,325</w:t>
            </w:r>
          </w:p>
        </w:tc>
        <w:tc>
          <w:tcPr>
            <w:tcW w:w="613" w:type="pct"/>
            <w:tcBorders>
              <w:top w:val="single" w:sz="4" w:space="0" w:color="auto"/>
              <w:left w:val="single" w:sz="4" w:space="0" w:color="auto"/>
              <w:bottom w:val="single" w:sz="4" w:space="0" w:color="auto"/>
              <w:right w:val="single" w:sz="4" w:space="0" w:color="auto"/>
            </w:tcBorders>
            <w:noWrap/>
            <w:vAlign w:val="center"/>
          </w:tcPr>
          <w:p w14:paraId="4CA531B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7,971,042</w:t>
            </w:r>
          </w:p>
        </w:tc>
        <w:tc>
          <w:tcPr>
            <w:tcW w:w="660" w:type="pct"/>
            <w:tcBorders>
              <w:top w:val="single" w:sz="4" w:space="0" w:color="auto"/>
              <w:left w:val="single" w:sz="4" w:space="0" w:color="auto"/>
              <w:bottom w:val="single" w:sz="4" w:space="0" w:color="auto"/>
              <w:right w:val="single" w:sz="4" w:space="0" w:color="auto"/>
            </w:tcBorders>
            <w:noWrap/>
            <w:vAlign w:val="center"/>
          </w:tcPr>
          <w:p w14:paraId="7872130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8,057,907</w:t>
            </w:r>
          </w:p>
        </w:tc>
        <w:tc>
          <w:tcPr>
            <w:tcW w:w="616" w:type="pct"/>
            <w:tcBorders>
              <w:top w:val="single" w:sz="4" w:space="0" w:color="auto"/>
              <w:left w:val="single" w:sz="4" w:space="0" w:color="auto"/>
              <w:bottom w:val="single" w:sz="4" w:space="0" w:color="auto"/>
              <w:right w:val="single" w:sz="4" w:space="0" w:color="auto"/>
            </w:tcBorders>
            <w:noWrap/>
            <w:vAlign w:val="center"/>
          </w:tcPr>
          <w:p w14:paraId="4B51A91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8,142,847</w:t>
            </w:r>
          </w:p>
        </w:tc>
      </w:tr>
      <w:tr w:rsidR="003C3DA0" w:rsidRPr="00CC49AB" w14:paraId="5B7DC37A"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447CD01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348CAE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2035</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1A9D5FC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2036</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227131C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2037</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6B8FD59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2038</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0801FF7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2039</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4FB12FA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2040</w:t>
            </w:r>
          </w:p>
        </w:tc>
      </w:tr>
      <w:tr w:rsidR="003C3DA0" w:rsidRPr="00CC49AB" w14:paraId="162F7B0F"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2C106C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422E940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4,442,992</w:t>
            </w:r>
          </w:p>
        </w:tc>
        <w:tc>
          <w:tcPr>
            <w:tcW w:w="764" w:type="pct"/>
            <w:tcBorders>
              <w:top w:val="single" w:sz="4" w:space="0" w:color="auto"/>
              <w:left w:val="single" w:sz="4" w:space="0" w:color="auto"/>
              <w:bottom w:val="single" w:sz="4" w:space="0" w:color="auto"/>
              <w:right w:val="single" w:sz="4" w:space="0" w:color="auto"/>
            </w:tcBorders>
            <w:noWrap/>
            <w:vAlign w:val="center"/>
          </w:tcPr>
          <w:p w14:paraId="0FF1BB2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4,551,649</w:t>
            </w:r>
          </w:p>
        </w:tc>
        <w:tc>
          <w:tcPr>
            <w:tcW w:w="585" w:type="pct"/>
            <w:tcBorders>
              <w:top w:val="single" w:sz="4" w:space="0" w:color="auto"/>
              <w:left w:val="single" w:sz="4" w:space="0" w:color="auto"/>
              <w:bottom w:val="single" w:sz="4" w:space="0" w:color="auto"/>
              <w:right w:val="single" w:sz="4" w:space="0" w:color="auto"/>
            </w:tcBorders>
            <w:noWrap/>
            <w:vAlign w:val="center"/>
          </w:tcPr>
          <w:p w14:paraId="47A63D4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4,667,342</w:t>
            </w:r>
          </w:p>
        </w:tc>
        <w:tc>
          <w:tcPr>
            <w:tcW w:w="613" w:type="pct"/>
            <w:tcBorders>
              <w:top w:val="single" w:sz="4" w:space="0" w:color="auto"/>
              <w:left w:val="single" w:sz="4" w:space="0" w:color="auto"/>
              <w:bottom w:val="single" w:sz="4" w:space="0" w:color="auto"/>
              <w:right w:val="single" w:sz="4" w:space="0" w:color="auto"/>
            </w:tcBorders>
            <w:noWrap/>
            <w:vAlign w:val="center"/>
          </w:tcPr>
          <w:p w14:paraId="4F8ACDA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4,788,069</w:t>
            </w:r>
          </w:p>
        </w:tc>
        <w:tc>
          <w:tcPr>
            <w:tcW w:w="660" w:type="pct"/>
            <w:tcBorders>
              <w:top w:val="single" w:sz="4" w:space="0" w:color="auto"/>
              <w:left w:val="single" w:sz="4" w:space="0" w:color="auto"/>
              <w:bottom w:val="single" w:sz="4" w:space="0" w:color="auto"/>
              <w:right w:val="single" w:sz="4" w:space="0" w:color="auto"/>
            </w:tcBorders>
            <w:noWrap/>
            <w:vAlign w:val="center"/>
          </w:tcPr>
          <w:p w14:paraId="1AFF495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4,914,082</w:t>
            </w:r>
          </w:p>
        </w:tc>
        <w:tc>
          <w:tcPr>
            <w:tcW w:w="616" w:type="pct"/>
            <w:tcBorders>
              <w:top w:val="single" w:sz="4" w:space="0" w:color="auto"/>
              <w:left w:val="single" w:sz="4" w:space="0" w:color="auto"/>
              <w:bottom w:val="single" w:sz="4" w:space="0" w:color="auto"/>
              <w:right w:val="single" w:sz="4" w:space="0" w:color="auto"/>
            </w:tcBorders>
            <w:noWrap/>
            <w:vAlign w:val="center"/>
          </w:tcPr>
          <w:p w14:paraId="4EAE779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5,045,647</w:t>
            </w:r>
          </w:p>
        </w:tc>
      </w:tr>
      <w:tr w:rsidR="003C3DA0" w:rsidRPr="00CC49AB" w14:paraId="2F6FA100"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690AAB1"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66F123A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632,699</w:t>
            </w:r>
          </w:p>
        </w:tc>
        <w:tc>
          <w:tcPr>
            <w:tcW w:w="764" w:type="pct"/>
            <w:tcBorders>
              <w:top w:val="single" w:sz="4" w:space="0" w:color="auto"/>
              <w:left w:val="single" w:sz="4" w:space="0" w:color="auto"/>
              <w:bottom w:val="single" w:sz="4" w:space="0" w:color="auto"/>
              <w:right w:val="single" w:sz="4" w:space="0" w:color="auto"/>
            </w:tcBorders>
            <w:noWrap/>
            <w:vAlign w:val="center"/>
          </w:tcPr>
          <w:p w14:paraId="4BF10E2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641,291</w:t>
            </w:r>
          </w:p>
        </w:tc>
        <w:tc>
          <w:tcPr>
            <w:tcW w:w="585" w:type="pct"/>
            <w:tcBorders>
              <w:top w:val="single" w:sz="4" w:space="0" w:color="auto"/>
              <w:left w:val="single" w:sz="4" w:space="0" w:color="auto"/>
              <w:bottom w:val="single" w:sz="4" w:space="0" w:color="auto"/>
              <w:right w:val="single" w:sz="4" w:space="0" w:color="auto"/>
            </w:tcBorders>
            <w:noWrap/>
            <w:vAlign w:val="center"/>
          </w:tcPr>
          <w:p w14:paraId="79B934F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650,580</w:t>
            </w:r>
          </w:p>
        </w:tc>
        <w:tc>
          <w:tcPr>
            <w:tcW w:w="613" w:type="pct"/>
            <w:tcBorders>
              <w:top w:val="single" w:sz="4" w:space="0" w:color="auto"/>
              <w:left w:val="single" w:sz="4" w:space="0" w:color="auto"/>
              <w:bottom w:val="single" w:sz="4" w:space="0" w:color="auto"/>
              <w:right w:val="single" w:sz="4" w:space="0" w:color="auto"/>
            </w:tcBorders>
            <w:noWrap/>
            <w:vAlign w:val="center"/>
          </w:tcPr>
          <w:p w14:paraId="51314A5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660,269</w:t>
            </w:r>
          </w:p>
        </w:tc>
        <w:tc>
          <w:tcPr>
            <w:tcW w:w="660" w:type="pct"/>
            <w:tcBorders>
              <w:top w:val="single" w:sz="4" w:space="0" w:color="auto"/>
              <w:left w:val="single" w:sz="4" w:space="0" w:color="auto"/>
              <w:bottom w:val="single" w:sz="4" w:space="0" w:color="auto"/>
              <w:right w:val="single" w:sz="4" w:space="0" w:color="auto"/>
            </w:tcBorders>
            <w:noWrap/>
            <w:vAlign w:val="center"/>
          </w:tcPr>
          <w:p w14:paraId="6AFE7D7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670,372</w:t>
            </w:r>
          </w:p>
        </w:tc>
        <w:tc>
          <w:tcPr>
            <w:tcW w:w="616" w:type="pct"/>
            <w:tcBorders>
              <w:top w:val="single" w:sz="4" w:space="0" w:color="auto"/>
              <w:left w:val="single" w:sz="4" w:space="0" w:color="auto"/>
              <w:bottom w:val="single" w:sz="4" w:space="0" w:color="auto"/>
              <w:right w:val="single" w:sz="4" w:space="0" w:color="auto"/>
            </w:tcBorders>
            <w:noWrap/>
            <w:vAlign w:val="center"/>
          </w:tcPr>
          <w:p w14:paraId="40203A7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680,907</w:t>
            </w:r>
          </w:p>
        </w:tc>
      </w:tr>
      <w:tr w:rsidR="003C3DA0" w:rsidRPr="00CC49AB" w14:paraId="202C2F47"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880588F"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1ED264C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416,839</w:t>
            </w:r>
          </w:p>
        </w:tc>
        <w:tc>
          <w:tcPr>
            <w:tcW w:w="764" w:type="pct"/>
            <w:tcBorders>
              <w:top w:val="single" w:sz="4" w:space="0" w:color="auto"/>
              <w:left w:val="single" w:sz="4" w:space="0" w:color="auto"/>
              <w:bottom w:val="single" w:sz="4" w:space="0" w:color="auto"/>
              <w:right w:val="single" w:sz="4" w:space="0" w:color="auto"/>
            </w:tcBorders>
            <w:noWrap/>
            <w:vAlign w:val="center"/>
          </w:tcPr>
          <w:p w14:paraId="0871FA2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419,796</w:t>
            </w:r>
          </w:p>
        </w:tc>
        <w:tc>
          <w:tcPr>
            <w:tcW w:w="585" w:type="pct"/>
            <w:tcBorders>
              <w:top w:val="single" w:sz="4" w:space="0" w:color="auto"/>
              <w:left w:val="single" w:sz="4" w:space="0" w:color="auto"/>
              <w:bottom w:val="single" w:sz="4" w:space="0" w:color="auto"/>
              <w:right w:val="single" w:sz="4" w:space="0" w:color="auto"/>
            </w:tcBorders>
            <w:noWrap/>
            <w:vAlign w:val="center"/>
          </w:tcPr>
          <w:p w14:paraId="17971A7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423,119</w:t>
            </w:r>
          </w:p>
        </w:tc>
        <w:tc>
          <w:tcPr>
            <w:tcW w:w="613" w:type="pct"/>
            <w:tcBorders>
              <w:top w:val="single" w:sz="4" w:space="0" w:color="auto"/>
              <w:left w:val="single" w:sz="4" w:space="0" w:color="auto"/>
              <w:bottom w:val="single" w:sz="4" w:space="0" w:color="auto"/>
              <w:right w:val="single" w:sz="4" w:space="0" w:color="auto"/>
            </w:tcBorders>
            <w:noWrap/>
            <w:vAlign w:val="center"/>
          </w:tcPr>
          <w:p w14:paraId="1ADF0EB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426,598</w:t>
            </w:r>
          </w:p>
        </w:tc>
        <w:tc>
          <w:tcPr>
            <w:tcW w:w="660" w:type="pct"/>
            <w:tcBorders>
              <w:top w:val="single" w:sz="4" w:space="0" w:color="auto"/>
              <w:left w:val="single" w:sz="4" w:space="0" w:color="auto"/>
              <w:bottom w:val="single" w:sz="4" w:space="0" w:color="auto"/>
              <w:right w:val="single" w:sz="4" w:space="0" w:color="auto"/>
            </w:tcBorders>
            <w:noWrap/>
            <w:vAlign w:val="center"/>
          </w:tcPr>
          <w:p w14:paraId="7A4440E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430,236</w:t>
            </w:r>
          </w:p>
        </w:tc>
        <w:tc>
          <w:tcPr>
            <w:tcW w:w="616" w:type="pct"/>
            <w:tcBorders>
              <w:top w:val="single" w:sz="4" w:space="0" w:color="auto"/>
              <w:left w:val="single" w:sz="4" w:space="0" w:color="auto"/>
              <w:bottom w:val="single" w:sz="4" w:space="0" w:color="auto"/>
              <w:right w:val="single" w:sz="4" w:space="0" w:color="auto"/>
            </w:tcBorders>
            <w:noWrap/>
            <w:vAlign w:val="center"/>
          </w:tcPr>
          <w:p w14:paraId="277A76C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434,039</w:t>
            </w:r>
          </w:p>
        </w:tc>
      </w:tr>
      <w:tr w:rsidR="003C3DA0" w:rsidRPr="00CC49AB" w14:paraId="262571E0"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A1E6EF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5C94C29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2,733,935</w:t>
            </w:r>
          </w:p>
        </w:tc>
        <w:tc>
          <w:tcPr>
            <w:tcW w:w="764" w:type="pct"/>
            <w:tcBorders>
              <w:top w:val="single" w:sz="4" w:space="0" w:color="auto"/>
              <w:left w:val="single" w:sz="4" w:space="0" w:color="auto"/>
              <w:bottom w:val="single" w:sz="4" w:space="0" w:color="auto"/>
              <w:right w:val="single" w:sz="4" w:space="0" w:color="auto"/>
            </w:tcBorders>
            <w:noWrap/>
            <w:vAlign w:val="center"/>
          </w:tcPr>
          <w:p w14:paraId="51F9FD2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2,775,285</w:t>
            </w:r>
          </w:p>
        </w:tc>
        <w:tc>
          <w:tcPr>
            <w:tcW w:w="585" w:type="pct"/>
            <w:tcBorders>
              <w:top w:val="single" w:sz="4" w:space="0" w:color="auto"/>
              <w:left w:val="single" w:sz="4" w:space="0" w:color="auto"/>
              <w:bottom w:val="single" w:sz="4" w:space="0" w:color="auto"/>
              <w:right w:val="single" w:sz="4" w:space="0" w:color="auto"/>
            </w:tcBorders>
            <w:noWrap/>
            <w:vAlign w:val="center"/>
          </w:tcPr>
          <w:p w14:paraId="7E71F3B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2,819,131</w:t>
            </w:r>
          </w:p>
        </w:tc>
        <w:tc>
          <w:tcPr>
            <w:tcW w:w="613" w:type="pct"/>
            <w:tcBorders>
              <w:top w:val="single" w:sz="4" w:space="0" w:color="auto"/>
              <w:left w:val="single" w:sz="4" w:space="0" w:color="auto"/>
              <w:bottom w:val="single" w:sz="4" w:space="0" w:color="auto"/>
              <w:right w:val="single" w:sz="4" w:space="0" w:color="auto"/>
            </w:tcBorders>
            <w:noWrap/>
            <w:vAlign w:val="center"/>
          </w:tcPr>
          <w:p w14:paraId="749FD44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2,864,227</w:t>
            </w:r>
          </w:p>
        </w:tc>
        <w:tc>
          <w:tcPr>
            <w:tcW w:w="660" w:type="pct"/>
            <w:tcBorders>
              <w:top w:val="single" w:sz="4" w:space="0" w:color="auto"/>
              <w:left w:val="single" w:sz="4" w:space="0" w:color="auto"/>
              <w:bottom w:val="single" w:sz="4" w:space="0" w:color="auto"/>
              <w:right w:val="single" w:sz="4" w:space="0" w:color="auto"/>
            </w:tcBorders>
            <w:noWrap/>
            <w:vAlign w:val="center"/>
          </w:tcPr>
          <w:p w14:paraId="329F7A2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2,910,581</w:t>
            </w:r>
          </w:p>
        </w:tc>
        <w:tc>
          <w:tcPr>
            <w:tcW w:w="616" w:type="pct"/>
            <w:tcBorders>
              <w:top w:val="single" w:sz="4" w:space="0" w:color="auto"/>
              <w:left w:val="single" w:sz="4" w:space="0" w:color="auto"/>
              <w:bottom w:val="single" w:sz="4" w:space="0" w:color="auto"/>
              <w:right w:val="single" w:sz="4" w:space="0" w:color="auto"/>
            </w:tcBorders>
            <w:noWrap/>
            <w:vAlign w:val="center"/>
          </w:tcPr>
          <w:p w14:paraId="2B1D828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2,958,199</w:t>
            </w:r>
          </w:p>
        </w:tc>
      </w:tr>
      <w:tr w:rsidR="003C3DA0" w:rsidRPr="00CC49AB" w14:paraId="22194425"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58E6962"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436D814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8,226,466</w:t>
            </w:r>
          </w:p>
        </w:tc>
        <w:tc>
          <w:tcPr>
            <w:tcW w:w="764" w:type="pct"/>
            <w:tcBorders>
              <w:top w:val="single" w:sz="4" w:space="0" w:color="auto"/>
              <w:left w:val="single" w:sz="4" w:space="0" w:color="auto"/>
              <w:bottom w:val="single" w:sz="4" w:space="0" w:color="auto"/>
              <w:right w:val="single" w:sz="4" w:space="0" w:color="auto"/>
            </w:tcBorders>
            <w:noWrap/>
            <w:vAlign w:val="center"/>
          </w:tcPr>
          <w:p w14:paraId="5B04A4B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8,388,021</w:t>
            </w:r>
          </w:p>
        </w:tc>
        <w:tc>
          <w:tcPr>
            <w:tcW w:w="585" w:type="pct"/>
            <w:tcBorders>
              <w:top w:val="single" w:sz="4" w:space="0" w:color="auto"/>
              <w:left w:val="single" w:sz="4" w:space="0" w:color="auto"/>
              <w:bottom w:val="single" w:sz="4" w:space="0" w:color="auto"/>
              <w:right w:val="single" w:sz="4" w:space="0" w:color="auto"/>
            </w:tcBorders>
            <w:noWrap/>
            <w:vAlign w:val="center"/>
          </w:tcPr>
          <w:p w14:paraId="5C2F848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8,560,172</w:t>
            </w:r>
          </w:p>
        </w:tc>
        <w:tc>
          <w:tcPr>
            <w:tcW w:w="613" w:type="pct"/>
            <w:tcBorders>
              <w:top w:val="single" w:sz="4" w:space="0" w:color="auto"/>
              <w:left w:val="single" w:sz="4" w:space="0" w:color="auto"/>
              <w:bottom w:val="single" w:sz="4" w:space="0" w:color="auto"/>
              <w:right w:val="single" w:sz="4" w:space="0" w:color="auto"/>
            </w:tcBorders>
            <w:noWrap/>
            <w:vAlign w:val="center"/>
          </w:tcPr>
          <w:p w14:paraId="25FC018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8,739,162</w:t>
            </w:r>
          </w:p>
        </w:tc>
        <w:tc>
          <w:tcPr>
            <w:tcW w:w="660" w:type="pct"/>
            <w:tcBorders>
              <w:top w:val="single" w:sz="4" w:space="0" w:color="auto"/>
              <w:left w:val="single" w:sz="4" w:space="0" w:color="auto"/>
              <w:bottom w:val="single" w:sz="4" w:space="0" w:color="auto"/>
              <w:right w:val="single" w:sz="4" w:space="0" w:color="auto"/>
            </w:tcBorders>
            <w:noWrap/>
            <w:vAlign w:val="center"/>
          </w:tcPr>
          <w:p w14:paraId="4FD3E47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8,925,271</w:t>
            </w:r>
          </w:p>
        </w:tc>
        <w:tc>
          <w:tcPr>
            <w:tcW w:w="616" w:type="pct"/>
            <w:tcBorders>
              <w:top w:val="single" w:sz="4" w:space="0" w:color="auto"/>
              <w:left w:val="single" w:sz="4" w:space="0" w:color="auto"/>
              <w:bottom w:val="single" w:sz="4" w:space="0" w:color="auto"/>
              <w:right w:val="single" w:sz="4" w:space="0" w:color="auto"/>
            </w:tcBorders>
            <w:noWrap/>
            <w:vAlign w:val="center"/>
          </w:tcPr>
          <w:p w14:paraId="0EEFD70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9,118,792</w:t>
            </w:r>
          </w:p>
        </w:tc>
      </w:tr>
      <w:tr w:rsidR="003C3DA0" w:rsidRPr="00CC49AB" w14:paraId="1D5520ED"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3E580B0B"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52AC896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2041</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401FF72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2042</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255A737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2043</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1A0D125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2044</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0286947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2045</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7FF962E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2046</w:t>
            </w:r>
          </w:p>
        </w:tc>
      </w:tr>
      <w:tr w:rsidR="003C3DA0" w:rsidRPr="00CC49AB" w14:paraId="31784217"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5DCF432"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689102A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5,184,803</w:t>
            </w:r>
          </w:p>
        </w:tc>
        <w:tc>
          <w:tcPr>
            <w:tcW w:w="764" w:type="pct"/>
            <w:tcBorders>
              <w:top w:val="single" w:sz="4" w:space="0" w:color="auto"/>
              <w:left w:val="single" w:sz="4" w:space="0" w:color="auto"/>
              <w:bottom w:val="single" w:sz="4" w:space="0" w:color="auto"/>
              <w:right w:val="single" w:sz="4" w:space="0" w:color="auto"/>
            </w:tcBorders>
            <w:noWrap/>
            <w:vAlign w:val="center"/>
          </w:tcPr>
          <w:p w14:paraId="1E20588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5,329,744</w:t>
            </w:r>
          </w:p>
        </w:tc>
        <w:tc>
          <w:tcPr>
            <w:tcW w:w="585" w:type="pct"/>
            <w:tcBorders>
              <w:top w:val="single" w:sz="4" w:space="0" w:color="auto"/>
              <w:left w:val="single" w:sz="4" w:space="0" w:color="auto"/>
              <w:bottom w:val="single" w:sz="4" w:space="0" w:color="auto"/>
              <w:right w:val="single" w:sz="4" w:space="0" w:color="auto"/>
            </w:tcBorders>
            <w:noWrap/>
            <w:vAlign w:val="center"/>
          </w:tcPr>
          <w:p w14:paraId="59F0F6E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5,480,754</w:t>
            </w:r>
          </w:p>
        </w:tc>
        <w:tc>
          <w:tcPr>
            <w:tcW w:w="613" w:type="pct"/>
            <w:tcBorders>
              <w:top w:val="single" w:sz="4" w:space="0" w:color="auto"/>
              <w:left w:val="single" w:sz="4" w:space="0" w:color="auto"/>
              <w:bottom w:val="single" w:sz="4" w:space="0" w:color="auto"/>
              <w:right w:val="single" w:sz="4" w:space="0" w:color="auto"/>
            </w:tcBorders>
            <w:noWrap/>
            <w:vAlign w:val="center"/>
          </w:tcPr>
          <w:p w14:paraId="0C3DD1A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5,638,612</w:t>
            </w:r>
          </w:p>
        </w:tc>
        <w:tc>
          <w:tcPr>
            <w:tcW w:w="660" w:type="pct"/>
            <w:tcBorders>
              <w:top w:val="single" w:sz="4" w:space="0" w:color="auto"/>
              <w:left w:val="single" w:sz="4" w:space="0" w:color="auto"/>
              <w:bottom w:val="single" w:sz="4" w:space="0" w:color="auto"/>
              <w:right w:val="single" w:sz="4" w:space="0" w:color="auto"/>
            </w:tcBorders>
            <w:noWrap/>
            <w:vAlign w:val="center"/>
          </w:tcPr>
          <w:p w14:paraId="3AA1525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5,803,679</w:t>
            </w:r>
          </w:p>
        </w:tc>
        <w:tc>
          <w:tcPr>
            <w:tcW w:w="616" w:type="pct"/>
            <w:tcBorders>
              <w:top w:val="single" w:sz="4" w:space="0" w:color="auto"/>
              <w:left w:val="single" w:sz="4" w:space="0" w:color="auto"/>
              <w:bottom w:val="single" w:sz="4" w:space="0" w:color="auto"/>
              <w:right w:val="single" w:sz="4" w:space="0" w:color="auto"/>
            </w:tcBorders>
            <w:noWrap/>
            <w:vAlign w:val="center"/>
          </w:tcPr>
          <w:p w14:paraId="59E1409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5,976,339</w:t>
            </w:r>
          </w:p>
        </w:tc>
      </w:tr>
      <w:tr w:rsidR="003C3DA0" w:rsidRPr="00CC49AB" w14:paraId="7D796B0B"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D8C46A4"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397EFD1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692,122</w:t>
            </w:r>
          </w:p>
        </w:tc>
        <w:tc>
          <w:tcPr>
            <w:tcW w:w="764" w:type="pct"/>
            <w:tcBorders>
              <w:top w:val="single" w:sz="4" w:space="0" w:color="auto"/>
              <w:left w:val="single" w:sz="4" w:space="0" w:color="auto"/>
              <w:bottom w:val="single" w:sz="4" w:space="0" w:color="auto"/>
              <w:right w:val="single" w:sz="4" w:space="0" w:color="auto"/>
            </w:tcBorders>
            <w:noWrap/>
            <w:vAlign w:val="center"/>
          </w:tcPr>
          <w:p w14:paraId="57BF0F7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703,755</w:t>
            </w:r>
          </w:p>
        </w:tc>
        <w:tc>
          <w:tcPr>
            <w:tcW w:w="585" w:type="pct"/>
            <w:tcBorders>
              <w:top w:val="single" w:sz="4" w:space="0" w:color="auto"/>
              <w:left w:val="single" w:sz="4" w:space="0" w:color="auto"/>
              <w:bottom w:val="single" w:sz="4" w:space="0" w:color="auto"/>
              <w:right w:val="single" w:sz="4" w:space="0" w:color="auto"/>
            </w:tcBorders>
            <w:noWrap/>
            <w:vAlign w:val="center"/>
          </w:tcPr>
          <w:p w14:paraId="57C18BC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715,823</w:t>
            </w:r>
          </w:p>
        </w:tc>
        <w:tc>
          <w:tcPr>
            <w:tcW w:w="613" w:type="pct"/>
            <w:tcBorders>
              <w:top w:val="single" w:sz="4" w:space="0" w:color="auto"/>
              <w:left w:val="single" w:sz="4" w:space="0" w:color="auto"/>
              <w:bottom w:val="single" w:sz="4" w:space="0" w:color="auto"/>
              <w:right w:val="single" w:sz="4" w:space="0" w:color="auto"/>
            </w:tcBorders>
            <w:noWrap/>
            <w:vAlign w:val="center"/>
          </w:tcPr>
          <w:p w14:paraId="371CC7B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728,406</w:t>
            </w:r>
          </w:p>
        </w:tc>
        <w:tc>
          <w:tcPr>
            <w:tcW w:w="660" w:type="pct"/>
            <w:tcBorders>
              <w:top w:val="single" w:sz="4" w:space="0" w:color="auto"/>
              <w:left w:val="single" w:sz="4" w:space="0" w:color="auto"/>
              <w:bottom w:val="single" w:sz="4" w:space="0" w:color="auto"/>
              <w:right w:val="single" w:sz="4" w:space="0" w:color="auto"/>
            </w:tcBorders>
            <w:noWrap/>
            <w:vAlign w:val="center"/>
          </w:tcPr>
          <w:p w14:paraId="66273AB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741,526</w:t>
            </w:r>
          </w:p>
        </w:tc>
        <w:tc>
          <w:tcPr>
            <w:tcW w:w="616" w:type="pct"/>
            <w:tcBorders>
              <w:top w:val="single" w:sz="4" w:space="0" w:color="auto"/>
              <w:left w:val="single" w:sz="4" w:space="0" w:color="auto"/>
              <w:bottom w:val="single" w:sz="4" w:space="0" w:color="auto"/>
              <w:right w:val="single" w:sz="4" w:space="0" w:color="auto"/>
            </w:tcBorders>
            <w:noWrap/>
            <w:vAlign w:val="center"/>
          </w:tcPr>
          <w:p w14:paraId="0A05040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755,208</w:t>
            </w:r>
          </w:p>
        </w:tc>
      </w:tr>
      <w:tr w:rsidR="003C3DA0" w:rsidRPr="00CC49AB" w14:paraId="78AB9682"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60C7CA8"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1817160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438,164</w:t>
            </w:r>
          </w:p>
        </w:tc>
        <w:tc>
          <w:tcPr>
            <w:tcW w:w="764" w:type="pct"/>
            <w:tcBorders>
              <w:top w:val="single" w:sz="4" w:space="0" w:color="auto"/>
              <w:left w:val="single" w:sz="4" w:space="0" w:color="auto"/>
              <w:bottom w:val="single" w:sz="4" w:space="0" w:color="auto"/>
              <w:right w:val="single" w:sz="4" w:space="0" w:color="auto"/>
            </w:tcBorders>
            <w:noWrap/>
            <w:vAlign w:val="center"/>
          </w:tcPr>
          <w:p w14:paraId="48B4814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442,428</w:t>
            </w:r>
          </w:p>
        </w:tc>
        <w:tc>
          <w:tcPr>
            <w:tcW w:w="585" w:type="pct"/>
            <w:tcBorders>
              <w:top w:val="single" w:sz="4" w:space="0" w:color="auto"/>
              <w:left w:val="single" w:sz="4" w:space="0" w:color="auto"/>
              <w:bottom w:val="single" w:sz="4" w:space="0" w:color="auto"/>
              <w:right w:val="single" w:sz="4" w:space="0" w:color="auto"/>
            </w:tcBorders>
            <w:noWrap/>
            <w:vAlign w:val="center"/>
          </w:tcPr>
          <w:p w14:paraId="4FCF605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446,837</w:t>
            </w:r>
          </w:p>
        </w:tc>
        <w:tc>
          <w:tcPr>
            <w:tcW w:w="613" w:type="pct"/>
            <w:tcBorders>
              <w:top w:val="single" w:sz="4" w:space="0" w:color="auto"/>
              <w:left w:val="single" w:sz="4" w:space="0" w:color="auto"/>
              <w:bottom w:val="single" w:sz="4" w:space="0" w:color="auto"/>
              <w:right w:val="single" w:sz="4" w:space="0" w:color="auto"/>
            </w:tcBorders>
            <w:noWrap/>
            <w:vAlign w:val="center"/>
          </w:tcPr>
          <w:p w14:paraId="61B0FA7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451,434</w:t>
            </w:r>
          </w:p>
        </w:tc>
        <w:tc>
          <w:tcPr>
            <w:tcW w:w="660" w:type="pct"/>
            <w:tcBorders>
              <w:top w:val="single" w:sz="4" w:space="0" w:color="auto"/>
              <w:left w:val="single" w:sz="4" w:space="0" w:color="auto"/>
              <w:bottom w:val="single" w:sz="4" w:space="0" w:color="auto"/>
              <w:right w:val="single" w:sz="4" w:space="0" w:color="auto"/>
            </w:tcBorders>
            <w:noWrap/>
            <w:vAlign w:val="center"/>
          </w:tcPr>
          <w:p w14:paraId="5D85C54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456,226</w:t>
            </w:r>
          </w:p>
        </w:tc>
        <w:tc>
          <w:tcPr>
            <w:tcW w:w="616" w:type="pct"/>
            <w:tcBorders>
              <w:top w:val="single" w:sz="4" w:space="0" w:color="auto"/>
              <w:left w:val="single" w:sz="4" w:space="0" w:color="auto"/>
              <w:bottom w:val="single" w:sz="4" w:space="0" w:color="auto"/>
              <w:right w:val="single" w:sz="4" w:space="0" w:color="auto"/>
            </w:tcBorders>
            <w:noWrap/>
            <w:vAlign w:val="center"/>
          </w:tcPr>
          <w:p w14:paraId="6FED2B8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461,220</w:t>
            </w:r>
          </w:p>
        </w:tc>
      </w:tr>
      <w:tr w:rsidR="003C3DA0" w:rsidRPr="00CC49AB" w14:paraId="114701C2"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9B9E98B"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1C415E2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3,007,963</w:t>
            </w:r>
          </w:p>
        </w:tc>
        <w:tc>
          <w:tcPr>
            <w:tcW w:w="764" w:type="pct"/>
            <w:tcBorders>
              <w:top w:val="single" w:sz="4" w:space="0" w:color="auto"/>
              <w:left w:val="single" w:sz="4" w:space="0" w:color="auto"/>
              <w:bottom w:val="single" w:sz="4" w:space="0" w:color="auto"/>
              <w:right w:val="single" w:sz="4" w:space="0" w:color="auto"/>
            </w:tcBorders>
            <w:noWrap/>
            <w:vAlign w:val="center"/>
          </w:tcPr>
          <w:p w14:paraId="12C4C94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3,058,787</w:t>
            </w:r>
          </w:p>
        </w:tc>
        <w:tc>
          <w:tcPr>
            <w:tcW w:w="585" w:type="pct"/>
            <w:tcBorders>
              <w:top w:val="single" w:sz="4" w:space="0" w:color="auto"/>
              <w:left w:val="single" w:sz="4" w:space="0" w:color="auto"/>
              <w:bottom w:val="single" w:sz="4" w:space="0" w:color="auto"/>
              <w:right w:val="single" w:sz="4" w:space="0" w:color="auto"/>
            </w:tcBorders>
            <w:noWrap/>
            <w:vAlign w:val="center"/>
          </w:tcPr>
          <w:p w14:paraId="226B09A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3,110,660</w:t>
            </w:r>
          </w:p>
        </w:tc>
        <w:tc>
          <w:tcPr>
            <w:tcW w:w="613" w:type="pct"/>
            <w:tcBorders>
              <w:top w:val="single" w:sz="4" w:space="0" w:color="auto"/>
              <w:left w:val="single" w:sz="4" w:space="0" w:color="auto"/>
              <w:bottom w:val="single" w:sz="4" w:space="0" w:color="auto"/>
              <w:right w:val="single" w:sz="4" w:space="0" w:color="auto"/>
            </w:tcBorders>
            <w:noWrap/>
            <w:vAlign w:val="center"/>
          </w:tcPr>
          <w:p w14:paraId="7F5E297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3,163,796</w:t>
            </w:r>
          </w:p>
        </w:tc>
        <w:tc>
          <w:tcPr>
            <w:tcW w:w="660" w:type="pct"/>
            <w:tcBorders>
              <w:top w:val="single" w:sz="4" w:space="0" w:color="auto"/>
              <w:left w:val="single" w:sz="4" w:space="0" w:color="auto"/>
              <w:bottom w:val="single" w:sz="4" w:space="0" w:color="auto"/>
              <w:right w:val="single" w:sz="4" w:space="0" w:color="auto"/>
            </w:tcBorders>
            <w:noWrap/>
            <w:vAlign w:val="center"/>
          </w:tcPr>
          <w:p w14:paraId="5A6A170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3,218,182</w:t>
            </w:r>
          </w:p>
        </w:tc>
        <w:tc>
          <w:tcPr>
            <w:tcW w:w="616" w:type="pct"/>
            <w:tcBorders>
              <w:top w:val="single" w:sz="4" w:space="0" w:color="auto"/>
              <w:left w:val="single" w:sz="4" w:space="0" w:color="auto"/>
              <w:bottom w:val="single" w:sz="4" w:space="0" w:color="auto"/>
              <w:right w:val="single" w:sz="4" w:space="0" w:color="auto"/>
            </w:tcBorders>
            <w:noWrap/>
            <w:vAlign w:val="center"/>
          </w:tcPr>
          <w:p w14:paraId="3302E63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3,273,802</w:t>
            </w:r>
          </w:p>
        </w:tc>
      </w:tr>
      <w:tr w:rsidR="003C3DA0" w:rsidRPr="00CC49AB" w14:paraId="47467ECD"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C1B3C47"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6BE4509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9,323,052</w:t>
            </w:r>
          </w:p>
        </w:tc>
        <w:tc>
          <w:tcPr>
            <w:tcW w:w="764" w:type="pct"/>
            <w:tcBorders>
              <w:top w:val="single" w:sz="4" w:space="0" w:color="auto"/>
              <w:left w:val="single" w:sz="4" w:space="0" w:color="auto"/>
              <w:bottom w:val="single" w:sz="4" w:space="0" w:color="auto"/>
              <w:right w:val="single" w:sz="4" w:space="0" w:color="auto"/>
            </w:tcBorders>
            <w:noWrap/>
            <w:vAlign w:val="center"/>
          </w:tcPr>
          <w:p w14:paraId="30F4F17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9,534,713</w:t>
            </w:r>
          </w:p>
        </w:tc>
        <w:tc>
          <w:tcPr>
            <w:tcW w:w="585" w:type="pct"/>
            <w:tcBorders>
              <w:top w:val="single" w:sz="4" w:space="0" w:color="auto"/>
              <w:left w:val="single" w:sz="4" w:space="0" w:color="auto"/>
              <w:bottom w:val="single" w:sz="4" w:space="0" w:color="auto"/>
              <w:right w:val="single" w:sz="4" w:space="0" w:color="auto"/>
            </w:tcBorders>
            <w:noWrap/>
            <w:vAlign w:val="center"/>
          </w:tcPr>
          <w:p w14:paraId="3FE16EF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9,754,074</w:t>
            </w:r>
          </w:p>
        </w:tc>
        <w:tc>
          <w:tcPr>
            <w:tcW w:w="613" w:type="pct"/>
            <w:tcBorders>
              <w:top w:val="single" w:sz="4" w:space="0" w:color="auto"/>
              <w:left w:val="single" w:sz="4" w:space="0" w:color="auto"/>
              <w:bottom w:val="single" w:sz="4" w:space="0" w:color="auto"/>
              <w:right w:val="single" w:sz="4" w:space="0" w:color="auto"/>
            </w:tcBorders>
            <w:noWrap/>
            <w:vAlign w:val="center"/>
          </w:tcPr>
          <w:p w14:paraId="466B3E7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9,982,247</w:t>
            </w:r>
          </w:p>
        </w:tc>
        <w:tc>
          <w:tcPr>
            <w:tcW w:w="660" w:type="pct"/>
            <w:tcBorders>
              <w:top w:val="single" w:sz="4" w:space="0" w:color="auto"/>
              <w:left w:val="single" w:sz="4" w:space="0" w:color="auto"/>
              <w:bottom w:val="single" w:sz="4" w:space="0" w:color="auto"/>
              <w:right w:val="single" w:sz="4" w:space="0" w:color="auto"/>
            </w:tcBorders>
            <w:noWrap/>
            <w:vAlign w:val="center"/>
          </w:tcPr>
          <w:p w14:paraId="1B49412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10,219,614</w:t>
            </w:r>
          </w:p>
        </w:tc>
        <w:tc>
          <w:tcPr>
            <w:tcW w:w="616" w:type="pct"/>
            <w:tcBorders>
              <w:top w:val="single" w:sz="4" w:space="0" w:color="auto"/>
              <w:left w:val="single" w:sz="4" w:space="0" w:color="auto"/>
              <w:bottom w:val="single" w:sz="4" w:space="0" w:color="auto"/>
              <w:right w:val="single" w:sz="4" w:space="0" w:color="auto"/>
            </w:tcBorders>
            <w:noWrap/>
            <w:vAlign w:val="center"/>
          </w:tcPr>
          <w:p w14:paraId="6455B67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10,466,570</w:t>
            </w:r>
          </w:p>
        </w:tc>
      </w:tr>
      <w:tr w:rsidR="003C3DA0" w:rsidRPr="00CC49AB" w14:paraId="2B023F79"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767B4A72"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2E3FEA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2047</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2FAD6DF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2048</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2B615F9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2049</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519D3E8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2050</w:t>
            </w:r>
          </w:p>
        </w:tc>
        <w:tc>
          <w:tcPr>
            <w:tcW w:w="660" w:type="pct"/>
            <w:tcBorders>
              <w:top w:val="single" w:sz="4" w:space="0" w:color="auto"/>
              <w:left w:val="single" w:sz="4" w:space="0" w:color="auto"/>
              <w:bottom w:val="single" w:sz="4" w:space="0" w:color="auto"/>
              <w:right w:val="single" w:sz="4" w:space="0" w:color="auto"/>
            </w:tcBorders>
            <w:shd w:val="clear" w:color="auto" w:fill="auto"/>
            <w:noWrap/>
            <w:vAlign w:val="center"/>
          </w:tcPr>
          <w:p w14:paraId="1873D77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2F1DF30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265F1A09"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049C134"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78859CD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6,156,999</w:t>
            </w:r>
          </w:p>
        </w:tc>
        <w:tc>
          <w:tcPr>
            <w:tcW w:w="764" w:type="pct"/>
            <w:tcBorders>
              <w:top w:val="single" w:sz="4" w:space="0" w:color="auto"/>
              <w:left w:val="single" w:sz="4" w:space="0" w:color="auto"/>
              <w:bottom w:val="single" w:sz="4" w:space="0" w:color="auto"/>
              <w:right w:val="single" w:sz="4" w:space="0" w:color="auto"/>
            </w:tcBorders>
            <w:noWrap/>
            <w:vAlign w:val="center"/>
          </w:tcPr>
          <w:p w14:paraId="38DFB43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6,346,091</w:t>
            </w:r>
          </w:p>
        </w:tc>
        <w:tc>
          <w:tcPr>
            <w:tcW w:w="585" w:type="pct"/>
            <w:tcBorders>
              <w:top w:val="single" w:sz="4" w:space="0" w:color="auto"/>
              <w:left w:val="single" w:sz="4" w:space="0" w:color="auto"/>
              <w:bottom w:val="single" w:sz="4" w:space="0" w:color="auto"/>
              <w:right w:val="single" w:sz="4" w:space="0" w:color="auto"/>
            </w:tcBorders>
            <w:noWrap/>
            <w:vAlign w:val="center"/>
          </w:tcPr>
          <w:p w14:paraId="791235A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6,544,076</w:t>
            </w:r>
          </w:p>
        </w:tc>
        <w:tc>
          <w:tcPr>
            <w:tcW w:w="613" w:type="pct"/>
            <w:tcBorders>
              <w:top w:val="single" w:sz="4" w:space="0" w:color="auto"/>
              <w:left w:val="single" w:sz="4" w:space="0" w:color="auto"/>
              <w:bottom w:val="single" w:sz="4" w:space="0" w:color="auto"/>
              <w:right w:val="single" w:sz="4" w:space="0" w:color="auto"/>
            </w:tcBorders>
            <w:noWrap/>
            <w:vAlign w:val="center"/>
          </w:tcPr>
          <w:p w14:paraId="4AA0B83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6,746,974</w:t>
            </w:r>
          </w:p>
        </w:tc>
        <w:tc>
          <w:tcPr>
            <w:tcW w:w="660" w:type="pct"/>
            <w:tcBorders>
              <w:top w:val="single" w:sz="4" w:space="0" w:color="auto"/>
              <w:left w:val="single" w:sz="4" w:space="0" w:color="auto"/>
              <w:bottom w:val="single" w:sz="4" w:space="0" w:color="auto"/>
              <w:right w:val="single" w:sz="4" w:space="0" w:color="auto"/>
            </w:tcBorders>
            <w:noWrap/>
            <w:vAlign w:val="center"/>
          </w:tcPr>
          <w:p w14:paraId="12C89FC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35A56D4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6A39A897"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97696C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4583ED8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769,478</w:t>
            </w:r>
          </w:p>
        </w:tc>
        <w:tc>
          <w:tcPr>
            <w:tcW w:w="764" w:type="pct"/>
            <w:tcBorders>
              <w:top w:val="single" w:sz="4" w:space="0" w:color="auto"/>
              <w:left w:val="single" w:sz="4" w:space="0" w:color="auto"/>
              <w:bottom w:val="single" w:sz="4" w:space="0" w:color="auto"/>
              <w:right w:val="single" w:sz="4" w:space="0" w:color="auto"/>
            </w:tcBorders>
            <w:noWrap/>
            <w:vAlign w:val="center"/>
          </w:tcPr>
          <w:p w14:paraId="713CDAB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784,361</w:t>
            </w:r>
          </w:p>
        </w:tc>
        <w:tc>
          <w:tcPr>
            <w:tcW w:w="585" w:type="pct"/>
            <w:tcBorders>
              <w:top w:val="single" w:sz="4" w:space="0" w:color="auto"/>
              <w:left w:val="single" w:sz="4" w:space="0" w:color="auto"/>
              <w:bottom w:val="single" w:sz="4" w:space="0" w:color="auto"/>
              <w:right w:val="single" w:sz="4" w:space="0" w:color="auto"/>
            </w:tcBorders>
            <w:noWrap/>
            <w:vAlign w:val="center"/>
          </w:tcPr>
          <w:p w14:paraId="46A07E6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799,889</w:t>
            </w:r>
          </w:p>
        </w:tc>
        <w:tc>
          <w:tcPr>
            <w:tcW w:w="613" w:type="pct"/>
            <w:tcBorders>
              <w:top w:val="single" w:sz="4" w:space="0" w:color="auto"/>
              <w:left w:val="single" w:sz="4" w:space="0" w:color="auto"/>
              <w:bottom w:val="single" w:sz="4" w:space="0" w:color="auto"/>
              <w:right w:val="single" w:sz="4" w:space="0" w:color="auto"/>
            </w:tcBorders>
            <w:noWrap/>
            <w:vAlign w:val="center"/>
          </w:tcPr>
          <w:p w14:paraId="161EAF2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872,270</w:t>
            </w:r>
          </w:p>
        </w:tc>
        <w:tc>
          <w:tcPr>
            <w:tcW w:w="660" w:type="pct"/>
            <w:tcBorders>
              <w:top w:val="single" w:sz="4" w:space="0" w:color="auto"/>
              <w:left w:val="single" w:sz="4" w:space="0" w:color="auto"/>
              <w:bottom w:val="single" w:sz="4" w:space="0" w:color="auto"/>
              <w:right w:val="single" w:sz="4" w:space="0" w:color="auto"/>
            </w:tcBorders>
            <w:noWrap/>
            <w:vAlign w:val="center"/>
          </w:tcPr>
          <w:p w14:paraId="323254A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4FE6F45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12DE28F2"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41059F05"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0FB2477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466,424</w:t>
            </w:r>
          </w:p>
        </w:tc>
        <w:tc>
          <w:tcPr>
            <w:tcW w:w="764" w:type="pct"/>
            <w:tcBorders>
              <w:top w:val="single" w:sz="4" w:space="0" w:color="auto"/>
              <w:left w:val="single" w:sz="4" w:space="0" w:color="auto"/>
              <w:bottom w:val="single" w:sz="4" w:space="0" w:color="auto"/>
              <w:right w:val="single" w:sz="4" w:space="0" w:color="auto"/>
            </w:tcBorders>
            <w:noWrap/>
            <w:vAlign w:val="center"/>
          </w:tcPr>
          <w:p w14:paraId="456BEF4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471,847</w:t>
            </w:r>
          </w:p>
        </w:tc>
        <w:tc>
          <w:tcPr>
            <w:tcW w:w="585" w:type="pct"/>
            <w:tcBorders>
              <w:top w:val="single" w:sz="4" w:space="0" w:color="auto"/>
              <w:left w:val="single" w:sz="4" w:space="0" w:color="auto"/>
              <w:bottom w:val="single" w:sz="4" w:space="0" w:color="auto"/>
              <w:right w:val="single" w:sz="4" w:space="0" w:color="auto"/>
            </w:tcBorders>
            <w:noWrap/>
            <w:vAlign w:val="center"/>
          </w:tcPr>
          <w:p w14:paraId="58C845B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477,495</w:t>
            </w:r>
          </w:p>
        </w:tc>
        <w:tc>
          <w:tcPr>
            <w:tcW w:w="613" w:type="pct"/>
            <w:tcBorders>
              <w:top w:val="single" w:sz="4" w:space="0" w:color="auto"/>
              <w:left w:val="single" w:sz="4" w:space="0" w:color="auto"/>
              <w:bottom w:val="single" w:sz="4" w:space="0" w:color="auto"/>
              <w:right w:val="single" w:sz="4" w:space="0" w:color="auto"/>
            </w:tcBorders>
            <w:noWrap/>
            <w:vAlign w:val="center"/>
          </w:tcPr>
          <w:p w14:paraId="1627A18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441,645</w:t>
            </w:r>
          </w:p>
        </w:tc>
        <w:tc>
          <w:tcPr>
            <w:tcW w:w="660" w:type="pct"/>
            <w:tcBorders>
              <w:top w:val="single" w:sz="4" w:space="0" w:color="auto"/>
              <w:left w:val="single" w:sz="4" w:space="0" w:color="auto"/>
              <w:bottom w:val="single" w:sz="4" w:space="0" w:color="auto"/>
              <w:right w:val="single" w:sz="4" w:space="0" w:color="auto"/>
            </w:tcBorders>
            <w:noWrap/>
            <w:vAlign w:val="center"/>
          </w:tcPr>
          <w:p w14:paraId="096B766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7AAB260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5A9BF732"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FD57619"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6B20810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3,330,633</w:t>
            </w:r>
          </w:p>
        </w:tc>
        <w:tc>
          <w:tcPr>
            <w:tcW w:w="764" w:type="pct"/>
            <w:tcBorders>
              <w:top w:val="single" w:sz="4" w:space="0" w:color="auto"/>
              <w:left w:val="single" w:sz="4" w:space="0" w:color="auto"/>
              <w:bottom w:val="single" w:sz="4" w:space="0" w:color="auto"/>
              <w:right w:val="single" w:sz="4" w:space="0" w:color="auto"/>
            </w:tcBorders>
            <w:noWrap/>
            <w:vAlign w:val="center"/>
          </w:tcPr>
          <w:p w14:paraId="59031C1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3,388,645</w:t>
            </w:r>
          </w:p>
        </w:tc>
        <w:tc>
          <w:tcPr>
            <w:tcW w:w="585" w:type="pct"/>
            <w:tcBorders>
              <w:top w:val="single" w:sz="4" w:space="0" w:color="auto"/>
              <w:left w:val="single" w:sz="4" w:space="0" w:color="auto"/>
              <w:bottom w:val="single" w:sz="4" w:space="0" w:color="auto"/>
              <w:right w:val="single" w:sz="4" w:space="0" w:color="auto"/>
            </w:tcBorders>
            <w:noWrap/>
            <w:vAlign w:val="center"/>
          </w:tcPr>
          <w:p w14:paraId="6759BF3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3,447,801</w:t>
            </w:r>
          </w:p>
        </w:tc>
        <w:tc>
          <w:tcPr>
            <w:tcW w:w="613" w:type="pct"/>
            <w:tcBorders>
              <w:top w:val="single" w:sz="4" w:space="0" w:color="auto"/>
              <w:left w:val="single" w:sz="4" w:space="0" w:color="auto"/>
              <w:bottom w:val="single" w:sz="4" w:space="0" w:color="auto"/>
              <w:right w:val="single" w:sz="4" w:space="0" w:color="auto"/>
            </w:tcBorders>
            <w:noWrap/>
            <w:vAlign w:val="center"/>
          </w:tcPr>
          <w:p w14:paraId="7909ED3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3,493,955</w:t>
            </w:r>
          </w:p>
        </w:tc>
        <w:tc>
          <w:tcPr>
            <w:tcW w:w="660" w:type="pct"/>
            <w:tcBorders>
              <w:top w:val="single" w:sz="4" w:space="0" w:color="auto"/>
              <w:left w:val="single" w:sz="4" w:space="0" w:color="auto"/>
              <w:bottom w:val="single" w:sz="4" w:space="0" w:color="auto"/>
              <w:right w:val="single" w:sz="4" w:space="0" w:color="auto"/>
            </w:tcBorders>
            <w:noWrap/>
            <w:vAlign w:val="center"/>
          </w:tcPr>
          <w:p w14:paraId="0CDEF67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60A2A4D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3DCD6163"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C67207E"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0B5647C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10,723,533</w:t>
            </w:r>
          </w:p>
        </w:tc>
        <w:tc>
          <w:tcPr>
            <w:tcW w:w="764" w:type="pct"/>
            <w:tcBorders>
              <w:top w:val="single" w:sz="4" w:space="0" w:color="auto"/>
              <w:left w:val="single" w:sz="4" w:space="0" w:color="auto"/>
              <w:bottom w:val="single" w:sz="4" w:space="0" w:color="auto"/>
              <w:right w:val="single" w:sz="4" w:space="0" w:color="auto"/>
            </w:tcBorders>
            <w:noWrap/>
            <w:vAlign w:val="center"/>
          </w:tcPr>
          <w:p w14:paraId="080BA9F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10,990,943</w:t>
            </w:r>
          </w:p>
        </w:tc>
        <w:tc>
          <w:tcPr>
            <w:tcW w:w="585" w:type="pct"/>
            <w:tcBorders>
              <w:top w:val="single" w:sz="4" w:space="0" w:color="auto"/>
              <w:left w:val="single" w:sz="4" w:space="0" w:color="auto"/>
              <w:bottom w:val="single" w:sz="4" w:space="0" w:color="auto"/>
              <w:right w:val="single" w:sz="4" w:space="0" w:color="auto"/>
            </w:tcBorders>
            <w:noWrap/>
            <w:vAlign w:val="center"/>
          </w:tcPr>
          <w:p w14:paraId="4284C71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11,269,261</w:t>
            </w:r>
          </w:p>
        </w:tc>
        <w:tc>
          <w:tcPr>
            <w:tcW w:w="613" w:type="pct"/>
            <w:tcBorders>
              <w:top w:val="single" w:sz="4" w:space="0" w:color="auto"/>
              <w:left w:val="single" w:sz="4" w:space="0" w:color="auto"/>
              <w:bottom w:val="single" w:sz="4" w:space="0" w:color="auto"/>
              <w:right w:val="single" w:sz="4" w:space="0" w:color="auto"/>
            </w:tcBorders>
            <w:noWrap/>
            <w:vAlign w:val="center"/>
          </w:tcPr>
          <w:p w14:paraId="7AD7A7E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11,554,844</w:t>
            </w:r>
          </w:p>
        </w:tc>
        <w:tc>
          <w:tcPr>
            <w:tcW w:w="660" w:type="pct"/>
            <w:tcBorders>
              <w:top w:val="single" w:sz="4" w:space="0" w:color="auto"/>
              <w:left w:val="single" w:sz="4" w:space="0" w:color="auto"/>
              <w:bottom w:val="single" w:sz="4" w:space="0" w:color="auto"/>
              <w:right w:val="single" w:sz="4" w:space="0" w:color="auto"/>
            </w:tcBorders>
            <w:noWrap/>
            <w:vAlign w:val="center"/>
          </w:tcPr>
          <w:p w14:paraId="3E52541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7770CF4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bl>
    <w:p w14:paraId="0B1DF799" w14:textId="77777777" w:rsidR="00E82E3E" w:rsidRPr="00CC49AB" w:rsidRDefault="00E82E3E" w:rsidP="003C3DA0">
      <w:pPr>
        <w:pStyle w:val="Heading1"/>
        <w:numPr>
          <w:ilvl w:val="0"/>
          <w:numId w:val="0"/>
        </w:numPr>
        <w:spacing w:after="0" w:line="240" w:lineRule="auto"/>
        <w:rPr>
          <w:rFonts w:ascii="Garamond" w:hAnsi="Garamond" w:cs="Times New Roman"/>
          <w:color w:val="auto"/>
        </w:rPr>
      </w:pPr>
      <w:bookmarkStart w:id="421" w:name="_Toc184729178"/>
    </w:p>
    <w:p w14:paraId="17B059E3" w14:textId="79AB6D2C" w:rsidR="003C3DA0" w:rsidRPr="00CC49AB" w:rsidRDefault="003C3DA0" w:rsidP="00E82E3E">
      <w:pPr>
        <w:pStyle w:val="TEKSTIIIIII"/>
      </w:pPr>
      <w:r w:rsidRPr="00CC49AB">
        <w:t xml:space="preserve">Aneksi 9: Numri i parashikuar i njësive të banimit të okupuara të </w:t>
      </w:r>
      <w:r w:rsidR="00CC49AB" w:rsidRPr="00CC49AB">
        <w:t xml:space="preserve">zonës </w:t>
      </w:r>
      <w:r w:rsidRPr="00CC49AB">
        <w:t xml:space="preserve">klimatike 3 për periudhën </w:t>
      </w:r>
      <w:r w:rsidR="00CE5C83" w:rsidRPr="00CC49AB">
        <w:t>2023–2050</w:t>
      </w:r>
      <w:bookmarkEnd w:id="421"/>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42"/>
        <w:gridCol w:w="1060"/>
        <w:gridCol w:w="1457"/>
        <w:gridCol w:w="989"/>
        <w:gridCol w:w="1169"/>
        <w:gridCol w:w="1259"/>
        <w:gridCol w:w="1174"/>
      </w:tblGrid>
      <w:tr w:rsidR="003C3DA0" w:rsidRPr="00CC49AB" w14:paraId="315249B9"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37520DF"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F7AE8D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2023</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942AA0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2024</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D811A3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2025</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CD89E9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2026</w:t>
            </w:r>
          </w:p>
        </w:tc>
        <w:tc>
          <w:tcPr>
            <w:tcW w:w="67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D49713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2027</w:t>
            </w:r>
          </w:p>
        </w:tc>
        <w:tc>
          <w:tcPr>
            <w:tcW w:w="62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589C4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2028</w:t>
            </w:r>
          </w:p>
        </w:tc>
      </w:tr>
      <w:tr w:rsidR="003C3DA0" w:rsidRPr="00CC49AB" w14:paraId="20573E44"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CE30637"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center"/>
          </w:tcPr>
          <w:p w14:paraId="6C7234C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46297</w:t>
            </w:r>
          </w:p>
        </w:tc>
        <w:tc>
          <w:tcPr>
            <w:tcW w:w="779" w:type="pct"/>
            <w:tcBorders>
              <w:top w:val="single" w:sz="4" w:space="0" w:color="auto"/>
              <w:left w:val="single" w:sz="4" w:space="0" w:color="auto"/>
              <w:bottom w:val="single" w:sz="4" w:space="0" w:color="auto"/>
              <w:right w:val="single" w:sz="4" w:space="0" w:color="auto"/>
            </w:tcBorders>
            <w:noWrap/>
            <w:vAlign w:val="center"/>
          </w:tcPr>
          <w:p w14:paraId="7460D85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46727</w:t>
            </w:r>
          </w:p>
        </w:tc>
        <w:tc>
          <w:tcPr>
            <w:tcW w:w="529" w:type="pct"/>
            <w:tcBorders>
              <w:top w:val="single" w:sz="4" w:space="0" w:color="auto"/>
              <w:left w:val="single" w:sz="4" w:space="0" w:color="auto"/>
              <w:bottom w:val="single" w:sz="4" w:space="0" w:color="auto"/>
              <w:right w:val="single" w:sz="4" w:space="0" w:color="auto"/>
            </w:tcBorders>
            <w:noWrap/>
            <w:vAlign w:val="center"/>
          </w:tcPr>
          <w:p w14:paraId="425783A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47121</w:t>
            </w:r>
          </w:p>
        </w:tc>
        <w:tc>
          <w:tcPr>
            <w:tcW w:w="625" w:type="pct"/>
            <w:tcBorders>
              <w:top w:val="single" w:sz="4" w:space="0" w:color="auto"/>
              <w:left w:val="single" w:sz="4" w:space="0" w:color="auto"/>
              <w:bottom w:val="single" w:sz="4" w:space="0" w:color="auto"/>
              <w:right w:val="single" w:sz="4" w:space="0" w:color="auto"/>
            </w:tcBorders>
            <w:noWrap/>
            <w:vAlign w:val="center"/>
          </w:tcPr>
          <w:p w14:paraId="32626A9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47501</w:t>
            </w:r>
          </w:p>
        </w:tc>
        <w:tc>
          <w:tcPr>
            <w:tcW w:w="673" w:type="pct"/>
            <w:tcBorders>
              <w:top w:val="single" w:sz="4" w:space="0" w:color="auto"/>
              <w:left w:val="single" w:sz="4" w:space="0" w:color="auto"/>
              <w:bottom w:val="single" w:sz="4" w:space="0" w:color="auto"/>
              <w:right w:val="single" w:sz="4" w:space="0" w:color="auto"/>
            </w:tcBorders>
            <w:noWrap/>
            <w:vAlign w:val="center"/>
          </w:tcPr>
          <w:p w14:paraId="04A11E2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47870</w:t>
            </w:r>
          </w:p>
        </w:tc>
        <w:tc>
          <w:tcPr>
            <w:tcW w:w="628" w:type="pct"/>
            <w:tcBorders>
              <w:top w:val="single" w:sz="4" w:space="0" w:color="auto"/>
              <w:left w:val="single" w:sz="4" w:space="0" w:color="auto"/>
              <w:bottom w:val="single" w:sz="4" w:space="0" w:color="auto"/>
              <w:right w:val="single" w:sz="4" w:space="0" w:color="auto"/>
            </w:tcBorders>
            <w:noWrap/>
            <w:vAlign w:val="center"/>
          </w:tcPr>
          <w:p w14:paraId="340E36C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48248</w:t>
            </w:r>
          </w:p>
        </w:tc>
      </w:tr>
      <w:tr w:rsidR="003C3DA0" w:rsidRPr="00CC49AB" w14:paraId="6EA2FC91"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4DFC7A5D"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center"/>
          </w:tcPr>
          <w:p w14:paraId="69EF1C7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8744</w:t>
            </w:r>
          </w:p>
        </w:tc>
        <w:tc>
          <w:tcPr>
            <w:tcW w:w="779" w:type="pct"/>
            <w:tcBorders>
              <w:top w:val="single" w:sz="4" w:space="0" w:color="auto"/>
              <w:left w:val="single" w:sz="4" w:space="0" w:color="auto"/>
              <w:bottom w:val="single" w:sz="4" w:space="0" w:color="auto"/>
              <w:right w:val="single" w:sz="4" w:space="0" w:color="auto"/>
            </w:tcBorders>
            <w:noWrap/>
            <w:vAlign w:val="center"/>
          </w:tcPr>
          <w:p w14:paraId="1523396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8276</w:t>
            </w:r>
          </w:p>
        </w:tc>
        <w:tc>
          <w:tcPr>
            <w:tcW w:w="529" w:type="pct"/>
            <w:tcBorders>
              <w:top w:val="single" w:sz="4" w:space="0" w:color="auto"/>
              <w:left w:val="single" w:sz="4" w:space="0" w:color="auto"/>
              <w:bottom w:val="single" w:sz="4" w:space="0" w:color="auto"/>
              <w:right w:val="single" w:sz="4" w:space="0" w:color="auto"/>
            </w:tcBorders>
            <w:noWrap/>
            <w:vAlign w:val="center"/>
          </w:tcPr>
          <w:p w14:paraId="035CEA4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8259</w:t>
            </w:r>
          </w:p>
        </w:tc>
        <w:tc>
          <w:tcPr>
            <w:tcW w:w="625" w:type="pct"/>
            <w:tcBorders>
              <w:top w:val="single" w:sz="4" w:space="0" w:color="auto"/>
              <w:left w:val="single" w:sz="4" w:space="0" w:color="auto"/>
              <w:bottom w:val="single" w:sz="4" w:space="0" w:color="auto"/>
              <w:right w:val="single" w:sz="4" w:space="0" w:color="auto"/>
            </w:tcBorders>
            <w:noWrap/>
            <w:vAlign w:val="center"/>
          </w:tcPr>
          <w:p w14:paraId="1E9537F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8240</w:t>
            </w:r>
          </w:p>
        </w:tc>
        <w:tc>
          <w:tcPr>
            <w:tcW w:w="673" w:type="pct"/>
            <w:tcBorders>
              <w:top w:val="single" w:sz="4" w:space="0" w:color="auto"/>
              <w:left w:val="single" w:sz="4" w:space="0" w:color="auto"/>
              <w:bottom w:val="single" w:sz="4" w:space="0" w:color="auto"/>
              <w:right w:val="single" w:sz="4" w:space="0" w:color="auto"/>
            </w:tcBorders>
            <w:noWrap/>
            <w:vAlign w:val="center"/>
          </w:tcPr>
          <w:p w14:paraId="5D907D6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8219</w:t>
            </w:r>
          </w:p>
        </w:tc>
        <w:tc>
          <w:tcPr>
            <w:tcW w:w="628" w:type="pct"/>
            <w:tcBorders>
              <w:top w:val="single" w:sz="4" w:space="0" w:color="auto"/>
              <w:left w:val="single" w:sz="4" w:space="0" w:color="auto"/>
              <w:bottom w:val="single" w:sz="4" w:space="0" w:color="auto"/>
              <w:right w:val="single" w:sz="4" w:space="0" w:color="auto"/>
            </w:tcBorders>
            <w:noWrap/>
            <w:vAlign w:val="center"/>
          </w:tcPr>
          <w:p w14:paraId="0B26E81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8198</w:t>
            </w:r>
          </w:p>
        </w:tc>
      </w:tr>
      <w:tr w:rsidR="003C3DA0" w:rsidRPr="00CC49AB" w14:paraId="1E484337"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7DC03FAE"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center"/>
          </w:tcPr>
          <w:p w14:paraId="535803E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5123</w:t>
            </w:r>
          </w:p>
        </w:tc>
        <w:tc>
          <w:tcPr>
            <w:tcW w:w="779" w:type="pct"/>
            <w:tcBorders>
              <w:top w:val="single" w:sz="4" w:space="0" w:color="auto"/>
              <w:left w:val="single" w:sz="4" w:space="0" w:color="auto"/>
              <w:bottom w:val="single" w:sz="4" w:space="0" w:color="auto"/>
              <w:right w:val="single" w:sz="4" w:space="0" w:color="auto"/>
            </w:tcBorders>
            <w:noWrap/>
            <w:vAlign w:val="center"/>
          </w:tcPr>
          <w:p w14:paraId="729A7AF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5408</w:t>
            </w:r>
          </w:p>
        </w:tc>
        <w:tc>
          <w:tcPr>
            <w:tcW w:w="529" w:type="pct"/>
            <w:tcBorders>
              <w:top w:val="single" w:sz="4" w:space="0" w:color="auto"/>
              <w:left w:val="single" w:sz="4" w:space="0" w:color="auto"/>
              <w:bottom w:val="single" w:sz="4" w:space="0" w:color="auto"/>
              <w:right w:val="single" w:sz="4" w:space="0" w:color="auto"/>
            </w:tcBorders>
            <w:noWrap/>
            <w:vAlign w:val="center"/>
          </w:tcPr>
          <w:p w14:paraId="2B6C9C4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5368</w:t>
            </w:r>
          </w:p>
        </w:tc>
        <w:tc>
          <w:tcPr>
            <w:tcW w:w="625" w:type="pct"/>
            <w:tcBorders>
              <w:top w:val="single" w:sz="4" w:space="0" w:color="auto"/>
              <w:left w:val="single" w:sz="4" w:space="0" w:color="auto"/>
              <w:bottom w:val="single" w:sz="4" w:space="0" w:color="auto"/>
              <w:right w:val="single" w:sz="4" w:space="0" w:color="auto"/>
            </w:tcBorders>
            <w:noWrap/>
            <w:vAlign w:val="center"/>
          </w:tcPr>
          <w:p w14:paraId="00B4AA3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5325</w:t>
            </w:r>
          </w:p>
        </w:tc>
        <w:tc>
          <w:tcPr>
            <w:tcW w:w="673" w:type="pct"/>
            <w:tcBorders>
              <w:top w:val="single" w:sz="4" w:space="0" w:color="auto"/>
              <w:left w:val="single" w:sz="4" w:space="0" w:color="auto"/>
              <w:bottom w:val="single" w:sz="4" w:space="0" w:color="auto"/>
              <w:right w:val="single" w:sz="4" w:space="0" w:color="auto"/>
            </w:tcBorders>
            <w:noWrap/>
            <w:vAlign w:val="center"/>
          </w:tcPr>
          <w:p w14:paraId="2DF29F9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5280</w:t>
            </w:r>
          </w:p>
        </w:tc>
        <w:tc>
          <w:tcPr>
            <w:tcW w:w="628" w:type="pct"/>
            <w:tcBorders>
              <w:top w:val="single" w:sz="4" w:space="0" w:color="auto"/>
              <w:left w:val="single" w:sz="4" w:space="0" w:color="auto"/>
              <w:bottom w:val="single" w:sz="4" w:space="0" w:color="auto"/>
              <w:right w:val="single" w:sz="4" w:space="0" w:color="auto"/>
            </w:tcBorders>
            <w:noWrap/>
            <w:vAlign w:val="center"/>
          </w:tcPr>
          <w:p w14:paraId="4FE1A37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5236</w:t>
            </w:r>
          </w:p>
        </w:tc>
      </w:tr>
      <w:tr w:rsidR="003C3DA0" w:rsidRPr="00CC49AB" w14:paraId="6803C5B3"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55475B43"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center"/>
          </w:tcPr>
          <w:p w14:paraId="2D8501B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33238</w:t>
            </w:r>
          </w:p>
        </w:tc>
        <w:tc>
          <w:tcPr>
            <w:tcW w:w="779" w:type="pct"/>
            <w:tcBorders>
              <w:top w:val="single" w:sz="4" w:space="0" w:color="auto"/>
              <w:left w:val="single" w:sz="4" w:space="0" w:color="auto"/>
              <w:bottom w:val="single" w:sz="4" w:space="0" w:color="auto"/>
              <w:right w:val="single" w:sz="4" w:space="0" w:color="auto"/>
            </w:tcBorders>
            <w:noWrap/>
            <w:vAlign w:val="center"/>
          </w:tcPr>
          <w:p w14:paraId="629FA44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33362</w:t>
            </w:r>
          </w:p>
        </w:tc>
        <w:tc>
          <w:tcPr>
            <w:tcW w:w="529" w:type="pct"/>
            <w:tcBorders>
              <w:top w:val="single" w:sz="4" w:space="0" w:color="auto"/>
              <w:left w:val="single" w:sz="4" w:space="0" w:color="auto"/>
              <w:bottom w:val="single" w:sz="4" w:space="0" w:color="auto"/>
              <w:right w:val="single" w:sz="4" w:space="0" w:color="auto"/>
            </w:tcBorders>
            <w:noWrap/>
            <w:vAlign w:val="center"/>
          </w:tcPr>
          <w:p w14:paraId="216EB0C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33372</w:t>
            </w:r>
          </w:p>
        </w:tc>
        <w:tc>
          <w:tcPr>
            <w:tcW w:w="625" w:type="pct"/>
            <w:tcBorders>
              <w:top w:val="single" w:sz="4" w:space="0" w:color="auto"/>
              <w:left w:val="single" w:sz="4" w:space="0" w:color="auto"/>
              <w:bottom w:val="single" w:sz="4" w:space="0" w:color="auto"/>
              <w:right w:val="single" w:sz="4" w:space="0" w:color="auto"/>
            </w:tcBorders>
            <w:noWrap/>
            <w:vAlign w:val="center"/>
          </w:tcPr>
          <w:p w14:paraId="2E80B2D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33369</w:t>
            </w:r>
          </w:p>
        </w:tc>
        <w:tc>
          <w:tcPr>
            <w:tcW w:w="673" w:type="pct"/>
            <w:tcBorders>
              <w:top w:val="single" w:sz="4" w:space="0" w:color="auto"/>
              <w:left w:val="single" w:sz="4" w:space="0" w:color="auto"/>
              <w:bottom w:val="single" w:sz="4" w:space="0" w:color="auto"/>
              <w:right w:val="single" w:sz="4" w:space="0" w:color="auto"/>
            </w:tcBorders>
            <w:noWrap/>
            <w:vAlign w:val="center"/>
          </w:tcPr>
          <w:p w14:paraId="1A598ED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33355</w:t>
            </w:r>
          </w:p>
        </w:tc>
        <w:tc>
          <w:tcPr>
            <w:tcW w:w="628" w:type="pct"/>
            <w:tcBorders>
              <w:top w:val="single" w:sz="4" w:space="0" w:color="auto"/>
              <w:left w:val="single" w:sz="4" w:space="0" w:color="auto"/>
              <w:bottom w:val="single" w:sz="4" w:space="0" w:color="auto"/>
              <w:right w:val="single" w:sz="4" w:space="0" w:color="auto"/>
            </w:tcBorders>
            <w:noWrap/>
            <w:vAlign w:val="center"/>
          </w:tcPr>
          <w:p w14:paraId="78C9927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33344</w:t>
            </w:r>
          </w:p>
        </w:tc>
      </w:tr>
      <w:tr w:rsidR="003C3DA0" w:rsidRPr="00CC49AB" w14:paraId="1BA4FC23"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73C45D5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center"/>
          </w:tcPr>
          <w:p w14:paraId="4F3D890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93402</w:t>
            </w:r>
          </w:p>
        </w:tc>
        <w:tc>
          <w:tcPr>
            <w:tcW w:w="779" w:type="pct"/>
            <w:tcBorders>
              <w:top w:val="single" w:sz="4" w:space="0" w:color="auto"/>
              <w:left w:val="single" w:sz="4" w:space="0" w:color="auto"/>
              <w:bottom w:val="single" w:sz="4" w:space="0" w:color="auto"/>
              <w:right w:val="single" w:sz="4" w:space="0" w:color="auto"/>
            </w:tcBorders>
            <w:noWrap/>
            <w:vAlign w:val="center"/>
          </w:tcPr>
          <w:p w14:paraId="06BDC06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93773</w:t>
            </w:r>
          </w:p>
        </w:tc>
        <w:tc>
          <w:tcPr>
            <w:tcW w:w="529" w:type="pct"/>
            <w:tcBorders>
              <w:top w:val="single" w:sz="4" w:space="0" w:color="auto"/>
              <w:left w:val="single" w:sz="4" w:space="0" w:color="auto"/>
              <w:bottom w:val="single" w:sz="4" w:space="0" w:color="auto"/>
              <w:right w:val="single" w:sz="4" w:space="0" w:color="auto"/>
            </w:tcBorders>
            <w:noWrap/>
            <w:vAlign w:val="center"/>
          </w:tcPr>
          <w:p w14:paraId="388B35D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94120</w:t>
            </w:r>
          </w:p>
        </w:tc>
        <w:tc>
          <w:tcPr>
            <w:tcW w:w="625" w:type="pct"/>
            <w:tcBorders>
              <w:top w:val="single" w:sz="4" w:space="0" w:color="auto"/>
              <w:left w:val="single" w:sz="4" w:space="0" w:color="auto"/>
              <w:bottom w:val="single" w:sz="4" w:space="0" w:color="auto"/>
              <w:right w:val="single" w:sz="4" w:space="0" w:color="auto"/>
            </w:tcBorders>
            <w:noWrap/>
            <w:vAlign w:val="center"/>
          </w:tcPr>
          <w:p w14:paraId="4F9D4DB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94435</w:t>
            </w:r>
          </w:p>
        </w:tc>
        <w:tc>
          <w:tcPr>
            <w:tcW w:w="673" w:type="pct"/>
            <w:tcBorders>
              <w:top w:val="single" w:sz="4" w:space="0" w:color="auto"/>
              <w:left w:val="single" w:sz="4" w:space="0" w:color="auto"/>
              <w:bottom w:val="single" w:sz="4" w:space="0" w:color="auto"/>
              <w:right w:val="single" w:sz="4" w:space="0" w:color="auto"/>
            </w:tcBorders>
            <w:noWrap/>
            <w:vAlign w:val="center"/>
          </w:tcPr>
          <w:p w14:paraId="60BAA8A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94724</w:t>
            </w:r>
          </w:p>
        </w:tc>
        <w:tc>
          <w:tcPr>
            <w:tcW w:w="628" w:type="pct"/>
            <w:tcBorders>
              <w:top w:val="single" w:sz="4" w:space="0" w:color="auto"/>
              <w:left w:val="single" w:sz="4" w:space="0" w:color="auto"/>
              <w:bottom w:val="single" w:sz="4" w:space="0" w:color="auto"/>
              <w:right w:val="single" w:sz="4" w:space="0" w:color="auto"/>
            </w:tcBorders>
            <w:noWrap/>
            <w:vAlign w:val="center"/>
          </w:tcPr>
          <w:p w14:paraId="73E4628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95027</w:t>
            </w:r>
          </w:p>
        </w:tc>
      </w:tr>
      <w:tr w:rsidR="003C3DA0" w:rsidRPr="00CC49AB" w14:paraId="22FE43F7"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2369809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176EB5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2029</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A2F0AD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2030</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9C0010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2031</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5F4F78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2032</w:t>
            </w:r>
          </w:p>
        </w:tc>
        <w:tc>
          <w:tcPr>
            <w:tcW w:w="67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1C8215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2033</w:t>
            </w:r>
          </w:p>
        </w:tc>
        <w:tc>
          <w:tcPr>
            <w:tcW w:w="62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55B52FF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2034</w:t>
            </w:r>
          </w:p>
        </w:tc>
      </w:tr>
      <w:tr w:rsidR="003C3DA0" w:rsidRPr="00CC49AB" w14:paraId="6F5F553A"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0F8232C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center"/>
          </w:tcPr>
          <w:p w14:paraId="10E299D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48632</w:t>
            </w:r>
          </w:p>
        </w:tc>
        <w:tc>
          <w:tcPr>
            <w:tcW w:w="779" w:type="pct"/>
            <w:tcBorders>
              <w:top w:val="single" w:sz="4" w:space="0" w:color="auto"/>
              <w:left w:val="single" w:sz="4" w:space="0" w:color="auto"/>
              <w:bottom w:val="single" w:sz="4" w:space="0" w:color="auto"/>
              <w:right w:val="single" w:sz="4" w:space="0" w:color="auto"/>
            </w:tcBorders>
            <w:noWrap/>
            <w:vAlign w:val="center"/>
          </w:tcPr>
          <w:p w14:paraId="6033B02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49026</w:t>
            </w:r>
          </w:p>
        </w:tc>
        <w:tc>
          <w:tcPr>
            <w:tcW w:w="529" w:type="pct"/>
            <w:tcBorders>
              <w:top w:val="single" w:sz="4" w:space="0" w:color="auto"/>
              <w:left w:val="single" w:sz="4" w:space="0" w:color="auto"/>
              <w:bottom w:val="single" w:sz="4" w:space="0" w:color="auto"/>
              <w:right w:val="single" w:sz="4" w:space="0" w:color="auto"/>
            </w:tcBorders>
            <w:noWrap/>
            <w:vAlign w:val="center"/>
          </w:tcPr>
          <w:p w14:paraId="39F8CD9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49426</w:t>
            </w:r>
          </w:p>
        </w:tc>
        <w:tc>
          <w:tcPr>
            <w:tcW w:w="625" w:type="pct"/>
            <w:tcBorders>
              <w:top w:val="single" w:sz="4" w:space="0" w:color="auto"/>
              <w:left w:val="single" w:sz="4" w:space="0" w:color="auto"/>
              <w:bottom w:val="single" w:sz="4" w:space="0" w:color="auto"/>
              <w:right w:val="single" w:sz="4" w:space="0" w:color="auto"/>
            </w:tcBorders>
            <w:noWrap/>
            <w:vAlign w:val="center"/>
          </w:tcPr>
          <w:p w14:paraId="18F3C70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49831</w:t>
            </w:r>
          </w:p>
        </w:tc>
        <w:tc>
          <w:tcPr>
            <w:tcW w:w="673" w:type="pct"/>
            <w:tcBorders>
              <w:top w:val="single" w:sz="4" w:space="0" w:color="auto"/>
              <w:left w:val="single" w:sz="4" w:space="0" w:color="auto"/>
              <w:bottom w:val="single" w:sz="4" w:space="0" w:color="auto"/>
              <w:right w:val="single" w:sz="4" w:space="0" w:color="auto"/>
            </w:tcBorders>
            <w:noWrap/>
            <w:vAlign w:val="center"/>
          </w:tcPr>
          <w:p w14:paraId="5B27926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50222</w:t>
            </w:r>
          </w:p>
        </w:tc>
        <w:tc>
          <w:tcPr>
            <w:tcW w:w="628" w:type="pct"/>
            <w:tcBorders>
              <w:top w:val="single" w:sz="4" w:space="0" w:color="auto"/>
              <w:left w:val="single" w:sz="4" w:space="0" w:color="auto"/>
              <w:bottom w:val="single" w:sz="4" w:space="0" w:color="auto"/>
              <w:right w:val="single" w:sz="4" w:space="0" w:color="auto"/>
            </w:tcBorders>
            <w:noWrap/>
            <w:vAlign w:val="center"/>
          </w:tcPr>
          <w:p w14:paraId="1828C6C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50597</w:t>
            </w:r>
          </w:p>
        </w:tc>
      </w:tr>
      <w:tr w:rsidR="003C3DA0" w:rsidRPr="00CC49AB" w14:paraId="1B9A9124"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755791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center"/>
          </w:tcPr>
          <w:p w14:paraId="651384A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8178</w:t>
            </w:r>
          </w:p>
        </w:tc>
        <w:tc>
          <w:tcPr>
            <w:tcW w:w="779" w:type="pct"/>
            <w:tcBorders>
              <w:top w:val="single" w:sz="4" w:space="0" w:color="auto"/>
              <w:left w:val="single" w:sz="4" w:space="0" w:color="auto"/>
              <w:bottom w:val="single" w:sz="4" w:space="0" w:color="auto"/>
              <w:right w:val="single" w:sz="4" w:space="0" w:color="auto"/>
            </w:tcBorders>
            <w:noWrap/>
            <w:vAlign w:val="center"/>
          </w:tcPr>
          <w:p w14:paraId="38D3F87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8158</w:t>
            </w:r>
          </w:p>
        </w:tc>
        <w:tc>
          <w:tcPr>
            <w:tcW w:w="529" w:type="pct"/>
            <w:tcBorders>
              <w:top w:val="single" w:sz="4" w:space="0" w:color="auto"/>
              <w:left w:val="single" w:sz="4" w:space="0" w:color="auto"/>
              <w:bottom w:val="single" w:sz="4" w:space="0" w:color="auto"/>
              <w:right w:val="single" w:sz="4" w:space="0" w:color="auto"/>
            </w:tcBorders>
            <w:noWrap/>
            <w:vAlign w:val="center"/>
          </w:tcPr>
          <w:p w14:paraId="36EEECB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8140</w:t>
            </w:r>
          </w:p>
        </w:tc>
        <w:tc>
          <w:tcPr>
            <w:tcW w:w="625" w:type="pct"/>
            <w:tcBorders>
              <w:top w:val="single" w:sz="4" w:space="0" w:color="auto"/>
              <w:left w:val="single" w:sz="4" w:space="0" w:color="auto"/>
              <w:bottom w:val="single" w:sz="4" w:space="0" w:color="auto"/>
              <w:right w:val="single" w:sz="4" w:space="0" w:color="auto"/>
            </w:tcBorders>
            <w:noWrap/>
            <w:vAlign w:val="center"/>
          </w:tcPr>
          <w:p w14:paraId="06FC881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8121</w:t>
            </w:r>
          </w:p>
        </w:tc>
        <w:tc>
          <w:tcPr>
            <w:tcW w:w="673" w:type="pct"/>
            <w:tcBorders>
              <w:top w:val="single" w:sz="4" w:space="0" w:color="auto"/>
              <w:left w:val="single" w:sz="4" w:space="0" w:color="auto"/>
              <w:bottom w:val="single" w:sz="4" w:space="0" w:color="auto"/>
              <w:right w:val="single" w:sz="4" w:space="0" w:color="auto"/>
            </w:tcBorders>
            <w:noWrap/>
            <w:vAlign w:val="center"/>
          </w:tcPr>
          <w:p w14:paraId="20FCCE9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8099</w:t>
            </w:r>
          </w:p>
        </w:tc>
        <w:tc>
          <w:tcPr>
            <w:tcW w:w="628" w:type="pct"/>
            <w:tcBorders>
              <w:top w:val="single" w:sz="4" w:space="0" w:color="auto"/>
              <w:left w:val="single" w:sz="4" w:space="0" w:color="auto"/>
              <w:bottom w:val="single" w:sz="4" w:space="0" w:color="auto"/>
              <w:right w:val="single" w:sz="4" w:space="0" w:color="auto"/>
            </w:tcBorders>
            <w:noWrap/>
            <w:vAlign w:val="center"/>
          </w:tcPr>
          <w:p w14:paraId="1D8F401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8075</w:t>
            </w:r>
          </w:p>
        </w:tc>
      </w:tr>
      <w:tr w:rsidR="003C3DA0" w:rsidRPr="00CC49AB" w14:paraId="43DC5E87"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13BEE34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center"/>
          </w:tcPr>
          <w:p w14:paraId="1D22D6E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5192</w:t>
            </w:r>
          </w:p>
        </w:tc>
        <w:tc>
          <w:tcPr>
            <w:tcW w:w="779" w:type="pct"/>
            <w:tcBorders>
              <w:top w:val="single" w:sz="4" w:space="0" w:color="auto"/>
              <w:left w:val="single" w:sz="4" w:space="0" w:color="auto"/>
              <w:bottom w:val="single" w:sz="4" w:space="0" w:color="auto"/>
              <w:right w:val="single" w:sz="4" w:space="0" w:color="auto"/>
            </w:tcBorders>
            <w:noWrap/>
            <w:vAlign w:val="center"/>
          </w:tcPr>
          <w:p w14:paraId="5C9BB5F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5149</w:t>
            </w:r>
          </w:p>
        </w:tc>
        <w:tc>
          <w:tcPr>
            <w:tcW w:w="529" w:type="pct"/>
            <w:tcBorders>
              <w:top w:val="single" w:sz="4" w:space="0" w:color="auto"/>
              <w:left w:val="single" w:sz="4" w:space="0" w:color="auto"/>
              <w:bottom w:val="single" w:sz="4" w:space="0" w:color="auto"/>
              <w:right w:val="single" w:sz="4" w:space="0" w:color="auto"/>
            </w:tcBorders>
            <w:noWrap/>
            <w:vAlign w:val="center"/>
          </w:tcPr>
          <w:p w14:paraId="5CA067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5105</w:t>
            </w:r>
          </w:p>
        </w:tc>
        <w:tc>
          <w:tcPr>
            <w:tcW w:w="625" w:type="pct"/>
            <w:tcBorders>
              <w:top w:val="single" w:sz="4" w:space="0" w:color="auto"/>
              <w:left w:val="single" w:sz="4" w:space="0" w:color="auto"/>
              <w:bottom w:val="single" w:sz="4" w:space="0" w:color="auto"/>
              <w:right w:val="single" w:sz="4" w:space="0" w:color="auto"/>
            </w:tcBorders>
            <w:noWrap/>
            <w:vAlign w:val="center"/>
          </w:tcPr>
          <w:p w14:paraId="10BDB71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5062</w:t>
            </w:r>
          </w:p>
        </w:tc>
        <w:tc>
          <w:tcPr>
            <w:tcW w:w="673" w:type="pct"/>
            <w:tcBorders>
              <w:top w:val="single" w:sz="4" w:space="0" w:color="auto"/>
              <w:left w:val="single" w:sz="4" w:space="0" w:color="auto"/>
              <w:bottom w:val="single" w:sz="4" w:space="0" w:color="auto"/>
              <w:right w:val="single" w:sz="4" w:space="0" w:color="auto"/>
            </w:tcBorders>
            <w:noWrap/>
            <w:vAlign w:val="center"/>
          </w:tcPr>
          <w:p w14:paraId="5926E35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5016</w:t>
            </w:r>
          </w:p>
        </w:tc>
        <w:tc>
          <w:tcPr>
            <w:tcW w:w="628" w:type="pct"/>
            <w:tcBorders>
              <w:top w:val="single" w:sz="4" w:space="0" w:color="auto"/>
              <w:left w:val="single" w:sz="4" w:space="0" w:color="auto"/>
              <w:bottom w:val="single" w:sz="4" w:space="0" w:color="auto"/>
              <w:right w:val="single" w:sz="4" w:space="0" w:color="auto"/>
            </w:tcBorders>
            <w:noWrap/>
            <w:vAlign w:val="center"/>
          </w:tcPr>
          <w:p w14:paraId="43EBB06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4968</w:t>
            </w:r>
          </w:p>
        </w:tc>
      </w:tr>
      <w:tr w:rsidR="003C3DA0" w:rsidRPr="00CC49AB" w14:paraId="4483F5E9"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7823307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center"/>
          </w:tcPr>
          <w:p w14:paraId="790733B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33334</w:t>
            </w:r>
          </w:p>
        </w:tc>
        <w:tc>
          <w:tcPr>
            <w:tcW w:w="779" w:type="pct"/>
            <w:tcBorders>
              <w:top w:val="single" w:sz="4" w:space="0" w:color="auto"/>
              <w:left w:val="single" w:sz="4" w:space="0" w:color="auto"/>
              <w:bottom w:val="single" w:sz="4" w:space="0" w:color="auto"/>
              <w:right w:val="single" w:sz="4" w:space="0" w:color="auto"/>
            </w:tcBorders>
            <w:noWrap/>
            <w:vAlign w:val="center"/>
          </w:tcPr>
          <w:p w14:paraId="2459239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33326</w:t>
            </w:r>
          </w:p>
        </w:tc>
        <w:tc>
          <w:tcPr>
            <w:tcW w:w="529" w:type="pct"/>
            <w:tcBorders>
              <w:top w:val="single" w:sz="4" w:space="0" w:color="auto"/>
              <w:left w:val="single" w:sz="4" w:space="0" w:color="auto"/>
              <w:bottom w:val="single" w:sz="4" w:space="0" w:color="auto"/>
              <w:right w:val="single" w:sz="4" w:space="0" w:color="auto"/>
            </w:tcBorders>
            <w:noWrap/>
            <w:vAlign w:val="center"/>
          </w:tcPr>
          <w:p w14:paraId="0AB745C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33319</w:t>
            </w:r>
          </w:p>
        </w:tc>
        <w:tc>
          <w:tcPr>
            <w:tcW w:w="625" w:type="pct"/>
            <w:tcBorders>
              <w:top w:val="single" w:sz="4" w:space="0" w:color="auto"/>
              <w:left w:val="single" w:sz="4" w:space="0" w:color="auto"/>
              <w:bottom w:val="single" w:sz="4" w:space="0" w:color="auto"/>
              <w:right w:val="single" w:sz="4" w:space="0" w:color="auto"/>
            </w:tcBorders>
            <w:noWrap/>
            <w:vAlign w:val="center"/>
          </w:tcPr>
          <w:p w14:paraId="33FCA8A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33313</w:t>
            </w:r>
          </w:p>
        </w:tc>
        <w:tc>
          <w:tcPr>
            <w:tcW w:w="673" w:type="pct"/>
            <w:tcBorders>
              <w:top w:val="single" w:sz="4" w:space="0" w:color="auto"/>
              <w:left w:val="single" w:sz="4" w:space="0" w:color="auto"/>
              <w:bottom w:val="single" w:sz="4" w:space="0" w:color="auto"/>
              <w:right w:val="single" w:sz="4" w:space="0" w:color="auto"/>
            </w:tcBorders>
            <w:noWrap/>
            <w:vAlign w:val="center"/>
          </w:tcPr>
          <w:p w14:paraId="7EDFD65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33293</w:t>
            </w:r>
          </w:p>
        </w:tc>
        <w:tc>
          <w:tcPr>
            <w:tcW w:w="628" w:type="pct"/>
            <w:tcBorders>
              <w:top w:val="single" w:sz="4" w:space="0" w:color="auto"/>
              <w:left w:val="single" w:sz="4" w:space="0" w:color="auto"/>
              <w:bottom w:val="single" w:sz="4" w:space="0" w:color="auto"/>
              <w:right w:val="single" w:sz="4" w:space="0" w:color="auto"/>
            </w:tcBorders>
            <w:noWrap/>
            <w:vAlign w:val="center"/>
          </w:tcPr>
          <w:p w14:paraId="6C2E3A6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33261</w:t>
            </w:r>
          </w:p>
        </w:tc>
      </w:tr>
      <w:tr w:rsidR="003C3DA0" w:rsidRPr="00CC49AB" w14:paraId="49A54493"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157DB9C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center"/>
          </w:tcPr>
          <w:p w14:paraId="134D8BE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95336</w:t>
            </w:r>
          </w:p>
        </w:tc>
        <w:tc>
          <w:tcPr>
            <w:tcW w:w="779" w:type="pct"/>
            <w:tcBorders>
              <w:top w:val="single" w:sz="4" w:space="0" w:color="auto"/>
              <w:left w:val="single" w:sz="4" w:space="0" w:color="auto"/>
              <w:bottom w:val="single" w:sz="4" w:space="0" w:color="auto"/>
              <w:right w:val="single" w:sz="4" w:space="0" w:color="auto"/>
            </w:tcBorders>
            <w:noWrap/>
            <w:vAlign w:val="center"/>
          </w:tcPr>
          <w:p w14:paraId="20FCA04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95660</w:t>
            </w:r>
          </w:p>
        </w:tc>
        <w:tc>
          <w:tcPr>
            <w:tcW w:w="529" w:type="pct"/>
            <w:tcBorders>
              <w:top w:val="single" w:sz="4" w:space="0" w:color="auto"/>
              <w:left w:val="single" w:sz="4" w:space="0" w:color="auto"/>
              <w:bottom w:val="single" w:sz="4" w:space="0" w:color="auto"/>
              <w:right w:val="single" w:sz="4" w:space="0" w:color="auto"/>
            </w:tcBorders>
            <w:noWrap/>
            <w:vAlign w:val="center"/>
          </w:tcPr>
          <w:p w14:paraId="169E176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95990</w:t>
            </w:r>
          </w:p>
        </w:tc>
        <w:tc>
          <w:tcPr>
            <w:tcW w:w="625" w:type="pct"/>
            <w:tcBorders>
              <w:top w:val="single" w:sz="4" w:space="0" w:color="auto"/>
              <w:left w:val="single" w:sz="4" w:space="0" w:color="auto"/>
              <w:bottom w:val="single" w:sz="4" w:space="0" w:color="auto"/>
              <w:right w:val="single" w:sz="4" w:space="0" w:color="auto"/>
            </w:tcBorders>
            <w:noWrap/>
            <w:vAlign w:val="center"/>
          </w:tcPr>
          <w:p w14:paraId="49F42F5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96327</w:t>
            </w:r>
          </w:p>
        </w:tc>
        <w:tc>
          <w:tcPr>
            <w:tcW w:w="673" w:type="pct"/>
            <w:tcBorders>
              <w:top w:val="single" w:sz="4" w:space="0" w:color="auto"/>
              <w:left w:val="single" w:sz="4" w:space="0" w:color="auto"/>
              <w:bottom w:val="single" w:sz="4" w:space="0" w:color="auto"/>
              <w:right w:val="single" w:sz="4" w:space="0" w:color="auto"/>
            </w:tcBorders>
            <w:noWrap/>
            <w:vAlign w:val="center"/>
          </w:tcPr>
          <w:p w14:paraId="37CA136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96630</w:t>
            </w:r>
          </w:p>
        </w:tc>
        <w:tc>
          <w:tcPr>
            <w:tcW w:w="628" w:type="pct"/>
            <w:tcBorders>
              <w:top w:val="single" w:sz="4" w:space="0" w:color="auto"/>
              <w:left w:val="single" w:sz="4" w:space="0" w:color="auto"/>
              <w:bottom w:val="single" w:sz="4" w:space="0" w:color="auto"/>
              <w:right w:val="single" w:sz="4" w:space="0" w:color="auto"/>
            </w:tcBorders>
            <w:noWrap/>
            <w:vAlign w:val="center"/>
          </w:tcPr>
          <w:p w14:paraId="5E56F94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96901</w:t>
            </w:r>
          </w:p>
        </w:tc>
      </w:tr>
      <w:tr w:rsidR="003C3DA0" w:rsidRPr="00CC49AB" w14:paraId="297F8FC5"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4448EF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52CC80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2035</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1203C1B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2036</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352C44C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2037</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7E576D5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2038</w:t>
            </w:r>
          </w:p>
        </w:tc>
        <w:tc>
          <w:tcPr>
            <w:tcW w:w="67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7B09B34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2039</w:t>
            </w:r>
          </w:p>
        </w:tc>
        <w:tc>
          <w:tcPr>
            <w:tcW w:w="62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3E2EEE7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2040</w:t>
            </w:r>
          </w:p>
        </w:tc>
      </w:tr>
      <w:tr w:rsidR="003C3DA0" w:rsidRPr="00CC49AB" w14:paraId="644884DA"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1DBB3D0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center"/>
          </w:tcPr>
          <w:p w14:paraId="3321F65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50961</w:t>
            </w:r>
          </w:p>
        </w:tc>
        <w:tc>
          <w:tcPr>
            <w:tcW w:w="779" w:type="pct"/>
            <w:tcBorders>
              <w:top w:val="single" w:sz="4" w:space="0" w:color="auto"/>
              <w:left w:val="single" w:sz="4" w:space="0" w:color="auto"/>
              <w:bottom w:val="single" w:sz="4" w:space="0" w:color="auto"/>
              <w:right w:val="single" w:sz="4" w:space="0" w:color="auto"/>
            </w:tcBorders>
            <w:noWrap/>
            <w:vAlign w:val="center"/>
          </w:tcPr>
          <w:p w14:paraId="38F325B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51818</w:t>
            </w:r>
          </w:p>
        </w:tc>
        <w:tc>
          <w:tcPr>
            <w:tcW w:w="529" w:type="pct"/>
            <w:tcBorders>
              <w:top w:val="single" w:sz="4" w:space="0" w:color="auto"/>
              <w:left w:val="single" w:sz="4" w:space="0" w:color="auto"/>
              <w:bottom w:val="single" w:sz="4" w:space="0" w:color="auto"/>
              <w:right w:val="single" w:sz="4" w:space="0" w:color="auto"/>
            </w:tcBorders>
            <w:noWrap/>
            <w:vAlign w:val="center"/>
          </w:tcPr>
          <w:p w14:paraId="62F9CDD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52740</w:t>
            </w:r>
          </w:p>
        </w:tc>
        <w:tc>
          <w:tcPr>
            <w:tcW w:w="625" w:type="pct"/>
            <w:tcBorders>
              <w:top w:val="single" w:sz="4" w:space="0" w:color="auto"/>
              <w:left w:val="single" w:sz="4" w:space="0" w:color="auto"/>
              <w:bottom w:val="single" w:sz="4" w:space="0" w:color="auto"/>
              <w:right w:val="single" w:sz="4" w:space="0" w:color="auto"/>
            </w:tcBorders>
            <w:noWrap/>
            <w:vAlign w:val="center"/>
          </w:tcPr>
          <w:p w14:paraId="245AA97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53701</w:t>
            </w:r>
          </w:p>
        </w:tc>
        <w:tc>
          <w:tcPr>
            <w:tcW w:w="673" w:type="pct"/>
            <w:tcBorders>
              <w:top w:val="single" w:sz="4" w:space="0" w:color="auto"/>
              <w:left w:val="single" w:sz="4" w:space="0" w:color="auto"/>
              <w:bottom w:val="single" w:sz="4" w:space="0" w:color="auto"/>
              <w:right w:val="single" w:sz="4" w:space="0" w:color="auto"/>
            </w:tcBorders>
            <w:noWrap/>
            <w:vAlign w:val="center"/>
          </w:tcPr>
          <w:p w14:paraId="452322F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54704</w:t>
            </w:r>
          </w:p>
        </w:tc>
        <w:tc>
          <w:tcPr>
            <w:tcW w:w="628" w:type="pct"/>
            <w:tcBorders>
              <w:top w:val="single" w:sz="4" w:space="0" w:color="auto"/>
              <w:left w:val="single" w:sz="4" w:space="0" w:color="auto"/>
              <w:bottom w:val="single" w:sz="4" w:space="0" w:color="auto"/>
              <w:right w:val="single" w:sz="4" w:space="0" w:color="auto"/>
            </w:tcBorders>
            <w:noWrap/>
            <w:vAlign w:val="center"/>
          </w:tcPr>
          <w:p w14:paraId="7000A86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55751</w:t>
            </w:r>
          </w:p>
        </w:tc>
      </w:tr>
      <w:tr w:rsidR="003C3DA0" w:rsidRPr="00CC49AB" w14:paraId="41039A4F"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4D1D838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center"/>
          </w:tcPr>
          <w:p w14:paraId="004B8DD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8048</w:t>
            </w:r>
          </w:p>
        </w:tc>
        <w:tc>
          <w:tcPr>
            <w:tcW w:w="779" w:type="pct"/>
            <w:tcBorders>
              <w:top w:val="single" w:sz="4" w:space="0" w:color="auto"/>
              <w:left w:val="single" w:sz="4" w:space="0" w:color="auto"/>
              <w:bottom w:val="single" w:sz="4" w:space="0" w:color="auto"/>
              <w:right w:val="single" w:sz="4" w:space="0" w:color="auto"/>
            </w:tcBorders>
            <w:noWrap/>
            <w:vAlign w:val="center"/>
          </w:tcPr>
          <w:p w14:paraId="6D8D22A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8096</w:t>
            </w:r>
          </w:p>
        </w:tc>
        <w:tc>
          <w:tcPr>
            <w:tcW w:w="529" w:type="pct"/>
            <w:tcBorders>
              <w:top w:val="single" w:sz="4" w:space="0" w:color="auto"/>
              <w:left w:val="single" w:sz="4" w:space="0" w:color="auto"/>
              <w:bottom w:val="single" w:sz="4" w:space="0" w:color="auto"/>
              <w:right w:val="single" w:sz="4" w:space="0" w:color="auto"/>
            </w:tcBorders>
            <w:noWrap/>
            <w:vAlign w:val="center"/>
          </w:tcPr>
          <w:p w14:paraId="5A767D2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8152</w:t>
            </w:r>
          </w:p>
        </w:tc>
        <w:tc>
          <w:tcPr>
            <w:tcW w:w="625" w:type="pct"/>
            <w:tcBorders>
              <w:top w:val="single" w:sz="4" w:space="0" w:color="auto"/>
              <w:left w:val="single" w:sz="4" w:space="0" w:color="auto"/>
              <w:bottom w:val="single" w:sz="4" w:space="0" w:color="auto"/>
              <w:right w:val="single" w:sz="4" w:space="0" w:color="auto"/>
            </w:tcBorders>
            <w:noWrap/>
            <w:vAlign w:val="center"/>
          </w:tcPr>
          <w:p w14:paraId="0EAC941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8212</w:t>
            </w:r>
          </w:p>
        </w:tc>
        <w:tc>
          <w:tcPr>
            <w:tcW w:w="673" w:type="pct"/>
            <w:tcBorders>
              <w:top w:val="single" w:sz="4" w:space="0" w:color="auto"/>
              <w:left w:val="single" w:sz="4" w:space="0" w:color="auto"/>
              <w:bottom w:val="single" w:sz="4" w:space="0" w:color="auto"/>
              <w:right w:val="single" w:sz="4" w:space="0" w:color="auto"/>
            </w:tcBorders>
            <w:noWrap/>
            <w:vAlign w:val="center"/>
          </w:tcPr>
          <w:p w14:paraId="0DBA1C6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8276</w:t>
            </w:r>
          </w:p>
        </w:tc>
        <w:tc>
          <w:tcPr>
            <w:tcW w:w="628" w:type="pct"/>
            <w:tcBorders>
              <w:top w:val="single" w:sz="4" w:space="0" w:color="auto"/>
              <w:left w:val="single" w:sz="4" w:space="0" w:color="auto"/>
              <w:bottom w:val="single" w:sz="4" w:space="0" w:color="auto"/>
              <w:right w:val="single" w:sz="4" w:space="0" w:color="auto"/>
            </w:tcBorders>
            <w:noWrap/>
            <w:vAlign w:val="center"/>
          </w:tcPr>
          <w:p w14:paraId="37E0AAC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8343</w:t>
            </w:r>
          </w:p>
        </w:tc>
      </w:tr>
      <w:tr w:rsidR="003C3DA0" w:rsidRPr="00CC49AB" w14:paraId="6CB51158"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4243ADA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center"/>
          </w:tcPr>
          <w:p w14:paraId="3968C6A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4918</w:t>
            </w:r>
          </w:p>
        </w:tc>
        <w:tc>
          <w:tcPr>
            <w:tcW w:w="779" w:type="pct"/>
            <w:tcBorders>
              <w:top w:val="single" w:sz="4" w:space="0" w:color="auto"/>
              <w:left w:val="single" w:sz="4" w:space="0" w:color="auto"/>
              <w:bottom w:val="single" w:sz="4" w:space="0" w:color="auto"/>
              <w:right w:val="single" w:sz="4" w:space="0" w:color="auto"/>
            </w:tcBorders>
            <w:noWrap/>
            <w:vAlign w:val="center"/>
          </w:tcPr>
          <w:p w14:paraId="039A450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4916</w:t>
            </w:r>
          </w:p>
        </w:tc>
        <w:tc>
          <w:tcPr>
            <w:tcW w:w="529" w:type="pct"/>
            <w:tcBorders>
              <w:top w:val="single" w:sz="4" w:space="0" w:color="auto"/>
              <w:left w:val="single" w:sz="4" w:space="0" w:color="auto"/>
              <w:bottom w:val="single" w:sz="4" w:space="0" w:color="auto"/>
              <w:right w:val="single" w:sz="4" w:space="0" w:color="auto"/>
            </w:tcBorders>
            <w:noWrap/>
            <w:vAlign w:val="center"/>
          </w:tcPr>
          <w:p w14:paraId="5057964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4919</w:t>
            </w:r>
          </w:p>
        </w:tc>
        <w:tc>
          <w:tcPr>
            <w:tcW w:w="625" w:type="pct"/>
            <w:tcBorders>
              <w:top w:val="single" w:sz="4" w:space="0" w:color="auto"/>
              <w:left w:val="single" w:sz="4" w:space="0" w:color="auto"/>
              <w:bottom w:val="single" w:sz="4" w:space="0" w:color="auto"/>
              <w:right w:val="single" w:sz="4" w:space="0" w:color="auto"/>
            </w:tcBorders>
            <w:noWrap/>
            <w:vAlign w:val="center"/>
          </w:tcPr>
          <w:p w14:paraId="4B2E09F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4922</w:t>
            </w:r>
          </w:p>
        </w:tc>
        <w:tc>
          <w:tcPr>
            <w:tcW w:w="673" w:type="pct"/>
            <w:tcBorders>
              <w:top w:val="single" w:sz="4" w:space="0" w:color="auto"/>
              <w:left w:val="single" w:sz="4" w:space="0" w:color="auto"/>
              <w:bottom w:val="single" w:sz="4" w:space="0" w:color="auto"/>
              <w:right w:val="single" w:sz="4" w:space="0" w:color="auto"/>
            </w:tcBorders>
            <w:noWrap/>
            <w:vAlign w:val="center"/>
          </w:tcPr>
          <w:p w14:paraId="404174E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4927</w:t>
            </w:r>
          </w:p>
        </w:tc>
        <w:tc>
          <w:tcPr>
            <w:tcW w:w="628" w:type="pct"/>
            <w:tcBorders>
              <w:top w:val="single" w:sz="4" w:space="0" w:color="auto"/>
              <w:left w:val="single" w:sz="4" w:space="0" w:color="auto"/>
              <w:bottom w:val="single" w:sz="4" w:space="0" w:color="auto"/>
              <w:right w:val="single" w:sz="4" w:space="0" w:color="auto"/>
            </w:tcBorders>
            <w:noWrap/>
            <w:vAlign w:val="center"/>
          </w:tcPr>
          <w:p w14:paraId="2A2F1E9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4934</w:t>
            </w:r>
          </w:p>
        </w:tc>
      </w:tr>
      <w:tr w:rsidR="003C3DA0" w:rsidRPr="00CC49AB" w14:paraId="6B0B956B"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7967474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lastRenderedPageBreak/>
              <w:t>Apartamente-Pallat</w:t>
            </w:r>
          </w:p>
        </w:tc>
        <w:tc>
          <w:tcPr>
            <w:tcW w:w="567" w:type="pct"/>
            <w:tcBorders>
              <w:top w:val="single" w:sz="4" w:space="0" w:color="auto"/>
              <w:left w:val="single" w:sz="4" w:space="0" w:color="auto"/>
              <w:bottom w:val="single" w:sz="4" w:space="0" w:color="auto"/>
              <w:right w:val="single" w:sz="4" w:space="0" w:color="auto"/>
            </w:tcBorders>
            <w:noWrap/>
            <w:vAlign w:val="center"/>
          </w:tcPr>
          <w:p w14:paraId="0A26D87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33220</w:t>
            </w:r>
          </w:p>
        </w:tc>
        <w:tc>
          <w:tcPr>
            <w:tcW w:w="779" w:type="pct"/>
            <w:tcBorders>
              <w:top w:val="single" w:sz="4" w:space="0" w:color="auto"/>
              <w:left w:val="single" w:sz="4" w:space="0" w:color="auto"/>
              <w:bottom w:val="single" w:sz="4" w:space="0" w:color="auto"/>
              <w:right w:val="single" w:sz="4" w:space="0" w:color="auto"/>
            </w:tcBorders>
            <w:noWrap/>
            <w:vAlign w:val="center"/>
          </w:tcPr>
          <w:p w14:paraId="0F4C484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33464</w:t>
            </w:r>
          </w:p>
        </w:tc>
        <w:tc>
          <w:tcPr>
            <w:tcW w:w="529" w:type="pct"/>
            <w:tcBorders>
              <w:top w:val="single" w:sz="4" w:space="0" w:color="auto"/>
              <w:left w:val="single" w:sz="4" w:space="0" w:color="auto"/>
              <w:bottom w:val="single" w:sz="4" w:space="0" w:color="auto"/>
              <w:right w:val="single" w:sz="4" w:space="0" w:color="auto"/>
            </w:tcBorders>
            <w:noWrap/>
            <w:vAlign w:val="center"/>
          </w:tcPr>
          <w:p w14:paraId="7C7E3C0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33733</w:t>
            </w:r>
          </w:p>
        </w:tc>
        <w:tc>
          <w:tcPr>
            <w:tcW w:w="625" w:type="pct"/>
            <w:tcBorders>
              <w:top w:val="single" w:sz="4" w:space="0" w:color="auto"/>
              <w:left w:val="single" w:sz="4" w:space="0" w:color="auto"/>
              <w:bottom w:val="single" w:sz="4" w:space="0" w:color="auto"/>
              <w:right w:val="single" w:sz="4" w:space="0" w:color="auto"/>
            </w:tcBorders>
            <w:noWrap/>
            <w:vAlign w:val="center"/>
          </w:tcPr>
          <w:p w14:paraId="11D125F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34011</w:t>
            </w:r>
          </w:p>
        </w:tc>
        <w:tc>
          <w:tcPr>
            <w:tcW w:w="673" w:type="pct"/>
            <w:tcBorders>
              <w:top w:val="single" w:sz="4" w:space="0" w:color="auto"/>
              <w:left w:val="single" w:sz="4" w:space="0" w:color="auto"/>
              <w:bottom w:val="single" w:sz="4" w:space="0" w:color="auto"/>
              <w:right w:val="single" w:sz="4" w:space="0" w:color="auto"/>
            </w:tcBorders>
            <w:noWrap/>
            <w:vAlign w:val="center"/>
          </w:tcPr>
          <w:p w14:paraId="1FAA5DB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34297</w:t>
            </w:r>
          </w:p>
        </w:tc>
        <w:tc>
          <w:tcPr>
            <w:tcW w:w="628" w:type="pct"/>
            <w:tcBorders>
              <w:top w:val="single" w:sz="4" w:space="0" w:color="auto"/>
              <w:left w:val="single" w:sz="4" w:space="0" w:color="auto"/>
              <w:bottom w:val="single" w:sz="4" w:space="0" w:color="auto"/>
              <w:right w:val="single" w:sz="4" w:space="0" w:color="auto"/>
            </w:tcBorders>
            <w:noWrap/>
            <w:vAlign w:val="center"/>
          </w:tcPr>
          <w:p w14:paraId="65D9AE9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34592</w:t>
            </w:r>
          </w:p>
        </w:tc>
      </w:tr>
      <w:tr w:rsidR="003C3DA0" w:rsidRPr="00CC49AB" w14:paraId="6B72B623"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36701D6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center"/>
          </w:tcPr>
          <w:p w14:paraId="0625229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97147</w:t>
            </w:r>
          </w:p>
        </w:tc>
        <w:tc>
          <w:tcPr>
            <w:tcW w:w="779" w:type="pct"/>
            <w:tcBorders>
              <w:top w:val="single" w:sz="4" w:space="0" w:color="auto"/>
              <w:left w:val="single" w:sz="4" w:space="0" w:color="auto"/>
              <w:bottom w:val="single" w:sz="4" w:space="0" w:color="auto"/>
              <w:right w:val="single" w:sz="4" w:space="0" w:color="auto"/>
            </w:tcBorders>
            <w:noWrap/>
            <w:vAlign w:val="center"/>
          </w:tcPr>
          <w:p w14:paraId="59AC750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98295</w:t>
            </w:r>
          </w:p>
        </w:tc>
        <w:tc>
          <w:tcPr>
            <w:tcW w:w="529" w:type="pct"/>
            <w:tcBorders>
              <w:top w:val="single" w:sz="4" w:space="0" w:color="auto"/>
              <w:left w:val="single" w:sz="4" w:space="0" w:color="auto"/>
              <w:bottom w:val="single" w:sz="4" w:space="0" w:color="auto"/>
              <w:right w:val="single" w:sz="4" w:space="0" w:color="auto"/>
            </w:tcBorders>
            <w:noWrap/>
            <w:vAlign w:val="center"/>
          </w:tcPr>
          <w:p w14:paraId="4811C77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99544</w:t>
            </w:r>
          </w:p>
        </w:tc>
        <w:tc>
          <w:tcPr>
            <w:tcW w:w="625" w:type="pct"/>
            <w:tcBorders>
              <w:top w:val="single" w:sz="4" w:space="0" w:color="auto"/>
              <w:left w:val="single" w:sz="4" w:space="0" w:color="auto"/>
              <w:bottom w:val="single" w:sz="4" w:space="0" w:color="auto"/>
              <w:right w:val="single" w:sz="4" w:space="0" w:color="auto"/>
            </w:tcBorders>
            <w:noWrap/>
            <w:vAlign w:val="center"/>
          </w:tcPr>
          <w:p w14:paraId="6D1EC04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100846</w:t>
            </w:r>
          </w:p>
        </w:tc>
        <w:tc>
          <w:tcPr>
            <w:tcW w:w="673" w:type="pct"/>
            <w:tcBorders>
              <w:top w:val="single" w:sz="4" w:space="0" w:color="auto"/>
              <w:left w:val="single" w:sz="4" w:space="0" w:color="auto"/>
              <w:bottom w:val="single" w:sz="4" w:space="0" w:color="auto"/>
              <w:right w:val="single" w:sz="4" w:space="0" w:color="auto"/>
            </w:tcBorders>
            <w:noWrap/>
            <w:vAlign w:val="center"/>
          </w:tcPr>
          <w:p w14:paraId="4FC2602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102204</w:t>
            </w:r>
          </w:p>
        </w:tc>
        <w:tc>
          <w:tcPr>
            <w:tcW w:w="628" w:type="pct"/>
            <w:tcBorders>
              <w:top w:val="single" w:sz="4" w:space="0" w:color="auto"/>
              <w:left w:val="single" w:sz="4" w:space="0" w:color="auto"/>
              <w:bottom w:val="single" w:sz="4" w:space="0" w:color="auto"/>
              <w:right w:val="single" w:sz="4" w:space="0" w:color="auto"/>
            </w:tcBorders>
            <w:noWrap/>
            <w:vAlign w:val="center"/>
          </w:tcPr>
          <w:p w14:paraId="6EEF3FE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103619</w:t>
            </w:r>
          </w:p>
        </w:tc>
      </w:tr>
      <w:tr w:rsidR="003C3DA0" w:rsidRPr="00CC49AB" w14:paraId="29432BC7"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2AC2526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BE1073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2041</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02DEF79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2042</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3ECC31D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2043</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3AA0FFD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2044</w:t>
            </w:r>
          </w:p>
        </w:tc>
        <w:tc>
          <w:tcPr>
            <w:tcW w:w="67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4D83B9D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2045</w:t>
            </w:r>
          </w:p>
        </w:tc>
        <w:tc>
          <w:tcPr>
            <w:tcW w:w="628"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517C512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2046</w:t>
            </w:r>
          </w:p>
        </w:tc>
      </w:tr>
      <w:tr w:rsidR="003C3DA0" w:rsidRPr="00CC49AB" w14:paraId="0E23D17F"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10F3318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center"/>
          </w:tcPr>
          <w:p w14:paraId="5CBF154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56862</w:t>
            </w:r>
          </w:p>
        </w:tc>
        <w:tc>
          <w:tcPr>
            <w:tcW w:w="779" w:type="pct"/>
            <w:tcBorders>
              <w:top w:val="single" w:sz="4" w:space="0" w:color="auto"/>
              <w:left w:val="single" w:sz="4" w:space="0" w:color="auto"/>
              <w:bottom w:val="single" w:sz="4" w:space="0" w:color="auto"/>
              <w:right w:val="single" w:sz="4" w:space="0" w:color="auto"/>
            </w:tcBorders>
            <w:noWrap/>
            <w:vAlign w:val="center"/>
          </w:tcPr>
          <w:p w14:paraId="299F2DF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58016</w:t>
            </w:r>
          </w:p>
        </w:tc>
        <w:tc>
          <w:tcPr>
            <w:tcW w:w="529" w:type="pct"/>
            <w:tcBorders>
              <w:top w:val="single" w:sz="4" w:space="0" w:color="auto"/>
              <w:left w:val="single" w:sz="4" w:space="0" w:color="auto"/>
              <w:bottom w:val="single" w:sz="4" w:space="0" w:color="auto"/>
              <w:right w:val="single" w:sz="4" w:space="0" w:color="auto"/>
            </w:tcBorders>
            <w:noWrap/>
            <w:vAlign w:val="center"/>
          </w:tcPr>
          <w:p w14:paraId="5AB31DE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59216</w:t>
            </w:r>
          </w:p>
        </w:tc>
        <w:tc>
          <w:tcPr>
            <w:tcW w:w="625" w:type="pct"/>
            <w:tcBorders>
              <w:top w:val="single" w:sz="4" w:space="0" w:color="auto"/>
              <w:left w:val="single" w:sz="4" w:space="0" w:color="auto"/>
              <w:bottom w:val="single" w:sz="4" w:space="0" w:color="auto"/>
              <w:right w:val="single" w:sz="4" w:space="0" w:color="auto"/>
            </w:tcBorders>
            <w:noWrap/>
            <w:vAlign w:val="center"/>
          </w:tcPr>
          <w:p w14:paraId="248F9B4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60468</w:t>
            </w:r>
          </w:p>
        </w:tc>
        <w:tc>
          <w:tcPr>
            <w:tcW w:w="673" w:type="pct"/>
            <w:tcBorders>
              <w:top w:val="single" w:sz="4" w:space="0" w:color="auto"/>
              <w:left w:val="single" w:sz="4" w:space="0" w:color="auto"/>
              <w:bottom w:val="single" w:sz="4" w:space="0" w:color="auto"/>
              <w:right w:val="single" w:sz="4" w:space="0" w:color="auto"/>
            </w:tcBorders>
            <w:noWrap/>
            <w:vAlign w:val="center"/>
          </w:tcPr>
          <w:p w14:paraId="3444197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61775</w:t>
            </w:r>
          </w:p>
        </w:tc>
        <w:tc>
          <w:tcPr>
            <w:tcW w:w="628" w:type="pct"/>
            <w:tcBorders>
              <w:top w:val="single" w:sz="4" w:space="0" w:color="auto"/>
              <w:left w:val="single" w:sz="4" w:space="0" w:color="auto"/>
              <w:bottom w:val="single" w:sz="4" w:space="0" w:color="auto"/>
              <w:right w:val="single" w:sz="4" w:space="0" w:color="auto"/>
            </w:tcBorders>
            <w:noWrap/>
            <w:vAlign w:val="center"/>
          </w:tcPr>
          <w:p w14:paraId="339249B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63139</w:t>
            </w:r>
          </w:p>
        </w:tc>
      </w:tr>
      <w:tr w:rsidR="003C3DA0" w:rsidRPr="00CC49AB" w14:paraId="48B4B199"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0F28B5F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center"/>
          </w:tcPr>
          <w:p w14:paraId="27D909B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8418</w:t>
            </w:r>
          </w:p>
        </w:tc>
        <w:tc>
          <w:tcPr>
            <w:tcW w:w="779" w:type="pct"/>
            <w:tcBorders>
              <w:top w:val="single" w:sz="4" w:space="0" w:color="auto"/>
              <w:left w:val="single" w:sz="4" w:space="0" w:color="auto"/>
              <w:bottom w:val="single" w:sz="4" w:space="0" w:color="auto"/>
              <w:right w:val="single" w:sz="4" w:space="0" w:color="auto"/>
            </w:tcBorders>
            <w:noWrap/>
            <w:vAlign w:val="center"/>
          </w:tcPr>
          <w:p w14:paraId="4C5579A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8495</w:t>
            </w:r>
          </w:p>
        </w:tc>
        <w:tc>
          <w:tcPr>
            <w:tcW w:w="529" w:type="pct"/>
            <w:tcBorders>
              <w:top w:val="single" w:sz="4" w:space="0" w:color="auto"/>
              <w:left w:val="single" w:sz="4" w:space="0" w:color="auto"/>
              <w:bottom w:val="single" w:sz="4" w:space="0" w:color="auto"/>
              <w:right w:val="single" w:sz="4" w:space="0" w:color="auto"/>
            </w:tcBorders>
            <w:noWrap/>
            <w:vAlign w:val="center"/>
          </w:tcPr>
          <w:p w14:paraId="0629F2C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8577</w:t>
            </w:r>
          </w:p>
        </w:tc>
        <w:tc>
          <w:tcPr>
            <w:tcW w:w="625" w:type="pct"/>
            <w:tcBorders>
              <w:top w:val="single" w:sz="4" w:space="0" w:color="auto"/>
              <w:left w:val="single" w:sz="4" w:space="0" w:color="auto"/>
              <w:bottom w:val="single" w:sz="4" w:space="0" w:color="auto"/>
              <w:right w:val="single" w:sz="4" w:space="0" w:color="auto"/>
            </w:tcBorders>
            <w:noWrap/>
            <w:vAlign w:val="center"/>
          </w:tcPr>
          <w:p w14:paraId="1252E18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8662</w:t>
            </w:r>
          </w:p>
        </w:tc>
        <w:tc>
          <w:tcPr>
            <w:tcW w:w="673" w:type="pct"/>
            <w:tcBorders>
              <w:top w:val="single" w:sz="4" w:space="0" w:color="auto"/>
              <w:left w:val="single" w:sz="4" w:space="0" w:color="auto"/>
              <w:bottom w:val="single" w:sz="4" w:space="0" w:color="auto"/>
              <w:right w:val="single" w:sz="4" w:space="0" w:color="auto"/>
            </w:tcBorders>
            <w:noWrap/>
            <w:vAlign w:val="center"/>
          </w:tcPr>
          <w:p w14:paraId="10A3DFB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8753</w:t>
            </w:r>
          </w:p>
        </w:tc>
        <w:tc>
          <w:tcPr>
            <w:tcW w:w="628" w:type="pct"/>
            <w:tcBorders>
              <w:top w:val="single" w:sz="4" w:space="0" w:color="auto"/>
              <w:left w:val="single" w:sz="4" w:space="0" w:color="auto"/>
              <w:bottom w:val="single" w:sz="4" w:space="0" w:color="auto"/>
              <w:right w:val="single" w:sz="4" w:space="0" w:color="auto"/>
            </w:tcBorders>
            <w:noWrap/>
            <w:vAlign w:val="center"/>
          </w:tcPr>
          <w:p w14:paraId="79C9AB1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8848</w:t>
            </w:r>
          </w:p>
        </w:tc>
      </w:tr>
      <w:tr w:rsidR="003C3DA0" w:rsidRPr="00CC49AB" w14:paraId="6840FF3C"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570E0F53"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center"/>
          </w:tcPr>
          <w:p w14:paraId="516ECDB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4943</w:t>
            </w:r>
          </w:p>
        </w:tc>
        <w:tc>
          <w:tcPr>
            <w:tcW w:w="779" w:type="pct"/>
            <w:tcBorders>
              <w:top w:val="single" w:sz="4" w:space="0" w:color="auto"/>
              <w:left w:val="single" w:sz="4" w:space="0" w:color="auto"/>
              <w:bottom w:val="single" w:sz="4" w:space="0" w:color="auto"/>
              <w:right w:val="single" w:sz="4" w:space="0" w:color="auto"/>
            </w:tcBorders>
            <w:noWrap/>
            <w:vAlign w:val="center"/>
          </w:tcPr>
          <w:p w14:paraId="22D6311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4954</w:t>
            </w:r>
          </w:p>
        </w:tc>
        <w:tc>
          <w:tcPr>
            <w:tcW w:w="529" w:type="pct"/>
            <w:tcBorders>
              <w:top w:val="single" w:sz="4" w:space="0" w:color="auto"/>
              <w:left w:val="single" w:sz="4" w:space="0" w:color="auto"/>
              <w:bottom w:val="single" w:sz="4" w:space="0" w:color="auto"/>
              <w:right w:val="single" w:sz="4" w:space="0" w:color="auto"/>
            </w:tcBorders>
            <w:noWrap/>
            <w:vAlign w:val="center"/>
          </w:tcPr>
          <w:p w14:paraId="0E26B3E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4966</w:t>
            </w:r>
          </w:p>
        </w:tc>
        <w:tc>
          <w:tcPr>
            <w:tcW w:w="625" w:type="pct"/>
            <w:tcBorders>
              <w:top w:val="single" w:sz="4" w:space="0" w:color="auto"/>
              <w:left w:val="single" w:sz="4" w:space="0" w:color="auto"/>
              <w:bottom w:val="single" w:sz="4" w:space="0" w:color="auto"/>
              <w:right w:val="single" w:sz="4" w:space="0" w:color="auto"/>
            </w:tcBorders>
            <w:noWrap/>
            <w:vAlign w:val="center"/>
          </w:tcPr>
          <w:p w14:paraId="7DD139C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4980</w:t>
            </w:r>
          </w:p>
        </w:tc>
        <w:tc>
          <w:tcPr>
            <w:tcW w:w="673" w:type="pct"/>
            <w:tcBorders>
              <w:top w:val="single" w:sz="4" w:space="0" w:color="auto"/>
              <w:left w:val="single" w:sz="4" w:space="0" w:color="auto"/>
              <w:bottom w:val="single" w:sz="4" w:space="0" w:color="auto"/>
              <w:right w:val="single" w:sz="4" w:space="0" w:color="auto"/>
            </w:tcBorders>
            <w:noWrap/>
            <w:vAlign w:val="center"/>
          </w:tcPr>
          <w:p w14:paraId="5EA2675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4996</w:t>
            </w:r>
          </w:p>
        </w:tc>
        <w:tc>
          <w:tcPr>
            <w:tcW w:w="628" w:type="pct"/>
            <w:tcBorders>
              <w:top w:val="single" w:sz="4" w:space="0" w:color="auto"/>
              <w:left w:val="single" w:sz="4" w:space="0" w:color="auto"/>
              <w:bottom w:val="single" w:sz="4" w:space="0" w:color="auto"/>
              <w:right w:val="single" w:sz="4" w:space="0" w:color="auto"/>
            </w:tcBorders>
            <w:noWrap/>
            <w:vAlign w:val="center"/>
          </w:tcPr>
          <w:p w14:paraId="1763BC7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5013</w:t>
            </w:r>
          </w:p>
        </w:tc>
      </w:tr>
      <w:tr w:rsidR="003C3DA0" w:rsidRPr="00CC49AB" w14:paraId="46FDDC3E"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208C85E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center"/>
          </w:tcPr>
          <w:p w14:paraId="49F8BD7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34905</w:t>
            </w:r>
          </w:p>
        </w:tc>
        <w:tc>
          <w:tcPr>
            <w:tcW w:w="779" w:type="pct"/>
            <w:tcBorders>
              <w:top w:val="single" w:sz="4" w:space="0" w:color="auto"/>
              <w:left w:val="single" w:sz="4" w:space="0" w:color="auto"/>
              <w:bottom w:val="single" w:sz="4" w:space="0" w:color="auto"/>
              <w:right w:val="single" w:sz="4" w:space="0" w:color="auto"/>
            </w:tcBorders>
            <w:noWrap/>
            <w:vAlign w:val="center"/>
          </w:tcPr>
          <w:p w14:paraId="668A397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35224</w:t>
            </w:r>
          </w:p>
        </w:tc>
        <w:tc>
          <w:tcPr>
            <w:tcW w:w="529" w:type="pct"/>
            <w:tcBorders>
              <w:top w:val="single" w:sz="4" w:space="0" w:color="auto"/>
              <w:left w:val="single" w:sz="4" w:space="0" w:color="auto"/>
              <w:bottom w:val="single" w:sz="4" w:space="0" w:color="auto"/>
              <w:right w:val="single" w:sz="4" w:space="0" w:color="auto"/>
            </w:tcBorders>
            <w:noWrap/>
            <w:vAlign w:val="center"/>
          </w:tcPr>
          <w:p w14:paraId="5FCAF73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35548</w:t>
            </w:r>
          </w:p>
        </w:tc>
        <w:tc>
          <w:tcPr>
            <w:tcW w:w="625" w:type="pct"/>
            <w:tcBorders>
              <w:top w:val="single" w:sz="4" w:space="0" w:color="auto"/>
              <w:left w:val="single" w:sz="4" w:space="0" w:color="auto"/>
              <w:bottom w:val="single" w:sz="4" w:space="0" w:color="auto"/>
              <w:right w:val="single" w:sz="4" w:space="0" w:color="auto"/>
            </w:tcBorders>
            <w:noWrap/>
            <w:vAlign w:val="center"/>
          </w:tcPr>
          <w:p w14:paraId="087A342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35879</w:t>
            </w:r>
          </w:p>
        </w:tc>
        <w:tc>
          <w:tcPr>
            <w:tcW w:w="673" w:type="pct"/>
            <w:tcBorders>
              <w:top w:val="single" w:sz="4" w:space="0" w:color="auto"/>
              <w:left w:val="single" w:sz="4" w:space="0" w:color="auto"/>
              <w:bottom w:val="single" w:sz="4" w:space="0" w:color="auto"/>
              <w:right w:val="single" w:sz="4" w:space="0" w:color="auto"/>
            </w:tcBorders>
            <w:noWrap/>
            <w:vAlign w:val="center"/>
          </w:tcPr>
          <w:p w14:paraId="532E65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36218</w:t>
            </w:r>
          </w:p>
        </w:tc>
        <w:tc>
          <w:tcPr>
            <w:tcW w:w="628" w:type="pct"/>
            <w:tcBorders>
              <w:top w:val="single" w:sz="4" w:space="0" w:color="auto"/>
              <w:left w:val="single" w:sz="4" w:space="0" w:color="auto"/>
              <w:bottom w:val="single" w:sz="4" w:space="0" w:color="auto"/>
              <w:right w:val="single" w:sz="4" w:space="0" w:color="auto"/>
            </w:tcBorders>
            <w:noWrap/>
            <w:vAlign w:val="center"/>
          </w:tcPr>
          <w:p w14:paraId="3607095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36563</w:t>
            </w:r>
          </w:p>
        </w:tc>
      </w:tr>
      <w:tr w:rsidR="003C3DA0" w:rsidRPr="00CC49AB" w14:paraId="08DDE5A0"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13F7129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center"/>
          </w:tcPr>
          <w:p w14:paraId="0891CD9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105128</w:t>
            </w:r>
          </w:p>
        </w:tc>
        <w:tc>
          <w:tcPr>
            <w:tcW w:w="779" w:type="pct"/>
            <w:tcBorders>
              <w:top w:val="single" w:sz="4" w:space="0" w:color="auto"/>
              <w:left w:val="single" w:sz="4" w:space="0" w:color="auto"/>
              <w:bottom w:val="single" w:sz="4" w:space="0" w:color="auto"/>
              <w:right w:val="single" w:sz="4" w:space="0" w:color="auto"/>
            </w:tcBorders>
            <w:noWrap/>
            <w:vAlign w:val="center"/>
          </w:tcPr>
          <w:p w14:paraId="5C88779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106690</w:t>
            </w:r>
          </w:p>
        </w:tc>
        <w:tc>
          <w:tcPr>
            <w:tcW w:w="529" w:type="pct"/>
            <w:tcBorders>
              <w:top w:val="single" w:sz="4" w:space="0" w:color="auto"/>
              <w:left w:val="single" w:sz="4" w:space="0" w:color="auto"/>
              <w:bottom w:val="single" w:sz="4" w:space="0" w:color="auto"/>
              <w:right w:val="single" w:sz="4" w:space="0" w:color="auto"/>
            </w:tcBorders>
            <w:noWrap/>
            <w:vAlign w:val="center"/>
          </w:tcPr>
          <w:p w14:paraId="7A619B7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108307</w:t>
            </w:r>
          </w:p>
        </w:tc>
        <w:tc>
          <w:tcPr>
            <w:tcW w:w="625" w:type="pct"/>
            <w:tcBorders>
              <w:top w:val="single" w:sz="4" w:space="0" w:color="auto"/>
              <w:left w:val="single" w:sz="4" w:space="0" w:color="auto"/>
              <w:bottom w:val="single" w:sz="4" w:space="0" w:color="auto"/>
              <w:right w:val="single" w:sz="4" w:space="0" w:color="auto"/>
            </w:tcBorders>
            <w:noWrap/>
            <w:vAlign w:val="center"/>
          </w:tcPr>
          <w:p w14:paraId="0D9752B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109990</w:t>
            </w:r>
          </w:p>
        </w:tc>
        <w:tc>
          <w:tcPr>
            <w:tcW w:w="673" w:type="pct"/>
            <w:tcBorders>
              <w:top w:val="single" w:sz="4" w:space="0" w:color="auto"/>
              <w:left w:val="single" w:sz="4" w:space="0" w:color="auto"/>
              <w:bottom w:val="single" w:sz="4" w:space="0" w:color="auto"/>
              <w:right w:val="single" w:sz="4" w:space="0" w:color="auto"/>
            </w:tcBorders>
            <w:noWrap/>
            <w:vAlign w:val="center"/>
          </w:tcPr>
          <w:p w14:paraId="014C3E6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111741</w:t>
            </w:r>
          </w:p>
        </w:tc>
        <w:tc>
          <w:tcPr>
            <w:tcW w:w="628" w:type="pct"/>
            <w:tcBorders>
              <w:top w:val="single" w:sz="4" w:space="0" w:color="auto"/>
              <w:left w:val="single" w:sz="4" w:space="0" w:color="auto"/>
              <w:bottom w:val="single" w:sz="4" w:space="0" w:color="auto"/>
              <w:right w:val="single" w:sz="4" w:space="0" w:color="auto"/>
            </w:tcBorders>
            <w:noWrap/>
            <w:vAlign w:val="center"/>
          </w:tcPr>
          <w:p w14:paraId="650195D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113563</w:t>
            </w:r>
          </w:p>
        </w:tc>
      </w:tr>
      <w:tr w:rsidR="003C3DA0" w:rsidRPr="00CC49AB" w14:paraId="26CCB850"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43BED08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6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A5223E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2047</w:t>
            </w:r>
          </w:p>
        </w:tc>
        <w:tc>
          <w:tcPr>
            <w:tcW w:w="7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0C39425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2048</w:t>
            </w:r>
          </w:p>
        </w:tc>
        <w:tc>
          <w:tcPr>
            <w:tcW w:w="52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0BB2FE7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2049</w:t>
            </w:r>
          </w:p>
        </w:tc>
        <w:tc>
          <w:tcPr>
            <w:tcW w:w="62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6CD9D70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2050</w:t>
            </w:r>
          </w:p>
        </w:tc>
        <w:tc>
          <w:tcPr>
            <w:tcW w:w="673" w:type="pct"/>
            <w:tcBorders>
              <w:top w:val="single" w:sz="4" w:space="0" w:color="auto"/>
              <w:left w:val="single" w:sz="4" w:space="0" w:color="auto"/>
              <w:bottom w:val="single" w:sz="4" w:space="0" w:color="auto"/>
              <w:right w:val="single" w:sz="4" w:space="0" w:color="auto"/>
            </w:tcBorders>
            <w:shd w:val="clear" w:color="auto" w:fill="auto"/>
            <w:noWrap/>
            <w:vAlign w:val="center"/>
          </w:tcPr>
          <w:p w14:paraId="7C1BFF2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center"/>
          </w:tcPr>
          <w:p w14:paraId="5918C86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4AA5F895"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16C7A4F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67" w:type="pct"/>
            <w:tcBorders>
              <w:top w:val="single" w:sz="4" w:space="0" w:color="auto"/>
              <w:left w:val="single" w:sz="4" w:space="0" w:color="auto"/>
              <w:bottom w:val="single" w:sz="4" w:space="0" w:color="auto"/>
              <w:right w:val="single" w:sz="4" w:space="0" w:color="auto"/>
            </w:tcBorders>
            <w:noWrap/>
            <w:vAlign w:val="center"/>
          </w:tcPr>
          <w:p w14:paraId="040F56C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64564</w:t>
            </w:r>
          </w:p>
        </w:tc>
        <w:tc>
          <w:tcPr>
            <w:tcW w:w="779" w:type="pct"/>
            <w:tcBorders>
              <w:top w:val="single" w:sz="4" w:space="0" w:color="auto"/>
              <w:left w:val="single" w:sz="4" w:space="0" w:color="auto"/>
              <w:bottom w:val="single" w:sz="4" w:space="0" w:color="auto"/>
              <w:right w:val="single" w:sz="4" w:space="0" w:color="auto"/>
            </w:tcBorders>
            <w:noWrap/>
            <w:vAlign w:val="center"/>
          </w:tcPr>
          <w:p w14:paraId="5B8167C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66051</w:t>
            </w:r>
          </w:p>
        </w:tc>
        <w:tc>
          <w:tcPr>
            <w:tcW w:w="529" w:type="pct"/>
            <w:tcBorders>
              <w:top w:val="single" w:sz="4" w:space="0" w:color="auto"/>
              <w:left w:val="single" w:sz="4" w:space="0" w:color="auto"/>
              <w:bottom w:val="single" w:sz="4" w:space="0" w:color="auto"/>
              <w:right w:val="single" w:sz="4" w:space="0" w:color="auto"/>
            </w:tcBorders>
            <w:noWrap/>
            <w:vAlign w:val="center"/>
          </w:tcPr>
          <w:p w14:paraId="0E77732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67605</w:t>
            </w:r>
          </w:p>
        </w:tc>
        <w:tc>
          <w:tcPr>
            <w:tcW w:w="625" w:type="pct"/>
            <w:tcBorders>
              <w:top w:val="single" w:sz="4" w:space="0" w:color="auto"/>
              <w:left w:val="single" w:sz="4" w:space="0" w:color="auto"/>
              <w:bottom w:val="single" w:sz="4" w:space="0" w:color="auto"/>
              <w:right w:val="single" w:sz="4" w:space="0" w:color="auto"/>
            </w:tcBorders>
            <w:noWrap/>
            <w:vAlign w:val="center"/>
          </w:tcPr>
          <w:p w14:paraId="1789263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69182</w:t>
            </w:r>
          </w:p>
        </w:tc>
        <w:tc>
          <w:tcPr>
            <w:tcW w:w="673" w:type="pct"/>
            <w:tcBorders>
              <w:top w:val="single" w:sz="4" w:space="0" w:color="auto"/>
              <w:left w:val="single" w:sz="4" w:space="0" w:color="auto"/>
              <w:bottom w:val="single" w:sz="4" w:space="0" w:color="auto"/>
              <w:right w:val="single" w:sz="4" w:space="0" w:color="auto"/>
            </w:tcBorders>
            <w:noWrap/>
            <w:vAlign w:val="center"/>
          </w:tcPr>
          <w:p w14:paraId="038BC24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center"/>
          </w:tcPr>
          <w:p w14:paraId="23A9F84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9C81710"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5C3E489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67" w:type="pct"/>
            <w:tcBorders>
              <w:top w:val="single" w:sz="4" w:space="0" w:color="auto"/>
              <w:left w:val="single" w:sz="4" w:space="0" w:color="auto"/>
              <w:bottom w:val="single" w:sz="4" w:space="0" w:color="auto"/>
              <w:right w:val="single" w:sz="4" w:space="0" w:color="auto"/>
            </w:tcBorders>
            <w:noWrap/>
            <w:vAlign w:val="center"/>
          </w:tcPr>
          <w:p w14:paraId="5C73A83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8948</w:t>
            </w:r>
          </w:p>
        </w:tc>
        <w:tc>
          <w:tcPr>
            <w:tcW w:w="779" w:type="pct"/>
            <w:tcBorders>
              <w:top w:val="single" w:sz="4" w:space="0" w:color="auto"/>
              <w:left w:val="single" w:sz="4" w:space="0" w:color="auto"/>
              <w:bottom w:val="single" w:sz="4" w:space="0" w:color="auto"/>
              <w:right w:val="single" w:sz="4" w:space="0" w:color="auto"/>
            </w:tcBorders>
            <w:noWrap/>
            <w:vAlign w:val="center"/>
          </w:tcPr>
          <w:p w14:paraId="5C0A0EC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9053</w:t>
            </w:r>
          </w:p>
        </w:tc>
        <w:tc>
          <w:tcPr>
            <w:tcW w:w="529" w:type="pct"/>
            <w:tcBorders>
              <w:top w:val="single" w:sz="4" w:space="0" w:color="auto"/>
              <w:left w:val="single" w:sz="4" w:space="0" w:color="auto"/>
              <w:bottom w:val="single" w:sz="4" w:space="0" w:color="auto"/>
              <w:right w:val="single" w:sz="4" w:space="0" w:color="auto"/>
            </w:tcBorders>
            <w:noWrap/>
            <w:vAlign w:val="center"/>
          </w:tcPr>
          <w:p w14:paraId="08E5508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9164</w:t>
            </w:r>
          </w:p>
        </w:tc>
        <w:tc>
          <w:tcPr>
            <w:tcW w:w="625" w:type="pct"/>
            <w:tcBorders>
              <w:top w:val="single" w:sz="4" w:space="0" w:color="auto"/>
              <w:left w:val="single" w:sz="4" w:space="0" w:color="auto"/>
              <w:bottom w:val="single" w:sz="4" w:space="0" w:color="auto"/>
              <w:right w:val="single" w:sz="4" w:space="0" w:color="auto"/>
            </w:tcBorders>
            <w:noWrap/>
            <w:vAlign w:val="center"/>
          </w:tcPr>
          <w:p w14:paraId="604FA81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9919</w:t>
            </w:r>
          </w:p>
        </w:tc>
        <w:tc>
          <w:tcPr>
            <w:tcW w:w="673" w:type="pct"/>
            <w:tcBorders>
              <w:top w:val="single" w:sz="4" w:space="0" w:color="auto"/>
              <w:left w:val="single" w:sz="4" w:space="0" w:color="auto"/>
              <w:bottom w:val="single" w:sz="4" w:space="0" w:color="auto"/>
              <w:right w:val="single" w:sz="4" w:space="0" w:color="auto"/>
            </w:tcBorders>
            <w:noWrap/>
            <w:vAlign w:val="center"/>
          </w:tcPr>
          <w:p w14:paraId="6AF0015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center"/>
          </w:tcPr>
          <w:p w14:paraId="146FA2E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3C4710C1"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2C29705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67" w:type="pct"/>
            <w:tcBorders>
              <w:top w:val="single" w:sz="4" w:space="0" w:color="auto"/>
              <w:left w:val="single" w:sz="4" w:space="0" w:color="auto"/>
              <w:bottom w:val="single" w:sz="4" w:space="0" w:color="auto"/>
              <w:right w:val="single" w:sz="4" w:space="0" w:color="auto"/>
            </w:tcBorders>
            <w:noWrap/>
            <w:vAlign w:val="center"/>
          </w:tcPr>
          <w:p w14:paraId="4CC6B36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5032</w:t>
            </w:r>
          </w:p>
        </w:tc>
        <w:tc>
          <w:tcPr>
            <w:tcW w:w="779" w:type="pct"/>
            <w:tcBorders>
              <w:top w:val="single" w:sz="4" w:space="0" w:color="auto"/>
              <w:left w:val="single" w:sz="4" w:space="0" w:color="auto"/>
              <w:bottom w:val="single" w:sz="4" w:space="0" w:color="auto"/>
              <w:right w:val="single" w:sz="4" w:space="0" w:color="auto"/>
            </w:tcBorders>
            <w:noWrap/>
            <w:vAlign w:val="center"/>
          </w:tcPr>
          <w:p w14:paraId="7DDD90C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5052</w:t>
            </w:r>
          </w:p>
        </w:tc>
        <w:tc>
          <w:tcPr>
            <w:tcW w:w="529" w:type="pct"/>
            <w:tcBorders>
              <w:top w:val="single" w:sz="4" w:space="0" w:color="auto"/>
              <w:left w:val="single" w:sz="4" w:space="0" w:color="auto"/>
              <w:bottom w:val="single" w:sz="4" w:space="0" w:color="auto"/>
              <w:right w:val="single" w:sz="4" w:space="0" w:color="auto"/>
            </w:tcBorders>
            <w:noWrap/>
            <w:vAlign w:val="center"/>
          </w:tcPr>
          <w:p w14:paraId="3807B64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5075</w:t>
            </w:r>
          </w:p>
        </w:tc>
        <w:tc>
          <w:tcPr>
            <w:tcW w:w="625" w:type="pct"/>
            <w:tcBorders>
              <w:top w:val="single" w:sz="4" w:space="0" w:color="auto"/>
              <w:left w:val="single" w:sz="4" w:space="0" w:color="auto"/>
              <w:bottom w:val="single" w:sz="4" w:space="0" w:color="auto"/>
              <w:right w:val="single" w:sz="4" w:space="0" w:color="auto"/>
            </w:tcBorders>
            <w:noWrap/>
            <w:vAlign w:val="center"/>
          </w:tcPr>
          <w:p w14:paraId="1AE96EA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4659</w:t>
            </w:r>
          </w:p>
        </w:tc>
        <w:tc>
          <w:tcPr>
            <w:tcW w:w="673" w:type="pct"/>
            <w:tcBorders>
              <w:top w:val="single" w:sz="4" w:space="0" w:color="auto"/>
              <w:left w:val="single" w:sz="4" w:space="0" w:color="auto"/>
              <w:bottom w:val="single" w:sz="4" w:space="0" w:color="auto"/>
              <w:right w:val="single" w:sz="4" w:space="0" w:color="auto"/>
            </w:tcBorders>
            <w:noWrap/>
            <w:vAlign w:val="center"/>
          </w:tcPr>
          <w:p w14:paraId="0845FB5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center"/>
          </w:tcPr>
          <w:p w14:paraId="7FC8252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64CEB531"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0D5A9B0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67" w:type="pct"/>
            <w:tcBorders>
              <w:top w:val="single" w:sz="4" w:space="0" w:color="auto"/>
              <w:left w:val="single" w:sz="4" w:space="0" w:color="auto"/>
              <w:bottom w:val="single" w:sz="4" w:space="0" w:color="auto"/>
              <w:right w:val="single" w:sz="4" w:space="0" w:color="auto"/>
            </w:tcBorders>
            <w:noWrap/>
            <w:vAlign w:val="center"/>
          </w:tcPr>
          <w:p w14:paraId="67FAFA8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36914</w:t>
            </w:r>
          </w:p>
        </w:tc>
        <w:tc>
          <w:tcPr>
            <w:tcW w:w="779" w:type="pct"/>
            <w:tcBorders>
              <w:top w:val="single" w:sz="4" w:space="0" w:color="auto"/>
              <w:left w:val="single" w:sz="4" w:space="0" w:color="auto"/>
              <w:bottom w:val="single" w:sz="4" w:space="0" w:color="auto"/>
              <w:right w:val="single" w:sz="4" w:space="0" w:color="auto"/>
            </w:tcBorders>
            <w:noWrap/>
            <w:vAlign w:val="center"/>
          </w:tcPr>
          <w:p w14:paraId="22698E0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37271</w:t>
            </w:r>
          </w:p>
        </w:tc>
        <w:tc>
          <w:tcPr>
            <w:tcW w:w="529" w:type="pct"/>
            <w:tcBorders>
              <w:top w:val="single" w:sz="4" w:space="0" w:color="auto"/>
              <w:left w:val="single" w:sz="4" w:space="0" w:color="auto"/>
              <w:bottom w:val="single" w:sz="4" w:space="0" w:color="auto"/>
              <w:right w:val="single" w:sz="4" w:space="0" w:color="auto"/>
            </w:tcBorders>
            <w:noWrap/>
            <w:vAlign w:val="center"/>
          </w:tcPr>
          <w:p w14:paraId="467A172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37633</w:t>
            </w:r>
          </w:p>
        </w:tc>
        <w:tc>
          <w:tcPr>
            <w:tcW w:w="625" w:type="pct"/>
            <w:tcBorders>
              <w:top w:val="single" w:sz="4" w:space="0" w:color="auto"/>
              <w:left w:val="single" w:sz="4" w:space="0" w:color="auto"/>
              <w:bottom w:val="single" w:sz="4" w:space="0" w:color="auto"/>
              <w:right w:val="single" w:sz="4" w:space="0" w:color="auto"/>
            </w:tcBorders>
            <w:noWrap/>
            <w:vAlign w:val="center"/>
          </w:tcPr>
          <w:p w14:paraId="54D71BF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37846</w:t>
            </w:r>
          </w:p>
        </w:tc>
        <w:tc>
          <w:tcPr>
            <w:tcW w:w="673" w:type="pct"/>
            <w:tcBorders>
              <w:top w:val="single" w:sz="4" w:space="0" w:color="auto"/>
              <w:left w:val="single" w:sz="4" w:space="0" w:color="auto"/>
              <w:bottom w:val="single" w:sz="4" w:space="0" w:color="auto"/>
              <w:right w:val="single" w:sz="4" w:space="0" w:color="auto"/>
            </w:tcBorders>
            <w:noWrap/>
            <w:vAlign w:val="center"/>
          </w:tcPr>
          <w:p w14:paraId="5B59BD8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center"/>
          </w:tcPr>
          <w:p w14:paraId="1CC8F79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2C344218" w14:textId="77777777" w:rsidTr="00D34145">
        <w:trPr>
          <w:trHeight w:val="144"/>
          <w:jc w:val="center"/>
        </w:trPr>
        <w:tc>
          <w:tcPr>
            <w:tcW w:w="1199" w:type="pct"/>
            <w:tcBorders>
              <w:top w:val="single" w:sz="4" w:space="0" w:color="auto"/>
              <w:left w:val="single" w:sz="4" w:space="0" w:color="auto"/>
              <w:bottom w:val="single" w:sz="4" w:space="0" w:color="auto"/>
              <w:right w:val="single" w:sz="4" w:space="0" w:color="auto"/>
            </w:tcBorders>
            <w:noWrap/>
            <w:vAlign w:val="bottom"/>
            <w:hideMark/>
          </w:tcPr>
          <w:p w14:paraId="6909FD2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67" w:type="pct"/>
            <w:tcBorders>
              <w:top w:val="single" w:sz="4" w:space="0" w:color="auto"/>
              <w:left w:val="single" w:sz="4" w:space="0" w:color="auto"/>
              <w:bottom w:val="single" w:sz="4" w:space="0" w:color="auto"/>
              <w:right w:val="single" w:sz="4" w:space="0" w:color="auto"/>
            </w:tcBorders>
            <w:noWrap/>
            <w:vAlign w:val="center"/>
          </w:tcPr>
          <w:p w14:paraId="3F40BD2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115457</w:t>
            </w:r>
          </w:p>
        </w:tc>
        <w:tc>
          <w:tcPr>
            <w:tcW w:w="779" w:type="pct"/>
            <w:tcBorders>
              <w:top w:val="single" w:sz="4" w:space="0" w:color="auto"/>
              <w:left w:val="single" w:sz="4" w:space="0" w:color="auto"/>
              <w:bottom w:val="single" w:sz="4" w:space="0" w:color="auto"/>
              <w:right w:val="single" w:sz="4" w:space="0" w:color="auto"/>
            </w:tcBorders>
            <w:noWrap/>
            <w:vAlign w:val="center"/>
          </w:tcPr>
          <w:p w14:paraId="31A50C5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117427</w:t>
            </w:r>
          </w:p>
        </w:tc>
        <w:tc>
          <w:tcPr>
            <w:tcW w:w="529" w:type="pct"/>
            <w:tcBorders>
              <w:top w:val="single" w:sz="4" w:space="0" w:color="auto"/>
              <w:left w:val="single" w:sz="4" w:space="0" w:color="auto"/>
              <w:bottom w:val="single" w:sz="4" w:space="0" w:color="auto"/>
              <w:right w:val="single" w:sz="4" w:space="0" w:color="auto"/>
            </w:tcBorders>
            <w:noWrap/>
            <w:vAlign w:val="center"/>
          </w:tcPr>
          <w:p w14:paraId="23D6F53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119476</w:t>
            </w:r>
          </w:p>
        </w:tc>
        <w:tc>
          <w:tcPr>
            <w:tcW w:w="625" w:type="pct"/>
            <w:tcBorders>
              <w:top w:val="single" w:sz="4" w:space="0" w:color="auto"/>
              <w:left w:val="single" w:sz="4" w:space="0" w:color="auto"/>
              <w:bottom w:val="single" w:sz="4" w:space="0" w:color="auto"/>
              <w:right w:val="single" w:sz="4" w:space="0" w:color="auto"/>
            </w:tcBorders>
            <w:noWrap/>
            <w:vAlign w:val="center"/>
          </w:tcPr>
          <w:p w14:paraId="08892A4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121605</w:t>
            </w:r>
          </w:p>
        </w:tc>
        <w:tc>
          <w:tcPr>
            <w:tcW w:w="673" w:type="pct"/>
            <w:tcBorders>
              <w:top w:val="single" w:sz="4" w:space="0" w:color="auto"/>
              <w:left w:val="single" w:sz="4" w:space="0" w:color="auto"/>
              <w:bottom w:val="single" w:sz="4" w:space="0" w:color="auto"/>
              <w:right w:val="single" w:sz="4" w:space="0" w:color="auto"/>
            </w:tcBorders>
            <w:noWrap/>
            <w:vAlign w:val="center"/>
          </w:tcPr>
          <w:p w14:paraId="11269DB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8" w:type="pct"/>
            <w:tcBorders>
              <w:top w:val="single" w:sz="4" w:space="0" w:color="auto"/>
              <w:left w:val="single" w:sz="4" w:space="0" w:color="auto"/>
              <w:bottom w:val="single" w:sz="4" w:space="0" w:color="auto"/>
              <w:right w:val="single" w:sz="4" w:space="0" w:color="auto"/>
            </w:tcBorders>
            <w:noWrap/>
            <w:vAlign w:val="center"/>
          </w:tcPr>
          <w:p w14:paraId="117E0FE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6BD86942" w14:textId="77777777" w:rsidR="00E82E3E" w:rsidRPr="00CC49AB" w:rsidRDefault="00E82E3E" w:rsidP="003C3DA0">
      <w:pPr>
        <w:pStyle w:val="Heading1"/>
        <w:numPr>
          <w:ilvl w:val="0"/>
          <w:numId w:val="0"/>
        </w:numPr>
        <w:spacing w:after="0" w:line="240" w:lineRule="auto"/>
        <w:rPr>
          <w:rFonts w:ascii="Garamond" w:hAnsi="Garamond" w:cs="Times New Roman"/>
          <w:color w:val="auto"/>
        </w:rPr>
      </w:pPr>
      <w:bookmarkStart w:id="422" w:name="_Toc184729179"/>
    </w:p>
    <w:p w14:paraId="684B014F" w14:textId="527C9D0D" w:rsidR="003C3DA0" w:rsidRPr="00CC49AB" w:rsidRDefault="003C3DA0" w:rsidP="00E82E3E">
      <w:pPr>
        <w:pStyle w:val="TEKSTIIIIII"/>
      </w:pPr>
      <w:r w:rsidRPr="00CC49AB">
        <w:t>Aneksi 10: Sipërfaqja e parashikuar (m</w:t>
      </w:r>
      <w:r w:rsidRPr="00CC49AB">
        <w:rPr>
          <w:vertAlign w:val="superscript"/>
        </w:rPr>
        <w:t>2</w:t>
      </w:r>
      <w:r w:rsidRPr="00CC49AB">
        <w:t xml:space="preserve">) e njësive të banimit të okupuara të </w:t>
      </w:r>
      <w:r w:rsidR="00CC49AB" w:rsidRPr="00CC49AB">
        <w:t xml:space="preserve">zonës </w:t>
      </w:r>
      <w:r w:rsidRPr="00CC49AB">
        <w:t>klimatike 2 për periudhën</w:t>
      </w:r>
      <w:r w:rsidR="00DC2701" w:rsidRPr="00CC49AB">
        <w:t xml:space="preserve"> </w:t>
      </w:r>
      <w:r w:rsidR="00CE5C83" w:rsidRPr="00CC49AB">
        <w:t>2023–2050</w:t>
      </w:r>
      <w:bookmarkEnd w:id="422"/>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00"/>
        <w:gridCol w:w="1095"/>
        <w:gridCol w:w="1429"/>
        <w:gridCol w:w="1094"/>
        <w:gridCol w:w="1146"/>
        <w:gridCol w:w="1234"/>
        <w:gridCol w:w="1152"/>
      </w:tblGrid>
      <w:tr w:rsidR="003C3DA0" w:rsidRPr="00CC49AB" w14:paraId="2FFD736E"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207E291D"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2FC093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2023</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9FA47F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2024</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51A899E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2025</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C257A2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2026</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54CC035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2027</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1A8B39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2028</w:t>
            </w:r>
          </w:p>
        </w:tc>
      </w:tr>
      <w:tr w:rsidR="003C3DA0" w:rsidRPr="00CC49AB" w14:paraId="3A867458"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9420DD1"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6618D00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3,690,196</w:t>
            </w:r>
          </w:p>
        </w:tc>
        <w:tc>
          <w:tcPr>
            <w:tcW w:w="764" w:type="pct"/>
            <w:tcBorders>
              <w:top w:val="single" w:sz="4" w:space="0" w:color="auto"/>
              <w:left w:val="single" w:sz="4" w:space="0" w:color="auto"/>
              <w:bottom w:val="single" w:sz="4" w:space="0" w:color="auto"/>
              <w:right w:val="single" w:sz="4" w:space="0" w:color="auto"/>
            </w:tcBorders>
            <w:noWrap/>
            <w:vAlign w:val="center"/>
          </w:tcPr>
          <w:p w14:paraId="60F0C8B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3,752,454</w:t>
            </w:r>
          </w:p>
        </w:tc>
        <w:tc>
          <w:tcPr>
            <w:tcW w:w="585" w:type="pct"/>
            <w:tcBorders>
              <w:top w:val="single" w:sz="4" w:space="0" w:color="auto"/>
              <w:left w:val="single" w:sz="4" w:space="0" w:color="auto"/>
              <w:bottom w:val="single" w:sz="4" w:space="0" w:color="auto"/>
              <w:right w:val="single" w:sz="4" w:space="0" w:color="auto"/>
            </w:tcBorders>
            <w:noWrap/>
            <w:vAlign w:val="center"/>
          </w:tcPr>
          <w:p w14:paraId="10504B0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3,812,448</w:t>
            </w:r>
          </w:p>
        </w:tc>
        <w:tc>
          <w:tcPr>
            <w:tcW w:w="613" w:type="pct"/>
            <w:tcBorders>
              <w:top w:val="single" w:sz="4" w:space="0" w:color="auto"/>
              <w:left w:val="single" w:sz="4" w:space="0" w:color="auto"/>
              <w:bottom w:val="single" w:sz="4" w:space="0" w:color="auto"/>
              <w:right w:val="single" w:sz="4" w:space="0" w:color="auto"/>
            </w:tcBorders>
            <w:noWrap/>
            <w:vAlign w:val="center"/>
          </w:tcPr>
          <w:p w14:paraId="735C0B4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3,871,992</w:t>
            </w:r>
          </w:p>
        </w:tc>
        <w:tc>
          <w:tcPr>
            <w:tcW w:w="660" w:type="pct"/>
            <w:tcBorders>
              <w:top w:val="single" w:sz="4" w:space="0" w:color="auto"/>
              <w:left w:val="single" w:sz="4" w:space="0" w:color="auto"/>
              <w:bottom w:val="single" w:sz="4" w:space="0" w:color="auto"/>
              <w:right w:val="single" w:sz="4" w:space="0" w:color="auto"/>
            </w:tcBorders>
            <w:noWrap/>
            <w:vAlign w:val="center"/>
          </w:tcPr>
          <w:p w14:paraId="2D28E58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3,931,354</w:t>
            </w:r>
          </w:p>
        </w:tc>
        <w:tc>
          <w:tcPr>
            <w:tcW w:w="616" w:type="pct"/>
            <w:tcBorders>
              <w:top w:val="single" w:sz="4" w:space="0" w:color="auto"/>
              <w:left w:val="single" w:sz="4" w:space="0" w:color="auto"/>
              <w:bottom w:val="single" w:sz="4" w:space="0" w:color="auto"/>
              <w:right w:val="single" w:sz="4" w:space="0" w:color="auto"/>
            </w:tcBorders>
            <w:noWrap/>
            <w:vAlign w:val="center"/>
          </w:tcPr>
          <w:p w14:paraId="14F9498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3,992,156</w:t>
            </w:r>
          </w:p>
        </w:tc>
      </w:tr>
      <w:tr w:rsidR="003C3DA0" w:rsidRPr="00CC49AB" w14:paraId="6C92ECBC"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32A2591"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12EFFE1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628,455</w:t>
            </w:r>
          </w:p>
        </w:tc>
        <w:tc>
          <w:tcPr>
            <w:tcW w:w="764" w:type="pct"/>
            <w:tcBorders>
              <w:top w:val="single" w:sz="4" w:space="0" w:color="auto"/>
              <w:left w:val="single" w:sz="4" w:space="0" w:color="auto"/>
              <w:bottom w:val="single" w:sz="4" w:space="0" w:color="auto"/>
              <w:right w:val="single" w:sz="4" w:space="0" w:color="auto"/>
            </w:tcBorders>
            <w:noWrap/>
            <w:vAlign w:val="center"/>
          </w:tcPr>
          <w:p w14:paraId="1BF3D76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599,281</w:t>
            </w:r>
          </w:p>
        </w:tc>
        <w:tc>
          <w:tcPr>
            <w:tcW w:w="585" w:type="pct"/>
            <w:tcBorders>
              <w:top w:val="single" w:sz="4" w:space="0" w:color="auto"/>
              <w:left w:val="single" w:sz="4" w:space="0" w:color="auto"/>
              <w:bottom w:val="single" w:sz="4" w:space="0" w:color="auto"/>
              <w:right w:val="single" w:sz="4" w:space="0" w:color="auto"/>
            </w:tcBorders>
            <w:noWrap/>
            <w:vAlign w:val="center"/>
          </w:tcPr>
          <w:p w14:paraId="749C625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602,599</w:t>
            </w:r>
          </w:p>
        </w:tc>
        <w:tc>
          <w:tcPr>
            <w:tcW w:w="613" w:type="pct"/>
            <w:tcBorders>
              <w:top w:val="single" w:sz="4" w:space="0" w:color="auto"/>
              <w:left w:val="single" w:sz="4" w:space="0" w:color="auto"/>
              <w:bottom w:val="single" w:sz="4" w:space="0" w:color="auto"/>
              <w:right w:val="single" w:sz="4" w:space="0" w:color="auto"/>
            </w:tcBorders>
            <w:noWrap/>
            <w:vAlign w:val="center"/>
          </w:tcPr>
          <w:p w14:paraId="2E75731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605,706</w:t>
            </w:r>
          </w:p>
        </w:tc>
        <w:tc>
          <w:tcPr>
            <w:tcW w:w="660" w:type="pct"/>
            <w:tcBorders>
              <w:top w:val="single" w:sz="4" w:space="0" w:color="auto"/>
              <w:left w:val="single" w:sz="4" w:space="0" w:color="auto"/>
              <w:bottom w:val="single" w:sz="4" w:space="0" w:color="auto"/>
              <w:right w:val="single" w:sz="4" w:space="0" w:color="auto"/>
            </w:tcBorders>
            <w:noWrap/>
            <w:vAlign w:val="center"/>
          </w:tcPr>
          <w:p w14:paraId="6ACDA20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608,648</w:t>
            </w:r>
          </w:p>
        </w:tc>
        <w:tc>
          <w:tcPr>
            <w:tcW w:w="616" w:type="pct"/>
            <w:tcBorders>
              <w:top w:val="single" w:sz="4" w:space="0" w:color="auto"/>
              <w:left w:val="single" w:sz="4" w:space="0" w:color="auto"/>
              <w:bottom w:val="single" w:sz="4" w:space="0" w:color="auto"/>
              <w:right w:val="single" w:sz="4" w:space="0" w:color="auto"/>
            </w:tcBorders>
            <w:noWrap/>
            <w:vAlign w:val="center"/>
          </w:tcPr>
          <w:p w14:paraId="6DCD005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611,675</w:t>
            </w:r>
          </w:p>
        </w:tc>
      </w:tr>
      <w:tr w:rsidR="003C3DA0" w:rsidRPr="00CC49AB" w14:paraId="1A19BB21"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B90CE20"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5D4075C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396,962</w:t>
            </w:r>
          </w:p>
        </w:tc>
        <w:tc>
          <w:tcPr>
            <w:tcW w:w="764" w:type="pct"/>
            <w:tcBorders>
              <w:top w:val="single" w:sz="4" w:space="0" w:color="auto"/>
              <w:left w:val="single" w:sz="4" w:space="0" w:color="auto"/>
              <w:bottom w:val="single" w:sz="4" w:space="0" w:color="auto"/>
              <w:right w:val="single" w:sz="4" w:space="0" w:color="auto"/>
            </w:tcBorders>
            <w:noWrap/>
            <w:vAlign w:val="center"/>
          </w:tcPr>
          <w:p w14:paraId="0CF2DFB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422,167</w:t>
            </w:r>
          </w:p>
        </w:tc>
        <w:tc>
          <w:tcPr>
            <w:tcW w:w="585" w:type="pct"/>
            <w:tcBorders>
              <w:top w:val="single" w:sz="4" w:space="0" w:color="auto"/>
              <w:left w:val="single" w:sz="4" w:space="0" w:color="auto"/>
              <w:bottom w:val="single" w:sz="4" w:space="0" w:color="auto"/>
              <w:right w:val="single" w:sz="4" w:space="0" w:color="auto"/>
            </w:tcBorders>
            <w:noWrap/>
            <w:vAlign w:val="center"/>
          </w:tcPr>
          <w:p w14:paraId="5C7DE89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422,153</w:t>
            </w:r>
          </w:p>
        </w:tc>
        <w:tc>
          <w:tcPr>
            <w:tcW w:w="613" w:type="pct"/>
            <w:tcBorders>
              <w:top w:val="single" w:sz="4" w:space="0" w:color="auto"/>
              <w:left w:val="single" w:sz="4" w:space="0" w:color="auto"/>
              <w:bottom w:val="single" w:sz="4" w:space="0" w:color="auto"/>
              <w:right w:val="single" w:sz="4" w:space="0" w:color="auto"/>
            </w:tcBorders>
            <w:noWrap/>
            <w:vAlign w:val="center"/>
          </w:tcPr>
          <w:p w14:paraId="6551CD8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421,934</w:t>
            </w:r>
          </w:p>
        </w:tc>
        <w:tc>
          <w:tcPr>
            <w:tcW w:w="660" w:type="pct"/>
            <w:tcBorders>
              <w:top w:val="single" w:sz="4" w:space="0" w:color="auto"/>
              <w:left w:val="single" w:sz="4" w:space="0" w:color="auto"/>
              <w:bottom w:val="single" w:sz="4" w:space="0" w:color="auto"/>
              <w:right w:val="single" w:sz="4" w:space="0" w:color="auto"/>
            </w:tcBorders>
            <w:noWrap/>
            <w:vAlign w:val="center"/>
          </w:tcPr>
          <w:p w14:paraId="0E460BC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421,544</w:t>
            </w:r>
          </w:p>
        </w:tc>
        <w:tc>
          <w:tcPr>
            <w:tcW w:w="616" w:type="pct"/>
            <w:tcBorders>
              <w:top w:val="single" w:sz="4" w:space="0" w:color="auto"/>
              <w:left w:val="single" w:sz="4" w:space="0" w:color="auto"/>
              <w:bottom w:val="single" w:sz="4" w:space="0" w:color="auto"/>
              <w:right w:val="single" w:sz="4" w:space="0" w:color="auto"/>
            </w:tcBorders>
            <w:noWrap/>
            <w:vAlign w:val="center"/>
          </w:tcPr>
          <w:p w14:paraId="303FC94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421,163</w:t>
            </w:r>
          </w:p>
        </w:tc>
      </w:tr>
      <w:tr w:rsidR="003C3DA0" w:rsidRPr="00CC49AB" w14:paraId="28404FD1"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82CB102"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158F99A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2,493,810</w:t>
            </w:r>
          </w:p>
        </w:tc>
        <w:tc>
          <w:tcPr>
            <w:tcW w:w="764" w:type="pct"/>
            <w:tcBorders>
              <w:top w:val="single" w:sz="4" w:space="0" w:color="auto"/>
              <w:left w:val="single" w:sz="4" w:space="0" w:color="auto"/>
              <w:bottom w:val="single" w:sz="4" w:space="0" w:color="auto"/>
              <w:right w:val="single" w:sz="4" w:space="0" w:color="auto"/>
            </w:tcBorders>
            <w:noWrap/>
            <w:vAlign w:val="center"/>
          </w:tcPr>
          <w:p w14:paraId="410591A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2,522,553</w:t>
            </w:r>
          </w:p>
        </w:tc>
        <w:tc>
          <w:tcPr>
            <w:tcW w:w="585" w:type="pct"/>
            <w:tcBorders>
              <w:top w:val="single" w:sz="4" w:space="0" w:color="auto"/>
              <w:left w:val="single" w:sz="4" w:space="0" w:color="auto"/>
              <w:bottom w:val="single" w:sz="4" w:space="0" w:color="auto"/>
              <w:right w:val="single" w:sz="4" w:space="0" w:color="auto"/>
            </w:tcBorders>
            <w:noWrap/>
            <w:vAlign w:val="center"/>
          </w:tcPr>
          <w:p w14:paraId="0DB1772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2,542,866</w:t>
            </w:r>
          </w:p>
        </w:tc>
        <w:tc>
          <w:tcPr>
            <w:tcW w:w="613" w:type="pct"/>
            <w:tcBorders>
              <w:top w:val="single" w:sz="4" w:space="0" w:color="auto"/>
              <w:left w:val="single" w:sz="4" w:space="0" w:color="auto"/>
              <w:bottom w:val="single" w:sz="4" w:space="0" w:color="auto"/>
              <w:right w:val="single" w:sz="4" w:space="0" w:color="auto"/>
            </w:tcBorders>
            <w:noWrap/>
            <w:vAlign w:val="center"/>
          </w:tcPr>
          <w:p w14:paraId="6C35EC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2,562,311</w:t>
            </w:r>
          </w:p>
        </w:tc>
        <w:tc>
          <w:tcPr>
            <w:tcW w:w="660" w:type="pct"/>
            <w:tcBorders>
              <w:top w:val="single" w:sz="4" w:space="0" w:color="auto"/>
              <w:left w:val="single" w:sz="4" w:space="0" w:color="auto"/>
              <w:bottom w:val="single" w:sz="4" w:space="0" w:color="auto"/>
              <w:right w:val="single" w:sz="4" w:space="0" w:color="auto"/>
            </w:tcBorders>
            <w:noWrap/>
            <w:vAlign w:val="center"/>
          </w:tcPr>
          <w:p w14:paraId="6BBC5E8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2,581,089</w:t>
            </w:r>
          </w:p>
        </w:tc>
        <w:tc>
          <w:tcPr>
            <w:tcW w:w="616" w:type="pct"/>
            <w:tcBorders>
              <w:top w:val="single" w:sz="4" w:space="0" w:color="auto"/>
              <w:left w:val="single" w:sz="4" w:space="0" w:color="auto"/>
              <w:bottom w:val="single" w:sz="4" w:space="0" w:color="auto"/>
              <w:right w:val="single" w:sz="4" w:space="0" w:color="auto"/>
            </w:tcBorders>
            <w:noWrap/>
            <w:vAlign w:val="center"/>
          </w:tcPr>
          <w:p w14:paraId="348332C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2,600,234</w:t>
            </w:r>
          </w:p>
        </w:tc>
      </w:tr>
      <w:tr w:rsidR="003C3DA0" w:rsidRPr="00CC49AB" w14:paraId="201BF07F"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4642D60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0D18860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7,209,423</w:t>
            </w:r>
          </w:p>
        </w:tc>
        <w:tc>
          <w:tcPr>
            <w:tcW w:w="764" w:type="pct"/>
            <w:tcBorders>
              <w:top w:val="single" w:sz="4" w:space="0" w:color="auto"/>
              <w:left w:val="single" w:sz="4" w:space="0" w:color="auto"/>
              <w:bottom w:val="single" w:sz="4" w:space="0" w:color="auto"/>
              <w:right w:val="single" w:sz="4" w:space="0" w:color="auto"/>
            </w:tcBorders>
            <w:noWrap/>
            <w:vAlign w:val="center"/>
          </w:tcPr>
          <w:p w14:paraId="00D9C39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7,296,455</w:t>
            </w:r>
          </w:p>
        </w:tc>
        <w:tc>
          <w:tcPr>
            <w:tcW w:w="585" w:type="pct"/>
            <w:tcBorders>
              <w:top w:val="single" w:sz="4" w:space="0" w:color="auto"/>
              <w:left w:val="single" w:sz="4" w:space="0" w:color="auto"/>
              <w:bottom w:val="single" w:sz="4" w:space="0" w:color="auto"/>
              <w:right w:val="single" w:sz="4" w:space="0" w:color="auto"/>
            </w:tcBorders>
            <w:noWrap/>
            <w:vAlign w:val="center"/>
          </w:tcPr>
          <w:p w14:paraId="3D300DB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7,380,066</w:t>
            </w:r>
          </w:p>
        </w:tc>
        <w:tc>
          <w:tcPr>
            <w:tcW w:w="613" w:type="pct"/>
            <w:tcBorders>
              <w:top w:val="single" w:sz="4" w:space="0" w:color="auto"/>
              <w:left w:val="single" w:sz="4" w:space="0" w:color="auto"/>
              <w:bottom w:val="single" w:sz="4" w:space="0" w:color="auto"/>
              <w:right w:val="single" w:sz="4" w:space="0" w:color="auto"/>
            </w:tcBorders>
            <w:noWrap/>
            <w:vAlign w:val="center"/>
          </w:tcPr>
          <w:p w14:paraId="778A9A8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7,461,943</w:t>
            </w:r>
          </w:p>
        </w:tc>
        <w:tc>
          <w:tcPr>
            <w:tcW w:w="660" w:type="pct"/>
            <w:tcBorders>
              <w:top w:val="single" w:sz="4" w:space="0" w:color="auto"/>
              <w:left w:val="single" w:sz="4" w:space="0" w:color="auto"/>
              <w:bottom w:val="single" w:sz="4" w:space="0" w:color="auto"/>
              <w:right w:val="single" w:sz="4" w:space="0" w:color="auto"/>
            </w:tcBorders>
            <w:noWrap/>
            <w:vAlign w:val="center"/>
          </w:tcPr>
          <w:p w14:paraId="1B5797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7,542,635</w:t>
            </w:r>
          </w:p>
        </w:tc>
        <w:tc>
          <w:tcPr>
            <w:tcW w:w="616" w:type="pct"/>
            <w:tcBorders>
              <w:top w:val="single" w:sz="4" w:space="0" w:color="auto"/>
              <w:left w:val="single" w:sz="4" w:space="0" w:color="auto"/>
              <w:bottom w:val="single" w:sz="4" w:space="0" w:color="auto"/>
              <w:right w:val="single" w:sz="4" w:space="0" w:color="auto"/>
            </w:tcBorders>
            <w:noWrap/>
            <w:vAlign w:val="center"/>
          </w:tcPr>
          <w:p w14:paraId="0A6A03A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7,625,228</w:t>
            </w:r>
          </w:p>
        </w:tc>
      </w:tr>
      <w:tr w:rsidR="003C3DA0" w:rsidRPr="00CC49AB" w14:paraId="6E7B9FC5"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6AE5FA2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3BA5E9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2029</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FCCB2E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2030</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AF9450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2031</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7D90A9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2032</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C78D4F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2033</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28E0C5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2034</w:t>
            </w:r>
          </w:p>
        </w:tc>
      </w:tr>
      <w:tr w:rsidR="003C3DA0" w:rsidRPr="00CC49AB" w14:paraId="576266D7"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7AD3DA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6C24127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4,054,107</w:t>
            </w:r>
          </w:p>
        </w:tc>
        <w:tc>
          <w:tcPr>
            <w:tcW w:w="764" w:type="pct"/>
            <w:tcBorders>
              <w:top w:val="single" w:sz="4" w:space="0" w:color="auto"/>
              <w:left w:val="single" w:sz="4" w:space="0" w:color="auto"/>
              <w:bottom w:val="single" w:sz="4" w:space="0" w:color="auto"/>
              <w:right w:val="single" w:sz="4" w:space="0" w:color="auto"/>
            </w:tcBorders>
            <w:noWrap/>
            <w:vAlign w:val="center"/>
          </w:tcPr>
          <w:p w14:paraId="3EE4C89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4,117,580</w:t>
            </w:r>
          </w:p>
        </w:tc>
        <w:tc>
          <w:tcPr>
            <w:tcW w:w="585" w:type="pct"/>
            <w:tcBorders>
              <w:top w:val="single" w:sz="4" w:space="0" w:color="auto"/>
              <w:left w:val="single" w:sz="4" w:space="0" w:color="auto"/>
              <w:bottom w:val="single" w:sz="4" w:space="0" w:color="auto"/>
              <w:right w:val="single" w:sz="4" w:space="0" w:color="auto"/>
            </w:tcBorders>
            <w:noWrap/>
            <w:vAlign w:val="center"/>
          </w:tcPr>
          <w:p w14:paraId="69F09B7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4,182,274</w:t>
            </w:r>
          </w:p>
        </w:tc>
        <w:tc>
          <w:tcPr>
            <w:tcW w:w="613" w:type="pct"/>
            <w:tcBorders>
              <w:top w:val="single" w:sz="4" w:space="0" w:color="auto"/>
              <w:left w:val="single" w:sz="4" w:space="0" w:color="auto"/>
              <w:bottom w:val="single" w:sz="4" w:space="0" w:color="auto"/>
              <w:right w:val="single" w:sz="4" w:space="0" w:color="auto"/>
            </w:tcBorders>
            <w:noWrap/>
            <w:vAlign w:val="center"/>
          </w:tcPr>
          <w:p w14:paraId="4E8987D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4,248,221</w:t>
            </w:r>
          </w:p>
        </w:tc>
        <w:tc>
          <w:tcPr>
            <w:tcW w:w="660" w:type="pct"/>
            <w:tcBorders>
              <w:top w:val="single" w:sz="4" w:space="0" w:color="auto"/>
              <w:left w:val="single" w:sz="4" w:space="0" w:color="auto"/>
              <w:bottom w:val="single" w:sz="4" w:space="0" w:color="auto"/>
              <w:right w:val="single" w:sz="4" w:space="0" w:color="auto"/>
            </w:tcBorders>
            <w:noWrap/>
            <w:vAlign w:val="center"/>
          </w:tcPr>
          <w:p w14:paraId="0D2DFC6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4,313,636</w:t>
            </w:r>
          </w:p>
        </w:tc>
        <w:tc>
          <w:tcPr>
            <w:tcW w:w="616" w:type="pct"/>
            <w:tcBorders>
              <w:top w:val="single" w:sz="4" w:space="0" w:color="auto"/>
              <w:left w:val="single" w:sz="4" w:space="0" w:color="auto"/>
              <w:bottom w:val="single" w:sz="4" w:space="0" w:color="auto"/>
              <w:right w:val="single" w:sz="4" w:space="0" w:color="auto"/>
            </w:tcBorders>
            <w:noWrap/>
            <w:vAlign w:val="center"/>
          </w:tcPr>
          <w:p w14:paraId="3837FFF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4,378,455</w:t>
            </w:r>
          </w:p>
        </w:tc>
      </w:tr>
      <w:tr w:rsidR="003C3DA0" w:rsidRPr="00CC49AB" w14:paraId="2CD2EB64"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751018F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059B049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614,737</w:t>
            </w:r>
          </w:p>
        </w:tc>
        <w:tc>
          <w:tcPr>
            <w:tcW w:w="764" w:type="pct"/>
            <w:tcBorders>
              <w:top w:val="single" w:sz="4" w:space="0" w:color="auto"/>
              <w:left w:val="single" w:sz="4" w:space="0" w:color="auto"/>
              <w:bottom w:val="single" w:sz="4" w:space="0" w:color="auto"/>
              <w:right w:val="single" w:sz="4" w:space="0" w:color="auto"/>
            </w:tcBorders>
            <w:noWrap/>
            <w:vAlign w:val="center"/>
          </w:tcPr>
          <w:p w14:paraId="270CD42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617,887</w:t>
            </w:r>
          </w:p>
        </w:tc>
        <w:tc>
          <w:tcPr>
            <w:tcW w:w="585" w:type="pct"/>
            <w:tcBorders>
              <w:top w:val="single" w:sz="4" w:space="0" w:color="auto"/>
              <w:left w:val="single" w:sz="4" w:space="0" w:color="auto"/>
              <w:bottom w:val="single" w:sz="4" w:space="0" w:color="auto"/>
              <w:right w:val="single" w:sz="4" w:space="0" w:color="auto"/>
            </w:tcBorders>
            <w:noWrap/>
            <w:vAlign w:val="center"/>
          </w:tcPr>
          <w:p w14:paraId="3232A85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621,074</w:t>
            </w:r>
          </w:p>
        </w:tc>
        <w:tc>
          <w:tcPr>
            <w:tcW w:w="613" w:type="pct"/>
            <w:tcBorders>
              <w:top w:val="single" w:sz="4" w:space="0" w:color="auto"/>
              <w:left w:val="single" w:sz="4" w:space="0" w:color="auto"/>
              <w:bottom w:val="single" w:sz="4" w:space="0" w:color="auto"/>
              <w:right w:val="single" w:sz="4" w:space="0" w:color="auto"/>
            </w:tcBorders>
            <w:noWrap/>
            <w:vAlign w:val="center"/>
          </w:tcPr>
          <w:p w14:paraId="5C70EDD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624,302</w:t>
            </w:r>
          </w:p>
        </w:tc>
        <w:tc>
          <w:tcPr>
            <w:tcW w:w="660" w:type="pct"/>
            <w:tcBorders>
              <w:top w:val="single" w:sz="4" w:space="0" w:color="auto"/>
              <w:left w:val="single" w:sz="4" w:space="0" w:color="auto"/>
              <w:bottom w:val="single" w:sz="4" w:space="0" w:color="auto"/>
              <w:right w:val="single" w:sz="4" w:space="0" w:color="auto"/>
            </w:tcBorders>
            <w:noWrap/>
            <w:vAlign w:val="center"/>
          </w:tcPr>
          <w:p w14:paraId="736141F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627,309</w:t>
            </w:r>
          </w:p>
        </w:tc>
        <w:tc>
          <w:tcPr>
            <w:tcW w:w="616" w:type="pct"/>
            <w:tcBorders>
              <w:top w:val="single" w:sz="4" w:space="0" w:color="auto"/>
              <w:left w:val="single" w:sz="4" w:space="0" w:color="auto"/>
              <w:bottom w:val="single" w:sz="4" w:space="0" w:color="auto"/>
              <w:right w:val="single" w:sz="4" w:space="0" w:color="auto"/>
            </w:tcBorders>
            <w:noWrap/>
            <w:vAlign w:val="center"/>
          </w:tcPr>
          <w:p w14:paraId="752BCFE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630,092</w:t>
            </w:r>
          </w:p>
        </w:tc>
      </w:tr>
      <w:tr w:rsidR="003C3DA0" w:rsidRPr="00CC49AB" w14:paraId="558A8E1B"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29D308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535B4C4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420,753</w:t>
            </w:r>
          </w:p>
        </w:tc>
        <w:tc>
          <w:tcPr>
            <w:tcW w:w="764" w:type="pct"/>
            <w:tcBorders>
              <w:top w:val="single" w:sz="4" w:space="0" w:color="auto"/>
              <w:left w:val="single" w:sz="4" w:space="0" w:color="auto"/>
              <w:bottom w:val="single" w:sz="4" w:space="0" w:color="auto"/>
              <w:right w:val="single" w:sz="4" w:space="0" w:color="auto"/>
            </w:tcBorders>
            <w:noWrap/>
            <w:vAlign w:val="center"/>
          </w:tcPr>
          <w:p w14:paraId="708B656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420,350</w:t>
            </w:r>
          </w:p>
        </w:tc>
        <w:tc>
          <w:tcPr>
            <w:tcW w:w="585" w:type="pct"/>
            <w:tcBorders>
              <w:top w:val="single" w:sz="4" w:space="0" w:color="auto"/>
              <w:left w:val="single" w:sz="4" w:space="0" w:color="auto"/>
              <w:bottom w:val="single" w:sz="4" w:space="0" w:color="auto"/>
              <w:right w:val="single" w:sz="4" w:space="0" w:color="auto"/>
            </w:tcBorders>
            <w:noWrap/>
            <w:vAlign w:val="center"/>
          </w:tcPr>
          <w:p w14:paraId="2EBE70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419,919</w:t>
            </w:r>
          </w:p>
        </w:tc>
        <w:tc>
          <w:tcPr>
            <w:tcW w:w="613" w:type="pct"/>
            <w:tcBorders>
              <w:top w:val="single" w:sz="4" w:space="0" w:color="auto"/>
              <w:left w:val="single" w:sz="4" w:space="0" w:color="auto"/>
              <w:bottom w:val="single" w:sz="4" w:space="0" w:color="auto"/>
              <w:right w:val="single" w:sz="4" w:space="0" w:color="auto"/>
            </w:tcBorders>
            <w:noWrap/>
            <w:vAlign w:val="center"/>
          </w:tcPr>
          <w:p w14:paraId="5AFCDB1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419,458</w:t>
            </w:r>
          </w:p>
        </w:tc>
        <w:tc>
          <w:tcPr>
            <w:tcW w:w="660" w:type="pct"/>
            <w:tcBorders>
              <w:top w:val="single" w:sz="4" w:space="0" w:color="auto"/>
              <w:left w:val="single" w:sz="4" w:space="0" w:color="auto"/>
              <w:bottom w:val="single" w:sz="4" w:space="0" w:color="auto"/>
              <w:right w:val="single" w:sz="4" w:space="0" w:color="auto"/>
            </w:tcBorders>
            <w:noWrap/>
            <w:vAlign w:val="center"/>
          </w:tcPr>
          <w:p w14:paraId="316D4D5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418,785</w:t>
            </w:r>
          </w:p>
        </w:tc>
        <w:tc>
          <w:tcPr>
            <w:tcW w:w="616" w:type="pct"/>
            <w:tcBorders>
              <w:top w:val="single" w:sz="4" w:space="0" w:color="auto"/>
              <w:left w:val="single" w:sz="4" w:space="0" w:color="auto"/>
              <w:bottom w:val="single" w:sz="4" w:space="0" w:color="auto"/>
              <w:right w:val="single" w:sz="4" w:space="0" w:color="auto"/>
            </w:tcBorders>
            <w:noWrap/>
            <w:vAlign w:val="center"/>
          </w:tcPr>
          <w:p w14:paraId="493D73A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417,900</w:t>
            </w:r>
          </w:p>
        </w:tc>
      </w:tr>
      <w:tr w:rsidR="003C3DA0" w:rsidRPr="00CC49AB" w14:paraId="6EC17FB7"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F7A83B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5A1CD30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2,619,540</w:t>
            </w:r>
          </w:p>
        </w:tc>
        <w:tc>
          <w:tcPr>
            <w:tcW w:w="764" w:type="pct"/>
            <w:tcBorders>
              <w:top w:val="single" w:sz="4" w:space="0" w:color="auto"/>
              <w:left w:val="single" w:sz="4" w:space="0" w:color="auto"/>
              <w:bottom w:val="single" w:sz="4" w:space="0" w:color="auto"/>
              <w:right w:val="single" w:sz="4" w:space="0" w:color="auto"/>
            </w:tcBorders>
            <w:noWrap/>
            <w:vAlign w:val="center"/>
          </w:tcPr>
          <w:p w14:paraId="1ED7DC6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2,639,217</w:t>
            </w:r>
          </w:p>
        </w:tc>
        <w:tc>
          <w:tcPr>
            <w:tcW w:w="585" w:type="pct"/>
            <w:tcBorders>
              <w:top w:val="single" w:sz="4" w:space="0" w:color="auto"/>
              <w:left w:val="single" w:sz="4" w:space="0" w:color="auto"/>
              <w:bottom w:val="single" w:sz="4" w:space="0" w:color="auto"/>
              <w:right w:val="single" w:sz="4" w:space="0" w:color="auto"/>
            </w:tcBorders>
            <w:noWrap/>
            <w:vAlign w:val="center"/>
          </w:tcPr>
          <w:p w14:paraId="5A2F2BB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2,659,058</w:t>
            </w:r>
          </w:p>
        </w:tc>
        <w:tc>
          <w:tcPr>
            <w:tcW w:w="613" w:type="pct"/>
            <w:tcBorders>
              <w:top w:val="single" w:sz="4" w:space="0" w:color="auto"/>
              <w:left w:val="single" w:sz="4" w:space="0" w:color="auto"/>
              <w:bottom w:val="single" w:sz="4" w:space="0" w:color="auto"/>
              <w:right w:val="single" w:sz="4" w:space="0" w:color="auto"/>
            </w:tcBorders>
            <w:noWrap/>
            <w:vAlign w:val="center"/>
          </w:tcPr>
          <w:p w14:paraId="5EADE71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2,679,062</w:t>
            </w:r>
          </w:p>
        </w:tc>
        <w:tc>
          <w:tcPr>
            <w:tcW w:w="660" w:type="pct"/>
            <w:tcBorders>
              <w:top w:val="single" w:sz="4" w:space="0" w:color="auto"/>
              <w:left w:val="single" w:sz="4" w:space="0" w:color="auto"/>
              <w:bottom w:val="single" w:sz="4" w:space="0" w:color="auto"/>
              <w:right w:val="single" w:sz="4" w:space="0" w:color="auto"/>
            </w:tcBorders>
            <w:noWrap/>
            <w:vAlign w:val="center"/>
          </w:tcPr>
          <w:p w14:paraId="50868F9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2,698,177</w:t>
            </w:r>
          </w:p>
        </w:tc>
        <w:tc>
          <w:tcPr>
            <w:tcW w:w="616" w:type="pct"/>
            <w:tcBorders>
              <w:top w:val="single" w:sz="4" w:space="0" w:color="auto"/>
              <w:left w:val="single" w:sz="4" w:space="0" w:color="auto"/>
              <w:bottom w:val="single" w:sz="4" w:space="0" w:color="auto"/>
              <w:right w:val="single" w:sz="4" w:space="0" w:color="auto"/>
            </w:tcBorders>
            <w:noWrap/>
            <w:vAlign w:val="center"/>
          </w:tcPr>
          <w:p w14:paraId="553F0C2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2,716,399</w:t>
            </w:r>
          </w:p>
        </w:tc>
      </w:tr>
      <w:tr w:rsidR="003C3DA0" w:rsidRPr="00CC49AB" w14:paraId="309161C3"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04D89F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09B3882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7,709,137</w:t>
            </w:r>
          </w:p>
        </w:tc>
        <w:tc>
          <w:tcPr>
            <w:tcW w:w="764" w:type="pct"/>
            <w:tcBorders>
              <w:top w:val="single" w:sz="4" w:space="0" w:color="auto"/>
              <w:left w:val="single" w:sz="4" w:space="0" w:color="auto"/>
              <w:bottom w:val="single" w:sz="4" w:space="0" w:color="auto"/>
              <w:right w:val="single" w:sz="4" w:space="0" w:color="auto"/>
            </w:tcBorders>
            <w:noWrap/>
            <w:vAlign w:val="center"/>
          </w:tcPr>
          <w:p w14:paraId="477B007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7,795,034</w:t>
            </w:r>
          </w:p>
        </w:tc>
        <w:tc>
          <w:tcPr>
            <w:tcW w:w="585" w:type="pct"/>
            <w:tcBorders>
              <w:top w:val="single" w:sz="4" w:space="0" w:color="auto"/>
              <w:left w:val="single" w:sz="4" w:space="0" w:color="auto"/>
              <w:bottom w:val="single" w:sz="4" w:space="0" w:color="auto"/>
              <w:right w:val="single" w:sz="4" w:space="0" w:color="auto"/>
            </w:tcBorders>
            <w:noWrap/>
            <w:vAlign w:val="center"/>
          </w:tcPr>
          <w:p w14:paraId="54CD5C7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7,882,325</w:t>
            </w:r>
          </w:p>
        </w:tc>
        <w:tc>
          <w:tcPr>
            <w:tcW w:w="613" w:type="pct"/>
            <w:tcBorders>
              <w:top w:val="single" w:sz="4" w:space="0" w:color="auto"/>
              <w:left w:val="single" w:sz="4" w:space="0" w:color="auto"/>
              <w:bottom w:val="single" w:sz="4" w:space="0" w:color="auto"/>
              <w:right w:val="single" w:sz="4" w:space="0" w:color="auto"/>
            </w:tcBorders>
            <w:noWrap/>
            <w:vAlign w:val="center"/>
          </w:tcPr>
          <w:p w14:paraId="656265B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7,971,042</w:t>
            </w:r>
          </w:p>
        </w:tc>
        <w:tc>
          <w:tcPr>
            <w:tcW w:w="660" w:type="pct"/>
            <w:tcBorders>
              <w:top w:val="single" w:sz="4" w:space="0" w:color="auto"/>
              <w:left w:val="single" w:sz="4" w:space="0" w:color="auto"/>
              <w:bottom w:val="single" w:sz="4" w:space="0" w:color="auto"/>
              <w:right w:val="single" w:sz="4" w:space="0" w:color="auto"/>
            </w:tcBorders>
            <w:noWrap/>
            <w:vAlign w:val="center"/>
          </w:tcPr>
          <w:p w14:paraId="0AE5788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8,057,907</w:t>
            </w:r>
          </w:p>
        </w:tc>
        <w:tc>
          <w:tcPr>
            <w:tcW w:w="616" w:type="pct"/>
            <w:tcBorders>
              <w:top w:val="single" w:sz="4" w:space="0" w:color="auto"/>
              <w:left w:val="single" w:sz="4" w:space="0" w:color="auto"/>
              <w:bottom w:val="single" w:sz="4" w:space="0" w:color="auto"/>
              <w:right w:val="single" w:sz="4" w:space="0" w:color="auto"/>
            </w:tcBorders>
            <w:noWrap/>
            <w:vAlign w:val="center"/>
          </w:tcPr>
          <w:p w14:paraId="204C778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8,142,847</w:t>
            </w:r>
          </w:p>
        </w:tc>
      </w:tr>
      <w:tr w:rsidR="003C3DA0" w:rsidRPr="00CC49AB" w14:paraId="1FCAF836"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54603DC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B2E96C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2035</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155BB6A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2036</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7A79D98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2037</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2F9B4C9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2038</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73D50A7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2039</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4EFECB5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2040</w:t>
            </w:r>
          </w:p>
        </w:tc>
      </w:tr>
      <w:tr w:rsidR="003C3DA0" w:rsidRPr="00CC49AB" w14:paraId="0BC7A5E4"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48A0E6E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5FC77AC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4,442,992</w:t>
            </w:r>
          </w:p>
        </w:tc>
        <w:tc>
          <w:tcPr>
            <w:tcW w:w="764" w:type="pct"/>
            <w:tcBorders>
              <w:top w:val="single" w:sz="4" w:space="0" w:color="auto"/>
              <w:left w:val="single" w:sz="4" w:space="0" w:color="auto"/>
              <w:bottom w:val="single" w:sz="4" w:space="0" w:color="auto"/>
              <w:right w:val="single" w:sz="4" w:space="0" w:color="auto"/>
            </w:tcBorders>
            <w:noWrap/>
            <w:vAlign w:val="center"/>
          </w:tcPr>
          <w:p w14:paraId="02BEAB2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4,551,649</w:t>
            </w:r>
          </w:p>
        </w:tc>
        <w:tc>
          <w:tcPr>
            <w:tcW w:w="585" w:type="pct"/>
            <w:tcBorders>
              <w:top w:val="single" w:sz="4" w:space="0" w:color="auto"/>
              <w:left w:val="single" w:sz="4" w:space="0" w:color="auto"/>
              <w:bottom w:val="single" w:sz="4" w:space="0" w:color="auto"/>
              <w:right w:val="single" w:sz="4" w:space="0" w:color="auto"/>
            </w:tcBorders>
            <w:noWrap/>
            <w:vAlign w:val="center"/>
          </w:tcPr>
          <w:p w14:paraId="67B8656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4,667,342</w:t>
            </w:r>
          </w:p>
        </w:tc>
        <w:tc>
          <w:tcPr>
            <w:tcW w:w="613" w:type="pct"/>
            <w:tcBorders>
              <w:top w:val="single" w:sz="4" w:space="0" w:color="auto"/>
              <w:left w:val="single" w:sz="4" w:space="0" w:color="auto"/>
              <w:bottom w:val="single" w:sz="4" w:space="0" w:color="auto"/>
              <w:right w:val="single" w:sz="4" w:space="0" w:color="auto"/>
            </w:tcBorders>
            <w:noWrap/>
            <w:vAlign w:val="center"/>
          </w:tcPr>
          <w:p w14:paraId="2817451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4,788,069</w:t>
            </w:r>
          </w:p>
        </w:tc>
        <w:tc>
          <w:tcPr>
            <w:tcW w:w="660" w:type="pct"/>
            <w:tcBorders>
              <w:top w:val="single" w:sz="4" w:space="0" w:color="auto"/>
              <w:left w:val="single" w:sz="4" w:space="0" w:color="auto"/>
              <w:bottom w:val="single" w:sz="4" w:space="0" w:color="auto"/>
              <w:right w:val="single" w:sz="4" w:space="0" w:color="auto"/>
            </w:tcBorders>
            <w:noWrap/>
            <w:vAlign w:val="center"/>
          </w:tcPr>
          <w:p w14:paraId="1FC33D7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4,914,082</w:t>
            </w:r>
          </w:p>
        </w:tc>
        <w:tc>
          <w:tcPr>
            <w:tcW w:w="616" w:type="pct"/>
            <w:tcBorders>
              <w:top w:val="single" w:sz="4" w:space="0" w:color="auto"/>
              <w:left w:val="single" w:sz="4" w:space="0" w:color="auto"/>
              <w:bottom w:val="single" w:sz="4" w:space="0" w:color="auto"/>
              <w:right w:val="single" w:sz="4" w:space="0" w:color="auto"/>
            </w:tcBorders>
            <w:noWrap/>
            <w:vAlign w:val="center"/>
          </w:tcPr>
          <w:p w14:paraId="201975C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5,045,647</w:t>
            </w:r>
          </w:p>
        </w:tc>
      </w:tr>
      <w:tr w:rsidR="003C3DA0" w:rsidRPr="00CC49AB" w14:paraId="39B4A006"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533CC7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2F3779E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632,699</w:t>
            </w:r>
          </w:p>
        </w:tc>
        <w:tc>
          <w:tcPr>
            <w:tcW w:w="764" w:type="pct"/>
            <w:tcBorders>
              <w:top w:val="single" w:sz="4" w:space="0" w:color="auto"/>
              <w:left w:val="single" w:sz="4" w:space="0" w:color="auto"/>
              <w:bottom w:val="single" w:sz="4" w:space="0" w:color="auto"/>
              <w:right w:val="single" w:sz="4" w:space="0" w:color="auto"/>
            </w:tcBorders>
            <w:noWrap/>
            <w:vAlign w:val="center"/>
          </w:tcPr>
          <w:p w14:paraId="7E4D2F4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641,291</w:t>
            </w:r>
          </w:p>
        </w:tc>
        <w:tc>
          <w:tcPr>
            <w:tcW w:w="585" w:type="pct"/>
            <w:tcBorders>
              <w:top w:val="single" w:sz="4" w:space="0" w:color="auto"/>
              <w:left w:val="single" w:sz="4" w:space="0" w:color="auto"/>
              <w:bottom w:val="single" w:sz="4" w:space="0" w:color="auto"/>
              <w:right w:val="single" w:sz="4" w:space="0" w:color="auto"/>
            </w:tcBorders>
            <w:noWrap/>
            <w:vAlign w:val="center"/>
          </w:tcPr>
          <w:p w14:paraId="721B506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650,580</w:t>
            </w:r>
          </w:p>
        </w:tc>
        <w:tc>
          <w:tcPr>
            <w:tcW w:w="613" w:type="pct"/>
            <w:tcBorders>
              <w:top w:val="single" w:sz="4" w:space="0" w:color="auto"/>
              <w:left w:val="single" w:sz="4" w:space="0" w:color="auto"/>
              <w:bottom w:val="single" w:sz="4" w:space="0" w:color="auto"/>
              <w:right w:val="single" w:sz="4" w:space="0" w:color="auto"/>
            </w:tcBorders>
            <w:noWrap/>
            <w:vAlign w:val="center"/>
          </w:tcPr>
          <w:p w14:paraId="1CE8F78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660,269</w:t>
            </w:r>
          </w:p>
        </w:tc>
        <w:tc>
          <w:tcPr>
            <w:tcW w:w="660" w:type="pct"/>
            <w:tcBorders>
              <w:top w:val="single" w:sz="4" w:space="0" w:color="auto"/>
              <w:left w:val="single" w:sz="4" w:space="0" w:color="auto"/>
              <w:bottom w:val="single" w:sz="4" w:space="0" w:color="auto"/>
              <w:right w:val="single" w:sz="4" w:space="0" w:color="auto"/>
            </w:tcBorders>
            <w:noWrap/>
            <w:vAlign w:val="center"/>
          </w:tcPr>
          <w:p w14:paraId="306BF99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670,372</w:t>
            </w:r>
          </w:p>
        </w:tc>
        <w:tc>
          <w:tcPr>
            <w:tcW w:w="616" w:type="pct"/>
            <w:tcBorders>
              <w:top w:val="single" w:sz="4" w:space="0" w:color="auto"/>
              <w:left w:val="single" w:sz="4" w:space="0" w:color="auto"/>
              <w:bottom w:val="single" w:sz="4" w:space="0" w:color="auto"/>
              <w:right w:val="single" w:sz="4" w:space="0" w:color="auto"/>
            </w:tcBorders>
            <w:noWrap/>
            <w:vAlign w:val="center"/>
          </w:tcPr>
          <w:p w14:paraId="3952D4A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680,907</w:t>
            </w:r>
          </w:p>
        </w:tc>
      </w:tr>
      <w:tr w:rsidR="003C3DA0" w:rsidRPr="00CC49AB" w14:paraId="0C5C0624"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16BD71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0127E0E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416,839</w:t>
            </w:r>
          </w:p>
        </w:tc>
        <w:tc>
          <w:tcPr>
            <w:tcW w:w="764" w:type="pct"/>
            <w:tcBorders>
              <w:top w:val="single" w:sz="4" w:space="0" w:color="auto"/>
              <w:left w:val="single" w:sz="4" w:space="0" w:color="auto"/>
              <w:bottom w:val="single" w:sz="4" w:space="0" w:color="auto"/>
              <w:right w:val="single" w:sz="4" w:space="0" w:color="auto"/>
            </w:tcBorders>
            <w:noWrap/>
            <w:vAlign w:val="center"/>
          </w:tcPr>
          <w:p w14:paraId="71EAE8C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419,796</w:t>
            </w:r>
          </w:p>
        </w:tc>
        <w:tc>
          <w:tcPr>
            <w:tcW w:w="585" w:type="pct"/>
            <w:tcBorders>
              <w:top w:val="single" w:sz="4" w:space="0" w:color="auto"/>
              <w:left w:val="single" w:sz="4" w:space="0" w:color="auto"/>
              <w:bottom w:val="single" w:sz="4" w:space="0" w:color="auto"/>
              <w:right w:val="single" w:sz="4" w:space="0" w:color="auto"/>
            </w:tcBorders>
            <w:noWrap/>
            <w:vAlign w:val="center"/>
          </w:tcPr>
          <w:p w14:paraId="5BF23B9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423,119</w:t>
            </w:r>
          </w:p>
        </w:tc>
        <w:tc>
          <w:tcPr>
            <w:tcW w:w="613" w:type="pct"/>
            <w:tcBorders>
              <w:top w:val="single" w:sz="4" w:space="0" w:color="auto"/>
              <w:left w:val="single" w:sz="4" w:space="0" w:color="auto"/>
              <w:bottom w:val="single" w:sz="4" w:space="0" w:color="auto"/>
              <w:right w:val="single" w:sz="4" w:space="0" w:color="auto"/>
            </w:tcBorders>
            <w:noWrap/>
            <w:vAlign w:val="center"/>
          </w:tcPr>
          <w:p w14:paraId="76E4247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426,598</w:t>
            </w:r>
          </w:p>
        </w:tc>
        <w:tc>
          <w:tcPr>
            <w:tcW w:w="660" w:type="pct"/>
            <w:tcBorders>
              <w:top w:val="single" w:sz="4" w:space="0" w:color="auto"/>
              <w:left w:val="single" w:sz="4" w:space="0" w:color="auto"/>
              <w:bottom w:val="single" w:sz="4" w:space="0" w:color="auto"/>
              <w:right w:val="single" w:sz="4" w:space="0" w:color="auto"/>
            </w:tcBorders>
            <w:noWrap/>
            <w:vAlign w:val="center"/>
          </w:tcPr>
          <w:p w14:paraId="295877B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430,236</w:t>
            </w:r>
          </w:p>
        </w:tc>
        <w:tc>
          <w:tcPr>
            <w:tcW w:w="616" w:type="pct"/>
            <w:tcBorders>
              <w:top w:val="single" w:sz="4" w:space="0" w:color="auto"/>
              <w:left w:val="single" w:sz="4" w:space="0" w:color="auto"/>
              <w:bottom w:val="single" w:sz="4" w:space="0" w:color="auto"/>
              <w:right w:val="single" w:sz="4" w:space="0" w:color="auto"/>
            </w:tcBorders>
            <w:noWrap/>
            <w:vAlign w:val="center"/>
          </w:tcPr>
          <w:p w14:paraId="41F5C38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434,039</w:t>
            </w:r>
          </w:p>
        </w:tc>
      </w:tr>
      <w:tr w:rsidR="003C3DA0" w:rsidRPr="00CC49AB" w14:paraId="3711A7DF"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4164479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3F1BC57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2,733,935</w:t>
            </w:r>
          </w:p>
        </w:tc>
        <w:tc>
          <w:tcPr>
            <w:tcW w:w="764" w:type="pct"/>
            <w:tcBorders>
              <w:top w:val="single" w:sz="4" w:space="0" w:color="auto"/>
              <w:left w:val="single" w:sz="4" w:space="0" w:color="auto"/>
              <w:bottom w:val="single" w:sz="4" w:space="0" w:color="auto"/>
              <w:right w:val="single" w:sz="4" w:space="0" w:color="auto"/>
            </w:tcBorders>
            <w:noWrap/>
            <w:vAlign w:val="center"/>
          </w:tcPr>
          <w:p w14:paraId="277292D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2,775,285</w:t>
            </w:r>
          </w:p>
        </w:tc>
        <w:tc>
          <w:tcPr>
            <w:tcW w:w="585" w:type="pct"/>
            <w:tcBorders>
              <w:top w:val="single" w:sz="4" w:space="0" w:color="auto"/>
              <w:left w:val="single" w:sz="4" w:space="0" w:color="auto"/>
              <w:bottom w:val="single" w:sz="4" w:space="0" w:color="auto"/>
              <w:right w:val="single" w:sz="4" w:space="0" w:color="auto"/>
            </w:tcBorders>
            <w:noWrap/>
            <w:vAlign w:val="center"/>
          </w:tcPr>
          <w:p w14:paraId="7177EF3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2,819,131</w:t>
            </w:r>
          </w:p>
        </w:tc>
        <w:tc>
          <w:tcPr>
            <w:tcW w:w="613" w:type="pct"/>
            <w:tcBorders>
              <w:top w:val="single" w:sz="4" w:space="0" w:color="auto"/>
              <w:left w:val="single" w:sz="4" w:space="0" w:color="auto"/>
              <w:bottom w:val="single" w:sz="4" w:space="0" w:color="auto"/>
              <w:right w:val="single" w:sz="4" w:space="0" w:color="auto"/>
            </w:tcBorders>
            <w:noWrap/>
            <w:vAlign w:val="center"/>
          </w:tcPr>
          <w:p w14:paraId="2120D1C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2,864,227</w:t>
            </w:r>
          </w:p>
        </w:tc>
        <w:tc>
          <w:tcPr>
            <w:tcW w:w="660" w:type="pct"/>
            <w:tcBorders>
              <w:top w:val="single" w:sz="4" w:space="0" w:color="auto"/>
              <w:left w:val="single" w:sz="4" w:space="0" w:color="auto"/>
              <w:bottom w:val="single" w:sz="4" w:space="0" w:color="auto"/>
              <w:right w:val="single" w:sz="4" w:space="0" w:color="auto"/>
            </w:tcBorders>
            <w:noWrap/>
            <w:vAlign w:val="center"/>
          </w:tcPr>
          <w:p w14:paraId="031D373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2,910,581</w:t>
            </w:r>
          </w:p>
        </w:tc>
        <w:tc>
          <w:tcPr>
            <w:tcW w:w="616" w:type="pct"/>
            <w:tcBorders>
              <w:top w:val="single" w:sz="4" w:space="0" w:color="auto"/>
              <w:left w:val="single" w:sz="4" w:space="0" w:color="auto"/>
              <w:bottom w:val="single" w:sz="4" w:space="0" w:color="auto"/>
              <w:right w:val="single" w:sz="4" w:space="0" w:color="auto"/>
            </w:tcBorders>
            <w:noWrap/>
            <w:vAlign w:val="center"/>
          </w:tcPr>
          <w:p w14:paraId="12DCAE2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2,958,199</w:t>
            </w:r>
          </w:p>
        </w:tc>
      </w:tr>
      <w:tr w:rsidR="003C3DA0" w:rsidRPr="00CC49AB" w14:paraId="2685FA9E"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B61EC1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36AB965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8,226,466</w:t>
            </w:r>
          </w:p>
        </w:tc>
        <w:tc>
          <w:tcPr>
            <w:tcW w:w="764" w:type="pct"/>
            <w:tcBorders>
              <w:top w:val="single" w:sz="4" w:space="0" w:color="auto"/>
              <w:left w:val="single" w:sz="4" w:space="0" w:color="auto"/>
              <w:bottom w:val="single" w:sz="4" w:space="0" w:color="auto"/>
              <w:right w:val="single" w:sz="4" w:space="0" w:color="auto"/>
            </w:tcBorders>
            <w:noWrap/>
            <w:vAlign w:val="center"/>
          </w:tcPr>
          <w:p w14:paraId="6FB3228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8,388,021</w:t>
            </w:r>
          </w:p>
        </w:tc>
        <w:tc>
          <w:tcPr>
            <w:tcW w:w="585" w:type="pct"/>
            <w:tcBorders>
              <w:top w:val="single" w:sz="4" w:space="0" w:color="auto"/>
              <w:left w:val="single" w:sz="4" w:space="0" w:color="auto"/>
              <w:bottom w:val="single" w:sz="4" w:space="0" w:color="auto"/>
              <w:right w:val="single" w:sz="4" w:space="0" w:color="auto"/>
            </w:tcBorders>
            <w:noWrap/>
            <w:vAlign w:val="center"/>
          </w:tcPr>
          <w:p w14:paraId="463F90B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8,560,172</w:t>
            </w:r>
          </w:p>
        </w:tc>
        <w:tc>
          <w:tcPr>
            <w:tcW w:w="613" w:type="pct"/>
            <w:tcBorders>
              <w:top w:val="single" w:sz="4" w:space="0" w:color="auto"/>
              <w:left w:val="single" w:sz="4" w:space="0" w:color="auto"/>
              <w:bottom w:val="single" w:sz="4" w:space="0" w:color="auto"/>
              <w:right w:val="single" w:sz="4" w:space="0" w:color="auto"/>
            </w:tcBorders>
            <w:noWrap/>
            <w:vAlign w:val="center"/>
          </w:tcPr>
          <w:p w14:paraId="0F9FC56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8,739,162</w:t>
            </w:r>
          </w:p>
        </w:tc>
        <w:tc>
          <w:tcPr>
            <w:tcW w:w="660" w:type="pct"/>
            <w:tcBorders>
              <w:top w:val="single" w:sz="4" w:space="0" w:color="auto"/>
              <w:left w:val="single" w:sz="4" w:space="0" w:color="auto"/>
              <w:bottom w:val="single" w:sz="4" w:space="0" w:color="auto"/>
              <w:right w:val="single" w:sz="4" w:space="0" w:color="auto"/>
            </w:tcBorders>
            <w:noWrap/>
            <w:vAlign w:val="center"/>
          </w:tcPr>
          <w:p w14:paraId="7F63C83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8,925,271</w:t>
            </w:r>
          </w:p>
        </w:tc>
        <w:tc>
          <w:tcPr>
            <w:tcW w:w="616" w:type="pct"/>
            <w:tcBorders>
              <w:top w:val="single" w:sz="4" w:space="0" w:color="auto"/>
              <w:left w:val="single" w:sz="4" w:space="0" w:color="auto"/>
              <w:bottom w:val="single" w:sz="4" w:space="0" w:color="auto"/>
              <w:right w:val="single" w:sz="4" w:space="0" w:color="auto"/>
            </w:tcBorders>
            <w:noWrap/>
            <w:vAlign w:val="center"/>
          </w:tcPr>
          <w:p w14:paraId="3205E09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9,118,792</w:t>
            </w:r>
          </w:p>
        </w:tc>
      </w:tr>
      <w:tr w:rsidR="003C3DA0" w:rsidRPr="00CC49AB" w14:paraId="019E273B"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7CEC393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D5CE20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2041</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3F59078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2042</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5582BB1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2043</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134FE3D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2044</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7AE415A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2045</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1B1EA49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2046</w:t>
            </w:r>
          </w:p>
        </w:tc>
      </w:tr>
      <w:tr w:rsidR="003C3DA0" w:rsidRPr="00CC49AB" w14:paraId="430119C9"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B53B02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4499274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5,184,803</w:t>
            </w:r>
          </w:p>
        </w:tc>
        <w:tc>
          <w:tcPr>
            <w:tcW w:w="764" w:type="pct"/>
            <w:tcBorders>
              <w:top w:val="single" w:sz="4" w:space="0" w:color="auto"/>
              <w:left w:val="single" w:sz="4" w:space="0" w:color="auto"/>
              <w:bottom w:val="single" w:sz="4" w:space="0" w:color="auto"/>
              <w:right w:val="single" w:sz="4" w:space="0" w:color="auto"/>
            </w:tcBorders>
            <w:noWrap/>
            <w:vAlign w:val="center"/>
          </w:tcPr>
          <w:p w14:paraId="428497B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5,329,744</w:t>
            </w:r>
          </w:p>
        </w:tc>
        <w:tc>
          <w:tcPr>
            <w:tcW w:w="585" w:type="pct"/>
            <w:tcBorders>
              <w:top w:val="single" w:sz="4" w:space="0" w:color="auto"/>
              <w:left w:val="single" w:sz="4" w:space="0" w:color="auto"/>
              <w:bottom w:val="single" w:sz="4" w:space="0" w:color="auto"/>
              <w:right w:val="single" w:sz="4" w:space="0" w:color="auto"/>
            </w:tcBorders>
            <w:noWrap/>
            <w:vAlign w:val="center"/>
          </w:tcPr>
          <w:p w14:paraId="73BDEDA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5,480,754</w:t>
            </w:r>
          </w:p>
        </w:tc>
        <w:tc>
          <w:tcPr>
            <w:tcW w:w="613" w:type="pct"/>
            <w:tcBorders>
              <w:top w:val="single" w:sz="4" w:space="0" w:color="auto"/>
              <w:left w:val="single" w:sz="4" w:space="0" w:color="auto"/>
              <w:bottom w:val="single" w:sz="4" w:space="0" w:color="auto"/>
              <w:right w:val="single" w:sz="4" w:space="0" w:color="auto"/>
            </w:tcBorders>
            <w:noWrap/>
            <w:vAlign w:val="center"/>
          </w:tcPr>
          <w:p w14:paraId="5852D7C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5,638,612</w:t>
            </w:r>
          </w:p>
        </w:tc>
        <w:tc>
          <w:tcPr>
            <w:tcW w:w="660" w:type="pct"/>
            <w:tcBorders>
              <w:top w:val="single" w:sz="4" w:space="0" w:color="auto"/>
              <w:left w:val="single" w:sz="4" w:space="0" w:color="auto"/>
              <w:bottom w:val="single" w:sz="4" w:space="0" w:color="auto"/>
              <w:right w:val="single" w:sz="4" w:space="0" w:color="auto"/>
            </w:tcBorders>
            <w:noWrap/>
            <w:vAlign w:val="center"/>
          </w:tcPr>
          <w:p w14:paraId="7D2D3C2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5,803,679</w:t>
            </w:r>
          </w:p>
        </w:tc>
        <w:tc>
          <w:tcPr>
            <w:tcW w:w="616" w:type="pct"/>
            <w:tcBorders>
              <w:top w:val="single" w:sz="4" w:space="0" w:color="auto"/>
              <w:left w:val="single" w:sz="4" w:space="0" w:color="auto"/>
              <w:bottom w:val="single" w:sz="4" w:space="0" w:color="auto"/>
              <w:right w:val="single" w:sz="4" w:space="0" w:color="auto"/>
            </w:tcBorders>
            <w:noWrap/>
            <w:vAlign w:val="center"/>
          </w:tcPr>
          <w:p w14:paraId="4B6A2B0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5,976,339</w:t>
            </w:r>
          </w:p>
        </w:tc>
      </w:tr>
      <w:tr w:rsidR="003C3DA0" w:rsidRPr="00CC49AB" w14:paraId="6E863151"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C470BF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6CA3A5D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692,122</w:t>
            </w:r>
          </w:p>
        </w:tc>
        <w:tc>
          <w:tcPr>
            <w:tcW w:w="764" w:type="pct"/>
            <w:tcBorders>
              <w:top w:val="single" w:sz="4" w:space="0" w:color="auto"/>
              <w:left w:val="single" w:sz="4" w:space="0" w:color="auto"/>
              <w:bottom w:val="single" w:sz="4" w:space="0" w:color="auto"/>
              <w:right w:val="single" w:sz="4" w:space="0" w:color="auto"/>
            </w:tcBorders>
            <w:noWrap/>
            <w:vAlign w:val="center"/>
          </w:tcPr>
          <w:p w14:paraId="5D1D835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703,755</w:t>
            </w:r>
          </w:p>
        </w:tc>
        <w:tc>
          <w:tcPr>
            <w:tcW w:w="585" w:type="pct"/>
            <w:tcBorders>
              <w:top w:val="single" w:sz="4" w:space="0" w:color="auto"/>
              <w:left w:val="single" w:sz="4" w:space="0" w:color="auto"/>
              <w:bottom w:val="single" w:sz="4" w:space="0" w:color="auto"/>
              <w:right w:val="single" w:sz="4" w:space="0" w:color="auto"/>
            </w:tcBorders>
            <w:noWrap/>
            <w:vAlign w:val="center"/>
          </w:tcPr>
          <w:p w14:paraId="50448BD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715,823</w:t>
            </w:r>
          </w:p>
        </w:tc>
        <w:tc>
          <w:tcPr>
            <w:tcW w:w="613" w:type="pct"/>
            <w:tcBorders>
              <w:top w:val="single" w:sz="4" w:space="0" w:color="auto"/>
              <w:left w:val="single" w:sz="4" w:space="0" w:color="auto"/>
              <w:bottom w:val="single" w:sz="4" w:space="0" w:color="auto"/>
              <w:right w:val="single" w:sz="4" w:space="0" w:color="auto"/>
            </w:tcBorders>
            <w:noWrap/>
            <w:vAlign w:val="center"/>
          </w:tcPr>
          <w:p w14:paraId="70B51B1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728,406</w:t>
            </w:r>
          </w:p>
        </w:tc>
        <w:tc>
          <w:tcPr>
            <w:tcW w:w="660" w:type="pct"/>
            <w:tcBorders>
              <w:top w:val="single" w:sz="4" w:space="0" w:color="auto"/>
              <w:left w:val="single" w:sz="4" w:space="0" w:color="auto"/>
              <w:bottom w:val="single" w:sz="4" w:space="0" w:color="auto"/>
              <w:right w:val="single" w:sz="4" w:space="0" w:color="auto"/>
            </w:tcBorders>
            <w:noWrap/>
            <w:vAlign w:val="center"/>
          </w:tcPr>
          <w:p w14:paraId="6EDCD10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741,526</w:t>
            </w:r>
          </w:p>
        </w:tc>
        <w:tc>
          <w:tcPr>
            <w:tcW w:w="616" w:type="pct"/>
            <w:tcBorders>
              <w:top w:val="single" w:sz="4" w:space="0" w:color="auto"/>
              <w:left w:val="single" w:sz="4" w:space="0" w:color="auto"/>
              <w:bottom w:val="single" w:sz="4" w:space="0" w:color="auto"/>
              <w:right w:val="single" w:sz="4" w:space="0" w:color="auto"/>
            </w:tcBorders>
            <w:noWrap/>
            <w:vAlign w:val="center"/>
          </w:tcPr>
          <w:p w14:paraId="284B5EF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755,208</w:t>
            </w:r>
          </w:p>
        </w:tc>
      </w:tr>
      <w:tr w:rsidR="003C3DA0" w:rsidRPr="00CC49AB" w14:paraId="3D7A668A"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D1EF49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179A7B4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438,164</w:t>
            </w:r>
          </w:p>
        </w:tc>
        <w:tc>
          <w:tcPr>
            <w:tcW w:w="764" w:type="pct"/>
            <w:tcBorders>
              <w:top w:val="single" w:sz="4" w:space="0" w:color="auto"/>
              <w:left w:val="single" w:sz="4" w:space="0" w:color="auto"/>
              <w:bottom w:val="single" w:sz="4" w:space="0" w:color="auto"/>
              <w:right w:val="single" w:sz="4" w:space="0" w:color="auto"/>
            </w:tcBorders>
            <w:noWrap/>
            <w:vAlign w:val="center"/>
          </w:tcPr>
          <w:p w14:paraId="1C79447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442,428</w:t>
            </w:r>
          </w:p>
        </w:tc>
        <w:tc>
          <w:tcPr>
            <w:tcW w:w="585" w:type="pct"/>
            <w:tcBorders>
              <w:top w:val="single" w:sz="4" w:space="0" w:color="auto"/>
              <w:left w:val="single" w:sz="4" w:space="0" w:color="auto"/>
              <w:bottom w:val="single" w:sz="4" w:space="0" w:color="auto"/>
              <w:right w:val="single" w:sz="4" w:space="0" w:color="auto"/>
            </w:tcBorders>
            <w:noWrap/>
            <w:vAlign w:val="center"/>
          </w:tcPr>
          <w:p w14:paraId="7345517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446,837</w:t>
            </w:r>
          </w:p>
        </w:tc>
        <w:tc>
          <w:tcPr>
            <w:tcW w:w="613" w:type="pct"/>
            <w:tcBorders>
              <w:top w:val="single" w:sz="4" w:space="0" w:color="auto"/>
              <w:left w:val="single" w:sz="4" w:space="0" w:color="auto"/>
              <w:bottom w:val="single" w:sz="4" w:space="0" w:color="auto"/>
              <w:right w:val="single" w:sz="4" w:space="0" w:color="auto"/>
            </w:tcBorders>
            <w:noWrap/>
            <w:vAlign w:val="center"/>
          </w:tcPr>
          <w:p w14:paraId="45541FB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451,434</w:t>
            </w:r>
          </w:p>
        </w:tc>
        <w:tc>
          <w:tcPr>
            <w:tcW w:w="660" w:type="pct"/>
            <w:tcBorders>
              <w:top w:val="single" w:sz="4" w:space="0" w:color="auto"/>
              <w:left w:val="single" w:sz="4" w:space="0" w:color="auto"/>
              <w:bottom w:val="single" w:sz="4" w:space="0" w:color="auto"/>
              <w:right w:val="single" w:sz="4" w:space="0" w:color="auto"/>
            </w:tcBorders>
            <w:noWrap/>
            <w:vAlign w:val="center"/>
          </w:tcPr>
          <w:p w14:paraId="4750D01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456,226</w:t>
            </w:r>
          </w:p>
        </w:tc>
        <w:tc>
          <w:tcPr>
            <w:tcW w:w="616" w:type="pct"/>
            <w:tcBorders>
              <w:top w:val="single" w:sz="4" w:space="0" w:color="auto"/>
              <w:left w:val="single" w:sz="4" w:space="0" w:color="auto"/>
              <w:bottom w:val="single" w:sz="4" w:space="0" w:color="auto"/>
              <w:right w:val="single" w:sz="4" w:space="0" w:color="auto"/>
            </w:tcBorders>
            <w:noWrap/>
            <w:vAlign w:val="center"/>
          </w:tcPr>
          <w:p w14:paraId="024C202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461,220</w:t>
            </w:r>
          </w:p>
        </w:tc>
      </w:tr>
      <w:tr w:rsidR="003C3DA0" w:rsidRPr="00CC49AB" w14:paraId="3B2C6BC8"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BBC84F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2A45D77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3,007,963</w:t>
            </w:r>
          </w:p>
        </w:tc>
        <w:tc>
          <w:tcPr>
            <w:tcW w:w="764" w:type="pct"/>
            <w:tcBorders>
              <w:top w:val="single" w:sz="4" w:space="0" w:color="auto"/>
              <w:left w:val="single" w:sz="4" w:space="0" w:color="auto"/>
              <w:bottom w:val="single" w:sz="4" w:space="0" w:color="auto"/>
              <w:right w:val="single" w:sz="4" w:space="0" w:color="auto"/>
            </w:tcBorders>
            <w:noWrap/>
            <w:vAlign w:val="center"/>
          </w:tcPr>
          <w:p w14:paraId="5468B57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3,058,787</w:t>
            </w:r>
          </w:p>
        </w:tc>
        <w:tc>
          <w:tcPr>
            <w:tcW w:w="585" w:type="pct"/>
            <w:tcBorders>
              <w:top w:val="single" w:sz="4" w:space="0" w:color="auto"/>
              <w:left w:val="single" w:sz="4" w:space="0" w:color="auto"/>
              <w:bottom w:val="single" w:sz="4" w:space="0" w:color="auto"/>
              <w:right w:val="single" w:sz="4" w:space="0" w:color="auto"/>
            </w:tcBorders>
            <w:noWrap/>
            <w:vAlign w:val="center"/>
          </w:tcPr>
          <w:p w14:paraId="50078FD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3,110,660</w:t>
            </w:r>
          </w:p>
        </w:tc>
        <w:tc>
          <w:tcPr>
            <w:tcW w:w="613" w:type="pct"/>
            <w:tcBorders>
              <w:top w:val="single" w:sz="4" w:space="0" w:color="auto"/>
              <w:left w:val="single" w:sz="4" w:space="0" w:color="auto"/>
              <w:bottom w:val="single" w:sz="4" w:space="0" w:color="auto"/>
              <w:right w:val="single" w:sz="4" w:space="0" w:color="auto"/>
            </w:tcBorders>
            <w:noWrap/>
            <w:vAlign w:val="center"/>
          </w:tcPr>
          <w:p w14:paraId="4D27237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3,163,796</w:t>
            </w:r>
          </w:p>
        </w:tc>
        <w:tc>
          <w:tcPr>
            <w:tcW w:w="660" w:type="pct"/>
            <w:tcBorders>
              <w:top w:val="single" w:sz="4" w:space="0" w:color="auto"/>
              <w:left w:val="single" w:sz="4" w:space="0" w:color="auto"/>
              <w:bottom w:val="single" w:sz="4" w:space="0" w:color="auto"/>
              <w:right w:val="single" w:sz="4" w:space="0" w:color="auto"/>
            </w:tcBorders>
            <w:noWrap/>
            <w:vAlign w:val="center"/>
          </w:tcPr>
          <w:p w14:paraId="71889B0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3,218,182</w:t>
            </w:r>
          </w:p>
        </w:tc>
        <w:tc>
          <w:tcPr>
            <w:tcW w:w="616" w:type="pct"/>
            <w:tcBorders>
              <w:top w:val="single" w:sz="4" w:space="0" w:color="auto"/>
              <w:left w:val="single" w:sz="4" w:space="0" w:color="auto"/>
              <w:bottom w:val="single" w:sz="4" w:space="0" w:color="auto"/>
              <w:right w:val="single" w:sz="4" w:space="0" w:color="auto"/>
            </w:tcBorders>
            <w:noWrap/>
            <w:vAlign w:val="center"/>
          </w:tcPr>
          <w:p w14:paraId="20B0D6C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3,273,802</w:t>
            </w:r>
          </w:p>
        </w:tc>
      </w:tr>
      <w:tr w:rsidR="003C3DA0" w:rsidRPr="00CC49AB" w14:paraId="3A53F35C"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22FA92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697A152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9,323,052</w:t>
            </w:r>
          </w:p>
        </w:tc>
        <w:tc>
          <w:tcPr>
            <w:tcW w:w="764" w:type="pct"/>
            <w:tcBorders>
              <w:top w:val="single" w:sz="4" w:space="0" w:color="auto"/>
              <w:left w:val="single" w:sz="4" w:space="0" w:color="auto"/>
              <w:bottom w:val="single" w:sz="4" w:space="0" w:color="auto"/>
              <w:right w:val="single" w:sz="4" w:space="0" w:color="auto"/>
            </w:tcBorders>
            <w:noWrap/>
            <w:vAlign w:val="center"/>
          </w:tcPr>
          <w:p w14:paraId="0B8AC2B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9,534,713</w:t>
            </w:r>
          </w:p>
        </w:tc>
        <w:tc>
          <w:tcPr>
            <w:tcW w:w="585" w:type="pct"/>
            <w:tcBorders>
              <w:top w:val="single" w:sz="4" w:space="0" w:color="auto"/>
              <w:left w:val="single" w:sz="4" w:space="0" w:color="auto"/>
              <w:bottom w:val="single" w:sz="4" w:space="0" w:color="auto"/>
              <w:right w:val="single" w:sz="4" w:space="0" w:color="auto"/>
            </w:tcBorders>
            <w:noWrap/>
            <w:vAlign w:val="center"/>
          </w:tcPr>
          <w:p w14:paraId="655D249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9,754,074</w:t>
            </w:r>
          </w:p>
        </w:tc>
        <w:tc>
          <w:tcPr>
            <w:tcW w:w="613" w:type="pct"/>
            <w:tcBorders>
              <w:top w:val="single" w:sz="4" w:space="0" w:color="auto"/>
              <w:left w:val="single" w:sz="4" w:space="0" w:color="auto"/>
              <w:bottom w:val="single" w:sz="4" w:space="0" w:color="auto"/>
              <w:right w:val="single" w:sz="4" w:space="0" w:color="auto"/>
            </w:tcBorders>
            <w:noWrap/>
            <w:vAlign w:val="center"/>
          </w:tcPr>
          <w:p w14:paraId="4150EE6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9,982,247</w:t>
            </w:r>
          </w:p>
        </w:tc>
        <w:tc>
          <w:tcPr>
            <w:tcW w:w="660" w:type="pct"/>
            <w:tcBorders>
              <w:top w:val="single" w:sz="4" w:space="0" w:color="auto"/>
              <w:left w:val="single" w:sz="4" w:space="0" w:color="auto"/>
              <w:bottom w:val="single" w:sz="4" w:space="0" w:color="auto"/>
              <w:right w:val="single" w:sz="4" w:space="0" w:color="auto"/>
            </w:tcBorders>
            <w:noWrap/>
            <w:vAlign w:val="center"/>
          </w:tcPr>
          <w:p w14:paraId="58D788F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10,219,614</w:t>
            </w:r>
          </w:p>
        </w:tc>
        <w:tc>
          <w:tcPr>
            <w:tcW w:w="616" w:type="pct"/>
            <w:tcBorders>
              <w:top w:val="single" w:sz="4" w:space="0" w:color="auto"/>
              <w:left w:val="single" w:sz="4" w:space="0" w:color="auto"/>
              <w:bottom w:val="single" w:sz="4" w:space="0" w:color="auto"/>
              <w:right w:val="single" w:sz="4" w:space="0" w:color="auto"/>
            </w:tcBorders>
            <w:noWrap/>
            <w:vAlign w:val="center"/>
          </w:tcPr>
          <w:p w14:paraId="5FAE3C8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10,466,570</w:t>
            </w:r>
          </w:p>
        </w:tc>
      </w:tr>
      <w:tr w:rsidR="003C3DA0" w:rsidRPr="00CC49AB" w14:paraId="26ABE60D"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bottom"/>
            <w:hideMark/>
          </w:tcPr>
          <w:p w14:paraId="41ABE9B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Kategoria</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B32BEE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2047</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64D30D3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2048</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0FAFF5A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2049</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tcPr>
          <w:p w14:paraId="6C6F608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2050</w:t>
            </w:r>
          </w:p>
        </w:tc>
        <w:tc>
          <w:tcPr>
            <w:tcW w:w="660" w:type="pct"/>
            <w:tcBorders>
              <w:top w:val="single" w:sz="4" w:space="0" w:color="auto"/>
              <w:left w:val="single" w:sz="4" w:space="0" w:color="auto"/>
              <w:bottom w:val="single" w:sz="4" w:space="0" w:color="auto"/>
              <w:right w:val="single" w:sz="4" w:space="0" w:color="auto"/>
            </w:tcBorders>
            <w:shd w:val="clear" w:color="auto" w:fill="auto"/>
            <w:noWrap/>
            <w:vAlign w:val="center"/>
          </w:tcPr>
          <w:p w14:paraId="07D8087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05C9B83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214CC54A"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BA547A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individuale</w:t>
            </w:r>
          </w:p>
        </w:tc>
        <w:tc>
          <w:tcPr>
            <w:tcW w:w="585" w:type="pct"/>
            <w:tcBorders>
              <w:top w:val="single" w:sz="4" w:space="0" w:color="auto"/>
              <w:left w:val="single" w:sz="4" w:space="0" w:color="auto"/>
              <w:bottom w:val="single" w:sz="4" w:space="0" w:color="auto"/>
              <w:right w:val="single" w:sz="4" w:space="0" w:color="auto"/>
            </w:tcBorders>
            <w:noWrap/>
            <w:vAlign w:val="center"/>
          </w:tcPr>
          <w:p w14:paraId="7EBBB89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6,156,999</w:t>
            </w:r>
          </w:p>
        </w:tc>
        <w:tc>
          <w:tcPr>
            <w:tcW w:w="764" w:type="pct"/>
            <w:tcBorders>
              <w:top w:val="single" w:sz="4" w:space="0" w:color="auto"/>
              <w:left w:val="single" w:sz="4" w:space="0" w:color="auto"/>
              <w:bottom w:val="single" w:sz="4" w:space="0" w:color="auto"/>
              <w:right w:val="single" w:sz="4" w:space="0" w:color="auto"/>
            </w:tcBorders>
            <w:noWrap/>
            <w:vAlign w:val="center"/>
          </w:tcPr>
          <w:p w14:paraId="02A4BB7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6,346,091</w:t>
            </w:r>
          </w:p>
        </w:tc>
        <w:tc>
          <w:tcPr>
            <w:tcW w:w="585" w:type="pct"/>
            <w:tcBorders>
              <w:top w:val="single" w:sz="4" w:space="0" w:color="auto"/>
              <w:left w:val="single" w:sz="4" w:space="0" w:color="auto"/>
              <w:bottom w:val="single" w:sz="4" w:space="0" w:color="auto"/>
              <w:right w:val="single" w:sz="4" w:space="0" w:color="auto"/>
            </w:tcBorders>
            <w:noWrap/>
            <w:vAlign w:val="center"/>
          </w:tcPr>
          <w:p w14:paraId="04B98D6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6,544,076</w:t>
            </w:r>
          </w:p>
        </w:tc>
        <w:tc>
          <w:tcPr>
            <w:tcW w:w="613" w:type="pct"/>
            <w:tcBorders>
              <w:top w:val="single" w:sz="4" w:space="0" w:color="auto"/>
              <w:left w:val="single" w:sz="4" w:space="0" w:color="auto"/>
              <w:bottom w:val="single" w:sz="4" w:space="0" w:color="auto"/>
              <w:right w:val="single" w:sz="4" w:space="0" w:color="auto"/>
            </w:tcBorders>
            <w:noWrap/>
            <w:vAlign w:val="center"/>
          </w:tcPr>
          <w:p w14:paraId="5D720D2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6,746,974</w:t>
            </w:r>
          </w:p>
        </w:tc>
        <w:tc>
          <w:tcPr>
            <w:tcW w:w="660" w:type="pct"/>
            <w:tcBorders>
              <w:top w:val="single" w:sz="4" w:space="0" w:color="auto"/>
              <w:left w:val="single" w:sz="4" w:space="0" w:color="auto"/>
              <w:bottom w:val="single" w:sz="4" w:space="0" w:color="auto"/>
              <w:right w:val="single" w:sz="4" w:space="0" w:color="auto"/>
            </w:tcBorders>
            <w:noWrap/>
            <w:vAlign w:val="center"/>
          </w:tcPr>
          <w:p w14:paraId="7B6F30C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73AF25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D53A9CE"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939634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pjesërisht e veçuar</w:t>
            </w:r>
          </w:p>
        </w:tc>
        <w:tc>
          <w:tcPr>
            <w:tcW w:w="585" w:type="pct"/>
            <w:tcBorders>
              <w:top w:val="single" w:sz="4" w:space="0" w:color="auto"/>
              <w:left w:val="single" w:sz="4" w:space="0" w:color="auto"/>
              <w:bottom w:val="single" w:sz="4" w:space="0" w:color="auto"/>
              <w:right w:val="single" w:sz="4" w:space="0" w:color="auto"/>
            </w:tcBorders>
            <w:noWrap/>
            <w:vAlign w:val="center"/>
          </w:tcPr>
          <w:p w14:paraId="49A35C6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769,478</w:t>
            </w:r>
          </w:p>
        </w:tc>
        <w:tc>
          <w:tcPr>
            <w:tcW w:w="764" w:type="pct"/>
            <w:tcBorders>
              <w:top w:val="single" w:sz="4" w:space="0" w:color="auto"/>
              <w:left w:val="single" w:sz="4" w:space="0" w:color="auto"/>
              <w:bottom w:val="single" w:sz="4" w:space="0" w:color="auto"/>
              <w:right w:val="single" w:sz="4" w:space="0" w:color="auto"/>
            </w:tcBorders>
            <w:noWrap/>
            <w:vAlign w:val="center"/>
          </w:tcPr>
          <w:p w14:paraId="1B1C0C8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784,361</w:t>
            </w:r>
          </w:p>
        </w:tc>
        <w:tc>
          <w:tcPr>
            <w:tcW w:w="585" w:type="pct"/>
            <w:tcBorders>
              <w:top w:val="single" w:sz="4" w:space="0" w:color="auto"/>
              <w:left w:val="single" w:sz="4" w:space="0" w:color="auto"/>
              <w:bottom w:val="single" w:sz="4" w:space="0" w:color="auto"/>
              <w:right w:val="single" w:sz="4" w:space="0" w:color="auto"/>
            </w:tcBorders>
            <w:noWrap/>
            <w:vAlign w:val="center"/>
          </w:tcPr>
          <w:p w14:paraId="1E1919E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799,889</w:t>
            </w:r>
          </w:p>
        </w:tc>
        <w:tc>
          <w:tcPr>
            <w:tcW w:w="613" w:type="pct"/>
            <w:tcBorders>
              <w:top w:val="single" w:sz="4" w:space="0" w:color="auto"/>
              <w:left w:val="single" w:sz="4" w:space="0" w:color="auto"/>
              <w:bottom w:val="single" w:sz="4" w:space="0" w:color="auto"/>
              <w:right w:val="single" w:sz="4" w:space="0" w:color="auto"/>
            </w:tcBorders>
            <w:noWrap/>
            <w:vAlign w:val="center"/>
          </w:tcPr>
          <w:p w14:paraId="440315E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872,270</w:t>
            </w:r>
          </w:p>
        </w:tc>
        <w:tc>
          <w:tcPr>
            <w:tcW w:w="660" w:type="pct"/>
            <w:tcBorders>
              <w:top w:val="single" w:sz="4" w:space="0" w:color="auto"/>
              <w:left w:val="single" w:sz="4" w:space="0" w:color="auto"/>
              <w:bottom w:val="single" w:sz="4" w:space="0" w:color="auto"/>
              <w:right w:val="single" w:sz="4" w:space="0" w:color="auto"/>
            </w:tcBorders>
            <w:noWrap/>
            <w:vAlign w:val="center"/>
          </w:tcPr>
          <w:p w14:paraId="456CCD4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7A0B449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393FEBF1"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DA6000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Shtëpi në rend tarracor</w:t>
            </w:r>
          </w:p>
        </w:tc>
        <w:tc>
          <w:tcPr>
            <w:tcW w:w="585" w:type="pct"/>
            <w:tcBorders>
              <w:top w:val="single" w:sz="4" w:space="0" w:color="auto"/>
              <w:left w:val="single" w:sz="4" w:space="0" w:color="auto"/>
              <w:bottom w:val="single" w:sz="4" w:space="0" w:color="auto"/>
              <w:right w:val="single" w:sz="4" w:space="0" w:color="auto"/>
            </w:tcBorders>
            <w:noWrap/>
            <w:vAlign w:val="center"/>
          </w:tcPr>
          <w:p w14:paraId="545AFAB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466,424</w:t>
            </w:r>
          </w:p>
        </w:tc>
        <w:tc>
          <w:tcPr>
            <w:tcW w:w="764" w:type="pct"/>
            <w:tcBorders>
              <w:top w:val="single" w:sz="4" w:space="0" w:color="auto"/>
              <w:left w:val="single" w:sz="4" w:space="0" w:color="auto"/>
              <w:bottom w:val="single" w:sz="4" w:space="0" w:color="auto"/>
              <w:right w:val="single" w:sz="4" w:space="0" w:color="auto"/>
            </w:tcBorders>
            <w:noWrap/>
            <w:vAlign w:val="center"/>
          </w:tcPr>
          <w:p w14:paraId="4151C60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471,847</w:t>
            </w:r>
          </w:p>
        </w:tc>
        <w:tc>
          <w:tcPr>
            <w:tcW w:w="585" w:type="pct"/>
            <w:tcBorders>
              <w:top w:val="single" w:sz="4" w:space="0" w:color="auto"/>
              <w:left w:val="single" w:sz="4" w:space="0" w:color="auto"/>
              <w:bottom w:val="single" w:sz="4" w:space="0" w:color="auto"/>
              <w:right w:val="single" w:sz="4" w:space="0" w:color="auto"/>
            </w:tcBorders>
            <w:noWrap/>
            <w:vAlign w:val="center"/>
          </w:tcPr>
          <w:p w14:paraId="7925E7A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477,495</w:t>
            </w:r>
          </w:p>
        </w:tc>
        <w:tc>
          <w:tcPr>
            <w:tcW w:w="613" w:type="pct"/>
            <w:tcBorders>
              <w:top w:val="single" w:sz="4" w:space="0" w:color="auto"/>
              <w:left w:val="single" w:sz="4" w:space="0" w:color="auto"/>
              <w:bottom w:val="single" w:sz="4" w:space="0" w:color="auto"/>
              <w:right w:val="single" w:sz="4" w:space="0" w:color="auto"/>
            </w:tcBorders>
            <w:noWrap/>
            <w:vAlign w:val="center"/>
          </w:tcPr>
          <w:p w14:paraId="3E35FDD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441,645</w:t>
            </w:r>
          </w:p>
        </w:tc>
        <w:tc>
          <w:tcPr>
            <w:tcW w:w="660" w:type="pct"/>
            <w:tcBorders>
              <w:top w:val="single" w:sz="4" w:space="0" w:color="auto"/>
              <w:left w:val="single" w:sz="4" w:space="0" w:color="auto"/>
              <w:bottom w:val="single" w:sz="4" w:space="0" w:color="auto"/>
              <w:right w:val="single" w:sz="4" w:space="0" w:color="auto"/>
            </w:tcBorders>
            <w:noWrap/>
            <w:vAlign w:val="center"/>
          </w:tcPr>
          <w:p w14:paraId="3856FB4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7BF320D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3A979BD3"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44B3E9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Apartamente-Pallat</w:t>
            </w:r>
          </w:p>
        </w:tc>
        <w:tc>
          <w:tcPr>
            <w:tcW w:w="585" w:type="pct"/>
            <w:tcBorders>
              <w:top w:val="single" w:sz="4" w:space="0" w:color="auto"/>
              <w:left w:val="single" w:sz="4" w:space="0" w:color="auto"/>
              <w:bottom w:val="single" w:sz="4" w:space="0" w:color="auto"/>
              <w:right w:val="single" w:sz="4" w:space="0" w:color="auto"/>
            </w:tcBorders>
            <w:noWrap/>
            <w:vAlign w:val="center"/>
          </w:tcPr>
          <w:p w14:paraId="35ABF52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3,330,633</w:t>
            </w:r>
          </w:p>
        </w:tc>
        <w:tc>
          <w:tcPr>
            <w:tcW w:w="764" w:type="pct"/>
            <w:tcBorders>
              <w:top w:val="single" w:sz="4" w:space="0" w:color="auto"/>
              <w:left w:val="single" w:sz="4" w:space="0" w:color="auto"/>
              <w:bottom w:val="single" w:sz="4" w:space="0" w:color="auto"/>
              <w:right w:val="single" w:sz="4" w:space="0" w:color="auto"/>
            </w:tcBorders>
            <w:noWrap/>
            <w:vAlign w:val="center"/>
          </w:tcPr>
          <w:p w14:paraId="20E7AC2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3,388,645</w:t>
            </w:r>
          </w:p>
        </w:tc>
        <w:tc>
          <w:tcPr>
            <w:tcW w:w="585" w:type="pct"/>
            <w:tcBorders>
              <w:top w:val="single" w:sz="4" w:space="0" w:color="auto"/>
              <w:left w:val="single" w:sz="4" w:space="0" w:color="auto"/>
              <w:bottom w:val="single" w:sz="4" w:space="0" w:color="auto"/>
              <w:right w:val="single" w:sz="4" w:space="0" w:color="auto"/>
            </w:tcBorders>
            <w:noWrap/>
            <w:vAlign w:val="center"/>
          </w:tcPr>
          <w:p w14:paraId="72C46B1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3,447,801</w:t>
            </w:r>
          </w:p>
        </w:tc>
        <w:tc>
          <w:tcPr>
            <w:tcW w:w="613" w:type="pct"/>
            <w:tcBorders>
              <w:top w:val="single" w:sz="4" w:space="0" w:color="auto"/>
              <w:left w:val="single" w:sz="4" w:space="0" w:color="auto"/>
              <w:bottom w:val="single" w:sz="4" w:space="0" w:color="auto"/>
              <w:right w:val="single" w:sz="4" w:space="0" w:color="auto"/>
            </w:tcBorders>
            <w:noWrap/>
            <w:vAlign w:val="center"/>
          </w:tcPr>
          <w:p w14:paraId="744C8AF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3,493,955</w:t>
            </w:r>
          </w:p>
        </w:tc>
        <w:tc>
          <w:tcPr>
            <w:tcW w:w="660" w:type="pct"/>
            <w:tcBorders>
              <w:top w:val="single" w:sz="4" w:space="0" w:color="auto"/>
              <w:left w:val="single" w:sz="4" w:space="0" w:color="auto"/>
              <w:bottom w:val="single" w:sz="4" w:space="0" w:color="auto"/>
              <w:right w:val="single" w:sz="4" w:space="0" w:color="auto"/>
            </w:tcBorders>
            <w:noWrap/>
            <w:vAlign w:val="center"/>
          </w:tcPr>
          <w:p w14:paraId="377D436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5B8FE6D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63872CBD" w14:textId="77777777" w:rsidTr="00D34145">
        <w:trPr>
          <w:trHeight w:val="144"/>
          <w:jc w:val="center"/>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541BFB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85" w:type="pct"/>
            <w:tcBorders>
              <w:top w:val="single" w:sz="4" w:space="0" w:color="auto"/>
              <w:left w:val="single" w:sz="4" w:space="0" w:color="auto"/>
              <w:bottom w:val="single" w:sz="4" w:space="0" w:color="auto"/>
              <w:right w:val="single" w:sz="4" w:space="0" w:color="auto"/>
            </w:tcBorders>
            <w:noWrap/>
            <w:vAlign w:val="center"/>
          </w:tcPr>
          <w:p w14:paraId="26640BE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10,723,533</w:t>
            </w:r>
          </w:p>
        </w:tc>
        <w:tc>
          <w:tcPr>
            <w:tcW w:w="764" w:type="pct"/>
            <w:tcBorders>
              <w:top w:val="single" w:sz="4" w:space="0" w:color="auto"/>
              <w:left w:val="single" w:sz="4" w:space="0" w:color="auto"/>
              <w:bottom w:val="single" w:sz="4" w:space="0" w:color="auto"/>
              <w:right w:val="single" w:sz="4" w:space="0" w:color="auto"/>
            </w:tcBorders>
            <w:noWrap/>
            <w:vAlign w:val="center"/>
          </w:tcPr>
          <w:p w14:paraId="6729302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10,990,943</w:t>
            </w:r>
          </w:p>
        </w:tc>
        <w:tc>
          <w:tcPr>
            <w:tcW w:w="585" w:type="pct"/>
            <w:tcBorders>
              <w:top w:val="single" w:sz="4" w:space="0" w:color="auto"/>
              <w:left w:val="single" w:sz="4" w:space="0" w:color="auto"/>
              <w:bottom w:val="single" w:sz="4" w:space="0" w:color="auto"/>
              <w:right w:val="single" w:sz="4" w:space="0" w:color="auto"/>
            </w:tcBorders>
            <w:noWrap/>
            <w:vAlign w:val="center"/>
          </w:tcPr>
          <w:p w14:paraId="3229FBF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11,269,261</w:t>
            </w:r>
          </w:p>
        </w:tc>
        <w:tc>
          <w:tcPr>
            <w:tcW w:w="613" w:type="pct"/>
            <w:tcBorders>
              <w:top w:val="single" w:sz="4" w:space="0" w:color="auto"/>
              <w:left w:val="single" w:sz="4" w:space="0" w:color="auto"/>
              <w:bottom w:val="single" w:sz="4" w:space="0" w:color="auto"/>
              <w:right w:val="single" w:sz="4" w:space="0" w:color="auto"/>
            </w:tcBorders>
            <w:noWrap/>
            <w:vAlign w:val="center"/>
          </w:tcPr>
          <w:p w14:paraId="0FB4603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11,554,844</w:t>
            </w:r>
          </w:p>
        </w:tc>
        <w:tc>
          <w:tcPr>
            <w:tcW w:w="660" w:type="pct"/>
            <w:tcBorders>
              <w:top w:val="single" w:sz="4" w:space="0" w:color="auto"/>
              <w:left w:val="single" w:sz="4" w:space="0" w:color="auto"/>
              <w:bottom w:val="single" w:sz="4" w:space="0" w:color="auto"/>
              <w:right w:val="single" w:sz="4" w:space="0" w:color="auto"/>
            </w:tcBorders>
            <w:noWrap/>
            <w:vAlign w:val="center"/>
          </w:tcPr>
          <w:p w14:paraId="15DAFE6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0D5DD37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53CC2FB1" w14:textId="77777777" w:rsidR="00E82E3E" w:rsidRPr="00CC49AB" w:rsidRDefault="00E82E3E" w:rsidP="00E82E3E">
      <w:pPr>
        <w:pStyle w:val="TEKSTIIIIII"/>
      </w:pPr>
      <w:bookmarkStart w:id="423" w:name="_Toc184729180"/>
    </w:p>
    <w:p w14:paraId="0AB61E98" w14:textId="77777777" w:rsidR="00862848" w:rsidRDefault="00862848" w:rsidP="00E82E3E">
      <w:pPr>
        <w:pStyle w:val="TEKSTIIIIII"/>
      </w:pPr>
    </w:p>
    <w:p w14:paraId="07C076CD" w14:textId="77777777" w:rsidR="00862848" w:rsidRDefault="00862848" w:rsidP="00E82E3E">
      <w:pPr>
        <w:pStyle w:val="TEKSTIIIIII"/>
      </w:pPr>
    </w:p>
    <w:p w14:paraId="7D9A582E" w14:textId="77777777" w:rsidR="00862848" w:rsidRDefault="00862848" w:rsidP="00E82E3E">
      <w:pPr>
        <w:pStyle w:val="TEKSTIIIIII"/>
      </w:pPr>
    </w:p>
    <w:p w14:paraId="5B4E7BC1" w14:textId="48323D5F" w:rsidR="003C3DA0" w:rsidRPr="00CC49AB" w:rsidRDefault="003C3DA0" w:rsidP="00E82E3E">
      <w:pPr>
        <w:pStyle w:val="TEKSTIIIIII"/>
      </w:pPr>
      <w:r w:rsidRPr="00CC49AB">
        <w:lastRenderedPageBreak/>
        <w:t xml:space="preserve">Aneksi 11: Numri i parashikuar i njësive të banimit të okupuara të zonave klimatike 1, 2 dhe 3 për periudhën </w:t>
      </w:r>
      <w:r w:rsidR="00CE5C83" w:rsidRPr="00CC49AB">
        <w:t>2023–2050</w:t>
      </w:r>
      <w:bookmarkEnd w:id="423"/>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00"/>
        <w:gridCol w:w="1095"/>
        <w:gridCol w:w="1429"/>
        <w:gridCol w:w="1094"/>
        <w:gridCol w:w="1146"/>
        <w:gridCol w:w="1234"/>
        <w:gridCol w:w="1152"/>
      </w:tblGrid>
      <w:tr w:rsidR="003C3DA0" w:rsidRPr="006D0222" w14:paraId="676528F6"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CEE8EE0" w14:textId="77777777" w:rsidR="003C3DA0" w:rsidRPr="006D0222" w:rsidRDefault="003C3DA0" w:rsidP="008E11B0">
            <w:pPr>
              <w:spacing w:after="0" w:line="240" w:lineRule="auto"/>
              <w:jc w:val="both"/>
              <w:rPr>
                <w:rFonts w:ascii="Garamond" w:eastAsia="Times New Roman" w:hAnsi="Garamond" w:cs="Times New Roman"/>
                <w:b/>
                <w:bCs/>
                <w:sz w:val="18"/>
                <w:szCs w:val="22"/>
                <w:lang w:eastAsia="en-US"/>
              </w:rPr>
            </w:pPr>
            <w:r w:rsidRPr="006D0222">
              <w:rPr>
                <w:rFonts w:ascii="Garamond" w:eastAsia="Times New Roman" w:hAnsi="Garamond" w:cs="Times New Roman"/>
                <w:b/>
                <w:bCs/>
                <w:sz w:val="18"/>
                <w:szCs w:val="22"/>
                <w:lang w:eastAsia="en-US"/>
              </w:rPr>
              <w:t>Zona klimatike</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6EC1992" w14:textId="77777777" w:rsidR="003C3DA0" w:rsidRPr="006D0222" w:rsidRDefault="003C3DA0" w:rsidP="006D0222">
            <w:pPr>
              <w:spacing w:after="0" w:line="240" w:lineRule="auto"/>
              <w:jc w:val="right"/>
              <w:rPr>
                <w:rFonts w:ascii="Garamond" w:eastAsia="Times New Roman" w:hAnsi="Garamond" w:cs="Times New Roman"/>
                <w:b/>
                <w:bCs/>
                <w:sz w:val="18"/>
                <w:szCs w:val="22"/>
                <w:lang w:eastAsia="en-US"/>
              </w:rPr>
            </w:pPr>
            <w:r w:rsidRPr="006D0222">
              <w:rPr>
                <w:rFonts w:ascii="Garamond" w:eastAsia="Times New Roman" w:hAnsi="Garamond" w:cs="Times New Roman"/>
                <w:b/>
                <w:bCs/>
                <w:sz w:val="18"/>
                <w:szCs w:val="22"/>
                <w:lang w:eastAsia="en-US"/>
              </w:rPr>
              <w:t>2023</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A9DA29E" w14:textId="77777777" w:rsidR="003C3DA0" w:rsidRPr="006D0222" w:rsidRDefault="003C3DA0" w:rsidP="006D0222">
            <w:pPr>
              <w:spacing w:after="0" w:line="240" w:lineRule="auto"/>
              <w:jc w:val="right"/>
              <w:rPr>
                <w:rFonts w:ascii="Garamond" w:eastAsia="Times New Roman" w:hAnsi="Garamond" w:cs="Times New Roman"/>
                <w:b/>
                <w:bCs/>
                <w:sz w:val="18"/>
                <w:szCs w:val="22"/>
                <w:lang w:eastAsia="en-US"/>
              </w:rPr>
            </w:pPr>
            <w:r w:rsidRPr="006D0222">
              <w:rPr>
                <w:rFonts w:ascii="Garamond" w:eastAsia="Times New Roman" w:hAnsi="Garamond" w:cs="Times New Roman"/>
                <w:b/>
                <w:bCs/>
                <w:sz w:val="18"/>
                <w:szCs w:val="22"/>
                <w:lang w:eastAsia="en-US"/>
              </w:rPr>
              <w:t>2024</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C748A87" w14:textId="77777777" w:rsidR="003C3DA0" w:rsidRPr="006D0222" w:rsidRDefault="003C3DA0" w:rsidP="006D0222">
            <w:pPr>
              <w:spacing w:after="0" w:line="240" w:lineRule="auto"/>
              <w:jc w:val="right"/>
              <w:rPr>
                <w:rFonts w:ascii="Garamond" w:eastAsia="Times New Roman" w:hAnsi="Garamond" w:cs="Times New Roman"/>
                <w:b/>
                <w:bCs/>
                <w:sz w:val="18"/>
                <w:szCs w:val="22"/>
                <w:lang w:eastAsia="en-US"/>
              </w:rPr>
            </w:pPr>
            <w:r w:rsidRPr="006D0222">
              <w:rPr>
                <w:rFonts w:ascii="Garamond" w:eastAsia="Times New Roman" w:hAnsi="Garamond" w:cs="Times New Roman"/>
                <w:b/>
                <w:bCs/>
                <w:sz w:val="18"/>
                <w:szCs w:val="22"/>
                <w:lang w:eastAsia="en-US"/>
              </w:rPr>
              <w:t>2025</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DF30BB9" w14:textId="77777777" w:rsidR="003C3DA0" w:rsidRPr="006D0222" w:rsidRDefault="003C3DA0" w:rsidP="006D0222">
            <w:pPr>
              <w:spacing w:after="0" w:line="240" w:lineRule="auto"/>
              <w:jc w:val="right"/>
              <w:rPr>
                <w:rFonts w:ascii="Garamond" w:eastAsia="Times New Roman" w:hAnsi="Garamond" w:cs="Times New Roman"/>
                <w:b/>
                <w:bCs/>
                <w:sz w:val="18"/>
                <w:szCs w:val="22"/>
                <w:lang w:eastAsia="en-US"/>
              </w:rPr>
            </w:pPr>
            <w:r w:rsidRPr="006D0222">
              <w:rPr>
                <w:rFonts w:ascii="Garamond" w:eastAsia="Times New Roman" w:hAnsi="Garamond" w:cs="Times New Roman"/>
                <w:b/>
                <w:bCs/>
                <w:sz w:val="18"/>
                <w:szCs w:val="22"/>
                <w:lang w:eastAsia="en-US"/>
              </w:rPr>
              <w:t>2026</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0159844" w14:textId="77777777" w:rsidR="003C3DA0" w:rsidRPr="006D0222" w:rsidRDefault="003C3DA0" w:rsidP="006D0222">
            <w:pPr>
              <w:spacing w:after="0" w:line="240" w:lineRule="auto"/>
              <w:jc w:val="right"/>
              <w:rPr>
                <w:rFonts w:ascii="Garamond" w:eastAsia="Times New Roman" w:hAnsi="Garamond" w:cs="Times New Roman"/>
                <w:b/>
                <w:bCs/>
                <w:sz w:val="18"/>
                <w:szCs w:val="22"/>
                <w:lang w:eastAsia="en-US"/>
              </w:rPr>
            </w:pPr>
            <w:r w:rsidRPr="006D0222">
              <w:rPr>
                <w:rFonts w:ascii="Garamond" w:eastAsia="Times New Roman" w:hAnsi="Garamond" w:cs="Times New Roman"/>
                <w:b/>
                <w:bCs/>
                <w:sz w:val="18"/>
                <w:szCs w:val="22"/>
                <w:lang w:eastAsia="en-US"/>
              </w:rPr>
              <w:t>2027</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77F3D72" w14:textId="77777777" w:rsidR="003C3DA0" w:rsidRPr="006D0222" w:rsidRDefault="003C3DA0" w:rsidP="006D0222">
            <w:pPr>
              <w:spacing w:after="0" w:line="240" w:lineRule="auto"/>
              <w:jc w:val="right"/>
              <w:rPr>
                <w:rFonts w:ascii="Garamond" w:eastAsia="Times New Roman" w:hAnsi="Garamond" w:cs="Times New Roman"/>
                <w:b/>
                <w:bCs/>
                <w:sz w:val="18"/>
                <w:szCs w:val="22"/>
                <w:lang w:eastAsia="en-US"/>
              </w:rPr>
            </w:pPr>
            <w:r w:rsidRPr="006D0222">
              <w:rPr>
                <w:rFonts w:ascii="Garamond" w:eastAsia="Times New Roman" w:hAnsi="Garamond" w:cs="Times New Roman"/>
                <w:b/>
                <w:bCs/>
                <w:sz w:val="18"/>
                <w:szCs w:val="22"/>
                <w:lang w:eastAsia="en-US"/>
              </w:rPr>
              <w:t>2028</w:t>
            </w:r>
          </w:p>
        </w:tc>
      </w:tr>
      <w:tr w:rsidR="003C3DA0" w:rsidRPr="00CC49AB" w14:paraId="5DC023CE"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EE14A99"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Zona 1</w:t>
            </w:r>
          </w:p>
        </w:tc>
        <w:tc>
          <w:tcPr>
            <w:tcW w:w="585" w:type="pct"/>
            <w:tcBorders>
              <w:top w:val="single" w:sz="4" w:space="0" w:color="auto"/>
              <w:left w:val="single" w:sz="4" w:space="0" w:color="auto"/>
              <w:bottom w:val="single" w:sz="4" w:space="0" w:color="auto"/>
              <w:right w:val="single" w:sz="4" w:space="0" w:color="auto"/>
            </w:tcBorders>
            <w:noWrap/>
            <w:vAlign w:val="bottom"/>
          </w:tcPr>
          <w:p w14:paraId="13F7924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485496</w:t>
            </w:r>
          </w:p>
        </w:tc>
        <w:tc>
          <w:tcPr>
            <w:tcW w:w="764" w:type="pct"/>
            <w:tcBorders>
              <w:top w:val="single" w:sz="4" w:space="0" w:color="auto"/>
              <w:left w:val="single" w:sz="4" w:space="0" w:color="auto"/>
              <w:bottom w:val="single" w:sz="4" w:space="0" w:color="auto"/>
              <w:right w:val="single" w:sz="4" w:space="0" w:color="auto"/>
            </w:tcBorders>
            <w:noWrap/>
            <w:vAlign w:val="bottom"/>
          </w:tcPr>
          <w:p w14:paraId="1BB32DD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487973</w:t>
            </w:r>
          </w:p>
        </w:tc>
        <w:tc>
          <w:tcPr>
            <w:tcW w:w="585" w:type="pct"/>
            <w:tcBorders>
              <w:top w:val="single" w:sz="4" w:space="0" w:color="auto"/>
              <w:left w:val="single" w:sz="4" w:space="0" w:color="auto"/>
              <w:bottom w:val="single" w:sz="4" w:space="0" w:color="auto"/>
              <w:right w:val="single" w:sz="4" w:space="0" w:color="auto"/>
            </w:tcBorders>
            <w:noWrap/>
            <w:vAlign w:val="bottom"/>
          </w:tcPr>
          <w:p w14:paraId="43F37E7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490288</w:t>
            </w:r>
          </w:p>
        </w:tc>
        <w:tc>
          <w:tcPr>
            <w:tcW w:w="613" w:type="pct"/>
            <w:tcBorders>
              <w:top w:val="single" w:sz="4" w:space="0" w:color="auto"/>
              <w:left w:val="single" w:sz="4" w:space="0" w:color="auto"/>
              <w:bottom w:val="single" w:sz="4" w:space="0" w:color="auto"/>
              <w:right w:val="single" w:sz="4" w:space="0" w:color="auto"/>
            </w:tcBorders>
            <w:noWrap/>
            <w:vAlign w:val="bottom"/>
          </w:tcPr>
          <w:p w14:paraId="6F471C0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492389</w:t>
            </w:r>
          </w:p>
        </w:tc>
        <w:tc>
          <w:tcPr>
            <w:tcW w:w="660" w:type="pct"/>
            <w:tcBorders>
              <w:top w:val="single" w:sz="4" w:space="0" w:color="auto"/>
              <w:left w:val="single" w:sz="4" w:space="0" w:color="auto"/>
              <w:bottom w:val="single" w:sz="4" w:space="0" w:color="auto"/>
              <w:right w:val="single" w:sz="4" w:space="0" w:color="auto"/>
            </w:tcBorders>
            <w:noWrap/>
            <w:vAlign w:val="bottom"/>
          </w:tcPr>
          <w:p w14:paraId="160C1ED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494324</w:t>
            </w:r>
          </w:p>
        </w:tc>
        <w:tc>
          <w:tcPr>
            <w:tcW w:w="616" w:type="pct"/>
            <w:tcBorders>
              <w:top w:val="single" w:sz="4" w:space="0" w:color="auto"/>
              <w:left w:val="single" w:sz="4" w:space="0" w:color="auto"/>
              <w:bottom w:val="single" w:sz="4" w:space="0" w:color="auto"/>
              <w:right w:val="single" w:sz="4" w:space="0" w:color="auto"/>
            </w:tcBorders>
            <w:noWrap/>
            <w:vAlign w:val="bottom"/>
          </w:tcPr>
          <w:p w14:paraId="6A085C0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496354</w:t>
            </w:r>
          </w:p>
        </w:tc>
      </w:tr>
      <w:tr w:rsidR="003C3DA0" w:rsidRPr="00CC49AB" w14:paraId="51333110"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F2A81CF"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Zona 2</w:t>
            </w:r>
          </w:p>
        </w:tc>
        <w:tc>
          <w:tcPr>
            <w:tcW w:w="585" w:type="pct"/>
            <w:tcBorders>
              <w:top w:val="single" w:sz="4" w:space="0" w:color="auto"/>
              <w:left w:val="single" w:sz="4" w:space="0" w:color="auto"/>
              <w:bottom w:val="single" w:sz="4" w:space="0" w:color="auto"/>
              <w:right w:val="single" w:sz="4" w:space="0" w:color="auto"/>
            </w:tcBorders>
            <w:noWrap/>
            <w:vAlign w:val="bottom"/>
          </w:tcPr>
          <w:p w14:paraId="0CC2B23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147427</w:t>
            </w:r>
          </w:p>
        </w:tc>
        <w:tc>
          <w:tcPr>
            <w:tcW w:w="764" w:type="pct"/>
            <w:tcBorders>
              <w:top w:val="single" w:sz="4" w:space="0" w:color="auto"/>
              <w:left w:val="single" w:sz="4" w:space="0" w:color="auto"/>
              <w:bottom w:val="single" w:sz="4" w:space="0" w:color="auto"/>
              <w:right w:val="single" w:sz="4" w:space="0" w:color="auto"/>
            </w:tcBorders>
            <w:noWrap/>
            <w:vAlign w:val="bottom"/>
          </w:tcPr>
          <w:p w14:paraId="243C0E4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148108</w:t>
            </w:r>
          </w:p>
        </w:tc>
        <w:tc>
          <w:tcPr>
            <w:tcW w:w="585" w:type="pct"/>
            <w:tcBorders>
              <w:top w:val="single" w:sz="4" w:space="0" w:color="auto"/>
              <w:left w:val="single" w:sz="4" w:space="0" w:color="auto"/>
              <w:bottom w:val="single" w:sz="4" w:space="0" w:color="auto"/>
              <w:right w:val="single" w:sz="4" w:space="0" w:color="auto"/>
            </w:tcBorders>
            <w:noWrap/>
            <w:vAlign w:val="bottom"/>
          </w:tcPr>
          <w:p w14:paraId="2EFB630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148744</w:t>
            </w:r>
          </w:p>
        </w:tc>
        <w:tc>
          <w:tcPr>
            <w:tcW w:w="613" w:type="pct"/>
            <w:tcBorders>
              <w:top w:val="single" w:sz="4" w:space="0" w:color="auto"/>
              <w:left w:val="single" w:sz="4" w:space="0" w:color="auto"/>
              <w:bottom w:val="single" w:sz="4" w:space="0" w:color="auto"/>
              <w:right w:val="single" w:sz="4" w:space="0" w:color="auto"/>
            </w:tcBorders>
            <w:noWrap/>
            <w:vAlign w:val="bottom"/>
          </w:tcPr>
          <w:p w14:paraId="7D13AD3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149320</w:t>
            </w:r>
          </w:p>
        </w:tc>
        <w:tc>
          <w:tcPr>
            <w:tcW w:w="660" w:type="pct"/>
            <w:tcBorders>
              <w:top w:val="single" w:sz="4" w:space="0" w:color="auto"/>
              <w:left w:val="single" w:sz="4" w:space="0" w:color="auto"/>
              <w:bottom w:val="single" w:sz="4" w:space="0" w:color="auto"/>
              <w:right w:val="single" w:sz="4" w:space="0" w:color="auto"/>
            </w:tcBorders>
            <w:noWrap/>
            <w:vAlign w:val="bottom"/>
          </w:tcPr>
          <w:p w14:paraId="76E9A38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149851</w:t>
            </w:r>
          </w:p>
        </w:tc>
        <w:tc>
          <w:tcPr>
            <w:tcW w:w="616" w:type="pct"/>
            <w:tcBorders>
              <w:top w:val="single" w:sz="4" w:space="0" w:color="auto"/>
              <w:left w:val="single" w:sz="4" w:space="0" w:color="auto"/>
              <w:bottom w:val="single" w:sz="4" w:space="0" w:color="auto"/>
              <w:right w:val="single" w:sz="4" w:space="0" w:color="auto"/>
            </w:tcBorders>
            <w:noWrap/>
            <w:vAlign w:val="bottom"/>
          </w:tcPr>
          <w:p w14:paraId="7C33258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150408</w:t>
            </w:r>
          </w:p>
        </w:tc>
      </w:tr>
      <w:tr w:rsidR="003C3DA0" w:rsidRPr="00CC49AB" w14:paraId="72423156"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33EE133F"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Zona 3</w:t>
            </w:r>
          </w:p>
        </w:tc>
        <w:tc>
          <w:tcPr>
            <w:tcW w:w="585" w:type="pct"/>
            <w:tcBorders>
              <w:top w:val="single" w:sz="4" w:space="0" w:color="auto"/>
              <w:left w:val="single" w:sz="4" w:space="0" w:color="auto"/>
              <w:bottom w:val="single" w:sz="4" w:space="0" w:color="auto"/>
              <w:right w:val="single" w:sz="4" w:space="0" w:color="auto"/>
            </w:tcBorders>
            <w:noWrap/>
            <w:vAlign w:val="bottom"/>
          </w:tcPr>
          <w:p w14:paraId="4F6528F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93402</w:t>
            </w:r>
          </w:p>
        </w:tc>
        <w:tc>
          <w:tcPr>
            <w:tcW w:w="764" w:type="pct"/>
            <w:tcBorders>
              <w:top w:val="single" w:sz="4" w:space="0" w:color="auto"/>
              <w:left w:val="single" w:sz="4" w:space="0" w:color="auto"/>
              <w:bottom w:val="single" w:sz="4" w:space="0" w:color="auto"/>
              <w:right w:val="single" w:sz="4" w:space="0" w:color="auto"/>
            </w:tcBorders>
            <w:noWrap/>
            <w:vAlign w:val="bottom"/>
          </w:tcPr>
          <w:p w14:paraId="76E12D5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93773</w:t>
            </w:r>
          </w:p>
        </w:tc>
        <w:tc>
          <w:tcPr>
            <w:tcW w:w="585" w:type="pct"/>
            <w:tcBorders>
              <w:top w:val="single" w:sz="4" w:space="0" w:color="auto"/>
              <w:left w:val="single" w:sz="4" w:space="0" w:color="auto"/>
              <w:bottom w:val="single" w:sz="4" w:space="0" w:color="auto"/>
              <w:right w:val="single" w:sz="4" w:space="0" w:color="auto"/>
            </w:tcBorders>
            <w:noWrap/>
            <w:vAlign w:val="bottom"/>
          </w:tcPr>
          <w:p w14:paraId="379684B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94120</w:t>
            </w:r>
          </w:p>
        </w:tc>
        <w:tc>
          <w:tcPr>
            <w:tcW w:w="613" w:type="pct"/>
            <w:tcBorders>
              <w:top w:val="single" w:sz="4" w:space="0" w:color="auto"/>
              <w:left w:val="single" w:sz="4" w:space="0" w:color="auto"/>
              <w:bottom w:val="single" w:sz="4" w:space="0" w:color="auto"/>
              <w:right w:val="single" w:sz="4" w:space="0" w:color="auto"/>
            </w:tcBorders>
            <w:noWrap/>
            <w:vAlign w:val="bottom"/>
          </w:tcPr>
          <w:p w14:paraId="246DDC8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94435</w:t>
            </w:r>
          </w:p>
        </w:tc>
        <w:tc>
          <w:tcPr>
            <w:tcW w:w="660" w:type="pct"/>
            <w:tcBorders>
              <w:top w:val="single" w:sz="4" w:space="0" w:color="auto"/>
              <w:left w:val="single" w:sz="4" w:space="0" w:color="auto"/>
              <w:bottom w:val="single" w:sz="4" w:space="0" w:color="auto"/>
              <w:right w:val="single" w:sz="4" w:space="0" w:color="auto"/>
            </w:tcBorders>
            <w:noWrap/>
            <w:vAlign w:val="bottom"/>
          </w:tcPr>
          <w:p w14:paraId="25B14F6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94724</w:t>
            </w:r>
          </w:p>
        </w:tc>
        <w:tc>
          <w:tcPr>
            <w:tcW w:w="616" w:type="pct"/>
            <w:tcBorders>
              <w:top w:val="single" w:sz="4" w:space="0" w:color="auto"/>
              <w:left w:val="single" w:sz="4" w:space="0" w:color="auto"/>
              <w:bottom w:val="single" w:sz="4" w:space="0" w:color="auto"/>
              <w:right w:val="single" w:sz="4" w:space="0" w:color="auto"/>
            </w:tcBorders>
            <w:noWrap/>
            <w:vAlign w:val="bottom"/>
          </w:tcPr>
          <w:p w14:paraId="1E3F022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95027</w:t>
            </w:r>
          </w:p>
        </w:tc>
      </w:tr>
      <w:tr w:rsidR="003C3DA0" w:rsidRPr="00CC49AB" w14:paraId="57301A81"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706B9FA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b/>
                <w:bCs/>
                <w:sz w:val="18"/>
                <w:szCs w:val="22"/>
              </w:rPr>
              <w:t>Total</w:t>
            </w:r>
          </w:p>
        </w:tc>
        <w:tc>
          <w:tcPr>
            <w:tcW w:w="585" w:type="pct"/>
            <w:tcBorders>
              <w:top w:val="single" w:sz="4" w:space="0" w:color="auto"/>
              <w:left w:val="single" w:sz="4" w:space="0" w:color="auto"/>
              <w:bottom w:val="single" w:sz="4" w:space="0" w:color="auto"/>
              <w:right w:val="single" w:sz="4" w:space="0" w:color="auto"/>
            </w:tcBorders>
            <w:noWrap/>
            <w:vAlign w:val="bottom"/>
          </w:tcPr>
          <w:p w14:paraId="6BD8F42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726325</w:t>
            </w:r>
          </w:p>
        </w:tc>
        <w:tc>
          <w:tcPr>
            <w:tcW w:w="764" w:type="pct"/>
            <w:tcBorders>
              <w:top w:val="single" w:sz="4" w:space="0" w:color="auto"/>
              <w:left w:val="single" w:sz="4" w:space="0" w:color="auto"/>
              <w:bottom w:val="single" w:sz="4" w:space="0" w:color="auto"/>
              <w:right w:val="single" w:sz="4" w:space="0" w:color="auto"/>
            </w:tcBorders>
            <w:noWrap/>
            <w:vAlign w:val="bottom"/>
          </w:tcPr>
          <w:p w14:paraId="7D1A78D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729854</w:t>
            </w:r>
          </w:p>
        </w:tc>
        <w:tc>
          <w:tcPr>
            <w:tcW w:w="585" w:type="pct"/>
            <w:tcBorders>
              <w:top w:val="single" w:sz="4" w:space="0" w:color="auto"/>
              <w:left w:val="single" w:sz="4" w:space="0" w:color="auto"/>
              <w:bottom w:val="single" w:sz="4" w:space="0" w:color="auto"/>
              <w:right w:val="single" w:sz="4" w:space="0" w:color="auto"/>
            </w:tcBorders>
            <w:noWrap/>
            <w:vAlign w:val="bottom"/>
          </w:tcPr>
          <w:p w14:paraId="7B99DA3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733152</w:t>
            </w:r>
          </w:p>
        </w:tc>
        <w:tc>
          <w:tcPr>
            <w:tcW w:w="613" w:type="pct"/>
            <w:tcBorders>
              <w:top w:val="single" w:sz="4" w:space="0" w:color="auto"/>
              <w:left w:val="single" w:sz="4" w:space="0" w:color="auto"/>
              <w:bottom w:val="single" w:sz="4" w:space="0" w:color="auto"/>
              <w:right w:val="single" w:sz="4" w:space="0" w:color="auto"/>
            </w:tcBorders>
            <w:noWrap/>
            <w:vAlign w:val="bottom"/>
          </w:tcPr>
          <w:p w14:paraId="5856612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736144</w:t>
            </w:r>
          </w:p>
        </w:tc>
        <w:tc>
          <w:tcPr>
            <w:tcW w:w="660" w:type="pct"/>
            <w:tcBorders>
              <w:top w:val="single" w:sz="4" w:space="0" w:color="auto"/>
              <w:left w:val="single" w:sz="4" w:space="0" w:color="auto"/>
              <w:bottom w:val="single" w:sz="4" w:space="0" w:color="auto"/>
              <w:right w:val="single" w:sz="4" w:space="0" w:color="auto"/>
            </w:tcBorders>
            <w:noWrap/>
            <w:vAlign w:val="bottom"/>
          </w:tcPr>
          <w:p w14:paraId="04D9ECE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738899</w:t>
            </w:r>
          </w:p>
        </w:tc>
        <w:tc>
          <w:tcPr>
            <w:tcW w:w="616" w:type="pct"/>
            <w:tcBorders>
              <w:top w:val="single" w:sz="4" w:space="0" w:color="auto"/>
              <w:left w:val="single" w:sz="4" w:space="0" w:color="auto"/>
              <w:bottom w:val="single" w:sz="4" w:space="0" w:color="auto"/>
              <w:right w:val="single" w:sz="4" w:space="0" w:color="auto"/>
            </w:tcBorders>
            <w:noWrap/>
            <w:vAlign w:val="bottom"/>
          </w:tcPr>
          <w:p w14:paraId="3762750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741789</w:t>
            </w:r>
          </w:p>
        </w:tc>
      </w:tr>
      <w:tr w:rsidR="003C3DA0" w:rsidRPr="00CC49AB" w14:paraId="14765FCD"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B75B0F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Zona klimatike</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D12AF0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2029</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0D0608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2030</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514DAF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2031</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C21E6C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2032</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B9EB24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2033</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22A867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2034</w:t>
            </w:r>
          </w:p>
        </w:tc>
      </w:tr>
      <w:tr w:rsidR="003C3DA0" w:rsidRPr="00CC49AB" w14:paraId="78AB10A5"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C45EEA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Zona 1</w:t>
            </w:r>
          </w:p>
        </w:tc>
        <w:tc>
          <w:tcPr>
            <w:tcW w:w="585" w:type="pct"/>
            <w:tcBorders>
              <w:top w:val="single" w:sz="4" w:space="0" w:color="auto"/>
              <w:left w:val="single" w:sz="4" w:space="0" w:color="auto"/>
              <w:bottom w:val="single" w:sz="4" w:space="0" w:color="auto"/>
              <w:right w:val="single" w:sz="4" w:space="0" w:color="auto"/>
            </w:tcBorders>
            <w:noWrap/>
            <w:vAlign w:val="bottom"/>
          </w:tcPr>
          <w:p w14:paraId="41E1327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498428</w:t>
            </w:r>
          </w:p>
        </w:tc>
        <w:tc>
          <w:tcPr>
            <w:tcW w:w="764" w:type="pct"/>
            <w:tcBorders>
              <w:top w:val="single" w:sz="4" w:space="0" w:color="auto"/>
              <w:left w:val="single" w:sz="4" w:space="0" w:color="auto"/>
              <w:bottom w:val="single" w:sz="4" w:space="0" w:color="auto"/>
              <w:right w:val="single" w:sz="4" w:space="0" w:color="auto"/>
            </w:tcBorders>
            <w:noWrap/>
            <w:vAlign w:val="bottom"/>
          </w:tcPr>
          <w:p w14:paraId="7759E91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500600</w:t>
            </w:r>
          </w:p>
        </w:tc>
        <w:tc>
          <w:tcPr>
            <w:tcW w:w="585" w:type="pct"/>
            <w:tcBorders>
              <w:top w:val="single" w:sz="4" w:space="0" w:color="auto"/>
              <w:left w:val="single" w:sz="4" w:space="0" w:color="auto"/>
              <w:bottom w:val="single" w:sz="4" w:space="0" w:color="auto"/>
              <w:right w:val="single" w:sz="4" w:space="0" w:color="auto"/>
            </w:tcBorders>
            <w:noWrap/>
            <w:vAlign w:val="bottom"/>
          </w:tcPr>
          <w:p w14:paraId="4F507D8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502818</w:t>
            </w:r>
          </w:p>
        </w:tc>
        <w:tc>
          <w:tcPr>
            <w:tcW w:w="613" w:type="pct"/>
            <w:tcBorders>
              <w:top w:val="single" w:sz="4" w:space="0" w:color="auto"/>
              <w:left w:val="single" w:sz="4" w:space="0" w:color="auto"/>
              <w:bottom w:val="single" w:sz="4" w:space="0" w:color="auto"/>
              <w:right w:val="single" w:sz="4" w:space="0" w:color="auto"/>
            </w:tcBorders>
            <w:noWrap/>
            <w:vAlign w:val="bottom"/>
          </w:tcPr>
          <w:p w14:paraId="5DECCA9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505084</w:t>
            </w:r>
          </w:p>
        </w:tc>
        <w:tc>
          <w:tcPr>
            <w:tcW w:w="660" w:type="pct"/>
            <w:tcBorders>
              <w:top w:val="single" w:sz="4" w:space="0" w:color="auto"/>
              <w:left w:val="single" w:sz="4" w:space="0" w:color="auto"/>
              <w:bottom w:val="single" w:sz="4" w:space="0" w:color="auto"/>
              <w:right w:val="single" w:sz="4" w:space="0" w:color="auto"/>
            </w:tcBorders>
            <w:noWrap/>
            <w:vAlign w:val="bottom"/>
          </w:tcPr>
          <w:p w14:paraId="6025945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507132</w:t>
            </w:r>
          </w:p>
        </w:tc>
        <w:tc>
          <w:tcPr>
            <w:tcW w:w="616" w:type="pct"/>
            <w:tcBorders>
              <w:top w:val="single" w:sz="4" w:space="0" w:color="auto"/>
              <w:left w:val="single" w:sz="4" w:space="0" w:color="auto"/>
              <w:bottom w:val="single" w:sz="4" w:space="0" w:color="auto"/>
              <w:right w:val="single" w:sz="4" w:space="0" w:color="auto"/>
            </w:tcBorders>
            <w:noWrap/>
            <w:vAlign w:val="bottom"/>
          </w:tcPr>
          <w:p w14:paraId="1CB8CD5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508959</w:t>
            </w:r>
          </w:p>
        </w:tc>
      </w:tr>
      <w:tr w:rsidR="003C3DA0" w:rsidRPr="00CC49AB" w14:paraId="5CA0B00D"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55AA7C0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Zona 2</w:t>
            </w:r>
          </w:p>
        </w:tc>
        <w:tc>
          <w:tcPr>
            <w:tcW w:w="585" w:type="pct"/>
            <w:tcBorders>
              <w:top w:val="single" w:sz="4" w:space="0" w:color="auto"/>
              <w:left w:val="single" w:sz="4" w:space="0" w:color="auto"/>
              <w:bottom w:val="single" w:sz="4" w:space="0" w:color="auto"/>
              <w:right w:val="single" w:sz="4" w:space="0" w:color="auto"/>
            </w:tcBorders>
            <w:noWrap/>
            <w:vAlign w:val="bottom"/>
          </w:tcPr>
          <w:p w14:paraId="0866178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150977</w:t>
            </w:r>
          </w:p>
        </w:tc>
        <w:tc>
          <w:tcPr>
            <w:tcW w:w="764" w:type="pct"/>
            <w:tcBorders>
              <w:top w:val="single" w:sz="4" w:space="0" w:color="auto"/>
              <w:left w:val="single" w:sz="4" w:space="0" w:color="auto"/>
              <w:bottom w:val="single" w:sz="4" w:space="0" w:color="auto"/>
              <w:right w:val="single" w:sz="4" w:space="0" w:color="auto"/>
            </w:tcBorders>
            <w:noWrap/>
            <w:vAlign w:val="bottom"/>
          </w:tcPr>
          <w:p w14:paraId="4FA0715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151572</w:t>
            </w:r>
          </w:p>
        </w:tc>
        <w:tc>
          <w:tcPr>
            <w:tcW w:w="585" w:type="pct"/>
            <w:tcBorders>
              <w:top w:val="single" w:sz="4" w:space="0" w:color="auto"/>
              <w:left w:val="single" w:sz="4" w:space="0" w:color="auto"/>
              <w:bottom w:val="single" w:sz="4" w:space="0" w:color="auto"/>
              <w:right w:val="single" w:sz="4" w:space="0" w:color="auto"/>
            </w:tcBorders>
            <w:noWrap/>
            <w:vAlign w:val="bottom"/>
          </w:tcPr>
          <w:p w14:paraId="59295A1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152180</w:t>
            </w:r>
          </w:p>
        </w:tc>
        <w:tc>
          <w:tcPr>
            <w:tcW w:w="613" w:type="pct"/>
            <w:tcBorders>
              <w:top w:val="single" w:sz="4" w:space="0" w:color="auto"/>
              <w:left w:val="single" w:sz="4" w:space="0" w:color="auto"/>
              <w:bottom w:val="single" w:sz="4" w:space="0" w:color="auto"/>
              <w:right w:val="single" w:sz="4" w:space="0" w:color="auto"/>
            </w:tcBorders>
            <w:noWrap/>
            <w:vAlign w:val="bottom"/>
          </w:tcPr>
          <w:p w14:paraId="227220B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152800</w:t>
            </w:r>
          </w:p>
        </w:tc>
        <w:tc>
          <w:tcPr>
            <w:tcW w:w="660" w:type="pct"/>
            <w:tcBorders>
              <w:top w:val="single" w:sz="4" w:space="0" w:color="auto"/>
              <w:left w:val="single" w:sz="4" w:space="0" w:color="auto"/>
              <w:bottom w:val="single" w:sz="4" w:space="0" w:color="auto"/>
              <w:right w:val="single" w:sz="4" w:space="0" w:color="auto"/>
            </w:tcBorders>
            <w:noWrap/>
            <w:vAlign w:val="bottom"/>
          </w:tcPr>
          <w:p w14:paraId="0F5EBA3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153360</w:t>
            </w:r>
          </w:p>
        </w:tc>
        <w:tc>
          <w:tcPr>
            <w:tcW w:w="616" w:type="pct"/>
            <w:tcBorders>
              <w:top w:val="single" w:sz="4" w:space="0" w:color="auto"/>
              <w:left w:val="single" w:sz="4" w:space="0" w:color="auto"/>
              <w:bottom w:val="single" w:sz="4" w:space="0" w:color="auto"/>
              <w:right w:val="single" w:sz="4" w:space="0" w:color="auto"/>
            </w:tcBorders>
            <w:noWrap/>
            <w:vAlign w:val="bottom"/>
          </w:tcPr>
          <w:p w14:paraId="401ABBB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153860</w:t>
            </w:r>
          </w:p>
        </w:tc>
      </w:tr>
      <w:tr w:rsidR="003C3DA0" w:rsidRPr="00CC49AB" w14:paraId="35B1D5FD"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B8EC8A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Zona 3</w:t>
            </w:r>
          </w:p>
        </w:tc>
        <w:tc>
          <w:tcPr>
            <w:tcW w:w="585" w:type="pct"/>
            <w:tcBorders>
              <w:top w:val="single" w:sz="4" w:space="0" w:color="auto"/>
              <w:left w:val="single" w:sz="4" w:space="0" w:color="auto"/>
              <w:bottom w:val="single" w:sz="4" w:space="0" w:color="auto"/>
              <w:right w:val="single" w:sz="4" w:space="0" w:color="auto"/>
            </w:tcBorders>
            <w:noWrap/>
            <w:vAlign w:val="bottom"/>
          </w:tcPr>
          <w:p w14:paraId="4FB37D2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95336</w:t>
            </w:r>
          </w:p>
        </w:tc>
        <w:tc>
          <w:tcPr>
            <w:tcW w:w="764" w:type="pct"/>
            <w:tcBorders>
              <w:top w:val="single" w:sz="4" w:space="0" w:color="auto"/>
              <w:left w:val="single" w:sz="4" w:space="0" w:color="auto"/>
              <w:bottom w:val="single" w:sz="4" w:space="0" w:color="auto"/>
              <w:right w:val="single" w:sz="4" w:space="0" w:color="auto"/>
            </w:tcBorders>
            <w:noWrap/>
            <w:vAlign w:val="bottom"/>
          </w:tcPr>
          <w:p w14:paraId="33D5825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95660</w:t>
            </w:r>
          </w:p>
        </w:tc>
        <w:tc>
          <w:tcPr>
            <w:tcW w:w="585" w:type="pct"/>
            <w:tcBorders>
              <w:top w:val="single" w:sz="4" w:space="0" w:color="auto"/>
              <w:left w:val="single" w:sz="4" w:space="0" w:color="auto"/>
              <w:bottom w:val="single" w:sz="4" w:space="0" w:color="auto"/>
              <w:right w:val="single" w:sz="4" w:space="0" w:color="auto"/>
            </w:tcBorders>
            <w:noWrap/>
            <w:vAlign w:val="bottom"/>
          </w:tcPr>
          <w:p w14:paraId="20F5DB0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95990</w:t>
            </w:r>
          </w:p>
        </w:tc>
        <w:tc>
          <w:tcPr>
            <w:tcW w:w="613" w:type="pct"/>
            <w:tcBorders>
              <w:top w:val="single" w:sz="4" w:space="0" w:color="auto"/>
              <w:left w:val="single" w:sz="4" w:space="0" w:color="auto"/>
              <w:bottom w:val="single" w:sz="4" w:space="0" w:color="auto"/>
              <w:right w:val="single" w:sz="4" w:space="0" w:color="auto"/>
            </w:tcBorders>
            <w:noWrap/>
            <w:vAlign w:val="bottom"/>
          </w:tcPr>
          <w:p w14:paraId="12E1A2A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96327</w:t>
            </w:r>
          </w:p>
        </w:tc>
        <w:tc>
          <w:tcPr>
            <w:tcW w:w="660" w:type="pct"/>
            <w:tcBorders>
              <w:top w:val="single" w:sz="4" w:space="0" w:color="auto"/>
              <w:left w:val="single" w:sz="4" w:space="0" w:color="auto"/>
              <w:bottom w:val="single" w:sz="4" w:space="0" w:color="auto"/>
              <w:right w:val="single" w:sz="4" w:space="0" w:color="auto"/>
            </w:tcBorders>
            <w:noWrap/>
            <w:vAlign w:val="bottom"/>
          </w:tcPr>
          <w:p w14:paraId="752A5A4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96630</w:t>
            </w:r>
          </w:p>
        </w:tc>
        <w:tc>
          <w:tcPr>
            <w:tcW w:w="616" w:type="pct"/>
            <w:tcBorders>
              <w:top w:val="single" w:sz="4" w:space="0" w:color="auto"/>
              <w:left w:val="single" w:sz="4" w:space="0" w:color="auto"/>
              <w:bottom w:val="single" w:sz="4" w:space="0" w:color="auto"/>
              <w:right w:val="single" w:sz="4" w:space="0" w:color="auto"/>
            </w:tcBorders>
            <w:noWrap/>
            <w:vAlign w:val="bottom"/>
          </w:tcPr>
          <w:p w14:paraId="74D54B2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96901</w:t>
            </w:r>
          </w:p>
        </w:tc>
      </w:tr>
      <w:tr w:rsidR="003C3DA0" w:rsidRPr="00CC49AB" w14:paraId="1847300E"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center"/>
            <w:hideMark/>
          </w:tcPr>
          <w:p w14:paraId="026B204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w:t>
            </w:r>
          </w:p>
        </w:tc>
        <w:tc>
          <w:tcPr>
            <w:tcW w:w="585" w:type="pct"/>
            <w:tcBorders>
              <w:top w:val="single" w:sz="4" w:space="0" w:color="auto"/>
              <w:left w:val="single" w:sz="4" w:space="0" w:color="auto"/>
              <w:bottom w:val="single" w:sz="4" w:space="0" w:color="auto"/>
              <w:right w:val="single" w:sz="4" w:space="0" w:color="auto"/>
            </w:tcBorders>
            <w:noWrap/>
            <w:vAlign w:val="bottom"/>
          </w:tcPr>
          <w:p w14:paraId="62C1332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744741</w:t>
            </w:r>
          </w:p>
        </w:tc>
        <w:tc>
          <w:tcPr>
            <w:tcW w:w="764" w:type="pct"/>
            <w:tcBorders>
              <w:top w:val="single" w:sz="4" w:space="0" w:color="auto"/>
              <w:left w:val="single" w:sz="4" w:space="0" w:color="auto"/>
              <w:bottom w:val="single" w:sz="4" w:space="0" w:color="auto"/>
              <w:right w:val="single" w:sz="4" w:space="0" w:color="auto"/>
            </w:tcBorders>
            <w:noWrap/>
            <w:vAlign w:val="bottom"/>
          </w:tcPr>
          <w:p w14:paraId="28D5563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747831</w:t>
            </w:r>
          </w:p>
        </w:tc>
        <w:tc>
          <w:tcPr>
            <w:tcW w:w="585" w:type="pct"/>
            <w:tcBorders>
              <w:top w:val="single" w:sz="4" w:space="0" w:color="auto"/>
              <w:left w:val="single" w:sz="4" w:space="0" w:color="auto"/>
              <w:bottom w:val="single" w:sz="4" w:space="0" w:color="auto"/>
              <w:right w:val="single" w:sz="4" w:space="0" w:color="auto"/>
            </w:tcBorders>
            <w:noWrap/>
            <w:vAlign w:val="bottom"/>
          </w:tcPr>
          <w:p w14:paraId="1B583E3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750987</w:t>
            </w:r>
          </w:p>
        </w:tc>
        <w:tc>
          <w:tcPr>
            <w:tcW w:w="613" w:type="pct"/>
            <w:tcBorders>
              <w:top w:val="single" w:sz="4" w:space="0" w:color="auto"/>
              <w:left w:val="single" w:sz="4" w:space="0" w:color="auto"/>
              <w:bottom w:val="single" w:sz="4" w:space="0" w:color="auto"/>
              <w:right w:val="single" w:sz="4" w:space="0" w:color="auto"/>
            </w:tcBorders>
            <w:noWrap/>
            <w:vAlign w:val="bottom"/>
          </w:tcPr>
          <w:p w14:paraId="23568D9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754211</w:t>
            </w:r>
          </w:p>
        </w:tc>
        <w:tc>
          <w:tcPr>
            <w:tcW w:w="660" w:type="pct"/>
            <w:tcBorders>
              <w:top w:val="single" w:sz="4" w:space="0" w:color="auto"/>
              <w:left w:val="single" w:sz="4" w:space="0" w:color="auto"/>
              <w:bottom w:val="single" w:sz="4" w:space="0" w:color="auto"/>
              <w:right w:val="single" w:sz="4" w:space="0" w:color="auto"/>
            </w:tcBorders>
            <w:noWrap/>
            <w:vAlign w:val="bottom"/>
          </w:tcPr>
          <w:p w14:paraId="4A8348C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757123</w:t>
            </w:r>
          </w:p>
        </w:tc>
        <w:tc>
          <w:tcPr>
            <w:tcW w:w="616" w:type="pct"/>
            <w:tcBorders>
              <w:top w:val="single" w:sz="4" w:space="0" w:color="auto"/>
              <w:left w:val="single" w:sz="4" w:space="0" w:color="auto"/>
              <w:bottom w:val="single" w:sz="4" w:space="0" w:color="auto"/>
              <w:right w:val="single" w:sz="4" w:space="0" w:color="auto"/>
            </w:tcBorders>
            <w:noWrap/>
            <w:vAlign w:val="bottom"/>
          </w:tcPr>
          <w:p w14:paraId="298CC3F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759720</w:t>
            </w:r>
          </w:p>
        </w:tc>
      </w:tr>
      <w:tr w:rsidR="003C3DA0" w:rsidRPr="00CC49AB" w14:paraId="6E0D1A0C"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E0B419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Zona klimatike</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0DFC95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2035</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43B20A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2036</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B61C7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2037</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13D77E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2038</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E2C993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2039</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000140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2040</w:t>
            </w:r>
          </w:p>
        </w:tc>
      </w:tr>
      <w:tr w:rsidR="003C3DA0" w:rsidRPr="00CC49AB" w14:paraId="1E57BC69"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7AD1F7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Zona 1</w:t>
            </w:r>
          </w:p>
        </w:tc>
        <w:tc>
          <w:tcPr>
            <w:tcW w:w="585" w:type="pct"/>
            <w:tcBorders>
              <w:top w:val="single" w:sz="4" w:space="0" w:color="auto"/>
              <w:left w:val="single" w:sz="4" w:space="0" w:color="auto"/>
              <w:bottom w:val="single" w:sz="4" w:space="0" w:color="auto"/>
              <w:right w:val="single" w:sz="4" w:space="0" w:color="auto"/>
            </w:tcBorders>
            <w:noWrap/>
            <w:vAlign w:val="bottom"/>
          </w:tcPr>
          <w:p w14:paraId="179D01A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510617</w:t>
            </w:r>
          </w:p>
        </w:tc>
        <w:tc>
          <w:tcPr>
            <w:tcW w:w="764" w:type="pct"/>
            <w:tcBorders>
              <w:top w:val="single" w:sz="4" w:space="0" w:color="auto"/>
              <w:left w:val="single" w:sz="4" w:space="0" w:color="auto"/>
              <w:bottom w:val="single" w:sz="4" w:space="0" w:color="auto"/>
              <w:right w:val="single" w:sz="4" w:space="0" w:color="auto"/>
            </w:tcBorders>
            <w:noWrap/>
            <w:vAlign w:val="bottom"/>
          </w:tcPr>
          <w:p w14:paraId="7D55534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518379</w:t>
            </w:r>
          </w:p>
        </w:tc>
        <w:tc>
          <w:tcPr>
            <w:tcW w:w="585" w:type="pct"/>
            <w:tcBorders>
              <w:top w:val="single" w:sz="4" w:space="0" w:color="auto"/>
              <w:left w:val="single" w:sz="4" w:space="0" w:color="auto"/>
              <w:bottom w:val="single" w:sz="4" w:space="0" w:color="auto"/>
              <w:right w:val="single" w:sz="4" w:space="0" w:color="auto"/>
            </w:tcBorders>
            <w:noWrap/>
            <w:vAlign w:val="bottom"/>
          </w:tcPr>
          <w:p w14:paraId="4D69F04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526852</w:t>
            </w:r>
          </w:p>
        </w:tc>
        <w:tc>
          <w:tcPr>
            <w:tcW w:w="613" w:type="pct"/>
            <w:tcBorders>
              <w:top w:val="single" w:sz="4" w:space="0" w:color="auto"/>
              <w:left w:val="single" w:sz="4" w:space="0" w:color="auto"/>
              <w:bottom w:val="single" w:sz="4" w:space="0" w:color="auto"/>
              <w:right w:val="single" w:sz="4" w:space="0" w:color="auto"/>
            </w:tcBorders>
            <w:noWrap/>
            <w:vAlign w:val="bottom"/>
          </w:tcPr>
          <w:p w14:paraId="7433303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535731</w:t>
            </w:r>
          </w:p>
        </w:tc>
        <w:tc>
          <w:tcPr>
            <w:tcW w:w="660" w:type="pct"/>
            <w:tcBorders>
              <w:top w:val="single" w:sz="4" w:space="0" w:color="auto"/>
              <w:left w:val="single" w:sz="4" w:space="0" w:color="auto"/>
              <w:bottom w:val="single" w:sz="4" w:space="0" w:color="auto"/>
              <w:right w:val="single" w:sz="4" w:space="0" w:color="auto"/>
            </w:tcBorders>
            <w:noWrap/>
            <w:vAlign w:val="bottom"/>
          </w:tcPr>
          <w:p w14:paraId="6ACD0A0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545033</w:t>
            </w:r>
          </w:p>
        </w:tc>
        <w:tc>
          <w:tcPr>
            <w:tcW w:w="616" w:type="pct"/>
            <w:tcBorders>
              <w:top w:val="single" w:sz="4" w:space="0" w:color="auto"/>
              <w:left w:val="single" w:sz="4" w:space="0" w:color="auto"/>
              <w:bottom w:val="single" w:sz="4" w:space="0" w:color="auto"/>
              <w:right w:val="single" w:sz="4" w:space="0" w:color="auto"/>
            </w:tcBorders>
            <w:noWrap/>
            <w:vAlign w:val="bottom"/>
          </w:tcPr>
          <w:p w14:paraId="57060E1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554776</w:t>
            </w:r>
          </w:p>
        </w:tc>
      </w:tr>
      <w:tr w:rsidR="003C3DA0" w:rsidRPr="00CC49AB" w14:paraId="0770CAA9"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6E3CE2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Zona 2</w:t>
            </w:r>
          </w:p>
        </w:tc>
        <w:tc>
          <w:tcPr>
            <w:tcW w:w="585" w:type="pct"/>
            <w:tcBorders>
              <w:top w:val="single" w:sz="4" w:space="0" w:color="auto"/>
              <w:left w:val="single" w:sz="4" w:space="0" w:color="auto"/>
              <w:bottom w:val="single" w:sz="4" w:space="0" w:color="auto"/>
              <w:right w:val="single" w:sz="4" w:space="0" w:color="auto"/>
            </w:tcBorders>
            <w:noWrap/>
            <w:vAlign w:val="bottom"/>
          </w:tcPr>
          <w:p w14:paraId="0C67947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154314</w:t>
            </w:r>
          </w:p>
        </w:tc>
        <w:tc>
          <w:tcPr>
            <w:tcW w:w="764" w:type="pct"/>
            <w:tcBorders>
              <w:top w:val="single" w:sz="4" w:space="0" w:color="auto"/>
              <w:left w:val="single" w:sz="4" w:space="0" w:color="auto"/>
              <w:bottom w:val="single" w:sz="4" w:space="0" w:color="auto"/>
              <w:right w:val="single" w:sz="4" w:space="0" w:color="auto"/>
            </w:tcBorders>
            <w:noWrap/>
            <w:vAlign w:val="bottom"/>
          </w:tcPr>
          <w:p w14:paraId="7CB86AB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156436</w:t>
            </w:r>
          </w:p>
        </w:tc>
        <w:tc>
          <w:tcPr>
            <w:tcW w:w="585" w:type="pct"/>
            <w:tcBorders>
              <w:top w:val="single" w:sz="4" w:space="0" w:color="auto"/>
              <w:left w:val="single" w:sz="4" w:space="0" w:color="auto"/>
              <w:bottom w:val="single" w:sz="4" w:space="0" w:color="auto"/>
              <w:right w:val="single" w:sz="4" w:space="0" w:color="auto"/>
            </w:tcBorders>
            <w:noWrap/>
            <w:vAlign w:val="bottom"/>
          </w:tcPr>
          <w:p w14:paraId="49E27FC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158750</w:t>
            </w:r>
          </w:p>
        </w:tc>
        <w:tc>
          <w:tcPr>
            <w:tcW w:w="613" w:type="pct"/>
            <w:tcBorders>
              <w:top w:val="single" w:sz="4" w:space="0" w:color="auto"/>
              <w:left w:val="single" w:sz="4" w:space="0" w:color="auto"/>
              <w:bottom w:val="single" w:sz="4" w:space="0" w:color="auto"/>
              <w:right w:val="single" w:sz="4" w:space="0" w:color="auto"/>
            </w:tcBorders>
            <w:noWrap/>
            <w:vAlign w:val="bottom"/>
          </w:tcPr>
          <w:p w14:paraId="114D40B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161170</w:t>
            </w:r>
          </w:p>
        </w:tc>
        <w:tc>
          <w:tcPr>
            <w:tcW w:w="660" w:type="pct"/>
            <w:tcBorders>
              <w:top w:val="single" w:sz="4" w:space="0" w:color="auto"/>
              <w:left w:val="single" w:sz="4" w:space="0" w:color="auto"/>
              <w:bottom w:val="single" w:sz="4" w:space="0" w:color="auto"/>
              <w:right w:val="single" w:sz="4" w:space="0" w:color="auto"/>
            </w:tcBorders>
            <w:noWrap/>
            <w:vAlign w:val="bottom"/>
          </w:tcPr>
          <w:p w14:paraId="5BB8D8F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163702</w:t>
            </w:r>
          </w:p>
        </w:tc>
        <w:tc>
          <w:tcPr>
            <w:tcW w:w="616" w:type="pct"/>
            <w:tcBorders>
              <w:top w:val="single" w:sz="4" w:space="0" w:color="auto"/>
              <w:left w:val="single" w:sz="4" w:space="0" w:color="auto"/>
              <w:bottom w:val="single" w:sz="4" w:space="0" w:color="auto"/>
              <w:right w:val="single" w:sz="4" w:space="0" w:color="auto"/>
            </w:tcBorders>
            <w:noWrap/>
            <w:vAlign w:val="bottom"/>
          </w:tcPr>
          <w:p w14:paraId="5D685AD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166350</w:t>
            </w:r>
          </w:p>
        </w:tc>
      </w:tr>
      <w:tr w:rsidR="003C3DA0" w:rsidRPr="00CC49AB" w14:paraId="6E5F8D9C"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0D1B7AD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Zona 3</w:t>
            </w:r>
          </w:p>
        </w:tc>
        <w:tc>
          <w:tcPr>
            <w:tcW w:w="585" w:type="pct"/>
            <w:tcBorders>
              <w:top w:val="single" w:sz="4" w:space="0" w:color="auto"/>
              <w:left w:val="single" w:sz="4" w:space="0" w:color="auto"/>
              <w:bottom w:val="single" w:sz="4" w:space="0" w:color="auto"/>
              <w:right w:val="single" w:sz="4" w:space="0" w:color="auto"/>
            </w:tcBorders>
            <w:noWrap/>
            <w:vAlign w:val="bottom"/>
          </w:tcPr>
          <w:p w14:paraId="7244E5A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97147</w:t>
            </w:r>
          </w:p>
        </w:tc>
        <w:tc>
          <w:tcPr>
            <w:tcW w:w="764" w:type="pct"/>
            <w:tcBorders>
              <w:top w:val="single" w:sz="4" w:space="0" w:color="auto"/>
              <w:left w:val="single" w:sz="4" w:space="0" w:color="auto"/>
              <w:bottom w:val="single" w:sz="4" w:space="0" w:color="auto"/>
              <w:right w:val="single" w:sz="4" w:space="0" w:color="auto"/>
            </w:tcBorders>
            <w:noWrap/>
            <w:vAlign w:val="bottom"/>
          </w:tcPr>
          <w:p w14:paraId="582ACCB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98295</w:t>
            </w:r>
          </w:p>
        </w:tc>
        <w:tc>
          <w:tcPr>
            <w:tcW w:w="585" w:type="pct"/>
            <w:tcBorders>
              <w:top w:val="single" w:sz="4" w:space="0" w:color="auto"/>
              <w:left w:val="single" w:sz="4" w:space="0" w:color="auto"/>
              <w:bottom w:val="single" w:sz="4" w:space="0" w:color="auto"/>
              <w:right w:val="single" w:sz="4" w:space="0" w:color="auto"/>
            </w:tcBorders>
            <w:noWrap/>
            <w:vAlign w:val="bottom"/>
          </w:tcPr>
          <w:p w14:paraId="7CFCB0B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99544</w:t>
            </w:r>
          </w:p>
        </w:tc>
        <w:tc>
          <w:tcPr>
            <w:tcW w:w="613" w:type="pct"/>
            <w:tcBorders>
              <w:top w:val="single" w:sz="4" w:space="0" w:color="auto"/>
              <w:left w:val="single" w:sz="4" w:space="0" w:color="auto"/>
              <w:bottom w:val="single" w:sz="4" w:space="0" w:color="auto"/>
              <w:right w:val="single" w:sz="4" w:space="0" w:color="auto"/>
            </w:tcBorders>
            <w:noWrap/>
            <w:vAlign w:val="bottom"/>
          </w:tcPr>
          <w:p w14:paraId="05136E3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100846</w:t>
            </w:r>
          </w:p>
        </w:tc>
        <w:tc>
          <w:tcPr>
            <w:tcW w:w="660" w:type="pct"/>
            <w:tcBorders>
              <w:top w:val="single" w:sz="4" w:space="0" w:color="auto"/>
              <w:left w:val="single" w:sz="4" w:space="0" w:color="auto"/>
              <w:bottom w:val="single" w:sz="4" w:space="0" w:color="auto"/>
              <w:right w:val="single" w:sz="4" w:space="0" w:color="auto"/>
            </w:tcBorders>
            <w:noWrap/>
            <w:vAlign w:val="bottom"/>
          </w:tcPr>
          <w:p w14:paraId="5576F2E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102204</w:t>
            </w:r>
          </w:p>
        </w:tc>
        <w:tc>
          <w:tcPr>
            <w:tcW w:w="616" w:type="pct"/>
            <w:tcBorders>
              <w:top w:val="single" w:sz="4" w:space="0" w:color="auto"/>
              <w:left w:val="single" w:sz="4" w:space="0" w:color="auto"/>
              <w:bottom w:val="single" w:sz="4" w:space="0" w:color="auto"/>
              <w:right w:val="single" w:sz="4" w:space="0" w:color="auto"/>
            </w:tcBorders>
            <w:noWrap/>
            <w:vAlign w:val="bottom"/>
          </w:tcPr>
          <w:p w14:paraId="4F50EB4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103619</w:t>
            </w:r>
          </w:p>
        </w:tc>
      </w:tr>
      <w:tr w:rsidR="003C3DA0" w:rsidRPr="00CC49AB" w14:paraId="009AC4FC"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center"/>
            <w:hideMark/>
          </w:tcPr>
          <w:p w14:paraId="62C8930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w:t>
            </w:r>
          </w:p>
        </w:tc>
        <w:tc>
          <w:tcPr>
            <w:tcW w:w="585" w:type="pct"/>
            <w:tcBorders>
              <w:top w:val="single" w:sz="4" w:space="0" w:color="auto"/>
              <w:left w:val="single" w:sz="4" w:space="0" w:color="auto"/>
              <w:bottom w:val="single" w:sz="4" w:space="0" w:color="auto"/>
              <w:right w:val="single" w:sz="4" w:space="0" w:color="auto"/>
            </w:tcBorders>
            <w:noWrap/>
            <w:vAlign w:val="bottom"/>
          </w:tcPr>
          <w:p w14:paraId="43BE63D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762077</w:t>
            </w:r>
          </w:p>
        </w:tc>
        <w:tc>
          <w:tcPr>
            <w:tcW w:w="764" w:type="pct"/>
            <w:tcBorders>
              <w:top w:val="single" w:sz="4" w:space="0" w:color="auto"/>
              <w:left w:val="single" w:sz="4" w:space="0" w:color="auto"/>
              <w:bottom w:val="single" w:sz="4" w:space="0" w:color="auto"/>
              <w:right w:val="single" w:sz="4" w:space="0" w:color="auto"/>
            </w:tcBorders>
            <w:noWrap/>
            <w:vAlign w:val="bottom"/>
          </w:tcPr>
          <w:p w14:paraId="7A0819B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773111</w:t>
            </w:r>
          </w:p>
        </w:tc>
        <w:tc>
          <w:tcPr>
            <w:tcW w:w="585" w:type="pct"/>
            <w:tcBorders>
              <w:top w:val="single" w:sz="4" w:space="0" w:color="auto"/>
              <w:left w:val="single" w:sz="4" w:space="0" w:color="auto"/>
              <w:bottom w:val="single" w:sz="4" w:space="0" w:color="auto"/>
              <w:right w:val="single" w:sz="4" w:space="0" w:color="auto"/>
            </w:tcBorders>
            <w:noWrap/>
            <w:vAlign w:val="bottom"/>
          </w:tcPr>
          <w:p w14:paraId="23CEBA8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785146</w:t>
            </w:r>
          </w:p>
        </w:tc>
        <w:tc>
          <w:tcPr>
            <w:tcW w:w="613" w:type="pct"/>
            <w:tcBorders>
              <w:top w:val="single" w:sz="4" w:space="0" w:color="auto"/>
              <w:left w:val="single" w:sz="4" w:space="0" w:color="auto"/>
              <w:bottom w:val="single" w:sz="4" w:space="0" w:color="auto"/>
              <w:right w:val="single" w:sz="4" w:space="0" w:color="auto"/>
            </w:tcBorders>
            <w:noWrap/>
            <w:vAlign w:val="bottom"/>
          </w:tcPr>
          <w:p w14:paraId="4CD6801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797748</w:t>
            </w:r>
          </w:p>
        </w:tc>
        <w:tc>
          <w:tcPr>
            <w:tcW w:w="660" w:type="pct"/>
            <w:tcBorders>
              <w:top w:val="single" w:sz="4" w:space="0" w:color="auto"/>
              <w:left w:val="single" w:sz="4" w:space="0" w:color="auto"/>
              <w:bottom w:val="single" w:sz="4" w:space="0" w:color="auto"/>
              <w:right w:val="single" w:sz="4" w:space="0" w:color="auto"/>
            </w:tcBorders>
            <w:noWrap/>
            <w:vAlign w:val="bottom"/>
          </w:tcPr>
          <w:p w14:paraId="5BFC00C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810940</w:t>
            </w:r>
          </w:p>
        </w:tc>
        <w:tc>
          <w:tcPr>
            <w:tcW w:w="616" w:type="pct"/>
            <w:tcBorders>
              <w:top w:val="single" w:sz="4" w:space="0" w:color="auto"/>
              <w:left w:val="single" w:sz="4" w:space="0" w:color="auto"/>
              <w:bottom w:val="single" w:sz="4" w:space="0" w:color="auto"/>
              <w:right w:val="single" w:sz="4" w:space="0" w:color="auto"/>
            </w:tcBorders>
            <w:noWrap/>
            <w:vAlign w:val="bottom"/>
          </w:tcPr>
          <w:p w14:paraId="6DB62AF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824745</w:t>
            </w:r>
          </w:p>
        </w:tc>
      </w:tr>
      <w:tr w:rsidR="003C3DA0" w:rsidRPr="00CC49AB" w14:paraId="33C492F1"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C83B23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Zona klimatike</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358CA6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2041</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05B038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2042</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EA4228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2043</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9CE250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2044</w:t>
            </w:r>
          </w:p>
        </w:tc>
        <w:tc>
          <w:tcPr>
            <w:tcW w:w="66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46F8B6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2045</w:t>
            </w:r>
          </w:p>
        </w:tc>
        <w:tc>
          <w:tcPr>
            <w:tcW w:w="61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643028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2046</w:t>
            </w:r>
          </w:p>
        </w:tc>
      </w:tr>
      <w:tr w:rsidR="003C3DA0" w:rsidRPr="00CC49AB" w14:paraId="33A3724C"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745ED3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Zona 1</w:t>
            </w:r>
          </w:p>
        </w:tc>
        <w:tc>
          <w:tcPr>
            <w:tcW w:w="585" w:type="pct"/>
            <w:tcBorders>
              <w:top w:val="single" w:sz="4" w:space="0" w:color="auto"/>
              <w:left w:val="single" w:sz="4" w:space="0" w:color="auto"/>
              <w:bottom w:val="single" w:sz="4" w:space="0" w:color="auto"/>
              <w:right w:val="single" w:sz="4" w:space="0" w:color="auto"/>
            </w:tcBorders>
            <w:noWrap/>
            <w:vAlign w:val="bottom"/>
          </w:tcPr>
          <w:p w14:paraId="70AAEDC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565212</w:t>
            </w:r>
          </w:p>
        </w:tc>
        <w:tc>
          <w:tcPr>
            <w:tcW w:w="764" w:type="pct"/>
            <w:tcBorders>
              <w:top w:val="single" w:sz="4" w:space="0" w:color="auto"/>
              <w:left w:val="single" w:sz="4" w:space="0" w:color="auto"/>
              <w:bottom w:val="single" w:sz="4" w:space="0" w:color="auto"/>
              <w:right w:val="single" w:sz="4" w:space="0" w:color="auto"/>
            </w:tcBorders>
            <w:noWrap/>
            <w:vAlign w:val="bottom"/>
          </w:tcPr>
          <w:p w14:paraId="687133C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576076</w:t>
            </w:r>
          </w:p>
        </w:tc>
        <w:tc>
          <w:tcPr>
            <w:tcW w:w="585" w:type="pct"/>
            <w:tcBorders>
              <w:top w:val="single" w:sz="4" w:space="0" w:color="auto"/>
              <w:left w:val="single" w:sz="4" w:space="0" w:color="auto"/>
              <w:bottom w:val="single" w:sz="4" w:space="0" w:color="auto"/>
              <w:right w:val="single" w:sz="4" w:space="0" w:color="auto"/>
            </w:tcBorders>
            <w:noWrap/>
            <w:vAlign w:val="bottom"/>
          </w:tcPr>
          <w:p w14:paraId="59DD1C0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587386</w:t>
            </w:r>
          </w:p>
        </w:tc>
        <w:tc>
          <w:tcPr>
            <w:tcW w:w="613" w:type="pct"/>
            <w:tcBorders>
              <w:top w:val="single" w:sz="4" w:space="0" w:color="auto"/>
              <w:left w:val="single" w:sz="4" w:space="0" w:color="auto"/>
              <w:bottom w:val="single" w:sz="4" w:space="0" w:color="auto"/>
              <w:right w:val="single" w:sz="4" w:space="0" w:color="auto"/>
            </w:tcBorders>
            <w:noWrap/>
            <w:vAlign w:val="bottom"/>
          </w:tcPr>
          <w:p w14:paraId="12885F1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599222</w:t>
            </w:r>
          </w:p>
        </w:tc>
        <w:tc>
          <w:tcPr>
            <w:tcW w:w="660" w:type="pct"/>
            <w:tcBorders>
              <w:top w:val="single" w:sz="4" w:space="0" w:color="auto"/>
              <w:left w:val="single" w:sz="4" w:space="0" w:color="auto"/>
              <w:bottom w:val="single" w:sz="4" w:space="0" w:color="auto"/>
              <w:right w:val="single" w:sz="4" w:space="0" w:color="auto"/>
            </w:tcBorders>
            <w:noWrap/>
            <w:vAlign w:val="bottom"/>
          </w:tcPr>
          <w:p w14:paraId="14B460C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611609</w:t>
            </w:r>
          </w:p>
        </w:tc>
        <w:tc>
          <w:tcPr>
            <w:tcW w:w="616" w:type="pct"/>
            <w:tcBorders>
              <w:top w:val="single" w:sz="4" w:space="0" w:color="auto"/>
              <w:left w:val="single" w:sz="4" w:space="0" w:color="auto"/>
              <w:bottom w:val="single" w:sz="4" w:space="0" w:color="auto"/>
              <w:right w:val="single" w:sz="4" w:space="0" w:color="auto"/>
            </w:tcBorders>
            <w:noWrap/>
            <w:vAlign w:val="bottom"/>
          </w:tcPr>
          <w:p w14:paraId="66F0817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624571</w:t>
            </w:r>
          </w:p>
        </w:tc>
      </w:tr>
      <w:tr w:rsidR="003C3DA0" w:rsidRPr="00CC49AB" w14:paraId="0CCE917F"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20648CB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Zona 2</w:t>
            </w:r>
          </w:p>
        </w:tc>
        <w:tc>
          <w:tcPr>
            <w:tcW w:w="585" w:type="pct"/>
            <w:tcBorders>
              <w:top w:val="single" w:sz="4" w:space="0" w:color="auto"/>
              <w:left w:val="single" w:sz="4" w:space="0" w:color="auto"/>
              <w:bottom w:val="single" w:sz="4" w:space="0" w:color="auto"/>
              <w:right w:val="single" w:sz="4" w:space="0" w:color="auto"/>
            </w:tcBorders>
            <w:noWrap/>
            <w:vAlign w:val="bottom"/>
          </w:tcPr>
          <w:p w14:paraId="4C76869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169181</w:t>
            </w:r>
          </w:p>
        </w:tc>
        <w:tc>
          <w:tcPr>
            <w:tcW w:w="764" w:type="pct"/>
            <w:tcBorders>
              <w:top w:val="single" w:sz="4" w:space="0" w:color="auto"/>
              <w:left w:val="single" w:sz="4" w:space="0" w:color="auto"/>
              <w:bottom w:val="single" w:sz="4" w:space="0" w:color="auto"/>
              <w:right w:val="single" w:sz="4" w:space="0" w:color="auto"/>
            </w:tcBorders>
            <w:noWrap/>
            <w:vAlign w:val="bottom"/>
          </w:tcPr>
          <w:p w14:paraId="7A17423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172123</w:t>
            </w:r>
          </w:p>
        </w:tc>
        <w:tc>
          <w:tcPr>
            <w:tcW w:w="585" w:type="pct"/>
            <w:tcBorders>
              <w:top w:val="single" w:sz="4" w:space="0" w:color="auto"/>
              <w:left w:val="single" w:sz="4" w:space="0" w:color="auto"/>
              <w:bottom w:val="single" w:sz="4" w:space="0" w:color="auto"/>
              <w:right w:val="single" w:sz="4" w:space="0" w:color="auto"/>
            </w:tcBorders>
            <w:noWrap/>
            <w:vAlign w:val="bottom"/>
          </w:tcPr>
          <w:p w14:paraId="6953807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175181</w:t>
            </w:r>
          </w:p>
        </w:tc>
        <w:tc>
          <w:tcPr>
            <w:tcW w:w="613" w:type="pct"/>
            <w:tcBorders>
              <w:top w:val="single" w:sz="4" w:space="0" w:color="auto"/>
              <w:left w:val="single" w:sz="4" w:space="0" w:color="auto"/>
              <w:bottom w:val="single" w:sz="4" w:space="0" w:color="auto"/>
              <w:right w:val="single" w:sz="4" w:space="0" w:color="auto"/>
            </w:tcBorders>
            <w:noWrap/>
            <w:vAlign w:val="bottom"/>
          </w:tcPr>
          <w:p w14:paraId="4373F1E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178374</w:t>
            </w:r>
          </w:p>
        </w:tc>
        <w:tc>
          <w:tcPr>
            <w:tcW w:w="660" w:type="pct"/>
            <w:tcBorders>
              <w:top w:val="single" w:sz="4" w:space="0" w:color="auto"/>
              <w:left w:val="single" w:sz="4" w:space="0" w:color="auto"/>
              <w:bottom w:val="single" w:sz="4" w:space="0" w:color="auto"/>
              <w:right w:val="single" w:sz="4" w:space="0" w:color="auto"/>
            </w:tcBorders>
            <w:noWrap/>
            <w:vAlign w:val="bottom"/>
          </w:tcPr>
          <w:p w14:paraId="521500B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181711</w:t>
            </w:r>
          </w:p>
        </w:tc>
        <w:tc>
          <w:tcPr>
            <w:tcW w:w="616" w:type="pct"/>
            <w:tcBorders>
              <w:top w:val="single" w:sz="4" w:space="0" w:color="auto"/>
              <w:left w:val="single" w:sz="4" w:space="0" w:color="auto"/>
              <w:bottom w:val="single" w:sz="4" w:space="0" w:color="auto"/>
              <w:right w:val="single" w:sz="4" w:space="0" w:color="auto"/>
            </w:tcBorders>
            <w:noWrap/>
            <w:vAlign w:val="bottom"/>
          </w:tcPr>
          <w:p w14:paraId="0ACA453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185195</w:t>
            </w:r>
          </w:p>
        </w:tc>
      </w:tr>
      <w:tr w:rsidR="003C3DA0" w:rsidRPr="00CC49AB" w14:paraId="1785013F"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6BB07D4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Zona 3</w:t>
            </w:r>
          </w:p>
        </w:tc>
        <w:tc>
          <w:tcPr>
            <w:tcW w:w="585" w:type="pct"/>
            <w:tcBorders>
              <w:top w:val="single" w:sz="4" w:space="0" w:color="auto"/>
              <w:left w:val="single" w:sz="4" w:space="0" w:color="auto"/>
              <w:bottom w:val="single" w:sz="4" w:space="0" w:color="auto"/>
              <w:right w:val="single" w:sz="4" w:space="0" w:color="auto"/>
            </w:tcBorders>
            <w:noWrap/>
            <w:vAlign w:val="bottom"/>
          </w:tcPr>
          <w:p w14:paraId="6CC37D0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105128</w:t>
            </w:r>
          </w:p>
        </w:tc>
        <w:tc>
          <w:tcPr>
            <w:tcW w:w="764" w:type="pct"/>
            <w:tcBorders>
              <w:top w:val="single" w:sz="4" w:space="0" w:color="auto"/>
              <w:left w:val="single" w:sz="4" w:space="0" w:color="auto"/>
              <w:bottom w:val="single" w:sz="4" w:space="0" w:color="auto"/>
              <w:right w:val="single" w:sz="4" w:space="0" w:color="auto"/>
            </w:tcBorders>
            <w:noWrap/>
            <w:vAlign w:val="bottom"/>
          </w:tcPr>
          <w:p w14:paraId="229FC31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106690</w:t>
            </w:r>
          </w:p>
        </w:tc>
        <w:tc>
          <w:tcPr>
            <w:tcW w:w="585" w:type="pct"/>
            <w:tcBorders>
              <w:top w:val="single" w:sz="4" w:space="0" w:color="auto"/>
              <w:left w:val="single" w:sz="4" w:space="0" w:color="auto"/>
              <w:bottom w:val="single" w:sz="4" w:space="0" w:color="auto"/>
              <w:right w:val="single" w:sz="4" w:space="0" w:color="auto"/>
            </w:tcBorders>
            <w:noWrap/>
            <w:vAlign w:val="bottom"/>
          </w:tcPr>
          <w:p w14:paraId="660D267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108307</w:t>
            </w:r>
          </w:p>
        </w:tc>
        <w:tc>
          <w:tcPr>
            <w:tcW w:w="613" w:type="pct"/>
            <w:tcBorders>
              <w:top w:val="single" w:sz="4" w:space="0" w:color="auto"/>
              <w:left w:val="single" w:sz="4" w:space="0" w:color="auto"/>
              <w:bottom w:val="single" w:sz="4" w:space="0" w:color="auto"/>
              <w:right w:val="single" w:sz="4" w:space="0" w:color="auto"/>
            </w:tcBorders>
            <w:noWrap/>
            <w:vAlign w:val="bottom"/>
          </w:tcPr>
          <w:p w14:paraId="2188C75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109990</w:t>
            </w:r>
          </w:p>
        </w:tc>
        <w:tc>
          <w:tcPr>
            <w:tcW w:w="660" w:type="pct"/>
            <w:tcBorders>
              <w:top w:val="single" w:sz="4" w:space="0" w:color="auto"/>
              <w:left w:val="single" w:sz="4" w:space="0" w:color="auto"/>
              <w:bottom w:val="single" w:sz="4" w:space="0" w:color="auto"/>
              <w:right w:val="single" w:sz="4" w:space="0" w:color="auto"/>
            </w:tcBorders>
            <w:noWrap/>
            <w:vAlign w:val="bottom"/>
          </w:tcPr>
          <w:p w14:paraId="175546D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111741</w:t>
            </w:r>
          </w:p>
        </w:tc>
        <w:tc>
          <w:tcPr>
            <w:tcW w:w="616" w:type="pct"/>
            <w:tcBorders>
              <w:top w:val="single" w:sz="4" w:space="0" w:color="auto"/>
              <w:left w:val="single" w:sz="4" w:space="0" w:color="auto"/>
              <w:bottom w:val="single" w:sz="4" w:space="0" w:color="auto"/>
              <w:right w:val="single" w:sz="4" w:space="0" w:color="auto"/>
            </w:tcBorders>
            <w:noWrap/>
            <w:vAlign w:val="bottom"/>
          </w:tcPr>
          <w:p w14:paraId="3D8AF92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113563</w:t>
            </w:r>
          </w:p>
        </w:tc>
      </w:tr>
      <w:tr w:rsidR="003C3DA0" w:rsidRPr="00CC49AB" w14:paraId="450C665C"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center"/>
            <w:hideMark/>
          </w:tcPr>
          <w:p w14:paraId="648D8A9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w:t>
            </w:r>
          </w:p>
        </w:tc>
        <w:tc>
          <w:tcPr>
            <w:tcW w:w="585" w:type="pct"/>
            <w:tcBorders>
              <w:top w:val="single" w:sz="4" w:space="0" w:color="auto"/>
              <w:left w:val="single" w:sz="4" w:space="0" w:color="auto"/>
              <w:bottom w:val="single" w:sz="4" w:space="0" w:color="auto"/>
              <w:right w:val="single" w:sz="4" w:space="0" w:color="auto"/>
            </w:tcBorders>
            <w:noWrap/>
            <w:vAlign w:val="bottom"/>
          </w:tcPr>
          <w:p w14:paraId="250A2E8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839521</w:t>
            </w:r>
          </w:p>
        </w:tc>
        <w:tc>
          <w:tcPr>
            <w:tcW w:w="764" w:type="pct"/>
            <w:tcBorders>
              <w:top w:val="single" w:sz="4" w:space="0" w:color="auto"/>
              <w:left w:val="single" w:sz="4" w:space="0" w:color="auto"/>
              <w:bottom w:val="single" w:sz="4" w:space="0" w:color="auto"/>
              <w:right w:val="single" w:sz="4" w:space="0" w:color="auto"/>
            </w:tcBorders>
            <w:noWrap/>
            <w:vAlign w:val="bottom"/>
          </w:tcPr>
          <w:p w14:paraId="12A8A87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854889</w:t>
            </w:r>
          </w:p>
        </w:tc>
        <w:tc>
          <w:tcPr>
            <w:tcW w:w="585" w:type="pct"/>
            <w:tcBorders>
              <w:top w:val="single" w:sz="4" w:space="0" w:color="auto"/>
              <w:left w:val="single" w:sz="4" w:space="0" w:color="auto"/>
              <w:bottom w:val="single" w:sz="4" w:space="0" w:color="auto"/>
              <w:right w:val="single" w:sz="4" w:space="0" w:color="auto"/>
            </w:tcBorders>
            <w:noWrap/>
            <w:vAlign w:val="bottom"/>
          </w:tcPr>
          <w:p w14:paraId="6B52F35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870873</w:t>
            </w:r>
          </w:p>
        </w:tc>
        <w:tc>
          <w:tcPr>
            <w:tcW w:w="613" w:type="pct"/>
            <w:tcBorders>
              <w:top w:val="single" w:sz="4" w:space="0" w:color="auto"/>
              <w:left w:val="single" w:sz="4" w:space="0" w:color="auto"/>
              <w:bottom w:val="single" w:sz="4" w:space="0" w:color="auto"/>
              <w:right w:val="single" w:sz="4" w:space="0" w:color="auto"/>
            </w:tcBorders>
            <w:noWrap/>
            <w:vAlign w:val="bottom"/>
          </w:tcPr>
          <w:p w14:paraId="684ED10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887586</w:t>
            </w:r>
          </w:p>
        </w:tc>
        <w:tc>
          <w:tcPr>
            <w:tcW w:w="660" w:type="pct"/>
            <w:tcBorders>
              <w:top w:val="single" w:sz="4" w:space="0" w:color="auto"/>
              <w:left w:val="single" w:sz="4" w:space="0" w:color="auto"/>
              <w:bottom w:val="single" w:sz="4" w:space="0" w:color="auto"/>
              <w:right w:val="single" w:sz="4" w:space="0" w:color="auto"/>
            </w:tcBorders>
            <w:noWrap/>
            <w:vAlign w:val="bottom"/>
          </w:tcPr>
          <w:p w14:paraId="32B529B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905060</w:t>
            </w:r>
          </w:p>
        </w:tc>
        <w:tc>
          <w:tcPr>
            <w:tcW w:w="616" w:type="pct"/>
            <w:tcBorders>
              <w:top w:val="single" w:sz="4" w:space="0" w:color="auto"/>
              <w:left w:val="single" w:sz="4" w:space="0" w:color="auto"/>
              <w:bottom w:val="single" w:sz="4" w:space="0" w:color="auto"/>
              <w:right w:val="single" w:sz="4" w:space="0" w:color="auto"/>
            </w:tcBorders>
            <w:noWrap/>
            <w:vAlign w:val="bottom"/>
          </w:tcPr>
          <w:p w14:paraId="6B0F4D1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923329</w:t>
            </w:r>
          </w:p>
        </w:tc>
      </w:tr>
      <w:tr w:rsidR="003C3DA0" w:rsidRPr="00CC49AB" w14:paraId="6E018B0C"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7BFA18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sz w:val="18"/>
                <w:szCs w:val="22"/>
                <w:lang w:eastAsia="en-US"/>
              </w:rPr>
              <w:t>Zona klimatike</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5DA4842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2047</w:t>
            </w:r>
          </w:p>
        </w:tc>
        <w:tc>
          <w:tcPr>
            <w:tcW w:w="764"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B6F547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2048</w:t>
            </w:r>
          </w:p>
        </w:tc>
        <w:tc>
          <w:tcPr>
            <w:tcW w:w="585"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9073F5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2049</w:t>
            </w:r>
          </w:p>
        </w:tc>
        <w:tc>
          <w:tcPr>
            <w:tcW w:w="613"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6154FE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2050</w:t>
            </w:r>
          </w:p>
        </w:tc>
        <w:tc>
          <w:tcPr>
            <w:tcW w:w="660" w:type="pct"/>
            <w:tcBorders>
              <w:top w:val="single" w:sz="4" w:space="0" w:color="auto"/>
              <w:left w:val="single" w:sz="4" w:space="0" w:color="auto"/>
              <w:bottom w:val="single" w:sz="4" w:space="0" w:color="auto"/>
              <w:right w:val="single" w:sz="4" w:space="0" w:color="auto"/>
            </w:tcBorders>
            <w:noWrap/>
            <w:vAlign w:val="center"/>
          </w:tcPr>
          <w:p w14:paraId="6AA761A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325B275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660E445"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4C40460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Zona 1</w:t>
            </w:r>
          </w:p>
        </w:tc>
        <w:tc>
          <w:tcPr>
            <w:tcW w:w="585" w:type="pct"/>
            <w:tcBorders>
              <w:top w:val="single" w:sz="4" w:space="0" w:color="auto"/>
              <w:left w:val="single" w:sz="4" w:space="0" w:color="auto"/>
              <w:bottom w:val="single" w:sz="4" w:space="0" w:color="auto"/>
              <w:right w:val="single" w:sz="4" w:space="0" w:color="auto"/>
            </w:tcBorders>
            <w:noWrap/>
            <w:vAlign w:val="bottom"/>
          </w:tcPr>
          <w:p w14:paraId="58CAEEA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638136</w:t>
            </w:r>
          </w:p>
        </w:tc>
        <w:tc>
          <w:tcPr>
            <w:tcW w:w="764" w:type="pct"/>
            <w:tcBorders>
              <w:top w:val="single" w:sz="4" w:space="0" w:color="auto"/>
              <w:left w:val="single" w:sz="4" w:space="0" w:color="auto"/>
              <w:bottom w:val="single" w:sz="4" w:space="0" w:color="auto"/>
              <w:right w:val="single" w:sz="4" w:space="0" w:color="auto"/>
            </w:tcBorders>
            <w:noWrap/>
            <w:vAlign w:val="bottom"/>
          </w:tcPr>
          <w:p w14:paraId="7C3174E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652331</w:t>
            </w:r>
          </w:p>
        </w:tc>
        <w:tc>
          <w:tcPr>
            <w:tcW w:w="585" w:type="pct"/>
            <w:tcBorders>
              <w:top w:val="single" w:sz="4" w:space="0" w:color="auto"/>
              <w:left w:val="single" w:sz="4" w:space="0" w:color="auto"/>
              <w:bottom w:val="single" w:sz="4" w:space="0" w:color="auto"/>
              <w:right w:val="single" w:sz="4" w:space="0" w:color="auto"/>
            </w:tcBorders>
            <w:noWrap/>
            <w:vAlign w:val="bottom"/>
          </w:tcPr>
          <w:p w14:paraId="105E704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667188</w:t>
            </w:r>
          </w:p>
        </w:tc>
        <w:tc>
          <w:tcPr>
            <w:tcW w:w="613" w:type="pct"/>
            <w:tcBorders>
              <w:top w:val="single" w:sz="4" w:space="0" w:color="auto"/>
              <w:left w:val="single" w:sz="4" w:space="0" w:color="auto"/>
              <w:bottom w:val="single" w:sz="4" w:space="0" w:color="auto"/>
              <w:right w:val="single" w:sz="4" w:space="0" w:color="auto"/>
            </w:tcBorders>
            <w:noWrap/>
            <w:vAlign w:val="bottom"/>
          </w:tcPr>
          <w:p w14:paraId="1206FE3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682736</w:t>
            </w:r>
          </w:p>
        </w:tc>
        <w:tc>
          <w:tcPr>
            <w:tcW w:w="660" w:type="pct"/>
            <w:tcBorders>
              <w:top w:val="single" w:sz="4" w:space="0" w:color="auto"/>
              <w:left w:val="single" w:sz="4" w:space="0" w:color="auto"/>
              <w:bottom w:val="single" w:sz="4" w:space="0" w:color="auto"/>
              <w:right w:val="single" w:sz="4" w:space="0" w:color="auto"/>
            </w:tcBorders>
            <w:noWrap/>
            <w:vAlign w:val="center"/>
          </w:tcPr>
          <w:p w14:paraId="3154097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7FFC8AA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5D18A50A"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E21E13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Zona 2</w:t>
            </w:r>
          </w:p>
        </w:tc>
        <w:tc>
          <w:tcPr>
            <w:tcW w:w="585" w:type="pct"/>
            <w:tcBorders>
              <w:top w:val="single" w:sz="4" w:space="0" w:color="auto"/>
              <w:left w:val="single" w:sz="4" w:space="0" w:color="auto"/>
              <w:bottom w:val="single" w:sz="4" w:space="0" w:color="auto"/>
              <w:right w:val="single" w:sz="4" w:space="0" w:color="auto"/>
            </w:tcBorders>
            <w:noWrap/>
            <w:vAlign w:val="bottom"/>
          </w:tcPr>
          <w:p w14:paraId="14CAC78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188834</w:t>
            </w:r>
          </w:p>
        </w:tc>
        <w:tc>
          <w:tcPr>
            <w:tcW w:w="764" w:type="pct"/>
            <w:tcBorders>
              <w:top w:val="single" w:sz="4" w:space="0" w:color="auto"/>
              <w:left w:val="single" w:sz="4" w:space="0" w:color="auto"/>
              <w:bottom w:val="single" w:sz="4" w:space="0" w:color="auto"/>
              <w:right w:val="single" w:sz="4" w:space="0" w:color="auto"/>
            </w:tcBorders>
            <w:noWrap/>
            <w:vAlign w:val="bottom"/>
          </w:tcPr>
          <w:p w14:paraId="4254CB1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192635</w:t>
            </w:r>
          </w:p>
        </w:tc>
        <w:tc>
          <w:tcPr>
            <w:tcW w:w="585" w:type="pct"/>
            <w:tcBorders>
              <w:top w:val="single" w:sz="4" w:space="0" w:color="auto"/>
              <w:left w:val="single" w:sz="4" w:space="0" w:color="auto"/>
              <w:bottom w:val="single" w:sz="4" w:space="0" w:color="auto"/>
              <w:right w:val="single" w:sz="4" w:space="0" w:color="auto"/>
            </w:tcBorders>
            <w:noWrap/>
            <w:vAlign w:val="bottom"/>
          </w:tcPr>
          <w:p w14:paraId="49FF739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196604</w:t>
            </w:r>
          </w:p>
        </w:tc>
        <w:tc>
          <w:tcPr>
            <w:tcW w:w="613" w:type="pct"/>
            <w:tcBorders>
              <w:top w:val="single" w:sz="4" w:space="0" w:color="auto"/>
              <w:left w:val="single" w:sz="4" w:space="0" w:color="auto"/>
              <w:bottom w:val="single" w:sz="4" w:space="0" w:color="auto"/>
              <w:right w:val="single" w:sz="4" w:space="0" w:color="auto"/>
            </w:tcBorders>
            <w:noWrap/>
            <w:vAlign w:val="bottom"/>
          </w:tcPr>
          <w:p w14:paraId="6803347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200749</w:t>
            </w:r>
          </w:p>
        </w:tc>
        <w:tc>
          <w:tcPr>
            <w:tcW w:w="660" w:type="pct"/>
            <w:tcBorders>
              <w:top w:val="single" w:sz="4" w:space="0" w:color="auto"/>
              <w:left w:val="single" w:sz="4" w:space="0" w:color="auto"/>
              <w:bottom w:val="single" w:sz="4" w:space="0" w:color="auto"/>
              <w:right w:val="single" w:sz="4" w:space="0" w:color="auto"/>
            </w:tcBorders>
            <w:noWrap/>
            <w:vAlign w:val="center"/>
          </w:tcPr>
          <w:p w14:paraId="5E00785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5314B96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03324B45"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bottom"/>
            <w:hideMark/>
          </w:tcPr>
          <w:p w14:paraId="1580529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Zona 3</w:t>
            </w:r>
          </w:p>
        </w:tc>
        <w:tc>
          <w:tcPr>
            <w:tcW w:w="585" w:type="pct"/>
            <w:tcBorders>
              <w:top w:val="single" w:sz="4" w:space="0" w:color="auto"/>
              <w:left w:val="single" w:sz="4" w:space="0" w:color="auto"/>
              <w:bottom w:val="single" w:sz="4" w:space="0" w:color="auto"/>
              <w:right w:val="single" w:sz="4" w:space="0" w:color="auto"/>
            </w:tcBorders>
            <w:noWrap/>
            <w:vAlign w:val="bottom"/>
          </w:tcPr>
          <w:p w14:paraId="76EC47A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115457</w:t>
            </w:r>
          </w:p>
        </w:tc>
        <w:tc>
          <w:tcPr>
            <w:tcW w:w="764" w:type="pct"/>
            <w:tcBorders>
              <w:top w:val="single" w:sz="4" w:space="0" w:color="auto"/>
              <w:left w:val="single" w:sz="4" w:space="0" w:color="auto"/>
              <w:bottom w:val="single" w:sz="4" w:space="0" w:color="auto"/>
              <w:right w:val="single" w:sz="4" w:space="0" w:color="auto"/>
            </w:tcBorders>
            <w:noWrap/>
            <w:vAlign w:val="bottom"/>
          </w:tcPr>
          <w:p w14:paraId="6186071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117427</w:t>
            </w:r>
          </w:p>
        </w:tc>
        <w:tc>
          <w:tcPr>
            <w:tcW w:w="585" w:type="pct"/>
            <w:tcBorders>
              <w:top w:val="single" w:sz="4" w:space="0" w:color="auto"/>
              <w:left w:val="single" w:sz="4" w:space="0" w:color="auto"/>
              <w:bottom w:val="single" w:sz="4" w:space="0" w:color="auto"/>
              <w:right w:val="single" w:sz="4" w:space="0" w:color="auto"/>
            </w:tcBorders>
            <w:noWrap/>
            <w:vAlign w:val="bottom"/>
          </w:tcPr>
          <w:p w14:paraId="6DCA0DE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119476</w:t>
            </w:r>
          </w:p>
        </w:tc>
        <w:tc>
          <w:tcPr>
            <w:tcW w:w="613" w:type="pct"/>
            <w:tcBorders>
              <w:top w:val="single" w:sz="4" w:space="0" w:color="auto"/>
              <w:left w:val="single" w:sz="4" w:space="0" w:color="auto"/>
              <w:bottom w:val="single" w:sz="4" w:space="0" w:color="auto"/>
              <w:right w:val="single" w:sz="4" w:space="0" w:color="auto"/>
            </w:tcBorders>
            <w:noWrap/>
            <w:vAlign w:val="bottom"/>
          </w:tcPr>
          <w:p w14:paraId="7B85863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121605</w:t>
            </w:r>
          </w:p>
        </w:tc>
        <w:tc>
          <w:tcPr>
            <w:tcW w:w="660" w:type="pct"/>
            <w:tcBorders>
              <w:top w:val="single" w:sz="4" w:space="0" w:color="auto"/>
              <w:left w:val="single" w:sz="4" w:space="0" w:color="auto"/>
              <w:bottom w:val="single" w:sz="4" w:space="0" w:color="auto"/>
              <w:right w:val="single" w:sz="4" w:space="0" w:color="auto"/>
            </w:tcBorders>
            <w:noWrap/>
            <w:vAlign w:val="center"/>
          </w:tcPr>
          <w:p w14:paraId="4C7A66C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0EC6FF0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30E27F8B" w14:textId="77777777" w:rsidTr="00D34145">
        <w:trPr>
          <w:trHeight w:val="144"/>
        </w:trPr>
        <w:tc>
          <w:tcPr>
            <w:tcW w:w="1176" w:type="pct"/>
            <w:tcBorders>
              <w:top w:val="single" w:sz="4" w:space="0" w:color="auto"/>
              <w:left w:val="single" w:sz="4" w:space="0" w:color="auto"/>
              <w:bottom w:val="single" w:sz="4" w:space="0" w:color="auto"/>
              <w:right w:val="single" w:sz="4" w:space="0" w:color="auto"/>
            </w:tcBorders>
            <w:noWrap/>
            <w:vAlign w:val="center"/>
            <w:hideMark/>
          </w:tcPr>
          <w:p w14:paraId="3B7E517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w:t>
            </w:r>
          </w:p>
        </w:tc>
        <w:tc>
          <w:tcPr>
            <w:tcW w:w="585" w:type="pct"/>
            <w:tcBorders>
              <w:top w:val="single" w:sz="4" w:space="0" w:color="auto"/>
              <w:left w:val="single" w:sz="4" w:space="0" w:color="auto"/>
              <w:bottom w:val="single" w:sz="4" w:space="0" w:color="auto"/>
              <w:right w:val="single" w:sz="4" w:space="0" w:color="auto"/>
            </w:tcBorders>
            <w:noWrap/>
            <w:vAlign w:val="bottom"/>
          </w:tcPr>
          <w:p w14:paraId="7808DD7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942427</w:t>
            </w:r>
          </w:p>
        </w:tc>
        <w:tc>
          <w:tcPr>
            <w:tcW w:w="764" w:type="pct"/>
            <w:tcBorders>
              <w:top w:val="single" w:sz="4" w:space="0" w:color="auto"/>
              <w:left w:val="single" w:sz="4" w:space="0" w:color="auto"/>
              <w:bottom w:val="single" w:sz="4" w:space="0" w:color="auto"/>
              <w:right w:val="single" w:sz="4" w:space="0" w:color="auto"/>
            </w:tcBorders>
            <w:noWrap/>
            <w:vAlign w:val="bottom"/>
          </w:tcPr>
          <w:p w14:paraId="0724D96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962394</w:t>
            </w:r>
          </w:p>
        </w:tc>
        <w:tc>
          <w:tcPr>
            <w:tcW w:w="585" w:type="pct"/>
            <w:tcBorders>
              <w:top w:val="single" w:sz="4" w:space="0" w:color="auto"/>
              <w:left w:val="single" w:sz="4" w:space="0" w:color="auto"/>
              <w:bottom w:val="single" w:sz="4" w:space="0" w:color="auto"/>
              <w:right w:val="single" w:sz="4" w:space="0" w:color="auto"/>
            </w:tcBorders>
            <w:noWrap/>
            <w:vAlign w:val="bottom"/>
          </w:tcPr>
          <w:p w14:paraId="2BB5F14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983267</w:t>
            </w:r>
          </w:p>
        </w:tc>
        <w:tc>
          <w:tcPr>
            <w:tcW w:w="613" w:type="pct"/>
            <w:tcBorders>
              <w:top w:val="single" w:sz="4" w:space="0" w:color="auto"/>
              <w:left w:val="single" w:sz="4" w:space="0" w:color="auto"/>
              <w:bottom w:val="single" w:sz="4" w:space="0" w:color="auto"/>
              <w:right w:val="single" w:sz="4" w:space="0" w:color="auto"/>
            </w:tcBorders>
            <w:noWrap/>
            <w:vAlign w:val="bottom"/>
          </w:tcPr>
          <w:p w14:paraId="7DF52F7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1005091</w:t>
            </w:r>
          </w:p>
        </w:tc>
        <w:tc>
          <w:tcPr>
            <w:tcW w:w="660" w:type="pct"/>
            <w:tcBorders>
              <w:top w:val="single" w:sz="4" w:space="0" w:color="auto"/>
              <w:left w:val="single" w:sz="4" w:space="0" w:color="auto"/>
              <w:bottom w:val="single" w:sz="4" w:space="0" w:color="auto"/>
              <w:right w:val="single" w:sz="4" w:space="0" w:color="auto"/>
            </w:tcBorders>
            <w:noWrap/>
            <w:vAlign w:val="center"/>
          </w:tcPr>
          <w:p w14:paraId="422AD4C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16" w:type="pct"/>
            <w:tcBorders>
              <w:top w:val="single" w:sz="4" w:space="0" w:color="auto"/>
              <w:left w:val="single" w:sz="4" w:space="0" w:color="auto"/>
              <w:bottom w:val="single" w:sz="4" w:space="0" w:color="auto"/>
              <w:right w:val="single" w:sz="4" w:space="0" w:color="auto"/>
            </w:tcBorders>
            <w:noWrap/>
            <w:vAlign w:val="center"/>
          </w:tcPr>
          <w:p w14:paraId="00329DF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7C43D288" w14:textId="77777777" w:rsidR="003C3DA0" w:rsidRPr="00CC49AB" w:rsidRDefault="003C3DA0" w:rsidP="00E82E3E">
      <w:pPr>
        <w:pStyle w:val="TEKSTIIIIII"/>
      </w:pPr>
    </w:p>
    <w:p w14:paraId="50F0AE3B" w14:textId="60E3C47F" w:rsidR="003C3DA0" w:rsidRPr="00CC49AB" w:rsidRDefault="003C3DA0" w:rsidP="00E82E3E">
      <w:pPr>
        <w:pStyle w:val="TEKSTIIIIII"/>
      </w:pPr>
      <w:bookmarkStart w:id="424" w:name="_Toc184729181"/>
      <w:r w:rsidRPr="00CC49AB">
        <w:t xml:space="preserve">Aneksi 12: </w:t>
      </w:r>
      <w:r w:rsidR="00913714">
        <w:t>Sipërfaqja</w:t>
      </w:r>
      <w:r w:rsidRPr="00CC49AB">
        <w:t xml:space="preserve"> e parashikuar e njësive të banimit të zonave klimatike 1, 2 dhe 3 të okupuara për periudhën </w:t>
      </w:r>
      <w:r w:rsidR="00CE5C83" w:rsidRPr="00CC49AB">
        <w:t>2023–2050</w:t>
      </w:r>
      <w:bookmarkEnd w:id="424"/>
    </w:p>
    <w:p w14:paraId="3C58ECF8" w14:textId="77777777" w:rsidR="003C3DA0" w:rsidRPr="00CC49AB" w:rsidRDefault="003C3DA0" w:rsidP="003C3DA0">
      <w:pPr>
        <w:spacing w:after="0" w:line="240" w:lineRule="auto"/>
        <w:ind w:left="-540" w:firstLine="540"/>
        <w:rPr>
          <w:rFonts w:ascii="Garamond" w:hAnsi="Garamond" w:cs="Times New Roman"/>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70"/>
        <w:gridCol w:w="1217"/>
        <w:gridCol w:w="1359"/>
        <w:gridCol w:w="1359"/>
        <w:gridCol w:w="1216"/>
        <w:gridCol w:w="1270"/>
        <w:gridCol w:w="1359"/>
      </w:tblGrid>
      <w:tr w:rsidR="003C3DA0" w:rsidRPr="006D0222" w14:paraId="7685AE54"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A87B046" w14:textId="77777777" w:rsidR="003C3DA0" w:rsidRPr="006D0222"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6D0222">
              <w:rPr>
                <w:rFonts w:ascii="Garamond" w:eastAsia="Times New Roman" w:hAnsi="Garamond" w:cs="Times New Roman"/>
                <w:b/>
                <w:bCs/>
                <w:sz w:val="16"/>
                <w:szCs w:val="22"/>
                <w:lang w:eastAsia="en-US"/>
              </w:rPr>
              <w:t>Zona klimatike</w:t>
            </w:r>
          </w:p>
        </w:tc>
        <w:tc>
          <w:tcPr>
            <w:tcW w:w="65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2824087" w14:textId="77777777" w:rsidR="003C3DA0" w:rsidRPr="006D0222" w:rsidRDefault="003C3DA0" w:rsidP="006D0222">
            <w:pPr>
              <w:spacing w:after="0" w:line="240" w:lineRule="auto"/>
              <w:jc w:val="right"/>
              <w:rPr>
                <w:rFonts w:ascii="Garamond" w:eastAsia="Times New Roman" w:hAnsi="Garamond" w:cs="Times New Roman"/>
                <w:b/>
                <w:bCs/>
                <w:sz w:val="16"/>
                <w:szCs w:val="22"/>
                <w:lang w:eastAsia="en-US"/>
              </w:rPr>
            </w:pPr>
            <w:r w:rsidRPr="006D0222">
              <w:rPr>
                <w:rFonts w:ascii="Garamond" w:eastAsia="Times New Roman" w:hAnsi="Garamond" w:cs="Times New Roman"/>
                <w:b/>
                <w:bCs/>
                <w:sz w:val="16"/>
                <w:szCs w:val="22"/>
                <w:lang w:eastAsia="en-US"/>
              </w:rPr>
              <w:t>2023</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59F23F60" w14:textId="77777777" w:rsidR="003C3DA0" w:rsidRPr="006D0222" w:rsidRDefault="003C3DA0" w:rsidP="006D0222">
            <w:pPr>
              <w:spacing w:after="0" w:line="240" w:lineRule="auto"/>
              <w:jc w:val="right"/>
              <w:rPr>
                <w:rFonts w:ascii="Garamond" w:eastAsia="Times New Roman" w:hAnsi="Garamond" w:cs="Times New Roman"/>
                <w:b/>
                <w:bCs/>
                <w:sz w:val="16"/>
                <w:szCs w:val="22"/>
                <w:lang w:eastAsia="en-US"/>
              </w:rPr>
            </w:pPr>
            <w:r w:rsidRPr="006D0222">
              <w:rPr>
                <w:rFonts w:ascii="Garamond" w:eastAsia="Times New Roman" w:hAnsi="Garamond" w:cs="Times New Roman"/>
                <w:b/>
                <w:bCs/>
                <w:sz w:val="16"/>
                <w:szCs w:val="22"/>
                <w:lang w:eastAsia="en-US"/>
              </w:rPr>
              <w:t>2024</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D7638E5" w14:textId="77777777" w:rsidR="003C3DA0" w:rsidRPr="006D0222" w:rsidRDefault="003C3DA0" w:rsidP="006D0222">
            <w:pPr>
              <w:spacing w:after="0" w:line="240" w:lineRule="auto"/>
              <w:jc w:val="right"/>
              <w:rPr>
                <w:rFonts w:ascii="Garamond" w:eastAsia="Times New Roman" w:hAnsi="Garamond" w:cs="Times New Roman"/>
                <w:b/>
                <w:bCs/>
                <w:sz w:val="16"/>
                <w:szCs w:val="22"/>
                <w:lang w:eastAsia="en-US"/>
              </w:rPr>
            </w:pPr>
            <w:r w:rsidRPr="006D0222">
              <w:rPr>
                <w:rFonts w:ascii="Garamond" w:eastAsia="Times New Roman" w:hAnsi="Garamond" w:cs="Times New Roman"/>
                <w:b/>
                <w:bCs/>
                <w:sz w:val="16"/>
                <w:szCs w:val="22"/>
                <w:lang w:eastAsia="en-US"/>
              </w:rPr>
              <w:t>2025</w:t>
            </w:r>
          </w:p>
        </w:tc>
        <w:tc>
          <w:tcPr>
            <w:tcW w:w="65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B716CB3" w14:textId="77777777" w:rsidR="003C3DA0" w:rsidRPr="006D0222" w:rsidRDefault="003C3DA0" w:rsidP="006D0222">
            <w:pPr>
              <w:spacing w:after="0" w:line="240" w:lineRule="auto"/>
              <w:jc w:val="right"/>
              <w:rPr>
                <w:rFonts w:ascii="Garamond" w:eastAsia="Times New Roman" w:hAnsi="Garamond" w:cs="Times New Roman"/>
                <w:b/>
                <w:bCs/>
                <w:sz w:val="16"/>
                <w:szCs w:val="22"/>
                <w:lang w:eastAsia="en-US"/>
              </w:rPr>
            </w:pPr>
            <w:r w:rsidRPr="006D0222">
              <w:rPr>
                <w:rFonts w:ascii="Garamond" w:eastAsia="Times New Roman" w:hAnsi="Garamond" w:cs="Times New Roman"/>
                <w:b/>
                <w:bCs/>
                <w:sz w:val="16"/>
                <w:szCs w:val="22"/>
                <w:lang w:eastAsia="en-US"/>
              </w:rPr>
              <w:t>2026</w:t>
            </w:r>
          </w:p>
        </w:tc>
        <w:tc>
          <w:tcPr>
            <w:tcW w:w="6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964021E" w14:textId="77777777" w:rsidR="003C3DA0" w:rsidRPr="006D0222" w:rsidRDefault="003C3DA0" w:rsidP="006D0222">
            <w:pPr>
              <w:spacing w:after="0" w:line="240" w:lineRule="auto"/>
              <w:jc w:val="right"/>
              <w:rPr>
                <w:rFonts w:ascii="Garamond" w:eastAsia="Times New Roman" w:hAnsi="Garamond" w:cs="Times New Roman"/>
                <w:b/>
                <w:bCs/>
                <w:sz w:val="16"/>
                <w:szCs w:val="22"/>
                <w:lang w:eastAsia="en-US"/>
              </w:rPr>
            </w:pPr>
            <w:r w:rsidRPr="006D0222">
              <w:rPr>
                <w:rFonts w:ascii="Garamond" w:eastAsia="Times New Roman" w:hAnsi="Garamond" w:cs="Times New Roman"/>
                <w:b/>
                <w:bCs/>
                <w:sz w:val="16"/>
                <w:szCs w:val="22"/>
                <w:lang w:eastAsia="en-US"/>
              </w:rPr>
              <w:t>2027</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CB212BD" w14:textId="77777777" w:rsidR="003C3DA0" w:rsidRPr="006D0222" w:rsidRDefault="003C3DA0" w:rsidP="006D0222">
            <w:pPr>
              <w:spacing w:after="0" w:line="240" w:lineRule="auto"/>
              <w:jc w:val="right"/>
              <w:rPr>
                <w:rFonts w:ascii="Garamond" w:eastAsia="Times New Roman" w:hAnsi="Garamond" w:cs="Times New Roman"/>
                <w:b/>
                <w:bCs/>
                <w:sz w:val="16"/>
                <w:szCs w:val="22"/>
                <w:lang w:eastAsia="en-US"/>
              </w:rPr>
            </w:pPr>
            <w:r w:rsidRPr="006D0222">
              <w:rPr>
                <w:rFonts w:ascii="Garamond" w:eastAsia="Times New Roman" w:hAnsi="Garamond" w:cs="Times New Roman"/>
                <w:b/>
                <w:bCs/>
                <w:sz w:val="16"/>
                <w:szCs w:val="22"/>
                <w:lang w:eastAsia="en-US"/>
              </w:rPr>
              <w:t>2028</w:t>
            </w:r>
          </w:p>
        </w:tc>
      </w:tr>
      <w:tr w:rsidR="003C3DA0" w:rsidRPr="00CC49AB" w14:paraId="4E462A92"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017DCC46" w14:textId="77777777" w:rsidR="003C3DA0" w:rsidRPr="00CC49AB" w:rsidRDefault="003C3DA0" w:rsidP="008E11B0">
            <w:pPr>
              <w:spacing w:after="0" w:line="240" w:lineRule="auto"/>
              <w:ind w:left="-30" w:firstLine="30"/>
              <w:jc w:val="both"/>
              <w:rPr>
                <w:rFonts w:ascii="Garamond" w:eastAsia="Times New Roman" w:hAnsi="Garamond" w:cs="Times New Roman"/>
                <w:sz w:val="16"/>
                <w:szCs w:val="22"/>
                <w:lang w:eastAsia="en-US"/>
              </w:rPr>
            </w:pPr>
            <w:r w:rsidRPr="00CC49AB">
              <w:rPr>
                <w:rFonts w:ascii="Garamond" w:hAnsi="Garamond" w:cs="Times New Roman"/>
                <w:sz w:val="16"/>
                <w:szCs w:val="22"/>
              </w:rPr>
              <w:t>Zona 1</w:t>
            </w:r>
          </w:p>
        </w:tc>
        <w:tc>
          <w:tcPr>
            <w:tcW w:w="650" w:type="pct"/>
            <w:tcBorders>
              <w:top w:val="single" w:sz="4" w:space="0" w:color="auto"/>
              <w:left w:val="single" w:sz="4" w:space="0" w:color="auto"/>
              <w:bottom w:val="single" w:sz="4" w:space="0" w:color="auto"/>
              <w:right w:val="single" w:sz="4" w:space="0" w:color="auto"/>
            </w:tcBorders>
            <w:noWrap/>
            <w:vAlign w:val="center"/>
          </w:tcPr>
          <w:p w14:paraId="5212415E"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37,475,554</w:t>
            </w:r>
          </w:p>
        </w:tc>
        <w:tc>
          <w:tcPr>
            <w:tcW w:w="727" w:type="pct"/>
            <w:tcBorders>
              <w:top w:val="single" w:sz="4" w:space="0" w:color="auto"/>
              <w:left w:val="single" w:sz="4" w:space="0" w:color="auto"/>
              <w:bottom w:val="single" w:sz="4" w:space="0" w:color="auto"/>
              <w:right w:val="single" w:sz="4" w:space="0" w:color="auto"/>
            </w:tcBorders>
            <w:noWrap/>
            <w:vAlign w:val="center"/>
          </w:tcPr>
          <w:p w14:paraId="216285DF"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37,944,362</w:t>
            </w:r>
          </w:p>
        </w:tc>
        <w:tc>
          <w:tcPr>
            <w:tcW w:w="727" w:type="pct"/>
            <w:tcBorders>
              <w:top w:val="single" w:sz="4" w:space="0" w:color="auto"/>
              <w:left w:val="single" w:sz="4" w:space="0" w:color="auto"/>
              <w:bottom w:val="single" w:sz="4" w:space="0" w:color="auto"/>
              <w:right w:val="single" w:sz="4" w:space="0" w:color="auto"/>
            </w:tcBorders>
            <w:noWrap/>
            <w:vAlign w:val="center"/>
          </w:tcPr>
          <w:p w14:paraId="5BB68F55"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38,407,845</w:t>
            </w:r>
          </w:p>
        </w:tc>
        <w:tc>
          <w:tcPr>
            <w:tcW w:w="650" w:type="pct"/>
            <w:tcBorders>
              <w:top w:val="single" w:sz="4" w:space="0" w:color="auto"/>
              <w:left w:val="single" w:sz="4" w:space="0" w:color="auto"/>
              <w:bottom w:val="single" w:sz="4" w:space="0" w:color="auto"/>
              <w:right w:val="single" w:sz="4" w:space="0" w:color="auto"/>
            </w:tcBorders>
            <w:noWrap/>
            <w:vAlign w:val="center"/>
          </w:tcPr>
          <w:p w14:paraId="05A5891F"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38,859,180</w:t>
            </w:r>
          </w:p>
        </w:tc>
        <w:tc>
          <w:tcPr>
            <w:tcW w:w="679" w:type="pct"/>
            <w:tcBorders>
              <w:top w:val="single" w:sz="4" w:space="0" w:color="auto"/>
              <w:left w:val="single" w:sz="4" w:space="0" w:color="auto"/>
              <w:bottom w:val="single" w:sz="4" w:space="0" w:color="auto"/>
              <w:right w:val="single" w:sz="4" w:space="0" w:color="auto"/>
            </w:tcBorders>
            <w:noWrap/>
            <w:vAlign w:val="center"/>
          </w:tcPr>
          <w:p w14:paraId="3A8A2A8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39,301,984</w:t>
            </w:r>
          </w:p>
        </w:tc>
        <w:tc>
          <w:tcPr>
            <w:tcW w:w="727" w:type="pct"/>
            <w:tcBorders>
              <w:top w:val="single" w:sz="4" w:space="0" w:color="auto"/>
              <w:left w:val="single" w:sz="4" w:space="0" w:color="auto"/>
              <w:bottom w:val="single" w:sz="4" w:space="0" w:color="auto"/>
              <w:right w:val="single" w:sz="4" w:space="0" w:color="auto"/>
            </w:tcBorders>
            <w:noWrap/>
            <w:vAlign w:val="center"/>
          </w:tcPr>
          <w:p w14:paraId="618F3737"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39,756,843</w:t>
            </w:r>
          </w:p>
        </w:tc>
      </w:tr>
      <w:tr w:rsidR="003C3DA0" w:rsidRPr="00CC49AB" w14:paraId="7CD4DE37"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74DC0AF6" w14:textId="77777777" w:rsidR="003C3DA0" w:rsidRPr="00CC49AB" w:rsidRDefault="003C3DA0" w:rsidP="008E11B0">
            <w:pPr>
              <w:spacing w:after="0" w:line="240" w:lineRule="auto"/>
              <w:ind w:left="-30" w:firstLine="30"/>
              <w:jc w:val="both"/>
              <w:rPr>
                <w:rFonts w:ascii="Garamond" w:eastAsia="Times New Roman" w:hAnsi="Garamond" w:cs="Times New Roman"/>
                <w:sz w:val="16"/>
                <w:szCs w:val="22"/>
                <w:lang w:eastAsia="en-US"/>
              </w:rPr>
            </w:pPr>
            <w:r w:rsidRPr="00CC49AB">
              <w:rPr>
                <w:rFonts w:ascii="Garamond" w:hAnsi="Garamond" w:cs="Times New Roman"/>
                <w:sz w:val="16"/>
                <w:szCs w:val="22"/>
              </w:rPr>
              <w:t>Zona 2</w:t>
            </w:r>
          </w:p>
        </w:tc>
        <w:tc>
          <w:tcPr>
            <w:tcW w:w="650" w:type="pct"/>
            <w:tcBorders>
              <w:top w:val="single" w:sz="4" w:space="0" w:color="auto"/>
              <w:left w:val="single" w:sz="4" w:space="0" w:color="auto"/>
              <w:bottom w:val="single" w:sz="4" w:space="0" w:color="auto"/>
              <w:right w:val="single" w:sz="4" w:space="0" w:color="auto"/>
            </w:tcBorders>
            <w:noWrap/>
            <w:vAlign w:val="center"/>
          </w:tcPr>
          <w:p w14:paraId="389D7D19"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11,378,818</w:t>
            </w:r>
          </w:p>
        </w:tc>
        <w:tc>
          <w:tcPr>
            <w:tcW w:w="727" w:type="pct"/>
            <w:tcBorders>
              <w:top w:val="single" w:sz="4" w:space="0" w:color="auto"/>
              <w:left w:val="single" w:sz="4" w:space="0" w:color="auto"/>
              <w:bottom w:val="single" w:sz="4" w:space="0" w:color="auto"/>
              <w:right w:val="single" w:sz="4" w:space="0" w:color="auto"/>
            </w:tcBorders>
            <w:noWrap/>
            <w:vAlign w:val="center"/>
          </w:tcPr>
          <w:p w14:paraId="0CD4FA2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11,517,884</w:t>
            </w:r>
          </w:p>
        </w:tc>
        <w:tc>
          <w:tcPr>
            <w:tcW w:w="727" w:type="pct"/>
            <w:tcBorders>
              <w:top w:val="single" w:sz="4" w:space="0" w:color="auto"/>
              <w:left w:val="single" w:sz="4" w:space="0" w:color="auto"/>
              <w:bottom w:val="single" w:sz="4" w:space="0" w:color="auto"/>
              <w:right w:val="single" w:sz="4" w:space="0" w:color="auto"/>
            </w:tcBorders>
            <w:noWrap/>
            <w:vAlign w:val="center"/>
          </w:tcPr>
          <w:p w14:paraId="618C99DB"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11,654,914</w:t>
            </w:r>
          </w:p>
        </w:tc>
        <w:tc>
          <w:tcPr>
            <w:tcW w:w="650" w:type="pct"/>
            <w:tcBorders>
              <w:top w:val="single" w:sz="4" w:space="0" w:color="auto"/>
              <w:left w:val="single" w:sz="4" w:space="0" w:color="auto"/>
              <w:bottom w:val="single" w:sz="4" w:space="0" w:color="auto"/>
              <w:right w:val="single" w:sz="4" w:space="0" w:color="auto"/>
            </w:tcBorders>
            <w:noWrap/>
            <w:vAlign w:val="center"/>
          </w:tcPr>
          <w:p w14:paraId="69F7468A"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11,788,665</w:t>
            </w:r>
          </w:p>
        </w:tc>
        <w:tc>
          <w:tcPr>
            <w:tcW w:w="679" w:type="pct"/>
            <w:tcBorders>
              <w:top w:val="single" w:sz="4" w:space="0" w:color="auto"/>
              <w:left w:val="single" w:sz="4" w:space="0" w:color="auto"/>
              <w:bottom w:val="single" w:sz="4" w:space="0" w:color="auto"/>
              <w:right w:val="single" w:sz="4" w:space="0" w:color="auto"/>
            </w:tcBorders>
            <w:noWrap/>
            <w:vAlign w:val="center"/>
          </w:tcPr>
          <w:p w14:paraId="4E5A101F"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11,920,137</w:t>
            </w:r>
          </w:p>
        </w:tc>
        <w:tc>
          <w:tcPr>
            <w:tcW w:w="727" w:type="pct"/>
            <w:tcBorders>
              <w:top w:val="single" w:sz="4" w:space="0" w:color="auto"/>
              <w:left w:val="single" w:sz="4" w:space="0" w:color="auto"/>
              <w:bottom w:val="single" w:sz="4" w:space="0" w:color="auto"/>
              <w:right w:val="single" w:sz="4" w:space="0" w:color="auto"/>
            </w:tcBorders>
            <w:noWrap/>
            <w:vAlign w:val="center"/>
          </w:tcPr>
          <w:p w14:paraId="702955FE"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12,054,980</w:t>
            </w:r>
          </w:p>
        </w:tc>
      </w:tr>
      <w:tr w:rsidR="003C3DA0" w:rsidRPr="00CC49AB" w14:paraId="745D4A4F"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0D5DE862" w14:textId="77777777" w:rsidR="003C3DA0" w:rsidRPr="00CC49AB" w:rsidRDefault="003C3DA0" w:rsidP="008E11B0">
            <w:pPr>
              <w:spacing w:after="0" w:line="240" w:lineRule="auto"/>
              <w:ind w:left="-30" w:firstLine="30"/>
              <w:jc w:val="both"/>
              <w:rPr>
                <w:rFonts w:ascii="Garamond" w:eastAsia="Times New Roman" w:hAnsi="Garamond" w:cs="Times New Roman"/>
                <w:sz w:val="16"/>
                <w:szCs w:val="22"/>
                <w:lang w:eastAsia="en-US"/>
              </w:rPr>
            </w:pPr>
            <w:r w:rsidRPr="00CC49AB">
              <w:rPr>
                <w:rFonts w:ascii="Garamond" w:hAnsi="Garamond" w:cs="Times New Roman"/>
                <w:sz w:val="16"/>
                <w:szCs w:val="22"/>
              </w:rPr>
              <w:t>Zona 3</w:t>
            </w:r>
          </w:p>
        </w:tc>
        <w:tc>
          <w:tcPr>
            <w:tcW w:w="650" w:type="pct"/>
            <w:tcBorders>
              <w:top w:val="single" w:sz="4" w:space="0" w:color="auto"/>
              <w:left w:val="single" w:sz="4" w:space="0" w:color="auto"/>
              <w:bottom w:val="single" w:sz="4" w:space="0" w:color="auto"/>
              <w:right w:val="single" w:sz="4" w:space="0" w:color="auto"/>
            </w:tcBorders>
            <w:noWrap/>
            <w:vAlign w:val="center"/>
          </w:tcPr>
          <w:p w14:paraId="66A8A994"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7,209,423</w:t>
            </w:r>
          </w:p>
        </w:tc>
        <w:tc>
          <w:tcPr>
            <w:tcW w:w="727" w:type="pct"/>
            <w:tcBorders>
              <w:top w:val="single" w:sz="4" w:space="0" w:color="auto"/>
              <w:left w:val="single" w:sz="4" w:space="0" w:color="auto"/>
              <w:bottom w:val="single" w:sz="4" w:space="0" w:color="auto"/>
              <w:right w:val="single" w:sz="4" w:space="0" w:color="auto"/>
            </w:tcBorders>
            <w:noWrap/>
            <w:vAlign w:val="center"/>
          </w:tcPr>
          <w:p w14:paraId="6F7E7285"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7,296,455</w:t>
            </w:r>
          </w:p>
        </w:tc>
        <w:tc>
          <w:tcPr>
            <w:tcW w:w="727" w:type="pct"/>
            <w:tcBorders>
              <w:top w:val="single" w:sz="4" w:space="0" w:color="auto"/>
              <w:left w:val="single" w:sz="4" w:space="0" w:color="auto"/>
              <w:bottom w:val="single" w:sz="4" w:space="0" w:color="auto"/>
              <w:right w:val="single" w:sz="4" w:space="0" w:color="auto"/>
            </w:tcBorders>
            <w:noWrap/>
            <w:vAlign w:val="center"/>
          </w:tcPr>
          <w:p w14:paraId="60FC5DC3"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7,380,066</w:t>
            </w:r>
          </w:p>
        </w:tc>
        <w:tc>
          <w:tcPr>
            <w:tcW w:w="650" w:type="pct"/>
            <w:tcBorders>
              <w:top w:val="single" w:sz="4" w:space="0" w:color="auto"/>
              <w:left w:val="single" w:sz="4" w:space="0" w:color="auto"/>
              <w:bottom w:val="single" w:sz="4" w:space="0" w:color="auto"/>
              <w:right w:val="single" w:sz="4" w:space="0" w:color="auto"/>
            </w:tcBorders>
            <w:noWrap/>
            <w:vAlign w:val="center"/>
          </w:tcPr>
          <w:p w14:paraId="4CA5EF03"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7,461,943</w:t>
            </w:r>
          </w:p>
        </w:tc>
        <w:tc>
          <w:tcPr>
            <w:tcW w:w="679" w:type="pct"/>
            <w:tcBorders>
              <w:top w:val="single" w:sz="4" w:space="0" w:color="auto"/>
              <w:left w:val="single" w:sz="4" w:space="0" w:color="auto"/>
              <w:bottom w:val="single" w:sz="4" w:space="0" w:color="auto"/>
              <w:right w:val="single" w:sz="4" w:space="0" w:color="auto"/>
            </w:tcBorders>
            <w:noWrap/>
            <w:vAlign w:val="center"/>
          </w:tcPr>
          <w:p w14:paraId="14CF1285"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7,542,635</w:t>
            </w:r>
          </w:p>
        </w:tc>
        <w:tc>
          <w:tcPr>
            <w:tcW w:w="727" w:type="pct"/>
            <w:tcBorders>
              <w:top w:val="single" w:sz="4" w:space="0" w:color="auto"/>
              <w:left w:val="single" w:sz="4" w:space="0" w:color="auto"/>
              <w:bottom w:val="single" w:sz="4" w:space="0" w:color="auto"/>
              <w:right w:val="single" w:sz="4" w:space="0" w:color="auto"/>
            </w:tcBorders>
            <w:noWrap/>
            <w:vAlign w:val="center"/>
          </w:tcPr>
          <w:p w14:paraId="67063648"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7,625,228</w:t>
            </w:r>
          </w:p>
        </w:tc>
      </w:tr>
      <w:tr w:rsidR="003C3DA0" w:rsidRPr="00CC49AB" w14:paraId="2A63D183"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39F8B6F4"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b/>
                <w:bCs/>
                <w:sz w:val="16"/>
                <w:szCs w:val="22"/>
              </w:rPr>
              <w:t>Totali</w:t>
            </w:r>
          </w:p>
        </w:tc>
        <w:tc>
          <w:tcPr>
            <w:tcW w:w="650" w:type="pct"/>
            <w:tcBorders>
              <w:top w:val="single" w:sz="4" w:space="0" w:color="auto"/>
              <w:left w:val="single" w:sz="4" w:space="0" w:color="auto"/>
              <w:bottom w:val="single" w:sz="4" w:space="0" w:color="auto"/>
              <w:right w:val="single" w:sz="4" w:space="0" w:color="auto"/>
            </w:tcBorders>
            <w:noWrap/>
            <w:vAlign w:val="center"/>
          </w:tcPr>
          <w:p w14:paraId="158F8B0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56063795</w:t>
            </w:r>
          </w:p>
        </w:tc>
        <w:tc>
          <w:tcPr>
            <w:tcW w:w="727" w:type="pct"/>
            <w:tcBorders>
              <w:top w:val="single" w:sz="4" w:space="0" w:color="auto"/>
              <w:left w:val="single" w:sz="4" w:space="0" w:color="auto"/>
              <w:bottom w:val="single" w:sz="4" w:space="0" w:color="auto"/>
              <w:right w:val="single" w:sz="4" w:space="0" w:color="auto"/>
            </w:tcBorders>
            <w:noWrap/>
            <w:vAlign w:val="center"/>
          </w:tcPr>
          <w:p w14:paraId="3ED563F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56758701</w:t>
            </w:r>
          </w:p>
        </w:tc>
        <w:tc>
          <w:tcPr>
            <w:tcW w:w="727" w:type="pct"/>
            <w:tcBorders>
              <w:top w:val="single" w:sz="4" w:space="0" w:color="auto"/>
              <w:left w:val="single" w:sz="4" w:space="0" w:color="auto"/>
              <w:bottom w:val="single" w:sz="4" w:space="0" w:color="auto"/>
              <w:right w:val="single" w:sz="4" w:space="0" w:color="auto"/>
            </w:tcBorders>
            <w:noWrap/>
            <w:vAlign w:val="center"/>
          </w:tcPr>
          <w:p w14:paraId="1B6894B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57442825</w:t>
            </w:r>
          </w:p>
        </w:tc>
        <w:tc>
          <w:tcPr>
            <w:tcW w:w="650" w:type="pct"/>
            <w:tcBorders>
              <w:top w:val="single" w:sz="4" w:space="0" w:color="auto"/>
              <w:left w:val="single" w:sz="4" w:space="0" w:color="auto"/>
              <w:bottom w:val="single" w:sz="4" w:space="0" w:color="auto"/>
              <w:right w:val="single" w:sz="4" w:space="0" w:color="auto"/>
            </w:tcBorders>
            <w:noWrap/>
            <w:vAlign w:val="center"/>
          </w:tcPr>
          <w:p w14:paraId="161EA4E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58109789</w:t>
            </w:r>
          </w:p>
        </w:tc>
        <w:tc>
          <w:tcPr>
            <w:tcW w:w="679" w:type="pct"/>
            <w:tcBorders>
              <w:top w:val="single" w:sz="4" w:space="0" w:color="auto"/>
              <w:left w:val="single" w:sz="4" w:space="0" w:color="auto"/>
              <w:bottom w:val="single" w:sz="4" w:space="0" w:color="auto"/>
              <w:right w:val="single" w:sz="4" w:space="0" w:color="auto"/>
            </w:tcBorders>
            <w:noWrap/>
            <w:vAlign w:val="center"/>
          </w:tcPr>
          <w:p w14:paraId="30A8D2A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58764756</w:t>
            </w:r>
          </w:p>
        </w:tc>
        <w:tc>
          <w:tcPr>
            <w:tcW w:w="727" w:type="pct"/>
            <w:tcBorders>
              <w:top w:val="single" w:sz="4" w:space="0" w:color="auto"/>
              <w:left w:val="single" w:sz="4" w:space="0" w:color="auto"/>
              <w:bottom w:val="single" w:sz="4" w:space="0" w:color="auto"/>
              <w:right w:val="single" w:sz="4" w:space="0" w:color="auto"/>
            </w:tcBorders>
            <w:noWrap/>
            <w:vAlign w:val="center"/>
          </w:tcPr>
          <w:p w14:paraId="57A685B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59437051</w:t>
            </w:r>
          </w:p>
        </w:tc>
      </w:tr>
      <w:tr w:rsidR="003C3DA0" w:rsidRPr="00CC49AB" w14:paraId="427B54BA"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52694BE1"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Zona klimatike</w:t>
            </w:r>
          </w:p>
        </w:tc>
        <w:tc>
          <w:tcPr>
            <w:tcW w:w="65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C90E6E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2029</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DF728E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2030</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DE8D87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2031</w:t>
            </w:r>
          </w:p>
        </w:tc>
        <w:tc>
          <w:tcPr>
            <w:tcW w:w="65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8C64AE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2032</w:t>
            </w:r>
          </w:p>
        </w:tc>
        <w:tc>
          <w:tcPr>
            <w:tcW w:w="6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A34D77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2033</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83BA02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2034</w:t>
            </w:r>
          </w:p>
        </w:tc>
      </w:tr>
      <w:tr w:rsidR="003C3DA0" w:rsidRPr="00CC49AB" w14:paraId="5910A9B6"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106E40A2"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sz w:val="16"/>
                <w:szCs w:val="22"/>
              </w:rPr>
              <w:t>Zona 1</w:t>
            </w:r>
          </w:p>
        </w:tc>
        <w:tc>
          <w:tcPr>
            <w:tcW w:w="650" w:type="pct"/>
            <w:tcBorders>
              <w:top w:val="single" w:sz="4" w:space="0" w:color="auto"/>
              <w:left w:val="single" w:sz="4" w:space="0" w:color="auto"/>
              <w:bottom w:val="single" w:sz="4" w:space="0" w:color="auto"/>
              <w:right w:val="single" w:sz="4" w:space="0" w:color="auto"/>
            </w:tcBorders>
            <w:noWrap/>
            <w:vAlign w:val="center"/>
          </w:tcPr>
          <w:p w14:paraId="70B2514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40,219,862</w:t>
            </w:r>
          </w:p>
        </w:tc>
        <w:tc>
          <w:tcPr>
            <w:tcW w:w="727" w:type="pct"/>
            <w:tcBorders>
              <w:top w:val="single" w:sz="4" w:space="0" w:color="auto"/>
              <w:left w:val="single" w:sz="4" w:space="0" w:color="auto"/>
              <w:bottom w:val="single" w:sz="4" w:space="0" w:color="auto"/>
              <w:right w:val="single" w:sz="4" w:space="0" w:color="auto"/>
            </w:tcBorders>
            <w:noWrap/>
            <w:vAlign w:val="center"/>
          </w:tcPr>
          <w:p w14:paraId="03E4129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40,695,542</w:t>
            </w:r>
          </w:p>
        </w:tc>
        <w:tc>
          <w:tcPr>
            <w:tcW w:w="727" w:type="pct"/>
            <w:tcBorders>
              <w:top w:val="single" w:sz="4" w:space="0" w:color="auto"/>
              <w:left w:val="single" w:sz="4" w:space="0" w:color="auto"/>
              <w:bottom w:val="single" w:sz="4" w:space="0" w:color="auto"/>
              <w:right w:val="single" w:sz="4" w:space="0" w:color="auto"/>
            </w:tcBorders>
            <w:noWrap/>
            <w:vAlign w:val="center"/>
          </w:tcPr>
          <w:p w14:paraId="5FAAEF5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41,179,911</w:t>
            </w:r>
          </w:p>
        </w:tc>
        <w:tc>
          <w:tcPr>
            <w:tcW w:w="650" w:type="pct"/>
            <w:tcBorders>
              <w:top w:val="single" w:sz="4" w:space="0" w:color="auto"/>
              <w:left w:val="single" w:sz="4" w:space="0" w:color="auto"/>
              <w:bottom w:val="single" w:sz="4" w:space="0" w:color="auto"/>
              <w:right w:val="single" w:sz="4" w:space="0" w:color="auto"/>
            </w:tcBorders>
            <w:noWrap/>
            <w:vAlign w:val="center"/>
          </w:tcPr>
          <w:p w14:paraId="3BADDD4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41,673,197</w:t>
            </w:r>
          </w:p>
        </w:tc>
        <w:tc>
          <w:tcPr>
            <w:tcW w:w="679" w:type="pct"/>
            <w:tcBorders>
              <w:top w:val="single" w:sz="4" w:space="0" w:color="auto"/>
              <w:left w:val="single" w:sz="4" w:space="0" w:color="auto"/>
              <w:bottom w:val="single" w:sz="4" w:space="0" w:color="auto"/>
              <w:right w:val="single" w:sz="4" w:space="0" w:color="auto"/>
            </w:tcBorders>
            <w:noWrap/>
            <w:vAlign w:val="center"/>
          </w:tcPr>
          <w:p w14:paraId="180F283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42,153,405</w:t>
            </w:r>
          </w:p>
        </w:tc>
        <w:tc>
          <w:tcPr>
            <w:tcW w:w="727" w:type="pct"/>
            <w:tcBorders>
              <w:top w:val="single" w:sz="4" w:space="0" w:color="auto"/>
              <w:left w:val="single" w:sz="4" w:space="0" w:color="auto"/>
              <w:bottom w:val="single" w:sz="4" w:space="0" w:color="auto"/>
              <w:right w:val="single" w:sz="4" w:space="0" w:color="auto"/>
            </w:tcBorders>
            <w:noWrap/>
            <w:vAlign w:val="center"/>
          </w:tcPr>
          <w:p w14:paraId="18859E2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42,619,993</w:t>
            </w:r>
          </w:p>
        </w:tc>
      </w:tr>
      <w:tr w:rsidR="003C3DA0" w:rsidRPr="00CC49AB" w14:paraId="26FB7A30"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6F4B94C3"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sz w:val="16"/>
                <w:szCs w:val="22"/>
              </w:rPr>
              <w:t>Zona 2</w:t>
            </w:r>
          </w:p>
        </w:tc>
        <w:tc>
          <w:tcPr>
            <w:tcW w:w="650" w:type="pct"/>
            <w:tcBorders>
              <w:top w:val="single" w:sz="4" w:space="0" w:color="auto"/>
              <w:left w:val="single" w:sz="4" w:space="0" w:color="auto"/>
              <w:bottom w:val="single" w:sz="4" w:space="0" w:color="auto"/>
              <w:right w:val="single" w:sz="4" w:space="0" w:color="auto"/>
            </w:tcBorders>
            <w:noWrap/>
            <w:vAlign w:val="center"/>
          </w:tcPr>
          <w:p w14:paraId="4197016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12,192,127</w:t>
            </w:r>
          </w:p>
        </w:tc>
        <w:tc>
          <w:tcPr>
            <w:tcW w:w="727" w:type="pct"/>
            <w:tcBorders>
              <w:top w:val="single" w:sz="4" w:space="0" w:color="auto"/>
              <w:left w:val="single" w:sz="4" w:space="0" w:color="auto"/>
              <w:bottom w:val="single" w:sz="4" w:space="0" w:color="auto"/>
              <w:right w:val="single" w:sz="4" w:space="0" w:color="auto"/>
            </w:tcBorders>
            <w:noWrap/>
            <w:vAlign w:val="center"/>
          </w:tcPr>
          <w:p w14:paraId="591D193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12,332,810</w:t>
            </w:r>
          </w:p>
        </w:tc>
        <w:tc>
          <w:tcPr>
            <w:tcW w:w="727" w:type="pct"/>
            <w:tcBorders>
              <w:top w:val="single" w:sz="4" w:space="0" w:color="auto"/>
              <w:left w:val="single" w:sz="4" w:space="0" w:color="auto"/>
              <w:bottom w:val="single" w:sz="4" w:space="0" w:color="auto"/>
              <w:right w:val="single" w:sz="4" w:space="0" w:color="auto"/>
            </w:tcBorders>
            <w:noWrap/>
            <w:vAlign w:val="center"/>
          </w:tcPr>
          <w:p w14:paraId="4C5E370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12,475,941</w:t>
            </w:r>
          </w:p>
        </w:tc>
        <w:tc>
          <w:tcPr>
            <w:tcW w:w="650" w:type="pct"/>
            <w:tcBorders>
              <w:top w:val="single" w:sz="4" w:space="0" w:color="auto"/>
              <w:left w:val="single" w:sz="4" w:space="0" w:color="auto"/>
              <w:bottom w:val="single" w:sz="4" w:space="0" w:color="auto"/>
              <w:right w:val="single" w:sz="4" w:space="0" w:color="auto"/>
            </w:tcBorders>
            <w:noWrap/>
            <w:vAlign w:val="center"/>
          </w:tcPr>
          <w:p w14:paraId="55725A7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12,621,579</w:t>
            </w:r>
          </w:p>
        </w:tc>
        <w:tc>
          <w:tcPr>
            <w:tcW w:w="679" w:type="pct"/>
            <w:tcBorders>
              <w:top w:val="single" w:sz="4" w:space="0" w:color="auto"/>
              <w:left w:val="single" w:sz="4" w:space="0" w:color="auto"/>
              <w:bottom w:val="single" w:sz="4" w:space="0" w:color="auto"/>
              <w:right w:val="single" w:sz="4" w:space="0" w:color="auto"/>
            </w:tcBorders>
            <w:noWrap/>
            <w:vAlign w:val="center"/>
          </w:tcPr>
          <w:p w14:paraId="1F056D4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12,763,698</w:t>
            </w:r>
          </w:p>
        </w:tc>
        <w:tc>
          <w:tcPr>
            <w:tcW w:w="727" w:type="pct"/>
            <w:tcBorders>
              <w:top w:val="single" w:sz="4" w:space="0" w:color="auto"/>
              <w:left w:val="single" w:sz="4" w:space="0" w:color="auto"/>
              <w:bottom w:val="single" w:sz="4" w:space="0" w:color="auto"/>
              <w:right w:val="single" w:sz="4" w:space="0" w:color="auto"/>
            </w:tcBorders>
            <w:noWrap/>
            <w:vAlign w:val="center"/>
          </w:tcPr>
          <w:p w14:paraId="2E3E4C2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12,902,154</w:t>
            </w:r>
          </w:p>
        </w:tc>
      </w:tr>
      <w:tr w:rsidR="003C3DA0" w:rsidRPr="00CC49AB" w14:paraId="275DDD39"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188B4201"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sz w:val="16"/>
                <w:szCs w:val="22"/>
              </w:rPr>
              <w:t>Zona 3</w:t>
            </w:r>
          </w:p>
        </w:tc>
        <w:tc>
          <w:tcPr>
            <w:tcW w:w="650" w:type="pct"/>
            <w:tcBorders>
              <w:top w:val="single" w:sz="4" w:space="0" w:color="auto"/>
              <w:left w:val="single" w:sz="4" w:space="0" w:color="auto"/>
              <w:bottom w:val="single" w:sz="4" w:space="0" w:color="auto"/>
              <w:right w:val="single" w:sz="4" w:space="0" w:color="auto"/>
            </w:tcBorders>
            <w:noWrap/>
            <w:vAlign w:val="center"/>
          </w:tcPr>
          <w:p w14:paraId="316FED8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7,709,137</w:t>
            </w:r>
          </w:p>
        </w:tc>
        <w:tc>
          <w:tcPr>
            <w:tcW w:w="727" w:type="pct"/>
            <w:tcBorders>
              <w:top w:val="single" w:sz="4" w:space="0" w:color="auto"/>
              <w:left w:val="single" w:sz="4" w:space="0" w:color="auto"/>
              <w:bottom w:val="single" w:sz="4" w:space="0" w:color="auto"/>
              <w:right w:val="single" w:sz="4" w:space="0" w:color="auto"/>
            </w:tcBorders>
            <w:noWrap/>
            <w:vAlign w:val="center"/>
          </w:tcPr>
          <w:p w14:paraId="2DF8A46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7,795,034</w:t>
            </w:r>
          </w:p>
        </w:tc>
        <w:tc>
          <w:tcPr>
            <w:tcW w:w="727" w:type="pct"/>
            <w:tcBorders>
              <w:top w:val="single" w:sz="4" w:space="0" w:color="auto"/>
              <w:left w:val="single" w:sz="4" w:space="0" w:color="auto"/>
              <w:bottom w:val="single" w:sz="4" w:space="0" w:color="auto"/>
              <w:right w:val="single" w:sz="4" w:space="0" w:color="auto"/>
            </w:tcBorders>
            <w:noWrap/>
            <w:vAlign w:val="center"/>
          </w:tcPr>
          <w:p w14:paraId="36C87C2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7,882,325</w:t>
            </w:r>
          </w:p>
        </w:tc>
        <w:tc>
          <w:tcPr>
            <w:tcW w:w="650" w:type="pct"/>
            <w:tcBorders>
              <w:top w:val="single" w:sz="4" w:space="0" w:color="auto"/>
              <w:left w:val="single" w:sz="4" w:space="0" w:color="auto"/>
              <w:bottom w:val="single" w:sz="4" w:space="0" w:color="auto"/>
              <w:right w:val="single" w:sz="4" w:space="0" w:color="auto"/>
            </w:tcBorders>
            <w:noWrap/>
            <w:vAlign w:val="center"/>
          </w:tcPr>
          <w:p w14:paraId="4450CC5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7,971,042</w:t>
            </w:r>
          </w:p>
        </w:tc>
        <w:tc>
          <w:tcPr>
            <w:tcW w:w="679" w:type="pct"/>
            <w:tcBorders>
              <w:top w:val="single" w:sz="4" w:space="0" w:color="auto"/>
              <w:left w:val="single" w:sz="4" w:space="0" w:color="auto"/>
              <w:bottom w:val="single" w:sz="4" w:space="0" w:color="auto"/>
              <w:right w:val="single" w:sz="4" w:space="0" w:color="auto"/>
            </w:tcBorders>
            <w:noWrap/>
            <w:vAlign w:val="center"/>
          </w:tcPr>
          <w:p w14:paraId="6ABC51C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8,057,907</w:t>
            </w:r>
          </w:p>
        </w:tc>
        <w:tc>
          <w:tcPr>
            <w:tcW w:w="727" w:type="pct"/>
            <w:tcBorders>
              <w:top w:val="single" w:sz="4" w:space="0" w:color="auto"/>
              <w:left w:val="single" w:sz="4" w:space="0" w:color="auto"/>
              <w:bottom w:val="single" w:sz="4" w:space="0" w:color="auto"/>
              <w:right w:val="single" w:sz="4" w:space="0" w:color="auto"/>
            </w:tcBorders>
            <w:noWrap/>
            <w:vAlign w:val="center"/>
          </w:tcPr>
          <w:p w14:paraId="559A9BF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8,142,847</w:t>
            </w:r>
          </w:p>
        </w:tc>
      </w:tr>
      <w:tr w:rsidR="003C3DA0" w:rsidRPr="00CC49AB" w14:paraId="0A576059"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56FC97AA"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b/>
                <w:bCs/>
                <w:sz w:val="16"/>
                <w:szCs w:val="22"/>
              </w:rPr>
              <w:t>Totali</w:t>
            </w:r>
          </w:p>
        </w:tc>
        <w:tc>
          <w:tcPr>
            <w:tcW w:w="650" w:type="pct"/>
            <w:tcBorders>
              <w:top w:val="single" w:sz="4" w:space="0" w:color="auto"/>
              <w:left w:val="single" w:sz="4" w:space="0" w:color="auto"/>
              <w:bottom w:val="single" w:sz="4" w:space="0" w:color="auto"/>
              <w:right w:val="single" w:sz="4" w:space="0" w:color="auto"/>
            </w:tcBorders>
            <w:noWrap/>
            <w:vAlign w:val="center"/>
          </w:tcPr>
          <w:p w14:paraId="33534B4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60121125</w:t>
            </w:r>
          </w:p>
        </w:tc>
        <w:tc>
          <w:tcPr>
            <w:tcW w:w="727" w:type="pct"/>
            <w:tcBorders>
              <w:top w:val="single" w:sz="4" w:space="0" w:color="auto"/>
              <w:left w:val="single" w:sz="4" w:space="0" w:color="auto"/>
              <w:bottom w:val="single" w:sz="4" w:space="0" w:color="auto"/>
              <w:right w:val="single" w:sz="4" w:space="0" w:color="auto"/>
            </w:tcBorders>
            <w:noWrap/>
            <w:vAlign w:val="center"/>
          </w:tcPr>
          <w:p w14:paraId="1D7C63B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60823386</w:t>
            </w:r>
          </w:p>
        </w:tc>
        <w:tc>
          <w:tcPr>
            <w:tcW w:w="727" w:type="pct"/>
            <w:tcBorders>
              <w:top w:val="single" w:sz="4" w:space="0" w:color="auto"/>
              <w:left w:val="single" w:sz="4" w:space="0" w:color="auto"/>
              <w:bottom w:val="single" w:sz="4" w:space="0" w:color="auto"/>
              <w:right w:val="single" w:sz="4" w:space="0" w:color="auto"/>
            </w:tcBorders>
            <w:noWrap/>
            <w:vAlign w:val="center"/>
          </w:tcPr>
          <w:p w14:paraId="480A842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61538176</w:t>
            </w:r>
          </w:p>
        </w:tc>
        <w:tc>
          <w:tcPr>
            <w:tcW w:w="650" w:type="pct"/>
            <w:tcBorders>
              <w:top w:val="single" w:sz="4" w:space="0" w:color="auto"/>
              <w:left w:val="single" w:sz="4" w:space="0" w:color="auto"/>
              <w:bottom w:val="single" w:sz="4" w:space="0" w:color="auto"/>
              <w:right w:val="single" w:sz="4" w:space="0" w:color="auto"/>
            </w:tcBorders>
            <w:noWrap/>
            <w:vAlign w:val="center"/>
          </w:tcPr>
          <w:p w14:paraId="567BAA3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62265819</w:t>
            </w:r>
          </w:p>
        </w:tc>
        <w:tc>
          <w:tcPr>
            <w:tcW w:w="679" w:type="pct"/>
            <w:tcBorders>
              <w:top w:val="single" w:sz="4" w:space="0" w:color="auto"/>
              <w:left w:val="single" w:sz="4" w:space="0" w:color="auto"/>
              <w:bottom w:val="single" w:sz="4" w:space="0" w:color="auto"/>
              <w:right w:val="single" w:sz="4" w:space="0" w:color="auto"/>
            </w:tcBorders>
            <w:noWrap/>
            <w:vAlign w:val="center"/>
          </w:tcPr>
          <w:p w14:paraId="613F1EE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62975011</w:t>
            </w:r>
          </w:p>
        </w:tc>
        <w:tc>
          <w:tcPr>
            <w:tcW w:w="727" w:type="pct"/>
            <w:tcBorders>
              <w:top w:val="single" w:sz="4" w:space="0" w:color="auto"/>
              <w:left w:val="single" w:sz="4" w:space="0" w:color="auto"/>
              <w:bottom w:val="single" w:sz="4" w:space="0" w:color="auto"/>
              <w:right w:val="single" w:sz="4" w:space="0" w:color="auto"/>
            </w:tcBorders>
            <w:noWrap/>
            <w:vAlign w:val="center"/>
          </w:tcPr>
          <w:p w14:paraId="4D928DD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63664994</w:t>
            </w:r>
          </w:p>
        </w:tc>
      </w:tr>
      <w:tr w:rsidR="003C3DA0" w:rsidRPr="00CC49AB" w14:paraId="52C18D9E"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5517EC81"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Zona klimatike</w:t>
            </w:r>
          </w:p>
        </w:tc>
        <w:tc>
          <w:tcPr>
            <w:tcW w:w="65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1D8F73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2035</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B90D77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2036</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EA6CBF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2037</w:t>
            </w:r>
          </w:p>
        </w:tc>
        <w:tc>
          <w:tcPr>
            <w:tcW w:w="65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FEAC2F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2038</w:t>
            </w:r>
          </w:p>
        </w:tc>
        <w:tc>
          <w:tcPr>
            <w:tcW w:w="6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5C46D64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2039</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497130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2040</w:t>
            </w:r>
          </w:p>
        </w:tc>
      </w:tr>
      <w:tr w:rsidR="003C3DA0" w:rsidRPr="00CC49AB" w14:paraId="4E1A9079"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6662C854"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sz w:val="16"/>
                <w:szCs w:val="22"/>
              </w:rPr>
              <w:t>Zona 1</w:t>
            </w:r>
          </w:p>
        </w:tc>
        <w:tc>
          <w:tcPr>
            <w:tcW w:w="650" w:type="pct"/>
            <w:tcBorders>
              <w:top w:val="single" w:sz="4" w:space="0" w:color="auto"/>
              <w:left w:val="single" w:sz="4" w:space="0" w:color="auto"/>
              <w:bottom w:val="single" w:sz="4" w:space="0" w:color="auto"/>
              <w:right w:val="single" w:sz="4" w:space="0" w:color="auto"/>
            </w:tcBorders>
            <w:noWrap/>
            <w:vAlign w:val="center"/>
          </w:tcPr>
          <w:p w14:paraId="76AC27D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43,076,983</w:t>
            </w:r>
          </w:p>
        </w:tc>
        <w:tc>
          <w:tcPr>
            <w:tcW w:w="727" w:type="pct"/>
            <w:tcBorders>
              <w:top w:val="single" w:sz="4" w:space="0" w:color="auto"/>
              <w:left w:val="single" w:sz="4" w:space="0" w:color="auto"/>
              <w:bottom w:val="single" w:sz="4" w:space="0" w:color="auto"/>
              <w:right w:val="single" w:sz="4" w:space="0" w:color="auto"/>
            </w:tcBorders>
            <w:noWrap/>
            <w:vAlign w:val="center"/>
          </w:tcPr>
          <w:p w14:paraId="458231F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44,057,257</w:t>
            </w:r>
          </w:p>
        </w:tc>
        <w:tc>
          <w:tcPr>
            <w:tcW w:w="727" w:type="pct"/>
            <w:tcBorders>
              <w:top w:val="single" w:sz="4" w:space="0" w:color="auto"/>
              <w:left w:val="single" w:sz="4" w:space="0" w:color="auto"/>
              <w:bottom w:val="single" w:sz="4" w:space="0" w:color="auto"/>
              <w:right w:val="single" w:sz="4" w:space="0" w:color="auto"/>
            </w:tcBorders>
            <w:noWrap/>
            <w:vAlign w:val="center"/>
          </w:tcPr>
          <w:p w14:paraId="2EC37AC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45,110,567</w:t>
            </w:r>
          </w:p>
        </w:tc>
        <w:tc>
          <w:tcPr>
            <w:tcW w:w="650" w:type="pct"/>
            <w:tcBorders>
              <w:top w:val="single" w:sz="4" w:space="0" w:color="auto"/>
              <w:left w:val="single" w:sz="4" w:space="0" w:color="auto"/>
              <w:bottom w:val="single" w:sz="4" w:space="0" w:color="auto"/>
              <w:right w:val="single" w:sz="4" w:space="0" w:color="auto"/>
            </w:tcBorders>
            <w:noWrap/>
            <w:vAlign w:val="center"/>
          </w:tcPr>
          <w:p w14:paraId="1C49873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46,212,187</w:t>
            </w:r>
          </w:p>
        </w:tc>
        <w:tc>
          <w:tcPr>
            <w:tcW w:w="679" w:type="pct"/>
            <w:tcBorders>
              <w:top w:val="single" w:sz="4" w:space="0" w:color="auto"/>
              <w:left w:val="single" w:sz="4" w:space="0" w:color="auto"/>
              <w:bottom w:val="single" w:sz="4" w:space="0" w:color="auto"/>
              <w:right w:val="single" w:sz="4" w:space="0" w:color="auto"/>
            </w:tcBorders>
            <w:noWrap/>
            <w:vAlign w:val="center"/>
          </w:tcPr>
          <w:p w14:paraId="4BD55D4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47,364,476</w:t>
            </w:r>
          </w:p>
        </w:tc>
        <w:tc>
          <w:tcPr>
            <w:tcW w:w="727" w:type="pct"/>
            <w:tcBorders>
              <w:top w:val="single" w:sz="4" w:space="0" w:color="auto"/>
              <w:left w:val="single" w:sz="4" w:space="0" w:color="auto"/>
              <w:bottom w:val="single" w:sz="4" w:space="0" w:color="auto"/>
              <w:right w:val="single" w:sz="4" w:space="0" w:color="auto"/>
            </w:tcBorders>
            <w:noWrap/>
            <w:vAlign w:val="center"/>
          </w:tcPr>
          <w:p w14:paraId="5367BF1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48,569,934</w:t>
            </w:r>
          </w:p>
        </w:tc>
      </w:tr>
      <w:tr w:rsidR="003C3DA0" w:rsidRPr="00CC49AB" w14:paraId="51463409"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6C2557DB"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sz w:val="16"/>
                <w:szCs w:val="22"/>
              </w:rPr>
              <w:t>Zona 2</w:t>
            </w:r>
          </w:p>
        </w:tc>
        <w:tc>
          <w:tcPr>
            <w:tcW w:w="650" w:type="pct"/>
            <w:tcBorders>
              <w:top w:val="single" w:sz="4" w:space="0" w:color="auto"/>
              <w:left w:val="single" w:sz="4" w:space="0" w:color="auto"/>
              <w:bottom w:val="single" w:sz="4" w:space="0" w:color="auto"/>
              <w:right w:val="single" w:sz="4" w:space="0" w:color="auto"/>
            </w:tcBorders>
            <w:noWrap/>
            <w:vAlign w:val="center"/>
          </w:tcPr>
          <w:p w14:paraId="6FA86DF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13,038,051</w:t>
            </w:r>
          </w:p>
        </w:tc>
        <w:tc>
          <w:tcPr>
            <w:tcW w:w="727" w:type="pct"/>
            <w:tcBorders>
              <w:top w:val="single" w:sz="4" w:space="0" w:color="auto"/>
              <w:left w:val="single" w:sz="4" w:space="0" w:color="auto"/>
              <w:bottom w:val="single" w:sz="4" w:space="0" w:color="auto"/>
              <w:right w:val="single" w:sz="4" w:space="0" w:color="auto"/>
            </w:tcBorders>
            <w:noWrap/>
            <w:vAlign w:val="center"/>
          </w:tcPr>
          <w:p w14:paraId="2B8F448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13,317,337</w:t>
            </w:r>
          </w:p>
        </w:tc>
        <w:tc>
          <w:tcPr>
            <w:tcW w:w="727" w:type="pct"/>
            <w:tcBorders>
              <w:top w:val="single" w:sz="4" w:space="0" w:color="auto"/>
              <w:left w:val="single" w:sz="4" w:space="0" w:color="auto"/>
              <w:bottom w:val="single" w:sz="4" w:space="0" w:color="auto"/>
              <w:right w:val="single" w:sz="4" w:space="0" w:color="auto"/>
            </w:tcBorders>
            <w:noWrap/>
            <w:vAlign w:val="center"/>
          </w:tcPr>
          <w:p w14:paraId="3244672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13,616,465</w:t>
            </w:r>
          </w:p>
        </w:tc>
        <w:tc>
          <w:tcPr>
            <w:tcW w:w="650" w:type="pct"/>
            <w:tcBorders>
              <w:top w:val="single" w:sz="4" w:space="0" w:color="auto"/>
              <w:left w:val="single" w:sz="4" w:space="0" w:color="auto"/>
              <w:bottom w:val="single" w:sz="4" w:space="0" w:color="auto"/>
              <w:right w:val="single" w:sz="4" w:space="0" w:color="auto"/>
            </w:tcBorders>
            <w:noWrap/>
            <w:vAlign w:val="center"/>
          </w:tcPr>
          <w:p w14:paraId="0537006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13,928,613</w:t>
            </w:r>
          </w:p>
        </w:tc>
        <w:tc>
          <w:tcPr>
            <w:tcW w:w="679" w:type="pct"/>
            <w:tcBorders>
              <w:top w:val="single" w:sz="4" w:space="0" w:color="auto"/>
              <w:left w:val="single" w:sz="4" w:space="0" w:color="auto"/>
              <w:bottom w:val="single" w:sz="4" w:space="0" w:color="auto"/>
              <w:right w:val="single" w:sz="4" w:space="0" w:color="auto"/>
            </w:tcBorders>
            <w:noWrap/>
            <w:vAlign w:val="center"/>
          </w:tcPr>
          <w:p w14:paraId="2A17BEE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14,254,383</w:t>
            </w:r>
          </w:p>
        </w:tc>
        <w:tc>
          <w:tcPr>
            <w:tcW w:w="727" w:type="pct"/>
            <w:tcBorders>
              <w:top w:val="single" w:sz="4" w:space="0" w:color="auto"/>
              <w:left w:val="single" w:sz="4" w:space="0" w:color="auto"/>
              <w:bottom w:val="single" w:sz="4" w:space="0" w:color="auto"/>
              <w:right w:val="single" w:sz="4" w:space="0" w:color="auto"/>
            </w:tcBorders>
            <w:noWrap/>
            <w:vAlign w:val="center"/>
          </w:tcPr>
          <w:p w14:paraId="6C032F9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14,594,411</w:t>
            </w:r>
          </w:p>
        </w:tc>
      </w:tr>
      <w:tr w:rsidR="003C3DA0" w:rsidRPr="00CC49AB" w14:paraId="25CEAD0C"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0D471850"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sz w:val="16"/>
                <w:szCs w:val="22"/>
              </w:rPr>
              <w:t>Zona 3</w:t>
            </w:r>
          </w:p>
        </w:tc>
        <w:tc>
          <w:tcPr>
            <w:tcW w:w="650" w:type="pct"/>
            <w:tcBorders>
              <w:top w:val="single" w:sz="4" w:space="0" w:color="auto"/>
              <w:left w:val="single" w:sz="4" w:space="0" w:color="auto"/>
              <w:bottom w:val="single" w:sz="4" w:space="0" w:color="auto"/>
              <w:right w:val="single" w:sz="4" w:space="0" w:color="auto"/>
            </w:tcBorders>
            <w:noWrap/>
            <w:vAlign w:val="center"/>
          </w:tcPr>
          <w:p w14:paraId="7B7C5CC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8,226,466</w:t>
            </w:r>
          </w:p>
        </w:tc>
        <w:tc>
          <w:tcPr>
            <w:tcW w:w="727" w:type="pct"/>
            <w:tcBorders>
              <w:top w:val="single" w:sz="4" w:space="0" w:color="auto"/>
              <w:left w:val="single" w:sz="4" w:space="0" w:color="auto"/>
              <w:bottom w:val="single" w:sz="4" w:space="0" w:color="auto"/>
              <w:right w:val="single" w:sz="4" w:space="0" w:color="auto"/>
            </w:tcBorders>
            <w:noWrap/>
            <w:vAlign w:val="center"/>
          </w:tcPr>
          <w:p w14:paraId="6CFFFC1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8,388,021</w:t>
            </w:r>
          </w:p>
        </w:tc>
        <w:tc>
          <w:tcPr>
            <w:tcW w:w="727" w:type="pct"/>
            <w:tcBorders>
              <w:top w:val="single" w:sz="4" w:space="0" w:color="auto"/>
              <w:left w:val="single" w:sz="4" w:space="0" w:color="auto"/>
              <w:bottom w:val="single" w:sz="4" w:space="0" w:color="auto"/>
              <w:right w:val="single" w:sz="4" w:space="0" w:color="auto"/>
            </w:tcBorders>
            <w:noWrap/>
            <w:vAlign w:val="center"/>
          </w:tcPr>
          <w:p w14:paraId="3377927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8,560,172</w:t>
            </w:r>
          </w:p>
        </w:tc>
        <w:tc>
          <w:tcPr>
            <w:tcW w:w="650" w:type="pct"/>
            <w:tcBorders>
              <w:top w:val="single" w:sz="4" w:space="0" w:color="auto"/>
              <w:left w:val="single" w:sz="4" w:space="0" w:color="auto"/>
              <w:bottom w:val="single" w:sz="4" w:space="0" w:color="auto"/>
              <w:right w:val="single" w:sz="4" w:space="0" w:color="auto"/>
            </w:tcBorders>
            <w:noWrap/>
            <w:vAlign w:val="center"/>
          </w:tcPr>
          <w:p w14:paraId="0D3AC66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8,739,162</w:t>
            </w:r>
          </w:p>
        </w:tc>
        <w:tc>
          <w:tcPr>
            <w:tcW w:w="679" w:type="pct"/>
            <w:tcBorders>
              <w:top w:val="single" w:sz="4" w:space="0" w:color="auto"/>
              <w:left w:val="single" w:sz="4" w:space="0" w:color="auto"/>
              <w:bottom w:val="single" w:sz="4" w:space="0" w:color="auto"/>
              <w:right w:val="single" w:sz="4" w:space="0" w:color="auto"/>
            </w:tcBorders>
            <w:noWrap/>
            <w:vAlign w:val="center"/>
          </w:tcPr>
          <w:p w14:paraId="22DA623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8,925,271</w:t>
            </w:r>
          </w:p>
        </w:tc>
        <w:tc>
          <w:tcPr>
            <w:tcW w:w="727" w:type="pct"/>
            <w:tcBorders>
              <w:top w:val="single" w:sz="4" w:space="0" w:color="auto"/>
              <w:left w:val="single" w:sz="4" w:space="0" w:color="auto"/>
              <w:bottom w:val="single" w:sz="4" w:space="0" w:color="auto"/>
              <w:right w:val="single" w:sz="4" w:space="0" w:color="auto"/>
            </w:tcBorders>
            <w:noWrap/>
            <w:vAlign w:val="center"/>
          </w:tcPr>
          <w:p w14:paraId="2EF5C68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9,118,792</w:t>
            </w:r>
          </w:p>
        </w:tc>
      </w:tr>
      <w:tr w:rsidR="003C3DA0" w:rsidRPr="00CC49AB" w14:paraId="0C56AACC"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04D16414"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b/>
                <w:bCs/>
                <w:sz w:val="16"/>
                <w:szCs w:val="22"/>
              </w:rPr>
              <w:t>Totali</w:t>
            </w:r>
          </w:p>
        </w:tc>
        <w:tc>
          <w:tcPr>
            <w:tcW w:w="650" w:type="pct"/>
            <w:tcBorders>
              <w:top w:val="single" w:sz="4" w:space="0" w:color="auto"/>
              <w:left w:val="single" w:sz="4" w:space="0" w:color="auto"/>
              <w:bottom w:val="single" w:sz="4" w:space="0" w:color="auto"/>
              <w:right w:val="single" w:sz="4" w:space="0" w:color="auto"/>
            </w:tcBorders>
            <w:noWrap/>
            <w:vAlign w:val="center"/>
          </w:tcPr>
          <w:p w14:paraId="6FF9080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64341500</w:t>
            </w:r>
          </w:p>
        </w:tc>
        <w:tc>
          <w:tcPr>
            <w:tcW w:w="727" w:type="pct"/>
            <w:tcBorders>
              <w:top w:val="single" w:sz="4" w:space="0" w:color="auto"/>
              <w:left w:val="single" w:sz="4" w:space="0" w:color="auto"/>
              <w:bottom w:val="single" w:sz="4" w:space="0" w:color="auto"/>
              <w:right w:val="single" w:sz="4" w:space="0" w:color="auto"/>
            </w:tcBorders>
            <w:noWrap/>
            <w:vAlign w:val="center"/>
          </w:tcPr>
          <w:p w14:paraId="3FB5567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65762615</w:t>
            </w:r>
          </w:p>
        </w:tc>
        <w:tc>
          <w:tcPr>
            <w:tcW w:w="727" w:type="pct"/>
            <w:tcBorders>
              <w:top w:val="single" w:sz="4" w:space="0" w:color="auto"/>
              <w:left w:val="single" w:sz="4" w:space="0" w:color="auto"/>
              <w:bottom w:val="single" w:sz="4" w:space="0" w:color="auto"/>
              <w:right w:val="single" w:sz="4" w:space="0" w:color="auto"/>
            </w:tcBorders>
            <w:noWrap/>
            <w:vAlign w:val="center"/>
          </w:tcPr>
          <w:p w14:paraId="2AC4264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67287205</w:t>
            </w:r>
          </w:p>
        </w:tc>
        <w:tc>
          <w:tcPr>
            <w:tcW w:w="650" w:type="pct"/>
            <w:tcBorders>
              <w:top w:val="single" w:sz="4" w:space="0" w:color="auto"/>
              <w:left w:val="single" w:sz="4" w:space="0" w:color="auto"/>
              <w:bottom w:val="single" w:sz="4" w:space="0" w:color="auto"/>
              <w:right w:val="single" w:sz="4" w:space="0" w:color="auto"/>
            </w:tcBorders>
            <w:noWrap/>
            <w:vAlign w:val="center"/>
          </w:tcPr>
          <w:p w14:paraId="41FD00A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68879963</w:t>
            </w:r>
          </w:p>
        </w:tc>
        <w:tc>
          <w:tcPr>
            <w:tcW w:w="679" w:type="pct"/>
            <w:tcBorders>
              <w:top w:val="single" w:sz="4" w:space="0" w:color="auto"/>
              <w:left w:val="single" w:sz="4" w:space="0" w:color="auto"/>
              <w:bottom w:val="single" w:sz="4" w:space="0" w:color="auto"/>
              <w:right w:val="single" w:sz="4" w:space="0" w:color="auto"/>
            </w:tcBorders>
            <w:noWrap/>
            <w:vAlign w:val="center"/>
          </w:tcPr>
          <w:p w14:paraId="220DF8F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70544130</w:t>
            </w:r>
          </w:p>
        </w:tc>
        <w:tc>
          <w:tcPr>
            <w:tcW w:w="727" w:type="pct"/>
            <w:tcBorders>
              <w:top w:val="single" w:sz="4" w:space="0" w:color="auto"/>
              <w:left w:val="single" w:sz="4" w:space="0" w:color="auto"/>
              <w:bottom w:val="single" w:sz="4" w:space="0" w:color="auto"/>
              <w:right w:val="single" w:sz="4" w:space="0" w:color="auto"/>
            </w:tcBorders>
            <w:noWrap/>
            <w:vAlign w:val="center"/>
          </w:tcPr>
          <w:p w14:paraId="0D157C8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72283137</w:t>
            </w:r>
          </w:p>
        </w:tc>
      </w:tr>
      <w:tr w:rsidR="003C3DA0" w:rsidRPr="00CC49AB" w14:paraId="4DA6B416"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73E31B97"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Zona klimatike</w:t>
            </w:r>
          </w:p>
        </w:tc>
        <w:tc>
          <w:tcPr>
            <w:tcW w:w="65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6AA654A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2041</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0A09B08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2042</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0C6178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2043</w:t>
            </w:r>
          </w:p>
        </w:tc>
        <w:tc>
          <w:tcPr>
            <w:tcW w:w="65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3A81E39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2044</w:t>
            </w:r>
          </w:p>
        </w:tc>
        <w:tc>
          <w:tcPr>
            <w:tcW w:w="67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4043B1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2045</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515BE68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2046</w:t>
            </w:r>
          </w:p>
        </w:tc>
      </w:tr>
      <w:tr w:rsidR="003C3DA0" w:rsidRPr="00CC49AB" w14:paraId="563E80C4"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0F5785F0"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sz w:val="16"/>
                <w:szCs w:val="22"/>
              </w:rPr>
              <w:t>Zona 1</w:t>
            </w:r>
          </w:p>
        </w:tc>
        <w:tc>
          <w:tcPr>
            <w:tcW w:w="650" w:type="pct"/>
            <w:tcBorders>
              <w:top w:val="single" w:sz="4" w:space="0" w:color="auto"/>
              <w:left w:val="single" w:sz="4" w:space="0" w:color="auto"/>
              <w:bottom w:val="single" w:sz="4" w:space="0" w:color="auto"/>
              <w:right w:val="single" w:sz="4" w:space="0" w:color="auto"/>
            </w:tcBorders>
            <w:noWrap/>
            <w:vAlign w:val="center"/>
          </w:tcPr>
          <w:p w14:paraId="2BBA08C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49,851,953</w:t>
            </w:r>
          </w:p>
        </w:tc>
        <w:tc>
          <w:tcPr>
            <w:tcW w:w="727" w:type="pct"/>
            <w:tcBorders>
              <w:top w:val="single" w:sz="4" w:space="0" w:color="auto"/>
              <w:left w:val="single" w:sz="4" w:space="0" w:color="auto"/>
              <w:bottom w:val="single" w:sz="4" w:space="0" w:color="auto"/>
              <w:right w:val="single" w:sz="4" w:space="0" w:color="auto"/>
            </w:tcBorders>
            <w:noWrap/>
            <w:vAlign w:val="center"/>
          </w:tcPr>
          <w:p w14:paraId="1AEF83C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51,188,384</w:t>
            </w:r>
          </w:p>
        </w:tc>
        <w:tc>
          <w:tcPr>
            <w:tcW w:w="727" w:type="pct"/>
            <w:tcBorders>
              <w:top w:val="single" w:sz="4" w:space="0" w:color="auto"/>
              <w:left w:val="single" w:sz="4" w:space="0" w:color="auto"/>
              <w:bottom w:val="single" w:sz="4" w:space="0" w:color="auto"/>
              <w:right w:val="single" w:sz="4" w:space="0" w:color="auto"/>
            </w:tcBorders>
            <w:noWrap/>
            <w:vAlign w:val="center"/>
          </w:tcPr>
          <w:p w14:paraId="71A00A3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52,581,855</w:t>
            </w:r>
          </w:p>
        </w:tc>
        <w:tc>
          <w:tcPr>
            <w:tcW w:w="650" w:type="pct"/>
            <w:tcBorders>
              <w:top w:val="single" w:sz="4" w:space="0" w:color="auto"/>
              <w:left w:val="single" w:sz="4" w:space="0" w:color="auto"/>
              <w:bottom w:val="single" w:sz="4" w:space="0" w:color="auto"/>
              <w:right w:val="single" w:sz="4" w:space="0" w:color="auto"/>
            </w:tcBorders>
            <w:noWrap/>
            <w:vAlign w:val="center"/>
          </w:tcPr>
          <w:p w14:paraId="23B4C96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54,040,761</w:t>
            </w:r>
          </w:p>
        </w:tc>
        <w:tc>
          <w:tcPr>
            <w:tcW w:w="679" w:type="pct"/>
            <w:tcBorders>
              <w:top w:val="single" w:sz="4" w:space="0" w:color="auto"/>
              <w:left w:val="single" w:sz="4" w:space="0" w:color="auto"/>
              <w:bottom w:val="single" w:sz="4" w:space="0" w:color="auto"/>
              <w:right w:val="single" w:sz="4" w:space="0" w:color="auto"/>
            </w:tcBorders>
            <w:noWrap/>
            <w:vAlign w:val="center"/>
          </w:tcPr>
          <w:p w14:paraId="699F642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55,568,514</w:t>
            </w:r>
          </w:p>
        </w:tc>
        <w:tc>
          <w:tcPr>
            <w:tcW w:w="727" w:type="pct"/>
            <w:tcBorders>
              <w:top w:val="single" w:sz="4" w:space="0" w:color="auto"/>
              <w:left w:val="single" w:sz="4" w:space="0" w:color="auto"/>
              <w:bottom w:val="single" w:sz="4" w:space="0" w:color="auto"/>
              <w:right w:val="single" w:sz="4" w:space="0" w:color="auto"/>
            </w:tcBorders>
            <w:noWrap/>
            <w:vAlign w:val="center"/>
          </w:tcPr>
          <w:p w14:paraId="22D165E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57,168,734</w:t>
            </w:r>
          </w:p>
        </w:tc>
      </w:tr>
      <w:tr w:rsidR="003C3DA0" w:rsidRPr="00CC49AB" w14:paraId="42076F92"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36DECE19"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sz w:val="16"/>
                <w:szCs w:val="22"/>
              </w:rPr>
              <w:t>Zona 2</w:t>
            </w:r>
          </w:p>
        </w:tc>
        <w:tc>
          <w:tcPr>
            <w:tcW w:w="650" w:type="pct"/>
            <w:tcBorders>
              <w:top w:val="single" w:sz="4" w:space="0" w:color="auto"/>
              <w:left w:val="single" w:sz="4" w:space="0" w:color="auto"/>
              <w:bottom w:val="single" w:sz="4" w:space="0" w:color="auto"/>
              <w:right w:val="single" w:sz="4" w:space="0" w:color="auto"/>
            </w:tcBorders>
            <w:noWrap/>
            <w:vAlign w:val="center"/>
          </w:tcPr>
          <w:p w14:paraId="1C95685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14,955,010</w:t>
            </w:r>
          </w:p>
        </w:tc>
        <w:tc>
          <w:tcPr>
            <w:tcW w:w="727" w:type="pct"/>
            <w:tcBorders>
              <w:top w:val="single" w:sz="4" w:space="0" w:color="auto"/>
              <w:left w:val="single" w:sz="4" w:space="0" w:color="auto"/>
              <w:bottom w:val="single" w:sz="4" w:space="0" w:color="auto"/>
              <w:right w:val="single" w:sz="4" w:space="0" w:color="auto"/>
            </w:tcBorders>
            <w:noWrap/>
            <w:vAlign w:val="center"/>
          </w:tcPr>
          <w:p w14:paraId="2AD030C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15,330,087</w:t>
            </w:r>
          </w:p>
        </w:tc>
        <w:tc>
          <w:tcPr>
            <w:tcW w:w="727" w:type="pct"/>
            <w:tcBorders>
              <w:top w:val="single" w:sz="4" w:space="0" w:color="auto"/>
              <w:left w:val="single" w:sz="4" w:space="0" w:color="auto"/>
              <w:bottom w:val="single" w:sz="4" w:space="0" w:color="auto"/>
              <w:right w:val="single" w:sz="4" w:space="0" w:color="auto"/>
            </w:tcBorders>
            <w:noWrap/>
            <w:vAlign w:val="center"/>
          </w:tcPr>
          <w:p w14:paraId="0FEC79C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15,720,303</w:t>
            </w:r>
          </w:p>
        </w:tc>
        <w:tc>
          <w:tcPr>
            <w:tcW w:w="650" w:type="pct"/>
            <w:tcBorders>
              <w:top w:val="single" w:sz="4" w:space="0" w:color="auto"/>
              <w:left w:val="single" w:sz="4" w:space="0" w:color="auto"/>
              <w:bottom w:val="single" w:sz="4" w:space="0" w:color="auto"/>
              <w:right w:val="single" w:sz="4" w:space="0" w:color="auto"/>
            </w:tcBorders>
            <w:noWrap/>
            <w:vAlign w:val="center"/>
          </w:tcPr>
          <w:p w14:paraId="7E09345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16,127,876</w:t>
            </w:r>
          </w:p>
        </w:tc>
        <w:tc>
          <w:tcPr>
            <w:tcW w:w="679" w:type="pct"/>
            <w:tcBorders>
              <w:top w:val="single" w:sz="4" w:space="0" w:color="auto"/>
              <w:left w:val="single" w:sz="4" w:space="0" w:color="auto"/>
              <w:bottom w:val="single" w:sz="4" w:space="0" w:color="auto"/>
              <w:right w:val="single" w:sz="4" w:space="0" w:color="auto"/>
            </w:tcBorders>
            <w:noWrap/>
            <w:vAlign w:val="center"/>
          </w:tcPr>
          <w:p w14:paraId="422AC8E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16,553,660</w:t>
            </w:r>
          </w:p>
        </w:tc>
        <w:tc>
          <w:tcPr>
            <w:tcW w:w="727" w:type="pct"/>
            <w:tcBorders>
              <w:top w:val="single" w:sz="4" w:space="0" w:color="auto"/>
              <w:left w:val="single" w:sz="4" w:space="0" w:color="auto"/>
              <w:bottom w:val="single" w:sz="4" w:space="0" w:color="auto"/>
              <w:right w:val="single" w:sz="4" w:space="0" w:color="auto"/>
            </w:tcBorders>
            <w:noWrap/>
            <w:vAlign w:val="center"/>
          </w:tcPr>
          <w:p w14:paraId="7E69F5C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16,998,562</w:t>
            </w:r>
          </w:p>
        </w:tc>
      </w:tr>
      <w:tr w:rsidR="003C3DA0" w:rsidRPr="00CC49AB" w14:paraId="70F11604"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32501393"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sz w:val="16"/>
                <w:szCs w:val="22"/>
              </w:rPr>
              <w:t>Zona 3</w:t>
            </w:r>
          </w:p>
        </w:tc>
        <w:tc>
          <w:tcPr>
            <w:tcW w:w="650" w:type="pct"/>
            <w:tcBorders>
              <w:top w:val="single" w:sz="4" w:space="0" w:color="auto"/>
              <w:left w:val="single" w:sz="4" w:space="0" w:color="auto"/>
              <w:bottom w:val="single" w:sz="4" w:space="0" w:color="auto"/>
              <w:right w:val="single" w:sz="4" w:space="0" w:color="auto"/>
            </w:tcBorders>
            <w:noWrap/>
            <w:vAlign w:val="center"/>
          </w:tcPr>
          <w:p w14:paraId="450BB89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9,323,052</w:t>
            </w:r>
          </w:p>
        </w:tc>
        <w:tc>
          <w:tcPr>
            <w:tcW w:w="727" w:type="pct"/>
            <w:tcBorders>
              <w:top w:val="single" w:sz="4" w:space="0" w:color="auto"/>
              <w:left w:val="single" w:sz="4" w:space="0" w:color="auto"/>
              <w:bottom w:val="single" w:sz="4" w:space="0" w:color="auto"/>
              <w:right w:val="single" w:sz="4" w:space="0" w:color="auto"/>
            </w:tcBorders>
            <w:noWrap/>
            <w:vAlign w:val="center"/>
          </w:tcPr>
          <w:p w14:paraId="6DB4FF3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9,534,713</w:t>
            </w:r>
          </w:p>
        </w:tc>
        <w:tc>
          <w:tcPr>
            <w:tcW w:w="727" w:type="pct"/>
            <w:tcBorders>
              <w:top w:val="single" w:sz="4" w:space="0" w:color="auto"/>
              <w:left w:val="single" w:sz="4" w:space="0" w:color="auto"/>
              <w:bottom w:val="single" w:sz="4" w:space="0" w:color="auto"/>
              <w:right w:val="single" w:sz="4" w:space="0" w:color="auto"/>
            </w:tcBorders>
            <w:noWrap/>
            <w:vAlign w:val="center"/>
          </w:tcPr>
          <w:p w14:paraId="53B0186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9,754,074</w:t>
            </w:r>
          </w:p>
        </w:tc>
        <w:tc>
          <w:tcPr>
            <w:tcW w:w="650" w:type="pct"/>
            <w:tcBorders>
              <w:top w:val="single" w:sz="4" w:space="0" w:color="auto"/>
              <w:left w:val="single" w:sz="4" w:space="0" w:color="auto"/>
              <w:bottom w:val="single" w:sz="4" w:space="0" w:color="auto"/>
              <w:right w:val="single" w:sz="4" w:space="0" w:color="auto"/>
            </w:tcBorders>
            <w:noWrap/>
            <w:vAlign w:val="center"/>
          </w:tcPr>
          <w:p w14:paraId="25A51A6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9,982,247</w:t>
            </w:r>
          </w:p>
        </w:tc>
        <w:tc>
          <w:tcPr>
            <w:tcW w:w="679" w:type="pct"/>
            <w:tcBorders>
              <w:top w:val="single" w:sz="4" w:space="0" w:color="auto"/>
              <w:left w:val="single" w:sz="4" w:space="0" w:color="auto"/>
              <w:bottom w:val="single" w:sz="4" w:space="0" w:color="auto"/>
              <w:right w:val="single" w:sz="4" w:space="0" w:color="auto"/>
            </w:tcBorders>
            <w:noWrap/>
            <w:vAlign w:val="center"/>
          </w:tcPr>
          <w:p w14:paraId="49F3E73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10,219,614</w:t>
            </w:r>
          </w:p>
        </w:tc>
        <w:tc>
          <w:tcPr>
            <w:tcW w:w="727" w:type="pct"/>
            <w:tcBorders>
              <w:top w:val="single" w:sz="4" w:space="0" w:color="auto"/>
              <w:left w:val="single" w:sz="4" w:space="0" w:color="auto"/>
              <w:bottom w:val="single" w:sz="4" w:space="0" w:color="auto"/>
              <w:right w:val="single" w:sz="4" w:space="0" w:color="auto"/>
            </w:tcBorders>
            <w:noWrap/>
            <w:vAlign w:val="center"/>
          </w:tcPr>
          <w:p w14:paraId="2CF93EF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10,466,570</w:t>
            </w:r>
          </w:p>
        </w:tc>
      </w:tr>
      <w:tr w:rsidR="003C3DA0" w:rsidRPr="00CC49AB" w14:paraId="34F7FDDA"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6BE68F90"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b/>
                <w:bCs/>
                <w:sz w:val="16"/>
                <w:szCs w:val="22"/>
              </w:rPr>
              <w:t>Totali</w:t>
            </w:r>
          </w:p>
        </w:tc>
        <w:tc>
          <w:tcPr>
            <w:tcW w:w="650" w:type="pct"/>
            <w:tcBorders>
              <w:top w:val="single" w:sz="4" w:space="0" w:color="auto"/>
              <w:left w:val="single" w:sz="4" w:space="0" w:color="auto"/>
              <w:bottom w:val="single" w:sz="4" w:space="0" w:color="auto"/>
              <w:right w:val="single" w:sz="4" w:space="0" w:color="auto"/>
            </w:tcBorders>
            <w:noWrap/>
            <w:vAlign w:val="center"/>
          </w:tcPr>
          <w:p w14:paraId="071E67C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74130015</w:t>
            </w:r>
          </w:p>
        </w:tc>
        <w:tc>
          <w:tcPr>
            <w:tcW w:w="727" w:type="pct"/>
            <w:tcBorders>
              <w:top w:val="single" w:sz="4" w:space="0" w:color="auto"/>
              <w:left w:val="single" w:sz="4" w:space="0" w:color="auto"/>
              <w:bottom w:val="single" w:sz="4" w:space="0" w:color="auto"/>
              <w:right w:val="single" w:sz="4" w:space="0" w:color="auto"/>
            </w:tcBorders>
            <w:noWrap/>
            <w:vAlign w:val="center"/>
          </w:tcPr>
          <w:p w14:paraId="347EDB8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76053184</w:t>
            </w:r>
          </w:p>
        </w:tc>
        <w:tc>
          <w:tcPr>
            <w:tcW w:w="727" w:type="pct"/>
            <w:tcBorders>
              <w:top w:val="single" w:sz="4" w:space="0" w:color="auto"/>
              <w:left w:val="single" w:sz="4" w:space="0" w:color="auto"/>
              <w:bottom w:val="single" w:sz="4" w:space="0" w:color="auto"/>
              <w:right w:val="single" w:sz="4" w:space="0" w:color="auto"/>
            </w:tcBorders>
            <w:noWrap/>
            <w:vAlign w:val="center"/>
          </w:tcPr>
          <w:p w14:paraId="01B8E5C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78056231</w:t>
            </w:r>
          </w:p>
        </w:tc>
        <w:tc>
          <w:tcPr>
            <w:tcW w:w="650" w:type="pct"/>
            <w:tcBorders>
              <w:top w:val="single" w:sz="4" w:space="0" w:color="auto"/>
              <w:left w:val="single" w:sz="4" w:space="0" w:color="auto"/>
              <w:bottom w:val="single" w:sz="4" w:space="0" w:color="auto"/>
              <w:right w:val="single" w:sz="4" w:space="0" w:color="auto"/>
            </w:tcBorders>
            <w:noWrap/>
            <w:vAlign w:val="center"/>
          </w:tcPr>
          <w:p w14:paraId="2D52951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80150885</w:t>
            </w:r>
          </w:p>
        </w:tc>
        <w:tc>
          <w:tcPr>
            <w:tcW w:w="679" w:type="pct"/>
            <w:tcBorders>
              <w:top w:val="single" w:sz="4" w:space="0" w:color="auto"/>
              <w:left w:val="single" w:sz="4" w:space="0" w:color="auto"/>
              <w:bottom w:val="single" w:sz="4" w:space="0" w:color="auto"/>
              <w:right w:val="single" w:sz="4" w:space="0" w:color="auto"/>
            </w:tcBorders>
            <w:noWrap/>
            <w:vAlign w:val="center"/>
          </w:tcPr>
          <w:p w14:paraId="542EA93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82341788</w:t>
            </w:r>
          </w:p>
        </w:tc>
        <w:tc>
          <w:tcPr>
            <w:tcW w:w="727" w:type="pct"/>
            <w:tcBorders>
              <w:top w:val="single" w:sz="4" w:space="0" w:color="auto"/>
              <w:left w:val="single" w:sz="4" w:space="0" w:color="auto"/>
              <w:bottom w:val="single" w:sz="4" w:space="0" w:color="auto"/>
              <w:right w:val="single" w:sz="4" w:space="0" w:color="auto"/>
            </w:tcBorders>
            <w:noWrap/>
            <w:vAlign w:val="center"/>
          </w:tcPr>
          <w:p w14:paraId="1D1E784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84633866</w:t>
            </w:r>
          </w:p>
        </w:tc>
      </w:tr>
      <w:tr w:rsidR="003C3DA0" w:rsidRPr="00CC49AB" w14:paraId="31443E37"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8D25C6E"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eastAsia="Times New Roman" w:hAnsi="Garamond" w:cs="Times New Roman"/>
                <w:sz w:val="16"/>
                <w:szCs w:val="22"/>
                <w:lang w:eastAsia="en-US"/>
              </w:rPr>
              <w:t>Zona klimatike</w:t>
            </w:r>
          </w:p>
        </w:tc>
        <w:tc>
          <w:tcPr>
            <w:tcW w:w="65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9309F5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2047</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495D62A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2048</w:t>
            </w:r>
          </w:p>
        </w:tc>
        <w:tc>
          <w:tcPr>
            <w:tcW w:w="727"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1E9DCA2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2049</w:t>
            </w:r>
          </w:p>
        </w:tc>
        <w:tc>
          <w:tcPr>
            <w:tcW w:w="650" w:type="pct"/>
            <w:tcBorders>
              <w:top w:val="single" w:sz="4" w:space="0" w:color="auto"/>
              <w:left w:val="single" w:sz="4" w:space="0" w:color="auto"/>
              <w:bottom w:val="single" w:sz="4" w:space="0" w:color="auto"/>
              <w:right w:val="single" w:sz="4" w:space="0" w:color="auto"/>
            </w:tcBorders>
            <w:shd w:val="clear" w:color="auto" w:fill="FDE9D9" w:themeFill="accent6" w:themeFillTint="33"/>
            <w:noWrap/>
            <w:vAlign w:val="center"/>
            <w:hideMark/>
          </w:tcPr>
          <w:p w14:paraId="26600F5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2050</w:t>
            </w:r>
          </w:p>
        </w:tc>
        <w:tc>
          <w:tcPr>
            <w:tcW w:w="679" w:type="pct"/>
            <w:tcBorders>
              <w:top w:val="single" w:sz="4" w:space="0" w:color="auto"/>
              <w:left w:val="single" w:sz="4" w:space="0" w:color="auto"/>
              <w:bottom w:val="single" w:sz="4" w:space="0" w:color="auto"/>
              <w:right w:val="single" w:sz="4" w:space="0" w:color="auto"/>
            </w:tcBorders>
            <w:noWrap/>
            <w:vAlign w:val="center"/>
          </w:tcPr>
          <w:p w14:paraId="4E39045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727" w:type="pct"/>
            <w:tcBorders>
              <w:top w:val="single" w:sz="4" w:space="0" w:color="auto"/>
              <w:left w:val="single" w:sz="4" w:space="0" w:color="auto"/>
              <w:bottom w:val="single" w:sz="4" w:space="0" w:color="auto"/>
              <w:right w:val="single" w:sz="4" w:space="0" w:color="auto"/>
            </w:tcBorders>
            <w:noWrap/>
            <w:vAlign w:val="center"/>
          </w:tcPr>
          <w:p w14:paraId="7C67B2D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282093CA"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22139DAC"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sz w:val="16"/>
                <w:szCs w:val="22"/>
              </w:rPr>
              <w:t>Zona 1</w:t>
            </w:r>
          </w:p>
        </w:tc>
        <w:tc>
          <w:tcPr>
            <w:tcW w:w="650" w:type="pct"/>
            <w:tcBorders>
              <w:top w:val="single" w:sz="4" w:space="0" w:color="auto"/>
              <w:left w:val="single" w:sz="4" w:space="0" w:color="auto"/>
              <w:bottom w:val="single" w:sz="4" w:space="0" w:color="auto"/>
              <w:right w:val="single" w:sz="4" w:space="0" w:color="auto"/>
            </w:tcBorders>
            <w:noWrap/>
            <w:vAlign w:val="center"/>
          </w:tcPr>
          <w:p w14:paraId="6594933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58,845,274</w:t>
            </w:r>
          </w:p>
        </w:tc>
        <w:tc>
          <w:tcPr>
            <w:tcW w:w="727" w:type="pct"/>
            <w:tcBorders>
              <w:top w:val="single" w:sz="4" w:space="0" w:color="auto"/>
              <w:left w:val="single" w:sz="4" w:space="0" w:color="auto"/>
              <w:bottom w:val="single" w:sz="4" w:space="0" w:color="auto"/>
              <w:right w:val="single" w:sz="4" w:space="0" w:color="auto"/>
            </w:tcBorders>
            <w:noWrap/>
            <w:vAlign w:val="center"/>
          </w:tcPr>
          <w:p w14:paraId="0FE0ACF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60,602,224</w:t>
            </w:r>
          </w:p>
        </w:tc>
        <w:tc>
          <w:tcPr>
            <w:tcW w:w="727" w:type="pct"/>
            <w:tcBorders>
              <w:top w:val="single" w:sz="4" w:space="0" w:color="auto"/>
              <w:left w:val="single" w:sz="4" w:space="0" w:color="auto"/>
              <w:bottom w:val="single" w:sz="4" w:space="0" w:color="auto"/>
              <w:right w:val="single" w:sz="4" w:space="0" w:color="auto"/>
            </w:tcBorders>
            <w:noWrap/>
            <w:vAlign w:val="center"/>
          </w:tcPr>
          <w:p w14:paraId="3958C04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62,443,940</w:t>
            </w:r>
          </w:p>
        </w:tc>
        <w:tc>
          <w:tcPr>
            <w:tcW w:w="650" w:type="pct"/>
            <w:tcBorders>
              <w:top w:val="single" w:sz="4" w:space="0" w:color="auto"/>
              <w:left w:val="single" w:sz="4" w:space="0" w:color="auto"/>
              <w:bottom w:val="single" w:sz="4" w:space="0" w:color="auto"/>
              <w:right w:val="single" w:sz="4" w:space="0" w:color="auto"/>
            </w:tcBorders>
            <w:noWrap/>
            <w:vAlign w:val="center"/>
          </w:tcPr>
          <w:p w14:paraId="1CD5F66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64,379,266</w:t>
            </w:r>
          </w:p>
        </w:tc>
        <w:tc>
          <w:tcPr>
            <w:tcW w:w="679" w:type="pct"/>
            <w:tcBorders>
              <w:top w:val="single" w:sz="4" w:space="0" w:color="auto"/>
              <w:left w:val="single" w:sz="4" w:space="0" w:color="auto"/>
              <w:bottom w:val="single" w:sz="4" w:space="0" w:color="auto"/>
              <w:right w:val="single" w:sz="4" w:space="0" w:color="auto"/>
            </w:tcBorders>
            <w:noWrap/>
            <w:vAlign w:val="center"/>
          </w:tcPr>
          <w:p w14:paraId="575AC29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727" w:type="pct"/>
            <w:tcBorders>
              <w:top w:val="single" w:sz="4" w:space="0" w:color="auto"/>
              <w:left w:val="single" w:sz="4" w:space="0" w:color="auto"/>
              <w:bottom w:val="single" w:sz="4" w:space="0" w:color="auto"/>
              <w:right w:val="single" w:sz="4" w:space="0" w:color="auto"/>
            </w:tcBorders>
            <w:noWrap/>
            <w:vAlign w:val="center"/>
          </w:tcPr>
          <w:p w14:paraId="4FE8917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2594128E"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04D269E7"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sz w:val="16"/>
                <w:szCs w:val="22"/>
              </w:rPr>
              <w:t>Zona 2</w:t>
            </w:r>
          </w:p>
        </w:tc>
        <w:tc>
          <w:tcPr>
            <w:tcW w:w="650" w:type="pct"/>
            <w:tcBorders>
              <w:top w:val="single" w:sz="4" w:space="0" w:color="auto"/>
              <w:left w:val="single" w:sz="4" w:space="0" w:color="auto"/>
              <w:bottom w:val="single" w:sz="4" w:space="0" w:color="auto"/>
              <w:right w:val="single" w:sz="4" w:space="0" w:color="auto"/>
            </w:tcBorders>
            <w:noWrap/>
            <w:vAlign w:val="center"/>
          </w:tcPr>
          <w:p w14:paraId="17357B4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17,463,540</w:t>
            </w:r>
          </w:p>
        </w:tc>
        <w:tc>
          <w:tcPr>
            <w:tcW w:w="727" w:type="pct"/>
            <w:tcBorders>
              <w:top w:val="single" w:sz="4" w:space="0" w:color="auto"/>
              <w:left w:val="single" w:sz="4" w:space="0" w:color="auto"/>
              <w:bottom w:val="single" w:sz="4" w:space="0" w:color="auto"/>
              <w:right w:val="single" w:sz="4" w:space="0" w:color="auto"/>
            </w:tcBorders>
            <w:noWrap/>
            <w:vAlign w:val="center"/>
          </w:tcPr>
          <w:p w14:paraId="79C6A9F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17,949,611</w:t>
            </w:r>
          </w:p>
        </w:tc>
        <w:tc>
          <w:tcPr>
            <w:tcW w:w="727" w:type="pct"/>
            <w:tcBorders>
              <w:top w:val="single" w:sz="4" w:space="0" w:color="auto"/>
              <w:left w:val="single" w:sz="4" w:space="0" w:color="auto"/>
              <w:bottom w:val="single" w:sz="4" w:space="0" w:color="auto"/>
              <w:right w:val="single" w:sz="4" w:space="0" w:color="auto"/>
            </w:tcBorders>
            <w:noWrap/>
            <w:vAlign w:val="center"/>
          </w:tcPr>
          <w:p w14:paraId="5572F61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18,457,853</w:t>
            </w:r>
          </w:p>
        </w:tc>
        <w:tc>
          <w:tcPr>
            <w:tcW w:w="650" w:type="pct"/>
            <w:tcBorders>
              <w:top w:val="single" w:sz="4" w:space="0" w:color="auto"/>
              <w:left w:val="single" w:sz="4" w:space="0" w:color="auto"/>
              <w:bottom w:val="single" w:sz="4" w:space="0" w:color="auto"/>
              <w:right w:val="single" w:sz="4" w:space="0" w:color="auto"/>
            </w:tcBorders>
            <w:noWrap/>
            <w:vAlign w:val="center"/>
          </w:tcPr>
          <w:p w14:paraId="3656D0E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18,989,323</w:t>
            </w:r>
          </w:p>
        </w:tc>
        <w:tc>
          <w:tcPr>
            <w:tcW w:w="679" w:type="pct"/>
            <w:tcBorders>
              <w:top w:val="single" w:sz="4" w:space="0" w:color="auto"/>
              <w:left w:val="single" w:sz="4" w:space="0" w:color="auto"/>
              <w:bottom w:val="single" w:sz="4" w:space="0" w:color="auto"/>
              <w:right w:val="single" w:sz="4" w:space="0" w:color="auto"/>
            </w:tcBorders>
            <w:noWrap/>
            <w:vAlign w:val="center"/>
          </w:tcPr>
          <w:p w14:paraId="3B9908E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727" w:type="pct"/>
            <w:tcBorders>
              <w:top w:val="single" w:sz="4" w:space="0" w:color="auto"/>
              <w:left w:val="single" w:sz="4" w:space="0" w:color="auto"/>
              <w:bottom w:val="single" w:sz="4" w:space="0" w:color="auto"/>
              <w:right w:val="single" w:sz="4" w:space="0" w:color="auto"/>
            </w:tcBorders>
            <w:noWrap/>
            <w:vAlign w:val="center"/>
          </w:tcPr>
          <w:p w14:paraId="78F68D3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25F6D680"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3C98A56E"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sz w:val="16"/>
                <w:szCs w:val="22"/>
              </w:rPr>
              <w:t>Zona 3</w:t>
            </w:r>
          </w:p>
        </w:tc>
        <w:tc>
          <w:tcPr>
            <w:tcW w:w="650" w:type="pct"/>
            <w:tcBorders>
              <w:top w:val="single" w:sz="4" w:space="0" w:color="auto"/>
              <w:left w:val="single" w:sz="4" w:space="0" w:color="auto"/>
              <w:bottom w:val="single" w:sz="4" w:space="0" w:color="auto"/>
              <w:right w:val="single" w:sz="4" w:space="0" w:color="auto"/>
            </w:tcBorders>
            <w:noWrap/>
            <w:vAlign w:val="center"/>
          </w:tcPr>
          <w:p w14:paraId="470F509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10,723,533</w:t>
            </w:r>
          </w:p>
        </w:tc>
        <w:tc>
          <w:tcPr>
            <w:tcW w:w="727" w:type="pct"/>
            <w:tcBorders>
              <w:top w:val="single" w:sz="4" w:space="0" w:color="auto"/>
              <w:left w:val="single" w:sz="4" w:space="0" w:color="auto"/>
              <w:bottom w:val="single" w:sz="4" w:space="0" w:color="auto"/>
              <w:right w:val="single" w:sz="4" w:space="0" w:color="auto"/>
            </w:tcBorders>
            <w:noWrap/>
            <w:vAlign w:val="center"/>
          </w:tcPr>
          <w:p w14:paraId="3194873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10,990,943</w:t>
            </w:r>
          </w:p>
        </w:tc>
        <w:tc>
          <w:tcPr>
            <w:tcW w:w="727" w:type="pct"/>
            <w:tcBorders>
              <w:top w:val="single" w:sz="4" w:space="0" w:color="auto"/>
              <w:left w:val="single" w:sz="4" w:space="0" w:color="auto"/>
              <w:bottom w:val="single" w:sz="4" w:space="0" w:color="auto"/>
              <w:right w:val="single" w:sz="4" w:space="0" w:color="auto"/>
            </w:tcBorders>
            <w:noWrap/>
            <w:vAlign w:val="center"/>
          </w:tcPr>
          <w:p w14:paraId="2A13AC8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11,269,261</w:t>
            </w:r>
          </w:p>
        </w:tc>
        <w:tc>
          <w:tcPr>
            <w:tcW w:w="650" w:type="pct"/>
            <w:tcBorders>
              <w:top w:val="single" w:sz="4" w:space="0" w:color="auto"/>
              <w:left w:val="single" w:sz="4" w:space="0" w:color="auto"/>
              <w:bottom w:val="single" w:sz="4" w:space="0" w:color="auto"/>
              <w:right w:val="single" w:sz="4" w:space="0" w:color="auto"/>
            </w:tcBorders>
            <w:noWrap/>
            <w:vAlign w:val="center"/>
          </w:tcPr>
          <w:p w14:paraId="4FCDD02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11,554,844</w:t>
            </w:r>
          </w:p>
        </w:tc>
        <w:tc>
          <w:tcPr>
            <w:tcW w:w="679" w:type="pct"/>
            <w:tcBorders>
              <w:top w:val="single" w:sz="4" w:space="0" w:color="auto"/>
              <w:left w:val="single" w:sz="4" w:space="0" w:color="auto"/>
              <w:bottom w:val="single" w:sz="4" w:space="0" w:color="auto"/>
              <w:right w:val="single" w:sz="4" w:space="0" w:color="auto"/>
            </w:tcBorders>
            <w:noWrap/>
            <w:vAlign w:val="center"/>
          </w:tcPr>
          <w:p w14:paraId="25B7CC6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727" w:type="pct"/>
            <w:tcBorders>
              <w:top w:val="single" w:sz="4" w:space="0" w:color="auto"/>
              <w:left w:val="single" w:sz="4" w:space="0" w:color="auto"/>
              <w:bottom w:val="single" w:sz="4" w:space="0" w:color="auto"/>
              <w:right w:val="single" w:sz="4" w:space="0" w:color="auto"/>
            </w:tcBorders>
            <w:noWrap/>
            <w:vAlign w:val="center"/>
          </w:tcPr>
          <w:p w14:paraId="1729498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3B1C6E00" w14:textId="77777777" w:rsidTr="00D34145">
        <w:trPr>
          <w:trHeight w:val="144"/>
          <w:jc w:val="center"/>
        </w:trPr>
        <w:tc>
          <w:tcPr>
            <w:tcW w:w="839" w:type="pct"/>
            <w:tcBorders>
              <w:top w:val="single" w:sz="4" w:space="0" w:color="auto"/>
              <w:left w:val="single" w:sz="4" w:space="0" w:color="auto"/>
              <w:bottom w:val="single" w:sz="4" w:space="0" w:color="auto"/>
              <w:right w:val="single" w:sz="4" w:space="0" w:color="auto"/>
            </w:tcBorders>
            <w:noWrap/>
            <w:vAlign w:val="center"/>
            <w:hideMark/>
          </w:tcPr>
          <w:p w14:paraId="098FBC27" w14:textId="77777777" w:rsidR="003C3DA0" w:rsidRPr="00CC49AB" w:rsidRDefault="003C3DA0" w:rsidP="008E11B0">
            <w:pPr>
              <w:spacing w:after="0" w:line="240" w:lineRule="auto"/>
              <w:ind w:left="-30" w:firstLine="30"/>
              <w:jc w:val="both"/>
              <w:rPr>
                <w:rFonts w:ascii="Garamond" w:eastAsia="Times New Roman" w:hAnsi="Garamond" w:cs="Times New Roman"/>
                <w:b/>
                <w:bCs/>
                <w:sz w:val="16"/>
                <w:szCs w:val="22"/>
                <w:lang w:eastAsia="en-US"/>
              </w:rPr>
            </w:pPr>
            <w:r w:rsidRPr="00CC49AB">
              <w:rPr>
                <w:rFonts w:ascii="Garamond" w:hAnsi="Garamond" w:cs="Times New Roman"/>
                <w:b/>
                <w:bCs/>
                <w:sz w:val="16"/>
                <w:szCs w:val="22"/>
              </w:rPr>
              <w:t>Totali</w:t>
            </w:r>
          </w:p>
        </w:tc>
        <w:tc>
          <w:tcPr>
            <w:tcW w:w="650" w:type="pct"/>
            <w:tcBorders>
              <w:top w:val="single" w:sz="4" w:space="0" w:color="auto"/>
              <w:left w:val="single" w:sz="4" w:space="0" w:color="auto"/>
              <w:bottom w:val="single" w:sz="4" w:space="0" w:color="auto"/>
              <w:right w:val="single" w:sz="4" w:space="0" w:color="auto"/>
            </w:tcBorders>
            <w:noWrap/>
            <w:vAlign w:val="center"/>
          </w:tcPr>
          <w:p w14:paraId="6A31DAD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87032347</w:t>
            </w:r>
          </w:p>
        </w:tc>
        <w:tc>
          <w:tcPr>
            <w:tcW w:w="727" w:type="pct"/>
            <w:tcBorders>
              <w:top w:val="single" w:sz="4" w:space="0" w:color="auto"/>
              <w:left w:val="single" w:sz="4" w:space="0" w:color="auto"/>
              <w:bottom w:val="single" w:sz="4" w:space="0" w:color="auto"/>
              <w:right w:val="single" w:sz="4" w:space="0" w:color="auto"/>
            </w:tcBorders>
            <w:noWrap/>
            <w:vAlign w:val="center"/>
          </w:tcPr>
          <w:p w14:paraId="15A6410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89542778</w:t>
            </w:r>
          </w:p>
        </w:tc>
        <w:tc>
          <w:tcPr>
            <w:tcW w:w="727" w:type="pct"/>
            <w:tcBorders>
              <w:top w:val="single" w:sz="4" w:space="0" w:color="auto"/>
              <w:left w:val="single" w:sz="4" w:space="0" w:color="auto"/>
              <w:bottom w:val="single" w:sz="4" w:space="0" w:color="auto"/>
              <w:right w:val="single" w:sz="4" w:space="0" w:color="auto"/>
            </w:tcBorders>
            <w:noWrap/>
            <w:vAlign w:val="center"/>
          </w:tcPr>
          <w:p w14:paraId="261A77B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92171054</w:t>
            </w:r>
          </w:p>
        </w:tc>
        <w:tc>
          <w:tcPr>
            <w:tcW w:w="650" w:type="pct"/>
            <w:tcBorders>
              <w:top w:val="single" w:sz="4" w:space="0" w:color="auto"/>
              <w:left w:val="single" w:sz="4" w:space="0" w:color="auto"/>
              <w:bottom w:val="single" w:sz="4" w:space="0" w:color="auto"/>
              <w:right w:val="single" w:sz="4" w:space="0" w:color="auto"/>
            </w:tcBorders>
            <w:noWrap/>
            <w:vAlign w:val="center"/>
          </w:tcPr>
          <w:p w14:paraId="606FD28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94923433</w:t>
            </w:r>
          </w:p>
        </w:tc>
        <w:tc>
          <w:tcPr>
            <w:tcW w:w="679" w:type="pct"/>
            <w:tcBorders>
              <w:top w:val="single" w:sz="4" w:space="0" w:color="auto"/>
              <w:left w:val="single" w:sz="4" w:space="0" w:color="auto"/>
              <w:bottom w:val="single" w:sz="4" w:space="0" w:color="auto"/>
              <w:right w:val="single" w:sz="4" w:space="0" w:color="auto"/>
            </w:tcBorders>
            <w:noWrap/>
            <w:vAlign w:val="center"/>
          </w:tcPr>
          <w:p w14:paraId="3CECEC4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727" w:type="pct"/>
            <w:tcBorders>
              <w:top w:val="single" w:sz="4" w:space="0" w:color="auto"/>
              <w:left w:val="single" w:sz="4" w:space="0" w:color="auto"/>
              <w:bottom w:val="single" w:sz="4" w:space="0" w:color="auto"/>
              <w:right w:val="single" w:sz="4" w:space="0" w:color="auto"/>
            </w:tcBorders>
            <w:noWrap/>
            <w:vAlign w:val="center"/>
          </w:tcPr>
          <w:p w14:paraId="683101B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bl>
    <w:p w14:paraId="4CB4D4A2" w14:textId="77777777" w:rsidR="003C3DA0" w:rsidRPr="00CC49AB" w:rsidRDefault="003C3DA0" w:rsidP="003C3DA0">
      <w:pPr>
        <w:spacing w:after="0" w:line="240" w:lineRule="auto"/>
        <w:ind w:left="-540"/>
        <w:rPr>
          <w:rFonts w:ascii="Garamond" w:hAnsi="Garamond" w:cs="Times New Roman"/>
        </w:rPr>
      </w:pPr>
    </w:p>
    <w:p w14:paraId="504E3480" w14:textId="77777777" w:rsidR="003C3DA0" w:rsidRPr="00CC49AB" w:rsidRDefault="003C3DA0" w:rsidP="003C3DA0">
      <w:pPr>
        <w:spacing w:after="0" w:line="240" w:lineRule="auto"/>
        <w:rPr>
          <w:rFonts w:ascii="Garamond" w:hAnsi="Garamond" w:cs="Times New Roman"/>
        </w:rPr>
      </w:pPr>
    </w:p>
    <w:p w14:paraId="6340F0AF" w14:textId="781338A3" w:rsidR="003C3DA0" w:rsidRPr="00CC49AB" w:rsidRDefault="003C3DA0" w:rsidP="00E82E3E">
      <w:pPr>
        <w:pStyle w:val="TEKSTIIIIII"/>
      </w:pPr>
      <w:bookmarkStart w:id="425" w:name="_Toc184729182"/>
      <w:r w:rsidRPr="00CC49AB">
        <w:t xml:space="preserve">Aneksi 13: Numri i parashikuar i ndërtesave publike qendrore dhe bashkiake për periudhën </w:t>
      </w:r>
      <w:r w:rsidR="00CE5C83" w:rsidRPr="00CC49AB">
        <w:t>2023–2050</w:t>
      </w:r>
      <w:r w:rsidRPr="00CC49AB">
        <w:t xml:space="preserve"> për Shqipërinë</w:t>
      </w:r>
      <w:bookmarkEnd w:id="425"/>
      <w:r w:rsidR="00DC2701" w:rsidRPr="00CC49AB">
        <w:t xml:space="preserve"> </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596"/>
        <w:gridCol w:w="614"/>
        <w:gridCol w:w="704"/>
        <w:gridCol w:w="580"/>
        <w:gridCol w:w="580"/>
        <w:gridCol w:w="696"/>
        <w:gridCol w:w="580"/>
      </w:tblGrid>
      <w:tr w:rsidR="003C3DA0" w:rsidRPr="00CC49AB" w14:paraId="5993DF69" w14:textId="77777777" w:rsidTr="00D34145">
        <w:trPr>
          <w:trHeight w:val="144"/>
          <w:jc w:val="center"/>
        </w:trPr>
        <w:tc>
          <w:tcPr>
            <w:tcW w:w="2113" w:type="pct"/>
            <w:shd w:val="clear" w:color="auto" w:fill="FDE9D9" w:themeFill="accent6" w:themeFillTint="33"/>
            <w:noWrap/>
            <w:vAlign w:val="center"/>
            <w:hideMark/>
          </w:tcPr>
          <w:p w14:paraId="4D5E4FC7"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Kategoria</w:t>
            </w:r>
          </w:p>
        </w:tc>
        <w:tc>
          <w:tcPr>
            <w:tcW w:w="481" w:type="pct"/>
            <w:shd w:val="clear" w:color="auto" w:fill="FDE9D9" w:themeFill="accent6" w:themeFillTint="33"/>
            <w:noWrap/>
            <w:vAlign w:val="center"/>
            <w:hideMark/>
          </w:tcPr>
          <w:p w14:paraId="362755D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2023</w:t>
            </w:r>
          </w:p>
        </w:tc>
        <w:tc>
          <w:tcPr>
            <w:tcW w:w="529" w:type="pct"/>
            <w:shd w:val="clear" w:color="auto" w:fill="FDE9D9" w:themeFill="accent6" w:themeFillTint="33"/>
            <w:noWrap/>
            <w:vAlign w:val="center"/>
            <w:hideMark/>
          </w:tcPr>
          <w:p w14:paraId="1E14FD1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2024</w:t>
            </w:r>
          </w:p>
        </w:tc>
        <w:tc>
          <w:tcPr>
            <w:tcW w:w="433" w:type="pct"/>
            <w:shd w:val="clear" w:color="auto" w:fill="FDE9D9" w:themeFill="accent6" w:themeFillTint="33"/>
            <w:noWrap/>
            <w:vAlign w:val="center"/>
            <w:hideMark/>
          </w:tcPr>
          <w:p w14:paraId="263D0E2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2025</w:t>
            </w:r>
          </w:p>
        </w:tc>
        <w:tc>
          <w:tcPr>
            <w:tcW w:w="481" w:type="pct"/>
            <w:shd w:val="clear" w:color="auto" w:fill="FDE9D9" w:themeFill="accent6" w:themeFillTint="33"/>
            <w:noWrap/>
            <w:vAlign w:val="center"/>
            <w:hideMark/>
          </w:tcPr>
          <w:p w14:paraId="0F53CE2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2026</w:t>
            </w:r>
          </w:p>
        </w:tc>
        <w:tc>
          <w:tcPr>
            <w:tcW w:w="529" w:type="pct"/>
            <w:shd w:val="clear" w:color="auto" w:fill="FDE9D9" w:themeFill="accent6" w:themeFillTint="33"/>
            <w:noWrap/>
            <w:vAlign w:val="center"/>
            <w:hideMark/>
          </w:tcPr>
          <w:p w14:paraId="1D1755B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2027</w:t>
            </w:r>
          </w:p>
        </w:tc>
        <w:tc>
          <w:tcPr>
            <w:tcW w:w="435" w:type="pct"/>
            <w:shd w:val="clear" w:color="auto" w:fill="FDE9D9" w:themeFill="accent6" w:themeFillTint="33"/>
            <w:noWrap/>
            <w:vAlign w:val="center"/>
            <w:hideMark/>
          </w:tcPr>
          <w:p w14:paraId="233F971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2028</w:t>
            </w:r>
          </w:p>
        </w:tc>
      </w:tr>
      <w:tr w:rsidR="003C3DA0" w:rsidRPr="00CC49AB" w14:paraId="480A886C" w14:textId="77777777" w:rsidTr="00D34145">
        <w:trPr>
          <w:trHeight w:val="144"/>
          <w:jc w:val="center"/>
        </w:trPr>
        <w:tc>
          <w:tcPr>
            <w:tcW w:w="2113" w:type="pct"/>
            <w:shd w:val="clear" w:color="auto" w:fill="auto"/>
            <w:noWrap/>
            <w:hideMark/>
          </w:tcPr>
          <w:p w14:paraId="18EEB6BC"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hAnsi="Garamond" w:cs="Times New Roman"/>
                <w:sz w:val="16"/>
                <w:szCs w:val="22"/>
              </w:rPr>
              <w:t xml:space="preserve">Bashkiake: Cerdhe, Kopshte, Shkolla fillore dhe ndërtesa të tjera të sistemit të edukimit </w:t>
            </w:r>
          </w:p>
        </w:tc>
        <w:tc>
          <w:tcPr>
            <w:tcW w:w="481" w:type="pct"/>
            <w:shd w:val="clear" w:color="auto" w:fill="auto"/>
            <w:noWrap/>
            <w:vAlign w:val="center"/>
          </w:tcPr>
          <w:p w14:paraId="18E4F9E1"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3141</w:t>
            </w:r>
          </w:p>
        </w:tc>
        <w:tc>
          <w:tcPr>
            <w:tcW w:w="529" w:type="pct"/>
            <w:shd w:val="clear" w:color="auto" w:fill="auto"/>
            <w:noWrap/>
            <w:vAlign w:val="center"/>
          </w:tcPr>
          <w:p w14:paraId="2352ED54"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3154</w:t>
            </w:r>
          </w:p>
        </w:tc>
        <w:tc>
          <w:tcPr>
            <w:tcW w:w="433" w:type="pct"/>
            <w:shd w:val="clear" w:color="auto" w:fill="auto"/>
            <w:noWrap/>
            <w:vAlign w:val="center"/>
          </w:tcPr>
          <w:p w14:paraId="3F677905"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3167</w:t>
            </w:r>
          </w:p>
        </w:tc>
        <w:tc>
          <w:tcPr>
            <w:tcW w:w="481" w:type="pct"/>
            <w:shd w:val="clear" w:color="auto" w:fill="auto"/>
            <w:noWrap/>
            <w:vAlign w:val="center"/>
          </w:tcPr>
          <w:p w14:paraId="7F9A95EB"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3180</w:t>
            </w:r>
          </w:p>
        </w:tc>
        <w:tc>
          <w:tcPr>
            <w:tcW w:w="529" w:type="pct"/>
            <w:shd w:val="clear" w:color="auto" w:fill="auto"/>
            <w:noWrap/>
            <w:vAlign w:val="center"/>
          </w:tcPr>
          <w:p w14:paraId="68766828"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3193</w:t>
            </w:r>
          </w:p>
        </w:tc>
        <w:tc>
          <w:tcPr>
            <w:tcW w:w="435" w:type="pct"/>
            <w:shd w:val="clear" w:color="auto" w:fill="auto"/>
            <w:noWrap/>
            <w:vAlign w:val="center"/>
          </w:tcPr>
          <w:p w14:paraId="2186B640"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3207</w:t>
            </w:r>
          </w:p>
        </w:tc>
      </w:tr>
      <w:tr w:rsidR="003C3DA0" w:rsidRPr="00CC49AB" w14:paraId="2363AFC6" w14:textId="77777777" w:rsidTr="00D34145">
        <w:trPr>
          <w:trHeight w:val="144"/>
          <w:jc w:val="center"/>
        </w:trPr>
        <w:tc>
          <w:tcPr>
            <w:tcW w:w="2113" w:type="pct"/>
            <w:shd w:val="clear" w:color="auto" w:fill="auto"/>
            <w:noWrap/>
            <w:hideMark/>
          </w:tcPr>
          <w:p w14:paraId="57206289"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hAnsi="Garamond" w:cs="Times New Roman"/>
                <w:sz w:val="16"/>
                <w:szCs w:val="22"/>
              </w:rPr>
              <w:t>Bashkiake: Të gjitha Ndërtesat e tjera Administrative</w:t>
            </w:r>
          </w:p>
        </w:tc>
        <w:tc>
          <w:tcPr>
            <w:tcW w:w="481" w:type="pct"/>
            <w:shd w:val="clear" w:color="auto" w:fill="auto"/>
            <w:noWrap/>
            <w:vAlign w:val="center"/>
          </w:tcPr>
          <w:p w14:paraId="107110AB"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1323</w:t>
            </w:r>
          </w:p>
        </w:tc>
        <w:tc>
          <w:tcPr>
            <w:tcW w:w="529" w:type="pct"/>
            <w:shd w:val="clear" w:color="auto" w:fill="auto"/>
            <w:noWrap/>
            <w:vAlign w:val="center"/>
          </w:tcPr>
          <w:p w14:paraId="5C991D00"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1328</w:t>
            </w:r>
          </w:p>
        </w:tc>
        <w:tc>
          <w:tcPr>
            <w:tcW w:w="433" w:type="pct"/>
            <w:shd w:val="clear" w:color="auto" w:fill="auto"/>
            <w:noWrap/>
            <w:vAlign w:val="center"/>
          </w:tcPr>
          <w:p w14:paraId="78FA81A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1333</w:t>
            </w:r>
          </w:p>
        </w:tc>
        <w:tc>
          <w:tcPr>
            <w:tcW w:w="481" w:type="pct"/>
            <w:shd w:val="clear" w:color="auto" w:fill="auto"/>
            <w:noWrap/>
            <w:vAlign w:val="center"/>
          </w:tcPr>
          <w:p w14:paraId="3D4C0EA0"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1339</w:t>
            </w:r>
          </w:p>
        </w:tc>
        <w:tc>
          <w:tcPr>
            <w:tcW w:w="529" w:type="pct"/>
            <w:shd w:val="clear" w:color="auto" w:fill="auto"/>
            <w:noWrap/>
            <w:vAlign w:val="center"/>
          </w:tcPr>
          <w:p w14:paraId="29D9E3D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1344</w:t>
            </w:r>
          </w:p>
        </w:tc>
        <w:tc>
          <w:tcPr>
            <w:tcW w:w="435" w:type="pct"/>
            <w:shd w:val="clear" w:color="auto" w:fill="auto"/>
            <w:noWrap/>
            <w:vAlign w:val="center"/>
          </w:tcPr>
          <w:p w14:paraId="2705C50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1350</w:t>
            </w:r>
          </w:p>
        </w:tc>
      </w:tr>
      <w:tr w:rsidR="003C3DA0" w:rsidRPr="00CC49AB" w14:paraId="4D4F33A4" w14:textId="77777777" w:rsidTr="00D34145">
        <w:trPr>
          <w:trHeight w:val="144"/>
          <w:jc w:val="center"/>
        </w:trPr>
        <w:tc>
          <w:tcPr>
            <w:tcW w:w="2113" w:type="pct"/>
            <w:shd w:val="clear" w:color="auto" w:fill="auto"/>
            <w:noWrap/>
            <w:hideMark/>
          </w:tcPr>
          <w:p w14:paraId="425B14CC"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hAnsi="Garamond" w:cs="Times New Roman"/>
                <w:sz w:val="16"/>
                <w:szCs w:val="22"/>
              </w:rPr>
              <w:t>Qendrore: Universitete &amp; Konvikte</w:t>
            </w:r>
          </w:p>
        </w:tc>
        <w:tc>
          <w:tcPr>
            <w:tcW w:w="481" w:type="pct"/>
            <w:shd w:val="clear" w:color="auto" w:fill="auto"/>
            <w:noWrap/>
            <w:vAlign w:val="center"/>
          </w:tcPr>
          <w:p w14:paraId="3B39B618"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318</w:t>
            </w:r>
          </w:p>
        </w:tc>
        <w:tc>
          <w:tcPr>
            <w:tcW w:w="529" w:type="pct"/>
            <w:shd w:val="clear" w:color="auto" w:fill="auto"/>
            <w:noWrap/>
            <w:vAlign w:val="center"/>
          </w:tcPr>
          <w:p w14:paraId="300B8459"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319</w:t>
            </w:r>
          </w:p>
        </w:tc>
        <w:tc>
          <w:tcPr>
            <w:tcW w:w="433" w:type="pct"/>
            <w:shd w:val="clear" w:color="auto" w:fill="auto"/>
            <w:noWrap/>
            <w:vAlign w:val="center"/>
          </w:tcPr>
          <w:p w14:paraId="44E104B4"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321</w:t>
            </w:r>
          </w:p>
        </w:tc>
        <w:tc>
          <w:tcPr>
            <w:tcW w:w="481" w:type="pct"/>
            <w:shd w:val="clear" w:color="auto" w:fill="auto"/>
            <w:noWrap/>
            <w:vAlign w:val="center"/>
          </w:tcPr>
          <w:p w14:paraId="077E33FA"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322</w:t>
            </w:r>
          </w:p>
        </w:tc>
        <w:tc>
          <w:tcPr>
            <w:tcW w:w="529" w:type="pct"/>
            <w:shd w:val="clear" w:color="auto" w:fill="auto"/>
            <w:noWrap/>
            <w:vAlign w:val="center"/>
          </w:tcPr>
          <w:p w14:paraId="0F9CB558"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323</w:t>
            </w:r>
          </w:p>
        </w:tc>
        <w:tc>
          <w:tcPr>
            <w:tcW w:w="435" w:type="pct"/>
            <w:shd w:val="clear" w:color="auto" w:fill="auto"/>
            <w:noWrap/>
            <w:vAlign w:val="center"/>
          </w:tcPr>
          <w:p w14:paraId="09E5BB4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325</w:t>
            </w:r>
          </w:p>
        </w:tc>
      </w:tr>
      <w:tr w:rsidR="003C3DA0" w:rsidRPr="00CC49AB" w14:paraId="268E3053" w14:textId="77777777" w:rsidTr="00D34145">
        <w:trPr>
          <w:trHeight w:val="144"/>
          <w:jc w:val="center"/>
        </w:trPr>
        <w:tc>
          <w:tcPr>
            <w:tcW w:w="2113" w:type="pct"/>
            <w:shd w:val="clear" w:color="auto" w:fill="auto"/>
            <w:noWrap/>
            <w:hideMark/>
          </w:tcPr>
          <w:p w14:paraId="727CFD08"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hAnsi="Garamond" w:cs="Times New Roman"/>
                <w:sz w:val="16"/>
                <w:szCs w:val="22"/>
              </w:rPr>
              <w:t>Qendrore: Të gjitha ndërtesat shëndetësore dhe sociale</w:t>
            </w:r>
          </w:p>
        </w:tc>
        <w:tc>
          <w:tcPr>
            <w:tcW w:w="481" w:type="pct"/>
            <w:shd w:val="clear" w:color="auto" w:fill="auto"/>
            <w:noWrap/>
            <w:vAlign w:val="center"/>
          </w:tcPr>
          <w:p w14:paraId="40040FAC"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2438</w:t>
            </w:r>
          </w:p>
        </w:tc>
        <w:tc>
          <w:tcPr>
            <w:tcW w:w="529" w:type="pct"/>
            <w:shd w:val="clear" w:color="auto" w:fill="auto"/>
            <w:noWrap/>
            <w:vAlign w:val="center"/>
          </w:tcPr>
          <w:p w14:paraId="76DA056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2448</w:t>
            </w:r>
          </w:p>
        </w:tc>
        <w:tc>
          <w:tcPr>
            <w:tcW w:w="433" w:type="pct"/>
            <w:shd w:val="clear" w:color="auto" w:fill="auto"/>
            <w:noWrap/>
            <w:vAlign w:val="center"/>
          </w:tcPr>
          <w:p w14:paraId="250D80E1"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2458</w:t>
            </w:r>
          </w:p>
        </w:tc>
        <w:tc>
          <w:tcPr>
            <w:tcW w:w="481" w:type="pct"/>
            <w:shd w:val="clear" w:color="auto" w:fill="auto"/>
            <w:noWrap/>
            <w:vAlign w:val="center"/>
          </w:tcPr>
          <w:p w14:paraId="1216106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2468</w:t>
            </w:r>
          </w:p>
        </w:tc>
        <w:tc>
          <w:tcPr>
            <w:tcW w:w="529" w:type="pct"/>
            <w:shd w:val="clear" w:color="auto" w:fill="auto"/>
            <w:noWrap/>
            <w:vAlign w:val="center"/>
          </w:tcPr>
          <w:p w14:paraId="737F2E81"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2478</w:t>
            </w:r>
          </w:p>
        </w:tc>
        <w:tc>
          <w:tcPr>
            <w:tcW w:w="435" w:type="pct"/>
            <w:shd w:val="clear" w:color="auto" w:fill="auto"/>
            <w:noWrap/>
            <w:vAlign w:val="center"/>
          </w:tcPr>
          <w:p w14:paraId="7127FFD3"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2489</w:t>
            </w:r>
          </w:p>
        </w:tc>
      </w:tr>
      <w:tr w:rsidR="003C3DA0" w:rsidRPr="00CC49AB" w14:paraId="13A20148" w14:textId="77777777" w:rsidTr="00D34145">
        <w:trPr>
          <w:trHeight w:val="144"/>
          <w:jc w:val="center"/>
        </w:trPr>
        <w:tc>
          <w:tcPr>
            <w:tcW w:w="2113" w:type="pct"/>
            <w:shd w:val="clear" w:color="auto" w:fill="auto"/>
            <w:noWrap/>
          </w:tcPr>
          <w:p w14:paraId="37E09E92"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hAnsi="Garamond" w:cs="Times New Roman"/>
                <w:sz w:val="16"/>
                <w:szCs w:val="22"/>
              </w:rPr>
              <w:t>Qendrore: Të gjitha Ndërtesat Administrative të të gjitha Ministrive dhe Agjencive</w:t>
            </w:r>
          </w:p>
        </w:tc>
        <w:tc>
          <w:tcPr>
            <w:tcW w:w="481" w:type="pct"/>
            <w:shd w:val="clear" w:color="auto" w:fill="auto"/>
            <w:noWrap/>
            <w:vAlign w:val="center"/>
          </w:tcPr>
          <w:p w14:paraId="3F300647"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2273</w:t>
            </w:r>
          </w:p>
        </w:tc>
        <w:tc>
          <w:tcPr>
            <w:tcW w:w="529" w:type="pct"/>
            <w:shd w:val="clear" w:color="auto" w:fill="auto"/>
            <w:noWrap/>
            <w:vAlign w:val="center"/>
          </w:tcPr>
          <w:p w14:paraId="306DB75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2282</w:t>
            </w:r>
          </w:p>
        </w:tc>
        <w:tc>
          <w:tcPr>
            <w:tcW w:w="433" w:type="pct"/>
            <w:shd w:val="clear" w:color="auto" w:fill="auto"/>
            <w:noWrap/>
            <w:vAlign w:val="center"/>
          </w:tcPr>
          <w:p w14:paraId="7C1EA358"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2292</w:t>
            </w:r>
          </w:p>
        </w:tc>
        <w:tc>
          <w:tcPr>
            <w:tcW w:w="481" w:type="pct"/>
            <w:shd w:val="clear" w:color="auto" w:fill="auto"/>
            <w:noWrap/>
            <w:vAlign w:val="center"/>
          </w:tcPr>
          <w:p w14:paraId="3E6D7003"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2302</w:t>
            </w:r>
          </w:p>
        </w:tc>
        <w:tc>
          <w:tcPr>
            <w:tcW w:w="529" w:type="pct"/>
            <w:shd w:val="clear" w:color="auto" w:fill="auto"/>
            <w:noWrap/>
            <w:vAlign w:val="center"/>
          </w:tcPr>
          <w:p w14:paraId="076F0579"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2312</w:t>
            </w:r>
          </w:p>
        </w:tc>
        <w:tc>
          <w:tcPr>
            <w:tcW w:w="435" w:type="pct"/>
            <w:shd w:val="clear" w:color="auto" w:fill="auto"/>
            <w:noWrap/>
            <w:vAlign w:val="center"/>
          </w:tcPr>
          <w:p w14:paraId="4931B964"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2323</w:t>
            </w:r>
          </w:p>
        </w:tc>
      </w:tr>
      <w:tr w:rsidR="003C3DA0" w:rsidRPr="00CC49AB" w14:paraId="63F968EF" w14:textId="77777777" w:rsidTr="00D34145">
        <w:trPr>
          <w:trHeight w:val="144"/>
          <w:jc w:val="center"/>
        </w:trPr>
        <w:tc>
          <w:tcPr>
            <w:tcW w:w="2113" w:type="pct"/>
            <w:shd w:val="clear" w:color="auto" w:fill="auto"/>
            <w:noWrap/>
            <w:vAlign w:val="center"/>
            <w:hideMark/>
          </w:tcPr>
          <w:p w14:paraId="4917D35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481" w:type="pct"/>
            <w:shd w:val="clear" w:color="auto" w:fill="auto"/>
            <w:noWrap/>
            <w:vAlign w:val="center"/>
          </w:tcPr>
          <w:p w14:paraId="3214771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9492</w:t>
            </w:r>
          </w:p>
        </w:tc>
        <w:tc>
          <w:tcPr>
            <w:tcW w:w="529" w:type="pct"/>
            <w:shd w:val="clear" w:color="auto" w:fill="auto"/>
            <w:noWrap/>
            <w:vAlign w:val="center"/>
          </w:tcPr>
          <w:p w14:paraId="5628B0A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9531</w:t>
            </w:r>
          </w:p>
        </w:tc>
        <w:tc>
          <w:tcPr>
            <w:tcW w:w="433" w:type="pct"/>
            <w:shd w:val="clear" w:color="auto" w:fill="auto"/>
            <w:noWrap/>
            <w:vAlign w:val="center"/>
          </w:tcPr>
          <w:p w14:paraId="720EAD1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9570</w:t>
            </w:r>
          </w:p>
        </w:tc>
        <w:tc>
          <w:tcPr>
            <w:tcW w:w="481" w:type="pct"/>
            <w:shd w:val="clear" w:color="auto" w:fill="auto"/>
            <w:noWrap/>
            <w:vAlign w:val="center"/>
          </w:tcPr>
          <w:p w14:paraId="3813602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9610</w:t>
            </w:r>
          </w:p>
        </w:tc>
        <w:tc>
          <w:tcPr>
            <w:tcW w:w="529" w:type="pct"/>
            <w:shd w:val="clear" w:color="auto" w:fill="auto"/>
            <w:noWrap/>
            <w:vAlign w:val="center"/>
          </w:tcPr>
          <w:p w14:paraId="5A5CFB3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9651</w:t>
            </w:r>
          </w:p>
        </w:tc>
        <w:tc>
          <w:tcPr>
            <w:tcW w:w="435" w:type="pct"/>
            <w:shd w:val="clear" w:color="auto" w:fill="auto"/>
            <w:noWrap/>
            <w:vAlign w:val="center"/>
          </w:tcPr>
          <w:p w14:paraId="3C1DF2D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9693</w:t>
            </w:r>
          </w:p>
        </w:tc>
      </w:tr>
      <w:tr w:rsidR="003C3DA0" w:rsidRPr="00CC49AB" w14:paraId="3706528E" w14:textId="77777777" w:rsidTr="00D34145">
        <w:trPr>
          <w:trHeight w:val="144"/>
          <w:jc w:val="center"/>
        </w:trPr>
        <w:tc>
          <w:tcPr>
            <w:tcW w:w="2113" w:type="pct"/>
            <w:shd w:val="clear" w:color="auto" w:fill="FDE9D9" w:themeFill="accent6" w:themeFillTint="33"/>
            <w:noWrap/>
            <w:vAlign w:val="center"/>
          </w:tcPr>
          <w:p w14:paraId="723B8252"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Kategoria</w:t>
            </w:r>
          </w:p>
        </w:tc>
        <w:tc>
          <w:tcPr>
            <w:tcW w:w="481" w:type="pct"/>
            <w:shd w:val="clear" w:color="auto" w:fill="FDE9D9" w:themeFill="accent6" w:themeFillTint="33"/>
            <w:noWrap/>
            <w:vAlign w:val="center"/>
          </w:tcPr>
          <w:p w14:paraId="70037A6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2029</w:t>
            </w:r>
          </w:p>
        </w:tc>
        <w:tc>
          <w:tcPr>
            <w:tcW w:w="529" w:type="pct"/>
            <w:shd w:val="clear" w:color="auto" w:fill="FDE9D9" w:themeFill="accent6" w:themeFillTint="33"/>
            <w:noWrap/>
            <w:vAlign w:val="center"/>
          </w:tcPr>
          <w:p w14:paraId="507B899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2030</w:t>
            </w:r>
          </w:p>
        </w:tc>
        <w:tc>
          <w:tcPr>
            <w:tcW w:w="433" w:type="pct"/>
            <w:shd w:val="clear" w:color="auto" w:fill="FDE9D9" w:themeFill="accent6" w:themeFillTint="33"/>
            <w:noWrap/>
            <w:vAlign w:val="center"/>
          </w:tcPr>
          <w:p w14:paraId="2E59A33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2031</w:t>
            </w:r>
          </w:p>
        </w:tc>
        <w:tc>
          <w:tcPr>
            <w:tcW w:w="481" w:type="pct"/>
            <w:shd w:val="clear" w:color="auto" w:fill="FDE9D9" w:themeFill="accent6" w:themeFillTint="33"/>
            <w:noWrap/>
            <w:vAlign w:val="center"/>
          </w:tcPr>
          <w:p w14:paraId="3FD86F5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2032</w:t>
            </w:r>
          </w:p>
        </w:tc>
        <w:tc>
          <w:tcPr>
            <w:tcW w:w="529" w:type="pct"/>
            <w:shd w:val="clear" w:color="auto" w:fill="FDE9D9" w:themeFill="accent6" w:themeFillTint="33"/>
            <w:noWrap/>
            <w:vAlign w:val="center"/>
          </w:tcPr>
          <w:p w14:paraId="6D354DE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2033</w:t>
            </w:r>
          </w:p>
        </w:tc>
        <w:tc>
          <w:tcPr>
            <w:tcW w:w="435" w:type="pct"/>
            <w:shd w:val="clear" w:color="auto" w:fill="FDE9D9" w:themeFill="accent6" w:themeFillTint="33"/>
            <w:noWrap/>
            <w:vAlign w:val="center"/>
          </w:tcPr>
          <w:p w14:paraId="30FB62B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2034</w:t>
            </w:r>
          </w:p>
        </w:tc>
      </w:tr>
      <w:tr w:rsidR="003C3DA0" w:rsidRPr="00CC49AB" w14:paraId="3292AE81" w14:textId="77777777" w:rsidTr="00D34145">
        <w:trPr>
          <w:trHeight w:val="144"/>
          <w:jc w:val="center"/>
        </w:trPr>
        <w:tc>
          <w:tcPr>
            <w:tcW w:w="2113" w:type="pct"/>
            <w:shd w:val="clear" w:color="auto" w:fill="auto"/>
            <w:noWrap/>
          </w:tcPr>
          <w:p w14:paraId="0899F02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 xml:space="preserve">Bashkiake: Cerdhe, Kopshte, Shkolla fillore dhe ndërtesa të tjera të sistemit të edukimit </w:t>
            </w:r>
          </w:p>
        </w:tc>
        <w:tc>
          <w:tcPr>
            <w:tcW w:w="481" w:type="pct"/>
            <w:shd w:val="clear" w:color="auto" w:fill="auto"/>
            <w:noWrap/>
            <w:vAlign w:val="center"/>
          </w:tcPr>
          <w:p w14:paraId="149E9E2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3221</w:t>
            </w:r>
          </w:p>
        </w:tc>
        <w:tc>
          <w:tcPr>
            <w:tcW w:w="529" w:type="pct"/>
            <w:shd w:val="clear" w:color="auto" w:fill="auto"/>
            <w:noWrap/>
            <w:vAlign w:val="center"/>
          </w:tcPr>
          <w:p w14:paraId="2424ED9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3236</w:t>
            </w:r>
          </w:p>
        </w:tc>
        <w:tc>
          <w:tcPr>
            <w:tcW w:w="433" w:type="pct"/>
            <w:shd w:val="clear" w:color="auto" w:fill="auto"/>
            <w:noWrap/>
            <w:vAlign w:val="center"/>
          </w:tcPr>
          <w:p w14:paraId="37BAB98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3251</w:t>
            </w:r>
          </w:p>
        </w:tc>
        <w:tc>
          <w:tcPr>
            <w:tcW w:w="481" w:type="pct"/>
            <w:shd w:val="clear" w:color="auto" w:fill="auto"/>
            <w:noWrap/>
            <w:vAlign w:val="center"/>
          </w:tcPr>
          <w:p w14:paraId="116B5DF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3268</w:t>
            </w:r>
          </w:p>
        </w:tc>
        <w:tc>
          <w:tcPr>
            <w:tcW w:w="529" w:type="pct"/>
            <w:shd w:val="clear" w:color="auto" w:fill="auto"/>
            <w:noWrap/>
            <w:vAlign w:val="center"/>
          </w:tcPr>
          <w:p w14:paraId="5EFF6C0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3285</w:t>
            </w:r>
          </w:p>
        </w:tc>
        <w:tc>
          <w:tcPr>
            <w:tcW w:w="435" w:type="pct"/>
            <w:shd w:val="clear" w:color="auto" w:fill="auto"/>
            <w:noWrap/>
            <w:vAlign w:val="center"/>
          </w:tcPr>
          <w:p w14:paraId="07DFDFA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3304</w:t>
            </w:r>
          </w:p>
        </w:tc>
      </w:tr>
      <w:tr w:rsidR="003C3DA0" w:rsidRPr="00CC49AB" w14:paraId="62AEA2EF" w14:textId="77777777" w:rsidTr="00D34145">
        <w:trPr>
          <w:trHeight w:val="144"/>
          <w:jc w:val="center"/>
        </w:trPr>
        <w:tc>
          <w:tcPr>
            <w:tcW w:w="2113" w:type="pct"/>
            <w:shd w:val="clear" w:color="auto" w:fill="auto"/>
            <w:noWrap/>
          </w:tcPr>
          <w:p w14:paraId="403D593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Bashkiake: Të gjitha Ndërtesat e tjera Administrative</w:t>
            </w:r>
          </w:p>
        </w:tc>
        <w:tc>
          <w:tcPr>
            <w:tcW w:w="481" w:type="pct"/>
            <w:shd w:val="clear" w:color="auto" w:fill="auto"/>
            <w:noWrap/>
            <w:vAlign w:val="center"/>
          </w:tcPr>
          <w:p w14:paraId="0C9552D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1356</w:t>
            </w:r>
          </w:p>
        </w:tc>
        <w:tc>
          <w:tcPr>
            <w:tcW w:w="529" w:type="pct"/>
            <w:shd w:val="clear" w:color="auto" w:fill="auto"/>
            <w:noWrap/>
            <w:vAlign w:val="center"/>
          </w:tcPr>
          <w:p w14:paraId="579838E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1362</w:t>
            </w:r>
          </w:p>
        </w:tc>
        <w:tc>
          <w:tcPr>
            <w:tcW w:w="433" w:type="pct"/>
            <w:shd w:val="clear" w:color="auto" w:fill="auto"/>
            <w:noWrap/>
            <w:vAlign w:val="center"/>
          </w:tcPr>
          <w:p w14:paraId="05CCE41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1369</w:t>
            </w:r>
          </w:p>
        </w:tc>
        <w:tc>
          <w:tcPr>
            <w:tcW w:w="481" w:type="pct"/>
            <w:shd w:val="clear" w:color="auto" w:fill="auto"/>
            <w:noWrap/>
            <w:vAlign w:val="center"/>
          </w:tcPr>
          <w:p w14:paraId="20573A3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1376</w:t>
            </w:r>
          </w:p>
        </w:tc>
        <w:tc>
          <w:tcPr>
            <w:tcW w:w="529" w:type="pct"/>
            <w:shd w:val="clear" w:color="auto" w:fill="auto"/>
            <w:noWrap/>
            <w:vAlign w:val="center"/>
          </w:tcPr>
          <w:p w14:paraId="4D6062F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1383</w:t>
            </w:r>
          </w:p>
        </w:tc>
        <w:tc>
          <w:tcPr>
            <w:tcW w:w="435" w:type="pct"/>
            <w:shd w:val="clear" w:color="auto" w:fill="auto"/>
            <w:noWrap/>
            <w:vAlign w:val="center"/>
          </w:tcPr>
          <w:p w14:paraId="05C1463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1391</w:t>
            </w:r>
          </w:p>
        </w:tc>
      </w:tr>
      <w:tr w:rsidR="003C3DA0" w:rsidRPr="00CC49AB" w14:paraId="5167AFF7" w14:textId="77777777" w:rsidTr="00D34145">
        <w:trPr>
          <w:trHeight w:val="144"/>
          <w:jc w:val="center"/>
        </w:trPr>
        <w:tc>
          <w:tcPr>
            <w:tcW w:w="2113" w:type="pct"/>
            <w:shd w:val="clear" w:color="auto" w:fill="auto"/>
            <w:noWrap/>
          </w:tcPr>
          <w:p w14:paraId="60ADA28F"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Universitete &amp; Konvikte</w:t>
            </w:r>
          </w:p>
        </w:tc>
        <w:tc>
          <w:tcPr>
            <w:tcW w:w="481" w:type="pct"/>
            <w:shd w:val="clear" w:color="auto" w:fill="auto"/>
            <w:noWrap/>
            <w:vAlign w:val="center"/>
          </w:tcPr>
          <w:p w14:paraId="00422BD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326</w:t>
            </w:r>
          </w:p>
        </w:tc>
        <w:tc>
          <w:tcPr>
            <w:tcW w:w="529" w:type="pct"/>
            <w:shd w:val="clear" w:color="auto" w:fill="auto"/>
            <w:noWrap/>
            <w:vAlign w:val="center"/>
          </w:tcPr>
          <w:p w14:paraId="059842B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328</w:t>
            </w:r>
          </w:p>
        </w:tc>
        <w:tc>
          <w:tcPr>
            <w:tcW w:w="433" w:type="pct"/>
            <w:shd w:val="clear" w:color="auto" w:fill="auto"/>
            <w:noWrap/>
            <w:vAlign w:val="center"/>
          </w:tcPr>
          <w:p w14:paraId="3D44A3D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330</w:t>
            </w:r>
          </w:p>
        </w:tc>
        <w:tc>
          <w:tcPr>
            <w:tcW w:w="481" w:type="pct"/>
            <w:shd w:val="clear" w:color="auto" w:fill="auto"/>
            <w:noWrap/>
            <w:vAlign w:val="center"/>
          </w:tcPr>
          <w:p w14:paraId="0D4DBE1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332</w:t>
            </w:r>
          </w:p>
        </w:tc>
        <w:tc>
          <w:tcPr>
            <w:tcW w:w="529" w:type="pct"/>
            <w:shd w:val="clear" w:color="auto" w:fill="auto"/>
            <w:noWrap/>
            <w:vAlign w:val="center"/>
          </w:tcPr>
          <w:p w14:paraId="7A82434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333</w:t>
            </w:r>
          </w:p>
        </w:tc>
        <w:tc>
          <w:tcPr>
            <w:tcW w:w="435" w:type="pct"/>
            <w:shd w:val="clear" w:color="auto" w:fill="auto"/>
            <w:noWrap/>
            <w:vAlign w:val="center"/>
          </w:tcPr>
          <w:p w14:paraId="725C139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336</w:t>
            </w:r>
          </w:p>
        </w:tc>
      </w:tr>
      <w:tr w:rsidR="003C3DA0" w:rsidRPr="00CC49AB" w14:paraId="349543BC" w14:textId="77777777" w:rsidTr="00D34145">
        <w:trPr>
          <w:trHeight w:val="144"/>
          <w:jc w:val="center"/>
        </w:trPr>
        <w:tc>
          <w:tcPr>
            <w:tcW w:w="2113" w:type="pct"/>
            <w:shd w:val="clear" w:color="auto" w:fill="auto"/>
            <w:noWrap/>
          </w:tcPr>
          <w:p w14:paraId="11D66E2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shëndetësore dhe sociale</w:t>
            </w:r>
          </w:p>
        </w:tc>
        <w:tc>
          <w:tcPr>
            <w:tcW w:w="481" w:type="pct"/>
            <w:shd w:val="clear" w:color="auto" w:fill="auto"/>
            <w:noWrap/>
            <w:vAlign w:val="center"/>
          </w:tcPr>
          <w:p w14:paraId="6A4D66D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2500</w:t>
            </w:r>
          </w:p>
        </w:tc>
        <w:tc>
          <w:tcPr>
            <w:tcW w:w="529" w:type="pct"/>
            <w:shd w:val="clear" w:color="auto" w:fill="auto"/>
            <w:noWrap/>
            <w:vAlign w:val="center"/>
          </w:tcPr>
          <w:p w14:paraId="366F7D0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2511</w:t>
            </w:r>
          </w:p>
        </w:tc>
        <w:tc>
          <w:tcPr>
            <w:tcW w:w="433" w:type="pct"/>
            <w:shd w:val="clear" w:color="auto" w:fill="auto"/>
            <w:noWrap/>
            <w:vAlign w:val="center"/>
          </w:tcPr>
          <w:p w14:paraId="6E1B77F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2524</w:t>
            </w:r>
          </w:p>
        </w:tc>
        <w:tc>
          <w:tcPr>
            <w:tcW w:w="481" w:type="pct"/>
            <w:shd w:val="clear" w:color="auto" w:fill="auto"/>
            <w:noWrap/>
            <w:vAlign w:val="center"/>
          </w:tcPr>
          <w:p w14:paraId="2ED6081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2537</w:t>
            </w:r>
          </w:p>
        </w:tc>
        <w:tc>
          <w:tcPr>
            <w:tcW w:w="529" w:type="pct"/>
            <w:shd w:val="clear" w:color="auto" w:fill="auto"/>
            <w:noWrap/>
            <w:vAlign w:val="center"/>
          </w:tcPr>
          <w:p w14:paraId="6401073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2550</w:t>
            </w:r>
          </w:p>
        </w:tc>
        <w:tc>
          <w:tcPr>
            <w:tcW w:w="435" w:type="pct"/>
            <w:shd w:val="clear" w:color="auto" w:fill="auto"/>
            <w:noWrap/>
            <w:vAlign w:val="center"/>
          </w:tcPr>
          <w:p w14:paraId="167F816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2565</w:t>
            </w:r>
          </w:p>
        </w:tc>
      </w:tr>
      <w:tr w:rsidR="003C3DA0" w:rsidRPr="00CC49AB" w14:paraId="61048DCF" w14:textId="77777777" w:rsidTr="00D34145">
        <w:trPr>
          <w:trHeight w:val="144"/>
          <w:jc w:val="center"/>
        </w:trPr>
        <w:tc>
          <w:tcPr>
            <w:tcW w:w="2113" w:type="pct"/>
            <w:shd w:val="clear" w:color="auto" w:fill="auto"/>
            <w:noWrap/>
          </w:tcPr>
          <w:p w14:paraId="5D5456EA"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hAnsi="Garamond" w:cs="Times New Roman"/>
                <w:sz w:val="16"/>
                <w:szCs w:val="22"/>
              </w:rPr>
              <w:t>Qendrore: Të gjitha Ndërtesat Administrative të të gjitha Ministrive dhe Agjencive</w:t>
            </w:r>
          </w:p>
        </w:tc>
        <w:tc>
          <w:tcPr>
            <w:tcW w:w="481" w:type="pct"/>
            <w:shd w:val="clear" w:color="auto" w:fill="auto"/>
            <w:noWrap/>
            <w:vAlign w:val="center"/>
          </w:tcPr>
          <w:p w14:paraId="0797442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2334</w:t>
            </w:r>
          </w:p>
        </w:tc>
        <w:tc>
          <w:tcPr>
            <w:tcW w:w="529" w:type="pct"/>
            <w:shd w:val="clear" w:color="auto" w:fill="auto"/>
            <w:noWrap/>
            <w:vAlign w:val="center"/>
          </w:tcPr>
          <w:p w14:paraId="511D2F6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2345</w:t>
            </w:r>
          </w:p>
        </w:tc>
        <w:tc>
          <w:tcPr>
            <w:tcW w:w="433" w:type="pct"/>
            <w:shd w:val="clear" w:color="auto" w:fill="auto"/>
            <w:noWrap/>
            <w:vAlign w:val="center"/>
          </w:tcPr>
          <w:p w14:paraId="67B1647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2357</w:t>
            </w:r>
          </w:p>
        </w:tc>
        <w:tc>
          <w:tcPr>
            <w:tcW w:w="481" w:type="pct"/>
            <w:shd w:val="clear" w:color="auto" w:fill="auto"/>
            <w:noWrap/>
            <w:vAlign w:val="center"/>
          </w:tcPr>
          <w:p w14:paraId="1B6799A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2369</w:t>
            </w:r>
          </w:p>
        </w:tc>
        <w:tc>
          <w:tcPr>
            <w:tcW w:w="529" w:type="pct"/>
            <w:shd w:val="clear" w:color="auto" w:fill="auto"/>
            <w:noWrap/>
            <w:vAlign w:val="center"/>
          </w:tcPr>
          <w:p w14:paraId="707E312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2383</w:t>
            </w:r>
          </w:p>
        </w:tc>
        <w:tc>
          <w:tcPr>
            <w:tcW w:w="435" w:type="pct"/>
            <w:shd w:val="clear" w:color="auto" w:fill="auto"/>
            <w:noWrap/>
            <w:vAlign w:val="center"/>
          </w:tcPr>
          <w:p w14:paraId="343143D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2397</w:t>
            </w:r>
          </w:p>
        </w:tc>
      </w:tr>
      <w:tr w:rsidR="003C3DA0" w:rsidRPr="00CC49AB" w14:paraId="47089927" w14:textId="77777777" w:rsidTr="00D34145">
        <w:trPr>
          <w:trHeight w:val="144"/>
          <w:jc w:val="center"/>
        </w:trPr>
        <w:tc>
          <w:tcPr>
            <w:tcW w:w="2113" w:type="pct"/>
            <w:shd w:val="clear" w:color="auto" w:fill="auto"/>
            <w:noWrap/>
            <w:vAlign w:val="center"/>
          </w:tcPr>
          <w:p w14:paraId="06C11DF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481" w:type="pct"/>
            <w:shd w:val="clear" w:color="auto" w:fill="auto"/>
            <w:noWrap/>
            <w:vAlign w:val="center"/>
          </w:tcPr>
          <w:p w14:paraId="39A71F1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9737</w:t>
            </w:r>
          </w:p>
        </w:tc>
        <w:tc>
          <w:tcPr>
            <w:tcW w:w="529" w:type="pct"/>
            <w:shd w:val="clear" w:color="auto" w:fill="auto"/>
            <w:noWrap/>
            <w:vAlign w:val="center"/>
          </w:tcPr>
          <w:p w14:paraId="5B607C1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9782</w:t>
            </w:r>
          </w:p>
        </w:tc>
        <w:tc>
          <w:tcPr>
            <w:tcW w:w="433" w:type="pct"/>
            <w:shd w:val="clear" w:color="auto" w:fill="auto"/>
            <w:noWrap/>
            <w:vAlign w:val="center"/>
          </w:tcPr>
          <w:p w14:paraId="1F8543D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9830</w:t>
            </w:r>
          </w:p>
        </w:tc>
        <w:tc>
          <w:tcPr>
            <w:tcW w:w="481" w:type="pct"/>
            <w:shd w:val="clear" w:color="auto" w:fill="auto"/>
            <w:noWrap/>
            <w:vAlign w:val="center"/>
          </w:tcPr>
          <w:p w14:paraId="56876B0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9881</w:t>
            </w:r>
          </w:p>
        </w:tc>
        <w:tc>
          <w:tcPr>
            <w:tcW w:w="529" w:type="pct"/>
            <w:shd w:val="clear" w:color="auto" w:fill="auto"/>
            <w:noWrap/>
            <w:vAlign w:val="center"/>
          </w:tcPr>
          <w:p w14:paraId="242133E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9935</w:t>
            </w:r>
          </w:p>
        </w:tc>
        <w:tc>
          <w:tcPr>
            <w:tcW w:w="435" w:type="pct"/>
            <w:shd w:val="clear" w:color="auto" w:fill="auto"/>
            <w:noWrap/>
            <w:vAlign w:val="center"/>
          </w:tcPr>
          <w:p w14:paraId="28CFCD6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9994</w:t>
            </w:r>
          </w:p>
        </w:tc>
      </w:tr>
      <w:tr w:rsidR="003C3DA0" w:rsidRPr="00CC49AB" w14:paraId="20D0644F" w14:textId="77777777" w:rsidTr="00D34145">
        <w:trPr>
          <w:trHeight w:val="144"/>
          <w:jc w:val="center"/>
        </w:trPr>
        <w:tc>
          <w:tcPr>
            <w:tcW w:w="2113" w:type="pct"/>
            <w:shd w:val="clear" w:color="auto" w:fill="FDE9D9" w:themeFill="accent6" w:themeFillTint="33"/>
            <w:noWrap/>
            <w:vAlign w:val="center"/>
          </w:tcPr>
          <w:p w14:paraId="2FE83CBE"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Kategoria</w:t>
            </w:r>
          </w:p>
        </w:tc>
        <w:tc>
          <w:tcPr>
            <w:tcW w:w="481" w:type="pct"/>
            <w:shd w:val="clear" w:color="auto" w:fill="FDE9D9" w:themeFill="accent6" w:themeFillTint="33"/>
            <w:noWrap/>
            <w:vAlign w:val="center"/>
          </w:tcPr>
          <w:p w14:paraId="7B6F1B1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2035</w:t>
            </w:r>
          </w:p>
        </w:tc>
        <w:tc>
          <w:tcPr>
            <w:tcW w:w="529" w:type="pct"/>
            <w:shd w:val="clear" w:color="auto" w:fill="FDE9D9" w:themeFill="accent6" w:themeFillTint="33"/>
            <w:noWrap/>
            <w:vAlign w:val="center"/>
          </w:tcPr>
          <w:p w14:paraId="70701C6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2036</w:t>
            </w:r>
          </w:p>
        </w:tc>
        <w:tc>
          <w:tcPr>
            <w:tcW w:w="433" w:type="pct"/>
            <w:shd w:val="clear" w:color="auto" w:fill="FDE9D9" w:themeFill="accent6" w:themeFillTint="33"/>
            <w:noWrap/>
            <w:vAlign w:val="center"/>
          </w:tcPr>
          <w:p w14:paraId="17FF42D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2037</w:t>
            </w:r>
          </w:p>
        </w:tc>
        <w:tc>
          <w:tcPr>
            <w:tcW w:w="481" w:type="pct"/>
            <w:shd w:val="clear" w:color="auto" w:fill="FDE9D9" w:themeFill="accent6" w:themeFillTint="33"/>
            <w:noWrap/>
            <w:vAlign w:val="center"/>
          </w:tcPr>
          <w:p w14:paraId="36B4D3D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2038</w:t>
            </w:r>
          </w:p>
        </w:tc>
        <w:tc>
          <w:tcPr>
            <w:tcW w:w="529" w:type="pct"/>
            <w:shd w:val="clear" w:color="auto" w:fill="FDE9D9" w:themeFill="accent6" w:themeFillTint="33"/>
            <w:noWrap/>
            <w:vAlign w:val="center"/>
          </w:tcPr>
          <w:p w14:paraId="52303B8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2039</w:t>
            </w:r>
          </w:p>
        </w:tc>
        <w:tc>
          <w:tcPr>
            <w:tcW w:w="435" w:type="pct"/>
            <w:shd w:val="clear" w:color="auto" w:fill="FDE9D9" w:themeFill="accent6" w:themeFillTint="33"/>
            <w:noWrap/>
            <w:vAlign w:val="center"/>
          </w:tcPr>
          <w:p w14:paraId="1F692C2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2040</w:t>
            </w:r>
          </w:p>
        </w:tc>
      </w:tr>
      <w:tr w:rsidR="003C3DA0" w:rsidRPr="00CC49AB" w14:paraId="23DB639D" w14:textId="77777777" w:rsidTr="00D34145">
        <w:trPr>
          <w:trHeight w:val="144"/>
          <w:jc w:val="center"/>
        </w:trPr>
        <w:tc>
          <w:tcPr>
            <w:tcW w:w="2113" w:type="pct"/>
            <w:shd w:val="clear" w:color="auto" w:fill="auto"/>
            <w:noWrap/>
          </w:tcPr>
          <w:p w14:paraId="75A4F9BF"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 xml:space="preserve">Bashkiake: Cerdhe, Kopshte, Shkolla fillore dhe ndërtesa të tjera të sistemit të edukimit </w:t>
            </w:r>
          </w:p>
        </w:tc>
        <w:tc>
          <w:tcPr>
            <w:tcW w:w="481" w:type="pct"/>
            <w:shd w:val="clear" w:color="auto" w:fill="auto"/>
            <w:noWrap/>
            <w:vAlign w:val="center"/>
          </w:tcPr>
          <w:p w14:paraId="550E066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3325</w:t>
            </w:r>
          </w:p>
        </w:tc>
        <w:tc>
          <w:tcPr>
            <w:tcW w:w="529" w:type="pct"/>
            <w:shd w:val="clear" w:color="auto" w:fill="auto"/>
            <w:noWrap/>
            <w:vAlign w:val="center"/>
          </w:tcPr>
          <w:p w14:paraId="16196F1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3347</w:t>
            </w:r>
          </w:p>
        </w:tc>
        <w:tc>
          <w:tcPr>
            <w:tcW w:w="433" w:type="pct"/>
            <w:shd w:val="clear" w:color="auto" w:fill="auto"/>
            <w:noWrap/>
            <w:vAlign w:val="center"/>
          </w:tcPr>
          <w:p w14:paraId="68C8C4D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3372</w:t>
            </w:r>
          </w:p>
        </w:tc>
        <w:tc>
          <w:tcPr>
            <w:tcW w:w="481" w:type="pct"/>
            <w:shd w:val="clear" w:color="auto" w:fill="auto"/>
            <w:noWrap/>
            <w:vAlign w:val="center"/>
          </w:tcPr>
          <w:p w14:paraId="7934380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3399</w:t>
            </w:r>
          </w:p>
        </w:tc>
        <w:tc>
          <w:tcPr>
            <w:tcW w:w="529" w:type="pct"/>
            <w:shd w:val="clear" w:color="auto" w:fill="auto"/>
            <w:noWrap/>
            <w:vAlign w:val="center"/>
          </w:tcPr>
          <w:p w14:paraId="63557EA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3429</w:t>
            </w:r>
          </w:p>
        </w:tc>
        <w:tc>
          <w:tcPr>
            <w:tcW w:w="435" w:type="pct"/>
            <w:shd w:val="clear" w:color="auto" w:fill="auto"/>
            <w:noWrap/>
            <w:vAlign w:val="center"/>
          </w:tcPr>
          <w:p w14:paraId="61E8323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3463</w:t>
            </w:r>
          </w:p>
        </w:tc>
      </w:tr>
      <w:tr w:rsidR="003C3DA0" w:rsidRPr="00CC49AB" w14:paraId="36233051" w14:textId="77777777" w:rsidTr="00D34145">
        <w:trPr>
          <w:trHeight w:val="144"/>
          <w:jc w:val="center"/>
        </w:trPr>
        <w:tc>
          <w:tcPr>
            <w:tcW w:w="2113" w:type="pct"/>
            <w:shd w:val="clear" w:color="auto" w:fill="auto"/>
            <w:noWrap/>
          </w:tcPr>
          <w:p w14:paraId="32894CA3"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Bashkiake: Të gjitha Ndërtesat e tjera Administrative</w:t>
            </w:r>
          </w:p>
        </w:tc>
        <w:tc>
          <w:tcPr>
            <w:tcW w:w="481" w:type="pct"/>
            <w:shd w:val="clear" w:color="auto" w:fill="auto"/>
            <w:noWrap/>
            <w:vAlign w:val="center"/>
          </w:tcPr>
          <w:p w14:paraId="584DD17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1400</w:t>
            </w:r>
          </w:p>
        </w:tc>
        <w:tc>
          <w:tcPr>
            <w:tcW w:w="529" w:type="pct"/>
            <w:shd w:val="clear" w:color="auto" w:fill="auto"/>
            <w:noWrap/>
            <w:vAlign w:val="center"/>
          </w:tcPr>
          <w:p w14:paraId="3C68E02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1409</w:t>
            </w:r>
          </w:p>
        </w:tc>
        <w:tc>
          <w:tcPr>
            <w:tcW w:w="433" w:type="pct"/>
            <w:shd w:val="clear" w:color="auto" w:fill="auto"/>
            <w:noWrap/>
            <w:vAlign w:val="center"/>
          </w:tcPr>
          <w:p w14:paraId="1E6BF49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1419</w:t>
            </w:r>
          </w:p>
        </w:tc>
        <w:tc>
          <w:tcPr>
            <w:tcW w:w="481" w:type="pct"/>
            <w:shd w:val="clear" w:color="auto" w:fill="auto"/>
            <w:noWrap/>
            <w:vAlign w:val="center"/>
          </w:tcPr>
          <w:p w14:paraId="2E91FB3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1431</w:t>
            </w:r>
          </w:p>
        </w:tc>
        <w:tc>
          <w:tcPr>
            <w:tcW w:w="529" w:type="pct"/>
            <w:shd w:val="clear" w:color="auto" w:fill="auto"/>
            <w:noWrap/>
            <w:vAlign w:val="center"/>
          </w:tcPr>
          <w:p w14:paraId="315F9B6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1444</w:t>
            </w:r>
          </w:p>
        </w:tc>
        <w:tc>
          <w:tcPr>
            <w:tcW w:w="435" w:type="pct"/>
            <w:shd w:val="clear" w:color="auto" w:fill="auto"/>
            <w:noWrap/>
            <w:vAlign w:val="center"/>
          </w:tcPr>
          <w:p w14:paraId="3BDA05F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1458</w:t>
            </w:r>
          </w:p>
        </w:tc>
      </w:tr>
      <w:tr w:rsidR="003C3DA0" w:rsidRPr="00CC49AB" w14:paraId="1FB50C46" w14:textId="77777777" w:rsidTr="00D34145">
        <w:trPr>
          <w:trHeight w:val="144"/>
          <w:jc w:val="center"/>
        </w:trPr>
        <w:tc>
          <w:tcPr>
            <w:tcW w:w="2113" w:type="pct"/>
            <w:shd w:val="clear" w:color="auto" w:fill="auto"/>
            <w:noWrap/>
          </w:tcPr>
          <w:p w14:paraId="7F01629F"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Universitete &amp; Konvikte</w:t>
            </w:r>
          </w:p>
        </w:tc>
        <w:tc>
          <w:tcPr>
            <w:tcW w:w="481" w:type="pct"/>
            <w:shd w:val="clear" w:color="auto" w:fill="auto"/>
            <w:noWrap/>
            <w:vAlign w:val="center"/>
          </w:tcPr>
          <w:p w14:paraId="73316DB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338</w:t>
            </w:r>
          </w:p>
        </w:tc>
        <w:tc>
          <w:tcPr>
            <w:tcW w:w="529" w:type="pct"/>
            <w:shd w:val="clear" w:color="auto" w:fill="auto"/>
            <w:noWrap/>
            <w:vAlign w:val="center"/>
          </w:tcPr>
          <w:p w14:paraId="4A4BCEC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340</w:t>
            </w:r>
          </w:p>
        </w:tc>
        <w:tc>
          <w:tcPr>
            <w:tcW w:w="433" w:type="pct"/>
            <w:shd w:val="clear" w:color="auto" w:fill="auto"/>
            <w:noWrap/>
            <w:vAlign w:val="center"/>
          </w:tcPr>
          <w:p w14:paraId="5949013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343</w:t>
            </w:r>
          </w:p>
        </w:tc>
        <w:tc>
          <w:tcPr>
            <w:tcW w:w="481" w:type="pct"/>
            <w:shd w:val="clear" w:color="auto" w:fill="auto"/>
            <w:noWrap/>
            <w:vAlign w:val="center"/>
          </w:tcPr>
          <w:p w14:paraId="60C048A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346</w:t>
            </w:r>
          </w:p>
        </w:tc>
        <w:tc>
          <w:tcPr>
            <w:tcW w:w="529" w:type="pct"/>
            <w:shd w:val="clear" w:color="auto" w:fill="auto"/>
            <w:noWrap/>
            <w:vAlign w:val="center"/>
          </w:tcPr>
          <w:p w14:paraId="4BB15A2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349</w:t>
            </w:r>
          </w:p>
        </w:tc>
        <w:tc>
          <w:tcPr>
            <w:tcW w:w="435" w:type="pct"/>
            <w:shd w:val="clear" w:color="auto" w:fill="auto"/>
            <w:noWrap/>
            <w:vAlign w:val="center"/>
          </w:tcPr>
          <w:p w14:paraId="6DDBAE2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353</w:t>
            </w:r>
          </w:p>
        </w:tc>
      </w:tr>
      <w:tr w:rsidR="003C3DA0" w:rsidRPr="00CC49AB" w14:paraId="5B63DDEF" w14:textId="77777777" w:rsidTr="00D34145">
        <w:trPr>
          <w:trHeight w:val="144"/>
          <w:jc w:val="center"/>
        </w:trPr>
        <w:tc>
          <w:tcPr>
            <w:tcW w:w="2113" w:type="pct"/>
            <w:shd w:val="clear" w:color="auto" w:fill="auto"/>
            <w:noWrap/>
          </w:tcPr>
          <w:p w14:paraId="7FA4A7E0"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shëndetësore dhe sociale</w:t>
            </w:r>
          </w:p>
        </w:tc>
        <w:tc>
          <w:tcPr>
            <w:tcW w:w="481" w:type="pct"/>
            <w:shd w:val="clear" w:color="auto" w:fill="auto"/>
            <w:noWrap/>
            <w:vAlign w:val="center"/>
          </w:tcPr>
          <w:p w14:paraId="6AC9436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2581</w:t>
            </w:r>
          </w:p>
        </w:tc>
        <w:tc>
          <w:tcPr>
            <w:tcW w:w="529" w:type="pct"/>
            <w:shd w:val="clear" w:color="auto" w:fill="auto"/>
            <w:noWrap/>
            <w:vAlign w:val="center"/>
          </w:tcPr>
          <w:p w14:paraId="462B5FD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2599</w:t>
            </w:r>
          </w:p>
        </w:tc>
        <w:tc>
          <w:tcPr>
            <w:tcW w:w="433" w:type="pct"/>
            <w:shd w:val="clear" w:color="auto" w:fill="auto"/>
            <w:noWrap/>
            <w:vAlign w:val="center"/>
          </w:tcPr>
          <w:p w14:paraId="0907C4F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2618</w:t>
            </w:r>
          </w:p>
        </w:tc>
        <w:tc>
          <w:tcPr>
            <w:tcW w:w="481" w:type="pct"/>
            <w:shd w:val="clear" w:color="auto" w:fill="auto"/>
            <w:noWrap/>
            <w:vAlign w:val="center"/>
          </w:tcPr>
          <w:p w14:paraId="0A1B409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2639</w:t>
            </w:r>
          </w:p>
        </w:tc>
        <w:tc>
          <w:tcPr>
            <w:tcW w:w="529" w:type="pct"/>
            <w:shd w:val="clear" w:color="auto" w:fill="auto"/>
            <w:noWrap/>
            <w:vAlign w:val="center"/>
          </w:tcPr>
          <w:p w14:paraId="5289E86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2663</w:t>
            </w:r>
          </w:p>
        </w:tc>
        <w:tc>
          <w:tcPr>
            <w:tcW w:w="435" w:type="pct"/>
            <w:shd w:val="clear" w:color="auto" w:fill="auto"/>
            <w:noWrap/>
            <w:vAlign w:val="center"/>
          </w:tcPr>
          <w:p w14:paraId="0FA5817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2689</w:t>
            </w:r>
          </w:p>
        </w:tc>
      </w:tr>
      <w:tr w:rsidR="003C3DA0" w:rsidRPr="00CC49AB" w14:paraId="7361E997" w14:textId="77777777" w:rsidTr="00D34145">
        <w:trPr>
          <w:trHeight w:val="144"/>
          <w:jc w:val="center"/>
        </w:trPr>
        <w:tc>
          <w:tcPr>
            <w:tcW w:w="2113" w:type="pct"/>
            <w:shd w:val="clear" w:color="auto" w:fill="auto"/>
            <w:noWrap/>
          </w:tcPr>
          <w:p w14:paraId="21460CC4"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Administrative të të gjitha Ministrive dhe Agjencive</w:t>
            </w:r>
          </w:p>
        </w:tc>
        <w:tc>
          <w:tcPr>
            <w:tcW w:w="481" w:type="pct"/>
            <w:shd w:val="clear" w:color="auto" w:fill="auto"/>
            <w:noWrap/>
            <w:vAlign w:val="center"/>
          </w:tcPr>
          <w:p w14:paraId="1764871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2413</w:t>
            </w:r>
          </w:p>
        </w:tc>
        <w:tc>
          <w:tcPr>
            <w:tcW w:w="529" w:type="pct"/>
            <w:shd w:val="clear" w:color="auto" w:fill="auto"/>
            <w:noWrap/>
            <w:vAlign w:val="center"/>
          </w:tcPr>
          <w:p w14:paraId="069FF0B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2430</w:t>
            </w:r>
          </w:p>
        </w:tc>
        <w:tc>
          <w:tcPr>
            <w:tcW w:w="433" w:type="pct"/>
            <w:shd w:val="clear" w:color="auto" w:fill="auto"/>
            <w:noWrap/>
            <w:vAlign w:val="center"/>
          </w:tcPr>
          <w:p w14:paraId="40E2C1D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2449</w:t>
            </w:r>
          </w:p>
        </w:tc>
        <w:tc>
          <w:tcPr>
            <w:tcW w:w="481" w:type="pct"/>
            <w:shd w:val="clear" w:color="auto" w:fill="auto"/>
            <w:noWrap/>
            <w:vAlign w:val="center"/>
          </w:tcPr>
          <w:p w14:paraId="5633771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2470</w:t>
            </w:r>
          </w:p>
        </w:tc>
        <w:tc>
          <w:tcPr>
            <w:tcW w:w="529" w:type="pct"/>
            <w:shd w:val="clear" w:color="auto" w:fill="auto"/>
            <w:noWrap/>
            <w:vAlign w:val="center"/>
          </w:tcPr>
          <w:p w14:paraId="0F6CEF0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2493</w:t>
            </w:r>
          </w:p>
        </w:tc>
        <w:tc>
          <w:tcPr>
            <w:tcW w:w="435" w:type="pct"/>
            <w:shd w:val="clear" w:color="auto" w:fill="auto"/>
            <w:noWrap/>
            <w:vAlign w:val="center"/>
          </w:tcPr>
          <w:p w14:paraId="611B679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2519</w:t>
            </w:r>
          </w:p>
        </w:tc>
      </w:tr>
      <w:tr w:rsidR="003C3DA0" w:rsidRPr="00CC49AB" w14:paraId="779645E7" w14:textId="77777777" w:rsidTr="00D34145">
        <w:trPr>
          <w:trHeight w:val="144"/>
          <w:jc w:val="center"/>
        </w:trPr>
        <w:tc>
          <w:tcPr>
            <w:tcW w:w="2113" w:type="pct"/>
            <w:shd w:val="clear" w:color="auto" w:fill="auto"/>
            <w:noWrap/>
            <w:vAlign w:val="center"/>
          </w:tcPr>
          <w:p w14:paraId="0E4B289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481" w:type="pct"/>
            <w:shd w:val="clear" w:color="auto" w:fill="auto"/>
            <w:noWrap/>
            <w:vAlign w:val="center"/>
          </w:tcPr>
          <w:p w14:paraId="7461D21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10057</w:t>
            </w:r>
          </w:p>
        </w:tc>
        <w:tc>
          <w:tcPr>
            <w:tcW w:w="529" w:type="pct"/>
            <w:shd w:val="clear" w:color="auto" w:fill="auto"/>
            <w:noWrap/>
            <w:vAlign w:val="center"/>
          </w:tcPr>
          <w:p w14:paraId="67C5D25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10126</w:t>
            </w:r>
          </w:p>
        </w:tc>
        <w:tc>
          <w:tcPr>
            <w:tcW w:w="433" w:type="pct"/>
            <w:shd w:val="clear" w:color="auto" w:fill="auto"/>
            <w:noWrap/>
            <w:vAlign w:val="center"/>
          </w:tcPr>
          <w:p w14:paraId="2B24062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10201</w:t>
            </w:r>
          </w:p>
        </w:tc>
        <w:tc>
          <w:tcPr>
            <w:tcW w:w="481" w:type="pct"/>
            <w:shd w:val="clear" w:color="auto" w:fill="auto"/>
            <w:noWrap/>
            <w:vAlign w:val="center"/>
          </w:tcPr>
          <w:p w14:paraId="200C4A1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10285</w:t>
            </w:r>
          </w:p>
        </w:tc>
        <w:tc>
          <w:tcPr>
            <w:tcW w:w="529" w:type="pct"/>
            <w:shd w:val="clear" w:color="auto" w:fill="auto"/>
            <w:noWrap/>
            <w:vAlign w:val="center"/>
          </w:tcPr>
          <w:p w14:paraId="1282A12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10378</w:t>
            </w:r>
          </w:p>
        </w:tc>
        <w:tc>
          <w:tcPr>
            <w:tcW w:w="435" w:type="pct"/>
            <w:shd w:val="clear" w:color="auto" w:fill="auto"/>
            <w:noWrap/>
            <w:vAlign w:val="center"/>
          </w:tcPr>
          <w:p w14:paraId="386E393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10482</w:t>
            </w:r>
          </w:p>
        </w:tc>
      </w:tr>
      <w:tr w:rsidR="003C3DA0" w:rsidRPr="00CC49AB" w14:paraId="6BA7DE18" w14:textId="77777777" w:rsidTr="00D34145">
        <w:trPr>
          <w:trHeight w:val="144"/>
          <w:jc w:val="center"/>
        </w:trPr>
        <w:tc>
          <w:tcPr>
            <w:tcW w:w="2113" w:type="pct"/>
            <w:shd w:val="clear" w:color="auto" w:fill="FDE9D9" w:themeFill="accent6" w:themeFillTint="33"/>
            <w:noWrap/>
            <w:vAlign w:val="center"/>
          </w:tcPr>
          <w:p w14:paraId="5B0494F8"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Kategoria</w:t>
            </w:r>
          </w:p>
        </w:tc>
        <w:tc>
          <w:tcPr>
            <w:tcW w:w="481" w:type="pct"/>
            <w:shd w:val="clear" w:color="auto" w:fill="FDE9D9" w:themeFill="accent6" w:themeFillTint="33"/>
            <w:noWrap/>
            <w:vAlign w:val="center"/>
          </w:tcPr>
          <w:p w14:paraId="59D3D73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2041</w:t>
            </w:r>
          </w:p>
        </w:tc>
        <w:tc>
          <w:tcPr>
            <w:tcW w:w="529" w:type="pct"/>
            <w:shd w:val="clear" w:color="auto" w:fill="FDE9D9" w:themeFill="accent6" w:themeFillTint="33"/>
            <w:noWrap/>
            <w:vAlign w:val="center"/>
          </w:tcPr>
          <w:p w14:paraId="2EF4531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2042</w:t>
            </w:r>
          </w:p>
        </w:tc>
        <w:tc>
          <w:tcPr>
            <w:tcW w:w="433" w:type="pct"/>
            <w:shd w:val="clear" w:color="auto" w:fill="FDE9D9" w:themeFill="accent6" w:themeFillTint="33"/>
            <w:noWrap/>
            <w:vAlign w:val="center"/>
          </w:tcPr>
          <w:p w14:paraId="6E255C3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2043</w:t>
            </w:r>
          </w:p>
        </w:tc>
        <w:tc>
          <w:tcPr>
            <w:tcW w:w="481" w:type="pct"/>
            <w:shd w:val="clear" w:color="auto" w:fill="FDE9D9" w:themeFill="accent6" w:themeFillTint="33"/>
            <w:noWrap/>
            <w:vAlign w:val="center"/>
          </w:tcPr>
          <w:p w14:paraId="2A4FC4A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2044</w:t>
            </w:r>
          </w:p>
        </w:tc>
        <w:tc>
          <w:tcPr>
            <w:tcW w:w="529" w:type="pct"/>
            <w:shd w:val="clear" w:color="auto" w:fill="FDE9D9" w:themeFill="accent6" w:themeFillTint="33"/>
            <w:noWrap/>
            <w:vAlign w:val="center"/>
          </w:tcPr>
          <w:p w14:paraId="5137511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2045</w:t>
            </w:r>
          </w:p>
        </w:tc>
        <w:tc>
          <w:tcPr>
            <w:tcW w:w="435" w:type="pct"/>
            <w:shd w:val="clear" w:color="auto" w:fill="FDE9D9" w:themeFill="accent6" w:themeFillTint="33"/>
            <w:noWrap/>
            <w:vAlign w:val="center"/>
          </w:tcPr>
          <w:p w14:paraId="522EE22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2046</w:t>
            </w:r>
          </w:p>
        </w:tc>
      </w:tr>
      <w:tr w:rsidR="003C3DA0" w:rsidRPr="00CC49AB" w14:paraId="357208E1" w14:textId="77777777" w:rsidTr="00D34145">
        <w:trPr>
          <w:trHeight w:val="144"/>
          <w:jc w:val="center"/>
        </w:trPr>
        <w:tc>
          <w:tcPr>
            <w:tcW w:w="2113" w:type="pct"/>
            <w:shd w:val="clear" w:color="auto" w:fill="auto"/>
            <w:noWrap/>
          </w:tcPr>
          <w:p w14:paraId="22002154"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 xml:space="preserve">Bashkiake: Cerdhe, Kopshte, Shkolla fillore dhe ndërtesa të tjera të sistemit të edukimit </w:t>
            </w:r>
          </w:p>
        </w:tc>
        <w:tc>
          <w:tcPr>
            <w:tcW w:w="481" w:type="pct"/>
            <w:shd w:val="clear" w:color="auto" w:fill="auto"/>
            <w:noWrap/>
            <w:vAlign w:val="center"/>
          </w:tcPr>
          <w:p w14:paraId="7A0B487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3501</w:t>
            </w:r>
          </w:p>
        </w:tc>
        <w:tc>
          <w:tcPr>
            <w:tcW w:w="529" w:type="pct"/>
            <w:shd w:val="clear" w:color="auto" w:fill="auto"/>
            <w:noWrap/>
            <w:vAlign w:val="center"/>
          </w:tcPr>
          <w:p w14:paraId="1DE8CD5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3544</w:t>
            </w:r>
          </w:p>
        </w:tc>
        <w:tc>
          <w:tcPr>
            <w:tcW w:w="433" w:type="pct"/>
            <w:shd w:val="clear" w:color="auto" w:fill="auto"/>
            <w:noWrap/>
            <w:vAlign w:val="center"/>
          </w:tcPr>
          <w:p w14:paraId="071B164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3594</w:t>
            </w:r>
          </w:p>
        </w:tc>
        <w:tc>
          <w:tcPr>
            <w:tcW w:w="481" w:type="pct"/>
            <w:shd w:val="clear" w:color="auto" w:fill="auto"/>
            <w:noWrap/>
            <w:vAlign w:val="center"/>
          </w:tcPr>
          <w:p w14:paraId="3532125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3650</w:t>
            </w:r>
          </w:p>
        </w:tc>
        <w:tc>
          <w:tcPr>
            <w:tcW w:w="529" w:type="pct"/>
            <w:shd w:val="clear" w:color="auto" w:fill="auto"/>
            <w:noWrap/>
            <w:vAlign w:val="center"/>
          </w:tcPr>
          <w:p w14:paraId="5CF71D3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3716</w:t>
            </w:r>
          </w:p>
        </w:tc>
        <w:tc>
          <w:tcPr>
            <w:tcW w:w="435" w:type="pct"/>
            <w:shd w:val="clear" w:color="auto" w:fill="auto"/>
            <w:noWrap/>
            <w:vAlign w:val="center"/>
          </w:tcPr>
          <w:p w14:paraId="0F2910B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3793</w:t>
            </w:r>
          </w:p>
        </w:tc>
      </w:tr>
      <w:tr w:rsidR="003C3DA0" w:rsidRPr="00CC49AB" w14:paraId="207DF740" w14:textId="77777777" w:rsidTr="00D34145">
        <w:trPr>
          <w:trHeight w:val="144"/>
          <w:jc w:val="center"/>
        </w:trPr>
        <w:tc>
          <w:tcPr>
            <w:tcW w:w="2113" w:type="pct"/>
            <w:shd w:val="clear" w:color="auto" w:fill="auto"/>
            <w:noWrap/>
          </w:tcPr>
          <w:p w14:paraId="72CB6A84"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Bashkiake: Të gjitha Ndërtesat e tjera Administrative</w:t>
            </w:r>
          </w:p>
        </w:tc>
        <w:tc>
          <w:tcPr>
            <w:tcW w:w="481" w:type="pct"/>
            <w:shd w:val="clear" w:color="auto" w:fill="auto"/>
            <w:noWrap/>
            <w:vAlign w:val="center"/>
          </w:tcPr>
          <w:p w14:paraId="00C22E7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1474</w:t>
            </w:r>
          </w:p>
        </w:tc>
        <w:tc>
          <w:tcPr>
            <w:tcW w:w="529" w:type="pct"/>
            <w:shd w:val="clear" w:color="auto" w:fill="auto"/>
            <w:noWrap/>
            <w:vAlign w:val="center"/>
          </w:tcPr>
          <w:p w14:paraId="347C222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1492</w:t>
            </w:r>
          </w:p>
        </w:tc>
        <w:tc>
          <w:tcPr>
            <w:tcW w:w="433" w:type="pct"/>
            <w:shd w:val="clear" w:color="auto" w:fill="auto"/>
            <w:noWrap/>
            <w:vAlign w:val="center"/>
          </w:tcPr>
          <w:p w14:paraId="1936229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1513</w:t>
            </w:r>
          </w:p>
        </w:tc>
        <w:tc>
          <w:tcPr>
            <w:tcW w:w="481" w:type="pct"/>
            <w:shd w:val="clear" w:color="auto" w:fill="auto"/>
            <w:noWrap/>
            <w:vAlign w:val="center"/>
          </w:tcPr>
          <w:p w14:paraId="4CDA78C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1537</w:t>
            </w:r>
          </w:p>
        </w:tc>
        <w:tc>
          <w:tcPr>
            <w:tcW w:w="529" w:type="pct"/>
            <w:shd w:val="clear" w:color="auto" w:fill="auto"/>
            <w:noWrap/>
            <w:vAlign w:val="center"/>
          </w:tcPr>
          <w:p w14:paraId="7457372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1564</w:t>
            </w:r>
          </w:p>
        </w:tc>
        <w:tc>
          <w:tcPr>
            <w:tcW w:w="435" w:type="pct"/>
            <w:shd w:val="clear" w:color="auto" w:fill="auto"/>
            <w:noWrap/>
            <w:vAlign w:val="center"/>
          </w:tcPr>
          <w:p w14:paraId="50EC9E3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1596</w:t>
            </w:r>
          </w:p>
        </w:tc>
      </w:tr>
      <w:tr w:rsidR="003C3DA0" w:rsidRPr="00CC49AB" w14:paraId="5806E898" w14:textId="77777777" w:rsidTr="00D34145">
        <w:trPr>
          <w:trHeight w:val="144"/>
          <w:jc w:val="center"/>
        </w:trPr>
        <w:tc>
          <w:tcPr>
            <w:tcW w:w="2113" w:type="pct"/>
            <w:shd w:val="clear" w:color="auto" w:fill="auto"/>
            <w:noWrap/>
          </w:tcPr>
          <w:p w14:paraId="1B831B3C"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Universitete &amp; Konvikte</w:t>
            </w:r>
          </w:p>
        </w:tc>
        <w:tc>
          <w:tcPr>
            <w:tcW w:w="481" w:type="pct"/>
            <w:shd w:val="clear" w:color="auto" w:fill="auto"/>
            <w:noWrap/>
            <w:vAlign w:val="center"/>
          </w:tcPr>
          <w:p w14:paraId="0FB87D2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357</w:t>
            </w:r>
          </w:p>
        </w:tc>
        <w:tc>
          <w:tcPr>
            <w:tcW w:w="529" w:type="pct"/>
            <w:shd w:val="clear" w:color="auto" w:fill="auto"/>
            <w:noWrap/>
            <w:vAlign w:val="center"/>
          </w:tcPr>
          <w:p w14:paraId="33A5148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361</w:t>
            </w:r>
          </w:p>
        </w:tc>
        <w:tc>
          <w:tcPr>
            <w:tcW w:w="433" w:type="pct"/>
            <w:shd w:val="clear" w:color="auto" w:fill="auto"/>
            <w:noWrap/>
            <w:vAlign w:val="center"/>
          </w:tcPr>
          <w:p w14:paraId="5F11926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367</w:t>
            </w:r>
          </w:p>
        </w:tc>
        <w:tc>
          <w:tcPr>
            <w:tcW w:w="481" w:type="pct"/>
            <w:shd w:val="clear" w:color="auto" w:fill="auto"/>
            <w:noWrap/>
            <w:vAlign w:val="center"/>
          </w:tcPr>
          <w:p w14:paraId="402B447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373</w:t>
            </w:r>
          </w:p>
        </w:tc>
        <w:tc>
          <w:tcPr>
            <w:tcW w:w="529" w:type="pct"/>
            <w:shd w:val="clear" w:color="auto" w:fill="auto"/>
            <w:noWrap/>
            <w:vAlign w:val="center"/>
          </w:tcPr>
          <w:p w14:paraId="56EDDC5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380</w:t>
            </w:r>
          </w:p>
        </w:tc>
        <w:tc>
          <w:tcPr>
            <w:tcW w:w="435" w:type="pct"/>
            <w:shd w:val="clear" w:color="auto" w:fill="auto"/>
            <w:noWrap/>
            <w:vAlign w:val="center"/>
          </w:tcPr>
          <w:p w14:paraId="7E2B23B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388</w:t>
            </w:r>
          </w:p>
        </w:tc>
      </w:tr>
      <w:tr w:rsidR="003C3DA0" w:rsidRPr="00CC49AB" w14:paraId="75908F19" w14:textId="77777777" w:rsidTr="00D34145">
        <w:trPr>
          <w:trHeight w:val="144"/>
          <w:jc w:val="center"/>
        </w:trPr>
        <w:tc>
          <w:tcPr>
            <w:tcW w:w="2113" w:type="pct"/>
            <w:shd w:val="clear" w:color="auto" w:fill="auto"/>
            <w:noWrap/>
          </w:tcPr>
          <w:p w14:paraId="1C15EE75"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shëndetësore dhe sociale</w:t>
            </w:r>
          </w:p>
        </w:tc>
        <w:tc>
          <w:tcPr>
            <w:tcW w:w="481" w:type="pct"/>
            <w:shd w:val="clear" w:color="auto" w:fill="auto"/>
            <w:noWrap/>
            <w:vAlign w:val="center"/>
          </w:tcPr>
          <w:p w14:paraId="1069ACD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2719</w:t>
            </w:r>
          </w:p>
        </w:tc>
        <w:tc>
          <w:tcPr>
            <w:tcW w:w="529" w:type="pct"/>
            <w:shd w:val="clear" w:color="auto" w:fill="auto"/>
            <w:noWrap/>
            <w:vAlign w:val="center"/>
          </w:tcPr>
          <w:p w14:paraId="411764C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2753</w:t>
            </w:r>
          </w:p>
        </w:tc>
        <w:tc>
          <w:tcPr>
            <w:tcW w:w="433" w:type="pct"/>
            <w:shd w:val="clear" w:color="auto" w:fill="auto"/>
            <w:noWrap/>
            <w:vAlign w:val="center"/>
          </w:tcPr>
          <w:p w14:paraId="39820F7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2792</w:t>
            </w:r>
          </w:p>
        </w:tc>
        <w:tc>
          <w:tcPr>
            <w:tcW w:w="481" w:type="pct"/>
            <w:shd w:val="clear" w:color="auto" w:fill="auto"/>
            <w:noWrap/>
            <w:vAlign w:val="center"/>
          </w:tcPr>
          <w:p w14:paraId="4D992F8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2836</w:t>
            </w:r>
          </w:p>
        </w:tc>
        <w:tc>
          <w:tcPr>
            <w:tcW w:w="529" w:type="pct"/>
            <w:shd w:val="clear" w:color="auto" w:fill="auto"/>
            <w:noWrap/>
            <w:vAlign w:val="center"/>
          </w:tcPr>
          <w:p w14:paraId="08C08D2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2888</w:t>
            </w:r>
          </w:p>
        </w:tc>
        <w:tc>
          <w:tcPr>
            <w:tcW w:w="435" w:type="pct"/>
            <w:shd w:val="clear" w:color="auto" w:fill="auto"/>
            <w:noWrap/>
            <w:vAlign w:val="center"/>
          </w:tcPr>
          <w:p w14:paraId="5DF405D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2948</w:t>
            </w:r>
          </w:p>
        </w:tc>
      </w:tr>
      <w:tr w:rsidR="003C3DA0" w:rsidRPr="00CC49AB" w14:paraId="4ECBF701" w14:textId="77777777" w:rsidTr="00D34145">
        <w:trPr>
          <w:trHeight w:val="144"/>
          <w:jc w:val="center"/>
        </w:trPr>
        <w:tc>
          <w:tcPr>
            <w:tcW w:w="2113" w:type="pct"/>
            <w:shd w:val="clear" w:color="auto" w:fill="auto"/>
            <w:noWrap/>
          </w:tcPr>
          <w:p w14:paraId="45CEA04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Administrative të të gjitha Ministrive dhe Agjencive</w:t>
            </w:r>
          </w:p>
        </w:tc>
        <w:tc>
          <w:tcPr>
            <w:tcW w:w="481" w:type="pct"/>
            <w:shd w:val="clear" w:color="auto" w:fill="auto"/>
            <w:noWrap/>
            <w:vAlign w:val="center"/>
          </w:tcPr>
          <w:p w14:paraId="22E88B4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2548</w:t>
            </w:r>
          </w:p>
        </w:tc>
        <w:tc>
          <w:tcPr>
            <w:tcW w:w="529" w:type="pct"/>
            <w:shd w:val="clear" w:color="auto" w:fill="auto"/>
            <w:noWrap/>
            <w:vAlign w:val="center"/>
          </w:tcPr>
          <w:p w14:paraId="4E35074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2581</w:t>
            </w:r>
          </w:p>
        </w:tc>
        <w:tc>
          <w:tcPr>
            <w:tcW w:w="433" w:type="pct"/>
            <w:shd w:val="clear" w:color="auto" w:fill="auto"/>
            <w:noWrap/>
            <w:vAlign w:val="center"/>
          </w:tcPr>
          <w:p w14:paraId="6365F84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2619</w:t>
            </w:r>
          </w:p>
        </w:tc>
        <w:tc>
          <w:tcPr>
            <w:tcW w:w="481" w:type="pct"/>
            <w:shd w:val="clear" w:color="auto" w:fill="auto"/>
            <w:noWrap/>
            <w:vAlign w:val="center"/>
          </w:tcPr>
          <w:p w14:paraId="59F1A2F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2663</w:t>
            </w:r>
          </w:p>
        </w:tc>
        <w:tc>
          <w:tcPr>
            <w:tcW w:w="529" w:type="pct"/>
            <w:shd w:val="clear" w:color="auto" w:fill="auto"/>
            <w:noWrap/>
            <w:vAlign w:val="center"/>
          </w:tcPr>
          <w:p w14:paraId="2604BC6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2713</w:t>
            </w:r>
          </w:p>
        </w:tc>
        <w:tc>
          <w:tcPr>
            <w:tcW w:w="435" w:type="pct"/>
            <w:shd w:val="clear" w:color="auto" w:fill="auto"/>
            <w:noWrap/>
            <w:vAlign w:val="center"/>
          </w:tcPr>
          <w:p w14:paraId="1EBCDF3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2772</w:t>
            </w:r>
          </w:p>
        </w:tc>
      </w:tr>
      <w:tr w:rsidR="003C3DA0" w:rsidRPr="00CC49AB" w14:paraId="69780569" w14:textId="77777777" w:rsidTr="00D34145">
        <w:trPr>
          <w:trHeight w:val="144"/>
          <w:jc w:val="center"/>
        </w:trPr>
        <w:tc>
          <w:tcPr>
            <w:tcW w:w="2113" w:type="pct"/>
            <w:shd w:val="clear" w:color="auto" w:fill="auto"/>
            <w:noWrap/>
            <w:vAlign w:val="center"/>
          </w:tcPr>
          <w:p w14:paraId="01CFB9C8"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481" w:type="pct"/>
            <w:shd w:val="clear" w:color="auto" w:fill="auto"/>
            <w:noWrap/>
            <w:vAlign w:val="center"/>
          </w:tcPr>
          <w:p w14:paraId="1916EE0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10599</w:t>
            </w:r>
          </w:p>
        </w:tc>
        <w:tc>
          <w:tcPr>
            <w:tcW w:w="529" w:type="pct"/>
            <w:shd w:val="clear" w:color="auto" w:fill="auto"/>
            <w:noWrap/>
            <w:vAlign w:val="center"/>
          </w:tcPr>
          <w:p w14:paraId="1FB610C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10732</w:t>
            </w:r>
          </w:p>
        </w:tc>
        <w:tc>
          <w:tcPr>
            <w:tcW w:w="433" w:type="pct"/>
            <w:shd w:val="clear" w:color="auto" w:fill="auto"/>
            <w:noWrap/>
            <w:vAlign w:val="center"/>
          </w:tcPr>
          <w:p w14:paraId="26AEA6C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10884</w:t>
            </w:r>
          </w:p>
        </w:tc>
        <w:tc>
          <w:tcPr>
            <w:tcW w:w="481" w:type="pct"/>
            <w:shd w:val="clear" w:color="auto" w:fill="auto"/>
            <w:noWrap/>
            <w:vAlign w:val="center"/>
          </w:tcPr>
          <w:p w14:paraId="15408C7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11059</w:t>
            </w:r>
          </w:p>
        </w:tc>
        <w:tc>
          <w:tcPr>
            <w:tcW w:w="529" w:type="pct"/>
            <w:shd w:val="clear" w:color="auto" w:fill="auto"/>
            <w:noWrap/>
            <w:vAlign w:val="center"/>
          </w:tcPr>
          <w:p w14:paraId="6858795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11261</w:t>
            </w:r>
          </w:p>
        </w:tc>
        <w:tc>
          <w:tcPr>
            <w:tcW w:w="435" w:type="pct"/>
            <w:shd w:val="clear" w:color="auto" w:fill="auto"/>
            <w:noWrap/>
            <w:vAlign w:val="center"/>
          </w:tcPr>
          <w:p w14:paraId="25347BA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11497</w:t>
            </w:r>
          </w:p>
        </w:tc>
      </w:tr>
      <w:tr w:rsidR="003C3DA0" w:rsidRPr="00CC49AB" w14:paraId="395A57DC" w14:textId="77777777" w:rsidTr="00D34145">
        <w:trPr>
          <w:trHeight w:val="144"/>
          <w:jc w:val="center"/>
        </w:trPr>
        <w:tc>
          <w:tcPr>
            <w:tcW w:w="2113" w:type="pct"/>
            <w:shd w:val="clear" w:color="auto" w:fill="FDE9D9" w:themeFill="accent6" w:themeFillTint="33"/>
            <w:noWrap/>
            <w:vAlign w:val="center"/>
          </w:tcPr>
          <w:p w14:paraId="3C748E3F"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Kategoria</w:t>
            </w:r>
          </w:p>
        </w:tc>
        <w:tc>
          <w:tcPr>
            <w:tcW w:w="481" w:type="pct"/>
            <w:shd w:val="clear" w:color="auto" w:fill="FDE9D9" w:themeFill="accent6" w:themeFillTint="33"/>
            <w:noWrap/>
            <w:vAlign w:val="center"/>
          </w:tcPr>
          <w:p w14:paraId="5E81DF7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2047</w:t>
            </w:r>
          </w:p>
        </w:tc>
        <w:tc>
          <w:tcPr>
            <w:tcW w:w="529" w:type="pct"/>
            <w:shd w:val="clear" w:color="auto" w:fill="FDE9D9" w:themeFill="accent6" w:themeFillTint="33"/>
            <w:noWrap/>
            <w:vAlign w:val="center"/>
          </w:tcPr>
          <w:p w14:paraId="3766337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2048</w:t>
            </w:r>
          </w:p>
        </w:tc>
        <w:tc>
          <w:tcPr>
            <w:tcW w:w="433" w:type="pct"/>
            <w:shd w:val="clear" w:color="auto" w:fill="FDE9D9" w:themeFill="accent6" w:themeFillTint="33"/>
            <w:noWrap/>
            <w:vAlign w:val="center"/>
          </w:tcPr>
          <w:p w14:paraId="66D048C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2049</w:t>
            </w:r>
          </w:p>
        </w:tc>
        <w:tc>
          <w:tcPr>
            <w:tcW w:w="481" w:type="pct"/>
            <w:shd w:val="clear" w:color="auto" w:fill="FDE9D9" w:themeFill="accent6" w:themeFillTint="33"/>
            <w:noWrap/>
            <w:vAlign w:val="center"/>
          </w:tcPr>
          <w:p w14:paraId="5F849BC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2050</w:t>
            </w:r>
          </w:p>
        </w:tc>
        <w:tc>
          <w:tcPr>
            <w:tcW w:w="529" w:type="pct"/>
            <w:shd w:val="clear" w:color="auto" w:fill="auto"/>
            <w:noWrap/>
            <w:vAlign w:val="center"/>
          </w:tcPr>
          <w:p w14:paraId="7D594F4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435" w:type="pct"/>
            <w:shd w:val="clear" w:color="auto" w:fill="auto"/>
            <w:noWrap/>
            <w:vAlign w:val="center"/>
          </w:tcPr>
          <w:p w14:paraId="664327C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354FE97A" w14:textId="77777777" w:rsidTr="00D34145">
        <w:trPr>
          <w:trHeight w:val="144"/>
          <w:jc w:val="center"/>
        </w:trPr>
        <w:tc>
          <w:tcPr>
            <w:tcW w:w="2113" w:type="pct"/>
            <w:shd w:val="clear" w:color="auto" w:fill="auto"/>
            <w:noWrap/>
          </w:tcPr>
          <w:p w14:paraId="59E966D7"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 xml:space="preserve">Bashkiake: Cerdhe, Kopshte, Shkolla fillore dhe ndërtesa të tjera të sistemit të edukimit </w:t>
            </w:r>
          </w:p>
        </w:tc>
        <w:tc>
          <w:tcPr>
            <w:tcW w:w="481" w:type="pct"/>
            <w:shd w:val="clear" w:color="auto" w:fill="auto"/>
            <w:noWrap/>
            <w:vAlign w:val="center"/>
          </w:tcPr>
          <w:p w14:paraId="6A1B30B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3883</w:t>
            </w:r>
          </w:p>
        </w:tc>
        <w:tc>
          <w:tcPr>
            <w:tcW w:w="529" w:type="pct"/>
            <w:shd w:val="clear" w:color="auto" w:fill="auto"/>
            <w:noWrap/>
            <w:vAlign w:val="center"/>
          </w:tcPr>
          <w:p w14:paraId="30293B9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3989</w:t>
            </w:r>
          </w:p>
        </w:tc>
        <w:tc>
          <w:tcPr>
            <w:tcW w:w="433" w:type="pct"/>
            <w:shd w:val="clear" w:color="auto" w:fill="auto"/>
            <w:noWrap/>
            <w:vAlign w:val="center"/>
          </w:tcPr>
          <w:p w14:paraId="38E0F36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4115</w:t>
            </w:r>
          </w:p>
        </w:tc>
        <w:tc>
          <w:tcPr>
            <w:tcW w:w="481" w:type="pct"/>
            <w:shd w:val="clear" w:color="auto" w:fill="auto"/>
            <w:noWrap/>
            <w:vAlign w:val="center"/>
          </w:tcPr>
          <w:p w14:paraId="28E618C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4265</w:t>
            </w:r>
          </w:p>
        </w:tc>
        <w:tc>
          <w:tcPr>
            <w:tcW w:w="529" w:type="pct"/>
            <w:shd w:val="clear" w:color="auto" w:fill="auto"/>
            <w:noWrap/>
            <w:vAlign w:val="center"/>
          </w:tcPr>
          <w:p w14:paraId="1E5033E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435" w:type="pct"/>
            <w:shd w:val="clear" w:color="auto" w:fill="auto"/>
            <w:noWrap/>
            <w:vAlign w:val="center"/>
          </w:tcPr>
          <w:p w14:paraId="05E4CB1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1DEA0DD9" w14:textId="77777777" w:rsidTr="00D34145">
        <w:trPr>
          <w:trHeight w:val="144"/>
          <w:jc w:val="center"/>
        </w:trPr>
        <w:tc>
          <w:tcPr>
            <w:tcW w:w="2113" w:type="pct"/>
            <w:shd w:val="clear" w:color="auto" w:fill="auto"/>
            <w:noWrap/>
          </w:tcPr>
          <w:p w14:paraId="55BCC908"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Bashkiake: Të gjitha Ndërtesat e tjera Administrative</w:t>
            </w:r>
          </w:p>
        </w:tc>
        <w:tc>
          <w:tcPr>
            <w:tcW w:w="481" w:type="pct"/>
            <w:shd w:val="clear" w:color="auto" w:fill="auto"/>
            <w:noWrap/>
            <w:vAlign w:val="center"/>
          </w:tcPr>
          <w:p w14:paraId="46791E5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1634</w:t>
            </w:r>
          </w:p>
        </w:tc>
        <w:tc>
          <w:tcPr>
            <w:tcW w:w="529" w:type="pct"/>
            <w:shd w:val="clear" w:color="auto" w:fill="auto"/>
            <w:noWrap/>
            <w:vAlign w:val="center"/>
          </w:tcPr>
          <w:p w14:paraId="2F8D885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1679</w:t>
            </w:r>
          </w:p>
        </w:tc>
        <w:tc>
          <w:tcPr>
            <w:tcW w:w="433" w:type="pct"/>
            <w:shd w:val="clear" w:color="auto" w:fill="auto"/>
            <w:noWrap/>
            <w:vAlign w:val="center"/>
          </w:tcPr>
          <w:p w14:paraId="63B3FC7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1732</w:t>
            </w:r>
          </w:p>
        </w:tc>
        <w:tc>
          <w:tcPr>
            <w:tcW w:w="481" w:type="pct"/>
            <w:shd w:val="clear" w:color="auto" w:fill="auto"/>
            <w:noWrap/>
            <w:vAlign w:val="center"/>
          </w:tcPr>
          <w:p w14:paraId="0AE96E6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1795</w:t>
            </w:r>
          </w:p>
        </w:tc>
        <w:tc>
          <w:tcPr>
            <w:tcW w:w="529" w:type="pct"/>
            <w:shd w:val="clear" w:color="auto" w:fill="auto"/>
            <w:noWrap/>
            <w:vAlign w:val="center"/>
          </w:tcPr>
          <w:p w14:paraId="383CFAA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435" w:type="pct"/>
            <w:shd w:val="clear" w:color="auto" w:fill="auto"/>
            <w:noWrap/>
            <w:vAlign w:val="center"/>
          </w:tcPr>
          <w:p w14:paraId="16678F1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0A464928" w14:textId="77777777" w:rsidTr="00D34145">
        <w:trPr>
          <w:trHeight w:val="144"/>
          <w:jc w:val="center"/>
        </w:trPr>
        <w:tc>
          <w:tcPr>
            <w:tcW w:w="2113" w:type="pct"/>
            <w:shd w:val="clear" w:color="auto" w:fill="auto"/>
            <w:noWrap/>
          </w:tcPr>
          <w:p w14:paraId="37220E28"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Universitete &amp; Konvikte</w:t>
            </w:r>
          </w:p>
        </w:tc>
        <w:tc>
          <w:tcPr>
            <w:tcW w:w="481" w:type="pct"/>
            <w:shd w:val="clear" w:color="auto" w:fill="auto"/>
            <w:noWrap/>
            <w:vAlign w:val="center"/>
          </w:tcPr>
          <w:p w14:paraId="3085E39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398</w:t>
            </w:r>
          </w:p>
        </w:tc>
        <w:tc>
          <w:tcPr>
            <w:tcW w:w="529" w:type="pct"/>
            <w:shd w:val="clear" w:color="auto" w:fill="auto"/>
            <w:noWrap/>
            <w:vAlign w:val="center"/>
          </w:tcPr>
          <w:p w14:paraId="1B7896C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410</w:t>
            </w:r>
          </w:p>
        </w:tc>
        <w:tc>
          <w:tcPr>
            <w:tcW w:w="433" w:type="pct"/>
            <w:shd w:val="clear" w:color="auto" w:fill="auto"/>
            <w:noWrap/>
            <w:vAlign w:val="center"/>
          </w:tcPr>
          <w:p w14:paraId="7C3E483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423</w:t>
            </w:r>
          </w:p>
        </w:tc>
        <w:tc>
          <w:tcPr>
            <w:tcW w:w="481" w:type="pct"/>
            <w:shd w:val="clear" w:color="auto" w:fill="auto"/>
            <w:noWrap/>
            <w:vAlign w:val="center"/>
          </w:tcPr>
          <w:p w14:paraId="7C64FE4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440</w:t>
            </w:r>
          </w:p>
        </w:tc>
        <w:tc>
          <w:tcPr>
            <w:tcW w:w="529" w:type="pct"/>
            <w:shd w:val="clear" w:color="auto" w:fill="auto"/>
            <w:noWrap/>
            <w:vAlign w:val="center"/>
          </w:tcPr>
          <w:p w14:paraId="497AFE1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435" w:type="pct"/>
            <w:shd w:val="clear" w:color="auto" w:fill="auto"/>
            <w:noWrap/>
            <w:vAlign w:val="center"/>
          </w:tcPr>
          <w:p w14:paraId="0E73C48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770AFEB6" w14:textId="77777777" w:rsidTr="00D34145">
        <w:trPr>
          <w:trHeight w:val="144"/>
          <w:jc w:val="center"/>
        </w:trPr>
        <w:tc>
          <w:tcPr>
            <w:tcW w:w="2113" w:type="pct"/>
            <w:shd w:val="clear" w:color="auto" w:fill="auto"/>
            <w:noWrap/>
          </w:tcPr>
          <w:p w14:paraId="4571312A"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shëndetësore dhe sociale</w:t>
            </w:r>
          </w:p>
        </w:tc>
        <w:tc>
          <w:tcPr>
            <w:tcW w:w="481" w:type="pct"/>
            <w:shd w:val="clear" w:color="auto" w:fill="auto"/>
            <w:noWrap/>
            <w:vAlign w:val="center"/>
          </w:tcPr>
          <w:p w14:paraId="2277E37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3018</w:t>
            </w:r>
          </w:p>
        </w:tc>
        <w:tc>
          <w:tcPr>
            <w:tcW w:w="529" w:type="pct"/>
            <w:shd w:val="clear" w:color="auto" w:fill="auto"/>
            <w:noWrap/>
            <w:vAlign w:val="center"/>
          </w:tcPr>
          <w:p w14:paraId="6C5EF3F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3101</w:t>
            </w:r>
          </w:p>
        </w:tc>
        <w:tc>
          <w:tcPr>
            <w:tcW w:w="433" w:type="pct"/>
            <w:shd w:val="clear" w:color="auto" w:fill="auto"/>
            <w:noWrap/>
            <w:vAlign w:val="center"/>
          </w:tcPr>
          <w:p w14:paraId="11C26ED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3199</w:t>
            </w:r>
          </w:p>
        </w:tc>
        <w:tc>
          <w:tcPr>
            <w:tcW w:w="481" w:type="pct"/>
            <w:shd w:val="clear" w:color="auto" w:fill="auto"/>
            <w:noWrap/>
            <w:vAlign w:val="center"/>
          </w:tcPr>
          <w:p w14:paraId="6B2266B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3317</w:t>
            </w:r>
          </w:p>
        </w:tc>
        <w:tc>
          <w:tcPr>
            <w:tcW w:w="529" w:type="pct"/>
            <w:shd w:val="clear" w:color="auto" w:fill="auto"/>
            <w:noWrap/>
            <w:vAlign w:val="center"/>
          </w:tcPr>
          <w:p w14:paraId="21CAB6E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435" w:type="pct"/>
            <w:shd w:val="clear" w:color="auto" w:fill="auto"/>
            <w:noWrap/>
            <w:vAlign w:val="center"/>
          </w:tcPr>
          <w:p w14:paraId="78D74F5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51AB326C" w14:textId="77777777" w:rsidTr="00D34145">
        <w:trPr>
          <w:trHeight w:val="144"/>
          <w:jc w:val="center"/>
        </w:trPr>
        <w:tc>
          <w:tcPr>
            <w:tcW w:w="2113" w:type="pct"/>
            <w:shd w:val="clear" w:color="auto" w:fill="auto"/>
            <w:noWrap/>
          </w:tcPr>
          <w:p w14:paraId="7BDA8B1E"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Administrative të të gjitha Ministrive dhe Agjencive</w:t>
            </w:r>
          </w:p>
        </w:tc>
        <w:tc>
          <w:tcPr>
            <w:tcW w:w="481" w:type="pct"/>
            <w:shd w:val="clear" w:color="auto" w:fill="auto"/>
            <w:noWrap/>
            <w:vAlign w:val="center"/>
          </w:tcPr>
          <w:p w14:paraId="0A17F99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2841</w:t>
            </w:r>
          </w:p>
        </w:tc>
        <w:tc>
          <w:tcPr>
            <w:tcW w:w="529" w:type="pct"/>
            <w:shd w:val="clear" w:color="auto" w:fill="auto"/>
            <w:noWrap/>
            <w:vAlign w:val="center"/>
          </w:tcPr>
          <w:p w14:paraId="54CF84F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2922</w:t>
            </w:r>
          </w:p>
        </w:tc>
        <w:tc>
          <w:tcPr>
            <w:tcW w:w="433" w:type="pct"/>
            <w:shd w:val="clear" w:color="auto" w:fill="auto"/>
            <w:noWrap/>
            <w:vAlign w:val="center"/>
          </w:tcPr>
          <w:p w14:paraId="382C4FB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3018</w:t>
            </w:r>
          </w:p>
        </w:tc>
        <w:tc>
          <w:tcPr>
            <w:tcW w:w="481" w:type="pct"/>
            <w:shd w:val="clear" w:color="auto" w:fill="auto"/>
            <w:noWrap/>
            <w:vAlign w:val="center"/>
          </w:tcPr>
          <w:p w14:paraId="16FB1FD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3134</w:t>
            </w:r>
          </w:p>
        </w:tc>
        <w:tc>
          <w:tcPr>
            <w:tcW w:w="529" w:type="pct"/>
            <w:shd w:val="clear" w:color="auto" w:fill="auto"/>
            <w:noWrap/>
            <w:vAlign w:val="center"/>
          </w:tcPr>
          <w:p w14:paraId="3B010DF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435" w:type="pct"/>
            <w:shd w:val="clear" w:color="auto" w:fill="auto"/>
            <w:noWrap/>
            <w:vAlign w:val="center"/>
          </w:tcPr>
          <w:p w14:paraId="3282740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3E8E9747" w14:textId="77777777" w:rsidTr="00D34145">
        <w:trPr>
          <w:trHeight w:val="144"/>
          <w:jc w:val="center"/>
        </w:trPr>
        <w:tc>
          <w:tcPr>
            <w:tcW w:w="2113" w:type="pct"/>
            <w:shd w:val="clear" w:color="auto" w:fill="auto"/>
            <w:noWrap/>
            <w:vAlign w:val="center"/>
          </w:tcPr>
          <w:p w14:paraId="2FBA444F"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481" w:type="pct"/>
            <w:shd w:val="clear" w:color="auto" w:fill="auto"/>
            <w:noWrap/>
            <w:vAlign w:val="center"/>
          </w:tcPr>
          <w:p w14:paraId="17DB53D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11774</w:t>
            </w:r>
          </w:p>
        </w:tc>
        <w:tc>
          <w:tcPr>
            <w:tcW w:w="529" w:type="pct"/>
            <w:shd w:val="clear" w:color="auto" w:fill="auto"/>
            <w:noWrap/>
            <w:vAlign w:val="center"/>
          </w:tcPr>
          <w:p w14:paraId="542BD0A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12100</w:t>
            </w:r>
          </w:p>
        </w:tc>
        <w:tc>
          <w:tcPr>
            <w:tcW w:w="433" w:type="pct"/>
            <w:shd w:val="clear" w:color="auto" w:fill="auto"/>
            <w:noWrap/>
            <w:vAlign w:val="center"/>
          </w:tcPr>
          <w:p w14:paraId="2FF0219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12487</w:t>
            </w:r>
          </w:p>
        </w:tc>
        <w:tc>
          <w:tcPr>
            <w:tcW w:w="481" w:type="pct"/>
            <w:shd w:val="clear" w:color="auto" w:fill="auto"/>
            <w:noWrap/>
            <w:vAlign w:val="center"/>
          </w:tcPr>
          <w:p w14:paraId="2A46251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12950</w:t>
            </w:r>
          </w:p>
        </w:tc>
        <w:tc>
          <w:tcPr>
            <w:tcW w:w="529" w:type="pct"/>
            <w:shd w:val="clear" w:color="auto" w:fill="auto"/>
            <w:noWrap/>
            <w:vAlign w:val="center"/>
          </w:tcPr>
          <w:p w14:paraId="60094E1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435" w:type="pct"/>
            <w:shd w:val="clear" w:color="auto" w:fill="auto"/>
            <w:noWrap/>
            <w:vAlign w:val="center"/>
          </w:tcPr>
          <w:p w14:paraId="600518A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bl>
    <w:p w14:paraId="7F4E60DF" w14:textId="77777777" w:rsidR="003C3DA0" w:rsidRPr="00CC49AB" w:rsidRDefault="003C3DA0" w:rsidP="003C3DA0">
      <w:pPr>
        <w:spacing w:after="0" w:line="240" w:lineRule="auto"/>
        <w:rPr>
          <w:rFonts w:ascii="Garamond" w:hAnsi="Garamond" w:cs="Times New Roman"/>
        </w:rPr>
      </w:pPr>
    </w:p>
    <w:p w14:paraId="4EE73E0B" w14:textId="4E309E76" w:rsidR="003C3DA0" w:rsidRPr="00CC49AB" w:rsidRDefault="003C3DA0" w:rsidP="00E82E3E">
      <w:pPr>
        <w:pStyle w:val="TEKSTIIIIII"/>
      </w:pPr>
      <w:bookmarkStart w:id="426" w:name="_Toc184729183"/>
      <w:r w:rsidRPr="00CC49AB">
        <w:t>Aneksi 14: Sipërfaqja e parashikuar (m</w:t>
      </w:r>
      <w:r w:rsidRPr="00CC49AB">
        <w:rPr>
          <w:vertAlign w:val="superscript"/>
        </w:rPr>
        <w:t>2</w:t>
      </w:r>
      <w:r w:rsidRPr="00CC49AB">
        <w:t>) e ndërtesave publike qendrore dhe bashkiake</w:t>
      </w:r>
      <w:r w:rsidR="00DC2701" w:rsidRPr="00CC49AB">
        <w:t xml:space="preserve"> </w:t>
      </w:r>
      <w:r w:rsidRPr="00CC49AB">
        <w:t>për periudhën</w:t>
      </w:r>
      <w:r w:rsidR="00DC2701" w:rsidRPr="00CC49AB">
        <w:t xml:space="preserve"> </w:t>
      </w:r>
      <w:r w:rsidR="00CE5C83" w:rsidRPr="00CC49AB">
        <w:t>2023–2050</w:t>
      </w:r>
      <w:r w:rsidRPr="00CC49AB">
        <w:t xml:space="preserve"> për Shqipërinë</w:t>
      </w:r>
      <w:bookmarkEnd w:id="426"/>
      <w:r w:rsidR="00DC2701" w:rsidRPr="00CC49AB">
        <w:t xml:space="preserve"> </w:t>
      </w:r>
    </w:p>
    <w:p w14:paraId="1843FD25" w14:textId="77777777" w:rsidR="003C3DA0" w:rsidRPr="00CC49AB" w:rsidRDefault="003C3DA0" w:rsidP="003C3DA0">
      <w:pPr>
        <w:spacing w:after="0" w:line="240" w:lineRule="auto"/>
        <w:rPr>
          <w:rFonts w:ascii="Garamond" w:hAnsi="Garamond" w:cs="Times New Roman"/>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088"/>
        <w:gridCol w:w="544"/>
        <w:gridCol w:w="544"/>
        <w:gridCol w:w="544"/>
        <w:gridCol w:w="544"/>
        <w:gridCol w:w="544"/>
        <w:gridCol w:w="542"/>
      </w:tblGrid>
      <w:tr w:rsidR="003C3DA0" w:rsidRPr="00CC49AB" w14:paraId="73619E0A" w14:textId="77777777" w:rsidTr="00D34145">
        <w:trPr>
          <w:trHeight w:val="20"/>
          <w:jc w:val="center"/>
        </w:trPr>
        <w:tc>
          <w:tcPr>
            <w:tcW w:w="3255" w:type="pct"/>
            <w:shd w:val="clear" w:color="auto" w:fill="FDE9D9" w:themeFill="accent6" w:themeFillTint="33"/>
            <w:noWrap/>
            <w:vAlign w:val="center"/>
            <w:hideMark/>
          </w:tcPr>
          <w:p w14:paraId="0353436B"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Kategoria</w:t>
            </w:r>
          </w:p>
        </w:tc>
        <w:tc>
          <w:tcPr>
            <w:tcW w:w="291" w:type="pct"/>
            <w:shd w:val="clear" w:color="auto" w:fill="FDE9D9" w:themeFill="accent6" w:themeFillTint="33"/>
            <w:noWrap/>
            <w:vAlign w:val="center"/>
            <w:hideMark/>
          </w:tcPr>
          <w:p w14:paraId="2C4E249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2023</w:t>
            </w:r>
          </w:p>
        </w:tc>
        <w:tc>
          <w:tcPr>
            <w:tcW w:w="291" w:type="pct"/>
            <w:shd w:val="clear" w:color="auto" w:fill="FDE9D9" w:themeFill="accent6" w:themeFillTint="33"/>
            <w:noWrap/>
            <w:vAlign w:val="center"/>
            <w:hideMark/>
          </w:tcPr>
          <w:p w14:paraId="4CDE3143"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2024</w:t>
            </w:r>
          </w:p>
        </w:tc>
        <w:tc>
          <w:tcPr>
            <w:tcW w:w="291" w:type="pct"/>
            <w:shd w:val="clear" w:color="auto" w:fill="FDE9D9" w:themeFill="accent6" w:themeFillTint="33"/>
            <w:noWrap/>
            <w:vAlign w:val="center"/>
            <w:hideMark/>
          </w:tcPr>
          <w:p w14:paraId="0314AC9D"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2025</w:t>
            </w:r>
          </w:p>
        </w:tc>
        <w:tc>
          <w:tcPr>
            <w:tcW w:w="291" w:type="pct"/>
            <w:shd w:val="clear" w:color="auto" w:fill="FDE9D9" w:themeFill="accent6" w:themeFillTint="33"/>
            <w:noWrap/>
            <w:vAlign w:val="center"/>
            <w:hideMark/>
          </w:tcPr>
          <w:p w14:paraId="4B2EAB4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2026</w:t>
            </w:r>
          </w:p>
        </w:tc>
        <w:tc>
          <w:tcPr>
            <w:tcW w:w="291" w:type="pct"/>
            <w:shd w:val="clear" w:color="auto" w:fill="FDE9D9" w:themeFill="accent6" w:themeFillTint="33"/>
            <w:noWrap/>
            <w:vAlign w:val="center"/>
            <w:hideMark/>
          </w:tcPr>
          <w:p w14:paraId="586D64A9"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2027</w:t>
            </w:r>
          </w:p>
        </w:tc>
        <w:tc>
          <w:tcPr>
            <w:tcW w:w="291" w:type="pct"/>
            <w:shd w:val="clear" w:color="auto" w:fill="FDE9D9" w:themeFill="accent6" w:themeFillTint="33"/>
            <w:noWrap/>
            <w:vAlign w:val="center"/>
            <w:hideMark/>
          </w:tcPr>
          <w:p w14:paraId="77BB9C21"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2028</w:t>
            </w:r>
          </w:p>
        </w:tc>
      </w:tr>
      <w:tr w:rsidR="003C3DA0" w:rsidRPr="00CC49AB" w14:paraId="471D8B4D" w14:textId="77777777" w:rsidTr="00D34145">
        <w:trPr>
          <w:trHeight w:val="20"/>
          <w:jc w:val="center"/>
        </w:trPr>
        <w:tc>
          <w:tcPr>
            <w:tcW w:w="3255" w:type="pct"/>
            <w:shd w:val="clear" w:color="auto" w:fill="auto"/>
            <w:noWrap/>
            <w:hideMark/>
          </w:tcPr>
          <w:p w14:paraId="02F8CFCF" w14:textId="77777777" w:rsidR="003C3DA0" w:rsidRPr="00CC49AB" w:rsidRDefault="003C3DA0" w:rsidP="008E11B0">
            <w:pPr>
              <w:spacing w:after="0" w:line="240" w:lineRule="auto"/>
              <w:jc w:val="both"/>
              <w:rPr>
                <w:rFonts w:ascii="Garamond" w:eastAsia="Times New Roman" w:hAnsi="Garamond" w:cs="Times New Roman"/>
                <w:sz w:val="16"/>
                <w:szCs w:val="16"/>
                <w:lang w:eastAsia="en-US"/>
              </w:rPr>
            </w:pPr>
            <w:r w:rsidRPr="00CC49AB">
              <w:rPr>
                <w:rFonts w:ascii="Garamond" w:hAnsi="Garamond" w:cs="Times New Roman"/>
                <w:sz w:val="16"/>
                <w:szCs w:val="16"/>
              </w:rPr>
              <w:t xml:space="preserve">Bashkiake: Cerdhe, Kopshte, Shkolla fillore dhe ndërtesa të tjera të sistemit të edukimit </w:t>
            </w:r>
          </w:p>
        </w:tc>
        <w:tc>
          <w:tcPr>
            <w:tcW w:w="291" w:type="pct"/>
            <w:shd w:val="clear" w:color="auto" w:fill="auto"/>
            <w:noWrap/>
            <w:vAlign w:val="center"/>
          </w:tcPr>
          <w:p w14:paraId="1E48FA83"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1585</w:t>
            </w:r>
          </w:p>
        </w:tc>
        <w:tc>
          <w:tcPr>
            <w:tcW w:w="291" w:type="pct"/>
            <w:shd w:val="clear" w:color="auto" w:fill="auto"/>
            <w:noWrap/>
            <w:vAlign w:val="center"/>
          </w:tcPr>
          <w:p w14:paraId="70BF43EA"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1591</w:t>
            </w:r>
          </w:p>
        </w:tc>
        <w:tc>
          <w:tcPr>
            <w:tcW w:w="291" w:type="pct"/>
            <w:shd w:val="clear" w:color="auto" w:fill="auto"/>
            <w:noWrap/>
            <w:vAlign w:val="center"/>
          </w:tcPr>
          <w:p w14:paraId="749D4E0F"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1598</w:t>
            </w:r>
          </w:p>
        </w:tc>
        <w:tc>
          <w:tcPr>
            <w:tcW w:w="291" w:type="pct"/>
            <w:shd w:val="clear" w:color="auto" w:fill="auto"/>
            <w:noWrap/>
            <w:vAlign w:val="center"/>
          </w:tcPr>
          <w:p w14:paraId="51C87E93"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1605</w:t>
            </w:r>
          </w:p>
        </w:tc>
        <w:tc>
          <w:tcPr>
            <w:tcW w:w="291" w:type="pct"/>
            <w:shd w:val="clear" w:color="auto" w:fill="auto"/>
            <w:noWrap/>
            <w:vAlign w:val="center"/>
          </w:tcPr>
          <w:p w14:paraId="13ACA140"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1611</w:t>
            </w:r>
          </w:p>
        </w:tc>
        <w:tc>
          <w:tcPr>
            <w:tcW w:w="291" w:type="pct"/>
            <w:shd w:val="clear" w:color="auto" w:fill="auto"/>
            <w:noWrap/>
            <w:vAlign w:val="center"/>
          </w:tcPr>
          <w:p w14:paraId="60B2D18A"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1618</w:t>
            </w:r>
          </w:p>
        </w:tc>
      </w:tr>
      <w:tr w:rsidR="003C3DA0" w:rsidRPr="00CC49AB" w14:paraId="3D399B83" w14:textId="77777777" w:rsidTr="00D34145">
        <w:trPr>
          <w:trHeight w:val="20"/>
          <w:jc w:val="center"/>
        </w:trPr>
        <w:tc>
          <w:tcPr>
            <w:tcW w:w="3255" w:type="pct"/>
            <w:shd w:val="clear" w:color="auto" w:fill="auto"/>
            <w:noWrap/>
            <w:hideMark/>
          </w:tcPr>
          <w:p w14:paraId="5375DF97" w14:textId="77777777" w:rsidR="003C3DA0" w:rsidRPr="00CC49AB" w:rsidRDefault="003C3DA0" w:rsidP="008E11B0">
            <w:pPr>
              <w:spacing w:after="0" w:line="240" w:lineRule="auto"/>
              <w:jc w:val="both"/>
              <w:rPr>
                <w:rFonts w:ascii="Garamond" w:eastAsia="Times New Roman" w:hAnsi="Garamond" w:cs="Times New Roman"/>
                <w:sz w:val="16"/>
                <w:szCs w:val="16"/>
                <w:lang w:eastAsia="en-US"/>
              </w:rPr>
            </w:pPr>
            <w:r w:rsidRPr="00CC49AB">
              <w:rPr>
                <w:rFonts w:ascii="Garamond" w:hAnsi="Garamond" w:cs="Times New Roman"/>
                <w:sz w:val="16"/>
                <w:szCs w:val="16"/>
              </w:rPr>
              <w:t>Bashkiake: Të gjitha Ndërtesat e tjera Administrative</w:t>
            </w:r>
          </w:p>
        </w:tc>
        <w:tc>
          <w:tcPr>
            <w:tcW w:w="291" w:type="pct"/>
            <w:shd w:val="clear" w:color="auto" w:fill="auto"/>
            <w:noWrap/>
            <w:vAlign w:val="center"/>
          </w:tcPr>
          <w:p w14:paraId="6C0F7CCB"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564</w:t>
            </w:r>
          </w:p>
        </w:tc>
        <w:tc>
          <w:tcPr>
            <w:tcW w:w="291" w:type="pct"/>
            <w:shd w:val="clear" w:color="auto" w:fill="auto"/>
            <w:noWrap/>
            <w:vAlign w:val="center"/>
          </w:tcPr>
          <w:p w14:paraId="293368E4"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566</w:t>
            </w:r>
          </w:p>
        </w:tc>
        <w:tc>
          <w:tcPr>
            <w:tcW w:w="291" w:type="pct"/>
            <w:shd w:val="clear" w:color="auto" w:fill="auto"/>
            <w:noWrap/>
            <w:vAlign w:val="center"/>
          </w:tcPr>
          <w:p w14:paraId="344BB118"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568</w:t>
            </w:r>
          </w:p>
        </w:tc>
        <w:tc>
          <w:tcPr>
            <w:tcW w:w="291" w:type="pct"/>
            <w:shd w:val="clear" w:color="auto" w:fill="auto"/>
            <w:noWrap/>
            <w:vAlign w:val="center"/>
          </w:tcPr>
          <w:p w14:paraId="56D5BD62"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571</w:t>
            </w:r>
          </w:p>
        </w:tc>
        <w:tc>
          <w:tcPr>
            <w:tcW w:w="291" w:type="pct"/>
            <w:shd w:val="clear" w:color="auto" w:fill="auto"/>
            <w:noWrap/>
            <w:vAlign w:val="center"/>
          </w:tcPr>
          <w:p w14:paraId="60CF465F"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573</w:t>
            </w:r>
          </w:p>
        </w:tc>
        <w:tc>
          <w:tcPr>
            <w:tcW w:w="291" w:type="pct"/>
            <w:shd w:val="clear" w:color="auto" w:fill="auto"/>
            <w:noWrap/>
            <w:vAlign w:val="center"/>
          </w:tcPr>
          <w:p w14:paraId="0ACB8853"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576</w:t>
            </w:r>
          </w:p>
        </w:tc>
      </w:tr>
      <w:tr w:rsidR="003C3DA0" w:rsidRPr="00CC49AB" w14:paraId="33F2B9D2" w14:textId="77777777" w:rsidTr="00D34145">
        <w:trPr>
          <w:trHeight w:val="20"/>
          <w:jc w:val="center"/>
        </w:trPr>
        <w:tc>
          <w:tcPr>
            <w:tcW w:w="3255" w:type="pct"/>
            <w:shd w:val="clear" w:color="auto" w:fill="auto"/>
            <w:noWrap/>
            <w:hideMark/>
          </w:tcPr>
          <w:p w14:paraId="660FD5BE" w14:textId="77777777" w:rsidR="003C3DA0" w:rsidRPr="00CC49AB" w:rsidRDefault="003C3DA0" w:rsidP="008E11B0">
            <w:pPr>
              <w:spacing w:after="0" w:line="240" w:lineRule="auto"/>
              <w:jc w:val="both"/>
              <w:rPr>
                <w:rFonts w:ascii="Garamond" w:eastAsia="Times New Roman" w:hAnsi="Garamond" w:cs="Times New Roman"/>
                <w:sz w:val="16"/>
                <w:szCs w:val="16"/>
                <w:lang w:eastAsia="en-US"/>
              </w:rPr>
            </w:pPr>
            <w:r w:rsidRPr="00CC49AB">
              <w:rPr>
                <w:rFonts w:ascii="Garamond" w:hAnsi="Garamond" w:cs="Times New Roman"/>
                <w:sz w:val="16"/>
                <w:szCs w:val="16"/>
              </w:rPr>
              <w:t>Qendrore: Universitete &amp; Konvikte</w:t>
            </w:r>
          </w:p>
        </w:tc>
        <w:tc>
          <w:tcPr>
            <w:tcW w:w="291" w:type="pct"/>
            <w:shd w:val="clear" w:color="auto" w:fill="auto"/>
            <w:noWrap/>
            <w:vAlign w:val="center"/>
          </w:tcPr>
          <w:p w14:paraId="0887BC1C"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236</w:t>
            </w:r>
          </w:p>
        </w:tc>
        <w:tc>
          <w:tcPr>
            <w:tcW w:w="291" w:type="pct"/>
            <w:shd w:val="clear" w:color="auto" w:fill="auto"/>
            <w:noWrap/>
            <w:vAlign w:val="center"/>
          </w:tcPr>
          <w:p w14:paraId="5A4828BB"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237</w:t>
            </w:r>
          </w:p>
        </w:tc>
        <w:tc>
          <w:tcPr>
            <w:tcW w:w="291" w:type="pct"/>
            <w:shd w:val="clear" w:color="auto" w:fill="auto"/>
            <w:noWrap/>
            <w:vAlign w:val="center"/>
          </w:tcPr>
          <w:p w14:paraId="1D4F6E5E"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238</w:t>
            </w:r>
          </w:p>
        </w:tc>
        <w:tc>
          <w:tcPr>
            <w:tcW w:w="291" w:type="pct"/>
            <w:shd w:val="clear" w:color="auto" w:fill="auto"/>
            <w:noWrap/>
            <w:vAlign w:val="center"/>
          </w:tcPr>
          <w:p w14:paraId="0B49DD39"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239</w:t>
            </w:r>
          </w:p>
        </w:tc>
        <w:tc>
          <w:tcPr>
            <w:tcW w:w="291" w:type="pct"/>
            <w:shd w:val="clear" w:color="auto" w:fill="auto"/>
            <w:noWrap/>
            <w:vAlign w:val="center"/>
          </w:tcPr>
          <w:p w14:paraId="2BB89BB7"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240</w:t>
            </w:r>
          </w:p>
        </w:tc>
        <w:tc>
          <w:tcPr>
            <w:tcW w:w="291" w:type="pct"/>
            <w:shd w:val="clear" w:color="auto" w:fill="auto"/>
            <w:noWrap/>
            <w:vAlign w:val="center"/>
          </w:tcPr>
          <w:p w14:paraId="643A844F"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241</w:t>
            </w:r>
          </w:p>
        </w:tc>
      </w:tr>
      <w:tr w:rsidR="003C3DA0" w:rsidRPr="00CC49AB" w14:paraId="3863E414" w14:textId="77777777" w:rsidTr="00D34145">
        <w:trPr>
          <w:trHeight w:val="20"/>
          <w:jc w:val="center"/>
        </w:trPr>
        <w:tc>
          <w:tcPr>
            <w:tcW w:w="3255" w:type="pct"/>
            <w:shd w:val="clear" w:color="auto" w:fill="auto"/>
            <w:noWrap/>
            <w:hideMark/>
          </w:tcPr>
          <w:p w14:paraId="01CF6F15" w14:textId="77777777" w:rsidR="003C3DA0" w:rsidRPr="00CC49AB" w:rsidRDefault="003C3DA0" w:rsidP="008E11B0">
            <w:pPr>
              <w:spacing w:after="0" w:line="240" w:lineRule="auto"/>
              <w:jc w:val="both"/>
              <w:rPr>
                <w:rFonts w:ascii="Garamond" w:eastAsia="Times New Roman" w:hAnsi="Garamond" w:cs="Times New Roman"/>
                <w:sz w:val="16"/>
                <w:szCs w:val="16"/>
                <w:lang w:eastAsia="en-US"/>
              </w:rPr>
            </w:pPr>
            <w:r w:rsidRPr="00CC49AB">
              <w:rPr>
                <w:rFonts w:ascii="Garamond" w:hAnsi="Garamond" w:cs="Times New Roman"/>
                <w:sz w:val="16"/>
                <w:szCs w:val="16"/>
              </w:rPr>
              <w:t>Qendrore: Të gjitha ndërtesat shëndetësore dhe sociale</w:t>
            </w:r>
          </w:p>
        </w:tc>
        <w:tc>
          <w:tcPr>
            <w:tcW w:w="291" w:type="pct"/>
            <w:shd w:val="clear" w:color="auto" w:fill="auto"/>
            <w:noWrap/>
            <w:vAlign w:val="center"/>
          </w:tcPr>
          <w:p w14:paraId="0DE5182D"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1202</w:t>
            </w:r>
          </w:p>
        </w:tc>
        <w:tc>
          <w:tcPr>
            <w:tcW w:w="291" w:type="pct"/>
            <w:shd w:val="clear" w:color="auto" w:fill="auto"/>
            <w:noWrap/>
            <w:vAlign w:val="center"/>
          </w:tcPr>
          <w:p w14:paraId="28DD3BE3"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1207</w:t>
            </w:r>
          </w:p>
        </w:tc>
        <w:tc>
          <w:tcPr>
            <w:tcW w:w="291" w:type="pct"/>
            <w:shd w:val="clear" w:color="auto" w:fill="auto"/>
            <w:noWrap/>
            <w:vAlign w:val="center"/>
          </w:tcPr>
          <w:p w14:paraId="4A4F2D29"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1212</w:t>
            </w:r>
          </w:p>
        </w:tc>
        <w:tc>
          <w:tcPr>
            <w:tcW w:w="291" w:type="pct"/>
            <w:shd w:val="clear" w:color="auto" w:fill="auto"/>
            <w:noWrap/>
            <w:vAlign w:val="center"/>
          </w:tcPr>
          <w:p w14:paraId="5A84527D"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1217</w:t>
            </w:r>
          </w:p>
        </w:tc>
        <w:tc>
          <w:tcPr>
            <w:tcW w:w="291" w:type="pct"/>
            <w:shd w:val="clear" w:color="auto" w:fill="auto"/>
            <w:noWrap/>
            <w:vAlign w:val="center"/>
          </w:tcPr>
          <w:p w14:paraId="215D6206"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1222</w:t>
            </w:r>
          </w:p>
        </w:tc>
        <w:tc>
          <w:tcPr>
            <w:tcW w:w="291" w:type="pct"/>
            <w:shd w:val="clear" w:color="auto" w:fill="auto"/>
            <w:noWrap/>
            <w:vAlign w:val="center"/>
          </w:tcPr>
          <w:p w14:paraId="16864724"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1227</w:t>
            </w:r>
          </w:p>
        </w:tc>
      </w:tr>
      <w:tr w:rsidR="003C3DA0" w:rsidRPr="00CC49AB" w14:paraId="2C65D0B0" w14:textId="77777777" w:rsidTr="00D34145">
        <w:trPr>
          <w:trHeight w:val="20"/>
          <w:jc w:val="center"/>
        </w:trPr>
        <w:tc>
          <w:tcPr>
            <w:tcW w:w="3255" w:type="pct"/>
            <w:shd w:val="clear" w:color="auto" w:fill="auto"/>
            <w:noWrap/>
          </w:tcPr>
          <w:p w14:paraId="6B31AF5A" w14:textId="77777777" w:rsidR="003C3DA0" w:rsidRPr="00CC49AB" w:rsidRDefault="003C3DA0" w:rsidP="008E11B0">
            <w:pPr>
              <w:spacing w:after="0" w:line="240" w:lineRule="auto"/>
              <w:jc w:val="both"/>
              <w:rPr>
                <w:rFonts w:ascii="Garamond" w:eastAsia="Times New Roman" w:hAnsi="Garamond" w:cs="Times New Roman"/>
                <w:sz w:val="16"/>
                <w:szCs w:val="16"/>
                <w:lang w:eastAsia="en-US"/>
              </w:rPr>
            </w:pPr>
            <w:r w:rsidRPr="00CC49AB">
              <w:rPr>
                <w:rFonts w:ascii="Garamond" w:hAnsi="Garamond" w:cs="Times New Roman"/>
                <w:sz w:val="16"/>
                <w:szCs w:val="16"/>
              </w:rPr>
              <w:t>Qendrore: Të gjitha Ndërtesat Administrative të të gjitha Ministrive dhe Agjencive</w:t>
            </w:r>
          </w:p>
        </w:tc>
        <w:tc>
          <w:tcPr>
            <w:tcW w:w="291" w:type="pct"/>
            <w:shd w:val="clear" w:color="auto" w:fill="auto"/>
            <w:noWrap/>
            <w:vAlign w:val="center"/>
          </w:tcPr>
          <w:p w14:paraId="6C20F299"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1431</w:t>
            </w:r>
          </w:p>
        </w:tc>
        <w:tc>
          <w:tcPr>
            <w:tcW w:w="291" w:type="pct"/>
            <w:shd w:val="clear" w:color="auto" w:fill="auto"/>
            <w:noWrap/>
            <w:vAlign w:val="center"/>
          </w:tcPr>
          <w:p w14:paraId="4707CECB"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1438</w:t>
            </w:r>
          </w:p>
        </w:tc>
        <w:tc>
          <w:tcPr>
            <w:tcW w:w="291" w:type="pct"/>
            <w:shd w:val="clear" w:color="auto" w:fill="auto"/>
            <w:noWrap/>
            <w:vAlign w:val="center"/>
          </w:tcPr>
          <w:p w14:paraId="11951B4A"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1444</w:t>
            </w:r>
          </w:p>
        </w:tc>
        <w:tc>
          <w:tcPr>
            <w:tcW w:w="291" w:type="pct"/>
            <w:shd w:val="clear" w:color="auto" w:fill="auto"/>
            <w:noWrap/>
            <w:vAlign w:val="center"/>
          </w:tcPr>
          <w:p w14:paraId="20449BAF"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1450</w:t>
            </w:r>
          </w:p>
        </w:tc>
        <w:tc>
          <w:tcPr>
            <w:tcW w:w="291" w:type="pct"/>
            <w:shd w:val="clear" w:color="auto" w:fill="auto"/>
            <w:noWrap/>
            <w:vAlign w:val="center"/>
          </w:tcPr>
          <w:p w14:paraId="03154C17"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1457</w:t>
            </w:r>
          </w:p>
        </w:tc>
        <w:tc>
          <w:tcPr>
            <w:tcW w:w="291" w:type="pct"/>
            <w:shd w:val="clear" w:color="auto" w:fill="auto"/>
            <w:noWrap/>
            <w:vAlign w:val="center"/>
          </w:tcPr>
          <w:p w14:paraId="6314B4B8"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1464</w:t>
            </w:r>
          </w:p>
        </w:tc>
      </w:tr>
      <w:tr w:rsidR="003C3DA0" w:rsidRPr="00CC49AB" w14:paraId="0A6DC11E" w14:textId="77777777" w:rsidTr="00D34145">
        <w:trPr>
          <w:trHeight w:val="20"/>
          <w:jc w:val="center"/>
        </w:trPr>
        <w:tc>
          <w:tcPr>
            <w:tcW w:w="3255" w:type="pct"/>
            <w:shd w:val="clear" w:color="auto" w:fill="auto"/>
            <w:noWrap/>
            <w:vAlign w:val="center"/>
            <w:hideMark/>
          </w:tcPr>
          <w:p w14:paraId="5903B23F"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Totali</w:t>
            </w:r>
          </w:p>
        </w:tc>
        <w:tc>
          <w:tcPr>
            <w:tcW w:w="291" w:type="pct"/>
            <w:shd w:val="clear" w:color="auto" w:fill="auto"/>
            <w:noWrap/>
            <w:vAlign w:val="center"/>
          </w:tcPr>
          <w:p w14:paraId="7DDA119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5018</w:t>
            </w:r>
          </w:p>
        </w:tc>
        <w:tc>
          <w:tcPr>
            <w:tcW w:w="291" w:type="pct"/>
            <w:shd w:val="clear" w:color="auto" w:fill="auto"/>
            <w:noWrap/>
            <w:vAlign w:val="center"/>
          </w:tcPr>
          <w:p w14:paraId="31E10374"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5039</w:t>
            </w:r>
          </w:p>
        </w:tc>
        <w:tc>
          <w:tcPr>
            <w:tcW w:w="291" w:type="pct"/>
            <w:shd w:val="clear" w:color="auto" w:fill="auto"/>
            <w:noWrap/>
            <w:vAlign w:val="center"/>
          </w:tcPr>
          <w:p w14:paraId="204E44E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5060</w:t>
            </w:r>
          </w:p>
        </w:tc>
        <w:tc>
          <w:tcPr>
            <w:tcW w:w="291" w:type="pct"/>
            <w:shd w:val="clear" w:color="auto" w:fill="auto"/>
            <w:noWrap/>
            <w:vAlign w:val="center"/>
          </w:tcPr>
          <w:p w14:paraId="75B5D12A"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5081</w:t>
            </w:r>
          </w:p>
        </w:tc>
        <w:tc>
          <w:tcPr>
            <w:tcW w:w="291" w:type="pct"/>
            <w:shd w:val="clear" w:color="auto" w:fill="auto"/>
            <w:noWrap/>
            <w:vAlign w:val="center"/>
          </w:tcPr>
          <w:p w14:paraId="5B263F81"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5104</w:t>
            </w:r>
          </w:p>
        </w:tc>
        <w:tc>
          <w:tcPr>
            <w:tcW w:w="291" w:type="pct"/>
            <w:shd w:val="clear" w:color="auto" w:fill="auto"/>
            <w:noWrap/>
            <w:vAlign w:val="center"/>
          </w:tcPr>
          <w:p w14:paraId="655F0C7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5127</w:t>
            </w:r>
          </w:p>
        </w:tc>
      </w:tr>
      <w:tr w:rsidR="003C3DA0" w:rsidRPr="00CC49AB" w14:paraId="5DF55A2D" w14:textId="77777777" w:rsidTr="00D34145">
        <w:trPr>
          <w:trHeight w:val="20"/>
          <w:jc w:val="center"/>
        </w:trPr>
        <w:tc>
          <w:tcPr>
            <w:tcW w:w="3255" w:type="pct"/>
            <w:shd w:val="clear" w:color="auto" w:fill="FDE9D9" w:themeFill="accent6" w:themeFillTint="33"/>
            <w:noWrap/>
            <w:vAlign w:val="center"/>
          </w:tcPr>
          <w:p w14:paraId="2F9662DB"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Kategoria</w:t>
            </w:r>
          </w:p>
        </w:tc>
        <w:tc>
          <w:tcPr>
            <w:tcW w:w="291" w:type="pct"/>
            <w:shd w:val="clear" w:color="auto" w:fill="FDE9D9" w:themeFill="accent6" w:themeFillTint="33"/>
            <w:noWrap/>
            <w:vAlign w:val="center"/>
          </w:tcPr>
          <w:p w14:paraId="375B45EC"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2029</w:t>
            </w:r>
          </w:p>
        </w:tc>
        <w:tc>
          <w:tcPr>
            <w:tcW w:w="291" w:type="pct"/>
            <w:shd w:val="clear" w:color="auto" w:fill="FDE9D9" w:themeFill="accent6" w:themeFillTint="33"/>
            <w:noWrap/>
            <w:vAlign w:val="center"/>
          </w:tcPr>
          <w:p w14:paraId="43964AD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2030</w:t>
            </w:r>
          </w:p>
        </w:tc>
        <w:tc>
          <w:tcPr>
            <w:tcW w:w="291" w:type="pct"/>
            <w:shd w:val="clear" w:color="auto" w:fill="FDE9D9" w:themeFill="accent6" w:themeFillTint="33"/>
            <w:noWrap/>
            <w:vAlign w:val="center"/>
          </w:tcPr>
          <w:p w14:paraId="77C13D31"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2031</w:t>
            </w:r>
          </w:p>
        </w:tc>
        <w:tc>
          <w:tcPr>
            <w:tcW w:w="291" w:type="pct"/>
            <w:shd w:val="clear" w:color="auto" w:fill="FDE9D9" w:themeFill="accent6" w:themeFillTint="33"/>
            <w:noWrap/>
            <w:vAlign w:val="center"/>
          </w:tcPr>
          <w:p w14:paraId="4B557803"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2032</w:t>
            </w:r>
          </w:p>
        </w:tc>
        <w:tc>
          <w:tcPr>
            <w:tcW w:w="291" w:type="pct"/>
            <w:shd w:val="clear" w:color="auto" w:fill="FDE9D9" w:themeFill="accent6" w:themeFillTint="33"/>
            <w:noWrap/>
            <w:vAlign w:val="center"/>
          </w:tcPr>
          <w:p w14:paraId="28E9E4A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2033</w:t>
            </w:r>
          </w:p>
        </w:tc>
        <w:tc>
          <w:tcPr>
            <w:tcW w:w="291" w:type="pct"/>
            <w:shd w:val="clear" w:color="auto" w:fill="FDE9D9" w:themeFill="accent6" w:themeFillTint="33"/>
            <w:noWrap/>
            <w:vAlign w:val="center"/>
          </w:tcPr>
          <w:p w14:paraId="2FF4D0A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2034</w:t>
            </w:r>
          </w:p>
        </w:tc>
      </w:tr>
      <w:tr w:rsidR="003C3DA0" w:rsidRPr="00CC49AB" w14:paraId="28A4652B" w14:textId="77777777" w:rsidTr="00D34145">
        <w:trPr>
          <w:trHeight w:val="20"/>
          <w:jc w:val="center"/>
        </w:trPr>
        <w:tc>
          <w:tcPr>
            <w:tcW w:w="3255" w:type="pct"/>
            <w:shd w:val="clear" w:color="auto" w:fill="auto"/>
            <w:noWrap/>
          </w:tcPr>
          <w:p w14:paraId="28916370"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 xml:space="preserve">Bashkiake: Cerdhe, Kopshte, Shkolla fillore dhe ndërtesa të tjera të sistemit të edukimit </w:t>
            </w:r>
          </w:p>
        </w:tc>
        <w:tc>
          <w:tcPr>
            <w:tcW w:w="291" w:type="pct"/>
            <w:shd w:val="clear" w:color="auto" w:fill="auto"/>
            <w:noWrap/>
            <w:vAlign w:val="center"/>
          </w:tcPr>
          <w:p w14:paraId="6CA09986"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1626</w:t>
            </w:r>
          </w:p>
        </w:tc>
        <w:tc>
          <w:tcPr>
            <w:tcW w:w="291" w:type="pct"/>
            <w:shd w:val="clear" w:color="auto" w:fill="auto"/>
            <w:noWrap/>
            <w:vAlign w:val="center"/>
          </w:tcPr>
          <w:p w14:paraId="682EA1B6"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1634</w:t>
            </w:r>
          </w:p>
        </w:tc>
        <w:tc>
          <w:tcPr>
            <w:tcW w:w="291" w:type="pct"/>
            <w:shd w:val="clear" w:color="auto" w:fill="auto"/>
            <w:noWrap/>
            <w:vAlign w:val="center"/>
          </w:tcPr>
          <w:p w14:paraId="5FFEC30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1642</w:t>
            </w:r>
          </w:p>
        </w:tc>
        <w:tc>
          <w:tcPr>
            <w:tcW w:w="291" w:type="pct"/>
            <w:shd w:val="clear" w:color="auto" w:fill="auto"/>
            <w:noWrap/>
            <w:vAlign w:val="center"/>
          </w:tcPr>
          <w:p w14:paraId="4B8C72FA"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1652</w:t>
            </w:r>
          </w:p>
        </w:tc>
        <w:tc>
          <w:tcPr>
            <w:tcW w:w="291" w:type="pct"/>
            <w:shd w:val="clear" w:color="auto" w:fill="auto"/>
            <w:noWrap/>
            <w:vAlign w:val="center"/>
          </w:tcPr>
          <w:p w14:paraId="6623CAB1"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1662</w:t>
            </w:r>
          </w:p>
        </w:tc>
        <w:tc>
          <w:tcPr>
            <w:tcW w:w="291" w:type="pct"/>
            <w:shd w:val="clear" w:color="auto" w:fill="auto"/>
            <w:noWrap/>
            <w:vAlign w:val="center"/>
          </w:tcPr>
          <w:p w14:paraId="0623DB6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1673</w:t>
            </w:r>
          </w:p>
        </w:tc>
      </w:tr>
      <w:tr w:rsidR="003C3DA0" w:rsidRPr="00CC49AB" w14:paraId="1709FCAC" w14:textId="77777777" w:rsidTr="00D34145">
        <w:trPr>
          <w:trHeight w:val="20"/>
          <w:jc w:val="center"/>
        </w:trPr>
        <w:tc>
          <w:tcPr>
            <w:tcW w:w="3255" w:type="pct"/>
            <w:shd w:val="clear" w:color="auto" w:fill="auto"/>
            <w:noWrap/>
          </w:tcPr>
          <w:p w14:paraId="45C9F44B"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Bashkiake: Të gjitha Ndërtesat e tjera Administrative</w:t>
            </w:r>
          </w:p>
        </w:tc>
        <w:tc>
          <w:tcPr>
            <w:tcW w:w="291" w:type="pct"/>
            <w:shd w:val="clear" w:color="auto" w:fill="auto"/>
            <w:noWrap/>
            <w:vAlign w:val="center"/>
          </w:tcPr>
          <w:p w14:paraId="6FADBAA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579</w:t>
            </w:r>
          </w:p>
        </w:tc>
        <w:tc>
          <w:tcPr>
            <w:tcW w:w="291" w:type="pct"/>
            <w:shd w:val="clear" w:color="auto" w:fill="auto"/>
            <w:noWrap/>
            <w:vAlign w:val="center"/>
          </w:tcPr>
          <w:p w14:paraId="76DDCD70"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581</w:t>
            </w:r>
          </w:p>
        </w:tc>
        <w:tc>
          <w:tcPr>
            <w:tcW w:w="291" w:type="pct"/>
            <w:shd w:val="clear" w:color="auto" w:fill="auto"/>
            <w:noWrap/>
            <w:vAlign w:val="center"/>
          </w:tcPr>
          <w:p w14:paraId="361F33CE"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585</w:t>
            </w:r>
          </w:p>
        </w:tc>
        <w:tc>
          <w:tcPr>
            <w:tcW w:w="291" w:type="pct"/>
            <w:shd w:val="clear" w:color="auto" w:fill="auto"/>
            <w:noWrap/>
            <w:vAlign w:val="center"/>
          </w:tcPr>
          <w:p w14:paraId="661331E3"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588</w:t>
            </w:r>
          </w:p>
        </w:tc>
        <w:tc>
          <w:tcPr>
            <w:tcW w:w="291" w:type="pct"/>
            <w:shd w:val="clear" w:color="auto" w:fill="auto"/>
            <w:noWrap/>
            <w:vAlign w:val="center"/>
          </w:tcPr>
          <w:p w14:paraId="096DB95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592</w:t>
            </w:r>
          </w:p>
        </w:tc>
        <w:tc>
          <w:tcPr>
            <w:tcW w:w="291" w:type="pct"/>
            <w:shd w:val="clear" w:color="auto" w:fill="auto"/>
            <w:noWrap/>
            <w:vAlign w:val="center"/>
          </w:tcPr>
          <w:p w14:paraId="516B28D3"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596</w:t>
            </w:r>
          </w:p>
        </w:tc>
      </w:tr>
      <w:tr w:rsidR="003C3DA0" w:rsidRPr="00CC49AB" w14:paraId="7FD821C9" w14:textId="77777777" w:rsidTr="00D34145">
        <w:trPr>
          <w:trHeight w:val="20"/>
          <w:jc w:val="center"/>
        </w:trPr>
        <w:tc>
          <w:tcPr>
            <w:tcW w:w="3255" w:type="pct"/>
            <w:shd w:val="clear" w:color="auto" w:fill="auto"/>
            <w:noWrap/>
          </w:tcPr>
          <w:p w14:paraId="752F1A0A"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Qendrore: Universitete &amp; Konvikte</w:t>
            </w:r>
          </w:p>
        </w:tc>
        <w:tc>
          <w:tcPr>
            <w:tcW w:w="291" w:type="pct"/>
            <w:shd w:val="clear" w:color="auto" w:fill="auto"/>
            <w:noWrap/>
            <w:vAlign w:val="center"/>
          </w:tcPr>
          <w:p w14:paraId="2B06DD6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242</w:t>
            </w:r>
          </w:p>
        </w:tc>
        <w:tc>
          <w:tcPr>
            <w:tcW w:w="291" w:type="pct"/>
            <w:shd w:val="clear" w:color="auto" w:fill="auto"/>
            <w:noWrap/>
            <w:vAlign w:val="center"/>
          </w:tcPr>
          <w:p w14:paraId="4167B3DF"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244</w:t>
            </w:r>
          </w:p>
        </w:tc>
        <w:tc>
          <w:tcPr>
            <w:tcW w:w="291" w:type="pct"/>
            <w:shd w:val="clear" w:color="auto" w:fill="auto"/>
            <w:noWrap/>
            <w:vAlign w:val="center"/>
          </w:tcPr>
          <w:p w14:paraId="426C3F7D"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245</w:t>
            </w:r>
          </w:p>
        </w:tc>
        <w:tc>
          <w:tcPr>
            <w:tcW w:w="291" w:type="pct"/>
            <w:shd w:val="clear" w:color="auto" w:fill="auto"/>
            <w:noWrap/>
            <w:vAlign w:val="center"/>
          </w:tcPr>
          <w:p w14:paraId="4DCC713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246</w:t>
            </w:r>
          </w:p>
        </w:tc>
        <w:tc>
          <w:tcPr>
            <w:tcW w:w="291" w:type="pct"/>
            <w:shd w:val="clear" w:color="auto" w:fill="auto"/>
            <w:noWrap/>
            <w:vAlign w:val="center"/>
          </w:tcPr>
          <w:p w14:paraId="371FCD14"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248</w:t>
            </w:r>
          </w:p>
        </w:tc>
        <w:tc>
          <w:tcPr>
            <w:tcW w:w="291" w:type="pct"/>
            <w:shd w:val="clear" w:color="auto" w:fill="auto"/>
            <w:noWrap/>
            <w:vAlign w:val="center"/>
          </w:tcPr>
          <w:p w14:paraId="5A0B5566"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249</w:t>
            </w:r>
          </w:p>
        </w:tc>
      </w:tr>
      <w:tr w:rsidR="003C3DA0" w:rsidRPr="00CC49AB" w14:paraId="21AA6470" w14:textId="77777777" w:rsidTr="00D34145">
        <w:trPr>
          <w:trHeight w:val="20"/>
          <w:jc w:val="center"/>
        </w:trPr>
        <w:tc>
          <w:tcPr>
            <w:tcW w:w="3255" w:type="pct"/>
            <w:shd w:val="clear" w:color="auto" w:fill="auto"/>
            <w:noWrap/>
          </w:tcPr>
          <w:p w14:paraId="21952644"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Qendrore: Të gjitha ndërtesat shëndetësore dhe sociale</w:t>
            </w:r>
          </w:p>
        </w:tc>
        <w:tc>
          <w:tcPr>
            <w:tcW w:w="291" w:type="pct"/>
            <w:shd w:val="clear" w:color="auto" w:fill="auto"/>
            <w:noWrap/>
            <w:vAlign w:val="center"/>
          </w:tcPr>
          <w:p w14:paraId="71E9B71F"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1233</w:t>
            </w:r>
          </w:p>
        </w:tc>
        <w:tc>
          <w:tcPr>
            <w:tcW w:w="291" w:type="pct"/>
            <w:shd w:val="clear" w:color="auto" w:fill="auto"/>
            <w:noWrap/>
            <w:vAlign w:val="center"/>
          </w:tcPr>
          <w:p w14:paraId="2E2317D9"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1239</w:t>
            </w:r>
          </w:p>
        </w:tc>
        <w:tc>
          <w:tcPr>
            <w:tcW w:w="291" w:type="pct"/>
            <w:shd w:val="clear" w:color="auto" w:fill="auto"/>
            <w:noWrap/>
            <w:vAlign w:val="center"/>
          </w:tcPr>
          <w:p w14:paraId="1356B5C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1246</w:t>
            </w:r>
          </w:p>
        </w:tc>
        <w:tc>
          <w:tcPr>
            <w:tcW w:w="291" w:type="pct"/>
            <w:shd w:val="clear" w:color="auto" w:fill="auto"/>
            <w:noWrap/>
            <w:vAlign w:val="center"/>
          </w:tcPr>
          <w:p w14:paraId="008853E3"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1253</w:t>
            </w:r>
          </w:p>
        </w:tc>
        <w:tc>
          <w:tcPr>
            <w:tcW w:w="291" w:type="pct"/>
            <w:shd w:val="clear" w:color="auto" w:fill="auto"/>
            <w:noWrap/>
            <w:vAlign w:val="center"/>
          </w:tcPr>
          <w:p w14:paraId="0906CE9C"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1261</w:t>
            </w:r>
          </w:p>
        </w:tc>
        <w:tc>
          <w:tcPr>
            <w:tcW w:w="291" w:type="pct"/>
            <w:shd w:val="clear" w:color="auto" w:fill="auto"/>
            <w:noWrap/>
            <w:vAlign w:val="center"/>
          </w:tcPr>
          <w:p w14:paraId="6530F16A"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1270</w:t>
            </w:r>
          </w:p>
        </w:tc>
      </w:tr>
      <w:tr w:rsidR="003C3DA0" w:rsidRPr="00CC49AB" w14:paraId="383A278E" w14:textId="77777777" w:rsidTr="00D34145">
        <w:trPr>
          <w:trHeight w:val="20"/>
          <w:jc w:val="center"/>
        </w:trPr>
        <w:tc>
          <w:tcPr>
            <w:tcW w:w="3255" w:type="pct"/>
            <w:shd w:val="clear" w:color="auto" w:fill="auto"/>
            <w:noWrap/>
          </w:tcPr>
          <w:p w14:paraId="20DBCE4B" w14:textId="77777777" w:rsidR="003C3DA0" w:rsidRPr="00CC49AB" w:rsidRDefault="003C3DA0" w:rsidP="008E11B0">
            <w:pPr>
              <w:spacing w:after="0" w:line="240" w:lineRule="auto"/>
              <w:jc w:val="both"/>
              <w:rPr>
                <w:rFonts w:ascii="Garamond" w:eastAsia="Times New Roman" w:hAnsi="Garamond" w:cs="Times New Roman"/>
                <w:sz w:val="16"/>
                <w:szCs w:val="16"/>
                <w:lang w:eastAsia="en-US"/>
              </w:rPr>
            </w:pPr>
            <w:r w:rsidRPr="00CC49AB">
              <w:rPr>
                <w:rFonts w:ascii="Garamond" w:hAnsi="Garamond" w:cs="Times New Roman"/>
                <w:sz w:val="16"/>
                <w:szCs w:val="16"/>
              </w:rPr>
              <w:t>Qendrore: Të gjitha Ndërtesat Administrative të të gjitha Ministrive dhe Agjencive</w:t>
            </w:r>
          </w:p>
        </w:tc>
        <w:tc>
          <w:tcPr>
            <w:tcW w:w="291" w:type="pct"/>
            <w:shd w:val="clear" w:color="auto" w:fill="auto"/>
            <w:noWrap/>
            <w:vAlign w:val="center"/>
          </w:tcPr>
          <w:p w14:paraId="2B85D02A"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1471</w:t>
            </w:r>
          </w:p>
        </w:tc>
        <w:tc>
          <w:tcPr>
            <w:tcW w:w="291" w:type="pct"/>
            <w:shd w:val="clear" w:color="auto" w:fill="auto"/>
            <w:noWrap/>
            <w:vAlign w:val="center"/>
          </w:tcPr>
          <w:p w14:paraId="478FA89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1479</w:t>
            </w:r>
          </w:p>
        </w:tc>
        <w:tc>
          <w:tcPr>
            <w:tcW w:w="291" w:type="pct"/>
            <w:shd w:val="clear" w:color="auto" w:fill="auto"/>
            <w:noWrap/>
            <w:vAlign w:val="center"/>
          </w:tcPr>
          <w:p w14:paraId="6D434759"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1487</w:t>
            </w:r>
          </w:p>
        </w:tc>
        <w:tc>
          <w:tcPr>
            <w:tcW w:w="291" w:type="pct"/>
            <w:shd w:val="clear" w:color="auto" w:fill="auto"/>
            <w:noWrap/>
            <w:vAlign w:val="center"/>
          </w:tcPr>
          <w:p w14:paraId="49151EC3"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1496</w:t>
            </w:r>
          </w:p>
        </w:tc>
        <w:tc>
          <w:tcPr>
            <w:tcW w:w="291" w:type="pct"/>
            <w:shd w:val="clear" w:color="auto" w:fill="auto"/>
            <w:noWrap/>
            <w:vAlign w:val="center"/>
          </w:tcPr>
          <w:p w14:paraId="4A49FB60"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1505</w:t>
            </w:r>
          </w:p>
        </w:tc>
        <w:tc>
          <w:tcPr>
            <w:tcW w:w="291" w:type="pct"/>
            <w:shd w:val="clear" w:color="auto" w:fill="auto"/>
            <w:noWrap/>
            <w:vAlign w:val="center"/>
          </w:tcPr>
          <w:p w14:paraId="133D783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1516</w:t>
            </w:r>
          </w:p>
        </w:tc>
      </w:tr>
      <w:tr w:rsidR="003C3DA0" w:rsidRPr="00CC49AB" w14:paraId="188FF86D" w14:textId="77777777" w:rsidTr="00D34145">
        <w:trPr>
          <w:trHeight w:val="20"/>
          <w:jc w:val="center"/>
        </w:trPr>
        <w:tc>
          <w:tcPr>
            <w:tcW w:w="3255" w:type="pct"/>
            <w:shd w:val="clear" w:color="auto" w:fill="auto"/>
            <w:noWrap/>
            <w:vAlign w:val="center"/>
          </w:tcPr>
          <w:p w14:paraId="2A0C4E4D"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Totali</w:t>
            </w:r>
          </w:p>
        </w:tc>
        <w:tc>
          <w:tcPr>
            <w:tcW w:w="291" w:type="pct"/>
            <w:shd w:val="clear" w:color="auto" w:fill="auto"/>
            <w:noWrap/>
            <w:vAlign w:val="center"/>
          </w:tcPr>
          <w:p w14:paraId="3524A00A"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5151</w:t>
            </w:r>
          </w:p>
        </w:tc>
        <w:tc>
          <w:tcPr>
            <w:tcW w:w="291" w:type="pct"/>
            <w:shd w:val="clear" w:color="auto" w:fill="auto"/>
            <w:noWrap/>
            <w:vAlign w:val="center"/>
          </w:tcPr>
          <w:p w14:paraId="591C5EB9"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5177</w:t>
            </w:r>
          </w:p>
        </w:tc>
        <w:tc>
          <w:tcPr>
            <w:tcW w:w="291" w:type="pct"/>
            <w:shd w:val="clear" w:color="auto" w:fill="auto"/>
            <w:noWrap/>
            <w:vAlign w:val="center"/>
          </w:tcPr>
          <w:p w14:paraId="306AB6CD"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5205</w:t>
            </w:r>
          </w:p>
        </w:tc>
        <w:tc>
          <w:tcPr>
            <w:tcW w:w="291" w:type="pct"/>
            <w:shd w:val="clear" w:color="auto" w:fill="auto"/>
            <w:noWrap/>
            <w:vAlign w:val="center"/>
          </w:tcPr>
          <w:p w14:paraId="08F396EA"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5235</w:t>
            </w:r>
          </w:p>
        </w:tc>
        <w:tc>
          <w:tcPr>
            <w:tcW w:w="291" w:type="pct"/>
            <w:shd w:val="clear" w:color="auto" w:fill="auto"/>
            <w:noWrap/>
            <w:vAlign w:val="center"/>
          </w:tcPr>
          <w:p w14:paraId="03F14A94"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5268</w:t>
            </w:r>
          </w:p>
        </w:tc>
        <w:tc>
          <w:tcPr>
            <w:tcW w:w="291" w:type="pct"/>
            <w:shd w:val="clear" w:color="auto" w:fill="auto"/>
            <w:noWrap/>
            <w:vAlign w:val="center"/>
          </w:tcPr>
          <w:p w14:paraId="5AC6D2C0"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5304</w:t>
            </w:r>
          </w:p>
        </w:tc>
      </w:tr>
      <w:tr w:rsidR="003C3DA0" w:rsidRPr="00CC49AB" w14:paraId="23FCD05C" w14:textId="77777777" w:rsidTr="00D34145">
        <w:trPr>
          <w:trHeight w:val="20"/>
          <w:jc w:val="center"/>
        </w:trPr>
        <w:tc>
          <w:tcPr>
            <w:tcW w:w="3255" w:type="pct"/>
            <w:shd w:val="clear" w:color="auto" w:fill="FDE9D9" w:themeFill="accent6" w:themeFillTint="33"/>
            <w:noWrap/>
            <w:vAlign w:val="center"/>
          </w:tcPr>
          <w:p w14:paraId="663A3DEB"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Kategoria</w:t>
            </w:r>
          </w:p>
        </w:tc>
        <w:tc>
          <w:tcPr>
            <w:tcW w:w="291" w:type="pct"/>
            <w:shd w:val="clear" w:color="auto" w:fill="FDE9D9" w:themeFill="accent6" w:themeFillTint="33"/>
            <w:noWrap/>
            <w:vAlign w:val="center"/>
          </w:tcPr>
          <w:p w14:paraId="636655C8"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2035</w:t>
            </w:r>
          </w:p>
        </w:tc>
        <w:tc>
          <w:tcPr>
            <w:tcW w:w="291" w:type="pct"/>
            <w:shd w:val="clear" w:color="auto" w:fill="FDE9D9" w:themeFill="accent6" w:themeFillTint="33"/>
            <w:noWrap/>
            <w:vAlign w:val="center"/>
          </w:tcPr>
          <w:p w14:paraId="67F5CBB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2036</w:t>
            </w:r>
          </w:p>
        </w:tc>
        <w:tc>
          <w:tcPr>
            <w:tcW w:w="291" w:type="pct"/>
            <w:shd w:val="clear" w:color="auto" w:fill="FDE9D9" w:themeFill="accent6" w:themeFillTint="33"/>
            <w:noWrap/>
            <w:vAlign w:val="center"/>
          </w:tcPr>
          <w:p w14:paraId="5B945709"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2037</w:t>
            </w:r>
          </w:p>
        </w:tc>
        <w:tc>
          <w:tcPr>
            <w:tcW w:w="291" w:type="pct"/>
            <w:shd w:val="clear" w:color="auto" w:fill="FDE9D9" w:themeFill="accent6" w:themeFillTint="33"/>
            <w:noWrap/>
            <w:vAlign w:val="center"/>
          </w:tcPr>
          <w:p w14:paraId="64DBD94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2038</w:t>
            </w:r>
          </w:p>
        </w:tc>
        <w:tc>
          <w:tcPr>
            <w:tcW w:w="291" w:type="pct"/>
            <w:shd w:val="clear" w:color="auto" w:fill="FDE9D9" w:themeFill="accent6" w:themeFillTint="33"/>
            <w:noWrap/>
            <w:vAlign w:val="center"/>
          </w:tcPr>
          <w:p w14:paraId="612B2693"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2039</w:t>
            </w:r>
          </w:p>
        </w:tc>
        <w:tc>
          <w:tcPr>
            <w:tcW w:w="291" w:type="pct"/>
            <w:shd w:val="clear" w:color="auto" w:fill="FDE9D9" w:themeFill="accent6" w:themeFillTint="33"/>
            <w:noWrap/>
            <w:vAlign w:val="center"/>
          </w:tcPr>
          <w:p w14:paraId="4F73AE91"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2040</w:t>
            </w:r>
          </w:p>
        </w:tc>
      </w:tr>
      <w:tr w:rsidR="003C3DA0" w:rsidRPr="00CC49AB" w14:paraId="38593469" w14:textId="77777777" w:rsidTr="00D34145">
        <w:trPr>
          <w:trHeight w:val="20"/>
          <w:jc w:val="center"/>
        </w:trPr>
        <w:tc>
          <w:tcPr>
            <w:tcW w:w="3255" w:type="pct"/>
            <w:shd w:val="clear" w:color="auto" w:fill="auto"/>
            <w:noWrap/>
          </w:tcPr>
          <w:p w14:paraId="34D2318A"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 xml:space="preserve">Bashkiake: Cerdhe, Kopshte, Shkolla fillore dhe ndërtesa të tjera të sistemit të edukimit </w:t>
            </w:r>
          </w:p>
        </w:tc>
        <w:tc>
          <w:tcPr>
            <w:tcW w:w="291" w:type="pct"/>
            <w:shd w:val="clear" w:color="auto" w:fill="auto"/>
            <w:noWrap/>
            <w:vAlign w:val="center"/>
          </w:tcPr>
          <w:p w14:paraId="7EC345FC"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1685</w:t>
            </w:r>
          </w:p>
        </w:tc>
        <w:tc>
          <w:tcPr>
            <w:tcW w:w="291" w:type="pct"/>
            <w:shd w:val="clear" w:color="auto" w:fill="auto"/>
            <w:noWrap/>
            <w:vAlign w:val="center"/>
          </w:tcPr>
          <w:p w14:paraId="2460BFFF"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1699</w:t>
            </w:r>
          </w:p>
        </w:tc>
        <w:tc>
          <w:tcPr>
            <w:tcW w:w="291" w:type="pct"/>
            <w:shd w:val="clear" w:color="auto" w:fill="auto"/>
            <w:noWrap/>
            <w:vAlign w:val="center"/>
          </w:tcPr>
          <w:p w14:paraId="2EB25F6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1715</w:t>
            </w:r>
          </w:p>
        </w:tc>
        <w:tc>
          <w:tcPr>
            <w:tcW w:w="291" w:type="pct"/>
            <w:shd w:val="clear" w:color="auto" w:fill="auto"/>
            <w:noWrap/>
            <w:vAlign w:val="center"/>
          </w:tcPr>
          <w:p w14:paraId="0C0283A8"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1732</w:t>
            </w:r>
          </w:p>
        </w:tc>
        <w:tc>
          <w:tcPr>
            <w:tcW w:w="291" w:type="pct"/>
            <w:shd w:val="clear" w:color="auto" w:fill="auto"/>
            <w:noWrap/>
            <w:vAlign w:val="center"/>
          </w:tcPr>
          <w:p w14:paraId="57816EF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1752</w:t>
            </w:r>
          </w:p>
        </w:tc>
        <w:tc>
          <w:tcPr>
            <w:tcW w:w="291" w:type="pct"/>
            <w:shd w:val="clear" w:color="auto" w:fill="auto"/>
            <w:noWrap/>
            <w:vAlign w:val="center"/>
          </w:tcPr>
          <w:p w14:paraId="1B8AD6A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1775</w:t>
            </w:r>
          </w:p>
        </w:tc>
      </w:tr>
      <w:tr w:rsidR="003C3DA0" w:rsidRPr="00CC49AB" w14:paraId="16CC62AA" w14:textId="77777777" w:rsidTr="00D34145">
        <w:trPr>
          <w:trHeight w:val="20"/>
          <w:jc w:val="center"/>
        </w:trPr>
        <w:tc>
          <w:tcPr>
            <w:tcW w:w="3255" w:type="pct"/>
            <w:shd w:val="clear" w:color="auto" w:fill="auto"/>
            <w:noWrap/>
          </w:tcPr>
          <w:p w14:paraId="513C6A06"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lastRenderedPageBreak/>
              <w:t>Bashkiake: Të gjitha Ndërtesat e tjera Administrative</w:t>
            </w:r>
          </w:p>
        </w:tc>
        <w:tc>
          <w:tcPr>
            <w:tcW w:w="291" w:type="pct"/>
            <w:shd w:val="clear" w:color="auto" w:fill="auto"/>
            <w:noWrap/>
            <w:vAlign w:val="center"/>
          </w:tcPr>
          <w:p w14:paraId="15BC45C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601</w:t>
            </w:r>
          </w:p>
        </w:tc>
        <w:tc>
          <w:tcPr>
            <w:tcW w:w="291" w:type="pct"/>
            <w:shd w:val="clear" w:color="auto" w:fill="auto"/>
            <w:noWrap/>
            <w:vAlign w:val="center"/>
          </w:tcPr>
          <w:p w14:paraId="72CD450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606</w:t>
            </w:r>
          </w:p>
        </w:tc>
        <w:tc>
          <w:tcPr>
            <w:tcW w:w="291" w:type="pct"/>
            <w:shd w:val="clear" w:color="auto" w:fill="auto"/>
            <w:noWrap/>
            <w:vAlign w:val="center"/>
          </w:tcPr>
          <w:p w14:paraId="47DDC25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612</w:t>
            </w:r>
          </w:p>
        </w:tc>
        <w:tc>
          <w:tcPr>
            <w:tcW w:w="291" w:type="pct"/>
            <w:shd w:val="clear" w:color="auto" w:fill="auto"/>
            <w:noWrap/>
            <w:vAlign w:val="center"/>
          </w:tcPr>
          <w:p w14:paraId="217517EA"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619</w:t>
            </w:r>
          </w:p>
        </w:tc>
        <w:tc>
          <w:tcPr>
            <w:tcW w:w="291" w:type="pct"/>
            <w:shd w:val="clear" w:color="auto" w:fill="auto"/>
            <w:noWrap/>
            <w:vAlign w:val="center"/>
          </w:tcPr>
          <w:p w14:paraId="2423281A"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627</w:t>
            </w:r>
          </w:p>
        </w:tc>
        <w:tc>
          <w:tcPr>
            <w:tcW w:w="291" w:type="pct"/>
            <w:shd w:val="clear" w:color="auto" w:fill="auto"/>
            <w:noWrap/>
            <w:vAlign w:val="center"/>
          </w:tcPr>
          <w:p w14:paraId="73C63AD8"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636</w:t>
            </w:r>
          </w:p>
        </w:tc>
      </w:tr>
      <w:tr w:rsidR="003C3DA0" w:rsidRPr="00CC49AB" w14:paraId="77A4A424" w14:textId="77777777" w:rsidTr="00D34145">
        <w:trPr>
          <w:trHeight w:val="20"/>
          <w:jc w:val="center"/>
        </w:trPr>
        <w:tc>
          <w:tcPr>
            <w:tcW w:w="3255" w:type="pct"/>
            <w:shd w:val="clear" w:color="auto" w:fill="auto"/>
            <w:noWrap/>
          </w:tcPr>
          <w:p w14:paraId="39F1C057"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Qendrore: Universitete &amp; Konvikte</w:t>
            </w:r>
          </w:p>
        </w:tc>
        <w:tc>
          <w:tcPr>
            <w:tcW w:w="291" w:type="pct"/>
            <w:shd w:val="clear" w:color="auto" w:fill="auto"/>
            <w:noWrap/>
            <w:vAlign w:val="center"/>
          </w:tcPr>
          <w:p w14:paraId="0A6CA65F"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251</w:t>
            </w:r>
          </w:p>
        </w:tc>
        <w:tc>
          <w:tcPr>
            <w:tcW w:w="291" w:type="pct"/>
            <w:shd w:val="clear" w:color="auto" w:fill="auto"/>
            <w:noWrap/>
            <w:vAlign w:val="center"/>
          </w:tcPr>
          <w:p w14:paraId="0537390C"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253</w:t>
            </w:r>
          </w:p>
        </w:tc>
        <w:tc>
          <w:tcPr>
            <w:tcW w:w="291" w:type="pct"/>
            <w:shd w:val="clear" w:color="auto" w:fill="auto"/>
            <w:noWrap/>
            <w:vAlign w:val="center"/>
          </w:tcPr>
          <w:p w14:paraId="32942D1E"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255</w:t>
            </w:r>
          </w:p>
        </w:tc>
        <w:tc>
          <w:tcPr>
            <w:tcW w:w="291" w:type="pct"/>
            <w:shd w:val="clear" w:color="auto" w:fill="auto"/>
            <w:noWrap/>
            <w:vAlign w:val="center"/>
          </w:tcPr>
          <w:p w14:paraId="7993B4B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258</w:t>
            </w:r>
          </w:p>
        </w:tc>
        <w:tc>
          <w:tcPr>
            <w:tcW w:w="291" w:type="pct"/>
            <w:shd w:val="clear" w:color="auto" w:fill="auto"/>
            <w:noWrap/>
            <w:vAlign w:val="center"/>
          </w:tcPr>
          <w:p w14:paraId="32896C29"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260</w:t>
            </w:r>
          </w:p>
        </w:tc>
        <w:tc>
          <w:tcPr>
            <w:tcW w:w="291" w:type="pct"/>
            <w:shd w:val="clear" w:color="auto" w:fill="auto"/>
            <w:noWrap/>
            <w:vAlign w:val="center"/>
          </w:tcPr>
          <w:p w14:paraId="5D072F0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264</w:t>
            </w:r>
          </w:p>
        </w:tc>
      </w:tr>
      <w:tr w:rsidR="003C3DA0" w:rsidRPr="00CC49AB" w14:paraId="168F55C0" w14:textId="77777777" w:rsidTr="00D34145">
        <w:trPr>
          <w:trHeight w:val="20"/>
          <w:jc w:val="center"/>
        </w:trPr>
        <w:tc>
          <w:tcPr>
            <w:tcW w:w="3255" w:type="pct"/>
            <w:shd w:val="clear" w:color="auto" w:fill="auto"/>
            <w:noWrap/>
          </w:tcPr>
          <w:p w14:paraId="0239EF8B"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Qendrore: Të gjitha ndërtesat shëndetësore dhe sociale</w:t>
            </w:r>
          </w:p>
        </w:tc>
        <w:tc>
          <w:tcPr>
            <w:tcW w:w="291" w:type="pct"/>
            <w:shd w:val="clear" w:color="auto" w:fill="auto"/>
            <w:noWrap/>
            <w:vAlign w:val="center"/>
          </w:tcPr>
          <w:p w14:paraId="03A761B8"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1279</w:t>
            </w:r>
          </w:p>
        </w:tc>
        <w:tc>
          <w:tcPr>
            <w:tcW w:w="291" w:type="pct"/>
            <w:shd w:val="clear" w:color="auto" w:fill="auto"/>
            <w:noWrap/>
            <w:vAlign w:val="center"/>
          </w:tcPr>
          <w:p w14:paraId="475C887E"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1290</w:t>
            </w:r>
          </w:p>
        </w:tc>
        <w:tc>
          <w:tcPr>
            <w:tcW w:w="291" w:type="pct"/>
            <w:shd w:val="clear" w:color="auto" w:fill="auto"/>
            <w:noWrap/>
            <w:vAlign w:val="center"/>
          </w:tcPr>
          <w:p w14:paraId="43ED2088"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1302</w:t>
            </w:r>
          </w:p>
        </w:tc>
        <w:tc>
          <w:tcPr>
            <w:tcW w:w="291" w:type="pct"/>
            <w:shd w:val="clear" w:color="auto" w:fill="auto"/>
            <w:noWrap/>
            <w:vAlign w:val="center"/>
          </w:tcPr>
          <w:p w14:paraId="7B05D8FF"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1316</w:t>
            </w:r>
          </w:p>
        </w:tc>
        <w:tc>
          <w:tcPr>
            <w:tcW w:w="291" w:type="pct"/>
            <w:shd w:val="clear" w:color="auto" w:fill="auto"/>
            <w:noWrap/>
            <w:vAlign w:val="center"/>
          </w:tcPr>
          <w:p w14:paraId="2A629571"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1331</w:t>
            </w:r>
          </w:p>
        </w:tc>
        <w:tc>
          <w:tcPr>
            <w:tcW w:w="291" w:type="pct"/>
            <w:shd w:val="clear" w:color="auto" w:fill="auto"/>
            <w:noWrap/>
            <w:vAlign w:val="center"/>
          </w:tcPr>
          <w:p w14:paraId="230BCB9F"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1349</w:t>
            </w:r>
          </w:p>
        </w:tc>
      </w:tr>
      <w:tr w:rsidR="003C3DA0" w:rsidRPr="00CC49AB" w14:paraId="02BC38F1" w14:textId="77777777" w:rsidTr="00D34145">
        <w:trPr>
          <w:trHeight w:val="20"/>
          <w:jc w:val="center"/>
        </w:trPr>
        <w:tc>
          <w:tcPr>
            <w:tcW w:w="3255" w:type="pct"/>
            <w:shd w:val="clear" w:color="auto" w:fill="auto"/>
            <w:noWrap/>
          </w:tcPr>
          <w:p w14:paraId="13D96911"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Qendrore: Të gjitha Ndërtesat Administrative të të gjitha Ministrive dhe Agjencive</w:t>
            </w:r>
          </w:p>
        </w:tc>
        <w:tc>
          <w:tcPr>
            <w:tcW w:w="291" w:type="pct"/>
            <w:shd w:val="clear" w:color="auto" w:fill="auto"/>
            <w:noWrap/>
            <w:vAlign w:val="center"/>
          </w:tcPr>
          <w:p w14:paraId="16A05B23"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1527</w:t>
            </w:r>
          </w:p>
        </w:tc>
        <w:tc>
          <w:tcPr>
            <w:tcW w:w="291" w:type="pct"/>
            <w:shd w:val="clear" w:color="auto" w:fill="auto"/>
            <w:noWrap/>
            <w:vAlign w:val="center"/>
          </w:tcPr>
          <w:p w14:paraId="20D51CC4"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1539</w:t>
            </w:r>
          </w:p>
        </w:tc>
        <w:tc>
          <w:tcPr>
            <w:tcW w:w="291" w:type="pct"/>
            <w:shd w:val="clear" w:color="auto" w:fill="auto"/>
            <w:noWrap/>
            <w:vAlign w:val="center"/>
          </w:tcPr>
          <w:p w14:paraId="2ABD56E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1553</w:t>
            </w:r>
          </w:p>
        </w:tc>
        <w:tc>
          <w:tcPr>
            <w:tcW w:w="291" w:type="pct"/>
            <w:shd w:val="clear" w:color="auto" w:fill="auto"/>
            <w:noWrap/>
            <w:vAlign w:val="center"/>
          </w:tcPr>
          <w:p w14:paraId="3CBAE11C"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1569</w:t>
            </w:r>
          </w:p>
        </w:tc>
        <w:tc>
          <w:tcPr>
            <w:tcW w:w="291" w:type="pct"/>
            <w:shd w:val="clear" w:color="auto" w:fill="auto"/>
            <w:noWrap/>
            <w:vAlign w:val="center"/>
          </w:tcPr>
          <w:p w14:paraId="685AD42C"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1587</w:t>
            </w:r>
          </w:p>
        </w:tc>
        <w:tc>
          <w:tcPr>
            <w:tcW w:w="291" w:type="pct"/>
            <w:shd w:val="clear" w:color="auto" w:fill="auto"/>
            <w:noWrap/>
            <w:vAlign w:val="center"/>
          </w:tcPr>
          <w:p w14:paraId="7F8A967D"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1607</w:t>
            </w:r>
          </w:p>
        </w:tc>
      </w:tr>
      <w:tr w:rsidR="003C3DA0" w:rsidRPr="00CC49AB" w14:paraId="46DFDCBA" w14:textId="77777777" w:rsidTr="00D34145">
        <w:trPr>
          <w:trHeight w:val="20"/>
          <w:jc w:val="center"/>
        </w:trPr>
        <w:tc>
          <w:tcPr>
            <w:tcW w:w="3255" w:type="pct"/>
            <w:shd w:val="clear" w:color="auto" w:fill="auto"/>
            <w:noWrap/>
            <w:vAlign w:val="center"/>
          </w:tcPr>
          <w:p w14:paraId="09E12F06" w14:textId="77777777" w:rsidR="003C3DA0" w:rsidRPr="00CC49AB" w:rsidRDefault="003C3DA0" w:rsidP="008E11B0">
            <w:pPr>
              <w:spacing w:after="0" w:line="240" w:lineRule="auto"/>
              <w:jc w:val="both"/>
              <w:rPr>
                <w:rFonts w:ascii="Garamond" w:eastAsia="Times New Roman" w:hAnsi="Garamond" w:cs="Times New Roman"/>
                <w:sz w:val="16"/>
                <w:szCs w:val="16"/>
                <w:lang w:eastAsia="en-US"/>
              </w:rPr>
            </w:pPr>
            <w:r w:rsidRPr="00CC49AB">
              <w:rPr>
                <w:rFonts w:ascii="Garamond" w:eastAsia="Times New Roman" w:hAnsi="Garamond" w:cs="Times New Roman"/>
                <w:b/>
                <w:bCs/>
                <w:sz w:val="16"/>
                <w:szCs w:val="16"/>
                <w:lang w:eastAsia="en-US"/>
              </w:rPr>
              <w:t>Totali</w:t>
            </w:r>
          </w:p>
        </w:tc>
        <w:tc>
          <w:tcPr>
            <w:tcW w:w="291" w:type="pct"/>
            <w:shd w:val="clear" w:color="auto" w:fill="auto"/>
            <w:noWrap/>
            <w:vAlign w:val="center"/>
          </w:tcPr>
          <w:p w14:paraId="1ED5B8E0"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5343</w:t>
            </w:r>
          </w:p>
        </w:tc>
        <w:tc>
          <w:tcPr>
            <w:tcW w:w="291" w:type="pct"/>
            <w:shd w:val="clear" w:color="auto" w:fill="auto"/>
            <w:noWrap/>
            <w:vAlign w:val="center"/>
          </w:tcPr>
          <w:p w14:paraId="08221C9F"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5388</w:t>
            </w:r>
          </w:p>
        </w:tc>
        <w:tc>
          <w:tcPr>
            <w:tcW w:w="291" w:type="pct"/>
            <w:shd w:val="clear" w:color="auto" w:fill="auto"/>
            <w:noWrap/>
            <w:vAlign w:val="center"/>
          </w:tcPr>
          <w:p w14:paraId="1FB0AD48"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5437</w:t>
            </w:r>
          </w:p>
        </w:tc>
        <w:tc>
          <w:tcPr>
            <w:tcW w:w="291" w:type="pct"/>
            <w:shd w:val="clear" w:color="auto" w:fill="auto"/>
            <w:noWrap/>
            <w:vAlign w:val="center"/>
          </w:tcPr>
          <w:p w14:paraId="57F4771D"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5493</w:t>
            </w:r>
          </w:p>
        </w:tc>
        <w:tc>
          <w:tcPr>
            <w:tcW w:w="291" w:type="pct"/>
            <w:shd w:val="clear" w:color="auto" w:fill="auto"/>
            <w:noWrap/>
            <w:vAlign w:val="center"/>
          </w:tcPr>
          <w:p w14:paraId="588A6E76"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5557</w:t>
            </w:r>
          </w:p>
        </w:tc>
        <w:tc>
          <w:tcPr>
            <w:tcW w:w="291" w:type="pct"/>
            <w:shd w:val="clear" w:color="auto" w:fill="auto"/>
            <w:noWrap/>
            <w:vAlign w:val="center"/>
          </w:tcPr>
          <w:p w14:paraId="51BC7BA2" w14:textId="77777777" w:rsidR="003C3DA0" w:rsidRPr="00CC49AB" w:rsidRDefault="003C3DA0" w:rsidP="006D0222">
            <w:pPr>
              <w:spacing w:after="0" w:line="240" w:lineRule="auto"/>
              <w:jc w:val="right"/>
              <w:rPr>
                <w:rFonts w:ascii="Garamond" w:eastAsia="Times New Roman" w:hAnsi="Garamond" w:cs="Times New Roman"/>
                <w:sz w:val="16"/>
                <w:szCs w:val="16"/>
                <w:lang w:eastAsia="en-US"/>
              </w:rPr>
            </w:pPr>
            <w:r w:rsidRPr="00CC49AB">
              <w:rPr>
                <w:rFonts w:ascii="Garamond" w:hAnsi="Garamond" w:cs="Times New Roman"/>
                <w:sz w:val="16"/>
                <w:szCs w:val="16"/>
              </w:rPr>
              <w:t>5630</w:t>
            </w:r>
          </w:p>
        </w:tc>
      </w:tr>
      <w:tr w:rsidR="003C3DA0" w:rsidRPr="00CC49AB" w14:paraId="0AB6EB91" w14:textId="77777777" w:rsidTr="00D34145">
        <w:trPr>
          <w:trHeight w:val="20"/>
          <w:jc w:val="center"/>
        </w:trPr>
        <w:tc>
          <w:tcPr>
            <w:tcW w:w="3255" w:type="pct"/>
            <w:shd w:val="clear" w:color="auto" w:fill="FDE9D9" w:themeFill="accent6" w:themeFillTint="33"/>
            <w:noWrap/>
            <w:vAlign w:val="center"/>
          </w:tcPr>
          <w:p w14:paraId="1523B479"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Kategoria</w:t>
            </w:r>
          </w:p>
        </w:tc>
        <w:tc>
          <w:tcPr>
            <w:tcW w:w="291" w:type="pct"/>
            <w:shd w:val="clear" w:color="auto" w:fill="FDE9D9" w:themeFill="accent6" w:themeFillTint="33"/>
            <w:noWrap/>
            <w:vAlign w:val="center"/>
          </w:tcPr>
          <w:p w14:paraId="15CF44D3"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2041</w:t>
            </w:r>
          </w:p>
        </w:tc>
        <w:tc>
          <w:tcPr>
            <w:tcW w:w="291" w:type="pct"/>
            <w:shd w:val="clear" w:color="auto" w:fill="FDE9D9" w:themeFill="accent6" w:themeFillTint="33"/>
            <w:noWrap/>
            <w:vAlign w:val="center"/>
          </w:tcPr>
          <w:p w14:paraId="4B90155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2042</w:t>
            </w:r>
          </w:p>
        </w:tc>
        <w:tc>
          <w:tcPr>
            <w:tcW w:w="291" w:type="pct"/>
            <w:shd w:val="clear" w:color="auto" w:fill="FDE9D9" w:themeFill="accent6" w:themeFillTint="33"/>
            <w:noWrap/>
            <w:vAlign w:val="center"/>
          </w:tcPr>
          <w:p w14:paraId="718F776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2043</w:t>
            </w:r>
          </w:p>
        </w:tc>
        <w:tc>
          <w:tcPr>
            <w:tcW w:w="291" w:type="pct"/>
            <w:shd w:val="clear" w:color="auto" w:fill="FDE9D9" w:themeFill="accent6" w:themeFillTint="33"/>
            <w:noWrap/>
            <w:vAlign w:val="center"/>
          </w:tcPr>
          <w:p w14:paraId="27E4B19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2044</w:t>
            </w:r>
          </w:p>
        </w:tc>
        <w:tc>
          <w:tcPr>
            <w:tcW w:w="291" w:type="pct"/>
            <w:shd w:val="clear" w:color="auto" w:fill="FDE9D9" w:themeFill="accent6" w:themeFillTint="33"/>
            <w:noWrap/>
            <w:vAlign w:val="center"/>
          </w:tcPr>
          <w:p w14:paraId="0B7DBB69"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2045</w:t>
            </w:r>
          </w:p>
        </w:tc>
        <w:tc>
          <w:tcPr>
            <w:tcW w:w="291" w:type="pct"/>
            <w:shd w:val="clear" w:color="auto" w:fill="FDE9D9" w:themeFill="accent6" w:themeFillTint="33"/>
            <w:noWrap/>
            <w:vAlign w:val="center"/>
          </w:tcPr>
          <w:p w14:paraId="718B5E8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2046</w:t>
            </w:r>
          </w:p>
        </w:tc>
      </w:tr>
      <w:tr w:rsidR="003C3DA0" w:rsidRPr="00CC49AB" w14:paraId="75A2D0D5" w14:textId="77777777" w:rsidTr="00D34145">
        <w:trPr>
          <w:trHeight w:val="20"/>
          <w:jc w:val="center"/>
        </w:trPr>
        <w:tc>
          <w:tcPr>
            <w:tcW w:w="3255" w:type="pct"/>
            <w:shd w:val="clear" w:color="auto" w:fill="auto"/>
            <w:noWrap/>
          </w:tcPr>
          <w:p w14:paraId="2677D0E6"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 xml:space="preserve">Bashkiake: Cerdhe, Kopshte, Shkolla fillore dhe ndërtesa të tjera të sistemit të edukimit </w:t>
            </w:r>
          </w:p>
        </w:tc>
        <w:tc>
          <w:tcPr>
            <w:tcW w:w="291" w:type="pct"/>
            <w:shd w:val="clear" w:color="auto" w:fill="auto"/>
            <w:noWrap/>
            <w:vAlign w:val="center"/>
          </w:tcPr>
          <w:p w14:paraId="5D95DC5F"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1802</w:t>
            </w:r>
          </w:p>
        </w:tc>
        <w:tc>
          <w:tcPr>
            <w:tcW w:w="291" w:type="pct"/>
            <w:shd w:val="clear" w:color="auto" w:fill="auto"/>
            <w:noWrap/>
            <w:vAlign w:val="center"/>
          </w:tcPr>
          <w:p w14:paraId="59341A0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1832</w:t>
            </w:r>
          </w:p>
        </w:tc>
        <w:tc>
          <w:tcPr>
            <w:tcW w:w="291" w:type="pct"/>
            <w:shd w:val="clear" w:color="auto" w:fill="auto"/>
            <w:noWrap/>
            <w:vAlign w:val="center"/>
          </w:tcPr>
          <w:p w14:paraId="3ED75F80"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1868</w:t>
            </w:r>
          </w:p>
        </w:tc>
        <w:tc>
          <w:tcPr>
            <w:tcW w:w="291" w:type="pct"/>
            <w:shd w:val="clear" w:color="auto" w:fill="auto"/>
            <w:noWrap/>
            <w:vAlign w:val="center"/>
          </w:tcPr>
          <w:p w14:paraId="67778CFC"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1910</w:t>
            </w:r>
          </w:p>
        </w:tc>
        <w:tc>
          <w:tcPr>
            <w:tcW w:w="291" w:type="pct"/>
            <w:shd w:val="clear" w:color="auto" w:fill="auto"/>
            <w:noWrap/>
            <w:vAlign w:val="center"/>
          </w:tcPr>
          <w:p w14:paraId="7068976E"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1960</w:t>
            </w:r>
          </w:p>
        </w:tc>
        <w:tc>
          <w:tcPr>
            <w:tcW w:w="291" w:type="pct"/>
            <w:shd w:val="clear" w:color="auto" w:fill="auto"/>
            <w:noWrap/>
            <w:vAlign w:val="center"/>
          </w:tcPr>
          <w:p w14:paraId="778648C6"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2019</w:t>
            </w:r>
          </w:p>
        </w:tc>
      </w:tr>
      <w:tr w:rsidR="003C3DA0" w:rsidRPr="00CC49AB" w14:paraId="33501210" w14:textId="77777777" w:rsidTr="00D34145">
        <w:trPr>
          <w:trHeight w:val="20"/>
          <w:jc w:val="center"/>
        </w:trPr>
        <w:tc>
          <w:tcPr>
            <w:tcW w:w="3255" w:type="pct"/>
            <w:shd w:val="clear" w:color="auto" w:fill="auto"/>
            <w:noWrap/>
          </w:tcPr>
          <w:p w14:paraId="023273CB"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Bashkiake: Të gjitha Ndërtesat e tjera Administrative</w:t>
            </w:r>
          </w:p>
        </w:tc>
        <w:tc>
          <w:tcPr>
            <w:tcW w:w="291" w:type="pct"/>
            <w:shd w:val="clear" w:color="auto" w:fill="auto"/>
            <w:noWrap/>
            <w:vAlign w:val="center"/>
          </w:tcPr>
          <w:p w14:paraId="6490E253"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646</w:t>
            </w:r>
          </w:p>
        </w:tc>
        <w:tc>
          <w:tcPr>
            <w:tcW w:w="291" w:type="pct"/>
            <w:shd w:val="clear" w:color="auto" w:fill="auto"/>
            <w:noWrap/>
            <w:vAlign w:val="center"/>
          </w:tcPr>
          <w:p w14:paraId="2547711C"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658</w:t>
            </w:r>
          </w:p>
        </w:tc>
        <w:tc>
          <w:tcPr>
            <w:tcW w:w="291" w:type="pct"/>
            <w:shd w:val="clear" w:color="auto" w:fill="auto"/>
            <w:noWrap/>
            <w:vAlign w:val="center"/>
          </w:tcPr>
          <w:p w14:paraId="40CAF951"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673</w:t>
            </w:r>
          </w:p>
        </w:tc>
        <w:tc>
          <w:tcPr>
            <w:tcW w:w="291" w:type="pct"/>
            <w:shd w:val="clear" w:color="auto" w:fill="auto"/>
            <w:noWrap/>
            <w:vAlign w:val="center"/>
          </w:tcPr>
          <w:p w14:paraId="45CB707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690</w:t>
            </w:r>
          </w:p>
        </w:tc>
        <w:tc>
          <w:tcPr>
            <w:tcW w:w="291" w:type="pct"/>
            <w:shd w:val="clear" w:color="auto" w:fill="auto"/>
            <w:noWrap/>
            <w:vAlign w:val="center"/>
          </w:tcPr>
          <w:p w14:paraId="28A66F7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710</w:t>
            </w:r>
          </w:p>
        </w:tc>
        <w:tc>
          <w:tcPr>
            <w:tcW w:w="291" w:type="pct"/>
            <w:shd w:val="clear" w:color="auto" w:fill="auto"/>
            <w:noWrap/>
            <w:vAlign w:val="center"/>
          </w:tcPr>
          <w:p w14:paraId="140F8AE4"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734</w:t>
            </w:r>
          </w:p>
        </w:tc>
      </w:tr>
      <w:tr w:rsidR="003C3DA0" w:rsidRPr="00CC49AB" w14:paraId="4EBB83A4" w14:textId="77777777" w:rsidTr="00D34145">
        <w:trPr>
          <w:trHeight w:val="20"/>
          <w:jc w:val="center"/>
        </w:trPr>
        <w:tc>
          <w:tcPr>
            <w:tcW w:w="3255" w:type="pct"/>
            <w:shd w:val="clear" w:color="auto" w:fill="auto"/>
            <w:noWrap/>
          </w:tcPr>
          <w:p w14:paraId="21D1C35C"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Qendrore: Universitete &amp; Konvikte</w:t>
            </w:r>
          </w:p>
        </w:tc>
        <w:tc>
          <w:tcPr>
            <w:tcW w:w="291" w:type="pct"/>
            <w:shd w:val="clear" w:color="auto" w:fill="auto"/>
            <w:noWrap/>
            <w:vAlign w:val="center"/>
          </w:tcPr>
          <w:p w14:paraId="0740683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267</w:t>
            </w:r>
          </w:p>
        </w:tc>
        <w:tc>
          <w:tcPr>
            <w:tcW w:w="291" w:type="pct"/>
            <w:shd w:val="clear" w:color="auto" w:fill="auto"/>
            <w:noWrap/>
            <w:vAlign w:val="center"/>
          </w:tcPr>
          <w:p w14:paraId="4CEA6D2E"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271</w:t>
            </w:r>
          </w:p>
        </w:tc>
        <w:tc>
          <w:tcPr>
            <w:tcW w:w="291" w:type="pct"/>
            <w:shd w:val="clear" w:color="auto" w:fill="auto"/>
            <w:noWrap/>
            <w:vAlign w:val="center"/>
          </w:tcPr>
          <w:p w14:paraId="586B52D4"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276</w:t>
            </w:r>
          </w:p>
        </w:tc>
        <w:tc>
          <w:tcPr>
            <w:tcW w:w="291" w:type="pct"/>
            <w:shd w:val="clear" w:color="auto" w:fill="auto"/>
            <w:noWrap/>
            <w:vAlign w:val="center"/>
          </w:tcPr>
          <w:p w14:paraId="2855760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281</w:t>
            </w:r>
          </w:p>
        </w:tc>
        <w:tc>
          <w:tcPr>
            <w:tcW w:w="291" w:type="pct"/>
            <w:shd w:val="clear" w:color="auto" w:fill="auto"/>
            <w:noWrap/>
            <w:vAlign w:val="center"/>
          </w:tcPr>
          <w:p w14:paraId="719E547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287</w:t>
            </w:r>
          </w:p>
        </w:tc>
        <w:tc>
          <w:tcPr>
            <w:tcW w:w="291" w:type="pct"/>
            <w:shd w:val="clear" w:color="auto" w:fill="auto"/>
            <w:noWrap/>
            <w:vAlign w:val="center"/>
          </w:tcPr>
          <w:p w14:paraId="621B5C94"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294</w:t>
            </w:r>
          </w:p>
        </w:tc>
      </w:tr>
      <w:tr w:rsidR="003C3DA0" w:rsidRPr="00CC49AB" w14:paraId="638887E3" w14:textId="77777777" w:rsidTr="00D34145">
        <w:trPr>
          <w:trHeight w:val="20"/>
          <w:jc w:val="center"/>
        </w:trPr>
        <w:tc>
          <w:tcPr>
            <w:tcW w:w="3255" w:type="pct"/>
            <w:shd w:val="clear" w:color="auto" w:fill="auto"/>
            <w:noWrap/>
          </w:tcPr>
          <w:p w14:paraId="0AB5F74F"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Qendrore: Të gjitha ndërtesat shëndetësore dhe sociale</w:t>
            </w:r>
          </w:p>
        </w:tc>
        <w:tc>
          <w:tcPr>
            <w:tcW w:w="291" w:type="pct"/>
            <w:shd w:val="clear" w:color="auto" w:fill="auto"/>
            <w:noWrap/>
            <w:vAlign w:val="center"/>
          </w:tcPr>
          <w:p w14:paraId="01DD452E"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1370</w:t>
            </w:r>
          </w:p>
        </w:tc>
        <w:tc>
          <w:tcPr>
            <w:tcW w:w="291" w:type="pct"/>
            <w:shd w:val="clear" w:color="auto" w:fill="auto"/>
            <w:noWrap/>
            <w:vAlign w:val="center"/>
          </w:tcPr>
          <w:p w14:paraId="20B3A106"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1394</w:t>
            </w:r>
          </w:p>
        </w:tc>
        <w:tc>
          <w:tcPr>
            <w:tcW w:w="291" w:type="pct"/>
            <w:shd w:val="clear" w:color="auto" w:fill="auto"/>
            <w:noWrap/>
            <w:vAlign w:val="center"/>
          </w:tcPr>
          <w:p w14:paraId="26351636"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1422</w:t>
            </w:r>
          </w:p>
        </w:tc>
        <w:tc>
          <w:tcPr>
            <w:tcW w:w="291" w:type="pct"/>
            <w:shd w:val="clear" w:color="auto" w:fill="auto"/>
            <w:noWrap/>
            <w:vAlign w:val="center"/>
          </w:tcPr>
          <w:p w14:paraId="5DA1D47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1455</w:t>
            </w:r>
          </w:p>
        </w:tc>
        <w:tc>
          <w:tcPr>
            <w:tcW w:w="291" w:type="pct"/>
            <w:shd w:val="clear" w:color="auto" w:fill="auto"/>
            <w:noWrap/>
            <w:vAlign w:val="center"/>
          </w:tcPr>
          <w:p w14:paraId="24615BBC"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1494</w:t>
            </w:r>
          </w:p>
        </w:tc>
        <w:tc>
          <w:tcPr>
            <w:tcW w:w="291" w:type="pct"/>
            <w:shd w:val="clear" w:color="auto" w:fill="auto"/>
            <w:noWrap/>
            <w:vAlign w:val="center"/>
          </w:tcPr>
          <w:p w14:paraId="46090819"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1541</w:t>
            </w:r>
          </w:p>
        </w:tc>
      </w:tr>
      <w:tr w:rsidR="003C3DA0" w:rsidRPr="00CC49AB" w14:paraId="7376740B" w14:textId="77777777" w:rsidTr="00D34145">
        <w:trPr>
          <w:trHeight w:val="20"/>
          <w:jc w:val="center"/>
        </w:trPr>
        <w:tc>
          <w:tcPr>
            <w:tcW w:w="3255" w:type="pct"/>
            <w:shd w:val="clear" w:color="auto" w:fill="auto"/>
            <w:noWrap/>
          </w:tcPr>
          <w:p w14:paraId="07D20362"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Qendrore: Të gjitha Ndërtesat Administrative të të gjitha Ministrive dhe Agjencive</w:t>
            </w:r>
          </w:p>
        </w:tc>
        <w:tc>
          <w:tcPr>
            <w:tcW w:w="291" w:type="pct"/>
            <w:shd w:val="clear" w:color="auto" w:fill="auto"/>
            <w:noWrap/>
            <w:vAlign w:val="center"/>
          </w:tcPr>
          <w:p w14:paraId="1ED87A01"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1630</w:t>
            </w:r>
          </w:p>
        </w:tc>
        <w:tc>
          <w:tcPr>
            <w:tcW w:w="291" w:type="pct"/>
            <w:shd w:val="clear" w:color="auto" w:fill="auto"/>
            <w:noWrap/>
            <w:vAlign w:val="center"/>
          </w:tcPr>
          <w:p w14:paraId="71CD4310"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1656</w:t>
            </w:r>
          </w:p>
        </w:tc>
        <w:tc>
          <w:tcPr>
            <w:tcW w:w="291" w:type="pct"/>
            <w:shd w:val="clear" w:color="auto" w:fill="auto"/>
            <w:noWrap/>
            <w:vAlign w:val="center"/>
          </w:tcPr>
          <w:p w14:paraId="6A92C0AF"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1687</w:t>
            </w:r>
          </w:p>
        </w:tc>
        <w:tc>
          <w:tcPr>
            <w:tcW w:w="291" w:type="pct"/>
            <w:shd w:val="clear" w:color="auto" w:fill="auto"/>
            <w:noWrap/>
            <w:vAlign w:val="center"/>
          </w:tcPr>
          <w:p w14:paraId="1AF6EDCA"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1722</w:t>
            </w:r>
          </w:p>
        </w:tc>
        <w:tc>
          <w:tcPr>
            <w:tcW w:w="291" w:type="pct"/>
            <w:shd w:val="clear" w:color="auto" w:fill="auto"/>
            <w:noWrap/>
            <w:vAlign w:val="center"/>
          </w:tcPr>
          <w:p w14:paraId="0E0D2DA9"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1764</w:t>
            </w:r>
          </w:p>
        </w:tc>
        <w:tc>
          <w:tcPr>
            <w:tcW w:w="291" w:type="pct"/>
            <w:shd w:val="clear" w:color="auto" w:fill="auto"/>
            <w:noWrap/>
            <w:vAlign w:val="center"/>
          </w:tcPr>
          <w:p w14:paraId="2A9D669E"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1813</w:t>
            </w:r>
          </w:p>
        </w:tc>
      </w:tr>
      <w:tr w:rsidR="003C3DA0" w:rsidRPr="00CC49AB" w14:paraId="31150F73" w14:textId="77777777" w:rsidTr="00D34145">
        <w:trPr>
          <w:trHeight w:val="20"/>
          <w:jc w:val="center"/>
        </w:trPr>
        <w:tc>
          <w:tcPr>
            <w:tcW w:w="3255" w:type="pct"/>
            <w:shd w:val="clear" w:color="auto" w:fill="auto"/>
            <w:noWrap/>
            <w:vAlign w:val="center"/>
          </w:tcPr>
          <w:p w14:paraId="224EB020"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Totali</w:t>
            </w:r>
          </w:p>
        </w:tc>
        <w:tc>
          <w:tcPr>
            <w:tcW w:w="291" w:type="pct"/>
            <w:shd w:val="clear" w:color="auto" w:fill="auto"/>
            <w:noWrap/>
            <w:vAlign w:val="center"/>
          </w:tcPr>
          <w:p w14:paraId="3FC78548"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5714</w:t>
            </w:r>
          </w:p>
        </w:tc>
        <w:tc>
          <w:tcPr>
            <w:tcW w:w="291" w:type="pct"/>
            <w:shd w:val="clear" w:color="auto" w:fill="auto"/>
            <w:noWrap/>
            <w:vAlign w:val="center"/>
          </w:tcPr>
          <w:p w14:paraId="6450E3D6"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5812</w:t>
            </w:r>
          </w:p>
        </w:tc>
        <w:tc>
          <w:tcPr>
            <w:tcW w:w="291" w:type="pct"/>
            <w:shd w:val="clear" w:color="auto" w:fill="auto"/>
            <w:noWrap/>
            <w:vAlign w:val="center"/>
          </w:tcPr>
          <w:p w14:paraId="0E4169ED"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5925</w:t>
            </w:r>
          </w:p>
        </w:tc>
        <w:tc>
          <w:tcPr>
            <w:tcW w:w="291" w:type="pct"/>
            <w:shd w:val="clear" w:color="auto" w:fill="auto"/>
            <w:noWrap/>
            <w:vAlign w:val="center"/>
          </w:tcPr>
          <w:p w14:paraId="7E897320"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6058</w:t>
            </w:r>
          </w:p>
        </w:tc>
        <w:tc>
          <w:tcPr>
            <w:tcW w:w="291" w:type="pct"/>
            <w:shd w:val="clear" w:color="auto" w:fill="auto"/>
            <w:noWrap/>
            <w:vAlign w:val="center"/>
          </w:tcPr>
          <w:p w14:paraId="7A127E2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6215</w:t>
            </w:r>
          </w:p>
        </w:tc>
        <w:tc>
          <w:tcPr>
            <w:tcW w:w="291" w:type="pct"/>
            <w:shd w:val="clear" w:color="auto" w:fill="auto"/>
            <w:noWrap/>
            <w:vAlign w:val="center"/>
          </w:tcPr>
          <w:p w14:paraId="327E447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6401</w:t>
            </w:r>
          </w:p>
        </w:tc>
      </w:tr>
      <w:tr w:rsidR="003C3DA0" w:rsidRPr="00CC49AB" w14:paraId="425D7C5E" w14:textId="77777777" w:rsidTr="00D34145">
        <w:trPr>
          <w:trHeight w:val="20"/>
          <w:jc w:val="center"/>
        </w:trPr>
        <w:tc>
          <w:tcPr>
            <w:tcW w:w="3255" w:type="pct"/>
            <w:shd w:val="clear" w:color="auto" w:fill="FDE9D9" w:themeFill="accent6" w:themeFillTint="33"/>
            <w:noWrap/>
            <w:vAlign w:val="center"/>
          </w:tcPr>
          <w:p w14:paraId="0FFE8B8B"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Kategoria</w:t>
            </w:r>
          </w:p>
        </w:tc>
        <w:tc>
          <w:tcPr>
            <w:tcW w:w="291" w:type="pct"/>
            <w:shd w:val="clear" w:color="auto" w:fill="FDE9D9" w:themeFill="accent6" w:themeFillTint="33"/>
            <w:noWrap/>
            <w:vAlign w:val="center"/>
          </w:tcPr>
          <w:p w14:paraId="333C020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2047</w:t>
            </w:r>
          </w:p>
        </w:tc>
        <w:tc>
          <w:tcPr>
            <w:tcW w:w="291" w:type="pct"/>
            <w:shd w:val="clear" w:color="auto" w:fill="FDE9D9" w:themeFill="accent6" w:themeFillTint="33"/>
            <w:noWrap/>
            <w:vAlign w:val="center"/>
          </w:tcPr>
          <w:p w14:paraId="202698A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2048</w:t>
            </w:r>
          </w:p>
        </w:tc>
        <w:tc>
          <w:tcPr>
            <w:tcW w:w="291" w:type="pct"/>
            <w:shd w:val="clear" w:color="auto" w:fill="FDE9D9" w:themeFill="accent6" w:themeFillTint="33"/>
            <w:noWrap/>
            <w:vAlign w:val="center"/>
          </w:tcPr>
          <w:p w14:paraId="03BB8E99"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2049</w:t>
            </w:r>
          </w:p>
        </w:tc>
        <w:tc>
          <w:tcPr>
            <w:tcW w:w="291" w:type="pct"/>
            <w:shd w:val="clear" w:color="auto" w:fill="FDE9D9" w:themeFill="accent6" w:themeFillTint="33"/>
            <w:noWrap/>
            <w:vAlign w:val="center"/>
          </w:tcPr>
          <w:p w14:paraId="4D5A391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2050</w:t>
            </w:r>
          </w:p>
        </w:tc>
        <w:tc>
          <w:tcPr>
            <w:tcW w:w="291" w:type="pct"/>
            <w:shd w:val="clear" w:color="auto" w:fill="auto"/>
            <w:noWrap/>
            <w:vAlign w:val="center"/>
          </w:tcPr>
          <w:p w14:paraId="194CA8A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c>
          <w:tcPr>
            <w:tcW w:w="291" w:type="pct"/>
            <w:shd w:val="clear" w:color="auto" w:fill="auto"/>
            <w:noWrap/>
            <w:vAlign w:val="center"/>
          </w:tcPr>
          <w:p w14:paraId="2CEE05B3"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r>
      <w:tr w:rsidR="003C3DA0" w:rsidRPr="00CC49AB" w14:paraId="49F64916" w14:textId="77777777" w:rsidTr="00D34145">
        <w:trPr>
          <w:trHeight w:val="20"/>
          <w:jc w:val="center"/>
        </w:trPr>
        <w:tc>
          <w:tcPr>
            <w:tcW w:w="3255" w:type="pct"/>
            <w:shd w:val="clear" w:color="auto" w:fill="auto"/>
            <w:noWrap/>
          </w:tcPr>
          <w:p w14:paraId="177901E9"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 xml:space="preserve">Bashkiake: Cerdhe, Kopshte, Shkolla fillore dhe ndërtesa të tjera të sistemit të edukimit </w:t>
            </w:r>
          </w:p>
        </w:tc>
        <w:tc>
          <w:tcPr>
            <w:tcW w:w="291" w:type="pct"/>
            <w:shd w:val="clear" w:color="auto" w:fill="auto"/>
            <w:noWrap/>
            <w:vAlign w:val="center"/>
          </w:tcPr>
          <w:p w14:paraId="184B005E"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2090</w:t>
            </w:r>
          </w:p>
        </w:tc>
        <w:tc>
          <w:tcPr>
            <w:tcW w:w="291" w:type="pct"/>
            <w:shd w:val="clear" w:color="auto" w:fill="auto"/>
            <w:noWrap/>
            <w:vAlign w:val="center"/>
          </w:tcPr>
          <w:p w14:paraId="1059DCE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2174</w:t>
            </w:r>
          </w:p>
        </w:tc>
        <w:tc>
          <w:tcPr>
            <w:tcW w:w="291" w:type="pct"/>
            <w:shd w:val="clear" w:color="auto" w:fill="auto"/>
            <w:noWrap/>
            <w:vAlign w:val="center"/>
          </w:tcPr>
          <w:p w14:paraId="627B8F8F"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2276</w:t>
            </w:r>
          </w:p>
        </w:tc>
        <w:tc>
          <w:tcPr>
            <w:tcW w:w="291" w:type="pct"/>
            <w:shd w:val="clear" w:color="auto" w:fill="auto"/>
            <w:noWrap/>
            <w:vAlign w:val="center"/>
          </w:tcPr>
          <w:p w14:paraId="393F4966"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2400</w:t>
            </w:r>
          </w:p>
        </w:tc>
        <w:tc>
          <w:tcPr>
            <w:tcW w:w="291" w:type="pct"/>
            <w:shd w:val="clear" w:color="auto" w:fill="auto"/>
            <w:noWrap/>
            <w:vAlign w:val="center"/>
          </w:tcPr>
          <w:p w14:paraId="4BEFAFD6"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c>
          <w:tcPr>
            <w:tcW w:w="291" w:type="pct"/>
            <w:shd w:val="clear" w:color="auto" w:fill="auto"/>
            <w:noWrap/>
            <w:vAlign w:val="center"/>
          </w:tcPr>
          <w:p w14:paraId="45398028"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r>
      <w:tr w:rsidR="003C3DA0" w:rsidRPr="00CC49AB" w14:paraId="79153531" w14:textId="77777777" w:rsidTr="00D34145">
        <w:trPr>
          <w:trHeight w:val="20"/>
          <w:jc w:val="center"/>
        </w:trPr>
        <w:tc>
          <w:tcPr>
            <w:tcW w:w="3255" w:type="pct"/>
            <w:shd w:val="clear" w:color="auto" w:fill="auto"/>
            <w:noWrap/>
          </w:tcPr>
          <w:p w14:paraId="085EA092"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Bashkiake: Të gjitha Ndërtesat e tjera Administrative</w:t>
            </w:r>
          </w:p>
        </w:tc>
        <w:tc>
          <w:tcPr>
            <w:tcW w:w="291" w:type="pct"/>
            <w:shd w:val="clear" w:color="auto" w:fill="auto"/>
            <w:noWrap/>
            <w:vAlign w:val="center"/>
          </w:tcPr>
          <w:p w14:paraId="3142B0C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763</w:t>
            </w:r>
          </w:p>
        </w:tc>
        <w:tc>
          <w:tcPr>
            <w:tcW w:w="291" w:type="pct"/>
            <w:shd w:val="clear" w:color="auto" w:fill="auto"/>
            <w:noWrap/>
            <w:vAlign w:val="center"/>
          </w:tcPr>
          <w:p w14:paraId="6684441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797</w:t>
            </w:r>
          </w:p>
        </w:tc>
        <w:tc>
          <w:tcPr>
            <w:tcW w:w="291" w:type="pct"/>
            <w:shd w:val="clear" w:color="auto" w:fill="auto"/>
            <w:noWrap/>
            <w:vAlign w:val="center"/>
          </w:tcPr>
          <w:p w14:paraId="7B350DFA"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839</w:t>
            </w:r>
          </w:p>
        </w:tc>
        <w:tc>
          <w:tcPr>
            <w:tcW w:w="291" w:type="pct"/>
            <w:shd w:val="clear" w:color="auto" w:fill="auto"/>
            <w:noWrap/>
            <w:vAlign w:val="center"/>
          </w:tcPr>
          <w:p w14:paraId="3D66380A"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890</w:t>
            </w:r>
          </w:p>
        </w:tc>
        <w:tc>
          <w:tcPr>
            <w:tcW w:w="291" w:type="pct"/>
            <w:shd w:val="clear" w:color="auto" w:fill="auto"/>
            <w:noWrap/>
            <w:vAlign w:val="center"/>
          </w:tcPr>
          <w:p w14:paraId="1580BA2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c>
          <w:tcPr>
            <w:tcW w:w="291" w:type="pct"/>
            <w:shd w:val="clear" w:color="auto" w:fill="auto"/>
            <w:noWrap/>
            <w:vAlign w:val="center"/>
          </w:tcPr>
          <w:p w14:paraId="0672B1A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r>
      <w:tr w:rsidR="003C3DA0" w:rsidRPr="00CC49AB" w14:paraId="7C4A9574" w14:textId="77777777" w:rsidTr="00D34145">
        <w:trPr>
          <w:trHeight w:val="20"/>
          <w:jc w:val="center"/>
        </w:trPr>
        <w:tc>
          <w:tcPr>
            <w:tcW w:w="3255" w:type="pct"/>
            <w:shd w:val="clear" w:color="auto" w:fill="auto"/>
            <w:noWrap/>
          </w:tcPr>
          <w:p w14:paraId="3DA6927C"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Qendrore: Universitete &amp; Konvikte</w:t>
            </w:r>
          </w:p>
        </w:tc>
        <w:tc>
          <w:tcPr>
            <w:tcW w:w="291" w:type="pct"/>
            <w:shd w:val="clear" w:color="auto" w:fill="auto"/>
            <w:noWrap/>
            <w:vAlign w:val="center"/>
          </w:tcPr>
          <w:p w14:paraId="3A4E784A"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303</w:t>
            </w:r>
          </w:p>
        </w:tc>
        <w:tc>
          <w:tcPr>
            <w:tcW w:w="291" w:type="pct"/>
            <w:shd w:val="clear" w:color="auto" w:fill="auto"/>
            <w:noWrap/>
            <w:vAlign w:val="center"/>
          </w:tcPr>
          <w:p w14:paraId="6F696F2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313</w:t>
            </w:r>
          </w:p>
        </w:tc>
        <w:tc>
          <w:tcPr>
            <w:tcW w:w="291" w:type="pct"/>
            <w:shd w:val="clear" w:color="auto" w:fill="auto"/>
            <w:noWrap/>
            <w:vAlign w:val="center"/>
          </w:tcPr>
          <w:p w14:paraId="3ADABEF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325</w:t>
            </w:r>
          </w:p>
        </w:tc>
        <w:tc>
          <w:tcPr>
            <w:tcW w:w="291" w:type="pct"/>
            <w:shd w:val="clear" w:color="auto" w:fill="auto"/>
            <w:noWrap/>
            <w:vAlign w:val="center"/>
          </w:tcPr>
          <w:p w14:paraId="74DD6E7C"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340</w:t>
            </w:r>
          </w:p>
        </w:tc>
        <w:tc>
          <w:tcPr>
            <w:tcW w:w="291" w:type="pct"/>
            <w:shd w:val="clear" w:color="auto" w:fill="auto"/>
            <w:noWrap/>
            <w:vAlign w:val="center"/>
          </w:tcPr>
          <w:p w14:paraId="6DE479F0"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c>
          <w:tcPr>
            <w:tcW w:w="291" w:type="pct"/>
            <w:shd w:val="clear" w:color="auto" w:fill="auto"/>
            <w:noWrap/>
            <w:vAlign w:val="center"/>
          </w:tcPr>
          <w:p w14:paraId="7126E5C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r>
      <w:tr w:rsidR="003C3DA0" w:rsidRPr="00CC49AB" w14:paraId="50067ABF" w14:textId="77777777" w:rsidTr="00D34145">
        <w:trPr>
          <w:trHeight w:val="20"/>
          <w:jc w:val="center"/>
        </w:trPr>
        <w:tc>
          <w:tcPr>
            <w:tcW w:w="3255" w:type="pct"/>
            <w:shd w:val="clear" w:color="auto" w:fill="auto"/>
            <w:noWrap/>
          </w:tcPr>
          <w:p w14:paraId="545474F5"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Qendrore: Të gjitha ndërtesat shëndetësore dhe sociale</w:t>
            </w:r>
          </w:p>
        </w:tc>
        <w:tc>
          <w:tcPr>
            <w:tcW w:w="291" w:type="pct"/>
            <w:shd w:val="clear" w:color="auto" w:fill="auto"/>
            <w:noWrap/>
            <w:vAlign w:val="center"/>
          </w:tcPr>
          <w:p w14:paraId="4717B18C"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1596</w:t>
            </w:r>
          </w:p>
        </w:tc>
        <w:tc>
          <w:tcPr>
            <w:tcW w:w="291" w:type="pct"/>
            <w:shd w:val="clear" w:color="auto" w:fill="auto"/>
            <w:noWrap/>
            <w:vAlign w:val="center"/>
          </w:tcPr>
          <w:p w14:paraId="730319D4"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1662</w:t>
            </w:r>
          </w:p>
        </w:tc>
        <w:tc>
          <w:tcPr>
            <w:tcW w:w="291" w:type="pct"/>
            <w:shd w:val="clear" w:color="auto" w:fill="auto"/>
            <w:noWrap/>
            <w:vAlign w:val="center"/>
          </w:tcPr>
          <w:p w14:paraId="5902CF4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1742</w:t>
            </w:r>
          </w:p>
        </w:tc>
        <w:tc>
          <w:tcPr>
            <w:tcW w:w="291" w:type="pct"/>
            <w:shd w:val="clear" w:color="auto" w:fill="auto"/>
            <w:noWrap/>
            <w:vAlign w:val="center"/>
          </w:tcPr>
          <w:p w14:paraId="5BD6BAF9"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1840</w:t>
            </w:r>
          </w:p>
        </w:tc>
        <w:tc>
          <w:tcPr>
            <w:tcW w:w="291" w:type="pct"/>
            <w:shd w:val="clear" w:color="auto" w:fill="auto"/>
            <w:noWrap/>
            <w:vAlign w:val="center"/>
          </w:tcPr>
          <w:p w14:paraId="57CFB6AD"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c>
          <w:tcPr>
            <w:tcW w:w="291" w:type="pct"/>
            <w:shd w:val="clear" w:color="auto" w:fill="auto"/>
            <w:noWrap/>
            <w:vAlign w:val="center"/>
          </w:tcPr>
          <w:p w14:paraId="569FEAFB"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r>
      <w:tr w:rsidR="003C3DA0" w:rsidRPr="00CC49AB" w14:paraId="35A896A0" w14:textId="77777777" w:rsidTr="00D34145">
        <w:trPr>
          <w:trHeight w:val="20"/>
          <w:jc w:val="center"/>
        </w:trPr>
        <w:tc>
          <w:tcPr>
            <w:tcW w:w="3255" w:type="pct"/>
            <w:shd w:val="clear" w:color="auto" w:fill="auto"/>
            <w:noWrap/>
          </w:tcPr>
          <w:p w14:paraId="239FC9E1"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hAnsi="Garamond" w:cs="Times New Roman"/>
                <w:sz w:val="16"/>
                <w:szCs w:val="16"/>
              </w:rPr>
              <w:t>Qendrore: Të gjitha Ndërtesat Administrative të të gjitha Ministrive dhe Agjencive</w:t>
            </w:r>
          </w:p>
        </w:tc>
        <w:tc>
          <w:tcPr>
            <w:tcW w:w="291" w:type="pct"/>
            <w:shd w:val="clear" w:color="auto" w:fill="auto"/>
            <w:noWrap/>
            <w:vAlign w:val="center"/>
          </w:tcPr>
          <w:p w14:paraId="4410841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1872</w:t>
            </w:r>
          </w:p>
        </w:tc>
        <w:tc>
          <w:tcPr>
            <w:tcW w:w="291" w:type="pct"/>
            <w:shd w:val="clear" w:color="auto" w:fill="auto"/>
            <w:noWrap/>
            <w:vAlign w:val="center"/>
          </w:tcPr>
          <w:p w14:paraId="48A77D61"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1942</w:t>
            </w:r>
          </w:p>
        </w:tc>
        <w:tc>
          <w:tcPr>
            <w:tcW w:w="291" w:type="pct"/>
            <w:shd w:val="clear" w:color="auto" w:fill="auto"/>
            <w:noWrap/>
            <w:vAlign w:val="center"/>
          </w:tcPr>
          <w:p w14:paraId="5C81E015"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2025</w:t>
            </w:r>
          </w:p>
        </w:tc>
        <w:tc>
          <w:tcPr>
            <w:tcW w:w="291" w:type="pct"/>
            <w:shd w:val="clear" w:color="auto" w:fill="auto"/>
            <w:noWrap/>
            <w:vAlign w:val="center"/>
          </w:tcPr>
          <w:p w14:paraId="7D7E6A67"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sz w:val="16"/>
                <w:szCs w:val="16"/>
              </w:rPr>
              <w:t>2127</w:t>
            </w:r>
          </w:p>
        </w:tc>
        <w:tc>
          <w:tcPr>
            <w:tcW w:w="291" w:type="pct"/>
            <w:shd w:val="clear" w:color="auto" w:fill="auto"/>
            <w:noWrap/>
            <w:vAlign w:val="center"/>
          </w:tcPr>
          <w:p w14:paraId="75C4FD6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c>
          <w:tcPr>
            <w:tcW w:w="291" w:type="pct"/>
            <w:shd w:val="clear" w:color="auto" w:fill="auto"/>
            <w:noWrap/>
            <w:vAlign w:val="center"/>
          </w:tcPr>
          <w:p w14:paraId="21397E22"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r>
      <w:tr w:rsidR="003C3DA0" w:rsidRPr="00CC49AB" w14:paraId="3A93A198" w14:textId="77777777" w:rsidTr="00D34145">
        <w:trPr>
          <w:trHeight w:val="20"/>
          <w:jc w:val="center"/>
        </w:trPr>
        <w:tc>
          <w:tcPr>
            <w:tcW w:w="3255" w:type="pct"/>
            <w:shd w:val="clear" w:color="auto" w:fill="auto"/>
            <w:noWrap/>
            <w:vAlign w:val="center"/>
          </w:tcPr>
          <w:p w14:paraId="1FA73B6A" w14:textId="77777777" w:rsidR="003C3DA0" w:rsidRPr="00CC49AB" w:rsidRDefault="003C3DA0" w:rsidP="008E11B0">
            <w:pPr>
              <w:spacing w:after="0" w:line="240" w:lineRule="auto"/>
              <w:jc w:val="both"/>
              <w:rPr>
                <w:rFonts w:ascii="Garamond" w:eastAsia="Times New Roman" w:hAnsi="Garamond" w:cs="Times New Roman"/>
                <w:b/>
                <w:bCs/>
                <w:sz w:val="16"/>
                <w:szCs w:val="16"/>
                <w:lang w:eastAsia="en-US"/>
              </w:rPr>
            </w:pPr>
            <w:r w:rsidRPr="00CC49AB">
              <w:rPr>
                <w:rFonts w:ascii="Garamond" w:eastAsia="Times New Roman" w:hAnsi="Garamond" w:cs="Times New Roman"/>
                <w:b/>
                <w:bCs/>
                <w:sz w:val="16"/>
                <w:szCs w:val="16"/>
                <w:lang w:eastAsia="en-US"/>
              </w:rPr>
              <w:t>Totali</w:t>
            </w:r>
          </w:p>
        </w:tc>
        <w:tc>
          <w:tcPr>
            <w:tcW w:w="291" w:type="pct"/>
            <w:shd w:val="clear" w:color="auto" w:fill="auto"/>
            <w:noWrap/>
            <w:vAlign w:val="center"/>
          </w:tcPr>
          <w:p w14:paraId="6D9F0954"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6623</w:t>
            </w:r>
          </w:p>
        </w:tc>
        <w:tc>
          <w:tcPr>
            <w:tcW w:w="291" w:type="pct"/>
            <w:shd w:val="clear" w:color="auto" w:fill="auto"/>
            <w:noWrap/>
            <w:vAlign w:val="center"/>
          </w:tcPr>
          <w:p w14:paraId="0935C1B9"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6889</w:t>
            </w:r>
          </w:p>
        </w:tc>
        <w:tc>
          <w:tcPr>
            <w:tcW w:w="291" w:type="pct"/>
            <w:shd w:val="clear" w:color="auto" w:fill="auto"/>
            <w:noWrap/>
            <w:vAlign w:val="center"/>
          </w:tcPr>
          <w:p w14:paraId="6E558064"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7209</w:t>
            </w:r>
          </w:p>
        </w:tc>
        <w:tc>
          <w:tcPr>
            <w:tcW w:w="291" w:type="pct"/>
            <w:shd w:val="clear" w:color="auto" w:fill="auto"/>
            <w:noWrap/>
            <w:vAlign w:val="center"/>
          </w:tcPr>
          <w:p w14:paraId="612B6048"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r w:rsidRPr="00CC49AB">
              <w:rPr>
                <w:rFonts w:ascii="Garamond" w:hAnsi="Garamond" w:cs="Times New Roman"/>
                <w:b/>
                <w:bCs/>
                <w:sz w:val="16"/>
                <w:szCs w:val="16"/>
              </w:rPr>
              <w:t>7597</w:t>
            </w:r>
          </w:p>
        </w:tc>
        <w:tc>
          <w:tcPr>
            <w:tcW w:w="291" w:type="pct"/>
            <w:shd w:val="clear" w:color="auto" w:fill="auto"/>
            <w:noWrap/>
            <w:vAlign w:val="center"/>
          </w:tcPr>
          <w:p w14:paraId="58198FFC"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c>
          <w:tcPr>
            <w:tcW w:w="291" w:type="pct"/>
            <w:shd w:val="clear" w:color="auto" w:fill="auto"/>
            <w:noWrap/>
            <w:vAlign w:val="center"/>
          </w:tcPr>
          <w:p w14:paraId="67B58A9D" w14:textId="77777777" w:rsidR="003C3DA0" w:rsidRPr="00CC49AB" w:rsidRDefault="003C3DA0" w:rsidP="006D0222">
            <w:pPr>
              <w:spacing w:after="0" w:line="240" w:lineRule="auto"/>
              <w:jc w:val="right"/>
              <w:rPr>
                <w:rFonts w:ascii="Garamond" w:eastAsia="Times New Roman" w:hAnsi="Garamond" w:cs="Times New Roman"/>
                <w:b/>
                <w:bCs/>
                <w:sz w:val="16"/>
                <w:szCs w:val="16"/>
                <w:lang w:eastAsia="en-US"/>
              </w:rPr>
            </w:pPr>
          </w:p>
        </w:tc>
      </w:tr>
    </w:tbl>
    <w:p w14:paraId="4CAB2806" w14:textId="77777777" w:rsidR="003C3DA0" w:rsidRPr="00CC49AB" w:rsidRDefault="003C3DA0" w:rsidP="003C3DA0">
      <w:pPr>
        <w:spacing w:after="0" w:line="240" w:lineRule="auto"/>
        <w:rPr>
          <w:rFonts w:ascii="Garamond" w:hAnsi="Garamond" w:cs="Times New Roman"/>
        </w:rPr>
      </w:pPr>
    </w:p>
    <w:p w14:paraId="5D2B45EB" w14:textId="7D269C0C" w:rsidR="003C3DA0" w:rsidRPr="00CC49AB" w:rsidRDefault="003C3DA0" w:rsidP="00E82E3E">
      <w:pPr>
        <w:pStyle w:val="TEKSTIIIIII"/>
      </w:pPr>
      <w:bookmarkStart w:id="427" w:name="_Toc184729184"/>
      <w:r w:rsidRPr="00CC49AB">
        <w:t>Aneksi 15: Numri i parashikuar i ndërtesave publike qendrore dhe bashkiake</w:t>
      </w:r>
      <w:r w:rsidR="00DC2701" w:rsidRPr="00CC49AB">
        <w:t xml:space="preserve"> </w:t>
      </w:r>
      <w:r w:rsidRPr="00CC49AB">
        <w:t xml:space="preserve">për </w:t>
      </w:r>
      <w:r w:rsidR="00CC49AB" w:rsidRPr="00CC49AB">
        <w:t xml:space="preserve">zonën </w:t>
      </w:r>
      <w:r w:rsidRPr="00CC49AB">
        <w:t xml:space="preserve">1 për periudhën </w:t>
      </w:r>
      <w:r w:rsidR="00CE5C83" w:rsidRPr="00CC49AB">
        <w:t>2023–2050</w:t>
      </w:r>
      <w:bookmarkEnd w:id="427"/>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23"/>
        <w:gridCol w:w="749"/>
        <w:gridCol w:w="750"/>
        <w:gridCol w:w="750"/>
        <w:gridCol w:w="750"/>
        <w:gridCol w:w="752"/>
        <w:gridCol w:w="676"/>
      </w:tblGrid>
      <w:tr w:rsidR="003C3DA0" w:rsidRPr="00CC49AB" w14:paraId="2BF019E2" w14:textId="77777777" w:rsidTr="00CC49AB">
        <w:trPr>
          <w:trHeight w:val="144"/>
          <w:jc w:val="center"/>
        </w:trPr>
        <w:tc>
          <w:tcPr>
            <w:tcW w:w="2633" w:type="pct"/>
            <w:shd w:val="clear" w:color="auto" w:fill="FDE9D9" w:themeFill="accent6" w:themeFillTint="33"/>
            <w:noWrap/>
            <w:vAlign w:val="center"/>
            <w:hideMark/>
          </w:tcPr>
          <w:p w14:paraId="360334DD" w14:textId="77777777" w:rsidR="003C3DA0" w:rsidRPr="00CC49AB" w:rsidRDefault="003C3DA0" w:rsidP="008E11B0">
            <w:pPr>
              <w:spacing w:after="0" w:line="240" w:lineRule="auto"/>
              <w:jc w:val="both"/>
              <w:rPr>
                <w:rFonts w:ascii="Garamond" w:eastAsia="Times New Roman" w:hAnsi="Garamond" w:cs="Times New Roman"/>
                <w:sz w:val="14"/>
                <w:szCs w:val="14"/>
                <w:lang w:eastAsia="en-US"/>
              </w:rPr>
            </w:pPr>
            <w:r w:rsidRPr="00CC49AB">
              <w:rPr>
                <w:rFonts w:ascii="Garamond" w:eastAsia="Times New Roman" w:hAnsi="Garamond" w:cs="Times New Roman"/>
                <w:b/>
                <w:bCs/>
                <w:sz w:val="14"/>
                <w:szCs w:val="14"/>
                <w:lang w:eastAsia="en-US"/>
              </w:rPr>
              <w:t>Kategoria</w:t>
            </w:r>
          </w:p>
        </w:tc>
        <w:tc>
          <w:tcPr>
            <w:tcW w:w="401" w:type="pct"/>
            <w:shd w:val="clear" w:color="auto" w:fill="FDE9D9" w:themeFill="accent6" w:themeFillTint="33"/>
            <w:noWrap/>
            <w:vAlign w:val="center"/>
            <w:hideMark/>
          </w:tcPr>
          <w:p w14:paraId="340FC605"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eastAsia="Times New Roman" w:hAnsi="Garamond" w:cs="Times New Roman"/>
                <w:b/>
                <w:bCs/>
                <w:sz w:val="14"/>
                <w:szCs w:val="14"/>
                <w:lang w:eastAsia="en-US"/>
              </w:rPr>
              <w:t>2023</w:t>
            </w:r>
          </w:p>
        </w:tc>
        <w:tc>
          <w:tcPr>
            <w:tcW w:w="401" w:type="pct"/>
            <w:shd w:val="clear" w:color="auto" w:fill="FDE9D9" w:themeFill="accent6" w:themeFillTint="33"/>
            <w:noWrap/>
            <w:vAlign w:val="center"/>
            <w:hideMark/>
          </w:tcPr>
          <w:p w14:paraId="5C2C8F72"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eastAsia="Times New Roman" w:hAnsi="Garamond" w:cs="Times New Roman"/>
                <w:b/>
                <w:bCs/>
                <w:sz w:val="14"/>
                <w:szCs w:val="14"/>
                <w:lang w:eastAsia="en-US"/>
              </w:rPr>
              <w:t>2024</w:t>
            </w:r>
          </w:p>
        </w:tc>
        <w:tc>
          <w:tcPr>
            <w:tcW w:w="401" w:type="pct"/>
            <w:shd w:val="clear" w:color="auto" w:fill="FDE9D9" w:themeFill="accent6" w:themeFillTint="33"/>
            <w:noWrap/>
            <w:vAlign w:val="center"/>
            <w:hideMark/>
          </w:tcPr>
          <w:p w14:paraId="3487FC41"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eastAsia="Times New Roman" w:hAnsi="Garamond" w:cs="Times New Roman"/>
                <w:b/>
                <w:bCs/>
                <w:sz w:val="14"/>
                <w:szCs w:val="14"/>
                <w:lang w:eastAsia="en-US"/>
              </w:rPr>
              <w:t>2025</w:t>
            </w:r>
          </w:p>
        </w:tc>
        <w:tc>
          <w:tcPr>
            <w:tcW w:w="401" w:type="pct"/>
            <w:shd w:val="clear" w:color="auto" w:fill="FDE9D9" w:themeFill="accent6" w:themeFillTint="33"/>
            <w:noWrap/>
            <w:vAlign w:val="center"/>
            <w:hideMark/>
          </w:tcPr>
          <w:p w14:paraId="5FE51C68"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eastAsia="Times New Roman" w:hAnsi="Garamond" w:cs="Times New Roman"/>
                <w:b/>
                <w:bCs/>
                <w:sz w:val="14"/>
                <w:szCs w:val="14"/>
                <w:lang w:eastAsia="en-US"/>
              </w:rPr>
              <w:t>2026</w:t>
            </w:r>
          </w:p>
        </w:tc>
        <w:tc>
          <w:tcPr>
            <w:tcW w:w="402" w:type="pct"/>
            <w:shd w:val="clear" w:color="auto" w:fill="FDE9D9" w:themeFill="accent6" w:themeFillTint="33"/>
            <w:noWrap/>
            <w:vAlign w:val="center"/>
            <w:hideMark/>
          </w:tcPr>
          <w:p w14:paraId="737FB6F7"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eastAsia="Times New Roman" w:hAnsi="Garamond" w:cs="Times New Roman"/>
                <w:b/>
                <w:bCs/>
                <w:sz w:val="14"/>
                <w:szCs w:val="14"/>
                <w:lang w:eastAsia="en-US"/>
              </w:rPr>
              <w:t>2027</w:t>
            </w:r>
          </w:p>
        </w:tc>
        <w:tc>
          <w:tcPr>
            <w:tcW w:w="361" w:type="pct"/>
            <w:shd w:val="clear" w:color="auto" w:fill="FDE9D9" w:themeFill="accent6" w:themeFillTint="33"/>
            <w:noWrap/>
            <w:vAlign w:val="center"/>
            <w:hideMark/>
          </w:tcPr>
          <w:p w14:paraId="059B253C"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eastAsia="Times New Roman" w:hAnsi="Garamond" w:cs="Times New Roman"/>
                <w:b/>
                <w:bCs/>
                <w:sz w:val="14"/>
                <w:szCs w:val="14"/>
                <w:lang w:eastAsia="en-US"/>
              </w:rPr>
              <w:t>2028</w:t>
            </w:r>
          </w:p>
        </w:tc>
      </w:tr>
      <w:tr w:rsidR="003C3DA0" w:rsidRPr="00CC49AB" w14:paraId="68ACD917" w14:textId="77777777" w:rsidTr="00CC49AB">
        <w:trPr>
          <w:trHeight w:val="144"/>
          <w:jc w:val="center"/>
        </w:trPr>
        <w:tc>
          <w:tcPr>
            <w:tcW w:w="2633" w:type="pct"/>
            <w:shd w:val="clear" w:color="auto" w:fill="auto"/>
            <w:noWrap/>
            <w:hideMark/>
          </w:tcPr>
          <w:p w14:paraId="351DB796" w14:textId="77777777" w:rsidR="003C3DA0" w:rsidRPr="00CC49AB" w:rsidRDefault="003C3DA0" w:rsidP="008E11B0">
            <w:pPr>
              <w:spacing w:after="0" w:line="240" w:lineRule="auto"/>
              <w:jc w:val="both"/>
              <w:rPr>
                <w:rFonts w:ascii="Garamond" w:eastAsia="Times New Roman" w:hAnsi="Garamond" w:cs="Times New Roman"/>
                <w:sz w:val="14"/>
                <w:szCs w:val="14"/>
                <w:lang w:eastAsia="en-US"/>
              </w:rPr>
            </w:pPr>
            <w:r w:rsidRPr="00CC49AB">
              <w:rPr>
                <w:rFonts w:ascii="Garamond" w:hAnsi="Garamond" w:cs="Times New Roman"/>
                <w:sz w:val="14"/>
                <w:szCs w:val="14"/>
              </w:rPr>
              <w:t xml:space="preserve">Bashkiake: Cerdhe, Kopshte, Shkolla fillore dhe ndërtesa të tjera të sistemit të edukimit </w:t>
            </w:r>
          </w:p>
        </w:tc>
        <w:tc>
          <w:tcPr>
            <w:tcW w:w="401" w:type="pct"/>
            <w:shd w:val="clear" w:color="auto" w:fill="auto"/>
            <w:noWrap/>
            <w:vAlign w:val="center"/>
          </w:tcPr>
          <w:p w14:paraId="5018D014"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2219162</w:t>
            </w:r>
          </w:p>
        </w:tc>
        <w:tc>
          <w:tcPr>
            <w:tcW w:w="401" w:type="pct"/>
            <w:shd w:val="clear" w:color="auto" w:fill="auto"/>
            <w:noWrap/>
            <w:vAlign w:val="center"/>
          </w:tcPr>
          <w:p w14:paraId="62F38041"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2228372</w:t>
            </w:r>
          </w:p>
        </w:tc>
        <w:tc>
          <w:tcPr>
            <w:tcW w:w="401" w:type="pct"/>
            <w:shd w:val="clear" w:color="auto" w:fill="auto"/>
            <w:noWrap/>
            <w:vAlign w:val="center"/>
          </w:tcPr>
          <w:p w14:paraId="328C3A85"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2237674</w:t>
            </w:r>
          </w:p>
        </w:tc>
        <w:tc>
          <w:tcPr>
            <w:tcW w:w="401" w:type="pct"/>
            <w:shd w:val="clear" w:color="auto" w:fill="auto"/>
            <w:noWrap/>
            <w:vAlign w:val="center"/>
          </w:tcPr>
          <w:p w14:paraId="48ADD24A"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2247163</w:t>
            </w:r>
          </w:p>
        </w:tc>
        <w:tc>
          <w:tcPr>
            <w:tcW w:w="402" w:type="pct"/>
            <w:shd w:val="clear" w:color="auto" w:fill="auto"/>
            <w:noWrap/>
            <w:vAlign w:val="center"/>
          </w:tcPr>
          <w:p w14:paraId="4F692FC8"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2256936</w:t>
            </w:r>
          </w:p>
        </w:tc>
        <w:tc>
          <w:tcPr>
            <w:tcW w:w="361" w:type="pct"/>
            <w:shd w:val="clear" w:color="auto" w:fill="auto"/>
            <w:noWrap/>
            <w:vAlign w:val="center"/>
          </w:tcPr>
          <w:p w14:paraId="115AEFC3"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2267100</w:t>
            </w:r>
          </w:p>
        </w:tc>
      </w:tr>
      <w:tr w:rsidR="003C3DA0" w:rsidRPr="00CC49AB" w14:paraId="131938D2" w14:textId="77777777" w:rsidTr="00CC49AB">
        <w:trPr>
          <w:trHeight w:val="144"/>
          <w:jc w:val="center"/>
        </w:trPr>
        <w:tc>
          <w:tcPr>
            <w:tcW w:w="2633" w:type="pct"/>
            <w:shd w:val="clear" w:color="auto" w:fill="auto"/>
            <w:noWrap/>
            <w:hideMark/>
          </w:tcPr>
          <w:p w14:paraId="4A112B9C" w14:textId="77777777" w:rsidR="003C3DA0" w:rsidRPr="00CC49AB" w:rsidRDefault="003C3DA0" w:rsidP="008E11B0">
            <w:pPr>
              <w:spacing w:after="0" w:line="240" w:lineRule="auto"/>
              <w:jc w:val="both"/>
              <w:rPr>
                <w:rFonts w:ascii="Garamond" w:eastAsia="Times New Roman" w:hAnsi="Garamond" w:cs="Times New Roman"/>
                <w:sz w:val="14"/>
                <w:szCs w:val="14"/>
                <w:lang w:eastAsia="en-US"/>
              </w:rPr>
            </w:pPr>
            <w:r w:rsidRPr="00CC49AB">
              <w:rPr>
                <w:rFonts w:ascii="Garamond" w:hAnsi="Garamond" w:cs="Times New Roman"/>
                <w:sz w:val="14"/>
                <w:szCs w:val="14"/>
              </w:rPr>
              <w:t>Bashkiake: Të gjitha Ndërtesat e tjera Administrative</w:t>
            </w:r>
          </w:p>
        </w:tc>
        <w:tc>
          <w:tcPr>
            <w:tcW w:w="401" w:type="pct"/>
            <w:shd w:val="clear" w:color="auto" w:fill="auto"/>
            <w:noWrap/>
            <w:vAlign w:val="center"/>
          </w:tcPr>
          <w:p w14:paraId="0FC2DADD"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590537</w:t>
            </w:r>
          </w:p>
        </w:tc>
        <w:tc>
          <w:tcPr>
            <w:tcW w:w="401" w:type="pct"/>
            <w:shd w:val="clear" w:color="auto" w:fill="auto"/>
            <w:noWrap/>
            <w:vAlign w:val="center"/>
          </w:tcPr>
          <w:p w14:paraId="415305EF"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592940</w:t>
            </w:r>
          </w:p>
        </w:tc>
        <w:tc>
          <w:tcPr>
            <w:tcW w:w="401" w:type="pct"/>
            <w:shd w:val="clear" w:color="auto" w:fill="auto"/>
            <w:noWrap/>
            <w:vAlign w:val="center"/>
          </w:tcPr>
          <w:p w14:paraId="29177DC3"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595367</w:t>
            </w:r>
          </w:p>
        </w:tc>
        <w:tc>
          <w:tcPr>
            <w:tcW w:w="401" w:type="pct"/>
            <w:shd w:val="clear" w:color="auto" w:fill="auto"/>
            <w:noWrap/>
            <w:vAlign w:val="center"/>
          </w:tcPr>
          <w:p w14:paraId="054076D0"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597842</w:t>
            </w:r>
          </w:p>
        </w:tc>
        <w:tc>
          <w:tcPr>
            <w:tcW w:w="402" w:type="pct"/>
            <w:shd w:val="clear" w:color="auto" w:fill="auto"/>
            <w:noWrap/>
            <w:vAlign w:val="center"/>
          </w:tcPr>
          <w:p w14:paraId="151ABC4B"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600392</w:t>
            </w:r>
          </w:p>
        </w:tc>
        <w:tc>
          <w:tcPr>
            <w:tcW w:w="361" w:type="pct"/>
            <w:shd w:val="clear" w:color="auto" w:fill="auto"/>
            <w:noWrap/>
            <w:vAlign w:val="center"/>
          </w:tcPr>
          <w:p w14:paraId="3DB63B99"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603044</w:t>
            </w:r>
          </w:p>
        </w:tc>
      </w:tr>
      <w:tr w:rsidR="003C3DA0" w:rsidRPr="00CC49AB" w14:paraId="41F9D7E0" w14:textId="77777777" w:rsidTr="00CC49AB">
        <w:trPr>
          <w:trHeight w:val="144"/>
          <w:jc w:val="center"/>
        </w:trPr>
        <w:tc>
          <w:tcPr>
            <w:tcW w:w="2633" w:type="pct"/>
            <w:shd w:val="clear" w:color="auto" w:fill="auto"/>
            <w:noWrap/>
            <w:hideMark/>
          </w:tcPr>
          <w:p w14:paraId="49A59AC4" w14:textId="77777777" w:rsidR="003C3DA0" w:rsidRPr="00CC49AB" w:rsidRDefault="003C3DA0" w:rsidP="008E11B0">
            <w:pPr>
              <w:spacing w:after="0" w:line="240" w:lineRule="auto"/>
              <w:jc w:val="both"/>
              <w:rPr>
                <w:rFonts w:ascii="Garamond" w:eastAsia="Times New Roman" w:hAnsi="Garamond" w:cs="Times New Roman"/>
                <w:sz w:val="14"/>
                <w:szCs w:val="14"/>
                <w:lang w:eastAsia="en-US"/>
              </w:rPr>
            </w:pPr>
            <w:r w:rsidRPr="00CC49AB">
              <w:rPr>
                <w:rFonts w:ascii="Garamond" w:hAnsi="Garamond" w:cs="Times New Roman"/>
                <w:sz w:val="14"/>
                <w:szCs w:val="14"/>
              </w:rPr>
              <w:t>Qendrore: Universitete &amp; Konvikte</w:t>
            </w:r>
          </w:p>
        </w:tc>
        <w:tc>
          <w:tcPr>
            <w:tcW w:w="401" w:type="pct"/>
            <w:shd w:val="clear" w:color="auto" w:fill="auto"/>
            <w:noWrap/>
            <w:vAlign w:val="center"/>
          </w:tcPr>
          <w:p w14:paraId="712F402B"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737452</w:t>
            </w:r>
          </w:p>
        </w:tc>
        <w:tc>
          <w:tcPr>
            <w:tcW w:w="401" w:type="pct"/>
            <w:shd w:val="clear" w:color="auto" w:fill="auto"/>
            <w:noWrap/>
            <w:vAlign w:val="center"/>
          </w:tcPr>
          <w:p w14:paraId="3CBDB233"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740820</w:t>
            </w:r>
          </w:p>
        </w:tc>
        <w:tc>
          <w:tcPr>
            <w:tcW w:w="401" w:type="pct"/>
            <w:shd w:val="clear" w:color="auto" w:fill="auto"/>
            <w:noWrap/>
            <w:vAlign w:val="center"/>
          </w:tcPr>
          <w:p w14:paraId="546A1CAD"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744223</w:t>
            </w:r>
          </w:p>
        </w:tc>
        <w:tc>
          <w:tcPr>
            <w:tcW w:w="401" w:type="pct"/>
            <w:shd w:val="clear" w:color="auto" w:fill="auto"/>
            <w:noWrap/>
            <w:vAlign w:val="center"/>
          </w:tcPr>
          <w:p w14:paraId="05DB0400"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747693</w:t>
            </w:r>
          </w:p>
        </w:tc>
        <w:tc>
          <w:tcPr>
            <w:tcW w:w="402" w:type="pct"/>
            <w:shd w:val="clear" w:color="auto" w:fill="auto"/>
            <w:noWrap/>
            <w:vAlign w:val="center"/>
          </w:tcPr>
          <w:p w14:paraId="3E351DBC"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751267</w:t>
            </w:r>
          </w:p>
        </w:tc>
        <w:tc>
          <w:tcPr>
            <w:tcW w:w="361" w:type="pct"/>
            <w:shd w:val="clear" w:color="auto" w:fill="auto"/>
            <w:noWrap/>
            <w:vAlign w:val="center"/>
          </w:tcPr>
          <w:p w14:paraId="16C295CF"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754984</w:t>
            </w:r>
          </w:p>
        </w:tc>
      </w:tr>
      <w:tr w:rsidR="003C3DA0" w:rsidRPr="00CC49AB" w14:paraId="13461715" w14:textId="77777777" w:rsidTr="00CC49AB">
        <w:trPr>
          <w:trHeight w:val="144"/>
          <w:jc w:val="center"/>
        </w:trPr>
        <w:tc>
          <w:tcPr>
            <w:tcW w:w="2633" w:type="pct"/>
            <w:shd w:val="clear" w:color="auto" w:fill="auto"/>
            <w:noWrap/>
            <w:hideMark/>
          </w:tcPr>
          <w:p w14:paraId="28DB96A0" w14:textId="77777777" w:rsidR="003C3DA0" w:rsidRPr="00CC49AB" w:rsidRDefault="003C3DA0" w:rsidP="008E11B0">
            <w:pPr>
              <w:spacing w:after="0" w:line="240" w:lineRule="auto"/>
              <w:jc w:val="both"/>
              <w:rPr>
                <w:rFonts w:ascii="Garamond" w:eastAsia="Times New Roman" w:hAnsi="Garamond" w:cs="Times New Roman"/>
                <w:sz w:val="14"/>
                <w:szCs w:val="14"/>
                <w:lang w:eastAsia="en-US"/>
              </w:rPr>
            </w:pPr>
            <w:r w:rsidRPr="00CC49AB">
              <w:rPr>
                <w:rFonts w:ascii="Garamond" w:hAnsi="Garamond" w:cs="Times New Roman"/>
                <w:sz w:val="14"/>
                <w:szCs w:val="14"/>
              </w:rPr>
              <w:t>Qendrore: Të gjitha ndërtesat shëndetësore dhe sociale</w:t>
            </w:r>
          </w:p>
        </w:tc>
        <w:tc>
          <w:tcPr>
            <w:tcW w:w="401" w:type="pct"/>
            <w:shd w:val="clear" w:color="auto" w:fill="auto"/>
            <w:noWrap/>
            <w:vAlign w:val="center"/>
          </w:tcPr>
          <w:p w14:paraId="0B2E4155"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544769</w:t>
            </w:r>
          </w:p>
        </w:tc>
        <w:tc>
          <w:tcPr>
            <w:tcW w:w="401" w:type="pct"/>
            <w:shd w:val="clear" w:color="auto" w:fill="auto"/>
            <w:noWrap/>
            <w:vAlign w:val="center"/>
          </w:tcPr>
          <w:p w14:paraId="088D1F1E"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547134</w:t>
            </w:r>
          </w:p>
        </w:tc>
        <w:tc>
          <w:tcPr>
            <w:tcW w:w="401" w:type="pct"/>
            <w:shd w:val="clear" w:color="auto" w:fill="auto"/>
            <w:noWrap/>
            <w:vAlign w:val="center"/>
          </w:tcPr>
          <w:p w14:paraId="28EF6F15"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549523</w:t>
            </w:r>
          </w:p>
        </w:tc>
        <w:tc>
          <w:tcPr>
            <w:tcW w:w="401" w:type="pct"/>
            <w:shd w:val="clear" w:color="auto" w:fill="auto"/>
            <w:noWrap/>
            <w:vAlign w:val="center"/>
          </w:tcPr>
          <w:p w14:paraId="0485406A"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551960</w:t>
            </w:r>
          </w:p>
        </w:tc>
        <w:tc>
          <w:tcPr>
            <w:tcW w:w="402" w:type="pct"/>
            <w:shd w:val="clear" w:color="auto" w:fill="auto"/>
            <w:noWrap/>
            <w:vAlign w:val="center"/>
          </w:tcPr>
          <w:p w14:paraId="0704D670"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554469</w:t>
            </w:r>
          </w:p>
        </w:tc>
        <w:tc>
          <w:tcPr>
            <w:tcW w:w="361" w:type="pct"/>
            <w:shd w:val="clear" w:color="auto" w:fill="auto"/>
            <w:noWrap/>
            <w:vAlign w:val="center"/>
          </w:tcPr>
          <w:p w14:paraId="5FA33571"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557080</w:t>
            </w:r>
          </w:p>
        </w:tc>
      </w:tr>
      <w:tr w:rsidR="003C3DA0" w:rsidRPr="00CC49AB" w14:paraId="64739F83" w14:textId="77777777" w:rsidTr="00CC49AB">
        <w:trPr>
          <w:trHeight w:val="144"/>
          <w:jc w:val="center"/>
        </w:trPr>
        <w:tc>
          <w:tcPr>
            <w:tcW w:w="2633" w:type="pct"/>
            <w:shd w:val="clear" w:color="auto" w:fill="auto"/>
            <w:noWrap/>
          </w:tcPr>
          <w:p w14:paraId="02F02ABE" w14:textId="77777777" w:rsidR="003C3DA0" w:rsidRPr="00CC49AB" w:rsidRDefault="003C3DA0" w:rsidP="008E11B0">
            <w:pPr>
              <w:spacing w:after="0" w:line="240" w:lineRule="auto"/>
              <w:jc w:val="both"/>
              <w:rPr>
                <w:rFonts w:ascii="Garamond" w:eastAsia="Times New Roman" w:hAnsi="Garamond" w:cs="Times New Roman"/>
                <w:sz w:val="14"/>
                <w:szCs w:val="14"/>
                <w:lang w:eastAsia="en-US"/>
              </w:rPr>
            </w:pPr>
            <w:r w:rsidRPr="00CC49AB">
              <w:rPr>
                <w:rFonts w:ascii="Garamond" w:hAnsi="Garamond" w:cs="Times New Roman"/>
                <w:sz w:val="14"/>
                <w:szCs w:val="14"/>
              </w:rPr>
              <w:t>Qendrore: Të gjitha Ndërtesat Administrative të të gjitha Ministrive dhe Agjencive</w:t>
            </w:r>
          </w:p>
        </w:tc>
        <w:tc>
          <w:tcPr>
            <w:tcW w:w="401" w:type="pct"/>
            <w:shd w:val="clear" w:color="auto" w:fill="auto"/>
            <w:noWrap/>
            <w:vAlign w:val="center"/>
          </w:tcPr>
          <w:p w14:paraId="52A471A5"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2052527</w:t>
            </w:r>
          </w:p>
        </w:tc>
        <w:tc>
          <w:tcPr>
            <w:tcW w:w="401" w:type="pct"/>
            <w:shd w:val="clear" w:color="auto" w:fill="auto"/>
            <w:noWrap/>
            <w:vAlign w:val="center"/>
          </w:tcPr>
          <w:p w14:paraId="09A8B0BF"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2061389</w:t>
            </w:r>
          </w:p>
        </w:tc>
        <w:tc>
          <w:tcPr>
            <w:tcW w:w="401" w:type="pct"/>
            <w:shd w:val="clear" w:color="auto" w:fill="auto"/>
            <w:noWrap/>
            <w:vAlign w:val="center"/>
          </w:tcPr>
          <w:p w14:paraId="279145C9"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2070340</w:t>
            </w:r>
          </w:p>
        </w:tc>
        <w:tc>
          <w:tcPr>
            <w:tcW w:w="401" w:type="pct"/>
            <w:shd w:val="clear" w:color="auto" w:fill="auto"/>
            <w:noWrap/>
            <w:vAlign w:val="center"/>
          </w:tcPr>
          <w:p w14:paraId="0B2F04EB"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2079470</w:t>
            </w:r>
          </w:p>
        </w:tc>
        <w:tc>
          <w:tcPr>
            <w:tcW w:w="402" w:type="pct"/>
            <w:shd w:val="clear" w:color="auto" w:fill="auto"/>
            <w:noWrap/>
            <w:vAlign w:val="center"/>
          </w:tcPr>
          <w:p w14:paraId="25DC5722"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2088874</w:t>
            </w:r>
          </w:p>
        </w:tc>
        <w:tc>
          <w:tcPr>
            <w:tcW w:w="361" w:type="pct"/>
            <w:shd w:val="clear" w:color="auto" w:fill="auto"/>
            <w:noWrap/>
            <w:vAlign w:val="center"/>
          </w:tcPr>
          <w:p w14:paraId="110769D4" w14:textId="77777777" w:rsidR="003C3DA0" w:rsidRPr="00CC49AB" w:rsidRDefault="003C3DA0" w:rsidP="006D0222">
            <w:pPr>
              <w:spacing w:after="0" w:line="240" w:lineRule="auto"/>
              <w:jc w:val="right"/>
              <w:rPr>
                <w:rFonts w:ascii="Garamond" w:eastAsia="Times New Roman" w:hAnsi="Garamond" w:cs="Times New Roman"/>
                <w:sz w:val="14"/>
                <w:szCs w:val="14"/>
                <w:lang w:eastAsia="en-US"/>
              </w:rPr>
            </w:pPr>
            <w:r w:rsidRPr="00CC49AB">
              <w:rPr>
                <w:rFonts w:ascii="Garamond" w:hAnsi="Garamond" w:cs="Times New Roman"/>
                <w:sz w:val="14"/>
                <w:szCs w:val="14"/>
              </w:rPr>
              <w:t>2098655</w:t>
            </w:r>
          </w:p>
        </w:tc>
      </w:tr>
      <w:tr w:rsidR="003C3DA0" w:rsidRPr="00CC49AB" w14:paraId="3C3D5D35" w14:textId="77777777" w:rsidTr="00CC49AB">
        <w:trPr>
          <w:trHeight w:val="144"/>
          <w:jc w:val="center"/>
        </w:trPr>
        <w:tc>
          <w:tcPr>
            <w:tcW w:w="2633" w:type="pct"/>
            <w:shd w:val="clear" w:color="auto" w:fill="auto"/>
            <w:noWrap/>
            <w:vAlign w:val="center"/>
            <w:hideMark/>
          </w:tcPr>
          <w:p w14:paraId="42BB58F4"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eastAsia="Times New Roman" w:hAnsi="Garamond" w:cs="Times New Roman"/>
                <w:b/>
                <w:bCs/>
                <w:sz w:val="14"/>
                <w:szCs w:val="14"/>
                <w:lang w:eastAsia="en-US"/>
              </w:rPr>
              <w:t>Totali</w:t>
            </w:r>
          </w:p>
        </w:tc>
        <w:tc>
          <w:tcPr>
            <w:tcW w:w="401" w:type="pct"/>
            <w:shd w:val="clear" w:color="auto" w:fill="auto"/>
            <w:noWrap/>
            <w:vAlign w:val="center"/>
          </w:tcPr>
          <w:p w14:paraId="285065DA"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6144446</w:t>
            </w:r>
          </w:p>
        </w:tc>
        <w:tc>
          <w:tcPr>
            <w:tcW w:w="401" w:type="pct"/>
            <w:shd w:val="clear" w:color="auto" w:fill="auto"/>
            <w:noWrap/>
            <w:vAlign w:val="center"/>
          </w:tcPr>
          <w:p w14:paraId="2F603489"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6170656</w:t>
            </w:r>
          </w:p>
        </w:tc>
        <w:tc>
          <w:tcPr>
            <w:tcW w:w="401" w:type="pct"/>
            <w:shd w:val="clear" w:color="auto" w:fill="auto"/>
            <w:noWrap/>
            <w:vAlign w:val="center"/>
          </w:tcPr>
          <w:p w14:paraId="18CC4B88"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6197127</w:t>
            </w:r>
          </w:p>
        </w:tc>
        <w:tc>
          <w:tcPr>
            <w:tcW w:w="401" w:type="pct"/>
            <w:shd w:val="clear" w:color="auto" w:fill="auto"/>
            <w:noWrap/>
            <w:vAlign w:val="center"/>
          </w:tcPr>
          <w:p w14:paraId="707A592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6224128</w:t>
            </w:r>
          </w:p>
        </w:tc>
        <w:tc>
          <w:tcPr>
            <w:tcW w:w="402" w:type="pct"/>
            <w:shd w:val="clear" w:color="auto" w:fill="auto"/>
            <w:noWrap/>
            <w:vAlign w:val="center"/>
          </w:tcPr>
          <w:p w14:paraId="20BA0DB9"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6251939</w:t>
            </w:r>
          </w:p>
        </w:tc>
        <w:tc>
          <w:tcPr>
            <w:tcW w:w="361" w:type="pct"/>
            <w:shd w:val="clear" w:color="auto" w:fill="auto"/>
            <w:noWrap/>
            <w:vAlign w:val="center"/>
          </w:tcPr>
          <w:p w14:paraId="1CAD37A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6280862</w:t>
            </w:r>
          </w:p>
        </w:tc>
      </w:tr>
      <w:tr w:rsidR="003C3DA0" w:rsidRPr="00CC49AB" w14:paraId="6224BF1D" w14:textId="77777777" w:rsidTr="00CC49AB">
        <w:trPr>
          <w:trHeight w:val="144"/>
          <w:jc w:val="center"/>
        </w:trPr>
        <w:tc>
          <w:tcPr>
            <w:tcW w:w="2633" w:type="pct"/>
            <w:shd w:val="clear" w:color="auto" w:fill="FDE9D9" w:themeFill="accent6" w:themeFillTint="33"/>
            <w:noWrap/>
            <w:vAlign w:val="center"/>
          </w:tcPr>
          <w:p w14:paraId="192D9C0A"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eastAsia="Times New Roman" w:hAnsi="Garamond" w:cs="Times New Roman"/>
                <w:b/>
                <w:bCs/>
                <w:sz w:val="14"/>
                <w:szCs w:val="14"/>
                <w:lang w:eastAsia="en-US"/>
              </w:rPr>
              <w:t>Kategoria</w:t>
            </w:r>
          </w:p>
        </w:tc>
        <w:tc>
          <w:tcPr>
            <w:tcW w:w="401" w:type="pct"/>
            <w:shd w:val="clear" w:color="auto" w:fill="FDE9D9" w:themeFill="accent6" w:themeFillTint="33"/>
            <w:noWrap/>
            <w:vAlign w:val="center"/>
          </w:tcPr>
          <w:p w14:paraId="05C7E0B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2029</w:t>
            </w:r>
          </w:p>
        </w:tc>
        <w:tc>
          <w:tcPr>
            <w:tcW w:w="401" w:type="pct"/>
            <w:shd w:val="clear" w:color="auto" w:fill="FDE9D9" w:themeFill="accent6" w:themeFillTint="33"/>
            <w:noWrap/>
            <w:vAlign w:val="center"/>
          </w:tcPr>
          <w:p w14:paraId="6003642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2030</w:t>
            </w:r>
          </w:p>
        </w:tc>
        <w:tc>
          <w:tcPr>
            <w:tcW w:w="401" w:type="pct"/>
            <w:shd w:val="clear" w:color="auto" w:fill="FDE9D9" w:themeFill="accent6" w:themeFillTint="33"/>
            <w:noWrap/>
            <w:vAlign w:val="center"/>
          </w:tcPr>
          <w:p w14:paraId="7D25158F"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2031</w:t>
            </w:r>
          </w:p>
        </w:tc>
        <w:tc>
          <w:tcPr>
            <w:tcW w:w="401" w:type="pct"/>
            <w:shd w:val="clear" w:color="auto" w:fill="FDE9D9" w:themeFill="accent6" w:themeFillTint="33"/>
            <w:noWrap/>
            <w:vAlign w:val="center"/>
          </w:tcPr>
          <w:p w14:paraId="12B90B69"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2032</w:t>
            </w:r>
          </w:p>
        </w:tc>
        <w:tc>
          <w:tcPr>
            <w:tcW w:w="402" w:type="pct"/>
            <w:shd w:val="clear" w:color="auto" w:fill="FDE9D9" w:themeFill="accent6" w:themeFillTint="33"/>
            <w:noWrap/>
            <w:vAlign w:val="center"/>
          </w:tcPr>
          <w:p w14:paraId="5FF76361"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2033</w:t>
            </w:r>
          </w:p>
        </w:tc>
        <w:tc>
          <w:tcPr>
            <w:tcW w:w="361" w:type="pct"/>
            <w:shd w:val="clear" w:color="auto" w:fill="FDE9D9" w:themeFill="accent6" w:themeFillTint="33"/>
            <w:noWrap/>
            <w:vAlign w:val="center"/>
          </w:tcPr>
          <w:p w14:paraId="30AC6ED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2034</w:t>
            </w:r>
          </w:p>
        </w:tc>
      </w:tr>
      <w:tr w:rsidR="003C3DA0" w:rsidRPr="00CC49AB" w14:paraId="76727021" w14:textId="77777777" w:rsidTr="00CC49AB">
        <w:trPr>
          <w:trHeight w:val="144"/>
          <w:jc w:val="center"/>
        </w:trPr>
        <w:tc>
          <w:tcPr>
            <w:tcW w:w="2633" w:type="pct"/>
            <w:shd w:val="clear" w:color="auto" w:fill="auto"/>
            <w:noWrap/>
          </w:tcPr>
          <w:p w14:paraId="36C49E4B"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 xml:space="preserve">Bashkiake: Cerdhe, Kopshte, Shkolla fillore dhe ndërtesa të tjera të sistemit të edukimit </w:t>
            </w:r>
          </w:p>
        </w:tc>
        <w:tc>
          <w:tcPr>
            <w:tcW w:w="401" w:type="pct"/>
            <w:shd w:val="clear" w:color="auto" w:fill="auto"/>
            <w:noWrap/>
            <w:vAlign w:val="center"/>
          </w:tcPr>
          <w:p w14:paraId="2FF96629"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2277772</w:t>
            </w:r>
          </w:p>
        </w:tc>
        <w:tc>
          <w:tcPr>
            <w:tcW w:w="401" w:type="pct"/>
            <w:shd w:val="clear" w:color="auto" w:fill="auto"/>
            <w:noWrap/>
            <w:vAlign w:val="center"/>
          </w:tcPr>
          <w:p w14:paraId="0DD0EE3E"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2289085</w:t>
            </w:r>
          </w:p>
        </w:tc>
        <w:tc>
          <w:tcPr>
            <w:tcW w:w="401" w:type="pct"/>
            <w:shd w:val="clear" w:color="auto" w:fill="auto"/>
            <w:noWrap/>
            <w:vAlign w:val="center"/>
          </w:tcPr>
          <w:p w14:paraId="23506E9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2301189</w:t>
            </w:r>
          </w:p>
        </w:tc>
        <w:tc>
          <w:tcPr>
            <w:tcW w:w="401" w:type="pct"/>
            <w:shd w:val="clear" w:color="auto" w:fill="auto"/>
            <w:noWrap/>
            <w:vAlign w:val="center"/>
          </w:tcPr>
          <w:p w14:paraId="5FAFFEF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2314262</w:t>
            </w:r>
          </w:p>
        </w:tc>
        <w:tc>
          <w:tcPr>
            <w:tcW w:w="402" w:type="pct"/>
            <w:shd w:val="clear" w:color="auto" w:fill="auto"/>
            <w:noWrap/>
            <w:vAlign w:val="center"/>
          </w:tcPr>
          <w:p w14:paraId="7DD5D8BE"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2328511</w:t>
            </w:r>
          </w:p>
        </w:tc>
        <w:tc>
          <w:tcPr>
            <w:tcW w:w="361" w:type="pct"/>
            <w:shd w:val="clear" w:color="auto" w:fill="auto"/>
            <w:noWrap/>
            <w:vAlign w:val="center"/>
          </w:tcPr>
          <w:p w14:paraId="0FE8F101"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2344185</w:t>
            </w:r>
          </w:p>
        </w:tc>
      </w:tr>
      <w:tr w:rsidR="003C3DA0" w:rsidRPr="00CC49AB" w14:paraId="02F6F916" w14:textId="77777777" w:rsidTr="00CC49AB">
        <w:trPr>
          <w:trHeight w:val="144"/>
          <w:jc w:val="center"/>
        </w:trPr>
        <w:tc>
          <w:tcPr>
            <w:tcW w:w="2633" w:type="pct"/>
            <w:shd w:val="clear" w:color="auto" w:fill="auto"/>
            <w:noWrap/>
          </w:tcPr>
          <w:p w14:paraId="1F4487BE"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Bashkiake: Të gjitha Ndërtesat e tjera Administrative</w:t>
            </w:r>
          </w:p>
        </w:tc>
        <w:tc>
          <w:tcPr>
            <w:tcW w:w="401" w:type="pct"/>
            <w:shd w:val="clear" w:color="auto" w:fill="auto"/>
            <w:noWrap/>
            <w:vAlign w:val="center"/>
          </w:tcPr>
          <w:p w14:paraId="2318514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605828</w:t>
            </w:r>
          </w:p>
        </w:tc>
        <w:tc>
          <w:tcPr>
            <w:tcW w:w="401" w:type="pct"/>
            <w:shd w:val="clear" w:color="auto" w:fill="auto"/>
            <w:noWrap/>
            <w:vAlign w:val="center"/>
          </w:tcPr>
          <w:p w14:paraId="76F2CEAE"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608780</w:t>
            </w:r>
          </w:p>
        </w:tc>
        <w:tc>
          <w:tcPr>
            <w:tcW w:w="401" w:type="pct"/>
            <w:shd w:val="clear" w:color="auto" w:fill="auto"/>
            <w:noWrap/>
            <w:vAlign w:val="center"/>
          </w:tcPr>
          <w:p w14:paraId="5BEFEAC3"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611938</w:t>
            </w:r>
          </w:p>
        </w:tc>
        <w:tc>
          <w:tcPr>
            <w:tcW w:w="401" w:type="pct"/>
            <w:shd w:val="clear" w:color="auto" w:fill="auto"/>
            <w:noWrap/>
            <w:vAlign w:val="center"/>
          </w:tcPr>
          <w:p w14:paraId="1E0E16EE"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615349</w:t>
            </w:r>
          </w:p>
        </w:tc>
        <w:tc>
          <w:tcPr>
            <w:tcW w:w="402" w:type="pct"/>
            <w:shd w:val="clear" w:color="auto" w:fill="auto"/>
            <w:noWrap/>
            <w:vAlign w:val="center"/>
          </w:tcPr>
          <w:p w14:paraId="1D926501"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619066</w:t>
            </w:r>
          </w:p>
        </w:tc>
        <w:tc>
          <w:tcPr>
            <w:tcW w:w="361" w:type="pct"/>
            <w:shd w:val="clear" w:color="auto" w:fill="auto"/>
            <w:noWrap/>
            <w:vAlign w:val="center"/>
          </w:tcPr>
          <w:p w14:paraId="1439A83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623156</w:t>
            </w:r>
          </w:p>
        </w:tc>
      </w:tr>
      <w:tr w:rsidR="003C3DA0" w:rsidRPr="00CC49AB" w14:paraId="6B571E4B" w14:textId="77777777" w:rsidTr="00CC49AB">
        <w:trPr>
          <w:trHeight w:val="144"/>
          <w:jc w:val="center"/>
        </w:trPr>
        <w:tc>
          <w:tcPr>
            <w:tcW w:w="2633" w:type="pct"/>
            <w:shd w:val="clear" w:color="auto" w:fill="auto"/>
            <w:noWrap/>
          </w:tcPr>
          <w:p w14:paraId="57BE6FD2"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Qendrore: Universitete &amp; Konvikte</w:t>
            </w:r>
          </w:p>
        </w:tc>
        <w:tc>
          <w:tcPr>
            <w:tcW w:w="401" w:type="pct"/>
            <w:shd w:val="clear" w:color="auto" w:fill="auto"/>
            <w:noWrap/>
            <w:vAlign w:val="center"/>
          </w:tcPr>
          <w:p w14:paraId="3FD4B949"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758887</w:t>
            </w:r>
          </w:p>
        </w:tc>
        <w:tc>
          <w:tcPr>
            <w:tcW w:w="401" w:type="pct"/>
            <w:shd w:val="clear" w:color="auto" w:fill="auto"/>
            <w:noWrap/>
            <w:vAlign w:val="center"/>
          </w:tcPr>
          <w:p w14:paraId="5ED508DF"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763024</w:t>
            </w:r>
          </w:p>
        </w:tc>
        <w:tc>
          <w:tcPr>
            <w:tcW w:w="401" w:type="pct"/>
            <w:shd w:val="clear" w:color="auto" w:fill="auto"/>
            <w:noWrap/>
            <w:vAlign w:val="center"/>
          </w:tcPr>
          <w:p w14:paraId="2DC24DA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767451</w:t>
            </w:r>
          </w:p>
        </w:tc>
        <w:tc>
          <w:tcPr>
            <w:tcW w:w="401" w:type="pct"/>
            <w:shd w:val="clear" w:color="auto" w:fill="auto"/>
            <w:noWrap/>
            <w:vAlign w:val="center"/>
          </w:tcPr>
          <w:p w14:paraId="122A803A"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772232</w:t>
            </w:r>
          </w:p>
        </w:tc>
        <w:tc>
          <w:tcPr>
            <w:tcW w:w="402" w:type="pct"/>
            <w:shd w:val="clear" w:color="auto" w:fill="auto"/>
            <w:noWrap/>
            <w:vAlign w:val="center"/>
          </w:tcPr>
          <w:p w14:paraId="0385E22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777444</w:t>
            </w:r>
          </w:p>
        </w:tc>
        <w:tc>
          <w:tcPr>
            <w:tcW w:w="361" w:type="pct"/>
            <w:shd w:val="clear" w:color="auto" w:fill="auto"/>
            <w:noWrap/>
            <w:vAlign w:val="center"/>
          </w:tcPr>
          <w:p w14:paraId="4241A4A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783176</w:t>
            </w:r>
          </w:p>
        </w:tc>
      </w:tr>
      <w:tr w:rsidR="003C3DA0" w:rsidRPr="00CC49AB" w14:paraId="3BB7FA63" w14:textId="77777777" w:rsidTr="00CC49AB">
        <w:trPr>
          <w:trHeight w:val="144"/>
          <w:jc w:val="center"/>
        </w:trPr>
        <w:tc>
          <w:tcPr>
            <w:tcW w:w="2633" w:type="pct"/>
            <w:shd w:val="clear" w:color="auto" w:fill="auto"/>
            <w:noWrap/>
          </w:tcPr>
          <w:p w14:paraId="08320BDA"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Qendrore: Të gjitha ndërtesat shëndetësore dhe sociale</w:t>
            </w:r>
          </w:p>
        </w:tc>
        <w:tc>
          <w:tcPr>
            <w:tcW w:w="401" w:type="pct"/>
            <w:shd w:val="clear" w:color="auto" w:fill="auto"/>
            <w:noWrap/>
            <w:vAlign w:val="center"/>
          </w:tcPr>
          <w:p w14:paraId="02FD4D31"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559820</w:t>
            </w:r>
          </w:p>
        </w:tc>
        <w:tc>
          <w:tcPr>
            <w:tcW w:w="401" w:type="pct"/>
            <w:shd w:val="clear" w:color="auto" w:fill="auto"/>
            <w:noWrap/>
            <w:vAlign w:val="center"/>
          </w:tcPr>
          <w:p w14:paraId="4A86FD9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562725</w:t>
            </w:r>
          </w:p>
        </w:tc>
        <w:tc>
          <w:tcPr>
            <w:tcW w:w="401" w:type="pct"/>
            <w:shd w:val="clear" w:color="auto" w:fill="auto"/>
            <w:noWrap/>
            <w:vAlign w:val="center"/>
          </w:tcPr>
          <w:p w14:paraId="37BC14FA"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565834</w:t>
            </w:r>
          </w:p>
        </w:tc>
        <w:tc>
          <w:tcPr>
            <w:tcW w:w="401" w:type="pct"/>
            <w:shd w:val="clear" w:color="auto" w:fill="auto"/>
            <w:noWrap/>
            <w:vAlign w:val="center"/>
          </w:tcPr>
          <w:p w14:paraId="457D9A5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569191</w:t>
            </w:r>
          </w:p>
        </w:tc>
        <w:tc>
          <w:tcPr>
            <w:tcW w:w="402" w:type="pct"/>
            <w:shd w:val="clear" w:color="auto" w:fill="auto"/>
            <w:noWrap/>
            <w:vAlign w:val="center"/>
          </w:tcPr>
          <w:p w14:paraId="7E975F3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572850</w:t>
            </w:r>
          </w:p>
        </w:tc>
        <w:tc>
          <w:tcPr>
            <w:tcW w:w="361" w:type="pct"/>
            <w:shd w:val="clear" w:color="auto" w:fill="auto"/>
            <w:noWrap/>
            <w:vAlign w:val="center"/>
          </w:tcPr>
          <w:p w14:paraId="102D7A42"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576875</w:t>
            </w:r>
          </w:p>
        </w:tc>
      </w:tr>
      <w:tr w:rsidR="003C3DA0" w:rsidRPr="00CC49AB" w14:paraId="67C41D2F" w14:textId="77777777" w:rsidTr="00CC49AB">
        <w:trPr>
          <w:trHeight w:val="144"/>
          <w:jc w:val="center"/>
        </w:trPr>
        <w:tc>
          <w:tcPr>
            <w:tcW w:w="2633" w:type="pct"/>
            <w:shd w:val="clear" w:color="auto" w:fill="auto"/>
            <w:noWrap/>
          </w:tcPr>
          <w:p w14:paraId="1C0D7B96" w14:textId="77777777" w:rsidR="003C3DA0" w:rsidRPr="00CC49AB" w:rsidRDefault="003C3DA0" w:rsidP="008E11B0">
            <w:pPr>
              <w:spacing w:after="0" w:line="240" w:lineRule="auto"/>
              <w:jc w:val="both"/>
              <w:rPr>
                <w:rFonts w:ascii="Garamond" w:eastAsia="Times New Roman" w:hAnsi="Garamond" w:cs="Times New Roman"/>
                <w:sz w:val="14"/>
                <w:szCs w:val="14"/>
                <w:lang w:eastAsia="en-US"/>
              </w:rPr>
            </w:pPr>
            <w:r w:rsidRPr="00CC49AB">
              <w:rPr>
                <w:rFonts w:ascii="Garamond" w:hAnsi="Garamond" w:cs="Times New Roman"/>
                <w:sz w:val="14"/>
                <w:szCs w:val="14"/>
              </w:rPr>
              <w:t>Qendrore: Të gjitha Ndërtesat Administrative të të gjitha Ministrive dhe Agjencive</w:t>
            </w:r>
          </w:p>
        </w:tc>
        <w:tc>
          <w:tcPr>
            <w:tcW w:w="401" w:type="pct"/>
            <w:shd w:val="clear" w:color="auto" w:fill="auto"/>
            <w:noWrap/>
            <w:vAlign w:val="center"/>
          </w:tcPr>
          <w:p w14:paraId="4C4AF83E"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2108924</w:t>
            </w:r>
          </w:p>
        </w:tc>
        <w:tc>
          <w:tcPr>
            <w:tcW w:w="401" w:type="pct"/>
            <w:shd w:val="clear" w:color="auto" w:fill="auto"/>
            <w:noWrap/>
            <w:vAlign w:val="center"/>
          </w:tcPr>
          <w:p w14:paraId="732238B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2119809</w:t>
            </w:r>
          </w:p>
        </w:tc>
        <w:tc>
          <w:tcPr>
            <w:tcW w:w="401" w:type="pct"/>
            <w:shd w:val="clear" w:color="auto" w:fill="auto"/>
            <w:noWrap/>
            <w:vAlign w:val="center"/>
          </w:tcPr>
          <w:p w14:paraId="02E5B3C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2131456</w:t>
            </w:r>
          </w:p>
        </w:tc>
        <w:tc>
          <w:tcPr>
            <w:tcW w:w="401" w:type="pct"/>
            <w:shd w:val="clear" w:color="auto" w:fill="auto"/>
            <w:noWrap/>
            <w:vAlign w:val="center"/>
          </w:tcPr>
          <w:p w14:paraId="412F5653"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2144035</w:t>
            </w:r>
          </w:p>
        </w:tc>
        <w:tc>
          <w:tcPr>
            <w:tcW w:w="402" w:type="pct"/>
            <w:shd w:val="clear" w:color="auto" w:fill="auto"/>
            <w:noWrap/>
            <w:vAlign w:val="center"/>
          </w:tcPr>
          <w:p w14:paraId="500F975A"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2157746</w:t>
            </w:r>
          </w:p>
        </w:tc>
        <w:tc>
          <w:tcPr>
            <w:tcW w:w="361" w:type="pct"/>
            <w:shd w:val="clear" w:color="auto" w:fill="auto"/>
            <w:noWrap/>
            <w:vAlign w:val="center"/>
          </w:tcPr>
          <w:p w14:paraId="012E4971"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2172828</w:t>
            </w:r>
          </w:p>
        </w:tc>
      </w:tr>
      <w:tr w:rsidR="003C3DA0" w:rsidRPr="00CC49AB" w14:paraId="2449E9C0" w14:textId="77777777" w:rsidTr="00CC49AB">
        <w:trPr>
          <w:trHeight w:val="144"/>
          <w:jc w:val="center"/>
        </w:trPr>
        <w:tc>
          <w:tcPr>
            <w:tcW w:w="2633" w:type="pct"/>
            <w:shd w:val="clear" w:color="auto" w:fill="auto"/>
            <w:noWrap/>
            <w:vAlign w:val="center"/>
          </w:tcPr>
          <w:p w14:paraId="69A08990"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eastAsia="Times New Roman" w:hAnsi="Garamond" w:cs="Times New Roman"/>
                <w:b/>
                <w:bCs/>
                <w:sz w:val="14"/>
                <w:szCs w:val="14"/>
                <w:lang w:eastAsia="en-US"/>
              </w:rPr>
              <w:t>Totali</w:t>
            </w:r>
          </w:p>
        </w:tc>
        <w:tc>
          <w:tcPr>
            <w:tcW w:w="401" w:type="pct"/>
            <w:shd w:val="clear" w:color="auto" w:fill="auto"/>
            <w:noWrap/>
            <w:vAlign w:val="center"/>
          </w:tcPr>
          <w:p w14:paraId="4ECA376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6311231</w:t>
            </w:r>
          </w:p>
        </w:tc>
        <w:tc>
          <w:tcPr>
            <w:tcW w:w="401" w:type="pct"/>
            <w:shd w:val="clear" w:color="auto" w:fill="auto"/>
            <w:noWrap/>
            <w:vAlign w:val="center"/>
          </w:tcPr>
          <w:p w14:paraId="3EBD0978"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6343423</w:t>
            </w:r>
          </w:p>
        </w:tc>
        <w:tc>
          <w:tcPr>
            <w:tcW w:w="401" w:type="pct"/>
            <w:shd w:val="clear" w:color="auto" w:fill="auto"/>
            <w:noWrap/>
            <w:vAlign w:val="center"/>
          </w:tcPr>
          <w:p w14:paraId="75211543"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6377868</w:t>
            </w:r>
          </w:p>
        </w:tc>
        <w:tc>
          <w:tcPr>
            <w:tcW w:w="401" w:type="pct"/>
            <w:shd w:val="clear" w:color="auto" w:fill="auto"/>
            <w:noWrap/>
            <w:vAlign w:val="center"/>
          </w:tcPr>
          <w:p w14:paraId="11398EE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6415069</w:t>
            </w:r>
          </w:p>
        </w:tc>
        <w:tc>
          <w:tcPr>
            <w:tcW w:w="402" w:type="pct"/>
            <w:shd w:val="clear" w:color="auto" w:fill="auto"/>
            <w:noWrap/>
            <w:vAlign w:val="center"/>
          </w:tcPr>
          <w:p w14:paraId="682CB6A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6455617</w:t>
            </w:r>
          </w:p>
        </w:tc>
        <w:tc>
          <w:tcPr>
            <w:tcW w:w="361" w:type="pct"/>
            <w:shd w:val="clear" w:color="auto" w:fill="auto"/>
            <w:noWrap/>
            <w:vAlign w:val="center"/>
          </w:tcPr>
          <w:p w14:paraId="1667B9A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6500221</w:t>
            </w:r>
          </w:p>
        </w:tc>
      </w:tr>
      <w:tr w:rsidR="003C3DA0" w:rsidRPr="00CC49AB" w14:paraId="670DC140" w14:textId="77777777" w:rsidTr="00CC49AB">
        <w:trPr>
          <w:trHeight w:val="144"/>
          <w:jc w:val="center"/>
        </w:trPr>
        <w:tc>
          <w:tcPr>
            <w:tcW w:w="2633" w:type="pct"/>
            <w:shd w:val="clear" w:color="auto" w:fill="FDE9D9" w:themeFill="accent6" w:themeFillTint="33"/>
            <w:noWrap/>
            <w:vAlign w:val="center"/>
          </w:tcPr>
          <w:p w14:paraId="4299396D"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eastAsia="Times New Roman" w:hAnsi="Garamond" w:cs="Times New Roman"/>
                <w:b/>
                <w:bCs/>
                <w:sz w:val="14"/>
                <w:szCs w:val="14"/>
                <w:lang w:eastAsia="en-US"/>
              </w:rPr>
              <w:t>Kategoria</w:t>
            </w:r>
          </w:p>
        </w:tc>
        <w:tc>
          <w:tcPr>
            <w:tcW w:w="401" w:type="pct"/>
            <w:shd w:val="clear" w:color="auto" w:fill="FDE9D9" w:themeFill="accent6" w:themeFillTint="33"/>
            <w:noWrap/>
            <w:vAlign w:val="center"/>
          </w:tcPr>
          <w:p w14:paraId="0B3CD9CD"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2035</w:t>
            </w:r>
          </w:p>
        </w:tc>
        <w:tc>
          <w:tcPr>
            <w:tcW w:w="401" w:type="pct"/>
            <w:shd w:val="clear" w:color="auto" w:fill="FDE9D9" w:themeFill="accent6" w:themeFillTint="33"/>
            <w:noWrap/>
            <w:vAlign w:val="center"/>
          </w:tcPr>
          <w:p w14:paraId="387C40B9"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2036</w:t>
            </w:r>
          </w:p>
        </w:tc>
        <w:tc>
          <w:tcPr>
            <w:tcW w:w="401" w:type="pct"/>
            <w:shd w:val="clear" w:color="auto" w:fill="FDE9D9" w:themeFill="accent6" w:themeFillTint="33"/>
            <w:noWrap/>
            <w:vAlign w:val="center"/>
          </w:tcPr>
          <w:p w14:paraId="11CBDC5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2037</w:t>
            </w:r>
          </w:p>
        </w:tc>
        <w:tc>
          <w:tcPr>
            <w:tcW w:w="401" w:type="pct"/>
            <w:shd w:val="clear" w:color="auto" w:fill="FDE9D9" w:themeFill="accent6" w:themeFillTint="33"/>
            <w:noWrap/>
            <w:vAlign w:val="center"/>
          </w:tcPr>
          <w:p w14:paraId="54D0B4FE"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2038</w:t>
            </w:r>
          </w:p>
        </w:tc>
        <w:tc>
          <w:tcPr>
            <w:tcW w:w="402" w:type="pct"/>
            <w:shd w:val="clear" w:color="auto" w:fill="FDE9D9" w:themeFill="accent6" w:themeFillTint="33"/>
            <w:noWrap/>
            <w:vAlign w:val="center"/>
          </w:tcPr>
          <w:p w14:paraId="65BC67B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2039</w:t>
            </w:r>
          </w:p>
        </w:tc>
        <w:tc>
          <w:tcPr>
            <w:tcW w:w="361" w:type="pct"/>
            <w:shd w:val="clear" w:color="auto" w:fill="FDE9D9" w:themeFill="accent6" w:themeFillTint="33"/>
            <w:noWrap/>
            <w:vAlign w:val="center"/>
          </w:tcPr>
          <w:p w14:paraId="07E493F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2040</w:t>
            </w:r>
          </w:p>
        </w:tc>
      </w:tr>
      <w:tr w:rsidR="003C3DA0" w:rsidRPr="00CC49AB" w14:paraId="4FD5C3D5" w14:textId="77777777" w:rsidTr="00CC49AB">
        <w:trPr>
          <w:trHeight w:val="144"/>
          <w:jc w:val="center"/>
        </w:trPr>
        <w:tc>
          <w:tcPr>
            <w:tcW w:w="2633" w:type="pct"/>
            <w:shd w:val="clear" w:color="auto" w:fill="auto"/>
            <w:noWrap/>
          </w:tcPr>
          <w:p w14:paraId="15BB8F84"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 xml:space="preserve">Bashkiake: Cerdhe, Kopshte, Shkolla fillore dhe ndërtesa të tjera të sistemit të edukimit </w:t>
            </w:r>
          </w:p>
        </w:tc>
        <w:tc>
          <w:tcPr>
            <w:tcW w:w="401" w:type="pct"/>
            <w:shd w:val="clear" w:color="auto" w:fill="auto"/>
            <w:noWrap/>
            <w:vAlign w:val="center"/>
          </w:tcPr>
          <w:p w14:paraId="577D7792"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2361584</w:t>
            </w:r>
          </w:p>
        </w:tc>
        <w:tc>
          <w:tcPr>
            <w:tcW w:w="401" w:type="pct"/>
            <w:shd w:val="clear" w:color="auto" w:fill="auto"/>
            <w:noWrap/>
            <w:vAlign w:val="center"/>
          </w:tcPr>
          <w:p w14:paraId="0360F3D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2381070</w:t>
            </w:r>
          </w:p>
        </w:tc>
        <w:tc>
          <w:tcPr>
            <w:tcW w:w="401" w:type="pct"/>
            <w:shd w:val="clear" w:color="auto" w:fill="auto"/>
            <w:noWrap/>
            <w:vAlign w:val="center"/>
          </w:tcPr>
          <w:p w14:paraId="3977EDE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2403090</w:t>
            </w:r>
          </w:p>
        </w:tc>
        <w:tc>
          <w:tcPr>
            <w:tcW w:w="401" w:type="pct"/>
            <w:shd w:val="clear" w:color="auto" w:fill="auto"/>
            <w:noWrap/>
            <w:vAlign w:val="center"/>
          </w:tcPr>
          <w:p w14:paraId="48EE8C7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2428192</w:t>
            </w:r>
          </w:p>
        </w:tc>
        <w:tc>
          <w:tcPr>
            <w:tcW w:w="402" w:type="pct"/>
            <w:shd w:val="clear" w:color="auto" w:fill="auto"/>
            <w:noWrap/>
            <w:vAlign w:val="center"/>
          </w:tcPr>
          <w:p w14:paraId="02905B86"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2457059</w:t>
            </w:r>
          </w:p>
        </w:tc>
        <w:tc>
          <w:tcPr>
            <w:tcW w:w="361" w:type="pct"/>
            <w:shd w:val="clear" w:color="auto" w:fill="auto"/>
            <w:noWrap/>
            <w:vAlign w:val="center"/>
          </w:tcPr>
          <w:p w14:paraId="7713DB6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2490546</w:t>
            </w:r>
          </w:p>
        </w:tc>
      </w:tr>
      <w:tr w:rsidR="003C3DA0" w:rsidRPr="00CC49AB" w14:paraId="1F0309B3" w14:textId="77777777" w:rsidTr="00CC49AB">
        <w:trPr>
          <w:trHeight w:val="144"/>
          <w:jc w:val="center"/>
        </w:trPr>
        <w:tc>
          <w:tcPr>
            <w:tcW w:w="2633" w:type="pct"/>
            <w:shd w:val="clear" w:color="auto" w:fill="auto"/>
            <w:noWrap/>
          </w:tcPr>
          <w:p w14:paraId="56C6AE0D"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Bashkiake: Të gjitha Ndërtesat e tjera Administrative</w:t>
            </w:r>
          </w:p>
        </w:tc>
        <w:tc>
          <w:tcPr>
            <w:tcW w:w="401" w:type="pct"/>
            <w:shd w:val="clear" w:color="auto" w:fill="auto"/>
            <w:noWrap/>
            <w:vAlign w:val="center"/>
          </w:tcPr>
          <w:p w14:paraId="1F10033D"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627695</w:t>
            </w:r>
          </w:p>
        </w:tc>
        <w:tc>
          <w:tcPr>
            <w:tcW w:w="401" w:type="pct"/>
            <w:shd w:val="clear" w:color="auto" w:fill="auto"/>
            <w:noWrap/>
            <w:vAlign w:val="center"/>
          </w:tcPr>
          <w:p w14:paraId="4458FED2"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632779</w:t>
            </w:r>
          </w:p>
        </w:tc>
        <w:tc>
          <w:tcPr>
            <w:tcW w:w="401" w:type="pct"/>
            <w:shd w:val="clear" w:color="auto" w:fill="auto"/>
            <w:noWrap/>
            <w:vAlign w:val="center"/>
          </w:tcPr>
          <w:p w14:paraId="253498F4"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638524</w:t>
            </w:r>
          </w:p>
        </w:tc>
        <w:tc>
          <w:tcPr>
            <w:tcW w:w="401" w:type="pct"/>
            <w:shd w:val="clear" w:color="auto" w:fill="auto"/>
            <w:noWrap/>
            <w:vAlign w:val="center"/>
          </w:tcPr>
          <w:p w14:paraId="6DDC9A3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645073</w:t>
            </w:r>
          </w:p>
        </w:tc>
        <w:tc>
          <w:tcPr>
            <w:tcW w:w="402" w:type="pct"/>
            <w:shd w:val="clear" w:color="auto" w:fill="auto"/>
            <w:noWrap/>
            <w:vAlign w:val="center"/>
          </w:tcPr>
          <w:p w14:paraId="4315E89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652605</w:t>
            </w:r>
          </w:p>
        </w:tc>
        <w:tc>
          <w:tcPr>
            <w:tcW w:w="361" w:type="pct"/>
            <w:shd w:val="clear" w:color="auto" w:fill="auto"/>
            <w:noWrap/>
            <w:vAlign w:val="center"/>
          </w:tcPr>
          <w:p w14:paraId="3A886E7A"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661341</w:t>
            </w:r>
          </w:p>
        </w:tc>
      </w:tr>
      <w:tr w:rsidR="003C3DA0" w:rsidRPr="00CC49AB" w14:paraId="0A974F3B" w14:textId="77777777" w:rsidTr="00CC49AB">
        <w:trPr>
          <w:trHeight w:val="144"/>
          <w:jc w:val="center"/>
        </w:trPr>
        <w:tc>
          <w:tcPr>
            <w:tcW w:w="2633" w:type="pct"/>
            <w:shd w:val="clear" w:color="auto" w:fill="auto"/>
            <w:noWrap/>
          </w:tcPr>
          <w:p w14:paraId="5297E787"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Qendrore: Universitete &amp; Konvikte</w:t>
            </w:r>
          </w:p>
        </w:tc>
        <w:tc>
          <w:tcPr>
            <w:tcW w:w="401" w:type="pct"/>
            <w:shd w:val="clear" w:color="auto" w:fill="auto"/>
            <w:noWrap/>
            <w:vAlign w:val="center"/>
          </w:tcPr>
          <w:p w14:paraId="2899F52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789539</w:t>
            </w:r>
          </w:p>
        </w:tc>
        <w:tc>
          <w:tcPr>
            <w:tcW w:w="401" w:type="pct"/>
            <w:shd w:val="clear" w:color="auto" w:fill="auto"/>
            <w:noWrap/>
            <w:vAlign w:val="center"/>
          </w:tcPr>
          <w:p w14:paraId="355F454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796666</w:t>
            </w:r>
          </w:p>
        </w:tc>
        <w:tc>
          <w:tcPr>
            <w:tcW w:w="401" w:type="pct"/>
            <w:shd w:val="clear" w:color="auto" w:fill="auto"/>
            <w:noWrap/>
            <w:vAlign w:val="center"/>
          </w:tcPr>
          <w:p w14:paraId="22F128F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804719</w:t>
            </w:r>
          </w:p>
        </w:tc>
        <w:tc>
          <w:tcPr>
            <w:tcW w:w="401" w:type="pct"/>
            <w:shd w:val="clear" w:color="auto" w:fill="auto"/>
            <w:noWrap/>
            <w:vAlign w:val="center"/>
          </w:tcPr>
          <w:p w14:paraId="18BCFE0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813899</w:t>
            </w:r>
          </w:p>
        </w:tc>
        <w:tc>
          <w:tcPr>
            <w:tcW w:w="402" w:type="pct"/>
            <w:shd w:val="clear" w:color="auto" w:fill="auto"/>
            <w:noWrap/>
            <w:vAlign w:val="center"/>
          </w:tcPr>
          <w:p w14:paraId="2569D671"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824457</w:t>
            </w:r>
          </w:p>
        </w:tc>
        <w:tc>
          <w:tcPr>
            <w:tcW w:w="361" w:type="pct"/>
            <w:shd w:val="clear" w:color="auto" w:fill="auto"/>
            <w:noWrap/>
            <w:vAlign w:val="center"/>
          </w:tcPr>
          <w:p w14:paraId="6854719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836703</w:t>
            </w:r>
          </w:p>
        </w:tc>
      </w:tr>
      <w:tr w:rsidR="003C3DA0" w:rsidRPr="00CC49AB" w14:paraId="4270BAFD" w14:textId="77777777" w:rsidTr="00CC49AB">
        <w:trPr>
          <w:trHeight w:val="144"/>
          <w:jc w:val="center"/>
        </w:trPr>
        <w:tc>
          <w:tcPr>
            <w:tcW w:w="2633" w:type="pct"/>
            <w:shd w:val="clear" w:color="auto" w:fill="auto"/>
            <w:noWrap/>
          </w:tcPr>
          <w:p w14:paraId="69C750F0"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Qendrore: Të gjitha ndërtesat shëndetësore dhe sociale</w:t>
            </w:r>
          </w:p>
        </w:tc>
        <w:tc>
          <w:tcPr>
            <w:tcW w:w="401" w:type="pct"/>
            <w:shd w:val="clear" w:color="auto" w:fill="auto"/>
            <w:noWrap/>
            <w:vAlign w:val="center"/>
          </w:tcPr>
          <w:p w14:paraId="1E790478"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581343</w:t>
            </w:r>
          </w:p>
        </w:tc>
        <w:tc>
          <w:tcPr>
            <w:tcW w:w="401" w:type="pct"/>
            <w:shd w:val="clear" w:color="auto" w:fill="auto"/>
            <w:noWrap/>
            <w:vAlign w:val="center"/>
          </w:tcPr>
          <w:p w14:paraId="23AD3E0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586347</w:t>
            </w:r>
          </w:p>
        </w:tc>
        <w:tc>
          <w:tcPr>
            <w:tcW w:w="401" w:type="pct"/>
            <w:shd w:val="clear" w:color="auto" w:fill="auto"/>
            <w:noWrap/>
            <w:vAlign w:val="center"/>
          </w:tcPr>
          <w:p w14:paraId="48320CA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592002</w:t>
            </w:r>
          </w:p>
        </w:tc>
        <w:tc>
          <w:tcPr>
            <w:tcW w:w="401" w:type="pct"/>
            <w:shd w:val="clear" w:color="auto" w:fill="auto"/>
            <w:noWrap/>
            <w:vAlign w:val="center"/>
          </w:tcPr>
          <w:p w14:paraId="431C48A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598448</w:t>
            </w:r>
          </w:p>
        </w:tc>
        <w:tc>
          <w:tcPr>
            <w:tcW w:w="402" w:type="pct"/>
            <w:shd w:val="clear" w:color="auto" w:fill="auto"/>
            <w:noWrap/>
            <w:vAlign w:val="center"/>
          </w:tcPr>
          <w:p w14:paraId="2F1BC3F3"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605861</w:t>
            </w:r>
          </w:p>
        </w:tc>
        <w:tc>
          <w:tcPr>
            <w:tcW w:w="361" w:type="pct"/>
            <w:shd w:val="clear" w:color="auto" w:fill="auto"/>
            <w:noWrap/>
            <w:vAlign w:val="center"/>
          </w:tcPr>
          <w:p w14:paraId="57390B3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614461</w:t>
            </w:r>
          </w:p>
        </w:tc>
      </w:tr>
      <w:tr w:rsidR="003C3DA0" w:rsidRPr="00CC49AB" w14:paraId="29DF0D8A" w14:textId="77777777" w:rsidTr="00CC49AB">
        <w:trPr>
          <w:trHeight w:val="144"/>
          <w:jc w:val="center"/>
        </w:trPr>
        <w:tc>
          <w:tcPr>
            <w:tcW w:w="2633" w:type="pct"/>
            <w:shd w:val="clear" w:color="auto" w:fill="auto"/>
            <w:noWrap/>
          </w:tcPr>
          <w:p w14:paraId="79C24C9B"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Qendrore: Të gjitha Ndërtesat Administrative të të gjitha Ministrive dhe Agjencive</w:t>
            </w:r>
          </w:p>
        </w:tc>
        <w:tc>
          <w:tcPr>
            <w:tcW w:w="401" w:type="pct"/>
            <w:shd w:val="clear" w:color="auto" w:fill="auto"/>
            <w:noWrap/>
            <w:vAlign w:val="center"/>
          </w:tcPr>
          <w:p w14:paraId="2E01C833"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2189570</w:t>
            </w:r>
          </w:p>
        </w:tc>
        <w:tc>
          <w:tcPr>
            <w:tcW w:w="401" w:type="pct"/>
            <w:shd w:val="clear" w:color="auto" w:fill="auto"/>
            <w:noWrap/>
            <w:vAlign w:val="center"/>
          </w:tcPr>
          <w:p w14:paraId="156A29F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2208320</w:t>
            </w:r>
          </w:p>
        </w:tc>
        <w:tc>
          <w:tcPr>
            <w:tcW w:w="401" w:type="pct"/>
            <w:shd w:val="clear" w:color="auto" w:fill="auto"/>
            <w:noWrap/>
            <w:vAlign w:val="center"/>
          </w:tcPr>
          <w:p w14:paraId="24D8AF9D"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2229508</w:t>
            </w:r>
          </w:p>
        </w:tc>
        <w:tc>
          <w:tcPr>
            <w:tcW w:w="401" w:type="pct"/>
            <w:shd w:val="clear" w:color="auto" w:fill="auto"/>
            <w:noWrap/>
            <w:vAlign w:val="center"/>
          </w:tcPr>
          <w:p w14:paraId="27D5ED6F"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2253662</w:t>
            </w:r>
          </w:p>
        </w:tc>
        <w:tc>
          <w:tcPr>
            <w:tcW w:w="402" w:type="pct"/>
            <w:shd w:val="clear" w:color="auto" w:fill="auto"/>
            <w:noWrap/>
            <w:vAlign w:val="center"/>
          </w:tcPr>
          <w:p w14:paraId="5502752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2281439</w:t>
            </w:r>
          </w:p>
        </w:tc>
        <w:tc>
          <w:tcPr>
            <w:tcW w:w="361" w:type="pct"/>
            <w:shd w:val="clear" w:color="auto" w:fill="auto"/>
            <w:noWrap/>
            <w:vAlign w:val="center"/>
          </w:tcPr>
          <w:p w14:paraId="5A55D52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2313660</w:t>
            </w:r>
          </w:p>
        </w:tc>
      </w:tr>
      <w:tr w:rsidR="003C3DA0" w:rsidRPr="00CC49AB" w14:paraId="6293E170" w14:textId="77777777" w:rsidTr="00CC49AB">
        <w:trPr>
          <w:trHeight w:val="144"/>
          <w:jc w:val="center"/>
        </w:trPr>
        <w:tc>
          <w:tcPr>
            <w:tcW w:w="2633" w:type="pct"/>
            <w:shd w:val="clear" w:color="auto" w:fill="auto"/>
            <w:noWrap/>
            <w:vAlign w:val="center"/>
          </w:tcPr>
          <w:p w14:paraId="6D172ED6"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eastAsia="Times New Roman" w:hAnsi="Garamond" w:cs="Times New Roman"/>
                <w:b/>
                <w:bCs/>
                <w:sz w:val="14"/>
                <w:szCs w:val="14"/>
                <w:lang w:eastAsia="en-US"/>
              </w:rPr>
              <w:t>Totali</w:t>
            </w:r>
          </w:p>
        </w:tc>
        <w:tc>
          <w:tcPr>
            <w:tcW w:w="401" w:type="pct"/>
            <w:shd w:val="clear" w:color="auto" w:fill="auto"/>
            <w:noWrap/>
            <w:vAlign w:val="center"/>
          </w:tcPr>
          <w:p w14:paraId="2D6CC16D"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6549731</w:t>
            </w:r>
          </w:p>
        </w:tc>
        <w:tc>
          <w:tcPr>
            <w:tcW w:w="401" w:type="pct"/>
            <w:shd w:val="clear" w:color="auto" w:fill="auto"/>
            <w:noWrap/>
            <w:vAlign w:val="center"/>
          </w:tcPr>
          <w:p w14:paraId="40454BD6"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6605182</w:t>
            </w:r>
          </w:p>
        </w:tc>
        <w:tc>
          <w:tcPr>
            <w:tcW w:w="401" w:type="pct"/>
            <w:shd w:val="clear" w:color="auto" w:fill="auto"/>
            <w:noWrap/>
            <w:vAlign w:val="center"/>
          </w:tcPr>
          <w:p w14:paraId="3D7B376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6667842</w:t>
            </w:r>
          </w:p>
        </w:tc>
        <w:tc>
          <w:tcPr>
            <w:tcW w:w="401" w:type="pct"/>
            <w:shd w:val="clear" w:color="auto" w:fill="auto"/>
            <w:noWrap/>
            <w:vAlign w:val="center"/>
          </w:tcPr>
          <w:p w14:paraId="3B08F1B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6739274</w:t>
            </w:r>
          </w:p>
        </w:tc>
        <w:tc>
          <w:tcPr>
            <w:tcW w:w="402" w:type="pct"/>
            <w:shd w:val="clear" w:color="auto" w:fill="auto"/>
            <w:noWrap/>
            <w:vAlign w:val="center"/>
          </w:tcPr>
          <w:p w14:paraId="612CB82A"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6821421</w:t>
            </w:r>
          </w:p>
        </w:tc>
        <w:tc>
          <w:tcPr>
            <w:tcW w:w="361" w:type="pct"/>
            <w:shd w:val="clear" w:color="auto" w:fill="auto"/>
            <w:noWrap/>
            <w:vAlign w:val="center"/>
          </w:tcPr>
          <w:p w14:paraId="0BA20B3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6916711</w:t>
            </w:r>
          </w:p>
        </w:tc>
      </w:tr>
      <w:tr w:rsidR="003C3DA0" w:rsidRPr="00CC49AB" w14:paraId="23BAEB56" w14:textId="77777777" w:rsidTr="00CC49AB">
        <w:trPr>
          <w:trHeight w:val="144"/>
          <w:jc w:val="center"/>
        </w:trPr>
        <w:tc>
          <w:tcPr>
            <w:tcW w:w="2633" w:type="pct"/>
            <w:shd w:val="clear" w:color="auto" w:fill="FDE9D9" w:themeFill="accent6" w:themeFillTint="33"/>
            <w:noWrap/>
            <w:vAlign w:val="center"/>
          </w:tcPr>
          <w:p w14:paraId="5E3C7DF2"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eastAsia="Times New Roman" w:hAnsi="Garamond" w:cs="Times New Roman"/>
                <w:b/>
                <w:bCs/>
                <w:sz w:val="14"/>
                <w:szCs w:val="14"/>
                <w:lang w:eastAsia="en-US"/>
              </w:rPr>
              <w:t>Kategoria</w:t>
            </w:r>
          </w:p>
        </w:tc>
        <w:tc>
          <w:tcPr>
            <w:tcW w:w="401" w:type="pct"/>
            <w:shd w:val="clear" w:color="auto" w:fill="FDE9D9" w:themeFill="accent6" w:themeFillTint="33"/>
            <w:noWrap/>
            <w:vAlign w:val="center"/>
          </w:tcPr>
          <w:p w14:paraId="51B89B3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2041</w:t>
            </w:r>
          </w:p>
        </w:tc>
        <w:tc>
          <w:tcPr>
            <w:tcW w:w="401" w:type="pct"/>
            <w:shd w:val="clear" w:color="auto" w:fill="FDE9D9" w:themeFill="accent6" w:themeFillTint="33"/>
            <w:noWrap/>
            <w:vAlign w:val="center"/>
          </w:tcPr>
          <w:p w14:paraId="3227287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2042</w:t>
            </w:r>
          </w:p>
        </w:tc>
        <w:tc>
          <w:tcPr>
            <w:tcW w:w="401" w:type="pct"/>
            <w:shd w:val="clear" w:color="auto" w:fill="FDE9D9" w:themeFill="accent6" w:themeFillTint="33"/>
            <w:noWrap/>
            <w:vAlign w:val="center"/>
          </w:tcPr>
          <w:p w14:paraId="2348C39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2043</w:t>
            </w:r>
          </w:p>
        </w:tc>
        <w:tc>
          <w:tcPr>
            <w:tcW w:w="401" w:type="pct"/>
            <w:shd w:val="clear" w:color="auto" w:fill="FDE9D9" w:themeFill="accent6" w:themeFillTint="33"/>
            <w:noWrap/>
            <w:vAlign w:val="center"/>
          </w:tcPr>
          <w:p w14:paraId="39832CBA"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2044</w:t>
            </w:r>
          </w:p>
        </w:tc>
        <w:tc>
          <w:tcPr>
            <w:tcW w:w="402" w:type="pct"/>
            <w:shd w:val="clear" w:color="auto" w:fill="FDE9D9" w:themeFill="accent6" w:themeFillTint="33"/>
            <w:noWrap/>
            <w:vAlign w:val="center"/>
          </w:tcPr>
          <w:p w14:paraId="7857A4FF"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2045</w:t>
            </w:r>
          </w:p>
        </w:tc>
        <w:tc>
          <w:tcPr>
            <w:tcW w:w="361" w:type="pct"/>
            <w:shd w:val="clear" w:color="auto" w:fill="FDE9D9" w:themeFill="accent6" w:themeFillTint="33"/>
            <w:noWrap/>
            <w:vAlign w:val="center"/>
          </w:tcPr>
          <w:p w14:paraId="5561CB23"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2046</w:t>
            </w:r>
          </w:p>
        </w:tc>
      </w:tr>
      <w:tr w:rsidR="003C3DA0" w:rsidRPr="00CC49AB" w14:paraId="4E971F5B" w14:textId="77777777" w:rsidTr="00CC49AB">
        <w:trPr>
          <w:trHeight w:val="144"/>
          <w:jc w:val="center"/>
        </w:trPr>
        <w:tc>
          <w:tcPr>
            <w:tcW w:w="2633" w:type="pct"/>
            <w:shd w:val="clear" w:color="auto" w:fill="auto"/>
            <w:noWrap/>
          </w:tcPr>
          <w:p w14:paraId="54E3121D"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 xml:space="preserve">Bashkiake: Cerdhe, Kopshte, Shkolla fillore dhe ndërtesa të tjera të sistemit të edukimit </w:t>
            </w:r>
          </w:p>
        </w:tc>
        <w:tc>
          <w:tcPr>
            <w:tcW w:w="401" w:type="pct"/>
            <w:shd w:val="clear" w:color="auto" w:fill="auto"/>
            <w:noWrap/>
            <w:vAlign w:val="center"/>
          </w:tcPr>
          <w:p w14:paraId="263AD481"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2529725</w:t>
            </w:r>
          </w:p>
        </w:tc>
        <w:tc>
          <w:tcPr>
            <w:tcW w:w="401" w:type="pct"/>
            <w:shd w:val="clear" w:color="auto" w:fill="auto"/>
            <w:noWrap/>
            <w:vAlign w:val="center"/>
          </w:tcPr>
          <w:p w14:paraId="39F716E8"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2575956</w:t>
            </w:r>
          </w:p>
        </w:tc>
        <w:tc>
          <w:tcPr>
            <w:tcW w:w="401" w:type="pct"/>
            <w:shd w:val="clear" w:color="auto" w:fill="auto"/>
            <w:noWrap/>
            <w:vAlign w:val="center"/>
          </w:tcPr>
          <w:p w14:paraId="5736850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2630971</w:t>
            </w:r>
          </w:p>
        </w:tc>
        <w:tc>
          <w:tcPr>
            <w:tcW w:w="401" w:type="pct"/>
            <w:shd w:val="clear" w:color="auto" w:fill="auto"/>
            <w:noWrap/>
            <w:vAlign w:val="center"/>
          </w:tcPr>
          <w:p w14:paraId="619ACAC4"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2696990</w:t>
            </w:r>
          </w:p>
        </w:tc>
        <w:tc>
          <w:tcPr>
            <w:tcW w:w="402" w:type="pct"/>
            <w:shd w:val="clear" w:color="auto" w:fill="auto"/>
            <w:noWrap/>
            <w:vAlign w:val="center"/>
          </w:tcPr>
          <w:p w14:paraId="0A619DE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2776872</w:t>
            </w:r>
          </w:p>
        </w:tc>
        <w:tc>
          <w:tcPr>
            <w:tcW w:w="361" w:type="pct"/>
            <w:shd w:val="clear" w:color="auto" w:fill="auto"/>
            <w:noWrap/>
            <w:vAlign w:val="center"/>
          </w:tcPr>
          <w:p w14:paraId="5DF301C1"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2874328</w:t>
            </w:r>
          </w:p>
        </w:tc>
      </w:tr>
      <w:tr w:rsidR="003C3DA0" w:rsidRPr="00CC49AB" w14:paraId="01FE8996" w14:textId="77777777" w:rsidTr="00CC49AB">
        <w:trPr>
          <w:trHeight w:val="144"/>
          <w:jc w:val="center"/>
        </w:trPr>
        <w:tc>
          <w:tcPr>
            <w:tcW w:w="2633" w:type="pct"/>
            <w:shd w:val="clear" w:color="auto" w:fill="auto"/>
            <w:noWrap/>
          </w:tcPr>
          <w:p w14:paraId="169AC286"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Bashkiake: Të gjitha Ndërtesat e tjera Administrative</w:t>
            </w:r>
          </w:p>
        </w:tc>
        <w:tc>
          <w:tcPr>
            <w:tcW w:w="401" w:type="pct"/>
            <w:shd w:val="clear" w:color="auto" w:fill="auto"/>
            <w:noWrap/>
            <w:vAlign w:val="center"/>
          </w:tcPr>
          <w:p w14:paraId="4A2547B3"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671563</w:t>
            </w:r>
          </w:p>
        </w:tc>
        <w:tc>
          <w:tcPr>
            <w:tcW w:w="401" w:type="pct"/>
            <w:shd w:val="clear" w:color="auto" w:fill="auto"/>
            <w:noWrap/>
            <w:vAlign w:val="center"/>
          </w:tcPr>
          <w:p w14:paraId="133C80A3"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683625</w:t>
            </w:r>
          </w:p>
        </w:tc>
        <w:tc>
          <w:tcPr>
            <w:tcW w:w="401" w:type="pct"/>
            <w:shd w:val="clear" w:color="auto" w:fill="auto"/>
            <w:noWrap/>
            <w:vAlign w:val="center"/>
          </w:tcPr>
          <w:p w14:paraId="131FA231"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697978</w:t>
            </w:r>
          </w:p>
        </w:tc>
        <w:tc>
          <w:tcPr>
            <w:tcW w:w="401" w:type="pct"/>
            <w:shd w:val="clear" w:color="auto" w:fill="auto"/>
            <w:noWrap/>
            <w:vAlign w:val="center"/>
          </w:tcPr>
          <w:p w14:paraId="3F9DF563"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715202</w:t>
            </w:r>
          </w:p>
        </w:tc>
        <w:tc>
          <w:tcPr>
            <w:tcW w:w="402" w:type="pct"/>
            <w:shd w:val="clear" w:color="auto" w:fill="auto"/>
            <w:noWrap/>
            <w:vAlign w:val="center"/>
          </w:tcPr>
          <w:p w14:paraId="29DBAAA9"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736044</w:t>
            </w:r>
          </w:p>
        </w:tc>
        <w:tc>
          <w:tcPr>
            <w:tcW w:w="361" w:type="pct"/>
            <w:shd w:val="clear" w:color="auto" w:fill="auto"/>
            <w:noWrap/>
            <w:vAlign w:val="center"/>
          </w:tcPr>
          <w:p w14:paraId="6B2EEB1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761470</w:t>
            </w:r>
          </w:p>
        </w:tc>
      </w:tr>
      <w:tr w:rsidR="003C3DA0" w:rsidRPr="00CC49AB" w14:paraId="5C21C006" w14:textId="77777777" w:rsidTr="00CC49AB">
        <w:trPr>
          <w:trHeight w:val="144"/>
          <w:jc w:val="center"/>
        </w:trPr>
        <w:tc>
          <w:tcPr>
            <w:tcW w:w="2633" w:type="pct"/>
            <w:shd w:val="clear" w:color="auto" w:fill="auto"/>
            <w:noWrap/>
          </w:tcPr>
          <w:p w14:paraId="1CF0EF13"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Qendrore: Universitete &amp; Konvikte</w:t>
            </w:r>
          </w:p>
        </w:tc>
        <w:tc>
          <w:tcPr>
            <w:tcW w:w="401" w:type="pct"/>
            <w:shd w:val="clear" w:color="auto" w:fill="auto"/>
            <w:noWrap/>
            <w:vAlign w:val="center"/>
          </w:tcPr>
          <w:p w14:paraId="62106C7E"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851032</w:t>
            </w:r>
          </w:p>
        </w:tc>
        <w:tc>
          <w:tcPr>
            <w:tcW w:w="401" w:type="pct"/>
            <w:shd w:val="clear" w:color="auto" w:fill="auto"/>
            <w:noWrap/>
            <w:vAlign w:val="center"/>
          </w:tcPr>
          <w:p w14:paraId="2B1EFE48"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867940</w:t>
            </w:r>
          </w:p>
        </w:tc>
        <w:tc>
          <w:tcPr>
            <w:tcW w:w="401" w:type="pct"/>
            <w:shd w:val="clear" w:color="auto" w:fill="auto"/>
            <w:noWrap/>
            <w:vAlign w:val="center"/>
          </w:tcPr>
          <w:p w14:paraId="5F0DE832"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888060</w:t>
            </w:r>
          </w:p>
        </w:tc>
        <w:tc>
          <w:tcPr>
            <w:tcW w:w="401" w:type="pct"/>
            <w:shd w:val="clear" w:color="auto" w:fill="auto"/>
            <w:noWrap/>
            <w:vAlign w:val="center"/>
          </w:tcPr>
          <w:p w14:paraId="3391B06A"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912204</w:t>
            </w:r>
          </w:p>
        </w:tc>
        <w:tc>
          <w:tcPr>
            <w:tcW w:w="402" w:type="pct"/>
            <w:shd w:val="clear" w:color="auto" w:fill="auto"/>
            <w:noWrap/>
            <w:vAlign w:val="center"/>
          </w:tcPr>
          <w:p w14:paraId="77299BB6"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941419</w:t>
            </w:r>
          </w:p>
        </w:tc>
        <w:tc>
          <w:tcPr>
            <w:tcW w:w="361" w:type="pct"/>
            <w:shd w:val="clear" w:color="auto" w:fill="auto"/>
            <w:noWrap/>
            <w:vAlign w:val="center"/>
          </w:tcPr>
          <w:p w14:paraId="124780B8"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977061</w:t>
            </w:r>
          </w:p>
        </w:tc>
      </w:tr>
      <w:tr w:rsidR="003C3DA0" w:rsidRPr="00CC49AB" w14:paraId="40A446FA" w14:textId="77777777" w:rsidTr="00CC49AB">
        <w:trPr>
          <w:trHeight w:val="144"/>
          <w:jc w:val="center"/>
        </w:trPr>
        <w:tc>
          <w:tcPr>
            <w:tcW w:w="2633" w:type="pct"/>
            <w:shd w:val="clear" w:color="auto" w:fill="auto"/>
            <w:noWrap/>
          </w:tcPr>
          <w:p w14:paraId="15D09454"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Qendrore: Të gjitha ndërtesat shëndetësore dhe sociale</w:t>
            </w:r>
          </w:p>
        </w:tc>
        <w:tc>
          <w:tcPr>
            <w:tcW w:w="401" w:type="pct"/>
            <w:shd w:val="clear" w:color="auto" w:fill="auto"/>
            <w:noWrap/>
            <w:vAlign w:val="center"/>
          </w:tcPr>
          <w:p w14:paraId="7DD70E7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624522</w:t>
            </w:r>
          </w:p>
        </w:tc>
        <w:tc>
          <w:tcPr>
            <w:tcW w:w="401" w:type="pct"/>
            <w:shd w:val="clear" w:color="auto" w:fill="auto"/>
            <w:noWrap/>
            <w:vAlign w:val="center"/>
          </w:tcPr>
          <w:p w14:paraId="3E51DA2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636394</w:t>
            </w:r>
          </w:p>
        </w:tc>
        <w:tc>
          <w:tcPr>
            <w:tcW w:w="401" w:type="pct"/>
            <w:shd w:val="clear" w:color="auto" w:fill="auto"/>
            <w:noWrap/>
            <w:vAlign w:val="center"/>
          </w:tcPr>
          <w:p w14:paraId="652B8AA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650522</w:t>
            </w:r>
          </w:p>
        </w:tc>
        <w:tc>
          <w:tcPr>
            <w:tcW w:w="401" w:type="pct"/>
            <w:shd w:val="clear" w:color="auto" w:fill="auto"/>
            <w:noWrap/>
            <w:vAlign w:val="center"/>
          </w:tcPr>
          <w:p w14:paraId="5272D2C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667475</w:t>
            </w:r>
          </w:p>
        </w:tc>
        <w:tc>
          <w:tcPr>
            <w:tcW w:w="402" w:type="pct"/>
            <w:shd w:val="clear" w:color="auto" w:fill="auto"/>
            <w:noWrap/>
            <w:vAlign w:val="center"/>
          </w:tcPr>
          <w:p w14:paraId="1A0CF948"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687989</w:t>
            </w:r>
          </w:p>
        </w:tc>
        <w:tc>
          <w:tcPr>
            <w:tcW w:w="361" w:type="pct"/>
            <w:shd w:val="clear" w:color="auto" w:fill="auto"/>
            <w:noWrap/>
            <w:vAlign w:val="center"/>
          </w:tcPr>
          <w:p w14:paraId="7EC4029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713016</w:t>
            </w:r>
          </w:p>
        </w:tc>
      </w:tr>
      <w:tr w:rsidR="003C3DA0" w:rsidRPr="00CC49AB" w14:paraId="0455BBAC" w14:textId="77777777" w:rsidTr="00CC49AB">
        <w:trPr>
          <w:trHeight w:val="144"/>
          <w:jc w:val="center"/>
        </w:trPr>
        <w:tc>
          <w:tcPr>
            <w:tcW w:w="2633" w:type="pct"/>
            <w:shd w:val="clear" w:color="auto" w:fill="auto"/>
            <w:noWrap/>
          </w:tcPr>
          <w:p w14:paraId="7943C2DA"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Qendrore: Të gjitha Ndërtesat Administrative të të gjitha Ministrive dhe Agjencive</w:t>
            </w:r>
          </w:p>
        </w:tc>
        <w:tc>
          <w:tcPr>
            <w:tcW w:w="401" w:type="pct"/>
            <w:shd w:val="clear" w:color="auto" w:fill="auto"/>
            <w:noWrap/>
            <w:vAlign w:val="center"/>
          </w:tcPr>
          <w:p w14:paraId="379723D3"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2351359</w:t>
            </w:r>
          </w:p>
        </w:tc>
        <w:tc>
          <w:tcPr>
            <w:tcW w:w="401" w:type="pct"/>
            <w:shd w:val="clear" w:color="auto" w:fill="auto"/>
            <w:noWrap/>
            <w:vAlign w:val="center"/>
          </w:tcPr>
          <w:p w14:paraId="3C462E98"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2395844</w:t>
            </w:r>
          </w:p>
        </w:tc>
        <w:tc>
          <w:tcPr>
            <w:tcW w:w="401" w:type="pct"/>
            <w:shd w:val="clear" w:color="auto" w:fill="auto"/>
            <w:noWrap/>
            <w:vAlign w:val="center"/>
          </w:tcPr>
          <w:p w14:paraId="6B7647FF"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2448781</w:t>
            </w:r>
          </w:p>
        </w:tc>
        <w:tc>
          <w:tcPr>
            <w:tcW w:w="401" w:type="pct"/>
            <w:shd w:val="clear" w:color="auto" w:fill="auto"/>
            <w:noWrap/>
            <w:vAlign w:val="center"/>
          </w:tcPr>
          <w:p w14:paraId="33B4E61E"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2512306</w:t>
            </w:r>
          </w:p>
        </w:tc>
        <w:tc>
          <w:tcPr>
            <w:tcW w:w="402" w:type="pct"/>
            <w:shd w:val="clear" w:color="auto" w:fill="auto"/>
            <w:noWrap/>
            <w:vAlign w:val="center"/>
          </w:tcPr>
          <w:p w14:paraId="3DECD6B4"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2589171</w:t>
            </w:r>
          </w:p>
        </w:tc>
        <w:tc>
          <w:tcPr>
            <w:tcW w:w="361" w:type="pct"/>
            <w:shd w:val="clear" w:color="auto" w:fill="auto"/>
            <w:noWrap/>
            <w:vAlign w:val="center"/>
          </w:tcPr>
          <w:p w14:paraId="41F58E02"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2682946</w:t>
            </w:r>
          </w:p>
        </w:tc>
      </w:tr>
      <w:tr w:rsidR="003C3DA0" w:rsidRPr="00CC49AB" w14:paraId="7B70FE0F" w14:textId="77777777" w:rsidTr="00CC49AB">
        <w:trPr>
          <w:trHeight w:val="144"/>
          <w:jc w:val="center"/>
        </w:trPr>
        <w:tc>
          <w:tcPr>
            <w:tcW w:w="2633" w:type="pct"/>
            <w:shd w:val="clear" w:color="auto" w:fill="auto"/>
            <w:noWrap/>
            <w:vAlign w:val="center"/>
          </w:tcPr>
          <w:p w14:paraId="680D59E6"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eastAsia="Times New Roman" w:hAnsi="Garamond" w:cs="Times New Roman"/>
                <w:b/>
                <w:bCs/>
                <w:sz w:val="14"/>
                <w:szCs w:val="14"/>
                <w:lang w:eastAsia="en-US"/>
              </w:rPr>
              <w:t>Totali</w:t>
            </w:r>
          </w:p>
        </w:tc>
        <w:tc>
          <w:tcPr>
            <w:tcW w:w="401" w:type="pct"/>
            <w:shd w:val="clear" w:color="auto" w:fill="auto"/>
            <w:noWrap/>
            <w:vAlign w:val="center"/>
          </w:tcPr>
          <w:p w14:paraId="633EB108"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7028201</w:t>
            </w:r>
          </w:p>
        </w:tc>
        <w:tc>
          <w:tcPr>
            <w:tcW w:w="401" w:type="pct"/>
            <w:shd w:val="clear" w:color="auto" w:fill="auto"/>
            <w:noWrap/>
            <w:vAlign w:val="center"/>
          </w:tcPr>
          <w:p w14:paraId="771A6FFF"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7159759</w:t>
            </w:r>
          </w:p>
        </w:tc>
        <w:tc>
          <w:tcPr>
            <w:tcW w:w="401" w:type="pct"/>
            <w:shd w:val="clear" w:color="auto" w:fill="auto"/>
            <w:noWrap/>
            <w:vAlign w:val="center"/>
          </w:tcPr>
          <w:p w14:paraId="4C477FA6"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7316313</w:t>
            </w:r>
          </w:p>
        </w:tc>
        <w:tc>
          <w:tcPr>
            <w:tcW w:w="401" w:type="pct"/>
            <w:shd w:val="clear" w:color="auto" w:fill="auto"/>
            <w:noWrap/>
            <w:vAlign w:val="center"/>
          </w:tcPr>
          <w:p w14:paraId="6DF8E07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7504178</w:t>
            </w:r>
          </w:p>
        </w:tc>
        <w:tc>
          <w:tcPr>
            <w:tcW w:w="402" w:type="pct"/>
            <w:shd w:val="clear" w:color="auto" w:fill="auto"/>
            <w:noWrap/>
            <w:vAlign w:val="center"/>
          </w:tcPr>
          <w:p w14:paraId="7FC7206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7731494</w:t>
            </w:r>
          </w:p>
        </w:tc>
        <w:tc>
          <w:tcPr>
            <w:tcW w:w="361" w:type="pct"/>
            <w:shd w:val="clear" w:color="auto" w:fill="auto"/>
            <w:noWrap/>
            <w:vAlign w:val="center"/>
          </w:tcPr>
          <w:p w14:paraId="1533B344"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8008820</w:t>
            </w:r>
          </w:p>
        </w:tc>
      </w:tr>
      <w:tr w:rsidR="003C3DA0" w:rsidRPr="00CC49AB" w14:paraId="1D1731B8" w14:textId="77777777" w:rsidTr="00CC49AB">
        <w:trPr>
          <w:trHeight w:val="144"/>
          <w:jc w:val="center"/>
        </w:trPr>
        <w:tc>
          <w:tcPr>
            <w:tcW w:w="2633" w:type="pct"/>
            <w:shd w:val="clear" w:color="auto" w:fill="FDE9D9" w:themeFill="accent6" w:themeFillTint="33"/>
            <w:noWrap/>
            <w:vAlign w:val="center"/>
          </w:tcPr>
          <w:p w14:paraId="38CF74CB"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eastAsia="Times New Roman" w:hAnsi="Garamond" w:cs="Times New Roman"/>
                <w:b/>
                <w:bCs/>
                <w:sz w:val="14"/>
                <w:szCs w:val="14"/>
                <w:lang w:eastAsia="en-US"/>
              </w:rPr>
              <w:t>Kategoria</w:t>
            </w:r>
          </w:p>
        </w:tc>
        <w:tc>
          <w:tcPr>
            <w:tcW w:w="401" w:type="pct"/>
            <w:shd w:val="clear" w:color="auto" w:fill="FDE9D9" w:themeFill="accent6" w:themeFillTint="33"/>
            <w:noWrap/>
            <w:vAlign w:val="center"/>
          </w:tcPr>
          <w:p w14:paraId="09C0669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2047</w:t>
            </w:r>
          </w:p>
        </w:tc>
        <w:tc>
          <w:tcPr>
            <w:tcW w:w="401" w:type="pct"/>
            <w:shd w:val="clear" w:color="auto" w:fill="FDE9D9" w:themeFill="accent6" w:themeFillTint="33"/>
            <w:noWrap/>
            <w:vAlign w:val="center"/>
          </w:tcPr>
          <w:p w14:paraId="352C765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2048</w:t>
            </w:r>
          </w:p>
        </w:tc>
        <w:tc>
          <w:tcPr>
            <w:tcW w:w="401" w:type="pct"/>
            <w:shd w:val="clear" w:color="auto" w:fill="FDE9D9" w:themeFill="accent6" w:themeFillTint="33"/>
            <w:noWrap/>
            <w:vAlign w:val="center"/>
          </w:tcPr>
          <w:p w14:paraId="05C4A606"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2049</w:t>
            </w:r>
          </w:p>
        </w:tc>
        <w:tc>
          <w:tcPr>
            <w:tcW w:w="401" w:type="pct"/>
            <w:shd w:val="clear" w:color="auto" w:fill="FDE9D9" w:themeFill="accent6" w:themeFillTint="33"/>
            <w:noWrap/>
            <w:vAlign w:val="center"/>
          </w:tcPr>
          <w:p w14:paraId="6421F36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2050</w:t>
            </w:r>
          </w:p>
        </w:tc>
        <w:tc>
          <w:tcPr>
            <w:tcW w:w="402" w:type="pct"/>
            <w:shd w:val="clear" w:color="auto" w:fill="auto"/>
            <w:noWrap/>
            <w:vAlign w:val="center"/>
          </w:tcPr>
          <w:p w14:paraId="0584356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c>
          <w:tcPr>
            <w:tcW w:w="361" w:type="pct"/>
            <w:shd w:val="clear" w:color="auto" w:fill="auto"/>
            <w:noWrap/>
            <w:vAlign w:val="center"/>
          </w:tcPr>
          <w:p w14:paraId="3C01689D"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r>
      <w:tr w:rsidR="003C3DA0" w:rsidRPr="00CC49AB" w14:paraId="620C142E" w14:textId="77777777" w:rsidTr="00CC49AB">
        <w:trPr>
          <w:trHeight w:val="144"/>
          <w:jc w:val="center"/>
        </w:trPr>
        <w:tc>
          <w:tcPr>
            <w:tcW w:w="2633" w:type="pct"/>
            <w:shd w:val="clear" w:color="auto" w:fill="auto"/>
            <w:noWrap/>
          </w:tcPr>
          <w:p w14:paraId="1DDB1BCA"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 xml:space="preserve">Bashkiake: Cerdhe, Kopshte, Shkolla fillore dhe ndërtesa të tjera të sistemit të edukimit </w:t>
            </w:r>
          </w:p>
        </w:tc>
        <w:tc>
          <w:tcPr>
            <w:tcW w:w="401" w:type="pct"/>
            <w:shd w:val="clear" w:color="auto" w:fill="auto"/>
            <w:noWrap/>
            <w:vAlign w:val="center"/>
          </w:tcPr>
          <w:p w14:paraId="79C5D3D8"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2994199</w:t>
            </w:r>
          </w:p>
        </w:tc>
        <w:tc>
          <w:tcPr>
            <w:tcW w:w="401" w:type="pct"/>
            <w:shd w:val="clear" w:color="auto" w:fill="auto"/>
            <w:noWrap/>
            <w:vAlign w:val="center"/>
          </w:tcPr>
          <w:p w14:paraId="355CFFE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3142839</w:t>
            </w:r>
          </w:p>
        </w:tc>
        <w:tc>
          <w:tcPr>
            <w:tcW w:w="401" w:type="pct"/>
            <w:shd w:val="clear" w:color="auto" w:fill="auto"/>
            <w:noWrap/>
            <w:vAlign w:val="center"/>
          </w:tcPr>
          <w:p w14:paraId="4BD21344"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3328639</w:t>
            </w:r>
          </w:p>
        </w:tc>
        <w:tc>
          <w:tcPr>
            <w:tcW w:w="401" w:type="pct"/>
            <w:shd w:val="clear" w:color="auto" w:fill="auto"/>
            <w:noWrap/>
            <w:vAlign w:val="center"/>
          </w:tcPr>
          <w:p w14:paraId="5539E314"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3562747</w:t>
            </w:r>
          </w:p>
        </w:tc>
        <w:tc>
          <w:tcPr>
            <w:tcW w:w="402" w:type="pct"/>
            <w:shd w:val="clear" w:color="auto" w:fill="auto"/>
            <w:noWrap/>
            <w:vAlign w:val="center"/>
          </w:tcPr>
          <w:p w14:paraId="28C96C21"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c>
          <w:tcPr>
            <w:tcW w:w="361" w:type="pct"/>
            <w:shd w:val="clear" w:color="auto" w:fill="auto"/>
            <w:noWrap/>
            <w:vAlign w:val="center"/>
          </w:tcPr>
          <w:p w14:paraId="5245FD1D"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r>
      <w:tr w:rsidR="003C3DA0" w:rsidRPr="00CC49AB" w14:paraId="504ACF35" w14:textId="77777777" w:rsidTr="00CC49AB">
        <w:trPr>
          <w:trHeight w:val="144"/>
          <w:jc w:val="center"/>
        </w:trPr>
        <w:tc>
          <w:tcPr>
            <w:tcW w:w="2633" w:type="pct"/>
            <w:shd w:val="clear" w:color="auto" w:fill="auto"/>
            <w:noWrap/>
          </w:tcPr>
          <w:p w14:paraId="046F0FF7"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Bashkiake: Të gjitha Ndërtesat e tjera Administrative</w:t>
            </w:r>
          </w:p>
        </w:tc>
        <w:tc>
          <w:tcPr>
            <w:tcW w:w="401" w:type="pct"/>
            <w:shd w:val="clear" w:color="auto" w:fill="auto"/>
            <w:noWrap/>
            <w:vAlign w:val="center"/>
          </w:tcPr>
          <w:p w14:paraId="33C435BF"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792745</w:t>
            </w:r>
          </w:p>
        </w:tc>
        <w:tc>
          <w:tcPr>
            <w:tcW w:w="401" w:type="pct"/>
            <w:shd w:val="clear" w:color="auto" w:fill="auto"/>
            <w:noWrap/>
            <w:vAlign w:val="center"/>
          </w:tcPr>
          <w:p w14:paraId="094EB103"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831525</w:t>
            </w:r>
          </w:p>
        </w:tc>
        <w:tc>
          <w:tcPr>
            <w:tcW w:w="401" w:type="pct"/>
            <w:shd w:val="clear" w:color="auto" w:fill="auto"/>
            <w:noWrap/>
            <w:vAlign w:val="center"/>
          </w:tcPr>
          <w:p w14:paraId="2AE984A7"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880000</w:t>
            </w:r>
          </w:p>
        </w:tc>
        <w:tc>
          <w:tcPr>
            <w:tcW w:w="401" w:type="pct"/>
            <w:shd w:val="clear" w:color="auto" w:fill="auto"/>
            <w:noWrap/>
            <w:vAlign w:val="center"/>
          </w:tcPr>
          <w:p w14:paraId="5B92B5DC"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941079</w:t>
            </w:r>
          </w:p>
        </w:tc>
        <w:tc>
          <w:tcPr>
            <w:tcW w:w="402" w:type="pct"/>
            <w:shd w:val="clear" w:color="auto" w:fill="auto"/>
            <w:noWrap/>
            <w:vAlign w:val="center"/>
          </w:tcPr>
          <w:p w14:paraId="2657A5C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c>
          <w:tcPr>
            <w:tcW w:w="361" w:type="pct"/>
            <w:shd w:val="clear" w:color="auto" w:fill="auto"/>
            <w:noWrap/>
            <w:vAlign w:val="center"/>
          </w:tcPr>
          <w:p w14:paraId="0B8033A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r>
      <w:tr w:rsidR="003C3DA0" w:rsidRPr="00CC49AB" w14:paraId="2497E561" w14:textId="77777777" w:rsidTr="00CC49AB">
        <w:trPr>
          <w:trHeight w:val="144"/>
          <w:jc w:val="center"/>
        </w:trPr>
        <w:tc>
          <w:tcPr>
            <w:tcW w:w="2633" w:type="pct"/>
            <w:shd w:val="clear" w:color="auto" w:fill="auto"/>
            <w:noWrap/>
          </w:tcPr>
          <w:p w14:paraId="60FC04E9"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Qendrore: Universitete &amp; Konvikte</w:t>
            </w:r>
          </w:p>
        </w:tc>
        <w:tc>
          <w:tcPr>
            <w:tcW w:w="401" w:type="pct"/>
            <w:shd w:val="clear" w:color="auto" w:fill="auto"/>
            <w:noWrap/>
            <w:vAlign w:val="center"/>
          </w:tcPr>
          <w:p w14:paraId="3F55449F"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1020900</w:t>
            </w:r>
          </w:p>
        </w:tc>
        <w:tc>
          <w:tcPr>
            <w:tcW w:w="401" w:type="pct"/>
            <w:shd w:val="clear" w:color="auto" w:fill="auto"/>
            <w:noWrap/>
            <w:vAlign w:val="center"/>
          </w:tcPr>
          <w:p w14:paraId="453669C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1075261</w:t>
            </w:r>
          </w:p>
        </w:tc>
        <w:tc>
          <w:tcPr>
            <w:tcW w:w="401" w:type="pct"/>
            <w:shd w:val="clear" w:color="auto" w:fill="auto"/>
            <w:noWrap/>
            <w:vAlign w:val="center"/>
          </w:tcPr>
          <w:p w14:paraId="5384748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1143213</w:t>
            </w:r>
          </w:p>
        </w:tc>
        <w:tc>
          <w:tcPr>
            <w:tcW w:w="401" w:type="pct"/>
            <w:shd w:val="clear" w:color="auto" w:fill="auto"/>
            <w:noWrap/>
            <w:vAlign w:val="center"/>
          </w:tcPr>
          <w:p w14:paraId="1B76F6DF"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1228831</w:t>
            </w:r>
          </w:p>
        </w:tc>
        <w:tc>
          <w:tcPr>
            <w:tcW w:w="402" w:type="pct"/>
            <w:shd w:val="clear" w:color="auto" w:fill="auto"/>
            <w:noWrap/>
            <w:vAlign w:val="center"/>
          </w:tcPr>
          <w:p w14:paraId="3DE999B6"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c>
          <w:tcPr>
            <w:tcW w:w="361" w:type="pct"/>
            <w:shd w:val="clear" w:color="auto" w:fill="auto"/>
            <w:noWrap/>
            <w:vAlign w:val="center"/>
          </w:tcPr>
          <w:p w14:paraId="45BAA6A5"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r>
      <w:tr w:rsidR="003C3DA0" w:rsidRPr="00CC49AB" w14:paraId="2869DC69" w14:textId="77777777" w:rsidTr="00CC49AB">
        <w:trPr>
          <w:trHeight w:val="144"/>
          <w:jc w:val="center"/>
        </w:trPr>
        <w:tc>
          <w:tcPr>
            <w:tcW w:w="2633" w:type="pct"/>
            <w:shd w:val="clear" w:color="auto" w:fill="auto"/>
            <w:noWrap/>
          </w:tcPr>
          <w:p w14:paraId="7247811E"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Qendrore: Të gjitha ndërtesat shëndetësore dhe sociale</w:t>
            </w:r>
          </w:p>
        </w:tc>
        <w:tc>
          <w:tcPr>
            <w:tcW w:w="401" w:type="pct"/>
            <w:shd w:val="clear" w:color="auto" w:fill="auto"/>
            <w:noWrap/>
            <w:vAlign w:val="center"/>
          </w:tcPr>
          <w:p w14:paraId="3C3155A8"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743799</w:t>
            </w:r>
          </w:p>
        </w:tc>
        <w:tc>
          <w:tcPr>
            <w:tcW w:w="401" w:type="pct"/>
            <w:shd w:val="clear" w:color="auto" w:fill="auto"/>
            <w:noWrap/>
            <w:vAlign w:val="center"/>
          </w:tcPr>
          <w:p w14:paraId="4BAFEE5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781970</w:t>
            </w:r>
          </w:p>
        </w:tc>
        <w:tc>
          <w:tcPr>
            <w:tcW w:w="401" w:type="pct"/>
            <w:shd w:val="clear" w:color="auto" w:fill="auto"/>
            <w:noWrap/>
            <w:vAlign w:val="center"/>
          </w:tcPr>
          <w:p w14:paraId="37565C9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829683</w:t>
            </w:r>
          </w:p>
        </w:tc>
        <w:tc>
          <w:tcPr>
            <w:tcW w:w="401" w:type="pct"/>
            <w:shd w:val="clear" w:color="auto" w:fill="auto"/>
            <w:noWrap/>
            <w:vAlign w:val="center"/>
          </w:tcPr>
          <w:p w14:paraId="0729D091"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889802</w:t>
            </w:r>
          </w:p>
        </w:tc>
        <w:tc>
          <w:tcPr>
            <w:tcW w:w="402" w:type="pct"/>
            <w:shd w:val="clear" w:color="auto" w:fill="auto"/>
            <w:noWrap/>
            <w:vAlign w:val="center"/>
          </w:tcPr>
          <w:p w14:paraId="6A32EC64"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c>
          <w:tcPr>
            <w:tcW w:w="361" w:type="pct"/>
            <w:shd w:val="clear" w:color="auto" w:fill="auto"/>
            <w:noWrap/>
            <w:vAlign w:val="center"/>
          </w:tcPr>
          <w:p w14:paraId="3EA3AE7E"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r>
      <w:tr w:rsidR="003C3DA0" w:rsidRPr="00CC49AB" w14:paraId="490CAE4D" w14:textId="77777777" w:rsidTr="00CC49AB">
        <w:trPr>
          <w:trHeight w:val="144"/>
          <w:jc w:val="center"/>
        </w:trPr>
        <w:tc>
          <w:tcPr>
            <w:tcW w:w="2633" w:type="pct"/>
            <w:shd w:val="clear" w:color="auto" w:fill="auto"/>
            <w:noWrap/>
          </w:tcPr>
          <w:p w14:paraId="00396A4F"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hAnsi="Garamond" w:cs="Times New Roman"/>
                <w:sz w:val="14"/>
                <w:szCs w:val="14"/>
              </w:rPr>
              <w:t>Qendrore: Të gjitha Ndërtesat Administrative të të gjitha Ministrive dhe Agjencive</w:t>
            </w:r>
          </w:p>
        </w:tc>
        <w:tc>
          <w:tcPr>
            <w:tcW w:w="401" w:type="pct"/>
            <w:shd w:val="clear" w:color="auto" w:fill="auto"/>
            <w:noWrap/>
            <w:vAlign w:val="center"/>
          </w:tcPr>
          <w:p w14:paraId="35B01B16"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2798289</w:t>
            </w:r>
          </w:p>
        </w:tc>
        <w:tc>
          <w:tcPr>
            <w:tcW w:w="401" w:type="pct"/>
            <w:shd w:val="clear" w:color="auto" w:fill="auto"/>
            <w:noWrap/>
            <w:vAlign w:val="center"/>
          </w:tcPr>
          <w:p w14:paraId="400BF249"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2941314</w:t>
            </w:r>
          </w:p>
        </w:tc>
        <w:tc>
          <w:tcPr>
            <w:tcW w:w="401" w:type="pct"/>
            <w:shd w:val="clear" w:color="auto" w:fill="auto"/>
            <w:noWrap/>
            <w:vAlign w:val="center"/>
          </w:tcPr>
          <w:p w14:paraId="255AB3D6"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3120096</w:t>
            </w:r>
          </w:p>
        </w:tc>
        <w:tc>
          <w:tcPr>
            <w:tcW w:w="401" w:type="pct"/>
            <w:shd w:val="clear" w:color="auto" w:fill="auto"/>
            <w:noWrap/>
            <w:vAlign w:val="center"/>
          </w:tcPr>
          <w:p w14:paraId="23B1E00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sz w:val="14"/>
                <w:szCs w:val="14"/>
              </w:rPr>
              <w:t>3345361</w:t>
            </w:r>
          </w:p>
        </w:tc>
        <w:tc>
          <w:tcPr>
            <w:tcW w:w="402" w:type="pct"/>
            <w:shd w:val="clear" w:color="auto" w:fill="auto"/>
            <w:noWrap/>
            <w:vAlign w:val="center"/>
          </w:tcPr>
          <w:p w14:paraId="79EB2FDF"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c>
          <w:tcPr>
            <w:tcW w:w="361" w:type="pct"/>
            <w:shd w:val="clear" w:color="auto" w:fill="auto"/>
            <w:noWrap/>
            <w:vAlign w:val="center"/>
          </w:tcPr>
          <w:p w14:paraId="4E986FFA"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r>
      <w:tr w:rsidR="003C3DA0" w:rsidRPr="00CC49AB" w14:paraId="695CC100" w14:textId="77777777" w:rsidTr="00CC49AB">
        <w:trPr>
          <w:trHeight w:val="144"/>
          <w:jc w:val="center"/>
        </w:trPr>
        <w:tc>
          <w:tcPr>
            <w:tcW w:w="2633" w:type="pct"/>
            <w:shd w:val="clear" w:color="auto" w:fill="auto"/>
            <w:noWrap/>
            <w:vAlign w:val="center"/>
          </w:tcPr>
          <w:p w14:paraId="068789B5" w14:textId="77777777" w:rsidR="003C3DA0" w:rsidRPr="00CC49AB" w:rsidRDefault="003C3DA0" w:rsidP="008E11B0">
            <w:pPr>
              <w:spacing w:after="0" w:line="240" w:lineRule="auto"/>
              <w:jc w:val="both"/>
              <w:rPr>
                <w:rFonts w:ascii="Garamond" w:eastAsia="Times New Roman" w:hAnsi="Garamond" w:cs="Times New Roman"/>
                <w:b/>
                <w:bCs/>
                <w:sz w:val="14"/>
                <w:szCs w:val="14"/>
                <w:lang w:eastAsia="en-US"/>
              </w:rPr>
            </w:pPr>
            <w:r w:rsidRPr="00CC49AB">
              <w:rPr>
                <w:rFonts w:ascii="Garamond" w:eastAsia="Times New Roman" w:hAnsi="Garamond" w:cs="Times New Roman"/>
                <w:b/>
                <w:bCs/>
                <w:sz w:val="14"/>
                <w:szCs w:val="14"/>
                <w:lang w:eastAsia="en-US"/>
              </w:rPr>
              <w:t>Totali</w:t>
            </w:r>
          </w:p>
        </w:tc>
        <w:tc>
          <w:tcPr>
            <w:tcW w:w="401" w:type="pct"/>
            <w:shd w:val="clear" w:color="auto" w:fill="auto"/>
            <w:noWrap/>
            <w:vAlign w:val="center"/>
          </w:tcPr>
          <w:p w14:paraId="18BA8E0B"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8349931</w:t>
            </w:r>
          </w:p>
        </w:tc>
        <w:tc>
          <w:tcPr>
            <w:tcW w:w="401" w:type="pct"/>
            <w:shd w:val="clear" w:color="auto" w:fill="auto"/>
            <w:noWrap/>
            <w:vAlign w:val="center"/>
          </w:tcPr>
          <w:p w14:paraId="47E7F2B2"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8772909</w:t>
            </w:r>
          </w:p>
        </w:tc>
        <w:tc>
          <w:tcPr>
            <w:tcW w:w="401" w:type="pct"/>
            <w:shd w:val="clear" w:color="auto" w:fill="auto"/>
            <w:noWrap/>
            <w:vAlign w:val="center"/>
          </w:tcPr>
          <w:p w14:paraId="28566112"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9301631</w:t>
            </w:r>
          </w:p>
        </w:tc>
        <w:tc>
          <w:tcPr>
            <w:tcW w:w="401" w:type="pct"/>
            <w:shd w:val="clear" w:color="auto" w:fill="auto"/>
            <w:noWrap/>
            <w:vAlign w:val="center"/>
          </w:tcPr>
          <w:p w14:paraId="14D6B12E"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r w:rsidRPr="00CC49AB">
              <w:rPr>
                <w:rFonts w:ascii="Garamond" w:hAnsi="Garamond" w:cs="Times New Roman"/>
                <w:b/>
                <w:bCs/>
                <w:sz w:val="14"/>
                <w:szCs w:val="14"/>
              </w:rPr>
              <w:t>9967821</w:t>
            </w:r>
          </w:p>
        </w:tc>
        <w:tc>
          <w:tcPr>
            <w:tcW w:w="402" w:type="pct"/>
            <w:shd w:val="clear" w:color="auto" w:fill="auto"/>
            <w:noWrap/>
            <w:vAlign w:val="center"/>
          </w:tcPr>
          <w:p w14:paraId="0B57E9B0"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c>
          <w:tcPr>
            <w:tcW w:w="361" w:type="pct"/>
            <w:shd w:val="clear" w:color="auto" w:fill="auto"/>
            <w:noWrap/>
            <w:vAlign w:val="center"/>
          </w:tcPr>
          <w:p w14:paraId="46ACAC5A" w14:textId="77777777" w:rsidR="003C3DA0" w:rsidRPr="00CC49AB" w:rsidRDefault="003C3DA0" w:rsidP="006D0222">
            <w:pPr>
              <w:spacing w:after="0" w:line="240" w:lineRule="auto"/>
              <w:jc w:val="right"/>
              <w:rPr>
                <w:rFonts w:ascii="Garamond" w:eastAsia="Times New Roman" w:hAnsi="Garamond" w:cs="Times New Roman"/>
                <w:b/>
                <w:bCs/>
                <w:sz w:val="14"/>
                <w:szCs w:val="14"/>
                <w:lang w:eastAsia="en-US"/>
              </w:rPr>
            </w:pPr>
          </w:p>
        </w:tc>
      </w:tr>
    </w:tbl>
    <w:p w14:paraId="266501B5" w14:textId="77777777" w:rsidR="00E82E3E" w:rsidRPr="00CC49AB" w:rsidRDefault="00E82E3E" w:rsidP="00E82E3E">
      <w:pPr>
        <w:pStyle w:val="TEKSTIIIIII"/>
      </w:pPr>
      <w:bookmarkStart w:id="428" w:name="_Toc184729185"/>
    </w:p>
    <w:p w14:paraId="0BFF3507" w14:textId="35AD45E8" w:rsidR="003C3DA0" w:rsidRPr="00CC49AB" w:rsidRDefault="003C3DA0" w:rsidP="00E82E3E">
      <w:pPr>
        <w:pStyle w:val="TEKSTIIIIII"/>
      </w:pPr>
      <w:r w:rsidRPr="00CC49AB">
        <w:t>Aneksi 16: Sipërfaqja e parashikuar (m</w:t>
      </w:r>
      <w:r w:rsidRPr="00CC49AB">
        <w:rPr>
          <w:vertAlign w:val="superscript"/>
        </w:rPr>
        <w:t>2</w:t>
      </w:r>
      <w:r w:rsidRPr="00CC49AB">
        <w:t xml:space="preserve">) e ndërtesave publike qendrore dhe bashkiake për </w:t>
      </w:r>
      <w:r w:rsidR="00CC49AB" w:rsidRPr="00CC49AB">
        <w:t xml:space="preserve">zonën </w:t>
      </w:r>
      <w:r w:rsidRPr="00CC49AB">
        <w:t xml:space="preserve">1 për periudhën </w:t>
      </w:r>
      <w:r w:rsidR="00CE5C83" w:rsidRPr="00CC49AB">
        <w:t>2023–2050</w:t>
      </w:r>
      <w:bookmarkEnd w:id="428"/>
    </w:p>
    <w:tbl>
      <w:tblPr>
        <w:tblW w:w="93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95"/>
        <w:gridCol w:w="900"/>
        <w:gridCol w:w="990"/>
        <w:gridCol w:w="990"/>
        <w:gridCol w:w="990"/>
        <w:gridCol w:w="990"/>
        <w:gridCol w:w="905"/>
      </w:tblGrid>
      <w:tr w:rsidR="003C3DA0" w:rsidRPr="00CC49AB" w14:paraId="6DB0A850" w14:textId="77777777" w:rsidTr="00D34145">
        <w:trPr>
          <w:trHeight w:val="144"/>
          <w:jc w:val="center"/>
        </w:trPr>
        <w:tc>
          <w:tcPr>
            <w:tcW w:w="3595" w:type="dxa"/>
            <w:shd w:val="clear" w:color="auto" w:fill="FDE9D9" w:themeFill="accent6" w:themeFillTint="33"/>
            <w:noWrap/>
            <w:vAlign w:val="center"/>
            <w:hideMark/>
          </w:tcPr>
          <w:p w14:paraId="5C6C7333"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Kategoria</w:t>
            </w:r>
          </w:p>
        </w:tc>
        <w:tc>
          <w:tcPr>
            <w:tcW w:w="900" w:type="dxa"/>
            <w:shd w:val="clear" w:color="auto" w:fill="FDE9D9" w:themeFill="accent6" w:themeFillTint="33"/>
            <w:noWrap/>
            <w:vAlign w:val="center"/>
            <w:hideMark/>
          </w:tcPr>
          <w:p w14:paraId="478C51B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2023</w:t>
            </w:r>
          </w:p>
        </w:tc>
        <w:tc>
          <w:tcPr>
            <w:tcW w:w="990" w:type="dxa"/>
            <w:shd w:val="clear" w:color="auto" w:fill="FDE9D9" w:themeFill="accent6" w:themeFillTint="33"/>
            <w:noWrap/>
            <w:vAlign w:val="center"/>
            <w:hideMark/>
          </w:tcPr>
          <w:p w14:paraId="6D28437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2024</w:t>
            </w:r>
          </w:p>
        </w:tc>
        <w:tc>
          <w:tcPr>
            <w:tcW w:w="990" w:type="dxa"/>
            <w:shd w:val="clear" w:color="auto" w:fill="FDE9D9" w:themeFill="accent6" w:themeFillTint="33"/>
            <w:noWrap/>
            <w:vAlign w:val="center"/>
            <w:hideMark/>
          </w:tcPr>
          <w:p w14:paraId="3CB1A9A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2025</w:t>
            </w:r>
          </w:p>
        </w:tc>
        <w:tc>
          <w:tcPr>
            <w:tcW w:w="990" w:type="dxa"/>
            <w:shd w:val="clear" w:color="auto" w:fill="FDE9D9" w:themeFill="accent6" w:themeFillTint="33"/>
            <w:noWrap/>
            <w:vAlign w:val="center"/>
            <w:hideMark/>
          </w:tcPr>
          <w:p w14:paraId="06C5B80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2026</w:t>
            </w:r>
          </w:p>
        </w:tc>
        <w:tc>
          <w:tcPr>
            <w:tcW w:w="990" w:type="dxa"/>
            <w:shd w:val="clear" w:color="auto" w:fill="FDE9D9" w:themeFill="accent6" w:themeFillTint="33"/>
            <w:noWrap/>
            <w:vAlign w:val="center"/>
            <w:hideMark/>
          </w:tcPr>
          <w:p w14:paraId="6A32521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2027</w:t>
            </w:r>
          </w:p>
        </w:tc>
        <w:tc>
          <w:tcPr>
            <w:tcW w:w="905" w:type="dxa"/>
            <w:shd w:val="clear" w:color="auto" w:fill="FDE9D9" w:themeFill="accent6" w:themeFillTint="33"/>
            <w:noWrap/>
            <w:vAlign w:val="center"/>
            <w:hideMark/>
          </w:tcPr>
          <w:p w14:paraId="2783286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2028</w:t>
            </w:r>
          </w:p>
        </w:tc>
      </w:tr>
      <w:tr w:rsidR="003C3DA0" w:rsidRPr="00CC49AB" w14:paraId="065C6E4C" w14:textId="77777777" w:rsidTr="00D34145">
        <w:trPr>
          <w:trHeight w:val="144"/>
          <w:jc w:val="center"/>
        </w:trPr>
        <w:tc>
          <w:tcPr>
            <w:tcW w:w="3595" w:type="dxa"/>
            <w:shd w:val="clear" w:color="auto" w:fill="auto"/>
            <w:noWrap/>
            <w:hideMark/>
          </w:tcPr>
          <w:p w14:paraId="2D36032B"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hAnsi="Garamond" w:cs="Times New Roman"/>
                <w:sz w:val="16"/>
                <w:szCs w:val="22"/>
              </w:rPr>
              <w:t xml:space="preserve">Bashkiake: Cerdhe, Kopshte, Shkolla fillore dhe ndërtesa të tjera të sistemit të edukimit </w:t>
            </w:r>
          </w:p>
        </w:tc>
        <w:tc>
          <w:tcPr>
            <w:tcW w:w="900" w:type="dxa"/>
            <w:shd w:val="clear" w:color="auto" w:fill="auto"/>
            <w:noWrap/>
            <w:vAlign w:val="center"/>
          </w:tcPr>
          <w:p w14:paraId="0C245713"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1310457</w:t>
            </w:r>
          </w:p>
        </w:tc>
        <w:tc>
          <w:tcPr>
            <w:tcW w:w="990" w:type="dxa"/>
            <w:shd w:val="clear" w:color="auto" w:fill="auto"/>
            <w:noWrap/>
            <w:vAlign w:val="center"/>
          </w:tcPr>
          <w:p w14:paraId="692D2E3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1315896</w:t>
            </w:r>
          </w:p>
        </w:tc>
        <w:tc>
          <w:tcPr>
            <w:tcW w:w="990" w:type="dxa"/>
            <w:shd w:val="clear" w:color="auto" w:fill="auto"/>
            <w:noWrap/>
            <w:vAlign w:val="center"/>
          </w:tcPr>
          <w:p w14:paraId="05521A25"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1321402</w:t>
            </w:r>
          </w:p>
        </w:tc>
        <w:tc>
          <w:tcPr>
            <w:tcW w:w="990" w:type="dxa"/>
            <w:shd w:val="clear" w:color="auto" w:fill="auto"/>
            <w:noWrap/>
            <w:vAlign w:val="center"/>
          </w:tcPr>
          <w:p w14:paraId="39C1B916"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1327043</w:t>
            </w:r>
          </w:p>
        </w:tc>
        <w:tc>
          <w:tcPr>
            <w:tcW w:w="990" w:type="dxa"/>
            <w:shd w:val="clear" w:color="auto" w:fill="auto"/>
            <w:noWrap/>
            <w:vAlign w:val="center"/>
          </w:tcPr>
          <w:p w14:paraId="57E64AF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1332894</w:t>
            </w:r>
          </w:p>
        </w:tc>
        <w:tc>
          <w:tcPr>
            <w:tcW w:w="905" w:type="dxa"/>
            <w:shd w:val="clear" w:color="auto" w:fill="auto"/>
            <w:noWrap/>
            <w:vAlign w:val="center"/>
          </w:tcPr>
          <w:p w14:paraId="38D60A78"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1339031</w:t>
            </w:r>
          </w:p>
        </w:tc>
      </w:tr>
      <w:tr w:rsidR="003C3DA0" w:rsidRPr="00CC49AB" w14:paraId="4D4905E6" w14:textId="77777777" w:rsidTr="00D34145">
        <w:trPr>
          <w:trHeight w:val="144"/>
          <w:jc w:val="center"/>
        </w:trPr>
        <w:tc>
          <w:tcPr>
            <w:tcW w:w="3595" w:type="dxa"/>
            <w:shd w:val="clear" w:color="auto" w:fill="auto"/>
            <w:noWrap/>
            <w:hideMark/>
          </w:tcPr>
          <w:p w14:paraId="22FFFEC7"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hAnsi="Garamond" w:cs="Times New Roman"/>
                <w:sz w:val="16"/>
                <w:szCs w:val="22"/>
              </w:rPr>
              <w:t>Bashkiake: Të gjitha Ndërtesat e tjera Administrative</w:t>
            </w:r>
          </w:p>
        </w:tc>
        <w:tc>
          <w:tcPr>
            <w:tcW w:w="900" w:type="dxa"/>
            <w:shd w:val="clear" w:color="auto" w:fill="auto"/>
            <w:noWrap/>
            <w:vAlign w:val="center"/>
          </w:tcPr>
          <w:p w14:paraId="51DDCF5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282680</w:t>
            </w:r>
          </w:p>
        </w:tc>
        <w:tc>
          <w:tcPr>
            <w:tcW w:w="990" w:type="dxa"/>
            <w:shd w:val="clear" w:color="auto" w:fill="auto"/>
            <w:noWrap/>
            <w:vAlign w:val="center"/>
          </w:tcPr>
          <w:p w14:paraId="45691008"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283805</w:t>
            </w:r>
          </w:p>
        </w:tc>
        <w:tc>
          <w:tcPr>
            <w:tcW w:w="990" w:type="dxa"/>
            <w:shd w:val="clear" w:color="auto" w:fill="auto"/>
            <w:noWrap/>
            <w:vAlign w:val="center"/>
          </w:tcPr>
          <w:p w14:paraId="6A98D64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284947</w:t>
            </w:r>
          </w:p>
        </w:tc>
        <w:tc>
          <w:tcPr>
            <w:tcW w:w="990" w:type="dxa"/>
            <w:shd w:val="clear" w:color="auto" w:fill="auto"/>
            <w:noWrap/>
            <w:vAlign w:val="center"/>
          </w:tcPr>
          <w:p w14:paraId="0462282F"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286120</w:t>
            </w:r>
          </w:p>
        </w:tc>
        <w:tc>
          <w:tcPr>
            <w:tcW w:w="990" w:type="dxa"/>
            <w:shd w:val="clear" w:color="auto" w:fill="auto"/>
            <w:noWrap/>
            <w:vAlign w:val="center"/>
          </w:tcPr>
          <w:p w14:paraId="44AC4F3E"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287342</w:t>
            </w:r>
          </w:p>
        </w:tc>
        <w:tc>
          <w:tcPr>
            <w:tcW w:w="905" w:type="dxa"/>
            <w:shd w:val="clear" w:color="auto" w:fill="auto"/>
            <w:noWrap/>
            <w:vAlign w:val="center"/>
          </w:tcPr>
          <w:p w14:paraId="2168D1E5"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288633</w:t>
            </w:r>
          </w:p>
        </w:tc>
      </w:tr>
      <w:tr w:rsidR="003C3DA0" w:rsidRPr="00CC49AB" w14:paraId="00406663" w14:textId="77777777" w:rsidTr="00D34145">
        <w:trPr>
          <w:trHeight w:val="144"/>
          <w:jc w:val="center"/>
        </w:trPr>
        <w:tc>
          <w:tcPr>
            <w:tcW w:w="3595" w:type="dxa"/>
            <w:shd w:val="clear" w:color="auto" w:fill="auto"/>
            <w:noWrap/>
            <w:hideMark/>
          </w:tcPr>
          <w:p w14:paraId="05741BE1"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hAnsi="Garamond" w:cs="Times New Roman"/>
                <w:sz w:val="16"/>
                <w:szCs w:val="22"/>
              </w:rPr>
              <w:lastRenderedPageBreak/>
              <w:t>Qendrore: Universitete &amp; Konvikte</w:t>
            </w:r>
          </w:p>
        </w:tc>
        <w:tc>
          <w:tcPr>
            <w:tcW w:w="900" w:type="dxa"/>
            <w:shd w:val="clear" w:color="auto" w:fill="auto"/>
            <w:noWrap/>
            <w:vAlign w:val="center"/>
          </w:tcPr>
          <w:p w14:paraId="525E399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615048</w:t>
            </w:r>
          </w:p>
        </w:tc>
        <w:tc>
          <w:tcPr>
            <w:tcW w:w="990" w:type="dxa"/>
            <w:shd w:val="clear" w:color="auto" w:fill="auto"/>
            <w:noWrap/>
            <w:vAlign w:val="center"/>
          </w:tcPr>
          <w:p w14:paraId="03D522B1"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617909</w:t>
            </w:r>
          </w:p>
        </w:tc>
        <w:tc>
          <w:tcPr>
            <w:tcW w:w="990" w:type="dxa"/>
            <w:shd w:val="clear" w:color="auto" w:fill="auto"/>
            <w:noWrap/>
            <w:vAlign w:val="center"/>
          </w:tcPr>
          <w:p w14:paraId="22A08DEF"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620799</w:t>
            </w:r>
          </w:p>
        </w:tc>
        <w:tc>
          <w:tcPr>
            <w:tcW w:w="990" w:type="dxa"/>
            <w:shd w:val="clear" w:color="auto" w:fill="auto"/>
            <w:noWrap/>
            <w:vAlign w:val="center"/>
          </w:tcPr>
          <w:p w14:paraId="0471D50E"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623751</w:t>
            </w:r>
          </w:p>
        </w:tc>
        <w:tc>
          <w:tcPr>
            <w:tcW w:w="990" w:type="dxa"/>
            <w:shd w:val="clear" w:color="auto" w:fill="auto"/>
            <w:noWrap/>
            <w:vAlign w:val="center"/>
          </w:tcPr>
          <w:p w14:paraId="1E073BA7"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626796</w:t>
            </w:r>
          </w:p>
        </w:tc>
        <w:tc>
          <w:tcPr>
            <w:tcW w:w="905" w:type="dxa"/>
            <w:shd w:val="clear" w:color="auto" w:fill="auto"/>
            <w:noWrap/>
            <w:vAlign w:val="center"/>
          </w:tcPr>
          <w:p w14:paraId="168826A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629970</w:t>
            </w:r>
          </w:p>
        </w:tc>
      </w:tr>
      <w:tr w:rsidR="003C3DA0" w:rsidRPr="00CC49AB" w14:paraId="11BC3618" w14:textId="77777777" w:rsidTr="00D34145">
        <w:trPr>
          <w:trHeight w:val="144"/>
          <w:jc w:val="center"/>
        </w:trPr>
        <w:tc>
          <w:tcPr>
            <w:tcW w:w="3595" w:type="dxa"/>
            <w:shd w:val="clear" w:color="auto" w:fill="auto"/>
            <w:noWrap/>
            <w:hideMark/>
          </w:tcPr>
          <w:p w14:paraId="41A48588"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hAnsi="Garamond" w:cs="Times New Roman"/>
                <w:sz w:val="16"/>
                <w:szCs w:val="22"/>
              </w:rPr>
              <w:t>Qendrore: Të gjitha ndërtesat shëndetësore dhe sociale</w:t>
            </w:r>
          </w:p>
        </w:tc>
        <w:tc>
          <w:tcPr>
            <w:tcW w:w="900" w:type="dxa"/>
            <w:shd w:val="clear" w:color="auto" w:fill="auto"/>
            <w:noWrap/>
            <w:vAlign w:val="center"/>
          </w:tcPr>
          <w:p w14:paraId="5FA39AA2"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364570</w:t>
            </w:r>
          </w:p>
        </w:tc>
        <w:tc>
          <w:tcPr>
            <w:tcW w:w="990" w:type="dxa"/>
            <w:shd w:val="clear" w:color="auto" w:fill="auto"/>
            <w:noWrap/>
            <w:vAlign w:val="center"/>
          </w:tcPr>
          <w:p w14:paraId="2270141E"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366187</w:t>
            </w:r>
          </w:p>
        </w:tc>
        <w:tc>
          <w:tcPr>
            <w:tcW w:w="990" w:type="dxa"/>
            <w:shd w:val="clear" w:color="auto" w:fill="auto"/>
            <w:noWrap/>
            <w:vAlign w:val="center"/>
          </w:tcPr>
          <w:p w14:paraId="40C07F84"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367824</w:t>
            </w:r>
          </w:p>
        </w:tc>
        <w:tc>
          <w:tcPr>
            <w:tcW w:w="990" w:type="dxa"/>
            <w:shd w:val="clear" w:color="auto" w:fill="auto"/>
            <w:noWrap/>
            <w:vAlign w:val="center"/>
          </w:tcPr>
          <w:p w14:paraId="33E8C2C5"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369498</w:t>
            </w:r>
          </w:p>
        </w:tc>
        <w:tc>
          <w:tcPr>
            <w:tcW w:w="990" w:type="dxa"/>
            <w:shd w:val="clear" w:color="auto" w:fill="auto"/>
            <w:noWrap/>
            <w:vAlign w:val="center"/>
          </w:tcPr>
          <w:p w14:paraId="0384D4EA"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371230</w:t>
            </w:r>
          </w:p>
        </w:tc>
        <w:tc>
          <w:tcPr>
            <w:tcW w:w="905" w:type="dxa"/>
            <w:shd w:val="clear" w:color="auto" w:fill="auto"/>
            <w:noWrap/>
            <w:vAlign w:val="center"/>
          </w:tcPr>
          <w:p w14:paraId="19E8C437"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373042</w:t>
            </w:r>
          </w:p>
        </w:tc>
      </w:tr>
      <w:tr w:rsidR="003C3DA0" w:rsidRPr="00CC49AB" w14:paraId="5CE1FEEC" w14:textId="77777777" w:rsidTr="00D34145">
        <w:trPr>
          <w:trHeight w:val="144"/>
          <w:jc w:val="center"/>
        </w:trPr>
        <w:tc>
          <w:tcPr>
            <w:tcW w:w="3595" w:type="dxa"/>
            <w:shd w:val="clear" w:color="auto" w:fill="auto"/>
            <w:noWrap/>
          </w:tcPr>
          <w:p w14:paraId="7C73EE76"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hAnsi="Garamond" w:cs="Times New Roman"/>
                <w:sz w:val="16"/>
                <w:szCs w:val="22"/>
              </w:rPr>
              <w:t>Qendrore: Të gjitha Ndërtesat Administrative të të gjitha Ministrive dhe Agjencive</w:t>
            </w:r>
          </w:p>
        </w:tc>
        <w:tc>
          <w:tcPr>
            <w:tcW w:w="900" w:type="dxa"/>
            <w:shd w:val="clear" w:color="auto" w:fill="auto"/>
            <w:noWrap/>
            <w:vAlign w:val="center"/>
          </w:tcPr>
          <w:p w14:paraId="06902A78"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1389888</w:t>
            </w:r>
          </w:p>
        </w:tc>
        <w:tc>
          <w:tcPr>
            <w:tcW w:w="990" w:type="dxa"/>
            <w:shd w:val="clear" w:color="auto" w:fill="auto"/>
            <w:noWrap/>
            <w:vAlign w:val="center"/>
          </w:tcPr>
          <w:p w14:paraId="63B9EBF9"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1396000</w:t>
            </w:r>
          </w:p>
        </w:tc>
        <w:tc>
          <w:tcPr>
            <w:tcW w:w="990" w:type="dxa"/>
            <w:shd w:val="clear" w:color="auto" w:fill="auto"/>
            <w:noWrap/>
            <w:vAlign w:val="center"/>
          </w:tcPr>
          <w:p w14:paraId="6E9E9A01"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1402183</w:t>
            </w:r>
          </w:p>
        </w:tc>
        <w:tc>
          <w:tcPr>
            <w:tcW w:w="990" w:type="dxa"/>
            <w:shd w:val="clear" w:color="auto" w:fill="auto"/>
            <w:noWrap/>
            <w:vAlign w:val="center"/>
          </w:tcPr>
          <w:p w14:paraId="5586FD71"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1408508</w:t>
            </w:r>
          </w:p>
        </w:tc>
        <w:tc>
          <w:tcPr>
            <w:tcW w:w="990" w:type="dxa"/>
            <w:shd w:val="clear" w:color="auto" w:fill="auto"/>
            <w:noWrap/>
            <w:vAlign w:val="center"/>
          </w:tcPr>
          <w:p w14:paraId="36B5B33D"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1415051</w:t>
            </w:r>
          </w:p>
        </w:tc>
        <w:tc>
          <w:tcPr>
            <w:tcW w:w="905" w:type="dxa"/>
            <w:shd w:val="clear" w:color="auto" w:fill="auto"/>
            <w:noWrap/>
            <w:vAlign w:val="center"/>
          </w:tcPr>
          <w:p w14:paraId="73AA072B" w14:textId="77777777" w:rsidR="003C3DA0" w:rsidRPr="00CC49AB" w:rsidRDefault="003C3DA0" w:rsidP="006D0222">
            <w:pPr>
              <w:spacing w:after="0" w:line="240" w:lineRule="auto"/>
              <w:jc w:val="right"/>
              <w:rPr>
                <w:rFonts w:ascii="Garamond" w:eastAsia="Times New Roman" w:hAnsi="Garamond" w:cs="Times New Roman"/>
                <w:sz w:val="16"/>
                <w:szCs w:val="22"/>
                <w:lang w:eastAsia="en-US"/>
              </w:rPr>
            </w:pPr>
            <w:r w:rsidRPr="00CC49AB">
              <w:rPr>
                <w:rFonts w:ascii="Garamond" w:hAnsi="Garamond" w:cs="Times New Roman"/>
                <w:sz w:val="16"/>
                <w:szCs w:val="22"/>
              </w:rPr>
              <w:t>1421895</w:t>
            </w:r>
          </w:p>
        </w:tc>
      </w:tr>
      <w:tr w:rsidR="003C3DA0" w:rsidRPr="00CC49AB" w14:paraId="73B173C1" w14:textId="77777777" w:rsidTr="00D34145">
        <w:trPr>
          <w:trHeight w:val="144"/>
          <w:jc w:val="center"/>
        </w:trPr>
        <w:tc>
          <w:tcPr>
            <w:tcW w:w="3595" w:type="dxa"/>
            <w:shd w:val="clear" w:color="auto" w:fill="auto"/>
            <w:noWrap/>
            <w:vAlign w:val="center"/>
            <w:hideMark/>
          </w:tcPr>
          <w:p w14:paraId="64FD78C7"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900" w:type="dxa"/>
            <w:shd w:val="clear" w:color="auto" w:fill="auto"/>
            <w:noWrap/>
            <w:vAlign w:val="center"/>
          </w:tcPr>
          <w:p w14:paraId="6B0F4A5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3962643</w:t>
            </w:r>
          </w:p>
        </w:tc>
        <w:tc>
          <w:tcPr>
            <w:tcW w:w="990" w:type="dxa"/>
            <w:shd w:val="clear" w:color="auto" w:fill="auto"/>
            <w:noWrap/>
            <w:vAlign w:val="center"/>
          </w:tcPr>
          <w:p w14:paraId="44A4334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3979797</w:t>
            </w:r>
          </w:p>
        </w:tc>
        <w:tc>
          <w:tcPr>
            <w:tcW w:w="990" w:type="dxa"/>
            <w:shd w:val="clear" w:color="auto" w:fill="auto"/>
            <w:noWrap/>
            <w:vAlign w:val="center"/>
          </w:tcPr>
          <w:p w14:paraId="6A507A9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3997154</w:t>
            </w:r>
          </w:p>
        </w:tc>
        <w:tc>
          <w:tcPr>
            <w:tcW w:w="990" w:type="dxa"/>
            <w:shd w:val="clear" w:color="auto" w:fill="auto"/>
            <w:noWrap/>
            <w:vAlign w:val="center"/>
          </w:tcPr>
          <w:p w14:paraId="2C7B00F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4014920</w:t>
            </w:r>
          </w:p>
        </w:tc>
        <w:tc>
          <w:tcPr>
            <w:tcW w:w="990" w:type="dxa"/>
            <w:shd w:val="clear" w:color="auto" w:fill="auto"/>
            <w:noWrap/>
            <w:vAlign w:val="center"/>
          </w:tcPr>
          <w:p w14:paraId="05E0D9F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4033313</w:t>
            </w:r>
          </w:p>
        </w:tc>
        <w:tc>
          <w:tcPr>
            <w:tcW w:w="905" w:type="dxa"/>
            <w:shd w:val="clear" w:color="auto" w:fill="auto"/>
            <w:noWrap/>
            <w:vAlign w:val="center"/>
          </w:tcPr>
          <w:p w14:paraId="1E1701E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4052571</w:t>
            </w:r>
          </w:p>
        </w:tc>
      </w:tr>
      <w:tr w:rsidR="003C3DA0" w:rsidRPr="00CC49AB" w14:paraId="13A55456" w14:textId="77777777" w:rsidTr="00D34145">
        <w:trPr>
          <w:trHeight w:val="144"/>
          <w:jc w:val="center"/>
        </w:trPr>
        <w:tc>
          <w:tcPr>
            <w:tcW w:w="3595" w:type="dxa"/>
            <w:shd w:val="clear" w:color="auto" w:fill="FDE9D9" w:themeFill="accent6" w:themeFillTint="33"/>
            <w:noWrap/>
            <w:vAlign w:val="center"/>
          </w:tcPr>
          <w:p w14:paraId="79B295B7"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Kategoria</w:t>
            </w:r>
          </w:p>
        </w:tc>
        <w:tc>
          <w:tcPr>
            <w:tcW w:w="900" w:type="dxa"/>
            <w:shd w:val="clear" w:color="auto" w:fill="FDE9D9" w:themeFill="accent6" w:themeFillTint="33"/>
            <w:noWrap/>
            <w:vAlign w:val="center"/>
          </w:tcPr>
          <w:p w14:paraId="53268F2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2029</w:t>
            </w:r>
          </w:p>
        </w:tc>
        <w:tc>
          <w:tcPr>
            <w:tcW w:w="990" w:type="dxa"/>
            <w:shd w:val="clear" w:color="auto" w:fill="FDE9D9" w:themeFill="accent6" w:themeFillTint="33"/>
            <w:noWrap/>
            <w:vAlign w:val="center"/>
          </w:tcPr>
          <w:p w14:paraId="094FC1B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2030</w:t>
            </w:r>
          </w:p>
        </w:tc>
        <w:tc>
          <w:tcPr>
            <w:tcW w:w="990" w:type="dxa"/>
            <w:shd w:val="clear" w:color="auto" w:fill="FDE9D9" w:themeFill="accent6" w:themeFillTint="33"/>
            <w:noWrap/>
            <w:vAlign w:val="center"/>
          </w:tcPr>
          <w:p w14:paraId="53C823F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2031</w:t>
            </w:r>
          </w:p>
        </w:tc>
        <w:tc>
          <w:tcPr>
            <w:tcW w:w="990" w:type="dxa"/>
            <w:shd w:val="clear" w:color="auto" w:fill="FDE9D9" w:themeFill="accent6" w:themeFillTint="33"/>
            <w:noWrap/>
            <w:vAlign w:val="center"/>
          </w:tcPr>
          <w:p w14:paraId="401865F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2032</w:t>
            </w:r>
          </w:p>
        </w:tc>
        <w:tc>
          <w:tcPr>
            <w:tcW w:w="990" w:type="dxa"/>
            <w:shd w:val="clear" w:color="auto" w:fill="FDE9D9" w:themeFill="accent6" w:themeFillTint="33"/>
            <w:noWrap/>
            <w:vAlign w:val="center"/>
          </w:tcPr>
          <w:p w14:paraId="030C872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2033</w:t>
            </w:r>
          </w:p>
        </w:tc>
        <w:tc>
          <w:tcPr>
            <w:tcW w:w="905" w:type="dxa"/>
            <w:shd w:val="clear" w:color="auto" w:fill="FDE9D9" w:themeFill="accent6" w:themeFillTint="33"/>
            <w:noWrap/>
            <w:vAlign w:val="center"/>
          </w:tcPr>
          <w:p w14:paraId="12A9B58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2034</w:t>
            </w:r>
          </w:p>
        </w:tc>
      </w:tr>
      <w:tr w:rsidR="003C3DA0" w:rsidRPr="00CC49AB" w14:paraId="67BF4E81" w14:textId="77777777" w:rsidTr="00D34145">
        <w:trPr>
          <w:trHeight w:val="144"/>
          <w:jc w:val="center"/>
        </w:trPr>
        <w:tc>
          <w:tcPr>
            <w:tcW w:w="3595" w:type="dxa"/>
            <w:shd w:val="clear" w:color="auto" w:fill="auto"/>
            <w:noWrap/>
          </w:tcPr>
          <w:p w14:paraId="48A12761"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 xml:space="preserve">Bashkiake: Cerdhe, Kopshte, Shkolla fillore dhe ndërtesa të tjera të sistemit të edukimit </w:t>
            </w:r>
          </w:p>
        </w:tc>
        <w:tc>
          <w:tcPr>
            <w:tcW w:w="900" w:type="dxa"/>
            <w:shd w:val="clear" w:color="auto" w:fill="auto"/>
            <w:noWrap/>
            <w:vAlign w:val="center"/>
          </w:tcPr>
          <w:p w14:paraId="6970A0A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1345543</w:t>
            </w:r>
          </w:p>
        </w:tc>
        <w:tc>
          <w:tcPr>
            <w:tcW w:w="990" w:type="dxa"/>
            <w:shd w:val="clear" w:color="auto" w:fill="auto"/>
            <w:noWrap/>
            <w:vAlign w:val="center"/>
          </w:tcPr>
          <w:p w14:paraId="20D046D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1352530</w:t>
            </w:r>
          </w:p>
        </w:tc>
        <w:tc>
          <w:tcPr>
            <w:tcW w:w="990" w:type="dxa"/>
            <w:shd w:val="clear" w:color="auto" w:fill="auto"/>
            <w:noWrap/>
            <w:vAlign w:val="center"/>
          </w:tcPr>
          <w:p w14:paraId="713B737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1360107</w:t>
            </w:r>
          </w:p>
        </w:tc>
        <w:tc>
          <w:tcPr>
            <w:tcW w:w="990" w:type="dxa"/>
            <w:shd w:val="clear" w:color="auto" w:fill="auto"/>
            <w:noWrap/>
            <w:vAlign w:val="center"/>
          </w:tcPr>
          <w:p w14:paraId="10C9544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1368412</w:t>
            </w:r>
          </w:p>
        </w:tc>
        <w:tc>
          <w:tcPr>
            <w:tcW w:w="990" w:type="dxa"/>
            <w:shd w:val="clear" w:color="auto" w:fill="auto"/>
            <w:noWrap/>
            <w:vAlign w:val="center"/>
          </w:tcPr>
          <w:p w14:paraId="16B2FC8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1377608</w:t>
            </w:r>
          </w:p>
        </w:tc>
        <w:tc>
          <w:tcPr>
            <w:tcW w:w="905" w:type="dxa"/>
            <w:shd w:val="clear" w:color="auto" w:fill="auto"/>
            <w:noWrap/>
            <w:vAlign w:val="center"/>
          </w:tcPr>
          <w:p w14:paraId="6B8EFE5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1387892</w:t>
            </w:r>
          </w:p>
        </w:tc>
      </w:tr>
      <w:tr w:rsidR="003C3DA0" w:rsidRPr="00CC49AB" w14:paraId="3E37C4CA" w14:textId="77777777" w:rsidTr="00D34145">
        <w:trPr>
          <w:trHeight w:val="144"/>
          <w:jc w:val="center"/>
        </w:trPr>
        <w:tc>
          <w:tcPr>
            <w:tcW w:w="3595" w:type="dxa"/>
            <w:shd w:val="clear" w:color="auto" w:fill="auto"/>
            <w:noWrap/>
          </w:tcPr>
          <w:p w14:paraId="3133860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Bashkiake: Të gjitha Ndërtesat e tjera Administrative</w:t>
            </w:r>
          </w:p>
        </w:tc>
        <w:tc>
          <w:tcPr>
            <w:tcW w:w="900" w:type="dxa"/>
            <w:shd w:val="clear" w:color="auto" w:fill="auto"/>
            <w:noWrap/>
            <w:vAlign w:val="center"/>
          </w:tcPr>
          <w:p w14:paraId="20AA7CB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290012</w:t>
            </w:r>
          </w:p>
        </w:tc>
        <w:tc>
          <w:tcPr>
            <w:tcW w:w="990" w:type="dxa"/>
            <w:shd w:val="clear" w:color="auto" w:fill="auto"/>
            <w:noWrap/>
            <w:vAlign w:val="center"/>
          </w:tcPr>
          <w:p w14:paraId="4780143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291504</w:t>
            </w:r>
          </w:p>
        </w:tc>
        <w:tc>
          <w:tcPr>
            <w:tcW w:w="990" w:type="dxa"/>
            <w:shd w:val="clear" w:color="auto" w:fill="auto"/>
            <w:noWrap/>
            <w:vAlign w:val="center"/>
          </w:tcPr>
          <w:p w14:paraId="179516C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293138</w:t>
            </w:r>
          </w:p>
        </w:tc>
        <w:tc>
          <w:tcPr>
            <w:tcW w:w="990" w:type="dxa"/>
            <w:shd w:val="clear" w:color="auto" w:fill="auto"/>
            <w:noWrap/>
            <w:vAlign w:val="center"/>
          </w:tcPr>
          <w:p w14:paraId="4D97364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294945</w:t>
            </w:r>
          </w:p>
        </w:tc>
        <w:tc>
          <w:tcPr>
            <w:tcW w:w="990" w:type="dxa"/>
            <w:shd w:val="clear" w:color="auto" w:fill="auto"/>
            <w:noWrap/>
            <w:vAlign w:val="center"/>
          </w:tcPr>
          <w:p w14:paraId="3D0AB3F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296966</w:t>
            </w:r>
          </w:p>
        </w:tc>
        <w:tc>
          <w:tcPr>
            <w:tcW w:w="905" w:type="dxa"/>
            <w:shd w:val="clear" w:color="auto" w:fill="auto"/>
            <w:noWrap/>
            <w:vAlign w:val="center"/>
          </w:tcPr>
          <w:p w14:paraId="5EA6C09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299249</w:t>
            </w:r>
          </w:p>
        </w:tc>
      </w:tr>
      <w:tr w:rsidR="003C3DA0" w:rsidRPr="00CC49AB" w14:paraId="02F93BC6" w14:textId="77777777" w:rsidTr="00D34145">
        <w:trPr>
          <w:trHeight w:val="144"/>
          <w:jc w:val="center"/>
        </w:trPr>
        <w:tc>
          <w:tcPr>
            <w:tcW w:w="3595" w:type="dxa"/>
            <w:shd w:val="clear" w:color="auto" w:fill="auto"/>
            <w:noWrap/>
          </w:tcPr>
          <w:p w14:paraId="7C8541FC"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Universitete &amp; Konvikte</w:t>
            </w:r>
          </w:p>
        </w:tc>
        <w:tc>
          <w:tcPr>
            <w:tcW w:w="900" w:type="dxa"/>
            <w:shd w:val="clear" w:color="auto" w:fill="auto"/>
            <w:noWrap/>
            <w:vAlign w:val="center"/>
          </w:tcPr>
          <w:p w14:paraId="1F41612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633310</w:t>
            </w:r>
          </w:p>
        </w:tc>
        <w:tc>
          <w:tcPr>
            <w:tcW w:w="990" w:type="dxa"/>
            <w:shd w:val="clear" w:color="auto" w:fill="auto"/>
            <w:noWrap/>
            <w:vAlign w:val="center"/>
          </w:tcPr>
          <w:p w14:paraId="2A37D6C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636862</w:t>
            </w:r>
          </w:p>
        </w:tc>
        <w:tc>
          <w:tcPr>
            <w:tcW w:w="990" w:type="dxa"/>
            <w:shd w:val="clear" w:color="auto" w:fill="auto"/>
            <w:noWrap/>
            <w:vAlign w:val="center"/>
          </w:tcPr>
          <w:p w14:paraId="3B37551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640676</w:t>
            </w:r>
          </w:p>
        </w:tc>
        <w:tc>
          <w:tcPr>
            <w:tcW w:w="990" w:type="dxa"/>
            <w:shd w:val="clear" w:color="auto" w:fill="auto"/>
            <w:noWrap/>
            <w:vAlign w:val="center"/>
          </w:tcPr>
          <w:p w14:paraId="54C7B05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644810</w:t>
            </w:r>
          </w:p>
        </w:tc>
        <w:tc>
          <w:tcPr>
            <w:tcW w:w="990" w:type="dxa"/>
            <w:shd w:val="clear" w:color="auto" w:fill="auto"/>
            <w:noWrap/>
            <w:vAlign w:val="center"/>
          </w:tcPr>
          <w:p w14:paraId="0BC5C04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649334</w:t>
            </w:r>
          </w:p>
        </w:tc>
        <w:tc>
          <w:tcPr>
            <w:tcW w:w="905" w:type="dxa"/>
            <w:shd w:val="clear" w:color="auto" w:fill="auto"/>
            <w:noWrap/>
            <w:vAlign w:val="center"/>
          </w:tcPr>
          <w:p w14:paraId="3C6ED54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654332</w:t>
            </w:r>
          </w:p>
        </w:tc>
      </w:tr>
      <w:tr w:rsidR="003C3DA0" w:rsidRPr="00CC49AB" w14:paraId="6DB7CB90" w14:textId="77777777" w:rsidTr="00D34145">
        <w:trPr>
          <w:trHeight w:val="144"/>
          <w:jc w:val="center"/>
        </w:trPr>
        <w:tc>
          <w:tcPr>
            <w:tcW w:w="3595" w:type="dxa"/>
            <w:shd w:val="clear" w:color="auto" w:fill="auto"/>
            <w:noWrap/>
          </w:tcPr>
          <w:p w14:paraId="2E76BDC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shëndetësore dhe sociale</w:t>
            </w:r>
          </w:p>
        </w:tc>
        <w:tc>
          <w:tcPr>
            <w:tcW w:w="900" w:type="dxa"/>
            <w:shd w:val="clear" w:color="auto" w:fill="auto"/>
            <w:noWrap/>
            <w:vAlign w:val="center"/>
          </w:tcPr>
          <w:p w14:paraId="1C5B1A2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374959</w:t>
            </w:r>
          </w:p>
        </w:tc>
        <w:tc>
          <w:tcPr>
            <w:tcW w:w="990" w:type="dxa"/>
            <w:shd w:val="clear" w:color="auto" w:fill="auto"/>
            <w:noWrap/>
            <w:vAlign w:val="center"/>
          </w:tcPr>
          <w:p w14:paraId="6E07A7C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377008</w:t>
            </w:r>
          </w:p>
        </w:tc>
        <w:tc>
          <w:tcPr>
            <w:tcW w:w="990" w:type="dxa"/>
            <w:shd w:val="clear" w:color="auto" w:fill="auto"/>
            <w:noWrap/>
            <w:vAlign w:val="center"/>
          </w:tcPr>
          <w:p w14:paraId="36BD6EE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379222</w:t>
            </w:r>
          </w:p>
        </w:tc>
        <w:tc>
          <w:tcPr>
            <w:tcW w:w="990" w:type="dxa"/>
            <w:shd w:val="clear" w:color="auto" w:fill="auto"/>
            <w:noWrap/>
            <w:vAlign w:val="center"/>
          </w:tcPr>
          <w:p w14:paraId="1C54E23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381637</w:t>
            </w:r>
          </w:p>
        </w:tc>
        <w:tc>
          <w:tcPr>
            <w:tcW w:w="990" w:type="dxa"/>
            <w:shd w:val="clear" w:color="auto" w:fill="auto"/>
            <w:noWrap/>
            <w:vAlign w:val="center"/>
          </w:tcPr>
          <w:p w14:paraId="7F76742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384299</w:t>
            </w:r>
          </w:p>
        </w:tc>
        <w:tc>
          <w:tcPr>
            <w:tcW w:w="905" w:type="dxa"/>
            <w:shd w:val="clear" w:color="auto" w:fill="auto"/>
            <w:noWrap/>
            <w:vAlign w:val="center"/>
          </w:tcPr>
          <w:p w14:paraId="7E53BE4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387261</w:t>
            </w:r>
          </w:p>
        </w:tc>
      </w:tr>
      <w:tr w:rsidR="003C3DA0" w:rsidRPr="00CC49AB" w14:paraId="4959684D" w14:textId="77777777" w:rsidTr="00D34145">
        <w:trPr>
          <w:trHeight w:val="144"/>
          <w:jc w:val="center"/>
        </w:trPr>
        <w:tc>
          <w:tcPr>
            <w:tcW w:w="3595" w:type="dxa"/>
            <w:shd w:val="clear" w:color="auto" w:fill="auto"/>
            <w:noWrap/>
          </w:tcPr>
          <w:p w14:paraId="3F093372" w14:textId="77777777" w:rsidR="003C3DA0" w:rsidRPr="00CC49AB" w:rsidRDefault="003C3DA0" w:rsidP="008E11B0">
            <w:pPr>
              <w:spacing w:after="0" w:line="240" w:lineRule="auto"/>
              <w:jc w:val="both"/>
              <w:rPr>
                <w:rFonts w:ascii="Garamond" w:eastAsia="Times New Roman" w:hAnsi="Garamond" w:cs="Times New Roman"/>
                <w:sz w:val="16"/>
                <w:szCs w:val="22"/>
                <w:lang w:eastAsia="en-US"/>
              </w:rPr>
            </w:pPr>
            <w:r w:rsidRPr="00CC49AB">
              <w:rPr>
                <w:rFonts w:ascii="Garamond" w:hAnsi="Garamond" w:cs="Times New Roman"/>
                <w:sz w:val="16"/>
                <w:szCs w:val="22"/>
              </w:rPr>
              <w:t>Qendrore: Të gjitha Ndërtesat Administrative të të gjitha Ministrive dhe Agjencive</w:t>
            </w:r>
          </w:p>
        </w:tc>
        <w:tc>
          <w:tcPr>
            <w:tcW w:w="900" w:type="dxa"/>
            <w:shd w:val="clear" w:color="auto" w:fill="auto"/>
            <w:noWrap/>
            <w:vAlign w:val="center"/>
          </w:tcPr>
          <w:p w14:paraId="5F07780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1429131</w:t>
            </w:r>
          </w:p>
        </w:tc>
        <w:tc>
          <w:tcPr>
            <w:tcW w:w="990" w:type="dxa"/>
            <w:shd w:val="clear" w:color="auto" w:fill="auto"/>
            <w:noWrap/>
            <w:vAlign w:val="center"/>
          </w:tcPr>
          <w:p w14:paraId="3C956A2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1436863</w:t>
            </w:r>
          </w:p>
        </w:tc>
        <w:tc>
          <w:tcPr>
            <w:tcW w:w="990" w:type="dxa"/>
            <w:shd w:val="clear" w:color="auto" w:fill="auto"/>
            <w:noWrap/>
            <w:vAlign w:val="center"/>
          </w:tcPr>
          <w:p w14:paraId="4B17504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1445210</w:t>
            </w:r>
          </w:p>
        </w:tc>
        <w:tc>
          <w:tcPr>
            <w:tcW w:w="990" w:type="dxa"/>
            <w:shd w:val="clear" w:color="auto" w:fill="auto"/>
            <w:noWrap/>
            <w:vAlign w:val="center"/>
          </w:tcPr>
          <w:p w14:paraId="586FD7B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1454313</w:t>
            </w:r>
          </w:p>
        </w:tc>
        <w:tc>
          <w:tcPr>
            <w:tcW w:w="990" w:type="dxa"/>
            <w:shd w:val="clear" w:color="auto" w:fill="auto"/>
            <w:noWrap/>
            <w:vAlign w:val="center"/>
          </w:tcPr>
          <w:p w14:paraId="55B4319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1464340</w:t>
            </w:r>
          </w:p>
        </w:tc>
        <w:tc>
          <w:tcPr>
            <w:tcW w:w="905" w:type="dxa"/>
            <w:shd w:val="clear" w:color="auto" w:fill="auto"/>
            <w:noWrap/>
            <w:vAlign w:val="center"/>
          </w:tcPr>
          <w:p w14:paraId="7CE070E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1475493</w:t>
            </w:r>
          </w:p>
        </w:tc>
      </w:tr>
      <w:tr w:rsidR="003C3DA0" w:rsidRPr="00CC49AB" w14:paraId="2BF14578" w14:textId="77777777" w:rsidTr="00D34145">
        <w:trPr>
          <w:trHeight w:val="144"/>
          <w:jc w:val="center"/>
        </w:trPr>
        <w:tc>
          <w:tcPr>
            <w:tcW w:w="3595" w:type="dxa"/>
            <w:shd w:val="clear" w:color="auto" w:fill="auto"/>
            <w:noWrap/>
            <w:vAlign w:val="center"/>
          </w:tcPr>
          <w:p w14:paraId="060325F9"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900" w:type="dxa"/>
            <w:shd w:val="clear" w:color="auto" w:fill="auto"/>
            <w:noWrap/>
            <w:vAlign w:val="center"/>
          </w:tcPr>
          <w:p w14:paraId="41D4665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4072956</w:t>
            </w:r>
          </w:p>
        </w:tc>
        <w:tc>
          <w:tcPr>
            <w:tcW w:w="990" w:type="dxa"/>
            <w:shd w:val="clear" w:color="auto" w:fill="auto"/>
            <w:noWrap/>
            <w:vAlign w:val="center"/>
          </w:tcPr>
          <w:p w14:paraId="0C663FB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4094767</w:t>
            </w:r>
          </w:p>
        </w:tc>
        <w:tc>
          <w:tcPr>
            <w:tcW w:w="990" w:type="dxa"/>
            <w:shd w:val="clear" w:color="auto" w:fill="auto"/>
            <w:noWrap/>
            <w:vAlign w:val="center"/>
          </w:tcPr>
          <w:p w14:paraId="49A726D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4118352</w:t>
            </w:r>
          </w:p>
        </w:tc>
        <w:tc>
          <w:tcPr>
            <w:tcW w:w="990" w:type="dxa"/>
            <w:shd w:val="clear" w:color="auto" w:fill="auto"/>
            <w:noWrap/>
            <w:vAlign w:val="center"/>
          </w:tcPr>
          <w:p w14:paraId="2C8A24B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4144117</w:t>
            </w:r>
          </w:p>
        </w:tc>
        <w:tc>
          <w:tcPr>
            <w:tcW w:w="990" w:type="dxa"/>
            <w:shd w:val="clear" w:color="auto" w:fill="auto"/>
            <w:noWrap/>
            <w:vAlign w:val="center"/>
          </w:tcPr>
          <w:p w14:paraId="4AAFE1D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4172547</w:t>
            </w:r>
          </w:p>
        </w:tc>
        <w:tc>
          <w:tcPr>
            <w:tcW w:w="905" w:type="dxa"/>
            <w:shd w:val="clear" w:color="auto" w:fill="auto"/>
            <w:noWrap/>
            <w:vAlign w:val="center"/>
          </w:tcPr>
          <w:p w14:paraId="5878C38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4204227</w:t>
            </w:r>
          </w:p>
        </w:tc>
      </w:tr>
      <w:tr w:rsidR="003C3DA0" w:rsidRPr="00CC49AB" w14:paraId="20198A79" w14:textId="77777777" w:rsidTr="00D34145">
        <w:trPr>
          <w:trHeight w:val="144"/>
          <w:jc w:val="center"/>
        </w:trPr>
        <w:tc>
          <w:tcPr>
            <w:tcW w:w="3595" w:type="dxa"/>
            <w:shd w:val="clear" w:color="auto" w:fill="FDE9D9" w:themeFill="accent6" w:themeFillTint="33"/>
            <w:noWrap/>
            <w:vAlign w:val="center"/>
          </w:tcPr>
          <w:p w14:paraId="6202CE01"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Kategoria</w:t>
            </w:r>
          </w:p>
        </w:tc>
        <w:tc>
          <w:tcPr>
            <w:tcW w:w="900" w:type="dxa"/>
            <w:shd w:val="clear" w:color="auto" w:fill="FDE9D9" w:themeFill="accent6" w:themeFillTint="33"/>
            <w:noWrap/>
            <w:vAlign w:val="center"/>
          </w:tcPr>
          <w:p w14:paraId="20A5EC2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2035</w:t>
            </w:r>
          </w:p>
        </w:tc>
        <w:tc>
          <w:tcPr>
            <w:tcW w:w="990" w:type="dxa"/>
            <w:shd w:val="clear" w:color="auto" w:fill="FDE9D9" w:themeFill="accent6" w:themeFillTint="33"/>
            <w:noWrap/>
            <w:vAlign w:val="center"/>
          </w:tcPr>
          <w:p w14:paraId="186194A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2036</w:t>
            </w:r>
          </w:p>
        </w:tc>
        <w:tc>
          <w:tcPr>
            <w:tcW w:w="990" w:type="dxa"/>
            <w:shd w:val="clear" w:color="auto" w:fill="FDE9D9" w:themeFill="accent6" w:themeFillTint="33"/>
            <w:noWrap/>
            <w:vAlign w:val="center"/>
          </w:tcPr>
          <w:p w14:paraId="729151A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2037</w:t>
            </w:r>
          </w:p>
        </w:tc>
        <w:tc>
          <w:tcPr>
            <w:tcW w:w="990" w:type="dxa"/>
            <w:shd w:val="clear" w:color="auto" w:fill="FDE9D9" w:themeFill="accent6" w:themeFillTint="33"/>
            <w:noWrap/>
            <w:vAlign w:val="center"/>
          </w:tcPr>
          <w:p w14:paraId="4BF6D60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2038</w:t>
            </w:r>
          </w:p>
        </w:tc>
        <w:tc>
          <w:tcPr>
            <w:tcW w:w="990" w:type="dxa"/>
            <w:shd w:val="clear" w:color="auto" w:fill="FDE9D9" w:themeFill="accent6" w:themeFillTint="33"/>
            <w:noWrap/>
            <w:vAlign w:val="center"/>
          </w:tcPr>
          <w:p w14:paraId="577D9A5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2039</w:t>
            </w:r>
          </w:p>
        </w:tc>
        <w:tc>
          <w:tcPr>
            <w:tcW w:w="905" w:type="dxa"/>
            <w:shd w:val="clear" w:color="auto" w:fill="FDE9D9" w:themeFill="accent6" w:themeFillTint="33"/>
            <w:noWrap/>
            <w:vAlign w:val="center"/>
          </w:tcPr>
          <w:p w14:paraId="0896E69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2040</w:t>
            </w:r>
          </w:p>
        </w:tc>
      </w:tr>
      <w:tr w:rsidR="003C3DA0" w:rsidRPr="00CC49AB" w14:paraId="25842636" w14:textId="77777777" w:rsidTr="00D34145">
        <w:trPr>
          <w:trHeight w:val="144"/>
          <w:jc w:val="center"/>
        </w:trPr>
        <w:tc>
          <w:tcPr>
            <w:tcW w:w="3595" w:type="dxa"/>
            <w:shd w:val="clear" w:color="auto" w:fill="auto"/>
            <w:noWrap/>
          </w:tcPr>
          <w:p w14:paraId="0EE20659"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 xml:space="preserve">Bashkiake: Cerdhe, Kopshte, Shkolla fillore dhe ndërtesa të tjera të sistemit të edukimit </w:t>
            </w:r>
          </w:p>
        </w:tc>
        <w:tc>
          <w:tcPr>
            <w:tcW w:w="900" w:type="dxa"/>
            <w:shd w:val="clear" w:color="auto" w:fill="auto"/>
            <w:noWrap/>
            <w:vAlign w:val="center"/>
          </w:tcPr>
          <w:p w14:paraId="101A354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1399503</w:t>
            </w:r>
          </w:p>
        </w:tc>
        <w:tc>
          <w:tcPr>
            <w:tcW w:w="990" w:type="dxa"/>
            <w:shd w:val="clear" w:color="auto" w:fill="auto"/>
            <w:noWrap/>
            <w:vAlign w:val="center"/>
          </w:tcPr>
          <w:p w14:paraId="587A164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1412737</w:t>
            </w:r>
          </w:p>
        </w:tc>
        <w:tc>
          <w:tcPr>
            <w:tcW w:w="990" w:type="dxa"/>
            <w:shd w:val="clear" w:color="auto" w:fill="auto"/>
            <w:noWrap/>
            <w:vAlign w:val="center"/>
          </w:tcPr>
          <w:p w14:paraId="5EB5211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1427959</w:t>
            </w:r>
          </w:p>
        </w:tc>
        <w:tc>
          <w:tcPr>
            <w:tcW w:w="990" w:type="dxa"/>
            <w:shd w:val="clear" w:color="auto" w:fill="auto"/>
            <w:noWrap/>
            <w:vAlign w:val="center"/>
          </w:tcPr>
          <w:p w14:paraId="65C463B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1445622</w:t>
            </w:r>
          </w:p>
        </w:tc>
        <w:tc>
          <w:tcPr>
            <w:tcW w:w="990" w:type="dxa"/>
            <w:shd w:val="clear" w:color="auto" w:fill="auto"/>
            <w:noWrap/>
            <w:vAlign w:val="center"/>
          </w:tcPr>
          <w:p w14:paraId="3A338D2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1466298</w:t>
            </w:r>
          </w:p>
        </w:tc>
        <w:tc>
          <w:tcPr>
            <w:tcW w:w="905" w:type="dxa"/>
            <w:shd w:val="clear" w:color="auto" w:fill="auto"/>
            <w:noWrap/>
            <w:vAlign w:val="center"/>
          </w:tcPr>
          <w:p w14:paraId="66BAC0D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1490706</w:t>
            </w:r>
          </w:p>
        </w:tc>
      </w:tr>
      <w:tr w:rsidR="003C3DA0" w:rsidRPr="00CC49AB" w14:paraId="431F94FF" w14:textId="77777777" w:rsidTr="00D34145">
        <w:trPr>
          <w:trHeight w:val="144"/>
          <w:jc w:val="center"/>
        </w:trPr>
        <w:tc>
          <w:tcPr>
            <w:tcW w:w="3595" w:type="dxa"/>
            <w:shd w:val="clear" w:color="auto" w:fill="auto"/>
            <w:noWrap/>
          </w:tcPr>
          <w:p w14:paraId="59BAAB00"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Bashkiake: Të gjitha Ndërtesat e tjera Administrative</w:t>
            </w:r>
          </w:p>
        </w:tc>
        <w:tc>
          <w:tcPr>
            <w:tcW w:w="900" w:type="dxa"/>
            <w:shd w:val="clear" w:color="auto" w:fill="auto"/>
            <w:noWrap/>
            <w:vAlign w:val="center"/>
          </w:tcPr>
          <w:p w14:paraId="693F007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301854</w:t>
            </w:r>
          </w:p>
        </w:tc>
        <w:tc>
          <w:tcPr>
            <w:tcW w:w="990" w:type="dxa"/>
            <w:shd w:val="clear" w:color="auto" w:fill="auto"/>
            <w:noWrap/>
            <w:vAlign w:val="center"/>
          </w:tcPr>
          <w:p w14:paraId="3102549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304852</w:t>
            </w:r>
          </w:p>
        </w:tc>
        <w:tc>
          <w:tcPr>
            <w:tcW w:w="990" w:type="dxa"/>
            <w:shd w:val="clear" w:color="auto" w:fill="auto"/>
            <w:noWrap/>
            <w:vAlign w:val="center"/>
          </w:tcPr>
          <w:p w14:paraId="4173D98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308335</w:t>
            </w:r>
          </w:p>
        </w:tc>
        <w:tc>
          <w:tcPr>
            <w:tcW w:w="990" w:type="dxa"/>
            <w:shd w:val="clear" w:color="auto" w:fill="auto"/>
            <w:noWrap/>
            <w:vAlign w:val="center"/>
          </w:tcPr>
          <w:p w14:paraId="146D047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312415</w:t>
            </w:r>
          </w:p>
        </w:tc>
        <w:tc>
          <w:tcPr>
            <w:tcW w:w="990" w:type="dxa"/>
            <w:shd w:val="clear" w:color="auto" w:fill="auto"/>
            <w:noWrap/>
            <w:vAlign w:val="center"/>
          </w:tcPr>
          <w:p w14:paraId="3551C6D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317235</w:t>
            </w:r>
          </w:p>
        </w:tc>
        <w:tc>
          <w:tcPr>
            <w:tcW w:w="905" w:type="dxa"/>
            <w:shd w:val="clear" w:color="auto" w:fill="auto"/>
            <w:noWrap/>
            <w:vAlign w:val="center"/>
          </w:tcPr>
          <w:p w14:paraId="1D46E08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322976</w:t>
            </w:r>
          </w:p>
        </w:tc>
      </w:tr>
      <w:tr w:rsidR="003C3DA0" w:rsidRPr="00CC49AB" w14:paraId="2B8F5A13" w14:textId="77777777" w:rsidTr="00D34145">
        <w:trPr>
          <w:trHeight w:val="144"/>
          <w:jc w:val="center"/>
        </w:trPr>
        <w:tc>
          <w:tcPr>
            <w:tcW w:w="3595" w:type="dxa"/>
            <w:shd w:val="clear" w:color="auto" w:fill="auto"/>
            <w:noWrap/>
          </w:tcPr>
          <w:p w14:paraId="2DA3D633"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Universitete &amp; Konvikte</w:t>
            </w:r>
          </w:p>
        </w:tc>
        <w:tc>
          <w:tcPr>
            <w:tcW w:w="900" w:type="dxa"/>
            <w:shd w:val="clear" w:color="auto" w:fill="auto"/>
            <w:noWrap/>
            <w:vAlign w:val="center"/>
          </w:tcPr>
          <w:p w14:paraId="015D3B0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659904</w:t>
            </w:r>
          </w:p>
        </w:tc>
        <w:tc>
          <w:tcPr>
            <w:tcW w:w="990" w:type="dxa"/>
            <w:shd w:val="clear" w:color="auto" w:fill="auto"/>
            <w:noWrap/>
            <w:vAlign w:val="center"/>
          </w:tcPr>
          <w:p w14:paraId="70ADF62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666175</w:t>
            </w:r>
          </w:p>
        </w:tc>
        <w:tc>
          <w:tcPr>
            <w:tcW w:w="990" w:type="dxa"/>
            <w:shd w:val="clear" w:color="auto" w:fill="auto"/>
            <w:noWrap/>
            <w:vAlign w:val="center"/>
          </w:tcPr>
          <w:p w14:paraId="5CC8E6A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673295</w:t>
            </w:r>
          </w:p>
        </w:tc>
        <w:tc>
          <w:tcPr>
            <w:tcW w:w="990" w:type="dxa"/>
            <w:shd w:val="clear" w:color="auto" w:fill="auto"/>
            <w:noWrap/>
            <w:vAlign w:val="center"/>
          </w:tcPr>
          <w:p w14:paraId="2245416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681452</w:t>
            </w:r>
          </w:p>
        </w:tc>
        <w:tc>
          <w:tcPr>
            <w:tcW w:w="990" w:type="dxa"/>
            <w:shd w:val="clear" w:color="auto" w:fill="auto"/>
            <w:noWrap/>
            <w:vAlign w:val="center"/>
          </w:tcPr>
          <w:p w14:paraId="55EAD0C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690879</w:t>
            </w:r>
          </w:p>
        </w:tc>
        <w:tc>
          <w:tcPr>
            <w:tcW w:w="905" w:type="dxa"/>
            <w:shd w:val="clear" w:color="auto" w:fill="auto"/>
            <w:noWrap/>
            <w:vAlign w:val="center"/>
          </w:tcPr>
          <w:p w14:paraId="2C5748C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701870</w:t>
            </w:r>
          </w:p>
        </w:tc>
      </w:tr>
      <w:tr w:rsidR="003C3DA0" w:rsidRPr="00CC49AB" w14:paraId="2B093E8A" w14:textId="77777777" w:rsidTr="00D34145">
        <w:trPr>
          <w:trHeight w:val="144"/>
          <w:jc w:val="center"/>
        </w:trPr>
        <w:tc>
          <w:tcPr>
            <w:tcW w:w="3595" w:type="dxa"/>
            <w:shd w:val="clear" w:color="auto" w:fill="auto"/>
            <w:noWrap/>
          </w:tcPr>
          <w:p w14:paraId="357F60B2"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shëndetësore dhe sociale</w:t>
            </w:r>
          </w:p>
        </w:tc>
        <w:tc>
          <w:tcPr>
            <w:tcW w:w="900" w:type="dxa"/>
            <w:shd w:val="clear" w:color="auto" w:fill="auto"/>
            <w:noWrap/>
            <w:vAlign w:val="center"/>
          </w:tcPr>
          <w:p w14:paraId="72AD65A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390589</w:t>
            </w:r>
          </w:p>
        </w:tc>
        <w:tc>
          <w:tcPr>
            <w:tcW w:w="990" w:type="dxa"/>
            <w:shd w:val="clear" w:color="auto" w:fill="auto"/>
            <w:noWrap/>
            <w:vAlign w:val="center"/>
          </w:tcPr>
          <w:p w14:paraId="012295F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394363</w:t>
            </w:r>
          </w:p>
        </w:tc>
        <w:tc>
          <w:tcPr>
            <w:tcW w:w="990" w:type="dxa"/>
            <w:shd w:val="clear" w:color="auto" w:fill="auto"/>
            <w:noWrap/>
            <w:vAlign w:val="center"/>
          </w:tcPr>
          <w:p w14:paraId="26DFB87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398682</w:t>
            </w:r>
          </w:p>
        </w:tc>
        <w:tc>
          <w:tcPr>
            <w:tcW w:w="990" w:type="dxa"/>
            <w:shd w:val="clear" w:color="auto" w:fill="auto"/>
            <w:noWrap/>
            <w:vAlign w:val="center"/>
          </w:tcPr>
          <w:p w14:paraId="6FB371C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403668</w:t>
            </w:r>
          </w:p>
        </w:tc>
        <w:tc>
          <w:tcPr>
            <w:tcW w:w="990" w:type="dxa"/>
            <w:shd w:val="clear" w:color="auto" w:fill="auto"/>
            <w:noWrap/>
            <w:vAlign w:val="center"/>
          </w:tcPr>
          <w:p w14:paraId="5220195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409476</w:t>
            </w:r>
          </w:p>
        </w:tc>
        <w:tc>
          <w:tcPr>
            <w:tcW w:w="905" w:type="dxa"/>
            <w:shd w:val="clear" w:color="auto" w:fill="auto"/>
            <w:noWrap/>
            <w:vAlign w:val="center"/>
          </w:tcPr>
          <w:p w14:paraId="347942E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416298</w:t>
            </w:r>
          </w:p>
        </w:tc>
      </w:tr>
      <w:tr w:rsidR="003C3DA0" w:rsidRPr="00CC49AB" w14:paraId="408944E6" w14:textId="77777777" w:rsidTr="00D34145">
        <w:trPr>
          <w:trHeight w:val="144"/>
          <w:jc w:val="center"/>
        </w:trPr>
        <w:tc>
          <w:tcPr>
            <w:tcW w:w="3595" w:type="dxa"/>
            <w:shd w:val="clear" w:color="auto" w:fill="auto"/>
            <w:noWrap/>
          </w:tcPr>
          <w:p w14:paraId="1CB0EFB4"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Administrative të të gjitha Ministrive dhe Agjencive</w:t>
            </w:r>
          </w:p>
        </w:tc>
        <w:tc>
          <w:tcPr>
            <w:tcW w:w="900" w:type="dxa"/>
            <w:shd w:val="clear" w:color="auto" w:fill="auto"/>
            <w:noWrap/>
            <w:vAlign w:val="center"/>
          </w:tcPr>
          <w:p w14:paraId="4AE88F6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1488017</w:t>
            </w:r>
          </w:p>
        </w:tc>
        <w:tc>
          <w:tcPr>
            <w:tcW w:w="990" w:type="dxa"/>
            <w:shd w:val="clear" w:color="auto" w:fill="auto"/>
            <w:noWrap/>
            <w:vAlign w:val="center"/>
          </w:tcPr>
          <w:p w14:paraId="56D13E8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1502210</w:t>
            </w:r>
          </w:p>
        </w:tc>
        <w:tc>
          <w:tcPr>
            <w:tcW w:w="990" w:type="dxa"/>
            <w:shd w:val="clear" w:color="auto" w:fill="auto"/>
            <w:noWrap/>
            <w:vAlign w:val="center"/>
          </w:tcPr>
          <w:p w14:paraId="3459778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1518444</w:t>
            </w:r>
          </w:p>
        </w:tc>
        <w:tc>
          <w:tcPr>
            <w:tcW w:w="990" w:type="dxa"/>
            <w:shd w:val="clear" w:color="auto" w:fill="auto"/>
            <w:noWrap/>
            <w:vAlign w:val="center"/>
          </w:tcPr>
          <w:p w14:paraId="674C04E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1537178</w:t>
            </w:r>
          </w:p>
        </w:tc>
        <w:tc>
          <w:tcPr>
            <w:tcW w:w="990" w:type="dxa"/>
            <w:shd w:val="clear" w:color="auto" w:fill="auto"/>
            <w:noWrap/>
            <w:vAlign w:val="center"/>
          </w:tcPr>
          <w:p w14:paraId="6A652A5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1558988</w:t>
            </w:r>
          </w:p>
        </w:tc>
        <w:tc>
          <w:tcPr>
            <w:tcW w:w="905" w:type="dxa"/>
            <w:shd w:val="clear" w:color="auto" w:fill="auto"/>
            <w:noWrap/>
            <w:vAlign w:val="center"/>
          </w:tcPr>
          <w:p w14:paraId="4615772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1584596</w:t>
            </w:r>
          </w:p>
        </w:tc>
      </w:tr>
      <w:tr w:rsidR="003C3DA0" w:rsidRPr="00CC49AB" w14:paraId="6248F96C" w14:textId="77777777" w:rsidTr="00D34145">
        <w:trPr>
          <w:trHeight w:val="144"/>
          <w:jc w:val="center"/>
        </w:trPr>
        <w:tc>
          <w:tcPr>
            <w:tcW w:w="3595" w:type="dxa"/>
            <w:shd w:val="clear" w:color="auto" w:fill="auto"/>
            <w:noWrap/>
            <w:vAlign w:val="center"/>
          </w:tcPr>
          <w:p w14:paraId="6D24FFB2"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900" w:type="dxa"/>
            <w:shd w:val="clear" w:color="auto" w:fill="auto"/>
            <w:noWrap/>
            <w:vAlign w:val="center"/>
          </w:tcPr>
          <w:p w14:paraId="3F724F3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4239867</w:t>
            </w:r>
          </w:p>
        </w:tc>
        <w:tc>
          <w:tcPr>
            <w:tcW w:w="990" w:type="dxa"/>
            <w:shd w:val="clear" w:color="auto" w:fill="auto"/>
            <w:noWrap/>
            <w:vAlign w:val="center"/>
          </w:tcPr>
          <w:p w14:paraId="1F54EAA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4280338</w:t>
            </w:r>
          </w:p>
        </w:tc>
        <w:tc>
          <w:tcPr>
            <w:tcW w:w="990" w:type="dxa"/>
            <w:shd w:val="clear" w:color="auto" w:fill="auto"/>
            <w:noWrap/>
            <w:vAlign w:val="center"/>
          </w:tcPr>
          <w:p w14:paraId="17BA2EE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4326714</w:t>
            </w:r>
          </w:p>
        </w:tc>
        <w:tc>
          <w:tcPr>
            <w:tcW w:w="990" w:type="dxa"/>
            <w:shd w:val="clear" w:color="auto" w:fill="auto"/>
            <w:noWrap/>
            <w:vAlign w:val="center"/>
          </w:tcPr>
          <w:p w14:paraId="5CA63CE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4380336</w:t>
            </w:r>
          </w:p>
        </w:tc>
        <w:tc>
          <w:tcPr>
            <w:tcW w:w="990" w:type="dxa"/>
            <w:shd w:val="clear" w:color="auto" w:fill="auto"/>
            <w:noWrap/>
            <w:vAlign w:val="center"/>
          </w:tcPr>
          <w:p w14:paraId="707AE30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4442876</w:t>
            </w:r>
          </w:p>
        </w:tc>
        <w:tc>
          <w:tcPr>
            <w:tcW w:w="905" w:type="dxa"/>
            <w:shd w:val="clear" w:color="auto" w:fill="auto"/>
            <w:noWrap/>
            <w:vAlign w:val="center"/>
          </w:tcPr>
          <w:p w14:paraId="3564421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4516446</w:t>
            </w:r>
          </w:p>
        </w:tc>
      </w:tr>
      <w:tr w:rsidR="003C3DA0" w:rsidRPr="00CC49AB" w14:paraId="2EAB1A0F" w14:textId="77777777" w:rsidTr="00D34145">
        <w:trPr>
          <w:trHeight w:val="144"/>
          <w:jc w:val="center"/>
        </w:trPr>
        <w:tc>
          <w:tcPr>
            <w:tcW w:w="3595" w:type="dxa"/>
            <w:shd w:val="clear" w:color="auto" w:fill="FDE9D9" w:themeFill="accent6" w:themeFillTint="33"/>
            <w:noWrap/>
            <w:vAlign w:val="center"/>
          </w:tcPr>
          <w:p w14:paraId="2495887E"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Kategoria</w:t>
            </w:r>
          </w:p>
        </w:tc>
        <w:tc>
          <w:tcPr>
            <w:tcW w:w="900" w:type="dxa"/>
            <w:shd w:val="clear" w:color="auto" w:fill="FDE9D9" w:themeFill="accent6" w:themeFillTint="33"/>
            <w:noWrap/>
            <w:vAlign w:val="center"/>
          </w:tcPr>
          <w:p w14:paraId="17A1FE9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2041</w:t>
            </w:r>
          </w:p>
        </w:tc>
        <w:tc>
          <w:tcPr>
            <w:tcW w:w="990" w:type="dxa"/>
            <w:shd w:val="clear" w:color="auto" w:fill="FDE9D9" w:themeFill="accent6" w:themeFillTint="33"/>
            <w:noWrap/>
            <w:vAlign w:val="center"/>
          </w:tcPr>
          <w:p w14:paraId="3CB10F9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2042</w:t>
            </w:r>
          </w:p>
        </w:tc>
        <w:tc>
          <w:tcPr>
            <w:tcW w:w="990" w:type="dxa"/>
            <w:shd w:val="clear" w:color="auto" w:fill="FDE9D9" w:themeFill="accent6" w:themeFillTint="33"/>
            <w:noWrap/>
            <w:vAlign w:val="center"/>
          </w:tcPr>
          <w:p w14:paraId="6FB0162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2043</w:t>
            </w:r>
          </w:p>
        </w:tc>
        <w:tc>
          <w:tcPr>
            <w:tcW w:w="990" w:type="dxa"/>
            <w:shd w:val="clear" w:color="auto" w:fill="FDE9D9" w:themeFill="accent6" w:themeFillTint="33"/>
            <w:noWrap/>
            <w:vAlign w:val="center"/>
          </w:tcPr>
          <w:p w14:paraId="514ED18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2044</w:t>
            </w:r>
          </w:p>
        </w:tc>
        <w:tc>
          <w:tcPr>
            <w:tcW w:w="990" w:type="dxa"/>
            <w:shd w:val="clear" w:color="auto" w:fill="FDE9D9" w:themeFill="accent6" w:themeFillTint="33"/>
            <w:noWrap/>
            <w:vAlign w:val="center"/>
          </w:tcPr>
          <w:p w14:paraId="57C7F4B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2045</w:t>
            </w:r>
          </w:p>
        </w:tc>
        <w:tc>
          <w:tcPr>
            <w:tcW w:w="905" w:type="dxa"/>
            <w:shd w:val="clear" w:color="auto" w:fill="FDE9D9" w:themeFill="accent6" w:themeFillTint="33"/>
            <w:noWrap/>
            <w:vAlign w:val="center"/>
          </w:tcPr>
          <w:p w14:paraId="2D04DD5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2046</w:t>
            </w:r>
          </w:p>
        </w:tc>
      </w:tr>
      <w:tr w:rsidR="003C3DA0" w:rsidRPr="00CC49AB" w14:paraId="16FBFB75" w14:textId="77777777" w:rsidTr="00D34145">
        <w:trPr>
          <w:trHeight w:val="144"/>
          <w:jc w:val="center"/>
        </w:trPr>
        <w:tc>
          <w:tcPr>
            <w:tcW w:w="3595" w:type="dxa"/>
            <w:shd w:val="clear" w:color="auto" w:fill="auto"/>
            <w:noWrap/>
          </w:tcPr>
          <w:p w14:paraId="75137CAD"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 xml:space="preserve">Bashkiake: Cerdhe, Kopshte, Shkolla fillore dhe ndërtesa të tjera të sistemit të edukimit </w:t>
            </w:r>
          </w:p>
        </w:tc>
        <w:tc>
          <w:tcPr>
            <w:tcW w:w="900" w:type="dxa"/>
            <w:shd w:val="clear" w:color="auto" w:fill="auto"/>
            <w:noWrap/>
            <w:vAlign w:val="center"/>
          </w:tcPr>
          <w:p w14:paraId="07A2E0C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1519760</w:t>
            </w:r>
          </w:p>
        </w:tc>
        <w:tc>
          <w:tcPr>
            <w:tcW w:w="990" w:type="dxa"/>
            <w:shd w:val="clear" w:color="auto" w:fill="auto"/>
            <w:noWrap/>
            <w:vAlign w:val="center"/>
          </w:tcPr>
          <w:p w14:paraId="0E95E36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1554626</w:t>
            </w:r>
          </w:p>
        </w:tc>
        <w:tc>
          <w:tcPr>
            <w:tcW w:w="990" w:type="dxa"/>
            <w:shd w:val="clear" w:color="auto" w:fill="auto"/>
            <w:noWrap/>
            <w:vAlign w:val="center"/>
          </w:tcPr>
          <w:p w14:paraId="27408C6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1596802</w:t>
            </w:r>
          </w:p>
        </w:tc>
        <w:tc>
          <w:tcPr>
            <w:tcW w:w="990" w:type="dxa"/>
            <w:shd w:val="clear" w:color="auto" w:fill="auto"/>
            <w:noWrap/>
            <w:vAlign w:val="center"/>
          </w:tcPr>
          <w:p w14:paraId="7256290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1648224</w:t>
            </w:r>
          </w:p>
        </w:tc>
        <w:tc>
          <w:tcPr>
            <w:tcW w:w="990" w:type="dxa"/>
            <w:shd w:val="clear" w:color="auto" w:fill="auto"/>
            <w:noWrap/>
            <w:vAlign w:val="center"/>
          </w:tcPr>
          <w:p w14:paraId="6E7199F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1711404</w:t>
            </w:r>
          </w:p>
        </w:tc>
        <w:tc>
          <w:tcPr>
            <w:tcW w:w="905" w:type="dxa"/>
            <w:shd w:val="clear" w:color="auto" w:fill="auto"/>
            <w:noWrap/>
            <w:vAlign w:val="center"/>
          </w:tcPr>
          <w:p w14:paraId="172C3BB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1789629</w:t>
            </w:r>
          </w:p>
        </w:tc>
      </w:tr>
      <w:tr w:rsidR="003C3DA0" w:rsidRPr="00CC49AB" w14:paraId="4E7F2FC3" w14:textId="77777777" w:rsidTr="00D34145">
        <w:trPr>
          <w:trHeight w:val="144"/>
          <w:jc w:val="center"/>
        </w:trPr>
        <w:tc>
          <w:tcPr>
            <w:tcW w:w="3595" w:type="dxa"/>
            <w:shd w:val="clear" w:color="auto" w:fill="auto"/>
            <w:noWrap/>
          </w:tcPr>
          <w:p w14:paraId="5BEA6369"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Bashkiake: Të gjitha Ndërtesat e tjera Administrative</w:t>
            </w:r>
          </w:p>
        </w:tc>
        <w:tc>
          <w:tcPr>
            <w:tcW w:w="900" w:type="dxa"/>
            <w:shd w:val="clear" w:color="auto" w:fill="auto"/>
            <w:noWrap/>
            <w:vAlign w:val="center"/>
          </w:tcPr>
          <w:p w14:paraId="49F49DE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329866</w:t>
            </w:r>
          </w:p>
        </w:tc>
        <w:tc>
          <w:tcPr>
            <w:tcW w:w="990" w:type="dxa"/>
            <w:shd w:val="clear" w:color="auto" w:fill="auto"/>
            <w:noWrap/>
            <w:vAlign w:val="center"/>
          </w:tcPr>
          <w:p w14:paraId="485B13F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338199</w:t>
            </w:r>
          </w:p>
        </w:tc>
        <w:tc>
          <w:tcPr>
            <w:tcW w:w="990" w:type="dxa"/>
            <w:shd w:val="clear" w:color="auto" w:fill="auto"/>
            <w:noWrap/>
            <w:vAlign w:val="center"/>
          </w:tcPr>
          <w:p w14:paraId="691AC605"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348354</w:t>
            </w:r>
          </w:p>
        </w:tc>
        <w:tc>
          <w:tcPr>
            <w:tcW w:w="990" w:type="dxa"/>
            <w:shd w:val="clear" w:color="auto" w:fill="auto"/>
            <w:noWrap/>
            <w:vAlign w:val="center"/>
          </w:tcPr>
          <w:p w14:paraId="432BAA5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360821</w:t>
            </w:r>
          </w:p>
        </w:tc>
        <w:tc>
          <w:tcPr>
            <w:tcW w:w="990" w:type="dxa"/>
            <w:shd w:val="clear" w:color="auto" w:fill="auto"/>
            <w:noWrap/>
            <w:vAlign w:val="center"/>
          </w:tcPr>
          <w:p w14:paraId="7D32EDD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376237</w:t>
            </w:r>
          </w:p>
        </w:tc>
        <w:tc>
          <w:tcPr>
            <w:tcW w:w="905" w:type="dxa"/>
            <w:shd w:val="clear" w:color="auto" w:fill="auto"/>
            <w:noWrap/>
            <w:vAlign w:val="center"/>
          </w:tcPr>
          <w:p w14:paraId="25DA9B2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395438</w:t>
            </w:r>
          </w:p>
        </w:tc>
      </w:tr>
      <w:tr w:rsidR="003C3DA0" w:rsidRPr="00CC49AB" w14:paraId="678A9F3E" w14:textId="77777777" w:rsidTr="00D34145">
        <w:trPr>
          <w:trHeight w:val="144"/>
          <w:jc w:val="center"/>
        </w:trPr>
        <w:tc>
          <w:tcPr>
            <w:tcW w:w="3595" w:type="dxa"/>
            <w:shd w:val="clear" w:color="auto" w:fill="auto"/>
            <w:noWrap/>
          </w:tcPr>
          <w:p w14:paraId="00582AB4"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Universitete &amp; Konvikte</w:t>
            </w:r>
          </w:p>
        </w:tc>
        <w:tc>
          <w:tcPr>
            <w:tcW w:w="900" w:type="dxa"/>
            <w:shd w:val="clear" w:color="auto" w:fill="auto"/>
            <w:noWrap/>
            <w:vAlign w:val="center"/>
          </w:tcPr>
          <w:p w14:paraId="516AED3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714793</w:t>
            </w:r>
          </w:p>
        </w:tc>
        <w:tc>
          <w:tcPr>
            <w:tcW w:w="990" w:type="dxa"/>
            <w:shd w:val="clear" w:color="auto" w:fill="auto"/>
            <w:noWrap/>
            <w:vAlign w:val="center"/>
          </w:tcPr>
          <w:p w14:paraId="0E1B4F2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730119</w:t>
            </w:r>
          </w:p>
        </w:tc>
        <w:tc>
          <w:tcPr>
            <w:tcW w:w="990" w:type="dxa"/>
            <w:shd w:val="clear" w:color="auto" w:fill="auto"/>
            <w:noWrap/>
            <w:vAlign w:val="center"/>
          </w:tcPr>
          <w:p w14:paraId="48B8F3F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748447</w:t>
            </w:r>
          </w:p>
        </w:tc>
        <w:tc>
          <w:tcPr>
            <w:tcW w:w="990" w:type="dxa"/>
            <w:shd w:val="clear" w:color="auto" w:fill="auto"/>
            <w:noWrap/>
            <w:vAlign w:val="center"/>
          </w:tcPr>
          <w:p w14:paraId="7A7458A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770546</w:t>
            </w:r>
          </w:p>
        </w:tc>
        <w:tc>
          <w:tcPr>
            <w:tcW w:w="990" w:type="dxa"/>
            <w:shd w:val="clear" w:color="auto" w:fill="auto"/>
            <w:noWrap/>
            <w:vAlign w:val="center"/>
          </w:tcPr>
          <w:p w14:paraId="5C798CD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797413</w:t>
            </w:r>
          </w:p>
        </w:tc>
        <w:tc>
          <w:tcPr>
            <w:tcW w:w="905" w:type="dxa"/>
            <w:shd w:val="clear" w:color="auto" w:fill="auto"/>
            <w:noWrap/>
            <w:vAlign w:val="center"/>
          </w:tcPr>
          <w:p w14:paraId="3E1C879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830343</w:t>
            </w:r>
          </w:p>
        </w:tc>
      </w:tr>
      <w:tr w:rsidR="003C3DA0" w:rsidRPr="00CC49AB" w14:paraId="280AFEBC" w14:textId="77777777" w:rsidTr="00D34145">
        <w:trPr>
          <w:trHeight w:val="144"/>
          <w:jc w:val="center"/>
        </w:trPr>
        <w:tc>
          <w:tcPr>
            <w:tcW w:w="3595" w:type="dxa"/>
            <w:shd w:val="clear" w:color="auto" w:fill="auto"/>
            <w:noWrap/>
          </w:tcPr>
          <w:p w14:paraId="4C0C033C"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shëndetësore dhe sociale</w:t>
            </w:r>
          </w:p>
        </w:tc>
        <w:tc>
          <w:tcPr>
            <w:tcW w:w="900" w:type="dxa"/>
            <w:shd w:val="clear" w:color="auto" w:fill="auto"/>
            <w:noWrap/>
            <w:vAlign w:val="center"/>
          </w:tcPr>
          <w:p w14:paraId="03E4FC5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424381</w:t>
            </w:r>
          </w:p>
        </w:tc>
        <w:tc>
          <w:tcPr>
            <w:tcW w:w="990" w:type="dxa"/>
            <w:shd w:val="clear" w:color="auto" w:fill="auto"/>
            <w:noWrap/>
            <w:vAlign w:val="center"/>
          </w:tcPr>
          <w:p w14:paraId="02B1BD3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434036</w:t>
            </w:r>
          </w:p>
        </w:tc>
        <w:tc>
          <w:tcPr>
            <w:tcW w:w="990" w:type="dxa"/>
            <w:shd w:val="clear" w:color="auto" w:fill="auto"/>
            <w:noWrap/>
            <w:vAlign w:val="center"/>
          </w:tcPr>
          <w:p w14:paraId="77B4F3D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445663</w:t>
            </w:r>
          </w:p>
        </w:tc>
        <w:tc>
          <w:tcPr>
            <w:tcW w:w="990" w:type="dxa"/>
            <w:shd w:val="clear" w:color="auto" w:fill="auto"/>
            <w:noWrap/>
            <w:vAlign w:val="center"/>
          </w:tcPr>
          <w:p w14:paraId="73FB91E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459777</w:t>
            </w:r>
          </w:p>
        </w:tc>
        <w:tc>
          <w:tcPr>
            <w:tcW w:w="990" w:type="dxa"/>
            <w:shd w:val="clear" w:color="auto" w:fill="auto"/>
            <w:noWrap/>
            <w:vAlign w:val="center"/>
          </w:tcPr>
          <w:p w14:paraId="1518C24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477049</w:t>
            </w:r>
          </w:p>
        </w:tc>
        <w:tc>
          <w:tcPr>
            <w:tcW w:w="905" w:type="dxa"/>
            <w:shd w:val="clear" w:color="auto" w:fill="auto"/>
            <w:noWrap/>
            <w:vAlign w:val="center"/>
          </w:tcPr>
          <w:p w14:paraId="71E2E22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498348</w:t>
            </w:r>
          </w:p>
        </w:tc>
      </w:tr>
      <w:tr w:rsidR="003C3DA0" w:rsidRPr="00CC49AB" w14:paraId="515A36A1" w14:textId="77777777" w:rsidTr="00D34145">
        <w:trPr>
          <w:trHeight w:val="144"/>
          <w:jc w:val="center"/>
        </w:trPr>
        <w:tc>
          <w:tcPr>
            <w:tcW w:w="3595" w:type="dxa"/>
            <w:shd w:val="clear" w:color="auto" w:fill="auto"/>
            <w:noWrap/>
          </w:tcPr>
          <w:p w14:paraId="48DB42D8"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Administrative të të gjitha Ministrive dhe Agjencive</w:t>
            </w:r>
          </w:p>
        </w:tc>
        <w:tc>
          <w:tcPr>
            <w:tcW w:w="900" w:type="dxa"/>
            <w:shd w:val="clear" w:color="auto" w:fill="auto"/>
            <w:noWrap/>
            <w:vAlign w:val="center"/>
          </w:tcPr>
          <w:p w14:paraId="1EA03C6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1614920</w:t>
            </w:r>
          </w:p>
        </w:tc>
        <w:tc>
          <w:tcPr>
            <w:tcW w:w="990" w:type="dxa"/>
            <w:shd w:val="clear" w:color="auto" w:fill="auto"/>
            <w:noWrap/>
            <w:vAlign w:val="center"/>
          </w:tcPr>
          <w:p w14:paraId="043AE0EB"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1651127</w:t>
            </w:r>
          </w:p>
        </w:tc>
        <w:tc>
          <w:tcPr>
            <w:tcW w:w="990" w:type="dxa"/>
            <w:shd w:val="clear" w:color="auto" w:fill="auto"/>
            <w:noWrap/>
            <w:vAlign w:val="center"/>
          </w:tcPr>
          <w:p w14:paraId="61D3372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1694715</w:t>
            </w:r>
          </w:p>
        </w:tc>
        <w:tc>
          <w:tcPr>
            <w:tcW w:w="990" w:type="dxa"/>
            <w:shd w:val="clear" w:color="auto" w:fill="auto"/>
            <w:noWrap/>
            <w:vAlign w:val="center"/>
          </w:tcPr>
          <w:p w14:paraId="7EF73A8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1747611</w:t>
            </w:r>
          </w:p>
        </w:tc>
        <w:tc>
          <w:tcPr>
            <w:tcW w:w="990" w:type="dxa"/>
            <w:shd w:val="clear" w:color="auto" w:fill="auto"/>
            <w:noWrap/>
            <w:vAlign w:val="center"/>
          </w:tcPr>
          <w:p w14:paraId="6D8CBD0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1812317</w:t>
            </w:r>
          </w:p>
        </w:tc>
        <w:tc>
          <w:tcPr>
            <w:tcW w:w="905" w:type="dxa"/>
            <w:shd w:val="clear" w:color="auto" w:fill="auto"/>
            <w:noWrap/>
            <w:vAlign w:val="center"/>
          </w:tcPr>
          <w:p w14:paraId="4B3BD4A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1892092</w:t>
            </w:r>
          </w:p>
        </w:tc>
      </w:tr>
      <w:tr w:rsidR="003C3DA0" w:rsidRPr="00CC49AB" w14:paraId="6D4DDC78" w14:textId="77777777" w:rsidTr="00D34145">
        <w:trPr>
          <w:trHeight w:val="144"/>
          <w:jc w:val="center"/>
        </w:trPr>
        <w:tc>
          <w:tcPr>
            <w:tcW w:w="3595" w:type="dxa"/>
            <w:shd w:val="clear" w:color="auto" w:fill="auto"/>
            <w:noWrap/>
            <w:vAlign w:val="center"/>
          </w:tcPr>
          <w:p w14:paraId="0CEE9329"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900" w:type="dxa"/>
            <w:shd w:val="clear" w:color="auto" w:fill="auto"/>
            <w:noWrap/>
            <w:vAlign w:val="center"/>
          </w:tcPr>
          <w:p w14:paraId="3790491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4603719</w:t>
            </w:r>
          </w:p>
        </w:tc>
        <w:tc>
          <w:tcPr>
            <w:tcW w:w="990" w:type="dxa"/>
            <w:shd w:val="clear" w:color="auto" w:fill="auto"/>
            <w:noWrap/>
            <w:vAlign w:val="center"/>
          </w:tcPr>
          <w:p w14:paraId="3551A05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4708106</w:t>
            </w:r>
          </w:p>
        </w:tc>
        <w:tc>
          <w:tcPr>
            <w:tcW w:w="990" w:type="dxa"/>
            <w:shd w:val="clear" w:color="auto" w:fill="auto"/>
            <w:noWrap/>
            <w:vAlign w:val="center"/>
          </w:tcPr>
          <w:p w14:paraId="1782374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4833980</w:t>
            </w:r>
          </w:p>
        </w:tc>
        <w:tc>
          <w:tcPr>
            <w:tcW w:w="990" w:type="dxa"/>
            <w:shd w:val="clear" w:color="auto" w:fill="auto"/>
            <w:noWrap/>
            <w:vAlign w:val="center"/>
          </w:tcPr>
          <w:p w14:paraId="798E6AD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4986979</w:t>
            </w:r>
          </w:p>
        </w:tc>
        <w:tc>
          <w:tcPr>
            <w:tcW w:w="990" w:type="dxa"/>
            <w:shd w:val="clear" w:color="auto" w:fill="auto"/>
            <w:noWrap/>
            <w:vAlign w:val="center"/>
          </w:tcPr>
          <w:p w14:paraId="67A4A23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5174420</w:t>
            </w:r>
          </w:p>
        </w:tc>
        <w:tc>
          <w:tcPr>
            <w:tcW w:w="905" w:type="dxa"/>
            <w:shd w:val="clear" w:color="auto" w:fill="auto"/>
            <w:noWrap/>
            <w:vAlign w:val="center"/>
          </w:tcPr>
          <w:p w14:paraId="31F05DD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5405849</w:t>
            </w:r>
          </w:p>
        </w:tc>
      </w:tr>
      <w:tr w:rsidR="003C3DA0" w:rsidRPr="00CC49AB" w14:paraId="05AB8018" w14:textId="77777777" w:rsidTr="00D34145">
        <w:trPr>
          <w:trHeight w:val="144"/>
          <w:jc w:val="center"/>
        </w:trPr>
        <w:tc>
          <w:tcPr>
            <w:tcW w:w="3595" w:type="dxa"/>
            <w:shd w:val="clear" w:color="auto" w:fill="FDE9D9" w:themeFill="accent6" w:themeFillTint="33"/>
            <w:noWrap/>
            <w:vAlign w:val="center"/>
          </w:tcPr>
          <w:p w14:paraId="5F0FEB17"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Kategoria</w:t>
            </w:r>
          </w:p>
        </w:tc>
        <w:tc>
          <w:tcPr>
            <w:tcW w:w="900" w:type="dxa"/>
            <w:shd w:val="clear" w:color="auto" w:fill="FDE9D9" w:themeFill="accent6" w:themeFillTint="33"/>
            <w:noWrap/>
            <w:vAlign w:val="center"/>
          </w:tcPr>
          <w:p w14:paraId="00BAC92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2047</w:t>
            </w:r>
          </w:p>
        </w:tc>
        <w:tc>
          <w:tcPr>
            <w:tcW w:w="990" w:type="dxa"/>
            <w:shd w:val="clear" w:color="auto" w:fill="FDE9D9" w:themeFill="accent6" w:themeFillTint="33"/>
            <w:noWrap/>
            <w:vAlign w:val="center"/>
          </w:tcPr>
          <w:p w14:paraId="18C43B1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2048</w:t>
            </w:r>
          </w:p>
        </w:tc>
        <w:tc>
          <w:tcPr>
            <w:tcW w:w="990" w:type="dxa"/>
            <w:shd w:val="clear" w:color="auto" w:fill="FDE9D9" w:themeFill="accent6" w:themeFillTint="33"/>
            <w:noWrap/>
            <w:vAlign w:val="center"/>
          </w:tcPr>
          <w:p w14:paraId="3B1C556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2049</w:t>
            </w:r>
          </w:p>
        </w:tc>
        <w:tc>
          <w:tcPr>
            <w:tcW w:w="990" w:type="dxa"/>
            <w:shd w:val="clear" w:color="auto" w:fill="FDE9D9" w:themeFill="accent6" w:themeFillTint="33"/>
            <w:noWrap/>
            <w:vAlign w:val="center"/>
          </w:tcPr>
          <w:p w14:paraId="4905002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2050</w:t>
            </w:r>
          </w:p>
        </w:tc>
        <w:tc>
          <w:tcPr>
            <w:tcW w:w="990" w:type="dxa"/>
            <w:shd w:val="clear" w:color="auto" w:fill="auto"/>
            <w:noWrap/>
            <w:vAlign w:val="center"/>
          </w:tcPr>
          <w:p w14:paraId="5FE4F03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905" w:type="dxa"/>
            <w:shd w:val="clear" w:color="auto" w:fill="auto"/>
            <w:noWrap/>
            <w:vAlign w:val="center"/>
          </w:tcPr>
          <w:p w14:paraId="6CE0C32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54686C9C" w14:textId="77777777" w:rsidTr="00D34145">
        <w:trPr>
          <w:trHeight w:val="144"/>
          <w:jc w:val="center"/>
        </w:trPr>
        <w:tc>
          <w:tcPr>
            <w:tcW w:w="3595" w:type="dxa"/>
            <w:shd w:val="clear" w:color="auto" w:fill="auto"/>
            <w:noWrap/>
          </w:tcPr>
          <w:p w14:paraId="1F5DD2CA"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 xml:space="preserve">Bashkiake: Cerdhe, Kopshte, Shkolla fillore dhe ndërtesa të tjera të sistemit të edukimit </w:t>
            </w:r>
          </w:p>
        </w:tc>
        <w:tc>
          <w:tcPr>
            <w:tcW w:w="900" w:type="dxa"/>
            <w:shd w:val="clear" w:color="auto" w:fill="auto"/>
            <w:noWrap/>
            <w:vAlign w:val="center"/>
          </w:tcPr>
          <w:p w14:paraId="6D6C607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1887211</w:t>
            </w:r>
          </w:p>
        </w:tc>
        <w:tc>
          <w:tcPr>
            <w:tcW w:w="990" w:type="dxa"/>
            <w:shd w:val="clear" w:color="auto" w:fill="auto"/>
            <w:noWrap/>
            <w:vAlign w:val="center"/>
          </w:tcPr>
          <w:p w14:paraId="71BD308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2009855</w:t>
            </w:r>
          </w:p>
        </w:tc>
        <w:tc>
          <w:tcPr>
            <w:tcW w:w="990" w:type="dxa"/>
            <w:shd w:val="clear" w:color="auto" w:fill="auto"/>
            <w:noWrap/>
            <w:vAlign w:val="center"/>
          </w:tcPr>
          <w:p w14:paraId="01FADA8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2165139</w:t>
            </w:r>
          </w:p>
        </w:tc>
        <w:tc>
          <w:tcPr>
            <w:tcW w:w="990" w:type="dxa"/>
            <w:shd w:val="clear" w:color="auto" w:fill="auto"/>
            <w:noWrap/>
            <w:vAlign w:val="center"/>
          </w:tcPr>
          <w:p w14:paraId="0F9D09F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2363195</w:t>
            </w:r>
          </w:p>
        </w:tc>
        <w:tc>
          <w:tcPr>
            <w:tcW w:w="990" w:type="dxa"/>
            <w:shd w:val="clear" w:color="auto" w:fill="auto"/>
            <w:noWrap/>
            <w:vAlign w:val="center"/>
          </w:tcPr>
          <w:p w14:paraId="169300D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905" w:type="dxa"/>
            <w:shd w:val="clear" w:color="auto" w:fill="auto"/>
            <w:noWrap/>
            <w:vAlign w:val="center"/>
          </w:tcPr>
          <w:p w14:paraId="209377D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00271A21" w14:textId="77777777" w:rsidTr="00D34145">
        <w:trPr>
          <w:trHeight w:val="144"/>
          <w:jc w:val="center"/>
        </w:trPr>
        <w:tc>
          <w:tcPr>
            <w:tcW w:w="3595" w:type="dxa"/>
            <w:shd w:val="clear" w:color="auto" w:fill="auto"/>
            <w:noWrap/>
          </w:tcPr>
          <w:p w14:paraId="451B74CA"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Bashkiake: Të gjitha Ndërtesat e tjera Administrative</w:t>
            </w:r>
          </w:p>
        </w:tc>
        <w:tc>
          <w:tcPr>
            <w:tcW w:w="900" w:type="dxa"/>
            <w:shd w:val="clear" w:color="auto" w:fill="auto"/>
            <w:noWrap/>
            <w:vAlign w:val="center"/>
          </w:tcPr>
          <w:p w14:paraId="495C343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419522</w:t>
            </w:r>
          </w:p>
        </w:tc>
        <w:tc>
          <w:tcPr>
            <w:tcW w:w="990" w:type="dxa"/>
            <w:shd w:val="clear" w:color="auto" w:fill="auto"/>
            <w:noWrap/>
            <w:vAlign w:val="center"/>
          </w:tcPr>
          <w:p w14:paraId="714CCD3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449946</w:t>
            </w:r>
          </w:p>
        </w:tc>
        <w:tc>
          <w:tcPr>
            <w:tcW w:w="990" w:type="dxa"/>
            <w:shd w:val="clear" w:color="auto" w:fill="auto"/>
            <w:noWrap/>
            <w:vAlign w:val="center"/>
          </w:tcPr>
          <w:p w14:paraId="2A6AAF7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488647</w:t>
            </w:r>
          </w:p>
        </w:tc>
        <w:tc>
          <w:tcPr>
            <w:tcW w:w="990" w:type="dxa"/>
            <w:shd w:val="clear" w:color="auto" w:fill="auto"/>
            <w:noWrap/>
            <w:vAlign w:val="center"/>
          </w:tcPr>
          <w:p w14:paraId="59DB6B3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538220</w:t>
            </w:r>
          </w:p>
        </w:tc>
        <w:tc>
          <w:tcPr>
            <w:tcW w:w="990" w:type="dxa"/>
            <w:shd w:val="clear" w:color="auto" w:fill="auto"/>
            <w:noWrap/>
            <w:vAlign w:val="center"/>
          </w:tcPr>
          <w:p w14:paraId="51ADBD4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905" w:type="dxa"/>
            <w:shd w:val="clear" w:color="auto" w:fill="auto"/>
            <w:noWrap/>
            <w:vAlign w:val="center"/>
          </w:tcPr>
          <w:p w14:paraId="1144316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2B34E3A5" w14:textId="77777777" w:rsidTr="00D34145">
        <w:trPr>
          <w:trHeight w:val="144"/>
          <w:jc w:val="center"/>
        </w:trPr>
        <w:tc>
          <w:tcPr>
            <w:tcW w:w="3595" w:type="dxa"/>
            <w:shd w:val="clear" w:color="auto" w:fill="auto"/>
            <w:noWrap/>
          </w:tcPr>
          <w:p w14:paraId="772206D4"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Universitete &amp; Konvikte</w:t>
            </w:r>
          </w:p>
        </w:tc>
        <w:tc>
          <w:tcPr>
            <w:tcW w:w="900" w:type="dxa"/>
            <w:shd w:val="clear" w:color="auto" w:fill="auto"/>
            <w:noWrap/>
            <w:vAlign w:val="center"/>
          </w:tcPr>
          <w:p w14:paraId="6F6CDE9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871029</w:t>
            </w:r>
          </w:p>
        </w:tc>
        <w:tc>
          <w:tcPr>
            <w:tcW w:w="990" w:type="dxa"/>
            <w:shd w:val="clear" w:color="auto" w:fill="auto"/>
            <w:noWrap/>
            <w:vAlign w:val="center"/>
          </w:tcPr>
          <w:p w14:paraId="3EA50EF8"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921699</w:t>
            </w:r>
          </w:p>
        </w:tc>
        <w:tc>
          <w:tcPr>
            <w:tcW w:w="990" w:type="dxa"/>
            <w:shd w:val="clear" w:color="auto" w:fill="auto"/>
            <w:noWrap/>
            <w:vAlign w:val="center"/>
          </w:tcPr>
          <w:p w14:paraId="5D3C032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985303</w:t>
            </w:r>
          </w:p>
        </w:tc>
        <w:tc>
          <w:tcPr>
            <w:tcW w:w="990" w:type="dxa"/>
            <w:shd w:val="clear" w:color="auto" w:fill="auto"/>
            <w:noWrap/>
            <w:vAlign w:val="center"/>
          </w:tcPr>
          <w:p w14:paraId="6251DEC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1065769</w:t>
            </w:r>
          </w:p>
        </w:tc>
        <w:tc>
          <w:tcPr>
            <w:tcW w:w="990" w:type="dxa"/>
            <w:shd w:val="clear" w:color="auto" w:fill="auto"/>
            <w:noWrap/>
            <w:vAlign w:val="center"/>
          </w:tcPr>
          <w:p w14:paraId="79DD9DC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905" w:type="dxa"/>
            <w:shd w:val="clear" w:color="auto" w:fill="auto"/>
            <w:noWrap/>
            <w:vAlign w:val="center"/>
          </w:tcPr>
          <w:p w14:paraId="45FA37A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49E815F7" w14:textId="77777777" w:rsidTr="00D34145">
        <w:trPr>
          <w:trHeight w:val="144"/>
          <w:jc w:val="center"/>
        </w:trPr>
        <w:tc>
          <w:tcPr>
            <w:tcW w:w="3595" w:type="dxa"/>
            <w:shd w:val="clear" w:color="auto" w:fill="auto"/>
            <w:noWrap/>
          </w:tcPr>
          <w:p w14:paraId="270E07B6"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shëndetësore dhe sociale</w:t>
            </w:r>
          </w:p>
        </w:tc>
        <w:tc>
          <w:tcPr>
            <w:tcW w:w="900" w:type="dxa"/>
            <w:shd w:val="clear" w:color="auto" w:fill="auto"/>
            <w:noWrap/>
            <w:vAlign w:val="center"/>
          </w:tcPr>
          <w:p w14:paraId="604A91A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524818</w:t>
            </w:r>
          </w:p>
        </w:tc>
        <w:tc>
          <w:tcPr>
            <w:tcW w:w="990" w:type="dxa"/>
            <w:shd w:val="clear" w:color="auto" w:fill="auto"/>
            <w:noWrap/>
            <w:vAlign w:val="center"/>
          </w:tcPr>
          <w:p w14:paraId="27C1B664"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557968</w:t>
            </w:r>
          </w:p>
        </w:tc>
        <w:tc>
          <w:tcPr>
            <w:tcW w:w="990" w:type="dxa"/>
            <w:shd w:val="clear" w:color="auto" w:fill="auto"/>
            <w:noWrap/>
            <w:vAlign w:val="center"/>
          </w:tcPr>
          <w:p w14:paraId="4D7ED93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599798</w:t>
            </w:r>
          </w:p>
        </w:tc>
        <w:tc>
          <w:tcPr>
            <w:tcW w:w="990" w:type="dxa"/>
            <w:shd w:val="clear" w:color="auto" w:fill="auto"/>
            <w:noWrap/>
            <w:vAlign w:val="center"/>
          </w:tcPr>
          <w:p w14:paraId="165F15D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652978</w:t>
            </w:r>
          </w:p>
        </w:tc>
        <w:tc>
          <w:tcPr>
            <w:tcW w:w="990" w:type="dxa"/>
            <w:shd w:val="clear" w:color="auto" w:fill="auto"/>
            <w:noWrap/>
            <w:vAlign w:val="center"/>
          </w:tcPr>
          <w:p w14:paraId="58D618FF"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905" w:type="dxa"/>
            <w:shd w:val="clear" w:color="auto" w:fill="auto"/>
            <w:noWrap/>
            <w:vAlign w:val="center"/>
          </w:tcPr>
          <w:p w14:paraId="2889CF72"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7204F075" w14:textId="77777777" w:rsidTr="00D34145">
        <w:trPr>
          <w:trHeight w:val="144"/>
          <w:jc w:val="center"/>
        </w:trPr>
        <w:tc>
          <w:tcPr>
            <w:tcW w:w="3595" w:type="dxa"/>
            <w:shd w:val="clear" w:color="auto" w:fill="auto"/>
            <w:noWrap/>
          </w:tcPr>
          <w:p w14:paraId="679F7E7E"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hAnsi="Garamond" w:cs="Times New Roman"/>
                <w:sz w:val="16"/>
                <w:szCs w:val="22"/>
              </w:rPr>
              <w:t>Qendrore: Të gjitha Ndërtesat Administrative të të gjitha Ministrive dhe Agjencive</w:t>
            </w:r>
          </w:p>
        </w:tc>
        <w:tc>
          <w:tcPr>
            <w:tcW w:w="900" w:type="dxa"/>
            <w:shd w:val="clear" w:color="auto" w:fill="auto"/>
            <w:noWrap/>
            <w:vAlign w:val="center"/>
          </w:tcPr>
          <w:p w14:paraId="6CC498D6"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1991213</w:t>
            </w:r>
          </w:p>
        </w:tc>
        <w:tc>
          <w:tcPr>
            <w:tcW w:w="990" w:type="dxa"/>
            <w:shd w:val="clear" w:color="auto" w:fill="auto"/>
            <w:noWrap/>
            <w:vAlign w:val="center"/>
          </w:tcPr>
          <w:p w14:paraId="4D284D9E"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2115320</w:t>
            </w:r>
          </w:p>
        </w:tc>
        <w:tc>
          <w:tcPr>
            <w:tcW w:w="990" w:type="dxa"/>
            <w:shd w:val="clear" w:color="auto" w:fill="auto"/>
            <w:noWrap/>
            <w:vAlign w:val="center"/>
          </w:tcPr>
          <w:p w14:paraId="1E367440"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2271897</w:t>
            </w:r>
          </w:p>
        </w:tc>
        <w:tc>
          <w:tcPr>
            <w:tcW w:w="990" w:type="dxa"/>
            <w:shd w:val="clear" w:color="auto" w:fill="auto"/>
            <w:noWrap/>
            <w:vAlign w:val="center"/>
          </w:tcPr>
          <w:p w14:paraId="2A168A87"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sz w:val="16"/>
                <w:szCs w:val="22"/>
              </w:rPr>
              <w:t>2470932</w:t>
            </w:r>
          </w:p>
        </w:tc>
        <w:tc>
          <w:tcPr>
            <w:tcW w:w="990" w:type="dxa"/>
            <w:shd w:val="clear" w:color="auto" w:fill="auto"/>
            <w:noWrap/>
            <w:vAlign w:val="center"/>
          </w:tcPr>
          <w:p w14:paraId="3DCD174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905" w:type="dxa"/>
            <w:shd w:val="clear" w:color="auto" w:fill="auto"/>
            <w:noWrap/>
            <w:vAlign w:val="center"/>
          </w:tcPr>
          <w:p w14:paraId="0002445A"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r w:rsidR="003C3DA0" w:rsidRPr="00CC49AB" w14:paraId="738637AB" w14:textId="77777777" w:rsidTr="00D34145">
        <w:trPr>
          <w:trHeight w:val="144"/>
          <w:jc w:val="center"/>
        </w:trPr>
        <w:tc>
          <w:tcPr>
            <w:tcW w:w="3595" w:type="dxa"/>
            <w:shd w:val="clear" w:color="auto" w:fill="auto"/>
            <w:noWrap/>
            <w:vAlign w:val="center"/>
          </w:tcPr>
          <w:p w14:paraId="4289A873" w14:textId="77777777" w:rsidR="003C3DA0" w:rsidRPr="00CC49AB" w:rsidRDefault="003C3DA0" w:rsidP="008E11B0">
            <w:pPr>
              <w:spacing w:after="0" w:line="240" w:lineRule="auto"/>
              <w:jc w:val="both"/>
              <w:rPr>
                <w:rFonts w:ascii="Garamond" w:eastAsia="Times New Roman" w:hAnsi="Garamond" w:cs="Times New Roman"/>
                <w:b/>
                <w:bCs/>
                <w:sz w:val="16"/>
                <w:szCs w:val="22"/>
                <w:lang w:eastAsia="en-US"/>
              </w:rPr>
            </w:pPr>
            <w:r w:rsidRPr="00CC49AB">
              <w:rPr>
                <w:rFonts w:ascii="Garamond" w:eastAsia="Times New Roman" w:hAnsi="Garamond" w:cs="Times New Roman"/>
                <w:b/>
                <w:bCs/>
                <w:sz w:val="16"/>
                <w:szCs w:val="22"/>
                <w:lang w:eastAsia="en-US"/>
              </w:rPr>
              <w:t>Totali</w:t>
            </w:r>
          </w:p>
        </w:tc>
        <w:tc>
          <w:tcPr>
            <w:tcW w:w="900" w:type="dxa"/>
            <w:shd w:val="clear" w:color="auto" w:fill="auto"/>
            <w:noWrap/>
            <w:vAlign w:val="center"/>
          </w:tcPr>
          <w:p w14:paraId="3610136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5693794</w:t>
            </w:r>
          </w:p>
        </w:tc>
        <w:tc>
          <w:tcPr>
            <w:tcW w:w="990" w:type="dxa"/>
            <w:shd w:val="clear" w:color="auto" w:fill="auto"/>
            <w:noWrap/>
            <w:vAlign w:val="center"/>
          </w:tcPr>
          <w:p w14:paraId="21C619A9"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6054788</w:t>
            </w:r>
          </w:p>
        </w:tc>
        <w:tc>
          <w:tcPr>
            <w:tcW w:w="990" w:type="dxa"/>
            <w:shd w:val="clear" w:color="auto" w:fill="auto"/>
            <w:noWrap/>
            <w:vAlign w:val="center"/>
          </w:tcPr>
          <w:p w14:paraId="47D332CC"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6510784</w:t>
            </w:r>
          </w:p>
        </w:tc>
        <w:tc>
          <w:tcPr>
            <w:tcW w:w="990" w:type="dxa"/>
            <w:shd w:val="clear" w:color="auto" w:fill="auto"/>
            <w:noWrap/>
            <w:vAlign w:val="center"/>
          </w:tcPr>
          <w:p w14:paraId="0C50A41D"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r w:rsidRPr="00CC49AB">
              <w:rPr>
                <w:rFonts w:ascii="Garamond" w:hAnsi="Garamond" w:cs="Times New Roman"/>
                <w:b/>
                <w:bCs/>
                <w:sz w:val="16"/>
                <w:szCs w:val="22"/>
              </w:rPr>
              <w:t>7091093</w:t>
            </w:r>
          </w:p>
        </w:tc>
        <w:tc>
          <w:tcPr>
            <w:tcW w:w="990" w:type="dxa"/>
            <w:shd w:val="clear" w:color="auto" w:fill="auto"/>
            <w:noWrap/>
            <w:vAlign w:val="center"/>
          </w:tcPr>
          <w:p w14:paraId="0CB4A483"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c>
          <w:tcPr>
            <w:tcW w:w="905" w:type="dxa"/>
            <w:shd w:val="clear" w:color="auto" w:fill="auto"/>
            <w:noWrap/>
            <w:vAlign w:val="center"/>
          </w:tcPr>
          <w:p w14:paraId="0917DD01" w14:textId="77777777" w:rsidR="003C3DA0" w:rsidRPr="00CC49AB" w:rsidRDefault="003C3DA0" w:rsidP="006D0222">
            <w:pPr>
              <w:spacing w:after="0" w:line="240" w:lineRule="auto"/>
              <w:jc w:val="right"/>
              <w:rPr>
                <w:rFonts w:ascii="Garamond" w:eastAsia="Times New Roman" w:hAnsi="Garamond" w:cs="Times New Roman"/>
                <w:b/>
                <w:bCs/>
                <w:sz w:val="16"/>
                <w:szCs w:val="22"/>
                <w:lang w:eastAsia="en-US"/>
              </w:rPr>
            </w:pPr>
          </w:p>
        </w:tc>
      </w:tr>
    </w:tbl>
    <w:p w14:paraId="7F127FD2" w14:textId="77777777" w:rsidR="00E82E3E" w:rsidRPr="00CC49AB" w:rsidRDefault="00E82E3E" w:rsidP="003C3DA0">
      <w:pPr>
        <w:pStyle w:val="Heading1"/>
        <w:numPr>
          <w:ilvl w:val="0"/>
          <w:numId w:val="0"/>
        </w:numPr>
        <w:spacing w:after="0" w:line="240" w:lineRule="auto"/>
        <w:rPr>
          <w:rFonts w:ascii="Garamond" w:hAnsi="Garamond" w:cs="Times New Roman"/>
          <w:color w:val="auto"/>
        </w:rPr>
      </w:pPr>
      <w:bookmarkStart w:id="429" w:name="_Toc184729186"/>
    </w:p>
    <w:p w14:paraId="03BEA04A" w14:textId="43D6CDCC" w:rsidR="003C3DA0" w:rsidRPr="00CC49AB" w:rsidRDefault="003C3DA0" w:rsidP="00E82E3E">
      <w:pPr>
        <w:pStyle w:val="TEKSTIIIIII"/>
      </w:pPr>
      <w:r w:rsidRPr="00CC49AB">
        <w:t xml:space="preserve">Aneksi 17: Numri i parashikuar i ndërtesave publike qendrore dhe bashkiake për </w:t>
      </w:r>
      <w:r w:rsidR="00CC49AB" w:rsidRPr="00CC49AB">
        <w:t xml:space="preserve">zonën </w:t>
      </w:r>
      <w:r w:rsidRPr="00CC49AB">
        <w:t xml:space="preserve">2 për periudhën </w:t>
      </w:r>
      <w:r w:rsidR="00CE5C83" w:rsidRPr="00CC49AB">
        <w:t>2023–2050</w:t>
      </w:r>
      <w:bookmarkEnd w:id="429"/>
    </w:p>
    <w:tbl>
      <w:tblPr>
        <w:tblW w:w="93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85"/>
        <w:gridCol w:w="810"/>
        <w:gridCol w:w="810"/>
        <w:gridCol w:w="810"/>
        <w:gridCol w:w="900"/>
        <w:gridCol w:w="720"/>
        <w:gridCol w:w="725"/>
      </w:tblGrid>
      <w:tr w:rsidR="003C3DA0" w:rsidRPr="00CC49AB" w14:paraId="4F33FEA6" w14:textId="77777777" w:rsidTr="00D34145">
        <w:trPr>
          <w:trHeight w:val="144"/>
          <w:jc w:val="center"/>
        </w:trPr>
        <w:tc>
          <w:tcPr>
            <w:tcW w:w="4585" w:type="dxa"/>
            <w:shd w:val="clear" w:color="auto" w:fill="FDE9D9" w:themeFill="accent6" w:themeFillTint="33"/>
            <w:noWrap/>
            <w:vAlign w:val="center"/>
            <w:hideMark/>
          </w:tcPr>
          <w:p w14:paraId="4317FA3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810" w:type="dxa"/>
            <w:shd w:val="clear" w:color="auto" w:fill="FDE9D9" w:themeFill="accent6" w:themeFillTint="33"/>
            <w:noWrap/>
            <w:vAlign w:val="center"/>
            <w:hideMark/>
          </w:tcPr>
          <w:p w14:paraId="09E801A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2023</w:t>
            </w:r>
          </w:p>
        </w:tc>
        <w:tc>
          <w:tcPr>
            <w:tcW w:w="810" w:type="dxa"/>
            <w:shd w:val="clear" w:color="auto" w:fill="FDE9D9" w:themeFill="accent6" w:themeFillTint="33"/>
            <w:noWrap/>
            <w:vAlign w:val="center"/>
            <w:hideMark/>
          </w:tcPr>
          <w:p w14:paraId="24952BE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2024</w:t>
            </w:r>
          </w:p>
        </w:tc>
        <w:tc>
          <w:tcPr>
            <w:tcW w:w="810" w:type="dxa"/>
            <w:shd w:val="clear" w:color="auto" w:fill="FDE9D9" w:themeFill="accent6" w:themeFillTint="33"/>
            <w:noWrap/>
            <w:vAlign w:val="center"/>
            <w:hideMark/>
          </w:tcPr>
          <w:p w14:paraId="09C31A6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2025</w:t>
            </w:r>
          </w:p>
        </w:tc>
        <w:tc>
          <w:tcPr>
            <w:tcW w:w="900" w:type="dxa"/>
            <w:shd w:val="clear" w:color="auto" w:fill="FDE9D9" w:themeFill="accent6" w:themeFillTint="33"/>
            <w:noWrap/>
            <w:vAlign w:val="center"/>
            <w:hideMark/>
          </w:tcPr>
          <w:p w14:paraId="1CD8020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2026</w:t>
            </w:r>
          </w:p>
        </w:tc>
        <w:tc>
          <w:tcPr>
            <w:tcW w:w="720" w:type="dxa"/>
            <w:shd w:val="clear" w:color="auto" w:fill="FDE9D9" w:themeFill="accent6" w:themeFillTint="33"/>
            <w:noWrap/>
            <w:vAlign w:val="center"/>
            <w:hideMark/>
          </w:tcPr>
          <w:p w14:paraId="25D2E45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2027</w:t>
            </w:r>
          </w:p>
        </w:tc>
        <w:tc>
          <w:tcPr>
            <w:tcW w:w="725" w:type="dxa"/>
            <w:shd w:val="clear" w:color="auto" w:fill="FDE9D9" w:themeFill="accent6" w:themeFillTint="33"/>
            <w:noWrap/>
            <w:vAlign w:val="center"/>
            <w:hideMark/>
          </w:tcPr>
          <w:p w14:paraId="268ECBF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2028</w:t>
            </w:r>
          </w:p>
        </w:tc>
      </w:tr>
      <w:tr w:rsidR="003C3DA0" w:rsidRPr="00CC49AB" w14:paraId="67A6DB7E" w14:textId="77777777" w:rsidTr="00D34145">
        <w:trPr>
          <w:trHeight w:val="144"/>
          <w:jc w:val="center"/>
        </w:trPr>
        <w:tc>
          <w:tcPr>
            <w:tcW w:w="4585" w:type="dxa"/>
            <w:shd w:val="clear" w:color="auto" w:fill="auto"/>
            <w:noWrap/>
            <w:hideMark/>
          </w:tcPr>
          <w:p w14:paraId="18BD156D"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810" w:type="dxa"/>
            <w:shd w:val="clear" w:color="auto" w:fill="auto"/>
            <w:noWrap/>
            <w:vAlign w:val="center"/>
          </w:tcPr>
          <w:p w14:paraId="28EBB86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951</w:t>
            </w:r>
          </w:p>
        </w:tc>
        <w:tc>
          <w:tcPr>
            <w:tcW w:w="810" w:type="dxa"/>
            <w:shd w:val="clear" w:color="auto" w:fill="auto"/>
            <w:noWrap/>
            <w:vAlign w:val="center"/>
          </w:tcPr>
          <w:p w14:paraId="760D73D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955</w:t>
            </w:r>
          </w:p>
        </w:tc>
        <w:tc>
          <w:tcPr>
            <w:tcW w:w="810" w:type="dxa"/>
            <w:shd w:val="clear" w:color="auto" w:fill="auto"/>
            <w:noWrap/>
            <w:vAlign w:val="center"/>
          </w:tcPr>
          <w:p w14:paraId="7D231DE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959</w:t>
            </w:r>
          </w:p>
        </w:tc>
        <w:tc>
          <w:tcPr>
            <w:tcW w:w="900" w:type="dxa"/>
            <w:shd w:val="clear" w:color="auto" w:fill="auto"/>
            <w:noWrap/>
            <w:vAlign w:val="center"/>
          </w:tcPr>
          <w:p w14:paraId="473F3CB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963</w:t>
            </w:r>
          </w:p>
        </w:tc>
        <w:tc>
          <w:tcPr>
            <w:tcW w:w="720" w:type="dxa"/>
            <w:shd w:val="clear" w:color="auto" w:fill="auto"/>
            <w:noWrap/>
            <w:vAlign w:val="center"/>
          </w:tcPr>
          <w:p w14:paraId="60087CC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967</w:t>
            </w:r>
          </w:p>
        </w:tc>
        <w:tc>
          <w:tcPr>
            <w:tcW w:w="725" w:type="dxa"/>
            <w:shd w:val="clear" w:color="auto" w:fill="auto"/>
            <w:noWrap/>
            <w:vAlign w:val="center"/>
          </w:tcPr>
          <w:p w14:paraId="40A7279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971</w:t>
            </w:r>
          </w:p>
        </w:tc>
      </w:tr>
      <w:tr w:rsidR="003C3DA0" w:rsidRPr="00CC49AB" w14:paraId="3715AC36" w14:textId="77777777" w:rsidTr="00D34145">
        <w:trPr>
          <w:trHeight w:val="144"/>
          <w:jc w:val="center"/>
        </w:trPr>
        <w:tc>
          <w:tcPr>
            <w:tcW w:w="4585" w:type="dxa"/>
            <w:shd w:val="clear" w:color="auto" w:fill="auto"/>
            <w:noWrap/>
            <w:hideMark/>
          </w:tcPr>
          <w:p w14:paraId="073F527C"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Bashkiake: Të gjitha Ndërtesat e tjera Administrative</w:t>
            </w:r>
          </w:p>
        </w:tc>
        <w:tc>
          <w:tcPr>
            <w:tcW w:w="810" w:type="dxa"/>
            <w:shd w:val="clear" w:color="auto" w:fill="auto"/>
            <w:noWrap/>
            <w:vAlign w:val="center"/>
          </w:tcPr>
          <w:p w14:paraId="234C0D2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404</w:t>
            </w:r>
          </w:p>
        </w:tc>
        <w:tc>
          <w:tcPr>
            <w:tcW w:w="810" w:type="dxa"/>
            <w:shd w:val="clear" w:color="auto" w:fill="auto"/>
            <w:noWrap/>
            <w:vAlign w:val="center"/>
          </w:tcPr>
          <w:p w14:paraId="37A079A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406</w:t>
            </w:r>
          </w:p>
        </w:tc>
        <w:tc>
          <w:tcPr>
            <w:tcW w:w="810" w:type="dxa"/>
            <w:shd w:val="clear" w:color="auto" w:fill="auto"/>
            <w:noWrap/>
            <w:vAlign w:val="center"/>
          </w:tcPr>
          <w:p w14:paraId="22683DF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407</w:t>
            </w:r>
          </w:p>
        </w:tc>
        <w:tc>
          <w:tcPr>
            <w:tcW w:w="900" w:type="dxa"/>
            <w:shd w:val="clear" w:color="auto" w:fill="auto"/>
            <w:noWrap/>
            <w:vAlign w:val="center"/>
          </w:tcPr>
          <w:p w14:paraId="141DB99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409</w:t>
            </w:r>
          </w:p>
        </w:tc>
        <w:tc>
          <w:tcPr>
            <w:tcW w:w="720" w:type="dxa"/>
            <w:shd w:val="clear" w:color="auto" w:fill="auto"/>
            <w:noWrap/>
            <w:vAlign w:val="center"/>
          </w:tcPr>
          <w:p w14:paraId="5366C58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411</w:t>
            </w:r>
          </w:p>
        </w:tc>
        <w:tc>
          <w:tcPr>
            <w:tcW w:w="725" w:type="dxa"/>
            <w:shd w:val="clear" w:color="auto" w:fill="auto"/>
            <w:noWrap/>
            <w:vAlign w:val="center"/>
          </w:tcPr>
          <w:p w14:paraId="28B4B1C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412</w:t>
            </w:r>
          </w:p>
        </w:tc>
      </w:tr>
      <w:tr w:rsidR="003C3DA0" w:rsidRPr="00CC49AB" w14:paraId="728B839D" w14:textId="77777777" w:rsidTr="00D34145">
        <w:trPr>
          <w:trHeight w:val="144"/>
          <w:jc w:val="center"/>
        </w:trPr>
        <w:tc>
          <w:tcPr>
            <w:tcW w:w="4585" w:type="dxa"/>
            <w:shd w:val="clear" w:color="auto" w:fill="auto"/>
            <w:noWrap/>
            <w:hideMark/>
          </w:tcPr>
          <w:p w14:paraId="557C69EF"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Universitete &amp; Konvikte</w:t>
            </w:r>
          </w:p>
        </w:tc>
        <w:tc>
          <w:tcPr>
            <w:tcW w:w="810" w:type="dxa"/>
            <w:shd w:val="clear" w:color="auto" w:fill="auto"/>
            <w:noWrap/>
            <w:vAlign w:val="center"/>
          </w:tcPr>
          <w:p w14:paraId="20F8D94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66</w:t>
            </w:r>
          </w:p>
        </w:tc>
        <w:tc>
          <w:tcPr>
            <w:tcW w:w="810" w:type="dxa"/>
            <w:shd w:val="clear" w:color="auto" w:fill="auto"/>
            <w:noWrap/>
            <w:vAlign w:val="center"/>
          </w:tcPr>
          <w:p w14:paraId="05B36DE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66</w:t>
            </w:r>
          </w:p>
        </w:tc>
        <w:tc>
          <w:tcPr>
            <w:tcW w:w="810" w:type="dxa"/>
            <w:shd w:val="clear" w:color="auto" w:fill="auto"/>
            <w:noWrap/>
            <w:vAlign w:val="center"/>
          </w:tcPr>
          <w:p w14:paraId="4F8B0D5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66</w:t>
            </w:r>
          </w:p>
        </w:tc>
        <w:tc>
          <w:tcPr>
            <w:tcW w:w="900" w:type="dxa"/>
            <w:shd w:val="clear" w:color="auto" w:fill="auto"/>
            <w:noWrap/>
            <w:vAlign w:val="center"/>
          </w:tcPr>
          <w:p w14:paraId="248C33E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66</w:t>
            </w:r>
          </w:p>
        </w:tc>
        <w:tc>
          <w:tcPr>
            <w:tcW w:w="720" w:type="dxa"/>
            <w:shd w:val="clear" w:color="auto" w:fill="auto"/>
            <w:noWrap/>
            <w:vAlign w:val="center"/>
          </w:tcPr>
          <w:p w14:paraId="31AEEDB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67</w:t>
            </w:r>
          </w:p>
        </w:tc>
        <w:tc>
          <w:tcPr>
            <w:tcW w:w="725" w:type="dxa"/>
            <w:shd w:val="clear" w:color="auto" w:fill="auto"/>
            <w:noWrap/>
            <w:vAlign w:val="center"/>
          </w:tcPr>
          <w:p w14:paraId="1EE2816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67</w:t>
            </w:r>
          </w:p>
        </w:tc>
      </w:tr>
      <w:tr w:rsidR="003C3DA0" w:rsidRPr="00CC49AB" w14:paraId="7C334960" w14:textId="77777777" w:rsidTr="00D34145">
        <w:trPr>
          <w:trHeight w:val="144"/>
          <w:jc w:val="center"/>
        </w:trPr>
        <w:tc>
          <w:tcPr>
            <w:tcW w:w="4585" w:type="dxa"/>
            <w:shd w:val="clear" w:color="auto" w:fill="auto"/>
            <w:noWrap/>
            <w:hideMark/>
          </w:tcPr>
          <w:p w14:paraId="6D452282"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Të gjitha ndërtesat shëndetësore dhe sociale</w:t>
            </w:r>
          </w:p>
        </w:tc>
        <w:tc>
          <w:tcPr>
            <w:tcW w:w="810" w:type="dxa"/>
            <w:shd w:val="clear" w:color="auto" w:fill="auto"/>
            <w:noWrap/>
            <w:vAlign w:val="center"/>
          </w:tcPr>
          <w:p w14:paraId="1049B47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709</w:t>
            </w:r>
          </w:p>
        </w:tc>
        <w:tc>
          <w:tcPr>
            <w:tcW w:w="810" w:type="dxa"/>
            <w:shd w:val="clear" w:color="auto" w:fill="auto"/>
            <w:noWrap/>
            <w:vAlign w:val="center"/>
          </w:tcPr>
          <w:p w14:paraId="769CE79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712</w:t>
            </w:r>
          </w:p>
        </w:tc>
        <w:tc>
          <w:tcPr>
            <w:tcW w:w="810" w:type="dxa"/>
            <w:shd w:val="clear" w:color="auto" w:fill="auto"/>
            <w:noWrap/>
            <w:vAlign w:val="center"/>
          </w:tcPr>
          <w:p w14:paraId="7C6E363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715</w:t>
            </w:r>
          </w:p>
        </w:tc>
        <w:tc>
          <w:tcPr>
            <w:tcW w:w="900" w:type="dxa"/>
            <w:shd w:val="clear" w:color="auto" w:fill="auto"/>
            <w:noWrap/>
            <w:vAlign w:val="center"/>
          </w:tcPr>
          <w:p w14:paraId="2B22E79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718</w:t>
            </w:r>
          </w:p>
        </w:tc>
        <w:tc>
          <w:tcPr>
            <w:tcW w:w="720" w:type="dxa"/>
            <w:shd w:val="clear" w:color="auto" w:fill="auto"/>
            <w:noWrap/>
            <w:vAlign w:val="center"/>
          </w:tcPr>
          <w:p w14:paraId="751AB52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721</w:t>
            </w:r>
          </w:p>
        </w:tc>
        <w:tc>
          <w:tcPr>
            <w:tcW w:w="725" w:type="dxa"/>
            <w:shd w:val="clear" w:color="auto" w:fill="auto"/>
            <w:noWrap/>
            <w:vAlign w:val="center"/>
          </w:tcPr>
          <w:p w14:paraId="1CA4E00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724</w:t>
            </w:r>
          </w:p>
        </w:tc>
      </w:tr>
      <w:tr w:rsidR="003C3DA0" w:rsidRPr="00CC49AB" w14:paraId="6BB8707B" w14:textId="77777777" w:rsidTr="00D34145">
        <w:trPr>
          <w:trHeight w:val="144"/>
          <w:jc w:val="center"/>
        </w:trPr>
        <w:tc>
          <w:tcPr>
            <w:tcW w:w="4585" w:type="dxa"/>
            <w:shd w:val="clear" w:color="auto" w:fill="auto"/>
            <w:noWrap/>
          </w:tcPr>
          <w:p w14:paraId="5692EA19"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810" w:type="dxa"/>
            <w:shd w:val="clear" w:color="auto" w:fill="auto"/>
            <w:noWrap/>
            <w:vAlign w:val="center"/>
          </w:tcPr>
          <w:p w14:paraId="5D2BB59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503</w:t>
            </w:r>
          </w:p>
        </w:tc>
        <w:tc>
          <w:tcPr>
            <w:tcW w:w="810" w:type="dxa"/>
            <w:shd w:val="clear" w:color="auto" w:fill="auto"/>
            <w:noWrap/>
            <w:vAlign w:val="center"/>
          </w:tcPr>
          <w:p w14:paraId="70E2735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505</w:t>
            </w:r>
          </w:p>
        </w:tc>
        <w:tc>
          <w:tcPr>
            <w:tcW w:w="810" w:type="dxa"/>
            <w:shd w:val="clear" w:color="auto" w:fill="auto"/>
            <w:noWrap/>
            <w:vAlign w:val="center"/>
          </w:tcPr>
          <w:p w14:paraId="3A70AD3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507</w:t>
            </w:r>
          </w:p>
        </w:tc>
        <w:tc>
          <w:tcPr>
            <w:tcW w:w="900" w:type="dxa"/>
            <w:shd w:val="clear" w:color="auto" w:fill="auto"/>
            <w:noWrap/>
            <w:vAlign w:val="center"/>
          </w:tcPr>
          <w:p w14:paraId="0FB32A7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509</w:t>
            </w:r>
          </w:p>
        </w:tc>
        <w:tc>
          <w:tcPr>
            <w:tcW w:w="720" w:type="dxa"/>
            <w:shd w:val="clear" w:color="auto" w:fill="auto"/>
            <w:noWrap/>
            <w:vAlign w:val="center"/>
          </w:tcPr>
          <w:p w14:paraId="67711C9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511</w:t>
            </w:r>
          </w:p>
        </w:tc>
        <w:tc>
          <w:tcPr>
            <w:tcW w:w="725" w:type="dxa"/>
            <w:shd w:val="clear" w:color="auto" w:fill="auto"/>
            <w:noWrap/>
            <w:vAlign w:val="center"/>
          </w:tcPr>
          <w:p w14:paraId="7963261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513</w:t>
            </w:r>
          </w:p>
        </w:tc>
      </w:tr>
      <w:tr w:rsidR="003C3DA0" w:rsidRPr="00CC49AB" w14:paraId="7205DE4E" w14:textId="77777777" w:rsidTr="00D34145">
        <w:trPr>
          <w:trHeight w:val="144"/>
          <w:jc w:val="center"/>
        </w:trPr>
        <w:tc>
          <w:tcPr>
            <w:tcW w:w="4585" w:type="dxa"/>
            <w:shd w:val="clear" w:color="auto" w:fill="auto"/>
            <w:noWrap/>
            <w:vAlign w:val="center"/>
            <w:hideMark/>
          </w:tcPr>
          <w:p w14:paraId="1DC006E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810" w:type="dxa"/>
            <w:shd w:val="clear" w:color="auto" w:fill="auto"/>
            <w:noWrap/>
            <w:vAlign w:val="center"/>
          </w:tcPr>
          <w:p w14:paraId="6AD5E59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2633</w:t>
            </w:r>
          </w:p>
        </w:tc>
        <w:tc>
          <w:tcPr>
            <w:tcW w:w="810" w:type="dxa"/>
            <w:shd w:val="clear" w:color="auto" w:fill="auto"/>
            <w:noWrap/>
            <w:vAlign w:val="center"/>
          </w:tcPr>
          <w:p w14:paraId="2AD5E6F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2644</w:t>
            </w:r>
          </w:p>
        </w:tc>
        <w:tc>
          <w:tcPr>
            <w:tcW w:w="810" w:type="dxa"/>
            <w:shd w:val="clear" w:color="auto" w:fill="auto"/>
            <w:noWrap/>
            <w:vAlign w:val="center"/>
          </w:tcPr>
          <w:p w14:paraId="6B0A573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2654</w:t>
            </w:r>
          </w:p>
        </w:tc>
        <w:tc>
          <w:tcPr>
            <w:tcW w:w="900" w:type="dxa"/>
            <w:shd w:val="clear" w:color="auto" w:fill="auto"/>
            <w:noWrap/>
            <w:vAlign w:val="center"/>
          </w:tcPr>
          <w:p w14:paraId="06BFB4E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2665</w:t>
            </w:r>
          </w:p>
        </w:tc>
        <w:tc>
          <w:tcPr>
            <w:tcW w:w="720" w:type="dxa"/>
            <w:shd w:val="clear" w:color="auto" w:fill="auto"/>
            <w:noWrap/>
            <w:vAlign w:val="center"/>
          </w:tcPr>
          <w:p w14:paraId="038B4A6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2676</w:t>
            </w:r>
          </w:p>
        </w:tc>
        <w:tc>
          <w:tcPr>
            <w:tcW w:w="725" w:type="dxa"/>
            <w:shd w:val="clear" w:color="auto" w:fill="auto"/>
            <w:noWrap/>
            <w:vAlign w:val="center"/>
          </w:tcPr>
          <w:p w14:paraId="11B1EE0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2687</w:t>
            </w:r>
          </w:p>
        </w:tc>
      </w:tr>
      <w:tr w:rsidR="003C3DA0" w:rsidRPr="00CC49AB" w14:paraId="2AADF370" w14:textId="77777777" w:rsidTr="00D34145">
        <w:trPr>
          <w:trHeight w:val="144"/>
          <w:jc w:val="center"/>
        </w:trPr>
        <w:tc>
          <w:tcPr>
            <w:tcW w:w="4585" w:type="dxa"/>
            <w:shd w:val="clear" w:color="auto" w:fill="FDE9D9" w:themeFill="accent6" w:themeFillTint="33"/>
            <w:noWrap/>
            <w:vAlign w:val="center"/>
          </w:tcPr>
          <w:p w14:paraId="662E4D0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810" w:type="dxa"/>
            <w:shd w:val="clear" w:color="auto" w:fill="FDE9D9" w:themeFill="accent6" w:themeFillTint="33"/>
            <w:noWrap/>
            <w:vAlign w:val="center"/>
          </w:tcPr>
          <w:p w14:paraId="194DAE3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2029</w:t>
            </w:r>
          </w:p>
        </w:tc>
        <w:tc>
          <w:tcPr>
            <w:tcW w:w="810" w:type="dxa"/>
            <w:shd w:val="clear" w:color="auto" w:fill="FDE9D9" w:themeFill="accent6" w:themeFillTint="33"/>
            <w:noWrap/>
            <w:vAlign w:val="center"/>
          </w:tcPr>
          <w:p w14:paraId="5421D91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2030</w:t>
            </w:r>
          </w:p>
        </w:tc>
        <w:tc>
          <w:tcPr>
            <w:tcW w:w="810" w:type="dxa"/>
            <w:shd w:val="clear" w:color="auto" w:fill="FDE9D9" w:themeFill="accent6" w:themeFillTint="33"/>
            <w:noWrap/>
            <w:vAlign w:val="center"/>
          </w:tcPr>
          <w:p w14:paraId="3192F28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2031</w:t>
            </w:r>
          </w:p>
        </w:tc>
        <w:tc>
          <w:tcPr>
            <w:tcW w:w="900" w:type="dxa"/>
            <w:shd w:val="clear" w:color="auto" w:fill="FDE9D9" w:themeFill="accent6" w:themeFillTint="33"/>
            <w:noWrap/>
            <w:vAlign w:val="center"/>
          </w:tcPr>
          <w:p w14:paraId="6D6FA37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2032</w:t>
            </w:r>
          </w:p>
        </w:tc>
        <w:tc>
          <w:tcPr>
            <w:tcW w:w="720" w:type="dxa"/>
            <w:shd w:val="clear" w:color="auto" w:fill="FDE9D9" w:themeFill="accent6" w:themeFillTint="33"/>
            <w:noWrap/>
            <w:vAlign w:val="center"/>
          </w:tcPr>
          <w:p w14:paraId="6EE039A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2033</w:t>
            </w:r>
          </w:p>
        </w:tc>
        <w:tc>
          <w:tcPr>
            <w:tcW w:w="725" w:type="dxa"/>
            <w:shd w:val="clear" w:color="auto" w:fill="FDE9D9" w:themeFill="accent6" w:themeFillTint="33"/>
            <w:noWrap/>
            <w:vAlign w:val="center"/>
          </w:tcPr>
          <w:p w14:paraId="2B10482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2034</w:t>
            </w:r>
          </w:p>
        </w:tc>
      </w:tr>
      <w:tr w:rsidR="003C3DA0" w:rsidRPr="00CC49AB" w14:paraId="60C5634E" w14:textId="77777777" w:rsidTr="00D34145">
        <w:trPr>
          <w:trHeight w:val="144"/>
          <w:jc w:val="center"/>
        </w:trPr>
        <w:tc>
          <w:tcPr>
            <w:tcW w:w="4585" w:type="dxa"/>
            <w:shd w:val="clear" w:color="auto" w:fill="auto"/>
            <w:noWrap/>
          </w:tcPr>
          <w:p w14:paraId="6E60EAA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810" w:type="dxa"/>
            <w:shd w:val="clear" w:color="auto" w:fill="auto"/>
            <w:noWrap/>
            <w:vAlign w:val="center"/>
          </w:tcPr>
          <w:p w14:paraId="1716CFC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975</w:t>
            </w:r>
          </w:p>
        </w:tc>
        <w:tc>
          <w:tcPr>
            <w:tcW w:w="810" w:type="dxa"/>
            <w:shd w:val="clear" w:color="auto" w:fill="auto"/>
            <w:noWrap/>
            <w:vAlign w:val="center"/>
          </w:tcPr>
          <w:p w14:paraId="612DC74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979</w:t>
            </w:r>
          </w:p>
        </w:tc>
        <w:tc>
          <w:tcPr>
            <w:tcW w:w="810" w:type="dxa"/>
            <w:shd w:val="clear" w:color="auto" w:fill="auto"/>
            <w:noWrap/>
            <w:vAlign w:val="center"/>
          </w:tcPr>
          <w:p w14:paraId="3443D62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984</w:t>
            </w:r>
          </w:p>
        </w:tc>
        <w:tc>
          <w:tcPr>
            <w:tcW w:w="900" w:type="dxa"/>
            <w:shd w:val="clear" w:color="auto" w:fill="auto"/>
            <w:noWrap/>
            <w:vAlign w:val="center"/>
          </w:tcPr>
          <w:p w14:paraId="297B4F5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988</w:t>
            </w:r>
          </w:p>
        </w:tc>
        <w:tc>
          <w:tcPr>
            <w:tcW w:w="720" w:type="dxa"/>
            <w:shd w:val="clear" w:color="auto" w:fill="auto"/>
            <w:noWrap/>
            <w:vAlign w:val="center"/>
          </w:tcPr>
          <w:p w14:paraId="7A9F86C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993</w:t>
            </w:r>
          </w:p>
        </w:tc>
        <w:tc>
          <w:tcPr>
            <w:tcW w:w="725" w:type="dxa"/>
            <w:shd w:val="clear" w:color="auto" w:fill="auto"/>
            <w:noWrap/>
            <w:vAlign w:val="center"/>
          </w:tcPr>
          <w:p w14:paraId="5502A01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998</w:t>
            </w:r>
          </w:p>
        </w:tc>
      </w:tr>
      <w:tr w:rsidR="003C3DA0" w:rsidRPr="00CC49AB" w14:paraId="0D07711D" w14:textId="77777777" w:rsidTr="00D34145">
        <w:trPr>
          <w:trHeight w:val="144"/>
          <w:jc w:val="center"/>
        </w:trPr>
        <w:tc>
          <w:tcPr>
            <w:tcW w:w="4585" w:type="dxa"/>
            <w:shd w:val="clear" w:color="auto" w:fill="auto"/>
            <w:noWrap/>
          </w:tcPr>
          <w:p w14:paraId="0F7FA153"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810" w:type="dxa"/>
            <w:shd w:val="clear" w:color="auto" w:fill="auto"/>
            <w:noWrap/>
            <w:vAlign w:val="center"/>
          </w:tcPr>
          <w:p w14:paraId="2E5C958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414</w:t>
            </w:r>
          </w:p>
        </w:tc>
        <w:tc>
          <w:tcPr>
            <w:tcW w:w="810" w:type="dxa"/>
            <w:shd w:val="clear" w:color="auto" w:fill="auto"/>
            <w:noWrap/>
            <w:vAlign w:val="center"/>
          </w:tcPr>
          <w:p w14:paraId="30E1A54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416</w:t>
            </w:r>
          </w:p>
        </w:tc>
        <w:tc>
          <w:tcPr>
            <w:tcW w:w="810" w:type="dxa"/>
            <w:shd w:val="clear" w:color="auto" w:fill="auto"/>
            <w:noWrap/>
            <w:vAlign w:val="center"/>
          </w:tcPr>
          <w:p w14:paraId="5B8F507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418</w:t>
            </w:r>
          </w:p>
        </w:tc>
        <w:tc>
          <w:tcPr>
            <w:tcW w:w="900" w:type="dxa"/>
            <w:shd w:val="clear" w:color="auto" w:fill="auto"/>
            <w:noWrap/>
            <w:vAlign w:val="center"/>
          </w:tcPr>
          <w:p w14:paraId="240EC8B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420</w:t>
            </w:r>
          </w:p>
        </w:tc>
        <w:tc>
          <w:tcPr>
            <w:tcW w:w="720" w:type="dxa"/>
            <w:shd w:val="clear" w:color="auto" w:fill="auto"/>
            <w:noWrap/>
            <w:vAlign w:val="center"/>
          </w:tcPr>
          <w:p w14:paraId="6637B68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422</w:t>
            </w:r>
          </w:p>
        </w:tc>
        <w:tc>
          <w:tcPr>
            <w:tcW w:w="725" w:type="dxa"/>
            <w:shd w:val="clear" w:color="auto" w:fill="auto"/>
            <w:noWrap/>
            <w:vAlign w:val="center"/>
          </w:tcPr>
          <w:p w14:paraId="026237E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424</w:t>
            </w:r>
          </w:p>
        </w:tc>
      </w:tr>
      <w:tr w:rsidR="003C3DA0" w:rsidRPr="00CC49AB" w14:paraId="1ACABC60" w14:textId="77777777" w:rsidTr="00D34145">
        <w:trPr>
          <w:trHeight w:val="144"/>
          <w:jc w:val="center"/>
        </w:trPr>
        <w:tc>
          <w:tcPr>
            <w:tcW w:w="4585" w:type="dxa"/>
            <w:shd w:val="clear" w:color="auto" w:fill="auto"/>
            <w:noWrap/>
          </w:tcPr>
          <w:p w14:paraId="718B10F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810" w:type="dxa"/>
            <w:shd w:val="clear" w:color="auto" w:fill="auto"/>
            <w:noWrap/>
            <w:vAlign w:val="center"/>
          </w:tcPr>
          <w:p w14:paraId="7F17DE9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67</w:t>
            </w:r>
          </w:p>
        </w:tc>
        <w:tc>
          <w:tcPr>
            <w:tcW w:w="810" w:type="dxa"/>
            <w:shd w:val="clear" w:color="auto" w:fill="auto"/>
            <w:noWrap/>
            <w:vAlign w:val="center"/>
          </w:tcPr>
          <w:p w14:paraId="51C3415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68</w:t>
            </w:r>
          </w:p>
        </w:tc>
        <w:tc>
          <w:tcPr>
            <w:tcW w:w="810" w:type="dxa"/>
            <w:shd w:val="clear" w:color="auto" w:fill="auto"/>
            <w:noWrap/>
            <w:vAlign w:val="center"/>
          </w:tcPr>
          <w:p w14:paraId="4AAF660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68</w:t>
            </w:r>
          </w:p>
        </w:tc>
        <w:tc>
          <w:tcPr>
            <w:tcW w:w="900" w:type="dxa"/>
            <w:shd w:val="clear" w:color="auto" w:fill="auto"/>
            <w:noWrap/>
            <w:vAlign w:val="center"/>
          </w:tcPr>
          <w:p w14:paraId="45E9DAD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68</w:t>
            </w:r>
          </w:p>
        </w:tc>
        <w:tc>
          <w:tcPr>
            <w:tcW w:w="720" w:type="dxa"/>
            <w:shd w:val="clear" w:color="auto" w:fill="auto"/>
            <w:noWrap/>
            <w:vAlign w:val="center"/>
          </w:tcPr>
          <w:p w14:paraId="377CF16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69</w:t>
            </w:r>
          </w:p>
        </w:tc>
        <w:tc>
          <w:tcPr>
            <w:tcW w:w="725" w:type="dxa"/>
            <w:shd w:val="clear" w:color="auto" w:fill="auto"/>
            <w:noWrap/>
            <w:vAlign w:val="center"/>
          </w:tcPr>
          <w:p w14:paraId="4F44BB1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69</w:t>
            </w:r>
          </w:p>
        </w:tc>
      </w:tr>
      <w:tr w:rsidR="003C3DA0" w:rsidRPr="00CC49AB" w14:paraId="6C30D499" w14:textId="77777777" w:rsidTr="00D34145">
        <w:trPr>
          <w:trHeight w:val="144"/>
          <w:jc w:val="center"/>
        </w:trPr>
        <w:tc>
          <w:tcPr>
            <w:tcW w:w="4585" w:type="dxa"/>
            <w:shd w:val="clear" w:color="auto" w:fill="auto"/>
            <w:noWrap/>
          </w:tcPr>
          <w:p w14:paraId="6EA95FE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810" w:type="dxa"/>
            <w:shd w:val="clear" w:color="auto" w:fill="auto"/>
            <w:noWrap/>
            <w:vAlign w:val="center"/>
          </w:tcPr>
          <w:p w14:paraId="72D00CA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727</w:t>
            </w:r>
          </w:p>
        </w:tc>
        <w:tc>
          <w:tcPr>
            <w:tcW w:w="810" w:type="dxa"/>
            <w:shd w:val="clear" w:color="auto" w:fill="auto"/>
            <w:noWrap/>
            <w:vAlign w:val="center"/>
          </w:tcPr>
          <w:p w14:paraId="3281913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730</w:t>
            </w:r>
          </w:p>
        </w:tc>
        <w:tc>
          <w:tcPr>
            <w:tcW w:w="810" w:type="dxa"/>
            <w:shd w:val="clear" w:color="auto" w:fill="auto"/>
            <w:noWrap/>
            <w:vAlign w:val="center"/>
          </w:tcPr>
          <w:p w14:paraId="2FAD009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733</w:t>
            </w:r>
          </w:p>
        </w:tc>
        <w:tc>
          <w:tcPr>
            <w:tcW w:w="900" w:type="dxa"/>
            <w:shd w:val="clear" w:color="auto" w:fill="auto"/>
            <w:noWrap/>
            <w:vAlign w:val="center"/>
          </w:tcPr>
          <w:p w14:paraId="1AFD56C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737</w:t>
            </w:r>
          </w:p>
        </w:tc>
        <w:tc>
          <w:tcPr>
            <w:tcW w:w="720" w:type="dxa"/>
            <w:shd w:val="clear" w:color="auto" w:fill="auto"/>
            <w:noWrap/>
            <w:vAlign w:val="center"/>
          </w:tcPr>
          <w:p w14:paraId="03F6348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740</w:t>
            </w:r>
          </w:p>
        </w:tc>
        <w:tc>
          <w:tcPr>
            <w:tcW w:w="725" w:type="dxa"/>
            <w:shd w:val="clear" w:color="auto" w:fill="auto"/>
            <w:noWrap/>
            <w:vAlign w:val="center"/>
          </w:tcPr>
          <w:p w14:paraId="1749258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744</w:t>
            </w:r>
          </w:p>
        </w:tc>
      </w:tr>
      <w:tr w:rsidR="003C3DA0" w:rsidRPr="00CC49AB" w14:paraId="6AF35490" w14:textId="77777777" w:rsidTr="00D34145">
        <w:trPr>
          <w:trHeight w:val="144"/>
          <w:jc w:val="center"/>
        </w:trPr>
        <w:tc>
          <w:tcPr>
            <w:tcW w:w="4585" w:type="dxa"/>
            <w:shd w:val="clear" w:color="auto" w:fill="auto"/>
            <w:noWrap/>
          </w:tcPr>
          <w:p w14:paraId="2858F2C3"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lastRenderedPageBreak/>
              <w:t>Qendrore: Të gjitha Ndërtesat Administrative të të gjitha Ministrive dhe Agjencive</w:t>
            </w:r>
          </w:p>
        </w:tc>
        <w:tc>
          <w:tcPr>
            <w:tcW w:w="810" w:type="dxa"/>
            <w:shd w:val="clear" w:color="auto" w:fill="auto"/>
            <w:noWrap/>
            <w:vAlign w:val="center"/>
          </w:tcPr>
          <w:p w14:paraId="7765DC0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516</w:t>
            </w:r>
          </w:p>
        </w:tc>
        <w:tc>
          <w:tcPr>
            <w:tcW w:w="810" w:type="dxa"/>
            <w:shd w:val="clear" w:color="auto" w:fill="auto"/>
            <w:noWrap/>
            <w:vAlign w:val="center"/>
          </w:tcPr>
          <w:p w14:paraId="19B6294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518</w:t>
            </w:r>
          </w:p>
        </w:tc>
        <w:tc>
          <w:tcPr>
            <w:tcW w:w="810" w:type="dxa"/>
            <w:shd w:val="clear" w:color="auto" w:fill="auto"/>
            <w:noWrap/>
            <w:vAlign w:val="center"/>
          </w:tcPr>
          <w:p w14:paraId="7C5A0F4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520</w:t>
            </w:r>
          </w:p>
        </w:tc>
        <w:tc>
          <w:tcPr>
            <w:tcW w:w="900" w:type="dxa"/>
            <w:shd w:val="clear" w:color="auto" w:fill="auto"/>
            <w:noWrap/>
            <w:vAlign w:val="center"/>
          </w:tcPr>
          <w:p w14:paraId="260A425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523</w:t>
            </w:r>
          </w:p>
        </w:tc>
        <w:tc>
          <w:tcPr>
            <w:tcW w:w="720" w:type="dxa"/>
            <w:shd w:val="clear" w:color="auto" w:fill="auto"/>
            <w:noWrap/>
            <w:vAlign w:val="center"/>
          </w:tcPr>
          <w:p w14:paraId="729FA1C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525</w:t>
            </w:r>
          </w:p>
        </w:tc>
        <w:tc>
          <w:tcPr>
            <w:tcW w:w="725" w:type="dxa"/>
            <w:shd w:val="clear" w:color="auto" w:fill="auto"/>
            <w:noWrap/>
            <w:vAlign w:val="center"/>
          </w:tcPr>
          <w:p w14:paraId="710F170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528</w:t>
            </w:r>
          </w:p>
        </w:tc>
      </w:tr>
      <w:tr w:rsidR="003C3DA0" w:rsidRPr="00CC49AB" w14:paraId="2C4DCC61" w14:textId="77777777" w:rsidTr="00D34145">
        <w:trPr>
          <w:trHeight w:val="144"/>
          <w:jc w:val="center"/>
        </w:trPr>
        <w:tc>
          <w:tcPr>
            <w:tcW w:w="4585" w:type="dxa"/>
            <w:shd w:val="clear" w:color="auto" w:fill="auto"/>
            <w:noWrap/>
            <w:vAlign w:val="center"/>
          </w:tcPr>
          <w:p w14:paraId="13FFFD3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810" w:type="dxa"/>
            <w:shd w:val="clear" w:color="auto" w:fill="auto"/>
            <w:noWrap/>
            <w:vAlign w:val="center"/>
          </w:tcPr>
          <w:p w14:paraId="5EA300C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2699</w:t>
            </w:r>
          </w:p>
        </w:tc>
        <w:tc>
          <w:tcPr>
            <w:tcW w:w="810" w:type="dxa"/>
            <w:shd w:val="clear" w:color="auto" w:fill="auto"/>
            <w:noWrap/>
            <w:vAlign w:val="center"/>
          </w:tcPr>
          <w:p w14:paraId="2E61902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2711</w:t>
            </w:r>
          </w:p>
        </w:tc>
        <w:tc>
          <w:tcPr>
            <w:tcW w:w="810" w:type="dxa"/>
            <w:shd w:val="clear" w:color="auto" w:fill="auto"/>
            <w:noWrap/>
            <w:vAlign w:val="center"/>
          </w:tcPr>
          <w:p w14:paraId="6FE5364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2723</w:t>
            </w:r>
          </w:p>
        </w:tc>
        <w:tc>
          <w:tcPr>
            <w:tcW w:w="900" w:type="dxa"/>
            <w:shd w:val="clear" w:color="auto" w:fill="auto"/>
            <w:noWrap/>
            <w:vAlign w:val="center"/>
          </w:tcPr>
          <w:p w14:paraId="475F845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2736</w:t>
            </w:r>
          </w:p>
        </w:tc>
        <w:tc>
          <w:tcPr>
            <w:tcW w:w="720" w:type="dxa"/>
            <w:shd w:val="clear" w:color="auto" w:fill="auto"/>
            <w:noWrap/>
            <w:vAlign w:val="center"/>
          </w:tcPr>
          <w:p w14:paraId="36654CA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2749</w:t>
            </w:r>
          </w:p>
        </w:tc>
        <w:tc>
          <w:tcPr>
            <w:tcW w:w="725" w:type="dxa"/>
            <w:shd w:val="clear" w:color="auto" w:fill="auto"/>
            <w:noWrap/>
            <w:vAlign w:val="center"/>
          </w:tcPr>
          <w:p w14:paraId="6739B7D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2763</w:t>
            </w:r>
          </w:p>
        </w:tc>
      </w:tr>
      <w:tr w:rsidR="003C3DA0" w:rsidRPr="00CC49AB" w14:paraId="5C7862E1" w14:textId="77777777" w:rsidTr="00D34145">
        <w:trPr>
          <w:trHeight w:val="144"/>
          <w:jc w:val="center"/>
        </w:trPr>
        <w:tc>
          <w:tcPr>
            <w:tcW w:w="4585" w:type="dxa"/>
            <w:shd w:val="clear" w:color="auto" w:fill="FDE9D9" w:themeFill="accent6" w:themeFillTint="33"/>
            <w:noWrap/>
            <w:vAlign w:val="center"/>
          </w:tcPr>
          <w:p w14:paraId="3FA67DF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810" w:type="dxa"/>
            <w:shd w:val="clear" w:color="auto" w:fill="FDE9D9" w:themeFill="accent6" w:themeFillTint="33"/>
            <w:noWrap/>
            <w:vAlign w:val="center"/>
          </w:tcPr>
          <w:p w14:paraId="713AD5E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2035</w:t>
            </w:r>
          </w:p>
        </w:tc>
        <w:tc>
          <w:tcPr>
            <w:tcW w:w="810" w:type="dxa"/>
            <w:shd w:val="clear" w:color="auto" w:fill="FDE9D9" w:themeFill="accent6" w:themeFillTint="33"/>
            <w:noWrap/>
            <w:vAlign w:val="center"/>
          </w:tcPr>
          <w:p w14:paraId="792BE33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2036</w:t>
            </w:r>
          </w:p>
        </w:tc>
        <w:tc>
          <w:tcPr>
            <w:tcW w:w="810" w:type="dxa"/>
            <w:shd w:val="clear" w:color="auto" w:fill="FDE9D9" w:themeFill="accent6" w:themeFillTint="33"/>
            <w:noWrap/>
            <w:vAlign w:val="center"/>
          </w:tcPr>
          <w:p w14:paraId="23B8A41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2037</w:t>
            </w:r>
          </w:p>
        </w:tc>
        <w:tc>
          <w:tcPr>
            <w:tcW w:w="900" w:type="dxa"/>
            <w:shd w:val="clear" w:color="auto" w:fill="FDE9D9" w:themeFill="accent6" w:themeFillTint="33"/>
            <w:noWrap/>
            <w:vAlign w:val="center"/>
          </w:tcPr>
          <w:p w14:paraId="7D7C3B4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2038</w:t>
            </w:r>
          </w:p>
        </w:tc>
        <w:tc>
          <w:tcPr>
            <w:tcW w:w="720" w:type="dxa"/>
            <w:shd w:val="clear" w:color="auto" w:fill="FDE9D9" w:themeFill="accent6" w:themeFillTint="33"/>
            <w:noWrap/>
            <w:vAlign w:val="center"/>
          </w:tcPr>
          <w:p w14:paraId="21FC129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2039</w:t>
            </w:r>
          </w:p>
        </w:tc>
        <w:tc>
          <w:tcPr>
            <w:tcW w:w="725" w:type="dxa"/>
            <w:shd w:val="clear" w:color="auto" w:fill="FDE9D9" w:themeFill="accent6" w:themeFillTint="33"/>
            <w:noWrap/>
            <w:vAlign w:val="center"/>
          </w:tcPr>
          <w:p w14:paraId="5E61795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2040</w:t>
            </w:r>
          </w:p>
        </w:tc>
      </w:tr>
      <w:tr w:rsidR="003C3DA0" w:rsidRPr="00CC49AB" w14:paraId="3D74D994" w14:textId="77777777" w:rsidTr="00D34145">
        <w:trPr>
          <w:trHeight w:val="144"/>
          <w:jc w:val="center"/>
        </w:trPr>
        <w:tc>
          <w:tcPr>
            <w:tcW w:w="4585" w:type="dxa"/>
            <w:shd w:val="clear" w:color="auto" w:fill="auto"/>
            <w:noWrap/>
          </w:tcPr>
          <w:p w14:paraId="11764A0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810" w:type="dxa"/>
            <w:shd w:val="clear" w:color="auto" w:fill="auto"/>
            <w:noWrap/>
            <w:vAlign w:val="center"/>
          </w:tcPr>
          <w:p w14:paraId="0201A9E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1004</w:t>
            </w:r>
          </w:p>
        </w:tc>
        <w:tc>
          <w:tcPr>
            <w:tcW w:w="810" w:type="dxa"/>
            <w:shd w:val="clear" w:color="auto" w:fill="auto"/>
            <w:noWrap/>
            <w:vAlign w:val="center"/>
          </w:tcPr>
          <w:p w14:paraId="14E0F7B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1009</w:t>
            </w:r>
          </w:p>
        </w:tc>
        <w:tc>
          <w:tcPr>
            <w:tcW w:w="810" w:type="dxa"/>
            <w:shd w:val="clear" w:color="auto" w:fill="auto"/>
            <w:noWrap/>
            <w:vAlign w:val="center"/>
          </w:tcPr>
          <w:p w14:paraId="158AE7D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1015</w:t>
            </w:r>
          </w:p>
        </w:tc>
        <w:tc>
          <w:tcPr>
            <w:tcW w:w="900" w:type="dxa"/>
            <w:shd w:val="clear" w:color="auto" w:fill="auto"/>
            <w:noWrap/>
            <w:vAlign w:val="center"/>
          </w:tcPr>
          <w:p w14:paraId="0CEC155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1022</w:t>
            </w:r>
          </w:p>
        </w:tc>
        <w:tc>
          <w:tcPr>
            <w:tcW w:w="720" w:type="dxa"/>
            <w:shd w:val="clear" w:color="auto" w:fill="auto"/>
            <w:noWrap/>
            <w:vAlign w:val="center"/>
          </w:tcPr>
          <w:p w14:paraId="57FB915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1028</w:t>
            </w:r>
          </w:p>
        </w:tc>
        <w:tc>
          <w:tcPr>
            <w:tcW w:w="725" w:type="dxa"/>
            <w:shd w:val="clear" w:color="auto" w:fill="auto"/>
            <w:noWrap/>
            <w:vAlign w:val="center"/>
          </w:tcPr>
          <w:p w14:paraId="690344D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1004</w:t>
            </w:r>
          </w:p>
        </w:tc>
      </w:tr>
      <w:tr w:rsidR="003C3DA0" w:rsidRPr="00CC49AB" w14:paraId="29B4A0A7" w14:textId="77777777" w:rsidTr="00D34145">
        <w:trPr>
          <w:trHeight w:val="144"/>
          <w:jc w:val="center"/>
        </w:trPr>
        <w:tc>
          <w:tcPr>
            <w:tcW w:w="4585" w:type="dxa"/>
            <w:shd w:val="clear" w:color="auto" w:fill="auto"/>
            <w:noWrap/>
          </w:tcPr>
          <w:p w14:paraId="46CBC4B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810" w:type="dxa"/>
            <w:shd w:val="clear" w:color="auto" w:fill="auto"/>
            <w:noWrap/>
            <w:vAlign w:val="center"/>
          </w:tcPr>
          <w:p w14:paraId="1246013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426</w:t>
            </w:r>
          </w:p>
        </w:tc>
        <w:tc>
          <w:tcPr>
            <w:tcW w:w="810" w:type="dxa"/>
            <w:shd w:val="clear" w:color="auto" w:fill="auto"/>
            <w:noWrap/>
            <w:vAlign w:val="center"/>
          </w:tcPr>
          <w:p w14:paraId="22AA3E7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429</w:t>
            </w:r>
          </w:p>
        </w:tc>
        <w:tc>
          <w:tcPr>
            <w:tcW w:w="810" w:type="dxa"/>
            <w:shd w:val="clear" w:color="auto" w:fill="auto"/>
            <w:noWrap/>
            <w:vAlign w:val="center"/>
          </w:tcPr>
          <w:p w14:paraId="782AB1F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431</w:t>
            </w:r>
          </w:p>
        </w:tc>
        <w:tc>
          <w:tcPr>
            <w:tcW w:w="900" w:type="dxa"/>
            <w:shd w:val="clear" w:color="auto" w:fill="auto"/>
            <w:noWrap/>
            <w:vAlign w:val="center"/>
          </w:tcPr>
          <w:p w14:paraId="18F9678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434</w:t>
            </w:r>
          </w:p>
        </w:tc>
        <w:tc>
          <w:tcPr>
            <w:tcW w:w="720" w:type="dxa"/>
            <w:shd w:val="clear" w:color="auto" w:fill="auto"/>
            <w:noWrap/>
            <w:vAlign w:val="center"/>
          </w:tcPr>
          <w:p w14:paraId="3305A55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437</w:t>
            </w:r>
          </w:p>
        </w:tc>
        <w:tc>
          <w:tcPr>
            <w:tcW w:w="725" w:type="dxa"/>
            <w:shd w:val="clear" w:color="auto" w:fill="auto"/>
            <w:noWrap/>
            <w:vAlign w:val="center"/>
          </w:tcPr>
          <w:p w14:paraId="7AA5121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426</w:t>
            </w:r>
          </w:p>
        </w:tc>
      </w:tr>
      <w:tr w:rsidR="003C3DA0" w:rsidRPr="00CC49AB" w14:paraId="59D1D629" w14:textId="77777777" w:rsidTr="006D0222">
        <w:trPr>
          <w:trHeight w:val="50"/>
          <w:jc w:val="center"/>
        </w:trPr>
        <w:tc>
          <w:tcPr>
            <w:tcW w:w="4585" w:type="dxa"/>
            <w:shd w:val="clear" w:color="auto" w:fill="auto"/>
            <w:noWrap/>
          </w:tcPr>
          <w:p w14:paraId="1183F07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810" w:type="dxa"/>
            <w:shd w:val="clear" w:color="auto" w:fill="auto"/>
            <w:noWrap/>
            <w:vAlign w:val="center"/>
          </w:tcPr>
          <w:p w14:paraId="0DAD289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69</w:t>
            </w:r>
          </w:p>
        </w:tc>
        <w:tc>
          <w:tcPr>
            <w:tcW w:w="810" w:type="dxa"/>
            <w:shd w:val="clear" w:color="auto" w:fill="auto"/>
            <w:noWrap/>
            <w:vAlign w:val="center"/>
          </w:tcPr>
          <w:p w14:paraId="46FA685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70</w:t>
            </w:r>
          </w:p>
        </w:tc>
        <w:tc>
          <w:tcPr>
            <w:tcW w:w="810" w:type="dxa"/>
            <w:shd w:val="clear" w:color="auto" w:fill="auto"/>
            <w:noWrap/>
            <w:vAlign w:val="center"/>
          </w:tcPr>
          <w:p w14:paraId="0F81C2C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70</w:t>
            </w:r>
          </w:p>
        </w:tc>
        <w:tc>
          <w:tcPr>
            <w:tcW w:w="900" w:type="dxa"/>
            <w:shd w:val="clear" w:color="auto" w:fill="auto"/>
            <w:noWrap/>
            <w:vAlign w:val="center"/>
          </w:tcPr>
          <w:p w14:paraId="0018FD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70</w:t>
            </w:r>
          </w:p>
        </w:tc>
        <w:tc>
          <w:tcPr>
            <w:tcW w:w="720" w:type="dxa"/>
            <w:shd w:val="clear" w:color="auto" w:fill="auto"/>
            <w:noWrap/>
            <w:vAlign w:val="center"/>
          </w:tcPr>
          <w:p w14:paraId="59CFF76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71</w:t>
            </w:r>
          </w:p>
        </w:tc>
        <w:tc>
          <w:tcPr>
            <w:tcW w:w="725" w:type="dxa"/>
            <w:shd w:val="clear" w:color="auto" w:fill="auto"/>
            <w:noWrap/>
            <w:vAlign w:val="center"/>
          </w:tcPr>
          <w:p w14:paraId="1A5213E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69</w:t>
            </w:r>
          </w:p>
        </w:tc>
      </w:tr>
      <w:tr w:rsidR="003C3DA0" w:rsidRPr="00CC49AB" w14:paraId="5D35A2FD" w14:textId="77777777" w:rsidTr="00D34145">
        <w:trPr>
          <w:trHeight w:val="144"/>
          <w:jc w:val="center"/>
        </w:trPr>
        <w:tc>
          <w:tcPr>
            <w:tcW w:w="4585" w:type="dxa"/>
            <w:shd w:val="clear" w:color="auto" w:fill="auto"/>
            <w:noWrap/>
          </w:tcPr>
          <w:p w14:paraId="6211D5E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810" w:type="dxa"/>
            <w:shd w:val="clear" w:color="auto" w:fill="auto"/>
            <w:noWrap/>
            <w:vAlign w:val="center"/>
          </w:tcPr>
          <w:p w14:paraId="61481E8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748</w:t>
            </w:r>
          </w:p>
        </w:tc>
        <w:tc>
          <w:tcPr>
            <w:tcW w:w="810" w:type="dxa"/>
            <w:shd w:val="clear" w:color="auto" w:fill="auto"/>
            <w:noWrap/>
            <w:vAlign w:val="center"/>
          </w:tcPr>
          <w:p w14:paraId="26C783B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752</w:t>
            </w:r>
          </w:p>
        </w:tc>
        <w:tc>
          <w:tcPr>
            <w:tcW w:w="810" w:type="dxa"/>
            <w:shd w:val="clear" w:color="auto" w:fill="auto"/>
            <w:noWrap/>
            <w:vAlign w:val="center"/>
          </w:tcPr>
          <w:p w14:paraId="4F160F6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757</w:t>
            </w:r>
          </w:p>
        </w:tc>
        <w:tc>
          <w:tcPr>
            <w:tcW w:w="900" w:type="dxa"/>
            <w:shd w:val="clear" w:color="auto" w:fill="auto"/>
            <w:noWrap/>
            <w:vAlign w:val="center"/>
          </w:tcPr>
          <w:p w14:paraId="1C59B42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761</w:t>
            </w:r>
          </w:p>
        </w:tc>
        <w:tc>
          <w:tcPr>
            <w:tcW w:w="720" w:type="dxa"/>
            <w:shd w:val="clear" w:color="auto" w:fill="auto"/>
            <w:noWrap/>
            <w:vAlign w:val="center"/>
          </w:tcPr>
          <w:p w14:paraId="38618F9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766</w:t>
            </w:r>
          </w:p>
        </w:tc>
        <w:tc>
          <w:tcPr>
            <w:tcW w:w="725" w:type="dxa"/>
            <w:shd w:val="clear" w:color="auto" w:fill="auto"/>
            <w:noWrap/>
            <w:vAlign w:val="center"/>
          </w:tcPr>
          <w:p w14:paraId="11CF6A8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748</w:t>
            </w:r>
          </w:p>
        </w:tc>
      </w:tr>
      <w:tr w:rsidR="003C3DA0" w:rsidRPr="00CC49AB" w14:paraId="3ADF0670" w14:textId="77777777" w:rsidTr="00D34145">
        <w:trPr>
          <w:trHeight w:val="144"/>
          <w:jc w:val="center"/>
        </w:trPr>
        <w:tc>
          <w:tcPr>
            <w:tcW w:w="4585" w:type="dxa"/>
            <w:shd w:val="clear" w:color="auto" w:fill="auto"/>
            <w:noWrap/>
          </w:tcPr>
          <w:p w14:paraId="6DBAB2B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810" w:type="dxa"/>
            <w:shd w:val="clear" w:color="auto" w:fill="auto"/>
            <w:noWrap/>
            <w:vAlign w:val="center"/>
          </w:tcPr>
          <w:p w14:paraId="2E677C3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531</w:t>
            </w:r>
          </w:p>
        </w:tc>
        <w:tc>
          <w:tcPr>
            <w:tcW w:w="810" w:type="dxa"/>
            <w:shd w:val="clear" w:color="auto" w:fill="auto"/>
            <w:noWrap/>
            <w:vAlign w:val="center"/>
          </w:tcPr>
          <w:p w14:paraId="5314FA2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534</w:t>
            </w:r>
          </w:p>
        </w:tc>
        <w:tc>
          <w:tcPr>
            <w:tcW w:w="810" w:type="dxa"/>
            <w:shd w:val="clear" w:color="auto" w:fill="auto"/>
            <w:noWrap/>
            <w:vAlign w:val="center"/>
          </w:tcPr>
          <w:p w14:paraId="66CDC8D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537</w:t>
            </w:r>
          </w:p>
        </w:tc>
        <w:tc>
          <w:tcPr>
            <w:tcW w:w="900" w:type="dxa"/>
            <w:shd w:val="clear" w:color="auto" w:fill="auto"/>
            <w:noWrap/>
            <w:vAlign w:val="center"/>
          </w:tcPr>
          <w:p w14:paraId="7F9FBB8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540</w:t>
            </w:r>
          </w:p>
        </w:tc>
        <w:tc>
          <w:tcPr>
            <w:tcW w:w="720" w:type="dxa"/>
            <w:shd w:val="clear" w:color="auto" w:fill="auto"/>
            <w:noWrap/>
            <w:vAlign w:val="center"/>
          </w:tcPr>
          <w:p w14:paraId="2DEACDF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544</w:t>
            </w:r>
          </w:p>
        </w:tc>
        <w:tc>
          <w:tcPr>
            <w:tcW w:w="725" w:type="dxa"/>
            <w:shd w:val="clear" w:color="auto" w:fill="auto"/>
            <w:noWrap/>
            <w:vAlign w:val="center"/>
          </w:tcPr>
          <w:p w14:paraId="23EC49F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531</w:t>
            </w:r>
          </w:p>
        </w:tc>
      </w:tr>
      <w:tr w:rsidR="003C3DA0" w:rsidRPr="00CC49AB" w14:paraId="320BBA81" w14:textId="77777777" w:rsidTr="00D34145">
        <w:trPr>
          <w:trHeight w:val="144"/>
          <w:jc w:val="center"/>
        </w:trPr>
        <w:tc>
          <w:tcPr>
            <w:tcW w:w="4585" w:type="dxa"/>
            <w:shd w:val="clear" w:color="auto" w:fill="auto"/>
            <w:noWrap/>
            <w:vAlign w:val="center"/>
          </w:tcPr>
          <w:p w14:paraId="1906D1E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810" w:type="dxa"/>
            <w:shd w:val="clear" w:color="auto" w:fill="auto"/>
            <w:noWrap/>
            <w:vAlign w:val="center"/>
          </w:tcPr>
          <w:p w14:paraId="35AE5A6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2777</w:t>
            </w:r>
          </w:p>
        </w:tc>
        <w:tc>
          <w:tcPr>
            <w:tcW w:w="810" w:type="dxa"/>
            <w:shd w:val="clear" w:color="auto" w:fill="auto"/>
            <w:noWrap/>
            <w:vAlign w:val="center"/>
          </w:tcPr>
          <w:p w14:paraId="7CCE63E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2793</w:t>
            </w:r>
          </w:p>
        </w:tc>
        <w:tc>
          <w:tcPr>
            <w:tcW w:w="810" w:type="dxa"/>
            <w:shd w:val="clear" w:color="auto" w:fill="auto"/>
            <w:noWrap/>
            <w:vAlign w:val="center"/>
          </w:tcPr>
          <w:p w14:paraId="14DB69E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2810</w:t>
            </w:r>
          </w:p>
        </w:tc>
        <w:tc>
          <w:tcPr>
            <w:tcW w:w="900" w:type="dxa"/>
            <w:shd w:val="clear" w:color="auto" w:fill="auto"/>
            <w:noWrap/>
            <w:vAlign w:val="center"/>
          </w:tcPr>
          <w:p w14:paraId="407A02B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2827</w:t>
            </w:r>
          </w:p>
        </w:tc>
        <w:tc>
          <w:tcPr>
            <w:tcW w:w="720" w:type="dxa"/>
            <w:shd w:val="clear" w:color="auto" w:fill="auto"/>
            <w:noWrap/>
            <w:vAlign w:val="center"/>
          </w:tcPr>
          <w:p w14:paraId="23C69A0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2846</w:t>
            </w:r>
          </w:p>
        </w:tc>
        <w:tc>
          <w:tcPr>
            <w:tcW w:w="725" w:type="dxa"/>
            <w:shd w:val="clear" w:color="auto" w:fill="auto"/>
            <w:noWrap/>
            <w:vAlign w:val="center"/>
          </w:tcPr>
          <w:p w14:paraId="15106BF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2777</w:t>
            </w:r>
          </w:p>
        </w:tc>
      </w:tr>
      <w:tr w:rsidR="003C3DA0" w:rsidRPr="00CC49AB" w14:paraId="3F178475" w14:textId="77777777" w:rsidTr="00D34145">
        <w:trPr>
          <w:trHeight w:val="144"/>
          <w:jc w:val="center"/>
        </w:trPr>
        <w:tc>
          <w:tcPr>
            <w:tcW w:w="4585" w:type="dxa"/>
            <w:shd w:val="clear" w:color="auto" w:fill="FDE9D9" w:themeFill="accent6" w:themeFillTint="33"/>
            <w:noWrap/>
            <w:vAlign w:val="center"/>
          </w:tcPr>
          <w:p w14:paraId="06FEA86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810" w:type="dxa"/>
            <w:shd w:val="clear" w:color="auto" w:fill="FDE9D9" w:themeFill="accent6" w:themeFillTint="33"/>
            <w:noWrap/>
            <w:vAlign w:val="center"/>
          </w:tcPr>
          <w:p w14:paraId="729034F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2041</w:t>
            </w:r>
          </w:p>
        </w:tc>
        <w:tc>
          <w:tcPr>
            <w:tcW w:w="810" w:type="dxa"/>
            <w:shd w:val="clear" w:color="auto" w:fill="FDE9D9" w:themeFill="accent6" w:themeFillTint="33"/>
            <w:noWrap/>
            <w:vAlign w:val="center"/>
          </w:tcPr>
          <w:p w14:paraId="214CB9A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2042</w:t>
            </w:r>
          </w:p>
        </w:tc>
        <w:tc>
          <w:tcPr>
            <w:tcW w:w="810" w:type="dxa"/>
            <w:shd w:val="clear" w:color="auto" w:fill="FDE9D9" w:themeFill="accent6" w:themeFillTint="33"/>
            <w:noWrap/>
            <w:vAlign w:val="center"/>
          </w:tcPr>
          <w:p w14:paraId="177A1D7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2043</w:t>
            </w:r>
          </w:p>
        </w:tc>
        <w:tc>
          <w:tcPr>
            <w:tcW w:w="900" w:type="dxa"/>
            <w:shd w:val="clear" w:color="auto" w:fill="FDE9D9" w:themeFill="accent6" w:themeFillTint="33"/>
            <w:noWrap/>
            <w:vAlign w:val="center"/>
          </w:tcPr>
          <w:p w14:paraId="42CA59F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2044</w:t>
            </w:r>
          </w:p>
        </w:tc>
        <w:tc>
          <w:tcPr>
            <w:tcW w:w="720" w:type="dxa"/>
            <w:shd w:val="clear" w:color="auto" w:fill="FDE9D9" w:themeFill="accent6" w:themeFillTint="33"/>
            <w:noWrap/>
            <w:vAlign w:val="center"/>
          </w:tcPr>
          <w:p w14:paraId="67EA47D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2045</w:t>
            </w:r>
          </w:p>
        </w:tc>
        <w:tc>
          <w:tcPr>
            <w:tcW w:w="725" w:type="dxa"/>
            <w:shd w:val="clear" w:color="auto" w:fill="FDE9D9" w:themeFill="accent6" w:themeFillTint="33"/>
            <w:noWrap/>
            <w:vAlign w:val="center"/>
          </w:tcPr>
          <w:p w14:paraId="21D337F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2046</w:t>
            </w:r>
          </w:p>
        </w:tc>
      </w:tr>
      <w:tr w:rsidR="003C3DA0" w:rsidRPr="00CC49AB" w14:paraId="2B595C77" w14:textId="77777777" w:rsidTr="00D34145">
        <w:trPr>
          <w:trHeight w:val="144"/>
          <w:jc w:val="center"/>
        </w:trPr>
        <w:tc>
          <w:tcPr>
            <w:tcW w:w="4585" w:type="dxa"/>
            <w:shd w:val="clear" w:color="auto" w:fill="auto"/>
            <w:noWrap/>
          </w:tcPr>
          <w:p w14:paraId="0441420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810" w:type="dxa"/>
            <w:shd w:val="clear" w:color="auto" w:fill="auto"/>
            <w:noWrap/>
            <w:vAlign w:val="center"/>
          </w:tcPr>
          <w:p w14:paraId="568F42B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1036</w:t>
            </w:r>
          </w:p>
        </w:tc>
        <w:tc>
          <w:tcPr>
            <w:tcW w:w="810" w:type="dxa"/>
            <w:shd w:val="clear" w:color="auto" w:fill="auto"/>
            <w:noWrap/>
            <w:vAlign w:val="center"/>
          </w:tcPr>
          <w:p w14:paraId="50FE379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1044</w:t>
            </w:r>
          </w:p>
        </w:tc>
        <w:tc>
          <w:tcPr>
            <w:tcW w:w="810" w:type="dxa"/>
            <w:shd w:val="clear" w:color="auto" w:fill="auto"/>
            <w:noWrap/>
            <w:vAlign w:val="center"/>
          </w:tcPr>
          <w:p w14:paraId="43A7C45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1053</w:t>
            </w:r>
          </w:p>
        </w:tc>
        <w:tc>
          <w:tcPr>
            <w:tcW w:w="900" w:type="dxa"/>
            <w:shd w:val="clear" w:color="auto" w:fill="auto"/>
            <w:noWrap/>
            <w:vAlign w:val="center"/>
          </w:tcPr>
          <w:p w14:paraId="1625378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1062</w:t>
            </w:r>
          </w:p>
        </w:tc>
        <w:tc>
          <w:tcPr>
            <w:tcW w:w="720" w:type="dxa"/>
            <w:shd w:val="clear" w:color="auto" w:fill="auto"/>
            <w:noWrap/>
            <w:vAlign w:val="center"/>
          </w:tcPr>
          <w:p w14:paraId="2CD0B0D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1073</w:t>
            </w:r>
          </w:p>
        </w:tc>
        <w:tc>
          <w:tcPr>
            <w:tcW w:w="725" w:type="dxa"/>
            <w:shd w:val="clear" w:color="auto" w:fill="auto"/>
            <w:noWrap/>
            <w:vAlign w:val="center"/>
          </w:tcPr>
          <w:p w14:paraId="5D1C8CF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1085</w:t>
            </w:r>
          </w:p>
        </w:tc>
      </w:tr>
      <w:tr w:rsidR="003C3DA0" w:rsidRPr="00CC49AB" w14:paraId="241425E0" w14:textId="77777777" w:rsidTr="00D34145">
        <w:trPr>
          <w:trHeight w:val="144"/>
          <w:jc w:val="center"/>
        </w:trPr>
        <w:tc>
          <w:tcPr>
            <w:tcW w:w="4585" w:type="dxa"/>
            <w:shd w:val="clear" w:color="auto" w:fill="auto"/>
            <w:noWrap/>
          </w:tcPr>
          <w:p w14:paraId="1E3D0E8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810" w:type="dxa"/>
            <w:shd w:val="clear" w:color="auto" w:fill="auto"/>
            <w:noWrap/>
            <w:vAlign w:val="center"/>
          </w:tcPr>
          <w:p w14:paraId="276448C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440</w:t>
            </w:r>
          </w:p>
        </w:tc>
        <w:tc>
          <w:tcPr>
            <w:tcW w:w="810" w:type="dxa"/>
            <w:shd w:val="clear" w:color="auto" w:fill="auto"/>
            <w:noWrap/>
            <w:vAlign w:val="center"/>
          </w:tcPr>
          <w:p w14:paraId="4D4A044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443</w:t>
            </w:r>
          </w:p>
        </w:tc>
        <w:tc>
          <w:tcPr>
            <w:tcW w:w="810" w:type="dxa"/>
            <w:shd w:val="clear" w:color="auto" w:fill="auto"/>
            <w:noWrap/>
            <w:vAlign w:val="center"/>
          </w:tcPr>
          <w:p w14:paraId="2B92811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447</w:t>
            </w:r>
          </w:p>
        </w:tc>
        <w:tc>
          <w:tcPr>
            <w:tcW w:w="900" w:type="dxa"/>
            <w:shd w:val="clear" w:color="auto" w:fill="auto"/>
            <w:noWrap/>
            <w:vAlign w:val="center"/>
          </w:tcPr>
          <w:p w14:paraId="2E6F27C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451</w:t>
            </w:r>
          </w:p>
        </w:tc>
        <w:tc>
          <w:tcPr>
            <w:tcW w:w="720" w:type="dxa"/>
            <w:shd w:val="clear" w:color="auto" w:fill="auto"/>
            <w:noWrap/>
            <w:vAlign w:val="center"/>
          </w:tcPr>
          <w:p w14:paraId="7955974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456</w:t>
            </w:r>
          </w:p>
        </w:tc>
        <w:tc>
          <w:tcPr>
            <w:tcW w:w="725" w:type="dxa"/>
            <w:shd w:val="clear" w:color="auto" w:fill="auto"/>
            <w:noWrap/>
            <w:vAlign w:val="center"/>
          </w:tcPr>
          <w:p w14:paraId="6399F33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461</w:t>
            </w:r>
          </w:p>
        </w:tc>
      </w:tr>
      <w:tr w:rsidR="003C3DA0" w:rsidRPr="00CC49AB" w14:paraId="60136025" w14:textId="77777777" w:rsidTr="00D34145">
        <w:trPr>
          <w:trHeight w:val="144"/>
          <w:jc w:val="center"/>
        </w:trPr>
        <w:tc>
          <w:tcPr>
            <w:tcW w:w="4585" w:type="dxa"/>
            <w:shd w:val="clear" w:color="auto" w:fill="auto"/>
            <w:noWrap/>
          </w:tcPr>
          <w:p w14:paraId="33FDD24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810" w:type="dxa"/>
            <w:shd w:val="clear" w:color="auto" w:fill="auto"/>
            <w:noWrap/>
            <w:vAlign w:val="center"/>
          </w:tcPr>
          <w:p w14:paraId="2B77ACD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71</w:t>
            </w:r>
          </w:p>
        </w:tc>
        <w:tc>
          <w:tcPr>
            <w:tcW w:w="810" w:type="dxa"/>
            <w:shd w:val="clear" w:color="auto" w:fill="auto"/>
            <w:noWrap/>
            <w:vAlign w:val="center"/>
          </w:tcPr>
          <w:p w14:paraId="292F0B9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72</w:t>
            </w:r>
          </w:p>
        </w:tc>
        <w:tc>
          <w:tcPr>
            <w:tcW w:w="810" w:type="dxa"/>
            <w:shd w:val="clear" w:color="auto" w:fill="auto"/>
            <w:noWrap/>
            <w:vAlign w:val="center"/>
          </w:tcPr>
          <w:p w14:paraId="0CDCD5B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73</w:t>
            </w:r>
          </w:p>
        </w:tc>
        <w:tc>
          <w:tcPr>
            <w:tcW w:w="900" w:type="dxa"/>
            <w:shd w:val="clear" w:color="auto" w:fill="auto"/>
            <w:noWrap/>
            <w:vAlign w:val="center"/>
          </w:tcPr>
          <w:p w14:paraId="0EFF548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73</w:t>
            </w:r>
          </w:p>
        </w:tc>
        <w:tc>
          <w:tcPr>
            <w:tcW w:w="720" w:type="dxa"/>
            <w:shd w:val="clear" w:color="auto" w:fill="auto"/>
            <w:noWrap/>
            <w:vAlign w:val="center"/>
          </w:tcPr>
          <w:p w14:paraId="745A755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74</w:t>
            </w:r>
          </w:p>
        </w:tc>
        <w:tc>
          <w:tcPr>
            <w:tcW w:w="725" w:type="dxa"/>
            <w:shd w:val="clear" w:color="auto" w:fill="auto"/>
            <w:noWrap/>
            <w:vAlign w:val="center"/>
          </w:tcPr>
          <w:p w14:paraId="4D55651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75</w:t>
            </w:r>
          </w:p>
        </w:tc>
      </w:tr>
      <w:tr w:rsidR="003C3DA0" w:rsidRPr="00CC49AB" w14:paraId="5407CFB3" w14:textId="77777777" w:rsidTr="00D34145">
        <w:trPr>
          <w:trHeight w:val="144"/>
          <w:jc w:val="center"/>
        </w:trPr>
        <w:tc>
          <w:tcPr>
            <w:tcW w:w="4585" w:type="dxa"/>
            <w:shd w:val="clear" w:color="auto" w:fill="auto"/>
            <w:noWrap/>
          </w:tcPr>
          <w:p w14:paraId="625C47E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810" w:type="dxa"/>
            <w:shd w:val="clear" w:color="auto" w:fill="auto"/>
            <w:noWrap/>
            <w:vAlign w:val="center"/>
          </w:tcPr>
          <w:p w14:paraId="093F484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772</w:t>
            </w:r>
          </w:p>
        </w:tc>
        <w:tc>
          <w:tcPr>
            <w:tcW w:w="810" w:type="dxa"/>
            <w:shd w:val="clear" w:color="auto" w:fill="auto"/>
            <w:noWrap/>
            <w:vAlign w:val="center"/>
          </w:tcPr>
          <w:p w14:paraId="5BC5949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778</w:t>
            </w:r>
          </w:p>
        </w:tc>
        <w:tc>
          <w:tcPr>
            <w:tcW w:w="810" w:type="dxa"/>
            <w:shd w:val="clear" w:color="auto" w:fill="auto"/>
            <w:noWrap/>
            <w:vAlign w:val="center"/>
          </w:tcPr>
          <w:p w14:paraId="45E1CD1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785</w:t>
            </w:r>
          </w:p>
        </w:tc>
        <w:tc>
          <w:tcPr>
            <w:tcW w:w="900" w:type="dxa"/>
            <w:shd w:val="clear" w:color="auto" w:fill="auto"/>
            <w:noWrap/>
            <w:vAlign w:val="center"/>
          </w:tcPr>
          <w:p w14:paraId="0286486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792</w:t>
            </w:r>
          </w:p>
        </w:tc>
        <w:tc>
          <w:tcPr>
            <w:tcW w:w="720" w:type="dxa"/>
            <w:shd w:val="clear" w:color="auto" w:fill="auto"/>
            <w:noWrap/>
            <w:vAlign w:val="center"/>
          </w:tcPr>
          <w:p w14:paraId="74941E6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800</w:t>
            </w:r>
          </w:p>
        </w:tc>
        <w:tc>
          <w:tcPr>
            <w:tcW w:w="725" w:type="dxa"/>
            <w:shd w:val="clear" w:color="auto" w:fill="auto"/>
            <w:noWrap/>
            <w:vAlign w:val="center"/>
          </w:tcPr>
          <w:p w14:paraId="715E91A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808</w:t>
            </w:r>
          </w:p>
        </w:tc>
      </w:tr>
      <w:tr w:rsidR="003C3DA0" w:rsidRPr="00CC49AB" w14:paraId="413502D8" w14:textId="77777777" w:rsidTr="00D34145">
        <w:trPr>
          <w:trHeight w:val="144"/>
          <w:jc w:val="center"/>
        </w:trPr>
        <w:tc>
          <w:tcPr>
            <w:tcW w:w="4585" w:type="dxa"/>
            <w:shd w:val="clear" w:color="auto" w:fill="auto"/>
            <w:noWrap/>
          </w:tcPr>
          <w:p w14:paraId="4AB7D9D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810" w:type="dxa"/>
            <w:shd w:val="clear" w:color="auto" w:fill="auto"/>
            <w:noWrap/>
            <w:vAlign w:val="center"/>
          </w:tcPr>
          <w:p w14:paraId="0A2E23A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548</w:t>
            </w:r>
          </w:p>
        </w:tc>
        <w:tc>
          <w:tcPr>
            <w:tcW w:w="810" w:type="dxa"/>
            <w:shd w:val="clear" w:color="auto" w:fill="auto"/>
            <w:noWrap/>
            <w:vAlign w:val="center"/>
          </w:tcPr>
          <w:p w14:paraId="271B20E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552</w:t>
            </w:r>
          </w:p>
        </w:tc>
        <w:tc>
          <w:tcPr>
            <w:tcW w:w="810" w:type="dxa"/>
            <w:shd w:val="clear" w:color="auto" w:fill="auto"/>
            <w:noWrap/>
            <w:vAlign w:val="center"/>
          </w:tcPr>
          <w:p w14:paraId="56CAFAB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557</w:t>
            </w:r>
          </w:p>
        </w:tc>
        <w:tc>
          <w:tcPr>
            <w:tcW w:w="900" w:type="dxa"/>
            <w:shd w:val="clear" w:color="auto" w:fill="auto"/>
            <w:noWrap/>
            <w:vAlign w:val="center"/>
          </w:tcPr>
          <w:p w14:paraId="4401176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562</w:t>
            </w:r>
          </w:p>
        </w:tc>
        <w:tc>
          <w:tcPr>
            <w:tcW w:w="720" w:type="dxa"/>
            <w:shd w:val="clear" w:color="auto" w:fill="auto"/>
            <w:noWrap/>
            <w:vAlign w:val="center"/>
          </w:tcPr>
          <w:p w14:paraId="78EC550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567</w:t>
            </w:r>
          </w:p>
        </w:tc>
        <w:tc>
          <w:tcPr>
            <w:tcW w:w="725" w:type="dxa"/>
            <w:shd w:val="clear" w:color="auto" w:fill="auto"/>
            <w:noWrap/>
            <w:vAlign w:val="center"/>
          </w:tcPr>
          <w:p w14:paraId="1D86389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573</w:t>
            </w:r>
          </w:p>
        </w:tc>
      </w:tr>
      <w:tr w:rsidR="003C3DA0" w:rsidRPr="00CC49AB" w14:paraId="2D36B366" w14:textId="77777777" w:rsidTr="00D34145">
        <w:trPr>
          <w:trHeight w:val="144"/>
          <w:jc w:val="center"/>
        </w:trPr>
        <w:tc>
          <w:tcPr>
            <w:tcW w:w="4585" w:type="dxa"/>
            <w:shd w:val="clear" w:color="auto" w:fill="auto"/>
            <w:noWrap/>
            <w:vAlign w:val="center"/>
          </w:tcPr>
          <w:p w14:paraId="29BAEF1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810" w:type="dxa"/>
            <w:shd w:val="clear" w:color="auto" w:fill="auto"/>
            <w:noWrap/>
            <w:vAlign w:val="center"/>
          </w:tcPr>
          <w:p w14:paraId="0372F7F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2867</w:t>
            </w:r>
          </w:p>
        </w:tc>
        <w:tc>
          <w:tcPr>
            <w:tcW w:w="810" w:type="dxa"/>
            <w:shd w:val="clear" w:color="auto" w:fill="auto"/>
            <w:noWrap/>
            <w:vAlign w:val="center"/>
          </w:tcPr>
          <w:p w14:paraId="6C9E569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2889</w:t>
            </w:r>
          </w:p>
        </w:tc>
        <w:tc>
          <w:tcPr>
            <w:tcW w:w="810" w:type="dxa"/>
            <w:shd w:val="clear" w:color="auto" w:fill="auto"/>
            <w:noWrap/>
            <w:vAlign w:val="center"/>
          </w:tcPr>
          <w:p w14:paraId="116D366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2914</w:t>
            </w:r>
          </w:p>
        </w:tc>
        <w:tc>
          <w:tcPr>
            <w:tcW w:w="900" w:type="dxa"/>
            <w:shd w:val="clear" w:color="auto" w:fill="auto"/>
            <w:noWrap/>
            <w:vAlign w:val="center"/>
          </w:tcPr>
          <w:p w14:paraId="25CDBD6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2940</w:t>
            </w:r>
          </w:p>
        </w:tc>
        <w:tc>
          <w:tcPr>
            <w:tcW w:w="720" w:type="dxa"/>
            <w:shd w:val="clear" w:color="auto" w:fill="auto"/>
            <w:noWrap/>
            <w:vAlign w:val="center"/>
          </w:tcPr>
          <w:p w14:paraId="60E7EF0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2970</w:t>
            </w:r>
          </w:p>
        </w:tc>
        <w:tc>
          <w:tcPr>
            <w:tcW w:w="725" w:type="dxa"/>
            <w:shd w:val="clear" w:color="auto" w:fill="auto"/>
            <w:noWrap/>
            <w:vAlign w:val="center"/>
          </w:tcPr>
          <w:p w14:paraId="3CCA053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3002</w:t>
            </w:r>
          </w:p>
        </w:tc>
      </w:tr>
      <w:tr w:rsidR="003C3DA0" w:rsidRPr="00CC49AB" w14:paraId="364A5AA5" w14:textId="77777777" w:rsidTr="00D34145">
        <w:trPr>
          <w:trHeight w:val="144"/>
          <w:jc w:val="center"/>
        </w:trPr>
        <w:tc>
          <w:tcPr>
            <w:tcW w:w="4585" w:type="dxa"/>
            <w:shd w:val="clear" w:color="auto" w:fill="FDE9D9" w:themeFill="accent6" w:themeFillTint="33"/>
            <w:noWrap/>
            <w:vAlign w:val="center"/>
          </w:tcPr>
          <w:p w14:paraId="268D0E2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810" w:type="dxa"/>
            <w:shd w:val="clear" w:color="auto" w:fill="FDE9D9" w:themeFill="accent6" w:themeFillTint="33"/>
            <w:noWrap/>
            <w:vAlign w:val="center"/>
          </w:tcPr>
          <w:p w14:paraId="0C6577B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2047</w:t>
            </w:r>
          </w:p>
        </w:tc>
        <w:tc>
          <w:tcPr>
            <w:tcW w:w="810" w:type="dxa"/>
            <w:shd w:val="clear" w:color="auto" w:fill="FDE9D9" w:themeFill="accent6" w:themeFillTint="33"/>
            <w:noWrap/>
            <w:vAlign w:val="center"/>
          </w:tcPr>
          <w:p w14:paraId="2BAE772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2048</w:t>
            </w:r>
          </w:p>
        </w:tc>
        <w:tc>
          <w:tcPr>
            <w:tcW w:w="810" w:type="dxa"/>
            <w:shd w:val="clear" w:color="auto" w:fill="FDE9D9" w:themeFill="accent6" w:themeFillTint="33"/>
            <w:noWrap/>
            <w:vAlign w:val="center"/>
          </w:tcPr>
          <w:p w14:paraId="5F1D0A0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2049</w:t>
            </w:r>
          </w:p>
        </w:tc>
        <w:tc>
          <w:tcPr>
            <w:tcW w:w="900" w:type="dxa"/>
            <w:shd w:val="clear" w:color="auto" w:fill="FDE9D9" w:themeFill="accent6" w:themeFillTint="33"/>
            <w:noWrap/>
            <w:vAlign w:val="center"/>
          </w:tcPr>
          <w:p w14:paraId="78175F2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2050</w:t>
            </w:r>
          </w:p>
        </w:tc>
        <w:tc>
          <w:tcPr>
            <w:tcW w:w="720" w:type="dxa"/>
            <w:shd w:val="clear" w:color="auto" w:fill="auto"/>
            <w:noWrap/>
            <w:vAlign w:val="center"/>
          </w:tcPr>
          <w:p w14:paraId="33A936A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7DA1767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3D1DE8A7" w14:textId="77777777" w:rsidTr="00D34145">
        <w:trPr>
          <w:trHeight w:val="144"/>
          <w:jc w:val="center"/>
        </w:trPr>
        <w:tc>
          <w:tcPr>
            <w:tcW w:w="4585" w:type="dxa"/>
            <w:shd w:val="clear" w:color="auto" w:fill="auto"/>
            <w:noWrap/>
          </w:tcPr>
          <w:p w14:paraId="5D84346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810" w:type="dxa"/>
            <w:shd w:val="clear" w:color="auto" w:fill="auto"/>
            <w:noWrap/>
            <w:vAlign w:val="center"/>
          </w:tcPr>
          <w:p w14:paraId="33DAF95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1112</w:t>
            </w:r>
          </w:p>
        </w:tc>
        <w:tc>
          <w:tcPr>
            <w:tcW w:w="810" w:type="dxa"/>
            <w:shd w:val="clear" w:color="auto" w:fill="auto"/>
            <w:noWrap/>
            <w:vAlign w:val="center"/>
          </w:tcPr>
          <w:p w14:paraId="729C084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1129</w:t>
            </w:r>
          </w:p>
        </w:tc>
        <w:tc>
          <w:tcPr>
            <w:tcW w:w="810" w:type="dxa"/>
            <w:shd w:val="clear" w:color="auto" w:fill="auto"/>
            <w:noWrap/>
            <w:vAlign w:val="center"/>
          </w:tcPr>
          <w:p w14:paraId="66F6297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1147</w:t>
            </w:r>
          </w:p>
        </w:tc>
        <w:tc>
          <w:tcPr>
            <w:tcW w:w="900" w:type="dxa"/>
            <w:shd w:val="clear" w:color="auto" w:fill="auto"/>
            <w:noWrap/>
            <w:vAlign w:val="center"/>
          </w:tcPr>
          <w:p w14:paraId="0CA1916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1167</w:t>
            </w:r>
          </w:p>
        </w:tc>
        <w:tc>
          <w:tcPr>
            <w:tcW w:w="720" w:type="dxa"/>
            <w:shd w:val="clear" w:color="auto" w:fill="auto"/>
            <w:noWrap/>
            <w:vAlign w:val="center"/>
          </w:tcPr>
          <w:p w14:paraId="2D52CCD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5C8A34F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48F2C046" w14:textId="77777777" w:rsidTr="00D34145">
        <w:trPr>
          <w:trHeight w:val="144"/>
          <w:jc w:val="center"/>
        </w:trPr>
        <w:tc>
          <w:tcPr>
            <w:tcW w:w="4585" w:type="dxa"/>
            <w:shd w:val="clear" w:color="auto" w:fill="auto"/>
            <w:noWrap/>
          </w:tcPr>
          <w:p w14:paraId="3F73261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810" w:type="dxa"/>
            <w:shd w:val="clear" w:color="auto" w:fill="auto"/>
            <w:noWrap/>
            <w:vAlign w:val="center"/>
          </w:tcPr>
          <w:p w14:paraId="3F89D90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472</w:t>
            </w:r>
          </w:p>
        </w:tc>
        <w:tc>
          <w:tcPr>
            <w:tcW w:w="810" w:type="dxa"/>
            <w:shd w:val="clear" w:color="auto" w:fill="auto"/>
            <w:noWrap/>
            <w:vAlign w:val="center"/>
          </w:tcPr>
          <w:p w14:paraId="2658187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479</w:t>
            </w:r>
          </w:p>
        </w:tc>
        <w:tc>
          <w:tcPr>
            <w:tcW w:w="810" w:type="dxa"/>
            <w:shd w:val="clear" w:color="auto" w:fill="auto"/>
            <w:noWrap/>
            <w:vAlign w:val="center"/>
          </w:tcPr>
          <w:p w14:paraId="1CAE8FA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487</w:t>
            </w:r>
          </w:p>
        </w:tc>
        <w:tc>
          <w:tcPr>
            <w:tcW w:w="900" w:type="dxa"/>
            <w:shd w:val="clear" w:color="auto" w:fill="auto"/>
            <w:noWrap/>
            <w:vAlign w:val="center"/>
          </w:tcPr>
          <w:p w14:paraId="6FC9C30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496</w:t>
            </w:r>
          </w:p>
        </w:tc>
        <w:tc>
          <w:tcPr>
            <w:tcW w:w="720" w:type="dxa"/>
            <w:shd w:val="clear" w:color="auto" w:fill="auto"/>
            <w:noWrap/>
            <w:vAlign w:val="center"/>
          </w:tcPr>
          <w:p w14:paraId="2A4B905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2FED982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491A0C2F" w14:textId="77777777" w:rsidTr="00D34145">
        <w:trPr>
          <w:trHeight w:val="144"/>
          <w:jc w:val="center"/>
        </w:trPr>
        <w:tc>
          <w:tcPr>
            <w:tcW w:w="4585" w:type="dxa"/>
            <w:shd w:val="clear" w:color="auto" w:fill="auto"/>
            <w:noWrap/>
          </w:tcPr>
          <w:p w14:paraId="23C7086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810" w:type="dxa"/>
            <w:shd w:val="clear" w:color="auto" w:fill="auto"/>
            <w:noWrap/>
            <w:vAlign w:val="center"/>
          </w:tcPr>
          <w:p w14:paraId="259B5D5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77</w:t>
            </w:r>
          </w:p>
        </w:tc>
        <w:tc>
          <w:tcPr>
            <w:tcW w:w="810" w:type="dxa"/>
            <w:shd w:val="clear" w:color="auto" w:fill="auto"/>
            <w:noWrap/>
            <w:vAlign w:val="center"/>
          </w:tcPr>
          <w:p w14:paraId="5458DCB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78</w:t>
            </w:r>
          </w:p>
        </w:tc>
        <w:tc>
          <w:tcPr>
            <w:tcW w:w="810" w:type="dxa"/>
            <w:shd w:val="clear" w:color="auto" w:fill="auto"/>
            <w:noWrap/>
            <w:vAlign w:val="center"/>
          </w:tcPr>
          <w:p w14:paraId="70178FC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79</w:t>
            </w:r>
          </w:p>
        </w:tc>
        <w:tc>
          <w:tcPr>
            <w:tcW w:w="900" w:type="dxa"/>
            <w:shd w:val="clear" w:color="auto" w:fill="auto"/>
            <w:noWrap/>
            <w:vAlign w:val="center"/>
          </w:tcPr>
          <w:p w14:paraId="52F47DF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81</w:t>
            </w:r>
          </w:p>
        </w:tc>
        <w:tc>
          <w:tcPr>
            <w:tcW w:w="720" w:type="dxa"/>
            <w:shd w:val="clear" w:color="auto" w:fill="auto"/>
            <w:noWrap/>
            <w:vAlign w:val="center"/>
          </w:tcPr>
          <w:p w14:paraId="08916C7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4DFB9F4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0663BFD5" w14:textId="77777777" w:rsidTr="00D34145">
        <w:trPr>
          <w:trHeight w:val="144"/>
          <w:jc w:val="center"/>
        </w:trPr>
        <w:tc>
          <w:tcPr>
            <w:tcW w:w="4585" w:type="dxa"/>
            <w:shd w:val="clear" w:color="auto" w:fill="auto"/>
            <w:noWrap/>
          </w:tcPr>
          <w:p w14:paraId="0752330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810" w:type="dxa"/>
            <w:shd w:val="clear" w:color="auto" w:fill="auto"/>
            <w:noWrap/>
            <w:vAlign w:val="center"/>
          </w:tcPr>
          <w:p w14:paraId="777D5A9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829</w:t>
            </w:r>
          </w:p>
        </w:tc>
        <w:tc>
          <w:tcPr>
            <w:tcW w:w="810" w:type="dxa"/>
            <w:shd w:val="clear" w:color="auto" w:fill="auto"/>
            <w:noWrap/>
            <w:vAlign w:val="center"/>
          </w:tcPr>
          <w:p w14:paraId="1F09C0D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841</w:t>
            </w:r>
          </w:p>
        </w:tc>
        <w:tc>
          <w:tcPr>
            <w:tcW w:w="810" w:type="dxa"/>
            <w:shd w:val="clear" w:color="auto" w:fill="auto"/>
            <w:noWrap/>
            <w:vAlign w:val="center"/>
          </w:tcPr>
          <w:p w14:paraId="54375AA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855</w:t>
            </w:r>
          </w:p>
        </w:tc>
        <w:tc>
          <w:tcPr>
            <w:tcW w:w="900" w:type="dxa"/>
            <w:shd w:val="clear" w:color="auto" w:fill="auto"/>
            <w:noWrap/>
            <w:vAlign w:val="center"/>
          </w:tcPr>
          <w:p w14:paraId="6A9DD07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870</w:t>
            </w:r>
          </w:p>
        </w:tc>
        <w:tc>
          <w:tcPr>
            <w:tcW w:w="720" w:type="dxa"/>
            <w:shd w:val="clear" w:color="auto" w:fill="auto"/>
            <w:noWrap/>
            <w:vAlign w:val="center"/>
          </w:tcPr>
          <w:p w14:paraId="43538BF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772CA28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3630A472" w14:textId="77777777" w:rsidTr="00D34145">
        <w:trPr>
          <w:trHeight w:val="144"/>
          <w:jc w:val="center"/>
        </w:trPr>
        <w:tc>
          <w:tcPr>
            <w:tcW w:w="4585" w:type="dxa"/>
            <w:shd w:val="clear" w:color="auto" w:fill="auto"/>
            <w:noWrap/>
          </w:tcPr>
          <w:p w14:paraId="3BC2F71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810" w:type="dxa"/>
            <w:shd w:val="clear" w:color="auto" w:fill="auto"/>
            <w:noWrap/>
            <w:vAlign w:val="center"/>
          </w:tcPr>
          <w:p w14:paraId="418D12D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588</w:t>
            </w:r>
          </w:p>
        </w:tc>
        <w:tc>
          <w:tcPr>
            <w:tcW w:w="810" w:type="dxa"/>
            <w:shd w:val="clear" w:color="auto" w:fill="auto"/>
            <w:noWrap/>
            <w:vAlign w:val="center"/>
          </w:tcPr>
          <w:p w14:paraId="5C19209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597</w:t>
            </w:r>
          </w:p>
        </w:tc>
        <w:tc>
          <w:tcPr>
            <w:tcW w:w="810" w:type="dxa"/>
            <w:shd w:val="clear" w:color="auto" w:fill="auto"/>
            <w:noWrap/>
            <w:vAlign w:val="center"/>
          </w:tcPr>
          <w:p w14:paraId="4B033FA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606</w:t>
            </w:r>
          </w:p>
        </w:tc>
        <w:tc>
          <w:tcPr>
            <w:tcW w:w="900" w:type="dxa"/>
            <w:shd w:val="clear" w:color="auto" w:fill="auto"/>
            <w:noWrap/>
            <w:vAlign w:val="center"/>
          </w:tcPr>
          <w:p w14:paraId="56AECA5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617</w:t>
            </w:r>
          </w:p>
        </w:tc>
        <w:tc>
          <w:tcPr>
            <w:tcW w:w="720" w:type="dxa"/>
            <w:shd w:val="clear" w:color="auto" w:fill="auto"/>
            <w:noWrap/>
            <w:vAlign w:val="center"/>
          </w:tcPr>
          <w:p w14:paraId="0A95DE3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327B106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4B542E66" w14:textId="77777777" w:rsidTr="00D34145">
        <w:trPr>
          <w:trHeight w:val="144"/>
          <w:jc w:val="center"/>
        </w:trPr>
        <w:tc>
          <w:tcPr>
            <w:tcW w:w="4585" w:type="dxa"/>
            <w:shd w:val="clear" w:color="auto" w:fill="auto"/>
            <w:noWrap/>
            <w:vAlign w:val="center"/>
          </w:tcPr>
          <w:p w14:paraId="0321744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810" w:type="dxa"/>
            <w:shd w:val="clear" w:color="auto" w:fill="auto"/>
            <w:noWrap/>
            <w:vAlign w:val="center"/>
          </w:tcPr>
          <w:p w14:paraId="3576402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3078</w:t>
            </w:r>
          </w:p>
        </w:tc>
        <w:tc>
          <w:tcPr>
            <w:tcW w:w="810" w:type="dxa"/>
            <w:shd w:val="clear" w:color="auto" w:fill="auto"/>
            <w:noWrap/>
            <w:vAlign w:val="center"/>
          </w:tcPr>
          <w:p w14:paraId="1487DDC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3123</w:t>
            </w:r>
          </w:p>
        </w:tc>
        <w:tc>
          <w:tcPr>
            <w:tcW w:w="810" w:type="dxa"/>
            <w:shd w:val="clear" w:color="auto" w:fill="auto"/>
            <w:noWrap/>
            <w:vAlign w:val="center"/>
          </w:tcPr>
          <w:p w14:paraId="3B54025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3174</w:t>
            </w:r>
          </w:p>
        </w:tc>
        <w:tc>
          <w:tcPr>
            <w:tcW w:w="900" w:type="dxa"/>
            <w:shd w:val="clear" w:color="auto" w:fill="auto"/>
            <w:noWrap/>
            <w:vAlign w:val="center"/>
          </w:tcPr>
          <w:p w14:paraId="20E9D44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3231</w:t>
            </w:r>
          </w:p>
        </w:tc>
        <w:tc>
          <w:tcPr>
            <w:tcW w:w="720" w:type="dxa"/>
            <w:shd w:val="clear" w:color="auto" w:fill="auto"/>
            <w:noWrap/>
            <w:vAlign w:val="center"/>
          </w:tcPr>
          <w:p w14:paraId="4580EB5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7DD0B8F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7784DD16" w14:textId="77777777" w:rsidR="00E82E3E" w:rsidRPr="00CC49AB" w:rsidRDefault="00E82E3E" w:rsidP="00E82E3E">
      <w:pPr>
        <w:pStyle w:val="TEKSTIIIIII"/>
      </w:pPr>
      <w:bookmarkStart w:id="430" w:name="_Toc184729187"/>
    </w:p>
    <w:p w14:paraId="3F22939F" w14:textId="2BB3160B" w:rsidR="003C3DA0" w:rsidRPr="00CC49AB" w:rsidRDefault="003C3DA0" w:rsidP="00E82E3E">
      <w:pPr>
        <w:pStyle w:val="TEKSTIIIIII"/>
      </w:pPr>
      <w:r w:rsidRPr="00CC49AB">
        <w:t>Aneksi 18: Sipërfaqja e parashikuar (m</w:t>
      </w:r>
      <w:r w:rsidRPr="00CC49AB">
        <w:rPr>
          <w:vertAlign w:val="superscript"/>
        </w:rPr>
        <w:t>2</w:t>
      </w:r>
      <w:r w:rsidRPr="00CC49AB">
        <w:t>) e ndërtesave publike qendrore dhe bashkiake</w:t>
      </w:r>
      <w:r w:rsidR="00DC2701" w:rsidRPr="00CC49AB">
        <w:t xml:space="preserve"> </w:t>
      </w:r>
      <w:r w:rsidRPr="00CC49AB">
        <w:t xml:space="preserve">për </w:t>
      </w:r>
      <w:r w:rsidR="00CC49AB" w:rsidRPr="00CC49AB">
        <w:t xml:space="preserve">zonën </w:t>
      </w:r>
      <w:r w:rsidRPr="00CC49AB">
        <w:t>2 për periudhën</w:t>
      </w:r>
      <w:r w:rsidR="00DC2701" w:rsidRPr="00CC49AB">
        <w:t xml:space="preserve"> </w:t>
      </w:r>
      <w:r w:rsidR="00CE5C83" w:rsidRPr="00CC49AB">
        <w:t>2023–2050</w:t>
      </w:r>
      <w:bookmarkEnd w:id="430"/>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926"/>
        <w:gridCol w:w="958"/>
        <w:gridCol w:w="960"/>
        <w:gridCol w:w="960"/>
        <w:gridCol w:w="957"/>
        <w:gridCol w:w="877"/>
        <w:gridCol w:w="712"/>
      </w:tblGrid>
      <w:tr w:rsidR="003C3DA0" w:rsidRPr="00CC49AB" w14:paraId="55B73021" w14:textId="77777777" w:rsidTr="00D34145">
        <w:trPr>
          <w:trHeight w:val="144"/>
          <w:jc w:val="center"/>
        </w:trPr>
        <w:tc>
          <w:tcPr>
            <w:tcW w:w="2099" w:type="pct"/>
            <w:shd w:val="clear" w:color="auto" w:fill="FDE9D9" w:themeFill="accent6" w:themeFillTint="33"/>
            <w:noWrap/>
            <w:vAlign w:val="center"/>
            <w:hideMark/>
          </w:tcPr>
          <w:p w14:paraId="2C8613B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512" w:type="pct"/>
            <w:shd w:val="clear" w:color="auto" w:fill="FDE9D9" w:themeFill="accent6" w:themeFillTint="33"/>
            <w:noWrap/>
            <w:vAlign w:val="center"/>
            <w:hideMark/>
          </w:tcPr>
          <w:p w14:paraId="2EAEAB2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2023</w:t>
            </w:r>
          </w:p>
        </w:tc>
        <w:tc>
          <w:tcPr>
            <w:tcW w:w="513" w:type="pct"/>
            <w:shd w:val="clear" w:color="auto" w:fill="FDE9D9" w:themeFill="accent6" w:themeFillTint="33"/>
            <w:noWrap/>
            <w:vAlign w:val="center"/>
            <w:hideMark/>
          </w:tcPr>
          <w:p w14:paraId="7DE9751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2024</w:t>
            </w:r>
          </w:p>
        </w:tc>
        <w:tc>
          <w:tcPr>
            <w:tcW w:w="513" w:type="pct"/>
            <w:shd w:val="clear" w:color="auto" w:fill="FDE9D9" w:themeFill="accent6" w:themeFillTint="33"/>
            <w:noWrap/>
            <w:vAlign w:val="center"/>
            <w:hideMark/>
          </w:tcPr>
          <w:p w14:paraId="003E302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2025</w:t>
            </w:r>
          </w:p>
        </w:tc>
        <w:tc>
          <w:tcPr>
            <w:tcW w:w="512" w:type="pct"/>
            <w:shd w:val="clear" w:color="auto" w:fill="FDE9D9" w:themeFill="accent6" w:themeFillTint="33"/>
            <w:noWrap/>
            <w:vAlign w:val="center"/>
            <w:hideMark/>
          </w:tcPr>
          <w:p w14:paraId="6CCAFDF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2026</w:t>
            </w:r>
          </w:p>
        </w:tc>
        <w:tc>
          <w:tcPr>
            <w:tcW w:w="469" w:type="pct"/>
            <w:shd w:val="clear" w:color="auto" w:fill="FDE9D9" w:themeFill="accent6" w:themeFillTint="33"/>
            <w:noWrap/>
            <w:vAlign w:val="center"/>
            <w:hideMark/>
          </w:tcPr>
          <w:p w14:paraId="427EFCB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2027</w:t>
            </w:r>
          </w:p>
        </w:tc>
        <w:tc>
          <w:tcPr>
            <w:tcW w:w="381" w:type="pct"/>
            <w:shd w:val="clear" w:color="auto" w:fill="FDE9D9" w:themeFill="accent6" w:themeFillTint="33"/>
            <w:noWrap/>
            <w:vAlign w:val="center"/>
            <w:hideMark/>
          </w:tcPr>
          <w:p w14:paraId="1CB137D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2028</w:t>
            </w:r>
          </w:p>
        </w:tc>
      </w:tr>
      <w:tr w:rsidR="003C3DA0" w:rsidRPr="00CC49AB" w14:paraId="11DD179B" w14:textId="77777777" w:rsidTr="00D34145">
        <w:trPr>
          <w:trHeight w:val="144"/>
          <w:jc w:val="center"/>
        </w:trPr>
        <w:tc>
          <w:tcPr>
            <w:tcW w:w="2099" w:type="pct"/>
            <w:shd w:val="clear" w:color="auto" w:fill="auto"/>
            <w:noWrap/>
            <w:hideMark/>
          </w:tcPr>
          <w:p w14:paraId="6FBE4EB5"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512" w:type="pct"/>
            <w:shd w:val="clear" w:color="auto" w:fill="auto"/>
            <w:noWrap/>
            <w:vAlign w:val="center"/>
          </w:tcPr>
          <w:p w14:paraId="72DE651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585739</w:t>
            </w:r>
          </w:p>
        </w:tc>
        <w:tc>
          <w:tcPr>
            <w:tcW w:w="513" w:type="pct"/>
            <w:shd w:val="clear" w:color="auto" w:fill="auto"/>
            <w:noWrap/>
            <w:vAlign w:val="center"/>
          </w:tcPr>
          <w:p w14:paraId="58D946E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588170</w:t>
            </w:r>
          </w:p>
        </w:tc>
        <w:tc>
          <w:tcPr>
            <w:tcW w:w="513" w:type="pct"/>
            <w:shd w:val="clear" w:color="auto" w:fill="auto"/>
            <w:noWrap/>
            <w:vAlign w:val="center"/>
          </w:tcPr>
          <w:p w14:paraId="2282B9A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590620</w:t>
            </w:r>
          </w:p>
        </w:tc>
        <w:tc>
          <w:tcPr>
            <w:tcW w:w="512" w:type="pct"/>
            <w:shd w:val="clear" w:color="auto" w:fill="auto"/>
            <w:noWrap/>
            <w:vAlign w:val="center"/>
          </w:tcPr>
          <w:p w14:paraId="0C19276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593106</w:t>
            </w:r>
          </w:p>
        </w:tc>
        <w:tc>
          <w:tcPr>
            <w:tcW w:w="469" w:type="pct"/>
            <w:shd w:val="clear" w:color="auto" w:fill="auto"/>
            <w:noWrap/>
            <w:vAlign w:val="center"/>
          </w:tcPr>
          <w:p w14:paraId="3C09EEF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595648</w:t>
            </w:r>
          </w:p>
        </w:tc>
        <w:tc>
          <w:tcPr>
            <w:tcW w:w="381" w:type="pct"/>
            <w:shd w:val="clear" w:color="auto" w:fill="auto"/>
            <w:noWrap/>
            <w:vAlign w:val="center"/>
          </w:tcPr>
          <w:p w14:paraId="642245D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598266</w:t>
            </w:r>
          </w:p>
        </w:tc>
      </w:tr>
      <w:tr w:rsidR="003C3DA0" w:rsidRPr="00CC49AB" w14:paraId="7D9A1FF7" w14:textId="77777777" w:rsidTr="00D34145">
        <w:trPr>
          <w:trHeight w:val="144"/>
          <w:jc w:val="center"/>
        </w:trPr>
        <w:tc>
          <w:tcPr>
            <w:tcW w:w="2099" w:type="pct"/>
            <w:shd w:val="clear" w:color="auto" w:fill="auto"/>
            <w:noWrap/>
            <w:hideMark/>
          </w:tcPr>
          <w:p w14:paraId="69DF3D05"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Bashkiake: Të gjitha Ndërtesat e tjera Administrative</w:t>
            </w:r>
          </w:p>
        </w:tc>
        <w:tc>
          <w:tcPr>
            <w:tcW w:w="512" w:type="pct"/>
            <w:shd w:val="clear" w:color="auto" w:fill="auto"/>
            <w:noWrap/>
            <w:vAlign w:val="center"/>
          </w:tcPr>
          <w:p w14:paraId="3434CCF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172146</w:t>
            </w:r>
          </w:p>
        </w:tc>
        <w:tc>
          <w:tcPr>
            <w:tcW w:w="513" w:type="pct"/>
            <w:shd w:val="clear" w:color="auto" w:fill="auto"/>
            <w:noWrap/>
            <w:vAlign w:val="center"/>
          </w:tcPr>
          <w:p w14:paraId="68A926D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172861</w:t>
            </w:r>
          </w:p>
        </w:tc>
        <w:tc>
          <w:tcPr>
            <w:tcW w:w="513" w:type="pct"/>
            <w:shd w:val="clear" w:color="auto" w:fill="auto"/>
            <w:noWrap/>
            <w:vAlign w:val="center"/>
          </w:tcPr>
          <w:p w14:paraId="3C447FB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173580</w:t>
            </w:r>
          </w:p>
        </w:tc>
        <w:tc>
          <w:tcPr>
            <w:tcW w:w="512" w:type="pct"/>
            <w:shd w:val="clear" w:color="auto" w:fill="auto"/>
            <w:noWrap/>
            <w:vAlign w:val="center"/>
          </w:tcPr>
          <w:p w14:paraId="2AE384D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174311</w:t>
            </w:r>
          </w:p>
        </w:tc>
        <w:tc>
          <w:tcPr>
            <w:tcW w:w="469" w:type="pct"/>
            <w:shd w:val="clear" w:color="auto" w:fill="auto"/>
            <w:noWrap/>
            <w:vAlign w:val="center"/>
          </w:tcPr>
          <w:p w14:paraId="756CEAC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175058</w:t>
            </w:r>
          </w:p>
        </w:tc>
        <w:tc>
          <w:tcPr>
            <w:tcW w:w="381" w:type="pct"/>
            <w:shd w:val="clear" w:color="auto" w:fill="auto"/>
            <w:noWrap/>
            <w:vAlign w:val="center"/>
          </w:tcPr>
          <w:p w14:paraId="6E779B9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175828</w:t>
            </w:r>
          </w:p>
        </w:tc>
      </w:tr>
      <w:tr w:rsidR="003C3DA0" w:rsidRPr="00CC49AB" w14:paraId="0F3C5DAB" w14:textId="77777777" w:rsidTr="00D34145">
        <w:trPr>
          <w:trHeight w:val="144"/>
          <w:jc w:val="center"/>
        </w:trPr>
        <w:tc>
          <w:tcPr>
            <w:tcW w:w="2099" w:type="pct"/>
            <w:shd w:val="clear" w:color="auto" w:fill="auto"/>
            <w:noWrap/>
            <w:hideMark/>
          </w:tcPr>
          <w:p w14:paraId="1CC934A7"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Universitete &amp; Konvikte</w:t>
            </w:r>
          </w:p>
        </w:tc>
        <w:tc>
          <w:tcPr>
            <w:tcW w:w="512" w:type="pct"/>
            <w:shd w:val="clear" w:color="auto" w:fill="auto"/>
            <w:noWrap/>
            <w:vAlign w:val="center"/>
          </w:tcPr>
          <w:p w14:paraId="6DF5B02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89924</w:t>
            </w:r>
          </w:p>
        </w:tc>
        <w:tc>
          <w:tcPr>
            <w:tcW w:w="513" w:type="pct"/>
            <w:shd w:val="clear" w:color="auto" w:fill="auto"/>
            <w:noWrap/>
            <w:vAlign w:val="center"/>
          </w:tcPr>
          <w:p w14:paraId="0572A41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90297</w:t>
            </w:r>
          </w:p>
        </w:tc>
        <w:tc>
          <w:tcPr>
            <w:tcW w:w="513" w:type="pct"/>
            <w:shd w:val="clear" w:color="auto" w:fill="auto"/>
            <w:noWrap/>
            <w:vAlign w:val="center"/>
          </w:tcPr>
          <w:p w14:paraId="1A0D4ED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90673</w:t>
            </w:r>
          </w:p>
        </w:tc>
        <w:tc>
          <w:tcPr>
            <w:tcW w:w="512" w:type="pct"/>
            <w:shd w:val="clear" w:color="auto" w:fill="auto"/>
            <w:noWrap/>
            <w:vAlign w:val="center"/>
          </w:tcPr>
          <w:p w14:paraId="0B962AB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91055</w:t>
            </w:r>
          </w:p>
        </w:tc>
        <w:tc>
          <w:tcPr>
            <w:tcW w:w="469" w:type="pct"/>
            <w:shd w:val="clear" w:color="auto" w:fill="auto"/>
            <w:noWrap/>
            <w:vAlign w:val="center"/>
          </w:tcPr>
          <w:p w14:paraId="1AF20A3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91445</w:t>
            </w:r>
          </w:p>
        </w:tc>
        <w:tc>
          <w:tcPr>
            <w:tcW w:w="381" w:type="pct"/>
            <w:shd w:val="clear" w:color="auto" w:fill="auto"/>
            <w:noWrap/>
            <w:vAlign w:val="center"/>
          </w:tcPr>
          <w:p w14:paraId="527FE33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91847</w:t>
            </w:r>
          </w:p>
        </w:tc>
      </w:tr>
      <w:tr w:rsidR="003C3DA0" w:rsidRPr="00CC49AB" w14:paraId="4296EB1F" w14:textId="77777777" w:rsidTr="00D34145">
        <w:trPr>
          <w:trHeight w:val="144"/>
          <w:jc w:val="center"/>
        </w:trPr>
        <w:tc>
          <w:tcPr>
            <w:tcW w:w="2099" w:type="pct"/>
            <w:shd w:val="clear" w:color="auto" w:fill="auto"/>
            <w:noWrap/>
            <w:hideMark/>
          </w:tcPr>
          <w:p w14:paraId="19E234CD"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Të gjitha ndërtesat shëndetësore dhe sociale</w:t>
            </w:r>
          </w:p>
        </w:tc>
        <w:tc>
          <w:tcPr>
            <w:tcW w:w="512" w:type="pct"/>
            <w:shd w:val="clear" w:color="auto" w:fill="auto"/>
            <w:noWrap/>
            <w:vAlign w:val="center"/>
          </w:tcPr>
          <w:p w14:paraId="161061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108330</w:t>
            </w:r>
          </w:p>
        </w:tc>
        <w:tc>
          <w:tcPr>
            <w:tcW w:w="513" w:type="pct"/>
            <w:shd w:val="clear" w:color="auto" w:fill="auto"/>
            <w:noWrap/>
            <w:vAlign w:val="center"/>
          </w:tcPr>
          <w:p w14:paraId="0D7890B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108779</w:t>
            </w:r>
          </w:p>
        </w:tc>
        <w:tc>
          <w:tcPr>
            <w:tcW w:w="513" w:type="pct"/>
            <w:shd w:val="clear" w:color="auto" w:fill="auto"/>
            <w:noWrap/>
            <w:vAlign w:val="center"/>
          </w:tcPr>
          <w:p w14:paraId="6553841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109232</w:t>
            </w:r>
          </w:p>
        </w:tc>
        <w:tc>
          <w:tcPr>
            <w:tcW w:w="512" w:type="pct"/>
            <w:shd w:val="clear" w:color="auto" w:fill="auto"/>
            <w:noWrap/>
            <w:vAlign w:val="center"/>
          </w:tcPr>
          <w:p w14:paraId="4FFEF2C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109692</w:t>
            </w:r>
          </w:p>
        </w:tc>
        <w:tc>
          <w:tcPr>
            <w:tcW w:w="469" w:type="pct"/>
            <w:shd w:val="clear" w:color="auto" w:fill="auto"/>
            <w:noWrap/>
            <w:vAlign w:val="center"/>
          </w:tcPr>
          <w:p w14:paraId="02B535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110162</w:t>
            </w:r>
          </w:p>
        </w:tc>
        <w:tc>
          <w:tcPr>
            <w:tcW w:w="381" w:type="pct"/>
            <w:shd w:val="clear" w:color="auto" w:fill="auto"/>
            <w:noWrap/>
            <w:vAlign w:val="center"/>
          </w:tcPr>
          <w:p w14:paraId="7CCF951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110647</w:t>
            </w:r>
          </w:p>
        </w:tc>
      </w:tr>
      <w:tr w:rsidR="003C3DA0" w:rsidRPr="00CC49AB" w14:paraId="65A0AF4E" w14:textId="77777777" w:rsidTr="00D34145">
        <w:trPr>
          <w:trHeight w:val="144"/>
          <w:jc w:val="center"/>
        </w:trPr>
        <w:tc>
          <w:tcPr>
            <w:tcW w:w="2099" w:type="pct"/>
            <w:shd w:val="clear" w:color="auto" w:fill="auto"/>
            <w:noWrap/>
          </w:tcPr>
          <w:p w14:paraId="32C6E05A"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512" w:type="pct"/>
            <w:shd w:val="clear" w:color="auto" w:fill="auto"/>
            <w:noWrap/>
            <w:vAlign w:val="center"/>
          </w:tcPr>
          <w:p w14:paraId="1299993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424900</w:t>
            </w:r>
          </w:p>
        </w:tc>
        <w:tc>
          <w:tcPr>
            <w:tcW w:w="513" w:type="pct"/>
            <w:shd w:val="clear" w:color="auto" w:fill="auto"/>
            <w:noWrap/>
            <w:vAlign w:val="center"/>
          </w:tcPr>
          <w:p w14:paraId="29988A0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426663</w:t>
            </w:r>
          </w:p>
        </w:tc>
        <w:tc>
          <w:tcPr>
            <w:tcW w:w="513" w:type="pct"/>
            <w:shd w:val="clear" w:color="auto" w:fill="auto"/>
            <w:noWrap/>
            <w:vAlign w:val="center"/>
          </w:tcPr>
          <w:p w14:paraId="5BF3483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428440</w:t>
            </w:r>
          </w:p>
        </w:tc>
        <w:tc>
          <w:tcPr>
            <w:tcW w:w="512" w:type="pct"/>
            <w:shd w:val="clear" w:color="auto" w:fill="auto"/>
            <w:noWrap/>
            <w:vAlign w:val="center"/>
          </w:tcPr>
          <w:p w14:paraId="1F2554F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430243</w:t>
            </w:r>
          </w:p>
        </w:tc>
        <w:tc>
          <w:tcPr>
            <w:tcW w:w="469" w:type="pct"/>
            <w:shd w:val="clear" w:color="auto" w:fill="auto"/>
            <w:noWrap/>
            <w:vAlign w:val="center"/>
          </w:tcPr>
          <w:p w14:paraId="763A824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432087</w:t>
            </w:r>
          </w:p>
        </w:tc>
        <w:tc>
          <w:tcPr>
            <w:tcW w:w="381" w:type="pct"/>
            <w:shd w:val="clear" w:color="auto" w:fill="auto"/>
            <w:noWrap/>
            <w:vAlign w:val="center"/>
          </w:tcPr>
          <w:p w14:paraId="3DA45D6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433986</w:t>
            </w:r>
          </w:p>
        </w:tc>
      </w:tr>
      <w:tr w:rsidR="003C3DA0" w:rsidRPr="00CC49AB" w14:paraId="36AC4821" w14:textId="77777777" w:rsidTr="00D34145">
        <w:trPr>
          <w:trHeight w:val="144"/>
          <w:jc w:val="center"/>
        </w:trPr>
        <w:tc>
          <w:tcPr>
            <w:tcW w:w="2099" w:type="pct"/>
            <w:shd w:val="clear" w:color="auto" w:fill="auto"/>
            <w:noWrap/>
            <w:vAlign w:val="center"/>
            <w:hideMark/>
          </w:tcPr>
          <w:p w14:paraId="6072309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12" w:type="pct"/>
            <w:shd w:val="clear" w:color="auto" w:fill="auto"/>
            <w:noWrap/>
            <w:vAlign w:val="center"/>
          </w:tcPr>
          <w:p w14:paraId="17BE978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1381039</w:t>
            </w:r>
          </w:p>
        </w:tc>
        <w:tc>
          <w:tcPr>
            <w:tcW w:w="513" w:type="pct"/>
            <w:shd w:val="clear" w:color="auto" w:fill="auto"/>
            <w:noWrap/>
            <w:vAlign w:val="center"/>
          </w:tcPr>
          <w:p w14:paraId="05C7CFE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1386771</w:t>
            </w:r>
          </w:p>
        </w:tc>
        <w:tc>
          <w:tcPr>
            <w:tcW w:w="513" w:type="pct"/>
            <w:shd w:val="clear" w:color="auto" w:fill="auto"/>
            <w:noWrap/>
            <w:vAlign w:val="center"/>
          </w:tcPr>
          <w:p w14:paraId="5D7F19F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1392545</w:t>
            </w:r>
          </w:p>
        </w:tc>
        <w:tc>
          <w:tcPr>
            <w:tcW w:w="512" w:type="pct"/>
            <w:shd w:val="clear" w:color="auto" w:fill="auto"/>
            <w:noWrap/>
            <w:vAlign w:val="center"/>
          </w:tcPr>
          <w:p w14:paraId="7015200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1398407</w:t>
            </w:r>
          </w:p>
        </w:tc>
        <w:tc>
          <w:tcPr>
            <w:tcW w:w="469" w:type="pct"/>
            <w:shd w:val="clear" w:color="auto" w:fill="auto"/>
            <w:noWrap/>
            <w:vAlign w:val="center"/>
          </w:tcPr>
          <w:p w14:paraId="7579B46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1404400</w:t>
            </w:r>
          </w:p>
        </w:tc>
        <w:tc>
          <w:tcPr>
            <w:tcW w:w="381" w:type="pct"/>
            <w:shd w:val="clear" w:color="auto" w:fill="auto"/>
            <w:noWrap/>
            <w:vAlign w:val="center"/>
          </w:tcPr>
          <w:p w14:paraId="590BD9B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1410573</w:t>
            </w:r>
          </w:p>
        </w:tc>
      </w:tr>
      <w:tr w:rsidR="003C3DA0" w:rsidRPr="00CC49AB" w14:paraId="61243E4C" w14:textId="77777777" w:rsidTr="00D34145">
        <w:trPr>
          <w:trHeight w:val="144"/>
          <w:jc w:val="center"/>
        </w:trPr>
        <w:tc>
          <w:tcPr>
            <w:tcW w:w="2099" w:type="pct"/>
            <w:shd w:val="clear" w:color="auto" w:fill="FDE9D9" w:themeFill="accent6" w:themeFillTint="33"/>
            <w:noWrap/>
            <w:vAlign w:val="center"/>
          </w:tcPr>
          <w:p w14:paraId="0A57DD2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512" w:type="pct"/>
            <w:shd w:val="clear" w:color="auto" w:fill="FDE9D9" w:themeFill="accent6" w:themeFillTint="33"/>
            <w:noWrap/>
            <w:vAlign w:val="center"/>
          </w:tcPr>
          <w:p w14:paraId="67CAE4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2029</w:t>
            </w:r>
          </w:p>
        </w:tc>
        <w:tc>
          <w:tcPr>
            <w:tcW w:w="513" w:type="pct"/>
            <w:shd w:val="clear" w:color="auto" w:fill="FDE9D9" w:themeFill="accent6" w:themeFillTint="33"/>
            <w:noWrap/>
            <w:vAlign w:val="center"/>
          </w:tcPr>
          <w:p w14:paraId="6DBB2D7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2030</w:t>
            </w:r>
          </w:p>
        </w:tc>
        <w:tc>
          <w:tcPr>
            <w:tcW w:w="513" w:type="pct"/>
            <w:shd w:val="clear" w:color="auto" w:fill="FDE9D9" w:themeFill="accent6" w:themeFillTint="33"/>
            <w:noWrap/>
            <w:vAlign w:val="center"/>
          </w:tcPr>
          <w:p w14:paraId="40CBB14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2031</w:t>
            </w:r>
          </w:p>
        </w:tc>
        <w:tc>
          <w:tcPr>
            <w:tcW w:w="512" w:type="pct"/>
            <w:shd w:val="clear" w:color="auto" w:fill="FDE9D9" w:themeFill="accent6" w:themeFillTint="33"/>
            <w:noWrap/>
            <w:vAlign w:val="center"/>
          </w:tcPr>
          <w:p w14:paraId="615DC20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2032</w:t>
            </w:r>
          </w:p>
        </w:tc>
        <w:tc>
          <w:tcPr>
            <w:tcW w:w="469" w:type="pct"/>
            <w:shd w:val="clear" w:color="auto" w:fill="FDE9D9" w:themeFill="accent6" w:themeFillTint="33"/>
            <w:noWrap/>
            <w:vAlign w:val="center"/>
          </w:tcPr>
          <w:p w14:paraId="64EA0F7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2033</w:t>
            </w:r>
          </w:p>
        </w:tc>
        <w:tc>
          <w:tcPr>
            <w:tcW w:w="381" w:type="pct"/>
            <w:shd w:val="clear" w:color="auto" w:fill="FDE9D9" w:themeFill="accent6" w:themeFillTint="33"/>
            <w:noWrap/>
            <w:vAlign w:val="center"/>
          </w:tcPr>
          <w:p w14:paraId="0261130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2034</w:t>
            </w:r>
          </w:p>
        </w:tc>
      </w:tr>
      <w:tr w:rsidR="003C3DA0" w:rsidRPr="00CC49AB" w14:paraId="431BCC3D" w14:textId="77777777" w:rsidTr="00D34145">
        <w:trPr>
          <w:trHeight w:val="144"/>
          <w:jc w:val="center"/>
        </w:trPr>
        <w:tc>
          <w:tcPr>
            <w:tcW w:w="2099" w:type="pct"/>
            <w:shd w:val="clear" w:color="auto" w:fill="auto"/>
            <w:noWrap/>
          </w:tcPr>
          <w:p w14:paraId="4676D76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512" w:type="pct"/>
            <w:shd w:val="clear" w:color="auto" w:fill="auto"/>
            <w:noWrap/>
            <w:vAlign w:val="center"/>
          </w:tcPr>
          <w:p w14:paraId="5831990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600982</w:t>
            </w:r>
          </w:p>
        </w:tc>
        <w:tc>
          <w:tcPr>
            <w:tcW w:w="513" w:type="pct"/>
            <w:shd w:val="clear" w:color="auto" w:fill="auto"/>
            <w:noWrap/>
            <w:vAlign w:val="center"/>
          </w:tcPr>
          <w:p w14:paraId="01C9686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603821</w:t>
            </w:r>
          </w:p>
        </w:tc>
        <w:tc>
          <w:tcPr>
            <w:tcW w:w="513" w:type="pct"/>
            <w:shd w:val="clear" w:color="auto" w:fill="auto"/>
            <w:noWrap/>
            <w:vAlign w:val="center"/>
          </w:tcPr>
          <w:p w14:paraId="26B6373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606808</w:t>
            </w:r>
          </w:p>
        </w:tc>
        <w:tc>
          <w:tcPr>
            <w:tcW w:w="512" w:type="pct"/>
            <w:shd w:val="clear" w:color="auto" w:fill="auto"/>
            <w:noWrap/>
            <w:vAlign w:val="center"/>
          </w:tcPr>
          <w:p w14:paraId="37711AF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609975</w:t>
            </w:r>
          </w:p>
        </w:tc>
        <w:tc>
          <w:tcPr>
            <w:tcW w:w="469" w:type="pct"/>
            <w:shd w:val="clear" w:color="auto" w:fill="auto"/>
            <w:noWrap/>
            <w:vAlign w:val="center"/>
          </w:tcPr>
          <w:p w14:paraId="09253C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613356</w:t>
            </w:r>
          </w:p>
        </w:tc>
        <w:tc>
          <w:tcPr>
            <w:tcW w:w="381" w:type="pct"/>
            <w:shd w:val="clear" w:color="auto" w:fill="auto"/>
            <w:noWrap/>
            <w:vAlign w:val="center"/>
          </w:tcPr>
          <w:p w14:paraId="749CEC2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616990</w:t>
            </w:r>
          </w:p>
        </w:tc>
      </w:tr>
      <w:tr w:rsidR="003C3DA0" w:rsidRPr="00CC49AB" w14:paraId="24F99E2C" w14:textId="77777777" w:rsidTr="00D34145">
        <w:trPr>
          <w:trHeight w:val="144"/>
          <w:jc w:val="center"/>
        </w:trPr>
        <w:tc>
          <w:tcPr>
            <w:tcW w:w="2099" w:type="pct"/>
            <w:shd w:val="clear" w:color="auto" w:fill="auto"/>
            <w:noWrap/>
          </w:tcPr>
          <w:p w14:paraId="1C770B9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512" w:type="pct"/>
            <w:shd w:val="clear" w:color="auto" w:fill="auto"/>
            <w:noWrap/>
            <w:vAlign w:val="center"/>
          </w:tcPr>
          <w:p w14:paraId="1E055C8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176626</w:t>
            </w:r>
          </w:p>
        </w:tc>
        <w:tc>
          <w:tcPr>
            <w:tcW w:w="513" w:type="pct"/>
            <w:shd w:val="clear" w:color="auto" w:fill="auto"/>
            <w:noWrap/>
            <w:vAlign w:val="center"/>
          </w:tcPr>
          <w:p w14:paraId="4EBA8BD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177460</w:t>
            </w:r>
          </w:p>
        </w:tc>
        <w:tc>
          <w:tcPr>
            <w:tcW w:w="513" w:type="pct"/>
            <w:shd w:val="clear" w:color="auto" w:fill="auto"/>
            <w:noWrap/>
            <w:vAlign w:val="center"/>
          </w:tcPr>
          <w:p w14:paraId="659496A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178338</w:t>
            </w:r>
          </w:p>
        </w:tc>
        <w:tc>
          <w:tcPr>
            <w:tcW w:w="512" w:type="pct"/>
            <w:shd w:val="clear" w:color="auto" w:fill="auto"/>
            <w:noWrap/>
            <w:vAlign w:val="center"/>
          </w:tcPr>
          <w:p w14:paraId="106501D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179269</w:t>
            </w:r>
          </w:p>
        </w:tc>
        <w:tc>
          <w:tcPr>
            <w:tcW w:w="469" w:type="pct"/>
            <w:shd w:val="clear" w:color="auto" w:fill="auto"/>
            <w:noWrap/>
            <w:vAlign w:val="center"/>
          </w:tcPr>
          <w:p w14:paraId="0E04D8F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180263</w:t>
            </w:r>
          </w:p>
        </w:tc>
        <w:tc>
          <w:tcPr>
            <w:tcW w:w="381" w:type="pct"/>
            <w:shd w:val="clear" w:color="auto" w:fill="auto"/>
            <w:noWrap/>
            <w:vAlign w:val="center"/>
          </w:tcPr>
          <w:p w14:paraId="6B04749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181331</w:t>
            </w:r>
          </w:p>
        </w:tc>
      </w:tr>
      <w:tr w:rsidR="003C3DA0" w:rsidRPr="00CC49AB" w14:paraId="4A8EC38C" w14:textId="77777777" w:rsidTr="00D34145">
        <w:trPr>
          <w:trHeight w:val="144"/>
          <w:jc w:val="center"/>
        </w:trPr>
        <w:tc>
          <w:tcPr>
            <w:tcW w:w="2099" w:type="pct"/>
            <w:shd w:val="clear" w:color="auto" w:fill="auto"/>
            <w:noWrap/>
          </w:tcPr>
          <w:p w14:paraId="1735C53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512" w:type="pct"/>
            <w:shd w:val="clear" w:color="auto" w:fill="auto"/>
            <w:noWrap/>
            <w:vAlign w:val="center"/>
          </w:tcPr>
          <w:p w14:paraId="04DCAB6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92264</w:t>
            </w:r>
          </w:p>
        </w:tc>
        <w:tc>
          <w:tcPr>
            <w:tcW w:w="513" w:type="pct"/>
            <w:shd w:val="clear" w:color="auto" w:fill="auto"/>
            <w:noWrap/>
            <w:vAlign w:val="center"/>
          </w:tcPr>
          <w:p w14:paraId="20A833A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92700</w:t>
            </w:r>
          </w:p>
        </w:tc>
        <w:tc>
          <w:tcPr>
            <w:tcW w:w="513" w:type="pct"/>
            <w:shd w:val="clear" w:color="auto" w:fill="auto"/>
            <w:noWrap/>
            <w:vAlign w:val="center"/>
          </w:tcPr>
          <w:p w14:paraId="6FD2986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93158</w:t>
            </w:r>
          </w:p>
        </w:tc>
        <w:tc>
          <w:tcPr>
            <w:tcW w:w="512" w:type="pct"/>
            <w:shd w:val="clear" w:color="auto" w:fill="auto"/>
            <w:noWrap/>
            <w:vAlign w:val="center"/>
          </w:tcPr>
          <w:p w14:paraId="7D2EC37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93645</w:t>
            </w:r>
          </w:p>
        </w:tc>
        <w:tc>
          <w:tcPr>
            <w:tcW w:w="469" w:type="pct"/>
            <w:shd w:val="clear" w:color="auto" w:fill="auto"/>
            <w:noWrap/>
            <w:vAlign w:val="center"/>
          </w:tcPr>
          <w:p w14:paraId="060CE6A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94164</w:t>
            </w:r>
          </w:p>
        </w:tc>
        <w:tc>
          <w:tcPr>
            <w:tcW w:w="381" w:type="pct"/>
            <w:shd w:val="clear" w:color="auto" w:fill="auto"/>
            <w:noWrap/>
            <w:vAlign w:val="center"/>
          </w:tcPr>
          <w:p w14:paraId="37F8457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94722</w:t>
            </w:r>
          </w:p>
        </w:tc>
      </w:tr>
      <w:tr w:rsidR="003C3DA0" w:rsidRPr="00CC49AB" w14:paraId="5E739763" w14:textId="77777777" w:rsidTr="00D34145">
        <w:trPr>
          <w:trHeight w:val="144"/>
          <w:jc w:val="center"/>
        </w:trPr>
        <w:tc>
          <w:tcPr>
            <w:tcW w:w="2099" w:type="pct"/>
            <w:shd w:val="clear" w:color="auto" w:fill="auto"/>
            <w:noWrap/>
          </w:tcPr>
          <w:p w14:paraId="61F0A45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512" w:type="pct"/>
            <w:shd w:val="clear" w:color="auto" w:fill="auto"/>
            <w:noWrap/>
            <w:vAlign w:val="center"/>
          </w:tcPr>
          <w:p w14:paraId="67DE105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111149</w:t>
            </w:r>
          </w:p>
        </w:tc>
        <w:tc>
          <w:tcPr>
            <w:tcW w:w="513" w:type="pct"/>
            <w:shd w:val="clear" w:color="auto" w:fill="auto"/>
            <w:noWrap/>
            <w:vAlign w:val="center"/>
          </w:tcPr>
          <w:p w14:paraId="4D26FA2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111674</w:t>
            </w:r>
          </w:p>
        </w:tc>
        <w:tc>
          <w:tcPr>
            <w:tcW w:w="513" w:type="pct"/>
            <w:shd w:val="clear" w:color="auto" w:fill="auto"/>
            <w:noWrap/>
            <w:vAlign w:val="center"/>
          </w:tcPr>
          <w:p w14:paraId="6B56BA3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112226</w:t>
            </w:r>
          </w:p>
        </w:tc>
        <w:tc>
          <w:tcPr>
            <w:tcW w:w="512" w:type="pct"/>
            <w:shd w:val="clear" w:color="auto" w:fill="auto"/>
            <w:noWrap/>
            <w:vAlign w:val="center"/>
          </w:tcPr>
          <w:p w14:paraId="79330EA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112812</w:t>
            </w:r>
          </w:p>
        </w:tc>
        <w:tc>
          <w:tcPr>
            <w:tcW w:w="469" w:type="pct"/>
            <w:shd w:val="clear" w:color="auto" w:fill="auto"/>
            <w:noWrap/>
            <w:vAlign w:val="center"/>
          </w:tcPr>
          <w:p w14:paraId="36C6C0F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113437</w:t>
            </w:r>
          </w:p>
        </w:tc>
        <w:tc>
          <w:tcPr>
            <w:tcW w:w="381" w:type="pct"/>
            <w:shd w:val="clear" w:color="auto" w:fill="auto"/>
            <w:noWrap/>
            <w:vAlign w:val="center"/>
          </w:tcPr>
          <w:p w14:paraId="01E58D8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114110</w:t>
            </w:r>
          </w:p>
        </w:tc>
      </w:tr>
      <w:tr w:rsidR="003C3DA0" w:rsidRPr="00CC49AB" w14:paraId="05B676A6" w14:textId="77777777" w:rsidTr="00D34145">
        <w:trPr>
          <w:trHeight w:val="144"/>
          <w:jc w:val="center"/>
        </w:trPr>
        <w:tc>
          <w:tcPr>
            <w:tcW w:w="2099" w:type="pct"/>
            <w:shd w:val="clear" w:color="auto" w:fill="auto"/>
            <w:noWrap/>
          </w:tcPr>
          <w:p w14:paraId="138389E9"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512" w:type="pct"/>
            <w:shd w:val="clear" w:color="auto" w:fill="auto"/>
            <w:noWrap/>
            <w:vAlign w:val="center"/>
          </w:tcPr>
          <w:p w14:paraId="384E6B1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435957</w:t>
            </w:r>
          </w:p>
        </w:tc>
        <w:tc>
          <w:tcPr>
            <w:tcW w:w="513" w:type="pct"/>
            <w:shd w:val="clear" w:color="auto" w:fill="auto"/>
            <w:noWrap/>
            <w:vAlign w:val="center"/>
          </w:tcPr>
          <w:p w14:paraId="336E203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438016</w:t>
            </w:r>
          </w:p>
        </w:tc>
        <w:tc>
          <w:tcPr>
            <w:tcW w:w="513" w:type="pct"/>
            <w:shd w:val="clear" w:color="auto" w:fill="auto"/>
            <w:noWrap/>
            <w:vAlign w:val="center"/>
          </w:tcPr>
          <w:p w14:paraId="22D71BA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440183</w:t>
            </w:r>
          </w:p>
        </w:tc>
        <w:tc>
          <w:tcPr>
            <w:tcW w:w="512" w:type="pct"/>
            <w:shd w:val="clear" w:color="auto" w:fill="auto"/>
            <w:noWrap/>
            <w:vAlign w:val="center"/>
          </w:tcPr>
          <w:p w14:paraId="314B98B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442481</w:t>
            </w:r>
          </w:p>
        </w:tc>
        <w:tc>
          <w:tcPr>
            <w:tcW w:w="469" w:type="pct"/>
            <w:shd w:val="clear" w:color="auto" w:fill="auto"/>
            <w:noWrap/>
            <w:vAlign w:val="center"/>
          </w:tcPr>
          <w:p w14:paraId="3C2DE11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444933</w:t>
            </w:r>
          </w:p>
        </w:tc>
        <w:tc>
          <w:tcPr>
            <w:tcW w:w="381" w:type="pct"/>
            <w:shd w:val="clear" w:color="auto" w:fill="auto"/>
            <w:noWrap/>
            <w:vAlign w:val="center"/>
          </w:tcPr>
          <w:p w14:paraId="472230C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447569</w:t>
            </w:r>
          </w:p>
        </w:tc>
      </w:tr>
      <w:tr w:rsidR="003C3DA0" w:rsidRPr="00CC49AB" w14:paraId="097D8196" w14:textId="77777777" w:rsidTr="00D34145">
        <w:trPr>
          <w:trHeight w:val="144"/>
          <w:jc w:val="center"/>
        </w:trPr>
        <w:tc>
          <w:tcPr>
            <w:tcW w:w="2099" w:type="pct"/>
            <w:shd w:val="clear" w:color="auto" w:fill="auto"/>
            <w:noWrap/>
            <w:vAlign w:val="center"/>
          </w:tcPr>
          <w:p w14:paraId="43F279C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lastRenderedPageBreak/>
              <w:t>Totali</w:t>
            </w:r>
          </w:p>
        </w:tc>
        <w:tc>
          <w:tcPr>
            <w:tcW w:w="512" w:type="pct"/>
            <w:shd w:val="clear" w:color="auto" w:fill="auto"/>
            <w:noWrap/>
            <w:vAlign w:val="center"/>
          </w:tcPr>
          <w:p w14:paraId="4837697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1416978</w:t>
            </w:r>
          </w:p>
        </w:tc>
        <w:tc>
          <w:tcPr>
            <w:tcW w:w="513" w:type="pct"/>
            <w:shd w:val="clear" w:color="auto" w:fill="auto"/>
            <w:noWrap/>
            <w:vAlign w:val="center"/>
          </w:tcPr>
          <w:p w14:paraId="10D6CD3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1423671</w:t>
            </w:r>
          </w:p>
        </w:tc>
        <w:tc>
          <w:tcPr>
            <w:tcW w:w="513" w:type="pct"/>
            <w:shd w:val="clear" w:color="auto" w:fill="auto"/>
            <w:noWrap/>
            <w:vAlign w:val="center"/>
          </w:tcPr>
          <w:p w14:paraId="1B8B3A3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1430715</w:t>
            </w:r>
          </w:p>
        </w:tc>
        <w:tc>
          <w:tcPr>
            <w:tcW w:w="512" w:type="pct"/>
            <w:shd w:val="clear" w:color="auto" w:fill="auto"/>
            <w:noWrap/>
            <w:vAlign w:val="center"/>
          </w:tcPr>
          <w:p w14:paraId="4744AF7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1438182</w:t>
            </w:r>
          </w:p>
        </w:tc>
        <w:tc>
          <w:tcPr>
            <w:tcW w:w="469" w:type="pct"/>
            <w:shd w:val="clear" w:color="auto" w:fill="auto"/>
            <w:noWrap/>
            <w:vAlign w:val="center"/>
          </w:tcPr>
          <w:p w14:paraId="310C222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1446152</w:t>
            </w:r>
          </w:p>
        </w:tc>
        <w:tc>
          <w:tcPr>
            <w:tcW w:w="381" w:type="pct"/>
            <w:shd w:val="clear" w:color="auto" w:fill="auto"/>
            <w:noWrap/>
            <w:vAlign w:val="center"/>
          </w:tcPr>
          <w:p w14:paraId="3986F54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1454721</w:t>
            </w:r>
          </w:p>
        </w:tc>
      </w:tr>
      <w:tr w:rsidR="003C3DA0" w:rsidRPr="00CC49AB" w14:paraId="7A9F5D9A" w14:textId="77777777" w:rsidTr="00D34145">
        <w:trPr>
          <w:trHeight w:val="144"/>
          <w:jc w:val="center"/>
        </w:trPr>
        <w:tc>
          <w:tcPr>
            <w:tcW w:w="2099" w:type="pct"/>
            <w:shd w:val="clear" w:color="auto" w:fill="FDE9D9" w:themeFill="accent6" w:themeFillTint="33"/>
            <w:noWrap/>
            <w:vAlign w:val="center"/>
          </w:tcPr>
          <w:p w14:paraId="2EE11F93"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512" w:type="pct"/>
            <w:shd w:val="clear" w:color="auto" w:fill="FDE9D9" w:themeFill="accent6" w:themeFillTint="33"/>
            <w:noWrap/>
            <w:vAlign w:val="center"/>
          </w:tcPr>
          <w:p w14:paraId="0D851A3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2035</w:t>
            </w:r>
          </w:p>
        </w:tc>
        <w:tc>
          <w:tcPr>
            <w:tcW w:w="513" w:type="pct"/>
            <w:shd w:val="clear" w:color="auto" w:fill="FDE9D9" w:themeFill="accent6" w:themeFillTint="33"/>
            <w:noWrap/>
            <w:vAlign w:val="center"/>
          </w:tcPr>
          <w:p w14:paraId="464B018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2036</w:t>
            </w:r>
          </w:p>
        </w:tc>
        <w:tc>
          <w:tcPr>
            <w:tcW w:w="513" w:type="pct"/>
            <w:shd w:val="clear" w:color="auto" w:fill="FDE9D9" w:themeFill="accent6" w:themeFillTint="33"/>
            <w:noWrap/>
            <w:vAlign w:val="center"/>
          </w:tcPr>
          <w:p w14:paraId="46865A3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2037</w:t>
            </w:r>
          </w:p>
        </w:tc>
        <w:tc>
          <w:tcPr>
            <w:tcW w:w="512" w:type="pct"/>
            <w:shd w:val="clear" w:color="auto" w:fill="FDE9D9" w:themeFill="accent6" w:themeFillTint="33"/>
            <w:noWrap/>
            <w:vAlign w:val="center"/>
          </w:tcPr>
          <w:p w14:paraId="2B3F65A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2038</w:t>
            </w:r>
          </w:p>
        </w:tc>
        <w:tc>
          <w:tcPr>
            <w:tcW w:w="469" w:type="pct"/>
            <w:shd w:val="clear" w:color="auto" w:fill="FDE9D9" w:themeFill="accent6" w:themeFillTint="33"/>
            <w:noWrap/>
            <w:vAlign w:val="center"/>
          </w:tcPr>
          <w:p w14:paraId="3A2B1B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2039</w:t>
            </w:r>
          </w:p>
        </w:tc>
        <w:tc>
          <w:tcPr>
            <w:tcW w:w="381" w:type="pct"/>
            <w:shd w:val="clear" w:color="auto" w:fill="FDE9D9" w:themeFill="accent6" w:themeFillTint="33"/>
            <w:noWrap/>
            <w:vAlign w:val="center"/>
          </w:tcPr>
          <w:p w14:paraId="22D904F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2040</w:t>
            </w:r>
          </w:p>
        </w:tc>
      </w:tr>
      <w:tr w:rsidR="003C3DA0" w:rsidRPr="00CC49AB" w14:paraId="741203D2" w14:textId="77777777" w:rsidTr="00D34145">
        <w:trPr>
          <w:trHeight w:val="144"/>
          <w:jc w:val="center"/>
        </w:trPr>
        <w:tc>
          <w:tcPr>
            <w:tcW w:w="2099" w:type="pct"/>
            <w:shd w:val="clear" w:color="auto" w:fill="auto"/>
            <w:noWrap/>
          </w:tcPr>
          <w:p w14:paraId="4ED6C4C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512" w:type="pct"/>
            <w:shd w:val="clear" w:color="auto" w:fill="auto"/>
            <w:noWrap/>
            <w:vAlign w:val="center"/>
          </w:tcPr>
          <w:p w14:paraId="204896A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620924</w:t>
            </w:r>
          </w:p>
        </w:tc>
        <w:tc>
          <w:tcPr>
            <w:tcW w:w="513" w:type="pct"/>
            <w:shd w:val="clear" w:color="auto" w:fill="auto"/>
            <w:noWrap/>
            <w:vAlign w:val="center"/>
          </w:tcPr>
          <w:p w14:paraId="1BC88EF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625212</w:t>
            </w:r>
          </w:p>
        </w:tc>
        <w:tc>
          <w:tcPr>
            <w:tcW w:w="513" w:type="pct"/>
            <w:shd w:val="clear" w:color="auto" w:fill="auto"/>
            <w:noWrap/>
            <w:vAlign w:val="center"/>
          </w:tcPr>
          <w:p w14:paraId="78223F3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629918</w:t>
            </w:r>
          </w:p>
        </w:tc>
        <w:tc>
          <w:tcPr>
            <w:tcW w:w="512" w:type="pct"/>
            <w:shd w:val="clear" w:color="auto" w:fill="auto"/>
            <w:noWrap/>
            <w:vAlign w:val="center"/>
          </w:tcPr>
          <w:p w14:paraId="54E05A3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635119</w:t>
            </w:r>
          </w:p>
        </w:tc>
        <w:tc>
          <w:tcPr>
            <w:tcW w:w="469" w:type="pct"/>
            <w:shd w:val="clear" w:color="auto" w:fill="auto"/>
            <w:noWrap/>
            <w:vAlign w:val="center"/>
          </w:tcPr>
          <w:p w14:paraId="3DF1575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640904</w:t>
            </w:r>
          </w:p>
        </w:tc>
        <w:tc>
          <w:tcPr>
            <w:tcW w:w="381" w:type="pct"/>
            <w:shd w:val="clear" w:color="auto" w:fill="auto"/>
            <w:noWrap/>
            <w:vAlign w:val="center"/>
          </w:tcPr>
          <w:p w14:paraId="6EB0149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647384</w:t>
            </w:r>
          </w:p>
        </w:tc>
      </w:tr>
      <w:tr w:rsidR="003C3DA0" w:rsidRPr="00CC49AB" w14:paraId="4E20D691" w14:textId="77777777" w:rsidTr="00D34145">
        <w:trPr>
          <w:trHeight w:val="144"/>
          <w:jc w:val="center"/>
        </w:trPr>
        <w:tc>
          <w:tcPr>
            <w:tcW w:w="2099" w:type="pct"/>
            <w:shd w:val="clear" w:color="auto" w:fill="auto"/>
            <w:noWrap/>
          </w:tcPr>
          <w:p w14:paraId="722986F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512" w:type="pct"/>
            <w:shd w:val="clear" w:color="auto" w:fill="auto"/>
            <w:noWrap/>
            <w:vAlign w:val="center"/>
          </w:tcPr>
          <w:p w14:paraId="3E2AF54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182487</w:t>
            </w:r>
          </w:p>
        </w:tc>
        <w:tc>
          <w:tcPr>
            <w:tcW w:w="513" w:type="pct"/>
            <w:shd w:val="clear" w:color="auto" w:fill="auto"/>
            <w:noWrap/>
            <w:vAlign w:val="center"/>
          </w:tcPr>
          <w:p w14:paraId="110FF53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183747</w:t>
            </w:r>
          </w:p>
        </w:tc>
        <w:tc>
          <w:tcPr>
            <w:tcW w:w="513" w:type="pct"/>
            <w:shd w:val="clear" w:color="auto" w:fill="auto"/>
            <w:noWrap/>
            <w:vAlign w:val="center"/>
          </w:tcPr>
          <w:p w14:paraId="2C3F0BB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185130</w:t>
            </w:r>
          </w:p>
        </w:tc>
        <w:tc>
          <w:tcPr>
            <w:tcW w:w="512" w:type="pct"/>
            <w:shd w:val="clear" w:color="auto" w:fill="auto"/>
            <w:noWrap/>
            <w:vAlign w:val="center"/>
          </w:tcPr>
          <w:p w14:paraId="09B0F89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186659</w:t>
            </w:r>
          </w:p>
        </w:tc>
        <w:tc>
          <w:tcPr>
            <w:tcW w:w="469" w:type="pct"/>
            <w:shd w:val="clear" w:color="auto" w:fill="auto"/>
            <w:noWrap/>
            <w:vAlign w:val="center"/>
          </w:tcPr>
          <w:p w14:paraId="653DB0E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188359</w:t>
            </w:r>
          </w:p>
        </w:tc>
        <w:tc>
          <w:tcPr>
            <w:tcW w:w="381" w:type="pct"/>
            <w:shd w:val="clear" w:color="auto" w:fill="auto"/>
            <w:noWrap/>
            <w:vAlign w:val="center"/>
          </w:tcPr>
          <w:p w14:paraId="0AB7F43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190263</w:t>
            </w:r>
          </w:p>
        </w:tc>
      </w:tr>
      <w:tr w:rsidR="003C3DA0" w:rsidRPr="00CC49AB" w14:paraId="62A88964" w14:textId="77777777" w:rsidTr="00D34145">
        <w:trPr>
          <w:trHeight w:val="144"/>
          <w:jc w:val="center"/>
        </w:trPr>
        <w:tc>
          <w:tcPr>
            <w:tcW w:w="2099" w:type="pct"/>
            <w:shd w:val="clear" w:color="auto" w:fill="auto"/>
            <w:noWrap/>
          </w:tcPr>
          <w:p w14:paraId="5CD46AC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512" w:type="pct"/>
            <w:shd w:val="clear" w:color="auto" w:fill="auto"/>
            <w:noWrap/>
            <w:vAlign w:val="center"/>
          </w:tcPr>
          <w:p w14:paraId="5C11B9B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95326</w:t>
            </w:r>
          </w:p>
        </w:tc>
        <w:tc>
          <w:tcPr>
            <w:tcW w:w="513" w:type="pct"/>
            <w:shd w:val="clear" w:color="auto" w:fill="auto"/>
            <w:noWrap/>
            <w:vAlign w:val="center"/>
          </w:tcPr>
          <w:p w14:paraId="2F0ECF1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95984</w:t>
            </w:r>
          </w:p>
        </w:tc>
        <w:tc>
          <w:tcPr>
            <w:tcW w:w="513" w:type="pct"/>
            <w:shd w:val="clear" w:color="auto" w:fill="auto"/>
            <w:noWrap/>
            <w:vAlign w:val="center"/>
          </w:tcPr>
          <w:p w14:paraId="662B79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96706</w:t>
            </w:r>
          </w:p>
        </w:tc>
        <w:tc>
          <w:tcPr>
            <w:tcW w:w="512" w:type="pct"/>
            <w:shd w:val="clear" w:color="auto" w:fill="auto"/>
            <w:noWrap/>
            <w:vAlign w:val="center"/>
          </w:tcPr>
          <w:p w14:paraId="2CEF5C0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97505</w:t>
            </w:r>
          </w:p>
        </w:tc>
        <w:tc>
          <w:tcPr>
            <w:tcW w:w="469" w:type="pct"/>
            <w:shd w:val="clear" w:color="auto" w:fill="auto"/>
            <w:noWrap/>
            <w:vAlign w:val="center"/>
          </w:tcPr>
          <w:p w14:paraId="75A9F6E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98393</w:t>
            </w:r>
          </w:p>
        </w:tc>
        <w:tc>
          <w:tcPr>
            <w:tcW w:w="381" w:type="pct"/>
            <w:shd w:val="clear" w:color="auto" w:fill="auto"/>
            <w:noWrap/>
            <w:vAlign w:val="center"/>
          </w:tcPr>
          <w:p w14:paraId="1471892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99388</w:t>
            </w:r>
          </w:p>
        </w:tc>
      </w:tr>
      <w:tr w:rsidR="003C3DA0" w:rsidRPr="00CC49AB" w14:paraId="219CC9AF" w14:textId="77777777" w:rsidTr="00D34145">
        <w:trPr>
          <w:trHeight w:val="144"/>
          <w:jc w:val="center"/>
        </w:trPr>
        <w:tc>
          <w:tcPr>
            <w:tcW w:w="2099" w:type="pct"/>
            <w:shd w:val="clear" w:color="auto" w:fill="auto"/>
            <w:noWrap/>
          </w:tcPr>
          <w:p w14:paraId="76ABBFC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512" w:type="pct"/>
            <w:shd w:val="clear" w:color="auto" w:fill="auto"/>
            <w:noWrap/>
            <w:vAlign w:val="center"/>
          </w:tcPr>
          <w:p w14:paraId="35EA330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114837</w:t>
            </w:r>
          </w:p>
        </w:tc>
        <w:tc>
          <w:tcPr>
            <w:tcW w:w="513" w:type="pct"/>
            <w:shd w:val="clear" w:color="auto" w:fill="auto"/>
            <w:noWrap/>
            <w:vAlign w:val="center"/>
          </w:tcPr>
          <w:p w14:paraId="74B5653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115630</w:t>
            </w:r>
          </w:p>
        </w:tc>
        <w:tc>
          <w:tcPr>
            <w:tcW w:w="513" w:type="pct"/>
            <w:shd w:val="clear" w:color="auto" w:fill="auto"/>
            <w:noWrap/>
            <w:vAlign w:val="center"/>
          </w:tcPr>
          <w:p w14:paraId="6DF9EE7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116501</w:t>
            </w:r>
          </w:p>
        </w:tc>
        <w:tc>
          <w:tcPr>
            <w:tcW w:w="512" w:type="pct"/>
            <w:shd w:val="clear" w:color="auto" w:fill="auto"/>
            <w:noWrap/>
            <w:vAlign w:val="center"/>
          </w:tcPr>
          <w:p w14:paraId="283E174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117462</w:t>
            </w:r>
          </w:p>
        </w:tc>
        <w:tc>
          <w:tcPr>
            <w:tcW w:w="469" w:type="pct"/>
            <w:shd w:val="clear" w:color="auto" w:fill="auto"/>
            <w:noWrap/>
            <w:vAlign w:val="center"/>
          </w:tcPr>
          <w:p w14:paraId="71100D1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118532</w:t>
            </w:r>
          </w:p>
        </w:tc>
        <w:tc>
          <w:tcPr>
            <w:tcW w:w="381" w:type="pct"/>
            <w:shd w:val="clear" w:color="auto" w:fill="auto"/>
            <w:noWrap/>
            <w:vAlign w:val="center"/>
          </w:tcPr>
          <w:p w14:paraId="0FD2B60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119731</w:t>
            </w:r>
          </w:p>
        </w:tc>
      </w:tr>
      <w:tr w:rsidR="003C3DA0" w:rsidRPr="00CC49AB" w14:paraId="1616172E" w14:textId="77777777" w:rsidTr="00D34145">
        <w:trPr>
          <w:trHeight w:val="144"/>
          <w:jc w:val="center"/>
        </w:trPr>
        <w:tc>
          <w:tcPr>
            <w:tcW w:w="2099" w:type="pct"/>
            <w:shd w:val="clear" w:color="auto" w:fill="auto"/>
            <w:noWrap/>
          </w:tcPr>
          <w:p w14:paraId="16F2147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512" w:type="pct"/>
            <w:shd w:val="clear" w:color="auto" w:fill="auto"/>
            <w:noWrap/>
            <w:vAlign w:val="center"/>
          </w:tcPr>
          <w:p w14:paraId="6007130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450423</w:t>
            </w:r>
          </w:p>
        </w:tc>
        <w:tc>
          <w:tcPr>
            <w:tcW w:w="513" w:type="pct"/>
            <w:shd w:val="clear" w:color="auto" w:fill="auto"/>
            <w:noWrap/>
            <w:vAlign w:val="center"/>
          </w:tcPr>
          <w:p w14:paraId="0A720DE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453534</w:t>
            </w:r>
          </w:p>
        </w:tc>
        <w:tc>
          <w:tcPr>
            <w:tcW w:w="513" w:type="pct"/>
            <w:shd w:val="clear" w:color="auto" w:fill="auto"/>
            <w:noWrap/>
            <w:vAlign w:val="center"/>
          </w:tcPr>
          <w:p w14:paraId="548BEAE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456947</w:t>
            </w:r>
          </w:p>
        </w:tc>
        <w:tc>
          <w:tcPr>
            <w:tcW w:w="512" w:type="pct"/>
            <w:shd w:val="clear" w:color="auto" w:fill="auto"/>
            <w:noWrap/>
            <w:vAlign w:val="center"/>
          </w:tcPr>
          <w:p w14:paraId="16C04CA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460720</w:t>
            </w:r>
          </w:p>
        </w:tc>
        <w:tc>
          <w:tcPr>
            <w:tcW w:w="469" w:type="pct"/>
            <w:shd w:val="clear" w:color="auto" w:fill="auto"/>
            <w:noWrap/>
            <w:vAlign w:val="center"/>
          </w:tcPr>
          <w:p w14:paraId="6A4A8D1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464917</w:t>
            </w:r>
          </w:p>
        </w:tc>
        <w:tc>
          <w:tcPr>
            <w:tcW w:w="381" w:type="pct"/>
            <w:shd w:val="clear" w:color="auto" w:fill="auto"/>
            <w:noWrap/>
            <w:vAlign w:val="center"/>
          </w:tcPr>
          <w:p w14:paraId="4913C26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469617</w:t>
            </w:r>
          </w:p>
        </w:tc>
      </w:tr>
      <w:tr w:rsidR="003C3DA0" w:rsidRPr="00CC49AB" w14:paraId="24D9B57F" w14:textId="77777777" w:rsidTr="00D34145">
        <w:trPr>
          <w:trHeight w:val="144"/>
          <w:jc w:val="center"/>
        </w:trPr>
        <w:tc>
          <w:tcPr>
            <w:tcW w:w="2099" w:type="pct"/>
            <w:shd w:val="clear" w:color="auto" w:fill="auto"/>
            <w:noWrap/>
            <w:vAlign w:val="center"/>
          </w:tcPr>
          <w:p w14:paraId="6883FBC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12" w:type="pct"/>
            <w:shd w:val="clear" w:color="auto" w:fill="auto"/>
            <w:noWrap/>
            <w:vAlign w:val="center"/>
          </w:tcPr>
          <w:p w14:paraId="2A5FDB3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1463997</w:t>
            </w:r>
          </w:p>
        </w:tc>
        <w:tc>
          <w:tcPr>
            <w:tcW w:w="513" w:type="pct"/>
            <w:shd w:val="clear" w:color="auto" w:fill="auto"/>
            <w:noWrap/>
            <w:vAlign w:val="center"/>
          </w:tcPr>
          <w:p w14:paraId="3A6A7EF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1474107</w:t>
            </w:r>
          </w:p>
        </w:tc>
        <w:tc>
          <w:tcPr>
            <w:tcW w:w="513" w:type="pct"/>
            <w:shd w:val="clear" w:color="auto" w:fill="auto"/>
            <w:noWrap/>
            <w:vAlign w:val="center"/>
          </w:tcPr>
          <w:p w14:paraId="229682D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1485203</w:t>
            </w:r>
          </w:p>
        </w:tc>
        <w:tc>
          <w:tcPr>
            <w:tcW w:w="512" w:type="pct"/>
            <w:shd w:val="clear" w:color="auto" w:fill="auto"/>
            <w:noWrap/>
            <w:vAlign w:val="center"/>
          </w:tcPr>
          <w:p w14:paraId="0326E85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1497464</w:t>
            </w:r>
          </w:p>
        </w:tc>
        <w:tc>
          <w:tcPr>
            <w:tcW w:w="469" w:type="pct"/>
            <w:shd w:val="clear" w:color="auto" w:fill="auto"/>
            <w:noWrap/>
            <w:vAlign w:val="center"/>
          </w:tcPr>
          <w:p w14:paraId="06AB66B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1511105</w:t>
            </w:r>
          </w:p>
        </w:tc>
        <w:tc>
          <w:tcPr>
            <w:tcW w:w="381" w:type="pct"/>
            <w:shd w:val="clear" w:color="auto" w:fill="auto"/>
            <w:noWrap/>
            <w:vAlign w:val="center"/>
          </w:tcPr>
          <w:p w14:paraId="788F19B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1526382</w:t>
            </w:r>
          </w:p>
        </w:tc>
      </w:tr>
      <w:tr w:rsidR="003C3DA0" w:rsidRPr="00CC49AB" w14:paraId="71CCC0AC" w14:textId="77777777" w:rsidTr="00D34145">
        <w:trPr>
          <w:trHeight w:val="144"/>
          <w:jc w:val="center"/>
        </w:trPr>
        <w:tc>
          <w:tcPr>
            <w:tcW w:w="2099" w:type="pct"/>
            <w:shd w:val="clear" w:color="auto" w:fill="FDE9D9" w:themeFill="accent6" w:themeFillTint="33"/>
            <w:noWrap/>
            <w:vAlign w:val="center"/>
          </w:tcPr>
          <w:p w14:paraId="4F148CC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512" w:type="pct"/>
            <w:shd w:val="clear" w:color="auto" w:fill="FDE9D9" w:themeFill="accent6" w:themeFillTint="33"/>
            <w:noWrap/>
            <w:vAlign w:val="center"/>
          </w:tcPr>
          <w:p w14:paraId="626A48C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2041</w:t>
            </w:r>
          </w:p>
        </w:tc>
        <w:tc>
          <w:tcPr>
            <w:tcW w:w="513" w:type="pct"/>
            <w:shd w:val="clear" w:color="auto" w:fill="FDE9D9" w:themeFill="accent6" w:themeFillTint="33"/>
            <w:noWrap/>
            <w:vAlign w:val="center"/>
          </w:tcPr>
          <w:p w14:paraId="2276A58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2042</w:t>
            </w:r>
          </w:p>
        </w:tc>
        <w:tc>
          <w:tcPr>
            <w:tcW w:w="513" w:type="pct"/>
            <w:shd w:val="clear" w:color="auto" w:fill="FDE9D9" w:themeFill="accent6" w:themeFillTint="33"/>
            <w:noWrap/>
            <w:vAlign w:val="center"/>
          </w:tcPr>
          <w:p w14:paraId="3CB8FE7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2043</w:t>
            </w:r>
          </w:p>
        </w:tc>
        <w:tc>
          <w:tcPr>
            <w:tcW w:w="512" w:type="pct"/>
            <w:shd w:val="clear" w:color="auto" w:fill="FDE9D9" w:themeFill="accent6" w:themeFillTint="33"/>
            <w:noWrap/>
            <w:vAlign w:val="center"/>
          </w:tcPr>
          <w:p w14:paraId="2006ED9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2044</w:t>
            </w:r>
          </w:p>
        </w:tc>
        <w:tc>
          <w:tcPr>
            <w:tcW w:w="469" w:type="pct"/>
            <w:shd w:val="clear" w:color="auto" w:fill="FDE9D9" w:themeFill="accent6" w:themeFillTint="33"/>
            <w:noWrap/>
            <w:vAlign w:val="center"/>
          </w:tcPr>
          <w:p w14:paraId="44D5122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2045</w:t>
            </w:r>
          </w:p>
        </w:tc>
        <w:tc>
          <w:tcPr>
            <w:tcW w:w="381" w:type="pct"/>
            <w:shd w:val="clear" w:color="auto" w:fill="FDE9D9" w:themeFill="accent6" w:themeFillTint="33"/>
            <w:noWrap/>
            <w:vAlign w:val="center"/>
          </w:tcPr>
          <w:p w14:paraId="3D25E4F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2046</w:t>
            </w:r>
          </w:p>
        </w:tc>
      </w:tr>
      <w:tr w:rsidR="003C3DA0" w:rsidRPr="00CC49AB" w14:paraId="09A9201F" w14:textId="77777777" w:rsidTr="00D34145">
        <w:trPr>
          <w:trHeight w:val="144"/>
          <w:jc w:val="center"/>
        </w:trPr>
        <w:tc>
          <w:tcPr>
            <w:tcW w:w="2099" w:type="pct"/>
            <w:shd w:val="clear" w:color="auto" w:fill="auto"/>
            <w:noWrap/>
          </w:tcPr>
          <w:p w14:paraId="57087F7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512" w:type="pct"/>
            <w:shd w:val="clear" w:color="auto" w:fill="auto"/>
            <w:noWrap/>
            <w:vAlign w:val="center"/>
          </w:tcPr>
          <w:p w14:paraId="7C0FEC1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654690</w:t>
            </w:r>
          </w:p>
        </w:tc>
        <w:tc>
          <w:tcPr>
            <w:tcW w:w="513" w:type="pct"/>
            <w:shd w:val="clear" w:color="auto" w:fill="auto"/>
            <w:noWrap/>
            <w:vAlign w:val="center"/>
          </w:tcPr>
          <w:p w14:paraId="09E1676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662982</w:t>
            </w:r>
          </w:p>
        </w:tc>
        <w:tc>
          <w:tcPr>
            <w:tcW w:w="513" w:type="pct"/>
            <w:shd w:val="clear" w:color="auto" w:fill="auto"/>
            <w:noWrap/>
            <w:vAlign w:val="center"/>
          </w:tcPr>
          <w:p w14:paraId="2749B39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672455</w:t>
            </w:r>
          </w:p>
        </w:tc>
        <w:tc>
          <w:tcPr>
            <w:tcW w:w="512" w:type="pct"/>
            <w:shd w:val="clear" w:color="auto" w:fill="auto"/>
            <w:noWrap/>
            <w:vAlign w:val="center"/>
          </w:tcPr>
          <w:p w14:paraId="517C60E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683350</w:t>
            </w:r>
          </w:p>
        </w:tc>
        <w:tc>
          <w:tcPr>
            <w:tcW w:w="469" w:type="pct"/>
            <w:shd w:val="clear" w:color="auto" w:fill="auto"/>
            <w:noWrap/>
            <w:vAlign w:val="center"/>
          </w:tcPr>
          <w:p w14:paraId="2B9E7A1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695961</w:t>
            </w:r>
          </w:p>
        </w:tc>
        <w:tc>
          <w:tcPr>
            <w:tcW w:w="381" w:type="pct"/>
            <w:shd w:val="clear" w:color="auto" w:fill="auto"/>
            <w:noWrap/>
            <w:vAlign w:val="center"/>
          </w:tcPr>
          <w:p w14:paraId="79BE03E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710652</w:t>
            </w:r>
          </w:p>
        </w:tc>
      </w:tr>
      <w:tr w:rsidR="003C3DA0" w:rsidRPr="00CC49AB" w14:paraId="3245C309" w14:textId="77777777" w:rsidTr="00D34145">
        <w:trPr>
          <w:trHeight w:val="144"/>
          <w:jc w:val="center"/>
        </w:trPr>
        <w:tc>
          <w:tcPr>
            <w:tcW w:w="2099" w:type="pct"/>
            <w:shd w:val="clear" w:color="auto" w:fill="auto"/>
            <w:noWrap/>
          </w:tcPr>
          <w:p w14:paraId="3841FF5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512" w:type="pct"/>
            <w:shd w:val="clear" w:color="auto" w:fill="auto"/>
            <w:noWrap/>
            <w:vAlign w:val="center"/>
          </w:tcPr>
          <w:p w14:paraId="56ED30F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192410</w:t>
            </w:r>
          </w:p>
        </w:tc>
        <w:tc>
          <w:tcPr>
            <w:tcW w:w="513" w:type="pct"/>
            <w:shd w:val="clear" w:color="auto" w:fill="auto"/>
            <w:noWrap/>
            <w:vAlign w:val="center"/>
          </w:tcPr>
          <w:p w14:paraId="647BC8A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194847</w:t>
            </w:r>
          </w:p>
        </w:tc>
        <w:tc>
          <w:tcPr>
            <w:tcW w:w="513" w:type="pct"/>
            <w:shd w:val="clear" w:color="auto" w:fill="auto"/>
            <w:noWrap/>
            <w:vAlign w:val="center"/>
          </w:tcPr>
          <w:p w14:paraId="7BCD512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197632</w:t>
            </w:r>
          </w:p>
        </w:tc>
        <w:tc>
          <w:tcPr>
            <w:tcW w:w="512" w:type="pct"/>
            <w:shd w:val="clear" w:color="auto" w:fill="auto"/>
            <w:noWrap/>
            <w:vAlign w:val="center"/>
          </w:tcPr>
          <w:p w14:paraId="0EAE747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200833</w:t>
            </w:r>
          </w:p>
        </w:tc>
        <w:tc>
          <w:tcPr>
            <w:tcW w:w="469" w:type="pct"/>
            <w:shd w:val="clear" w:color="auto" w:fill="auto"/>
            <w:noWrap/>
            <w:vAlign w:val="center"/>
          </w:tcPr>
          <w:p w14:paraId="55B707D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204540</w:t>
            </w:r>
          </w:p>
        </w:tc>
        <w:tc>
          <w:tcPr>
            <w:tcW w:w="381" w:type="pct"/>
            <w:shd w:val="clear" w:color="auto" w:fill="auto"/>
            <w:noWrap/>
            <w:vAlign w:val="center"/>
          </w:tcPr>
          <w:p w14:paraId="69B3D02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208857</w:t>
            </w:r>
          </w:p>
        </w:tc>
      </w:tr>
      <w:tr w:rsidR="003C3DA0" w:rsidRPr="00CC49AB" w14:paraId="1A206649" w14:textId="77777777" w:rsidTr="00D34145">
        <w:trPr>
          <w:trHeight w:val="144"/>
          <w:jc w:val="center"/>
        </w:trPr>
        <w:tc>
          <w:tcPr>
            <w:tcW w:w="2099" w:type="pct"/>
            <w:shd w:val="clear" w:color="auto" w:fill="auto"/>
            <w:noWrap/>
          </w:tcPr>
          <w:p w14:paraId="3957F9B3"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512" w:type="pct"/>
            <w:shd w:val="clear" w:color="auto" w:fill="auto"/>
            <w:noWrap/>
            <w:vAlign w:val="center"/>
          </w:tcPr>
          <w:p w14:paraId="7F13222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100509</w:t>
            </w:r>
          </w:p>
        </w:tc>
        <w:tc>
          <w:tcPr>
            <w:tcW w:w="513" w:type="pct"/>
            <w:shd w:val="clear" w:color="auto" w:fill="auto"/>
            <w:noWrap/>
            <w:vAlign w:val="center"/>
          </w:tcPr>
          <w:p w14:paraId="1C1292C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101782</w:t>
            </w:r>
          </w:p>
        </w:tc>
        <w:tc>
          <w:tcPr>
            <w:tcW w:w="513" w:type="pct"/>
            <w:shd w:val="clear" w:color="auto" w:fill="auto"/>
            <w:noWrap/>
            <w:vAlign w:val="center"/>
          </w:tcPr>
          <w:p w14:paraId="0F96B1E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103237</w:t>
            </w:r>
          </w:p>
        </w:tc>
        <w:tc>
          <w:tcPr>
            <w:tcW w:w="512" w:type="pct"/>
            <w:shd w:val="clear" w:color="auto" w:fill="auto"/>
            <w:noWrap/>
            <w:vAlign w:val="center"/>
          </w:tcPr>
          <w:p w14:paraId="2333557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104909</w:t>
            </w:r>
          </w:p>
        </w:tc>
        <w:tc>
          <w:tcPr>
            <w:tcW w:w="469" w:type="pct"/>
            <w:shd w:val="clear" w:color="auto" w:fill="auto"/>
            <w:noWrap/>
            <w:vAlign w:val="center"/>
          </w:tcPr>
          <w:p w14:paraId="0363783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106845</w:t>
            </w:r>
          </w:p>
        </w:tc>
        <w:tc>
          <w:tcPr>
            <w:tcW w:w="381" w:type="pct"/>
            <w:shd w:val="clear" w:color="auto" w:fill="auto"/>
            <w:noWrap/>
            <w:vAlign w:val="center"/>
          </w:tcPr>
          <w:p w14:paraId="1A07039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109101</w:t>
            </w:r>
          </w:p>
        </w:tc>
      </w:tr>
      <w:tr w:rsidR="003C3DA0" w:rsidRPr="00CC49AB" w14:paraId="1AE49540" w14:textId="77777777" w:rsidTr="00D34145">
        <w:trPr>
          <w:trHeight w:val="144"/>
          <w:jc w:val="center"/>
        </w:trPr>
        <w:tc>
          <w:tcPr>
            <w:tcW w:w="2099" w:type="pct"/>
            <w:shd w:val="clear" w:color="auto" w:fill="auto"/>
            <w:noWrap/>
          </w:tcPr>
          <w:p w14:paraId="6800B01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512" w:type="pct"/>
            <w:shd w:val="clear" w:color="auto" w:fill="auto"/>
            <w:noWrap/>
            <w:vAlign w:val="center"/>
          </w:tcPr>
          <w:p w14:paraId="7D71788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121082</w:t>
            </w:r>
          </w:p>
        </w:tc>
        <w:tc>
          <w:tcPr>
            <w:tcW w:w="513" w:type="pct"/>
            <w:shd w:val="clear" w:color="auto" w:fill="auto"/>
            <w:noWrap/>
            <w:vAlign w:val="center"/>
          </w:tcPr>
          <w:p w14:paraId="052A39D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122615</w:t>
            </w:r>
          </w:p>
        </w:tc>
        <w:tc>
          <w:tcPr>
            <w:tcW w:w="513" w:type="pct"/>
            <w:shd w:val="clear" w:color="auto" w:fill="auto"/>
            <w:noWrap/>
            <w:vAlign w:val="center"/>
          </w:tcPr>
          <w:p w14:paraId="3FF9188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124368</w:t>
            </w:r>
          </w:p>
        </w:tc>
        <w:tc>
          <w:tcPr>
            <w:tcW w:w="512" w:type="pct"/>
            <w:shd w:val="clear" w:color="auto" w:fill="auto"/>
            <w:noWrap/>
            <w:vAlign w:val="center"/>
          </w:tcPr>
          <w:p w14:paraId="522E30A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126382</w:t>
            </w:r>
          </w:p>
        </w:tc>
        <w:tc>
          <w:tcPr>
            <w:tcW w:w="469" w:type="pct"/>
            <w:shd w:val="clear" w:color="auto" w:fill="auto"/>
            <w:noWrap/>
            <w:vAlign w:val="center"/>
          </w:tcPr>
          <w:p w14:paraId="510D796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128715</w:t>
            </w:r>
          </w:p>
        </w:tc>
        <w:tc>
          <w:tcPr>
            <w:tcW w:w="381" w:type="pct"/>
            <w:shd w:val="clear" w:color="auto" w:fill="auto"/>
            <w:noWrap/>
            <w:vAlign w:val="center"/>
          </w:tcPr>
          <w:p w14:paraId="0CF7D64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131432</w:t>
            </w:r>
          </w:p>
        </w:tc>
      </w:tr>
      <w:tr w:rsidR="003C3DA0" w:rsidRPr="00CC49AB" w14:paraId="15388B83" w14:textId="77777777" w:rsidTr="00D34145">
        <w:trPr>
          <w:trHeight w:val="144"/>
          <w:jc w:val="center"/>
        </w:trPr>
        <w:tc>
          <w:tcPr>
            <w:tcW w:w="2099" w:type="pct"/>
            <w:shd w:val="clear" w:color="auto" w:fill="auto"/>
            <w:noWrap/>
          </w:tcPr>
          <w:p w14:paraId="4E3E6CD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512" w:type="pct"/>
            <w:shd w:val="clear" w:color="auto" w:fill="auto"/>
            <w:noWrap/>
            <w:vAlign w:val="center"/>
          </w:tcPr>
          <w:p w14:paraId="4BE2AE4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474917</w:t>
            </w:r>
          </w:p>
        </w:tc>
        <w:tc>
          <w:tcPr>
            <w:tcW w:w="513" w:type="pct"/>
            <w:shd w:val="clear" w:color="auto" w:fill="auto"/>
            <w:noWrap/>
            <w:vAlign w:val="center"/>
          </w:tcPr>
          <w:p w14:paraId="5245A84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480932</w:t>
            </w:r>
          </w:p>
        </w:tc>
        <w:tc>
          <w:tcPr>
            <w:tcW w:w="513" w:type="pct"/>
            <w:shd w:val="clear" w:color="auto" w:fill="auto"/>
            <w:noWrap/>
            <w:vAlign w:val="center"/>
          </w:tcPr>
          <w:p w14:paraId="5555594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487804</w:t>
            </w:r>
          </w:p>
        </w:tc>
        <w:tc>
          <w:tcPr>
            <w:tcW w:w="512" w:type="pct"/>
            <w:shd w:val="clear" w:color="auto" w:fill="auto"/>
            <w:noWrap/>
            <w:vAlign w:val="center"/>
          </w:tcPr>
          <w:p w14:paraId="464EB61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495707</w:t>
            </w:r>
          </w:p>
        </w:tc>
        <w:tc>
          <w:tcPr>
            <w:tcW w:w="469" w:type="pct"/>
            <w:shd w:val="clear" w:color="auto" w:fill="auto"/>
            <w:noWrap/>
            <w:vAlign w:val="center"/>
          </w:tcPr>
          <w:p w14:paraId="54AC33C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504855</w:t>
            </w:r>
          </w:p>
        </w:tc>
        <w:tc>
          <w:tcPr>
            <w:tcW w:w="381" w:type="pct"/>
            <w:shd w:val="clear" w:color="auto" w:fill="auto"/>
            <w:noWrap/>
            <w:vAlign w:val="center"/>
          </w:tcPr>
          <w:p w14:paraId="6D4BEFB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515512</w:t>
            </w:r>
          </w:p>
        </w:tc>
      </w:tr>
      <w:tr w:rsidR="003C3DA0" w:rsidRPr="00CC49AB" w14:paraId="2D015E06" w14:textId="77777777" w:rsidTr="00D34145">
        <w:trPr>
          <w:trHeight w:val="144"/>
          <w:jc w:val="center"/>
        </w:trPr>
        <w:tc>
          <w:tcPr>
            <w:tcW w:w="2099" w:type="pct"/>
            <w:shd w:val="clear" w:color="auto" w:fill="auto"/>
            <w:noWrap/>
            <w:vAlign w:val="center"/>
          </w:tcPr>
          <w:p w14:paraId="354CEB7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12" w:type="pct"/>
            <w:shd w:val="clear" w:color="auto" w:fill="auto"/>
            <w:noWrap/>
            <w:vAlign w:val="center"/>
          </w:tcPr>
          <w:p w14:paraId="62F1397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1543608</w:t>
            </w:r>
          </w:p>
        </w:tc>
        <w:tc>
          <w:tcPr>
            <w:tcW w:w="513" w:type="pct"/>
            <w:shd w:val="clear" w:color="auto" w:fill="auto"/>
            <w:noWrap/>
            <w:vAlign w:val="center"/>
          </w:tcPr>
          <w:p w14:paraId="5B37A91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1563158</w:t>
            </w:r>
          </w:p>
        </w:tc>
        <w:tc>
          <w:tcPr>
            <w:tcW w:w="513" w:type="pct"/>
            <w:shd w:val="clear" w:color="auto" w:fill="auto"/>
            <w:noWrap/>
            <w:vAlign w:val="center"/>
          </w:tcPr>
          <w:p w14:paraId="015F673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1585495</w:t>
            </w:r>
          </w:p>
        </w:tc>
        <w:tc>
          <w:tcPr>
            <w:tcW w:w="512" w:type="pct"/>
            <w:shd w:val="clear" w:color="auto" w:fill="auto"/>
            <w:noWrap/>
            <w:vAlign w:val="center"/>
          </w:tcPr>
          <w:p w14:paraId="4406C2B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1611182</w:t>
            </w:r>
          </w:p>
        </w:tc>
        <w:tc>
          <w:tcPr>
            <w:tcW w:w="469" w:type="pct"/>
            <w:shd w:val="clear" w:color="auto" w:fill="auto"/>
            <w:noWrap/>
            <w:vAlign w:val="center"/>
          </w:tcPr>
          <w:p w14:paraId="52684F8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1640915</w:t>
            </w:r>
          </w:p>
        </w:tc>
        <w:tc>
          <w:tcPr>
            <w:tcW w:w="381" w:type="pct"/>
            <w:shd w:val="clear" w:color="auto" w:fill="auto"/>
            <w:noWrap/>
            <w:vAlign w:val="center"/>
          </w:tcPr>
          <w:p w14:paraId="06C0C99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1675554</w:t>
            </w:r>
          </w:p>
        </w:tc>
      </w:tr>
      <w:tr w:rsidR="003C3DA0" w:rsidRPr="00CC49AB" w14:paraId="70E50AE8" w14:textId="77777777" w:rsidTr="00D34145">
        <w:trPr>
          <w:trHeight w:val="144"/>
          <w:jc w:val="center"/>
        </w:trPr>
        <w:tc>
          <w:tcPr>
            <w:tcW w:w="2099" w:type="pct"/>
            <w:shd w:val="clear" w:color="auto" w:fill="FDE9D9" w:themeFill="accent6" w:themeFillTint="33"/>
            <w:noWrap/>
            <w:vAlign w:val="center"/>
          </w:tcPr>
          <w:p w14:paraId="2880D55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512" w:type="pct"/>
            <w:shd w:val="clear" w:color="auto" w:fill="FDE9D9" w:themeFill="accent6" w:themeFillTint="33"/>
            <w:noWrap/>
            <w:vAlign w:val="center"/>
          </w:tcPr>
          <w:p w14:paraId="71841C5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2047</w:t>
            </w:r>
          </w:p>
        </w:tc>
        <w:tc>
          <w:tcPr>
            <w:tcW w:w="513" w:type="pct"/>
            <w:shd w:val="clear" w:color="auto" w:fill="FDE9D9" w:themeFill="accent6" w:themeFillTint="33"/>
            <w:noWrap/>
            <w:vAlign w:val="center"/>
          </w:tcPr>
          <w:p w14:paraId="743F9A2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2048</w:t>
            </w:r>
          </w:p>
        </w:tc>
        <w:tc>
          <w:tcPr>
            <w:tcW w:w="513" w:type="pct"/>
            <w:shd w:val="clear" w:color="auto" w:fill="FDE9D9" w:themeFill="accent6" w:themeFillTint="33"/>
            <w:noWrap/>
            <w:vAlign w:val="center"/>
          </w:tcPr>
          <w:p w14:paraId="470AC4A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2049</w:t>
            </w:r>
          </w:p>
        </w:tc>
        <w:tc>
          <w:tcPr>
            <w:tcW w:w="512" w:type="pct"/>
            <w:shd w:val="clear" w:color="auto" w:fill="FDE9D9" w:themeFill="accent6" w:themeFillTint="33"/>
            <w:noWrap/>
            <w:vAlign w:val="center"/>
          </w:tcPr>
          <w:p w14:paraId="0326405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2050</w:t>
            </w:r>
          </w:p>
        </w:tc>
        <w:tc>
          <w:tcPr>
            <w:tcW w:w="469" w:type="pct"/>
            <w:shd w:val="clear" w:color="auto" w:fill="auto"/>
            <w:noWrap/>
            <w:vAlign w:val="center"/>
          </w:tcPr>
          <w:p w14:paraId="6D7DFF2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381" w:type="pct"/>
            <w:shd w:val="clear" w:color="auto" w:fill="auto"/>
            <w:noWrap/>
            <w:vAlign w:val="center"/>
          </w:tcPr>
          <w:p w14:paraId="15B2369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523BD1E1" w14:textId="77777777" w:rsidTr="00D34145">
        <w:trPr>
          <w:trHeight w:val="144"/>
          <w:jc w:val="center"/>
        </w:trPr>
        <w:tc>
          <w:tcPr>
            <w:tcW w:w="2099" w:type="pct"/>
            <w:shd w:val="clear" w:color="auto" w:fill="auto"/>
            <w:noWrap/>
          </w:tcPr>
          <w:p w14:paraId="1DE04E2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512" w:type="pct"/>
            <w:shd w:val="clear" w:color="auto" w:fill="auto"/>
            <w:noWrap/>
            <w:vAlign w:val="center"/>
          </w:tcPr>
          <w:p w14:paraId="41223EE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727878</w:t>
            </w:r>
          </w:p>
        </w:tc>
        <w:tc>
          <w:tcPr>
            <w:tcW w:w="513" w:type="pct"/>
            <w:shd w:val="clear" w:color="auto" w:fill="auto"/>
            <w:noWrap/>
            <w:vAlign w:val="center"/>
          </w:tcPr>
          <w:p w14:paraId="59D3E18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748204</w:t>
            </w:r>
          </w:p>
        </w:tc>
        <w:tc>
          <w:tcPr>
            <w:tcW w:w="513" w:type="pct"/>
            <w:shd w:val="clear" w:color="auto" w:fill="auto"/>
            <w:noWrap/>
            <w:vAlign w:val="center"/>
          </w:tcPr>
          <w:p w14:paraId="307F1DE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772341</w:t>
            </w:r>
          </w:p>
        </w:tc>
        <w:tc>
          <w:tcPr>
            <w:tcW w:w="512" w:type="pct"/>
            <w:shd w:val="clear" w:color="auto" w:fill="auto"/>
            <w:noWrap/>
            <w:vAlign w:val="center"/>
          </w:tcPr>
          <w:p w14:paraId="17AB136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801185</w:t>
            </w:r>
          </w:p>
        </w:tc>
        <w:tc>
          <w:tcPr>
            <w:tcW w:w="469" w:type="pct"/>
            <w:shd w:val="clear" w:color="auto" w:fill="auto"/>
            <w:noWrap/>
            <w:vAlign w:val="center"/>
          </w:tcPr>
          <w:p w14:paraId="1914A3F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381" w:type="pct"/>
            <w:shd w:val="clear" w:color="auto" w:fill="auto"/>
            <w:noWrap/>
            <w:vAlign w:val="center"/>
          </w:tcPr>
          <w:p w14:paraId="47E25DF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29A8D8B" w14:textId="77777777" w:rsidTr="00D34145">
        <w:trPr>
          <w:trHeight w:val="144"/>
          <w:jc w:val="center"/>
        </w:trPr>
        <w:tc>
          <w:tcPr>
            <w:tcW w:w="2099" w:type="pct"/>
            <w:shd w:val="clear" w:color="auto" w:fill="auto"/>
            <w:noWrap/>
          </w:tcPr>
          <w:p w14:paraId="5BEF75F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512" w:type="pct"/>
            <w:shd w:val="clear" w:color="auto" w:fill="auto"/>
            <w:noWrap/>
            <w:vAlign w:val="center"/>
          </w:tcPr>
          <w:p w14:paraId="0C8D345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213920</w:t>
            </w:r>
          </w:p>
        </w:tc>
        <w:tc>
          <w:tcPr>
            <w:tcW w:w="513" w:type="pct"/>
            <w:shd w:val="clear" w:color="auto" w:fill="auto"/>
            <w:noWrap/>
            <w:vAlign w:val="center"/>
          </w:tcPr>
          <w:p w14:paraId="201CA1A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219894</w:t>
            </w:r>
          </w:p>
        </w:tc>
        <w:tc>
          <w:tcPr>
            <w:tcW w:w="513" w:type="pct"/>
            <w:shd w:val="clear" w:color="auto" w:fill="auto"/>
            <w:noWrap/>
            <w:vAlign w:val="center"/>
          </w:tcPr>
          <w:p w14:paraId="05724D2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226988</w:t>
            </w:r>
          </w:p>
        </w:tc>
        <w:tc>
          <w:tcPr>
            <w:tcW w:w="512" w:type="pct"/>
            <w:shd w:val="clear" w:color="auto" w:fill="auto"/>
            <w:noWrap/>
            <w:vAlign w:val="center"/>
          </w:tcPr>
          <w:p w14:paraId="0D07721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235465</w:t>
            </w:r>
          </w:p>
        </w:tc>
        <w:tc>
          <w:tcPr>
            <w:tcW w:w="469" w:type="pct"/>
            <w:shd w:val="clear" w:color="auto" w:fill="auto"/>
            <w:noWrap/>
            <w:vAlign w:val="center"/>
          </w:tcPr>
          <w:p w14:paraId="71B0C5C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381" w:type="pct"/>
            <w:shd w:val="clear" w:color="auto" w:fill="auto"/>
            <w:noWrap/>
            <w:vAlign w:val="center"/>
          </w:tcPr>
          <w:p w14:paraId="25A052F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31319838" w14:textId="77777777" w:rsidTr="00D34145">
        <w:trPr>
          <w:trHeight w:val="144"/>
          <w:jc w:val="center"/>
        </w:trPr>
        <w:tc>
          <w:tcPr>
            <w:tcW w:w="2099" w:type="pct"/>
            <w:shd w:val="clear" w:color="auto" w:fill="auto"/>
            <w:noWrap/>
          </w:tcPr>
          <w:p w14:paraId="4E34C47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512" w:type="pct"/>
            <w:shd w:val="clear" w:color="auto" w:fill="auto"/>
            <w:noWrap/>
            <w:vAlign w:val="center"/>
          </w:tcPr>
          <w:p w14:paraId="5962FC0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111745</w:t>
            </w:r>
          </w:p>
        </w:tc>
        <w:tc>
          <w:tcPr>
            <w:tcW w:w="513" w:type="pct"/>
            <w:shd w:val="clear" w:color="auto" w:fill="auto"/>
            <w:noWrap/>
            <w:vAlign w:val="center"/>
          </w:tcPr>
          <w:p w14:paraId="456C563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114866</w:t>
            </w:r>
          </w:p>
        </w:tc>
        <w:tc>
          <w:tcPr>
            <w:tcW w:w="513" w:type="pct"/>
            <w:shd w:val="clear" w:color="auto" w:fill="auto"/>
            <w:noWrap/>
            <w:vAlign w:val="center"/>
          </w:tcPr>
          <w:p w14:paraId="683541F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118571</w:t>
            </w:r>
          </w:p>
        </w:tc>
        <w:tc>
          <w:tcPr>
            <w:tcW w:w="512" w:type="pct"/>
            <w:shd w:val="clear" w:color="auto" w:fill="auto"/>
            <w:noWrap/>
            <w:vAlign w:val="center"/>
          </w:tcPr>
          <w:p w14:paraId="5E31935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123000</w:t>
            </w:r>
          </w:p>
        </w:tc>
        <w:tc>
          <w:tcPr>
            <w:tcW w:w="469" w:type="pct"/>
            <w:shd w:val="clear" w:color="auto" w:fill="auto"/>
            <w:noWrap/>
            <w:vAlign w:val="center"/>
          </w:tcPr>
          <w:p w14:paraId="2EEDC02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381" w:type="pct"/>
            <w:shd w:val="clear" w:color="auto" w:fill="auto"/>
            <w:noWrap/>
            <w:vAlign w:val="center"/>
          </w:tcPr>
          <w:p w14:paraId="71F077D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D8BA4EC" w14:textId="77777777" w:rsidTr="00D34145">
        <w:trPr>
          <w:trHeight w:val="144"/>
          <w:jc w:val="center"/>
        </w:trPr>
        <w:tc>
          <w:tcPr>
            <w:tcW w:w="2099" w:type="pct"/>
            <w:shd w:val="clear" w:color="auto" w:fill="auto"/>
            <w:noWrap/>
          </w:tcPr>
          <w:p w14:paraId="56A9699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512" w:type="pct"/>
            <w:shd w:val="clear" w:color="auto" w:fill="auto"/>
            <w:noWrap/>
            <w:vAlign w:val="center"/>
          </w:tcPr>
          <w:p w14:paraId="3C44D07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134618</w:t>
            </w:r>
          </w:p>
        </w:tc>
        <w:tc>
          <w:tcPr>
            <w:tcW w:w="513" w:type="pct"/>
            <w:shd w:val="clear" w:color="auto" w:fill="auto"/>
            <w:noWrap/>
            <w:vAlign w:val="center"/>
          </w:tcPr>
          <w:p w14:paraId="36FE8D2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138377</w:t>
            </w:r>
          </w:p>
        </w:tc>
        <w:tc>
          <w:tcPr>
            <w:tcW w:w="513" w:type="pct"/>
            <w:shd w:val="clear" w:color="auto" w:fill="auto"/>
            <w:noWrap/>
            <w:vAlign w:val="center"/>
          </w:tcPr>
          <w:p w14:paraId="5E79A07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142841</w:t>
            </w:r>
          </w:p>
        </w:tc>
        <w:tc>
          <w:tcPr>
            <w:tcW w:w="512" w:type="pct"/>
            <w:shd w:val="clear" w:color="auto" w:fill="auto"/>
            <w:noWrap/>
            <w:vAlign w:val="center"/>
          </w:tcPr>
          <w:p w14:paraId="7B0D5E1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148176</w:t>
            </w:r>
          </w:p>
        </w:tc>
        <w:tc>
          <w:tcPr>
            <w:tcW w:w="469" w:type="pct"/>
            <w:shd w:val="clear" w:color="auto" w:fill="auto"/>
            <w:noWrap/>
            <w:vAlign w:val="center"/>
          </w:tcPr>
          <w:p w14:paraId="4ADEFA3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381" w:type="pct"/>
            <w:shd w:val="clear" w:color="auto" w:fill="auto"/>
            <w:noWrap/>
            <w:vAlign w:val="center"/>
          </w:tcPr>
          <w:p w14:paraId="6732A90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56F68D76" w14:textId="77777777" w:rsidTr="00D34145">
        <w:trPr>
          <w:trHeight w:val="144"/>
          <w:jc w:val="center"/>
        </w:trPr>
        <w:tc>
          <w:tcPr>
            <w:tcW w:w="2099" w:type="pct"/>
            <w:shd w:val="clear" w:color="auto" w:fill="auto"/>
            <w:noWrap/>
          </w:tcPr>
          <w:p w14:paraId="1142C5B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512" w:type="pct"/>
            <w:shd w:val="clear" w:color="auto" w:fill="auto"/>
            <w:noWrap/>
            <w:vAlign w:val="center"/>
          </w:tcPr>
          <w:p w14:paraId="49A8622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528008</w:t>
            </w:r>
          </w:p>
        </w:tc>
        <w:tc>
          <w:tcPr>
            <w:tcW w:w="513" w:type="pct"/>
            <w:shd w:val="clear" w:color="auto" w:fill="auto"/>
            <w:noWrap/>
            <w:vAlign w:val="center"/>
          </w:tcPr>
          <w:p w14:paraId="5BCAA6D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542752</w:t>
            </w:r>
          </w:p>
        </w:tc>
        <w:tc>
          <w:tcPr>
            <w:tcW w:w="513" w:type="pct"/>
            <w:shd w:val="clear" w:color="auto" w:fill="auto"/>
            <w:noWrap/>
            <w:vAlign w:val="center"/>
          </w:tcPr>
          <w:p w14:paraId="086E9DA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560262</w:t>
            </w:r>
          </w:p>
        </w:tc>
        <w:tc>
          <w:tcPr>
            <w:tcW w:w="512" w:type="pct"/>
            <w:shd w:val="clear" w:color="auto" w:fill="auto"/>
            <w:noWrap/>
            <w:vAlign w:val="center"/>
          </w:tcPr>
          <w:p w14:paraId="16A307E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581186</w:t>
            </w:r>
          </w:p>
        </w:tc>
        <w:tc>
          <w:tcPr>
            <w:tcW w:w="469" w:type="pct"/>
            <w:shd w:val="clear" w:color="auto" w:fill="auto"/>
            <w:noWrap/>
            <w:vAlign w:val="center"/>
          </w:tcPr>
          <w:p w14:paraId="0773FD6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381" w:type="pct"/>
            <w:shd w:val="clear" w:color="auto" w:fill="auto"/>
            <w:noWrap/>
            <w:vAlign w:val="center"/>
          </w:tcPr>
          <w:p w14:paraId="07CCCD8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6C7B6F6" w14:textId="77777777" w:rsidTr="00D34145">
        <w:trPr>
          <w:trHeight w:val="144"/>
          <w:jc w:val="center"/>
        </w:trPr>
        <w:tc>
          <w:tcPr>
            <w:tcW w:w="2099" w:type="pct"/>
            <w:shd w:val="clear" w:color="auto" w:fill="auto"/>
            <w:noWrap/>
            <w:vAlign w:val="center"/>
          </w:tcPr>
          <w:p w14:paraId="4B9DCFA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512" w:type="pct"/>
            <w:shd w:val="clear" w:color="auto" w:fill="auto"/>
            <w:noWrap/>
            <w:vAlign w:val="center"/>
          </w:tcPr>
          <w:p w14:paraId="0033B66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1716168</w:t>
            </w:r>
          </w:p>
        </w:tc>
        <w:tc>
          <w:tcPr>
            <w:tcW w:w="513" w:type="pct"/>
            <w:shd w:val="clear" w:color="auto" w:fill="auto"/>
            <w:noWrap/>
            <w:vAlign w:val="center"/>
          </w:tcPr>
          <w:p w14:paraId="5AE834A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1764093</w:t>
            </w:r>
          </w:p>
        </w:tc>
        <w:tc>
          <w:tcPr>
            <w:tcW w:w="513" w:type="pct"/>
            <w:shd w:val="clear" w:color="auto" w:fill="auto"/>
            <w:noWrap/>
            <w:vAlign w:val="center"/>
          </w:tcPr>
          <w:p w14:paraId="1938B1D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1821003</w:t>
            </w:r>
          </w:p>
        </w:tc>
        <w:tc>
          <w:tcPr>
            <w:tcW w:w="512" w:type="pct"/>
            <w:shd w:val="clear" w:color="auto" w:fill="auto"/>
            <w:noWrap/>
            <w:vAlign w:val="center"/>
          </w:tcPr>
          <w:p w14:paraId="2F0BCF7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1889011</w:t>
            </w:r>
          </w:p>
        </w:tc>
        <w:tc>
          <w:tcPr>
            <w:tcW w:w="469" w:type="pct"/>
            <w:shd w:val="clear" w:color="auto" w:fill="auto"/>
            <w:noWrap/>
            <w:vAlign w:val="center"/>
          </w:tcPr>
          <w:p w14:paraId="7323B95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381" w:type="pct"/>
            <w:shd w:val="clear" w:color="auto" w:fill="auto"/>
            <w:noWrap/>
            <w:vAlign w:val="center"/>
          </w:tcPr>
          <w:p w14:paraId="3C8A0AA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06C2AC60" w14:textId="77777777" w:rsidR="003C3DA0" w:rsidRPr="00CC49AB" w:rsidRDefault="003C3DA0" w:rsidP="003C3DA0">
      <w:pPr>
        <w:spacing w:after="0" w:line="240" w:lineRule="auto"/>
        <w:rPr>
          <w:rFonts w:ascii="Garamond" w:hAnsi="Garamond" w:cs="Times New Roman"/>
        </w:rPr>
      </w:pPr>
    </w:p>
    <w:p w14:paraId="755B8A68" w14:textId="4AA2A4CC" w:rsidR="003C3DA0" w:rsidRPr="00CC49AB" w:rsidRDefault="003C3DA0" w:rsidP="00E82E3E">
      <w:pPr>
        <w:pStyle w:val="TEKSTIIIIII"/>
      </w:pPr>
      <w:bookmarkStart w:id="431" w:name="_Toc184729188"/>
      <w:r w:rsidRPr="00CC49AB">
        <w:t xml:space="preserve">Aneksi 19: Numri i parashikuar i ndërtesave publike qendrore dhe bashkiake për </w:t>
      </w:r>
      <w:r w:rsidR="00CC49AB" w:rsidRPr="00CC49AB">
        <w:t xml:space="preserve">zonën </w:t>
      </w:r>
      <w:r w:rsidRPr="00CC49AB">
        <w:t>2 për periudhën</w:t>
      </w:r>
      <w:r w:rsidR="00DC2701" w:rsidRPr="00CC49AB">
        <w:t xml:space="preserve"> </w:t>
      </w:r>
      <w:r w:rsidR="00CE5C83" w:rsidRPr="00CC49AB">
        <w:t>2023–2050</w:t>
      </w:r>
      <w:bookmarkEnd w:id="431"/>
    </w:p>
    <w:tbl>
      <w:tblPr>
        <w:tblW w:w="93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65"/>
        <w:gridCol w:w="900"/>
        <w:gridCol w:w="720"/>
        <w:gridCol w:w="720"/>
        <w:gridCol w:w="720"/>
        <w:gridCol w:w="810"/>
        <w:gridCol w:w="725"/>
      </w:tblGrid>
      <w:tr w:rsidR="003C3DA0" w:rsidRPr="00CC49AB" w14:paraId="30F09875" w14:textId="77777777" w:rsidTr="00D34145">
        <w:trPr>
          <w:trHeight w:val="144"/>
          <w:jc w:val="center"/>
        </w:trPr>
        <w:tc>
          <w:tcPr>
            <w:tcW w:w="4765" w:type="dxa"/>
            <w:shd w:val="clear" w:color="auto" w:fill="FDE9D9" w:themeFill="accent6" w:themeFillTint="33"/>
            <w:noWrap/>
            <w:vAlign w:val="center"/>
            <w:hideMark/>
          </w:tcPr>
          <w:p w14:paraId="53D9A613"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900" w:type="dxa"/>
            <w:shd w:val="clear" w:color="auto" w:fill="FDE9D9" w:themeFill="accent6" w:themeFillTint="33"/>
            <w:noWrap/>
            <w:vAlign w:val="center"/>
            <w:hideMark/>
          </w:tcPr>
          <w:p w14:paraId="5FC50F2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2023</w:t>
            </w:r>
          </w:p>
        </w:tc>
        <w:tc>
          <w:tcPr>
            <w:tcW w:w="720" w:type="dxa"/>
            <w:shd w:val="clear" w:color="auto" w:fill="FDE9D9" w:themeFill="accent6" w:themeFillTint="33"/>
            <w:noWrap/>
            <w:vAlign w:val="center"/>
            <w:hideMark/>
          </w:tcPr>
          <w:p w14:paraId="25E231D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2024</w:t>
            </w:r>
          </w:p>
        </w:tc>
        <w:tc>
          <w:tcPr>
            <w:tcW w:w="720" w:type="dxa"/>
            <w:shd w:val="clear" w:color="auto" w:fill="FDE9D9" w:themeFill="accent6" w:themeFillTint="33"/>
            <w:noWrap/>
            <w:vAlign w:val="center"/>
            <w:hideMark/>
          </w:tcPr>
          <w:p w14:paraId="719FD30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2025</w:t>
            </w:r>
          </w:p>
        </w:tc>
        <w:tc>
          <w:tcPr>
            <w:tcW w:w="720" w:type="dxa"/>
            <w:shd w:val="clear" w:color="auto" w:fill="FDE9D9" w:themeFill="accent6" w:themeFillTint="33"/>
            <w:noWrap/>
            <w:vAlign w:val="center"/>
            <w:hideMark/>
          </w:tcPr>
          <w:p w14:paraId="1B70D63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2026</w:t>
            </w:r>
          </w:p>
        </w:tc>
        <w:tc>
          <w:tcPr>
            <w:tcW w:w="810" w:type="dxa"/>
            <w:shd w:val="clear" w:color="auto" w:fill="FDE9D9" w:themeFill="accent6" w:themeFillTint="33"/>
            <w:noWrap/>
            <w:vAlign w:val="center"/>
            <w:hideMark/>
          </w:tcPr>
          <w:p w14:paraId="52D7E2A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2027</w:t>
            </w:r>
          </w:p>
        </w:tc>
        <w:tc>
          <w:tcPr>
            <w:tcW w:w="725" w:type="dxa"/>
            <w:shd w:val="clear" w:color="auto" w:fill="FDE9D9" w:themeFill="accent6" w:themeFillTint="33"/>
            <w:noWrap/>
            <w:vAlign w:val="center"/>
            <w:hideMark/>
          </w:tcPr>
          <w:p w14:paraId="3F1F5AF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2028</w:t>
            </w:r>
          </w:p>
        </w:tc>
      </w:tr>
      <w:tr w:rsidR="003C3DA0" w:rsidRPr="00CC49AB" w14:paraId="4F547CBE" w14:textId="77777777" w:rsidTr="00D34145">
        <w:trPr>
          <w:trHeight w:val="144"/>
          <w:jc w:val="center"/>
        </w:trPr>
        <w:tc>
          <w:tcPr>
            <w:tcW w:w="4765" w:type="dxa"/>
            <w:shd w:val="clear" w:color="auto" w:fill="auto"/>
            <w:noWrap/>
            <w:hideMark/>
          </w:tcPr>
          <w:p w14:paraId="1915903B"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900" w:type="dxa"/>
            <w:shd w:val="clear" w:color="auto" w:fill="auto"/>
            <w:noWrap/>
            <w:vAlign w:val="center"/>
          </w:tcPr>
          <w:p w14:paraId="6B4AE51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605</w:t>
            </w:r>
          </w:p>
        </w:tc>
        <w:tc>
          <w:tcPr>
            <w:tcW w:w="720" w:type="dxa"/>
            <w:shd w:val="clear" w:color="auto" w:fill="auto"/>
            <w:noWrap/>
            <w:vAlign w:val="center"/>
          </w:tcPr>
          <w:p w14:paraId="3343DCB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607</w:t>
            </w:r>
          </w:p>
        </w:tc>
        <w:tc>
          <w:tcPr>
            <w:tcW w:w="720" w:type="dxa"/>
            <w:shd w:val="clear" w:color="auto" w:fill="auto"/>
            <w:noWrap/>
            <w:vAlign w:val="center"/>
          </w:tcPr>
          <w:p w14:paraId="4D77B41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610</w:t>
            </w:r>
          </w:p>
        </w:tc>
        <w:tc>
          <w:tcPr>
            <w:tcW w:w="720" w:type="dxa"/>
            <w:shd w:val="clear" w:color="auto" w:fill="auto"/>
            <w:noWrap/>
            <w:vAlign w:val="center"/>
          </w:tcPr>
          <w:p w14:paraId="0444E57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612</w:t>
            </w:r>
          </w:p>
        </w:tc>
        <w:tc>
          <w:tcPr>
            <w:tcW w:w="810" w:type="dxa"/>
            <w:shd w:val="clear" w:color="auto" w:fill="auto"/>
            <w:noWrap/>
            <w:vAlign w:val="center"/>
          </w:tcPr>
          <w:p w14:paraId="622403E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615</w:t>
            </w:r>
          </w:p>
        </w:tc>
        <w:tc>
          <w:tcPr>
            <w:tcW w:w="725" w:type="dxa"/>
            <w:shd w:val="clear" w:color="auto" w:fill="auto"/>
            <w:noWrap/>
            <w:vAlign w:val="center"/>
          </w:tcPr>
          <w:p w14:paraId="1AB5E66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617</w:t>
            </w:r>
          </w:p>
        </w:tc>
      </w:tr>
      <w:tr w:rsidR="003C3DA0" w:rsidRPr="00CC49AB" w14:paraId="7C4B05D2" w14:textId="77777777" w:rsidTr="00D34145">
        <w:trPr>
          <w:trHeight w:val="144"/>
          <w:jc w:val="center"/>
        </w:trPr>
        <w:tc>
          <w:tcPr>
            <w:tcW w:w="4765" w:type="dxa"/>
            <w:shd w:val="clear" w:color="auto" w:fill="auto"/>
            <w:noWrap/>
            <w:hideMark/>
          </w:tcPr>
          <w:p w14:paraId="77426CDF"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Bashkiake: Të gjitha Ndërtesat e tjera Administrative</w:t>
            </w:r>
          </w:p>
        </w:tc>
        <w:tc>
          <w:tcPr>
            <w:tcW w:w="900" w:type="dxa"/>
            <w:shd w:val="clear" w:color="auto" w:fill="auto"/>
            <w:noWrap/>
            <w:vAlign w:val="center"/>
          </w:tcPr>
          <w:p w14:paraId="4A579DC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355</w:t>
            </w:r>
          </w:p>
        </w:tc>
        <w:tc>
          <w:tcPr>
            <w:tcW w:w="720" w:type="dxa"/>
            <w:shd w:val="clear" w:color="auto" w:fill="auto"/>
            <w:noWrap/>
            <w:vAlign w:val="center"/>
          </w:tcPr>
          <w:p w14:paraId="1E4C8B0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356</w:t>
            </w:r>
          </w:p>
        </w:tc>
        <w:tc>
          <w:tcPr>
            <w:tcW w:w="720" w:type="dxa"/>
            <w:shd w:val="clear" w:color="auto" w:fill="auto"/>
            <w:noWrap/>
            <w:vAlign w:val="center"/>
          </w:tcPr>
          <w:p w14:paraId="797E33B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358</w:t>
            </w:r>
          </w:p>
        </w:tc>
        <w:tc>
          <w:tcPr>
            <w:tcW w:w="720" w:type="dxa"/>
            <w:shd w:val="clear" w:color="auto" w:fill="auto"/>
            <w:noWrap/>
            <w:vAlign w:val="center"/>
          </w:tcPr>
          <w:p w14:paraId="7992680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359</w:t>
            </w:r>
          </w:p>
        </w:tc>
        <w:tc>
          <w:tcPr>
            <w:tcW w:w="810" w:type="dxa"/>
            <w:shd w:val="clear" w:color="auto" w:fill="auto"/>
            <w:noWrap/>
            <w:vAlign w:val="center"/>
          </w:tcPr>
          <w:p w14:paraId="00AD436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360</w:t>
            </w:r>
          </w:p>
        </w:tc>
        <w:tc>
          <w:tcPr>
            <w:tcW w:w="725" w:type="dxa"/>
            <w:shd w:val="clear" w:color="auto" w:fill="auto"/>
            <w:noWrap/>
            <w:vAlign w:val="center"/>
          </w:tcPr>
          <w:p w14:paraId="11FEF00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362</w:t>
            </w:r>
          </w:p>
        </w:tc>
      </w:tr>
      <w:tr w:rsidR="003C3DA0" w:rsidRPr="00CC49AB" w14:paraId="0C8B76AB" w14:textId="77777777" w:rsidTr="00D34145">
        <w:trPr>
          <w:trHeight w:val="144"/>
          <w:jc w:val="center"/>
        </w:trPr>
        <w:tc>
          <w:tcPr>
            <w:tcW w:w="4765" w:type="dxa"/>
            <w:shd w:val="clear" w:color="auto" w:fill="auto"/>
            <w:noWrap/>
            <w:hideMark/>
          </w:tcPr>
          <w:p w14:paraId="652B475B"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Universitete &amp; Konvikte</w:t>
            </w:r>
          </w:p>
        </w:tc>
        <w:tc>
          <w:tcPr>
            <w:tcW w:w="900" w:type="dxa"/>
            <w:shd w:val="clear" w:color="auto" w:fill="auto"/>
            <w:noWrap/>
            <w:vAlign w:val="center"/>
          </w:tcPr>
          <w:p w14:paraId="485D4C3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16</w:t>
            </w:r>
          </w:p>
        </w:tc>
        <w:tc>
          <w:tcPr>
            <w:tcW w:w="720" w:type="dxa"/>
            <w:shd w:val="clear" w:color="auto" w:fill="auto"/>
            <w:noWrap/>
            <w:vAlign w:val="center"/>
          </w:tcPr>
          <w:p w14:paraId="3E42CCB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16</w:t>
            </w:r>
          </w:p>
        </w:tc>
        <w:tc>
          <w:tcPr>
            <w:tcW w:w="720" w:type="dxa"/>
            <w:shd w:val="clear" w:color="auto" w:fill="auto"/>
            <w:noWrap/>
            <w:vAlign w:val="center"/>
          </w:tcPr>
          <w:p w14:paraId="23B4CC1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17</w:t>
            </w:r>
          </w:p>
        </w:tc>
        <w:tc>
          <w:tcPr>
            <w:tcW w:w="720" w:type="dxa"/>
            <w:shd w:val="clear" w:color="auto" w:fill="auto"/>
            <w:noWrap/>
            <w:vAlign w:val="center"/>
          </w:tcPr>
          <w:p w14:paraId="6A077ED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17</w:t>
            </w:r>
          </w:p>
        </w:tc>
        <w:tc>
          <w:tcPr>
            <w:tcW w:w="810" w:type="dxa"/>
            <w:shd w:val="clear" w:color="auto" w:fill="auto"/>
            <w:noWrap/>
            <w:vAlign w:val="center"/>
          </w:tcPr>
          <w:p w14:paraId="3C9A56E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17</w:t>
            </w:r>
          </w:p>
        </w:tc>
        <w:tc>
          <w:tcPr>
            <w:tcW w:w="725" w:type="dxa"/>
            <w:shd w:val="clear" w:color="auto" w:fill="auto"/>
            <w:noWrap/>
            <w:vAlign w:val="center"/>
          </w:tcPr>
          <w:p w14:paraId="0803958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17</w:t>
            </w:r>
          </w:p>
        </w:tc>
      </w:tr>
      <w:tr w:rsidR="003C3DA0" w:rsidRPr="00CC49AB" w14:paraId="5B2E8B7F" w14:textId="77777777" w:rsidTr="00D34145">
        <w:trPr>
          <w:trHeight w:val="144"/>
          <w:jc w:val="center"/>
        </w:trPr>
        <w:tc>
          <w:tcPr>
            <w:tcW w:w="4765" w:type="dxa"/>
            <w:shd w:val="clear" w:color="auto" w:fill="auto"/>
            <w:noWrap/>
            <w:hideMark/>
          </w:tcPr>
          <w:p w14:paraId="5D543AD0"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Të gjitha ndërtesat shëndetësore dhe sociale</w:t>
            </w:r>
          </w:p>
        </w:tc>
        <w:tc>
          <w:tcPr>
            <w:tcW w:w="900" w:type="dxa"/>
            <w:shd w:val="clear" w:color="auto" w:fill="auto"/>
            <w:noWrap/>
            <w:vAlign w:val="center"/>
          </w:tcPr>
          <w:p w14:paraId="03611C5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527</w:t>
            </w:r>
          </w:p>
        </w:tc>
        <w:tc>
          <w:tcPr>
            <w:tcW w:w="720" w:type="dxa"/>
            <w:shd w:val="clear" w:color="auto" w:fill="auto"/>
            <w:noWrap/>
            <w:vAlign w:val="center"/>
          </w:tcPr>
          <w:p w14:paraId="3F89538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529</w:t>
            </w:r>
          </w:p>
        </w:tc>
        <w:tc>
          <w:tcPr>
            <w:tcW w:w="720" w:type="dxa"/>
            <w:shd w:val="clear" w:color="auto" w:fill="auto"/>
            <w:noWrap/>
            <w:vAlign w:val="center"/>
          </w:tcPr>
          <w:p w14:paraId="1257448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531</w:t>
            </w:r>
          </w:p>
        </w:tc>
        <w:tc>
          <w:tcPr>
            <w:tcW w:w="720" w:type="dxa"/>
            <w:shd w:val="clear" w:color="auto" w:fill="auto"/>
            <w:noWrap/>
            <w:vAlign w:val="center"/>
          </w:tcPr>
          <w:p w14:paraId="38ECD5F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533</w:t>
            </w:r>
          </w:p>
        </w:tc>
        <w:tc>
          <w:tcPr>
            <w:tcW w:w="810" w:type="dxa"/>
            <w:shd w:val="clear" w:color="auto" w:fill="auto"/>
            <w:noWrap/>
            <w:vAlign w:val="center"/>
          </w:tcPr>
          <w:p w14:paraId="70DA612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536</w:t>
            </w:r>
          </w:p>
        </w:tc>
        <w:tc>
          <w:tcPr>
            <w:tcW w:w="725" w:type="dxa"/>
            <w:shd w:val="clear" w:color="auto" w:fill="auto"/>
            <w:noWrap/>
            <w:vAlign w:val="center"/>
          </w:tcPr>
          <w:p w14:paraId="04CD833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538</w:t>
            </w:r>
          </w:p>
        </w:tc>
      </w:tr>
      <w:tr w:rsidR="003C3DA0" w:rsidRPr="00CC49AB" w14:paraId="34A8D88A" w14:textId="77777777" w:rsidTr="00D34145">
        <w:trPr>
          <w:trHeight w:val="144"/>
          <w:jc w:val="center"/>
        </w:trPr>
        <w:tc>
          <w:tcPr>
            <w:tcW w:w="4765" w:type="dxa"/>
            <w:shd w:val="clear" w:color="auto" w:fill="auto"/>
            <w:noWrap/>
          </w:tcPr>
          <w:p w14:paraId="23AA76C8"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900" w:type="dxa"/>
            <w:shd w:val="clear" w:color="auto" w:fill="auto"/>
            <w:noWrap/>
            <w:vAlign w:val="center"/>
          </w:tcPr>
          <w:p w14:paraId="5D9BA2D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338</w:t>
            </w:r>
          </w:p>
        </w:tc>
        <w:tc>
          <w:tcPr>
            <w:tcW w:w="720" w:type="dxa"/>
            <w:shd w:val="clear" w:color="auto" w:fill="auto"/>
            <w:noWrap/>
            <w:vAlign w:val="center"/>
          </w:tcPr>
          <w:p w14:paraId="36C3A15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340</w:t>
            </w:r>
          </w:p>
        </w:tc>
        <w:tc>
          <w:tcPr>
            <w:tcW w:w="720" w:type="dxa"/>
            <w:shd w:val="clear" w:color="auto" w:fill="auto"/>
            <w:noWrap/>
            <w:vAlign w:val="center"/>
          </w:tcPr>
          <w:p w14:paraId="0A119B7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341</w:t>
            </w:r>
          </w:p>
        </w:tc>
        <w:tc>
          <w:tcPr>
            <w:tcW w:w="720" w:type="dxa"/>
            <w:shd w:val="clear" w:color="auto" w:fill="auto"/>
            <w:noWrap/>
            <w:vAlign w:val="center"/>
          </w:tcPr>
          <w:p w14:paraId="6086E12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342</w:t>
            </w:r>
          </w:p>
        </w:tc>
        <w:tc>
          <w:tcPr>
            <w:tcW w:w="810" w:type="dxa"/>
            <w:shd w:val="clear" w:color="auto" w:fill="auto"/>
            <w:noWrap/>
            <w:vAlign w:val="center"/>
          </w:tcPr>
          <w:p w14:paraId="3179623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344</w:t>
            </w:r>
          </w:p>
        </w:tc>
        <w:tc>
          <w:tcPr>
            <w:tcW w:w="725" w:type="dxa"/>
            <w:shd w:val="clear" w:color="auto" w:fill="auto"/>
            <w:noWrap/>
            <w:vAlign w:val="center"/>
          </w:tcPr>
          <w:p w14:paraId="18BA0D9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345</w:t>
            </w:r>
          </w:p>
        </w:tc>
      </w:tr>
      <w:tr w:rsidR="003C3DA0" w:rsidRPr="00CC49AB" w14:paraId="5CAA4A97" w14:textId="77777777" w:rsidTr="00D34145">
        <w:trPr>
          <w:trHeight w:val="144"/>
          <w:jc w:val="center"/>
        </w:trPr>
        <w:tc>
          <w:tcPr>
            <w:tcW w:w="4765" w:type="dxa"/>
            <w:shd w:val="clear" w:color="auto" w:fill="auto"/>
            <w:noWrap/>
            <w:vAlign w:val="center"/>
            <w:hideMark/>
          </w:tcPr>
          <w:p w14:paraId="4C87E8D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900" w:type="dxa"/>
            <w:shd w:val="clear" w:color="auto" w:fill="auto"/>
            <w:noWrap/>
            <w:vAlign w:val="center"/>
          </w:tcPr>
          <w:p w14:paraId="14FB8D1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1841</w:t>
            </w:r>
          </w:p>
        </w:tc>
        <w:tc>
          <w:tcPr>
            <w:tcW w:w="720" w:type="dxa"/>
            <w:shd w:val="clear" w:color="auto" w:fill="auto"/>
            <w:noWrap/>
            <w:vAlign w:val="center"/>
          </w:tcPr>
          <w:p w14:paraId="11608C2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1849</w:t>
            </w:r>
          </w:p>
        </w:tc>
        <w:tc>
          <w:tcPr>
            <w:tcW w:w="720" w:type="dxa"/>
            <w:shd w:val="clear" w:color="auto" w:fill="auto"/>
            <w:noWrap/>
            <w:vAlign w:val="center"/>
          </w:tcPr>
          <w:p w14:paraId="3FEDF4C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1856</w:t>
            </w:r>
          </w:p>
        </w:tc>
        <w:tc>
          <w:tcPr>
            <w:tcW w:w="720" w:type="dxa"/>
            <w:shd w:val="clear" w:color="auto" w:fill="auto"/>
            <w:noWrap/>
            <w:vAlign w:val="center"/>
          </w:tcPr>
          <w:p w14:paraId="26D582F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1864</w:t>
            </w:r>
          </w:p>
        </w:tc>
        <w:tc>
          <w:tcPr>
            <w:tcW w:w="810" w:type="dxa"/>
            <w:shd w:val="clear" w:color="auto" w:fill="auto"/>
            <w:noWrap/>
            <w:vAlign w:val="center"/>
          </w:tcPr>
          <w:p w14:paraId="680E086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1871</w:t>
            </w:r>
          </w:p>
        </w:tc>
        <w:tc>
          <w:tcPr>
            <w:tcW w:w="725" w:type="dxa"/>
            <w:shd w:val="clear" w:color="auto" w:fill="auto"/>
            <w:noWrap/>
            <w:vAlign w:val="center"/>
          </w:tcPr>
          <w:p w14:paraId="7D6667D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1879</w:t>
            </w:r>
          </w:p>
        </w:tc>
      </w:tr>
      <w:tr w:rsidR="003C3DA0" w:rsidRPr="00CC49AB" w14:paraId="2DF324FA" w14:textId="77777777" w:rsidTr="00D34145">
        <w:trPr>
          <w:trHeight w:val="144"/>
          <w:jc w:val="center"/>
        </w:trPr>
        <w:tc>
          <w:tcPr>
            <w:tcW w:w="4765" w:type="dxa"/>
            <w:shd w:val="clear" w:color="auto" w:fill="FDE9D9" w:themeFill="accent6" w:themeFillTint="33"/>
            <w:noWrap/>
            <w:vAlign w:val="center"/>
          </w:tcPr>
          <w:p w14:paraId="0BFC789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900" w:type="dxa"/>
            <w:shd w:val="clear" w:color="auto" w:fill="FDE9D9" w:themeFill="accent6" w:themeFillTint="33"/>
            <w:noWrap/>
            <w:vAlign w:val="center"/>
          </w:tcPr>
          <w:p w14:paraId="6FAA3A3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2029</w:t>
            </w:r>
          </w:p>
        </w:tc>
        <w:tc>
          <w:tcPr>
            <w:tcW w:w="720" w:type="dxa"/>
            <w:shd w:val="clear" w:color="auto" w:fill="FDE9D9" w:themeFill="accent6" w:themeFillTint="33"/>
            <w:noWrap/>
            <w:vAlign w:val="center"/>
          </w:tcPr>
          <w:p w14:paraId="70889DF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2030</w:t>
            </w:r>
          </w:p>
        </w:tc>
        <w:tc>
          <w:tcPr>
            <w:tcW w:w="720" w:type="dxa"/>
            <w:shd w:val="clear" w:color="auto" w:fill="FDE9D9" w:themeFill="accent6" w:themeFillTint="33"/>
            <w:noWrap/>
            <w:vAlign w:val="center"/>
          </w:tcPr>
          <w:p w14:paraId="4420A69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2031</w:t>
            </w:r>
          </w:p>
        </w:tc>
        <w:tc>
          <w:tcPr>
            <w:tcW w:w="720" w:type="dxa"/>
            <w:shd w:val="clear" w:color="auto" w:fill="FDE9D9" w:themeFill="accent6" w:themeFillTint="33"/>
            <w:noWrap/>
            <w:vAlign w:val="center"/>
          </w:tcPr>
          <w:p w14:paraId="33A36F3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2032</w:t>
            </w:r>
          </w:p>
        </w:tc>
        <w:tc>
          <w:tcPr>
            <w:tcW w:w="810" w:type="dxa"/>
            <w:shd w:val="clear" w:color="auto" w:fill="FDE9D9" w:themeFill="accent6" w:themeFillTint="33"/>
            <w:noWrap/>
            <w:vAlign w:val="center"/>
          </w:tcPr>
          <w:p w14:paraId="1FEF00C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2033</w:t>
            </w:r>
          </w:p>
        </w:tc>
        <w:tc>
          <w:tcPr>
            <w:tcW w:w="725" w:type="dxa"/>
            <w:shd w:val="clear" w:color="auto" w:fill="FDE9D9" w:themeFill="accent6" w:themeFillTint="33"/>
            <w:noWrap/>
            <w:vAlign w:val="center"/>
          </w:tcPr>
          <w:p w14:paraId="2EFCA92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2034</w:t>
            </w:r>
          </w:p>
        </w:tc>
      </w:tr>
      <w:tr w:rsidR="003C3DA0" w:rsidRPr="00CC49AB" w14:paraId="37DD2642" w14:textId="77777777" w:rsidTr="00D34145">
        <w:trPr>
          <w:trHeight w:val="144"/>
          <w:jc w:val="center"/>
        </w:trPr>
        <w:tc>
          <w:tcPr>
            <w:tcW w:w="4765" w:type="dxa"/>
            <w:shd w:val="clear" w:color="auto" w:fill="auto"/>
            <w:noWrap/>
          </w:tcPr>
          <w:p w14:paraId="63DE476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900" w:type="dxa"/>
            <w:shd w:val="clear" w:color="auto" w:fill="auto"/>
            <w:noWrap/>
            <w:vAlign w:val="center"/>
          </w:tcPr>
          <w:p w14:paraId="61676B8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620</w:t>
            </w:r>
          </w:p>
        </w:tc>
        <w:tc>
          <w:tcPr>
            <w:tcW w:w="720" w:type="dxa"/>
            <w:shd w:val="clear" w:color="auto" w:fill="auto"/>
            <w:noWrap/>
            <w:vAlign w:val="center"/>
          </w:tcPr>
          <w:p w14:paraId="5794093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622</w:t>
            </w:r>
          </w:p>
        </w:tc>
        <w:tc>
          <w:tcPr>
            <w:tcW w:w="720" w:type="dxa"/>
            <w:shd w:val="clear" w:color="auto" w:fill="auto"/>
            <w:noWrap/>
            <w:vAlign w:val="center"/>
          </w:tcPr>
          <w:p w14:paraId="65320BD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625</w:t>
            </w:r>
          </w:p>
        </w:tc>
        <w:tc>
          <w:tcPr>
            <w:tcW w:w="720" w:type="dxa"/>
            <w:shd w:val="clear" w:color="auto" w:fill="auto"/>
            <w:noWrap/>
            <w:vAlign w:val="center"/>
          </w:tcPr>
          <w:p w14:paraId="4BFC61C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628</w:t>
            </w:r>
          </w:p>
        </w:tc>
        <w:tc>
          <w:tcPr>
            <w:tcW w:w="810" w:type="dxa"/>
            <w:shd w:val="clear" w:color="auto" w:fill="auto"/>
            <w:noWrap/>
            <w:vAlign w:val="center"/>
          </w:tcPr>
          <w:p w14:paraId="2C3F53F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630</w:t>
            </w:r>
          </w:p>
        </w:tc>
        <w:tc>
          <w:tcPr>
            <w:tcW w:w="725" w:type="dxa"/>
            <w:shd w:val="clear" w:color="auto" w:fill="auto"/>
            <w:noWrap/>
            <w:vAlign w:val="center"/>
          </w:tcPr>
          <w:p w14:paraId="1484708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633</w:t>
            </w:r>
          </w:p>
        </w:tc>
      </w:tr>
      <w:tr w:rsidR="003C3DA0" w:rsidRPr="00CC49AB" w14:paraId="06FBF48F" w14:textId="77777777" w:rsidTr="00D34145">
        <w:trPr>
          <w:trHeight w:val="144"/>
          <w:jc w:val="center"/>
        </w:trPr>
        <w:tc>
          <w:tcPr>
            <w:tcW w:w="4765" w:type="dxa"/>
            <w:shd w:val="clear" w:color="auto" w:fill="auto"/>
            <w:noWrap/>
          </w:tcPr>
          <w:p w14:paraId="3A11958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900" w:type="dxa"/>
            <w:shd w:val="clear" w:color="auto" w:fill="auto"/>
            <w:noWrap/>
            <w:vAlign w:val="center"/>
          </w:tcPr>
          <w:p w14:paraId="4FA351C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363</w:t>
            </w:r>
          </w:p>
        </w:tc>
        <w:tc>
          <w:tcPr>
            <w:tcW w:w="720" w:type="dxa"/>
            <w:shd w:val="clear" w:color="auto" w:fill="auto"/>
            <w:noWrap/>
            <w:vAlign w:val="center"/>
          </w:tcPr>
          <w:p w14:paraId="478566C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365</w:t>
            </w:r>
          </w:p>
        </w:tc>
        <w:tc>
          <w:tcPr>
            <w:tcW w:w="720" w:type="dxa"/>
            <w:shd w:val="clear" w:color="auto" w:fill="auto"/>
            <w:noWrap/>
            <w:vAlign w:val="center"/>
          </w:tcPr>
          <w:p w14:paraId="63C3F90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366</w:t>
            </w:r>
          </w:p>
        </w:tc>
        <w:tc>
          <w:tcPr>
            <w:tcW w:w="720" w:type="dxa"/>
            <w:shd w:val="clear" w:color="auto" w:fill="auto"/>
            <w:noWrap/>
            <w:vAlign w:val="center"/>
          </w:tcPr>
          <w:p w14:paraId="7035E94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368</w:t>
            </w:r>
          </w:p>
        </w:tc>
        <w:tc>
          <w:tcPr>
            <w:tcW w:w="810" w:type="dxa"/>
            <w:shd w:val="clear" w:color="auto" w:fill="auto"/>
            <w:noWrap/>
            <w:vAlign w:val="center"/>
          </w:tcPr>
          <w:p w14:paraId="5F43DB5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370</w:t>
            </w:r>
          </w:p>
        </w:tc>
        <w:tc>
          <w:tcPr>
            <w:tcW w:w="725" w:type="dxa"/>
            <w:shd w:val="clear" w:color="auto" w:fill="auto"/>
            <w:noWrap/>
            <w:vAlign w:val="center"/>
          </w:tcPr>
          <w:p w14:paraId="494213B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371</w:t>
            </w:r>
          </w:p>
        </w:tc>
      </w:tr>
      <w:tr w:rsidR="003C3DA0" w:rsidRPr="00CC49AB" w14:paraId="7CA84D6B" w14:textId="77777777" w:rsidTr="00D34145">
        <w:trPr>
          <w:trHeight w:val="144"/>
          <w:jc w:val="center"/>
        </w:trPr>
        <w:tc>
          <w:tcPr>
            <w:tcW w:w="4765" w:type="dxa"/>
            <w:shd w:val="clear" w:color="auto" w:fill="auto"/>
            <w:noWrap/>
          </w:tcPr>
          <w:p w14:paraId="0AE1BC9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900" w:type="dxa"/>
            <w:shd w:val="clear" w:color="auto" w:fill="auto"/>
            <w:noWrap/>
            <w:vAlign w:val="center"/>
          </w:tcPr>
          <w:p w14:paraId="110C878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w:t>
            </w:r>
          </w:p>
        </w:tc>
        <w:tc>
          <w:tcPr>
            <w:tcW w:w="720" w:type="dxa"/>
            <w:shd w:val="clear" w:color="auto" w:fill="auto"/>
            <w:noWrap/>
            <w:vAlign w:val="center"/>
          </w:tcPr>
          <w:p w14:paraId="28B8395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w:t>
            </w:r>
          </w:p>
        </w:tc>
        <w:tc>
          <w:tcPr>
            <w:tcW w:w="720" w:type="dxa"/>
            <w:shd w:val="clear" w:color="auto" w:fill="auto"/>
            <w:noWrap/>
            <w:vAlign w:val="center"/>
          </w:tcPr>
          <w:p w14:paraId="3E7D46C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w:t>
            </w:r>
          </w:p>
        </w:tc>
        <w:tc>
          <w:tcPr>
            <w:tcW w:w="720" w:type="dxa"/>
            <w:shd w:val="clear" w:color="auto" w:fill="auto"/>
            <w:noWrap/>
            <w:vAlign w:val="center"/>
          </w:tcPr>
          <w:p w14:paraId="6712122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w:t>
            </w:r>
          </w:p>
        </w:tc>
        <w:tc>
          <w:tcPr>
            <w:tcW w:w="810" w:type="dxa"/>
            <w:shd w:val="clear" w:color="auto" w:fill="auto"/>
            <w:noWrap/>
            <w:vAlign w:val="center"/>
          </w:tcPr>
          <w:p w14:paraId="3B4EEFF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w:t>
            </w:r>
          </w:p>
        </w:tc>
        <w:tc>
          <w:tcPr>
            <w:tcW w:w="725" w:type="dxa"/>
            <w:shd w:val="clear" w:color="auto" w:fill="auto"/>
            <w:noWrap/>
            <w:vAlign w:val="center"/>
          </w:tcPr>
          <w:p w14:paraId="5E584DA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w:t>
            </w:r>
          </w:p>
        </w:tc>
      </w:tr>
      <w:tr w:rsidR="003C3DA0" w:rsidRPr="00CC49AB" w14:paraId="03C7A895" w14:textId="77777777" w:rsidTr="00D34145">
        <w:trPr>
          <w:trHeight w:val="144"/>
          <w:jc w:val="center"/>
        </w:trPr>
        <w:tc>
          <w:tcPr>
            <w:tcW w:w="4765" w:type="dxa"/>
            <w:shd w:val="clear" w:color="auto" w:fill="auto"/>
            <w:noWrap/>
          </w:tcPr>
          <w:p w14:paraId="5FAEF9D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900" w:type="dxa"/>
            <w:shd w:val="clear" w:color="auto" w:fill="auto"/>
            <w:noWrap/>
            <w:vAlign w:val="center"/>
          </w:tcPr>
          <w:p w14:paraId="56B332E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540</w:t>
            </w:r>
          </w:p>
        </w:tc>
        <w:tc>
          <w:tcPr>
            <w:tcW w:w="720" w:type="dxa"/>
            <w:shd w:val="clear" w:color="auto" w:fill="auto"/>
            <w:noWrap/>
            <w:vAlign w:val="center"/>
          </w:tcPr>
          <w:p w14:paraId="33B394B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542</w:t>
            </w:r>
          </w:p>
        </w:tc>
        <w:tc>
          <w:tcPr>
            <w:tcW w:w="720" w:type="dxa"/>
            <w:shd w:val="clear" w:color="auto" w:fill="auto"/>
            <w:noWrap/>
            <w:vAlign w:val="center"/>
          </w:tcPr>
          <w:p w14:paraId="0B5C119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544</w:t>
            </w:r>
          </w:p>
        </w:tc>
        <w:tc>
          <w:tcPr>
            <w:tcW w:w="720" w:type="dxa"/>
            <w:shd w:val="clear" w:color="auto" w:fill="auto"/>
            <w:noWrap/>
            <w:vAlign w:val="center"/>
          </w:tcPr>
          <w:p w14:paraId="661A6AD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547</w:t>
            </w:r>
          </w:p>
        </w:tc>
        <w:tc>
          <w:tcPr>
            <w:tcW w:w="810" w:type="dxa"/>
            <w:shd w:val="clear" w:color="auto" w:fill="auto"/>
            <w:noWrap/>
            <w:vAlign w:val="center"/>
          </w:tcPr>
          <w:p w14:paraId="1E80EC4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549</w:t>
            </w:r>
          </w:p>
        </w:tc>
        <w:tc>
          <w:tcPr>
            <w:tcW w:w="725" w:type="dxa"/>
            <w:shd w:val="clear" w:color="auto" w:fill="auto"/>
            <w:noWrap/>
            <w:vAlign w:val="center"/>
          </w:tcPr>
          <w:p w14:paraId="52F45E0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552</w:t>
            </w:r>
          </w:p>
        </w:tc>
      </w:tr>
      <w:tr w:rsidR="003C3DA0" w:rsidRPr="00CC49AB" w14:paraId="0203935A" w14:textId="77777777" w:rsidTr="00D34145">
        <w:trPr>
          <w:trHeight w:val="144"/>
          <w:jc w:val="center"/>
        </w:trPr>
        <w:tc>
          <w:tcPr>
            <w:tcW w:w="4765" w:type="dxa"/>
            <w:shd w:val="clear" w:color="auto" w:fill="auto"/>
            <w:noWrap/>
          </w:tcPr>
          <w:p w14:paraId="1D9B098A"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lastRenderedPageBreak/>
              <w:t>Qendrore: Të gjitha Ndërtesat Administrative të të gjitha Ministrive dhe Agjencive</w:t>
            </w:r>
          </w:p>
        </w:tc>
        <w:tc>
          <w:tcPr>
            <w:tcW w:w="900" w:type="dxa"/>
            <w:shd w:val="clear" w:color="auto" w:fill="auto"/>
            <w:noWrap/>
            <w:vAlign w:val="center"/>
          </w:tcPr>
          <w:p w14:paraId="5FC9A97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347</w:t>
            </w:r>
          </w:p>
        </w:tc>
        <w:tc>
          <w:tcPr>
            <w:tcW w:w="720" w:type="dxa"/>
            <w:shd w:val="clear" w:color="auto" w:fill="auto"/>
            <w:noWrap/>
            <w:vAlign w:val="center"/>
          </w:tcPr>
          <w:p w14:paraId="5676BB6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348</w:t>
            </w:r>
          </w:p>
        </w:tc>
        <w:tc>
          <w:tcPr>
            <w:tcW w:w="720" w:type="dxa"/>
            <w:shd w:val="clear" w:color="auto" w:fill="auto"/>
            <w:noWrap/>
            <w:vAlign w:val="center"/>
          </w:tcPr>
          <w:p w14:paraId="2401413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350</w:t>
            </w:r>
          </w:p>
        </w:tc>
        <w:tc>
          <w:tcPr>
            <w:tcW w:w="720" w:type="dxa"/>
            <w:shd w:val="clear" w:color="auto" w:fill="auto"/>
            <w:noWrap/>
            <w:vAlign w:val="center"/>
          </w:tcPr>
          <w:p w14:paraId="5F2F445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351</w:t>
            </w:r>
          </w:p>
        </w:tc>
        <w:tc>
          <w:tcPr>
            <w:tcW w:w="810" w:type="dxa"/>
            <w:shd w:val="clear" w:color="auto" w:fill="auto"/>
            <w:noWrap/>
            <w:vAlign w:val="center"/>
          </w:tcPr>
          <w:p w14:paraId="335E101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353</w:t>
            </w:r>
          </w:p>
        </w:tc>
        <w:tc>
          <w:tcPr>
            <w:tcW w:w="725" w:type="dxa"/>
            <w:shd w:val="clear" w:color="auto" w:fill="auto"/>
            <w:noWrap/>
            <w:vAlign w:val="center"/>
          </w:tcPr>
          <w:p w14:paraId="3A9BB1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354</w:t>
            </w:r>
          </w:p>
        </w:tc>
      </w:tr>
      <w:tr w:rsidR="003C3DA0" w:rsidRPr="00CC49AB" w14:paraId="0A079EC3" w14:textId="77777777" w:rsidTr="00D34145">
        <w:trPr>
          <w:trHeight w:val="144"/>
          <w:jc w:val="center"/>
        </w:trPr>
        <w:tc>
          <w:tcPr>
            <w:tcW w:w="4765" w:type="dxa"/>
            <w:shd w:val="clear" w:color="auto" w:fill="auto"/>
            <w:noWrap/>
            <w:vAlign w:val="center"/>
          </w:tcPr>
          <w:p w14:paraId="5E38A74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900" w:type="dxa"/>
            <w:shd w:val="clear" w:color="auto" w:fill="auto"/>
            <w:noWrap/>
            <w:vAlign w:val="center"/>
          </w:tcPr>
          <w:p w14:paraId="3E7648D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1887</w:t>
            </w:r>
          </w:p>
        </w:tc>
        <w:tc>
          <w:tcPr>
            <w:tcW w:w="720" w:type="dxa"/>
            <w:shd w:val="clear" w:color="auto" w:fill="auto"/>
            <w:noWrap/>
            <w:vAlign w:val="center"/>
          </w:tcPr>
          <w:p w14:paraId="5AD5BFE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1894</w:t>
            </w:r>
          </w:p>
        </w:tc>
        <w:tc>
          <w:tcPr>
            <w:tcW w:w="720" w:type="dxa"/>
            <w:shd w:val="clear" w:color="auto" w:fill="auto"/>
            <w:noWrap/>
            <w:vAlign w:val="center"/>
          </w:tcPr>
          <w:p w14:paraId="5530635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1902</w:t>
            </w:r>
          </w:p>
        </w:tc>
        <w:tc>
          <w:tcPr>
            <w:tcW w:w="720" w:type="dxa"/>
            <w:shd w:val="clear" w:color="auto" w:fill="auto"/>
            <w:noWrap/>
            <w:vAlign w:val="center"/>
          </w:tcPr>
          <w:p w14:paraId="3C604A6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1911</w:t>
            </w:r>
          </w:p>
        </w:tc>
        <w:tc>
          <w:tcPr>
            <w:tcW w:w="810" w:type="dxa"/>
            <w:shd w:val="clear" w:color="auto" w:fill="auto"/>
            <w:noWrap/>
            <w:vAlign w:val="center"/>
          </w:tcPr>
          <w:p w14:paraId="551297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1919</w:t>
            </w:r>
          </w:p>
        </w:tc>
        <w:tc>
          <w:tcPr>
            <w:tcW w:w="725" w:type="dxa"/>
            <w:shd w:val="clear" w:color="auto" w:fill="auto"/>
            <w:noWrap/>
            <w:vAlign w:val="center"/>
          </w:tcPr>
          <w:p w14:paraId="4559330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1927</w:t>
            </w:r>
          </w:p>
        </w:tc>
      </w:tr>
      <w:tr w:rsidR="003C3DA0" w:rsidRPr="00CC49AB" w14:paraId="1D36CBE7" w14:textId="77777777" w:rsidTr="00D34145">
        <w:trPr>
          <w:trHeight w:val="144"/>
          <w:jc w:val="center"/>
        </w:trPr>
        <w:tc>
          <w:tcPr>
            <w:tcW w:w="4765" w:type="dxa"/>
            <w:shd w:val="clear" w:color="auto" w:fill="FDE9D9" w:themeFill="accent6" w:themeFillTint="33"/>
            <w:noWrap/>
            <w:vAlign w:val="center"/>
          </w:tcPr>
          <w:p w14:paraId="6162650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900" w:type="dxa"/>
            <w:shd w:val="clear" w:color="auto" w:fill="FDE9D9" w:themeFill="accent6" w:themeFillTint="33"/>
            <w:noWrap/>
            <w:vAlign w:val="center"/>
          </w:tcPr>
          <w:p w14:paraId="16CB5EC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2035</w:t>
            </w:r>
          </w:p>
        </w:tc>
        <w:tc>
          <w:tcPr>
            <w:tcW w:w="720" w:type="dxa"/>
            <w:shd w:val="clear" w:color="auto" w:fill="FDE9D9" w:themeFill="accent6" w:themeFillTint="33"/>
            <w:noWrap/>
            <w:vAlign w:val="center"/>
          </w:tcPr>
          <w:p w14:paraId="12FF642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2036</w:t>
            </w:r>
          </w:p>
        </w:tc>
        <w:tc>
          <w:tcPr>
            <w:tcW w:w="720" w:type="dxa"/>
            <w:shd w:val="clear" w:color="auto" w:fill="FDE9D9" w:themeFill="accent6" w:themeFillTint="33"/>
            <w:noWrap/>
            <w:vAlign w:val="center"/>
          </w:tcPr>
          <w:p w14:paraId="6AB171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2037</w:t>
            </w:r>
          </w:p>
        </w:tc>
        <w:tc>
          <w:tcPr>
            <w:tcW w:w="720" w:type="dxa"/>
            <w:shd w:val="clear" w:color="auto" w:fill="FDE9D9" w:themeFill="accent6" w:themeFillTint="33"/>
            <w:noWrap/>
            <w:vAlign w:val="center"/>
          </w:tcPr>
          <w:p w14:paraId="346A6C1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2038</w:t>
            </w:r>
          </w:p>
        </w:tc>
        <w:tc>
          <w:tcPr>
            <w:tcW w:w="810" w:type="dxa"/>
            <w:shd w:val="clear" w:color="auto" w:fill="FDE9D9" w:themeFill="accent6" w:themeFillTint="33"/>
            <w:noWrap/>
            <w:vAlign w:val="center"/>
          </w:tcPr>
          <w:p w14:paraId="71C0FC9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2039</w:t>
            </w:r>
          </w:p>
        </w:tc>
        <w:tc>
          <w:tcPr>
            <w:tcW w:w="725" w:type="dxa"/>
            <w:shd w:val="clear" w:color="auto" w:fill="FDE9D9" w:themeFill="accent6" w:themeFillTint="33"/>
            <w:noWrap/>
            <w:vAlign w:val="center"/>
          </w:tcPr>
          <w:p w14:paraId="13A788C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2040</w:t>
            </w:r>
          </w:p>
        </w:tc>
      </w:tr>
      <w:tr w:rsidR="003C3DA0" w:rsidRPr="00CC49AB" w14:paraId="03389C7C" w14:textId="77777777" w:rsidTr="00D34145">
        <w:trPr>
          <w:trHeight w:val="144"/>
          <w:jc w:val="center"/>
        </w:trPr>
        <w:tc>
          <w:tcPr>
            <w:tcW w:w="4765" w:type="dxa"/>
            <w:shd w:val="clear" w:color="auto" w:fill="auto"/>
            <w:noWrap/>
          </w:tcPr>
          <w:p w14:paraId="5A392AB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900" w:type="dxa"/>
            <w:shd w:val="clear" w:color="auto" w:fill="auto"/>
            <w:noWrap/>
            <w:vAlign w:val="center"/>
          </w:tcPr>
          <w:p w14:paraId="5E27B6F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636</w:t>
            </w:r>
          </w:p>
        </w:tc>
        <w:tc>
          <w:tcPr>
            <w:tcW w:w="720" w:type="dxa"/>
            <w:shd w:val="clear" w:color="auto" w:fill="auto"/>
            <w:noWrap/>
            <w:vAlign w:val="center"/>
          </w:tcPr>
          <w:p w14:paraId="34A32CC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639</w:t>
            </w:r>
          </w:p>
        </w:tc>
        <w:tc>
          <w:tcPr>
            <w:tcW w:w="720" w:type="dxa"/>
            <w:shd w:val="clear" w:color="auto" w:fill="auto"/>
            <w:noWrap/>
            <w:vAlign w:val="center"/>
          </w:tcPr>
          <w:p w14:paraId="72FA6CB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642</w:t>
            </w:r>
          </w:p>
        </w:tc>
        <w:tc>
          <w:tcPr>
            <w:tcW w:w="720" w:type="dxa"/>
            <w:shd w:val="clear" w:color="auto" w:fill="auto"/>
            <w:noWrap/>
            <w:vAlign w:val="center"/>
          </w:tcPr>
          <w:p w14:paraId="0C2A9EA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645</w:t>
            </w:r>
          </w:p>
        </w:tc>
        <w:tc>
          <w:tcPr>
            <w:tcW w:w="810" w:type="dxa"/>
            <w:shd w:val="clear" w:color="auto" w:fill="auto"/>
            <w:noWrap/>
            <w:vAlign w:val="center"/>
          </w:tcPr>
          <w:p w14:paraId="5A160AD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648</w:t>
            </w:r>
          </w:p>
        </w:tc>
        <w:tc>
          <w:tcPr>
            <w:tcW w:w="725" w:type="dxa"/>
            <w:shd w:val="clear" w:color="auto" w:fill="auto"/>
            <w:noWrap/>
            <w:vAlign w:val="center"/>
          </w:tcPr>
          <w:p w14:paraId="1AA9E81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652</w:t>
            </w:r>
          </w:p>
        </w:tc>
      </w:tr>
      <w:tr w:rsidR="003C3DA0" w:rsidRPr="00CC49AB" w14:paraId="509FC486" w14:textId="77777777" w:rsidTr="00D34145">
        <w:trPr>
          <w:trHeight w:val="144"/>
          <w:jc w:val="center"/>
        </w:trPr>
        <w:tc>
          <w:tcPr>
            <w:tcW w:w="4765" w:type="dxa"/>
            <w:shd w:val="clear" w:color="auto" w:fill="auto"/>
            <w:noWrap/>
          </w:tcPr>
          <w:p w14:paraId="2DD7FF63"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900" w:type="dxa"/>
            <w:shd w:val="clear" w:color="auto" w:fill="auto"/>
            <w:noWrap/>
            <w:vAlign w:val="center"/>
          </w:tcPr>
          <w:p w14:paraId="526D579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373</w:t>
            </w:r>
          </w:p>
        </w:tc>
        <w:tc>
          <w:tcPr>
            <w:tcW w:w="720" w:type="dxa"/>
            <w:shd w:val="clear" w:color="auto" w:fill="auto"/>
            <w:noWrap/>
            <w:vAlign w:val="center"/>
          </w:tcPr>
          <w:p w14:paraId="47C6893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375</w:t>
            </w:r>
          </w:p>
        </w:tc>
        <w:tc>
          <w:tcPr>
            <w:tcW w:w="720" w:type="dxa"/>
            <w:shd w:val="clear" w:color="auto" w:fill="auto"/>
            <w:noWrap/>
            <w:vAlign w:val="center"/>
          </w:tcPr>
          <w:p w14:paraId="268B97E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377</w:t>
            </w:r>
          </w:p>
        </w:tc>
        <w:tc>
          <w:tcPr>
            <w:tcW w:w="720" w:type="dxa"/>
            <w:shd w:val="clear" w:color="auto" w:fill="auto"/>
            <w:noWrap/>
            <w:vAlign w:val="center"/>
          </w:tcPr>
          <w:p w14:paraId="544FD30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378</w:t>
            </w:r>
          </w:p>
        </w:tc>
        <w:tc>
          <w:tcPr>
            <w:tcW w:w="810" w:type="dxa"/>
            <w:shd w:val="clear" w:color="auto" w:fill="auto"/>
            <w:noWrap/>
            <w:vAlign w:val="center"/>
          </w:tcPr>
          <w:p w14:paraId="155FD0B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380</w:t>
            </w:r>
          </w:p>
        </w:tc>
        <w:tc>
          <w:tcPr>
            <w:tcW w:w="725" w:type="dxa"/>
            <w:shd w:val="clear" w:color="auto" w:fill="auto"/>
            <w:noWrap/>
            <w:vAlign w:val="center"/>
          </w:tcPr>
          <w:p w14:paraId="17D7E60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382</w:t>
            </w:r>
          </w:p>
        </w:tc>
      </w:tr>
      <w:tr w:rsidR="003C3DA0" w:rsidRPr="00CC49AB" w14:paraId="7D89DE8D" w14:textId="77777777" w:rsidTr="00D34145">
        <w:trPr>
          <w:trHeight w:val="144"/>
          <w:jc w:val="center"/>
        </w:trPr>
        <w:tc>
          <w:tcPr>
            <w:tcW w:w="4765" w:type="dxa"/>
            <w:shd w:val="clear" w:color="auto" w:fill="auto"/>
            <w:noWrap/>
          </w:tcPr>
          <w:p w14:paraId="1C4334C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900" w:type="dxa"/>
            <w:shd w:val="clear" w:color="auto" w:fill="auto"/>
            <w:noWrap/>
            <w:vAlign w:val="center"/>
          </w:tcPr>
          <w:p w14:paraId="594D7A6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w:t>
            </w:r>
          </w:p>
        </w:tc>
        <w:tc>
          <w:tcPr>
            <w:tcW w:w="720" w:type="dxa"/>
            <w:shd w:val="clear" w:color="auto" w:fill="auto"/>
            <w:noWrap/>
            <w:vAlign w:val="center"/>
          </w:tcPr>
          <w:p w14:paraId="0C5EC5A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w:t>
            </w:r>
          </w:p>
        </w:tc>
        <w:tc>
          <w:tcPr>
            <w:tcW w:w="720" w:type="dxa"/>
            <w:shd w:val="clear" w:color="auto" w:fill="auto"/>
            <w:noWrap/>
            <w:vAlign w:val="center"/>
          </w:tcPr>
          <w:p w14:paraId="2AD041A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w:t>
            </w:r>
          </w:p>
        </w:tc>
        <w:tc>
          <w:tcPr>
            <w:tcW w:w="720" w:type="dxa"/>
            <w:shd w:val="clear" w:color="auto" w:fill="auto"/>
            <w:noWrap/>
            <w:vAlign w:val="center"/>
          </w:tcPr>
          <w:p w14:paraId="1274465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17</w:t>
            </w:r>
          </w:p>
        </w:tc>
        <w:tc>
          <w:tcPr>
            <w:tcW w:w="810" w:type="dxa"/>
            <w:shd w:val="clear" w:color="auto" w:fill="auto"/>
            <w:noWrap/>
            <w:vAlign w:val="center"/>
          </w:tcPr>
          <w:p w14:paraId="11BA5B4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w:t>
            </w:r>
          </w:p>
        </w:tc>
        <w:tc>
          <w:tcPr>
            <w:tcW w:w="725" w:type="dxa"/>
            <w:shd w:val="clear" w:color="auto" w:fill="auto"/>
            <w:noWrap/>
            <w:vAlign w:val="center"/>
          </w:tcPr>
          <w:p w14:paraId="354D9CE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w:t>
            </w:r>
          </w:p>
        </w:tc>
      </w:tr>
      <w:tr w:rsidR="003C3DA0" w:rsidRPr="00CC49AB" w14:paraId="42C569C1" w14:textId="77777777" w:rsidTr="00D34145">
        <w:trPr>
          <w:trHeight w:val="144"/>
          <w:jc w:val="center"/>
        </w:trPr>
        <w:tc>
          <w:tcPr>
            <w:tcW w:w="4765" w:type="dxa"/>
            <w:shd w:val="clear" w:color="auto" w:fill="auto"/>
            <w:noWrap/>
          </w:tcPr>
          <w:p w14:paraId="2D2BB8B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900" w:type="dxa"/>
            <w:shd w:val="clear" w:color="auto" w:fill="auto"/>
            <w:noWrap/>
            <w:vAlign w:val="center"/>
          </w:tcPr>
          <w:p w14:paraId="015B0BB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554</w:t>
            </w:r>
          </w:p>
        </w:tc>
        <w:tc>
          <w:tcPr>
            <w:tcW w:w="720" w:type="dxa"/>
            <w:shd w:val="clear" w:color="auto" w:fill="auto"/>
            <w:noWrap/>
            <w:vAlign w:val="center"/>
          </w:tcPr>
          <w:p w14:paraId="1CDC67C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557</w:t>
            </w:r>
          </w:p>
        </w:tc>
        <w:tc>
          <w:tcPr>
            <w:tcW w:w="720" w:type="dxa"/>
            <w:shd w:val="clear" w:color="auto" w:fill="auto"/>
            <w:noWrap/>
            <w:vAlign w:val="center"/>
          </w:tcPr>
          <w:p w14:paraId="4E854AE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559</w:t>
            </w:r>
          </w:p>
        </w:tc>
        <w:tc>
          <w:tcPr>
            <w:tcW w:w="720" w:type="dxa"/>
            <w:shd w:val="clear" w:color="auto" w:fill="auto"/>
            <w:noWrap/>
            <w:vAlign w:val="center"/>
          </w:tcPr>
          <w:p w14:paraId="6A96711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562</w:t>
            </w:r>
          </w:p>
        </w:tc>
        <w:tc>
          <w:tcPr>
            <w:tcW w:w="810" w:type="dxa"/>
            <w:shd w:val="clear" w:color="auto" w:fill="auto"/>
            <w:noWrap/>
            <w:vAlign w:val="center"/>
          </w:tcPr>
          <w:p w14:paraId="287C7AB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565</w:t>
            </w:r>
          </w:p>
        </w:tc>
        <w:tc>
          <w:tcPr>
            <w:tcW w:w="725" w:type="dxa"/>
            <w:shd w:val="clear" w:color="auto" w:fill="auto"/>
            <w:noWrap/>
            <w:vAlign w:val="center"/>
          </w:tcPr>
          <w:p w14:paraId="4A7D44C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568</w:t>
            </w:r>
          </w:p>
        </w:tc>
      </w:tr>
      <w:tr w:rsidR="003C3DA0" w:rsidRPr="00CC49AB" w14:paraId="04E9D2DB" w14:textId="77777777" w:rsidTr="00D34145">
        <w:trPr>
          <w:trHeight w:val="144"/>
          <w:jc w:val="center"/>
        </w:trPr>
        <w:tc>
          <w:tcPr>
            <w:tcW w:w="4765" w:type="dxa"/>
            <w:shd w:val="clear" w:color="auto" w:fill="auto"/>
            <w:noWrap/>
          </w:tcPr>
          <w:p w14:paraId="2A76DF9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900" w:type="dxa"/>
            <w:shd w:val="clear" w:color="auto" w:fill="auto"/>
            <w:noWrap/>
            <w:vAlign w:val="center"/>
          </w:tcPr>
          <w:p w14:paraId="2D6B77F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356</w:t>
            </w:r>
          </w:p>
        </w:tc>
        <w:tc>
          <w:tcPr>
            <w:tcW w:w="720" w:type="dxa"/>
            <w:shd w:val="clear" w:color="auto" w:fill="auto"/>
            <w:noWrap/>
            <w:vAlign w:val="center"/>
          </w:tcPr>
          <w:p w14:paraId="0EE64B1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357</w:t>
            </w:r>
          </w:p>
        </w:tc>
        <w:tc>
          <w:tcPr>
            <w:tcW w:w="720" w:type="dxa"/>
            <w:shd w:val="clear" w:color="auto" w:fill="auto"/>
            <w:noWrap/>
            <w:vAlign w:val="center"/>
          </w:tcPr>
          <w:p w14:paraId="33DAD38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359</w:t>
            </w:r>
          </w:p>
        </w:tc>
        <w:tc>
          <w:tcPr>
            <w:tcW w:w="720" w:type="dxa"/>
            <w:shd w:val="clear" w:color="auto" w:fill="auto"/>
            <w:noWrap/>
            <w:vAlign w:val="center"/>
          </w:tcPr>
          <w:p w14:paraId="6CF26BD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361</w:t>
            </w:r>
          </w:p>
        </w:tc>
        <w:tc>
          <w:tcPr>
            <w:tcW w:w="810" w:type="dxa"/>
            <w:shd w:val="clear" w:color="auto" w:fill="auto"/>
            <w:noWrap/>
            <w:vAlign w:val="center"/>
          </w:tcPr>
          <w:p w14:paraId="2B1EEF1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363</w:t>
            </w:r>
          </w:p>
        </w:tc>
        <w:tc>
          <w:tcPr>
            <w:tcW w:w="725" w:type="dxa"/>
            <w:shd w:val="clear" w:color="auto" w:fill="auto"/>
            <w:noWrap/>
            <w:vAlign w:val="center"/>
          </w:tcPr>
          <w:p w14:paraId="5CC822B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365</w:t>
            </w:r>
          </w:p>
        </w:tc>
      </w:tr>
      <w:tr w:rsidR="003C3DA0" w:rsidRPr="00CC49AB" w14:paraId="4AAB25EA" w14:textId="77777777" w:rsidTr="00D34145">
        <w:trPr>
          <w:trHeight w:val="144"/>
          <w:jc w:val="center"/>
        </w:trPr>
        <w:tc>
          <w:tcPr>
            <w:tcW w:w="4765" w:type="dxa"/>
            <w:shd w:val="clear" w:color="auto" w:fill="auto"/>
            <w:noWrap/>
            <w:vAlign w:val="center"/>
          </w:tcPr>
          <w:p w14:paraId="194ACA6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900" w:type="dxa"/>
            <w:shd w:val="clear" w:color="auto" w:fill="auto"/>
            <w:noWrap/>
            <w:vAlign w:val="center"/>
          </w:tcPr>
          <w:p w14:paraId="654325F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1936</w:t>
            </w:r>
          </w:p>
        </w:tc>
        <w:tc>
          <w:tcPr>
            <w:tcW w:w="720" w:type="dxa"/>
            <w:shd w:val="clear" w:color="auto" w:fill="auto"/>
            <w:noWrap/>
            <w:vAlign w:val="center"/>
          </w:tcPr>
          <w:p w14:paraId="5C141AB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1945</w:t>
            </w:r>
          </w:p>
        </w:tc>
        <w:tc>
          <w:tcPr>
            <w:tcW w:w="720" w:type="dxa"/>
            <w:shd w:val="clear" w:color="auto" w:fill="auto"/>
            <w:noWrap/>
            <w:vAlign w:val="center"/>
          </w:tcPr>
          <w:p w14:paraId="0A51E23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1954</w:t>
            </w:r>
          </w:p>
        </w:tc>
        <w:tc>
          <w:tcPr>
            <w:tcW w:w="720" w:type="dxa"/>
            <w:shd w:val="clear" w:color="auto" w:fill="auto"/>
            <w:noWrap/>
            <w:vAlign w:val="center"/>
          </w:tcPr>
          <w:p w14:paraId="025FCB2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1964</w:t>
            </w:r>
          </w:p>
        </w:tc>
        <w:tc>
          <w:tcPr>
            <w:tcW w:w="810" w:type="dxa"/>
            <w:shd w:val="clear" w:color="auto" w:fill="auto"/>
            <w:noWrap/>
            <w:vAlign w:val="center"/>
          </w:tcPr>
          <w:p w14:paraId="3002082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1974</w:t>
            </w:r>
          </w:p>
        </w:tc>
        <w:tc>
          <w:tcPr>
            <w:tcW w:w="725" w:type="dxa"/>
            <w:shd w:val="clear" w:color="auto" w:fill="auto"/>
            <w:noWrap/>
            <w:vAlign w:val="center"/>
          </w:tcPr>
          <w:p w14:paraId="58FF068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1984</w:t>
            </w:r>
          </w:p>
        </w:tc>
      </w:tr>
      <w:tr w:rsidR="003C3DA0" w:rsidRPr="00CC49AB" w14:paraId="05A76422" w14:textId="77777777" w:rsidTr="00D34145">
        <w:trPr>
          <w:trHeight w:val="144"/>
          <w:jc w:val="center"/>
        </w:trPr>
        <w:tc>
          <w:tcPr>
            <w:tcW w:w="4765" w:type="dxa"/>
            <w:shd w:val="clear" w:color="auto" w:fill="FDE9D9" w:themeFill="accent6" w:themeFillTint="33"/>
            <w:noWrap/>
            <w:vAlign w:val="center"/>
          </w:tcPr>
          <w:p w14:paraId="22DA61E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900" w:type="dxa"/>
            <w:shd w:val="clear" w:color="auto" w:fill="FDE9D9" w:themeFill="accent6" w:themeFillTint="33"/>
            <w:noWrap/>
            <w:vAlign w:val="center"/>
          </w:tcPr>
          <w:p w14:paraId="2EEB3B0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2041</w:t>
            </w:r>
          </w:p>
        </w:tc>
        <w:tc>
          <w:tcPr>
            <w:tcW w:w="720" w:type="dxa"/>
            <w:shd w:val="clear" w:color="auto" w:fill="FDE9D9" w:themeFill="accent6" w:themeFillTint="33"/>
            <w:noWrap/>
            <w:vAlign w:val="center"/>
          </w:tcPr>
          <w:p w14:paraId="1144606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2042</w:t>
            </w:r>
          </w:p>
        </w:tc>
        <w:tc>
          <w:tcPr>
            <w:tcW w:w="720" w:type="dxa"/>
            <w:shd w:val="clear" w:color="auto" w:fill="FDE9D9" w:themeFill="accent6" w:themeFillTint="33"/>
            <w:noWrap/>
            <w:vAlign w:val="center"/>
          </w:tcPr>
          <w:p w14:paraId="0732EF4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2043</w:t>
            </w:r>
          </w:p>
        </w:tc>
        <w:tc>
          <w:tcPr>
            <w:tcW w:w="720" w:type="dxa"/>
            <w:shd w:val="clear" w:color="auto" w:fill="FDE9D9" w:themeFill="accent6" w:themeFillTint="33"/>
            <w:noWrap/>
            <w:vAlign w:val="center"/>
          </w:tcPr>
          <w:p w14:paraId="4811BEB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2044</w:t>
            </w:r>
          </w:p>
        </w:tc>
        <w:tc>
          <w:tcPr>
            <w:tcW w:w="810" w:type="dxa"/>
            <w:shd w:val="clear" w:color="auto" w:fill="FDE9D9" w:themeFill="accent6" w:themeFillTint="33"/>
            <w:noWrap/>
            <w:vAlign w:val="center"/>
          </w:tcPr>
          <w:p w14:paraId="6BCF845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2045</w:t>
            </w:r>
          </w:p>
        </w:tc>
        <w:tc>
          <w:tcPr>
            <w:tcW w:w="725" w:type="dxa"/>
            <w:shd w:val="clear" w:color="auto" w:fill="FDE9D9" w:themeFill="accent6" w:themeFillTint="33"/>
            <w:noWrap/>
            <w:vAlign w:val="center"/>
          </w:tcPr>
          <w:p w14:paraId="13141CF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2046</w:t>
            </w:r>
          </w:p>
        </w:tc>
      </w:tr>
      <w:tr w:rsidR="003C3DA0" w:rsidRPr="00CC49AB" w14:paraId="56A33A5A" w14:textId="77777777" w:rsidTr="00D34145">
        <w:trPr>
          <w:trHeight w:val="144"/>
          <w:jc w:val="center"/>
        </w:trPr>
        <w:tc>
          <w:tcPr>
            <w:tcW w:w="4765" w:type="dxa"/>
            <w:shd w:val="clear" w:color="auto" w:fill="auto"/>
            <w:noWrap/>
          </w:tcPr>
          <w:p w14:paraId="01B9154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900" w:type="dxa"/>
            <w:shd w:val="clear" w:color="auto" w:fill="auto"/>
            <w:noWrap/>
            <w:vAlign w:val="center"/>
          </w:tcPr>
          <w:p w14:paraId="34718BE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655</w:t>
            </w:r>
          </w:p>
        </w:tc>
        <w:tc>
          <w:tcPr>
            <w:tcW w:w="720" w:type="dxa"/>
            <w:shd w:val="clear" w:color="auto" w:fill="auto"/>
            <w:noWrap/>
            <w:vAlign w:val="center"/>
          </w:tcPr>
          <w:p w14:paraId="0311BBC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659</w:t>
            </w:r>
          </w:p>
        </w:tc>
        <w:tc>
          <w:tcPr>
            <w:tcW w:w="720" w:type="dxa"/>
            <w:shd w:val="clear" w:color="auto" w:fill="auto"/>
            <w:noWrap/>
            <w:vAlign w:val="center"/>
          </w:tcPr>
          <w:p w14:paraId="5A5C652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663</w:t>
            </w:r>
          </w:p>
        </w:tc>
        <w:tc>
          <w:tcPr>
            <w:tcW w:w="720" w:type="dxa"/>
            <w:shd w:val="clear" w:color="auto" w:fill="auto"/>
            <w:noWrap/>
            <w:vAlign w:val="center"/>
          </w:tcPr>
          <w:p w14:paraId="25A1700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667</w:t>
            </w:r>
          </w:p>
        </w:tc>
        <w:tc>
          <w:tcPr>
            <w:tcW w:w="810" w:type="dxa"/>
            <w:shd w:val="clear" w:color="auto" w:fill="auto"/>
            <w:noWrap/>
            <w:vAlign w:val="center"/>
          </w:tcPr>
          <w:p w14:paraId="3D5455E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671</w:t>
            </w:r>
          </w:p>
        </w:tc>
        <w:tc>
          <w:tcPr>
            <w:tcW w:w="725" w:type="dxa"/>
            <w:shd w:val="clear" w:color="auto" w:fill="auto"/>
            <w:noWrap/>
            <w:vAlign w:val="center"/>
          </w:tcPr>
          <w:p w14:paraId="677034B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676</w:t>
            </w:r>
          </w:p>
        </w:tc>
      </w:tr>
      <w:tr w:rsidR="003C3DA0" w:rsidRPr="00CC49AB" w14:paraId="1BD4068D" w14:textId="77777777" w:rsidTr="00D34145">
        <w:trPr>
          <w:trHeight w:val="144"/>
          <w:jc w:val="center"/>
        </w:trPr>
        <w:tc>
          <w:tcPr>
            <w:tcW w:w="4765" w:type="dxa"/>
            <w:shd w:val="clear" w:color="auto" w:fill="auto"/>
            <w:noWrap/>
          </w:tcPr>
          <w:p w14:paraId="4F0281C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900" w:type="dxa"/>
            <w:shd w:val="clear" w:color="auto" w:fill="auto"/>
            <w:noWrap/>
            <w:vAlign w:val="center"/>
          </w:tcPr>
          <w:p w14:paraId="2E39D5D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384</w:t>
            </w:r>
          </w:p>
        </w:tc>
        <w:tc>
          <w:tcPr>
            <w:tcW w:w="720" w:type="dxa"/>
            <w:shd w:val="clear" w:color="auto" w:fill="auto"/>
            <w:noWrap/>
            <w:vAlign w:val="center"/>
          </w:tcPr>
          <w:p w14:paraId="7BCE2A9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387</w:t>
            </w:r>
          </w:p>
        </w:tc>
        <w:tc>
          <w:tcPr>
            <w:tcW w:w="720" w:type="dxa"/>
            <w:shd w:val="clear" w:color="auto" w:fill="auto"/>
            <w:noWrap/>
            <w:vAlign w:val="center"/>
          </w:tcPr>
          <w:p w14:paraId="2F44E29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389</w:t>
            </w:r>
          </w:p>
        </w:tc>
        <w:tc>
          <w:tcPr>
            <w:tcW w:w="720" w:type="dxa"/>
            <w:shd w:val="clear" w:color="auto" w:fill="auto"/>
            <w:noWrap/>
            <w:vAlign w:val="center"/>
          </w:tcPr>
          <w:p w14:paraId="00B648F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391</w:t>
            </w:r>
          </w:p>
        </w:tc>
        <w:tc>
          <w:tcPr>
            <w:tcW w:w="810" w:type="dxa"/>
            <w:shd w:val="clear" w:color="auto" w:fill="auto"/>
            <w:noWrap/>
            <w:vAlign w:val="center"/>
          </w:tcPr>
          <w:p w14:paraId="6C1A4B2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394</w:t>
            </w:r>
          </w:p>
        </w:tc>
        <w:tc>
          <w:tcPr>
            <w:tcW w:w="725" w:type="dxa"/>
            <w:shd w:val="clear" w:color="auto" w:fill="auto"/>
            <w:noWrap/>
            <w:vAlign w:val="center"/>
          </w:tcPr>
          <w:p w14:paraId="47C2EB9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396</w:t>
            </w:r>
          </w:p>
        </w:tc>
      </w:tr>
      <w:tr w:rsidR="003C3DA0" w:rsidRPr="00CC49AB" w14:paraId="14DE4B3E" w14:textId="77777777" w:rsidTr="00D34145">
        <w:trPr>
          <w:trHeight w:val="144"/>
          <w:jc w:val="center"/>
        </w:trPr>
        <w:tc>
          <w:tcPr>
            <w:tcW w:w="4765" w:type="dxa"/>
            <w:shd w:val="clear" w:color="auto" w:fill="auto"/>
            <w:noWrap/>
          </w:tcPr>
          <w:p w14:paraId="300BFFC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900" w:type="dxa"/>
            <w:shd w:val="clear" w:color="auto" w:fill="auto"/>
            <w:noWrap/>
            <w:vAlign w:val="center"/>
          </w:tcPr>
          <w:p w14:paraId="576043B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w:t>
            </w:r>
          </w:p>
        </w:tc>
        <w:tc>
          <w:tcPr>
            <w:tcW w:w="720" w:type="dxa"/>
            <w:shd w:val="clear" w:color="auto" w:fill="auto"/>
            <w:noWrap/>
            <w:vAlign w:val="center"/>
          </w:tcPr>
          <w:p w14:paraId="2313B0A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w:t>
            </w:r>
          </w:p>
        </w:tc>
        <w:tc>
          <w:tcPr>
            <w:tcW w:w="720" w:type="dxa"/>
            <w:shd w:val="clear" w:color="auto" w:fill="auto"/>
            <w:noWrap/>
            <w:vAlign w:val="center"/>
          </w:tcPr>
          <w:p w14:paraId="456DE93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w:t>
            </w:r>
          </w:p>
        </w:tc>
        <w:tc>
          <w:tcPr>
            <w:tcW w:w="720" w:type="dxa"/>
            <w:shd w:val="clear" w:color="auto" w:fill="auto"/>
            <w:noWrap/>
            <w:vAlign w:val="center"/>
          </w:tcPr>
          <w:p w14:paraId="2497B87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w:t>
            </w:r>
          </w:p>
        </w:tc>
        <w:tc>
          <w:tcPr>
            <w:tcW w:w="810" w:type="dxa"/>
            <w:shd w:val="clear" w:color="auto" w:fill="auto"/>
            <w:noWrap/>
            <w:vAlign w:val="center"/>
          </w:tcPr>
          <w:p w14:paraId="6B8BB75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w:t>
            </w:r>
          </w:p>
        </w:tc>
        <w:tc>
          <w:tcPr>
            <w:tcW w:w="725" w:type="dxa"/>
            <w:shd w:val="clear" w:color="auto" w:fill="auto"/>
            <w:noWrap/>
            <w:vAlign w:val="center"/>
          </w:tcPr>
          <w:p w14:paraId="6A0675B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w:t>
            </w:r>
          </w:p>
        </w:tc>
      </w:tr>
      <w:tr w:rsidR="003C3DA0" w:rsidRPr="00CC49AB" w14:paraId="26E6CDCB" w14:textId="77777777" w:rsidTr="00D34145">
        <w:trPr>
          <w:trHeight w:val="144"/>
          <w:jc w:val="center"/>
        </w:trPr>
        <w:tc>
          <w:tcPr>
            <w:tcW w:w="4765" w:type="dxa"/>
            <w:shd w:val="clear" w:color="auto" w:fill="auto"/>
            <w:noWrap/>
          </w:tcPr>
          <w:p w14:paraId="2EF93CA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900" w:type="dxa"/>
            <w:shd w:val="clear" w:color="auto" w:fill="auto"/>
            <w:noWrap/>
            <w:vAlign w:val="center"/>
          </w:tcPr>
          <w:p w14:paraId="2A979B5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571</w:t>
            </w:r>
          </w:p>
        </w:tc>
        <w:tc>
          <w:tcPr>
            <w:tcW w:w="720" w:type="dxa"/>
            <w:shd w:val="clear" w:color="auto" w:fill="auto"/>
            <w:noWrap/>
            <w:vAlign w:val="center"/>
          </w:tcPr>
          <w:p w14:paraId="152E606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574</w:t>
            </w:r>
          </w:p>
        </w:tc>
        <w:tc>
          <w:tcPr>
            <w:tcW w:w="720" w:type="dxa"/>
            <w:shd w:val="clear" w:color="auto" w:fill="auto"/>
            <w:noWrap/>
            <w:vAlign w:val="center"/>
          </w:tcPr>
          <w:p w14:paraId="2F35DB9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578</w:t>
            </w:r>
          </w:p>
        </w:tc>
        <w:tc>
          <w:tcPr>
            <w:tcW w:w="720" w:type="dxa"/>
            <w:shd w:val="clear" w:color="auto" w:fill="auto"/>
            <w:noWrap/>
            <w:vAlign w:val="center"/>
          </w:tcPr>
          <w:p w14:paraId="4035E6D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581</w:t>
            </w:r>
          </w:p>
        </w:tc>
        <w:tc>
          <w:tcPr>
            <w:tcW w:w="810" w:type="dxa"/>
            <w:shd w:val="clear" w:color="auto" w:fill="auto"/>
            <w:noWrap/>
            <w:vAlign w:val="center"/>
          </w:tcPr>
          <w:p w14:paraId="6EE61F7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585</w:t>
            </w:r>
          </w:p>
        </w:tc>
        <w:tc>
          <w:tcPr>
            <w:tcW w:w="725" w:type="dxa"/>
            <w:shd w:val="clear" w:color="auto" w:fill="auto"/>
            <w:noWrap/>
            <w:vAlign w:val="center"/>
          </w:tcPr>
          <w:p w14:paraId="0D523C7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589</w:t>
            </w:r>
          </w:p>
        </w:tc>
      </w:tr>
      <w:tr w:rsidR="003C3DA0" w:rsidRPr="00CC49AB" w14:paraId="2D1CB575" w14:textId="77777777" w:rsidTr="00D34145">
        <w:trPr>
          <w:trHeight w:val="144"/>
          <w:jc w:val="center"/>
        </w:trPr>
        <w:tc>
          <w:tcPr>
            <w:tcW w:w="4765" w:type="dxa"/>
            <w:shd w:val="clear" w:color="auto" w:fill="auto"/>
            <w:noWrap/>
          </w:tcPr>
          <w:p w14:paraId="7F71A46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900" w:type="dxa"/>
            <w:shd w:val="clear" w:color="auto" w:fill="auto"/>
            <w:noWrap/>
            <w:vAlign w:val="center"/>
          </w:tcPr>
          <w:p w14:paraId="45BE1F4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367</w:t>
            </w:r>
          </w:p>
        </w:tc>
        <w:tc>
          <w:tcPr>
            <w:tcW w:w="720" w:type="dxa"/>
            <w:shd w:val="clear" w:color="auto" w:fill="auto"/>
            <w:noWrap/>
            <w:vAlign w:val="center"/>
          </w:tcPr>
          <w:p w14:paraId="29C392E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369</w:t>
            </w:r>
          </w:p>
        </w:tc>
        <w:tc>
          <w:tcPr>
            <w:tcW w:w="720" w:type="dxa"/>
            <w:shd w:val="clear" w:color="auto" w:fill="auto"/>
            <w:noWrap/>
            <w:vAlign w:val="center"/>
          </w:tcPr>
          <w:p w14:paraId="4EE6ADA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371</w:t>
            </w:r>
          </w:p>
        </w:tc>
        <w:tc>
          <w:tcPr>
            <w:tcW w:w="720" w:type="dxa"/>
            <w:shd w:val="clear" w:color="auto" w:fill="auto"/>
            <w:noWrap/>
            <w:vAlign w:val="center"/>
          </w:tcPr>
          <w:p w14:paraId="02A00F4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373</w:t>
            </w:r>
          </w:p>
        </w:tc>
        <w:tc>
          <w:tcPr>
            <w:tcW w:w="810" w:type="dxa"/>
            <w:shd w:val="clear" w:color="auto" w:fill="auto"/>
            <w:noWrap/>
            <w:vAlign w:val="center"/>
          </w:tcPr>
          <w:p w14:paraId="5176A7B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376</w:t>
            </w:r>
          </w:p>
        </w:tc>
        <w:tc>
          <w:tcPr>
            <w:tcW w:w="725" w:type="dxa"/>
            <w:shd w:val="clear" w:color="auto" w:fill="auto"/>
            <w:noWrap/>
            <w:vAlign w:val="center"/>
          </w:tcPr>
          <w:p w14:paraId="500D665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378</w:t>
            </w:r>
          </w:p>
        </w:tc>
      </w:tr>
      <w:tr w:rsidR="003C3DA0" w:rsidRPr="00CC49AB" w14:paraId="14440C3E" w14:textId="77777777" w:rsidTr="00D34145">
        <w:trPr>
          <w:trHeight w:val="144"/>
          <w:jc w:val="center"/>
        </w:trPr>
        <w:tc>
          <w:tcPr>
            <w:tcW w:w="4765" w:type="dxa"/>
            <w:shd w:val="clear" w:color="auto" w:fill="auto"/>
            <w:noWrap/>
            <w:vAlign w:val="center"/>
          </w:tcPr>
          <w:p w14:paraId="416A21C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900" w:type="dxa"/>
            <w:shd w:val="clear" w:color="auto" w:fill="auto"/>
            <w:noWrap/>
            <w:vAlign w:val="center"/>
          </w:tcPr>
          <w:p w14:paraId="1F9E5B5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1995</w:t>
            </w:r>
          </w:p>
        </w:tc>
        <w:tc>
          <w:tcPr>
            <w:tcW w:w="720" w:type="dxa"/>
            <w:shd w:val="clear" w:color="auto" w:fill="auto"/>
            <w:noWrap/>
            <w:vAlign w:val="center"/>
          </w:tcPr>
          <w:p w14:paraId="1923954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2007</w:t>
            </w:r>
          </w:p>
        </w:tc>
        <w:tc>
          <w:tcPr>
            <w:tcW w:w="720" w:type="dxa"/>
            <w:shd w:val="clear" w:color="auto" w:fill="auto"/>
            <w:noWrap/>
            <w:vAlign w:val="center"/>
          </w:tcPr>
          <w:p w14:paraId="0522181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2018</w:t>
            </w:r>
          </w:p>
        </w:tc>
        <w:tc>
          <w:tcPr>
            <w:tcW w:w="720" w:type="dxa"/>
            <w:shd w:val="clear" w:color="auto" w:fill="auto"/>
            <w:noWrap/>
            <w:vAlign w:val="center"/>
          </w:tcPr>
          <w:p w14:paraId="0801E6C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2031</w:t>
            </w:r>
          </w:p>
        </w:tc>
        <w:tc>
          <w:tcPr>
            <w:tcW w:w="810" w:type="dxa"/>
            <w:shd w:val="clear" w:color="auto" w:fill="auto"/>
            <w:noWrap/>
            <w:vAlign w:val="center"/>
          </w:tcPr>
          <w:p w14:paraId="4BFFD07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2044</w:t>
            </w:r>
          </w:p>
        </w:tc>
        <w:tc>
          <w:tcPr>
            <w:tcW w:w="725" w:type="dxa"/>
            <w:shd w:val="clear" w:color="auto" w:fill="auto"/>
            <w:noWrap/>
            <w:vAlign w:val="center"/>
          </w:tcPr>
          <w:p w14:paraId="2FEC389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2058</w:t>
            </w:r>
          </w:p>
        </w:tc>
      </w:tr>
      <w:tr w:rsidR="003C3DA0" w:rsidRPr="00CC49AB" w14:paraId="4B0BDB1A" w14:textId="77777777" w:rsidTr="00D34145">
        <w:trPr>
          <w:trHeight w:val="144"/>
          <w:jc w:val="center"/>
        </w:trPr>
        <w:tc>
          <w:tcPr>
            <w:tcW w:w="4765" w:type="dxa"/>
            <w:shd w:val="clear" w:color="auto" w:fill="FDE9D9" w:themeFill="accent6" w:themeFillTint="33"/>
            <w:noWrap/>
            <w:vAlign w:val="center"/>
          </w:tcPr>
          <w:p w14:paraId="1196650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900" w:type="dxa"/>
            <w:shd w:val="clear" w:color="auto" w:fill="FDE9D9" w:themeFill="accent6" w:themeFillTint="33"/>
            <w:noWrap/>
            <w:vAlign w:val="center"/>
          </w:tcPr>
          <w:p w14:paraId="51AE10A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2047</w:t>
            </w:r>
          </w:p>
        </w:tc>
        <w:tc>
          <w:tcPr>
            <w:tcW w:w="720" w:type="dxa"/>
            <w:shd w:val="clear" w:color="auto" w:fill="FDE9D9" w:themeFill="accent6" w:themeFillTint="33"/>
            <w:noWrap/>
            <w:vAlign w:val="center"/>
          </w:tcPr>
          <w:p w14:paraId="1DC204C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2048</w:t>
            </w:r>
          </w:p>
        </w:tc>
        <w:tc>
          <w:tcPr>
            <w:tcW w:w="720" w:type="dxa"/>
            <w:shd w:val="clear" w:color="auto" w:fill="FDE9D9" w:themeFill="accent6" w:themeFillTint="33"/>
            <w:noWrap/>
            <w:vAlign w:val="center"/>
          </w:tcPr>
          <w:p w14:paraId="373F0B6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2049</w:t>
            </w:r>
          </w:p>
        </w:tc>
        <w:tc>
          <w:tcPr>
            <w:tcW w:w="720" w:type="dxa"/>
            <w:shd w:val="clear" w:color="auto" w:fill="FDE9D9" w:themeFill="accent6" w:themeFillTint="33"/>
            <w:noWrap/>
            <w:vAlign w:val="center"/>
          </w:tcPr>
          <w:p w14:paraId="08A573F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2050</w:t>
            </w:r>
          </w:p>
        </w:tc>
        <w:tc>
          <w:tcPr>
            <w:tcW w:w="810" w:type="dxa"/>
            <w:shd w:val="clear" w:color="auto" w:fill="auto"/>
            <w:noWrap/>
            <w:vAlign w:val="center"/>
          </w:tcPr>
          <w:p w14:paraId="4E5DB24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7B8C28F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07645F06" w14:textId="77777777" w:rsidTr="00D34145">
        <w:trPr>
          <w:trHeight w:val="144"/>
          <w:jc w:val="center"/>
        </w:trPr>
        <w:tc>
          <w:tcPr>
            <w:tcW w:w="4765" w:type="dxa"/>
            <w:shd w:val="clear" w:color="auto" w:fill="auto"/>
            <w:noWrap/>
          </w:tcPr>
          <w:p w14:paraId="20E152C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900" w:type="dxa"/>
            <w:shd w:val="clear" w:color="auto" w:fill="auto"/>
            <w:noWrap/>
            <w:vAlign w:val="center"/>
          </w:tcPr>
          <w:p w14:paraId="7F31906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681</w:t>
            </w:r>
          </w:p>
        </w:tc>
        <w:tc>
          <w:tcPr>
            <w:tcW w:w="720" w:type="dxa"/>
            <w:shd w:val="clear" w:color="auto" w:fill="auto"/>
            <w:noWrap/>
            <w:vAlign w:val="center"/>
          </w:tcPr>
          <w:p w14:paraId="2B7EBAA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686</w:t>
            </w:r>
          </w:p>
        </w:tc>
        <w:tc>
          <w:tcPr>
            <w:tcW w:w="720" w:type="dxa"/>
            <w:shd w:val="clear" w:color="auto" w:fill="auto"/>
            <w:noWrap/>
            <w:vAlign w:val="center"/>
          </w:tcPr>
          <w:p w14:paraId="37CA974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691</w:t>
            </w:r>
          </w:p>
        </w:tc>
        <w:tc>
          <w:tcPr>
            <w:tcW w:w="720" w:type="dxa"/>
            <w:shd w:val="clear" w:color="auto" w:fill="auto"/>
            <w:noWrap/>
            <w:vAlign w:val="center"/>
          </w:tcPr>
          <w:p w14:paraId="7219F14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697</w:t>
            </w:r>
          </w:p>
        </w:tc>
        <w:tc>
          <w:tcPr>
            <w:tcW w:w="810" w:type="dxa"/>
            <w:shd w:val="clear" w:color="auto" w:fill="auto"/>
            <w:noWrap/>
            <w:vAlign w:val="center"/>
          </w:tcPr>
          <w:p w14:paraId="684B22D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258556E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5F4D8CBA" w14:textId="77777777" w:rsidTr="00D34145">
        <w:trPr>
          <w:trHeight w:val="144"/>
          <w:jc w:val="center"/>
        </w:trPr>
        <w:tc>
          <w:tcPr>
            <w:tcW w:w="4765" w:type="dxa"/>
            <w:shd w:val="clear" w:color="auto" w:fill="auto"/>
            <w:noWrap/>
          </w:tcPr>
          <w:p w14:paraId="309E210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900" w:type="dxa"/>
            <w:shd w:val="clear" w:color="auto" w:fill="auto"/>
            <w:noWrap/>
            <w:vAlign w:val="center"/>
          </w:tcPr>
          <w:p w14:paraId="3D64E33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399</w:t>
            </w:r>
          </w:p>
        </w:tc>
        <w:tc>
          <w:tcPr>
            <w:tcW w:w="720" w:type="dxa"/>
            <w:shd w:val="clear" w:color="auto" w:fill="auto"/>
            <w:noWrap/>
            <w:vAlign w:val="center"/>
          </w:tcPr>
          <w:p w14:paraId="626D127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402</w:t>
            </w:r>
          </w:p>
        </w:tc>
        <w:tc>
          <w:tcPr>
            <w:tcW w:w="720" w:type="dxa"/>
            <w:shd w:val="clear" w:color="auto" w:fill="auto"/>
            <w:noWrap/>
            <w:vAlign w:val="center"/>
          </w:tcPr>
          <w:p w14:paraId="0D6936A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405</w:t>
            </w:r>
          </w:p>
        </w:tc>
        <w:tc>
          <w:tcPr>
            <w:tcW w:w="720" w:type="dxa"/>
            <w:shd w:val="clear" w:color="auto" w:fill="auto"/>
            <w:noWrap/>
            <w:vAlign w:val="center"/>
          </w:tcPr>
          <w:p w14:paraId="1862174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409</w:t>
            </w:r>
          </w:p>
        </w:tc>
        <w:tc>
          <w:tcPr>
            <w:tcW w:w="810" w:type="dxa"/>
            <w:shd w:val="clear" w:color="auto" w:fill="auto"/>
            <w:noWrap/>
            <w:vAlign w:val="center"/>
          </w:tcPr>
          <w:p w14:paraId="0623051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0887DD9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0EEE6AF2" w14:textId="77777777" w:rsidTr="00D34145">
        <w:trPr>
          <w:trHeight w:val="144"/>
          <w:jc w:val="center"/>
        </w:trPr>
        <w:tc>
          <w:tcPr>
            <w:tcW w:w="4765" w:type="dxa"/>
            <w:shd w:val="clear" w:color="auto" w:fill="auto"/>
            <w:noWrap/>
          </w:tcPr>
          <w:p w14:paraId="3D1C9A5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900" w:type="dxa"/>
            <w:shd w:val="clear" w:color="auto" w:fill="auto"/>
            <w:noWrap/>
            <w:vAlign w:val="center"/>
          </w:tcPr>
          <w:p w14:paraId="0D5A664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18</w:t>
            </w:r>
          </w:p>
        </w:tc>
        <w:tc>
          <w:tcPr>
            <w:tcW w:w="720" w:type="dxa"/>
            <w:shd w:val="clear" w:color="auto" w:fill="auto"/>
            <w:noWrap/>
            <w:vAlign w:val="center"/>
          </w:tcPr>
          <w:p w14:paraId="6012AE1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19</w:t>
            </w:r>
          </w:p>
        </w:tc>
        <w:tc>
          <w:tcPr>
            <w:tcW w:w="720" w:type="dxa"/>
            <w:shd w:val="clear" w:color="auto" w:fill="auto"/>
            <w:noWrap/>
            <w:vAlign w:val="center"/>
          </w:tcPr>
          <w:p w14:paraId="47ADDC0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19</w:t>
            </w:r>
          </w:p>
        </w:tc>
        <w:tc>
          <w:tcPr>
            <w:tcW w:w="720" w:type="dxa"/>
            <w:shd w:val="clear" w:color="auto" w:fill="auto"/>
            <w:noWrap/>
            <w:vAlign w:val="center"/>
          </w:tcPr>
          <w:p w14:paraId="73DF0EC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19</w:t>
            </w:r>
          </w:p>
        </w:tc>
        <w:tc>
          <w:tcPr>
            <w:tcW w:w="810" w:type="dxa"/>
            <w:shd w:val="clear" w:color="auto" w:fill="auto"/>
            <w:noWrap/>
            <w:vAlign w:val="center"/>
          </w:tcPr>
          <w:p w14:paraId="4F46A30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63E979B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77A87A4" w14:textId="77777777" w:rsidTr="00D34145">
        <w:trPr>
          <w:trHeight w:val="144"/>
          <w:jc w:val="center"/>
        </w:trPr>
        <w:tc>
          <w:tcPr>
            <w:tcW w:w="4765" w:type="dxa"/>
            <w:shd w:val="clear" w:color="auto" w:fill="auto"/>
            <w:noWrap/>
          </w:tcPr>
          <w:p w14:paraId="6B89921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900" w:type="dxa"/>
            <w:shd w:val="clear" w:color="auto" w:fill="auto"/>
            <w:noWrap/>
            <w:vAlign w:val="center"/>
          </w:tcPr>
          <w:p w14:paraId="17B7585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593</w:t>
            </w:r>
          </w:p>
        </w:tc>
        <w:tc>
          <w:tcPr>
            <w:tcW w:w="720" w:type="dxa"/>
            <w:shd w:val="clear" w:color="auto" w:fill="auto"/>
            <w:noWrap/>
            <w:vAlign w:val="center"/>
          </w:tcPr>
          <w:p w14:paraId="6FC4304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598</w:t>
            </w:r>
          </w:p>
        </w:tc>
        <w:tc>
          <w:tcPr>
            <w:tcW w:w="720" w:type="dxa"/>
            <w:shd w:val="clear" w:color="auto" w:fill="auto"/>
            <w:noWrap/>
            <w:vAlign w:val="center"/>
          </w:tcPr>
          <w:p w14:paraId="547E1D7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602</w:t>
            </w:r>
          </w:p>
        </w:tc>
        <w:tc>
          <w:tcPr>
            <w:tcW w:w="720" w:type="dxa"/>
            <w:shd w:val="clear" w:color="auto" w:fill="auto"/>
            <w:noWrap/>
            <w:vAlign w:val="center"/>
          </w:tcPr>
          <w:p w14:paraId="053D454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607</w:t>
            </w:r>
          </w:p>
        </w:tc>
        <w:tc>
          <w:tcPr>
            <w:tcW w:w="810" w:type="dxa"/>
            <w:shd w:val="clear" w:color="auto" w:fill="auto"/>
            <w:noWrap/>
            <w:vAlign w:val="center"/>
          </w:tcPr>
          <w:p w14:paraId="1A96C57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2521A9C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79D40BCA" w14:textId="77777777" w:rsidTr="00D34145">
        <w:trPr>
          <w:trHeight w:val="144"/>
          <w:jc w:val="center"/>
        </w:trPr>
        <w:tc>
          <w:tcPr>
            <w:tcW w:w="4765" w:type="dxa"/>
            <w:shd w:val="clear" w:color="auto" w:fill="auto"/>
            <w:noWrap/>
          </w:tcPr>
          <w:p w14:paraId="52B2645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900" w:type="dxa"/>
            <w:shd w:val="clear" w:color="auto" w:fill="auto"/>
            <w:noWrap/>
            <w:vAlign w:val="center"/>
          </w:tcPr>
          <w:p w14:paraId="20C0153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381</w:t>
            </w:r>
          </w:p>
        </w:tc>
        <w:tc>
          <w:tcPr>
            <w:tcW w:w="720" w:type="dxa"/>
            <w:shd w:val="clear" w:color="auto" w:fill="auto"/>
            <w:noWrap/>
            <w:vAlign w:val="center"/>
          </w:tcPr>
          <w:p w14:paraId="03FA3D3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384</w:t>
            </w:r>
          </w:p>
        </w:tc>
        <w:tc>
          <w:tcPr>
            <w:tcW w:w="720" w:type="dxa"/>
            <w:shd w:val="clear" w:color="auto" w:fill="auto"/>
            <w:noWrap/>
            <w:vAlign w:val="center"/>
          </w:tcPr>
          <w:p w14:paraId="320A375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387</w:t>
            </w:r>
          </w:p>
        </w:tc>
        <w:tc>
          <w:tcPr>
            <w:tcW w:w="720" w:type="dxa"/>
            <w:shd w:val="clear" w:color="auto" w:fill="auto"/>
            <w:noWrap/>
            <w:vAlign w:val="center"/>
          </w:tcPr>
          <w:p w14:paraId="4CFA342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390</w:t>
            </w:r>
          </w:p>
        </w:tc>
        <w:tc>
          <w:tcPr>
            <w:tcW w:w="810" w:type="dxa"/>
            <w:shd w:val="clear" w:color="auto" w:fill="auto"/>
            <w:noWrap/>
            <w:vAlign w:val="center"/>
          </w:tcPr>
          <w:p w14:paraId="35AFF92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3AF5914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DAD72F0" w14:textId="77777777" w:rsidTr="00D34145">
        <w:trPr>
          <w:trHeight w:val="144"/>
          <w:jc w:val="center"/>
        </w:trPr>
        <w:tc>
          <w:tcPr>
            <w:tcW w:w="4765" w:type="dxa"/>
            <w:shd w:val="clear" w:color="auto" w:fill="auto"/>
            <w:noWrap/>
            <w:vAlign w:val="center"/>
          </w:tcPr>
          <w:p w14:paraId="56D535E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900" w:type="dxa"/>
            <w:shd w:val="clear" w:color="auto" w:fill="auto"/>
            <w:noWrap/>
            <w:vAlign w:val="center"/>
          </w:tcPr>
          <w:p w14:paraId="4C81999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2072</w:t>
            </w:r>
          </w:p>
        </w:tc>
        <w:tc>
          <w:tcPr>
            <w:tcW w:w="720" w:type="dxa"/>
            <w:shd w:val="clear" w:color="auto" w:fill="auto"/>
            <w:noWrap/>
            <w:vAlign w:val="center"/>
          </w:tcPr>
          <w:p w14:paraId="22EDF1F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2088</w:t>
            </w:r>
          </w:p>
        </w:tc>
        <w:tc>
          <w:tcPr>
            <w:tcW w:w="720" w:type="dxa"/>
            <w:shd w:val="clear" w:color="auto" w:fill="auto"/>
            <w:noWrap/>
            <w:vAlign w:val="center"/>
          </w:tcPr>
          <w:p w14:paraId="1D67C4A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2104</w:t>
            </w:r>
          </w:p>
        </w:tc>
        <w:tc>
          <w:tcPr>
            <w:tcW w:w="720" w:type="dxa"/>
            <w:shd w:val="clear" w:color="auto" w:fill="auto"/>
            <w:noWrap/>
            <w:vAlign w:val="center"/>
          </w:tcPr>
          <w:p w14:paraId="30F1130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2122</w:t>
            </w:r>
          </w:p>
        </w:tc>
        <w:tc>
          <w:tcPr>
            <w:tcW w:w="810" w:type="dxa"/>
            <w:shd w:val="clear" w:color="auto" w:fill="auto"/>
            <w:noWrap/>
            <w:vAlign w:val="center"/>
          </w:tcPr>
          <w:p w14:paraId="2B74399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725" w:type="dxa"/>
            <w:shd w:val="clear" w:color="auto" w:fill="auto"/>
            <w:noWrap/>
            <w:vAlign w:val="center"/>
          </w:tcPr>
          <w:p w14:paraId="24D1BF8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221F3350" w14:textId="77777777" w:rsidR="003C3DA0" w:rsidRPr="00CC49AB" w:rsidRDefault="003C3DA0" w:rsidP="003C3DA0">
      <w:pPr>
        <w:spacing w:after="0" w:line="240" w:lineRule="auto"/>
        <w:rPr>
          <w:rFonts w:ascii="Garamond" w:hAnsi="Garamond" w:cs="Times New Roman"/>
        </w:rPr>
      </w:pPr>
    </w:p>
    <w:p w14:paraId="22003A8A" w14:textId="77777777" w:rsidR="003C3DA0" w:rsidRPr="00CC49AB" w:rsidRDefault="003C3DA0" w:rsidP="003C3DA0">
      <w:pPr>
        <w:spacing w:after="0" w:line="240" w:lineRule="auto"/>
        <w:rPr>
          <w:rFonts w:ascii="Garamond" w:hAnsi="Garamond" w:cs="Times New Roman"/>
        </w:rPr>
      </w:pPr>
    </w:p>
    <w:p w14:paraId="7DD275A1" w14:textId="025152A7" w:rsidR="003C3DA0" w:rsidRPr="00CC49AB" w:rsidRDefault="003C3DA0" w:rsidP="00E82E3E">
      <w:pPr>
        <w:pStyle w:val="TEKSTIIIIII"/>
      </w:pPr>
      <w:bookmarkStart w:id="432" w:name="_Toc184729189"/>
      <w:r w:rsidRPr="00CC49AB">
        <w:t>Aneksi 20: Sipërfaqja e parashikuar (m</w:t>
      </w:r>
      <w:r w:rsidRPr="00CC49AB">
        <w:rPr>
          <w:vertAlign w:val="superscript"/>
        </w:rPr>
        <w:t>2</w:t>
      </w:r>
      <w:r w:rsidRPr="00CC49AB">
        <w:t>) e ndërtesave publike qendrore dhe bashkiake</w:t>
      </w:r>
      <w:r w:rsidR="00DC2701" w:rsidRPr="00CC49AB">
        <w:t xml:space="preserve"> </w:t>
      </w:r>
      <w:r w:rsidRPr="00CC49AB">
        <w:t xml:space="preserve">për </w:t>
      </w:r>
      <w:r w:rsidR="00CC49AB" w:rsidRPr="00CC49AB">
        <w:t xml:space="preserve">zonën </w:t>
      </w:r>
      <w:r w:rsidRPr="00CC49AB">
        <w:t>3 për periudhën</w:t>
      </w:r>
      <w:bookmarkEnd w:id="432"/>
      <w:r w:rsidRPr="00CC49AB">
        <w:t xml:space="preserve"> 2023 -2050</w:t>
      </w:r>
    </w:p>
    <w:tbl>
      <w:tblPr>
        <w:tblW w:w="93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775"/>
        <w:gridCol w:w="990"/>
        <w:gridCol w:w="1080"/>
        <w:gridCol w:w="900"/>
        <w:gridCol w:w="810"/>
        <w:gridCol w:w="900"/>
        <w:gridCol w:w="905"/>
      </w:tblGrid>
      <w:tr w:rsidR="003C3DA0" w:rsidRPr="00CC49AB" w14:paraId="430E163B" w14:textId="77777777" w:rsidTr="00D34145">
        <w:trPr>
          <w:trHeight w:val="144"/>
        </w:trPr>
        <w:tc>
          <w:tcPr>
            <w:tcW w:w="3775" w:type="dxa"/>
            <w:shd w:val="clear" w:color="auto" w:fill="FDE9D9" w:themeFill="accent6" w:themeFillTint="33"/>
            <w:noWrap/>
            <w:vAlign w:val="center"/>
            <w:hideMark/>
          </w:tcPr>
          <w:p w14:paraId="0DF795D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990" w:type="dxa"/>
            <w:shd w:val="clear" w:color="auto" w:fill="FDE9D9" w:themeFill="accent6" w:themeFillTint="33"/>
            <w:noWrap/>
            <w:vAlign w:val="center"/>
            <w:hideMark/>
          </w:tcPr>
          <w:p w14:paraId="6E3CA97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2023</w:t>
            </w:r>
          </w:p>
        </w:tc>
        <w:tc>
          <w:tcPr>
            <w:tcW w:w="1080" w:type="dxa"/>
            <w:shd w:val="clear" w:color="auto" w:fill="FDE9D9" w:themeFill="accent6" w:themeFillTint="33"/>
            <w:noWrap/>
            <w:vAlign w:val="center"/>
            <w:hideMark/>
          </w:tcPr>
          <w:p w14:paraId="283EB2F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2024</w:t>
            </w:r>
          </w:p>
        </w:tc>
        <w:tc>
          <w:tcPr>
            <w:tcW w:w="900" w:type="dxa"/>
            <w:shd w:val="clear" w:color="auto" w:fill="FDE9D9" w:themeFill="accent6" w:themeFillTint="33"/>
            <w:noWrap/>
            <w:vAlign w:val="center"/>
            <w:hideMark/>
          </w:tcPr>
          <w:p w14:paraId="086595E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2025</w:t>
            </w:r>
          </w:p>
        </w:tc>
        <w:tc>
          <w:tcPr>
            <w:tcW w:w="810" w:type="dxa"/>
            <w:shd w:val="clear" w:color="auto" w:fill="FDE9D9" w:themeFill="accent6" w:themeFillTint="33"/>
            <w:noWrap/>
            <w:vAlign w:val="center"/>
            <w:hideMark/>
          </w:tcPr>
          <w:p w14:paraId="3C34EB1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2026</w:t>
            </w:r>
          </w:p>
        </w:tc>
        <w:tc>
          <w:tcPr>
            <w:tcW w:w="900" w:type="dxa"/>
            <w:shd w:val="clear" w:color="auto" w:fill="FDE9D9" w:themeFill="accent6" w:themeFillTint="33"/>
            <w:noWrap/>
            <w:vAlign w:val="center"/>
            <w:hideMark/>
          </w:tcPr>
          <w:p w14:paraId="552C2E0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2027</w:t>
            </w:r>
          </w:p>
        </w:tc>
        <w:tc>
          <w:tcPr>
            <w:tcW w:w="905" w:type="dxa"/>
            <w:shd w:val="clear" w:color="auto" w:fill="FDE9D9" w:themeFill="accent6" w:themeFillTint="33"/>
            <w:noWrap/>
            <w:vAlign w:val="center"/>
            <w:hideMark/>
          </w:tcPr>
          <w:p w14:paraId="1AEE4D0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2028</w:t>
            </w:r>
          </w:p>
        </w:tc>
      </w:tr>
      <w:tr w:rsidR="003C3DA0" w:rsidRPr="00CC49AB" w14:paraId="7EF20510" w14:textId="77777777" w:rsidTr="00D34145">
        <w:trPr>
          <w:trHeight w:val="144"/>
        </w:trPr>
        <w:tc>
          <w:tcPr>
            <w:tcW w:w="3775" w:type="dxa"/>
            <w:shd w:val="clear" w:color="auto" w:fill="auto"/>
            <w:noWrap/>
            <w:hideMark/>
          </w:tcPr>
          <w:p w14:paraId="0E77A59C"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990" w:type="dxa"/>
            <w:shd w:val="clear" w:color="auto" w:fill="auto"/>
            <w:noWrap/>
            <w:vAlign w:val="center"/>
          </w:tcPr>
          <w:p w14:paraId="1F1912C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322965</w:t>
            </w:r>
          </w:p>
        </w:tc>
        <w:tc>
          <w:tcPr>
            <w:tcW w:w="1080" w:type="dxa"/>
            <w:shd w:val="clear" w:color="auto" w:fill="auto"/>
            <w:noWrap/>
            <w:vAlign w:val="center"/>
          </w:tcPr>
          <w:p w14:paraId="1FF27CF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324306</w:t>
            </w:r>
          </w:p>
        </w:tc>
        <w:tc>
          <w:tcPr>
            <w:tcW w:w="900" w:type="dxa"/>
            <w:shd w:val="clear" w:color="auto" w:fill="auto"/>
            <w:noWrap/>
            <w:vAlign w:val="center"/>
          </w:tcPr>
          <w:p w14:paraId="34AFEDD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325653</w:t>
            </w:r>
          </w:p>
        </w:tc>
        <w:tc>
          <w:tcPr>
            <w:tcW w:w="810" w:type="dxa"/>
            <w:shd w:val="clear" w:color="auto" w:fill="auto"/>
            <w:noWrap/>
            <w:vAlign w:val="center"/>
          </w:tcPr>
          <w:p w14:paraId="5C430A3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327014</w:t>
            </w:r>
          </w:p>
        </w:tc>
        <w:tc>
          <w:tcPr>
            <w:tcW w:w="900" w:type="dxa"/>
            <w:shd w:val="clear" w:color="auto" w:fill="auto"/>
            <w:noWrap/>
            <w:vAlign w:val="center"/>
          </w:tcPr>
          <w:p w14:paraId="12ECE9E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328395</w:t>
            </w:r>
          </w:p>
        </w:tc>
        <w:tc>
          <w:tcPr>
            <w:tcW w:w="905" w:type="dxa"/>
            <w:shd w:val="clear" w:color="auto" w:fill="auto"/>
            <w:noWrap/>
            <w:vAlign w:val="center"/>
          </w:tcPr>
          <w:p w14:paraId="25D5322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329803</w:t>
            </w:r>
          </w:p>
        </w:tc>
      </w:tr>
      <w:tr w:rsidR="003C3DA0" w:rsidRPr="00CC49AB" w14:paraId="2D7F3B5A" w14:textId="77777777" w:rsidTr="00D34145">
        <w:trPr>
          <w:trHeight w:val="144"/>
        </w:trPr>
        <w:tc>
          <w:tcPr>
            <w:tcW w:w="3775" w:type="dxa"/>
            <w:shd w:val="clear" w:color="auto" w:fill="auto"/>
            <w:noWrap/>
            <w:hideMark/>
          </w:tcPr>
          <w:p w14:paraId="25B94388"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Bashkiake: Të gjitha Ndërtesat e tjera Administrative</w:t>
            </w:r>
          </w:p>
        </w:tc>
        <w:tc>
          <w:tcPr>
            <w:tcW w:w="990" w:type="dxa"/>
            <w:shd w:val="clear" w:color="auto" w:fill="auto"/>
            <w:noWrap/>
            <w:vAlign w:val="center"/>
          </w:tcPr>
          <w:p w14:paraId="4F6070A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135710</w:t>
            </w:r>
          </w:p>
        </w:tc>
        <w:tc>
          <w:tcPr>
            <w:tcW w:w="1080" w:type="dxa"/>
            <w:shd w:val="clear" w:color="auto" w:fill="auto"/>
            <w:noWrap/>
            <w:vAlign w:val="center"/>
          </w:tcPr>
          <w:p w14:paraId="41CF867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136274</w:t>
            </w:r>
          </w:p>
        </w:tc>
        <w:tc>
          <w:tcPr>
            <w:tcW w:w="900" w:type="dxa"/>
            <w:shd w:val="clear" w:color="auto" w:fill="auto"/>
            <w:noWrap/>
            <w:vAlign w:val="center"/>
          </w:tcPr>
          <w:p w14:paraId="5167945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136840</w:t>
            </w:r>
          </w:p>
        </w:tc>
        <w:tc>
          <w:tcPr>
            <w:tcW w:w="810" w:type="dxa"/>
            <w:shd w:val="clear" w:color="auto" w:fill="auto"/>
            <w:noWrap/>
            <w:vAlign w:val="center"/>
          </w:tcPr>
          <w:p w14:paraId="0DB1F3F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137411</w:t>
            </w:r>
          </w:p>
        </w:tc>
        <w:tc>
          <w:tcPr>
            <w:tcW w:w="900" w:type="dxa"/>
            <w:shd w:val="clear" w:color="auto" w:fill="auto"/>
            <w:noWrap/>
            <w:vAlign w:val="center"/>
          </w:tcPr>
          <w:p w14:paraId="7EEA27D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137992</w:t>
            </w:r>
          </w:p>
        </w:tc>
        <w:tc>
          <w:tcPr>
            <w:tcW w:w="905" w:type="dxa"/>
            <w:shd w:val="clear" w:color="auto" w:fill="auto"/>
            <w:noWrap/>
            <w:vAlign w:val="center"/>
          </w:tcPr>
          <w:p w14:paraId="7806873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138584</w:t>
            </w:r>
          </w:p>
        </w:tc>
      </w:tr>
      <w:tr w:rsidR="003C3DA0" w:rsidRPr="00CC49AB" w14:paraId="08BB9C41" w14:textId="77777777" w:rsidTr="00D34145">
        <w:trPr>
          <w:trHeight w:val="144"/>
        </w:trPr>
        <w:tc>
          <w:tcPr>
            <w:tcW w:w="3775" w:type="dxa"/>
            <w:shd w:val="clear" w:color="auto" w:fill="auto"/>
            <w:noWrap/>
            <w:hideMark/>
          </w:tcPr>
          <w:p w14:paraId="0514BFD8"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Universitete &amp; Konvikte</w:t>
            </w:r>
          </w:p>
        </w:tc>
        <w:tc>
          <w:tcPr>
            <w:tcW w:w="990" w:type="dxa"/>
            <w:shd w:val="clear" w:color="auto" w:fill="auto"/>
            <w:noWrap/>
            <w:vAlign w:val="center"/>
          </w:tcPr>
          <w:p w14:paraId="0810744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32480</w:t>
            </w:r>
          </w:p>
        </w:tc>
        <w:tc>
          <w:tcPr>
            <w:tcW w:w="1080" w:type="dxa"/>
            <w:shd w:val="clear" w:color="auto" w:fill="auto"/>
            <w:noWrap/>
            <w:vAlign w:val="center"/>
          </w:tcPr>
          <w:p w14:paraId="7A495AB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32615</w:t>
            </w:r>
          </w:p>
        </w:tc>
        <w:tc>
          <w:tcPr>
            <w:tcW w:w="900" w:type="dxa"/>
            <w:shd w:val="clear" w:color="auto" w:fill="auto"/>
            <w:noWrap/>
            <w:vAlign w:val="center"/>
          </w:tcPr>
          <w:p w14:paraId="6B2B4FD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32750</w:t>
            </w:r>
          </w:p>
        </w:tc>
        <w:tc>
          <w:tcPr>
            <w:tcW w:w="810" w:type="dxa"/>
            <w:shd w:val="clear" w:color="auto" w:fill="auto"/>
            <w:noWrap/>
            <w:vAlign w:val="center"/>
          </w:tcPr>
          <w:p w14:paraId="77A3C28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32887</w:t>
            </w:r>
          </w:p>
        </w:tc>
        <w:tc>
          <w:tcPr>
            <w:tcW w:w="900" w:type="dxa"/>
            <w:shd w:val="clear" w:color="auto" w:fill="auto"/>
            <w:noWrap/>
            <w:vAlign w:val="center"/>
          </w:tcPr>
          <w:p w14:paraId="6069940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33026</w:t>
            </w:r>
          </w:p>
        </w:tc>
        <w:tc>
          <w:tcPr>
            <w:tcW w:w="905" w:type="dxa"/>
            <w:shd w:val="clear" w:color="auto" w:fill="auto"/>
            <w:noWrap/>
            <w:vAlign w:val="center"/>
          </w:tcPr>
          <w:p w14:paraId="4D6076D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33168</w:t>
            </w:r>
          </w:p>
        </w:tc>
      </w:tr>
      <w:tr w:rsidR="003C3DA0" w:rsidRPr="00CC49AB" w14:paraId="6A7C2F71" w14:textId="77777777" w:rsidTr="00D34145">
        <w:trPr>
          <w:trHeight w:val="144"/>
        </w:trPr>
        <w:tc>
          <w:tcPr>
            <w:tcW w:w="3775" w:type="dxa"/>
            <w:shd w:val="clear" w:color="auto" w:fill="auto"/>
            <w:noWrap/>
            <w:hideMark/>
          </w:tcPr>
          <w:p w14:paraId="2066190C"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Të gjitha ndërtesat shëndetësore dhe sociale</w:t>
            </w:r>
          </w:p>
        </w:tc>
        <w:tc>
          <w:tcPr>
            <w:tcW w:w="990" w:type="dxa"/>
            <w:shd w:val="clear" w:color="auto" w:fill="auto"/>
            <w:noWrap/>
            <w:vAlign w:val="center"/>
          </w:tcPr>
          <w:p w14:paraId="07DB940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71869</w:t>
            </w:r>
          </w:p>
        </w:tc>
        <w:tc>
          <w:tcPr>
            <w:tcW w:w="1080" w:type="dxa"/>
            <w:shd w:val="clear" w:color="auto" w:fill="auto"/>
            <w:noWrap/>
            <w:vAlign w:val="center"/>
          </w:tcPr>
          <w:p w14:paraId="0DCA08D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72167</w:t>
            </w:r>
          </w:p>
        </w:tc>
        <w:tc>
          <w:tcPr>
            <w:tcW w:w="900" w:type="dxa"/>
            <w:shd w:val="clear" w:color="auto" w:fill="auto"/>
            <w:noWrap/>
            <w:vAlign w:val="center"/>
          </w:tcPr>
          <w:p w14:paraId="1AC1DA1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72467</w:t>
            </w:r>
          </w:p>
        </w:tc>
        <w:tc>
          <w:tcPr>
            <w:tcW w:w="810" w:type="dxa"/>
            <w:shd w:val="clear" w:color="auto" w:fill="auto"/>
            <w:noWrap/>
            <w:vAlign w:val="center"/>
          </w:tcPr>
          <w:p w14:paraId="19D8E18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72770</w:t>
            </w:r>
          </w:p>
        </w:tc>
        <w:tc>
          <w:tcPr>
            <w:tcW w:w="900" w:type="dxa"/>
            <w:shd w:val="clear" w:color="auto" w:fill="auto"/>
            <w:noWrap/>
            <w:vAlign w:val="center"/>
          </w:tcPr>
          <w:p w14:paraId="3051AA5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73077</w:t>
            </w:r>
          </w:p>
        </w:tc>
        <w:tc>
          <w:tcPr>
            <w:tcW w:w="905" w:type="dxa"/>
            <w:shd w:val="clear" w:color="auto" w:fill="auto"/>
            <w:noWrap/>
            <w:vAlign w:val="center"/>
          </w:tcPr>
          <w:p w14:paraId="4801072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73391</w:t>
            </w:r>
          </w:p>
        </w:tc>
      </w:tr>
      <w:tr w:rsidR="003C3DA0" w:rsidRPr="00CC49AB" w14:paraId="73AA5946" w14:textId="77777777" w:rsidTr="00D34145">
        <w:trPr>
          <w:trHeight w:val="144"/>
        </w:trPr>
        <w:tc>
          <w:tcPr>
            <w:tcW w:w="3775" w:type="dxa"/>
            <w:shd w:val="clear" w:color="auto" w:fill="auto"/>
            <w:noWrap/>
          </w:tcPr>
          <w:p w14:paraId="3934FECF"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990" w:type="dxa"/>
            <w:shd w:val="clear" w:color="auto" w:fill="auto"/>
            <w:noWrap/>
            <w:vAlign w:val="center"/>
          </w:tcPr>
          <w:p w14:paraId="41200F3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237739</w:t>
            </w:r>
          </w:p>
        </w:tc>
        <w:tc>
          <w:tcPr>
            <w:tcW w:w="1080" w:type="dxa"/>
            <w:shd w:val="clear" w:color="auto" w:fill="auto"/>
            <w:noWrap/>
            <w:vAlign w:val="center"/>
          </w:tcPr>
          <w:p w14:paraId="05F547F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238726</w:t>
            </w:r>
          </w:p>
        </w:tc>
        <w:tc>
          <w:tcPr>
            <w:tcW w:w="900" w:type="dxa"/>
            <w:shd w:val="clear" w:color="auto" w:fill="auto"/>
            <w:noWrap/>
            <w:vAlign w:val="center"/>
          </w:tcPr>
          <w:p w14:paraId="2DD5A58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239718</w:t>
            </w:r>
          </w:p>
        </w:tc>
        <w:tc>
          <w:tcPr>
            <w:tcW w:w="810" w:type="dxa"/>
            <w:shd w:val="clear" w:color="auto" w:fill="auto"/>
            <w:noWrap/>
            <w:vAlign w:val="center"/>
          </w:tcPr>
          <w:p w14:paraId="783C99C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240719</w:t>
            </w:r>
          </w:p>
        </w:tc>
        <w:tc>
          <w:tcPr>
            <w:tcW w:w="900" w:type="dxa"/>
            <w:shd w:val="clear" w:color="auto" w:fill="auto"/>
            <w:noWrap/>
            <w:vAlign w:val="center"/>
          </w:tcPr>
          <w:p w14:paraId="47E4C1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241736</w:t>
            </w:r>
          </w:p>
        </w:tc>
        <w:tc>
          <w:tcPr>
            <w:tcW w:w="905" w:type="dxa"/>
            <w:shd w:val="clear" w:color="auto" w:fill="auto"/>
            <w:noWrap/>
            <w:vAlign w:val="center"/>
          </w:tcPr>
          <w:p w14:paraId="2DDF897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hAnsi="Garamond" w:cs="Times New Roman"/>
                <w:sz w:val="18"/>
                <w:szCs w:val="22"/>
              </w:rPr>
              <w:t>242773</w:t>
            </w:r>
          </w:p>
        </w:tc>
      </w:tr>
      <w:tr w:rsidR="003C3DA0" w:rsidRPr="00CC49AB" w14:paraId="46F37B54" w14:textId="77777777" w:rsidTr="00D34145">
        <w:trPr>
          <w:trHeight w:val="144"/>
        </w:trPr>
        <w:tc>
          <w:tcPr>
            <w:tcW w:w="3775" w:type="dxa"/>
            <w:shd w:val="clear" w:color="auto" w:fill="auto"/>
            <w:noWrap/>
            <w:vAlign w:val="center"/>
            <w:hideMark/>
          </w:tcPr>
          <w:p w14:paraId="692FBC9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990" w:type="dxa"/>
            <w:shd w:val="clear" w:color="auto" w:fill="auto"/>
            <w:noWrap/>
            <w:vAlign w:val="center"/>
          </w:tcPr>
          <w:p w14:paraId="6763489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800764</w:t>
            </w:r>
          </w:p>
        </w:tc>
        <w:tc>
          <w:tcPr>
            <w:tcW w:w="1080" w:type="dxa"/>
            <w:shd w:val="clear" w:color="auto" w:fill="auto"/>
            <w:noWrap/>
            <w:vAlign w:val="center"/>
          </w:tcPr>
          <w:p w14:paraId="66E5CC1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804088</w:t>
            </w:r>
          </w:p>
        </w:tc>
        <w:tc>
          <w:tcPr>
            <w:tcW w:w="900" w:type="dxa"/>
            <w:shd w:val="clear" w:color="auto" w:fill="auto"/>
            <w:noWrap/>
            <w:vAlign w:val="center"/>
          </w:tcPr>
          <w:p w14:paraId="18D3370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807428</w:t>
            </w:r>
          </w:p>
        </w:tc>
        <w:tc>
          <w:tcPr>
            <w:tcW w:w="810" w:type="dxa"/>
            <w:shd w:val="clear" w:color="auto" w:fill="auto"/>
            <w:noWrap/>
            <w:vAlign w:val="center"/>
          </w:tcPr>
          <w:p w14:paraId="79F36CA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810801</w:t>
            </w:r>
          </w:p>
        </w:tc>
        <w:tc>
          <w:tcPr>
            <w:tcW w:w="900" w:type="dxa"/>
            <w:shd w:val="clear" w:color="auto" w:fill="auto"/>
            <w:noWrap/>
            <w:vAlign w:val="center"/>
          </w:tcPr>
          <w:p w14:paraId="0A9CEDD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814225</w:t>
            </w:r>
          </w:p>
        </w:tc>
        <w:tc>
          <w:tcPr>
            <w:tcW w:w="905" w:type="dxa"/>
            <w:shd w:val="clear" w:color="auto" w:fill="auto"/>
            <w:noWrap/>
            <w:vAlign w:val="center"/>
          </w:tcPr>
          <w:p w14:paraId="415DCFA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817718</w:t>
            </w:r>
          </w:p>
        </w:tc>
      </w:tr>
      <w:tr w:rsidR="003C3DA0" w:rsidRPr="00CC49AB" w14:paraId="41D07129" w14:textId="77777777" w:rsidTr="00D34145">
        <w:trPr>
          <w:trHeight w:val="144"/>
        </w:trPr>
        <w:tc>
          <w:tcPr>
            <w:tcW w:w="3775" w:type="dxa"/>
            <w:shd w:val="clear" w:color="auto" w:fill="FDE9D9" w:themeFill="accent6" w:themeFillTint="33"/>
            <w:noWrap/>
            <w:vAlign w:val="center"/>
          </w:tcPr>
          <w:p w14:paraId="05CF1A9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990" w:type="dxa"/>
            <w:shd w:val="clear" w:color="auto" w:fill="FDE9D9" w:themeFill="accent6" w:themeFillTint="33"/>
            <w:noWrap/>
            <w:vAlign w:val="center"/>
          </w:tcPr>
          <w:p w14:paraId="753AC00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2029</w:t>
            </w:r>
          </w:p>
        </w:tc>
        <w:tc>
          <w:tcPr>
            <w:tcW w:w="1080" w:type="dxa"/>
            <w:shd w:val="clear" w:color="auto" w:fill="FDE9D9" w:themeFill="accent6" w:themeFillTint="33"/>
            <w:noWrap/>
            <w:vAlign w:val="center"/>
          </w:tcPr>
          <w:p w14:paraId="69E4E15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2030</w:t>
            </w:r>
          </w:p>
        </w:tc>
        <w:tc>
          <w:tcPr>
            <w:tcW w:w="900" w:type="dxa"/>
            <w:shd w:val="clear" w:color="auto" w:fill="FDE9D9" w:themeFill="accent6" w:themeFillTint="33"/>
            <w:noWrap/>
            <w:vAlign w:val="center"/>
          </w:tcPr>
          <w:p w14:paraId="0CA4E37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2031</w:t>
            </w:r>
          </w:p>
        </w:tc>
        <w:tc>
          <w:tcPr>
            <w:tcW w:w="810" w:type="dxa"/>
            <w:shd w:val="clear" w:color="auto" w:fill="FDE9D9" w:themeFill="accent6" w:themeFillTint="33"/>
            <w:noWrap/>
            <w:vAlign w:val="center"/>
          </w:tcPr>
          <w:p w14:paraId="2CB78D3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2032</w:t>
            </w:r>
          </w:p>
        </w:tc>
        <w:tc>
          <w:tcPr>
            <w:tcW w:w="900" w:type="dxa"/>
            <w:shd w:val="clear" w:color="auto" w:fill="FDE9D9" w:themeFill="accent6" w:themeFillTint="33"/>
            <w:noWrap/>
            <w:vAlign w:val="center"/>
          </w:tcPr>
          <w:p w14:paraId="18B2802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2033</w:t>
            </w:r>
          </w:p>
        </w:tc>
        <w:tc>
          <w:tcPr>
            <w:tcW w:w="905" w:type="dxa"/>
            <w:shd w:val="clear" w:color="auto" w:fill="FDE9D9" w:themeFill="accent6" w:themeFillTint="33"/>
            <w:noWrap/>
            <w:vAlign w:val="center"/>
          </w:tcPr>
          <w:p w14:paraId="12EA4E7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2034</w:t>
            </w:r>
          </w:p>
        </w:tc>
      </w:tr>
      <w:tr w:rsidR="003C3DA0" w:rsidRPr="00CC49AB" w14:paraId="4A8E4F0B" w14:textId="77777777" w:rsidTr="00D34145">
        <w:trPr>
          <w:trHeight w:val="144"/>
        </w:trPr>
        <w:tc>
          <w:tcPr>
            <w:tcW w:w="3775" w:type="dxa"/>
            <w:shd w:val="clear" w:color="auto" w:fill="auto"/>
            <w:noWrap/>
          </w:tcPr>
          <w:p w14:paraId="7492147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990" w:type="dxa"/>
            <w:shd w:val="clear" w:color="auto" w:fill="auto"/>
            <w:noWrap/>
            <w:vAlign w:val="center"/>
          </w:tcPr>
          <w:p w14:paraId="23294DD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331247</w:t>
            </w:r>
          </w:p>
        </w:tc>
        <w:tc>
          <w:tcPr>
            <w:tcW w:w="1080" w:type="dxa"/>
            <w:shd w:val="clear" w:color="auto" w:fill="auto"/>
            <w:noWrap/>
            <w:vAlign w:val="center"/>
          </w:tcPr>
          <w:p w14:paraId="029BF4C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332734</w:t>
            </w:r>
          </w:p>
        </w:tc>
        <w:tc>
          <w:tcPr>
            <w:tcW w:w="900" w:type="dxa"/>
            <w:shd w:val="clear" w:color="auto" w:fill="auto"/>
            <w:noWrap/>
            <w:vAlign w:val="center"/>
          </w:tcPr>
          <w:p w14:paraId="3409DDD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334273</w:t>
            </w:r>
          </w:p>
        </w:tc>
        <w:tc>
          <w:tcPr>
            <w:tcW w:w="810" w:type="dxa"/>
            <w:shd w:val="clear" w:color="auto" w:fill="auto"/>
            <w:noWrap/>
            <w:vAlign w:val="center"/>
          </w:tcPr>
          <w:p w14:paraId="79915F3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335874</w:t>
            </w:r>
          </w:p>
        </w:tc>
        <w:tc>
          <w:tcPr>
            <w:tcW w:w="900" w:type="dxa"/>
            <w:shd w:val="clear" w:color="auto" w:fill="auto"/>
            <w:noWrap/>
            <w:vAlign w:val="center"/>
          </w:tcPr>
          <w:p w14:paraId="58FFDD4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337547</w:t>
            </w:r>
          </w:p>
        </w:tc>
        <w:tc>
          <w:tcPr>
            <w:tcW w:w="905" w:type="dxa"/>
            <w:shd w:val="clear" w:color="auto" w:fill="auto"/>
            <w:noWrap/>
            <w:vAlign w:val="center"/>
          </w:tcPr>
          <w:p w14:paraId="6ADA0F6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339303</w:t>
            </w:r>
          </w:p>
        </w:tc>
      </w:tr>
      <w:tr w:rsidR="003C3DA0" w:rsidRPr="00CC49AB" w14:paraId="5DF9B1CC" w14:textId="77777777" w:rsidTr="00D34145">
        <w:trPr>
          <w:trHeight w:val="144"/>
        </w:trPr>
        <w:tc>
          <w:tcPr>
            <w:tcW w:w="3775" w:type="dxa"/>
            <w:shd w:val="clear" w:color="auto" w:fill="auto"/>
            <w:noWrap/>
          </w:tcPr>
          <w:p w14:paraId="507B2473"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990" w:type="dxa"/>
            <w:shd w:val="clear" w:color="auto" w:fill="auto"/>
            <w:noWrap/>
            <w:vAlign w:val="center"/>
          </w:tcPr>
          <w:p w14:paraId="1F32263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139190</w:t>
            </w:r>
          </w:p>
        </w:tc>
        <w:tc>
          <w:tcPr>
            <w:tcW w:w="1080" w:type="dxa"/>
            <w:shd w:val="clear" w:color="auto" w:fill="auto"/>
            <w:noWrap/>
            <w:vAlign w:val="center"/>
          </w:tcPr>
          <w:p w14:paraId="61F209E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139815</w:t>
            </w:r>
          </w:p>
        </w:tc>
        <w:tc>
          <w:tcPr>
            <w:tcW w:w="900" w:type="dxa"/>
            <w:shd w:val="clear" w:color="auto" w:fill="auto"/>
            <w:noWrap/>
            <w:vAlign w:val="center"/>
          </w:tcPr>
          <w:p w14:paraId="1D7242D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140462</w:t>
            </w:r>
          </w:p>
        </w:tc>
        <w:tc>
          <w:tcPr>
            <w:tcW w:w="810" w:type="dxa"/>
            <w:shd w:val="clear" w:color="auto" w:fill="auto"/>
            <w:noWrap/>
            <w:vAlign w:val="center"/>
          </w:tcPr>
          <w:p w14:paraId="437B629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141135</w:t>
            </w:r>
          </w:p>
        </w:tc>
        <w:tc>
          <w:tcPr>
            <w:tcW w:w="900" w:type="dxa"/>
            <w:shd w:val="clear" w:color="auto" w:fill="auto"/>
            <w:noWrap/>
            <w:vAlign w:val="center"/>
          </w:tcPr>
          <w:p w14:paraId="6F80FF1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141838</w:t>
            </w:r>
          </w:p>
        </w:tc>
        <w:tc>
          <w:tcPr>
            <w:tcW w:w="905" w:type="dxa"/>
            <w:shd w:val="clear" w:color="auto" w:fill="auto"/>
            <w:noWrap/>
            <w:vAlign w:val="center"/>
          </w:tcPr>
          <w:p w14:paraId="42C6C17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142576</w:t>
            </w:r>
          </w:p>
        </w:tc>
      </w:tr>
      <w:tr w:rsidR="003C3DA0" w:rsidRPr="00CC49AB" w14:paraId="5C8F5BD5" w14:textId="77777777" w:rsidTr="00D34145">
        <w:trPr>
          <w:trHeight w:val="144"/>
        </w:trPr>
        <w:tc>
          <w:tcPr>
            <w:tcW w:w="3775" w:type="dxa"/>
            <w:shd w:val="clear" w:color="auto" w:fill="auto"/>
            <w:noWrap/>
          </w:tcPr>
          <w:p w14:paraId="4F26D3B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990" w:type="dxa"/>
            <w:shd w:val="clear" w:color="auto" w:fill="auto"/>
            <w:noWrap/>
            <w:vAlign w:val="center"/>
          </w:tcPr>
          <w:p w14:paraId="1F9445C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33313</w:t>
            </w:r>
          </w:p>
        </w:tc>
        <w:tc>
          <w:tcPr>
            <w:tcW w:w="1080" w:type="dxa"/>
            <w:shd w:val="clear" w:color="auto" w:fill="auto"/>
            <w:noWrap/>
            <w:vAlign w:val="center"/>
          </w:tcPr>
          <w:p w14:paraId="1645D5A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33462</w:t>
            </w:r>
          </w:p>
        </w:tc>
        <w:tc>
          <w:tcPr>
            <w:tcW w:w="900" w:type="dxa"/>
            <w:shd w:val="clear" w:color="auto" w:fill="auto"/>
            <w:noWrap/>
            <w:vAlign w:val="center"/>
          </w:tcPr>
          <w:p w14:paraId="102188B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33617</w:t>
            </w:r>
          </w:p>
        </w:tc>
        <w:tc>
          <w:tcPr>
            <w:tcW w:w="810" w:type="dxa"/>
            <w:shd w:val="clear" w:color="auto" w:fill="auto"/>
            <w:noWrap/>
            <w:vAlign w:val="center"/>
          </w:tcPr>
          <w:p w14:paraId="718768D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33778</w:t>
            </w:r>
          </w:p>
        </w:tc>
        <w:tc>
          <w:tcPr>
            <w:tcW w:w="900" w:type="dxa"/>
            <w:shd w:val="clear" w:color="auto" w:fill="auto"/>
            <w:noWrap/>
            <w:vAlign w:val="center"/>
          </w:tcPr>
          <w:p w14:paraId="72CCEF9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33946</w:t>
            </w:r>
          </w:p>
        </w:tc>
        <w:tc>
          <w:tcPr>
            <w:tcW w:w="905" w:type="dxa"/>
            <w:shd w:val="clear" w:color="auto" w:fill="auto"/>
            <w:noWrap/>
            <w:vAlign w:val="center"/>
          </w:tcPr>
          <w:p w14:paraId="3B0F7F3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34123</w:t>
            </w:r>
          </w:p>
        </w:tc>
      </w:tr>
      <w:tr w:rsidR="003C3DA0" w:rsidRPr="00CC49AB" w14:paraId="20451971" w14:textId="77777777" w:rsidTr="00D34145">
        <w:trPr>
          <w:trHeight w:val="144"/>
        </w:trPr>
        <w:tc>
          <w:tcPr>
            <w:tcW w:w="3775" w:type="dxa"/>
            <w:shd w:val="clear" w:color="auto" w:fill="auto"/>
            <w:noWrap/>
          </w:tcPr>
          <w:p w14:paraId="02C2DCD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990" w:type="dxa"/>
            <w:shd w:val="clear" w:color="auto" w:fill="auto"/>
            <w:noWrap/>
            <w:vAlign w:val="center"/>
          </w:tcPr>
          <w:p w14:paraId="089ECB2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73712</w:t>
            </w:r>
          </w:p>
        </w:tc>
        <w:tc>
          <w:tcPr>
            <w:tcW w:w="1080" w:type="dxa"/>
            <w:shd w:val="clear" w:color="auto" w:fill="auto"/>
            <w:noWrap/>
            <w:vAlign w:val="center"/>
          </w:tcPr>
          <w:p w14:paraId="4EE4164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74043</w:t>
            </w:r>
          </w:p>
        </w:tc>
        <w:tc>
          <w:tcPr>
            <w:tcW w:w="900" w:type="dxa"/>
            <w:shd w:val="clear" w:color="auto" w:fill="auto"/>
            <w:noWrap/>
            <w:vAlign w:val="center"/>
          </w:tcPr>
          <w:p w14:paraId="1F373F0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74385</w:t>
            </w:r>
          </w:p>
        </w:tc>
        <w:tc>
          <w:tcPr>
            <w:tcW w:w="810" w:type="dxa"/>
            <w:shd w:val="clear" w:color="auto" w:fill="auto"/>
            <w:noWrap/>
            <w:vAlign w:val="center"/>
          </w:tcPr>
          <w:p w14:paraId="2578F42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74742</w:t>
            </w:r>
          </w:p>
        </w:tc>
        <w:tc>
          <w:tcPr>
            <w:tcW w:w="900" w:type="dxa"/>
            <w:shd w:val="clear" w:color="auto" w:fill="auto"/>
            <w:noWrap/>
            <w:vAlign w:val="center"/>
          </w:tcPr>
          <w:p w14:paraId="2C3AB65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75114</w:t>
            </w:r>
          </w:p>
        </w:tc>
        <w:tc>
          <w:tcPr>
            <w:tcW w:w="905" w:type="dxa"/>
            <w:shd w:val="clear" w:color="auto" w:fill="auto"/>
            <w:noWrap/>
            <w:vAlign w:val="center"/>
          </w:tcPr>
          <w:p w14:paraId="6371CFF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75505</w:t>
            </w:r>
          </w:p>
        </w:tc>
      </w:tr>
      <w:tr w:rsidR="003C3DA0" w:rsidRPr="00CC49AB" w14:paraId="70A5F975" w14:textId="77777777" w:rsidTr="00D34145">
        <w:trPr>
          <w:trHeight w:val="144"/>
        </w:trPr>
        <w:tc>
          <w:tcPr>
            <w:tcW w:w="3775" w:type="dxa"/>
            <w:shd w:val="clear" w:color="auto" w:fill="auto"/>
            <w:noWrap/>
          </w:tcPr>
          <w:p w14:paraId="15EDD98C"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990" w:type="dxa"/>
            <w:shd w:val="clear" w:color="auto" w:fill="auto"/>
            <w:noWrap/>
            <w:vAlign w:val="center"/>
          </w:tcPr>
          <w:p w14:paraId="60BF8D0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243836</w:t>
            </w:r>
          </w:p>
        </w:tc>
        <w:tc>
          <w:tcPr>
            <w:tcW w:w="1080" w:type="dxa"/>
            <w:shd w:val="clear" w:color="auto" w:fill="auto"/>
            <w:noWrap/>
            <w:vAlign w:val="center"/>
          </w:tcPr>
          <w:p w14:paraId="2F911B3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244930</w:t>
            </w:r>
          </w:p>
        </w:tc>
        <w:tc>
          <w:tcPr>
            <w:tcW w:w="900" w:type="dxa"/>
            <w:shd w:val="clear" w:color="auto" w:fill="auto"/>
            <w:noWrap/>
            <w:vAlign w:val="center"/>
          </w:tcPr>
          <w:p w14:paraId="6CCE854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246063</w:t>
            </w:r>
          </w:p>
        </w:tc>
        <w:tc>
          <w:tcPr>
            <w:tcW w:w="810" w:type="dxa"/>
            <w:shd w:val="clear" w:color="auto" w:fill="auto"/>
            <w:noWrap/>
            <w:vAlign w:val="center"/>
          </w:tcPr>
          <w:p w14:paraId="49DC667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247242</w:t>
            </w:r>
          </w:p>
        </w:tc>
        <w:tc>
          <w:tcPr>
            <w:tcW w:w="900" w:type="dxa"/>
            <w:shd w:val="clear" w:color="auto" w:fill="auto"/>
            <w:noWrap/>
            <w:vAlign w:val="center"/>
          </w:tcPr>
          <w:p w14:paraId="2752A89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248473</w:t>
            </w:r>
          </w:p>
        </w:tc>
        <w:tc>
          <w:tcPr>
            <w:tcW w:w="905" w:type="dxa"/>
            <w:shd w:val="clear" w:color="auto" w:fill="auto"/>
            <w:noWrap/>
            <w:vAlign w:val="center"/>
          </w:tcPr>
          <w:p w14:paraId="291A4A6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249766</w:t>
            </w:r>
          </w:p>
        </w:tc>
      </w:tr>
      <w:tr w:rsidR="003C3DA0" w:rsidRPr="00CC49AB" w14:paraId="072F5CBD" w14:textId="77777777" w:rsidTr="00D34145">
        <w:trPr>
          <w:trHeight w:val="144"/>
        </w:trPr>
        <w:tc>
          <w:tcPr>
            <w:tcW w:w="3775" w:type="dxa"/>
            <w:shd w:val="clear" w:color="auto" w:fill="auto"/>
            <w:noWrap/>
            <w:vAlign w:val="center"/>
          </w:tcPr>
          <w:p w14:paraId="2A5FF0B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lastRenderedPageBreak/>
              <w:t>Totali</w:t>
            </w:r>
          </w:p>
        </w:tc>
        <w:tc>
          <w:tcPr>
            <w:tcW w:w="990" w:type="dxa"/>
            <w:shd w:val="clear" w:color="auto" w:fill="auto"/>
            <w:noWrap/>
            <w:vAlign w:val="center"/>
          </w:tcPr>
          <w:p w14:paraId="3DA390F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821298</w:t>
            </w:r>
          </w:p>
        </w:tc>
        <w:tc>
          <w:tcPr>
            <w:tcW w:w="1080" w:type="dxa"/>
            <w:shd w:val="clear" w:color="auto" w:fill="auto"/>
            <w:noWrap/>
            <w:vAlign w:val="center"/>
          </w:tcPr>
          <w:p w14:paraId="46FC91A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824985</w:t>
            </w:r>
          </w:p>
        </w:tc>
        <w:tc>
          <w:tcPr>
            <w:tcW w:w="900" w:type="dxa"/>
            <w:shd w:val="clear" w:color="auto" w:fill="auto"/>
            <w:noWrap/>
            <w:vAlign w:val="center"/>
          </w:tcPr>
          <w:p w14:paraId="626C38D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828801</w:t>
            </w:r>
          </w:p>
        </w:tc>
        <w:tc>
          <w:tcPr>
            <w:tcW w:w="810" w:type="dxa"/>
            <w:shd w:val="clear" w:color="auto" w:fill="auto"/>
            <w:noWrap/>
            <w:vAlign w:val="center"/>
          </w:tcPr>
          <w:p w14:paraId="6CCD580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832770</w:t>
            </w:r>
          </w:p>
        </w:tc>
        <w:tc>
          <w:tcPr>
            <w:tcW w:w="900" w:type="dxa"/>
            <w:shd w:val="clear" w:color="auto" w:fill="auto"/>
            <w:noWrap/>
            <w:vAlign w:val="center"/>
          </w:tcPr>
          <w:p w14:paraId="1CB7397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836918</w:t>
            </w:r>
          </w:p>
        </w:tc>
        <w:tc>
          <w:tcPr>
            <w:tcW w:w="905" w:type="dxa"/>
            <w:shd w:val="clear" w:color="auto" w:fill="auto"/>
            <w:noWrap/>
            <w:vAlign w:val="center"/>
          </w:tcPr>
          <w:p w14:paraId="3C258A1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841273</w:t>
            </w:r>
          </w:p>
        </w:tc>
      </w:tr>
      <w:tr w:rsidR="003C3DA0" w:rsidRPr="00CC49AB" w14:paraId="28AE1B0D" w14:textId="77777777" w:rsidTr="00D34145">
        <w:trPr>
          <w:trHeight w:val="144"/>
        </w:trPr>
        <w:tc>
          <w:tcPr>
            <w:tcW w:w="3775" w:type="dxa"/>
            <w:shd w:val="clear" w:color="auto" w:fill="FDE9D9" w:themeFill="accent6" w:themeFillTint="33"/>
            <w:noWrap/>
            <w:vAlign w:val="center"/>
          </w:tcPr>
          <w:p w14:paraId="3F0583F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990" w:type="dxa"/>
            <w:shd w:val="clear" w:color="auto" w:fill="FDE9D9" w:themeFill="accent6" w:themeFillTint="33"/>
            <w:noWrap/>
            <w:vAlign w:val="center"/>
          </w:tcPr>
          <w:p w14:paraId="51A49B9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2035</w:t>
            </w:r>
          </w:p>
        </w:tc>
        <w:tc>
          <w:tcPr>
            <w:tcW w:w="1080" w:type="dxa"/>
            <w:shd w:val="clear" w:color="auto" w:fill="FDE9D9" w:themeFill="accent6" w:themeFillTint="33"/>
            <w:noWrap/>
            <w:vAlign w:val="center"/>
          </w:tcPr>
          <w:p w14:paraId="32F2735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2036</w:t>
            </w:r>
          </w:p>
        </w:tc>
        <w:tc>
          <w:tcPr>
            <w:tcW w:w="900" w:type="dxa"/>
            <w:shd w:val="clear" w:color="auto" w:fill="FDE9D9" w:themeFill="accent6" w:themeFillTint="33"/>
            <w:noWrap/>
            <w:vAlign w:val="center"/>
          </w:tcPr>
          <w:p w14:paraId="1A3F5E8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2037</w:t>
            </w:r>
          </w:p>
        </w:tc>
        <w:tc>
          <w:tcPr>
            <w:tcW w:w="810" w:type="dxa"/>
            <w:shd w:val="clear" w:color="auto" w:fill="FDE9D9" w:themeFill="accent6" w:themeFillTint="33"/>
            <w:noWrap/>
            <w:vAlign w:val="center"/>
          </w:tcPr>
          <w:p w14:paraId="0C1ACC1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2038</w:t>
            </w:r>
          </w:p>
        </w:tc>
        <w:tc>
          <w:tcPr>
            <w:tcW w:w="900" w:type="dxa"/>
            <w:shd w:val="clear" w:color="auto" w:fill="FDE9D9" w:themeFill="accent6" w:themeFillTint="33"/>
            <w:noWrap/>
            <w:vAlign w:val="center"/>
          </w:tcPr>
          <w:p w14:paraId="7B14872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2039</w:t>
            </w:r>
          </w:p>
        </w:tc>
        <w:tc>
          <w:tcPr>
            <w:tcW w:w="905" w:type="dxa"/>
            <w:shd w:val="clear" w:color="auto" w:fill="FDE9D9" w:themeFill="accent6" w:themeFillTint="33"/>
            <w:noWrap/>
            <w:vAlign w:val="center"/>
          </w:tcPr>
          <w:p w14:paraId="5D91426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2040</w:t>
            </w:r>
          </w:p>
        </w:tc>
      </w:tr>
      <w:tr w:rsidR="003C3DA0" w:rsidRPr="00CC49AB" w14:paraId="28CCFAAE" w14:textId="77777777" w:rsidTr="00D34145">
        <w:trPr>
          <w:trHeight w:val="144"/>
        </w:trPr>
        <w:tc>
          <w:tcPr>
            <w:tcW w:w="3775" w:type="dxa"/>
            <w:shd w:val="clear" w:color="auto" w:fill="auto"/>
            <w:noWrap/>
          </w:tcPr>
          <w:p w14:paraId="3A50983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990" w:type="dxa"/>
            <w:shd w:val="clear" w:color="auto" w:fill="auto"/>
            <w:noWrap/>
            <w:vAlign w:val="center"/>
          </w:tcPr>
          <w:p w14:paraId="40EB5AC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341156</w:t>
            </w:r>
          </w:p>
        </w:tc>
        <w:tc>
          <w:tcPr>
            <w:tcW w:w="1080" w:type="dxa"/>
            <w:shd w:val="clear" w:color="auto" w:fill="auto"/>
            <w:noWrap/>
            <w:vAlign w:val="center"/>
          </w:tcPr>
          <w:p w14:paraId="200763D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343121</w:t>
            </w:r>
          </w:p>
        </w:tc>
        <w:tc>
          <w:tcPr>
            <w:tcW w:w="900" w:type="dxa"/>
            <w:shd w:val="clear" w:color="auto" w:fill="auto"/>
            <w:noWrap/>
            <w:vAlign w:val="center"/>
          </w:tcPr>
          <w:p w14:paraId="568EAC4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345213</w:t>
            </w:r>
          </w:p>
        </w:tc>
        <w:tc>
          <w:tcPr>
            <w:tcW w:w="810" w:type="dxa"/>
            <w:shd w:val="clear" w:color="auto" w:fill="auto"/>
            <w:noWrap/>
            <w:vAlign w:val="center"/>
          </w:tcPr>
          <w:p w14:paraId="3A7463A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347451</w:t>
            </w:r>
          </w:p>
        </w:tc>
        <w:tc>
          <w:tcPr>
            <w:tcW w:w="900" w:type="dxa"/>
            <w:shd w:val="clear" w:color="auto" w:fill="auto"/>
            <w:noWrap/>
            <w:vAlign w:val="center"/>
          </w:tcPr>
          <w:p w14:paraId="1E1FF68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349857</w:t>
            </w:r>
          </w:p>
        </w:tc>
        <w:tc>
          <w:tcPr>
            <w:tcW w:w="905" w:type="dxa"/>
            <w:shd w:val="clear" w:color="auto" w:fill="auto"/>
            <w:noWrap/>
            <w:vAlign w:val="center"/>
          </w:tcPr>
          <w:p w14:paraId="4B41725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352456</w:t>
            </w:r>
          </w:p>
        </w:tc>
      </w:tr>
      <w:tr w:rsidR="003C3DA0" w:rsidRPr="00CC49AB" w14:paraId="397D05B3" w14:textId="77777777" w:rsidTr="00D34145">
        <w:trPr>
          <w:trHeight w:val="144"/>
        </w:trPr>
        <w:tc>
          <w:tcPr>
            <w:tcW w:w="3775" w:type="dxa"/>
            <w:shd w:val="clear" w:color="auto" w:fill="auto"/>
            <w:noWrap/>
          </w:tcPr>
          <w:p w14:paraId="5AB9B51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990" w:type="dxa"/>
            <w:shd w:val="clear" w:color="auto" w:fill="auto"/>
            <w:noWrap/>
            <w:vAlign w:val="center"/>
          </w:tcPr>
          <w:p w14:paraId="2164D89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143354</w:t>
            </w:r>
          </w:p>
        </w:tc>
        <w:tc>
          <w:tcPr>
            <w:tcW w:w="1080" w:type="dxa"/>
            <w:shd w:val="clear" w:color="auto" w:fill="auto"/>
            <w:noWrap/>
            <w:vAlign w:val="center"/>
          </w:tcPr>
          <w:p w14:paraId="34D623A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144180</w:t>
            </w:r>
          </w:p>
        </w:tc>
        <w:tc>
          <w:tcPr>
            <w:tcW w:w="900" w:type="dxa"/>
            <w:shd w:val="clear" w:color="auto" w:fill="auto"/>
            <w:noWrap/>
            <w:vAlign w:val="center"/>
          </w:tcPr>
          <w:p w14:paraId="162173E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145059</w:t>
            </w:r>
          </w:p>
        </w:tc>
        <w:tc>
          <w:tcPr>
            <w:tcW w:w="810" w:type="dxa"/>
            <w:shd w:val="clear" w:color="auto" w:fill="auto"/>
            <w:noWrap/>
            <w:vAlign w:val="center"/>
          </w:tcPr>
          <w:p w14:paraId="1C679F3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145999</w:t>
            </w:r>
          </w:p>
        </w:tc>
        <w:tc>
          <w:tcPr>
            <w:tcW w:w="900" w:type="dxa"/>
            <w:shd w:val="clear" w:color="auto" w:fill="auto"/>
            <w:noWrap/>
            <w:vAlign w:val="center"/>
          </w:tcPr>
          <w:p w14:paraId="4E549D7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147010</w:t>
            </w:r>
          </w:p>
        </w:tc>
        <w:tc>
          <w:tcPr>
            <w:tcW w:w="905" w:type="dxa"/>
            <w:shd w:val="clear" w:color="auto" w:fill="auto"/>
            <w:noWrap/>
            <w:vAlign w:val="center"/>
          </w:tcPr>
          <w:p w14:paraId="1F2A6BF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148102</w:t>
            </w:r>
          </w:p>
        </w:tc>
      </w:tr>
      <w:tr w:rsidR="003C3DA0" w:rsidRPr="00CC49AB" w14:paraId="738986CB" w14:textId="77777777" w:rsidTr="00D34145">
        <w:trPr>
          <w:trHeight w:val="144"/>
        </w:trPr>
        <w:tc>
          <w:tcPr>
            <w:tcW w:w="3775" w:type="dxa"/>
            <w:shd w:val="clear" w:color="auto" w:fill="auto"/>
            <w:noWrap/>
          </w:tcPr>
          <w:p w14:paraId="0C50807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990" w:type="dxa"/>
            <w:shd w:val="clear" w:color="auto" w:fill="auto"/>
            <w:noWrap/>
            <w:vAlign w:val="center"/>
          </w:tcPr>
          <w:p w14:paraId="075E1AC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34309</w:t>
            </w:r>
          </w:p>
        </w:tc>
        <w:tc>
          <w:tcPr>
            <w:tcW w:w="1080" w:type="dxa"/>
            <w:shd w:val="clear" w:color="auto" w:fill="auto"/>
            <w:noWrap/>
            <w:vAlign w:val="center"/>
          </w:tcPr>
          <w:p w14:paraId="4036C05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34507</w:t>
            </w:r>
          </w:p>
        </w:tc>
        <w:tc>
          <w:tcPr>
            <w:tcW w:w="900" w:type="dxa"/>
            <w:shd w:val="clear" w:color="auto" w:fill="auto"/>
            <w:noWrap/>
            <w:vAlign w:val="center"/>
          </w:tcPr>
          <w:p w14:paraId="0F7E180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34717</w:t>
            </w:r>
          </w:p>
        </w:tc>
        <w:tc>
          <w:tcPr>
            <w:tcW w:w="810" w:type="dxa"/>
            <w:shd w:val="clear" w:color="auto" w:fill="auto"/>
            <w:noWrap/>
            <w:vAlign w:val="center"/>
          </w:tcPr>
          <w:p w14:paraId="736CD4D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34942</w:t>
            </w:r>
          </w:p>
        </w:tc>
        <w:tc>
          <w:tcPr>
            <w:tcW w:w="900" w:type="dxa"/>
            <w:shd w:val="clear" w:color="auto" w:fill="auto"/>
            <w:noWrap/>
            <w:vAlign w:val="center"/>
          </w:tcPr>
          <w:p w14:paraId="312EA94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35184</w:t>
            </w:r>
          </w:p>
        </w:tc>
        <w:tc>
          <w:tcPr>
            <w:tcW w:w="905" w:type="dxa"/>
            <w:shd w:val="clear" w:color="auto" w:fill="auto"/>
            <w:noWrap/>
            <w:vAlign w:val="center"/>
          </w:tcPr>
          <w:p w14:paraId="661FF86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35446</w:t>
            </w:r>
          </w:p>
        </w:tc>
      </w:tr>
      <w:tr w:rsidR="003C3DA0" w:rsidRPr="00CC49AB" w14:paraId="40BB5AB5" w14:textId="77777777" w:rsidTr="00D34145">
        <w:trPr>
          <w:trHeight w:val="144"/>
        </w:trPr>
        <w:tc>
          <w:tcPr>
            <w:tcW w:w="3775" w:type="dxa"/>
            <w:shd w:val="clear" w:color="auto" w:fill="auto"/>
            <w:noWrap/>
          </w:tcPr>
          <w:p w14:paraId="7E0511D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990" w:type="dxa"/>
            <w:shd w:val="clear" w:color="auto" w:fill="auto"/>
            <w:noWrap/>
            <w:vAlign w:val="center"/>
          </w:tcPr>
          <w:p w14:paraId="238ADEF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75917</w:t>
            </w:r>
          </w:p>
        </w:tc>
        <w:tc>
          <w:tcPr>
            <w:tcW w:w="1080" w:type="dxa"/>
            <w:shd w:val="clear" w:color="auto" w:fill="auto"/>
            <w:noWrap/>
            <w:vAlign w:val="center"/>
          </w:tcPr>
          <w:p w14:paraId="2199876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76354</w:t>
            </w:r>
          </w:p>
        </w:tc>
        <w:tc>
          <w:tcPr>
            <w:tcW w:w="900" w:type="dxa"/>
            <w:shd w:val="clear" w:color="auto" w:fill="auto"/>
            <w:noWrap/>
            <w:vAlign w:val="center"/>
          </w:tcPr>
          <w:p w14:paraId="19ED093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76820</w:t>
            </w:r>
          </w:p>
        </w:tc>
        <w:tc>
          <w:tcPr>
            <w:tcW w:w="810" w:type="dxa"/>
            <w:shd w:val="clear" w:color="auto" w:fill="auto"/>
            <w:noWrap/>
            <w:vAlign w:val="center"/>
          </w:tcPr>
          <w:p w14:paraId="3587215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77318</w:t>
            </w:r>
          </w:p>
        </w:tc>
        <w:tc>
          <w:tcPr>
            <w:tcW w:w="900" w:type="dxa"/>
            <w:shd w:val="clear" w:color="auto" w:fill="auto"/>
            <w:noWrap/>
            <w:vAlign w:val="center"/>
          </w:tcPr>
          <w:p w14:paraId="1C165CA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77853</w:t>
            </w:r>
          </w:p>
        </w:tc>
        <w:tc>
          <w:tcPr>
            <w:tcW w:w="905" w:type="dxa"/>
            <w:shd w:val="clear" w:color="auto" w:fill="auto"/>
            <w:noWrap/>
            <w:vAlign w:val="center"/>
          </w:tcPr>
          <w:p w14:paraId="20ED0A9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78432</w:t>
            </w:r>
          </w:p>
        </w:tc>
      </w:tr>
      <w:tr w:rsidR="003C3DA0" w:rsidRPr="00CC49AB" w14:paraId="00F0FDCC" w14:textId="77777777" w:rsidTr="00D34145">
        <w:trPr>
          <w:trHeight w:val="144"/>
        </w:trPr>
        <w:tc>
          <w:tcPr>
            <w:tcW w:w="3775" w:type="dxa"/>
            <w:shd w:val="clear" w:color="auto" w:fill="auto"/>
            <w:noWrap/>
          </w:tcPr>
          <w:p w14:paraId="6E93992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990" w:type="dxa"/>
            <w:shd w:val="clear" w:color="auto" w:fill="auto"/>
            <w:noWrap/>
            <w:vAlign w:val="center"/>
          </w:tcPr>
          <w:p w14:paraId="2F6797B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251130</w:t>
            </w:r>
          </w:p>
        </w:tc>
        <w:tc>
          <w:tcPr>
            <w:tcW w:w="1080" w:type="dxa"/>
            <w:shd w:val="clear" w:color="auto" w:fill="auto"/>
            <w:noWrap/>
            <w:vAlign w:val="center"/>
          </w:tcPr>
          <w:p w14:paraId="3433BE1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252576</w:t>
            </w:r>
          </w:p>
        </w:tc>
        <w:tc>
          <w:tcPr>
            <w:tcW w:w="900" w:type="dxa"/>
            <w:shd w:val="clear" w:color="auto" w:fill="auto"/>
            <w:noWrap/>
            <w:vAlign w:val="center"/>
          </w:tcPr>
          <w:p w14:paraId="401143B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254116</w:t>
            </w:r>
          </w:p>
        </w:tc>
        <w:tc>
          <w:tcPr>
            <w:tcW w:w="810" w:type="dxa"/>
            <w:shd w:val="clear" w:color="auto" w:fill="auto"/>
            <w:noWrap/>
            <w:vAlign w:val="center"/>
          </w:tcPr>
          <w:p w14:paraId="715E990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255763</w:t>
            </w:r>
          </w:p>
        </w:tc>
        <w:tc>
          <w:tcPr>
            <w:tcW w:w="900" w:type="dxa"/>
            <w:shd w:val="clear" w:color="auto" w:fill="auto"/>
            <w:noWrap/>
            <w:vAlign w:val="center"/>
          </w:tcPr>
          <w:p w14:paraId="552125B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257535</w:t>
            </w:r>
          </w:p>
        </w:tc>
        <w:tc>
          <w:tcPr>
            <w:tcW w:w="905" w:type="dxa"/>
            <w:shd w:val="clear" w:color="auto" w:fill="auto"/>
            <w:noWrap/>
            <w:vAlign w:val="center"/>
          </w:tcPr>
          <w:p w14:paraId="73B1A41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259448</w:t>
            </w:r>
          </w:p>
        </w:tc>
      </w:tr>
      <w:tr w:rsidR="003C3DA0" w:rsidRPr="00CC49AB" w14:paraId="34A7DC8B" w14:textId="77777777" w:rsidTr="00D34145">
        <w:trPr>
          <w:trHeight w:val="144"/>
        </w:trPr>
        <w:tc>
          <w:tcPr>
            <w:tcW w:w="3775" w:type="dxa"/>
            <w:shd w:val="clear" w:color="auto" w:fill="auto"/>
            <w:noWrap/>
            <w:vAlign w:val="center"/>
          </w:tcPr>
          <w:p w14:paraId="38451CE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990" w:type="dxa"/>
            <w:shd w:val="clear" w:color="auto" w:fill="auto"/>
            <w:noWrap/>
            <w:vAlign w:val="center"/>
          </w:tcPr>
          <w:p w14:paraId="4E72A0A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845867</w:t>
            </w:r>
          </w:p>
        </w:tc>
        <w:tc>
          <w:tcPr>
            <w:tcW w:w="1080" w:type="dxa"/>
            <w:shd w:val="clear" w:color="auto" w:fill="auto"/>
            <w:noWrap/>
            <w:vAlign w:val="center"/>
          </w:tcPr>
          <w:p w14:paraId="1E8B4BE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850737</w:t>
            </w:r>
          </w:p>
        </w:tc>
        <w:tc>
          <w:tcPr>
            <w:tcW w:w="900" w:type="dxa"/>
            <w:shd w:val="clear" w:color="auto" w:fill="auto"/>
            <w:noWrap/>
            <w:vAlign w:val="center"/>
          </w:tcPr>
          <w:p w14:paraId="60EC30E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855924</w:t>
            </w:r>
          </w:p>
        </w:tc>
        <w:tc>
          <w:tcPr>
            <w:tcW w:w="810" w:type="dxa"/>
            <w:shd w:val="clear" w:color="auto" w:fill="auto"/>
            <w:noWrap/>
            <w:vAlign w:val="center"/>
          </w:tcPr>
          <w:p w14:paraId="601C6F5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861474</w:t>
            </w:r>
          </w:p>
        </w:tc>
        <w:tc>
          <w:tcPr>
            <w:tcW w:w="900" w:type="dxa"/>
            <w:shd w:val="clear" w:color="auto" w:fill="auto"/>
            <w:noWrap/>
            <w:vAlign w:val="center"/>
          </w:tcPr>
          <w:p w14:paraId="3DE87EF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867440</w:t>
            </w:r>
          </w:p>
        </w:tc>
        <w:tc>
          <w:tcPr>
            <w:tcW w:w="905" w:type="dxa"/>
            <w:shd w:val="clear" w:color="auto" w:fill="auto"/>
            <w:noWrap/>
            <w:vAlign w:val="center"/>
          </w:tcPr>
          <w:p w14:paraId="1B5C07E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873883</w:t>
            </w:r>
          </w:p>
        </w:tc>
      </w:tr>
      <w:tr w:rsidR="003C3DA0" w:rsidRPr="00CC49AB" w14:paraId="29FB1DA2" w14:textId="77777777" w:rsidTr="00D34145">
        <w:trPr>
          <w:trHeight w:val="144"/>
        </w:trPr>
        <w:tc>
          <w:tcPr>
            <w:tcW w:w="3775" w:type="dxa"/>
            <w:shd w:val="clear" w:color="auto" w:fill="FDE9D9" w:themeFill="accent6" w:themeFillTint="33"/>
            <w:noWrap/>
            <w:vAlign w:val="center"/>
          </w:tcPr>
          <w:p w14:paraId="26C4A01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990" w:type="dxa"/>
            <w:shd w:val="clear" w:color="auto" w:fill="FDE9D9" w:themeFill="accent6" w:themeFillTint="33"/>
            <w:noWrap/>
            <w:vAlign w:val="center"/>
          </w:tcPr>
          <w:p w14:paraId="603EFCF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2041</w:t>
            </w:r>
          </w:p>
        </w:tc>
        <w:tc>
          <w:tcPr>
            <w:tcW w:w="1080" w:type="dxa"/>
            <w:shd w:val="clear" w:color="auto" w:fill="FDE9D9" w:themeFill="accent6" w:themeFillTint="33"/>
            <w:noWrap/>
            <w:vAlign w:val="center"/>
          </w:tcPr>
          <w:p w14:paraId="6B7B11F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2042</w:t>
            </w:r>
          </w:p>
        </w:tc>
        <w:tc>
          <w:tcPr>
            <w:tcW w:w="900" w:type="dxa"/>
            <w:shd w:val="clear" w:color="auto" w:fill="FDE9D9" w:themeFill="accent6" w:themeFillTint="33"/>
            <w:noWrap/>
            <w:vAlign w:val="center"/>
          </w:tcPr>
          <w:p w14:paraId="6B6D8EE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2043</w:t>
            </w:r>
          </w:p>
        </w:tc>
        <w:tc>
          <w:tcPr>
            <w:tcW w:w="810" w:type="dxa"/>
            <w:shd w:val="clear" w:color="auto" w:fill="FDE9D9" w:themeFill="accent6" w:themeFillTint="33"/>
            <w:noWrap/>
            <w:vAlign w:val="center"/>
          </w:tcPr>
          <w:p w14:paraId="650FB06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2044</w:t>
            </w:r>
          </w:p>
        </w:tc>
        <w:tc>
          <w:tcPr>
            <w:tcW w:w="900" w:type="dxa"/>
            <w:shd w:val="clear" w:color="auto" w:fill="FDE9D9" w:themeFill="accent6" w:themeFillTint="33"/>
            <w:noWrap/>
            <w:vAlign w:val="center"/>
          </w:tcPr>
          <w:p w14:paraId="25EEFE5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2045</w:t>
            </w:r>
          </w:p>
        </w:tc>
        <w:tc>
          <w:tcPr>
            <w:tcW w:w="905" w:type="dxa"/>
            <w:shd w:val="clear" w:color="auto" w:fill="FDE9D9" w:themeFill="accent6" w:themeFillTint="33"/>
            <w:noWrap/>
            <w:vAlign w:val="center"/>
          </w:tcPr>
          <w:p w14:paraId="5CA1104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2046</w:t>
            </w:r>
          </w:p>
        </w:tc>
      </w:tr>
      <w:tr w:rsidR="003C3DA0" w:rsidRPr="00CC49AB" w14:paraId="50A42614" w14:textId="77777777" w:rsidTr="00D34145">
        <w:trPr>
          <w:trHeight w:val="144"/>
        </w:trPr>
        <w:tc>
          <w:tcPr>
            <w:tcW w:w="3775" w:type="dxa"/>
            <w:shd w:val="clear" w:color="auto" w:fill="auto"/>
            <w:noWrap/>
          </w:tcPr>
          <w:p w14:paraId="21ACAA8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990" w:type="dxa"/>
            <w:shd w:val="clear" w:color="auto" w:fill="auto"/>
            <w:noWrap/>
            <w:vAlign w:val="center"/>
          </w:tcPr>
          <w:p w14:paraId="78165B8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355275</w:t>
            </w:r>
          </w:p>
        </w:tc>
        <w:tc>
          <w:tcPr>
            <w:tcW w:w="1080" w:type="dxa"/>
            <w:shd w:val="clear" w:color="auto" w:fill="auto"/>
            <w:noWrap/>
            <w:vAlign w:val="center"/>
          </w:tcPr>
          <w:p w14:paraId="0CC302A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358349</w:t>
            </w:r>
          </w:p>
        </w:tc>
        <w:tc>
          <w:tcPr>
            <w:tcW w:w="900" w:type="dxa"/>
            <w:shd w:val="clear" w:color="auto" w:fill="auto"/>
            <w:noWrap/>
            <w:vAlign w:val="center"/>
          </w:tcPr>
          <w:p w14:paraId="3049464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361714</w:t>
            </w:r>
          </w:p>
        </w:tc>
        <w:tc>
          <w:tcPr>
            <w:tcW w:w="810" w:type="dxa"/>
            <w:shd w:val="clear" w:color="auto" w:fill="auto"/>
            <w:noWrap/>
            <w:vAlign w:val="center"/>
          </w:tcPr>
          <w:p w14:paraId="061A504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365416</w:t>
            </w:r>
          </w:p>
        </w:tc>
        <w:tc>
          <w:tcPr>
            <w:tcW w:w="900" w:type="dxa"/>
            <w:shd w:val="clear" w:color="auto" w:fill="auto"/>
            <w:noWrap/>
            <w:vAlign w:val="center"/>
          </w:tcPr>
          <w:p w14:paraId="3A85E9D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369507</w:t>
            </w:r>
          </w:p>
        </w:tc>
        <w:tc>
          <w:tcPr>
            <w:tcW w:w="905" w:type="dxa"/>
            <w:shd w:val="clear" w:color="auto" w:fill="auto"/>
            <w:noWrap/>
            <w:vAlign w:val="center"/>
          </w:tcPr>
          <w:p w14:paraId="3E68AC3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374047</w:t>
            </w:r>
          </w:p>
        </w:tc>
      </w:tr>
      <w:tr w:rsidR="003C3DA0" w:rsidRPr="00CC49AB" w14:paraId="400100BA" w14:textId="77777777" w:rsidTr="00D34145">
        <w:trPr>
          <w:trHeight w:val="144"/>
        </w:trPr>
        <w:tc>
          <w:tcPr>
            <w:tcW w:w="3775" w:type="dxa"/>
            <w:shd w:val="clear" w:color="auto" w:fill="auto"/>
            <w:noWrap/>
          </w:tcPr>
          <w:p w14:paraId="4455B48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990" w:type="dxa"/>
            <w:shd w:val="clear" w:color="auto" w:fill="auto"/>
            <w:noWrap/>
            <w:vAlign w:val="center"/>
          </w:tcPr>
          <w:p w14:paraId="26FB115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149287</w:t>
            </w:r>
          </w:p>
        </w:tc>
        <w:tc>
          <w:tcPr>
            <w:tcW w:w="1080" w:type="dxa"/>
            <w:shd w:val="clear" w:color="auto" w:fill="auto"/>
            <w:noWrap/>
            <w:vAlign w:val="center"/>
          </w:tcPr>
          <w:p w14:paraId="08D4BA8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150579</w:t>
            </w:r>
          </w:p>
        </w:tc>
        <w:tc>
          <w:tcPr>
            <w:tcW w:w="900" w:type="dxa"/>
            <w:shd w:val="clear" w:color="auto" w:fill="auto"/>
            <w:noWrap/>
            <w:vAlign w:val="center"/>
          </w:tcPr>
          <w:p w14:paraId="6403AB6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151993</w:t>
            </w:r>
          </w:p>
        </w:tc>
        <w:tc>
          <w:tcPr>
            <w:tcW w:w="810" w:type="dxa"/>
            <w:shd w:val="clear" w:color="auto" w:fill="auto"/>
            <w:noWrap/>
            <w:vAlign w:val="center"/>
          </w:tcPr>
          <w:p w14:paraId="7BD42FC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153548</w:t>
            </w:r>
          </w:p>
        </w:tc>
        <w:tc>
          <w:tcPr>
            <w:tcW w:w="900" w:type="dxa"/>
            <w:shd w:val="clear" w:color="auto" w:fill="auto"/>
            <w:noWrap/>
            <w:vAlign w:val="center"/>
          </w:tcPr>
          <w:p w14:paraId="163A454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155267</w:t>
            </w:r>
          </w:p>
        </w:tc>
        <w:tc>
          <w:tcPr>
            <w:tcW w:w="905" w:type="dxa"/>
            <w:shd w:val="clear" w:color="auto" w:fill="auto"/>
            <w:noWrap/>
            <w:vAlign w:val="center"/>
          </w:tcPr>
          <w:p w14:paraId="547FA59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157175</w:t>
            </w:r>
          </w:p>
        </w:tc>
      </w:tr>
      <w:tr w:rsidR="003C3DA0" w:rsidRPr="00CC49AB" w14:paraId="56C2803A" w14:textId="77777777" w:rsidTr="00D34145">
        <w:trPr>
          <w:trHeight w:val="144"/>
        </w:trPr>
        <w:tc>
          <w:tcPr>
            <w:tcW w:w="3775" w:type="dxa"/>
            <w:shd w:val="clear" w:color="auto" w:fill="auto"/>
            <w:noWrap/>
          </w:tcPr>
          <w:p w14:paraId="0185BC1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990" w:type="dxa"/>
            <w:shd w:val="clear" w:color="auto" w:fill="auto"/>
            <w:noWrap/>
            <w:vAlign w:val="center"/>
          </w:tcPr>
          <w:p w14:paraId="028E3E2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35729</w:t>
            </w:r>
          </w:p>
        </w:tc>
        <w:tc>
          <w:tcPr>
            <w:tcW w:w="1080" w:type="dxa"/>
            <w:shd w:val="clear" w:color="auto" w:fill="auto"/>
            <w:noWrap/>
            <w:vAlign w:val="center"/>
          </w:tcPr>
          <w:p w14:paraId="25F3896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36038</w:t>
            </w:r>
          </w:p>
        </w:tc>
        <w:tc>
          <w:tcPr>
            <w:tcW w:w="900" w:type="dxa"/>
            <w:shd w:val="clear" w:color="auto" w:fill="auto"/>
            <w:noWrap/>
            <w:vAlign w:val="center"/>
          </w:tcPr>
          <w:p w14:paraId="0AEA357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36377</w:t>
            </w:r>
          </w:p>
        </w:tc>
        <w:tc>
          <w:tcPr>
            <w:tcW w:w="810" w:type="dxa"/>
            <w:shd w:val="clear" w:color="auto" w:fill="auto"/>
            <w:noWrap/>
            <w:vAlign w:val="center"/>
          </w:tcPr>
          <w:p w14:paraId="56115AD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36749</w:t>
            </w:r>
          </w:p>
        </w:tc>
        <w:tc>
          <w:tcPr>
            <w:tcW w:w="900" w:type="dxa"/>
            <w:shd w:val="clear" w:color="auto" w:fill="auto"/>
            <w:noWrap/>
            <w:vAlign w:val="center"/>
          </w:tcPr>
          <w:p w14:paraId="72D725C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37161</w:t>
            </w:r>
          </w:p>
        </w:tc>
        <w:tc>
          <w:tcPr>
            <w:tcW w:w="905" w:type="dxa"/>
            <w:shd w:val="clear" w:color="auto" w:fill="auto"/>
            <w:noWrap/>
            <w:vAlign w:val="center"/>
          </w:tcPr>
          <w:p w14:paraId="42D093C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37617</w:t>
            </w:r>
          </w:p>
        </w:tc>
      </w:tr>
      <w:tr w:rsidR="003C3DA0" w:rsidRPr="00CC49AB" w14:paraId="5BD0B95A" w14:textId="77777777" w:rsidTr="00D34145">
        <w:trPr>
          <w:trHeight w:val="144"/>
        </w:trPr>
        <w:tc>
          <w:tcPr>
            <w:tcW w:w="3775" w:type="dxa"/>
            <w:shd w:val="clear" w:color="auto" w:fill="auto"/>
            <w:noWrap/>
          </w:tcPr>
          <w:p w14:paraId="7EBE14B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990" w:type="dxa"/>
            <w:shd w:val="clear" w:color="auto" w:fill="auto"/>
            <w:noWrap/>
            <w:vAlign w:val="center"/>
          </w:tcPr>
          <w:p w14:paraId="5D2DED6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79059</w:t>
            </w:r>
          </w:p>
        </w:tc>
        <w:tc>
          <w:tcPr>
            <w:tcW w:w="1080" w:type="dxa"/>
            <w:shd w:val="clear" w:color="auto" w:fill="auto"/>
            <w:noWrap/>
            <w:vAlign w:val="center"/>
          </w:tcPr>
          <w:p w14:paraId="45F8529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79743</w:t>
            </w:r>
          </w:p>
        </w:tc>
        <w:tc>
          <w:tcPr>
            <w:tcW w:w="900" w:type="dxa"/>
            <w:shd w:val="clear" w:color="auto" w:fill="auto"/>
            <w:noWrap/>
            <w:vAlign w:val="center"/>
          </w:tcPr>
          <w:p w14:paraId="6284649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80492</w:t>
            </w:r>
          </w:p>
        </w:tc>
        <w:tc>
          <w:tcPr>
            <w:tcW w:w="810" w:type="dxa"/>
            <w:shd w:val="clear" w:color="auto" w:fill="auto"/>
            <w:noWrap/>
            <w:vAlign w:val="center"/>
          </w:tcPr>
          <w:p w14:paraId="0C13952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81316</w:t>
            </w:r>
          </w:p>
        </w:tc>
        <w:tc>
          <w:tcPr>
            <w:tcW w:w="900" w:type="dxa"/>
            <w:shd w:val="clear" w:color="auto" w:fill="auto"/>
            <w:noWrap/>
            <w:vAlign w:val="center"/>
          </w:tcPr>
          <w:p w14:paraId="664DB7A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82226</w:t>
            </w:r>
          </w:p>
        </w:tc>
        <w:tc>
          <w:tcPr>
            <w:tcW w:w="905" w:type="dxa"/>
            <w:shd w:val="clear" w:color="auto" w:fill="auto"/>
            <w:noWrap/>
            <w:vAlign w:val="center"/>
          </w:tcPr>
          <w:p w14:paraId="4E8B949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83236</w:t>
            </w:r>
          </w:p>
        </w:tc>
      </w:tr>
      <w:tr w:rsidR="003C3DA0" w:rsidRPr="00CC49AB" w14:paraId="1C3EBB61" w14:textId="77777777" w:rsidTr="00D34145">
        <w:trPr>
          <w:trHeight w:val="144"/>
        </w:trPr>
        <w:tc>
          <w:tcPr>
            <w:tcW w:w="3775" w:type="dxa"/>
            <w:shd w:val="clear" w:color="auto" w:fill="auto"/>
            <w:noWrap/>
          </w:tcPr>
          <w:p w14:paraId="716390A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990" w:type="dxa"/>
            <w:shd w:val="clear" w:color="auto" w:fill="auto"/>
            <w:noWrap/>
            <w:vAlign w:val="center"/>
          </w:tcPr>
          <w:p w14:paraId="13B04FA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261523</w:t>
            </w:r>
          </w:p>
        </w:tc>
        <w:tc>
          <w:tcPr>
            <w:tcW w:w="1080" w:type="dxa"/>
            <w:shd w:val="clear" w:color="auto" w:fill="auto"/>
            <w:noWrap/>
            <w:vAlign w:val="center"/>
          </w:tcPr>
          <w:p w14:paraId="6DEC612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263786</w:t>
            </w:r>
          </w:p>
        </w:tc>
        <w:tc>
          <w:tcPr>
            <w:tcW w:w="900" w:type="dxa"/>
            <w:shd w:val="clear" w:color="auto" w:fill="auto"/>
            <w:noWrap/>
            <w:vAlign w:val="center"/>
          </w:tcPr>
          <w:p w14:paraId="20580AC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266263</w:t>
            </w:r>
          </w:p>
        </w:tc>
        <w:tc>
          <w:tcPr>
            <w:tcW w:w="810" w:type="dxa"/>
            <w:shd w:val="clear" w:color="auto" w:fill="auto"/>
            <w:noWrap/>
            <w:vAlign w:val="center"/>
          </w:tcPr>
          <w:p w14:paraId="6CA3619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268988</w:t>
            </w:r>
          </w:p>
        </w:tc>
        <w:tc>
          <w:tcPr>
            <w:tcW w:w="900" w:type="dxa"/>
            <w:shd w:val="clear" w:color="auto" w:fill="auto"/>
            <w:noWrap/>
            <w:vAlign w:val="center"/>
          </w:tcPr>
          <w:p w14:paraId="52E2E49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271999</w:t>
            </w:r>
          </w:p>
        </w:tc>
        <w:tc>
          <w:tcPr>
            <w:tcW w:w="905" w:type="dxa"/>
            <w:shd w:val="clear" w:color="auto" w:fill="auto"/>
            <w:noWrap/>
            <w:vAlign w:val="center"/>
          </w:tcPr>
          <w:p w14:paraId="656985C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275341</w:t>
            </w:r>
          </w:p>
        </w:tc>
      </w:tr>
      <w:tr w:rsidR="003C3DA0" w:rsidRPr="00CC49AB" w14:paraId="3764B685" w14:textId="77777777" w:rsidTr="00D34145">
        <w:trPr>
          <w:trHeight w:val="144"/>
        </w:trPr>
        <w:tc>
          <w:tcPr>
            <w:tcW w:w="3775" w:type="dxa"/>
            <w:shd w:val="clear" w:color="auto" w:fill="auto"/>
            <w:noWrap/>
            <w:vAlign w:val="center"/>
          </w:tcPr>
          <w:p w14:paraId="2DA72AA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990" w:type="dxa"/>
            <w:shd w:val="clear" w:color="auto" w:fill="auto"/>
            <w:noWrap/>
            <w:vAlign w:val="center"/>
          </w:tcPr>
          <w:p w14:paraId="011C9EF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880874</w:t>
            </w:r>
          </w:p>
        </w:tc>
        <w:tc>
          <w:tcPr>
            <w:tcW w:w="1080" w:type="dxa"/>
            <w:shd w:val="clear" w:color="auto" w:fill="auto"/>
            <w:noWrap/>
            <w:vAlign w:val="center"/>
          </w:tcPr>
          <w:p w14:paraId="420B301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888494</w:t>
            </w:r>
          </w:p>
        </w:tc>
        <w:tc>
          <w:tcPr>
            <w:tcW w:w="900" w:type="dxa"/>
            <w:shd w:val="clear" w:color="auto" w:fill="auto"/>
            <w:noWrap/>
            <w:vAlign w:val="center"/>
          </w:tcPr>
          <w:p w14:paraId="4240AB5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896838</w:t>
            </w:r>
          </w:p>
        </w:tc>
        <w:tc>
          <w:tcPr>
            <w:tcW w:w="810" w:type="dxa"/>
            <w:shd w:val="clear" w:color="auto" w:fill="auto"/>
            <w:noWrap/>
            <w:vAlign w:val="center"/>
          </w:tcPr>
          <w:p w14:paraId="45F9E46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906017</w:t>
            </w:r>
          </w:p>
        </w:tc>
        <w:tc>
          <w:tcPr>
            <w:tcW w:w="900" w:type="dxa"/>
            <w:shd w:val="clear" w:color="auto" w:fill="auto"/>
            <w:noWrap/>
            <w:vAlign w:val="center"/>
          </w:tcPr>
          <w:p w14:paraId="1EBBF4F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916159</w:t>
            </w:r>
          </w:p>
        </w:tc>
        <w:tc>
          <w:tcPr>
            <w:tcW w:w="905" w:type="dxa"/>
            <w:shd w:val="clear" w:color="auto" w:fill="auto"/>
            <w:noWrap/>
            <w:vAlign w:val="center"/>
          </w:tcPr>
          <w:p w14:paraId="2BB0C43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927417</w:t>
            </w:r>
          </w:p>
        </w:tc>
      </w:tr>
      <w:tr w:rsidR="003C3DA0" w:rsidRPr="00CC49AB" w14:paraId="362433E2" w14:textId="77777777" w:rsidTr="00D34145">
        <w:trPr>
          <w:trHeight w:val="144"/>
        </w:trPr>
        <w:tc>
          <w:tcPr>
            <w:tcW w:w="3775" w:type="dxa"/>
            <w:shd w:val="clear" w:color="auto" w:fill="FDE9D9" w:themeFill="accent6" w:themeFillTint="33"/>
            <w:noWrap/>
            <w:vAlign w:val="center"/>
          </w:tcPr>
          <w:p w14:paraId="2DBAD0C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Kategoria</w:t>
            </w:r>
          </w:p>
        </w:tc>
        <w:tc>
          <w:tcPr>
            <w:tcW w:w="990" w:type="dxa"/>
            <w:shd w:val="clear" w:color="auto" w:fill="FDE9D9" w:themeFill="accent6" w:themeFillTint="33"/>
            <w:noWrap/>
            <w:vAlign w:val="center"/>
          </w:tcPr>
          <w:p w14:paraId="72E9230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2047</w:t>
            </w:r>
          </w:p>
        </w:tc>
        <w:tc>
          <w:tcPr>
            <w:tcW w:w="1080" w:type="dxa"/>
            <w:shd w:val="clear" w:color="auto" w:fill="FDE9D9" w:themeFill="accent6" w:themeFillTint="33"/>
            <w:noWrap/>
            <w:vAlign w:val="center"/>
          </w:tcPr>
          <w:p w14:paraId="74F2E77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2048</w:t>
            </w:r>
          </w:p>
        </w:tc>
        <w:tc>
          <w:tcPr>
            <w:tcW w:w="900" w:type="dxa"/>
            <w:shd w:val="clear" w:color="auto" w:fill="FDE9D9" w:themeFill="accent6" w:themeFillTint="33"/>
            <w:noWrap/>
            <w:vAlign w:val="center"/>
          </w:tcPr>
          <w:p w14:paraId="25A5B09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2049</w:t>
            </w:r>
          </w:p>
        </w:tc>
        <w:tc>
          <w:tcPr>
            <w:tcW w:w="810" w:type="dxa"/>
            <w:shd w:val="clear" w:color="auto" w:fill="FDE9D9" w:themeFill="accent6" w:themeFillTint="33"/>
            <w:noWrap/>
            <w:vAlign w:val="center"/>
          </w:tcPr>
          <w:p w14:paraId="6074894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2050</w:t>
            </w:r>
          </w:p>
        </w:tc>
        <w:tc>
          <w:tcPr>
            <w:tcW w:w="900" w:type="dxa"/>
            <w:shd w:val="clear" w:color="auto" w:fill="auto"/>
            <w:noWrap/>
            <w:vAlign w:val="center"/>
          </w:tcPr>
          <w:p w14:paraId="71C2CB9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905" w:type="dxa"/>
            <w:shd w:val="clear" w:color="auto" w:fill="auto"/>
            <w:noWrap/>
            <w:vAlign w:val="center"/>
          </w:tcPr>
          <w:p w14:paraId="5908800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02CED453" w14:textId="77777777" w:rsidTr="00D34145">
        <w:trPr>
          <w:trHeight w:val="144"/>
        </w:trPr>
        <w:tc>
          <w:tcPr>
            <w:tcW w:w="3775" w:type="dxa"/>
            <w:shd w:val="clear" w:color="auto" w:fill="auto"/>
            <w:noWrap/>
          </w:tcPr>
          <w:p w14:paraId="25E7267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 xml:space="preserve">Bashkiake: Cerdhe, Kopshte, Shkolla fillore dhe ndërtesa të tjera të sistemit të edukimit </w:t>
            </w:r>
          </w:p>
        </w:tc>
        <w:tc>
          <w:tcPr>
            <w:tcW w:w="990" w:type="dxa"/>
            <w:shd w:val="clear" w:color="auto" w:fill="auto"/>
            <w:noWrap/>
            <w:vAlign w:val="center"/>
          </w:tcPr>
          <w:p w14:paraId="2FBA7F8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379110</w:t>
            </w:r>
          </w:p>
        </w:tc>
        <w:tc>
          <w:tcPr>
            <w:tcW w:w="1080" w:type="dxa"/>
            <w:shd w:val="clear" w:color="auto" w:fill="auto"/>
            <w:noWrap/>
            <w:vAlign w:val="center"/>
          </w:tcPr>
          <w:p w14:paraId="20BAA2D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384780</w:t>
            </w:r>
          </w:p>
        </w:tc>
        <w:tc>
          <w:tcPr>
            <w:tcW w:w="900" w:type="dxa"/>
            <w:shd w:val="clear" w:color="auto" w:fill="auto"/>
            <w:noWrap/>
            <w:vAlign w:val="center"/>
          </w:tcPr>
          <w:p w14:paraId="33064C0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391159</w:t>
            </w:r>
          </w:p>
        </w:tc>
        <w:tc>
          <w:tcPr>
            <w:tcW w:w="810" w:type="dxa"/>
            <w:shd w:val="clear" w:color="auto" w:fill="auto"/>
            <w:noWrap/>
            <w:vAlign w:val="center"/>
          </w:tcPr>
          <w:p w14:paraId="139E8EC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398367</w:t>
            </w:r>
          </w:p>
        </w:tc>
        <w:tc>
          <w:tcPr>
            <w:tcW w:w="900" w:type="dxa"/>
            <w:shd w:val="clear" w:color="auto" w:fill="auto"/>
            <w:noWrap/>
            <w:vAlign w:val="center"/>
          </w:tcPr>
          <w:p w14:paraId="44D8BFB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905" w:type="dxa"/>
            <w:shd w:val="clear" w:color="auto" w:fill="auto"/>
            <w:noWrap/>
            <w:vAlign w:val="center"/>
          </w:tcPr>
          <w:p w14:paraId="4A3F8B4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6919A35A" w14:textId="77777777" w:rsidTr="00D34145">
        <w:trPr>
          <w:trHeight w:val="144"/>
        </w:trPr>
        <w:tc>
          <w:tcPr>
            <w:tcW w:w="3775" w:type="dxa"/>
            <w:shd w:val="clear" w:color="auto" w:fill="auto"/>
            <w:noWrap/>
          </w:tcPr>
          <w:p w14:paraId="53B42A1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Bashkiake: Të gjitha Ndërtesat e tjera Administrative</w:t>
            </w:r>
          </w:p>
        </w:tc>
        <w:tc>
          <w:tcPr>
            <w:tcW w:w="990" w:type="dxa"/>
            <w:shd w:val="clear" w:color="auto" w:fill="auto"/>
            <w:noWrap/>
            <w:vAlign w:val="center"/>
          </w:tcPr>
          <w:p w14:paraId="41BFF8E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159302</w:t>
            </w:r>
          </w:p>
        </w:tc>
        <w:tc>
          <w:tcPr>
            <w:tcW w:w="1080" w:type="dxa"/>
            <w:shd w:val="clear" w:color="auto" w:fill="auto"/>
            <w:noWrap/>
            <w:vAlign w:val="center"/>
          </w:tcPr>
          <w:p w14:paraId="7CBC44A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161685</w:t>
            </w:r>
          </w:p>
        </w:tc>
        <w:tc>
          <w:tcPr>
            <w:tcW w:w="900" w:type="dxa"/>
            <w:shd w:val="clear" w:color="auto" w:fill="auto"/>
            <w:noWrap/>
            <w:vAlign w:val="center"/>
          </w:tcPr>
          <w:p w14:paraId="5DA398B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164366</w:t>
            </w:r>
          </w:p>
        </w:tc>
        <w:tc>
          <w:tcPr>
            <w:tcW w:w="810" w:type="dxa"/>
            <w:shd w:val="clear" w:color="auto" w:fill="auto"/>
            <w:noWrap/>
            <w:vAlign w:val="center"/>
          </w:tcPr>
          <w:p w14:paraId="68272FB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167394</w:t>
            </w:r>
          </w:p>
        </w:tc>
        <w:tc>
          <w:tcPr>
            <w:tcW w:w="900" w:type="dxa"/>
            <w:shd w:val="clear" w:color="auto" w:fill="auto"/>
            <w:noWrap/>
            <w:vAlign w:val="center"/>
          </w:tcPr>
          <w:p w14:paraId="425FAF3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905" w:type="dxa"/>
            <w:shd w:val="clear" w:color="auto" w:fill="auto"/>
            <w:noWrap/>
            <w:vAlign w:val="center"/>
          </w:tcPr>
          <w:p w14:paraId="6BD1C25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09AB1204" w14:textId="77777777" w:rsidTr="00D34145">
        <w:trPr>
          <w:trHeight w:val="144"/>
        </w:trPr>
        <w:tc>
          <w:tcPr>
            <w:tcW w:w="3775" w:type="dxa"/>
            <w:shd w:val="clear" w:color="auto" w:fill="auto"/>
            <w:noWrap/>
          </w:tcPr>
          <w:p w14:paraId="179C976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Universitete &amp; Konvikte</w:t>
            </w:r>
          </w:p>
        </w:tc>
        <w:tc>
          <w:tcPr>
            <w:tcW w:w="990" w:type="dxa"/>
            <w:shd w:val="clear" w:color="auto" w:fill="auto"/>
            <w:noWrap/>
            <w:vAlign w:val="center"/>
          </w:tcPr>
          <w:p w14:paraId="6D6A015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38126</w:t>
            </w:r>
          </w:p>
        </w:tc>
        <w:tc>
          <w:tcPr>
            <w:tcW w:w="1080" w:type="dxa"/>
            <w:shd w:val="clear" w:color="auto" w:fill="auto"/>
            <w:noWrap/>
            <w:vAlign w:val="center"/>
          </w:tcPr>
          <w:p w14:paraId="16C36C0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38697</w:t>
            </w:r>
          </w:p>
        </w:tc>
        <w:tc>
          <w:tcPr>
            <w:tcW w:w="900" w:type="dxa"/>
            <w:shd w:val="clear" w:color="auto" w:fill="auto"/>
            <w:noWrap/>
            <w:vAlign w:val="center"/>
          </w:tcPr>
          <w:p w14:paraId="6213621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39338</w:t>
            </w:r>
          </w:p>
        </w:tc>
        <w:tc>
          <w:tcPr>
            <w:tcW w:w="810" w:type="dxa"/>
            <w:shd w:val="clear" w:color="auto" w:fill="auto"/>
            <w:noWrap/>
            <w:vAlign w:val="center"/>
          </w:tcPr>
          <w:p w14:paraId="1CA7E72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40063</w:t>
            </w:r>
          </w:p>
        </w:tc>
        <w:tc>
          <w:tcPr>
            <w:tcW w:w="900" w:type="dxa"/>
            <w:shd w:val="clear" w:color="auto" w:fill="auto"/>
            <w:noWrap/>
            <w:vAlign w:val="center"/>
          </w:tcPr>
          <w:p w14:paraId="705A826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905" w:type="dxa"/>
            <w:shd w:val="clear" w:color="auto" w:fill="auto"/>
            <w:noWrap/>
            <w:vAlign w:val="center"/>
          </w:tcPr>
          <w:p w14:paraId="5B488F3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A783572" w14:textId="77777777" w:rsidTr="00D34145">
        <w:trPr>
          <w:trHeight w:val="144"/>
        </w:trPr>
        <w:tc>
          <w:tcPr>
            <w:tcW w:w="3775" w:type="dxa"/>
            <w:shd w:val="clear" w:color="auto" w:fill="auto"/>
            <w:noWrap/>
          </w:tcPr>
          <w:p w14:paraId="02DEDF8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shëndetësore dhe sociale</w:t>
            </w:r>
          </w:p>
        </w:tc>
        <w:tc>
          <w:tcPr>
            <w:tcW w:w="990" w:type="dxa"/>
            <w:shd w:val="clear" w:color="auto" w:fill="auto"/>
            <w:noWrap/>
            <w:vAlign w:val="center"/>
          </w:tcPr>
          <w:p w14:paraId="3B32CB4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84363</w:t>
            </w:r>
          </w:p>
        </w:tc>
        <w:tc>
          <w:tcPr>
            <w:tcW w:w="1080" w:type="dxa"/>
            <w:shd w:val="clear" w:color="auto" w:fill="auto"/>
            <w:noWrap/>
            <w:vAlign w:val="center"/>
          </w:tcPr>
          <w:p w14:paraId="26AC952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85625</w:t>
            </w:r>
          </w:p>
        </w:tc>
        <w:tc>
          <w:tcPr>
            <w:tcW w:w="900" w:type="dxa"/>
            <w:shd w:val="clear" w:color="auto" w:fill="auto"/>
            <w:noWrap/>
            <w:vAlign w:val="center"/>
          </w:tcPr>
          <w:p w14:paraId="45E37C9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87044</w:t>
            </w:r>
          </w:p>
        </w:tc>
        <w:tc>
          <w:tcPr>
            <w:tcW w:w="810" w:type="dxa"/>
            <w:shd w:val="clear" w:color="auto" w:fill="auto"/>
            <w:noWrap/>
            <w:vAlign w:val="center"/>
          </w:tcPr>
          <w:p w14:paraId="432EC0B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88648</w:t>
            </w:r>
          </w:p>
        </w:tc>
        <w:tc>
          <w:tcPr>
            <w:tcW w:w="900" w:type="dxa"/>
            <w:shd w:val="clear" w:color="auto" w:fill="auto"/>
            <w:noWrap/>
            <w:vAlign w:val="center"/>
          </w:tcPr>
          <w:p w14:paraId="73A4C20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905" w:type="dxa"/>
            <w:shd w:val="clear" w:color="auto" w:fill="auto"/>
            <w:noWrap/>
            <w:vAlign w:val="center"/>
          </w:tcPr>
          <w:p w14:paraId="12B3E58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0CB4DEDC" w14:textId="77777777" w:rsidTr="00D34145">
        <w:trPr>
          <w:trHeight w:val="144"/>
        </w:trPr>
        <w:tc>
          <w:tcPr>
            <w:tcW w:w="3775" w:type="dxa"/>
            <w:shd w:val="clear" w:color="auto" w:fill="auto"/>
            <w:noWrap/>
          </w:tcPr>
          <w:p w14:paraId="10A7170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Qendrore: Të gjitha Ndërtesat Administrative të të gjitha Ministrive dhe Agjencive</w:t>
            </w:r>
          </w:p>
        </w:tc>
        <w:tc>
          <w:tcPr>
            <w:tcW w:w="990" w:type="dxa"/>
            <w:shd w:val="clear" w:color="auto" w:fill="auto"/>
            <w:noWrap/>
            <w:vAlign w:val="center"/>
          </w:tcPr>
          <w:p w14:paraId="752A4AD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279068</w:t>
            </w:r>
          </w:p>
        </w:tc>
        <w:tc>
          <w:tcPr>
            <w:tcW w:w="1080" w:type="dxa"/>
            <w:shd w:val="clear" w:color="auto" w:fill="auto"/>
            <w:noWrap/>
            <w:vAlign w:val="center"/>
          </w:tcPr>
          <w:p w14:paraId="728707C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283242</w:t>
            </w:r>
          </w:p>
        </w:tc>
        <w:tc>
          <w:tcPr>
            <w:tcW w:w="900" w:type="dxa"/>
            <w:shd w:val="clear" w:color="auto" w:fill="auto"/>
            <w:noWrap/>
            <w:vAlign w:val="center"/>
          </w:tcPr>
          <w:p w14:paraId="4141608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287938</w:t>
            </w:r>
          </w:p>
        </w:tc>
        <w:tc>
          <w:tcPr>
            <w:tcW w:w="810" w:type="dxa"/>
            <w:shd w:val="clear" w:color="auto" w:fill="auto"/>
            <w:noWrap/>
            <w:vAlign w:val="center"/>
          </w:tcPr>
          <w:p w14:paraId="0421577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sz w:val="18"/>
                <w:szCs w:val="22"/>
              </w:rPr>
              <w:t>293244</w:t>
            </w:r>
          </w:p>
        </w:tc>
        <w:tc>
          <w:tcPr>
            <w:tcW w:w="900" w:type="dxa"/>
            <w:shd w:val="clear" w:color="auto" w:fill="auto"/>
            <w:noWrap/>
            <w:vAlign w:val="center"/>
          </w:tcPr>
          <w:p w14:paraId="0E26299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905" w:type="dxa"/>
            <w:shd w:val="clear" w:color="auto" w:fill="auto"/>
            <w:noWrap/>
            <w:vAlign w:val="center"/>
          </w:tcPr>
          <w:p w14:paraId="6916046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2F3FE38B" w14:textId="77777777" w:rsidTr="00D34145">
        <w:trPr>
          <w:trHeight w:val="144"/>
        </w:trPr>
        <w:tc>
          <w:tcPr>
            <w:tcW w:w="3775" w:type="dxa"/>
            <w:shd w:val="clear" w:color="auto" w:fill="auto"/>
            <w:noWrap/>
            <w:vAlign w:val="center"/>
          </w:tcPr>
          <w:p w14:paraId="11D64AC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Totali</w:t>
            </w:r>
          </w:p>
        </w:tc>
        <w:tc>
          <w:tcPr>
            <w:tcW w:w="990" w:type="dxa"/>
            <w:shd w:val="clear" w:color="auto" w:fill="auto"/>
            <w:noWrap/>
            <w:vAlign w:val="center"/>
          </w:tcPr>
          <w:p w14:paraId="6500931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939970</w:t>
            </w:r>
          </w:p>
        </w:tc>
        <w:tc>
          <w:tcPr>
            <w:tcW w:w="1080" w:type="dxa"/>
            <w:shd w:val="clear" w:color="auto" w:fill="auto"/>
            <w:noWrap/>
            <w:vAlign w:val="center"/>
          </w:tcPr>
          <w:p w14:paraId="62185D9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954028</w:t>
            </w:r>
          </w:p>
        </w:tc>
        <w:tc>
          <w:tcPr>
            <w:tcW w:w="900" w:type="dxa"/>
            <w:shd w:val="clear" w:color="auto" w:fill="auto"/>
            <w:noWrap/>
            <w:vAlign w:val="center"/>
          </w:tcPr>
          <w:p w14:paraId="5BCAF0B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969845</w:t>
            </w:r>
          </w:p>
        </w:tc>
        <w:tc>
          <w:tcPr>
            <w:tcW w:w="810" w:type="dxa"/>
            <w:shd w:val="clear" w:color="auto" w:fill="auto"/>
            <w:noWrap/>
            <w:vAlign w:val="center"/>
          </w:tcPr>
          <w:p w14:paraId="1382C48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hAnsi="Garamond" w:cs="Times New Roman"/>
                <w:b/>
                <w:bCs/>
                <w:sz w:val="18"/>
                <w:szCs w:val="22"/>
              </w:rPr>
              <w:t>987717</w:t>
            </w:r>
          </w:p>
        </w:tc>
        <w:tc>
          <w:tcPr>
            <w:tcW w:w="900" w:type="dxa"/>
            <w:shd w:val="clear" w:color="auto" w:fill="auto"/>
            <w:noWrap/>
            <w:vAlign w:val="center"/>
          </w:tcPr>
          <w:p w14:paraId="1AB938A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905" w:type="dxa"/>
            <w:shd w:val="clear" w:color="auto" w:fill="auto"/>
            <w:noWrap/>
            <w:vAlign w:val="center"/>
          </w:tcPr>
          <w:p w14:paraId="4EBFCD9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4109075D" w14:textId="77777777" w:rsidR="003C3DA0" w:rsidRPr="00CC49AB" w:rsidRDefault="003C3DA0" w:rsidP="003C3DA0">
      <w:pPr>
        <w:spacing w:after="0" w:line="240" w:lineRule="auto"/>
        <w:rPr>
          <w:rFonts w:ascii="Garamond" w:hAnsi="Garamond" w:cs="Times New Roman"/>
        </w:rPr>
      </w:pPr>
    </w:p>
    <w:p w14:paraId="61B7E721" w14:textId="1E441B64" w:rsidR="003C3DA0" w:rsidRPr="00CC49AB" w:rsidRDefault="003C3DA0" w:rsidP="00E82E3E">
      <w:pPr>
        <w:pStyle w:val="TEKSTIIIIII"/>
      </w:pPr>
      <w:bookmarkStart w:id="433" w:name="_Toc184729190"/>
      <w:r w:rsidRPr="00CC49AB">
        <w:t>Aneksi 21: Numri i parashikuar i ndërtesave të shërbimeve private dhe atyre komerciale</w:t>
      </w:r>
      <w:r w:rsidR="00DC2701" w:rsidRPr="00CC49AB">
        <w:t xml:space="preserve"> </w:t>
      </w:r>
      <w:r w:rsidRPr="00CC49AB">
        <w:t>për periudhën</w:t>
      </w:r>
      <w:r w:rsidR="00DC2701" w:rsidRPr="00CC49AB">
        <w:t xml:space="preserve"> </w:t>
      </w:r>
      <w:r w:rsidR="00CE5C83" w:rsidRPr="00CC49AB">
        <w:t>2023–2050</w:t>
      </w:r>
      <w:bookmarkEnd w:id="433"/>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21"/>
        <w:gridCol w:w="794"/>
        <w:gridCol w:w="810"/>
        <w:gridCol w:w="810"/>
        <w:gridCol w:w="795"/>
        <w:gridCol w:w="810"/>
        <w:gridCol w:w="810"/>
      </w:tblGrid>
      <w:tr w:rsidR="003C3DA0" w:rsidRPr="00CC49AB" w14:paraId="29EAD965" w14:textId="77777777" w:rsidTr="00D34145">
        <w:trPr>
          <w:trHeight w:val="144"/>
          <w:jc w:val="center"/>
        </w:trPr>
        <w:tc>
          <w:tcPr>
            <w:tcW w:w="2418" w:type="pct"/>
            <w:shd w:val="clear" w:color="auto" w:fill="FDE9D9" w:themeFill="accent6" w:themeFillTint="33"/>
            <w:noWrap/>
            <w:hideMark/>
          </w:tcPr>
          <w:p w14:paraId="672AD52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25" w:type="pct"/>
            <w:shd w:val="clear" w:color="auto" w:fill="FDE9D9" w:themeFill="accent6" w:themeFillTint="33"/>
            <w:noWrap/>
            <w:vAlign w:val="center"/>
            <w:hideMark/>
          </w:tcPr>
          <w:p w14:paraId="7140E04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2023</w:t>
            </w:r>
          </w:p>
        </w:tc>
        <w:tc>
          <w:tcPr>
            <w:tcW w:w="433" w:type="pct"/>
            <w:shd w:val="clear" w:color="auto" w:fill="FDE9D9" w:themeFill="accent6" w:themeFillTint="33"/>
            <w:noWrap/>
            <w:vAlign w:val="center"/>
            <w:hideMark/>
          </w:tcPr>
          <w:p w14:paraId="60EA230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2024</w:t>
            </w:r>
          </w:p>
        </w:tc>
        <w:tc>
          <w:tcPr>
            <w:tcW w:w="433" w:type="pct"/>
            <w:shd w:val="clear" w:color="auto" w:fill="FDE9D9" w:themeFill="accent6" w:themeFillTint="33"/>
            <w:noWrap/>
            <w:vAlign w:val="center"/>
            <w:hideMark/>
          </w:tcPr>
          <w:p w14:paraId="114F500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2025</w:t>
            </w:r>
          </w:p>
        </w:tc>
        <w:tc>
          <w:tcPr>
            <w:tcW w:w="425" w:type="pct"/>
            <w:shd w:val="clear" w:color="auto" w:fill="FDE9D9" w:themeFill="accent6" w:themeFillTint="33"/>
            <w:noWrap/>
            <w:vAlign w:val="center"/>
            <w:hideMark/>
          </w:tcPr>
          <w:p w14:paraId="2ABD55F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2026</w:t>
            </w:r>
          </w:p>
        </w:tc>
        <w:tc>
          <w:tcPr>
            <w:tcW w:w="433" w:type="pct"/>
            <w:shd w:val="clear" w:color="auto" w:fill="FDE9D9" w:themeFill="accent6" w:themeFillTint="33"/>
            <w:noWrap/>
            <w:vAlign w:val="center"/>
            <w:hideMark/>
          </w:tcPr>
          <w:p w14:paraId="3C97942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2027</w:t>
            </w:r>
          </w:p>
        </w:tc>
        <w:tc>
          <w:tcPr>
            <w:tcW w:w="433" w:type="pct"/>
            <w:shd w:val="clear" w:color="auto" w:fill="FDE9D9" w:themeFill="accent6" w:themeFillTint="33"/>
            <w:noWrap/>
            <w:vAlign w:val="center"/>
            <w:hideMark/>
          </w:tcPr>
          <w:p w14:paraId="1E1BC1E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2028</w:t>
            </w:r>
          </w:p>
        </w:tc>
      </w:tr>
      <w:tr w:rsidR="003C3DA0" w:rsidRPr="00CC49AB" w14:paraId="1D3A9173" w14:textId="77777777" w:rsidTr="00D34145">
        <w:trPr>
          <w:trHeight w:val="144"/>
          <w:jc w:val="center"/>
        </w:trPr>
        <w:tc>
          <w:tcPr>
            <w:tcW w:w="2418" w:type="pct"/>
            <w:shd w:val="clear" w:color="auto" w:fill="auto"/>
            <w:noWrap/>
            <w:hideMark/>
          </w:tcPr>
          <w:p w14:paraId="31A2B1B0"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25" w:type="pct"/>
            <w:shd w:val="clear" w:color="auto" w:fill="auto"/>
            <w:noWrap/>
            <w:vAlign w:val="bottom"/>
          </w:tcPr>
          <w:p w14:paraId="4987770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44267</w:t>
            </w:r>
          </w:p>
        </w:tc>
        <w:tc>
          <w:tcPr>
            <w:tcW w:w="433" w:type="pct"/>
            <w:shd w:val="clear" w:color="auto" w:fill="auto"/>
            <w:noWrap/>
            <w:vAlign w:val="bottom"/>
          </w:tcPr>
          <w:p w14:paraId="6CEEAD1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44632</w:t>
            </w:r>
          </w:p>
        </w:tc>
        <w:tc>
          <w:tcPr>
            <w:tcW w:w="433" w:type="pct"/>
            <w:shd w:val="clear" w:color="auto" w:fill="auto"/>
            <w:noWrap/>
            <w:vAlign w:val="bottom"/>
          </w:tcPr>
          <w:p w14:paraId="1B746D1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45012</w:t>
            </w:r>
          </w:p>
        </w:tc>
        <w:tc>
          <w:tcPr>
            <w:tcW w:w="425" w:type="pct"/>
            <w:shd w:val="clear" w:color="auto" w:fill="auto"/>
            <w:noWrap/>
            <w:vAlign w:val="bottom"/>
          </w:tcPr>
          <w:p w14:paraId="5C898AF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45394</w:t>
            </w:r>
          </w:p>
        </w:tc>
        <w:tc>
          <w:tcPr>
            <w:tcW w:w="433" w:type="pct"/>
            <w:shd w:val="clear" w:color="auto" w:fill="auto"/>
            <w:noWrap/>
            <w:vAlign w:val="bottom"/>
          </w:tcPr>
          <w:p w14:paraId="23A59C8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45780</w:t>
            </w:r>
          </w:p>
        </w:tc>
        <w:tc>
          <w:tcPr>
            <w:tcW w:w="433" w:type="pct"/>
            <w:shd w:val="clear" w:color="auto" w:fill="auto"/>
            <w:noWrap/>
            <w:vAlign w:val="bottom"/>
          </w:tcPr>
          <w:p w14:paraId="237366C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46169</w:t>
            </w:r>
          </w:p>
        </w:tc>
      </w:tr>
      <w:tr w:rsidR="003C3DA0" w:rsidRPr="00CC49AB" w14:paraId="14999D7A" w14:textId="77777777" w:rsidTr="00D34145">
        <w:trPr>
          <w:trHeight w:val="144"/>
          <w:jc w:val="center"/>
        </w:trPr>
        <w:tc>
          <w:tcPr>
            <w:tcW w:w="2418" w:type="pct"/>
            <w:shd w:val="clear" w:color="auto" w:fill="auto"/>
            <w:noWrap/>
            <w:hideMark/>
          </w:tcPr>
          <w:p w14:paraId="6AEAA23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25" w:type="pct"/>
            <w:shd w:val="clear" w:color="auto" w:fill="auto"/>
            <w:noWrap/>
            <w:vAlign w:val="bottom"/>
          </w:tcPr>
          <w:p w14:paraId="465F30F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18591</w:t>
            </w:r>
          </w:p>
        </w:tc>
        <w:tc>
          <w:tcPr>
            <w:tcW w:w="433" w:type="pct"/>
            <w:shd w:val="clear" w:color="auto" w:fill="auto"/>
            <w:noWrap/>
            <w:vAlign w:val="bottom"/>
          </w:tcPr>
          <w:p w14:paraId="4CE5505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18714</w:t>
            </w:r>
          </w:p>
        </w:tc>
        <w:tc>
          <w:tcPr>
            <w:tcW w:w="433" w:type="pct"/>
            <w:shd w:val="clear" w:color="auto" w:fill="auto"/>
            <w:noWrap/>
            <w:vAlign w:val="bottom"/>
          </w:tcPr>
          <w:p w14:paraId="1446E0D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18841</w:t>
            </w:r>
          </w:p>
        </w:tc>
        <w:tc>
          <w:tcPr>
            <w:tcW w:w="425" w:type="pct"/>
            <w:shd w:val="clear" w:color="auto" w:fill="auto"/>
            <w:noWrap/>
            <w:vAlign w:val="bottom"/>
          </w:tcPr>
          <w:p w14:paraId="7E2C281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18969</w:t>
            </w:r>
          </w:p>
        </w:tc>
        <w:tc>
          <w:tcPr>
            <w:tcW w:w="433" w:type="pct"/>
            <w:shd w:val="clear" w:color="auto" w:fill="auto"/>
            <w:noWrap/>
            <w:vAlign w:val="bottom"/>
          </w:tcPr>
          <w:p w14:paraId="7F09E21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19098</w:t>
            </w:r>
          </w:p>
        </w:tc>
        <w:tc>
          <w:tcPr>
            <w:tcW w:w="433" w:type="pct"/>
            <w:shd w:val="clear" w:color="auto" w:fill="auto"/>
            <w:noWrap/>
            <w:vAlign w:val="bottom"/>
          </w:tcPr>
          <w:p w14:paraId="3933D5B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19228</w:t>
            </w:r>
          </w:p>
        </w:tc>
      </w:tr>
      <w:tr w:rsidR="003C3DA0" w:rsidRPr="00CC49AB" w14:paraId="527C544C" w14:textId="77777777" w:rsidTr="00D34145">
        <w:trPr>
          <w:trHeight w:val="144"/>
          <w:jc w:val="center"/>
        </w:trPr>
        <w:tc>
          <w:tcPr>
            <w:tcW w:w="2418" w:type="pct"/>
            <w:shd w:val="clear" w:color="auto" w:fill="auto"/>
            <w:noWrap/>
            <w:hideMark/>
          </w:tcPr>
          <w:p w14:paraId="643B114F" w14:textId="3AB5C124"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25" w:type="pct"/>
            <w:shd w:val="clear" w:color="auto" w:fill="auto"/>
            <w:noWrap/>
            <w:vAlign w:val="bottom"/>
          </w:tcPr>
          <w:p w14:paraId="4913E22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1361</w:t>
            </w:r>
          </w:p>
        </w:tc>
        <w:tc>
          <w:tcPr>
            <w:tcW w:w="433" w:type="pct"/>
            <w:shd w:val="clear" w:color="auto" w:fill="auto"/>
            <w:noWrap/>
            <w:vAlign w:val="bottom"/>
          </w:tcPr>
          <w:p w14:paraId="1AD900C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1370</w:t>
            </w:r>
          </w:p>
        </w:tc>
        <w:tc>
          <w:tcPr>
            <w:tcW w:w="433" w:type="pct"/>
            <w:shd w:val="clear" w:color="auto" w:fill="auto"/>
            <w:noWrap/>
            <w:vAlign w:val="bottom"/>
          </w:tcPr>
          <w:p w14:paraId="1200057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1379</w:t>
            </w:r>
          </w:p>
        </w:tc>
        <w:tc>
          <w:tcPr>
            <w:tcW w:w="425" w:type="pct"/>
            <w:shd w:val="clear" w:color="auto" w:fill="auto"/>
            <w:noWrap/>
            <w:vAlign w:val="bottom"/>
          </w:tcPr>
          <w:p w14:paraId="25DDCB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1389</w:t>
            </w:r>
          </w:p>
        </w:tc>
        <w:tc>
          <w:tcPr>
            <w:tcW w:w="433" w:type="pct"/>
            <w:shd w:val="clear" w:color="auto" w:fill="auto"/>
            <w:noWrap/>
            <w:vAlign w:val="bottom"/>
          </w:tcPr>
          <w:p w14:paraId="48E2DB3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1398</w:t>
            </w:r>
          </w:p>
        </w:tc>
        <w:tc>
          <w:tcPr>
            <w:tcW w:w="433" w:type="pct"/>
            <w:shd w:val="clear" w:color="auto" w:fill="auto"/>
            <w:noWrap/>
            <w:vAlign w:val="bottom"/>
          </w:tcPr>
          <w:p w14:paraId="420199F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1408</w:t>
            </w:r>
          </w:p>
        </w:tc>
      </w:tr>
      <w:tr w:rsidR="003C3DA0" w:rsidRPr="00CC49AB" w14:paraId="5F215BEC" w14:textId="77777777" w:rsidTr="00D34145">
        <w:trPr>
          <w:trHeight w:val="144"/>
          <w:jc w:val="center"/>
        </w:trPr>
        <w:tc>
          <w:tcPr>
            <w:tcW w:w="2418" w:type="pct"/>
            <w:shd w:val="clear" w:color="auto" w:fill="auto"/>
            <w:noWrap/>
            <w:hideMark/>
          </w:tcPr>
          <w:p w14:paraId="06BAD0F6"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25" w:type="pct"/>
            <w:shd w:val="clear" w:color="auto" w:fill="auto"/>
            <w:noWrap/>
            <w:vAlign w:val="bottom"/>
          </w:tcPr>
          <w:p w14:paraId="47EF2FA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17962</w:t>
            </w:r>
          </w:p>
        </w:tc>
        <w:tc>
          <w:tcPr>
            <w:tcW w:w="433" w:type="pct"/>
            <w:shd w:val="clear" w:color="auto" w:fill="auto"/>
            <w:noWrap/>
            <w:vAlign w:val="bottom"/>
          </w:tcPr>
          <w:p w14:paraId="3E04F68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18169</w:t>
            </w:r>
          </w:p>
        </w:tc>
        <w:tc>
          <w:tcPr>
            <w:tcW w:w="433" w:type="pct"/>
            <w:shd w:val="clear" w:color="auto" w:fill="auto"/>
            <w:noWrap/>
            <w:vAlign w:val="bottom"/>
          </w:tcPr>
          <w:p w14:paraId="5F72B4D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18386</w:t>
            </w:r>
          </w:p>
        </w:tc>
        <w:tc>
          <w:tcPr>
            <w:tcW w:w="425" w:type="pct"/>
            <w:shd w:val="clear" w:color="auto" w:fill="auto"/>
            <w:noWrap/>
            <w:vAlign w:val="bottom"/>
          </w:tcPr>
          <w:p w14:paraId="4E8FA7F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18604</w:t>
            </w:r>
          </w:p>
        </w:tc>
        <w:tc>
          <w:tcPr>
            <w:tcW w:w="433" w:type="pct"/>
            <w:shd w:val="clear" w:color="auto" w:fill="auto"/>
            <w:noWrap/>
            <w:vAlign w:val="bottom"/>
          </w:tcPr>
          <w:p w14:paraId="782B9A1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18826</w:t>
            </w:r>
          </w:p>
        </w:tc>
        <w:tc>
          <w:tcPr>
            <w:tcW w:w="433" w:type="pct"/>
            <w:shd w:val="clear" w:color="auto" w:fill="auto"/>
            <w:noWrap/>
            <w:vAlign w:val="bottom"/>
          </w:tcPr>
          <w:p w14:paraId="3BC3BC7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19050</w:t>
            </w:r>
          </w:p>
        </w:tc>
      </w:tr>
      <w:tr w:rsidR="003C3DA0" w:rsidRPr="00CC49AB" w14:paraId="42C32007" w14:textId="77777777" w:rsidTr="00D34145">
        <w:trPr>
          <w:trHeight w:val="144"/>
          <w:jc w:val="center"/>
        </w:trPr>
        <w:tc>
          <w:tcPr>
            <w:tcW w:w="2418" w:type="pct"/>
            <w:shd w:val="clear" w:color="auto" w:fill="auto"/>
            <w:noWrap/>
          </w:tcPr>
          <w:p w14:paraId="1DD045E7"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25" w:type="pct"/>
            <w:shd w:val="clear" w:color="auto" w:fill="auto"/>
            <w:noWrap/>
            <w:vAlign w:val="bottom"/>
          </w:tcPr>
          <w:p w14:paraId="5A16683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2389</w:t>
            </w:r>
          </w:p>
        </w:tc>
        <w:tc>
          <w:tcPr>
            <w:tcW w:w="433" w:type="pct"/>
            <w:shd w:val="clear" w:color="auto" w:fill="auto"/>
            <w:noWrap/>
            <w:vAlign w:val="bottom"/>
          </w:tcPr>
          <w:p w14:paraId="28A9C44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2397</w:t>
            </w:r>
          </w:p>
        </w:tc>
        <w:tc>
          <w:tcPr>
            <w:tcW w:w="433" w:type="pct"/>
            <w:shd w:val="clear" w:color="auto" w:fill="auto"/>
            <w:noWrap/>
            <w:vAlign w:val="bottom"/>
          </w:tcPr>
          <w:p w14:paraId="13DBA2A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2405</w:t>
            </w:r>
          </w:p>
        </w:tc>
        <w:tc>
          <w:tcPr>
            <w:tcW w:w="425" w:type="pct"/>
            <w:shd w:val="clear" w:color="auto" w:fill="auto"/>
            <w:noWrap/>
            <w:vAlign w:val="bottom"/>
          </w:tcPr>
          <w:p w14:paraId="6BFB7F6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2414</w:t>
            </w:r>
          </w:p>
        </w:tc>
        <w:tc>
          <w:tcPr>
            <w:tcW w:w="433" w:type="pct"/>
            <w:shd w:val="clear" w:color="auto" w:fill="auto"/>
            <w:noWrap/>
            <w:vAlign w:val="bottom"/>
          </w:tcPr>
          <w:p w14:paraId="2A52E4F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2422</w:t>
            </w:r>
          </w:p>
        </w:tc>
        <w:tc>
          <w:tcPr>
            <w:tcW w:w="433" w:type="pct"/>
            <w:shd w:val="clear" w:color="auto" w:fill="auto"/>
            <w:noWrap/>
            <w:vAlign w:val="bottom"/>
          </w:tcPr>
          <w:p w14:paraId="49259B4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2430</w:t>
            </w:r>
          </w:p>
        </w:tc>
      </w:tr>
      <w:tr w:rsidR="003C3DA0" w:rsidRPr="00CC49AB" w14:paraId="756B3B5D" w14:textId="77777777" w:rsidTr="00D34145">
        <w:trPr>
          <w:trHeight w:val="144"/>
          <w:jc w:val="center"/>
        </w:trPr>
        <w:tc>
          <w:tcPr>
            <w:tcW w:w="2418" w:type="pct"/>
            <w:shd w:val="clear" w:color="auto" w:fill="auto"/>
            <w:noWrap/>
          </w:tcPr>
          <w:p w14:paraId="52B08495"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25" w:type="pct"/>
            <w:shd w:val="clear" w:color="auto" w:fill="auto"/>
            <w:noWrap/>
            <w:vAlign w:val="bottom"/>
          </w:tcPr>
          <w:p w14:paraId="58DB326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527</w:t>
            </w:r>
          </w:p>
        </w:tc>
        <w:tc>
          <w:tcPr>
            <w:tcW w:w="433" w:type="pct"/>
            <w:shd w:val="clear" w:color="auto" w:fill="auto"/>
            <w:noWrap/>
            <w:vAlign w:val="bottom"/>
          </w:tcPr>
          <w:p w14:paraId="6C287C7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529</w:t>
            </w:r>
          </w:p>
        </w:tc>
        <w:tc>
          <w:tcPr>
            <w:tcW w:w="433" w:type="pct"/>
            <w:shd w:val="clear" w:color="auto" w:fill="auto"/>
            <w:noWrap/>
            <w:vAlign w:val="bottom"/>
          </w:tcPr>
          <w:p w14:paraId="683AE6A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531</w:t>
            </w:r>
          </w:p>
        </w:tc>
        <w:tc>
          <w:tcPr>
            <w:tcW w:w="425" w:type="pct"/>
            <w:shd w:val="clear" w:color="auto" w:fill="auto"/>
            <w:noWrap/>
            <w:vAlign w:val="bottom"/>
          </w:tcPr>
          <w:p w14:paraId="36AF41D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533</w:t>
            </w:r>
          </w:p>
        </w:tc>
        <w:tc>
          <w:tcPr>
            <w:tcW w:w="433" w:type="pct"/>
            <w:shd w:val="clear" w:color="auto" w:fill="auto"/>
            <w:noWrap/>
            <w:vAlign w:val="bottom"/>
          </w:tcPr>
          <w:p w14:paraId="7C7E0FF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534</w:t>
            </w:r>
          </w:p>
        </w:tc>
        <w:tc>
          <w:tcPr>
            <w:tcW w:w="433" w:type="pct"/>
            <w:shd w:val="clear" w:color="auto" w:fill="auto"/>
            <w:noWrap/>
            <w:vAlign w:val="bottom"/>
          </w:tcPr>
          <w:p w14:paraId="0B37C41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536</w:t>
            </w:r>
          </w:p>
        </w:tc>
      </w:tr>
      <w:tr w:rsidR="003C3DA0" w:rsidRPr="00CC49AB" w14:paraId="7C0BE6D8" w14:textId="77777777" w:rsidTr="00D34145">
        <w:trPr>
          <w:trHeight w:val="144"/>
          <w:jc w:val="center"/>
        </w:trPr>
        <w:tc>
          <w:tcPr>
            <w:tcW w:w="2418" w:type="pct"/>
            <w:shd w:val="clear" w:color="auto" w:fill="auto"/>
            <w:noWrap/>
            <w:hideMark/>
          </w:tcPr>
          <w:p w14:paraId="2DD14CC8"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25" w:type="pct"/>
            <w:shd w:val="clear" w:color="auto" w:fill="auto"/>
            <w:noWrap/>
            <w:vAlign w:val="bottom"/>
          </w:tcPr>
          <w:p w14:paraId="517B610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85098</w:t>
            </w:r>
          </w:p>
        </w:tc>
        <w:tc>
          <w:tcPr>
            <w:tcW w:w="433" w:type="pct"/>
            <w:shd w:val="clear" w:color="auto" w:fill="auto"/>
            <w:noWrap/>
            <w:vAlign w:val="bottom"/>
          </w:tcPr>
          <w:p w14:paraId="0545671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85812</w:t>
            </w:r>
          </w:p>
        </w:tc>
        <w:tc>
          <w:tcPr>
            <w:tcW w:w="433" w:type="pct"/>
            <w:shd w:val="clear" w:color="auto" w:fill="auto"/>
            <w:noWrap/>
            <w:vAlign w:val="bottom"/>
          </w:tcPr>
          <w:p w14:paraId="52909D4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86554</w:t>
            </w:r>
          </w:p>
        </w:tc>
        <w:tc>
          <w:tcPr>
            <w:tcW w:w="425" w:type="pct"/>
            <w:shd w:val="clear" w:color="auto" w:fill="auto"/>
            <w:noWrap/>
            <w:vAlign w:val="bottom"/>
          </w:tcPr>
          <w:p w14:paraId="10EE379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87303</w:t>
            </w:r>
          </w:p>
        </w:tc>
        <w:tc>
          <w:tcPr>
            <w:tcW w:w="433" w:type="pct"/>
            <w:shd w:val="clear" w:color="auto" w:fill="auto"/>
            <w:noWrap/>
            <w:vAlign w:val="bottom"/>
          </w:tcPr>
          <w:p w14:paraId="1DD72EF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88058</w:t>
            </w:r>
          </w:p>
        </w:tc>
        <w:tc>
          <w:tcPr>
            <w:tcW w:w="433" w:type="pct"/>
            <w:shd w:val="clear" w:color="auto" w:fill="auto"/>
            <w:noWrap/>
            <w:vAlign w:val="bottom"/>
          </w:tcPr>
          <w:p w14:paraId="6331796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88821</w:t>
            </w:r>
          </w:p>
        </w:tc>
      </w:tr>
      <w:tr w:rsidR="003C3DA0" w:rsidRPr="00CC49AB" w14:paraId="0365BB87" w14:textId="77777777" w:rsidTr="00D34145">
        <w:trPr>
          <w:trHeight w:val="144"/>
          <w:jc w:val="center"/>
        </w:trPr>
        <w:tc>
          <w:tcPr>
            <w:tcW w:w="2418" w:type="pct"/>
            <w:shd w:val="clear" w:color="auto" w:fill="FDE9D9" w:themeFill="accent6" w:themeFillTint="33"/>
            <w:noWrap/>
          </w:tcPr>
          <w:p w14:paraId="6FA3D8A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25" w:type="pct"/>
            <w:shd w:val="clear" w:color="auto" w:fill="FDE9D9" w:themeFill="accent6" w:themeFillTint="33"/>
            <w:noWrap/>
            <w:vAlign w:val="center"/>
          </w:tcPr>
          <w:p w14:paraId="7BBBD6A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2029</w:t>
            </w:r>
          </w:p>
        </w:tc>
        <w:tc>
          <w:tcPr>
            <w:tcW w:w="433" w:type="pct"/>
            <w:shd w:val="clear" w:color="auto" w:fill="FDE9D9" w:themeFill="accent6" w:themeFillTint="33"/>
            <w:noWrap/>
            <w:vAlign w:val="center"/>
          </w:tcPr>
          <w:p w14:paraId="7027EB3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2030</w:t>
            </w:r>
          </w:p>
        </w:tc>
        <w:tc>
          <w:tcPr>
            <w:tcW w:w="433" w:type="pct"/>
            <w:shd w:val="clear" w:color="auto" w:fill="FDE9D9" w:themeFill="accent6" w:themeFillTint="33"/>
            <w:noWrap/>
            <w:vAlign w:val="center"/>
          </w:tcPr>
          <w:p w14:paraId="467674C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2031</w:t>
            </w:r>
          </w:p>
        </w:tc>
        <w:tc>
          <w:tcPr>
            <w:tcW w:w="425" w:type="pct"/>
            <w:shd w:val="clear" w:color="auto" w:fill="FDE9D9" w:themeFill="accent6" w:themeFillTint="33"/>
            <w:noWrap/>
            <w:vAlign w:val="center"/>
          </w:tcPr>
          <w:p w14:paraId="496A656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2032</w:t>
            </w:r>
          </w:p>
        </w:tc>
        <w:tc>
          <w:tcPr>
            <w:tcW w:w="433" w:type="pct"/>
            <w:shd w:val="clear" w:color="auto" w:fill="FDE9D9" w:themeFill="accent6" w:themeFillTint="33"/>
            <w:noWrap/>
            <w:vAlign w:val="center"/>
          </w:tcPr>
          <w:p w14:paraId="11C2323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2033</w:t>
            </w:r>
          </w:p>
        </w:tc>
        <w:tc>
          <w:tcPr>
            <w:tcW w:w="433" w:type="pct"/>
            <w:shd w:val="clear" w:color="auto" w:fill="FDE9D9" w:themeFill="accent6" w:themeFillTint="33"/>
            <w:noWrap/>
            <w:vAlign w:val="center"/>
          </w:tcPr>
          <w:p w14:paraId="620C0D4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2034</w:t>
            </w:r>
          </w:p>
        </w:tc>
      </w:tr>
      <w:tr w:rsidR="003C3DA0" w:rsidRPr="00CC49AB" w14:paraId="2053804A" w14:textId="77777777" w:rsidTr="00D34145">
        <w:trPr>
          <w:trHeight w:val="144"/>
          <w:jc w:val="center"/>
        </w:trPr>
        <w:tc>
          <w:tcPr>
            <w:tcW w:w="2418" w:type="pct"/>
            <w:shd w:val="clear" w:color="auto" w:fill="auto"/>
            <w:noWrap/>
          </w:tcPr>
          <w:p w14:paraId="70D7EB0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 komerciale të shitjes me shumicë dhe pakicë</w:t>
            </w:r>
          </w:p>
        </w:tc>
        <w:tc>
          <w:tcPr>
            <w:tcW w:w="425" w:type="pct"/>
            <w:shd w:val="clear" w:color="auto" w:fill="auto"/>
            <w:noWrap/>
            <w:vAlign w:val="bottom"/>
          </w:tcPr>
          <w:p w14:paraId="265F71B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46562</w:t>
            </w:r>
          </w:p>
        </w:tc>
        <w:tc>
          <w:tcPr>
            <w:tcW w:w="433" w:type="pct"/>
            <w:shd w:val="clear" w:color="auto" w:fill="auto"/>
            <w:noWrap/>
            <w:vAlign w:val="bottom"/>
          </w:tcPr>
          <w:p w14:paraId="369A1FC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46957</w:t>
            </w:r>
          </w:p>
        </w:tc>
        <w:tc>
          <w:tcPr>
            <w:tcW w:w="433" w:type="pct"/>
            <w:shd w:val="clear" w:color="auto" w:fill="auto"/>
            <w:noWrap/>
            <w:vAlign w:val="bottom"/>
          </w:tcPr>
          <w:p w14:paraId="51C19B7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47357</w:t>
            </w:r>
          </w:p>
        </w:tc>
        <w:tc>
          <w:tcPr>
            <w:tcW w:w="425" w:type="pct"/>
            <w:shd w:val="clear" w:color="auto" w:fill="auto"/>
            <w:noWrap/>
            <w:vAlign w:val="bottom"/>
          </w:tcPr>
          <w:p w14:paraId="0B74ED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47759</w:t>
            </w:r>
          </w:p>
        </w:tc>
        <w:tc>
          <w:tcPr>
            <w:tcW w:w="433" w:type="pct"/>
            <w:shd w:val="clear" w:color="auto" w:fill="auto"/>
            <w:noWrap/>
            <w:vAlign w:val="bottom"/>
          </w:tcPr>
          <w:p w14:paraId="1FC760B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48165</w:t>
            </w:r>
          </w:p>
        </w:tc>
        <w:tc>
          <w:tcPr>
            <w:tcW w:w="433" w:type="pct"/>
            <w:shd w:val="clear" w:color="auto" w:fill="auto"/>
            <w:noWrap/>
            <w:vAlign w:val="bottom"/>
          </w:tcPr>
          <w:p w14:paraId="3ED584C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48574</w:t>
            </w:r>
          </w:p>
        </w:tc>
      </w:tr>
      <w:tr w:rsidR="003C3DA0" w:rsidRPr="00CC49AB" w14:paraId="17A0F37E" w14:textId="77777777" w:rsidTr="00D34145">
        <w:trPr>
          <w:trHeight w:val="144"/>
          <w:jc w:val="center"/>
        </w:trPr>
        <w:tc>
          <w:tcPr>
            <w:tcW w:w="2418" w:type="pct"/>
            <w:shd w:val="clear" w:color="auto" w:fill="auto"/>
            <w:noWrap/>
          </w:tcPr>
          <w:p w14:paraId="3E6D60F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Zyrat Private</w:t>
            </w:r>
          </w:p>
        </w:tc>
        <w:tc>
          <w:tcPr>
            <w:tcW w:w="425" w:type="pct"/>
            <w:shd w:val="clear" w:color="auto" w:fill="auto"/>
            <w:noWrap/>
            <w:vAlign w:val="bottom"/>
          </w:tcPr>
          <w:p w14:paraId="052E960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19359</w:t>
            </w:r>
          </w:p>
        </w:tc>
        <w:tc>
          <w:tcPr>
            <w:tcW w:w="433" w:type="pct"/>
            <w:shd w:val="clear" w:color="auto" w:fill="auto"/>
            <w:noWrap/>
            <w:vAlign w:val="bottom"/>
          </w:tcPr>
          <w:p w14:paraId="673EC61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19490</w:t>
            </w:r>
          </w:p>
        </w:tc>
        <w:tc>
          <w:tcPr>
            <w:tcW w:w="433" w:type="pct"/>
            <w:shd w:val="clear" w:color="auto" w:fill="auto"/>
            <w:noWrap/>
            <w:vAlign w:val="bottom"/>
          </w:tcPr>
          <w:p w14:paraId="6E422CA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19623</w:t>
            </w:r>
          </w:p>
        </w:tc>
        <w:tc>
          <w:tcPr>
            <w:tcW w:w="425" w:type="pct"/>
            <w:shd w:val="clear" w:color="auto" w:fill="auto"/>
            <w:noWrap/>
            <w:vAlign w:val="bottom"/>
          </w:tcPr>
          <w:p w14:paraId="7BB7193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19756</w:t>
            </w:r>
          </w:p>
        </w:tc>
        <w:tc>
          <w:tcPr>
            <w:tcW w:w="433" w:type="pct"/>
            <w:shd w:val="clear" w:color="auto" w:fill="auto"/>
            <w:noWrap/>
            <w:vAlign w:val="bottom"/>
          </w:tcPr>
          <w:p w14:paraId="3A5049F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19891</w:t>
            </w:r>
          </w:p>
        </w:tc>
        <w:tc>
          <w:tcPr>
            <w:tcW w:w="433" w:type="pct"/>
            <w:shd w:val="clear" w:color="auto" w:fill="auto"/>
            <w:noWrap/>
            <w:vAlign w:val="bottom"/>
          </w:tcPr>
          <w:p w14:paraId="353399D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20026</w:t>
            </w:r>
          </w:p>
        </w:tc>
      </w:tr>
      <w:tr w:rsidR="003C3DA0" w:rsidRPr="00CC49AB" w14:paraId="08DF7EDD" w14:textId="77777777" w:rsidTr="00D34145">
        <w:trPr>
          <w:trHeight w:val="144"/>
          <w:jc w:val="center"/>
        </w:trPr>
        <w:tc>
          <w:tcPr>
            <w:tcW w:w="2418" w:type="pct"/>
            <w:shd w:val="clear" w:color="auto" w:fill="auto"/>
            <w:noWrap/>
          </w:tcPr>
          <w:p w14:paraId="14A9F953" w14:textId="69BF4DAE"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25" w:type="pct"/>
            <w:shd w:val="clear" w:color="auto" w:fill="auto"/>
            <w:noWrap/>
            <w:vAlign w:val="bottom"/>
          </w:tcPr>
          <w:p w14:paraId="57CEA2B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1417</w:t>
            </w:r>
          </w:p>
        </w:tc>
        <w:tc>
          <w:tcPr>
            <w:tcW w:w="433" w:type="pct"/>
            <w:shd w:val="clear" w:color="auto" w:fill="auto"/>
            <w:noWrap/>
            <w:vAlign w:val="bottom"/>
          </w:tcPr>
          <w:p w14:paraId="2D4638B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1427</w:t>
            </w:r>
          </w:p>
        </w:tc>
        <w:tc>
          <w:tcPr>
            <w:tcW w:w="433" w:type="pct"/>
            <w:shd w:val="clear" w:color="auto" w:fill="auto"/>
            <w:noWrap/>
            <w:vAlign w:val="bottom"/>
          </w:tcPr>
          <w:p w14:paraId="79FA178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1437</w:t>
            </w:r>
          </w:p>
        </w:tc>
        <w:tc>
          <w:tcPr>
            <w:tcW w:w="425" w:type="pct"/>
            <w:shd w:val="clear" w:color="auto" w:fill="auto"/>
            <w:noWrap/>
            <w:vAlign w:val="bottom"/>
          </w:tcPr>
          <w:p w14:paraId="0A654A1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1446</w:t>
            </w:r>
          </w:p>
        </w:tc>
        <w:tc>
          <w:tcPr>
            <w:tcW w:w="433" w:type="pct"/>
            <w:shd w:val="clear" w:color="auto" w:fill="auto"/>
            <w:noWrap/>
            <w:vAlign w:val="bottom"/>
          </w:tcPr>
          <w:p w14:paraId="6AD9440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1456</w:t>
            </w:r>
          </w:p>
        </w:tc>
        <w:tc>
          <w:tcPr>
            <w:tcW w:w="433" w:type="pct"/>
            <w:shd w:val="clear" w:color="auto" w:fill="auto"/>
            <w:noWrap/>
            <w:vAlign w:val="bottom"/>
          </w:tcPr>
          <w:p w14:paraId="2C13A64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1466</w:t>
            </w:r>
          </w:p>
        </w:tc>
      </w:tr>
      <w:tr w:rsidR="003C3DA0" w:rsidRPr="00CC49AB" w14:paraId="016F692C" w14:textId="77777777" w:rsidTr="00D34145">
        <w:trPr>
          <w:trHeight w:val="144"/>
          <w:jc w:val="center"/>
        </w:trPr>
        <w:tc>
          <w:tcPr>
            <w:tcW w:w="2418" w:type="pct"/>
            <w:shd w:val="clear" w:color="auto" w:fill="auto"/>
            <w:noWrap/>
          </w:tcPr>
          <w:p w14:paraId="0112A22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Hotele dhe restorante</w:t>
            </w:r>
          </w:p>
        </w:tc>
        <w:tc>
          <w:tcPr>
            <w:tcW w:w="425" w:type="pct"/>
            <w:shd w:val="clear" w:color="auto" w:fill="auto"/>
            <w:noWrap/>
            <w:vAlign w:val="bottom"/>
          </w:tcPr>
          <w:p w14:paraId="42E4738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19277</w:t>
            </w:r>
          </w:p>
        </w:tc>
        <w:tc>
          <w:tcPr>
            <w:tcW w:w="433" w:type="pct"/>
            <w:shd w:val="clear" w:color="auto" w:fill="auto"/>
            <w:noWrap/>
            <w:vAlign w:val="bottom"/>
          </w:tcPr>
          <w:p w14:paraId="51312AC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19506</w:t>
            </w:r>
          </w:p>
        </w:tc>
        <w:tc>
          <w:tcPr>
            <w:tcW w:w="433" w:type="pct"/>
            <w:shd w:val="clear" w:color="auto" w:fill="auto"/>
            <w:noWrap/>
            <w:vAlign w:val="bottom"/>
          </w:tcPr>
          <w:p w14:paraId="6643220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19738</w:t>
            </w:r>
          </w:p>
        </w:tc>
        <w:tc>
          <w:tcPr>
            <w:tcW w:w="425" w:type="pct"/>
            <w:shd w:val="clear" w:color="auto" w:fill="auto"/>
            <w:noWrap/>
            <w:vAlign w:val="bottom"/>
          </w:tcPr>
          <w:p w14:paraId="387E666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19973</w:t>
            </w:r>
          </w:p>
        </w:tc>
        <w:tc>
          <w:tcPr>
            <w:tcW w:w="433" w:type="pct"/>
            <w:shd w:val="clear" w:color="auto" w:fill="auto"/>
            <w:noWrap/>
            <w:vAlign w:val="bottom"/>
          </w:tcPr>
          <w:p w14:paraId="642B45C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20211</w:t>
            </w:r>
          </w:p>
        </w:tc>
        <w:tc>
          <w:tcPr>
            <w:tcW w:w="433" w:type="pct"/>
            <w:shd w:val="clear" w:color="auto" w:fill="auto"/>
            <w:noWrap/>
            <w:vAlign w:val="bottom"/>
          </w:tcPr>
          <w:p w14:paraId="6B218EC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20451</w:t>
            </w:r>
          </w:p>
        </w:tc>
      </w:tr>
      <w:tr w:rsidR="003C3DA0" w:rsidRPr="00CC49AB" w14:paraId="4F04468D" w14:textId="77777777" w:rsidTr="00D34145">
        <w:trPr>
          <w:trHeight w:val="144"/>
          <w:jc w:val="center"/>
        </w:trPr>
        <w:tc>
          <w:tcPr>
            <w:tcW w:w="2418" w:type="pct"/>
            <w:shd w:val="clear" w:color="auto" w:fill="auto"/>
            <w:noWrap/>
          </w:tcPr>
          <w:p w14:paraId="2A2280A5" w14:textId="77777777" w:rsidR="003C3DA0" w:rsidRPr="00CC49AB" w:rsidRDefault="003C3DA0" w:rsidP="008E11B0">
            <w:pPr>
              <w:spacing w:after="0" w:line="240" w:lineRule="auto"/>
              <w:jc w:val="both"/>
              <w:rPr>
                <w:rFonts w:ascii="Garamond" w:eastAsia="Times New Roman" w:hAnsi="Garamond" w:cs="Times New Roman"/>
                <w:sz w:val="18"/>
                <w:szCs w:val="22"/>
                <w:lang w:eastAsia="en-US"/>
              </w:rPr>
            </w:pPr>
            <w:r w:rsidRPr="00CC49AB">
              <w:rPr>
                <w:rFonts w:ascii="Garamond" w:hAnsi="Garamond" w:cs="Times New Roman"/>
                <w:sz w:val="18"/>
                <w:szCs w:val="22"/>
              </w:rPr>
              <w:t>Ndërtesat private të kujdesit shëndetësor</w:t>
            </w:r>
          </w:p>
        </w:tc>
        <w:tc>
          <w:tcPr>
            <w:tcW w:w="425" w:type="pct"/>
            <w:shd w:val="clear" w:color="auto" w:fill="auto"/>
            <w:noWrap/>
            <w:vAlign w:val="bottom"/>
          </w:tcPr>
          <w:p w14:paraId="08AE149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2438</w:t>
            </w:r>
          </w:p>
        </w:tc>
        <w:tc>
          <w:tcPr>
            <w:tcW w:w="433" w:type="pct"/>
            <w:shd w:val="clear" w:color="auto" w:fill="auto"/>
            <w:noWrap/>
            <w:vAlign w:val="bottom"/>
          </w:tcPr>
          <w:p w14:paraId="19595B6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2447</w:t>
            </w:r>
          </w:p>
        </w:tc>
        <w:tc>
          <w:tcPr>
            <w:tcW w:w="433" w:type="pct"/>
            <w:shd w:val="clear" w:color="auto" w:fill="auto"/>
            <w:noWrap/>
            <w:vAlign w:val="bottom"/>
          </w:tcPr>
          <w:p w14:paraId="141485D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2455</w:t>
            </w:r>
          </w:p>
        </w:tc>
        <w:tc>
          <w:tcPr>
            <w:tcW w:w="425" w:type="pct"/>
            <w:shd w:val="clear" w:color="auto" w:fill="auto"/>
            <w:noWrap/>
            <w:vAlign w:val="bottom"/>
          </w:tcPr>
          <w:p w14:paraId="725FCEF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2463</w:t>
            </w:r>
          </w:p>
        </w:tc>
        <w:tc>
          <w:tcPr>
            <w:tcW w:w="433" w:type="pct"/>
            <w:shd w:val="clear" w:color="auto" w:fill="auto"/>
            <w:noWrap/>
            <w:vAlign w:val="bottom"/>
          </w:tcPr>
          <w:p w14:paraId="6093452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2472</w:t>
            </w:r>
          </w:p>
        </w:tc>
        <w:tc>
          <w:tcPr>
            <w:tcW w:w="433" w:type="pct"/>
            <w:shd w:val="clear" w:color="auto" w:fill="auto"/>
            <w:noWrap/>
            <w:vAlign w:val="bottom"/>
          </w:tcPr>
          <w:p w14:paraId="0CD1285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2480</w:t>
            </w:r>
          </w:p>
        </w:tc>
      </w:tr>
      <w:tr w:rsidR="003C3DA0" w:rsidRPr="00CC49AB" w14:paraId="3C6D2A81" w14:textId="77777777" w:rsidTr="00D34145">
        <w:trPr>
          <w:trHeight w:val="144"/>
          <w:jc w:val="center"/>
        </w:trPr>
        <w:tc>
          <w:tcPr>
            <w:tcW w:w="2418" w:type="pct"/>
            <w:shd w:val="clear" w:color="auto" w:fill="auto"/>
            <w:noWrap/>
          </w:tcPr>
          <w:p w14:paraId="72135F9E"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25" w:type="pct"/>
            <w:shd w:val="clear" w:color="auto" w:fill="auto"/>
            <w:noWrap/>
            <w:vAlign w:val="bottom"/>
          </w:tcPr>
          <w:p w14:paraId="6C482CC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538</w:t>
            </w:r>
          </w:p>
        </w:tc>
        <w:tc>
          <w:tcPr>
            <w:tcW w:w="433" w:type="pct"/>
            <w:shd w:val="clear" w:color="auto" w:fill="auto"/>
            <w:noWrap/>
            <w:vAlign w:val="bottom"/>
          </w:tcPr>
          <w:p w14:paraId="27EABC3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540</w:t>
            </w:r>
          </w:p>
        </w:tc>
        <w:tc>
          <w:tcPr>
            <w:tcW w:w="433" w:type="pct"/>
            <w:shd w:val="clear" w:color="auto" w:fill="auto"/>
            <w:noWrap/>
            <w:vAlign w:val="bottom"/>
          </w:tcPr>
          <w:p w14:paraId="73434F7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542</w:t>
            </w:r>
          </w:p>
        </w:tc>
        <w:tc>
          <w:tcPr>
            <w:tcW w:w="425" w:type="pct"/>
            <w:shd w:val="clear" w:color="auto" w:fill="auto"/>
            <w:noWrap/>
            <w:vAlign w:val="bottom"/>
          </w:tcPr>
          <w:p w14:paraId="784B642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544</w:t>
            </w:r>
          </w:p>
        </w:tc>
        <w:tc>
          <w:tcPr>
            <w:tcW w:w="433" w:type="pct"/>
            <w:shd w:val="clear" w:color="auto" w:fill="auto"/>
            <w:noWrap/>
            <w:vAlign w:val="bottom"/>
          </w:tcPr>
          <w:p w14:paraId="7F4D74A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545</w:t>
            </w:r>
          </w:p>
        </w:tc>
        <w:tc>
          <w:tcPr>
            <w:tcW w:w="433" w:type="pct"/>
            <w:shd w:val="clear" w:color="auto" w:fill="auto"/>
            <w:noWrap/>
            <w:vAlign w:val="bottom"/>
          </w:tcPr>
          <w:p w14:paraId="5980C75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547</w:t>
            </w:r>
          </w:p>
        </w:tc>
      </w:tr>
      <w:tr w:rsidR="003C3DA0" w:rsidRPr="00CC49AB" w14:paraId="50EE2A38" w14:textId="77777777" w:rsidTr="00D34145">
        <w:trPr>
          <w:trHeight w:val="144"/>
          <w:jc w:val="center"/>
        </w:trPr>
        <w:tc>
          <w:tcPr>
            <w:tcW w:w="2418" w:type="pct"/>
            <w:shd w:val="clear" w:color="auto" w:fill="auto"/>
            <w:noWrap/>
          </w:tcPr>
          <w:p w14:paraId="43046A0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Totali</w:t>
            </w:r>
          </w:p>
        </w:tc>
        <w:tc>
          <w:tcPr>
            <w:tcW w:w="425" w:type="pct"/>
            <w:shd w:val="clear" w:color="auto" w:fill="auto"/>
            <w:noWrap/>
            <w:vAlign w:val="bottom"/>
          </w:tcPr>
          <w:p w14:paraId="1B64A69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89590</w:t>
            </w:r>
          </w:p>
        </w:tc>
        <w:tc>
          <w:tcPr>
            <w:tcW w:w="433" w:type="pct"/>
            <w:shd w:val="clear" w:color="auto" w:fill="auto"/>
            <w:noWrap/>
            <w:vAlign w:val="bottom"/>
          </w:tcPr>
          <w:p w14:paraId="7F571DE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90367</w:t>
            </w:r>
          </w:p>
        </w:tc>
        <w:tc>
          <w:tcPr>
            <w:tcW w:w="433" w:type="pct"/>
            <w:shd w:val="clear" w:color="auto" w:fill="auto"/>
            <w:noWrap/>
            <w:vAlign w:val="bottom"/>
          </w:tcPr>
          <w:p w14:paraId="4C242D1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91151</w:t>
            </w:r>
          </w:p>
        </w:tc>
        <w:tc>
          <w:tcPr>
            <w:tcW w:w="425" w:type="pct"/>
            <w:shd w:val="clear" w:color="auto" w:fill="auto"/>
            <w:noWrap/>
            <w:vAlign w:val="bottom"/>
          </w:tcPr>
          <w:p w14:paraId="22E1DDE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91941</w:t>
            </w:r>
          </w:p>
        </w:tc>
        <w:tc>
          <w:tcPr>
            <w:tcW w:w="433" w:type="pct"/>
            <w:shd w:val="clear" w:color="auto" w:fill="auto"/>
            <w:noWrap/>
            <w:vAlign w:val="bottom"/>
          </w:tcPr>
          <w:p w14:paraId="4E0A18D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92739</w:t>
            </w:r>
          </w:p>
        </w:tc>
        <w:tc>
          <w:tcPr>
            <w:tcW w:w="433" w:type="pct"/>
            <w:shd w:val="clear" w:color="auto" w:fill="auto"/>
            <w:noWrap/>
            <w:vAlign w:val="bottom"/>
          </w:tcPr>
          <w:p w14:paraId="7467E5F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93545</w:t>
            </w:r>
          </w:p>
        </w:tc>
      </w:tr>
      <w:tr w:rsidR="003C3DA0" w:rsidRPr="00CC49AB" w14:paraId="74CE82C8" w14:textId="77777777" w:rsidTr="00D34145">
        <w:trPr>
          <w:trHeight w:val="144"/>
          <w:jc w:val="center"/>
        </w:trPr>
        <w:tc>
          <w:tcPr>
            <w:tcW w:w="2418" w:type="pct"/>
            <w:shd w:val="clear" w:color="auto" w:fill="FDE9D9" w:themeFill="accent6" w:themeFillTint="33"/>
            <w:noWrap/>
          </w:tcPr>
          <w:p w14:paraId="5BD678F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25" w:type="pct"/>
            <w:shd w:val="clear" w:color="auto" w:fill="FDE9D9" w:themeFill="accent6" w:themeFillTint="33"/>
            <w:noWrap/>
            <w:vAlign w:val="center"/>
          </w:tcPr>
          <w:p w14:paraId="4DEC692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2035</w:t>
            </w:r>
          </w:p>
        </w:tc>
        <w:tc>
          <w:tcPr>
            <w:tcW w:w="433" w:type="pct"/>
            <w:shd w:val="clear" w:color="auto" w:fill="FDE9D9" w:themeFill="accent6" w:themeFillTint="33"/>
            <w:noWrap/>
            <w:vAlign w:val="center"/>
          </w:tcPr>
          <w:p w14:paraId="018B2F4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2036</w:t>
            </w:r>
          </w:p>
        </w:tc>
        <w:tc>
          <w:tcPr>
            <w:tcW w:w="433" w:type="pct"/>
            <w:shd w:val="clear" w:color="auto" w:fill="FDE9D9" w:themeFill="accent6" w:themeFillTint="33"/>
            <w:noWrap/>
            <w:vAlign w:val="center"/>
          </w:tcPr>
          <w:p w14:paraId="53A1610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2037</w:t>
            </w:r>
          </w:p>
        </w:tc>
        <w:tc>
          <w:tcPr>
            <w:tcW w:w="425" w:type="pct"/>
            <w:shd w:val="clear" w:color="auto" w:fill="FDE9D9" w:themeFill="accent6" w:themeFillTint="33"/>
            <w:noWrap/>
            <w:vAlign w:val="center"/>
          </w:tcPr>
          <w:p w14:paraId="71151AA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2038</w:t>
            </w:r>
          </w:p>
        </w:tc>
        <w:tc>
          <w:tcPr>
            <w:tcW w:w="433" w:type="pct"/>
            <w:shd w:val="clear" w:color="auto" w:fill="FDE9D9" w:themeFill="accent6" w:themeFillTint="33"/>
            <w:noWrap/>
            <w:vAlign w:val="center"/>
          </w:tcPr>
          <w:p w14:paraId="51AC18F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2039</w:t>
            </w:r>
          </w:p>
        </w:tc>
        <w:tc>
          <w:tcPr>
            <w:tcW w:w="433" w:type="pct"/>
            <w:shd w:val="clear" w:color="auto" w:fill="FDE9D9" w:themeFill="accent6" w:themeFillTint="33"/>
            <w:noWrap/>
            <w:vAlign w:val="center"/>
          </w:tcPr>
          <w:p w14:paraId="52467A4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2040</w:t>
            </w:r>
          </w:p>
        </w:tc>
      </w:tr>
      <w:tr w:rsidR="003C3DA0" w:rsidRPr="00CC49AB" w14:paraId="62046045" w14:textId="77777777" w:rsidTr="00D34145">
        <w:trPr>
          <w:trHeight w:val="144"/>
          <w:jc w:val="center"/>
        </w:trPr>
        <w:tc>
          <w:tcPr>
            <w:tcW w:w="2418" w:type="pct"/>
            <w:shd w:val="clear" w:color="auto" w:fill="auto"/>
            <w:noWrap/>
          </w:tcPr>
          <w:p w14:paraId="317C364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 komerciale të shitjes me shumicë dhe pakicë</w:t>
            </w:r>
          </w:p>
        </w:tc>
        <w:tc>
          <w:tcPr>
            <w:tcW w:w="425" w:type="pct"/>
            <w:shd w:val="clear" w:color="auto" w:fill="auto"/>
            <w:noWrap/>
            <w:vAlign w:val="bottom"/>
          </w:tcPr>
          <w:p w14:paraId="053C2DB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48987</w:t>
            </w:r>
          </w:p>
        </w:tc>
        <w:tc>
          <w:tcPr>
            <w:tcW w:w="433" w:type="pct"/>
            <w:shd w:val="clear" w:color="auto" w:fill="auto"/>
            <w:noWrap/>
            <w:vAlign w:val="bottom"/>
          </w:tcPr>
          <w:p w14:paraId="70B2CE7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49404</w:t>
            </w:r>
          </w:p>
        </w:tc>
        <w:tc>
          <w:tcPr>
            <w:tcW w:w="433" w:type="pct"/>
            <w:shd w:val="clear" w:color="auto" w:fill="auto"/>
            <w:noWrap/>
            <w:vAlign w:val="bottom"/>
          </w:tcPr>
          <w:p w14:paraId="16A6ED1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49824</w:t>
            </w:r>
          </w:p>
        </w:tc>
        <w:tc>
          <w:tcPr>
            <w:tcW w:w="425" w:type="pct"/>
            <w:shd w:val="clear" w:color="auto" w:fill="auto"/>
            <w:noWrap/>
            <w:vAlign w:val="bottom"/>
          </w:tcPr>
          <w:p w14:paraId="1CE35B9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50247</w:t>
            </w:r>
          </w:p>
        </w:tc>
        <w:tc>
          <w:tcPr>
            <w:tcW w:w="433" w:type="pct"/>
            <w:shd w:val="clear" w:color="auto" w:fill="auto"/>
            <w:noWrap/>
            <w:vAlign w:val="bottom"/>
          </w:tcPr>
          <w:p w14:paraId="593C579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50674</w:t>
            </w:r>
          </w:p>
        </w:tc>
        <w:tc>
          <w:tcPr>
            <w:tcW w:w="433" w:type="pct"/>
            <w:shd w:val="clear" w:color="auto" w:fill="auto"/>
            <w:noWrap/>
            <w:vAlign w:val="bottom"/>
          </w:tcPr>
          <w:p w14:paraId="7AF9F3A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51105</w:t>
            </w:r>
          </w:p>
        </w:tc>
      </w:tr>
      <w:tr w:rsidR="003C3DA0" w:rsidRPr="00CC49AB" w14:paraId="59E974C1" w14:textId="77777777" w:rsidTr="00D34145">
        <w:trPr>
          <w:trHeight w:val="144"/>
          <w:jc w:val="center"/>
        </w:trPr>
        <w:tc>
          <w:tcPr>
            <w:tcW w:w="2418" w:type="pct"/>
            <w:shd w:val="clear" w:color="auto" w:fill="auto"/>
            <w:noWrap/>
          </w:tcPr>
          <w:p w14:paraId="5CEE2FC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lastRenderedPageBreak/>
              <w:t>Zyrat Private</w:t>
            </w:r>
          </w:p>
        </w:tc>
        <w:tc>
          <w:tcPr>
            <w:tcW w:w="425" w:type="pct"/>
            <w:shd w:val="clear" w:color="auto" w:fill="auto"/>
            <w:noWrap/>
            <w:vAlign w:val="bottom"/>
          </w:tcPr>
          <w:p w14:paraId="38ABB0A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20162</w:t>
            </w:r>
          </w:p>
        </w:tc>
        <w:tc>
          <w:tcPr>
            <w:tcW w:w="433" w:type="pct"/>
            <w:shd w:val="clear" w:color="auto" w:fill="auto"/>
            <w:noWrap/>
            <w:vAlign w:val="bottom"/>
          </w:tcPr>
          <w:p w14:paraId="2DA585F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20299</w:t>
            </w:r>
          </w:p>
        </w:tc>
        <w:tc>
          <w:tcPr>
            <w:tcW w:w="433" w:type="pct"/>
            <w:shd w:val="clear" w:color="auto" w:fill="auto"/>
            <w:noWrap/>
            <w:vAlign w:val="bottom"/>
          </w:tcPr>
          <w:p w14:paraId="4211E3A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20437</w:t>
            </w:r>
          </w:p>
        </w:tc>
        <w:tc>
          <w:tcPr>
            <w:tcW w:w="425" w:type="pct"/>
            <w:shd w:val="clear" w:color="auto" w:fill="auto"/>
            <w:noWrap/>
            <w:vAlign w:val="bottom"/>
          </w:tcPr>
          <w:p w14:paraId="4358102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20576</w:t>
            </w:r>
          </w:p>
        </w:tc>
        <w:tc>
          <w:tcPr>
            <w:tcW w:w="433" w:type="pct"/>
            <w:shd w:val="clear" w:color="auto" w:fill="auto"/>
            <w:noWrap/>
            <w:vAlign w:val="bottom"/>
          </w:tcPr>
          <w:p w14:paraId="246FA93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20716</w:t>
            </w:r>
          </w:p>
        </w:tc>
        <w:tc>
          <w:tcPr>
            <w:tcW w:w="433" w:type="pct"/>
            <w:shd w:val="clear" w:color="auto" w:fill="auto"/>
            <w:noWrap/>
            <w:vAlign w:val="bottom"/>
          </w:tcPr>
          <w:p w14:paraId="6ABC6E8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20857</w:t>
            </w:r>
          </w:p>
        </w:tc>
      </w:tr>
      <w:tr w:rsidR="003C3DA0" w:rsidRPr="00CC49AB" w14:paraId="518692EC" w14:textId="77777777" w:rsidTr="00D34145">
        <w:trPr>
          <w:trHeight w:val="144"/>
          <w:jc w:val="center"/>
        </w:trPr>
        <w:tc>
          <w:tcPr>
            <w:tcW w:w="2418" w:type="pct"/>
            <w:shd w:val="clear" w:color="auto" w:fill="auto"/>
            <w:noWrap/>
          </w:tcPr>
          <w:p w14:paraId="6C30FB09" w14:textId="6B13F09D"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25" w:type="pct"/>
            <w:shd w:val="clear" w:color="auto" w:fill="auto"/>
            <w:noWrap/>
            <w:vAlign w:val="bottom"/>
          </w:tcPr>
          <w:p w14:paraId="2E1B69D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1476</w:t>
            </w:r>
          </w:p>
        </w:tc>
        <w:tc>
          <w:tcPr>
            <w:tcW w:w="433" w:type="pct"/>
            <w:shd w:val="clear" w:color="auto" w:fill="auto"/>
            <w:noWrap/>
            <w:vAlign w:val="bottom"/>
          </w:tcPr>
          <w:p w14:paraId="6CB7B0A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1486</w:t>
            </w:r>
          </w:p>
        </w:tc>
        <w:tc>
          <w:tcPr>
            <w:tcW w:w="433" w:type="pct"/>
            <w:shd w:val="clear" w:color="auto" w:fill="auto"/>
            <w:noWrap/>
            <w:vAlign w:val="bottom"/>
          </w:tcPr>
          <w:p w14:paraId="5E019B5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1496</w:t>
            </w:r>
          </w:p>
        </w:tc>
        <w:tc>
          <w:tcPr>
            <w:tcW w:w="425" w:type="pct"/>
            <w:shd w:val="clear" w:color="auto" w:fill="auto"/>
            <w:noWrap/>
            <w:vAlign w:val="bottom"/>
          </w:tcPr>
          <w:p w14:paraId="7EB11EF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1506</w:t>
            </w:r>
          </w:p>
        </w:tc>
        <w:tc>
          <w:tcPr>
            <w:tcW w:w="433" w:type="pct"/>
            <w:shd w:val="clear" w:color="auto" w:fill="auto"/>
            <w:noWrap/>
            <w:vAlign w:val="bottom"/>
          </w:tcPr>
          <w:p w14:paraId="6BFDB2B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1517</w:t>
            </w:r>
          </w:p>
        </w:tc>
        <w:tc>
          <w:tcPr>
            <w:tcW w:w="433" w:type="pct"/>
            <w:shd w:val="clear" w:color="auto" w:fill="auto"/>
            <w:noWrap/>
            <w:vAlign w:val="bottom"/>
          </w:tcPr>
          <w:p w14:paraId="7EBDC6F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1527</w:t>
            </w:r>
          </w:p>
        </w:tc>
      </w:tr>
      <w:tr w:rsidR="003C3DA0" w:rsidRPr="00CC49AB" w14:paraId="42B2C053" w14:textId="77777777" w:rsidTr="00D34145">
        <w:trPr>
          <w:trHeight w:val="144"/>
          <w:jc w:val="center"/>
        </w:trPr>
        <w:tc>
          <w:tcPr>
            <w:tcW w:w="2418" w:type="pct"/>
            <w:shd w:val="clear" w:color="auto" w:fill="auto"/>
            <w:noWrap/>
          </w:tcPr>
          <w:p w14:paraId="32BF538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Hotele dhe restorante</w:t>
            </w:r>
          </w:p>
        </w:tc>
        <w:tc>
          <w:tcPr>
            <w:tcW w:w="425" w:type="pct"/>
            <w:shd w:val="clear" w:color="auto" w:fill="auto"/>
            <w:noWrap/>
            <w:vAlign w:val="bottom"/>
          </w:tcPr>
          <w:p w14:paraId="70F5570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20695</w:t>
            </w:r>
          </w:p>
        </w:tc>
        <w:tc>
          <w:tcPr>
            <w:tcW w:w="433" w:type="pct"/>
            <w:shd w:val="clear" w:color="auto" w:fill="auto"/>
            <w:noWrap/>
            <w:vAlign w:val="bottom"/>
          </w:tcPr>
          <w:p w14:paraId="0F18D60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20941</w:t>
            </w:r>
          </w:p>
        </w:tc>
        <w:tc>
          <w:tcPr>
            <w:tcW w:w="433" w:type="pct"/>
            <w:shd w:val="clear" w:color="auto" w:fill="auto"/>
            <w:noWrap/>
            <w:vAlign w:val="bottom"/>
          </w:tcPr>
          <w:p w14:paraId="46D88C3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21190</w:t>
            </w:r>
          </w:p>
        </w:tc>
        <w:tc>
          <w:tcPr>
            <w:tcW w:w="425" w:type="pct"/>
            <w:shd w:val="clear" w:color="auto" w:fill="auto"/>
            <w:noWrap/>
            <w:vAlign w:val="bottom"/>
          </w:tcPr>
          <w:p w14:paraId="7C87C52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21442</w:t>
            </w:r>
          </w:p>
        </w:tc>
        <w:tc>
          <w:tcPr>
            <w:tcW w:w="433" w:type="pct"/>
            <w:shd w:val="clear" w:color="auto" w:fill="auto"/>
            <w:noWrap/>
            <w:vAlign w:val="bottom"/>
          </w:tcPr>
          <w:p w14:paraId="7FA2C18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21697</w:t>
            </w:r>
          </w:p>
        </w:tc>
        <w:tc>
          <w:tcPr>
            <w:tcW w:w="433" w:type="pct"/>
            <w:shd w:val="clear" w:color="auto" w:fill="auto"/>
            <w:noWrap/>
            <w:vAlign w:val="bottom"/>
          </w:tcPr>
          <w:p w14:paraId="21E754F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21956</w:t>
            </w:r>
          </w:p>
        </w:tc>
      </w:tr>
      <w:tr w:rsidR="003C3DA0" w:rsidRPr="00CC49AB" w14:paraId="08049452" w14:textId="77777777" w:rsidTr="00D34145">
        <w:trPr>
          <w:trHeight w:val="144"/>
          <w:jc w:val="center"/>
        </w:trPr>
        <w:tc>
          <w:tcPr>
            <w:tcW w:w="2418" w:type="pct"/>
            <w:shd w:val="clear" w:color="auto" w:fill="auto"/>
            <w:noWrap/>
          </w:tcPr>
          <w:p w14:paraId="5E89060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Ndërtesat private të kujdesit shëndetësor</w:t>
            </w:r>
          </w:p>
        </w:tc>
        <w:tc>
          <w:tcPr>
            <w:tcW w:w="425" w:type="pct"/>
            <w:shd w:val="clear" w:color="auto" w:fill="auto"/>
            <w:noWrap/>
            <w:vAlign w:val="bottom"/>
          </w:tcPr>
          <w:p w14:paraId="49B8CDC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2488</w:t>
            </w:r>
          </w:p>
        </w:tc>
        <w:tc>
          <w:tcPr>
            <w:tcW w:w="433" w:type="pct"/>
            <w:shd w:val="clear" w:color="auto" w:fill="auto"/>
            <w:noWrap/>
            <w:vAlign w:val="bottom"/>
          </w:tcPr>
          <w:p w14:paraId="51BBFF1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2497</w:t>
            </w:r>
          </w:p>
        </w:tc>
        <w:tc>
          <w:tcPr>
            <w:tcW w:w="433" w:type="pct"/>
            <w:shd w:val="clear" w:color="auto" w:fill="auto"/>
            <w:noWrap/>
            <w:vAlign w:val="bottom"/>
          </w:tcPr>
          <w:p w14:paraId="343642D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2505</w:t>
            </w:r>
          </w:p>
        </w:tc>
        <w:tc>
          <w:tcPr>
            <w:tcW w:w="425" w:type="pct"/>
            <w:shd w:val="clear" w:color="auto" w:fill="auto"/>
            <w:noWrap/>
            <w:vAlign w:val="bottom"/>
          </w:tcPr>
          <w:p w14:paraId="20AE128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2514</w:t>
            </w:r>
          </w:p>
        </w:tc>
        <w:tc>
          <w:tcPr>
            <w:tcW w:w="433" w:type="pct"/>
            <w:shd w:val="clear" w:color="auto" w:fill="auto"/>
            <w:noWrap/>
            <w:vAlign w:val="bottom"/>
          </w:tcPr>
          <w:p w14:paraId="5108E31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2522</w:t>
            </w:r>
          </w:p>
        </w:tc>
        <w:tc>
          <w:tcPr>
            <w:tcW w:w="433" w:type="pct"/>
            <w:shd w:val="clear" w:color="auto" w:fill="auto"/>
            <w:noWrap/>
            <w:vAlign w:val="bottom"/>
          </w:tcPr>
          <w:p w14:paraId="5CFD99D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2531</w:t>
            </w:r>
          </w:p>
        </w:tc>
      </w:tr>
      <w:tr w:rsidR="003C3DA0" w:rsidRPr="00CC49AB" w14:paraId="62F0B224" w14:textId="77777777" w:rsidTr="00D34145">
        <w:trPr>
          <w:trHeight w:val="144"/>
          <w:jc w:val="center"/>
        </w:trPr>
        <w:tc>
          <w:tcPr>
            <w:tcW w:w="2418" w:type="pct"/>
            <w:shd w:val="clear" w:color="auto" w:fill="auto"/>
            <w:noWrap/>
          </w:tcPr>
          <w:p w14:paraId="32BAC9E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Ndërtesat private sportive</w:t>
            </w:r>
          </w:p>
        </w:tc>
        <w:tc>
          <w:tcPr>
            <w:tcW w:w="425" w:type="pct"/>
            <w:shd w:val="clear" w:color="auto" w:fill="auto"/>
            <w:noWrap/>
            <w:vAlign w:val="bottom"/>
          </w:tcPr>
          <w:p w14:paraId="42DFB08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549</w:t>
            </w:r>
          </w:p>
        </w:tc>
        <w:tc>
          <w:tcPr>
            <w:tcW w:w="433" w:type="pct"/>
            <w:shd w:val="clear" w:color="auto" w:fill="auto"/>
            <w:noWrap/>
            <w:vAlign w:val="bottom"/>
          </w:tcPr>
          <w:p w14:paraId="1A8310B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551</w:t>
            </w:r>
          </w:p>
        </w:tc>
        <w:tc>
          <w:tcPr>
            <w:tcW w:w="433" w:type="pct"/>
            <w:shd w:val="clear" w:color="auto" w:fill="auto"/>
            <w:noWrap/>
            <w:vAlign w:val="bottom"/>
          </w:tcPr>
          <w:p w14:paraId="3124293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553</w:t>
            </w:r>
          </w:p>
        </w:tc>
        <w:tc>
          <w:tcPr>
            <w:tcW w:w="425" w:type="pct"/>
            <w:shd w:val="clear" w:color="auto" w:fill="auto"/>
            <w:noWrap/>
            <w:vAlign w:val="bottom"/>
          </w:tcPr>
          <w:p w14:paraId="534F32A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555</w:t>
            </w:r>
          </w:p>
        </w:tc>
        <w:tc>
          <w:tcPr>
            <w:tcW w:w="433" w:type="pct"/>
            <w:shd w:val="clear" w:color="auto" w:fill="auto"/>
            <w:noWrap/>
            <w:vAlign w:val="bottom"/>
          </w:tcPr>
          <w:p w14:paraId="2056DF3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557</w:t>
            </w:r>
          </w:p>
        </w:tc>
        <w:tc>
          <w:tcPr>
            <w:tcW w:w="433" w:type="pct"/>
            <w:shd w:val="clear" w:color="auto" w:fill="auto"/>
            <w:noWrap/>
            <w:vAlign w:val="bottom"/>
          </w:tcPr>
          <w:p w14:paraId="3FBD79A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559</w:t>
            </w:r>
          </w:p>
        </w:tc>
      </w:tr>
      <w:tr w:rsidR="003C3DA0" w:rsidRPr="00CC49AB" w14:paraId="6893EA7A" w14:textId="77777777" w:rsidTr="00D34145">
        <w:trPr>
          <w:trHeight w:val="144"/>
          <w:jc w:val="center"/>
        </w:trPr>
        <w:tc>
          <w:tcPr>
            <w:tcW w:w="2418" w:type="pct"/>
            <w:shd w:val="clear" w:color="auto" w:fill="auto"/>
            <w:noWrap/>
          </w:tcPr>
          <w:p w14:paraId="46EEEAF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Totali</w:t>
            </w:r>
          </w:p>
        </w:tc>
        <w:tc>
          <w:tcPr>
            <w:tcW w:w="425" w:type="pct"/>
            <w:shd w:val="clear" w:color="auto" w:fill="auto"/>
            <w:noWrap/>
            <w:vAlign w:val="bottom"/>
          </w:tcPr>
          <w:p w14:paraId="56B7ED8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94357</w:t>
            </w:r>
          </w:p>
        </w:tc>
        <w:tc>
          <w:tcPr>
            <w:tcW w:w="433" w:type="pct"/>
            <w:shd w:val="clear" w:color="auto" w:fill="auto"/>
            <w:noWrap/>
            <w:vAlign w:val="bottom"/>
          </w:tcPr>
          <w:p w14:paraId="6921176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95178</w:t>
            </w:r>
          </w:p>
        </w:tc>
        <w:tc>
          <w:tcPr>
            <w:tcW w:w="433" w:type="pct"/>
            <w:shd w:val="clear" w:color="auto" w:fill="auto"/>
            <w:noWrap/>
            <w:vAlign w:val="bottom"/>
          </w:tcPr>
          <w:p w14:paraId="358CD5A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96005</w:t>
            </w:r>
          </w:p>
        </w:tc>
        <w:tc>
          <w:tcPr>
            <w:tcW w:w="425" w:type="pct"/>
            <w:shd w:val="clear" w:color="auto" w:fill="auto"/>
            <w:noWrap/>
            <w:vAlign w:val="bottom"/>
          </w:tcPr>
          <w:p w14:paraId="76EDBA8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96840</w:t>
            </w:r>
          </w:p>
        </w:tc>
        <w:tc>
          <w:tcPr>
            <w:tcW w:w="433" w:type="pct"/>
            <w:shd w:val="clear" w:color="auto" w:fill="auto"/>
            <w:noWrap/>
            <w:vAlign w:val="bottom"/>
          </w:tcPr>
          <w:p w14:paraId="1919390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97683</w:t>
            </w:r>
          </w:p>
        </w:tc>
        <w:tc>
          <w:tcPr>
            <w:tcW w:w="433" w:type="pct"/>
            <w:shd w:val="clear" w:color="auto" w:fill="auto"/>
            <w:noWrap/>
            <w:vAlign w:val="bottom"/>
          </w:tcPr>
          <w:p w14:paraId="77ADFB7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98534</w:t>
            </w:r>
          </w:p>
        </w:tc>
      </w:tr>
      <w:tr w:rsidR="003C3DA0" w:rsidRPr="00CC49AB" w14:paraId="54323486" w14:textId="77777777" w:rsidTr="00D34145">
        <w:trPr>
          <w:trHeight w:val="144"/>
          <w:jc w:val="center"/>
        </w:trPr>
        <w:tc>
          <w:tcPr>
            <w:tcW w:w="2418" w:type="pct"/>
            <w:shd w:val="clear" w:color="auto" w:fill="FDE9D9" w:themeFill="accent6" w:themeFillTint="33"/>
            <w:noWrap/>
          </w:tcPr>
          <w:p w14:paraId="0D972EA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25" w:type="pct"/>
            <w:shd w:val="clear" w:color="auto" w:fill="FDE9D9" w:themeFill="accent6" w:themeFillTint="33"/>
            <w:noWrap/>
            <w:vAlign w:val="center"/>
          </w:tcPr>
          <w:p w14:paraId="7BE5787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2041</w:t>
            </w:r>
          </w:p>
        </w:tc>
        <w:tc>
          <w:tcPr>
            <w:tcW w:w="433" w:type="pct"/>
            <w:shd w:val="clear" w:color="auto" w:fill="FDE9D9" w:themeFill="accent6" w:themeFillTint="33"/>
            <w:noWrap/>
            <w:vAlign w:val="center"/>
          </w:tcPr>
          <w:p w14:paraId="2D4B1EC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2042</w:t>
            </w:r>
          </w:p>
        </w:tc>
        <w:tc>
          <w:tcPr>
            <w:tcW w:w="433" w:type="pct"/>
            <w:shd w:val="clear" w:color="auto" w:fill="FDE9D9" w:themeFill="accent6" w:themeFillTint="33"/>
            <w:noWrap/>
            <w:vAlign w:val="center"/>
          </w:tcPr>
          <w:p w14:paraId="35E7D4D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2043</w:t>
            </w:r>
          </w:p>
        </w:tc>
        <w:tc>
          <w:tcPr>
            <w:tcW w:w="425" w:type="pct"/>
            <w:shd w:val="clear" w:color="auto" w:fill="FDE9D9" w:themeFill="accent6" w:themeFillTint="33"/>
            <w:noWrap/>
            <w:vAlign w:val="center"/>
          </w:tcPr>
          <w:p w14:paraId="19DDFAB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2044</w:t>
            </w:r>
          </w:p>
        </w:tc>
        <w:tc>
          <w:tcPr>
            <w:tcW w:w="433" w:type="pct"/>
            <w:shd w:val="clear" w:color="auto" w:fill="FDE9D9" w:themeFill="accent6" w:themeFillTint="33"/>
            <w:noWrap/>
            <w:vAlign w:val="center"/>
          </w:tcPr>
          <w:p w14:paraId="73E78BC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2045</w:t>
            </w:r>
          </w:p>
        </w:tc>
        <w:tc>
          <w:tcPr>
            <w:tcW w:w="433" w:type="pct"/>
            <w:shd w:val="clear" w:color="auto" w:fill="FDE9D9" w:themeFill="accent6" w:themeFillTint="33"/>
            <w:noWrap/>
            <w:vAlign w:val="center"/>
          </w:tcPr>
          <w:p w14:paraId="14E9461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2046</w:t>
            </w:r>
          </w:p>
        </w:tc>
      </w:tr>
      <w:tr w:rsidR="003C3DA0" w:rsidRPr="00CC49AB" w14:paraId="3458F6D2" w14:textId="77777777" w:rsidTr="00D34145">
        <w:trPr>
          <w:trHeight w:val="144"/>
          <w:jc w:val="center"/>
        </w:trPr>
        <w:tc>
          <w:tcPr>
            <w:tcW w:w="2418" w:type="pct"/>
            <w:shd w:val="clear" w:color="auto" w:fill="auto"/>
            <w:noWrap/>
          </w:tcPr>
          <w:p w14:paraId="2515C88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 komerciale të shitjes me shumicë dhe pakicë</w:t>
            </w:r>
          </w:p>
        </w:tc>
        <w:tc>
          <w:tcPr>
            <w:tcW w:w="425" w:type="pct"/>
            <w:shd w:val="clear" w:color="auto" w:fill="auto"/>
            <w:noWrap/>
            <w:vAlign w:val="bottom"/>
          </w:tcPr>
          <w:p w14:paraId="4FBBBB3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51539</w:t>
            </w:r>
          </w:p>
        </w:tc>
        <w:tc>
          <w:tcPr>
            <w:tcW w:w="433" w:type="pct"/>
            <w:shd w:val="clear" w:color="auto" w:fill="auto"/>
            <w:noWrap/>
            <w:vAlign w:val="bottom"/>
          </w:tcPr>
          <w:p w14:paraId="700904D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51977</w:t>
            </w:r>
          </w:p>
        </w:tc>
        <w:tc>
          <w:tcPr>
            <w:tcW w:w="433" w:type="pct"/>
            <w:shd w:val="clear" w:color="auto" w:fill="auto"/>
            <w:noWrap/>
            <w:vAlign w:val="bottom"/>
          </w:tcPr>
          <w:p w14:paraId="250B953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52419</w:t>
            </w:r>
          </w:p>
        </w:tc>
        <w:tc>
          <w:tcPr>
            <w:tcW w:w="425" w:type="pct"/>
            <w:shd w:val="clear" w:color="auto" w:fill="auto"/>
            <w:noWrap/>
            <w:vAlign w:val="bottom"/>
          </w:tcPr>
          <w:p w14:paraId="4868CC4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52865</w:t>
            </w:r>
          </w:p>
        </w:tc>
        <w:tc>
          <w:tcPr>
            <w:tcW w:w="433" w:type="pct"/>
            <w:shd w:val="clear" w:color="auto" w:fill="auto"/>
            <w:noWrap/>
            <w:vAlign w:val="bottom"/>
          </w:tcPr>
          <w:p w14:paraId="7771A37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53314</w:t>
            </w:r>
          </w:p>
        </w:tc>
        <w:tc>
          <w:tcPr>
            <w:tcW w:w="433" w:type="pct"/>
            <w:shd w:val="clear" w:color="auto" w:fill="auto"/>
            <w:noWrap/>
            <w:vAlign w:val="bottom"/>
          </w:tcPr>
          <w:p w14:paraId="5D983C9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53767</w:t>
            </w:r>
          </w:p>
        </w:tc>
      </w:tr>
      <w:tr w:rsidR="003C3DA0" w:rsidRPr="00CC49AB" w14:paraId="602FD616" w14:textId="77777777" w:rsidTr="00D34145">
        <w:trPr>
          <w:trHeight w:val="144"/>
          <w:jc w:val="center"/>
        </w:trPr>
        <w:tc>
          <w:tcPr>
            <w:tcW w:w="2418" w:type="pct"/>
            <w:shd w:val="clear" w:color="auto" w:fill="auto"/>
            <w:noWrap/>
          </w:tcPr>
          <w:p w14:paraId="5401B63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Zyrat Private</w:t>
            </w:r>
          </w:p>
        </w:tc>
        <w:tc>
          <w:tcPr>
            <w:tcW w:w="425" w:type="pct"/>
            <w:shd w:val="clear" w:color="auto" w:fill="auto"/>
            <w:noWrap/>
            <w:vAlign w:val="bottom"/>
          </w:tcPr>
          <w:p w14:paraId="60B7892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20999</w:t>
            </w:r>
          </w:p>
        </w:tc>
        <w:tc>
          <w:tcPr>
            <w:tcW w:w="433" w:type="pct"/>
            <w:shd w:val="clear" w:color="auto" w:fill="auto"/>
            <w:noWrap/>
            <w:vAlign w:val="bottom"/>
          </w:tcPr>
          <w:p w14:paraId="7C16B4E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21142</w:t>
            </w:r>
          </w:p>
        </w:tc>
        <w:tc>
          <w:tcPr>
            <w:tcW w:w="433" w:type="pct"/>
            <w:shd w:val="clear" w:color="auto" w:fill="auto"/>
            <w:noWrap/>
            <w:vAlign w:val="bottom"/>
          </w:tcPr>
          <w:p w14:paraId="0E27D4A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21285</w:t>
            </w:r>
          </w:p>
        </w:tc>
        <w:tc>
          <w:tcPr>
            <w:tcW w:w="425" w:type="pct"/>
            <w:shd w:val="clear" w:color="auto" w:fill="auto"/>
            <w:noWrap/>
            <w:vAlign w:val="bottom"/>
          </w:tcPr>
          <w:p w14:paraId="2916859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21430</w:t>
            </w:r>
          </w:p>
        </w:tc>
        <w:tc>
          <w:tcPr>
            <w:tcW w:w="433" w:type="pct"/>
            <w:shd w:val="clear" w:color="auto" w:fill="auto"/>
            <w:noWrap/>
            <w:vAlign w:val="bottom"/>
          </w:tcPr>
          <w:p w14:paraId="60104AD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21576</w:t>
            </w:r>
          </w:p>
        </w:tc>
        <w:tc>
          <w:tcPr>
            <w:tcW w:w="433" w:type="pct"/>
            <w:shd w:val="clear" w:color="auto" w:fill="auto"/>
            <w:noWrap/>
            <w:vAlign w:val="bottom"/>
          </w:tcPr>
          <w:p w14:paraId="6C1441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21723</w:t>
            </w:r>
          </w:p>
        </w:tc>
      </w:tr>
      <w:tr w:rsidR="003C3DA0" w:rsidRPr="00CC49AB" w14:paraId="50EE9401" w14:textId="77777777" w:rsidTr="00D34145">
        <w:trPr>
          <w:trHeight w:val="144"/>
          <w:jc w:val="center"/>
        </w:trPr>
        <w:tc>
          <w:tcPr>
            <w:tcW w:w="2418" w:type="pct"/>
            <w:shd w:val="clear" w:color="auto" w:fill="auto"/>
            <w:noWrap/>
          </w:tcPr>
          <w:p w14:paraId="2634EE53" w14:textId="7702A028"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25" w:type="pct"/>
            <w:shd w:val="clear" w:color="auto" w:fill="auto"/>
            <w:noWrap/>
            <w:vAlign w:val="bottom"/>
          </w:tcPr>
          <w:p w14:paraId="57A7A1F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1537</w:t>
            </w:r>
          </w:p>
        </w:tc>
        <w:tc>
          <w:tcPr>
            <w:tcW w:w="433" w:type="pct"/>
            <w:shd w:val="clear" w:color="auto" w:fill="auto"/>
            <w:noWrap/>
            <w:vAlign w:val="bottom"/>
          </w:tcPr>
          <w:p w14:paraId="54FC98C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1548</w:t>
            </w:r>
          </w:p>
        </w:tc>
        <w:tc>
          <w:tcPr>
            <w:tcW w:w="433" w:type="pct"/>
            <w:shd w:val="clear" w:color="auto" w:fill="auto"/>
            <w:noWrap/>
            <w:vAlign w:val="bottom"/>
          </w:tcPr>
          <w:p w14:paraId="797EF32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1558</w:t>
            </w:r>
          </w:p>
        </w:tc>
        <w:tc>
          <w:tcPr>
            <w:tcW w:w="425" w:type="pct"/>
            <w:shd w:val="clear" w:color="auto" w:fill="auto"/>
            <w:noWrap/>
            <w:vAlign w:val="bottom"/>
          </w:tcPr>
          <w:p w14:paraId="1642CA4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1569</w:t>
            </w:r>
          </w:p>
        </w:tc>
        <w:tc>
          <w:tcPr>
            <w:tcW w:w="433" w:type="pct"/>
            <w:shd w:val="clear" w:color="auto" w:fill="auto"/>
            <w:noWrap/>
            <w:vAlign w:val="bottom"/>
          </w:tcPr>
          <w:p w14:paraId="1B55E42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1580</w:t>
            </w:r>
          </w:p>
        </w:tc>
        <w:tc>
          <w:tcPr>
            <w:tcW w:w="433" w:type="pct"/>
            <w:shd w:val="clear" w:color="auto" w:fill="auto"/>
            <w:noWrap/>
            <w:vAlign w:val="bottom"/>
          </w:tcPr>
          <w:p w14:paraId="491F4D8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1590</w:t>
            </w:r>
          </w:p>
        </w:tc>
      </w:tr>
      <w:tr w:rsidR="003C3DA0" w:rsidRPr="00CC49AB" w14:paraId="0CEC6427" w14:textId="77777777" w:rsidTr="00D34145">
        <w:trPr>
          <w:trHeight w:val="144"/>
          <w:jc w:val="center"/>
        </w:trPr>
        <w:tc>
          <w:tcPr>
            <w:tcW w:w="2418" w:type="pct"/>
            <w:shd w:val="clear" w:color="auto" w:fill="auto"/>
            <w:noWrap/>
          </w:tcPr>
          <w:p w14:paraId="6BB0C14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Hotele dhe restorante</w:t>
            </w:r>
          </w:p>
        </w:tc>
        <w:tc>
          <w:tcPr>
            <w:tcW w:w="425" w:type="pct"/>
            <w:shd w:val="clear" w:color="auto" w:fill="auto"/>
            <w:noWrap/>
            <w:vAlign w:val="bottom"/>
          </w:tcPr>
          <w:p w14:paraId="76F3B59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22217</w:t>
            </w:r>
          </w:p>
        </w:tc>
        <w:tc>
          <w:tcPr>
            <w:tcW w:w="433" w:type="pct"/>
            <w:shd w:val="clear" w:color="auto" w:fill="auto"/>
            <w:noWrap/>
            <w:vAlign w:val="bottom"/>
          </w:tcPr>
          <w:p w14:paraId="7E8ADC0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22481</w:t>
            </w:r>
          </w:p>
        </w:tc>
        <w:tc>
          <w:tcPr>
            <w:tcW w:w="433" w:type="pct"/>
            <w:shd w:val="clear" w:color="auto" w:fill="auto"/>
            <w:noWrap/>
            <w:vAlign w:val="bottom"/>
          </w:tcPr>
          <w:p w14:paraId="302858A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22749</w:t>
            </w:r>
          </w:p>
        </w:tc>
        <w:tc>
          <w:tcPr>
            <w:tcW w:w="425" w:type="pct"/>
            <w:shd w:val="clear" w:color="auto" w:fill="auto"/>
            <w:noWrap/>
            <w:vAlign w:val="bottom"/>
          </w:tcPr>
          <w:p w14:paraId="16DDE39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23019</w:t>
            </w:r>
          </w:p>
        </w:tc>
        <w:tc>
          <w:tcPr>
            <w:tcW w:w="433" w:type="pct"/>
            <w:shd w:val="clear" w:color="auto" w:fill="auto"/>
            <w:noWrap/>
            <w:vAlign w:val="bottom"/>
          </w:tcPr>
          <w:p w14:paraId="597131C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23293</w:t>
            </w:r>
          </w:p>
        </w:tc>
        <w:tc>
          <w:tcPr>
            <w:tcW w:w="433" w:type="pct"/>
            <w:shd w:val="clear" w:color="auto" w:fill="auto"/>
            <w:noWrap/>
            <w:vAlign w:val="bottom"/>
          </w:tcPr>
          <w:p w14:paraId="668EBCC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23571</w:t>
            </w:r>
          </w:p>
        </w:tc>
      </w:tr>
      <w:tr w:rsidR="003C3DA0" w:rsidRPr="00CC49AB" w14:paraId="74317E76" w14:textId="77777777" w:rsidTr="00D34145">
        <w:trPr>
          <w:trHeight w:val="144"/>
          <w:jc w:val="center"/>
        </w:trPr>
        <w:tc>
          <w:tcPr>
            <w:tcW w:w="2418" w:type="pct"/>
            <w:shd w:val="clear" w:color="auto" w:fill="auto"/>
            <w:noWrap/>
          </w:tcPr>
          <w:p w14:paraId="63CAE17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Ndërtesat private të kujdesit shëndetësor</w:t>
            </w:r>
          </w:p>
        </w:tc>
        <w:tc>
          <w:tcPr>
            <w:tcW w:w="425" w:type="pct"/>
            <w:shd w:val="clear" w:color="auto" w:fill="auto"/>
            <w:noWrap/>
            <w:vAlign w:val="bottom"/>
          </w:tcPr>
          <w:p w14:paraId="79378B8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2540</w:t>
            </w:r>
          </w:p>
        </w:tc>
        <w:tc>
          <w:tcPr>
            <w:tcW w:w="433" w:type="pct"/>
            <w:shd w:val="clear" w:color="auto" w:fill="auto"/>
            <w:noWrap/>
            <w:vAlign w:val="bottom"/>
          </w:tcPr>
          <w:p w14:paraId="62EFE3C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2548</w:t>
            </w:r>
          </w:p>
        </w:tc>
        <w:tc>
          <w:tcPr>
            <w:tcW w:w="433" w:type="pct"/>
            <w:shd w:val="clear" w:color="auto" w:fill="auto"/>
            <w:noWrap/>
            <w:vAlign w:val="bottom"/>
          </w:tcPr>
          <w:p w14:paraId="280306C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2557</w:t>
            </w:r>
          </w:p>
        </w:tc>
        <w:tc>
          <w:tcPr>
            <w:tcW w:w="425" w:type="pct"/>
            <w:shd w:val="clear" w:color="auto" w:fill="auto"/>
            <w:noWrap/>
            <w:vAlign w:val="bottom"/>
          </w:tcPr>
          <w:p w14:paraId="1727582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2566</w:t>
            </w:r>
          </w:p>
        </w:tc>
        <w:tc>
          <w:tcPr>
            <w:tcW w:w="433" w:type="pct"/>
            <w:shd w:val="clear" w:color="auto" w:fill="auto"/>
            <w:noWrap/>
            <w:vAlign w:val="bottom"/>
          </w:tcPr>
          <w:p w14:paraId="5B6CDC6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2574</w:t>
            </w:r>
          </w:p>
        </w:tc>
        <w:tc>
          <w:tcPr>
            <w:tcW w:w="433" w:type="pct"/>
            <w:shd w:val="clear" w:color="auto" w:fill="auto"/>
            <w:noWrap/>
            <w:vAlign w:val="bottom"/>
          </w:tcPr>
          <w:p w14:paraId="7A50434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2583</w:t>
            </w:r>
          </w:p>
        </w:tc>
      </w:tr>
      <w:tr w:rsidR="003C3DA0" w:rsidRPr="00CC49AB" w14:paraId="20C29AD6" w14:textId="77777777" w:rsidTr="00D34145">
        <w:trPr>
          <w:trHeight w:val="144"/>
          <w:jc w:val="center"/>
        </w:trPr>
        <w:tc>
          <w:tcPr>
            <w:tcW w:w="2418" w:type="pct"/>
            <w:shd w:val="clear" w:color="auto" w:fill="auto"/>
            <w:noWrap/>
          </w:tcPr>
          <w:p w14:paraId="29CD7153"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Ndërtesat private sportive</w:t>
            </w:r>
          </w:p>
        </w:tc>
        <w:tc>
          <w:tcPr>
            <w:tcW w:w="425" w:type="pct"/>
            <w:shd w:val="clear" w:color="auto" w:fill="auto"/>
            <w:noWrap/>
            <w:vAlign w:val="bottom"/>
          </w:tcPr>
          <w:p w14:paraId="49814BC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560</w:t>
            </w:r>
          </w:p>
        </w:tc>
        <w:tc>
          <w:tcPr>
            <w:tcW w:w="433" w:type="pct"/>
            <w:shd w:val="clear" w:color="auto" w:fill="auto"/>
            <w:noWrap/>
            <w:vAlign w:val="bottom"/>
          </w:tcPr>
          <w:p w14:paraId="0043F35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562</w:t>
            </w:r>
          </w:p>
        </w:tc>
        <w:tc>
          <w:tcPr>
            <w:tcW w:w="433" w:type="pct"/>
            <w:shd w:val="clear" w:color="auto" w:fill="auto"/>
            <w:noWrap/>
            <w:vAlign w:val="bottom"/>
          </w:tcPr>
          <w:p w14:paraId="49DB54B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564</w:t>
            </w:r>
          </w:p>
        </w:tc>
        <w:tc>
          <w:tcPr>
            <w:tcW w:w="425" w:type="pct"/>
            <w:shd w:val="clear" w:color="auto" w:fill="auto"/>
            <w:noWrap/>
            <w:vAlign w:val="bottom"/>
          </w:tcPr>
          <w:p w14:paraId="7E4D602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566</w:t>
            </w:r>
          </w:p>
        </w:tc>
        <w:tc>
          <w:tcPr>
            <w:tcW w:w="433" w:type="pct"/>
            <w:shd w:val="clear" w:color="auto" w:fill="auto"/>
            <w:noWrap/>
            <w:vAlign w:val="bottom"/>
          </w:tcPr>
          <w:p w14:paraId="796E631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568</w:t>
            </w:r>
          </w:p>
        </w:tc>
        <w:tc>
          <w:tcPr>
            <w:tcW w:w="433" w:type="pct"/>
            <w:shd w:val="clear" w:color="auto" w:fill="auto"/>
            <w:noWrap/>
            <w:vAlign w:val="bottom"/>
          </w:tcPr>
          <w:p w14:paraId="1ADCB9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570</w:t>
            </w:r>
          </w:p>
        </w:tc>
      </w:tr>
      <w:tr w:rsidR="003C3DA0" w:rsidRPr="00CC49AB" w14:paraId="2CB2AEB2" w14:textId="77777777" w:rsidTr="00D34145">
        <w:trPr>
          <w:trHeight w:val="144"/>
          <w:jc w:val="center"/>
        </w:trPr>
        <w:tc>
          <w:tcPr>
            <w:tcW w:w="2418" w:type="pct"/>
            <w:shd w:val="clear" w:color="auto" w:fill="auto"/>
            <w:noWrap/>
          </w:tcPr>
          <w:p w14:paraId="64BAD07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Totali</w:t>
            </w:r>
          </w:p>
        </w:tc>
        <w:tc>
          <w:tcPr>
            <w:tcW w:w="425" w:type="pct"/>
            <w:shd w:val="clear" w:color="auto" w:fill="auto"/>
            <w:noWrap/>
            <w:vAlign w:val="bottom"/>
          </w:tcPr>
          <w:p w14:paraId="6DDC656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99392</w:t>
            </w:r>
          </w:p>
        </w:tc>
        <w:tc>
          <w:tcPr>
            <w:tcW w:w="433" w:type="pct"/>
            <w:shd w:val="clear" w:color="auto" w:fill="auto"/>
            <w:noWrap/>
            <w:vAlign w:val="bottom"/>
          </w:tcPr>
          <w:p w14:paraId="3B2C24F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100258</w:t>
            </w:r>
          </w:p>
        </w:tc>
        <w:tc>
          <w:tcPr>
            <w:tcW w:w="433" w:type="pct"/>
            <w:shd w:val="clear" w:color="auto" w:fill="auto"/>
            <w:noWrap/>
            <w:vAlign w:val="bottom"/>
          </w:tcPr>
          <w:p w14:paraId="2794242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101133</w:t>
            </w:r>
          </w:p>
        </w:tc>
        <w:tc>
          <w:tcPr>
            <w:tcW w:w="425" w:type="pct"/>
            <w:shd w:val="clear" w:color="auto" w:fill="auto"/>
            <w:noWrap/>
            <w:vAlign w:val="bottom"/>
          </w:tcPr>
          <w:p w14:paraId="793CAE8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102015</w:t>
            </w:r>
          </w:p>
        </w:tc>
        <w:tc>
          <w:tcPr>
            <w:tcW w:w="433" w:type="pct"/>
            <w:shd w:val="clear" w:color="auto" w:fill="auto"/>
            <w:noWrap/>
            <w:vAlign w:val="bottom"/>
          </w:tcPr>
          <w:p w14:paraId="27FF9B1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102905</w:t>
            </w:r>
          </w:p>
        </w:tc>
        <w:tc>
          <w:tcPr>
            <w:tcW w:w="433" w:type="pct"/>
            <w:shd w:val="clear" w:color="auto" w:fill="auto"/>
            <w:noWrap/>
            <w:vAlign w:val="bottom"/>
          </w:tcPr>
          <w:p w14:paraId="13EE014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103804</w:t>
            </w:r>
          </w:p>
        </w:tc>
      </w:tr>
      <w:tr w:rsidR="003C3DA0" w:rsidRPr="00CC49AB" w14:paraId="775A6B56" w14:textId="77777777" w:rsidTr="00D34145">
        <w:trPr>
          <w:trHeight w:val="144"/>
          <w:jc w:val="center"/>
        </w:trPr>
        <w:tc>
          <w:tcPr>
            <w:tcW w:w="2418" w:type="pct"/>
            <w:shd w:val="clear" w:color="auto" w:fill="FDE9D9" w:themeFill="accent6" w:themeFillTint="33"/>
            <w:noWrap/>
          </w:tcPr>
          <w:p w14:paraId="5DE4B03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25" w:type="pct"/>
            <w:shd w:val="clear" w:color="auto" w:fill="FDE9D9" w:themeFill="accent6" w:themeFillTint="33"/>
            <w:noWrap/>
            <w:vAlign w:val="center"/>
          </w:tcPr>
          <w:p w14:paraId="294907B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2047</w:t>
            </w:r>
          </w:p>
        </w:tc>
        <w:tc>
          <w:tcPr>
            <w:tcW w:w="433" w:type="pct"/>
            <w:shd w:val="clear" w:color="auto" w:fill="FDE9D9" w:themeFill="accent6" w:themeFillTint="33"/>
            <w:noWrap/>
            <w:vAlign w:val="center"/>
          </w:tcPr>
          <w:p w14:paraId="71BAF51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2048</w:t>
            </w:r>
          </w:p>
        </w:tc>
        <w:tc>
          <w:tcPr>
            <w:tcW w:w="433" w:type="pct"/>
            <w:shd w:val="clear" w:color="auto" w:fill="FDE9D9" w:themeFill="accent6" w:themeFillTint="33"/>
            <w:noWrap/>
            <w:vAlign w:val="center"/>
          </w:tcPr>
          <w:p w14:paraId="2C5950D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2049</w:t>
            </w:r>
          </w:p>
        </w:tc>
        <w:tc>
          <w:tcPr>
            <w:tcW w:w="425" w:type="pct"/>
            <w:shd w:val="clear" w:color="auto" w:fill="FDE9D9" w:themeFill="accent6" w:themeFillTint="33"/>
            <w:noWrap/>
            <w:vAlign w:val="center"/>
          </w:tcPr>
          <w:p w14:paraId="7980227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2050</w:t>
            </w:r>
          </w:p>
        </w:tc>
        <w:tc>
          <w:tcPr>
            <w:tcW w:w="433" w:type="pct"/>
            <w:shd w:val="clear" w:color="auto" w:fill="auto"/>
            <w:noWrap/>
            <w:vAlign w:val="center"/>
          </w:tcPr>
          <w:p w14:paraId="43B857C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33" w:type="pct"/>
            <w:shd w:val="clear" w:color="auto" w:fill="auto"/>
            <w:noWrap/>
            <w:vAlign w:val="center"/>
          </w:tcPr>
          <w:p w14:paraId="120C27A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68C888C2" w14:textId="77777777" w:rsidTr="00D34145">
        <w:trPr>
          <w:trHeight w:val="144"/>
          <w:jc w:val="center"/>
        </w:trPr>
        <w:tc>
          <w:tcPr>
            <w:tcW w:w="2418" w:type="pct"/>
            <w:shd w:val="clear" w:color="auto" w:fill="auto"/>
            <w:noWrap/>
          </w:tcPr>
          <w:p w14:paraId="62D4C67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 komerciale të shitjes me shumicë dhe pakicë</w:t>
            </w:r>
          </w:p>
        </w:tc>
        <w:tc>
          <w:tcPr>
            <w:tcW w:w="425" w:type="pct"/>
            <w:shd w:val="clear" w:color="auto" w:fill="auto"/>
            <w:noWrap/>
            <w:vAlign w:val="bottom"/>
          </w:tcPr>
          <w:p w14:paraId="17CF9A2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54224</w:t>
            </w:r>
          </w:p>
        </w:tc>
        <w:tc>
          <w:tcPr>
            <w:tcW w:w="433" w:type="pct"/>
            <w:shd w:val="clear" w:color="auto" w:fill="auto"/>
            <w:noWrap/>
            <w:vAlign w:val="bottom"/>
          </w:tcPr>
          <w:p w14:paraId="125A985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54685</w:t>
            </w:r>
          </w:p>
        </w:tc>
        <w:tc>
          <w:tcPr>
            <w:tcW w:w="433" w:type="pct"/>
            <w:shd w:val="clear" w:color="auto" w:fill="auto"/>
            <w:noWrap/>
            <w:vAlign w:val="bottom"/>
          </w:tcPr>
          <w:p w14:paraId="38936CA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55150</w:t>
            </w:r>
          </w:p>
        </w:tc>
        <w:tc>
          <w:tcPr>
            <w:tcW w:w="425" w:type="pct"/>
            <w:shd w:val="clear" w:color="auto" w:fill="auto"/>
            <w:noWrap/>
            <w:vAlign w:val="bottom"/>
          </w:tcPr>
          <w:p w14:paraId="0ABCA9E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55619</w:t>
            </w:r>
          </w:p>
        </w:tc>
        <w:tc>
          <w:tcPr>
            <w:tcW w:w="433" w:type="pct"/>
            <w:shd w:val="clear" w:color="auto" w:fill="auto"/>
            <w:noWrap/>
            <w:vAlign w:val="center"/>
          </w:tcPr>
          <w:p w14:paraId="02CEA4D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33" w:type="pct"/>
            <w:shd w:val="clear" w:color="auto" w:fill="auto"/>
            <w:noWrap/>
            <w:vAlign w:val="center"/>
          </w:tcPr>
          <w:p w14:paraId="4C9770A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60337BAB" w14:textId="77777777" w:rsidTr="00D34145">
        <w:trPr>
          <w:trHeight w:val="144"/>
          <w:jc w:val="center"/>
        </w:trPr>
        <w:tc>
          <w:tcPr>
            <w:tcW w:w="2418" w:type="pct"/>
            <w:shd w:val="clear" w:color="auto" w:fill="auto"/>
            <w:noWrap/>
          </w:tcPr>
          <w:p w14:paraId="70337B2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Zyrat Private</w:t>
            </w:r>
          </w:p>
        </w:tc>
        <w:tc>
          <w:tcPr>
            <w:tcW w:w="425" w:type="pct"/>
            <w:shd w:val="clear" w:color="auto" w:fill="auto"/>
            <w:noWrap/>
            <w:vAlign w:val="bottom"/>
          </w:tcPr>
          <w:p w14:paraId="0207761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21870</w:t>
            </w:r>
          </w:p>
        </w:tc>
        <w:tc>
          <w:tcPr>
            <w:tcW w:w="433" w:type="pct"/>
            <w:shd w:val="clear" w:color="auto" w:fill="auto"/>
            <w:noWrap/>
            <w:vAlign w:val="bottom"/>
          </w:tcPr>
          <w:p w14:paraId="734AD0D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22019</w:t>
            </w:r>
          </w:p>
        </w:tc>
        <w:tc>
          <w:tcPr>
            <w:tcW w:w="433" w:type="pct"/>
            <w:shd w:val="clear" w:color="auto" w:fill="auto"/>
            <w:noWrap/>
            <w:vAlign w:val="bottom"/>
          </w:tcPr>
          <w:p w14:paraId="183A723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22169</w:t>
            </w:r>
          </w:p>
        </w:tc>
        <w:tc>
          <w:tcPr>
            <w:tcW w:w="425" w:type="pct"/>
            <w:shd w:val="clear" w:color="auto" w:fill="auto"/>
            <w:noWrap/>
            <w:vAlign w:val="bottom"/>
          </w:tcPr>
          <w:p w14:paraId="153C9C0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22319</w:t>
            </w:r>
          </w:p>
        </w:tc>
        <w:tc>
          <w:tcPr>
            <w:tcW w:w="433" w:type="pct"/>
            <w:shd w:val="clear" w:color="auto" w:fill="auto"/>
            <w:noWrap/>
            <w:vAlign w:val="center"/>
          </w:tcPr>
          <w:p w14:paraId="513B39B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33" w:type="pct"/>
            <w:shd w:val="clear" w:color="auto" w:fill="auto"/>
            <w:noWrap/>
            <w:vAlign w:val="center"/>
          </w:tcPr>
          <w:p w14:paraId="68214A7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5324A92" w14:textId="77777777" w:rsidTr="00D34145">
        <w:trPr>
          <w:trHeight w:val="144"/>
          <w:jc w:val="center"/>
        </w:trPr>
        <w:tc>
          <w:tcPr>
            <w:tcW w:w="2418" w:type="pct"/>
            <w:shd w:val="clear" w:color="auto" w:fill="auto"/>
            <w:noWrap/>
          </w:tcPr>
          <w:p w14:paraId="321C3C4B" w14:textId="3AC718BD"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25" w:type="pct"/>
            <w:shd w:val="clear" w:color="auto" w:fill="auto"/>
            <w:noWrap/>
            <w:vAlign w:val="bottom"/>
          </w:tcPr>
          <w:p w14:paraId="0041D5A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1601</w:t>
            </w:r>
          </w:p>
        </w:tc>
        <w:tc>
          <w:tcPr>
            <w:tcW w:w="433" w:type="pct"/>
            <w:shd w:val="clear" w:color="auto" w:fill="auto"/>
            <w:noWrap/>
            <w:vAlign w:val="bottom"/>
          </w:tcPr>
          <w:p w14:paraId="78AF0BC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1612</w:t>
            </w:r>
          </w:p>
        </w:tc>
        <w:tc>
          <w:tcPr>
            <w:tcW w:w="433" w:type="pct"/>
            <w:shd w:val="clear" w:color="auto" w:fill="auto"/>
            <w:noWrap/>
            <w:vAlign w:val="bottom"/>
          </w:tcPr>
          <w:p w14:paraId="6E650CB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1623</w:t>
            </w:r>
          </w:p>
        </w:tc>
        <w:tc>
          <w:tcPr>
            <w:tcW w:w="425" w:type="pct"/>
            <w:shd w:val="clear" w:color="auto" w:fill="auto"/>
            <w:noWrap/>
            <w:vAlign w:val="bottom"/>
          </w:tcPr>
          <w:p w14:paraId="35A5D51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1634</w:t>
            </w:r>
          </w:p>
        </w:tc>
        <w:tc>
          <w:tcPr>
            <w:tcW w:w="433" w:type="pct"/>
            <w:shd w:val="clear" w:color="auto" w:fill="auto"/>
            <w:noWrap/>
            <w:vAlign w:val="center"/>
          </w:tcPr>
          <w:p w14:paraId="35EDDDD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33" w:type="pct"/>
            <w:shd w:val="clear" w:color="auto" w:fill="auto"/>
            <w:noWrap/>
            <w:vAlign w:val="center"/>
          </w:tcPr>
          <w:p w14:paraId="0164DB0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48C91EC2" w14:textId="77777777" w:rsidTr="00D34145">
        <w:trPr>
          <w:trHeight w:val="144"/>
          <w:jc w:val="center"/>
        </w:trPr>
        <w:tc>
          <w:tcPr>
            <w:tcW w:w="2418" w:type="pct"/>
            <w:shd w:val="clear" w:color="auto" w:fill="auto"/>
            <w:noWrap/>
          </w:tcPr>
          <w:p w14:paraId="45638607"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Hotele dhe restorante</w:t>
            </w:r>
          </w:p>
        </w:tc>
        <w:tc>
          <w:tcPr>
            <w:tcW w:w="425" w:type="pct"/>
            <w:shd w:val="clear" w:color="auto" w:fill="auto"/>
            <w:noWrap/>
            <w:vAlign w:val="bottom"/>
          </w:tcPr>
          <w:p w14:paraId="1619885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23851</w:t>
            </w:r>
          </w:p>
        </w:tc>
        <w:tc>
          <w:tcPr>
            <w:tcW w:w="433" w:type="pct"/>
            <w:shd w:val="clear" w:color="auto" w:fill="auto"/>
            <w:noWrap/>
            <w:vAlign w:val="bottom"/>
          </w:tcPr>
          <w:p w14:paraId="6C90EA1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24135</w:t>
            </w:r>
          </w:p>
        </w:tc>
        <w:tc>
          <w:tcPr>
            <w:tcW w:w="433" w:type="pct"/>
            <w:shd w:val="clear" w:color="auto" w:fill="auto"/>
            <w:noWrap/>
            <w:vAlign w:val="bottom"/>
          </w:tcPr>
          <w:p w14:paraId="0E70744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24422</w:t>
            </w:r>
          </w:p>
        </w:tc>
        <w:tc>
          <w:tcPr>
            <w:tcW w:w="425" w:type="pct"/>
            <w:shd w:val="clear" w:color="auto" w:fill="auto"/>
            <w:noWrap/>
            <w:vAlign w:val="bottom"/>
          </w:tcPr>
          <w:p w14:paraId="0B2A9DF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24713</w:t>
            </w:r>
          </w:p>
        </w:tc>
        <w:tc>
          <w:tcPr>
            <w:tcW w:w="433" w:type="pct"/>
            <w:shd w:val="clear" w:color="auto" w:fill="auto"/>
            <w:noWrap/>
            <w:vAlign w:val="center"/>
          </w:tcPr>
          <w:p w14:paraId="7CFBE1F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33" w:type="pct"/>
            <w:shd w:val="clear" w:color="auto" w:fill="auto"/>
            <w:noWrap/>
            <w:vAlign w:val="center"/>
          </w:tcPr>
          <w:p w14:paraId="66182ED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54F78A37" w14:textId="77777777" w:rsidTr="00D34145">
        <w:trPr>
          <w:trHeight w:val="144"/>
          <w:jc w:val="center"/>
        </w:trPr>
        <w:tc>
          <w:tcPr>
            <w:tcW w:w="2418" w:type="pct"/>
            <w:shd w:val="clear" w:color="auto" w:fill="auto"/>
            <w:noWrap/>
          </w:tcPr>
          <w:p w14:paraId="66ADC49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Ndërtesat private të kujdesit shëndetësor</w:t>
            </w:r>
          </w:p>
        </w:tc>
        <w:tc>
          <w:tcPr>
            <w:tcW w:w="425" w:type="pct"/>
            <w:shd w:val="clear" w:color="auto" w:fill="auto"/>
            <w:noWrap/>
            <w:vAlign w:val="bottom"/>
          </w:tcPr>
          <w:p w14:paraId="335C36C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2592</w:t>
            </w:r>
          </w:p>
        </w:tc>
        <w:tc>
          <w:tcPr>
            <w:tcW w:w="433" w:type="pct"/>
            <w:shd w:val="clear" w:color="auto" w:fill="auto"/>
            <w:noWrap/>
            <w:vAlign w:val="bottom"/>
          </w:tcPr>
          <w:p w14:paraId="73ADC97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2601</w:t>
            </w:r>
          </w:p>
        </w:tc>
        <w:tc>
          <w:tcPr>
            <w:tcW w:w="433" w:type="pct"/>
            <w:shd w:val="clear" w:color="auto" w:fill="auto"/>
            <w:noWrap/>
            <w:vAlign w:val="bottom"/>
          </w:tcPr>
          <w:p w14:paraId="6D174A1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2610</w:t>
            </w:r>
          </w:p>
        </w:tc>
        <w:tc>
          <w:tcPr>
            <w:tcW w:w="425" w:type="pct"/>
            <w:shd w:val="clear" w:color="auto" w:fill="auto"/>
            <w:noWrap/>
            <w:vAlign w:val="bottom"/>
          </w:tcPr>
          <w:p w14:paraId="3181A56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2618</w:t>
            </w:r>
          </w:p>
        </w:tc>
        <w:tc>
          <w:tcPr>
            <w:tcW w:w="433" w:type="pct"/>
            <w:shd w:val="clear" w:color="auto" w:fill="auto"/>
            <w:noWrap/>
            <w:vAlign w:val="center"/>
          </w:tcPr>
          <w:p w14:paraId="55B2320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33" w:type="pct"/>
            <w:shd w:val="clear" w:color="auto" w:fill="auto"/>
            <w:noWrap/>
            <w:vAlign w:val="center"/>
          </w:tcPr>
          <w:p w14:paraId="30374FA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6FEB187F" w14:textId="77777777" w:rsidTr="00D34145">
        <w:trPr>
          <w:trHeight w:val="144"/>
          <w:jc w:val="center"/>
        </w:trPr>
        <w:tc>
          <w:tcPr>
            <w:tcW w:w="2418" w:type="pct"/>
            <w:shd w:val="clear" w:color="auto" w:fill="auto"/>
            <w:noWrap/>
          </w:tcPr>
          <w:p w14:paraId="377E43F0"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25" w:type="pct"/>
            <w:shd w:val="clear" w:color="auto" w:fill="auto"/>
            <w:noWrap/>
            <w:vAlign w:val="bottom"/>
          </w:tcPr>
          <w:p w14:paraId="02010D8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572</w:t>
            </w:r>
          </w:p>
        </w:tc>
        <w:tc>
          <w:tcPr>
            <w:tcW w:w="433" w:type="pct"/>
            <w:shd w:val="clear" w:color="auto" w:fill="auto"/>
            <w:noWrap/>
            <w:vAlign w:val="bottom"/>
          </w:tcPr>
          <w:p w14:paraId="7D6FD3F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574</w:t>
            </w:r>
          </w:p>
        </w:tc>
        <w:tc>
          <w:tcPr>
            <w:tcW w:w="433" w:type="pct"/>
            <w:shd w:val="clear" w:color="auto" w:fill="auto"/>
            <w:noWrap/>
            <w:vAlign w:val="bottom"/>
          </w:tcPr>
          <w:p w14:paraId="4624B81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576</w:t>
            </w:r>
          </w:p>
        </w:tc>
        <w:tc>
          <w:tcPr>
            <w:tcW w:w="425" w:type="pct"/>
            <w:shd w:val="clear" w:color="auto" w:fill="auto"/>
            <w:noWrap/>
            <w:vAlign w:val="bottom"/>
          </w:tcPr>
          <w:p w14:paraId="09B6AAF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578</w:t>
            </w:r>
          </w:p>
        </w:tc>
        <w:tc>
          <w:tcPr>
            <w:tcW w:w="433" w:type="pct"/>
            <w:shd w:val="clear" w:color="auto" w:fill="auto"/>
            <w:noWrap/>
            <w:vAlign w:val="center"/>
          </w:tcPr>
          <w:p w14:paraId="3FC9751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33" w:type="pct"/>
            <w:shd w:val="clear" w:color="auto" w:fill="auto"/>
            <w:noWrap/>
            <w:vAlign w:val="center"/>
          </w:tcPr>
          <w:p w14:paraId="2E9D9F0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2DD7F165" w14:textId="77777777" w:rsidTr="00D34145">
        <w:trPr>
          <w:trHeight w:val="144"/>
          <w:jc w:val="center"/>
        </w:trPr>
        <w:tc>
          <w:tcPr>
            <w:tcW w:w="2418" w:type="pct"/>
            <w:shd w:val="clear" w:color="auto" w:fill="auto"/>
            <w:noWrap/>
          </w:tcPr>
          <w:p w14:paraId="2917C67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Totali</w:t>
            </w:r>
          </w:p>
        </w:tc>
        <w:tc>
          <w:tcPr>
            <w:tcW w:w="425" w:type="pct"/>
            <w:shd w:val="clear" w:color="auto" w:fill="auto"/>
            <w:noWrap/>
            <w:vAlign w:val="bottom"/>
          </w:tcPr>
          <w:p w14:paraId="102650C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104710</w:t>
            </w:r>
          </w:p>
        </w:tc>
        <w:tc>
          <w:tcPr>
            <w:tcW w:w="433" w:type="pct"/>
            <w:shd w:val="clear" w:color="auto" w:fill="auto"/>
            <w:noWrap/>
            <w:vAlign w:val="bottom"/>
          </w:tcPr>
          <w:p w14:paraId="28F4971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105626</w:t>
            </w:r>
          </w:p>
        </w:tc>
        <w:tc>
          <w:tcPr>
            <w:tcW w:w="433" w:type="pct"/>
            <w:shd w:val="clear" w:color="auto" w:fill="auto"/>
            <w:noWrap/>
            <w:vAlign w:val="bottom"/>
          </w:tcPr>
          <w:p w14:paraId="4A550FD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106549</w:t>
            </w:r>
          </w:p>
        </w:tc>
        <w:tc>
          <w:tcPr>
            <w:tcW w:w="425" w:type="pct"/>
            <w:shd w:val="clear" w:color="auto" w:fill="auto"/>
            <w:noWrap/>
            <w:vAlign w:val="bottom"/>
          </w:tcPr>
          <w:p w14:paraId="3C4CA33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107481</w:t>
            </w:r>
          </w:p>
        </w:tc>
        <w:tc>
          <w:tcPr>
            <w:tcW w:w="433" w:type="pct"/>
            <w:shd w:val="clear" w:color="auto" w:fill="auto"/>
            <w:noWrap/>
            <w:vAlign w:val="center"/>
          </w:tcPr>
          <w:p w14:paraId="631D2F3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33" w:type="pct"/>
            <w:shd w:val="clear" w:color="auto" w:fill="auto"/>
            <w:noWrap/>
            <w:vAlign w:val="center"/>
          </w:tcPr>
          <w:p w14:paraId="71AA505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50546B8F" w14:textId="77777777" w:rsidR="003C3DA0" w:rsidRPr="00CC49AB" w:rsidRDefault="003C3DA0" w:rsidP="003C3DA0">
      <w:pPr>
        <w:spacing w:after="0" w:line="240" w:lineRule="auto"/>
        <w:rPr>
          <w:rFonts w:ascii="Garamond" w:hAnsi="Garamond" w:cs="Times New Roman"/>
        </w:rPr>
      </w:pPr>
    </w:p>
    <w:p w14:paraId="51AF2BCF" w14:textId="33F6F5EA" w:rsidR="003C3DA0" w:rsidRPr="00CC49AB" w:rsidRDefault="003C3DA0" w:rsidP="00E82E3E">
      <w:pPr>
        <w:pStyle w:val="TEKSTIIIIII"/>
      </w:pPr>
      <w:bookmarkStart w:id="434" w:name="_Toc184729191"/>
      <w:r w:rsidRPr="00CC49AB">
        <w:t>Aneksi 22: Sipërfaqja e parashikuar (m</w:t>
      </w:r>
      <w:r w:rsidRPr="00CC49AB">
        <w:rPr>
          <w:vertAlign w:val="superscript"/>
        </w:rPr>
        <w:t>2</w:t>
      </w:r>
      <w:r w:rsidRPr="00CC49AB">
        <w:t>) e ndërtesave të shërbimeve private dhe atyre komerciale</w:t>
      </w:r>
      <w:r w:rsidR="00DC2701" w:rsidRPr="00CC49AB">
        <w:t xml:space="preserve"> </w:t>
      </w:r>
      <w:r w:rsidRPr="00CC49AB">
        <w:t>për periudhën</w:t>
      </w:r>
      <w:r w:rsidR="00DC2701" w:rsidRPr="00CC49AB">
        <w:t xml:space="preserve"> </w:t>
      </w:r>
      <w:r w:rsidR="00CE5C83" w:rsidRPr="00CC49AB">
        <w:t>2023–2050</w:t>
      </w:r>
      <w:bookmarkEnd w:id="434"/>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48"/>
        <w:gridCol w:w="1167"/>
        <w:gridCol w:w="1167"/>
        <w:gridCol w:w="1167"/>
        <w:gridCol w:w="1167"/>
        <w:gridCol w:w="1167"/>
        <w:gridCol w:w="1167"/>
      </w:tblGrid>
      <w:tr w:rsidR="003C3DA0" w:rsidRPr="00CC49AB" w14:paraId="6876BDEA" w14:textId="77777777" w:rsidTr="00D34145">
        <w:trPr>
          <w:trHeight w:val="20"/>
          <w:jc w:val="center"/>
        </w:trPr>
        <w:tc>
          <w:tcPr>
            <w:tcW w:w="1256" w:type="pct"/>
            <w:shd w:val="clear" w:color="auto" w:fill="FDE9D9" w:themeFill="accent6" w:themeFillTint="33"/>
            <w:vAlign w:val="center"/>
          </w:tcPr>
          <w:p w14:paraId="48307C64" w14:textId="77777777" w:rsidR="003C3DA0" w:rsidRPr="00CC49AB" w:rsidRDefault="003C3DA0" w:rsidP="008E11B0">
            <w:pPr>
              <w:spacing w:after="0" w:line="240" w:lineRule="auto"/>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624" w:type="pct"/>
            <w:shd w:val="clear" w:color="auto" w:fill="FDE9D9" w:themeFill="accent6" w:themeFillTint="33"/>
            <w:noWrap/>
            <w:vAlign w:val="center"/>
            <w:hideMark/>
          </w:tcPr>
          <w:p w14:paraId="0720DA2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2023</w:t>
            </w:r>
          </w:p>
        </w:tc>
        <w:tc>
          <w:tcPr>
            <w:tcW w:w="624" w:type="pct"/>
            <w:shd w:val="clear" w:color="auto" w:fill="FDE9D9" w:themeFill="accent6" w:themeFillTint="33"/>
            <w:noWrap/>
            <w:vAlign w:val="center"/>
            <w:hideMark/>
          </w:tcPr>
          <w:p w14:paraId="125DCB2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2024</w:t>
            </w:r>
          </w:p>
        </w:tc>
        <w:tc>
          <w:tcPr>
            <w:tcW w:w="624" w:type="pct"/>
            <w:shd w:val="clear" w:color="auto" w:fill="FDE9D9" w:themeFill="accent6" w:themeFillTint="33"/>
            <w:noWrap/>
            <w:vAlign w:val="center"/>
            <w:hideMark/>
          </w:tcPr>
          <w:p w14:paraId="33469D5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2025</w:t>
            </w:r>
          </w:p>
        </w:tc>
        <w:tc>
          <w:tcPr>
            <w:tcW w:w="624" w:type="pct"/>
            <w:shd w:val="clear" w:color="auto" w:fill="FDE9D9" w:themeFill="accent6" w:themeFillTint="33"/>
            <w:noWrap/>
            <w:vAlign w:val="center"/>
            <w:hideMark/>
          </w:tcPr>
          <w:p w14:paraId="370EB8B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2026</w:t>
            </w:r>
          </w:p>
        </w:tc>
        <w:tc>
          <w:tcPr>
            <w:tcW w:w="624" w:type="pct"/>
            <w:shd w:val="clear" w:color="auto" w:fill="FDE9D9" w:themeFill="accent6" w:themeFillTint="33"/>
            <w:noWrap/>
            <w:vAlign w:val="center"/>
            <w:hideMark/>
          </w:tcPr>
          <w:p w14:paraId="4AD23C5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2027</w:t>
            </w:r>
          </w:p>
        </w:tc>
        <w:tc>
          <w:tcPr>
            <w:tcW w:w="624" w:type="pct"/>
            <w:shd w:val="clear" w:color="auto" w:fill="FDE9D9" w:themeFill="accent6" w:themeFillTint="33"/>
            <w:noWrap/>
            <w:vAlign w:val="center"/>
            <w:hideMark/>
          </w:tcPr>
          <w:p w14:paraId="7E60F3D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2028</w:t>
            </w:r>
          </w:p>
        </w:tc>
      </w:tr>
      <w:tr w:rsidR="003C3DA0" w:rsidRPr="00CC49AB" w14:paraId="3D9A02C2" w14:textId="77777777" w:rsidTr="00D34145">
        <w:trPr>
          <w:trHeight w:val="20"/>
          <w:jc w:val="center"/>
        </w:trPr>
        <w:tc>
          <w:tcPr>
            <w:tcW w:w="1256" w:type="pct"/>
            <w:vAlign w:val="center"/>
          </w:tcPr>
          <w:p w14:paraId="2E60B950"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624" w:type="pct"/>
            <w:shd w:val="clear" w:color="auto" w:fill="auto"/>
            <w:noWrap/>
            <w:vAlign w:val="center"/>
          </w:tcPr>
          <w:p w14:paraId="4FB1FCD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5291913</w:t>
            </w:r>
          </w:p>
        </w:tc>
        <w:tc>
          <w:tcPr>
            <w:tcW w:w="624" w:type="pct"/>
            <w:shd w:val="clear" w:color="auto" w:fill="auto"/>
            <w:noWrap/>
            <w:vAlign w:val="center"/>
          </w:tcPr>
          <w:p w14:paraId="7A3DA89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5388927</w:t>
            </w:r>
          </w:p>
        </w:tc>
        <w:tc>
          <w:tcPr>
            <w:tcW w:w="624" w:type="pct"/>
            <w:shd w:val="clear" w:color="auto" w:fill="auto"/>
            <w:noWrap/>
            <w:vAlign w:val="center"/>
          </w:tcPr>
          <w:p w14:paraId="2A794C3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5489080</w:t>
            </w:r>
          </w:p>
        </w:tc>
        <w:tc>
          <w:tcPr>
            <w:tcW w:w="624" w:type="pct"/>
            <w:shd w:val="clear" w:color="auto" w:fill="auto"/>
            <w:noWrap/>
            <w:vAlign w:val="center"/>
          </w:tcPr>
          <w:p w14:paraId="0A6DF65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5591094</w:t>
            </w:r>
          </w:p>
        </w:tc>
        <w:tc>
          <w:tcPr>
            <w:tcW w:w="624" w:type="pct"/>
            <w:shd w:val="clear" w:color="auto" w:fill="auto"/>
            <w:noWrap/>
            <w:vAlign w:val="center"/>
          </w:tcPr>
          <w:p w14:paraId="3790DE1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5695005</w:t>
            </w:r>
          </w:p>
        </w:tc>
        <w:tc>
          <w:tcPr>
            <w:tcW w:w="624" w:type="pct"/>
            <w:shd w:val="clear" w:color="auto" w:fill="auto"/>
            <w:noWrap/>
            <w:vAlign w:val="center"/>
          </w:tcPr>
          <w:p w14:paraId="4BA615A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5800846</w:t>
            </w:r>
          </w:p>
        </w:tc>
      </w:tr>
      <w:tr w:rsidR="003C3DA0" w:rsidRPr="00CC49AB" w14:paraId="0D4BCDD5" w14:textId="77777777" w:rsidTr="00D34145">
        <w:trPr>
          <w:trHeight w:val="20"/>
          <w:jc w:val="center"/>
        </w:trPr>
        <w:tc>
          <w:tcPr>
            <w:tcW w:w="1256" w:type="pct"/>
            <w:vAlign w:val="center"/>
          </w:tcPr>
          <w:p w14:paraId="5868AACF"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Zyrat Private</w:t>
            </w:r>
          </w:p>
        </w:tc>
        <w:tc>
          <w:tcPr>
            <w:tcW w:w="624" w:type="pct"/>
            <w:shd w:val="clear" w:color="auto" w:fill="auto"/>
            <w:noWrap/>
            <w:vAlign w:val="center"/>
          </w:tcPr>
          <w:p w14:paraId="426DBB5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1132603</w:t>
            </w:r>
          </w:p>
        </w:tc>
        <w:tc>
          <w:tcPr>
            <w:tcW w:w="624" w:type="pct"/>
            <w:shd w:val="clear" w:color="auto" w:fill="auto"/>
            <w:noWrap/>
            <w:vAlign w:val="center"/>
          </w:tcPr>
          <w:p w14:paraId="06B8C0E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1151479</w:t>
            </w:r>
          </w:p>
        </w:tc>
        <w:tc>
          <w:tcPr>
            <w:tcW w:w="624" w:type="pct"/>
            <w:shd w:val="clear" w:color="auto" w:fill="auto"/>
            <w:noWrap/>
            <w:vAlign w:val="center"/>
          </w:tcPr>
          <w:p w14:paraId="78CD8F5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1170903</w:t>
            </w:r>
          </w:p>
        </w:tc>
        <w:tc>
          <w:tcPr>
            <w:tcW w:w="624" w:type="pct"/>
            <w:shd w:val="clear" w:color="auto" w:fill="auto"/>
            <w:noWrap/>
            <w:vAlign w:val="center"/>
          </w:tcPr>
          <w:p w14:paraId="010127F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1190653</w:t>
            </w:r>
          </w:p>
        </w:tc>
        <w:tc>
          <w:tcPr>
            <w:tcW w:w="624" w:type="pct"/>
            <w:shd w:val="clear" w:color="auto" w:fill="auto"/>
            <w:noWrap/>
            <w:vAlign w:val="center"/>
          </w:tcPr>
          <w:p w14:paraId="2467187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1210737</w:t>
            </w:r>
          </w:p>
        </w:tc>
        <w:tc>
          <w:tcPr>
            <w:tcW w:w="624" w:type="pct"/>
            <w:shd w:val="clear" w:color="auto" w:fill="auto"/>
            <w:noWrap/>
            <w:vAlign w:val="center"/>
          </w:tcPr>
          <w:p w14:paraId="2221FF4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1231160</w:t>
            </w:r>
          </w:p>
        </w:tc>
      </w:tr>
      <w:tr w:rsidR="003C3DA0" w:rsidRPr="00CC49AB" w14:paraId="22424FAD" w14:textId="77777777" w:rsidTr="00D34145">
        <w:trPr>
          <w:trHeight w:val="20"/>
          <w:jc w:val="center"/>
        </w:trPr>
        <w:tc>
          <w:tcPr>
            <w:tcW w:w="1256" w:type="pct"/>
            <w:vAlign w:val="center"/>
          </w:tcPr>
          <w:p w14:paraId="30241D97" w14:textId="5437B576"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624" w:type="pct"/>
            <w:shd w:val="clear" w:color="auto" w:fill="auto"/>
            <w:noWrap/>
            <w:vAlign w:val="center"/>
          </w:tcPr>
          <w:p w14:paraId="748FE45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746235</w:t>
            </w:r>
          </w:p>
        </w:tc>
        <w:tc>
          <w:tcPr>
            <w:tcW w:w="624" w:type="pct"/>
            <w:shd w:val="clear" w:color="auto" w:fill="auto"/>
            <w:noWrap/>
            <w:vAlign w:val="center"/>
          </w:tcPr>
          <w:p w14:paraId="4F379B7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758672</w:t>
            </w:r>
          </w:p>
        </w:tc>
        <w:tc>
          <w:tcPr>
            <w:tcW w:w="624" w:type="pct"/>
            <w:shd w:val="clear" w:color="auto" w:fill="auto"/>
            <w:noWrap/>
            <w:vAlign w:val="center"/>
          </w:tcPr>
          <w:p w14:paraId="2353C26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771469</w:t>
            </w:r>
          </w:p>
        </w:tc>
        <w:tc>
          <w:tcPr>
            <w:tcW w:w="624" w:type="pct"/>
            <w:shd w:val="clear" w:color="auto" w:fill="auto"/>
            <w:noWrap/>
            <w:vAlign w:val="center"/>
          </w:tcPr>
          <w:p w14:paraId="5F56B12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784482</w:t>
            </w:r>
          </w:p>
        </w:tc>
        <w:tc>
          <w:tcPr>
            <w:tcW w:w="624" w:type="pct"/>
            <w:shd w:val="clear" w:color="auto" w:fill="auto"/>
            <w:noWrap/>
            <w:vAlign w:val="center"/>
          </w:tcPr>
          <w:p w14:paraId="1BD7120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797715</w:t>
            </w:r>
          </w:p>
        </w:tc>
        <w:tc>
          <w:tcPr>
            <w:tcW w:w="624" w:type="pct"/>
            <w:shd w:val="clear" w:color="auto" w:fill="auto"/>
            <w:noWrap/>
            <w:vAlign w:val="center"/>
          </w:tcPr>
          <w:p w14:paraId="24DBE08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811171</w:t>
            </w:r>
          </w:p>
        </w:tc>
      </w:tr>
      <w:tr w:rsidR="003C3DA0" w:rsidRPr="00CC49AB" w14:paraId="113F3F27" w14:textId="77777777" w:rsidTr="00D34145">
        <w:trPr>
          <w:trHeight w:val="20"/>
          <w:jc w:val="center"/>
        </w:trPr>
        <w:tc>
          <w:tcPr>
            <w:tcW w:w="1256" w:type="pct"/>
            <w:vAlign w:val="center"/>
          </w:tcPr>
          <w:p w14:paraId="64F75A24"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Hotele dhe restorante</w:t>
            </w:r>
          </w:p>
        </w:tc>
        <w:tc>
          <w:tcPr>
            <w:tcW w:w="624" w:type="pct"/>
            <w:shd w:val="clear" w:color="auto" w:fill="auto"/>
            <w:noWrap/>
            <w:vAlign w:val="center"/>
          </w:tcPr>
          <w:p w14:paraId="0049FD0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11040247</w:t>
            </w:r>
          </w:p>
        </w:tc>
        <w:tc>
          <w:tcPr>
            <w:tcW w:w="624" w:type="pct"/>
            <w:shd w:val="clear" w:color="auto" w:fill="auto"/>
            <w:noWrap/>
            <w:vAlign w:val="center"/>
          </w:tcPr>
          <w:p w14:paraId="317DE41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11391117</w:t>
            </w:r>
          </w:p>
        </w:tc>
        <w:tc>
          <w:tcPr>
            <w:tcW w:w="624" w:type="pct"/>
            <w:shd w:val="clear" w:color="auto" w:fill="auto"/>
            <w:noWrap/>
            <w:vAlign w:val="center"/>
          </w:tcPr>
          <w:p w14:paraId="45A436A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11757205</w:t>
            </w:r>
          </w:p>
        </w:tc>
        <w:tc>
          <w:tcPr>
            <w:tcW w:w="624" w:type="pct"/>
            <w:shd w:val="clear" w:color="auto" w:fill="auto"/>
            <w:noWrap/>
            <w:vAlign w:val="center"/>
          </w:tcPr>
          <w:p w14:paraId="47D2576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12135058</w:t>
            </w:r>
          </w:p>
        </w:tc>
        <w:tc>
          <w:tcPr>
            <w:tcW w:w="624" w:type="pct"/>
            <w:shd w:val="clear" w:color="auto" w:fill="auto"/>
            <w:noWrap/>
            <w:vAlign w:val="center"/>
          </w:tcPr>
          <w:p w14:paraId="6B70BC7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12525055</w:t>
            </w:r>
          </w:p>
        </w:tc>
        <w:tc>
          <w:tcPr>
            <w:tcW w:w="624" w:type="pct"/>
            <w:shd w:val="clear" w:color="auto" w:fill="auto"/>
            <w:noWrap/>
            <w:vAlign w:val="center"/>
          </w:tcPr>
          <w:p w14:paraId="5EFC546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12927585</w:t>
            </w:r>
          </w:p>
        </w:tc>
      </w:tr>
      <w:tr w:rsidR="003C3DA0" w:rsidRPr="00CC49AB" w14:paraId="453FF7A2" w14:textId="77777777" w:rsidTr="00D34145">
        <w:trPr>
          <w:trHeight w:val="20"/>
          <w:jc w:val="center"/>
        </w:trPr>
        <w:tc>
          <w:tcPr>
            <w:tcW w:w="1256" w:type="pct"/>
            <w:vAlign w:val="center"/>
          </w:tcPr>
          <w:p w14:paraId="42666A13"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624" w:type="pct"/>
            <w:shd w:val="clear" w:color="auto" w:fill="auto"/>
            <w:noWrap/>
            <w:vAlign w:val="center"/>
          </w:tcPr>
          <w:p w14:paraId="6E00298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538320</w:t>
            </w:r>
          </w:p>
        </w:tc>
        <w:tc>
          <w:tcPr>
            <w:tcW w:w="624" w:type="pct"/>
            <w:shd w:val="clear" w:color="auto" w:fill="auto"/>
            <w:noWrap/>
            <w:vAlign w:val="center"/>
          </w:tcPr>
          <w:p w14:paraId="1745021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545497</w:t>
            </w:r>
          </w:p>
        </w:tc>
        <w:tc>
          <w:tcPr>
            <w:tcW w:w="624" w:type="pct"/>
            <w:shd w:val="clear" w:color="auto" w:fill="auto"/>
            <w:noWrap/>
            <w:vAlign w:val="center"/>
          </w:tcPr>
          <w:p w14:paraId="4D6E307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552825</w:t>
            </w:r>
          </w:p>
        </w:tc>
        <w:tc>
          <w:tcPr>
            <w:tcW w:w="624" w:type="pct"/>
            <w:shd w:val="clear" w:color="auto" w:fill="auto"/>
            <w:noWrap/>
            <w:vAlign w:val="center"/>
          </w:tcPr>
          <w:p w14:paraId="1745B4E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560252</w:t>
            </w:r>
          </w:p>
        </w:tc>
        <w:tc>
          <w:tcPr>
            <w:tcW w:w="624" w:type="pct"/>
            <w:shd w:val="clear" w:color="auto" w:fill="auto"/>
            <w:noWrap/>
            <w:vAlign w:val="center"/>
          </w:tcPr>
          <w:p w14:paraId="68399E7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567778</w:t>
            </w:r>
          </w:p>
        </w:tc>
        <w:tc>
          <w:tcPr>
            <w:tcW w:w="624" w:type="pct"/>
            <w:shd w:val="clear" w:color="auto" w:fill="auto"/>
            <w:noWrap/>
            <w:vAlign w:val="center"/>
          </w:tcPr>
          <w:p w14:paraId="05811CF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575406</w:t>
            </w:r>
          </w:p>
        </w:tc>
      </w:tr>
      <w:tr w:rsidR="003C3DA0" w:rsidRPr="00CC49AB" w14:paraId="6F152C61" w14:textId="77777777" w:rsidTr="00D34145">
        <w:trPr>
          <w:trHeight w:val="20"/>
          <w:jc w:val="center"/>
        </w:trPr>
        <w:tc>
          <w:tcPr>
            <w:tcW w:w="1256" w:type="pct"/>
            <w:vAlign w:val="center"/>
          </w:tcPr>
          <w:p w14:paraId="420BD087"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Ndërtesat private sportive</w:t>
            </w:r>
          </w:p>
        </w:tc>
        <w:tc>
          <w:tcPr>
            <w:tcW w:w="624" w:type="pct"/>
            <w:shd w:val="clear" w:color="auto" w:fill="auto"/>
            <w:noWrap/>
            <w:vAlign w:val="center"/>
          </w:tcPr>
          <w:p w14:paraId="5A4B9A3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212118</w:t>
            </w:r>
          </w:p>
        </w:tc>
        <w:tc>
          <w:tcPr>
            <w:tcW w:w="624" w:type="pct"/>
            <w:shd w:val="clear" w:color="auto" w:fill="auto"/>
            <w:noWrap/>
            <w:vAlign w:val="center"/>
          </w:tcPr>
          <w:p w14:paraId="2169162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214946</w:t>
            </w:r>
          </w:p>
        </w:tc>
        <w:tc>
          <w:tcPr>
            <w:tcW w:w="624" w:type="pct"/>
            <w:shd w:val="clear" w:color="auto" w:fill="auto"/>
            <w:noWrap/>
            <w:vAlign w:val="center"/>
          </w:tcPr>
          <w:p w14:paraId="57831FD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217834</w:t>
            </w:r>
          </w:p>
        </w:tc>
        <w:tc>
          <w:tcPr>
            <w:tcW w:w="624" w:type="pct"/>
            <w:shd w:val="clear" w:color="auto" w:fill="auto"/>
            <w:noWrap/>
            <w:vAlign w:val="center"/>
          </w:tcPr>
          <w:p w14:paraId="5C69873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220760</w:t>
            </w:r>
          </w:p>
        </w:tc>
        <w:tc>
          <w:tcPr>
            <w:tcW w:w="624" w:type="pct"/>
            <w:shd w:val="clear" w:color="auto" w:fill="auto"/>
            <w:noWrap/>
            <w:vAlign w:val="center"/>
          </w:tcPr>
          <w:p w14:paraId="577562C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223726</w:t>
            </w:r>
          </w:p>
        </w:tc>
        <w:tc>
          <w:tcPr>
            <w:tcW w:w="624" w:type="pct"/>
            <w:shd w:val="clear" w:color="auto" w:fill="auto"/>
            <w:noWrap/>
            <w:vAlign w:val="center"/>
          </w:tcPr>
          <w:p w14:paraId="4D5C758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226732</w:t>
            </w:r>
          </w:p>
        </w:tc>
      </w:tr>
      <w:tr w:rsidR="003C3DA0" w:rsidRPr="00CC49AB" w14:paraId="71E05485" w14:textId="77777777" w:rsidTr="00D34145">
        <w:trPr>
          <w:trHeight w:val="20"/>
          <w:jc w:val="center"/>
        </w:trPr>
        <w:tc>
          <w:tcPr>
            <w:tcW w:w="1256" w:type="pct"/>
            <w:vAlign w:val="center"/>
          </w:tcPr>
          <w:p w14:paraId="1A5486DE" w14:textId="77777777" w:rsidR="003C3DA0" w:rsidRPr="00CC49AB" w:rsidRDefault="003C3DA0" w:rsidP="008E11B0">
            <w:pPr>
              <w:spacing w:after="0" w:line="240" w:lineRule="auto"/>
              <w:rPr>
                <w:rFonts w:ascii="Garamond" w:hAnsi="Garamond" w:cs="Times New Roman"/>
                <w:b/>
                <w:bCs/>
                <w:sz w:val="18"/>
                <w:szCs w:val="22"/>
              </w:rPr>
            </w:pPr>
            <w:r w:rsidRPr="00CC49AB">
              <w:rPr>
                <w:rFonts w:ascii="Garamond" w:hAnsi="Garamond" w:cs="Times New Roman"/>
                <w:sz w:val="18"/>
                <w:szCs w:val="22"/>
              </w:rPr>
              <w:t>Totali</w:t>
            </w:r>
          </w:p>
        </w:tc>
        <w:tc>
          <w:tcPr>
            <w:tcW w:w="624" w:type="pct"/>
            <w:shd w:val="clear" w:color="auto" w:fill="auto"/>
            <w:noWrap/>
            <w:vAlign w:val="center"/>
          </w:tcPr>
          <w:p w14:paraId="37C6AF6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18961436</w:t>
            </w:r>
          </w:p>
        </w:tc>
        <w:tc>
          <w:tcPr>
            <w:tcW w:w="624" w:type="pct"/>
            <w:shd w:val="clear" w:color="auto" w:fill="auto"/>
            <w:noWrap/>
            <w:vAlign w:val="center"/>
          </w:tcPr>
          <w:p w14:paraId="5C445B4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19450639</w:t>
            </w:r>
          </w:p>
        </w:tc>
        <w:tc>
          <w:tcPr>
            <w:tcW w:w="624" w:type="pct"/>
            <w:shd w:val="clear" w:color="auto" w:fill="auto"/>
            <w:noWrap/>
            <w:vAlign w:val="center"/>
          </w:tcPr>
          <w:p w14:paraId="456DE67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19959316</w:t>
            </w:r>
          </w:p>
        </w:tc>
        <w:tc>
          <w:tcPr>
            <w:tcW w:w="624" w:type="pct"/>
            <w:shd w:val="clear" w:color="auto" w:fill="auto"/>
            <w:noWrap/>
            <w:vAlign w:val="center"/>
          </w:tcPr>
          <w:p w14:paraId="242E535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20482300</w:t>
            </w:r>
          </w:p>
        </w:tc>
        <w:tc>
          <w:tcPr>
            <w:tcW w:w="624" w:type="pct"/>
            <w:shd w:val="clear" w:color="auto" w:fill="auto"/>
            <w:noWrap/>
            <w:vAlign w:val="center"/>
          </w:tcPr>
          <w:p w14:paraId="2041209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21020016</w:t>
            </w:r>
          </w:p>
        </w:tc>
        <w:tc>
          <w:tcPr>
            <w:tcW w:w="624" w:type="pct"/>
            <w:shd w:val="clear" w:color="auto" w:fill="auto"/>
            <w:noWrap/>
            <w:vAlign w:val="center"/>
          </w:tcPr>
          <w:p w14:paraId="7D8BA90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21572900</w:t>
            </w:r>
          </w:p>
        </w:tc>
      </w:tr>
      <w:tr w:rsidR="003C3DA0" w:rsidRPr="00CC49AB" w14:paraId="4130CD78" w14:textId="77777777" w:rsidTr="00D34145">
        <w:trPr>
          <w:trHeight w:val="20"/>
          <w:jc w:val="center"/>
        </w:trPr>
        <w:tc>
          <w:tcPr>
            <w:tcW w:w="1256" w:type="pct"/>
            <w:shd w:val="clear" w:color="auto" w:fill="FDE9D9" w:themeFill="accent6" w:themeFillTint="33"/>
            <w:vAlign w:val="center"/>
          </w:tcPr>
          <w:p w14:paraId="46177092" w14:textId="77777777" w:rsidR="003C3DA0" w:rsidRPr="00CC49AB" w:rsidRDefault="003C3DA0" w:rsidP="008E11B0">
            <w:pPr>
              <w:spacing w:after="0" w:line="240" w:lineRule="auto"/>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624" w:type="pct"/>
            <w:shd w:val="clear" w:color="auto" w:fill="FDE9D9" w:themeFill="accent6" w:themeFillTint="33"/>
            <w:noWrap/>
            <w:vAlign w:val="center"/>
          </w:tcPr>
          <w:p w14:paraId="0C466D6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2029</w:t>
            </w:r>
          </w:p>
        </w:tc>
        <w:tc>
          <w:tcPr>
            <w:tcW w:w="624" w:type="pct"/>
            <w:shd w:val="clear" w:color="auto" w:fill="FDE9D9" w:themeFill="accent6" w:themeFillTint="33"/>
            <w:noWrap/>
            <w:vAlign w:val="center"/>
          </w:tcPr>
          <w:p w14:paraId="04E0C70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2030</w:t>
            </w:r>
          </w:p>
        </w:tc>
        <w:tc>
          <w:tcPr>
            <w:tcW w:w="624" w:type="pct"/>
            <w:shd w:val="clear" w:color="auto" w:fill="FDE9D9" w:themeFill="accent6" w:themeFillTint="33"/>
            <w:noWrap/>
            <w:vAlign w:val="center"/>
          </w:tcPr>
          <w:p w14:paraId="3E3FA4D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2031</w:t>
            </w:r>
          </w:p>
        </w:tc>
        <w:tc>
          <w:tcPr>
            <w:tcW w:w="624" w:type="pct"/>
            <w:shd w:val="clear" w:color="auto" w:fill="FDE9D9" w:themeFill="accent6" w:themeFillTint="33"/>
            <w:noWrap/>
            <w:vAlign w:val="center"/>
          </w:tcPr>
          <w:p w14:paraId="2AA2C0E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2032</w:t>
            </w:r>
          </w:p>
        </w:tc>
        <w:tc>
          <w:tcPr>
            <w:tcW w:w="624" w:type="pct"/>
            <w:shd w:val="clear" w:color="auto" w:fill="FDE9D9" w:themeFill="accent6" w:themeFillTint="33"/>
            <w:noWrap/>
            <w:vAlign w:val="center"/>
          </w:tcPr>
          <w:p w14:paraId="40CEB1E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2033</w:t>
            </w:r>
          </w:p>
        </w:tc>
        <w:tc>
          <w:tcPr>
            <w:tcW w:w="624" w:type="pct"/>
            <w:shd w:val="clear" w:color="auto" w:fill="FDE9D9" w:themeFill="accent6" w:themeFillTint="33"/>
            <w:noWrap/>
            <w:vAlign w:val="center"/>
          </w:tcPr>
          <w:p w14:paraId="548D062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2034</w:t>
            </w:r>
          </w:p>
        </w:tc>
      </w:tr>
      <w:tr w:rsidR="003C3DA0" w:rsidRPr="00CC49AB" w14:paraId="70835A6F" w14:textId="77777777" w:rsidTr="00D34145">
        <w:trPr>
          <w:trHeight w:val="20"/>
          <w:jc w:val="center"/>
        </w:trPr>
        <w:tc>
          <w:tcPr>
            <w:tcW w:w="1256" w:type="pct"/>
            <w:vAlign w:val="center"/>
          </w:tcPr>
          <w:p w14:paraId="08475841"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624" w:type="pct"/>
            <w:shd w:val="clear" w:color="auto" w:fill="auto"/>
            <w:noWrap/>
            <w:vAlign w:val="center"/>
          </w:tcPr>
          <w:p w14:paraId="3411590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5908655</w:t>
            </w:r>
          </w:p>
        </w:tc>
        <w:tc>
          <w:tcPr>
            <w:tcW w:w="624" w:type="pct"/>
            <w:shd w:val="clear" w:color="auto" w:fill="auto"/>
            <w:noWrap/>
            <w:vAlign w:val="center"/>
          </w:tcPr>
          <w:p w14:paraId="189244B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6018468</w:t>
            </w:r>
          </w:p>
        </w:tc>
        <w:tc>
          <w:tcPr>
            <w:tcW w:w="624" w:type="pct"/>
            <w:shd w:val="clear" w:color="auto" w:fill="auto"/>
            <w:noWrap/>
            <w:vAlign w:val="center"/>
          </w:tcPr>
          <w:p w14:paraId="3E62865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6130321</w:t>
            </w:r>
          </w:p>
        </w:tc>
        <w:tc>
          <w:tcPr>
            <w:tcW w:w="624" w:type="pct"/>
            <w:shd w:val="clear" w:color="auto" w:fill="auto"/>
            <w:noWrap/>
            <w:vAlign w:val="center"/>
          </w:tcPr>
          <w:p w14:paraId="64C835A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6244253</w:t>
            </w:r>
          </w:p>
        </w:tc>
        <w:tc>
          <w:tcPr>
            <w:tcW w:w="624" w:type="pct"/>
            <w:shd w:val="clear" w:color="auto" w:fill="auto"/>
            <w:noWrap/>
            <w:vAlign w:val="center"/>
          </w:tcPr>
          <w:p w14:paraId="6FBF528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6360302</w:t>
            </w:r>
          </w:p>
        </w:tc>
        <w:tc>
          <w:tcPr>
            <w:tcW w:w="624" w:type="pct"/>
            <w:shd w:val="clear" w:color="auto" w:fill="auto"/>
            <w:noWrap/>
            <w:vAlign w:val="center"/>
          </w:tcPr>
          <w:p w14:paraId="19CD355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6478508</w:t>
            </w:r>
          </w:p>
        </w:tc>
      </w:tr>
      <w:tr w:rsidR="003C3DA0" w:rsidRPr="00CC49AB" w14:paraId="5C5C34CB" w14:textId="77777777" w:rsidTr="00D34145">
        <w:trPr>
          <w:trHeight w:val="20"/>
          <w:jc w:val="center"/>
        </w:trPr>
        <w:tc>
          <w:tcPr>
            <w:tcW w:w="1256" w:type="pct"/>
            <w:vAlign w:val="center"/>
          </w:tcPr>
          <w:p w14:paraId="7A3157BF"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Zyrat Private</w:t>
            </w:r>
          </w:p>
        </w:tc>
        <w:tc>
          <w:tcPr>
            <w:tcW w:w="624" w:type="pct"/>
            <w:shd w:val="clear" w:color="auto" w:fill="auto"/>
            <w:noWrap/>
            <w:vAlign w:val="center"/>
          </w:tcPr>
          <w:p w14:paraId="52002B4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1251927</w:t>
            </w:r>
          </w:p>
        </w:tc>
        <w:tc>
          <w:tcPr>
            <w:tcW w:w="624" w:type="pct"/>
            <w:shd w:val="clear" w:color="auto" w:fill="auto"/>
            <w:noWrap/>
            <w:vAlign w:val="center"/>
          </w:tcPr>
          <w:p w14:paraId="6B8A1EF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1273045</w:t>
            </w:r>
          </w:p>
        </w:tc>
        <w:tc>
          <w:tcPr>
            <w:tcW w:w="624" w:type="pct"/>
            <w:shd w:val="clear" w:color="auto" w:fill="auto"/>
            <w:noWrap/>
            <w:vAlign w:val="center"/>
          </w:tcPr>
          <w:p w14:paraId="2CD3869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1294518</w:t>
            </w:r>
          </w:p>
        </w:tc>
        <w:tc>
          <w:tcPr>
            <w:tcW w:w="624" w:type="pct"/>
            <w:shd w:val="clear" w:color="auto" w:fill="auto"/>
            <w:noWrap/>
            <w:vAlign w:val="center"/>
          </w:tcPr>
          <w:p w14:paraId="49DFD93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1316354</w:t>
            </w:r>
          </w:p>
        </w:tc>
        <w:tc>
          <w:tcPr>
            <w:tcW w:w="624" w:type="pct"/>
            <w:shd w:val="clear" w:color="auto" w:fill="auto"/>
            <w:noWrap/>
            <w:vAlign w:val="center"/>
          </w:tcPr>
          <w:p w14:paraId="2B9D55A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1338559</w:t>
            </w:r>
          </w:p>
        </w:tc>
        <w:tc>
          <w:tcPr>
            <w:tcW w:w="624" w:type="pct"/>
            <w:shd w:val="clear" w:color="auto" w:fill="auto"/>
            <w:noWrap/>
            <w:vAlign w:val="center"/>
          </w:tcPr>
          <w:p w14:paraId="4DEB710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1361137</w:t>
            </w:r>
          </w:p>
        </w:tc>
      </w:tr>
      <w:tr w:rsidR="003C3DA0" w:rsidRPr="00CC49AB" w14:paraId="175D9474" w14:textId="77777777" w:rsidTr="00D34145">
        <w:trPr>
          <w:trHeight w:val="20"/>
          <w:jc w:val="center"/>
        </w:trPr>
        <w:tc>
          <w:tcPr>
            <w:tcW w:w="1256" w:type="pct"/>
            <w:vAlign w:val="center"/>
          </w:tcPr>
          <w:p w14:paraId="5862375F" w14:textId="78395D8F"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624" w:type="pct"/>
            <w:shd w:val="clear" w:color="auto" w:fill="auto"/>
            <w:noWrap/>
            <w:vAlign w:val="center"/>
          </w:tcPr>
          <w:p w14:paraId="4AF3195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824854</w:t>
            </w:r>
          </w:p>
        </w:tc>
        <w:tc>
          <w:tcPr>
            <w:tcW w:w="624" w:type="pct"/>
            <w:shd w:val="clear" w:color="auto" w:fill="auto"/>
            <w:noWrap/>
            <w:vAlign w:val="center"/>
          </w:tcPr>
          <w:p w14:paraId="6B210D8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838767</w:t>
            </w:r>
          </w:p>
        </w:tc>
        <w:tc>
          <w:tcPr>
            <w:tcW w:w="624" w:type="pct"/>
            <w:shd w:val="clear" w:color="auto" w:fill="auto"/>
            <w:noWrap/>
            <w:vAlign w:val="center"/>
          </w:tcPr>
          <w:p w14:paraId="6E10E0D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852916</w:t>
            </w:r>
          </w:p>
        </w:tc>
        <w:tc>
          <w:tcPr>
            <w:tcW w:w="624" w:type="pct"/>
            <w:shd w:val="clear" w:color="auto" w:fill="auto"/>
            <w:noWrap/>
            <w:vAlign w:val="center"/>
          </w:tcPr>
          <w:p w14:paraId="188E680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867303</w:t>
            </w:r>
          </w:p>
        </w:tc>
        <w:tc>
          <w:tcPr>
            <w:tcW w:w="624" w:type="pct"/>
            <w:shd w:val="clear" w:color="auto" w:fill="auto"/>
            <w:noWrap/>
            <w:vAlign w:val="center"/>
          </w:tcPr>
          <w:p w14:paraId="2A3AB3B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881932</w:t>
            </w:r>
          </w:p>
        </w:tc>
        <w:tc>
          <w:tcPr>
            <w:tcW w:w="624" w:type="pct"/>
            <w:shd w:val="clear" w:color="auto" w:fill="auto"/>
            <w:noWrap/>
            <w:vAlign w:val="center"/>
          </w:tcPr>
          <w:p w14:paraId="290DF43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896809</w:t>
            </w:r>
          </w:p>
        </w:tc>
      </w:tr>
      <w:tr w:rsidR="003C3DA0" w:rsidRPr="00CC49AB" w14:paraId="6B05CF5C" w14:textId="77777777" w:rsidTr="00D34145">
        <w:trPr>
          <w:trHeight w:val="20"/>
          <w:jc w:val="center"/>
        </w:trPr>
        <w:tc>
          <w:tcPr>
            <w:tcW w:w="1256" w:type="pct"/>
            <w:vAlign w:val="center"/>
          </w:tcPr>
          <w:p w14:paraId="7C14F6C3"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Hotele dhe restorante</w:t>
            </w:r>
          </w:p>
        </w:tc>
        <w:tc>
          <w:tcPr>
            <w:tcW w:w="624" w:type="pct"/>
            <w:shd w:val="clear" w:color="auto" w:fill="auto"/>
            <w:noWrap/>
            <w:vAlign w:val="center"/>
          </w:tcPr>
          <w:p w14:paraId="4B4B81C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13343052</w:t>
            </w:r>
          </w:p>
        </w:tc>
        <w:tc>
          <w:tcPr>
            <w:tcW w:w="624" w:type="pct"/>
            <w:shd w:val="clear" w:color="auto" w:fill="auto"/>
            <w:noWrap/>
            <w:vAlign w:val="center"/>
          </w:tcPr>
          <w:p w14:paraId="2ABDF77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13771871</w:t>
            </w:r>
          </w:p>
        </w:tc>
        <w:tc>
          <w:tcPr>
            <w:tcW w:w="624" w:type="pct"/>
            <w:shd w:val="clear" w:color="auto" w:fill="auto"/>
            <w:noWrap/>
            <w:vAlign w:val="center"/>
          </w:tcPr>
          <w:p w14:paraId="54CBAA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14214471</w:t>
            </w:r>
          </w:p>
        </w:tc>
        <w:tc>
          <w:tcPr>
            <w:tcW w:w="624" w:type="pct"/>
            <w:shd w:val="clear" w:color="auto" w:fill="auto"/>
            <w:noWrap/>
            <w:vAlign w:val="center"/>
          </w:tcPr>
          <w:p w14:paraId="2456371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14671296</w:t>
            </w:r>
          </w:p>
        </w:tc>
        <w:tc>
          <w:tcPr>
            <w:tcW w:w="624" w:type="pct"/>
            <w:shd w:val="clear" w:color="auto" w:fill="auto"/>
            <w:noWrap/>
            <w:vAlign w:val="center"/>
          </w:tcPr>
          <w:p w14:paraId="1A8D6F1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15142802</w:t>
            </w:r>
          </w:p>
        </w:tc>
        <w:tc>
          <w:tcPr>
            <w:tcW w:w="624" w:type="pct"/>
            <w:shd w:val="clear" w:color="auto" w:fill="auto"/>
            <w:noWrap/>
            <w:vAlign w:val="center"/>
          </w:tcPr>
          <w:p w14:paraId="3EEB7C2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15629461</w:t>
            </w:r>
          </w:p>
        </w:tc>
      </w:tr>
      <w:tr w:rsidR="003C3DA0" w:rsidRPr="00CC49AB" w14:paraId="1999B1C1" w14:textId="77777777" w:rsidTr="00D34145">
        <w:trPr>
          <w:trHeight w:val="20"/>
          <w:jc w:val="center"/>
        </w:trPr>
        <w:tc>
          <w:tcPr>
            <w:tcW w:w="1256" w:type="pct"/>
            <w:vAlign w:val="center"/>
          </w:tcPr>
          <w:p w14:paraId="58F0E04D"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624" w:type="pct"/>
            <w:shd w:val="clear" w:color="auto" w:fill="auto"/>
            <w:noWrap/>
            <w:vAlign w:val="center"/>
          </w:tcPr>
          <w:p w14:paraId="2BD9C8C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583136</w:t>
            </w:r>
          </w:p>
        </w:tc>
        <w:tc>
          <w:tcPr>
            <w:tcW w:w="624" w:type="pct"/>
            <w:shd w:val="clear" w:color="auto" w:fill="auto"/>
            <w:noWrap/>
            <w:vAlign w:val="center"/>
          </w:tcPr>
          <w:p w14:paraId="5CF78BB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590970</w:t>
            </w:r>
          </w:p>
        </w:tc>
        <w:tc>
          <w:tcPr>
            <w:tcW w:w="624" w:type="pct"/>
            <w:shd w:val="clear" w:color="auto" w:fill="auto"/>
            <w:noWrap/>
            <w:vAlign w:val="center"/>
          </w:tcPr>
          <w:p w14:paraId="1FB727F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598909</w:t>
            </w:r>
          </w:p>
        </w:tc>
        <w:tc>
          <w:tcPr>
            <w:tcW w:w="624" w:type="pct"/>
            <w:shd w:val="clear" w:color="auto" w:fill="auto"/>
            <w:noWrap/>
            <w:vAlign w:val="center"/>
          </w:tcPr>
          <w:p w14:paraId="50853C0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606955</w:t>
            </w:r>
          </w:p>
        </w:tc>
        <w:tc>
          <w:tcPr>
            <w:tcW w:w="624" w:type="pct"/>
            <w:shd w:val="clear" w:color="auto" w:fill="auto"/>
            <w:noWrap/>
            <w:vAlign w:val="center"/>
          </w:tcPr>
          <w:p w14:paraId="225D61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615108</w:t>
            </w:r>
          </w:p>
        </w:tc>
        <w:tc>
          <w:tcPr>
            <w:tcW w:w="624" w:type="pct"/>
            <w:shd w:val="clear" w:color="auto" w:fill="auto"/>
            <w:noWrap/>
            <w:vAlign w:val="center"/>
          </w:tcPr>
          <w:p w14:paraId="73803C6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623372</w:t>
            </w:r>
          </w:p>
        </w:tc>
      </w:tr>
      <w:tr w:rsidR="003C3DA0" w:rsidRPr="00CC49AB" w14:paraId="54FB6C56" w14:textId="77777777" w:rsidTr="00D34145">
        <w:trPr>
          <w:trHeight w:val="20"/>
          <w:jc w:val="center"/>
        </w:trPr>
        <w:tc>
          <w:tcPr>
            <w:tcW w:w="1256" w:type="pct"/>
            <w:vAlign w:val="center"/>
          </w:tcPr>
          <w:p w14:paraId="38450278"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Ndërtesat private sportive</w:t>
            </w:r>
          </w:p>
        </w:tc>
        <w:tc>
          <w:tcPr>
            <w:tcW w:w="624" w:type="pct"/>
            <w:shd w:val="clear" w:color="auto" w:fill="auto"/>
            <w:noWrap/>
            <w:vAlign w:val="center"/>
          </w:tcPr>
          <w:p w14:paraId="4A7C88C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229778</w:t>
            </w:r>
          </w:p>
        </w:tc>
        <w:tc>
          <w:tcPr>
            <w:tcW w:w="624" w:type="pct"/>
            <w:shd w:val="clear" w:color="auto" w:fill="auto"/>
            <w:noWrap/>
            <w:vAlign w:val="center"/>
          </w:tcPr>
          <w:p w14:paraId="2697928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232864</w:t>
            </w:r>
          </w:p>
        </w:tc>
        <w:tc>
          <w:tcPr>
            <w:tcW w:w="624" w:type="pct"/>
            <w:shd w:val="clear" w:color="auto" w:fill="auto"/>
            <w:noWrap/>
            <w:vAlign w:val="center"/>
          </w:tcPr>
          <w:p w14:paraId="1FDC4DC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235993</w:t>
            </w:r>
          </w:p>
        </w:tc>
        <w:tc>
          <w:tcPr>
            <w:tcW w:w="624" w:type="pct"/>
            <w:shd w:val="clear" w:color="auto" w:fill="auto"/>
            <w:noWrap/>
            <w:vAlign w:val="center"/>
          </w:tcPr>
          <w:p w14:paraId="619FDEB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239163</w:t>
            </w:r>
          </w:p>
        </w:tc>
        <w:tc>
          <w:tcPr>
            <w:tcW w:w="624" w:type="pct"/>
            <w:shd w:val="clear" w:color="auto" w:fill="auto"/>
            <w:noWrap/>
            <w:vAlign w:val="center"/>
          </w:tcPr>
          <w:p w14:paraId="4D30317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242376</w:t>
            </w:r>
          </w:p>
        </w:tc>
        <w:tc>
          <w:tcPr>
            <w:tcW w:w="624" w:type="pct"/>
            <w:shd w:val="clear" w:color="auto" w:fill="auto"/>
            <w:noWrap/>
            <w:vAlign w:val="center"/>
          </w:tcPr>
          <w:p w14:paraId="4CE7001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245632</w:t>
            </w:r>
          </w:p>
        </w:tc>
      </w:tr>
      <w:tr w:rsidR="003C3DA0" w:rsidRPr="00CC49AB" w14:paraId="476EF723" w14:textId="77777777" w:rsidTr="00D34145">
        <w:trPr>
          <w:trHeight w:val="20"/>
          <w:jc w:val="center"/>
        </w:trPr>
        <w:tc>
          <w:tcPr>
            <w:tcW w:w="1256" w:type="pct"/>
            <w:vAlign w:val="center"/>
          </w:tcPr>
          <w:p w14:paraId="4C78145B" w14:textId="77777777" w:rsidR="003C3DA0" w:rsidRPr="00CC49AB" w:rsidRDefault="003C3DA0" w:rsidP="008E11B0">
            <w:pPr>
              <w:spacing w:after="0" w:line="240" w:lineRule="auto"/>
              <w:rPr>
                <w:rFonts w:ascii="Garamond" w:hAnsi="Garamond" w:cs="Times New Roman"/>
                <w:b/>
                <w:bCs/>
                <w:sz w:val="18"/>
                <w:szCs w:val="22"/>
              </w:rPr>
            </w:pPr>
            <w:r w:rsidRPr="00CC49AB">
              <w:rPr>
                <w:rFonts w:ascii="Garamond" w:hAnsi="Garamond" w:cs="Times New Roman"/>
                <w:sz w:val="18"/>
                <w:szCs w:val="22"/>
              </w:rPr>
              <w:t>Totali</w:t>
            </w:r>
          </w:p>
        </w:tc>
        <w:tc>
          <w:tcPr>
            <w:tcW w:w="624" w:type="pct"/>
            <w:shd w:val="clear" w:color="auto" w:fill="auto"/>
            <w:noWrap/>
            <w:vAlign w:val="center"/>
          </w:tcPr>
          <w:p w14:paraId="35B1BD3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22141401</w:t>
            </w:r>
          </w:p>
        </w:tc>
        <w:tc>
          <w:tcPr>
            <w:tcW w:w="624" w:type="pct"/>
            <w:shd w:val="clear" w:color="auto" w:fill="auto"/>
            <w:noWrap/>
            <w:vAlign w:val="center"/>
          </w:tcPr>
          <w:p w14:paraId="7EB52F8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22725984</w:t>
            </w:r>
          </w:p>
        </w:tc>
        <w:tc>
          <w:tcPr>
            <w:tcW w:w="624" w:type="pct"/>
            <w:shd w:val="clear" w:color="auto" w:fill="auto"/>
            <w:noWrap/>
            <w:vAlign w:val="center"/>
          </w:tcPr>
          <w:p w14:paraId="07EE8AD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23327127</w:t>
            </w:r>
          </w:p>
        </w:tc>
        <w:tc>
          <w:tcPr>
            <w:tcW w:w="624" w:type="pct"/>
            <w:shd w:val="clear" w:color="auto" w:fill="auto"/>
            <w:noWrap/>
            <w:vAlign w:val="center"/>
          </w:tcPr>
          <w:p w14:paraId="6550562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23945323</w:t>
            </w:r>
          </w:p>
        </w:tc>
        <w:tc>
          <w:tcPr>
            <w:tcW w:w="624" w:type="pct"/>
            <w:shd w:val="clear" w:color="auto" w:fill="auto"/>
            <w:noWrap/>
            <w:vAlign w:val="center"/>
          </w:tcPr>
          <w:p w14:paraId="56061B6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24581079</w:t>
            </w:r>
          </w:p>
        </w:tc>
        <w:tc>
          <w:tcPr>
            <w:tcW w:w="624" w:type="pct"/>
            <w:shd w:val="clear" w:color="auto" w:fill="auto"/>
            <w:noWrap/>
            <w:vAlign w:val="center"/>
          </w:tcPr>
          <w:p w14:paraId="4355A38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25234919</w:t>
            </w:r>
          </w:p>
        </w:tc>
      </w:tr>
      <w:tr w:rsidR="003C3DA0" w:rsidRPr="00CC49AB" w14:paraId="66D7C794" w14:textId="77777777" w:rsidTr="00D34145">
        <w:trPr>
          <w:trHeight w:val="20"/>
          <w:jc w:val="center"/>
        </w:trPr>
        <w:tc>
          <w:tcPr>
            <w:tcW w:w="1256" w:type="pct"/>
            <w:shd w:val="clear" w:color="auto" w:fill="FDE9D9" w:themeFill="accent6" w:themeFillTint="33"/>
            <w:vAlign w:val="center"/>
          </w:tcPr>
          <w:p w14:paraId="070BE10B" w14:textId="77777777" w:rsidR="003C3DA0" w:rsidRPr="00CC49AB" w:rsidRDefault="003C3DA0" w:rsidP="008E11B0">
            <w:pPr>
              <w:spacing w:after="0" w:line="240" w:lineRule="auto"/>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624" w:type="pct"/>
            <w:shd w:val="clear" w:color="auto" w:fill="FDE9D9" w:themeFill="accent6" w:themeFillTint="33"/>
            <w:noWrap/>
            <w:vAlign w:val="center"/>
          </w:tcPr>
          <w:p w14:paraId="6DC528F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2035</w:t>
            </w:r>
          </w:p>
        </w:tc>
        <w:tc>
          <w:tcPr>
            <w:tcW w:w="624" w:type="pct"/>
            <w:shd w:val="clear" w:color="auto" w:fill="FDE9D9" w:themeFill="accent6" w:themeFillTint="33"/>
            <w:noWrap/>
            <w:vAlign w:val="center"/>
          </w:tcPr>
          <w:p w14:paraId="3FC1F1B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2036</w:t>
            </w:r>
          </w:p>
        </w:tc>
        <w:tc>
          <w:tcPr>
            <w:tcW w:w="624" w:type="pct"/>
            <w:shd w:val="clear" w:color="auto" w:fill="FDE9D9" w:themeFill="accent6" w:themeFillTint="33"/>
            <w:noWrap/>
            <w:vAlign w:val="center"/>
          </w:tcPr>
          <w:p w14:paraId="0E61B1F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2037</w:t>
            </w:r>
          </w:p>
        </w:tc>
        <w:tc>
          <w:tcPr>
            <w:tcW w:w="624" w:type="pct"/>
            <w:shd w:val="clear" w:color="auto" w:fill="FDE9D9" w:themeFill="accent6" w:themeFillTint="33"/>
            <w:noWrap/>
            <w:vAlign w:val="center"/>
          </w:tcPr>
          <w:p w14:paraId="54F475E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2038</w:t>
            </w:r>
          </w:p>
        </w:tc>
        <w:tc>
          <w:tcPr>
            <w:tcW w:w="624" w:type="pct"/>
            <w:shd w:val="clear" w:color="auto" w:fill="FDE9D9" w:themeFill="accent6" w:themeFillTint="33"/>
            <w:noWrap/>
            <w:vAlign w:val="center"/>
          </w:tcPr>
          <w:p w14:paraId="415C8C8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2039</w:t>
            </w:r>
          </w:p>
        </w:tc>
        <w:tc>
          <w:tcPr>
            <w:tcW w:w="624" w:type="pct"/>
            <w:shd w:val="clear" w:color="auto" w:fill="FDE9D9" w:themeFill="accent6" w:themeFillTint="33"/>
            <w:noWrap/>
            <w:vAlign w:val="center"/>
          </w:tcPr>
          <w:p w14:paraId="16877D1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2040</w:t>
            </w:r>
          </w:p>
        </w:tc>
      </w:tr>
      <w:tr w:rsidR="003C3DA0" w:rsidRPr="00CC49AB" w14:paraId="2034FBD5" w14:textId="77777777" w:rsidTr="00D34145">
        <w:trPr>
          <w:trHeight w:val="20"/>
          <w:jc w:val="center"/>
        </w:trPr>
        <w:tc>
          <w:tcPr>
            <w:tcW w:w="1256" w:type="pct"/>
            <w:vAlign w:val="center"/>
          </w:tcPr>
          <w:p w14:paraId="7F10773E"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624" w:type="pct"/>
            <w:shd w:val="clear" w:color="auto" w:fill="auto"/>
            <w:noWrap/>
            <w:vAlign w:val="center"/>
          </w:tcPr>
          <w:p w14:paraId="35BB76B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6598912</w:t>
            </w:r>
          </w:p>
        </w:tc>
        <w:tc>
          <w:tcPr>
            <w:tcW w:w="624" w:type="pct"/>
            <w:shd w:val="clear" w:color="auto" w:fill="auto"/>
            <w:noWrap/>
            <w:vAlign w:val="center"/>
          </w:tcPr>
          <w:p w14:paraId="73C71C2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6721552</w:t>
            </w:r>
          </w:p>
        </w:tc>
        <w:tc>
          <w:tcPr>
            <w:tcW w:w="624" w:type="pct"/>
            <w:shd w:val="clear" w:color="auto" w:fill="auto"/>
            <w:noWrap/>
            <w:vAlign w:val="center"/>
          </w:tcPr>
          <w:p w14:paraId="389103A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6846472</w:t>
            </w:r>
          </w:p>
        </w:tc>
        <w:tc>
          <w:tcPr>
            <w:tcW w:w="624" w:type="pct"/>
            <w:shd w:val="clear" w:color="auto" w:fill="auto"/>
            <w:noWrap/>
            <w:vAlign w:val="center"/>
          </w:tcPr>
          <w:p w14:paraId="2E45E9B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6973714</w:t>
            </w:r>
          </w:p>
        </w:tc>
        <w:tc>
          <w:tcPr>
            <w:tcW w:w="624" w:type="pct"/>
            <w:shd w:val="clear" w:color="auto" w:fill="auto"/>
            <w:noWrap/>
            <w:vAlign w:val="center"/>
          </w:tcPr>
          <w:p w14:paraId="4B241FB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7103321</w:t>
            </w:r>
          </w:p>
        </w:tc>
        <w:tc>
          <w:tcPr>
            <w:tcW w:w="624" w:type="pct"/>
            <w:shd w:val="clear" w:color="auto" w:fill="auto"/>
            <w:noWrap/>
            <w:vAlign w:val="center"/>
          </w:tcPr>
          <w:p w14:paraId="43E0C01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7235336</w:t>
            </w:r>
          </w:p>
        </w:tc>
      </w:tr>
      <w:tr w:rsidR="003C3DA0" w:rsidRPr="00CC49AB" w14:paraId="26A1ACC4" w14:textId="77777777" w:rsidTr="00D34145">
        <w:trPr>
          <w:trHeight w:val="20"/>
          <w:jc w:val="center"/>
        </w:trPr>
        <w:tc>
          <w:tcPr>
            <w:tcW w:w="1256" w:type="pct"/>
            <w:vAlign w:val="center"/>
          </w:tcPr>
          <w:p w14:paraId="2BADE1F0"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Zyrat Private</w:t>
            </w:r>
          </w:p>
        </w:tc>
        <w:tc>
          <w:tcPr>
            <w:tcW w:w="624" w:type="pct"/>
            <w:shd w:val="clear" w:color="auto" w:fill="auto"/>
            <w:noWrap/>
            <w:vAlign w:val="center"/>
          </w:tcPr>
          <w:p w14:paraId="48C1799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1384097</w:t>
            </w:r>
          </w:p>
        </w:tc>
        <w:tc>
          <w:tcPr>
            <w:tcW w:w="624" w:type="pct"/>
            <w:shd w:val="clear" w:color="auto" w:fill="auto"/>
            <w:noWrap/>
            <w:vAlign w:val="center"/>
          </w:tcPr>
          <w:p w14:paraId="4161B78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1407444</w:t>
            </w:r>
          </w:p>
        </w:tc>
        <w:tc>
          <w:tcPr>
            <w:tcW w:w="624" w:type="pct"/>
            <w:shd w:val="clear" w:color="auto" w:fill="auto"/>
            <w:noWrap/>
            <w:vAlign w:val="center"/>
          </w:tcPr>
          <w:p w14:paraId="5CCA4F3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1431185</w:t>
            </w:r>
          </w:p>
        </w:tc>
        <w:tc>
          <w:tcPr>
            <w:tcW w:w="624" w:type="pct"/>
            <w:shd w:val="clear" w:color="auto" w:fill="auto"/>
            <w:noWrap/>
            <w:vAlign w:val="center"/>
          </w:tcPr>
          <w:p w14:paraId="584DF26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1455326</w:t>
            </w:r>
          </w:p>
        </w:tc>
        <w:tc>
          <w:tcPr>
            <w:tcW w:w="624" w:type="pct"/>
            <w:shd w:val="clear" w:color="auto" w:fill="auto"/>
            <w:noWrap/>
            <w:vAlign w:val="center"/>
          </w:tcPr>
          <w:p w14:paraId="415867A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1479874</w:t>
            </w:r>
          </w:p>
        </w:tc>
        <w:tc>
          <w:tcPr>
            <w:tcW w:w="624" w:type="pct"/>
            <w:shd w:val="clear" w:color="auto" w:fill="auto"/>
            <w:noWrap/>
            <w:vAlign w:val="center"/>
          </w:tcPr>
          <w:p w14:paraId="778E3C0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1504837</w:t>
            </w:r>
          </w:p>
        </w:tc>
      </w:tr>
      <w:tr w:rsidR="003C3DA0" w:rsidRPr="00CC49AB" w14:paraId="555FBB1C" w14:textId="77777777" w:rsidTr="00D34145">
        <w:trPr>
          <w:trHeight w:val="20"/>
          <w:jc w:val="center"/>
        </w:trPr>
        <w:tc>
          <w:tcPr>
            <w:tcW w:w="1256" w:type="pct"/>
            <w:vAlign w:val="center"/>
          </w:tcPr>
          <w:p w14:paraId="236D94FA" w14:textId="4BC7342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624" w:type="pct"/>
            <w:shd w:val="clear" w:color="auto" w:fill="auto"/>
            <w:noWrap/>
            <w:vAlign w:val="center"/>
          </w:tcPr>
          <w:p w14:paraId="3DF8F00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911936</w:t>
            </w:r>
          </w:p>
        </w:tc>
        <w:tc>
          <w:tcPr>
            <w:tcW w:w="624" w:type="pct"/>
            <w:shd w:val="clear" w:color="auto" w:fill="auto"/>
            <w:noWrap/>
            <w:vAlign w:val="center"/>
          </w:tcPr>
          <w:p w14:paraId="121CC84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927319</w:t>
            </w:r>
          </w:p>
        </w:tc>
        <w:tc>
          <w:tcPr>
            <w:tcW w:w="624" w:type="pct"/>
            <w:shd w:val="clear" w:color="auto" w:fill="auto"/>
            <w:noWrap/>
            <w:vAlign w:val="center"/>
          </w:tcPr>
          <w:p w14:paraId="753D460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942961</w:t>
            </w:r>
          </w:p>
        </w:tc>
        <w:tc>
          <w:tcPr>
            <w:tcW w:w="624" w:type="pct"/>
            <w:shd w:val="clear" w:color="auto" w:fill="auto"/>
            <w:noWrap/>
            <w:vAlign w:val="center"/>
          </w:tcPr>
          <w:p w14:paraId="4AB477B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958867</w:t>
            </w:r>
          </w:p>
        </w:tc>
        <w:tc>
          <w:tcPr>
            <w:tcW w:w="624" w:type="pct"/>
            <w:shd w:val="clear" w:color="auto" w:fill="auto"/>
            <w:noWrap/>
            <w:vAlign w:val="center"/>
          </w:tcPr>
          <w:p w14:paraId="0862C84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975041</w:t>
            </w:r>
          </w:p>
        </w:tc>
        <w:tc>
          <w:tcPr>
            <w:tcW w:w="624" w:type="pct"/>
            <w:shd w:val="clear" w:color="auto" w:fill="auto"/>
            <w:noWrap/>
            <w:vAlign w:val="center"/>
          </w:tcPr>
          <w:p w14:paraId="50AB441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991488</w:t>
            </w:r>
          </w:p>
        </w:tc>
      </w:tr>
      <w:tr w:rsidR="003C3DA0" w:rsidRPr="00CC49AB" w14:paraId="00665225" w14:textId="77777777" w:rsidTr="00D34145">
        <w:trPr>
          <w:trHeight w:val="20"/>
          <w:jc w:val="center"/>
        </w:trPr>
        <w:tc>
          <w:tcPr>
            <w:tcW w:w="1256" w:type="pct"/>
            <w:vAlign w:val="center"/>
          </w:tcPr>
          <w:p w14:paraId="549A0713"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Hotele dhe restorante</w:t>
            </w:r>
          </w:p>
        </w:tc>
        <w:tc>
          <w:tcPr>
            <w:tcW w:w="624" w:type="pct"/>
            <w:shd w:val="clear" w:color="auto" w:fill="auto"/>
            <w:noWrap/>
            <w:vAlign w:val="center"/>
          </w:tcPr>
          <w:p w14:paraId="340E3EF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16131761</w:t>
            </w:r>
          </w:p>
        </w:tc>
        <w:tc>
          <w:tcPr>
            <w:tcW w:w="624" w:type="pct"/>
            <w:shd w:val="clear" w:color="auto" w:fill="auto"/>
            <w:noWrap/>
            <w:vAlign w:val="center"/>
          </w:tcPr>
          <w:p w14:paraId="219171A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16568585</w:t>
            </w:r>
          </w:p>
        </w:tc>
        <w:tc>
          <w:tcPr>
            <w:tcW w:w="624" w:type="pct"/>
            <w:shd w:val="clear" w:color="auto" w:fill="auto"/>
            <w:noWrap/>
            <w:vAlign w:val="center"/>
          </w:tcPr>
          <w:p w14:paraId="63C0EB4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17017237</w:t>
            </w:r>
          </w:p>
        </w:tc>
        <w:tc>
          <w:tcPr>
            <w:tcW w:w="624" w:type="pct"/>
            <w:shd w:val="clear" w:color="auto" w:fill="auto"/>
            <w:noWrap/>
            <w:vAlign w:val="center"/>
          </w:tcPr>
          <w:p w14:paraId="7B0FE38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17478038</w:t>
            </w:r>
          </w:p>
        </w:tc>
        <w:tc>
          <w:tcPr>
            <w:tcW w:w="624" w:type="pct"/>
            <w:shd w:val="clear" w:color="auto" w:fill="auto"/>
            <w:noWrap/>
            <w:vAlign w:val="center"/>
          </w:tcPr>
          <w:p w14:paraId="2B999EB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17951317</w:t>
            </w:r>
          </w:p>
        </w:tc>
        <w:tc>
          <w:tcPr>
            <w:tcW w:w="624" w:type="pct"/>
            <w:shd w:val="clear" w:color="auto" w:fill="auto"/>
            <w:noWrap/>
            <w:vAlign w:val="center"/>
          </w:tcPr>
          <w:p w14:paraId="3F6AD47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18437412</w:t>
            </w:r>
          </w:p>
        </w:tc>
      </w:tr>
      <w:tr w:rsidR="003C3DA0" w:rsidRPr="00CC49AB" w14:paraId="31B7DF77" w14:textId="77777777" w:rsidTr="00D34145">
        <w:trPr>
          <w:trHeight w:val="20"/>
          <w:jc w:val="center"/>
        </w:trPr>
        <w:tc>
          <w:tcPr>
            <w:tcW w:w="1256" w:type="pct"/>
            <w:vAlign w:val="center"/>
          </w:tcPr>
          <w:p w14:paraId="706A18A6"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624" w:type="pct"/>
            <w:shd w:val="clear" w:color="auto" w:fill="auto"/>
            <w:noWrap/>
            <w:vAlign w:val="center"/>
          </w:tcPr>
          <w:p w14:paraId="314095E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631746</w:t>
            </w:r>
          </w:p>
        </w:tc>
        <w:tc>
          <w:tcPr>
            <w:tcW w:w="624" w:type="pct"/>
            <w:shd w:val="clear" w:color="auto" w:fill="auto"/>
            <w:noWrap/>
            <w:vAlign w:val="center"/>
          </w:tcPr>
          <w:p w14:paraId="15C2F7D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640233</w:t>
            </w:r>
          </w:p>
        </w:tc>
        <w:tc>
          <w:tcPr>
            <w:tcW w:w="624" w:type="pct"/>
            <w:shd w:val="clear" w:color="auto" w:fill="auto"/>
            <w:noWrap/>
            <w:vAlign w:val="center"/>
          </w:tcPr>
          <w:p w14:paraId="73A9B1F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648834</w:t>
            </w:r>
          </w:p>
        </w:tc>
        <w:tc>
          <w:tcPr>
            <w:tcW w:w="624" w:type="pct"/>
            <w:shd w:val="clear" w:color="auto" w:fill="auto"/>
            <w:noWrap/>
            <w:vAlign w:val="center"/>
          </w:tcPr>
          <w:p w14:paraId="501C3A0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657550</w:t>
            </w:r>
          </w:p>
        </w:tc>
        <w:tc>
          <w:tcPr>
            <w:tcW w:w="624" w:type="pct"/>
            <w:shd w:val="clear" w:color="auto" w:fill="auto"/>
            <w:noWrap/>
            <w:vAlign w:val="center"/>
          </w:tcPr>
          <w:p w14:paraId="65EBD3E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666384</w:t>
            </w:r>
          </w:p>
        </w:tc>
        <w:tc>
          <w:tcPr>
            <w:tcW w:w="624" w:type="pct"/>
            <w:shd w:val="clear" w:color="auto" w:fill="auto"/>
            <w:noWrap/>
            <w:vAlign w:val="center"/>
          </w:tcPr>
          <w:p w14:paraId="232DDE5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675336</w:t>
            </w:r>
          </w:p>
        </w:tc>
      </w:tr>
      <w:tr w:rsidR="003C3DA0" w:rsidRPr="00CC49AB" w14:paraId="2E0F27EF" w14:textId="77777777" w:rsidTr="00D34145">
        <w:trPr>
          <w:trHeight w:val="20"/>
          <w:jc w:val="center"/>
        </w:trPr>
        <w:tc>
          <w:tcPr>
            <w:tcW w:w="1256" w:type="pct"/>
            <w:vAlign w:val="center"/>
          </w:tcPr>
          <w:p w14:paraId="7604979E"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Ndërtesat private sportive</w:t>
            </w:r>
          </w:p>
        </w:tc>
        <w:tc>
          <w:tcPr>
            <w:tcW w:w="624" w:type="pct"/>
            <w:shd w:val="clear" w:color="auto" w:fill="auto"/>
            <w:noWrap/>
            <w:vAlign w:val="center"/>
          </w:tcPr>
          <w:p w14:paraId="29397BD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248932</w:t>
            </w:r>
          </w:p>
        </w:tc>
        <w:tc>
          <w:tcPr>
            <w:tcW w:w="624" w:type="pct"/>
            <w:shd w:val="clear" w:color="auto" w:fill="auto"/>
            <w:noWrap/>
            <w:vAlign w:val="center"/>
          </w:tcPr>
          <w:p w14:paraId="1D51A3A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252276</w:t>
            </w:r>
          </w:p>
        </w:tc>
        <w:tc>
          <w:tcPr>
            <w:tcW w:w="624" w:type="pct"/>
            <w:shd w:val="clear" w:color="auto" w:fill="auto"/>
            <w:noWrap/>
            <w:vAlign w:val="center"/>
          </w:tcPr>
          <w:p w14:paraId="60010E3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255665</w:t>
            </w:r>
          </w:p>
        </w:tc>
        <w:tc>
          <w:tcPr>
            <w:tcW w:w="624" w:type="pct"/>
            <w:shd w:val="clear" w:color="auto" w:fill="auto"/>
            <w:noWrap/>
            <w:vAlign w:val="center"/>
          </w:tcPr>
          <w:p w14:paraId="238C5E0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259100</w:t>
            </w:r>
          </w:p>
        </w:tc>
        <w:tc>
          <w:tcPr>
            <w:tcW w:w="624" w:type="pct"/>
            <w:shd w:val="clear" w:color="auto" w:fill="auto"/>
            <w:noWrap/>
            <w:vAlign w:val="center"/>
          </w:tcPr>
          <w:p w14:paraId="5B0015E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262580</w:t>
            </w:r>
          </w:p>
        </w:tc>
        <w:tc>
          <w:tcPr>
            <w:tcW w:w="624" w:type="pct"/>
            <w:shd w:val="clear" w:color="auto" w:fill="auto"/>
            <w:noWrap/>
            <w:vAlign w:val="center"/>
          </w:tcPr>
          <w:p w14:paraId="2D54ECD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266108</w:t>
            </w:r>
          </w:p>
        </w:tc>
      </w:tr>
      <w:tr w:rsidR="003C3DA0" w:rsidRPr="00CC49AB" w14:paraId="16184CA2" w14:textId="77777777" w:rsidTr="00D34145">
        <w:trPr>
          <w:trHeight w:val="20"/>
          <w:jc w:val="center"/>
        </w:trPr>
        <w:tc>
          <w:tcPr>
            <w:tcW w:w="1256" w:type="pct"/>
            <w:vAlign w:val="center"/>
          </w:tcPr>
          <w:p w14:paraId="167BD345" w14:textId="77777777" w:rsidR="003C3DA0" w:rsidRPr="00CC49AB" w:rsidRDefault="003C3DA0" w:rsidP="008E11B0">
            <w:pPr>
              <w:spacing w:after="0" w:line="240" w:lineRule="auto"/>
              <w:rPr>
                <w:rFonts w:ascii="Garamond" w:hAnsi="Garamond" w:cs="Times New Roman"/>
                <w:b/>
                <w:bCs/>
                <w:sz w:val="18"/>
                <w:szCs w:val="22"/>
              </w:rPr>
            </w:pPr>
            <w:r w:rsidRPr="00CC49AB">
              <w:rPr>
                <w:rFonts w:ascii="Garamond" w:hAnsi="Garamond" w:cs="Times New Roman"/>
                <w:sz w:val="18"/>
                <w:szCs w:val="22"/>
              </w:rPr>
              <w:t>Totali</w:t>
            </w:r>
          </w:p>
        </w:tc>
        <w:tc>
          <w:tcPr>
            <w:tcW w:w="624" w:type="pct"/>
            <w:shd w:val="clear" w:color="auto" w:fill="auto"/>
            <w:noWrap/>
            <w:vAlign w:val="center"/>
          </w:tcPr>
          <w:p w14:paraId="2764B09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25907383</w:t>
            </w:r>
          </w:p>
        </w:tc>
        <w:tc>
          <w:tcPr>
            <w:tcW w:w="624" w:type="pct"/>
            <w:shd w:val="clear" w:color="auto" w:fill="auto"/>
            <w:noWrap/>
            <w:vAlign w:val="center"/>
          </w:tcPr>
          <w:p w14:paraId="5CD694D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26517409</w:t>
            </w:r>
          </w:p>
        </w:tc>
        <w:tc>
          <w:tcPr>
            <w:tcW w:w="624" w:type="pct"/>
            <w:shd w:val="clear" w:color="auto" w:fill="auto"/>
            <w:noWrap/>
            <w:vAlign w:val="center"/>
          </w:tcPr>
          <w:p w14:paraId="2F19316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27142354</w:t>
            </w:r>
          </w:p>
        </w:tc>
        <w:tc>
          <w:tcPr>
            <w:tcW w:w="624" w:type="pct"/>
            <w:shd w:val="clear" w:color="auto" w:fill="auto"/>
            <w:noWrap/>
            <w:vAlign w:val="center"/>
          </w:tcPr>
          <w:p w14:paraId="748A38A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27782595</w:t>
            </w:r>
          </w:p>
        </w:tc>
        <w:tc>
          <w:tcPr>
            <w:tcW w:w="624" w:type="pct"/>
            <w:shd w:val="clear" w:color="auto" w:fill="auto"/>
            <w:noWrap/>
            <w:vAlign w:val="center"/>
          </w:tcPr>
          <w:p w14:paraId="75AD3E6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28438517</w:t>
            </w:r>
          </w:p>
        </w:tc>
        <w:tc>
          <w:tcPr>
            <w:tcW w:w="624" w:type="pct"/>
            <w:shd w:val="clear" w:color="auto" w:fill="auto"/>
            <w:noWrap/>
            <w:vAlign w:val="center"/>
          </w:tcPr>
          <w:p w14:paraId="123F010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29110516</w:t>
            </w:r>
          </w:p>
        </w:tc>
      </w:tr>
      <w:tr w:rsidR="003C3DA0" w:rsidRPr="00CC49AB" w14:paraId="7FBF5526" w14:textId="77777777" w:rsidTr="00D34145">
        <w:trPr>
          <w:trHeight w:val="20"/>
          <w:jc w:val="center"/>
        </w:trPr>
        <w:tc>
          <w:tcPr>
            <w:tcW w:w="1256" w:type="pct"/>
            <w:shd w:val="clear" w:color="auto" w:fill="FDE9D9" w:themeFill="accent6" w:themeFillTint="33"/>
            <w:vAlign w:val="center"/>
          </w:tcPr>
          <w:p w14:paraId="3D408E76" w14:textId="77777777" w:rsidR="003C3DA0" w:rsidRPr="00CC49AB" w:rsidRDefault="003C3DA0" w:rsidP="008E11B0">
            <w:pPr>
              <w:spacing w:after="0" w:line="240" w:lineRule="auto"/>
              <w:rPr>
                <w:rFonts w:ascii="Garamond" w:eastAsia="Times New Roman" w:hAnsi="Garamond" w:cs="Times New Roman"/>
                <w:b/>
                <w:bCs/>
                <w:sz w:val="18"/>
                <w:szCs w:val="22"/>
                <w:lang w:eastAsia="en-US"/>
              </w:rPr>
            </w:pPr>
            <w:r w:rsidRPr="00CC49AB">
              <w:rPr>
                <w:rFonts w:ascii="Garamond" w:hAnsi="Garamond" w:cs="Times New Roman"/>
                <w:sz w:val="18"/>
                <w:szCs w:val="22"/>
              </w:rPr>
              <w:lastRenderedPageBreak/>
              <w:t>Kategoria</w:t>
            </w:r>
          </w:p>
        </w:tc>
        <w:tc>
          <w:tcPr>
            <w:tcW w:w="624" w:type="pct"/>
            <w:shd w:val="clear" w:color="auto" w:fill="FDE9D9" w:themeFill="accent6" w:themeFillTint="33"/>
            <w:noWrap/>
            <w:vAlign w:val="center"/>
          </w:tcPr>
          <w:p w14:paraId="70A613C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2041</w:t>
            </w:r>
          </w:p>
        </w:tc>
        <w:tc>
          <w:tcPr>
            <w:tcW w:w="624" w:type="pct"/>
            <w:shd w:val="clear" w:color="auto" w:fill="FDE9D9" w:themeFill="accent6" w:themeFillTint="33"/>
            <w:noWrap/>
            <w:vAlign w:val="center"/>
          </w:tcPr>
          <w:p w14:paraId="2E512A4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2042</w:t>
            </w:r>
          </w:p>
        </w:tc>
        <w:tc>
          <w:tcPr>
            <w:tcW w:w="624" w:type="pct"/>
            <w:shd w:val="clear" w:color="auto" w:fill="FDE9D9" w:themeFill="accent6" w:themeFillTint="33"/>
            <w:noWrap/>
            <w:vAlign w:val="center"/>
          </w:tcPr>
          <w:p w14:paraId="7AD0E5F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2043</w:t>
            </w:r>
          </w:p>
        </w:tc>
        <w:tc>
          <w:tcPr>
            <w:tcW w:w="624" w:type="pct"/>
            <w:shd w:val="clear" w:color="auto" w:fill="FDE9D9" w:themeFill="accent6" w:themeFillTint="33"/>
            <w:noWrap/>
            <w:vAlign w:val="center"/>
          </w:tcPr>
          <w:p w14:paraId="3B127F8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2044</w:t>
            </w:r>
          </w:p>
        </w:tc>
        <w:tc>
          <w:tcPr>
            <w:tcW w:w="624" w:type="pct"/>
            <w:shd w:val="clear" w:color="auto" w:fill="FDE9D9" w:themeFill="accent6" w:themeFillTint="33"/>
            <w:noWrap/>
            <w:vAlign w:val="center"/>
          </w:tcPr>
          <w:p w14:paraId="4FB35FB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2045</w:t>
            </w:r>
          </w:p>
        </w:tc>
        <w:tc>
          <w:tcPr>
            <w:tcW w:w="624" w:type="pct"/>
            <w:shd w:val="clear" w:color="auto" w:fill="FDE9D9" w:themeFill="accent6" w:themeFillTint="33"/>
            <w:noWrap/>
            <w:vAlign w:val="center"/>
          </w:tcPr>
          <w:p w14:paraId="2F6CE5F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2046</w:t>
            </w:r>
          </w:p>
        </w:tc>
      </w:tr>
      <w:tr w:rsidR="003C3DA0" w:rsidRPr="00CC49AB" w14:paraId="5E15B3CC" w14:textId="77777777" w:rsidTr="00D34145">
        <w:trPr>
          <w:trHeight w:val="20"/>
          <w:jc w:val="center"/>
        </w:trPr>
        <w:tc>
          <w:tcPr>
            <w:tcW w:w="1256" w:type="pct"/>
            <w:vAlign w:val="center"/>
          </w:tcPr>
          <w:p w14:paraId="6A328EE2"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624" w:type="pct"/>
            <w:shd w:val="clear" w:color="auto" w:fill="auto"/>
            <w:noWrap/>
            <w:vAlign w:val="center"/>
          </w:tcPr>
          <w:p w14:paraId="30A06C8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7369804</w:t>
            </w:r>
          </w:p>
        </w:tc>
        <w:tc>
          <w:tcPr>
            <w:tcW w:w="624" w:type="pct"/>
            <w:shd w:val="clear" w:color="auto" w:fill="auto"/>
            <w:noWrap/>
            <w:vAlign w:val="center"/>
          </w:tcPr>
          <w:p w14:paraId="156FB37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7506772</w:t>
            </w:r>
          </w:p>
        </w:tc>
        <w:tc>
          <w:tcPr>
            <w:tcW w:w="624" w:type="pct"/>
            <w:shd w:val="clear" w:color="auto" w:fill="auto"/>
            <w:noWrap/>
            <w:vAlign w:val="center"/>
          </w:tcPr>
          <w:p w14:paraId="79446F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7646286</w:t>
            </w:r>
          </w:p>
        </w:tc>
        <w:tc>
          <w:tcPr>
            <w:tcW w:w="624" w:type="pct"/>
            <w:shd w:val="clear" w:color="auto" w:fill="auto"/>
            <w:noWrap/>
            <w:vAlign w:val="center"/>
          </w:tcPr>
          <w:p w14:paraId="5175DC0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7788392</w:t>
            </w:r>
          </w:p>
        </w:tc>
        <w:tc>
          <w:tcPr>
            <w:tcW w:w="624" w:type="pct"/>
            <w:shd w:val="clear" w:color="auto" w:fill="auto"/>
            <w:noWrap/>
            <w:vAlign w:val="center"/>
          </w:tcPr>
          <w:p w14:paraId="3187260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7933139</w:t>
            </w:r>
          </w:p>
        </w:tc>
        <w:tc>
          <w:tcPr>
            <w:tcW w:w="624" w:type="pct"/>
            <w:shd w:val="clear" w:color="auto" w:fill="auto"/>
            <w:noWrap/>
            <w:vAlign w:val="center"/>
          </w:tcPr>
          <w:p w14:paraId="28C9BAF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8080577</w:t>
            </w:r>
          </w:p>
        </w:tc>
      </w:tr>
      <w:tr w:rsidR="003C3DA0" w:rsidRPr="00CC49AB" w14:paraId="7AF33C95" w14:textId="77777777" w:rsidTr="00D34145">
        <w:trPr>
          <w:trHeight w:val="20"/>
          <w:jc w:val="center"/>
        </w:trPr>
        <w:tc>
          <w:tcPr>
            <w:tcW w:w="1256" w:type="pct"/>
            <w:vAlign w:val="center"/>
          </w:tcPr>
          <w:p w14:paraId="019F89CE"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Zyrat Private</w:t>
            </w:r>
          </w:p>
        </w:tc>
        <w:tc>
          <w:tcPr>
            <w:tcW w:w="624" w:type="pct"/>
            <w:shd w:val="clear" w:color="auto" w:fill="auto"/>
            <w:noWrap/>
            <w:vAlign w:val="center"/>
          </w:tcPr>
          <w:p w14:paraId="60765E8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1530221</w:t>
            </w:r>
          </w:p>
        </w:tc>
        <w:tc>
          <w:tcPr>
            <w:tcW w:w="624" w:type="pct"/>
            <w:shd w:val="clear" w:color="auto" w:fill="auto"/>
            <w:noWrap/>
            <w:vAlign w:val="center"/>
          </w:tcPr>
          <w:p w14:paraId="38145D5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1556032</w:t>
            </w:r>
          </w:p>
        </w:tc>
        <w:tc>
          <w:tcPr>
            <w:tcW w:w="624" w:type="pct"/>
            <w:shd w:val="clear" w:color="auto" w:fill="auto"/>
            <w:noWrap/>
            <w:vAlign w:val="center"/>
          </w:tcPr>
          <w:p w14:paraId="004CEBA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1582279</w:t>
            </w:r>
          </w:p>
        </w:tc>
        <w:tc>
          <w:tcPr>
            <w:tcW w:w="624" w:type="pct"/>
            <w:shd w:val="clear" w:color="auto" w:fill="auto"/>
            <w:noWrap/>
            <w:vAlign w:val="center"/>
          </w:tcPr>
          <w:p w14:paraId="21F94FD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1608969</w:t>
            </w:r>
          </w:p>
        </w:tc>
        <w:tc>
          <w:tcPr>
            <w:tcW w:w="624" w:type="pct"/>
            <w:shd w:val="clear" w:color="auto" w:fill="auto"/>
            <w:noWrap/>
            <w:vAlign w:val="center"/>
          </w:tcPr>
          <w:p w14:paraId="7478D3B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1636109</w:t>
            </w:r>
          </w:p>
        </w:tc>
        <w:tc>
          <w:tcPr>
            <w:tcW w:w="624" w:type="pct"/>
            <w:shd w:val="clear" w:color="auto" w:fill="auto"/>
            <w:noWrap/>
            <w:vAlign w:val="center"/>
          </w:tcPr>
          <w:p w14:paraId="5A5E9E7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1663707</w:t>
            </w:r>
          </w:p>
        </w:tc>
      </w:tr>
      <w:tr w:rsidR="003C3DA0" w:rsidRPr="00CC49AB" w14:paraId="50B107D7" w14:textId="77777777" w:rsidTr="00D34145">
        <w:trPr>
          <w:trHeight w:val="20"/>
          <w:jc w:val="center"/>
        </w:trPr>
        <w:tc>
          <w:tcPr>
            <w:tcW w:w="1256" w:type="pct"/>
            <w:vAlign w:val="center"/>
          </w:tcPr>
          <w:p w14:paraId="60682726" w14:textId="3428AA1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624" w:type="pct"/>
            <w:shd w:val="clear" w:color="auto" w:fill="auto"/>
            <w:noWrap/>
            <w:vAlign w:val="center"/>
          </w:tcPr>
          <w:p w14:paraId="16B2C2E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1008212</w:t>
            </w:r>
          </w:p>
        </w:tc>
        <w:tc>
          <w:tcPr>
            <w:tcW w:w="624" w:type="pct"/>
            <w:shd w:val="clear" w:color="auto" w:fill="auto"/>
            <w:noWrap/>
            <w:vAlign w:val="center"/>
          </w:tcPr>
          <w:p w14:paraId="62ED146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1025219</w:t>
            </w:r>
          </w:p>
        </w:tc>
        <w:tc>
          <w:tcPr>
            <w:tcW w:w="624" w:type="pct"/>
            <w:shd w:val="clear" w:color="auto" w:fill="auto"/>
            <w:noWrap/>
            <w:vAlign w:val="center"/>
          </w:tcPr>
          <w:p w14:paraId="3C349B7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1042512</w:t>
            </w:r>
          </w:p>
        </w:tc>
        <w:tc>
          <w:tcPr>
            <w:tcW w:w="624" w:type="pct"/>
            <w:shd w:val="clear" w:color="auto" w:fill="auto"/>
            <w:noWrap/>
            <w:vAlign w:val="center"/>
          </w:tcPr>
          <w:p w14:paraId="493E161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1060097</w:t>
            </w:r>
          </w:p>
        </w:tc>
        <w:tc>
          <w:tcPr>
            <w:tcW w:w="624" w:type="pct"/>
            <w:shd w:val="clear" w:color="auto" w:fill="auto"/>
            <w:noWrap/>
            <w:vAlign w:val="center"/>
          </w:tcPr>
          <w:p w14:paraId="6DE1C6E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1077979</w:t>
            </w:r>
          </w:p>
        </w:tc>
        <w:tc>
          <w:tcPr>
            <w:tcW w:w="624" w:type="pct"/>
            <w:shd w:val="clear" w:color="auto" w:fill="auto"/>
            <w:noWrap/>
            <w:vAlign w:val="center"/>
          </w:tcPr>
          <w:p w14:paraId="0999146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1096162</w:t>
            </w:r>
          </w:p>
        </w:tc>
      </w:tr>
      <w:tr w:rsidR="003C3DA0" w:rsidRPr="00CC49AB" w14:paraId="732E2861" w14:textId="77777777" w:rsidTr="00D34145">
        <w:trPr>
          <w:trHeight w:val="20"/>
          <w:jc w:val="center"/>
        </w:trPr>
        <w:tc>
          <w:tcPr>
            <w:tcW w:w="1256" w:type="pct"/>
            <w:vAlign w:val="center"/>
          </w:tcPr>
          <w:p w14:paraId="32869B13"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Hotele dhe restorante</w:t>
            </w:r>
          </w:p>
        </w:tc>
        <w:tc>
          <w:tcPr>
            <w:tcW w:w="624" w:type="pct"/>
            <w:shd w:val="clear" w:color="auto" w:fill="auto"/>
            <w:noWrap/>
            <w:vAlign w:val="center"/>
          </w:tcPr>
          <w:p w14:paraId="70F7E4D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18843385</w:t>
            </w:r>
          </w:p>
        </w:tc>
        <w:tc>
          <w:tcPr>
            <w:tcW w:w="624" w:type="pct"/>
            <w:shd w:val="clear" w:color="auto" w:fill="auto"/>
            <w:noWrap/>
            <w:vAlign w:val="center"/>
          </w:tcPr>
          <w:p w14:paraId="7112199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19258298</w:t>
            </w:r>
          </w:p>
        </w:tc>
        <w:tc>
          <w:tcPr>
            <w:tcW w:w="624" w:type="pct"/>
            <w:shd w:val="clear" w:color="auto" w:fill="auto"/>
            <w:noWrap/>
            <w:vAlign w:val="center"/>
          </w:tcPr>
          <w:p w14:paraId="5E6D874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19682346</w:t>
            </w:r>
          </w:p>
        </w:tc>
        <w:tc>
          <w:tcPr>
            <w:tcW w:w="624" w:type="pct"/>
            <w:shd w:val="clear" w:color="auto" w:fill="auto"/>
            <w:noWrap/>
            <w:vAlign w:val="center"/>
          </w:tcPr>
          <w:p w14:paraId="2AEAC61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20115732</w:t>
            </w:r>
          </w:p>
        </w:tc>
        <w:tc>
          <w:tcPr>
            <w:tcW w:w="624" w:type="pct"/>
            <w:shd w:val="clear" w:color="auto" w:fill="auto"/>
            <w:noWrap/>
            <w:vAlign w:val="center"/>
          </w:tcPr>
          <w:p w14:paraId="0BBF504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20558660</w:t>
            </w:r>
          </w:p>
        </w:tc>
        <w:tc>
          <w:tcPr>
            <w:tcW w:w="624" w:type="pct"/>
            <w:shd w:val="clear" w:color="auto" w:fill="auto"/>
            <w:noWrap/>
            <w:vAlign w:val="center"/>
          </w:tcPr>
          <w:p w14:paraId="4576A1E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21011341</w:t>
            </w:r>
          </w:p>
        </w:tc>
      </w:tr>
      <w:tr w:rsidR="003C3DA0" w:rsidRPr="00CC49AB" w14:paraId="47029D4A" w14:textId="77777777" w:rsidTr="00D34145">
        <w:trPr>
          <w:trHeight w:val="20"/>
          <w:jc w:val="center"/>
        </w:trPr>
        <w:tc>
          <w:tcPr>
            <w:tcW w:w="1256" w:type="pct"/>
            <w:vAlign w:val="center"/>
          </w:tcPr>
          <w:p w14:paraId="4CD00F0B"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624" w:type="pct"/>
            <w:shd w:val="clear" w:color="auto" w:fill="auto"/>
            <w:noWrap/>
            <w:vAlign w:val="center"/>
          </w:tcPr>
          <w:p w14:paraId="64DDF1E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684409</w:t>
            </w:r>
          </w:p>
        </w:tc>
        <w:tc>
          <w:tcPr>
            <w:tcW w:w="624" w:type="pct"/>
            <w:shd w:val="clear" w:color="auto" w:fill="auto"/>
            <w:noWrap/>
            <w:vAlign w:val="center"/>
          </w:tcPr>
          <w:p w14:paraId="31974EF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693603</w:t>
            </w:r>
          </w:p>
        </w:tc>
        <w:tc>
          <w:tcPr>
            <w:tcW w:w="624" w:type="pct"/>
            <w:shd w:val="clear" w:color="auto" w:fill="auto"/>
            <w:noWrap/>
            <w:vAlign w:val="center"/>
          </w:tcPr>
          <w:p w14:paraId="14BD3E3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702921</w:t>
            </w:r>
          </w:p>
        </w:tc>
        <w:tc>
          <w:tcPr>
            <w:tcW w:w="624" w:type="pct"/>
            <w:shd w:val="clear" w:color="auto" w:fill="auto"/>
            <w:noWrap/>
            <w:vAlign w:val="center"/>
          </w:tcPr>
          <w:p w14:paraId="3B08675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712364</w:t>
            </w:r>
          </w:p>
        </w:tc>
        <w:tc>
          <w:tcPr>
            <w:tcW w:w="624" w:type="pct"/>
            <w:shd w:val="clear" w:color="auto" w:fill="auto"/>
            <w:noWrap/>
            <w:vAlign w:val="center"/>
          </w:tcPr>
          <w:p w14:paraId="4C7190F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721934</w:t>
            </w:r>
          </w:p>
        </w:tc>
        <w:tc>
          <w:tcPr>
            <w:tcW w:w="624" w:type="pct"/>
            <w:shd w:val="clear" w:color="auto" w:fill="auto"/>
            <w:noWrap/>
            <w:vAlign w:val="center"/>
          </w:tcPr>
          <w:p w14:paraId="3BD3CA3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731632</w:t>
            </w:r>
          </w:p>
        </w:tc>
      </w:tr>
      <w:tr w:rsidR="003C3DA0" w:rsidRPr="00CC49AB" w14:paraId="50624AEB" w14:textId="77777777" w:rsidTr="00D34145">
        <w:trPr>
          <w:trHeight w:val="20"/>
          <w:jc w:val="center"/>
        </w:trPr>
        <w:tc>
          <w:tcPr>
            <w:tcW w:w="1256" w:type="pct"/>
            <w:vAlign w:val="center"/>
          </w:tcPr>
          <w:p w14:paraId="4A5907E2"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Ndërtesat private sportive</w:t>
            </w:r>
          </w:p>
        </w:tc>
        <w:tc>
          <w:tcPr>
            <w:tcW w:w="624" w:type="pct"/>
            <w:shd w:val="clear" w:color="auto" w:fill="auto"/>
            <w:noWrap/>
            <w:vAlign w:val="center"/>
          </w:tcPr>
          <w:p w14:paraId="549047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269683</w:t>
            </w:r>
          </w:p>
        </w:tc>
        <w:tc>
          <w:tcPr>
            <w:tcW w:w="624" w:type="pct"/>
            <w:shd w:val="clear" w:color="auto" w:fill="auto"/>
            <w:noWrap/>
            <w:vAlign w:val="center"/>
          </w:tcPr>
          <w:p w14:paraId="3E11617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273306</w:t>
            </w:r>
          </w:p>
        </w:tc>
        <w:tc>
          <w:tcPr>
            <w:tcW w:w="624" w:type="pct"/>
            <w:shd w:val="clear" w:color="auto" w:fill="auto"/>
            <w:noWrap/>
            <w:vAlign w:val="center"/>
          </w:tcPr>
          <w:p w14:paraId="3BD4DA8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276977</w:t>
            </w:r>
          </w:p>
        </w:tc>
        <w:tc>
          <w:tcPr>
            <w:tcW w:w="624" w:type="pct"/>
            <w:shd w:val="clear" w:color="auto" w:fill="auto"/>
            <w:noWrap/>
            <w:vAlign w:val="center"/>
          </w:tcPr>
          <w:p w14:paraId="6FD09E7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280698</w:t>
            </w:r>
          </w:p>
        </w:tc>
        <w:tc>
          <w:tcPr>
            <w:tcW w:w="624" w:type="pct"/>
            <w:shd w:val="clear" w:color="auto" w:fill="auto"/>
            <w:noWrap/>
            <w:vAlign w:val="center"/>
          </w:tcPr>
          <w:p w14:paraId="315C669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284469</w:t>
            </w:r>
          </w:p>
        </w:tc>
        <w:tc>
          <w:tcPr>
            <w:tcW w:w="624" w:type="pct"/>
            <w:shd w:val="clear" w:color="auto" w:fill="auto"/>
            <w:noWrap/>
            <w:vAlign w:val="center"/>
          </w:tcPr>
          <w:p w14:paraId="40D8989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288291</w:t>
            </w:r>
          </w:p>
        </w:tc>
      </w:tr>
      <w:tr w:rsidR="003C3DA0" w:rsidRPr="00CC49AB" w14:paraId="16B246A1" w14:textId="77777777" w:rsidTr="00D34145">
        <w:trPr>
          <w:trHeight w:val="20"/>
          <w:jc w:val="center"/>
        </w:trPr>
        <w:tc>
          <w:tcPr>
            <w:tcW w:w="1256" w:type="pct"/>
            <w:vAlign w:val="center"/>
          </w:tcPr>
          <w:p w14:paraId="65E0FB73" w14:textId="77777777" w:rsidR="003C3DA0" w:rsidRPr="00CC49AB" w:rsidRDefault="003C3DA0" w:rsidP="008E11B0">
            <w:pPr>
              <w:spacing w:after="0" w:line="240" w:lineRule="auto"/>
              <w:rPr>
                <w:rFonts w:ascii="Garamond" w:hAnsi="Garamond" w:cs="Times New Roman"/>
                <w:b/>
                <w:bCs/>
                <w:sz w:val="18"/>
                <w:szCs w:val="22"/>
              </w:rPr>
            </w:pPr>
            <w:r w:rsidRPr="00CC49AB">
              <w:rPr>
                <w:rFonts w:ascii="Garamond" w:hAnsi="Garamond" w:cs="Times New Roman"/>
                <w:sz w:val="18"/>
                <w:szCs w:val="22"/>
              </w:rPr>
              <w:t>Totali</w:t>
            </w:r>
          </w:p>
        </w:tc>
        <w:tc>
          <w:tcPr>
            <w:tcW w:w="624" w:type="pct"/>
            <w:shd w:val="clear" w:color="auto" w:fill="auto"/>
            <w:noWrap/>
            <w:vAlign w:val="center"/>
          </w:tcPr>
          <w:p w14:paraId="031B621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29705714</w:t>
            </w:r>
          </w:p>
        </w:tc>
        <w:tc>
          <w:tcPr>
            <w:tcW w:w="624" w:type="pct"/>
            <w:shd w:val="clear" w:color="auto" w:fill="auto"/>
            <w:noWrap/>
            <w:vAlign w:val="center"/>
          </w:tcPr>
          <w:p w14:paraId="4C8DE03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30313230</w:t>
            </w:r>
          </w:p>
        </w:tc>
        <w:tc>
          <w:tcPr>
            <w:tcW w:w="624" w:type="pct"/>
            <w:shd w:val="clear" w:color="auto" w:fill="auto"/>
            <w:noWrap/>
            <w:vAlign w:val="center"/>
          </w:tcPr>
          <w:p w14:paraId="79E0A1F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30933322</w:t>
            </w:r>
          </w:p>
        </w:tc>
        <w:tc>
          <w:tcPr>
            <w:tcW w:w="624" w:type="pct"/>
            <w:shd w:val="clear" w:color="auto" w:fill="auto"/>
            <w:noWrap/>
            <w:vAlign w:val="center"/>
          </w:tcPr>
          <w:p w14:paraId="39B2396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31566252</w:t>
            </w:r>
          </w:p>
        </w:tc>
        <w:tc>
          <w:tcPr>
            <w:tcW w:w="624" w:type="pct"/>
            <w:shd w:val="clear" w:color="auto" w:fill="auto"/>
            <w:noWrap/>
            <w:vAlign w:val="center"/>
          </w:tcPr>
          <w:p w14:paraId="054FFE0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32212290</w:t>
            </w:r>
          </w:p>
        </w:tc>
        <w:tc>
          <w:tcPr>
            <w:tcW w:w="624" w:type="pct"/>
            <w:shd w:val="clear" w:color="auto" w:fill="auto"/>
            <w:noWrap/>
            <w:vAlign w:val="center"/>
          </w:tcPr>
          <w:p w14:paraId="68D035F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32871710</w:t>
            </w:r>
          </w:p>
        </w:tc>
      </w:tr>
      <w:tr w:rsidR="003C3DA0" w:rsidRPr="00CC49AB" w14:paraId="5F6B28E7" w14:textId="77777777" w:rsidTr="00D34145">
        <w:trPr>
          <w:trHeight w:val="20"/>
          <w:jc w:val="center"/>
        </w:trPr>
        <w:tc>
          <w:tcPr>
            <w:tcW w:w="1256" w:type="pct"/>
            <w:shd w:val="clear" w:color="auto" w:fill="FDE9D9" w:themeFill="accent6" w:themeFillTint="33"/>
            <w:vAlign w:val="center"/>
          </w:tcPr>
          <w:p w14:paraId="504C4D6D" w14:textId="77777777" w:rsidR="003C3DA0" w:rsidRPr="00CC49AB" w:rsidRDefault="003C3DA0" w:rsidP="008E11B0">
            <w:pPr>
              <w:spacing w:after="0" w:line="240" w:lineRule="auto"/>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624" w:type="pct"/>
            <w:shd w:val="clear" w:color="auto" w:fill="FDE9D9" w:themeFill="accent6" w:themeFillTint="33"/>
            <w:noWrap/>
            <w:vAlign w:val="center"/>
          </w:tcPr>
          <w:p w14:paraId="1A433E9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2047</w:t>
            </w:r>
          </w:p>
        </w:tc>
        <w:tc>
          <w:tcPr>
            <w:tcW w:w="624" w:type="pct"/>
            <w:shd w:val="clear" w:color="auto" w:fill="FDE9D9" w:themeFill="accent6" w:themeFillTint="33"/>
            <w:noWrap/>
            <w:vAlign w:val="center"/>
          </w:tcPr>
          <w:p w14:paraId="20C5FC1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2048</w:t>
            </w:r>
          </w:p>
        </w:tc>
        <w:tc>
          <w:tcPr>
            <w:tcW w:w="624" w:type="pct"/>
            <w:shd w:val="clear" w:color="auto" w:fill="FDE9D9" w:themeFill="accent6" w:themeFillTint="33"/>
            <w:noWrap/>
            <w:vAlign w:val="center"/>
          </w:tcPr>
          <w:p w14:paraId="66646C7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2049</w:t>
            </w:r>
          </w:p>
        </w:tc>
        <w:tc>
          <w:tcPr>
            <w:tcW w:w="624" w:type="pct"/>
            <w:shd w:val="clear" w:color="auto" w:fill="FDE9D9" w:themeFill="accent6" w:themeFillTint="33"/>
            <w:noWrap/>
            <w:vAlign w:val="center"/>
          </w:tcPr>
          <w:p w14:paraId="35A141C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2050</w:t>
            </w:r>
          </w:p>
        </w:tc>
        <w:tc>
          <w:tcPr>
            <w:tcW w:w="624" w:type="pct"/>
            <w:shd w:val="clear" w:color="auto" w:fill="auto"/>
            <w:noWrap/>
            <w:vAlign w:val="center"/>
          </w:tcPr>
          <w:p w14:paraId="0666675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4" w:type="pct"/>
            <w:shd w:val="clear" w:color="auto" w:fill="auto"/>
            <w:noWrap/>
            <w:vAlign w:val="center"/>
          </w:tcPr>
          <w:p w14:paraId="2198010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4CFDB364" w14:textId="77777777" w:rsidTr="00D34145">
        <w:trPr>
          <w:trHeight w:val="20"/>
          <w:jc w:val="center"/>
        </w:trPr>
        <w:tc>
          <w:tcPr>
            <w:tcW w:w="1256" w:type="pct"/>
            <w:vAlign w:val="center"/>
          </w:tcPr>
          <w:p w14:paraId="2D0CFFD5"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624" w:type="pct"/>
            <w:shd w:val="clear" w:color="auto" w:fill="auto"/>
            <w:noWrap/>
            <w:vAlign w:val="center"/>
          </w:tcPr>
          <w:p w14:paraId="66BF670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8230754</w:t>
            </w:r>
          </w:p>
        </w:tc>
        <w:tc>
          <w:tcPr>
            <w:tcW w:w="624" w:type="pct"/>
            <w:shd w:val="clear" w:color="auto" w:fill="auto"/>
            <w:noWrap/>
            <w:vAlign w:val="center"/>
          </w:tcPr>
          <w:p w14:paraId="57E0001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8383723</w:t>
            </w:r>
          </w:p>
        </w:tc>
        <w:tc>
          <w:tcPr>
            <w:tcW w:w="624" w:type="pct"/>
            <w:shd w:val="clear" w:color="auto" w:fill="auto"/>
            <w:noWrap/>
            <w:vAlign w:val="center"/>
          </w:tcPr>
          <w:p w14:paraId="47701A9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8539534</w:t>
            </w:r>
          </w:p>
        </w:tc>
        <w:tc>
          <w:tcPr>
            <w:tcW w:w="624" w:type="pct"/>
            <w:shd w:val="clear" w:color="auto" w:fill="auto"/>
            <w:noWrap/>
            <w:vAlign w:val="center"/>
          </w:tcPr>
          <w:p w14:paraId="32B9017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8698241</w:t>
            </w:r>
          </w:p>
        </w:tc>
        <w:tc>
          <w:tcPr>
            <w:tcW w:w="624" w:type="pct"/>
            <w:shd w:val="clear" w:color="auto" w:fill="auto"/>
            <w:noWrap/>
            <w:vAlign w:val="center"/>
          </w:tcPr>
          <w:p w14:paraId="7E79768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4" w:type="pct"/>
            <w:shd w:val="clear" w:color="auto" w:fill="auto"/>
            <w:noWrap/>
            <w:vAlign w:val="center"/>
          </w:tcPr>
          <w:p w14:paraId="14C4625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2B37278F" w14:textId="77777777" w:rsidTr="00D34145">
        <w:trPr>
          <w:trHeight w:val="20"/>
          <w:jc w:val="center"/>
        </w:trPr>
        <w:tc>
          <w:tcPr>
            <w:tcW w:w="1256" w:type="pct"/>
            <w:vAlign w:val="center"/>
          </w:tcPr>
          <w:p w14:paraId="3BD7F2F9"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Zyrat Private</w:t>
            </w:r>
          </w:p>
        </w:tc>
        <w:tc>
          <w:tcPr>
            <w:tcW w:w="624" w:type="pct"/>
            <w:shd w:val="clear" w:color="auto" w:fill="auto"/>
            <w:noWrap/>
            <w:vAlign w:val="center"/>
          </w:tcPr>
          <w:p w14:paraId="669106A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1691771</w:t>
            </w:r>
          </w:p>
        </w:tc>
        <w:tc>
          <w:tcPr>
            <w:tcW w:w="624" w:type="pct"/>
            <w:shd w:val="clear" w:color="auto" w:fill="auto"/>
            <w:noWrap/>
            <w:vAlign w:val="center"/>
          </w:tcPr>
          <w:p w14:paraId="64B950D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1720308</w:t>
            </w:r>
          </w:p>
        </w:tc>
        <w:tc>
          <w:tcPr>
            <w:tcW w:w="624" w:type="pct"/>
            <w:shd w:val="clear" w:color="auto" w:fill="auto"/>
            <w:noWrap/>
            <w:vAlign w:val="center"/>
          </w:tcPr>
          <w:p w14:paraId="345E507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1749326</w:t>
            </w:r>
          </w:p>
        </w:tc>
        <w:tc>
          <w:tcPr>
            <w:tcW w:w="624" w:type="pct"/>
            <w:shd w:val="clear" w:color="auto" w:fill="auto"/>
            <w:noWrap/>
            <w:vAlign w:val="center"/>
          </w:tcPr>
          <w:p w14:paraId="2140FC2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1778833</w:t>
            </w:r>
          </w:p>
        </w:tc>
        <w:tc>
          <w:tcPr>
            <w:tcW w:w="624" w:type="pct"/>
            <w:shd w:val="clear" w:color="auto" w:fill="auto"/>
            <w:noWrap/>
            <w:vAlign w:val="center"/>
          </w:tcPr>
          <w:p w14:paraId="5517579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4" w:type="pct"/>
            <w:shd w:val="clear" w:color="auto" w:fill="auto"/>
            <w:noWrap/>
            <w:vAlign w:val="center"/>
          </w:tcPr>
          <w:p w14:paraId="7B87FE6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6E6F678C" w14:textId="77777777" w:rsidTr="00D34145">
        <w:trPr>
          <w:trHeight w:val="20"/>
          <w:jc w:val="center"/>
        </w:trPr>
        <w:tc>
          <w:tcPr>
            <w:tcW w:w="1256" w:type="pct"/>
            <w:vAlign w:val="center"/>
          </w:tcPr>
          <w:p w14:paraId="7DF55BB5" w14:textId="1711F9BE"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624" w:type="pct"/>
            <w:shd w:val="clear" w:color="auto" w:fill="auto"/>
            <w:noWrap/>
            <w:vAlign w:val="center"/>
          </w:tcPr>
          <w:p w14:paraId="48CC28E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1114652</w:t>
            </w:r>
          </w:p>
        </w:tc>
        <w:tc>
          <w:tcPr>
            <w:tcW w:w="624" w:type="pct"/>
            <w:shd w:val="clear" w:color="auto" w:fill="auto"/>
            <w:noWrap/>
            <w:vAlign w:val="center"/>
          </w:tcPr>
          <w:p w14:paraId="5B49694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1133454</w:t>
            </w:r>
          </w:p>
        </w:tc>
        <w:tc>
          <w:tcPr>
            <w:tcW w:w="624" w:type="pct"/>
            <w:shd w:val="clear" w:color="auto" w:fill="auto"/>
            <w:noWrap/>
            <w:vAlign w:val="center"/>
          </w:tcPr>
          <w:p w14:paraId="2A598AD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1152573</w:t>
            </w:r>
          </w:p>
        </w:tc>
        <w:tc>
          <w:tcPr>
            <w:tcW w:w="624" w:type="pct"/>
            <w:shd w:val="clear" w:color="auto" w:fill="auto"/>
            <w:noWrap/>
            <w:vAlign w:val="center"/>
          </w:tcPr>
          <w:p w14:paraId="483001B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1172015</w:t>
            </w:r>
          </w:p>
        </w:tc>
        <w:tc>
          <w:tcPr>
            <w:tcW w:w="624" w:type="pct"/>
            <w:shd w:val="clear" w:color="auto" w:fill="auto"/>
            <w:noWrap/>
            <w:vAlign w:val="center"/>
          </w:tcPr>
          <w:p w14:paraId="74BFB33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4" w:type="pct"/>
            <w:shd w:val="clear" w:color="auto" w:fill="auto"/>
            <w:noWrap/>
            <w:vAlign w:val="center"/>
          </w:tcPr>
          <w:p w14:paraId="794BDD2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5BF40B81" w14:textId="77777777" w:rsidTr="00D34145">
        <w:trPr>
          <w:trHeight w:val="20"/>
          <w:jc w:val="center"/>
        </w:trPr>
        <w:tc>
          <w:tcPr>
            <w:tcW w:w="1256" w:type="pct"/>
            <w:vAlign w:val="center"/>
          </w:tcPr>
          <w:p w14:paraId="42E44BFD"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Hotele dhe restorante</w:t>
            </w:r>
          </w:p>
        </w:tc>
        <w:tc>
          <w:tcPr>
            <w:tcW w:w="624" w:type="pct"/>
            <w:shd w:val="clear" w:color="auto" w:fill="auto"/>
            <w:noWrap/>
            <w:vAlign w:val="center"/>
          </w:tcPr>
          <w:p w14:paraId="4B43F29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21473990</w:t>
            </w:r>
          </w:p>
        </w:tc>
        <w:tc>
          <w:tcPr>
            <w:tcW w:w="624" w:type="pct"/>
            <w:shd w:val="clear" w:color="auto" w:fill="auto"/>
            <w:noWrap/>
            <w:vAlign w:val="center"/>
          </w:tcPr>
          <w:p w14:paraId="08BD6D5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21946826</w:t>
            </w:r>
          </w:p>
        </w:tc>
        <w:tc>
          <w:tcPr>
            <w:tcW w:w="624" w:type="pct"/>
            <w:shd w:val="clear" w:color="auto" w:fill="auto"/>
            <w:noWrap/>
            <w:vAlign w:val="center"/>
          </w:tcPr>
          <w:p w14:paraId="66191D3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22430073</w:t>
            </w:r>
          </w:p>
        </w:tc>
        <w:tc>
          <w:tcPr>
            <w:tcW w:w="624" w:type="pct"/>
            <w:shd w:val="clear" w:color="auto" w:fill="auto"/>
            <w:noWrap/>
            <w:vAlign w:val="center"/>
          </w:tcPr>
          <w:p w14:paraId="6C839D8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22923961</w:t>
            </w:r>
          </w:p>
        </w:tc>
        <w:tc>
          <w:tcPr>
            <w:tcW w:w="624" w:type="pct"/>
            <w:shd w:val="clear" w:color="auto" w:fill="auto"/>
            <w:noWrap/>
            <w:vAlign w:val="center"/>
          </w:tcPr>
          <w:p w14:paraId="104015B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4" w:type="pct"/>
            <w:shd w:val="clear" w:color="auto" w:fill="auto"/>
            <w:noWrap/>
            <w:vAlign w:val="center"/>
          </w:tcPr>
          <w:p w14:paraId="058F0D0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6B71FF52" w14:textId="77777777" w:rsidTr="00D34145">
        <w:trPr>
          <w:trHeight w:val="20"/>
          <w:jc w:val="center"/>
        </w:trPr>
        <w:tc>
          <w:tcPr>
            <w:tcW w:w="1256" w:type="pct"/>
            <w:vAlign w:val="center"/>
          </w:tcPr>
          <w:p w14:paraId="3C6A29A8"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624" w:type="pct"/>
            <w:shd w:val="clear" w:color="auto" w:fill="auto"/>
            <w:noWrap/>
            <w:vAlign w:val="center"/>
          </w:tcPr>
          <w:p w14:paraId="4FCCEB0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741461</w:t>
            </w:r>
          </w:p>
        </w:tc>
        <w:tc>
          <w:tcPr>
            <w:tcW w:w="624" w:type="pct"/>
            <w:shd w:val="clear" w:color="auto" w:fill="auto"/>
            <w:noWrap/>
            <w:vAlign w:val="center"/>
          </w:tcPr>
          <w:p w14:paraId="0361FD1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751422</w:t>
            </w:r>
          </w:p>
        </w:tc>
        <w:tc>
          <w:tcPr>
            <w:tcW w:w="624" w:type="pct"/>
            <w:shd w:val="clear" w:color="auto" w:fill="auto"/>
            <w:noWrap/>
            <w:vAlign w:val="center"/>
          </w:tcPr>
          <w:p w14:paraId="6137D52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761516</w:t>
            </w:r>
          </w:p>
        </w:tc>
        <w:tc>
          <w:tcPr>
            <w:tcW w:w="624" w:type="pct"/>
            <w:shd w:val="clear" w:color="auto" w:fill="auto"/>
            <w:noWrap/>
            <w:vAlign w:val="center"/>
          </w:tcPr>
          <w:p w14:paraId="35F99CB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771746</w:t>
            </w:r>
          </w:p>
        </w:tc>
        <w:tc>
          <w:tcPr>
            <w:tcW w:w="624" w:type="pct"/>
            <w:shd w:val="clear" w:color="auto" w:fill="auto"/>
            <w:noWrap/>
            <w:vAlign w:val="center"/>
          </w:tcPr>
          <w:p w14:paraId="43FE57B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4" w:type="pct"/>
            <w:shd w:val="clear" w:color="auto" w:fill="auto"/>
            <w:noWrap/>
            <w:vAlign w:val="center"/>
          </w:tcPr>
          <w:p w14:paraId="0F77367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7841FE35" w14:textId="77777777" w:rsidTr="00D34145">
        <w:trPr>
          <w:trHeight w:val="20"/>
          <w:jc w:val="center"/>
        </w:trPr>
        <w:tc>
          <w:tcPr>
            <w:tcW w:w="1256" w:type="pct"/>
            <w:vAlign w:val="center"/>
          </w:tcPr>
          <w:p w14:paraId="0F5CE98C" w14:textId="77777777" w:rsidR="003C3DA0" w:rsidRPr="00CC49AB" w:rsidRDefault="003C3DA0" w:rsidP="008E11B0">
            <w:pPr>
              <w:spacing w:after="0" w:line="240" w:lineRule="auto"/>
              <w:rPr>
                <w:rFonts w:ascii="Garamond" w:hAnsi="Garamond" w:cs="Times New Roman"/>
                <w:sz w:val="18"/>
                <w:szCs w:val="22"/>
              </w:rPr>
            </w:pPr>
            <w:r w:rsidRPr="00CC49AB">
              <w:rPr>
                <w:rFonts w:ascii="Garamond" w:hAnsi="Garamond" w:cs="Times New Roman"/>
                <w:sz w:val="18"/>
                <w:szCs w:val="22"/>
              </w:rPr>
              <w:t>Ndërtesat private sportive</w:t>
            </w:r>
          </w:p>
        </w:tc>
        <w:tc>
          <w:tcPr>
            <w:tcW w:w="624" w:type="pct"/>
            <w:shd w:val="clear" w:color="auto" w:fill="auto"/>
            <w:noWrap/>
            <w:vAlign w:val="center"/>
          </w:tcPr>
          <w:p w14:paraId="7A7863F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292164</w:t>
            </w:r>
          </w:p>
        </w:tc>
        <w:tc>
          <w:tcPr>
            <w:tcW w:w="624" w:type="pct"/>
            <w:shd w:val="clear" w:color="auto" w:fill="auto"/>
            <w:noWrap/>
            <w:vAlign w:val="center"/>
          </w:tcPr>
          <w:p w14:paraId="779FFF3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296088</w:t>
            </w:r>
          </w:p>
        </w:tc>
        <w:tc>
          <w:tcPr>
            <w:tcW w:w="624" w:type="pct"/>
            <w:shd w:val="clear" w:color="auto" w:fill="auto"/>
            <w:noWrap/>
            <w:vAlign w:val="center"/>
          </w:tcPr>
          <w:p w14:paraId="500E4D2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300066</w:t>
            </w:r>
          </w:p>
        </w:tc>
        <w:tc>
          <w:tcPr>
            <w:tcW w:w="624" w:type="pct"/>
            <w:shd w:val="clear" w:color="auto" w:fill="auto"/>
            <w:noWrap/>
            <w:vAlign w:val="center"/>
          </w:tcPr>
          <w:p w14:paraId="4FB1995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304097</w:t>
            </w:r>
          </w:p>
        </w:tc>
        <w:tc>
          <w:tcPr>
            <w:tcW w:w="624" w:type="pct"/>
            <w:shd w:val="clear" w:color="auto" w:fill="auto"/>
            <w:noWrap/>
            <w:vAlign w:val="center"/>
          </w:tcPr>
          <w:p w14:paraId="6B5595B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4" w:type="pct"/>
            <w:shd w:val="clear" w:color="auto" w:fill="auto"/>
            <w:noWrap/>
            <w:vAlign w:val="center"/>
          </w:tcPr>
          <w:p w14:paraId="4D5CB2B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F426BC7" w14:textId="77777777" w:rsidTr="00D34145">
        <w:trPr>
          <w:trHeight w:val="20"/>
          <w:jc w:val="center"/>
        </w:trPr>
        <w:tc>
          <w:tcPr>
            <w:tcW w:w="1256" w:type="pct"/>
            <w:vAlign w:val="center"/>
          </w:tcPr>
          <w:p w14:paraId="16C239A2" w14:textId="77777777" w:rsidR="003C3DA0" w:rsidRPr="00CC49AB" w:rsidRDefault="003C3DA0" w:rsidP="008E11B0">
            <w:pPr>
              <w:spacing w:after="0" w:line="240" w:lineRule="auto"/>
              <w:rPr>
                <w:rFonts w:ascii="Garamond" w:hAnsi="Garamond" w:cs="Times New Roman"/>
                <w:b/>
                <w:bCs/>
                <w:sz w:val="18"/>
                <w:szCs w:val="22"/>
              </w:rPr>
            </w:pPr>
            <w:r w:rsidRPr="00CC49AB">
              <w:rPr>
                <w:rFonts w:ascii="Garamond" w:hAnsi="Garamond" w:cs="Times New Roman"/>
                <w:sz w:val="18"/>
                <w:szCs w:val="22"/>
              </w:rPr>
              <w:t>Totali</w:t>
            </w:r>
          </w:p>
        </w:tc>
        <w:tc>
          <w:tcPr>
            <w:tcW w:w="624" w:type="pct"/>
            <w:shd w:val="clear" w:color="auto" w:fill="auto"/>
            <w:noWrap/>
            <w:vAlign w:val="center"/>
          </w:tcPr>
          <w:p w14:paraId="3429B16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33544792</w:t>
            </w:r>
          </w:p>
        </w:tc>
        <w:tc>
          <w:tcPr>
            <w:tcW w:w="624" w:type="pct"/>
            <w:shd w:val="clear" w:color="auto" w:fill="auto"/>
            <w:noWrap/>
            <w:vAlign w:val="center"/>
          </w:tcPr>
          <w:p w14:paraId="3E88779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34231820</w:t>
            </w:r>
          </w:p>
        </w:tc>
        <w:tc>
          <w:tcPr>
            <w:tcW w:w="624" w:type="pct"/>
            <w:shd w:val="clear" w:color="auto" w:fill="auto"/>
            <w:noWrap/>
            <w:vAlign w:val="center"/>
          </w:tcPr>
          <w:p w14:paraId="145FCEC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34933089</w:t>
            </w:r>
          </w:p>
        </w:tc>
        <w:tc>
          <w:tcPr>
            <w:tcW w:w="624" w:type="pct"/>
            <w:shd w:val="clear" w:color="auto" w:fill="auto"/>
            <w:noWrap/>
            <w:vAlign w:val="center"/>
          </w:tcPr>
          <w:p w14:paraId="3A8C0DE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35648894</w:t>
            </w:r>
          </w:p>
        </w:tc>
        <w:tc>
          <w:tcPr>
            <w:tcW w:w="624" w:type="pct"/>
            <w:shd w:val="clear" w:color="auto" w:fill="auto"/>
            <w:noWrap/>
            <w:vAlign w:val="center"/>
          </w:tcPr>
          <w:p w14:paraId="29FECC9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624" w:type="pct"/>
            <w:shd w:val="clear" w:color="auto" w:fill="auto"/>
            <w:noWrap/>
            <w:vAlign w:val="center"/>
          </w:tcPr>
          <w:p w14:paraId="2EFC472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522D6524" w14:textId="77777777" w:rsidR="003C3DA0" w:rsidRPr="00CC49AB" w:rsidRDefault="003C3DA0" w:rsidP="003C3DA0">
      <w:pPr>
        <w:spacing w:after="0" w:line="240" w:lineRule="auto"/>
        <w:rPr>
          <w:rFonts w:ascii="Garamond" w:hAnsi="Garamond" w:cs="Times New Roman"/>
        </w:rPr>
      </w:pPr>
    </w:p>
    <w:p w14:paraId="0E392E02" w14:textId="02096BD4" w:rsidR="003C3DA0" w:rsidRPr="00CC49AB" w:rsidRDefault="003C3DA0" w:rsidP="00E82E3E">
      <w:pPr>
        <w:pStyle w:val="TEKSTIIIIII"/>
        <w:rPr>
          <w:szCs w:val="24"/>
        </w:rPr>
      </w:pPr>
      <w:bookmarkStart w:id="435" w:name="_Toc184729192"/>
      <w:r w:rsidRPr="00CC49AB">
        <w:rPr>
          <w:szCs w:val="24"/>
        </w:rPr>
        <w:t>Aneksi 23: Numri i parashikuar i ndërtesave të shërbimeve private dhe atyre komerciale</w:t>
      </w:r>
      <w:r w:rsidR="00DC2701" w:rsidRPr="00CC49AB">
        <w:rPr>
          <w:szCs w:val="24"/>
        </w:rPr>
        <w:t xml:space="preserve"> </w:t>
      </w:r>
      <w:r w:rsidRPr="00CC49AB">
        <w:rPr>
          <w:szCs w:val="24"/>
        </w:rPr>
        <w:t xml:space="preserve">për </w:t>
      </w:r>
      <w:r w:rsidR="00CC49AB" w:rsidRPr="00CC49AB">
        <w:rPr>
          <w:szCs w:val="24"/>
        </w:rPr>
        <w:t xml:space="preserve">zonën </w:t>
      </w:r>
      <w:r w:rsidRPr="00CC49AB">
        <w:rPr>
          <w:szCs w:val="24"/>
        </w:rPr>
        <w:t>1 për periudhën</w:t>
      </w:r>
      <w:r w:rsidR="00DC2701" w:rsidRPr="00CC49AB">
        <w:rPr>
          <w:szCs w:val="24"/>
        </w:rPr>
        <w:t xml:space="preserve"> </w:t>
      </w:r>
      <w:r w:rsidR="00CE5C83" w:rsidRPr="00CC49AB">
        <w:rPr>
          <w:szCs w:val="24"/>
        </w:rPr>
        <w:t>2023–2050</w:t>
      </w:r>
      <w:bookmarkEnd w:id="435"/>
      <w:r w:rsidRPr="00CC49AB">
        <w:rPr>
          <w:szCs w:val="24"/>
        </w:rPr>
        <w:t xml:space="preserve"> </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60"/>
        <w:gridCol w:w="765"/>
        <w:gridCol w:w="765"/>
        <w:gridCol w:w="765"/>
        <w:gridCol w:w="765"/>
        <w:gridCol w:w="765"/>
        <w:gridCol w:w="765"/>
      </w:tblGrid>
      <w:tr w:rsidR="003C3DA0" w:rsidRPr="00CC49AB" w14:paraId="13E16723" w14:textId="77777777" w:rsidTr="00D34145">
        <w:trPr>
          <w:trHeight w:val="144"/>
          <w:jc w:val="center"/>
        </w:trPr>
        <w:tc>
          <w:tcPr>
            <w:tcW w:w="2544" w:type="pct"/>
            <w:shd w:val="clear" w:color="auto" w:fill="FDE9D9" w:themeFill="accent6" w:themeFillTint="33"/>
          </w:tcPr>
          <w:p w14:paraId="42A6AC7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09" w:type="pct"/>
            <w:shd w:val="clear" w:color="auto" w:fill="FDE9D9" w:themeFill="accent6" w:themeFillTint="33"/>
            <w:noWrap/>
            <w:vAlign w:val="center"/>
            <w:hideMark/>
          </w:tcPr>
          <w:p w14:paraId="0F330B6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2023</w:t>
            </w:r>
          </w:p>
        </w:tc>
        <w:tc>
          <w:tcPr>
            <w:tcW w:w="409" w:type="pct"/>
            <w:shd w:val="clear" w:color="auto" w:fill="FDE9D9" w:themeFill="accent6" w:themeFillTint="33"/>
            <w:noWrap/>
            <w:vAlign w:val="center"/>
            <w:hideMark/>
          </w:tcPr>
          <w:p w14:paraId="344839E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2024</w:t>
            </w:r>
          </w:p>
        </w:tc>
        <w:tc>
          <w:tcPr>
            <w:tcW w:w="409" w:type="pct"/>
            <w:shd w:val="clear" w:color="auto" w:fill="FDE9D9" w:themeFill="accent6" w:themeFillTint="33"/>
            <w:noWrap/>
            <w:vAlign w:val="center"/>
            <w:hideMark/>
          </w:tcPr>
          <w:p w14:paraId="51E2B04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2025</w:t>
            </w:r>
          </w:p>
        </w:tc>
        <w:tc>
          <w:tcPr>
            <w:tcW w:w="409" w:type="pct"/>
            <w:shd w:val="clear" w:color="auto" w:fill="FDE9D9" w:themeFill="accent6" w:themeFillTint="33"/>
            <w:noWrap/>
            <w:vAlign w:val="center"/>
            <w:hideMark/>
          </w:tcPr>
          <w:p w14:paraId="00909D3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2026</w:t>
            </w:r>
          </w:p>
        </w:tc>
        <w:tc>
          <w:tcPr>
            <w:tcW w:w="409" w:type="pct"/>
            <w:shd w:val="clear" w:color="auto" w:fill="FDE9D9" w:themeFill="accent6" w:themeFillTint="33"/>
            <w:noWrap/>
            <w:vAlign w:val="center"/>
            <w:hideMark/>
          </w:tcPr>
          <w:p w14:paraId="46EAD94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2027</w:t>
            </w:r>
          </w:p>
        </w:tc>
        <w:tc>
          <w:tcPr>
            <w:tcW w:w="409" w:type="pct"/>
            <w:shd w:val="clear" w:color="auto" w:fill="FDE9D9" w:themeFill="accent6" w:themeFillTint="33"/>
            <w:noWrap/>
            <w:vAlign w:val="center"/>
            <w:hideMark/>
          </w:tcPr>
          <w:p w14:paraId="3A9F7F3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2028</w:t>
            </w:r>
          </w:p>
        </w:tc>
      </w:tr>
      <w:tr w:rsidR="003C3DA0" w:rsidRPr="00CC49AB" w14:paraId="6F20B830" w14:textId="77777777" w:rsidTr="00D34145">
        <w:trPr>
          <w:trHeight w:val="144"/>
          <w:jc w:val="center"/>
        </w:trPr>
        <w:tc>
          <w:tcPr>
            <w:tcW w:w="2544" w:type="pct"/>
          </w:tcPr>
          <w:p w14:paraId="493E559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09" w:type="pct"/>
            <w:shd w:val="clear" w:color="auto" w:fill="auto"/>
            <w:noWrap/>
            <w:vAlign w:val="center"/>
          </w:tcPr>
          <w:p w14:paraId="77679F8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35155</w:t>
            </w:r>
          </w:p>
        </w:tc>
        <w:tc>
          <w:tcPr>
            <w:tcW w:w="409" w:type="pct"/>
            <w:shd w:val="clear" w:color="auto" w:fill="auto"/>
            <w:noWrap/>
            <w:vAlign w:val="center"/>
          </w:tcPr>
          <w:p w14:paraId="5D601E6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35445</w:t>
            </w:r>
          </w:p>
        </w:tc>
        <w:tc>
          <w:tcPr>
            <w:tcW w:w="409" w:type="pct"/>
            <w:shd w:val="clear" w:color="auto" w:fill="auto"/>
            <w:noWrap/>
            <w:vAlign w:val="center"/>
          </w:tcPr>
          <w:p w14:paraId="4B7AB11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35746</w:t>
            </w:r>
          </w:p>
        </w:tc>
        <w:tc>
          <w:tcPr>
            <w:tcW w:w="409" w:type="pct"/>
            <w:shd w:val="clear" w:color="auto" w:fill="auto"/>
            <w:noWrap/>
            <w:vAlign w:val="center"/>
          </w:tcPr>
          <w:p w14:paraId="3CE822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36050</w:t>
            </w:r>
          </w:p>
        </w:tc>
        <w:tc>
          <w:tcPr>
            <w:tcW w:w="409" w:type="pct"/>
            <w:shd w:val="clear" w:color="auto" w:fill="auto"/>
            <w:noWrap/>
            <w:vAlign w:val="center"/>
          </w:tcPr>
          <w:p w14:paraId="307DD1D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36356</w:t>
            </w:r>
          </w:p>
        </w:tc>
        <w:tc>
          <w:tcPr>
            <w:tcW w:w="409" w:type="pct"/>
            <w:shd w:val="clear" w:color="auto" w:fill="auto"/>
            <w:noWrap/>
            <w:vAlign w:val="center"/>
          </w:tcPr>
          <w:p w14:paraId="65E7226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36665</w:t>
            </w:r>
          </w:p>
        </w:tc>
      </w:tr>
      <w:tr w:rsidR="003C3DA0" w:rsidRPr="00CC49AB" w14:paraId="794DA637" w14:textId="77777777" w:rsidTr="00D34145">
        <w:trPr>
          <w:trHeight w:val="144"/>
          <w:jc w:val="center"/>
        </w:trPr>
        <w:tc>
          <w:tcPr>
            <w:tcW w:w="2544" w:type="pct"/>
          </w:tcPr>
          <w:p w14:paraId="55470EA9"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09" w:type="pct"/>
            <w:shd w:val="clear" w:color="auto" w:fill="auto"/>
            <w:noWrap/>
            <w:vAlign w:val="center"/>
          </w:tcPr>
          <w:p w14:paraId="220A41B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14764</w:t>
            </w:r>
          </w:p>
        </w:tc>
        <w:tc>
          <w:tcPr>
            <w:tcW w:w="409" w:type="pct"/>
            <w:shd w:val="clear" w:color="auto" w:fill="auto"/>
            <w:noWrap/>
            <w:vAlign w:val="center"/>
          </w:tcPr>
          <w:p w14:paraId="7E88A90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14861</w:t>
            </w:r>
          </w:p>
        </w:tc>
        <w:tc>
          <w:tcPr>
            <w:tcW w:w="409" w:type="pct"/>
            <w:shd w:val="clear" w:color="auto" w:fill="auto"/>
            <w:noWrap/>
            <w:vAlign w:val="center"/>
          </w:tcPr>
          <w:p w14:paraId="5BCA5D2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14963</w:t>
            </w:r>
          </w:p>
        </w:tc>
        <w:tc>
          <w:tcPr>
            <w:tcW w:w="409" w:type="pct"/>
            <w:shd w:val="clear" w:color="auto" w:fill="auto"/>
            <w:noWrap/>
            <w:vAlign w:val="center"/>
          </w:tcPr>
          <w:p w14:paraId="7D6527C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15064</w:t>
            </w:r>
          </w:p>
        </w:tc>
        <w:tc>
          <w:tcPr>
            <w:tcW w:w="409" w:type="pct"/>
            <w:shd w:val="clear" w:color="auto" w:fill="auto"/>
            <w:noWrap/>
            <w:vAlign w:val="center"/>
          </w:tcPr>
          <w:p w14:paraId="2CB4632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15167</w:t>
            </w:r>
          </w:p>
        </w:tc>
        <w:tc>
          <w:tcPr>
            <w:tcW w:w="409" w:type="pct"/>
            <w:shd w:val="clear" w:color="auto" w:fill="auto"/>
            <w:noWrap/>
            <w:vAlign w:val="center"/>
          </w:tcPr>
          <w:p w14:paraId="1F4D735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15270</w:t>
            </w:r>
          </w:p>
        </w:tc>
      </w:tr>
      <w:tr w:rsidR="003C3DA0" w:rsidRPr="00CC49AB" w14:paraId="1EC15E6B" w14:textId="77777777" w:rsidTr="00D34145">
        <w:trPr>
          <w:trHeight w:val="144"/>
          <w:jc w:val="center"/>
        </w:trPr>
        <w:tc>
          <w:tcPr>
            <w:tcW w:w="2544" w:type="pct"/>
          </w:tcPr>
          <w:p w14:paraId="32EE8A3C" w14:textId="05E03C7A"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09" w:type="pct"/>
            <w:shd w:val="clear" w:color="auto" w:fill="auto"/>
            <w:noWrap/>
            <w:vAlign w:val="center"/>
          </w:tcPr>
          <w:p w14:paraId="0439FC3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1081</w:t>
            </w:r>
          </w:p>
        </w:tc>
        <w:tc>
          <w:tcPr>
            <w:tcW w:w="409" w:type="pct"/>
            <w:shd w:val="clear" w:color="auto" w:fill="auto"/>
            <w:noWrap/>
            <w:vAlign w:val="center"/>
          </w:tcPr>
          <w:p w14:paraId="3F8C6F7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1088</w:t>
            </w:r>
          </w:p>
        </w:tc>
        <w:tc>
          <w:tcPr>
            <w:tcW w:w="409" w:type="pct"/>
            <w:shd w:val="clear" w:color="auto" w:fill="auto"/>
            <w:noWrap/>
            <w:vAlign w:val="center"/>
          </w:tcPr>
          <w:p w14:paraId="099DF52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1095</w:t>
            </w:r>
          </w:p>
        </w:tc>
        <w:tc>
          <w:tcPr>
            <w:tcW w:w="409" w:type="pct"/>
            <w:shd w:val="clear" w:color="auto" w:fill="auto"/>
            <w:noWrap/>
            <w:vAlign w:val="center"/>
          </w:tcPr>
          <w:p w14:paraId="0BD21AA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1103</w:t>
            </w:r>
          </w:p>
        </w:tc>
        <w:tc>
          <w:tcPr>
            <w:tcW w:w="409" w:type="pct"/>
            <w:shd w:val="clear" w:color="auto" w:fill="auto"/>
            <w:noWrap/>
            <w:vAlign w:val="center"/>
          </w:tcPr>
          <w:p w14:paraId="16564C5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1110</w:t>
            </w:r>
          </w:p>
        </w:tc>
        <w:tc>
          <w:tcPr>
            <w:tcW w:w="409" w:type="pct"/>
            <w:shd w:val="clear" w:color="auto" w:fill="auto"/>
            <w:noWrap/>
            <w:vAlign w:val="center"/>
          </w:tcPr>
          <w:p w14:paraId="07BAA7B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1118</w:t>
            </w:r>
          </w:p>
        </w:tc>
      </w:tr>
      <w:tr w:rsidR="003C3DA0" w:rsidRPr="00CC49AB" w14:paraId="3D42F58A" w14:textId="77777777" w:rsidTr="00D34145">
        <w:trPr>
          <w:trHeight w:val="144"/>
          <w:jc w:val="center"/>
        </w:trPr>
        <w:tc>
          <w:tcPr>
            <w:tcW w:w="2544" w:type="pct"/>
          </w:tcPr>
          <w:p w14:paraId="7B4FEC29"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09" w:type="pct"/>
            <w:shd w:val="clear" w:color="auto" w:fill="auto"/>
            <w:noWrap/>
            <w:vAlign w:val="center"/>
          </w:tcPr>
          <w:p w14:paraId="4423D11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14265</w:t>
            </w:r>
          </w:p>
        </w:tc>
        <w:tc>
          <w:tcPr>
            <w:tcW w:w="409" w:type="pct"/>
            <w:shd w:val="clear" w:color="auto" w:fill="auto"/>
            <w:noWrap/>
            <w:vAlign w:val="center"/>
          </w:tcPr>
          <w:p w14:paraId="2D18298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14429</w:t>
            </w:r>
          </w:p>
        </w:tc>
        <w:tc>
          <w:tcPr>
            <w:tcW w:w="409" w:type="pct"/>
            <w:shd w:val="clear" w:color="auto" w:fill="auto"/>
            <w:noWrap/>
            <w:vAlign w:val="center"/>
          </w:tcPr>
          <w:p w14:paraId="12FD19C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14601</w:t>
            </w:r>
          </w:p>
        </w:tc>
        <w:tc>
          <w:tcPr>
            <w:tcW w:w="409" w:type="pct"/>
            <w:shd w:val="clear" w:color="auto" w:fill="auto"/>
            <w:noWrap/>
            <w:vAlign w:val="center"/>
          </w:tcPr>
          <w:p w14:paraId="12D2879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14775</w:t>
            </w:r>
          </w:p>
        </w:tc>
        <w:tc>
          <w:tcPr>
            <w:tcW w:w="409" w:type="pct"/>
            <w:shd w:val="clear" w:color="auto" w:fill="auto"/>
            <w:noWrap/>
            <w:vAlign w:val="center"/>
          </w:tcPr>
          <w:p w14:paraId="31A86A5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14951</w:t>
            </w:r>
          </w:p>
        </w:tc>
        <w:tc>
          <w:tcPr>
            <w:tcW w:w="409" w:type="pct"/>
            <w:shd w:val="clear" w:color="auto" w:fill="auto"/>
            <w:noWrap/>
            <w:vAlign w:val="center"/>
          </w:tcPr>
          <w:p w14:paraId="25049E8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15128</w:t>
            </w:r>
          </w:p>
        </w:tc>
      </w:tr>
      <w:tr w:rsidR="003C3DA0" w:rsidRPr="00CC49AB" w14:paraId="6D242F9A" w14:textId="77777777" w:rsidTr="00D34145">
        <w:trPr>
          <w:trHeight w:val="144"/>
          <w:jc w:val="center"/>
        </w:trPr>
        <w:tc>
          <w:tcPr>
            <w:tcW w:w="2544" w:type="pct"/>
          </w:tcPr>
          <w:p w14:paraId="4CD28E11"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09" w:type="pct"/>
            <w:shd w:val="clear" w:color="auto" w:fill="auto"/>
            <w:noWrap/>
            <w:vAlign w:val="center"/>
          </w:tcPr>
          <w:p w14:paraId="44A1015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1898</w:t>
            </w:r>
          </w:p>
        </w:tc>
        <w:tc>
          <w:tcPr>
            <w:tcW w:w="409" w:type="pct"/>
            <w:shd w:val="clear" w:color="auto" w:fill="auto"/>
            <w:noWrap/>
            <w:vAlign w:val="center"/>
          </w:tcPr>
          <w:p w14:paraId="6FBD0DF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1904</w:t>
            </w:r>
          </w:p>
        </w:tc>
        <w:tc>
          <w:tcPr>
            <w:tcW w:w="409" w:type="pct"/>
            <w:shd w:val="clear" w:color="auto" w:fill="auto"/>
            <w:noWrap/>
            <w:vAlign w:val="center"/>
          </w:tcPr>
          <w:p w14:paraId="42CCBE4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1910</w:t>
            </w:r>
          </w:p>
        </w:tc>
        <w:tc>
          <w:tcPr>
            <w:tcW w:w="409" w:type="pct"/>
            <w:shd w:val="clear" w:color="auto" w:fill="auto"/>
            <w:noWrap/>
            <w:vAlign w:val="center"/>
          </w:tcPr>
          <w:p w14:paraId="43AB861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1917</w:t>
            </w:r>
          </w:p>
        </w:tc>
        <w:tc>
          <w:tcPr>
            <w:tcW w:w="409" w:type="pct"/>
            <w:shd w:val="clear" w:color="auto" w:fill="auto"/>
            <w:noWrap/>
            <w:vAlign w:val="center"/>
          </w:tcPr>
          <w:p w14:paraId="2643652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1923</w:t>
            </w:r>
          </w:p>
        </w:tc>
        <w:tc>
          <w:tcPr>
            <w:tcW w:w="409" w:type="pct"/>
            <w:shd w:val="clear" w:color="auto" w:fill="auto"/>
            <w:noWrap/>
            <w:vAlign w:val="center"/>
          </w:tcPr>
          <w:p w14:paraId="028CC31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1930</w:t>
            </w:r>
          </w:p>
        </w:tc>
      </w:tr>
      <w:tr w:rsidR="003C3DA0" w:rsidRPr="00CC49AB" w14:paraId="5A34FFA4" w14:textId="77777777" w:rsidTr="00D34145">
        <w:trPr>
          <w:trHeight w:val="144"/>
          <w:jc w:val="center"/>
        </w:trPr>
        <w:tc>
          <w:tcPr>
            <w:tcW w:w="2544" w:type="pct"/>
          </w:tcPr>
          <w:p w14:paraId="20430B47"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09" w:type="pct"/>
            <w:shd w:val="clear" w:color="auto" w:fill="auto"/>
            <w:noWrap/>
            <w:vAlign w:val="center"/>
          </w:tcPr>
          <w:p w14:paraId="4714759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419</w:t>
            </w:r>
          </w:p>
        </w:tc>
        <w:tc>
          <w:tcPr>
            <w:tcW w:w="409" w:type="pct"/>
            <w:shd w:val="clear" w:color="auto" w:fill="auto"/>
            <w:noWrap/>
            <w:vAlign w:val="center"/>
          </w:tcPr>
          <w:p w14:paraId="76EFF0A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420</w:t>
            </w:r>
          </w:p>
        </w:tc>
        <w:tc>
          <w:tcPr>
            <w:tcW w:w="409" w:type="pct"/>
            <w:shd w:val="clear" w:color="auto" w:fill="auto"/>
            <w:noWrap/>
            <w:vAlign w:val="center"/>
          </w:tcPr>
          <w:p w14:paraId="6DF1205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422</w:t>
            </w:r>
          </w:p>
        </w:tc>
        <w:tc>
          <w:tcPr>
            <w:tcW w:w="409" w:type="pct"/>
            <w:shd w:val="clear" w:color="auto" w:fill="auto"/>
            <w:noWrap/>
            <w:vAlign w:val="center"/>
          </w:tcPr>
          <w:p w14:paraId="5672C7C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423</w:t>
            </w:r>
          </w:p>
        </w:tc>
        <w:tc>
          <w:tcPr>
            <w:tcW w:w="409" w:type="pct"/>
            <w:shd w:val="clear" w:color="auto" w:fill="auto"/>
            <w:noWrap/>
            <w:vAlign w:val="center"/>
          </w:tcPr>
          <w:p w14:paraId="0C67083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424</w:t>
            </w:r>
          </w:p>
        </w:tc>
        <w:tc>
          <w:tcPr>
            <w:tcW w:w="409" w:type="pct"/>
            <w:shd w:val="clear" w:color="auto" w:fill="auto"/>
            <w:noWrap/>
            <w:vAlign w:val="center"/>
          </w:tcPr>
          <w:p w14:paraId="67B3078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426</w:t>
            </w:r>
          </w:p>
        </w:tc>
      </w:tr>
      <w:tr w:rsidR="003C3DA0" w:rsidRPr="00CC49AB" w14:paraId="235F3EA6" w14:textId="77777777" w:rsidTr="00D34145">
        <w:trPr>
          <w:trHeight w:val="144"/>
          <w:jc w:val="center"/>
        </w:trPr>
        <w:tc>
          <w:tcPr>
            <w:tcW w:w="2544" w:type="pct"/>
          </w:tcPr>
          <w:p w14:paraId="3E400D7F"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09" w:type="pct"/>
            <w:shd w:val="clear" w:color="auto" w:fill="auto"/>
            <w:noWrap/>
            <w:vAlign w:val="center"/>
          </w:tcPr>
          <w:p w14:paraId="3A528F9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67580</w:t>
            </w:r>
          </w:p>
        </w:tc>
        <w:tc>
          <w:tcPr>
            <w:tcW w:w="409" w:type="pct"/>
            <w:shd w:val="clear" w:color="auto" w:fill="auto"/>
            <w:noWrap/>
            <w:vAlign w:val="center"/>
          </w:tcPr>
          <w:p w14:paraId="0C5B4E2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68147</w:t>
            </w:r>
          </w:p>
        </w:tc>
        <w:tc>
          <w:tcPr>
            <w:tcW w:w="409" w:type="pct"/>
            <w:shd w:val="clear" w:color="auto" w:fill="auto"/>
            <w:noWrap/>
            <w:vAlign w:val="center"/>
          </w:tcPr>
          <w:p w14:paraId="25D1EDC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68737</w:t>
            </w:r>
          </w:p>
        </w:tc>
        <w:tc>
          <w:tcPr>
            <w:tcW w:w="409" w:type="pct"/>
            <w:shd w:val="clear" w:color="auto" w:fill="auto"/>
            <w:noWrap/>
            <w:vAlign w:val="center"/>
          </w:tcPr>
          <w:p w14:paraId="019BF3A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69331</w:t>
            </w:r>
          </w:p>
        </w:tc>
        <w:tc>
          <w:tcPr>
            <w:tcW w:w="409" w:type="pct"/>
            <w:shd w:val="clear" w:color="auto" w:fill="auto"/>
            <w:noWrap/>
            <w:vAlign w:val="center"/>
          </w:tcPr>
          <w:p w14:paraId="56DF8AB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69931</w:t>
            </w:r>
          </w:p>
        </w:tc>
        <w:tc>
          <w:tcPr>
            <w:tcW w:w="409" w:type="pct"/>
            <w:shd w:val="clear" w:color="auto" w:fill="auto"/>
            <w:noWrap/>
            <w:vAlign w:val="center"/>
          </w:tcPr>
          <w:p w14:paraId="58D94CA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70537</w:t>
            </w:r>
          </w:p>
        </w:tc>
      </w:tr>
      <w:tr w:rsidR="003C3DA0" w:rsidRPr="00CC49AB" w14:paraId="078930C4" w14:textId="77777777" w:rsidTr="00D34145">
        <w:trPr>
          <w:trHeight w:val="144"/>
          <w:jc w:val="center"/>
        </w:trPr>
        <w:tc>
          <w:tcPr>
            <w:tcW w:w="2544" w:type="pct"/>
            <w:shd w:val="clear" w:color="auto" w:fill="FDE9D9" w:themeFill="accent6" w:themeFillTint="33"/>
          </w:tcPr>
          <w:p w14:paraId="17F329D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09" w:type="pct"/>
            <w:shd w:val="clear" w:color="auto" w:fill="FDE9D9" w:themeFill="accent6" w:themeFillTint="33"/>
            <w:noWrap/>
            <w:vAlign w:val="center"/>
          </w:tcPr>
          <w:p w14:paraId="669803A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2029</w:t>
            </w:r>
          </w:p>
        </w:tc>
        <w:tc>
          <w:tcPr>
            <w:tcW w:w="409" w:type="pct"/>
            <w:shd w:val="clear" w:color="auto" w:fill="FDE9D9" w:themeFill="accent6" w:themeFillTint="33"/>
            <w:noWrap/>
            <w:vAlign w:val="center"/>
          </w:tcPr>
          <w:p w14:paraId="70D0F78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2030</w:t>
            </w:r>
          </w:p>
        </w:tc>
        <w:tc>
          <w:tcPr>
            <w:tcW w:w="409" w:type="pct"/>
            <w:shd w:val="clear" w:color="auto" w:fill="FDE9D9" w:themeFill="accent6" w:themeFillTint="33"/>
            <w:noWrap/>
            <w:vAlign w:val="center"/>
          </w:tcPr>
          <w:p w14:paraId="1BB407E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2031</w:t>
            </w:r>
          </w:p>
        </w:tc>
        <w:tc>
          <w:tcPr>
            <w:tcW w:w="409" w:type="pct"/>
            <w:shd w:val="clear" w:color="auto" w:fill="FDE9D9" w:themeFill="accent6" w:themeFillTint="33"/>
            <w:noWrap/>
            <w:vAlign w:val="center"/>
          </w:tcPr>
          <w:p w14:paraId="649FDC1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2032</w:t>
            </w:r>
          </w:p>
        </w:tc>
        <w:tc>
          <w:tcPr>
            <w:tcW w:w="409" w:type="pct"/>
            <w:shd w:val="clear" w:color="auto" w:fill="FDE9D9" w:themeFill="accent6" w:themeFillTint="33"/>
            <w:noWrap/>
            <w:vAlign w:val="center"/>
          </w:tcPr>
          <w:p w14:paraId="63CB60E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2033</w:t>
            </w:r>
          </w:p>
        </w:tc>
        <w:tc>
          <w:tcPr>
            <w:tcW w:w="409" w:type="pct"/>
            <w:shd w:val="clear" w:color="auto" w:fill="FDE9D9" w:themeFill="accent6" w:themeFillTint="33"/>
            <w:noWrap/>
            <w:vAlign w:val="center"/>
          </w:tcPr>
          <w:p w14:paraId="0C50819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2034</w:t>
            </w:r>
          </w:p>
        </w:tc>
      </w:tr>
      <w:tr w:rsidR="003C3DA0" w:rsidRPr="00CC49AB" w14:paraId="72EE97C0" w14:textId="77777777" w:rsidTr="00D34145">
        <w:trPr>
          <w:trHeight w:val="144"/>
          <w:jc w:val="center"/>
        </w:trPr>
        <w:tc>
          <w:tcPr>
            <w:tcW w:w="2544" w:type="pct"/>
          </w:tcPr>
          <w:p w14:paraId="352082AE"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09" w:type="pct"/>
            <w:shd w:val="clear" w:color="auto" w:fill="auto"/>
            <w:noWrap/>
            <w:vAlign w:val="center"/>
          </w:tcPr>
          <w:p w14:paraId="3B421EE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36977</w:t>
            </w:r>
          </w:p>
        </w:tc>
        <w:tc>
          <w:tcPr>
            <w:tcW w:w="409" w:type="pct"/>
            <w:shd w:val="clear" w:color="auto" w:fill="auto"/>
            <w:noWrap/>
            <w:vAlign w:val="center"/>
          </w:tcPr>
          <w:p w14:paraId="72A79D7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37291</w:t>
            </w:r>
          </w:p>
        </w:tc>
        <w:tc>
          <w:tcPr>
            <w:tcW w:w="409" w:type="pct"/>
            <w:shd w:val="clear" w:color="auto" w:fill="auto"/>
            <w:noWrap/>
            <w:vAlign w:val="center"/>
          </w:tcPr>
          <w:p w14:paraId="2351B90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37608</w:t>
            </w:r>
          </w:p>
        </w:tc>
        <w:tc>
          <w:tcPr>
            <w:tcW w:w="409" w:type="pct"/>
            <w:shd w:val="clear" w:color="auto" w:fill="auto"/>
            <w:noWrap/>
            <w:vAlign w:val="center"/>
          </w:tcPr>
          <w:p w14:paraId="113300C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37928</w:t>
            </w:r>
          </w:p>
        </w:tc>
        <w:tc>
          <w:tcPr>
            <w:tcW w:w="409" w:type="pct"/>
            <w:shd w:val="clear" w:color="auto" w:fill="auto"/>
            <w:noWrap/>
            <w:vAlign w:val="center"/>
          </w:tcPr>
          <w:p w14:paraId="6CB0B81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38250</w:t>
            </w:r>
          </w:p>
        </w:tc>
        <w:tc>
          <w:tcPr>
            <w:tcW w:w="409" w:type="pct"/>
            <w:shd w:val="clear" w:color="auto" w:fill="auto"/>
            <w:noWrap/>
            <w:vAlign w:val="center"/>
          </w:tcPr>
          <w:p w14:paraId="52932B3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38575</w:t>
            </w:r>
          </w:p>
        </w:tc>
      </w:tr>
      <w:tr w:rsidR="003C3DA0" w:rsidRPr="00CC49AB" w14:paraId="7978FBC7" w14:textId="77777777" w:rsidTr="00D34145">
        <w:trPr>
          <w:trHeight w:val="144"/>
          <w:jc w:val="center"/>
        </w:trPr>
        <w:tc>
          <w:tcPr>
            <w:tcW w:w="2544" w:type="pct"/>
          </w:tcPr>
          <w:p w14:paraId="4640A3B9"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09" w:type="pct"/>
            <w:shd w:val="clear" w:color="auto" w:fill="auto"/>
            <w:noWrap/>
            <w:vAlign w:val="center"/>
          </w:tcPr>
          <w:p w14:paraId="38D5DD8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15374</w:t>
            </w:r>
          </w:p>
        </w:tc>
        <w:tc>
          <w:tcPr>
            <w:tcW w:w="409" w:type="pct"/>
            <w:shd w:val="clear" w:color="auto" w:fill="auto"/>
            <w:noWrap/>
            <w:vAlign w:val="center"/>
          </w:tcPr>
          <w:p w14:paraId="7FA05E6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15478</w:t>
            </w:r>
          </w:p>
        </w:tc>
        <w:tc>
          <w:tcPr>
            <w:tcW w:w="409" w:type="pct"/>
            <w:shd w:val="clear" w:color="auto" w:fill="auto"/>
            <w:noWrap/>
            <w:vAlign w:val="center"/>
          </w:tcPr>
          <w:p w14:paraId="465297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15583</w:t>
            </w:r>
          </w:p>
        </w:tc>
        <w:tc>
          <w:tcPr>
            <w:tcW w:w="409" w:type="pct"/>
            <w:shd w:val="clear" w:color="auto" w:fill="auto"/>
            <w:noWrap/>
            <w:vAlign w:val="center"/>
          </w:tcPr>
          <w:p w14:paraId="699902A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15689</w:t>
            </w:r>
          </w:p>
        </w:tc>
        <w:tc>
          <w:tcPr>
            <w:tcW w:w="409" w:type="pct"/>
            <w:shd w:val="clear" w:color="auto" w:fill="auto"/>
            <w:noWrap/>
            <w:vAlign w:val="center"/>
          </w:tcPr>
          <w:p w14:paraId="2E06B24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15796</w:t>
            </w:r>
          </w:p>
        </w:tc>
        <w:tc>
          <w:tcPr>
            <w:tcW w:w="409" w:type="pct"/>
            <w:shd w:val="clear" w:color="auto" w:fill="auto"/>
            <w:noWrap/>
            <w:vAlign w:val="center"/>
          </w:tcPr>
          <w:p w14:paraId="51F32FA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15904</w:t>
            </w:r>
          </w:p>
        </w:tc>
      </w:tr>
      <w:tr w:rsidR="003C3DA0" w:rsidRPr="00CC49AB" w14:paraId="11195A48" w14:textId="77777777" w:rsidTr="00D34145">
        <w:trPr>
          <w:trHeight w:val="144"/>
          <w:jc w:val="center"/>
        </w:trPr>
        <w:tc>
          <w:tcPr>
            <w:tcW w:w="2544" w:type="pct"/>
          </w:tcPr>
          <w:p w14:paraId="315FEBC4" w14:textId="067CB811"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09" w:type="pct"/>
            <w:shd w:val="clear" w:color="auto" w:fill="auto"/>
            <w:noWrap/>
            <w:vAlign w:val="center"/>
          </w:tcPr>
          <w:p w14:paraId="47E49C6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1125</w:t>
            </w:r>
          </w:p>
        </w:tc>
        <w:tc>
          <w:tcPr>
            <w:tcW w:w="409" w:type="pct"/>
            <w:shd w:val="clear" w:color="auto" w:fill="auto"/>
            <w:noWrap/>
            <w:vAlign w:val="center"/>
          </w:tcPr>
          <w:p w14:paraId="2850682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1133</w:t>
            </w:r>
          </w:p>
        </w:tc>
        <w:tc>
          <w:tcPr>
            <w:tcW w:w="409" w:type="pct"/>
            <w:shd w:val="clear" w:color="auto" w:fill="auto"/>
            <w:noWrap/>
            <w:vAlign w:val="center"/>
          </w:tcPr>
          <w:p w14:paraId="2FB90A2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1141</w:t>
            </w:r>
          </w:p>
        </w:tc>
        <w:tc>
          <w:tcPr>
            <w:tcW w:w="409" w:type="pct"/>
            <w:shd w:val="clear" w:color="auto" w:fill="auto"/>
            <w:noWrap/>
            <w:vAlign w:val="center"/>
          </w:tcPr>
          <w:p w14:paraId="68C7F79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1149</w:t>
            </w:r>
          </w:p>
        </w:tc>
        <w:tc>
          <w:tcPr>
            <w:tcW w:w="409" w:type="pct"/>
            <w:shd w:val="clear" w:color="auto" w:fill="auto"/>
            <w:noWrap/>
            <w:vAlign w:val="center"/>
          </w:tcPr>
          <w:p w14:paraId="5A71A81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1156</w:t>
            </w:r>
          </w:p>
        </w:tc>
        <w:tc>
          <w:tcPr>
            <w:tcW w:w="409" w:type="pct"/>
            <w:shd w:val="clear" w:color="auto" w:fill="auto"/>
            <w:noWrap/>
            <w:vAlign w:val="center"/>
          </w:tcPr>
          <w:p w14:paraId="5549F3C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1164</w:t>
            </w:r>
          </w:p>
        </w:tc>
      </w:tr>
      <w:tr w:rsidR="003C3DA0" w:rsidRPr="00CC49AB" w14:paraId="150C293D" w14:textId="77777777" w:rsidTr="00D34145">
        <w:trPr>
          <w:trHeight w:val="144"/>
          <w:jc w:val="center"/>
        </w:trPr>
        <w:tc>
          <w:tcPr>
            <w:tcW w:w="2544" w:type="pct"/>
          </w:tcPr>
          <w:p w14:paraId="14A938DA"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09" w:type="pct"/>
            <w:shd w:val="clear" w:color="auto" w:fill="auto"/>
            <w:noWrap/>
            <w:vAlign w:val="center"/>
          </w:tcPr>
          <w:p w14:paraId="3AF6BB9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15308</w:t>
            </w:r>
          </w:p>
        </w:tc>
        <w:tc>
          <w:tcPr>
            <w:tcW w:w="409" w:type="pct"/>
            <w:shd w:val="clear" w:color="auto" w:fill="auto"/>
            <w:noWrap/>
            <w:vAlign w:val="center"/>
          </w:tcPr>
          <w:p w14:paraId="26886D9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15491</w:t>
            </w:r>
          </w:p>
        </w:tc>
        <w:tc>
          <w:tcPr>
            <w:tcW w:w="409" w:type="pct"/>
            <w:shd w:val="clear" w:color="auto" w:fill="auto"/>
            <w:noWrap/>
            <w:vAlign w:val="center"/>
          </w:tcPr>
          <w:p w14:paraId="5AE242B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15675</w:t>
            </w:r>
          </w:p>
        </w:tc>
        <w:tc>
          <w:tcPr>
            <w:tcW w:w="409" w:type="pct"/>
            <w:shd w:val="clear" w:color="auto" w:fill="auto"/>
            <w:noWrap/>
            <w:vAlign w:val="center"/>
          </w:tcPr>
          <w:p w14:paraId="3525DA5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15862</w:t>
            </w:r>
          </w:p>
        </w:tc>
        <w:tc>
          <w:tcPr>
            <w:tcW w:w="409" w:type="pct"/>
            <w:shd w:val="clear" w:color="auto" w:fill="auto"/>
            <w:noWrap/>
            <w:vAlign w:val="center"/>
          </w:tcPr>
          <w:p w14:paraId="08362B7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16050</w:t>
            </w:r>
          </w:p>
        </w:tc>
        <w:tc>
          <w:tcPr>
            <w:tcW w:w="409" w:type="pct"/>
            <w:shd w:val="clear" w:color="auto" w:fill="auto"/>
            <w:noWrap/>
            <w:vAlign w:val="center"/>
          </w:tcPr>
          <w:p w14:paraId="212EA21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16241</w:t>
            </w:r>
          </w:p>
        </w:tc>
      </w:tr>
      <w:tr w:rsidR="003C3DA0" w:rsidRPr="00CC49AB" w14:paraId="4FD58466" w14:textId="77777777" w:rsidTr="00D34145">
        <w:trPr>
          <w:trHeight w:val="144"/>
          <w:jc w:val="center"/>
        </w:trPr>
        <w:tc>
          <w:tcPr>
            <w:tcW w:w="2544" w:type="pct"/>
          </w:tcPr>
          <w:p w14:paraId="0E96D272"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09" w:type="pct"/>
            <w:shd w:val="clear" w:color="auto" w:fill="auto"/>
            <w:noWrap/>
            <w:vAlign w:val="center"/>
          </w:tcPr>
          <w:p w14:paraId="4B14054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1936</w:t>
            </w:r>
          </w:p>
        </w:tc>
        <w:tc>
          <w:tcPr>
            <w:tcW w:w="409" w:type="pct"/>
            <w:shd w:val="clear" w:color="auto" w:fill="auto"/>
            <w:noWrap/>
            <w:vAlign w:val="center"/>
          </w:tcPr>
          <w:p w14:paraId="5A1A5E0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1943</w:t>
            </w:r>
          </w:p>
        </w:tc>
        <w:tc>
          <w:tcPr>
            <w:tcW w:w="409" w:type="pct"/>
            <w:shd w:val="clear" w:color="auto" w:fill="auto"/>
            <w:noWrap/>
            <w:vAlign w:val="center"/>
          </w:tcPr>
          <w:p w14:paraId="40966DC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1950</w:t>
            </w:r>
          </w:p>
        </w:tc>
        <w:tc>
          <w:tcPr>
            <w:tcW w:w="409" w:type="pct"/>
            <w:shd w:val="clear" w:color="auto" w:fill="auto"/>
            <w:noWrap/>
            <w:vAlign w:val="center"/>
          </w:tcPr>
          <w:p w14:paraId="65FEB52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1956</w:t>
            </w:r>
          </w:p>
        </w:tc>
        <w:tc>
          <w:tcPr>
            <w:tcW w:w="409" w:type="pct"/>
            <w:shd w:val="clear" w:color="auto" w:fill="auto"/>
            <w:noWrap/>
            <w:vAlign w:val="center"/>
          </w:tcPr>
          <w:p w14:paraId="777859A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1963</w:t>
            </w:r>
          </w:p>
        </w:tc>
        <w:tc>
          <w:tcPr>
            <w:tcW w:w="409" w:type="pct"/>
            <w:shd w:val="clear" w:color="auto" w:fill="auto"/>
            <w:noWrap/>
            <w:vAlign w:val="center"/>
          </w:tcPr>
          <w:p w14:paraId="5F15511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1970</w:t>
            </w:r>
          </w:p>
        </w:tc>
      </w:tr>
      <w:tr w:rsidR="003C3DA0" w:rsidRPr="00CC49AB" w14:paraId="584207C9" w14:textId="77777777" w:rsidTr="00D34145">
        <w:trPr>
          <w:trHeight w:val="144"/>
          <w:jc w:val="center"/>
        </w:trPr>
        <w:tc>
          <w:tcPr>
            <w:tcW w:w="2544" w:type="pct"/>
          </w:tcPr>
          <w:p w14:paraId="4D45261B"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09" w:type="pct"/>
            <w:shd w:val="clear" w:color="auto" w:fill="auto"/>
            <w:noWrap/>
            <w:vAlign w:val="center"/>
          </w:tcPr>
          <w:p w14:paraId="70D3A69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427</w:t>
            </w:r>
          </w:p>
        </w:tc>
        <w:tc>
          <w:tcPr>
            <w:tcW w:w="409" w:type="pct"/>
            <w:shd w:val="clear" w:color="auto" w:fill="auto"/>
            <w:noWrap/>
            <w:vAlign w:val="center"/>
          </w:tcPr>
          <w:p w14:paraId="02AB8F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429</w:t>
            </w:r>
          </w:p>
        </w:tc>
        <w:tc>
          <w:tcPr>
            <w:tcW w:w="409" w:type="pct"/>
            <w:shd w:val="clear" w:color="auto" w:fill="auto"/>
            <w:noWrap/>
            <w:vAlign w:val="center"/>
          </w:tcPr>
          <w:p w14:paraId="0AAC2F3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430</w:t>
            </w:r>
          </w:p>
        </w:tc>
        <w:tc>
          <w:tcPr>
            <w:tcW w:w="409" w:type="pct"/>
            <w:shd w:val="clear" w:color="auto" w:fill="auto"/>
            <w:noWrap/>
            <w:vAlign w:val="center"/>
          </w:tcPr>
          <w:p w14:paraId="0A9CEA9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432</w:t>
            </w:r>
          </w:p>
        </w:tc>
        <w:tc>
          <w:tcPr>
            <w:tcW w:w="409" w:type="pct"/>
            <w:shd w:val="clear" w:color="auto" w:fill="auto"/>
            <w:noWrap/>
            <w:vAlign w:val="center"/>
          </w:tcPr>
          <w:p w14:paraId="40DF780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433</w:t>
            </w:r>
          </w:p>
        </w:tc>
        <w:tc>
          <w:tcPr>
            <w:tcW w:w="409" w:type="pct"/>
            <w:shd w:val="clear" w:color="auto" w:fill="auto"/>
            <w:noWrap/>
            <w:vAlign w:val="center"/>
          </w:tcPr>
          <w:p w14:paraId="580BD04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435</w:t>
            </w:r>
          </w:p>
        </w:tc>
      </w:tr>
      <w:tr w:rsidR="003C3DA0" w:rsidRPr="00CC49AB" w14:paraId="575F5047" w14:textId="77777777" w:rsidTr="00D34145">
        <w:trPr>
          <w:trHeight w:val="144"/>
          <w:jc w:val="center"/>
        </w:trPr>
        <w:tc>
          <w:tcPr>
            <w:tcW w:w="2544" w:type="pct"/>
          </w:tcPr>
          <w:p w14:paraId="78319B9C"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09" w:type="pct"/>
            <w:shd w:val="clear" w:color="auto" w:fill="auto"/>
            <w:noWrap/>
            <w:vAlign w:val="center"/>
          </w:tcPr>
          <w:p w14:paraId="222B979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71148</w:t>
            </w:r>
          </w:p>
        </w:tc>
        <w:tc>
          <w:tcPr>
            <w:tcW w:w="409" w:type="pct"/>
            <w:shd w:val="clear" w:color="auto" w:fill="auto"/>
            <w:noWrap/>
            <w:vAlign w:val="center"/>
          </w:tcPr>
          <w:p w14:paraId="7D63A00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71765</w:t>
            </w:r>
          </w:p>
        </w:tc>
        <w:tc>
          <w:tcPr>
            <w:tcW w:w="409" w:type="pct"/>
            <w:shd w:val="clear" w:color="auto" w:fill="auto"/>
            <w:noWrap/>
            <w:vAlign w:val="center"/>
          </w:tcPr>
          <w:p w14:paraId="71FEDF0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72387</w:t>
            </w:r>
          </w:p>
        </w:tc>
        <w:tc>
          <w:tcPr>
            <w:tcW w:w="409" w:type="pct"/>
            <w:shd w:val="clear" w:color="auto" w:fill="auto"/>
            <w:noWrap/>
            <w:vAlign w:val="center"/>
          </w:tcPr>
          <w:p w14:paraId="59BF935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73015</w:t>
            </w:r>
          </w:p>
        </w:tc>
        <w:tc>
          <w:tcPr>
            <w:tcW w:w="409" w:type="pct"/>
            <w:shd w:val="clear" w:color="auto" w:fill="auto"/>
            <w:noWrap/>
            <w:vAlign w:val="center"/>
          </w:tcPr>
          <w:p w14:paraId="2583810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73649</w:t>
            </w:r>
          </w:p>
        </w:tc>
        <w:tc>
          <w:tcPr>
            <w:tcW w:w="409" w:type="pct"/>
            <w:shd w:val="clear" w:color="auto" w:fill="auto"/>
            <w:noWrap/>
            <w:vAlign w:val="center"/>
          </w:tcPr>
          <w:p w14:paraId="40FA24B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74289</w:t>
            </w:r>
          </w:p>
        </w:tc>
      </w:tr>
      <w:tr w:rsidR="003C3DA0" w:rsidRPr="00CC49AB" w14:paraId="1FC625E3" w14:textId="77777777" w:rsidTr="00D34145">
        <w:trPr>
          <w:trHeight w:val="144"/>
          <w:jc w:val="center"/>
        </w:trPr>
        <w:tc>
          <w:tcPr>
            <w:tcW w:w="2544" w:type="pct"/>
            <w:shd w:val="clear" w:color="auto" w:fill="FDE9D9" w:themeFill="accent6" w:themeFillTint="33"/>
          </w:tcPr>
          <w:p w14:paraId="7E979EC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09" w:type="pct"/>
            <w:shd w:val="clear" w:color="auto" w:fill="FDE9D9" w:themeFill="accent6" w:themeFillTint="33"/>
            <w:noWrap/>
            <w:vAlign w:val="center"/>
          </w:tcPr>
          <w:p w14:paraId="19B393E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2035</w:t>
            </w:r>
          </w:p>
        </w:tc>
        <w:tc>
          <w:tcPr>
            <w:tcW w:w="409" w:type="pct"/>
            <w:shd w:val="clear" w:color="auto" w:fill="FDE9D9" w:themeFill="accent6" w:themeFillTint="33"/>
            <w:noWrap/>
            <w:vAlign w:val="center"/>
          </w:tcPr>
          <w:p w14:paraId="193E141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2036</w:t>
            </w:r>
          </w:p>
        </w:tc>
        <w:tc>
          <w:tcPr>
            <w:tcW w:w="409" w:type="pct"/>
            <w:shd w:val="clear" w:color="auto" w:fill="FDE9D9" w:themeFill="accent6" w:themeFillTint="33"/>
            <w:noWrap/>
            <w:vAlign w:val="center"/>
          </w:tcPr>
          <w:p w14:paraId="7D962E1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2037</w:t>
            </w:r>
          </w:p>
        </w:tc>
        <w:tc>
          <w:tcPr>
            <w:tcW w:w="409" w:type="pct"/>
            <w:shd w:val="clear" w:color="auto" w:fill="FDE9D9" w:themeFill="accent6" w:themeFillTint="33"/>
            <w:noWrap/>
            <w:vAlign w:val="center"/>
          </w:tcPr>
          <w:p w14:paraId="05722F5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2038</w:t>
            </w:r>
          </w:p>
        </w:tc>
        <w:tc>
          <w:tcPr>
            <w:tcW w:w="409" w:type="pct"/>
            <w:shd w:val="clear" w:color="auto" w:fill="FDE9D9" w:themeFill="accent6" w:themeFillTint="33"/>
            <w:noWrap/>
            <w:vAlign w:val="center"/>
          </w:tcPr>
          <w:p w14:paraId="088F35D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2039</w:t>
            </w:r>
          </w:p>
        </w:tc>
        <w:tc>
          <w:tcPr>
            <w:tcW w:w="409" w:type="pct"/>
            <w:shd w:val="clear" w:color="auto" w:fill="FDE9D9" w:themeFill="accent6" w:themeFillTint="33"/>
            <w:noWrap/>
            <w:vAlign w:val="center"/>
          </w:tcPr>
          <w:p w14:paraId="791117A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2040</w:t>
            </w:r>
          </w:p>
        </w:tc>
      </w:tr>
      <w:tr w:rsidR="003C3DA0" w:rsidRPr="00CC49AB" w14:paraId="3BA465B7" w14:textId="77777777" w:rsidTr="00D34145">
        <w:trPr>
          <w:trHeight w:val="144"/>
          <w:jc w:val="center"/>
        </w:trPr>
        <w:tc>
          <w:tcPr>
            <w:tcW w:w="2544" w:type="pct"/>
          </w:tcPr>
          <w:p w14:paraId="0FA82772"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09" w:type="pct"/>
            <w:shd w:val="clear" w:color="auto" w:fill="auto"/>
            <w:noWrap/>
            <w:vAlign w:val="center"/>
          </w:tcPr>
          <w:p w14:paraId="40FDF9C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38903</w:t>
            </w:r>
          </w:p>
        </w:tc>
        <w:tc>
          <w:tcPr>
            <w:tcW w:w="409" w:type="pct"/>
            <w:shd w:val="clear" w:color="auto" w:fill="auto"/>
            <w:noWrap/>
            <w:vAlign w:val="center"/>
          </w:tcPr>
          <w:p w14:paraId="6A65594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39234</w:t>
            </w:r>
          </w:p>
        </w:tc>
        <w:tc>
          <w:tcPr>
            <w:tcW w:w="409" w:type="pct"/>
            <w:shd w:val="clear" w:color="auto" w:fill="auto"/>
            <w:noWrap/>
            <w:vAlign w:val="center"/>
          </w:tcPr>
          <w:p w14:paraId="4D1F0C4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39567</w:t>
            </w:r>
          </w:p>
        </w:tc>
        <w:tc>
          <w:tcPr>
            <w:tcW w:w="409" w:type="pct"/>
            <w:shd w:val="clear" w:color="auto" w:fill="auto"/>
            <w:noWrap/>
            <w:vAlign w:val="center"/>
          </w:tcPr>
          <w:p w14:paraId="3B25DF1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39904</w:t>
            </w:r>
          </w:p>
        </w:tc>
        <w:tc>
          <w:tcPr>
            <w:tcW w:w="409" w:type="pct"/>
            <w:shd w:val="clear" w:color="auto" w:fill="auto"/>
            <w:noWrap/>
            <w:vAlign w:val="center"/>
          </w:tcPr>
          <w:p w14:paraId="36EB9DF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40243</w:t>
            </w:r>
          </w:p>
        </w:tc>
        <w:tc>
          <w:tcPr>
            <w:tcW w:w="409" w:type="pct"/>
            <w:shd w:val="clear" w:color="auto" w:fill="auto"/>
            <w:noWrap/>
            <w:vAlign w:val="center"/>
          </w:tcPr>
          <w:p w14:paraId="0818D4B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40585</w:t>
            </w:r>
          </w:p>
        </w:tc>
      </w:tr>
      <w:tr w:rsidR="003C3DA0" w:rsidRPr="00CC49AB" w14:paraId="49456A27" w14:textId="77777777" w:rsidTr="00D34145">
        <w:trPr>
          <w:trHeight w:val="144"/>
          <w:jc w:val="center"/>
        </w:trPr>
        <w:tc>
          <w:tcPr>
            <w:tcW w:w="2544" w:type="pct"/>
          </w:tcPr>
          <w:p w14:paraId="2CDEE809"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09" w:type="pct"/>
            <w:shd w:val="clear" w:color="auto" w:fill="auto"/>
            <w:noWrap/>
            <w:vAlign w:val="center"/>
          </w:tcPr>
          <w:p w14:paraId="7E7870D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16012</w:t>
            </w:r>
          </w:p>
        </w:tc>
        <w:tc>
          <w:tcPr>
            <w:tcW w:w="409" w:type="pct"/>
            <w:shd w:val="clear" w:color="auto" w:fill="auto"/>
            <w:noWrap/>
            <w:vAlign w:val="center"/>
          </w:tcPr>
          <w:p w14:paraId="6D8DE48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16121</w:t>
            </w:r>
          </w:p>
        </w:tc>
        <w:tc>
          <w:tcPr>
            <w:tcW w:w="409" w:type="pct"/>
            <w:shd w:val="clear" w:color="auto" w:fill="auto"/>
            <w:noWrap/>
            <w:vAlign w:val="center"/>
          </w:tcPr>
          <w:p w14:paraId="778636E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16230</w:t>
            </w:r>
          </w:p>
        </w:tc>
        <w:tc>
          <w:tcPr>
            <w:tcW w:w="409" w:type="pct"/>
            <w:shd w:val="clear" w:color="auto" w:fill="auto"/>
            <w:noWrap/>
            <w:vAlign w:val="center"/>
          </w:tcPr>
          <w:p w14:paraId="72F5775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16341</w:t>
            </w:r>
          </w:p>
        </w:tc>
        <w:tc>
          <w:tcPr>
            <w:tcW w:w="409" w:type="pct"/>
            <w:shd w:val="clear" w:color="auto" w:fill="auto"/>
            <w:noWrap/>
            <w:vAlign w:val="center"/>
          </w:tcPr>
          <w:p w14:paraId="4DEF1CD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16452</w:t>
            </w:r>
          </w:p>
        </w:tc>
        <w:tc>
          <w:tcPr>
            <w:tcW w:w="409" w:type="pct"/>
            <w:shd w:val="clear" w:color="auto" w:fill="auto"/>
            <w:noWrap/>
            <w:vAlign w:val="center"/>
          </w:tcPr>
          <w:p w14:paraId="693249C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16564</w:t>
            </w:r>
          </w:p>
        </w:tc>
      </w:tr>
      <w:tr w:rsidR="003C3DA0" w:rsidRPr="00CC49AB" w14:paraId="02FC76F5" w14:textId="77777777" w:rsidTr="00D34145">
        <w:trPr>
          <w:trHeight w:val="144"/>
          <w:jc w:val="center"/>
        </w:trPr>
        <w:tc>
          <w:tcPr>
            <w:tcW w:w="2544" w:type="pct"/>
          </w:tcPr>
          <w:p w14:paraId="0706349C" w14:textId="79AE09F0"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09" w:type="pct"/>
            <w:shd w:val="clear" w:color="auto" w:fill="auto"/>
            <w:noWrap/>
            <w:vAlign w:val="center"/>
          </w:tcPr>
          <w:p w14:paraId="141D015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1172</w:t>
            </w:r>
          </w:p>
        </w:tc>
        <w:tc>
          <w:tcPr>
            <w:tcW w:w="409" w:type="pct"/>
            <w:shd w:val="clear" w:color="auto" w:fill="auto"/>
            <w:noWrap/>
            <w:vAlign w:val="center"/>
          </w:tcPr>
          <w:p w14:paraId="37CA2B9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1180</w:t>
            </w:r>
          </w:p>
        </w:tc>
        <w:tc>
          <w:tcPr>
            <w:tcW w:w="409" w:type="pct"/>
            <w:shd w:val="clear" w:color="auto" w:fill="auto"/>
            <w:noWrap/>
            <w:vAlign w:val="center"/>
          </w:tcPr>
          <w:p w14:paraId="61F6514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1188</w:t>
            </w:r>
          </w:p>
        </w:tc>
        <w:tc>
          <w:tcPr>
            <w:tcW w:w="409" w:type="pct"/>
            <w:shd w:val="clear" w:color="auto" w:fill="auto"/>
            <w:noWrap/>
            <w:vAlign w:val="center"/>
          </w:tcPr>
          <w:p w14:paraId="41984D4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1196</w:t>
            </w:r>
          </w:p>
        </w:tc>
        <w:tc>
          <w:tcPr>
            <w:tcW w:w="409" w:type="pct"/>
            <w:shd w:val="clear" w:color="auto" w:fill="auto"/>
            <w:noWrap/>
            <w:vAlign w:val="center"/>
          </w:tcPr>
          <w:p w14:paraId="0AD9AA1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1204</w:t>
            </w:r>
          </w:p>
        </w:tc>
        <w:tc>
          <w:tcPr>
            <w:tcW w:w="409" w:type="pct"/>
            <w:shd w:val="clear" w:color="auto" w:fill="auto"/>
            <w:noWrap/>
            <w:vAlign w:val="center"/>
          </w:tcPr>
          <w:p w14:paraId="5B5FBDA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1213</w:t>
            </w:r>
          </w:p>
        </w:tc>
      </w:tr>
      <w:tr w:rsidR="003C3DA0" w:rsidRPr="00CC49AB" w14:paraId="5B9BA4B5" w14:textId="77777777" w:rsidTr="00D34145">
        <w:trPr>
          <w:trHeight w:val="144"/>
          <w:jc w:val="center"/>
        </w:trPr>
        <w:tc>
          <w:tcPr>
            <w:tcW w:w="2544" w:type="pct"/>
          </w:tcPr>
          <w:p w14:paraId="2A6C5811"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09" w:type="pct"/>
            <w:shd w:val="clear" w:color="auto" w:fill="auto"/>
            <w:noWrap/>
            <w:vAlign w:val="center"/>
          </w:tcPr>
          <w:p w14:paraId="197B4D7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16435</w:t>
            </w:r>
          </w:p>
        </w:tc>
        <w:tc>
          <w:tcPr>
            <w:tcW w:w="409" w:type="pct"/>
            <w:shd w:val="clear" w:color="auto" w:fill="auto"/>
            <w:noWrap/>
            <w:vAlign w:val="center"/>
          </w:tcPr>
          <w:p w14:paraId="2A5764B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16630</w:t>
            </w:r>
          </w:p>
        </w:tc>
        <w:tc>
          <w:tcPr>
            <w:tcW w:w="409" w:type="pct"/>
            <w:shd w:val="clear" w:color="auto" w:fill="auto"/>
            <w:noWrap/>
            <w:vAlign w:val="center"/>
          </w:tcPr>
          <w:p w14:paraId="75BF607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16828</w:t>
            </w:r>
          </w:p>
        </w:tc>
        <w:tc>
          <w:tcPr>
            <w:tcW w:w="409" w:type="pct"/>
            <w:shd w:val="clear" w:color="auto" w:fill="auto"/>
            <w:noWrap/>
            <w:vAlign w:val="center"/>
          </w:tcPr>
          <w:p w14:paraId="49E4F14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17028</w:t>
            </w:r>
          </w:p>
        </w:tc>
        <w:tc>
          <w:tcPr>
            <w:tcW w:w="409" w:type="pct"/>
            <w:shd w:val="clear" w:color="auto" w:fill="auto"/>
            <w:noWrap/>
            <w:vAlign w:val="center"/>
          </w:tcPr>
          <w:p w14:paraId="6F09EDD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17231</w:t>
            </w:r>
          </w:p>
        </w:tc>
        <w:tc>
          <w:tcPr>
            <w:tcW w:w="409" w:type="pct"/>
            <w:shd w:val="clear" w:color="auto" w:fill="auto"/>
            <w:noWrap/>
            <w:vAlign w:val="center"/>
          </w:tcPr>
          <w:p w14:paraId="6AF5326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17436</w:t>
            </w:r>
          </w:p>
        </w:tc>
      </w:tr>
      <w:tr w:rsidR="003C3DA0" w:rsidRPr="00CC49AB" w14:paraId="6F5C963C" w14:textId="77777777" w:rsidTr="00D34145">
        <w:trPr>
          <w:trHeight w:val="144"/>
          <w:jc w:val="center"/>
        </w:trPr>
        <w:tc>
          <w:tcPr>
            <w:tcW w:w="2544" w:type="pct"/>
          </w:tcPr>
          <w:p w14:paraId="7D0AA75D"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09" w:type="pct"/>
            <w:shd w:val="clear" w:color="auto" w:fill="auto"/>
            <w:noWrap/>
            <w:vAlign w:val="center"/>
          </w:tcPr>
          <w:p w14:paraId="1CC3A56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1976</w:t>
            </w:r>
          </w:p>
        </w:tc>
        <w:tc>
          <w:tcPr>
            <w:tcW w:w="409" w:type="pct"/>
            <w:shd w:val="clear" w:color="auto" w:fill="auto"/>
            <w:noWrap/>
            <w:vAlign w:val="center"/>
          </w:tcPr>
          <w:p w14:paraId="18AD3BC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1983</w:t>
            </w:r>
          </w:p>
        </w:tc>
        <w:tc>
          <w:tcPr>
            <w:tcW w:w="409" w:type="pct"/>
            <w:shd w:val="clear" w:color="auto" w:fill="auto"/>
            <w:noWrap/>
            <w:vAlign w:val="center"/>
          </w:tcPr>
          <w:p w14:paraId="48DA451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1990</w:t>
            </w:r>
          </w:p>
        </w:tc>
        <w:tc>
          <w:tcPr>
            <w:tcW w:w="409" w:type="pct"/>
            <w:shd w:val="clear" w:color="auto" w:fill="auto"/>
            <w:noWrap/>
            <w:vAlign w:val="center"/>
          </w:tcPr>
          <w:p w14:paraId="78984A8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1996</w:t>
            </w:r>
          </w:p>
        </w:tc>
        <w:tc>
          <w:tcPr>
            <w:tcW w:w="409" w:type="pct"/>
            <w:shd w:val="clear" w:color="auto" w:fill="auto"/>
            <w:noWrap/>
            <w:vAlign w:val="center"/>
          </w:tcPr>
          <w:p w14:paraId="056F32F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2003</w:t>
            </w:r>
          </w:p>
        </w:tc>
        <w:tc>
          <w:tcPr>
            <w:tcW w:w="409" w:type="pct"/>
            <w:shd w:val="clear" w:color="auto" w:fill="auto"/>
            <w:noWrap/>
            <w:vAlign w:val="center"/>
          </w:tcPr>
          <w:p w14:paraId="16023FF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2010</w:t>
            </w:r>
          </w:p>
        </w:tc>
      </w:tr>
      <w:tr w:rsidR="003C3DA0" w:rsidRPr="00CC49AB" w14:paraId="10AAA4A1" w14:textId="77777777" w:rsidTr="00D34145">
        <w:trPr>
          <w:trHeight w:val="144"/>
          <w:jc w:val="center"/>
        </w:trPr>
        <w:tc>
          <w:tcPr>
            <w:tcW w:w="2544" w:type="pct"/>
          </w:tcPr>
          <w:p w14:paraId="4DFC5BC8"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09" w:type="pct"/>
            <w:shd w:val="clear" w:color="auto" w:fill="auto"/>
            <w:noWrap/>
            <w:vAlign w:val="center"/>
          </w:tcPr>
          <w:p w14:paraId="6559D55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436</w:t>
            </w:r>
          </w:p>
        </w:tc>
        <w:tc>
          <w:tcPr>
            <w:tcW w:w="409" w:type="pct"/>
            <w:shd w:val="clear" w:color="auto" w:fill="auto"/>
            <w:noWrap/>
            <w:vAlign w:val="center"/>
          </w:tcPr>
          <w:p w14:paraId="425AEBC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438</w:t>
            </w:r>
          </w:p>
        </w:tc>
        <w:tc>
          <w:tcPr>
            <w:tcW w:w="409" w:type="pct"/>
            <w:shd w:val="clear" w:color="auto" w:fill="auto"/>
            <w:noWrap/>
            <w:vAlign w:val="center"/>
          </w:tcPr>
          <w:p w14:paraId="35135A4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439</w:t>
            </w:r>
          </w:p>
        </w:tc>
        <w:tc>
          <w:tcPr>
            <w:tcW w:w="409" w:type="pct"/>
            <w:shd w:val="clear" w:color="auto" w:fill="auto"/>
            <w:noWrap/>
            <w:vAlign w:val="center"/>
          </w:tcPr>
          <w:p w14:paraId="427C1A3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441</w:t>
            </w:r>
          </w:p>
        </w:tc>
        <w:tc>
          <w:tcPr>
            <w:tcW w:w="409" w:type="pct"/>
            <w:shd w:val="clear" w:color="auto" w:fill="auto"/>
            <w:noWrap/>
            <w:vAlign w:val="center"/>
          </w:tcPr>
          <w:p w14:paraId="2E07369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442</w:t>
            </w:r>
          </w:p>
        </w:tc>
        <w:tc>
          <w:tcPr>
            <w:tcW w:w="409" w:type="pct"/>
            <w:shd w:val="clear" w:color="auto" w:fill="auto"/>
            <w:noWrap/>
            <w:vAlign w:val="center"/>
          </w:tcPr>
          <w:p w14:paraId="65C6A4B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444</w:t>
            </w:r>
          </w:p>
        </w:tc>
      </w:tr>
      <w:tr w:rsidR="003C3DA0" w:rsidRPr="00CC49AB" w14:paraId="49C22B0A" w14:textId="77777777" w:rsidTr="00D34145">
        <w:trPr>
          <w:trHeight w:val="144"/>
          <w:jc w:val="center"/>
        </w:trPr>
        <w:tc>
          <w:tcPr>
            <w:tcW w:w="2544" w:type="pct"/>
          </w:tcPr>
          <w:p w14:paraId="7D7A7047"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09" w:type="pct"/>
            <w:shd w:val="clear" w:color="auto" w:fill="auto"/>
            <w:noWrap/>
            <w:vAlign w:val="center"/>
          </w:tcPr>
          <w:p w14:paraId="5D32520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74934</w:t>
            </w:r>
          </w:p>
        </w:tc>
        <w:tc>
          <w:tcPr>
            <w:tcW w:w="409" w:type="pct"/>
            <w:shd w:val="clear" w:color="auto" w:fill="auto"/>
            <w:noWrap/>
            <w:vAlign w:val="center"/>
          </w:tcPr>
          <w:p w14:paraId="6E8272B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75585</w:t>
            </w:r>
          </w:p>
        </w:tc>
        <w:tc>
          <w:tcPr>
            <w:tcW w:w="409" w:type="pct"/>
            <w:shd w:val="clear" w:color="auto" w:fill="auto"/>
            <w:noWrap/>
            <w:vAlign w:val="center"/>
          </w:tcPr>
          <w:p w14:paraId="1D78E1C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76242</w:t>
            </w:r>
          </w:p>
        </w:tc>
        <w:tc>
          <w:tcPr>
            <w:tcW w:w="409" w:type="pct"/>
            <w:shd w:val="clear" w:color="auto" w:fill="auto"/>
            <w:noWrap/>
            <w:vAlign w:val="center"/>
          </w:tcPr>
          <w:p w14:paraId="417B5C3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76906</w:t>
            </w:r>
          </w:p>
        </w:tc>
        <w:tc>
          <w:tcPr>
            <w:tcW w:w="409" w:type="pct"/>
            <w:shd w:val="clear" w:color="auto" w:fill="auto"/>
            <w:noWrap/>
            <w:vAlign w:val="center"/>
          </w:tcPr>
          <w:p w14:paraId="348CEB7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77575</w:t>
            </w:r>
          </w:p>
        </w:tc>
        <w:tc>
          <w:tcPr>
            <w:tcW w:w="409" w:type="pct"/>
            <w:shd w:val="clear" w:color="auto" w:fill="auto"/>
            <w:noWrap/>
            <w:vAlign w:val="center"/>
          </w:tcPr>
          <w:p w14:paraId="1D3307E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78251</w:t>
            </w:r>
          </w:p>
        </w:tc>
      </w:tr>
      <w:tr w:rsidR="003C3DA0" w:rsidRPr="00CC49AB" w14:paraId="52B8DC7C" w14:textId="77777777" w:rsidTr="00D34145">
        <w:trPr>
          <w:trHeight w:val="144"/>
          <w:jc w:val="center"/>
        </w:trPr>
        <w:tc>
          <w:tcPr>
            <w:tcW w:w="2544" w:type="pct"/>
            <w:shd w:val="clear" w:color="auto" w:fill="FDE9D9" w:themeFill="accent6" w:themeFillTint="33"/>
          </w:tcPr>
          <w:p w14:paraId="38F9F27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09" w:type="pct"/>
            <w:shd w:val="clear" w:color="auto" w:fill="FDE9D9" w:themeFill="accent6" w:themeFillTint="33"/>
            <w:noWrap/>
            <w:vAlign w:val="center"/>
          </w:tcPr>
          <w:p w14:paraId="67D815F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2041</w:t>
            </w:r>
          </w:p>
        </w:tc>
        <w:tc>
          <w:tcPr>
            <w:tcW w:w="409" w:type="pct"/>
            <w:shd w:val="clear" w:color="auto" w:fill="FDE9D9" w:themeFill="accent6" w:themeFillTint="33"/>
            <w:noWrap/>
            <w:vAlign w:val="center"/>
          </w:tcPr>
          <w:p w14:paraId="67CFE19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2042</w:t>
            </w:r>
          </w:p>
        </w:tc>
        <w:tc>
          <w:tcPr>
            <w:tcW w:w="409" w:type="pct"/>
            <w:shd w:val="clear" w:color="auto" w:fill="FDE9D9" w:themeFill="accent6" w:themeFillTint="33"/>
            <w:noWrap/>
            <w:vAlign w:val="center"/>
          </w:tcPr>
          <w:p w14:paraId="2D0F8DB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2043</w:t>
            </w:r>
          </w:p>
        </w:tc>
        <w:tc>
          <w:tcPr>
            <w:tcW w:w="409" w:type="pct"/>
            <w:shd w:val="clear" w:color="auto" w:fill="FDE9D9" w:themeFill="accent6" w:themeFillTint="33"/>
            <w:noWrap/>
            <w:vAlign w:val="center"/>
          </w:tcPr>
          <w:p w14:paraId="48BD8AF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2044</w:t>
            </w:r>
          </w:p>
        </w:tc>
        <w:tc>
          <w:tcPr>
            <w:tcW w:w="409" w:type="pct"/>
            <w:shd w:val="clear" w:color="auto" w:fill="FDE9D9" w:themeFill="accent6" w:themeFillTint="33"/>
            <w:noWrap/>
            <w:vAlign w:val="center"/>
          </w:tcPr>
          <w:p w14:paraId="2A88F08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2045</w:t>
            </w:r>
          </w:p>
        </w:tc>
        <w:tc>
          <w:tcPr>
            <w:tcW w:w="409" w:type="pct"/>
            <w:shd w:val="clear" w:color="auto" w:fill="FDE9D9" w:themeFill="accent6" w:themeFillTint="33"/>
            <w:noWrap/>
            <w:vAlign w:val="center"/>
          </w:tcPr>
          <w:p w14:paraId="627F8FB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2046</w:t>
            </w:r>
          </w:p>
        </w:tc>
      </w:tr>
      <w:tr w:rsidR="003C3DA0" w:rsidRPr="00CC49AB" w14:paraId="2ECAD17C" w14:textId="77777777" w:rsidTr="00D34145">
        <w:trPr>
          <w:trHeight w:val="144"/>
          <w:jc w:val="center"/>
        </w:trPr>
        <w:tc>
          <w:tcPr>
            <w:tcW w:w="2544" w:type="pct"/>
          </w:tcPr>
          <w:p w14:paraId="18EF50B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09" w:type="pct"/>
            <w:shd w:val="clear" w:color="auto" w:fill="auto"/>
            <w:noWrap/>
            <w:vAlign w:val="center"/>
          </w:tcPr>
          <w:p w14:paraId="2FF799B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40930</w:t>
            </w:r>
          </w:p>
        </w:tc>
        <w:tc>
          <w:tcPr>
            <w:tcW w:w="409" w:type="pct"/>
            <w:shd w:val="clear" w:color="auto" w:fill="auto"/>
            <w:noWrap/>
            <w:vAlign w:val="center"/>
          </w:tcPr>
          <w:p w14:paraId="48D13EF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41278</w:t>
            </w:r>
          </w:p>
        </w:tc>
        <w:tc>
          <w:tcPr>
            <w:tcW w:w="409" w:type="pct"/>
            <w:shd w:val="clear" w:color="auto" w:fill="auto"/>
            <w:noWrap/>
            <w:vAlign w:val="center"/>
          </w:tcPr>
          <w:p w14:paraId="1E69BE7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41629</w:t>
            </w:r>
          </w:p>
        </w:tc>
        <w:tc>
          <w:tcPr>
            <w:tcW w:w="409" w:type="pct"/>
            <w:shd w:val="clear" w:color="auto" w:fill="auto"/>
            <w:noWrap/>
            <w:vAlign w:val="center"/>
          </w:tcPr>
          <w:p w14:paraId="59BC6CD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41983</w:t>
            </w:r>
          </w:p>
        </w:tc>
        <w:tc>
          <w:tcPr>
            <w:tcW w:w="409" w:type="pct"/>
            <w:shd w:val="clear" w:color="auto" w:fill="auto"/>
            <w:noWrap/>
            <w:vAlign w:val="center"/>
          </w:tcPr>
          <w:p w14:paraId="2CA841E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42339</w:t>
            </w:r>
          </w:p>
        </w:tc>
        <w:tc>
          <w:tcPr>
            <w:tcW w:w="409" w:type="pct"/>
            <w:shd w:val="clear" w:color="auto" w:fill="auto"/>
            <w:noWrap/>
            <w:vAlign w:val="center"/>
          </w:tcPr>
          <w:p w14:paraId="4DF4436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42699</w:t>
            </w:r>
          </w:p>
        </w:tc>
      </w:tr>
      <w:tr w:rsidR="003C3DA0" w:rsidRPr="00CC49AB" w14:paraId="0E12BEDA" w14:textId="77777777" w:rsidTr="00D34145">
        <w:trPr>
          <w:trHeight w:val="144"/>
          <w:jc w:val="center"/>
        </w:trPr>
        <w:tc>
          <w:tcPr>
            <w:tcW w:w="2544" w:type="pct"/>
          </w:tcPr>
          <w:p w14:paraId="35D360A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09" w:type="pct"/>
            <w:shd w:val="clear" w:color="auto" w:fill="auto"/>
            <w:noWrap/>
            <w:vAlign w:val="center"/>
          </w:tcPr>
          <w:p w14:paraId="0930DCD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16676</w:t>
            </w:r>
          </w:p>
        </w:tc>
        <w:tc>
          <w:tcPr>
            <w:tcW w:w="409" w:type="pct"/>
            <w:shd w:val="clear" w:color="auto" w:fill="auto"/>
            <w:noWrap/>
            <w:vAlign w:val="center"/>
          </w:tcPr>
          <w:p w14:paraId="3295C21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16790</w:t>
            </w:r>
          </w:p>
        </w:tc>
        <w:tc>
          <w:tcPr>
            <w:tcW w:w="409" w:type="pct"/>
            <w:shd w:val="clear" w:color="auto" w:fill="auto"/>
            <w:noWrap/>
            <w:vAlign w:val="center"/>
          </w:tcPr>
          <w:p w14:paraId="36446C0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16904</w:t>
            </w:r>
          </w:p>
        </w:tc>
        <w:tc>
          <w:tcPr>
            <w:tcW w:w="409" w:type="pct"/>
            <w:shd w:val="clear" w:color="auto" w:fill="auto"/>
            <w:noWrap/>
            <w:vAlign w:val="center"/>
          </w:tcPr>
          <w:p w14:paraId="79F07FA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17019</w:t>
            </w:r>
          </w:p>
        </w:tc>
        <w:tc>
          <w:tcPr>
            <w:tcW w:w="409" w:type="pct"/>
            <w:shd w:val="clear" w:color="auto" w:fill="auto"/>
            <w:noWrap/>
            <w:vAlign w:val="center"/>
          </w:tcPr>
          <w:p w14:paraId="1A5D742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17134</w:t>
            </w:r>
          </w:p>
        </w:tc>
        <w:tc>
          <w:tcPr>
            <w:tcW w:w="409" w:type="pct"/>
            <w:shd w:val="clear" w:color="auto" w:fill="auto"/>
            <w:noWrap/>
            <w:vAlign w:val="center"/>
          </w:tcPr>
          <w:p w14:paraId="0E3E7B7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17251</w:t>
            </w:r>
          </w:p>
        </w:tc>
      </w:tr>
      <w:tr w:rsidR="003C3DA0" w:rsidRPr="00CC49AB" w14:paraId="3F5C2435" w14:textId="77777777" w:rsidTr="00D34145">
        <w:trPr>
          <w:trHeight w:val="144"/>
          <w:jc w:val="center"/>
        </w:trPr>
        <w:tc>
          <w:tcPr>
            <w:tcW w:w="2544" w:type="pct"/>
          </w:tcPr>
          <w:p w14:paraId="00305D08" w14:textId="24C02B02"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09" w:type="pct"/>
            <w:shd w:val="clear" w:color="auto" w:fill="auto"/>
            <w:noWrap/>
            <w:vAlign w:val="center"/>
          </w:tcPr>
          <w:p w14:paraId="5A6DB95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1221</w:t>
            </w:r>
          </w:p>
        </w:tc>
        <w:tc>
          <w:tcPr>
            <w:tcW w:w="409" w:type="pct"/>
            <w:shd w:val="clear" w:color="auto" w:fill="auto"/>
            <w:noWrap/>
            <w:vAlign w:val="center"/>
          </w:tcPr>
          <w:p w14:paraId="3E6C631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1229</w:t>
            </w:r>
          </w:p>
        </w:tc>
        <w:tc>
          <w:tcPr>
            <w:tcW w:w="409" w:type="pct"/>
            <w:shd w:val="clear" w:color="auto" w:fill="auto"/>
            <w:noWrap/>
            <w:vAlign w:val="center"/>
          </w:tcPr>
          <w:p w14:paraId="5F21ACA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1237</w:t>
            </w:r>
          </w:p>
        </w:tc>
        <w:tc>
          <w:tcPr>
            <w:tcW w:w="409" w:type="pct"/>
            <w:shd w:val="clear" w:color="auto" w:fill="auto"/>
            <w:noWrap/>
            <w:vAlign w:val="center"/>
          </w:tcPr>
          <w:p w14:paraId="29E9CAA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1246</w:t>
            </w:r>
          </w:p>
        </w:tc>
        <w:tc>
          <w:tcPr>
            <w:tcW w:w="409" w:type="pct"/>
            <w:shd w:val="clear" w:color="auto" w:fill="auto"/>
            <w:noWrap/>
            <w:vAlign w:val="center"/>
          </w:tcPr>
          <w:p w14:paraId="09103AC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1254</w:t>
            </w:r>
          </w:p>
        </w:tc>
        <w:tc>
          <w:tcPr>
            <w:tcW w:w="409" w:type="pct"/>
            <w:shd w:val="clear" w:color="auto" w:fill="auto"/>
            <w:noWrap/>
            <w:vAlign w:val="center"/>
          </w:tcPr>
          <w:p w14:paraId="4EAC343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1263</w:t>
            </w:r>
          </w:p>
        </w:tc>
      </w:tr>
      <w:tr w:rsidR="003C3DA0" w:rsidRPr="00CC49AB" w14:paraId="28F72887" w14:textId="77777777" w:rsidTr="00D34145">
        <w:trPr>
          <w:trHeight w:val="144"/>
          <w:jc w:val="center"/>
        </w:trPr>
        <w:tc>
          <w:tcPr>
            <w:tcW w:w="2544" w:type="pct"/>
          </w:tcPr>
          <w:p w14:paraId="4CE5D341"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09" w:type="pct"/>
            <w:shd w:val="clear" w:color="auto" w:fill="auto"/>
            <w:noWrap/>
            <w:vAlign w:val="center"/>
          </w:tcPr>
          <w:p w14:paraId="27E641D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17643</w:t>
            </w:r>
          </w:p>
        </w:tc>
        <w:tc>
          <w:tcPr>
            <w:tcW w:w="409" w:type="pct"/>
            <w:shd w:val="clear" w:color="auto" w:fill="auto"/>
            <w:noWrap/>
            <w:vAlign w:val="center"/>
          </w:tcPr>
          <w:p w14:paraId="477813F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17853</w:t>
            </w:r>
          </w:p>
        </w:tc>
        <w:tc>
          <w:tcPr>
            <w:tcW w:w="409" w:type="pct"/>
            <w:shd w:val="clear" w:color="auto" w:fill="auto"/>
            <w:noWrap/>
            <w:vAlign w:val="center"/>
          </w:tcPr>
          <w:p w14:paraId="64A3D70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18066</w:t>
            </w:r>
          </w:p>
        </w:tc>
        <w:tc>
          <w:tcPr>
            <w:tcW w:w="409" w:type="pct"/>
            <w:shd w:val="clear" w:color="auto" w:fill="auto"/>
            <w:noWrap/>
            <w:vAlign w:val="center"/>
          </w:tcPr>
          <w:p w14:paraId="7C7D2CF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18281</w:t>
            </w:r>
          </w:p>
        </w:tc>
        <w:tc>
          <w:tcPr>
            <w:tcW w:w="409" w:type="pct"/>
            <w:shd w:val="clear" w:color="auto" w:fill="auto"/>
            <w:noWrap/>
            <w:vAlign w:val="center"/>
          </w:tcPr>
          <w:p w14:paraId="6933D30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18498</w:t>
            </w:r>
          </w:p>
        </w:tc>
        <w:tc>
          <w:tcPr>
            <w:tcW w:w="409" w:type="pct"/>
            <w:shd w:val="clear" w:color="auto" w:fill="auto"/>
            <w:noWrap/>
            <w:vAlign w:val="center"/>
          </w:tcPr>
          <w:p w14:paraId="0432B93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18719</w:t>
            </w:r>
          </w:p>
        </w:tc>
      </w:tr>
      <w:tr w:rsidR="003C3DA0" w:rsidRPr="00CC49AB" w14:paraId="166C8B2B" w14:textId="77777777" w:rsidTr="00D34145">
        <w:trPr>
          <w:trHeight w:val="144"/>
          <w:jc w:val="center"/>
        </w:trPr>
        <w:tc>
          <w:tcPr>
            <w:tcW w:w="2544" w:type="pct"/>
          </w:tcPr>
          <w:p w14:paraId="2CDA7E76"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09" w:type="pct"/>
            <w:shd w:val="clear" w:color="auto" w:fill="auto"/>
            <w:noWrap/>
            <w:vAlign w:val="center"/>
          </w:tcPr>
          <w:p w14:paraId="5532504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2017</w:t>
            </w:r>
          </w:p>
        </w:tc>
        <w:tc>
          <w:tcPr>
            <w:tcW w:w="409" w:type="pct"/>
            <w:shd w:val="clear" w:color="auto" w:fill="auto"/>
            <w:noWrap/>
            <w:vAlign w:val="center"/>
          </w:tcPr>
          <w:p w14:paraId="063EA4B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2024</w:t>
            </w:r>
          </w:p>
        </w:tc>
        <w:tc>
          <w:tcPr>
            <w:tcW w:w="409" w:type="pct"/>
            <w:shd w:val="clear" w:color="auto" w:fill="auto"/>
            <w:noWrap/>
            <w:vAlign w:val="center"/>
          </w:tcPr>
          <w:p w14:paraId="2C41A9B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2031</w:t>
            </w:r>
          </w:p>
        </w:tc>
        <w:tc>
          <w:tcPr>
            <w:tcW w:w="409" w:type="pct"/>
            <w:shd w:val="clear" w:color="auto" w:fill="auto"/>
            <w:noWrap/>
            <w:vAlign w:val="center"/>
          </w:tcPr>
          <w:p w14:paraId="6E17C16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2038</w:t>
            </w:r>
          </w:p>
        </w:tc>
        <w:tc>
          <w:tcPr>
            <w:tcW w:w="409" w:type="pct"/>
            <w:shd w:val="clear" w:color="auto" w:fill="auto"/>
            <w:noWrap/>
            <w:vAlign w:val="center"/>
          </w:tcPr>
          <w:p w14:paraId="20630E3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2044</w:t>
            </w:r>
          </w:p>
        </w:tc>
        <w:tc>
          <w:tcPr>
            <w:tcW w:w="409" w:type="pct"/>
            <w:shd w:val="clear" w:color="auto" w:fill="auto"/>
            <w:noWrap/>
            <w:vAlign w:val="center"/>
          </w:tcPr>
          <w:p w14:paraId="13253B9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2051</w:t>
            </w:r>
          </w:p>
        </w:tc>
      </w:tr>
      <w:tr w:rsidR="003C3DA0" w:rsidRPr="00CC49AB" w14:paraId="77FB5BB0" w14:textId="77777777" w:rsidTr="00D34145">
        <w:trPr>
          <w:trHeight w:val="144"/>
          <w:jc w:val="center"/>
        </w:trPr>
        <w:tc>
          <w:tcPr>
            <w:tcW w:w="2544" w:type="pct"/>
          </w:tcPr>
          <w:p w14:paraId="5D23ACA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09" w:type="pct"/>
            <w:shd w:val="clear" w:color="auto" w:fill="auto"/>
            <w:noWrap/>
            <w:vAlign w:val="center"/>
          </w:tcPr>
          <w:p w14:paraId="3CA2D60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445</w:t>
            </w:r>
          </w:p>
        </w:tc>
        <w:tc>
          <w:tcPr>
            <w:tcW w:w="409" w:type="pct"/>
            <w:shd w:val="clear" w:color="auto" w:fill="auto"/>
            <w:noWrap/>
            <w:vAlign w:val="center"/>
          </w:tcPr>
          <w:p w14:paraId="4DF9010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447</w:t>
            </w:r>
          </w:p>
        </w:tc>
        <w:tc>
          <w:tcPr>
            <w:tcW w:w="409" w:type="pct"/>
            <w:shd w:val="clear" w:color="auto" w:fill="auto"/>
            <w:noWrap/>
            <w:vAlign w:val="center"/>
          </w:tcPr>
          <w:p w14:paraId="64A9AF3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448</w:t>
            </w:r>
          </w:p>
        </w:tc>
        <w:tc>
          <w:tcPr>
            <w:tcW w:w="409" w:type="pct"/>
            <w:shd w:val="clear" w:color="auto" w:fill="auto"/>
            <w:noWrap/>
            <w:vAlign w:val="center"/>
          </w:tcPr>
          <w:p w14:paraId="5CB33E2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450</w:t>
            </w:r>
          </w:p>
        </w:tc>
        <w:tc>
          <w:tcPr>
            <w:tcW w:w="409" w:type="pct"/>
            <w:shd w:val="clear" w:color="auto" w:fill="auto"/>
            <w:noWrap/>
            <w:vAlign w:val="center"/>
          </w:tcPr>
          <w:p w14:paraId="6365077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451</w:t>
            </w:r>
          </w:p>
        </w:tc>
        <w:tc>
          <w:tcPr>
            <w:tcW w:w="409" w:type="pct"/>
            <w:shd w:val="clear" w:color="auto" w:fill="auto"/>
            <w:noWrap/>
            <w:vAlign w:val="center"/>
          </w:tcPr>
          <w:p w14:paraId="35DCF04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453</w:t>
            </w:r>
          </w:p>
        </w:tc>
      </w:tr>
      <w:tr w:rsidR="003C3DA0" w:rsidRPr="00CC49AB" w14:paraId="6B5432A4" w14:textId="77777777" w:rsidTr="00D34145">
        <w:trPr>
          <w:trHeight w:val="144"/>
          <w:jc w:val="center"/>
        </w:trPr>
        <w:tc>
          <w:tcPr>
            <w:tcW w:w="2544" w:type="pct"/>
          </w:tcPr>
          <w:p w14:paraId="00F9651B"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09" w:type="pct"/>
            <w:shd w:val="clear" w:color="auto" w:fill="auto"/>
            <w:noWrap/>
            <w:vAlign w:val="center"/>
          </w:tcPr>
          <w:p w14:paraId="7AA85B2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78932</w:t>
            </w:r>
          </w:p>
        </w:tc>
        <w:tc>
          <w:tcPr>
            <w:tcW w:w="409" w:type="pct"/>
            <w:shd w:val="clear" w:color="auto" w:fill="auto"/>
            <w:noWrap/>
            <w:vAlign w:val="center"/>
          </w:tcPr>
          <w:p w14:paraId="27BDD6A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79620</w:t>
            </w:r>
          </w:p>
        </w:tc>
        <w:tc>
          <w:tcPr>
            <w:tcW w:w="409" w:type="pct"/>
            <w:shd w:val="clear" w:color="auto" w:fill="auto"/>
            <w:noWrap/>
            <w:vAlign w:val="center"/>
          </w:tcPr>
          <w:p w14:paraId="38E1019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80314</w:t>
            </w:r>
          </w:p>
        </w:tc>
        <w:tc>
          <w:tcPr>
            <w:tcW w:w="409" w:type="pct"/>
            <w:shd w:val="clear" w:color="auto" w:fill="auto"/>
            <w:noWrap/>
            <w:vAlign w:val="center"/>
          </w:tcPr>
          <w:p w14:paraId="2B05C7E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81015</w:t>
            </w:r>
          </w:p>
        </w:tc>
        <w:tc>
          <w:tcPr>
            <w:tcW w:w="409" w:type="pct"/>
            <w:shd w:val="clear" w:color="auto" w:fill="auto"/>
            <w:noWrap/>
            <w:vAlign w:val="center"/>
          </w:tcPr>
          <w:p w14:paraId="17D3CE6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81722</w:t>
            </w:r>
          </w:p>
        </w:tc>
        <w:tc>
          <w:tcPr>
            <w:tcW w:w="409" w:type="pct"/>
            <w:shd w:val="clear" w:color="auto" w:fill="auto"/>
            <w:noWrap/>
            <w:vAlign w:val="center"/>
          </w:tcPr>
          <w:p w14:paraId="33A2103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82436</w:t>
            </w:r>
          </w:p>
        </w:tc>
      </w:tr>
      <w:tr w:rsidR="003C3DA0" w:rsidRPr="00CC49AB" w14:paraId="7A993C57" w14:textId="77777777" w:rsidTr="00D34145">
        <w:trPr>
          <w:trHeight w:val="144"/>
          <w:jc w:val="center"/>
        </w:trPr>
        <w:tc>
          <w:tcPr>
            <w:tcW w:w="2544" w:type="pct"/>
            <w:shd w:val="clear" w:color="auto" w:fill="FDE9D9" w:themeFill="accent6" w:themeFillTint="33"/>
          </w:tcPr>
          <w:p w14:paraId="1827ADA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lastRenderedPageBreak/>
              <w:t>Kategoria</w:t>
            </w:r>
          </w:p>
        </w:tc>
        <w:tc>
          <w:tcPr>
            <w:tcW w:w="409" w:type="pct"/>
            <w:shd w:val="clear" w:color="auto" w:fill="FDE9D9" w:themeFill="accent6" w:themeFillTint="33"/>
            <w:noWrap/>
            <w:vAlign w:val="center"/>
          </w:tcPr>
          <w:p w14:paraId="453E6F2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2047</w:t>
            </w:r>
          </w:p>
        </w:tc>
        <w:tc>
          <w:tcPr>
            <w:tcW w:w="409" w:type="pct"/>
            <w:shd w:val="clear" w:color="auto" w:fill="FDE9D9" w:themeFill="accent6" w:themeFillTint="33"/>
            <w:noWrap/>
            <w:vAlign w:val="center"/>
          </w:tcPr>
          <w:p w14:paraId="073A486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2048</w:t>
            </w:r>
          </w:p>
        </w:tc>
        <w:tc>
          <w:tcPr>
            <w:tcW w:w="409" w:type="pct"/>
            <w:shd w:val="clear" w:color="auto" w:fill="FDE9D9" w:themeFill="accent6" w:themeFillTint="33"/>
            <w:noWrap/>
            <w:vAlign w:val="center"/>
          </w:tcPr>
          <w:p w14:paraId="61F8D4E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2049</w:t>
            </w:r>
          </w:p>
        </w:tc>
        <w:tc>
          <w:tcPr>
            <w:tcW w:w="409" w:type="pct"/>
            <w:shd w:val="clear" w:color="auto" w:fill="FDE9D9" w:themeFill="accent6" w:themeFillTint="33"/>
            <w:noWrap/>
            <w:vAlign w:val="center"/>
          </w:tcPr>
          <w:p w14:paraId="220CD6A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2050</w:t>
            </w:r>
          </w:p>
        </w:tc>
        <w:tc>
          <w:tcPr>
            <w:tcW w:w="409" w:type="pct"/>
            <w:shd w:val="clear" w:color="auto" w:fill="auto"/>
            <w:noWrap/>
            <w:vAlign w:val="center"/>
          </w:tcPr>
          <w:p w14:paraId="6193564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09" w:type="pct"/>
            <w:shd w:val="clear" w:color="auto" w:fill="auto"/>
            <w:noWrap/>
            <w:vAlign w:val="center"/>
          </w:tcPr>
          <w:p w14:paraId="6C61AF9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359DF751" w14:textId="77777777" w:rsidTr="00D34145">
        <w:trPr>
          <w:trHeight w:val="144"/>
          <w:jc w:val="center"/>
        </w:trPr>
        <w:tc>
          <w:tcPr>
            <w:tcW w:w="2544" w:type="pct"/>
          </w:tcPr>
          <w:p w14:paraId="63ACE0B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09" w:type="pct"/>
            <w:shd w:val="clear" w:color="auto" w:fill="auto"/>
            <w:noWrap/>
            <w:vAlign w:val="center"/>
          </w:tcPr>
          <w:p w14:paraId="7A36E51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43062</w:t>
            </w:r>
          </w:p>
        </w:tc>
        <w:tc>
          <w:tcPr>
            <w:tcW w:w="409" w:type="pct"/>
            <w:shd w:val="clear" w:color="auto" w:fill="auto"/>
            <w:noWrap/>
            <w:vAlign w:val="center"/>
          </w:tcPr>
          <w:p w14:paraId="26FE834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43428</w:t>
            </w:r>
          </w:p>
        </w:tc>
        <w:tc>
          <w:tcPr>
            <w:tcW w:w="409" w:type="pct"/>
            <w:shd w:val="clear" w:color="auto" w:fill="auto"/>
            <w:noWrap/>
            <w:vAlign w:val="center"/>
          </w:tcPr>
          <w:p w14:paraId="0D00482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43797</w:t>
            </w:r>
          </w:p>
        </w:tc>
        <w:tc>
          <w:tcPr>
            <w:tcW w:w="409" w:type="pct"/>
            <w:shd w:val="clear" w:color="auto" w:fill="auto"/>
            <w:noWrap/>
            <w:vAlign w:val="center"/>
          </w:tcPr>
          <w:p w14:paraId="5EDC49C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44170</w:t>
            </w:r>
          </w:p>
        </w:tc>
        <w:tc>
          <w:tcPr>
            <w:tcW w:w="409" w:type="pct"/>
            <w:shd w:val="clear" w:color="auto" w:fill="auto"/>
            <w:noWrap/>
            <w:vAlign w:val="center"/>
          </w:tcPr>
          <w:p w14:paraId="4406E95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09" w:type="pct"/>
            <w:shd w:val="clear" w:color="auto" w:fill="auto"/>
            <w:noWrap/>
            <w:vAlign w:val="center"/>
          </w:tcPr>
          <w:p w14:paraId="5832F2E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5F42A3E6" w14:textId="77777777" w:rsidTr="00D34145">
        <w:trPr>
          <w:trHeight w:val="144"/>
          <w:jc w:val="center"/>
        </w:trPr>
        <w:tc>
          <w:tcPr>
            <w:tcW w:w="2544" w:type="pct"/>
          </w:tcPr>
          <w:p w14:paraId="08259F05"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09" w:type="pct"/>
            <w:shd w:val="clear" w:color="auto" w:fill="auto"/>
            <w:noWrap/>
            <w:vAlign w:val="center"/>
          </w:tcPr>
          <w:p w14:paraId="265225F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17368</w:t>
            </w:r>
          </w:p>
        </w:tc>
        <w:tc>
          <w:tcPr>
            <w:tcW w:w="409" w:type="pct"/>
            <w:shd w:val="clear" w:color="auto" w:fill="auto"/>
            <w:noWrap/>
            <w:vAlign w:val="center"/>
          </w:tcPr>
          <w:p w14:paraId="3887091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17486</w:t>
            </w:r>
          </w:p>
        </w:tc>
        <w:tc>
          <w:tcPr>
            <w:tcW w:w="409" w:type="pct"/>
            <w:shd w:val="clear" w:color="auto" w:fill="auto"/>
            <w:noWrap/>
            <w:vAlign w:val="center"/>
          </w:tcPr>
          <w:p w14:paraId="2F75609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17605</w:t>
            </w:r>
          </w:p>
        </w:tc>
        <w:tc>
          <w:tcPr>
            <w:tcW w:w="409" w:type="pct"/>
            <w:shd w:val="clear" w:color="auto" w:fill="auto"/>
            <w:noWrap/>
            <w:vAlign w:val="center"/>
          </w:tcPr>
          <w:p w14:paraId="450796D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17725</w:t>
            </w:r>
          </w:p>
        </w:tc>
        <w:tc>
          <w:tcPr>
            <w:tcW w:w="409" w:type="pct"/>
            <w:shd w:val="clear" w:color="auto" w:fill="auto"/>
            <w:noWrap/>
            <w:vAlign w:val="center"/>
          </w:tcPr>
          <w:p w14:paraId="4F33687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09" w:type="pct"/>
            <w:shd w:val="clear" w:color="auto" w:fill="auto"/>
            <w:noWrap/>
            <w:vAlign w:val="center"/>
          </w:tcPr>
          <w:p w14:paraId="023C52D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76D8FDAB" w14:textId="77777777" w:rsidTr="00D34145">
        <w:trPr>
          <w:trHeight w:val="144"/>
          <w:jc w:val="center"/>
        </w:trPr>
        <w:tc>
          <w:tcPr>
            <w:tcW w:w="2544" w:type="pct"/>
          </w:tcPr>
          <w:p w14:paraId="1A968554" w14:textId="7B3EB813"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09" w:type="pct"/>
            <w:shd w:val="clear" w:color="auto" w:fill="auto"/>
            <w:noWrap/>
            <w:vAlign w:val="center"/>
          </w:tcPr>
          <w:p w14:paraId="1B8598A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1271</w:t>
            </w:r>
          </w:p>
        </w:tc>
        <w:tc>
          <w:tcPr>
            <w:tcW w:w="409" w:type="pct"/>
            <w:shd w:val="clear" w:color="auto" w:fill="auto"/>
            <w:noWrap/>
            <w:vAlign w:val="center"/>
          </w:tcPr>
          <w:p w14:paraId="6F3EB7F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1280</w:t>
            </w:r>
          </w:p>
        </w:tc>
        <w:tc>
          <w:tcPr>
            <w:tcW w:w="409" w:type="pct"/>
            <w:shd w:val="clear" w:color="auto" w:fill="auto"/>
            <w:noWrap/>
            <w:vAlign w:val="center"/>
          </w:tcPr>
          <w:p w14:paraId="5423F1B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1289</w:t>
            </w:r>
          </w:p>
        </w:tc>
        <w:tc>
          <w:tcPr>
            <w:tcW w:w="409" w:type="pct"/>
            <w:shd w:val="clear" w:color="auto" w:fill="auto"/>
            <w:noWrap/>
            <w:vAlign w:val="center"/>
          </w:tcPr>
          <w:p w14:paraId="01FBFC6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1298</w:t>
            </w:r>
          </w:p>
        </w:tc>
        <w:tc>
          <w:tcPr>
            <w:tcW w:w="409" w:type="pct"/>
            <w:shd w:val="clear" w:color="auto" w:fill="auto"/>
            <w:noWrap/>
            <w:vAlign w:val="center"/>
          </w:tcPr>
          <w:p w14:paraId="3B0FB55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09" w:type="pct"/>
            <w:shd w:val="clear" w:color="auto" w:fill="auto"/>
            <w:noWrap/>
            <w:vAlign w:val="center"/>
          </w:tcPr>
          <w:p w14:paraId="64ADB3D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7827D112" w14:textId="77777777" w:rsidTr="00D34145">
        <w:trPr>
          <w:trHeight w:val="144"/>
          <w:jc w:val="center"/>
        </w:trPr>
        <w:tc>
          <w:tcPr>
            <w:tcW w:w="2544" w:type="pct"/>
          </w:tcPr>
          <w:p w14:paraId="7D887CA8"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09" w:type="pct"/>
            <w:shd w:val="clear" w:color="auto" w:fill="auto"/>
            <w:noWrap/>
            <w:vAlign w:val="center"/>
          </w:tcPr>
          <w:p w14:paraId="78233CD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18941</w:t>
            </w:r>
          </w:p>
        </w:tc>
        <w:tc>
          <w:tcPr>
            <w:tcW w:w="409" w:type="pct"/>
            <w:shd w:val="clear" w:color="auto" w:fill="auto"/>
            <w:noWrap/>
            <w:vAlign w:val="center"/>
          </w:tcPr>
          <w:p w14:paraId="7AE17E5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19167</w:t>
            </w:r>
          </w:p>
        </w:tc>
        <w:tc>
          <w:tcPr>
            <w:tcW w:w="409" w:type="pct"/>
            <w:shd w:val="clear" w:color="auto" w:fill="auto"/>
            <w:noWrap/>
            <w:vAlign w:val="center"/>
          </w:tcPr>
          <w:p w14:paraId="37B883A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19395</w:t>
            </w:r>
          </w:p>
        </w:tc>
        <w:tc>
          <w:tcPr>
            <w:tcW w:w="409" w:type="pct"/>
            <w:shd w:val="clear" w:color="auto" w:fill="auto"/>
            <w:noWrap/>
            <w:vAlign w:val="center"/>
          </w:tcPr>
          <w:p w14:paraId="3CA08D5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19626</w:t>
            </w:r>
          </w:p>
        </w:tc>
        <w:tc>
          <w:tcPr>
            <w:tcW w:w="409" w:type="pct"/>
            <w:shd w:val="clear" w:color="auto" w:fill="auto"/>
            <w:noWrap/>
            <w:vAlign w:val="center"/>
          </w:tcPr>
          <w:p w14:paraId="765B285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09" w:type="pct"/>
            <w:shd w:val="clear" w:color="auto" w:fill="auto"/>
            <w:noWrap/>
            <w:vAlign w:val="center"/>
          </w:tcPr>
          <w:p w14:paraId="22281E8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4435081B" w14:textId="77777777" w:rsidTr="00D34145">
        <w:trPr>
          <w:trHeight w:val="144"/>
          <w:jc w:val="center"/>
        </w:trPr>
        <w:tc>
          <w:tcPr>
            <w:tcW w:w="2544" w:type="pct"/>
          </w:tcPr>
          <w:p w14:paraId="2A8C89F0"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09" w:type="pct"/>
            <w:shd w:val="clear" w:color="auto" w:fill="auto"/>
            <w:noWrap/>
            <w:vAlign w:val="center"/>
          </w:tcPr>
          <w:p w14:paraId="6C94935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2058</w:t>
            </w:r>
          </w:p>
        </w:tc>
        <w:tc>
          <w:tcPr>
            <w:tcW w:w="409" w:type="pct"/>
            <w:shd w:val="clear" w:color="auto" w:fill="auto"/>
            <w:noWrap/>
            <w:vAlign w:val="center"/>
          </w:tcPr>
          <w:p w14:paraId="1AE4E0E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2065</w:t>
            </w:r>
          </w:p>
        </w:tc>
        <w:tc>
          <w:tcPr>
            <w:tcW w:w="409" w:type="pct"/>
            <w:shd w:val="clear" w:color="auto" w:fill="auto"/>
            <w:noWrap/>
            <w:vAlign w:val="center"/>
          </w:tcPr>
          <w:p w14:paraId="59939F7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2072</w:t>
            </w:r>
          </w:p>
        </w:tc>
        <w:tc>
          <w:tcPr>
            <w:tcW w:w="409" w:type="pct"/>
            <w:shd w:val="clear" w:color="auto" w:fill="auto"/>
            <w:noWrap/>
            <w:vAlign w:val="center"/>
          </w:tcPr>
          <w:p w14:paraId="0F591A2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2079</w:t>
            </w:r>
          </w:p>
        </w:tc>
        <w:tc>
          <w:tcPr>
            <w:tcW w:w="409" w:type="pct"/>
            <w:shd w:val="clear" w:color="auto" w:fill="auto"/>
            <w:noWrap/>
            <w:vAlign w:val="center"/>
          </w:tcPr>
          <w:p w14:paraId="684E25E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09" w:type="pct"/>
            <w:shd w:val="clear" w:color="auto" w:fill="auto"/>
            <w:noWrap/>
            <w:vAlign w:val="center"/>
          </w:tcPr>
          <w:p w14:paraId="1911354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4053FD13" w14:textId="77777777" w:rsidTr="00D34145">
        <w:trPr>
          <w:trHeight w:val="144"/>
          <w:jc w:val="center"/>
        </w:trPr>
        <w:tc>
          <w:tcPr>
            <w:tcW w:w="2544" w:type="pct"/>
          </w:tcPr>
          <w:p w14:paraId="4184D990"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09" w:type="pct"/>
            <w:shd w:val="clear" w:color="auto" w:fill="auto"/>
            <w:noWrap/>
            <w:vAlign w:val="center"/>
          </w:tcPr>
          <w:p w14:paraId="209B366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454</w:t>
            </w:r>
          </w:p>
        </w:tc>
        <w:tc>
          <w:tcPr>
            <w:tcW w:w="409" w:type="pct"/>
            <w:shd w:val="clear" w:color="auto" w:fill="auto"/>
            <w:noWrap/>
            <w:vAlign w:val="center"/>
          </w:tcPr>
          <w:p w14:paraId="7D8356D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456</w:t>
            </w:r>
          </w:p>
        </w:tc>
        <w:tc>
          <w:tcPr>
            <w:tcW w:w="409" w:type="pct"/>
            <w:shd w:val="clear" w:color="auto" w:fill="auto"/>
            <w:noWrap/>
            <w:vAlign w:val="center"/>
          </w:tcPr>
          <w:p w14:paraId="32A6C01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457</w:t>
            </w:r>
          </w:p>
        </w:tc>
        <w:tc>
          <w:tcPr>
            <w:tcW w:w="409" w:type="pct"/>
            <w:shd w:val="clear" w:color="auto" w:fill="auto"/>
            <w:noWrap/>
            <w:vAlign w:val="center"/>
          </w:tcPr>
          <w:p w14:paraId="4223C0F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459</w:t>
            </w:r>
          </w:p>
        </w:tc>
        <w:tc>
          <w:tcPr>
            <w:tcW w:w="409" w:type="pct"/>
            <w:shd w:val="clear" w:color="auto" w:fill="auto"/>
            <w:noWrap/>
            <w:vAlign w:val="center"/>
          </w:tcPr>
          <w:p w14:paraId="70AEADA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09" w:type="pct"/>
            <w:shd w:val="clear" w:color="auto" w:fill="auto"/>
            <w:noWrap/>
            <w:vAlign w:val="center"/>
          </w:tcPr>
          <w:p w14:paraId="7849BFE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00FD4C4" w14:textId="77777777" w:rsidTr="00D34145">
        <w:trPr>
          <w:trHeight w:val="144"/>
          <w:jc w:val="center"/>
        </w:trPr>
        <w:tc>
          <w:tcPr>
            <w:tcW w:w="2544" w:type="pct"/>
          </w:tcPr>
          <w:p w14:paraId="71209AFD"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09" w:type="pct"/>
            <w:shd w:val="clear" w:color="auto" w:fill="auto"/>
            <w:noWrap/>
            <w:vAlign w:val="center"/>
          </w:tcPr>
          <w:p w14:paraId="0AE6DAF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83156</w:t>
            </w:r>
          </w:p>
        </w:tc>
        <w:tc>
          <w:tcPr>
            <w:tcW w:w="409" w:type="pct"/>
            <w:shd w:val="clear" w:color="auto" w:fill="auto"/>
            <w:noWrap/>
            <w:vAlign w:val="center"/>
          </w:tcPr>
          <w:p w14:paraId="556BF82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83882</w:t>
            </w:r>
          </w:p>
        </w:tc>
        <w:tc>
          <w:tcPr>
            <w:tcW w:w="409" w:type="pct"/>
            <w:shd w:val="clear" w:color="auto" w:fill="auto"/>
            <w:noWrap/>
            <w:vAlign w:val="center"/>
          </w:tcPr>
          <w:p w14:paraId="2A1B944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84616</w:t>
            </w:r>
          </w:p>
        </w:tc>
        <w:tc>
          <w:tcPr>
            <w:tcW w:w="409" w:type="pct"/>
            <w:shd w:val="clear" w:color="auto" w:fill="auto"/>
            <w:noWrap/>
            <w:vAlign w:val="center"/>
          </w:tcPr>
          <w:p w14:paraId="7F147D1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85356</w:t>
            </w:r>
          </w:p>
        </w:tc>
        <w:tc>
          <w:tcPr>
            <w:tcW w:w="409" w:type="pct"/>
            <w:shd w:val="clear" w:color="auto" w:fill="auto"/>
            <w:noWrap/>
            <w:vAlign w:val="center"/>
          </w:tcPr>
          <w:p w14:paraId="50110ED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09" w:type="pct"/>
            <w:shd w:val="clear" w:color="auto" w:fill="auto"/>
            <w:noWrap/>
            <w:vAlign w:val="center"/>
          </w:tcPr>
          <w:p w14:paraId="39731C4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4A620CF0" w14:textId="77777777" w:rsidR="003C3DA0" w:rsidRPr="00CC49AB" w:rsidRDefault="003C3DA0" w:rsidP="003C3DA0">
      <w:pPr>
        <w:spacing w:after="0" w:line="240" w:lineRule="auto"/>
        <w:rPr>
          <w:rFonts w:ascii="Garamond" w:hAnsi="Garamond" w:cs="Times New Roman"/>
        </w:rPr>
      </w:pPr>
    </w:p>
    <w:p w14:paraId="2E9733B2" w14:textId="21D3C4F1" w:rsidR="003C3DA0" w:rsidRPr="00CC49AB" w:rsidRDefault="003C3DA0" w:rsidP="00E82E3E">
      <w:pPr>
        <w:pStyle w:val="TEKSTIIIIII"/>
      </w:pPr>
      <w:bookmarkStart w:id="436" w:name="_Toc184729193"/>
      <w:r w:rsidRPr="00CC49AB">
        <w:t>Aneksi 24: Sipërfaqja e parashikuar (m</w:t>
      </w:r>
      <w:r w:rsidRPr="00CC49AB">
        <w:rPr>
          <w:vertAlign w:val="superscript"/>
        </w:rPr>
        <w:t>2</w:t>
      </w:r>
      <w:r w:rsidRPr="00CC49AB">
        <w:t>) e ndërtesave të shërbimeve private dhe atyre komerciale</w:t>
      </w:r>
      <w:r w:rsidR="00DC2701" w:rsidRPr="00CC49AB">
        <w:t xml:space="preserve"> </w:t>
      </w:r>
      <w:r w:rsidRPr="00CC49AB">
        <w:t xml:space="preserve">për </w:t>
      </w:r>
      <w:r w:rsidR="00CC49AB" w:rsidRPr="00CC49AB">
        <w:t xml:space="preserve">zonën </w:t>
      </w:r>
      <w:r w:rsidRPr="00CC49AB">
        <w:t xml:space="preserve">1 për periudhën </w:t>
      </w:r>
      <w:r w:rsidR="00CE5C83" w:rsidRPr="00CC49AB">
        <w:t>2023–2050</w:t>
      </w:r>
      <w:bookmarkEnd w:id="436"/>
      <w:r w:rsidRPr="00CC49AB">
        <w:t xml:space="preserve"> </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980"/>
        <w:gridCol w:w="895"/>
        <w:gridCol w:w="896"/>
        <w:gridCol w:w="896"/>
        <w:gridCol w:w="896"/>
        <w:gridCol w:w="896"/>
        <w:gridCol w:w="891"/>
      </w:tblGrid>
      <w:tr w:rsidR="003C3DA0" w:rsidRPr="00CC49AB" w14:paraId="5941C7CB" w14:textId="77777777" w:rsidTr="00D34145">
        <w:trPr>
          <w:trHeight w:val="20"/>
          <w:jc w:val="center"/>
        </w:trPr>
        <w:tc>
          <w:tcPr>
            <w:tcW w:w="2129" w:type="pct"/>
            <w:shd w:val="clear" w:color="auto" w:fill="FDE9D9" w:themeFill="accent6" w:themeFillTint="33"/>
          </w:tcPr>
          <w:p w14:paraId="79A70BB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79" w:type="pct"/>
            <w:shd w:val="clear" w:color="auto" w:fill="FDE9D9" w:themeFill="accent6" w:themeFillTint="33"/>
            <w:noWrap/>
            <w:vAlign w:val="center"/>
            <w:hideMark/>
          </w:tcPr>
          <w:p w14:paraId="1878E2A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2023</w:t>
            </w:r>
          </w:p>
        </w:tc>
        <w:tc>
          <w:tcPr>
            <w:tcW w:w="479" w:type="pct"/>
            <w:shd w:val="clear" w:color="auto" w:fill="FDE9D9" w:themeFill="accent6" w:themeFillTint="33"/>
            <w:noWrap/>
            <w:vAlign w:val="center"/>
            <w:hideMark/>
          </w:tcPr>
          <w:p w14:paraId="709B76E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2024</w:t>
            </w:r>
          </w:p>
        </w:tc>
        <w:tc>
          <w:tcPr>
            <w:tcW w:w="479" w:type="pct"/>
            <w:shd w:val="clear" w:color="auto" w:fill="FDE9D9" w:themeFill="accent6" w:themeFillTint="33"/>
            <w:noWrap/>
            <w:vAlign w:val="center"/>
            <w:hideMark/>
          </w:tcPr>
          <w:p w14:paraId="172E81F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2025</w:t>
            </w:r>
          </w:p>
        </w:tc>
        <w:tc>
          <w:tcPr>
            <w:tcW w:w="479" w:type="pct"/>
            <w:shd w:val="clear" w:color="auto" w:fill="FDE9D9" w:themeFill="accent6" w:themeFillTint="33"/>
            <w:noWrap/>
            <w:vAlign w:val="center"/>
            <w:hideMark/>
          </w:tcPr>
          <w:p w14:paraId="6E3DDF1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2026</w:t>
            </w:r>
          </w:p>
        </w:tc>
        <w:tc>
          <w:tcPr>
            <w:tcW w:w="479" w:type="pct"/>
            <w:shd w:val="clear" w:color="auto" w:fill="FDE9D9" w:themeFill="accent6" w:themeFillTint="33"/>
            <w:noWrap/>
            <w:vAlign w:val="center"/>
            <w:hideMark/>
          </w:tcPr>
          <w:p w14:paraId="56A44BD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2027</w:t>
            </w:r>
          </w:p>
        </w:tc>
        <w:tc>
          <w:tcPr>
            <w:tcW w:w="479" w:type="pct"/>
            <w:shd w:val="clear" w:color="auto" w:fill="FDE9D9" w:themeFill="accent6" w:themeFillTint="33"/>
            <w:noWrap/>
            <w:vAlign w:val="center"/>
            <w:hideMark/>
          </w:tcPr>
          <w:p w14:paraId="77FDA8C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2028</w:t>
            </w:r>
          </w:p>
        </w:tc>
      </w:tr>
      <w:tr w:rsidR="003C3DA0" w:rsidRPr="00CC49AB" w14:paraId="1AB489DF" w14:textId="77777777" w:rsidTr="00D34145">
        <w:trPr>
          <w:trHeight w:val="20"/>
          <w:jc w:val="center"/>
        </w:trPr>
        <w:tc>
          <w:tcPr>
            <w:tcW w:w="2129" w:type="pct"/>
          </w:tcPr>
          <w:p w14:paraId="4B9A9262"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79" w:type="pct"/>
            <w:shd w:val="clear" w:color="auto" w:fill="auto"/>
            <w:noWrap/>
            <w:vAlign w:val="center"/>
          </w:tcPr>
          <w:p w14:paraId="03EE991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3810177</w:t>
            </w:r>
          </w:p>
        </w:tc>
        <w:tc>
          <w:tcPr>
            <w:tcW w:w="479" w:type="pct"/>
            <w:shd w:val="clear" w:color="auto" w:fill="auto"/>
            <w:noWrap/>
            <w:vAlign w:val="center"/>
          </w:tcPr>
          <w:p w14:paraId="7372BE0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3880027</w:t>
            </w:r>
          </w:p>
        </w:tc>
        <w:tc>
          <w:tcPr>
            <w:tcW w:w="479" w:type="pct"/>
            <w:shd w:val="clear" w:color="auto" w:fill="auto"/>
            <w:noWrap/>
            <w:vAlign w:val="center"/>
          </w:tcPr>
          <w:p w14:paraId="13F0C36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3952137</w:t>
            </w:r>
          </w:p>
        </w:tc>
        <w:tc>
          <w:tcPr>
            <w:tcW w:w="479" w:type="pct"/>
            <w:shd w:val="clear" w:color="auto" w:fill="auto"/>
            <w:noWrap/>
            <w:vAlign w:val="center"/>
          </w:tcPr>
          <w:p w14:paraId="1684E40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4025588</w:t>
            </w:r>
          </w:p>
        </w:tc>
        <w:tc>
          <w:tcPr>
            <w:tcW w:w="479" w:type="pct"/>
            <w:shd w:val="clear" w:color="auto" w:fill="auto"/>
            <w:noWrap/>
            <w:vAlign w:val="center"/>
          </w:tcPr>
          <w:p w14:paraId="032C3DA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4100403</w:t>
            </w:r>
          </w:p>
        </w:tc>
        <w:tc>
          <w:tcPr>
            <w:tcW w:w="479" w:type="pct"/>
            <w:shd w:val="clear" w:color="auto" w:fill="auto"/>
            <w:noWrap/>
            <w:vAlign w:val="center"/>
          </w:tcPr>
          <w:p w14:paraId="53450A9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4176609</w:t>
            </w:r>
          </w:p>
        </w:tc>
      </w:tr>
      <w:tr w:rsidR="003C3DA0" w:rsidRPr="00CC49AB" w14:paraId="65ED3F32" w14:textId="77777777" w:rsidTr="00D34145">
        <w:trPr>
          <w:trHeight w:val="20"/>
          <w:jc w:val="center"/>
        </w:trPr>
        <w:tc>
          <w:tcPr>
            <w:tcW w:w="2129" w:type="pct"/>
          </w:tcPr>
          <w:p w14:paraId="1B19E4EA"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79" w:type="pct"/>
            <w:shd w:val="clear" w:color="auto" w:fill="auto"/>
            <w:noWrap/>
            <w:vAlign w:val="center"/>
          </w:tcPr>
          <w:p w14:paraId="4B6FA1A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815474</w:t>
            </w:r>
          </w:p>
        </w:tc>
        <w:tc>
          <w:tcPr>
            <w:tcW w:w="479" w:type="pct"/>
            <w:shd w:val="clear" w:color="auto" w:fill="auto"/>
            <w:noWrap/>
            <w:vAlign w:val="center"/>
          </w:tcPr>
          <w:p w14:paraId="14984EF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829065</w:t>
            </w:r>
          </w:p>
        </w:tc>
        <w:tc>
          <w:tcPr>
            <w:tcW w:w="479" w:type="pct"/>
            <w:shd w:val="clear" w:color="auto" w:fill="auto"/>
            <w:noWrap/>
            <w:vAlign w:val="center"/>
          </w:tcPr>
          <w:p w14:paraId="321948E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843050</w:t>
            </w:r>
          </w:p>
        </w:tc>
        <w:tc>
          <w:tcPr>
            <w:tcW w:w="479" w:type="pct"/>
            <w:shd w:val="clear" w:color="auto" w:fill="auto"/>
            <w:noWrap/>
            <w:vAlign w:val="center"/>
          </w:tcPr>
          <w:p w14:paraId="0F0E4EC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857270</w:t>
            </w:r>
          </w:p>
        </w:tc>
        <w:tc>
          <w:tcPr>
            <w:tcW w:w="479" w:type="pct"/>
            <w:shd w:val="clear" w:color="auto" w:fill="auto"/>
            <w:noWrap/>
            <w:vAlign w:val="center"/>
          </w:tcPr>
          <w:p w14:paraId="32F052F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871731</w:t>
            </w:r>
          </w:p>
        </w:tc>
        <w:tc>
          <w:tcPr>
            <w:tcW w:w="479" w:type="pct"/>
            <w:shd w:val="clear" w:color="auto" w:fill="auto"/>
            <w:noWrap/>
            <w:vAlign w:val="center"/>
          </w:tcPr>
          <w:p w14:paraId="48AB126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886435</w:t>
            </w:r>
          </w:p>
        </w:tc>
      </w:tr>
      <w:tr w:rsidR="003C3DA0" w:rsidRPr="00CC49AB" w14:paraId="15C0906D" w14:textId="77777777" w:rsidTr="00D34145">
        <w:trPr>
          <w:trHeight w:val="20"/>
          <w:jc w:val="center"/>
        </w:trPr>
        <w:tc>
          <w:tcPr>
            <w:tcW w:w="2129" w:type="pct"/>
          </w:tcPr>
          <w:p w14:paraId="599E5C32" w14:textId="484DAB85"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79" w:type="pct"/>
            <w:shd w:val="clear" w:color="auto" w:fill="auto"/>
            <w:noWrap/>
            <w:vAlign w:val="center"/>
          </w:tcPr>
          <w:p w14:paraId="2B43CDB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537289</w:t>
            </w:r>
          </w:p>
        </w:tc>
        <w:tc>
          <w:tcPr>
            <w:tcW w:w="479" w:type="pct"/>
            <w:shd w:val="clear" w:color="auto" w:fill="auto"/>
            <w:noWrap/>
            <w:vAlign w:val="center"/>
          </w:tcPr>
          <w:p w14:paraId="6338DB3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546244</w:t>
            </w:r>
          </w:p>
        </w:tc>
        <w:tc>
          <w:tcPr>
            <w:tcW w:w="479" w:type="pct"/>
            <w:shd w:val="clear" w:color="auto" w:fill="auto"/>
            <w:noWrap/>
            <w:vAlign w:val="center"/>
          </w:tcPr>
          <w:p w14:paraId="173EF47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555458</w:t>
            </w:r>
          </w:p>
        </w:tc>
        <w:tc>
          <w:tcPr>
            <w:tcW w:w="479" w:type="pct"/>
            <w:shd w:val="clear" w:color="auto" w:fill="auto"/>
            <w:noWrap/>
            <w:vAlign w:val="center"/>
          </w:tcPr>
          <w:p w14:paraId="653491F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564827</w:t>
            </w:r>
          </w:p>
        </w:tc>
        <w:tc>
          <w:tcPr>
            <w:tcW w:w="479" w:type="pct"/>
            <w:shd w:val="clear" w:color="auto" w:fill="auto"/>
            <w:noWrap/>
            <w:vAlign w:val="center"/>
          </w:tcPr>
          <w:p w14:paraId="2CD118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574355</w:t>
            </w:r>
          </w:p>
        </w:tc>
        <w:tc>
          <w:tcPr>
            <w:tcW w:w="479" w:type="pct"/>
            <w:shd w:val="clear" w:color="auto" w:fill="auto"/>
            <w:noWrap/>
            <w:vAlign w:val="center"/>
          </w:tcPr>
          <w:p w14:paraId="6CA51FC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584043</w:t>
            </w:r>
          </w:p>
        </w:tc>
      </w:tr>
      <w:tr w:rsidR="003C3DA0" w:rsidRPr="00CC49AB" w14:paraId="2DF9BCA5" w14:textId="77777777" w:rsidTr="00D34145">
        <w:trPr>
          <w:trHeight w:val="20"/>
          <w:jc w:val="center"/>
        </w:trPr>
        <w:tc>
          <w:tcPr>
            <w:tcW w:w="2129" w:type="pct"/>
          </w:tcPr>
          <w:p w14:paraId="17716092"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79" w:type="pct"/>
            <w:shd w:val="clear" w:color="auto" w:fill="auto"/>
            <w:noWrap/>
            <w:vAlign w:val="center"/>
          </w:tcPr>
          <w:p w14:paraId="739272A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7948978</w:t>
            </w:r>
          </w:p>
        </w:tc>
        <w:tc>
          <w:tcPr>
            <w:tcW w:w="479" w:type="pct"/>
            <w:shd w:val="clear" w:color="auto" w:fill="auto"/>
            <w:noWrap/>
            <w:vAlign w:val="center"/>
          </w:tcPr>
          <w:p w14:paraId="5444E0D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8201605</w:t>
            </w:r>
          </w:p>
        </w:tc>
        <w:tc>
          <w:tcPr>
            <w:tcW w:w="479" w:type="pct"/>
            <w:shd w:val="clear" w:color="auto" w:fill="auto"/>
            <w:noWrap/>
            <w:vAlign w:val="center"/>
          </w:tcPr>
          <w:p w14:paraId="7173255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8465188</w:t>
            </w:r>
          </w:p>
        </w:tc>
        <w:tc>
          <w:tcPr>
            <w:tcW w:w="479" w:type="pct"/>
            <w:shd w:val="clear" w:color="auto" w:fill="auto"/>
            <w:noWrap/>
            <w:vAlign w:val="center"/>
          </w:tcPr>
          <w:p w14:paraId="696BACF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8737242</w:t>
            </w:r>
          </w:p>
        </w:tc>
        <w:tc>
          <w:tcPr>
            <w:tcW w:w="479" w:type="pct"/>
            <w:shd w:val="clear" w:color="auto" w:fill="auto"/>
            <w:noWrap/>
            <w:vAlign w:val="center"/>
          </w:tcPr>
          <w:p w14:paraId="62D7EC2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9018039</w:t>
            </w:r>
          </w:p>
        </w:tc>
        <w:tc>
          <w:tcPr>
            <w:tcW w:w="479" w:type="pct"/>
            <w:shd w:val="clear" w:color="auto" w:fill="auto"/>
            <w:noWrap/>
            <w:vAlign w:val="center"/>
          </w:tcPr>
          <w:p w14:paraId="108A8AC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9307861</w:t>
            </w:r>
          </w:p>
        </w:tc>
      </w:tr>
      <w:tr w:rsidR="003C3DA0" w:rsidRPr="00CC49AB" w14:paraId="6200ADBB" w14:textId="77777777" w:rsidTr="00D34145">
        <w:trPr>
          <w:trHeight w:val="20"/>
          <w:jc w:val="center"/>
        </w:trPr>
        <w:tc>
          <w:tcPr>
            <w:tcW w:w="2129" w:type="pct"/>
          </w:tcPr>
          <w:p w14:paraId="60C6D810"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79" w:type="pct"/>
            <w:shd w:val="clear" w:color="auto" w:fill="auto"/>
            <w:noWrap/>
            <w:vAlign w:val="center"/>
          </w:tcPr>
          <w:p w14:paraId="475BBAA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387590</w:t>
            </w:r>
          </w:p>
        </w:tc>
        <w:tc>
          <w:tcPr>
            <w:tcW w:w="479" w:type="pct"/>
            <w:shd w:val="clear" w:color="auto" w:fill="auto"/>
            <w:noWrap/>
            <w:vAlign w:val="center"/>
          </w:tcPr>
          <w:p w14:paraId="25144E2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392758</w:t>
            </w:r>
          </w:p>
        </w:tc>
        <w:tc>
          <w:tcPr>
            <w:tcW w:w="479" w:type="pct"/>
            <w:shd w:val="clear" w:color="auto" w:fill="auto"/>
            <w:noWrap/>
            <w:vAlign w:val="center"/>
          </w:tcPr>
          <w:p w14:paraId="170795A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398034</w:t>
            </w:r>
          </w:p>
        </w:tc>
        <w:tc>
          <w:tcPr>
            <w:tcW w:w="479" w:type="pct"/>
            <w:shd w:val="clear" w:color="auto" w:fill="auto"/>
            <w:noWrap/>
            <w:vAlign w:val="center"/>
          </w:tcPr>
          <w:p w14:paraId="1903D1F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403381</w:t>
            </w:r>
          </w:p>
        </w:tc>
        <w:tc>
          <w:tcPr>
            <w:tcW w:w="479" w:type="pct"/>
            <w:shd w:val="clear" w:color="auto" w:fill="auto"/>
            <w:noWrap/>
            <w:vAlign w:val="center"/>
          </w:tcPr>
          <w:p w14:paraId="429B15C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408800</w:t>
            </w:r>
          </w:p>
        </w:tc>
        <w:tc>
          <w:tcPr>
            <w:tcW w:w="479" w:type="pct"/>
            <w:shd w:val="clear" w:color="auto" w:fill="auto"/>
            <w:noWrap/>
            <w:vAlign w:val="center"/>
          </w:tcPr>
          <w:p w14:paraId="52A012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414292</w:t>
            </w:r>
          </w:p>
        </w:tc>
      </w:tr>
      <w:tr w:rsidR="003C3DA0" w:rsidRPr="00CC49AB" w14:paraId="7E7A08E2" w14:textId="77777777" w:rsidTr="00D34145">
        <w:trPr>
          <w:trHeight w:val="20"/>
          <w:jc w:val="center"/>
        </w:trPr>
        <w:tc>
          <w:tcPr>
            <w:tcW w:w="2129" w:type="pct"/>
          </w:tcPr>
          <w:p w14:paraId="4F15CC07"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79" w:type="pct"/>
            <w:shd w:val="clear" w:color="auto" w:fill="auto"/>
            <w:noWrap/>
            <w:vAlign w:val="center"/>
          </w:tcPr>
          <w:p w14:paraId="1241145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152725</w:t>
            </w:r>
          </w:p>
        </w:tc>
        <w:tc>
          <w:tcPr>
            <w:tcW w:w="479" w:type="pct"/>
            <w:shd w:val="clear" w:color="auto" w:fill="auto"/>
            <w:noWrap/>
            <w:vAlign w:val="center"/>
          </w:tcPr>
          <w:p w14:paraId="65B71C3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154761</w:t>
            </w:r>
          </w:p>
        </w:tc>
        <w:tc>
          <w:tcPr>
            <w:tcW w:w="479" w:type="pct"/>
            <w:shd w:val="clear" w:color="auto" w:fill="auto"/>
            <w:noWrap/>
            <w:vAlign w:val="center"/>
          </w:tcPr>
          <w:p w14:paraId="3CC30B9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156840</w:t>
            </w:r>
          </w:p>
        </w:tc>
        <w:tc>
          <w:tcPr>
            <w:tcW w:w="479" w:type="pct"/>
            <w:shd w:val="clear" w:color="auto" w:fill="auto"/>
            <w:noWrap/>
            <w:vAlign w:val="center"/>
          </w:tcPr>
          <w:p w14:paraId="21A0082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158947</w:t>
            </w:r>
          </w:p>
        </w:tc>
        <w:tc>
          <w:tcPr>
            <w:tcW w:w="479" w:type="pct"/>
            <w:shd w:val="clear" w:color="auto" w:fill="auto"/>
            <w:noWrap/>
            <w:vAlign w:val="center"/>
          </w:tcPr>
          <w:p w14:paraId="1366974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161083</w:t>
            </w:r>
          </w:p>
        </w:tc>
        <w:tc>
          <w:tcPr>
            <w:tcW w:w="479" w:type="pct"/>
            <w:shd w:val="clear" w:color="auto" w:fill="auto"/>
            <w:noWrap/>
            <w:vAlign w:val="center"/>
          </w:tcPr>
          <w:p w14:paraId="61C5DB4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163247</w:t>
            </w:r>
          </w:p>
        </w:tc>
      </w:tr>
      <w:tr w:rsidR="003C3DA0" w:rsidRPr="00CC49AB" w14:paraId="33A2846B" w14:textId="77777777" w:rsidTr="00D34145">
        <w:trPr>
          <w:trHeight w:val="20"/>
          <w:jc w:val="center"/>
        </w:trPr>
        <w:tc>
          <w:tcPr>
            <w:tcW w:w="2129" w:type="pct"/>
          </w:tcPr>
          <w:p w14:paraId="2AB3BAFE"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79" w:type="pct"/>
            <w:shd w:val="clear" w:color="auto" w:fill="auto"/>
            <w:noWrap/>
            <w:vAlign w:val="center"/>
          </w:tcPr>
          <w:p w14:paraId="4C19638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13652234</w:t>
            </w:r>
          </w:p>
        </w:tc>
        <w:tc>
          <w:tcPr>
            <w:tcW w:w="479" w:type="pct"/>
            <w:shd w:val="clear" w:color="auto" w:fill="auto"/>
            <w:noWrap/>
            <w:vAlign w:val="center"/>
          </w:tcPr>
          <w:p w14:paraId="050C60A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14004460</w:t>
            </w:r>
          </w:p>
        </w:tc>
        <w:tc>
          <w:tcPr>
            <w:tcW w:w="479" w:type="pct"/>
            <w:shd w:val="clear" w:color="auto" w:fill="auto"/>
            <w:noWrap/>
            <w:vAlign w:val="center"/>
          </w:tcPr>
          <w:p w14:paraId="46E3BC8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14370707</w:t>
            </w:r>
          </w:p>
        </w:tc>
        <w:tc>
          <w:tcPr>
            <w:tcW w:w="479" w:type="pct"/>
            <w:shd w:val="clear" w:color="auto" w:fill="auto"/>
            <w:noWrap/>
            <w:vAlign w:val="center"/>
          </w:tcPr>
          <w:p w14:paraId="29C38DA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14747256</w:t>
            </w:r>
          </w:p>
        </w:tc>
        <w:tc>
          <w:tcPr>
            <w:tcW w:w="479" w:type="pct"/>
            <w:shd w:val="clear" w:color="auto" w:fill="auto"/>
            <w:noWrap/>
            <w:vAlign w:val="center"/>
          </w:tcPr>
          <w:p w14:paraId="4E1E5C5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15134412</w:t>
            </w:r>
          </w:p>
        </w:tc>
        <w:tc>
          <w:tcPr>
            <w:tcW w:w="479" w:type="pct"/>
            <w:shd w:val="clear" w:color="auto" w:fill="auto"/>
            <w:noWrap/>
            <w:vAlign w:val="center"/>
          </w:tcPr>
          <w:p w14:paraId="7DC96E8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15532488</w:t>
            </w:r>
          </w:p>
        </w:tc>
      </w:tr>
      <w:tr w:rsidR="003C3DA0" w:rsidRPr="00CC49AB" w14:paraId="5CA25F73" w14:textId="77777777" w:rsidTr="00D34145">
        <w:trPr>
          <w:trHeight w:val="20"/>
          <w:jc w:val="center"/>
        </w:trPr>
        <w:tc>
          <w:tcPr>
            <w:tcW w:w="2129" w:type="pct"/>
            <w:shd w:val="clear" w:color="auto" w:fill="FDE9D9" w:themeFill="accent6" w:themeFillTint="33"/>
          </w:tcPr>
          <w:p w14:paraId="7CBEC01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79" w:type="pct"/>
            <w:shd w:val="clear" w:color="auto" w:fill="FDE9D9" w:themeFill="accent6" w:themeFillTint="33"/>
            <w:noWrap/>
            <w:vAlign w:val="center"/>
          </w:tcPr>
          <w:p w14:paraId="3CDBBCD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2029</w:t>
            </w:r>
          </w:p>
        </w:tc>
        <w:tc>
          <w:tcPr>
            <w:tcW w:w="479" w:type="pct"/>
            <w:shd w:val="clear" w:color="auto" w:fill="FDE9D9" w:themeFill="accent6" w:themeFillTint="33"/>
            <w:noWrap/>
            <w:vAlign w:val="center"/>
          </w:tcPr>
          <w:p w14:paraId="54E894C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2030</w:t>
            </w:r>
          </w:p>
        </w:tc>
        <w:tc>
          <w:tcPr>
            <w:tcW w:w="479" w:type="pct"/>
            <w:shd w:val="clear" w:color="auto" w:fill="FDE9D9" w:themeFill="accent6" w:themeFillTint="33"/>
            <w:noWrap/>
            <w:vAlign w:val="center"/>
          </w:tcPr>
          <w:p w14:paraId="79A0FFE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2031</w:t>
            </w:r>
          </w:p>
        </w:tc>
        <w:tc>
          <w:tcPr>
            <w:tcW w:w="479" w:type="pct"/>
            <w:shd w:val="clear" w:color="auto" w:fill="FDE9D9" w:themeFill="accent6" w:themeFillTint="33"/>
            <w:noWrap/>
            <w:vAlign w:val="center"/>
          </w:tcPr>
          <w:p w14:paraId="3086C1D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2032</w:t>
            </w:r>
          </w:p>
        </w:tc>
        <w:tc>
          <w:tcPr>
            <w:tcW w:w="479" w:type="pct"/>
            <w:shd w:val="clear" w:color="auto" w:fill="FDE9D9" w:themeFill="accent6" w:themeFillTint="33"/>
            <w:noWrap/>
            <w:vAlign w:val="center"/>
          </w:tcPr>
          <w:p w14:paraId="3CC775D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2033</w:t>
            </w:r>
          </w:p>
        </w:tc>
        <w:tc>
          <w:tcPr>
            <w:tcW w:w="479" w:type="pct"/>
            <w:shd w:val="clear" w:color="auto" w:fill="FDE9D9" w:themeFill="accent6" w:themeFillTint="33"/>
            <w:noWrap/>
            <w:vAlign w:val="center"/>
          </w:tcPr>
          <w:p w14:paraId="4B00113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2034</w:t>
            </w:r>
          </w:p>
        </w:tc>
      </w:tr>
      <w:tr w:rsidR="003C3DA0" w:rsidRPr="00CC49AB" w14:paraId="71E0FDAF" w14:textId="77777777" w:rsidTr="00D34145">
        <w:trPr>
          <w:trHeight w:val="20"/>
          <w:jc w:val="center"/>
        </w:trPr>
        <w:tc>
          <w:tcPr>
            <w:tcW w:w="2129" w:type="pct"/>
          </w:tcPr>
          <w:p w14:paraId="5C349624"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79" w:type="pct"/>
            <w:shd w:val="clear" w:color="auto" w:fill="auto"/>
            <w:noWrap/>
            <w:vAlign w:val="center"/>
          </w:tcPr>
          <w:p w14:paraId="6870DB5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4254232</w:t>
            </w:r>
          </w:p>
        </w:tc>
        <w:tc>
          <w:tcPr>
            <w:tcW w:w="479" w:type="pct"/>
            <w:shd w:val="clear" w:color="auto" w:fill="auto"/>
            <w:noWrap/>
            <w:vAlign w:val="center"/>
          </w:tcPr>
          <w:p w14:paraId="4C9B608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4333297</w:t>
            </w:r>
          </w:p>
        </w:tc>
        <w:tc>
          <w:tcPr>
            <w:tcW w:w="479" w:type="pct"/>
            <w:shd w:val="clear" w:color="auto" w:fill="auto"/>
            <w:noWrap/>
            <w:vAlign w:val="center"/>
          </w:tcPr>
          <w:p w14:paraId="7FD34FF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4413831</w:t>
            </w:r>
          </w:p>
        </w:tc>
        <w:tc>
          <w:tcPr>
            <w:tcW w:w="479" w:type="pct"/>
            <w:shd w:val="clear" w:color="auto" w:fill="auto"/>
            <w:noWrap/>
            <w:vAlign w:val="center"/>
          </w:tcPr>
          <w:p w14:paraId="68B0B68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4495862</w:t>
            </w:r>
          </w:p>
        </w:tc>
        <w:tc>
          <w:tcPr>
            <w:tcW w:w="479" w:type="pct"/>
            <w:shd w:val="clear" w:color="auto" w:fill="auto"/>
            <w:noWrap/>
            <w:vAlign w:val="center"/>
          </w:tcPr>
          <w:p w14:paraId="5E56A78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4579418</w:t>
            </w:r>
          </w:p>
        </w:tc>
        <w:tc>
          <w:tcPr>
            <w:tcW w:w="479" w:type="pct"/>
            <w:shd w:val="clear" w:color="auto" w:fill="auto"/>
            <w:noWrap/>
            <w:vAlign w:val="center"/>
          </w:tcPr>
          <w:p w14:paraId="3D654A5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4664526</w:t>
            </w:r>
          </w:p>
        </w:tc>
      </w:tr>
      <w:tr w:rsidR="003C3DA0" w:rsidRPr="00CC49AB" w14:paraId="48F8E747" w14:textId="77777777" w:rsidTr="00D34145">
        <w:trPr>
          <w:trHeight w:val="20"/>
          <w:jc w:val="center"/>
        </w:trPr>
        <w:tc>
          <w:tcPr>
            <w:tcW w:w="2129" w:type="pct"/>
          </w:tcPr>
          <w:p w14:paraId="5F7110DE"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79" w:type="pct"/>
            <w:shd w:val="clear" w:color="auto" w:fill="auto"/>
            <w:noWrap/>
            <w:vAlign w:val="center"/>
          </w:tcPr>
          <w:p w14:paraId="0FA0FCE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901388</w:t>
            </w:r>
          </w:p>
        </w:tc>
        <w:tc>
          <w:tcPr>
            <w:tcW w:w="479" w:type="pct"/>
            <w:shd w:val="clear" w:color="auto" w:fill="auto"/>
            <w:noWrap/>
            <w:vAlign w:val="center"/>
          </w:tcPr>
          <w:p w14:paraId="2E11EA4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916592</w:t>
            </w:r>
          </w:p>
        </w:tc>
        <w:tc>
          <w:tcPr>
            <w:tcW w:w="479" w:type="pct"/>
            <w:shd w:val="clear" w:color="auto" w:fill="auto"/>
            <w:noWrap/>
            <w:vAlign w:val="center"/>
          </w:tcPr>
          <w:p w14:paraId="0054810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932053</w:t>
            </w:r>
          </w:p>
        </w:tc>
        <w:tc>
          <w:tcPr>
            <w:tcW w:w="479" w:type="pct"/>
            <w:shd w:val="clear" w:color="auto" w:fill="auto"/>
            <w:noWrap/>
            <w:vAlign w:val="center"/>
          </w:tcPr>
          <w:p w14:paraId="44E6B2F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947775</w:t>
            </w:r>
          </w:p>
        </w:tc>
        <w:tc>
          <w:tcPr>
            <w:tcW w:w="479" w:type="pct"/>
            <w:shd w:val="clear" w:color="auto" w:fill="auto"/>
            <w:noWrap/>
            <w:vAlign w:val="center"/>
          </w:tcPr>
          <w:p w14:paraId="616CD49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963762</w:t>
            </w:r>
          </w:p>
        </w:tc>
        <w:tc>
          <w:tcPr>
            <w:tcW w:w="479" w:type="pct"/>
            <w:shd w:val="clear" w:color="auto" w:fill="auto"/>
            <w:noWrap/>
            <w:vAlign w:val="center"/>
          </w:tcPr>
          <w:p w14:paraId="2724C72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980019</w:t>
            </w:r>
          </w:p>
        </w:tc>
      </w:tr>
      <w:tr w:rsidR="003C3DA0" w:rsidRPr="00CC49AB" w14:paraId="02914151" w14:textId="77777777" w:rsidTr="00D34145">
        <w:trPr>
          <w:trHeight w:val="20"/>
          <w:jc w:val="center"/>
        </w:trPr>
        <w:tc>
          <w:tcPr>
            <w:tcW w:w="2129" w:type="pct"/>
          </w:tcPr>
          <w:p w14:paraId="0FCD6CE8" w14:textId="66B9E6B4"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79" w:type="pct"/>
            <w:shd w:val="clear" w:color="auto" w:fill="auto"/>
            <w:noWrap/>
            <w:vAlign w:val="center"/>
          </w:tcPr>
          <w:p w14:paraId="56D7B92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593895</w:t>
            </w:r>
          </w:p>
        </w:tc>
        <w:tc>
          <w:tcPr>
            <w:tcW w:w="479" w:type="pct"/>
            <w:shd w:val="clear" w:color="auto" w:fill="auto"/>
            <w:noWrap/>
            <w:vAlign w:val="center"/>
          </w:tcPr>
          <w:p w14:paraId="2CE6E1D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603912</w:t>
            </w:r>
          </w:p>
        </w:tc>
        <w:tc>
          <w:tcPr>
            <w:tcW w:w="479" w:type="pct"/>
            <w:shd w:val="clear" w:color="auto" w:fill="auto"/>
            <w:noWrap/>
            <w:vAlign w:val="center"/>
          </w:tcPr>
          <w:p w14:paraId="3072B25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614099</w:t>
            </w:r>
          </w:p>
        </w:tc>
        <w:tc>
          <w:tcPr>
            <w:tcW w:w="479" w:type="pct"/>
            <w:shd w:val="clear" w:color="auto" w:fill="auto"/>
            <w:noWrap/>
            <w:vAlign w:val="center"/>
          </w:tcPr>
          <w:p w14:paraId="3B2FDCF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624458</w:t>
            </w:r>
          </w:p>
        </w:tc>
        <w:tc>
          <w:tcPr>
            <w:tcW w:w="479" w:type="pct"/>
            <w:shd w:val="clear" w:color="auto" w:fill="auto"/>
            <w:noWrap/>
            <w:vAlign w:val="center"/>
          </w:tcPr>
          <w:p w14:paraId="363DB0A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634991</w:t>
            </w:r>
          </w:p>
        </w:tc>
        <w:tc>
          <w:tcPr>
            <w:tcW w:w="479" w:type="pct"/>
            <w:shd w:val="clear" w:color="auto" w:fill="auto"/>
            <w:noWrap/>
            <w:vAlign w:val="center"/>
          </w:tcPr>
          <w:p w14:paraId="77AEA8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645702</w:t>
            </w:r>
          </w:p>
        </w:tc>
      </w:tr>
      <w:tr w:rsidR="003C3DA0" w:rsidRPr="00CC49AB" w14:paraId="37DDB5DD" w14:textId="77777777" w:rsidTr="00D34145">
        <w:trPr>
          <w:trHeight w:val="20"/>
          <w:jc w:val="center"/>
        </w:trPr>
        <w:tc>
          <w:tcPr>
            <w:tcW w:w="2129" w:type="pct"/>
          </w:tcPr>
          <w:p w14:paraId="19836CDC"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79" w:type="pct"/>
            <w:shd w:val="clear" w:color="auto" w:fill="auto"/>
            <w:noWrap/>
            <w:vAlign w:val="center"/>
          </w:tcPr>
          <w:p w14:paraId="61F402B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9606997</w:t>
            </w:r>
          </w:p>
        </w:tc>
        <w:tc>
          <w:tcPr>
            <w:tcW w:w="479" w:type="pct"/>
            <w:shd w:val="clear" w:color="auto" w:fill="auto"/>
            <w:noWrap/>
            <w:vAlign w:val="center"/>
          </w:tcPr>
          <w:p w14:paraId="691A4D8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9915747</w:t>
            </w:r>
          </w:p>
        </w:tc>
        <w:tc>
          <w:tcPr>
            <w:tcW w:w="479" w:type="pct"/>
            <w:shd w:val="clear" w:color="auto" w:fill="auto"/>
            <w:noWrap/>
            <w:vAlign w:val="center"/>
          </w:tcPr>
          <w:p w14:paraId="311CFC5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10234419</w:t>
            </w:r>
          </w:p>
        </w:tc>
        <w:tc>
          <w:tcPr>
            <w:tcW w:w="479" w:type="pct"/>
            <w:shd w:val="clear" w:color="auto" w:fill="auto"/>
            <w:noWrap/>
            <w:vAlign w:val="center"/>
          </w:tcPr>
          <w:p w14:paraId="4009C70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10563333</w:t>
            </w:r>
          </w:p>
        </w:tc>
        <w:tc>
          <w:tcPr>
            <w:tcW w:w="479" w:type="pct"/>
            <w:shd w:val="clear" w:color="auto" w:fill="auto"/>
            <w:noWrap/>
            <w:vAlign w:val="center"/>
          </w:tcPr>
          <w:p w14:paraId="522582E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10902817</w:t>
            </w:r>
          </w:p>
        </w:tc>
        <w:tc>
          <w:tcPr>
            <w:tcW w:w="479" w:type="pct"/>
            <w:shd w:val="clear" w:color="auto" w:fill="auto"/>
            <w:noWrap/>
            <w:vAlign w:val="center"/>
          </w:tcPr>
          <w:p w14:paraId="041BC19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11253212</w:t>
            </w:r>
          </w:p>
        </w:tc>
      </w:tr>
      <w:tr w:rsidR="003C3DA0" w:rsidRPr="00CC49AB" w14:paraId="5631B895" w14:textId="77777777" w:rsidTr="00D34145">
        <w:trPr>
          <w:trHeight w:val="20"/>
          <w:jc w:val="center"/>
        </w:trPr>
        <w:tc>
          <w:tcPr>
            <w:tcW w:w="2129" w:type="pct"/>
          </w:tcPr>
          <w:p w14:paraId="4F969F20"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79" w:type="pct"/>
            <w:shd w:val="clear" w:color="auto" w:fill="auto"/>
            <w:noWrap/>
            <w:vAlign w:val="center"/>
          </w:tcPr>
          <w:p w14:paraId="60635F2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419858</w:t>
            </w:r>
          </w:p>
        </w:tc>
        <w:tc>
          <w:tcPr>
            <w:tcW w:w="479" w:type="pct"/>
            <w:shd w:val="clear" w:color="auto" w:fill="auto"/>
            <w:noWrap/>
            <w:vAlign w:val="center"/>
          </w:tcPr>
          <w:p w14:paraId="5F46FEF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425498</w:t>
            </w:r>
          </w:p>
        </w:tc>
        <w:tc>
          <w:tcPr>
            <w:tcW w:w="479" w:type="pct"/>
            <w:shd w:val="clear" w:color="auto" w:fill="auto"/>
            <w:noWrap/>
            <w:vAlign w:val="center"/>
          </w:tcPr>
          <w:p w14:paraId="41AF22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431214</w:t>
            </w:r>
          </w:p>
        </w:tc>
        <w:tc>
          <w:tcPr>
            <w:tcW w:w="479" w:type="pct"/>
            <w:shd w:val="clear" w:color="auto" w:fill="auto"/>
            <w:noWrap/>
            <w:vAlign w:val="center"/>
          </w:tcPr>
          <w:p w14:paraId="76D964C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437007</w:t>
            </w:r>
          </w:p>
        </w:tc>
        <w:tc>
          <w:tcPr>
            <w:tcW w:w="479" w:type="pct"/>
            <w:shd w:val="clear" w:color="auto" w:fill="auto"/>
            <w:noWrap/>
            <w:vAlign w:val="center"/>
          </w:tcPr>
          <w:p w14:paraId="0CFC271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442878</w:t>
            </w:r>
          </w:p>
        </w:tc>
        <w:tc>
          <w:tcPr>
            <w:tcW w:w="479" w:type="pct"/>
            <w:shd w:val="clear" w:color="auto" w:fill="auto"/>
            <w:noWrap/>
            <w:vAlign w:val="center"/>
          </w:tcPr>
          <w:p w14:paraId="4074A6D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448828</w:t>
            </w:r>
          </w:p>
        </w:tc>
      </w:tr>
      <w:tr w:rsidR="003C3DA0" w:rsidRPr="00CC49AB" w14:paraId="0A783674" w14:textId="77777777" w:rsidTr="00D34145">
        <w:trPr>
          <w:trHeight w:val="20"/>
          <w:jc w:val="center"/>
        </w:trPr>
        <w:tc>
          <w:tcPr>
            <w:tcW w:w="2129" w:type="pct"/>
          </w:tcPr>
          <w:p w14:paraId="4C831F98"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79" w:type="pct"/>
            <w:shd w:val="clear" w:color="auto" w:fill="auto"/>
            <w:noWrap/>
            <w:vAlign w:val="center"/>
          </w:tcPr>
          <w:p w14:paraId="5D5FE08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165440</w:t>
            </w:r>
          </w:p>
        </w:tc>
        <w:tc>
          <w:tcPr>
            <w:tcW w:w="479" w:type="pct"/>
            <w:shd w:val="clear" w:color="auto" w:fill="auto"/>
            <w:noWrap/>
            <w:vAlign w:val="center"/>
          </w:tcPr>
          <w:p w14:paraId="4235CB3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167662</w:t>
            </w:r>
          </w:p>
        </w:tc>
        <w:tc>
          <w:tcPr>
            <w:tcW w:w="479" w:type="pct"/>
            <w:shd w:val="clear" w:color="auto" w:fill="auto"/>
            <w:noWrap/>
            <w:vAlign w:val="center"/>
          </w:tcPr>
          <w:p w14:paraId="24C13EC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169915</w:t>
            </w:r>
          </w:p>
        </w:tc>
        <w:tc>
          <w:tcPr>
            <w:tcW w:w="479" w:type="pct"/>
            <w:shd w:val="clear" w:color="auto" w:fill="auto"/>
            <w:noWrap/>
            <w:vAlign w:val="center"/>
          </w:tcPr>
          <w:p w14:paraId="2492AE5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172197</w:t>
            </w:r>
          </w:p>
        </w:tc>
        <w:tc>
          <w:tcPr>
            <w:tcW w:w="479" w:type="pct"/>
            <w:shd w:val="clear" w:color="auto" w:fill="auto"/>
            <w:noWrap/>
            <w:vAlign w:val="center"/>
          </w:tcPr>
          <w:p w14:paraId="2A37FD9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174511</w:t>
            </w:r>
          </w:p>
        </w:tc>
        <w:tc>
          <w:tcPr>
            <w:tcW w:w="479" w:type="pct"/>
            <w:shd w:val="clear" w:color="auto" w:fill="auto"/>
            <w:noWrap/>
            <w:vAlign w:val="center"/>
          </w:tcPr>
          <w:p w14:paraId="4108D24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176855</w:t>
            </w:r>
          </w:p>
        </w:tc>
      </w:tr>
      <w:tr w:rsidR="003C3DA0" w:rsidRPr="00CC49AB" w14:paraId="59D5A04B" w14:textId="77777777" w:rsidTr="00D34145">
        <w:trPr>
          <w:trHeight w:val="20"/>
          <w:jc w:val="center"/>
        </w:trPr>
        <w:tc>
          <w:tcPr>
            <w:tcW w:w="2129" w:type="pct"/>
          </w:tcPr>
          <w:p w14:paraId="40CDC440"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79" w:type="pct"/>
            <w:shd w:val="clear" w:color="auto" w:fill="auto"/>
            <w:noWrap/>
            <w:vAlign w:val="center"/>
          </w:tcPr>
          <w:p w14:paraId="30EEA95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15941809</w:t>
            </w:r>
          </w:p>
        </w:tc>
        <w:tc>
          <w:tcPr>
            <w:tcW w:w="479" w:type="pct"/>
            <w:shd w:val="clear" w:color="auto" w:fill="auto"/>
            <w:noWrap/>
            <w:vAlign w:val="center"/>
          </w:tcPr>
          <w:p w14:paraId="4EE40DA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16362709</w:t>
            </w:r>
          </w:p>
        </w:tc>
        <w:tc>
          <w:tcPr>
            <w:tcW w:w="479" w:type="pct"/>
            <w:shd w:val="clear" w:color="auto" w:fill="auto"/>
            <w:noWrap/>
            <w:vAlign w:val="center"/>
          </w:tcPr>
          <w:p w14:paraId="1DECBAB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16795532</w:t>
            </w:r>
          </w:p>
        </w:tc>
        <w:tc>
          <w:tcPr>
            <w:tcW w:w="479" w:type="pct"/>
            <w:shd w:val="clear" w:color="auto" w:fill="auto"/>
            <w:noWrap/>
            <w:vAlign w:val="center"/>
          </w:tcPr>
          <w:p w14:paraId="1DC3489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17240633</w:t>
            </w:r>
          </w:p>
        </w:tc>
        <w:tc>
          <w:tcPr>
            <w:tcW w:w="479" w:type="pct"/>
            <w:shd w:val="clear" w:color="auto" w:fill="auto"/>
            <w:noWrap/>
            <w:vAlign w:val="center"/>
          </w:tcPr>
          <w:p w14:paraId="67C54B8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17698377</w:t>
            </w:r>
          </w:p>
        </w:tc>
        <w:tc>
          <w:tcPr>
            <w:tcW w:w="479" w:type="pct"/>
            <w:shd w:val="clear" w:color="auto" w:fill="auto"/>
            <w:noWrap/>
            <w:vAlign w:val="center"/>
          </w:tcPr>
          <w:p w14:paraId="16EE94F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18169142</w:t>
            </w:r>
          </w:p>
        </w:tc>
      </w:tr>
      <w:tr w:rsidR="003C3DA0" w:rsidRPr="00CC49AB" w14:paraId="694F4EAE" w14:textId="77777777" w:rsidTr="00D34145">
        <w:trPr>
          <w:trHeight w:val="20"/>
          <w:jc w:val="center"/>
        </w:trPr>
        <w:tc>
          <w:tcPr>
            <w:tcW w:w="2129" w:type="pct"/>
            <w:shd w:val="clear" w:color="auto" w:fill="FDE9D9" w:themeFill="accent6" w:themeFillTint="33"/>
          </w:tcPr>
          <w:p w14:paraId="737351E8"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79" w:type="pct"/>
            <w:shd w:val="clear" w:color="auto" w:fill="FDE9D9" w:themeFill="accent6" w:themeFillTint="33"/>
            <w:noWrap/>
            <w:vAlign w:val="center"/>
          </w:tcPr>
          <w:p w14:paraId="2A1A2A5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2035</w:t>
            </w:r>
          </w:p>
        </w:tc>
        <w:tc>
          <w:tcPr>
            <w:tcW w:w="479" w:type="pct"/>
            <w:shd w:val="clear" w:color="auto" w:fill="FDE9D9" w:themeFill="accent6" w:themeFillTint="33"/>
            <w:noWrap/>
            <w:vAlign w:val="center"/>
          </w:tcPr>
          <w:p w14:paraId="48D8200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2036</w:t>
            </w:r>
          </w:p>
        </w:tc>
        <w:tc>
          <w:tcPr>
            <w:tcW w:w="479" w:type="pct"/>
            <w:shd w:val="clear" w:color="auto" w:fill="FDE9D9" w:themeFill="accent6" w:themeFillTint="33"/>
            <w:noWrap/>
            <w:vAlign w:val="center"/>
          </w:tcPr>
          <w:p w14:paraId="2650A79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2037</w:t>
            </w:r>
          </w:p>
        </w:tc>
        <w:tc>
          <w:tcPr>
            <w:tcW w:w="479" w:type="pct"/>
            <w:shd w:val="clear" w:color="auto" w:fill="FDE9D9" w:themeFill="accent6" w:themeFillTint="33"/>
            <w:noWrap/>
            <w:vAlign w:val="center"/>
          </w:tcPr>
          <w:p w14:paraId="7F3B4FC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2038</w:t>
            </w:r>
          </w:p>
        </w:tc>
        <w:tc>
          <w:tcPr>
            <w:tcW w:w="479" w:type="pct"/>
            <w:shd w:val="clear" w:color="auto" w:fill="FDE9D9" w:themeFill="accent6" w:themeFillTint="33"/>
            <w:noWrap/>
            <w:vAlign w:val="center"/>
          </w:tcPr>
          <w:p w14:paraId="216FACE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2039</w:t>
            </w:r>
          </w:p>
        </w:tc>
        <w:tc>
          <w:tcPr>
            <w:tcW w:w="479" w:type="pct"/>
            <w:shd w:val="clear" w:color="auto" w:fill="FDE9D9" w:themeFill="accent6" w:themeFillTint="33"/>
            <w:noWrap/>
            <w:vAlign w:val="center"/>
          </w:tcPr>
          <w:p w14:paraId="544800B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2040</w:t>
            </w:r>
          </w:p>
        </w:tc>
      </w:tr>
      <w:tr w:rsidR="003C3DA0" w:rsidRPr="00CC49AB" w14:paraId="2C51DE10" w14:textId="77777777" w:rsidTr="00D34145">
        <w:trPr>
          <w:trHeight w:val="20"/>
          <w:jc w:val="center"/>
        </w:trPr>
        <w:tc>
          <w:tcPr>
            <w:tcW w:w="2129" w:type="pct"/>
          </w:tcPr>
          <w:p w14:paraId="228A54E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79" w:type="pct"/>
            <w:shd w:val="clear" w:color="auto" w:fill="auto"/>
            <w:noWrap/>
            <w:vAlign w:val="center"/>
          </w:tcPr>
          <w:p w14:paraId="2FE73C9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4751216</w:t>
            </w:r>
          </w:p>
        </w:tc>
        <w:tc>
          <w:tcPr>
            <w:tcW w:w="479" w:type="pct"/>
            <w:shd w:val="clear" w:color="auto" w:fill="auto"/>
            <w:noWrap/>
            <w:vAlign w:val="center"/>
          </w:tcPr>
          <w:p w14:paraId="550D3D0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4839518</w:t>
            </w:r>
          </w:p>
        </w:tc>
        <w:tc>
          <w:tcPr>
            <w:tcW w:w="479" w:type="pct"/>
            <w:shd w:val="clear" w:color="auto" w:fill="auto"/>
            <w:noWrap/>
            <w:vAlign w:val="center"/>
          </w:tcPr>
          <w:p w14:paraId="77EC431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4929460</w:t>
            </w:r>
          </w:p>
        </w:tc>
        <w:tc>
          <w:tcPr>
            <w:tcW w:w="479" w:type="pct"/>
            <w:shd w:val="clear" w:color="auto" w:fill="auto"/>
            <w:noWrap/>
            <w:vAlign w:val="center"/>
          </w:tcPr>
          <w:p w14:paraId="3DD7812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5021074</w:t>
            </w:r>
          </w:p>
        </w:tc>
        <w:tc>
          <w:tcPr>
            <w:tcW w:w="479" w:type="pct"/>
            <w:shd w:val="clear" w:color="auto" w:fill="auto"/>
            <w:noWrap/>
            <w:vAlign w:val="center"/>
          </w:tcPr>
          <w:p w14:paraId="0F81C7D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5114391</w:t>
            </w:r>
          </w:p>
        </w:tc>
        <w:tc>
          <w:tcPr>
            <w:tcW w:w="479" w:type="pct"/>
            <w:shd w:val="clear" w:color="auto" w:fill="auto"/>
            <w:noWrap/>
            <w:vAlign w:val="center"/>
          </w:tcPr>
          <w:p w14:paraId="00DCA92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5209442</w:t>
            </w:r>
          </w:p>
        </w:tc>
      </w:tr>
      <w:tr w:rsidR="003C3DA0" w:rsidRPr="00CC49AB" w14:paraId="6C210F7E" w14:textId="77777777" w:rsidTr="00D34145">
        <w:trPr>
          <w:trHeight w:val="20"/>
          <w:jc w:val="center"/>
        </w:trPr>
        <w:tc>
          <w:tcPr>
            <w:tcW w:w="2129" w:type="pct"/>
          </w:tcPr>
          <w:p w14:paraId="5BC0DBB0"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79" w:type="pct"/>
            <w:shd w:val="clear" w:color="auto" w:fill="auto"/>
            <w:noWrap/>
            <w:vAlign w:val="center"/>
          </w:tcPr>
          <w:p w14:paraId="10B8C60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996550</w:t>
            </w:r>
          </w:p>
        </w:tc>
        <w:tc>
          <w:tcPr>
            <w:tcW w:w="479" w:type="pct"/>
            <w:shd w:val="clear" w:color="auto" w:fill="auto"/>
            <w:noWrap/>
            <w:vAlign w:val="center"/>
          </w:tcPr>
          <w:p w14:paraId="1B9260B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1013360</w:t>
            </w:r>
          </w:p>
        </w:tc>
        <w:tc>
          <w:tcPr>
            <w:tcW w:w="479" w:type="pct"/>
            <w:shd w:val="clear" w:color="auto" w:fill="auto"/>
            <w:noWrap/>
            <w:vAlign w:val="center"/>
          </w:tcPr>
          <w:p w14:paraId="5995730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1030453</w:t>
            </w:r>
          </w:p>
        </w:tc>
        <w:tc>
          <w:tcPr>
            <w:tcW w:w="479" w:type="pct"/>
            <w:shd w:val="clear" w:color="auto" w:fill="auto"/>
            <w:noWrap/>
            <w:vAlign w:val="center"/>
          </w:tcPr>
          <w:p w14:paraId="556B650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1047835</w:t>
            </w:r>
          </w:p>
        </w:tc>
        <w:tc>
          <w:tcPr>
            <w:tcW w:w="479" w:type="pct"/>
            <w:shd w:val="clear" w:color="auto" w:fill="auto"/>
            <w:noWrap/>
            <w:vAlign w:val="center"/>
          </w:tcPr>
          <w:p w14:paraId="140FBD4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1065510</w:t>
            </w:r>
          </w:p>
        </w:tc>
        <w:tc>
          <w:tcPr>
            <w:tcW w:w="479" w:type="pct"/>
            <w:shd w:val="clear" w:color="auto" w:fill="auto"/>
            <w:noWrap/>
            <w:vAlign w:val="center"/>
          </w:tcPr>
          <w:p w14:paraId="3ADDDAD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1083483</w:t>
            </w:r>
          </w:p>
        </w:tc>
      </w:tr>
      <w:tr w:rsidR="003C3DA0" w:rsidRPr="00CC49AB" w14:paraId="4591D573" w14:textId="77777777" w:rsidTr="00D34145">
        <w:trPr>
          <w:trHeight w:val="20"/>
          <w:jc w:val="center"/>
        </w:trPr>
        <w:tc>
          <w:tcPr>
            <w:tcW w:w="2129" w:type="pct"/>
          </w:tcPr>
          <w:p w14:paraId="4B5C471D" w14:textId="04D47BFC"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79" w:type="pct"/>
            <w:shd w:val="clear" w:color="auto" w:fill="auto"/>
            <w:noWrap/>
            <w:vAlign w:val="center"/>
          </w:tcPr>
          <w:p w14:paraId="2E21049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656594</w:t>
            </w:r>
          </w:p>
        </w:tc>
        <w:tc>
          <w:tcPr>
            <w:tcW w:w="479" w:type="pct"/>
            <w:shd w:val="clear" w:color="auto" w:fill="auto"/>
            <w:noWrap/>
            <w:vAlign w:val="center"/>
          </w:tcPr>
          <w:p w14:paraId="43B9112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667669</w:t>
            </w:r>
          </w:p>
        </w:tc>
        <w:tc>
          <w:tcPr>
            <w:tcW w:w="479" w:type="pct"/>
            <w:shd w:val="clear" w:color="auto" w:fill="auto"/>
            <w:noWrap/>
            <w:vAlign w:val="center"/>
          </w:tcPr>
          <w:p w14:paraId="2DD312C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678932</w:t>
            </w:r>
          </w:p>
        </w:tc>
        <w:tc>
          <w:tcPr>
            <w:tcW w:w="479" w:type="pct"/>
            <w:shd w:val="clear" w:color="auto" w:fill="auto"/>
            <w:noWrap/>
            <w:vAlign w:val="center"/>
          </w:tcPr>
          <w:p w14:paraId="158341F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690384</w:t>
            </w:r>
          </w:p>
        </w:tc>
        <w:tc>
          <w:tcPr>
            <w:tcW w:w="479" w:type="pct"/>
            <w:shd w:val="clear" w:color="auto" w:fill="auto"/>
            <w:noWrap/>
            <w:vAlign w:val="center"/>
          </w:tcPr>
          <w:p w14:paraId="67858D7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702029</w:t>
            </w:r>
          </w:p>
        </w:tc>
        <w:tc>
          <w:tcPr>
            <w:tcW w:w="479" w:type="pct"/>
            <w:shd w:val="clear" w:color="auto" w:fill="auto"/>
            <w:noWrap/>
            <w:vAlign w:val="center"/>
          </w:tcPr>
          <w:p w14:paraId="09921DE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713871</w:t>
            </w:r>
          </w:p>
        </w:tc>
      </w:tr>
      <w:tr w:rsidR="003C3DA0" w:rsidRPr="00CC49AB" w14:paraId="1F34174A" w14:textId="77777777" w:rsidTr="00D34145">
        <w:trPr>
          <w:trHeight w:val="20"/>
          <w:jc w:val="center"/>
        </w:trPr>
        <w:tc>
          <w:tcPr>
            <w:tcW w:w="2129" w:type="pct"/>
          </w:tcPr>
          <w:p w14:paraId="06B66EE7"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79" w:type="pct"/>
            <w:shd w:val="clear" w:color="auto" w:fill="auto"/>
            <w:noWrap/>
            <w:vAlign w:val="center"/>
          </w:tcPr>
          <w:p w14:paraId="1FC94A6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11614868</w:t>
            </w:r>
          </w:p>
        </w:tc>
        <w:tc>
          <w:tcPr>
            <w:tcW w:w="479" w:type="pct"/>
            <w:shd w:val="clear" w:color="auto" w:fill="auto"/>
            <w:noWrap/>
            <w:vAlign w:val="center"/>
          </w:tcPr>
          <w:p w14:paraId="0837BA3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11929381</w:t>
            </w:r>
          </w:p>
        </w:tc>
        <w:tc>
          <w:tcPr>
            <w:tcW w:w="479" w:type="pct"/>
            <w:shd w:val="clear" w:color="auto" w:fill="auto"/>
            <w:noWrap/>
            <w:vAlign w:val="center"/>
          </w:tcPr>
          <w:p w14:paraId="5CEEB7C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12252411</w:t>
            </w:r>
          </w:p>
        </w:tc>
        <w:tc>
          <w:tcPr>
            <w:tcW w:w="479" w:type="pct"/>
            <w:shd w:val="clear" w:color="auto" w:fill="auto"/>
            <w:noWrap/>
            <w:vAlign w:val="center"/>
          </w:tcPr>
          <w:p w14:paraId="4D0E10A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12584188</w:t>
            </w:r>
          </w:p>
        </w:tc>
        <w:tc>
          <w:tcPr>
            <w:tcW w:w="479" w:type="pct"/>
            <w:shd w:val="clear" w:color="auto" w:fill="auto"/>
            <w:noWrap/>
            <w:vAlign w:val="center"/>
          </w:tcPr>
          <w:p w14:paraId="2FA2E1E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12924948</w:t>
            </w:r>
          </w:p>
        </w:tc>
        <w:tc>
          <w:tcPr>
            <w:tcW w:w="479" w:type="pct"/>
            <w:shd w:val="clear" w:color="auto" w:fill="auto"/>
            <w:noWrap/>
            <w:vAlign w:val="center"/>
          </w:tcPr>
          <w:p w14:paraId="16C1ADC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13274937</w:t>
            </w:r>
          </w:p>
        </w:tc>
      </w:tr>
      <w:tr w:rsidR="003C3DA0" w:rsidRPr="00CC49AB" w14:paraId="413D3B31" w14:textId="77777777" w:rsidTr="00D34145">
        <w:trPr>
          <w:trHeight w:val="20"/>
          <w:jc w:val="center"/>
        </w:trPr>
        <w:tc>
          <w:tcPr>
            <w:tcW w:w="2129" w:type="pct"/>
          </w:tcPr>
          <w:p w14:paraId="2C6E389E"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79" w:type="pct"/>
            <w:shd w:val="clear" w:color="auto" w:fill="auto"/>
            <w:noWrap/>
            <w:vAlign w:val="center"/>
          </w:tcPr>
          <w:p w14:paraId="1B7ECAD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454857</w:t>
            </w:r>
          </w:p>
        </w:tc>
        <w:tc>
          <w:tcPr>
            <w:tcW w:w="479" w:type="pct"/>
            <w:shd w:val="clear" w:color="auto" w:fill="auto"/>
            <w:noWrap/>
            <w:vAlign w:val="center"/>
          </w:tcPr>
          <w:p w14:paraId="6A391C0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460968</w:t>
            </w:r>
          </w:p>
        </w:tc>
        <w:tc>
          <w:tcPr>
            <w:tcW w:w="479" w:type="pct"/>
            <w:shd w:val="clear" w:color="auto" w:fill="auto"/>
            <w:noWrap/>
            <w:vAlign w:val="center"/>
          </w:tcPr>
          <w:p w14:paraId="2BF45A8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467160</w:t>
            </w:r>
          </w:p>
        </w:tc>
        <w:tc>
          <w:tcPr>
            <w:tcW w:w="479" w:type="pct"/>
            <w:shd w:val="clear" w:color="auto" w:fill="auto"/>
            <w:noWrap/>
            <w:vAlign w:val="center"/>
          </w:tcPr>
          <w:p w14:paraId="584108A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473436</w:t>
            </w:r>
          </w:p>
        </w:tc>
        <w:tc>
          <w:tcPr>
            <w:tcW w:w="479" w:type="pct"/>
            <w:shd w:val="clear" w:color="auto" w:fill="auto"/>
            <w:noWrap/>
            <w:vAlign w:val="center"/>
          </w:tcPr>
          <w:p w14:paraId="51F5462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479796</w:t>
            </w:r>
          </w:p>
        </w:tc>
        <w:tc>
          <w:tcPr>
            <w:tcW w:w="479" w:type="pct"/>
            <w:shd w:val="clear" w:color="auto" w:fill="auto"/>
            <w:noWrap/>
            <w:vAlign w:val="center"/>
          </w:tcPr>
          <w:p w14:paraId="499055E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486242</w:t>
            </w:r>
          </w:p>
        </w:tc>
      </w:tr>
      <w:tr w:rsidR="003C3DA0" w:rsidRPr="00CC49AB" w14:paraId="554147AC" w14:textId="77777777" w:rsidTr="00D34145">
        <w:trPr>
          <w:trHeight w:val="20"/>
          <w:jc w:val="center"/>
        </w:trPr>
        <w:tc>
          <w:tcPr>
            <w:tcW w:w="2129" w:type="pct"/>
          </w:tcPr>
          <w:p w14:paraId="6514955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79" w:type="pct"/>
            <w:shd w:val="clear" w:color="auto" w:fill="auto"/>
            <w:noWrap/>
            <w:vAlign w:val="center"/>
          </w:tcPr>
          <w:p w14:paraId="61B178C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179231</w:t>
            </w:r>
          </w:p>
        </w:tc>
        <w:tc>
          <w:tcPr>
            <w:tcW w:w="479" w:type="pct"/>
            <w:shd w:val="clear" w:color="auto" w:fill="auto"/>
            <w:noWrap/>
            <w:vAlign w:val="center"/>
          </w:tcPr>
          <w:p w14:paraId="70734C2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181639</w:t>
            </w:r>
          </w:p>
        </w:tc>
        <w:tc>
          <w:tcPr>
            <w:tcW w:w="479" w:type="pct"/>
            <w:shd w:val="clear" w:color="auto" w:fill="auto"/>
            <w:noWrap/>
            <w:vAlign w:val="center"/>
          </w:tcPr>
          <w:p w14:paraId="123D303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184079</w:t>
            </w:r>
          </w:p>
        </w:tc>
        <w:tc>
          <w:tcPr>
            <w:tcW w:w="479" w:type="pct"/>
            <w:shd w:val="clear" w:color="auto" w:fill="auto"/>
            <w:noWrap/>
            <w:vAlign w:val="center"/>
          </w:tcPr>
          <w:p w14:paraId="506E67F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186552</w:t>
            </w:r>
          </w:p>
        </w:tc>
        <w:tc>
          <w:tcPr>
            <w:tcW w:w="479" w:type="pct"/>
            <w:shd w:val="clear" w:color="auto" w:fill="auto"/>
            <w:noWrap/>
            <w:vAlign w:val="center"/>
          </w:tcPr>
          <w:p w14:paraId="369685D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189058</w:t>
            </w:r>
          </w:p>
        </w:tc>
        <w:tc>
          <w:tcPr>
            <w:tcW w:w="479" w:type="pct"/>
            <w:shd w:val="clear" w:color="auto" w:fill="auto"/>
            <w:noWrap/>
            <w:vAlign w:val="center"/>
          </w:tcPr>
          <w:p w14:paraId="47990AD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191598</w:t>
            </w:r>
          </w:p>
        </w:tc>
      </w:tr>
      <w:tr w:rsidR="003C3DA0" w:rsidRPr="00CC49AB" w14:paraId="54F605D5" w14:textId="77777777" w:rsidTr="00D34145">
        <w:trPr>
          <w:trHeight w:val="20"/>
          <w:jc w:val="center"/>
        </w:trPr>
        <w:tc>
          <w:tcPr>
            <w:tcW w:w="2129" w:type="pct"/>
          </w:tcPr>
          <w:p w14:paraId="44677776"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79" w:type="pct"/>
            <w:shd w:val="clear" w:color="auto" w:fill="auto"/>
            <w:noWrap/>
            <w:vAlign w:val="center"/>
          </w:tcPr>
          <w:p w14:paraId="505ECB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18653316</w:t>
            </w:r>
          </w:p>
        </w:tc>
        <w:tc>
          <w:tcPr>
            <w:tcW w:w="479" w:type="pct"/>
            <w:shd w:val="clear" w:color="auto" w:fill="auto"/>
            <w:noWrap/>
            <w:vAlign w:val="center"/>
          </w:tcPr>
          <w:p w14:paraId="5FC01A5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19092534</w:t>
            </w:r>
          </w:p>
        </w:tc>
        <w:tc>
          <w:tcPr>
            <w:tcW w:w="479" w:type="pct"/>
            <w:shd w:val="clear" w:color="auto" w:fill="auto"/>
            <w:noWrap/>
            <w:vAlign w:val="center"/>
          </w:tcPr>
          <w:p w14:paraId="67BEED1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19542495</w:t>
            </w:r>
          </w:p>
        </w:tc>
        <w:tc>
          <w:tcPr>
            <w:tcW w:w="479" w:type="pct"/>
            <w:shd w:val="clear" w:color="auto" w:fill="auto"/>
            <w:noWrap/>
            <w:vAlign w:val="center"/>
          </w:tcPr>
          <w:p w14:paraId="22999C3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20003468</w:t>
            </w:r>
          </w:p>
        </w:tc>
        <w:tc>
          <w:tcPr>
            <w:tcW w:w="479" w:type="pct"/>
            <w:shd w:val="clear" w:color="auto" w:fill="auto"/>
            <w:noWrap/>
            <w:vAlign w:val="center"/>
          </w:tcPr>
          <w:p w14:paraId="7A0B9BA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20475732</w:t>
            </w:r>
          </w:p>
        </w:tc>
        <w:tc>
          <w:tcPr>
            <w:tcW w:w="479" w:type="pct"/>
            <w:shd w:val="clear" w:color="auto" w:fill="auto"/>
            <w:noWrap/>
            <w:vAlign w:val="center"/>
          </w:tcPr>
          <w:p w14:paraId="2A608C6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20959572</w:t>
            </w:r>
          </w:p>
        </w:tc>
      </w:tr>
      <w:tr w:rsidR="003C3DA0" w:rsidRPr="00CC49AB" w14:paraId="0F3DC572" w14:textId="77777777" w:rsidTr="00D34145">
        <w:trPr>
          <w:trHeight w:val="20"/>
          <w:jc w:val="center"/>
        </w:trPr>
        <w:tc>
          <w:tcPr>
            <w:tcW w:w="2129" w:type="pct"/>
            <w:shd w:val="clear" w:color="auto" w:fill="FDE9D9" w:themeFill="accent6" w:themeFillTint="33"/>
          </w:tcPr>
          <w:p w14:paraId="7D4A96B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79" w:type="pct"/>
            <w:shd w:val="clear" w:color="auto" w:fill="FDE9D9" w:themeFill="accent6" w:themeFillTint="33"/>
            <w:noWrap/>
            <w:vAlign w:val="center"/>
          </w:tcPr>
          <w:p w14:paraId="3185D31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2041</w:t>
            </w:r>
          </w:p>
        </w:tc>
        <w:tc>
          <w:tcPr>
            <w:tcW w:w="479" w:type="pct"/>
            <w:shd w:val="clear" w:color="auto" w:fill="FDE9D9" w:themeFill="accent6" w:themeFillTint="33"/>
            <w:noWrap/>
            <w:vAlign w:val="center"/>
          </w:tcPr>
          <w:p w14:paraId="7600BC2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2042</w:t>
            </w:r>
          </w:p>
        </w:tc>
        <w:tc>
          <w:tcPr>
            <w:tcW w:w="479" w:type="pct"/>
            <w:shd w:val="clear" w:color="auto" w:fill="FDE9D9" w:themeFill="accent6" w:themeFillTint="33"/>
            <w:noWrap/>
            <w:vAlign w:val="center"/>
          </w:tcPr>
          <w:p w14:paraId="153EFBF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2043</w:t>
            </w:r>
          </w:p>
        </w:tc>
        <w:tc>
          <w:tcPr>
            <w:tcW w:w="479" w:type="pct"/>
            <w:shd w:val="clear" w:color="auto" w:fill="FDE9D9" w:themeFill="accent6" w:themeFillTint="33"/>
            <w:noWrap/>
            <w:vAlign w:val="center"/>
          </w:tcPr>
          <w:p w14:paraId="2C55C7E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2044</w:t>
            </w:r>
          </w:p>
        </w:tc>
        <w:tc>
          <w:tcPr>
            <w:tcW w:w="479" w:type="pct"/>
            <w:shd w:val="clear" w:color="auto" w:fill="FDE9D9" w:themeFill="accent6" w:themeFillTint="33"/>
            <w:noWrap/>
            <w:vAlign w:val="center"/>
          </w:tcPr>
          <w:p w14:paraId="71E24B6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2045</w:t>
            </w:r>
          </w:p>
        </w:tc>
        <w:tc>
          <w:tcPr>
            <w:tcW w:w="479" w:type="pct"/>
            <w:shd w:val="clear" w:color="auto" w:fill="FDE9D9" w:themeFill="accent6" w:themeFillTint="33"/>
            <w:noWrap/>
            <w:vAlign w:val="center"/>
          </w:tcPr>
          <w:p w14:paraId="11734C2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2046</w:t>
            </w:r>
          </w:p>
        </w:tc>
      </w:tr>
      <w:tr w:rsidR="003C3DA0" w:rsidRPr="00CC49AB" w14:paraId="4B5FC641" w14:textId="77777777" w:rsidTr="00D34145">
        <w:trPr>
          <w:trHeight w:val="20"/>
          <w:jc w:val="center"/>
        </w:trPr>
        <w:tc>
          <w:tcPr>
            <w:tcW w:w="2129" w:type="pct"/>
          </w:tcPr>
          <w:p w14:paraId="4FCC6641"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79" w:type="pct"/>
            <w:shd w:val="clear" w:color="auto" w:fill="auto"/>
            <w:noWrap/>
            <w:vAlign w:val="center"/>
          </w:tcPr>
          <w:p w14:paraId="6F7B9C2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5306259</w:t>
            </w:r>
          </w:p>
        </w:tc>
        <w:tc>
          <w:tcPr>
            <w:tcW w:w="479" w:type="pct"/>
            <w:shd w:val="clear" w:color="auto" w:fill="auto"/>
            <w:noWrap/>
            <w:vAlign w:val="center"/>
          </w:tcPr>
          <w:p w14:paraId="7422B4D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5404876</w:t>
            </w:r>
          </w:p>
        </w:tc>
        <w:tc>
          <w:tcPr>
            <w:tcW w:w="479" w:type="pct"/>
            <w:shd w:val="clear" w:color="auto" w:fill="auto"/>
            <w:noWrap/>
            <w:vAlign w:val="center"/>
          </w:tcPr>
          <w:p w14:paraId="7280CEA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5505326</w:t>
            </w:r>
          </w:p>
        </w:tc>
        <w:tc>
          <w:tcPr>
            <w:tcW w:w="479" w:type="pct"/>
            <w:shd w:val="clear" w:color="auto" w:fill="auto"/>
            <w:noWrap/>
            <w:vAlign w:val="center"/>
          </w:tcPr>
          <w:p w14:paraId="5284FD8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5607642</w:t>
            </w:r>
          </w:p>
        </w:tc>
        <w:tc>
          <w:tcPr>
            <w:tcW w:w="479" w:type="pct"/>
            <w:shd w:val="clear" w:color="auto" w:fill="auto"/>
            <w:noWrap/>
            <w:vAlign w:val="center"/>
          </w:tcPr>
          <w:p w14:paraId="52FF705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5711860</w:t>
            </w:r>
          </w:p>
        </w:tc>
        <w:tc>
          <w:tcPr>
            <w:tcW w:w="479" w:type="pct"/>
            <w:shd w:val="clear" w:color="auto" w:fill="auto"/>
            <w:noWrap/>
            <w:vAlign w:val="center"/>
          </w:tcPr>
          <w:p w14:paraId="2C86D32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5818015</w:t>
            </w:r>
          </w:p>
        </w:tc>
      </w:tr>
      <w:tr w:rsidR="003C3DA0" w:rsidRPr="00CC49AB" w14:paraId="38E24AEC" w14:textId="77777777" w:rsidTr="00D34145">
        <w:trPr>
          <w:trHeight w:val="20"/>
          <w:jc w:val="center"/>
        </w:trPr>
        <w:tc>
          <w:tcPr>
            <w:tcW w:w="2129" w:type="pct"/>
          </w:tcPr>
          <w:p w14:paraId="344576D8"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79" w:type="pct"/>
            <w:shd w:val="clear" w:color="auto" w:fill="auto"/>
            <w:noWrap/>
            <w:vAlign w:val="center"/>
          </w:tcPr>
          <w:p w14:paraId="67ECFE0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1101759</w:t>
            </w:r>
          </w:p>
        </w:tc>
        <w:tc>
          <w:tcPr>
            <w:tcW w:w="479" w:type="pct"/>
            <w:shd w:val="clear" w:color="auto" w:fill="auto"/>
            <w:noWrap/>
            <w:vAlign w:val="center"/>
          </w:tcPr>
          <w:p w14:paraId="09DA504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1120343</w:t>
            </w:r>
          </w:p>
        </w:tc>
        <w:tc>
          <w:tcPr>
            <w:tcW w:w="479" w:type="pct"/>
            <w:shd w:val="clear" w:color="auto" w:fill="auto"/>
            <w:noWrap/>
            <w:vAlign w:val="center"/>
          </w:tcPr>
          <w:p w14:paraId="17465F5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1139241</w:t>
            </w:r>
          </w:p>
        </w:tc>
        <w:tc>
          <w:tcPr>
            <w:tcW w:w="479" w:type="pct"/>
            <w:shd w:val="clear" w:color="auto" w:fill="auto"/>
            <w:noWrap/>
            <w:vAlign w:val="center"/>
          </w:tcPr>
          <w:p w14:paraId="01C3E17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1158458</w:t>
            </w:r>
          </w:p>
        </w:tc>
        <w:tc>
          <w:tcPr>
            <w:tcW w:w="479" w:type="pct"/>
            <w:shd w:val="clear" w:color="auto" w:fill="auto"/>
            <w:noWrap/>
            <w:vAlign w:val="center"/>
          </w:tcPr>
          <w:p w14:paraId="52ACBAA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1177999</w:t>
            </w:r>
          </w:p>
        </w:tc>
        <w:tc>
          <w:tcPr>
            <w:tcW w:w="479" w:type="pct"/>
            <w:shd w:val="clear" w:color="auto" w:fill="auto"/>
            <w:noWrap/>
            <w:vAlign w:val="center"/>
          </w:tcPr>
          <w:p w14:paraId="4780F27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1197869</w:t>
            </w:r>
          </w:p>
        </w:tc>
      </w:tr>
      <w:tr w:rsidR="003C3DA0" w:rsidRPr="00CC49AB" w14:paraId="0879F99D" w14:textId="77777777" w:rsidTr="00D34145">
        <w:trPr>
          <w:trHeight w:val="20"/>
          <w:jc w:val="center"/>
        </w:trPr>
        <w:tc>
          <w:tcPr>
            <w:tcW w:w="2129" w:type="pct"/>
          </w:tcPr>
          <w:p w14:paraId="5C610019" w14:textId="66A517EF"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79" w:type="pct"/>
            <w:shd w:val="clear" w:color="auto" w:fill="auto"/>
            <w:noWrap/>
            <w:vAlign w:val="center"/>
          </w:tcPr>
          <w:p w14:paraId="104D9A0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725913</w:t>
            </w:r>
          </w:p>
        </w:tc>
        <w:tc>
          <w:tcPr>
            <w:tcW w:w="479" w:type="pct"/>
            <w:shd w:val="clear" w:color="auto" w:fill="auto"/>
            <w:noWrap/>
            <w:vAlign w:val="center"/>
          </w:tcPr>
          <w:p w14:paraId="0C1B857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738157</w:t>
            </w:r>
          </w:p>
        </w:tc>
        <w:tc>
          <w:tcPr>
            <w:tcW w:w="479" w:type="pct"/>
            <w:shd w:val="clear" w:color="auto" w:fill="auto"/>
            <w:noWrap/>
            <w:vAlign w:val="center"/>
          </w:tcPr>
          <w:p w14:paraId="16DC0E8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750609</w:t>
            </w:r>
          </w:p>
        </w:tc>
        <w:tc>
          <w:tcPr>
            <w:tcW w:w="479" w:type="pct"/>
            <w:shd w:val="clear" w:color="auto" w:fill="auto"/>
            <w:noWrap/>
            <w:vAlign w:val="center"/>
          </w:tcPr>
          <w:p w14:paraId="13264B4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763270</w:t>
            </w:r>
          </w:p>
        </w:tc>
        <w:tc>
          <w:tcPr>
            <w:tcW w:w="479" w:type="pct"/>
            <w:shd w:val="clear" w:color="auto" w:fill="auto"/>
            <w:noWrap/>
            <w:vAlign w:val="center"/>
          </w:tcPr>
          <w:p w14:paraId="3F21B9E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776145</w:t>
            </w:r>
          </w:p>
        </w:tc>
        <w:tc>
          <w:tcPr>
            <w:tcW w:w="479" w:type="pct"/>
            <w:shd w:val="clear" w:color="auto" w:fill="auto"/>
            <w:noWrap/>
            <w:vAlign w:val="center"/>
          </w:tcPr>
          <w:p w14:paraId="0BE5C31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789237</w:t>
            </w:r>
          </w:p>
        </w:tc>
      </w:tr>
      <w:tr w:rsidR="003C3DA0" w:rsidRPr="00CC49AB" w14:paraId="4B422139" w14:textId="77777777" w:rsidTr="00D34145">
        <w:trPr>
          <w:trHeight w:val="20"/>
          <w:jc w:val="center"/>
        </w:trPr>
        <w:tc>
          <w:tcPr>
            <w:tcW w:w="2129" w:type="pct"/>
          </w:tcPr>
          <w:p w14:paraId="4A69AE9D"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79" w:type="pct"/>
            <w:shd w:val="clear" w:color="auto" w:fill="auto"/>
            <w:noWrap/>
            <w:vAlign w:val="center"/>
          </w:tcPr>
          <w:p w14:paraId="535C87D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13567238</w:t>
            </w:r>
          </w:p>
        </w:tc>
        <w:tc>
          <w:tcPr>
            <w:tcW w:w="479" w:type="pct"/>
            <w:shd w:val="clear" w:color="auto" w:fill="auto"/>
            <w:noWrap/>
            <w:vAlign w:val="center"/>
          </w:tcPr>
          <w:p w14:paraId="1FD31B0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13865975</w:t>
            </w:r>
          </w:p>
        </w:tc>
        <w:tc>
          <w:tcPr>
            <w:tcW w:w="479" w:type="pct"/>
            <w:shd w:val="clear" w:color="auto" w:fill="auto"/>
            <w:noWrap/>
            <w:vAlign w:val="center"/>
          </w:tcPr>
          <w:p w14:paraId="00C13EB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14171289</w:t>
            </w:r>
          </w:p>
        </w:tc>
        <w:tc>
          <w:tcPr>
            <w:tcW w:w="479" w:type="pct"/>
            <w:shd w:val="clear" w:color="auto" w:fill="auto"/>
            <w:noWrap/>
            <w:vAlign w:val="center"/>
          </w:tcPr>
          <w:p w14:paraId="1090353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14483327</w:t>
            </w:r>
          </w:p>
        </w:tc>
        <w:tc>
          <w:tcPr>
            <w:tcW w:w="479" w:type="pct"/>
            <w:shd w:val="clear" w:color="auto" w:fill="auto"/>
            <w:noWrap/>
            <w:vAlign w:val="center"/>
          </w:tcPr>
          <w:p w14:paraId="0756826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14802235</w:t>
            </w:r>
          </w:p>
        </w:tc>
        <w:tc>
          <w:tcPr>
            <w:tcW w:w="479" w:type="pct"/>
            <w:shd w:val="clear" w:color="auto" w:fill="auto"/>
            <w:noWrap/>
            <w:vAlign w:val="center"/>
          </w:tcPr>
          <w:p w14:paraId="1CD5A5B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15128166</w:t>
            </w:r>
          </w:p>
        </w:tc>
      </w:tr>
      <w:tr w:rsidR="003C3DA0" w:rsidRPr="00CC49AB" w14:paraId="187DCA32" w14:textId="77777777" w:rsidTr="00D34145">
        <w:trPr>
          <w:trHeight w:val="20"/>
          <w:jc w:val="center"/>
        </w:trPr>
        <w:tc>
          <w:tcPr>
            <w:tcW w:w="2129" w:type="pct"/>
          </w:tcPr>
          <w:p w14:paraId="43016674"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79" w:type="pct"/>
            <w:shd w:val="clear" w:color="auto" w:fill="auto"/>
            <w:noWrap/>
            <w:vAlign w:val="center"/>
          </w:tcPr>
          <w:p w14:paraId="27C4511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492774</w:t>
            </w:r>
          </w:p>
        </w:tc>
        <w:tc>
          <w:tcPr>
            <w:tcW w:w="479" w:type="pct"/>
            <w:shd w:val="clear" w:color="auto" w:fill="auto"/>
            <w:noWrap/>
            <w:vAlign w:val="center"/>
          </w:tcPr>
          <w:p w14:paraId="3168079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499394</w:t>
            </w:r>
          </w:p>
        </w:tc>
        <w:tc>
          <w:tcPr>
            <w:tcW w:w="479" w:type="pct"/>
            <w:shd w:val="clear" w:color="auto" w:fill="auto"/>
            <w:noWrap/>
            <w:vAlign w:val="center"/>
          </w:tcPr>
          <w:p w14:paraId="7EF73D8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506103</w:t>
            </w:r>
          </w:p>
        </w:tc>
        <w:tc>
          <w:tcPr>
            <w:tcW w:w="479" w:type="pct"/>
            <w:shd w:val="clear" w:color="auto" w:fill="auto"/>
            <w:noWrap/>
            <w:vAlign w:val="center"/>
          </w:tcPr>
          <w:p w14:paraId="6E0188C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512902</w:t>
            </w:r>
          </w:p>
        </w:tc>
        <w:tc>
          <w:tcPr>
            <w:tcW w:w="479" w:type="pct"/>
            <w:shd w:val="clear" w:color="auto" w:fill="auto"/>
            <w:noWrap/>
            <w:vAlign w:val="center"/>
          </w:tcPr>
          <w:p w14:paraId="4BE89DB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519792</w:t>
            </w:r>
          </w:p>
        </w:tc>
        <w:tc>
          <w:tcPr>
            <w:tcW w:w="479" w:type="pct"/>
            <w:shd w:val="clear" w:color="auto" w:fill="auto"/>
            <w:noWrap/>
            <w:vAlign w:val="center"/>
          </w:tcPr>
          <w:p w14:paraId="35F87A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526775</w:t>
            </w:r>
          </w:p>
        </w:tc>
      </w:tr>
      <w:tr w:rsidR="003C3DA0" w:rsidRPr="00CC49AB" w14:paraId="327B498E" w14:textId="77777777" w:rsidTr="00D34145">
        <w:trPr>
          <w:trHeight w:val="20"/>
          <w:jc w:val="center"/>
        </w:trPr>
        <w:tc>
          <w:tcPr>
            <w:tcW w:w="2129" w:type="pct"/>
          </w:tcPr>
          <w:p w14:paraId="2CC299C9"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79" w:type="pct"/>
            <w:shd w:val="clear" w:color="auto" w:fill="auto"/>
            <w:noWrap/>
            <w:vAlign w:val="center"/>
          </w:tcPr>
          <w:p w14:paraId="409281A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194172</w:t>
            </w:r>
          </w:p>
        </w:tc>
        <w:tc>
          <w:tcPr>
            <w:tcW w:w="479" w:type="pct"/>
            <w:shd w:val="clear" w:color="auto" w:fill="auto"/>
            <w:noWrap/>
            <w:vAlign w:val="center"/>
          </w:tcPr>
          <w:p w14:paraId="4F8477A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196780</w:t>
            </w:r>
          </w:p>
        </w:tc>
        <w:tc>
          <w:tcPr>
            <w:tcW w:w="479" w:type="pct"/>
            <w:shd w:val="clear" w:color="auto" w:fill="auto"/>
            <w:noWrap/>
            <w:vAlign w:val="center"/>
          </w:tcPr>
          <w:p w14:paraId="27EFEE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199424</w:t>
            </w:r>
          </w:p>
        </w:tc>
        <w:tc>
          <w:tcPr>
            <w:tcW w:w="479" w:type="pct"/>
            <w:shd w:val="clear" w:color="auto" w:fill="auto"/>
            <w:noWrap/>
            <w:vAlign w:val="center"/>
          </w:tcPr>
          <w:p w14:paraId="3A9ACFD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202103</w:t>
            </w:r>
          </w:p>
        </w:tc>
        <w:tc>
          <w:tcPr>
            <w:tcW w:w="479" w:type="pct"/>
            <w:shd w:val="clear" w:color="auto" w:fill="auto"/>
            <w:noWrap/>
            <w:vAlign w:val="center"/>
          </w:tcPr>
          <w:p w14:paraId="6024822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204818</w:t>
            </w:r>
          </w:p>
        </w:tc>
        <w:tc>
          <w:tcPr>
            <w:tcW w:w="479" w:type="pct"/>
            <w:shd w:val="clear" w:color="auto" w:fill="auto"/>
            <w:noWrap/>
            <w:vAlign w:val="center"/>
          </w:tcPr>
          <w:p w14:paraId="73A23FE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207569</w:t>
            </w:r>
          </w:p>
        </w:tc>
      </w:tr>
      <w:tr w:rsidR="003C3DA0" w:rsidRPr="00CC49AB" w14:paraId="57A3AFF5" w14:textId="77777777" w:rsidTr="00D34145">
        <w:trPr>
          <w:trHeight w:val="20"/>
          <w:jc w:val="center"/>
        </w:trPr>
        <w:tc>
          <w:tcPr>
            <w:tcW w:w="2129" w:type="pct"/>
          </w:tcPr>
          <w:p w14:paraId="3EC19A23"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79" w:type="pct"/>
            <w:shd w:val="clear" w:color="auto" w:fill="auto"/>
            <w:noWrap/>
            <w:vAlign w:val="center"/>
          </w:tcPr>
          <w:p w14:paraId="24430A7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21388114</w:t>
            </w:r>
          </w:p>
        </w:tc>
        <w:tc>
          <w:tcPr>
            <w:tcW w:w="479" w:type="pct"/>
            <w:shd w:val="clear" w:color="auto" w:fill="auto"/>
            <w:noWrap/>
            <w:vAlign w:val="center"/>
          </w:tcPr>
          <w:p w14:paraId="3AF5DB6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21825525</w:t>
            </w:r>
          </w:p>
        </w:tc>
        <w:tc>
          <w:tcPr>
            <w:tcW w:w="479" w:type="pct"/>
            <w:shd w:val="clear" w:color="auto" w:fill="auto"/>
            <w:noWrap/>
            <w:vAlign w:val="center"/>
          </w:tcPr>
          <w:p w14:paraId="04EE427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22271992</w:t>
            </w:r>
          </w:p>
        </w:tc>
        <w:tc>
          <w:tcPr>
            <w:tcW w:w="479" w:type="pct"/>
            <w:shd w:val="clear" w:color="auto" w:fill="auto"/>
            <w:noWrap/>
            <w:vAlign w:val="center"/>
          </w:tcPr>
          <w:p w14:paraId="4379102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22727702</w:t>
            </w:r>
          </w:p>
        </w:tc>
        <w:tc>
          <w:tcPr>
            <w:tcW w:w="479" w:type="pct"/>
            <w:shd w:val="clear" w:color="auto" w:fill="auto"/>
            <w:noWrap/>
            <w:vAlign w:val="center"/>
          </w:tcPr>
          <w:p w14:paraId="166E374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23192849</w:t>
            </w:r>
          </w:p>
        </w:tc>
        <w:tc>
          <w:tcPr>
            <w:tcW w:w="479" w:type="pct"/>
            <w:shd w:val="clear" w:color="auto" w:fill="auto"/>
            <w:noWrap/>
            <w:vAlign w:val="center"/>
          </w:tcPr>
          <w:p w14:paraId="1D4ABF9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23667631</w:t>
            </w:r>
          </w:p>
        </w:tc>
      </w:tr>
      <w:tr w:rsidR="003C3DA0" w:rsidRPr="00CC49AB" w14:paraId="799DF767" w14:textId="77777777" w:rsidTr="00D34145">
        <w:trPr>
          <w:trHeight w:val="20"/>
          <w:jc w:val="center"/>
        </w:trPr>
        <w:tc>
          <w:tcPr>
            <w:tcW w:w="2129" w:type="pct"/>
            <w:shd w:val="clear" w:color="auto" w:fill="FDE9D9" w:themeFill="accent6" w:themeFillTint="33"/>
          </w:tcPr>
          <w:p w14:paraId="3DA2302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79" w:type="pct"/>
            <w:shd w:val="clear" w:color="auto" w:fill="FDE9D9" w:themeFill="accent6" w:themeFillTint="33"/>
            <w:noWrap/>
            <w:vAlign w:val="center"/>
          </w:tcPr>
          <w:p w14:paraId="121D51E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2047</w:t>
            </w:r>
          </w:p>
        </w:tc>
        <w:tc>
          <w:tcPr>
            <w:tcW w:w="479" w:type="pct"/>
            <w:shd w:val="clear" w:color="auto" w:fill="FDE9D9" w:themeFill="accent6" w:themeFillTint="33"/>
            <w:noWrap/>
            <w:vAlign w:val="center"/>
          </w:tcPr>
          <w:p w14:paraId="09DCFF8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2048</w:t>
            </w:r>
          </w:p>
        </w:tc>
        <w:tc>
          <w:tcPr>
            <w:tcW w:w="479" w:type="pct"/>
            <w:shd w:val="clear" w:color="auto" w:fill="FDE9D9" w:themeFill="accent6" w:themeFillTint="33"/>
            <w:noWrap/>
            <w:vAlign w:val="center"/>
          </w:tcPr>
          <w:p w14:paraId="7E44101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2049</w:t>
            </w:r>
          </w:p>
        </w:tc>
        <w:tc>
          <w:tcPr>
            <w:tcW w:w="479" w:type="pct"/>
            <w:shd w:val="clear" w:color="auto" w:fill="FDE9D9" w:themeFill="accent6" w:themeFillTint="33"/>
            <w:noWrap/>
            <w:vAlign w:val="center"/>
          </w:tcPr>
          <w:p w14:paraId="1429728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2050</w:t>
            </w:r>
          </w:p>
        </w:tc>
        <w:tc>
          <w:tcPr>
            <w:tcW w:w="479" w:type="pct"/>
            <w:shd w:val="clear" w:color="auto" w:fill="auto"/>
            <w:noWrap/>
            <w:vAlign w:val="center"/>
          </w:tcPr>
          <w:p w14:paraId="151CA0B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79" w:type="pct"/>
            <w:shd w:val="clear" w:color="auto" w:fill="auto"/>
            <w:noWrap/>
            <w:vAlign w:val="center"/>
          </w:tcPr>
          <w:p w14:paraId="064E018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4E5FAF70" w14:textId="77777777" w:rsidTr="00D34145">
        <w:trPr>
          <w:trHeight w:val="20"/>
          <w:jc w:val="center"/>
        </w:trPr>
        <w:tc>
          <w:tcPr>
            <w:tcW w:w="2129" w:type="pct"/>
          </w:tcPr>
          <w:p w14:paraId="3C291651"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79" w:type="pct"/>
            <w:shd w:val="clear" w:color="auto" w:fill="auto"/>
            <w:noWrap/>
            <w:vAlign w:val="center"/>
          </w:tcPr>
          <w:p w14:paraId="0F49EA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5926143</w:t>
            </w:r>
          </w:p>
        </w:tc>
        <w:tc>
          <w:tcPr>
            <w:tcW w:w="479" w:type="pct"/>
            <w:shd w:val="clear" w:color="auto" w:fill="auto"/>
            <w:noWrap/>
            <w:vAlign w:val="center"/>
          </w:tcPr>
          <w:p w14:paraId="21B54E5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6036280</w:t>
            </w:r>
          </w:p>
        </w:tc>
        <w:tc>
          <w:tcPr>
            <w:tcW w:w="479" w:type="pct"/>
            <w:shd w:val="clear" w:color="auto" w:fill="auto"/>
            <w:noWrap/>
            <w:vAlign w:val="center"/>
          </w:tcPr>
          <w:p w14:paraId="438B61C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6148465</w:t>
            </w:r>
          </w:p>
        </w:tc>
        <w:tc>
          <w:tcPr>
            <w:tcW w:w="479" w:type="pct"/>
            <w:shd w:val="clear" w:color="auto" w:fill="auto"/>
            <w:noWrap/>
            <w:vAlign w:val="center"/>
          </w:tcPr>
          <w:p w14:paraId="5532168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6262734</w:t>
            </w:r>
          </w:p>
        </w:tc>
        <w:tc>
          <w:tcPr>
            <w:tcW w:w="479" w:type="pct"/>
            <w:shd w:val="clear" w:color="auto" w:fill="auto"/>
            <w:noWrap/>
            <w:vAlign w:val="center"/>
          </w:tcPr>
          <w:p w14:paraId="7D965A8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79" w:type="pct"/>
            <w:shd w:val="clear" w:color="auto" w:fill="auto"/>
            <w:noWrap/>
            <w:vAlign w:val="center"/>
          </w:tcPr>
          <w:p w14:paraId="0C1CF7E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0A051006" w14:textId="77777777" w:rsidTr="00D34145">
        <w:trPr>
          <w:trHeight w:val="20"/>
          <w:jc w:val="center"/>
        </w:trPr>
        <w:tc>
          <w:tcPr>
            <w:tcW w:w="2129" w:type="pct"/>
          </w:tcPr>
          <w:p w14:paraId="47DA36F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79" w:type="pct"/>
            <w:shd w:val="clear" w:color="auto" w:fill="auto"/>
            <w:noWrap/>
            <w:vAlign w:val="center"/>
          </w:tcPr>
          <w:p w14:paraId="197AEB4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1218075</w:t>
            </w:r>
          </w:p>
        </w:tc>
        <w:tc>
          <w:tcPr>
            <w:tcW w:w="479" w:type="pct"/>
            <w:shd w:val="clear" w:color="auto" w:fill="auto"/>
            <w:noWrap/>
            <w:vAlign w:val="center"/>
          </w:tcPr>
          <w:p w14:paraId="1BA01AC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1238621</w:t>
            </w:r>
          </w:p>
        </w:tc>
        <w:tc>
          <w:tcPr>
            <w:tcW w:w="479" w:type="pct"/>
            <w:shd w:val="clear" w:color="auto" w:fill="auto"/>
            <w:noWrap/>
            <w:vAlign w:val="center"/>
          </w:tcPr>
          <w:p w14:paraId="6830B31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1259514</w:t>
            </w:r>
          </w:p>
        </w:tc>
        <w:tc>
          <w:tcPr>
            <w:tcW w:w="479" w:type="pct"/>
            <w:shd w:val="clear" w:color="auto" w:fill="auto"/>
            <w:noWrap/>
            <w:vAlign w:val="center"/>
          </w:tcPr>
          <w:p w14:paraId="2F534EE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1280760</w:t>
            </w:r>
          </w:p>
        </w:tc>
        <w:tc>
          <w:tcPr>
            <w:tcW w:w="479" w:type="pct"/>
            <w:shd w:val="clear" w:color="auto" w:fill="auto"/>
            <w:noWrap/>
            <w:vAlign w:val="center"/>
          </w:tcPr>
          <w:p w14:paraId="2A079E3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79" w:type="pct"/>
            <w:shd w:val="clear" w:color="auto" w:fill="auto"/>
            <w:noWrap/>
            <w:vAlign w:val="center"/>
          </w:tcPr>
          <w:p w14:paraId="014D355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281C67CE" w14:textId="77777777" w:rsidTr="00D34145">
        <w:trPr>
          <w:trHeight w:val="20"/>
          <w:jc w:val="center"/>
        </w:trPr>
        <w:tc>
          <w:tcPr>
            <w:tcW w:w="2129" w:type="pct"/>
          </w:tcPr>
          <w:p w14:paraId="7F44647C" w14:textId="66941E2A"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79" w:type="pct"/>
            <w:shd w:val="clear" w:color="auto" w:fill="auto"/>
            <w:noWrap/>
            <w:vAlign w:val="center"/>
          </w:tcPr>
          <w:p w14:paraId="7DCFD82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802550</w:t>
            </w:r>
          </w:p>
        </w:tc>
        <w:tc>
          <w:tcPr>
            <w:tcW w:w="479" w:type="pct"/>
            <w:shd w:val="clear" w:color="auto" w:fill="auto"/>
            <w:noWrap/>
            <w:vAlign w:val="center"/>
          </w:tcPr>
          <w:p w14:paraId="29A33B9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816087</w:t>
            </w:r>
          </w:p>
        </w:tc>
        <w:tc>
          <w:tcPr>
            <w:tcW w:w="479" w:type="pct"/>
            <w:shd w:val="clear" w:color="auto" w:fill="auto"/>
            <w:noWrap/>
            <w:vAlign w:val="center"/>
          </w:tcPr>
          <w:p w14:paraId="7631BBF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829853</w:t>
            </w:r>
          </w:p>
        </w:tc>
        <w:tc>
          <w:tcPr>
            <w:tcW w:w="479" w:type="pct"/>
            <w:shd w:val="clear" w:color="auto" w:fill="auto"/>
            <w:noWrap/>
            <w:vAlign w:val="center"/>
          </w:tcPr>
          <w:p w14:paraId="6D05B23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843851</w:t>
            </w:r>
          </w:p>
        </w:tc>
        <w:tc>
          <w:tcPr>
            <w:tcW w:w="479" w:type="pct"/>
            <w:shd w:val="clear" w:color="auto" w:fill="auto"/>
            <w:noWrap/>
            <w:vAlign w:val="center"/>
          </w:tcPr>
          <w:p w14:paraId="0E93225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79" w:type="pct"/>
            <w:shd w:val="clear" w:color="auto" w:fill="auto"/>
            <w:noWrap/>
            <w:vAlign w:val="center"/>
          </w:tcPr>
          <w:p w14:paraId="3D98C07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3C4B73C4" w14:textId="77777777" w:rsidTr="00D34145">
        <w:trPr>
          <w:trHeight w:val="20"/>
          <w:jc w:val="center"/>
        </w:trPr>
        <w:tc>
          <w:tcPr>
            <w:tcW w:w="2129" w:type="pct"/>
          </w:tcPr>
          <w:p w14:paraId="64C703C1"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79" w:type="pct"/>
            <w:shd w:val="clear" w:color="auto" w:fill="auto"/>
            <w:noWrap/>
            <w:vAlign w:val="center"/>
          </w:tcPr>
          <w:p w14:paraId="41E7EC9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15461273</w:t>
            </w:r>
          </w:p>
        </w:tc>
        <w:tc>
          <w:tcPr>
            <w:tcW w:w="479" w:type="pct"/>
            <w:shd w:val="clear" w:color="auto" w:fill="auto"/>
            <w:noWrap/>
            <w:vAlign w:val="center"/>
          </w:tcPr>
          <w:p w14:paraId="796D134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15801715</w:t>
            </w:r>
          </w:p>
        </w:tc>
        <w:tc>
          <w:tcPr>
            <w:tcW w:w="479" w:type="pct"/>
            <w:shd w:val="clear" w:color="auto" w:fill="auto"/>
            <w:noWrap/>
            <w:vAlign w:val="center"/>
          </w:tcPr>
          <w:p w14:paraId="68899F9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16149653</w:t>
            </w:r>
          </w:p>
        </w:tc>
        <w:tc>
          <w:tcPr>
            <w:tcW w:w="479" w:type="pct"/>
            <w:shd w:val="clear" w:color="auto" w:fill="auto"/>
            <w:noWrap/>
            <w:vAlign w:val="center"/>
          </w:tcPr>
          <w:p w14:paraId="02BCA6E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16505252</w:t>
            </w:r>
          </w:p>
        </w:tc>
        <w:tc>
          <w:tcPr>
            <w:tcW w:w="479" w:type="pct"/>
            <w:shd w:val="clear" w:color="auto" w:fill="auto"/>
            <w:noWrap/>
            <w:vAlign w:val="center"/>
          </w:tcPr>
          <w:p w14:paraId="1A5B71C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79" w:type="pct"/>
            <w:shd w:val="clear" w:color="auto" w:fill="auto"/>
            <w:noWrap/>
            <w:vAlign w:val="center"/>
          </w:tcPr>
          <w:p w14:paraId="4128262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71C04153" w14:textId="77777777" w:rsidTr="00D34145">
        <w:trPr>
          <w:trHeight w:val="20"/>
          <w:jc w:val="center"/>
        </w:trPr>
        <w:tc>
          <w:tcPr>
            <w:tcW w:w="2129" w:type="pct"/>
          </w:tcPr>
          <w:p w14:paraId="35A4ED6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79" w:type="pct"/>
            <w:shd w:val="clear" w:color="auto" w:fill="auto"/>
            <w:noWrap/>
            <w:vAlign w:val="center"/>
          </w:tcPr>
          <w:p w14:paraId="1333B7E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533852</w:t>
            </w:r>
          </w:p>
        </w:tc>
        <w:tc>
          <w:tcPr>
            <w:tcW w:w="479" w:type="pct"/>
            <w:shd w:val="clear" w:color="auto" w:fill="auto"/>
            <w:noWrap/>
            <w:vAlign w:val="center"/>
          </w:tcPr>
          <w:p w14:paraId="4221B5B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541024</w:t>
            </w:r>
          </w:p>
        </w:tc>
        <w:tc>
          <w:tcPr>
            <w:tcW w:w="479" w:type="pct"/>
            <w:shd w:val="clear" w:color="auto" w:fill="auto"/>
            <w:noWrap/>
            <w:vAlign w:val="center"/>
          </w:tcPr>
          <w:p w14:paraId="2245D15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548292</w:t>
            </w:r>
          </w:p>
        </w:tc>
        <w:tc>
          <w:tcPr>
            <w:tcW w:w="479" w:type="pct"/>
            <w:shd w:val="clear" w:color="auto" w:fill="auto"/>
            <w:noWrap/>
            <w:vAlign w:val="center"/>
          </w:tcPr>
          <w:p w14:paraId="6B7C49C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555657</w:t>
            </w:r>
          </w:p>
        </w:tc>
        <w:tc>
          <w:tcPr>
            <w:tcW w:w="479" w:type="pct"/>
            <w:shd w:val="clear" w:color="auto" w:fill="auto"/>
            <w:noWrap/>
            <w:vAlign w:val="center"/>
          </w:tcPr>
          <w:p w14:paraId="1A27FF7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79" w:type="pct"/>
            <w:shd w:val="clear" w:color="auto" w:fill="auto"/>
            <w:noWrap/>
            <w:vAlign w:val="center"/>
          </w:tcPr>
          <w:p w14:paraId="0B8112F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4571B588" w14:textId="77777777" w:rsidTr="00D34145">
        <w:trPr>
          <w:trHeight w:val="20"/>
          <w:jc w:val="center"/>
        </w:trPr>
        <w:tc>
          <w:tcPr>
            <w:tcW w:w="2129" w:type="pct"/>
          </w:tcPr>
          <w:p w14:paraId="7796F992"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79" w:type="pct"/>
            <w:shd w:val="clear" w:color="auto" w:fill="auto"/>
            <w:noWrap/>
            <w:vAlign w:val="center"/>
          </w:tcPr>
          <w:p w14:paraId="75F14FF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210358</w:t>
            </w:r>
          </w:p>
        </w:tc>
        <w:tc>
          <w:tcPr>
            <w:tcW w:w="479" w:type="pct"/>
            <w:shd w:val="clear" w:color="auto" w:fill="auto"/>
            <w:noWrap/>
            <w:vAlign w:val="center"/>
          </w:tcPr>
          <w:p w14:paraId="4594E52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213184</w:t>
            </w:r>
          </w:p>
        </w:tc>
        <w:tc>
          <w:tcPr>
            <w:tcW w:w="479" w:type="pct"/>
            <w:shd w:val="clear" w:color="auto" w:fill="auto"/>
            <w:noWrap/>
            <w:vAlign w:val="center"/>
          </w:tcPr>
          <w:p w14:paraId="7C272AA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216048</w:t>
            </w:r>
          </w:p>
        </w:tc>
        <w:tc>
          <w:tcPr>
            <w:tcW w:w="479" w:type="pct"/>
            <w:shd w:val="clear" w:color="auto" w:fill="auto"/>
            <w:noWrap/>
            <w:vAlign w:val="center"/>
          </w:tcPr>
          <w:p w14:paraId="059D538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218950</w:t>
            </w:r>
          </w:p>
        </w:tc>
        <w:tc>
          <w:tcPr>
            <w:tcW w:w="479" w:type="pct"/>
            <w:shd w:val="clear" w:color="auto" w:fill="auto"/>
            <w:noWrap/>
            <w:vAlign w:val="center"/>
          </w:tcPr>
          <w:p w14:paraId="7F9AB88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79" w:type="pct"/>
            <w:shd w:val="clear" w:color="auto" w:fill="auto"/>
            <w:noWrap/>
            <w:vAlign w:val="center"/>
          </w:tcPr>
          <w:p w14:paraId="6DA7479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7F796344" w14:textId="77777777" w:rsidTr="00D34145">
        <w:trPr>
          <w:trHeight w:val="20"/>
          <w:jc w:val="center"/>
        </w:trPr>
        <w:tc>
          <w:tcPr>
            <w:tcW w:w="2129" w:type="pct"/>
          </w:tcPr>
          <w:p w14:paraId="364E083C"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79" w:type="pct"/>
            <w:shd w:val="clear" w:color="auto" w:fill="auto"/>
            <w:noWrap/>
            <w:vAlign w:val="center"/>
          </w:tcPr>
          <w:p w14:paraId="6A9EB9D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24152250</w:t>
            </w:r>
          </w:p>
        </w:tc>
        <w:tc>
          <w:tcPr>
            <w:tcW w:w="479" w:type="pct"/>
            <w:shd w:val="clear" w:color="auto" w:fill="auto"/>
            <w:noWrap/>
            <w:vAlign w:val="center"/>
          </w:tcPr>
          <w:p w14:paraId="664D4BD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24646911</w:t>
            </w:r>
          </w:p>
        </w:tc>
        <w:tc>
          <w:tcPr>
            <w:tcW w:w="479" w:type="pct"/>
            <w:shd w:val="clear" w:color="auto" w:fill="auto"/>
            <w:noWrap/>
            <w:vAlign w:val="center"/>
          </w:tcPr>
          <w:p w14:paraId="3E63814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25151824</w:t>
            </w:r>
          </w:p>
        </w:tc>
        <w:tc>
          <w:tcPr>
            <w:tcW w:w="479" w:type="pct"/>
            <w:shd w:val="clear" w:color="auto" w:fill="auto"/>
            <w:noWrap/>
            <w:vAlign w:val="center"/>
          </w:tcPr>
          <w:p w14:paraId="0A63322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25667204</w:t>
            </w:r>
          </w:p>
        </w:tc>
        <w:tc>
          <w:tcPr>
            <w:tcW w:w="479" w:type="pct"/>
            <w:shd w:val="clear" w:color="auto" w:fill="auto"/>
            <w:noWrap/>
            <w:vAlign w:val="center"/>
          </w:tcPr>
          <w:p w14:paraId="1A88905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79" w:type="pct"/>
            <w:shd w:val="clear" w:color="auto" w:fill="auto"/>
            <w:noWrap/>
            <w:vAlign w:val="center"/>
          </w:tcPr>
          <w:p w14:paraId="0416F31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6EE22FB2" w14:textId="77777777" w:rsidR="003C3DA0" w:rsidRPr="00CC49AB" w:rsidRDefault="003C3DA0" w:rsidP="003C3DA0">
      <w:pPr>
        <w:spacing w:after="0" w:line="240" w:lineRule="auto"/>
        <w:rPr>
          <w:rFonts w:ascii="Garamond" w:hAnsi="Garamond" w:cs="Times New Roman"/>
        </w:rPr>
      </w:pPr>
    </w:p>
    <w:p w14:paraId="764CB393" w14:textId="77777777" w:rsidR="00E82E3E" w:rsidRPr="00CC49AB" w:rsidRDefault="00E82E3E" w:rsidP="003C3DA0">
      <w:pPr>
        <w:spacing w:after="0" w:line="240" w:lineRule="auto"/>
        <w:rPr>
          <w:rFonts w:ascii="Garamond" w:hAnsi="Garamond" w:cs="Times New Roman"/>
        </w:rPr>
      </w:pPr>
    </w:p>
    <w:p w14:paraId="77920E9A" w14:textId="17868F2C" w:rsidR="003C3DA0" w:rsidRPr="00CC49AB" w:rsidRDefault="003C3DA0" w:rsidP="00E82E3E">
      <w:pPr>
        <w:pStyle w:val="TEKSTIIIIII"/>
      </w:pPr>
      <w:bookmarkStart w:id="437" w:name="_Toc184729194"/>
      <w:r w:rsidRPr="00CC49AB">
        <w:lastRenderedPageBreak/>
        <w:t>Aneksi 25: Numri i parashikuar i ndërtesave të shërbimeve private dhe atyre komerciale</w:t>
      </w:r>
      <w:r w:rsidR="00DC2701" w:rsidRPr="00CC49AB">
        <w:t xml:space="preserve"> </w:t>
      </w:r>
      <w:r w:rsidRPr="00CC49AB">
        <w:t xml:space="preserve">për </w:t>
      </w:r>
      <w:r w:rsidR="00CC49AB" w:rsidRPr="00CC49AB">
        <w:t xml:space="preserve">zonën </w:t>
      </w:r>
      <w:r w:rsidRPr="00CC49AB">
        <w:t>2 për periudhën</w:t>
      </w:r>
      <w:r w:rsidR="00DC2701" w:rsidRPr="00CC49AB">
        <w:t xml:space="preserve"> </w:t>
      </w:r>
      <w:r w:rsidR="00CE5C83" w:rsidRPr="00CC49AB">
        <w:t>2023–2050</w:t>
      </w:r>
      <w:bookmarkEnd w:id="437"/>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60"/>
        <w:gridCol w:w="765"/>
        <w:gridCol w:w="765"/>
        <w:gridCol w:w="765"/>
        <w:gridCol w:w="765"/>
        <w:gridCol w:w="765"/>
        <w:gridCol w:w="765"/>
      </w:tblGrid>
      <w:tr w:rsidR="003C3DA0" w:rsidRPr="00CC49AB" w14:paraId="0981D7B9" w14:textId="77777777" w:rsidTr="00CC49AB">
        <w:trPr>
          <w:trHeight w:val="144"/>
          <w:jc w:val="center"/>
        </w:trPr>
        <w:tc>
          <w:tcPr>
            <w:tcW w:w="2545" w:type="pct"/>
            <w:shd w:val="clear" w:color="auto" w:fill="FDE9D9" w:themeFill="accent6" w:themeFillTint="33"/>
          </w:tcPr>
          <w:p w14:paraId="3947220E"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09" w:type="pct"/>
            <w:shd w:val="clear" w:color="auto" w:fill="FDE9D9" w:themeFill="accent6" w:themeFillTint="33"/>
            <w:noWrap/>
            <w:vAlign w:val="center"/>
            <w:hideMark/>
          </w:tcPr>
          <w:p w14:paraId="78F2538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2023</w:t>
            </w:r>
          </w:p>
        </w:tc>
        <w:tc>
          <w:tcPr>
            <w:tcW w:w="409" w:type="pct"/>
            <w:shd w:val="clear" w:color="auto" w:fill="FDE9D9" w:themeFill="accent6" w:themeFillTint="33"/>
            <w:noWrap/>
            <w:vAlign w:val="center"/>
            <w:hideMark/>
          </w:tcPr>
          <w:p w14:paraId="037AE66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2024</w:t>
            </w:r>
          </w:p>
        </w:tc>
        <w:tc>
          <w:tcPr>
            <w:tcW w:w="409" w:type="pct"/>
            <w:shd w:val="clear" w:color="auto" w:fill="FDE9D9" w:themeFill="accent6" w:themeFillTint="33"/>
            <w:noWrap/>
            <w:vAlign w:val="center"/>
            <w:hideMark/>
          </w:tcPr>
          <w:p w14:paraId="1CE5527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2025</w:t>
            </w:r>
          </w:p>
        </w:tc>
        <w:tc>
          <w:tcPr>
            <w:tcW w:w="409" w:type="pct"/>
            <w:shd w:val="clear" w:color="auto" w:fill="FDE9D9" w:themeFill="accent6" w:themeFillTint="33"/>
            <w:noWrap/>
            <w:vAlign w:val="center"/>
            <w:hideMark/>
          </w:tcPr>
          <w:p w14:paraId="249A35D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2026</w:t>
            </w:r>
          </w:p>
        </w:tc>
        <w:tc>
          <w:tcPr>
            <w:tcW w:w="409" w:type="pct"/>
            <w:shd w:val="clear" w:color="auto" w:fill="FDE9D9" w:themeFill="accent6" w:themeFillTint="33"/>
            <w:noWrap/>
            <w:vAlign w:val="center"/>
            <w:hideMark/>
          </w:tcPr>
          <w:p w14:paraId="4B0F537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2027</w:t>
            </w:r>
          </w:p>
        </w:tc>
        <w:tc>
          <w:tcPr>
            <w:tcW w:w="409" w:type="pct"/>
            <w:shd w:val="clear" w:color="auto" w:fill="FDE9D9" w:themeFill="accent6" w:themeFillTint="33"/>
            <w:noWrap/>
            <w:vAlign w:val="center"/>
            <w:hideMark/>
          </w:tcPr>
          <w:p w14:paraId="2600D89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2028</w:t>
            </w:r>
          </w:p>
        </w:tc>
      </w:tr>
      <w:tr w:rsidR="003C3DA0" w:rsidRPr="00CC49AB" w14:paraId="38CC4F06" w14:textId="77777777" w:rsidTr="00CC49AB">
        <w:trPr>
          <w:trHeight w:val="144"/>
          <w:jc w:val="center"/>
        </w:trPr>
        <w:tc>
          <w:tcPr>
            <w:tcW w:w="2545" w:type="pct"/>
          </w:tcPr>
          <w:p w14:paraId="553D96E4"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09" w:type="pct"/>
            <w:shd w:val="clear" w:color="auto" w:fill="auto"/>
            <w:noWrap/>
            <w:vAlign w:val="bottom"/>
          </w:tcPr>
          <w:p w14:paraId="36D29BF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5674</w:t>
            </w:r>
          </w:p>
        </w:tc>
        <w:tc>
          <w:tcPr>
            <w:tcW w:w="409" w:type="pct"/>
            <w:shd w:val="clear" w:color="auto" w:fill="auto"/>
            <w:noWrap/>
            <w:vAlign w:val="bottom"/>
          </w:tcPr>
          <w:p w14:paraId="48B7401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5721</w:t>
            </w:r>
          </w:p>
        </w:tc>
        <w:tc>
          <w:tcPr>
            <w:tcW w:w="409" w:type="pct"/>
            <w:shd w:val="clear" w:color="auto" w:fill="auto"/>
            <w:noWrap/>
            <w:vAlign w:val="bottom"/>
          </w:tcPr>
          <w:p w14:paraId="3922332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5769</w:t>
            </w:r>
          </w:p>
        </w:tc>
        <w:tc>
          <w:tcPr>
            <w:tcW w:w="409" w:type="pct"/>
            <w:shd w:val="clear" w:color="auto" w:fill="auto"/>
            <w:noWrap/>
            <w:vAlign w:val="bottom"/>
          </w:tcPr>
          <w:p w14:paraId="7012457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5818</w:t>
            </w:r>
          </w:p>
        </w:tc>
        <w:tc>
          <w:tcPr>
            <w:tcW w:w="409" w:type="pct"/>
            <w:shd w:val="clear" w:color="auto" w:fill="auto"/>
            <w:noWrap/>
            <w:vAlign w:val="bottom"/>
          </w:tcPr>
          <w:p w14:paraId="0800240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5868</w:t>
            </w:r>
          </w:p>
        </w:tc>
        <w:tc>
          <w:tcPr>
            <w:tcW w:w="409" w:type="pct"/>
            <w:shd w:val="clear" w:color="auto" w:fill="auto"/>
            <w:noWrap/>
            <w:vAlign w:val="bottom"/>
          </w:tcPr>
          <w:p w14:paraId="0872D7C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5918</w:t>
            </w:r>
          </w:p>
        </w:tc>
      </w:tr>
      <w:tr w:rsidR="003C3DA0" w:rsidRPr="00CC49AB" w14:paraId="39FD82B4" w14:textId="77777777" w:rsidTr="00CC49AB">
        <w:trPr>
          <w:trHeight w:val="144"/>
          <w:jc w:val="center"/>
        </w:trPr>
        <w:tc>
          <w:tcPr>
            <w:tcW w:w="2545" w:type="pct"/>
          </w:tcPr>
          <w:p w14:paraId="11006456"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09" w:type="pct"/>
            <w:shd w:val="clear" w:color="auto" w:fill="auto"/>
            <w:noWrap/>
            <w:vAlign w:val="bottom"/>
          </w:tcPr>
          <w:p w14:paraId="5715F1D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2383</w:t>
            </w:r>
          </w:p>
        </w:tc>
        <w:tc>
          <w:tcPr>
            <w:tcW w:w="409" w:type="pct"/>
            <w:shd w:val="clear" w:color="auto" w:fill="auto"/>
            <w:noWrap/>
            <w:vAlign w:val="bottom"/>
          </w:tcPr>
          <w:p w14:paraId="7FEB7A3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2399</w:t>
            </w:r>
          </w:p>
        </w:tc>
        <w:tc>
          <w:tcPr>
            <w:tcW w:w="409" w:type="pct"/>
            <w:shd w:val="clear" w:color="auto" w:fill="auto"/>
            <w:noWrap/>
            <w:vAlign w:val="bottom"/>
          </w:tcPr>
          <w:p w14:paraId="07BCFAF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2415</w:t>
            </w:r>
          </w:p>
        </w:tc>
        <w:tc>
          <w:tcPr>
            <w:tcW w:w="409" w:type="pct"/>
            <w:shd w:val="clear" w:color="auto" w:fill="auto"/>
            <w:noWrap/>
            <w:vAlign w:val="bottom"/>
          </w:tcPr>
          <w:p w14:paraId="77F4547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2431</w:t>
            </w:r>
          </w:p>
        </w:tc>
        <w:tc>
          <w:tcPr>
            <w:tcW w:w="409" w:type="pct"/>
            <w:shd w:val="clear" w:color="auto" w:fill="auto"/>
            <w:noWrap/>
            <w:vAlign w:val="bottom"/>
          </w:tcPr>
          <w:p w14:paraId="7358E2F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2448</w:t>
            </w:r>
          </w:p>
        </w:tc>
        <w:tc>
          <w:tcPr>
            <w:tcW w:w="409" w:type="pct"/>
            <w:shd w:val="clear" w:color="auto" w:fill="auto"/>
            <w:noWrap/>
            <w:vAlign w:val="bottom"/>
          </w:tcPr>
          <w:p w14:paraId="3408359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2464</w:t>
            </w:r>
          </w:p>
        </w:tc>
      </w:tr>
      <w:tr w:rsidR="003C3DA0" w:rsidRPr="00CC49AB" w14:paraId="1399FA30" w14:textId="77777777" w:rsidTr="00CC49AB">
        <w:trPr>
          <w:trHeight w:val="144"/>
          <w:jc w:val="center"/>
        </w:trPr>
        <w:tc>
          <w:tcPr>
            <w:tcW w:w="2545" w:type="pct"/>
          </w:tcPr>
          <w:p w14:paraId="4D8C15D9" w14:textId="7AC4D048"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09" w:type="pct"/>
            <w:shd w:val="clear" w:color="auto" w:fill="auto"/>
            <w:noWrap/>
            <w:vAlign w:val="bottom"/>
          </w:tcPr>
          <w:p w14:paraId="122EF33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174</w:t>
            </w:r>
          </w:p>
        </w:tc>
        <w:tc>
          <w:tcPr>
            <w:tcW w:w="409" w:type="pct"/>
            <w:shd w:val="clear" w:color="auto" w:fill="auto"/>
            <w:noWrap/>
            <w:vAlign w:val="bottom"/>
          </w:tcPr>
          <w:p w14:paraId="2E3610A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176</w:t>
            </w:r>
          </w:p>
        </w:tc>
        <w:tc>
          <w:tcPr>
            <w:tcW w:w="409" w:type="pct"/>
            <w:shd w:val="clear" w:color="auto" w:fill="auto"/>
            <w:noWrap/>
            <w:vAlign w:val="bottom"/>
          </w:tcPr>
          <w:p w14:paraId="6B289D1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177</w:t>
            </w:r>
          </w:p>
        </w:tc>
        <w:tc>
          <w:tcPr>
            <w:tcW w:w="409" w:type="pct"/>
            <w:shd w:val="clear" w:color="auto" w:fill="auto"/>
            <w:noWrap/>
            <w:vAlign w:val="bottom"/>
          </w:tcPr>
          <w:p w14:paraId="101E984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178</w:t>
            </w:r>
          </w:p>
        </w:tc>
        <w:tc>
          <w:tcPr>
            <w:tcW w:w="409" w:type="pct"/>
            <w:shd w:val="clear" w:color="auto" w:fill="auto"/>
            <w:noWrap/>
            <w:vAlign w:val="bottom"/>
          </w:tcPr>
          <w:p w14:paraId="00C5970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179</w:t>
            </w:r>
          </w:p>
        </w:tc>
        <w:tc>
          <w:tcPr>
            <w:tcW w:w="409" w:type="pct"/>
            <w:shd w:val="clear" w:color="auto" w:fill="auto"/>
            <w:noWrap/>
            <w:vAlign w:val="bottom"/>
          </w:tcPr>
          <w:p w14:paraId="373F548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180</w:t>
            </w:r>
          </w:p>
        </w:tc>
      </w:tr>
      <w:tr w:rsidR="003C3DA0" w:rsidRPr="00CC49AB" w14:paraId="0A3F935D" w14:textId="77777777" w:rsidTr="00CC49AB">
        <w:trPr>
          <w:trHeight w:val="144"/>
          <w:jc w:val="center"/>
        </w:trPr>
        <w:tc>
          <w:tcPr>
            <w:tcW w:w="2545" w:type="pct"/>
          </w:tcPr>
          <w:p w14:paraId="151FC527"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09" w:type="pct"/>
            <w:shd w:val="clear" w:color="auto" w:fill="auto"/>
            <w:noWrap/>
            <w:vAlign w:val="bottom"/>
          </w:tcPr>
          <w:p w14:paraId="7EDB281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2302</w:t>
            </w:r>
          </w:p>
        </w:tc>
        <w:tc>
          <w:tcPr>
            <w:tcW w:w="409" w:type="pct"/>
            <w:shd w:val="clear" w:color="auto" w:fill="auto"/>
            <w:noWrap/>
            <w:vAlign w:val="bottom"/>
          </w:tcPr>
          <w:p w14:paraId="389E83D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2329</w:t>
            </w:r>
          </w:p>
        </w:tc>
        <w:tc>
          <w:tcPr>
            <w:tcW w:w="409" w:type="pct"/>
            <w:shd w:val="clear" w:color="auto" w:fill="auto"/>
            <w:noWrap/>
            <w:vAlign w:val="bottom"/>
          </w:tcPr>
          <w:p w14:paraId="343424C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2356</w:t>
            </w:r>
          </w:p>
        </w:tc>
        <w:tc>
          <w:tcPr>
            <w:tcW w:w="409" w:type="pct"/>
            <w:shd w:val="clear" w:color="auto" w:fill="auto"/>
            <w:noWrap/>
            <w:vAlign w:val="bottom"/>
          </w:tcPr>
          <w:p w14:paraId="4F7381B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2385</w:t>
            </w:r>
          </w:p>
        </w:tc>
        <w:tc>
          <w:tcPr>
            <w:tcW w:w="409" w:type="pct"/>
            <w:shd w:val="clear" w:color="auto" w:fill="auto"/>
            <w:noWrap/>
            <w:vAlign w:val="bottom"/>
          </w:tcPr>
          <w:p w14:paraId="1D4435C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2413</w:t>
            </w:r>
          </w:p>
        </w:tc>
        <w:tc>
          <w:tcPr>
            <w:tcW w:w="409" w:type="pct"/>
            <w:shd w:val="clear" w:color="auto" w:fill="auto"/>
            <w:noWrap/>
            <w:vAlign w:val="bottom"/>
          </w:tcPr>
          <w:p w14:paraId="5CCEF2A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2442</w:t>
            </w:r>
          </w:p>
        </w:tc>
      </w:tr>
      <w:tr w:rsidR="003C3DA0" w:rsidRPr="00CC49AB" w14:paraId="4D2424FB" w14:textId="77777777" w:rsidTr="00CC49AB">
        <w:trPr>
          <w:trHeight w:val="144"/>
          <w:jc w:val="center"/>
        </w:trPr>
        <w:tc>
          <w:tcPr>
            <w:tcW w:w="2545" w:type="pct"/>
          </w:tcPr>
          <w:p w14:paraId="44050E15"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09" w:type="pct"/>
            <w:shd w:val="clear" w:color="auto" w:fill="auto"/>
            <w:noWrap/>
            <w:vAlign w:val="bottom"/>
          </w:tcPr>
          <w:p w14:paraId="10FA176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306</w:t>
            </w:r>
          </w:p>
        </w:tc>
        <w:tc>
          <w:tcPr>
            <w:tcW w:w="409" w:type="pct"/>
            <w:shd w:val="clear" w:color="auto" w:fill="auto"/>
            <w:noWrap/>
            <w:vAlign w:val="bottom"/>
          </w:tcPr>
          <w:p w14:paraId="65612AE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307</w:t>
            </w:r>
          </w:p>
        </w:tc>
        <w:tc>
          <w:tcPr>
            <w:tcW w:w="409" w:type="pct"/>
            <w:shd w:val="clear" w:color="auto" w:fill="auto"/>
            <w:noWrap/>
            <w:vAlign w:val="bottom"/>
          </w:tcPr>
          <w:p w14:paraId="5BB7C14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308</w:t>
            </w:r>
          </w:p>
        </w:tc>
        <w:tc>
          <w:tcPr>
            <w:tcW w:w="409" w:type="pct"/>
            <w:shd w:val="clear" w:color="auto" w:fill="auto"/>
            <w:noWrap/>
            <w:vAlign w:val="bottom"/>
          </w:tcPr>
          <w:p w14:paraId="337D8C3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309</w:t>
            </w:r>
          </w:p>
        </w:tc>
        <w:tc>
          <w:tcPr>
            <w:tcW w:w="409" w:type="pct"/>
            <w:shd w:val="clear" w:color="auto" w:fill="auto"/>
            <w:noWrap/>
            <w:vAlign w:val="bottom"/>
          </w:tcPr>
          <w:p w14:paraId="7278FD4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310</w:t>
            </w:r>
          </w:p>
        </w:tc>
        <w:tc>
          <w:tcPr>
            <w:tcW w:w="409" w:type="pct"/>
            <w:shd w:val="clear" w:color="auto" w:fill="auto"/>
            <w:noWrap/>
            <w:vAlign w:val="bottom"/>
          </w:tcPr>
          <w:p w14:paraId="2698C0A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311</w:t>
            </w:r>
          </w:p>
        </w:tc>
      </w:tr>
      <w:tr w:rsidR="003C3DA0" w:rsidRPr="00CC49AB" w14:paraId="16117365" w14:textId="77777777" w:rsidTr="00CC49AB">
        <w:trPr>
          <w:trHeight w:val="144"/>
          <w:jc w:val="center"/>
        </w:trPr>
        <w:tc>
          <w:tcPr>
            <w:tcW w:w="2545" w:type="pct"/>
          </w:tcPr>
          <w:p w14:paraId="7EAB883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09" w:type="pct"/>
            <w:shd w:val="clear" w:color="auto" w:fill="auto"/>
            <w:noWrap/>
            <w:vAlign w:val="bottom"/>
          </w:tcPr>
          <w:p w14:paraId="1596DBA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68</w:t>
            </w:r>
          </w:p>
        </w:tc>
        <w:tc>
          <w:tcPr>
            <w:tcW w:w="409" w:type="pct"/>
            <w:shd w:val="clear" w:color="auto" w:fill="auto"/>
            <w:noWrap/>
            <w:vAlign w:val="bottom"/>
          </w:tcPr>
          <w:p w14:paraId="5774D4B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68</w:t>
            </w:r>
          </w:p>
        </w:tc>
        <w:tc>
          <w:tcPr>
            <w:tcW w:w="409" w:type="pct"/>
            <w:shd w:val="clear" w:color="auto" w:fill="auto"/>
            <w:noWrap/>
            <w:vAlign w:val="bottom"/>
          </w:tcPr>
          <w:p w14:paraId="3810EB1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68</w:t>
            </w:r>
          </w:p>
        </w:tc>
        <w:tc>
          <w:tcPr>
            <w:tcW w:w="409" w:type="pct"/>
            <w:shd w:val="clear" w:color="auto" w:fill="auto"/>
            <w:noWrap/>
            <w:vAlign w:val="bottom"/>
          </w:tcPr>
          <w:p w14:paraId="7C1781D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68</w:t>
            </w:r>
          </w:p>
        </w:tc>
        <w:tc>
          <w:tcPr>
            <w:tcW w:w="409" w:type="pct"/>
            <w:shd w:val="clear" w:color="auto" w:fill="auto"/>
            <w:noWrap/>
            <w:vAlign w:val="bottom"/>
          </w:tcPr>
          <w:p w14:paraId="2CDCB63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68</w:t>
            </w:r>
          </w:p>
        </w:tc>
        <w:tc>
          <w:tcPr>
            <w:tcW w:w="409" w:type="pct"/>
            <w:shd w:val="clear" w:color="auto" w:fill="auto"/>
            <w:noWrap/>
            <w:vAlign w:val="bottom"/>
          </w:tcPr>
          <w:p w14:paraId="2A478DA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69</w:t>
            </w:r>
          </w:p>
        </w:tc>
      </w:tr>
      <w:tr w:rsidR="003C3DA0" w:rsidRPr="00CC49AB" w14:paraId="3B40C99E" w14:textId="77777777" w:rsidTr="00CC49AB">
        <w:trPr>
          <w:trHeight w:val="144"/>
          <w:jc w:val="center"/>
        </w:trPr>
        <w:tc>
          <w:tcPr>
            <w:tcW w:w="2545" w:type="pct"/>
          </w:tcPr>
          <w:p w14:paraId="3684A09D"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09" w:type="pct"/>
            <w:shd w:val="clear" w:color="auto" w:fill="auto"/>
            <w:noWrap/>
            <w:vAlign w:val="bottom"/>
          </w:tcPr>
          <w:p w14:paraId="1912865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10907</w:t>
            </w:r>
          </w:p>
        </w:tc>
        <w:tc>
          <w:tcPr>
            <w:tcW w:w="409" w:type="pct"/>
            <w:shd w:val="clear" w:color="auto" w:fill="auto"/>
            <w:noWrap/>
            <w:vAlign w:val="bottom"/>
          </w:tcPr>
          <w:p w14:paraId="76B8B99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10998</w:t>
            </w:r>
          </w:p>
        </w:tc>
        <w:tc>
          <w:tcPr>
            <w:tcW w:w="409" w:type="pct"/>
            <w:shd w:val="clear" w:color="auto" w:fill="auto"/>
            <w:noWrap/>
            <w:vAlign w:val="bottom"/>
          </w:tcPr>
          <w:p w14:paraId="27B54EC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11094</w:t>
            </w:r>
          </w:p>
        </w:tc>
        <w:tc>
          <w:tcPr>
            <w:tcW w:w="409" w:type="pct"/>
            <w:shd w:val="clear" w:color="auto" w:fill="auto"/>
            <w:noWrap/>
            <w:vAlign w:val="bottom"/>
          </w:tcPr>
          <w:p w14:paraId="719B9EE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11190</w:t>
            </w:r>
          </w:p>
        </w:tc>
        <w:tc>
          <w:tcPr>
            <w:tcW w:w="409" w:type="pct"/>
            <w:shd w:val="clear" w:color="auto" w:fill="auto"/>
            <w:noWrap/>
            <w:vAlign w:val="bottom"/>
          </w:tcPr>
          <w:p w14:paraId="7A2CCF3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11286</w:t>
            </w:r>
          </w:p>
        </w:tc>
        <w:tc>
          <w:tcPr>
            <w:tcW w:w="409" w:type="pct"/>
            <w:shd w:val="clear" w:color="auto" w:fill="auto"/>
            <w:noWrap/>
            <w:vAlign w:val="bottom"/>
          </w:tcPr>
          <w:p w14:paraId="2417AC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11384</w:t>
            </w:r>
          </w:p>
        </w:tc>
      </w:tr>
      <w:tr w:rsidR="003C3DA0" w:rsidRPr="00CC49AB" w14:paraId="5CDA76F3" w14:textId="77777777" w:rsidTr="00CC49AB">
        <w:trPr>
          <w:trHeight w:val="144"/>
          <w:jc w:val="center"/>
        </w:trPr>
        <w:tc>
          <w:tcPr>
            <w:tcW w:w="2545" w:type="pct"/>
            <w:shd w:val="clear" w:color="auto" w:fill="FDE9D9" w:themeFill="accent6" w:themeFillTint="33"/>
          </w:tcPr>
          <w:p w14:paraId="3F83918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09" w:type="pct"/>
            <w:shd w:val="clear" w:color="auto" w:fill="FDE9D9" w:themeFill="accent6" w:themeFillTint="33"/>
            <w:noWrap/>
            <w:vAlign w:val="center"/>
          </w:tcPr>
          <w:p w14:paraId="3573E8A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2029</w:t>
            </w:r>
          </w:p>
        </w:tc>
        <w:tc>
          <w:tcPr>
            <w:tcW w:w="409" w:type="pct"/>
            <w:shd w:val="clear" w:color="auto" w:fill="FDE9D9" w:themeFill="accent6" w:themeFillTint="33"/>
            <w:noWrap/>
            <w:vAlign w:val="center"/>
          </w:tcPr>
          <w:p w14:paraId="3AB1100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2030</w:t>
            </w:r>
          </w:p>
        </w:tc>
        <w:tc>
          <w:tcPr>
            <w:tcW w:w="409" w:type="pct"/>
            <w:shd w:val="clear" w:color="auto" w:fill="FDE9D9" w:themeFill="accent6" w:themeFillTint="33"/>
            <w:noWrap/>
            <w:vAlign w:val="center"/>
          </w:tcPr>
          <w:p w14:paraId="35BFDF3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2031</w:t>
            </w:r>
          </w:p>
        </w:tc>
        <w:tc>
          <w:tcPr>
            <w:tcW w:w="409" w:type="pct"/>
            <w:shd w:val="clear" w:color="auto" w:fill="FDE9D9" w:themeFill="accent6" w:themeFillTint="33"/>
            <w:noWrap/>
            <w:vAlign w:val="center"/>
          </w:tcPr>
          <w:p w14:paraId="1CE212B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2032</w:t>
            </w:r>
          </w:p>
        </w:tc>
        <w:tc>
          <w:tcPr>
            <w:tcW w:w="409" w:type="pct"/>
            <w:shd w:val="clear" w:color="auto" w:fill="FDE9D9" w:themeFill="accent6" w:themeFillTint="33"/>
            <w:noWrap/>
            <w:vAlign w:val="center"/>
          </w:tcPr>
          <w:p w14:paraId="27F423D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2033</w:t>
            </w:r>
          </w:p>
        </w:tc>
        <w:tc>
          <w:tcPr>
            <w:tcW w:w="409" w:type="pct"/>
            <w:shd w:val="clear" w:color="auto" w:fill="FDE9D9" w:themeFill="accent6" w:themeFillTint="33"/>
            <w:noWrap/>
            <w:vAlign w:val="center"/>
          </w:tcPr>
          <w:p w14:paraId="5C0F952B"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2034</w:t>
            </w:r>
          </w:p>
        </w:tc>
      </w:tr>
      <w:tr w:rsidR="003C3DA0" w:rsidRPr="00CC49AB" w14:paraId="70C041CB" w14:textId="77777777" w:rsidTr="00CC49AB">
        <w:trPr>
          <w:trHeight w:val="144"/>
          <w:jc w:val="center"/>
        </w:trPr>
        <w:tc>
          <w:tcPr>
            <w:tcW w:w="2545" w:type="pct"/>
          </w:tcPr>
          <w:p w14:paraId="44122A6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09" w:type="pct"/>
            <w:shd w:val="clear" w:color="auto" w:fill="auto"/>
            <w:noWrap/>
            <w:vAlign w:val="bottom"/>
          </w:tcPr>
          <w:p w14:paraId="07F2BC3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5968</w:t>
            </w:r>
          </w:p>
        </w:tc>
        <w:tc>
          <w:tcPr>
            <w:tcW w:w="409" w:type="pct"/>
            <w:shd w:val="clear" w:color="auto" w:fill="auto"/>
            <w:noWrap/>
            <w:vAlign w:val="bottom"/>
          </w:tcPr>
          <w:p w14:paraId="062B664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6019</w:t>
            </w:r>
          </w:p>
        </w:tc>
        <w:tc>
          <w:tcPr>
            <w:tcW w:w="409" w:type="pct"/>
            <w:shd w:val="clear" w:color="auto" w:fill="auto"/>
            <w:noWrap/>
            <w:vAlign w:val="bottom"/>
          </w:tcPr>
          <w:p w14:paraId="4A001CB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6070</w:t>
            </w:r>
          </w:p>
        </w:tc>
        <w:tc>
          <w:tcPr>
            <w:tcW w:w="409" w:type="pct"/>
            <w:shd w:val="clear" w:color="auto" w:fill="auto"/>
            <w:noWrap/>
            <w:vAlign w:val="bottom"/>
          </w:tcPr>
          <w:p w14:paraId="01599D2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6121</w:t>
            </w:r>
          </w:p>
        </w:tc>
        <w:tc>
          <w:tcPr>
            <w:tcW w:w="409" w:type="pct"/>
            <w:shd w:val="clear" w:color="auto" w:fill="auto"/>
            <w:noWrap/>
            <w:vAlign w:val="bottom"/>
          </w:tcPr>
          <w:p w14:paraId="65EE956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6173</w:t>
            </w:r>
          </w:p>
        </w:tc>
        <w:tc>
          <w:tcPr>
            <w:tcW w:w="409" w:type="pct"/>
            <w:shd w:val="clear" w:color="auto" w:fill="auto"/>
            <w:noWrap/>
            <w:vAlign w:val="bottom"/>
          </w:tcPr>
          <w:p w14:paraId="0CE60E5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6226</w:t>
            </w:r>
          </w:p>
        </w:tc>
      </w:tr>
      <w:tr w:rsidR="003C3DA0" w:rsidRPr="00CC49AB" w14:paraId="6A2A72CB" w14:textId="77777777" w:rsidTr="00CC49AB">
        <w:trPr>
          <w:trHeight w:val="144"/>
          <w:jc w:val="center"/>
        </w:trPr>
        <w:tc>
          <w:tcPr>
            <w:tcW w:w="2545" w:type="pct"/>
          </w:tcPr>
          <w:p w14:paraId="1AA8F911"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09" w:type="pct"/>
            <w:shd w:val="clear" w:color="auto" w:fill="auto"/>
            <w:noWrap/>
            <w:vAlign w:val="bottom"/>
          </w:tcPr>
          <w:p w14:paraId="5F67BF7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2481</w:t>
            </w:r>
          </w:p>
        </w:tc>
        <w:tc>
          <w:tcPr>
            <w:tcW w:w="409" w:type="pct"/>
            <w:shd w:val="clear" w:color="auto" w:fill="auto"/>
            <w:noWrap/>
            <w:vAlign w:val="bottom"/>
          </w:tcPr>
          <w:p w14:paraId="2A2829B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2498</w:t>
            </w:r>
          </w:p>
        </w:tc>
        <w:tc>
          <w:tcPr>
            <w:tcW w:w="409" w:type="pct"/>
            <w:shd w:val="clear" w:color="auto" w:fill="auto"/>
            <w:noWrap/>
            <w:vAlign w:val="bottom"/>
          </w:tcPr>
          <w:p w14:paraId="61D53F4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2515</w:t>
            </w:r>
          </w:p>
        </w:tc>
        <w:tc>
          <w:tcPr>
            <w:tcW w:w="409" w:type="pct"/>
            <w:shd w:val="clear" w:color="auto" w:fill="auto"/>
            <w:noWrap/>
            <w:vAlign w:val="bottom"/>
          </w:tcPr>
          <w:p w14:paraId="4CE8580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2532</w:t>
            </w:r>
          </w:p>
        </w:tc>
        <w:tc>
          <w:tcPr>
            <w:tcW w:w="409" w:type="pct"/>
            <w:shd w:val="clear" w:color="auto" w:fill="auto"/>
            <w:noWrap/>
            <w:vAlign w:val="bottom"/>
          </w:tcPr>
          <w:p w14:paraId="0887212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2549</w:t>
            </w:r>
          </w:p>
        </w:tc>
        <w:tc>
          <w:tcPr>
            <w:tcW w:w="409" w:type="pct"/>
            <w:shd w:val="clear" w:color="auto" w:fill="auto"/>
            <w:noWrap/>
            <w:vAlign w:val="bottom"/>
          </w:tcPr>
          <w:p w14:paraId="43107A2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2567</w:t>
            </w:r>
          </w:p>
        </w:tc>
      </w:tr>
      <w:tr w:rsidR="003C3DA0" w:rsidRPr="00CC49AB" w14:paraId="00E738CE" w14:textId="77777777" w:rsidTr="00CC49AB">
        <w:trPr>
          <w:trHeight w:val="144"/>
          <w:jc w:val="center"/>
        </w:trPr>
        <w:tc>
          <w:tcPr>
            <w:tcW w:w="2545" w:type="pct"/>
          </w:tcPr>
          <w:p w14:paraId="7982CD07" w14:textId="6B774B5F"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09" w:type="pct"/>
            <w:shd w:val="clear" w:color="auto" w:fill="auto"/>
            <w:noWrap/>
            <w:vAlign w:val="bottom"/>
          </w:tcPr>
          <w:p w14:paraId="2A008C5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182</w:t>
            </w:r>
          </w:p>
        </w:tc>
        <w:tc>
          <w:tcPr>
            <w:tcW w:w="409" w:type="pct"/>
            <w:shd w:val="clear" w:color="auto" w:fill="auto"/>
            <w:noWrap/>
            <w:vAlign w:val="bottom"/>
          </w:tcPr>
          <w:p w14:paraId="7214B6C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183</w:t>
            </w:r>
          </w:p>
        </w:tc>
        <w:tc>
          <w:tcPr>
            <w:tcW w:w="409" w:type="pct"/>
            <w:shd w:val="clear" w:color="auto" w:fill="auto"/>
            <w:noWrap/>
            <w:vAlign w:val="bottom"/>
          </w:tcPr>
          <w:p w14:paraId="1FB3D91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184</w:t>
            </w:r>
          </w:p>
        </w:tc>
        <w:tc>
          <w:tcPr>
            <w:tcW w:w="409" w:type="pct"/>
            <w:shd w:val="clear" w:color="auto" w:fill="auto"/>
            <w:noWrap/>
            <w:vAlign w:val="bottom"/>
          </w:tcPr>
          <w:p w14:paraId="519C0C3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185</w:t>
            </w:r>
          </w:p>
        </w:tc>
        <w:tc>
          <w:tcPr>
            <w:tcW w:w="409" w:type="pct"/>
            <w:shd w:val="clear" w:color="auto" w:fill="auto"/>
            <w:noWrap/>
            <w:vAlign w:val="bottom"/>
          </w:tcPr>
          <w:p w14:paraId="6A8D710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187</w:t>
            </w:r>
          </w:p>
        </w:tc>
        <w:tc>
          <w:tcPr>
            <w:tcW w:w="409" w:type="pct"/>
            <w:shd w:val="clear" w:color="auto" w:fill="auto"/>
            <w:noWrap/>
            <w:vAlign w:val="bottom"/>
          </w:tcPr>
          <w:p w14:paraId="4F36B5B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188</w:t>
            </w:r>
          </w:p>
        </w:tc>
      </w:tr>
      <w:tr w:rsidR="003C3DA0" w:rsidRPr="00CC49AB" w14:paraId="564691B4" w14:textId="77777777" w:rsidTr="00CC49AB">
        <w:trPr>
          <w:trHeight w:val="144"/>
          <w:jc w:val="center"/>
        </w:trPr>
        <w:tc>
          <w:tcPr>
            <w:tcW w:w="2545" w:type="pct"/>
          </w:tcPr>
          <w:p w14:paraId="417AF73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09" w:type="pct"/>
            <w:shd w:val="clear" w:color="auto" w:fill="auto"/>
            <w:noWrap/>
            <w:vAlign w:val="bottom"/>
          </w:tcPr>
          <w:p w14:paraId="256A3A7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2471</w:t>
            </w:r>
          </w:p>
        </w:tc>
        <w:tc>
          <w:tcPr>
            <w:tcW w:w="409" w:type="pct"/>
            <w:shd w:val="clear" w:color="auto" w:fill="auto"/>
            <w:noWrap/>
            <w:vAlign w:val="bottom"/>
          </w:tcPr>
          <w:p w14:paraId="7752C65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2500</w:t>
            </w:r>
          </w:p>
        </w:tc>
        <w:tc>
          <w:tcPr>
            <w:tcW w:w="409" w:type="pct"/>
            <w:shd w:val="clear" w:color="auto" w:fill="auto"/>
            <w:noWrap/>
            <w:vAlign w:val="bottom"/>
          </w:tcPr>
          <w:p w14:paraId="3D8FFE4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2530</w:t>
            </w:r>
          </w:p>
        </w:tc>
        <w:tc>
          <w:tcPr>
            <w:tcW w:w="409" w:type="pct"/>
            <w:shd w:val="clear" w:color="auto" w:fill="auto"/>
            <w:noWrap/>
            <w:vAlign w:val="bottom"/>
          </w:tcPr>
          <w:p w14:paraId="5819C6D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2560</w:t>
            </w:r>
          </w:p>
        </w:tc>
        <w:tc>
          <w:tcPr>
            <w:tcW w:w="409" w:type="pct"/>
            <w:shd w:val="clear" w:color="auto" w:fill="auto"/>
            <w:noWrap/>
            <w:vAlign w:val="bottom"/>
          </w:tcPr>
          <w:p w14:paraId="6FED63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2590</w:t>
            </w:r>
          </w:p>
        </w:tc>
        <w:tc>
          <w:tcPr>
            <w:tcW w:w="409" w:type="pct"/>
            <w:shd w:val="clear" w:color="auto" w:fill="auto"/>
            <w:noWrap/>
            <w:vAlign w:val="bottom"/>
          </w:tcPr>
          <w:p w14:paraId="011D25F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2621</w:t>
            </w:r>
          </w:p>
        </w:tc>
      </w:tr>
      <w:tr w:rsidR="003C3DA0" w:rsidRPr="00CC49AB" w14:paraId="66A7068B" w14:textId="77777777" w:rsidTr="00CC49AB">
        <w:trPr>
          <w:trHeight w:val="144"/>
          <w:jc w:val="center"/>
        </w:trPr>
        <w:tc>
          <w:tcPr>
            <w:tcW w:w="2545" w:type="pct"/>
          </w:tcPr>
          <w:p w14:paraId="6C5094D5"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09" w:type="pct"/>
            <w:shd w:val="clear" w:color="auto" w:fill="auto"/>
            <w:noWrap/>
            <w:vAlign w:val="bottom"/>
          </w:tcPr>
          <w:p w14:paraId="6A6AB10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313</w:t>
            </w:r>
          </w:p>
        </w:tc>
        <w:tc>
          <w:tcPr>
            <w:tcW w:w="409" w:type="pct"/>
            <w:shd w:val="clear" w:color="auto" w:fill="auto"/>
            <w:noWrap/>
            <w:vAlign w:val="bottom"/>
          </w:tcPr>
          <w:p w14:paraId="1A15567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314</w:t>
            </w:r>
          </w:p>
        </w:tc>
        <w:tc>
          <w:tcPr>
            <w:tcW w:w="409" w:type="pct"/>
            <w:shd w:val="clear" w:color="auto" w:fill="auto"/>
            <w:noWrap/>
            <w:vAlign w:val="bottom"/>
          </w:tcPr>
          <w:p w14:paraId="3FA4058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315</w:t>
            </w:r>
          </w:p>
        </w:tc>
        <w:tc>
          <w:tcPr>
            <w:tcW w:w="409" w:type="pct"/>
            <w:shd w:val="clear" w:color="auto" w:fill="auto"/>
            <w:noWrap/>
            <w:vAlign w:val="bottom"/>
          </w:tcPr>
          <w:p w14:paraId="1274D92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316</w:t>
            </w:r>
          </w:p>
        </w:tc>
        <w:tc>
          <w:tcPr>
            <w:tcW w:w="409" w:type="pct"/>
            <w:shd w:val="clear" w:color="auto" w:fill="auto"/>
            <w:noWrap/>
            <w:vAlign w:val="bottom"/>
          </w:tcPr>
          <w:p w14:paraId="27BB36C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317</w:t>
            </w:r>
          </w:p>
        </w:tc>
        <w:tc>
          <w:tcPr>
            <w:tcW w:w="409" w:type="pct"/>
            <w:shd w:val="clear" w:color="auto" w:fill="auto"/>
            <w:noWrap/>
            <w:vAlign w:val="bottom"/>
          </w:tcPr>
          <w:p w14:paraId="543093E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318</w:t>
            </w:r>
          </w:p>
        </w:tc>
      </w:tr>
      <w:tr w:rsidR="003C3DA0" w:rsidRPr="00CC49AB" w14:paraId="41133314" w14:textId="77777777" w:rsidTr="00CC49AB">
        <w:trPr>
          <w:trHeight w:val="144"/>
          <w:jc w:val="center"/>
        </w:trPr>
        <w:tc>
          <w:tcPr>
            <w:tcW w:w="2545" w:type="pct"/>
          </w:tcPr>
          <w:p w14:paraId="30B2E57A"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09" w:type="pct"/>
            <w:shd w:val="clear" w:color="auto" w:fill="auto"/>
            <w:noWrap/>
            <w:vAlign w:val="bottom"/>
          </w:tcPr>
          <w:p w14:paraId="5A1A512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69</w:t>
            </w:r>
          </w:p>
        </w:tc>
        <w:tc>
          <w:tcPr>
            <w:tcW w:w="409" w:type="pct"/>
            <w:shd w:val="clear" w:color="auto" w:fill="auto"/>
            <w:noWrap/>
            <w:vAlign w:val="bottom"/>
          </w:tcPr>
          <w:p w14:paraId="3EA7810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69</w:t>
            </w:r>
          </w:p>
        </w:tc>
        <w:tc>
          <w:tcPr>
            <w:tcW w:w="409" w:type="pct"/>
            <w:shd w:val="clear" w:color="auto" w:fill="auto"/>
            <w:noWrap/>
            <w:vAlign w:val="bottom"/>
          </w:tcPr>
          <w:p w14:paraId="3B0EF20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69</w:t>
            </w:r>
          </w:p>
        </w:tc>
        <w:tc>
          <w:tcPr>
            <w:tcW w:w="409" w:type="pct"/>
            <w:shd w:val="clear" w:color="auto" w:fill="auto"/>
            <w:noWrap/>
            <w:vAlign w:val="bottom"/>
          </w:tcPr>
          <w:p w14:paraId="47676DE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70</w:t>
            </w:r>
          </w:p>
        </w:tc>
        <w:tc>
          <w:tcPr>
            <w:tcW w:w="409" w:type="pct"/>
            <w:shd w:val="clear" w:color="auto" w:fill="auto"/>
            <w:noWrap/>
            <w:vAlign w:val="bottom"/>
          </w:tcPr>
          <w:p w14:paraId="65F0FB3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70</w:t>
            </w:r>
          </w:p>
        </w:tc>
        <w:tc>
          <w:tcPr>
            <w:tcW w:w="409" w:type="pct"/>
            <w:shd w:val="clear" w:color="auto" w:fill="auto"/>
            <w:noWrap/>
            <w:vAlign w:val="bottom"/>
          </w:tcPr>
          <w:p w14:paraId="68E1FF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70</w:t>
            </w:r>
          </w:p>
        </w:tc>
      </w:tr>
      <w:tr w:rsidR="003C3DA0" w:rsidRPr="00CC49AB" w14:paraId="4FCD34A0" w14:textId="77777777" w:rsidTr="00CC49AB">
        <w:trPr>
          <w:trHeight w:val="144"/>
          <w:jc w:val="center"/>
        </w:trPr>
        <w:tc>
          <w:tcPr>
            <w:tcW w:w="2545" w:type="pct"/>
          </w:tcPr>
          <w:p w14:paraId="189B69D9"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09" w:type="pct"/>
            <w:shd w:val="clear" w:color="auto" w:fill="auto"/>
            <w:noWrap/>
            <w:vAlign w:val="bottom"/>
          </w:tcPr>
          <w:p w14:paraId="1D386CA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11483</w:t>
            </w:r>
          </w:p>
        </w:tc>
        <w:tc>
          <w:tcPr>
            <w:tcW w:w="409" w:type="pct"/>
            <w:shd w:val="clear" w:color="auto" w:fill="auto"/>
            <w:noWrap/>
            <w:vAlign w:val="bottom"/>
          </w:tcPr>
          <w:p w14:paraId="18ADB6D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11582</w:t>
            </w:r>
          </w:p>
        </w:tc>
        <w:tc>
          <w:tcPr>
            <w:tcW w:w="409" w:type="pct"/>
            <w:shd w:val="clear" w:color="auto" w:fill="auto"/>
            <w:noWrap/>
            <w:vAlign w:val="bottom"/>
          </w:tcPr>
          <w:p w14:paraId="5B4CEE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11683</w:t>
            </w:r>
          </w:p>
        </w:tc>
        <w:tc>
          <w:tcPr>
            <w:tcW w:w="409" w:type="pct"/>
            <w:shd w:val="clear" w:color="auto" w:fill="auto"/>
            <w:noWrap/>
            <w:vAlign w:val="bottom"/>
          </w:tcPr>
          <w:p w14:paraId="3165FFB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11784</w:t>
            </w:r>
          </w:p>
        </w:tc>
        <w:tc>
          <w:tcPr>
            <w:tcW w:w="409" w:type="pct"/>
            <w:shd w:val="clear" w:color="auto" w:fill="auto"/>
            <w:noWrap/>
            <w:vAlign w:val="bottom"/>
          </w:tcPr>
          <w:p w14:paraId="310FBBD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11886</w:t>
            </w:r>
          </w:p>
        </w:tc>
        <w:tc>
          <w:tcPr>
            <w:tcW w:w="409" w:type="pct"/>
            <w:shd w:val="clear" w:color="auto" w:fill="auto"/>
            <w:noWrap/>
            <w:vAlign w:val="bottom"/>
          </w:tcPr>
          <w:p w14:paraId="43A5EEF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11990</w:t>
            </w:r>
          </w:p>
        </w:tc>
      </w:tr>
      <w:tr w:rsidR="003C3DA0" w:rsidRPr="00CC49AB" w14:paraId="4A92C8D1" w14:textId="77777777" w:rsidTr="00CC49AB">
        <w:trPr>
          <w:trHeight w:val="144"/>
          <w:jc w:val="center"/>
        </w:trPr>
        <w:tc>
          <w:tcPr>
            <w:tcW w:w="2545" w:type="pct"/>
            <w:shd w:val="clear" w:color="auto" w:fill="FDE9D9" w:themeFill="accent6" w:themeFillTint="33"/>
          </w:tcPr>
          <w:p w14:paraId="0E68AF2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09" w:type="pct"/>
            <w:shd w:val="clear" w:color="auto" w:fill="FDE9D9" w:themeFill="accent6" w:themeFillTint="33"/>
            <w:noWrap/>
            <w:vAlign w:val="center"/>
          </w:tcPr>
          <w:p w14:paraId="61131FA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2035</w:t>
            </w:r>
          </w:p>
        </w:tc>
        <w:tc>
          <w:tcPr>
            <w:tcW w:w="409" w:type="pct"/>
            <w:shd w:val="clear" w:color="auto" w:fill="FDE9D9" w:themeFill="accent6" w:themeFillTint="33"/>
            <w:noWrap/>
            <w:vAlign w:val="center"/>
          </w:tcPr>
          <w:p w14:paraId="35B289B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2036</w:t>
            </w:r>
          </w:p>
        </w:tc>
        <w:tc>
          <w:tcPr>
            <w:tcW w:w="409" w:type="pct"/>
            <w:shd w:val="clear" w:color="auto" w:fill="FDE9D9" w:themeFill="accent6" w:themeFillTint="33"/>
            <w:noWrap/>
            <w:vAlign w:val="center"/>
          </w:tcPr>
          <w:p w14:paraId="1D59D38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2037</w:t>
            </w:r>
          </w:p>
        </w:tc>
        <w:tc>
          <w:tcPr>
            <w:tcW w:w="409" w:type="pct"/>
            <w:shd w:val="clear" w:color="auto" w:fill="FDE9D9" w:themeFill="accent6" w:themeFillTint="33"/>
            <w:noWrap/>
            <w:vAlign w:val="center"/>
          </w:tcPr>
          <w:p w14:paraId="1A139AD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2038</w:t>
            </w:r>
          </w:p>
        </w:tc>
        <w:tc>
          <w:tcPr>
            <w:tcW w:w="409" w:type="pct"/>
            <w:shd w:val="clear" w:color="auto" w:fill="FDE9D9" w:themeFill="accent6" w:themeFillTint="33"/>
            <w:noWrap/>
            <w:vAlign w:val="center"/>
          </w:tcPr>
          <w:p w14:paraId="7D26D1B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2039</w:t>
            </w:r>
          </w:p>
        </w:tc>
        <w:tc>
          <w:tcPr>
            <w:tcW w:w="409" w:type="pct"/>
            <w:shd w:val="clear" w:color="auto" w:fill="FDE9D9" w:themeFill="accent6" w:themeFillTint="33"/>
            <w:noWrap/>
            <w:vAlign w:val="center"/>
          </w:tcPr>
          <w:p w14:paraId="55481D2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2040</w:t>
            </w:r>
          </w:p>
        </w:tc>
      </w:tr>
      <w:tr w:rsidR="003C3DA0" w:rsidRPr="00CC49AB" w14:paraId="0F7CCFB3" w14:textId="77777777" w:rsidTr="00CC49AB">
        <w:trPr>
          <w:trHeight w:val="144"/>
          <w:jc w:val="center"/>
        </w:trPr>
        <w:tc>
          <w:tcPr>
            <w:tcW w:w="2545" w:type="pct"/>
          </w:tcPr>
          <w:p w14:paraId="7C2ED27D"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09" w:type="pct"/>
            <w:shd w:val="clear" w:color="auto" w:fill="auto"/>
            <w:noWrap/>
            <w:vAlign w:val="bottom"/>
          </w:tcPr>
          <w:p w14:paraId="2B4DFA1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6279</w:t>
            </w:r>
          </w:p>
        </w:tc>
        <w:tc>
          <w:tcPr>
            <w:tcW w:w="409" w:type="pct"/>
            <w:shd w:val="clear" w:color="auto" w:fill="auto"/>
            <w:noWrap/>
            <w:vAlign w:val="bottom"/>
          </w:tcPr>
          <w:p w14:paraId="697F7DB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6332</w:t>
            </w:r>
          </w:p>
        </w:tc>
        <w:tc>
          <w:tcPr>
            <w:tcW w:w="409" w:type="pct"/>
            <w:shd w:val="clear" w:color="auto" w:fill="auto"/>
            <w:noWrap/>
            <w:vAlign w:val="bottom"/>
          </w:tcPr>
          <w:p w14:paraId="5B060AD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6386</w:t>
            </w:r>
          </w:p>
        </w:tc>
        <w:tc>
          <w:tcPr>
            <w:tcW w:w="409" w:type="pct"/>
            <w:shd w:val="clear" w:color="auto" w:fill="auto"/>
            <w:noWrap/>
            <w:vAlign w:val="bottom"/>
          </w:tcPr>
          <w:p w14:paraId="11DB2A5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6440</w:t>
            </w:r>
          </w:p>
        </w:tc>
        <w:tc>
          <w:tcPr>
            <w:tcW w:w="409" w:type="pct"/>
            <w:shd w:val="clear" w:color="auto" w:fill="auto"/>
            <w:noWrap/>
            <w:vAlign w:val="bottom"/>
          </w:tcPr>
          <w:p w14:paraId="1FF3D04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6495</w:t>
            </w:r>
          </w:p>
        </w:tc>
        <w:tc>
          <w:tcPr>
            <w:tcW w:w="409" w:type="pct"/>
            <w:shd w:val="clear" w:color="auto" w:fill="auto"/>
            <w:noWrap/>
            <w:vAlign w:val="bottom"/>
          </w:tcPr>
          <w:p w14:paraId="67890B2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6550</w:t>
            </w:r>
          </w:p>
        </w:tc>
      </w:tr>
      <w:tr w:rsidR="003C3DA0" w:rsidRPr="00CC49AB" w14:paraId="55F94C5A" w14:textId="77777777" w:rsidTr="00CC49AB">
        <w:trPr>
          <w:trHeight w:val="144"/>
          <w:jc w:val="center"/>
        </w:trPr>
        <w:tc>
          <w:tcPr>
            <w:tcW w:w="2545" w:type="pct"/>
          </w:tcPr>
          <w:p w14:paraId="4238D048"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09" w:type="pct"/>
            <w:shd w:val="clear" w:color="auto" w:fill="auto"/>
            <w:noWrap/>
            <w:vAlign w:val="bottom"/>
          </w:tcPr>
          <w:p w14:paraId="189B343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2584</w:t>
            </w:r>
          </w:p>
        </w:tc>
        <w:tc>
          <w:tcPr>
            <w:tcW w:w="409" w:type="pct"/>
            <w:shd w:val="clear" w:color="auto" w:fill="auto"/>
            <w:noWrap/>
            <w:vAlign w:val="bottom"/>
          </w:tcPr>
          <w:p w14:paraId="152F2EE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2602</w:t>
            </w:r>
          </w:p>
        </w:tc>
        <w:tc>
          <w:tcPr>
            <w:tcW w:w="409" w:type="pct"/>
            <w:shd w:val="clear" w:color="auto" w:fill="auto"/>
            <w:noWrap/>
            <w:vAlign w:val="bottom"/>
          </w:tcPr>
          <w:p w14:paraId="4E27E0C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2619</w:t>
            </w:r>
          </w:p>
        </w:tc>
        <w:tc>
          <w:tcPr>
            <w:tcW w:w="409" w:type="pct"/>
            <w:shd w:val="clear" w:color="auto" w:fill="auto"/>
            <w:noWrap/>
            <w:vAlign w:val="bottom"/>
          </w:tcPr>
          <w:p w14:paraId="6AE6683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2637</w:t>
            </w:r>
          </w:p>
        </w:tc>
        <w:tc>
          <w:tcPr>
            <w:tcW w:w="409" w:type="pct"/>
            <w:shd w:val="clear" w:color="auto" w:fill="auto"/>
            <w:noWrap/>
            <w:vAlign w:val="bottom"/>
          </w:tcPr>
          <w:p w14:paraId="2437E0F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2655</w:t>
            </w:r>
          </w:p>
        </w:tc>
        <w:tc>
          <w:tcPr>
            <w:tcW w:w="409" w:type="pct"/>
            <w:shd w:val="clear" w:color="auto" w:fill="auto"/>
            <w:noWrap/>
            <w:vAlign w:val="bottom"/>
          </w:tcPr>
          <w:p w14:paraId="0EBF24F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2673</w:t>
            </w:r>
          </w:p>
        </w:tc>
      </w:tr>
      <w:tr w:rsidR="003C3DA0" w:rsidRPr="00CC49AB" w14:paraId="23EFFAED" w14:textId="77777777" w:rsidTr="00CC49AB">
        <w:trPr>
          <w:trHeight w:val="144"/>
          <w:jc w:val="center"/>
        </w:trPr>
        <w:tc>
          <w:tcPr>
            <w:tcW w:w="2545" w:type="pct"/>
          </w:tcPr>
          <w:p w14:paraId="57F2FCE0" w14:textId="5A936708"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09" w:type="pct"/>
            <w:shd w:val="clear" w:color="auto" w:fill="auto"/>
            <w:noWrap/>
            <w:vAlign w:val="bottom"/>
          </w:tcPr>
          <w:p w14:paraId="1FDBF19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189</w:t>
            </w:r>
          </w:p>
        </w:tc>
        <w:tc>
          <w:tcPr>
            <w:tcW w:w="409" w:type="pct"/>
            <w:shd w:val="clear" w:color="auto" w:fill="auto"/>
            <w:noWrap/>
            <w:vAlign w:val="bottom"/>
          </w:tcPr>
          <w:p w14:paraId="53D0345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190</w:t>
            </w:r>
          </w:p>
        </w:tc>
        <w:tc>
          <w:tcPr>
            <w:tcW w:w="409" w:type="pct"/>
            <w:shd w:val="clear" w:color="auto" w:fill="auto"/>
            <w:noWrap/>
            <w:vAlign w:val="bottom"/>
          </w:tcPr>
          <w:p w14:paraId="75753C4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192</w:t>
            </w:r>
          </w:p>
        </w:tc>
        <w:tc>
          <w:tcPr>
            <w:tcW w:w="409" w:type="pct"/>
            <w:shd w:val="clear" w:color="auto" w:fill="auto"/>
            <w:noWrap/>
            <w:vAlign w:val="bottom"/>
          </w:tcPr>
          <w:p w14:paraId="2D95887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193</w:t>
            </w:r>
          </w:p>
        </w:tc>
        <w:tc>
          <w:tcPr>
            <w:tcW w:w="409" w:type="pct"/>
            <w:shd w:val="clear" w:color="auto" w:fill="auto"/>
            <w:noWrap/>
            <w:vAlign w:val="bottom"/>
          </w:tcPr>
          <w:p w14:paraId="5CA12B0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194</w:t>
            </w:r>
          </w:p>
        </w:tc>
        <w:tc>
          <w:tcPr>
            <w:tcW w:w="409" w:type="pct"/>
            <w:shd w:val="clear" w:color="auto" w:fill="auto"/>
            <w:noWrap/>
            <w:vAlign w:val="bottom"/>
          </w:tcPr>
          <w:p w14:paraId="2DFB7CD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196</w:t>
            </w:r>
          </w:p>
        </w:tc>
      </w:tr>
      <w:tr w:rsidR="003C3DA0" w:rsidRPr="00CC49AB" w14:paraId="0FA652DB" w14:textId="77777777" w:rsidTr="00CC49AB">
        <w:trPr>
          <w:trHeight w:val="144"/>
          <w:jc w:val="center"/>
        </w:trPr>
        <w:tc>
          <w:tcPr>
            <w:tcW w:w="2545" w:type="pct"/>
          </w:tcPr>
          <w:p w14:paraId="487A14E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09" w:type="pct"/>
            <w:shd w:val="clear" w:color="auto" w:fill="auto"/>
            <w:noWrap/>
            <w:vAlign w:val="bottom"/>
          </w:tcPr>
          <w:p w14:paraId="0E802A8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2652</w:t>
            </w:r>
          </w:p>
        </w:tc>
        <w:tc>
          <w:tcPr>
            <w:tcW w:w="409" w:type="pct"/>
            <w:shd w:val="clear" w:color="auto" w:fill="auto"/>
            <w:noWrap/>
            <w:vAlign w:val="bottom"/>
          </w:tcPr>
          <w:p w14:paraId="65ED0DC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2684</w:t>
            </w:r>
          </w:p>
        </w:tc>
        <w:tc>
          <w:tcPr>
            <w:tcW w:w="409" w:type="pct"/>
            <w:shd w:val="clear" w:color="auto" w:fill="auto"/>
            <w:noWrap/>
            <w:vAlign w:val="bottom"/>
          </w:tcPr>
          <w:p w14:paraId="5236921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2716</w:t>
            </w:r>
          </w:p>
        </w:tc>
        <w:tc>
          <w:tcPr>
            <w:tcW w:w="409" w:type="pct"/>
            <w:shd w:val="clear" w:color="auto" w:fill="auto"/>
            <w:noWrap/>
            <w:vAlign w:val="bottom"/>
          </w:tcPr>
          <w:p w14:paraId="128F4D6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2748</w:t>
            </w:r>
          </w:p>
        </w:tc>
        <w:tc>
          <w:tcPr>
            <w:tcW w:w="409" w:type="pct"/>
            <w:shd w:val="clear" w:color="auto" w:fill="auto"/>
            <w:noWrap/>
            <w:vAlign w:val="bottom"/>
          </w:tcPr>
          <w:p w14:paraId="1E9A3CF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2781</w:t>
            </w:r>
          </w:p>
        </w:tc>
        <w:tc>
          <w:tcPr>
            <w:tcW w:w="409" w:type="pct"/>
            <w:shd w:val="clear" w:color="auto" w:fill="auto"/>
            <w:noWrap/>
            <w:vAlign w:val="bottom"/>
          </w:tcPr>
          <w:p w14:paraId="1E21BEE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2814</w:t>
            </w:r>
          </w:p>
        </w:tc>
      </w:tr>
      <w:tr w:rsidR="003C3DA0" w:rsidRPr="00CC49AB" w14:paraId="06B7A68A" w14:textId="77777777" w:rsidTr="00CC49AB">
        <w:trPr>
          <w:trHeight w:val="144"/>
          <w:jc w:val="center"/>
        </w:trPr>
        <w:tc>
          <w:tcPr>
            <w:tcW w:w="2545" w:type="pct"/>
          </w:tcPr>
          <w:p w14:paraId="7AC55D58"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09" w:type="pct"/>
            <w:shd w:val="clear" w:color="auto" w:fill="auto"/>
            <w:noWrap/>
            <w:vAlign w:val="bottom"/>
          </w:tcPr>
          <w:p w14:paraId="009AE53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319</w:t>
            </w:r>
          </w:p>
        </w:tc>
        <w:tc>
          <w:tcPr>
            <w:tcW w:w="409" w:type="pct"/>
            <w:shd w:val="clear" w:color="auto" w:fill="auto"/>
            <w:noWrap/>
            <w:vAlign w:val="bottom"/>
          </w:tcPr>
          <w:p w14:paraId="5159412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320</w:t>
            </w:r>
          </w:p>
        </w:tc>
        <w:tc>
          <w:tcPr>
            <w:tcW w:w="409" w:type="pct"/>
            <w:shd w:val="clear" w:color="auto" w:fill="auto"/>
            <w:noWrap/>
            <w:vAlign w:val="bottom"/>
          </w:tcPr>
          <w:p w14:paraId="6824856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321</w:t>
            </w:r>
          </w:p>
        </w:tc>
        <w:tc>
          <w:tcPr>
            <w:tcW w:w="409" w:type="pct"/>
            <w:shd w:val="clear" w:color="auto" w:fill="auto"/>
            <w:noWrap/>
            <w:vAlign w:val="bottom"/>
          </w:tcPr>
          <w:p w14:paraId="5C1D98E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322</w:t>
            </w:r>
          </w:p>
        </w:tc>
        <w:tc>
          <w:tcPr>
            <w:tcW w:w="409" w:type="pct"/>
            <w:shd w:val="clear" w:color="auto" w:fill="auto"/>
            <w:noWrap/>
            <w:vAlign w:val="bottom"/>
          </w:tcPr>
          <w:p w14:paraId="767EC3E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323</w:t>
            </w:r>
          </w:p>
        </w:tc>
        <w:tc>
          <w:tcPr>
            <w:tcW w:w="409" w:type="pct"/>
            <w:shd w:val="clear" w:color="auto" w:fill="auto"/>
            <w:noWrap/>
            <w:vAlign w:val="bottom"/>
          </w:tcPr>
          <w:p w14:paraId="782D8E4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324</w:t>
            </w:r>
          </w:p>
        </w:tc>
      </w:tr>
      <w:tr w:rsidR="003C3DA0" w:rsidRPr="00CC49AB" w14:paraId="12AFCA6E" w14:textId="77777777" w:rsidTr="00CC49AB">
        <w:trPr>
          <w:trHeight w:val="144"/>
          <w:jc w:val="center"/>
        </w:trPr>
        <w:tc>
          <w:tcPr>
            <w:tcW w:w="2545" w:type="pct"/>
          </w:tcPr>
          <w:p w14:paraId="4E7CBBE5"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09" w:type="pct"/>
            <w:shd w:val="clear" w:color="auto" w:fill="auto"/>
            <w:noWrap/>
            <w:vAlign w:val="bottom"/>
          </w:tcPr>
          <w:p w14:paraId="2241302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70</w:t>
            </w:r>
          </w:p>
        </w:tc>
        <w:tc>
          <w:tcPr>
            <w:tcW w:w="409" w:type="pct"/>
            <w:shd w:val="clear" w:color="auto" w:fill="auto"/>
            <w:noWrap/>
            <w:vAlign w:val="bottom"/>
          </w:tcPr>
          <w:p w14:paraId="39E0706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71</w:t>
            </w:r>
          </w:p>
        </w:tc>
        <w:tc>
          <w:tcPr>
            <w:tcW w:w="409" w:type="pct"/>
            <w:shd w:val="clear" w:color="auto" w:fill="auto"/>
            <w:noWrap/>
            <w:vAlign w:val="bottom"/>
          </w:tcPr>
          <w:p w14:paraId="7245EAE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71</w:t>
            </w:r>
          </w:p>
        </w:tc>
        <w:tc>
          <w:tcPr>
            <w:tcW w:w="409" w:type="pct"/>
            <w:shd w:val="clear" w:color="auto" w:fill="auto"/>
            <w:noWrap/>
            <w:vAlign w:val="bottom"/>
          </w:tcPr>
          <w:p w14:paraId="7F51699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71</w:t>
            </w:r>
          </w:p>
        </w:tc>
        <w:tc>
          <w:tcPr>
            <w:tcW w:w="409" w:type="pct"/>
            <w:shd w:val="clear" w:color="auto" w:fill="auto"/>
            <w:noWrap/>
            <w:vAlign w:val="bottom"/>
          </w:tcPr>
          <w:p w14:paraId="714BF52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71</w:t>
            </w:r>
          </w:p>
        </w:tc>
        <w:tc>
          <w:tcPr>
            <w:tcW w:w="409" w:type="pct"/>
            <w:shd w:val="clear" w:color="auto" w:fill="auto"/>
            <w:noWrap/>
            <w:vAlign w:val="bottom"/>
          </w:tcPr>
          <w:p w14:paraId="0A08E7C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72</w:t>
            </w:r>
          </w:p>
        </w:tc>
      </w:tr>
      <w:tr w:rsidR="003C3DA0" w:rsidRPr="00CC49AB" w14:paraId="27161B4A" w14:textId="77777777" w:rsidTr="00CC49AB">
        <w:trPr>
          <w:trHeight w:val="144"/>
          <w:jc w:val="center"/>
        </w:trPr>
        <w:tc>
          <w:tcPr>
            <w:tcW w:w="2545" w:type="pct"/>
          </w:tcPr>
          <w:p w14:paraId="7CF5A657"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09" w:type="pct"/>
            <w:shd w:val="clear" w:color="auto" w:fill="auto"/>
            <w:noWrap/>
            <w:vAlign w:val="bottom"/>
          </w:tcPr>
          <w:p w14:paraId="76FB434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12094</w:t>
            </w:r>
          </w:p>
        </w:tc>
        <w:tc>
          <w:tcPr>
            <w:tcW w:w="409" w:type="pct"/>
            <w:shd w:val="clear" w:color="auto" w:fill="auto"/>
            <w:noWrap/>
            <w:vAlign w:val="bottom"/>
          </w:tcPr>
          <w:p w14:paraId="2050D56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12199</w:t>
            </w:r>
          </w:p>
        </w:tc>
        <w:tc>
          <w:tcPr>
            <w:tcW w:w="409" w:type="pct"/>
            <w:shd w:val="clear" w:color="auto" w:fill="auto"/>
            <w:noWrap/>
            <w:vAlign w:val="bottom"/>
          </w:tcPr>
          <w:p w14:paraId="5816DB4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12305</w:t>
            </w:r>
          </w:p>
        </w:tc>
        <w:tc>
          <w:tcPr>
            <w:tcW w:w="409" w:type="pct"/>
            <w:shd w:val="clear" w:color="auto" w:fill="auto"/>
            <w:noWrap/>
            <w:vAlign w:val="bottom"/>
          </w:tcPr>
          <w:p w14:paraId="7FE81CD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12412</w:t>
            </w:r>
          </w:p>
        </w:tc>
        <w:tc>
          <w:tcPr>
            <w:tcW w:w="409" w:type="pct"/>
            <w:shd w:val="clear" w:color="auto" w:fill="auto"/>
            <w:noWrap/>
            <w:vAlign w:val="bottom"/>
          </w:tcPr>
          <w:p w14:paraId="06A77EB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12520</w:t>
            </w:r>
          </w:p>
        </w:tc>
        <w:tc>
          <w:tcPr>
            <w:tcW w:w="409" w:type="pct"/>
            <w:shd w:val="clear" w:color="auto" w:fill="auto"/>
            <w:noWrap/>
            <w:vAlign w:val="bottom"/>
          </w:tcPr>
          <w:p w14:paraId="62B3CEE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12629</w:t>
            </w:r>
          </w:p>
        </w:tc>
      </w:tr>
      <w:tr w:rsidR="003C3DA0" w:rsidRPr="00CC49AB" w14:paraId="0DE09AE1" w14:textId="77777777" w:rsidTr="00CC49AB">
        <w:trPr>
          <w:trHeight w:val="144"/>
          <w:jc w:val="center"/>
        </w:trPr>
        <w:tc>
          <w:tcPr>
            <w:tcW w:w="2545" w:type="pct"/>
            <w:shd w:val="clear" w:color="auto" w:fill="FDE9D9" w:themeFill="accent6" w:themeFillTint="33"/>
          </w:tcPr>
          <w:p w14:paraId="16219A6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09" w:type="pct"/>
            <w:shd w:val="clear" w:color="auto" w:fill="FDE9D9" w:themeFill="accent6" w:themeFillTint="33"/>
            <w:noWrap/>
            <w:vAlign w:val="center"/>
          </w:tcPr>
          <w:p w14:paraId="222D6E4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2041</w:t>
            </w:r>
          </w:p>
        </w:tc>
        <w:tc>
          <w:tcPr>
            <w:tcW w:w="409" w:type="pct"/>
            <w:shd w:val="clear" w:color="auto" w:fill="FDE9D9" w:themeFill="accent6" w:themeFillTint="33"/>
            <w:noWrap/>
            <w:vAlign w:val="center"/>
          </w:tcPr>
          <w:p w14:paraId="43ECAC9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2042</w:t>
            </w:r>
          </w:p>
        </w:tc>
        <w:tc>
          <w:tcPr>
            <w:tcW w:w="409" w:type="pct"/>
            <w:shd w:val="clear" w:color="auto" w:fill="FDE9D9" w:themeFill="accent6" w:themeFillTint="33"/>
            <w:noWrap/>
            <w:vAlign w:val="center"/>
          </w:tcPr>
          <w:p w14:paraId="69A57D3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2043</w:t>
            </w:r>
          </w:p>
        </w:tc>
        <w:tc>
          <w:tcPr>
            <w:tcW w:w="409" w:type="pct"/>
            <w:shd w:val="clear" w:color="auto" w:fill="FDE9D9" w:themeFill="accent6" w:themeFillTint="33"/>
            <w:noWrap/>
            <w:vAlign w:val="center"/>
          </w:tcPr>
          <w:p w14:paraId="0CC24DF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2044</w:t>
            </w:r>
          </w:p>
        </w:tc>
        <w:tc>
          <w:tcPr>
            <w:tcW w:w="409" w:type="pct"/>
            <w:shd w:val="clear" w:color="auto" w:fill="FDE9D9" w:themeFill="accent6" w:themeFillTint="33"/>
            <w:noWrap/>
            <w:vAlign w:val="center"/>
          </w:tcPr>
          <w:p w14:paraId="153627D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2045</w:t>
            </w:r>
          </w:p>
        </w:tc>
        <w:tc>
          <w:tcPr>
            <w:tcW w:w="409" w:type="pct"/>
            <w:shd w:val="clear" w:color="auto" w:fill="FDE9D9" w:themeFill="accent6" w:themeFillTint="33"/>
            <w:noWrap/>
            <w:vAlign w:val="center"/>
          </w:tcPr>
          <w:p w14:paraId="59A4446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2046</w:t>
            </w:r>
          </w:p>
        </w:tc>
      </w:tr>
      <w:tr w:rsidR="003C3DA0" w:rsidRPr="00CC49AB" w14:paraId="76E2D508" w14:textId="77777777" w:rsidTr="00CC49AB">
        <w:trPr>
          <w:trHeight w:val="144"/>
          <w:jc w:val="center"/>
        </w:trPr>
        <w:tc>
          <w:tcPr>
            <w:tcW w:w="2545" w:type="pct"/>
          </w:tcPr>
          <w:p w14:paraId="7CA2687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09" w:type="pct"/>
            <w:shd w:val="clear" w:color="auto" w:fill="auto"/>
            <w:noWrap/>
            <w:vAlign w:val="bottom"/>
          </w:tcPr>
          <w:p w14:paraId="7D8E054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6606</w:t>
            </w:r>
          </w:p>
        </w:tc>
        <w:tc>
          <w:tcPr>
            <w:tcW w:w="409" w:type="pct"/>
            <w:shd w:val="clear" w:color="auto" w:fill="auto"/>
            <w:noWrap/>
            <w:vAlign w:val="bottom"/>
          </w:tcPr>
          <w:p w14:paraId="4C6C63A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6662</w:t>
            </w:r>
          </w:p>
        </w:tc>
        <w:tc>
          <w:tcPr>
            <w:tcW w:w="409" w:type="pct"/>
            <w:shd w:val="clear" w:color="auto" w:fill="auto"/>
            <w:noWrap/>
            <w:vAlign w:val="bottom"/>
          </w:tcPr>
          <w:p w14:paraId="7538042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6719</w:t>
            </w:r>
          </w:p>
        </w:tc>
        <w:tc>
          <w:tcPr>
            <w:tcW w:w="409" w:type="pct"/>
            <w:shd w:val="clear" w:color="auto" w:fill="auto"/>
            <w:noWrap/>
            <w:vAlign w:val="bottom"/>
          </w:tcPr>
          <w:p w14:paraId="01049AD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6776</w:t>
            </w:r>
          </w:p>
        </w:tc>
        <w:tc>
          <w:tcPr>
            <w:tcW w:w="409" w:type="pct"/>
            <w:shd w:val="clear" w:color="auto" w:fill="auto"/>
            <w:noWrap/>
            <w:vAlign w:val="bottom"/>
          </w:tcPr>
          <w:p w14:paraId="28B442E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6833</w:t>
            </w:r>
          </w:p>
        </w:tc>
        <w:tc>
          <w:tcPr>
            <w:tcW w:w="409" w:type="pct"/>
            <w:shd w:val="clear" w:color="auto" w:fill="auto"/>
            <w:noWrap/>
            <w:vAlign w:val="bottom"/>
          </w:tcPr>
          <w:p w14:paraId="267879B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6891</w:t>
            </w:r>
          </w:p>
        </w:tc>
      </w:tr>
      <w:tr w:rsidR="003C3DA0" w:rsidRPr="00CC49AB" w14:paraId="64456C39" w14:textId="77777777" w:rsidTr="00CC49AB">
        <w:trPr>
          <w:trHeight w:val="144"/>
          <w:jc w:val="center"/>
        </w:trPr>
        <w:tc>
          <w:tcPr>
            <w:tcW w:w="2545" w:type="pct"/>
          </w:tcPr>
          <w:p w14:paraId="77139125"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09" w:type="pct"/>
            <w:shd w:val="clear" w:color="auto" w:fill="auto"/>
            <w:noWrap/>
            <w:vAlign w:val="bottom"/>
          </w:tcPr>
          <w:p w14:paraId="44B43CF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2691</w:t>
            </w:r>
          </w:p>
        </w:tc>
        <w:tc>
          <w:tcPr>
            <w:tcW w:w="409" w:type="pct"/>
            <w:shd w:val="clear" w:color="auto" w:fill="auto"/>
            <w:noWrap/>
            <w:vAlign w:val="bottom"/>
          </w:tcPr>
          <w:p w14:paraId="51949C3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2710</w:t>
            </w:r>
          </w:p>
        </w:tc>
        <w:tc>
          <w:tcPr>
            <w:tcW w:w="409" w:type="pct"/>
            <w:shd w:val="clear" w:color="auto" w:fill="auto"/>
            <w:noWrap/>
            <w:vAlign w:val="bottom"/>
          </w:tcPr>
          <w:p w14:paraId="4D38B4F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2728</w:t>
            </w:r>
          </w:p>
        </w:tc>
        <w:tc>
          <w:tcPr>
            <w:tcW w:w="409" w:type="pct"/>
            <w:shd w:val="clear" w:color="auto" w:fill="auto"/>
            <w:noWrap/>
            <w:vAlign w:val="bottom"/>
          </w:tcPr>
          <w:p w14:paraId="1382D47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2747</w:t>
            </w:r>
          </w:p>
        </w:tc>
        <w:tc>
          <w:tcPr>
            <w:tcW w:w="409" w:type="pct"/>
            <w:shd w:val="clear" w:color="auto" w:fill="auto"/>
            <w:noWrap/>
            <w:vAlign w:val="bottom"/>
          </w:tcPr>
          <w:p w14:paraId="1D1E0C0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2765</w:t>
            </w:r>
          </w:p>
        </w:tc>
        <w:tc>
          <w:tcPr>
            <w:tcW w:w="409" w:type="pct"/>
            <w:shd w:val="clear" w:color="auto" w:fill="auto"/>
            <w:noWrap/>
            <w:vAlign w:val="bottom"/>
          </w:tcPr>
          <w:p w14:paraId="24BF91B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2784</w:t>
            </w:r>
          </w:p>
        </w:tc>
      </w:tr>
      <w:tr w:rsidR="003C3DA0" w:rsidRPr="00CC49AB" w14:paraId="72918582" w14:textId="77777777" w:rsidTr="00CC49AB">
        <w:trPr>
          <w:trHeight w:val="144"/>
          <w:jc w:val="center"/>
        </w:trPr>
        <w:tc>
          <w:tcPr>
            <w:tcW w:w="2545" w:type="pct"/>
          </w:tcPr>
          <w:p w14:paraId="5655ABA2" w14:textId="63E490EB"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09" w:type="pct"/>
            <w:shd w:val="clear" w:color="auto" w:fill="auto"/>
            <w:noWrap/>
            <w:vAlign w:val="bottom"/>
          </w:tcPr>
          <w:p w14:paraId="2FA6596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197</w:t>
            </w:r>
          </w:p>
        </w:tc>
        <w:tc>
          <w:tcPr>
            <w:tcW w:w="409" w:type="pct"/>
            <w:shd w:val="clear" w:color="auto" w:fill="auto"/>
            <w:noWrap/>
            <w:vAlign w:val="bottom"/>
          </w:tcPr>
          <w:p w14:paraId="1BC02E9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198</w:t>
            </w:r>
          </w:p>
        </w:tc>
        <w:tc>
          <w:tcPr>
            <w:tcW w:w="409" w:type="pct"/>
            <w:shd w:val="clear" w:color="auto" w:fill="auto"/>
            <w:noWrap/>
            <w:vAlign w:val="bottom"/>
          </w:tcPr>
          <w:p w14:paraId="36C91C5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200</w:t>
            </w:r>
          </w:p>
        </w:tc>
        <w:tc>
          <w:tcPr>
            <w:tcW w:w="409" w:type="pct"/>
            <w:shd w:val="clear" w:color="auto" w:fill="auto"/>
            <w:noWrap/>
            <w:vAlign w:val="bottom"/>
          </w:tcPr>
          <w:p w14:paraId="5C51379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201</w:t>
            </w:r>
          </w:p>
        </w:tc>
        <w:tc>
          <w:tcPr>
            <w:tcW w:w="409" w:type="pct"/>
            <w:shd w:val="clear" w:color="auto" w:fill="auto"/>
            <w:noWrap/>
            <w:vAlign w:val="bottom"/>
          </w:tcPr>
          <w:p w14:paraId="32CF14C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202</w:t>
            </w:r>
          </w:p>
        </w:tc>
        <w:tc>
          <w:tcPr>
            <w:tcW w:w="409" w:type="pct"/>
            <w:shd w:val="clear" w:color="auto" w:fill="auto"/>
            <w:noWrap/>
            <w:vAlign w:val="bottom"/>
          </w:tcPr>
          <w:p w14:paraId="4D5C8CC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204</w:t>
            </w:r>
          </w:p>
        </w:tc>
      </w:tr>
      <w:tr w:rsidR="003C3DA0" w:rsidRPr="00CC49AB" w14:paraId="6213DF55" w14:textId="77777777" w:rsidTr="00CC49AB">
        <w:trPr>
          <w:trHeight w:val="144"/>
          <w:jc w:val="center"/>
        </w:trPr>
        <w:tc>
          <w:tcPr>
            <w:tcW w:w="2545" w:type="pct"/>
          </w:tcPr>
          <w:p w14:paraId="53BBB68D"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09" w:type="pct"/>
            <w:shd w:val="clear" w:color="auto" w:fill="auto"/>
            <w:noWrap/>
            <w:vAlign w:val="bottom"/>
          </w:tcPr>
          <w:p w14:paraId="63570F7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2848</w:t>
            </w:r>
          </w:p>
        </w:tc>
        <w:tc>
          <w:tcPr>
            <w:tcW w:w="409" w:type="pct"/>
            <w:shd w:val="clear" w:color="auto" w:fill="auto"/>
            <w:noWrap/>
            <w:vAlign w:val="bottom"/>
          </w:tcPr>
          <w:p w14:paraId="1DF95D0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2881</w:t>
            </w:r>
          </w:p>
        </w:tc>
        <w:tc>
          <w:tcPr>
            <w:tcW w:w="409" w:type="pct"/>
            <w:shd w:val="clear" w:color="auto" w:fill="auto"/>
            <w:noWrap/>
            <w:vAlign w:val="bottom"/>
          </w:tcPr>
          <w:p w14:paraId="027318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2916</w:t>
            </w:r>
          </w:p>
        </w:tc>
        <w:tc>
          <w:tcPr>
            <w:tcW w:w="409" w:type="pct"/>
            <w:shd w:val="clear" w:color="auto" w:fill="auto"/>
            <w:noWrap/>
            <w:vAlign w:val="bottom"/>
          </w:tcPr>
          <w:p w14:paraId="147D1EF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2950</w:t>
            </w:r>
          </w:p>
        </w:tc>
        <w:tc>
          <w:tcPr>
            <w:tcW w:w="409" w:type="pct"/>
            <w:shd w:val="clear" w:color="auto" w:fill="auto"/>
            <w:noWrap/>
            <w:vAlign w:val="bottom"/>
          </w:tcPr>
          <w:p w14:paraId="1F19858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2986</w:t>
            </w:r>
          </w:p>
        </w:tc>
        <w:tc>
          <w:tcPr>
            <w:tcW w:w="409" w:type="pct"/>
            <w:shd w:val="clear" w:color="auto" w:fill="auto"/>
            <w:noWrap/>
            <w:vAlign w:val="bottom"/>
          </w:tcPr>
          <w:p w14:paraId="31248BC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3021</w:t>
            </w:r>
          </w:p>
        </w:tc>
      </w:tr>
      <w:tr w:rsidR="003C3DA0" w:rsidRPr="00CC49AB" w14:paraId="460A6C96" w14:textId="77777777" w:rsidTr="00CC49AB">
        <w:trPr>
          <w:trHeight w:val="144"/>
          <w:jc w:val="center"/>
        </w:trPr>
        <w:tc>
          <w:tcPr>
            <w:tcW w:w="2545" w:type="pct"/>
          </w:tcPr>
          <w:p w14:paraId="2F6BB1F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09" w:type="pct"/>
            <w:shd w:val="clear" w:color="auto" w:fill="auto"/>
            <w:noWrap/>
            <w:vAlign w:val="bottom"/>
          </w:tcPr>
          <w:p w14:paraId="51984F9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326</w:t>
            </w:r>
          </w:p>
        </w:tc>
        <w:tc>
          <w:tcPr>
            <w:tcW w:w="409" w:type="pct"/>
            <w:shd w:val="clear" w:color="auto" w:fill="auto"/>
            <w:noWrap/>
            <w:vAlign w:val="bottom"/>
          </w:tcPr>
          <w:p w14:paraId="5B331AE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327</w:t>
            </w:r>
          </w:p>
        </w:tc>
        <w:tc>
          <w:tcPr>
            <w:tcW w:w="409" w:type="pct"/>
            <w:shd w:val="clear" w:color="auto" w:fill="auto"/>
            <w:noWrap/>
            <w:vAlign w:val="bottom"/>
          </w:tcPr>
          <w:p w14:paraId="529C7DE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328</w:t>
            </w:r>
          </w:p>
        </w:tc>
        <w:tc>
          <w:tcPr>
            <w:tcW w:w="409" w:type="pct"/>
            <w:shd w:val="clear" w:color="auto" w:fill="auto"/>
            <w:noWrap/>
            <w:vAlign w:val="bottom"/>
          </w:tcPr>
          <w:p w14:paraId="5896697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329</w:t>
            </w:r>
          </w:p>
        </w:tc>
        <w:tc>
          <w:tcPr>
            <w:tcW w:w="409" w:type="pct"/>
            <w:shd w:val="clear" w:color="auto" w:fill="auto"/>
            <w:noWrap/>
            <w:vAlign w:val="bottom"/>
          </w:tcPr>
          <w:p w14:paraId="1D59120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330</w:t>
            </w:r>
          </w:p>
        </w:tc>
        <w:tc>
          <w:tcPr>
            <w:tcW w:w="409" w:type="pct"/>
            <w:shd w:val="clear" w:color="auto" w:fill="auto"/>
            <w:noWrap/>
            <w:vAlign w:val="bottom"/>
          </w:tcPr>
          <w:p w14:paraId="7D15BD4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331</w:t>
            </w:r>
          </w:p>
        </w:tc>
      </w:tr>
      <w:tr w:rsidR="003C3DA0" w:rsidRPr="00CC49AB" w14:paraId="2990BBAB" w14:textId="77777777" w:rsidTr="00CC49AB">
        <w:trPr>
          <w:trHeight w:val="144"/>
          <w:jc w:val="center"/>
        </w:trPr>
        <w:tc>
          <w:tcPr>
            <w:tcW w:w="2545" w:type="pct"/>
          </w:tcPr>
          <w:p w14:paraId="18F487A4"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09" w:type="pct"/>
            <w:shd w:val="clear" w:color="auto" w:fill="auto"/>
            <w:noWrap/>
            <w:vAlign w:val="bottom"/>
          </w:tcPr>
          <w:p w14:paraId="78046D8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72</w:t>
            </w:r>
          </w:p>
        </w:tc>
        <w:tc>
          <w:tcPr>
            <w:tcW w:w="409" w:type="pct"/>
            <w:shd w:val="clear" w:color="auto" w:fill="auto"/>
            <w:noWrap/>
            <w:vAlign w:val="bottom"/>
          </w:tcPr>
          <w:p w14:paraId="5CEBA54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72</w:t>
            </w:r>
          </w:p>
        </w:tc>
        <w:tc>
          <w:tcPr>
            <w:tcW w:w="409" w:type="pct"/>
            <w:shd w:val="clear" w:color="auto" w:fill="auto"/>
            <w:noWrap/>
            <w:vAlign w:val="bottom"/>
          </w:tcPr>
          <w:p w14:paraId="57311DD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72</w:t>
            </w:r>
          </w:p>
        </w:tc>
        <w:tc>
          <w:tcPr>
            <w:tcW w:w="409" w:type="pct"/>
            <w:shd w:val="clear" w:color="auto" w:fill="auto"/>
            <w:noWrap/>
            <w:vAlign w:val="bottom"/>
          </w:tcPr>
          <w:p w14:paraId="1251A02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73</w:t>
            </w:r>
          </w:p>
        </w:tc>
        <w:tc>
          <w:tcPr>
            <w:tcW w:w="409" w:type="pct"/>
            <w:shd w:val="clear" w:color="auto" w:fill="auto"/>
            <w:noWrap/>
            <w:vAlign w:val="bottom"/>
          </w:tcPr>
          <w:p w14:paraId="607A187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73</w:t>
            </w:r>
          </w:p>
        </w:tc>
        <w:tc>
          <w:tcPr>
            <w:tcW w:w="409" w:type="pct"/>
            <w:shd w:val="clear" w:color="auto" w:fill="auto"/>
            <w:noWrap/>
            <w:vAlign w:val="bottom"/>
          </w:tcPr>
          <w:p w14:paraId="47086ED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73</w:t>
            </w:r>
          </w:p>
        </w:tc>
      </w:tr>
      <w:tr w:rsidR="003C3DA0" w:rsidRPr="00CC49AB" w14:paraId="20AD256F" w14:textId="77777777" w:rsidTr="00CC49AB">
        <w:trPr>
          <w:trHeight w:val="144"/>
          <w:jc w:val="center"/>
        </w:trPr>
        <w:tc>
          <w:tcPr>
            <w:tcW w:w="2545" w:type="pct"/>
          </w:tcPr>
          <w:p w14:paraId="307C643E"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09" w:type="pct"/>
            <w:shd w:val="clear" w:color="auto" w:fill="auto"/>
            <w:noWrap/>
            <w:vAlign w:val="bottom"/>
          </w:tcPr>
          <w:p w14:paraId="2F1E5F3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12739</w:t>
            </w:r>
          </w:p>
        </w:tc>
        <w:tc>
          <w:tcPr>
            <w:tcW w:w="409" w:type="pct"/>
            <w:shd w:val="clear" w:color="auto" w:fill="auto"/>
            <w:noWrap/>
            <w:vAlign w:val="bottom"/>
          </w:tcPr>
          <w:p w14:paraId="3B3684E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12850</w:t>
            </w:r>
          </w:p>
        </w:tc>
        <w:tc>
          <w:tcPr>
            <w:tcW w:w="409" w:type="pct"/>
            <w:shd w:val="clear" w:color="auto" w:fill="auto"/>
            <w:noWrap/>
            <w:vAlign w:val="bottom"/>
          </w:tcPr>
          <w:p w14:paraId="3595BBA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12962</w:t>
            </w:r>
          </w:p>
        </w:tc>
        <w:tc>
          <w:tcPr>
            <w:tcW w:w="409" w:type="pct"/>
            <w:shd w:val="clear" w:color="auto" w:fill="auto"/>
            <w:noWrap/>
            <w:vAlign w:val="bottom"/>
          </w:tcPr>
          <w:p w14:paraId="4C4BF94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13075</w:t>
            </w:r>
          </w:p>
        </w:tc>
        <w:tc>
          <w:tcPr>
            <w:tcW w:w="409" w:type="pct"/>
            <w:shd w:val="clear" w:color="auto" w:fill="auto"/>
            <w:noWrap/>
            <w:vAlign w:val="bottom"/>
          </w:tcPr>
          <w:p w14:paraId="19A751A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13189</w:t>
            </w:r>
          </w:p>
        </w:tc>
        <w:tc>
          <w:tcPr>
            <w:tcW w:w="409" w:type="pct"/>
            <w:shd w:val="clear" w:color="auto" w:fill="auto"/>
            <w:noWrap/>
            <w:vAlign w:val="bottom"/>
          </w:tcPr>
          <w:p w14:paraId="42F3DE8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13305</w:t>
            </w:r>
          </w:p>
        </w:tc>
      </w:tr>
      <w:tr w:rsidR="003C3DA0" w:rsidRPr="00CC49AB" w14:paraId="62F17111" w14:textId="77777777" w:rsidTr="00CC49AB">
        <w:trPr>
          <w:trHeight w:val="144"/>
          <w:jc w:val="center"/>
        </w:trPr>
        <w:tc>
          <w:tcPr>
            <w:tcW w:w="2545" w:type="pct"/>
            <w:shd w:val="clear" w:color="auto" w:fill="FDE9D9" w:themeFill="accent6" w:themeFillTint="33"/>
          </w:tcPr>
          <w:p w14:paraId="2D81C9E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09" w:type="pct"/>
            <w:shd w:val="clear" w:color="auto" w:fill="FDE9D9" w:themeFill="accent6" w:themeFillTint="33"/>
            <w:noWrap/>
            <w:vAlign w:val="center"/>
          </w:tcPr>
          <w:p w14:paraId="672A52D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2047</w:t>
            </w:r>
          </w:p>
        </w:tc>
        <w:tc>
          <w:tcPr>
            <w:tcW w:w="409" w:type="pct"/>
            <w:shd w:val="clear" w:color="auto" w:fill="FDE9D9" w:themeFill="accent6" w:themeFillTint="33"/>
            <w:noWrap/>
            <w:vAlign w:val="center"/>
          </w:tcPr>
          <w:p w14:paraId="5DB8F25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2048</w:t>
            </w:r>
          </w:p>
        </w:tc>
        <w:tc>
          <w:tcPr>
            <w:tcW w:w="409" w:type="pct"/>
            <w:shd w:val="clear" w:color="auto" w:fill="FDE9D9" w:themeFill="accent6" w:themeFillTint="33"/>
            <w:noWrap/>
            <w:vAlign w:val="center"/>
          </w:tcPr>
          <w:p w14:paraId="1B361DE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2049</w:t>
            </w:r>
          </w:p>
        </w:tc>
        <w:tc>
          <w:tcPr>
            <w:tcW w:w="409" w:type="pct"/>
            <w:shd w:val="clear" w:color="auto" w:fill="FDE9D9" w:themeFill="accent6" w:themeFillTint="33"/>
            <w:noWrap/>
            <w:vAlign w:val="center"/>
          </w:tcPr>
          <w:p w14:paraId="0626953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2050</w:t>
            </w:r>
          </w:p>
        </w:tc>
        <w:tc>
          <w:tcPr>
            <w:tcW w:w="409" w:type="pct"/>
            <w:shd w:val="clear" w:color="auto" w:fill="auto"/>
            <w:noWrap/>
            <w:vAlign w:val="center"/>
          </w:tcPr>
          <w:p w14:paraId="113643F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09" w:type="pct"/>
            <w:shd w:val="clear" w:color="auto" w:fill="auto"/>
            <w:noWrap/>
            <w:vAlign w:val="center"/>
          </w:tcPr>
          <w:p w14:paraId="69D9C89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53AE65A3" w14:textId="77777777" w:rsidTr="00CC49AB">
        <w:trPr>
          <w:trHeight w:val="144"/>
          <w:jc w:val="center"/>
        </w:trPr>
        <w:tc>
          <w:tcPr>
            <w:tcW w:w="2545" w:type="pct"/>
          </w:tcPr>
          <w:p w14:paraId="638B910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09" w:type="pct"/>
            <w:shd w:val="clear" w:color="auto" w:fill="auto"/>
            <w:noWrap/>
            <w:vAlign w:val="bottom"/>
          </w:tcPr>
          <w:p w14:paraId="7C48DE4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6950</w:t>
            </w:r>
          </w:p>
        </w:tc>
        <w:tc>
          <w:tcPr>
            <w:tcW w:w="409" w:type="pct"/>
            <w:shd w:val="clear" w:color="auto" w:fill="auto"/>
            <w:noWrap/>
            <w:vAlign w:val="bottom"/>
          </w:tcPr>
          <w:p w14:paraId="1283AD2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7009</w:t>
            </w:r>
          </w:p>
        </w:tc>
        <w:tc>
          <w:tcPr>
            <w:tcW w:w="409" w:type="pct"/>
            <w:shd w:val="clear" w:color="auto" w:fill="auto"/>
            <w:noWrap/>
            <w:vAlign w:val="bottom"/>
          </w:tcPr>
          <w:p w14:paraId="60973C2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7069</w:t>
            </w:r>
          </w:p>
        </w:tc>
        <w:tc>
          <w:tcPr>
            <w:tcW w:w="409" w:type="pct"/>
            <w:shd w:val="clear" w:color="auto" w:fill="auto"/>
            <w:noWrap/>
            <w:vAlign w:val="bottom"/>
          </w:tcPr>
          <w:p w14:paraId="24EAEBA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7129</w:t>
            </w:r>
          </w:p>
        </w:tc>
        <w:tc>
          <w:tcPr>
            <w:tcW w:w="409" w:type="pct"/>
            <w:shd w:val="clear" w:color="auto" w:fill="auto"/>
            <w:noWrap/>
            <w:vAlign w:val="center"/>
          </w:tcPr>
          <w:p w14:paraId="636000F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09" w:type="pct"/>
            <w:shd w:val="clear" w:color="auto" w:fill="auto"/>
            <w:noWrap/>
            <w:vAlign w:val="center"/>
          </w:tcPr>
          <w:p w14:paraId="751221F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56201FF0" w14:textId="77777777" w:rsidTr="00CC49AB">
        <w:trPr>
          <w:trHeight w:val="144"/>
          <w:jc w:val="center"/>
        </w:trPr>
        <w:tc>
          <w:tcPr>
            <w:tcW w:w="2545" w:type="pct"/>
          </w:tcPr>
          <w:p w14:paraId="647DF4C1"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09" w:type="pct"/>
            <w:shd w:val="clear" w:color="auto" w:fill="auto"/>
            <w:noWrap/>
            <w:vAlign w:val="bottom"/>
          </w:tcPr>
          <w:p w14:paraId="4F23887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2803</w:t>
            </w:r>
          </w:p>
        </w:tc>
        <w:tc>
          <w:tcPr>
            <w:tcW w:w="409" w:type="pct"/>
            <w:shd w:val="clear" w:color="auto" w:fill="auto"/>
            <w:noWrap/>
            <w:vAlign w:val="bottom"/>
          </w:tcPr>
          <w:p w14:paraId="213672A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2822</w:t>
            </w:r>
          </w:p>
        </w:tc>
        <w:tc>
          <w:tcPr>
            <w:tcW w:w="409" w:type="pct"/>
            <w:shd w:val="clear" w:color="auto" w:fill="auto"/>
            <w:noWrap/>
            <w:vAlign w:val="bottom"/>
          </w:tcPr>
          <w:p w14:paraId="40DA3AF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2841</w:t>
            </w:r>
          </w:p>
        </w:tc>
        <w:tc>
          <w:tcPr>
            <w:tcW w:w="409" w:type="pct"/>
            <w:shd w:val="clear" w:color="auto" w:fill="auto"/>
            <w:noWrap/>
            <w:vAlign w:val="bottom"/>
          </w:tcPr>
          <w:p w14:paraId="0F146FE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2861</w:t>
            </w:r>
          </w:p>
        </w:tc>
        <w:tc>
          <w:tcPr>
            <w:tcW w:w="409" w:type="pct"/>
            <w:shd w:val="clear" w:color="auto" w:fill="auto"/>
            <w:noWrap/>
            <w:vAlign w:val="center"/>
          </w:tcPr>
          <w:p w14:paraId="1E15621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09" w:type="pct"/>
            <w:shd w:val="clear" w:color="auto" w:fill="auto"/>
            <w:noWrap/>
            <w:vAlign w:val="center"/>
          </w:tcPr>
          <w:p w14:paraId="35609AD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0904E4D5" w14:textId="77777777" w:rsidTr="00CC49AB">
        <w:trPr>
          <w:trHeight w:val="144"/>
          <w:jc w:val="center"/>
        </w:trPr>
        <w:tc>
          <w:tcPr>
            <w:tcW w:w="2545" w:type="pct"/>
          </w:tcPr>
          <w:p w14:paraId="29761620"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 arsimore</w:t>
            </w:r>
          </w:p>
        </w:tc>
        <w:tc>
          <w:tcPr>
            <w:tcW w:w="409" w:type="pct"/>
            <w:shd w:val="clear" w:color="auto" w:fill="auto"/>
            <w:noWrap/>
            <w:vAlign w:val="bottom"/>
          </w:tcPr>
          <w:p w14:paraId="323B9E9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205</w:t>
            </w:r>
          </w:p>
        </w:tc>
        <w:tc>
          <w:tcPr>
            <w:tcW w:w="409" w:type="pct"/>
            <w:shd w:val="clear" w:color="auto" w:fill="auto"/>
            <w:noWrap/>
            <w:vAlign w:val="bottom"/>
          </w:tcPr>
          <w:p w14:paraId="3440064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207</w:t>
            </w:r>
          </w:p>
        </w:tc>
        <w:tc>
          <w:tcPr>
            <w:tcW w:w="409" w:type="pct"/>
            <w:shd w:val="clear" w:color="auto" w:fill="auto"/>
            <w:noWrap/>
            <w:vAlign w:val="bottom"/>
          </w:tcPr>
          <w:p w14:paraId="173EDD6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208</w:t>
            </w:r>
          </w:p>
        </w:tc>
        <w:tc>
          <w:tcPr>
            <w:tcW w:w="409" w:type="pct"/>
            <w:shd w:val="clear" w:color="auto" w:fill="auto"/>
            <w:noWrap/>
            <w:vAlign w:val="bottom"/>
          </w:tcPr>
          <w:p w14:paraId="61C107B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209</w:t>
            </w:r>
          </w:p>
        </w:tc>
        <w:tc>
          <w:tcPr>
            <w:tcW w:w="409" w:type="pct"/>
            <w:shd w:val="clear" w:color="auto" w:fill="auto"/>
            <w:noWrap/>
            <w:vAlign w:val="center"/>
          </w:tcPr>
          <w:p w14:paraId="4552F4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09" w:type="pct"/>
            <w:shd w:val="clear" w:color="auto" w:fill="auto"/>
            <w:noWrap/>
            <w:vAlign w:val="center"/>
          </w:tcPr>
          <w:p w14:paraId="1A88B14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2D0A8E1C" w14:textId="77777777" w:rsidTr="00CC49AB">
        <w:trPr>
          <w:trHeight w:val="144"/>
          <w:jc w:val="center"/>
        </w:trPr>
        <w:tc>
          <w:tcPr>
            <w:tcW w:w="2545" w:type="pct"/>
          </w:tcPr>
          <w:p w14:paraId="1BCB672B"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09" w:type="pct"/>
            <w:shd w:val="clear" w:color="auto" w:fill="auto"/>
            <w:noWrap/>
            <w:vAlign w:val="bottom"/>
          </w:tcPr>
          <w:p w14:paraId="6541A16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3057</w:t>
            </w:r>
          </w:p>
        </w:tc>
        <w:tc>
          <w:tcPr>
            <w:tcW w:w="409" w:type="pct"/>
            <w:shd w:val="clear" w:color="auto" w:fill="auto"/>
            <w:noWrap/>
            <w:vAlign w:val="bottom"/>
          </w:tcPr>
          <w:p w14:paraId="21D9E2E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3093</w:t>
            </w:r>
          </w:p>
        </w:tc>
        <w:tc>
          <w:tcPr>
            <w:tcW w:w="409" w:type="pct"/>
            <w:shd w:val="clear" w:color="auto" w:fill="auto"/>
            <w:noWrap/>
            <w:vAlign w:val="bottom"/>
          </w:tcPr>
          <w:p w14:paraId="3EE1B23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3130</w:t>
            </w:r>
          </w:p>
        </w:tc>
        <w:tc>
          <w:tcPr>
            <w:tcW w:w="409" w:type="pct"/>
            <w:shd w:val="clear" w:color="auto" w:fill="auto"/>
            <w:noWrap/>
            <w:vAlign w:val="bottom"/>
          </w:tcPr>
          <w:p w14:paraId="737FF2E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3167</w:t>
            </w:r>
          </w:p>
        </w:tc>
        <w:tc>
          <w:tcPr>
            <w:tcW w:w="409" w:type="pct"/>
            <w:shd w:val="clear" w:color="auto" w:fill="auto"/>
            <w:noWrap/>
            <w:vAlign w:val="center"/>
          </w:tcPr>
          <w:p w14:paraId="0E97585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09" w:type="pct"/>
            <w:shd w:val="clear" w:color="auto" w:fill="auto"/>
            <w:noWrap/>
            <w:vAlign w:val="center"/>
          </w:tcPr>
          <w:p w14:paraId="5F2517A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7763C375" w14:textId="77777777" w:rsidTr="00CC49AB">
        <w:trPr>
          <w:trHeight w:val="144"/>
          <w:jc w:val="center"/>
        </w:trPr>
        <w:tc>
          <w:tcPr>
            <w:tcW w:w="2545" w:type="pct"/>
          </w:tcPr>
          <w:p w14:paraId="08FA937A"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09" w:type="pct"/>
            <w:shd w:val="clear" w:color="auto" w:fill="auto"/>
            <w:noWrap/>
            <w:vAlign w:val="bottom"/>
          </w:tcPr>
          <w:p w14:paraId="0FF877D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332</w:t>
            </w:r>
          </w:p>
        </w:tc>
        <w:tc>
          <w:tcPr>
            <w:tcW w:w="409" w:type="pct"/>
            <w:shd w:val="clear" w:color="auto" w:fill="auto"/>
            <w:noWrap/>
            <w:vAlign w:val="bottom"/>
          </w:tcPr>
          <w:p w14:paraId="4A1AB97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333</w:t>
            </w:r>
          </w:p>
        </w:tc>
        <w:tc>
          <w:tcPr>
            <w:tcW w:w="409" w:type="pct"/>
            <w:shd w:val="clear" w:color="auto" w:fill="auto"/>
            <w:noWrap/>
            <w:vAlign w:val="bottom"/>
          </w:tcPr>
          <w:p w14:paraId="7E48F65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334</w:t>
            </w:r>
          </w:p>
        </w:tc>
        <w:tc>
          <w:tcPr>
            <w:tcW w:w="409" w:type="pct"/>
            <w:shd w:val="clear" w:color="auto" w:fill="auto"/>
            <w:noWrap/>
            <w:vAlign w:val="bottom"/>
          </w:tcPr>
          <w:p w14:paraId="501E929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336</w:t>
            </w:r>
          </w:p>
        </w:tc>
        <w:tc>
          <w:tcPr>
            <w:tcW w:w="409" w:type="pct"/>
            <w:shd w:val="clear" w:color="auto" w:fill="auto"/>
            <w:noWrap/>
            <w:vAlign w:val="center"/>
          </w:tcPr>
          <w:p w14:paraId="3FE9720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09" w:type="pct"/>
            <w:shd w:val="clear" w:color="auto" w:fill="auto"/>
            <w:noWrap/>
            <w:vAlign w:val="center"/>
          </w:tcPr>
          <w:p w14:paraId="79C78C7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204F6248" w14:textId="77777777" w:rsidTr="00CC49AB">
        <w:trPr>
          <w:trHeight w:val="144"/>
          <w:jc w:val="center"/>
        </w:trPr>
        <w:tc>
          <w:tcPr>
            <w:tcW w:w="2545" w:type="pct"/>
          </w:tcPr>
          <w:p w14:paraId="494E5BC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09" w:type="pct"/>
            <w:shd w:val="clear" w:color="auto" w:fill="auto"/>
            <w:noWrap/>
            <w:vAlign w:val="bottom"/>
          </w:tcPr>
          <w:p w14:paraId="5E24FB3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73</w:t>
            </w:r>
          </w:p>
        </w:tc>
        <w:tc>
          <w:tcPr>
            <w:tcW w:w="409" w:type="pct"/>
            <w:shd w:val="clear" w:color="auto" w:fill="auto"/>
            <w:noWrap/>
            <w:vAlign w:val="bottom"/>
          </w:tcPr>
          <w:p w14:paraId="4BC6B08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74</w:t>
            </w:r>
          </w:p>
        </w:tc>
        <w:tc>
          <w:tcPr>
            <w:tcW w:w="409" w:type="pct"/>
            <w:shd w:val="clear" w:color="auto" w:fill="auto"/>
            <w:noWrap/>
            <w:vAlign w:val="bottom"/>
          </w:tcPr>
          <w:p w14:paraId="206FA1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74</w:t>
            </w:r>
          </w:p>
        </w:tc>
        <w:tc>
          <w:tcPr>
            <w:tcW w:w="409" w:type="pct"/>
            <w:shd w:val="clear" w:color="auto" w:fill="auto"/>
            <w:noWrap/>
            <w:vAlign w:val="bottom"/>
          </w:tcPr>
          <w:p w14:paraId="7592D57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74</w:t>
            </w:r>
          </w:p>
        </w:tc>
        <w:tc>
          <w:tcPr>
            <w:tcW w:w="409" w:type="pct"/>
            <w:shd w:val="clear" w:color="auto" w:fill="auto"/>
            <w:noWrap/>
            <w:vAlign w:val="center"/>
          </w:tcPr>
          <w:p w14:paraId="1D14BBC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09" w:type="pct"/>
            <w:shd w:val="clear" w:color="auto" w:fill="auto"/>
            <w:noWrap/>
            <w:vAlign w:val="center"/>
          </w:tcPr>
          <w:p w14:paraId="3F75ABD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5963A6C5" w14:textId="77777777" w:rsidTr="00CC49AB">
        <w:trPr>
          <w:trHeight w:val="144"/>
          <w:jc w:val="center"/>
        </w:trPr>
        <w:tc>
          <w:tcPr>
            <w:tcW w:w="2545" w:type="pct"/>
          </w:tcPr>
          <w:p w14:paraId="207A1696"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09" w:type="pct"/>
            <w:shd w:val="clear" w:color="auto" w:fill="auto"/>
            <w:noWrap/>
            <w:vAlign w:val="bottom"/>
          </w:tcPr>
          <w:p w14:paraId="06C1355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13421</w:t>
            </w:r>
          </w:p>
        </w:tc>
        <w:tc>
          <w:tcPr>
            <w:tcW w:w="409" w:type="pct"/>
            <w:shd w:val="clear" w:color="auto" w:fill="auto"/>
            <w:noWrap/>
            <w:vAlign w:val="bottom"/>
          </w:tcPr>
          <w:p w14:paraId="3D27EA9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13538</w:t>
            </w:r>
          </w:p>
        </w:tc>
        <w:tc>
          <w:tcPr>
            <w:tcW w:w="409" w:type="pct"/>
            <w:shd w:val="clear" w:color="auto" w:fill="auto"/>
            <w:noWrap/>
            <w:vAlign w:val="bottom"/>
          </w:tcPr>
          <w:p w14:paraId="3F5FDEE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13656</w:t>
            </w:r>
          </w:p>
        </w:tc>
        <w:tc>
          <w:tcPr>
            <w:tcW w:w="409" w:type="pct"/>
            <w:shd w:val="clear" w:color="auto" w:fill="auto"/>
            <w:noWrap/>
            <w:vAlign w:val="bottom"/>
          </w:tcPr>
          <w:p w14:paraId="5BF800C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13776</w:t>
            </w:r>
          </w:p>
        </w:tc>
        <w:tc>
          <w:tcPr>
            <w:tcW w:w="409" w:type="pct"/>
            <w:shd w:val="clear" w:color="auto" w:fill="auto"/>
            <w:noWrap/>
            <w:vAlign w:val="center"/>
          </w:tcPr>
          <w:p w14:paraId="5443254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09" w:type="pct"/>
            <w:shd w:val="clear" w:color="auto" w:fill="auto"/>
            <w:noWrap/>
            <w:vAlign w:val="center"/>
          </w:tcPr>
          <w:p w14:paraId="2EFA74E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5F01C023" w14:textId="77777777" w:rsidR="003C3DA0" w:rsidRPr="00CC49AB" w:rsidRDefault="003C3DA0" w:rsidP="003C3DA0">
      <w:pPr>
        <w:spacing w:after="0" w:line="240" w:lineRule="auto"/>
        <w:rPr>
          <w:rFonts w:ascii="Garamond" w:hAnsi="Garamond" w:cs="Times New Roman"/>
        </w:rPr>
      </w:pPr>
    </w:p>
    <w:p w14:paraId="6134E01F" w14:textId="73BE722B" w:rsidR="003C3DA0" w:rsidRPr="00CC49AB" w:rsidRDefault="003C3DA0" w:rsidP="00E82E3E">
      <w:pPr>
        <w:pStyle w:val="TEKSTIIIIII"/>
      </w:pPr>
      <w:bookmarkStart w:id="438" w:name="_Toc184729195"/>
      <w:r w:rsidRPr="00CC49AB">
        <w:t>Aneksi 26: Sipërfaqja e parashikuar (m</w:t>
      </w:r>
      <w:r w:rsidRPr="00CC49AB">
        <w:rPr>
          <w:vertAlign w:val="superscript"/>
        </w:rPr>
        <w:t>2</w:t>
      </w:r>
      <w:r w:rsidRPr="00CC49AB">
        <w:t xml:space="preserve">) e ndërtesave të shërbimeve private dhe atyre komerciale për </w:t>
      </w:r>
      <w:r w:rsidR="00CC49AB" w:rsidRPr="00CC49AB">
        <w:t xml:space="preserve">zonën </w:t>
      </w:r>
      <w:r w:rsidRPr="00CC49AB">
        <w:t xml:space="preserve">2 për periudhën </w:t>
      </w:r>
      <w:r w:rsidR="00CE5C83" w:rsidRPr="00CC49AB">
        <w:t>2023–2050</w:t>
      </w:r>
      <w:bookmarkEnd w:id="438"/>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10"/>
        <w:gridCol w:w="857"/>
        <w:gridCol w:w="857"/>
        <w:gridCol w:w="857"/>
        <w:gridCol w:w="857"/>
        <w:gridCol w:w="856"/>
        <w:gridCol w:w="856"/>
      </w:tblGrid>
      <w:tr w:rsidR="003C3DA0" w:rsidRPr="00CC49AB" w14:paraId="3F092F0D" w14:textId="77777777" w:rsidTr="00D34145">
        <w:trPr>
          <w:trHeight w:val="144"/>
          <w:jc w:val="center"/>
        </w:trPr>
        <w:tc>
          <w:tcPr>
            <w:tcW w:w="2251" w:type="pct"/>
            <w:shd w:val="clear" w:color="auto" w:fill="FDE9D9" w:themeFill="accent6" w:themeFillTint="33"/>
          </w:tcPr>
          <w:p w14:paraId="4486E43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58" w:type="pct"/>
            <w:shd w:val="clear" w:color="auto" w:fill="FDE9D9" w:themeFill="accent6" w:themeFillTint="33"/>
            <w:noWrap/>
            <w:vAlign w:val="center"/>
            <w:hideMark/>
          </w:tcPr>
          <w:p w14:paraId="05ED315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2023</w:t>
            </w:r>
          </w:p>
        </w:tc>
        <w:tc>
          <w:tcPr>
            <w:tcW w:w="458" w:type="pct"/>
            <w:shd w:val="clear" w:color="auto" w:fill="FDE9D9" w:themeFill="accent6" w:themeFillTint="33"/>
            <w:noWrap/>
            <w:vAlign w:val="center"/>
            <w:hideMark/>
          </w:tcPr>
          <w:p w14:paraId="778A0AD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2024</w:t>
            </w:r>
          </w:p>
        </w:tc>
        <w:tc>
          <w:tcPr>
            <w:tcW w:w="458" w:type="pct"/>
            <w:shd w:val="clear" w:color="auto" w:fill="FDE9D9" w:themeFill="accent6" w:themeFillTint="33"/>
            <w:noWrap/>
            <w:vAlign w:val="center"/>
            <w:hideMark/>
          </w:tcPr>
          <w:p w14:paraId="05CF34E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2025</w:t>
            </w:r>
          </w:p>
        </w:tc>
        <w:tc>
          <w:tcPr>
            <w:tcW w:w="458" w:type="pct"/>
            <w:shd w:val="clear" w:color="auto" w:fill="FDE9D9" w:themeFill="accent6" w:themeFillTint="33"/>
            <w:noWrap/>
            <w:vAlign w:val="center"/>
            <w:hideMark/>
          </w:tcPr>
          <w:p w14:paraId="792D1E03"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2026</w:t>
            </w:r>
          </w:p>
        </w:tc>
        <w:tc>
          <w:tcPr>
            <w:tcW w:w="458" w:type="pct"/>
            <w:shd w:val="clear" w:color="auto" w:fill="FDE9D9" w:themeFill="accent6" w:themeFillTint="33"/>
            <w:noWrap/>
            <w:vAlign w:val="center"/>
            <w:hideMark/>
          </w:tcPr>
          <w:p w14:paraId="52E55DB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2027</w:t>
            </w:r>
          </w:p>
        </w:tc>
        <w:tc>
          <w:tcPr>
            <w:tcW w:w="458" w:type="pct"/>
            <w:shd w:val="clear" w:color="auto" w:fill="FDE9D9" w:themeFill="accent6" w:themeFillTint="33"/>
            <w:noWrap/>
            <w:vAlign w:val="center"/>
            <w:hideMark/>
          </w:tcPr>
          <w:p w14:paraId="4448FC7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2028</w:t>
            </w:r>
          </w:p>
        </w:tc>
      </w:tr>
      <w:tr w:rsidR="003C3DA0" w:rsidRPr="00CC49AB" w14:paraId="479E0BB7" w14:textId="77777777" w:rsidTr="00D34145">
        <w:trPr>
          <w:trHeight w:val="144"/>
          <w:jc w:val="center"/>
        </w:trPr>
        <w:tc>
          <w:tcPr>
            <w:tcW w:w="2251" w:type="pct"/>
          </w:tcPr>
          <w:p w14:paraId="5E5EE1C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58" w:type="pct"/>
            <w:shd w:val="clear" w:color="auto" w:fill="auto"/>
            <w:noWrap/>
            <w:vAlign w:val="bottom"/>
          </w:tcPr>
          <w:p w14:paraId="7909A51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875812</w:t>
            </w:r>
          </w:p>
        </w:tc>
        <w:tc>
          <w:tcPr>
            <w:tcW w:w="458" w:type="pct"/>
            <w:shd w:val="clear" w:color="auto" w:fill="auto"/>
            <w:noWrap/>
            <w:vAlign w:val="bottom"/>
          </w:tcPr>
          <w:p w14:paraId="020FCDA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891867</w:t>
            </w:r>
          </w:p>
        </w:tc>
        <w:tc>
          <w:tcPr>
            <w:tcW w:w="458" w:type="pct"/>
            <w:shd w:val="clear" w:color="auto" w:fill="auto"/>
            <w:noWrap/>
            <w:vAlign w:val="bottom"/>
          </w:tcPr>
          <w:p w14:paraId="33517F9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908443</w:t>
            </w:r>
          </w:p>
        </w:tc>
        <w:tc>
          <w:tcPr>
            <w:tcW w:w="458" w:type="pct"/>
            <w:shd w:val="clear" w:color="auto" w:fill="auto"/>
            <w:noWrap/>
            <w:vAlign w:val="bottom"/>
          </w:tcPr>
          <w:p w14:paraId="5897E03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925326</w:t>
            </w:r>
          </w:p>
        </w:tc>
        <w:tc>
          <w:tcPr>
            <w:tcW w:w="458" w:type="pct"/>
            <w:shd w:val="clear" w:color="auto" w:fill="auto"/>
            <w:noWrap/>
            <w:vAlign w:val="bottom"/>
          </w:tcPr>
          <w:p w14:paraId="5581056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942523</w:t>
            </w:r>
          </w:p>
        </w:tc>
        <w:tc>
          <w:tcPr>
            <w:tcW w:w="458" w:type="pct"/>
            <w:shd w:val="clear" w:color="auto" w:fill="auto"/>
            <w:noWrap/>
            <w:vAlign w:val="bottom"/>
          </w:tcPr>
          <w:p w14:paraId="51B92A7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960040</w:t>
            </w:r>
          </w:p>
        </w:tc>
      </w:tr>
      <w:tr w:rsidR="003C3DA0" w:rsidRPr="00CC49AB" w14:paraId="0152DA07" w14:textId="77777777" w:rsidTr="00D34145">
        <w:trPr>
          <w:trHeight w:val="144"/>
          <w:jc w:val="center"/>
        </w:trPr>
        <w:tc>
          <w:tcPr>
            <w:tcW w:w="2251" w:type="pct"/>
          </w:tcPr>
          <w:p w14:paraId="15343D15"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58" w:type="pct"/>
            <w:shd w:val="clear" w:color="auto" w:fill="auto"/>
            <w:noWrap/>
            <w:vAlign w:val="bottom"/>
          </w:tcPr>
          <w:p w14:paraId="1017FAB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187446</w:t>
            </w:r>
          </w:p>
        </w:tc>
        <w:tc>
          <w:tcPr>
            <w:tcW w:w="458" w:type="pct"/>
            <w:shd w:val="clear" w:color="auto" w:fill="auto"/>
            <w:noWrap/>
            <w:vAlign w:val="bottom"/>
          </w:tcPr>
          <w:p w14:paraId="02F9044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190570</w:t>
            </w:r>
          </w:p>
        </w:tc>
        <w:tc>
          <w:tcPr>
            <w:tcW w:w="458" w:type="pct"/>
            <w:shd w:val="clear" w:color="auto" w:fill="auto"/>
            <w:noWrap/>
            <w:vAlign w:val="bottom"/>
          </w:tcPr>
          <w:p w14:paraId="26262FE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193784</w:t>
            </w:r>
          </w:p>
        </w:tc>
        <w:tc>
          <w:tcPr>
            <w:tcW w:w="458" w:type="pct"/>
            <w:shd w:val="clear" w:color="auto" w:fill="auto"/>
            <w:noWrap/>
            <w:vAlign w:val="bottom"/>
          </w:tcPr>
          <w:p w14:paraId="22085A0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197053</w:t>
            </w:r>
          </w:p>
        </w:tc>
        <w:tc>
          <w:tcPr>
            <w:tcW w:w="458" w:type="pct"/>
            <w:shd w:val="clear" w:color="auto" w:fill="auto"/>
            <w:noWrap/>
            <w:vAlign w:val="bottom"/>
          </w:tcPr>
          <w:p w14:paraId="3573B13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200377</w:t>
            </w:r>
          </w:p>
        </w:tc>
        <w:tc>
          <w:tcPr>
            <w:tcW w:w="458" w:type="pct"/>
            <w:shd w:val="clear" w:color="auto" w:fill="auto"/>
            <w:noWrap/>
            <w:vAlign w:val="bottom"/>
          </w:tcPr>
          <w:p w14:paraId="3262549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203757</w:t>
            </w:r>
          </w:p>
        </w:tc>
      </w:tr>
      <w:tr w:rsidR="003C3DA0" w:rsidRPr="00CC49AB" w14:paraId="4EF28924" w14:textId="77777777" w:rsidTr="00D34145">
        <w:trPr>
          <w:trHeight w:val="144"/>
          <w:jc w:val="center"/>
        </w:trPr>
        <w:tc>
          <w:tcPr>
            <w:tcW w:w="2251" w:type="pct"/>
          </w:tcPr>
          <w:p w14:paraId="6282FD7B"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 arsimore</w:t>
            </w:r>
          </w:p>
        </w:tc>
        <w:tc>
          <w:tcPr>
            <w:tcW w:w="458" w:type="pct"/>
            <w:shd w:val="clear" w:color="auto" w:fill="auto"/>
            <w:noWrap/>
            <w:vAlign w:val="bottom"/>
          </w:tcPr>
          <w:p w14:paraId="564347B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123502</w:t>
            </w:r>
          </w:p>
        </w:tc>
        <w:tc>
          <w:tcPr>
            <w:tcW w:w="458" w:type="pct"/>
            <w:shd w:val="clear" w:color="auto" w:fill="auto"/>
            <w:noWrap/>
            <w:vAlign w:val="bottom"/>
          </w:tcPr>
          <w:p w14:paraId="6E22988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125560</w:t>
            </w:r>
          </w:p>
        </w:tc>
        <w:tc>
          <w:tcPr>
            <w:tcW w:w="458" w:type="pct"/>
            <w:shd w:val="clear" w:color="auto" w:fill="auto"/>
            <w:noWrap/>
            <w:vAlign w:val="bottom"/>
          </w:tcPr>
          <w:p w14:paraId="404298E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127678</w:t>
            </w:r>
          </w:p>
        </w:tc>
        <w:tc>
          <w:tcPr>
            <w:tcW w:w="458" w:type="pct"/>
            <w:shd w:val="clear" w:color="auto" w:fill="auto"/>
            <w:noWrap/>
            <w:vAlign w:val="bottom"/>
          </w:tcPr>
          <w:p w14:paraId="55F1E8A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129832</w:t>
            </w:r>
          </w:p>
        </w:tc>
        <w:tc>
          <w:tcPr>
            <w:tcW w:w="458" w:type="pct"/>
            <w:shd w:val="clear" w:color="auto" w:fill="auto"/>
            <w:noWrap/>
            <w:vAlign w:val="bottom"/>
          </w:tcPr>
          <w:p w14:paraId="3C775B1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132022</w:t>
            </w:r>
          </w:p>
        </w:tc>
        <w:tc>
          <w:tcPr>
            <w:tcW w:w="458" w:type="pct"/>
            <w:shd w:val="clear" w:color="auto" w:fill="auto"/>
            <w:noWrap/>
            <w:vAlign w:val="bottom"/>
          </w:tcPr>
          <w:p w14:paraId="49EE1D9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134249</w:t>
            </w:r>
          </w:p>
        </w:tc>
      </w:tr>
      <w:tr w:rsidR="003C3DA0" w:rsidRPr="00CC49AB" w14:paraId="1C89FD4E" w14:textId="77777777" w:rsidTr="00D34145">
        <w:trPr>
          <w:trHeight w:val="144"/>
          <w:jc w:val="center"/>
        </w:trPr>
        <w:tc>
          <w:tcPr>
            <w:tcW w:w="2251" w:type="pct"/>
          </w:tcPr>
          <w:p w14:paraId="49840F02"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58" w:type="pct"/>
            <w:shd w:val="clear" w:color="auto" w:fill="auto"/>
            <w:noWrap/>
            <w:vAlign w:val="bottom"/>
          </w:tcPr>
          <w:p w14:paraId="6A408CE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1827161</w:t>
            </w:r>
          </w:p>
        </w:tc>
        <w:tc>
          <w:tcPr>
            <w:tcW w:w="458" w:type="pct"/>
            <w:shd w:val="clear" w:color="auto" w:fill="auto"/>
            <w:noWrap/>
            <w:vAlign w:val="bottom"/>
          </w:tcPr>
          <w:p w14:paraId="496A573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1885230</w:t>
            </w:r>
          </w:p>
        </w:tc>
        <w:tc>
          <w:tcPr>
            <w:tcW w:w="458" w:type="pct"/>
            <w:shd w:val="clear" w:color="auto" w:fill="auto"/>
            <w:noWrap/>
            <w:vAlign w:val="bottom"/>
          </w:tcPr>
          <w:p w14:paraId="0FA0453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1945817</w:t>
            </w:r>
          </w:p>
        </w:tc>
        <w:tc>
          <w:tcPr>
            <w:tcW w:w="458" w:type="pct"/>
            <w:shd w:val="clear" w:color="auto" w:fill="auto"/>
            <w:noWrap/>
            <w:vAlign w:val="bottom"/>
          </w:tcPr>
          <w:p w14:paraId="128B912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2008352</w:t>
            </w:r>
          </w:p>
        </w:tc>
        <w:tc>
          <w:tcPr>
            <w:tcW w:w="458" w:type="pct"/>
            <w:shd w:val="clear" w:color="auto" w:fill="auto"/>
            <w:noWrap/>
            <w:vAlign w:val="bottom"/>
          </w:tcPr>
          <w:p w14:paraId="0F4CD7B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2072897</w:t>
            </w:r>
          </w:p>
        </w:tc>
        <w:tc>
          <w:tcPr>
            <w:tcW w:w="458" w:type="pct"/>
            <w:shd w:val="clear" w:color="auto" w:fill="auto"/>
            <w:noWrap/>
            <w:vAlign w:val="bottom"/>
          </w:tcPr>
          <w:p w14:paraId="11FC710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2139515</w:t>
            </w:r>
          </w:p>
        </w:tc>
      </w:tr>
      <w:tr w:rsidR="003C3DA0" w:rsidRPr="00CC49AB" w14:paraId="3942CB5D" w14:textId="77777777" w:rsidTr="00D34145">
        <w:trPr>
          <w:trHeight w:val="144"/>
          <w:jc w:val="center"/>
        </w:trPr>
        <w:tc>
          <w:tcPr>
            <w:tcW w:w="2251" w:type="pct"/>
          </w:tcPr>
          <w:p w14:paraId="74C75D4B"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58" w:type="pct"/>
            <w:shd w:val="clear" w:color="auto" w:fill="auto"/>
            <w:noWrap/>
            <w:vAlign w:val="bottom"/>
          </w:tcPr>
          <w:p w14:paraId="1F52FCC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89092</w:t>
            </w:r>
          </w:p>
        </w:tc>
        <w:tc>
          <w:tcPr>
            <w:tcW w:w="458" w:type="pct"/>
            <w:shd w:val="clear" w:color="auto" w:fill="auto"/>
            <w:noWrap/>
            <w:vAlign w:val="bottom"/>
          </w:tcPr>
          <w:p w14:paraId="4DB86C4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90280</w:t>
            </w:r>
          </w:p>
        </w:tc>
        <w:tc>
          <w:tcPr>
            <w:tcW w:w="458" w:type="pct"/>
            <w:shd w:val="clear" w:color="auto" w:fill="auto"/>
            <w:noWrap/>
            <w:vAlign w:val="bottom"/>
          </w:tcPr>
          <w:p w14:paraId="371EE80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91493</w:t>
            </w:r>
          </w:p>
        </w:tc>
        <w:tc>
          <w:tcPr>
            <w:tcW w:w="458" w:type="pct"/>
            <w:shd w:val="clear" w:color="auto" w:fill="auto"/>
            <w:noWrap/>
            <w:vAlign w:val="bottom"/>
          </w:tcPr>
          <w:p w14:paraId="37B79D7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92722</w:t>
            </w:r>
          </w:p>
        </w:tc>
        <w:tc>
          <w:tcPr>
            <w:tcW w:w="458" w:type="pct"/>
            <w:shd w:val="clear" w:color="auto" w:fill="auto"/>
            <w:noWrap/>
            <w:vAlign w:val="bottom"/>
          </w:tcPr>
          <w:p w14:paraId="1A20F16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93967</w:t>
            </w:r>
          </w:p>
        </w:tc>
        <w:tc>
          <w:tcPr>
            <w:tcW w:w="458" w:type="pct"/>
            <w:shd w:val="clear" w:color="auto" w:fill="auto"/>
            <w:noWrap/>
            <w:vAlign w:val="bottom"/>
          </w:tcPr>
          <w:p w14:paraId="7CD9594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95230</w:t>
            </w:r>
          </w:p>
        </w:tc>
      </w:tr>
      <w:tr w:rsidR="003C3DA0" w:rsidRPr="00CC49AB" w14:paraId="060833C5" w14:textId="77777777" w:rsidTr="00D34145">
        <w:trPr>
          <w:trHeight w:val="144"/>
          <w:jc w:val="center"/>
        </w:trPr>
        <w:tc>
          <w:tcPr>
            <w:tcW w:w="2251" w:type="pct"/>
          </w:tcPr>
          <w:p w14:paraId="52808F38"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58" w:type="pct"/>
            <w:shd w:val="clear" w:color="auto" w:fill="auto"/>
            <w:noWrap/>
            <w:vAlign w:val="bottom"/>
          </w:tcPr>
          <w:p w14:paraId="2903286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35106</w:t>
            </w:r>
          </w:p>
        </w:tc>
        <w:tc>
          <w:tcPr>
            <w:tcW w:w="458" w:type="pct"/>
            <w:shd w:val="clear" w:color="auto" w:fill="auto"/>
            <w:noWrap/>
            <w:vAlign w:val="bottom"/>
          </w:tcPr>
          <w:p w14:paraId="793258E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35574</w:t>
            </w:r>
          </w:p>
        </w:tc>
        <w:tc>
          <w:tcPr>
            <w:tcW w:w="458" w:type="pct"/>
            <w:shd w:val="clear" w:color="auto" w:fill="auto"/>
            <w:noWrap/>
            <w:vAlign w:val="bottom"/>
          </w:tcPr>
          <w:p w14:paraId="1B88789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36052</w:t>
            </w:r>
          </w:p>
        </w:tc>
        <w:tc>
          <w:tcPr>
            <w:tcW w:w="458" w:type="pct"/>
            <w:shd w:val="clear" w:color="auto" w:fill="auto"/>
            <w:noWrap/>
            <w:vAlign w:val="bottom"/>
          </w:tcPr>
          <w:p w14:paraId="5D8641C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36536</w:t>
            </w:r>
          </w:p>
        </w:tc>
        <w:tc>
          <w:tcPr>
            <w:tcW w:w="458" w:type="pct"/>
            <w:shd w:val="clear" w:color="auto" w:fill="auto"/>
            <w:noWrap/>
            <w:vAlign w:val="bottom"/>
          </w:tcPr>
          <w:p w14:paraId="0296F0E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37027</w:t>
            </w:r>
          </w:p>
        </w:tc>
        <w:tc>
          <w:tcPr>
            <w:tcW w:w="458" w:type="pct"/>
            <w:shd w:val="clear" w:color="auto" w:fill="auto"/>
            <w:noWrap/>
            <w:vAlign w:val="bottom"/>
          </w:tcPr>
          <w:p w14:paraId="73A46D7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37524</w:t>
            </w:r>
          </w:p>
        </w:tc>
      </w:tr>
      <w:tr w:rsidR="003C3DA0" w:rsidRPr="00CC49AB" w14:paraId="76DBD096" w14:textId="77777777" w:rsidTr="00D34145">
        <w:trPr>
          <w:trHeight w:val="144"/>
          <w:jc w:val="center"/>
        </w:trPr>
        <w:tc>
          <w:tcPr>
            <w:tcW w:w="2251" w:type="pct"/>
          </w:tcPr>
          <w:p w14:paraId="03B6C657"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58" w:type="pct"/>
            <w:shd w:val="clear" w:color="auto" w:fill="auto"/>
            <w:noWrap/>
            <w:vAlign w:val="bottom"/>
          </w:tcPr>
          <w:p w14:paraId="15E3ACC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3138118</w:t>
            </w:r>
          </w:p>
        </w:tc>
        <w:tc>
          <w:tcPr>
            <w:tcW w:w="458" w:type="pct"/>
            <w:shd w:val="clear" w:color="auto" w:fill="auto"/>
            <w:noWrap/>
            <w:vAlign w:val="bottom"/>
          </w:tcPr>
          <w:p w14:paraId="5A69335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3219081</w:t>
            </w:r>
          </w:p>
        </w:tc>
        <w:tc>
          <w:tcPr>
            <w:tcW w:w="458" w:type="pct"/>
            <w:shd w:val="clear" w:color="auto" w:fill="auto"/>
            <w:noWrap/>
            <w:vAlign w:val="bottom"/>
          </w:tcPr>
          <w:p w14:paraId="10E2E4D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3303267</w:t>
            </w:r>
          </w:p>
        </w:tc>
        <w:tc>
          <w:tcPr>
            <w:tcW w:w="458" w:type="pct"/>
            <w:shd w:val="clear" w:color="auto" w:fill="auto"/>
            <w:noWrap/>
            <w:vAlign w:val="bottom"/>
          </w:tcPr>
          <w:p w14:paraId="6B722FA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3389821</w:t>
            </w:r>
          </w:p>
        </w:tc>
        <w:tc>
          <w:tcPr>
            <w:tcW w:w="458" w:type="pct"/>
            <w:shd w:val="clear" w:color="auto" w:fill="auto"/>
            <w:noWrap/>
            <w:vAlign w:val="bottom"/>
          </w:tcPr>
          <w:p w14:paraId="169BC75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3478813</w:t>
            </w:r>
          </w:p>
        </w:tc>
        <w:tc>
          <w:tcPr>
            <w:tcW w:w="458" w:type="pct"/>
            <w:shd w:val="clear" w:color="auto" w:fill="auto"/>
            <w:noWrap/>
            <w:vAlign w:val="bottom"/>
          </w:tcPr>
          <w:p w14:paraId="713AC67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3570315</w:t>
            </w:r>
          </w:p>
        </w:tc>
      </w:tr>
      <w:tr w:rsidR="003C3DA0" w:rsidRPr="00CC49AB" w14:paraId="77792878" w14:textId="77777777" w:rsidTr="00D34145">
        <w:trPr>
          <w:trHeight w:val="144"/>
          <w:jc w:val="center"/>
        </w:trPr>
        <w:tc>
          <w:tcPr>
            <w:tcW w:w="2251" w:type="pct"/>
            <w:shd w:val="clear" w:color="auto" w:fill="FDE9D9" w:themeFill="accent6" w:themeFillTint="33"/>
          </w:tcPr>
          <w:p w14:paraId="69DE0E4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58" w:type="pct"/>
            <w:shd w:val="clear" w:color="auto" w:fill="FDE9D9" w:themeFill="accent6" w:themeFillTint="33"/>
            <w:noWrap/>
            <w:vAlign w:val="center"/>
          </w:tcPr>
          <w:p w14:paraId="06D71A3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2029</w:t>
            </w:r>
          </w:p>
        </w:tc>
        <w:tc>
          <w:tcPr>
            <w:tcW w:w="458" w:type="pct"/>
            <w:shd w:val="clear" w:color="auto" w:fill="FDE9D9" w:themeFill="accent6" w:themeFillTint="33"/>
            <w:noWrap/>
            <w:vAlign w:val="center"/>
          </w:tcPr>
          <w:p w14:paraId="0515174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2030</w:t>
            </w:r>
          </w:p>
        </w:tc>
        <w:tc>
          <w:tcPr>
            <w:tcW w:w="458" w:type="pct"/>
            <w:shd w:val="clear" w:color="auto" w:fill="FDE9D9" w:themeFill="accent6" w:themeFillTint="33"/>
            <w:noWrap/>
            <w:vAlign w:val="center"/>
          </w:tcPr>
          <w:p w14:paraId="1529F4B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2031</w:t>
            </w:r>
          </w:p>
        </w:tc>
        <w:tc>
          <w:tcPr>
            <w:tcW w:w="458" w:type="pct"/>
            <w:shd w:val="clear" w:color="auto" w:fill="FDE9D9" w:themeFill="accent6" w:themeFillTint="33"/>
            <w:noWrap/>
            <w:vAlign w:val="center"/>
          </w:tcPr>
          <w:p w14:paraId="059D59F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2032</w:t>
            </w:r>
          </w:p>
        </w:tc>
        <w:tc>
          <w:tcPr>
            <w:tcW w:w="458" w:type="pct"/>
            <w:shd w:val="clear" w:color="auto" w:fill="FDE9D9" w:themeFill="accent6" w:themeFillTint="33"/>
            <w:noWrap/>
            <w:vAlign w:val="center"/>
          </w:tcPr>
          <w:p w14:paraId="008FF6A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2033</w:t>
            </w:r>
          </w:p>
        </w:tc>
        <w:tc>
          <w:tcPr>
            <w:tcW w:w="458" w:type="pct"/>
            <w:shd w:val="clear" w:color="auto" w:fill="FDE9D9" w:themeFill="accent6" w:themeFillTint="33"/>
            <w:noWrap/>
            <w:vAlign w:val="center"/>
          </w:tcPr>
          <w:p w14:paraId="2DF6FDF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2034</w:t>
            </w:r>
          </w:p>
        </w:tc>
      </w:tr>
      <w:tr w:rsidR="003C3DA0" w:rsidRPr="00CC49AB" w14:paraId="02169F83" w14:textId="77777777" w:rsidTr="00D34145">
        <w:trPr>
          <w:trHeight w:val="144"/>
          <w:jc w:val="center"/>
        </w:trPr>
        <w:tc>
          <w:tcPr>
            <w:tcW w:w="2251" w:type="pct"/>
          </w:tcPr>
          <w:p w14:paraId="7E127D16"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lastRenderedPageBreak/>
              <w:t>Ndërtesa komerciale të shitjes me shumicë dhe pakicë</w:t>
            </w:r>
          </w:p>
        </w:tc>
        <w:tc>
          <w:tcPr>
            <w:tcW w:w="458" w:type="pct"/>
            <w:shd w:val="clear" w:color="auto" w:fill="auto"/>
            <w:noWrap/>
            <w:vAlign w:val="bottom"/>
          </w:tcPr>
          <w:p w14:paraId="2655B66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977882</w:t>
            </w:r>
          </w:p>
        </w:tc>
        <w:tc>
          <w:tcPr>
            <w:tcW w:w="458" w:type="pct"/>
            <w:shd w:val="clear" w:color="auto" w:fill="auto"/>
            <w:noWrap/>
            <w:vAlign w:val="bottom"/>
          </w:tcPr>
          <w:p w14:paraId="41430ED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996056</w:t>
            </w:r>
          </w:p>
        </w:tc>
        <w:tc>
          <w:tcPr>
            <w:tcW w:w="458" w:type="pct"/>
            <w:shd w:val="clear" w:color="auto" w:fill="auto"/>
            <w:noWrap/>
            <w:vAlign w:val="bottom"/>
          </w:tcPr>
          <w:p w14:paraId="449D394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1014568</w:t>
            </w:r>
          </w:p>
        </w:tc>
        <w:tc>
          <w:tcPr>
            <w:tcW w:w="458" w:type="pct"/>
            <w:shd w:val="clear" w:color="auto" w:fill="auto"/>
            <w:noWrap/>
            <w:vAlign w:val="bottom"/>
          </w:tcPr>
          <w:p w14:paraId="5EAA42B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1033424</w:t>
            </w:r>
          </w:p>
        </w:tc>
        <w:tc>
          <w:tcPr>
            <w:tcW w:w="458" w:type="pct"/>
            <w:shd w:val="clear" w:color="auto" w:fill="auto"/>
            <w:noWrap/>
            <w:vAlign w:val="bottom"/>
          </w:tcPr>
          <w:p w14:paraId="44CE20A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1052630</w:t>
            </w:r>
          </w:p>
        </w:tc>
        <w:tc>
          <w:tcPr>
            <w:tcW w:w="458" w:type="pct"/>
            <w:shd w:val="clear" w:color="auto" w:fill="auto"/>
            <w:noWrap/>
            <w:vAlign w:val="bottom"/>
          </w:tcPr>
          <w:p w14:paraId="32C6722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1072193</w:t>
            </w:r>
          </w:p>
        </w:tc>
      </w:tr>
      <w:tr w:rsidR="003C3DA0" w:rsidRPr="00CC49AB" w14:paraId="3B0FFD5A" w14:textId="77777777" w:rsidTr="00D34145">
        <w:trPr>
          <w:trHeight w:val="144"/>
          <w:jc w:val="center"/>
        </w:trPr>
        <w:tc>
          <w:tcPr>
            <w:tcW w:w="2251" w:type="pct"/>
          </w:tcPr>
          <w:p w14:paraId="38F2076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58" w:type="pct"/>
            <w:shd w:val="clear" w:color="auto" w:fill="auto"/>
            <w:noWrap/>
            <w:vAlign w:val="bottom"/>
          </w:tcPr>
          <w:p w14:paraId="3813F29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207194</w:t>
            </w:r>
          </w:p>
        </w:tc>
        <w:tc>
          <w:tcPr>
            <w:tcW w:w="458" w:type="pct"/>
            <w:shd w:val="clear" w:color="auto" w:fill="auto"/>
            <w:noWrap/>
            <w:vAlign w:val="bottom"/>
          </w:tcPr>
          <w:p w14:paraId="704D427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210689</w:t>
            </w:r>
          </w:p>
        </w:tc>
        <w:tc>
          <w:tcPr>
            <w:tcW w:w="458" w:type="pct"/>
            <w:shd w:val="clear" w:color="auto" w:fill="auto"/>
            <w:noWrap/>
            <w:vAlign w:val="bottom"/>
          </w:tcPr>
          <w:p w14:paraId="5EFCE73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214243</w:t>
            </w:r>
          </w:p>
        </w:tc>
        <w:tc>
          <w:tcPr>
            <w:tcW w:w="458" w:type="pct"/>
            <w:shd w:val="clear" w:color="auto" w:fill="auto"/>
            <w:noWrap/>
            <w:vAlign w:val="bottom"/>
          </w:tcPr>
          <w:p w14:paraId="273F042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217857</w:t>
            </w:r>
          </w:p>
        </w:tc>
        <w:tc>
          <w:tcPr>
            <w:tcW w:w="458" w:type="pct"/>
            <w:shd w:val="clear" w:color="auto" w:fill="auto"/>
            <w:noWrap/>
            <w:vAlign w:val="bottom"/>
          </w:tcPr>
          <w:p w14:paraId="378FC1A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221531</w:t>
            </w:r>
          </w:p>
        </w:tc>
        <w:tc>
          <w:tcPr>
            <w:tcW w:w="458" w:type="pct"/>
            <w:shd w:val="clear" w:color="auto" w:fill="auto"/>
            <w:noWrap/>
            <w:vAlign w:val="bottom"/>
          </w:tcPr>
          <w:p w14:paraId="21043FC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225268</w:t>
            </w:r>
          </w:p>
        </w:tc>
      </w:tr>
      <w:tr w:rsidR="003C3DA0" w:rsidRPr="00CC49AB" w14:paraId="1236E96B" w14:textId="77777777" w:rsidTr="00D34145">
        <w:trPr>
          <w:trHeight w:val="144"/>
          <w:jc w:val="center"/>
        </w:trPr>
        <w:tc>
          <w:tcPr>
            <w:tcW w:w="2251" w:type="pct"/>
          </w:tcPr>
          <w:p w14:paraId="6F773EC8"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 arsimore</w:t>
            </w:r>
          </w:p>
        </w:tc>
        <w:tc>
          <w:tcPr>
            <w:tcW w:w="458" w:type="pct"/>
            <w:shd w:val="clear" w:color="auto" w:fill="auto"/>
            <w:noWrap/>
            <w:vAlign w:val="bottom"/>
          </w:tcPr>
          <w:p w14:paraId="4CB07DB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136513</w:t>
            </w:r>
          </w:p>
        </w:tc>
        <w:tc>
          <w:tcPr>
            <w:tcW w:w="458" w:type="pct"/>
            <w:shd w:val="clear" w:color="auto" w:fill="auto"/>
            <w:noWrap/>
            <w:vAlign w:val="bottom"/>
          </w:tcPr>
          <w:p w14:paraId="29D4718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138816</w:t>
            </w:r>
          </w:p>
        </w:tc>
        <w:tc>
          <w:tcPr>
            <w:tcW w:w="458" w:type="pct"/>
            <w:shd w:val="clear" w:color="auto" w:fill="auto"/>
            <w:noWrap/>
            <w:vAlign w:val="bottom"/>
          </w:tcPr>
          <w:p w14:paraId="56145F3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141158</w:t>
            </w:r>
          </w:p>
        </w:tc>
        <w:tc>
          <w:tcPr>
            <w:tcW w:w="458" w:type="pct"/>
            <w:shd w:val="clear" w:color="auto" w:fill="auto"/>
            <w:noWrap/>
            <w:vAlign w:val="bottom"/>
          </w:tcPr>
          <w:p w14:paraId="6696E2D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143539</w:t>
            </w:r>
          </w:p>
        </w:tc>
        <w:tc>
          <w:tcPr>
            <w:tcW w:w="458" w:type="pct"/>
            <w:shd w:val="clear" w:color="auto" w:fill="auto"/>
            <w:noWrap/>
            <w:vAlign w:val="bottom"/>
          </w:tcPr>
          <w:p w14:paraId="4589C5C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145960</w:t>
            </w:r>
          </w:p>
        </w:tc>
        <w:tc>
          <w:tcPr>
            <w:tcW w:w="458" w:type="pct"/>
            <w:shd w:val="clear" w:color="auto" w:fill="auto"/>
            <w:noWrap/>
            <w:vAlign w:val="bottom"/>
          </w:tcPr>
          <w:p w14:paraId="51750B1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148422</w:t>
            </w:r>
          </w:p>
        </w:tc>
      </w:tr>
      <w:tr w:rsidR="003C3DA0" w:rsidRPr="00CC49AB" w14:paraId="0B15D0B5" w14:textId="77777777" w:rsidTr="00D34145">
        <w:trPr>
          <w:trHeight w:val="144"/>
          <w:jc w:val="center"/>
        </w:trPr>
        <w:tc>
          <w:tcPr>
            <w:tcW w:w="2251" w:type="pct"/>
          </w:tcPr>
          <w:p w14:paraId="5FA5579B"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58" w:type="pct"/>
            <w:shd w:val="clear" w:color="auto" w:fill="auto"/>
            <w:noWrap/>
            <w:vAlign w:val="bottom"/>
          </w:tcPr>
          <w:p w14:paraId="651EB5D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2208275</w:t>
            </w:r>
          </w:p>
        </w:tc>
        <w:tc>
          <w:tcPr>
            <w:tcW w:w="458" w:type="pct"/>
            <w:shd w:val="clear" w:color="auto" w:fill="auto"/>
            <w:noWrap/>
            <w:vAlign w:val="bottom"/>
          </w:tcPr>
          <w:p w14:paraId="6631EAF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2279245</w:t>
            </w:r>
          </w:p>
        </w:tc>
        <w:tc>
          <w:tcPr>
            <w:tcW w:w="458" w:type="pct"/>
            <w:shd w:val="clear" w:color="auto" w:fill="auto"/>
            <w:noWrap/>
            <w:vAlign w:val="bottom"/>
          </w:tcPr>
          <w:p w14:paraId="240FEFF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2352495</w:t>
            </w:r>
          </w:p>
        </w:tc>
        <w:tc>
          <w:tcPr>
            <w:tcW w:w="458" w:type="pct"/>
            <w:shd w:val="clear" w:color="auto" w:fill="auto"/>
            <w:noWrap/>
            <w:vAlign w:val="bottom"/>
          </w:tcPr>
          <w:p w14:paraId="1276396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2428099</w:t>
            </w:r>
          </w:p>
        </w:tc>
        <w:tc>
          <w:tcPr>
            <w:tcW w:w="458" w:type="pct"/>
            <w:shd w:val="clear" w:color="auto" w:fill="auto"/>
            <w:noWrap/>
            <w:vAlign w:val="bottom"/>
          </w:tcPr>
          <w:p w14:paraId="5C84768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2506134</w:t>
            </w:r>
          </w:p>
        </w:tc>
        <w:tc>
          <w:tcPr>
            <w:tcW w:w="458" w:type="pct"/>
            <w:shd w:val="clear" w:color="auto" w:fill="auto"/>
            <w:noWrap/>
            <w:vAlign w:val="bottom"/>
          </w:tcPr>
          <w:p w14:paraId="60C545D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2586676</w:t>
            </w:r>
          </w:p>
        </w:tc>
      </w:tr>
      <w:tr w:rsidR="003C3DA0" w:rsidRPr="00CC49AB" w14:paraId="617993C8" w14:textId="77777777" w:rsidTr="00D34145">
        <w:trPr>
          <w:trHeight w:val="144"/>
          <w:jc w:val="center"/>
        </w:trPr>
        <w:tc>
          <w:tcPr>
            <w:tcW w:w="2251" w:type="pct"/>
          </w:tcPr>
          <w:p w14:paraId="5EF463AD"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58" w:type="pct"/>
            <w:shd w:val="clear" w:color="auto" w:fill="auto"/>
            <w:noWrap/>
            <w:vAlign w:val="bottom"/>
          </w:tcPr>
          <w:p w14:paraId="60A0DF5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96509</w:t>
            </w:r>
          </w:p>
        </w:tc>
        <w:tc>
          <w:tcPr>
            <w:tcW w:w="458" w:type="pct"/>
            <w:shd w:val="clear" w:color="auto" w:fill="auto"/>
            <w:noWrap/>
            <w:vAlign w:val="bottom"/>
          </w:tcPr>
          <w:p w14:paraId="16A4808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97805</w:t>
            </w:r>
          </w:p>
        </w:tc>
        <w:tc>
          <w:tcPr>
            <w:tcW w:w="458" w:type="pct"/>
            <w:shd w:val="clear" w:color="auto" w:fill="auto"/>
            <w:noWrap/>
            <w:vAlign w:val="bottom"/>
          </w:tcPr>
          <w:p w14:paraId="3FE424F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99119</w:t>
            </w:r>
          </w:p>
        </w:tc>
        <w:tc>
          <w:tcPr>
            <w:tcW w:w="458" w:type="pct"/>
            <w:shd w:val="clear" w:color="auto" w:fill="auto"/>
            <w:noWrap/>
            <w:vAlign w:val="bottom"/>
          </w:tcPr>
          <w:p w14:paraId="2E6B1B1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100451</w:t>
            </w:r>
          </w:p>
        </w:tc>
        <w:tc>
          <w:tcPr>
            <w:tcW w:w="458" w:type="pct"/>
            <w:shd w:val="clear" w:color="auto" w:fill="auto"/>
            <w:noWrap/>
            <w:vAlign w:val="bottom"/>
          </w:tcPr>
          <w:p w14:paraId="5DFAB81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101800</w:t>
            </w:r>
          </w:p>
        </w:tc>
        <w:tc>
          <w:tcPr>
            <w:tcW w:w="458" w:type="pct"/>
            <w:shd w:val="clear" w:color="auto" w:fill="auto"/>
            <w:noWrap/>
            <w:vAlign w:val="bottom"/>
          </w:tcPr>
          <w:p w14:paraId="767429E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103168</w:t>
            </w:r>
          </w:p>
        </w:tc>
      </w:tr>
      <w:tr w:rsidR="003C3DA0" w:rsidRPr="00CC49AB" w14:paraId="26E44711" w14:textId="77777777" w:rsidTr="00D34145">
        <w:trPr>
          <w:trHeight w:val="144"/>
          <w:jc w:val="center"/>
        </w:trPr>
        <w:tc>
          <w:tcPr>
            <w:tcW w:w="2251" w:type="pct"/>
          </w:tcPr>
          <w:p w14:paraId="10275778"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58" w:type="pct"/>
            <w:shd w:val="clear" w:color="auto" w:fill="auto"/>
            <w:noWrap/>
            <w:vAlign w:val="bottom"/>
          </w:tcPr>
          <w:p w14:paraId="50535B1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38028</w:t>
            </w:r>
          </w:p>
        </w:tc>
        <w:tc>
          <w:tcPr>
            <w:tcW w:w="458" w:type="pct"/>
            <w:shd w:val="clear" w:color="auto" w:fill="auto"/>
            <w:noWrap/>
            <w:vAlign w:val="bottom"/>
          </w:tcPr>
          <w:p w14:paraId="28D9E8D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38539</w:t>
            </w:r>
          </w:p>
        </w:tc>
        <w:tc>
          <w:tcPr>
            <w:tcW w:w="458" w:type="pct"/>
            <w:shd w:val="clear" w:color="auto" w:fill="auto"/>
            <w:noWrap/>
            <w:vAlign w:val="bottom"/>
          </w:tcPr>
          <w:p w14:paraId="4AC6E43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39057</w:t>
            </w:r>
          </w:p>
        </w:tc>
        <w:tc>
          <w:tcPr>
            <w:tcW w:w="458" w:type="pct"/>
            <w:shd w:val="clear" w:color="auto" w:fill="auto"/>
            <w:noWrap/>
            <w:vAlign w:val="bottom"/>
          </w:tcPr>
          <w:p w14:paraId="4B2CDBF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39581</w:t>
            </w:r>
          </w:p>
        </w:tc>
        <w:tc>
          <w:tcPr>
            <w:tcW w:w="458" w:type="pct"/>
            <w:shd w:val="clear" w:color="auto" w:fill="auto"/>
            <w:noWrap/>
            <w:vAlign w:val="bottom"/>
          </w:tcPr>
          <w:p w14:paraId="12FFFE2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40113</w:t>
            </w:r>
          </w:p>
        </w:tc>
        <w:tc>
          <w:tcPr>
            <w:tcW w:w="458" w:type="pct"/>
            <w:shd w:val="clear" w:color="auto" w:fill="auto"/>
            <w:noWrap/>
            <w:vAlign w:val="bottom"/>
          </w:tcPr>
          <w:p w14:paraId="01C613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40652</w:t>
            </w:r>
          </w:p>
        </w:tc>
      </w:tr>
      <w:tr w:rsidR="003C3DA0" w:rsidRPr="00CC49AB" w14:paraId="10C06313" w14:textId="77777777" w:rsidTr="00D34145">
        <w:trPr>
          <w:trHeight w:val="144"/>
          <w:jc w:val="center"/>
        </w:trPr>
        <w:tc>
          <w:tcPr>
            <w:tcW w:w="2251" w:type="pct"/>
          </w:tcPr>
          <w:p w14:paraId="1E87246E"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58" w:type="pct"/>
            <w:shd w:val="clear" w:color="auto" w:fill="auto"/>
            <w:noWrap/>
            <w:vAlign w:val="bottom"/>
          </w:tcPr>
          <w:p w14:paraId="418D64D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3664402</w:t>
            </w:r>
          </w:p>
        </w:tc>
        <w:tc>
          <w:tcPr>
            <w:tcW w:w="458" w:type="pct"/>
            <w:shd w:val="clear" w:color="auto" w:fill="auto"/>
            <w:noWrap/>
            <w:vAlign w:val="bottom"/>
          </w:tcPr>
          <w:p w14:paraId="6862F7A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3761150</w:t>
            </w:r>
          </w:p>
        </w:tc>
        <w:tc>
          <w:tcPr>
            <w:tcW w:w="458" w:type="pct"/>
            <w:shd w:val="clear" w:color="auto" w:fill="auto"/>
            <w:noWrap/>
            <w:vAlign w:val="bottom"/>
          </w:tcPr>
          <w:p w14:paraId="37C4AB0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3860640</w:t>
            </w:r>
          </w:p>
        </w:tc>
        <w:tc>
          <w:tcPr>
            <w:tcW w:w="458" w:type="pct"/>
            <w:shd w:val="clear" w:color="auto" w:fill="auto"/>
            <w:noWrap/>
            <w:vAlign w:val="bottom"/>
          </w:tcPr>
          <w:p w14:paraId="0EE2C73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3962951</w:t>
            </w:r>
          </w:p>
        </w:tc>
        <w:tc>
          <w:tcPr>
            <w:tcW w:w="458" w:type="pct"/>
            <w:shd w:val="clear" w:color="auto" w:fill="auto"/>
            <w:noWrap/>
            <w:vAlign w:val="bottom"/>
          </w:tcPr>
          <w:p w14:paraId="2D01A3B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4068169</w:t>
            </w:r>
          </w:p>
        </w:tc>
        <w:tc>
          <w:tcPr>
            <w:tcW w:w="458" w:type="pct"/>
            <w:shd w:val="clear" w:color="auto" w:fill="auto"/>
            <w:noWrap/>
            <w:vAlign w:val="bottom"/>
          </w:tcPr>
          <w:p w14:paraId="32F233F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4176379</w:t>
            </w:r>
          </w:p>
        </w:tc>
      </w:tr>
      <w:tr w:rsidR="003C3DA0" w:rsidRPr="00CC49AB" w14:paraId="0CB7503C" w14:textId="77777777" w:rsidTr="00D34145">
        <w:trPr>
          <w:trHeight w:val="144"/>
          <w:jc w:val="center"/>
        </w:trPr>
        <w:tc>
          <w:tcPr>
            <w:tcW w:w="2251" w:type="pct"/>
            <w:shd w:val="clear" w:color="auto" w:fill="FDE9D9" w:themeFill="accent6" w:themeFillTint="33"/>
          </w:tcPr>
          <w:p w14:paraId="3FA5894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58" w:type="pct"/>
            <w:shd w:val="clear" w:color="auto" w:fill="FDE9D9" w:themeFill="accent6" w:themeFillTint="33"/>
            <w:noWrap/>
            <w:vAlign w:val="center"/>
          </w:tcPr>
          <w:p w14:paraId="4C9107B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2035</w:t>
            </w:r>
          </w:p>
        </w:tc>
        <w:tc>
          <w:tcPr>
            <w:tcW w:w="458" w:type="pct"/>
            <w:shd w:val="clear" w:color="auto" w:fill="FDE9D9" w:themeFill="accent6" w:themeFillTint="33"/>
            <w:noWrap/>
            <w:vAlign w:val="center"/>
          </w:tcPr>
          <w:p w14:paraId="72E0FE6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2036</w:t>
            </w:r>
          </w:p>
        </w:tc>
        <w:tc>
          <w:tcPr>
            <w:tcW w:w="458" w:type="pct"/>
            <w:shd w:val="clear" w:color="auto" w:fill="FDE9D9" w:themeFill="accent6" w:themeFillTint="33"/>
            <w:noWrap/>
            <w:vAlign w:val="center"/>
          </w:tcPr>
          <w:p w14:paraId="3C8C548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2037</w:t>
            </w:r>
          </w:p>
        </w:tc>
        <w:tc>
          <w:tcPr>
            <w:tcW w:w="458" w:type="pct"/>
            <w:shd w:val="clear" w:color="auto" w:fill="FDE9D9" w:themeFill="accent6" w:themeFillTint="33"/>
            <w:noWrap/>
            <w:vAlign w:val="center"/>
          </w:tcPr>
          <w:p w14:paraId="6E930E1D"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2038</w:t>
            </w:r>
          </w:p>
        </w:tc>
        <w:tc>
          <w:tcPr>
            <w:tcW w:w="458" w:type="pct"/>
            <w:shd w:val="clear" w:color="auto" w:fill="FDE9D9" w:themeFill="accent6" w:themeFillTint="33"/>
            <w:noWrap/>
            <w:vAlign w:val="center"/>
          </w:tcPr>
          <w:p w14:paraId="1A91574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2039</w:t>
            </w:r>
          </w:p>
        </w:tc>
        <w:tc>
          <w:tcPr>
            <w:tcW w:w="458" w:type="pct"/>
            <w:shd w:val="clear" w:color="auto" w:fill="FDE9D9" w:themeFill="accent6" w:themeFillTint="33"/>
            <w:noWrap/>
            <w:vAlign w:val="center"/>
          </w:tcPr>
          <w:p w14:paraId="54CE62F6"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2040</w:t>
            </w:r>
          </w:p>
        </w:tc>
      </w:tr>
      <w:tr w:rsidR="003C3DA0" w:rsidRPr="00CC49AB" w14:paraId="038EE363" w14:textId="77777777" w:rsidTr="00D34145">
        <w:trPr>
          <w:trHeight w:val="144"/>
          <w:jc w:val="center"/>
        </w:trPr>
        <w:tc>
          <w:tcPr>
            <w:tcW w:w="2251" w:type="pct"/>
          </w:tcPr>
          <w:p w14:paraId="6F8DD19B"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58" w:type="pct"/>
            <w:shd w:val="clear" w:color="auto" w:fill="auto"/>
            <w:noWrap/>
            <w:vAlign w:val="bottom"/>
          </w:tcPr>
          <w:p w14:paraId="2EAF0FE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1092120</w:t>
            </w:r>
          </w:p>
        </w:tc>
        <w:tc>
          <w:tcPr>
            <w:tcW w:w="458" w:type="pct"/>
            <w:shd w:val="clear" w:color="auto" w:fill="auto"/>
            <w:noWrap/>
            <w:vAlign w:val="bottom"/>
          </w:tcPr>
          <w:p w14:paraId="0D02270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1112417</w:t>
            </w:r>
          </w:p>
        </w:tc>
        <w:tc>
          <w:tcPr>
            <w:tcW w:w="458" w:type="pct"/>
            <w:shd w:val="clear" w:color="auto" w:fill="auto"/>
            <w:noWrap/>
            <w:vAlign w:val="bottom"/>
          </w:tcPr>
          <w:p w14:paraId="269EFE2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1133091</w:t>
            </w:r>
          </w:p>
        </w:tc>
        <w:tc>
          <w:tcPr>
            <w:tcW w:w="458" w:type="pct"/>
            <w:shd w:val="clear" w:color="auto" w:fill="auto"/>
            <w:noWrap/>
            <w:vAlign w:val="bottom"/>
          </w:tcPr>
          <w:p w14:paraId="3C89A94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1154150</w:t>
            </w:r>
          </w:p>
        </w:tc>
        <w:tc>
          <w:tcPr>
            <w:tcW w:w="458" w:type="pct"/>
            <w:shd w:val="clear" w:color="auto" w:fill="auto"/>
            <w:noWrap/>
            <w:vAlign w:val="bottom"/>
          </w:tcPr>
          <w:p w14:paraId="0830446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1175600</w:t>
            </w:r>
          </w:p>
        </w:tc>
        <w:tc>
          <w:tcPr>
            <w:tcW w:w="458" w:type="pct"/>
            <w:shd w:val="clear" w:color="auto" w:fill="auto"/>
            <w:noWrap/>
            <w:vAlign w:val="bottom"/>
          </w:tcPr>
          <w:p w14:paraId="3EBD69C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1197448</w:t>
            </w:r>
          </w:p>
        </w:tc>
      </w:tr>
      <w:tr w:rsidR="003C3DA0" w:rsidRPr="00CC49AB" w14:paraId="5F57BE4C" w14:textId="77777777" w:rsidTr="00D34145">
        <w:trPr>
          <w:trHeight w:val="144"/>
          <w:jc w:val="center"/>
        </w:trPr>
        <w:tc>
          <w:tcPr>
            <w:tcW w:w="2251" w:type="pct"/>
          </w:tcPr>
          <w:p w14:paraId="1BB61160"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58" w:type="pct"/>
            <w:shd w:val="clear" w:color="auto" w:fill="auto"/>
            <w:noWrap/>
            <w:vAlign w:val="bottom"/>
          </w:tcPr>
          <w:p w14:paraId="32C5637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229068</w:t>
            </w:r>
          </w:p>
        </w:tc>
        <w:tc>
          <w:tcPr>
            <w:tcW w:w="458" w:type="pct"/>
            <w:shd w:val="clear" w:color="auto" w:fill="auto"/>
            <w:noWrap/>
            <w:vAlign w:val="bottom"/>
          </w:tcPr>
          <w:p w14:paraId="5986CDE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232932</w:t>
            </w:r>
          </w:p>
        </w:tc>
        <w:tc>
          <w:tcPr>
            <w:tcW w:w="458" w:type="pct"/>
            <w:shd w:val="clear" w:color="auto" w:fill="auto"/>
            <w:noWrap/>
            <w:vAlign w:val="bottom"/>
          </w:tcPr>
          <w:p w14:paraId="239553A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236861</w:t>
            </w:r>
          </w:p>
        </w:tc>
        <w:tc>
          <w:tcPr>
            <w:tcW w:w="458" w:type="pct"/>
            <w:shd w:val="clear" w:color="auto" w:fill="auto"/>
            <w:noWrap/>
            <w:vAlign w:val="bottom"/>
          </w:tcPr>
          <w:p w14:paraId="32B6435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240856</w:t>
            </w:r>
          </w:p>
        </w:tc>
        <w:tc>
          <w:tcPr>
            <w:tcW w:w="458" w:type="pct"/>
            <w:shd w:val="clear" w:color="auto" w:fill="auto"/>
            <w:noWrap/>
            <w:vAlign w:val="bottom"/>
          </w:tcPr>
          <w:p w14:paraId="15426A7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244919</w:t>
            </w:r>
          </w:p>
        </w:tc>
        <w:tc>
          <w:tcPr>
            <w:tcW w:w="458" w:type="pct"/>
            <w:shd w:val="clear" w:color="auto" w:fill="auto"/>
            <w:noWrap/>
            <w:vAlign w:val="bottom"/>
          </w:tcPr>
          <w:p w14:paraId="2FFB863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249051</w:t>
            </w:r>
          </w:p>
        </w:tc>
      </w:tr>
      <w:tr w:rsidR="003C3DA0" w:rsidRPr="00CC49AB" w14:paraId="2EB9E18E" w14:textId="77777777" w:rsidTr="00D34145">
        <w:trPr>
          <w:trHeight w:val="144"/>
          <w:jc w:val="center"/>
        </w:trPr>
        <w:tc>
          <w:tcPr>
            <w:tcW w:w="2251" w:type="pct"/>
          </w:tcPr>
          <w:p w14:paraId="442C41CD"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 arsimore</w:t>
            </w:r>
          </w:p>
        </w:tc>
        <w:tc>
          <w:tcPr>
            <w:tcW w:w="458" w:type="pct"/>
            <w:shd w:val="clear" w:color="auto" w:fill="auto"/>
            <w:noWrap/>
            <w:vAlign w:val="bottom"/>
          </w:tcPr>
          <w:p w14:paraId="70E5274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150925</w:t>
            </w:r>
          </w:p>
        </w:tc>
        <w:tc>
          <w:tcPr>
            <w:tcW w:w="458" w:type="pct"/>
            <w:shd w:val="clear" w:color="auto" w:fill="auto"/>
            <w:noWrap/>
            <w:vAlign w:val="bottom"/>
          </w:tcPr>
          <w:p w14:paraId="22214F9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153471</w:t>
            </w:r>
          </w:p>
        </w:tc>
        <w:tc>
          <w:tcPr>
            <w:tcW w:w="458" w:type="pct"/>
            <w:shd w:val="clear" w:color="auto" w:fill="auto"/>
            <w:noWrap/>
            <w:vAlign w:val="bottom"/>
          </w:tcPr>
          <w:p w14:paraId="72F6807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156060</w:t>
            </w:r>
          </w:p>
        </w:tc>
        <w:tc>
          <w:tcPr>
            <w:tcW w:w="458" w:type="pct"/>
            <w:shd w:val="clear" w:color="auto" w:fill="auto"/>
            <w:noWrap/>
            <w:vAlign w:val="bottom"/>
          </w:tcPr>
          <w:p w14:paraId="75AB025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158692</w:t>
            </w:r>
          </w:p>
        </w:tc>
        <w:tc>
          <w:tcPr>
            <w:tcW w:w="458" w:type="pct"/>
            <w:shd w:val="clear" w:color="auto" w:fill="auto"/>
            <w:noWrap/>
            <w:vAlign w:val="bottom"/>
          </w:tcPr>
          <w:p w14:paraId="3C85849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161369</w:t>
            </w:r>
          </w:p>
        </w:tc>
        <w:tc>
          <w:tcPr>
            <w:tcW w:w="458" w:type="pct"/>
            <w:shd w:val="clear" w:color="auto" w:fill="auto"/>
            <w:noWrap/>
            <w:vAlign w:val="bottom"/>
          </w:tcPr>
          <w:p w14:paraId="693B9B1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164091</w:t>
            </w:r>
          </w:p>
        </w:tc>
      </w:tr>
      <w:tr w:rsidR="003C3DA0" w:rsidRPr="00CC49AB" w14:paraId="391EDCEC" w14:textId="77777777" w:rsidTr="00D34145">
        <w:trPr>
          <w:trHeight w:val="144"/>
          <w:jc w:val="center"/>
        </w:trPr>
        <w:tc>
          <w:tcPr>
            <w:tcW w:w="2251" w:type="pct"/>
          </w:tcPr>
          <w:p w14:paraId="2C0EC567"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58" w:type="pct"/>
            <w:shd w:val="clear" w:color="auto" w:fill="auto"/>
            <w:noWrap/>
            <w:vAlign w:val="bottom"/>
          </w:tcPr>
          <w:p w14:paraId="4DB7B87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2669806</w:t>
            </w:r>
          </w:p>
        </w:tc>
        <w:tc>
          <w:tcPr>
            <w:tcW w:w="458" w:type="pct"/>
            <w:shd w:val="clear" w:color="auto" w:fill="auto"/>
            <w:noWrap/>
            <w:vAlign w:val="bottom"/>
          </w:tcPr>
          <w:p w14:paraId="1C2C81F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2742101</w:t>
            </w:r>
          </w:p>
        </w:tc>
        <w:tc>
          <w:tcPr>
            <w:tcW w:w="458" w:type="pct"/>
            <w:shd w:val="clear" w:color="auto" w:fill="auto"/>
            <w:noWrap/>
            <w:vAlign w:val="bottom"/>
          </w:tcPr>
          <w:p w14:paraId="7283180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2816353</w:t>
            </w:r>
          </w:p>
        </w:tc>
        <w:tc>
          <w:tcPr>
            <w:tcW w:w="458" w:type="pct"/>
            <w:shd w:val="clear" w:color="auto" w:fill="auto"/>
            <w:noWrap/>
            <w:vAlign w:val="bottom"/>
          </w:tcPr>
          <w:p w14:paraId="2A3CC37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2892615</w:t>
            </w:r>
          </w:p>
        </w:tc>
        <w:tc>
          <w:tcPr>
            <w:tcW w:w="458" w:type="pct"/>
            <w:shd w:val="clear" w:color="auto" w:fill="auto"/>
            <w:noWrap/>
            <w:vAlign w:val="bottom"/>
          </w:tcPr>
          <w:p w14:paraId="7822A13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2970943</w:t>
            </w:r>
          </w:p>
        </w:tc>
        <w:tc>
          <w:tcPr>
            <w:tcW w:w="458" w:type="pct"/>
            <w:shd w:val="clear" w:color="auto" w:fill="auto"/>
            <w:noWrap/>
            <w:vAlign w:val="bottom"/>
          </w:tcPr>
          <w:p w14:paraId="63907D2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3051392</w:t>
            </w:r>
          </w:p>
        </w:tc>
      </w:tr>
      <w:tr w:rsidR="003C3DA0" w:rsidRPr="00CC49AB" w14:paraId="64453A42" w14:textId="77777777" w:rsidTr="00D34145">
        <w:trPr>
          <w:trHeight w:val="144"/>
          <w:jc w:val="center"/>
        </w:trPr>
        <w:tc>
          <w:tcPr>
            <w:tcW w:w="2251" w:type="pct"/>
          </w:tcPr>
          <w:p w14:paraId="700E1EB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58" w:type="pct"/>
            <w:shd w:val="clear" w:color="auto" w:fill="auto"/>
            <w:noWrap/>
            <w:vAlign w:val="bottom"/>
          </w:tcPr>
          <w:p w14:paraId="68BCB87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104554</w:t>
            </w:r>
          </w:p>
        </w:tc>
        <w:tc>
          <w:tcPr>
            <w:tcW w:w="458" w:type="pct"/>
            <w:shd w:val="clear" w:color="auto" w:fill="auto"/>
            <w:noWrap/>
            <w:vAlign w:val="bottom"/>
          </w:tcPr>
          <w:p w14:paraId="2AFE1F7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105959</w:t>
            </w:r>
          </w:p>
        </w:tc>
        <w:tc>
          <w:tcPr>
            <w:tcW w:w="458" w:type="pct"/>
            <w:shd w:val="clear" w:color="auto" w:fill="auto"/>
            <w:noWrap/>
            <w:vAlign w:val="bottom"/>
          </w:tcPr>
          <w:p w14:paraId="720A482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107382</w:t>
            </w:r>
          </w:p>
        </w:tc>
        <w:tc>
          <w:tcPr>
            <w:tcW w:w="458" w:type="pct"/>
            <w:shd w:val="clear" w:color="auto" w:fill="auto"/>
            <w:noWrap/>
            <w:vAlign w:val="bottom"/>
          </w:tcPr>
          <w:p w14:paraId="0F7F399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108825</w:t>
            </w:r>
          </w:p>
        </w:tc>
        <w:tc>
          <w:tcPr>
            <w:tcW w:w="458" w:type="pct"/>
            <w:shd w:val="clear" w:color="auto" w:fill="auto"/>
            <w:noWrap/>
            <w:vAlign w:val="bottom"/>
          </w:tcPr>
          <w:p w14:paraId="1ED22B7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110287</w:t>
            </w:r>
          </w:p>
        </w:tc>
        <w:tc>
          <w:tcPr>
            <w:tcW w:w="458" w:type="pct"/>
            <w:shd w:val="clear" w:color="auto" w:fill="auto"/>
            <w:noWrap/>
            <w:vAlign w:val="bottom"/>
          </w:tcPr>
          <w:p w14:paraId="7FD9DEC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111768</w:t>
            </w:r>
          </w:p>
        </w:tc>
      </w:tr>
      <w:tr w:rsidR="003C3DA0" w:rsidRPr="00CC49AB" w14:paraId="740969B7" w14:textId="77777777" w:rsidTr="00D34145">
        <w:trPr>
          <w:trHeight w:val="144"/>
          <w:jc w:val="center"/>
        </w:trPr>
        <w:tc>
          <w:tcPr>
            <w:tcW w:w="2251" w:type="pct"/>
          </w:tcPr>
          <w:p w14:paraId="4ED8E372"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58" w:type="pct"/>
            <w:shd w:val="clear" w:color="auto" w:fill="auto"/>
            <w:noWrap/>
            <w:vAlign w:val="bottom"/>
          </w:tcPr>
          <w:p w14:paraId="719A74B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41198</w:t>
            </w:r>
          </w:p>
        </w:tc>
        <w:tc>
          <w:tcPr>
            <w:tcW w:w="458" w:type="pct"/>
            <w:shd w:val="clear" w:color="auto" w:fill="auto"/>
            <w:noWrap/>
            <w:vAlign w:val="bottom"/>
          </w:tcPr>
          <w:p w14:paraId="4D7C645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41752</w:t>
            </w:r>
          </w:p>
        </w:tc>
        <w:tc>
          <w:tcPr>
            <w:tcW w:w="458" w:type="pct"/>
            <w:shd w:val="clear" w:color="auto" w:fill="auto"/>
            <w:noWrap/>
            <w:vAlign w:val="bottom"/>
          </w:tcPr>
          <w:p w14:paraId="3821A7E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42313</w:t>
            </w:r>
          </w:p>
        </w:tc>
        <w:tc>
          <w:tcPr>
            <w:tcW w:w="458" w:type="pct"/>
            <w:shd w:val="clear" w:color="auto" w:fill="auto"/>
            <w:noWrap/>
            <w:vAlign w:val="bottom"/>
          </w:tcPr>
          <w:p w14:paraId="7E3259D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42881</w:t>
            </w:r>
          </w:p>
        </w:tc>
        <w:tc>
          <w:tcPr>
            <w:tcW w:w="458" w:type="pct"/>
            <w:shd w:val="clear" w:color="auto" w:fill="auto"/>
            <w:noWrap/>
            <w:vAlign w:val="bottom"/>
          </w:tcPr>
          <w:p w14:paraId="6CAEB8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43457</w:t>
            </w:r>
          </w:p>
        </w:tc>
        <w:tc>
          <w:tcPr>
            <w:tcW w:w="458" w:type="pct"/>
            <w:shd w:val="clear" w:color="auto" w:fill="auto"/>
            <w:noWrap/>
            <w:vAlign w:val="bottom"/>
          </w:tcPr>
          <w:p w14:paraId="05F71C6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44041</w:t>
            </w:r>
          </w:p>
        </w:tc>
      </w:tr>
      <w:tr w:rsidR="003C3DA0" w:rsidRPr="00CC49AB" w14:paraId="7CFCF610" w14:textId="77777777" w:rsidTr="00D34145">
        <w:trPr>
          <w:trHeight w:val="144"/>
          <w:jc w:val="center"/>
        </w:trPr>
        <w:tc>
          <w:tcPr>
            <w:tcW w:w="2251" w:type="pct"/>
          </w:tcPr>
          <w:p w14:paraId="28298A91"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58" w:type="pct"/>
            <w:shd w:val="clear" w:color="auto" w:fill="auto"/>
            <w:noWrap/>
            <w:vAlign w:val="bottom"/>
          </w:tcPr>
          <w:p w14:paraId="5CB5A48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4287672</w:t>
            </w:r>
          </w:p>
        </w:tc>
        <w:tc>
          <w:tcPr>
            <w:tcW w:w="458" w:type="pct"/>
            <w:shd w:val="clear" w:color="auto" w:fill="auto"/>
            <w:noWrap/>
            <w:vAlign w:val="bottom"/>
          </w:tcPr>
          <w:p w14:paraId="3F75D6A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4388631</w:t>
            </w:r>
          </w:p>
        </w:tc>
        <w:tc>
          <w:tcPr>
            <w:tcW w:w="458" w:type="pct"/>
            <w:shd w:val="clear" w:color="auto" w:fill="auto"/>
            <w:noWrap/>
            <w:vAlign w:val="bottom"/>
          </w:tcPr>
          <w:p w14:paraId="26B908C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4492060</w:t>
            </w:r>
          </w:p>
        </w:tc>
        <w:tc>
          <w:tcPr>
            <w:tcW w:w="458" w:type="pct"/>
            <w:shd w:val="clear" w:color="auto" w:fill="auto"/>
            <w:noWrap/>
            <w:vAlign w:val="bottom"/>
          </w:tcPr>
          <w:p w14:paraId="2391BB8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4598019</w:t>
            </w:r>
          </w:p>
        </w:tc>
        <w:tc>
          <w:tcPr>
            <w:tcW w:w="458" w:type="pct"/>
            <w:shd w:val="clear" w:color="auto" w:fill="auto"/>
            <w:noWrap/>
            <w:vAlign w:val="bottom"/>
          </w:tcPr>
          <w:p w14:paraId="28D383E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4706575</w:t>
            </w:r>
          </w:p>
        </w:tc>
        <w:tc>
          <w:tcPr>
            <w:tcW w:w="458" w:type="pct"/>
            <w:shd w:val="clear" w:color="auto" w:fill="auto"/>
            <w:noWrap/>
            <w:vAlign w:val="bottom"/>
          </w:tcPr>
          <w:p w14:paraId="557823A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4817790</w:t>
            </w:r>
          </w:p>
        </w:tc>
      </w:tr>
      <w:tr w:rsidR="003C3DA0" w:rsidRPr="00CC49AB" w14:paraId="2CE571EA" w14:textId="77777777" w:rsidTr="00D34145">
        <w:trPr>
          <w:trHeight w:val="144"/>
          <w:jc w:val="center"/>
        </w:trPr>
        <w:tc>
          <w:tcPr>
            <w:tcW w:w="2251" w:type="pct"/>
            <w:shd w:val="clear" w:color="auto" w:fill="FDE9D9" w:themeFill="accent6" w:themeFillTint="33"/>
          </w:tcPr>
          <w:p w14:paraId="0F78C4B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58" w:type="pct"/>
            <w:shd w:val="clear" w:color="auto" w:fill="FDE9D9" w:themeFill="accent6" w:themeFillTint="33"/>
            <w:noWrap/>
            <w:vAlign w:val="center"/>
          </w:tcPr>
          <w:p w14:paraId="271E7DF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2041</w:t>
            </w:r>
          </w:p>
        </w:tc>
        <w:tc>
          <w:tcPr>
            <w:tcW w:w="458" w:type="pct"/>
            <w:shd w:val="clear" w:color="auto" w:fill="FDE9D9" w:themeFill="accent6" w:themeFillTint="33"/>
            <w:noWrap/>
            <w:vAlign w:val="center"/>
          </w:tcPr>
          <w:p w14:paraId="57D3210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2042</w:t>
            </w:r>
          </w:p>
        </w:tc>
        <w:tc>
          <w:tcPr>
            <w:tcW w:w="458" w:type="pct"/>
            <w:shd w:val="clear" w:color="auto" w:fill="FDE9D9" w:themeFill="accent6" w:themeFillTint="33"/>
            <w:noWrap/>
            <w:vAlign w:val="center"/>
          </w:tcPr>
          <w:p w14:paraId="59A7018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2043</w:t>
            </w:r>
          </w:p>
        </w:tc>
        <w:tc>
          <w:tcPr>
            <w:tcW w:w="458" w:type="pct"/>
            <w:shd w:val="clear" w:color="auto" w:fill="FDE9D9" w:themeFill="accent6" w:themeFillTint="33"/>
            <w:noWrap/>
            <w:vAlign w:val="center"/>
          </w:tcPr>
          <w:p w14:paraId="76F1844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2044</w:t>
            </w:r>
          </w:p>
        </w:tc>
        <w:tc>
          <w:tcPr>
            <w:tcW w:w="458" w:type="pct"/>
            <w:shd w:val="clear" w:color="auto" w:fill="FDE9D9" w:themeFill="accent6" w:themeFillTint="33"/>
            <w:noWrap/>
            <w:vAlign w:val="center"/>
          </w:tcPr>
          <w:p w14:paraId="2A6CB6D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2045</w:t>
            </w:r>
          </w:p>
        </w:tc>
        <w:tc>
          <w:tcPr>
            <w:tcW w:w="458" w:type="pct"/>
            <w:shd w:val="clear" w:color="auto" w:fill="FDE9D9" w:themeFill="accent6" w:themeFillTint="33"/>
            <w:noWrap/>
            <w:vAlign w:val="center"/>
          </w:tcPr>
          <w:p w14:paraId="27B02E1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2046</w:t>
            </w:r>
          </w:p>
        </w:tc>
      </w:tr>
      <w:tr w:rsidR="003C3DA0" w:rsidRPr="00CC49AB" w14:paraId="20FA1AA8" w14:textId="77777777" w:rsidTr="00D34145">
        <w:trPr>
          <w:trHeight w:val="144"/>
          <w:jc w:val="center"/>
        </w:trPr>
        <w:tc>
          <w:tcPr>
            <w:tcW w:w="2251" w:type="pct"/>
          </w:tcPr>
          <w:p w14:paraId="794FE902"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58" w:type="pct"/>
            <w:shd w:val="clear" w:color="auto" w:fill="auto"/>
            <w:noWrap/>
            <w:vAlign w:val="bottom"/>
          </w:tcPr>
          <w:p w14:paraId="09AAEB1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1219703</w:t>
            </w:r>
          </w:p>
        </w:tc>
        <w:tc>
          <w:tcPr>
            <w:tcW w:w="458" w:type="pct"/>
            <w:shd w:val="clear" w:color="auto" w:fill="auto"/>
            <w:noWrap/>
            <w:vAlign w:val="bottom"/>
          </w:tcPr>
          <w:p w14:paraId="7D0A74E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1242371</w:t>
            </w:r>
          </w:p>
        </w:tc>
        <w:tc>
          <w:tcPr>
            <w:tcW w:w="458" w:type="pct"/>
            <w:shd w:val="clear" w:color="auto" w:fill="auto"/>
            <w:noWrap/>
            <w:vAlign w:val="bottom"/>
          </w:tcPr>
          <w:p w14:paraId="153392B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1265460</w:t>
            </w:r>
          </w:p>
        </w:tc>
        <w:tc>
          <w:tcPr>
            <w:tcW w:w="458" w:type="pct"/>
            <w:shd w:val="clear" w:color="auto" w:fill="auto"/>
            <w:noWrap/>
            <w:vAlign w:val="bottom"/>
          </w:tcPr>
          <w:p w14:paraId="768F62F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1288979</w:t>
            </w:r>
          </w:p>
        </w:tc>
        <w:tc>
          <w:tcPr>
            <w:tcW w:w="458" w:type="pct"/>
            <w:shd w:val="clear" w:color="auto" w:fill="auto"/>
            <w:noWrap/>
            <w:vAlign w:val="bottom"/>
          </w:tcPr>
          <w:p w14:paraId="75D3C52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1312935</w:t>
            </w:r>
          </w:p>
        </w:tc>
        <w:tc>
          <w:tcPr>
            <w:tcW w:w="458" w:type="pct"/>
            <w:shd w:val="clear" w:color="auto" w:fill="auto"/>
            <w:noWrap/>
            <w:vAlign w:val="bottom"/>
          </w:tcPr>
          <w:p w14:paraId="583FC1C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1337335</w:t>
            </w:r>
          </w:p>
        </w:tc>
      </w:tr>
      <w:tr w:rsidR="003C3DA0" w:rsidRPr="00CC49AB" w14:paraId="027996D9" w14:textId="77777777" w:rsidTr="00D34145">
        <w:trPr>
          <w:trHeight w:val="144"/>
          <w:jc w:val="center"/>
        </w:trPr>
        <w:tc>
          <w:tcPr>
            <w:tcW w:w="2251" w:type="pct"/>
          </w:tcPr>
          <w:p w14:paraId="35DD6251"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58" w:type="pct"/>
            <w:shd w:val="clear" w:color="auto" w:fill="auto"/>
            <w:noWrap/>
            <w:vAlign w:val="bottom"/>
          </w:tcPr>
          <w:p w14:paraId="09119B9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253251</w:t>
            </w:r>
          </w:p>
        </w:tc>
        <w:tc>
          <w:tcPr>
            <w:tcW w:w="458" w:type="pct"/>
            <w:shd w:val="clear" w:color="auto" w:fill="auto"/>
            <w:noWrap/>
            <w:vAlign w:val="bottom"/>
          </w:tcPr>
          <w:p w14:paraId="038B95E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257523</w:t>
            </w:r>
          </w:p>
        </w:tc>
        <w:tc>
          <w:tcPr>
            <w:tcW w:w="458" w:type="pct"/>
            <w:shd w:val="clear" w:color="auto" w:fill="auto"/>
            <w:noWrap/>
            <w:vAlign w:val="bottom"/>
          </w:tcPr>
          <w:p w14:paraId="1D0182E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261867</w:t>
            </w:r>
          </w:p>
        </w:tc>
        <w:tc>
          <w:tcPr>
            <w:tcW w:w="458" w:type="pct"/>
            <w:shd w:val="clear" w:color="auto" w:fill="auto"/>
            <w:noWrap/>
            <w:vAlign w:val="bottom"/>
          </w:tcPr>
          <w:p w14:paraId="5E087BB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266284</w:t>
            </w:r>
          </w:p>
        </w:tc>
        <w:tc>
          <w:tcPr>
            <w:tcW w:w="458" w:type="pct"/>
            <w:shd w:val="clear" w:color="auto" w:fill="auto"/>
            <w:noWrap/>
            <w:vAlign w:val="bottom"/>
          </w:tcPr>
          <w:p w14:paraId="067DF49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270776</w:t>
            </w:r>
          </w:p>
        </w:tc>
        <w:tc>
          <w:tcPr>
            <w:tcW w:w="458" w:type="pct"/>
            <w:shd w:val="clear" w:color="auto" w:fill="auto"/>
            <w:noWrap/>
            <w:vAlign w:val="bottom"/>
          </w:tcPr>
          <w:p w14:paraId="291E178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275344</w:t>
            </w:r>
          </w:p>
        </w:tc>
      </w:tr>
      <w:tr w:rsidR="003C3DA0" w:rsidRPr="00CC49AB" w14:paraId="05B7D4B6" w14:textId="77777777" w:rsidTr="00D34145">
        <w:trPr>
          <w:trHeight w:val="144"/>
          <w:jc w:val="center"/>
        </w:trPr>
        <w:tc>
          <w:tcPr>
            <w:tcW w:w="2251" w:type="pct"/>
          </w:tcPr>
          <w:p w14:paraId="0D9CBF87"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 arsimore</w:t>
            </w:r>
          </w:p>
        </w:tc>
        <w:tc>
          <w:tcPr>
            <w:tcW w:w="458" w:type="pct"/>
            <w:shd w:val="clear" w:color="auto" w:fill="auto"/>
            <w:noWrap/>
            <w:vAlign w:val="bottom"/>
          </w:tcPr>
          <w:p w14:paraId="516C567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166859</w:t>
            </w:r>
          </w:p>
        </w:tc>
        <w:tc>
          <w:tcPr>
            <w:tcW w:w="458" w:type="pct"/>
            <w:shd w:val="clear" w:color="auto" w:fill="auto"/>
            <w:noWrap/>
            <w:vAlign w:val="bottom"/>
          </w:tcPr>
          <w:p w14:paraId="443DFB7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169674</w:t>
            </w:r>
          </w:p>
        </w:tc>
        <w:tc>
          <w:tcPr>
            <w:tcW w:w="458" w:type="pct"/>
            <w:shd w:val="clear" w:color="auto" w:fill="auto"/>
            <w:noWrap/>
            <w:vAlign w:val="bottom"/>
          </w:tcPr>
          <w:p w14:paraId="18E4846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172536</w:t>
            </w:r>
          </w:p>
        </w:tc>
        <w:tc>
          <w:tcPr>
            <w:tcW w:w="458" w:type="pct"/>
            <w:shd w:val="clear" w:color="auto" w:fill="auto"/>
            <w:noWrap/>
            <w:vAlign w:val="bottom"/>
          </w:tcPr>
          <w:p w14:paraId="11B7650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175446</w:t>
            </w:r>
          </w:p>
        </w:tc>
        <w:tc>
          <w:tcPr>
            <w:tcW w:w="458" w:type="pct"/>
            <w:shd w:val="clear" w:color="auto" w:fill="auto"/>
            <w:noWrap/>
            <w:vAlign w:val="bottom"/>
          </w:tcPr>
          <w:p w14:paraId="43AB13E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178405</w:t>
            </w:r>
          </w:p>
        </w:tc>
        <w:tc>
          <w:tcPr>
            <w:tcW w:w="458" w:type="pct"/>
            <w:shd w:val="clear" w:color="auto" w:fill="auto"/>
            <w:noWrap/>
            <w:vAlign w:val="bottom"/>
          </w:tcPr>
          <w:p w14:paraId="15269F3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181415</w:t>
            </w:r>
          </w:p>
        </w:tc>
      </w:tr>
      <w:tr w:rsidR="003C3DA0" w:rsidRPr="00CC49AB" w14:paraId="387BDAA9" w14:textId="77777777" w:rsidTr="00D34145">
        <w:trPr>
          <w:trHeight w:val="144"/>
          <w:jc w:val="center"/>
        </w:trPr>
        <w:tc>
          <w:tcPr>
            <w:tcW w:w="2251" w:type="pct"/>
          </w:tcPr>
          <w:p w14:paraId="7867ECA8"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58" w:type="pct"/>
            <w:shd w:val="clear" w:color="auto" w:fill="auto"/>
            <w:noWrap/>
            <w:vAlign w:val="bottom"/>
          </w:tcPr>
          <w:p w14:paraId="45EEDF1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3118580</w:t>
            </w:r>
          </w:p>
        </w:tc>
        <w:tc>
          <w:tcPr>
            <w:tcW w:w="458" w:type="pct"/>
            <w:shd w:val="clear" w:color="auto" w:fill="auto"/>
            <w:noWrap/>
            <w:vAlign w:val="bottom"/>
          </w:tcPr>
          <w:p w14:paraId="77F265E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3187248</w:t>
            </w:r>
          </w:p>
        </w:tc>
        <w:tc>
          <w:tcPr>
            <w:tcW w:w="458" w:type="pct"/>
            <w:shd w:val="clear" w:color="auto" w:fill="auto"/>
            <w:noWrap/>
            <w:vAlign w:val="bottom"/>
          </w:tcPr>
          <w:p w14:paraId="293D21B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3257428</w:t>
            </w:r>
          </w:p>
        </w:tc>
        <w:tc>
          <w:tcPr>
            <w:tcW w:w="458" w:type="pct"/>
            <w:shd w:val="clear" w:color="auto" w:fill="auto"/>
            <w:noWrap/>
            <w:vAlign w:val="bottom"/>
          </w:tcPr>
          <w:p w14:paraId="29445E8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3329154</w:t>
            </w:r>
          </w:p>
        </w:tc>
        <w:tc>
          <w:tcPr>
            <w:tcW w:w="458" w:type="pct"/>
            <w:shd w:val="clear" w:color="auto" w:fill="auto"/>
            <w:noWrap/>
            <w:vAlign w:val="bottom"/>
          </w:tcPr>
          <w:p w14:paraId="3EEC099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3402458</w:t>
            </w:r>
          </w:p>
        </w:tc>
        <w:tc>
          <w:tcPr>
            <w:tcW w:w="458" w:type="pct"/>
            <w:shd w:val="clear" w:color="auto" w:fill="auto"/>
            <w:noWrap/>
            <w:vAlign w:val="bottom"/>
          </w:tcPr>
          <w:p w14:paraId="00397CF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3477377</w:t>
            </w:r>
          </w:p>
        </w:tc>
      </w:tr>
      <w:tr w:rsidR="003C3DA0" w:rsidRPr="00CC49AB" w14:paraId="35099B6A" w14:textId="77777777" w:rsidTr="00D34145">
        <w:trPr>
          <w:trHeight w:val="144"/>
          <w:jc w:val="center"/>
        </w:trPr>
        <w:tc>
          <w:tcPr>
            <w:tcW w:w="2251" w:type="pct"/>
          </w:tcPr>
          <w:p w14:paraId="02805174"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58" w:type="pct"/>
            <w:shd w:val="clear" w:color="auto" w:fill="auto"/>
            <w:noWrap/>
            <w:vAlign w:val="bottom"/>
          </w:tcPr>
          <w:p w14:paraId="0FC178A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113270</w:t>
            </w:r>
          </w:p>
        </w:tc>
        <w:tc>
          <w:tcPr>
            <w:tcW w:w="458" w:type="pct"/>
            <w:shd w:val="clear" w:color="auto" w:fill="auto"/>
            <w:noWrap/>
            <w:vAlign w:val="bottom"/>
          </w:tcPr>
          <w:p w14:paraId="0C3E6A4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114791</w:t>
            </w:r>
          </w:p>
        </w:tc>
        <w:tc>
          <w:tcPr>
            <w:tcW w:w="458" w:type="pct"/>
            <w:shd w:val="clear" w:color="auto" w:fill="auto"/>
            <w:noWrap/>
            <w:vAlign w:val="bottom"/>
          </w:tcPr>
          <w:p w14:paraId="517FD47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116333</w:t>
            </w:r>
          </w:p>
        </w:tc>
        <w:tc>
          <w:tcPr>
            <w:tcW w:w="458" w:type="pct"/>
            <w:shd w:val="clear" w:color="auto" w:fill="auto"/>
            <w:noWrap/>
            <w:vAlign w:val="bottom"/>
          </w:tcPr>
          <w:p w14:paraId="3007060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117896</w:t>
            </w:r>
          </w:p>
        </w:tc>
        <w:tc>
          <w:tcPr>
            <w:tcW w:w="458" w:type="pct"/>
            <w:shd w:val="clear" w:color="auto" w:fill="auto"/>
            <w:noWrap/>
            <w:vAlign w:val="bottom"/>
          </w:tcPr>
          <w:p w14:paraId="187E9C0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119480</w:t>
            </w:r>
          </w:p>
        </w:tc>
        <w:tc>
          <w:tcPr>
            <w:tcW w:w="458" w:type="pct"/>
            <w:shd w:val="clear" w:color="auto" w:fill="auto"/>
            <w:noWrap/>
            <w:vAlign w:val="bottom"/>
          </w:tcPr>
          <w:p w14:paraId="4C3554F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121085</w:t>
            </w:r>
          </w:p>
        </w:tc>
      </w:tr>
      <w:tr w:rsidR="003C3DA0" w:rsidRPr="00CC49AB" w14:paraId="452B4D2B" w14:textId="77777777" w:rsidTr="00D34145">
        <w:trPr>
          <w:trHeight w:val="144"/>
          <w:jc w:val="center"/>
        </w:trPr>
        <w:tc>
          <w:tcPr>
            <w:tcW w:w="2251" w:type="pct"/>
          </w:tcPr>
          <w:p w14:paraId="4C9C0BD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58" w:type="pct"/>
            <w:shd w:val="clear" w:color="auto" w:fill="auto"/>
            <w:noWrap/>
            <w:vAlign w:val="bottom"/>
          </w:tcPr>
          <w:p w14:paraId="1980461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44633</w:t>
            </w:r>
          </w:p>
        </w:tc>
        <w:tc>
          <w:tcPr>
            <w:tcW w:w="458" w:type="pct"/>
            <w:shd w:val="clear" w:color="auto" w:fill="auto"/>
            <w:noWrap/>
            <w:vAlign w:val="bottom"/>
          </w:tcPr>
          <w:p w14:paraId="690E0FF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45232</w:t>
            </w:r>
          </w:p>
        </w:tc>
        <w:tc>
          <w:tcPr>
            <w:tcW w:w="458" w:type="pct"/>
            <w:shd w:val="clear" w:color="auto" w:fill="auto"/>
            <w:noWrap/>
            <w:vAlign w:val="bottom"/>
          </w:tcPr>
          <w:p w14:paraId="5B882DC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45840</w:t>
            </w:r>
          </w:p>
        </w:tc>
        <w:tc>
          <w:tcPr>
            <w:tcW w:w="458" w:type="pct"/>
            <w:shd w:val="clear" w:color="auto" w:fill="auto"/>
            <w:noWrap/>
            <w:vAlign w:val="bottom"/>
          </w:tcPr>
          <w:p w14:paraId="125044F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46456</w:t>
            </w:r>
          </w:p>
        </w:tc>
        <w:tc>
          <w:tcPr>
            <w:tcW w:w="458" w:type="pct"/>
            <w:shd w:val="clear" w:color="auto" w:fill="auto"/>
            <w:noWrap/>
            <w:vAlign w:val="bottom"/>
          </w:tcPr>
          <w:p w14:paraId="2C71A6B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47080</w:t>
            </w:r>
          </w:p>
        </w:tc>
        <w:tc>
          <w:tcPr>
            <w:tcW w:w="458" w:type="pct"/>
            <w:shd w:val="clear" w:color="auto" w:fill="auto"/>
            <w:noWrap/>
            <w:vAlign w:val="bottom"/>
          </w:tcPr>
          <w:p w14:paraId="1F16B50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47712</w:t>
            </w:r>
          </w:p>
        </w:tc>
      </w:tr>
      <w:tr w:rsidR="003C3DA0" w:rsidRPr="00CC49AB" w14:paraId="3DE2F479" w14:textId="77777777" w:rsidTr="00D34145">
        <w:trPr>
          <w:trHeight w:val="144"/>
          <w:jc w:val="center"/>
        </w:trPr>
        <w:tc>
          <w:tcPr>
            <w:tcW w:w="2251" w:type="pct"/>
          </w:tcPr>
          <w:p w14:paraId="293C47FC"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58" w:type="pct"/>
            <w:shd w:val="clear" w:color="auto" w:fill="auto"/>
            <w:noWrap/>
            <w:vAlign w:val="bottom"/>
          </w:tcPr>
          <w:p w14:paraId="08A24E7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4916296</w:t>
            </w:r>
          </w:p>
        </w:tc>
        <w:tc>
          <w:tcPr>
            <w:tcW w:w="458" w:type="pct"/>
            <w:shd w:val="clear" w:color="auto" w:fill="auto"/>
            <w:noWrap/>
            <w:vAlign w:val="bottom"/>
          </w:tcPr>
          <w:p w14:paraId="55A8DC6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5016840</w:t>
            </w:r>
          </w:p>
        </w:tc>
        <w:tc>
          <w:tcPr>
            <w:tcW w:w="458" w:type="pct"/>
            <w:shd w:val="clear" w:color="auto" w:fill="auto"/>
            <w:noWrap/>
            <w:vAlign w:val="bottom"/>
          </w:tcPr>
          <w:p w14:paraId="4A1B7B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5119465</w:t>
            </w:r>
          </w:p>
        </w:tc>
        <w:tc>
          <w:tcPr>
            <w:tcW w:w="458" w:type="pct"/>
            <w:shd w:val="clear" w:color="auto" w:fill="auto"/>
            <w:noWrap/>
            <w:vAlign w:val="bottom"/>
          </w:tcPr>
          <w:p w14:paraId="1B5B376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5224215</w:t>
            </w:r>
          </w:p>
        </w:tc>
        <w:tc>
          <w:tcPr>
            <w:tcW w:w="458" w:type="pct"/>
            <w:shd w:val="clear" w:color="auto" w:fill="auto"/>
            <w:noWrap/>
            <w:vAlign w:val="bottom"/>
          </w:tcPr>
          <w:p w14:paraId="156846D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5331134</w:t>
            </w:r>
          </w:p>
        </w:tc>
        <w:tc>
          <w:tcPr>
            <w:tcW w:w="458" w:type="pct"/>
            <w:shd w:val="clear" w:color="auto" w:fill="auto"/>
            <w:noWrap/>
            <w:vAlign w:val="bottom"/>
          </w:tcPr>
          <w:p w14:paraId="5C72DF0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5440268</w:t>
            </w:r>
          </w:p>
        </w:tc>
      </w:tr>
      <w:tr w:rsidR="003C3DA0" w:rsidRPr="00CC49AB" w14:paraId="65711522" w14:textId="77777777" w:rsidTr="00D34145">
        <w:trPr>
          <w:trHeight w:val="144"/>
          <w:jc w:val="center"/>
        </w:trPr>
        <w:tc>
          <w:tcPr>
            <w:tcW w:w="2251" w:type="pct"/>
            <w:shd w:val="clear" w:color="auto" w:fill="FDE9D9" w:themeFill="accent6" w:themeFillTint="33"/>
          </w:tcPr>
          <w:p w14:paraId="46C99322"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58" w:type="pct"/>
            <w:shd w:val="clear" w:color="auto" w:fill="FDE9D9" w:themeFill="accent6" w:themeFillTint="33"/>
            <w:noWrap/>
            <w:vAlign w:val="center"/>
          </w:tcPr>
          <w:p w14:paraId="3E1E5CA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2047</w:t>
            </w:r>
          </w:p>
        </w:tc>
        <w:tc>
          <w:tcPr>
            <w:tcW w:w="458" w:type="pct"/>
            <w:shd w:val="clear" w:color="auto" w:fill="FDE9D9" w:themeFill="accent6" w:themeFillTint="33"/>
            <w:noWrap/>
            <w:vAlign w:val="center"/>
          </w:tcPr>
          <w:p w14:paraId="2DD4B88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2048</w:t>
            </w:r>
          </w:p>
        </w:tc>
        <w:tc>
          <w:tcPr>
            <w:tcW w:w="458" w:type="pct"/>
            <w:shd w:val="clear" w:color="auto" w:fill="FDE9D9" w:themeFill="accent6" w:themeFillTint="33"/>
            <w:noWrap/>
            <w:vAlign w:val="center"/>
          </w:tcPr>
          <w:p w14:paraId="54B7C85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2049</w:t>
            </w:r>
          </w:p>
        </w:tc>
        <w:tc>
          <w:tcPr>
            <w:tcW w:w="458" w:type="pct"/>
            <w:shd w:val="clear" w:color="auto" w:fill="FDE9D9" w:themeFill="accent6" w:themeFillTint="33"/>
            <w:noWrap/>
            <w:vAlign w:val="center"/>
          </w:tcPr>
          <w:p w14:paraId="298CAAE3"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2050</w:t>
            </w:r>
          </w:p>
        </w:tc>
        <w:tc>
          <w:tcPr>
            <w:tcW w:w="458" w:type="pct"/>
            <w:shd w:val="clear" w:color="auto" w:fill="auto"/>
            <w:noWrap/>
            <w:vAlign w:val="center"/>
          </w:tcPr>
          <w:p w14:paraId="148489A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58" w:type="pct"/>
            <w:shd w:val="clear" w:color="auto" w:fill="auto"/>
            <w:noWrap/>
            <w:vAlign w:val="center"/>
          </w:tcPr>
          <w:p w14:paraId="3BA28911"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5CF014F9" w14:textId="77777777" w:rsidTr="00D34145">
        <w:trPr>
          <w:trHeight w:val="144"/>
          <w:jc w:val="center"/>
        </w:trPr>
        <w:tc>
          <w:tcPr>
            <w:tcW w:w="2251" w:type="pct"/>
          </w:tcPr>
          <w:p w14:paraId="3E44AFE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58" w:type="pct"/>
            <w:shd w:val="clear" w:color="auto" w:fill="auto"/>
            <w:noWrap/>
            <w:vAlign w:val="bottom"/>
          </w:tcPr>
          <w:p w14:paraId="6C1C7EF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1362190</w:t>
            </w:r>
          </w:p>
        </w:tc>
        <w:tc>
          <w:tcPr>
            <w:tcW w:w="458" w:type="pct"/>
            <w:shd w:val="clear" w:color="auto" w:fill="auto"/>
            <w:noWrap/>
            <w:vAlign w:val="bottom"/>
          </w:tcPr>
          <w:p w14:paraId="1C3EB77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1387506</w:t>
            </w:r>
          </w:p>
        </w:tc>
        <w:tc>
          <w:tcPr>
            <w:tcW w:w="458" w:type="pct"/>
            <w:shd w:val="clear" w:color="auto" w:fill="auto"/>
            <w:noWrap/>
            <w:vAlign w:val="bottom"/>
          </w:tcPr>
          <w:p w14:paraId="2D11613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1413293</w:t>
            </w:r>
          </w:p>
        </w:tc>
        <w:tc>
          <w:tcPr>
            <w:tcW w:w="458" w:type="pct"/>
            <w:shd w:val="clear" w:color="auto" w:fill="auto"/>
            <w:noWrap/>
            <w:vAlign w:val="bottom"/>
          </w:tcPr>
          <w:p w14:paraId="0ECB670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1439559</w:t>
            </w:r>
          </w:p>
        </w:tc>
        <w:tc>
          <w:tcPr>
            <w:tcW w:w="458" w:type="pct"/>
            <w:shd w:val="clear" w:color="auto" w:fill="auto"/>
            <w:noWrap/>
            <w:vAlign w:val="center"/>
          </w:tcPr>
          <w:p w14:paraId="2C3C4E8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58" w:type="pct"/>
            <w:shd w:val="clear" w:color="auto" w:fill="auto"/>
            <w:noWrap/>
            <w:vAlign w:val="center"/>
          </w:tcPr>
          <w:p w14:paraId="209DB33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4AA40EE0" w14:textId="77777777" w:rsidTr="00D34145">
        <w:trPr>
          <w:trHeight w:val="144"/>
          <w:jc w:val="center"/>
        </w:trPr>
        <w:tc>
          <w:tcPr>
            <w:tcW w:w="2251" w:type="pct"/>
          </w:tcPr>
          <w:p w14:paraId="01617AD0"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58" w:type="pct"/>
            <w:shd w:val="clear" w:color="auto" w:fill="auto"/>
            <w:noWrap/>
            <w:vAlign w:val="bottom"/>
          </w:tcPr>
          <w:p w14:paraId="13B135B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279988</w:t>
            </w:r>
          </w:p>
        </w:tc>
        <w:tc>
          <w:tcPr>
            <w:tcW w:w="458" w:type="pct"/>
            <w:shd w:val="clear" w:color="auto" w:fill="auto"/>
            <w:noWrap/>
            <w:vAlign w:val="bottom"/>
          </w:tcPr>
          <w:p w14:paraId="1065564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284711</w:t>
            </w:r>
          </w:p>
        </w:tc>
        <w:tc>
          <w:tcPr>
            <w:tcW w:w="458" w:type="pct"/>
            <w:shd w:val="clear" w:color="auto" w:fill="auto"/>
            <w:noWrap/>
            <w:vAlign w:val="bottom"/>
          </w:tcPr>
          <w:p w14:paraId="1AAC207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289513</w:t>
            </w:r>
          </w:p>
        </w:tc>
        <w:tc>
          <w:tcPr>
            <w:tcW w:w="458" w:type="pct"/>
            <w:shd w:val="clear" w:color="auto" w:fill="auto"/>
            <w:noWrap/>
            <w:vAlign w:val="bottom"/>
          </w:tcPr>
          <w:p w14:paraId="5865A98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294397</w:t>
            </w:r>
          </w:p>
        </w:tc>
        <w:tc>
          <w:tcPr>
            <w:tcW w:w="458" w:type="pct"/>
            <w:shd w:val="clear" w:color="auto" w:fill="auto"/>
            <w:noWrap/>
            <w:vAlign w:val="center"/>
          </w:tcPr>
          <w:p w14:paraId="4F2504F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58" w:type="pct"/>
            <w:shd w:val="clear" w:color="auto" w:fill="auto"/>
            <w:noWrap/>
            <w:vAlign w:val="center"/>
          </w:tcPr>
          <w:p w14:paraId="5A3BFE9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2F5486A2" w14:textId="77777777" w:rsidTr="00D34145">
        <w:trPr>
          <w:trHeight w:val="144"/>
          <w:jc w:val="center"/>
        </w:trPr>
        <w:tc>
          <w:tcPr>
            <w:tcW w:w="2251" w:type="pct"/>
          </w:tcPr>
          <w:p w14:paraId="12DB7D8C"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 arsimore</w:t>
            </w:r>
          </w:p>
        </w:tc>
        <w:tc>
          <w:tcPr>
            <w:tcW w:w="458" w:type="pct"/>
            <w:shd w:val="clear" w:color="auto" w:fill="auto"/>
            <w:noWrap/>
            <w:vAlign w:val="bottom"/>
          </w:tcPr>
          <w:p w14:paraId="096C12F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184475</w:t>
            </w:r>
          </w:p>
        </w:tc>
        <w:tc>
          <w:tcPr>
            <w:tcW w:w="458" w:type="pct"/>
            <w:shd w:val="clear" w:color="auto" w:fill="auto"/>
            <w:noWrap/>
            <w:vAlign w:val="bottom"/>
          </w:tcPr>
          <w:p w14:paraId="1221576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187587</w:t>
            </w:r>
          </w:p>
        </w:tc>
        <w:tc>
          <w:tcPr>
            <w:tcW w:w="458" w:type="pct"/>
            <w:shd w:val="clear" w:color="auto" w:fill="auto"/>
            <w:noWrap/>
            <w:vAlign w:val="bottom"/>
          </w:tcPr>
          <w:p w14:paraId="24235FB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190751</w:t>
            </w:r>
          </w:p>
        </w:tc>
        <w:tc>
          <w:tcPr>
            <w:tcW w:w="458" w:type="pct"/>
            <w:shd w:val="clear" w:color="auto" w:fill="auto"/>
            <w:noWrap/>
            <w:vAlign w:val="bottom"/>
          </w:tcPr>
          <w:p w14:paraId="7C1CB48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193968</w:t>
            </w:r>
          </w:p>
        </w:tc>
        <w:tc>
          <w:tcPr>
            <w:tcW w:w="458" w:type="pct"/>
            <w:shd w:val="clear" w:color="auto" w:fill="auto"/>
            <w:noWrap/>
            <w:vAlign w:val="center"/>
          </w:tcPr>
          <w:p w14:paraId="74462A8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58" w:type="pct"/>
            <w:shd w:val="clear" w:color="auto" w:fill="auto"/>
            <w:noWrap/>
            <w:vAlign w:val="center"/>
          </w:tcPr>
          <w:p w14:paraId="42D98F2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08C94CC8" w14:textId="77777777" w:rsidTr="00D34145">
        <w:trPr>
          <w:trHeight w:val="144"/>
          <w:jc w:val="center"/>
        </w:trPr>
        <w:tc>
          <w:tcPr>
            <w:tcW w:w="2251" w:type="pct"/>
          </w:tcPr>
          <w:p w14:paraId="58BDBDAE"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58" w:type="pct"/>
            <w:shd w:val="clear" w:color="auto" w:fill="auto"/>
            <w:noWrap/>
            <w:vAlign w:val="bottom"/>
          </w:tcPr>
          <w:p w14:paraId="0222AB5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3553945</w:t>
            </w:r>
          </w:p>
        </w:tc>
        <w:tc>
          <w:tcPr>
            <w:tcW w:w="458" w:type="pct"/>
            <w:shd w:val="clear" w:color="auto" w:fill="auto"/>
            <w:noWrap/>
            <w:vAlign w:val="bottom"/>
          </w:tcPr>
          <w:p w14:paraId="07139DA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3632200</w:t>
            </w:r>
          </w:p>
        </w:tc>
        <w:tc>
          <w:tcPr>
            <w:tcW w:w="458" w:type="pct"/>
            <w:shd w:val="clear" w:color="auto" w:fill="auto"/>
            <w:noWrap/>
            <w:vAlign w:val="bottom"/>
          </w:tcPr>
          <w:p w14:paraId="16946F0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3712177</w:t>
            </w:r>
          </w:p>
        </w:tc>
        <w:tc>
          <w:tcPr>
            <w:tcW w:w="458" w:type="pct"/>
            <w:shd w:val="clear" w:color="auto" w:fill="auto"/>
            <w:noWrap/>
            <w:vAlign w:val="bottom"/>
          </w:tcPr>
          <w:p w14:paraId="577462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3793916</w:t>
            </w:r>
          </w:p>
        </w:tc>
        <w:tc>
          <w:tcPr>
            <w:tcW w:w="458" w:type="pct"/>
            <w:shd w:val="clear" w:color="auto" w:fill="auto"/>
            <w:noWrap/>
            <w:vAlign w:val="center"/>
          </w:tcPr>
          <w:p w14:paraId="26F1136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58" w:type="pct"/>
            <w:shd w:val="clear" w:color="auto" w:fill="auto"/>
            <w:noWrap/>
            <w:vAlign w:val="center"/>
          </w:tcPr>
          <w:p w14:paraId="09832FB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7427C95B" w14:textId="77777777" w:rsidTr="00D34145">
        <w:trPr>
          <w:trHeight w:val="144"/>
          <w:jc w:val="center"/>
        </w:trPr>
        <w:tc>
          <w:tcPr>
            <w:tcW w:w="2251" w:type="pct"/>
          </w:tcPr>
          <w:p w14:paraId="2D933FF7"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58" w:type="pct"/>
            <w:shd w:val="clear" w:color="auto" w:fill="auto"/>
            <w:noWrap/>
            <w:vAlign w:val="bottom"/>
          </w:tcPr>
          <w:p w14:paraId="0509C02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122712</w:t>
            </w:r>
          </w:p>
        </w:tc>
        <w:tc>
          <w:tcPr>
            <w:tcW w:w="458" w:type="pct"/>
            <w:shd w:val="clear" w:color="auto" w:fill="auto"/>
            <w:noWrap/>
            <w:vAlign w:val="bottom"/>
          </w:tcPr>
          <w:p w14:paraId="621C33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124360</w:t>
            </w:r>
          </w:p>
        </w:tc>
        <w:tc>
          <w:tcPr>
            <w:tcW w:w="458" w:type="pct"/>
            <w:shd w:val="clear" w:color="auto" w:fill="auto"/>
            <w:noWrap/>
            <w:vAlign w:val="bottom"/>
          </w:tcPr>
          <w:p w14:paraId="6EF00E2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126031</w:t>
            </w:r>
          </w:p>
        </w:tc>
        <w:tc>
          <w:tcPr>
            <w:tcW w:w="458" w:type="pct"/>
            <w:shd w:val="clear" w:color="auto" w:fill="auto"/>
            <w:noWrap/>
            <w:vAlign w:val="bottom"/>
          </w:tcPr>
          <w:p w14:paraId="0A5C2D3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127724</w:t>
            </w:r>
          </w:p>
        </w:tc>
        <w:tc>
          <w:tcPr>
            <w:tcW w:w="458" w:type="pct"/>
            <w:shd w:val="clear" w:color="auto" w:fill="auto"/>
            <w:noWrap/>
            <w:vAlign w:val="center"/>
          </w:tcPr>
          <w:p w14:paraId="0D4037D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58" w:type="pct"/>
            <w:shd w:val="clear" w:color="auto" w:fill="auto"/>
            <w:noWrap/>
            <w:vAlign w:val="center"/>
          </w:tcPr>
          <w:p w14:paraId="73AAA27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194FC45D" w14:textId="77777777" w:rsidTr="00D34145">
        <w:trPr>
          <w:trHeight w:val="144"/>
          <w:jc w:val="center"/>
        </w:trPr>
        <w:tc>
          <w:tcPr>
            <w:tcW w:w="2251" w:type="pct"/>
          </w:tcPr>
          <w:p w14:paraId="35649A5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58" w:type="pct"/>
            <w:shd w:val="clear" w:color="auto" w:fill="auto"/>
            <w:noWrap/>
            <w:vAlign w:val="bottom"/>
          </w:tcPr>
          <w:p w14:paraId="6F813C2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48353</w:t>
            </w:r>
          </w:p>
        </w:tc>
        <w:tc>
          <w:tcPr>
            <w:tcW w:w="458" w:type="pct"/>
            <w:shd w:val="clear" w:color="auto" w:fill="auto"/>
            <w:noWrap/>
            <w:vAlign w:val="bottom"/>
          </w:tcPr>
          <w:p w14:paraId="4BED10B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49003</w:t>
            </w:r>
          </w:p>
        </w:tc>
        <w:tc>
          <w:tcPr>
            <w:tcW w:w="458" w:type="pct"/>
            <w:shd w:val="clear" w:color="auto" w:fill="auto"/>
            <w:noWrap/>
            <w:vAlign w:val="bottom"/>
          </w:tcPr>
          <w:p w14:paraId="60A6011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49661</w:t>
            </w:r>
          </w:p>
        </w:tc>
        <w:tc>
          <w:tcPr>
            <w:tcW w:w="458" w:type="pct"/>
            <w:shd w:val="clear" w:color="auto" w:fill="auto"/>
            <w:noWrap/>
            <w:vAlign w:val="bottom"/>
          </w:tcPr>
          <w:p w14:paraId="5B8477F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50328</w:t>
            </w:r>
          </w:p>
        </w:tc>
        <w:tc>
          <w:tcPr>
            <w:tcW w:w="458" w:type="pct"/>
            <w:shd w:val="clear" w:color="auto" w:fill="auto"/>
            <w:noWrap/>
            <w:vAlign w:val="center"/>
          </w:tcPr>
          <w:p w14:paraId="03FB29C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58" w:type="pct"/>
            <w:shd w:val="clear" w:color="auto" w:fill="auto"/>
            <w:noWrap/>
            <w:vAlign w:val="center"/>
          </w:tcPr>
          <w:p w14:paraId="557F8CF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r w:rsidR="003C3DA0" w:rsidRPr="00CC49AB" w14:paraId="03C4EC23" w14:textId="77777777" w:rsidTr="00D34145">
        <w:trPr>
          <w:trHeight w:val="144"/>
          <w:jc w:val="center"/>
        </w:trPr>
        <w:tc>
          <w:tcPr>
            <w:tcW w:w="2251" w:type="pct"/>
          </w:tcPr>
          <w:p w14:paraId="242CD517"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58" w:type="pct"/>
            <w:shd w:val="clear" w:color="auto" w:fill="auto"/>
            <w:noWrap/>
            <w:vAlign w:val="bottom"/>
          </w:tcPr>
          <w:p w14:paraId="66F79AC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5551663</w:t>
            </w:r>
          </w:p>
        </w:tc>
        <w:tc>
          <w:tcPr>
            <w:tcW w:w="458" w:type="pct"/>
            <w:shd w:val="clear" w:color="auto" w:fill="auto"/>
            <w:noWrap/>
            <w:vAlign w:val="bottom"/>
          </w:tcPr>
          <w:p w14:paraId="43F908A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5665366</w:t>
            </w:r>
          </w:p>
        </w:tc>
        <w:tc>
          <w:tcPr>
            <w:tcW w:w="458" w:type="pct"/>
            <w:shd w:val="clear" w:color="auto" w:fill="auto"/>
            <w:noWrap/>
            <w:vAlign w:val="bottom"/>
          </w:tcPr>
          <w:p w14:paraId="43CDB20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5781426</w:t>
            </w:r>
          </w:p>
        </w:tc>
        <w:tc>
          <w:tcPr>
            <w:tcW w:w="458" w:type="pct"/>
            <w:shd w:val="clear" w:color="auto" w:fill="auto"/>
            <w:noWrap/>
            <w:vAlign w:val="bottom"/>
          </w:tcPr>
          <w:p w14:paraId="45339BB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5899892</w:t>
            </w:r>
          </w:p>
        </w:tc>
        <w:tc>
          <w:tcPr>
            <w:tcW w:w="458" w:type="pct"/>
            <w:shd w:val="clear" w:color="auto" w:fill="auto"/>
            <w:noWrap/>
            <w:vAlign w:val="center"/>
          </w:tcPr>
          <w:p w14:paraId="67E8DDB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c>
          <w:tcPr>
            <w:tcW w:w="458" w:type="pct"/>
            <w:shd w:val="clear" w:color="auto" w:fill="auto"/>
            <w:noWrap/>
            <w:vAlign w:val="center"/>
          </w:tcPr>
          <w:p w14:paraId="6B8FB94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p>
        </w:tc>
      </w:tr>
    </w:tbl>
    <w:p w14:paraId="34A3A580" w14:textId="77777777" w:rsidR="003C3DA0" w:rsidRPr="00CC49AB" w:rsidRDefault="003C3DA0" w:rsidP="003C3DA0">
      <w:pPr>
        <w:spacing w:after="0" w:line="240" w:lineRule="auto"/>
        <w:rPr>
          <w:rFonts w:ascii="Garamond" w:hAnsi="Garamond" w:cs="Times New Roman"/>
        </w:rPr>
      </w:pPr>
    </w:p>
    <w:p w14:paraId="75998307" w14:textId="3FC9EC77" w:rsidR="003C3DA0" w:rsidRPr="00CC49AB" w:rsidRDefault="003C3DA0" w:rsidP="00E82E3E">
      <w:pPr>
        <w:pStyle w:val="TEKSTIIIIII"/>
      </w:pPr>
      <w:bookmarkStart w:id="439" w:name="_Toc184729196"/>
      <w:r w:rsidRPr="00CC49AB">
        <w:t xml:space="preserve">Aneksi 27: Numri i parashikuar i ndërtesave të shërbimeve private dhe atyre komerciale për </w:t>
      </w:r>
      <w:r w:rsidR="00CC49AB" w:rsidRPr="00CC49AB">
        <w:t xml:space="preserve">zonën </w:t>
      </w:r>
      <w:r w:rsidRPr="00CC49AB">
        <w:t xml:space="preserve">3 për periudhën </w:t>
      </w:r>
      <w:r w:rsidR="00CE5C83" w:rsidRPr="00CC49AB">
        <w:t>2023–2050</w:t>
      </w:r>
      <w:bookmarkEnd w:id="439"/>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166"/>
        <w:gridCol w:w="697"/>
        <w:gridCol w:w="697"/>
        <w:gridCol w:w="698"/>
        <w:gridCol w:w="698"/>
        <w:gridCol w:w="698"/>
        <w:gridCol w:w="696"/>
      </w:tblGrid>
      <w:tr w:rsidR="003C3DA0" w:rsidRPr="00CC49AB" w14:paraId="103399F7" w14:textId="77777777" w:rsidTr="00D34145">
        <w:trPr>
          <w:trHeight w:val="144"/>
          <w:jc w:val="center"/>
        </w:trPr>
        <w:tc>
          <w:tcPr>
            <w:tcW w:w="2763" w:type="pct"/>
            <w:shd w:val="clear" w:color="auto" w:fill="FDE9D9" w:themeFill="accent6" w:themeFillTint="33"/>
          </w:tcPr>
          <w:p w14:paraId="1D44930A" w14:textId="77777777" w:rsidR="003C3DA0" w:rsidRPr="00CC49AB" w:rsidRDefault="003C3DA0" w:rsidP="008E11B0">
            <w:pPr>
              <w:spacing w:after="0" w:line="240" w:lineRule="auto"/>
              <w:jc w:val="both"/>
              <w:rPr>
                <w:rFonts w:ascii="Garamond" w:eastAsia="Times New Roman" w:hAnsi="Garamond" w:cs="Times New Roman"/>
                <w:b/>
                <w:bCs/>
                <w:szCs w:val="22"/>
                <w:lang w:eastAsia="en-US"/>
              </w:rPr>
            </w:pPr>
            <w:r w:rsidRPr="00CC49AB">
              <w:rPr>
                <w:rFonts w:ascii="Garamond" w:hAnsi="Garamond" w:cs="Times New Roman"/>
                <w:szCs w:val="22"/>
              </w:rPr>
              <w:t>Kategoria</w:t>
            </w:r>
          </w:p>
        </w:tc>
        <w:tc>
          <w:tcPr>
            <w:tcW w:w="373" w:type="pct"/>
            <w:shd w:val="clear" w:color="auto" w:fill="FDE9D9" w:themeFill="accent6" w:themeFillTint="33"/>
            <w:noWrap/>
            <w:vAlign w:val="center"/>
            <w:hideMark/>
          </w:tcPr>
          <w:p w14:paraId="6AC9A4E5" w14:textId="77777777" w:rsidR="003C3DA0" w:rsidRPr="00CC49AB" w:rsidRDefault="003C3DA0" w:rsidP="008E11B0">
            <w:pPr>
              <w:spacing w:after="0" w:line="240" w:lineRule="auto"/>
              <w:jc w:val="both"/>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2023</w:t>
            </w:r>
          </w:p>
        </w:tc>
        <w:tc>
          <w:tcPr>
            <w:tcW w:w="373" w:type="pct"/>
            <w:shd w:val="clear" w:color="auto" w:fill="FDE9D9" w:themeFill="accent6" w:themeFillTint="33"/>
            <w:noWrap/>
            <w:vAlign w:val="center"/>
            <w:hideMark/>
          </w:tcPr>
          <w:p w14:paraId="54C7E338" w14:textId="77777777" w:rsidR="003C3DA0" w:rsidRPr="00CC49AB" w:rsidRDefault="003C3DA0" w:rsidP="008E11B0">
            <w:pPr>
              <w:spacing w:after="0" w:line="240" w:lineRule="auto"/>
              <w:jc w:val="both"/>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2024</w:t>
            </w:r>
          </w:p>
        </w:tc>
        <w:tc>
          <w:tcPr>
            <w:tcW w:w="373" w:type="pct"/>
            <w:shd w:val="clear" w:color="auto" w:fill="FDE9D9" w:themeFill="accent6" w:themeFillTint="33"/>
            <w:noWrap/>
            <w:vAlign w:val="center"/>
            <w:hideMark/>
          </w:tcPr>
          <w:p w14:paraId="1364C944" w14:textId="77777777" w:rsidR="003C3DA0" w:rsidRPr="00CC49AB" w:rsidRDefault="003C3DA0" w:rsidP="008E11B0">
            <w:pPr>
              <w:spacing w:after="0" w:line="240" w:lineRule="auto"/>
              <w:jc w:val="both"/>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2025</w:t>
            </w:r>
          </w:p>
        </w:tc>
        <w:tc>
          <w:tcPr>
            <w:tcW w:w="373" w:type="pct"/>
            <w:shd w:val="clear" w:color="auto" w:fill="FDE9D9" w:themeFill="accent6" w:themeFillTint="33"/>
            <w:noWrap/>
            <w:vAlign w:val="center"/>
            <w:hideMark/>
          </w:tcPr>
          <w:p w14:paraId="1C89FB17" w14:textId="77777777" w:rsidR="003C3DA0" w:rsidRPr="00CC49AB" w:rsidRDefault="003C3DA0" w:rsidP="008E11B0">
            <w:pPr>
              <w:spacing w:after="0" w:line="240" w:lineRule="auto"/>
              <w:jc w:val="both"/>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2026</w:t>
            </w:r>
          </w:p>
        </w:tc>
        <w:tc>
          <w:tcPr>
            <w:tcW w:w="373" w:type="pct"/>
            <w:shd w:val="clear" w:color="auto" w:fill="FDE9D9" w:themeFill="accent6" w:themeFillTint="33"/>
            <w:noWrap/>
            <w:vAlign w:val="center"/>
            <w:hideMark/>
          </w:tcPr>
          <w:p w14:paraId="74725C79" w14:textId="77777777" w:rsidR="003C3DA0" w:rsidRPr="00CC49AB" w:rsidRDefault="003C3DA0" w:rsidP="008E11B0">
            <w:pPr>
              <w:spacing w:after="0" w:line="240" w:lineRule="auto"/>
              <w:jc w:val="both"/>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2027</w:t>
            </w:r>
          </w:p>
        </w:tc>
        <w:tc>
          <w:tcPr>
            <w:tcW w:w="373" w:type="pct"/>
            <w:shd w:val="clear" w:color="auto" w:fill="FDE9D9" w:themeFill="accent6" w:themeFillTint="33"/>
            <w:noWrap/>
            <w:vAlign w:val="center"/>
            <w:hideMark/>
          </w:tcPr>
          <w:p w14:paraId="625273DC" w14:textId="77777777" w:rsidR="003C3DA0" w:rsidRPr="00CC49AB" w:rsidRDefault="003C3DA0" w:rsidP="008E11B0">
            <w:pPr>
              <w:spacing w:after="0" w:line="240" w:lineRule="auto"/>
              <w:jc w:val="both"/>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2028</w:t>
            </w:r>
          </w:p>
        </w:tc>
      </w:tr>
      <w:tr w:rsidR="003C3DA0" w:rsidRPr="00CC49AB" w14:paraId="65FBBBD3" w14:textId="77777777" w:rsidTr="00D34145">
        <w:trPr>
          <w:trHeight w:val="144"/>
          <w:jc w:val="center"/>
        </w:trPr>
        <w:tc>
          <w:tcPr>
            <w:tcW w:w="2763" w:type="pct"/>
          </w:tcPr>
          <w:p w14:paraId="26A64072"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 komerciale të shitjes me shumicë dhe pakicë</w:t>
            </w:r>
          </w:p>
        </w:tc>
        <w:tc>
          <w:tcPr>
            <w:tcW w:w="373" w:type="pct"/>
            <w:shd w:val="clear" w:color="auto" w:fill="auto"/>
            <w:noWrap/>
            <w:vAlign w:val="bottom"/>
          </w:tcPr>
          <w:p w14:paraId="5303133B"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3439</w:t>
            </w:r>
          </w:p>
        </w:tc>
        <w:tc>
          <w:tcPr>
            <w:tcW w:w="373" w:type="pct"/>
            <w:shd w:val="clear" w:color="auto" w:fill="auto"/>
            <w:noWrap/>
            <w:vAlign w:val="bottom"/>
          </w:tcPr>
          <w:p w14:paraId="380592A7"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3467</w:t>
            </w:r>
          </w:p>
        </w:tc>
        <w:tc>
          <w:tcPr>
            <w:tcW w:w="373" w:type="pct"/>
            <w:shd w:val="clear" w:color="auto" w:fill="auto"/>
            <w:noWrap/>
            <w:vAlign w:val="bottom"/>
          </w:tcPr>
          <w:p w14:paraId="48D7F0CD"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3497</w:t>
            </w:r>
          </w:p>
        </w:tc>
        <w:tc>
          <w:tcPr>
            <w:tcW w:w="373" w:type="pct"/>
            <w:shd w:val="clear" w:color="auto" w:fill="auto"/>
            <w:noWrap/>
            <w:vAlign w:val="bottom"/>
          </w:tcPr>
          <w:p w14:paraId="1F3DC40A"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3526</w:t>
            </w:r>
          </w:p>
        </w:tc>
        <w:tc>
          <w:tcPr>
            <w:tcW w:w="373" w:type="pct"/>
            <w:shd w:val="clear" w:color="auto" w:fill="auto"/>
            <w:noWrap/>
            <w:vAlign w:val="bottom"/>
          </w:tcPr>
          <w:p w14:paraId="1F9665C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3556</w:t>
            </w:r>
          </w:p>
        </w:tc>
        <w:tc>
          <w:tcPr>
            <w:tcW w:w="373" w:type="pct"/>
            <w:shd w:val="clear" w:color="auto" w:fill="auto"/>
            <w:noWrap/>
            <w:vAlign w:val="bottom"/>
          </w:tcPr>
          <w:p w14:paraId="67CAB12B"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3586</w:t>
            </w:r>
          </w:p>
        </w:tc>
      </w:tr>
      <w:tr w:rsidR="003C3DA0" w:rsidRPr="00CC49AB" w14:paraId="1036E737" w14:textId="77777777" w:rsidTr="00D34145">
        <w:trPr>
          <w:trHeight w:val="144"/>
          <w:jc w:val="center"/>
        </w:trPr>
        <w:tc>
          <w:tcPr>
            <w:tcW w:w="2763" w:type="pct"/>
          </w:tcPr>
          <w:p w14:paraId="05617B80"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Zyrat Private</w:t>
            </w:r>
          </w:p>
        </w:tc>
        <w:tc>
          <w:tcPr>
            <w:tcW w:w="373" w:type="pct"/>
            <w:shd w:val="clear" w:color="auto" w:fill="auto"/>
            <w:noWrap/>
            <w:vAlign w:val="bottom"/>
          </w:tcPr>
          <w:p w14:paraId="07CB9BEB"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1444</w:t>
            </w:r>
          </w:p>
        </w:tc>
        <w:tc>
          <w:tcPr>
            <w:tcW w:w="373" w:type="pct"/>
            <w:shd w:val="clear" w:color="auto" w:fill="auto"/>
            <w:noWrap/>
            <w:vAlign w:val="bottom"/>
          </w:tcPr>
          <w:p w14:paraId="2929459D"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1454</w:t>
            </w:r>
          </w:p>
        </w:tc>
        <w:tc>
          <w:tcPr>
            <w:tcW w:w="373" w:type="pct"/>
            <w:shd w:val="clear" w:color="auto" w:fill="auto"/>
            <w:noWrap/>
            <w:vAlign w:val="bottom"/>
          </w:tcPr>
          <w:p w14:paraId="2F60573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1464</w:t>
            </w:r>
          </w:p>
        </w:tc>
        <w:tc>
          <w:tcPr>
            <w:tcW w:w="373" w:type="pct"/>
            <w:shd w:val="clear" w:color="auto" w:fill="auto"/>
            <w:noWrap/>
            <w:vAlign w:val="bottom"/>
          </w:tcPr>
          <w:p w14:paraId="1DFE1E17"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1474</w:t>
            </w:r>
          </w:p>
        </w:tc>
        <w:tc>
          <w:tcPr>
            <w:tcW w:w="373" w:type="pct"/>
            <w:shd w:val="clear" w:color="auto" w:fill="auto"/>
            <w:noWrap/>
            <w:vAlign w:val="bottom"/>
          </w:tcPr>
          <w:p w14:paraId="38D514AC"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1484</w:t>
            </w:r>
          </w:p>
        </w:tc>
        <w:tc>
          <w:tcPr>
            <w:tcW w:w="373" w:type="pct"/>
            <w:shd w:val="clear" w:color="auto" w:fill="auto"/>
            <w:noWrap/>
            <w:vAlign w:val="bottom"/>
          </w:tcPr>
          <w:p w14:paraId="6186ECCA"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1494</w:t>
            </w:r>
          </w:p>
        </w:tc>
      </w:tr>
      <w:tr w:rsidR="003C3DA0" w:rsidRPr="00CC49AB" w14:paraId="32F61505" w14:textId="77777777" w:rsidTr="00D34145">
        <w:trPr>
          <w:trHeight w:val="144"/>
          <w:jc w:val="center"/>
        </w:trPr>
        <w:tc>
          <w:tcPr>
            <w:tcW w:w="2763" w:type="pct"/>
          </w:tcPr>
          <w:p w14:paraId="2550D6B0"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 private arsimore</w:t>
            </w:r>
          </w:p>
        </w:tc>
        <w:tc>
          <w:tcPr>
            <w:tcW w:w="373" w:type="pct"/>
            <w:shd w:val="clear" w:color="auto" w:fill="auto"/>
            <w:noWrap/>
            <w:vAlign w:val="bottom"/>
          </w:tcPr>
          <w:p w14:paraId="2948F02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106</w:t>
            </w:r>
          </w:p>
        </w:tc>
        <w:tc>
          <w:tcPr>
            <w:tcW w:w="373" w:type="pct"/>
            <w:shd w:val="clear" w:color="auto" w:fill="auto"/>
            <w:noWrap/>
            <w:vAlign w:val="bottom"/>
          </w:tcPr>
          <w:p w14:paraId="6E312C27"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106</w:t>
            </w:r>
          </w:p>
        </w:tc>
        <w:tc>
          <w:tcPr>
            <w:tcW w:w="373" w:type="pct"/>
            <w:shd w:val="clear" w:color="auto" w:fill="auto"/>
            <w:noWrap/>
            <w:vAlign w:val="bottom"/>
          </w:tcPr>
          <w:p w14:paraId="6F77D24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107</w:t>
            </w:r>
          </w:p>
        </w:tc>
        <w:tc>
          <w:tcPr>
            <w:tcW w:w="373" w:type="pct"/>
            <w:shd w:val="clear" w:color="auto" w:fill="auto"/>
            <w:noWrap/>
            <w:vAlign w:val="bottom"/>
          </w:tcPr>
          <w:p w14:paraId="62CA95E1"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108</w:t>
            </w:r>
          </w:p>
        </w:tc>
        <w:tc>
          <w:tcPr>
            <w:tcW w:w="373" w:type="pct"/>
            <w:shd w:val="clear" w:color="auto" w:fill="auto"/>
            <w:noWrap/>
            <w:vAlign w:val="bottom"/>
          </w:tcPr>
          <w:p w14:paraId="10E4B97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109</w:t>
            </w:r>
          </w:p>
        </w:tc>
        <w:tc>
          <w:tcPr>
            <w:tcW w:w="373" w:type="pct"/>
            <w:shd w:val="clear" w:color="auto" w:fill="auto"/>
            <w:noWrap/>
            <w:vAlign w:val="bottom"/>
          </w:tcPr>
          <w:p w14:paraId="31AC1D8A"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109</w:t>
            </w:r>
          </w:p>
        </w:tc>
      </w:tr>
      <w:tr w:rsidR="003C3DA0" w:rsidRPr="00CC49AB" w14:paraId="4D93524F" w14:textId="77777777" w:rsidTr="00D34145">
        <w:trPr>
          <w:trHeight w:val="144"/>
          <w:jc w:val="center"/>
        </w:trPr>
        <w:tc>
          <w:tcPr>
            <w:tcW w:w="2763" w:type="pct"/>
          </w:tcPr>
          <w:p w14:paraId="25912B26"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Hotele dhe restorante</w:t>
            </w:r>
          </w:p>
        </w:tc>
        <w:tc>
          <w:tcPr>
            <w:tcW w:w="373" w:type="pct"/>
            <w:shd w:val="clear" w:color="auto" w:fill="auto"/>
            <w:noWrap/>
            <w:vAlign w:val="bottom"/>
          </w:tcPr>
          <w:p w14:paraId="4D310B7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1395</w:t>
            </w:r>
          </w:p>
        </w:tc>
        <w:tc>
          <w:tcPr>
            <w:tcW w:w="373" w:type="pct"/>
            <w:shd w:val="clear" w:color="auto" w:fill="auto"/>
            <w:noWrap/>
            <w:vAlign w:val="bottom"/>
          </w:tcPr>
          <w:p w14:paraId="6D92036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1411</w:t>
            </w:r>
          </w:p>
        </w:tc>
        <w:tc>
          <w:tcPr>
            <w:tcW w:w="373" w:type="pct"/>
            <w:shd w:val="clear" w:color="auto" w:fill="auto"/>
            <w:noWrap/>
            <w:vAlign w:val="bottom"/>
          </w:tcPr>
          <w:p w14:paraId="1599C6E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1428</w:t>
            </w:r>
          </w:p>
        </w:tc>
        <w:tc>
          <w:tcPr>
            <w:tcW w:w="373" w:type="pct"/>
            <w:shd w:val="clear" w:color="auto" w:fill="auto"/>
            <w:noWrap/>
            <w:vAlign w:val="bottom"/>
          </w:tcPr>
          <w:p w14:paraId="4770A48C"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1445</w:t>
            </w:r>
          </w:p>
        </w:tc>
        <w:tc>
          <w:tcPr>
            <w:tcW w:w="373" w:type="pct"/>
            <w:shd w:val="clear" w:color="auto" w:fill="auto"/>
            <w:noWrap/>
            <w:vAlign w:val="bottom"/>
          </w:tcPr>
          <w:p w14:paraId="476568C6"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1462</w:t>
            </w:r>
          </w:p>
        </w:tc>
        <w:tc>
          <w:tcPr>
            <w:tcW w:w="373" w:type="pct"/>
            <w:shd w:val="clear" w:color="auto" w:fill="auto"/>
            <w:noWrap/>
            <w:vAlign w:val="bottom"/>
          </w:tcPr>
          <w:p w14:paraId="18714C9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1480</w:t>
            </w:r>
          </w:p>
        </w:tc>
      </w:tr>
      <w:tr w:rsidR="003C3DA0" w:rsidRPr="00CC49AB" w14:paraId="34B955A1" w14:textId="77777777" w:rsidTr="00D34145">
        <w:trPr>
          <w:trHeight w:val="144"/>
          <w:jc w:val="center"/>
        </w:trPr>
        <w:tc>
          <w:tcPr>
            <w:tcW w:w="2763" w:type="pct"/>
          </w:tcPr>
          <w:p w14:paraId="27C96F4D"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Ndërtesat private të kujdesit shëndetësor</w:t>
            </w:r>
          </w:p>
        </w:tc>
        <w:tc>
          <w:tcPr>
            <w:tcW w:w="373" w:type="pct"/>
            <w:shd w:val="clear" w:color="auto" w:fill="auto"/>
            <w:noWrap/>
            <w:vAlign w:val="bottom"/>
          </w:tcPr>
          <w:p w14:paraId="75BFA53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186</w:t>
            </w:r>
          </w:p>
        </w:tc>
        <w:tc>
          <w:tcPr>
            <w:tcW w:w="373" w:type="pct"/>
            <w:shd w:val="clear" w:color="auto" w:fill="auto"/>
            <w:noWrap/>
            <w:vAlign w:val="bottom"/>
          </w:tcPr>
          <w:p w14:paraId="543199A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186</w:t>
            </w:r>
          </w:p>
        </w:tc>
        <w:tc>
          <w:tcPr>
            <w:tcW w:w="373" w:type="pct"/>
            <w:shd w:val="clear" w:color="auto" w:fill="auto"/>
            <w:noWrap/>
            <w:vAlign w:val="bottom"/>
          </w:tcPr>
          <w:p w14:paraId="0DDF71F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187</w:t>
            </w:r>
          </w:p>
        </w:tc>
        <w:tc>
          <w:tcPr>
            <w:tcW w:w="373" w:type="pct"/>
            <w:shd w:val="clear" w:color="auto" w:fill="auto"/>
            <w:noWrap/>
            <w:vAlign w:val="bottom"/>
          </w:tcPr>
          <w:p w14:paraId="50238DE2"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187</w:t>
            </w:r>
          </w:p>
        </w:tc>
        <w:tc>
          <w:tcPr>
            <w:tcW w:w="373" w:type="pct"/>
            <w:shd w:val="clear" w:color="auto" w:fill="auto"/>
            <w:noWrap/>
            <w:vAlign w:val="bottom"/>
          </w:tcPr>
          <w:p w14:paraId="7F06F4A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188</w:t>
            </w:r>
          </w:p>
        </w:tc>
        <w:tc>
          <w:tcPr>
            <w:tcW w:w="373" w:type="pct"/>
            <w:shd w:val="clear" w:color="auto" w:fill="auto"/>
            <w:noWrap/>
            <w:vAlign w:val="bottom"/>
          </w:tcPr>
          <w:p w14:paraId="48E5D8C2"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189</w:t>
            </w:r>
          </w:p>
        </w:tc>
      </w:tr>
      <w:tr w:rsidR="003C3DA0" w:rsidRPr="00CC49AB" w14:paraId="67DD16C5" w14:textId="77777777" w:rsidTr="00D34145">
        <w:trPr>
          <w:trHeight w:val="144"/>
          <w:jc w:val="center"/>
        </w:trPr>
        <w:tc>
          <w:tcPr>
            <w:tcW w:w="2763" w:type="pct"/>
          </w:tcPr>
          <w:p w14:paraId="4516E272"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Ndërtesat private sportive</w:t>
            </w:r>
          </w:p>
        </w:tc>
        <w:tc>
          <w:tcPr>
            <w:tcW w:w="373" w:type="pct"/>
            <w:shd w:val="clear" w:color="auto" w:fill="auto"/>
            <w:noWrap/>
            <w:vAlign w:val="bottom"/>
          </w:tcPr>
          <w:p w14:paraId="19FA0AE7"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41</w:t>
            </w:r>
          </w:p>
        </w:tc>
        <w:tc>
          <w:tcPr>
            <w:tcW w:w="373" w:type="pct"/>
            <w:shd w:val="clear" w:color="auto" w:fill="auto"/>
            <w:noWrap/>
            <w:vAlign w:val="bottom"/>
          </w:tcPr>
          <w:p w14:paraId="28811171"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41</w:t>
            </w:r>
          </w:p>
        </w:tc>
        <w:tc>
          <w:tcPr>
            <w:tcW w:w="373" w:type="pct"/>
            <w:shd w:val="clear" w:color="auto" w:fill="auto"/>
            <w:noWrap/>
            <w:vAlign w:val="bottom"/>
          </w:tcPr>
          <w:p w14:paraId="7A86E78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41</w:t>
            </w:r>
          </w:p>
        </w:tc>
        <w:tc>
          <w:tcPr>
            <w:tcW w:w="373" w:type="pct"/>
            <w:shd w:val="clear" w:color="auto" w:fill="auto"/>
            <w:noWrap/>
            <w:vAlign w:val="bottom"/>
          </w:tcPr>
          <w:p w14:paraId="246C165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41</w:t>
            </w:r>
          </w:p>
        </w:tc>
        <w:tc>
          <w:tcPr>
            <w:tcW w:w="373" w:type="pct"/>
            <w:shd w:val="clear" w:color="auto" w:fill="auto"/>
            <w:noWrap/>
            <w:vAlign w:val="bottom"/>
          </w:tcPr>
          <w:p w14:paraId="61A18608"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42</w:t>
            </w:r>
          </w:p>
        </w:tc>
        <w:tc>
          <w:tcPr>
            <w:tcW w:w="373" w:type="pct"/>
            <w:shd w:val="clear" w:color="auto" w:fill="auto"/>
            <w:noWrap/>
            <w:vAlign w:val="bottom"/>
          </w:tcPr>
          <w:p w14:paraId="0C9FC1D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42</w:t>
            </w:r>
          </w:p>
        </w:tc>
      </w:tr>
      <w:tr w:rsidR="003C3DA0" w:rsidRPr="00CC49AB" w14:paraId="27457BD7" w14:textId="77777777" w:rsidTr="00D34145">
        <w:trPr>
          <w:trHeight w:val="144"/>
          <w:jc w:val="center"/>
        </w:trPr>
        <w:tc>
          <w:tcPr>
            <w:tcW w:w="2763" w:type="pct"/>
          </w:tcPr>
          <w:p w14:paraId="27BF7B74" w14:textId="77777777" w:rsidR="003C3DA0" w:rsidRPr="00CC49AB" w:rsidRDefault="003C3DA0" w:rsidP="008E11B0">
            <w:pPr>
              <w:spacing w:after="0" w:line="240" w:lineRule="auto"/>
              <w:jc w:val="both"/>
              <w:rPr>
                <w:rFonts w:ascii="Garamond" w:hAnsi="Garamond" w:cs="Times New Roman"/>
                <w:b/>
                <w:bCs/>
                <w:szCs w:val="22"/>
              </w:rPr>
            </w:pPr>
            <w:r w:rsidRPr="00CC49AB">
              <w:rPr>
                <w:rFonts w:ascii="Garamond" w:hAnsi="Garamond" w:cs="Times New Roman"/>
                <w:szCs w:val="22"/>
              </w:rPr>
              <w:t>Totali</w:t>
            </w:r>
          </w:p>
        </w:tc>
        <w:tc>
          <w:tcPr>
            <w:tcW w:w="373" w:type="pct"/>
            <w:shd w:val="clear" w:color="auto" w:fill="auto"/>
            <w:noWrap/>
            <w:vAlign w:val="bottom"/>
          </w:tcPr>
          <w:p w14:paraId="77EFDC97"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6610</w:t>
            </w:r>
          </w:p>
        </w:tc>
        <w:tc>
          <w:tcPr>
            <w:tcW w:w="373" w:type="pct"/>
            <w:shd w:val="clear" w:color="auto" w:fill="auto"/>
            <w:noWrap/>
            <w:vAlign w:val="bottom"/>
          </w:tcPr>
          <w:p w14:paraId="47EE89B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6666</w:t>
            </w:r>
          </w:p>
        </w:tc>
        <w:tc>
          <w:tcPr>
            <w:tcW w:w="373" w:type="pct"/>
            <w:shd w:val="clear" w:color="auto" w:fill="auto"/>
            <w:noWrap/>
            <w:vAlign w:val="bottom"/>
          </w:tcPr>
          <w:p w14:paraId="2524F018"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6724</w:t>
            </w:r>
          </w:p>
        </w:tc>
        <w:tc>
          <w:tcPr>
            <w:tcW w:w="373" w:type="pct"/>
            <w:shd w:val="clear" w:color="auto" w:fill="auto"/>
            <w:noWrap/>
            <w:vAlign w:val="bottom"/>
          </w:tcPr>
          <w:p w14:paraId="151B8351"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6782</w:t>
            </w:r>
          </w:p>
        </w:tc>
        <w:tc>
          <w:tcPr>
            <w:tcW w:w="373" w:type="pct"/>
            <w:shd w:val="clear" w:color="auto" w:fill="auto"/>
            <w:noWrap/>
            <w:vAlign w:val="bottom"/>
          </w:tcPr>
          <w:p w14:paraId="5B896F8C"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6840</w:t>
            </w:r>
          </w:p>
        </w:tc>
        <w:tc>
          <w:tcPr>
            <w:tcW w:w="373" w:type="pct"/>
            <w:shd w:val="clear" w:color="auto" w:fill="auto"/>
            <w:noWrap/>
            <w:vAlign w:val="bottom"/>
          </w:tcPr>
          <w:p w14:paraId="428945B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6900</w:t>
            </w:r>
          </w:p>
        </w:tc>
      </w:tr>
      <w:tr w:rsidR="003C3DA0" w:rsidRPr="00CC49AB" w14:paraId="1BE549B8" w14:textId="77777777" w:rsidTr="00D34145">
        <w:trPr>
          <w:trHeight w:val="144"/>
          <w:jc w:val="center"/>
        </w:trPr>
        <w:tc>
          <w:tcPr>
            <w:tcW w:w="2763" w:type="pct"/>
            <w:shd w:val="clear" w:color="auto" w:fill="FDE9D9" w:themeFill="accent6" w:themeFillTint="33"/>
          </w:tcPr>
          <w:p w14:paraId="2FACBD93" w14:textId="77777777" w:rsidR="003C3DA0" w:rsidRPr="00CC49AB" w:rsidRDefault="003C3DA0" w:rsidP="008E11B0">
            <w:pPr>
              <w:spacing w:after="0" w:line="240" w:lineRule="auto"/>
              <w:jc w:val="both"/>
              <w:rPr>
                <w:rFonts w:ascii="Garamond" w:eastAsia="Times New Roman" w:hAnsi="Garamond" w:cs="Times New Roman"/>
                <w:b/>
                <w:bCs/>
                <w:szCs w:val="22"/>
                <w:lang w:eastAsia="en-US"/>
              </w:rPr>
            </w:pPr>
            <w:r w:rsidRPr="00CC49AB">
              <w:rPr>
                <w:rFonts w:ascii="Garamond" w:hAnsi="Garamond" w:cs="Times New Roman"/>
                <w:szCs w:val="22"/>
              </w:rPr>
              <w:t>Kategoria</w:t>
            </w:r>
          </w:p>
        </w:tc>
        <w:tc>
          <w:tcPr>
            <w:tcW w:w="373" w:type="pct"/>
            <w:shd w:val="clear" w:color="auto" w:fill="FDE9D9" w:themeFill="accent6" w:themeFillTint="33"/>
            <w:noWrap/>
            <w:vAlign w:val="center"/>
          </w:tcPr>
          <w:p w14:paraId="10F17B69"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2029</w:t>
            </w:r>
          </w:p>
        </w:tc>
        <w:tc>
          <w:tcPr>
            <w:tcW w:w="373" w:type="pct"/>
            <w:shd w:val="clear" w:color="auto" w:fill="FDE9D9" w:themeFill="accent6" w:themeFillTint="33"/>
            <w:noWrap/>
            <w:vAlign w:val="center"/>
          </w:tcPr>
          <w:p w14:paraId="1B1817CE"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2030</w:t>
            </w:r>
          </w:p>
        </w:tc>
        <w:tc>
          <w:tcPr>
            <w:tcW w:w="373" w:type="pct"/>
            <w:shd w:val="clear" w:color="auto" w:fill="FDE9D9" w:themeFill="accent6" w:themeFillTint="33"/>
            <w:noWrap/>
            <w:vAlign w:val="center"/>
          </w:tcPr>
          <w:p w14:paraId="0655F735"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2031</w:t>
            </w:r>
          </w:p>
        </w:tc>
        <w:tc>
          <w:tcPr>
            <w:tcW w:w="373" w:type="pct"/>
            <w:shd w:val="clear" w:color="auto" w:fill="FDE9D9" w:themeFill="accent6" w:themeFillTint="33"/>
            <w:noWrap/>
            <w:vAlign w:val="center"/>
          </w:tcPr>
          <w:p w14:paraId="2AF956AA"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2032</w:t>
            </w:r>
          </w:p>
        </w:tc>
        <w:tc>
          <w:tcPr>
            <w:tcW w:w="373" w:type="pct"/>
            <w:shd w:val="clear" w:color="auto" w:fill="FDE9D9" w:themeFill="accent6" w:themeFillTint="33"/>
            <w:noWrap/>
            <w:vAlign w:val="center"/>
          </w:tcPr>
          <w:p w14:paraId="3A7E8A41"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2033</w:t>
            </w:r>
          </w:p>
        </w:tc>
        <w:tc>
          <w:tcPr>
            <w:tcW w:w="373" w:type="pct"/>
            <w:shd w:val="clear" w:color="auto" w:fill="FDE9D9" w:themeFill="accent6" w:themeFillTint="33"/>
            <w:noWrap/>
            <w:vAlign w:val="center"/>
          </w:tcPr>
          <w:p w14:paraId="238AB8EE"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2034</w:t>
            </w:r>
          </w:p>
        </w:tc>
      </w:tr>
      <w:tr w:rsidR="003C3DA0" w:rsidRPr="00CC49AB" w14:paraId="4EF12AFD" w14:textId="77777777" w:rsidTr="00D34145">
        <w:trPr>
          <w:trHeight w:val="144"/>
          <w:jc w:val="center"/>
        </w:trPr>
        <w:tc>
          <w:tcPr>
            <w:tcW w:w="2763" w:type="pct"/>
          </w:tcPr>
          <w:p w14:paraId="4649E7B8"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 komerciale të shitjes me shumicë dhe pakicë</w:t>
            </w:r>
          </w:p>
        </w:tc>
        <w:tc>
          <w:tcPr>
            <w:tcW w:w="373" w:type="pct"/>
            <w:shd w:val="clear" w:color="auto" w:fill="auto"/>
            <w:noWrap/>
            <w:vAlign w:val="bottom"/>
          </w:tcPr>
          <w:p w14:paraId="1C4B497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3617</w:t>
            </w:r>
          </w:p>
        </w:tc>
        <w:tc>
          <w:tcPr>
            <w:tcW w:w="373" w:type="pct"/>
            <w:shd w:val="clear" w:color="auto" w:fill="auto"/>
            <w:noWrap/>
            <w:vAlign w:val="bottom"/>
          </w:tcPr>
          <w:p w14:paraId="0F4D7ED2"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3648</w:t>
            </w:r>
          </w:p>
        </w:tc>
        <w:tc>
          <w:tcPr>
            <w:tcW w:w="373" w:type="pct"/>
            <w:shd w:val="clear" w:color="auto" w:fill="auto"/>
            <w:noWrap/>
            <w:vAlign w:val="bottom"/>
          </w:tcPr>
          <w:p w14:paraId="2B07010D"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3679</w:t>
            </w:r>
          </w:p>
        </w:tc>
        <w:tc>
          <w:tcPr>
            <w:tcW w:w="373" w:type="pct"/>
            <w:shd w:val="clear" w:color="auto" w:fill="auto"/>
            <w:noWrap/>
            <w:vAlign w:val="bottom"/>
          </w:tcPr>
          <w:p w14:paraId="46C0237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3710</w:t>
            </w:r>
          </w:p>
        </w:tc>
        <w:tc>
          <w:tcPr>
            <w:tcW w:w="373" w:type="pct"/>
            <w:shd w:val="clear" w:color="auto" w:fill="auto"/>
            <w:noWrap/>
            <w:vAlign w:val="bottom"/>
          </w:tcPr>
          <w:p w14:paraId="541E757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3741</w:t>
            </w:r>
          </w:p>
        </w:tc>
        <w:tc>
          <w:tcPr>
            <w:tcW w:w="373" w:type="pct"/>
            <w:shd w:val="clear" w:color="auto" w:fill="auto"/>
            <w:noWrap/>
            <w:vAlign w:val="bottom"/>
          </w:tcPr>
          <w:p w14:paraId="2F8CFDCB"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3773</w:t>
            </w:r>
          </w:p>
        </w:tc>
      </w:tr>
      <w:tr w:rsidR="003C3DA0" w:rsidRPr="00CC49AB" w14:paraId="5DC28A77" w14:textId="77777777" w:rsidTr="00D34145">
        <w:trPr>
          <w:trHeight w:val="144"/>
          <w:jc w:val="center"/>
        </w:trPr>
        <w:tc>
          <w:tcPr>
            <w:tcW w:w="2763" w:type="pct"/>
          </w:tcPr>
          <w:p w14:paraId="150B0860"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Zyrat Private</w:t>
            </w:r>
          </w:p>
        </w:tc>
        <w:tc>
          <w:tcPr>
            <w:tcW w:w="373" w:type="pct"/>
            <w:shd w:val="clear" w:color="auto" w:fill="auto"/>
            <w:noWrap/>
            <w:vAlign w:val="bottom"/>
          </w:tcPr>
          <w:p w14:paraId="634D03E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1504</w:t>
            </w:r>
          </w:p>
        </w:tc>
        <w:tc>
          <w:tcPr>
            <w:tcW w:w="373" w:type="pct"/>
            <w:shd w:val="clear" w:color="auto" w:fill="auto"/>
            <w:noWrap/>
            <w:vAlign w:val="bottom"/>
          </w:tcPr>
          <w:p w14:paraId="1C9B4ACD"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1514</w:t>
            </w:r>
          </w:p>
        </w:tc>
        <w:tc>
          <w:tcPr>
            <w:tcW w:w="373" w:type="pct"/>
            <w:shd w:val="clear" w:color="auto" w:fill="auto"/>
            <w:noWrap/>
            <w:vAlign w:val="bottom"/>
          </w:tcPr>
          <w:p w14:paraId="0C914F7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1524</w:t>
            </w:r>
          </w:p>
        </w:tc>
        <w:tc>
          <w:tcPr>
            <w:tcW w:w="373" w:type="pct"/>
            <w:shd w:val="clear" w:color="auto" w:fill="auto"/>
            <w:noWrap/>
            <w:vAlign w:val="bottom"/>
          </w:tcPr>
          <w:p w14:paraId="3DA1B25D"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1535</w:t>
            </w:r>
          </w:p>
        </w:tc>
        <w:tc>
          <w:tcPr>
            <w:tcW w:w="373" w:type="pct"/>
            <w:shd w:val="clear" w:color="auto" w:fill="auto"/>
            <w:noWrap/>
            <w:vAlign w:val="bottom"/>
          </w:tcPr>
          <w:p w14:paraId="7F446D7A"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1545</w:t>
            </w:r>
          </w:p>
        </w:tc>
        <w:tc>
          <w:tcPr>
            <w:tcW w:w="373" w:type="pct"/>
            <w:shd w:val="clear" w:color="auto" w:fill="auto"/>
            <w:noWrap/>
            <w:vAlign w:val="bottom"/>
          </w:tcPr>
          <w:p w14:paraId="7F28DD66"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1556</w:t>
            </w:r>
          </w:p>
        </w:tc>
      </w:tr>
      <w:tr w:rsidR="003C3DA0" w:rsidRPr="00CC49AB" w14:paraId="4D14C1E1" w14:textId="77777777" w:rsidTr="00D34145">
        <w:trPr>
          <w:trHeight w:val="144"/>
          <w:jc w:val="center"/>
        </w:trPr>
        <w:tc>
          <w:tcPr>
            <w:tcW w:w="2763" w:type="pct"/>
          </w:tcPr>
          <w:p w14:paraId="0B46CD2D"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 private arsimore</w:t>
            </w:r>
          </w:p>
        </w:tc>
        <w:tc>
          <w:tcPr>
            <w:tcW w:w="373" w:type="pct"/>
            <w:shd w:val="clear" w:color="auto" w:fill="auto"/>
            <w:noWrap/>
            <w:vAlign w:val="bottom"/>
          </w:tcPr>
          <w:p w14:paraId="3639F7F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110</w:t>
            </w:r>
          </w:p>
        </w:tc>
        <w:tc>
          <w:tcPr>
            <w:tcW w:w="373" w:type="pct"/>
            <w:shd w:val="clear" w:color="auto" w:fill="auto"/>
            <w:noWrap/>
            <w:vAlign w:val="bottom"/>
          </w:tcPr>
          <w:p w14:paraId="68E97BB1"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111</w:t>
            </w:r>
          </w:p>
        </w:tc>
        <w:tc>
          <w:tcPr>
            <w:tcW w:w="373" w:type="pct"/>
            <w:shd w:val="clear" w:color="auto" w:fill="auto"/>
            <w:noWrap/>
            <w:vAlign w:val="bottom"/>
          </w:tcPr>
          <w:p w14:paraId="603B1668"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112</w:t>
            </w:r>
          </w:p>
        </w:tc>
        <w:tc>
          <w:tcPr>
            <w:tcW w:w="373" w:type="pct"/>
            <w:shd w:val="clear" w:color="auto" w:fill="auto"/>
            <w:noWrap/>
            <w:vAlign w:val="bottom"/>
          </w:tcPr>
          <w:p w14:paraId="55D77D34"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112</w:t>
            </w:r>
          </w:p>
        </w:tc>
        <w:tc>
          <w:tcPr>
            <w:tcW w:w="373" w:type="pct"/>
            <w:shd w:val="clear" w:color="auto" w:fill="auto"/>
            <w:noWrap/>
            <w:vAlign w:val="bottom"/>
          </w:tcPr>
          <w:p w14:paraId="46EB238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113</w:t>
            </w:r>
          </w:p>
        </w:tc>
        <w:tc>
          <w:tcPr>
            <w:tcW w:w="373" w:type="pct"/>
            <w:shd w:val="clear" w:color="auto" w:fill="auto"/>
            <w:noWrap/>
            <w:vAlign w:val="bottom"/>
          </w:tcPr>
          <w:p w14:paraId="45BF0AF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114</w:t>
            </w:r>
          </w:p>
        </w:tc>
      </w:tr>
      <w:tr w:rsidR="003C3DA0" w:rsidRPr="00CC49AB" w14:paraId="747A9A65" w14:textId="77777777" w:rsidTr="00D34145">
        <w:trPr>
          <w:trHeight w:val="144"/>
          <w:jc w:val="center"/>
        </w:trPr>
        <w:tc>
          <w:tcPr>
            <w:tcW w:w="2763" w:type="pct"/>
          </w:tcPr>
          <w:p w14:paraId="305EC342"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Hotele dhe restorante</w:t>
            </w:r>
          </w:p>
        </w:tc>
        <w:tc>
          <w:tcPr>
            <w:tcW w:w="373" w:type="pct"/>
            <w:shd w:val="clear" w:color="auto" w:fill="auto"/>
            <w:noWrap/>
            <w:vAlign w:val="bottom"/>
          </w:tcPr>
          <w:p w14:paraId="3E7591B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1497</w:t>
            </w:r>
          </w:p>
        </w:tc>
        <w:tc>
          <w:tcPr>
            <w:tcW w:w="373" w:type="pct"/>
            <w:shd w:val="clear" w:color="auto" w:fill="auto"/>
            <w:noWrap/>
            <w:vAlign w:val="bottom"/>
          </w:tcPr>
          <w:p w14:paraId="3F650CE6"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1515</w:t>
            </w:r>
          </w:p>
        </w:tc>
        <w:tc>
          <w:tcPr>
            <w:tcW w:w="373" w:type="pct"/>
            <w:shd w:val="clear" w:color="auto" w:fill="auto"/>
            <w:noWrap/>
            <w:vAlign w:val="bottom"/>
          </w:tcPr>
          <w:p w14:paraId="22ACBC7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1533</w:t>
            </w:r>
          </w:p>
        </w:tc>
        <w:tc>
          <w:tcPr>
            <w:tcW w:w="373" w:type="pct"/>
            <w:shd w:val="clear" w:color="auto" w:fill="auto"/>
            <w:noWrap/>
            <w:vAlign w:val="bottom"/>
          </w:tcPr>
          <w:p w14:paraId="57C6935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1552</w:t>
            </w:r>
          </w:p>
        </w:tc>
        <w:tc>
          <w:tcPr>
            <w:tcW w:w="373" w:type="pct"/>
            <w:shd w:val="clear" w:color="auto" w:fill="auto"/>
            <w:noWrap/>
            <w:vAlign w:val="bottom"/>
          </w:tcPr>
          <w:p w14:paraId="78106632"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1570</w:t>
            </w:r>
          </w:p>
        </w:tc>
        <w:tc>
          <w:tcPr>
            <w:tcW w:w="373" w:type="pct"/>
            <w:shd w:val="clear" w:color="auto" w:fill="auto"/>
            <w:noWrap/>
            <w:vAlign w:val="bottom"/>
          </w:tcPr>
          <w:p w14:paraId="282D7F5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1589</w:t>
            </w:r>
          </w:p>
        </w:tc>
      </w:tr>
      <w:tr w:rsidR="003C3DA0" w:rsidRPr="00CC49AB" w14:paraId="5A774863" w14:textId="77777777" w:rsidTr="00D34145">
        <w:trPr>
          <w:trHeight w:val="144"/>
          <w:jc w:val="center"/>
        </w:trPr>
        <w:tc>
          <w:tcPr>
            <w:tcW w:w="2763" w:type="pct"/>
          </w:tcPr>
          <w:p w14:paraId="1E820F93"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Ndërtesat private të kujdesit shëndetësor</w:t>
            </w:r>
          </w:p>
        </w:tc>
        <w:tc>
          <w:tcPr>
            <w:tcW w:w="373" w:type="pct"/>
            <w:shd w:val="clear" w:color="auto" w:fill="auto"/>
            <w:noWrap/>
            <w:vAlign w:val="bottom"/>
          </w:tcPr>
          <w:p w14:paraId="7E9C500B"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189</w:t>
            </w:r>
          </w:p>
        </w:tc>
        <w:tc>
          <w:tcPr>
            <w:tcW w:w="373" w:type="pct"/>
            <w:shd w:val="clear" w:color="auto" w:fill="auto"/>
            <w:noWrap/>
            <w:vAlign w:val="bottom"/>
          </w:tcPr>
          <w:p w14:paraId="4DB7A77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190</w:t>
            </w:r>
          </w:p>
        </w:tc>
        <w:tc>
          <w:tcPr>
            <w:tcW w:w="373" w:type="pct"/>
            <w:shd w:val="clear" w:color="auto" w:fill="auto"/>
            <w:noWrap/>
            <w:vAlign w:val="bottom"/>
          </w:tcPr>
          <w:p w14:paraId="199F4DD4"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191</w:t>
            </w:r>
          </w:p>
        </w:tc>
        <w:tc>
          <w:tcPr>
            <w:tcW w:w="373" w:type="pct"/>
            <w:shd w:val="clear" w:color="auto" w:fill="auto"/>
            <w:noWrap/>
            <w:vAlign w:val="bottom"/>
          </w:tcPr>
          <w:p w14:paraId="0F79853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191</w:t>
            </w:r>
          </w:p>
        </w:tc>
        <w:tc>
          <w:tcPr>
            <w:tcW w:w="373" w:type="pct"/>
            <w:shd w:val="clear" w:color="auto" w:fill="auto"/>
            <w:noWrap/>
            <w:vAlign w:val="bottom"/>
          </w:tcPr>
          <w:p w14:paraId="43F7BE6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192</w:t>
            </w:r>
          </w:p>
        </w:tc>
        <w:tc>
          <w:tcPr>
            <w:tcW w:w="373" w:type="pct"/>
            <w:shd w:val="clear" w:color="auto" w:fill="auto"/>
            <w:noWrap/>
            <w:vAlign w:val="bottom"/>
          </w:tcPr>
          <w:p w14:paraId="1251780D"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193</w:t>
            </w:r>
          </w:p>
        </w:tc>
      </w:tr>
      <w:tr w:rsidR="003C3DA0" w:rsidRPr="00CC49AB" w14:paraId="2D98FF01" w14:textId="77777777" w:rsidTr="00D34145">
        <w:trPr>
          <w:trHeight w:val="144"/>
          <w:jc w:val="center"/>
        </w:trPr>
        <w:tc>
          <w:tcPr>
            <w:tcW w:w="2763" w:type="pct"/>
          </w:tcPr>
          <w:p w14:paraId="2D20EA9D"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Ndërtesat private sportive</w:t>
            </w:r>
          </w:p>
        </w:tc>
        <w:tc>
          <w:tcPr>
            <w:tcW w:w="373" w:type="pct"/>
            <w:shd w:val="clear" w:color="auto" w:fill="auto"/>
            <w:noWrap/>
            <w:vAlign w:val="bottom"/>
          </w:tcPr>
          <w:p w14:paraId="62D54B0C"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42</w:t>
            </w:r>
          </w:p>
        </w:tc>
        <w:tc>
          <w:tcPr>
            <w:tcW w:w="373" w:type="pct"/>
            <w:shd w:val="clear" w:color="auto" w:fill="auto"/>
            <w:noWrap/>
            <w:vAlign w:val="bottom"/>
          </w:tcPr>
          <w:p w14:paraId="2BACE62D"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42</w:t>
            </w:r>
          </w:p>
        </w:tc>
        <w:tc>
          <w:tcPr>
            <w:tcW w:w="373" w:type="pct"/>
            <w:shd w:val="clear" w:color="auto" w:fill="auto"/>
            <w:noWrap/>
            <w:vAlign w:val="bottom"/>
          </w:tcPr>
          <w:p w14:paraId="2307058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42</w:t>
            </w:r>
          </w:p>
        </w:tc>
        <w:tc>
          <w:tcPr>
            <w:tcW w:w="373" w:type="pct"/>
            <w:shd w:val="clear" w:color="auto" w:fill="auto"/>
            <w:noWrap/>
            <w:vAlign w:val="bottom"/>
          </w:tcPr>
          <w:p w14:paraId="5F6B897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42</w:t>
            </w:r>
          </w:p>
        </w:tc>
        <w:tc>
          <w:tcPr>
            <w:tcW w:w="373" w:type="pct"/>
            <w:shd w:val="clear" w:color="auto" w:fill="auto"/>
            <w:noWrap/>
            <w:vAlign w:val="bottom"/>
          </w:tcPr>
          <w:p w14:paraId="3B86A03C"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42</w:t>
            </w:r>
          </w:p>
        </w:tc>
        <w:tc>
          <w:tcPr>
            <w:tcW w:w="373" w:type="pct"/>
            <w:shd w:val="clear" w:color="auto" w:fill="auto"/>
            <w:noWrap/>
            <w:vAlign w:val="bottom"/>
          </w:tcPr>
          <w:p w14:paraId="36BDE222"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43</w:t>
            </w:r>
          </w:p>
        </w:tc>
      </w:tr>
      <w:tr w:rsidR="003C3DA0" w:rsidRPr="00CC49AB" w14:paraId="29C2AAB2" w14:textId="77777777" w:rsidTr="00D34145">
        <w:trPr>
          <w:trHeight w:val="144"/>
          <w:jc w:val="center"/>
        </w:trPr>
        <w:tc>
          <w:tcPr>
            <w:tcW w:w="2763" w:type="pct"/>
          </w:tcPr>
          <w:p w14:paraId="617B9C3B" w14:textId="77777777" w:rsidR="003C3DA0" w:rsidRPr="00CC49AB" w:rsidRDefault="003C3DA0" w:rsidP="008E11B0">
            <w:pPr>
              <w:spacing w:after="0" w:line="240" w:lineRule="auto"/>
              <w:jc w:val="both"/>
              <w:rPr>
                <w:rFonts w:ascii="Garamond" w:hAnsi="Garamond" w:cs="Times New Roman"/>
                <w:b/>
                <w:bCs/>
                <w:szCs w:val="22"/>
              </w:rPr>
            </w:pPr>
            <w:r w:rsidRPr="00CC49AB">
              <w:rPr>
                <w:rFonts w:ascii="Garamond" w:hAnsi="Garamond" w:cs="Times New Roman"/>
                <w:szCs w:val="22"/>
              </w:rPr>
              <w:t>Totali</w:t>
            </w:r>
          </w:p>
        </w:tc>
        <w:tc>
          <w:tcPr>
            <w:tcW w:w="373" w:type="pct"/>
            <w:shd w:val="clear" w:color="auto" w:fill="auto"/>
            <w:noWrap/>
            <w:vAlign w:val="bottom"/>
          </w:tcPr>
          <w:p w14:paraId="5E257F97"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6959</w:t>
            </w:r>
          </w:p>
        </w:tc>
        <w:tc>
          <w:tcPr>
            <w:tcW w:w="373" w:type="pct"/>
            <w:shd w:val="clear" w:color="auto" w:fill="auto"/>
            <w:noWrap/>
            <w:vAlign w:val="bottom"/>
          </w:tcPr>
          <w:p w14:paraId="5F9C9CD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7020</w:t>
            </w:r>
          </w:p>
        </w:tc>
        <w:tc>
          <w:tcPr>
            <w:tcW w:w="373" w:type="pct"/>
            <w:shd w:val="clear" w:color="auto" w:fill="auto"/>
            <w:noWrap/>
            <w:vAlign w:val="bottom"/>
          </w:tcPr>
          <w:p w14:paraId="163AE8C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7081</w:t>
            </w:r>
          </w:p>
        </w:tc>
        <w:tc>
          <w:tcPr>
            <w:tcW w:w="373" w:type="pct"/>
            <w:shd w:val="clear" w:color="auto" w:fill="auto"/>
            <w:noWrap/>
            <w:vAlign w:val="bottom"/>
          </w:tcPr>
          <w:p w14:paraId="6D003AD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7142</w:t>
            </w:r>
          </w:p>
        </w:tc>
        <w:tc>
          <w:tcPr>
            <w:tcW w:w="373" w:type="pct"/>
            <w:shd w:val="clear" w:color="auto" w:fill="auto"/>
            <w:noWrap/>
            <w:vAlign w:val="bottom"/>
          </w:tcPr>
          <w:p w14:paraId="3CDDEDD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7204</w:t>
            </w:r>
          </w:p>
        </w:tc>
        <w:tc>
          <w:tcPr>
            <w:tcW w:w="373" w:type="pct"/>
            <w:shd w:val="clear" w:color="auto" w:fill="auto"/>
            <w:noWrap/>
            <w:vAlign w:val="bottom"/>
          </w:tcPr>
          <w:p w14:paraId="28FA6A0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7267</w:t>
            </w:r>
          </w:p>
        </w:tc>
      </w:tr>
      <w:tr w:rsidR="003C3DA0" w:rsidRPr="00CC49AB" w14:paraId="1A998523" w14:textId="77777777" w:rsidTr="00D34145">
        <w:trPr>
          <w:trHeight w:val="144"/>
          <w:jc w:val="center"/>
        </w:trPr>
        <w:tc>
          <w:tcPr>
            <w:tcW w:w="2763" w:type="pct"/>
            <w:shd w:val="clear" w:color="auto" w:fill="FDE9D9" w:themeFill="accent6" w:themeFillTint="33"/>
          </w:tcPr>
          <w:p w14:paraId="2C1B36D2" w14:textId="77777777" w:rsidR="003C3DA0" w:rsidRPr="00CC49AB" w:rsidRDefault="003C3DA0" w:rsidP="008E11B0">
            <w:pPr>
              <w:spacing w:after="0" w:line="240" w:lineRule="auto"/>
              <w:jc w:val="both"/>
              <w:rPr>
                <w:rFonts w:ascii="Garamond" w:eastAsia="Times New Roman" w:hAnsi="Garamond" w:cs="Times New Roman"/>
                <w:b/>
                <w:bCs/>
                <w:szCs w:val="22"/>
                <w:lang w:eastAsia="en-US"/>
              </w:rPr>
            </w:pPr>
            <w:r w:rsidRPr="00CC49AB">
              <w:rPr>
                <w:rFonts w:ascii="Garamond" w:hAnsi="Garamond" w:cs="Times New Roman"/>
                <w:szCs w:val="22"/>
              </w:rPr>
              <w:t>Kategoria</w:t>
            </w:r>
          </w:p>
        </w:tc>
        <w:tc>
          <w:tcPr>
            <w:tcW w:w="373" w:type="pct"/>
            <w:shd w:val="clear" w:color="auto" w:fill="FDE9D9" w:themeFill="accent6" w:themeFillTint="33"/>
            <w:noWrap/>
            <w:vAlign w:val="center"/>
          </w:tcPr>
          <w:p w14:paraId="2B12ED0F"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2035</w:t>
            </w:r>
          </w:p>
        </w:tc>
        <w:tc>
          <w:tcPr>
            <w:tcW w:w="373" w:type="pct"/>
            <w:shd w:val="clear" w:color="auto" w:fill="FDE9D9" w:themeFill="accent6" w:themeFillTint="33"/>
            <w:noWrap/>
            <w:vAlign w:val="center"/>
          </w:tcPr>
          <w:p w14:paraId="101D18F7"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2036</w:t>
            </w:r>
          </w:p>
        </w:tc>
        <w:tc>
          <w:tcPr>
            <w:tcW w:w="373" w:type="pct"/>
            <w:shd w:val="clear" w:color="auto" w:fill="FDE9D9" w:themeFill="accent6" w:themeFillTint="33"/>
            <w:noWrap/>
            <w:vAlign w:val="center"/>
          </w:tcPr>
          <w:p w14:paraId="47537E44"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2037</w:t>
            </w:r>
          </w:p>
        </w:tc>
        <w:tc>
          <w:tcPr>
            <w:tcW w:w="373" w:type="pct"/>
            <w:shd w:val="clear" w:color="auto" w:fill="FDE9D9" w:themeFill="accent6" w:themeFillTint="33"/>
            <w:noWrap/>
            <w:vAlign w:val="center"/>
          </w:tcPr>
          <w:p w14:paraId="691FDBEE"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2038</w:t>
            </w:r>
          </w:p>
        </w:tc>
        <w:tc>
          <w:tcPr>
            <w:tcW w:w="373" w:type="pct"/>
            <w:shd w:val="clear" w:color="auto" w:fill="FDE9D9" w:themeFill="accent6" w:themeFillTint="33"/>
            <w:noWrap/>
            <w:vAlign w:val="center"/>
          </w:tcPr>
          <w:p w14:paraId="06452284"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2039</w:t>
            </w:r>
          </w:p>
        </w:tc>
        <w:tc>
          <w:tcPr>
            <w:tcW w:w="373" w:type="pct"/>
            <w:shd w:val="clear" w:color="auto" w:fill="FDE9D9" w:themeFill="accent6" w:themeFillTint="33"/>
            <w:noWrap/>
            <w:vAlign w:val="center"/>
          </w:tcPr>
          <w:p w14:paraId="2549C865"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2040</w:t>
            </w:r>
          </w:p>
        </w:tc>
      </w:tr>
      <w:tr w:rsidR="003C3DA0" w:rsidRPr="00CC49AB" w14:paraId="16B9E0AC" w14:textId="77777777" w:rsidTr="00D34145">
        <w:trPr>
          <w:trHeight w:val="144"/>
          <w:jc w:val="center"/>
        </w:trPr>
        <w:tc>
          <w:tcPr>
            <w:tcW w:w="2763" w:type="pct"/>
          </w:tcPr>
          <w:p w14:paraId="0E955D45"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 komerciale të shitjes me shumicë dhe pakicë</w:t>
            </w:r>
          </w:p>
        </w:tc>
        <w:tc>
          <w:tcPr>
            <w:tcW w:w="373" w:type="pct"/>
            <w:shd w:val="clear" w:color="auto" w:fill="auto"/>
            <w:noWrap/>
            <w:vAlign w:val="bottom"/>
          </w:tcPr>
          <w:p w14:paraId="1327D378"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3805</w:t>
            </w:r>
          </w:p>
        </w:tc>
        <w:tc>
          <w:tcPr>
            <w:tcW w:w="373" w:type="pct"/>
            <w:shd w:val="clear" w:color="auto" w:fill="auto"/>
            <w:noWrap/>
            <w:vAlign w:val="bottom"/>
          </w:tcPr>
          <w:p w14:paraId="79E86D4B"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3838</w:t>
            </w:r>
          </w:p>
        </w:tc>
        <w:tc>
          <w:tcPr>
            <w:tcW w:w="373" w:type="pct"/>
            <w:shd w:val="clear" w:color="auto" w:fill="auto"/>
            <w:noWrap/>
            <w:vAlign w:val="bottom"/>
          </w:tcPr>
          <w:p w14:paraId="64B5DA1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3870</w:t>
            </w:r>
          </w:p>
        </w:tc>
        <w:tc>
          <w:tcPr>
            <w:tcW w:w="373" w:type="pct"/>
            <w:shd w:val="clear" w:color="auto" w:fill="auto"/>
            <w:noWrap/>
            <w:vAlign w:val="bottom"/>
          </w:tcPr>
          <w:p w14:paraId="2F7DA51D"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3903</w:t>
            </w:r>
          </w:p>
        </w:tc>
        <w:tc>
          <w:tcPr>
            <w:tcW w:w="373" w:type="pct"/>
            <w:shd w:val="clear" w:color="auto" w:fill="auto"/>
            <w:noWrap/>
            <w:vAlign w:val="bottom"/>
          </w:tcPr>
          <w:p w14:paraId="023418D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3936</w:t>
            </w:r>
          </w:p>
        </w:tc>
        <w:tc>
          <w:tcPr>
            <w:tcW w:w="373" w:type="pct"/>
            <w:shd w:val="clear" w:color="auto" w:fill="auto"/>
            <w:noWrap/>
            <w:vAlign w:val="bottom"/>
          </w:tcPr>
          <w:p w14:paraId="23A89DC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3970</w:t>
            </w:r>
          </w:p>
        </w:tc>
      </w:tr>
      <w:tr w:rsidR="003C3DA0" w:rsidRPr="00CC49AB" w14:paraId="178489A6" w14:textId="77777777" w:rsidTr="00D34145">
        <w:trPr>
          <w:trHeight w:val="144"/>
          <w:jc w:val="center"/>
        </w:trPr>
        <w:tc>
          <w:tcPr>
            <w:tcW w:w="2763" w:type="pct"/>
          </w:tcPr>
          <w:p w14:paraId="73ECD6E3"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lastRenderedPageBreak/>
              <w:t>Zyrat Private</w:t>
            </w:r>
          </w:p>
        </w:tc>
        <w:tc>
          <w:tcPr>
            <w:tcW w:w="373" w:type="pct"/>
            <w:shd w:val="clear" w:color="auto" w:fill="auto"/>
            <w:noWrap/>
            <w:vAlign w:val="bottom"/>
          </w:tcPr>
          <w:p w14:paraId="5FFCA957"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1566</w:t>
            </w:r>
          </w:p>
        </w:tc>
        <w:tc>
          <w:tcPr>
            <w:tcW w:w="373" w:type="pct"/>
            <w:shd w:val="clear" w:color="auto" w:fill="auto"/>
            <w:noWrap/>
            <w:vAlign w:val="bottom"/>
          </w:tcPr>
          <w:p w14:paraId="7AF95794"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1577</w:t>
            </w:r>
          </w:p>
        </w:tc>
        <w:tc>
          <w:tcPr>
            <w:tcW w:w="373" w:type="pct"/>
            <w:shd w:val="clear" w:color="auto" w:fill="auto"/>
            <w:noWrap/>
            <w:vAlign w:val="bottom"/>
          </w:tcPr>
          <w:p w14:paraId="4AA1B4F6"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1588</w:t>
            </w:r>
          </w:p>
        </w:tc>
        <w:tc>
          <w:tcPr>
            <w:tcW w:w="373" w:type="pct"/>
            <w:shd w:val="clear" w:color="auto" w:fill="auto"/>
            <w:noWrap/>
            <w:vAlign w:val="bottom"/>
          </w:tcPr>
          <w:p w14:paraId="38A8264C"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1598</w:t>
            </w:r>
          </w:p>
        </w:tc>
        <w:tc>
          <w:tcPr>
            <w:tcW w:w="373" w:type="pct"/>
            <w:shd w:val="clear" w:color="auto" w:fill="auto"/>
            <w:noWrap/>
            <w:vAlign w:val="bottom"/>
          </w:tcPr>
          <w:p w14:paraId="25D1FECA"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1609</w:t>
            </w:r>
          </w:p>
        </w:tc>
        <w:tc>
          <w:tcPr>
            <w:tcW w:w="373" w:type="pct"/>
            <w:shd w:val="clear" w:color="auto" w:fill="auto"/>
            <w:noWrap/>
            <w:vAlign w:val="bottom"/>
          </w:tcPr>
          <w:p w14:paraId="0428424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1620</w:t>
            </w:r>
          </w:p>
        </w:tc>
      </w:tr>
      <w:tr w:rsidR="003C3DA0" w:rsidRPr="00CC49AB" w14:paraId="610A63F7" w14:textId="77777777" w:rsidTr="00D34145">
        <w:trPr>
          <w:trHeight w:val="144"/>
          <w:jc w:val="center"/>
        </w:trPr>
        <w:tc>
          <w:tcPr>
            <w:tcW w:w="2763" w:type="pct"/>
          </w:tcPr>
          <w:p w14:paraId="52A15A94"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 private arsimore</w:t>
            </w:r>
          </w:p>
        </w:tc>
        <w:tc>
          <w:tcPr>
            <w:tcW w:w="373" w:type="pct"/>
            <w:shd w:val="clear" w:color="auto" w:fill="auto"/>
            <w:noWrap/>
            <w:vAlign w:val="bottom"/>
          </w:tcPr>
          <w:p w14:paraId="131CBF3A"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115</w:t>
            </w:r>
          </w:p>
        </w:tc>
        <w:tc>
          <w:tcPr>
            <w:tcW w:w="373" w:type="pct"/>
            <w:shd w:val="clear" w:color="auto" w:fill="auto"/>
            <w:noWrap/>
            <w:vAlign w:val="bottom"/>
          </w:tcPr>
          <w:p w14:paraId="50E0D748"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115</w:t>
            </w:r>
          </w:p>
        </w:tc>
        <w:tc>
          <w:tcPr>
            <w:tcW w:w="373" w:type="pct"/>
            <w:shd w:val="clear" w:color="auto" w:fill="auto"/>
            <w:noWrap/>
            <w:vAlign w:val="bottom"/>
          </w:tcPr>
          <w:p w14:paraId="5CAFBC5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116</w:t>
            </w:r>
          </w:p>
        </w:tc>
        <w:tc>
          <w:tcPr>
            <w:tcW w:w="373" w:type="pct"/>
            <w:shd w:val="clear" w:color="auto" w:fill="auto"/>
            <w:noWrap/>
            <w:vAlign w:val="bottom"/>
          </w:tcPr>
          <w:p w14:paraId="5CDA72D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117</w:t>
            </w:r>
          </w:p>
        </w:tc>
        <w:tc>
          <w:tcPr>
            <w:tcW w:w="373" w:type="pct"/>
            <w:shd w:val="clear" w:color="auto" w:fill="auto"/>
            <w:noWrap/>
            <w:vAlign w:val="bottom"/>
          </w:tcPr>
          <w:p w14:paraId="43744BEA"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118</w:t>
            </w:r>
          </w:p>
        </w:tc>
        <w:tc>
          <w:tcPr>
            <w:tcW w:w="373" w:type="pct"/>
            <w:shd w:val="clear" w:color="auto" w:fill="auto"/>
            <w:noWrap/>
            <w:vAlign w:val="bottom"/>
          </w:tcPr>
          <w:p w14:paraId="5F91377B"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119</w:t>
            </w:r>
          </w:p>
        </w:tc>
      </w:tr>
      <w:tr w:rsidR="003C3DA0" w:rsidRPr="00CC49AB" w14:paraId="7575640C" w14:textId="77777777" w:rsidTr="00D34145">
        <w:trPr>
          <w:trHeight w:val="144"/>
          <w:jc w:val="center"/>
        </w:trPr>
        <w:tc>
          <w:tcPr>
            <w:tcW w:w="2763" w:type="pct"/>
          </w:tcPr>
          <w:p w14:paraId="66A9E55A"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Hotele dhe restorante</w:t>
            </w:r>
          </w:p>
        </w:tc>
        <w:tc>
          <w:tcPr>
            <w:tcW w:w="373" w:type="pct"/>
            <w:shd w:val="clear" w:color="auto" w:fill="auto"/>
            <w:noWrap/>
            <w:vAlign w:val="bottom"/>
          </w:tcPr>
          <w:p w14:paraId="1ED099B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1608</w:t>
            </w:r>
          </w:p>
        </w:tc>
        <w:tc>
          <w:tcPr>
            <w:tcW w:w="373" w:type="pct"/>
            <w:shd w:val="clear" w:color="auto" w:fill="auto"/>
            <w:noWrap/>
            <w:vAlign w:val="bottom"/>
          </w:tcPr>
          <w:p w14:paraId="43A6E504"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1627</w:t>
            </w:r>
          </w:p>
        </w:tc>
        <w:tc>
          <w:tcPr>
            <w:tcW w:w="373" w:type="pct"/>
            <w:shd w:val="clear" w:color="auto" w:fill="auto"/>
            <w:noWrap/>
            <w:vAlign w:val="bottom"/>
          </w:tcPr>
          <w:p w14:paraId="74AC9FD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1646</w:t>
            </w:r>
          </w:p>
        </w:tc>
        <w:tc>
          <w:tcPr>
            <w:tcW w:w="373" w:type="pct"/>
            <w:shd w:val="clear" w:color="auto" w:fill="auto"/>
            <w:noWrap/>
            <w:vAlign w:val="bottom"/>
          </w:tcPr>
          <w:p w14:paraId="1D7E0A8D"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1666</w:t>
            </w:r>
          </w:p>
        </w:tc>
        <w:tc>
          <w:tcPr>
            <w:tcW w:w="373" w:type="pct"/>
            <w:shd w:val="clear" w:color="auto" w:fill="auto"/>
            <w:noWrap/>
            <w:vAlign w:val="bottom"/>
          </w:tcPr>
          <w:p w14:paraId="0767834A"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1685</w:t>
            </w:r>
          </w:p>
        </w:tc>
        <w:tc>
          <w:tcPr>
            <w:tcW w:w="373" w:type="pct"/>
            <w:shd w:val="clear" w:color="auto" w:fill="auto"/>
            <w:noWrap/>
            <w:vAlign w:val="bottom"/>
          </w:tcPr>
          <w:p w14:paraId="29246CF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1706</w:t>
            </w:r>
          </w:p>
        </w:tc>
      </w:tr>
      <w:tr w:rsidR="003C3DA0" w:rsidRPr="00CC49AB" w14:paraId="44B94C49" w14:textId="77777777" w:rsidTr="00D34145">
        <w:trPr>
          <w:trHeight w:val="144"/>
          <w:jc w:val="center"/>
        </w:trPr>
        <w:tc>
          <w:tcPr>
            <w:tcW w:w="2763" w:type="pct"/>
          </w:tcPr>
          <w:p w14:paraId="338C0729"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Ndërtesat private të kujdesit shëndetësor</w:t>
            </w:r>
          </w:p>
        </w:tc>
        <w:tc>
          <w:tcPr>
            <w:tcW w:w="373" w:type="pct"/>
            <w:shd w:val="clear" w:color="auto" w:fill="auto"/>
            <w:noWrap/>
            <w:vAlign w:val="bottom"/>
          </w:tcPr>
          <w:p w14:paraId="1DFB91D4"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193</w:t>
            </w:r>
          </w:p>
        </w:tc>
        <w:tc>
          <w:tcPr>
            <w:tcW w:w="373" w:type="pct"/>
            <w:shd w:val="clear" w:color="auto" w:fill="auto"/>
            <w:noWrap/>
            <w:vAlign w:val="bottom"/>
          </w:tcPr>
          <w:p w14:paraId="5716350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194</w:t>
            </w:r>
          </w:p>
        </w:tc>
        <w:tc>
          <w:tcPr>
            <w:tcW w:w="373" w:type="pct"/>
            <w:shd w:val="clear" w:color="auto" w:fill="auto"/>
            <w:noWrap/>
            <w:vAlign w:val="bottom"/>
          </w:tcPr>
          <w:p w14:paraId="09FC29A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195</w:t>
            </w:r>
          </w:p>
        </w:tc>
        <w:tc>
          <w:tcPr>
            <w:tcW w:w="373" w:type="pct"/>
            <w:shd w:val="clear" w:color="auto" w:fill="auto"/>
            <w:noWrap/>
            <w:vAlign w:val="bottom"/>
          </w:tcPr>
          <w:p w14:paraId="29D7A22C"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195</w:t>
            </w:r>
          </w:p>
        </w:tc>
        <w:tc>
          <w:tcPr>
            <w:tcW w:w="373" w:type="pct"/>
            <w:shd w:val="clear" w:color="auto" w:fill="auto"/>
            <w:noWrap/>
            <w:vAlign w:val="bottom"/>
          </w:tcPr>
          <w:p w14:paraId="50754108"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196</w:t>
            </w:r>
          </w:p>
        </w:tc>
        <w:tc>
          <w:tcPr>
            <w:tcW w:w="373" w:type="pct"/>
            <w:shd w:val="clear" w:color="auto" w:fill="auto"/>
            <w:noWrap/>
            <w:vAlign w:val="bottom"/>
          </w:tcPr>
          <w:p w14:paraId="3D4CC1F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197</w:t>
            </w:r>
          </w:p>
        </w:tc>
      </w:tr>
      <w:tr w:rsidR="003C3DA0" w:rsidRPr="00CC49AB" w14:paraId="0E604B3D" w14:textId="77777777" w:rsidTr="00D34145">
        <w:trPr>
          <w:trHeight w:val="144"/>
          <w:jc w:val="center"/>
        </w:trPr>
        <w:tc>
          <w:tcPr>
            <w:tcW w:w="2763" w:type="pct"/>
          </w:tcPr>
          <w:p w14:paraId="13B07187"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Ndërtesat private sportive</w:t>
            </w:r>
          </w:p>
        </w:tc>
        <w:tc>
          <w:tcPr>
            <w:tcW w:w="373" w:type="pct"/>
            <w:shd w:val="clear" w:color="auto" w:fill="auto"/>
            <w:noWrap/>
            <w:vAlign w:val="bottom"/>
          </w:tcPr>
          <w:p w14:paraId="72FFF5D2"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43</w:t>
            </w:r>
          </w:p>
        </w:tc>
        <w:tc>
          <w:tcPr>
            <w:tcW w:w="373" w:type="pct"/>
            <w:shd w:val="clear" w:color="auto" w:fill="auto"/>
            <w:noWrap/>
            <w:vAlign w:val="bottom"/>
          </w:tcPr>
          <w:p w14:paraId="608678D1"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43</w:t>
            </w:r>
          </w:p>
        </w:tc>
        <w:tc>
          <w:tcPr>
            <w:tcW w:w="373" w:type="pct"/>
            <w:shd w:val="clear" w:color="auto" w:fill="auto"/>
            <w:noWrap/>
            <w:vAlign w:val="bottom"/>
          </w:tcPr>
          <w:p w14:paraId="21D5C9C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43</w:t>
            </w:r>
          </w:p>
        </w:tc>
        <w:tc>
          <w:tcPr>
            <w:tcW w:w="373" w:type="pct"/>
            <w:shd w:val="clear" w:color="auto" w:fill="auto"/>
            <w:noWrap/>
            <w:vAlign w:val="bottom"/>
          </w:tcPr>
          <w:p w14:paraId="21A9FD88"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43</w:t>
            </w:r>
          </w:p>
        </w:tc>
        <w:tc>
          <w:tcPr>
            <w:tcW w:w="373" w:type="pct"/>
            <w:shd w:val="clear" w:color="auto" w:fill="auto"/>
            <w:noWrap/>
            <w:vAlign w:val="bottom"/>
          </w:tcPr>
          <w:p w14:paraId="11700D0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43</w:t>
            </w:r>
          </w:p>
        </w:tc>
        <w:tc>
          <w:tcPr>
            <w:tcW w:w="373" w:type="pct"/>
            <w:shd w:val="clear" w:color="auto" w:fill="auto"/>
            <w:noWrap/>
            <w:vAlign w:val="bottom"/>
          </w:tcPr>
          <w:p w14:paraId="12B03EA7"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43</w:t>
            </w:r>
          </w:p>
        </w:tc>
      </w:tr>
      <w:tr w:rsidR="003C3DA0" w:rsidRPr="00CC49AB" w14:paraId="68D1018D" w14:textId="77777777" w:rsidTr="00D34145">
        <w:trPr>
          <w:trHeight w:val="144"/>
          <w:jc w:val="center"/>
        </w:trPr>
        <w:tc>
          <w:tcPr>
            <w:tcW w:w="2763" w:type="pct"/>
          </w:tcPr>
          <w:p w14:paraId="1F3309FA" w14:textId="77777777" w:rsidR="003C3DA0" w:rsidRPr="00CC49AB" w:rsidRDefault="003C3DA0" w:rsidP="008E11B0">
            <w:pPr>
              <w:spacing w:after="0" w:line="240" w:lineRule="auto"/>
              <w:jc w:val="both"/>
              <w:rPr>
                <w:rFonts w:ascii="Garamond" w:hAnsi="Garamond" w:cs="Times New Roman"/>
                <w:b/>
                <w:bCs/>
                <w:szCs w:val="22"/>
              </w:rPr>
            </w:pPr>
            <w:r w:rsidRPr="00CC49AB">
              <w:rPr>
                <w:rFonts w:ascii="Garamond" w:hAnsi="Garamond" w:cs="Times New Roman"/>
                <w:szCs w:val="22"/>
              </w:rPr>
              <w:t>Totali</w:t>
            </w:r>
          </w:p>
        </w:tc>
        <w:tc>
          <w:tcPr>
            <w:tcW w:w="373" w:type="pct"/>
            <w:shd w:val="clear" w:color="auto" w:fill="auto"/>
            <w:noWrap/>
            <w:vAlign w:val="bottom"/>
          </w:tcPr>
          <w:p w14:paraId="041272B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7330</w:t>
            </w:r>
          </w:p>
        </w:tc>
        <w:tc>
          <w:tcPr>
            <w:tcW w:w="373" w:type="pct"/>
            <w:shd w:val="clear" w:color="auto" w:fill="auto"/>
            <w:noWrap/>
            <w:vAlign w:val="bottom"/>
          </w:tcPr>
          <w:p w14:paraId="52C8C25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7393</w:t>
            </w:r>
          </w:p>
        </w:tc>
        <w:tc>
          <w:tcPr>
            <w:tcW w:w="373" w:type="pct"/>
            <w:shd w:val="clear" w:color="auto" w:fill="auto"/>
            <w:noWrap/>
            <w:vAlign w:val="bottom"/>
          </w:tcPr>
          <w:p w14:paraId="7AD4128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7458</w:t>
            </w:r>
          </w:p>
        </w:tc>
        <w:tc>
          <w:tcPr>
            <w:tcW w:w="373" w:type="pct"/>
            <w:shd w:val="clear" w:color="auto" w:fill="auto"/>
            <w:noWrap/>
            <w:vAlign w:val="bottom"/>
          </w:tcPr>
          <w:p w14:paraId="34D7316A"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7523</w:t>
            </w:r>
          </w:p>
        </w:tc>
        <w:tc>
          <w:tcPr>
            <w:tcW w:w="373" w:type="pct"/>
            <w:shd w:val="clear" w:color="auto" w:fill="auto"/>
            <w:noWrap/>
            <w:vAlign w:val="bottom"/>
          </w:tcPr>
          <w:p w14:paraId="3E8F72D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7588</w:t>
            </w:r>
          </w:p>
        </w:tc>
        <w:tc>
          <w:tcPr>
            <w:tcW w:w="373" w:type="pct"/>
            <w:shd w:val="clear" w:color="auto" w:fill="auto"/>
            <w:noWrap/>
            <w:vAlign w:val="bottom"/>
          </w:tcPr>
          <w:p w14:paraId="203693C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7654</w:t>
            </w:r>
          </w:p>
        </w:tc>
      </w:tr>
      <w:tr w:rsidR="003C3DA0" w:rsidRPr="00CC49AB" w14:paraId="008DCD81" w14:textId="77777777" w:rsidTr="00D34145">
        <w:trPr>
          <w:trHeight w:val="144"/>
          <w:jc w:val="center"/>
        </w:trPr>
        <w:tc>
          <w:tcPr>
            <w:tcW w:w="2763" w:type="pct"/>
            <w:shd w:val="clear" w:color="auto" w:fill="FDE9D9" w:themeFill="accent6" w:themeFillTint="33"/>
          </w:tcPr>
          <w:p w14:paraId="35357582" w14:textId="77777777" w:rsidR="003C3DA0" w:rsidRPr="00CC49AB" w:rsidRDefault="003C3DA0" w:rsidP="008E11B0">
            <w:pPr>
              <w:spacing w:after="0" w:line="240" w:lineRule="auto"/>
              <w:jc w:val="both"/>
              <w:rPr>
                <w:rFonts w:ascii="Garamond" w:eastAsia="Times New Roman" w:hAnsi="Garamond" w:cs="Times New Roman"/>
                <w:b/>
                <w:bCs/>
                <w:szCs w:val="22"/>
                <w:lang w:eastAsia="en-US"/>
              </w:rPr>
            </w:pPr>
            <w:r w:rsidRPr="00CC49AB">
              <w:rPr>
                <w:rFonts w:ascii="Garamond" w:hAnsi="Garamond" w:cs="Times New Roman"/>
                <w:szCs w:val="22"/>
              </w:rPr>
              <w:t>Kategoria</w:t>
            </w:r>
          </w:p>
        </w:tc>
        <w:tc>
          <w:tcPr>
            <w:tcW w:w="373" w:type="pct"/>
            <w:shd w:val="clear" w:color="auto" w:fill="FDE9D9" w:themeFill="accent6" w:themeFillTint="33"/>
            <w:noWrap/>
            <w:vAlign w:val="center"/>
          </w:tcPr>
          <w:p w14:paraId="5EE9DCA8"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2041</w:t>
            </w:r>
          </w:p>
        </w:tc>
        <w:tc>
          <w:tcPr>
            <w:tcW w:w="373" w:type="pct"/>
            <w:shd w:val="clear" w:color="auto" w:fill="FDE9D9" w:themeFill="accent6" w:themeFillTint="33"/>
            <w:noWrap/>
            <w:vAlign w:val="center"/>
          </w:tcPr>
          <w:p w14:paraId="4CC31077"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2042</w:t>
            </w:r>
          </w:p>
        </w:tc>
        <w:tc>
          <w:tcPr>
            <w:tcW w:w="373" w:type="pct"/>
            <w:shd w:val="clear" w:color="auto" w:fill="FDE9D9" w:themeFill="accent6" w:themeFillTint="33"/>
            <w:noWrap/>
            <w:vAlign w:val="center"/>
          </w:tcPr>
          <w:p w14:paraId="725B9399"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2043</w:t>
            </w:r>
          </w:p>
        </w:tc>
        <w:tc>
          <w:tcPr>
            <w:tcW w:w="373" w:type="pct"/>
            <w:shd w:val="clear" w:color="auto" w:fill="FDE9D9" w:themeFill="accent6" w:themeFillTint="33"/>
            <w:noWrap/>
            <w:vAlign w:val="center"/>
          </w:tcPr>
          <w:p w14:paraId="3E3A43C7"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2044</w:t>
            </w:r>
          </w:p>
        </w:tc>
        <w:tc>
          <w:tcPr>
            <w:tcW w:w="373" w:type="pct"/>
            <w:shd w:val="clear" w:color="auto" w:fill="FDE9D9" w:themeFill="accent6" w:themeFillTint="33"/>
            <w:noWrap/>
            <w:vAlign w:val="center"/>
          </w:tcPr>
          <w:p w14:paraId="5C46F20C"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2045</w:t>
            </w:r>
          </w:p>
        </w:tc>
        <w:tc>
          <w:tcPr>
            <w:tcW w:w="373" w:type="pct"/>
            <w:shd w:val="clear" w:color="auto" w:fill="FDE9D9" w:themeFill="accent6" w:themeFillTint="33"/>
            <w:noWrap/>
            <w:vAlign w:val="center"/>
          </w:tcPr>
          <w:p w14:paraId="28C09E83"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2046</w:t>
            </w:r>
          </w:p>
        </w:tc>
      </w:tr>
      <w:tr w:rsidR="003C3DA0" w:rsidRPr="00CC49AB" w14:paraId="1195FAF6" w14:textId="77777777" w:rsidTr="00D34145">
        <w:trPr>
          <w:trHeight w:val="144"/>
          <w:jc w:val="center"/>
        </w:trPr>
        <w:tc>
          <w:tcPr>
            <w:tcW w:w="2763" w:type="pct"/>
          </w:tcPr>
          <w:p w14:paraId="5B116D08"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 komerciale të shitjes me shumicë dhe pakicë</w:t>
            </w:r>
          </w:p>
        </w:tc>
        <w:tc>
          <w:tcPr>
            <w:tcW w:w="373" w:type="pct"/>
            <w:shd w:val="clear" w:color="auto" w:fill="auto"/>
            <w:noWrap/>
            <w:vAlign w:val="bottom"/>
          </w:tcPr>
          <w:p w14:paraId="4690BB5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4004</w:t>
            </w:r>
          </w:p>
        </w:tc>
        <w:tc>
          <w:tcPr>
            <w:tcW w:w="373" w:type="pct"/>
            <w:shd w:val="clear" w:color="auto" w:fill="auto"/>
            <w:noWrap/>
            <w:vAlign w:val="bottom"/>
          </w:tcPr>
          <w:p w14:paraId="396F4847"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4038</w:t>
            </w:r>
          </w:p>
        </w:tc>
        <w:tc>
          <w:tcPr>
            <w:tcW w:w="373" w:type="pct"/>
            <w:shd w:val="clear" w:color="auto" w:fill="auto"/>
            <w:noWrap/>
            <w:vAlign w:val="bottom"/>
          </w:tcPr>
          <w:p w14:paraId="7D349F8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4072</w:t>
            </w:r>
          </w:p>
        </w:tc>
        <w:tc>
          <w:tcPr>
            <w:tcW w:w="373" w:type="pct"/>
            <w:shd w:val="clear" w:color="auto" w:fill="auto"/>
            <w:noWrap/>
            <w:vAlign w:val="bottom"/>
          </w:tcPr>
          <w:p w14:paraId="66DA33F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4107</w:t>
            </w:r>
          </w:p>
        </w:tc>
        <w:tc>
          <w:tcPr>
            <w:tcW w:w="373" w:type="pct"/>
            <w:shd w:val="clear" w:color="auto" w:fill="auto"/>
            <w:noWrap/>
            <w:vAlign w:val="bottom"/>
          </w:tcPr>
          <w:p w14:paraId="5C09B20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4141</w:t>
            </w:r>
          </w:p>
        </w:tc>
        <w:tc>
          <w:tcPr>
            <w:tcW w:w="373" w:type="pct"/>
            <w:shd w:val="clear" w:color="auto" w:fill="auto"/>
            <w:noWrap/>
            <w:vAlign w:val="bottom"/>
          </w:tcPr>
          <w:p w14:paraId="7AFE873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4177</w:t>
            </w:r>
          </w:p>
        </w:tc>
      </w:tr>
      <w:tr w:rsidR="003C3DA0" w:rsidRPr="00CC49AB" w14:paraId="5DE1BAB6" w14:textId="77777777" w:rsidTr="00D34145">
        <w:trPr>
          <w:trHeight w:val="144"/>
          <w:jc w:val="center"/>
        </w:trPr>
        <w:tc>
          <w:tcPr>
            <w:tcW w:w="2763" w:type="pct"/>
          </w:tcPr>
          <w:p w14:paraId="41C968D6"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Zyrat Private</w:t>
            </w:r>
          </w:p>
        </w:tc>
        <w:tc>
          <w:tcPr>
            <w:tcW w:w="373" w:type="pct"/>
            <w:shd w:val="clear" w:color="auto" w:fill="auto"/>
            <w:noWrap/>
            <w:vAlign w:val="bottom"/>
          </w:tcPr>
          <w:p w14:paraId="66C7BFCB"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1631</w:t>
            </w:r>
          </w:p>
        </w:tc>
        <w:tc>
          <w:tcPr>
            <w:tcW w:w="373" w:type="pct"/>
            <w:shd w:val="clear" w:color="auto" w:fill="auto"/>
            <w:noWrap/>
            <w:vAlign w:val="bottom"/>
          </w:tcPr>
          <w:p w14:paraId="1815B7B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1642</w:t>
            </w:r>
          </w:p>
        </w:tc>
        <w:tc>
          <w:tcPr>
            <w:tcW w:w="373" w:type="pct"/>
            <w:shd w:val="clear" w:color="auto" w:fill="auto"/>
            <w:noWrap/>
            <w:vAlign w:val="bottom"/>
          </w:tcPr>
          <w:p w14:paraId="1435FA0B"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1653</w:t>
            </w:r>
          </w:p>
        </w:tc>
        <w:tc>
          <w:tcPr>
            <w:tcW w:w="373" w:type="pct"/>
            <w:shd w:val="clear" w:color="auto" w:fill="auto"/>
            <w:noWrap/>
            <w:vAlign w:val="bottom"/>
          </w:tcPr>
          <w:p w14:paraId="75C6368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1665</w:t>
            </w:r>
          </w:p>
        </w:tc>
        <w:tc>
          <w:tcPr>
            <w:tcW w:w="373" w:type="pct"/>
            <w:shd w:val="clear" w:color="auto" w:fill="auto"/>
            <w:noWrap/>
            <w:vAlign w:val="bottom"/>
          </w:tcPr>
          <w:p w14:paraId="5027FF7D"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1676</w:t>
            </w:r>
          </w:p>
        </w:tc>
        <w:tc>
          <w:tcPr>
            <w:tcW w:w="373" w:type="pct"/>
            <w:shd w:val="clear" w:color="auto" w:fill="auto"/>
            <w:noWrap/>
            <w:vAlign w:val="bottom"/>
          </w:tcPr>
          <w:p w14:paraId="29813BD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1687</w:t>
            </w:r>
          </w:p>
        </w:tc>
      </w:tr>
      <w:tr w:rsidR="003C3DA0" w:rsidRPr="00CC49AB" w14:paraId="3F9322BF" w14:textId="77777777" w:rsidTr="00D34145">
        <w:trPr>
          <w:trHeight w:val="144"/>
          <w:jc w:val="center"/>
        </w:trPr>
        <w:tc>
          <w:tcPr>
            <w:tcW w:w="2763" w:type="pct"/>
          </w:tcPr>
          <w:p w14:paraId="37C4D1E0"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 private arsimore</w:t>
            </w:r>
          </w:p>
        </w:tc>
        <w:tc>
          <w:tcPr>
            <w:tcW w:w="373" w:type="pct"/>
            <w:shd w:val="clear" w:color="auto" w:fill="auto"/>
            <w:noWrap/>
            <w:vAlign w:val="bottom"/>
          </w:tcPr>
          <w:p w14:paraId="14B45E96"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119</w:t>
            </w:r>
          </w:p>
        </w:tc>
        <w:tc>
          <w:tcPr>
            <w:tcW w:w="373" w:type="pct"/>
            <w:shd w:val="clear" w:color="auto" w:fill="auto"/>
            <w:noWrap/>
            <w:vAlign w:val="bottom"/>
          </w:tcPr>
          <w:p w14:paraId="669D5CA8"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120</w:t>
            </w:r>
          </w:p>
        </w:tc>
        <w:tc>
          <w:tcPr>
            <w:tcW w:w="373" w:type="pct"/>
            <w:shd w:val="clear" w:color="auto" w:fill="auto"/>
            <w:noWrap/>
            <w:vAlign w:val="bottom"/>
          </w:tcPr>
          <w:p w14:paraId="3DF893C4"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121</w:t>
            </w:r>
          </w:p>
        </w:tc>
        <w:tc>
          <w:tcPr>
            <w:tcW w:w="373" w:type="pct"/>
            <w:shd w:val="clear" w:color="auto" w:fill="auto"/>
            <w:noWrap/>
            <w:vAlign w:val="bottom"/>
          </w:tcPr>
          <w:p w14:paraId="04498DEA"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122</w:t>
            </w:r>
          </w:p>
        </w:tc>
        <w:tc>
          <w:tcPr>
            <w:tcW w:w="373" w:type="pct"/>
            <w:shd w:val="clear" w:color="auto" w:fill="auto"/>
            <w:noWrap/>
            <w:vAlign w:val="bottom"/>
          </w:tcPr>
          <w:p w14:paraId="14D5F6F8"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123</w:t>
            </w:r>
          </w:p>
        </w:tc>
        <w:tc>
          <w:tcPr>
            <w:tcW w:w="373" w:type="pct"/>
            <w:shd w:val="clear" w:color="auto" w:fill="auto"/>
            <w:noWrap/>
            <w:vAlign w:val="bottom"/>
          </w:tcPr>
          <w:p w14:paraId="6F703AF8"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124</w:t>
            </w:r>
          </w:p>
        </w:tc>
      </w:tr>
      <w:tr w:rsidR="003C3DA0" w:rsidRPr="00CC49AB" w14:paraId="71511101" w14:textId="77777777" w:rsidTr="00D34145">
        <w:trPr>
          <w:trHeight w:val="144"/>
          <w:jc w:val="center"/>
        </w:trPr>
        <w:tc>
          <w:tcPr>
            <w:tcW w:w="2763" w:type="pct"/>
          </w:tcPr>
          <w:p w14:paraId="0AA8CD89"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Hotele dhe restorante</w:t>
            </w:r>
          </w:p>
        </w:tc>
        <w:tc>
          <w:tcPr>
            <w:tcW w:w="373" w:type="pct"/>
            <w:shd w:val="clear" w:color="auto" w:fill="auto"/>
            <w:noWrap/>
            <w:vAlign w:val="bottom"/>
          </w:tcPr>
          <w:p w14:paraId="08E1B39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1726</w:t>
            </w:r>
          </w:p>
        </w:tc>
        <w:tc>
          <w:tcPr>
            <w:tcW w:w="373" w:type="pct"/>
            <w:shd w:val="clear" w:color="auto" w:fill="auto"/>
            <w:noWrap/>
            <w:vAlign w:val="bottom"/>
          </w:tcPr>
          <w:p w14:paraId="55B2C7B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1746</w:t>
            </w:r>
          </w:p>
        </w:tc>
        <w:tc>
          <w:tcPr>
            <w:tcW w:w="373" w:type="pct"/>
            <w:shd w:val="clear" w:color="auto" w:fill="auto"/>
            <w:noWrap/>
            <w:vAlign w:val="bottom"/>
          </w:tcPr>
          <w:p w14:paraId="46A4DC5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1767</w:t>
            </w:r>
          </w:p>
        </w:tc>
        <w:tc>
          <w:tcPr>
            <w:tcW w:w="373" w:type="pct"/>
            <w:shd w:val="clear" w:color="auto" w:fill="auto"/>
            <w:noWrap/>
            <w:vAlign w:val="bottom"/>
          </w:tcPr>
          <w:p w14:paraId="3DA52702"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1788</w:t>
            </w:r>
          </w:p>
        </w:tc>
        <w:tc>
          <w:tcPr>
            <w:tcW w:w="373" w:type="pct"/>
            <w:shd w:val="clear" w:color="auto" w:fill="auto"/>
            <w:noWrap/>
            <w:vAlign w:val="bottom"/>
          </w:tcPr>
          <w:p w14:paraId="03D63CD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1809</w:t>
            </w:r>
          </w:p>
        </w:tc>
        <w:tc>
          <w:tcPr>
            <w:tcW w:w="373" w:type="pct"/>
            <w:shd w:val="clear" w:color="auto" w:fill="auto"/>
            <w:noWrap/>
            <w:vAlign w:val="bottom"/>
          </w:tcPr>
          <w:p w14:paraId="4CE7BD2C"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1831</w:t>
            </w:r>
          </w:p>
        </w:tc>
      </w:tr>
      <w:tr w:rsidR="003C3DA0" w:rsidRPr="00CC49AB" w14:paraId="0494D3C4" w14:textId="77777777" w:rsidTr="00D34145">
        <w:trPr>
          <w:trHeight w:val="144"/>
          <w:jc w:val="center"/>
        </w:trPr>
        <w:tc>
          <w:tcPr>
            <w:tcW w:w="2763" w:type="pct"/>
          </w:tcPr>
          <w:p w14:paraId="4E065344"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Ndërtesat private të kujdesit shëndetësor</w:t>
            </w:r>
          </w:p>
        </w:tc>
        <w:tc>
          <w:tcPr>
            <w:tcW w:w="373" w:type="pct"/>
            <w:shd w:val="clear" w:color="auto" w:fill="auto"/>
            <w:noWrap/>
            <w:vAlign w:val="bottom"/>
          </w:tcPr>
          <w:p w14:paraId="63B533F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197</w:t>
            </w:r>
          </w:p>
        </w:tc>
        <w:tc>
          <w:tcPr>
            <w:tcW w:w="373" w:type="pct"/>
            <w:shd w:val="clear" w:color="auto" w:fill="auto"/>
            <w:noWrap/>
            <w:vAlign w:val="bottom"/>
          </w:tcPr>
          <w:p w14:paraId="39966F08"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198</w:t>
            </w:r>
          </w:p>
        </w:tc>
        <w:tc>
          <w:tcPr>
            <w:tcW w:w="373" w:type="pct"/>
            <w:shd w:val="clear" w:color="auto" w:fill="auto"/>
            <w:noWrap/>
            <w:vAlign w:val="bottom"/>
          </w:tcPr>
          <w:p w14:paraId="5B2E4E8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199</w:t>
            </w:r>
          </w:p>
        </w:tc>
        <w:tc>
          <w:tcPr>
            <w:tcW w:w="373" w:type="pct"/>
            <w:shd w:val="clear" w:color="auto" w:fill="auto"/>
            <w:noWrap/>
            <w:vAlign w:val="bottom"/>
          </w:tcPr>
          <w:p w14:paraId="1A86D1C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199</w:t>
            </w:r>
          </w:p>
        </w:tc>
        <w:tc>
          <w:tcPr>
            <w:tcW w:w="373" w:type="pct"/>
            <w:shd w:val="clear" w:color="auto" w:fill="auto"/>
            <w:noWrap/>
            <w:vAlign w:val="bottom"/>
          </w:tcPr>
          <w:p w14:paraId="412B99FD"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200</w:t>
            </w:r>
          </w:p>
        </w:tc>
        <w:tc>
          <w:tcPr>
            <w:tcW w:w="373" w:type="pct"/>
            <w:shd w:val="clear" w:color="auto" w:fill="auto"/>
            <w:noWrap/>
            <w:vAlign w:val="bottom"/>
          </w:tcPr>
          <w:p w14:paraId="40BF43B2"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201</w:t>
            </w:r>
          </w:p>
        </w:tc>
      </w:tr>
      <w:tr w:rsidR="003C3DA0" w:rsidRPr="00CC49AB" w14:paraId="2C3E18C8" w14:textId="77777777" w:rsidTr="00D34145">
        <w:trPr>
          <w:trHeight w:val="144"/>
          <w:jc w:val="center"/>
        </w:trPr>
        <w:tc>
          <w:tcPr>
            <w:tcW w:w="2763" w:type="pct"/>
          </w:tcPr>
          <w:p w14:paraId="5C8CC059"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Ndërtesat private sportive</w:t>
            </w:r>
          </w:p>
        </w:tc>
        <w:tc>
          <w:tcPr>
            <w:tcW w:w="373" w:type="pct"/>
            <w:shd w:val="clear" w:color="auto" w:fill="auto"/>
            <w:noWrap/>
            <w:vAlign w:val="bottom"/>
          </w:tcPr>
          <w:p w14:paraId="1EBBEE6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44</w:t>
            </w:r>
          </w:p>
        </w:tc>
        <w:tc>
          <w:tcPr>
            <w:tcW w:w="373" w:type="pct"/>
            <w:shd w:val="clear" w:color="auto" w:fill="auto"/>
            <w:noWrap/>
            <w:vAlign w:val="bottom"/>
          </w:tcPr>
          <w:p w14:paraId="2AB49CC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44</w:t>
            </w:r>
          </w:p>
        </w:tc>
        <w:tc>
          <w:tcPr>
            <w:tcW w:w="373" w:type="pct"/>
            <w:shd w:val="clear" w:color="auto" w:fill="auto"/>
            <w:noWrap/>
            <w:vAlign w:val="bottom"/>
          </w:tcPr>
          <w:p w14:paraId="6DEEAE0B"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44</w:t>
            </w:r>
          </w:p>
        </w:tc>
        <w:tc>
          <w:tcPr>
            <w:tcW w:w="373" w:type="pct"/>
            <w:shd w:val="clear" w:color="auto" w:fill="auto"/>
            <w:noWrap/>
            <w:vAlign w:val="bottom"/>
          </w:tcPr>
          <w:p w14:paraId="7897C797"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44</w:t>
            </w:r>
          </w:p>
        </w:tc>
        <w:tc>
          <w:tcPr>
            <w:tcW w:w="373" w:type="pct"/>
            <w:shd w:val="clear" w:color="auto" w:fill="auto"/>
            <w:noWrap/>
            <w:vAlign w:val="bottom"/>
          </w:tcPr>
          <w:p w14:paraId="71D0E5C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44</w:t>
            </w:r>
          </w:p>
        </w:tc>
        <w:tc>
          <w:tcPr>
            <w:tcW w:w="373" w:type="pct"/>
            <w:shd w:val="clear" w:color="auto" w:fill="auto"/>
            <w:noWrap/>
            <w:vAlign w:val="bottom"/>
          </w:tcPr>
          <w:p w14:paraId="760B580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44</w:t>
            </w:r>
          </w:p>
        </w:tc>
      </w:tr>
      <w:tr w:rsidR="003C3DA0" w:rsidRPr="00CC49AB" w14:paraId="67BD84AB" w14:textId="77777777" w:rsidTr="00D34145">
        <w:trPr>
          <w:trHeight w:val="144"/>
          <w:jc w:val="center"/>
        </w:trPr>
        <w:tc>
          <w:tcPr>
            <w:tcW w:w="2763" w:type="pct"/>
          </w:tcPr>
          <w:p w14:paraId="654988B2" w14:textId="77777777" w:rsidR="003C3DA0" w:rsidRPr="00CC49AB" w:rsidRDefault="003C3DA0" w:rsidP="008E11B0">
            <w:pPr>
              <w:spacing w:after="0" w:line="240" w:lineRule="auto"/>
              <w:jc w:val="both"/>
              <w:rPr>
                <w:rFonts w:ascii="Garamond" w:hAnsi="Garamond" w:cs="Times New Roman"/>
                <w:b/>
                <w:bCs/>
                <w:szCs w:val="22"/>
              </w:rPr>
            </w:pPr>
            <w:r w:rsidRPr="00CC49AB">
              <w:rPr>
                <w:rFonts w:ascii="Garamond" w:hAnsi="Garamond" w:cs="Times New Roman"/>
                <w:szCs w:val="22"/>
              </w:rPr>
              <w:t>Totali</w:t>
            </w:r>
          </w:p>
        </w:tc>
        <w:tc>
          <w:tcPr>
            <w:tcW w:w="373" w:type="pct"/>
            <w:shd w:val="clear" w:color="auto" w:fill="auto"/>
            <w:noWrap/>
            <w:vAlign w:val="center"/>
          </w:tcPr>
          <w:p w14:paraId="510DFEE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2867</w:t>
            </w:r>
          </w:p>
        </w:tc>
        <w:tc>
          <w:tcPr>
            <w:tcW w:w="373" w:type="pct"/>
            <w:shd w:val="clear" w:color="auto" w:fill="auto"/>
            <w:noWrap/>
            <w:vAlign w:val="center"/>
          </w:tcPr>
          <w:p w14:paraId="20F92037"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2889</w:t>
            </w:r>
          </w:p>
        </w:tc>
        <w:tc>
          <w:tcPr>
            <w:tcW w:w="373" w:type="pct"/>
            <w:shd w:val="clear" w:color="auto" w:fill="auto"/>
            <w:noWrap/>
            <w:vAlign w:val="center"/>
          </w:tcPr>
          <w:p w14:paraId="1055A338"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2914</w:t>
            </w:r>
          </w:p>
        </w:tc>
        <w:tc>
          <w:tcPr>
            <w:tcW w:w="373" w:type="pct"/>
            <w:shd w:val="clear" w:color="auto" w:fill="auto"/>
            <w:noWrap/>
            <w:vAlign w:val="center"/>
          </w:tcPr>
          <w:p w14:paraId="40634887"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2940</w:t>
            </w:r>
          </w:p>
        </w:tc>
        <w:tc>
          <w:tcPr>
            <w:tcW w:w="373" w:type="pct"/>
            <w:shd w:val="clear" w:color="auto" w:fill="auto"/>
            <w:noWrap/>
            <w:vAlign w:val="center"/>
          </w:tcPr>
          <w:p w14:paraId="3BE22AD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2970</w:t>
            </w:r>
          </w:p>
        </w:tc>
        <w:tc>
          <w:tcPr>
            <w:tcW w:w="373" w:type="pct"/>
            <w:shd w:val="clear" w:color="auto" w:fill="auto"/>
            <w:noWrap/>
            <w:vAlign w:val="center"/>
          </w:tcPr>
          <w:p w14:paraId="6E91BAF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3002</w:t>
            </w:r>
          </w:p>
        </w:tc>
      </w:tr>
      <w:tr w:rsidR="003C3DA0" w:rsidRPr="00CC49AB" w14:paraId="09DE84DE" w14:textId="77777777" w:rsidTr="00D34145">
        <w:trPr>
          <w:trHeight w:val="144"/>
          <w:jc w:val="center"/>
        </w:trPr>
        <w:tc>
          <w:tcPr>
            <w:tcW w:w="2763" w:type="pct"/>
            <w:shd w:val="clear" w:color="auto" w:fill="FDE9D9" w:themeFill="accent6" w:themeFillTint="33"/>
          </w:tcPr>
          <w:p w14:paraId="6C977B25" w14:textId="77777777" w:rsidR="003C3DA0" w:rsidRPr="00CC49AB" w:rsidRDefault="003C3DA0" w:rsidP="008E11B0">
            <w:pPr>
              <w:spacing w:after="0" w:line="240" w:lineRule="auto"/>
              <w:jc w:val="both"/>
              <w:rPr>
                <w:rFonts w:ascii="Garamond" w:eastAsia="Times New Roman" w:hAnsi="Garamond" w:cs="Times New Roman"/>
                <w:b/>
                <w:bCs/>
                <w:szCs w:val="22"/>
                <w:lang w:eastAsia="en-US"/>
              </w:rPr>
            </w:pPr>
            <w:r w:rsidRPr="00CC49AB">
              <w:rPr>
                <w:rFonts w:ascii="Garamond" w:hAnsi="Garamond" w:cs="Times New Roman"/>
                <w:szCs w:val="22"/>
              </w:rPr>
              <w:t>Kategoria</w:t>
            </w:r>
          </w:p>
        </w:tc>
        <w:tc>
          <w:tcPr>
            <w:tcW w:w="373" w:type="pct"/>
            <w:shd w:val="clear" w:color="auto" w:fill="FDE9D9" w:themeFill="accent6" w:themeFillTint="33"/>
            <w:noWrap/>
            <w:vAlign w:val="center"/>
          </w:tcPr>
          <w:p w14:paraId="0A5C3148"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2047</w:t>
            </w:r>
          </w:p>
        </w:tc>
        <w:tc>
          <w:tcPr>
            <w:tcW w:w="373" w:type="pct"/>
            <w:shd w:val="clear" w:color="auto" w:fill="FDE9D9" w:themeFill="accent6" w:themeFillTint="33"/>
            <w:noWrap/>
            <w:vAlign w:val="center"/>
          </w:tcPr>
          <w:p w14:paraId="0DDB4DEF"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2048</w:t>
            </w:r>
          </w:p>
        </w:tc>
        <w:tc>
          <w:tcPr>
            <w:tcW w:w="373" w:type="pct"/>
            <w:shd w:val="clear" w:color="auto" w:fill="FDE9D9" w:themeFill="accent6" w:themeFillTint="33"/>
            <w:noWrap/>
            <w:vAlign w:val="center"/>
          </w:tcPr>
          <w:p w14:paraId="314974D6"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2049</w:t>
            </w:r>
          </w:p>
        </w:tc>
        <w:tc>
          <w:tcPr>
            <w:tcW w:w="373" w:type="pct"/>
            <w:shd w:val="clear" w:color="auto" w:fill="FDE9D9" w:themeFill="accent6" w:themeFillTint="33"/>
            <w:noWrap/>
            <w:vAlign w:val="center"/>
          </w:tcPr>
          <w:p w14:paraId="6A13F342"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2050</w:t>
            </w:r>
          </w:p>
        </w:tc>
        <w:tc>
          <w:tcPr>
            <w:tcW w:w="373" w:type="pct"/>
            <w:shd w:val="clear" w:color="auto" w:fill="auto"/>
            <w:noWrap/>
            <w:vAlign w:val="center"/>
          </w:tcPr>
          <w:p w14:paraId="1A6809B0"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c>
          <w:tcPr>
            <w:tcW w:w="373" w:type="pct"/>
            <w:shd w:val="clear" w:color="auto" w:fill="auto"/>
            <w:noWrap/>
            <w:vAlign w:val="center"/>
          </w:tcPr>
          <w:p w14:paraId="24486F32"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r>
      <w:tr w:rsidR="003C3DA0" w:rsidRPr="00CC49AB" w14:paraId="2B99E171" w14:textId="77777777" w:rsidTr="00D34145">
        <w:trPr>
          <w:trHeight w:val="144"/>
          <w:jc w:val="center"/>
        </w:trPr>
        <w:tc>
          <w:tcPr>
            <w:tcW w:w="2763" w:type="pct"/>
          </w:tcPr>
          <w:p w14:paraId="389BF8DD"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 komerciale të shitjes me shumicë dhe pakicë</w:t>
            </w:r>
          </w:p>
        </w:tc>
        <w:tc>
          <w:tcPr>
            <w:tcW w:w="373" w:type="pct"/>
            <w:shd w:val="clear" w:color="auto" w:fill="auto"/>
            <w:noWrap/>
            <w:vAlign w:val="bottom"/>
          </w:tcPr>
          <w:p w14:paraId="52A70350"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4212</w:t>
            </w:r>
          </w:p>
        </w:tc>
        <w:tc>
          <w:tcPr>
            <w:tcW w:w="373" w:type="pct"/>
            <w:shd w:val="clear" w:color="auto" w:fill="auto"/>
            <w:noWrap/>
            <w:vAlign w:val="bottom"/>
          </w:tcPr>
          <w:p w14:paraId="6C36E36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4248</w:t>
            </w:r>
          </w:p>
        </w:tc>
        <w:tc>
          <w:tcPr>
            <w:tcW w:w="373" w:type="pct"/>
            <w:shd w:val="clear" w:color="auto" w:fill="auto"/>
            <w:noWrap/>
            <w:vAlign w:val="bottom"/>
          </w:tcPr>
          <w:p w14:paraId="10BF1AB3"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4284</w:t>
            </w:r>
          </w:p>
        </w:tc>
        <w:tc>
          <w:tcPr>
            <w:tcW w:w="373" w:type="pct"/>
            <w:shd w:val="clear" w:color="auto" w:fill="auto"/>
            <w:noWrap/>
            <w:vAlign w:val="bottom"/>
          </w:tcPr>
          <w:p w14:paraId="0E6FF9B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4320</w:t>
            </w:r>
          </w:p>
        </w:tc>
        <w:tc>
          <w:tcPr>
            <w:tcW w:w="373" w:type="pct"/>
            <w:shd w:val="clear" w:color="auto" w:fill="auto"/>
            <w:noWrap/>
            <w:vAlign w:val="center"/>
          </w:tcPr>
          <w:p w14:paraId="78CB3C76"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c>
          <w:tcPr>
            <w:tcW w:w="373" w:type="pct"/>
            <w:shd w:val="clear" w:color="auto" w:fill="auto"/>
            <w:noWrap/>
            <w:vAlign w:val="center"/>
          </w:tcPr>
          <w:p w14:paraId="27DB8569"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r>
      <w:tr w:rsidR="003C3DA0" w:rsidRPr="00CC49AB" w14:paraId="7B7B3BDE" w14:textId="77777777" w:rsidTr="00D34145">
        <w:trPr>
          <w:trHeight w:val="144"/>
          <w:jc w:val="center"/>
        </w:trPr>
        <w:tc>
          <w:tcPr>
            <w:tcW w:w="2763" w:type="pct"/>
          </w:tcPr>
          <w:p w14:paraId="496A6CCA"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Zyrat Private</w:t>
            </w:r>
          </w:p>
        </w:tc>
        <w:tc>
          <w:tcPr>
            <w:tcW w:w="373" w:type="pct"/>
            <w:shd w:val="clear" w:color="auto" w:fill="auto"/>
            <w:noWrap/>
            <w:vAlign w:val="bottom"/>
          </w:tcPr>
          <w:p w14:paraId="12DC58D4"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1699</w:t>
            </w:r>
          </w:p>
        </w:tc>
        <w:tc>
          <w:tcPr>
            <w:tcW w:w="373" w:type="pct"/>
            <w:shd w:val="clear" w:color="auto" w:fill="auto"/>
            <w:noWrap/>
            <w:vAlign w:val="bottom"/>
          </w:tcPr>
          <w:p w14:paraId="2A486F8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1710</w:t>
            </w:r>
          </w:p>
        </w:tc>
        <w:tc>
          <w:tcPr>
            <w:tcW w:w="373" w:type="pct"/>
            <w:shd w:val="clear" w:color="auto" w:fill="auto"/>
            <w:noWrap/>
            <w:vAlign w:val="bottom"/>
          </w:tcPr>
          <w:p w14:paraId="37EB0521"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1722</w:t>
            </w:r>
          </w:p>
        </w:tc>
        <w:tc>
          <w:tcPr>
            <w:tcW w:w="373" w:type="pct"/>
            <w:shd w:val="clear" w:color="auto" w:fill="auto"/>
            <w:noWrap/>
            <w:vAlign w:val="bottom"/>
          </w:tcPr>
          <w:p w14:paraId="4E30853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1734</w:t>
            </w:r>
          </w:p>
        </w:tc>
        <w:tc>
          <w:tcPr>
            <w:tcW w:w="373" w:type="pct"/>
            <w:shd w:val="clear" w:color="auto" w:fill="auto"/>
            <w:noWrap/>
            <w:vAlign w:val="center"/>
          </w:tcPr>
          <w:p w14:paraId="3673CB6D"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c>
          <w:tcPr>
            <w:tcW w:w="373" w:type="pct"/>
            <w:shd w:val="clear" w:color="auto" w:fill="auto"/>
            <w:noWrap/>
            <w:vAlign w:val="center"/>
          </w:tcPr>
          <w:p w14:paraId="134FE7C5"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r>
      <w:tr w:rsidR="003C3DA0" w:rsidRPr="00CC49AB" w14:paraId="1D1E2B0E" w14:textId="77777777" w:rsidTr="00D34145">
        <w:trPr>
          <w:trHeight w:val="144"/>
          <w:jc w:val="center"/>
        </w:trPr>
        <w:tc>
          <w:tcPr>
            <w:tcW w:w="2763" w:type="pct"/>
          </w:tcPr>
          <w:p w14:paraId="41B4A28B"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 private arsimore</w:t>
            </w:r>
          </w:p>
        </w:tc>
        <w:tc>
          <w:tcPr>
            <w:tcW w:w="373" w:type="pct"/>
            <w:shd w:val="clear" w:color="auto" w:fill="auto"/>
            <w:noWrap/>
            <w:vAlign w:val="bottom"/>
          </w:tcPr>
          <w:p w14:paraId="49CC81B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124</w:t>
            </w:r>
          </w:p>
        </w:tc>
        <w:tc>
          <w:tcPr>
            <w:tcW w:w="373" w:type="pct"/>
            <w:shd w:val="clear" w:color="auto" w:fill="auto"/>
            <w:noWrap/>
            <w:vAlign w:val="bottom"/>
          </w:tcPr>
          <w:p w14:paraId="459A284B"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125</w:t>
            </w:r>
          </w:p>
        </w:tc>
        <w:tc>
          <w:tcPr>
            <w:tcW w:w="373" w:type="pct"/>
            <w:shd w:val="clear" w:color="auto" w:fill="auto"/>
            <w:noWrap/>
            <w:vAlign w:val="bottom"/>
          </w:tcPr>
          <w:p w14:paraId="4608B005"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126</w:t>
            </w:r>
          </w:p>
        </w:tc>
        <w:tc>
          <w:tcPr>
            <w:tcW w:w="373" w:type="pct"/>
            <w:shd w:val="clear" w:color="auto" w:fill="auto"/>
            <w:noWrap/>
            <w:vAlign w:val="bottom"/>
          </w:tcPr>
          <w:p w14:paraId="5655836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127</w:t>
            </w:r>
          </w:p>
        </w:tc>
        <w:tc>
          <w:tcPr>
            <w:tcW w:w="373" w:type="pct"/>
            <w:shd w:val="clear" w:color="auto" w:fill="auto"/>
            <w:noWrap/>
            <w:vAlign w:val="center"/>
          </w:tcPr>
          <w:p w14:paraId="29A02E70"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c>
          <w:tcPr>
            <w:tcW w:w="373" w:type="pct"/>
            <w:shd w:val="clear" w:color="auto" w:fill="auto"/>
            <w:noWrap/>
            <w:vAlign w:val="center"/>
          </w:tcPr>
          <w:p w14:paraId="012254DC"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r>
      <w:tr w:rsidR="003C3DA0" w:rsidRPr="00CC49AB" w14:paraId="4F0F5F53" w14:textId="77777777" w:rsidTr="00D34145">
        <w:trPr>
          <w:trHeight w:val="144"/>
          <w:jc w:val="center"/>
        </w:trPr>
        <w:tc>
          <w:tcPr>
            <w:tcW w:w="2763" w:type="pct"/>
          </w:tcPr>
          <w:p w14:paraId="2966753B"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Hotele dhe restorante</w:t>
            </w:r>
          </w:p>
        </w:tc>
        <w:tc>
          <w:tcPr>
            <w:tcW w:w="373" w:type="pct"/>
            <w:shd w:val="clear" w:color="auto" w:fill="auto"/>
            <w:noWrap/>
            <w:vAlign w:val="bottom"/>
          </w:tcPr>
          <w:p w14:paraId="5AAC1FCD"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1853</w:t>
            </w:r>
          </w:p>
        </w:tc>
        <w:tc>
          <w:tcPr>
            <w:tcW w:w="373" w:type="pct"/>
            <w:shd w:val="clear" w:color="auto" w:fill="auto"/>
            <w:noWrap/>
            <w:vAlign w:val="bottom"/>
          </w:tcPr>
          <w:p w14:paraId="184CE8FC"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1875</w:t>
            </w:r>
          </w:p>
        </w:tc>
        <w:tc>
          <w:tcPr>
            <w:tcW w:w="373" w:type="pct"/>
            <w:shd w:val="clear" w:color="auto" w:fill="auto"/>
            <w:noWrap/>
            <w:vAlign w:val="bottom"/>
          </w:tcPr>
          <w:p w14:paraId="5992BDB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1897</w:t>
            </w:r>
          </w:p>
        </w:tc>
        <w:tc>
          <w:tcPr>
            <w:tcW w:w="373" w:type="pct"/>
            <w:shd w:val="clear" w:color="auto" w:fill="auto"/>
            <w:noWrap/>
            <w:vAlign w:val="bottom"/>
          </w:tcPr>
          <w:p w14:paraId="6D863D0C"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1920</w:t>
            </w:r>
          </w:p>
        </w:tc>
        <w:tc>
          <w:tcPr>
            <w:tcW w:w="373" w:type="pct"/>
            <w:shd w:val="clear" w:color="auto" w:fill="auto"/>
            <w:noWrap/>
            <w:vAlign w:val="center"/>
          </w:tcPr>
          <w:p w14:paraId="51E0EE71"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c>
          <w:tcPr>
            <w:tcW w:w="373" w:type="pct"/>
            <w:shd w:val="clear" w:color="auto" w:fill="auto"/>
            <w:noWrap/>
            <w:vAlign w:val="center"/>
          </w:tcPr>
          <w:p w14:paraId="3D285345"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r>
      <w:tr w:rsidR="003C3DA0" w:rsidRPr="00CC49AB" w14:paraId="0B4B50A1" w14:textId="77777777" w:rsidTr="00D34145">
        <w:trPr>
          <w:trHeight w:val="144"/>
          <w:jc w:val="center"/>
        </w:trPr>
        <w:tc>
          <w:tcPr>
            <w:tcW w:w="2763" w:type="pct"/>
          </w:tcPr>
          <w:p w14:paraId="1BC8C427"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Ndërtesat private të kujdesit shëndetësor</w:t>
            </w:r>
          </w:p>
        </w:tc>
        <w:tc>
          <w:tcPr>
            <w:tcW w:w="373" w:type="pct"/>
            <w:shd w:val="clear" w:color="auto" w:fill="auto"/>
            <w:noWrap/>
            <w:vAlign w:val="bottom"/>
          </w:tcPr>
          <w:p w14:paraId="0019CD36"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201</w:t>
            </w:r>
          </w:p>
        </w:tc>
        <w:tc>
          <w:tcPr>
            <w:tcW w:w="373" w:type="pct"/>
            <w:shd w:val="clear" w:color="auto" w:fill="auto"/>
            <w:noWrap/>
            <w:vAlign w:val="bottom"/>
          </w:tcPr>
          <w:p w14:paraId="78E23734"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202</w:t>
            </w:r>
          </w:p>
        </w:tc>
        <w:tc>
          <w:tcPr>
            <w:tcW w:w="373" w:type="pct"/>
            <w:shd w:val="clear" w:color="auto" w:fill="auto"/>
            <w:noWrap/>
            <w:vAlign w:val="bottom"/>
          </w:tcPr>
          <w:p w14:paraId="196CB4A4"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203</w:t>
            </w:r>
          </w:p>
        </w:tc>
        <w:tc>
          <w:tcPr>
            <w:tcW w:w="373" w:type="pct"/>
            <w:shd w:val="clear" w:color="auto" w:fill="auto"/>
            <w:noWrap/>
            <w:vAlign w:val="bottom"/>
          </w:tcPr>
          <w:p w14:paraId="7A5AA44F"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203</w:t>
            </w:r>
          </w:p>
        </w:tc>
        <w:tc>
          <w:tcPr>
            <w:tcW w:w="373" w:type="pct"/>
            <w:shd w:val="clear" w:color="auto" w:fill="auto"/>
            <w:noWrap/>
            <w:vAlign w:val="center"/>
          </w:tcPr>
          <w:p w14:paraId="025E5567"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c>
          <w:tcPr>
            <w:tcW w:w="373" w:type="pct"/>
            <w:shd w:val="clear" w:color="auto" w:fill="auto"/>
            <w:noWrap/>
            <w:vAlign w:val="center"/>
          </w:tcPr>
          <w:p w14:paraId="77FEF6B4"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r>
      <w:tr w:rsidR="003C3DA0" w:rsidRPr="00CC49AB" w14:paraId="6B49AC22" w14:textId="77777777" w:rsidTr="00D34145">
        <w:trPr>
          <w:trHeight w:val="144"/>
          <w:jc w:val="center"/>
        </w:trPr>
        <w:tc>
          <w:tcPr>
            <w:tcW w:w="2763" w:type="pct"/>
          </w:tcPr>
          <w:p w14:paraId="6360F6FE" w14:textId="77777777" w:rsidR="003C3DA0" w:rsidRPr="00CC49AB" w:rsidRDefault="003C3DA0" w:rsidP="008E11B0">
            <w:pPr>
              <w:spacing w:after="0" w:line="240" w:lineRule="auto"/>
              <w:jc w:val="both"/>
              <w:rPr>
                <w:rFonts w:ascii="Garamond" w:hAnsi="Garamond" w:cs="Times New Roman"/>
                <w:szCs w:val="22"/>
              </w:rPr>
            </w:pPr>
            <w:r w:rsidRPr="00CC49AB">
              <w:rPr>
                <w:rFonts w:ascii="Garamond" w:hAnsi="Garamond" w:cs="Times New Roman"/>
                <w:szCs w:val="22"/>
              </w:rPr>
              <w:t>Ndërtesat private sportive</w:t>
            </w:r>
          </w:p>
        </w:tc>
        <w:tc>
          <w:tcPr>
            <w:tcW w:w="373" w:type="pct"/>
            <w:shd w:val="clear" w:color="auto" w:fill="auto"/>
            <w:noWrap/>
            <w:vAlign w:val="bottom"/>
          </w:tcPr>
          <w:p w14:paraId="19F06B8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44</w:t>
            </w:r>
          </w:p>
        </w:tc>
        <w:tc>
          <w:tcPr>
            <w:tcW w:w="373" w:type="pct"/>
            <w:shd w:val="clear" w:color="auto" w:fill="auto"/>
            <w:noWrap/>
            <w:vAlign w:val="bottom"/>
          </w:tcPr>
          <w:p w14:paraId="375AF509"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45</w:t>
            </w:r>
          </w:p>
        </w:tc>
        <w:tc>
          <w:tcPr>
            <w:tcW w:w="373" w:type="pct"/>
            <w:shd w:val="clear" w:color="auto" w:fill="auto"/>
            <w:noWrap/>
            <w:vAlign w:val="bottom"/>
          </w:tcPr>
          <w:p w14:paraId="37773AEE"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45</w:t>
            </w:r>
          </w:p>
        </w:tc>
        <w:tc>
          <w:tcPr>
            <w:tcW w:w="373" w:type="pct"/>
            <w:shd w:val="clear" w:color="auto" w:fill="auto"/>
            <w:noWrap/>
            <w:vAlign w:val="bottom"/>
          </w:tcPr>
          <w:p w14:paraId="741C7C12" w14:textId="77777777" w:rsidR="003C3DA0" w:rsidRPr="00CC49AB" w:rsidRDefault="003C3DA0" w:rsidP="006D0222">
            <w:pPr>
              <w:spacing w:after="0" w:line="240" w:lineRule="auto"/>
              <w:jc w:val="right"/>
              <w:rPr>
                <w:rFonts w:ascii="Garamond" w:eastAsia="Times New Roman" w:hAnsi="Garamond" w:cs="Times New Roman"/>
                <w:szCs w:val="22"/>
                <w:lang w:eastAsia="en-US"/>
              </w:rPr>
            </w:pPr>
            <w:r w:rsidRPr="00CC49AB">
              <w:rPr>
                <w:rFonts w:ascii="Garamond" w:eastAsia="Times New Roman" w:hAnsi="Garamond" w:cs="Times New Roman"/>
                <w:szCs w:val="22"/>
                <w:lang w:eastAsia="en-US"/>
              </w:rPr>
              <w:t>45</w:t>
            </w:r>
          </w:p>
        </w:tc>
        <w:tc>
          <w:tcPr>
            <w:tcW w:w="373" w:type="pct"/>
            <w:shd w:val="clear" w:color="auto" w:fill="auto"/>
            <w:noWrap/>
            <w:vAlign w:val="center"/>
          </w:tcPr>
          <w:p w14:paraId="03D0C6EA"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c>
          <w:tcPr>
            <w:tcW w:w="373" w:type="pct"/>
            <w:shd w:val="clear" w:color="auto" w:fill="auto"/>
            <w:noWrap/>
            <w:vAlign w:val="center"/>
          </w:tcPr>
          <w:p w14:paraId="7B6BA298"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r>
      <w:tr w:rsidR="003C3DA0" w:rsidRPr="00CC49AB" w14:paraId="6730E06F" w14:textId="77777777" w:rsidTr="00D34145">
        <w:trPr>
          <w:trHeight w:val="144"/>
          <w:jc w:val="center"/>
        </w:trPr>
        <w:tc>
          <w:tcPr>
            <w:tcW w:w="2763" w:type="pct"/>
          </w:tcPr>
          <w:p w14:paraId="045D8B91" w14:textId="77777777" w:rsidR="003C3DA0" w:rsidRPr="00CC49AB" w:rsidRDefault="003C3DA0" w:rsidP="008E11B0">
            <w:pPr>
              <w:spacing w:after="0" w:line="240" w:lineRule="auto"/>
              <w:jc w:val="both"/>
              <w:rPr>
                <w:rFonts w:ascii="Garamond" w:hAnsi="Garamond" w:cs="Times New Roman"/>
                <w:b/>
                <w:bCs/>
                <w:szCs w:val="22"/>
              </w:rPr>
            </w:pPr>
            <w:r w:rsidRPr="00CC49AB">
              <w:rPr>
                <w:rFonts w:ascii="Garamond" w:hAnsi="Garamond" w:cs="Times New Roman"/>
                <w:szCs w:val="22"/>
              </w:rPr>
              <w:t>Totali</w:t>
            </w:r>
          </w:p>
        </w:tc>
        <w:tc>
          <w:tcPr>
            <w:tcW w:w="373" w:type="pct"/>
            <w:shd w:val="clear" w:color="auto" w:fill="auto"/>
            <w:noWrap/>
            <w:vAlign w:val="bottom"/>
          </w:tcPr>
          <w:p w14:paraId="13BFECDB"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8134</w:t>
            </w:r>
          </w:p>
        </w:tc>
        <w:tc>
          <w:tcPr>
            <w:tcW w:w="373" w:type="pct"/>
            <w:shd w:val="clear" w:color="auto" w:fill="auto"/>
            <w:noWrap/>
            <w:vAlign w:val="bottom"/>
          </w:tcPr>
          <w:p w14:paraId="44EE435B"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8205</w:t>
            </w:r>
          </w:p>
        </w:tc>
        <w:tc>
          <w:tcPr>
            <w:tcW w:w="373" w:type="pct"/>
            <w:shd w:val="clear" w:color="auto" w:fill="auto"/>
            <w:noWrap/>
            <w:vAlign w:val="bottom"/>
          </w:tcPr>
          <w:p w14:paraId="039AE3F0"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8277</w:t>
            </w:r>
          </w:p>
        </w:tc>
        <w:tc>
          <w:tcPr>
            <w:tcW w:w="373" w:type="pct"/>
            <w:shd w:val="clear" w:color="auto" w:fill="auto"/>
            <w:noWrap/>
            <w:vAlign w:val="bottom"/>
          </w:tcPr>
          <w:p w14:paraId="6827148C"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r w:rsidRPr="00CC49AB">
              <w:rPr>
                <w:rFonts w:ascii="Garamond" w:eastAsia="Times New Roman" w:hAnsi="Garamond" w:cs="Times New Roman"/>
                <w:b/>
                <w:bCs/>
                <w:szCs w:val="22"/>
                <w:lang w:eastAsia="en-US"/>
              </w:rPr>
              <w:t>8349</w:t>
            </w:r>
          </w:p>
        </w:tc>
        <w:tc>
          <w:tcPr>
            <w:tcW w:w="373" w:type="pct"/>
            <w:shd w:val="clear" w:color="auto" w:fill="auto"/>
            <w:noWrap/>
            <w:vAlign w:val="center"/>
          </w:tcPr>
          <w:p w14:paraId="3E4C3F10"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c>
          <w:tcPr>
            <w:tcW w:w="373" w:type="pct"/>
            <w:shd w:val="clear" w:color="auto" w:fill="auto"/>
            <w:noWrap/>
            <w:vAlign w:val="center"/>
          </w:tcPr>
          <w:p w14:paraId="0E1C1A7D" w14:textId="77777777" w:rsidR="003C3DA0" w:rsidRPr="00CC49AB" w:rsidRDefault="003C3DA0" w:rsidP="006D0222">
            <w:pPr>
              <w:spacing w:after="0" w:line="240" w:lineRule="auto"/>
              <w:jc w:val="right"/>
              <w:rPr>
                <w:rFonts w:ascii="Garamond" w:eastAsia="Times New Roman" w:hAnsi="Garamond" w:cs="Times New Roman"/>
                <w:b/>
                <w:bCs/>
                <w:szCs w:val="22"/>
                <w:lang w:eastAsia="en-US"/>
              </w:rPr>
            </w:pPr>
          </w:p>
        </w:tc>
      </w:tr>
    </w:tbl>
    <w:p w14:paraId="591EF6E9" w14:textId="77777777" w:rsidR="003C3DA0" w:rsidRPr="00CC49AB" w:rsidRDefault="003C3DA0" w:rsidP="003C3DA0">
      <w:pPr>
        <w:spacing w:after="0" w:line="240" w:lineRule="auto"/>
        <w:rPr>
          <w:rFonts w:ascii="Garamond" w:hAnsi="Garamond" w:cs="Times New Roman"/>
        </w:rPr>
      </w:pPr>
    </w:p>
    <w:p w14:paraId="13F33AC3" w14:textId="73427E70" w:rsidR="003C3DA0" w:rsidRPr="00CC49AB" w:rsidRDefault="003C3DA0" w:rsidP="00E82E3E">
      <w:pPr>
        <w:pStyle w:val="TEKSTIIIIII"/>
      </w:pPr>
      <w:bookmarkStart w:id="440" w:name="_Toc184729197"/>
      <w:r w:rsidRPr="00CC49AB">
        <w:t>Aneksi 28: Sipërfaqja e parashikuar (m</w:t>
      </w:r>
      <w:r w:rsidRPr="00CC49AB">
        <w:rPr>
          <w:vertAlign w:val="superscript"/>
        </w:rPr>
        <w:t>2</w:t>
      </w:r>
      <w:r w:rsidRPr="00CC49AB">
        <w:t xml:space="preserve">) e ndërtesave të shërbimeve private dhe atyre komerciale për </w:t>
      </w:r>
      <w:r w:rsidR="00CC49AB" w:rsidRPr="00CC49AB">
        <w:t xml:space="preserve">zonën </w:t>
      </w:r>
      <w:r w:rsidRPr="00CC49AB">
        <w:t xml:space="preserve">3 për periudhën </w:t>
      </w:r>
      <w:r w:rsidR="00CE5C83" w:rsidRPr="00CC49AB">
        <w:t>2023–2050</w:t>
      </w:r>
      <w:bookmarkEnd w:id="440"/>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10"/>
        <w:gridCol w:w="857"/>
        <w:gridCol w:w="857"/>
        <w:gridCol w:w="857"/>
        <w:gridCol w:w="857"/>
        <w:gridCol w:w="856"/>
        <w:gridCol w:w="856"/>
      </w:tblGrid>
      <w:tr w:rsidR="003C3DA0" w:rsidRPr="00CC49AB" w14:paraId="3E212DD0" w14:textId="77777777" w:rsidTr="00D34145">
        <w:trPr>
          <w:trHeight w:val="144"/>
          <w:jc w:val="center"/>
        </w:trPr>
        <w:tc>
          <w:tcPr>
            <w:tcW w:w="2251" w:type="pct"/>
            <w:shd w:val="clear" w:color="auto" w:fill="FDE9D9" w:themeFill="accent6" w:themeFillTint="33"/>
          </w:tcPr>
          <w:p w14:paraId="752216D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58" w:type="pct"/>
            <w:shd w:val="clear" w:color="auto" w:fill="FDE9D9" w:themeFill="accent6" w:themeFillTint="33"/>
            <w:noWrap/>
            <w:vAlign w:val="center"/>
            <w:hideMark/>
          </w:tcPr>
          <w:p w14:paraId="37D230CF"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2023</w:t>
            </w:r>
          </w:p>
        </w:tc>
        <w:tc>
          <w:tcPr>
            <w:tcW w:w="458" w:type="pct"/>
            <w:shd w:val="clear" w:color="auto" w:fill="FDE9D9" w:themeFill="accent6" w:themeFillTint="33"/>
            <w:noWrap/>
            <w:vAlign w:val="center"/>
            <w:hideMark/>
          </w:tcPr>
          <w:p w14:paraId="15A749CC"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2024</w:t>
            </w:r>
          </w:p>
        </w:tc>
        <w:tc>
          <w:tcPr>
            <w:tcW w:w="458" w:type="pct"/>
            <w:shd w:val="clear" w:color="auto" w:fill="FDE9D9" w:themeFill="accent6" w:themeFillTint="33"/>
            <w:noWrap/>
            <w:vAlign w:val="center"/>
            <w:hideMark/>
          </w:tcPr>
          <w:p w14:paraId="4DC6CD5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2025</w:t>
            </w:r>
          </w:p>
        </w:tc>
        <w:tc>
          <w:tcPr>
            <w:tcW w:w="458" w:type="pct"/>
            <w:shd w:val="clear" w:color="auto" w:fill="FDE9D9" w:themeFill="accent6" w:themeFillTint="33"/>
            <w:noWrap/>
            <w:vAlign w:val="center"/>
            <w:hideMark/>
          </w:tcPr>
          <w:p w14:paraId="5EC10961"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2026</w:t>
            </w:r>
          </w:p>
        </w:tc>
        <w:tc>
          <w:tcPr>
            <w:tcW w:w="458" w:type="pct"/>
            <w:shd w:val="clear" w:color="auto" w:fill="FDE9D9" w:themeFill="accent6" w:themeFillTint="33"/>
            <w:noWrap/>
            <w:vAlign w:val="center"/>
            <w:hideMark/>
          </w:tcPr>
          <w:p w14:paraId="2E91A89A"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2027</w:t>
            </w:r>
          </w:p>
        </w:tc>
        <w:tc>
          <w:tcPr>
            <w:tcW w:w="458" w:type="pct"/>
            <w:shd w:val="clear" w:color="auto" w:fill="FDE9D9" w:themeFill="accent6" w:themeFillTint="33"/>
            <w:noWrap/>
            <w:vAlign w:val="center"/>
            <w:hideMark/>
          </w:tcPr>
          <w:p w14:paraId="24FDF809"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2028</w:t>
            </w:r>
          </w:p>
        </w:tc>
      </w:tr>
      <w:tr w:rsidR="003C3DA0" w:rsidRPr="00CC49AB" w14:paraId="6333A615" w14:textId="77777777" w:rsidTr="00D34145">
        <w:trPr>
          <w:trHeight w:val="144"/>
          <w:jc w:val="center"/>
        </w:trPr>
        <w:tc>
          <w:tcPr>
            <w:tcW w:w="2251" w:type="pct"/>
          </w:tcPr>
          <w:p w14:paraId="19E7556A"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58" w:type="pct"/>
            <w:shd w:val="clear" w:color="auto" w:fill="auto"/>
            <w:noWrap/>
            <w:vAlign w:val="center"/>
          </w:tcPr>
          <w:p w14:paraId="5AC4769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605924</w:t>
            </w:r>
          </w:p>
        </w:tc>
        <w:tc>
          <w:tcPr>
            <w:tcW w:w="458" w:type="pct"/>
            <w:shd w:val="clear" w:color="auto" w:fill="auto"/>
            <w:noWrap/>
            <w:vAlign w:val="center"/>
          </w:tcPr>
          <w:p w14:paraId="3E0713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617032</w:t>
            </w:r>
          </w:p>
        </w:tc>
        <w:tc>
          <w:tcPr>
            <w:tcW w:w="458" w:type="pct"/>
            <w:shd w:val="clear" w:color="auto" w:fill="auto"/>
            <w:noWrap/>
            <w:vAlign w:val="center"/>
          </w:tcPr>
          <w:p w14:paraId="3091F34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628500</w:t>
            </w:r>
          </w:p>
        </w:tc>
        <w:tc>
          <w:tcPr>
            <w:tcW w:w="458" w:type="pct"/>
            <w:shd w:val="clear" w:color="auto" w:fill="auto"/>
            <w:noWrap/>
            <w:vAlign w:val="center"/>
          </w:tcPr>
          <w:p w14:paraId="6A2EDD8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640180</w:t>
            </w:r>
          </w:p>
        </w:tc>
        <w:tc>
          <w:tcPr>
            <w:tcW w:w="458" w:type="pct"/>
            <w:shd w:val="clear" w:color="auto" w:fill="auto"/>
            <w:noWrap/>
            <w:vAlign w:val="center"/>
          </w:tcPr>
          <w:p w14:paraId="22F4A19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652078</w:t>
            </w:r>
          </w:p>
        </w:tc>
        <w:tc>
          <w:tcPr>
            <w:tcW w:w="458" w:type="pct"/>
            <w:shd w:val="clear" w:color="auto" w:fill="auto"/>
            <w:noWrap/>
            <w:vAlign w:val="center"/>
          </w:tcPr>
          <w:p w14:paraId="1DE7DDC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664197</w:t>
            </w:r>
          </w:p>
        </w:tc>
      </w:tr>
      <w:tr w:rsidR="003C3DA0" w:rsidRPr="00CC49AB" w14:paraId="18879A1A" w14:textId="77777777" w:rsidTr="00D34145">
        <w:trPr>
          <w:trHeight w:val="144"/>
          <w:jc w:val="center"/>
        </w:trPr>
        <w:tc>
          <w:tcPr>
            <w:tcW w:w="2251" w:type="pct"/>
          </w:tcPr>
          <w:p w14:paraId="4F775376"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58" w:type="pct"/>
            <w:shd w:val="clear" w:color="auto" w:fill="auto"/>
            <w:noWrap/>
            <w:vAlign w:val="center"/>
          </w:tcPr>
          <w:p w14:paraId="2FC9BBE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129683</w:t>
            </w:r>
          </w:p>
        </w:tc>
        <w:tc>
          <w:tcPr>
            <w:tcW w:w="458" w:type="pct"/>
            <w:shd w:val="clear" w:color="auto" w:fill="auto"/>
            <w:noWrap/>
            <w:vAlign w:val="center"/>
          </w:tcPr>
          <w:p w14:paraId="693B0F5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131844</w:t>
            </w:r>
          </w:p>
        </w:tc>
        <w:tc>
          <w:tcPr>
            <w:tcW w:w="458" w:type="pct"/>
            <w:shd w:val="clear" w:color="auto" w:fill="auto"/>
            <w:noWrap/>
            <w:vAlign w:val="center"/>
          </w:tcPr>
          <w:p w14:paraId="19C88F2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134068</w:t>
            </w:r>
          </w:p>
        </w:tc>
        <w:tc>
          <w:tcPr>
            <w:tcW w:w="458" w:type="pct"/>
            <w:shd w:val="clear" w:color="auto" w:fill="auto"/>
            <w:noWrap/>
            <w:vAlign w:val="center"/>
          </w:tcPr>
          <w:p w14:paraId="3E29233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136330</w:t>
            </w:r>
          </w:p>
        </w:tc>
        <w:tc>
          <w:tcPr>
            <w:tcW w:w="458" w:type="pct"/>
            <w:shd w:val="clear" w:color="auto" w:fill="auto"/>
            <w:noWrap/>
            <w:vAlign w:val="center"/>
          </w:tcPr>
          <w:p w14:paraId="4B37B59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138629</w:t>
            </w:r>
          </w:p>
        </w:tc>
        <w:tc>
          <w:tcPr>
            <w:tcW w:w="458" w:type="pct"/>
            <w:shd w:val="clear" w:color="auto" w:fill="auto"/>
            <w:noWrap/>
            <w:vAlign w:val="center"/>
          </w:tcPr>
          <w:p w14:paraId="333F255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140968</w:t>
            </w:r>
          </w:p>
        </w:tc>
      </w:tr>
      <w:tr w:rsidR="003C3DA0" w:rsidRPr="00CC49AB" w14:paraId="5E2D9CEB" w14:textId="77777777" w:rsidTr="00D34145">
        <w:trPr>
          <w:trHeight w:val="144"/>
          <w:jc w:val="center"/>
        </w:trPr>
        <w:tc>
          <w:tcPr>
            <w:tcW w:w="2251" w:type="pct"/>
          </w:tcPr>
          <w:p w14:paraId="252F8CB9"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 arsimore</w:t>
            </w:r>
          </w:p>
        </w:tc>
        <w:tc>
          <w:tcPr>
            <w:tcW w:w="458" w:type="pct"/>
            <w:shd w:val="clear" w:color="auto" w:fill="auto"/>
            <w:noWrap/>
            <w:vAlign w:val="center"/>
          </w:tcPr>
          <w:p w14:paraId="2C364E4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85444</w:t>
            </w:r>
          </w:p>
        </w:tc>
        <w:tc>
          <w:tcPr>
            <w:tcW w:w="458" w:type="pct"/>
            <w:shd w:val="clear" w:color="auto" w:fill="auto"/>
            <w:noWrap/>
            <w:vAlign w:val="center"/>
          </w:tcPr>
          <w:p w14:paraId="3A66C98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86868</w:t>
            </w:r>
          </w:p>
        </w:tc>
        <w:tc>
          <w:tcPr>
            <w:tcW w:w="458" w:type="pct"/>
            <w:shd w:val="clear" w:color="auto" w:fill="auto"/>
            <w:noWrap/>
            <w:vAlign w:val="center"/>
          </w:tcPr>
          <w:p w14:paraId="144ED71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88333</w:t>
            </w:r>
          </w:p>
        </w:tc>
        <w:tc>
          <w:tcPr>
            <w:tcW w:w="458" w:type="pct"/>
            <w:shd w:val="clear" w:color="auto" w:fill="auto"/>
            <w:noWrap/>
            <w:vAlign w:val="center"/>
          </w:tcPr>
          <w:p w14:paraId="2F9DDE3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89823</w:t>
            </w:r>
          </w:p>
        </w:tc>
        <w:tc>
          <w:tcPr>
            <w:tcW w:w="458" w:type="pct"/>
            <w:shd w:val="clear" w:color="auto" w:fill="auto"/>
            <w:noWrap/>
            <w:vAlign w:val="center"/>
          </w:tcPr>
          <w:p w14:paraId="5663273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91338</w:t>
            </w:r>
          </w:p>
        </w:tc>
        <w:tc>
          <w:tcPr>
            <w:tcW w:w="458" w:type="pct"/>
            <w:shd w:val="clear" w:color="auto" w:fill="auto"/>
            <w:noWrap/>
            <w:vAlign w:val="center"/>
          </w:tcPr>
          <w:p w14:paraId="34E55D0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92879</w:t>
            </w:r>
          </w:p>
        </w:tc>
      </w:tr>
      <w:tr w:rsidR="003C3DA0" w:rsidRPr="00CC49AB" w14:paraId="4B3D6B5A" w14:textId="77777777" w:rsidTr="00D34145">
        <w:trPr>
          <w:trHeight w:val="144"/>
          <w:jc w:val="center"/>
        </w:trPr>
        <w:tc>
          <w:tcPr>
            <w:tcW w:w="2251" w:type="pct"/>
          </w:tcPr>
          <w:p w14:paraId="16E9CDF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58" w:type="pct"/>
            <w:shd w:val="clear" w:color="auto" w:fill="auto"/>
            <w:noWrap/>
            <w:vAlign w:val="center"/>
          </w:tcPr>
          <w:p w14:paraId="2290755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1264108</w:t>
            </w:r>
          </w:p>
        </w:tc>
        <w:tc>
          <w:tcPr>
            <w:tcW w:w="458" w:type="pct"/>
            <w:shd w:val="clear" w:color="auto" w:fill="auto"/>
            <w:noWrap/>
            <w:vAlign w:val="center"/>
          </w:tcPr>
          <w:p w14:paraId="1AF1A1C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1304283</w:t>
            </w:r>
          </w:p>
        </w:tc>
        <w:tc>
          <w:tcPr>
            <w:tcW w:w="458" w:type="pct"/>
            <w:shd w:val="clear" w:color="auto" w:fill="auto"/>
            <w:noWrap/>
            <w:vAlign w:val="center"/>
          </w:tcPr>
          <w:p w14:paraId="42D84B1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1346200</w:t>
            </w:r>
          </w:p>
        </w:tc>
        <w:tc>
          <w:tcPr>
            <w:tcW w:w="458" w:type="pct"/>
            <w:shd w:val="clear" w:color="auto" w:fill="auto"/>
            <w:noWrap/>
            <w:vAlign w:val="center"/>
          </w:tcPr>
          <w:p w14:paraId="7EC4F4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1389464</w:t>
            </w:r>
          </w:p>
        </w:tc>
        <w:tc>
          <w:tcPr>
            <w:tcW w:w="458" w:type="pct"/>
            <w:shd w:val="clear" w:color="auto" w:fill="auto"/>
            <w:noWrap/>
            <w:vAlign w:val="center"/>
          </w:tcPr>
          <w:p w14:paraId="64E2530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1434119</w:t>
            </w:r>
          </w:p>
        </w:tc>
        <w:tc>
          <w:tcPr>
            <w:tcW w:w="458" w:type="pct"/>
            <w:shd w:val="clear" w:color="auto" w:fill="auto"/>
            <w:noWrap/>
            <w:vAlign w:val="center"/>
          </w:tcPr>
          <w:p w14:paraId="5998854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1480208</w:t>
            </w:r>
          </w:p>
        </w:tc>
      </w:tr>
      <w:tr w:rsidR="003C3DA0" w:rsidRPr="00CC49AB" w14:paraId="36A2107B" w14:textId="77777777" w:rsidTr="00D34145">
        <w:trPr>
          <w:trHeight w:val="144"/>
          <w:jc w:val="center"/>
        </w:trPr>
        <w:tc>
          <w:tcPr>
            <w:tcW w:w="2251" w:type="pct"/>
          </w:tcPr>
          <w:p w14:paraId="0E4C39E2"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58" w:type="pct"/>
            <w:shd w:val="clear" w:color="auto" w:fill="auto"/>
            <w:noWrap/>
            <w:vAlign w:val="center"/>
          </w:tcPr>
          <w:p w14:paraId="1D5552F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61638</w:t>
            </w:r>
          </w:p>
        </w:tc>
        <w:tc>
          <w:tcPr>
            <w:tcW w:w="458" w:type="pct"/>
            <w:shd w:val="clear" w:color="auto" w:fill="auto"/>
            <w:noWrap/>
            <w:vAlign w:val="center"/>
          </w:tcPr>
          <w:p w14:paraId="6D5BB81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62459</w:t>
            </w:r>
          </w:p>
        </w:tc>
        <w:tc>
          <w:tcPr>
            <w:tcW w:w="458" w:type="pct"/>
            <w:shd w:val="clear" w:color="auto" w:fill="auto"/>
            <w:noWrap/>
            <w:vAlign w:val="center"/>
          </w:tcPr>
          <w:p w14:paraId="72B27B0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63298</w:t>
            </w:r>
          </w:p>
        </w:tc>
        <w:tc>
          <w:tcPr>
            <w:tcW w:w="458" w:type="pct"/>
            <w:shd w:val="clear" w:color="auto" w:fill="auto"/>
            <w:noWrap/>
            <w:vAlign w:val="center"/>
          </w:tcPr>
          <w:p w14:paraId="4426EE1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64149</w:t>
            </w:r>
          </w:p>
        </w:tc>
        <w:tc>
          <w:tcPr>
            <w:tcW w:w="458" w:type="pct"/>
            <w:shd w:val="clear" w:color="auto" w:fill="auto"/>
            <w:noWrap/>
            <w:vAlign w:val="center"/>
          </w:tcPr>
          <w:p w14:paraId="2489093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65011</w:t>
            </w:r>
          </w:p>
        </w:tc>
        <w:tc>
          <w:tcPr>
            <w:tcW w:w="458" w:type="pct"/>
            <w:shd w:val="clear" w:color="auto" w:fill="auto"/>
            <w:noWrap/>
            <w:vAlign w:val="center"/>
          </w:tcPr>
          <w:p w14:paraId="3833CF3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65884</w:t>
            </w:r>
          </w:p>
        </w:tc>
      </w:tr>
      <w:tr w:rsidR="003C3DA0" w:rsidRPr="00CC49AB" w14:paraId="51C84773" w14:textId="77777777" w:rsidTr="00D34145">
        <w:trPr>
          <w:trHeight w:val="144"/>
          <w:jc w:val="center"/>
        </w:trPr>
        <w:tc>
          <w:tcPr>
            <w:tcW w:w="2251" w:type="pct"/>
          </w:tcPr>
          <w:p w14:paraId="025F16CE"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58" w:type="pct"/>
            <w:shd w:val="clear" w:color="auto" w:fill="auto"/>
            <w:noWrap/>
            <w:vAlign w:val="center"/>
          </w:tcPr>
          <w:p w14:paraId="14FA815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24288</w:t>
            </w:r>
          </w:p>
        </w:tc>
        <w:tc>
          <w:tcPr>
            <w:tcW w:w="458" w:type="pct"/>
            <w:shd w:val="clear" w:color="auto" w:fill="auto"/>
            <w:noWrap/>
            <w:vAlign w:val="center"/>
          </w:tcPr>
          <w:p w14:paraId="6940389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24611</w:t>
            </w:r>
          </w:p>
        </w:tc>
        <w:tc>
          <w:tcPr>
            <w:tcW w:w="458" w:type="pct"/>
            <w:shd w:val="clear" w:color="auto" w:fill="auto"/>
            <w:noWrap/>
            <w:vAlign w:val="center"/>
          </w:tcPr>
          <w:p w14:paraId="5FC8488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24942</w:t>
            </w:r>
          </w:p>
        </w:tc>
        <w:tc>
          <w:tcPr>
            <w:tcW w:w="458" w:type="pct"/>
            <w:shd w:val="clear" w:color="auto" w:fill="auto"/>
            <w:noWrap/>
            <w:vAlign w:val="center"/>
          </w:tcPr>
          <w:p w14:paraId="21945CE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25277</w:t>
            </w:r>
          </w:p>
        </w:tc>
        <w:tc>
          <w:tcPr>
            <w:tcW w:w="458" w:type="pct"/>
            <w:shd w:val="clear" w:color="auto" w:fill="auto"/>
            <w:noWrap/>
            <w:vAlign w:val="center"/>
          </w:tcPr>
          <w:p w14:paraId="53BD0AA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25617</w:t>
            </w:r>
          </w:p>
        </w:tc>
        <w:tc>
          <w:tcPr>
            <w:tcW w:w="458" w:type="pct"/>
            <w:shd w:val="clear" w:color="auto" w:fill="auto"/>
            <w:noWrap/>
            <w:vAlign w:val="center"/>
          </w:tcPr>
          <w:p w14:paraId="164E380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25961</w:t>
            </w:r>
          </w:p>
        </w:tc>
      </w:tr>
      <w:tr w:rsidR="003C3DA0" w:rsidRPr="00CC49AB" w14:paraId="6D84753D" w14:textId="77777777" w:rsidTr="00D34145">
        <w:trPr>
          <w:trHeight w:val="144"/>
          <w:jc w:val="center"/>
        </w:trPr>
        <w:tc>
          <w:tcPr>
            <w:tcW w:w="2251" w:type="pct"/>
          </w:tcPr>
          <w:p w14:paraId="0B69D7A1"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58" w:type="pct"/>
            <w:shd w:val="clear" w:color="auto" w:fill="auto"/>
            <w:noWrap/>
            <w:vAlign w:val="center"/>
          </w:tcPr>
          <w:p w14:paraId="7681EE9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2171084</w:t>
            </w:r>
          </w:p>
        </w:tc>
        <w:tc>
          <w:tcPr>
            <w:tcW w:w="458" w:type="pct"/>
            <w:shd w:val="clear" w:color="auto" w:fill="auto"/>
            <w:noWrap/>
            <w:vAlign w:val="center"/>
          </w:tcPr>
          <w:p w14:paraId="71AAEC0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2227098</w:t>
            </w:r>
          </w:p>
        </w:tc>
        <w:tc>
          <w:tcPr>
            <w:tcW w:w="458" w:type="pct"/>
            <w:shd w:val="clear" w:color="auto" w:fill="auto"/>
            <w:noWrap/>
            <w:vAlign w:val="center"/>
          </w:tcPr>
          <w:p w14:paraId="452E766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2285342</w:t>
            </w:r>
          </w:p>
        </w:tc>
        <w:tc>
          <w:tcPr>
            <w:tcW w:w="458" w:type="pct"/>
            <w:shd w:val="clear" w:color="auto" w:fill="auto"/>
            <w:noWrap/>
            <w:vAlign w:val="center"/>
          </w:tcPr>
          <w:p w14:paraId="22822D5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2345223</w:t>
            </w:r>
          </w:p>
        </w:tc>
        <w:tc>
          <w:tcPr>
            <w:tcW w:w="458" w:type="pct"/>
            <w:shd w:val="clear" w:color="auto" w:fill="auto"/>
            <w:noWrap/>
            <w:vAlign w:val="center"/>
          </w:tcPr>
          <w:p w14:paraId="7712DC4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2406792</w:t>
            </w:r>
          </w:p>
        </w:tc>
        <w:tc>
          <w:tcPr>
            <w:tcW w:w="458" w:type="pct"/>
            <w:shd w:val="clear" w:color="auto" w:fill="auto"/>
            <w:noWrap/>
            <w:vAlign w:val="center"/>
          </w:tcPr>
          <w:p w14:paraId="2998FF3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2470097</w:t>
            </w:r>
          </w:p>
        </w:tc>
      </w:tr>
      <w:tr w:rsidR="003C3DA0" w:rsidRPr="00CC49AB" w14:paraId="118C2BAD" w14:textId="77777777" w:rsidTr="00D34145">
        <w:trPr>
          <w:trHeight w:val="144"/>
          <w:jc w:val="center"/>
        </w:trPr>
        <w:tc>
          <w:tcPr>
            <w:tcW w:w="2251" w:type="pct"/>
            <w:shd w:val="clear" w:color="auto" w:fill="FDE9D9" w:themeFill="accent6" w:themeFillTint="33"/>
          </w:tcPr>
          <w:p w14:paraId="0D929A34"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58" w:type="pct"/>
            <w:shd w:val="clear" w:color="auto" w:fill="FDE9D9" w:themeFill="accent6" w:themeFillTint="33"/>
            <w:noWrap/>
            <w:vAlign w:val="center"/>
          </w:tcPr>
          <w:p w14:paraId="4C3265E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2029</w:t>
            </w:r>
          </w:p>
        </w:tc>
        <w:tc>
          <w:tcPr>
            <w:tcW w:w="458" w:type="pct"/>
            <w:shd w:val="clear" w:color="auto" w:fill="FDE9D9" w:themeFill="accent6" w:themeFillTint="33"/>
            <w:noWrap/>
            <w:vAlign w:val="center"/>
          </w:tcPr>
          <w:p w14:paraId="447B29ED"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2030</w:t>
            </w:r>
          </w:p>
        </w:tc>
        <w:tc>
          <w:tcPr>
            <w:tcW w:w="458" w:type="pct"/>
            <w:shd w:val="clear" w:color="auto" w:fill="FDE9D9" w:themeFill="accent6" w:themeFillTint="33"/>
            <w:noWrap/>
            <w:vAlign w:val="center"/>
          </w:tcPr>
          <w:p w14:paraId="440443F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2031</w:t>
            </w:r>
          </w:p>
        </w:tc>
        <w:tc>
          <w:tcPr>
            <w:tcW w:w="458" w:type="pct"/>
            <w:shd w:val="clear" w:color="auto" w:fill="FDE9D9" w:themeFill="accent6" w:themeFillTint="33"/>
            <w:noWrap/>
            <w:vAlign w:val="center"/>
          </w:tcPr>
          <w:p w14:paraId="72B1010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2032</w:t>
            </w:r>
          </w:p>
        </w:tc>
        <w:tc>
          <w:tcPr>
            <w:tcW w:w="458" w:type="pct"/>
            <w:shd w:val="clear" w:color="auto" w:fill="FDE9D9" w:themeFill="accent6" w:themeFillTint="33"/>
            <w:noWrap/>
            <w:vAlign w:val="center"/>
          </w:tcPr>
          <w:p w14:paraId="0B8215C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2033</w:t>
            </w:r>
          </w:p>
        </w:tc>
        <w:tc>
          <w:tcPr>
            <w:tcW w:w="458" w:type="pct"/>
            <w:shd w:val="clear" w:color="auto" w:fill="FDE9D9" w:themeFill="accent6" w:themeFillTint="33"/>
            <w:noWrap/>
            <w:vAlign w:val="center"/>
          </w:tcPr>
          <w:p w14:paraId="188A6D3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2034</w:t>
            </w:r>
          </w:p>
        </w:tc>
      </w:tr>
      <w:tr w:rsidR="003C3DA0" w:rsidRPr="00CC49AB" w14:paraId="76E209C0" w14:textId="77777777" w:rsidTr="00D34145">
        <w:trPr>
          <w:trHeight w:val="144"/>
          <w:jc w:val="center"/>
        </w:trPr>
        <w:tc>
          <w:tcPr>
            <w:tcW w:w="2251" w:type="pct"/>
          </w:tcPr>
          <w:p w14:paraId="49743FC6"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58" w:type="pct"/>
            <w:shd w:val="clear" w:color="auto" w:fill="auto"/>
            <w:noWrap/>
            <w:vAlign w:val="center"/>
          </w:tcPr>
          <w:p w14:paraId="0BBF640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676541</w:t>
            </w:r>
          </w:p>
        </w:tc>
        <w:tc>
          <w:tcPr>
            <w:tcW w:w="458" w:type="pct"/>
            <w:shd w:val="clear" w:color="auto" w:fill="auto"/>
            <w:noWrap/>
            <w:vAlign w:val="center"/>
          </w:tcPr>
          <w:p w14:paraId="486E076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689115</w:t>
            </w:r>
          </w:p>
        </w:tc>
        <w:tc>
          <w:tcPr>
            <w:tcW w:w="458" w:type="pct"/>
            <w:shd w:val="clear" w:color="auto" w:fill="auto"/>
            <w:noWrap/>
            <w:vAlign w:val="center"/>
          </w:tcPr>
          <w:p w14:paraId="401E317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701922</w:t>
            </w:r>
          </w:p>
        </w:tc>
        <w:tc>
          <w:tcPr>
            <w:tcW w:w="458" w:type="pct"/>
            <w:shd w:val="clear" w:color="auto" w:fill="auto"/>
            <w:noWrap/>
            <w:vAlign w:val="center"/>
          </w:tcPr>
          <w:p w14:paraId="615B72A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714967</w:t>
            </w:r>
          </w:p>
        </w:tc>
        <w:tc>
          <w:tcPr>
            <w:tcW w:w="458" w:type="pct"/>
            <w:shd w:val="clear" w:color="auto" w:fill="auto"/>
            <w:noWrap/>
            <w:vAlign w:val="center"/>
          </w:tcPr>
          <w:p w14:paraId="0C4B1A4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728255</w:t>
            </w:r>
          </w:p>
        </w:tc>
        <w:tc>
          <w:tcPr>
            <w:tcW w:w="458" w:type="pct"/>
            <w:shd w:val="clear" w:color="auto" w:fill="auto"/>
            <w:noWrap/>
            <w:vAlign w:val="center"/>
          </w:tcPr>
          <w:p w14:paraId="383C284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741789</w:t>
            </w:r>
          </w:p>
        </w:tc>
      </w:tr>
      <w:tr w:rsidR="003C3DA0" w:rsidRPr="00CC49AB" w14:paraId="314FFE37" w14:textId="77777777" w:rsidTr="00D34145">
        <w:trPr>
          <w:trHeight w:val="144"/>
          <w:jc w:val="center"/>
        </w:trPr>
        <w:tc>
          <w:tcPr>
            <w:tcW w:w="2251" w:type="pct"/>
          </w:tcPr>
          <w:p w14:paraId="589D0269"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58" w:type="pct"/>
            <w:shd w:val="clear" w:color="auto" w:fill="auto"/>
            <w:noWrap/>
            <w:vAlign w:val="center"/>
          </w:tcPr>
          <w:p w14:paraId="1A72532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143346</w:t>
            </w:r>
          </w:p>
        </w:tc>
        <w:tc>
          <w:tcPr>
            <w:tcW w:w="458" w:type="pct"/>
            <w:shd w:val="clear" w:color="auto" w:fill="auto"/>
            <w:noWrap/>
            <w:vAlign w:val="center"/>
          </w:tcPr>
          <w:p w14:paraId="2EEC02C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145764</w:t>
            </w:r>
          </w:p>
        </w:tc>
        <w:tc>
          <w:tcPr>
            <w:tcW w:w="458" w:type="pct"/>
            <w:shd w:val="clear" w:color="auto" w:fill="auto"/>
            <w:noWrap/>
            <w:vAlign w:val="center"/>
          </w:tcPr>
          <w:p w14:paraId="2F33C52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148222</w:t>
            </w:r>
          </w:p>
        </w:tc>
        <w:tc>
          <w:tcPr>
            <w:tcW w:w="458" w:type="pct"/>
            <w:shd w:val="clear" w:color="auto" w:fill="auto"/>
            <w:noWrap/>
            <w:vAlign w:val="center"/>
          </w:tcPr>
          <w:p w14:paraId="701ED40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150723</w:t>
            </w:r>
          </w:p>
        </w:tc>
        <w:tc>
          <w:tcPr>
            <w:tcW w:w="458" w:type="pct"/>
            <w:shd w:val="clear" w:color="auto" w:fill="auto"/>
            <w:noWrap/>
            <w:vAlign w:val="center"/>
          </w:tcPr>
          <w:p w14:paraId="69B954E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153265</w:t>
            </w:r>
          </w:p>
        </w:tc>
        <w:tc>
          <w:tcPr>
            <w:tcW w:w="458" w:type="pct"/>
            <w:shd w:val="clear" w:color="auto" w:fill="auto"/>
            <w:noWrap/>
            <w:vAlign w:val="center"/>
          </w:tcPr>
          <w:p w14:paraId="05FC0B7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155850</w:t>
            </w:r>
          </w:p>
        </w:tc>
      </w:tr>
      <w:tr w:rsidR="003C3DA0" w:rsidRPr="00CC49AB" w14:paraId="5B3AA63D" w14:textId="77777777" w:rsidTr="00D34145">
        <w:trPr>
          <w:trHeight w:val="144"/>
          <w:jc w:val="center"/>
        </w:trPr>
        <w:tc>
          <w:tcPr>
            <w:tcW w:w="2251" w:type="pct"/>
          </w:tcPr>
          <w:p w14:paraId="64D849BD"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 arsimore</w:t>
            </w:r>
          </w:p>
        </w:tc>
        <w:tc>
          <w:tcPr>
            <w:tcW w:w="458" w:type="pct"/>
            <w:shd w:val="clear" w:color="auto" w:fill="auto"/>
            <w:noWrap/>
            <w:vAlign w:val="center"/>
          </w:tcPr>
          <w:p w14:paraId="5891B59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94446</w:t>
            </w:r>
          </w:p>
        </w:tc>
        <w:tc>
          <w:tcPr>
            <w:tcW w:w="458" w:type="pct"/>
            <w:shd w:val="clear" w:color="auto" w:fill="auto"/>
            <w:noWrap/>
            <w:vAlign w:val="center"/>
          </w:tcPr>
          <w:p w14:paraId="68F1660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96039</w:t>
            </w:r>
          </w:p>
        </w:tc>
        <w:tc>
          <w:tcPr>
            <w:tcW w:w="458" w:type="pct"/>
            <w:shd w:val="clear" w:color="auto" w:fill="auto"/>
            <w:noWrap/>
            <w:vAlign w:val="center"/>
          </w:tcPr>
          <w:p w14:paraId="0FE52A5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97659</w:t>
            </w:r>
          </w:p>
        </w:tc>
        <w:tc>
          <w:tcPr>
            <w:tcW w:w="458" w:type="pct"/>
            <w:shd w:val="clear" w:color="auto" w:fill="auto"/>
            <w:noWrap/>
            <w:vAlign w:val="center"/>
          </w:tcPr>
          <w:p w14:paraId="6596EE4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99306</w:t>
            </w:r>
          </w:p>
        </w:tc>
        <w:tc>
          <w:tcPr>
            <w:tcW w:w="458" w:type="pct"/>
            <w:shd w:val="clear" w:color="auto" w:fill="auto"/>
            <w:noWrap/>
            <w:vAlign w:val="center"/>
          </w:tcPr>
          <w:p w14:paraId="6A3EFD7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100981</w:t>
            </w:r>
          </w:p>
        </w:tc>
        <w:tc>
          <w:tcPr>
            <w:tcW w:w="458" w:type="pct"/>
            <w:shd w:val="clear" w:color="auto" w:fill="auto"/>
            <w:noWrap/>
            <w:vAlign w:val="center"/>
          </w:tcPr>
          <w:p w14:paraId="0D8FA85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102685</w:t>
            </w:r>
          </w:p>
        </w:tc>
      </w:tr>
      <w:tr w:rsidR="003C3DA0" w:rsidRPr="00CC49AB" w14:paraId="1ED451F2" w14:textId="77777777" w:rsidTr="00D34145">
        <w:trPr>
          <w:trHeight w:val="144"/>
          <w:jc w:val="center"/>
        </w:trPr>
        <w:tc>
          <w:tcPr>
            <w:tcW w:w="2251" w:type="pct"/>
          </w:tcPr>
          <w:p w14:paraId="740863AC"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58" w:type="pct"/>
            <w:shd w:val="clear" w:color="auto" w:fill="auto"/>
            <w:noWrap/>
            <w:vAlign w:val="center"/>
          </w:tcPr>
          <w:p w14:paraId="00E4C4C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1527779</w:t>
            </w:r>
          </w:p>
        </w:tc>
        <w:tc>
          <w:tcPr>
            <w:tcW w:w="458" w:type="pct"/>
            <w:shd w:val="clear" w:color="auto" w:fill="auto"/>
            <w:noWrap/>
            <w:vAlign w:val="center"/>
          </w:tcPr>
          <w:p w14:paraId="635EEE7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1576879</w:t>
            </w:r>
          </w:p>
        </w:tc>
        <w:tc>
          <w:tcPr>
            <w:tcW w:w="458" w:type="pct"/>
            <w:shd w:val="clear" w:color="auto" w:fill="auto"/>
            <w:noWrap/>
            <w:vAlign w:val="center"/>
          </w:tcPr>
          <w:p w14:paraId="4BEF776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1627557</w:t>
            </w:r>
          </w:p>
        </w:tc>
        <w:tc>
          <w:tcPr>
            <w:tcW w:w="458" w:type="pct"/>
            <w:shd w:val="clear" w:color="auto" w:fill="auto"/>
            <w:noWrap/>
            <w:vAlign w:val="center"/>
          </w:tcPr>
          <w:p w14:paraId="3CC5128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1679863</w:t>
            </w:r>
          </w:p>
        </w:tc>
        <w:tc>
          <w:tcPr>
            <w:tcW w:w="458" w:type="pct"/>
            <w:shd w:val="clear" w:color="auto" w:fill="auto"/>
            <w:noWrap/>
            <w:vAlign w:val="center"/>
          </w:tcPr>
          <w:p w14:paraId="6F65540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1733851</w:t>
            </w:r>
          </w:p>
        </w:tc>
        <w:tc>
          <w:tcPr>
            <w:tcW w:w="458" w:type="pct"/>
            <w:shd w:val="clear" w:color="auto" w:fill="auto"/>
            <w:noWrap/>
            <w:vAlign w:val="center"/>
          </w:tcPr>
          <w:p w14:paraId="1D569D1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1789573</w:t>
            </w:r>
          </w:p>
        </w:tc>
      </w:tr>
      <w:tr w:rsidR="003C3DA0" w:rsidRPr="00CC49AB" w14:paraId="1374802B" w14:textId="77777777" w:rsidTr="00D34145">
        <w:trPr>
          <w:trHeight w:val="144"/>
          <w:jc w:val="center"/>
        </w:trPr>
        <w:tc>
          <w:tcPr>
            <w:tcW w:w="2251" w:type="pct"/>
          </w:tcPr>
          <w:p w14:paraId="5258704D"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58" w:type="pct"/>
            <w:shd w:val="clear" w:color="auto" w:fill="auto"/>
            <w:noWrap/>
            <w:vAlign w:val="center"/>
          </w:tcPr>
          <w:p w14:paraId="25D92D7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66769</w:t>
            </w:r>
          </w:p>
        </w:tc>
        <w:tc>
          <w:tcPr>
            <w:tcW w:w="458" w:type="pct"/>
            <w:shd w:val="clear" w:color="auto" w:fill="auto"/>
            <w:noWrap/>
            <w:vAlign w:val="center"/>
          </w:tcPr>
          <w:p w14:paraId="17B0F80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67666</w:t>
            </w:r>
          </w:p>
        </w:tc>
        <w:tc>
          <w:tcPr>
            <w:tcW w:w="458" w:type="pct"/>
            <w:shd w:val="clear" w:color="auto" w:fill="auto"/>
            <w:noWrap/>
            <w:vAlign w:val="center"/>
          </w:tcPr>
          <w:p w14:paraId="7B2721C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68575</w:t>
            </w:r>
          </w:p>
        </w:tc>
        <w:tc>
          <w:tcPr>
            <w:tcW w:w="458" w:type="pct"/>
            <w:shd w:val="clear" w:color="auto" w:fill="auto"/>
            <w:noWrap/>
            <w:vAlign w:val="center"/>
          </w:tcPr>
          <w:p w14:paraId="2748440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69496</w:t>
            </w:r>
          </w:p>
        </w:tc>
        <w:tc>
          <w:tcPr>
            <w:tcW w:w="458" w:type="pct"/>
            <w:shd w:val="clear" w:color="auto" w:fill="auto"/>
            <w:noWrap/>
            <w:vAlign w:val="center"/>
          </w:tcPr>
          <w:p w14:paraId="1A65E3D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70430</w:t>
            </w:r>
          </w:p>
        </w:tc>
        <w:tc>
          <w:tcPr>
            <w:tcW w:w="458" w:type="pct"/>
            <w:shd w:val="clear" w:color="auto" w:fill="auto"/>
            <w:noWrap/>
            <w:vAlign w:val="center"/>
          </w:tcPr>
          <w:p w14:paraId="51E32E4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71376</w:t>
            </w:r>
          </w:p>
        </w:tc>
      </w:tr>
      <w:tr w:rsidR="003C3DA0" w:rsidRPr="00CC49AB" w14:paraId="113EF2FB" w14:textId="77777777" w:rsidTr="00D34145">
        <w:trPr>
          <w:trHeight w:val="144"/>
          <w:jc w:val="center"/>
        </w:trPr>
        <w:tc>
          <w:tcPr>
            <w:tcW w:w="2251" w:type="pct"/>
          </w:tcPr>
          <w:p w14:paraId="7765A192"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58" w:type="pct"/>
            <w:shd w:val="clear" w:color="auto" w:fill="auto"/>
            <w:noWrap/>
            <w:vAlign w:val="center"/>
          </w:tcPr>
          <w:p w14:paraId="10F467D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26310</w:t>
            </w:r>
          </w:p>
        </w:tc>
        <w:tc>
          <w:tcPr>
            <w:tcW w:w="458" w:type="pct"/>
            <w:shd w:val="clear" w:color="auto" w:fill="auto"/>
            <w:noWrap/>
            <w:vAlign w:val="center"/>
          </w:tcPr>
          <w:p w14:paraId="0B4031B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26663</w:t>
            </w:r>
          </w:p>
        </w:tc>
        <w:tc>
          <w:tcPr>
            <w:tcW w:w="458" w:type="pct"/>
            <w:shd w:val="clear" w:color="auto" w:fill="auto"/>
            <w:noWrap/>
            <w:vAlign w:val="center"/>
          </w:tcPr>
          <w:p w14:paraId="38C0236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27021</w:t>
            </w:r>
          </w:p>
        </w:tc>
        <w:tc>
          <w:tcPr>
            <w:tcW w:w="458" w:type="pct"/>
            <w:shd w:val="clear" w:color="auto" w:fill="auto"/>
            <w:noWrap/>
            <w:vAlign w:val="center"/>
          </w:tcPr>
          <w:p w14:paraId="3E1C06A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27384</w:t>
            </w:r>
          </w:p>
        </w:tc>
        <w:tc>
          <w:tcPr>
            <w:tcW w:w="458" w:type="pct"/>
            <w:shd w:val="clear" w:color="auto" w:fill="auto"/>
            <w:noWrap/>
            <w:vAlign w:val="center"/>
          </w:tcPr>
          <w:p w14:paraId="543830C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27752</w:t>
            </w:r>
          </w:p>
        </w:tc>
        <w:tc>
          <w:tcPr>
            <w:tcW w:w="458" w:type="pct"/>
            <w:shd w:val="clear" w:color="auto" w:fill="auto"/>
            <w:noWrap/>
            <w:vAlign w:val="center"/>
          </w:tcPr>
          <w:p w14:paraId="0AB307C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28125</w:t>
            </w:r>
          </w:p>
        </w:tc>
      </w:tr>
      <w:tr w:rsidR="003C3DA0" w:rsidRPr="00CC49AB" w14:paraId="2340880A" w14:textId="77777777" w:rsidTr="00D34145">
        <w:trPr>
          <w:trHeight w:val="144"/>
          <w:jc w:val="center"/>
        </w:trPr>
        <w:tc>
          <w:tcPr>
            <w:tcW w:w="2251" w:type="pct"/>
          </w:tcPr>
          <w:p w14:paraId="36FC40CE"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58" w:type="pct"/>
            <w:shd w:val="clear" w:color="auto" w:fill="auto"/>
            <w:noWrap/>
            <w:vAlign w:val="center"/>
          </w:tcPr>
          <w:p w14:paraId="064EEC7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2535190</w:t>
            </w:r>
          </w:p>
        </w:tc>
        <w:tc>
          <w:tcPr>
            <w:tcW w:w="458" w:type="pct"/>
            <w:shd w:val="clear" w:color="auto" w:fill="auto"/>
            <w:noWrap/>
            <w:vAlign w:val="center"/>
          </w:tcPr>
          <w:p w14:paraId="1CD24B9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2602125</w:t>
            </w:r>
          </w:p>
        </w:tc>
        <w:tc>
          <w:tcPr>
            <w:tcW w:w="458" w:type="pct"/>
            <w:shd w:val="clear" w:color="auto" w:fill="auto"/>
            <w:noWrap/>
            <w:vAlign w:val="center"/>
          </w:tcPr>
          <w:p w14:paraId="4AAB198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2670956</w:t>
            </w:r>
          </w:p>
        </w:tc>
        <w:tc>
          <w:tcPr>
            <w:tcW w:w="458" w:type="pct"/>
            <w:shd w:val="clear" w:color="auto" w:fill="auto"/>
            <w:noWrap/>
            <w:vAlign w:val="center"/>
          </w:tcPr>
          <w:p w14:paraId="20FF2DE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2741739</w:t>
            </w:r>
          </w:p>
        </w:tc>
        <w:tc>
          <w:tcPr>
            <w:tcW w:w="458" w:type="pct"/>
            <w:shd w:val="clear" w:color="auto" w:fill="auto"/>
            <w:noWrap/>
            <w:vAlign w:val="center"/>
          </w:tcPr>
          <w:p w14:paraId="7891CDC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2814534</w:t>
            </w:r>
          </w:p>
        </w:tc>
        <w:tc>
          <w:tcPr>
            <w:tcW w:w="458" w:type="pct"/>
            <w:shd w:val="clear" w:color="auto" w:fill="auto"/>
            <w:noWrap/>
            <w:vAlign w:val="center"/>
          </w:tcPr>
          <w:p w14:paraId="0C909F6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2889398</w:t>
            </w:r>
          </w:p>
        </w:tc>
      </w:tr>
      <w:tr w:rsidR="003C3DA0" w:rsidRPr="00CC49AB" w14:paraId="647D56DA" w14:textId="77777777" w:rsidTr="00D34145">
        <w:trPr>
          <w:trHeight w:val="144"/>
          <w:jc w:val="center"/>
        </w:trPr>
        <w:tc>
          <w:tcPr>
            <w:tcW w:w="2251" w:type="pct"/>
            <w:shd w:val="clear" w:color="auto" w:fill="FDE9D9" w:themeFill="accent6" w:themeFillTint="33"/>
          </w:tcPr>
          <w:p w14:paraId="7DAFBC00"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58" w:type="pct"/>
            <w:shd w:val="clear" w:color="auto" w:fill="FDE9D9" w:themeFill="accent6" w:themeFillTint="33"/>
            <w:noWrap/>
            <w:vAlign w:val="center"/>
          </w:tcPr>
          <w:p w14:paraId="59CC3A1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2035</w:t>
            </w:r>
          </w:p>
        </w:tc>
        <w:tc>
          <w:tcPr>
            <w:tcW w:w="458" w:type="pct"/>
            <w:shd w:val="clear" w:color="auto" w:fill="FDE9D9" w:themeFill="accent6" w:themeFillTint="33"/>
            <w:noWrap/>
            <w:vAlign w:val="center"/>
          </w:tcPr>
          <w:p w14:paraId="0ADC97F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2036</w:t>
            </w:r>
          </w:p>
        </w:tc>
        <w:tc>
          <w:tcPr>
            <w:tcW w:w="458" w:type="pct"/>
            <w:shd w:val="clear" w:color="auto" w:fill="FDE9D9" w:themeFill="accent6" w:themeFillTint="33"/>
            <w:noWrap/>
            <w:vAlign w:val="center"/>
          </w:tcPr>
          <w:p w14:paraId="4BBD8C0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2037</w:t>
            </w:r>
          </w:p>
        </w:tc>
        <w:tc>
          <w:tcPr>
            <w:tcW w:w="458" w:type="pct"/>
            <w:shd w:val="clear" w:color="auto" w:fill="FDE9D9" w:themeFill="accent6" w:themeFillTint="33"/>
            <w:noWrap/>
            <w:vAlign w:val="center"/>
          </w:tcPr>
          <w:p w14:paraId="41B1F17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2038</w:t>
            </w:r>
          </w:p>
        </w:tc>
        <w:tc>
          <w:tcPr>
            <w:tcW w:w="458" w:type="pct"/>
            <w:shd w:val="clear" w:color="auto" w:fill="FDE9D9" w:themeFill="accent6" w:themeFillTint="33"/>
            <w:noWrap/>
            <w:vAlign w:val="center"/>
          </w:tcPr>
          <w:p w14:paraId="62882A0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2039</w:t>
            </w:r>
          </w:p>
        </w:tc>
        <w:tc>
          <w:tcPr>
            <w:tcW w:w="458" w:type="pct"/>
            <w:shd w:val="clear" w:color="auto" w:fill="FDE9D9" w:themeFill="accent6" w:themeFillTint="33"/>
            <w:noWrap/>
            <w:vAlign w:val="center"/>
          </w:tcPr>
          <w:p w14:paraId="1CC2492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2040</w:t>
            </w:r>
          </w:p>
        </w:tc>
      </w:tr>
      <w:tr w:rsidR="003C3DA0" w:rsidRPr="00CC49AB" w14:paraId="17254C81" w14:textId="77777777" w:rsidTr="00D34145">
        <w:trPr>
          <w:trHeight w:val="144"/>
          <w:jc w:val="center"/>
        </w:trPr>
        <w:tc>
          <w:tcPr>
            <w:tcW w:w="2251" w:type="pct"/>
          </w:tcPr>
          <w:p w14:paraId="3779C270"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58" w:type="pct"/>
            <w:shd w:val="clear" w:color="auto" w:fill="auto"/>
            <w:noWrap/>
            <w:vAlign w:val="center"/>
          </w:tcPr>
          <w:p w14:paraId="552502F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755575</w:t>
            </w:r>
          </w:p>
        </w:tc>
        <w:tc>
          <w:tcPr>
            <w:tcW w:w="458" w:type="pct"/>
            <w:shd w:val="clear" w:color="auto" w:fill="auto"/>
            <w:noWrap/>
            <w:vAlign w:val="center"/>
          </w:tcPr>
          <w:p w14:paraId="07F004D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769618</w:t>
            </w:r>
          </w:p>
        </w:tc>
        <w:tc>
          <w:tcPr>
            <w:tcW w:w="458" w:type="pct"/>
            <w:shd w:val="clear" w:color="auto" w:fill="auto"/>
            <w:noWrap/>
            <w:vAlign w:val="center"/>
          </w:tcPr>
          <w:p w14:paraId="1DF5912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783921</w:t>
            </w:r>
          </w:p>
        </w:tc>
        <w:tc>
          <w:tcPr>
            <w:tcW w:w="458" w:type="pct"/>
            <w:shd w:val="clear" w:color="auto" w:fill="auto"/>
            <w:noWrap/>
            <w:vAlign w:val="center"/>
          </w:tcPr>
          <w:p w14:paraId="70CE6D1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798490</w:t>
            </w:r>
          </w:p>
        </w:tc>
        <w:tc>
          <w:tcPr>
            <w:tcW w:w="458" w:type="pct"/>
            <w:shd w:val="clear" w:color="auto" w:fill="auto"/>
            <w:noWrap/>
            <w:vAlign w:val="center"/>
          </w:tcPr>
          <w:p w14:paraId="3A3C091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813330</w:t>
            </w:r>
          </w:p>
        </w:tc>
        <w:tc>
          <w:tcPr>
            <w:tcW w:w="458" w:type="pct"/>
            <w:shd w:val="clear" w:color="auto" w:fill="auto"/>
            <w:noWrap/>
            <w:vAlign w:val="center"/>
          </w:tcPr>
          <w:p w14:paraId="2C35630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828446</w:t>
            </w:r>
          </w:p>
        </w:tc>
      </w:tr>
      <w:tr w:rsidR="003C3DA0" w:rsidRPr="00CC49AB" w14:paraId="0E3DE551" w14:textId="77777777" w:rsidTr="00D34145">
        <w:trPr>
          <w:trHeight w:val="144"/>
          <w:jc w:val="center"/>
        </w:trPr>
        <w:tc>
          <w:tcPr>
            <w:tcW w:w="2251" w:type="pct"/>
          </w:tcPr>
          <w:p w14:paraId="0CF4AA7D"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58" w:type="pct"/>
            <w:shd w:val="clear" w:color="auto" w:fill="auto"/>
            <w:noWrap/>
            <w:vAlign w:val="center"/>
          </w:tcPr>
          <w:p w14:paraId="213D24A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158479</w:t>
            </w:r>
          </w:p>
        </w:tc>
        <w:tc>
          <w:tcPr>
            <w:tcW w:w="458" w:type="pct"/>
            <w:shd w:val="clear" w:color="auto" w:fill="auto"/>
            <w:noWrap/>
            <w:vAlign w:val="center"/>
          </w:tcPr>
          <w:p w14:paraId="41B4BB3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161152</w:t>
            </w:r>
          </w:p>
        </w:tc>
        <w:tc>
          <w:tcPr>
            <w:tcW w:w="458" w:type="pct"/>
            <w:shd w:val="clear" w:color="auto" w:fill="auto"/>
            <w:noWrap/>
            <w:vAlign w:val="center"/>
          </w:tcPr>
          <w:p w14:paraId="4D7F19E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163871</w:t>
            </w:r>
          </w:p>
        </w:tc>
        <w:tc>
          <w:tcPr>
            <w:tcW w:w="458" w:type="pct"/>
            <w:shd w:val="clear" w:color="auto" w:fill="auto"/>
            <w:noWrap/>
            <w:vAlign w:val="center"/>
          </w:tcPr>
          <w:p w14:paraId="201276F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166635</w:t>
            </w:r>
          </w:p>
        </w:tc>
        <w:tc>
          <w:tcPr>
            <w:tcW w:w="458" w:type="pct"/>
            <w:shd w:val="clear" w:color="auto" w:fill="auto"/>
            <w:noWrap/>
            <w:vAlign w:val="center"/>
          </w:tcPr>
          <w:p w14:paraId="7F6B6BD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169446</w:t>
            </w:r>
          </w:p>
        </w:tc>
        <w:tc>
          <w:tcPr>
            <w:tcW w:w="458" w:type="pct"/>
            <w:shd w:val="clear" w:color="auto" w:fill="auto"/>
            <w:noWrap/>
            <w:vAlign w:val="center"/>
          </w:tcPr>
          <w:p w14:paraId="5716516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172304</w:t>
            </w:r>
          </w:p>
        </w:tc>
      </w:tr>
      <w:tr w:rsidR="003C3DA0" w:rsidRPr="00CC49AB" w14:paraId="4A2479EA" w14:textId="77777777" w:rsidTr="00D34145">
        <w:trPr>
          <w:trHeight w:val="144"/>
          <w:jc w:val="center"/>
        </w:trPr>
        <w:tc>
          <w:tcPr>
            <w:tcW w:w="2251" w:type="pct"/>
          </w:tcPr>
          <w:p w14:paraId="7793026E"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 arsimore</w:t>
            </w:r>
          </w:p>
        </w:tc>
        <w:tc>
          <w:tcPr>
            <w:tcW w:w="458" w:type="pct"/>
            <w:shd w:val="clear" w:color="auto" w:fill="auto"/>
            <w:noWrap/>
            <w:vAlign w:val="center"/>
          </w:tcPr>
          <w:p w14:paraId="5DD1240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104417</w:t>
            </w:r>
          </w:p>
        </w:tc>
        <w:tc>
          <w:tcPr>
            <w:tcW w:w="458" w:type="pct"/>
            <w:shd w:val="clear" w:color="auto" w:fill="auto"/>
            <w:noWrap/>
            <w:vAlign w:val="center"/>
          </w:tcPr>
          <w:p w14:paraId="3B601A4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106178</w:t>
            </w:r>
          </w:p>
        </w:tc>
        <w:tc>
          <w:tcPr>
            <w:tcW w:w="458" w:type="pct"/>
            <w:shd w:val="clear" w:color="auto" w:fill="auto"/>
            <w:noWrap/>
            <w:vAlign w:val="center"/>
          </w:tcPr>
          <w:p w14:paraId="70DDDC2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107969</w:t>
            </w:r>
          </w:p>
        </w:tc>
        <w:tc>
          <w:tcPr>
            <w:tcW w:w="458" w:type="pct"/>
            <w:shd w:val="clear" w:color="auto" w:fill="auto"/>
            <w:noWrap/>
            <w:vAlign w:val="center"/>
          </w:tcPr>
          <w:p w14:paraId="0A54B33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109790</w:t>
            </w:r>
          </w:p>
        </w:tc>
        <w:tc>
          <w:tcPr>
            <w:tcW w:w="458" w:type="pct"/>
            <w:shd w:val="clear" w:color="auto" w:fill="auto"/>
            <w:noWrap/>
            <w:vAlign w:val="center"/>
          </w:tcPr>
          <w:p w14:paraId="6E6D25F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111642</w:t>
            </w:r>
          </w:p>
        </w:tc>
        <w:tc>
          <w:tcPr>
            <w:tcW w:w="458" w:type="pct"/>
            <w:shd w:val="clear" w:color="auto" w:fill="auto"/>
            <w:noWrap/>
            <w:vAlign w:val="center"/>
          </w:tcPr>
          <w:p w14:paraId="6C5669C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113525</w:t>
            </w:r>
          </w:p>
        </w:tc>
      </w:tr>
      <w:tr w:rsidR="003C3DA0" w:rsidRPr="00CC49AB" w14:paraId="0E88F148" w14:textId="77777777" w:rsidTr="00D34145">
        <w:trPr>
          <w:trHeight w:val="144"/>
          <w:jc w:val="center"/>
        </w:trPr>
        <w:tc>
          <w:tcPr>
            <w:tcW w:w="2251" w:type="pct"/>
          </w:tcPr>
          <w:p w14:paraId="7465EDA1"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58" w:type="pct"/>
            <w:shd w:val="clear" w:color="auto" w:fill="auto"/>
            <w:noWrap/>
            <w:vAlign w:val="center"/>
          </w:tcPr>
          <w:p w14:paraId="055A41B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1847087</w:t>
            </w:r>
          </w:p>
        </w:tc>
        <w:tc>
          <w:tcPr>
            <w:tcW w:w="458" w:type="pct"/>
            <w:shd w:val="clear" w:color="auto" w:fill="auto"/>
            <w:noWrap/>
            <w:vAlign w:val="center"/>
          </w:tcPr>
          <w:p w14:paraId="72979F4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1897103</w:t>
            </w:r>
          </w:p>
        </w:tc>
        <w:tc>
          <w:tcPr>
            <w:tcW w:w="458" w:type="pct"/>
            <w:shd w:val="clear" w:color="auto" w:fill="auto"/>
            <w:noWrap/>
            <w:vAlign w:val="center"/>
          </w:tcPr>
          <w:p w14:paraId="3DC687E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1948474</w:t>
            </w:r>
          </w:p>
        </w:tc>
        <w:tc>
          <w:tcPr>
            <w:tcW w:w="458" w:type="pct"/>
            <w:shd w:val="clear" w:color="auto" w:fill="auto"/>
            <w:noWrap/>
            <w:vAlign w:val="center"/>
          </w:tcPr>
          <w:p w14:paraId="0457FDB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2001235</w:t>
            </w:r>
          </w:p>
        </w:tc>
        <w:tc>
          <w:tcPr>
            <w:tcW w:w="458" w:type="pct"/>
            <w:shd w:val="clear" w:color="auto" w:fill="auto"/>
            <w:noWrap/>
            <w:vAlign w:val="center"/>
          </w:tcPr>
          <w:p w14:paraId="3EAC03D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2055426</w:t>
            </w:r>
          </w:p>
        </w:tc>
        <w:tc>
          <w:tcPr>
            <w:tcW w:w="458" w:type="pct"/>
            <w:shd w:val="clear" w:color="auto" w:fill="auto"/>
            <w:noWrap/>
            <w:vAlign w:val="center"/>
          </w:tcPr>
          <w:p w14:paraId="681BD36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2111084</w:t>
            </w:r>
          </w:p>
        </w:tc>
      </w:tr>
      <w:tr w:rsidR="003C3DA0" w:rsidRPr="00CC49AB" w14:paraId="1F91DC00" w14:textId="77777777" w:rsidTr="00D34145">
        <w:trPr>
          <w:trHeight w:val="144"/>
          <w:jc w:val="center"/>
        </w:trPr>
        <w:tc>
          <w:tcPr>
            <w:tcW w:w="2251" w:type="pct"/>
          </w:tcPr>
          <w:p w14:paraId="369CFDBF"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58" w:type="pct"/>
            <w:shd w:val="clear" w:color="auto" w:fill="auto"/>
            <w:noWrap/>
            <w:vAlign w:val="center"/>
          </w:tcPr>
          <w:p w14:paraId="3FBF50C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72335</w:t>
            </w:r>
          </w:p>
        </w:tc>
        <w:tc>
          <w:tcPr>
            <w:tcW w:w="458" w:type="pct"/>
            <w:shd w:val="clear" w:color="auto" w:fill="auto"/>
            <w:noWrap/>
            <w:vAlign w:val="center"/>
          </w:tcPr>
          <w:p w14:paraId="298A5AE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73307</w:t>
            </w:r>
          </w:p>
        </w:tc>
        <w:tc>
          <w:tcPr>
            <w:tcW w:w="458" w:type="pct"/>
            <w:shd w:val="clear" w:color="auto" w:fill="auto"/>
            <w:noWrap/>
            <w:vAlign w:val="center"/>
          </w:tcPr>
          <w:p w14:paraId="3BCD1DE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74291</w:t>
            </w:r>
          </w:p>
        </w:tc>
        <w:tc>
          <w:tcPr>
            <w:tcW w:w="458" w:type="pct"/>
            <w:shd w:val="clear" w:color="auto" w:fill="auto"/>
            <w:noWrap/>
            <w:vAlign w:val="center"/>
          </w:tcPr>
          <w:p w14:paraId="4700777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75290</w:t>
            </w:r>
          </w:p>
        </w:tc>
        <w:tc>
          <w:tcPr>
            <w:tcW w:w="458" w:type="pct"/>
            <w:shd w:val="clear" w:color="auto" w:fill="auto"/>
            <w:noWrap/>
            <w:vAlign w:val="center"/>
          </w:tcPr>
          <w:p w14:paraId="77F4D11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76301</w:t>
            </w:r>
          </w:p>
        </w:tc>
        <w:tc>
          <w:tcPr>
            <w:tcW w:w="458" w:type="pct"/>
            <w:shd w:val="clear" w:color="auto" w:fill="auto"/>
            <w:noWrap/>
            <w:vAlign w:val="center"/>
          </w:tcPr>
          <w:p w14:paraId="0605978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77326</w:t>
            </w:r>
          </w:p>
        </w:tc>
      </w:tr>
      <w:tr w:rsidR="003C3DA0" w:rsidRPr="00CC49AB" w14:paraId="2C8CDCB1" w14:textId="77777777" w:rsidTr="00D34145">
        <w:trPr>
          <w:trHeight w:val="144"/>
          <w:jc w:val="center"/>
        </w:trPr>
        <w:tc>
          <w:tcPr>
            <w:tcW w:w="2251" w:type="pct"/>
          </w:tcPr>
          <w:p w14:paraId="39B19EF4"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58" w:type="pct"/>
            <w:shd w:val="clear" w:color="auto" w:fill="auto"/>
            <w:noWrap/>
            <w:vAlign w:val="center"/>
          </w:tcPr>
          <w:p w14:paraId="6E2BBDE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28503</w:t>
            </w:r>
          </w:p>
        </w:tc>
        <w:tc>
          <w:tcPr>
            <w:tcW w:w="458" w:type="pct"/>
            <w:shd w:val="clear" w:color="auto" w:fill="auto"/>
            <w:noWrap/>
            <w:vAlign w:val="center"/>
          </w:tcPr>
          <w:p w14:paraId="1F20F06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28886</w:t>
            </w:r>
          </w:p>
        </w:tc>
        <w:tc>
          <w:tcPr>
            <w:tcW w:w="458" w:type="pct"/>
            <w:shd w:val="clear" w:color="auto" w:fill="auto"/>
            <w:noWrap/>
            <w:vAlign w:val="center"/>
          </w:tcPr>
          <w:p w14:paraId="4DB477B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29274</w:t>
            </w:r>
          </w:p>
        </w:tc>
        <w:tc>
          <w:tcPr>
            <w:tcW w:w="458" w:type="pct"/>
            <w:shd w:val="clear" w:color="auto" w:fill="auto"/>
            <w:noWrap/>
            <w:vAlign w:val="center"/>
          </w:tcPr>
          <w:p w14:paraId="1F61737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29667</w:t>
            </w:r>
          </w:p>
        </w:tc>
        <w:tc>
          <w:tcPr>
            <w:tcW w:w="458" w:type="pct"/>
            <w:shd w:val="clear" w:color="auto" w:fill="auto"/>
            <w:noWrap/>
            <w:vAlign w:val="center"/>
          </w:tcPr>
          <w:p w14:paraId="7897306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30065</w:t>
            </w:r>
          </w:p>
        </w:tc>
        <w:tc>
          <w:tcPr>
            <w:tcW w:w="458" w:type="pct"/>
            <w:shd w:val="clear" w:color="auto" w:fill="auto"/>
            <w:noWrap/>
            <w:vAlign w:val="center"/>
          </w:tcPr>
          <w:p w14:paraId="5B281A7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30469</w:t>
            </w:r>
          </w:p>
        </w:tc>
      </w:tr>
      <w:tr w:rsidR="003C3DA0" w:rsidRPr="00CC49AB" w14:paraId="27FC7682" w14:textId="77777777" w:rsidTr="00D34145">
        <w:trPr>
          <w:trHeight w:val="144"/>
          <w:jc w:val="center"/>
        </w:trPr>
        <w:tc>
          <w:tcPr>
            <w:tcW w:w="2251" w:type="pct"/>
          </w:tcPr>
          <w:p w14:paraId="32FB3D61"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58" w:type="pct"/>
            <w:shd w:val="clear" w:color="auto" w:fill="auto"/>
            <w:noWrap/>
            <w:vAlign w:val="center"/>
          </w:tcPr>
          <w:p w14:paraId="6B6E8C3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2966395</w:t>
            </w:r>
          </w:p>
        </w:tc>
        <w:tc>
          <w:tcPr>
            <w:tcW w:w="458" w:type="pct"/>
            <w:shd w:val="clear" w:color="auto" w:fill="auto"/>
            <w:noWrap/>
            <w:vAlign w:val="center"/>
          </w:tcPr>
          <w:p w14:paraId="0B066CA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3036243</w:t>
            </w:r>
          </w:p>
        </w:tc>
        <w:tc>
          <w:tcPr>
            <w:tcW w:w="458" w:type="pct"/>
            <w:shd w:val="clear" w:color="auto" w:fill="auto"/>
            <w:noWrap/>
            <w:vAlign w:val="center"/>
          </w:tcPr>
          <w:p w14:paraId="1084205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3107800</w:t>
            </w:r>
          </w:p>
        </w:tc>
        <w:tc>
          <w:tcPr>
            <w:tcW w:w="458" w:type="pct"/>
            <w:shd w:val="clear" w:color="auto" w:fill="auto"/>
            <w:noWrap/>
            <w:vAlign w:val="center"/>
          </w:tcPr>
          <w:p w14:paraId="37DA386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3181107</w:t>
            </w:r>
          </w:p>
        </w:tc>
        <w:tc>
          <w:tcPr>
            <w:tcW w:w="458" w:type="pct"/>
            <w:shd w:val="clear" w:color="auto" w:fill="auto"/>
            <w:noWrap/>
            <w:vAlign w:val="center"/>
          </w:tcPr>
          <w:p w14:paraId="49B265C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3256210</w:t>
            </w:r>
          </w:p>
        </w:tc>
        <w:tc>
          <w:tcPr>
            <w:tcW w:w="458" w:type="pct"/>
            <w:shd w:val="clear" w:color="auto" w:fill="auto"/>
            <w:noWrap/>
            <w:vAlign w:val="center"/>
          </w:tcPr>
          <w:p w14:paraId="5BF6D95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3333154</w:t>
            </w:r>
          </w:p>
        </w:tc>
      </w:tr>
      <w:tr w:rsidR="003C3DA0" w:rsidRPr="00CC49AB" w14:paraId="7DE70607" w14:textId="77777777" w:rsidTr="00D34145">
        <w:trPr>
          <w:trHeight w:val="144"/>
          <w:jc w:val="center"/>
        </w:trPr>
        <w:tc>
          <w:tcPr>
            <w:tcW w:w="2251" w:type="pct"/>
            <w:shd w:val="clear" w:color="auto" w:fill="FDE9D9" w:themeFill="accent6" w:themeFillTint="33"/>
          </w:tcPr>
          <w:p w14:paraId="1B5B30E5"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58" w:type="pct"/>
            <w:shd w:val="clear" w:color="auto" w:fill="FDE9D9" w:themeFill="accent6" w:themeFillTint="33"/>
            <w:noWrap/>
            <w:vAlign w:val="center"/>
          </w:tcPr>
          <w:p w14:paraId="146F889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2041</w:t>
            </w:r>
          </w:p>
        </w:tc>
        <w:tc>
          <w:tcPr>
            <w:tcW w:w="458" w:type="pct"/>
            <w:shd w:val="clear" w:color="auto" w:fill="FDE9D9" w:themeFill="accent6" w:themeFillTint="33"/>
            <w:noWrap/>
            <w:vAlign w:val="center"/>
          </w:tcPr>
          <w:p w14:paraId="15D8336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2042</w:t>
            </w:r>
          </w:p>
        </w:tc>
        <w:tc>
          <w:tcPr>
            <w:tcW w:w="458" w:type="pct"/>
            <w:shd w:val="clear" w:color="auto" w:fill="FDE9D9" w:themeFill="accent6" w:themeFillTint="33"/>
            <w:noWrap/>
            <w:vAlign w:val="center"/>
          </w:tcPr>
          <w:p w14:paraId="22386D0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2043</w:t>
            </w:r>
          </w:p>
        </w:tc>
        <w:tc>
          <w:tcPr>
            <w:tcW w:w="458" w:type="pct"/>
            <w:shd w:val="clear" w:color="auto" w:fill="FDE9D9" w:themeFill="accent6" w:themeFillTint="33"/>
            <w:noWrap/>
            <w:vAlign w:val="center"/>
          </w:tcPr>
          <w:p w14:paraId="69BC70E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2044</w:t>
            </w:r>
          </w:p>
        </w:tc>
        <w:tc>
          <w:tcPr>
            <w:tcW w:w="458" w:type="pct"/>
            <w:shd w:val="clear" w:color="auto" w:fill="FDE9D9" w:themeFill="accent6" w:themeFillTint="33"/>
            <w:noWrap/>
            <w:vAlign w:val="center"/>
          </w:tcPr>
          <w:p w14:paraId="7D432374"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2045</w:t>
            </w:r>
          </w:p>
        </w:tc>
        <w:tc>
          <w:tcPr>
            <w:tcW w:w="458" w:type="pct"/>
            <w:shd w:val="clear" w:color="auto" w:fill="FDE9D9" w:themeFill="accent6" w:themeFillTint="33"/>
            <w:noWrap/>
            <w:vAlign w:val="center"/>
          </w:tcPr>
          <w:p w14:paraId="13B4106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2046</w:t>
            </w:r>
          </w:p>
        </w:tc>
      </w:tr>
      <w:tr w:rsidR="003C3DA0" w:rsidRPr="00CC49AB" w14:paraId="37E06888" w14:textId="77777777" w:rsidTr="00D34145">
        <w:trPr>
          <w:trHeight w:val="144"/>
          <w:jc w:val="center"/>
        </w:trPr>
        <w:tc>
          <w:tcPr>
            <w:tcW w:w="2251" w:type="pct"/>
          </w:tcPr>
          <w:p w14:paraId="22DF31FB"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58" w:type="pct"/>
            <w:shd w:val="clear" w:color="auto" w:fill="auto"/>
            <w:noWrap/>
            <w:vAlign w:val="center"/>
          </w:tcPr>
          <w:p w14:paraId="678D325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843843</w:t>
            </w:r>
          </w:p>
        </w:tc>
        <w:tc>
          <w:tcPr>
            <w:tcW w:w="458" w:type="pct"/>
            <w:shd w:val="clear" w:color="auto" w:fill="auto"/>
            <w:noWrap/>
            <w:vAlign w:val="center"/>
          </w:tcPr>
          <w:p w14:paraId="2ED10A6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859525</w:t>
            </w:r>
          </w:p>
        </w:tc>
        <w:tc>
          <w:tcPr>
            <w:tcW w:w="458" w:type="pct"/>
            <w:shd w:val="clear" w:color="auto" w:fill="auto"/>
            <w:noWrap/>
            <w:vAlign w:val="center"/>
          </w:tcPr>
          <w:p w14:paraId="2487C56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875500</w:t>
            </w:r>
          </w:p>
        </w:tc>
        <w:tc>
          <w:tcPr>
            <w:tcW w:w="458" w:type="pct"/>
            <w:shd w:val="clear" w:color="auto" w:fill="auto"/>
            <w:noWrap/>
            <w:vAlign w:val="center"/>
          </w:tcPr>
          <w:p w14:paraId="07AC4FD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891771</w:t>
            </w:r>
          </w:p>
        </w:tc>
        <w:tc>
          <w:tcPr>
            <w:tcW w:w="458" w:type="pct"/>
            <w:shd w:val="clear" w:color="auto" w:fill="auto"/>
            <w:noWrap/>
            <w:vAlign w:val="center"/>
          </w:tcPr>
          <w:p w14:paraId="7880B68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908344</w:t>
            </w:r>
          </w:p>
        </w:tc>
        <w:tc>
          <w:tcPr>
            <w:tcW w:w="458" w:type="pct"/>
            <w:shd w:val="clear" w:color="auto" w:fill="auto"/>
            <w:noWrap/>
            <w:vAlign w:val="center"/>
          </w:tcPr>
          <w:p w14:paraId="7CE6A8A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925226</w:t>
            </w:r>
          </w:p>
        </w:tc>
      </w:tr>
      <w:tr w:rsidR="003C3DA0" w:rsidRPr="00CC49AB" w14:paraId="291F2C6A" w14:textId="77777777" w:rsidTr="00D34145">
        <w:trPr>
          <w:trHeight w:val="144"/>
          <w:jc w:val="center"/>
        </w:trPr>
        <w:tc>
          <w:tcPr>
            <w:tcW w:w="2251" w:type="pct"/>
          </w:tcPr>
          <w:p w14:paraId="3716F1DD"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58" w:type="pct"/>
            <w:shd w:val="clear" w:color="auto" w:fill="auto"/>
            <w:noWrap/>
            <w:vAlign w:val="center"/>
          </w:tcPr>
          <w:p w14:paraId="0649779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175210</w:t>
            </w:r>
          </w:p>
        </w:tc>
        <w:tc>
          <w:tcPr>
            <w:tcW w:w="458" w:type="pct"/>
            <w:shd w:val="clear" w:color="auto" w:fill="auto"/>
            <w:noWrap/>
            <w:vAlign w:val="center"/>
          </w:tcPr>
          <w:p w14:paraId="4B7CA5B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178166</w:t>
            </w:r>
          </w:p>
        </w:tc>
        <w:tc>
          <w:tcPr>
            <w:tcW w:w="458" w:type="pct"/>
            <w:shd w:val="clear" w:color="auto" w:fill="auto"/>
            <w:noWrap/>
            <w:vAlign w:val="center"/>
          </w:tcPr>
          <w:p w14:paraId="07EDD4C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181171</w:t>
            </w:r>
          </w:p>
        </w:tc>
        <w:tc>
          <w:tcPr>
            <w:tcW w:w="458" w:type="pct"/>
            <w:shd w:val="clear" w:color="auto" w:fill="auto"/>
            <w:noWrap/>
            <w:vAlign w:val="center"/>
          </w:tcPr>
          <w:p w14:paraId="4A09208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184227</w:t>
            </w:r>
          </w:p>
        </w:tc>
        <w:tc>
          <w:tcPr>
            <w:tcW w:w="458" w:type="pct"/>
            <w:shd w:val="clear" w:color="auto" w:fill="auto"/>
            <w:noWrap/>
            <w:vAlign w:val="center"/>
          </w:tcPr>
          <w:p w14:paraId="5B31980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187335</w:t>
            </w:r>
          </w:p>
        </w:tc>
        <w:tc>
          <w:tcPr>
            <w:tcW w:w="458" w:type="pct"/>
            <w:shd w:val="clear" w:color="auto" w:fill="auto"/>
            <w:noWrap/>
            <w:vAlign w:val="center"/>
          </w:tcPr>
          <w:p w14:paraId="18A2659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190494</w:t>
            </w:r>
          </w:p>
        </w:tc>
      </w:tr>
      <w:tr w:rsidR="003C3DA0" w:rsidRPr="00CC49AB" w14:paraId="60F96FED" w14:textId="77777777" w:rsidTr="00D34145">
        <w:trPr>
          <w:trHeight w:val="144"/>
          <w:jc w:val="center"/>
        </w:trPr>
        <w:tc>
          <w:tcPr>
            <w:tcW w:w="2251" w:type="pct"/>
          </w:tcPr>
          <w:p w14:paraId="2BF7B5F3"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lastRenderedPageBreak/>
              <w:t>Ndërtesa private arsimore</w:t>
            </w:r>
          </w:p>
        </w:tc>
        <w:tc>
          <w:tcPr>
            <w:tcW w:w="458" w:type="pct"/>
            <w:shd w:val="clear" w:color="auto" w:fill="auto"/>
            <w:noWrap/>
            <w:vAlign w:val="center"/>
          </w:tcPr>
          <w:p w14:paraId="590C042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115440</w:t>
            </w:r>
          </w:p>
        </w:tc>
        <w:tc>
          <w:tcPr>
            <w:tcW w:w="458" w:type="pct"/>
            <w:shd w:val="clear" w:color="auto" w:fill="auto"/>
            <w:noWrap/>
            <w:vAlign w:val="center"/>
          </w:tcPr>
          <w:p w14:paraId="3D07C34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117388</w:t>
            </w:r>
          </w:p>
        </w:tc>
        <w:tc>
          <w:tcPr>
            <w:tcW w:w="458" w:type="pct"/>
            <w:shd w:val="clear" w:color="auto" w:fill="auto"/>
            <w:noWrap/>
            <w:vAlign w:val="center"/>
          </w:tcPr>
          <w:p w14:paraId="6DDA56D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119368</w:t>
            </w:r>
          </w:p>
        </w:tc>
        <w:tc>
          <w:tcPr>
            <w:tcW w:w="458" w:type="pct"/>
            <w:shd w:val="clear" w:color="auto" w:fill="auto"/>
            <w:noWrap/>
            <w:vAlign w:val="center"/>
          </w:tcPr>
          <w:p w14:paraId="6C42B28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121381</w:t>
            </w:r>
          </w:p>
        </w:tc>
        <w:tc>
          <w:tcPr>
            <w:tcW w:w="458" w:type="pct"/>
            <w:shd w:val="clear" w:color="auto" w:fill="auto"/>
            <w:noWrap/>
            <w:vAlign w:val="center"/>
          </w:tcPr>
          <w:p w14:paraId="55C89E7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123429</w:t>
            </w:r>
          </w:p>
        </w:tc>
        <w:tc>
          <w:tcPr>
            <w:tcW w:w="458" w:type="pct"/>
            <w:shd w:val="clear" w:color="auto" w:fill="auto"/>
            <w:noWrap/>
            <w:vAlign w:val="center"/>
          </w:tcPr>
          <w:p w14:paraId="0C7433F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125511</w:t>
            </w:r>
          </w:p>
        </w:tc>
      </w:tr>
      <w:tr w:rsidR="003C3DA0" w:rsidRPr="00CC49AB" w14:paraId="1C526256" w14:textId="77777777" w:rsidTr="00D34145">
        <w:trPr>
          <w:trHeight w:val="144"/>
          <w:jc w:val="center"/>
        </w:trPr>
        <w:tc>
          <w:tcPr>
            <w:tcW w:w="2251" w:type="pct"/>
          </w:tcPr>
          <w:p w14:paraId="5C47CCF5"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58" w:type="pct"/>
            <w:shd w:val="clear" w:color="auto" w:fill="auto"/>
            <w:noWrap/>
            <w:vAlign w:val="center"/>
          </w:tcPr>
          <w:p w14:paraId="498EC87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2157568</w:t>
            </w:r>
          </w:p>
        </w:tc>
        <w:tc>
          <w:tcPr>
            <w:tcW w:w="458" w:type="pct"/>
            <w:shd w:val="clear" w:color="auto" w:fill="auto"/>
            <w:noWrap/>
            <w:vAlign w:val="center"/>
          </w:tcPr>
          <w:p w14:paraId="05AE5C6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2205075</w:t>
            </w:r>
          </w:p>
        </w:tc>
        <w:tc>
          <w:tcPr>
            <w:tcW w:w="458" w:type="pct"/>
            <w:shd w:val="clear" w:color="auto" w:fill="auto"/>
            <w:noWrap/>
            <w:vAlign w:val="center"/>
          </w:tcPr>
          <w:p w14:paraId="0D1C5C2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2253629</w:t>
            </w:r>
          </w:p>
        </w:tc>
        <w:tc>
          <w:tcPr>
            <w:tcW w:w="458" w:type="pct"/>
            <w:shd w:val="clear" w:color="auto" w:fill="auto"/>
            <w:noWrap/>
            <w:vAlign w:val="center"/>
          </w:tcPr>
          <w:p w14:paraId="1406F6A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2303251</w:t>
            </w:r>
          </w:p>
        </w:tc>
        <w:tc>
          <w:tcPr>
            <w:tcW w:w="458" w:type="pct"/>
            <w:shd w:val="clear" w:color="auto" w:fill="auto"/>
            <w:noWrap/>
            <w:vAlign w:val="center"/>
          </w:tcPr>
          <w:p w14:paraId="6A30C23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2353967</w:t>
            </w:r>
          </w:p>
        </w:tc>
        <w:tc>
          <w:tcPr>
            <w:tcW w:w="458" w:type="pct"/>
            <w:shd w:val="clear" w:color="auto" w:fill="auto"/>
            <w:noWrap/>
            <w:vAlign w:val="center"/>
          </w:tcPr>
          <w:p w14:paraId="6B97097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2405799</w:t>
            </w:r>
          </w:p>
        </w:tc>
      </w:tr>
      <w:tr w:rsidR="003C3DA0" w:rsidRPr="00CC49AB" w14:paraId="7806932B" w14:textId="77777777" w:rsidTr="00D34145">
        <w:trPr>
          <w:trHeight w:val="144"/>
          <w:jc w:val="center"/>
        </w:trPr>
        <w:tc>
          <w:tcPr>
            <w:tcW w:w="2251" w:type="pct"/>
          </w:tcPr>
          <w:p w14:paraId="1F9343E7"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58" w:type="pct"/>
            <w:shd w:val="clear" w:color="auto" w:fill="auto"/>
            <w:noWrap/>
            <w:vAlign w:val="center"/>
          </w:tcPr>
          <w:p w14:paraId="6FA0B36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78365</w:t>
            </w:r>
          </w:p>
        </w:tc>
        <w:tc>
          <w:tcPr>
            <w:tcW w:w="458" w:type="pct"/>
            <w:shd w:val="clear" w:color="auto" w:fill="auto"/>
            <w:noWrap/>
            <w:vAlign w:val="center"/>
          </w:tcPr>
          <w:p w14:paraId="030F895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79418</w:t>
            </w:r>
          </w:p>
        </w:tc>
        <w:tc>
          <w:tcPr>
            <w:tcW w:w="458" w:type="pct"/>
            <w:shd w:val="clear" w:color="auto" w:fill="auto"/>
            <w:noWrap/>
            <w:vAlign w:val="center"/>
          </w:tcPr>
          <w:p w14:paraId="0615232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80484</w:t>
            </w:r>
          </w:p>
        </w:tc>
        <w:tc>
          <w:tcPr>
            <w:tcW w:w="458" w:type="pct"/>
            <w:shd w:val="clear" w:color="auto" w:fill="auto"/>
            <w:noWrap/>
            <w:vAlign w:val="center"/>
          </w:tcPr>
          <w:p w14:paraId="73F35B4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81566</w:t>
            </w:r>
          </w:p>
        </w:tc>
        <w:tc>
          <w:tcPr>
            <w:tcW w:w="458" w:type="pct"/>
            <w:shd w:val="clear" w:color="auto" w:fill="auto"/>
            <w:noWrap/>
            <w:vAlign w:val="center"/>
          </w:tcPr>
          <w:p w14:paraId="5A009848"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82661</w:t>
            </w:r>
          </w:p>
        </w:tc>
        <w:tc>
          <w:tcPr>
            <w:tcW w:w="458" w:type="pct"/>
            <w:shd w:val="clear" w:color="auto" w:fill="auto"/>
            <w:noWrap/>
            <w:vAlign w:val="center"/>
          </w:tcPr>
          <w:p w14:paraId="63DEDE6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83772</w:t>
            </w:r>
          </w:p>
        </w:tc>
      </w:tr>
      <w:tr w:rsidR="003C3DA0" w:rsidRPr="00CC49AB" w14:paraId="7552778D" w14:textId="77777777" w:rsidTr="00D34145">
        <w:trPr>
          <w:trHeight w:val="144"/>
          <w:jc w:val="center"/>
        </w:trPr>
        <w:tc>
          <w:tcPr>
            <w:tcW w:w="2251" w:type="pct"/>
          </w:tcPr>
          <w:p w14:paraId="2F48C797"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58" w:type="pct"/>
            <w:shd w:val="clear" w:color="auto" w:fill="auto"/>
            <w:noWrap/>
            <w:vAlign w:val="center"/>
          </w:tcPr>
          <w:p w14:paraId="161DC62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30879</w:t>
            </w:r>
          </w:p>
        </w:tc>
        <w:tc>
          <w:tcPr>
            <w:tcW w:w="458" w:type="pct"/>
            <w:shd w:val="clear" w:color="auto" w:fill="auto"/>
            <w:noWrap/>
            <w:vAlign w:val="center"/>
          </w:tcPr>
          <w:p w14:paraId="0F474E9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31294</w:t>
            </w:r>
          </w:p>
        </w:tc>
        <w:tc>
          <w:tcPr>
            <w:tcW w:w="458" w:type="pct"/>
            <w:shd w:val="clear" w:color="auto" w:fill="auto"/>
            <w:noWrap/>
            <w:vAlign w:val="center"/>
          </w:tcPr>
          <w:p w14:paraId="3D9DAAF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31714</w:t>
            </w:r>
          </w:p>
        </w:tc>
        <w:tc>
          <w:tcPr>
            <w:tcW w:w="458" w:type="pct"/>
            <w:shd w:val="clear" w:color="auto" w:fill="auto"/>
            <w:noWrap/>
            <w:vAlign w:val="center"/>
          </w:tcPr>
          <w:p w14:paraId="64B5094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32140</w:t>
            </w:r>
          </w:p>
        </w:tc>
        <w:tc>
          <w:tcPr>
            <w:tcW w:w="458" w:type="pct"/>
            <w:shd w:val="clear" w:color="auto" w:fill="auto"/>
            <w:noWrap/>
            <w:vAlign w:val="center"/>
          </w:tcPr>
          <w:p w14:paraId="10325F3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32572</w:t>
            </w:r>
          </w:p>
        </w:tc>
        <w:tc>
          <w:tcPr>
            <w:tcW w:w="458" w:type="pct"/>
            <w:shd w:val="clear" w:color="auto" w:fill="auto"/>
            <w:noWrap/>
            <w:vAlign w:val="center"/>
          </w:tcPr>
          <w:p w14:paraId="777C443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33009</w:t>
            </w:r>
          </w:p>
        </w:tc>
      </w:tr>
      <w:tr w:rsidR="003C3DA0" w:rsidRPr="00CC49AB" w14:paraId="32BB3C1A" w14:textId="77777777" w:rsidTr="00D34145">
        <w:trPr>
          <w:trHeight w:val="144"/>
          <w:jc w:val="center"/>
        </w:trPr>
        <w:tc>
          <w:tcPr>
            <w:tcW w:w="2251" w:type="pct"/>
          </w:tcPr>
          <w:p w14:paraId="77C1609E"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58" w:type="pct"/>
            <w:shd w:val="clear" w:color="auto" w:fill="auto"/>
            <w:noWrap/>
            <w:vAlign w:val="center"/>
          </w:tcPr>
          <w:p w14:paraId="50A48C1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3401304</w:t>
            </w:r>
          </w:p>
        </w:tc>
        <w:tc>
          <w:tcPr>
            <w:tcW w:w="458" w:type="pct"/>
            <w:shd w:val="clear" w:color="auto" w:fill="auto"/>
            <w:noWrap/>
            <w:vAlign w:val="center"/>
          </w:tcPr>
          <w:p w14:paraId="539FA14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3470865</w:t>
            </w:r>
          </w:p>
        </w:tc>
        <w:tc>
          <w:tcPr>
            <w:tcW w:w="458" w:type="pct"/>
            <w:shd w:val="clear" w:color="auto" w:fill="auto"/>
            <w:noWrap/>
            <w:vAlign w:val="center"/>
          </w:tcPr>
          <w:p w14:paraId="2DFB06D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3541865</w:t>
            </w:r>
          </w:p>
        </w:tc>
        <w:tc>
          <w:tcPr>
            <w:tcW w:w="458" w:type="pct"/>
            <w:shd w:val="clear" w:color="auto" w:fill="auto"/>
            <w:noWrap/>
            <w:vAlign w:val="center"/>
          </w:tcPr>
          <w:p w14:paraId="1242757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3614336</w:t>
            </w:r>
          </w:p>
        </w:tc>
        <w:tc>
          <w:tcPr>
            <w:tcW w:w="458" w:type="pct"/>
            <w:shd w:val="clear" w:color="auto" w:fill="auto"/>
            <w:noWrap/>
            <w:vAlign w:val="center"/>
          </w:tcPr>
          <w:p w14:paraId="1AA05C4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3688307</w:t>
            </w:r>
          </w:p>
        </w:tc>
        <w:tc>
          <w:tcPr>
            <w:tcW w:w="458" w:type="pct"/>
            <w:shd w:val="clear" w:color="auto" w:fill="auto"/>
            <w:noWrap/>
            <w:vAlign w:val="center"/>
          </w:tcPr>
          <w:p w14:paraId="14FFC1D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3763811</w:t>
            </w:r>
          </w:p>
        </w:tc>
      </w:tr>
      <w:tr w:rsidR="003C3DA0" w:rsidRPr="00CC49AB" w14:paraId="4E0933DB" w14:textId="77777777" w:rsidTr="00D34145">
        <w:trPr>
          <w:trHeight w:val="144"/>
          <w:jc w:val="center"/>
        </w:trPr>
        <w:tc>
          <w:tcPr>
            <w:tcW w:w="2251" w:type="pct"/>
            <w:shd w:val="clear" w:color="auto" w:fill="FDE9D9" w:themeFill="accent6" w:themeFillTint="33"/>
          </w:tcPr>
          <w:p w14:paraId="53FD8EBB" w14:textId="77777777" w:rsidR="003C3DA0" w:rsidRPr="00CC49AB" w:rsidRDefault="003C3DA0" w:rsidP="008E11B0">
            <w:pPr>
              <w:spacing w:after="0" w:line="240" w:lineRule="auto"/>
              <w:jc w:val="both"/>
              <w:rPr>
                <w:rFonts w:ascii="Garamond" w:eastAsia="Times New Roman" w:hAnsi="Garamond" w:cs="Times New Roman"/>
                <w:b/>
                <w:bCs/>
                <w:sz w:val="18"/>
                <w:szCs w:val="22"/>
                <w:lang w:eastAsia="en-US"/>
              </w:rPr>
            </w:pPr>
            <w:r w:rsidRPr="00CC49AB">
              <w:rPr>
                <w:rFonts w:ascii="Garamond" w:hAnsi="Garamond" w:cs="Times New Roman"/>
                <w:sz w:val="18"/>
                <w:szCs w:val="22"/>
              </w:rPr>
              <w:t>Kategoria</w:t>
            </w:r>
          </w:p>
        </w:tc>
        <w:tc>
          <w:tcPr>
            <w:tcW w:w="458" w:type="pct"/>
            <w:shd w:val="clear" w:color="auto" w:fill="FDE9D9" w:themeFill="accent6" w:themeFillTint="33"/>
            <w:noWrap/>
            <w:vAlign w:val="center"/>
          </w:tcPr>
          <w:p w14:paraId="41597B3E"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2047</w:t>
            </w:r>
          </w:p>
        </w:tc>
        <w:tc>
          <w:tcPr>
            <w:tcW w:w="458" w:type="pct"/>
            <w:shd w:val="clear" w:color="auto" w:fill="FDE9D9" w:themeFill="accent6" w:themeFillTint="33"/>
            <w:noWrap/>
            <w:vAlign w:val="center"/>
          </w:tcPr>
          <w:p w14:paraId="20D9D52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2048</w:t>
            </w:r>
          </w:p>
        </w:tc>
        <w:tc>
          <w:tcPr>
            <w:tcW w:w="458" w:type="pct"/>
            <w:shd w:val="clear" w:color="auto" w:fill="FDE9D9" w:themeFill="accent6" w:themeFillTint="33"/>
            <w:noWrap/>
            <w:vAlign w:val="center"/>
          </w:tcPr>
          <w:p w14:paraId="5FD3655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2049</w:t>
            </w:r>
          </w:p>
        </w:tc>
        <w:tc>
          <w:tcPr>
            <w:tcW w:w="458" w:type="pct"/>
            <w:shd w:val="clear" w:color="auto" w:fill="FDE9D9" w:themeFill="accent6" w:themeFillTint="33"/>
            <w:noWrap/>
            <w:vAlign w:val="center"/>
          </w:tcPr>
          <w:p w14:paraId="4BE4174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r w:rsidRPr="00CC49AB">
              <w:rPr>
                <w:rFonts w:ascii="Garamond" w:eastAsia="Times New Roman" w:hAnsi="Garamond" w:cs="Times New Roman"/>
                <w:b/>
                <w:bCs/>
                <w:sz w:val="18"/>
                <w:szCs w:val="22"/>
                <w:lang w:eastAsia="en-US"/>
              </w:rPr>
              <w:t>2050</w:t>
            </w:r>
          </w:p>
        </w:tc>
        <w:tc>
          <w:tcPr>
            <w:tcW w:w="458" w:type="pct"/>
            <w:shd w:val="clear" w:color="auto" w:fill="auto"/>
            <w:noWrap/>
            <w:vAlign w:val="center"/>
          </w:tcPr>
          <w:p w14:paraId="085D894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58" w:type="pct"/>
            <w:shd w:val="clear" w:color="auto" w:fill="auto"/>
            <w:noWrap/>
            <w:vAlign w:val="center"/>
          </w:tcPr>
          <w:p w14:paraId="0768797C"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2489B9C8" w14:textId="77777777" w:rsidTr="00D34145">
        <w:trPr>
          <w:trHeight w:val="144"/>
          <w:jc w:val="center"/>
        </w:trPr>
        <w:tc>
          <w:tcPr>
            <w:tcW w:w="2251" w:type="pct"/>
          </w:tcPr>
          <w:p w14:paraId="52174009"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komerciale të shitjes me shumicë dhe pakicë</w:t>
            </w:r>
          </w:p>
        </w:tc>
        <w:tc>
          <w:tcPr>
            <w:tcW w:w="458" w:type="pct"/>
            <w:shd w:val="clear" w:color="auto" w:fill="auto"/>
            <w:noWrap/>
            <w:vAlign w:val="center"/>
          </w:tcPr>
          <w:p w14:paraId="61006D30"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942421</w:t>
            </w:r>
          </w:p>
        </w:tc>
        <w:tc>
          <w:tcPr>
            <w:tcW w:w="458" w:type="pct"/>
            <w:shd w:val="clear" w:color="auto" w:fill="auto"/>
            <w:noWrap/>
            <w:vAlign w:val="center"/>
          </w:tcPr>
          <w:p w14:paraId="6869B50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959936</w:t>
            </w:r>
          </w:p>
        </w:tc>
        <w:tc>
          <w:tcPr>
            <w:tcW w:w="458" w:type="pct"/>
            <w:shd w:val="clear" w:color="auto" w:fill="auto"/>
            <w:noWrap/>
            <w:vAlign w:val="center"/>
          </w:tcPr>
          <w:p w14:paraId="3A53EC7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977777</w:t>
            </w:r>
          </w:p>
        </w:tc>
        <w:tc>
          <w:tcPr>
            <w:tcW w:w="458" w:type="pct"/>
            <w:shd w:val="clear" w:color="auto" w:fill="auto"/>
            <w:noWrap/>
            <w:vAlign w:val="center"/>
          </w:tcPr>
          <w:p w14:paraId="40A49B21"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995949</w:t>
            </w:r>
          </w:p>
        </w:tc>
        <w:tc>
          <w:tcPr>
            <w:tcW w:w="458" w:type="pct"/>
            <w:shd w:val="clear" w:color="auto" w:fill="auto"/>
            <w:noWrap/>
            <w:vAlign w:val="center"/>
          </w:tcPr>
          <w:p w14:paraId="05E0166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58" w:type="pct"/>
            <w:shd w:val="clear" w:color="auto" w:fill="auto"/>
            <w:noWrap/>
            <w:vAlign w:val="center"/>
          </w:tcPr>
          <w:p w14:paraId="00C87052"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8CE1AB0" w14:textId="77777777" w:rsidTr="00D34145">
        <w:trPr>
          <w:trHeight w:val="144"/>
          <w:jc w:val="center"/>
        </w:trPr>
        <w:tc>
          <w:tcPr>
            <w:tcW w:w="2251" w:type="pct"/>
          </w:tcPr>
          <w:p w14:paraId="52A8E5C7"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Zyrat Private</w:t>
            </w:r>
          </w:p>
        </w:tc>
        <w:tc>
          <w:tcPr>
            <w:tcW w:w="458" w:type="pct"/>
            <w:shd w:val="clear" w:color="auto" w:fill="auto"/>
            <w:noWrap/>
            <w:vAlign w:val="center"/>
          </w:tcPr>
          <w:p w14:paraId="3483EA8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193708</w:t>
            </w:r>
          </w:p>
        </w:tc>
        <w:tc>
          <w:tcPr>
            <w:tcW w:w="458" w:type="pct"/>
            <w:shd w:val="clear" w:color="auto" w:fill="auto"/>
            <w:noWrap/>
            <w:vAlign w:val="center"/>
          </w:tcPr>
          <w:p w14:paraId="43C84BE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196975</w:t>
            </w:r>
          </w:p>
        </w:tc>
        <w:tc>
          <w:tcPr>
            <w:tcW w:w="458" w:type="pct"/>
            <w:shd w:val="clear" w:color="auto" w:fill="auto"/>
            <w:noWrap/>
            <w:vAlign w:val="center"/>
          </w:tcPr>
          <w:p w14:paraId="7614AC1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200298</w:t>
            </w:r>
          </w:p>
        </w:tc>
        <w:tc>
          <w:tcPr>
            <w:tcW w:w="458" w:type="pct"/>
            <w:shd w:val="clear" w:color="auto" w:fill="auto"/>
            <w:noWrap/>
            <w:vAlign w:val="center"/>
          </w:tcPr>
          <w:p w14:paraId="121BD48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203676</w:t>
            </w:r>
          </w:p>
        </w:tc>
        <w:tc>
          <w:tcPr>
            <w:tcW w:w="458" w:type="pct"/>
            <w:shd w:val="clear" w:color="auto" w:fill="auto"/>
            <w:noWrap/>
            <w:vAlign w:val="center"/>
          </w:tcPr>
          <w:p w14:paraId="50B488B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58" w:type="pct"/>
            <w:shd w:val="clear" w:color="auto" w:fill="auto"/>
            <w:noWrap/>
            <w:vAlign w:val="center"/>
          </w:tcPr>
          <w:p w14:paraId="38EDE099"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3D015B8" w14:textId="77777777" w:rsidTr="00D34145">
        <w:trPr>
          <w:trHeight w:val="144"/>
          <w:jc w:val="center"/>
        </w:trPr>
        <w:tc>
          <w:tcPr>
            <w:tcW w:w="2251" w:type="pct"/>
          </w:tcPr>
          <w:p w14:paraId="35E281E4" w14:textId="5298809B"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 private</w:t>
            </w:r>
            <w:r w:rsidR="00DC2701" w:rsidRPr="00CC49AB">
              <w:rPr>
                <w:rFonts w:ascii="Garamond" w:hAnsi="Garamond" w:cs="Times New Roman"/>
                <w:sz w:val="18"/>
                <w:szCs w:val="22"/>
              </w:rPr>
              <w:t xml:space="preserve"> </w:t>
            </w:r>
            <w:r w:rsidRPr="00CC49AB">
              <w:rPr>
                <w:rFonts w:ascii="Garamond" w:hAnsi="Garamond" w:cs="Times New Roman"/>
                <w:sz w:val="18"/>
                <w:szCs w:val="22"/>
              </w:rPr>
              <w:t>arsimore</w:t>
            </w:r>
          </w:p>
        </w:tc>
        <w:tc>
          <w:tcPr>
            <w:tcW w:w="458" w:type="pct"/>
            <w:shd w:val="clear" w:color="auto" w:fill="auto"/>
            <w:noWrap/>
            <w:vAlign w:val="center"/>
          </w:tcPr>
          <w:p w14:paraId="4D9DEB4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127628</w:t>
            </w:r>
          </w:p>
        </w:tc>
        <w:tc>
          <w:tcPr>
            <w:tcW w:w="458" w:type="pct"/>
            <w:shd w:val="clear" w:color="auto" w:fill="auto"/>
            <w:noWrap/>
            <w:vAlign w:val="center"/>
          </w:tcPr>
          <w:p w14:paraId="3E571E3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129781</w:t>
            </w:r>
          </w:p>
        </w:tc>
        <w:tc>
          <w:tcPr>
            <w:tcW w:w="458" w:type="pct"/>
            <w:shd w:val="clear" w:color="auto" w:fill="auto"/>
            <w:noWrap/>
            <w:vAlign w:val="center"/>
          </w:tcPr>
          <w:p w14:paraId="2F2FED24"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131970</w:t>
            </w:r>
          </w:p>
        </w:tc>
        <w:tc>
          <w:tcPr>
            <w:tcW w:w="458" w:type="pct"/>
            <w:shd w:val="clear" w:color="auto" w:fill="auto"/>
            <w:noWrap/>
            <w:vAlign w:val="center"/>
          </w:tcPr>
          <w:p w14:paraId="5CA955E5"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134196</w:t>
            </w:r>
          </w:p>
        </w:tc>
        <w:tc>
          <w:tcPr>
            <w:tcW w:w="458" w:type="pct"/>
            <w:shd w:val="clear" w:color="auto" w:fill="auto"/>
            <w:noWrap/>
            <w:vAlign w:val="center"/>
          </w:tcPr>
          <w:p w14:paraId="67510788"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58" w:type="pct"/>
            <w:shd w:val="clear" w:color="auto" w:fill="auto"/>
            <w:noWrap/>
            <w:vAlign w:val="center"/>
          </w:tcPr>
          <w:p w14:paraId="2A9AE85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5803F5C0" w14:textId="77777777" w:rsidTr="00D34145">
        <w:trPr>
          <w:trHeight w:val="144"/>
          <w:jc w:val="center"/>
        </w:trPr>
        <w:tc>
          <w:tcPr>
            <w:tcW w:w="2251" w:type="pct"/>
          </w:tcPr>
          <w:p w14:paraId="30DDEB97"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Hotele dhe restorante</w:t>
            </w:r>
          </w:p>
        </w:tc>
        <w:tc>
          <w:tcPr>
            <w:tcW w:w="458" w:type="pct"/>
            <w:shd w:val="clear" w:color="auto" w:fill="auto"/>
            <w:noWrap/>
            <w:vAlign w:val="center"/>
          </w:tcPr>
          <w:p w14:paraId="4CA3DF17"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2458772</w:t>
            </w:r>
          </w:p>
        </w:tc>
        <w:tc>
          <w:tcPr>
            <w:tcW w:w="458" w:type="pct"/>
            <w:shd w:val="clear" w:color="auto" w:fill="auto"/>
            <w:noWrap/>
            <w:vAlign w:val="center"/>
          </w:tcPr>
          <w:p w14:paraId="45B24A0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2512912</w:t>
            </w:r>
          </w:p>
        </w:tc>
        <w:tc>
          <w:tcPr>
            <w:tcW w:w="458" w:type="pct"/>
            <w:shd w:val="clear" w:color="auto" w:fill="auto"/>
            <w:noWrap/>
            <w:vAlign w:val="center"/>
          </w:tcPr>
          <w:p w14:paraId="63CEABC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2568243</w:t>
            </w:r>
          </w:p>
        </w:tc>
        <w:tc>
          <w:tcPr>
            <w:tcW w:w="458" w:type="pct"/>
            <w:shd w:val="clear" w:color="auto" w:fill="auto"/>
            <w:noWrap/>
            <w:vAlign w:val="center"/>
          </w:tcPr>
          <w:p w14:paraId="0AA01AAE"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2624794</w:t>
            </w:r>
          </w:p>
        </w:tc>
        <w:tc>
          <w:tcPr>
            <w:tcW w:w="458" w:type="pct"/>
            <w:shd w:val="clear" w:color="auto" w:fill="auto"/>
            <w:noWrap/>
            <w:vAlign w:val="center"/>
          </w:tcPr>
          <w:p w14:paraId="3B2C3996"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58" w:type="pct"/>
            <w:shd w:val="clear" w:color="auto" w:fill="auto"/>
            <w:noWrap/>
            <w:vAlign w:val="center"/>
          </w:tcPr>
          <w:p w14:paraId="2AAA080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77BF75D5" w14:textId="77777777" w:rsidTr="00D34145">
        <w:trPr>
          <w:trHeight w:val="144"/>
          <w:jc w:val="center"/>
        </w:trPr>
        <w:tc>
          <w:tcPr>
            <w:tcW w:w="2251" w:type="pct"/>
          </w:tcPr>
          <w:p w14:paraId="2AF79979"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të kujdesit shëndetësor</w:t>
            </w:r>
          </w:p>
        </w:tc>
        <w:tc>
          <w:tcPr>
            <w:tcW w:w="458" w:type="pct"/>
            <w:shd w:val="clear" w:color="auto" w:fill="auto"/>
            <w:noWrap/>
            <w:vAlign w:val="center"/>
          </w:tcPr>
          <w:p w14:paraId="77C77EC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84897</w:t>
            </w:r>
          </w:p>
        </w:tc>
        <w:tc>
          <w:tcPr>
            <w:tcW w:w="458" w:type="pct"/>
            <w:shd w:val="clear" w:color="auto" w:fill="auto"/>
            <w:noWrap/>
            <w:vAlign w:val="center"/>
          </w:tcPr>
          <w:p w14:paraId="3B58D2D2"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86038</w:t>
            </w:r>
          </w:p>
        </w:tc>
        <w:tc>
          <w:tcPr>
            <w:tcW w:w="458" w:type="pct"/>
            <w:shd w:val="clear" w:color="auto" w:fill="auto"/>
            <w:noWrap/>
            <w:vAlign w:val="center"/>
          </w:tcPr>
          <w:p w14:paraId="599C936F"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87194</w:t>
            </w:r>
          </w:p>
        </w:tc>
        <w:tc>
          <w:tcPr>
            <w:tcW w:w="458" w:type="pct"/>
            <w:shd w:val="clear" w:color="auto" w:fill="auto"/>
            <w:noWrap/>
            <w:vAlign w:val="center"/>
          </w:tcPr>
          <w:p w14:paraId="66D0FEA9"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88365</w:t>
            </w:r>
          </w:p>
        </w:tc>
        <w:tc>
          <w:tcPr>
            <w:tcW w:w="458" w:type="pct"/>
            <w:shd w:val="clear" w:color="auto" w:fill="auto"/>
            <w:noWrap/>
            <w:vAlign w:val="center"/>
          </w:tcPr>
          <w:p w14:paraId="7AC68477"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58" w:type="pct"/>
            <w:shd w:val="clear" w:color="auto" w:fill="auto"/>
            <w:noWrap/>
            <w:vAlign w:val="center"/>
          </w:tcPr>
          <w:p w14:paraId="2CD4B8BA"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1555FA2C" w14:textId="77777777" w:rsidTr="00D34145">
        <w:trPr>
          <w:trHeight w:val="144"/>
          <w:jc w:val="center"/>
        </w:trPr>
        <w:tc>
          <w:tcPr>
            <w:tcW w:w="2251" w:type="pct"/>
          </w:tcPr>
          <w:p w14:paraId="07186A69" w14:textId="77777777" w:rsidR="003C3DA0" w:rsidRPr="00CC49AB" w:rsidRDefault="003C3DA0" w:rsidP="008E11B0">
            <w:pPr>
              <w:spacing w:after="0" w:line="240" w:lineRule="auto"/>
              <w:jc w:val="both"/>
              <w:rPr>
                <w:rFonts w:ascii="Garamond" w:hAnsi="Garamond" w:cs="Times New Roman"/>
                <w:sz w:val="18"/>
                <w:szCs w:val="22"/>
              </w:rPr>
            </w:pPr>
            <w:r w:rsidRPr="00CC49AB">
              <w:rPr>
                <w:rFonts w:ascii="Garamond" w:hAnsi="Garamond" w:cs="Times New Roman"/>
                <w:sz w:val="18"/>
                <w:szCs w:val="22"/>
              </w:rPr>
              <w:t>Ndërtesat private sportive</w:t>
            </w:r>
          </w:p>
        </w:tc>
        <w:tc>
          <w:tcPr>
            <w:tcW w:w="458" w:type="pct"/>
            <w:shd w:val="clear" w:color="auto" w:fill="auto"/>
            <w:noWrap/>
            <w:vAlign w:val="center"/>
          </w:tcPr>
          <w:p w14:paraId="4EB705B3"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33453</w:t>
            </w:r>
          </w:p>
        </w:tc>
        <w:tc>
          <w:tcPr>
            <w:tcW w:w="458" w:type="pct"/>
            <w:shd w:val="clear" w:color="auto" w:fill="auto"/>
            <w:noWrap/>
            <w:vAlign w:val="center"/>
          </w:tcPr>
          <w:p w14:paraId="5E628FC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33902</w:t>
            </w:r>
          </w:p>
        </w:tc>
        <w:tc>
          <w:tcPr>
            <w:tcW w:w="458" w:type="pct"/>
            <w:shd w:val="clear" w:color="auto" w:fill="auto"/>
            <w:noWrap/>
            <w:vAlign w:val="center"/>
          </w:tcPr>
          <w:p w14:paraId="0632806A"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34358</w:t>
            </w:r>
          </w:p>
        </w:tc>
        <w:tc>
          <w:tcPr>
            <w:tcW w:w="458" w:type="pct"/>
            <w:shd w:val="clear" w:color="auto" w:fill="auto"/>
            <w:noWrap/>
            <w:vAlign w:val="center"/>
          </w:tcPr>
          <w:p w14:paraId="5A75220C"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34819</w:t>
            </w:r>
          </w:p>
        </w:tc>
        <w:tc>
          <w:tcPr>
            <w:tcW w:w="458" w:type="pct"/>
            <w:shd w:val="clear" w:color="auto" w:fill="auto"/>
            <w:noWrap/>
            <w:vAlign w:val="center"/>
          </w:tcPr>
          <w:p w14:paraId="5AA8016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58" w:type="pct"/>
            <w:shd w:val="clear" w:color="auto" w:fill="auto"/>
            <w:noWrap/>
            <w:vAlign w:val="center"/>
          </w:tcPr>
          <w:p w14:paraId="7A4A7420"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r w:rsidR="003C3DA0" w:rsidRPr="00CC49AB" w14:paraId="438F6FAB" w14:textId="77777777" w:rsidTr="00D34145">
        <w:trPr>
          <w:trHeight w:val="144"/>
          <w:jc w:val="center"/>
        </w:trPr>
        <w:tc>
          <w:tcPr>
            <w:tcW w:w="2251" w:type="pct"/>
          </w:tcPr>
          <w:p w14:paraId="1E6B17EB" w14:textId="77777777" w:rsidR="003C3DA0" w:rsidRPr="00CC49AB" w:rsidRDefault="003C3DA0" w:rsidP="008E11B0">
            <w:pPr>
              <w:spacing w:after="0" w:line="240" w:lineRule="auto"/>
              <w:jc w:val="both"/>
              <w:rPr>
                <w:rFonts w:ascii="Garamond" w:hAnsi="Garamond" w:cs="Times New Roman"/>
                <w:b/>
                <w:bCs/>
                <w:sz w:val="18"/>
                <w:szCs w:val="22"/>
              </w:rPr>
            </w:pPr>
            <w:r w:rsidRPr="00CC49AB">
              <w:rPr>
                <w:rFonts w:ascii="Garamond" w:hAnsi="Garamond" w:cs="Times New Roman"/>
                <w:sz w:val="18"/>
                <w:szCs w:val="22"/>
              </w:rPr>
              <w:t>Totali</w:t>
            </w:r>
          </w:p>
        </w:tc>
        <w:tc>
          <w:tcPr>
            <w:tcW w:w="458" w:type="pct"/>
            <w:shd w:val="clear" w:color="auto" w:fill="auto"/>
            <w:noWrap/>
            <w:vAlign w:val="center"/>
          </w:tcPr>
          <w:p w14:paraId="0D81531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3840879</w:t>
            </w:r>
          </w:p>
        </w:tc>
        <w:tc>
          <w:tcPr>
            <w:tcW w:w="458" w:type="pct"/>
            <w:shd w:val="clear" w:color="auto" w:fill="auto"/>
            <w:noWrap/>
            <w:vAlign w:val="center"/>
          </w:tcPr>
          <w:p w14:paraId="355E309D"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3919543</w:t>
            </w:r>
          </w:p>
        </w:tc>
        <w:tc>
          <w:tcPr>
            <w:tcW w:w="458" w:type="pct"/>
            <w:shd w:val="clear" w:color="auto" w:fill="auto"/>
            <w:noWrap/>
            <w:vAlign w:val="center"/>
          </w:tcPr>
          <w:p w14:paraId="797BCFE6"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3999839</w:t>
            </w:r>
          </w:p>
        </w:tc>
        <w:tc>
          <w:tcPr>
            <w:tcW w:w="458" w:type="pct"/>
            <w:shd w:val="clear" w:color="auto" w:fill="auto"/>
            <w:noWrap/>
            <w:vAlign w:val="center"/>
          </w:tcPr>
          <w:p w14:paraId="1DE394BB" w14:textId="77777777" w:rsidR="003C3DA0" w:rsidRPr="00CC49AB" w:rsidRDefault="003C3DA0" w:rsidP="006D0222">
            <w:pPr>
              <w:spacing w:after="0" w:line="240" w:lineRule="auto"/>
              <w:jc w:val="right"/>
              <w:rPr>
                <w:rFonts w:ascii="Garamond" w:eastAsia="Times New Roman" w:hAnsi="Garamond" w:cs="Times New Roman"/>
                <w:sz w:val="18"/>
                <w:szCs w:val="22"/>
                <w:lang w:eastAsia="en-US"/>
              </w:rPr>
            </w:pPr>
            <w:r w:rsidRPr="00CC49AB">
              <w:rPr>
                <w:rFonts w:ascii="Garamond" w:eastAsia="Times New Roman" w:hAnsi="Garamond" w:cs="Times New Roman"/>
                <w:sz w:val="18"/>
                <w:szCs w:val="22"/>
                <w:lang w:eastAsia="en-US"/>
              </w:rPr>
              <w:t>4081798</w:t>
            </w:r>
          </w:p>
        </w:tc>
        <w:tc>
          <w:tcPr>
            <w:tcW w:w="458" w:type="pct"/>
            <w:shd w:val="clear" w:color="auto" w:fill="auto"/>
            <w:noWrap/>
            <w:vAlign w:val="center"/>
          </w:tcPr>
          <w:p w14:paraId="3ECD8C3F"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c>
          <w:tcPr>
            <w:tcW w:w="458" w:type="pct"/>
            <w:shd w:val="clear" w:color="auto" w:fill="auto"/>
            <w:noWrap/>
            <w:vAlign w:val="center"/>
          </w:tcPr>
          <w:p w14:paraId="6E8A1D35" w14:textId="77777777" w:rsidR="003C3DA0" w:rsidRPr="00CC49AB" w:rsidRDefault="003C3DA0" w:rsidP="006D0222">
            <w:pPr>
              <w:spacing w:after="0" w:line="240" w:lineRule="auto"/>
              <w:jc w:val="right"/>
              <w:rPr>
                <w:rFonts w:ascii="Garamond" w:eastAsia="Times New Roman" w:hAnsi="Garamond" w:cs="Times New Roman"/>
                <w:b/>
                <w:bCs/>
                <w:sz w:val="18"/>
                <w:szCs w:val="22"/>
                <w:lang w:eastAsia="en-US"/>
              </w:rPr>
            </w:pPr>
          </w:p>
        </w:tc>
      </w:tr>
    </w:tbl>
    <w:p w14:paraId="70BBBEDF" w14:textId="77777777" w:rsidR="00E82E3E" w:rsidRPr="00CC49AB" w:rsidRDefault="00E82E3E" w:rsidP="003C3DA0">
      <w:pPr>
        <w:pStyle w:val="Heading1"/>
        <w:numPr>
          <w:ilvl w:val="0"/>
          <w:numId w:val="0"/>
        </w:numPr>
        <w:spacing w:after="0" w:line="240" w:lineRule="auto"/>
        <w:rPr>
          <w:rFonts w:ascii="Garamond" w:hAnsi="Garamond" w:cs="Times New Roman"/>
          <w:color w:val="auto"/>
        </w:rPr>
      </w:pPr>
      <w:bookmarkStart w:id="441" w:name="_Toc184729198"/>
    </w:p>
    <w:p w14:paraId="6D96635A" w14:textId="58F987B2" w:rsidR="003C3DA0" w:rsidRPr="00CC49AB" w:rsidRDefault="003C3DA0" w:rsidP="00E82E3E">
      <w:pPr>
        <w:pStyle w:val="TEKSTIIIIII"/>
      </w:pPr>
      <w:r w:rsidRPr="00CC49AB">
        <w:t>Aneksi 29: Treguesit dhe parametrat e përdorur për analizën e kapitullit 5</w:t>
      </w:r>
      <w:bookmarkEnd w:id="441"/>
    </w:p>
    <w:p w14:paraId="3D6E54BA" w14:textId="77777777" w:rsidR="003C3DA0" w:rsidRPr="00CC49AB" w:rsidRDefault="003C3DA0" w:rsidP="00E82E3E">
      <w:pPr>
        <w:pStyle w:val="TEKSTIIIIII"/>
        <w:rPr>
          <w:b/>
          <w:bCs/>
          <w:szCs w:val="24"/>
        </w:rPr>
      </w:pPr>
      <w:r w:rsidRPr="00CC49AB">
        <w:rPr>
          <w:b/>
          <w:bCs/>
          <w:szCs w:val="24"/>
        </w:rPr>
        <w:t>Ndërtesa e administratës shtetërore e përzgjedhur ka të dhënat e mëposhtme:</w:t>
      </w:r>
    </w:p>
    <w:p w14:paraId="4CB5461A" w14:textId="56DBD632" w:rsidR="003C3DA0" w:rsidRPr="00CC49AB" w:rsidRDefault="003C3DA0" w:rsidP="00E82E3E">
      <w:pPr>
        <w:pStyle w:val="TEKSTIIIIII"/>
        <w:rPr>
          <w:szCs w:val="24"/>
        </w:rPr>
      </w:pPr>
      <w:r w:rsidRPr="00CC49AB">
        <w:rPr>
          <w:szCs w:val="24"/>
        </w:rPr>
        <w:t xml:space="preserve">Tipi i ndërtesës: Administratë </w:t>
      </w:r>
      <w:r w:rsidR="006D0222" w:rsidRPr="00CC49AB">
        <w:rPr>
          <w:szCs w:val="24"/>
        </w:rPr>
        <w:t>publike</w:t>
      </w:r>
    </w:p>
    <w:p w14:paraId="614F27D0" w14:textId="206F12F0" w:rsidR="003C3DA0" w:rsidRPr="00CC49AB" w:rsidRDefault="00CC49AB" w:rsidP="00E82E3E">
      <w:pPr>
        <w:pStyle w:val="TEKSTIIIIII"/>
        <w:rPr>
          <w:szCs w:val="24"/>
        </w:rPr>
      </w:pPr>
      <w:r>
        <w:rPr>
          <w:szCs w:val="24"/>
        </w:rPr>
        <w:t>Nr. i kateve</w:t>
      </w:r>
      <w:r w:rsidR="003C3DA0" w:rsidRPr="00CC49AB">
        <w:rPr>
          <w:szCs w:val="24"/>
        </w:rPr>
        <w:t>: 3</w:t>
      </w:r>
    </w:p>
    <w:p w14:paraId="34B744A2" w14:textId="77777777" w:rsidR="003C3DA0" w:rsidRPr="00CC49AB" w:rsidRDefault="003C3DA0" w:rsidP="00E82E3E">
      <w:pPr>
        <w:pStyle w:val="TEKSTIIIIII"/>
        <w:rPr>
          <w:szCs w:val="24"/>
        </w:rPr>
      </w:pPr>
      <w:r w:rsidRPr="00CC49AB">
        <w:rPr>
          <w:szCs w:val="24"/>
        </w:rPr>
        <w:t>Sipërfaqja totale: 875 m</w:t>
      </w:r>
      <w:r w:rsidRPr="00CC49AB">
        <w:rPr>
          <w:szCs w:val="24"/>
          <w:vertAlign w:val="superscript"/>
        </w:rPr>
        <w:t>2</w:t>
      </w:r>
    </w:p>
    <w:p w14:paraId="75D0CE2B" w14:textId="77777777" w:rsidR="003C3DA0" w:rsidRPr="00CC49AB" w:rsidRDefault="003C3DA0" w:rsidP="00E82E3E">
      <w:pPr>
        <w:pStyle w:val="TEKSTIIIIII"/>
        <w:rPr>
          <w:szCs w:val="24"/>
        </w:rPr>
      </w:pPr>
      <w:r w:rsidRPr="00CC49AB">
        <w:rPr>
          <w:szCs w:val="24"/>
        </w:rPr>
        <w:t>Numri i punonjësve: 28</w:t>
      </w:r>
    </w:p>
    <w:p w14:paraId="66824739" w14:textId="281A3692" w:rsidR="003C3DA0" w:rsidRPr="00CC49AB" w:rsidRDefault="003C3DA0" w:rsidP="00E82E3E">
      <w:pPr>
        <w:pStyle w:val="TEKSTIIIIII"/>
        <w:rPr>
          <w:szCs w:val="24"/>
        </w:rPr>
      </w:pPr>
      <w:r w:rsidRPr="00CC49AB">
        <w:rPr>
          <w:szCs w:val="24"/>
        </w:rPr>
        <w:t xml:space="preserve">Ditët vjetore të punës: Ditë zyrtare të punës, </w:t>
      </w:r>
      <w:r w:rsidR="00CC49AB" w:rsidRPr="00CC49AB">
        <w:rPr>
          <w:szCs w:val="24"/>
        </w:rPr>
        <w:t>e hënë e premte</w:t>
      </w:r>
      <w:r w:rsidRPr="00CC49AB">
        <w:rPr>
          <w:szCs w:val="24"/>
        </w:rPr>
        <w:t>, përjashtuar ditët e festave zyrtare</w:t>
      </w:r>
    </w:p>
    <w:p w14:paraId="2EF33C6F" w14:textId="77777777" w:rsidR="003C3DA0" w:rsidRPr="00CC49AB" w:rsidRDefault="003C3DA0" w:rsidP="00E82E3E">
      <w:pPr>
        <w:pStyle w:val="TEKSTIIIIII"/>
        <w:rPr>
          <w:szCs w:val="24"/>
        </w:rPr>
      </w:pPr>
      <w:r w:rsidRPr="00CC49AB">
        <w:rPr>
          <w:szCs w:val="24"/>
        </w:rPr>
        <w:t>Orari i përditshëm operativ: 8 orë e 30 min.</w:t>
      </w:r>
    </w:p>
    <w:p w14:paraId="4462494A" w14:textId="4527E978" w:rsidR="003C3DA0" w:rsidRPr="00CC49AB" w:rsidRDefault="003C3DA0" w:rsidP="00E82E3E">
      <w:pPr>
        <w:pStyle w:val="TEKSTIIIIII"/>
        <w:rPr>
          <w:szCs w:val="24"/>
        </w:rPr>
      </w:pPr>
      <w:r w:rsidRPr="00CC49AB">
        <w:rPr>
          <w:szCs w:val="24"/>
        </w:rPr>
        <w:t>Ndërtesa e përzgjedhur e administratës shtetërore për</w:t>
      </w:r>
      <w:r w:rsidR="00CC49AB">
        <w:rPr>
          <w:szCs w:val="24"/>
        </w:rPr>
        <w:t>b</w:t>
      </w:r>
      <w:r w:rsidRPr="00CC49AB">
        <w:rPr>
          <w:szCs w:val="24"/>
        </w:rPr>
        <w:t>ëhet nga 3 kate dhe me zona me destinacion zyra, salla mbledhje, ko</w:t>
      </w:r>
      <w:r w:rsidR="00CC49AB">
        <w:rPr>
          <w:szCs w:val="24"/>
        </w:rPr>
        <w:t>r</w:t>
      </w:r>
      <w:r w:rsidRPr="00CC49AB">
        <w:rPr>
          <w:szCs w:val="24"/>
        </w:rPr>
        <w:t xml:space="preserve">ridor, tualet, depo, recepsion. Ndërtesa është në gjendje të amortizuar dhe nuk ofron kushte të përshtatshme për garantimin e komfortit të punonjësve pasi ndërtesa është e patermoizoluar, nuk ka sistem </w:t>
      </w:r>
      <w:r w:rsidR="00F94D19" w:rsidRPr="00CC49AB">
        <w:rPr>
          <w:szCs w:val="24"/>
        </w:rPr>
        <w:t>qendror</w:t>
      </w:r>
      <w:r w:rsidRPr="00CC49AB">
        <w:rPr>
          <w:szCs w:val="24"/>
        </w:rPr>
        <w:t xml:space="preserve"> ngrohje, por ngrohja realizohet me rezistenca elektrike (efekti Joule) në 45% të sipërfaqes së godinës, me kondicioner split individual në 30% të sipërfaqes së godinës ndërkohe 25% e sipërfaqes së godinës nuk është e kondicionuar, pjesën tjetër). Uji i ngrohtë sanitar garantohet përmes ngrohësve elektrik me rezistencë.</w:t>
      </w:r>
    </w:p>
    <w:p w14:paraId="18902777" w14:textId="77777777" w:rsidR="00E82E3E" w:rsidRPr="00CC49AB" w:rsidRDefault="00E82E3E" w:rsidP="00E82E3E">
      <w:pPr>
        <w:pStyle w:val="TEKSTIIIIII"/>
        <w:rPr>
          <w:b/>
          <w:bCs/>
          <w:szCs w:val="24"/>
        </w:rPr>
      </w:pPr>
    </w:p>
    <w:p w14:paraId="6D46BD85" w14:textId="77777777" w:rsidR="003C3DA0" w:rsidRPr="00CC49AB" w:rsidRDefault="003C3DA0" w:rsidP="00E82E3E">
      <w:pPr>
        <w:pStyle w:val="TEKSTIIIIII"/>
        <w:rPr>
          <w:b/>
          <w:bCs/>
          <w:szCs w:val="24"/>
        </w:rPr>
      </w:pPr>
      <w:r w:rsidRPr="00CC49AB">
        <w:rPr>
          <w:b/>
          <w:bCs/>
          <w:szCs w:val="24"/>
        </w:rPr>
        <w:t>Muret e jashtme 38 cm: U = 1.35 W/m</w:t>
      </w:r>
      <w:r w:rsidRPr="00CC49AB">
        <w:rPr>
          <w:b/>
          <w:bCs/>
          <w:szCs w:val="24"/>
          <w:vertAlign w:val="superscript"/>
        </w:rPr>
        <w:t>2</w:t>
      </w:r>
      <w:r w:rsidRPr="00CC49AB">
        <w:rPr>
          <w:b/>
          <w:bCs/>
          <w:szCs w:val="24"/>
        </w:rPr>
        <w:t>K</w:t>
      </w:r>
    </w:p>
    <w:tbl>
      <w:tblPr>
        <w:tblStyle w:val="TableGrid"/>
        <w:tblW w:w="5000" w:type="pct"/>
        <w:tblLook w:val="04A0" w:firstRow="1" w:lastRow="0" w:firstColumn="1" w:lastColumn="0" w:noHBand="0" w:noVBand="1"/>
      </w:tblPr>
      <w:tblGrid>
        <w:gridCol w:w="3084"/>
        <w:gridCol w:w="1651"/>
        <w:gridCol w:w="1765"/>
        <w:gridCol w:w="1524"/>
        <w:gridCol w:w="1326"/>
      </w:tblGrid>
      <w:tr w:rsidR="003C3DA0" w:rsidRPr="00CC49AB" w14:paraId="6508B065" w14:textId="77777777" w:rsidTr="00D34145">
        <w:tc>
          <w:tcPr>
            <w:tcW w:w="1649" w:type="pct"/>
            <w:vAlign w:val="center"/>
          </w:tcPr>
          <w:p w14:paraId="4DE1877C"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Materiali</w:t>
            </w:r>
          </w:p>
        </w:tc>
        <w:tc>
          <w:tcPr>
            <w:tcW w:w="883" w:type="pct"/>
            <w:vAlign w:val="center"/>
          </w:tcPr>
          <w:p w14:paraId="601776BD"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Trashësia</w:t>
            </w:r>
          </w:p>
        </w:tc>
        <w:tc>
          <w:tcPr>
            <w:tcW w:w="944" w:type="pct"/>
            <w:vAlign w:val="center"/>
          </w:tcPr>
          <w:p w14:paraId="7F331091"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Koeficienti i përcjell. termike</w:t>
            </w:r>
          </w:p>
        </w:tc>
        <w:tc>
          <w:tcPr>
            <w:tcW w:w="815" w:type="pct"/>
            <w:vAlign w:val="center"/>
          </w:tcPr>
          <w:p w14:paraId="650F77B2"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Nxehtësia Specifike</w:t>
            </w:r>
          </w:p>
        </w:tc>
        <w:tc>
          <w:tcPr>
            <w:tcW w:w="709" w:type="pct"/>
            <w:vAlign w:val="center"/>
          </w:tcPr>
          <w:p w14:paraId="1D6FCC98"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Densiteti</w:t>
            </w:r>
          </w:p>
        </w:tc>
      </w:tr>
      <w:tr w:rsidR="003C3DA0" w:rsidRPr="00CC49AB" w14:paraId="0F67945A" w14:textId="77777777" w:rsidTr="00D34145">
        <w:tc>
          <w:tcPr>
            <w:tcW w:w="1649" w:type="pct"/>
          </w:tcPr>
          <w:p w14:paraId="1963EFF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Përshkrimi i strukturave të murit</w:t>
            </w:r>
          </w:p>
        </w:tc>
        <w:tc>
          <w:tcPr>
            <w:tcW w:w="883" w:type="pct"/>
          </w:tcPr>
          <w:p w14:paraId="29FA292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(cm)</w:t>
            </w:r>
          </w:p>
        </w:tc>
        <w:tc>
          <w:tcPr>
            <w:tcW w:w="944" w:type="pct"/>
          </w:tcPr>
          <w:p w14:paraId="7D08B29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W/(m</w:t>
            </w:r>
            <m:oMath>
              <m:r>
                <w:rPr>
                  <w:rFonts w:ascii="Cambria Math" w:hAnsi="Cambria Math"/>
                  <w:szCs w:val="20"/>
                  <w:lang w:val="sq-AL"/>
                </w:rPr>
                <m:t>∙</m:t>
              </m:r>
            </m:oMath>
            <w:r w:rsidRPr="00CC49AB">
              <w:rPr>
                <w:rFonts w:ascii="Garamond" w:hAnsi="Garamond" w:cs="Times New Roman"/>
                <w:szCs w:val="20"/>
                <w:lang w:val="sq-AL"/>
              </w:rPr>
              <w:t>K)</w:t>
            </w:r>
          </w:p>
        </w:tc>
        <w:tc>
          <w:tcPr>
            <w:tcW w:w="815" w:type="pct"/>
          </w:tcPr>
          <w:p w14:paraId="51B9839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kJ/(kg</w:t>
            </w:r>
            <m:oMath>
              <m:r>
                <w:rPr>
                  <w:rFonts w:ascii="Cambria Math" w:hAnsi="Cambria Math"/>
                  <w:szCs w:val="20"/>
                  <w:lang w:val="sq-AL"/>
                </w:rPr>
                <m:t>∙</m:t>
              </m:r>
            </m:oMath>
            <w:r w:rsidRPr="00CC49AB">
              <w:rPr>
                <w:rFonts w:ascii="Garamond" w:hAnsi="Garamond" w:cs="Times New Roman"/>
                <w:szCs w:val="20"/>
                <w:lang w:val="sq-AL"/>
              </w:rPr>
              <w:t>K)</w:t>
            </w:r>
          </w:p>
        </w:tc>
        <w:tc>
          <w:tcPr>
            <w:tcW w:w="709" w:type="pct"/>
          </w:tcPr>
          <w:p w14:paraId="54F9D4D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Kg/m</w:t>
            </w:r>
            <w:r w:rsidRPr="00CC49AB">
              <w:rPr>
                <w:rFonts w:ascii="Garamond" w:hAnsi="Garamond" w:cs="Times New Roman"/>
                <w:szCs w:val="20"/>
                <w:vertAlign w:val="superscript"/>
                <w:lang w:val="sq-AL"/>
              </w:rPr>
              <w:t>3</w:t>
            </w:r>
          </w:p>
        </w:tc>
      </w:tr>
      <w:tr w:rsidR="003C3DA0" w:rsidRPr="00CC49AB" w14:paraId="43311173" w14:textId="77777777" w:rsidTr="00D34145">
        <w:tc>
          <w:tcPr>
            <w:tcW w:w="1649" w:type="pct"/>
          </w:tcPr>
          <w:p w14:paraId="13B2FC6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548A3F6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56B03F6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427CD6C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4A47E53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2701129D" w14:textId="77777777" w:rsidTr="00D34145">
        <w:tc>
          <w:tcPr>
            <w:tcW w:w="1649" w:type="pct"/>
          </w:tcPr>
          <w:p w14:paraId="4C77318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Tulla të plota</w:t>
            </w:r>
          </w:p>
        </w:tc>
        <w:tc>
          <w:tcPr>
            <w:tcW w:w="883" w:type="pct"/>
          </w:tcPr>
          <w:p w14:paraId="13B4168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38</w:t>
            </w:r>
          </w:p>
        </w:tc>
        <w:tc>
          <w:tcPr>
            <w:tcW w:w="944" w:type="pct"/>
          </w:tcPr>
          <w:p w14:paraId="7ED231D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0.72</w:t>
            </w:r>
          </w:p>
        </w:tc>
        <w:tc>
          <w:tcPr>
            <w:tcW w:w="815" w:type="pct"/>
          </w:tcPr>
          <w:p w14:paraId="60CF8A7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0.82</w:t>
            </w:r>
          </w:p>
        </w:tc>
        <w:tc>
          <w:tcPr>
            <w:tcW w:w="709" w:type="pct"/>
          </w:tcPr>
          <w:p w14:paraId="14FF739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1,900.00</w:t>
            </w:r>
          </w:p>
        </w:tc>
      </w:tr>
      <w:tr w:rsidR="003C3DA0" w:rsidRPr="00CC49AB" w14:paraId="0305E1DA" w14:textId="77777777" w:rsidTr="00D34145">
        <w:tc>
          <w:tcPr>
            <w:tcW w:w="1649" w:type="pct"/>
          </w:tcPr>
          <w:p w14:paraId="6F33C67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305163E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3D724FE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656F8F6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03DE523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bl>
    <w:p w14:paraId="13B62D0F" w14:textId="77777777" w:rsidR="003C3DA0" w:rsidRPr="00CC49AB" w:rsidRDefault="003C3DA0" w:rsidP="003C3DA0">
      <w:pPr>
        <w:spacing w:after="0" w:line="240" w:lineRule="auto"/>
        <w:rPr>
          <w:rFonts w:ascii="Garamond" w:hAnsi="Garamond" w:cs="Times New Roman"/>
          <w:sz w:val="24"/>
          <w:szCs w:val="24"/>
        </w:rPr>
      </w:pPr>
    </w:p>
    <w:p w14:paraId="4EEB4928"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Muret e jashtme 25 cm: U = 1.79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tbl>
      <w:tblPr>
        <w:tblStyle w:val="TableGrid"/>
        <w:tblW w:w="5000" w:type="pct"/>
        <w:tblLook w:val="04A0" w:firstRow="1" w:lastRow="0" w:firstColumn="1" w:lastColumn="0" w:noHBand="0" w:noVBand="1"/>
      </w:tblPr>
      <w:tblGrid>
        <w:gridCol w:w="3084"/>
        <w:gridCol w:w="1651"/>
        <w:gridCol w:w="1765"/>
        <w:gridCol w:w="1524"/>
        <w:gridCol w:w="1326"/>
      </w:tblGrid>
      <w:tr w:rsidR="003C3DA0" w:rsidRPr="00CC49AB" w14:paraId="654178F3" w14:textId="77777777" w:rsidTr="00D34145">
        <w:tc>
          <w:tcPr>
            <w:tcW w:w="1649" w:type="pct"/>
            <w:vAlign w:val="center"/>
          </w:tcPr>
          <w:p w14:paraId="3362508F"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Materiali</w:t>
            </w:r>
          </w:p>
        </w:tc>
        <w:tc>
          <w:tcPr>
            <w:tcW w:w="883" w:type="pct"/>
            <w:vAlign w:val="center"/>
          </w:tcPr>
          <w:p w14:paraId="5DB94D4C"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Trashësia</w:t>
            </w:r>
          </w:p>
        </w:tc>
        <w:tc>
          <w:tcPr>
            <w:tcW w:w="944" w:type="pct"/>
            <w:vAlign w:val="center"/>
          </w:tcPr>
          <w:p w14:paraId="28D74429"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Koeficienti i përcjell. termike</w:t>
            </w:r>
          </w:p>
        </w:tc>
        <w:tc>
          <w:tcPr>
            <w:tcW w:w="815" w:type="pct"/>
            <w:vAlign w:val="center"/>
          </w:tcPr>
          <w:p w14:paraId="655EB3C8"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Nxehtësia Specifike</w:t>
            </w:r>
          </w:p>
        </w:tc>
        <w:tc>
          <w:tcPr>
            <w:tcW w:w="709" w:type="pct"/>
            <w:vAlign w:val="center"/>
          </w:tcPr>
          <w:p w14:paraId="7D23E628"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Densiteti</w:t>
            </w:r>
          </w:p>
        </w:tc>
      </w:tr>
      <w:tr w:rsidR="003C3DA0" w:rsidRPr="00CC49AB" w14:paraId="1A3EA0D0" w14:textId="77777777" w:rsidTr="008E11B0">
        <w:tc>
          <w:tcPr>
            <w:tcW w:w="1649" w:type="pct"/>
          </w:tcPr>
          <w:p w14:paraId="1BC9FC3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 xml:space="preserve">Përshkrimi i strukturave të murit </w:t>
            </w:r>
          </w:p>
        </w:tc>
        <w:tc>
          <w:tcPr>
            <w:tcW w:w="883" w:type="pct"/>
          </w:tcPr>
          <w:p w14:paraId="2EDC853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(cm)</w:t>
            </w:r>
          </w:p>
        </w:tc>
        <w:tc>
          <w:tcPr>
            <w:tcW w:w="944" w:type="pct"/>
          </w:tcPr>
          <w:p w14:paraId="5CEF8FA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W/(m•K)</w:t>
            </w:r>
          </w:p>
        </w:tc>
        <w:tc>
          <w:tcPr>
            <w:tcW w:w="815" w:type="pct"/>
          </w:tcPr>
          <w:p w14:paraId="6D660EF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kJ/(kg•K)</w:t>
            </w:r>
          </w:p>
        </w:tc>
        <w:tc>
          <w:tcPr>
            <w:tcW w:w="709" w:type="pct"/>
          </w:tcPr>
          <w:p w14:paraId="7F59271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Kg/m</w:t>
            </w:r>
            <w:r w:rsidRPr="00CC49AB">
              <w:rPr>
                <w:rFonts w:ascii="Garamond" w:hAnsi="Garamond" w:cs="Times New Roman"/>
                <w:szCs w:val="20"/>
                <w:vertAlign w:val="superscript"/>
                <w:lang w:val="sq-AL"/>
              </w:rPr>
              <w:t>3</w:t>
            </w:r>
          </w:p>
        </w:tc>
      </w:tr>
      <w:tr w:rsidR="003C3DA0" w:rsidRPr="00CC49AB" w14:paraId="6E9A94F1" w14:textId="77777777" w:rsidTr="008E11B0">
        <w:tc>
          <w:tcPr>
            <w:tcW w:w="1649" w:type="pct"/>
          </w:tcPr>
          <w:p w14:paraId="6FAC093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35EAE2B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0F086F0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5197621D"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379BC9D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1C557144" w14:textId="77777777" w:rsidTr="008E11B0">
        <w:tc>
          <w:tcPr>
            <w:tcW w:w="1649" w:type="pct"/>
          </w:tcPr>
          <w:p w14:paraId="3B50D3F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Tulla të plota</w:t>
            </w:r>
          </w:p>
        </w:tc>
        <w:tc>
          <w:tcPr>
            <w:tcW w:w="883" w:type="pct"/>
          </w:tcPr>
          <w:p w14:paraId="26E092A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25</w:t>
            </w:r>
          </w:p>
        </w:tc>
        <w:tc>
          <w:tcPr>
            <w:tcW w:w="944" w:type="pct"/>
          </w:tcPr>
          <w:p w14:paraId="10670E6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0.72</w:t>
            </w:r>
          </w:p>
        </w:tc>
        <w:tc>
          <w:tcPr>
            <w:tcW w:w="815" w:type="pct"/>
          </w:tcPr>
          <w:p w14:paraId="5CA030F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0.82</w:t>
            </w:r>
          </w:p>
        </w:tc>
        <w:tc>
          <w:tcPr>
            <w:tcW w:w="709" w:type="pct"/>
          </w:tcPr>
          <w:p w14:paraId="0882C89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1,900.00</w:t>
            </w:r>
          </w:p>
        </w:tc>
      </w:tr>
      <w:tr w:rsidR="003C3DA0" w:rsidRPr="00CC49AB" w14:paraId="4AF59E06" w14:textId="77777777" w:rsidTr="008E11B0">
        <w:tc>
          <w:tcPr>
            <w:tcW w:w="1649" w:type="pct"/>
          </w:tcPr>
          <w:p w14:paraId="14E70A9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7E8DB78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1DC718E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7A14163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6FA5E95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bl>
    <w:p w14:paraId="4BBC29EA" w14:textId="77777777" w:rsidR="003C3DA0" w:rsidRPr="00CC49AB" w:rsidRDefault="003C3DA0" w:rsidP="003C3DA0">
      <w:pPr>
        <w:spacing w:after="0" w:line="240" w:lineRule="auto"/>
        <w:rPr>
          <w:rFonts w:ascii="Garamond" w:hAnsi="Garamond" w:cs="Times New Roman"/>
          <w:sz w:val="24"/>
          <w:szCs w:val="24"/>
        </w:rPr>
      </w:pPr>
    </w:p>
    <w:p w14:paraId="0CA0D8C4"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Dysheme betoni me pllaka: U = 1.525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tbl>
      <w:tblPr>
        <w:tblStyle w:val="TableGrid"/>
        <w:tblW w:w="5000" w:type="pct"/>
        <w:tblLook w:val="04A0" w:firstRow="1" w:lastRow="0" w:firstColumn="1" w:lastColumn="0" w:noHBand="0" w:noVBand="1"/>
      </w:tblPr>
      <w:tblGrid>
        <w:gridCol w:w="3084"/>
        <w:gridCol w:w="1651"/>
        <w:gridCol w:w="1765"/>
        <w:gridCol w:w="1524"/>
        <w:gridCol w:w="1326"/>
      </w:tblGrid>
      <w:tr w:rsidR="003C3DA0" w:rsidRPr="00CC49AB" w14:paraId="2EC9F6E5" w14:textId="77777777" w:rsidTr="00D34145">
        <w:tc>
          <w:tcPr>
            <w:tcW w:w="1649" w:type="pct"/>
            <w:vAlign w:val="center"/>
          </w:tcPr>
          <w:p w14:paraId="11A89A1E"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lastRenderedPageBreak/>
              <w:t>Materiali</w:t>
            </w:r>
          </w:p>
        </w:tc>
        <w:tc>
          <w:tcPr>
            <w:tcW w:w="883" w:type="pct"/>
            <w:vAlign w:val="center"/>
          </w:tcPr>
          <w:p w14:paraId="0C2D2C3F"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Trashësia</w:t>
            </w:r>
          </w:p>
        </w:tc>
        <w:tc>
          <w:tcPr>
            <w:tcW w:w="944" w:type="pct"/>
            <w:vAlign w:val="center"/>
          </w:tcPr>
          <w:p w14:paraId="3C071AF8"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Koeficienti i përcjell. termike</w:t>
            </w:r>
          </w:p>
        </w:tc>
        <w:tc>
          <w:tcPr>
            <w:tcW w:w="815" w:type="pct"/>
            <w:vAlign w:val="center"/>
          </w:tcPr>
          <w:p w14:paraId="77A26AC4"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Nxehtësia Specifike</w:t>
            </w:r>
          </w:p>
        </w:tc>
        <w:tc>
          <w:tcPr>
            <w:tcW w:w="709" w:type="pct"/>
            <w:vAlign w:val="center"/>
          </w:tcPr>
          <w:p w14:paraId="2CE6D6C4"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Densiteti</w:t>
            </w:r>
          </w:p>
        </w:tc>
      </w:tr>
      <w:tr w:rsidR="003C3DA0" w:rsidRPr="00CC49AB" w14:paraId="7CD29802" w14:textId="77777777" w:rsidTr="008E11B0">
        <w:tc>
          <w:tcPr>
            <w:tcW w:w="1649" w:type="pct"/>
          </w:tcPr>
          <w:p w14:paraId="151172E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Përshkrimi i strukturave të murit</w:t>
            </w:r>
          </w:p>
        </w:tc>
        <w:tc>
          <w:tcPr>
            <w:tcW w:w="883" w:type="pct"/>
          </w:tcPr>
          <w:p w14:paraId="5972CFB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(cm)</w:t>
            </w:r>
          </w:p>
        </w:tc>
        <w:tc>
          <w:tcPr>
            <w:tcW w:w="944" w:type="pct"/>
          </w:tcPr>
          <w:p w14:paraId="2498066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W/(m</w:t>
            </w:r>
            <m:oMath>
              <m:r>
                <w:rPr>
                  <w:rFonts w:ascii="Cambria Math" w:hAnsi="Cambria Math"/>
                  <w:szCs w:val="20"/>
                  <w:lang w:val="sq-AL"/>
                </w:rPr>
                <m:t>∙</m:t>
              </m:r>
            </m:oMath>
            <w:r w:rsidRPr="00CC49AB">
              <w:rPr>
                <w:rFonts w:ascii="Garamond" w:hAnsi="Garamond" w:cs="Times New Roman"/>
                <w:szCs w:val="20"/>
                <w:lang w:val="sq-AL"/>
              </w:rPr>
              <w:t>K)</w:t>
            </w:r>
          </w:p>
        </w:tc>
        <w:tc>
          <w:tcPr>
            <w:tcW w:w="815" w:type="pct"/>
          </w:tcPr>
          <w:p w14:paraId="773ABCF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kJ/(kg</w:t>
            </w:r>
            <m:oMath>
              <m:r>
                <w:rPr>
                  <w:rFonts w:ascii="Cambria Math" w:hAnsi="Cambria Math"/>
                  <w:szCs w:val="20"/>
                  <w:lang w:val="sq-AL"/>
                </w:rPr>
                <m:t>∙</m:t>
              </m:r>
            </m:oMath>
            <w:r w:rsidRPr="00CC49AB">
              <w:rPr>
                <w:rFonts w:ascii="Garamond" w:hAnsi="Garamond" w:cs="Times New Roman"/>
                <w:szCs w:val="20"/>
                <w:lang w:val="sq-AL"/>
              </w:rPr>
              <w:t>K)</w:t>
            </w:r>
          </w:p>
        </w:tc>
        <w:tc>
          <w:tcPr>
            <w:tcW w:w="709" w:type="pct"/>
          </w:tcPr>
          <w:p w14:paraId="236F386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Kg/m</w:t>
            </w:r>
            <w:r w:rsidRPr="00CC49AB">
              <w:rPr>
                <w:rFonts w:ascii="Garamond" w:hAnsi="Garamond" w:cs="Times New Roman"/>
                <w:szCs w:val="20"/>
                <w:vertAlign w:val="superscript"/>
                <w:lang w:val="sq-AL"/>
              </w:rPr>
              <w:t>3</w:t>
            </w:r>
          </w:p>
        </w:tc>
      </w:tr>
      <w:tr w:rsidR="003C3DA0" w:rsidRPr="00CC49AB" w14:paraId="411E0AA7" w14:textId="77777777" w:rsidTr="008E11B0">
        <w:tc>
          <w:tcPr>
            <w:tcW w:w="1649" w:type="pct"/>
          </w:tcPr>
          <w:p w14:paraId="361E7C7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Pllaka qeramike</w:t>
            </w:r>
          </w:p>
        </w:tc>
        <w:tc>
          <w:tcPr>
            <w:tcW w:w="883" w:type="pct"/>
          </w:tcPr>
          <w:p w14:paraId="4A999EE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0271A3D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1.05</w:t>
            </w:r>
          </w:p>
        </w:tc>
        <w:tc>
          <w:tcPr>
            <w:tcW w:w="815" w:type="pct"/>
          </w:tcPr>
          <w:p w14:paraId="5CA7311E" w14:textId="77777777" w:rsidR="003C3DA0" w:rsidRPr="00CC49AB" w:rsidRDefault="003C3DA0" w:rsidP="008E11B0">
            <w:pPr>
              <w:spacing w:after="0"/>
              <w:rPr>
                <w:rFonts w:ascii="Garamond" w:hAnsi="Garamond" w:cs="Times New Roman"/>
                <w:szCs w:val="20"/>
                <w:lang w:val="sq-AL"/>
              </w:rPr>
            </w:pPr>
          </w:p>
        </w:tc>
        <w:tc>
          <w:tcPr>
            <w:tcW w:w="709" w:type="pct"/>
          </w:tcPr>
          <w:p w14:paraId="151426B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2,000.00</w:t>
            </w:r>
          </w:p>
        </w:tc>
      </w:tr>
      <w:tr w:rsidR="003C3DA0" w:rsidRPr="00CC49AB" w14:paraId="596AD067" w14:textId="77777777" w:rsidTr="008E11B0">
        <w:tc>
          <w:tcPr>
            <w:tcW w:w="1649" w:type="pct"/>
          </w:tcPr>
          <w:p w14:paraId="388B902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Llaç çimentoje</w:t>
            </w:r>
          </w:p>
        </w:tc>
        <w:tc>
          <w:tcPr>
            <w:tcW w:w="883" w:type="pct"/>
          </w:tcPr>
          <w:p w14:paraId="5D25AF5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09C5470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1.4</w:t>
            </w:r>
          </w:p>
        </w:tc>
        <w:tc>
          <w:tcPr>
            <w:tcW w:w="815" w:type="pct"/>
          </w:tcPr>
          <w:p w14:paraId="70435D0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635545F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5C76963D" w14:textId="77777777" w:rsidTr="008E11B0">
        <w:tc>
          <w:tcPr>
            <w:tcW w:w="1649" w:type="pct"/>
          </w:tcPr>
          <w:p w14:paraId="71C9E2E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Hidroizolim</w:t>
            </w:r>
          </w:p>
        </w:tc>
        <w:tc>
          <w:tcPr>
            <w:tcW w:w="883" w:type="pct"/>
          </w:tcPr>
          <w:p w14:paraId="691359F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0.4</w:t>
            </w:r>
          </w:p>
        </w:tc>
        <w:tc>
          <w:tcPr>
            <w:tcW w:w="944" w:type="pct"/>
          </w:tcPr>
          <w:p w14:paraId="266F37A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0.26</w:t>
            </w:r>
          </w:p>
        </w:tc>
        <w:tc>
          <w:tcPr>
            <w:tcW w:w="815" w:type="pct"/>
          </w:tcPr>
          <w:p w14:paraId="13B753E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1.51</w:t>
            </w:r>
          </w:p>
        </w:tc>
        <w:tc>
          <w:tcPr>
            <w:tcW w:w="709" w:type="pct"/>
          </w:tcPr>
          <w:p w14:paraId="7B1B2C1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1,300.00</w:t>
            </w:r>
          </w:p>
        </w:tc>
      </w:tr>
      <w:tr w:rsidR="003C3DA0" w:rsidRPr="00CC49AB" w14:paraId="1A99065F" w14:textId="77777777" w:rsidTr="008E11B0">
        <w:trPr>
          <w:trHeight w:val="143"/>
        </w:trPr>
        <w:tc>
          <w:tcPr>
            <w:tcW w:w="1649" w:type="pct"/>
          </w:tcPr>
          <w:p w14:paraId="4C6E8AF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Beton</w:t>
            </w:r>
          </w:p>
        </w:tc>
        <w:tc>
          <w:tcPr>
            <w:tcW w:w="883" w:type="pct"/>
          </w:tcPr>
          <w:p w14:paraId="47D6C3C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8</w:t>
            </w:r>
          </w:p>
        </w:tc>
        <w:tc>
          <w:tcPr>
            <w:tcW w:w="944" w:type="pct"/>
          </w:tcPr>
          <w:p w14:paraId="1522A30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1.91</w:t>
            </w:r>
          </w:p>
        </w:tc>
        <w:tc>
          <w:tcPr>
            <w:tcW w:w="815" w:type="pct"/>
          </w:tcPr>
          <w:p w14:paraId="6CD4502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0.88</w:t>
            </w:r>
          </w:p>
        </w:tc>
        <w:tc>
          <w:tcPr>
            <w:tcW w:w="709" w:type="pct"/>
          </w:tcPr>
          <w:p w14:paraId="2813CC8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2,000.00</w:t>
            </w:r>
          </w:p>
        </w:tc>
      </w:tr>
      <w:tr w:rsidR="003C3DA0" w:rsidRPr="00CC49AB" w14:paraId="1A61573D" w14:textId="77777777" w:rsidTr="008E11B0">
        <w:tc>
          <w:tcPr>
            <w:tcW w:w="1649" w:type="pct"/>
          </w:tcPr>
          <w:p w14:paraId="7B96230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Çakull</w:t>
            </w:r>
          </w:p>
        </w:tc>
        <w:tc>
          <w:tcPr>
            <w:tcW w:w="883" w:type="pct"/>
          </w:tcPr>
          <w:p w14:paraId="49C9DBE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w:t>
            </w:r>
          </w:p>
        </w:tc>
        <w:tc>
          <w:tcPr>
            <w:tcW w:w="944" w:type="pct"/>
          </w:tcPr>
          <w:p w14:paraId="6006984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2.2</w:t>
            </w:r>
          </w:p>
        </w:tc>
        <w:tc>
          <w:tcPr>
            <w:tcW w:w="815" w:type="pct"/>
          </w:tcPr>
          <w:p w14:paraId="780C56F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0.88</w:t>
            </w:r>
          </w:p>
        </w:tc>
        <w:tc>
          <w:tcPr>
            <w:tcW w:w="709" w:type="pct"/>
          </w:tcPr>
          <w:p w14:paraId="0C725CD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2,400.00</w:t>
            </w:r>
          </w:p>
        </w:tc>
      </w:tr>
      <w:tr w:rsidR="003C3DA0" w:rsidRPr="00CC49AB" w14:paraId="335EB4F4" w14:textId="77777777" w:rsidTr="008E11B0">
        <w:tc>
          <w:tcPr>
            <w:tcW w:w="1649" w:type="pct"/>
          </w:tcPr>
          <w:p w14:paraId="235C878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Tokë e ngjeshur</w:t>
            </w:r>
          </w:p>
        </w:tc>
        <w:tc>
          <w:tcPr>
            <w:tcW w:w="883" w:type="pct"/>
          </w:tcPr>
          <w:p w14:paraId="2FC8A4C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60</w:t>
            </w:r>
          </w:p>
        </w:tc>
        <w:tc>
          <w:tcPr>
            <w:tcW w:w="944" w:type="pct"/>
          </w:tcPr>
          <w:p w14:paraId="3F674D5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w:t>
            </w:r>
          </w:p>
        </w:tc>
        <w:tc>
          <w:tcPr>
            <w:tcW w:w="815" w:type="pct"/>
          </w:tcPr>
          <w:p w14:paraId="790F395A" w14:textId="77777777" w:rsidR="003C3DA0" w:rsidRPr="00CC49AB" w:rsidRDefault="003C3DA0" w:rsidP="008E11B0">
            <w:pPr>
              <w:spacing w:after="0"/>
              <w:rPr>
                <w:rFonts w:ascii="Garamond" w:hAnsi="Garamond" w:cs="Times New Roman"/>
                <w:szCs w:val="20"/>
                <w:lang w:val="sq-AL"/>
              </w:rPr>
            </w:pPr>
          </w:p>
        </w:tc>
        <w:tc>
          <w:tcPr>
            <w:tcW w:w="709" w:type="pct"/>
          </w:tcPr>
          <w:p w14:paraId="581832B8" w14:textId="77777777" w:rsidR="003C3DA0" w:rsidRPr="00CC49AB" w:rsidRDefault="003C3DA0" w:rsidP="008E11B0">
            <w:pPr>
              <w:spacing w:after="0"/>
              <w:rPr>
                <w:rFonts w:ascii="Garamond" w:hAnsi="Garamond" w:cs="Times New Roman"/>
                <w:szCs w:val="20"/>
                <w:lang w:val="sq-AL"/>
              </w:rPr>
            </w:pPr>
          </w:p>
        </w:tc>
      </w:tr>
      <w:tr w:rsidR="003C3DA0" w:rsidRPr="00CC49AB" w14:paraId="04282DBD" w14:textId="77777777" w:rsidTr="008E11B0">
        <w:tc>
          <w:tcPr>
            <w:tcW w:w="1649" w:type="pct"/>
          </w:tcPr>
          <w:p w14:paraId="5350D4FF" w14:textId="77777777" w:rsidR="003C3DA0" w:rsidRPr="00CC49AB" w:rsidRDefault="003C3DA0" w:rsidP="008E11B0">
            <w:pPr>
              <w:spacing w:after="0"/>
              <w:rPr>
                <w:rFonts w:ascii="Garamond" w:hAnsi="Garamond" w:cs="Times New Roman"/>
                <w:szCs w:val="20"/>
                <w:lang w:val="sq-AL"/>
              </w:rPr>
            </w:pPr>
          </w:p>
        </w:tc>
        <w:tc>
          <w:tcPr>
            <w:tcW w:w="883" w:type="pct"/>
          </w:tcPr>
          <w:p w14:paraId="5F082B1A" w14:textId="77777777" w:rsidR="003C3DA0" w:rsidRPr="00CC49AB" w:rsidRDefault="003C3DA0" w:rsidP="008E11B0">
            <w:pPr>
              <w:spacing w:after="0"/>
              <w:rPr>
                <w:rFonts w:ascii="Garamond" w:hAnsi="Garamond" w:cs="Times New Roman"/>
                <w:szCs w:val="20"/>
                <w:lang w:val="sq-AL"/>
              </w:rPr>
            </w:pPr>
          </w:p>
        </w:tc>
        <w:tc>
          <w:tcPr>
            <w:tcW w:w="944" w:type="pct"/>
          </w:tcPr>
          <w:p w14:paraId="576A76EF" w14:textId="77777777" w:rsidR="003C3DA0" w:rsidRPr="00CC49AB" w:rsidRDefault="003C3DA0" w:rsidP="008E11B0">
            <w:pPr>
              <w:spacing w:after="0"/>
              <w:rPr>
                <w:rFonts w:ascii="Garamond" w:hAnsi="Garamond" w:cs="Times New Roman"/>
                <w:szCs w:val="20"/>
                <w:lang w:val="sq-AL"/>
              </w:rPr>
            </w:pPr>
          </w:p>
        </w:tc>
        <w:tc>
          <w:tcPr>
            <w:tcW w:w="815" w:type="pct"/>
          </w:tcPr>
          <w:p w14:paraId="2A619DA5" w14:textId="77777777" w:rsidR="003C3DA0" w:rsidRPr="00CC49AB" w:rsidRDefault="003C3DA0" w:rsidP="008E11B0">
            <w:pPr>
              <w:spacing w:after="0"/>
              <w:rPr>
                <w:rFonts w:ascii="Garamond" w:hAnsi="Garamond" w:cs="Times New Roman"/>
                <w:szCs w:val="20"/>
                <w:lang w:val="sq-AL"/>
              </w:rPr>
            </w:pPr>
          </w:p>
        </w:tc>
        <w:tc>
          <w:tcPr>
            <w:tcW w:w="709" w:type="pct"/>
          </w:tcPr>
          <w:p w14:paraId="7DE98F37" w14:textId="77777777" w:rsidR="003C3DA0" w:rsidRPr="00CC49AB" w:rsidRDefault="003C3DA0" w:rsidP="008E11B0">
            <w:pPr>
              <w:spacing w:after="0"/>
              <w:rPr>
                <w:rFonts w:ascii="Garamond" w:hAnsi="Garamond" w:cs="Times New Roman"/>
                <w:szCs w:val="20"/>
                <w:lang w:val="sq-AL"/>
              </w:rPr>
            </w:pPr>
          </w:p>
        </w:tc>
      </w:tr>
      <w:tr w:rsidR="003C3DA0" w:rsidRPr="00CC49AB" w14:paraId="67CCC1A2" w14:textId="77777777" w:rsidTr="008E11B0">
        <w:tc>
          <w:tcPr>
            <w:tcW w:w="1649" w:type="pct"/>
          </w:tcPr>
          <w:p w14:paraId="146F6FC6" w14:textId="77777777" w:rsidR="003C3DA0" w:rsidRPr="00CC49AB" w:rsidRDefault="003C3DA0" w:rsidP="008E11B0">
            <w:pPr>
              <w:spacing w:after="0"/>
              <w:rPr>
                <w:rFonts w:ascii="Garamond" w:hAnsi="Garamond" w:cs="Times New Roman"/>
                <w:szCs w:val="20"/>
                <w:lang w:val="sq-AL"/>
              </w:rPr>
            </w:pPr>
          </w:p>
        </w:tc>
        <w:tc>
          <w:tcPr>
            <w:tcW w:w="883" w:type="pct"/>
          </w:tcPr>
          <w:p w14:paraId="121FB6AE" w14:textId="77777777" w:rsidR="003C3DA0" w:rsidRPr="00CC49AB" w:rsidRDefault="003C3DA0" w:rsidP="008E11B0">
            <w:pPr>
              <w:spacing w:after="0"/>
              <w:rPr>
                <w:rFonts w:ascii="Garamond" w:hAnsi="Garamond" w:cs="Times New Roman"/>
                <w:szCs w:val="20"/>
                <w:lang w:val="sq-AL"/>
              </w:rPr>
            </w:pPr>
          </w:p>
        </w:tc>
        <w:tc>
          <w:tcPr>
            <w:tcW w:w="944" w:type="pct"/>
          </w:tcPr>
          <w:p w14:paraId="65AFEA14" w14:textId="77777777" w:rsidR="003C3DA0" w:rsidRPr="00CC49AB" w:rsidRDefault="003C3DA0" w:rsidP="008E11B0">
            <w:pPr>
              <w:spacing w:after="0"/>
              <w:rPr>
                <w:rFonts w:ascii="Garamond" w:hAnsi="Garamond" w:cs="Times New Roman"/>
                <w:szCs w:val="20"/>
                <w:lang w:val="sq-AL"/>
              </w:rPr>
            </w:pPr>
          </w:p>
        </w:tc>
        <w:tc>
          <w:tcPr>
            <w:tcW w:w="815" w:type="pct"/>
          </w:tcPr>
          <w:p w14:paraId="28B3FC4D" w14:textId="77777777" w:rsidR="003C3DA0" w:rsidRPr="00CC49AB" w:rsidRDefault="003C3DA0" w:rsidP="008E11B0">
            <w:pPr>
              <w:spacing w:after="0"/>
              <w:rPr>
                <w:rFonts w:ascii="Garamond" w:hAnsi="Garamond" w:cs="Times New Roman"/>
                <w:szCs w:val="20"/>
                <w:lang w:val="sq-AL"/>
              </w:rPr>
            </w:pPr>
          </w:p>
        </w:tc>
        <w:tc>
          <w:tcPr>
            <w:tcW w:w="709" w:type="pct"/>
          </w:tcPr>
          <w:p w14:paraId="1BE2D331" w14:textId="77777777" w:rsidR="003C3DA0" w:rsidRPr="00CC49AB" w:rsidRDefault="003C3DA0" w:rsidP="008E11B0">
            <w:pPr>
              <w:spacing w:after="0"/>
              <w:rPr>
                <w:rFonts w:ascii="Garamond" w:hAnsi="Garamond" w:cs="Times New Roman"/>
                <w:szCs w:val="20"/>
                <w:lang w:val="sq-AL"/>
              </w:rPr>
            </w:pPr>
          </w:p>
        </w:tc>
      </w:tr>
      <w:tr w:rsidR="003C3DA0" w:rsidRPr="00CC49AB" w14:paraId="622B00D7" w14:textId="77777777" w:rsidTr="008E11B0">
        <w:tc>
          <w:tcPr>
            <w:tcW w:w="1649" w:type="pct"/>
          </w:tcPr>
          <w:p w14:paraId="352D64F4" w14:textId="77777777" w:rsidR="003C3DA0" w:rsidRPr="00CC49AB" w:rsidRDefault="003C3DA0" w:rsidP="008E11B0">
            <w:pPr>
              <w:spacing w:after="0"/>
              <w:rPr>
                <w:rFonts w:ascii="Garamond" w:hAnsi="Garamond" w:cs="Times New Roman"/>
                <w:szCs w:val="20"/>
                <w:lang w:val="sq-AL"/>
              </w:rPr>
            </w:pPr>
          </w:p>
        </w:tc>
        <w:tc>
          <w:tcPr>
            <w:tcW w:w="883" w:type="pct"/>
          </w:tcPr>
          <w:p w14:paraId="2986BD35" w14:textId="77777777" w:rsidR="003C3DA0" w:rsidRPr="00CC49AB" w:rsidRDefault="003C3DA0" w:rsidP="008E11B0">
            <w:pPr>
              <w:spacing w:after="0"/>
              <w:rPr>
                <w:rFonts w:ascii="Garamond" w:hAnsi="Garamond" w:cs="Times New Roman"/>
                <w:szCs w:val="20"/>
                <w:lang w:val="sq-AL"/>
              </w:rPr>
            </w:pPr>
          </w:p>
        </w:tc>
        <w:tc>
          <w:tcPr>
            <w:tcW w:w="944" w:type="pct"/>
          </w:tcPr>
          <w:p w14:paraId="3115688E" w14:textId="77777777" w:rsidR="003C3DA0" w:rsidRPr="00CC49AB" w:rsidRDefault="003C3DA0" w:rsidP="008E11B0">
            <w:pPr>
              <w:spacing w:after="0"/>
              <w:rPr>
                <w:rFonts w:ascii="Garamond" w:hAnsi="Garamond" w:cs="Times New Roman"/>
                <w:szCs w:val="20"/>
                <w:lang w:val="sq-AL"/>
              </w:rPr>
            </w:pPr>
          </w:p>
        </w:tc>
        <w:tc>
          <w:tcPr>
            <w:tcW w:w="815" w:type="pct"/>
          </w:tcPr>
          <w:p w14:paraId="1D58E24F" w14:textId="77777777" w:rsidR="003C3DA0" w:rsidRPr="00CC49AB" w:rsidRDefault="003C3DA0" w:rsidP="008E11B0">
            <w:pPr>
              <w:spacing w:after="0"/>
              <w:rPr>
                <w:rFonts w:ascii="Garamond" w:hAnsi="Garamond" w:cs="Times New Roman"/>
                <w:szCs w:val="20"/>
                <w:lang w:val="sq-AL"/>
              </w:rPr>
            </w:pPr>
          </w:p>
        </w:tc>
        <w:tc>
          <w:tcPr>
            <w:tcW w:w="709" w:type="pct"/>
          </w:tcPr>
          <w:p w14:paraId="75EEB88D" w14:textId="77777777" w:rsidR="003C3DA0" w:rsidRPr="00CC49AB" w:rsidRDefault="003C3DA0" w:rsidP="008E11B0">
            <w:pPr>
              <w:spacing w:after="0"/>
              <w:rPr>
                <w:rFonts w:ascii="Garamond" w:hAnsi="Garamond" w:cs="Times New Roman"/>
                <w:szCs w:val="20"/>
                <w:lang w:val="sq-AL"/>
              </w:rPr>
            </w:pPr>
          </w:p>
        </w:tc>
      </w:tr>
    </w:tbl>
    <w:p w14:paraId="26CC2F9E" w14:textId="77777777" w:rsidR="003C3DA0" w:rsidRPr="00CC49AB" w:rsidRDefault="003C3DA0" w:rsidP="003C3DA0">
      <w:pPr>
        <w:spacing w:after="0" w:line="240" w:lineRule="auto"/>
        <w:rPr>
          <w:rFonts w:ascii="Garamond" w:hAnsi="Garamond" w:cs="Times New Roman"/>
          <w:sz w:val="24"/>
          <w:szCs w:val="24"/>
        </w:rPr>
      </w:pPr>
    </w:p>
    <w:p w14:paraId="024B8F60"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Soletë: U = 1.67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tbl>
      <w:tblPr>
        <w:tblStyle w:val="TableGrid"/>
        <w:tblW w:w="5000" w:type="pct"/>
        <w:tblLook w:val="04A0" w:firstRow="1" w:lastRow="0" w:firstColumn="1" w:lastColumn="0" w:noHBand="0" w:noVBand="1"/>
      </w:tblPr>
      <w:tblGrid>
        <w:gridCol w:w="3084"/>
        <w:gridCol w:w="1651"/>
        <w:gridCol w:w="1765"/>
        <w:gridCol w:w="1524"/>
        <w:gridCol w:w="1326"/>
      </w:tblGrid>
      <w:tr w:rsidR="003C3DA0" w:rsidRPr="00CC49AB" w14:paraId="4DFB000E" w14:textId="77777777" w:rsidTr="00D34145">
        <w:trPr>
          <w:trHeight w:val="20"/>
        </w:trPr>
        <w:tc>
          <w:tcPr>
            <w:tcW w:w="1649" w:type="pct"/>
            <w:vAlign w:val="center"/>
          </w:tcPr>
          <w:p w14:paraId="27C81A96"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Materiali</w:t>
            </w:r>
          </w:p>
        </w:tc>
        <w:tc>
          <w:tcPr>
            <w:tcW w:w="883" w:type="pct"/>
            <w:vAlign w:val="center"/>
          </w:tcPr>
          <w:p w14:paraId="42B0B5A0"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Trashësia</w:t>
            </w:r>
          </w:p>
        </w:tc>
        <w:tc>
          <w:tcPr>
            <w:tcW w:w="944" w:type="pct"/>
            <w:vAlign w:val="center"/>
          </w:tcPr>
          <w:p w14:paraId="10349066"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Koeficienti i përcjell. termike</w:t>
            </w:r>
          </w:p>
        </w:tc>
        <w:tc>
          <w:tcPr>
            <w:tcW w:w="815" w:type="pct"/>
            <w:vAlign w:val="center"/>
          </w:tcPr>
          <w:p w14:paraId="4B94414A"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Nxehtësia Specifike</w:t>
            </w:r>
          </w:p>
        </w:tc>
        <w:tc>
          <w:tcPr>
            <w:tcW w:w="709" w:type="pct"/>
            <w:vAlign w:val="center"/>
          </w:tcPr>
          <w:p w14:paraId="1199A27B"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Densiteti</w:t>
            </w:r>
          </w:p>
        </w:tc>
      </w:tr>
      <w:tr w:rsidR="003C3DA0" w:rsidRPr="00CC49AB" w14:paraId="63BB0048" w14:textId="77777777" w:rsidTr="008E11B0">
        <w:tc>
          <w:tcPr>
            <w:tcW w:w="1649" w:type="pct"/>
          </w:tcPr>
          <w:p w14:paraId="313DFBD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Përshkrimi i strukturave të murit</w:t>
            </w:r>
          </w:p>
        </w:tc>
        <w:tc>
          <w:tcPr>
            <w:tcW w:w="883" w:type="pct"/>
          </w:tcPr>
          <w:p w14:paraId="31F3506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(cm)</w:t>
            </w:r>
          </w:p>
        </w:tc>
        <w:tc>
          <w:tcPr>
            <w:tcW w:w="944" w:type="pct"/>
          </w:tcPr>
          <w:p w14:paraId="5E5F7AF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W/(m</w:t>
            </w:r>
            <m:oMath>
              <m:r>
                <w:rPr>
                  <w:rFonts w:ascii="Cambria Math" w:hAnsi="Cambria Math"/>
                  <w:szCs w:val="20"/>
                  <w:lang w:val="sq-AL"/>
                </w:rPr>
                <m:t>∙</m:t>
              </m:r>
            </m:oMath>
            <w:r w:rsidRPr="00CC49AB">
              <w:rPr>
                <w:rFonts w:ascii="Garamond" w:hAnsi="Garamond" w:cs="Times New Roman"/>
                <w:szCs w:val="20"/>
                <w:lang w:val="sq-AL"/>
              </w:rPr>
              <w:t>K)</w:t>
            </w:r>
          </w:p>
        </w:tc>
        <w:tc>
          <w:tcPr>
            <w:tcW w:w="815" w:type="pct"/>
          </w:tcPr>
          <w:p w14:paraId="0FFC6A5D"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kJ/(kg</w:t>
            </w:r>
            <m:oMath>
              <m:r>
                <w:rPr>
                  <w:rFonts w:ascii="Cambria Math" w:hAnsi="Cambria Math"/>
                  <w:szCs w:val="20"/>
                  <w:lang w:val="sq-AL"/>
                </w:rPr>
                <m:t>∙</m:t>
              </m:r>
            </m:oMath>
            <w:r w:rsidRPr="00CC49AB">
              <w:rPr>
                <w:rFonts w:ascii="Garamond" w:hAnsi="Garamond" w:cs="Times New Roman"/>
                <w:szCs w:val="20"/>
                <w:lang w:val="sq-AL"/>
              </w:rPr>
              <w:t>K)</w:t>
            </w:r>
          </w:p>
        </w:tc>
        <w:tc>
          <w:tcPr>
            <w:tcW w:w="709" w:type="pct"/>
          </w:tcPr>
          <w:p w14:paraId="61891A1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Kg/m</w:t>
            </w:r>
            <w:r w:rsidRPr="00CC49AB">
              <w:rPr>
                <w:rFonts w:ascii="Garamond" w:hAnsi="Garamond" w:cs="Times New Roman"/>
                <w:szCs w:val="20"/>
                <w:vertAlign w:val="superscript"/>
                <w:lang w:val="sq-AL"/>
              </w:rPr>
              <w:t>3</w:t>
            </w:r>
          </w:p>
        </w:tc>
      </w:tr>
      <w:tr w:rsidR="003C3DA0" w:rsidRPr="00CC49AB" w14:paraId="5910435C" w14:textId="77777777" w:rsidTr="008E11B0">
        <w:tc>
          <w:tcPr>
            <w:tcW w:w="1649" w:type="pct"/>
          </w:tcPr>
          <w:p w14:paraId="1806A3C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51C59FB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258C556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13B5B6F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0.91</w:t>
            </w:r>
          </w:p>
        </w:tc>
        <w:tc>
          <w:tcPr>
            <w:tcW w:w="709" w:type="pct"/>
          </w:tcPr>
          <w:p w14:paraId="3D3944C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1711D042" w14:textId="77777777" w:rsidTr="008E11B0">
        <w:tc>
          <w:tcPr>
            <w:tcW w:w="1649" w:type="pct"/>
          </w:tcPr>
          <w:p w14:paraId="5FF4FBA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Beton i armuar</w:t>
            </w:r>
          </w:p>
        </w:tc>
        <w:tc>
          <w:tcPr>
            <w:tcW w:w="883" w:type="pct"/>
          </w:tcPr>
          <w:p w14:paraId="54684B8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w:t>
            </w:r>
          </w:p>
        </w:tc>
        <w:tc>
          <w:tcPr>
            <w:tcW w:w="944" w:type="pct"/>
          </w:tcPr>
          <w:p w14:paraId="40275E6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1.16</w:t>
            </w:r>
          </w:p>
        </w:tc>
        <w:tc>
          <w:tcPr>
            <w:tcW w:w="815" w:type="pct"/>
          </w:tcPr>
          <w:p w14:paraId="415D6AC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0.88</w:t>
            </w:r>
          </w:p>
        </w:tc>
        <w:tc>
          <w:tcPr>
            <w:tcW w:w="709" w:type="pct"/>
          </w:tcPr>
          <w:p w14:paraId="37D5906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2,000.00</w:t>
            </w:r>
          </w:p>
        </w:tc>
      </w:tr>
      <w:tr w:rsidR="003C3DA0" w:rsidRPr="00CC49AB" w14:paraId="55D99110" w14:textId="77777777" w:rsidTr="008E11B0">
        <w:tc>
          <w:tcPr>
            <w:tcW w:w="1649" w:type="pct"/>
          </w:tcPr>
          <w:p w14:paraId="216F2BB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Penobeton</w:t>
            </w:r>
          </w:p>
        </w:tc>
        <w:tc>
          <w:tcPr>
            <w:tcW w:w="883" w:type="pct"/>
          </w:tcPr>
          <w:p w14:paraId="40ED377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8</w:t>
            </w:r>
          </w:p>
        </w:tc>
        <w:tc>
          <w:tcPr>
            <w:tcW w:w="944" w:type="pct"/>
          </w:tcPr>
          <w:p w14:paraId="6774BEB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0.35</w:t>
            </w:r>
          </w:p>
        </w:tc>
        <w:tc>
          <w:tcPr>
            <w:tcW w:w="815" w:type="pct"/>
          </w:tcPr>
          <w:p w14:paraId="04C57C6D" w14:textId="77777777" w:rsidR="003C3DA0" w:rsidRPr="00CC49AB" w:rsidRDefault="003C3DA0" w:rsidP="008E11B0">
            <w:pPr>
              <w:spacing w:after="0"/>
              <w:rPr>
                <w:rFonts w:ascii="Garamond" w:hAnsi="Garamond" w:cs="Times New Roman"/>
                <w:szCs w:val="20"/>
                <w:lang w:val="sq-AL"/>
              </w:rPr>
            </w:pPr>
          </w:p>
        </w:tc>
        <w:tc>
          <w:tcPr>
            <w:tcW w:w="709" w:type="pct"/>
          </w:tcPr>
          <w:p w14:paraId="2743246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2,000.00</w:t>
            </w:r>
          </w:p>
        </w:tc>
      </w:tr>
      <w:tr w:rsidR="003C3DA0" w:rsidRPr="00CC49AB" w14:paraId="76021E11" w14:textId="77777777" w:rsidTr="008E11B0">
        <w:tc>
          <w:tcPr>
            <w:tcW w:w="1649" w:type="pct"/>
          </w:tcPr>
          <w:p w14:paraId="169EEB6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Llaç çimentoje</w:t>
            </w:r>
          </w:p>
        </w:tc>
        <w:tc>
          <w:tcPr>
            <w:tcW w:w="883" w:type="pct"/>
          </w:tcPr>
          <w:p w14:paraId="69B8B68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4</w:t>
            </w:r>
          </w:p>
        </w:tc>
        <w:tc>
          <w:tcPr>
            <w:tcW w:w="944" w:type="pct"/>
          </w:tcPr>
          <w:p w14:paraId="6E3F9ED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1.4</w:t>
            </w:r>
          </w:p>
        </w:tc>
        <w:tc>
          <w:tcPr>
            <w:tcW w:w="815" w:type="pct"/>
          </w:tcPr>
          <w:p w14:paraId="19BDFF6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28FC66D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5E50DA62" w14:textId="77777777" w:rsidTr="008E11B0">
        <w:tc>
          <w:tcPr>
            <w:tcW w:w="1649" w:type="pct"/>
          </w:tcPr>
          <w:p w14:paraId="4A487BD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Hidroizolim</w:t>
            </w:r>
          </w:p>
        </w:tc>
        <w:tc>
          <w:tcPr>
            <w:tcW w:w="883" w:type="pct"/>
          </w:tcPr>
          <w:p w14:paraId="59C2F4B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0.4</w:t>
            </w:r>
          </w:p>
        </w:tc>
        <w:tc>
          <w:tcPr>
            <w:tcW w:w="944" w:type="pct"/>
          </w:tcPr>
          <w:p w14:paraId="2731F62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0.26</w:t>
            </w:r>
          </w:p>
        </w:tc>
        <w:tc>
          <w:tcPr>
            <w:tcW w:w="815" w:type="pct"/>
          </w:tcPr>
          <w:p w14:paraId="42BC22E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1.51</w:t>
            </w:r>
          </w:p>
        </w:tc>
        <w:tc>
          <w:tcPr>
            <w:tcW w:w="709" w:type="pct"/>
          </w:tcPr>
          <w:p w14:paraId="4695079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1,300.00</w:t>
            </w:r>
          </w:p>
        </w:tc>
      </w:tr>
      <w:tr w:rsidR="003C3DA0" w:rsidRPr="00CC49AB" w14:paraId="7B8A3122" w14:textId="77777777" w:rsidTr="008E11B0">
        <w:tc>
          <w:tcPr>
            <w:tcW w:w="1649" w:type="pct"/>
          </w:tcPr>
          <w:p w14:paraId="5ED6DA16" w14:textId="77777777" w:rsidR="003C3DA0" w:rsidRPr="00CC49AB" w:rsidRDefault="003C3DA0" w:rsidP="008E11B0">
            <w:pPr>
              <w:spacing w:after="0"/>
              <w:rPr>
                <w:rFonts w:ascii="Garamond" w:hAnsi="Garamond" w:cs="Times New Roman"/>
                <w:szCs w:val="20"/>
                <w:lang w:val="sq-AL"/>
              </w:rPr>
            </w:pPr>
          </w:p>
        </w:tc>
        <w:tc>
          <w:tcPr>
            <w:tcW w:w="883" w:type="pct"/>
          </w:tcPr>
          <w:p w14:paraId="73795AD3" w14:textId="77777777" w:rsidR="003C3DA0" w:rsidRPr="00CC49AB" w:rsidRDefault="003C3DA0" w:rsidP="008E11B0">
            <w:pPr>
              <w:spacing w:after="0"/>
              <w:rPr>
                <w:rFonts w:ascii="Garamond" w:hAnsi="Garamond" w:cs="Times New Roman"/>
                <w:szCs w:val="20"/>
                <w:lang w:val="sq-AL"/>
              </w:rPr>
            </w:pPr>
          </w:p>
        </w:tc>
        <w:tc>
          <w:tcPr>
            <w:tcW w:w="944" w:type="pct"/>
          </w:tcPr>
          <w:p w14:paraId="119E52E2" w14:textId="77777777" w:rsidR="003C3DA0" w:rsidRPr="00CC49AB" w:rsidRDefault="003C3DA0" w:rsidP="008E11B0">
            <w:pPr>
              <w:spacing w:after="0"/>
              <w:rPr>
                <w:rFonts w:ascii="Garamond" w:hAnsi="Garamond" w:cs="Times New Roman"/>
                <w:szCs w:val="20"/>
                <w:lang w:val="sq-AL"/>
              </w:rPr>
            </w:pPr>
          </w:p>
        </w:tc>
        <w:tc>
          <w:tcPr>
            <w:tcW w:w="815" w:type="pct"/>
          </w:tcPr>
          <w:p w14:paraId="01DE4FE5" w14:textId="77777777" w:rsidR="003C3DA0" w:rsidRPr="00CC49AB" w:rsidRDefault="003C3DA0" w:rsidP="008E11B0">
            <w:pPr>
              <w:spacing w:after="0"/>
              <w:rPr>
                <w:rFonts w:ascii="Garamond" w:hAnsi="Garamond" w:cs="Times New Roman"/>
                <w:szCs w:val="20"/>
                <w:lang w:val="sq-AL"/>
              </w:rPr>
            </w:pPr>
          </w:p>
        </w:tc>
        <w:tc>
          <w:tcPr>
            <w:tcW w:w="709" w:type="pct"/>
          </w:tcPr>
          <w:p w14:paraId="48ABA29D" w14:textId="77777777" w:rsidR="003C3DA0" w:rsidRPr="00CC49AB" w:rsidRDefault="003C3DA0" w:rsidP="008E11B0">
            <w:pPr>
              <w:spacing w:after="0"/>
              <w:rPr>
                <w:rFonts w:ascii="Garamond" w:hAnsi="Garamond" w:cs="Times New Roman"/>
                <w:szCs w:val="20"/>
                <w:lang w:val="sq-AL"/>
              </w:rPr>
            </w:pPr>
          </w:p>
        </w:tc>
      </w:tr>
    </w:tbl>
    <w:p w14:paraId="7F8BDCDC" w14:textId="77777777" w:rsidR="003C3DA0" w:rsidRPr="00CC49AB" w:rsidRDefault="003C3DA0" w:rsidP="003C3DA0">
      <w:pPr>
        <w:spacing w:after="0" w:line="240" w:lineRule="auto"/>
        <w:rPr>
          <w:rFonts w:ascii="Garamond" w:hAnsi="Garamond" w:cs="Times New Roman"/>
          <w:sz w:val="24"/>
          <w:szCs w:val="24"/>
        </w:rPr>
      </w:pPr>
    </w:p>
    <w:p w14:paraId="563283FE"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Dritare me një xham: U = 5.9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p w14:paraId="6AFE999D" w14:textId="15910CA8" w:rsidR="003C3DA0" w:rsidRPr="00CC49AB" w:rsidRDefault="003C3DA0" w:rsidP="003C3DA0">
      <w:pPr>
        <w:spacing w:after="0" w:line="240" w:lineRule="auto"/>
        <w:rPr>
          <w:rFonts w:ascii="Garamond" w:hAnsi="Garamond" w:cs="Times New Roman"/>
          <w:sz w:val="24"/>
          <w:szCs w:val="24"/>
        </w:rPr>
      </w:pPr>
      <w:r w:rsidRPr="00CC49AB">
        <w:rPr>
          <w:rFonts w:ascii="Garamond" w:hAnsi="Garamond" w:cs="Times New Roman"/>
          <w:sz w:val="24"/>
          <w:szCs w:val="24"/>
        </w:rPr>
        <w:t>T</w:t>
      </w:r>
      <w:r w:rsidR="00CC49AB">
        <w:rPr>
          <w:rFonts w:ascii="Garamond" w:hAnsi="Garamond" w:cs="Times New Roman"/>
          <w:sz w:val="24"/>
          <w:szCs w:val="24"/>
        </w:rPr>
        <w:t>ë</w:t>
      </w:r>
      <w:r w:rsidRPr="00CC49AB">
        <w:rPr>
          <w:rFonts w:ascii="Garamond" w:hAnsi="Garamond" w:cs="Times New Roman"/>
          <w:sz w:val="24"/>
          <w:szCs w:val="24"/>
        </w:rPr>
        <w:t xml:space="preserve"> dh</w:t>
      </w:r>
      <w:r w:rsidR="00CC49AB">
        <w:rPr>
          <w:rFonts w:ascii="Garamond" w:hAnsi="Garamond" w:cs="Times New Roman"/>
          <w:sz w:val="24"/>
          <w:szCs w:val="24"/>
        </w:rPr>
        <w:t>ë</w:t>
      </w:r>
      <w:r w:rsidRPr="00CC49AB">
        <w:rPr>
          <w:rFonts w:ascii="Garamond" w:hAnsi="Garamond" w:cs="Times New Roman"/>
          <w:sz w:val="24"/>
          <w:szCs w:val="24"/>
        </w:rPr>
        <w:t>nat e m</w:t>
      </w:r>
      <w:r w:rsidR="00CC49AB">
        <w:rPr>
          <w:rFonts w:ascii="Garamond" w:hAnsi="Garamond" w:cs="Times New Roman"/>
          <w:sz w:val="24"/>
          <w:szCs w:val="24"/>
        </w:rPr>
        <w:t>ë</w:t>
      </w:r>
      <w:r w:rsidRPr="00CC49AB">
        <w:rPr>
          <w:rFonts w:ascii="Garamond" w:hAnsi="Garamond" w:cs="Times New Roman"/>
          <w:sz w:val="24"/>
          <w:szCs w:val="24"/>
        </w:rPr>
        <w:t>sip</w:t>
      </w:r>
      <w:r w:rsidR="00CC49AB">
        <w:rPr>
          <w:rFonts w:ascii="Garamond" w:hAnsi="Garamond" w:cs="Times New Roman"/>
          <w:sz w:val="24"/>
          <w:szCs w:val="24"/>
        </w:rPr>
        <w:t>ë</w:t>
      </w:r>
      <w:r w:rsidRPr="00CC49AB">
        <w:rPr>
          <w:rFonts w:ascii="Garamond" w:hAnsi="Garamond" w:cs="Times New Roman"/>
          <w:sz w:val="24"/>
          <w:szCs w:val="24"/>
        </w:rPr>
        <w:t>rme jan</w:t>
      </w:r>
      <w:r w:rsidR="00CC49AB">
        <w:rPr>
          <w:rFonts w:ascii="Garamond" w:hAnsi="Garamond" w:cs="Times New Roman"/>
          <w:sz w:val="24"/>
          <w:szCs w:val="24"/>
        </w:rPr>
        <w:t>ë</w:t>
      </w:r>
      <w:r w:rsidRPr="00CC49AB">
        <w:rPr>
          <w:rFonts w:ascii="Garamond" w:hAnsi="Garamond" w:cs="Times New Roman"/>
          <w:sz w:val="24"/>
          <w:szCs w:val="24"/>
        </w:rPr>
        <w:t xml:space="preserve"> realizuar përmes llogaritjeve analitike respektivisht përbërjes së shtresës.</w:t>
      </w:r>
    </w:p>
    <w:p w14:paraId="4457FCEB" w14:textId="77777777" w:rsidR="003C3DA0" w:rsidRPr="00CC49AB" w:rsidRDefault="003C3DA0" w:rsidP="003C3DA0">
      <w:pPr>
        <w:spacing w:after="0" w:line="240" w:lineRule="auto"/>
        <w:rPr>
          <w:rFonts w:ascii="Garamond" w:hAnsi="Garamond" w:cs="Times New Roman"/>
          <w:sz w:val="24"/>
          <w:szCs w:val="24"/>
        </w:rPr>
      </w:pPr>
    </w:p>
    <w:tbl>
      <w:tblPr>
        <w:tblW w:w="5000" w:type="pct"/>
        <w:tblLook w:val="04A0" w:firstRow="1" w:lastRow="0" w:firstColumn="1" w:lastColumn="0" w:noHBand="0" w:noVBand="1"/>
      </w:tblPr>
      <w:tblGrid>
        <w:gridCol w:w="1411"/>
        <w:gridCol w:w="1113"/>
        <w:gridCol w:w="973"/>
        <w:gridCol w:w="1207"/>
        <w:gridCol w:w="840"/>
        <w:gridCol w:w="838"/>
        <w:gridCol w:w="985"/>
        <w:gridCol w:w="985"/>
        <w:gridCol w:w="1008"/>
      </w:tblGrid>
      <w:tr w:rsidR="003C3DA0" w:rsidRPr="00CC49AB" w14:paraId="6723DE1B" w14:textId="77777777" w:rsidTr="00D34145">
        <w:trPr>
          <w:trHeight w:val="20"/>
        </w:trPr>
        <w:tc>
          <w:tcPr>
            <w:tcW w:w="1871" w:type="pct"/>
            <w:gridSpan w:val="3"/>
            <w:tcBorders>
              <w:top w:val="nil"/>
              <w:left w:val="nil"/>
              <w:bottom w:val="nil"/>
              <w:right w:val="nil"/>
            </w:tcBorders>
            <w:shd w:val="clear" w:color="auto" w:fill="auto"/>
            <w:noWrap/>
            <w:vAlign w:val="bottom"/>
            <w:hideMark/>
          </w:tcPr>
          <w:p w14:paraId="7E8E97F6" w14:textId="77777777" w:rsidR="003C3DA0" w:rsidRPr="00CC49AB" w:rsidRDefault="003C3DA0" w:rsidP="008E11B0">
            <w:pPr>
              <w:spacing w:after="0" w:line="240" w:lineRule="auto"/>
              <w:rPr>
                <w:rFonts w:ascii="Garamond" w:eastAsia="Times New Roman" w:hAnsi="Garamond" w:cs="Times New Roman"/>
                <w:b/>
                <w:bCs/>
                <w:szCs w:val="20"/>
              </w:rPr>
            </w:pPr>
            <w:r w:rsidRPr="00CC49AB">
              <w:rPr>
                <w:rFonts w:ascii="Garamond" w:eastAsia="Times New Roman" w:hAnsi="Garamond" w:cs="Times New Roman"/>
                <w:b/>
                <w:bCs/>
                <w:szCs w:val="20"/>
              </w:rPr>
              <w:t xml:space="preserve">Ndërtesa e administratës shtetërore </w:t>
            </w:r>
          </w:p>
        </w:tc>
        <w:tc>
          <w:tcPr>
            <w:tcW w:w="661" w:type="pct"/>
            <w:tcBorders>
              <w:top w:val="nil"/>
              <w:left w:val="nil"/>
              <w:bottom w:val="nil"/>
              <w:right w:val="nil"/>
            </w:tcBorders>
            <w:shd w:val="clear" w:color="auto" w:fill="auto"/>
            <w:noWrap/>
            <w:vAlign w:val="bottom"/>
            <w:hideMark/>
          </w:tcPr>
          <w:p w14:paraId="3F68BB58" w14:textId="77777777" w:rsidR="003C3DA0" w:rsidRPr="00CC49AB" w:rsidRDefault="003C3DA0" w:rsidP="008E11B0">
            <w:pPr>
              <w:spacing w:after="0" w:line="240" w:lineRule="auto"/>
              <w:rPr>
                <w:rFonts w:ascii="Garamond" w:eastAsia="Times New Roman" w:hAnsi="Garamond" w:cs="Times New Roman"/>
                <w:b/>
                <w:bCs/>
                <w:szCs w:val="20"/>
              </w:rPr>
            </w:pPr>
          </w:p>
        </w:tc>
        <w:tc>
          <w:tcPr>
            <w:tcW w:w="459" w:type="pct"/>
            <w:tcBorders>
              <w:top w:val="nil"/>
              <w:left w:val="nil"/>
              <w:bottom w:val="nil"/>
              <w:right w:val="nil"/>
            </w:tcBorders>
            <w:shd w:val="clear" w:color="auto" w:fill="auto"/>
            <w:noWrap/>
            <w:vAlign w:val="bottom"/>
            <w:hideMark/>
          </w:tcPr>
          <w:p w14:paraId="2FE7E5ED" w14:textId="77777777" w:rsidR="003C3DA0" w:rsidRPr="00CC49AB" w:rsidRDefault="003C3DA0" w:rsidP="008E11B0">
            <w:pPr>
              <w:spacing w:after="0" w:line="240" w:lineRule="auto"/>
              <w:rPr>
                <w:rFonts w:ascii="Garamond" w:eastAsia="Times New Roman" w:hAnsi="Garamond" w:cs="Times New Roman"/>
                <w:szCs w:val="20"/>
              </w:rPr>
            </w:pPr>
          </w:p>
        </w:tc>
        <w:tc>
          <w:tcPr>
            <w:tcW w:w="459" w:type="pct"/>
            <w:tcBorders>
              <w:top w:val="nil"/>
              <w:left w:val="nil"/>
              <w:bottom w:val="nil"/>
              <w:right w:val="nil"/>
            </w:tcBorders>
            <w:shd w:val="clear" w:color="auto" w:fill="auto"/>
            <w:noWrap/>
            <w:vAlign w:val="bottom"/>
            <w:hideMark/>
          </w:tcPr>
          <w:p w14:paraId="6E6C8F75" w14:textId="77777777" w:rsidR="003C3DA0" w:rsidRPr="00CC49AB" w:rsidRDefault="003C3DA0" w:rsidP="008E11B0">
            <w:pPr>
              <w:spacing w:after="0" w:line="240" w:lineRule="auto"/>
              <w:rPr>
                <w:rFonts w:ascii="Garamond" w:eastAsia="Times New Roman" w:hAnsi="Garamond" w:cs="Times New Roman"/>
                <w:szCs w:val="20"/>
              </w:rPr>
            </w:pPr>
          </w:p>
        </w:tc>
        <w:tc>
          <w:tcPr>
            <w:tcW w:w="515" w:type="pct"/>
            <w:tcBorders>
              <w:top w:val="nil"/>
              <w:left w:val="nil"/>
              <w:bottom w:val="nil"/>
              <w:right w:val="nil"/>
            </w:tcBorders>
            <w:shd w:val="clear" w:color="auto" w:fill="auto"/>
            <w:noWrap/>
            <w:vAlign w:val="bottom"/>
            <w:hideMark/>
          </w:tcPr>
          <w:p w14:paraId="55C87DF4" w14:textId="77777777" w:rsidR="003C3DA0" w:rsidRPr="00CC49AB" w:rsidRDefault="003C3DA0" w:rsidP="008E11B0">
            <w:pPr>
              <w:spacing w:after="0" w:line="240" w:lineRule="auto"/>
              <w:rPr>
                <w:rFonts w:ascii="Garamond" w:eastAsia="Times New Roman" w:hAnsi="Garamond" w:cs="Times New Roman"/>
                <w:szCs w:val="20"/>
              </w:rPr>
            </w:pPr>
          </w:p>
        </w:tc>
        <w:tc>
          <w:tcPr>
            <w:tcW w:w="515" w:type="pct"/>
            <w:tcBorders>
              <w:top w:val="nil"/>
              <w:left w:val="nil"/>
              <w:bottom w:val="nil"/>
              <w:right w:val="nil"/>
            </w:tcBorders>
            <w:shd w:val="clear" w:color="auto" w:fill="auto"/>
            <w:noWrap/>
            <w:vAlign w:val="bottom"/>
            <w:hideMark/>
          </w:tcPr>
          <w:p w14:paraId="0794DCA0" w14:textId="77777777" w:rsidR="003C3DA0" w:rsidRPr="00CC49AB" w:rsidRDefault="003C3DA0" w:rsidP="008E11B0">
            <w:pPr>
              <w:spacing w:after="0" w:line="240" w:lineRule="auto"/>
              <w:rPr>
                <w:rFonts w:ascii="Garamond" w:eastAsia="Times New Roman" w:hAnsi="Garamond" w:cs="Times New Roman"/>
                <w:szCs w:val="20"/>
              </w:rPr>
            </w:pPr>
          </w:p>
        </w:tc>
        <w:tc>
          <w:tcPr>
            <w:tcW w:w="520" w:type="pct"/>
            <w:tcBorders>
              <w:top w:val="nil"/>
              <w:left w:val="nil"/>
              <w:bottom w:val="nil"/>
              <w:right w:val="nil"/>
            </w:tcBorders>
            <w:shd w:val="clear" w:color="auto" w:fill="auto"/>
            <w:noWrap/>
            <w:vAlign w:val="bottom"/>
            <w:hideMark/>
          </w:tcPr>
          <w:p w14:paraId="74E09793" w14:textId="77777777" w:rsidR="003C3DA0" w:rsidRPr="00CC49AB" w:rsidRDefault="003C3DA0" w:rsidP="008E11B0">
            <w:pPr>
              <w:spacing w:after="0" w:line="240" w:lineRule="auto"/>
              <w:rPr>
                <w:rFonts w:ascii="Garamond" w:eastAsia="Times New Roman" w:hAnsi="Garamond" w:cs="Times New Roman"/>
                <w:szCs w:val="20"/>
              </w:rPr>
            </w:pPr>
          </w:p>
        </w:tc>
      </w:tr>
      <w:tr w:rsidR="003C3DA0" w:rsidRPr="00CC49AB" w14:paraId="074F4D85" w14:textId="77777777" w:rsidTr="00D34145">
        <w:trPr>
          <w:trHeight w:val="20"/>
        </w:trPr>
        <w:tc>
          <w:tcPr>
            <w:tcW w:w="781"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660CADD0" w14:textId="77777777" w:rsidR="003C3DA0" w:rsidRPr="00CC49AB" w:rsidRDefault="003C3DA0" w:rsidP="008E11B0">
            <w:pPr>
              <w:spacing w:after="0" w:line="240" w:lineRule="auto"/>
              <w:jc w:val="center"/>
              <w:rPr>
                <w:rFonts w:ascii="Garamond" w:eastAsia="Times New Roman" w:hAnsi="Garamond" w:cs="Times New Roman"/>
                <w:b/>
                <w:bCs/>
                <w:szCs w:val="20"/>
              </w:rPr>
            </w:pPr>
            <w:r w:rsidRPr="00CC49AB">
              <w:rPr>
                <w:rFonts w:ascii="Garamond" w:eastAsia="Times New Roman" w:hAnsi="Garamond" w:cs="Times New Roman"/>
                <w:b/>
                <w:bCs/>
                <w:szCs w:val="20"/>
              </w:rPr>
              <w:t>Struktura</w:t>
            </w:r>
          </w:p>
        </w:tc>
        <w:tc>
          <w:tcPr>
            <w:tcW w:w="597" w:type="pct"/>
            <w:tcBorders>
              <w:top w:val="single" w:sz="4" w:space="0" w:color="auto"/>
              <w:left w:val="nil"/>
              <w:bottom w:val="single" w:sz="4" w:space="0" w:color="auto"/>
              <w:right w:val="single" w:sz="4" w:space="0" w:color="auto"/>
            </w:tcBorders>
            <w:shd w:val="clear" w:color="auto" w:fill="auto"/>
            <w:vAlign w:val="center"/>
            <w:hideMark/>
          </w:tcPr>
          <w:p w14:paraId="0F74F602" w14:textId="77777777" w:rsidR="003C3DA0" w:rsidRPr="00CC49AB" w:rsidRDefault="003C3DA0" w:rsidP="008E11B0">
            <w:pPr>
              <w:spacing w:after="0" w:line="240" w:lineRule="auto"/>
              <w:jc w:val="center"/>
              <w:rPr>
                <w:rFonts w:ascii="Garamond" w:eastAsia="Times New Roman" w:hAnsi="Garamond" w:cs="Times New Roman"/>
                <w:b/>
                <w:bCs/>
                <w:szCs w:val="20"/>
              </w:rPr>
            </w:pPr>
            <w:r w:rsidRPr="00CC49AB">
              <w:rPr>
                <w:rFonts w:ascii="Garamond" w:eastAsia="Times New Roman" w:hAnsi="Garamond" w:cs="Times New Roman"/>
                <w:b/>
                <w:bCs/>
                <w:szCs w:val="20"/>
              </w:rPr>
              <w:t>Volumi gjeometri operacional</w:t>
            </w:r>
          </w:p>
        </w:tc>
        <w:tc>
          <w:tcPr>
            <w:tcW w:w="493" w:type="pct"/>
            <w:tcBorders>
              <w:top w:val="single" w:sz="4" w:space="0" w:color="auto"/>
              <w:left w:val="nil"/>
              <w:bottom w:val="single" w:sz="4" w:space="0" w:color="auto"/>
              <w:right w:val="single" w:sz="4" w:space="0" w:color="auto"/>
            </w:tcBorders>
            <w:shd w:val="clear" w:color="auto" w:fill="auto"/>
            <w:vAlign w:val="center"/>
            <w:hideMark/>
          </w:tcPr>
          <w:p w14:paraId="150E5E5B" w14:textId="77777777" w:rsidR="003C3DA0" w:rsidRPr="00CC49AB" w:rsidRDefault="003C3DA0" w:rsidP="008E11B0">
            <w:pPr>
              <w:spacing w:after="0" w:line="240" w:lineRule="auto"/>
              <w:jc w:val="center"/>
              <w:rPr>
                <w:rFonts w:ascii="Garamond" w:eastAsia="Times New Roman" w:hAnsi="Garamond" w:cs="Times New Roman"/>
                <w:b/>
                <w:bCs/>
                <w:szCs w:val="20"/>
              </w:rPr>
            </w:pPr>
            <w:r w:rsidRPr="00CC49AB">
              <w:rPr>
                <w:rFonts w:ascii="Garamond" w:eastAsia="Times New Roman" w:hAnsi="Garamond" w:cs="Times New Roman"/>
                <w:b/>
                <w:bCs/>
                <w:szCs w:val="20"/>
              </w:rPr>
              <w:t>Orientimi</w:t>
            </w:r>
          </w:p>
        </w:tc>
        <w:tc>
          <w:tcPr>
            <w:tcW w:w="661" w:type="pct"/>
            <w:tcBorders>
              <w:top w:val="single" w:sz="4" w:space="0" w:color="auto"/>
              <w:left w:val="nil"/>
              <w:bottom w:val="single" w:sz="4" w:space="0" w:color="auto"/>
              <w:right w:val="single" w:sz="4" w:space="0" w:color="auto"/>
            </w:tcBorders>
            <w:shd w:val="clear" w:color="auto" w:fill="auto"/>
            <w:vAlign w:val="center"/>
            <w:hideMark/>
          </w:tcPr>
          <w:p w14:paraId="6346824D" w14:textId="77777777" w:rsidR="003C3DA0" w:rsidRPr="00CC49AB" w:rsidRDefault="003C3DA0" w:rsidP="008E11B0">
            <w:pPr>
              <w:spacing w:after="0" w:line="240" w:lineRule="auto"/>
              <w:jc w:val="center"/>
              <w:rPr>
                <w:rFonts w:ascii="Garamond" w:eastAsia="Times New Roman" w:hAnsi="Garamond" w:cs="Times New Roman"/>
                <w:b/>
                <w:bCs/>
                <w:szCs w:val="20"/>
              </w:rPr>
            </w:pPr>
            <w:r w:rsidRPr="00CC49AB">
              <w:rPr>
                <w:rFonts w:ascii="Garamond" w:eastAsia="Times New Roman" w:hAnsi="Garamond" w:cs="Times New Roman"/>
                <w:b/>
                <w:bCs/>
                <w:szCs w:val="20"/>
              </w:rPr>
              <w:t>Koeficienti i transmetimit të nxehtësisë</w:t>
            </w:r>
          </w:p>
        </w:tc>
        <w:tc>
          <w:tcPr>
            <w:tcW w:w="459" w:type="pct"/>
            <w:tcBorders>
              <w:top w:val="single" w:sz="4" w:space="0" w:color="auto"/>
              <w:left w:val="nil"/>
              <w:bottom w:val="single" w:sz="4" w:space="0" w:color="auto"/>
              <w:right w:val="single" w:sz="4" w:space="0" w:color="auto"/>
            </w:tcBorders>
            <w:shd w:val="clear" w:color="auto" w:fill="auto"/>
            <w:vAlign w:val="center"/>
            <w:hideMark/>
          </w:tcPr>
          <w:p w14:paraId="2301BB7C" w14:textId="77777777" w:rsidR="003C3DA0" w:rsidRPr="00CC49AB" w:rsidRDefault="003C3DA0" w:rsidP="008E11B0">
            <w:pPr>
              <w:spacing w:after="0" w:line="240" w:lineRule="auto"/>
              <w:jc w:val="center"/>
              <w:rPr>
                <w:rFonts w:ascii="Garamond" w:eastAsia="Times New Roman" w:hAnsi="Garamond" w:cs="Times New Roman"/>
                <w:b/>
                <w:bCs/>
                <w:szCs w:val="20"/>
              </w:rPr>
            </w:pPr>
            <w:r w:rsidRPr="00CC49AB">
              <w:rPr>
                <w:rFonts w:ascii="Garamond" w:eastAsia="Times New Roman" w:hAnsi="Garamond" w:cs="Times New Roman"/>
                <w:b/>
                <w:bCs/>
                <w:szCs w:val="20"/>
              </w:rPr>
              <w:t>Gjatësia</w:t>
            </w:r>
          </w:p>
        </w:tc>
        <w:tc>
          <w:tcPr>
            <w:tcW w:w="459" w:type="pct"/>
            <w:tcBorders>
              <w:top w:val="single" w:sz="4" w:space="0" w:color="auto"/>
              <w:left w:val="nil"/>
              <w:bottom w:val="single" w:sz="4" w:space="0" w:color="auto"/>
              <w:right w:val="single" w:sz="4" w:space="0" w:color="auto"/>
            </w:tcBorders>
            <w:shd w:val="clear" w:color="auto" w:fill="auto"/>
            <w:vAlign w:val="center"/>
            <w:hideMark/>
          </w:tcPr>
          <w:p w14:paraId="14825306" w14:textId="77777777" w:rsidR="003C3DA0" w:rsidRPr="00CC49AB" w:rsidRDefault="003C3DA0" w:rsidP="008E11B0">
            <w:pPr>
              <w:spacing w:after="0" w:line="240" w:lineRule="auto"/>
              <w:jc w:val="center"/>
              <w:rPr>
                <w:rFonts w:ascii="Garamond" w:eastAsia="Times New Roman" w:hAnsi="Garamond" w:cs="Times New Roman"/>
                <w:b/>
                <w:bCs/>
                <w:szCs w:val="20"/>
              </w:rPr>
            </w:pPr>
            <w:r w:rsidRPr="00CC49AB">
              <w:rPr>
                <w:rFonts w:ascii="Garamond" w:eastAsia="Times New Roman" w:hAnsi="Garamond" w:cs="Times New Roman"/>
                <w:b/>
                <w:bCs/>
                <w:szCs w:val="20"/>
              </w:rPr>
              <w:t>Lartësia</w:t>
            </w:r>
          </w:p>
        </w:tc>
        <w:tc>
          <w:tcPr>
            <w:tcW w:w="515" w:type="pct"/>
            <w:tcBorders>
              <w:top w:val="single" w:sz="4" w:space="0" w:color="auto"/>
              <w:left w:val="nil"/>
              <w:bottom w:val="single" w:sz="4" w:space="0" w:color="auto"/>
              <w:right w:val="single" w:sz="4" w:space="0" w:color="auto"/>
            </w:tcBorders>
            <w:shd w:val="clear" w:color="auto" w:fill="auto"/>
            <w:vAlign w:val="center"/>
            <w:hideMark/>
          </w:tcPr>
          <w:p w14:paraId="66B7D1E3" w14:textId="77777777" w:rsidR="003C3DA0" w:rsidRPr="00CC49AB" w:rsidRDefault="003C3DA0" w:rsidP="008E11B0">
            <w:pPr>
              <w:spacing w:after="0" w:line="240" w:lineRule="auto"/>
              <w:jc w:val="center"/>
              <w:rPr>
                <w:rFonts w:ascii="Garamond" w:eastAsia="Times New Roman" w:hAnsi="Garamond" w:cs="Times New Roman"/>
                <w:b/>
                <w:bCs/>
                <w:szCs w:val="20"/>
              </w:rPr>
            </w:pPr>
            <w:r w:rsidRPr="00CC49AB">
              <w:rPr>
                <w:rFonts w:ascii="Garamond" w:eastAsia="Times New Roman" w:hAnsi="Garamond" w:cs="Times New Roman"/>
                <w:b/>
                <w:bCs/>
                <w:szCs w:val="20"/>
              </w:rPr>
              <w:t>Sipërfaqja</w:t>
            </w:r>
          </w:p>
        </w:tc>
        <w:tc>
          <w:tcPr>
            <w:tcW w:w="515" w:type="pct"/>
            <w:tcBorders>
              <w:top w:val="single" w:sz="4" w:space="0" w:color="auto"/>
              <w:left w:val="nil"/>
              <w:bottom w:val="single" w:sz="4" w:space="0" w:color="auto"/>
              <w:right w:val="single" w:sz="4" w:space="0" w:color="auto"/>
            </w:tcBorders>
            <w:shd w:val="clear" w:color="auto" w:fill="auto"/>
            <w:vAlign w:val="center"/>
            <w:hideMark/>
          </w:tcPr>
          <w:p w14:paraId="34FBE0F6" w14:textId="77777777" w:rsidR="003C3DA0" w:rsidRPr="00CC49AB" w:rsidRDefault="003C3DA0" w:rsidP="008E11B0">
            <w:pPr>
              <w:spacing w:after="0" w:line="240" w:lineRule="auto"/>
              <w:jc w:val="center"/>
              <w:rPr>
                <w:rFonts w:ascii="Garamond" w:eastAsia="Times New Roman" w:hAnsi="Garamond" w:cs="Times New Roman"/>
                <w:b/>
                <w:bCs/>
                <w:szCs w:val="20"/>
              </w:rPr>
            </w:pPr>
            <w:r w:rsidRPr="00CC49AB">
              <w:rPr>
                <w:rFonts w:ascii="Garamond" w:eastAsia="Times New Roman" w:hAnsi="Garamond" w:cs="Times New Roman"/>
                <w:b/>
                <w:bCs/>
                <w:szCs w:val="20"/>
              </w:rPr>
              <w:t>Sipërfaqja për tu zbritur</w:t>
            </w:r>
          </w:p>
        </w:tc>
        <w:tc>
          <w:tcPr>
            <w:tcW w:w="520" w:type="pct"/>
            <w:tcBorders>
              <w:top w:val="single" w:sz="4" w:space="0" w:color="auto"/>
              <w:left w:val="nil"/>
              <w:bottom w:val="single" w:sz="4" w:space="0" w:color="auto"/>
              <w:right w:val="single" w:sz="4" w:space="0" w:color="auto"/>
            </w:tcBorders>
            <w:shd w:val="clear" w:color="auto" w:fill="auto"/>
            <w:vAlign w:val="center"/>
            <w:hideMark/>
          </w:tcPr>
          <w:p w14:paraId="3DF1FBA2" w14:textId="77777777" w:rsidR="003C3DA0" w:rsidRPr="00CC49AB" w:rsidRDefault="003C3DA0" w:rsidP="008E11B0">
            <w:pPr>
              <w:spacing w:after="0" w:line="240" w:lineRule="auto"/>
              <w:jc w:val="center"/>
              <w:rPr>
                <w:rFonts w:ascii="Garamond" w:eastAsia="Times New Roman" w:hAnsi="Garamond" w:cs="Times New Roman"/>
                <w:b/>
                <w:bCs/>
                <w:szCs w:val="20"/>
              </w:rPr>
            </w:pPr>
            <w:r w:rsidRPr="00CC49AB">
              <w:rPr>
                <w:rFonts w:ascii="Garamond" w:eastAsia="Times New Roman" w:hAnsi="Garamond" w:cs="Times New Roman"/>
                <w:b/>
                <w:bCs/>
                <w:szCs w:val="20"/>
              </w:rPr>
              <w:t>Sipërfaqja llogaritëse</w:t>
            </w:r>
          </w:p>
        </w:tc>
      </w:tr>
      <w:tr w:rsidR="003C3DA0" w:rsidRPr="00CC49AB" w14:paraId="0C16E842"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vAlign w:val="center"/>
            <w:hideMark/>
          </w:tcPr>
          <w:p w14:paraId="085DAEBA"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 </w:t>
            </w:r>
          </w:p>
        </w:tc>
        <w:tc>
          <w:tcPr>
            <w:tcW w:w="597" w:type="pct"/>
            <w:tcBorders>
              <w:top w:val="nil"/>
              <w:left w:val="nil"/>
              <w:bottom w:val="single" w:sz="4" w:space="0" w:color="auto"/>
              <w:right w:val="single" w:sz="4" w:space="0" w:color="auto"/>
            </w:tcBorders>
            <w:shd w:val="clear" w:color="auto" w:fill="auto"/>
            <w:vAlign w:val="center"/>
            <w:hideMark/>
          </w:tcPr>
          <w:p w14:paraId="0D04CD0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m</w:t>
            </w:r>
            <w:r w:rsidRPr="00CC49AB">
              <w:rPr>
                <w:rFonts w:ascii="Garamond" w:eastAsia="Times New Roman" w:hAnsi="Garamond" w:cs="Times New Roman"/>
                <w:szCs w:val="20"/>
                <w:vertAlign w:val="superscript"/>
              </w:rPr>
              <w:t>3</w:t>
            </w:r>
          </w:p>
        </w:tc>
        <w:tc>
          <w:tcPr>
            <w:tcW w:w="493" w:type="pct"/>
            <w:tcBorders>
              <w:top w:val="nil"/>
              <w:left w:val="nil"/>
              <w:bottom w:val="single" w:sz="4" w:space="0" w:color="auto"/>
              <w:right w:val="single" w:sz="4" w:space="0" w:color="auto"/>
            </w:tcBorders>
            <w:shd w:val="clear" w:color="auto" w:fill="auto"/>
            <w:vAlign w:val="center"/>
            <w:hideMark/>
          </w:tcPr>
          <w:p w14:paraId="0C39FC2E" w14:textId="77777777" w:rsidR="003C3DA0" w:rsidRPr="00CC49AB" w:rsidRDefault="003C3DA0" w:rsidP="008E11B0">
            <w:pPr>
              <w:spacing w:after="0" w:line="240" w:lineRule="auto"/>
              <w:jc w:val="center"/>
              <w:rPr>
                <w:rFonts w:ascii="Garamond" w:eastAsia="Times New Roman" w:hAnsi="Garamond" w:cs="Times New Roman"/>
                <w:szCs w:val="20"/>
              </w:rPr>
            </w:pPr>
          </w:p>
        </w:tc>
        <w:tc>
          <w:tcPr>
            <w:tcW w:w="661" w:type="pct"/>
            <w:tcBorders>
              <w:top w:val="nil"/>
              <w:left w:val="nil"/>
              <w:bottom w:val="single" w:sz="4" w:space="0" w:color="auto"/>
              <w:right w:val="single" w:sz="4" w:space="0" w:color="auto"/>
            </w:tcBorders>
            <w:shd w:val="clear" w:color="auto" w:fill="auto"/>
            <w:vAlign w:val="center"/>
            <w:hideMark/>
          </w:tcPr>
          <w:p w14:paraId="278C2F81"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W/m</w:t>
            </w:r>
            <w:r w:rsidRPr="00CC49AB">
              <w:rPr>
                <w:rFonts w:ascii="Garamond" w:eastAsia="Times New Roman" w:hAnsi="Garamond" w:cs="Times New Roman"/>
                <w:szCs w:val="20"/>
                <w:vertAlign w:val="superscript"/>
              </w:rPr>
              <w:t>2</w:t>
            </w:r>
            <w:r w:rsidRPr="00CC49AB">
              <w:rPr>
                <w:rFonts w:ascii="Garamond" w:eastAsia="Times New Roman" w:hAnsi="Garamond" w:cs="Times New Roman"/>
                <w:szCs w:val="20"/>
              </w:rPr>
              <w:t>K</w:t>
            </w:r>
          </w:p>
        </w:tc>
        <w:tc>
          <w:tcPr>
            <w:tcW w:w="459" w:type="pct"/>
            <w:tcBorders>
              <w:top w:val="nil"/>
              <w:left w:val="nil"/>
              <w:bottom w:val="single" w:sz="4" w:space="0" w:color="auto"/>
              <w:right w:val="single" w:sz="4" w:space="0" w:color="auto"/>
            </w:tcBorders>
            <w:shd w:val="clear" w:color="auto" w:fill="auto"/>
            <w:vAlign w:val="center"/>
            <w:hideMark/>
          </w:tcPr>
          <w:p w14:paraId="4807239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m</w:t>
            </w:r>
          </w:p>
        </w:tc>
        <w:tc>
          <w:tcPr>
            <w:tcW w:w="459" w:type="pct"/>
            <w:tcBorders>
              <w:top w:val="nil"/>
              <w:left w:val="nil"/>
              <w:bottom w:val="single" w:sz="4" w:space="0" w:color="auto"/>
              <w:right w:val="single" w:sz="4" w:space="0" w:color="auto"/>
            </w:tcBorders>
            <w:shd w:val="clear" w:color="auto" w:fill="auto"/>
            <w:vAlign w:val="center"/>
            <w:hideMark/>
          </w:tcPr>
          <w:p w14:paraId="54ECDC0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m</w:t>
            </w:r>
          </w:p>
        </w:tc>
        <w:tc>
          <w:tcPr>
            <w:tcW w:w="515" w:type="pct"/>
            <w:tcBorders>
              <w:top w:val="nil"/>
              <w:left w:val="nil"/>
              <w:bottom w:val="single" w:sz="4" w:space="0" w:color="auto"/>
              <w:right w:val="single" w:sz="4" w:space="0" w:color="auto"/>
            </w:tcBorders>
            <w:shd w:val="clear" w:color="auto" w:fill="auto"/>
            <w:vAlign w:val="center"/>
            <w:hideMark/>
          </w:tcPr>
          <w:p w14:paraId="1DC2BF28"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m</w:t>
            </w:r>
            <w:r w:rsidRPr="00CC49AB">
              <w:rPr>
                <w:rFonts w:ascii="Garamond" w:eastAsia="Times New Roman" w:hAnsi="Garamond" w:cs="Times New Roman"/>
                <w:szCs w:val="20"/>
                <w:vertAlign w:val="superscript"/>
              </w:rPr>
              <w:t>2</w:t>
            </w:r>
          </w:p>
        </w:tc>
        <w:tc>
          <w:tcPr>
            <w:tcW w:w="515" w:type="pct"/>
            <w:tcBorders>
              <w:top w:val="nil"/>
              <w:left w:val="nil"/>
              <w:bottom w:val="single" w:sz="4" w:space="0" w:color="auto"/>
              <w:right w:val="single" w:sz="4" w:space="0" w:color="auto"/>
            </w:tcBorders>
            <w:shd w:val="clear" w:color="auto" w:fill="auto"/>
            <w:vAlign w:val="center"/>
            <w:hideMark/>
          </w:tcPr>
          <w:p w14:paraId="532C329A"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m</w:t>
            </w:r>
            <w:r w:rsidRPr="00CC49AB">
              <w:rPr>
                <w:rFonts w:ascii="Garamond" w:eastAsia="Times New Roman" w:hAnsi="Garamond" w:cs="Times New Roman"/>
                <w:szCs w:val="20"/>
                <w:vertAlign w:val="superscript"/>
              </w:rPr>
              <w:t>2</w:t>
            </w:r>
          </w:p>
        </w:tc>
        <w:tc>
          <w:tcPr>
            <w:tcW w:w="520" w:type="pct"/>
            <w:tcBorders>
              <w:top w:val="nil"/>
              <w:left w:val="nil"/>
              <w:bottom w:val="single" w:sz="4" w:space="0" w:color="auto"/>
              <w:right w:val="single" w:sz="4" w:space="0" w:color="auto"/>
            </w:tcBorders>
            <w:shd w:val="clear" w:color="auto" w:fill="auto"/>
            <w:vAlign w:val="center"/>
            <w:hideMark/>
          </w:tcPr>
          <w:p w14:paraId="619E2C50"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m</w:t>
            </w:r>
            <w:r w:rsidRPr="00CC49AB">
              <w:rPr>
                <w:rFonts w:ascii="Garamond" w:eastAsia="Times New Roman" w:hAnsi="Garamond" w:cs="Times New Roman"/>
                <w:szCs w:val="20"/>
                <w:vertAlign w:val="superscript"/>
              </w:rPr>
              <w:t>2</w:t>
            </w:r>
          </w:p>
        </w:tc>
      </w:tr>
      <w:tr w:rsidR="003C3DA0" w:rsidRPr="00CC49AB" w14:paraId="011BC7BE"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65D8F4BB"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Mur i jashtëm 38</w:t>
            </w:r>
          </w:p>
        </w:tc>
        <w:tc>
          <w:tcPr>
            <w:tcW w:w="59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4F31921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2800</w:t>
            </w:r>
          </w:p>
        </w:tc>
        <w:tc>
          <w:tcPr>
            <w:tcW w:w="493" w:type="pct"/>
            <w:tcBorders>
              <w:top w:val="nil"/>
              <w:left w:val="nil"/>
              <w:bottom w:val="single" w:sz="4" w:space="0" w:color="auto"/>
              <w:right w:val="single" w:sz="4" w:space="0" w:color="auto"/>
            </w:tcBorders>
            <w:shd w:val="clear" w:color="auto" w:fill="auto"/>
            <w:noWrap/>
            <w:vAlign w:val="center"/>
            <w:hideMark/>
          </w:tcPr>
          <w:p w14:paraId="3BBE1BE7"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J</w:t>
            </w:r>
          </w:p>
        </w:tc>
        <w:tc>
          <w:tcPr>
            <w:tcW w:w="661" w:type="pct"/>
            <w:tcBorders>
              <w:top w:val="nil"/>
              <w:left w:val="nil"/>
              <w:bottom w:val="single" w:sz="4" w:space="0" w:color="auto"/>
              <w:right w:val="single" w:sz="4" w:space="0" w:color="auto"/>
            </w:tcBorders>
            <w:shd w:val="clear" w:color="auto" w:fill="auto"/>
            <w:noWrap/>
            <w:vAlign w:val="bottom"/>
            <w:hideMark/>
          </w:tcPr>
          <w:p w14:paraId="0741327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1.35</w:t>
            </w:r>
          </w:p>
        </w:tc>
        <w:tc>
          <w:tcPr>
            <w:tcW w:w="459" w:type="pct"/>
            <w:tcBorders>
              <w:top w:val="nil"/>
              <w:left w:val="nil"/>
              <w:bottom w:val="single" w:sz="4" w:space="0" w:color="auto"/>
              <w:right w:val="single" w:sz="4" w:space="0" w:color="auto"/>
            </w:tcBorders>
            <w:shd w:val="clear" w:color="auto" w:fill="auto"/>
            <w:noWrap/>
            <w:vAlign w:val="bottom"/>
            <w:hideMark/>
          </w:tcPr>
          <w:p w14:paraId="6B39553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30.7</w:t>
            </w:r>
          </w:p>
        </w:tc>
        <w:tc>
          <w:tcPr>
            <w:tcW w:w="459" w:type="pct"/>
            <w:tcBorders>
              <w:top w:val="nil"/>
              <w:left w:val="nil"/>
              <w:bottom w:val="single" w:sz="4" w:space="0" w:color="auto"/>
              <w:right w:val="single" w:sz="4" w:space="0" w:color="auto"/>
            </w:tcBorders>
            <w:shd w:val="clear" w:color="auto" w:fill="auto"/>
            <w:noWrap/>
            <w:vAlign w:val="bottom"/>
            <w:hideMark/>
          </w:tcPr>
          <w:p w14:paraId="11863CD4"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3.2</w:t>
            </w:r>
          </w:p>
        </w:tc>
        <w:tc>
          <w:tcPr>
            <w:tcW w:w="515" w:type="pct"/>
            <w:tcBorders>
              <w:top w:val="nil"/>
              <w:left w:val="nil"/>
              <w:bottom w:val="single" w:sz="4" w:space="0" w:color="auto"/>
              <w:right w:val="single" w:sz="4" w:space="0" w:color="auto"/>
            </w:tcBorders>
            <w:shd w:val="clear" w:color="auto" w:fill="auto"/>
            <w:noWrap/>
            <w:vAlign w:val="bottom"/>
            <w:hideMark/>
          </w:tcPr>
          <w:p w14:paraId="65D84696"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98.24</w:t>
            </w:r>
          </w:p>
        </w:tc>
        <w:tc>
          <w:tcPr>
            <w:tcW w:w="515" w:type="pct"/>
            <w:tcBorders>
              <w:top w:val="nil"/>
              <w:left w:val="nil"/>
              <w:bottom w:val="single" w:sz="4" w:space="0" w:color="auto"/>
              <w:right w:val="single" w:sz="4" w:space="0" w:color="auto"/>
            </w:tcBorders>
            <w:shd w:val="clear" w:color="auto" w:fill="auto"/>
            <w:noWrap/>
            <w:vAlign w:val="bottom"/>
            <w:hideMark/>
          </w:tcPr>
          <w:p w14:paraId="3518E3D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12.8</w:t>
            </w:r>
          </w:p>
        </w:tc>
        <w:tc>
          <w:tcPr>
            <w:tcW w:w="520" w:type="pct"/>
            <w:tcBorders>
              <w:top w:val="nil"/>
              <w:left w:val="nil"/>
              <w:bottom w:val="single" w:sz="4" w:space="0" w:color="auto"/>
              <w:right w:val="single" w:sz="4" w:space="0" w:color="auto"/>
            </w:tcBorders>
            <w:shd w:val="clear" w:color="auto" w:fill="auto"/>
            <w:noWrap/>
            <w:vAlign w:val="bottom"/>
            <w:hideMark/>
          </w:tcPr>
          <w:p w14:paraId="16E8EEBF"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85.44</w:t>
            </w:r>
          </w:p>
        </w:tc>
      </w:tr>
      <w:tr w:rsidR="003C3DA0" w:rsidRPr="00CC49AB" w14:paraId="79FA6118"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21CA79E6"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Mur i jashtëm 25</w:t>
            </w:r>
          </w:p>
        </w:tc>
        <w:tc>
          <w:tcPr>
            <w:tcW w:w="597" w:type="pct"/>
            <w:vMerge/>
            <w:tcBorders>
              <w:top w:val="nil"/>
              <w:left w:val="single" w:sz="4" w:space="0" w:color="auto"/>
              <w:bottom w:val="single" w:sz="4" w:space="0" w:color="auto"/>
              <w:right w:val="single" w:sz="4" w:space="0" w:color="auto"/>
            </w:tcBorders>
            <w:vAlign w:val="center"/>
            <w:hideMark/>
          </w:tcPr>
          <w:p w14:paraId="6FB33708"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49532860"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J</w:t>
            </w:r>
          </w:p>
        </w:tc>
        <w:tc>
          <w:tcPr>
            <w:tcW w:w="661" w:type="pct"/>
            <w:tcBorders>
              <w:top w:val="nil"/>
              <w:left w:val="nil"/>
              <w:bottom w:val="single" w:sz="4" w:space="0" w:color="auto"/>
              <w:right w:val="single" w:sz="4" w:space="0" w:color="auto"/>
            </w:tcBorders>
            <w:shd w:val="clear" w:color="auto" w:fill="auto"/>
            <w:noWrap/>
            <w:vAlign w:val="bottom"/>
            <w:hideMark/>
          </w:tcPr>
          <w:p w14:paraId="1640D3DA"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1.79</w:t>
            </w:r>
          </w:p>
        </w:tc>
        <w:tc>
          <w:tcPr>
            <w:tcW w:w="459" w:type="pct"/>
            <w:tcBorders>
              <w:top w:val="nil"/>
              <w:left w:val="nil"/>
              <w:bottom w:val="single" w:sz="4" w:space="0" w:color="auto"/>
              <w:right w:val="single" w:sz="4" w:space="0" w:color="auto"/>
            </w:tcBorders>
            <w:shd w:val="clear" w:color="auto" w:fill="auto"/>
            <w:noWrap/>
            <w:vAlign w:val="bottom"/>
            <w:hideMark/>
          </w:tcPr>
          <w:p w14:paraId="500C1807"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30.7</w:t>
            </w:r>
          </w:p>
        </w:tc>
        <w:tc>
          <w:tcPr>
            <w:tcW w:w="459" w:type="pct"/>
            <w:tcBorders>
              <w:top w:val="nil"/>
              <w:left w:val="nil"/>
              <w:bottom w:val="single" w:sz="4" w:space="0" w:color="auto"/>
              <w:right w:val="single" w:sz="4" w:space="0" w:color="auto"/>
            </w:tcBorders>
            <w:shd w:val="clear" w:color="auto" w:fill="auto"/>
            <w:noWrap/>
            <w:vAlign w:val="bottom"/>
            <w:hideMark/>
          </w:tcPr>
          <w:p w14:paraId="7B02A978"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6.4</w:t>
            </w:r>
          </w:p>
        </w:tc>
        <w:tc>
          <w:tcPr>
            <w:tcW w:w="515" w:type="pct"/>
            <w:tcBorders>
              <w:top w:val="nil"/>
              <w:left w:val="nil"/>
              <w:bottom w:val="single" w:sz="4" w:space="0" w:color="auto"/>
              <w:right w:val="single" w:sz="4" w:space="0" w:color="auto"/>
            </w:tcBorders>
            <w:shd w:val="clear" w:color="auto" w:fill="auto"/>
            <w:noWrap/>
            <w:vAlign w:val="bottom"/>
            <w:hideMark/>
          </w:tcPr>
          <w:p w14:paraId="302C542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196.48</w:t>
            </w:r>
          </w:p>
        </w:tc>
        <w:tc>
          <w:tcPr>
            <w:tcW w:w="515" w:type="pct"/>
            <w:tcBorders>
              <w:top w:val="nil"/>
              <w:left w:val="nil"/>
              <w:bottom w:val="single" w:sz="4" w:space="0" w:color="auto"/>
              <w:right w:val="single" w:sz="4" w:space="0" w:color="auto"/>
            </w:tcBorders>
            <w:shd w:val="clear" w:color="auto" w:fill="auto"/>
            <w:noWrap/>
            <w:vAlign w:val="bottom"/>
            <w:hideMark/>
          </w:tcPr>
          <w:p w14:paraId="2FA479CA"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25.6</w:t>
            </w:r>
          </w:p>
        </w:tc>
        <w:tc>
          <w:tcPr>
            <w:tcW w:w="520" w:type="pct"/>
            <w:tcBorders>
              <w:top w:val="nil"/>
              <w:left w:val="nil"/>
              <w:bottom w:val="single" w:sz="4" w:space="0" w:color="auto"/>
              <w:right w:val="single" w:sz="4" w:space="0" w:color="auto"/>
            </w:tcBorders>
            <w:shd w:val="clear" w:color="auto" w:fill="auto"/>
            <w:noWrap/>
            <w:vAlign w:val="bottom"/>
            <w:hideMark/>
          </w:tcPr>
          <w:p w14:paraId="53E10144"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170.88</w:t>
            </w:r>
          </w:p>
        </w:tc>
      </w:tr>
      <w:tr w:rsidR="003C3DA0" w:rsidRPr="00CC49AB" w14:paraId="40EBAD31"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156BDC4B"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Dritare</w:t>
            </w:r>
          </w:p>
        </w:tc>
        <w:tc>
          <w:tcPr>
            <w:tcW w:w="597" w:type="pct"/>
            <w:vMerge/>
            <w:tcBorders>
              <w:top w:val="nil"/>
              <w:left w:val="single" w:sz="4" w:space="0" w:color="auto"/>
              <w:bottom w:val="single" w:sz="4" w:space="0" w:color="auto"/>
              <w:right w:val="single" w:sz="4" w:space="0" w:color="auto"/>
            </w:tcBorders>
            <w:vAlign w:val="center"/>
            <w:hideMark/>
          </w:tcPr>
          <w:p w14:paraId="65EEE569"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18E3E7E1"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J</w:t>
            </w:r>
          </w:p>
        </w:tc>
        <w:tc>
          <w:tcPr>
            <w:tcW w:w="661" w:type="pct"/>
            <w:tcBorders>
              <w:top w:val="nil"/>
              <w:left w:val="nil"/>
              <w:bottom w:val="single" w:sz="4" w:space="0" w:color="auto"/>
              <w:right w:val="single" w:sz="4" w:space="0" w:color="auto"/>
            </w:tcBorders>
            <w:shd w:val="clear" w:color="auto" w:fill="auto"/>
            <w:noWrap/>
            <w:vAlign w:val="bottom"/>
            <w:hideMark/>
          </w:tcPr>
          <w:p w14:paraId="7A436A71"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5.9</w:t>
            </w:r>
          </w:p>
        </w:tc>
        <w:tc>
          <w:tcPr>
            <w:tcW w:w="459" w:type="pct"/>
            <w:tcBorders>
              <w:top w:val="nil"/>
              <w:left w:val="nil"/>
              <w:bottom w:val="single" w:sz="4" w:space="0" w:color="auto"/>
              <w:right w:val="single" w:sz="4" w:space="0" w:color="auto"/>
            </w:tcBorders>
            <w:shd w:val="clear" w:color="auto" w:fill="auto"/>
            <w:noWrap/>
            <w:vAlign w:val="bottom"/>
            <w:hideMark/>
          </w:tcPr>
          <w:p w14:paraId="07576AB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24</w:t>
            </w:r>
          </w:p>
        </w:tc>
        <w:tc>
          <w:tcPr>
            <w:tcW w:w="459" w:type="pct"/>
            <w:tcBorders>
              <w:top w:val="nil"/>
              <w:left w:val="nil"/>
              <w:bottom w:val="single" w:sz="4" w:space="0" w:color="auto"/>
              <w:right w:val="single" w:sz="4" w:space="0" w:color="auto"/>
            </w:tcBorders>
            <w:shd w:val="clear" w:color="auto" w:fill="auto"/>
            <w:noWrap/>
            <w:vAlign w:val="bottom"/>
            <w:hideMark/>
          </w:tcPr>
          <w:p w14:paraId="3FA6878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1.6</w:t>
            </w:r>
          </w:p>
        </w:tc>
        <w:tc>
          <w:tcPr>
            <w:tcW w:w="515" w:type="pct"/>
            <w:tcBorders>
              <w:top w:val="nil"/>
              <w:left w:val="nil"/>
              <w:bottom w:val="single" w:sz="4" w:space="0" w:color="auto"/>
              <w:right w:val="single" w:sz="4" w:space="0" w:color="auto"/>
            </w:tcBorders>
            <w:shd w:val="clear" w:color="auto" w:fill="auto"/>
            <w:noWrap/>
            <w:vAlign w:val="bottom"/>
            <w:hideMark/>
          </w:tcPr>
          <w:p w14:paraId="72AA796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38.4</w:t>
            </w:r>
          </w:p>
        </w:tc>
        <w:tc>
          <w:tcPr>
            <w:tcW w:w="515" w:type="pct"/>
            <w:tcBorders>
              <w:top w:val="nil"/>
              <w:left w:val="nil"/>
              <w:bottom w:val="single" w:sz="4" w:space="0" w:color="auto"/>
              <w:right w:val="single" w:sz="4" w:space="0" w:color="auto"/>
            </w:tcBorders>
            <w:shd w:val="clear" w:color="auto" w:fill="auto"/>
            <w:noWrap/>
            <w:vAlign w:val="bottom"/>
            <w:hideMark/>
          </w:tcPr>
          <w:p w14:paraId="1100F83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0</w:t>
            </w:r>
          </w:p>
        </w:tc>
        <w:tc>
          <w:tcPr>
            <w:tcW w:w="520" w:type="pct"/>
            <w:tcBorders>
              <w:top w:val="nil"/>
              <w:left w:val="nil"/>
              <w:bottom w:val="single" w:sz="4" w:space="0" w:color="auto"/>
              <w:right w:val="single" w:sz="4" w:space="0" w:color="auto"/>
            </w:tcBorders>
            <w:shd w:val="clear" w:color="auto" w:fill="auto"/>
            <w:noWrap/>
            <w:vAlign w:val="bottom"/>
            <w:hideMark/>
          </w:tcPr>
          <w:p w14:paraId="6D3FBABC"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38.4</w:t>
            </w:r>
          </w:p>
        </w:tc>
      </w:tr>
      <w:tr w:rsidR="003C3DA0" w:rsidRPr="00CC49AB" w14:paraId="7AEA3D04"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2C60040C"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Mur i jashtëm 38</w:t>
            </w:r>
          </w:p>
        </w:tc>
        <w:tc>
          <w:tcPr>
            <w:tcW w:w="597" w:type="pct"/>
            <w:vMerge/>
            <w:tcBorders>
              <w:top w:val="nil"/>
              <w:left w:val="single" w:sz="4" w:space="0" w:color="auto"/>
              <w:bottom w:val="single" w:sz="4" w:space="0" w:color="auto"/>
              <w:right w:val="single" w:sz="4" w:space="0" w:color="auto"/>
            </w:tcBorders>
            <w:vAlign w:val="center"/>
            <w:hideMark/>
          </w:tcPr>
          <w:p w14:paraId="7A8812A1"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513F954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L</w:t>
            </w:r>
          </w:p>
        </w:tc>
        <w:tc>
          <w:tcPr>
            <w:tcW w:w="661" w:type="pct"/>
            <w:tcBorders>
              <w:top w:val="nil"/>
              <w:left w:val="nil"/>
              <w:bottom w:val="single" w:sz="4" w:space="0" w:color="auto"/>
              <w:right w:val="single" w:sz="4" w:space="0" w:color="auto"/>
            </w:tcBorders>
            <w:shd w:val="clear" w:color="auto" w:fill="auto"/>
            <w:noWrap/>
            <w:vAlign w:val="bottom"/>
            <w:hideMark/>
          </w:tcPr>
          <w:p w14:paraId="0F4DFF0A"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1.35</w:t>
            </w:r>
          </w:p>
        </w:tc>
        <w:tc>
          <w:tcPr>
            <w:tcW w:w="459" w:type="pct"/>
            <w:tcBorders>
              <w:top w:val="nil"/>
              <w:left w:val="nil"/>
              <w:bottom w:val="single" w:sz="4" w:space="0" w:color="auto"/>
              <w:right w:val="single" w:sz="4" w:space="0" w:color="auto"/>
            </w:tcBorders>
            <w:shd w:val="clear" w:color="auto" w:fill="auto"/>
            <w:noWrap/>
            <w:vAlign w:val="bottom"/>
            <w:hideMark/>
          </w:tcPr>
          <w:p w14:paraId="3E3DD1F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15.3</w:t>
            </w:r>
          </w:p>
        </w:tc>
        <w:tc>
          <w:tcPr>
            <w:tcW w:w="459" w:type="pct"/>
            <w:tcBorders>
              <w:top w:val="nil"/>
              <w:left w:val="nil"/>
              <w:bottom w:val="single" w:sz="4" w:space="0" w:color="auto"/>
              <w:right w:val="single" w:sz="4" w:space="0" w:color="auto"/>
            </w:tcBorders>
            <w:shd w:val="clear" w:color="auto" w:fill="auto"/>
            <w:noWrap/>
            <w:vAlign w:val="bottom"/>
            <w:hideMark/>
          </w:tcPr>
          <w:p w14:paraId="64ADA8F4"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3.2</w:t>
            </w:r>
          </w:p>
        </w:tc>
        <w:tc>
          <w:tcPr>
            <w:tcW w:w="515" w:type="pct"/>
            <w:tcBorders>
              <w:top w:val="nil"/>
              <w:left w:val="nil"/>
              <w:bottom w:val="single" w:sz="4" w:space="0" w:color="auto"/>
              <w:right w:val="single" w:sz="4" w:space="0" w:color="auto"/>
            </w:tcBorders>
            <w:shd w:val="clear" w:color="auto" w:fill="auto"/>
            <w:noWrap/>
            <w:vAlign w:val="bottom"/>
            <w:hideMark/>
          </w:tcPr>
          <w:p w14:paraId="753794DE"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48.96</w:t>
            </w:r>
          </w:p>
        </w:tc>
        <w:tc>
          <w:tcPr>
            <w:tcW w:w="515" w:type="pct"/>
            <w:tcBorders>
              <w:top w:val="nil"/>
              <w:left w:val="nil"/>
              <w:bottom w:val="single" w:sz="4" w:space="0" w:color="auto"/>
              <w:right w:val="single" w:sz="4" w:space="0" w:color="auto"/>
            </w:tcBorders>
            <w:shd w:val="clear" w:color="auto" w:fill="auto"/>
            <w:noWrap/>
            <w:vAlign w:val="bottom"/>
            <w:hideMark/>
          </w:tcPr>
          <w:p w14:paraId="70570EFE"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4.8</w:t>
            </w:r>
          </w:p>
        </w:tc>
        <w:tc>
          <w:tcPr>
            <w:tcW w:w="520" w:type="pct"/>
            <w:tcBorders>
              <w:top w:val="nil"/>
              <w:left w:val="nil"/>
              <w:bottom w:val="single" w:sz="4" w:space="0" w:color="auto"/>
              <w:right w:val="single" w:sz="4" w:space="0" w:color="auto"/>
            </w:tcBorders>
            <w:shd w:val="clear" w:color="auto" w:fill="auto"/>
            <w:noWrap/>
            <w:vAlign w:val="bottom"/>
            <w:hideMark/>
          </w:tcPr>
          <w:p w14:paraId="56E71A56"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44.16</w:t>
            </w:r>
          </w:p>
        </w:tc>
      </w:tr>
      <w:tr w:rsidR="003C3DA0" w:rsidRPr="00CC49AB" w14:paraId="04283499"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0733B240"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Mur i jashtëm 25</w:t>
            </w:r>
          </w:p>
        </w:tc>
        <w:tc>
          <w:tcPr>
            <w:tcW w:w="597" w:type="pct"/>
            <w:vMerge/>
            <w:tcBorders>
              <w:top w:val="nil"/>
              <w:left w:val="single" w:sz="4" w:space="0" w:color="auto"/>
              <w:bottom w:val="single" w:sz="4" w:space="0" w:color="auto"/>
              <w:right w:val="single" w:sz="4" w:space="0" w:color="auto"/>
            </w:tcBorders>
            <w:vAlign w:val="center"/>
            <w:hideMark/>
          </w:tcPr>
          <w:p w14:paraId="6549F506"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6149D4B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L</w:t>
            </w:r>
          </w:p>
        </w:tc>
        <w:tc>
          <w:tcPr>
            <w:tcW w:w="661" w:type="pct"/>
            <w:tcBorders>
              <w:top w:val="nil"/>
              <w:left w:val="nil"/>
              <w:bottom w:val="single" w:sz="4" w:space="0" w:color="auto"/>
              <w:right w:val="single" w:sz="4" w:space="0" w:color="auto"/>
            </w:tcBorders>
            <w:shd w:val="clear" w:color="auto" w:fill="auto"/>
            <w:noWrap/>
            <w:vAlign w:val="bottom"/>
            <w:hideMark/>
          </w:tcPr>
          <w:p w14:paraId="6872AC7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1.79</w:t>
            </w:r>
          </w:p>
        </w:tc>
        <w:tc>
          <w:tcPr>
            <w:tcW w:w="459" w:type="pct"/>
            <w:tcBorders>
              <w:top w:val="nil"/>
              <w:left w:val="nil"/>
              <w:bottom w:val="single" w:sz="4" w:space="0" w:color="auto"/>
              <w:right w:val="single" w:sz="4" w:space="0" w:color="auto"/>
            </w:tcBorders>
            <w:shd w:val="clear" w:color="auto" w:fill="auto"/>
            <w:noWrap/>
            <w:vAlign w:val="bottom"/>
            <w:hideMark/>
          </w:tcPr>
          <w:p w14:paraId="124F940C"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15.3</w:t>
            </w:r>
          </w:p>
        </w:tc>
        <w:tc>
          <w:tcPr>
            <w:tcW w:w="459" w:type="pct"/>
            <w:tcBorders>
              <w:top w:val="nil"/>
              <w:left w:val="nil"/>
              <w:bottom w:val="single" w:sz="4" w:space="0" w:color="auto"/>
              <w:right w:val="single" w:sz="4" w:space="0" w:color="auto"/>
            </w:tcBorders>
            <w:shd w:val="clear" w:color="auto" w:fill="auto"/>
            <w:noWrap/>
            <w:vAlign w:val="bottom"/>
            <w:hideMark/>
          </w:tcPr>
          <w:p w14:paraId="11EF4E07"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6.4</w:t>
            </w:r>
          </w:p>
        </w:tc>
        <w:tc>
          <w:tcPr>
            <w:tcW w:w="515" w:type="pct"/>
            <w:tcBorders>
              <w:top w:val="nil"/>
              <w:left w:val="nil"/>
              <w:bottom w:val="single" w:sz="4" w:space="0" w:color="auto"/>
              <w:right w:val="single" w:sz="4" w:space="0" w:color="auto"/>
            </w:tcBorders>
            <w:shd w:val="clear" w:color="auto" w:fill="auto"/>
            <w:noWrap/>
            <w:vAlign w:val="bottom"/>
            <w:hideMark/>
          </w:tcPr>
          <w:p w14:paraId="249128D4"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97.92</w:t>
            </w:r>
          </w:p>
        </w:tc>
        <w:tc>
          <w:tcPr>
            <w:tcW w:w="515" w:type="pct"/>
            <w:tcBorders>
              <w:top w:val="nil"/>
              <w:left w:val="nil"/>
              <w:bottom w:val="single" w:sz="4" w:space="0" w:color="auto"/>
              <w:right w:val="single" w:sz="4" w:space="0" w:color="auto"/>
            </w:tcBorders>
            <w:shd w:val="clear" w:color="auto" w:fill="auto"/>
            <w:noWrap/>
            <w:vAlign w:val="bottom"/>
            <w:hideMark/>
          </w:tcPr>
          <w:p w14:paraId="6FD80F06"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6.4</w:t>
            </w:r>
          </w:p>
        </w:tc>
        <w:tc>
          <w:tcPr>
            <w:tcW w:w="520" w:type="pct"/>
            <w:tcBorders>
              <w:top w:val="nil"/>
              <w:left w:val="nil"/>
              <w:bottom w:val="single" w:sz="4" w:space="0" w:color="auto"/>
              <w:right w:val="single" w:sz="4" w:space="0" w:color="auto"/>
            </w:tcBorders>
            <w:shd w:val="clear" w:color="auto" w:fill="auto"/>
            <w:noWrap/>
            <w:vAlign w:val="bottom"/>
            <w:hideMark/>
          </w:tcPr>
          <w:p w14:paraId="4EC55A5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91.52</w:t>
            </w:r>
          </w:p>
        </w:tc>
      </w:tr>
      <w:tr w:rsidR="003C3DA0" w:rsidRPr="00CC49AB" w14:paraId="1EBD95D8"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15767567"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Dritare</w:t>
            </w:r>
          </w:p>
        </w:tc>
        <w:tc>
          <w:tcPr>
            <w:tcW w:w="597" w:type="pct"/>
            <w:vMerge/>
            <w:tcBorders>
              <w:top w:val="nil"/>
              <w:left w:val="single" w:sz="4" w:space="0" w:color="auto"/>
              <w:bottom w:val="single" w:sz="4" w:space="0" w:color="auto"/>
              <w:right w:val="single" w:sz="4" w:space="0" w:color="auto"/>
            </w:tcBorders>
            <w:vAlign w:val="center"/>
            <w:hideMark/>
          </w:tcPr>
          <w:p w14:paraId="7C829D26"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39D3A581"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L</w:t>
            </w:r>
          </w:p>
        </w:tc>
        <w:tc>
          <w:tcPr>
            <w:tcW w:w="661" w:type="pct"/>
            <w:tcBorders>
              <w:top w:val="nil"/>
              <w:left w:val="nil"/>
              <w:bottom w:val="single" w:sz="4" w:space="0" w:color="auto"/>
              <w:right w:val="single" w:sz="4" w:space="0" w:color="auto"/>
            </w:tcBorders>
            <w:shd w:val="clear" w:color="auto" w:fill="auto"/>
            <w:noWrap/>
            <w:vAlign w:val="bottom"/>
            <w:hideMark/>
          </w:tcPr>
          <w:p w14:paraId="0781128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5.9</w:t>
            </w:r>
          </w:p>
        </w:tc>
        <w:tc>
          <w:tcPr>
            <w:tcW w:w="459" w:type="pct"/>
            <w:tcBorders>
              <w:top w:val="nil"/>
              <w:left w:val="nil"/>
              <w:bottom w:val="single" w:sz="4" w:space="0" w:color="auto"/>
              <w:right w:val="single" w:sz="4" w:space="0" w:color="auto"/>
            </w:tcBorders>
            <w:shd w:val="clear" w:color="auto" w:fill="auto"/>
            <w:noWrap/>
            <w:vAlign w:val="bottom"/>
            <w:hideMark/>
          </w:tcPr>
          <w:p w14:paraId="7DB024D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7</w:t>
            </w:r>
          </w:p>
        </w:tc>
        <w:tc>
          <w:tcPr>
            <w:tcW w:w="459" w:type="pct"/>
            <w:tcBorders>
              <w:top w:val="nil"/>
              <w:left w:val="nil"/>
              <w:bottom w:val="single" w:sz="4" w:space="0" w:color="auto"/>
              <w:right w:val="single" w:sz="4" w:space="0" w:color="auto"/>
            </w:tcBorders>
            <w:shd w:val="clear" w:color="auto" w:fill="auto"/>
            <w:noWrap/>
            <w:vAlign w:val="bottom"/>
            <w:hideMark/>
          </w:tcPr>
          <w:p w14:paraId="69818871"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1.6</w:t>
            </w:r>
          </w:p>
        </w:tc>
        <w:tc>
          <w:tcPr>
            <w:tcW w:w="515" w:type="pct"/>
            <w:tcBorders>
              <w:top w:val="nil"/>
              <w:left w:val="nil"/>
              <w:bottom w:val="single" w:sz="4" w:space="0" w:color="auto"/>
              <w:right w:val="single" w:sz="4" w:space="0" w:color="auto"/>
            </w:tcBorders>
            <w:shd w:val="clear" w:color="auto" w:fill="auto"/>
            <w:noWrap/>
            <w:vAlign w:val="bottom"/>
            <w:hideMark/>
          </w:tcPr>
          <w:p w14:paraId="295C5681"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11.2</w:t>
            </w:r>
          </w:p>
        </w:tc>
        <w:tc>
          <w:tcPr>
            <w:tcW w:w="515" w:type="pct"/>
            <w:tcBorders>
              <w:top w:val="nil"/>
              <w:left w:val="nil"/>
              <w:bottom w:val="single" w:sz="4" w:space="0" w:color="auto"/>
              <w:right w:val="single" w:sz="4" w:space="0" w:color="auto"/>
            </w:tcBorders>
            <w:shd w:val="clear" w:color="auto" w:fill="auto"/>
            <w:noWrap/>
            <w:vAlign w:val="bottom"/>
            <w:hideMark/>
          </w:tcPr>
          <w:p w14:paraId="566F6B94"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0</w:t>
            </w:r>
          </w:p>
        </w:tc>
        <w:tc>
          <w:tcPr>
            <w:tcW w:w="520" w:type="pct"/>
            <w:tcBorders>
              <w:top w:val="nil"/>
              <w:left w:val="nil"/>
              <w:bottom w:val="single" w:sz="4" w:space="0" w:color="auto"/>
              <w:right w:val="single" w:sz="4" w:space="0" w:color="auto"/>
            </w:tcBorders>
            <w:shd w:val="clear" w:color="auto" w:fill="auto"/>
            <w:noWrap/>
            <w:vAlign w:val="bottom"/>
            <w:hideMark/>
          </w:tcPr>
          <w:p w14:paraId="0B7EE90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11.2</w:t>
            </w:r>
          </w:p>
        </w:tc>
      </w:tr>
      <w:tr w:rsidR="003C3DA0" w:rsidRPr="00CC49AB" w14:paraId="5612E30F"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6A2A4812"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Mur i jashtëm 38</w:t>
            </w:r>
          </w:p>
        </w:tc>
        <w:tc>
          <w:tcPr>
            <w:tcW w:w="597" w:type="pct"/>
            <w:vMerge/>
            <w:tcBorders>
              <w:top w:val="nil"/>
              <w:left w:val="single" w:sz="4" w:space="0" w:color="auto"/>
              <w:bottom w:val="single" w:sz="4" w:space="0" w:color="auto"/>
              <w:right w:val="single" w:sz="4" w:space="0" w:color="auto"/>
            </w:tcBorders>
            <w:vAlign w:val="center"/>
            <w:hideMark/>
          </w:tcPr>
          <w:p w14:paraId="731BDB1D"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0EB1DC0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V</w:t>
            </w:r>
          </w:p>
        </w:tc>
        <w:tc>
          <w:tcPr>
            <w:tcW w:w="661" w:type="pct"/>
            <w:tcBorders>
              <w:top w:val="nil"/>
              <w:left w:val="nil"/>
              <w:bottom w:val="single" w:sz="4" w:space="0" w:color="auto"/>
              <w:right w:val="single" w:sz="4" w:space="0" w:color="auto"/>
            </w:tcBorders>
            <w:shd w:val="clear" w:color="auto" w:fill="auto"/>
            <w:noWrap/>
            <w:vAlign w:val="bottom"/>
            <w:hideMark/>
          </w:tcPr>
          <w:p w14:paraId="5853A39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1.35</w:t>
            </w:r>
          </w:p>
        </w:tc>
        <w:tc>
          <w:tcPr>
            <w:tcW w:w="459" w:type="pct"/>
            <w:tcBorders>
              <w:top w:val="nil"/>
              <w:left w:val="nil"/>
              <w:bottom w:val="single" w:sz="4" w:space="0" w:color="auto"/>
              <w:right w:val="single" w:sz="4" w:space="0" w:color="auto"/>
            </w:tcBorders>
            <w:shd w:val="clear" w:color="auto" w:fill="auto"/>
            <w:noWrap/>
            <w:vAlign w:val="bottom"/>
            <w:hideMark/>
          </w:tcPr>
          <w:p w14:paraId="1BB7623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30.7</w:t>
            </w:r>
          </w:p>
        </w:tc>
        <w:tc>
          <w:tcPr>
            <w:tcW w:w="459" w:type="pct"/>
            <w:tcBorders>
              <w:top w:val="nil"/>
              <w:left w:val="nil"/>
              <w:bottom w:val="single" w:sz="4" w:space="0" w:color="auto"/>
              <w:right w:val="single" w:sz="4" w:space="0" w:color="auto"/>
            </w:tcBorders>
            <w:shd w:val="clear" w:color="auto" w:fill="auto"/>
            <w:noWrap/>
            <w:vAlign w:val="bottom"/>
            <w:hideMark/>
          </w:tcPr>
          <w:p w14:paraId="653EF48C"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3.2</w:t>
            </w:r>
          </w:p>
        </w:tc>
        <w:tc>
          <w:tcPr>
            <w:tcW w:w="515" w:type="pct"/>
            <w:tcBorders>
              <w:top w:val="nil"/>
              <w:left w:val="nil"/>
              <w:bottom w:val="single" w:sz="4" w:space="0" w:color="auto"/>
              <w:right w:val="single" w:sz="4" w:space="0" w:color="auto"/>
            </w:tcBorders>
            <w:shd w:val="clear" w:color="auto" w:fill="auto"/>
            <w:noWrap/>
            <w:vAlign w:val="bottom"/>
            <w:hideMark/>
          </w:tcPr>
          <w:p w14:paraId="3B389DA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98.24</w:t>
            </w:r>
          </w:p>
        </w:tc>
        <w:tc>
          <w:tcPr>
            <w:tcW w:w="515" w:type="pct"/>
            <w:tcBorders>
              <w:top w:val="nil"/>
              <w:left w:val="nil"/>
              <w:bottom w:val="single" w:sz="4" w:space="0" w:color="auto"/>
              <w:right w:val="single" w:sz="4" w:space="0" w:color="auto"/>
            </w:tcBorders>
            <w:shd w:val="clear" w:color="auto" w:fill="auto"/>
            <w:noWrap/>
            <w:vAlign w:val="bottom"/>
            <w:hideMark/>
          </w:tcPr>
          <w:p w14:paraId="06045CF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27.6</w:t>
            </w:r>
          </w:p>
        </w:tc>
        <w:tc>
          <w:tcPr>
            <w:tcW w:w="520" w:type="pct"/>
            <w:tcBorders>
              <w:top w:val="nil"/>
              <w:left w:val="nil"/>
              <w:bottom w:val="single" w:sz="4" w:space="0" w:color="auto"/>
              <w:right w:val="single" w:sz="4" w:space="0" w:color="auto"/>
            </w:tcBorders>
            <w:shd w:val="clear" w:color="auto" w:fill="auto"/>
            <w:noWrap/>
            <w:vAlign w:val="bottom"/>
            <w:hideMark/>
          </w:tcPr>
          <w:p w14:paraId="706E648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70.64</w:t>
            </w:r>
          </w:p>
        </w:tc>
      </w:tr>
      <w:tr w:rsidR="003C3DA0" w:rsidRPr="00CC49AB" w14:paraId="12F8AD0B"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2D9D9ED3"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Mur i jashtëm 25</w:t>
            </w:r>
          </w:p>
        </w:tc>
        <w:tc>
          <w:tcPr>
            <w:tcW w:w="597" w:type="pct"/>
            <w:vMerge/>
            <w:tcBorders>
              <w:top w:val="nil"/>
              <w:left w:val="single" w:sz="4" w:space="0" w:color="auto"/>
              <w:bottom w:val="single" w:sz="4" w:space="0" w:color="auto"/>
              <w:right w:val="single" w:sz="4" w:space="0" w:color="auto"/>
            </w:tcBorders>
            <w:vAlign w:val="center"/>
            <w:hideMark/>
          </w:tcPr>
          <w:p w14:paraId="12E2DF78"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24A3B7C4"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V</w:t>
            </w:r>
          </w:p>
        </w:tc>
        <w:tc>
          <w:tcPr>
            <w:tcW w:w="661" w:type="pct"/>
            <w:tcBorders>
              <w:top w:val="nil"/>
              <w:left w:val="nil"/>
              <w:bottom w:val="single" w:sz="4" w:space="0" w:color="auto"/>
              <w:right w:val="single" w:sz="4" w:space="0" w:color="auto"/>
            </w:tcBorders>
            <w:shd w:val="clear" w:color="auto" w:fill="auto"/>
            <w:noWrap/>
            <w:vAlign w:val="bottom"/>
            <w:hideMark/>
          </w:tcPr>
          <w:p w14:paraId="37CDA46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1.79</w:t>
            </w:r>
          </w:p>
        </w:tc>
        <w:tc>
          <w:tcPr>
            <w:tcW w:w="459" w:type="pct"/>
            <w:tcBorders>
              <w:top w:val="nil"/>
              <w:left w:val="nil"/>
              <w:bottom w:val="single" w:sz="4" w:space="0" w:color="auto"/>
              <w:right w:val="single" w:sz="4" w:space="0" w:color="auto"/>
            </w:tcBorders>
            <w:shd w:val="clear" w:color="auto" w:fill="auto"/>
            <w:noWrap/>
            <w:vAlign w:val="bottom"/>
            <w:hideMark/>
          </w:tcPr>
          <w:p w14:paraId="672816B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30.7</w:t>
            </w:r>
          </w:p>
        </w:tc>
        <w:tc>
          <w:tcPr>
            <w:tcW w:w="459" w:type="pct"/>
            <w:tcBorders>
              <w:top w:val="nil"/>
              <w:left w:val="nil"/>
              <w:bottom w:val="single" w:sz="4" w:space="0" w:color="auto"/>
              <w:right w:val="single" w:sz="4" w:space="0" w:color="auto"/>
            </w:tcBorders>
            <w:shd w:val="clear" w:color="auto" w:fill="auto"/>
            <w:noWrap/>
            <w:vAlign w:val="bottom"/>
            <w:hideMark/>
          </w:tcPr>
          <w:p w14:paraId="07FB955E"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6.4</w:t>
            </w:r>
          </w:p>
        </w:tc>
        <w:tc>
          <w:tcPr>
            <w:tcW w:w="515" w:type="pct"/>
            <w:tcBorders>
              <w:top w:val="nil"/>
              <w:left w:val="nil"/>
              <w:bottom w:val="single" w:sz="4" w:space="0" w:color="auto"/>
              <w:right w:val="single" w:sz="4" w:space="0" w:color="auto"/>
            </w:tcBorders>
            <w:shd w:val="clear" w:color="auto" w:fill="auto"/>
            <w:noWrap/>
            <w:vAlign w:val="bottom"/>
            <w:hideMark/>
          </w:tcPr>
          <w:p w14:paraId="599DDD70"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196.48</w:t>
            </w:r>
          </w:p>
        </w:tc>
        <w:tc>
          <w:tcPr>
            <w:tcW w:w="515" w:type="pct"/>
            <w:tcBorders>
              <w:top w:val="nil"/>
              <w:left w:val="nil"/>
              <w:bottom w:val="single" w:sz="4" w:space="0" w:color="auto"/>
              <w:right w:val="single" w:sz="4" w:space="0" w:color="auto"/>
            </w:tcBorders>
            <w:shd w:val="clear" w:color="auto" w:fill="auto"/>
            <w:noWrap/>
            <w:vAlign w:val="bottom"/>
            <w:hideMark/>
          </w:tcPr>
          <w:p w14:paraId="1844E490"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46.12</w:t>
            </w:r>
          </w:p>
        </w:tc>
        <w:tc>
          <w:tcPr>
            <w:tcW w:w="520" w:type="pct"/>
            <w:tcBorders>
              <w:top w:val="nil"/>
              <w:left w:val="nil"/>
              <w:bottom w:val="single" w:sz="4" w:space="0" w:color="auto"/>
              <w:right w:val="single" w:sz="4" w:space="0" w:color="auto"/>
            </w:tcBorders>
            <w:shd w:val="clear" w:color="auto" w:fill="auto"/>
            <w:noWrap/>
            <w:vAlign w:val="bottom"/>
            <w:hideMark/>
          </w:tcPr>
          <w:p w14:paraId="260117BE"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150.36</w:t>
            </w:r>
          </w:p>
        </w:tc>
      </w:tr>
      <w:tr w:rsidR="003C3DA0" w:rsidRPr="00CC49AB" w14:paraId="2B90D4B2"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69132A61"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Dritare</w:t>
            </w:r>
          </w:p>
        </w:tc>
        <w:tc>
          <w:tcPr>
            <w:tcW w:w="597" w:type="pct"/>
            <w:vMerge/>
            <w:tcBorders>
              <w:top w:val="nil"/>
              <w:left w:val="single" w:sz="4" w:space="0" w:color="auto"/>
              <w:bottom w:val="single" w:sz="4" w:space="0" w:color="auto"/>
              <w:right w:val="single" w:sz="4" w:space="0" w:color="auto"/>
            </w:tcBorders>
            <w:vAlign w:val="center"/>
            <w:hideMark/>
          </w:tcPr>
          <w:p w14:paraId="1F4DAB99"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01BCD6B1"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V</w:t>
            </w:r>
          </w:p>
        </w:tc>
        <w:tc>
          <w:tcPr>
            <w:tcW w:w="661" w:type="pct"/>
            <w:tcBorders>
              <w:top w:val="nil"/>
              <w:left w:val="nil"/>
              <w:bottom w:val="single" w:sz="4" w:space="0" w:color="auto"/>
              <w:right w:val="single" w:sz="4" w:space="0" w:color="auto"/>
            </w:tcBorders>
            <w:shd w:val="clear" w:color="auto" w:fill="auto"/>
            <w:noWrap/>
            <w:vAlign w:val="bottom"/>
            <w:hideMark/>
          </w:tcPr>
          <w:p w14:paraId="4484EA11"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5.9</w:t>
            </w:r>
          </w:p>
        </w:tc>
        <w:tc>
          <w:tcPr>
            <w:tcW w:w="459" w:type="pct"/>
            <w:tcBorders>
              <w:top w:val="nil"/>
              <w:left w:val="nil"/>
              <w:bottom w:val="single" w:sz="4" w:space="0" w:color="auto"/>
              <w:right w:val="single" w:sz="4" w:space="0" w:color="auto"/>
            </w:tcBorders>
            <w:shd w:val="clear" w:color="auto" w:fill="auto"/>
            <w:noWrap/>
            <w:vAlign w:val="bottom"/>
            <w:hideMark/>
          </w:tcPr>
          <w:p w14:paraId="3A1456A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43.2</w:t>
            </w:r>
          </w:p>
        </w:tc>
        <w:tc>
          <w:tcPr>
            <w:tcW w:w="459" w:type="pct"/>
            <w:tcBorders>
              <w:top w:val="nil"/>
              <w:left w:val="nil"/>
              <w:bottom w:val="single" w:sz="4" w:space="0" w:color="auto"/>
              <w:right w:val="single" w:sz="4" w:space="0" w:color="auto"/>
            </w:tcBorders>
            <w:shd w:val="clear" w:color="auto" w:fill="auto"/>
            <w:noWrap/>
            <w:vAlign w:val="bottom"/>
            <w:hideMark/>
          </w:tcPr>
          <w:p w14:paraId="394C682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1.6</w:t>
            </w:r>
          </w:p>
        </w:tc>
        <w:tc>
          <w:tcPr>
            <w:tcW w:w="515" w:type="pct"/>
            <w:tcBorders>
              <w:top w:val="nil"/>
              <w:left w:val="nil"/>
              <w:bottom w:val="single" w:sz="4" w:space="0" w:color="auto"/>
              <w:right w:val="single" w:sz="4" w:space="0" w:color="auto"/>
            </w:tcBorders>
            <w:shd w:val="clear" w:color="auto" w:fill="auto"/>
            <w:noWrap/>
            <w:vAlign w:val="bottom"/>
            <w:hideMark/>
          </w:tcPr>
          <w:p w14:paraId="4343ADA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69.12</w:t>
            </w:r>
          </w:p>
        </w:tc>
        <w:tc>
          <w:tcPr>
            <w:tcW w:w="515" w:type="pct"/>
            <w:tcBorders>
              <w:top w:val="nil"/>
              <w:left w:val="nil"/>
              <w:bottom w:val="single" w:sz="4" w:space="0" w:color="auto"/>
              <w:right w:val="single" w:sz="4" w:space="0" w:color="auto"/>
            </w:tcBorders>
            <w:shd w:val="clear" w:color="auto" w:fill="auto"/>
            <w:noWrap/>
            <w:vAlign w:val="bottom"/>
            <w:hideMark/>
          </w:tcPr>
          <w:p w14:paraId="166AB11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0</w:t>
            </w:r>
          </w:p>
        </w:tc>
        <w:tc>
          <w:tcPr>
            <w:tcW w:w="520" w:type="pct"/>
            <w:tcBorders>
              <w:top w:val="nil"/>
              <w:left w:val="nil"/>
              <w:bottom w:val="single" w:sz="4" w:space="0" w:color="auto"/>
              <w:right w:val="single" w:sz="4" w:space="0" w:color="auto"/>
            </w:tcBorders>
            <w:shd w:val="clear" w:color="auto" w:fill="auto"/>
            <w:noWrap/>
            <w:vAlign w:val="bottom"/>
            <w:hideMark/>
          </w:tcPr>
          <w:p w14:paraId="1617D69C"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69.12</w:t>
            </w:r>
          </w:p>
        </w:tc>
      </w:tr>
      <w:tr w:rsidR="003C3DA0" w:rsidRPr="00CC49AB" w14:paraId="22F50D8E"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6E3C8914"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lastRenderedPageBreak/>
              <w:t>Mur i jashtëm 38</w:t>
            </w:r>
          </w:p>
        </w:tc>
        <w:tc>
          <w:tcPr>
            <w:tcW w:w="597" w:type="pct"/>
            <w:vMerge/>
            <w:tcBorders>
              <w:top w:val="nil"/>
              <w:left w:val="single" w:sz="4" w:space="0" w:color="auto"/>
              <w:bottom w:val="single" w:sz="4" w:space="0" w:color="auto"/>
              <w:right w:val="single" w:sz="4" w:space="0" w:color="auto"/>
            </w:tcBorders>
            <w:vAlign w:val="center"/>
            <w:hideMark/>
          </w:tcPr>
          <w:p w14:paraId="2363AAFF"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41A3AD50"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P</w:t>
            </w:r>
          </w:p>
        </w:tc>
        <w:tc>
          <w:tcPr>
            <w:tcW w:w="661" w:type="pct"/>
            <w:tcBorders>
              <w:top w:val="nil"/>
              <w:left w:val="nil"/>
              <w:bottom w:val="single" w:sz="4" w:space="0" w:color="auto"/>
              <w:right w:val="single" w:sz="4" w:space="0" w:color="auto"/>
            </w:tcBorders>
            <w:shd w:val="clear" w:color="auto" w:fill="auto"/>
            <w:noWrap/>
            <w:vAlign w:val="bottom"/>
            <w:hideMark/>
          </w:tcPr>
          <w:p w14:paraId="3F3CA42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1.35</w:t>
            </w:r>
          </w:p>
        </w:tc>
        <w:tc>
          <w:tcPr>
            <w:tcW w:w="459" w:type="pct"/>
            <w:tcBorders>
              <w:top w:val="nil"/>
              <w:left w:val="nil"/>
              <w:bottom w:val="single" w:sz="4" w:space="0" w:color="auto"/>
              <w:right w:val="single" w:sz="4" w:space="0" w:color="auto"/>
            </w:tcBorders>
            <w:shd w:val="clear" w:color="auto" w:fill="auto"/>
            <w:noWrap/>
            <w:vAlign w:val="bottom"/>
            <w:hideMark/>
          </w:tcPr>
          <w:p w14:paraId="1471B6E6"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15.3</w:t>
            </w:r>
          </w:p>
        </w:tc>
        <w:tc>
          <w:tcPr>
            <w:tcW w:w="459" w:type="pct"/>
            <w:tcBorders>
              <w:top w:val="nil"/>
              <w:left w:val="nil"/>
              <w:bottom w:val="single" w:sz="4" w:space="0" w:color="auto"/>
              <w:right w:val="single" w:sz="4" w:space="0" w:color="auto"/>
            </w:tcBorders>
            <w:shd w:val="clear" w:color="auto" w:fill="auto"/>
            <w:noWrap/>
            <w:vAlign w:val="bottom"/>
            <w:hideMark/>
          </w:tcPr>
          <w:p w14:paraId="6982436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3.2</w:t>
            </w:r>
          </w:p>
        </w:tc>
        <w:tc>
          <w:tcPr>
            <w:tcW w:w="515" w:type="pct"/>
            <w:tcBorders>
              <w:top w:val="nil"/>
              <w:left w:val="nil"/>
              <w:bottom w:val="single" w:sz="4" w:space="0" w:color="auto"/>
              <w:right w:val="single" w:sz="4" w:space="0" w:color="auto"/>
            </w:tcBorders>
            <w:shd w:val="clear" w:color="auto" w:fill="auto"/>
            <w:noWrap/>
            <w:vAlign w:val="bottom"/>
            <w:hideMark/>
          </w:tcPr>
          <w:p w14:paraId="4560F347"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48.96</w:t>
            </w:r>
          </w:p>
        </w:tc>
        <w:tc>
          <w:tcPr>
            <w:tcW w:w="515" w:type="pct"/>
            <w:tcBorders>
              <w:top w:val="nil"/>
              <w:left w:val="nil"/>
              <w:bottom w:val="single" w:sz="4" w:space="0" w:color="auto"/>
              <w:right w:val="single" w:sz="4" w:space="0" w:color="auto"/>
            </w:tcBorders>
            <w:shd w:val="clear" w:color="auto" w:fill="auto"/>
            <w:noWrap/>
            <w:vAlign w:val="bottom"/>
            <w:hideMark/>
          </w:tcPr>
          <w:p w14:paraId="3361C65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13.44</w:t>
            </w:r>
          </w:p>
        </w:tc>
        <w:tc>
          <w:tcPr>
            <w:tcW w:w="520" w:type="pct"/>
            <w:tcBorders>
              <w:top w:val="nil"/>
              <w:left w:val="nil"/>
              <w:bottom w:val="single" w:sz="4" w:space="0" w:color="auto"/>
              <w:right w:val="single" w:sz="4" w:space="0" w:color="auto"/>
            </w:tcBorders>
            <w:shd w:val="clear" w:color="auto" w:fill="auto"/>
            <w:noWrap/>
            <w:vAlign w:val="bottom"/>
            <w:hideMark/>
          </w:tcPr>
          <w:p w14:paraId="4903698C"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35.52</w:t>
            </w:r>
          </w:p>
        </w:tc>
      </w:tr>
      <w:tr w:rsidR="003C3DA0" w:rsidRPr="00CC49AB" w14:paraId="0E329841"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2E15D76E"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Mur i jashtëm 25</w:t>
            </w:r>
          </w:p>
        </w:tc>
        <w:tc>
          <w:tcPr>
            <w:tcW w:w="597" w:type="pct"/>
            <w:vMerge/>
            <w:tcBorders>
              <w:top w:val="nil"/>
              <w:left w:val="single" w:sz="4" w:space="0" w:color="auto"/>
              <w:bottom w:val="single" w:sz="4" w:space="0" w:color="auto"/>
              <w:right w:val="single" w:sz="4" w:space="0" w:color="auto"/>
            </w:tcBorders>
            <w:vAlign w:val="center"/>
            <w:hideMark/>
          </w:tcPr>
          <w:p w14:paraId="16F65E72"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0491F9D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P</w:t>
            </w:r>
          </w:p>
        </w:tc>
        <w:tc>
          <w:tcPr>
            <w:tcW w:w="661" w:type="pct"/>
            <w:tcBorders>
              <w:top w:val="nil"/>
              <w:left w:val="nil"/>
              <w:bottom w:val="single" w:sz="4" w:space="0" w:color="auto"/>
              <w:right w:val="single" w:sz="4" w:space="0" w:color="auto"/>
            </w:tcBorders>
            <w:shd w:val="clear" w:color="auto" w:fill="auto"/>
            <w:noWrap/>
            <w:vAlign w:val="bottom"/>
            <w:hideMark/>
          </w:tcPr>
          <w:p w14:paraId="6F2A1F9E"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1.79</w:t>
            </w:r>
          </w:p>
        </w:tc>
        <w:tc>
          <w:tcPr>
            <w:tcW w:w="459" w:type="pct"/>
            <w:tcBorders>
              <w:top w:val="nil"/>
              <w:left w:val="nil"/>
              <w:bottom w:val="single" w:sz="4" w:space="0" w:color="auto"/>
              <w:right w:val="single" w:sz="4" w:space="0" w:color="auto"/>
            </w:tcBorders>
            <w:shd w:val="clear" w:color="auto" w:fill="auto"/>
            <w:noWrap/>
            <w:vAlign w:val="bottom"/>
            <w:hideMark/>
          </w:tcPr>
          <w:p w14:paraId="3E0BD5E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15.3</w:t>
            </w:r>
          </w:p>
        </w:tc>
        <w:tc>
          <w:tcPr>
            <w:tcW w:w="459" w:type="pct"/>
            <w:tcBorders>
              <w:top w:val="nil"/>
              <w:left w:val="nil"/>
              <w:bottom w:val="single" w:sz="4" w:space="0" w:color="auto"/>
              <w:right w:val="single" w:sz="4" w:space="0" w:color="auto"/>
            </w:tcBorders>
            <w:shd w:val="clear" w:color="auto" w:fill="auto"/>
            <w:noWrap/>
            <w:vAlign w:val="bottom"/>
            <w:hideMark/>
          </w:tcPr>
          <w:p w14:paraId="671AC3B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6.4</w:t>
            </w:r>
          </w:p>
        </w:tc>
        <w:tc>
          <w:tcPr>
            <w:tcW w:w="515" w:type="pct"/>
            <w:tcBorders>
              <w:top w:val="nil"/>
              <w:left w:val="nil"/>
              <w:bottom w:val="single" w:sz="4" w:space="0" w:color="auto"/>
              <w:right w:val="single" w:sz="4" w:space="0" w:color="auto"/>
            </w:tcBorders>
            <w:shd w:val="clear" w:color="auto" w:fill="auto"/>
            <w:noWrap/>
            <w:vAlign w:val="bottom"/>
            <w:hideMark/>
          </w:tcPr>
          <w:p w14:paraId="08D3C696"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97.92</w:t>
            </w:r>
          </w:p>
        </w:tc>
        <w:tc>
          <w:tcPr>
            <w:tcW w:w="515" w:type="pct"/>
            <w:tcBorders>
              <w:top w:val="nil"/>
              <w:left w:val="nil"/>
              <w:bottom w:val="single" w:sz="4" w:space="0" w:color="auto"/>
              <w:right w:val="single" w:sz="4" w:space="0" w:color="auto"/>
            </w:tcBorders>
            <w:shd w:val="clear" w:color="auto" w:fill="auto"/>
            <w:noWrap/>
            <w:vAlign w:val="bottom"/>
            <w:hideMark/>
          </w:tcPr>
          <w:p w14:paraId="3F762050"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26.88</w:t>
            </w:r>
          </w:p>
        </w:tc>
        <w:tc>
          <w:tcPr>
            <w:tcW w:w="520" w:type="pct"/>
            <w:tcBorders>
              <w:top w:val="nil"/>
              <w:left w:val="nil"/>
              <w:bottom w:val="single" w:sz="4" w:space="0" w:color="auto"/>
              <w:right w:val="single" w:sz="4" w:space="0" w:color="auto"/>
            </w:tcBorders>
            <w:shd w:val="clear" w:color="auto" w:fill="auto"/>
            <w:noWrap/>
            <w:vAlign w:val="bottom"/>
            <w:hideMark/>
          </w:tcPr>
          <w:p w14:paraId="31C28344"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71.04</w:t>
            </w:r>
          </w:p>
        </w:tc>
      </w:tr>
      <w:tr w:rsidR="003C3DA0" w:rsidRPr="00CC49AB" w14:paraId="09676117"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4607B334"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Dritare</w:t>
            </w:r>
          </w:p>
        </w:tc>
        <w:tc>
          <w:tcPr>
            <w:tcW w:w="597" w:type="pct"/>
            <w:vMerge/>
            <w:tcBorders>
              <w:top w:val="nil"/>
              <w:left w:val="single" w:sz="4" w:space="0" w:color="auto"/>
              <w:bottom w:val="single" w:sz="4" w:space="0" w:color="auto"/>
              <w:right w:val="single" w:sz="4" w:space="0" w:color="auto"/>
            </w:tcBorders>
            <w:vAlign w:val="center"/>
            <w:hideMark/>
          </w:tcPr>
          <w:p w14:paraId="3072B792"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3BF9222C"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P</w:t>
            </w:r>
          </w:p>
        </w:tc>
        <w:tc>
          <w:tcPr>
            <w:tcW w:w="661" w:type="pct"/>
            <w:tcBorders>
              <w:top w:val="nil"/>
              <w:left w:val="nil"/>
              <w:bottom w:val="single" w:sz="4" w:space="0" w:color="auto"/>
              <w:right w:val="single" w:sz="4" w:space="0" w:color="auto"/>
            </w:tcBorders>
            <w:shd w:val="clear" w:color="auto" w:fill="auto"/>
            <w:noWrap/>
            <w:vAlign w:val="bottom"/>
            <w:hideMark/>
          </w:tcPr>
          <w:p w14:paraId="5FA0CC6C"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5.9</w:t>
            </w:r>
          </w:p>
        </w:tc>
        <w:tc>
          <w:tcPr>
            <w:tcW w:w="459" w:type="pct"/>
            <w:tcBorders>
              <w:top w:val="nil"/>
              <w:left w:val="nil"/>
              <w:bottom w:val="single" w:sz="4" w:space="0" w:color="auto"/>
              <w:right w:val="single" w:sz="4" w:space="0" w:color="auto"/>
            </w:tcBorders>
            <w:shd w:val="clear" w:color="auto" w:fill="auto"/>
            <w:noWrap/>
            <w:vAlign w:val="bottom"/>
            <w:hideMark/>
          </w:tcPr>
          <w:p w14:paraId="36CF2E4A"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25.2</w:t>
            </w:r>
          </w:p>
        </w:tc>
        <w:tc>
          <w:tcPr>
            <w:tcW w:w="459" w:type="pct"/>
            <w:tcBorders>
              <w:top w:val="nil"/>
              <w:left w:val="nil"/>
              <w:bottom w:val="single" w:sz="4" w:space="0" w:color="auto"/>
              <w:right w:val="single" w:sz="4" w:space="0" w:color="auto"/>
            </w:tcBorders>
            <w:shd w:val="clear" w:color="auto" w:fill="auto"/>
            <w:noWrap/>
            <w:vAlign w:val="bottom"/>
            <w:hideMark/>
          </w:tcPr>
          <w:p w14:paraId="452FABA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1.6</w:t>
            </w:r>
          </w:p>
        </w:tc>
        <w:tc>
          <w:tcPr>
            <w:tcW w:w="515" w:type="pct"/>
            <w:tcBorders>
              <w:top w:val="nil"/>
              <w:left w:val="nil"/>
              <w:bottom w:val="single" w:sz="4" w:space="0" w:color="auto"/>
              <w:right w:val="single" w:sz="4" w:space="0" w:color="auto"/>
            </w:tcBorders>
            <w:shd w:val="clear" w:color="auto" w:fill="auto"/>
            <w:noWrap/>
            <w:vAlign w:val="bottom"/>
            <w:hideMark/>
          </w:tcPr>
          <w:p w14:paraId="50D99058"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40.32</w:t>
            </w:r>
          </w:p>
        </w:tc>
        <w:tc>
          <w:tcPr>
            <w:tcW w:w="515" w:type="pct"/>
            <w:tcBorders>
              <w:top w:val="nil"/>
              <w:left w:val="nil"/>
              <w:bottom w:val="single" w:sz="4" w:space="0" w:color="auto"/>
              <w:right w:val="single" w:sz="4" w:space="0" w:color="auto"/>
            </w:tcBorders>
            <w:shd w:val="clear" w:color="auto" w:fill="auto"/>
            <w:noWrap/>
            <w:vAlign w:val="bottom"/>
            <w:hideMark/>
          </w:tcPr>
          <w:p w14:paraId="458355E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0</w:t>
            </w:r>
          </w:p>
        </w:tc>
        <w:tc>
          <w:tcPr>
            <w:tcW w:w="520" w:type="pct"/>
            <w:tcBorders>
              <w:top w:val="nil"/>
              <w:left w:val="nil"/>
              <w:bottom w:val="single" w:sz="4" w:space="0" w:color="auto"/>
              <w:right w:val="single" w:sz="4" w:space="0" w:color="auto"/>
            </w:tcBorders>
            <w:shd w:val="clear" w:color="auto" w:fill="auto"/>
            <w:noWrap/>
            <w:vAlign w:val="bottom"/>
            <w:hideMark/>
          </w:tcPr>
          <w:p w14:paraId="5A83B298"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40.32</w:t>
            </w:r>
          </w:p>
        </w:tc>
      </w:tr>
      <w:tr w:rsidR="003C3DA0" w:rsidRPr="00CC49AB" w14:paraId="132088CC"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5E046A19"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Dysheme</w:t>
            </w:r>
          </w:p>
        </w:tc>
        <w:tc>
          <w:tcPr>
            <w:tcW w:w="597" w:type="pct"/>
            <w:vMerge/>
            <w:tcBorders>
              <w:top w:val="nil"/>
              <w:left w:val="single" w:sz="4" w:space="0" w:color="auto"/>
              <w:bottom w:val="single" w:sz="4" w:space="0" w:color="auto"/>
              <w:right w:val="single" w:sz="4" w:space="0" w:color="auto"/>
            </w:tcBorders>
            <w:vAlign w:val="center"/>
            <w:hideMark/>
          </w:tcPr>
          <w:p w14:paraId="6A672A81"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12D6868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H</w:t>
            </w:r>
          </w:p>
        </w:tc>
        <w:tc>
          <w:tcPr>
            <w:tcW w:w="661" w:type="pct"/>
            <w:tcBorders>
              <w:top w:val="nil"/>
              <w:left w:val="nil"/>
              <w:bottom w:val="single" w:sz="4" w:space="0" w:color="auto"/>
              <w:right w:val="single" w:sz="4" w:space="0" w:color="auto"/>
            </w:tcBorders>
            <w:shd w:val="clear" w:color="auto" w:fill="auto"/>
            <w:noWrap/>
            <w:vAlign w:val="bottom"/>
            <w:hideMark/>
          </w:tcPr>
          <w:p w14:paraId="4AF2F56E"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1.52</w:t>
            </w:r>
          </w:p>
        </w:tc>
        <w:tc>
          <w:tcPr>
            <w:tcW w:w="459" w:type="pct"/>
            <w:tcBorders>
              <w:top w:val="nil"/>
              <w:left w:val="nil"/>
              <w:bottom w:val="single" w:sz="4" w:space="0" w:color="auto"/>
              <w:right w:val="single" w:sz="4" w:space="0" w:color="auto"/>
            </w:tcBorders>
            <w:shd w:val="clear" w:color="auto" w:fill="auto"/>
            <w:noWrap/>
            <w:vAlign w:val="bottom"/>
            <w:hideMark/>
          </w:tcPr>
          <w:p w14:paraId="65BE4C6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30.7</w:t>
            </w:r>
          </w:p>
        </w:tc>
        <w:tc>
          <w:tcPr>
            <w:tcW w:w="459" w:type="pct"/>
            <w:tcBorders>
              <w:top w:val="nil"/>
              <w:left w:val="nil"/>
              <w:bottom w:val="single" w:sz="4" w:space="0" w:color="auto"/>
              <w:right w:val="single" w:sz="4" w:space="0" w:color="auto"/>
            </w:tcBorders>
            <w:shd w:val="clear" w:color="auto" w:fill="auto"/>
            <w:noWrap/>
            <w:vAlign w:val="bottom"/>
            <w:hideMark/>
          </w:tcPr>
          <w:p w14:paraId="50853A1F"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9.5</w:t>
            </w:r>
          </w:p>
        </w:tc>
        <w:tc>
          <w:tcPr>
            <w:tcW w:w="515" w:type="pct"/>
            <w:tcBorders>
              <w:top w:val="nil"/>
              <w:left w:val="nil"/>
              <w:bottom w:val="single" w:sz="4" w:space="0" w:color="auto"/>
              <w:right w:val="single" w:sz="4" w:space="0" w:color="auto"/>
            </w:tcBorders>
            <w:shd w:val="clear" w:color="auto" w:fill="auto"/>
            <w:noWrap/>
            <w:vAlign w:val="bottom"/>
            <w:hideMark/>
          </w:tcPr>
          <w:p w14:paraId="22138E08"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291.65</w:t>
            </w:r>
          </w:p>
        </w:tc>
        <w:tc>
          <w:tcPr>
            <w:tcW w:w="515" w:type="pct"/>
            <w:tcBorders>
              <w:top w:val="nil"/>
              <w:left w:val="nil"/>
              <w:bottom w:val="single" w:sz="4" w:space="0" w:color="auto"/>
              <w:right w:val="single" w:sz="4" w:space="0" w:color="auto"/>
            </w:tcBorders>
            <w:shd w:val="clear" w:color="auto" w:fill="auto"/>
            <w:noWrap/>
            <w:vAlign w:val="bottom"/>
            <w:hideMark/>
          </w:tcPr>
          <w:p w14:paraId="633C896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0</w:t>
            </w:r>
          </w:p>
        </w:tc>
        <w:tc>
          <w:tcPr>
            <w:tcW w:w="520" w:type="pct"/>
            <w:tcBorders>
              <w:top w:val="nil"/>
              <w:left w:val="nil"/>
              <w:bottom w:val="single" w:sz="4" w:space="0" w:color="auto"/>
              <w:right w:val="single" w:sz="4" w:space="0" w:color="auto"/>
            </w:tcBorders>
            <w:shd w:val="clear" w:color="auto" w:fill="auto"/>
            <w:noWrap/>
            <w:vAlign w:val="bottom"/>
            <w:hideMark/>
          </w:tcPr>
          <w:p w14:paraId="2470B6C6"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291.65</w:t>
            </w:r>
          </w:p>
        </w:tc>
      </w:tr>
      <w:tr w:rsidR="003C3DA0" w:rsidRPr="00CC49AB" w14:paraId="203D4B6E" w14:textId="77777777" w:rsidTr="00D34145">
        <w:trPr>
          <w:trHeight w:val="20"/>
        </w:trPr>
        <w:tc>
          <w:tcPr>
            <w:tcW w:w="781" w:type="pct"/>
            <w:tcBorders>
              <w:top w:val="nil"/>
              <w:left w:val="single" w:sz="4" w:space="0" w:color="auto"/>
              <w:bottom w:val="single" w:sz="4" w:space="0" w:color="auto"/>
              <w:right w:val="single" w:sz="4" w:space="0" w:color="auto"/>
            </w:tcBorders>
            <w:shd w:val="clear" w:color="auto" w:fill="auto"/>
            <w:noWrap/>
            <w:vAlign w:val="center"/>
            <w:hideMark/>
          </w:tcPr>
          <w:p w14:paraId="622CBCCB"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Soleta</w:t>
            </w:r>
          </w:p>
        </w:tc>
        <w:tc>
          <w:tcPr>
            <w:tcW w:w="597" w:type="pct"/>
            <w:vMerge/>
            <w:tcBorders>
              <w:top w:val="nil"/>
              <w:left w:val="single" w:sz="4" w:space="0" w:color="auto"/>
              <w:bottom w:val="single" w:sz="4" w:space="0" w:color="auto"/>
              <w:right w:val="single" w:sz="4" w:space="0" w:color="auto"/>
            </w:tcBorders>
            <w:vAlign w:val="center"/>
            <w:hideMark/>
          </w:tcPr>
          <w:p w14:paraId="6953AAE9" w14:textId="77777777" w:rsidR="003C3DA0" w:rsidRPr="00CC49AB" w:rsidRDefault="003C3DA0" w:rsidP="008E11B0">
            <w:pPr>
              <w:spacing w:after="0" w:line="240" w:lineRule="auto"/>
              <w:rPr>
                <w:rFonts w:ascii="Garamond" w:eastAsia="Times New Roman" w:hAnsi="Garamond" w:cs="Times New Roman"/>
                <w:szCs w:val="20"/>
              </w:rPr>
            </w:pPr>
          </w:p>
        </w:tc>
        <w:tc>
          <w:tcPr>
            <w:tcW w:w="493" w:type="pct"/>
            <w:tcBorders>
              <w:top w:val="nil"/>
              <w:left w:val="nil"/>
              <w:bottom w:val="single" w:sz="4" w:space="0" w:color="auto"/>
              <w:right w:val="single" w:sz="4" w:space="0" w:color="auto"/>
            </w:tcBorders>
            <w:shd w:val="clear" w:color="auto" w:fill="auto"/>
            <w:noWrap/>
            <w:vAlign w:val="center"/>
            <w:hideMark/>
          </w:tcPr>
          <w:p w14:paraId="49D08D74"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H</w:t>
            </w:r>
          </w:p>
        </w:tc>
        <w:tc>
          <w:tcPr>
            <w:tcW w:w="661" w:type="pct"/>
            <w:tcBorders>
              <w:top w:val="nil"/>
              <w:left w:val="nil"/>
              <w:bottom w:val="single" w:sz="4" w:space="0" w:color="auto"/>
              <w:right w:val="single" w:sz="4" w:space="0" w:color="auto"/>
            </w:tcBorders>
            <w:shd w:val="clear" w:color="auto" w:fill="auto"/>
            <w:noWrap/>
            <w:vAlign w:val="bottom"/>
            <w:hideMark/>
          </w:tcPr>
          <w:p w14:paraId="60CF68B1"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1.67</w:t>
            </w:r>
          </w:p>
        </w:tc>
        <w:tc>
          <w:tcPr>
            <w:tcW w:w="459" w:type="pct"/>
            <w:tcBorders>
              <w:top w:val="nil"/>
              <w:left w:val="nil"/>
              <w:bottom w:val="single" w:sz="4" w:space="0" w:color="auto"/>
              <w:right w:val="single" w:sz="4" w:space="0" w:color="auto"/>
            </w:tcBorders>
            <w:shd w:val="clear" w:color="auto" w:fill="auto"/>
            <w:noWrap/>
            <w:vAlign w:val="bottom"/>
            <w:hideMark/>
          </w:tcPr>
          <w:p w14:paraId="0FF02811"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30.7</w:t>
            </w:r>
          </w:p>
        </w:tc>
        <w:tc>
          <w:tcPr>
            <w:tcW w:w="459" w:type="pct"/>
            <w:tcBorders>
              <w:top w:val="nil"/>
              <w:left w:val="nil"/>
              <w:bottom w:val="single" w:sz="4" w:space="0" w:color="auto"/>
              <w:right w:val="single" w:sz="4" w:space="0" w:color="auto"/>
            </w:tcBorders>
            <w:shd w:val="clear" w:color="auto" w:fill="auto"/>
            <w:noWrap/>
            <w:vAlign w:val="bottom"/>
            <w:hideMark/>
          </w:tcPr>
          <w:p w14:paraId="0B3DDEE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9.5</w:t>
            </w:r>
          </w:p>
        </w:tc>
        <w:tc>
          <w:tcPr>
            <w:tcW w:w="515" w:type="pct"/>
            <w:tcBorders>
              <w:top w:val="nil"/>
              <w:left w:val="nil"/>
              <w:bottom w:val="single" w:sz="4" w:space="0" w:color="auto"/>
              <w:right w:val="single" w:sz="4" w:space="0" w:color="auto"/>
            </w:tcBorders>
            <w:shd w:val="clear" w:color="auto" w:fill="auto"/>
            <w:noWrap/>
            <w:vAlign w:val="bottom"/>
            <w:hideMark/>
          </w:tcPr>
          <w:p w14:paraId="5F9C3B3F"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291.65</w:t>
            </w:r>
          </w:p>
        </w:tc>
        <w:tc>
          <w:tcPr>
            <w:tcW w:w="515" w:type="pct"/>
            <w:tcBorders>
              <w:top w:val="nil"/>
              <w:left w:val="nil"/>
              <w:bottom w:val="single" w:sz="4" w:space="0" w:color="auto"/>
              <w:right w:val="single" w:sz="4" w:space="0" w:color="auto"/>
            </w:tcBorders>
            <w:shd w:val="clear" w:color="auto" w:fill="auto"/>
            <w:noWrap/>
            <w:vAlign w:val="bottom"/>
            <w:hideMark/>
          </w:tcPr>
          <w:p w14:paraId="0799D41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0</w:t>
            </w:r>
          </w:p>
        </w:tc>
        <w:tc>
          <w:tcPr>
            <w:tcW w:w="520" w:type="pct"/>
            <w:tcBorders>
              <w:top w:val="nil"/>
              <w:left w:val="nil"/>
              <w:bottom w:val="single" w:sz="4" w:space="0" w:color="auto"/>
              <w:right w:val="single" w:sz="4" w:space="0" w:color="auto"/>
            </w:tcBorders>
            <w:shd w:val="clear" w:color="auto" w:fill="auto"/>
            <w:noWrap/>
            <w:vAlign w:val="bottom"/>
            <w:hideMark/>
          </w:tcPr>
          <w:p w14:paraId="336AB8B8"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291.65</w:t>
            </w:r>
          </w:p>
        </w:tc>
      </w:tr>
    </w:tbl>
    <w:p w14:paraId="6A83739B" w14:textId="77777777" w:rsidR="003C3DA0" w:rsidRPr="00CC49AB" w:rsidRDefault="003C3DA0" w:rsidP="003C3DA0">
      <w:pPr>
        <w:spacing w:after="0" w:line="240" w:lineRule="auto"/>
        <w:rPr>
          <w:rFonts w:ascii="Garamond" w:hAnsi="Garamond" w:cs="Times New Roman"/>
          <w:b/>
          <w:bCs/>
          <w:sz w:val="24"/>
          <w:szCs w:val="24"/>
        </w:rPr>
      </w:pPr>
      <w:bookmarkStart w:id="442" w:name="_Hlk171325194"/>
    </w:p>
    <w:p w14:paraId="4FF6E76F" w14:textId="640A9164" w:rsidR="003C3DA0" w:rsidRPr="00CC49AB" w:rsidRDefault="003C3DA0" w:rsidP="003C3DA0">
      <w:pPr>
        <w:spacing w:after="0" w:line="240" w:lineRule="auto"/>
        <w:rPr>
          <w:rFonts w:ascii="Garamond" w:hAnsi="Garamond" w:cs="Times New Roman"/>
          <w:sz w:val="24"/>
          <w:szCs w:val="24"/>
          <w:lang w:eastAsia="ja-JP"/>
        </w:rPr>
      </w:pPr>
      <w:bookmarkStart w:id="443" w:name="_Hlk191572302"/>
      <w:r w:rsidRPr="00CC49AB">
        <w:rPr>
          <w:rFonts w:ascii="Garamond" w:hAnsi="Garamond" w:cs="Times New Roman"/>
          <w:b/>
          <w:bCs/>
          <w:sz w:val="24"/>
          <w:szCs w:val="24"/>
        </w:rPr>
        <w:t>Tabela 2:</w:t>
      </w:r>
      <w:r w:rsidRPr="00CC49AB">
        <w:rPr>
          <w:rFonts w:ascii="Garamond" w:hAnsi="Garamond" w:cs="Times New Roman"/>
          <w:sz w:val="24"/>
          <w:szCs w:val="24"/>
        </w:rPr>
        <w:t xml:space="preserve"> Veçoritë dhe specifikimet e llojeve t</w:t>
      </w:r>
      <w:r w:rsidR="009D7BE8">
        <w:rPr>
          <w:rFonts w:ascii="Garamond" w:hAnsi="Garamond" w:cs="Times New Roman"/>
          <w:sz w:val="24"/>
          <w:szCs w:val="24"/>
        </w:rPr>
        <w:t>ë</w:t>
      </w:r>
      <w:r w:rsidRPr="00CC49AB">
        <w:rPr>
          <w:rFonts w:ascii="Garamond" w:hAnsi="Garamond" w:cs="Times New Roman"/>
          <w:sz w:val="24"/>
          <w:szCs w:val="24"/>
        </w:rPr>
        <w:t xml:space="preserve"> testuara t</w:t>
      </w:r>
      <w:r w:rsidR="009D7BE8">
        <w:rPr>
          <w:rFonts w:ascii="Garamond" w:hAnsi="Garamond" w:cs="Times New Roman"/>
          <w:sz w:val="24"/>
          <w:szCs w:val="24"/>
        </w:rPr>
        <w:t>ë</w:t>
      </w:r>
      <w:r w:rsidRPr="00CC49AB">
        <w:rPr>
          <w:rFonts w:ascii="Garamond" w:hAnsi="Garamond" w:cs="Times New Roman"/>
          <w:sz w:val="24"/>
          <w:szCs w:val="24"/>
        </w:rPr>
        <w:t xml:space="preserve"> ndërtesave</w:t>
      </w:r>
      <w:r w:rsidR="009D7BE8">
        <w:rPr>
          <w:rFonts w:ascii="Garamond" w:hAnsi="Garamond" w:cs="Times New Roman"/>
          <w:sz w:val="24"/>
          <w:szCs w:val="24"/>
        </w:rPr>
        <w:t>:</w:t>
      </w:r>
      <w:r w:rsidRPr="00CC49AB">
        <w:rPr>
          <w:rFonts w:ascii="Garamond" w:hAnsi="Garamond" w:cs="Times New Roman"/>
          <w:sz w:val="24"/>
          <w:szCs w:val="24"/>
        </w:rPr>
        <w:t xml:space="preserve"> Ndërtesë JR (jorezidenciale /industriale) kategori ndodhet ne qytetin e Tiranës.</w:t>
      </w:r>
      <w:bookmarkEnd w:id="442"/>
      <w:bookmarkEnd w:id="443"/>
    </w:p>
    <w:tbl>
      <w:tblPr>
        <w:tblStyle w:val="TableClassic1"/>
        <w:tblpPr w:leftFromText="180" w:rightFromText="180" w:vertAnchor="text" w:horzAnchor="margin" w:tblpY="100"/>
        <w:tblW w:w="5000" w:type="pct"/>
        <w:tblLook w:val="04A0" w:firstRow="1" w:lastRow="0" w:firstColumn="1" w:lastColumn="0" w:noHBand="0" w:noVBand="1"/>
      </w:tblPr>
      <w:tblGrid>
        <w:gridCol w:w="4066"/>
        <w:gridCol w:w="2986"/>
        <w:gridCol w:w="2308"/>
      </w:tblGrid>
      <w:tr w:rsidR="003C3DA0" w:rsidRPr="00CC49AB" w14:paraId="01D37B3E" w14:textId="77777777" w:rsidTr="00D34145">
        <w:trPr>
          <w:cnfStyle w:val="100000000000" w:firstRow="1" w:lastRow="0" w:firstColumn="0" w:lastColumn="0" w:oddVBand="0" w:evenVBand="0" w:oddHBand="0" w:evenHBand="0" w:firstRowFirstColumn="0" w:firstRowLastColumn="0" w:lastRowFirstColumn="0" w:lastRowLastColumn="0"/>
          <w:trHeight w:val="18"/>
        </w:trPr>
        <w:tc>
          <w:tcPr>
            <w:cnfStyle w:val="001000000000" w:firstRow="0" w:lastRow="0" w:firstColumn="1" w:lastColumn="0" w:oddVBand="0" w:evenVBand="0" w:oddHBand="0" w:evenHBand="0" w:firstRowFirstColumn="0" w:firstRowLastColumn="0" w:lastRowFirstColumn="0" w:lastRowLastColumn="0"/>
            <w:tcW w:w="2172" w:type="pct"/>
          </w:tcPr>
          <w:p w14:paraId="4E197D44" w14:textId="77777777" w:rsidR="003C3DA0" w:rsidRPr="00CC49AB" w:rsidRDefault="003C3DA0" w:rsidP="008E11B0">
            <w:pPr>
              <w:spacing w:after="0"/>
              <w:jc w:val="center"/>
              <w:rPr>
                <w:rFonts w:ascii="Garamond" w:hAnsi="Garamond"/>
                <w:szCs w:val="20"/>
                <w:lang w:val="sq-AL" w:bidi="he-IL"/>
              </w:rPr>
            </w:pPr>
          </w:p>
        </w:tc>
        <w:tc>
          <w:tcPr>
            <w:tcW w:w="1595" w:type="pct"/>
          </w:tcPr>
          <w:p w14:paraId="42E781C7" w14:textId="77777777" w:rsidR="003C3DA0" w:rsidRPr="00CC49AB" w:rsidRDefault="003C3DA0" w:rsidP="008E11B0">
            <w:pPr>
              <w:spacing w:after="0"/>
              <w:cnfStyle w:val="100000000000" w:firstRow="1" w:lastRow="0" w:firstColumn="0" w:lastColumn="0" w:oddVBand="0" w:evenVBand="0" w:oddHBand="0" w:evenHBand="0" w:firstRowFirstColumn="0" w:firstRowLastColumn="0" w:lastRowFirstColumn="0" w:lastRowLastColumn="0"/>
              <w:rPr>
                <w:rFonts w:ascii="Garamond" w:hAnsi="Garamond"/>
                <w:b/>
                <w:bCs/>
                <w:i w:val="0"/>
                <w:iCs w:val="0"/>
                <w:szCs w:val="20"/>
                <w:lang w:val="sq-AL" w:bidi="he-IL"/>
              </w:rPr>
            </w:pPr>
            <w:r w:rsidRPr="00CC49AB">
              <w:rPr>
                <w:rFonts w:ascii="Garamond" w:hAnsi="Garamond"/>
                <w:b/>
                <w:bCs/>
                <w:szCs w:val="20"/>
                <w:lang w:val="sq-AL" w:bidi="he-IL"/>
              </w:rPr>
              <w:t>Baza rasti</w:t>
            </w:r>
          </w:p>
        </w:tc>
        <w:tc>
          <w:tcPr>
            <w:tcW w:w="1233" w:type="pct"/>
          </w:tcPr>
          <w:p w14:paraId="466A9499" w14:textId="77777777" w:rsidR="003C3DA0" w:rsidRPr="00CC49AB" w:rsidRDefault="003C3DA0" w:rsidP="008E11B0">
            <w:pPr>
              <w:spacing w:after="0"/>
              <w:jc w:val="center"/>
              <w:cnfStyle w:val="100000000000" w:firstRow="1" w:lastRow="0" w:firstColumn="0" w:lastColumn="0" w:oddVBand="0" w:evenVBand="0" w:oddHBand="0" w:evenHBand="0" w:firstRowFirstColumn="0" w:firstRowLastColumn="0" w:lastRowFirstColumn="0" w:lastRowLastColumn="0"/>
              <w:rPr>
                <w:rFonts w:ascii="Garamond" w:hAnsi="Garamond"/>
                <w:b/>
                <w:bCs/>
                <w:szCs w:val="20"/>
                <w:lang w:val="sq-AL" w:bidi="he-IL"/>
              </w:rPr>
            </w:pPr>
            <w:r w:rsidRPr="00CC49AB">
              <w:rPr>
                <w:rFonts w:ascii="Garamond" w:hAnsi="Garamond"/>
                <w:b/>
                <w:bCs/>
                <w:szCs w:val="20"/>
                <w:lang w:val="sq-AL" w:bidi="he-IL"/>
              </w:rPr>
              <w:t>Propozuar rasti</w:t>
            </w:r>
          </w:p>
        </w:tc>
      </w:tr>
      <w:tr w:rsidR="003C3DA0" w:rsidRPr="00CC49AB" w14:paraId="6A5E5676" w14:textId="77777777" w:rsidTr="00D34145">
        <w:trPr>
          <w:trHeight w:val="18"/>
        </w:trPr>
        <w:tc>
          <w:tcPr>
            <w:cnfStyle w:val="001000000000" w:firstRow="0" w:lastRow="0" w:firstColumn="1" w:lastColumn="0" w:oddVBand="0" w:evenVBand="0" w:oddHBand="0" w:evenHBand="0" w:firstRowFirstColumn="0" w:firstRowLastColumn="0" w:lastRowFirstColumn="0" w:lastRowLastColumn="0"/>
            <w:tcW w:w="2172" w:type="pct"/>
          </w:tcPr>
          <w:p w14:paraId="292B9BD8" w14:textId="77777777" w:rsidR="003C3DA0" w:rsidRPr="00CC49AB" w:rsidRDefault="003C3DA0" w:rsidP="008E11B0">
            <w:pPr>
              <w:spacing w:after="0"/>
              <w:rPr>
                <w:rFonts w:ascii="Garamond" w:hAnsi="Garamond"/>
                <w:szCs w:val="20"/>
                <w:lang w:val="sq-AL" w:bidi="he-IL"/>
              </w:rPr>
            </w:pPr>
            <w:r w:rsidRPr="00CC49AB">
              <w:rPr>
                <w:rFonts w:ascii="Garamond" w:hAnsi="Garamond"/>
                <w:szCs w:val="20"/>
                <w:lang w:val="sq-AL" w:bidi="he-IL"/>
              </w:rPr>
              <w:t>Prodhim në sipërfaqen totale</w:t>
            </w:r>
          </w:p>
        </w:tc>
        <w:tc>
          <w:tcPr>
            <w:tcW w:w="1595" w:type="pct"/>
          </w:tcPr>
          <w:p w14:paraId="0906684B" w14:textId="77777777" w:rsidR="003C3DA0" w:rsidRPr="00CC49AB" w:rsidRDefault="003C3DA0" w:rsidP="008E11B0">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bidi="he-IL"/>
              </w:rPr>
            </w:pPr>
            <w:r w:rsidRPr="00CC49AB">
              <w:rPr>
                <w:rFonts w:ascii="Garamond" w:hAnsi="Garamond"/>
                <w:szCs w:val="20"/>
                <w:lang w:val="sq-AL" w:bidi="he-IL"/>
              </w:rPr>
              <w:t xml:space="preserve">(7200/12 000) m </w:t>
            </w:r>
            <w:r w:rsidRPr="00CC49AB">
              <w:rPr>
                <w:rFonts w:ascii="Garamond" w:hAnsi="Garamond"/>
                <w:szCs w:val="20"/>
                <w:vertAlign w:val="superscript"/>
                <w:lang w:val="sq-AL" w:bidi="he-IL"/>
              </w:rPr>
              <w:t>2</w:t>
            </w:r>
          </w:p>
        </w:tc>
        <w:tc>
          <w:tcPr>
            <w:tcW w:w="1233" w:type="pct"/>
          </w:tcPr>
          <w:p w14:paraId="55DBBFEA" w14:textId="77777777" w:rsidR="003C3DA0" w:rsidRPr="00CC49AB" w:rsidRDefault="003C3DA0" w:rsidP="008E11B0">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bidi="he-IL"/>
              </w:rPr>
            </w:pPr>
            <w:r w:rsidRPr="00CC49AB">
              <w:rPr>
                <w:rFonts w:ascii="Garamond" w:hAnsi="Garamond"/>
                <w:szCs w:val="20"/>
                <w:lang w:val="sq-AL" w:bidi="he-IL"/>
              </w:rPr>
              <w:t xml:space="preserve">12 000 m </w:t>
            </w:r>
            <w:r w:rsidRPr="00CC49AB">
              <w:rPr>
                <w:rFonts w:ascii="Garamond" w:hAnsi="Garamond"/>
                <w:szCs w:val="20"/>
                <w:vertAlign w:val="superscript"/>
                <w:lang w:val="sq-AL" w:bidi="he-IL"/>
              </w:rPr>
              <w:t>2</w:t>
            </w:r>
          </w:p>
        </w:tc>
      </w:tr>
      <w:tr w:rsidR="003C3DA0" w:rsidRPr="00CC49AB" w14:paraId="6284EB4A" w14:textId="77777777" w:rsidTr="00D34145">
        <w:trPr>
          <w:trHeight w:val="18"/>
        </w:trPr>
        <w:tc>
          <w:tcPr>
            <w:cnfStyle w:val="001000000000" w:firstRow="0" w:lastRow="0" w:firstColumn="1" w:lastColumn="0" w:oddVBand="0" w:evenVBand="0" w:oddHBand="0" w:evenHBand="0" w:firstRowFirstColumn="0" w:firstRowLastColumn="0" w:lastRowFirstColumn="0" w:lastRowLastColumn="0"/>
            <w:tcW w:w="2172" w:type="pct"/>
          </w:tcPr>
          <w:p w14:paraId="4027E0A2" w14:textId="77777777" w:rsidR="003C3DA0" w:rsidRPr="00CC49AB" w:rsidRDefault="003C3DA0" w:rsidP="008E11B0">
            <w:pPr>
              <w:spacing w:after="0"/>
              <w:rPr>
                <w:rFonts w:ascii="Garamond" w:hAnsi="Garamond"/>
                <w:szCs w:val="20"/>
                <w:lang w:val="sq-AL" w:bidi="he-IL"/>
              </w:rPr>
            </w:pPr>
            <w:r w:rsidRPr="00CC49AB">
              <w:rPr>
                <w:rFonts w:ascii="Garamond" w:hAnsi="Garamond"/>
                <w:szCs w:val="20"/>
                <w:lang w:val="sq-AL"/>
              </w:rPr>
              <w:t>Zona klimatike A</w:t>
            </w:r>
          </w:p>
        </w:tc>
        <w:tc>
          <w:tcPr>
            <w:tcW w:w="1595" w:type="pct"/>
          </w:tcPr>
          <w:p w14:paraId="54E172AE" w14:textId="77777777" w:rsidR="003C3DA0" w:rsidRPr="00CC49AB" w:rsidRDefault="003C3DA0" w:rsidP="008E11B0">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bidi="he-IL"/>
              </w:rPr>
            </w:pPr>
            <w:r w:rsidRPr="00CC49AB">
              <w:rPr>
                <w:rFonts w:ascii="Garamond" w:hAnsi="Garamond"/>
                <w:szCs w:val="20"/>
                <w:lang w:val="sq-AL"/>
              </w:rPr>
              <w:t xml:space="preserve">HDD </w:t>
            </w:r>
            <w:r w:rsidRPr="00CC49AB">
              <w:rPr>
                <w:rFonts w:ascii="Garamond" w:hAnsi="Garamond"/>
                <w:szCs w:val="20"/>
                <w:lang w:val="sq-AL" w:bidi="he-IL"/>
              </w:rPr>
              <w:t>&lt;1500</w:t>
            </w:r>
          </w:p>
        </w:tc>
        <w:tc>
          <w:tcPr>
            <w:tcW w:w="1233" w:type="pct"/>
          </w:tcPr>
          <w:p w14:paraId="67F95028" w14:textId="77777777" w:rsidR="003C3DA0" w:rsidRPr="00CC49AB" w:rsidRDefault="003C3DA0" w:rsidP="008E11B0">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HDD </w:t>
            </w:r>
            <w:r w:rsidRPr="00CC49AB">
              <w:rPr>
                <w:rFonts w:ascii="Garamond" w:hAnsi="Garamond"/>
                <w:szCs w:val="20"/>
                <w:lang w:val="sq-AL" w:bidi="he-IL"/>
              </w:rPr>
              <w:t>&lt;1500</w:t>
            </w:r>
          </w:p>
        </w:tc>
      </w:tr>
      <w:tr w:rsidR="003C3DA0" w:rsidRPr="00CC49AB" w14:paraId="2E350CA6" w14:textId="77777777" w:rsidTr="00D34145">
        <w:trPr>
          <w:trHeight w:val="18"/>
        </w:trPr>
        <w:tc>
          <w:tcPr>
            <w:cnfStyle w:val="001000000000" w:firstRow="0" w:lastRow="0" w:firstColumn="1" w:lastColumn="0" w:oddVBand="0" w:evenVBand="0" w:oddHBand="0" w:evenHBand="0" w:firstRowFirstColumn="0" w:firstRowLastColumn="0" w:lastRowFirstColumn="0" w:lastRowLastColumn="0"/>
            <w:tcW w:w="2172" w:type="pct"/>
          </w:tcPr>
          <w:p w14:paraId="20437124" w14:textId="2C7A7EC0" w:rsidR="003C3DA0" w:rsidRPr="00CC49AB" w:rsidRDefault="003C3DA0" w:rsidP="008E11B0">
            <w:pPr>
              <w:spacing w:after="0"/>
              <w:rPr>
                <w:rFonts w:ascii="Garamond" w:hAnsi="Garamond"/>
                <w:szCs w:val="20"/>
                <w:lang w:val="sq-AL"/>
              </w:rPr>
            </w:pPr>
            <w:r w:rsidRPr="00CC49AB">
              <w:rPr>
                <w:rFonts w:ascii="Garamond" w:hAnsi="Garamond"/>
                <w:szCs w:val="20"/>
                <w:lang w:val="sq-AL"/>
              </w:rPr>
              <w:t>Ngrohje</w:t>
            </w:r>
            <w:r w:rsidR="009C03C5" w:rsidRPr="00CC49AB">
              <w:rPr>
                <w:rFonts w:ascii="Garamond" w:hAnsi="Garamond"/>
                <w:szCs w:val="20"/>
                <w:lang w:val="sq-AL"/>
              </w:rPr>
              <w:t>/</w:t>
            </w:r>
            <w:r w:rsidRPr="00CC49AB">
              <w:rPr>
                <w:rFonts w:ascii="Garamond" w:hAnsi="Garamond"/>
                <w:szCs w:val="20"/>
                <w:lang w:val="sq-AL"/>
              </w:rPr>
              <w:t>Ftohje sistemi</w:t>
            </w:r>
          </w:p>
        </w:tc>
        <w:tc>
          <w:tcPr>
            <w:tcW w:w="1595" w:type="pct"/>
          </w:tcPr>
          <w:p w14:paraId="56584433" w14:textId="5DA37AED" w:rsidR="003C3DA0" w:rsidRPr="00CC49AB" w:rsidRDefault="003C3DA0" w:rsidP="008E11B0">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Inverter </w:t>
            </w:r>
            <w:r w:rsidR="00CC49AB" w:rsidRPr="00CC49AB">
              <w:rPr>
                <w:rFonts w:ascii="Garamond" w:hAnsi="Garamond"/>
                <w:szCs w:val="20"/>
                <w:lang w:val="sq-AL"/>
              </w:rPr>
              <w:t xml:space="preserve">me </w:t>
            </w:r>
            <w:r w:rsidRPr="00CC49AB">
              <w:rPr>
                <w:rFonts w:ascii="Garamond" w:hAnsi="Garamond"/>
                <w:szCs w:val="20"/>
                <w:lang w:val="sq-AL"/>
              </w:rPr>
              <w:t>shumëndarje</w:t>
            </w:r>
          </w:p>
        </w:tc>
        <w:tc>
          <w:tcPr>
            <w:tcW w:w="1233" w:type="pct"/>
          </w:tcPr>
          <w:p w14:paraId="133D355E" w14:textId="257EEBDC" w:rsidR="003C3DA0" w:rsidRPr="00CC49AB" w:rsidRDefault="003C3DA0" w:rsidP="008E11B0">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Inverter </w:t>
            </w:r>
            <w:r w:rsidR="00CC49AB" w:rsidRPr="00CC49AB">
              <w:rPr>
                <w:rFonts w:ascii="Garamond" w:hAnsi="Garamond"/>
                <w:szCs w:val="20"/>
                <w:lang w:val="sq-AL"/>
              </w:rPr>
              <w:t xml:space="preserve">me </w:t>
            </w:r>
            <w:r w:rsidRPr="00CC49AB">
              <w:rPr>
                <w:rFonts w:ascii="Garamond" w:hAnsi="Garamond"/>
                <w:szCs w:val="20"/>
                <w:lang w:val="sq-AL"/>
              </w:rPr>
              <w:t>shumëndarje</w:t>
            </w:r>
          </w:p>
        </w:tc>
      </w:tr>
      <w:tr w:rsidR="003C3DA0" w:rsidRPr="00CC49AB" w14:paraId="07DF125D" w14:textId="77777777" w:rsidTr="00D34145">
        <w:trPr>
          <w:trHeight w:val="18"/>
        </w:trPr>
        <w:tc>
          <w:tcPr>
            <w:cnfStyle w:val="001000000000" w:firstRow="0" w:lastRow="0" w:firstColumn="1" w:lastColumn="0" w:oddVBand="0" w:evenVBand="0" w:oddHBand="0" w:evenHBand="0" w:firstRowFirstColumn="0" w:firstRowLastColumn="0" w:lastRowFirstColumn="0" w:lastRowLastColumn="0"/>
            <w:tcW w:w="2172" w:type="pct"/>
          </w:tcPr>
          <w:p w14:paraId="44330A4E" w14:textId="77777777" w:rsidR="003C3DA0" w:rsidRPr="00CC49AB" w:rsidRDefault="003C3DA0" w:rsidP="008E11B0">
            <w:pPr>
              <w:spacing w:after="0"/>
              <w:rPr>
                <w:rFonts w:ascii="Garamond" w:hAnsi="Garamond"/>
                <w:szCs w:val="20"/>
                <w:lang w:val="sq-AL"/>
              </w:rPr>
            </w:pPr>
            <w:r w:rsidRPr="00CC49AB">
              <w:rPr>
                <w:rFonts w:ascii="Garamond" w:hAnsi="Garamond"/>
                <w:szCs w:val="20"/>
                <w:lang w:val="sq-AL"/>
              </w:rPr>
              <w:t xml:space="preserve">Energjisë bartëse të përdorura për </w:t>
            </w:r>
            <w:bookmarkStart w:id="444" w:name="_Hlk182524545"/>
            <w:r w:rsidRPr="00CC49AB">
              <w:rPr>
                <w:rFonts w:ascii="Garamond" w:hAnsi="Garamond"/>
                <w:szCs w:val="20"/>
                <w:lang w:val="sq-AL"/>
              </w:rPr>
              <w:t>Uji i ngrohtë për banim (DHW).</w:t>
            </w:r>
            <w:bookmarkEnd w:id="444"/>
          </w:p>
        </w:tc>
        <w:tc>
          <w:tcPr>
            <w:tcW w:w="1595" w:type="pct"/>
          </w:tcPr>
          <w:p w14:paraId="751F2F8B" w14:textId="77777777" w:rsidR="003C3DA0" w:rsidRPr="00CC49AB" w:rsidRDefault="003C3DA0" w:rsidP="008E11B0">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Energjia elektrike nga kombëtarja rrjet</w:t>
            </w:r>
            <w:r w:rsidRPr="00CC49AB">
              <w:rPr>
                <w:rFonts w:ascii="Garamond" w:hAnsi="Garamond" w:cs="Garamond"/>
                <w:szCs w:val="20"/>
                <w:lang w:val="sq-AL"/>
              </w:rPr>
              <w:t>ë</w:t>
            </w:r>
          </w:p>
        </w:tc>
        <w:tc>
          <w:tcPr>
            <w:tcW w:w="1233" w:type="pct"/>
          </w:tcPr>
          <w:p w14:paraId="486FE633" w14:textId="77777777" w:rsidR="003C3DA0" w:rsidRPr="00CC49AB" w:rsidRDefault="003C3DA0" w:rsidP="008E11B0">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Një ujë diellor në çati Ngrohje sistemi</w:t>
            </w:r>
          </w:p>
        </w:tc>
      </w:tr>
      <w:tr w:rsidR="003C3DA0" w:rsidRPr="00CC49AB" w14:paraId="686A86F5" w14:textId="77777777" w:rsidTr="00D34145">
        <w:trPr>
          <w:trHeight w:val="287"/>
        </w:trPr>
        <w:tc>
          <w:tcPr>
            <w:cnfStyle w:val="001000000000" w:firstRow="0" w:lastRow="0" w:firstColumn="1" w:lastColumn="0" w:oddVBand="0" w:evenVBand="0" w:oddHBand="0" w:evenHBand="0" w:firstRowFirstColumn="0" w:firstRowLastColumn="0" w:lastRowFirstColumn="0" w:lastRowLastColumn="0"/>
            <w:tcW w:w="2172" w:type="pct"/>
          </w:tcPr>
          <w:p w14:paraId="13D0397A" w14:textId="77777777" w:rsidR="003C3DA0" w:rsidRPr="00CC49AB" w:rsidRDefault="003C3DA0" w:rsidP="008E11B0">
            <w:pPr>
              <w:spacing w:after="0"/>
              <w:rPr>
                <w:rFonts w:ascii="Garamond" w:hAnsi="Garamond"/>
                <w:szCs w:val="20"/>
                <w:lang w:val="sq-AL"/>
              </w:rPr>
            </w:pPr>
            <w:r w:rsidRPr="00CC49AB">
              <w:rPr>
                <w:rFonts w:ascii="Garamond" w:hAnsi="Garamond"/>
                <w:szCs w:val="20"/>
                <w:lang w:val="sq-AL"/>
              </w:rPr>
              <w:t>Energjia elektrike furnizimit</w:t>
            </w:r>
          </w:p>
        </w:tc>
        <w:tc>
          <w:tcPr>
            <w:tcW w:w="1595" w:type="pct"/>
          </w:tcPr>
          <w:p w14:paraId="3639BFEF" w14:textId="77777777" w:rsidR="003C3DA0" w:rsidRPr="00CC49AB" w:rsidRDefault="003C3DA0" w:rsidP="008E11B0">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Kombëtare Energjia elektrike Rrjeti</w:t>
            </w:r>
          </w:p>
        </w:tc>
        <w:tc>
          <w:tcPr>
            <w:tcW w:w="1233" w:type="pct"/>
          </w:tcPr>
          <w:p w14:paraId="6084F9A8" w14:textId="77777777" w:rsidR="003C3DA0" w:rsidRPr="00CC49AB" w:rsidRDefault="003C3DA0" w:rsidP="008E11B0">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Një impiant PV në çati</w:t>
            </w:r>
          </w:p>
        </w:tc>
      </w:tr>
      <w:tr w:rsidR="003C3DA0" w:rsidRPr="00CC49AB" w14:paraId="5F76AB5E" w14:textId="77777777" w:rsidTr="00D34145">
        <w:trPr>
          <w:trHeight w:val="18"/>
        </w:trPr>
        <w:tc>
          <w:tcPr>
            <w:cnfStyle w:val="001000000000" w:firstRow="0" w:lastRow="0" w:firstColumn="1" w:lastColumn="0" w:oddVBand="0" w:evenVBand="0" w:oddHBand="0" w:evenHBand="0" w:firstRowFirstColumn="0" w:firstRowLastColumn="0" w:lastRowFirstColumn="0" w:lastRowLastColumn="0"/>
            <w:tcW w:w="2172" w:type="pct"/>
          </w:tcPr>
          <w:p w14:paraId="59C8588B" w14:textId="77777777" w:rsidR="003C3DA0" w:rsidRPr="00CC49AB" w:rsidRDefault="003C3DA0" w:rsidP="008E11B0">
            <w:pPr>
              <w:spacing w:after="0"/>
              <w:rPr>
                <w:rFonts w:ascii="Garamond" w:hAnsi="Garamond"/>
                <w:szCs w:val="20"/>
                <w:lang w:val="sq-AL"/>
              </w:rPr>
            </w:pPr>
            <w:r w:rsidRPr="00CC49AB">
              <w:rPr>
                <w:rFonts w:ascii="Garamond" w:hAnsi="Garamond"/>
                <w:szCs w:val="20"/>
                <w:lang w:val="sq-AL"/>
              </w:rPr>
              <w:t xml:space="preserve">Energjia elektrike çmimi </w:t>
            </w:r>
          </w:p>
        </w:tc>
        <w:tc>
          <w:tcPr>
            <w:tcW w:w="1595" w:type="pct"/>
          </w:tcPr>
          <w:p w14:paraId="75F9A9C7" w14:textId="60D2B41B" w:rsidR="003C3DA0" w:rsidRPr="00CC49AB" w:rsidRDefault="003C3DA0" w:rsidP="008E11B0">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0,1 deri në 0,25 (€/ </w:t>
            </w:r>
            <w:r w:rsidR="00CE5C83" w:rsidRPr="00CC49AB">
              <w:rPr>
                <w:rFonts w:ascii="Garamond" w:hAnsi="Garamond"/>
                <w:szCs w:val="20"/>
                <w:lang w:val="sq-AL"/>
              </w:rPr>
              <w:t>kwh</w:t>
            </w:r>
            <w:r w:rsidRPr="00CC49AB">
              <w:rPr>
                <w:rFonts w:ascii="Garamond" w:hAnsi="Garamond"/>
                <w:szCs w:val="20"/>
                <w:lang w:val="sq-AL"/>
              </w:rPr>
              <w:t xml:space="preserve"> )</w:t>
            </w:r>
          </w:p>
        </w:tc>
        <w:tc>
          <w:tcPr>
            <w:tcW w:w="1233" w:type="pct"/>
          </w:tcPr>
          <w:p w14:paraId="05F33CF8" w14:textId="77777777" w:rsidR="003C3DA0" w:rsidRPr="00CC49AB" w:rsidRDefault="003C3DA0" w:rsidP="008E11B0">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p>
        </w:tc>
      </w:tr>
      <w:tr w:rsidR="003C3DA0" w:rsidRPr="00CC49AB" w14:paraId="18C2ADC0" w14:textId="77777777" w:rsidTr="00D34145">
        <w:trPr>
          <w:trHeight w:val="18"/>
        </w:trPr>
        <w:tc>
          <w:tcPr>
            <w:cnfStyle w:val="001000000000" w:firstRow="0" w:lastRow="0" w:firstColumn="1" w:lastColumn="0" w:oddVBand="0" w:evenVBand="0" w:oddHBand="0" w:evenHBand="0" w:firstRowFirstColumn="0" w:firstRowLastColumn="0" w:lastRowFirstColumn="0" w:lastRowLastColumn="0"/>
            <w:tcW w:w="2172" w:type="pct"/>
          </w:tcPr>
          <w:p w14:paraId="6699149B" w14:textId="77777777" w:rsidR="003C3DA0" w:rsidRPr="00CC49AB" w:rsidRDefault="003C3DA0" w:rsidP="008E11B0">
            <w:pPr>
              <w:spacing w:after="0"/>
              <w:rPr>
                <w:rFonts w:ascii="Garamond" w:hAnsi="Garamond"/>
                <w:szCs w:val="20"/>
                <w:lang w:val="sq-AL"/>
              </w:rPr>
            </w:pPr>
            <w:r w:rsidRPr="00CC49AB">
              <w:rPr>
                <w:rFonts w:ascii="Garamond" w:hAnsi="Garamond"/>
                <w:szCs w:val="20"/>
                <w:lang w:val="sq-AL"/>
              </w:rPr>
              <w:t xml:space="preserve">Mur, koeficienti shkëmbimi i nxehtësisë </w:t>
            </w:r>
          </w:p>
        </w:tc>
        <w:tc>
          <w:tcPr>
            <w:tcW w:w="1595" w:type="pct"/>
          </w:tcPr>
          <w:p w14:paraId="19B867E3" w14:textId="77777777" w:rsidR="003C3DA0" w:rsidRPr="00CC49AB" w:rsidRDefault="003C3DA0" w:rsidP="008E11B0">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1.87</w:t>
            </w:r>
            <m:oMath>
              <m:r>
                <w:rPr>
                  <w:rFonts w:ascii="Cambria Math" w:hAnsi="Cambria Math"/>
                  <w:szCs w:val="20"/>
                  <w:lang w:val="sq-AL"/>
                </w:rPr>
                <m:t>(W/</m:t>
              </m:r>
              <m:sSup>
                <m:sSupPr>
                  <m:ctrlPr>
                    <w:rPr>
                      <w:rFonts w:ascii="Cambria Math" w:hAnsi="Cambria Math"/>
                      <w:i/>
                      <w:szCs w:val="20"/>
                      <w:lang w:val="sq-AL"/>
                    </w:rPr>
                  </m:ctrlPr>
                </m:sSupPr>
                <m:e>
                  <m:r>
                    <w:rPr>
                      <w:rFonts w:ascii="Cambria Math" w:hAnsi="Cambria Math"/>
                      <w:szCs w:val="20"/>
                      <w:lang w:val="sq-AL"/>
                    </w:rPr>
                    <m:t>m</m:t>
                  </m:r>
                </m:e>
                <m:sup>
                  <m:r>
                    <w:rPr>
                      <w:rFonts w:ascii="Cambria Math" w:hAnsi="Cambria Math"/>
                      <w:szCs w:val="20"/>
                      <w:lang w:val="sq-AL"/>
                    </w:rPr>
                    <m:t>2</m:t>
                  </m:r>
                </m:sup>
              </m:sSup>
              <m:r>
                <w:rPr>
                  <w:rFonts w:ascii="Cambria Math" w:hAnsi="Cambria Math"/>
                  <w:szCs w:val="20"/>
                  <w:lang w:val="sq-AL"/>
                </w:rPr>
                <m:t>∙K)</m:t>
              </m:r>
            </m:oMath>
          </w:p>
        </w:tc>
        <w:tc>
          <w:tcPr>
            <w:tcW w:w="1233" w:type="pct"/>
          </w:tcPr>
          <w:p w14:paraId="52762051" w14:textId="77777777" w:rsidR="003C3DA0" w:rsidRPr="00CC49AB" w:rsidRDefault="003C3DA0" w:rsidP="008E11B0">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0,38-0,4[ </w:t>
            </w:r>
            <w:r w:rsidRPr="00CC49AB">
              <w:rPr>
                <w:rStyle w:val="Heading4Char"/>
                <w:rFonts w:ascii="Garamond" w:hAnsi="Garamond" w:cs="Times New Roman"/>
                <w:color w:val="auto"/>
                <w:szCs w:val="20"/>
                <w:lang w:val="sq-AL"/>
              </w:rPr>
              <w:t xml:space="preserve">21 </w:t>
            </w:r>
            <w:r w:rsidRPr="00CC49AB">
              <w:rPr>
                <w:rFonts w:ascii="Garamond" w:hAnsi="Garamond"/>
                <w:szCs w:val="20"/>
                <w:lang w:val="sq-AL"/>
              </w:rPr>
              <w:t>]</w:t>
            </w:r>
          </w:p>
        </w:tc>
      </w:tr>
      <w:tr w:rsidR="003C3DA0" w:rsidRPr="00CC49AB" w14:paraId="01390444" w14:textId="77777777" w:rsidTr="00D34145">
        <w:trPr>
          <w:trHeight w:val="18"/>
        </w:trPr>
        <w:tc>
          <w:tcPr>
            <w:cnfStyle w:val="001000000000" w:firstRow="0" w:lastRow="0" w:firstColumn="1" w:lastColumn="0" w:oddVBand="0" w:evenVBand="0" w:oddHBand="0" w:evenHBand="0" w:firstRowFirstColumn="0" w:firstRowLastColumn="0" w:lastRowFirstColumn="0" w:lastRowLastColumn="0"/>
            <w:tcW w:w="2172" w:type="pct"/>
          </w:tcPr>
          <w:p w14:paraId="7F906EEB" w14:textId="3F8A901A" w:rsidR="003C3DA0" w:rsidRPr="00CC49AB" w:rsidRDefault="003C3DA0" w:rsidP="008E11B0">
            <w:pPr>
              <w:spacing w:after="0"/>
              <w:rPr>
                <w:rFonts w:ascii="Garamond" w:hAnsi="Garamond"/>
                <w:szCs w:val="20"/>
                <w:lang w:val="sq-AL"/>
              </w:rPr>
            </w:pPr>
            <w:r w:rsidRPr="00CC49AB">
              <w:rPr>
                <w:rFonts w:ascii="Garamond" w:hAnsi="Garamond"/>
                <w:szCs w:val="20"/>
                <w:lang w:val="sq-AL"/>
              </w:rPr>
              <w:t>Dritare xham tek,</w:t>
            </w:r>
            <w:r w:rsidR="00DC2701" w:rsidRPr="00CC49AB">
              <w:rPr>
                <w:rFonts w:ascii="Garamond" w:hAnsi="Garamond"/>
                <w:szCs w:val="20"/>
                <w:lang w:val="sq-AL"/>
              </w:rPr>
              <w:t xml:space="preserve"> </w:t>
            </w:r>
            <w:r w:rsidRPr="00CC49AB">
              <w:rPr>
                <w:rFonts w:ascii="Garamond" w:hAnsi="Garamond"/>
                <w:szCs w:val="20"/>
                <w:lang w:val="sq-AL"/>
              </w:rPr>
              <w:t xml:space="preserve">koeficienti shkëmbimi i nxehtësisë i axhustuar. </w:t>
            </w:r>
          </w:p>
        </w:tc>
        <w:tc>
          <w:tcPr>
            <w:tcW w:w="1595" w:type="pct"/>
          </w:tcPr>
          <w:p w14:paraId="62FC3B35" w14:textId="77777777" w:rsidR="003C3DA0" w:rsidRPr="00CC49AB" w:rsidRDefault="003C3DA0" w:rsidP="008E11B0">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5.2</w:t>
            </w:r>
            <m:oMath>
              <m:r>
                <m:rPr>
                  <m:sty m:val="p"/>
                </m:rPr>
                <w:rPr>
                  <w:rFonts w:ascii="Cambria Math" w:hAnsi="Cambria Math"/>
                  <w:szCs w:val="20"/>
                  <w:lang w:val="sq-AL"/>
                </w:rPr>
                <m:t>(W/</m:t>
              </m:r>
              <m:sSup>
                <m:sSupPr>
                  <m:ctrlPr>
                    <w:rPr>
                      <w:rFonts w:ascii="Cambria Math" w:hAnsi="Cambria Math"/>
                      <w:szCs w:val="20"/>
                      <w:lang w:val="sq-AL"/>
                    </w:rPr>
                  </m:ctrlPr>
                </m:sSupPr>
                <m:e>
                  <m:r>
                    <m:rPr>
                      <m:sty m:val="p"/>
                    </m:rPr>
                    <w:rPr>
                      <w:rFonts w:ascii="Cambria Math" w:hAnsi="Cambria Math"/>
                      <w:szCs w:val="20"/>
                      <w:lang w:val="sq-AL"/>
                    </w:rPr>
                    <m:t>m</m:t>
                  </m:r>
                </m:e>
                <m:sup>
                  <m:r>
                    <m:rPr>
                      <m:sty m:val="p"/>
                    </m:rPr>
                    <w:rPr>
                      <w:rFonts w:ascii="Cambria Math" w:hAnsi="Cambria Math"/>
                      <w:szCs w:val="20"/>
                      <w:lang w:val="sq-AL"/>
                    </w:rPr>
                    <m:t>2</m:t>
                  </m:r>
                </m:sup>
              </m:sSup>
              <m:r>
                <m:rPr>
                  <m:sty m:val="p"/>
                </m:rPr>
                <w:rPr>
                  <w:rFonts w:ascii="Cambria Math" w:hAnsi="Cambria Math"/>
                  <w:szCs w:val="20"/>
                  <w:lang w:val="sq-AL"/>
                </w:rPr>
                <m:t>∙K)</m:t>
              </m:r>
            </m:oMath>
          </w:p>
        </w:tc>
        <w:tc>
          <w:tcPr>
            <w:tcW w:w="1233" w:type="pct"/>
          </w:tcPr>
          <w:p w14:paraId="01785A9E" w14:textId="77777777" w:rsidR="003C3DA0" w:rsidRPr="00CC49AB" w:rsidRDefault="003C3DA0" w:rsidP="008E11B0">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2,0-2,2[ </w:t>
            </w:r>
            <w:r w:rsidRPr="00CC49AB">
              <w:rPr>
                <w:rStyle w:val="Heading4Char"/>
                <w:rFonts w:ascii="Garamond" w:hAnsi="Garamond" w:cs="Times New Roman"/>
                <w:color w:val="auto"/>
                <w:szCs w:val="20"/>
                <w:lang w:val="sq-AL"/>
              </w:rPr>
              <w:t xml:space="preserve">21 </w:t>
            </w:r>
            <w:r w:rsidRPr="00CC49AB">
              <w:rPr>
                <w:rFonts w:ascii="Garamond" w:hAnsi="Garamond"/>
                <w:szCs w:val="20"/>
                <w:lang w:val="sq-AL"/>
              </w:rPr>
              <w:t>]</w:t>
            </w:r>
          </w:p>
        </w:tc>
      </w:tr>
      <w:tr w:rsidR="003C3DA0" w:rsidRPr="00CC49AB" w14:paraId="71C72C83" w14:textId="77777777" w:rsidTr="00D34145">
        <w:trPr>
          <w:trHeight w:val="18"/>
        </w:trPr>
        <w:tc>
          <w:tcPr>
            <w:cnfStyle w:val="001000000000" w:firstRow="0" w:lastRow="0" w:firstColumn="1" w:lastColumn="0" w:oddVBand="0" w:evenVBand="0" w:oddHBand="0" w:evenHBand="0" w:firstRowFirstColumn="0" w:firstRowLastColumn="0" w:lastRowFirstColumn="0" w:lastRowLastColumn="0"/>
            <w:tcW w:w="2172" w:type="pct"/>
          </w:tcPr>
          <w:p w14:paraId="03656645" w14:textId="27137361" w:rsidR="003C3DA0" w:rsidRPr="00CC49AB" w:rsidRDefault="003C3DA0" w:rsidP="008E11B0">
            <w:pPr>
              <w:spacing w:after="0"/>
              <w:rPr>
                <w:rFonts w:ascii="Garamond" w:hAnsi="Garamond"/>
                <w:szCs w:val="20"/>
                <w:lang w:val="sq-AL"/>
              </w:rPr>
            </w:pPr>
            <w:r w:rsidRPr="00CC49AB">
              <w:rPr>
                <w:rFonts w:ascii="Garamond" w:hAnsi="Garamond"/>
                <w:szCs w:val="20"/>
                <w:lang w:val="sq-AL"/>
              </w:rPr>
              <w:t>koeficienti i matur i shkëmbimit t</w:t>
            </w:r>
            <w:r w:rsidR="009D7BE8">
              <w:rPr>
                <w:rFonts w:ascii="Garamond" w:hAnsi="Garamond"/>
                <w:szCs w:val="20"/>
                <w:lang w:val="sq-AL"/>
              </w:rPr>
              <w:t>ë</w:t>
            </w:r>
            <w:r w:rsidRPr="00CC49AB">
              <w:rPr>
                <w:rFonts w:ascii="Garamond" w:hAnsi="Garamond"/>
                <w:szCs w:val="20"/>
                <w:lang w:val="sq-AL"/>
              </w:rPr>
              <w:t xml:space="preserve"> nxehtësisë për Çati </w:t>
            </w:r>
          </w:p>
        </w:tc>
        <w:tc>
          <w:tcPr>
            <w:tcW w:w="1595" w:type="pct"/>
          </w:tcPr>
          <w:p w14:paraId="64112191" w14:textId="77777777" w:rsidR="003C3DA0" w:rsidRPr="00CC49AB" w:rsidRDefault="003C3DA0" w:rsidP="008E11B0">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1.0</w:t>
            </w:r>
            <m:oMath>
              <m:r>
                <m:rPr>
                  <m:sty m:val="p"/>
                </m:rPr>
                <w:rPr>
                  <w:rFonts w:ascii="Cambria Math" w:hAnsi="Cambria Math"/>
                  <w:szCs w:val="20"/>
                  <w:lang w:val="sq-AL"/>
                </w:rPr>
                <m:t>(W/</m:t>
              </m:r>
              <m:sSup>
                <m:sSupPr>
                  <m:ctrlPr>
                    <w:rPr>
                      <w:rFonts w:ascii="Cambria Math" w:hAnsi="Cambria Math"/>
                      <w:szCs w:val="20"/>
                      <w:lang w:val="sq-AL"/>
                    </w:rPr>
                  </m:ctrlPr>
                </m:sSupPr>
                <m:e>
                  <m:r>
                    <m:rPr>
                      <m:sty m:val="p"/>
                    </m:rPr>
                    <w:rPr>
                      <w:rFonts w:ascii="Cambria Math" w:hAnsi="Cambria Math"/>
                      <w:szCs w:val="20"/>
                      <w:lang w:val="sq-AL"/>
                    </w:rPr>
                    <m:t>m</m:t>
                  </m:r>
                </m:e>
                <m:sup>
                  <m:r>
                    <m:rPr>
                      <m:sty m:val="p"/>
                    </m:rPr>
                    <w:rPr>
                      <w:rFonts w:ascii="Cambria Math" w:hAnsi="Cambria Math"/>
                      <w:szCs w:val="20"/>
                      <w:lang w:val="sq-AL"/>
                    </w:rPr>
                    <m:t>2</m:t>
                  </m:r>
                </m:sup>
              </m:sSup>
              <m:r>
                <m:rPr>
                  <m:sty m:val="p"/>
                </m:rPr>
                <w:rPr>
                  <w:rFonts w:ascii="Cambria Math" w:hAnsi="Cambria Math"/>
                  <w:szCs w:val="20"/>
                  <w:lang w:val="sq-AL"/>
                </w:rPr>
                <m:t>∙K)</m:t>
              </m:r>
            </m:oMath>
          </w:p>
        </w:tc>
        <w:tc>
          <w:tcPr>
            <w:tcW w:w="1233" w:type="pct"/>
          </w:tcPr>
          <w:p w14:paraId="0041A798" w14:textId="77777777" w:rsidR="003C3DA0" w:rsidRPr="00CC49AB" w:rsidRDefault="003C3DA0" w:rsidP="008E11B0">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0,35-0,38[ </w:t>
            </w:r>
            <w:r w:rsidRPr="00CC49AB">
              <w:rPr>
                <w:rStyle w:val="Heading4Char"/>
                <w:rFonts w:ascii="Garamond" w:hAnsi="Garamond" w:cs="Times New Roman"/>
                <w:color w:val="auto"/>
                <w:szCs w:val="20"/>
                <w:lang w:val="sq-AL"/>
              </w:rPr>
              <w:t xml:space="preserve">21 </w:t>
            </w:r>
            <w:r w:rsidRPr="00CC49AB">
              <w:rPr>
                <w:rFonts w:ascii="Garamond" w:hAnsi="Garamond"/>
                <w:szCs w:val="20"/>
                <w:lang w:val="sq-AL"/>
              </w:rPr>
              <w:t>]</w:t>
            </w:r>
          </w:p>
        </w:tc>
      </w:tr>
      <w:tr w:rsidR="003C3DA0" w:rsidRPr="00CC49AB" w14:paraId="61972208" w14:textId="77777777" w:rsidTr="00D34145">
        <w:trPr>
          <w:trHeight w:val="175"/>
        </w:trPr>
        <w:tc>
          <w:tcPr>
            <w:cnfStyle w:val="001000000000" w:firstRow="0" w:lastRow="0" w:firstColumn="1" w:lastColumn="0" w:oddVBand="0" w:evenVBand="0" w:oddHBand="0" w:evenHBand="0" w:firstRowFirstColumn="0" w:firstRowLastColumn="0" w:lastRowFirstColumn="0" w:lastRowLastColumn="0"/>
            <w:tcW w:w="2172" w:type="pct"/>
          </w:tcPr>
          <w:p w14:paraId="01038393" w14:textId="3BFF005C" w:rsidR="003C3DA0" w:rsidRPr="00CC49AB" w:rsidRDefault="003C3DA0" w:rsidP="008E11B0">
            <w:pPr>
              <w:spacing w:after="0"/>
              <w:rPr>
                <w:rFonts w:ascii="Garamond" w:hAnsi="Garamond"/>
                <w:szCs w:val="20"/>
                <w:lang w:val="sq-AL"/>
              </w:rPr>
            </w:pPr>
            <w:r w:rsidRPr="00CC49AB">
              <w:rPr>
                <w:rFonts w:ascii="Garamond" w:hAnsi="Garamond"/>
                <w:szCs w:val="20"/>
                <w:lang w:val="sq-AL"/>
              </w:rPr>
              <w:t xml:space="preserve">koeficienti shkëmbimi i nxehtësisë i matur Kat </w:t>
            </w:r>
            <w:r w:rsidR="00CC49AB" w:rsidRPr="00CC49AB">
              <w:rPr>
                <w:rFonts w:ascii="Garamond" w:hAnsi="Garamond"/>
                <w:szCs w:val="20"/>
                <w:lang w:val="sq-AL"/>
              </w:rPr>
              <w:t>ndërtesë</w:t>
            </w:r>
            <w:r w:rsidRPr="00CC49AB">
              <w:rPr>
                <w:rFonts w:ascii="Garamond" w:hAnsi="Garamond"/>
                <w:szCs w:val="20"/>
                <w:lang w:val="sq-AL"/>
              </w:rPr>
              <w:t xml:space="preserve"> </w:t>
            </w:r>
          </w:p>
        </w:tc>
        <w:tc>
          <w:tcPr>
            <w:tcW w:w="1595" w:type="pct"/>
          </w:tcPr>
          <w:p w14:paraId="7EDB4224" w14:textId="77777777" w:rsidR="003C3DA0" w:rsidRPr="00CC49AB" w:rsidRDefault="003C3DA0" w:rsidP="008E11B0">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1.2</w:t>
            </w:r>
            <m:oMath>
              <m:r>
                <m:rPr>
                  <m:sty m:val="p"/>
                </m:rPr>
                <w:rPr>
                  <w:rFonts w:ascii="Cambria Math" w:hAnsi="Cambria Math"/>
                  <w:szCs w:val="20"/>
                  <w:lang w:val="sq-AL"/>
                </w:rPr>
                <m:t>(W/</m:t>
              </m:r>
              <m:sSup>
                <m:sSupPr>
                  <m:ctrlPr>
                    <w:rPr>
                      <w:rFonts w:ascii="Cambria Math" w:hAnsi="Cambria Math"/>
                      <w:szCs w:val="20"/>
                      <w:lang w:val="sq-AL"/>
                    </w:rPr>
                  </m:ctrlPr>
                </m:sSupPr>
                <m:e>
                  <m:r>
                    <m:rPr>
                      <m:sty m:val="p"/>
                    </m:rPr>
                    <w:rPr>
                      <w:rFonts w:ascii="Cambria Math" w:hAnsi="Cambria Math"/>
                      <w:szCs w:val="20"/>
                      <w:lang w:val="sq-AL"/>
                    </w:rPr>
                    <m:t>m</m:t>
                  </m:r>
                </m:e>
                <m:sup>
                  <m:r>
                    <m:rPr>
                      <m:sty m:val="p"/>
                    </m:rPr>
                    <w:rPr>
                      <w:rFonts w:ascii="Cambria Math" w:hAnsi="Cambria Math"/>
                      <w:szCs w:val="20"/>
                      <w:lang w:val="sq-AL"/>
                    </w:rPr>
                    <m:t>2</m:t>
                  </m:r>
                </m:sup>
              </m:sSup>
              <m:r>
                <m:rPr>
                  <m:sty m:val="p"/>
                </m:rPr>
                <w:rPr>
                  <w:rFonts w:ascii="Cambria Math" w:hAnsi="Cambria Math"/>
                  <w:szCs w:val="20"/>
                  <w:lang w:val="sq-AL"/>
                </w:rPr>
                <m:t>∙K)</m:t>
              </m:r>
            </m:oMath>
          </w:p>
        </w:tc>
        <w:tc>
          <w:tcPr>
            <w:tcW w:w="1233" w:type="pct"/>
          </w:tcPr>
          <w:p w14:paraId="3C855192" w14:textId="77777777" w:rsidR="003C3DA0" w:rsidRPr="00CC49AB" w:rsidRDefault="003C3DA0" w:rsidP="008E11B0">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0,5[ </w:t>
            </w:r>
            <w:r w:rsidRPr="00CC49AB">
              <w:rPr>
                <w:rStyle w:val="Heading4Char"/>
                <w:rFonts w:ascii="Garamond" w:hAnsi="Garamond" w:cs="Times New Roman"/>
                <w:color w:val="auto"/>
                <w:szCs w:val="20"/>
                <w:lang w:val="sq-AL"/>
              </w:rPr>
              <w:t xml:space="preserve">21 </w:t>
            </w:r>
            <w:r w:rsidRPr="00CC49AB">
              <w:rPr>
                <w:rFonts w:ascii="Garamond" w:hAnsi="Garamond"/>
                <w:szCs w:val="20"/>
                <w:lang w:val="sq-AL"/>
              </w:rPr>
              <w:t>]</w:t>
            </w:r>
          </w:p>
        </w:tc>
      </w:tr>
    </w:tbl>
    <w:p w14:paraId="7E017E7E" w14:textId="77777777" w:rsidR="003C3DA0" w:rsidRPr="00CC49AB" w:rsidRDefault="003C3DA0" w:rsidP="003C3DA0">
      <w:pPr>
        <w:spacing w:after="0" w:line="240" w:lineRule="auto"/>
        <w:rPr>
          <w:rFonts w:ascii="Garamond" w:hAnsi="Garamond" w:cs="Times New Roman"/>
          <w:sz w:val="24"/>
          <w:szCs w:val="24"/>
        </w:rPr>
      </w:pPr>
    </w:p>
    <w:p w14:paraId="1A5EB611" w14:textId="77777777" w:rsidR="003C3DA0" w:rsidRPr="00CC49AB" w:rsidRDefault="003C3DA0" w:rsidP="00CD7EF6">
      <w:pPr>
        <w:pStyle w:val="TEKSTIIIIII"/>
      </w:pPr>
      <w:r w:rsidRPr="00CC49AB">
        <w:t>X.4 Ndërtesa e konviktit e përzgjedhur ka të dhënat e mëposhtme:</w:t>
      </w:r>
    </w:p>
    <w:p w14:paraId="3E7B5B41" w14:textId="77777777" w:rsidR="003C3DA0" w:rsidRPr="00CC49AB" w:rsidRDefault="003C3DA0" w:rsidP="00CD7EF6">
      <w:pPr>
        <w:pStyle w:val="TEKSTIIIIII"/>
      </w:pPr>
      <w:r w:rsidRPr="00CC49AB">
        <w:t>Tipi i ndërtesës: Rezidencë studentore universitare publike</w:t>
      </w:r>
    </w:p>
    <w:p w14:paraId="1D68A57B" w14:textId="33F610FF" w:rsidR="003C3DA0" w:rsidRPr="00CC49AB" w:rsidRDefault="003C3DA0" w:rsidP="00CD7EF6">
      <w:pPr>
        <w:pStyle w:val="TEKSTIIIIII"/>
      </w:pPr>
      <w:r w:rsidRPr="00CC49AB">
        <w:t xml:space="preserve">Nr. </w:t>
      </w:r>
      <w:r w:rsidR="00CC49AB" w:rsidRPr="00CC49AB">
        <w:t>i k</w:t>
      </w:r>
      <w:r w:rsidRPr="00CC49AB">
        <w:t>ateve: 5</w:t>
      </w:r>
    </w:p>
    <w:p w14:paraId="52A1237E" w14:textId="77777777" w:rsidR="003C3DA0" w:rsidRPr="00CC49AB" w:rsidRDefault="003C3DA0" w:rsidP="00CD7EF6">
      <w:pPr>
        <w:pStyle w:val="TEKSTIIIIII"/>
      </w:pPr>
      <w:r w:rsidRPr="00CC49AB">
        <w:t>Sipërfaqja totale: 2500 m</w:t>
      </w:r>
      <w:r w:rsidRPr="00CC49AB">
        <w:rPr>
          <w:vertAlign w:val="superscript"/>
        </w:rPr>
        <w:t>2</w:t>
      </w:r>
    </w:p>
    <w:p w14:paraId="0ADB8160" w14:textId="77777777" w:rsidR="003C3DA0" w:rsidRPr="00CC49AB" w:rsidRDefault="003C3DA0" w:rsidP="00CD7EF6">
      <w:pPr>
        <w:pStyle w:val="TEKSTIIIIII"/>
      </w:pPr>
      <w:r w:rsidRPr="00CC49AB">
        <w:t>Numri i punonjësve: 20</w:t>
      </w:r>
    </w:p>
    <w:p w14:paraId="21FF093B" w14:textId="77777777" w:rsidR="003C3DA0" w:rsidRPr="00CC49AB" w:rsidRDefault="003C3DA0" w:rsidP="00CD7EF6">
      <w:pPr>
        <w:pStyle w:val="TEKSTIIIIII"/>
      </w:pPr>
      <w:r w:rsidRPr="00CC49AB">
        <w:t>Numri i studentëve: 250 (kapaciteti maksimal)</w:t>
      </w:r>
    </w:p>
    <w:p w14:paraId="5011EF9A" w14:textId="77777777" w:rsidR="003C3DA0" w:rsidRPr="00CC49AB" w:rsidRDefault="003C3DA0" w:rsidP="00CD7EF6">
      <w:pPr>
        <w:pStyle w:val="TEKSTIIIIII"/>
      </w:pPr>
      <w:r w:rsidRPr="00CC49AB">
        <w:t>Ditët vjetore të punës: 365 ditë, me një kapacitet të reduktuar gjatë stinës së verës.</w:t>
      </w:r>
    </w:p>
    <w:p w14:paraId="5B21D89C" w14:textId="77777777" w:rsidR="003C3DA0" w:rsidRPr="00CC49AB" w:rsidRDefault="003C3DA0" w:rsidP="00CD7EF6">
      <w:pPr>
        <w:pStyle w:val="TEKSTIIIIII"/>
      </w:pPr>
      <w:r w:rsidRPr="00CC49AB">
        <w:t>Orari i përditshëm operativ: 24 orë/24h</w:t>
      </w:r>
    </w:p>
    <w:p w14:paraId="3C7FC791" w14:textId="5522C993" w:rsidR="003C3DA0" w:rsidRPr="00CC49AB" w:rsidRDefault="003C3DA0" w:rsidP="00CD7EF6">
      <w:pPr>
        <w:pStyle w:val="TEKSTIIIIII"/>
      </w:pPr>
      <w:r w:rsidRPr="00CC49AB">
        <w:t>Ndërtesa e përzgjedhur e konviktit për</w:t>
      </w:r>
      <w:r w:rsidR="00CC49AB" w:rsidRPr="00CC49AB">
        <w:t>b</w:t>
      </w:r>
      <w:r w:rsidRPr="00CC49AB">
        <w:t>ëhet nga 5 kate dhe me zona me destinacion salla dhe ambiente studimi, men</w:t>
      </w:r>
      <w:r w:rsidR="00CC49AB" w:rsidRPr="00CC49AB">
        <w:t>s</w:t>
      </w:r>
      <w:r w:rsidRPr="00CC49AB">
        <w:t>a, sallë argëtimi, zyra, salla mbledhje, kor</w:t>
      </w:r>
      <w:r w:rsidR="00CC49AB">
        <w:t>r</w:t>
      </w:r>
      <w:r w:rsidRPr="00CC49AB">
        <w:t xml:space="preserve">idor, tualet, salla studimi, me depo, recepsion dhe dhomë fjetje. Ndërtesa është e patermoizoluar dhe me sistem sistem </w:t>
      </w:r>
      <w:r w:rsidR="00F94D19" w:rsidRPr="00CC49AB">
        <w:t>qendror</w:t>
      </w:r>
      <w:r w:rsidRPr="00CC49AB">
        <w:t xml:space="preserve"> ngrohje me pelet me rendiment të ulët. Uji i ngrohtë sanitar garantohet përmes ngrohësve elektrik me rezistencë.</w:t>
      </w:r>
    </w:p>
    <w:p w14:paraId="0D17D8ED" w14:textId="77777777" w:rsidR="003C3DA0" w:rsidRPr="00CC49AB" w:rsidRDefault="003C3DA0" w:rsidP="003C3DA0">
      <w:pPr>
        <w:spacing w:after="0" w:line="240" w:lineRule="auto"/>
        <w:rPr>
          <w:rFonts w:ascii="Garamond" w:hAnsi="Garamond" w:cs="Times New Roman"/>
          <w:sz w:val="24"/>
          <w:szCs w:val="24"/>
        </w:rPr>
      </w:pPr>
    </w:p>
    <w:p w14:paraId="66E9A801"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Muret e jashtme 38 cm: U = 1.35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tbl>
      <w:tblPr>
        <w:tblStyle w:val="TableGrid"/>
        <w:tblW w:w="5000" w:type="pct"/>
        <w:tblLook w:val="04A0" w:firstRow="1" w:lastRow="0" w:firstColumn="1" w:lastColumn="0" w:noHBand="0" w:noVBand="1"/>
      </w:tblPr>
      <w:tblGrid>
        <w:gridCol w:w="3084"/>
        <w:gridCol w:w="1651"/>
        <w:gridCol w:w="1765"/>
        <w:gridCol w:w="1524"/>
        <w:gridCol w:w="1326"/>
      </w:tblGrid>
      <w:tr w:rsidR="003C3DA0" w:rsidRPr="00CC49AB" w14:paraId="637BCE00" w14:textId="77777777" w:rsidTr="00D34145">
        <w:tc>
          <w:tcPr>
            <w:tcW w:w="1649" w:type="pct"/>
            <w:vAlign w:val="center"/>
          </w:tcPr>
          <w:p w14:paraId="2CDF1923" w14:textId="77777777" w:rsidR="003C3DA0" w:rsidRPr="00CC49AB" w:rsidRDefault="003C3DA0" w:rsidP="00D34145">
            <w:pPr>
              <w:spacing w:after="0"/>
              <w:jc w:val="center"/>
              <w:rPr>
                <w:rFonts w:ascii="Garamond" w:hAnsi="Garamond" w:cs="Times New Roman"/>
                <w:szCs w:val="20"/>
                <w:lang w:val="sq-AL"/>
              </w:rPr>
            </w:pPr>
            <w:r w:rsidRPr="00CC49AB">
              <w:rPr>
                <w:rFonts w:ascii="Garamond" w:hAnsi="Garamond" w:cs="Times New Roman"/>
                <w:szCs w:val="20"/>
                <w:lang w:val="sq-AL"/>
              </w:rPr>
              <w:t>Materiali</w:t>
            </w:r>
          </w:p>
        </w:tc>
        <w:tc>
          <w:tcPr>
            <w:tcW w:w="883" w:type="pct"/>
            <w:vAlign w:val="center"/>
          </w:tcPr>
          <w:p w14:paraId="05D42757" w14:textId="77777777" w:rsidR="003C3DA0" w:rsidRPr="00CC49AB" w:rsidRDefault="003C3DA0" w:rsidP="00D34145">
            <w:pPr>
              <w:spacing w:after="0"/>
              <w:jc w:val="center"/>
              <w:rPr>
                <w:rFonts w:ascii="Garamond" w:hAnsi="Garamond" w:cs="Times New Roman"/>
                <w:szCs w:val="20"/>
                <w:lang w:val="sq-AL"/>
              </w:rPr>
            </w:pPr>
            <w:r w:rsidRPr="00CC49AB">
              <w:rPr>
                <w:rFonts w:ascii="Garamond" w:hAnsi="Garamond" w:cs="Times New Roman"/>
                <w:szCs w:val="20"/>
                <w:lang w:val="sq-AL"/>
              </w:rPr>
              <w:t>Trashësia</w:t>
            </w:r>
          </w:p>
        </w:tc>
        <w:tc>
          <w:tcPr>
            <w:tcW w:w="944" w:type="pct"/>
            <w:vAlign w:val="center"/>
          </w:tcPr>
          <w:p w14:paraId="36F5DCFE" w14:textId="77777777" w:rsidR="003C3DA0" w:rsidRPr="00CC49AB" w:rsidRDefault="003C3DA0" w:rsidP="00D34145">
            <w:pPr>
              <w:spacing w:after="0"/>
              <w:jc w:val="center"/>
              <w:rPr>
                <w:rFonts w:ascii="Garamond" w:hAnsi="Garamond" w:cs="Times New Roman"/>
                <w:szCs w:val="20"/>
                <w:lang w:val="sq-AL"/>
              </w:rPr>
            </w:pPr>
            <w:r w:rsidRPr="00CC49AB">
              <w:rPr>
                <w:rFonts w:ascii="Garamond" w:hAnsi="Garamond" w:cs="Times New Roman"/>
                <w:szCs w:val="20"/>
                <w:lang w:val="sq-AL"/>
              </w:rPr>
              <w:t>Koeficienti i përcjell. termike</w:t>
            </w:r>
          </w:p>
        </w:tc>
        <w:tc>
          <w:tcPr>
            <w:tcW w:w="815" w:type="pct"/>
            <w:vAlign w:val="center"/>
          </w:tcPr>
          <w:p w14:paraId="112BD272" w14:textId="77777777" w:rsidR="003C3DA0" w:rsidRPr="00CC49AB" w:rsidRDefault="003C3DA0" w:rsidP="00D34145">
            <w:pPr>
              <w:spacing w:after="0"/>
              <w:jc w:val="center"/>
              <w:rPr>
                <w:rFonts w:ascii="Garamond" w:hAnsi="Garamond" w:cs="Times New Roman"/>
                <w:szCs w:val="20"/>
                <w:lang w:val="sq-AL"/>
              </w:rPr>
            </w:pPr>
            <w:r w:rsidRPr="00CC49AB">
              <w:rPr>
                <w:rFonts w:ascii="Garamond" w:hAnsi="Garamond" w:cs="Times New Roman"/>
                <w:szCs w:val="20"/>
                <w:lang w:val="sq-AL"/>
              </w:rPr>
              <w:t>Nxehtësia Specifike</w:t>
            </w:r>
          </w:p>
        </w:tc>
        <w:tc>
          <w:tcPr>
            <w:tcW w:w="709" w:type="pct"/>
            <w:vAlign w:val="center"/>
          </w:tcPr>
          <w:p w14:paraId="59350E8B" w14:textId="77777777" w:rsidR="003C3DA0" w:rsidRPr="00CC49AB" w:rsidRDefault="003C3DA0" w:rsidP="00D34145">
            <w:pPr>
              <w:spacing w:after="0"/>
              <w:jc w:val="center"/>
              <w:rPr>
                <w:rFonts w:ascii="Garamond" w:hAnsi="Garamond" w:cs="Times New Roman"/>
                <w:szCs w:val="20"/>
                <w:lang w:val="sq-AL"/>
              </w:rPr>
            </w:pPr>
            <w:r w:rsidRPr="00CC49AB">
              <w:rPr>
                <w:rFonts w:ascii="Garamond" w:hAnsi="Garamond" w:cs="Times New Roman"/>
                <w:szCs w:val="20"/>
                <w:lang w:val="sq-AL"/>
              </w:rPr>
              <w:t>Densiteti</w:t>
            </w:r>
          </w:p>
        </w:tc>
      </w:tr>
      <w:tr w:rsidR="003C3DA0" w:rsidRPr="00CC49AB" w14:paraId="0091E893" w14:textId="77777777" w:rsidTr="00D34145">
        <w:tc>
          <w:tcPr>
            <w:tcW w:w="1649" w:type="pct"/>
          </w:tcPr>
          <w:p w14:paraId="1F9AB83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Përshkrimi i strukturave të murit</w:t>
            </w:r>
          </w:p>
        </w:tc>
        <w:tc>
          <w:tcPr>
            <w:tcW w:w="883" w:type="pct"/>
          </w:tcPr>
          <w:p w14:paraId="0D9A8E4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(cm)</w:t>
            </w:r>
          </w:p>
        </w:tc>
        <w:tc>
          <w:tcPr>
            <w:tcW w:w="944" w:type="pct"/>
          </w:tcPr>
          <w:p w14:paraId="7D51AB6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W/(m</w:t>
            </w:r>
            <m:oMath>
              <m:r>
                <w:rPr>
                  <w:rFonts w:ascii="Cambria Math" w:hAnsi="Cambria Math"/>
                  <w:szCs w:val="20"/>
                  <w:lang w:val="sq-AL"/>
                </w:rPr>
                <m:t>∙</m:t>
              </m:r>
            </m:oMath>
            <w:r w:rsidRPr="00CC49AB">
              <w:rPr>
                <w:rFonts w:ascii="Garamond" w:hAnsi="Garamond" w:cs="Times New Roman"/>
                <w:szCs w:val="20"/>
                <w:lang w:val="sq-AL"/>
              </w:rPr>
              <w:t>K)</w:t>
            </w:r>
          </w:p>
        </w:tc>
        <w:tc>
          <w:tcPr>
            <w:tcW w:w="815" w:type="pct"/>
          </w:tcPr>
          <w:p w14:paraId="412AB98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kJ/(kg</w:t>
            </w:r>
            <m:oMath>
              <m:r>
                <w:rPr>
                  <w:rFonts w:ascii="Cambria Math" w:hAnsi="Cambria Math"/>
                  <w:szCs w:val="20"/>
                  <w:lang w:val="sq-AL"/>
                </w:rPr>
                <m:t>∙</m:t>
              </m:r>
            </m:oMath>
            <w:r w:rsidRPr="00CC49AB">
              <w:rPr>
                <w:rFonts w:ascii="Garamond" w:hAnsi="Garamond" w:cs="Times New Roman"/>
                <w:szCs w:val="20"/>
                <w:lang w:val="sq-AL"/>
              </w:rPr>
              <w:t>K)</w:t>
            </w:r>
          </w:p>
        </w:tc>
        <w:tc>
          <w:tcPr>
            <w:tcW w:w="709" w:type="pct"/>
          </w:tcPr>
          <w:p w14:paraId="1F1B978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Kg/m</w:t>
            </w:r>
            <w:r w:rsidRPr="00CC49AB">
              <w:rPr>
                <w:rFonts w:ascii="Garamond" w:hAnsi="Garamond" w:cs="Times New Roman"/>
                <w:szCs w:val="20"/>
                <w:vertAlign w:val="superscript"/>
                <w:lang w:val="sq-AL"/>
              </w:rPr>
              <w:t>3</w:t>
            </w:r>
          </w:p>
        </w:tc>
      </w:tr>
      <w:tr w:rsidR="003C3DA0" w:rsidRPr="00CC49AB" w14:paraId="6B3B9542" w14:textId="77777777" w:rsidTr="00D34145">
        <w:tc>
          <w:tcPr>
            <w:tcW w:w="1649" w:type="pct"/>
          </w:tcPr>
          <w:p w14:paraId="7893F58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5F3F9A6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2614578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756EF9F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3D7922D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57DA5D94" w14:textId="77777777" w:rsidTr="00D34145">
        <w:tc>
          <w:tcPr>
            <w:tcW w:w="1649" w:type="pct"/>
          </w:tcPr>
          <w:p w14:paraId="67D9F36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Tulla të plota</w:t>
            </w:r>
          </w:p>
        </w:tc>
        <w:tc>
          <w:tcPr>
            <w:tcW w:w="883" w:type="pct"/>
          </w:tcPr>
          <w:p w14:paraId="2F5C462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38</w:t>
            </w:r>
          </w:p>
        </w:tc>
        <w:tc>
          <w:tcPr>
            <w:tcW w:w="944" w:type="pct"/>
          </w:tcPr>
          <w:p w14:paraId="01FD4BA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0.72</w:t>
            </w:r>
          </w:p>
        </w:tc>
        <w:tc>
          <w:tcPr>
            <w:tcW w:w="815" w:type="pct"/>
          </w:tcPr>
          <w:p w14:paraId="6D4BD93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0.82</w:t>
            </w:r>
          </w:p>
        </w:tc>
        <w:tc>
          <w:tcPr>
            <w:tcW w:w="709" w:type="pct"/>
          </w:tcPr>
          <w:p w14:paraId="11D9493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1,900.00</w:t>
            </w:r>
          </w:p>
        </w:tc>
      </w:tr>
      <w:tr w:rsidR="003C3DA0" w:rsidRPr="00CC49AB" w14:paraId="6B93C698" w14:textId="77777777" w:rsidTr="00D34145">
        <w:tc>
          <w:tcPr>
            <w:tcW w:w="1649" w:type="pct"/>
          </w:tcPr>
          <w:p w14:paraId="6F44E31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40C99C0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1173F0A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27E3A89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63C7304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bl>
    <w:p w14:paraId="1F3694E8" w14:textId="77777777" w:rsidR="003C3DA0" w:rsidRPr="00CC49AB" w:rsidRDefault="003C3DA0" w:rsidP="003C3DA0">
      <w:pPr>
        <w:spacing w:after="0" w:line="240" w:lineRule="auto"/>
        <w:rPr>
          <w:rFonts w:ascii="Garamond" w:hAnsi="Garamond" w:cs="Times New Roman"/>
          <w:sz w:val="24"/>
          <w:szCs w:val="24"/>
        </w:rPr>
      </w:pPr>
    </w:p>
    <w:p w14:paraId="0BFB3A1D"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Dysheme betoni me pllaka: U = 1.25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tbl>
      <w:tblPr>
        <w:tblStyle w:val="TableGrid"/>
        <w:tblW w:w="5000" w:type="pct"/>
        <w:tblLook w:val="04A0" w:firstRow="1" w:lastRow="0" w:firstColumn="1" w:lastColumn="0" w:noHBand="0" w:noVBand="1"/>
      </w:tblPr>
      <w:tblGrid>
        <w:gridCol w:w="3084"/>
        <w:gridCol w:w="1651"/>
        <w:gridCol w:w="1765"/>
        <w:gridCol w:w="1524"/>
        <w:gridCol w:w="1326"/>
      </w:tblGrid>
      <w:tr w:rsidR="003C3DA0" w:rsidRPr="00CC49AB" w14:paraId="07EAFACC" w14:textId="77777777" w:rsidTr="00D34145">
        <w:trPr>
          <w:trHeight w:val="20"/>
        </w:trPr>
        <w:tc>
          <w:tcPr>
            <w:tcW w:w="1649" w:type="pct"/>
            <w:vAlign w:val="center"/>
          </w:tcPr>
          <w:p w14:paraId="3FF115FE"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Materiali</w:t>
            </w:r>
          </w:p>
        </w:tc>
        <w:tc>
          <w:tcPr>
            <w:tcW w:w="883" w:type="pct"/>
            <w:vAlign w:val="center"/>
          </w:tcPr>
          <w:p w14:paraId="1EE5989A"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Trashësia</w:t>
            </w:r>
          </w:p>
        </w:tc>
        <w:tc>
          <w:tcPr>
            <w:tcW w:w="944" w:type="pct"/>
            <w:vAlign w:val="center"/>
          </w:tcPr>
          <w:p w14:paraId="691C11ED"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Koeficienti i përcjell. termike</w:t>
            </w:r>
          </w:p>
        </w:tc>
        <w:tc>
          <w:tcPr>
            <w:tcW w:w="815" w:type="pct"/>
            <w:vAlign w:val="center"/>
          </w:tcPr>
          <w:p w14:paraId="74E8A3F6"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Nxehtësia Specifike</w:t>
            </w:r>
          </w:p>
        </w:tc>
        <w:tc>
          <w:tcPr>
            <w:tcW w:w="709" w:type="pct"/>
            <w:vAlign w:val="center"/>
          </w:tcPr>
          <w:p w14:paraId="1BE6FFAB"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Densiteti</w:t>
            </w:r>
          </w:p>
        </w:tc>
      </w:tr>
      <w:tr w:rsidR="003C3DA0" w:rsidRPr="00CC49AB" w14:paraId="502875D6" w14:textId="77777777" w:rsidTr="00D34145">
        <w:trPr>
          <w:trHeight w:val="20"/>
        </w:trPr>
        <w:tc>
          <w:tcPr>
            <w:tcW w:w="1649" w:type="pct"/>
          </w:tcPr>
          <w:p w14:paraId="5CA4160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Përshkrimi i strukturave të murit</w:t>
            </w:r>
          </w:p>
        </w:tc>
        <w:tc>
          <w:tcPr>
            <w:tcW w:w="883" w:type="pct"/>
          </w:tcPr>
          <w:p w14:paraId="1DED49E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(cm)</w:t>
            </w:r>
          </w:p>
        </w:tc>
        <w:tc>
          <w:tcPr>
            <w:tcW w:w="944" w:type="pct"/>
          </w:tcPr>
          <w:p w14:paraId="33381FF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W/(m</w:t>
            </w:r>
            <m:oMath>
              <m:r>
                <w:rPr>
                  <w:rFonts w:ascii="Cambria Math" w:hAnsi="Cambria Math"/>
                  <w:szCs w:val="20"/>
                  <w:lang w:val="sq-AL"/>
                </w:rPr>
                <m:t>∙</m:t>
              </m:r>
            </m:oMath>
            <w:r w:rsidRPr="00CC49AB">
              <w:rPr>
                <w:rFonts w:ascii="Garamond" w:hAnsi="Garamond" w:cs="Times New Roman"/>
                <w:szCs w:val="20"/>
                <w:lang w:val="sq-AL"/>
              </w:rPr>
              <w:t>K)</w:t>
            </w:r>
          </w:p>
        </w:tc>
        <w:tc>
          <w:tcPr>
            <w:tcW w:w="815" w:type="pct"/>
          </w:tcPr>
          <w:p w14:paraId="0B2E4D4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kJ/(kg</w:t>
            </w:r>
            <m:oMath>
              <m:r>
                <w:rPr>
                  <w:rFonts w:ascii="Cambria Math" w:hAnsi="Cambria Math"/>
                  <w:szCs w:val="20"/>
                  <w:lang w:val="sq-AL"/>
                </w:rPr>
                <m:t>∙</m:t>
              </m:r>
            </m:oMath>
            <w:r w:rsidRPr="00CC49AB">
              <w:rPr>
                <w:rFonts w:ascii="Garamond" w:hAnsi="Garamond" w:cs="Times New Roman"/>
                <w:szCs w:val="20"/>
                <w:lang w:val="sq-AL"/>
              </w:rPr>
              <w:t>K)</w:t>
            </w:r>
          </w:p>
        </w:tc>
        <w:tc>
          <w:tcPr>
            <w:tcW w:w="709" w:type="pct"/>
          </w:tcPr>
          <w:p w14:paraId="0A573F6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Kg/m</w:t>
            </w:r>
            <w:r w:rsidRPr="00CC49AB">
              <w:rPr>
                <w:rFonts w:ascii="Garamond" w:hAnsi="Garamond" w:cs="Times New Roman"/>
                <w:szCs w:val="20"/>
                <w:vertAlign w:val="superscript"/>
                <w:lang w:val="sq-AL"/>
              </w:rPr>
              <w:t>3</w:t>
            </w:r>
          </w:p>
        </w:tc>
      </w:tr>
      <w:tr w:rsidR="003C3DA0" w:rsidRPr="00CC49AB" w14:paraId="5B98295D" w14:textId="77777777" w:rsidTr="00D34145">
        <w:trPr>
          <w:trHeight w:val="20"/>
        </w:trPr>
        <w:tc>
          <w:tcPr>
            <w:tcW w:w="1649" w:type="pct"/>
          </w:tcPr>
          <w:p w14:paraId="3B3D72A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Pllaka qeramike</w:t>
            </w:r>
          </w:p>
        </w:tc>
        <w:tc>
          <w:tcPr>
            <w:tcW w:w="883" w:type="pct"/>
          </w:tcPr>
          <w:p w14:paraId="3F64375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02AB500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1.05</w:t>
            </w:r>
          </w:p>
        </w:tc>
        <w:tc>
          <w:tcPr>
            <w:tcW w:w="815" w:type="pct"/>
          </w:tcPr>
          <w:p w14:paraId="012922F0" w14:textId="77777777" w:rsidR="003C3DA0" w:rsidRPr="00CC49AB" w:rsidRDefault="003C3DA0" w:rsidP="008E11B0">
            <w:pPr>
              <w:spacing w:after="0"/>
              <w:rPr>
                <w:rFonts w:ascii="Garamond" w:hAnsi="Garamond" w:cs="Times New Roman"/>
                <w:szCs w:val="20"/>
                <w:lang w:val="sq-AL"/>
              </w:rPr>
            </w:pPr>
          </w:p>
        </w:tc>
        <w:tc>
          <w:tcPr>
            <w:tcW w:w="709" w:type="pct"/>
          </w:tcPr>
          <w:p w14:paraId="222E0C3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2,000.00</w:t>
            </w:r>
          </w:p>
        </w:tc>
      </w:tr>
      <w:tr w:rsidR="003C3DA0" w:rsidRPr="00CC49AB" w14:paraId="15EB4C09" w14:textId="77777777" w:rsidTr="00D34145">
        <w:trPr>
          <w:trHeight w:val="20"/>
        </w:trPr>
        <w:tc>
          <w:tcPr>
            <w:tcW w:w="1649" w:type="pct"/>
          </w:tcPr>
          <w:p w14:paraId="7777BE1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Llaç çimentoje</w:t>
            </w:r>
          </w:p>
        </w:tc>
        <w:tc>
          <w:tcPr>
            <w:tcW w:w="883" w:type="pct"/>
          </w:tcPr>
          <w:p w14:paraId="47C4970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5BE3C32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4BC1E16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0.91</w:t>
            </w:r>
          </w:p>
        </w:tc>
        <w:tc>
          <w:tcPr>
            <w:tcW w:w="709" w:type="pct"/>
          </w:tcPr>
          <w:p w14:paraId="67F0A4B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39833558" w14:textId="77777777" w:rsidTr="00D34145">
        <w:trPr>
          <w:trHeight w:val="20"/>
        </w:trPr>
        <w:tc>
          <w:tcPr>
            <w:tcW w:w="1649" w:type="pct"/>
          </w:tcPr>
          <w:p w14:paraId="7ED0A30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Hidroizolim</w:t>
            </w:r>
          </w:p>
        </w:tc>
        <w:tc>
          <w:tcPr>
            <w:tcW w:w="883" w:type="pct"/>
          </w:tcPr>
          <w:p w14:paraId="250C02E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0.4</w:t>
            </w:r>
          </w:p>
        </w:tc>
        <w:tc>
          <w:tcPr>
            <w:tcW w:w="944" w:type="pct"/>
          </w:tcPr>
          <w:p w14:paraId="58D79E4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0.26</w:t>
            </w:r>
          </w:p>
        </w:tc>
        <w:tc>
          <w:tcPr>
            <w:tcW w:w="815" w:type="pct"/>
          </w:tcPr>
          <w:p w14:paraId="62E0AFA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1.51</w:t>
            </w:r>
          </w:p>
        </w:tc>
        <w:tc>
          <w:tcPr>
            <w:tcW w:w="709" w:type="pct"/>
          </w:tcPr>
          <w:p w14:paraId="60BFCF5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1,300.00</w:t>
            </w:r>
          </w:p>
        </w:tc>
      </w:tr>
      <w:tr w:rsidR="003C3DA0" w:rsidRPr="00CC49AB" w14:paraId="70F48933" w14:textId="77777777" w:rsidTr="00D34145">
        <w:trPr>
          <w:trHeight w:val="20"/>
        </w:trPr>
        <w:tc>
          <w:tcPr>
            <w:tcW w:w="1649" w:type="pct"/>
          </w:tcPr>
          <w:p w14:paraId="79A255E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Beton</w:t>
            </w:r>
          </w:p>
        </w:tc>
        <w:tc>
          <w:tcPr>
            <w:tcW w:w="883" w:type="pct"/>
          </w:tcPr>
          <w:p w14:paraId="63C625B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8</w:t>
            </w:r>
          </w:p>
        </w:tc>
        <w:tc>
          <w:tcPr>
            <w:tcW w:w="944" w:type="pct"/>
          </w:tcPr>
          <w:p w14:paraId="43A2545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1.91</w:t>
            </w:r>
          </w:p>
        </w:tc>
        <w:tc>
          <w:tcPr>
            <w:tcW w:w="815" w:type="pct"/>
          </w:tcPr>
          <w:p w14:paraId="458B876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0.88</w:t>
            </w:r>
          </w:p>
        </w:tc>
        <w:tc>
          <w:tcPr>
            <w:tcW w:w="709" w:type="pct"/>
          </w:tcPr>
          <w:p w14:paraId="14D6011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2,000.00</w:t>
            </w:r>
          </w:p>
        </w:tc>
      </w:tr>
      <w:tr w:rsidR="003C3DA0" w:rsidRPr="00CC49AB" w14:paraId="68C41D82" w14:textId="77777777" w:rsidTr="00D34145">
        <w:trPr>
          <w:trHeight w:val="20"/>
        </w:trPr>
        <w:tc>
          <w:tcPr>
            <w:tcW w:w="1649" w:type="pct"/>
          </w:tcPr>
          <w:p w14:paraId="70404C0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Çakull</w:t>
            </w:r>
          </w:p>
        </w:tc>
        <w:tc>
          <w:tcPr>
            <w:tcW w:w="883" w:type="pct"/>
          </w:tcPr>
          <w:p w14:paraId="6DB2AFE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w:t>
            </w:r>
          </w:p>
        </w:tc>
        <w:tc>
          <w:tcPr>
            <w:tcW w:w="944" w:type="pct"/>
          </w:tcPr>
          <w:p w14:paraId="7B12B2F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2.2</w:t>
            </w:r>
          </w:p>
        </w:tc>
        <w:tc>
          <w:tcPr>
            <w:tcW w:w="815" w:type="pct"/>
          </w:tcPr>
          <w:p w14:paraId="17679DC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0.88</w:t>
            </w:r>
          </w:p>
        </w:tc>
        <w:tc>
          <w:tcPr>
            <w:tcW w:w="709" w:type="pct"/>
          </w:tcPr>
          <w:p w14:paraId="7D1D514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2,400.00</w:t>
            </w:r>
          </w:p>
        </w:tc>
      </w:tr>
      <w:tr w:rsidR="003C3DA0" w:rsidRPr="00CC49AB" w14:paraId="06DF2AA6" w14:textId="77777777" w:rsidTr="00D34145">
        <w:trPr>
          <w:trHeight w:val="20"/>
        </w:trPr>
        <w:tc>
          <w:tcPr>
            <w:tcW w:w="1649" w:type="pct"/>
          </w:tcPr>
          <w:p w14:paraId="46ACE2D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Tokë e ngjeshur</w:t>
            </w:r>
          </w:p>
        </w:tc>
        <w:tc>
          <w:tcPr>
            <w:tcW w:w="883" w:type="pct"/>
          </w:tcPr>
          <w:p w14:paraId="7187FB9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60</w:t>
            </w:r>
          </w:p>
        </w:tc>
        <w:tc>
          <w:tcPr>
            <w:tcW w:w="944" w:type="pct"/>
          </w:tcPr>
          <w:p w14:paraId="08CAEE3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w:t>
            </w:r>
          </w:p>
        </w:tc>
        <w:tc>
          <w:tcPr>
            <w:tcW w:w="815" w:type="pct"/>
          </w:tcPr>
          <w:p w14:paraId="6C21E6FB" w14:textId="77777777" w:rsidR="003C3DA0" w:rsidRPr="00CC49AB" w:rsidRDefault="003C3DA0" w:rsidP="008E11B0">
            <w:pPr>
              <w:spacing w:after="0"/>
              <w:rPr>
                <w:rFonts w:ascii="Garamond" w:hAnsi="Garamond" w:cs="Times New Roman"/>
                <w:szCs w:val="20"/>
                <w:lang w:val="sq-AL"/>
              </w:rPr>
            </w:pPr>
          </w:p>
        </w:tc>
        <w:tc>
          <w:tcPr>
            <w:tcW w:w="709" w:type="pct"/>
          </w:tcPr>
          <w:p w14:paraId="6BA72910" w14:textId="77777777" w:rsidR="003C3DA0" w:rsidRPr="00CC49AB" w:rsidRDefault="003C3DA0" w:rsidP="008E11B0">
            <w:pPr>
              <w:spacing w:after="0"/>
              <w:rPr>
                <w:rFonts w:ascii="Garamond" w:hAnsi="Garamond" w:cs="Times New Roman"/>
                <w:szCs w:val="20"/>
                <w:lang w:val="sq-AL"/>
              </w:rPr>
            </w:pPr>
          </w:p>
        </w:tc>
      </w:tr>
      <w:tr w:rsidR="003C3DA0" w:rsidRPr="00CC49AB" w14:paraId="030A9BD2" w14:textId="77777777" w:rsidTr="00D34145">
        <w:trPr>
          <w:trHeight w:val="20"/>
        </w:trPr>
        <w:tc>
          <w:tcPr>
            <w:tcW w:w="1649" w:type="pct"/>
          </w:tcPr>
          <w:p w14:paraId="3A73E212" w14:textId="77777777" w:rsidR="003C3DA0" w:rsidRPr="00CC49AB" w:rsidRDefault="003C3DA0" w:rsidP="008E11B0">
            <w:pPr>
              <w:spacing w:after="0"/>
              <w:rPr>
                <w:rFonts w:ascii="Garamond" w:hAnsi="Garamond" w:cs="Times New Roman"/>
                <w:szCs w:val="20"/>
                <w:lang w:val="sq-AL"/>
              </w:rPr>
            </w:pPr>
          </w:p>
        </w:tc>
        <w:tc>
          <w:tcPr>
            <w:tcW w:w="883" w:type="pct"/>
          </w:tcPr>
          <w:p w14:paraId="0AB4961F" w14:textId="77777777" w:rsidR="003C3DA0" w:rsidRPr="00CC49AB" w:rsidRDefault="003C3DA0" w:rsidP="008E11B0">
            <w:pPr>
              <w:spacing w:after="0"/>
              <w:rPr>
                <w:rFonts w:ascii="Garamond" w:hAnsi="Garamond" w:cs="Times New Roman"/>
                <w:szCs w:val="20"/>
                <w:lang w:val="sq-AL"/>
              </w:rPr>
            </w:pPr>
          </w:p>
        </w:tc>
        <w:tc>
          <w:tcPr>
            <w:tcW w:w="944" w:type="pct"/>
          </w:tcPr>
          <w:p w14:paraId="4CEFE4F9" w14:textId="77777777" w:rsidR="003C3DA0" w:rsidRPr="00CC49AB" w:rsidRDefault="003C3DA0" w:rsidP="008E11B0">
            <w:pPr>
              <w:spacing w:after="0"/>
              <w:rPr>
                <w:rFonts w:ascii="Garamond" w:hAnsi="Garamond" w:cs="Times New Roman"/>
                <w:szCs w:val="20"/>
                <w:lang w:val="sq-AL"/>
              </w:rPr>
            </w:pPr>
          </w:p>
        </w:tc>
        <w:tc>
          <w:tcPr>
            <w:tcW w:w="815" w:type="pct"/>
          </w:tcPr>
          <w:p w14:paraId="2A3009C3" w14:textId="77777777" w:rsidR="003C3DA0" w:rsidRPr="00CC49AB" w:rsidRDefault="003C3DA0" w:rsidP="008E11B0">
            <w:pPr>
              <w:spacing w:after="0"/>
              <w:rPr>
                <w:rFonts w:ascii="Garamond" w:hAnsi="Garamond" w:cs="Times New Roman"/>
                <w:szCs w:val="20"/>
                <w:lang w:val="sq-AL"/>
              </w:rPr>
            </w:pPr>
          </w:p>
        </w:tc>
        <w:tc>
          <w:tcPr>
            <w:tcW w:w="709" w:type="pct"/>
          </w:tcPr>
          <w:p w14:paraId="0FF3477F" w14:textId="77777777" w:rsidR="003C3DA0" w:rsidRPr="00CC49AB" w:rsidRDefault="003C3DA0" w:rsidP="008E11B0">
            <w:pPr>
              <w:spacing w:after="0"/>
              <w:rPr>
                <w:rFonts w:ascii="Garamond" w:hAnsi="Garamond" w:cs="Times New Roman"/>
                <w:szCs w:val="20"/>
                <w:lang w:val="sq-AL"/>
              </w:rPr>
            </w:pPr>
          </w:p>
        </w:tc>
      </w:tr>
      <w:tr w:rsidR="003C3DA0" w:rsidRPr="00CC49AB" w14:paraId="153F578B" w14:textId="77777777" w:rsidTr="00D34145">
        <w:trPr>
          <w:trHeight w:val="20"/>
        </w:trPr>
        <w:tc>
          <w:tcPr>
            <w:tcW w:w="1649" w:type="pct"/>
          </w:tcPr>
          <w:p w14:paraId="4908821C" w14:textId="77777777" w:rsidR="003C3DA0" w:rsidRPr="00CC49AB" w:rsidRDefault="003C3DA0" w:rsidP="008E11B0">
            <w:pPr>
              <w:spacing w:after="0"/>
              <w:rPr>
                <w:rFonts w:ascii="Garamond" w:hAnsi="Garamond" w:cs="Times New Roman"/>
                <w:szCs w:val="20"/>
                <w:lang w:val="sq-AL"/>
              </w:rPr>
            </w:pPr>
          </w:p>
        </w:tc>
        <w:tc>
          <w:tcPr>
            <w:tcW w:w="883" w:type="pct"/>
          </w:tcPr>
          <w:p w14:paraId="66743634" w14:textId="77777777" w:rsidR="003C3DA0" w:rsidRPr="00CC49AB" w:rsidRDefault="003C3DA0" w:rsidP="008E11B0">
            <w:pPr>
              <w:spacing w:after="0"/>
              <w:rPr>
                <w:rFonts w:ascii="Garamond" w:hAnsi="Garamond" w:cs="Times New Roman"/>
                <w:szCs w:val="20"/>
                <w:lang w:val="sq-AL"/>
              </w:rPr>
            </w:pPr>
          </w:p>
        </w:tc>
        <w:tc>
          <w:tcPr>
            <w:tcW w:w="944" w:type="pct"/>
          </w:tcPr>
          <w:p w14:paraId="1350450E" w14:textId="77777777" w:rsidR="003C3DA0" w:rsidRPr="00CC49AB" w:rsidRDefault="003C3DA0" w:rsidP="008E11B0">
            <w:pPr>
              <w:spacing w:after="0"/>
              <w:rPr>
                <w:rFonts w:ascii="Garamond" w:hAnsi="Garamond" w:cs="Times New Roman"/>
                <w:szCs w:val="20"/>
                <w:lang w:val="sq-AL"/>
              </w:rPr>
            </w:pPr>
          </w:p>
        </w:tc>
        <w:tc>
          <w:tcPr>
            <w:tcW w:w="815" w:type="pct"/>
          </w:tcPr>
          <w:p w14:paraId="0975ED9A" w14:textId="77777777" w:rsidR="003C3DA0" w:rsidRPr="00CC49AB" w:rsidRDefault="003C3DA0" w:rsidP="008E11B0">
            <w:pPr>
              <w:spacing w:after="0"/>
              <w:rPr>
                <w:rFonts w:ascii="Garamond" w:hAnsi="Garamond" w:cs="Times New Roman"/>
                <w:szCs w:val="20"/>
                <w:lang w:val="sq-AL"/>
              </w:rPr>
            </w:pPr>
          </w:p>
        </w:tc>
        <w:tc>
          <w:tcPr>
            <w:tcW w:w="709" w:type="pct"/>
          </w:tcPr>
          <w:p w14:paraId="0C28D350" w14:textId="77777777" w:rsidR="003C3DA0" w:rsidRPr="00CC49AB" w:rsidRDefault="003C3DA0" w:rsidP="008E11B0">
            <w:pPr>
              <w:spacing w:after="0"/>
              <w:rPr>
                <w:rFonts w:ascii="Garamond" w:hAnsi="Garamond" w:cs="Times New Roman"/>
                <w:szCs w:val="20"/>
                <w:lang w:val="sq-AL"/>
              </w:rPr>
            </w:pPr>
          </w:p>
        </w:tc>
      </w:tr>
      <w:tr w:rsidR="003C3DA0" w:rsidRPr="00CC49AB" w14:paraId="28D4B4B9" w14:textId="77777777" w:rsidTr="00D34145">
        <w:trPr>
          <w:trHeight w:val="20"/>
        </w:trPr>
        <w:tc>
          <w:tcPr>
            <w:tcW w:w="1649" w:type="pct"/>
          </w:tcPr>
          <w:p w14:paraId="3A0E1ACE" w14:textId="77777777" w:rsidR="003C3DA0" w:rsidRPr="00CC49AB" w:rsidRDefault="003C3DA0" w:rsidP="008E11B0">
            <w:pPr>
              <w:spacing w:after="0"/>
              <w:rPr>
                <w:rFonts w:ascii="Garamond" w:hAnsi="Garamond" w:cs="Times New Roman"/>
                <w:szCs w:val="20"/>
                <w:lang w:val="sq-AL"/>
              </w:rPr>
            </w:pPr>
          </w:p>
        </w:tc>
        <w:tc>
          <w:tcPr>
            <w:tcW w:w="883" w:type="pct"/>
          </w:tcPr>
          <w:p w14:paraId="4A272A3A" w14:textId="77777777" w:rsidR="003C3DA0" w:rsidRPr="00CC49AB" w:rsidRDefault="003C3DA0" w:rsidP="008E11B0">
            <w:pPr>
              <w:spacing w:after="0"/>
              <w:rPr>
                <w:rFonts w:ascii="Garamond" w:hAnsi="Garamond" w:cs="Times New Roman"/>
                <w:szCs w:val="20"/>
                <w:lang w:val="sq-AL"/>
              </w:rPr>
            </w:pPr>
          </w:p>
        </w:tc>
        <w:tc>
          <w:tcPr>
            <w:tcW w:w="944" w:type="pct"/>
          </w:tcPr>
          <w:p w14:paraId="5B8BC14B" w14:textId="77777777" w:rsidR="003C3DA0" w:rsidRPr="00CC49AB" w:rsidRDefault="003C3DA0" w:rsidP="008E11B0">
            <w:pPr>
              <w:spacing w:after="0"/>
              <w:rPr>
                <w:rFonts w:ascii="Garamond" w:hAnsi="Garamond" w:cs="Times New Roman"/>
                <w:szCs w:val="20"/>
                <w:lang w:val="sq-AL"/>
              </w:rPr>
            </w:pPr>
          </w:p>
        </w:tc>
        <w:tc>
          <w:tcPr>
            <w:tcW w:w="815" w:type="pct"/>
          </w:tcPr>
          <w:p w14:paraId="1B834C5D" w14:textId="77777777" w:rsidR="003C3DA0" w:rsidRPr="00CC49AB" w:rsidRDefault="003C3DA0" w:rsidP="008E11B0">
            <w:pPr>
              <w:spacing w:after="0"/>
              <w:rPr>
                <w:rFonts w:ascii="Garamond" w:hAnsi="Garamond" w:cs="Times New Roman"/>
                <w:szCs w:val="20"/>
                <w:lang w:val="sq-AL"/>
              </w:rPr>
            </w:pPr>
          </w:p>
        </w:tc>
        <w:tc>
          <w:tcPr>
            <w:tcW w:w="709" w:type="pct"/>
          </w:tcPr>
          <w:p w14:paraId="171557C4" w14:textId="77777777" w:rsidR="003C3DA0" w:rsidRPr="00CC49AB" w:rsidRDefault="003C3DA0" w:rsidP="008E11B0">
            <w:pPr>
              <w:spacing w:after="0"/>
              <w:rPr>
                <w:rFonts w:ascii="Garamond" w:hAnsi="Garamond" w:cs="Times New Roman"/>
                <w:szCs w:val="20"/>
                <w:lang w:val="sq-AL"/>
              </w:rPr>
            </w:pPr>
          </w:p>
        </w:tc>
      </w:tr>
    </w:tbl>
    <w:p w14:paraId="0325F1BB" w14:textId="77777777" w:rsidR="003C3DA0" w:rsidRPr="00CC49AB" w:rsidRDefault="003C3DA0" w:rsidP="003C3DA0">
      <w:pPr>
        <w:spacing w:after="0" w:line="240" w:lineRule="auto"/>
        <w:rPr>
          <w:rFonts w:ascii="Garamond" w:hAnsi="Garamond" w:cs="Times New Roman"/>
          <w:sz w:val="24"/>
          <w:szCs w:val="24"/>
        </w:rPr>
      </w:pPr>
    </w:p>
    <w:p w14:paraId="61B74236" w14:textId="0570969B" w:rsidR="003C3DA0" w:rsidRPr="00CC49AB" w:rsidRDefault="00E22A4A" w:rsidP="003C3DA0">
      <w:pPr>
        <w:spacing w:after="0" w:line="240" w:lineRule="auto"/>
        <w:rPr>
          <w:rFonts w:ascii="Garamond" w:hAnsi="Garamond" w:cs="Times New Roman"/>
          <w:b/>
          <w:bCs/>
          <w:sz w:val="24"/>
          <w:szCs w:val="24"/>
        </w:rPr>
      </w:pPr>
      <w:r>
        <w:rPr>
          <w:rFonts w:ascii="Garamond" w:hAnsi="Garamond" w:cs="Times New Roman"/>
          <w:b/>
          <w:bCs/>
          <w:sz w:val="24"/>
          <w:szCs w:val="24"/>
        </w:rPr>
        <w:t>Sole</w:t>
      </w:r>
      <w:r w:rsidR="003C3DA0" w:rsidRPr="00CC49AB">
        <w:rPr>
          <w:rFonts w:ascii="Garamond" w:hAnsi="Garamond" w:cs="Times New Roman"/>
          <w:b/>
          <w:bCs/>
          <w:sz w:val="24"/>
          <w:szCs w:val="24"/>
        </w:rPr>
        <w:t>të: U = 1.67 W/m</w:t>
      </w:r>
      <w:r w:rsidR="003C3DA0" w:rsidRPr="00CC49AB">
        <w:rPr>
          <w:rFonts w:ascii="Garamond" w:hAnsi="Garamond" w:cs="Times New Roman"/>
          <w:b/>
          <w:bCs/>
          <w:sz w:val="24"/>
          <w:szCs w:val="24"/>
          <w:vertAlign w:val="superscript"/>
        </w:rPr>
        <w:t>2</w:t>
      </w:r>
      <w:r w:rsidR="003C3DA0" w:rsidRPr="00CC49AB">
        <w:rPr>
          <w:rFonts w:ascii="Garamond" w:hAnsi="Garamond" w:cs="Times New Roman"/>
          <w:b/>
          <w:bCs/>
          <w:sz w:val="24"/>
          <w:szCs w:val="24"/>
        </w:rPr>
        <w:t>K</w:t>
      </w:r>
    </w:p>
    <w:tbl>
      <w:tblPr>
        <w:tblStyle w:val="TableGrid"/>
        <w:tblW w:w="5000" w:type="pct"/>
        <w:tblLook w:val="04A0" w:firstRow="1" w:lastRow="0" w:firstColumn="1" w:lastColumn="0" w:noHBand="0" w:noVBand="1"/>
      </w:tblPr>
      <w:tblGrid>
        <w:gridCol w:w="3084"/>
        <w:gridCol w:w="1651"/>
        <w:gridCol w:w="1765"/>
        <w:gridCol w:w="1524"/>
        <w:gridCol w:w="1326"/>
      </w:tblGrid>
      <w:tr w:rsidR="003C3DA0" w:rsidRPr="00CC49AB" w14:paraId="66D37621" w14:textId="77777777" w:rsidTr="00D34145">
        <w:trPr>
          <w:trHeight w:val="144"/>
        </w:trPr>
        <w:tc>
          <w:tcPr>
            <w:tcW w:w="1649" w:type="pct"/>
            <w:vAlign w:val="center"/>
          </w:tcPr>
          <w:p w14:paraId="4E74030F"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Materiali</w:t>
            </w:r>
          </w:p>
        </w:tc>
        <w:tc>
          <w:tcPr>
            <w:tcW w:w="883" w:type="pct"/>
            <w:vAlign w:val="center"/>
          </w:tcPr>
          <w:p w14:paraId="53A64771"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Trashësia</w:t>
            </w:r>
          </w:p>
        </w:tc>
        <w:tc>
          <w:tcPr>
            <w:tcW w:w="944" w:type="pct"/>
            <w:vAlign w:val="center"/>
          </w:tcPr>
          <w:p w14:paraId="2D0F9098"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Koeficienti i përcjell. termike</w:t>
            </w:r>
          </w:p>
        </w:tc>
        <w:tc>
          <w:tcPr>
            <w:tcW w:w="815" w:type="pct"/>
            <w:vAlign w:val="center"/>
          </w:tcPr>
          <w:p w14:paraId="492AE931"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Nxehtësia Specifike</w:t>
            </w:r>
          </w:p>
        </w:tc>
        <w:tc>
          <w:tcPr>
            <w:tcW w:w="709" w:type="pct"/>
            <w:vAlign w:val="center"/>
          </w:tcPr>
          <w:p w14:paraId="0E40CBB4"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Densiteti</w:t>
            </w:r>
          </w:p>
        </w:tc>
      </w:tr>
      <w:tr w:rsidR="003C3DA0" w:rsidRPr="00CC49AB" w14:paraId="3CD42FFA" w14:textId="77777777" w:rsidTr="00D34145">
        <w:trPr>
          <w:trHeight w:val="144"/>
        </w:trPr>
        <w:tc>
          <w:tcPr>
            <w:tcW w:w="1649" w:type="pct"/>
          </w:tcPr>
          <w:p w14:paraId="5967C39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Përshkrimi i strukturave të murit</w:t>
            </w:r>
          </w:p>
        </w:tc>
        <w:tc>
          <w:tcPr>
            <w:tcW w:w="883" w:type="pct"/>
          </w:tcPr>
          <w:p w14:paraId="7CC7CF3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(cm)</w:t>
            </w:r>
          </w:p>
        </w:tc>
        <w:tc>
          <w:tcPr>
            <w:tcW w:w="944" w:type="pct"/>
          </w:tcPr>
          <w:p w14:paraId="1864B2B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W/(m</w:t>
            </w:r>
            <m:oMath>
              <m:r>
                <w:rPr>
                  <w:rFonts w:ascii="Cambria Math" w:hAnsi="Cambria Math"/>
                  <w:szCs w:val="20"/>
                  <w:lang w:val="sq-AL"/>
                </w:rPr>
                <m:t>∙</m:t>
              </m:r>
            </m:oMath>
            <w:r w:rsidRPr="00CC49AB">
              <w:rPr>
                <w:rFonts w:ascii="Garamond" w:hAnsi="Garamond" w:cs="Times New Roman"/>
                <w:szCs w:val="20"/>
                <w:lang w:val="sq-AL"/>
              </w:rPr>
              <w:t>K)</w:t>
            </w:r>
          </w:p>
        </w:tc>
        <w:tc>
          <w:tcPr>
            <w:tcW w:w="815" w:type="pct"/>
          </w:tcPr>
          <w:p w14:paraId="6A28F29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kJ/(kg</w:t>
            </w:r>
            <m:oMath>
              <m:r>
                <w:rPr>
                  <w:rFonts w:ascii="Cambria Math" w:hAnsi="Cambria Math"/>
                  <w:szCs w:val="20"/>
                  <w:lang w:val="sq-AL"/>
                </w:rPr>
                <m:t>∙</m:t>
              </m:r>
            </m:oMath>
            <w:r w:rsidRPr="00CC49AB">
              <w:rPr>
                <w:rFonts w:ascii="Garamond" w:hAnsi="Garamond" w:cs="Times New Roman"/>
                <w:szCs w:val="20"/>
                <w:lang w:val="sq-AL"/>
              </w:rPr>
              <w:t>K)</w:t>
            </w:r>
          </w:p>
        </w:tc>
        <w:tc>
          <w:tcPr>
            <w:tcW w:w="709" w:type="pct"/>
          </w:tcPr>
          <w:p w14:paraId="3FEE879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Kg/m</w:t>
            </w:r>
            <w:r w:rsidRPr="00CC49AB">
              <w:rPr>
                <w:rFonts w:ascii="Garamond" w:hAnsi="Garamond" w:cs="Times New Roman"/>
                <w:szCs w:val="20"/>
                <w:vertAlign w:val="superscript"/>
                <w:lang w:val="sq-AL"/>
              </w:rPr>
              <w:t>3</w:t>
            </w:r>
          </w:p>
        </w:tc>
      </w:tr>
      <w:tr w:rsidR="003C3DA0" w:rsidRPr="00CC49AB" w14:paraId="11F40615" w14:textId="77777777" w:rsidTr="00D34145">
        <w:trPr>
          <w:trHeight w:val="144"/>
        </w:trPr>
        <w:tc>
          <w:tcPr>
            <w:tcW w:w="1649" w:type="pct"/>
          </w:tcPr>
          <w:p w14:paraId="3341634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6E8ABCB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5B76801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6C1DA4E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0.91</w:t>
            </w:r>
          </w:p>
        </w:tc>
        <w:tc>
          <w:tcPr>
            <w:tcW w:w="709" w:type="pct"/>
          </w:tcPr>
          <w:p w14:paraId="484B75D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7373BF5E" w14:textId="77777777" w:rsidTr="00D34145">
        <w:trPr>
          <w:trHeight w:val="144"/>
        </w:trPr>
        <w:tc>
          <w:tcPr>
            <w:tcW w:w="1649" w:type="pct"/>
          </w:tcPr>
          <w:p w14:paraId="599A12B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Beton i armuar</w:t>
            </w:r>
          </w:p>
        </w:tc>
        <w:tc>
          <w:tcPr>
            <w:tcW w:w="883" w:type="pct"/>
          </w:tcPr>
          <w:p w14:paraId="06CCF47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w:t>
            </w:r>
          </w:p>
        </w:tc>
        <w:tc>
          <w:tcPr>
            <w:tcW w:w="944" w:type="pct"/>
          </w:tcPr>
          <w:p w14:paraId="7FCA2D1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1.16</w:t>
            </w:r>
          </w:p>
        </w:tc>
        <w:tc>
          <w:tcPr>
            <w:tcW w:w="815" w:type="pct"/>
          </w:tcPr>
          <w:p w14:paraId="0A32068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0.88</w:t>
            </w:r>
          </w:p>
        </w:tc>
        <w:tc>
          <w:tcPr>
            <w:tcW w:w="709" w:type="pct"/>
          </w:tcPr>
          <w:p w14:paraId="3C325F0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2,000.00</w:t>
            </w:r>
          </w:p>
        </w:tc>
      </w:tr>
      <w:tr w:rsidR="003C3DA0" w:rsidRPr="00CC49AB" w14:paraId="7F70ABDE" w14:textId="77777777" w:rsidTr="00D34145">
        <w:trPr>
          <w:trHeight w:val="144"/>
        </w:trPr>
        <w:tc>
          <w:tcPr>
            <w:tcW w:w="1649" w:type="pct"/>
          </w:tcPr>
          <w:p w14:paraId="3A816BB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Penobeton</w:t>
            </w:r>
          </w:p>
        </w:tc>
        <w:tc>
          <w:tcPr>
            <w:tcW w:w="883" w:type="pct"/>
          </w:tcPr>
          <w:p w14:paraId="120E1AF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8</w:t>
            </w:r>
          </w:p>
        </w:tc>
        <w:tc>
          <w:tcPr>
            <w:tcW w:w="944" w:type="pct"/>
          </w:tcPr>
          <w:p w14:paraId="422DDE4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0.35</w:t>
            </w:r>
          </w:p>
        </w:tc>
        <w:tc>
          <w:tcPr>
            <w:tcW w:w="815" w:type="pct"/>
          </w:tcPr>
          <w:p w14:paraId="74B64F58" w14:textId="77777777" w:rsidR="003C3DA0" w:rsidRPr="00CC49AB" w:rsidRDefault="003C3DA0" w:rsidP="008E11B0">
            <w:pPr>
              <w:spacing w:after="0"/>
              <w:rPr>
                <w:rFonts w:ascii="Garamond" w:hAnsi="Garamond" w:cs="Times New Roman"/>
                <w:szCs w:val="20"/>
                <w:lang w:val="sq-AL"/>
              </w:rPr>
            </w:pPr>
          </w:p>
        </w:tc>
        <w:tc>
          <w:tcPr>
            <w:tcW w:w="709" w:type="pct"/>
          </w:tcPr>
          <w:p w14:paraId="110ECA3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2,000.00</w:t>
            </w:r>
          </w:p>
        </w:tc>
      </w:tr>
      <w:tr w:rsidR="003C3DA0" w:rsidRPr="00CC49AB" w14:paraId="5A4AA3AB" w14:textId="77777777" w:rsidTr="00D34145">
        <w:trPr>
          <w:trHeight w:val="144"/>
        </w:trPr>
        <w:tc>
          <w:tcPr>
            <w:tcW w:w="1649" w:type="pct"/>
          </w:tcPr>
          <w:p w14:paraId="207E689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Llaç çimentoje</w:t>
            </w:r>
          </w:p>
        </w:tc>
        <w:tc>
          <w:tcPr>
            <w:tcW w:w="883" w:type="pct"/>
          </w:tcPr>
          <w:p w14:paraId="2C7E8BD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4</w:t>
            </w:r>
          </w:p>
        </w:tc>
        <w:tc>
          <w:tcPr>
            <w:tcW w:w="944" w:type="pct"/>
          </w:tcPr>
          <w:p w14:paraId="0DC8B3E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1.4</w:t>
            </w:r>
          </w:p>
        </w:tc>
        <w:tc>
          <w:tcPr>
            <w:tcW w:w="815" w:type="pct"/>
          </w:tcPr>
          <w:p w14:paraId="67AA0F6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021E2A5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124E8B25" w14:textId="77777777" w:rsidTr="00D34145">
        <w:trPr>
          <w:trHeight w:val="144"/>
        </w:trPr>
        <w:tc>
          <w:tcPr>
            <w:tcW w:w="1649" w:type="pct"/>
          </w:tcPr>
          <w:p w14:paraId="7C75B81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Hidroizolim</w:t>
            </w:r>
          </w:p>
        </w:tc>
        <w:tc>
          <w:tcPr>
            <w:tcW w:w="883" w:type="pct"/>
          </w:tcPr>
          <w:p w14:paraId="4B23C9C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0.4</w:t>
            </w:r>
          </w:p>
        </w:tc>
        <w:tc>
          <w:tcPr>
            <w:tcW w:w="944" w:type="pct"/>
          </w:tcPr>
          <w:p w14:paraId="36FFDFE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0.26</w:t>
            </w:r>
          </w:p>
        </w:tc>
        <w:tc>
          <w:tcPr>
            <w:tcW w:w="815" w:type="pct"/>
          </w:tcPr>
          <w:p w14:paraId="113EA01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1.51</w:t>
            </w:r>
          </w:p>
        </w:tc>
        <w:tc>
          <w:tcPr>
            <w:tcW w:w="709" w:type="pct"/>
          </w:tcPr>
          <w:p w14:paraId="2A90DBD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1,300.00</w:t>
            </w:r>
          </w:p>
        </w:tc>
      </w:tr>
      <w:tr w:rsidR="003C3DA0" w:rsidRPr="00CC49AB" w14:paraId="6568F301" w14:textId="77777777" w:rsidTr="00D34145">
        <w:trPr>
          <w:trHeight w:val="144"/>
        </w:trPr>
        <w:tc>
          <w:tcPr>
            <w:tcW w:w="1649" w:type="pct"/>
          </w:tcPr>
          <w:p w14:paraId="6A3CBB38" w14:textId="77777777" w:rsidR="003C3DA0" w:rsidRPr="00CC49AB" w:rsidRDefault="003C3DA0" w:rsidP="008E11B0">
            <w:pPr>
              <w:spacing w:after="0"/>
              <w:rPr>
                <w:rFonts w:ascii="Garamond" w:hAnsi="Garamond" w:cs="Times New Roman"/>
                <w:szCs w:val="20"/>
                <w:lang w:val="sq-AL"/>
              </w:rPr>
            </w:pPr>
          </w:p>
        </w:tc>
        <w:tc>
          <w:tcPr>
            <w:tcW w:w="883" w:type="pct"/>
          </w:tcPr>
          <w:p w14:paraId="36E736B3" w14:textId="77777777" w:rsidR="003C3DA0" w:rsidRPr="00CC49AB" w:rsidRDefault="003C3DA0" w:rsidP="008E11B0">
            <w:pPr>
              <w:spacing w:after="0"/>
              <w:rPr>
                <w:rFonts w:ascii="Garamond" w:hAnsi="Garamond" w:cs="Times New Roman"/>
                <w:szCs w:val="20"/>
                <w:lang w:val="sq-AL"/>
              </w:rPr>
            </w:pPr>
          </w:p>
        </w:tc>
        <w:tc>
          <w:tcPr>
            <w:tcW w:w="944" w:type="pct"/>
          </w:tcPr>
          <w:p w14:paraId="5F2A4552" w14:textId="77777777" w:rsidR="003C3DA0" w:rsidRPr="00CC49AB" w:rsidRDefault="003C3DA0" w:rsidP="008E11B0">
            <w:pPr>
              <w:spacing w:after="0"/>
              <w:rPr>
                <w:rFonts w:ascii="Garamond" w:hAnsi="Garamond" w:cs="Times New Roman"/>
                <w:szCs w:val="20"/>
                <w:lang w:val="sq-AL"/>
              </w:rPr>
            </w:pPr>
          </w:p>
        </w:tc>
        <w:tc>
          <w:tcPr>
            <w:tcW w:w="815" w:type="pct"/>
          </w:tcPr>
          <w:p w14:paraId="73B241E3" w14:textId="77777777" w:rsidR="003C3DA0" w:rsidRPr="00CC49AB" w:rsidRDefault="003C3DA0" w:rsidP="008E11B0">
            <w:pPr>
              <w:spacing w:after="0"/>
              <w:rPr>
                <w:rFonts w:ascii="Garamond" w:hAnsi="Garamond" w:cs="Times New Roman"/>
                <w:szCs w:val="20"/>
                <w:lang w:val="sq-AL"/>
              </w:rPr>
            </w:pPr>
          </w:p>
        </w:tc>
        <w:tc>
          <w:tcPr>
            <w:tcW w:w="709" w:type="pct"/>
          </w:tcPr>
          <w:p w14:paraId="18969F46" w14:textId="77777777" w:rsidR="003C3DA0" w:rsidRPr="00CC49AB" w:rsidRDefault="003C3DA0" w:rsidP="008E11B0">
            <w:pPr>
              <w:spacing w:after="0"/>
              <w:rPr>
                <w:rFonts w:ascii="Garamond" w:hAnsi="Garamond" w:cs="Times New Roman"/>
                <w:szCs w:val="20"/>
                <w:lang w:val="sq-AL"/>
              </w:rPr>
            </w:pPr>
          </w:p>
        </w:tc>
      </w:tr>
    </w:tbl>
    <w:p w14:paraId="063F5E82" w14:textId="77777777" w:rsidR="003C3DA0" w:rsidRPr="00CC49AB" w:rsidRDefault="003C3DA0" w:rsidP="003C3DA0">
      <w:pPr>
        <w:spacing w:after="0" w:line="240" w:lineRule="auto"/>
        <w:rPr>
          <w:rFonts w:ascii="Garamond" w:hAnsi="Garamond" w:cs="Times New Roman"/>
          <w:sz w:val="24"/>
          <w:szCs w:val="24"/>
        </w:rPr>
      </w:pPr>
    </w:p>
    <w:p w14:paraId="48195F58"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Dritare me një xham: U = 5.9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p w14:paraId="106B7CB4" w14:textId="4D9F31E9" w:rsidR="003C3DA0" w:rsidRPr="00CC49AB" w:rsidRDefault="003C3DA0" w:rsidP="003C3DA0">
      <w:pPr>
        <w:spacing w:after="0" w:line="240" w:lineRule="auto"/>
        <w:rPr>
          <w:rFonts w:ascii="Garamond" w:hAnsi="Garamond" w:cs="Times New Roman"/>
          <w:sz w:val="24"/>
          <w:szCs w:val="24"/>
        </w:rPr>
      </w:pPr>
      <w:r w:rsidRPr="00CC49AB">
        <w:rPr>
          <w:rFonts w:ascii="Garamond" w:hAnsi="Garamond" w:cs="Times New Roman"/>
          <w:sz w:val="24"/>
          <w:szCs w:val="24"/>
        </w:rPr>
        <w:t>T</w:t>
      </w:r>
      <w:r w:rsidR="00CC49AB">
        <w:rPr>
          <w:rFonts w:ascii="Garamond" w:hAnsi="Garamond" w:cs="Times New Roman"/>
          <w:sz w:val="24"/>
          <w:szCs w:val="24"/>
        </w:rPr>
        <w:t>ë</w:t>
      </w:r>
      <w:r w:rsidRPr="00CC49AB">
        <w:rPr>
          <w:rFonts w:ascii="Garamond" w:hAnsi="Garamond" w:cs="Times New Roman"/>
          <w:sz w:val="24"/>
          <w:szCs w:val="24"/>
        </w:rPr>
        <w:t xml:space="preserve"> dh</w:t>
      </w:r>
      <w:r w:rsidR="00CC49AB">
        <w:rPr>
          <w:rFonts w:ascii="Garamond" w:hAnsi="Garamond" w:cs="Times New Roman"/>
          <w:sz w:val="24"/>
          <w:szCs w:val="24"/>
        </w:rPr>
        <w:t>ë</w:t>
      </w:r>
      <w:r w:rsidRPr="00CC49AB">
        <w:rPr>
          <w:rFonts w:ascii="Garamond" w:hAnsi="Garamond" w:cs="Times New Roman"/>
          <w:sz w:val="24"/>
          <w:szCs w:val="24"/>
        </w:rPr>
        <w:t>nat e m</w:t>
      </w:r>
      <w:r w:rsidR="00CC49AB">
        <w:rPr>
          <w:rFonts w:ascii="Garamond" w:hAnsi="Garamond" w:cs="Times New Roman"/>
          <w:sz w:val="24"/>
          <w:szCs w:val="24"/>
        </w:rPr>
        <w:t>ë</w:t>
      </w:r>
      <w:r w:rsidRPr="00CC49AB">
        <w:rPr>
          <w:rFonts w:ascii="Garamond" w:hAnsi="Garamond" w:cs="Times New Roman"/>
          <w:sz w:val="24"/>
          <w:szCs w:val="24"/>
        </w:rPr>
        <w:t>sip</w:t>
      </w:r>
      <w:r w:rsidR="00CC49AB">
        <w:rPr>
          <w:rFonts w:ascii="Garamond" w:hAnsi="Garamond" w:cs="Times New Roman"/>
          <w:sz w:val="24"/>
          <w:szCs w:val="24"/>
        </w:rPr>
        <w:t>ë</w:t>
      </w:r>
      <w:r w:rsidRPr="00CC49AB">
        <w:rPr>
          <w:rFonts w:ascii="Garamond" w:hAnsi="Garamond" w:cs="Times New Roman"/>
          <w:sz w:val="24"/>
          <w:szCs w:val="24"/>
        </w:rPr>
        <w:t>rme jan</w:t>
      </w:r>
      <w:r w:rsidR="00CC49AB">
        <w:rPr>
          <w:rFonts w:ascii="Garamond" w:hAnsi="Garamond" w:cs="Times New Roman"/>
          <w:sz w:val="24"/>
          <w:szCs w:val="24"/>
        </w:rPr>
        <w:t>ë</w:t>
      </w:r>
      <w:r w:rsidRPr="00CC49AB">
        <w:rPr>
          <w:rFonts w:ascii="Garamond" w:hAnsi="Garamond" w:cs="Times New Roman"/>
          <w:sz w:val="24"/>
          <w:szCs w:val="24"/>
        </w:rPr>
        <w:t xml:space="preserve"> realizuar përmes llogaritjeve analitike respektivisht përbërjes së shtresës.</w:t>
      </w:r>
    </w:p>
    <w:p w14:paraId="069BAEAE" w14:textId="77777777" w:rsidR="003C3DA0" w:rsidRPr="00CC49AB" w:rsidRDefault="003C3DA0" w:rsidP="003C3DA0">
      <w:pPr>
        <w:spacing w:after="0" w:line="240" w:lineRule="auto"/>
        <w:rPr>
          <w:rFonts w:ascii="Garamond" w:hAnsi="Garamond" w:cs="Times New Roman"/>
          <w:sz w:val="24"/>
          <w:szCs w:val="24"/>
        </w:rPr>
      </w:pPr>
    </w:p>
    <w:tbl>
      <w:tblPr>
        <w:tblW w:w="5000" w:type="pct"/>
        <w:tblLook w:val="04A0" w:firstRow="1" w:lastRow="0" w:firstColumn="1" w:lastColumn="0" w:noHBand="0" w:noVBand="1"/>
      </w:tblPr>
      <w:tblGrid>
        <w:gridCol w:w="1291"/>
        <w:gridCol w:w="1131"/>
        <w:gridCol w:w="987"/>
        <w:gridCol w:w="1228"/>
        <w:gridCol w:w="850"/>
        <w:gridCol w:w="849"/>
        <w:gridCol w:w="1001"/>
        <w:gridCol w:w="1001"/>
        <w:gridCol w:w="1022"/>
      </w:tblGrid>
      <w:tr w:rsidR="003C3DA0" w:rsidRPr="00CC49AB" w14:paraId="15A1C4DB" w14:textId="77777777" w:rsidTr="0080034A">
        <w:trPr>
          <w:trHeight w:val="20"/>
        </w:trPr>
        <w:tc>
          <w:tcPr>
            <w:tcW w:w="1262" w:type="pct"/>
            <w:gridSpan w:val="2"/>
            <w:tcBorders>
              <w:top w:val="nil"/>
              <w:left w:val="nil"/>
              <w:bottom w:val="nil"/>
              <w:right w:val="nil"/>
            </w:tcBorders>
            <w:shd w:val="clear" w:color="auto" w:fill="auto"/>
            <w:noWrap/>
            <w:vAlign w:val="bottom"/>
            <w:hideMark/>
          </w:tcPr>
          <w:p w14:paraId="1D88FFE9" w14:textId="77777777" w:rsidR="003C3DA0" w:rsidRPr="00CC49AB" w:rsidRDefault="003C3DA0" w:rsidP="008E11B0">
            <w:pPr>
              <w:spacing w:after="0" w:line="240" w:lineRule="auto"/>
              <w:rPr>
                <w:rFonts w:ascii="Garamond" w:eastAsia="Times New Roman" w:hAnsi="Garamond" w:cs="Times New Roman"/>
                <w:b/>
                <w:bCs/>
                <w:szCs w:val="20"/>
              </w:rPr>
            </w:pPr>
            <w:r w:rsidRPr="00CC49AB">
              <w:rPr>
                <w:rFonts w:ascii="Garamond" w:eastAsia="Times New Roman" w:hAnsi="Garamond" w:cs="Times New Roman"/>
                <w:b/>
                <w:bCs/>
                <w:szCs w:val="20"/>
              </w:rPr>
              <w:t>Ndërtesa e konviktit</w:t>
            </w:r>
          </w:p>
        </w:tc>
        <w:tc>
          <w:tcPr>
            <w:tcW w:w="532" w:type="pct"/>
            <w:tcBorders>
              <w:top w:val="nil"/>
              <w:left w:val="nil"/>
              <w:bottom w:val="nil"/>
              <w:right w:val="nil"/>
            </w:tcBorders>
            <w:shd w:val="clear" w:color="auto" w:fill="auto"/>
            <w:noWrap/>
            <w:vAlign w:val="bottom"/>
            <w:hideMark/>
          </w:tcPr>
          <w:p w14:paraId="2BCE580D" w14:textId="77777777" w:rsidR="003C3DA0" w:rsidRPr="00CC49AB" w:rsidRDefault="003C3DA0" w:rsidP="008E11B0">
            <w:pPr>
              <w:spacing w:after="0" w:line="240" w:lineRule="auto"/>
              <w:rPr>
                <w:rFonts w:ascii="Garamond" w:eastAsia="Times New Roman" w:hAnsi="Garamond" w:cs="Times New Roman"/>
                <w:b/>
                <w:bCs/>
                <w:szCs w:val="20"/>
              </w:rPr>
            </w:pPr>
          </w:p>
        </w:tc>
        <w:tc>
          <w:tcPr>
            <w:tcW w:w="661" w:type="pct"/>
            <w:tcBorders>
              <w:top w:val="nil"/>
              <w:left w:val="nil"/>
              <w:bottom w:val="nil"/>
              <w:right w:val="nil"/>
            </w:tcBorders>
            <w:shd w:val="clear" w:color="auto" w:fill="auto"/>
            <w:noWrap/>
            <w:vAlign w:val="bottom"/>
            <w:hideMark/>
          </w:tcPr>
          <w:p w14:paraId="2614AC5D" w14:textId="77777777" w:rsidR="003C3DA0" w:rsidRPr="00CC49AB" w:rsidRDefault="003C3DA0" w:rsidP="008E11B0">
            <w:pPr>
              <w:spacing w:after="0" w:line="240" w:lineRule="auto"/>
              <w:rPr>
                <w:rFonts w:ascii="Garamond" w:eastAsia="Times New Roman" w:hAnsi="Garamond" w:cs="Times New Roman"/>
                <w:szCs w:val="20"/>
              </w:rPr>
            </w:pPr>
          </w:p>
        </w:tc>
        <w:tc>
          <w:tcPr>
            <w:tcW w:w="459" w:type="pct"/>
            <w:tcBorders>
              <w:top w:val="nil"/>
              <w:left w:val="nil"/>
              <w:bottom w:val="nil"/>
              <w:right w:val="nil"/>
            </w:tcBorders>
            <w:shd w:val="clear" w:color="auto" w:fill="auto"/>
            <w:noWrap/>
            <w:vAlign w:val="bottom"/>
            <w:hideMark/>
          </w:tcPr>
          <w:p w14:paraId="022523C3" w14:textId="77777777" w:rsidR="003C3DA0" w:rsidRPr="00CC49AB" w:rsidRDefault="003C3DA0" w:rsidP="008E11B0">
            <w:pPr>
              <w:spacing w:after="0" w:line="240" w:lineRule="auto"/>
              <w:rPr>
                <w:rFonts w:ascii="Garamond" w:eastAsia="Times New Roman" w:hAnsi="Garamond" w:cs="Times New Roman"/>
                <w:szCs w:val="20"/>
              </w:rPr>
            </w:pPr>
          </w:p>
        </w:tc>
        <w:tc>
          <w:tcPr>
            <w:tcW w:w="458" w:type="pct"/>
            <w:tcBorders>
              <w:top w:val="nil"/>
              <w:left w:val="nil"/>
              <w:bottom w:val="nil"/>
              <w:right w:val="nil"/>
            </w:tcBorders>
            <w:shd w:val="clear" w:color="auto" w:fill="auto"/>
            <w:noWrap/>
            <w:vAlign w:val="bottom"/>
            <w:hideMark/>
          </w:tcPr>
          <w:p w14:paraId="65D99740" w14:textId="77777777" w:rsidR="003C3DA0" w:rsidRPr="00CC49AB" w:rsidRDefault="003C3DA0" w:rsidP="008E11B0">
            <w:pPr>
              <w:spacing w:after="0" w:line="240" w:lineRule="auto"/>
              <w:rPr>
                <w:rFonts w:ascii="Garamond" w:eastAsia="Times New Roman" w:hAnsi="Garamond" w:cs="Times New Roman"/>
                <w:szCs w:val="20"/>
              </w:rPr>
            </w:pPr>
          </w:p>
        </w:tc>
        <w:tc>
          <w:tcPr>
            <w:tcW w:w="539" w:type="pct"/>
            <w:tcBorders>
              <w:top w:val="nil"/>
              <w:left w:val="nil"/>
              <w:bottom w:val="nil"/>
              <w:right w:val="nil"/>
            </w:tcBorders>
            <w:shd w:val="clear" w:color="auto" w:fill="auto"/>
            <w:noWrap/>
            <w:vAlign w:val="bottom"/>
            <w:hideMark/>
          </w:tcPr>
          <w:p w14:paraId="678C60EB" w14:textId="77777777" w:rsidR="003C3DA0" w:rsidRPr="00CC49AB" w:rsidRDefault="003C3DA0" w:rsidP="008E11B0">
            <w:pPr>
              <w:spacing w:after="0" w:line="240" w:lineRule="auto"/>
              <w:rPr>
                <w:rFonts w:ascii="Garamond" w:eastAsia="Times New Roman" w:hAnsi="Garamond" w:cs="Times New Roman"/>
                <w:szCs w:val="20"/>
              </w:rPr>
            </w:pPr>
          </w:p>
        </w:tc>
        <w:tc>
          <w:tcPr>
            <w:tcW w:w="539" w:type="pct"/>
            <w:tcBorders>
              <w:top w:val="nil"/>
              <w:left w:val="nil"/>
              <w:bottom w:val="nil"/>
              <w:right w:val="nil"/>
            </w:tcBorders>
            <w:shd w:val="clear" w:color="auto" w:fill="auto"/>
            <w:noWrap/>
            <w:vAlign w:val="bottom"/>
            <w:hideMark/>
          </w:tcPr>
          <w:p w14:paraId="0F6F1315" w14:textId="77777777" w:rsidR="003C3DA0" w:rsidRPr="00CC49AB" w:rsidRDefault="003C3DA0" w:rsidP="008E11B0">
            <w:pPr>
              <w:spacing w:after="0" w:line="240" w:lineRule="auto"/>
              <w:rPr>
                <w:rFonts w:ascii="Garamond" w:eastAsia="Times New Roman" w:hAnsi="Garamond" w:cs="Times New Roman"/>
                <w:szCs w:val="20"/>
              </w:rPr>
            </w:pPr>
          </w:p>
        </w:tc>
        <w:tc>
          <w:tcPr>
            <w:tcW w:w="551" w:type="pct"/>
            <w:tcBorders>
              <w:top w:val="nil"/>
              <w:left w:val="nil"/>
              <w:bottom w:val="nil"/>
              <w:right w:val="nil"/>
            </w:tcBorders>
            <w:shd w:val="clear" w:color="auto" w:fill="auto"/>
            <w:noWrap/>
            <w:vAlign w:val="bottom"/>
            <w:hideMark/>
          </w:tcPr>
          <w:p w14:paraId="333BBBD6" w14:textId="77777777" w:rsidR="003C3DA0" w:rsidRPr="00CC49AB" w:rsidRDefault="003C3DA0" w:rsidP="008E11B0">
            <w:pPr>
              <w:spacing w:after="0" w:line="240" w:lineRule="auto"/>
              <w:rPr>
                <w:rFonts w:ascii="Garamond" w:eastAsia="Times New Roman" w:hAnsi="Garamond" w:cs="Times New Roman"/>
                <w:szCs w:val="20"/>
              </w:rPr>
            </w:pPr>
          </w:p>
        </w:tc>
      </w:tr>
      <w:tr w:rsidR="003C3DA0" w:rsidRPr="00CC49AB" w14:paraId="137F1177" w14:textId="77777777" w:rsidTr="0080034A">
        <w:trPr>
          <w:trHeight w:val="20"/>
        </w:trPr>
        <w:tc>
          <w:tcPr>
            <w:tcW w:w="653"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7A09BD4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Struktura</w:t>
            </w:r>
          </w:p>
        </w:tc>
        <w:tc>
          <w:tcPr>
            <w:tcW w:w="609" w:type="pct"/>
            <w:tcBorders>
              <w:top w:val="single" w:sz="4" w:space="0" w:color="auto"/>
              <w:left w:val="nil"/>
              <w:bottom w:val="single" w:sz="4" w:space="0" w:color="auto"/>
              <w:right w:val="single" w:sz="4" w:space="0" w:color="auto"/>
            </w:tcBorders>
            <w:shd w:val="clear" w:color="auto" w:fill="auto"/>
            <w:vAlign w:val="center"/>
            <w:hideMark/>
          </w:tcPr>
          <w:p w14:paraId="62B03891"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Volumi gjeometri operacional</w:t>
            </w:r>
          </w:p>
        </w:tc>
        <w:tc>
          <w:tcPr>
            <w:tcW w:w="532" w:type="pct"/>
            <w:tcBorders>
              <w:top w:val="single" w:sz="4" w:space="0" w:color="auto"/>
              <w:left w:val="nil"/>
              <w:bottom w:val="single" w:sz="4" w:space="0" w:color="auto"/>
              <w:right w:val="single" w:sz="4" w:space="0" w:color="auto"/>
            </w:tcBorders>
            <w:shd w:val="clear" w:color="auto" w:fill="auto"/>
            <w:vAlign w:val="center"/>
            <w:hideMark/>
          </w:tcPr>
          <w:p w14:paraId="1D770DC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Orientimi</w:t>
            </w:r>
          </w:p>
        </w:tc>
        <w:tc>
          <w:tcPr>
            <w:tcW w:w="661" w:type="pct"/>
            <w:tcBorders>
              <w:top w:val="single" w:sz="4" w:space="0" w:color="auto"/>
              <w:left w:val="nil"/>
              <w:bottom w:val="single" w:sz="4" w:space="0" w:color="auto"/>
              <w:right w:val="single" w:sz="4" w:space="0" w:color="auto"/>
            </w:tcBorders>
            <w:shd w:val="clear" w:color="auto" w:fill="auto"/>
            <w:vAlign w:val="center"/>
            <w:hideMark/>
          </w:tcPr>
          <w:p w14:paraId="7B589C3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Koeficienti i transmetimit të nxehtësisë</w:t>
            </w:r>
          </w:p>
        </w:tc>
        <w:tc>
          <w:tcPr>
            <w:tcW w:w="459" w:type="pct"/>
            <w:tcBorders>
              <w:top w:val="single" w:sz="4" w:space="0" w:color="auto"/>
              <w:left w:val="nil"/>
              <w:bottom w:val="single" w:sz="4" w:space="0" w:color="auto"/>
              <w:right w:val="single" w:sz="4" w:space="0" w:color="auto"/>
            </w:tcBorders>
            <w:shd w:val="clear" w:color="auto" w:fill="auto"/>
            <w:vAlign w:val="center"/>
            <w:hideMark/>
          </w:tcPr>
          <w:p w14:paraId="116D5BF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Gjatësia</w:t>
            </w:r>
          </w:p>
        </w:tc>
        <w:tc>
          <w:tcPr>
            <w:tcW w:w="458" w:type="pct"/>
            <w:tcBorders>
              <w:top w:val="single" w:sz="4" w:space="0" w:color="auto"/>
              <w:left w:val="nil"/>
              <w:bottom w:val="single" w:sz="4" w:space="0" w:color="auto"/>
              <w:right w:val="single" w:sz="4" w:space="0" w:color="auto"/>
            </w:tcBorders>
            <w:shd w:val="clear" w:color="auto" w:fill="auto"/>
            <w:vAlign w:val="center"/>
            <w:hideMark/>
          </w:tcPr>
          <w:p w14:paraId="2B6E1448"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Lartësia</w:t>
            </w:r>
          </w:p>
        </w:tc>
        <w:tc>
          <w:tcPr>
            <w:tcW w:w="539" w:type="pct"/>
            <w:tcBorders>
              <w:top w:val="single" w:sz="4" w:space="0" w:color="auto"/>
              <w:left w:val="nil"/>
              <w:bottom w:val="single" w:sz="4" w:space="0" w:color="auto"/>
              <w:right w:val="single" w:sz="4" w:space="0" w:color="auto"/>
            </w:tcBorders>
            <w:shd w:val="clear" w:color="auto" w:fill="auto"/>
            <w:vAlign w:val="center"/>
            <w:hideMark/>
          </w:tcPr>
          <w:p w14:paraId="390CEA2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Sipërfaqja</w:t>
            </w:r>
          </w:p>
        </w:tc>
        <w:tc>
          <w:tcPr>
            <w:tcW w:w="539" w:type="pct"/>
            <w:tcBorders>
              <w:top w:val="single" w:sz="4" w:space="0" w:color="auto"/>
              <w:left w:val="nil"/>
              <w:bottom w:val="single" w:sz="4" w:space="0" w:color="auto"/>
              <w:right w:val="single" w:sz="4" w:space="0" w:color="auto"/>
            </w:tcBorders>
            <w:shd w:val="clear" w:color="auto" w:fill="auto"/>
            <w:vAlign w:val="center"/>
            <w:hideMark/>
          </w:tcPr>
          <w:p w14:paraId="3F804F8F"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Sipërfaqja për tu zbritur</w:t>
            </w:r>
          </w:p>
        </w:tc>
        <w:tc>
          <w:tcPr>
            <w:tcW w:w="551" w:type="pct"/>
            <w:tcBorders>
              <w:top w:val="single" w:sz="4" w:space="0" w:color="auto"/>
              <w:left w:val="nil"/>
              <w:bottom w:val="single" w:sz="4" w:space="0" w:color="auto"/>
              <w:right w:val="single" w:sz="4" w:space="0" w:color="auto"/>
            </w:tcBorders>
            <w:shd w:val="clear" w:color="auto" w:fill="auto"/>
            <w:vAlign w:val="center"/>
            <w:hideMark/>
          </w:tcPr>
          <w:p w14:paraId="3878F5E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Sipërfaqja llogaritëse</w:t>
            </w:r>
          </w:p>
        </w:tc>
      </w:tr>
      <w:tr w:rsidR="003C3DA0" w:rsidRPr="00CC49AB" w14:paraId="61208735" w14:textId="77777777" w:rsidTr="0080034A">
        <w:trPr>
          <w:trHeight w:val="20"/>
        </w:trPr>
        <w:tc>
          <w:tcPr>
            <w:tcW w:w="653" w:type="pct"/>
            <w:tcBorders>
              <w:top w:val="nil"/>
              <w:left w:val="single" w:sz="4" w:space="0" w:color="auto"/>
              <w:bottom w:val="single" w:sz="4" w:space="0" w:color="auto"/>
              <w:right w:val="single" w:sz="4" w:space="0" w:color="auto"/>
            </w:tcBorders>
            <w:shd w:val="clear" w:color="auto" w:fill="auto"/>
            <w:vAlign w:val="center"/>
            <w:hideMark/>
          </w:tcPr>
          <w:p w14:paraId="0CCDB496"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 </w:t>
            </w:r>
          </w:p>
        </w:tc>
        <w:tc>
          <w:tcPr>
            <w:tcW w:w="609" w:type="pct"/>
            <w:tcBorders>
              <w:top w:val="nil"/>
              <w:left w:val="nil"/>
              <w:bottom w:val="single" w:sz="4" w:space="0" w:color="auto"/>
              <w:right w:val="single" w:sz="4" w:space="0" w:color="auto"/>
            </w:tcBorders>
            <w:shd w:val="clear" w:color="auto" w:fill="auto"/>
            <w:vAlign w:val="center"/>
            <w:hideMark/>
          </w:tcPr>
          <w:p w14:paraId="4A95945E"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m</w:t>
            </w:r>
            <w:r w:rsidRPr="00CC49AB">
              <w:rPr>
                <w:rFonts w:ascii="Garamond" w:eastAsia="Times New Roman" w:hAnsi="Garamond" w:cs="Times New Roman"/>
                <w:szCs w:val="20"/>
                <w:vertAlign w:val="superscript"/>
              </w:rPr>
              <w:t>3</w:t>
            </w:r>
          </w:p>
        </w:tc>
        <w:tc>
          <w:tcPr>
            <w:tcW w:w="532" w:type="pct"/>
            <w:tcBorders>
              <w:top w:val="nil"/>
              <w:left w:val="nil"/>
              <w:bottom w:val="single" w:sz="4" w:space="0" w:color="auto"/>
              <w:right w:val="single" w:sz="4" w:space="0" w:color="auto"/>
            </w:tcBorders>
            <w:shd w:val="clear" w:color="auto" w:fill="auto"/>
            <w:vAlign w:val="center"/>
            <w:hideMark/>
          </w:tcPr>
          <w:p w14:paraId="6769A4A0"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 </w:t>
            </w:r>
          </w:p>
        </w:tc>
        <w:tc>
          <w:tcPr>
            <w:tcW w:w="661" w:type="pct"/>
            <w:tcBorders>
              <w:top w:val="nil"/>
              <w:left w:val="nil"/>
              <w:bottom w:val="single" w:sz="4" w:space="0" w:color="auto"/>
              <w:right w:val="single" w:sz="4" w:space="0" w:color="auto"/>
            </w:tcBorders>
            <w:shd w:val="clear" w:color="auto" w:fill="auto"/>
            <w:vAlign w:val="center"/>
            <w:hideMark/>
          </w:tcPr>
          <w:p w14:paraId="5ADD7D18"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W/m</w:t>
            </w:r>
            <w:r w:rsidRPr="00CC49AB">
              <w:rPr>
                <w:rFonts w:ascii="Garamond" w:eastAsia="Times New Roman" w:hAnsi="Garamond" w:cs="Times New Roman"/>
                <w:szCs w:val="20"/>
                <w:vertAlign w:val="superscript"/>
              </w:rPr>
              <w:t>2</w:t>
            </w:r>
            <w:r w:rsidRPr="00CC49AB">
              <w:rPr>
                <w:rFonts w:ascii="Garamond" w:eastAsia="Times New Roman" w:hAnsi="Garamond" w:cs="Times New Roman"/>
                <w:szCs w:val="20"/>
              </w:rPr>
              <w:t>K</w:t>
            </w:r>
          </w:p>
        </w:tc>
        <w:tc>
          <w:tcPr>
            <w:tcW w:w="459" w:type="pct"/>
            <w:tcBorders>
              <w:top w:val="nil"/>
              <w:left w:val="nil"/>
              <w:bottom w:val="single" w:sz="4" w:space="0" w:color="auto"/>
              <w:right w:val="single" w:sz="4" w:space="0" w:color="auto"/>
            </w:tcBorders>
            <w:shd w:val="clear" w:color="auto" w:fill="auto"/>
            <w:vAlign w:val="center"/>
            <w:hideMark/>
          </w:tcPr>
          <w:p w14:paraId="7E14DBEE"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m</w:t>
            </w:r>
          </w:p>
        </w:tc>
        <w:tc>
          <w:tcPr>
            <w:tcW w:w="458" w:type="pct"/>
            <w:tcBorders>
              <w:top w:val="nil"/>
              <w:left w:val="nil"/>
              <w:bottom w:val="single" w:sz="4" w:space="0" w:color="auto"/>
              <w:right w:val="single" w:sz="4" w:space="0" w:color="auto"/>
            </w:tcBorders>
            <w:shd w:val="clear" w:color="auto" w:fill="auto"/>
            <w:vAlign w:val="center"/>
            <w:hideMark/>
          </w:tcPr>
          <w:p w14:paraId="01462DF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m</w:t>
            </w:r>
          </w:p>
        </w:tc>
        <w:tc>
          <w:tcPr>
            <w:tcW w:w="539" w:type="pct"/>
            <w:tcBorders>
              <w:top w:val="nil"/>
              <w:left w:val="nil"/>
              <w:bottom w:val="single" w:sz="4" w:space="0" w:color="auto"/>
              <w:right w:val="single" w:sz="4" w:space="0" w:color="auto"/>
            </w:tcBorders>
            <w:shd w:val="clear" w:color="auto" w:fill="auto"/>
            <w:vAlign w:val="center"/>
            <w:hideMark/>
          </w:tcPr>
          <w:p w14:paraId="7C5E94A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m</w:t>
            </w:r>
            <w:r w:rsidRPr="00CC49AB">
              <w:rPr>
                <w:rFonts w:ascii="Garamond" w:eastAsia="Times New Roman" w:hAnsi="Garamond" w:cs="Times New Roman"/>
                <w:szCs w:val="20"/>
                <w:vertAlign w:val="superscript"/>
              </w:rPr>
              <w:t>2</w:t>
            </w:r>
          </w:p>
        </w:tc>
        <w:tc>
          <w:tcPr>
            <w:tcW w:w="539" w:type="pct"/>
            <w:tcBorders>
              <w:top w:val="nil"/>
              <w:left w:val="nil"/>
              <w:bottom w:val="single" w:sz="4" w:space="0" w:color="auto"/>
              <w:right w:val="single" w:sz="4" w:space="0" w:color="auto"/>
            </w:tcBorders>
            <w:shd w:val="clear" w:color="auto" w:fill="auto"/>
            <w:vAlign w:val="center"/>
            <w:hideMark/>
          </w:tcPr>
          <w:p w14:paraId="537AAE47"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m</w:t>
            </w:r>
            <w:r w:rsidRPr="00CC49AB">
              <w:rPr>
                <w:rFonts w:ascii="Garamond" w:eastAsia="Times New Roman" w:hAnsi="Garamond" w:cs="Times New Roman"/>
                <w:szCs w:val="20"/>
                <w:vertAlign w:val="superscript"/>
              </w:rPr>
              <w:t>2</w:t>
            </w:r>
          </w:p>
        </w:tc>
        <w:tc>
          <w:tcPr>
            <w:tcW w:w="551" w:type="pct"/>
            <w:tcBorders>
              <w:top w:val="nil"/>
              <w:left w:val="nil"/>
              <w:bottom w:val="single" w:sz="4" w:space="0" w:color="auto"/>
              <w:right w:val="single" w:sz="4" w:space="0" w:color="auto"/>
            </w:tcBorders>
            <w:shd w:val="clear" w:color="auto" w:fill="auto"/>
            <w:vAlign w:val="center"/>
            <w:hideMark/>
          </w:tcPr>
          <w:p w14:paraId="247CC1B8"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m</w:t>
            </w:r>
            <w:r w:rsidRPr="00CC49AB">
              <w:rPr>
                <w:rFonts w:ascii="Garamond" w:eastAsia="Times New Roman" w:hAnsi="Garamond" w:cs="Times New Roman"/>
                <w:szCs w:val="20"/>
                <w:vertAlign w:val="superscript"/>
              </w:rPr>
              <w:t>2</w:t>
            </w:r>
          </w:p>
        </w:tc>
      </w:tr>
      <w:tr w:rsidR="003C3DA0" w:rsidRPr="00CC49AB" w14:paraId="60F66769" w14:textId="77777777" w:rsidTr="0080034A">
        <w:trPr>
          <w:trHeight w:val="20"/>
        </w:trPr>
        <w:tc>
          <w:tcPr>
            <w:tcW w:w="653" w:type="pct"/>
            <w:tcBorders>
              <w:top w:val="nil"/>
              <w:left w:val="single" w:sz="4" w:space="0" w:color="auto"/>
              <w:bottom w:val="single" w:sz="4" w:space="0" w:color="auto"/>
              <w:right w:val="single" w:sz="4" w:space="0" w:color="auto"/>
            </w:tcBorders>
            <w:shd w:val="clear" w:color="auto" w:fill="auto"/>
            <w:noWrap/>
            <w:vAlign w:val="center"/>
            <w:hideMark/>
          </w:tcPr>
          <w:p w14:paraId="37EFF484"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Mur i jashtëm</w:t>
            </w:r>
          </w:p>
        </w:tc>
        <w:tc>
          <w:tcPr>
            <w:tcW w:w="609"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0B8433E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6552</w:t>
            </w:r>
          </w:p>
        </w:tc>
        <w:tc>
          <w:tcPr>
            <w:tcW w:w="532" w:type="pct"/>
            <w:tcBorders>
              <w:top w:val="nil"/>
              <w:left w:val="nil"/>
              <w:bottom w:val="single" w:sz="4" w:space="0" w:color="auto"/>
              <w:right w:val="single" w:sz="4" w:space="0" w:color="auto"/>
            </w:tcBorders>
            <w:shd w:val="clear" w:color="auto" w:fill="auto"/>
            <w:noWrap/>
            <w:vAlign w:val="center"/>
            <w:hideMark/>
          </w:tcPr>
          <w:p w14:paraId="69C74D5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J</w:t>
            </w:r>
          </w:p>
        </w:tc>
        <w:tc>
          <w:tcPr>
            <w:tcW w:w="661" w:type="pct"/>
            <w:tcBorders>
              <w:top w:val="nil"/>
              <w:left w:val="nil"/>
              <w:bottom w:val="single" w:sz="4" w:space="0" w:color="auto"/>
              <w:right w:val="single" w:sz="4" w:space="0" w:color="auto"/>
            </w:tcBorders>
            <w:shd w:val="clear" w:color="auto" w:fill="auto"/>
            <w:noWrap/>
            <w:vAlign w:val="center"/>
            <w:hideMark/>
          </w:tcPr>
          <w:p w14:paraId="1DEE5C6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1.35</w:t>
            </w:r>
          </w:p>
        </w:tc>
        <w:tc>
          <w:tcPr>
            <w:tcW w:w="459" w:type="pct"/>
            <w:tcBorders>
              <w:top w:val="nil"/>
              <w:left w:val="nil"/>
              <w:bottom w:val="single" w:sz="4" w:space="0" w:color="auto"/>
              <w:right w:val="single" w:sz="4" w:space="0" w:color="auto"/>
            </w:tcBorders>
            <w:shd w:val="clear" w:color="auto" w:fill="auto"/>
            <w:noWrap/>
            <w:vAlign w:val="center"/>
            <w:hideMark/>
          </w:tcPr>
          <w:p w14:paraId="5C5B501A"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21.1</w:t>
            </w:r>
          </w:p>
        </w:tc>
        <w:tc>
          <w:tcPr>
            <w:tcW w:w="458" w:type="pct"/>
            <w:tcBorders>
              <w:top w:val="nil"/>
              <w:left w:val="nil"/>
              <w:bottom w:val="single" w:sz="4" w:space="0" w:color="auto"/>
              <w:right w:val="single" w:sz="4" w:space="0" w:color="auto"/>
            </w:tcBorders>
            <w:shd w:val="clear" w:color="auto" w:fill="auto"/>
            <w:noWrap/>
            <w:vAlign w:val="center"/>
            <w:hideMark/>
          </w:tcPr>
          <w:p w14:paraId="361CE53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w:t>
            </w:r>
          </w:p>
        </w:tc>
        <w:tc>
          <w:tcPr>
            <w:tcW w:w="539" w:type="pct"/>
            <w:tcBorders>
              <w:top w:val="nil"/>
              <w:left w:val="nil"/>
              <w:bottom w:val="single" w:sz="4" w:space="0" w:color="auto"/>
              <w:right w:val="single" w:sz="4" w:space="0" w:color="auto"/>
            </w:tcBorders>
            <w:shd w:val="clear" w:color="auto" w:fill="auto"/>
            <w:noWrap/>
            <w:vAlign w:val="center"/>
            <w:hideMark/>
          </w:tcPr>
          <w:p w14:paraId="0D932F4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316.5</w:t>
            </w:r>
          </w:p>
        </w:tc>
        <w:tc>
          <w:tcPr>
            <w:tcW w:w="539" w:type="pct"/>
            <w:tcBorders>
              <w:top w:val="nil"/>
              <w:left w:val="nil"/>
              <w:bottom w:val="single" w:sz="4" w:space="0" w:color="auto"/>
              <w:right w:val="single" w:sz="4" w:space="0" w:color="auto"/>
            </w:tcBorders>
            <w:shd w:val="clear" w:color="auto" w:fill="auto"/>
            <w:noWrap/>
            <w:vAlign w:val="center"/>
            <w:hideMark/>
          </w:tcPr>
          <w:p w14:paraId="628A6427"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22.5</w:t>
            </w:r>
          </w:p>
        </w:tc>
        <w:tc>
          <w:tcPr>
            <w:tcW w:w="551" w:type="pct"/>
            <w:tcBorders>
              <w:top w:val="nil"/>
              <w:left w:val="nil"/>
              <w:bottom w:val="single" w:sz="4" w:space="0" w:color="auto"/>
              <w:right w:val="single" w:sz="4" w:space="0" w:color="auto"/>
            </w:tcBorders>
            <w:shd w:val="clear" w:color="auto" w:fill="auto"/>
            <w:noWrap/>
            <w:vAlign w:val="center"/>
            <w:hideMark/>
          </w:tcPr>
          <w:p w14:paraId="72311B6F"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294</w:t>
            </w:r>
          </w:p>
        </w:tc>
      </w:tr>
      <w:tr w:rsidR="003C3DA0" w:rsidRPr="00CC49AB" w14:paraId="4C8F1061" w14:textId="77777777" w:rsidTr="0080034A">
        <w:trPr>
          <w:trHeight w:val="20"/>
        </w:trPr>
        <w:tc>
          <w:tcPr>
            <w:tcW w:w="653" w:type="pct"/>
            <w:tcBorders>
              <w:top w:val="nil"/>
              <w:left w:val="single" w:sz="4" w:space="0" w:color="auto"/>
              <w:bottom w:val="single" w:sz="4" w:space="0" w:color="auto"/>
              <w:right w:val="single" w:sz="4" w:space="0" w:color="auto"/>
            </w:tcBorders>
            <w:shd w:val="clear" w:color="auto" w:fill="auto"/>
            <w:noWrap/>
            <w:vAlign w:val="center"/>
            <w:hideMark/>
          </w:tcPr>
          <w:p w14:paraId="67EA0B2C"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Dritare</w:t>
            </w:r>
          </w:p>
        </w:tc>
        <w:tc>
          <w:tcPr>
            <w:tcW w:w="609" w:type="pct"/>
            <w:vMerge/>
            <w:tcBorders>
              <w:top w:val="nil"/>
              <w:left w:val="single" w:sz="4" w:space="0" w:color="auto"/>
              <w:bottom w:val="single" w:sz="4" w:space="0" w:color="auto"/>
              <w:right w:val="single" w:sz="4" w:space="0" w:color="auto"/>
            </w:tcBorders>
            <w:vAlign w:val="center"/>
            <w:hideMark/>
          </w:tcPr>
          <w:p w14:paraId="18BB83A2" w14:textId="77777777" w:rsidR="003C3DA0" w:rsidRPr="00CC49AB" w:rsidRDefault="003C3DA0" w:rsidP="008E11B0">
            <w:pPr>
              <w:spacing w:after="0" w:line="240" w:lineRule="auto"/>
              <w:rPr>
                <w:rFonts w:ascii="Garamond" w:eastAsia="Times New Roman" w:hAnsi="Garamond" w:cs="Times New Roman"/>
                <w:szCs w:val="20"/>
              </w:rPr>
            </w:pPr>
          </w:p>
        </w:tc>
        <w:tc>
          <w:tcPr>
            <w:tcW w:w="532" w:type="pct"/>
            <w:tcBorders>
              <w:top w:val="nil"/>
              <w:left w:val="nil"/>
              <w:bottom w:val="single" w:sz="4" w:space="0" w:color="auto"/>
              <w:right w:val="single" w:sz="4" w:space="0" w:color="auto"/>
            </w:tcBorders>
            <w:shd w:val="clear" w:color="auto" w:fill="auto"/>
            <w:noWrap/>
            <w:vAlign w:val="center"/>
            <w:hideMark/>
          </w:tcPr>
          <w:p w14:paraId="6CB59FDC"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J</w:t>
            </w:r>
          </w:p>
        </w:tc>
        <w:tc>
          <w:tcPr>
            <w:tcW w:w="661" w:type="pct"/>
            <w:tcBorders>
              <w:top w:val="nil"/>
              <w:left w:val="nil"/>
              <w:bottom w:val="single" w:sz="4" w:space="0" w:color="auto"/>
              <w:right w:val="single" w:sz="4" w:space="0" w:color="auto"/>
            </w:tcBorders>
            <w:shd w:val="clear" w:color="auto" w:fill="auto"/>
            <w:noWrap/>
            <w:vAlign w:val="center"/>
            <w:hideMark/>
          </w:tcPr>
          <w:p w14:paraId="0EC2BC1A"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5.9</w:t>
            </w:r>
          </w:p>
        </w:tc>
        <w:tc>
          <w:tcPr>
            <w:tcW w:w="459" w:type="pct"/>
            <w:tcBorders>
              <w:top w:val="nil"/>
              <w:left w:val="nil"/>
              <w:bottom w:val="single" w:sz="4" w:space="0" w:color="auto"/>
              <w:right w:val="single" w:sz="4" w:space="0" w:color="auto"/>
            </w:tcBorders>
            <w:shd w:val="clear" w:color="auto" w:fill="auto"/>
            <w:noWrap/>
            <w:vAlign w:val="center"/>
            <w:hideMark/>
          </w:tcPr>
          <w:p w14:paraId="5FB6EA9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w:t>
            </w:r>
          </w:p>
        </w:tc>
        <w:tc>
          <w:tcPr>
            <w:tcW w:w="458" w:type="pct"/>
            <w:tcBorders>
              <w:top w:val="nil"/>
              <w:left w:val="nil"/>
              <w:bottom w:val="single" w:sz="4" w:space="0" w:color="auto"/>
              <w:right w:val="single" w:sz="4" w:space="0" w:color="auto"/>
            </w:tcBorders>
            <w:shd w:val="clear" w:color="auto" w:fill="auto"/>
            <w:noWrap/>
            <w:vAlign w:val="center"/>
            <w:hideMark/>
          </w:tcPr>
          <w:p w14:paraId="0753799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w:t>
            </w:r>
          </w:p>
        </w:tc>
        <w:tc>
          <w:tcPr>
            <w:tcW w:w="539" w:type="pct"/>
            <w:tcBorders>
              <w:top w:val="nil"/>
              <w:left w:val="nil"/>
              <w:bottom w:val="single" w:sz="4" w:space="0" w:color="auto"/>
              <w:right w:val="single" w:sz="4" w:space="0" w:color="auto"/>
            </w:tcBorders>
            <w:shd w:val="clear" w:color="auto" w:fill="auto"/>
            <w:noWrap/>
            <w:vAlign w:val="center"/>
            <w:hideMark/>
          </w:tcPr>
          <w:p w14:paraId="286BF5D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22.5</w:t>
            </w:r>
          </w:p>
        </w:tc>
        <w:tc>
          <w:tcPr>
            <w:tcW w:w="539" w:type="pct"/>
            <w:tcBorders>
              <w:top w:val="nil"/>
              <w:left w:val="nil"/>
              <w:bottom w:val="single" w:sz="4" w:space="0" w:color="auto"/>
              <w:right w:val="single" w:sz="4" w:space="0" w:color="auto"/>
            </w:tcBorders>
            <w:shd w:val="clear" w:color="auto" w:fill="auto"/>
            <w:noWrap/>
            <w:vAlign w:val="center"/>
            <w:hideMark/>
          </w:tcPr>
          <w:p w14:paraId="50C3E39E"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0</w:t>
            </w:r>
          </w:p>
        </w:tc>
        <w:tc>
          <w:tcPr>
            <w:tcW w:w="551" w:type="pct"/>
            <w:tcBorders>
              <w:top w:val="nil"/>
              <w:left w:val="nil"/>
              <w:bottom w:val="single" w:sz="4" w:space="0" w:color="auto"/>
              <w:right w:val="single" w:sz="4" w:space="0" w:color="auto"/>
            </w:tcBorders>
            <w:shd w:val="clear" w:color="auto" w:fill="auto"/>
            <w:noWrap/>
            <w:vAlign w:val="center"/>
            <w:hideMark/>
          </w:tcPr>
          <w:p w14:paraId="0600176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22.5</w:t>
            </w:r>
          </w:p>
        </w:tc>
      </w:tr>
      <w:tr w:rsidR="003C3DA0" w:rsidRPr="00CC49AB" w14:paraId="54B3C382" w14:textId="77777777" w:rsidTr="0080034A">
        <w:trPr>
          <w:trHeight w:val="20"/>
        </w:trPr>
        <w:tc>
          <w:tcPr>
            <w:tcW w:w="653" w:type="pct"/>
            <w:tcBorders>
              <w:top w:val="nil"/>
              <w:left w:val="single" w:sz="4" w:space="0" w:color="auto"/>
              <w:bottom w:val="single" w:sz="4" w:space="0" w:color="auto"/>
              <w:right w:val="single" w:sz="4" w:space="0" w:color="auto"/>
            </w:tcBorders>
            <w:shd w:val="clear" w:color="auto" w:fill="auto"/>
            <w:noWrap/>
            <w:vAlign w:val="center"/>
            <w:hideMark/>
          </w:tcPr>
          <w:p w14:paraId="27742F08"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Mur i jashtëm</w:t>
            </w:r>
          </w:p>
        </w:tc>
        <w:tc>
          <w:tcPr>
            <w:tcW w:w="609" w:type="pct"/>
            <w:vMerge/>
            <w:tcBorders>
              <w:top w:val="nil"/>
              <w:left w:val="single" w:sz="4" w:space="0" w:color="auto"/>
              <w:bottom w:val="single" w:sz="4" w:space="0" w:color="auto"/>
              <w:right w:val="single" w:sz="4" w:space="0" w:color="auto"/>
            </w:tcBorders>
            <w:vAlign w:val="center"/>
            <w:hideMark/>
          </w:tcPr>
          <w:p w14:paraId="2F3D1EEC" w14:textId="77777777" w:rsidR="003C3DA0" w:rsidRPr="00CC49AB" w:rsidRDefault="003C3DA0" w:rsidP="008E11B0">
            <w:pPr>
              <w:spacing w:after="0" w:line="240" w:lineRule="auto"/>
              <w:rPr>
                <w:rFonts w:ascii="Garamond" w:eastAsia="Times New Roman" w:hAnsi="Garamond" w:cs="Times New Roman"/>
                <w:szCs w:val="20"/>
              </w:rPr>
            </w:pPr>
          </w:p>
        </w:tc>
        <w:tc>
          <w:tcPr>
            <w:tcW w:w="532" w:type="pct"/>
            <w:tcBorders>
              <w:top w:val="nil"/>
              <w:left w:val="nil"/>
              <w:bottom w:val="single" w:sz="4" w:space="0" w:color="auto"/>
              <w:right w:val="single" w:sz="4" w:space="0" w:color="auto"/>
            </w:tcBorders>
            <w:shd w:val="clear" w:color="auto" w:fill="auto"/>
            <w:noWrap/>
            <w:vAlign w:val="center"/>
            <w:hideMark/>
          </w:tcPr>
          <w:p w14:paraId="56D8157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L</w:t>
            </w:r>
          </w:p>
        </w:tc>
        <w:tc>
          <w:tcPr>
            <w:tcW w:w="661" w:type="pct"/>
            <w:tcBorders>
              <w:top w:val="nil"/>
              <w:left w:val="nil"/>
              <w:bottom w:val="single" w:sz="4" w:space="0" w:color="auto"/>
              <w:right w:val="single" w:sz="4" w:space="0" w:color="auto"/>
            </w:tcBorders>
            <w:shd w:val="clear" w:color="auto" w:fill="auto"/>
            <w:noWrap/>
            <w:vAlign w:val="center"/>
            <w:hideMark/>
          </w:tcPr>
          <w:p w14:paraId="3ABCF00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1.35</w:t>
            </w:r>
          </w:p>
        </w:tc>
        <w:tc>
          <w:tcPr>
            <w:tcW w:w="459" w:type="pct"/>
            <w:tcBorders>
              <w:top w:val="nil"/>
              <w:left w:val="nil"/>
              <w:bottom w:val="single" w:sz="4" w:space="0" w:color="auto"/>
              <w:right w:val="single" w:sz="4" w:space="0" w:color="auto"/>
            </w:tcBorders>
            <w:shd w:val="clear" w:color="auto" w:fill="auto"/>
            <w:noWrap/>
            <w:vAlign w:val="center"/>
            <w:hideMark/>
          </w:tcPr>
          <w:p w14:paraId="7D51A01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35</w:t>
            </w:r>
          </w:p>
        </w:tc>
        <w:tc>
          <w:tcPr>
            <w:tcW w:w="458" w:type="pct"/>
            <w:tcBorders>
              <w:top w:val="nil"/>
              <w:left w:val="nil"/>
              <w:bottom w:val="single" w:sz="4" w:space="0" w:color="auto"/>
              <w:right w:val="single" w:sz="4" w:space="0" w:color="auto"/>
            </w:tcBorders>
            <w:shd w:val="clear" w:color="auto" w:fill="auto"/>
            <w:noWrap/>
            <w:vAlign w:val="center"/>
            <w:hideMark/>
          </w:tcPr>
          <w:p w14:paraId="3F77D19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w:t>
            </w:r>
          </w:p>
        </w:tc>
        <w:tc>
          <w:tcPr>
            <w:tcW w:w="539" w:type="pct"/>
            <w:tcBorders>
              <w:top w:val="nil"/>
              <w:left w:val="nil"/>
              <w:bottom w:val="single" w:sz="4" w:space="0" w:color="auto"/>
              <w:right w:val="single" w:sz="4" w:space="0" w:color="auto"/>
            </w:tcBorders>
            <w:shd w:val="clear" w:color="auto" w:fill="auto"/>
            <w:noWrap/>
            <w:vAlign w:val="center"/>
            <w:hideMark/>
          </w:tcPr>
          <w:p w14:paraId="72AFBCD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525</w:t>
            </w:r>
          </w:p>
        </w:tc>
        <w:tc>
          <w:tcPr>
            <w:tcW w:w="539" w:type="pct"/>
            <w:tcBorders>
              <w:top w:val="nil"/>
              <w:left w:val="nil"/>
              <w:bottom w:val="single" w:sz="4" w:space="0" w:color="auto"/>
              <w:right w:val="single" w:sz="4" w:space="0" w:color="auto"/>
            </w:tcBorders>
            <w:shd w:val="clear" w:color="auto" w:fill="auto"/>
            <w:noWrap/>
            <w:vAlign w:val="center"/>
            <w:hideMark/>
          </w:tcPr>
          <w:p w14:paraId="5AED103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123.75</w:t>
            </w:r>
          </w:p>
        </w:tc>
        <w:tc>
          <w:tcPr>
            <w:tcW w:w="551" w:type="pct"/>
            <w:tcBorders>
              <w:top w:val="nil"/>
              <w:left w:val="nil"/>
              <w:bottom w:val="single" w:sz="4" w:space="0" w:color="auto"/>
              <w:right w:val="single" w:sz="4" w:space="0" w:color="auto"/>
            </w:tcBorders>
            <w:shd w:val="clear" w:color="auto" w:fill="auto"/>
            <w:noWrap/>
            <w:vAlign w:val="center"/>
            <w:hideMark/>
          </w:tcPr>
          <w:p w14:paraId="53934B1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401.25</w:t>
            </w:r>
          </w:p>
        </w:tc>
      </w:tr>
      <w:tr w:rsidR="003C3DA0" w:rsidRPr="00CC49AB" w14:paraId="359EC13A" w14:textId="77777777" w:rsidTr="0080034A">
        <w:trPr>
          <w:trHeight w:val="20"/>
        </w:trPr>
        <w:tc>
          <w:tcPr>
            <w:tcW w:w="653" w:type="pct"/>
            <w:tcBorders>
              <w:top w:val="nil"/>
              <w:left w:val="single" w:sz="4" w:space="0" w:color="auto"/>
              <w:bottom w:val="single" w:sz="4" w:space="0" w:color="auto"/>
              <w:right w:val="single" w:sz="4" w:space="0" w:color="auto"/>
            </w:tcBorders>
            <w:shd w:val="clear" w:color="auto" w:fill="auto"/>
            <w:noWrap/>
            <w:vAlign w:val="center"/>
            <w:hideMark/>
          </w:tcPr>
          <w:p w14:paraId="0F60477E"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Dritare</w:t>
            </w:r>
          </w:p>
        </w:tc>
        <w:tc>
          <w:tcPr>
            <w:tcW w:w="609" w:type="pct"/>
            <w:vMerge/>
            <w:tcBorders>
              <w:top w:val="nil"/>
              <w:left w:val="single" w:sz="4" w:space="0" w:color="auto"/>
              <w:bottom w:val="single" w:sz="4" w:space="0" w:color="auto"/>
              <w:right w:val="single" w:sz="4" w:space="0" w:color="auto"/>
            </w:tcBorders>
            <w:vAlign w:val="center"/>
            <w:hideMark/>
          </w:tcPr>
          <w:p w14:paraId="7BA36A83" w14:textId="77777777" w:rsidR="003C3DA0" w:rsidRPr="00CC49AB" w:rsidRDefault="003C3DA0" w:rsidP="008E11B0">
            <w:pPr>
              <w:spacing w:after="0" w:line="240" w:lineRule="auto"/>
              <w:rPr>
                <w:rFonts w:ascii="Garamond" w:eastAsia="Times New Roman" w:hAnsi="Garamond" w:cs="Times New Roman"/>
                <w:szCs w:val="20"/>
              </w:rPr>
            </w:pPr>
          </w:p>
        </w:tc>
        <w:tc>
          <w:tcPr>
            <w:tcW w:w="532" w:type="pct"/>
            <w:tcBorders>
              <w:top w:val="nil"/>
              <w:left w:val="nil"/>
              <w:bottom w:val="single" w:sz="4" w:space="0" w:color="auto"/>
              <w:right w:val="single" w:sz="4" w:space="0" w:color="auto"/>
            </w:tcBorders>
            <w:shd w:val="clear" w:color="auto" w:fill="auto"/>
            <w:noWrap/>
            <w:vAlign w:val="center"/>
            <w:hideMark/>
          </w:tcPr>
          <w:p w14:paraId="473A1734"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L</w:t>
            </w:r>
          </w:p>
        </w:tc>
        <w:tc>
          <w:tcPr>
            <w:tcW w:w="661" w:type="pct"/>
            <w:tcBorders>
              <w:top w:val="nil"/>
              <w:left w:val="nil"/>
              <w:bottom w:val="single" w:sz="4" w:space="0" w:color="auto"/>
              <w:right w:val="single" w:sz="4" w:space="0" w:color="auto"/>
            </w:tcBorders>
            <w:shd w:val="clear" w:color="auto" w:fill="auto"/>
            <w:noWrap/>
            <w:vAlign w:val="center"/>
            <w:hideMark/>
          </w:tcPr>
          <w:p w14:paraId="1A990A3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5.9</w:t>
            </w:r>
          </w:p>
        </w:tc>
        <w:tc>
          <w:tcPr>
            <w:tcW w:w="459" w:type="pct"/>
            <w:tcBorders>
              <w:top w:val="nil"/>
              <w:left w:val="nil"/>
              <w:bottom w:val="single" w:sz="4" w:space="0" w:color="auto"/>
              <w:right w:val="single" w:sz="4" w:space="0" w:color="auto"/>
            </w:tcBorders>
            <w:shd w:val="clear" w:color="auto" w:fill="auto"/>
            <w:noWrap/>
            <w:vAlign w:val="center"/>
            <w:hideMark/>
          </w:tcPr>
          <w:p w14:paraId="7C29E87F"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82.5</w:t>
            </w:r>
          </w:p>
        </w:tc>
        <w:tc>
          <w:tcPr>
            <w:tcW w:w="458" w:type="pct"/>
            <w:tcBorders>
              <w:top w:val="nil"/>
              <w:left w:val="nil"/>
              <w:bottom w:val="single" w:sz="4" w:space="0" w:color="auto"/>
              <w:right w:val="single" w:sz="4" w:space="0" w:color="auto"/>
            </w:tcBorders>
            <w:shd w:val="clear" w:color="auto" w:fill="auto"/>
            <w:noWrap/>
            <w:vAlign w:val="center"/>
            <w:hideMark/>
          </w:tcPr>
          <w:p w14:paraId="6EC94E6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w:t>
            </w:r>
          </w:p>
        </w:tc>
        <w:tc>
          <w:tcPr>
            <w:tcW w:w="539" w:type="pct"/>
            <w:tcBorders>
              <w:top w:val="nil"/>
              <w:left w:val="nil"/>
              <w:bottom w:val="single" w:sz="4" w:space="0" w:color="auto"/>
              <w:right w:val="single" w:sz="4" w:space="0" w:color="auto"/>
            </w:tcBorders>
            <w:shd w:val="clear" w:color="auto" w:fill="auto"/>
            <w:noWrap/>
            <w:vAlign w:val="center"/>
            <w:hideMark/>
          </w:tcPr>
          <w:p w14:paraId="3BD12EB7"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123.75</w:t>
            </w:r>
          </w:p>
        </w:tc>
        <w:tc>
          <w:tcPr>
            <w:tcW w:w="539" w:type="pct"/>
            <w:tcBorders>
              <w:top w:val="nil"/>
              <w:left w:val="nil"/>
              <w:bottom w:val="single" w:sz="4" w:space="0" w:color="auto"/>
              <w:right w:val="single" w:sz="4" w:space="0" w:color="auto"/>
            </w:tcBorders>
            <w:shd w:val="clear" w:color="auto" w:fill="auto"/>
            <w:noWrap/>
            <w:vAlign w:val="center"/>
            <w:hideMark/>
          </w:tcPr>
          <w:p w14:paraId="62F9FAF8"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0</w:t>
            </w:r>
          </w:p>
        </w:tc>
        <w:tc>
          <w:tcPr>
            <w:tcW w:w="551" w:type="pct"/>
            <w:tcBorders>
              <w:top w:val="nil"/>
              <w:left w:val="nil"/>
              <w:bottom w:val="single" w:sz="4" w:space="0" w:color="auto"/>
              <w:right w:val="single" w:sz="4" w:space="0" w:color="auto"/>
            </w:tcBorders>
            <w:shd w:val="clear" w:color="auto" w:fill="auto"/>
            <w:noWrap/>
            <w:vAlign w:val="center"/>
            <w:hideMark/>
          </w:tcPr>
          <w:p w14:paraId="2B1DE9CA"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123.75</w:t>
            </w:r>
          </w:p>
        </w:tc>
      </w:tr>
      <w:tr w:rsidR="003C3DA0" w:rsidRPr="00CC49AB" w14:paraId="2FD5F91F" w14:textId="77777777" w:rsidTr="0080034A">
        <w:trPr>
          <w:trHeight w:val="20"/>
        </w:trPr>
        <w:tc>
          <w:tcPr>
            <w:tcW w:w="653" w:type="pct"/>
            <w:tcBorders>
              <w:top w:val="nil"/>
              <w:left w:val="single" w:sz="4" w:space="0" w:color="auto"/>
              <w:bottom w:val="single" w:sz="4" w:space="0" w:color="auto"/>
              <w:right w:val="single" w:sz="4" w:space="0" w:color="auto"/>
            </w:tcBorders>
            <w:shd w:val="clear" w:color="auto" w:fill="auto"/>
            <w:noWrap/>
            <w:vAlign w:val="center"/>
            <w:hideMark/>
          </w:tcPr>
          <w:p w14:paraId="2667958E"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Mur i jashtëm</w:t>
            </w:r>
          </w:p>
        </w:tc>
        <w:tc>
          <w:tcPr>
            <w:tcW w:w="609" w:type="pct"/>
            <w:vMerge/>
            <w:tcBorders>
              <w:top w:val="nil"/>
              <w:left w:val="single" w:sz="4" w:space="0" w:color="auto"/>
              <w:bottom w:val="single" w:sz="4" w:space="0" w:color="auto"/>
              <w:right w:val="single" w:sz="4" w:space="0" w:color="auto"/>
            </w:tcBorders>
            <w:vAlign w:val="center"/>
            <w:hideMark/>
          </w:tcPr>
          <w:p w14:paraId="6EE12700" w14:textId="77777777" w:rsidR="003C3DA0" w:rsidRPr="00CC49AB" w:rsidRDefault="003C3DA0" w:rsidP="008E11B0">
            <w:pPr>
              <w:spacing w:after="0" w:line="240" w:lineRule="auto"/>
              <w:rPr>
                <w:rFonts w:ascii="Garamond" w:eastAsia="Times New Roman" w:hAnsi="Garamond" w:cs="Times New Roman"/>
                <w:szCs w:val="20"/>
              </w:rPr>
            </w:pPr>
          </w:p>
        </w:tc>
        <w:tc>
          <w:tcPr>
            <w:tcW w:w="532" w:type="pct"/>
            <w:tcBorders>
              <w:top w:val="nil"/>
              <w:left w:val="nil"/>
              <w:bottom w:val="single" w:sz="4" w:space="0" w:color="auto"/>
              <w:right w:val="single" w:sz="4" w:space="0" w:color="auto"/>
            </w:tcBorders>
            <w:shd w:val="clear" w:color="auto" w:fill="auto"/>
            <w:noWrap/>
            <w:vAlign w:val="center"/>
            <w:hideMark/>
          </w:tcPr>
          <w:p w14:paraId="4EA2109A"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V</w:t>
            </w:r>
          </w:p>
        </w:tc>
        <w:tc>
          <w:tcPr>
            <w:tcW w:w="661" w:type="pct"/>
            <w:tcBorders>
              <w:top w:val="nil"/>
              <w:left w:val="nil"/>
              <w:bottom w:val="single" w:sz="4" w:space="0" w:color="auto"/>
              <w:right w:val="single" w:sz="4" w:space="0" w:color="auto"/>
            </w:tcBorders>
            <w:shd w:val="clear" w:color="auto" w:fill="auto"/>
            <w:noWrap/>
            <w:vAlign w:val="center"/>
            <w:hideMark/>
          </w:tcPr>
          <w:p w14:paraId="3A63C97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1.35</w:t>
            </w:r>
          </w:p>
        </w:tc>
        <w:tc>
          <w:tcPr>
            <w:tcW w:w="459" w:type="pct"/>
            <w:tcBorders>
              <w:top w:val="nil"/>
              <w:left w:val="nil"/>
              <w:bottom w:val="single" w:sz="4" w:space="0" w:color="auto"/>
              <w:right w:val="single" w:sz="4" w:space="0" w:color="auto"/>
            </w:tcBorders>
            <w:shd w:val="clear" w:color="auto" w:fill="auto"/>
            <w:noWrap/>
            <w:vAlign w:val="center"/>
            <w:hideMark/>
          </w:tcPr>
          <w:p w14:paraId="2135058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21.1</w:t>
            </w:r>
          </w:p>
        </w:tc>
        <w:tc>
          <w:tcPr>
            <w:tcW w:w="458" w:type="pct"/>
            <w:tcBorders>
              <w:top w:val="nil"/>
              <w:left w:val="nil"/>
              <w:bottom w:val="single" w:sz="4" w:space="0" w:color="auto"/>
              <w:right w:val="single" w:sz="4" w:space="0" w:color="auto"/>
            </w:tcBorders>
            <w:shd w:val="clear" w:color="auto" w:fill="auto"/>
            <w:noWrap/>
            <w:vAlign w:val="center"/>
            <w:hideMark/>
          </w:tcPr>
          <w:p w14:paraId="0A217BA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w:t>
            </w:r>
          </w:p>
        </w:tc>
        <w:tc>
          <w:tcPr>
            <w:tcW w:w="539" w:type="pct"/>
            <w:tcBorders>
              <w:top w:val="nil"/>
              <w:left w:val="nil"/>
              <w:bottom w:val="single" w:sz="4" w:space="0" w:color="auto"/>
              <w:right w:val="single" w:sz="4" w:space="0" w:color="auto"/>
            </w:tcBorders>
            <w:shd w:val="clear" w:color="auto" w:fill="auto"/>
            <w:noWrap/>
            <w:vAlign w:val="center"/>
            <w:hideMark/>
          </w:tcPr>
          <w:p w14:paraId="4190D828"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316.5</w:t>
            </w:r>
          </w:p>
        </w:tc>
        <w:tc>
          <w:tcPr>
            <w:tcW w:w="539" w:type="pct"/>
            <w:tcBorders>
              <w:top w:val="nil"/>
              <w:left w:val="nil"/>
              <w:bottom w:val="single" w:sz="4" w:space="0" w:color="auto"/>
              <w:right w:val="single" w:sz="4" w:space="0" w:color="auto"/>
            </w:tcBorders>
            <w:shd w:val="clear" w:color="auto" w:fill="auto"/>
            <w:noWrap/>
            <w:vAlign w:val="center"/>
            <w:hideMark/>
          </w:tcPr>
          <w:p w14:paraId="6CC15C5B"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18</w:t>
            </w:r>
          </w:p>
        </w:tc>
        <w:tc>
          <w:tcPr>
            <w:tcW w:w="551" w:type="pct"/>
            <w:tcBorders>
              <w:top w:val="nil"/>
              <w:left w:val="nil"/>
              <w:bottom w:val="single" w:sz="4" w:space="0" w:color="auto"/>
              <w:right w:val="single" w:sz="4" w:space="0" w:color="auto"/>
            </w:tcBorders>
            <w:shd w:val="clear" w:color="auto" w:fill="auto"/>
            <w:noWrap/>
            <w:vAlign w:val="center"/>
            <w:hideMark/>
          </w:tcPr>
          <w:p w14:paraId="5101097E"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298.5</w:t>
            </w:r>
          </w:p>
        </w:tc>
      </w:tr>
      <w:tr w:rsidR="003C3DA0" w:rsidRPr="00CC49AB" w14:paraId="662AAD7C" w14:textId="77777777" w:rsidTr="0080034A">
        <w:trPr>
          <w:trHeight w:val="20"/>
        </w:trPr>
        <w:tc>
          <w:tcPr>
            <w:tcW w:w="653" w:type="pct"/>
            <w:tcBorders>
              <w:top w:val="nil"/>
              <w:left w:val="single" w:sz="4" w:space="0" w:color="auto"/>
              <w:bottom w:val="single" w:sz="4" w:space="0" w:color="auto"/>
              <w:right w:val="single" w:sz="4" w:space="0" w:color="auto"/>
            </w:tcBorders>
            <w:shd w:val="clear" w:color="auto" w:fill="auto"/>
            <w:noWrap/>
            <w:vAlign w:val="center"/>
            <w:hideMark/>
          </w:tcPr>
          <w:p w14:paraId="3EC2E5A4"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Dritare</w:t>
            </w:r>
          </w:p>
        </w:tc>
        <w:tc>
          <w:tcPr>
            <w:tcW w:w="609" w:type="pct"/>
            <w:vMerge/>
            <w:tcBorders>
              <w:top w:val="nil"/>
              <w:left w:val="single" w:sz="4" w:space="0" w:color="auto"/>
              <w:bottom w:val="single" w:sz="4" w:space="0" w:color="auto"/>
              <w:right w:val="single" w:sz="4" w:space="0" w:color="auto"/>
            </w:tcBorders>
            <w:vAlign w:val="center"/>
            <w:hideMark/>
          </w:tcPr>
          <w:p w14:paraId="55F09413" w14:textId="77777777" w:rsidR="003C3DA0" w:rsidRPr="00CC49AB" w:rsidRDefault="003C3DA0" w:rsidP="008E11B0">
            <w:pPr>
              <w:spacing w:after="0" w:line="240" w:lineRule="auto"/>
              <w:rPr>
                <w:rFonts w:ascii="Garamond" w:eastAsia="Times New Roman" w:hAnsi="Garamond" w:cs="Times New Roman"/>
                <w:szCs w:val="20"/>
              </w:rPr>
            </w:pPr>
          </w:p>
        </w:tc>
        <w:tc>
          <w:tcPr>
            <w:tcW w:w="532" w:type="pct"/>
            <w:tcBorders>
              <w:top w:val="nil"/>
              <w:left w:val="nil"/>
              <w:bottom w:val="single" w:sz="4" w:space="0" w:color="auto"/>
              <w:right w:val="single" w:sz="4" w:space="0" w:color="auto"/>
            </w:tcBorders>
            <w:shd w:val="clear" w:color="auto" w:fill="auto"/>
            <w:noWrap/>
            <w:vAlign w:val="center"/>
            <w:hideMark/>
          </w:tcPr>
          <w:p w14:paraId="096D926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V</w:t>
            </w:r>
          </w:p>
        </w:tc>
        <w:tc>
          <w:tcPr>
            <w:tcW w:w="661" w:type="pct"/>
            <w:tcBorders>
              <w:top w:val="nil"/>
              <w:left w:val="nil"/>
              <w:bottom w:val="single" w:sz="4" w:space="0" w:color="auto"/>
              <w:right w:val="single" w:sz="4" w:space="0" w:color="auto"/>
            </w:tcBorders>
            <w:shd w:val="clear" w:color="auto" w:fill="auto"/>
            <w:noWrap/>
            <w:vAlign w:val="center"/>
            <w:hideMark/>
          </w:tcPr>
          <w:p w14:paraId="4B95D8F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5.9</w:t>
            </w:r>
          </w:p>
        </w:tc>
        <w:tc>
          <w:tcPr>
            <w:tcW w:w="459" w:type="pct"/>
            <w:tcBorders>
              <w:top w:val="nil"/>
              <w:left w:val="nil"/>
              <w:bottom w:val="single" w:sz="4" w:space="0" w:color="auto"/>
              <w:right w:val="single" w:sz="4" w:space="0" w:color="auto"/>
            </w:tcBorders>
            <w:shd w:val="clear" w:color="auto" w:fill="auto"/>
            <w:noWrap/>
            <w:vAlign w:val="center"/>
            <w:hideMark/>
          </w:tcPr>
          <w:p w14:paraId="4EB1AFB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12</w:t>
            </w:r>
          </w:p>
        </w:tc>
        <w:tc>
          <w:tcPr>
            <w:tcW w:w="458" w:type="pct"/>
            <w:tcBorders>
              <w:top w:val="nil"/>
              <w:left w:val="nil"/>
              <w:bottom w:val="single" w:sz="4" w:space="0" w:color="auto"/>
              <w:right w:val="single" w:sz="4" w:space="0" w:color="auto"/>
            </w:tcBorders>
            <w:shd w:val="clear" w:color="auto" w:fill="auto"/>
            <w:noWrap/>
            <w:vAlign w:val="center"/>
            <w:hideMark/>
          </w:tcPr>
          <w:p w14:paraId="11AE9823"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w:t>
            </w:r>
          </w:p>
        </w:tc>
        <w:tc>
          <w:tcPr>
            <w:tcW w:w="539" w:type="pct"/>
            <w:tcBorders>
              <w:top w:val="nil"/>
              <w:left w:val="nil"/>
              <w:bottom w:val="single" w:sz="4" w:space="0" w:color="auto"/>
              <w:right w:val="single" w:sz="4" w:space="0" w:color="auto"/>
            </w:tcBorders>
            <w:shd w:val="clear" w:color="auto" w:fill="auto"/>
            <w:noWrap/>
            <w:vAlign w:val="center"/>
            <w:hideMark/>
          </w:tcPr>
          <w:p w14:paraId="720F20F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18</w:t>
            </w:r>
          </w:p>
        </w:tc>
        <w:tc>
          <w:tcPr>
            <w:tcW w:w="539" w:type="pct"/>
            <w:tcBorders>
              <w:top w:val="nil"/>
              <w:left w:val="nil"/>
              <w:bottom w:val="single" w:sz="4" w:space="0" w:color="auto"/>
              <w:right w:val="single" w:sz="4" w:space="0" w:color="auto"/>
            </w:tcBorders>
            <w:shd w:val="clear" w:color="auto" w:fill="auto"/>
            <w:noWrap/>
            <w:vAlign w:val="center"/>
            <w:hideMark/>
          </w:tcPr>
          <w:p w14:paraId="4970DB61"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0</w:t>
            </w:r>
          </w:p>
        </w:tc>
        <w:tc>
          <w:tcPr>
            <w:tcW w:w="551" w:type="pct"/>
            <w:tcBorders>
              <w:top w:val="nil"/>
              <w:left w:val="nil"/>
              <w:bottom w:val="single" w:sz="4" w:space="0" w:color="auto"/>
              <w:right w:val="single" w:sz="4" w:space="0" w:color="auto"/>
            </w:tcBorders>
            <w:shd w:val="clear" w:color="auto" w:fill="auto"/>
            <w:noWrap/>
            <w:vAlign w:val="center"/>
            <w:hideMark/>
          </w:tcPr>
          <w:p w14:paraId="099CF9E0"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18</w:t>
            </w:r>
          </w:p>
        </w:tc>
      </w:tr>
      <w:tr w:rsidR="003C3DA0" w:rsidRPr="00CC49AB" w14:paraId="0166184D" w14:textId="77777777" w:rsidTr="0080034A">
        <w:trPr>
          <w:trHeight w:val="20"/>
        </w:trPr>
        <w:tc>
          <w:tcPr>
            <w:tcW w:w="653" w:type="pct"/>
            <w:tcBorders>
              <w:top w:val="nil"/>
              <w:left w:val="single" w:sz="4" w:space="0" w:color="auto"/>
              <w:bottom w:val="single" w:sz="4" w:space="0" w:color="auto"/>
              <w:right w:val="single" w:sz="4" w:space="0" w:color="auto"/>
            </w:tcBorders>
            <w:shd w:val="clear" w:color="auto" w:fill="auto"/>
            <w:noWrap/>
            <w:vAlign w:val="center"/>
            <w:hideMark/>
          </w:tcPr>
          <w:p w14:paraId="0E4E6736"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Mur i jashtëm</w:t>
            </w:r>
          </w:p>
        </w:tc>
        <w:tc>
          <w:tcPr>
            <w:tcW w:w="609" w:type="pct"/>
            <w:vMerge/>
            <w:tcBorders>
              <w:top w:val="nil"/>
              <w:left w:val="single" w:sz="4" w:space="0" w:color="auto"/>
              <w:bottom w:val="single" w:sz="4" w:space="0" w:color="auto"/>
              <w:right w:val="single" w:sz="4" w:space="0" w:color="auto"/>
            </w:tcBorders>
            <w:vAlign w:val="center"/>
            <w:hideMark/>
          </w:tcPr>
          <w:p w14:paraId="70DA2B13" w14:textId="77777777" w:rsidR="003C3DA0" w:rsidRPr="00CC49AB" w:rsidRDefault="003C3DA0" w:rsidP="008E11B0">
            <w:pPr>
              <w:spacing w:after="0" w:line="240" w:lineRule="auto"/>
              <w:rPr>
                <w:rFonts w:ascii="Garamond" w:eastAsia="Times New Roman" w:hAnsi="Garamond" w:cs="Times New Roman"/>
                <w:szCs w:val="20"/>
              </w:rPr>
            </w:pPr>
          </w:p>
        </w:tc>
        <w:tc>
          <w:tcPr>
            <w:tcW w:w="532" w:type="pct"/>
            <w:tcBorders>
              <w:top w:val="nil"/>
              <w:left w:val="nil"/>
              <w:bottom w:val="single" w:sz="4" w:space="0" w:color="auto"/>
              <w:right w:val="single" w:sz="4" w:space="0" w:color="auto"/>
            </w:tcBorders>
            <w:shd w:val="clear" w:color="auto" w:fill="auto"/>
            <w:noWrap/>
            <w:vAlign w:val="center"/>
            <w:hideMark/>
          </w:tcPr>
          <w:p w14:paraId="7CB37B66"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P</w:t>
            </w:r>
          </w:p>
        </w:tc>
        <w:tc>
          <w:tcPr>
            <w:tcW w:w="661" w:type="pct"/>
            <w:tcBorders>
              <w:top w:val="nil"/>
              <w:left w:val="nil"/>
              <w:bottom w:val="single" w:sz="4" w:space="0" w:color="auto"/>
              <w:right w:val="single" w:sz="4" w:space="0" w:color="auto"/>
            </w:tcBorders>
            <w:shd w:val="clear" w:color="auto" w:fill="auto"/>
            <w:noWrap/>
            <w:vAlign w:val="center"/>
            <w:hideMark/>
          </w:tcPr>
          <w:p w14:paraId="0C91EFDE"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1.35</w:t>
            </w:r>
          </w:p>
        </w:tc>
        <w:tc>
          <w:tcPr>
            <w:tcW w:w="459" w:type="pct"/>
            <w:tcBorders>
              <w:top w:val="nil"/>
              <w:left w:val="nil"/>
              <w:bottom w:val="single" w:sz="4" w:space="0" w:color="auto"/>
              <w:right w:val="single" w:sz="4" w:space="0" w:color="auto"/>
            </w:tcBorders>
            <w:shd w:val="clear" w:color="auto" w:fill="auto"/>
            <w:noWrap/>
            <w:vAlign w:val="center"/>
            <w:hideMark/>
          </w:tcPr>
          <w:p w14:paraId="55ABDC3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35</w:t>
            </w:r>
          </w:p>
        </w:tc>
        <w:tc>
          <w:tcPr>
            <w:tcW w:w="458" w:type="pct"/>
            <w:tcBorders>
              <w:top w:val="nil"/>
              <w:left w:val="nil"/>
              <w:bottom w:val="single" w:sz="4" w:space="0" w:color="auto"/>
              <w:right w:val="single" w:sz="4" w:space="0" w:color="auto"/>
            </w:tcBorders>
            <w:shd w:val="clear" w:color="auto" w:fill="auto"/>
            <w:noWrap/>
            <w:vAlign w:val="center"/>
            <w:hideMark/>
          </w:tcPr>
          <w:p w14:paraId="3D2BBED0"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15</w:t>
            </w:r>
          </w:p>
        </w:tc>
        <w:tc>
          <w:tcPr>
            <w:tcW w:w="539" w:type="pct"/>
            <w:tcBorders>
              <w:top w:val="nil"/>
              <w:left w:val="nil"/>
              <w:bottom w:val="single" w:sz="4" w:space="0" w:color="auto"/>
              <w:right w:val="single" w:sz="4" w:space="0" w:color="auto"/>
            </w:tcBorders>
            <w:shd w:val="clear" w:color="auto" w:fill="auto"/>
            <w:noWrap/>
            <w:vAlign w:val="center"/>
            <w:hideMark/>
          </w:tcPr>
          <w:p w14:paraId="5243F81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525</w:t>
            </w:r>
          </w:p>
        </w:tc>
        <w:tc>
          <w:tcPr>
            <w:tcW w:w="539" w:type="pct"/>
            <w:tcBorders>
              <w:top w:val="nil"/>
              <w:left w:val="nil"/>
              <w:bottom w:val="single" w:sz="4" w:space="0" w:color="auto"/>
              <w:right w:val="single" w:sz="4" w:space="0" w:color="auto"/>
            </w:tcBorders>
            <w:shd w:val="clear" w:color="auto" w:fill="auto"/>
            <w:noWrap/>
            <w:vAlign w:val="center"/>
            <w:hideMark/>
          </w:tcPr>
          <w:p w14:paraId="1490A17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0</w:t>
            </w:r>
          </w:p>
        </w:tc>
        <w:tc>
          <w:tcPr>
            <w:tcW w:w="551" w:type="pct"/>
            <w:tcBorders>
              <w:top w:val="nil"/>
              <w:left w:val="nil"/>
              <w:bottom w:val="single" w:sz="4" w:space="0" w:color="auto"/>
              <w:right w:val="single" w:sz="4" w:space="0" w:color="auto"/>
            </w:tcBorders>
            <w:shd w:val="clear" w:color="auto" w:fill="auto"/>
            <w:noWrap/>
            <w:vAlign w:val="center"/>
            <w:hideMark/>
          </w:tcPr>
          <w:p w14:paraId="0B8ED3F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525</w:t>
            </w:r>
          </w:p>
        </w:tc>
      </w:tr>
      <w:tr w:rsidR="003C3DA0" w:rsidRPr="00CC49AB" w14:paraId="342576FD" w14:textId="77777777" w:rsidTr="0080034A">
        <w:trPr>
          <w:trHeight w:val="20"/>
        </w:trPr>
        <w:tc>
          <w:tcPr>
            <w:tcW w:w="653" w:type="pct"/>
            <w:tcBorders>
              <w:top w:val="nil"/>
              <w:left w:val="single" w:sz="4" w:space="0" w:color="auto"/>
              <w:bottom w:val="single" w:sz="4" w:space="0" w:color="auto"/>
              <w:right w:val="single" w:sz="4" w:space="0" w:color="auto"/>
            </w:tcBorders>
            <w:shd w:val="clear" w:color="auto" w:fill="auto"/>
            <w:noWrap/>
            <w:vAlign w:val="center"/>
            <w:hideMark/>
          </w:tcPr>
          <w:p w14:paraId="44BF0196"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Dysheme</w:t>
            </w:r>
          </w:p>
        </w:tc>
        <w:tc>
          <w:tcPr>
            <w:tcW w:w="609" w:type="pct"/>
            <w:vMerge/>
            <w:tcBorders>
              <w:top w:val="nil"/>
              <w:left w:val="single" w:sz="4" w:space="0" w:color="auto"/>
              <w:bottom w:val="single" w:sz="4" w:space="0" w:color="auto"/>
              <w:right w:val="single" w:sz="4" w:space="0" w:color="auto"/>
            </w:tcBorders>
            <w:vAlign w:val="center"/>
            <w:hideMark/>
          </w:tcPr>
          <w:p w14:paraId="6EACB97F" w14:textId="77777777" w:rsidR="003C3DA0" w:rsidRPr="00CC49AB" w:rsidRDefault="003C3DA0" w:rsidP="008E11B0">
            <w:pPr>
              <w:spacing w:after="0" w:line="240" w:lineRule="auto"/>
              <w:rPr>
                <w:rFonts w:ascii="Garamond" w:eastAsia="Times New Roman" w:hAnsi="Garamond" w:cs="Times New Roman"/>
                <w:szCs w:val="20"/>
              </w:rPr>
            </w:pPr>
          </w:p>
        </w:tc>
        <w:tc>
          <w:tcPr>
            <w:tcW w:w="532" w:type="pct"/>
            <w:tcBorders>
              <w:top w:val="nil"/>
              <w:left w:val="nil"/>
              <w:bottom w:val="single" w:sz="4" w:space="0" w:color="auto"/>
              <w:right w:val="single" w:sz="4" w:space="0" w:color="auto"/>
            </w:tcBorders>
            <w:shd w:val="clear" w:color="auto" w:fill="auto"/>
            <w:noWrap/>
            <w:vAlign w:val="center"/>
            <w:hideMark/>
          </w:tcPr>
          <w:p w14:paraId="735538EA"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H</w:t>
            </w:r>
          </w:p>
        </w:tc>
        <w:tc>
          <w:tcPr>
            <w:tcW w:w="661" w:type="pct"/>
            <w:tcBorders>
              <w:top w:val="nil"/>
              <w:left w:val="nil"/>
              <w:bottom w:val="single" w:sz="4" w:space="0" w:color="auto"/>
              <w:right w:val="single" w:sz="4" w:space="0" w:color="auto"/>
            </w:tcBorders>
            <w:shd w:val="clear" w:color="auto" w:fill="auto"/>
            <w:noWrap/>
            <w:vAlign w:val="center"/>
            <w:hideMark/>
          </w:tcPr>
          <w:p w14:paraId="27756BE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1.25</w:t>
            </w:r>
          </w:p>
        </w:tc>
        <w:tc>
          <w:tcPr>
            <w:tcW w:w="459" w:type="pct"/>
            <w:tcBorders>
              <w:top w:val="nil"/>
              <w:left w:val="nil"/>
              <w:bottom w:val="single" w:sz="4" w:space="0" w:color="auto"/>
              <w:right w:val="single" w:sz="4" w:space="0" w:color="auto"/>
            </w:tcBorders>
            <w:shd w:val="clear" w:color="auto" w:fill="auto"/>
            <w:noWrap/>
            <w:vAlign w:val="center"/>
            <w:hideMark/>
          </w:tcPr>
          <w:p w14:paraId="5EB989B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21</w:t>
            </w:r>
          </w:p>
        </w:tc>
        <w:tc>
          <w:tcPr>
            <w:tcW w:w="458" w:type="pct"/>
            <w:tcBorders>
              <w:top w:val="nil"/>
              <w:left w:val="nil"/>
              <w:bottom w:val="single" w:sz="4" w:space="0" w:color="auto"/>
              <w:right w:val="single" w:sz="4" w:space="0" w:color="auto"/>
            </w:tcBorders>
            <w:shd w:val="clear" w:color="auto" w:fill="auto"/>
            <w:noWrap/>
            <w:vAlign w:val="center"/>
            <w:hideMark/>
          </w:tcPr>
          <w:p w14:paraId="0EE4CA36"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24</w:t>
            </w:r>
          </w:p>
        </w:tc>
        <w:tc>
          <w:tcPr>
            <w:tcW w:w="539" w:type="pct"/>
            <w:tcBorders>
              <w:top w:val="nil"/>
              <w:left w:val="nil"/>
              <w:bottom w:val="single" w:sz="4" w:space="0" w:color="auto"/>
              <w:right w:val="single" w:sz="4" w:space="0" w:color="auto"/>
            </w:tcBorders>
            <w:shd w:val="clear" w:color="auto" w:fill="auto"/>
            <w:noWrap/>
            <w:vAlign w:val="center"/>
            <w:hideMark/>
          </w:tcPr>
          <w:p w14:paraId="7A2E2AD8"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504</w:t>
            </w:r>
          </w:p>
        </w:tc>
        <w:tc>
          <w:tcPr>
            <w:tcW w:w="539" w:type="pct"/>
            <w:tcBorders>
              <w:top w:val="nil"/>
              <w:left w:val="nil"/>
              <w:bottom w:val="single" w:sz="4" w:space="0" w:color="auto"/>
              <w:right w:val="single" w:sz="4" w:space="0" w:color="auto"/>
            </w:tcBorders>
            <w:shd w:val="clear" w:color="auto" w:fill="auto"/>
            <w:noWrap/>
            <w:vAlign w:val="center"/>
            <w:hideMark/>
          </w:tcPr>
          <w:p w14:paraId="582E874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0</w:t>
            </w:r>
          </w:p>
        </w:tc>
        <w:tc>
          <w:tcPr>
            <w:tcW w:w="551" w:type="pct"/>
            <w:tcBorders>
              <w:top w:val="nil"/>
              <w:left w:val="nil"/>
              <w:bottom w:val="single" w:sz="4" w:space="0" w:color="auto"/>
              <w:right w:val="single" w:sz="4" w:space="0" w:color="auto"/>
            </w:tcBorders>
            <w:shd w:val="clear" w:color="auto" w:fill="auto"/>
            <w:noWrap/>
            <w:vAlign w:val="center"/>
            <w:hideMark/>
          </w:tcPr>
          <w:p w14:paraId="0C084400"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504</w:t>
            </w:r>
          </w:p>
        </w:tc>
      </w:tr>
      <w:tr w:rsidR="003C3DA0" w:rsidRPr="00CC49AB" w14:paraId="1A288226" w14:textId="77777777" w:rsidTr="0080034A">
        <w:trPr>
          <w:trHeight w:val="20"/>
        </w:trPr>
        <w:tc>
          <w:tcPr>
            <w:tcW w:w="653" w:type="pct"/>
            <w:tcBorders>
              <w:top w:val="nil"/>
              <w:left w:val="single" w:sz="4" w:space="0" w:color="auto"/>
              <w:bottom w:val="single" w:sz="4" w:space="0" w:color="auto"/>
              <w:right w:val="single" w:sz="4" w:space="0" w:color="auto"/>
            </w:tcBorders>
            <w:shd w:val="clear" w:color="auto" w:fill="auto"/>
            <w:noWrap/>
            <w:vAlign w:val="center"/>
            <w:hideMark/>
          </w:tcPr>
          <w:p w14:paraId="1C528A39" w14:textId="77777777" w:rsidR="003C3DA0" w:rsidRPr="00CC49AB" w:rsidRDefault="003C3DA0" w:rsidP="008E11B0">
            <w:pPr>
              <w:spacing w:after="0" w:line="240" w:lineRule="auto"/>
              <w:rPr>
                <w:rFonts w:ascii="Garamond" w:eastAsia="Times New Roman" w:hAnsi="Garamond" w:cs="Times New Roman"/>
                <w:szCs w:val="20"/>
              </w:rPr>
            </w:pPr>
            <w:r w:rsidRPr="00CC49AB">
              <w:rPr>
                <w:rFonts w:ascii="Garamond" w:eastAsia="Times New Roman" w:hAnsi="Garamond" w:cs="Times New Roman"/>
                <w:szCs w:val="20"/>
              </w:rPr>
              <w:t>Soleta</w:t>
            </w:r>
          </w:p>
        </w:tc>
        <w:tc>
          <w:tcPr>
            <w:tcW w:w="609" w:type="pct"/>
            <w:vMerge/>
            <w:tcBorders>
              <w:top w:val="nil"/>
              <w:left w:val="single" w:sz="4" w:space="0" w:color="auto"/>
              <w:bottom w:val="single" w:sz="4" w:space="0" w:color="auto"/>
              <w:right w:val="single" w:sz="4" w:space="0" w:color="auto"/>
            </w:tcBorders>
            <w:vAlign w:val="center"/>
            <w:hideMark/>
          </w:tcPr>
          <w:p w14:paraId="258D7D08" w14:textId="77777777" w:rsidR="003C3DA0" w:rsidRPr="00CC49AB" w:rsidRDefault="003C3DA0" w:rsidP="008E11B0">
            <w:pPr>
              <w:spacing w:after="0" w:line="240" w:lineRule="auto"/>
              <w:rPr>
                <w:rFonts w:ascii="Garamond" w:eastAsia="Times New Roman" w:hAnsi="Garamond" w:cs="Times New Roman"/>
                <w:szCs w:val="20"/>
              </w:rPr>
            </w:pPr>
          </w:p>
        </w:tc>
        <w:tc>
          <w:tcPr>
            <w:tcW w:w="532" w:type="pct"/>
            <w:tcBorders>
              <w:top w:val="nil"/>
              <w:left w:val="nil"/>
              <w:bottom w:val="single" w:sz="4" w:space="0" w:color="auto"/>
              <w:right w:val="single" w:sz="4" w:space="0" w:color="auto"/>
            </w:tcBorders>
            <w:shd w:val="clear" w:color="auto" w:fill="auto"/>
            <w:noWrap/>
            <w:vAlign w:val="center"/>
            <w:hideMark/>
          </w:tcPr>
          <w:p w14:paraId="40026AF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H</w:t>
            </w:r>
          </w:p>
        </w:tc>
        <w:tc>
          <w:tcPr>
            <w:tcW w:w="661" w:type="pct"/>
            <w:tcBorders>
              <w:top w:val="nil"/>
              <w:left w:val="nil"/>
              <w:bottom w:val="single" w:sz="4" w:space="0" w:color="auto"/>
              <w:right w:val="single" w:sz="4" w:space="0" w:color="auto"/>
            </w:tcBorders>
            <w:shd w:val="clear" w:color="auto" w:fill="auto"/>
            <w:noWrap/>
            <w:vAlign w:val="center"/>
            <w:hideMark/>
          </w:tcPr>
          <w:p w14:paraId="37CE04AF"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1.67</w:t>
            </w:r>
          </w:p>
        </w:tc>
        <w:tc>
          <w:tcPr>
            <w:tcW w:w="459" w:type="pct"/>
            <w:tcBorders>
              <w:top w:val="nil"/>
              <w:left w:val="nil"/>
              <w:bottom w:val="single" w:sz="4" w:space="0" w:color="auto"/>
              <w:right w:val="single" w:sz="4" w:space="0" w:color="auto"/>
            </w:tcBorders>
            <w:shd w:val="clear" w:color="auto" w:fill="auto"/>
            <w:noWrap/>
            <w:vAlign w:val="center"/>
            <w:hideMark/>
          </w:tcPr>
          <w:p w14:paraId="75967295"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21</w:t>
            </w:r>
          </w:p>
        </w:tc>
        <w:tc>
          <w:tcPr>
            <w:tcW w:w="458" w:type="pct"/>
            <w:tcBorders>
              <w:top w:val="nil"/>
              <w:left w:val="nil"/>
              <w:bottom w:val="single" w:sz="4" w:space="0" w:color="auto"/>
              <w:right w:val="single" w:sz="4" w:space="0" w:color="auto"/>
            </w:tcBorders>
            <w:shd w:val="clear" w:color="auto" w:fill="auto"/>
            <w:noWrap/>
            <w:vAlign w:val="center"/>
            <w:hideMark/>
          </w:tcPr>
          <w:p w14:paraId="27B6A322"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24</w:t>
            </w:r>
          </w:p>
        </w:tc>
        <w:tc>
          <w:tcPr>
            <w:tcW w:w="539" w:type="pct"/>
            <w:tcBorders>
              <w:top w:val="nil"/>
              <w:left w:val="nil"/>
              <w:bottom w:val="single" w:sz="4" w:space="0" w:color="auto"/>
              <w:right w:val="single" w:sz="4" w:space="0" w:color="auto"/>
            </w:tcBorders>
            <w:shd w:val="clear" w:color="auto" w:fill="auto"/>
            <w:noWrap/>
            <w:vAlign w:val="center"/>
            <w:hideMark/>
          </w:tcPr>
          <w:p w14:paraId="249D237F"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504</w:t>
            </w:r>
          </w:p>
        </w:tc>
        <w:tc>
          <w:tcPr>
            <w:tcW w:w="539" w:type="pct"/>
            <w:tcBorders>
              <w:top w:val="nil"/>
              <w:left w:val="nil"/>
              <w:bottom w:val="single" w:sz="4" w:space="0" w:color="auto"/>
              <w:right w:val="single" w:sz="4" w:space="0" w:color="auto"/>
            </w:tcBorders>
            <w:shd w:val="clear" w:color="auto" w:fill="auto"/>
            <w:noWrap/>
            <w:vAlign w:val="center"/>
            <w:hideMark/>
          </w:tcPr>
          <w:p w14:paraId="3B67984D"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0</w:t>
            </w:r>
          </w:p>
        </w:tc>
        <w:tc>
          <w:tcPr>
            <w:tcW w:w="551" w:type="pct"/>
            <w:tcBorders>
              <w:top w:val="nil"/>
              <w:left w:val="nil"/>
              <w:bottom w:val="single" w:sz="4" w:space="0" w:color="auto"/>
              <w:right w:val="single" w:sz="4" w:space="0" w:color="auto"/>
            </w:tcBorders>
            <w:shd w:val="clear" w:color="auto" w:fill="auto"/>
            <w:noWrap/>
            <w:vAlign w:val="center"/>
            <w:hideMark/>
          </w:tcPr>
          <w:p w14:paraId="104AA1A9" w14:textId="77777777" w:rsidR="003C3DA0" w:rsidRPr="00CC49AB" w:rsidRDefault="003C3DA0" w:rsidP="008E11B0">
            <w:pPr>
              <w:spacing w:after="0" w:line="240" w:lineRule="auto"/>
              <w:jc w:val="center"/>
              <w:rPr>
                <w:rFonts w:ascii="Garamond" w:eastAsia="Times New Roman" w:hAnsi="Garamond" w:cs="Times New Roman"/>
                <w:szCs w:val="20"/>
              </w:rPr>
            </w:pPr>
            <w:r w:rsidRPr="00CC49AB">
              <w:rPr>
                <w:rFonts w:ascii="Garamond" w:eastAsia="Times New Roman" w:hAnsi="Garamond" w:cs="Times New Roman"/>
                <w:szCs w:val="20"/>
              </w:rPr>
              <w:t>504</w:t>
            </w:r>
          </w:p>
        </w:tc>
      </w:tr>
    </w:tbl>
    <w:p w14:paraId="1F15B6A9" w14:textId="77777777" w:rsidR="003C3DA0" w:rsidRPr="00CC49AB" w:rsidRDefault="003C3DA0" w:rsidP="003C3DA0">
      <w:pPr>
        <w:spacing w:after="0" w:line="240" w:lineRule="auto"/>
        <w:rPr>
          <w:rFonts w:ascii="Garamond" w:hAnsi="Garamond" w:cs="Times New Roman"/>
          <w:sz w:val="24"/>
          <w:szCs w:val="24"/>
        </w:rPr>
      </w:pPr>
    </w:p>
    <w:p w14:paraId="582820D4" w14:textId="77777777" w:rsidR="009E1193" w:rsidRDefault="009E1193" w:rsidP="003C3DA0">
      <w:pPr>
        <w:spacing w:after="0" w:line="240" w:lineRule="auto"/>
        <w:rPr>
          <w:rFonts w:ascii="Garamond" w:hAnsi="Garamond" w:cs="Times New Roman"/>
          <w:b/>
          <w:bCs/>
          <w:sz w:val="24"/>
          <w:szCs w:val="24"/>
        </w:rPr>
      </w:pPr>
    </w:p>
    <w:p w14:paraId="16803FC2" w14:textId="77777777" w:rsidR="009E1193" w:rsidRDefault="009E1193" w:rsidP="003C3DA0">
      <w:pPr>
        <w:spacing w:after="0" w:line="240" w:lineRule="auto"/>
        <w:rPr>
          <w:rFonts w:ascii="Garamond" w:hAnsi="Garamond" w:cs="Times New Roman"/>
          <w:b/>
          <w:bCs/>
          <w:sz w:val="24"/>
          <w:szCs w:val="24"/>
        </w:rPr>
      </w:pPr>
    </w:p>
    <w:p w14:paraId="511AA7AE" w14:textId="77777777" w:rsidR="009E1193" w:rsidRDefault="009E1193" w:rsidP="003C3DA0">
      <w:pPr>
        <w:spacing w:after="0" w:line="240" w:lineRule="auto"/>
        <w:rPr>
          <w:rFonts w:ascii="Garamond" w:hAnsi="Garamond" w:cs="Times New Roman"/>
          <w:b/>
          <w:bCs/>
          <w:sz w:val="24"/>
          <w:szCs w:val="24"/>
        </w:rPr>
      </w:pPr>
    </w:p>
    <w:p w14:paraId="1F0D367B" w14:textId="694494FD" w:rsidR="003C3DA0" w:rsidRPr="00CC49AB" w:rsidRDefault="003C3DA0" w:rsidP="003C3DA0">
      <w:pPr>
        <w:spacing w:after="0" w:line="240" w:lineRule="auto"/>
        <w:rPr>
          <w:rFonts w:ascii="Garamond" w:hAnsi="Garamond" w:cs="Times New Roman"/>
          <w:sz w:val="24"/>
          <w:szCs w:val="24"/>
          <w:lang w:eastAsia="ja-JP"/>
        </w:rPr>
      </w:pPr>
      <w:r w:rsidRPr="00CC49AB">
        <w:rPr>
          <w:rFonts w:ascii="Garamond" w:hAnsi="Garamond" w:cs="Times New Roman"/>
          <w:b/>
          <w:bCs/>
          <w:sz w:val="24"/>
          <w:szCs w:val="24"/>
        </w:rPr>
        <w:lastRenderedPageBreak/>
        <w:t>Tabela 2:</w:t>
      </w:r>
      <w:r w:rsidRPr="00CC49AB">
        <w:rPr>
          <w:rFonts w:ascii="Garamond" w:hAnsi="Garamond" w:cs="Times New Roman"/>
          <w:sz w:val="24"/>
          <w:szCs w:val="24"/>
        </w:rPr>
        <w:t xml:space="preserve"> Veçoritë dhe specifikimet e llojeve t</w:t>
      </w:r>
      <w:r w:rsidR="00CC49AB">
        <w:rPr>
          <w:rFonts w:ascii="Garamond" w:hAnsi="Garamond" w:cs="Times New Roman"/>
          <w:sz w:val="24"/>
          <w:szCs w:val="24"/>
        </w:rPr>
        <w:t>ë</w:t>
      </w:r>
      <w:r w:rsidRPr="00CC49AB">
        <w:rPr>
          <w:rFonts w:ascii="Garamond" w:hAnsi="Garamond" w:cs="Times New Roman"/>
          <w:sz w:val="24"/>
          <w:szCs w:val="24"/>
        </w:rPr>
        <w:t xml:space="preserve"> testuara t</w:t>
      </w:r>
      <w:r w:rsidR="009D7BE8">
        <w:rPr>
          <w:rFonts w:ascii="Garamond" w:hAnsi="Garamond" w:cs="Times New Roman"/>
          <w:sz w:val="24"/>
          <w:szCs w:val="24"/>
        </w:rPr>
        <w:t>ë</w:t>
      </w:r>
      <w:r w:rsidRPr="00CC49AB">
        <w:rPr>
          <w:rFonts w:ascii="Garamond" w:hAnsi="Garamond" w:cs="Times New Roman"/>
          <w:sz w:val="24"/>
          <w:szCs w:val="24"/>
        </w:rPr>
        <w:t xml:space="preserve"> ndërtesave</w:t>
      </w:r>
      <w:r w:rsidR="009D7BE8">
        <w:rPr>
          <w:rFonts w:ascii="Garamond" w:hAnsi="Garamond" w:cs="Times New Roman"/>
          <w:sz w:val="24"/>
          <w:szCs w:val="24"/>
        </w:rPr>
        <w:t>:</w:t>
      </w:r>
      <w:r w:rsidRPr="00CC49AB">
        <w:rPr>
          <w:rFonts w:ascii="Garamond" w:hAnsi="Garamond" w:cs="Times New Roman"/>
          <w:sz w:val="24"/>
          <w:szCs w:val="24"/>
        </w:rPr>
        <w:t xml:space="preserve"> Ndërtesë JR (jorezidenciale /industriale) kategori ndodhet ne qytetin e Tiranës</w:t>
      </w:r>
    </w:p>
    <w:tbl>
      <w:tblPr>
        <w:tblStyle w:val="TableClassic1"/>
        <w:tblpPr w:leftFromText="180" w:rightFromText="180" w:vertAnchor="text" w:horzAnchor="margin" w:tblpY="100"/>
        <w:tblW w:w="5000" w:type="pct"/>
        <w:tblLook w:val="04A0" w:firstRow="1" w:lastRow="0" w:firstColumn="1" w:lastColumn="0" w:noHBand="0" w:noVBand="1"/>
      </w:tblPr>
      <w:tblGrid>
        <w:gridCol w:w="4066"/>
        <w:gridCol w:w="2986"/>
        <w:gridCol w:w="2308"/>
      </w:tblGrid>
      <w:tr w:rsidR="003C3DA0" w:rsidRPr="00CC49AB" w14:paraId="4CEAD578" w14:textId="77777777" w:rsidTr="00D34145">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2172" w:type="pct"/>
          </w:tcPr>
          <w:p w14:paraId="58EFD24A" w14:textId="77777777" w:rsidR="003C3DA0" w:rsidRPr="00CC49AB" w:rsidRDefault="003C3DA0" w:rsidP="00D34145">
            <w:pPr>
              <w:spacing w:after="0"/>
              <w:jc w:val="center"/>
              <w:rPr>
                <w:rFonts w:ascii="Garamond" w:hAnsi="Garamond"/>
                <w:szCs w:val="20"/>
                <w:lang w:val="sq-AL" w:bidi="he-IL"/>
              </w:rPr>
            </w:pPr>
          </w:p>
        </w:tc>
        <w:tc>
          <w:tcPr>
            <w:tcW w:w="1595" w:type="pct"/>
          </w:tcPr>
          <w:p w14:paraId="03635746" w14:textId="77777777" w:rsidR="003C3DA0" w:rsidRPr="00CC49AB" w:rsidRDefault="003C3DA0" w:rsidP="00D34145">
            <w:pPr>
              <w:spacing w:after="0"/>
              <w:cnfStyle w:val="100000000000" w:firstRow="1" w:lastRow="0" w:firstColumn="0" w:lastColumn="0" w:oddVBand="0" w:evenVBand="0" w:oddHBand="0" w:evenHBand="0" w:firstRowFirstColumn="0" w:firstRowLastColumn="0" w:lastRowFirstColumn="0" w:lastRowLastColumn="0"/>
              <w:rPr>
                <w:rFonts w:ascii="Garamond" w:hAnsi="Garamond"/>
                <w:b/>
                <w:bCs/>
                <w:i w:val="0"/>
                <w:iCs w:val="0"/>
                <w:szCs w:val="20"/>
                <w:lang w:val="sq-AL" w:bidi="he-IL"/>
              </w:rPr>
            </w:pPr>
            <w:r w:rsidRPr="00CC49AB">
              <w:rPr>
                <w:rFonts w:ascii="Garamond" w:hAnsi="Garamond"/>
                <w:b/>
                <w:bCs/>
                <w:szCs w:val="20"/>
                <w:lang w:val="sq-AL" w:bidi="he-IL"/>
              </w:rPr>
              <w:t>Baza rasti</w:t>
            </w:r>
          </w:p>
        </w:tc>
        <w:tc>
          <w:tcPr>
            <w:tcW w:w="1233" w:type="pct"/>
          </w:tcPr>
          <w:p w14:paraId="1517CB9C" w14:textId="77777777" w:rsidR="003C3DA0" w:rsidRPr="00CC49AB" w:rsidRDefault="003C3DA0" w:rsidP="00D34145">
            <w:pPr>
              <w:spacing w:after="0"/>
              <w:jc w:val="center"/>
              <w:cnfStyle w:val="100000000000" w:firstRow="1" w:lastRow="0" w:firstColumn="0" w:lastColumn="0" w:oddVBand="0" w:evenVBand="0" w:oddHBand="0" w:evenHBand="0" w:firstRowFirstColumn="0" w:firstRowLastColumn="0" w:lastRowFirstColumn="0" w:lastRowLastColumn="0"/>
              <w:rPr>
                <w:rFonts w:ascii="Garamond" w:hAnsi="Garamond"/>
                <w:b/>
                <w:bCs/>
                <w:szCs w:val="20"/>
                <w:lang w:val="sq-AL" w:bidi="he-IL"/>
              </w:rPr>
            </w:pPr>
            <w:r w:rsidRPr="00CC49AB">
              <w:rPr>
                <w:rFonts w:ascii="Garamond" w:hAnsi="Garamond"/>
                <w:b/>
                <w:bCs/>
                <w:szCs w:val="20"/>
                <w:lang w:val="sq-AL" w:bidi="he-IL"/>
              </w:rPr>
              <w:t>Propozuar rasti</w:t>
            </w:r>
          </w:p>
        </w:tc>
      </w:tr>
      <w:tr w:rsidR="003C3DA0" w:rsidRPr="00CC49AB" w14:paraId="3C390F29" w14:textId="77777777" w:rsidTr="00D34145">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680C4677" w14:textId="77777777" w:rsidR="003C3DA0" w:rsidRPr="00CC49AB" w:rsidRDefault="003C3DA0" w:rsidP="00D34145">
            <w:pPr>
              <w:spacing w:after="0"/>
              <w:rPr>
                <w:rFonts w:ascii="Garamond" w:hAnsi="Garamond"/>
                <w:szCs w:val="20"/>
                <w:lang w:val="sq-AL" w:bidi="he-IL"/>
              </w:rPr>
            </w:pPr>
            <w:r w:rsidRPr="00CC49AB">
              <w:rPr>
                <w:rFonts w:ascii="Garamond" w:hAnsi="Garamond"/>
                <w:szCs w:val="20"/>
                <w:lang w:val="sq-AL" w:bidi="he-IL"/>
              </w:rPr>
              <w:t>Prodhim në sipërfaqen totale</w:t>
            </w:r>
          </w:p>
        </w:tc>
        <w:tc>
          <w:tcPr>
            <w:tcW w:w="1595" w:type="pct"/>
          </w:tcPr>
          <w:p w14:paraId="39F83652" w14:textId="77777777" w:rsidR="003C3DA0" w:rsidRPr="00CC49AB" w:rsidRDefault="003C3DA0" w:rsidP="00D34145">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bidi="he-IL"/>
              </w:rPr>
            </w:pPr>
            <w:r w:rsidRPr="00CC49AB">
              <w:rPr>
                <w:rFonts w:ascii="Garamond" w:hAnsi="Garamond"/>
                <w:szCs w:val="20"/>
                <w:lang w:val="sq-AL" w:bidi="he-IL"/>
              </w:rPr>
              <w:t xml:space="preserve">(7200/12 000) m </w:t>
            </w:r>
            <w:r w:rsidRPr="00CC49AB">
              <w:rPr>
                <w:rFonts w:ascii="Garamond" w:hAnsi="Garamond"/>
                <w:szCs w:val="20"/>
                <w:vertAlign w:val="superscript"/>
                <w:lang w:val="sq-AL" w:bidi="he-IL"/>
              </w:rPr>
              <w:t>2</w:t>
            </w:r>
          </w:p>
        </w:tc>
        <w:tc>
          <w:tcPr>
            <w:tcW w:w="1233" w:type="pct"/>
          </w:tcPr>
          <w:p w14:paraId="0248C1A2" w14:textId="77777777" w:rsidR="003C3DA0" w:rsidRPr="00CC49AB" w:rsidRDefault="003C3DA0" w:rsidP="00D34145">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bidi="he-IL"/>
              </w:rPr>
            </w:pPr>
            <w:r w:rsidRPr="00CC49AB">
              <w:rPr>
                <w:rFonts w:ascii="Garamond" w:hAnsi="Garamond"/>
                <w:szCs w:val="20"/>
                <w:lang w:val="sq-AL" w:bidi="he-IL"/>
              </w:rPr>
              <w:t xml:space="preserve">12 000 m </w:t>
            </w:r>
            <w:r w:rsidRPr="00CC49AB">
              <w:rPr>
                <w:rFonts w:ascii="Garamond" w:hAnsi="Garamond"/>
                <w:szCs w:val="20"/>
                <w:vertAlign w:val="superscript"/>
                <w:lang w:val="sq-AL" w:bidi="he-IL"/>
              </w:rPr>
              <w:t>2</w:t>
            </w:r>
          </w:p>
        </w:tc>
      </w:tr>
      <w:tr w:rsidR="003C3DA0" w:rsidRPr="00CC49AB" w14:paraId="23CB4F5D" w14:textId="77777777" w:rsidTr="00D34145">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74077149" w14:textId="77777777" w:rsidR="003C3DA0" w:rsidRPr="00CC49AB" w:rsidRDefault="003C3DA0" w:rsidP="00D34145">
            <w:pPr>
              <w:spacing w:after="0"/>
              <w:rPr>
                <w:rFonts w:ascii="Garamond" w:hAnsi="Garamond"/>
                <w:szCs w:val="20"/>
                <w:lang w:val="sq-AL" w:bidi="he-IL"/>
              </w:rPr>
            </w:pPr>
            <w:r w:rsidRPr="00CC49AB">
              <w:rPr>
                <w:rFonts w:ascii="Garamond" w:hAnsi="Garamond"/>
                <w:szCs w:val="20"/>
                <w:lang w:val="sq-AL"/>
              </w:rPr>
              <w:t>Zona klimatike A</w:t>
            </w:r>
          </w:p>
        </w:tc>
        <w:tc>
          <w:tcPr>
            <w:tcW w:w="1595" w:type="pct"/>
          </w:tcPr>
          <w:p w14:paraId="5C91E2BF" w14:textId="77777777" w:rsidR="003C3DA0" w:rsidRPr="00CC49AB" w:rsidRDefault="003C3DA0" w:rsidP="00D34145">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bidi="he-IL"/>
              </w:rPr>
            </w:pPr>
            <w:r w:rsidRPr="00CC49AB">
              <w:rPr>
                <w:rFonts w:ascii="Garamond" w:hAnsi="Garamond"/>
                <w:szCs w:val="20"/>
                <w:lang w:val="sq-AL"/>
              </w:rPr>
              <w:t xml:space="preserve">HDD </w:t>
            </w:r>
            <w:r w:rsidRPr="00CC49AB">
              <w:rPr>
                <w:rFonts w:ascii="Garamond" w:hAnsi="Garamond"/>
                <w:szCs w:val="20"/>
                <w:lang w:val="sq-AL" w:bidi="he-IL"/>
              </w:rPr>
              <w:t>&lt;1500</w:t>
            </w:r>
          </w:p>
        </w:tc>
        <w:tc>
          <w:tcPr>
            <w:tcW w:w="1233" w:type="pct"/>
          </w:tcPr>
          <w:p w14:paraId="63B4A282" w14:textId="77777777" w:rsidR="003C3DA0" w:rsidRPr="00CC49AB" w:rsidRDefault="003C3DA0" w:rsidP="00D34145">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HDD </w:t>
            </w:r>
            <w:r w:rsidRPr="00CC49AB">
              <w:rPr>
                <w:rFonts w:ascii="Garamond" w:hAnsi="Garamond"/>
                <w:szCs w:val="20"/>
                <w:lang w:val="sq-AL" w:bidi="he-IL"/>
              </w:rPr>
              <w:t>&lt;1500</w:t>
            </w:r>
          </w:p>
        </w:tc>
      </w:tr>
      <w:tr w:rsidR="003C3DA0" w:rsidRPr="00CC49AB" w14:paraId="44902A9D" w14:textId="77777777" w:rsidTr="00D34145">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49B0591C" w14:textId="7F85D7C5" w:rsidR="003C3DA0" w:rsidRPr="00CC49AB" w:rsidRDefault="003C3DA0" w:rsidP="00D34145">
            <w:pPr>
              <w:spacing w:after="0"/>
              <w:rPr>
                <w:rFonts w:ascii="Garamond" w:hAnsi="Garamond"/>
                <w:szCs w:val="20"/>
                <w:lang w:val="sq-AL"/>
              </w:rPr>
            </w:pPr>
            <w:r w:rsidRPr="00CC49AB">
              <w:rPr>
                <w:rFonts w:ascii="Garamond" w:hAnsi="Garamond"/>
                <w:szCs w:val="20"/>
                <w:lang w:val="sq-AL"/>
              </w:rPr>
              <w:t>Ngrohje</w:t>
            </w:r>
            <w:r w:rsidR="009C03C5" w:rsidRPr="00CC49AB">
              <w:rPr>
                <w:rFonts w:ascii="Garamond" w:hAnsi="Garamond"/>
                <w:szCs w:val="20"/>
                <w:lang w:val="sq-AL"/>
              </w:rPr>
              <w:t>/</w:t>
            </w:r>
            <w:r w:rsidRPr="00CC49AB">
              <w:rPr>
                <w:rFonts w:ascii="Garamond" w:hAnsi="Garamond"/>
                <w:szCs w:val="20"/>
                <w:lang w:val="sq-AL"/>
              </w:rPr>
              <w:t>Ftohje sistemi</w:t>
            </w:r>
          </w:p>
        </w:tc>
        <w:tc>
          <w:tcPr>
            <w:tcW w:w="1595" w:type="pct"/>
          </w:tcPr>
          <w:p w14:paraId="0D57551A" w14:textId="174CBA26" w:rsidR="003C3DA0" w:rsidRPr="00CC49AB" w:rsidRDefault="003C3DA0" w:rsidP="00D34145">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Inverter </w:t>
            </w:r>
            <w:r w:rsidR="00CC49AB">
              <w:rPr>
                <w:rFonts w:ascii="Garamond" w:hAnsi="Garamond"/>
                <w:szCs w:val="20"/>
                <w:lang w:val="sq-AL"/>
              </w:rPr>
              <w:t xml:space="preserve">me </w:t>
            </w:r>
            <w:r w:rsidRPr="00CC49AB">
              <w:rPr>
                <w:rFonts w:ascii="Garamond" w:hAnsi="Garamond"/>
                <w:szCs w:val="20"/>
                <w:lang w:val="sq-AL"/>
              </w:rPr>
              <w:t>shumëndarje</w:t>
            </w:r>
          </w:p>
        </w:tc>
        <w:tc>
          <w:tcPr>
            <w:tcW w:w="1233" w:type="pct"/>
          </w:tcPr>
          <w:p w14:paraId="6A687652" w14:textId="28E45DC1" w:rsidR="003C3DA0" w:rsidRPr="00CC49AB" w:rsidRDefault="003C3DA0" w:rsidP="00D34145">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Inverter</w:t>
            </w:r>
            <w:r w:rsidR="00CC49AB">
              <w:rPr>
                <w:rFonts w:ascii="Garamond" w:hAnsi="Garamond"/>
                <w:szCs w:val="20"/>
                <w:lang w:val="sq-AL"/>
              </w:rPr>
              <w:t xml:space="preserve"> me</w:t>
            </w:r>
            <w:r w:rsidRPr="00CC49AB">
              <w:rPr>
                <w:rFonts w:ascii="Garamond" w:hAnsi="Garamond"/>
                <w:szCs w:val="20"/>
                <w:lang w:val="sq-AL"/>
              </w:rPr>
              <w:t xml:space="preserve"> shumëndarje</w:t>
            </w:r>
          </w:p>
        </w:tc>
      </w:tr>
      <w:tr w:rsidR="003C3DA0" w:rsidRPr="00CC49AB" w14:paraId="50D9990E" w14:textId="77777777" w:rsidTr="00D34145">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69BFA86B" w14:textId="62E3D9C6" w:rsidR="003C3DA0" w:rsidRPr="00CC49AB" w:rsidRDefault="003C3DA0" w:rsidP="00D34145">
            <w:pPr>
              <w:spacing w:after="0"/>
              <w:rPr>
                <w:rFonts w:ascii="Garamond" w:hAnsi="Garamond"/>
                <w:szCs w:val="20"/>
                <w:lang w:val="sq-AL"/>
              </w:rPr>
            </w:pPr>
            <w:r w:rsidRPr="00CC49AB">
              <w:rPr>
                <w:rFonts w:ascii="Garamond" w:hAnsi="Garamond"/>
                <w:szCs w:val="20"/>
                <w:lang w:val="sq-AL"/>
              </w:rPr>
              <w:t xml:space="preserve">Energjisë bartëse të përdorura për </w:t>
            </w:r>
            <w:r w:rsidR="00CC49AB" w:rsidRPr="00CC49AB">
              <w:rPr>
                <w:rFonts w:ascii="Garamond" w:hAnsi="Garamond"/>
                <w:szCs w:val="20"/>
                <w:lang w:val="sq-AL"/>
              </w:rPr>
              <w:t xml:space="preserve">uji </w:t>
            </w:r>
            <w:r w:rsidRPr="00CC49AB">
              <w:rPr>
                <w:rFonts w:ascii="Garamond" w:hAnsi="Garamond"/>
                <w:szCs w:val="20"/>
                <w:lang w:val="sq-AL"/>
              </w:rPr>
              <w:t>i ngrohtë për banim (DHW).</w:t>
            </w:r>
          </w:p>
        </w:tc>
        <w:tc>
          <w:tcPr>
            <w:tcW w:w="1595" w:type="pct"/>
          </w:tcPr>
          <w:p w14:paraId="78ACF379" w14:textId="77777777" w:rsidR="003C3DA0" w:rsidRPr="00CC49AB" w:rsidRDefault="003C3DA0" w:rsidP="00D34145">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Energjia elektrike nga kombëtarja</w:t>
            </w:r>
            <w:r w:rsidRPr="00CC49AB">
              <w:rPr>
                <w:rFonts w:ascii="Times New Roman" w:hAnsi="Times New Roman"/>
                <w:szCs w:val="20"/>
                <w:lang w:val="sq-AL"/>
              </w:rPr>
              <w:t>​</w:t>
            </w:r>
            <w:r w:rsidRPr="00CC49AB">
              <w:rPr>
                <w:rFonts w:ascii="Garamond" w:hAnsi="Garamond"/>
                <w:szCs w:val="20"/>
                <w:lang w:val="sq-AL"/>
              </w:rPr>
              <w:t xml:space="preserve"> rrjet</w:t>
            </w:r>
            <w:r w:rsidRPr="00CC49AB">
              <w:rPr>
                <w:rFonts w:ascii="Garamond" w:hAnsi="Garamond" w:cs="Garamond"/>
                <w:szCs w:val="20"/>
                <w:lang w:val="sq-AL"/>
              </w:rPr>
              <w:t>ë</w:t>
            </w:r>
          </w:p>
        </w:tc>
        <w:tc>
          <w:tcPr>
            <w:tcW w:w="1233" w:type="pct"/>
          </w:tcPr>
          <w:p w14:paraId="1E056AA9" w14:textId="77777777" w:rsidR="003C3DA0" w:rsidRPr="00CC49AB" w:rsidRDefault="003C3DA0" w:rsidP="00D34145">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Një ujë diellor në çati Ngrohje sistemi</w:t>
            </w:r>
          </w:p>
        </w:tc>
      </w:tr>
      <w:tr w:rsidR="003C3DA0" w:rsidRPr="00CC49AB" w14:paraId="33147D76" w14:textId="77777777" w:rsidTr="00D34145">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46D188C0" w14:textId="77777777" w:rsidR="003C3DA0" w:rsidRPr="00CC49AB" w:rsidRDefault="003C3DA0" w:rsidP="00D34145">
            <w:pPr>
              <w:spacing w:after="0"/>
              <w:rPr>
                <w:rFonts w:ascii="Garamond" w:hAnsi="Garamond"/>
                <w:szCs w:val="20"/>
                <w:lang w:val="sq-AL"/>
              </w:rPr>
            </w:pPr>
            <w:r w:rsidRPr="00CC49AB">
              <w:rPr>
                <w:rFonts w:ascii="Garamond" w:hAnsi="Garamond"/>
                <w:szCs w:val="20"/>
                <w:lang w:val="sq-AL"/>
              </w:rPr>
              <w:t>Energjia elektrike furnizimit</w:t>
            </w:r>
          </w:p>
        </w:tc>
        <w:tc>
          <w:tcPr>
            <w:tcW w:w="1595" w:type="pct"/>
          </w:tcPr>
          <w:p w14:paraId="6F77FF58" w14:textId="77777777" w:rsidR="003C3DA0" w:rsidRPr="00CC49AB" w:rsidRDefault="003C3DA0" w:rsidP="00D34145">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Kombëtare Energjia elektrike Rrjeti</w:t>
            </w:r>
          </w:p>
        </w:tc>
        <w:tc>
          <w:tcPr>
            <w:tcW w:w="1233" w:type="pct"/>
          </w:tcPr>
          <w:p w14:paraId="698BCBC0" w14:textId="77777777" w:rsidR="003C3DA0" w:rsidRPr="00CC49AB" w:rsidRDefault="003C3DA0" w:rsidP="00D34145">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Një impiant PV në çati</w:t>
            </w:r>
          </w:p>
        </w:tc>
      </w:tr>
      <w:tr w:rsidR="003C3DA0" w:rsidRPr="00CC49AB" w14:paraId="773EE500" w14:textId="77777777" w:rsidTr="00D34145">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341DE33F" w14:textId="77777777" w:rsidR="003C3DA0" w:rsidRPr="00CC49AB" w:rsidRDefault="003C3DA0" w:rsidP="00D34145">
            <w:pPr>
              <w:spacing w:after="0"/>
              <w:rPr>
                <w:rFonts w:ascii="Garamond" w:hAnsi="Garamond"/>
                <w:szCs w:val="20"/>
                <w:lang w:val="sq-AL"/>
              </w:rPr>
            </w:pPr>
            <w:r w:rsidRPr="00CC49AB">
              <w:rPr>
                <w:rFonts w:ascii="Garamond" w:hAnsi="Garamond"/>
                <w:szCs w:val="20"/>
                <w:lang w:val="sq-AL"/>
              </w:rPr>
              <w:t xml:space="preserve">Energjia elektrike çmimi </w:t>
            </w:r>
          </w:p>
        </w:tc>
        <w:tc>
          <w:tcPr>
            <w:tcW w:w="1595" w:type="pct"/>
          </w:tcPr>
          <w:p w14:paraId="79A3B762" w14:textId="554EF7CF" w:rsidR="003C3DA0" w:rsidRPr="00CC49AB" w:rsidRDefault="003C3DA0" w:rsidP="00D34145">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0,1 deri në 0,25 (€/ </w:t>
            </w:r>
            <w:r w:rsidR="00CE5C83" w:rsidRPr="00CC49AB">
              <w:rPr>
                <w:rFonts w:ascii="Garamond" w:hAnsi="Garamond"/>
                <w:szCs w:val="20"/>
                <w:lang w:val="sq-AL"/>
              </w:rPr>
              <w:t>kwh</w:t>
            </w:r>
            <w:r w:rsidRPr="00CC49AB">
              <w:rPr>
                <w:rFonts w:ascii="Garamond" w:hAnsi="Garamond"/>
                <w:szCs w:val="20"/>
                <w:lang w:val="sq-AL"/>
              </w:rPr>
              <w:t xml:space="preserve"> )</w:t>
            </w:r>
          </w:p>
        </w:tc>
        <w:tc>
          <w:tcPr>
            <w:tcW w:w="1233" w:type="pct"/>
          </w:tcPr>
          <w:p w14:paraId="18BF2018" w14:textId="77777777" w:rsidR="003C3DA0" w:rsidRPr="00CC49AB" w:rsidRDefault="003C3DA0" w:rsidP="00D34145">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p>
        </w:tc>
      </w:tr>
      <w:tr w:rsidR="003C3DA0" w:rsidRPr="00CC49AB" w14:paraId="7B3751DF" w14:textId="77777777" w:rsidTr="00D34145">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42E41840" w14:textId="77777777" w:rsidR="003C3DA0" w:rsidRPr="00CC49AB" w:rsidRDefault="003C3DA0" w:rsidP="00D34145">
            <w:pPr>
              <w:spacing w:after="0"/>
              <w:rPr>
                <w:rFonts w:ascii="Garamond" w:hAnsi="Garamond"/>
                <w:szCs w:val="20"/>
                <w:lang w:val="sq-AL"/>
              </w:rPr>
            </w:pPr>
            <w:r w:rsidRPr="00CC49AB">
              <w:rPr>
                <w:rFonts w:ascii="Garamond" w:hAnsi="Garamond"/>
                <w:szCs w:val="20"/>
                <w:lang w:val="sq-AL"/>
              </w:rPr>
              <w:t xml:space="preserve">Mur, koeficienti shkëmbimi i nxehtësisë </w:t>
            </w:r>
          </w:p>
        </w:tc>
        <w:tc>
          <w:tcPr>
            <w:tcW w:w="1595" w:type="pct"/>
          </w:tcPr>
          <w:p w14:paraId="438334C7" w14:textId="77777777" w:rsidR="003C3DA0" w:rsidRPr="00CC49AB" w:rsidRDefault="003C3DA0" w:rsidP="00D34145">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1.87</w:t>
            </w:r>
            <m:oMath>
              <m:r>
                <w:rPr>
                  <w:rFonts w:ascii="Cambria Math" w:hAnsi="Cambria Math"/>
                  <w:szCs w:val="20"/>
                  <w:lang w:val="sq-AL"/>
                </w:rPr>
                <m:t>(W/</m:t>
              </m:r>
              <m:sSup>
                <m:sSupPr>
                  <m:ctrlPr>
                    <w:rPr>
                      <w:rFonts w:ascii="Cambria Math" w:hAnsi="Cambria Math"/>
                      <w:i/>
                      <w:szCs w:val="20"/>
                      <w:lang w:val="sq-AL"/>
                    </w:rPr>
                  </m:ctrlPr>
                </m:sSupPr>
                <m:e>
                  <m:r>
                    <w:rPr>
                      <w:rFonts w:ascii="Cambria Math" w:hAnsi="Cambria Math"/>
                      <w:szCs w:val="20"/>
                      <w:lang w:val="sq-AL"/>
                    </w:rPr>
                    <m:t>m</m:t>
                  </m:r>
                </m:e>
                <m:sup>
                  <m:r>
                    <w:rPr>
                      <w:rFonts w:ascii="Cambria Math" w:hAnsi="Cambria Math"/>
                      <w:szCs w:val="20"/>
                      <w:lang w:val="sq-AL"/>
                    </w:rPr>
                    <m:t>2</m:t>
                  </m:r>
                </m:sup>
              </m:sSup>
              <m:r>
                <w:rPr>
                  <w:rFonts w:ascii="Cambria Math" w:hAnsi="Cambria Math"/>
                  <w:szCs w:val="20"/>
                  <w:lang w:val="sq-AL"/>
                </w:rPr>
                <m:t>∙K)</m:t>
              </m:r>
            </m:oMath>
          </w:p>
        </w:tc>
        <w:tc>
          <w:tcPr>
            <w:tcW w:w="1233" w:type="pct"/>
          </w:tcPr>
          <w:p w14:paraId="1B8C94DB" w14:textId="77777777" w:rsidR="003C3DA0" w:rsidRPr="00CC49AB" w:rsidRDefault="003C3DA0" w:rsidP="00D34145">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0,38-0,4[ </w:t>
            </w:r>
            <w:r w:rsidRPr="00CC49AB">
              <w:rPr>
                <w:rStyle w:val="Heading4Char"/>
                <w:rFonts w:ascii="Garamond" w:hAnsi="Garamond" w:cs="Times New Roman"/>
                <w:color w:val="auto"/>
                <w:szCs w:val="20"/>
                <w:lang w:val="sq-AL"/>
              </w:rPr>
              <w:t xml:space="preserve">21 </w:t>
            </w:r>
            <w:r w:rsidRPr="00CC49AB">
              <w:rPr>
                <w:rFonts w:ascii="Garamond" w:hAnsi="Garamond"/>
                <w:szCs w:val="20"/>
                <w:lang w:val="sq-AL"/>
              </w:rPr>
              <w:t>]</w:t>
            </w:r>
          </w:p>
        </w:tc>
      </w:tr>
      <w:tr w:rsidR="003C3DA0" w:rsidRPr="00CC49AB" w14:paraId="029CD397" w14:textId="77777777" w:rsidTr="00D34145">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144CE0AF" w14:textId="41C70E76" w:rsidR="003C3DA0" w:rsidRPr="00CC49AB" w:rsidRDefault="003C3DA0" w:rsidP="00D34145">
            <w:pPr>
              <w:spacing w:after="0"/>
              <w:rPr>
                <w:rFonts w:ascii="Garamond" w:hAnsi="Garamond"/>
                <w:szCs w:val="20"/>
                <w:lang w:val="sq-AL"/>
              </w:rPr>
            </w:pPr>
            <w:r w:rsidRPr="00CC49AB">
              <w:rPr>
                <w:rFonts w:ascii="Garamond" w:hAnsi="Garamond"/>
                <w:szCs w:val="20"/>
                <w:lang w:val="sq-AL"/>
              </w:rPr>
              <w:t>Dritare xham tek,</w:t>
            </w:r>
            <w:r w:rsidR="00DC2701" w:rsidRPr="00CC49AB">
              <w:rPr>
                <w:rFonts w:ascii="Garamond" w:hAnsi="Garamond"/>
                <w:szCs w:val="20"/>
                <w:lang w:val="sq-AL"/>
              </w:rPr>
              <w:t xml:space="preserve"> </w:t>
            </w:r>
            <w:r w:rsidRPr="00CC49AB">
              <w:rPr>
                <w:rFonts w:ascii="Garamond" w:hAnsi="Garamond"/>
                <w:szCs w:val="20"/>
                <w:lang w:val="sq-AL"/>
              </w:rPr>
              <w:t xml:space="preserve">koeficienti shkëmbimi i nxehtësisë i axhustuar. </w:t>
            </w:r>
          </w:p>
        </w:tc>
        <w:tc>
          <w:tcPr>
            <w:tcW w:w="1595" w:type="pct"/>
          </w:tcPr>
          <w:p w14:paraId="64545909" w14:textId="77777777" w:rsidR="003C3DA0" w:rsidRPr="00CC49AB" w:rsidRDefault="003C3DA0" w:rsidP="00D34145">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5.2</w:t>
            </w:r>
            <m:oMath>
              <m:r>
                <m:rPr>
                  <m:sty m:val="p"/>
                </m:rPr>
                <w:rPr>
                  <w:rFonts w:ascii="Cambria Math" w:hAnsi="Cambria Math"/>
                  <w:szCs w:val="20"/>
                  <w:lang w:val="sq-AL"/>
                </w:rPr>
                <m:t>(W/</m:t>
              </m:r>
              <m:sSup>
                <m:sSupPr>
                  <m:ctrlPr>
                    <w:rPr>
                      <w:rFonts w:ascii="Cambria Math" w:hAnsi="Cambria Math"/>
                      <w:szCs w:val="20"/>
                      <w:lang w:val="sq-AL"/>
                    </w:rPr>
                  </m:ctrlPr>
                </m:sSupPr>
                <m:e>
                  <m:r>
                    <m:rPr>
                      <m:sty m:val="p"/>
                    </m:rPr>
                    <w:rPr>
                      <w:rFonts w:ascii="Cambria Math" w:hAnsi="Cambria Math"/>
                      <w:szCs w:val="20"/>
                      <w:lang w:val="sq-AL"/>
                    </w:rPr>
                    <m:t>m</m:t>
                  </m:r>
                </m:e>
                <m:sup>
                  <m:r>
                    <m:rPr>
                      <m:sty m:val="p"/>
                    </m:rPr>
                    <w:rPr>
                      <w:rFonts w:ascii="Cambria Math" w:hAnsi="Cambria Math"/>
                      <w:szCs w:val="20"/>
                      <w:lang w:val="sq-AL"/>
                    </w:rPr>
                    <m:t>2</m:t>
                  </m:r>
                </m:sup>
              </m:sSup>
              <m:r>
                <m:rPr>
                  <m:sty m:val="p"/>
                </m:rPr>
                <w:rPr>
                  <w:rFonts w:ascii="Cambria Math" w:hAnsi="Cambria Math"/>
                  <w:szCs w:val="20"/>
                  <w:lang w:val="sq-AL"/>
                </w:rPr>
                <m:t>∙K)</m:t>
              </m:r>
            </m:oMath>
          </w:p>
        </w:tc>
        <w:tc>
          <w:tcPr>
            <w:tcW w:w="1233" w:type="pct"/>
          </w:tcPr>
          <w:p w14:paraId="12E8A8B5" w14:textId="77777777" w:rsidR="003C3DA0" w:rsidRPr="00CC49AB" w:rsidRDefault="003C3DA0" w:rsidP="00D34145">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2,0-2,2[ </w:t>
            </w:r>
            <w:r w:rsidRPr="00CC49AB">
              <w:rPr>
                <w:rStyle w:val="Heading4Char"/>
                <w:rFonts w:ascii="Garamond" w:hAnsi="Garamond" w:cs="Times New Roman"/>
                <w:color w:val="auto"/>
                <w:szCs w:val="20"/>
                <w:lang w:val="sq-AL"/>
              </w:rPr>
              <w:t xml:space="preserve">21 </w:t>
            </w:r>
            <w:r w:rsidRPr="00CC49AB">
              <w:rPr>
                <w:rFonts w:ascii="Garamond" w:hAnsi="Garamond"/>
                <w:szCs w:val="20"/>
                <w:lang w:val="sq-AL"/>
              </w:rPr>
              <w:t>]</w:t>
            </w:r>
          </w:p>
        </w:tc>
      </w:tr>
      <w:tr w:rsidR="003C3DA0" w:rsidRPr="00CC49AB" w14:paraId="4AD4AF9A" w14:textId="77777777" w:rsidTr="00D34145">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556E054C" w14:textId="6AB84650" w:rsidR="003C3DA0" w:rsidRPr="00CC49AB" w:rsidRDefault="003C3DA0" w:rsidP="00D34145">
            <w:pPr>
              <w:spacing w:after="0"/>
              <w:rPr>
                <w:rFonts w:ascii="Garamond" w:hAnsi="Garamond"/>
                <w:szCs w:val="20"/>
                <w:lang w:val="sq-AL"/>
              </w:rPr>
            </w:pPr>
            <w:r w:rsidRPr="00CC49AB">
              <w:rPr>
                <w:rFonts w:ascii="Garamond" w:hAnsi="Garamond"/>
                <w:szCs w:val="20"/>
                <w:lang w:val="sq-AL"/>
              </w:rPr>
              <w:t>koeficienti i matur i shkëmbimit t</w:t>
            </w:r>
            <w:r w:rsidR="009D7BE8">
              <w:rPr>
                <w:rFonts w:ascii="Garamond" w:hAnsi="Garamond"/>
                <w:szCs w:val="20"/>
                <w:lang w:val="sq-AL"/>
              </w:rPr>
              <w:t>ë</w:t>
            </w:r>
            <w:r w:rsidRPr="00CC49AB">
              <w:rPr>
                <w:rFonts w:ascii="Garamond" w:hAnsi="Garamond"/>
                <w:szCs w:val="20"/>
                <w:lang w:val="sq-AL"/>
              </w:rPr>
              <w:t xml:space="preserve"> nxehtësisë për Çati </w:t>
            </w:r>
          </w:p>
        </w:tc>
        <w:tc>
          <w:tcPr>
            <w:tcW w:w="1595" w:type="pct"/>
          </w:tcPr>
          <w:p w14:paraId="78CE0C59" w14:textId="77777777" w:rsidR="003C3DA0" w:rsidRPr="00CC49AB" w:rsidRDefault="003C3DA0" w:rsidP="00D34145">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1.0</w:t>
            </w:r>
            <m:oMath>
              <m:r>
                <m:rPr>
                  <m:sty m:val="p"/>
                </m:rPr>
                <w:rPr>
                  <w:rFonts w:ascii="Cambria Math" w:hAnsi="Cambria Math"/>
                  <w:szCs w:val="20"/>
                  <w:lang w:val="sq-AL"/>
                </w:rPr>
                <m:t>(W/</m:t>
              </m:r>
              <m:sSup>
                <m:sSupPr>
                  <m:ctrlPr>
                    <w:rPr>
                      <w:rFonts w:ascii="Cambria Math" w:hAnsi="Cambria Math"/>
                      <w:szCs w:val="20"/>
                      <w:lang w:val="sq-AL"/>
                    </w:rPr>
                  </m:ctrlPr>
                </m:sSupPr>
                <m:e>
                  <m:r>
                    <m:rPr>
                      <m:sty m:val="p"/>
                    </m:rPr>
                    <w:rPr>
                      <w:rFonts w:ascii="Cambria Math" w:hAnsi="Cambria Math"/>
                      <w:szCs w:val="20"/>
                      <w:lang w:val="sq-AL"/>
                    </w:rPr>
                    <m:t>m</m:t>
                  </m:r>
                </m:e>
                <m:sup>
                  <m:r>
                    <m:rPr>
                      <m:sty m:val="p"/>
                    </m:rPr>
                    <w:rPr>
                      <w:rFonts w:ascii="Cambria Math" w:hAnsi="Cambria Math"/>
                      <w:szCs w:val="20"/>
                      <w:lang w:val="sq-AL"/>
                    </w:rPr>
                    <m:t>2</m:t>
                  </m:r>
                </m:sup>
              </m:sSup>
              <m:r>
                <m:rPr>
                  <m:sty m:val="p"/>
                </m:rPr>
                <w:rPr>
                  <w:rFonts w:ascii="Cambria Math" w:hAnsi="Cambria Math"/>
                  <w:szCs w:val="20"/>
                  <w:lang w:val="sq-AL"/>
                </w:rPr>
                <m:t>∙K)</m:t>
              </m:r>
            </m:oMath>
          </w:p>
        </w:tc>
        <w:tc>
          <w:tcPr>
            <w:tcW w:w="1233" w:type="pct"/>
          </w:tcPr>
          <w:p w14:paraId="13BCBE14" w14:textId="77777777" w:rsidR="003C3DA0" w:rsidRPr="00CC49AB" w:rsidRDefault="003C3DA0" w:rsidP="00D34145">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0,35-0,38[ </w:t>
            </w:r>
            <w:r w:rsidRPr="00CC49AB">
              <w:rPr>
                <w:rStyle w:val="Heading4Char"/>
                <w:rFonts w:ascii="Garamond" w:hAnsi="Garamond" w:cs="Times New Roman"/>
                <w:color w:val="auto"/>
                <w:szCs w:val="20"/>
                <w:lang w:val="sq-AL"/>
              </w:rPr>
              <w:t xml:space="preserve">21 </w:t>
            </w:r>
            <w:r w:rsidRPr="00CC49AB">
              <w:rPr>
                <w:rFonts w:ascii="Garamond" w:hAnsi="Garamond"/>
                <w:szCs w:val="20"/>
                <w:lang w:val="sq-AL"/>
              </w:rPr>
              <w:t>]</w:t>
            </w:r>
          </w:p>
        </w:tc>
      </w:tr>
      <w:tr w:rsidR="003C3DA0" w:rsidRPr="00CC49AB" w14:paraId="6C6CF0CC" w14:textId="77777777" w:rsidTr="00D34145">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5C617279" w14:textId="109C9964" w:rsidR="003C3DA0" w:rsidRPr="00CC49AB" w:rsidRDefault="003C3DA0" w:rsidP="00D34145">
            <w:pPr>
              <w:spacing w:after="0"/>
              <w:rPr>
                <w:rFonts w:ascii="Garamond" w:hAnsi="Garamond"/>
                <w:szCs w:val="20"/>
                <w:lang w:val="sq-AL"/>
              </w:rPr>
            </w:pPr>
            <w:r w:rsidRPr="00CC49AB">
              <w:rPr>
                <w:rFonts w:ascii="Garamond" w:hAnsi="Garamond"/>
                <w:szCs w:val="20"/>
                <w:lang w:val="sq-AL"/>
              </w:rPr>
              <w:t xml:space="preserve">koeficienti shkëmbimi i nxehtësisë i matur Kat </w:t>
            </w:r>
            <w:r w:rsidR="00CC49AB" w:rsidRPr="00CC49AB">
              <w:rPr>
                <w:rFonts w:ascii="Garamond" w:hAnsi="Garamond"/>
                <w:szCs w:val="20"/>
                <w:lang w:val="sq-AL"/>
              </w:rPr>
              <w:t>ndërtesë</w:t>
            </w:r>
            <w:r w:rsidRPr="00CC49AB">
              <w:rPr>
                <w:rFonts w:ascii="Garamond" w:hAnsi="Garamond"/>
                <w:szCs w:val="20"/>
                <w:lang w:val="sq-AL"/>
              </w:rPr>
              <w:t xml:space="preserve"> </w:t>
            </w:r>
          </w:p>
        </w:tc>
        <w:tc>
          <w:tcPr>
            <w:tcW w:w="1595" w:type="pct"/>
          </w:tcPr>
          <w:p w14:paraId="21716965" w14:textId="77777777" w:rsidR="003C3DA0" w:rsidRPr="00CC49AB" w:rsidRDefault="003C3DA0" w:rsidP="00D34145">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1.2</w:t>
            </w:r>
            <m:oMath>
              <m:r>
                <m:rPr>
                  <m:sty m:val="p"/>
                </m:rPr>
                <w:rPr>
                  <w:rFonts w:ascii="Cambria Math" w:hAnsi="Cambria Math"/>
                  <w:szCs w:val="20"/>
                  <w:lang w:val="sq-AL"/>
                </w:rPr>
                <m:t>(W/</m:t>
              </m:r>
              <m:sSup>
                <m:sSupPr>
                  <m:ctrlPr>
                    <w:rPr>
                      <w:rFonts w:ascii="Cambria Math" w:hAnsi="Cambria Math"/>
                      <w:szCs w:val="20"/>
                      <w:lang w:val="sq-AL"/>
                    </w:rPr>
                  </m:ctrlPr>
                </m:sSupPr>
                <m:e>
                  <m:r>
                    <m:rPr>
                      <m:sty m:val="p"/>
                    </m:rPr>
                    <w:rPr>
                      <w:rFonts w:ascii="Cambria Math" w:hAnsi="Cambria Math"/>
                      <w:szCs w:val="20"/>
                      <w:lang w:val="sq-AL"/>
                    </w:rPr>
                    <m:t>m</m:t>
                  </m:r>
                </m:e>
                <m:sup>
                  <m:r>
                    <m:rPr>
                      <m:sty m:val="p"/>
                    </m:rPr>
                    <w:rPr>
                      <w:rFonts w:ascii="Cambria Math" w:hAnsi="Cambria Math"/>
                      <w:szCs w:val="20"/>
                      <w:lang w:val="sq-AL"/>
                    </w:rPr>
                    <m:t>2</m:t>
                  </m:r>
                </m:sup>
              </m:sSup>
              <m:r>
                <m:rPr>
                  <m:sty m:val="p"/>
                </m:rPr>
                <w:rPr>
                  <w:rFonts w:ascii="Cambria Math" w:hAnsi="Cambria Math"/>
                  <w:szCs w:val="20"/>
                  <w:lang w:val="sq-AL"/>
                </w:rPr>
                <m:t>∙K)</m:t>
              </m:r>
            </m:oMath>
          </w:p>
        </w:tc>
        <w:tc>
          <w:tcPr>
            <w:tcW w:w="1233" w:type="pct"/>
          </w:tcPr>
          <w:p w14:paraId="16E50E94" w14:textId="77777777" w:rsidR="003C3DA0" w:rsidRPr="00CC49AB" w:rsidRDefault="003C3DA0" w:rsidP="00D34145">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0"/>
                <w:lang w:val="sq-AL"/>
              </w:rPr>
            </w:pPr>
            <w:r w:rsidRPr="00CC49AB">
              <w:rPr>
                <w:rFonts w:ascii="Garamond" w:hAnsi="Garamond"/>
                <w:szCs w:val="20"/>
                <w:lang w:val="sq-AL"/>
              </w:rPr>
              <w:t xml:space="preserve">0,5[ </w:t>
            </w:r>
            <w:r w:rsidRPr="00CC49AB">
              <w:rPr>
                <w:rStyle w:val="Heading4Char"/>
                <w:rFonts w:ascii="Garamond" w:hAnsi="Garamond" w:cs="Times New Roman"/>
                <w:color w:val="auto"/>
                <w:szCs w:val="20"/>
                <w:lang w:val="sq-AL"/>
              </w:rPr>
              <w:t xml:space="preserve">21 </w:t>
            </w:r>
            <w:r w:rsidRPr="00CC49AB">
              <w:rPr>
                <w:rFonts w:ascii="Garamond" w:hAnsi="Garamond"/>
                <w:szCs w:val="20"/>
                <w:lang w:val="sq-AL"/>
              </w:rPr>
              <w:t>]</w:t>
            </w:r>
          </w:p>
        </w:tc>
      </w:tr>
    </w:tbl>
    <w:p w14:paraId="2A5EA252" w14:textId="77777777" w:rsidR="003C3DA0" w:rsidRPr="00CC49AB" w:rsidRDefault="003C3DA0" w:rsidP="003C3DA0">
      <w:pPr>
        <w:spacing w:after="0" w:line="240" w:lineRule="auto"/>
        <w:rPr>
          <w:rFonts w:ascii="Garamond" w:hAnsi="Garamond" w:cs="Times New Roman"/>
          <w:sz w:val="24"/>
          <w:szCs w:val="24"/>
        </w:rPr>
      </w:pPr>
    </w:p>
    <w:p w14:paraId="0B85DFF6" w14:textId="77777777" w:rsidR="003C3DA0" w:rsidRPr="00CC49AB" w:rsidRDefault="003C3DA0" w:rsidP="00E82E3E">
      <w:pPr>
        <w:pStyle w:val="TEKSTIIIIII"/>
      </w:pPr>
      <w:r w:rsidRPr="00CC49AB">
        <w:t>X.3 Ndërtesa e shkollës e përzgjedhur ka të dhënat e mëposhtme:</w:t>
      </w:r>
    </w:p>
    <w:p w14:paraId="29ED8E60" w14:textId="6CED2C1D" w:rsidR="003C3DA0" w:rsidRPr="00CC49AB" w:rsidRDefault="003C3DA0" w:rsidP="00E82E3E">
      <w:pPr>
        <w:pStyle w:val="TEKSTIIIIII"/>
      </w:pPr>
      <w:r w:rsidRPr="00CC49AB">
        <w:t>Tipi i ndërtesës: Arsim publik (</w:t>
      </w:r>
      <w:r w:rsidR="006E4839" w:rsidRPr="00CC49AB">
        <w:t xml:space="preserve">shkollë </w:t>
      </w:r>
      <w:r w:rsidRPr="00CC49AB">
        <w:t>9</w:t>
      </w:r>
      <w:r w:rsidR="006E4839">
        <w:t>-</w:t>
      </w:r>
      <w:r w:rsidRPr="00CC49AB">
        <w:t>vjeçare)</w:t>
      </w:r>
    </w:p>
    <w:p w14:paraId="197BC096" w14:textId="028902FD" w:rsidR="003C3DA0" w:rsidRPr="00CC49AB" w:rsidRDefault="00CC49AB" w:rsidP="00E82E3E">
      <w:pPr>
        <w:pStyle w:val="TEKSTIIIIII"/>
      </w:pPr>
      <w:r>
        <w:t>Nr. i kateve</w:t>
      </w:r>
      <w:r w:rsidR="003C3DA0" w:rsidRPr="00CC49AB">
        <w:t>: 3</w:t>
      </w:r>
    </w:p>
    <w:p w14:paraId="3B97E773" w14:textId="77777777" w:rsidR="003C3DA0" w:rsidRPr="00CC49AB" w:rsidRDefault="003C3DA0" w:rsidP="00E82E3E">
      <w:pPr>
        <w:pStyle w:val="TEKSTIIIIII"/>
      </w:pPr>
      <w:r w:rsidRPr="00CC49AB">
        <w:t>Sipërfaqja totale: 2840 m</w:t>
      </w:r>
      <w:r w:rsidRPr="00CC49AB">
        <w:rPr>
          <w:vertAlign w:val="superscript"/>
        </w:rPr>
        <w:t>2</w:t>
      </w:r>
    </w:p>
    <w:p w14:paraId="4D970004" w14:textId="77777777" w:rsidR="003C3DA0" w:rsidRPr="00CC49AB" w:rsidRDefault="003C3DA0" w:rsidP="00E82E3E">
      <w:pPr>
        <w:pStyle w:val="TEKSTIIIIII"/>
      </w:pPr>
      <w:r w:rsidRPr="00CC49AB">
        <w:t>Numri i punonjësve: 48</w:t>
      </w:r>
    </w:p>
    <w:p w14:paraId="34E8801B" w14:textId="77777777" w:rsidR="003C3DA0" w:rsidRPr="00CC49AB" w:rsidRDefault="003C3DA0" w:rsidP="00E82E3E">
      <w:pPr>
        <w:pStyle w:val="TEKSTIIIIII"/>
      </w:pPr>
      <w:r w:rsidRPr="00CC49AB">
        <w:t>Numri i nxënësve: 725 (32 nxënës/klasë)</w:t>
      </w:r>
    </w:p>
    <w:p w14:paraId="56875FCD" w14:textId="58395CC4" w:rsidR="003C3DA0" w:rsidRPr="00CC49AB" w:rsidRDefault="003C3DA0" w:rsidP="00E82E3E">
      <w:pPr>
        <w:pStyle w:val="TEKSTIIIIII"/>
      </w:pPr>
      <w:r w:rsidRPr="00CC49AB">
        <w:t>Ditët vjetore të punës: 5</w:t>
      </w:r>
      <w:r w:rsidR="00CC49AB">
        <w:t xml:space="preserve"> </w:t>
      </w:r>
      <w:r w:rsidRPr="00CC49AB">
        <w:t>ditë</w:t>
      </w:r>
      <w:r w:rsidR="009C03C5" w:rsidRPr="00CC49AB">
        <w:t>/</w:t>
      </w:r>
      <w:r w:rsidRPr="00CC49AB">
        <w:t>7 ditë, me një kapacitet të reduktuar gjatë stinës së verës.</w:t>
      </w:r>
    </w:p>
    <w:p w14:paraId="22732D11" w14:textId="77777777" w:rsidR="003C3DA0" w:rsidRPr="00CC49AB" w:rsidRDefault="003C3DA0" w:rsidP="00E82E3E">
      <w:pPr>
        <w:pStyle w:val="TEKSTIIIIII"/>
      </w:pPr>
      <w:r w:rsidRPr="00CC49AB">
        <w:t>Orari i përditshëm operativ: 11 orë /24 orë (2 turne)</w:t>
      </w:r>
    </w:p>
    <w:p w14:paraId="3794A6BD" w14:textId="1B444749" w:rsidR="003C3DA0" w:rsidRPr="00CC49AB" w:rsidRDefault="003C3DA0" w:rsidP="00E82E3E">
      <w:pPr>
        <w:pStyle w:val="TEKSTIIIIII"/>
      </w:pPr>
      <w:r w:rsidRPr="00CC49AB">
        <w:t>Ndërtesa e përzgjedhur për</w:t>
      </w:r>
      <w:r w:rsidR="00CC49AB">
        <w:t>b</w:t>
      </w:r>
      <w:r w:rsidRPr="00CC49AB">
        <w:t>ëhet nga 3 kate dhe me zona me destinacion salla dhe ambiente studimi, klasa, palestër me dhoma zhveshje, zyra, salla mbledhje, kor</w:t>
      </w:r>
      <w:r w:rsidR="00CC49AB">
        <w:t>r</w:t>
      </w:r>
      <w:r w:rsidRPr="00CC49AB">
        <w:t>idor, tualet, bibliotekë, sallë IT, depo. Ndërtesa është e patermoizoluar dhe me sistem siste</w:t>
      </w:r>
      <w:r w:rsidR="00CC49AB">
        <w:t>m</w:t>
      </w:r>
      <w:r w:rsidRPr="00CC49AB">
        <w:t xml:space="preserve"> </w:t>
      </w:r>
      <w:r w:rsidR="00F94D19" w:rsidRPr="00CC49AB">
        <w:t>qendror</w:t>
      </w:r>
      <w:r w:rsidRPr="00CC49AB">
        <w:t xml:space="preserve"> ngrohje me naftë me rendiment të ulët. Nuk ka sistem/pajisje për gjenerimin e ujit të ngrohtë sanitar.</w:t>
      </w:r>
    </w:p>
    <w:p w14:paraId="5CCD7806" w14:textId="77777777" w:rsidR="00E82E3E" w:rsidRPr="00CC49AB" w:rsidRDefault="00E82E3E" w:rsidP="003C3DA0">
      <w:pPr>
        <w:spacing w:after="0" w:line="240" w:lineRule="auto"/>
        <w:rPr>
          <w:rFonts w:ascii="Garamond" w:hAnsi="Garamond" w:cs="Times New Roman"/>
          <w:b/>
          <w:bCs/>
          <w:sz w:val="24"/>
          <w:szCs w:val="24"/>
        </w:rPr>
      </w:pPr>
    </w:p>
    <w:p w14:paraId="51827670"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Muret e jashtme 38 cm: U = 1.35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tbl>
      <w:tblPr>
        <w:tblStyle w:val="TableGrid"/>
        <w:tblW w:w="5000" w:type="pct"/>
        <w:jc w:val="center"/>
        <w:tblLook w:val="04A0" w:firstRow="1" w:lastRow="0" w:firstColumn="1" w:lastColumn="0" w:noHBand="0" w:noVBand="1"/>
      </w:tblPr>
      <w:tblGrid>
        <w:gridCol w:w="3084"/>
        <w:gridCol w:w="1651"/>
        <w:gridCol w:w="1765"/>
        <w:gridCol w:w="1524"/>
        <w:gridCol w:w="1326"/>
      </w:tblGrid>
      <w:tr w:rsidR="003C3DA0" w:rsidRPr="00CC49AB" w14:paraId="72936F71" w14:textId="77777777" w:rsidTr="00D34145">
        <w:trPr>
          <w:trHeight w:val="20"/>
          <w:jc w:val="center"/>
        </w:trPr>
        <w:tc>
          <w:tcPr>
            <w:tcW w:w="1649" w:type="pct"/>
            <w:vAlign w:val="center"/>
          </w:tcPr>
          <w:p w14:paraId="150694FC"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Materiali</w:t>
            </w:r>
          </w:p>
        </w:tc>
        <w:tc>
          <w:tcPr>
            <w:tcW w:w="883" w:type="pct"/>
            <w:vAlign w:val="center"/>
          </w:tcPr>
          <w:p w14:paraId="388E4969"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Trashësia</w:t>
            </w:r>
          </w:p>
        </w:tc>
        <w:tc>
          <w:tcPr>
            <w:tcW w:w="944" w:type="pct"/>
            <w:vAlign w:val="center"/>
          </w:tcPr>
          <w:p w14:paraId="45A30E05"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Koeficienti i përcjell. termike</w:t>
            </w:r>
          </w:p>
        </w:tc>
        <w:tc>
          <w:tcPr>
            <w:tcW w:w="815" w:type="pct"/>
            <w:vAlign w:val="center"/>
          </w:tcPr>
          <w:p w14:paraId="1B5DBD98"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Nxehtësia Specifike</w:t>
            </w:r>
          </w:p>
        </w:tc>
        <w:tc>
          <w:tcPr>
            <w:tcW w:w="709" w:type="pct"/>
            <w:vAlign w:val="center"/>
          </w:tcPr>
          <w:p w14:paraId="763F39A5"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Densiteti</w:t>
            </w:r>
          </w:p>
        </w:tc>
      </w:tr>
      <w:tr w:rsidR="003C3DA0" w:rsidRPr="00CC49AB" w14:paraId="1C1A0DC1" w14:textId="77777777" w:rsidTr="00D34145">
        <w:trPr>
          <w:trHeight w:val="20"/>
          <w:jc w:val="center"/>
        </w:trPr>
        <w:tc>
          <w:tcPr>
            <w:tcW w:w="1649" w:type="pct"/>
          </w:tcPr>
          <w:p w14:paraId="1D272FA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Përshkrimi i strukturave të murit</w:t>
            </w:r>
          </w:p>
        </w:tc>
        <w:tc>
          <w:tcPr>
            <w:tcW w:w="883" w:type="pct"/>
          </w:tcPr>
          <w:p w14:paraId="035CA97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(cm)</w:t>
            </w:r>
          </w:p>
        </w:tc>
        <w:tc>
          <w:tcPr>
            <w:tcW w:w="944" w:type="pct"/>
          </w:tcPr>
          <w:p w14:paraId="14DCD9E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W/(m</w:t>
            </w:r>
            <m:oMath>
              <m:r>
                <w:rPr>
                  <w:rFonts w:ascii="Cambria Math" w:hAnsi="Cambria Math"/>
                  <w:szCs w:val="20"/>
                  <w:lang w:val="sq-AL"/>
                </w:rPr>
                <m:t>∙</m:t>
              </m:r>
            </m:oMath>
            <w:r w:rsidRPr="00CC49AB">
              <w:rPr>
                <w:rFonts w:ascii="Garamond" w:hAnsi="Garamond" w:cs="Times New Roman"/>
                <w:szCs w:val="20"/>
                <w:lang w:val="sq-AL"/>
              </w:rPr>
              <w:t>K)</w:t>
            </w:r>
          </w:p>
        </w:tc>
        <w:tc>
          <w:tcPr>
            <w:tcW w:w="815" w:type="pct"/>
          </w:tcPr>
          <w:p w14:paraId="77A0067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kJ/(kg</w:t>
            </w:r>
            <m:oMath>
              <m:r>
                <w:rPr>
                  <w:rFonts w:ascii="Cambria Math" w:hAnsi="Cambria Math"/>
                  <w:szCs w:val="20"/>
                  <w:lang w:val="sq-AL"/>
                </w:rPr>
                <m:t>∙</m:t>
              </m:r>
            </m:oMath>
            <w:r w:rsidRPr="00CC49AB">
              <w:rPr>
                <w:rFonts w:ascii="Garamond" w:hAnsi="Garamond" w:cs="Times New Roman"/>
                <w:szCs w:val="20"/>
                <w:lang w:val="sq-AL"/>
              </w:rPr>
              <w:t>K)</w:t>
            </w:r>
          </w:p>
        </w:tc>
        <w:tc>
          <w:tcPr>
            <w:tcW w:w="709" w:type="pct"/>
          </w:tcPr>
          <w:p w14:paraId="5125397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Kg/m</w:t>
            </w:r>
            <w:r w:rsidRPr="00CC49AB">
              <w:rPr>
                <w:rFonts w:ascii="Garamond" w:hAnsi="Garamond" w:cs="Times New Roman"/>
                <w:szCs w:val="20"/>
                <w:vertAlign w:val="superscript"/>
                <w:lang w:val="sq-AL"/>
              </w:rPr>
              <w:t>3</w:t>
            </w:r>
          </w:p>
        </w:tc>
      </w:tr>
      <w:tr w:rsidR="003C3DA0" w:rsidRPr="00CC49AB" w14:paraId="53B19BF0" w14:textId="77777777" w:rsidTr="00D34145">
        <w:trPr>
          <w:trHeight w:val="20"/>
          <w:jc w:val="center"/>
        </w:trPr>
        <w:tc>
          <w:tcPr>
            <w:tcW w:w="1649" w:type="pct"/>
          </w:tcPr>
          <w:p w14:paraId="2E8E6D3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28FFE6F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7C4C565D"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179A165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0D56BD8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35282D59" w14:textId="77777777" w:rsidTr="00D34145">
        <w:trPr>
          <w:trHeight w:val="20"/>
          <w:jc w:val="center"/>
        </w:trPr>
        <w:tc>
          <w:tcPr>
            <w:tcW w:w="1649" w:type="pct"/>
          </w:tcPr>
          <w:p w14:paraId="5FB8335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Tulla të plota</w:t>
            </w:r>
          </w:p>
        </w:tc>
        <w:tc>
          <w:tcPr>
            <w:tcW w:w="883" w:type="pct"/>
          </w:tcPr>
          <w:p w14:paraId="38971CD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38</w:t>
            </w:r>
          </w:p>
        </w:tc>
        <w:tc>
          <w:tcPr>
            <w:tcW w:w="944" w:type="pct"/>
          </w:tcPr>
          <w:p w14:paraId="183A952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0.72</w:t>
            </w:r>
          </w:p>
        </w:tc>
        <w:tc>
          <w:tcPr>
            <w:tcW w:w="815" w:type="pct"/>
          </w:tcPr>
          <w:p w14:paraId="1A79280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0.82</w:t>
            </w:r>
          </w:p>
        </w:tc>
        <w:tc>
          <w:tcPr>
            <w:tcW w:w="709" w:type="pct"/>
          </w:tcPr>
          <w:p w14:paraId="3502529D"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1,900.00</w:t>
            </w:r>
          </w:p>
        </w:tc>
      </w:tr>
      <w:tr w:rsidR="003C3DA0" w:rsidRPr="00CC49AB" w14:paraId="23A1FD38" w14:textId="77777777" w:rsidTr="00D34145">
        <w:trPr>
          <w:trHeight w:val="20"/>
          <w:jc w:val="center"/>
        </w:trPr>
        <w:tc>
          <w:tcPr>
            <w:tcW w:w="1649" w:type="pct"/>
          </w:tcPr>
          <w:p w14:paraId="616080C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4E393D2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04EB68A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561B32C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6C76C64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bl>
    <w:p w14:paraId="187C1C65" w14:textId="77777777" w:rsidR="003C3DA0" w:rsidRPr="00CC49AB" w:rsidRDefault="003C3DA0" w:rsidP="003C3DA0">
      <w:pPr>
        <w:spacing w:after="0" w:line="240" w:lineRule="auto"/>
        <w:rPr>
          <w:rFonts w:ascii="Garamond" w:hAnsi="Garamond" w:cs="Times New Roman"/>
          <w:sz w:val="24"/>
          <w:szCs w:val="24"/>
        </w:rPr>
      </w:pPr>
    </w:p>
    <w:p w14:paraId="6C5A1A5E"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Dysheme betoni me pllaka: U = 1.25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tbl>
      <w:tblPr>
        <w:tblStyle w:val="TableGrid"/>
        <w:tblW w:w="5000" w:type="pct"/>
        <w:tblLook w:val="04A0" w:firstRow="1" w:lastRow="0" w:firstColumn="1" w:lastColumn="0" w:noHBand="0" w:noVBand="1"/>
      </w:tblPr>
      <w:tblGrid>
        <w:gridCol w:w="3084"/>
        <w:gridCol w:w="1651"/>
        <w:gridCol w:w="1765"/>
        <w:gridCol w:w="1524"/>
        <w:gridCol w:w="1326"/>
      </w:tblGrid>
      <w:tr w:rsidR="003C3DA0" w:rsidRPr="00CC49AB" w14:paraId="188677DB" w14:textId="77777777" w:rsidTr="00D34145">
        <w:trPr>
          <w:trHeight w:val="20"/>
        </w:trPr>
        <w:tc>
          <w:tcPr>
            <w:tcW w:w="1649" w:type="pct"/>
            <w:vAlign w:val="center"/>
          </w:tcPr>
          <w:p w14:paraId="57B27385"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Materiali</w:t>
            </w:r>
          </w:p>
        </w:tc>
        <w:tc>
          <w:tcPr>
            <w:tcW w:w="883" w:type="pct"/>
            <w:vAlign w:val="center"/>
          </w:tcPr>
          <w:p w14:paraId="74069A64"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Trashësia</w:t>
            </w:r>
          </w:p>
        </w:tc>
        <w:tc>
          <w:tcPr>
            <w:tcW w:w="944" w:type="pct"/>
            <w:vAlign w:val="center"/>
          </w:tcPr>
          <w:p w14:paraId="3C5DEFCE"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Koeficienti i përcjell. termike</w:t>
            </w:r>
          </w:p>
        </w:tc>
        <w:tc>
          <w:tcPr>
            <w:tcW w:w="815" w:type="pct"/>
            <w:vAlign w:val="center"/>
          </w:tcPr>
          <w:p w14:paraId="7AC586E0"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Nxehtësia Specifike</w:t>
            </w:r>
          </w:p>
        </w:tc>
        <w:tc>
          <w:tcPr>
            <w:tcW w:w="709" w:type="pct"/>
            <w:vAlign w:val="center"/>
          </w:tcPr>
          <w:p w14:paraId="06D445CD"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Densiteti</w:t>
            </w:r>
          </w:p>
        </w:tc>
      </w:tr>
      <w:tr w:rsidR="003C3DA0" w:rsidRPr="00CC49AB" w14:paraId="3682F1AD" w14:textId="77777777" w:rsidTr="00D34145">
        <w:trPr>
          <w:trHeight w:val="20"/>
        </w:trPr>
        <w:tc>
          <w:tcPr>
            <w:tcW w:w="1649" w:type="pct"/>
          </w:tcPr>
          <w:p w14:paraId="79B0D0BD"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Përshkrimi i strukturave të murit</w:t>
            </w:r>
          </w:p>
        </w:tc>
        <w:tc>
          <w:tcPr>
            <w:tcW w:w="883" w:type="pct"/>
          </w:tcPr>
          <w:p w14:paraId="0F44EE1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(cm)</w:t>
            </w:r>
          </w:p>
        </w:tc>
        <w:tc>
          <w:tcPr>
            <w:tcW w:w="944" w:type="pct"/>
          </w:tcPr>
          <w:p w14:paraId="626F36A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W/(m</w:t>
            </w:r>
            <m:oMath>
              <m:r>
                <w:rPr>
                  <w:rFonts w:ascii="Cambria Math" w:hAnsi="Cambria Math"/>
                  <w:szCs w:val="20"/>
                  <w:lang w:val="sq-AL"/>
                </w:rPr>
                <m:t>∙</m:t>
              </m:r>
            </m:oMath>
            <w:r w:rsidRPr="00CC49AB">
              <w:rPr>
                <w:rFonts w:ascii="Garamond" w:hAnsi="Garamond" w:cs="Times New Roman"/>
                <w:szCs w:val="20"/>
                <w:lang w:val="sq-AL"/>
              </w:rPr>
              <w:t>K)</w:t>
            </w:r>
          </w:p>
        </w:tc>
        <w:tc>
          <w:tcPr>
            <w:tcW w:w="815" w:type="pct"/>
          </w:tcPr>
          <w:p w14:paraId="5F8FC0DD"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kJ/(kg</w:t>
            </w:r>
            <m:oMath>
              <m:r>
                <w:rPr>
                  <w:rFonts w:ascii="Cambria Math" w:hAnsi="Cambria Math"/>
                  <w:szCs w:val="20"/>
                  <w:lang w:val="sq-AL"/>
                </w:rPr>
                <m:t>∙</m:t>
              </m:r>
            </m:oMath>
            <w:r w:rsidRPr="00CC49AB">
              <w:rPr>
                <w:rFonts w:ascii="Garamond" w:hAnsi="Garamond" w:cs="Times New Roman"/>
                <w:szCs w:val="20"/>
                <w:lang w:val="sq-AL"/>
              </w:rPr>
              <w:t>K)</w:t>
            </w:r>
          </w:p>
        </w:tc>
        <w:tc>
          <w:tcPr>
            <w:tcW w:w="709" w:type="pct"/>
          </w:tcPr>
          <w:p w14:paraId="28E6BA3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Kg/m</w:t>
            </w:r>
            <w:r w:rsidRPr="00CC49AB">
              <w:rPr>
                <w:rFonts w:ascii="Garamond" w:hAnsi="Garamond" w:cs="Times New Roman"/>
                <w:szCs w:val="20"/>
                <w:vertAlign w:val="superscript"/>
                <w:lang w:val="sq-AL"/>
              </w:rPr>
              <w:t>3</w:t>
            </w:r>
          </w:p>
        </w:tc>
      </w:tr>
      <w:tr w:rsidR="003C3DA0" w:rsidRPr="00CC49AB" w14:paraId="4F1F4E10" w14:textId="77777777" w:rsidTr="00D34145">
        <w:trPr>
          <w:trHeight w:val="20"/>
        </w:trPr>
        <w:tc>
          <w:tcPr>
            <w:tcW w:w="1649" w:type="pct"/>
          </w:tcPr>
          <w:p w14:paraId="587E52F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Pllaka qeramike</w:t>
            </w:r>
          </w:p>
        </w:tc>
        <w:tc>
          <w:tcPr>
            <w:tcW w:w="883" w:type="pct"/>
          </w:tcPr>
          <w:p w14:paraId="014099E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265D0F2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1.05</w:t>
            </w:r>
          </w:p>
        </w:tc>
        <w:tc>
          <w:tcPr>
            <w:tcW w:w="815" w:type="pct"/>
          </w:tcPr>
          <w:p w14:paraId="5B1B3C03" w14:textId="77777777" w:rsidR="003C3DA0" w:rsidRPr="00CC49AB" w:rsidRDefault="003C3DA0" w:rsidP="008E11B0">
            <w:pPr>
              <w:spacing w:after="0"/>
              <w:rPr>
                <w:rFonts w:ascii="Garamond" w:hAnsi="Garamond" w:cs="Times New Roman"/>
                <w:szCs w:val="20"/>
                <w:lang w:val="sq-AL"/>
              </w:rPr>
            </w:pPr>
          </w:p>
        </w:tc>
        <w:tc>
          <w:tcPr>
            <w:tcW w:w="709" w:type="pct"/>
          </w:tcPr>
          <w:p w14:paraId="3EDA133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2,000.00</w:t>
            </w:r>
          </w:p>
        </w:tc>
      </w:tr>
      <w:tr w:rsidR="003C3DA0" w:rsidRPr="00CC49AB" w14:paraId="7A797EDE" w14:textId="77777777" w:rsidTr="00D34145">
        <w:trPr>
          <w:trHeight w:val="20"/>
        </w:trPr>
        <w:tc>
          <w:tcPr>
            <w:tcW w:w="1649" w:type="pct"/>
          </w:tcPr>
          <w:p w14:paraId="7F02A10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Llaç çimentoje</w:t>
            </w:r>
          </w:p>
        </w:tc>
        <w:tc>
          <w:tcPr>
            <w:tcW w:w="883" w:type="pct"/>
          </w:tcPr>
          <w:p w14:paraId="22E8E5A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5BC0378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781EFE6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0.91</w:t>
            </w:r>
          </w:p>
        </w:tc>
        <w:tc>
          <w:tcPr>
            <w:tcW w:w="709" w:type="pct"/>
          </w:tcPr>
          <w:p w14:paraId="581360E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61140AD1" w14:textId="77777777" w:rsidTr="00D34145">
        <w:trPr>
          <w:trHeight w:val="20"/>
        </w:trPr>
        <w:tc>
          <w:tcPr>
            <w:tcW w:w="1649" w:type="pct"/>
          </w:tcPr>
          <w:p w14:paraId="2204FBA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Hidroizolim</w:t>
            </w:r>
          </w:p>
        </w:tc>
        <w:tc>
          <w:tcPr>
            <w:tcW w:w="883" w:type="pct"/>
          </w:tcPr>
          <w:p w14:paraId="3436991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0.4</w:t>
            </w:r>
          </w:p>
        </w:tc>
        <w:tc>
          <w:tcPr>
            <w:tcW w:w="944" w:type="pct"/>
          </w:tcPr>
          <w:p w14:paraId="2D9D0C3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0.26</w:t>
            </w:r>
          </w:p>
        </w:tc>
        <w:tc>
          <w:tcPr>
            <w:tcW w:w="815" w:type="pct"/>
          </w:tcPr>
          <w:p w14:paraId="7CEB28B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1.51</w:t>
            </w:r>
          </w:p>
        </w:tc>
        <w:tc>
          <w:tcPr>
            <w:tcW w:w="709" w:type="pct"/>
          </w:tcPr>
          <w:p w14:paraId="648518C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1,300.00</w:t>
            </w:r>
          </w:p>
        </w:tc>
      </w:tr>
      <w:tr w:rsidR="003C3DA0" w:rsidRPr="00CC49AB" w14:paraId="3D3A9766" w14:textId="77777777" w:rsidTr="00D34145">
        <w:trPr>
          <w:trHeight w:val="20"/>
        </w:trPr>
        <w:tc>
          <w:tcPr>
            <w:tcW w:w="1649" w:type="pct"/>
          </w:tcPr>
          <w:p w14:paraId="58EFD82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Beton</w:t>
            </w:r>
          </w:p>
        </w:tc>
        <w:tc>
          <w:tcPr>
            <w:tcW w:w="883" w:type="pct"/>
          </w:tcPr>
          <w:p w14:paraId="044537E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8</w:t>
            </w:r>
          </w:p>
        </w:tc>
        <w:tc>
          <w:tcPr>
            <w:tcW w:w="944" w:type="pct"/>
          </w:tcPr>
          <w:p w14:paraId="6E7E4E9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1.91</w:t>
            </w:r>
          </w:p>
        </w:tc>
        <w:tc>
          <w:tcPr>
            <w:tcW w:w="815" w:type="pct"/>
          </w:tcPr>
          <w:p w14:paraId="7E98EC9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0.88</w:t>
            </w:r>
          </w:p>
        </w:tc>
        <w:tc>
          <w:tcPr>
            <w:tcW w:w="709" w:type="pct"/>
          </w:tcPr>
          <w:p w14:paraId="4BBA181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2,000.00</w:t>
            </w:r>
          </w:p>
        </w:tc>
      </w:tr>
      <w:tr w:rsidR="003C3DA0" w:rsidRPr="00CC49AB" w14:paraId="064730DC" w14:textId="77777777" w:rsidTr="00D34145">
        <w:trPr>
          <w:trHeight w:val="20"/>
        </w:trPr>
        <w:tc>
          <w:tcPr>
            <w:tcW w:w="1649" w:type="pct"/>
          </w:tcPr>
          <w:p w14:paraId="0BCEFF9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lastRenderedPageBreak/>
              <w:t>Çakull</w:t>
            </w:r>
          </w:p>
        </w:tc>
        <w:tc>
          <w:tcPr>
            <w:tcW w:w="883" w:type="pct"/>
          </w:tcPr>
          <w:p w14:paraId="1F3128E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w:t>
            </w:r>
          </w:p>
        </w:tc>
        <w:tc>
          <w:tcPr>
            <w:tcW w:w="944" w:type="pct"/>
          </w:tcPr>
          <w:p w14:paraId="3BFA7A2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2.2</w:t>
            </w:r>
          </w:p>
        </w:tc>
        <w:tc>
          <w:tcPr>
            <w:tcW w:w="815" w:type="pct"/>
          </w:tcPr>
          <w:p w14:paraId="132D4DBD"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0.88</w:t>
            </w:r>
          </w:p>
        </w:tc>
        <w:tc>
          <w:tcPr>
            <w:tcW w:w="709" w:type="pct"/>
          </w:tcPr>
          <w:p w14:paraId="4C0C132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2,400.00</w:t>
            </w:r>
          </w:p>
        </w:tc>
      </w:tr>
      <w:tr w:rsidR="003C3DA0" w:rsidRPr="00CC49AB" w14:paraId="43CD92F3" w14:textId="77777777" w:rsidTr="00D34145">
        <w:trPr>
          <w:trHeight w:val="20"/>
        </w:trPr>
        <w:tc>
          <w:tcPr>
            <w:tcW w:w="1649" w:type="pct"/>
          </w:tcPr>
          <w:p w14:paraId="742A272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Tokë e ngjeshur</w:t>
            </w:r>
          </w:p>
        </w:tc>
        <w:tc>
          <w:tcPr>
            <w:tcW w:w="883" w:type="pct"/>
          </w:tcPr>
          <w:p w14:paraId="102D356D"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60</w:t>
            </w:r>
          </w:p>
        </w:tc>
        <w:tc>
          <w:tcPr>
            <w:tcW w:w="944" w:type="pct"/>
          </w:tcPr>
          <w:p w14:paraId="31674ED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w:t>
            </w:r>
          </w:p>
        </w:tc>
        <w:tc>
          <w:tcPr>
            <w:tcW w:w="815" w:type="pct"/>
          </w:tcPr>
          <w:p w14:paraId="6349844C" w14:textId="77777777" w:rsidR="003C3DA0" w:rsidRPr="00CC49AB" w:rsidRDefault="003C3DA0" w:rsidP="008E11B0">
            <w:pPr>
              <w:spacing w:after="0"/>
              <w:rPr>
                <w:rFonts w:ascii="Garamond" w:hAnsi="Garamond" w:cs="Times New Roman"/>
                <w:szCs w:val="20"/>
                <w:lang w:val="sq-AL"/>
              </w:rPr>
            </w:pPr>
          </w:p>
        </w:tc>
        <w:tc>
          <w:tcPr>
            <w:tcW w:w="709" w:type="pct"/>
          </w:tcPr>
          <w:p w14:paraId="166535CC" w14:textId="77777777" w:rsidR="003C3DA0" w:rsidRPr="00CC49AB" w:rsidRDefault="003C3DA0" w:rsidP="008E11B0">
            <w:pPr>
              <w:spacing w:after="0"/>
              <w:rPr>
                <w:rFonts w:ascii="Garamond" w:hAnsi="Garamond" w:cs="Times New Roman"/>
                <w:szCs w:val="20"/>
                <w:lang w:val="sq-AL"/>
              </w:rPr>
            </w:pPr>
          </w:p>
        </w:tc>
      </w:tr>
      <w:tr w:rsidR="003C3DA0" w:rsidRPr="00CC49AB" w14:paraId="108CE662" w14:textId="77777777" w:rsidTr="00D34145">
        <w:trPr>
          <w:trHeight w:val="20"/>
        </w:trPr>
        <w:tc>
          <w:tcPr>
            <w:tcW w:w="1649" w:type="pct"/>
          </w:tcPr>
          <w:p w14:paraId="408B44D3" w14:textId="77777777" w:rsidR="003C3DA0" w:rsidRPr="00CC49AB" w:rsidRDefault="003C3DA0" w:rsidP="008E11B0">
            <w:pPr>
              <w:spacing w:after="0"/>
              <w:rPr>
                <w:rFonts w:ascii="Garamond" w:hAnsi="Garamond" w:cs="Times New Roman"/>
                <w:szCs w:val="20"/>
                <w:lang w:val="sq-AL"/>
              </w:rPr>
            </w:pPr>
          </w:p>
        </w:tc>
        <w:tc>
          <w:tcPr>
            <w:tcW w:w="883" w:type="pct"/>
          </w:tcPr>
          <w:p w14:paraId="39DC369B" w14:textId="77777777" w:rsidR="003C3DA0" w:rsidRPr="00CC49AB" w:rsidRDefault="003C3DA0" w:rsidP="008E11B0">
            <w:pPr>
              <w:spacing w:after="0"/>
              <w:rPr>
                <w:rFonts w:ascii="Garamond" w:hAnsi="Garamond" w:cs="Times New Roman"/>
                <w:szCs w:val="20"/>
                <w:lang w:val="sq-AL"/>
              </w:rPr>
            </w:pPr>
          </w:p>
        </w:tc>
        <w:tc>
          <w:tcPr>
            <w:tcW w:w="944" w:type="pct"/>
          </w:tcPr>
          <w:p w14:paraId="5027BDFC" w14:textId="77777777" w:rsidR="003C3DA0" w:rsidRPr="00CC49AB" w:rsidRDefault="003C3DA0" w:rsidP="008E11B0">
            <w:pPr>
              <w:spacing w:after="0"/>
              <w:rPr>
                <w:rFonts w:ascii="Garamond" w:hAnsi="Garamond" w:cs="Times New Roman"/>
                <w:szCs w:val="20"/>
                <w:lang w:val="sq-AL"/>
              </w:rPr>
            </w:pPr>
          </w:p>
        </w:tc>
        <w:tc>
          <w:tcPr>
            <w:tcW w:w="815" w:type="pct"/>
          </w:tcPr>
          <w:p w14:paraId="1FB0590C" w14:textId="77777777" w:rsidR="003C3DA0" w:rsidRPr="00CC49AB" w:rsidRDefault="003C3DA0" w:rsidP="008E11B0">
            <w:pPr>
              <w:spacing w:after="0"/>
              <w:rPr>
                <w:rFonts w:ascii="Garamond" w:hAnsi="Garamond" w:cs="Times New Roman"/>
                <w:szCs w:val="20"/>
                <w:lang w:val="sq-AL"/>
              </w:rPr>
            </w:pPr>
          </w:p>
        </w:tc>
        <w:tc>
          <w:tcPr>
            <w:tcW w:w="709" w:type="pct"/>
          </w:tcPr>
          <w:p w14:paraId="4B54D56F" w14:textId="77777777" w:rsidR="003C3DA0" w:rsidRPr="00CC49AB" w:rsidRDefault="003C3DA0" w:rsidP="008E11B0">
            <w:pPr>
              <w:spacing w:after="0"/>
              <w:rPr>
                <w:rFonts w:ascii="Garamond" w:hAnsi="Garamond" w:cs="Times New Roman"/>
                <w:szCs w:val="20"/>
                <w:lang w:val="sq-AL"/>
              </w:rPr>
            </w:pPr>
          </w:p>
        </w:tc>
      </w:tr>
      <w:tr w:rsidR="003C3DA0" w:rsidRPr="00CC49AB" w14:paraId="3F111459" w14:textId="77777777" w:rsidTr="00D34145">
        <w:trPr>
          <w:trHeight w:val="20"/>
        </w:trPr>
        <w:tc>
          <w:tcPr>
            <w:tcW w:w="1649" w:type="pct"/>
          </w:tcPr>
          <w:p w14:paraId="086EF607" w14:textId="77777777" w:rsidR="003C3DA0" w:rsidRPr="00CC49AB" w:rsidRDefault="003C3DA0" w:rsidP="008E11B0">
            <w:pPr>
              <w:spacing w:after="0"/>
              <w:rPr>
                <w:rFonts w:ascii="Garamond" w:hAnsi="Garamond" w:cs="Times New Roman"/>
                <w:szCs w:val="20"/>
                <w:lang w:val="sq-AL"/>
              </w:rPr>
            </w:pPr>
          </w:p>
        </w:tc>
        <w:tc>
          <w:tcPr>
            <w:tcW w:w="883" w:type="pct"/>
          </w:tcPr>
          <w:p w14:paraId="23E11567" w14:textId="77777777" w:rsidR="003C3DA0" w:rsidRPr="00CC49AB" w:rsidRDefault="003C3DA0" w:rsidP="008E11B0">
            <w:pPr>
              <w:spacing w:after="0"/>
              <w:rPr>
                <w:rFonts w:ascii="Garamond" w:hAnsi="Garamond" w:cs="Times New Roman"/>
                <w:szCs w:val="20"/>
                <w:lang w:val="sq-AL"/>
              </w:rPr>
            </w:pPr>
          </w:p>
        </w:tc>
        <w:tc>
          <w:tcPr>
            <w:tcW w:w="944" w:type="pct"/>
          </w:tcPr>
          <w:p w14:paraId="0CFEE65D" w14:textId="77777777" w:rsidR="003C3DA0" w:rsidRPr="00CC49AB" w:rsidRDefault="003C3DA0" w:rsidP="008E11B0">
            <w:pPr>
              <w:spacing w:after="0"/>
              <w:rPr>
                <w:rFonts w:ascii="Garamond" w:hAnsi="Garamond" w:cs="Times New Roman"/>
                <w:szCs w:val="20"/>
                <w:lang w:val="sq-AL"/>
              </w:rPr>
            </w:pPr>
          </w:p>
        </w:tc>
        <w:tc>
          <w:tcPr>
            <w:tcW w:w="815" w:type="pct"/>
          </w:tcPr>
          <w:p w14:paraId="29D83E60" w14:textId="77777777" w:rsidR="003C3DA0" w:rsidRPr="00CC49AB" w:rsidRDefault="003C3DA0" w:rsidP="008E11B0">
            <w:pPr>
              <w:spacing w:after="0"/>
              <w:rPr>
                <w:rFonts w:ascii="Garamond" w:hAnsi="Garamond" w:cs="Times New Roman"/>
                <w:szCs w:val="20"/>
                <w:lang w:val="sq-AL"/>
              </w:rPr>
            </w:pPr>
          </w:p>
        </w:tc>
        <w:tc>
          <w:tcPr>
            <w:tcW w:w="709" w:type="pct"/>
          </w:tcPr>
          <w:p w14:paraId="67DDB261" w14:textId="77777777" w:rsidR="003C3DA0" w:rsidRPr="00CC49AB" w:rsidRDefault="003C3DA0" w:rsidP="008E11B0">
            <w:pPr>
              <w:spacing w:after="0"/>
              <w:rPr>
                <w:rFonts w:ascii="Garamond" w:hAnsi="Garamond" w:cs="Times New Roman"/>
                <w:szCs w:val="20"/>
                <w:lang w:val="sq-AL"/>
              </w:rPr>
            </w:pPr>
          </w:p>
        </w:tc>
      </w:tr>
      <w:tr w:rsidR="003C3DA0" w:rsidRPr="00CC49AB" w14:paraId="0D5E5E2F" w14:textId="77777777" w:rsidTr="00D34145">
        <w:trPr>
          <w:trHeight w:val="20"/>
        </w:trPr>
        <w:tc>
          <w:tcPr>
            <w:tcW w:w="1649" w:type="pct"/>
          </w:tcPr>
          <w:p w14:paraId="0D465D65" w14:textId="77777777" w:rsidR="003C3DA0" w:rsidRPr="00CC49AB" w:rsidRDefault="003C3DA0" w:rsidP="008E11B0">
            <w:pPr>
              <w:spacing w:after="0"/>
              <w:rPr>
                <w:rFonts w:ascii="Garamond" w:hAnsi="Garamond" w:cs="Times New Roman"/>
                <w:szCs w:val="20"/>
                <w:lang w:val="sq-AL"/>
              </w:rPr>
            </w:pPr>
          </w:p>
        </w:tc>
        <w:tc>
          <w:tcPr>
            <w:tcW w:w="883" w:type="pct"/>
          </w:tcPr>
          <w:p w14:paraId="5F79B4F8" w14:textId="77777777" w:rsidR="003C3DA0" w:rsidRPr="00CC49AB" w:rsidRDefault="003C3DA0" w:rsidP="008E11B0">
            <w:pPr>
              <w:spacing w:after="0"/>
              <w:rPr>
                <w:rFonts w:ascii="Garamond" w:hAnsi="Garamond" w:cs="Times New Roman"/>
                <w:szCs w:val="20"/>
                <w:lang w:val="sq-AL"/>
              </w:rPr>
            </w:pPr>
          </w:p>
        </w:tc>
        <w:tc>
          <w:tcPr>
            <w:tcW w:w="944" w:type="pct"/>
          </w:tcPr>
          <w:p w14:paraId="5B2080A8" w14:textId="77777777" w:rsidR="003C3DA0" w:rsidRPr="00CC49AB" w:rsidRDefault="003C3DA0" w:rsidP="008E11B0">
            <w:pPr>
              <w:spacing w:after="0"/>
              <w:rPr>
                <w:rFonts w:ascii="Garamond" w:hAnsi="Garamond" w:cs="Times New Roman"/>
                <w:szCs w:val="20"/>
                <w:lang w:val="sq-AL"/>
              </w:rPr>
            </w:pPr>
          </w:p>
        </w:tc>
        <w:tc>
          <w:tcPr>
            <w:tcW w:w="815" w:type="pct"/>
          </w:tcPr>
          <w:p w14:paraId="08F4A2D2" w14:textId="77777777" w:rsidR="003C3DA0" w:rsidRPr="00CC49AB" w:rsidRDefault="003C3DA0" w:rsidP="008E11B0">
            <w:pPr>
              <w:spacing w:after="0"/>
              <w:rPr>
                <w:rFonts w:ascii="Garamond" w:hAnsi="Garamond" w:cs="Times New Roman"/>
                <w:szCs w:val="20"/>
                <w:lang w:val="sq-AL"/>
              </w:rPr>
            </w:pPr>
          </w:p>
        </w:tc>
        <w:tc>
          <w:tcPr>
            <w:tcW w:w="709" w:type="pct"/>
          </w:tcPr>
          <w:p w14:paraId="2C171A72" w14:textId="77777777" w:rsidR="003C3DA0" w:rsidRPr="00CC49AB" w:rsidRDefault="003C3DA0" w:rsidP="008E11B0">
            <w:pPr>
              <w:spacing w:after="0"/>
              <w:rPr>
                <w:rFonts w:ascii="Garamond" w:hAnsi="Garamond" w:cs="Times New Roman"/>
                <w:szCs w:val="20"/>
                <w:lang w:val="sq-AL"/>
              </w:rPr>
            </w:pPr>
          </w:p>
        </w:tc>
      </w:tr>
    </w:tbl>
    <w:p w14:paraId="784FF196" w14:textId="77777777" w:rsidR="003C3DA0" w:rsidRPr="00CC49AB" w:rsidRDefault="003C3DA0" w:rsidP="003C3DA0">
      <w:pPr>
        <w:spacing w:after="0" w:line="240" w:lineRule="auto"/>
        <w:rPr>
          <w:rFonts w:ascii="Garamond" w:hAnsi="Garamond" w:cs="Times New Roman"/>
          <w:sz w:val="24"/>
          <w:szCs w:val="24"/>
        </w:rPr>
      </w:pPr>
    </w:p>
    <w:p w14:paraId="2DF3F065" w14:textId="19427F45"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Sol</w:t>
      </w:r>
      <w:r w:rsidR="00D34145" w:rsidRPr="00CC49AB">
        <w:rPr>
          <w:rFonts w:ascii="Garamond" w:hAnsi="Garamond" w:cs="Times New Roman"/>
          <w:b/>
          <w:bCs/>
          <w:sz w:val="24"/>
          <w:szCs w:val="24"/>
        </w:rPr>
        <w:t>e</w:t>
      </w:r>
      <w:r w:rsidRPr="00CC49AB">
        <w:rPr>
          <w:rFonts w:ascii="Garamond" w:hAnsi="Garamond" w:cs="Times New Roman"/>
          <w:b/>
          <w:bCs/>
          <w:sz w:val="24"/>
          <w:szCs w:val="24"/>
        </w:rPr>
        <w:t>të: U = 1.67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tbl>
      <w:tblPr>
        <w:tblStyle w:val="TableGrid"/>
        <w:tblW w:w="5000" w:type="pct"/>
        <w:tblLook w:val="04A0" w:firstRow="1" w:lastRow="0" w:firstColumn="1" w:lastColumn="0" w:noHBand="0" w:noVBand="1"/>
      </w:tblPr>
      <w:tblGrid>
        <w:gridCol w:w="3084"/>
        <w:gridCol w:w="1651"/>
        <w:gridCol w:w="1765"/>
        <w:gridCol w:w="1524"/>
        <w:gridCol w:w="1326"/>
      </w:tblGrid>
      <w:tr w:rsidR="003C3DA0" w:rsidRPr="00CC49AB" w14:paraId="7E9DF506" w14:textId="77777777" w:rsidTr="00D34145">
        <w:tc>
          <w:tcPr>
            <w:tcW w:w="1649" w:type="pct"/>
            <w:vAlign w:val="center"/>
          </w:tcPr>
          <w:p w14:paraId="025A118F"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Materiali</w:t>
            </w:r>
          </w:p>
        </w:tc>
        <w:tc>
          <w:tcPr>
            <w:tcW w:w="883" w:type="pct"/>
            <w:vAlign w:val="center"/>
          </w:tcPr>
          <w:p w14:paraId="54605DA2"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Trashësia</w:t>
            </w:r>
          </w:p>
        </w:tc>
        <w:tc>
          <w:tcPr>
            <w:tcW w:w="944" w:type="pct"/>
            <w:vAlign w:val="center"/>
          </w:tcPr>
          <w:p w14:paraId="0FF50306"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Koeficienti i përcjell. termike</w:t>
            </w:r>
          </w:p>
        </w:tc>
        <w:tc>
          <w:tcPr>
            <w:tcW w:w="815" w:type="pct"/>
            <w:vAlign w:val="center"/>
          </w:tcPr>
          <w:p w14:paraId="4581A843"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Nxehtësia Specifike</w:t>
            </w:r>
          </w:p>
        </w:tc>
        <w:tc>
          <w:tcPr>
            <w:tcW w:w="709" w:type="pct"/>
            <w:vAlign w:val="center"/>
          </w:tcPr>
          <w:p w14:paraId="1A20FD31" w14:textId="77777777" w:rsidR="003C3DA0" w:rsidRPr="00CC49AB" w:rsidRDefault="003C3DA0" w:rsidP="00D34145">
            <w:pPr>
              <w:spacing w:after="0"/>
              <w:jc w:val="center"/>
              <w:rPr>
                <w:rFonts w:ascii="Garamond" w:hAnsi="Garamond" w:cs="Times New Roman"/>
                <w:b/>
                <w:bCs/>
                <w:szCs w:val="20"/>
                <w:lang w:val="sq-AL"/>
              </w:rPr>
            </w:pPr>
            <w:r w:rsidRPr="00CC49AB">
              <w:rPr>
                <w:rFonts w:ascii="Garamond" w:hAnsi="Garamond" w:cs="Times New Roman"/>
                <w:b/>
                <w:bCs/>
                <w:szCs w:val="20"/>
                <w:lang w:val="sq-AL"/>
              </w:rPr>
              <w:t>Densiteti</w:t>
            </w:r>
          </w:p>
        </w:tc>
      </w:tr>
      <w:tr w:rsidR="003C3DA0" w:rsidRPr="00CC49AB" w14:paraId="2B6C203A" w14:textId="77777777" w:rsidTr="008E11B0">
        <w:tc>
          <w:tcPr>
            <w:tcW w:w="1649" w:type="pct"/>
          </w:tcPr>
          <w:p w14:paraId="0CCDD82D"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Përshkrimi i strukturave të murit</w:t>
            </w:r>
          </w:p>
        </w:tc>
        <w:tc>
          <w:tcPr>
            <w:tcW w:w="883" w:type="pct"/>
          </w:tcPr>
          <w:p w14:paraId="4FEAE68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(cm)</w:t>
            </w:r>
          </w:p>
        </w:tc>
        <w:tc>
          <w:tcPr>
            <w:tcW w:w="944" w:type="pct"/>
          </w:tcPr>
          <w:p w14:paraId="019A9B0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W/(m</w:t>
            </w:r>
            <m:oMath>
              <m:r>
                <w:rPr>
                  <w:rFonts w:ascii="Cambria Math" w:hAnsi="Cambria Math"/>
                  <w:szCs w:val="20"/>
                  <w:lang w:val="sq-AL"/>
                </w:rPr>
                <m:t>∙</m:t>
              </m:r>
            </m:oMath>
            <w:r w:rsidRPr="00CC49AB">
              <w:rPr>
                <w:rFonts w:ascii="Garamond" w:hAnsi="Garamond" w:cs="Times New Roman"/>
                <w:szCs w:val="20"/>
                <w:lang w:val="sq-AL"/>
              </w:rPr>
              <w:t>K)</w:t>
            </w:r>
          </w:p>
        </w:tc>
        <w:tc>
          <w:tcPr>
            <w:tcW w:w="815" w:type="pct"/>
          </w:tcPr>
          <w:p w14:paraId="2339B75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kJ/(kg</w:t>
            </w:r>
            <m:oMath>
              <m:r>
                <w:rPr>
                  <w:rFonts w:ascii="Cambria Math" w:hAnsi="Cambria Math"/>
                  <w:szCs w:val="20"/>
                  <w:lang w:val="sq-AL"/>
                </w:rPr>
                <m:t>∙</m:t>
              </m:r>
            </m:oMath>
            <w:r w:rsidRPr="00CC49AB">
              <w:rPr>
                <w:rFonts w:ascii="Garamond" w:hAnsi="Garamond" w:cs="Times New Roman"/>
                <w:szCs w:val="20"/>
                <w:lang w:val="sq-AL"/>
              </w:rPr>
              <w:t>K)</w:t>
            </w:r>
          </w:p>
        </w:tc>
        <w:tc>
          <w:tcPr>
            <w:tcW w:w="709" w:type="pct"/>
          </w:tcPr>
          <w:p w14:paraId="783BDBC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Kg/m</w:t>
            </w:r>
            <w:r w:rsidRPr="00CC49AB">
              <w:rPr>
                <w:rFonts w:ascii="Garamond" w:hAnsi="Garamond" w:cs="Times New Roman"/>
                <w:szCs w:val="20"/>
                <w:vertAlign w:val="superscript"/>
                <w:lang w:val="sq-AL"/>
              </w:rPr>
              <w:t>3</w:t>
            </w:r>
          </w:p>
        </w:tc>
      </w:tr>
      <w:tr w:rsidR="003C3DA0" w:rsidRPr="00CC49AB" w14:paraId="3BCED57A" w14:textId="77777777" w:rsidTr="008E11B0">
        <w:tc>
          <w:tcPr>
            <w:tcW w:w="1649" w:type="pct"/>
          </w:tcPr>
          <w:p w14:paraId="6E1D1DB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6E0A151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13D7763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4BDEB64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0.91</w:t>
            </w:r>
          </w:p>
        </w:tc>
        <w:tc>
          <w:tcPr>
            <w:tcW w:w="709" w:type="pct"/>
          </w:tcPr>
          <w:p w14:paraId="3A03B8A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74F838CE" w14:textId="77777777" w:rsidTr="008E11B0">
        <w:tc>
          <w:tcPr>
            <w:tcW w:w="1649" w:type="pct"/>
          </w:tcPr>
          <w:p w14:paraId="08E06CC2"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Beton i armuar</w:t>
            </w:r>
          </w:p>
        </w:tc>
        <w:tc>
          <w:tcPr>
            <w:tcW w:w="883" w:type="pct"/>
          </w:tcPr>
          <w:p w14:paraId="24B9143D"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w:t>
            </w:r>
          </w:p>
        </w:tc>
        <w:tc>
          <w:tcPr>
            <w:tcW w:w="944" w:type="pct"/>
          </w:tcPr>
          <w:p w14:paraId="6B4A1FC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1.16</w:t>
            </w:r>
          </w:p>
        </w:tc>
        <w:tc>
          <w:tcPr>
            <w:tcW w:w="815" w:type="pct"/>
          </w:tcPr>
          <w:p w14:paraId="15B126C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0.88</w:t>
            </w:r>
          </w:p>
        </w:tc>
        <w:tc>
          <w:tcPr>
            <w:tcW w:w="709" w:type="pct"/>
          </w:tcPr>
          <w:p w14:paraId="482956E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2,000.00</w:t>
            </w:r>
          </w:p>
        </w:tc>
      </w:tr>
      <w:tr w:rsidR="003C3DA0" w:rsidRPr="00CC49AB" w14:paraId="502D5DE8" w14:textId="77777777" w:rsidTr="008E11B0">
        <w:tc>
          <w:tcPr>
            <w:tcW w:w="1649" w:type="pct"/>
          </w:tcPr>
          <w:p w14:paraId="71A822F4"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Penobeton</w:t>
            </w:r>
          </w:p>
        </w:tc>
        <w:tc>
          <w:tcPr>
            <w:tcW w:w="883" w:type="pct"/>
          </w:tcPr>
          <w:p w14:paraId="5A51EF0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8</w:t>
            </w:r>
          </w:p>
        </w:tc>
        <w:tc>
          <w:tcPr>
            <w:tcW w:w="944" w:type="pct"/>
          </w:tcPr>
          <w:p w14:paraId="144C2AF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0.35</w:t>
            </w:r>
          </w:p>
        </w:tc>
        <w:tc>
          <w:tcPr>
            <w:tcW w:w="815" w:type="pct"/>
          </w:tcPr>
          <w:p w14:paraId="49197237" w14:textId="77777777" w:rsidR="003C3DA0" w:rsidRPr="00CC49AB" w:rsidRDefault="003C3DA0" w:rsidP="008E11B0">
            <w:pPr>
              <w:spacing w:after="0"/>
              <w:rPr>
                <w:rFonts w:ascii="Garamond" w:hAnsi="Garamond" w:cs="Times New Roman"/>
                <w:szCs w:val="20"/>
                <w:lang w:val="sq-AL"/>
              </w:rPr>
            </w:pPr>
          </w:p>
        </w:tc>
        <w:tc>
          <w:tcPr>
            <w:tcW w:w="709" w:type="pct"/>
          </w:tcPr>
          <w:p w14:paraId="703F871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2,000.00</w:t>
            </w:r>
          </w:p>
        </w:tc>
      </w:tr>
      <w:tr w:rsidR="003C3DA0" w:rsidRPr="00CC49AB" w14:paraId="401D4A66" w14:textId="77777777" w:rsidTr="008E11B0">
        <w:tc>
          <w:tcPr>
            <w:tcW w:w="1649" w:type="pct"/>
          </w:tcPr>
          <w:p w14:paraId="7778791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Llaç çimentoje</w:t>
            </w:r>
          </w:p>
        </w:tc>
        <w:tc>
          <w:tcPr>
            <w:tcW w:w="883" w:type="pct"/>
          </w:tcPr>
          <w:p w14:paraId="63CAC2E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4</w:t>
            </w:r>
          </w:p>
        </w:tc>
        <w:tc>
          <w:tcPr>
            <w:tcW w:w="944" w:type="pct"/>
          </w:tcPr>
          <w:p w14:paraId="74A3AD1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1.4</w:t>
            </w:r>
          </w:p>
        </w:tc>
        <w:tc>
          <w:tcPr>
            <w:tcW w:w="815" w:type="pct"/>
          </w:tcPr>
          <w:p w14:paraId="4635679C"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09D4B48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283446D9" w14:textId="77777777" w:rsidTr="008E11B0">
        <w:tc>
          <w:tcPr>
            <w:tcW w:w="1649" w:type="pct"/>
          </w:tcPr>
          <w:p w14:paraId="3EBBF1DD"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Hidroizolim</w:t>
            </w:r>
          </w:p>
        </w:tc>
        <w:tc>
          <w:tcPr>
            <w:tcW w:w="883" w:type="pct"/>
          </w:tcPr>
          <w:p w14:paraId="4B3A77B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0.4</w:t>
            </w:r>
          </w:p>
        </w:tc>
        <w:tc>
          <w:tcPr>
            <w:tcW w:w="944" w:type="pct"/>
          </w:tcPr>
          <w:p w14:paraId="1D0F657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0.26</w:t>
            </w:r>
          </w:p>
        </w:tc>
        <w:tc>
          <w:tcPr>
            <w:tcW w:w="815" w:type="pct"/>
          </w:tcPr>
          <w:p w14:paraId="72B3A89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1.51</w:t>
            </w:r>
          </w:p>
        </w:tc>
        <w:tc>
          <w:tcPr>
            <w:tcW w:w="709" w:type="pct"/>
          </w:tcPr>
          <w:p w14:paraId="7156C0ED"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1,300.00</w:t>
            </w:r>
          </w:p>
        </w:tc>
      </w:tr>
      <w:tr w:rsidR="003C3DA0" w:rsidRPr="00CC49AB" w14:paraId="09950BED" w14:textId="77777777" w:rsidTr="008E11B0">
        <w:tc>
          <w:tcPr>
            <w:tcW w:w="1649" w:type="pct"/>
          </w:tcPr>
          <w:p w14:paraId="788ECB52" w14:textId="77777777" w:rsidR="003C3DA0" w:rsidRPr="00CC49AB" w:rsidRDefault="003C3DA0" w:rsidP="008E11B0">
            <w:pPr>
              <w:spacing w:after="0"/>
              <w:rPr>
                <w:rFonts w:ascii="Garamond" w:hAnsi="Garamond" w:cs="Times New Roman"/>
                <w:szCs w:val="20"/>
                <w:lang w:val="sq-AL"/>
              </w:rPr>
            </w:pPr>
          </w:p>
        </w:tc>
        <w:tc>
          <w:tcPr>
            <w:tcW w:w="883" w:type="pct"/>
          </w:tcPr>
          <w:p w14:paraId="191AF67D" w14:textId="77777777" w:rsidR="003C3DA0" w:rsidRPr="00CC49AB" w:rsidRDefault="003C3DA0" w:rsidP="008E11B0">
            <w:pPr>
              <w:spacing w:after="0"/>
              <w:rPr>
                <w:rFonts w:ascii="Garamond" w:hAnsi="Garamond" w:cs="Times New Roman"/>
                <w:szCs w:val="20"/>
                <w:lang w:val="sq-AL"/>
              </w:rPr>
            </w:pPr>
          </w:p>
        </w:tc>
        <w:tc>
          <w:tcPr>
            <w:tcW w:w="944" w:type="pct"/>
          </w:tcPr>
          <w:p w14:paraId="3A6EC9E4" w14:textId="77777777" w:rsidR="003C3DA0" w:rsidRPr="00CC49AB" w:rsidRDefault="003C3DA0" w:rsidP="008E11B0">
            <w:pPr>
              <w:spacing w:after="0"/>
              <w:rPr>
                <w:rFonts w:ascii="Garamond" w:hAnsi="Garamond" w:cs="Times New Roman"/>
                <w:szCs w:val="20"/>
                <w:lang w:val="sq-AL"/>
              </w:rPr>
            </w:pPr>
          </w:p>
        </w:tc>
        <w:tc>
          <w:tcPr>
            <w:tcW w:w="815" w:type="pct"/>
          </w:tcPr>
          <w:p w14:paraId="4743F74F" w14:textId="77777777" w:rsidR="003C3DA0" w:rsidRPr="00CC49AB" w:rsidRDefault="003C3DA0" w:rsidP="008E11B0">
            <w:pPr>
              <w:spacing w:after="0"/>
              <w:rPr>
                <w:rFonts w:ascii="Garamond" w:hAnsi="Garamond" w:cs="Times New Roman"/>
                <w:szCs w:val="20"/>
                <w:lang w:val="sq-AL"/>
              </w:rPr>
            </w:pPr>
          </w:p>
        </w:tc>
        <w:tc>
          <w:tcPr>
            <w:tcW w:w="709" w:type="pct"/>
          </w:tcPr>
          <w:p w14:paraId="1573767B" w14:textId="77777777" w:rsidR="003C3DA0" w:rsidRPr="00CC49AB" w:rsidRDefault="003C3DA0" w:rsidP="008E11B0">
            <w:pPr>
              <w:spacing w:after="0"/>
              <w:rPr>
                <w:rFonts w:ascii="Garamond" w:hAnsi="Garamond" w:cs="Times New Roman"/>
                <w:szCs w:val="20"/>
                <w:lang w:val="sq-AL"/>
              </w:rPr>
            </w:pPr>
          </w:p>
        </w:tc>
      </w:tr>
    </w:tbl>
    <w:p w14:paraId="35F74243" w14:textId="77777777" w:rsidR="003C3DA0" w:rsidRPr="00CC49AB" w:rsidRDefault="003C3DA0" w:rsidP="003C3DA0">
      <w:pPr>
        <w:spacing w:after="0" w:line="240" w:lineRule="auto"/>
        <w:rPr>
          <w:rFonts w:ascii="Garamond" w:hAnsi="Garamond" w:cs="Times New Roman"/>
          <w:sz w:val="24"/>
          <w:szCs w:val="24"/>
        </w:rPr>
      </w:pPr>
    </w:p>
    <w:p w14:paraId="69B5E2E6" w14:textId="0C82969E"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Dritare me dopio xham: U = 3.7</w:t>
      </w:r>
      <w:r w:rsidR="00DC2701" w:rsidRPr="00CC49AB">
        <w:rPr>
          <w:rFonts w:ascii="Garamond" w:hAnsi="Garamond" w:cs="Times New Roman"/>
          <w:b/>
          <w:bCs/>
          <w:sz w:val="24"/>
          <w:szCs w:val="24"/>
        </w:rPr>
        <w:t xml:space="preserve"> </w:t>
      </w:r>
      <w:r w:rsidRPr="00CC49AB">
        <w:rPr>
          <w:rFonts w:ascii="Garamond" w:hAnsi="Garamond" w:cs="Times New Roman"/>
          <w:b/>
          <w:bCs/>
          <w:sz w:val="24"/>
          <w:szCs w:val="24"/>
        </w:rPr>
        <w:t>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p w14:paraId="01CE743D"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Dritare me një xham: U = 5.9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p w14:paraId="684E041A" w14:textId="2E795C92" w:rsidR="003C3DA0" w:rsidRPr="00CC49AB" w:rsidRDefault="003C3DA0" w:rsidP="003C3DA0">
      <w:pPr>
        <w:spacing w:after="0" w:line="240" w:lineRule="auto"/>
        <w:rPr>
          <w:rFonts w:ascii="Garamond" w:hAnsi="Garamond" w:cs="Times New Roman"/>
          <w:sz w:val="24"/>
          <w:szCs w:val="24"/>
        </w:rPr>
      </w:pPr>
      <w:r w:rsidRPr="00CC49AB">
        <w:rPr>
          <w:rFonts w:ascii="Garamond" w:hAnsi="Garamond" w:cs="Times New Roman"/>
          <w:sz w:val="24"/>
          <w:szCs w:val="24"/>
        </w:rPr>
        <w:t>T</w:t>
      </w:r>
      <w:r w:rsidR="00CC49AB">
        <w:rPr>
          <w:rFonts w:ascii="Garamond" w:hAnsi="Garamond" w:cs="Times New Roman"/>
          <w:sz w:val="24"/>
          <w:szCs w:val="24"/>
        </w:rPr>
        <w:t>ë</w:t>
      </w:r>
      <w:r w:rsidRPr="00CC49AB">
        <w:rPr>
          <w:rFonts w:ascii="Garamond" w:hAnsi="Garamond" w:cs="Times New Roman"/>
          <w:sz w:val="24"/>
          <w:szCs w:val="24"/>
        </w:rPr>
        <w:t xml:space="preserve"> dh</w:t>
      </w:r>
      <w:r w:rsidR="00CC49AB">
        <w:rPr>
          <w:rFonts w:ascii="Garamond" w:hAnsi="Garamond" w:cs="Times New Roman"/>
          <w:sz w:val="24"/>
          <w:szCs w:val="24"/>
        </w:rPr>
        <w:t>ë</w:t>
      </w:r>
      <w:r w:rsidRPr="00CC49AB">
        <w:rPr>
          <w:rFonts w:ascii="Garamond" w:hAnsi="Garamond" w:cs="Times New Roman"/>
          <w:sz w:val="24"/>
          <w:szCs w:val="24"/>
        </w:rPr>
        <w:t>nat e m</w:t>
      </w:r>
      <w:r w:rsidR="00CC49AB">
        <w:rPr>
          <w:rFonts w:ascii="Garamond" w:hAnsi="Garamond" w:cs="Times New Roman"/>
          <w:sz w:val="24"/>
          <w:szCs w:val="24"/>
        </w:rPr>
        <w:t>ë</w:t>
      </w:r>
      <w:r w:rsidRPr="00CC49AB">
        <w:rPr>
          <w:rFonts w:ascii="Garamond" w:hAnsi="Garamond" w:cs="Times New Roman"/>
          <w:sz w:val="24"/>
          <w:szCs w:val="24"/>
        </w:rPr>
        <w:t>sip</w:t>
      </w:r>
      <w:r w:rsidR="00CC49AB">
        <w:rPr>
          <w:rFonts w:ascii="Garamond" w:hAnsi="Garamond" w:cs="Times New Roman"/>
          <w:sz w:val="24"/>
          <w:szCs w:val="24"/>
        </w:rPr>
        <w:t>ë</w:t>
      </w:r>
      <w:r w:rsidRPr="00CC49AB">
        <w:rPr>
          <w:rFonts w:ascii="Garamond" w:hAnsi="Garamond" w:cs="Times New Roman"/>
          <w:sz w:val="24"/>
          <w:szCs w:val="24"/>
        </w:rPr>
        <w:t>rme jan</w:t>
      </w:r>
      <w:r w:rsidR="00CC49AB">
        <w:rPr>
          <w:rFonts w:ascii="Garamond" w:hAnsi="Garamond" w:cs="Times New Roman"/>
          <w:sz w:val="24"/>
          <w:szCs w:val="24"/>
        </w:rPr>
        <w:t>ë</w:t>
      </w:r>
      <w:r w:rsidRPr="00CC49AB">
        <w:rPr>
          <w:rFonts w:ascii="Garamond" w:hAnsi="Garamond" w:cs="Times New Roman"/>
          <w:sz w:val="24"/>
          <w:szCs w:val="24"/>
        </w:rPr>
        <w:t xml:space="preserve"> realizuar përmes llogaritjeve analitike respektivisht përbërjes së shtresës.</w:t>
      </w:r>
    </w:p>
    <w:p w14:paraId="14003F47" w14:textId="77777777" w:rsidR="003C3DA0" w:rsidRPr="00CC49AB" w:rsidRDefault="003C3DA0" w:rsidP="003C3DA0">
      <w:pPr>
        <w:spacing w:after="0" w:line="240" w:lineRule="auto"/>
        <w:rPr>
          <w:rFonts w:ascii="Garamond" w:hAnsi="Garamond" w:cs="Times New Roman"/>
          <w:sz w:val="24"/>
          <w:szCs w:val="24"/>
        </w:rPr>
      </w:pPr>
    </w:p>
    <w:tbl>
      <w:tblPr>
        <w:tblW w:w="5000" w:type="pct"/>
        <w:tblLook w:val="04A0" w:firstRow="1" w:lastRow="0" w:firstColumn="1" w:lastColumn="0" w:noHBand="0" w:noVBand="1"/>
      </w:tblPr>
      <w:tblGrid>
        <w:gridCol w:w="1311"/>
        <w:gridCol w:w="1133"/>
        <w:gridCol w:w="994"/>
        <w:gridCol w:w="1219"/>
        <w:gridCol w:w="857"/>
        <w:gridCol w:w="837"/>
        <w:gridCol w:w="1000"/>
        <w:gridCol w:w="1000"/>
        <w:gridCol w:w="1009"/>
      </w:tblGrid>
      <w:tr w:rsidR="003C3DA0" w:rsidRPr="00CC49AB" w14:paraId="1D551752" w14:textId="77777777" w:rsidTr="00D34145">
        <w:trPr>
          <w:trHeight w:val="20"/>
        </w:trPr>
        <w:tc>
          <w:tcPr>
            <w:tcW w:w="1306" w:type="pct"/>
            <w:gridSpan w:val="2"/>
            <w:tcBorders>
              <w:top w:val="nil"/>
              <w:left w:val="nil"/>
              <w:bottom w:val="nil"/>
              <w:right w:val="nil"/>
            </w:tcBorders>
            <w:shd w:val="clear" w:color="auto" w:fill="auto"/>
            <w:noWrap/>
            <w:vAlign w:val="bottom"/>
            <w:hideMark/>
          </w:tcPr>
          <w:p w14:paraId="68884B80" w14:textId="77777777" w:rsidR="003C3DA0" w:rsidRPr="00CC49AB" w:rsidRDefault="003C3DA0" w:rsidP="008E11B0">
            <w:pPr>
              <w:spacing w:after="0" w:line="240" w:lineRule="auto"/>
              <w:rPr>
                <w:rFonts w:ascii="Garamond" w:eastAsia="Times New Roman" w:hAnsi="Garamond" w:cs="Times New Roman"/>
                <w:b/>
                <w:bCs/>
                <w:sz w:val="18"/>
                <w:szCs w:val="18"/>
              </w:rPr>
            </w:pPr>
            <w:r w:rsidRPr="00CC49AB">
              <w:rPr>
                <w:rFonts w:ascii="Garamond" w:eastAsia="Times New Roman" w:hAnsi="Garamond" w:cs="Times New Roman"/>
                <w:b/>
                <w:bCs/>
                <w:sz w:val="18"/>
                <w:szCs w:val="18"/>
              </w:rPr>
              <w:t>Ndërtesa e Shkollës</w:t>
            </w:r>
          </w:p>
        </w:tc>
        <w:tc>
          <w:tcPr>
            <w:tcW w:w="531" w:type="pct"/>
            <w:tcBorders>
              <w:top w:val="nil"/>
              <w:left w:val="nil"/>
              <w:bottom w:val="nil"/>
              <w:right w:val="nil"/>
            </w:tcBorders>
            <w:shd w:val="clear" w:color="auto" w:fill="auto"/>
            <w:noWrap/>
            <w:vAlign w:val="bottom"/>
            <w:hideMark/>
          </w:tcPr>
          <w:p w14:paraId="4FC55CFE" w14:textId="77777777" w:rsidR="003C3DA0" w:rsidRPr="00CC49AB" w:rsidRDefault="003C3DA0" w:rsidP="008E11B0">
            <w:pPr>
              <w:spacing w:after="0" w:line="240" w:lineRule="auto"/>
              <w:rPr>
                <w:rFonts w:ascii="Garamond" w:eastAsia="Times New Roman" w:hAnsi="Garamond" w:cs="Times New Roman"/>
                <w:b/>
                <w:bCs/>
                <w:sz w:val="18"/>
                <w:szCs w:val="18"/>
              </w:rPr>
            </w:pPr>
          </w:p>
        </w:tc>
        <w:tc>
          <w:tcPr>
            <w:tcW w:w="651" w:type="pct"/>
            <w:tcBorders>
              <w:top w:val="nil"/>
              <w:left w:val="nil"/>
              <w:bottom w:val="nil"/>
              <w:right w:val="nil"/>
            </w:tcBorders>
            <w:shd w:val="clear" w:color="auto" w:fill="auto"/>
            <w:noWrap/>
            <w:vAlign w:val="bottom"/>
            <w:hideMark/>
          </w:tcPr>
          <w:p w14:paraId="618D60E7" w14:textId="77777777" w:rsidR="003C3DA0" w:rsidRPr="00CC49AB" w:rsidRDefault="003C3DA0" w:rsidP="008E11B0">
            <w:pPr>
              <w:spacing w:after="0" w:line="240" w:lineRule="auto"/>
              <w:rPr>
                <w:rFonts w:ascii="Garamond" w:eastAsia="Times New Roman" w:hAnsi="Garamond" w:cs="Times New Roman"/>
                <w:sz w:val="18"/>
                <w:szCs w:val="18"/>
              </w:rPr>
            </w:pPr>
          </w:p>
        </w:tc>
        <w:tc>
          <w:tcPr>
            <w:tcW w:w="458" w:type="pct"/>
            <w:tcBorders>
              <w:top w:val="nil"/>
              <w:left w:val="nil"/>
              <w:bottom w:val="nil"/>
              <w:right w:val="nil"/>
            </w:tcBorders>
            <w:shd w:val="clear" w:color="auto" w:fill="auto"/>
            <w:noWrap/>
            <w:vAlign w:val="bottom"/>
            <w:hideMark/>
          </w:tcPr>
          <w:p w14:paraId="07CB5596" w14:textId="77777777" w:rsidR="003C3DA0" w:rsidRPr="00CC49AB" w:rsidRDefault="003C3DA0" w:rsidP="008E11B0">
            <w:pPr>
              <w:spacing w:after="0" w:line="240" w:lineRule="auto"/>
              <w:rPr>
                <w:rFonts w:ascii="Garamond" w:eastAsia="Times New Roman" w:hAnsi="Garamond" w:cs="Times New Roman"/>
                <w:sz w:val="18"/>
                <w:szCs w:val="18"/>
              </w:rPr>
            </w:pPr>
          </w:p>
        </w:tc>
        <w:tc>
          <w:tcPr>
            <w:tcW w:w="447" w:type="pct"/>
            <w:tcBorders>
              <w:top w:val="nil"/>
              <w:left w:val="nil"/>
              <w:bottom w:val="nil"/>
              <w:right w:val="nil"/>
            </w:tcBorders>
            <w:shd w:val="clear" w:color="auto" w:fill="auto"/>
            <w:noWrap/>
            <w:vAlign w:val="bottom"/>
            <w:hideMark/>
          </w:tcPr>
          <w:p w14:paraId="1E9F22E7" w14:textId="77777777" w:rsidR="003C3DA0" w:rsidRPr="00CC49AB" w:rsidRDefault="003C3DA0" w:rsidP="008E11B0">
            <w:pPr>
              <w:spacing w:after="0" w:line="240" w:lineRule="auto"/>
              <w:rPr>
                <w:rFonts w:ascii="Garamond" w:eastAsia="Times New Roman" w:hAnsi="Garamond" w:cs="Times New Roman"/>
                <w:sz w:val="18"/>
                <w:szCs w:val="18"/>
              </w:rPr>
            </w:pPr>
          </w:p>
        </w:tc>
        <w:tc>
          <w:tcPr>
            <w:tcW w:w="534" w:type="pct"/>
            <w:tcBorders>
              <w:top w:val="nil"/>
              <w:left w:val="nil"/>
              <w:bottom w:val="nil"/>
              <w:right w:val="nil"/>
            </w:tcBorders>
            <w:shd w:val="clear" w:color="auto" w:fill="auto"/>
            <w:noWrap/>
            <w:vAlign w:val="bottom"/>
            <w:hideMark/>
          </w:tcPr>
          <w:p w14:paraId="5A0AAF5D" w14:textId="77777777" w:rsidR="003C3DA0" w:rsidRPr="00CC49AB" w:rsidRDefault="003C3DA0" w:rsidP="008E11B0">
            <w:pPr>
              <w:spacing w:after="0" w:line="240" w:lineRule="auto"/>
              <w:rPr>
                <w:rFonts w:ascii="Garamond" w:eastAsia="Times New Roman" w:hAnsi="Garamond" w:cs="Times New Roman"/>
                <w:sz w:val="18"/>
                <w:szCs w:val="18"/>
              </w:rPr>
            </w:pPr>
          </w:p>
        </w:tc>
        <w:tc>
          <w:tcPr>
            <w:tcW w:w="534" w:type="pct"/>
            <w:tcBorders>
              <w:top w:val="nil"/>
              <w:left w:val="nil"/>
              <w:bottom w:val="nil"/>
              <w:right w:val="nil"/>
            </w:tcBorders>
            <w:shd w:val="clear" w:color="auto" w:fill="auto"/>
            <w:noWrap/>
            <w:vAlign w:val="bottom"/>
            <w:hideMark/>
          </w:tcPr>
          <w:p w14:paraId="66F66C82" w14:textId="77777777" w:rsidR="003C3DA0" w:rsidRPr="00CC49AB" w:rsidRDefault="003C3DA0" w:rsidP="008E11B0">
            <w:pPr>
              <w:spacing w:after="0" w:line="240" w:lineRule="auto"/>
              <w:rPr>
                <w:rFonts w:ascii="Garamond" w:eastAsia="Times New Roman" w:hAnsi="Garamond" w:cs="Times New Roman"/>
                <w:sz w:val="18"/>
                <w:szCs w:val="18"/>
              </w:rPr>
            </w:pPr>
          </w:p>
        </w:tc>
        <w:tc>
          <w:tcPr>
            <w:tcW w:w="539" w:type="pct"/>
            <w:tcBorders>
              <w:top w:val="nil"/>
              <w:left w:val="nil"/>
              <w:bottom w:val="nil"/>
              <w:right w:val="nil"/>
            </w:tcBorders>
            <w:shd w:val="clear" w:color="auto" w:fill="auto"/>
            <w:noWrap/>
            <w:vAlign w:val="bottom"/>
            <w:hideMark/>
          </w:tcPr>
          <w:p w14:paraId="16AD9C62" w14:textId="77777777" w:rsidR="003C3DA0" w:rsidRPr="00CC49AB" w:rsidRDefault="003C3DA0" w:rsidP="008E11B0">
            <w:pPr>
              <w:spacing w:after="0" w:line="240" w:lineRule="auto"/>
              <w:rPr>
                <w:rFonts w:ascii="Garamond" w:eastAsia="Times New Roman" w:hAnsi="Garamond" w:cs="Times New Roman"/>
                <w:sz w:val="18"/>
                <w:szCs w:val="18"/>
              </w:rPr>
            </w:pPr>
          </w:p>
        </w:tc>
      </w:tr>
      <w:tr w:rsidR="003C3DA0" w:rsidRPr="00CC49AB" w14:paraId="3D13134E" w14:textId="77777777" w:rsidTr="00D34145">
        <w:trPr>
          <w:trHeight w:val="20"/>
        </w:trPr>
        <w:tc>
          <w:tcPr>
            <w:tcW w:w="701"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646C75B6" w14:textId="77777777" w:rsidR="003C3DA0" w:rsidRPr="00CC49AB" w:rsidRDefault="003C3DA0" w:rsidP="008E11B0">
            <w:pPr>
              <w:spacing w:after="0" w:line="240" w:lineRule="auto"/>
              <w:jc w:val="center"/>
              <w:rPr>
                <w:rFonts w:ascii="Garamond" w:eastAsia="Times New Roman" w:hAnsi="Garamond" w:cs="Times New Roman"/>
                <w:b/>
                <w:bCs/>
                <w:sz w:val="18"/>
                <w:szCs w:val="18"/>
              </w:rPr>
            </w:pPr>
            <w:r w:rsidRPr="00CC49AB">
              <w:rPr>
                <w:rFonts w:ascii="Garamond" w:eastAsia="Times New Roman" w:hAnsi="Garamond" w:cs="Times New Roman"/>
                <w:b/>
                <w:bCs/>
                <w:sz w:val="18"/>
                <w:szCs w:val="18"/>
              </w:rPr>
              <w:t>Struktura</w:t>
            </w:r>
          </w:p>
        </w:tc>
        <w:tc>
          <w:tcPr>
            <w:tcW w:w="605" w:type="pct"/>
            <w:tcBorders>
              <w:top w:val="single" w:sz="4" w:space="0" w:color="auto"/>
              <w:left w:val="nil"/>
              <w:bottom w:val="single" w:sz="4" w:space="0" w:color="auto"/>
              <w:right w:val="single" w:sz="4" w:space="0" w:color="auto"/>
            </w:tcBorders>
            <w:shd w:val="clear" w:color="auto" w:fill="auto"/>
            <w:vAlign w:val="center"/>
            <w:hideMark/>
          </w:tcPr>
          <w:p w14:paraId="2FECA78D" w14:textId="77777777" w:rsidR="003C3DA0" w:rsidRPr="00CC49AB" w:rsidRDefault="003C3DA0" w:rsidP="008E11B0">
            <w:pPr>
              <w:spacing w:after="0" w:line="240" w:lineRule="auto"/>
              <w:jc w:val="center"/>
              <w:rPr>
                <w:rFonts w:ascii="Garamond" w:eastAsia="Times New Roman" w:hAnsi="Garamond" w:cs="Times New Roman"/>
                <w:b/>
                <w:bCs/>
                <w:sz w:val="18"/>
                <w:szCs w:val="18"/>
              </w:rPr>
            </w:pPr>
            <w:r w:rsidRPr="00CC49AB">
              <w:rPr>
                <w:rFonts w:ascii="Garamond" w:eastAsia="Times New Roman" w:hAnsi="Garamond" w:cs="Times New Roman"/>
                <w:b/>
                <w:bCs/>
                <w:sz w:val="18"/>
                <w:szCs w:val="18"/>
              </w:rPr>
              <w:t>Volumi gjeometri operacional</w:t>
            </w:r>
          </w:p>
        </w:tc>
        <w:tc>
          <w:tcPr>
            <w:tcW w:w="531" w:type="pct"/>
            <w:tcBorders>
              <w:top w:val="single" w:sz="4" w:space="0" w:color="auto"/>
              <w:left w:val="nil"/>
              <w:bottom w:val="single" w:sz="4" w:space="0" w:color="auto"/>
              <w:right w:val="single" w:sz="4" w:space="0" w:color="auto"/>
            </w:tcBorders>
            <w:shd w:val="clear" w:color="auto" w:fill="auto"/>
            <w:vAlign w:val="center"/>
            <w:hideMark/>
          </w:tcPr>
          <w:p w14:paraId="24E49D4C" w14:textId="77777777" w:rsidR="003C3DA0" w:rsidRPr="00CC49AB" w:rsidRDefault="003C3DA0" w:rsidP="008E11B0">
            <w:pPr>
              <w:spacing w:after="0" w:line="240" w:lineRule="auto"/>
              <w:jc w:val="center"/>
              <w:rPr>
                <w:rFonts w:ascii="Garamond" w:eastAsia="Times New Roman" w:hAnsi="Garamond" w:cs="Times New Roman"/>
                <w:b/>
                <w:bCs/>
                <w:sz w:val="18"/>
                <w:szCs w:val="18"/>
              </w:rPr>
            </w:pPr>
            <w:r w:rsidRPr="00CC49AB">
              <w:rPr>
                <w:rFonts w:ascii="Garamond" w:eastAsia="Times New Roman" w:hAnsi="Garamond" w:cs="Times New Roman"/>
                <w:b/>
                <w:bCs/>
                <w:sz w:val="18"/>
                <w:szCs w:val="18"/>
              </w:rPr>
              <w:t>Orientimi</w:t>
            </w:r>
          </w:p>
        </w:tc>
        <w:tc>
          <w:tcPr>
            <w:tcW w:w="651" w:type="pct"/>
            <w:tcBorders>
              <w:top w:val="single" w:sz="4" w:space="0" w:color="auto"/>
              <w:left w:val="nil"/>
              <w:bottom w:val="single" w:sz="4" w:space="0" w:color="auto"/>
              <w:right w:val="single" w:sz="4" w:space="0" w:color="auto"/>
            </w:tcBorders>
            <w:shd w:val="clear" w:color="auto" w:fill="auto"/>
            <w:vAlign w:val="center"/>
            <w:hideMark/>
          </w:tcPr>
          <w:p w14:paraId="7173349D" w14:textId="77777777" w:rsidR="003C3DA0" w:rsidRPr="00CC49AB" w:rsidRDefault="003C3DA0" w:rsidP="008E11B0">
            <w:pPr>
              <w:spacing w:after="0" w:line="240" w:lineRule="auto"/>
              <w:jc w:val="center"/>
              <w:rPr>
                <w:rFonts w:ascii="Garamond" w:eastAsia="Times New Roman" w:hAnsi="Garamond" w:cs="Times New Roman"/>
                <w:b/>
                <w:bCs/>
                <w:sz w:val="18"/>
                <w:szCs w:val="18"/>
              </w:rPr>
            </w:pPr>
            <w:r w:rsidRPr="00CC49AB">
              <w:rPr>
                <w:rFonts w:ascii="Garamond" w:eastAsia="Times New Roman" w:hAnsi="Garamond" w:cs="Times New Roman"/>
                <w:b/>
                <w:bCs/>
                <w:sz w:val="18"/>
                <w:szCs w:val="18"/>
              </w:rPr>
              <w:t>Koeficienti i transmetimit të nxehtësisë</w:t>
            </w:r>
          </w:p>
        </w:tc>
        <w:tc>
          <w:tcPr>
            <w:tcW w:w="458" w:type="pct"/>
            <w:tcBorders>
              <w:top w:val="single" w:sz="4" w:space="0" w:color="auto"/>
              <w:left w:val="nil"/>
              <w:bottom w:val="single" w:sz="4" w:space="0" w:color="auto"/>
              <w:right w:val="single" w:sz="4" w:space="0" w:color="auto"/>
            </w:tcBorders>
            <w:shd w:val="clear" w:color="auto" w:fill="auto"/>
            <w:vAlign w:val="center"/>
            <w:hideMark/>
          </w:tcPr>
          <w:p w14:paraId="6BB65A3A" w14:textId="77777777" w:rsidR="003C3DA0" w:rsidRPr="00CC49AB" w:rsidRDefault="003C3DA0" w:rsidP="008E11B0">
            <w:pPr>
              <w:spacing w:after="0" w:line="240" w:lineRule="auto"/>
              <w:jc w:val="center"/>
              <w:rPr>
                <w:rFonts w:ascii="Garamond" w:eastAsia="Times New Roman" w:hAnsi="Garamond" w:cs="Times New Roman"/>
                <w:b/>
                <w:bCs/>
                <w:sz w:val="18"/>
                <w:szCs w:val="18"/>
              </w:rPr>
            </w:pPr>
            <w:r w:rsidRPr="00CC49AB">
              <w:rPr>
                <w:rFonts w:ascii="Garamond" w:eastAsia="Times New Roman" w:hAnsi="Garamond" w:cs="Times New Roman"/>
                <w:b/>
                <w:bCs/>
                <w:sz w:val="18"/>
                <w:szCs w:val="18"/>
              </w:rPr>
              <w:t>Gjatësia</w:t>
            </w:r>
          </w:p>
        </w:tc>
        <w:tc>
          <w:tcPr>
            <w:tcW w:w="447" w:type="pct"/>
            <w:tcBorders>
              <w:top w:val="single" w:sz="4" w:space="0" w:color="auto"/>
              <w:left w:val="nil"/>
              <w:bottom w:val="single" w:sz="4" w:space="0" w:color="auto"/>
              <w:right w:val="single" w:sz="4" w:space="0" w:color="auto"/>
            </w:tcBorders>
            <w:shd w:val="clear" w:color="auto" w:fill="auto"/>
            <w:vAlign w:val="center"/>
            <w:hideMark/>
          </w:tcPr>
          <w:p w14:paraId="4DB05230" w14:textId="77777777" w:rsidR="003C3DA0" w:rsidRPr="00CC49AB" w:rsidRDefault="003C3DA0" w:rsidP="008E11B0">
            <w:pPr>
              <w:spacing w:after="0" w:line="240" w:lineRule="auto"/>
              <w:jc w:val="center"/>
              <w:rPr>
                <w:rFonts w:ascii="Garamond" w:eastAsia="Times New Roman" w:hAnsi="Garamond" w:cs="Times New Roman"/>
                <w:b/>
                <w:bCs/>
                <w:sz w:val="18"/>
                <w:szCs w:val="18"/>
              </w:rPr>
            </w:pPr>
            <w:r w:rsidRPr="00CC49AB">
              <w:rPr>
                <w:rFonts w:ascii="Garamond" w:eastAsia="Times New Roman" w:hAnsi="Garamond" w:cs="Times New Roman"/>
                <w:b/>
                <w:bCs/>
                <w:sz w:val="18"/>
                <w:szCs w:val="18"/>
              </w:rPr>
              <w:t>Lartësia</w:t>
            </w:r>
          </w:p>
        </w:tc>
        <w:tc>
          <w:tcPr>
            <w:tcW w:w="534" w:type="pct"/>
            <w:tcBorders>
              <w:top w:val="single" w:sz="4" w:space="0" w:color="auto"/>
              <w:left w:val="nil"/>
              <w:bottom w:val="single" w:sz="4" w:space="0" w:color="auto"/>
              <w:right w:val="single" w:sz="4" w:space="0" w:color="auto"/>
            </w:tcBorders>
            <w:shd w:val="clear" w:color="auto" w:fill="auto"/>
            <w:vAlign w:val="center"/>
            <w:hideMark/>
          </w:tcPr>
          <w:p w14:paraId="004DE3AB" w14:textId="77777777" w:rsidR="003C3DA0" w:rsidRPr="00CC49AB" w:rsidRDefault="003C3DA0" w:rsidP="008E11B0">
            <w:pPr>
              <w:spacing w:after="0" w:line="240" w:lineRule="auto"/>
              <w:jc w:val="center"/>
              <w:rPr>
                <w:rFonts w:ascii="Garamond" w:eastAsia="Times New Roman" w:hAnsi="Garamond" w:cs="Times New Roman"/>
                <w:b/>
                <w:bCs/>
                <w:sz w:val="18"/>
                <w:szCs w:val="18"/>
              </w:rPr>
            </w:pPr>
            <w:r w:rsidRPr="00CC49AB">
              <w:rPr>
                <w:rFonts w:ascii="Garamond" w:eastAsia="Times New Roman" w:hAnsi="Garamond" w:cs="Times New Roman"/>
                <w:b/>
                <w:bCs/>
                <w:sz w:val="18"/>
                <w:szCs w:val="18"/>
              </w:rPr>
              <w:t>Sipërfaqja</w:t>
            </w:r>
          </w:p>
        </w:tc>
        <w:tc>
          <w:tcPr>
            <w:tcW w:w="534" w:type="pct"/>
            <w:tcBorders>
              <w:top w:val="single" w:sz="4" w:space="0" w:color="auto"/>
              <w:left w:val="nil"/>
              <w:bottom w:val="single" w:sz="4" w:space="0" w:color="auto"/>
              <w:right w:val="single" w:sz="4" w:space="0" w:color="auto"/>
            </w:tcBorders>
            <w:shd w:val="clear" w:color="auto" w:fill="auto"/>
            <w:vAlign w:val="center"/>
            <w:hideMark/>
          </w:tcPr>
          <w:p w14:paraId="4723BDA2" w14:textId="77777777" w:rsidR="003C3DA0" w:rsidRPr="00CC49AB" w:rsidRDefault="003C3DA0" w:rsidP="008E11B0">
            <w:pPr>
              <w:spacing w:after="0" w:line="240" w:lineRule="auto"/>
              <w:jc w:val="center"/>
              <w:rPr>
                <w:rFonts w:ascii="Garamond" w:eastAsia="Times New Roman" w:hAnsi="Garamond" w:cs="Times New Roman"/>
                <w:b/>
                <w:bCs/>
                <w:sz w:val="18"/>
                <w:szCs w:val="18"/>
              </w:rPr>
            </w:pPr>
            <w:r w:rsidRPr="00CC49AB">
              <w:rPr>
                <w:rFonts w:ascii="Garamond" w:eastAsia="Times New Roman" w:hAnsi="Garamond" w:cs="Times New Roman"/>
                <w:b/>
                <w:bCs/>
                <w:sz w:val="18"/>
                <w:szCs w:val="18"/>
              </w:rPr>
              <w:t>Sipërfaqja për tu zbritur</w:t>
            </w:r>
          </w:p>
        </w:tc>
        <w:tc>
          <w:tcPr>
            <w:tcW w:w="539" w:type="pct"/>
            <w:tcBorders>
              <w:top w:val="single" w:sz="4" w:space="0" w:color="auto"/>
              <w:left w:val="nil"/>
              <w:bottom w:val="single" w:sz="4" w:space="0" w:color="auto"/>
              <w:right w:val="single" w:sz="4" w:space="0" w:color="auto"/>
            </w:tcBorders>
            <w:shd w:val="clear" w:color="auto" w:fill="auto"/>
            <w:vAlign w:val="center"/>
            <w:hideMark/>
          </w:tcPr>
          <w:p w14:paraId="412ED7A1" w14:textId="77777777" w:rsidR="003C3DA0" w:rsidRPr="00CC49AB" w:rsidRDefault="003C3DA0" w:rsidP="008E11B0">
            <w:pPr>
              <w:spacing w:after="0" w:line="240" w:lineRule="auto"/>
              <w:jc w:val="center"/>
              <w:rPr>
                <w:rFonts w:ascii="Garamond" w:eastAsia="Times New Roman" w:hAnsi="Garamond" w:cs="Times New Roman"/>
                <w:b/>
                <w:bCs/>
                <w:sz w:val="18"/>
                <w:szCs w:val="18"/>
              </w:rPr>
            </w:pPr>
            <w:r w:rsidRPr="00CC49AB">
              <w:rPr>
                <w:rFonts w:ascii="Garamond" w:eastAsia="Times New Roman" w:hAnsi="Garamond" w:cs="Times New Roman"/>
                <w:b/>
                <w:bCs/>
                <w:sz w:val="18"/>
                <w:szCs w:val="18"/>
              </w:rPr>
              <w:t>Sipërfaqja llogaritëse</w:t>
            </w:r>
          </w:p>
        </w:tc>
      </w:tr>
      <w:tr w:rsidR="003C3DA0" w:rsidRPr="00CC49AB" w14:paraId="1A2B6334" w14:textId="77777777" w:rsidTr="00D34145">
        <w:trPr>
          <w:trHeight w:val="20"/>
        </w:trPr>
        <w:tc>
          <w:tcPr>
            <w:tcW w:w="701" w:type="pct"/>
            <w:tcBorders>
              <w:top w:val="nil"/>
              <w:left w:val="single" w:sz="4" w:space="0" w:color="auto"/>
              <w:bottom w:val="single" w:sz="4" w:space="0" w:color="auto"/>
              <w:right w:val="single" w:sz="4" w:space="0" w:color="auto"/>
            </w:tcBorders>
            <w:shd w:val="clear" w:color="auto" w:fill="auto"/>
            <w:vAlign w:val="center"/>
            <w:hideMark/>
          </w:tcPr>
          <w:p w14:paraId="1FD86CAE"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 </w:t>
            </w:r>
          </w:p>
        </w:tc>
        <w:tc>
          <w:tcPr>
            <w:tcW w:w="605" w:type="pct"/>
            <w:tcBorders>
              <w:top w:val="nil"/>
              <w:left w:val="nil"/>
              <w:bottom w:val="single" w:sz="4" w:space="0" w:color="auto"/>
              <w:right w:val="single" w:sz="4" w:space="0" w:color="auto"/>
            </w:tcBorders>
            <w:shd w:val="clear" w:color="auto" w:fill="auto"/>
            <w:vAlign w:val="center"/>
            <w:hideMark/>
          </w:tcPr>
          <w:p w14:paraId="4CCE24C7"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m</w:t>
            </w:r>
            <w:r w:rsidRPr="00CC49AB">
              <w:rPr>
                <w:rFonts w:ascii="Garamond" w:eastAsia="Times New Roman" w:hAnsi="Garamond" w:cs="Times New Roman"/>
                <w:sz w:val="18"/>
                <w:szCs w:val="18"/>
                <w:vertAlign w:val="superscript"/>
              </w:rPr>
              <w:t>3</w:t>
            </w:r>
          </w:p>
        </w:tc>
        <w:tc>
          <w:tcPr>
            <w:tcW w:w="531" w:type="pct"/>
            <w:tcBorders>
              <w:top w:val="nil"/>
              <w:left w:val="nil"/>
              <w:bottom w:val="single" w:sz="4" w:space="0" w:color="auto"/>
              <w:right w:val="single" w:sz="4" w:space="0" w:color="auto"/>
            </w:tcBorders>
            <w:shd w:val="clear" w:color="auto" w:fill="auto"/>
            <w:vAlign w:val="center"/>
            <w:hideMark/>
          </w:tcPr>
          <w:p w14:paraId="1B65D0C5"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 </w:t>
            </w:r>
          </w:p>
        </w:tc>
        <w:tc>
          <w:tcPr>
            <w:tcW w:w="651" w:type="pct"/>
            <w:tcBorders>
              <w:top w:val="nil"/>
              <w:left w:val="nil"/>
              <w:bottom w:val="single" w:sz="4" w:space="0" w:color="auto"/>
              <w:right w:val="single" w:sz="4" w:space="0" w:color="auto"/>
            </w:tcBorders>
            <w:shd w:val="clear" w:color="auto" w:fill="auto"/>
            <w:vAlign w:val="center"/>
            <w:hideMark/>
          </w:tcPr>
          <w:p w14:paraId="2C06CD51"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W/m</w:t>
            </w:r>
            <w:r w:rsidRPr="00CC49AB">
              <w:rPr>
                <w:rFonts w:ascii="Garamond" w:eastAsia="Times New Roman" w:hAnsi="Garamond" w:cs="Times New Roman"/>
                <w:sz w:val="18"/>
                <w:szCs w:val="18"/>
                <w:vertAlign w:val="superscript"/>
              </w:rPr>
              <w:t>2</w:t>
            </w:r>
            <w:r w:rsidRPr="00CC49AB">
              <w:rPr>
                <w:rFonts w:ascii="Garamond" w:eastAsia="Times New Roman" w:hAnsi="Garamond" w:cs="Times New Roman"/>
                <w:sz w:val="18"/>
                <w:szCs w:val="18"/>
              </w:rPr>
              <w:t>K</w:t>
            </w:r>
          </w:p>
        </w:tc>
        <w:tc>
          <w:tcPr>
            <w:tcW w:w="458" w:type="pct"/>
            <w:tcBorders>
              <w:top w:val="nil"/>
              <w:left w:val="nil"/>
              <w:bottom w:val="single" w:sz="4" w:space="0" w:color="auto"/>
              <w:right w:val="single" w:sz="4" w:space="0" w:color="auto"/>
            </w:tcBorders>
            <w:shd w:val="clear" w:color="auto" w:fill="auto"/>
            <w:vAlign w:val="center"/>
            <w:hideMark/>
          </w:tcPr>
          <w:p w14:paraId="1BFF554D"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m</w:t>
            </w:r>
          </w:p>
        </w:tc>
        <w:tc>
          <w:tcPr>
            <w:tcW w:w="447" w:type="pct"/>
            <w:tcBorders>
              <w:top w:val="nil"/>
              <w:left w:val="nil"/>
              <w:bottom w:val="single" w:sz="4" w:space="0" w:color="auto"/>
              <w:right w:val="single" w:sz="4" w:space="0" w:color="auto"/>
            </w:tcBorders>
            <w:shd w:val="clear" w:color="auto" w:fill="auto"/>
            <w:vAlign w:val="center"/>
            <w:hideMark/>
          </w:tcPr>
          <w:p w14:paraId="2D781948"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m</w:t>
            </w:r>
          </w:p>
        </w:tc>
        <w:tc>
          <w:tcPr>
            <w:tcW w:w="534" w:type="pct"/>
            <w:tcBorders>
              <w:top w:val="nil"/>
              <w:left w:val="nil"/>
              <w:bottom w:val="single" w:sz="4" w:space="0" w:color="auto"/>
              <w:right w:val="single" w:sz="4" w:space="0" w:color="auto"/>
            </w:tcBorders>
            <w:shd w:val="clear" w:color="auto" w:fill="auto"/>
            <w:vAlign w:val="center"/>
            <w:hideMark/>
          </w:tcPr>
          <w:p w14:paraId="736E9C5F"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m</w:t>
            </w:r>
            <w:r w:rsidRPr="00CC49AB">
              <w:rPr>
                <w:rFonts w:ascii="Garamond" w:eastAsia="Times New Roman" w:hAnsi="Garamond" w:cs="Times New Roman"/>
                <w:sz w:val="18"/>
                <w:szCs w:val="18"/>
                <w:vertAlign w:val="superscript"/>
              </w:rPr>
              <w:t>2</w:t>
            </w:r>
          </w:p>
        </w:tc>
        <w:tc>
          <w:tcPr>
            <w:tcW w:w="534" w:type="pct"/>
            <w:tcBorders>
              <w:top w:val="nil"/>
              <w:left w:val="nil"/>
              <w:bottom w:val="single" w:sz="4" w:space="0" w:color="auto"/>
              <w:right w:val="single" w:sz="4" w:space="0" w:color="auto"/>
            </w:tcBorders>
            <w:shd w:val="clear" w:color="auto" w:fill="auto"/>
            <w:vAlign w:val="center"/>
            <w:hideMark/>
          </w:tcPr>
          <w:p w14:paraId="7571D1B5"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m</w:t>
            </w:r>
            <w:r w:rsidRPr="00CC49AB">
              <w:rPr>
                <w:rFonts w:ascii="Garamond" w:eastAsia="Times New Roman" w:hAnsi="Garamond" w:cs="Times New Roman"/>
                <w:sz w:val="18"/>
                <w:szCs w:val="18"/>
                <w:vertAlign w:val="superscript"/>
              </w:rPr>
              <w:t>2</w:t>
            </w:r>
          </w:p>
        </w:tc>
        <w:tc>
          <w:tcPr>
            <w:tcW w:w="539" w:type="pct"/>
            <w:tcBorders>
              <w:top w:val="nil"/>
              <w:left w:val="nil"/>
              <w:bottom w:val="single" w:sz="4" w:space="0" w:color="auto"/>
              <w:right w:val="single" w:sz="4" w:space="0" w:color="auto"/>
            </w:tcBorders>
            <w:shd w:val="clear" w:color="auto" w:fill="auto"/>
            <w:vAlign w:val="center"/>
            <w:hideMark/>
          </w:tcPr>
          <w:p w14:paraId="2A870DDB"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m</w:t>
            </w:r>
            <w:r w:rsidRPr="00CC49AB">
              <w:rPr>
                <w:rFonts w:ascii="Garamond" w:eastAsia="Times New Roman" w:hAnsi="Garamond" w:cs="Times New Roman"/>
                <w:sz w:val="18"/>
                <w:szCs w:val="18"/>
                <w:vertAlign w:val="superscript"/>
              </w:rPr>
              <w:t>2</w:t>
            </w:r>
          </w:p>
        </w:tc>
      </w:tr>
      <w:tr w:rsidR="003C3DA0" w:rsidRPr="00CC49AB" w14:paraId="5C16BA93" w14:textId="77777777" w:rsidTr="00D34145">
        <w:trPr>
          <w:trHeight w:val="20"/>
        </w:trPr>
        <w:tc>
          <w:tcPr>
            <w:tcW w:w="701" w:type="pct"/>
            <w:tcBorders>
              <w:top w:val="nil"/>
              <w:left w:val="single" w:sz="4" w:space="0" w:color="auto"/>
              <w:bottom w:val="single" w:sz="4" w:space="0" w:color="auto"/>
              <w:right w:val="single" w:sz="4" w:space="0" w:color="auto"/>
            </w:tcBorders>
            <w:shd w:val="clear" w:color="auto" w:fill="auto"/>
            <w:noWrap/>
            <w:vAlign w:val="center"/>
            <w:hideMark/>
          </w:tcPr>
          <w:p w14:paraId="0D8970CD" w14:textId="77777777" w:rsidR="003C3DA0" w:rsidRPr="00CC49AB" w:rsidRDefault="003C3DA0" w:rsidP="008E11B0">
            <w:pPr>
              <w:spacing w:after="0" w:line="240" w:lineRule="auto"/>
              <w:rPr>
                <w:rFonts w:ascii="Garamond" w:eastAsia="Times New Roman" w:hAnsi="Garamond" w:cs="Times New Roman"/>
                <w:sz w:val="18"/>
                <w:szCs w:val="18"/>
              </w:rPr>
            </w:pPr>
            <w:r w:rsidRPr="00CC49AB">
              <w:rPr>
                <w:rFonts w:ascii="Garamond" w:eastAsia="Times New Roman" w:hAnsi="Garamond" w:cs="Times New Roman"/>
                <w:sz w:val="18"/>
                <w:szCs w:val="18"/>
              </w:rPr>
              <w:t>Mur i jashtëm</w:t>
            </w:r>
          </w:p>
        </w:tc>
        <w:tc>
          <w:tcPr>
            <w:tcW w:w="605"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6CB910B5"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7920</w:t>
            </w:r>
          </w:p>
        </w:tc>
        <w:tc>
          <w:tcPr>
            <w:tcW w:w="531" w:type="pct"/>
            <w:tcBorders>
              <w:top w:val="nil"/>
              <w:left w:val="nil"/>
              <w:bottom w:val="single" w:sz="4" w:space="0" w:color="auto"/>
              <w:right w:val="single" w:sz="4" w:space="0" w:color="auto"/>
            </w:tcBorders>
            <w:shd w:val="clear" w:color="auto" w:fill="auto"/>
            <w:noWrap/>
            <w:vAlign w:val="center"/>
            <w:hideMark/>
          </w:tcPr>
          <w:p w14:paraId="12C2DE5A"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J</w:t>
            </w:r>
          </w:p>
        </w:tc>
        <w:tc>
          <w:tcPr>
            <w:tcW w:w="651" w:type="pct"/>
            <w:tcBorders>
              <w:top w:val="nil"/>
              <w:left w:val="nil"/>
              <w:bottom w:val="single" w:sz="4" w:space="0" w:color="auto"/>
              <w:right w:val="single" w:sz="4" w:space="0" w:color="auto"/>
            </w:tcBorders>
            <w:shd w:val="clear" w:color="auto" w:fill="auto"/>
            <w:noWrap/>
            <w:vAlign w:val="center"/>
            <w:hideMark/>
          </w:tcPr>
          <w:p w14:paraId="58D8DA11"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1.35</w:t>
            </w:r>
          </w:p>
        </w:tc>
        <w:tc>
          <w:tcPr>
            <w:tcW w:w="458" w:type="pct"/>
            <w:tcBorders>
              <w:top w:val="nil"/>
              <w:left w:val="nil"/>
              <w:bottom w:val="single" w:sz="4" w:space="0" w:color="auto"/>
              <w:right w:val="single" w:sz="4" w:space="0" w:color="auto"/>
            </w:tcBorders>
            <w:shd w:val="clear" w:color="auto" w:fill="auto"/>
            <w:noWrap/>
            <w:vAlign w:val="center"/>
            <w:hideMark/>
          </w:tcPr>
          <w:p w14:paraId="1232A0EF"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16.4</w:t>
            </w:r>
          </w:p>
        </w:tc>
        <w:tc>
          <w:tcPr>
            <w:tcW w:w="447" w:type="pct"/>
            <w:tcBorders>
              <w:top w:val="nil"/>
              <w:left w:val="nil"/>
              <w:bottom w:val="single" w:sz="4" w:space="0" w:color="auto"/>
              <w:right w:val="single" w:sz="4" w:space="0" w:color="auto"/>
            </w:tcBorders>
            <w:shd w:val="clear" w:color="auto" w:fill="auto"/>
            <w:noWrap/>
            <w:vAlign w:val="center"/>
            <w:hideMark/>
          </w:tcPr>
          <w:p w14:paraId="3B54B3BC"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9.9</w:t>
            </w:r>
          </w:p>
        </w:tc>
        <w:tc>
          <w:tcPr>
            <w:tcW w:w="534" w:type="pct"/>
            <w:tcBorders>
              <w:top w:val="nil"/>
              <w:left w:val="nil"/>
              <w:bottom w:val="single" w:sz="4" w:space="0" w:color="auto"/>
              <w:right w:val="single" w:sz="4" w:space="0" w:color="auto"/>
            </w:tcBorders>
            <w:shd w:val="clear" w:color="auto" w:fill="auto"/>
            <w:noWrap/>
            <w:vAlign w:val="center"/>
            <w:hideMark/>
          </w:tcPr>
          <w:p w14:paraId="3B801501"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162.36</w:t>
            </w:r>
          </w:p>
        </w:tc>
        <w:tc>
          <w:tcPr>
            <w:tcW w:w="534" w:type="pct"/>
            <w:tcBorders>
              <w:top w:val="nil"/>
              <w:left w:val="nil"/>
              <w:bottom w:val="single" w:sz="4" w:space="0" w:color="auto"/>
              <w:right w:val="single" w:sz="4" w:space="0" w:color="auto"/>
            </w:tcBorders>
            <w:shd w:val="clear" w:color="auto" w:fill="auto"/>
            <w:noWrap/>
            <w:vAlign w:val="center"/>
            <w:hideMark/>
          </w:tcPr>
          <w:p w14:paraId="3BB29BCF"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82.5</w:t>
            </w:r>
          </w:p>
        </w:tc>
        <w:tc>
          <w:tcPr>
            <w:tcW w:w="539" w:type="pct"/>
            <w:tcBorders>
              <w:top w:val="nil"/>
              <w:left w:val="nil"/>
              <w:bottom w:val="single" w:sz="4" w:space="0" w:color="auto"/>
              <w:right w:val="single" w:sz="4" w:space="0" w:color="auto"/>
            </w:tcBorders>
            <w:shd w:val="clear" w:color="auto" w:fill="auto"/>
            <w:noWrap/>
            <w:vAlign w:val="center"/>
            <w:hideMark/>
          </w:tcPr>
          <w:p w14:paraId="4E1022E0"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79.86</w:t>
            </w:r>
          </w:p>
        </w:tc>
      </w:tr>
      <w:tr w:rsidR="003C3DA0" w:rsidRPr="00CC49AB" w14:paraId="307E719A" w14:textId="77777777" w:rsidTr="00D34145">
        <w:trPr>
          <w:trHeight w:val="20"/>
        </w:trPr>
        <w:tc>
          <w:tcPr>
            <w:tcW w:w="701" w:type="pct"/>
            <w:tcBorders>
              <w:top w:val="nil"/>
              <w:left w:val="single" w:sz="4" w:space="0" w:color="auto"/>
              <w:bottom w:val="single" w:sz="4" w:space="0" w:color="auto"/>
              <w:right w:val="single" w:sz="4" w:space="0" w:color="auto"/>
            </w:tcBorders>
            <w:shd w:val="clear" w:color="auto" w:fill="auto"/>
            <w:noWrap/>
            <w:vAlign w:val="center"/>
            <w:hideMark/>
          </w:tcPr>
          <w:p w14:paraId="6F007304" w14:textId="77777777" w:rsidR="003C3DA0" w:rsidRPr="00CC49AB" w:rsidRDefault="003C3DA0" w:rsidP="008E11B0">
            <w:pPr>
              <w:spacing w:after="0" w:line="240" w:lineRule="auto"/>
              <w:rPr>
                <w:rFonts w:ascii="Garamond" w:eastAsia="Times New Roman" w:hAnsi="Garamond" w:cs="Times New Roman"/>
                <w:sz w:val="18"/>
                <w:szCs w:val="18"/>
              </w:rPr>
            </w:pPr>
            <w:r w:rsidRPr="00CC49AB">
              <w:rPr>
                <w:rFonts w:ascii="Garamond" w:eastAsia="Times New Roman" w:hAnsi="Garamond" w:cs="Times New Roman"/>
                <w:sz w:val="18"/>
                <w:szCs w:val="18"/>
              </w:rPr>
              <w:t>Dritare</w:t>
            </w:r>
          </w:p>
        </w:tc>
        <w:tc>
          <w:tcPr>
            <w:tcW w:w="605" w:type="pct"/>
            <w:vMerge/>
            <w:tcBorders>
              <w:top w:val="nil"/>
              <w:left w:val="single" w:sz="4" w:space="0" w:color="auto"/>
              <w:bottom w:val="single" w:sz="4" w:space="0" w:color="auto"/>
              <w:right w:val="single" w:sz="4" w:space="0" w:color="auto"/>
            </w:tcBorders>
            <w:vAlign w:val="center"/>
            <w:hideMark/>
          </w:tcPr>
          <w:p w14:paraId="7F494394" w14:textId="77777777" w:rsidR="003C3DA0" w:rsidRPr="00CC49AB" w:rsidRDefault="003C3DA0" w:rsidP="008E11B0">
            <w:pPr>
              <w:spacing w:after="0" w:line="240" w:lineRule="auto"/>
              <w:rPr>
                <w:rFonts w:ascii="Garamond" w:eastAsia="Times New Roman" w:hAnsi="Garamond" w:cs="Times New Roman"/>
                <w:sz w:val="18"/>
                <w:szCs w:val="18"/>
              </w:rPr>
            </w:pPr>
          </w:p>
        </w:tc>
        <w:tc>
          <w:tcPr>
            <w:tcW w:w="531" w:type="pct"/>
            <w:tcBorders>
              <w:top w:val="nil"/>
              <w:left w:val="nil"/>
              <w:bottom w:val="single" w:sz="4" w:space="0" w:color="auto"/>
              <w:right w:val="single" w:sz="4" w:space="0" w:color="auto"/>
            </w:tcBorders>
            <w:shd w:val="clear" w:color="auto" w:fill="auto"/>
            <w:noWrap/>
            <w:vAlign w:val="center"/>
            <w:hideMark/>
          </w:tcPr>
          <w:p w14:paraId="38B290F5"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J</w:t>
            </w:r>
          </w:p>
        </w:tc>
        <w:tc>
          <w:tcPr>
            <w:tcW w:w="651" w:type="pct"/>
            <w:tcBorders>
              <w:top w:val="nil"/>
              <w:left w:val="nil"/>
              <w:bottom w:val="single" w:sz="4" w:space="0" w:color="auto"/>
              <w:right w:val="single" w:sz="4" w:space="0" w:color="auto"/>
            </w:tcBorders>
            <w:shd w:val="clear" w:color="auto" w:fill="auto"/>
            <w:noWrap/>
            <w:vAlign w:val="center"/>
            <w:hideMark/>
          </w:tcPr>
          <w:p w14:paraId="356FDB26"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3.7</w:t>
            </w:r>
          </w:p>
        </w:tc>
        <w:tc>
          <w:tcPr>
            <w:tcW w:w="458" w:type="pct"/>
            <w:tcBorders>
              <w:top w:val="nil"/>
              <w:left w:val="nil"/>
              <w:bottom w:val="single" w:sz="4" w:space="0" w:color="auto"/>
              <w:right w:val="single" w:sz="4" w:space="0" w:color="auto"/>
            </w:tcBorders>
            <w:shd w:val="clear" w:color="auto" w:fill="auto"/>
            <w:noWrap/>
            <w:vAlign w:val="center"/>
            <w:hideMark/>
          </w:tcPr>
          <w:p w14:paraId="1F3719F9"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55</w:t>
            </w:r>
          </w:p>
        </w:tc>
        <w:tc>
          <w:tcPr>
            <w:tcW w:w="447" w:type="pct"/>
            <w:tcBorders>
              <w:top w:val="nil"/>
              <w:left w:val="nil"/>
              <w:bottom w:val="single" w:sz="4" w:space="0" w:color="auto"/>
              <w:right w:val="single" w:sz="4" w:space="0" w:color="auto"/>
            </w:tcBorders>
            <w:shd w:val="clear" w:color="auto" w:fill="auto"/>
            <w:noWrap/>
            <w:vAlign w:val="center"/>
            <w:hideMark/>
          </w:tcPr>
          <w:p w14:paraId="1FEC1EC8"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1.5</w:t>
            </w:r>
          </w:p>
        </w:tc>
        <w:tc>
          <w:tcPr>
            <w:tcW w:w="534" w:type="pct"/>
            <w:tcBorders>
              <w:top w:val="nil"/>
              <w:left w:val="nil"/>
              <w:bottom w:val="single" w:sz="4" w:space="0" w:color="auto"/>
              <w:right w:val="single" w:sz="4" w:space="0" w:color="auto"/>
            </w:tcBorders>
            <w:shd w:val="clear" w:color="auto" w:fill="auto"/>
            <w:noWrap/>
            <w:vAlign w:val="center"/>
            <w:hideMark/>
          </w:tcPr>
          <w:p w14:paraId="40659069"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82.5</w:t>
            </w:r>
          </w:p>
        </w:tc>
        <w:tc>
          <w:tcPr>
            <w:tcW w:w="534" w:type="pct"/>
            <w:tcBorders>
              <w:top w:val="nil"/>
              <w:left w:val="nil"/>
              <w:bottom w:val="single" w:sz="4" w:space="0" w:color="auto"/>
              <w:right w:val="single" w:sz="4" w:space="0" w:color="auto"/>
            </w:tcBorders>
            <w:shd w:val="clear" w:color="auto" w:fill="auto"/>
            <w:noWrap/>
            <w:vAlign w:val="center"/>
            <w:hideMark/>
          </w:tcPr>
          <w:p w14:paraId="1361D700"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0</w:t>
            </w:r>
          </w:p>
        </w:tc>
        <w:tc>
          <w:tcPr>
            <w:tcW w:w="539" w:type="pct"/>
            <w:tcBorders>
              <w:top w:val="nil"/>
              <w:left w:val="nil"/>
              <w:bottom w:val="single" w:sz="4" w:space="0" w:color="auto"/>
              <w:right w:val="single" w:sz="4" w:space="0" w:color="auto"/>
            </w:tcBorders>
            <w:shd w:val="clear" w:color="auto" w:fill="auto"/>
            <w:noWrap/>
            <w:vAlign w:val="center"/>
            <w:hideMark/>
          </w:tcPr>
          <w:p w14:paraId="2B81E016"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82.5</w:t>
            </w:r>
          </w:p>
        </w:tc>
      </w:tr>
      <w:tr w:rsidR="003C3DA0" w:rsidRPr="00CC49AB" w14:paraId="16BDB148" w14:textId="77777777" w:rsidTr="00D34145">
        <w:trPr>
          <w:trHeight w:val="20"/>
        </w:trPr>
        <w:tc>
          <w:tcPr>
            <w:tcW w:w="701" w:type="pct"/>
            <w:tcBorders>
              <w:top w:val="nil"/>
              <w:left w:val="single" w:sz="4" w:space="0" w:color="auto"/>
              <w:bottom w:val="single" w:sz="4" w:space="0" w:color="auto"/>
              <w:right w:val="single" w:sz="4" w:space="0" w:color="auto"/>
            </w:tcBorders>
            <w:shd w:val="clear" w:color="auto" w:fill="auto"/>
            <w:noWrap/>
            <w:vAlign w:val="center"/>
            <w:hideMark/>
          </w:tcPr>
          <w:p w14:paraId="7DD8F0F7" w14:textId="77777777" w:rsidR="003C3DA0" w:rsidRPr="00CC49AB" w:rsidRDefault="003C3DA0" w:rsidP="008E11B0">
            <w:pPr>
              <w:spacing w:after="0" w:line="240" w:lineRule="auto"/>
              <w:rPr>
                <w:rFonts w:ascii="Garamond" w:eastAsia="Times New Roman" w:hAnsi="Garamond" w:cs="Times New Roman"/>
                <w:sz w:val="18"/>
                <w:szCs w:val="18"/>
              </w:rPr>
            </w:pPr>
            <w:r w:rsidRPr="00CC49AB">
              <w:rPr>
                <w:rFonts w:ascii="Garamond" w:eastAsia="Times New Roman" w:hAnsi="Garamond" w:cs="Times New Roman"/>
                <w:sz w:val="18"/>
                <w:szCs w:val="18"/>
              </w:rPr>
              <w:t>Mur i jashtëm</w:t>
            </w:r>
          </w:p>
        </w:tc>
        <w:tc>
          <w:tcPr>
            <w:tcW w:w="605" w:type="pct"/>
            <w:vMerge/>
            <w:tcBorders>
              <w:top w:val="nil"/>
              <w:left w:val="single" w:sz="4" w:space="0" w:color="auto"/>
              <w:bottom w:val="single" w:sz="4" w:space="0" w:color="auto"/>
              <w:right w:val="single" w:sz="4" w:space="0" w:color="auto"/>
            </w:tcBorders>
            <w:vAlign w:val="center"/>
            <w:hideMark/>
          </w:tcPr>
          <w:p w14:paraId="06A133A3" w14:textId="77777777" w:rsidR="003C3DA0" w:rsidRPr="00CC49AB" w:rsidRDefault="003C3DA0" w:rsidP="008E11B0">
            <w:pPr>
              <w:spacing w:after="0" w:line="240" w:lineRule="auto"/>
              <w:rPr>
                <w:rFonts w:ascii="Garamond" w:eastAsia="Times New Roman" w:hAnsi="Garamond" w:cs="Times New Roman"/>
                <w:sz w:val="18"/>
                <w:szCs w:val="18"/>
              </w:rPr>
            </w:pPr>
          </w:p>
        </w:tc>
        <w:tc>
          <w:tcPr>
            <w:tcW w:w="531" w:type="pct"/>
            <w:tcBorders>
              <w:top w:val="nil"/>
              <w:left w:val="nil"/>
              <w:bottom w:val="single" w:sz="4" w:space="0" w:color="auto"/>
              <w:right w:val="single" w:sz="4" w:space="0" w:color="auto"/>
            </w:tcBorders>
            <w:shd w:val="clear" w:color="auto" w:fill="auto"/>
            <w:noWrap/>
            <w:vAlign w:val="center"/>
            <w:hideMark/>
          </w:tcPr>
          <w:p w14:paraId="7146AA16"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L</w:t>
            </w:r>
          </w:p>
        </w:tc>
        <w:tc>
          <w:tcPr>
            <w:tcW w:w="651" w:type="pct"/>
            <w:tcBorders>
              <w:top w:val="nil"/>
              <w:left w:val="nil"/>
              <w:bottom w:val="single" w:sz="4" w:space="0" w:color="auto"/>
              <w:right w:val="single" w:sz="4" w:space="0" w:color="auto"/>
            </w:tcBorders>
            <w:shd w:val="clear" w:color="auto" w:fill="auto"/>
            <w:noWrap/>
            <w:vAlign w:val="center"/>
            <w:hideMark/>
          </w:tcPr>
          <w:p w14:paraId="3EF7FED6"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1.35</w:t>
            </w:r>
          </w:p>
        </w:tc>
        <w:tc>
          <w:tcPr>
            <w:tcW w:w="458" w:type="pct"/>
            <w:tcBorders>
              <w:top w:val="nil"/>
              <w:left w:val="nil"/>
              <w:bottom w:val="single" w:sz="4" w:space="0" w:color="auto"/>
              <w:right w:val="single" w:sz="4" w:space="0" w:color="auto"/>
            </w:tcBorders>
            <w:shd w:val="clear" w:color="auto" w:fill="auto"/>
            <w:noWrap/>
            <w:vAlign w:val="center"/>
            <w:hideMark/>
          </w:tcPr>
          <w:p w14:paraId="4AF8207F"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50.5</w:t>
            </w:r>
          </w:p>
        </w:tc>
        <w:tc>
          <w:tcPr>
            <w:tcW w:w="447" w:type="pct"/>
            <w:tcBorders>
              <w:top w:val="nil"/>
              <w:left w:val="nil"/>
              <w:bottom w:val="single" w:sz="4" w:space="0" w:color="auto"/>
              <w:right w:val="single" w:sz="4" w:space="0" w:color="auto"/>
            </w:tcBorders>
            <w:shd w:val="clear" w:color="auto" w:fill="auto"/>
            <w:noWrap/>
            <w:vAlign w:val="center"/>
            <w:hideMark/>
          </w:tcPr>
          <w:p w14:paraId="2C03904A"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9.9</w:t>
            </w:r>
          </w:p>
        </w:tc>
        <w:tc>
          <w:tcPr>
            <w:tcW w:w="534" w:type="pct"/>
            <w:tcBorders>
              <w:top w:val="nil"/>
              <w:left w:val="nil"/>
              <w:bottom w:val="single" w:sz="4" w:space="0" w:color="auto"/>
              <w:right w:val="single" w:sz="4" w:space="0" w:color="auto"/>
            </w:tcBorders>
            <w:shd w:val="clear" w:color="auto" w:fill="auto"/>
            <w:noWrap/>
            <w:vAlign w:val="center"/>
            <w:hideMark/>
          </w:tcPr>
          <w:p w14:paraId="1FC32CCB"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499.95</w:t>
            </w:r>
          </w:p>
        </w:tc>
        <w:tc>
          <w:tcPr>
            <w:tcW w:w="534" w:type="pct"/>
            <w:tcBorders>
              <w:top w:val="nil"/>
              <w:left w:val="nil"/>
              <w:bottom w:val="single" w:sz="4" w:space="0" w:color="auto"/>
              <w:right w:val="single" w:sz="4" w:space="0" w:color="auto"/>
            </w:tcBorders>
            <w:shd w:val="clear" w:color="auto" w:fill="auto"/>
            <w:noWrap/>
            <w:vAlign w:val="center"/>
            <w:hideMark/>
          </w:tcPr>
          <w:p w14:paraId="1D9A2D48"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91.5</w:t>
            </w:r>
          </w:p>
        </w:tc>
        <w:tc>
          <w:tcPr>
            <w:tcW w:w="539" w:type="pct"/>
            <w:tcBorders>
              <w:top w:val="nil"/>
              <w:left w:val="nil"/>
              <w:bottom w:val="single" w:sz="4" w:space="0" w:color="auto"/>
              <w:right w:val="single" w:sz="4" w:space="0" w:color="auto"/>
            </w:tcBorders>
            <w:shd w:val="clear" w:color="auto" w:fill="auto"/>
            <w:noWrap/>
            <w:vAlign w:val="center"/>
            <w:hideMark/>
          </w:tcPr>
          <w:p w14:paraId="3EC7EC36"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408.45</w:t>
            </w:r>
          </w:p>
        </w:tc>
      </w:tr>
      <w:tr w:rsidR="003C3DA0" w:rsidRPr="00CC49AB" w14:paraId="2BC83A24" w14:textId="77777777" w:rsidTr="00D34145">
        <w:trPr>
          <w:trHeight w:val="20"/>
        </w:trPr>
        <w:tc>
          <w:tcPr>
            <w:tcW w:w="701" w:type="pct"/>
            <w:tcBorders>
              <w:top w:val="nil"/>
              <w:left w:val="single" w:sz="4" w:space="0" w:color="auto"/>
              <w:bottom w:val="single" w:sz="4" w:space="0" w:color="auto"/>
              <w:right w:val="single" w:sz="4" w:space="0" w:color="auto"/>
            </w:tcBorders>
            <w:shd w:val="clear" w:color="auto" w:fill="auto"/>
            <w:noWrap/>
            <w:vAlign w:val="center"/>
            <w:hideMark/>
          </w:tcPr>
          <w:p w14:paraId="0646CC95" w14:textId="77777777" w:rsidR="003C3DA0" w:rsidRPr="00CC49AB" w:rsidRDefault="003C3DA0" w:rsidP="008E11B0">
            <w:pPr>
              <w:spacing w:after="0" w:line="240" w:lineRule="auto"/>
              <w:rPr>
                <w:rFonts w:ascii="Garamond" w:eastAsia="Times New Roman" w:hAnsi="Garamond" w:cs="Times New Roman"/>
                <w:sz w:val="18"/>
                <w:szCs w:val="18"/>
              </w:rPr>
            </w:pPr>
            <w:r w:rsidRPr="00CC49AB">
              <w:rPr>
                <w:rFonts w:ascii="Garamond" w:eastAsia="Times New Roman" w:hAnsi="Garamond" w:cs="Times New Roman"/>
                <w:sz w:val="18"/>
                <w:szCs w:val="18"/>
              </w:rPr>
              <w:t>Dritare</w:t>
            </w:r>
          </w:p>
        </w:tc>
        <w:tc>
          <w:tcPr>
            <w:tcW w:w="605" w:type="pct"/>
            <w:vMerge/>
            <w:tcBorders>
              <w:top w:val="nil"/>
              <w:left w:val="single" w:sz="4" w:space="0" w:color="auto"/>
              <w:bottom w:val="single" w:sz="4" w:space="0" w:color="auto"/>
              <w:right w:val="single" w:sz="4" w:space="0" w:color="auto"/>
            </w:tcBorders>
            <w:vAlign w:val="center"/>
            <w:hideMark/>
          </w:tcPr>
          <w:p w14:paraId="65233729" w14:textId="77777777" w:rsidR="003C3DA0" w:rsidRPr="00CC49AB" w:rsidRDefault="003C3DA0" w:rsidP="008E11B0">
            <w:pPr>
              <w:spacing w:after="0" w:line="240" w:lineRule="auto"/>
              <w:rPr>
                <w:rFonts w:ascii="Garamond" w:eastAsia="Times New Roman" w:hAnsi="Garamond" w:cs="Times New Roman"/>
                <w:sz w:val="18"/>
                <w:szCs w:val="18"/>
              </w:rPr>
            </w:pPr>
          </w:p>
        </w:tc>
        <w:tc>
          <w:tcPr>
            <w:tcW w:w="531" w:type="pct"/>
            <w:tcBorders>
              <w:top w:val="nil"/>
              <w:left w:val="nil"/>
              <w:bottom w:val="single" w:sz="4" w:space="0" w:color="auto"/>
              <w:right w:val="single" w:sz="4" w:space="0" w:color="auto"/>
            </w:tcBorders>
            <w:shd w:val="clear" w:color="auto" w:fill="auto"/>
            <w:noWrap/>
            <w:vAlign w:val="center"/>
            <w:hideMark/>
          </w:tcPr>
          <w:p w14:paraId="1308013B"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L</w:t>
            </w:r>
          </w:p>
        </w:tc>
        <w:tc>
          <w:tcPr>
            <w:tcW w:w="651" w:type="pct"/>
            <w:tcBorders>
              <w:top w:val="nil"/>
              <w:left w:val="nil"/>
              <w:bottom w:val="single" w:sz="4" w:space="0" w:color="auto"/>
              <w:right w:val="single" w:sz="4" w:space="0" w:color="auto"/>
            </w:tcBorders>
            <w:shd w:val="clear" w:color="auto" w:fill="auto"/>
            <w:noWrap/>
            <w:vAlign w:val="center"/>
            <w:hideMark/>
          </w:tcPr>
          <w:p w14:paraId="3523E60A"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3.7</w:t>
            </w:r>
          </w:p>
        </w:tc>
        <w:tc>
          <w:tcPr>
            <w:tcW w:w="458" w:type="pct"/>
            <w:tcBorders>
              <w:top w:val="nil"/>
              <w:left w:val="nil"/>
              <w:bottom w:val="single" w:sz="4" w:space="0" w:color="auto"/>
              <w:right w:val="single" w:sz="4" w:space="0" w:color="auto"/>
            </w:tcBorders>
            <w:shd w:val="clear" w:color="auto" w:fill="auto"/>
            <w:noWrap/>
            <w:vAlign w:val="center"/>
            <w:hideMark/>
          </w:tcPr>
          <w:p w14:paraId="3D3CCA8D"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61</w:t>
            </w:r>
          </w:p>
        </w:tc>
        <w:tc>
          <w:tcPr>
            <w:tcW w:w="447" w:type="pct"/>
            <w:tcBorders>
              <w:top w:val="nil"/>
              <w:left w:val="nil"/>
              <w:bottom w:val="single" w:sz="4" w:space="0" w:color="auto"/>
              <w:right w:val="single" w:sz="4" w:space="0" w:color="auto"/>
            </w:tcBorders>
            <w:shd w:val="clear" w:color="auto" w:fill="auto"/>
            <w:noWrap/>
            <w:vAlign w:val="center"/>
            <w:hideMark/>
          </w:tcPr>
          <w:p w14:paraId="6033508C"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1.5</w:t>
            </w:r>
          </w:p>
        </w:tc>
        <w:tc>
          <w:tcPr>
            <w:tcW w:w="534" w:type="pct"/>
            <w:tcBorders>
              <w:top w:val="nil"/>
              <w:left w:val="nil"/>
              <w:bottom w:val="single" w:sz="4" w:space="0" w:color="auto"/>
              <w:right w:val="single" w:sz="4" w:space="0" w:color="auto"/>
            </w:tcBorders>
            <w:shd w:val="clear" w:color="auto" w:fill="auto"/>
            <w:noWrap/>
            <w:vAlign w:val="center"/>
            <w:hideMark/>
          </w:tcPr>
          <w:p w14:paraId="2BA5F615"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91.5</w:t>
            </w:r>
          </w:p>
        </w:tc>
        <w:tc>
          <w:tcPr>
            <w:tcW w:w="534" w:type="pct"/>
            <w:tcBorders>
              <w:top w:val="nil"/>
              <w:left w:val="nil"/>
              <w:bottom w:val="single" w:sz="4" w:space="0" w:color="auto"/>
              <w:right w:val="single" w:sz="4" w:space="0" w:color="auto"/>
            </w:tcBorders>
            <w:shd w:val="clear" w:color="auto" w:fill="auto"/>
            <w:noWrap/>
            <w:vAlign w:val="center"/>
            <w:hideMark/>
          </w:tcPr>
          <w:p w14:paraId="18DE5AB3"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0</w:t>
            </w:r>
          </w:p>
        </w:tc>
        <w:tc>
          <w:tcPr>
            <w:tcW w:w="539" w:type="pct"/>
            <w:tcBorders>
              <w:top w:val="nil"/>
              <w:left w:val="nil"/>
              <w:bottom w:val="single" w:sz="4" w:space="0" w:color="auto"/>
              <w:right w:val="single" w:sz="4" w:space="0" w:color="auto"/>
            </w:tcBorders>
            <w:shd w:val="clear" w:color="auto" w:fill="auto"/>
            <w:noWrap/>
            <w:vAlign w:val="center"/>
            <w:hideMark/>
          </w:tcPr>
          <w:p w14:paraId="254A3B0D"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91.5</w:t>
            </w:r>
          </w:p>
        </w:tc>
      </w:tr>
      <w:tr w:rsidR="003C3DA0" w:rsidRPr="00CC49AB" w14:paraId="46FDD93F" w14:textId="77777777" w:rsidTr="00D34145">
        <w:trPr>
          <w:trHeight w:val="20"/>
        </w:trPr>
        <w:tc>
          <w:tcPr>
            <w:tcW w:w="701" w:type="pct"/>
            <w:tcBorders>
              <w:top w:val="nil"/>
              <w:left w:val="single" w:sz="4" w:space="0" w:color="auto"/>
              <w:bottom w:val="single" w:sz="4" w:space="0" w:color="auto"/>
              <w:right w:val="single" w:sz="4" w:space="0" w:color="auto"/>
            </w:tcBorders>
            <w:shd w:val="clear" w:color="auto" w:fill="auto"/>
            <w:noWrap/>
            <w:vAlign w:val="center"/>
            <w:hideMark/>
          </w:tcPr>
          <w:p w14:paraId="3B6B3771" w14:textId="77777777" w:rsidR="003C3DA0" w:rsidRPr="00CC49AB" w:rsidRDefault="003C3DA0" w:rsidP="008E11B0">
            <w:pPr>
              <w:spacing w:after="0" w:line="240" w:lineRule="auto"/>
              <w:rPr>
                <w:rFonts w:ascii="Garamond" w:eastAsia="Times New Roman" w:hAnsi="Garamond" w:cs="Times New Roman"/>
                <w:sz w:val="18"/>
                <w:szCs w:val="18"/>
              </w:rPr>
            </w:pPr>
            <w:r w:rsidRPr="00CC49AB">
              <w:rPr>
                <w:rFonts w:ascii="Garamond" w:eastAsia="Times New Roman" w:hAnsi="Garamond" w:cs="Times New Roman"/>
                <w:sz w:val="18"/>
                <w:szCs w:val="18"/>
              </w:rPr>
              <w:t>Mur i jashtëm</w:t>
            </w:r>
          </w:p>
        </w:tc>
        <w:tc>
          <w:tcPr>
            <w:tcW w:w="605" w:type="pct"/>
            <w:vMerge/>
            <w:tcBorders>
              <w:top w:val="nil"/>
              <w:left w:val="single" w:sz="4" w:space="0" w:color="auto"/>
              <w:bottom w:val="single" w:sz="4" w:space="0" w:color="auto"/>
              <w:right w:val="single" w:sz="4" w:space="0" w:color="auto"/>
            </w:tcBorders>
            <w:vAlign w:val="center"/>
            <w:hideMark/>
          </w:tcPr>
          <w:p w14:paraId="1B3AC504" w14:textId="77777777" w:rsidR="003C3DA0" w:rsidRPr="00CC49AB" w:rsidRDefault="003C3DA0" w:rsidP="008E11B0">
            <w:pPr>
              <w:spacing w:after="0" w:line="240" w:lineRule="auto"/>
              <w:rPr>
                <w:rFonts w:ascii="Garamond" w:eastAsia="Times New Roman" w:hAnsi="Garamond" w:cs="Times New Roman"/>
                <w:sz w:val="18"/>
                <w:szCs w:val="18"/>
              </w:rPr>
            </w:pPr>
          </w:p>
        </w:tc>
        <w:tc>
          <w:tcPr>
            <w:tcW w:w="531" w:type="pct"/>
            <w:tcBorders>
              <w:top w:val="nil"/>
              <w:left w:val="nil"/>
              <w:bottom w:val="single" w:sz="4" w:space="0" w:color="auto"/>
              <w:right w:val="single" w:sz="4" w:space="0" w:color="auto"/>
            </w:tcBorders>
            <w:shd w:val="clear" w:color="auto" w:fill="auto"/>
            <w:noWrap/>
            <w:vAlign w:val="center"/>
            <w:hideMark/>
          </w:tcPr>
          <w:p w14:paraId="38A4F190"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V</w:t>
            </w:r>
          </w:p>
        </w:tc>
        <w:tc>
          <w:tcPr>
            <w:tcW w:w="651" w:type="pct"/>
            <w:tcBorders>
              <w:top w:val="nil"/>
              <w:left w:val="nil"/>
              <w:bottom w:val="single" w:sz="4" w:space="0" w:color="auto"/>
              <w:right w:val="single" w:sz="4" w:space="0" w:color="auto"/>
            </w:tcBorders>
            <w:shd w:val="clear" w:color="auto" w:fill="auto"/>
            <w:noWrap/>
            <w:vAlign w:val="center"/>
            <w:hideMark/>
          </w:tcPr>
          <w:p w14:paraId="2AD3E340"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1.35</w:t>
            </w:r>
          </w:p>
        </w:tc>
        <w:tc>
          <w:tcPr>
            <w:tcW w:w="458" w:type="pct"/>
            <w:tcBorders>
              <w:top w:val="nil"/>
              <w:left w:val="nil"/>
              <w:bottom w:val="single" w:sz="4" w:space="0" w:color="auto"/>
              <w:right w:val="single" w:sz="4" w:space="0" w:color="auto"/>
            </w:tcBorders>
            <w:shd w:val="clear" w:color="auto" w:fill="auto"/>
            <w:noWrap/>
            <w:vAlign w:val="center"/>
            <w:hideMark/>
          </w:tcPr>
          <w:p w14:paraId="1DC1E219"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50</w:t>
            </w:r>
          </w:p>
        </w:tc>
        <w:tc>
          <w:tcPr>
            <w:tcW w:w="447" w:type="pct"/>
            <w:tcBorders>
              <w:top w:val="nil"/>
              <w:left w:val="nil"/>
              <w:bottom w:val="single" w:sz="4" w:space="0" w:color="auto"/>
              <w:right w:val="single" w:sz="4" w:space="0" w:color="auto"/>
            </w:tcBorders>
            <w:shd w:val="clear" w:color="auto" w:fill="auto"/>
            <w:noWrap/>
            <w:vAlign w:val="center"/>
            <w:hideMark/>
          </w:tcPr>
          <w:p w14:paraId="320B9660"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9.9</w:t>
            </w:r>
          </w:p>
        </w:tc>
        <w:tc>
          <w:tcPr>
            <w:tcW w:w="534" w:type="pct"/>
            <w:tcBorders>
              <w:top w:val="nil"/>
              <w:left w:val="nil"/>
              <w:bottom w:val="single" w:sz="4" w:space="0" w:color="auto"/>
              <w:right w:val="single" w:sz="4" w:space="0" w:color="auto"/>
            </w:tcBorders>
            <w:shd w:val="clear" w:color="auto" w:fill="auto"/>
            <w:noWrap/>
            <w:vAlign w:val="center"/>
            <w:hideMark/>
          </w:tcPr>
          <w:p w14:paraId="0194AAAF"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495</w:t>
            </w:r>
          </w:p>
        </w:tc>
        <w:tc>
          <w:tcPr>
            <w:tcW w:w="534" w:type="pct"/>
            <w:tcBorders>
              <w:top w:val="nil"/>
              <w:left w:val="nil"/>
              <w:bottom w:val="single" w:sz="4" w:space="0" w:color="auto"/>
              <w:right w:val="single" w:sz="4" w:space="0" w:color="auto"/>
            </w:tcBorders>
            <w:shd w:val="clear" w:color="auto" w:fill="auto"/>
            <w:noWrap/>
            <w:vAlign w:val="center"/>
            <w:hideMark/>
          </w:tcPr>
          <w:p w14:paraId="3F64ABD4"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24</w:t>
            </w:r>
          </w:p>
        </w:tc>
        <w:tc>
          <w:tcPr>
            <w:tcW w:w="539" w:type="pct"/>
            <w:tcBorders>
              <w:top w:val="nil"/>
              <w:left w:val="nil"/>
              <w:bottom w:val="single" w:sz="4" w:space="0" w:color="auto"/>
              <w:right w:val="single" w:sz="4" w:space="0" w:color="auto"/>
            </w:tcBorders>
            <w:shd w:val="clear" w:color="auto" w:fill="auto"/>
            <w:noWrap/>
            <w:vAlign w:val="center"/>
            <w:hideMark/>
          </w:tcPr>
          <w:p w14:paraId="1420BCF6"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471</w:t>
            </w:r>
          </w:p>
        </w:tc>
      </w:tr>
      <w:tr w:rsidR="003C3DA0" w:rsidRPr="00CC49AB" w14:paraId="22061702" w14:textId="77777777" w:rsidTr="00D34145">
        <w:trPr>
          <w:trHeight w:val="20"/>
        </w:trPr>
        <w:tc>
          <w:tcPr>
            <w:tcW w:w="701" w:type="pct"/>
            <w:tcBorders>
              <w:top w:val="nil"/>
              <w:left w:val="single" w:sz="4" w:space="0" w:color="auto"/>
              <w:bottom w:val="single" w:sz="4" w:space="0" w:color="auto"/>
              <w:right w:val="single" w:sz="4" w:space="0" w:color="auto"/>
            </w:tcBorders>
            <w:shd w:val="clear" w:color="auto" w:fill="auto"/>
            <w:noWrap/>
            <w:vAlign w:val="center"/>
            <w:hideMark/>
          </w:tcPr>
          <w:p w14:paraId="1384225A" w14:textId="77777777" w:rsidR="003C3DA0" w:rsidRPr="00CC49AB" w:rsidRDefault="003C3DA0" w:rsidP="008E11B0">
            <w:pPr>
              <w:spacing w:after="0" w:line="240" w:lineRule="auto"/>
              <w:rPr>
                <w:rFonts w:ascii="Garamond" w:eastAsia="Times New Roman" w:hAnsi="Garamond" w:cs="Times New Roman"/>
                <w:sz w:val="18"/>
                <w:szCs w:val="18"/>
              </w:rPr>
            </w:pPr>
            <w:r w:rsidRPr="00CC49AB">
              <w:rPr>
                <w:rFonts w:ascii="Garamond" w:eastAsia="Times New Roman" w:hAnsi="Garamond" w:cs="Times New Roman"/>
                <w:sz w:val="18"/>
                <w:szCs w:val="18"/>
              </w:rPr>
              <w:t>Dritare</w:t>
            </w:r>
          </w:p>
        </w:tc>
        <w:tc>
          <w:tcPr>
            <w:tcW w:w="605" w:type="pct"/>
            <w:vMerge/>
            <w:tcBorders>
              <w:top w:val="nil"/>
              <w:left w:val="single" w:sz="4" w:space="0" w:color="auto"/>
              <w:bottom w:val="single" w:sz="4" w:space="0" w:color="auto"/>
              <w:right w:val="single" w:sz="4" w:space="0" w:color="auto"/>
            </w:tcBorders>
            <w:vAlign w:val="center"/>
            <w:hideMark/>
          </w:tcPr>
          <w:p w14:paraId="4F268FB7" w14:textId="77777777" w:rsidR="003C3DA0" w:rsidRPr="00CC49AB" w:rsidRDefault="003C3DA0" w:rsidP="008E11B0">
            <w:pPr>
              <w:spacing w:after="0" w:line="240" w:lineRule="auto"/>
              <w:rPr>
                <w:rFonts w:ascii="Garamond" w:eastAsia="Times New Roman" w:hAnsi="Garamond" w:cs="Times New Roman"/>
                <w:sz w:val="18"/>
                <w:szCs w:val="18"/>
              </w:rPr>
            </w:pPr>
          </w:p>
        </w:tc>
        <w:tc>
          <w:tcPr>
            <w:tcW w:w="531" w:type="pct"/>
            <w:tcBorders>
              <w:top w:val="nil"/>
              <w:left w:val="nil"/>
              <w:bottom w:val="single" w:sz="4" w:space="0" w:color="auto"/>
              <w:right w:val="single" w:sz="4" w:space="0" w:color="auto"/>
            </w:tcBorders>
            <w:shd w:val="clear" w:color="auto" w:fill="auto"/>
            <w:noWrap/>
            <w:vAlign w:val="center"/>
            <w:hideMark/>
          </w:tcPr>
          <w:p w14:paraId="15644217"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V</w:t>
            </w:r>
          </w:p>
        </w:tc>
        <w:tc>
          <w:tcPr>
            <w:tcW w:w="651" w:type="pct"/>
            <w:tcBorders>
              <w:top w:val="nil"/>
              <w:left w:val="nil"/>
              <w:bottom w:val="single" w:sz="4" w:space="0" w:color="auto"/>
              <w:right w:val="single" w:sz="4" w:space="0" w:color="auto"/>
            </w:tcBorders>
            <w:shd w:val="clear" w:color="auto" w:fill="auto"/>
            <w:noWrap/>
            <w:vAlign w:val="center"/>
            <w:hideMark/>
          </w:tcPr>
          <w:p w14:paraId="42482154"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3.7</w:t>
            </w:r>
          </w:p>
        </w:tc>
        <w:tc>
          <w:tcPr>
            <w:tcW w:w="458" w:type="pct"/>
            <w:tcBorders>
              <w:top w:val="nil"/>
              <w:left w:val="nil"/>
              <w:bottom w:val="single" w:sz="4" w:space="0" w:color="auto"/>
              <w:right w:val="single" w:sz="4" w:space="0" w:color="auto"/>
            </w:tcBorders>
            <w:shd w:val="clear" w:color="auto" w:fill="auto"/>
            <w:noWrap/>
            <w:vAlign w:val="center"/>
            <w:hideMark/>
          </w:tcPr>
          <w:p w14:paraId="64337D76"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16</w:t>
            </w:r>
          </w:p>
        </w:tc>
        <w:tc>
          <w:tcPr>
            <w:tcW w:w="447" w:type="pct"/>
            <w:tcBorders>
              <w:top w:val="nil"/>
              <w:left w:val="nil"/>
              <w:bottom w:val="single" w:sz="4" w:space="0" w:color="auto"/>
              <w:right w:val="single" w:sz="4" w:space="0" w:color="auto"/>
            </w:tcBorders>
            <w:shd w:val="clear" w:color="auto" w:fill="auto"/>
            <w:noWrap/>
            <w:vAlign w:val="center"/>
            <w:hideMark/>
          </w:tcPr>
          <w:p w14:paraId="266111ED"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1.5</w:t>
            </w:r>
          </w:p>
        </w:tc>
        <w:tc>
          <w:tcPr>
            <w:tcW w:w="534" w:type="pct"/>
            <w:tcBorders>
              <w:top w:val="nil"/>
              <w:left w:val="nil"/>
              <w:bottom w:val="single" w:sz="4" w:space="0" w:color="auto"/>
              <w:right w:val="single" w:sz="4" w:space="0" w:color="auto"/>
            </w:tcBorders>
            <w:shd w:val="clear" w:color="auto" w:fill="auto"/>
            <w:noWrap/>
            <w:vAlign w:val="center"/>
            <w:hideMark/>
          </w:tcPr>
          <w:p w14:paraId="74F986D0"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24</w:t>
            </w:r>
          </w:p>
        </w:tc>
        <w:tc>
          <w:tcPr>
            <w:tcW w:w="534" w:type="pct"/>
            <w:tcBorders>
              <w:top w:val="nil"/>
              <w:left w:val="nil"/>
              <w:bottom w:val="single" w:sz="4" w:space="0" w:color="auto"/>
              <w:right w:val="single" w:sz="4" w:space="0" w:color="auto"/>
            </w:tcBorders>
            <w:shd w:val="clear" w:color="auto" w:fill="auto"/>
            <w:noWrap/>
            <w:vAlign w:val="center"/>
            <w:hideMark/>
          </w:tcPr>
          <w:p w14:paraId="23B5D1F9"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0</w:t>
            </w:r>
          </w:p>
        </w:tc>
        <w:tc>
          <w:tcPr>
            <w:tcW w:w="539" w:type="pct"/>
            <w:tcBorders>
              <w:top w:val="nil"/>
              <w:left w:val="nil"/>
              <w:bottom w:val="single" w:sz="4" w:space="0" w:color="auto"/>
              <w:right w:val="single" w:sz="4" w:space="0" w:color="auto"/>
            </w:tcBorders>
            <w:shd w:val="clear" w:color="auto" w:fill="auto"/>
            <w:noWrap/>
            <w:vAlign w:val="center"/>
            <w:hideMark/>
          </w:tcPr>
          <w:p w14:paraId="11451367"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24</w:t>
            </w:r>
          </w:p>
        </w:tc>
      </w:tr>
      <w:tr w:rsidR="003C3DA0" w:rsidRPr="00CC49AB" w14:paraId="6B995093" w14:textId="77777777" w:rsidTr="00D34145">
        <w:trPr>
          <w:trHeight w:val="20"/>
        </w:trPr>
        <w:tc>
          <w:tcPr>
            <w:tcW w:w="701" w:type="pct"/>
            <w:tcBorders>
              <w:top w:val="nil"/>
              <w:left w:val="single" w:sz="4" w:space="0" w:color="auto"/>
              <w:bottom w:val="single" w:sz="4" w:space="0" w:color="auto"/>
              <w:right w:val="single" w:sz="4" w:space="0" w:color="auto"/>
            </w:tcBorders>
            <w:shd w:val="clear" w:color="auto" w:fill="auto"/>
            <w:noWrap/>
            <w:vAlign w:val="center"/>
            <w:hideMark/>
          </w:tcPr>
          <w:p w14:paraId="5EAD713B" w14:textId="77777777" w:rsidR="003C3DA0" w:rsidRPr="00CC49AB" w:rsidRDefault="003C3DA0" w:rsidP="008E11B0">
            <w:pPr>
              <w:spacing w:after="0" w:line="240" w:lineRule="auto"/>
              <w:rPr>
                <w:rFonts w:ascii="Garamond" w:eastAsia="Times New Roman" w:hAnsi="Garamond" w:cs="Times New Roman"/>
                <w:sz w:val="18"/>
                <w:szCs w:val="18"/>
              </w:rPr>
            </w:pPr>
            <w:r w:rsidRPr="00CC49AB">
              <w:rPr>
                <w:rFonts w:ascii="Garamond" w:eastAsia="Times New Roman" w:hAnsi="Garamond" w:cs="Times New Roman"/>
                <w:sz w:val="18"/>
                <w:szCs w:val="18"/>
              </w:rPr>
              <w:t>Mur i jashtëm</w:t>
            </w:r>
          </w:p>
        </w:tc>
        <w:tc>
          <w:tcPr>
            <w:tcW w:w="605" w:type="pct"/>
            <w:vMerge/>
            <w:tcBorders>
              <w:top w:val="nil"/>
              <w:left w:val="single" w:sz="4" w:space="0" w:color="auto"/>
              <w:bottom w:val="single" w:sz="4" w:space="0" w:color="auto"/>
              <w:right w:val="single" w:sz="4" w:space="0" w:color="auto"/>
            </w:tcBorders>
            <w:vAlign w:val="center"/>
            <w:hideMark/>
          </w:tcPr>
          <w:p w14:paraId="3EDDC58B" w14:textId="77777777" w:rsidR="003C3DA0" w:rsidRPr="00CC49AB" w:rsidRDefault="003C3DA0" w:rsidP="008E11B0">
            <w:pPr>
              <w:spacing w:after="0" w:line="240" w:lineRule="auto"/>
              <w:rPr>
                <w:rFonts w:ascii="Garamond" w:eastAsia="Times New Roman" w:hAnsi="Garamond" w:cs="Times New Roman"/>
                <w:sz w:val="18"/>
                <w:szCs w:val="18"/>
              </w:rPr>
            </w:pPr>
          </w:p>
        </w:tc>
        <w:tc>
          <w:tcPr>
            <w:tcW w:w="531" w:type="pct"/>
            <w:tcBorders>
              <w:top w:val="nil"/>
              <w:left w:val="nil"/>
              <w:bottom w:val="single" w:sz="4" w:space="0" w:color="auto"/>
              <w:right w:val="single" w:sz="4" w:space="0" w:color="auto"/>
            </w:tcBorders>
            <w:shd w:val="clear" w:color="auto" w:fill="auto"/>
            <w:noWrap/>
            <w:vAlign w:val="center"/>
            <w:hideMark/>
          </w:tcPr>
          <w:p w14:paraId="5CF0288E"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P</w:t>
            </w:r>
          </w:p>
        </w:tc>
        <w:tc>
          <w:tcPr>
            <w:tcW w:w="651" w:type="pct"/>
            <w:tcBorders>
              <w:top w:val="nil"/>
              <w:left w:val="nil"/>
              <w:bottom w:val="single" w:sz="4" w:space="0" w:color="auto"/>
              <w:right w:val="single" w:sz="4" w:space="0" w:color="auto"/>
            </w:tcBorders>
            <w:shd w:val="clear" w:color="auto" w:fill="auto"/>
            <w:noWrap/>
            <w:vAlign w:val="center"/>
            <w:hideMark/>
          </w:tcPr>
          <w:p w14:paraId="0450BF3C"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1.35</w:t>
            </w:r>
          </w:p>
        </w:tc>
        <w:tc>
          <w:tcPr>
            <w:tcW w:w="458" w:type="pct"/>
            <w:tcBorders>
              <w:top w:val="nil"/>
              <w:left w:val="nil"/>
              <w:bottom w:val="single" w:sz="4" w:space="0" w:color="auto"/>
              <w:right w:val="single" w:sz="4" w:space="0" w:color="auto"/>
            </w:tcBorders>
            <w:shd w:val="clear" w:color="auto" w:fill="auto"/>
            <w:noWrap/>
            <w:vAlign w:val="center"/>
            <w:hideMark/>
          </w:tcPr>
          <w:p w14:paraId="28C506A3"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16</w:t>
            </w:r>
          </w:p>
        </w:tc>
        <w:tc>
          <w:tcPr>
            <w:tcW w:w="447" w:type="pct"/>
            <w:tcBorders>
              <w:top w:val="nil"/>
              <w:left w:val="nil"/>
              <w:bottom w:val="single" w:sz="4" w:space="0" w:color="auto"/>
              <w:right w:val="single" w:sz="4" w:space="0" w:color="auto"/>
            </w:tcBorders>
            <w:shd w:val="clear" w:color="auto" w:fill="auto"/>
            <w:noWrap/>
            <w:vAlign w:val="center"/>
            <w:hideMark/>
          </w:tcPr>
          <w:p w14:paraId="299C6AA4"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9.9</w:t>
            </w:r>
          </w:p>
        </w:tc>
        <w:tc>
          <w:tcPr>
            <w:tcW w:w="534" w:type="pct"/>
            <w:tcBorders>
              <w:top w:val="nil"/>
              <w:left w:val="nil"/>
              <w:bottom w:val="single" w:sz="4" w:space="0" w:color="auto"/>
              <w:right w:val="single" w:sz="4" w:space="0" w:color="auto"/>
            </w:tcBorders>
            <w:shd w:val="clear" w:color="auto" w:fill="auto"/>
            <w:noWrap/>
            <w:vAlign w:val="center"/>
            <w:hideMark/>
          </w:tcPr>
          <w:p w14:paraId="70B3DDBB"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158.4</w:t>
            </w:r>
          </w:p>
        </w:tc>
        <w:tc>
          <w:tcPr>
            <w:tcW w:w="534" w:type="pct"/>
            <w:tcBorders>
              <w:top w:val="nil"/>
              <w:left w:val="nil"/>
              <w:bottom w:val="single" w:sz="4" w:space="0" w:color="auto"/>
              <w:right w:val="single" w:sz="4" w:space="0" w:color="auto"/>
            </w:tcBorders>
            <w:shd w:val="clear" w:color="auto" w:fill="auto"/>
            <w:noWrap/>
            <w:vAlign w:val="center"/>
            <w:hideMark/>
          </w:tcPr>
          <w:p w14:paraId="3F4E4C10"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15</w:t>
            </w:r>
          </w:p>
        </w:tc>
        <w:tc>
          <w:tcPr>
            <w:tcW w:w="539" w:type="pct"/>
            <w:tcBorders>
              <w:top w:val="nil"/>
              <w:left w:val="nil"/>
              <w:bottom w:val="single" w:sz="4" w:space="0" w:color="auto"/>
              <w:right w:val="single" w:sz="4" w:space="0" w:color="auto"/>
            </w:tcBorders>
            <w:shd w:val="clear" w:color="auto" w:fill="auto"/>
            <w:noWrap/>
            <w:vAlign w:val="center"/>
            <w:hideMark/>
          </w:tcPr>
          <w:p w14:paraId="39C8E8D7"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143.4</w:t>
            </w:r>
          </w:p>
        </w:tc>
      </w:tr>
      <w:tr w:rsidR="003C3DA0" w:rsidRPr="00CC49AB" w14:paraId="33F40220" w14:textId="77777777" w:rsidTr="00D34145">
        <w:trPr>
          <w:trHeight w:val="20"/>
        </w:trPr>
        <w:tc>
          <w:tcPr>
            <w:tcW w:w="701" w:type="pct"/>
            <w:tcBorders>
              <w:top w:val="nil"/>
              <w:left w:val="single" w:sz="4" w:space="0" w:color="auto"/>
              <w:bottom w:val="single" w:sz="4" w:space="0" w:color="auto"/>
              <w:right w:val="single" w:sz="4" w:space="0" w:color="auto"/>
            </w:tcBorders>
            <w:shd w:val="clear" w:color="auto" w:fill="auto"/>
            <w:noWrap/>
            <w:vAlign w:val="center"/>
            <w:hideMark/>
          </w:tcPr>
          <w:p w14:paraId="73B51AC0" w14:textId="77777777" w:rsidR="003C3DA0" w:rsidRPr="00CC49AB" w:rsidRDefault="003C3DA0" w:rsidP="008E11B0">
            <w:pPr>
              <w:spacing w:after="0" w:line="240" w:lineRule="auto"/>
              <w:rPr>
                <w:rFonts w:ascii="Garamond" w:eastAsia="Times New Roman" w:hAnsi="Garamond" w:cs="Times New Roman"/>
                <w:sz w:val="18"/>
                <w:szCs w:val="18"/>
              </w:rPr>
            </w:pPr>
            <w:r w:rsidRPr="00CC49AB">
              <w:rPr>
                <w:rFonts w:ascii="Garamond" w:eastAsia="Times New Roman" w:hAnsi="Garamond" w:cs="Times New Roman"/>
                <w:sz w:val="18"/>
                <w:szCs w:val="18"/>
              </w:rPr>
              <w:t>Dritare</w:t>
            </w:r>
          </w:p>
        </w:tc>
        <w:tc>
          <w:tcPr>
            <w:tcW w:w="605" w:type="pct"/>
            <w:vMerge/>
            <w:tcBorders>
              <w:top w:val="nil"/>
              <w:left w:val="single" w:sz="4" w:space="0" w:color="auto"/>
              <w:bottom w:val="single" w:sz="4" w:space="0" w:color="auto"/>
              <w:right w:val="single" w:sz="4" w:space="0" w:color="auto"/>
            </w:tcBorders>
            <w:vAlign w:val="center"/>
            <w:hideMark/>
          </w:tcPr>
          <w:p w14:paraId="05D021A1" w14:textId="77777777" w:rsidR="003C3DA0" w:rsidRPr="00CC49AB" w:rsidRDefault="003C3DA0" w:rsidP="008E11B0">
            <w:pPr>
              <w:spacing w:after="0" w:line="240" w:lineRule="auto"/>
              <w:rPr>
                <w:rFonts w:ascii="Garamond" w:eastAsia="Times New Roman" w:hAnsi="Garamond" w:cs="Times New Roman"/>
                <w:sz w:val="18"/>
                <w:szCs w:val="18"/>
              </w:rPr>
            </w:pPr>
          </w:p>
        </w:tc>
        <w:tc>
          <w:tcPr>
            <w:tcW w:w="531" w:type="pct"/>
            <w:tcBorders>
              <w:top w:val="nil"/>
              <w:left w:val="nil"/>
              <w:bottom w:val="single" w:sz="4" w:space="0" w:color="auto"/>
              <w:right w:val="single" w:sz="4" w:space="0" w:color="auto"/>
            </w:tcBorders>
            <w:shd w:val="clear" w:color="auto" w:fill="auto"/>
            <w:noWrap/>
            <w:vAlign w:val="center"/>
            <w:hideMark/>
          </w:tcPr>
          <w:p w14:paraId="1CA6C3EE"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P</w:t>
            </w:r>
          </w:p>
        </w:tc>
        <w:tc>
          <w:tcPr>
            <w:tcW w:w="651" w:type="pct"/>
            <w:tcBorders>
              <w:top w:val="nil"/>
              <w:left w:val="nil"/>
              <w:bottom w:val="single" w:sz="4" w:space="0" w:color="auto"/>
              <w:right w:val="single" w:sz="4" w:space="0" w:color="auto"/>
            </w:tcBorders>
            <w:shd w:val="clear" w:color="auto" w:fill="auto"/>
            <w:noWrap/>
            <w:vAlign w:val="center"/>
            <w:hideMark/>
          </w:tcPr>
          <w:p w14:paraId="44B73BE8"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5.9</w:t>
            </w:r>
          </w:p>
        </w:tc>
        <w:tc>
          <w:tcPr>
            <w:tcW w:w="458" w:type="pct"/>
            <w:tcBorders>
              <w:top w:val="nil"/>
              <w:left w:val="nil"/>
              <w:bottom w:val="single" w:sz="4" w:space="0" w:color="auto"/>
              <w:right w:val="single" w:sz="4" w:space="0" w:color="auto"/>
            </w:tcBorders>
            <w:shd w:val="clear" w:color="auto" w:fill="auto"/>
            <w:noWrap/>
            <w:vAlign w:val="center"/>
            <w:hideMark/>
          </w:tcPr>
          <w:p w14:paraId="448200D5"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10</w:t>
            </w:r>
          </w:p>
        </w:tc>
        <w:tc>
          <w:tcPr>
            <w:tcW w:w="447" w:type="pct"/>
            <w:tcBorders>
              <w:top w:val="nil"/>
              <w:left w:val="nil"/>
              <w:bottom w:val="single" w:sz="4" w:space="0" w:color="auto"/>
              <w:right w:val="single" w:sz="4" w:space="0" w:color="auto"/>
            </w:tcBorders>
            <w:shd w:val="clear" w:color="auto" w:fill="auto"/>
            <w:noWrap/>
            <w:vAlign w:val="center"/>
            <w:hideMark/>
          </w:tcPr>
          <w:p w14:paraId="4A66C525"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1.5</w:t>
            </w:r>
          </w:p>
        </w:tc>
        <w:tc>
          <w:tcPr>
            <w:tcW w:w="534" w:type="pct"/>
            <w:tcBorders>
              <w:top w:val="nil"/>
              <w:left w:val="nil"/>
              <w:bottom w:val="single" w:sz="4" w:space="0" w:color="auto"/>
              <w:right w:val="single" w:sz="4" w:space="0" w:color="auto"/>
            </w:tcBorders>
            <w:shd w:val="clear" w:color="auto" w:fill="auto"/>
            <w:noWrap/>
            <w:vAlign w:val="center"/>
            <w:hideMark/>
          </w:tcPr>
          <w:p w14:paraId="63A5E725"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15</w:t>
            </w:r>
          </w:p>
        </w:tc>
        <w:tc>
          <w:tcPr>
            <w:tcW w:w="534" w:type="pct"/>
            <w:tcBorders>
              <w:top w:val="nil"/>
              <w:left w:val="nil"/>
              <w:bottom w:val="single" w:sz="4" w:space="0" w:color="auto"/>
              <w:right w:val="single" w:sz="4" w:space="0" w:color="auto"/>
            </w:tcBorders>
            <w:shd w:val="clear" w:color="auto" w:fill="auto"/>
            <w:noWrap/>
            <w:vAlign w:val="center"/>
            <w:hideMark/>
          </w:tcPr>
          <w:p w14:paraId="6EA153F3"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0</w:t>
            </w:r>
          </w:p>
        </w:tc>
        <w:tc>
          <w:tcPr>
            <w:tcW w:w="539" w:type="pct"/>
            <w:tcBorders>
              <w:top w:val="nil"/>
              <w:left w:val="nil"/>
              <w:bottom w:val="single" w:sz="4" w:space="0" w:color="auto"/>
              <w:right w:val="single" w:sz="4" w:space="0" w:color="auto"/>
            </w:tcBorders>
            <w:shd w:val="clear" w:color="auto" w:fill="auto"/>
            <w:noWrap/>
            <w:vAlign w:val="center"/>
            <w:hideMark/>
          </w:tcPr>
          <w:p w14:paraId="3E1E857E"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15</w:t>
            </w:r>
          </w:p>
        </w:tc>
      </w:tr>
      <w:tr w:rsidR="003C3DA0" w:rsidRPr="00CC49AB" w14:paraId="643F1447" w14:textId="77777777" w:rsidTr="00D34145">
        <w:trPr>
          <w:trHeight w:val="20"/>
        </w:trPr>
        <w:tc>
          <w:tcPr>
            <w:tcW w:w="701" w:type="pct"/>
            <w:tcBorders>
              <w:top w:val="nil"/>
              <w:left w:val="single" w:sz="4" w:space="0" w:color="auto"/>
              <w:bottom w:val="single" w:sz="4" w:space="0" w:color="auto"/>
              <w:right w:val="single" w:sz="4" w:space="0" w:color="auto"/>
            </w:tcBorders>
            <w:shd w:val="clear" w:color="auto" w:fill="auto"/>
            <w:noWrap/>
            <w:vAlign w:val="center"/>
            <w:hideMark/>
          </w:tcPr>
          <w:p w14:paraId="330246D0" w14:textId="77777777" w:rsidR="003C3DA0" w:rsidRPr="00CC49AB" w:rsidRDefault="003C3DA0" w:rsidP="008E11B0">
            <w:pPr>
              <w:spacing w:after="0" w:line="240" w:lineRule="auto"/>
              <w:rPr>
                <w:rFonts w:ascii="Garamond" w:eastAsia="Times New Roman" w:hAnsi="Garamond" w:cs="Times New Roman"/>
                <w:sz w:val="18"/>
                <w:szCs w:val="18"/>
              </w:rPr>
            </w:pPr>
            <w:r w:rsidRPr="00CC49AB">
              <w:rPr>
                <w:rFonts w:ascii="Garamond" w:eastAsia="Times New Roman" w:hAnsi="Garamond" w:cs="Times New Roman"/>
                <w:sz w:val="18"/>
                <w:szCs w:val="18"/>
              </w:rPr>
              <w:t>Dysheme</w:t>
            </w:r>
          </w:p>
        </w:tc>
        <w:tc>
          <w:tcPr>
            <w:tcW w:w="605" w:type="pct"/>
            <w:vMerge/>
            <w:tcBorders>
              <w:top w:val="nil"/>
              <w:left w:val="single" w:sz="4" w:space="0" w:color="auto"/>
              <w:bottom w:val="single" w:sz="4" w:space="0" w:color="auto"/>
              <w:right w:val="single" w:sz="4" w:space="0" w:color="auto"/>
            </w:tcBorders>
            <w:vAlign w:val="center"/>
            <w:hideMark/>
          </w:tcPr>
          <w:p w14:paraId="79637473" w14:textId="77777777" w:rsidR="003C3DA0" w:rsidRPr="00CC49AB" w:rsidRDefault="003C3DA0" w:rsidP="008E11B0">
            <w:pPr>
              <w:spacing w:after="0" w:line="240" w:lineRule="auto"/>
              <w:rPr>
                <w:rFonts w:ascii="Garamond" w:eastAsia="Times New Roman" w:hAnsi="Garamond" w:cs="Times New Roman"/>
                <w:sz w:val="18"/>
                <w:szCs w:val="18"/>
              </w:rPr>
            </w:pPr>
          </w:p>
        </w:tc>
        <w:tc>
          <w:tcPr>
            <w:tcW w:w="531" w:type="pct"/>
            <w:tcBorders>
              <w:top w:val="nil"/>
              <w:left w:val="nil"/>
              <w:bottom w:val="single" w:sz="4" w:space="0" w:color="auto"/>
              <w:right w:val="single" w:sz="4" w:space="0" w:color="auto"/>
            </w:tcBorders>
            <w:shd w:val="clear" w:color="auto" w:fill="auto"/>
            <w:noWrap/>
            <w:vAlign w:val="center"/>
            <w:hideMark/>
          </w:tcPr>
          <w:p w14:paraId="77774647"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H</w:t>
            </w:r>
          </w:p>
        </w:tc>
        <w:tc>
          <w:tcPr>
            <w:tcW w:w="651" w:type="pct"/>
            <w:tcBorders>
              <w:top w:val="nil"/>
              <w:left w:val="nil"/>
              <w:bottom w:val="single" w:sz="4" w:space="0" w:color="auto"/>
              <w:right w:val="single" w:sz="4" w:space="0" w:color="auto"/>
            </w:tcBorders>
            <w:shd w:val="clear" w:color="auto" w:fill="auto"/>
            <w:noWrap/>
            <w:vAlign w:val="center"/>
            <w:hideMark/>
          </w:tcPr>
          <w:p w14:paraId="35CFFE37"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1.25</w:t>
            </w:r>
          </w:p>
        </w:tc>
        <w:tc>
          <w:tcPr>
            <w:tcW w:w="458" w:type="pct"/>
            <w:tcBorders>
              <w:top w:val="nil"/>
              <w:left w:val="nil"/>
              <w:bottom w:val="single" w:sz="4" w:space="0" w:color="auto"/>
              <w:right w:val="single" w:sz="4" w:space="0" w:color="auto"/>
            </w:tcBorders>
            <w:shd w:val="clear" w:color="auto" w:fill="auto"/>
            <w:noWrap/>
            <w:vAlign w:val="center"/>
            <w:hideMark/>
          </w:tcPr>
          <w:p w14:paraId="07585788"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51</w:t>
            </w:r>
          </w:p>
        </w:tc>
        <w:tc>
          <w:tcPr>
            <w:tcW w:w="447" w:type="pct"/>
            <w:tcBorders>
              <w:top w:val="nil"/>
              <w:left w:val="nil"/>
              <w:bottom w:val="single" w:sz="4" w:space="0" w:color="auto"/>
              <w:right w:val="single" w:sz="4" w:space="0" w:color="auto"/>
            </w:tcBorders>
            <w:shd w:val="clear" w:color="auto" w:fill="auto"/>
            <w:noWrap/>
            <w:vAlign w:val="center"/>
            <w:hideMark/>
          </w:tcPr>
          <w:p w14:paraId="63229DD3"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16</w:t>
            </w:r>
          </w:p>
        </w:tc>
        <w:tc>
          <w:tcPr>
            <w:tcW w:w="534" w:type="pct"/>
            <w:tcBorders>
              <w:top w:val="nil"/>
              <w:left w:val="nil"/>
              <w:bottom w:val="single" w:sz="4" w:space="0" w:color="auto"/>
              <w:right w:val="single" w:sz="4" w:space="0" w:color="auto"/>
            </w:tcBorders>
            <w:shd w:val="clear" w:color="auto" w:fill="auto"/>
            <w:noWrap/>
            <w:vAlign w:val="center"/>
            <w:hideMark/>
          </w:tcPr>
          <w:p w14:paraId="420D81F1"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816</w:t>
            </w:r>
          </w:p>
        </w:tc>
        <w:tc>
          <w:tcPr>
            <w:tcW w:w="534" w:type="pct"/>
            <w:tcBorders>
              <w:top w:val="nil"/>
              <w:left w:val="nil"/>
              <w:bottom w:val="single" w:sz="4" w:space="0" w:color="auto"/>
              <w:right w:val="single" w:sz="4" w:space="0" w:color="auto"/>
            </w:tcBorders>
            <w:shd w:val="clear" w:color="auto" w:fill="auto"/>
            <w:noWrap/>
            <w:vAlign w:val="center"/>
            <w:hideMark/>
          </w:tcPr>
          <w:p w14:paraId="1B3ECFAC"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0</w:t>
            </w:r>
          </w:p>
        </w:tc>
        <w:tc>
          <w:tcPr>
            <w:tcW w:w="539" w:type="pct"/>
            <w:tcBorders>
              <w:top w:val="nil"/>
              <w:left w:val="nil"/>
              <w:bottom w:val="single" w:sz="4" w:space="0" w:color="auto"/>
              <w:right w:val="single" w:sz="4" w:space="0" w:color="auto"/>
            </w:tcBorders>
            <w:shd w:val="clear" w:color="auto" w:fill="auto"/>
            <w:noWrap/>
            <w:vAlign w:val="center"/>
            <w:hideMark/>
          </w:tcPr>
          <w:p w14:paraId="53B1BA26"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816</w:t>
            </w:r>
          </w:p>
        </w:tc>
      </w:tr>
      <w:tr w:rsidR="003C3DA0" w:rsidRPr="00CC49AB" w14:paraId="4C8F9CBF" w14:textId="77777777" w:rsidTr="00D34145">
        <w:trPr>
          <w:trHeight w:val="20"/>
        </w:trPr>
        <w:tc>
          <w:tcPr>
            <w:tcW w:w="701" w:type="pct"/>
            <w:tcBorders>
              <w:top w:val="nil"/>
              <w:left w:val="single" w:sz="4" w:space="0" w:color="auto"/>
              <w:bottom w:val="single" w:sz="4" w:space="0" w:color="auto"/>
              <w:right w:val="single" w:sz="4" w:space="0" w:color="auto"/>
            </w:tcBorders>
            <w:shd w:val="clear" w:color="auto" w:fill="auto"/>
            <w:noWrap/>
            <w:vAlign w:val="center"/>
            <w:hideMark/>
          </w:tcPr>
          <w:p w14:paraId="62F9C4C7" w14:textId="77777777" w:rsidR="003C3DA0" w:rsidRPr="00CC49AB" w:rsidRDefault="003C3DA0" w:rsidP="008E11B0">
            <w:pPr>
              <w:spacing w:after="0" w:line="240" w:lineRule="auto"/>
              <w:rPr>
                <w:rFonts w:ascii="Garamond" w:eastAsia="Times New Roman" w:hAnsi="Garamond" w:cs="Times New Roman"/>
                <w:sz w:val="18"/>
                <w:szCs w:val="18"/>
              </w:rPr>
            </w:pPr>
            <w:r w:rsidRPr="00CC49AB">
              <w:rPr>
                <w:rFonts w:ascii="Garamond" w:eastAsia="Times New Roman" w:hAnsi="Garamond" w:cs="Times New Roman"/>
                <w:sz w:val="18"/>
                <w:szCs w:val="18"/>
              </w:rPr>
              <w:t>Soleta</w:t>
            </w:r>
          </w:p>
        </w:tc>
        <w:tc>
          <w:tcPr>
            <w:tcW w:w="605" w:type="pct"/>
            <w:vMerge/>
            <w:tcBorders>
              <w:top w:val="nil"/>
              <w:left w:val="single" w:sz="4" w:space="0" w:color="auto"/>
              <w:bottom w:val="single" w:sz="4" w:space="0" w:color="auto"/>
              <w:right w:val="single" w:sz="4" w:space="0" w:color="auto"/>
            </w:tcBorders>
            <w:vAlign w:val="center"/>
            <w:hideMark/>
          </w:tcPr>
          <w:p w14:paraId="22FEF018" w14:textId="77777777" w:rsidR="003C3DA0" w:rsidRPr="00CC49AB" w:rsidRDefault="003C3DA0" w:rsidP="008E11B0">
            <w:pPr>
              <w:spacing w:after="0" w:line="240" w:lineRule="auto"/>
              <w:rPr>
                <w:rFonts w:ascii="Garamond" w:eastAsia="Times New Roman" w:hAnsi="Garamond" w:cs="Times New Roman"/>
                <w:sz w:val="18"/>
                <w:szCs w:val="18"/>
              </w:rPr>
            </w:pPr>
          </w:p>
        </w:tc>
        <w:tc>
          <w:tcPr>
            <w:tcW w:w="531" w:type="pct"/>
            <w:tcBorders>
              <w:top w:val="nil"/>
              <w:left w:val="nil"/>
              <w:bottom w:val="single" w:sz="4" w:space="0" w:color="auto"/>
              <w:right w:val="single" w:sz="4" w:space="0" w:color="auto"/>
            </w:tcBorders>
            <w:shd w:val="clear" w:color="auto" w:fill="auto"/>
            <w:noWrap/>
            <w:vAlign w:val="center"/>
            <w:hideMark/>
          </w:tcPr>
          <w:p w14:paraId="294D8E7B"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H</w:t>
            </w:r>
          </w:p>
        </w:tc>
        <w:tc>
          <w:tcPr>
            <w:tcW w:w="651" w:type="pct"/>
            <w:tcBorders>
              <w:top w:val="nil"/>
              <w:left w:val="nil"/>
              <w:bottom w:val="single" w:sz="4" w:space="0" w:color="auto"/>
              <w:right w:val="single" w:sz="4" w:space="0" w:color="auto"/>
            </w:tcBorders>
            <w:shd w:val="clear" w:color="auto" w:fill="auto"/>
            <w:noWrap/>
            <w:vAlign w:val="center"/>
            <w:hideMark/>
          </w:tcPr>
          <w:p w14:paraId="1F5FBC48"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1.67</w:t>
            </w:r>
          </w:p>
        </w:tc>
        <w:tc>
          <w:tcPr>
            <w:tcW w:w="458" w:type="pct"/>
            <w:tcBorders>
              <w:top w:val="nil"/>
              <w:left w:val="nil"/>
              <w:bottom w:val="single" w:sz="4" w:space="0" w:color="auto"/>
              <w:right w:val="single" w:sz="4" w:space="0" w:color="auto"/>
            </w:tcBorders>
            <w:shd w:val="clear" w:color="auto" w:fill="auto"/>
            <w:noWrap/>
            <w:vAlign w:val="center"/>
            <w:hideMark/>
          </w:tcPr>
          <w:p w14:paraId="36C6E774"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51</w:t>
            </w:r>
          </w:p>
        </w:tc>
        <w:tc>
          <w:tcPr>
            <w:tcW w:w="447" w:type="pct"/>
            <w:tcBorders>
              <w:top w:val="nil"/>
              <w:left w:val="nil"/>
              <w:bottom w:val="single" w:sz="4" w:space="0" w:color="auto"/>
              <w:right w:val="single" w:sz="4" w:space="0" w:color="auto"/>
            </w:tcBorders>
            <w:shd w:val="clear" w:color="auto" w:fill="auto"/>
            <w:noWrap/>
            <w:vAlign w:val="center"/>
            <w:hideMark/>
          </w:tcPr>
          <w:p w14:paraId="07AA2A0E"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16</w:t>
            </w:r>
          </w:p>
        </w:tc>
        <w:tc>
          <w:tcPr>
            <w:tcW w:w="534" w:type="pct"/>
            <w:tcBorders>
              <w:top w:val="nil"/>
              <w:left w:val="nil"/>
              <w:bottom w:val="single" w:sz="4" w:space="0" w:color="auto"/>
              <w:right w:val="single" w:sz="4" w:space="0" w:color="auto"/>
            </w:tcBorders>
            <w:shd w:val="clear" w:color="auto" w:fill="auto"/>
            <w:noWrap/>
            <w:vAlign w:val="center"/>
            <w:hideMark/>
          </w:tcPr>
          <w:p w14:paraId="261C178E"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816</w:t>
            </w:r>
          </w:p>
        </w:tc>
        <w:tc>
          <w:tcPr>
            <w:tcW w:w="534" w:type="pct"/>
            <w:tcBorders>
              <w:top w:val="nil"/>
              <w:left w:val="nil"/>
              <w:bottom w:val="single" w:sz="4" w:space="0" w:color="auto"/>
              <w:right w:val="single" w:sz="4" w:space="0" w:color="auto"/>
            </w:tcBorders>
            <w:shd w:val="clear" w:color="auto" w:fill="auto"/>
            <w:noWrap/>
            <w:vAlign w:val="center"/>
            <w:hideMark/>
          </w:tcPr>
          <w:p w14:paraId="1EC06C78"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0</w:t>
            </w:r>
          </w:p>
        </w:tc>
        <w:tc>
          <w:tcPr>
            <w:tcW w:w="539" w:type="pct"/>
            <w:tcBorders>
              <w:top w:val="nil"/>
              <w:left w:val="nil"/>
              <w:bottom w:val="single" w:sz="4" w:space="0" w:color="auto"/>
              <w:right w:val="single" w:sz="4" w:space="0" w:color="auto"/>
            </w:tcBorders>
            <w:shd w:val="clear" w:color="auto" w:fill="auto"/>
            <w:noWrap/>
            <w:vAlign w:val="center"/>
            <w:hideMark/>
          </w:tcPr>
          <w:p w14:paraId="570DEED1" w14:textId="77777777" w:rsidR="003C3DA0" w:rsidRPr="00CC49AB" w:rsidRDefault="003C3DA0" w:rsidP="008E11B0">
            <w:pPr>
              <w:spacing w:after="0" w:line="240" w:lineRule="auto"/>
              <w:jc w:val="center"/>
              <w:rPr>
                <w:rFonts w:ascii="Garamond" w:eastAsia="Times New Roman" w:hAnsi="Garamond" w:cs="Times New Roman"/>
                <w:sz w:val="18"/>
                <w:szCs w:val="18"/>
              </w:rPr>
            </w:pPr>
            <w:r w:rsidRPr="00CC49AB">
              <w:rPr>
                <w:rFonts w:ascii="Garamond" w:eastAsia="Times New Roman" w:hAnsi="Garamond" w:cs="Times New Roman"/>
                <w:sz w:val="18"/>
                <w:szCs w:val="18"/>
              </w:rPr>
              <w:t>816</w:t>
            </w:r>
          </w:p>
        </w:tc>
      </w:tr>
    </w:tbl>
    <w:p w14:paraId="3C7D168A" w14:textId="77777777" w:rsidR="003C3DA0" w:rsidRPr="00CC49AB" w:rsidRDefault="003C3DA0" w:rsidP="003C3DA0">
      <w:pPr>
        <w:spacing w:after="0" w:line="240" w:lineRule="auto"/>
        <w:rPr>
          <w:rFonts w:ascii="Garamond" w:hAnsi="Garamond" w:cs="Times New Roman"/>
          <w:sz w:val="24"/>
          <w:szCs w:val="24"/>
        </w:rPr>
      </w:pPr>
    </w:p>
    <w:p w14:paraId="25D68D18" w14:textId="55BDBC6B" w:rsidR="003C3DA0" w:rsidRPr="00CC49AB" w:rsidRDefault="003C3DA0" w:rsidP="003C3DA0">
      <w:pPr>
        <w:spacing w:after="0" w:line="240" w:lineRule="auto"/>
        <w:rPr>
          <w:rFonts w:ascii="Garamond" w:hAnsi="Garamond" w:cs="Times New Roman"/>
          <w:sz w:val="24"/>
          <w:szCs w:val="24"/>
          <w:lang w:eastAsia="ja-JP"/>
        </w:rPr>
      </w:pPr>
      <w:r w:rsidRPr="00CC49AB">
        <w:rPr>
          <w:rFonts w:ascii="Garamond" w:hAnsi="Garamond" w:cs="Times New Roman"/>
          <w:b/>
          <w:bCs/>
          <w:sz w:val="24"/>
          <w:szCs w:val="24"/>
        </w:rPr>
        <w:t>Tabela 2:</w:t>
      </w:r>
      <w:r w:rsidRPr="00CC49AB">
        <w:rPr>
          <w:rFonts w:ascii="Garamond" w:hAnsi="Garamond" w:cs="Times New Roman"/>
          <w:sz w:val="24"/>
          <w:szCs w:val="24"/>
        </w:rPr>
        <w:t xml:space="preserve"> Veçoritë dhe specifikimet e llojeve t</w:t>
      </w:r>
      <w:r w:rsidR="009D7BE8">
        <w:rPr>
          <w:rFonts w:ascii="Garamond" w:hAnsi="Garamond" w:cs="Times New Roman"/>
          <w:sz w:val="24"/>
          <w:szCs w:val="24"/>
        </w:rPr>
        <w:t>ë</w:t>
      </w:r>
      <w:r w:rsidRPr="00CC49AB">
        <w:rPr>
          <w:rFonts w:ascii="Garamond" w:hAnsi="Garamond" w:cs="Times New Roman"/>
          <w:sz w:val="24"/>
          <w:szCs w:val="24"/>
        </w:rPr>
        <w:t xml:space="preserve"> testuara t</w:t>
      </w:r>
      <w:r w:rsidR="009D7BE8">
        <w:rPr>
          <w:rFonts w:ascii="Garamond" w:hAnsi="Garamond" w:cs="Times New Roman"/>
          <w:sz w:val="24"/>
          <w:szCs w:val="24"/>
        </w:rPr>
        <w:t>ë</w:t>
      </w:r>
      <w:r w:rsidRPr="00CC49AB">
        <w:rPr>
          <w:rFonts w:ascii="Garamond" w:hAnsi="Garamond" w:cs="Times New Roman"/>
          <w:sz w:val="24"/>
          <w:szCs w:val="24"/>
        </w:rPr>
        <w:t xml:space="preserve"> ndërtesave</w:t>
      </w:r>
      <w:r w:rsidR="009D7BE8">
        <w:rPr>
          <w:rFonts w:ascii="Garamond" w:hAnsi="Garamond" w:cs="Times New Roman"/>
          <w:sz w:val="24"/>
          <w:szCs w:val="24"/>
        </w:rPr>
        <w:t>:</w:t>
      </w:r>
      <w:r w:rsidRPr="00CC49AB">
        <w:rPr>
          <w:rFonts w:ascii="Garamond" w:hAnsi="Garamond" w:cs="Times New Roman"/>
          <w:sz w:val="24"/>
          <w:szCs w:val="24"/>
        </w:rPr>
        <w:t xml:space="preserve"> Ndërtesë JR (jorezidenciale /industriale) kategori ndodhet ne qytetin e Tiranës.</w:t>
      </w:r>
    </w:p>
    <w:tbl>
      <w:tblPr>
        <w:tblStyle w:val="TableClassic1"/>
        <w:tblpPr w:leftFromText="180" w:rightFromText="180" w:vertAnchor="text" w:horzAnchor="margin" w:tblpY="100"/>
        <w:tblW w:w="5000" w:type="pct"/>
        <w:tblLook w:val="04A0" w:firstRow="1" w:lastRow="0" w:firstColumn="1" w:lastColumn="0" w:noHBand="0" w:noVBand="1"/>
      </w:tblPr>
      <w:tblGrid>
        <w:gridCol w:w="4066"/>
        <w:gridCol w:w="2986"/>
        <w:gridCol w:w="2308"/>
      </w:tblGrid>
      <w:tr w:rsidR="003C3DA0" w:rsidRPr="00CC49AB" w14:paraId="5DAECA09" w14:textId="77777777" w:rsidTr="0080034A">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2172" w:type="pct"/>
          </w:tcPr>
          <w:p w14:paraId="32EF86D8" w14:textId="77777777" w:rsidR="003C3DA0" w:rsidRPr="00CC49AB" w:rsidRDefault="003C3DA0" w:rsidP="0080034A">
            <w:pPr>
              <w:spacing w:after="0"/>
              <w:jc w:val="center"/>
              <w:rPr>
                <w:rFonts w:ascii="Garamond" w:hAnsi="Garamond"/>
                <w:szCs w:val="24"/>
                <w:lang w:val="sq-AL" w:bidi="he-IL"/>
              </w:rPr>
            </w:pPr>
          </w:p>
        </w:tc>
        <w:tc>
          <w:tcPr>
            <w:tcW w:w="1595" w:type="pct"/>
          </w:tcPr>
          <w:p w14:paraId="2A14DDFE" w14:textId="77777777" w:rsidR="003C3DA0" w:rsidRPr="00CC49AB" w:rsidRDefault="003C3DA0" w:rsidP="0080034A">
            <w:pPr>
              <w:spacing w:after="0"/>
              <w:cnfStyle w:val="100000000000" w:firstRow="1" w:lastRow="0" w:firstColumn="0" w:lastColumn="0" w:oddVBand="0" w:evenVBand="0" w:oddHBand="0" w:evenHBand="0" w:firstRowFirstColumn="0" w:firstRowLastColumn="0" w:lastRowFirstColumn="0" w:lastRowLastColumn="0"/>
              <w:rPr>
                <w:rFonts w:ascii="Garamond" w:hAnsi="Garamond"/>
                <w:b/>
                <w:bCs/>
                <w:i w:val="0"/>
                <w:iCs w:val="0"/>
                <w:szCs w:val="24"/>
                <w:lang w:val="sq-AL" w:bidi="he-IL"/>
              </w:rPr>
            </w:pPr>
            <w:r w:rsidRPr="00CC49AB">
              <w:rPr>
                <w:rFonts w:ascii="Garamond" w:hAnsi="Garamond"/>
                <w:b/>
                <w:bCs/>
                <w:szCs w:val="24"/>
                <w:lang w:val="sq-AL" w:bidi="he-IL"/>
              </w:rPr>
              <w:t>Baza rasti</w:t>
            </w:r>
          </w:p>
        </w:tc>
        <w:tc>
          <w:tcPr>
            <w:tcW w:w="1233" w:type="pct"/>
          </w:tcPr>
          <w:p w14:paraId="7D9524B9" w14:textId="77777777" w:rsidR="003C3DA0" w:rsidRPr="00CC49AB" w:rsidRDefault="003C3DA0" w:rsidP="0080034A">
            <w:pPr>
              <w:spacing w:after="0"/>
              <w:jc w:val="center"/>
              <w:cnfStyle w:val="100000000000" w:firstRow="1" w:lastRow="0" w:firstColumn="0" w:lastColumn="0" w:oddVBand="0" w:evenVBand="0" w:oddHBand="0" w:evenHBand="0" w:firstRowFirstColumn="0" w:firstRowLastColumn="0" w:lastRowFirstColumn="0" w:lastRowLastColumn="0"/>
              <w:rPr>
                <w:rFonts w:ascii="Garamond" w:hAnsi="Garamond"/>
                <w:b/>
                <w:bCs/>
                <w:szCs w:val="24"/>
                <w:lang w:val="sq-AL" w:bidi="he-IL"/>
              </w:rPr>
            </w:pPr>
            <w:r w:rsidRPr="00CC49AB">
              <w:rPr>
                <w:rFonts w:ascii="Garamond" w:hAnsi="Garamond"/>
                <w:b/>
                <w:bCs/>
                <w:szCs w:val="24"/>
                <w:lang w:val="sq-AL" w:bidi="he-IL"/>
              </w:rPr>
              <w:t>Propozuar rasti</w:t>
            </w:r>
          </w:p>
        </w:tc>
      </w:tr>
      <w:tr w:rsidR="003C3DA0" w:rsidRPr="00CC49AB" w14:paraId="06A2053A" w14:textId="77777777" w:rsidTr="0080034A">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1589ACCA" w14:textId="77777777" w:rsidR="003C3DA0" w:rsidRPr="00CC49AB" w:rsidRDefault="003C3DA0" w:rsidP="0080034A">
            <w:pPr>
              <w:spacing w:after="0"/>
              <w:rPr>
                <w:rFonts w:ascii="Garamond" w:hAnsi="Garamond"/>
                <w:szCs w:val="24"/>
                <w:lang w:val="sq-AL" w:bidi="he-IL"/>
              </w:rPr>
            </w:pPr>
            <w:r w:rsidRPr="00CC49AB">
              <w:rPr>
                <w:rFonts w:ascii="Garamond" w:hAnsi="Garamond"/>
                <w:szCs w:val="24"/>
                <w:lang w:val="sq-AL" w:bidi="he-IL"/>
              </w:rPr>
              <w:t>Prodhim në sipërfaqen totale</w:t>
            </w:r>
          </w:p>
        </w:tc>
        <w:tc>
          <w:tcPr>
            <w:tcW w:w="1595" w:type="pct"/>
          </w:tcPr>
          <w:p w14:paraId="5DB67BFA" w14:textId="77777777" w:rsidR="003C3DA0" w:rsidRPr="00CC49AB" w:rsidRDefault="003C3DA0" w:rsidP="0080034A">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bidi="he-IL"/>
              </w:rPr>
            </w:pPr>
            <w:r w:rsidRPr="00CC49AB">
              <w:rPr>
                <w:rFonts w:ascii="Garamond" w:hAnsi="Garamond"/>
                <w:szCs w:val="24"/>
                <w:lang w:val="sq-AL" w:bidi="he-IL"/>
              </w:rPr>
              <w:t xml:space="preserve">(7200/12 000) m </w:t>
            </w:r>
            <w:r w:rsidRPr="00CC49AB">
              <w:rPr>
                <w:rFonts w:ascii="Garamond" w:hAnsi="Garamond"/>
                <w:szCs w:val="24"/>
                <w:vertAlign w:val="superscript"/>
                <w:lang w:val="sq-AL" w:bidi="he-IL"/>
              </w:rPr>
              <w:t>2</w:t>
            </w:r>
          </w:p>
        </w:tc>
        <w:tc>
          <w:tcPr>
            <w:tcW w:w="1233" w:type="pct"/>
          </w:tcPr>
          <w:p w14:paraId="3CBF014F" w14:textId="77777777" w:rsidR="003C3DA0" w:rsidRPr="00CC49AB" w:rsidRDefault="003C3DA0" w:rsidP="0080034A">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4"/>
                <w:lang w:val="sq-AL" w:bidi="he-IL"/>
              </w:rPr>
            </w:pPr>
            <w:r w:rsidRPr="00CC49AB">
              <w:rPr>
                <w:rFonts w:ascii="Garamond" w:hAnsi="Garamond"/>
                <w:szCs w:val="24"/>
                <w:lang w:val="sq-AL" w:bidi="he-IL"/>
              </w:rPr>
              <w:t xml:space="preserve">12 000 m </w:t>
            </w:r>
            <w:r w:rsidRPr="00CC49AB">
              <w:rPr>
                <w:rFonts w:ascii="Garamond" w:hAnsi="Garamond"/>
                <w:szCs w:val="24"/>
                <w:vertAlign w:val="superscript"/>
                <w:lang w:val="sq-AL" w:bidi="he-IL"/>
              </w:rPr>
              <w:t>2</w:t>
            </w:r>
          </w:p>
        </w:tc>
      </w:tr>
      <w:tr w:rsidR="003C3DA0" w:rsidRPr="00CC49AB" w14:paraId="44968067" w14:textId="77777777" w:rsidTr="0080034A">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10AF272A" w14:textId="77777777" w:rsidR="003C3DA0" w:rsidRPr="00CC49AB" w:rsidRDefault="003C3DA0" w:rsidP="0080034A">
            <w:pPr>
              <w:spacing w:after="0"/>
              <w:rPr>
                <w:rFonts w:ascii="Garamond" w:hAnsi="Garamond"/>
                <w:szCs w:val="24"/>
                <w:lang w:val="sq-AL" w:bidi="he-IL"/>
              </w:rPr>
            </w:pPr>
            <w:r w:rsidRPr="00CC49AB">
              <w:rPr>
                <w:rFonts w:ascii="Garamond" w:hAnsi="Garamond"/>
                <w:szCs w:val="24"/>
                <w:lang w:val="sq-AL"/>
              </w:rPr>
              <w:t>Zona klimatike A</w:t>
            </w:r>
          </w:p>
        </w:tc>
        <w:tc>
          <w:tcPr>
            <w:tcW w:w="1595" w:type="pct"/>
          </w:tcPr>
          <w:p w14:paraId="2A7E265D" w14:textId="77777777" w:rsidR="003C3DA0" w:rsidRPr="00CC49AB" w:rsidRDefault="003C3DA0" w:rsidP="0080034A">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bidi="he-IL"/>
              </w:rPr>
            </w:pPr>
            <w:r w:rsidRPr="00CC49AB">
              <w:rPr>
                <w:rFonts w:ascii="Garamond" w:hAnsi="Garamond"/>
                <w:szCs w:val="24"/>
                <w:lang w:val="sq-AL"/>
              </w:rPr>
              <w:t xml:space="preserve">HDD </w:t>
            </w:r>
            <w:r w:rsidRPr="00CC49AB">
              <w:rPr>
                <w:rFonts w:ascii="Garamond" w:hAnsi="Garamond"/>
                <w:szCs w:val="24"/>
                <w:lang w:val="sq-AL" w:bidi="he-IL"/>
              </w:rPr>
              <w:t>&lt;1500</w:t>
            </w:r>
          </w:p>
        </w:tc>
        <w:tc>
          <w:tcPr>
            <w:tcW w:w="1233" w:type="pct"/>
          </w:tcPr>
          <w:p w14:paraId="449288CA" w14:textId="77777777" w:rsidR="003C3DA0" w:rsidRPr="00CC49AB" w:rsidRDefault="003C3DA0" w:rsidP="0080034A">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 xml:space="preserve">HDD </w:t>
            </w:r>
            <w:r w:rsidRPr="00CC49AB">
              <w:rPr>
                <w:rFonts w:ascii="Garamond" w:hAnsi="Garamond"/>
                <w:szCs w:val="24"/>
                <w:lang w:val="sq-AL" w:bidi="he-IL"/>
              </w:rPr>
              <w:t>&lt;1500</w:t>
            </w:r>
          </w:p>
        </w:tc>
      </w:tr>
      <w:tr w:rsidR="003C3DA0" w:rsidRPr="00CC49AB" w14:paraId="301414A8" w14:textId="77777777" w:rsidTr="0080034A">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5CC8D325" w14:textId="6B8D59E4" w:rsidR="003C3DA0" w:rsidRPr="00CC49AB" w:rsidRDefault="003C3DA0" w:rsidP="0080034A">
            <w:pPr>
              <w:spacing w:after="0"/>
              <w:rPr>
                <w:rFonts w:ascii="Garamond" w:hAnsi="Garamond"/>
                <w:szCs w:val="24"/>
                <w:lang w:val="sq-AL"/>
              </w:rPr>
            </w:pPr>
            <w:r w:rsidRPr="00CC49AB">
              <w:rPr>
                <w:rFonts w:ascii="Garamond" w:hAnsi="Garamond"/>
                <w:szCs w:val="24"/>
                <w:lang w:val="sq-AL"/>
              </w:rPr>
              <w:t>Ngrohje</w:t>
            </w:r>
            <w:r w:rsidR="009C03C5" w:rsidRPr="00CC49AB">
              <w:rPr>
                <w:rFonts w:ascii="Garamond" w:hAnsi="Garamond"/>
                <w:szCs w:val="24"/>
                <w:lang w:val="sq-AL"/>
              </w:rPr>
              <w:t>/</w:t>
            </w:r>
            <w:r w:rsidRPr="00CC49AB">
              <w:rPr>
                <w:rFonts w:ascii="Garamond" w:hAnsi="Garamond"/>
                <w:szCs w:val="24"/>
                <w:lang w:val="sq-AL"/>
              </w:rPr>
              <w:t>Ftohje sistemi</w:t>
            </w:r>
          </w:p>
        </w:tc>
        <w:tc>
          <w:tcPr>
            <w:tcW w:w="1595" w:type="pct"/>
          </w:tcPr>
          <w:p w14:paraId="1F592994" w14:textId="5A7CAAB4" w:rsidR="003C3DA0" w:rsidRPr="00CC49AB" w:rsidRDefault="003C3DA0" w:rsidP="0080034A">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 xml:space="preserve">Inverter </w:t>
            </w:r>
            <w:r w:rsidR="00CC49AB">
              <w:rPr>
                <w:rFonts w:ascii="Garamond" w:hAnsi="Garamond"/>
                <w:szCs w:val="24"/>
                <w:lang w:val="sq-AL"/>
              </w:rPr>
              <w:t xml:space="preserve">me </w:t>
            </w:r>
            <w:r w:rsidRPr="00CC49AB">
              <w:rPr>
                <w:rFonts w:ascii="Garamond" w:hAnsi="Garamond"/>
                <w:szCs w:val="24"/>
                <w:lang w:val="sq-AL"/>
              </w:rPr>
              <w:t>shumëndarje</w:t>
            </w:r>
          </w:p>
        </w:tc>
        <w:tc>
          <w:tcPr>
            <w:tcW w:w="1233" w:type="pct"/>
          </w:tcPr>
          <w:p w14:paraId="3A9CE543" w14:textId="3B4C1F23" w:rsidR="003C3DA0" w:rsidRPr="00CC49AB" w:rsidRDefault="003C3DA0" w:rsidP="0080034A">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 xml:space="preserve">Inverter </w:t>
            </w:r>
            <w:r w:rsidR="00CC49AB">
              <w:rPr>
                <w:rFonts w:ascii="Garamond" w:hAnsi="Garamond"/>
                <w:szCs w:val="24"/>
                <w:lang w:val="sq-AL"/>
              </w:rPr>
              <w:t xml:space="preserve">me </w:t>
            </w:r>
            <w:r w:rsidRPr="00CC49AB">
              <w:rPr>
                <w:rFonts w:ascii="Garamond" w:hAnsi="Garamond"/>
                <w:szCs w:val="24"/>
                <w:lang w:val="sq-AL"/>
              </w:rPr>
              <w:t>shumëndarje</w:t>
            </w:r>
          </w:p>
        </w:tc>
      </w:tr>
      <w:tr w:rsidR="003C3DA0" w:rsidRPr="00CC49AB" w14:paraId="539937AB" w14:textId="77777777" w:rsidTr="0080034A">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0D69384B" w14:textId="77777777" w:rsidR="003C3DA0" w:rsidRPr="00CC49AB" w:rsidRDefault="003C3DA0" w:rsidP="0080034A">
            <w:pPr>
              <w:spacing w:after="0"/>
              <w:rPr>
                <w:rFonts w:ascii="Garamond" w:hAnsi="Garamond"/>
                <w:szCs w:val="24"/>
                <w:lang w:val="sq-AL"/>
              </w:rPr>
            </w:pPr>
            <w:r w:rsidRPr="00CC49AB">
              <w:rPr>
                <w:rFonts w:ascii="Garamond" w:hAnsi="Garamond"/>
                <w:szCs w:val="24"/>
                <w:lang w:val="sq-AL"/>
              </w:rPr>
              <w:t>Energjisë bartëse të përdorura për Uji i ngrohtë për banim (DHW).</w:t>
            </w:r>
          </w:p>
        </w:tc>
        <w:tc>
          <w:tcPr>
            <w:tcW w:w="1595" w:type="pct"/>
          </w:tcPr>
          <w:p w14:paraId="18A13EC2" w14:textId="77777777" w:rsidR="003C3DA0" w:rsidRPr="00CC49AB" w:rsidRDefault="003C3DA0" w:rsidP="0080034A">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Energjia elektrike nga kombëtarja</w:t>
            </w:r>
            <w:r w:rsidRPr="00CC49AB">
              <w:rPr>
                <w:rFonts w:ascii="Times New Roman" w:hAnsi="Times New Roman"/>
                <w:szCs w:val="24"/>
                <w:lang w:val="sq-AL"/>
              </w:rPr>
              <w:t>​</w:t>
            </w:r>
            <w:r w:rsidRPr="00CC49AB">
              <w:rPr>
                <w:rFonts w:ascii="Garamond" w:hAnsi="Garamond"/>
                <w:szCs w:val="24"/>
                <w:lang w:val="sq-AL"/>
              </w:rPr>
              <w:t xml:space="preserve"> rrjet</w:t>
            </w:r>
            <w:r w:rsidRPr="00CC49AB">
              <w:rPr>
                <w:rFonts w:ascii="Garamond" w:hAnsi="Garamond" w:cs="Garamond"/>
                <w:szCs w:val="24"/>
                <w:lang w:val="sq-AL"/>
              </w:rPr>
              <w:t>ë</w:t>
            </w:r>
          </w:p>
        </w:tc>
        <w:tc>
          <w:tcPr>
            <w:tcW w:w="1233" w:type="pct"/>
          </w:tcPr>
          <w:p w14:paraId="7CF16413" w14:textId="77777777" w:rsidR="003C3DA0" w:rsidRPr="00CC49AB" w:rsidRDefault="003C3DA0" w:rsidP="0080034A">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Një ujë diellor në çati Ngrohje sistemi</w:t>
            </w:r>
          </w:p>
        </w:tc>
      </w:tr>
      <w:tr w:rsidR="003C3DA0" w:rsidRPr="00CC49AB" w14:paraId="60FE9DD8" w14:textId="77777777" w:rsidTr="0080034A">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37F9843F" w14:textId="77777777" w:rsidR="003C3DA0" w:rsidRPr="00CC49AB" w:rsidRDefault="003C3DA0" w:rsidP="0080034A">
            <w:pPr>
              <w:spacing w:after="0"/>
              <w:rPr>
                <w:rFonts w:ascii="Garamond" w:hAnsi="Garamond"/>
                <w:szCs w:val="24"/>
                <w:lang w:val="sq-AL"/>
              </w:rPr>
            </w:pPr>
            <w:r w:rsidRPr="00CC49AB">
              <w:rPr>
                <w:rFonts w:ascii="Garamond" w:hAnsi="Garamond"/>
                <w:szCs w:val="24"/>
                <w:lang w:val="sq-AL"/>
              </w:rPr>
              <w:t>Energjia elektrike furnizimit</w:t>
            </w:r>
          </w:p>
        </w:tc>
        <w:tc>
          <w:tcPr>
            <w:tcW w:w="1595" w:type="pct"/>
          </w:tcPr>
          <w:p w14:paraId="7A5338A7" w14:textId="77777777" w:rsidR="003C3DA0" w:rsidRPr="00CC49AB" w:rsidRDefault="003C3DA0" w:rsidP="0080034A">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Kombëtare Energjia elektrike Rrjeti</w:t>
            </w:r>
          </w:p>
        </w:tc>
        <w:tc>
          <w:tcPr>
            <w:tcW w:w="1233" w:type="pct"/>
          </w:tcPr>
          <w:p w14:paraId="65B161B7" w14:textId="77777777" w:rsidR="003C3DA0" w:rsidRPr="00CC49AB" w:rsidRDefault="003C3DA0" w:rsidP="0080034A">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Një impiant PV në çati</w:t>
            </w:r>
          </w:p>
        </w:tc>
      </w:tr>
      <w:tr w:rsidR="003C3DA0" w:rsidRPr="00CC49AB" w14:paraId="249D536B" w14:textId="77777777" w:rsidTr="0080034A">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22FA44AF" w14:textId="77777777" w:rsidR="003C3DA0" w:rsidRPr="00CC49AB" w:rsidRDefault="003C3DA0" w:rsidP="0080034A">
            <w:pPr>
              <w:spacing w:after="0"/>
              <w:rPr>
                <w:rFonts w:ascii="Garamond" w:hAnsi="Garamond"/>
                <w:szCs w:val="24"/>
                <w:lang w:val="sq-AL"/>
              </w:rPr>
            </w:pPr>
            <w:r w:rsidRPr="00CC49AB">
              <w:rPr>
                <w:rFonts w:ascii="Garamond" w:hAnsi="Garamond"/>
                <w:szCs w:val="24"/>
                <w:lang w:val="sq-AL"/>
              </w:rPr>
              <w:t xml:space="preserve">Energjia elektrike çmimi </w:t>
            </w:r>
          </w:p>
        </w:tc>
        <w:tc>
          <w:tcPr>
            <w:tcW w:w="1595" w:type="pct"/>
          </w:tcPr>
          <w:p w14:paraId="76299F8C" w14:textId="0E05DCB6" w:rsidR="003C3DA0" w:rsidRPr="00CC49AB" w:rsidRDefault="003C3DA0" w:rsidP="0080034A">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 xml:space="preserve">0,1 deri në 0,25 (€/ </w:t>
            </w:r>
            <w:r w:rsidR="00CE5C83" w:rsidRPr="00CC49AB">
              <w:rPr>
                <w:rFonts w:ascii="Garamond" w:hAnsi="Garamond"/>
                <w:szCs w:val="24"/>
                <w:lang w:val="sq-AL"/>
              </w:rPr>
              <w:t>kwh</w:t>
            </w:r>
            <w:r w:rsidRPr="00CC49AB">
              <w:rPr>
                <w:rFonts w:ascii="Garamond" w:hAnsi="Garamond"/>
                <w:szCs w:val="24"/>
                <w:lang w:val="sq-AL"/>
              </w:rPr>
              <w:t xml:space="preserve"> )</w:t>
            </w:r>
          </w:p>
        </w:tc>
        <w:tc>
          <w:tcPr>
            <w:tcW w:w="1233" w:type="pct"/>
          </w:tcPr>
          <w:p w14:paraId="35DAC3FB" w14:textId="77777777" w:rsidR="003C3DA0" w:rsidRPr="00CC49AB" w:rsidRDefault="003C3DA0" w:rsidP="0080034A">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p>
        </w:tc>
      </w:tr>
      <w:tr w:rsidR="003C3DA0" w:rsidRPr="00CC49AB" w14:paraId="0021FE2B" w14:textId="77777777" w:rsidTr="0080034A">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4296048A" w14:textId="77777777" w:rsidR="003C3DA0" w:rsidRPr="00CC49AB" w:rsidRDefault="003C3DA0" w:rsidP="0080034A">
            <w:pPr>
              <w:spacing w:after="0"/>
              <w:rPr>
                <w:rFonts w:ascii="Garamond" w:hAnsi="Garamond"/>
                <w:szCs w:val="24"/>
                <w:lang w:val="sq-AL"/>
              </w:rPr>
            </w:pPr>
            <w:r w:rsidRPr="00CC49AB">
              <w:rPr>
                <w:rFonts w:ascii="Garamond" w:hAnsi="Garamond"/>
                <w:szCs w:val="24"/>
                <w:lang w:val="sq-AL"/>
              </w:rPr>
              <w:t xml:space="preserve">Mur, koeficienti shkëmbimi i nxehtësisë </w:t>
            </w:r>
          </w:p>
        </w:tc>
        <w:tc>
          <w:tcPr>
            <w:tcW w:w="1595" w:type="pct"/>
          </w:tcPr>
          <w:p w14:paraId="103905B7" w14:textId="77777777" w:rsidR="003C3DA0" w:rsidRPr="00CC49AB" w:rsidRDefault="003C3DA0" w:rsidP="0080034A">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1.87</w:t>
            </w:r>
            <m:oMath>
              <m:r>
                <w:rPr>
                  <w:rFonts w:ascii="Cambria Math" w:hAnsi="Cambria Math"/>
                  <w:szCs w:val="24"/>
                  <w:lang w:val="sq-AL"/>
                </w:rPr>
                <m:t>(W/</m:t>
              </m:r>
              <m:sSup>
                <m:sSupPr>
                  <m:ctrlPr>
                    <w:rPr>
                      <w:rFonts w:ascii="Cambria Math" w:hAnsi="Cambria Math"/>
                      <w:i/>
                      <w:szCs w:val="24"/>
                      <w:lang w:val="sq-AL"/>
                    </w:rPr>
                  </m:ctrlPr>
                </m:sSupPr>
                <m:e>
                  <m:r>
                    <w:rPr>
                      <w:rFonts w:ascii="Cambria Math" w:hAnsi="Cambria Math"/>
                      <w:szCs w:val="24"/>
                      <w:lang w:val="sq-AL"/>
                    </w:rPr>
                    <m:t>m</m:t>
                  </m:r>
                </m:e>
                <m:sup>
                  <m:r>
                    <w:rPr>
                      <w:rFonts w:ascii="Cambria Math" w:hAnsi="Cambria Math"/>
                      <w:szCs w:val="24"/>
                      <w:lang w:val="sq-AL"/>
                    </w:rPr>
                    <m:t>2</m:t>
                  </m:r>
                </m:sup>
              </m:sSup>
              <m:r>
                <w:rPr>
                  <w:rFonts w:ascii="Cambria Math" w:hAnsi="Cambria Math"/>
                  <w:szCs w:val="24"/>
                  <w:lang w:val="sq-AL"/>
                </w:rPr>
                <m:t>∙K)</m:t>
              </m:r>
            </m:oMath>
          </w:p>
        </w:tc>
        <w:tc>
          <w:tcPr>
            <w:tcW w:w="1233" w:type="pct"/>
          </w:tcPr>
          <w:p w14:paraId="769D0050" w14:textId="77777777" w:rsidR="003C3DA0" w:rsidRPr="00CC49AB" w:rsidRDefault="003C3DA0" w:rsidP="0080034A">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 xml:space="preserve">0,38-0,4[ </w:t>
            </w:r>
            <w:r w:rsidRPr="00CC49AB">
              <w:rPr>
                <w:rStyle w:val="Heading4Char"/>
                <w:rFonts w:ascii="Garamond" w:hAnsi="Garamond" w:cs="Times New Roman"/>
                <w:color w:val="auto"/>
                <w:szCs w:val="24"/>
                <w:lang w:val="sq-AL"/>
              </w:rPr>
              <w:t xml:space="preserve">21 </w:t>
            </w:r>
            <w:r w:rsidRPr="00CC49AB">
              <w:rPr>
                <w:rFonts w:ascii="Garamond" w:hAnsi="Garamond"/>
                <w:szCs w:val="24"/>
                <w:lang w:val="sq-AL"/>
              </w:rPr>
              <w:t>]</w:t>
            </w:r>
          </w:p>
        </w:tc>
      </w:tr>
      <w:tr w:rsidR="003C3DA0" w:rsidRPr="00CC49AB" w14:paraId="6878BF16" w14:textId="77777777" w:rsidTr="0080034A">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332069E6" w14:textId="08D8E566" w:rsidR="003C3DA0" w:rsidRPr="00CC49AB" w:rsidRDefault="003C3DA0" w:rsidP="0080034A">
            <w:pPr>
              <w:spacing w:after="0"/>
              <w:rPr>
                <w:rFonts w:ascii="Garamond" w:hAnsi="Garamond"/>
                <w:szCs w:val="24"/>
                <w:lang w:val="sq-AL"/>
              </w:rPr>
            </w:pPr>
            <w:r w:rsidRPr="00CC49AB">
              <w:rPr>
                <w:rFonts w:ascii="Garamond" w:hAnsi="Garamond"/>
                <w:szCs w:val="24"/>
                <w:lang w:val="sq-AL"/>
              </w:rPr>
              <w:lastRenderedPageBreak/>
              <w:t>Dritare xham tek,</w:t>
            </w:r>
            <w:r w:rsidR="00DC2701" w:rsidRPr="00CC49AB">
              <w:rPr>
                <w:rFonts w:ascii="Garamond" w:hAnsi="Garamond"/>
                <w:szCs w:val="24"/>
                <w:lang w:val="sq-AL"/>
              </w:rPr>
              <w:t xml:space="preserve"> </w:t>
            </w:r>
            <w:r w:rsidRPr="00CC49AB">
              <w:rPr>
                <w:rFonts w:ascii="Garamond" w:hAnsi="Garamond"/>
                <w:szCs w:val="24"/>
                <w:lang w:val="sq-AL"/>
              </w:rPr>
              <w:t xml:space="preserve">koeficienti shkëmbimi i nxehtësisë i axhustuar. </w:t>
            </w:r>
          </w:p>
        </w:tc>
        <w:tc>
          <w:tcPr>
            <w:tcW w:w="1595" w:type="pct"/>
          </w:tcPr>
          <w:p w14:paraId="7D8B71D2" w14:textId="77777777" w:rsidR="003C3DA0" w:rsidRPr="00CC49AB" w:rsidRDefault="003C3DA0" w:rsidP="0080034A">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5.2</w:t>
            </w:r>
            <m:oMath>
              <m:r>
                <m:rPr>
                  <m:sty m:val="p"/>
                </m:rPr>
                <w:rPr>
                  <w:rFonts w:ascii="Cambria Math" w:hAnsi="Cambria Math"/>
                  <w:szCs w:val="24"/>
                  <w:lang w:val="sq-AL"/>
                </w:rPr>
                <m:t>(W/</m:t>
              </m:r>
              <m:sSup>
                <m:sSupPr>
                  <m:ctrlPr>
                    <w:rPr>
                      <w:rFonts w:ascii="Cambria Math" w:hAnsi="Cambria Math"/>
                      <w:szCs w:val="24"/>
                      <w:lang w:val="sq-AL"/>
                    </w:rPr>
                  </m:ctrlPr>
                </m:sSupPr>
                <m:e>
                  <m:r>
                    <m:rPr>
                      <m:sty m:val="p"/>
                    </m:rPr>
                    <w:rPr>
                      <w:rFonts w:ascii="Cambria Math" w:hAnsi="Cambria Math"/>
                      <w:szCs w:val="24"/>
                      <w:lang w:val="sq-AL"/>
                    </w:rPr>
                    <m:t>m</m:t>
                  </m:r>
                </m:e>
                <m:sup>
                  <m:r>
                    <m:rPr>
                      <m:sty m:val="p"/>
                    </m:rPr>
                    <w:rPr>
                      <w:rFonts w:ascii="Cambria Math" w:hAnsi="Cambria Math"/>
                      <w:szCs w:val="24"/>
                      <w:lang w:val="sq-AL"/>
                    </w:rPr>
                    <m:t>2</m:t>
                  </m:r>
                </m:sup>
              </m:sSup>
              <m:r>
                <m:rPr>
                  <m:sty m:val="p"/>
                </m:rPr>
                <w:rPr>
                  <w:rFonts w:ascii="Cambria Math" w:hAnsi="Cambria Math"/>
                  <w:szCs w:val="24"/>
                  <w:lang w:val="sq-AL"/>
                </w:rPr>
                <m:t>∙K)</m:t>
              </m:r>
            </m:oMath>
          </w:p>
        </w:tc>
        <w:tc>
          <w:tcPr>
            <w:tcW w:w="1233" w:type="pct"/>
          </w:tcPr>
          <w:p w14:paraId="699A88A3" w14:textId="77777777" w:rsidR="003C3DA0" w:rsidRPr="00CC49AB" w:rsidRDefault="003C3DA0" w:rsidP="0080034A">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 xml:space="preserve">2,0-2,2[ </w:t>
            </w:r>
            <w:r w:rsidRPr="00CC49AB">
              <w:rPr>
                <w:rStyle w:val="Heading4Char"/>
                <w:rFonts w:ascii="Garamond" w:hAnsi="Garamond" w:cs="Times New Roman"/>
                <w:color w:val="auto"/>
                <w:szCs w:val="24"/>
                <w:lang w:val="sq-AL"/>
              </w:rPr>
              <w:t xml:space="preserve">21 </w:t>
            </w:r>
            <w:r w:rsidRPr="00CC49AB">
              <w:rPr>
                <w:rFonts w:ascii="Garamond" w:hAnsi="Garamond"/>
                <w:szCs w:val="24"/>
                <w:lang w:val="sq-AL"/>
              </w:rPr>
              <w:t>]</w:t>
            </w:r>
          </w:p>
        </w:tc>
      </w:tr>
      <w:tr w:rsidR="003C3DA0" w:rsidRPr="00CC49AB" w14:paraId="3C80C3F7" w14:textId="77777777" w:rsidTr="0080034A">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7B47A214" w14:textId="64BCB6CC" w:rsidR="003C3DA0" w:rsidRPr="00CC49AB" w:rsidRDefault="003C3DA0" w:rsidP="0080034A">
            <w:pPr>
              <w:spacing w:after="0"/>
              <w:rPr>
                <w:rFonts w:ascii="Garamond" w:hAnsi="Garamond"/>
                <w:szCs w:val="24"/>
                <w:lang w:val="sq-AL"/>
              </w:rPr>
            </w:pPr>
            <w:r w:rsidRPr="00CC49AB">
              <w:rPr>
                <w:rFonts w:ascii="Garamond" w:hAnsi="Garamond"/>
                <w:szCs w:val="24"/>
                <w:lang w:val="sq-AL"/>
              </w:rPr>
              <w:t>koeficienti i matur i shkëmbimit t</w:t>
            </w:r>
            <w:r w:rsidR="009D7BE8">
              <w:rPr>
                <w:rFonts w:ascii="Garamond" w:hAnsi="Garamond"/>
                <w:szCs w:val="24"/>
                <w:lang w:val="sq-AL"/>
              </w:rPr>
              <w:t>ë</w:t>
            </w:r>
            <w:r w:rsidRPr="00CC49AB">
              <w:rPr>
                <w:rFonts w:ascii="Garamond" w:hAnsi="Garamond"/>
                <w:szCs w:val="24"/>
                <w:lang w:val="sq-AL"/>
              </w:rPr>
              <w:t xml:space="preserve"> nxehtësisë për Çati </w:t>
            </w:r>
          </w:p>
        </w:tc>
        <w:tc>
          <w:tcPr>
            <w:tcW w:w="1595" w:type="pct"/>
          </w:tcPr>
          <w:p w14:paraId="0621D979" w14:textId="77777777" w:rsidR="003C3DA0" w:rsidRPr="00CC49AB" w:rsidRDefault="003C3DA0" w:rsidP="0080034A">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1.0</w:t>
            </w:r>
            <m:oMath>
              <m:r>
                <m:rPr>
                  <m:sty m:val="p"/>
                </m:rPr>
                <w:rPr>
                  <w:rFonts w:ascii="Cambria Math" w:hAnsi="Cambria Math"/>
                  <w:szCs w:val="24"/>
                  <w:lang w:val="sq-AL"/>
                </w:rPr>
                <m:t>(W/</m:t>
              </m:r>
              <m:sSup>
                <m:sSupPr>
                  <m:ctrlPr>
                    <w:rPr>
                      <w:rFonts w:ascii="Cambria Math" w:hAnsi="Cambria Math"/>
                      <w:szCs w:val="24"/>
                      <w:lang w:val="sq-AL"/>
                    </w:rPr>
                  </m:ctrlPr>
                </m:sSupPr>
                <m:e>
                  <m:r>
                    <m:rPr>
                      <m:sty m:val="p"/>
                    </m:rPr>
                    <w:rPr>
                      <w:rFonts w:ascii="Cambria Math" w:hAnsi="Cambria Math"/>
                      <w:szCs w:val="24"/>
                      <w:lang w:val="sq-AL"/>
                    </w:rPr>
                    <m:t>m</m:t>
                  </m:r>
                </m:e>
                <m:sup>
                  <m:r>
                    <m:rPr>
                      <m:sty m:val="p"/>
                    </m:rPr>
                    <w:rPr>
                      <w:rFonts w:ascii="Cambria Math" w:hAnsi="Cambria Math"/>
                      <w:szCs w:val="24"/>
                      <w:lang w:val="sq-AL"/>
                    </w:rPr>
                    <m:t>2</m:t>
                  </m:r>
                </m:sup>
              </m:sSup>
              <m:r>
                <m:rPr>
                  <m:sty m:val="p"/>
                </m:rPr>
                <w:rPr>
                  <w:rFonts w:ascii="Cambria Math" w:hAnsi="Cambria Math"/>
                  <w:szCs w:val="24"/>
                  <w:lang w:val="sq-AL"/>
                </w:rPr>
                <m:t>∙K)</m:t>
              </m:r>
            </m:oMath>
          </w:p>
        </w:tc>
        <w:tc>
          <w:tcPr>
            <w:tcW w:w="1233" w:type="pct"/>
          </w:tcPr>
          <w:p w14:paraId="5BA0A257" w14:textId="77777777" w:rsidR="003C3DA0" w:rsidRPr="00CC49AB" w:rsidRDefault="003C3DA0" w:rsidP="0080034A">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 xml:space="preserve">0,35-0,38[ </w:t>
            </w:r>
            <w:r w:rsidRPr="00CC49AB">
              <w:rPr>
                <w:rStyle w:val="Heading4Char"/>
                <w:rFonts w:ascii="Garamond" w:hAnsi="Garamond" w:cs="Times New Roman"/>
                <w:color w:val="auto"/>
                <w:szCs w:val="24"/>
                <w:lang w:val="sq-AL"/>
              </w:rPr>
              <w:t xml:space="preserve">21 </w:t>
            </w:r>
            <w:r w:rsidRPr="00CC49AB">
              <w:rPr>
                <w:rFonts w:ascii="Garamond" w:hAnsi="Garamond"/>
                <w:szCs w:val="24"/>
                <w:lang w:val="sq-AL"/>
              </w:rPr>
              <w:t>]</w:t>
            </w:r>
          </w:p>
        </w:tc>
      </w:tr>
      <w:tr w:rsidR="003C3DA0" w:rsidRPr="00CC49AB" w14:paraId="299107F3" w14:textId="77777777" w:rsidTr="0080034A">
        <w:trPr>
          <w:trHeight w:val="20"/>
        </w:trPr>
        <w:tc>
          <w:tcPr>
            <w:cnfStyle w:val="001000000000" w:firstRow="0" w:lastRow="0" w:firstColumn="1" w:lastColumn="0" w:oddVBand="0" w:evenVBand="0" w:oddHBand="0" w:evenHBand="0" w:firstRowFirstColumn="0" w:firstRowLastColumn="0" w:lastRowFirstColumn="0" w:lastRowLastColumn="0"/>
            <w:tcW w:w="2172" w:type="pct"/>
          </w:tcPr>
          <w:p w14:paraId="32EAA4D6" w14:textId="2A678A59" w:rsidR="003C3DA0" w:rsidRPr="00CC49AB" w:rsidRDefault="003C3DA0" w:rsidP="0080034A">
            <w:pPr>
              <w:spacing w:after="0"/>
              <w:rPr>
                <w:rFonts w:ascii="Garamond" w:hAnsi="Garamond"/>
                <w:szCs w:val="24"/>
                <w:lang w:val="sq-AL"/>
              </w:rPr>
            </w:pPr>
            <w:r w:rsidRPr="00CC49AB">
              <w:rPr>
                <w:rFonts w:ascii="Garamond" w:hAnsi="Garamond"/>
                <w:szCs w:val="24"/>
                <w:lang w:val="sq-AL"/>
              </w:rPr>
              <w:t xml:space="preserve">koeficienti shkëmbimi i nxehtësisë i matur </w:t>
            </w:r>
            <w:r w:rsidR="009D7BE8" w:rsidRPr="00CC49AB">
              <w:rPr>
                <w:rFonts w:ascii="Garamond" w:hAnsi="Garamond"/>
                <w:szCs w:val="24"/>
                <w:lang w:val="sq-AL"/>
              </w:rPr>
              <w:t>kat</w:t>
            </w:r>
            <w:r w:rsidR="009D7BE8">
              <w:rPr>
                <w:rFonts w:ascii="Garamond" w:hAnsi="Garamond"/>
                <w:szCs w:val="24"/>
                <w:lang w:val="sq-AL"/>
              </w:rPr>
              <w:t>-</w:t>
            </w:r>
            <w:r w:rsidR="00CC49AB" w:rsidRPr="00CC49AB">
              <w:rPr>
                <w:rFonts w:ascii="Garamond" w:hAnsi="Garamond"/>
                <w:szCs w:val="24"/>
                <w:lang w:val="sq-AL"/>
              </w:rPr>
              <w:t>ndërtesë</w:t>
            </w:r>
            <w:r w:rsidRPr="00CC49AB">
              <w:rPr>
                <w:rFonts w:ascii="Garamond" w:hAnsi="Garamond"/>
                <w:szCs w:val="24"/>
                <w:lang w:val="sq-AL"/>
              </w:rPr>
              <w:t xml:space="preserve"> </w:t>
            </w:r>
          </w:p>
        </w:tc>
        <w:tc>
          <w:tcPr>
            <w:tcW w:w="1595" w:type="pct"/>
          </w:tcPr>
          <w:p w14:paraId="6EC271DE" w14:textId="77777777" w:rsidR="003C3DA0" w:rsidRPr="00CC49AB" w:rsidRDefault="003C3DA0" w:rsidP="0080034A">
            <w:pPr>
              <w:spacing w:after="0"/>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1.2</w:t>
            </w:r>
            <m:oMath>
              <m:r>
                <m:rPr>
                  <m:sty m:val="p"/>
                </m:rPr>
                <w:rPr>
                  <w:rFonts w:ascii="Cambria Math" w:hAnsi="Cambria Math"/>
                  <w:szCs w:val="24"/>
                  <w:lang w:val="sq-AL"/>
                </w:rPr>
                <m:t>(W/</m:t>
              </m:r>
              <m:sSup>
                <m:sSupPr>
                  <m:ctrlPr>
                    <w:rPr>
                      <w:rFonts w:ascii="Cambria Math" w:hAnsi="Cambria Math"/>
                      <w:szCs w:val="24"/>
                      <w:lang w:val="sq-AL"/>
                    </w:rPr>
                  </m:ctrlPr>
                </m:sSupPr>
                <m:e>
                  <m:r>
                    <m:rPr>
                      <m:sty m:val="p"/>
                    </m:rPr>
                    <w:rPr>
                      <w:rFonts w:ascii="Cambria Math" w:hAnsi="Cambria Math"/>
                      <w:szCs w:val="24"/>
                      <w:lang w:val="sq-AL"/>
                    </w:rPr>
                    <m:t>m</m:t>
                  </m:r>
                </m:e>
                <m:sup>
                  <m:r>
                    <m:rPr>
                      <m:sty m:val="p"/>
                    </m:rPr>
                    <w:rPr>
                      <w:rFonts w:ascii="Cambria Math" w:hAnsi="Cambria Math"/>
                      <w:szCs w:val="24"/>
                      <w:lang w:val="sq-AL"/>
                    </w:rPr>
                    <m:t>2</m:t>
                  </m:r>
                </m:sup>
              </m:sSup>
              <m:r>
                <m:rPr>
                  <m:sty m:val="p"/>
                </m:rPr>
                <w:rPr>
                  <w:rFonts w:ascii="Cambria Math" w:hAnsi="Cambria Math"/>
                  <w:szCs w:val="24"/>
                  <w:lang w:val="sq-AL"/>
                </w:rPr>
                <m:t>∙K)</m:t>
              </m:r>
            </m:oMath>
          </w:p>
        </w:tc>
        <w:tc>
          <w:tcPr>
            <w:tcW w:w="1233" w:type="pct"/>
          </w:tcPr>
          <w:p w14:paraId="34974078" w14:textId="77777777" w:rsidR="003C3DA0" w:rsidRPr="00CC49AB" w:rsidRDefault="003C3DA0" w:rsidP="0080034A">
            <w:pPr>
              <w:spacing w:after="0"/>
              <w:jc w:val="center"/>
              <w:cnfStyle w:val="000000000000" w:firstRow="0" w:lastRow="0" w:firstColumn="0" w:lastColumn="0" w:oddVBand="0" w:evenVBand="0" w:oddHBand="0" w:evenHBand="0" w:firstRowFirstColumn="0" w:firstRowLastColumn="0" w:lastRowFirstColumn="0" w:lastRowLastColumn="0"/>
              <w:rPr>
                <w:rFonts w:ascii="Garamond" w:hAnsi="Garamond"/>
                <w:szCs w:val="24"/>
                <w:lang w:val="sq-AL"/>
              </w:rPr>
            </w:pPr>
            <w:r w:rsidRPr="00CC49AB">
              <w:rPr>
                <w:rFonts w:ascii="Garamond" w:hAnsi="Garamond"/>
                <w:szCs w:val="24"/>
                <w:lang w:val="sq-AL"/>
              </w:rPr>
              <w:t xml:space="preserve">0,5[ </w:t>
            </w:r>
            <w:r w:rsidRPr="00CC49AB">
              <w:rPr>
                <w:rStyle w:val="Heading4Char"/>
                <w:rFonts w:ascii="Garamond" w:hAnsi="Garamond" w:cs="Times New Roman"/>
                <w:color w:val="auto"/>
                <w:szCs w:val="24"/>
                <w:lang w:val="sq-AL"/>
              </w:rPr>
              <w:t xml:space="preserve">21 </w:t>
            </w:r>
            <w:r w:rsidRPr="00CC49AB">
              <w:rPr>
                <w:rFonts w:ascii="Garamond" w:hAnsi="Garamond"/>
                <w:szCs w:val="24"/>
                <w:lang w:val="sq-AL"/>
              </w:rPr>
              <w:t>]</w:t>
            </w:r>
          </w:p>
        </w:tc>
      </w:tr>
    </w:tbl>
    <w:p w14:paraId="3BEAAC46" w14:textId="77777777" w:rsidR="003C3DA0" w:rsidRPr="00CC49AB" w:rsidRDefault="003C3DA0" w:rsidP="003C3DA0">
      <w:pPr>
        <w:spacing w:after="0" w:line="240" w:lineRule="auto"/>
        <w:rPr>
          <w:rFonts w:ascii="Garamond" w:hAnsi="Garamond" w:cs="Times New Roman"/>
          <w:sz w:val="24"/>
          <w:szCs w:val="24"/>
        </w:rPr>
      </w:pPr>
    </w:p>
    <w:p w14:paraId="34DFDFB5" w14:textId="77777777" w:rsidR="003C3DA0" w:rsidRPr="00CC49AB" w:rsidRDefault="003C3DA0" w:rsidP="00232BDD">
      <w:pPr>
        <w:pStyle w:val="TEKSTIIIIII"/>
      </w:pPr>
      <w:r w:rsidRPr="00CC49AB">
        <w:t>Apartamenti i përzgjedhur ka të dhënat e mëposhtme:</w:t>
      </w:r>
    </w:p>
    <w:p w14:paraId="0B95FA46" w14:textId="77777777" w:rsidR="003C3DA0" w:rsidRPr="00CC49AB" w:rsidRDefault="003C3DA0" w:rsidP="00232BDD">
      <w:pPr>
        <w:pStyle w:val="TEKSTIIIIII"/>
      </w:pPr>
      <w:r w:rsidRPr="00CC49AB">
        <w:t>Tipi i ndërtesës: Apartament në një ndërtesë me shumë apartamente</w:t>
      </w:r>
    </w:p>
    <w:p w14:paraId="13AF08E7" w14:textId="77777777" w:rsidR="003C3DA0" w:rsidRPr="00CC49AB" w:rsidRDefault="003C3DA0" w:rsidP="00232BDD">
      <w:pPr>
        <w:pStyle w:val="TEKSTIIIIII"/>
      </w:pPr>
      <w:r w:rsidRPr="00CC49AB">
        <w:t>Sipërfaqja totale: 80 m</w:t>
      </w:r>
      <w:r w:rsidRPr="00CC49AB">
        <w:rPr>
          <w:vertAlign w:val="superscript"/>
        </w:rPr>
        <w:t>2</w:t>
      </w:r>
    </w:p>
    <w:p w14:paraId="3CF5459C" w14:textId="77777777" w:rsidR="003C3DA0" w:rsidRPr="00CC49AB" w:rsidRDefault="003C3DA0" w:rsidP="00232BDD">
      <w:pPr>
        <w:pStyle w:val="TEKSTIIIIII"/>
      </w:pPr>
      <w:r w:rsidRPr="00CC49AB">
        <w:t>Numri i përdoruesve: 4</w:t>
      </w:r>
    </w:p>
    <w:p w14:paraId="287C3449" w14:textId="19E1DC9B" w:rsidR="003C3DA0" w:rsidRPr="00CC49AB" w:rsidRDefault="003C3DA0" w:rsidP="00232BDD">
      <w:pPr>
        <w:pStyle w:val="TEKSTIIIIII"/>
      </w:pPr>
      <w:r w:rsidRPr="00CC49AB">
        <w:t>Ditët vjetore të punës: 7</w:t>
      </w:r>
      <w:r w:rsidR="00CC49AB">
        <w:t xml:space="preserve"> </w:t>
      </w:r>
      <w:r w:rsidRPr="00CC49AB">
        <w:t>ditë</w:t>
      </w:r>
      <w:r w:rsidR="009C03C5" w:rsidRPr="00CC49AB">
        <w:t>/</w:t>
      </w:r>
      <w:r w:rsidRPr="00CC49AB">
        <w:t>7 ditë,</w:t>
      </w:r>
    </w:p>
    <w:p w14:paraId="3FEE9A5A" w14:textId="77777777" w:rsidR="003C3DA0" w:rsidRPr="00CC49AB" w:rsidRDefault="003C3DA0" w:rsidP="00232BDD">
      <w:pPr>
        <w:pStyle w:val="TEKSTIIIIII"/>
      </w:pPr>
      <w:r w:rsidRPr="00CC49AB">
        <w:t>Orari i përditshëm operativ: 6-8 orë /24 orë</w:t>
      </w:r>
    </w:p>
    <w:p w14:paraId="3FA453A0" w14:textId="2BA23EAB" w:rsidR="003C3DA0" w:rsidRPr="00CC49AB" w:rsidRDefault="003C3DA0" w:rsidP="00232BDD">
      <w:pPr>
        <w:pStyle w:val="TEKSTIIIIII"/>
      </w:pPr>
      <w:r w:rsidRPr="00CC49AB">
        <w:t>Ndërtesa e përzgjedhur e llojit apartament për</w:t>
      </w:r>
      <w:r w:rsidR="00CC49AB">
        <w:t>b</w:t>
      </w:r>
      <w:r w:rsidRPr="00CC49AB">
        <w:t xml:space="preserve">ëhet nga zona me destinacion dhomë ndenje, </w:t>
      </w:r>
      <w:r w:rsidR="00CC49AB" w:rsidRPr="00CC49AB">
        <w:t>kuzhinë</w:t>
      </w:r>
      <w:r w:rsidRPr="00CC49AB">
        <w:t>, kor</w:t>
      </w:r>
      <w:r w:rsidR="00CC49AB">
        <w:t>r</w:t>
      </w:r>
      <w:r w:rsidRPr="00CC49AB">
        <w:t>idor, dhomë fjetje dhe tualet. Ndërtesa është e patermoizoluar dhe me sistem sistem ngrohje me pompë nxehtësie. Gjenerimi i ujit të ngrohtë sanitar realizohet përmes ngrohësve të ujit me rezistencë elektrike</w:t>
      </w:r>
    </w:p>
    <w:p w14:paraId="1E28EE4E" w14:textId="77777777" w:rsidR="00232BDD" w:rsidRPr="00CC49AB" w:rsidRDefault="00232BDD" w:rsidP="00232BDD">
      <w:pPr>
        <w:pStyle w:val="TEKSTIIIIII"/>
      </w:pPr>
    </w:p>
    <w:p w14:paraId="234ADD43"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Muret e jashtme 38 cm: U = 1.87W/m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tbl>
      <w:tblPr>
        <w:tblStyle w:val="TableGrid"/>
        <w:tblW w:w="5000" w:type="pct"/>
        <w:tblLook w:val="04A0" w:firstRow="1" w:lastRow="0" w:firstColumn="1" w:lastColumn="0" w:noHBand="0" w:noVBand="1"/>
      </w:tblPr>
      <w:tblGrid>
        <w:gridCol w:w="3084"/>
        <w:gridCol w:w="1651"/>
        <w:gridCol w:w="1765"/>
        <w:gridCol w:w="1524"/>
        <w:gridCol w:w="1326"/>
      </w:tblGrid>
      <w:tr w:rsidR="003C3DA0" w:rsidRPr="00CC49AB" w14:paraId="75E5D4A9" w14:textId="77777777" w:rsidTr="0080034A">
        <w:tc>
          <w:tcPr>
            <w:tcW w:w="1649" w:type="pct"/>
            <w:vAlign w:val="center"/>
          </w:tcPr>
          <w:p w14:paraId="0A170C4A" w14:textId="77777777" w:rsidR="003C3DA0" w:rsidRPr="00CC49AB" w:rsidRDefault="003C3DA0" w:rsidP="0080034A">
            <w:pPr>
              <w:spacing w:after="0"/>
              <w:jc w:val="center"/>
              <w:rPr>
                <w:rFonts w:ascii="Garamond" w:hAnsi="Garamond" w:cs="Times New Roman"/>
                <w:b/>
                <w:bCs/>
                <w:szCs w:val="20"/>
                <w:lang w:val="sq-AL"/>
              </w:rPr>
            </w:pPr>
            <w:r w:rsidRPr="00CC49AB">
              <w:rPr>
                <w:rFonts w:ascii="Garamond" w:hAnsi="Garamond" w:cs="Times New Roman"/>
                <w:b/>
                <w:bCs/>
                <w:szCs w:val="20"/>
                <w:lang w:val="sq-AL"/>
              </w:rPr>
              <w:t>Materiali</w:t>
            </w:r>
          </w:p>
        </w:tc>
        <w:tc>
          <w:tcPr>
            <w:tcW w:w="883" w:type="pct"/>
            <w:vAlign w:val="center"/>
          </w:tcPr>
          <w:p w14:paraId="313F2828" w14:textId="77777777" w:rsidR="003C3DA0" w:rsidRPr="00CC49AB" w:rsidRDefault="003C3DA0" w:rsidP="0080034A">
            <w:pPr>
              <w:spacing w:after="0"/>
              <w:jc w:val="center"/>
              <w:rPr>
                <w:rFonts w:ascii="Garamond" w:hAnsi="Garamond" w:cs="Times New Roman"/>
                <w:b/>
                <w:bCs/>
                <w:szCs w:val="20"/>
                <w:lang w:val="sq-AL"/>
              </w:rPr>
            </w:pPr>
            <w:r w:rsidRPr="00CC49AB">
              <w:rPr>
                <w:rFonts w:ascii="Garamond" w:hAnsi="Garamond" w:cs="Times New Roman"/>
                <w:b/>
                <w:bCs/>
                <w:szCs w:val="20"/>
                <w:lang w:val="sq-AL"/>
              </w:rPr>
              <w:t>Trashësia</w:t>
            </w:r>
          </w:p>
        </w:tc>
        <w:tc>
          <w:tcPr>
            <w:tcW w:w="944" w:type="pct"/>
            <w:vAlign w:val="center"/>
          </w:tcPr>
          <w:p w14:paraId="5EF465FD" w14:textId="77777777" w:rsidR="003C3DA0" w:rsidRPr="00CC49AB" w:rsidRDefault="003C3DA0" w:rsidP="0080034A">
            <w:pPr>
              <w:spacing w:after="0"/>
              <w:jc w:val="center"/>
              <w:rPr>
                <w:rFonts w:ascii="Garamond" w:hAnsi="Garamond" w:cs="Times New Roman"/>
                <w:b/>
                <w:bCs/>
                <w:szCs w:val="20"/>
                <w:lang w:val="sq-AL"/>
              </w:rPr>
            </w:pPr>
            <w:r w:rsidRPr="00CC49AB">
              <w:rPr>
                <w:rFonts w:ascii="Garamond" w:hAnsi="Garamond" w:cs="Times New Roman"/>
                <w:b/>
                <w:bCs/>
                <w:szCs w:val="20"/>
                <w:lang w:val="sq-AL"/>
              </w:rPr>
              <w:t>Koeficienti i përcjell. termike</w:t>
            </w:r>
          </w:p>
        </w:tc>
        <w:tc>
          <w:tcPr>
            <w:tcW w:w="815" w:type="pct"/>
            <w:vAlign w:val="center"/>
          </w:tcPr>
          <w:p w14:paraId="60F9847C" w14:textId="77777777" w:rsidR="003C3DA0" w:rsidRPr="00CC49AB" w:rsidRDefault="003C3DA0" w:rsidP="0080034A">
            <w:pPr>
              <w:spacing w:after="0"/>
              <w:jc w:val="center"/>
              <w:rPr>
                <w:rFonts w:ascii="Garamond" w:hAnsi="Garamond" w:cs="Times New Roman"/>
                <w:b/>
                <w:bCs/>
                <w:szCs w:val="20"/>
                <w:lang w:val="sq-AL"/>
              </w:rPr>
            </w:pPr>
            <w:r w:rsidRPr="00CC49AB">
              <w:rPr>
                <w:rFonts w:ascii="Garamond" w:hAnsi="Garamond" w:cs="Times New Roman"/>
                <w:b/>
                <w:bCs/>
                <w:szCs w:val="20"/>
                <w:lang w:val="sq-AL"/>
              </w:rPr>
              <w:t>Nxehtësia Specifike</w:t>
            </w:r>
          </w:p>
        </w:tc>
        <w:tc>
          <w:tcPr>
            <w:tcW w:w="709" w:type="pct"/>
            <w:vAlign w:val="center"/>
          </w:tcPr>
          <w:p w14:paraId="5F5C6043" w14:textId="77777777" w:rsidR="003C3DA0" w:rsidRPr="00CC49AB" w:rsidRDefault="003C3DA0" w:rsidP="0080034A">
            <w:pPr>
              <w:spacing w:after="0"/>
              <w:jc w:val="center"/>
              <w:rPr>
                <w:rFonts w:ascii="Garamond" w:hAnsi="Garamond" w:cs="Times New Roman"/>
                <w:b/>
                <w:bCs/>
                <w:szCs w:val="20"/>
                <w:lang w:val="sq-AL"/>
              </w:rPr>
            </w:pPr>
            <w:r w:rsidRPr="00CC49AB">
              <w:rPr>
                <w:rFonts w:ascii="Garamond" w:hAnsi="Garamond" w:cs="Times New Roman"/>
                <w:b/>
                <w:bCs/>
                <w:szCs w:val="20"/>
                <w:lang w:val="sq-AL"/>
              </w:rPr>
              <w:t>Densiteti</w:t>
            </w:r>
          </w:p>
        </w:tc>
      </w:tr>
      <w:tr w:rsidR="003C3DA0" w:rsidRPr="00CC49AB" w14:paraId="45A56175" w14:textId="77777777" w:rsidTr="008E11B0">
        <w:tc>
          <w:tcPr>
            <w:tcW w:w="1649" w:type="pct"/>
          </w:tcPr>
          <w:p w14:paraId="0D1C4DEF"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Përshkrimi i strukturave të murit</w:t>
            </w:r>
          </w:p>
        </w:tc>
        <w:tc>
          <w:tcPr>
            <w:tcW w:w="883" w:type="pct"/>
          </w:tcPr>
          <w:p w14:paraId="11E68B1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(cm)</w:t>
            </w:r>
          </w:p>
        </w:tc>
        <w:tc>
          <w:tcPr>
            <w:tcW w:w="944" w:type="pct"/>
          </w:tcPr>
          <w:p w14:paraId="5472ACD9"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W/(m</w:t>
            </w:r>
            <m:oMath>
              <m:r>
                <w:rPr>
                  <w:rFonts w:ascii="Cambria Math" w:hAnsi="Cambria Math"/>
                  <w:szCs w:val="20"/>
                  <w:lang w:val="sq-AL"/>
                </w:rPr>
                <m:t>∙</m:t>
              </m:r>
            </m:oMath>
            <w:r w:rsidRPr="00CC49AB">
              <w:rPr>
                <w:rFonts w:ascii="Garamond" w:hAnsi="Garamond" w:cs="Times New Roman"/>
                <w:szCs w:val="20"/>
                <w:lang w:val="sq-AL"/>
              </w:rPr>
              <w:t>K)</w:t>
            </w:r>
          </w:p>
        </w:tc>
        <w:tc>
          <w:tcPr>
            <w:tcW w:w="815" w:type="pct"/>
          </w:tcPr>
          <w:p w14:paraId="4E5DE336"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kJ/(kg</w:t>
            </w:r>
            <m:oMath>
              <m:r>
                <w:rPr>
                  <w:rFonts w:ascii="Cambria Math" w:hAnsi="Cambria Math"/>
                  <w:szCs w:val="20"/>
                  <w:lang w:val="sq-AL"/>
                </w:rPr>
                <m:t>∙</m:t>
              </m:r>
            </m:oMath>
            <w:r w:rsidRPr="00CC49AB">
              <w:rPr>
                <w:rFonts w:ascii="Garamond" w:hAnsi="Garamond" w:cs="Times New Roman"/>
                <w:szCs w:val="20"/>
                <w:lang w:val="sq-AL"/>
              </w:rPr>
              <w:t>K)</w:t>
            </w:r>
          </w:p>
        </w:tc>
        <w:tc>
          <w:tcPr>
            <w:tcW w:w="709" w:type="pct"/>
          </w:tcPr>
          <w:p w14:paraId="02E27B6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Kg/m</w:t>
            </w:r>
            <w:r w:rsidRPr="00CC49AB">
              <w:rPr>
                <w:rFonts w:ascii="Garamond" w:hAnsi="Garamond" w:cs="Times New Roman"/>
                <w:szCs w:val="20"/>
                <w:vertAlign w:val="superscript"/>
                <w:lang w:val="sq-AL"/>
              </w:rPr>
              <w:t>3</w:t>
            </w:r>
          </w:p>
        </w:tc>
      </w:tr>
      <w:tr w:rsidR="003C3DA0" w:rsidRPr="00CC49AB" w14:paraId="0D9F05D5" w14:textId="77777777" w:rsidTr="008E11B0">
        <w:tc>
          <w:tcPr>
            <w:tcW w:w="1649" w:type="pct"/>
          </w:tcPr>
          <w:p w14:paraId="7498981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1D0F083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64B9F9DE"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4DB3B11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019D6101"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r w:rsidR="003C3DA0" w:rsidRPr="00CC49AB" w14:paraId="7012524E" w14:textId="77777777" w:rsidTr="008E11B0">
        <w:tc>
          <w:tcPr>
            <w:tcW w:w="1649" w:type="pct"/>
          </w:tcPr>
          <w:p w14:paraId="28AF852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Tulla me vrima</w:t>
            </w:r>
          </w:p>
        </w:tc>
        <w:tc>
          <w:tcPr>
            <w:tcW w:w="883" w:type="pct"/>
          </w:tcPr>
          <w:p w14:paraId="70935D00"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25</w:t>
            </w:r>
          </w:p>
        </w:tc>
        <w:tc>
          <w:tcPr>
            <w:tcW w:w="944" w:type="pct"/>
          </w:tcPr>
          <w:p w14:paraId="6063C3EB"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0.72</w:t>
            </w:r>
          </w:p>
        </w:tc>
        <w:tc>
          <w:tcPr>
            <w:tcW w:w="815" w:type="pct"/>
          </w:tcPr>
          <w:p w14:paraId="6E5FFACA"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0.82</w:t>
            </w:r>
          </w:p>
        </w:tc>
        <w:tc>
          <w:tcPr>
            <w:tcW w:w="709" w:type="pct"/>
          </w:tcPr>
          <w:p w14:paraId="7325113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1,900.00</w:t>
            </w:r>
          </w:p>
        </w:tc>
      </w:tr>
      <w:tr w:rsidR="003C3DA0" w:rsidRPr="00CC49AB" w14:paraId="683E96D4" w14:textId="77777777" w:rsidTr="008E11B0">
        <w:tc>
          <w:tcPr>
            <w:tcW w:w="1649" w:type="pct"/>
          </w:tcPr>
          <w:p w14:paraId="09EC66C3"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Suva</w:t>
            </w:r>
          </w:p>
        </w:tc>
        <w:tc>
          <w:tcPr>
            <w:tcW w:w="883" w:type="pct"/>
          </w:tcPr>
          <w:p w14:paraId="4D2EF405"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2</w:t>
            </w:r>
          </w:p>
        </w:tc>
        <w:tc>
          <w:tcPr>
            <w:tcW w:w="944" w:type="pct"/>
          </w:tcPr>
          <w:p w14:paraId="1D5451F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0.9</w:t>
            </w:r>
          </w:p>
        </w:tc>
        <w:tc>
          <w:tcPr>
            <w:tcW w:w="815" w:type="pct"/>
          </w:tcPr>
          <w:p w14:paraId="46D924A8"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0.7</w:t>
            </w:r>
          </w:p>
        </w:tc>
        <w:tc>
          <w:tcPr>
            <w:tcW w:w="709" w:type="pct"/>
          </w:tcPr>
          <w:p w14:paraId="13601627" w14:textId="77777777" w:rsidR="003C3DA0" w:rsidRPr="00CC49AB" w:rsidRDefault="003C3DA0" w:rsidP="008E11B0">
            <w:pPr>
              <w:spacing w:after="0"/>
              <w:rPr>
                <w:rFonts w:ascii="Garamond" w:hAnsi="Garamond" w:cs="Times New Roman"/>
                <w:szCs w:val="20"/>
                <w:lang w:val="sq-AL"/>
              </w:rPr>
            </w:pPr>
            <w:r w:rsidRPr="00CC49AB">
              <w:rPr>
                <w:rFonts w:ascii="Garamond" w:hAnsi="Garamond" w:cs="Times New Roman"/>
                <w:szCs w:val="20"/>
                <w:lang w:val="sq-AL"/>
              </w:rPr>
              <w:t>1,800.00</w:t>
            </w:r>
          </w:p>
        </w:tc>
      </w:tr>
    </w:tbl>
    <w:p w14:paraId="442D39DA" w14:textId="77777777" w:rsidR="003C3DA0" w:rsidRPr="00CC49AB" w:rsidRDefault="003C3DA0" w:rsidP="003C3DA0">
      <w:pPr>
        <w:spacing w:after="0" w:line="240" w:lineRule="auto"/>
        <w:rPr>
          <w:rFonts w:ascii="Garamond" w:hAnsi="Garamond" w:cs="Times New Roman"/>
          <w:sz w:val="24"/>
          <w:szCs w:val="24"/>
        </w:rPr>
      </w:pPr>
    </w:p>
    <w:p w14:paraId="16113D2F"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Dysheme betoni me pllaka: U = 1.2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p w14:paraId="2E64F783"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Soletë: U = 1.0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p w14:paraId="72782258" w14:textId="77777777" w:rsidR="003C3DA0" w:rsidRPr="00CC49AB" w:rsidRDefault="003C3DA0" w:rsidP="003C3DA0">
      <w:pPr>
        <w:spacing w:after="0" w:line="240" w:lineRule="auto"/>
        <w:rPr>
          <w:rFonts w:ascii="Garamond" w:hAnsi="Garamond" w:cs="Times New Roman"/>
          <w:b/>
          <w:bCs/>
          <w:sz w:val="24"/>
          <w:szCs w:val="24"/>
        </w:rPr>
      </w:pPr>
      <w:r w:rsidRPr="00CC49AB">
        <w:rPr>
          <w:rFonts w:ascii="Garamond" w:hAnsi="Garamond" w:cs="Times New Roman"/>
          <w:b/>
          <w:bCs/>
          <w:sz w:val="24"/>
          <w:szCs w:val="24"/>
        </w:rPr>
        <w:t>Dritare me një xham: U = 5.5 W/m</w:t>
      </w:r>
      <w:r w:rsidRPr="00CC49AB">
        <w:rPr>
          <w:rFonts w:ascii="Garamond" w:hAnsi="Garamond" w:cs="Times New Roman"/>
          <w:b/>
          <w:bCs/>
          <w:sz w:val="24"/>
          <w:szCs w:val="24"/>
          <w:vertAlign w:val="superscript"/>
        </w:rPr>
        <w:t>2</w:t>
      </w:r>
      <w:r w:rsidRPr="00CC49AB">
        <w:rPr>
          <w:rFonts w:ascii="Garamond" w:hAnsi="Garamond" w:cs="Times New Roman"/>
          <w:b/>
          <w:bCs/>
          <w:sz w:val="24"/>
          <w:szCs w:val="24"/>
        </w:rPr>
        <w:t>K</w:t>
      </w:r>
    </w:p>
    <w:p w14:paraId="05CA8E4C" w14:textId="1D00B999" w:rsidR="003C3DA0" w:rsidRPr="00CC49AB" w:rsidRDefault="003C3DA0" w:rsidP="003C3DA0">
      <w:pPr>
        <w:pStyle w:val="TEKSTIIIIII"/>
        <w:rPr>
          <w:i/>
          <w:sz w:val="20"/>
        </w:rPr>
      </w:pPr>
      <w:r w:rsidRPr="00CC49AB">
        <w:rPr>
          <w:rFonts w:cs="Times New Roman"/>
          <w:szCs w:val="24"/>
        </w:rPr>
        <w:t>T</w:t>
      </w:r>
      <w:r w:rsidR="00CC49AB">
        <w:rPr>
          <w:rFonts w:cs="Times New Roman"/>
          <w:szCs w:val="24"/>
        </w:rPr>
        <w:t>ë</w:t>
      </w:r>
      <w:r w:rsidRPr="00CC49AB">
        <w:rPr>
          <w:rFonts w:cs="Times New Roman"/>
          <w:szCs w:val="24"/>
        </w:rPr>
        <w:t xml:space="preserve"> dh</w:t>
      </w:r>
      <w:r w:rsidR="00CC49AB">
        <w:rPr>
          <w:rFonts w:cs="Times New Roman"/>
          <w:szCs w:val="24"/>
        </w:rPr>
        <w:t>ë</w:t>
      </w:r>
      <w:r w:rsidRPr="00CC49AB">
        <w:rPr>
          <w:rFonts w:cs="Times New Roman"/>
          <w:szCs w:val="24"/>
        </w:rPr>
        <w:t>nat e m</w:t>
      </w:r>
      <w:r w:rsidR="00CC49AB">
        <w:rPr>
          <w:rFonts w:cs="Times New Roman"/>
          <w:szCs w:val="24"/>
        </w:rPr>
        <w:t>ë</w:t>
      </w:r>
      <w:r w:rsidRPr="00CC49AB">
        <w:rPr>
          <w:rFonts w:cs="Times New Roman"/>
          <w:szCs w:val="24"/>
        </w:rPr>
        <w:t>sip</w:t>
      </w:r>
      <w:r w:rsidR="00CC49AB">
        <w:rPr>
          <w:rFonts w:cs="Times New Roman"/>
          <w:szCs w:val="24"/>
        </w:rPr>
        <w:t>ë</w:t>
      </w:r>
      <w:r w:rsidRPr="00CC49AB">
        <w:rPr>
          <w:rFonts w:cs="Times New Roman"/>
          <w:szCs w:val="24"/>
        </w:rPr>
        <w:t>rme jan</w:t>
      </w:r>
      <w:r w:rsidR="00CC49AB">
        <w:rPr>
          <w:rFonts w:cs="Times New Roman"/>
          <w:szCs w:val="24"/>
        </w:rPr>
        <w:t>ë</w:t>
      </w:r>
      <w:r w:rsidRPr="00CC49AB">
        <w:rPr>
          <w:rFonts w:cs="Times New Roman"/>
          <w:szCs w:val="24"/>
        </w:rPr>
        <w:t xml:space="preserve"> realizuar përmes llogaritjeve analitike respektivisht përbërjes së shtresë</w:t>
      </w:r>
      <w:r w:rsidR="00CC49AB">
        <w:rPr>
          <w:rFonts w:cs="Times New Roman"/>
          <w:szCs w:val="24"/>
        </w:rPr>
        <w:t>.</w:t>
      </w:r>
    </w:p>
    <w:sectPr w:rsidR="003C3DA0" w:rsidRPr="00CC49AB" w:rsidSect="00D34145">
      <w:headerReference w:type="default" r:id="rId207"/>
      <w:footerReference w:type="default" r:id="rId208"/>
      <w:pgSz w:w="12240" w:h="15840"/>
      <w:pgMar w:top="135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B7C2A24" w14:textId="77777777" w:rsidR="00025F16" w:rsidRDefault="00025F16" w:rsidP="001A78CB">
      <w:pPr>
        <w:spacing w:after="0" w:line="240" w:lineRule="auto"/>
      </w:pPr>
      <w:r>
        <w:separator/>
      </w:r>
    </w:p>
  </w:endnote>
  <w:endnote w:type="continuationSeparator" w:id="0">
    <w:p w14:paraId="2193C349" w14:textId="77777777" w:rsidR="00025F16" w:rsidRDefault="00025F16" w:rsidP="001A78CB">
      <w:pPr>
        <w:spacing w:after="0" w:line="240" w:lineRule="auto"/>
      </w:pPr>
      <w:r>
        <w:continuationSeparator/>
      </w:r>
    </w:p>
  </w:endnote>
  <w:endnote w:type="continuationNotice" w:id="1">
    <w:p w14:paraId="66E4EF93" w14:textId="77777777" w:rsidR="00025F16" w:rsidRDefault="00025F1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Monotype Sorts">
    <w:altName w:val="Segoe UI Symbol"/>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Garamond">
    <w:panose1 w:val="020204040303010108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Futura Md BT">
    <w:altName w:val="Lucida Sans Unicode"/>
    <w:panose1 w:val="00000000000000000000"/>
    <w:charset w:val="00"/>
    <w:family w:val="swiss"/>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Futura XBlkCn BT">
    <w:altName w:val="Times New Roman"/>
    <w:charset w:val="00"/>
    <w:family w:val="swiss"/>
    <w:pitch w:val="variable"/>
    <w:sig w:usb0="00000001" w:usb1="00000000" w:usb2="00000000" w:usb3="00000000" w:csb0="0000001B" w:csb1="00000000"/>
  </w:font>
  <w:font w:name="Palatino">
    <w:panose1 w:val="00000000000000000000"/>
    <w:charset w:val="00"/>
    <w:family w:val="roman"/>
    <w:notTrueType/>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Trebuchet MS">
    <w:panose1 w:val="020B0603020202020204"/>
    <w:charset w:val="00"/>
    <w:family w:val="swiss"/>
    <w:pitch w:val="variable"/>
    <w:sig w:usb0="00000687" w:usb1="00000000" w:usb2="00000000" w:usb3="00000000" w:csb0="0000009F" w:csb1="00000000"/>
  </w:font>
  <w:font w:name="Times New Roman Bold">
    <w:panose1 w:val="02020803070505020304"/>
    <w:charset w:val="00"/>
    <w:family w:val="roman"/>
    <w:notTrueType/>
    <w:pitch w:val="default"/>
  </w:font>
  <w:font w:name="MS Mincho">
    <w:altName w:val="ＭＳ 明朝"/>
    <w:panose1 w:val="02020609040205080304"/>
    <w:charset w:val="80"/>
    <w:family w:val="modern"/>
    <w:pitch w:val="fixed"/>
    <w:sig w:usb0="E00002FF" w:usb1="6AC7FDFB" w:usb2="08000012" w:usb3="00000000" w:csb0="0002009F" w:csb1="00000000"/>
  </w:font>
  <w:font w:name="Roboto">
    <w:panose1 w:val="02000000000000000000"/>
    <w:charset w:val="00"/>
    <w:family w:val="auto"/>
    <w:pitch w:val="variable"/>
    <w:sig w:usb0="E0000AFF" w:usb1="5000217F" w:usb2="00000021" w:usb3="00000000" w:csb0="000001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554148999"/>
      <w:docPartObj>
        <w:docPartGallery w:val="Page Numbers (Bottom of Page)"/>
        <w:docPartUnique/>
      </w:docPartObj>
    </w:sdtPr>
    <w:sdtEndPr>
      <w:rPr>
        <w:noProof/>
      </w:rPr>
    </w:sdtEndPr>
    <w:sdtContent>
      <w:p w14:paraId="7D24F7D5" w14:textId="78618EC6" w:rsidR="00025F16" w:rsidRDefault="00025F16">
        <w:pPr>
          <w:pStyle w:val="Footer"/>
          <w:jc w:val="right"/>
        </w:pPr>
        <w:r>
          <w:fldChar w:fldCharType="begin"/>
        </w:r>
        <w:r>
          <w:instrText xml:space="preserve"> PAGE   \* MERGEFORMAT </w:instrText>
        </w:r>
        <w:r>
          <w:fldChar w:fldCharType="separate"/>
        </w:r>
        <w:r>
          <w:rPr>
            <w:noProof/>
          </w:rPr>
          <w:t>120</w:t>
        </w:r>
        <w:r>
          <w:rPr>
            <w:noProof/>
          </w:rPr>
          <w:fldChar w:fldCharType="end"/>
        </w:r>
      </w:p>
    </w:sdtContent>
  </w:sdt>
  <w:p w14:paraId="6D607412" w14:textId="77777777" w:rsidR="00025F16" w:rsidRDefault="00025F1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BA9A547" w14:textId="77777777" w:rsidR="00025F16" w:rsidRDefault="00025F16" w:rsidP="001A78CB">
      <w:pPr>
        <w:spacing w:after="0" w:line="240" w:lineRule="auto"/>
      </w:pPr>
      <w:r>
        <w:separator/>
      </w:r>
    </w:p>
  </w:footnote>
  <w:footnote w:type="continuationSeparator" w:id="0">
    <w:p w14:paraId="41EE66A2" w14:textId="77777777" w:rsidR="00025F16" w:rsidRDefault="00025F16" w:rsidP="001A78CB">
      <w:pPr>
        <w:spacing w:after="0" w:line="240" w:lineRule="auto"/>
      </w:pPr>
      <w:r>
        <w:continuationSeparator/>
      </w:r>
    </w:p>
  </w:footnote>
  <w:footnote w:type="continuationNotice" w:id="1">
    <w:p w14:paraId="5C611122" w14:textId="77777777" w:rsidR="00025F16" w:rsidRDefault="00025F16">
      <w:pPr>
        <w:spacing w:after="0" w:line="240" w:lineRule="auto"/>
      </w:pPr>
    </w:p>
  </w:footnote>
  <w:footnote w:id="2">
    <w:p w14:paraId="13B7B888" w14:textId="6049F3B9" w:rsidR="00025F16" w:rsidRPr="00075E67" w:rsidRDefault="00025F16" w:rsidP="007E268F">
      <w:pPr>
        <w:pStyle w:val="FootnoteText"/>
        <w:jc w:val="both"/>
        <w:rPr>
          <w:rFonts w:ascii="Garamond" w:hAnsi="Garamond"/>
        </w:rPr>
      </w:pPr>
      <w:r w:rsidRPr="00075E67">
        <w:rPr>
          <w:rFonts w:ascii="Garamond" w:hAnsi="Garamond" w:cs="Times New Roman"/>
          <w:vertAlign w:val="superscript"/>
        </w:rPr>
        <w:footnoteRef/>
      </w:r>
      <w:r w:rsidRPr="00075E67">
        <w:rPr>
          <w:rFonts w:ascii="Garamond" w:hAnsi="Garamond" w:cs="Times New Roman"/>
          <w:vertAlign w:val="superscript"/>
        </w:rPr>
        <w:t xml:space="preserve"> </w:t>
      </w:r>
      <w:r w:rsidRPr="00075E67">
        <w:rPr>
          <w:rFonts w:ascii="Garamond" w:hAnsi="Garamond" w:cs="Times New Roman"/>
        </w:rPr>
        <w:t>Tipologjia e stokut të ndërtesave ne Shqipëri dhe kodi energjetik i ndërtimit në progres drejt Metodologjisë Kombëtare të Llogaritjes së Performancës për Ngrohje dhe Ftohje (Revista Evropiane e Studimeve Multidisiplinare, maj–gusht 2017, vëllimi 2, botimi 5).</w:t>
      </w:r>
    </w:p>
  </w:footnote>
  <w:footnote w:id="3">
    <w:p w14:paraId="0A2EE89D" w14:textId="4689E3A4" w:rsidR="00025F16" w:rsidRPr="00075E67" w:rsidRDefault="00025F16" w:rsidP="001A78CB">
      <w:pPr>
        <w:pStyle w:val="FootnoteText"/>
        <w:rPr>
          <w:rFonts w:ascii="Garamond" w:hAnsi="Garamond"/>
        </w:rPr>
      </w:pPr>
      <w:r w:rsidRPr="00075E67">
        <w:rPr>
          <w:rStyle w:val="FootnoteReference"/>
          <w:rFonts w:ascii="Garamond" w:hAnsi="Garamond"/>
        </w:rPr>
        <w:footnoteRef/>
      </w:r>
      <w:r w:rsidRPr="00075E67">
        <w:rPr>
          <w:rFonts w:ascii="Garamond" w:hAnsi="Garamond" w:cs="Times New Roman"/>
          <w:i/>
          <w:iCs/>
          <w:color w:val="000000"/>
        </w:rPr>
        <w:t>Strategjia e Rinovimit të Ndërtesave të Shqipërisë (ECA, mars 2023) në kuadër të programit “Programi rajonal i eficiencës së energjisë në Ballkanin Perëndimor (REEP), faza II “REEP Plus”, Dritarja e Dialogut të Politikave 1(a)”.</w:t>
      </w:r>
    </w:p>
  </w:footnote>
  <w:footnote w:id="4">
    <w:p w14:paraId="449E9325" w14:textId="1F6B5376" w:rsidR="00025F16" w:rsidRPr="00075E67" w:rsidRDefault="00025F16" w:rsidP="00655FA7">
      <w:pPr>
        <w:pStyle w:val="FootnoteText"/>
        <w:rPr>
          <w:rFonts w:ascii="Garamond" w:hAnsi="Garamond" w:cs="Times New Roman"/>
          <w:szCs w:val="16"/>
        </w:rPr>
      </w:pPr>
      <w:r w:rsidRPr="00075E67">
        <w:rPr>
          <w:rStyle w:val="FootnoteReference"/>
          <w:rFonts w:ascii="Garamond" w:hAnsi="Garamond" w:cs="Times New Roman"/>
          <w:szCs w:val="16"/>
        </w:rPr>
        <w:footnoteRef/>
      </w:r>
      <w:r w:rsidRPr="00075E67">
        <w:rPr>
          <w:rFonts w:ascii="Garamond" w:hAnsi="Garamond" w:cs="Times New Roman"/>
          <w:szCs w:val="16"/>
        </w:rPr>
        <w:t xml:space="preserve"> Bazuar në rritjen mesatare historike të sipërfaqes specifike për periudhën 2018–2023.</w:t>
      </w:r>
    </w:p>
  </w:footnote>
  <w:footnote w:id="5">
    <w:p w14:paraId="127FD08E" w14:textId="62C5ED4F" w:rsidR="00025F16" w:rsidRPr="00075E67" w:rsidRDefault="00025F16" w:rsidP="00655FA7">
      <w:pPr>
        <w:pStyle w:val="FootnoteText"/>
        <w:rPr>
          <w:rFonts w:ascii="Garamond" w:hAnsi="Garamond" w:cs="Times New Roman"/>
          <w:i/>
          <w:iCs/>
        </w:rPr>
      </w:pPr>
      <w:r w:rsidRPr="00075E67">
        <w:rPr>
          <w:rStyle w:val="FootnoteReference"/>
          <w:rFonts w:ascii="Garamond" w:hAnsi="Garamond" w:cs="Times New Roman"/>
        </w:rPr>
        <w:footnoteRef/>
      </w:r>
      <w:r w:rsidRPr="00075E67">
        <w:rPr>
          <w:rFonts w:ascii="Garamond" w:hAnsi="Garamond" w:cs="Times New Roman"/>
        </w:rPr>
        <w:t xml:space="preserve"> Studimi Bankës Botërore </w:t>
      </w:r>
      <w:r w:rsidRPr="00075E67">
        <w:rPr>
          <w:rFonts w:ascii="Garamond" w:hAnsi="Garamond" w:cs="Times New Roman"/>
          <w:i/>
          <w:iCs/>
        </w:rPr>
        <w:t>“Assessment of Energy Saving Potential based on the public buildings inventory and building consumption profiles”.</w:t>
      </w:r>
    </w:p>
  </w:footnote>
  <w:footnote w:id="6">
    <w:p w14:paraId="4C709075"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1" w:history="1">
        <w:r w:rsidRPr="00075E67">
          <w:rPr>
            <w:rStyle w:val="Hyperlink"/>
            <w:rFonts w:ascii="Garamond" w:hAnsi="Garamond"/>
          </w:rPr>
          <w:t>https://www.instat.gov.al/media/1826/regjistri_i_ndermarrjeve_ekonomike</w:t>
        </w:r>
      </w:hyperlink>
      <w:r w:rsidRPr="00075E67">
        <w:rPr>
          <w:rFonts w:ascii="Garamond" w:hAnsi="Garamond"/>
        </w:rPr>
        <w:t xml:space="preserve"> </w:t>
      </w:r>
    </w:p>
  </w:footnote>
  <w:footnote w:id="7">
    <w:p w14:paraId="1562AD2D"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2" w:history="1">
        <w:r w:rsidRPr="00075E67">
          <w:rPr>
            <w:rStyle w:val="Hyperlink"/>
            <w:rFonts w:ascii="Garamond" w:hAnsi="Garamond"/>
          </w:rPr>
          <w:t>https://doi.org/10.1016/j.jclepro.2022.135160</w:t>
        </w:r>
      </w:hyperlink>
    </w:p>
  </w:footnote>
  <w:footnote w:id="8">
    <w:p w14:paraId="059A5491"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3" w:history="1">
        <w:r w:rsidRPr="00075E67">
          <w:rPr>
            <w:rStyle w:val="Hyperlink"/>
            <w:rFonts w:ascii="Garamond" w:hAnsi="Garamond"/>
          </w:rPr>
          <w:t>https://nrcaniets.blob.core.windows.net/iets/RETScreen_Engineering_e-textbook.pdf</w:t>
        </w:r>
      </w:hyperlink>
    </w:p>
  </w:footnote>
  <w:footnote w:id="9">
    <w:p w14:paraId="0CAB0184" w14:textId="77777777" w:rsidR="00025F16" w:rsidRPr="00075E67" w:rsidRDefault="00025F16" w:rsidP="00BF1D5F">
      <w:pPr>
        <w:pStyle w:val="FootnoteText"/>
        <w:jc w:val="both"/>
        <w:rPr>
          <w:rFonts w:ascii="Garamond" w:hAnsi="Garamond"/>
        </w:rPr>
      </w:pPr>
      <w:r w:rsidRPr="00075E67">
        <w:rPr>
          <w:rStyle w:val="FootnoteReference"/>
          <w:rFonts w:ascii="Garamond" w:hAnsi="Garamond"/>
        </w:rPr>
        <w:footnoteRef/>
      </w:r>
      <w:r w:rsidRPr="00075E67">
        <w:rPr>
          <w:rFonts w:ascii="Garamond" w:hAnsi="Garamond"/>
        </w:rPr>
        <w:t xml:space="preserve"> Simulimi “Monte Carlo” është një model probabilistik që mund të përfshijë një element pasigurie ose rastësie në parashikimin e tij.</w:t>
      </w:r>
    </w:p>
  </w:footnote>
  <w:footnote w:id="10">
    <w:p w14:paraId="1765D955"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4" w:history="1">
        <w:r w:rsidRPr="00075E67">
          <w:rPr>
            <w:rStyle w:val="Hyperlink"/>
            <w:rFonts w:ascii="Garamond" w:hAnsi="Garamond"/>
          </w:rPr>
          <w:t>http://qbz.gov.al/eli/vendim/2020/12/24/1094</w:t>
        </w:r>
      </w:hyperlink>
    </w:p>
  </w:footnote>
  <w:footnote w:id="11">
    <w:p w14:paraId="394F4415"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5" w:history="1">
        <w:r w:rsidRPr="00075E67">
          <w:rPr>
            <w:rStyle w:val="Hyperlink"/>
            <w:rFonts w:ascii="Garamond" w:hAnsi="Garamond"/>
          </w:rPr>
          <w:t>http://qbz.gov.al/eli/vendim/2020/07/08/537</w:t>
        </w:r>
      </w:hyperlink>
    </w:p>
  </w:footnote>
  <w:footnote w:id="12">
    <w:p w14:paraId="30F3A7EE"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6" w:history="1">
        <w:r w:rsidRPr="00075E67">
          <w:rPr>
            <w:rStyle w:val="Hyperlink"/>
            <w:rFonts w:ascii="Garamond" w:hAnsi="Garamond"/>
          </w:rPr>
          <w:t>http://qbz.gov.al/eli/vendim/2020/03/27/256</w:t>
        </w:r>
      </w:hyperlink>
    </w:p>
  </w:footnote>
  <w:footnote w:id="13">
    <w:p w14:paraId="0E7E282F"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7" w:history="1">
        <w:r w:rsidRPr="00075E67">
          <w:rPr>
            <w:rStyle w:val="Hyperlink"/>
            <w:rFonts w:ascii="Garamond" w:hAnsi="Garamond"/>
          </w:rPr>
          <w:t>http://qbz.gov.al/eli/ligj/2016/11/10/116-2016</w:t>
        </w:r>
      </w:hyperlink>
    </w:p>
  </w:footnote>
  <w:footnote w:id="14">
    <w:p w14:paraId="18D85AEF" w14:textId="77777777" w:rsidR="00025F16" w:rsidRPr="00075E67" w:rsidRDefault="00025F16" w:rsidP="00655FA7">
      <w:pPr>
        <w:pStyle w:val="FootnoteText"/>
        <w:rPr>
          <w:rFonts w:ascii="Garamond" w:hAnsi="Garamond" w:cs="Times New Roman"/>
        </w:rPr>
      </w:pPr>
      <w:r w:rsidRPr="00075E67">
        <w:rPr>
          <w:rStyle w:val="FootnoteReference"/>
          <w:rFonts w:ascii="Garamond" w:hAnsi="Garamond" w:cs="Times New Roman"/>
        </w:rPr>
        <w:footnoteRef/>
      </w:r>
      <w:r w:rsidRPr="00075E67">
        <w:rPr>
          <w:rFonts w:ascii="Garamond" w:hAnsi="Garamond" w:cs="Times New Roman"/>
        </w:rPr>
        <w:t xml:space="preserve"> Udhëzimi i Komisionit Evropian mbi analizën e impaktit rekomandon një normë skontimi prej 4%.</w:t>
      </w:r>
    </w:p>
  </w:footnote>
  <w:footnote w:id="15">
    <w:p w14:paraId="3F253DB8" w14:textId="77777777" w:rsidR="00025F16" w:rsidRPr="00075E67" w:rsidRDefault="00025F16" w:rsidP="00655FA7">
      <w:pPr>
        <w:pStyle w:val="FootnoteText"/>
        <w:rPr>
          <w:rFonts w:ascii="Garamond" w:hAnsi="Garamond" w:cs="Times New Roman"/>
        </w:rPr>
      </w:pPr>
      <w:r w:rsidRPr="00075E67">
        <w:rPr>
          <w:rStyle w:val="FootnoteReference"/>
          <w:rFonts w:ascii="Garamond" w:hAnsi="Garamond" w:cs="Times New Roman"/>
        </w:rPr>
        <w:footnoteRef/>
      </w:r>
      <w:r w:rsidRPr="00075E67">
        <w:rPr>
          <w:rFonts w:ascii="Garamond" w:hAnsi="Garamond" w:cs="Times New Roman"/>
        </w:rPr>
        <w:t xml:space="preserve"> </w:t>
      </w:r>
      <w:hyperlink r:id="rId8" w:history="1">
        <w:r w:rsidRPr="00075E67">
          <w:rPr>
            <w:rStyle w:val="Hyperlink"/>
            <w:rFonts w:ascii="Garamond" w:hAnsi="Garamond" w:cs="Times New Roman"/>
          </w:rPr>
          <w:t>https://www.ere.gov.al/media/files/2024/01/18/Tarifat_dhe_cmimet_2023.pdf</w:t>
        </w:r>
      </w:hyperlink>
    </w:p>
  </w:footnote>
  <w:footnote w:id="16">
    <w:p w14:paraId="12BD8CD8" w14:textId="77777777" w:rsidR="00025F16" w:rsidRPr="00075E67" w:rsidRDefault="00025F16" w:rsidP="00655FA7">
      <w:pPr>
        <w:pStyle w:val="FootnoteText"/>
        <w:rPr>
          <w:rFonts w:ascii="Garamond" w:hAnsi="Garamond"/>
        </w:rPr>
      </w:pPr>
      <w:r w:rsidRPr="00075E67">
        <w:rPr>
          <w:rStyle w:val="FootnoteReference"/>
          <w:rFonts w:ascii="Garamond" w:hAnsi="Garamond" w:cs="Times New Roman"/>
        </w:rPr>
        <w:footnoteRef/>
      </w:r>
      <w:r w:rsidRPr="00075E67">
        <w:rPr>
          <w:rFonts w:ascii="Garamond" w:hAnsi="Garamond" w:cs="Times New Roman"/>
        </w:rPr>
        <w:t xml:space="preserve"> </w:t>
      </w:r>
      <w:hyperlink r:id="rId9" w:history="1">
        <w:r w:rsidRPr="00075E67">
          <w:rPr>
            <w:rStyle w:val="Hyperlink"/>
            <w:rFonts w:ascii="Garamond" w:hAnsi="Garamond" w:cs="Times New Roman"/>
          </w:rPr>
          <w:t>http://qbz.gov.al/eli/vendim/2023/04/13/216</w:t>
        </w:r>
      </w:hyperlink>
    </w:p>
  </w:footnote>
  <w:footnote w:id="17">
    <w:p w14:paraId="0CD0FB83"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10" w:history="1">
        <w:r w:rsidRPr="00075E67">
          <w:rPr>
            <w:rStyle w:val="Hyperlink"/>
            <w:rFonts w:ascii="Garamond" w:hAnsi="Garamond"/>
          </w:rPr>
          <w:t>https://www.instat.gov.al/media/14303/cens-2023.pdf</w:t>
        </w:r>
      </w:hyperlink>
    </w:p>
  </w:footnote>
  <w:footnote w:id="18">
    <w:p w14:paraId="484D772E"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11" w:history="1">
        <w:r w:rsidRPr="00075E67">
          <w:rPr>
            <w:rStyle w:val="Hyperlink"/>
            <w:rFonts w:ascii="Garamond" w:hAnsi="Garamond"/>
          </w:rPr>
          <w:t>https://doi.org/10.1016/j.jclepro.2022.135160</w:t>
        </w:r>
      </w:hyperlink>
    </w:p>
  </w:footnote>
  <w:footnote w:id="19">
    <w:p w14:paraId="5EE1E817"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12" w:history="1">
        <w:r w:rsidRPr="00075E67">
          <w:rPr>
            <w:rStyle w:val="Hyperlink"/>
            <w:rFonts w:ascii="Garamond" w:hAnsi="Garamond"/>
          </w:rPr>
          <w:t>https://doi.org/10.1016/j.jclepro.2022.135160</w:t>
        </w:r>
      </w:hyperlink>
    </w:p>
  </w:footnote>
  <w:footnote w:id="20">
    <w:p w14:paraId="1B91A608"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13" w:history="1">
        <w:r w:rsidRPr="00075E67">
          <w:rPr>
            <w:rStyle w:val="Hyperlink"/>
            <w:rFonts w:ascii="Garamond" w:hAnsi="Garamond"/>
          </w:rPr>
          <w:t>https://www.instat.gov.al/media/14303/cens-2023.pdf</w:t>
        </w:r>
      </w:hyperlink>
    </w:p>
  </w:footnote>
  <w:footnote w:id="21">
    <w:p w14:paraId="3D9B350F"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14" w:history="1">
        <w:r w:rsidRPr="00075E67">
          <w:rPr>
            <w:rStyle w:val="Hyperlink"/>
            <w:rFonts w:ascii="Garamond" w:hAnsi="Garamond"/>
          </w:rPr>
          <w:t>https://doi.org/10.1016/j.jclepro.2022.135160</w:t>
        </w:r>
      </w:hyperlink>
    </w:p>
  </w:footnote>
  <w:footnote w:id="22">
    <w:p w14:paraId="064F441D" w14:textId="77777777" w:rsidR="00025F16" w:rsidRPr="00075E67" w:rsidRDefault="00025F16" w:rsidP="00655FA7">
      <w:pPr>
        <w:pStyle w:val="FootnoteText"/>
        <w:rPr>
          <w:rFonts w:ascii="Garamond" w:hAnsi="Garamond"/>
        </w:rPr>
      </w:pPr>
      <w:r w:rsidRPr="00075E67">
        <w:rPr>
          <w:rStyle w:val="FootnoteReference"/>
          <w:rFonts w:ascii="Garamond" w:hAnsi="Garamond"/>
        </w:rPr>
        <w:footnoteRef/>
      </w:r>
      <w:r w:rsidRPr="00075E67">
        <w:rPr>
          <w:rFonts w:ascii="Garamond" w:hAnsi="Garamond"/>
        </w:rPr>
        <w:t xml:space="preserve"> </w:t>
      </w:r>
      <w:hyperlink r:id="rId15" w:history="1">
        <w:r w:rsidRPr="00075E67">
          <w:rPr>
            <w:rStyle w:val="Hyperlink"/>
            <w:rFonts w:ascii="Garamond" w:hAnsi="Garamond"/>
          </w:rPr>
          <w:t>https://www.instat.gov.al/media/14303/cens-2023.pdf</w:t>
        </w:r>
      </w:hyperlink>
    </w:p>
  </w:footnote>
  <w:footnote w:id="23">
    <w:p w14:paraId="29F4C0D6" w14:textId="77777777" w:rsidR="00025F16" w:rsidRPr="00075E67" w:rsidRDefault="00025F16" w:rsidP="00655FA7">
      <w:pPr>
        <w:pStyle w:val="FootnoteText"/>
        <w:rPr>
          <w:rFonts w:ascii="Garamond" w:hAnsi="Garamond"/>
          <w:lang w:val="en-US"/>
        </w:rPr>
      </w:pPr>
      <w:r w:rsidRPr="00075E67">
        <w:rPr>
          <w:rStyle w:val="FootnoteReference"/>
          <w:rFonts w:ascii="Garamond" w:hAnsi="Garamond"/>
        </w:rPr>
        <w:footnoteRef/>
      </w:r>
      <w:r w:rsidRPr="00075E67">
        <w:rPr>
          <w:rFonts w:ascii="Garamond" w:hAnsi="Garamond"/>
        </w:rPr>
        <w:t xml:space="preserve"> </w:t>
      </w:r>
      <w:hyperlink r:id="rId16" w:history="1">
        <w:r w:rsidRPr="00075E67">
          <w:rPr>
            <w:rStyle w:val="Hyperlink"/>
            <w:rFonts w:ascii="Garamond" w:hAnsi="Garamond"/>
          </w:rPr>
          <w:t>https://doi.org/10.1016/j.jclepro.2022.135160</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4DFF05" w14:textId="7A7E994E" w:rsidR="00025F16" w:rsidRDefault="00025F16">
    <w:pPr>
      <w:pStyle w:val="Header"/>
      <w:jc w:val="right"/>
    </w:pPr>
  </w:p>
  <w:p w14:paraId="53DBA5C0" w14:textId="77777777" w:rsidR="00025F16" w:rsidRPr="006E4195" w:rsidRDefault="00025F16" w:rsidP="008E11B0">
    <w:pPr>
      <w:pStyle w:val="Header"/>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E"/>
    <w:multiLevelType w:val="singleLevel"/>
    <w:tmpl w:val="A3E4DB14"/>
    <w:lvl w:ilvl="0">
      <w:start w:val="1"/>
      <w:numFmt w:val="decimal"/>
      <w:pStyle w:val="ListNumber3"/>
      <w:lvlText w:val="%1."/>
      <w:lvlJc w:val="left"/>
      <w:pPr>
        <w:tabs>
          <w:tab w:val="num" w:pos="926"/>
        </w:tabs>
        <w:ind w:left="926" w:hanging="360"/>
      </w:pPr>
    </w:lvl>
  </w:abstractNum>
  <w:abstractNum w:abstractNumId="1" w15:restartNumberingAfterBreak="0">
    <w:nsid w:val="FFFFFF7F"/>
    <w:multiLevelType w:val="singleLevel"/>
    <w:tmpl w:val="60AAE668"/>
    <w:lvl w:ilvl="0">
      <w:start w:val="1"/>
      <w:numFmt w:val="decimal"/>
      <w:pStyle w:val="ListNumber2"/>
      <w:lvlText w:val="%1."/>
      <w:lvlJc w:val="left"/>
      <w:pPr>
        <w:tabs>
          <w:tab w:val="num" w:pos="643"/>
        </w:tabs>
        <w:ind w:left="643" w:hanging="360"/>
      </w:pPr>
    </w:lvl>
  </w:abstractNum>
  <w:abstractNum w:abstractNumId="2" w15:restartNumberingAfterBreak="0">
    <w:nsid w:val="FFFFFF89"/>
    <w:multiLevelType w:val="singleLevel"/>
    <w:tmpl w:val="75F498A2"/>
    <w:lvl w:ilvl="0">
      <w:start w:val="1"/>
      <w:numFmt w:val="bullet"/>
      <w:pStyle w:val="ListBullet"/>
      <w:lvlText w:val=""/>
      <w:lvlJc w:val="left"/>
      <w:pPr>
        <w:tabs>
          <w:tab w:val="num" w:pos="360"/>
        </w:tabs>
        <w:ind w:left="360" w:hanging="360"/>
      </w:pPr>
      <w:rPr>
        <w:rFonts w:ascii="Symbol" w:hAnsi="Symbol" w:hint="default"/>
      </w:rPr>
    </w:lvl>
  </w:abstractNum>
  <w:abstractNum w:abstractNumId="3" w15:restartNumberingAfterBreak="0">
    <w:nsid w:val="090B2B47"/>
    <w:multiLevelType w:val="multilevel"/>
    <w:tmpl w:val="A5A2C10A"/>
    <w:lvl w:ilvl="0">
      <w:start w:val="1"/>
      <w:numFmt w:val="lowerLetter"/>
      <w:pStyle w:val="ListAlpha"/>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 w15:restartNumberingAfterBreak="0">
    <w:nsid w:val="10484BCD"/>
    <w:multiLevelType w:val="hybridMultilevel"/>
    <w:tmpl w:val="6628AB92"/>
    <w:lvl w:ilvl="0" w:tplc="F1EEF8AC">
      <w:start w:val="1"/>
      <w:numFmt w:val="bullet"/>
      <w:pStyle w:val="Stylebullet12ptJustifiedLinespacingMultiple125li"/>
      <w:lvlText w:val=""/>
      <w:lvlJc w:val="left"/>
      <w:pPr>
        <w:tabs>
          <w:tab w:val="num" w:pos="1080"/>
        </w:tabs>
        <w:ind w:left="108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126F6F59"/>
    <w:multiLevelType w:val="multilevel"/>
    <w:tmpl w:val="684A3AE4"/>
    <w:lvl w:ilvl="0">
      <w:start w:val="1"/>
      <w:numFmt w:val="bullet"/>
      <w:pStyle w:val="KPCTableBullets"/>
      <w:lvlText w:val=""/>
      <w:lvlJc w:val="left"/>
      <w:pPr>
        <w:ind w:left="284" w:hanging="284"/>
      </w:pPr>
      <w:rPr>
        <w:rFonts w:ascii="Symbol" w:hAnsi="Symbol" w:hint="default"/>
      </w:rPr>
    </w:lvl>
    <w:lvl w:ilvl="1">
      <w:start w:val="1"/>
      <w:numFmt w:val="bullet"/>
      <w:lvlText w:val=""/>
      <w:lvlJc w:val="left"/>
      <w:pPr>
        <w:ind w:left="644" w:hanging="360"/>
      </w:pPr>
      <w:rPr>
        <w:rFonts w:ascii="Symbol" w:hAnsi="Symbol" w:hint="default"/>
      </w:rPr>
    </w:lvl>
    <w:lvl w:ilvl="2">
      <w:start w:val="1"/>
      <w:numFmt w:val="none"/>
      <w:lvlText w:val="-"/>
      <w:lvlJc w:val="left"/>
      <w:pPr>
        <w:ind w:left="852" w:hanging="284"/>
      </w:pPr>
      <w:rPr>
        <w:rFonts w:hint="default"/>
      </w:rPr>
    </w:lvl>
    <w:lvl w:ilvl="3">
      <w:start w:val="1"/>
      <w:numFmt w:val="none"/>
      <w:lvlText w:val="-"/>
      <w:lvlJc w:val="left"/>
      <w:pPr>
        <w:ind w:left="1136" w:hanging="284"/>
      </w:pPr>
      <w:rPr>
        <w:rFonts w:hint="default"/>
      </w:rPr>
    </w:lvl>
    <w:lvl w:ilvl="4">
      <w:start w:val="1"/>
      <w:numFmt w:val="none"/>
      <w:lvlText w:val="-"/>
      <w:lvlJc w:val="left"/>
      <w:pPr>
        <w:ind w:left="1420" w:hanging="284"/>
      </w:pPr>
      <w:rPr>
        <w:rFonts w:hint="default"/>
      </w:rPr>
    </w:lvl>
    <w:lvl w:ilvl="5">
      <w:start w:val="1"/>
      <w:numFmt w:val="none"/>
      <w:lvlText w:val="-"/>
      <w:lvlJc w:val="left"/>
      <w:pPr>
        <w:ind w:left="1704" w:hanging="284"/>
      </w:pPr>
      <w:rPr>
        <w:rFonts w:hint="default"/>
      </w:rPr>
    </w:lvl>
    <w:lvl w:ilvl="6">
      <w:start w:val="1"/>
      <w:numFmt w:val="none"/>
      <w:lvlText w:val="-"/>
      <w:lvlJc w:val="left"/>
      <w:pPr>
        <w:ind w:left="1988" w:hanging="284"/>
      </w:pPr>
      <w:rPr>
        <w:rFonts w:hint="default"/>
      </w:rPr>
    </w:lvl>
    <w:lvl w:ilvl="7">
      <w:start w:val="1"/>
      <w:numFmt w:val="none"/>
      <w:lvlText w:val="-"/>
      <w:lvlJc w:val="left"/>
      <w:pPr>
        <w:ind w:left="2272" w:hanging="284"/>
      </w:pPr>
      <w:rPr>
        <w:rFonts w:hint="default"/>
      </w:rPr>
    </w:lvl>
    <w:lvl w:ilvl="8">
      <w:start w:val="1"/>
      <w:numFmt w:val="none"/>
      <w:lvlText w:val="-"/>
      <w:lvlJc w:val="left"/>
      <w:pPr>
        <w:ind w:left="2556" w:hanging="284"/>
      </w:pPr>
      <w:rPr>
        <w:rFonts w:hint="default"/>
      </w:rPr>
    </w:lvl>
  </w:abstractNum>
  <w:abstractNum w:abstractNumId="6" w15:restartNumberingAfterBreak="0">
    <w:nsid w:val="14EC6171"/>
    <w:multiLevelType w:val="hybridMultilevel"/>
    <w:tmpl w:val="F900FF2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88569FE"/>
    <w:multiLevelType w:val="multilevel"/>
    <w:tmpl w:val="59F8F5B0"/>
    <w:lvl w:ilvl="0">
      <w:start w:val="1"/>
      <w:numFmt w:val="decimal"/>
      <w:pStyle w:val="ListNum"/>
      <w:lvlText w:val="%1."/>
      <w:lvlJc w:val="left"/>
      <w:pPr>
        <w:ind w:left="1134" w:hanging="567"/>
      </w:pPr>
      <w:rPr>
        <w:rFonts w:hint="default"/>
      </w:rPr>
    </w:lvl>
    <w:lvl w:ilvl="1">
      <w:start w:val="1"/>
      <w:numFmt w:val="lowerLetter"/>
      <w:lvlText w:val="%2."/>
      <w:lvlJc w:val="left"/>
      <w:pPr>
        <w:ind w:left="1701" w:hanging="567"/>
      </w:pPr>
      <w:rPr>
        <w:rFonts w:hint="default"/>
      </w:rPr>
    </w:lvl>
    <w:lvl w:ilvl="2">
      <w:start w:val="1"/>
      <w:numFmt w:val="lowerRoman"/>
      <w:lvlText w:val="%3."/>
      <w:lvlJc w:val="left"/>
      <w:pPr>
        <w:ind w:left="2268" w:hanging="567"/>
      </w:pPr>
      <w:rPr>
        <w:rFonts w:hint="default"/>
      </w:rPr>
    </w:lvl>
    <w:lvl w:ilvl="3">
      <w:start w:val="1"/>
      <w:numFmt w:val="decimal"/>
      <w:lvlText w:val="%4)"/>
      <w:lvlJc w:val="left"/>
      <w:pPr>
        <w:ind w:left="2835" w:hanging="567"/>
      </w:pPr>
      <w:rPr>
        <w:rFonts w:hint="default"/>
      </w:rPr>
    </w:lvl>
    <w:lvl w:ilvl="4">
      <w:start w:val="1"/>
      <w:numFmt w:val="lowerLetter"/>
      <w:lvlText w:val="%5)"/>
      <w:lvlJc w:val="left"/>
      <w:pPr>
        <w:ind w:left="3402" w:hanging="567"/>
      </w:pPr>
      <w:rPr>
        <w:rFonts w:hint="default"/>
      </w:rPr>
    </w:lvl>
    <w:lvl w:ilvl="5">
      <w:start w:val="1"/>
      <w:numFmt w:val="lowerRoman"/>
      <w:lvlText w:val="%6)"/>
      <w:lvlJc w:val="left"/>
      <w:pPr>
        <w:ind w:left="3969" w:hanging="567"/>
      </w:pPr>
      <w:rPr>
        <w:rFonts w:hint="default"/>
      </w:rPr>
    </w:lvl>
    <w:lvl w:ilvl="6">
      <w:start w:val="1"/>
      <w:numFmt w:val="decimal"/>
      <w:lvlText w:val="(%7)"/>
      <w:lvlJc w:val="left"/>
      <w:pPr>
        <w:ind w:left="4536" w:hanging="567"/>
      </w:pPr>
      <w:rPr>
        <w:rFonts w:hint="default"/>
      </w:rPr>
    </w:lvl>
    <w:lvl w:ilvl="7">
      <w:start w:val="1"/>
      <w:numFmt w:val="lowerLetter"/>
      <w:lvlText w:val="(%8)"/>
      <w:lvlJc w:val="left"/>
      <w:pPr>
        <w:ind w:left="5103" w:hanging="567"/>
      </w:pPr>
      <w:rPr>
        <w:rFonts w:hint="default"/>
      </w:rPr>
    </w:lvl>
    <w:lvl w:ilvl="8">
      <w:start w:val="1"/>
      <w:numFmt w:val="lowerRoman"/>
      <w:lvlText w:val="(%9)"/>
      <w:lvlJc w:val="left"/>
      <w:pPr>
        <w:ind w:left="5670" w:hanging="567"/>
      </w:pPr>
      <w:rPr>
        <w:rFonts w:hint="default"/>
      </w:rPr>
    </w:lvl>
  </w:abstractNum>
  <w:abstractNum w:abstractNumId="8" w15:restartNumberingAfterBreak="0">
    <w:nsid w:val="2CFE3CC9"/>
    <w:multiLevelType w:val="multilevel"/>
    <w:tmpl w:val="4686E1BE"/>
    <w:lvl w:ilvl="0">
      <w:start w:val="1"/>
      <w:numFmt w:val="decimal"/>
      <w:pStyle w:val="Heading1"/>
      <w:lvlText w:val="%1"/>
      <w:lvlJc w:val="left"/>
      <w:pPr>
        <w:ind w:left="2381" w:hanging="851"/>
      </w:pPr>
      <w:rPr>
        <w:rFonts w:hint="default"/>
      </w:rPr>
    </w:lvl>
    <w:lvl w:ilvl="1">
      <w:start w:val="1"/>
      <w:numFmt w:val="decimal"/>
      <w:pStyle w:val="Heading2"/>
      <w:lvlText w:val="%1.%2"/>
      <w:lvlJc w:val="left"/>
      <w:pPr>
        <w:ind w:left="1134" w:hanging="1134"/>
      </w:pPr>
      <w:rPr>
        <w:rFonts w:hint="default"/>
      </w:rPr>
    </w:lvl>
    <w:lvl w:ilvl="2">
      <w:start w:val="1"/>
      <w:numFmt w:val="decimal"/>
      <w:pStyle w:val="Heading3"/>
      <w:lvlText w:val="%1.%2.%3"/>
      <w:lvlJc w:val="left"/>
      <w:pPr>
        <w:ind w:left="1134" w:hanging="1134"/>
      </w:pPr>
      <w:rPr>
        <w:rFonts w:hint="default"/>
      </w:rPr>
    </w:lvl>
    <w:lvl w:ilvl="3">
      <w:start w:val="1"/>
      <w:numFmt w:val="decimal"/>
      <w:lvlText w:val="%1.%2.%3.%4"/>
      <w:lvlJc w:val="left"/>
      <w:pPr>
        <w:tabs>
          <w:tab w:val="num" w:pos="1440"/>
        </w:tabs>
        <w:ind w:left="907" w:hanging="907"/>
      </w:pPr>
      <w:rPr>
        <w:rFonts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9" w15:restartNumberingAfterBreak="0">
    <w:nsid w:val="2D2B0AC5"/>
    <w:multiLevelType w:val="multilevel"/>
    <w:tmpl w:val="B62435BC"/>
    <w:lvl w:ilvl="0">
      <w:start w:val="1"/>
      <w:numFmt w:val="bullet"/>
      <w:pStyle w:val="TableListBullet"/>
      <w:lvlText w:val=""/>
      <w:lvlJc w:val="left"/>
      <w:pPr>
        <w:ind w:left="284" w:hanging="284"/>
      </w:pPr>
      <w:rPr>
        <w:rFonts w:ascii="Symbol" w:hAnsi="Symbol" w:hint="default"/>
        <w:color w:val="auto"/>
      </w:rPr>
    </w:lvl>
    <w:lvl w:ilvl="1">
      <w:start w:val="1"/>
      <w:numFmt w:val="bullet"/>
      <w:pStyle w:val="TableListBullet2"/>
      <w:lvlText w:val="─"/>
      <w:lvlJc w:val="left"/>
      <w:pPr>
        <w:ind w:left="568" w:hanging="284"/>
      </w:pPr>
      <w:rPr>
        <w:rFonts w:ascii="Calibri" w:hAnsi="Calibri" w:hint="default"/>
        <w:color w:val="auto"/>
      </w:rPr>
    </w:lvl>
    <w:lvl w:ilvl="2">
      <w:start w:val="1"/>
      <w:numFmt w:val="bullet"/>
      <w:pStyle w:val="TableListBullet3"/>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color w:val="auto"/>
      </w:rPr>
    </w:lvl>
    <w:lvl w:ilvl="4">
      <w:start w:val="1"/>
      <w:numFmt w:val="bullet"/>
      <w:lvlText w:val="─"/>
      <w:lvlJc w:val="left"/>
      <w:pPr>
        <w:ind w:left="1420" w:hanging="284"/>
      </w:pPr>
      <w:rPr>
        <w:rFonts w:ascii="Calibri" w:hAnsi="Calibri" w:hint="default"/>
        <w:color w:val="auto"/>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Symbol" w:hAnsi="Symbol" w:hint="default"/>
        <w:color w:val="auto"/>
      </w:rPr>
    </w:lvl>
    <w:lvl w:ilvl="7">
      <w:start w:val="1"/>
      <w:numFmt w:val="bullet"/>
      <w:lvlText w:val="─"/>
      <w:lvlJc w:val="left"/>
      <w:pPr>
        <w:ind w:left="2272" w:hanging="284"/>
      </w:pPr>
      <w:rPr>
        <w:rFonts w:ascii="Calibri" w:hAnsi="Calibri" w:hint="default"/>
        <w:color w:val="auto"/>
      </w:rPr>
    </w:lvl>
    <w:lvl w:ilvl="8">
      <w:start w:val="1"/>
      <w:numFmt w:val="bullet"/>
      <w:lvlText w:val=""/>
      <w:lvlJc w:val="left"/>
      <w:pPr>
        <w:ind w:left="2556" w:hanging="284"/>
      </w:pPr>
      <w:rPr>
        <w:rFonts w:ascii="Wingdings" w:hAnsi="Wingdings" w:hint="default"/>
      </w:rPr>
    </w:lvl>
  </w:abstractNum>
  <w:abstractNum w:abstractNumId="10" w15:restartNumberingAfterBreak="0">
    <w:nsid w:val="3D577A86"/>
    <w:multiLevelType w:val="multilevel"/>
    <w:tmpl w:val="84C85B96"/>
    <w:lvl w:ilvl="0">
      <w:start w:val="1"/>
      <w:numFmt w:val="bullet"/>
      <w:pStyle w:val="Bullets"/>
      <w:lvlText w:val="●"/>
      <w:lvlJc w:val="left"/>
      <w:pPr>
        <w:ind w:left="1134" w:hanging="567"/>
      </w:pPr>
      <w:rPr>
        <w:rFonts w:ascii="Arial" w:hAnsi="Arial" w:hint="default"/>
        <w:b/>
        <w:i w:val="0"/>
        <w:sz w:val="24"/>
      </w:rPr>
    </w:lvl>
    <w:lvl w:ilvl="1">
      <w:start w:val="1"/>
      <w:numFmt w:val="bullet"/>
      <w:lvlText w:val=""/>
      <w:lvlJc w:val="left"/>
      <w:pPr>
        <w:ind w:left="1701" w:hanging="567"/>
      </w:pPr>
      <w:rPr>
        <w:rFonts w:ascii="Symbol" w:hAnsi="Symbol" w:hint="default"/>
        <w:sz w:val="20"/>
      </w:rPr>
    </w:lvl>
    <w:lvl w:ilvl="2">
      <w:start w:val="1"/>
      <w:numFmt w:val="bullet"/>
      <w:lvlText w:val=""/>
      <w:lvlJc w:val="left"/>
      <w:pPr>
        <w:ind w:left="2268" w:hanging="567"/>
      </w:pPr>
      <w:rPr>
        <w:rFonts w:ascii="Wingdings" w:hAnsi="Wingdings" w:hint="default"/>
        <w:sz w:val="16"/>
      </w:rPr>
    </w:lvl>
    <w:lvl w:ilvl="3">
      <w:start w:val="1"/>
      <w:numFmt w:val="none"/>
      <w:lvlText w:val="o"/>
      <w:lvlJc w:val="left"/>
      <w:pPr>
        <w:tabs>
          <w:tab w:val="num" w:pos="2268"/>
        </w:tabs>
        <w:ind w:left="2835" w:hanging="567"/>
      </w:pPr>
      <w:rPr>
        <w:rFonts w:ascii="Courier New" w:hAnsi="Courier New" w:hint="default"/>
      </w:rPr>
    </w:lvl>
    <w:lvl w:ilvl="4">
      <w:start w:val="1"/>
      <w:numFmt w:val="none"/>
      <w:lvlText w:val="%1-"/>
      <w:lvlJc w:val="left"/>
      <w:pPr>
        <w:ind w:left="3402" w:hanging="567"/>
      </w:pPr>
      <w:rPr>
        <w:rFonts w:ascii="Courier New" w:hAnsi="Courier New" w:hint="default"/>
      </w:rPr>
    </w:lvl>
    <w:lvl w:ilvl="5">
      <w:start w:val="1"/>
      <w:numFmt w:val="none"/>
      <w:lvlText w:val="%1-"/>
      <w:lvlJc w:val="left"/>
      <w:pPr>
        <w:ind w:left="3969" w:hanging="567"/>
      </w:pPr>
      <w:rPr>
        <w:rFonts w:ascii="Courier New" w:hAnsi="Courier New" w:hint="default"/>
      </w:rPr>
    </w:lvl>
    <w:lvl w:ilvl="6">
      <w:start w:val="1"/>
      <w:numFmt w:val="none"/>
      <w:lvlText w:val="%7%1-"/>
      <w:lvlJc w:val="left"/>
      <w:pPr>
        <w:tabs>
          <w:tab w:val="num" w:pos="3969"/>
        </w:tabs>
        <w:ind w:left="4536" w:hanging="567"/>
      </w:pPr>
      <w:rPr>
        <w:rFonts w:hint="default"/>
      </w:rPr>
    </w:lvl>
    <w:lvl w:ilvl="7">
      <w:start w:val="1"/>
      <w:numFmt w:val="none"/>
      <w:lvlText w:val="%8%1-"/>
      <w:lvlJc w:val="left"/>
      <w:pPr>
        <w:tabs>
          <w:tab w:val="num" w:pos="4536"/>
        </w:tabs>
        <w:ind w:left="5103" w:hanging="567"/>
      </w:pPr>
      <w:rPr>
        <w:rFonts w:hint="default"/>
      </w:rPr>
    </w:lvl>
    <w:lvl w:ilvl="8">
      <w:start w:val="1"/>
      <w:numFmt w:val="none"/>
      <w:lvlText w:val="%9%1-"/>
      <w:lvlJc w:val="left"/>
      <w:pPr>
        <w:ind w:left="5670" w:hanging="567"/>
      </w:pPr>
      <w:rPr>
        <w:rFonts w:hint="default"/>
      </w:rPr>
    </w:lvl>
  </w:abstractNum>
  <w:abstractNum w:abstractNumId="11" w15:restartNumberingAfterBreak="0">
    <w:nsid w:val="48D56041"/>
    <w:multiLevelType w:val="multilevel"/>
    <w:tmpl w:val="CA4EAB90"/>
    <w:lvl w:ilvl="0">
      <w:start w:val="1"/>
      <w:numFmt w:val="decimal"/>
      <w:pStyle w:val="AnnexHead1"/>
      <w:lvlText w:val="A%1"/>
      <w:lvlJc w:val="left"/>
      <w:pPr>
        <w:tabs>
          <w:tab w:val="num" w:pos="851"/>
        </w:tabs>
        <w:ind w:left="851" w:hanging="851"/>
      </w:pPr>
      <w:rPr>
        <w:rFonts w:hint="default"/>
      </w:rPr>
    </w:lvl>
    <w:lvl w:ilvl="1">
      <w:start w:val="1"/>
      <w:numFmt w:val="decimal"/>
      <w:pStyle w:val="AnnexHead2"/>
      <w:lvlText w:val="A%1.%2"/>
      <w:lvlJc w:val="left"/>
      <w:pPr>
        <w:tabs>
          <w:tab w:val="num" w:pos="1985"/>
        </w:tabs>
        <w:ind w:left="1985" w:hanging="1134"/>
      </w:pPr>
      <w:rPr>
        <w:rFonts w:hint="default"/>
      </w:rPr>
    </w:lvl>
    <w:lvl w:ilvl="2">
      <w:start w:val="1"/>
      <w:numFmt w:val="decimal"/>
      <w:pStyle w:val="AnnexHead3"/>
      <w:lvlText w:val="A%1.%2.%3"/>
      <w:lvlJc w:val="left"/>
      <w:pPr>
        <w:tabs>
          <w:tab w:val="num" w:pos="1134"/>
        </w:tabs>
        <w:ind w:left="1134" w:hanging="1134"/>
      </w:pPr>
      <w:rPr>
        <w:rFonts w:hint="default"/>
      </w:rPr>
    </w:lvl>
    <w:lvl w:ilvl="3">
      <w:start w:val="1"/>
      <w:numFmt w:val="decimal"/>
      <w:lvlText w:val="%1.%2.%3.%4."/>
      <w:lvlJc w:val="left"/>
      <w:pPr>
        <w:tabs>
          <w:tab w:val="num" w:pos="2160"/>
        </w:tabs>
        <w:ind w:left="1728" w:hanging="648"/>
      </w:pPr>
      <w:rPr>
        <w:rFonts w:hint="default"/>
      </w:rPr>
    </w:lvl>
    <w:lvl w:ilvl="4">
      <w:start w:val="1"/>
      <w:numFmt w:val="decimal"/>
      <w:lvlText w:val="%1.%2.%3.%4.%5."/>
      <w:lvlJc w:val="left"/>
      <w:pPr>
        <w:tabs>
          <w:tab w:val="num" w:pos="3600"/>
        </w:tabs>
        <w:ind w:left="2232" w:hanging="792"/>
      </w:pPr>
      <w:rPr>
        <w:rFonts w:hint="default"/>
      </w:rPr>
    </w:lvl>
    <w:lvl w:ilvl="5">
      <w:start w:val="1"/>
      <w:numFmt w:val="decimal"/>
      <w:lvlText w:val="%1.%2.%3.%4.%5.%6."/>
      <w:lvlJc w:val="left"/>
      <w:pPr>
        <w:tabs>
          <w:tab w:val="num" w:pos="4320"/>
        </w:tabs>
        <w:ind w:left="2736" w:hanging="936"/>
      </w:pPr>
      <w:rPr>
        <w:rFonts w:hint="default"/>
      </w:rPr>
    </w:lvl>
    <w:lvl w:ilvl="6">
      <w:start w:val="1"/>
      <w:numFmt w:val="decimal"/>
      <w:lvlText w:val="%1.%2.%3.%4.%5.%6.%7."/>
      <w:lvlJc w:val="left"/>
      <w:pPr>
        <w:tabs>
          <w:tab w:val="num" w:pos="5040"/>
        </w:tabs>
        <w:ind w:left="3240" w:hanging="1080"/>
      </w:pPr>
      <w:rPr>
        <w:rFonts w:hint="default"/>
      </w:rPr>
    </w:lvl>
    <w:lvl w:ilvl="7">
      <w:start w:val="1"/>
      <w:numFmt w:val="decimal"/>
      <w:lvlText w:val="%1.%2.%3.%4.%5.%6.%7.%8."/>
      <w:lvlJc w:val="left"/>
      <w:pPr>
        <w:tabs>
          <w:tab w:val="num" w:pos="5760"/>
        </w:tabs>
        <w:ind w:left="3744" w:hanging="1224"/>
      </w:pPr>
      <w:rPr>
        <w:rFonts w:hint="default"/>
      </w:rPr>
    </w:lvl>
    <w:lvl w:ilvl="8">
      <w:start w:val="1"/>
      <w:numFmt w:val="decimal"/>
      <w:lvlText w:val="%1.%2.%3.%4.%5.%6.%7.%8.%9."/>
      <w:lvlJc w:val="left"/>
      <w:pPr>
        <w:tabs>
          <w:tab w:val="num" w:pos="6480"/>
        </w:tabs>
        <w:ind w:left="4320" w:hanging="1440"/>
      </w:pPr>
      <w:rPr>
        <w:rFonts w:hint="default"/>
      </w:rPr>
    </w:lvl>
  </w:abstractNum>
  <w:abstractNum w:abstractNumId="12" w15:restartNumberingAfterBreak="0">
    <w:nsid w:val="4C244973"/>
    <w:multiLevelType w:val="hybridMultilevel"/>
    <w:tmpl w:val="D8DABA9E"/>
    <w:lvl w:ilvl="0" w:tplc="87B82EA6">
      <w:start w:val="1"/>
      <w:numFmt w:val="bullet"/>
      <w:pStyle w:val="MACSBulletList1"/>
      <w:lvlText w:val=""/>
      <w:lvlJc w:val="left"/>
      <w:pPr>
        <w:ind w:left="4188" w:hanging="360"/>
      </w:pPr>
      <w:rPr>
        <w:rFonts w:ascii="Webdings" w:hAnsi="Webdings" w:hint="default"/>
        <w:color w:val="FFC000"/>
      </w:rPr>
    </w:lvl>
    <w:lvl w:ilvl="1" w:tplc="C2167B28">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51835BAE"/>
    <w:multiLevelType w:val="multilevel"/>
    <w:tmpl w:val="F54ACD34"/>
    <w:lvl w:ilvl="0">
      <w:start w:val="1"/>
      <w:numFmt w:val="bullet"/>
      <w:pStyle w:val="ECABullets"/>
      <w:lvlText w:val=""/>
      <w:lvlJc w:val="left"/>
      <w:pPr>
        <w:tabs>
          <w:tab w:val="num" w:pos="1134"/>
        </w:tabs>
        <w:ind w:left="1134" w:hanging="567"/>
      </w:pPr>
      <w:rPr>
        <w:rFonts w:ascii="Symbol" w:hAnsi="Symbol" w:hint="default"/>
        <w:sz w:val="22"/>
      </w:rPr>
    </w:lvl>
    <w:lvl w:ilvl="1">
      <w:start w:val="1"/>
      <w:numFmt w:val="bullet"/>
      <w:lvlText w:val=""/>
      <w:lvlJc w:val="left"/>
      <w:pPr>
        <w:tabs>
          <w:tab w:val="num" w:pos="1701"/>
        </w:tabs>
        <w:ind w:left="1701" w:hanging="567"/>
      </w:pPr>
      <w:rPr>
        <w:rFonts w:ascii="Monotype Sorts" w:hAnsi="Monotype Sorts" w:hint="default"/>
        <w:sz w:val="16"/>
      </w:rPr>
    </w:lvl>
    <w:lvl w:ilvl="2">
      <w:start w:val="1"/>
      <w:numFmt w:val="bullet"/>
      <w:lvlRestart w:val="0"/>
      <w:lvlText w:val=""/>
      <w:lvlJc w:val="left"/>
      <w:pPr>
        <w:tabs>
          <w:tab w:val="num" w:pos="2268"/>
        </w:tabs>
        <w:ind w:left="2268" w:hanging="567"/>
      </w:pPr>
      <w:rPr>
        <w:rFonts w:ascii="Wingdings" w:hAnsi="Wingdings" w:hint="default"/>
        <w:sz w:val="16"/>
      </w:rPr>
    </w:lvl>
    <w:lvl w:ilvl="3">
      <w:start w:val="1"/>
      <w:numFmt w:val="none"/>
      <w:lvlText w:val=""/>
      <w:lvlJc w:val="left"/>
      <w:pPr>
        <w:tabs>
          <w:tab w:val="num" w:pos="0"/>
        </w:tabs>
        <w:ind w:left="2214" w:hanging="360"/>
      </w:pPr>
      <w:rPr>
        <w:rFonts w:ascii="Symbol" w:hAnsi="Symbol" w:cs="Times New Roman" w:hint="default"/>
      </w:rPr>
    </w:lvl>
    <w:lvl w:ilvl="4">
      <w:start w:val="1"/>
      <w:numFmt w:val="none"/>
      <w:lvlText w:val="o"/>
      <w:lvlJc w:val="left"/>
      <w:pPr>
        <w:tabs>
          <w:tab w:val="num" w:pos="0"/>
        </w:tabs>
        <w:ind w:left="2574" w:hanging="360"/>
      </w:pPr>
      <w:rPr>
        <w:rFonts w:ascii="Courier New" w:hAnsi="Courier New" w:cs="Times New Roman" w:hint="default"/>
      </w:rPr>
    </w:lvl>
    <w:lvl w:ilvl="5">
      <w:start w:val="1"/>
      <w:numFmt w:val="none"/>
      <w:lvlText w:val=""/>
      <w:lvlJc w:val="left"/>
      <w:pPr>
        <w:tabs>
          <w:tab w:val="num" w:pos="0"/>
        </w:tabs>
        <w:ind w:left="2934" w:hanging="360"/>
      </w:pPr>
      <w:rPr>
        <w:rFonts w:ascii="Wingdings" w:hAnsi="Wingdings" w:cs="Times New Roman" w:hint="default"/>
      </w:rPr>
    </w:lvl>
    <w:lvl w:ilvl="6">
      <w:start w:val="1"/>
      <w:numFmt w:val="none"/>
      <w:lvlText w:val=""/>
      <w:lvlJc w:val="left"/>
      <w:pPr>
        <w:tabs>
          <w:tab w:val="num" w:pos="0"/>
        </w:tabs>
        <w:ind w:left="3294" w:hanging="360"/>
      </w:pPr>
      <w:rPr>
        <w:rFonts w:ascii="Symbol" w:hAnsi="Symbol" w:cs="Times New Roman" w:hint="default"/>
      </w:rPr>
    </w:lvl>
    <w:lvl w:ilvl="7">
      <w:start w:val="1"/>
      <w:numFmt w:val="none"/>
      <w:lvlText w:val="o"/>
      <w:lvlJc w:val="left"/>
      <w:pPr>
        <w:tabs>
          <w:tab w:val="num" w:pos="0"/>
        </w:tabs>
        <w:ind w:left="3654" w:hanging="360"/>
      </w:pPr>
      <w:rPr>
        <w:rFonts w:ascii="Courier New" w:hAnsi="Courier New" w:cs="Times New Roman" w:hint="default"/>
      </w:rPr>
    </w:lvl>
    <w:lvl w:ilvl="8">
      <w:start w:val="1"/>
      <w:numFmt w:val="none"/>
      <w:lvlText w:val=""/>
      <w:lvlJc w:val="left"/>
      <w:pPr>
        <w:tabs>
          <w:tab w:val="num" w:pos="0"/>
        </w:tabs>
        <w:ind w:left="4014" w:hanging="360"/>
      </w:pPr>
      <w:rPr>
        <w:rFonts w:ascii="Wingdings" w:hAnsi="Wingdings" w:cs="Times New Roman" w:hint="default"/>
      </w:rPr>
    </w:lvl>
  </w:abstractNum>
  <w:abstractNum w:abstractNumId="14" w15:restartNumberingAfterBreak="0">
    <w:nsid w:val="608934E3"/>
    <w:multiLevelType w:val="hybridMultilevel"/>
    <w:tmpl w:val="476ED014"/>
    <w:lvl w:ilvl="0" w:tplc="04090001">
      <w:start w:val="1"/>
      <w:numFmt w:val="bullet"/>
      <w:pStyle w:val="BVIfnrChar"/>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5" w15:restartNumberingAfterBreak="0">
    <w:nsid w:val="6EFE498B"/>
    <w:multiLevelType w:val="multilevel"/>
    <w:tmpl w:val="0F0E0368"/>
    <w:lvl w:ilvl="0">
      <w:start w:val="1"/>
      <w:numFmt w:val="bullet"/>
      <w:lvlText w:val=""/>
      <w:lvlJc w:val="left"/>
      <w:pPr>
        <w:tabs>
          <w:tab w:val="num" w:pos="425"/>
        </w:tabs>
        <w:ind w:left="425" w:hanging="425"/>
      </w:pPr>
      <w:rPr>
        <w:rFonts w:ascii="Symbol" w:hAnsi="Symbol" w:hint="default"/>
        <w:color w:val="auto"/>
      </w:rPr>
    </w:lvl>
    <w:lvl w:ilvl="1">
      <w:start w:val="1"/>
      <w:numFmt w:val="bullet"/>
      <w:pStyle w:val="ListBullet2"/>
      <w:lvlText w:val="─"/>
      <w:lvlJc w:val="left"/>
      <w:pPr>
        <w:tabs>
          <w:tab w:val="num" w:pos="851"/>
        </w:tabs>
        <w:ind w:left="850" w:hanging="425"/>
      </w:pPr>
      <w:rPr>
        <w:rFonts w:ascii="Calibri" w:hAnsi="Calibri" w:cs="Times New Roman" w:hint="default"/>
        <w:color w:val="auto"/>
      </w:rPr>
    </w:lvl>
    <w:lvl w:ilvl="2">
      <w:start w:val="1"/>
      <w:numFmt w:val="bullet"/>
      <w:pStyle w:val="ListBullet3"/>
      <w:lvlText w:val=""/>
      <w:lvlJc w:val="left"/>
      <w:pPr>
        <w:tabs>
          <w:tab w:val="num" w:pos="1276"/>
        </w:tabs>
        <w:ind w:left="1275" w:hanging="425"/>
      </w:pPr>
      <w:rPr>
        <w:rFonts w:ascii="Wingdings" w:hAnsi="Wingdings" w:hint="default"/>
        <w:color w:val="auto"/>
      </w:rPr>
    </w:lvl>
    <w:lvl w:ilvl="3">
      <w:start w:val="1"/>
      <w:numFmt w:val="bullet"/>
      <w:lvlText w:val=""/>
      <w:lvlJc w:val="left"/>
      <w:pPr>
        <w:ind w:left="1700" w:hanging="425"/>
      </w:pPr>
      <w:rPr>
        <w:rFonts w:ascii="Symbol" w:hAnsi="Symbol" w:hint="default"/>
      </w:rPr>
    </w:lvl>
    <w:lvl w:ilvl="4">
      <w:start w:val="1"/>
      <w:numFmt w:val="bullet"/>
      <w:lvlText w:val="─"/>
      <w:lvlJc w:val="left"/>
      <w:pPr>
        <w:ind w:left="2125" w:hanging="425"/>
      </w:pPr>
      <w:rPr>
        <w:rFonts w:ascii="Calibri" w:hAnsi="Calibri" w:cs="Times New Roman" w:hint="default"/>
        <w:color w:val="auto"/>
      </w:rPr>
    </w:lvl>
    <w:lvl w:ilvl="5">
      <w:start w:val="1"/>
      <w:numFmt w:val="bullet"/>
      <w:lvlText w:val=""/>
      <w:lvlJc w:val="left"/>
      <w:pPr>
        <w:tabs>
          <w:tab w:val="num" w:pos="2346"/>
        </w:tabs>
        <w:ind w:left="2550" w:hanging="425"/>
      </w:pPr>
      <w:rPr>
        <w:rFonts w:ascii="Wingdings" w:hAnsi="Wingdings" w:hint="default"/>
      </w:rPr>
    </w:lvl>
    <w:lvl w:ilvl="6">
      <w:start w:val="1"/>
      <w:numFmt w:val="bullet"/>
      <w:lvlText w:val=""/>
      <w:lvlJc w:val="left"/>
      <w:pPr>
        <w:tabs>
          <w:tab w:val="num" w:pos="2630"/>
        </w:tabs>
        <w:ind w:left="2975" w:hanging="425"/>
      </w:pPr>
      <w:rPr>
        <w:rFonts w:ascii="Symbol" w:hAnsi="Symbol" w:hint="default"/>
      </w:rPr>
    </w:lvl>
    <w:lvl w:ilvl="7">
      <w:start w:val="1"/>
      <w:numFmt w:val="bullet"/>
      <w:lvlText w:val="─"/>
      <w:lvlJc w:val="left"/>
      <w:pPr>
        <w:tabs>
          <w:tab w:val="num" w:pos="2914"/>
        </w:tabs>
        <w:ind w:left="3400" w:hanging="425"/>
      </w:pPr>
      <w:rPr>
        <w:rFonts w:ascii="Calibri" w:hAnsi="Calibri" w:cs="Times New Roman" w:hint="default"/>
        <w:color w:val="auto"/>
      </w:rPr>
    </w:lvl>
    <w:lvl w:ilvl="8">
      <w:start w:val="1"/>
      <w:numFmt w:val="bullet"/>
      <w:lvlText w:val=""/>
      <w:lvlJc w:val="left"/>
      <w:pPr>
        <w:tabs>
          <w:tab w:val="num" w:pos="3198"/>
        </w:tabs>
        <w:ind w:left="3825" w:hanging="425"/>
      </w:pPr>
      <w:rPr>
        <w:rFonts w:ascii="Wingdings" w:hAnsi="Wingdings" w:hint="default"/>
      </w:rPr>
    </w:lvl>
  </w:abstractNum>
  <w:abstractNum w:abstractNumId="16" w15:restartNumberingAfterBreak="0">
    <w:nsid w:val="776D5D3D"/>
    <w:multiLevelType w:val="hybridMultilevel"/>
    <w:tmpl w:val="63960C68"/>
    <w:lvl w:ilvl="0" w:tplc="7160D350">
      <w:start w:val="1"/>
      <w:numFmt w:val="decimal"/>
      <w:pStyle w:val="Liste1"/>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7791379B"/>
    <w:multiLevelType w:val="multilevel"/>
    <w:tmpl w:val="BFB62248"/>
    <w:lvl w:ilvl="0">
      <w:start w:val="1"/>
      <w:numFmt w:val="bullet"/>
      <w:lvlText w:val=""/>
      <w:lvlJc w:val="left"/>
      <w:pPr>
        <w:tabs>
          <w:tab w:val="num" w:pos="1134"/>
        </w:tabs>
        <w:ind w:left="1134" w:hanging="567"/>
      </w:pPr>
      <w:rPr>
        <w:rFonts w:ascii="Monotype Sorts" w:hAnsi="Monotype Sorts" w:hint="default"/>
        <w:sz w:val="22"/>
      </w:rPr>
    </w:lvl>
    <w:lvl w:ilvl="1">
      <w:start w:val="1"/>
      <w:numFmt w:val="bullet"/>
      <w:pStyle w:val="BulletsSub"/>
      <w:lvlText w:val=""/>
      <w:lvlJc w:val="left"/>
      <w:pPr>
        <w:tabs>
          <w:tab w:val="num" w:pos="1701"/>
        </w:tabs>
        <w:ind w:left="1701" w:hanging="567"/>
      </w:pPr>
      <w:rPr>
        <w:rFonts w:ascii="Monotype Sorts" w:hAnsi="Monotype Sorts" w:hint="default"/>
        <w:sz w:val="16"/>
      </w:rPr>
    </w:lvl>
    <w:lvl w:ilvl="2">
      <w:start w:val="1"/>
      <w:numFmt w:val="bullet"/>
      <w:lvlRestart w:val="0"/>
      <w:pStyle w:val="BulletsSub-Sub"/>
      <w:lvlText w:val=""/>
      <w:lvlJc w:val="left"/>
      <w:pPr>
        <w:tabs>
          <w:tab w:val="num" w:pos="2268"/>
        </w:tabs>
        <w:ind w:left="2268" w:hanging="567"/>
      </w:pPr>
      <w:rPr>
        <w:rFonts w:ascii="Wingdings" w:hAnsi="Wingdings" w:hint="default"/>
        <w:sz w:val="16"/>
      </w:rPr>
    </w:lvl>
    <w:lvl w:ilvl="3">
      <w:start w:val="1"/>
      <w:numFmt w:val="none"/>
      <w:lvlText w:val=""/>
      <w:lvlJc w:val="left"/>
      <w:pPr>
        <w:tabs>
          <w:tab w:val="num" w:pos="0"/>
        </w:tabs>
        <w:ind w:left="2214" w:hanging="360"/>
      </w:pPr>
      <w:rPr>
        <w:rFonts w:ascii="Symbol" w:hAnsi="Symbol" w:hint="default"/>
      </w:rPr>
    </w:lvl>
    <w:lvl w:ilvl="4">
      <w:start w:val="1"/>
      <w:numFmt w:val="none"/>
      <w:lvlText w:val="o"/>
      <w:lvlJc w:val="left"/>
      <w:pPr>
        <w:tabs>
          <w:tab w:val="num" w:pos="0"/>
        </w:tabs>
        <w:ind w:left="2574" w:hanging="360"/>
      </w:pPr>
      <w:rPr>
        <w:rFonts w:ascii="Courier New" w:hAnsi="Courier New" w:hint="default"/>
      </w:rPr>
    </w:lvl>
    <w:lvl w:ilvl="5">
      <w:start w:val="1"/>
      <w:numFmt w:val="none"/>
      <w:lvlText w:val=""/>
      <w:lvlJc w:val="left"/>
      <w:pPr>
        <w:tabs>
          <w:tab w:val="num" w:pos="0"/>
        </w:tabs>
        <w:ind w:left="2934" w:hanging="360"/>
      </w:pPr>
      <w:rPr>
        <w:rFonts w:ascii="Wingdings" w:hAnsi="Wingdings" w:hint="default"/>
      </w:rPr>
    </w:lvl>
    <w:lvl w:ilvl="6">
      <w:start w:val="1"/>
      <w:numFmt w:val="none"/>
      <w:lvlText w:val=""/>
      <w:lvlJc w:val="left"/>
      <w:pPr>
        <w:tabs>
          <w:tab w:val="num" w:pos="0"/>
        </w:tabs>
        <w:ind w:left="3294" w:hanging="360"/>
      </w:pPr>
      <w:rPr>
        <w:rFonts w:ascii="Symbol" w:hAnsi="Symbol" w:hint="default"/>
      </w:rPr>
    </w:lvl>
    <w:lvl w:ilvl="7">
      <w:start w:val="1"/>
      <w:numFmt w:val="none"/>
      <w:lvlText w:val="o"/>
      <w:lvlJc w:val="left"/>
      <w:pPr>
        <w:tabs>
          <w:tab w:val="num" w:pos="0"/>
        </w:tabs>
        <w:ind w:left="3654" w:hanging="360"/>
      </w:pPr>
      <w:rPr>
        <w:rFonts w:ascii="Courier New" w:hAnsi="Courier New" w:hint="default"/>
      </w:rPr>
    </w:lvl>
    <w:lvl w:ilvl="8">
      <w:start w:val="1"/>
      <w:numFmt w:val="none"/>
      <w:lvlText w:val=""/>
      <w:lvlJc w:val="left"/>
      <w:pPr>
        <w:tabs>
          <w:tab w:val="num" w:pos="0"/>
        </w:tabs>
        <w:ind w:left="4014" w:hanging="360"/>
      </w:pPr>
      <w:rPr>
        <w:rFonts w:ascii="Wingdings" w:hAnsi="Wingdings" w:hint="default"/>
      </w:rPr>
    </w:lvl>
  </w:abstractNum>
  <w:abstractNum w:abstractNumId="18" w15:restartNumberingAfterBreak="0">
    <w:nsid w:val="7DD777A8"/>
    <w:multiLevelType w:val="multilevel"/>
    <w:tmpl w:val="2382941A"/>
    <w:lvl w:ilvl="0">
      <w:start w:val="1"/>
      <w:numFmt w:val="decimal"/>
      <w:pStyle w:val="KPCAnnexHead1"/>
      <w:lvlText w:val="A%1"/>
      <w:lvlJc w:val="left"/>
      <w:pPr>
        <w:ind w:left="851" w:hanging="851"/>
      </w:pPr>
      <w:rPr>
        <w:rFonts w:hint="default"/>
      </w:rPr>
    </w:lvl>
    <w:lvl w:ilvl="1">
      <w:start w:val="1"/>
      <w:numFmt w:val="decimal"/>
      <w:pStyle w:val="KPCAnnexHead2"/>
      <w:lvlText w:val="A%1.%2"/>
      <w:lvlJc w:val="left"/>
      <w:pPr>
        <w:ind w:left="1134" w:hanging="1134"/>
      </w:pPr>
      <w:rPr>
        <w:rFonts w:hint="default"/>
      </w:rPr>
    </w:lvl>
    <w:lvl w:ilvl="2">
      <w:start w:val="1"/>
      <w:numFmt w:val="decimal"/>
      <w:pStyle w:val="KPCAnnexHead3"/>
      <w:lvlText w:val="A%1.%2.%3"/>
      <w:lvlJc w:val="left"/>
      <w:pPr>
        <w:ind w:left="1134" w:hanging="113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num w:numId="1">
    <w:abstractNumId w:val="8"/>
  </w:num>
  <w:num w:numId="2">
    <w:abstractNumId w:val="18"/>
  </w:num>
  <w:num w:numId="3">
    <w:abstractNumId w:val="10"/>
  </w:num>
  <w:num w:numId="4">
    <w:abstractNumId w:val="7"/>
  </w:num>
  <w:num w:numId="5">
    <w:abstractNumId w:val="5"/>
  </w:num>
  <w:num w:numId="6">
    <w:abstractNumId w:val="11"/>
  </w:num>
  <w:num w:numId="7">
    <w:abstractNumId w:val="17"/>
  </w:num>
  <w:num w:numId="8">
    <w:abstractNumId w:val="16"/>
  </w:num>
  <w:num w:numId="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4"/>
  </w:num>
  <w:num w:numId="11">
    <w:abstractNumId w:val="15"/>
  </w:num>
  <w:num w:numId="12">
    <w:abstractNumId w:val="13"/>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2"/>
  </w:num>
  <w:num w:numId="14">
    <w:abstractNumId w:val="14"/>
  </w:num>
  <w:num w:numId="15">
    <w:abstractNumId w:val="12"/>
  </w:num>
  <w:num w:numId="16">
    <w:abstractNumId w:val="0"/>
  </w:num>
  <w:num w:numId="17">
    <w:abstractNumId w:val="1"/>
  </w:num>
  <w:num w:numId="18">
    <w:abstractNumId w:val="9"/>
  </w:num>
  <w:num w:numId="19">
    <w:abstractNumId w:val="6"/>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hideSpellingErrors/>
  <w:hideGrammaticalErrors/>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02E0B"/>
    <w:rsid w:val="00001B6C"/>
    <w:rsid w:val="00006530"/>
    <w:rsid w:val="00006E01"/>
    <w:rsid w:val="00007557"/>
    <w:rsid w:val="000077D0"/>
    <w:rsid w:val="00022FD2"/>
    <w:rsid w:val="000246A4"/>
    <w:rsid w:val="00025F16"/>
    <w:rsid w:val="00027174"/>
    <w:rsid w:val="00036F6D"/>
    <w:rsid w:val="00045200"/>
    <w:rsid w:val="00055C47"/>
    <w:rsid w:val="00057E41"/>
    <w:rsid w:val="00061D16"/>
    <w:rsid w:val="000728D0"/>
    <w:rsid w:val="00075E67"/>
    <w:rsid w:val="00082A2F"/>
    <w:rsid w:val="00087DFC"/>
    <w:rsid w:val="00092C2C"/>
    <w:rsid w:val="00095549"/>
    <w:rsid w:val="0009765A"/>
    <w:rsid w:val="000B0C2E"/>
    <w:rsid w:val="000C23DE"/>
    <w:rsid w:val="000C4216"/>
    <w:rsid w:val="000D44A5"/>
    <w:rsid w:val="000D55CE"/>
    <w:rsid w:val="000D7B80"/>
    <w:rsid w:val="000E1335"/>
    <w:rsid w:val="000E36E8"/>
    <w:rsid w:val="000E47BB"/>
    <w:rsid w:val="00101BA1"/>
    <w:rsid w:val="00104EFE"/>
    <w:rsid w:val="00110DA8"/>
    <w:rsid w:val="001174D5"/>
    <w:rsid w:val="00130369"/>
    <w:rsid w:val="001325D7"/>
    <w:rsid w:val="00134F5F"/>
    <w:rsid w:val="001421E3"/>
    <w:rsid w:val="00142B8C"/>
    <w:rsid w:val="00145CAE"/>
    <w:rsid w:val="00146364"/>
    <w:rsid w:val="001566E7"/>
    <w:rsid w:val="00156CC9"/>
    <w:rsid w:val="00165A32"/>
    <w:rsid w:val="00167242"/>
    <w:rsid w:val="001814F5"/>
    <w:rsid w:val="001868EB"/>
    <w:rsid w:val="001923E9"/>
    <w:rsid w:val="0019294D"/>
    <w:rsid w:val="001936F9"/>
    <w:rsid w:val="001A579D"/>
    <w:rsid w:val="001A78CB"/>
    <w:rsid w:val="001C09D9"/>
    <w:rsid w:val="001C4A2C"/>
    <w:rsid w:val="001D30B7"/>
    <w:rsid w:val="001D6B98"/>
    <w:rsid w:val="001D75E0"/>
    <w:rsid w:val="001F4DFE"/>
    <w:rsid w:val="00227911"/>
    <w:rsid w:val="00231208"/>
    <w:rsid w:val="00232BDD"/>
    <w:rsid w:val="00234524"/>
    <w:rsid w:val="002405F4"/>
    <w:rsid w:val="00241D8A"/>
    <w:rsid w:val="00241F02"/>
    <w:rsid w:val="00251546"/>
    <w:rsid w:val="00252786"/>
    <w:rsid w:val="002535C7"/>
    <w:rsid w:val="00261475"/>
    <w:rsid w:val="00292AE6"/>
    <w:rsid w:val="002A0578"/>
    <w:rsid w:val="002A0EE7"/>
    <w:rsid w:val="002A2877"/>
    <w:rsid w:val="002A46ED"/>
    <w:rsid w:val="002C0530"/>
    <w:rsid w:val="002C0C05"/>
    <w:rsid w:val="002C59BB"/>
    <w:rsid w:val="002C7494"/>
    <w:rsid w:val="002D6701"/>
    <w:rsid w:val="002F1842"/>
    <w:rsid w:val="00302559"/>
    <w:rsid w:val="00304534"/>
    <w:rsid w:val="00310005"/>
    <w:rsid w:val="003242EB"/>
    <w:rsid w:val="00327B8A"/>
    <w:rsid w:val="0033129F"/>
    <w:rsid w:val="003402FB"/>
    <w:rsid w:val="00340960"/>
    <w:rsid w:val="00340F38"/>
    <w:rsid w:val="00344E20"/>
    <w:rsid w:val="0035103C"/>
    <w:rsid w:val="00351313"/>
    <w:rsid w:val="0036069C"/>
    <w:rsid w:val="0036501A"/>
    <w:rsid w:val="00377360"/>
    <w:rsid w:val="00383F04"/>
    <w:rsid w:val="003846A6"/>
    <w:rsid w:val="00386E5A"/>
    <w:rsid w:val="00393D10"/>
    <w:rsid w:val="00397167"/>
    <w:rsid w:val="003A035B"/>
    <w:rsid w:val="003A13FB"/>
    <w:rsid w:val="003A2B6D"/>
    <w:rsid w:val="003A4612"/>
    <w:rsid w:val="003A527F"/>
    <w:rsid w:val="003A74D6"/>
    <w:rsid w:val="003B1D97"/>
    <w:rsid w:val="003B49ED"/>
    <w:rsid w:val="003C3DA0"/>
    <w:rsid w:val="003C4D92"/>
    <w:rsid w:val="003E744A"/>
    <w:rsid w:val="003F61E3"/>
    <w:rsid w:val="00400730"/>
    <w:rsid w:val="00402597"/>
    <w:rsid w:val="004050AA"/>
    <w:rsid w:val="00421E3F"/>
    <w:rsid w:val="00426CF5"/>
    <w:rsid w:val="00426F09"/>
    <w:rsid w:val="00444DE3"/>
    <w:rsid w:val="00462FD1"/>
    <w:rsid w:val="00472041"/>
    <w:rsid w:val="00473E42"/>
    <w:rsid w:val="004811AC"/>
    <w:rsid w:val="00482C63"/>
    <w:rsid w:val="0048314E"/>
    <w:rsid w:val="00484FC9"/>
    <w:rsid w:val="00494FC2"/>
    <w:rsid w:val="004958D7"/>
    <w:rsid w:val="004A21B7"/>
    <w:rsid w:val="004A2E3E"/>
    <w:rsid w:val="004B0195"/>
    <w:rsid w:val="004B06CF"/>
    <w:rsid w:val="004C52C0"/>
    <w:rsid w:val="004F0C8B"/>
    <w:rsid w:val="004F0CC5"/>
    <w:rsid w:val="00501268"/>
    <w:rsid w:val="005068F8"/>
    <w:rsid w:val="0051265F"/>
    <w:rsid w:val="00513CA5"/>
    <w:rsid w:val="0052070D"/>
    <w:rsid w:val="00522DA5"/>
    <w:rsid w:val="0052324C"/>
    <w:rsid w:val="00526B49"/>
    <w:rsid w:val="00531D15"/>
    <w:rsid w:val="005409A6"/>
    <w:rsid w:val="00543109"/>
    <w:rsid w:val="00544184"/>
    <w:rsid w:val="00545D7A"/>
    <w:rsid w:val="00561277"/>
    <w:rsid w:val="00561CF6"/>
    <w:rsid w:val="005674B9"/>
    <w:rsid w:val="00585EA1"/>
    <w:rsid w:val="00593A16"/>
    <w:rsid w:val="005947AC"/>
    <w:rsid w:val="00596709"/>
    <w:rsid w:val="005A2AE8"/>
    <w:rsid w:val="005A73AA"/>
    <w:rsid w:val="005D3AC0"/>
    <w:rsid w:val="005E71E4"/>
    <w:rsid w:val="00601783"/>
    <w:rsid w:val="006017B8"/>
    <w:rsid w:val="00614CC1"/>
    <w:rsid w:val="0061764E"/>
    <w:rsid w:val="00624C73"/>
    <w:rsid w:val="00625926"/>
    <w:rsid w:val="00626C24"/>
    <w:rsid w:val="0063105B"/>
    <w:rsid w:val="00642D93"/>
    <w:rsid w:val="00655FA7"/>
    <w:rsid w:val="00656031"/>
    <w:rsid w:val="0067113F"/>
    <w:rsid w:val="006723BB"/>
    <w:rsid w:val="00674ADB"/>
    <w:rsid w:val="00674D1B"/>
    <w:rsid w:val="00683338"/>
    <w:rsid w:val="00685D58"/>
    <w:rsid w:val="006A0579"/>
    <w:rsid w:val="006A5F0F"/>
    <w:rsid w:val="006B611D"/>
    <w:rsid w:val="006B7C69"/>
    <w:rsid w:val="006C044C"/>
    <w:rsid w:val="006D0222"/>
    <w:rsid w:val="006E1E6C"/>
    <w:rsid w:val="006E4839"/>
    <w:rsid w:val="006E7112"/>
    <w:rsid w:val="006F2012"/>
    <w:rsid w:val="006F356F"/>
    <w:rsid w:val="006F7F12"/>
    <w:rsid w:val="006F7F4C"/>
    <w:rsid w:val="0070437F"/>
    <w:rsid w:val="00705FB5"/>
    <w:rsid w:val="00720E65"/>
    <w:rsid w:val="00720FC8"/>
    <w:rsid w:val="00721D40"/>
    <w:rsid w:val="00722DA1"/>
    <w:rsid w:val="00731D89"/>
    <w:rsid w:val="00735886"/>
    <w:rsid w:val="00746B99"/>
    <w:rsid w:val="00764480"/>
    <w:rsid w:val="00774CEA"/>
    <w:rsid w:val="007815C0"/>
    <w:rsid w:val="00781DDE"/>
    <w:rsid w:val="00783B62"/>
    <w:rsid w:val="00786DFB"/>
    <w:rsid w:val="007A018F"/>
    <w:rsid w:val="007A0FF2"/>
    <w:rsid w:val="007A1F9C"/>
    <w:rsid w:val="007A34CF"/>
    <w:rsid w:val="007B25C5"/>
    <w:rsid w:val="007B4B94"/>
    <w:rsid w:val="007C5335"/>
    <w:rsid w:val="007D1D3A"/>
    <w:rsid w:val="007D79A3"/>
    <w:rsid w:val="007E268F"/>
    <w:rsid w:val="007E72FA"/>
    <w:rsid w:val="007F4163"/>
    <w:rsid w:val="0080034A"/>
    <w:rsid w:val="00815CBA"/>
    <w:rsid w:val="00817176"/>
    <w:rsid w:val="008208FD"/>
    <w:rsid w:val="00827BFA"/>
    <w:rsid w:val="00837F6D"/>
    <w:rsid w:val="00841654"/>
    <w:rsid w:val="00851475"/>
    <w:rsid w:val="0085574B"/>
    <w:rsid w:val="0085758D"/>
    <w:rsid w:val="00862289"/>
    <w:rsid w:val="00862848"/>
    <w:rsid w:val="008663E5"/>
    <w:rsid w:val="00872B74"/>
    <w:rsid w:val="00872F06"/>
    <w:rsid w:val="0087440F"/>
    <w:rsid w:val="008862E3"/>
    <w:rsid w:val="00896047"/>
    <w:rsid w:val="008B7062"/>
    <w:rsid w:val="008C2D7D"/>
    <w:rsid w:val="008C760B"/>
    <w:rsid w:val="008E11B0"/>
    <w:rsid w:val="008F25B4"/>
    <w:rsid w:val="008F78B5"/>
    <w:rsid w:val="009035B4"/>
    <w:rsid w:val="00904892"/>
    <w:rsid w:val="00912D2A"/>
    <w:rsid w:val="00913714"/>
    <w:rsid w:val="00923743"/>
    <w:rsid w:val="009347E7"/>
    <w:rsid w:val="009410BB"/>
    <w:rsid w:val="00941DC5"/>
    <w:rsid w:val="00947BFE"/>
    <w:rsid w:val="00955BE2"/>
    <w:rsid w:val="00956EBA"/>
    <w:rsid w:val="009763B6"/>
    <w:rsid w:val="0097645D"/>
    <w:rsid w:val="009815BA"/>
    <w:rsid w:val="0098187E"/>
    <w:rsid w:val="00991C25"/>
    <w:rsid w:val="0099290A"/>
    <w:rsid w:val="00992EA1"/>
    <w:rsid w:val="009A1304"/>
    <w:rsid w:val="009B5587"/>
    <w:rsid w:val="009B7E92"/>
    <w:rsid w:val="009C03C5"/>
    <w:rsid w:val="009C1338"/>
    <w:rsid w:val="009C5DED"/>
    <w:rsid w:val="009D4432"/>
    <w:rsid w:val="009D7BE8"/>
    <w:rsid w:val="009D7C78"/>
    <w:rsid w:val="009E1193"/>
    <w:rsid w:val="009E3252"/>
    <w:rsid w:val="009E534D"/>
    <w:rsid w:val="009F1F59"/>
    <w:rsid w:val="009F4B60"/>
    <w:rsid w:val="00A04C35"/>
    <w:rsid w:val="00A1501E"/>
    <w:rsid w:val="00A15BB8"/>
    <w:rsid w:val="00A2002A"/>
    <w:rsid w:val="00A209A9"/>
    <w:rsid w:val="00A25DF0"/>
    <w:rsid w:val="00A27DF5"/>
    <w:rsid w:val="00A4121F"/>
    <w:rsid w:val="00A439D1"/>
    <w:rsid w:val="00A508D7"/>
    <w:rsid w:val="00A531A4"/>
    <w:rsid w:val="00A54BFB"/>
    <w:rsid w:val="00A64B98"/>
    <w:rsid w:val="00A65F6A"/>
    <w:rsid w:val="00A704EE"/>
    <w:rsid w:val="00A7055D"/>
    <w:rsid w:val="00A70FB0"/>
    <w:rsid w:val="00A742E2"/>
    <w:rsid w:val="00A76FA8"/>
    <w:rsid w:val="00A83472"/>
    <w:rsid w:val="00AA0F8C"/>
    <w:rsid w:val="00AA296B"/>
    <w:rsid w:val="00AA2ECB"/>
    <w:rsid w:val="00AB258F"/>
    <w:rsid w:val="00AC28F8"/>
    <w:rsid w:val="00AD6171"/>
    <w:rsid w:val="00AE7358"/>
    <w:rsid w:val="00AF26A2"/>
    <w:rsid w:val="00AF6297"/>
    <w:rsid w:val="00B10E37"/>
    <w:rsid w:val="00B13C4A"/>
    <w:rsid w:val="00B34107"/>
    <w:rsid w:val="00B354F6"/>
    <w:rsid w:val="00B35523"/>
    <w:rsid w:val="00B40EFB"/>
    <w:rsid w:val="00B42AA8"/>
    <w:rsid w:val="00B56C80"/>
    <w:rsid w:val="00B638EF"/>
    <w:rsid w:val="00B65AAA"/>
    <w:rsid w:val="00B73CD8"/>
    <w:rsid w:val="00B7691B"/>
    <w:rsid w:val="00B858D8"/>
    <w:rsid w:val="00B94C1B"/>
    <w:rsid w:val="00BA52D9"/>
    <w:rsid w:val="00BB18E3"/>
    <w:rsid w:val="00BB3615"/>
    <w:rsid w:val="00BB43D9"/>
    <w:rsid w:val="00BC0165"/>
    <w:rsid w:val="00BC3FF7"/>
    <w:rsid w:val="00BC4A36"/>
    <w:rsid w:val="00BC5FB0"/>
    <w:rsid w:val="00BE39E3"/>
    <w:rsid w:val="00BE4B17"/>
    <w:rsid w:val="00BE665C"/>
    <w:rsid w:val="00BF1D5F"/>
    <w:rsid w:val="00BF2ACB"/>
    <w:rsid w:val="00C027B5"/>
    <w:rsid w:val="00C10253"/>
    <w:rsid w:val="00C15D7A"/>
    <w:rsid w:val="00C2363D"/>
    <w:rsid w:val="00C37193"/>
    <w:rsid w:val="00C437AC"/>
    <w:rsid w:val="00C462FC"/>
    <w:rsid w:val="00C47221"/>
    <w:rsid w:val="00C505BA"/>
    <w:rsid w:val="00C50755"/>
    <w:rsid w:val="00C610C3"/>
    <w:rsid w:val="00C64FF7"/>
    <w:rsid w:val="00C650F6"/>
    <w:rsid w:val="00C65B22"/>
    <w:rsid w:val="00C67860"/>
    <w:rsid w:val="00C80A9B"/>
    <w:rsid w:val="00C83532"/>
    <w:rsid w:val="00C86222"/>
    <w:rsid w:val="00C96B49"/>
    <w:rsid w:val="00C970E9"/>
    <w:rsid w:val="00CA0E7E"/>
    <w:rsid w:val="00CA1425"/>
    <w:rsid w:val="00CA41CC"/>
    <w:rsid w:val="00CA4F10"/>
    <w:rsid w:val="00CA508C"/>
    <w:rsid w:val="00CA7D80"/>
    <w:rsid w:val="00CB7FD5"/>
    <w:rsid w:val="00CC49AB"/>
    <w:rsid w:val="00CC7429"/>
    <w:rsid w:val="00CD228C"/>
    <w:rsid w:val="00CD387C"/>
    <w:rsid w:val="00CD4320"/>
    <w:rsid w:val="00CD7EF6"/>
    <w:rsid w:val="00CE1A2F"/>
    <w:rsid w:val="00CE3A5E"/>
    <w:rsid w:val="00CE5C83"/>
    <w:rsid w:val="00CF12E2"/>
    <w:rsid w:val="00D05C41"/>
    <w:rsid w:val="00D14DBD"/>
    <w:rsid w:val="00D165AF"/>
    <w:rsid w:val="00D22F1D"/>
    <w:rsid w:val="00D26AA1"/>
    <w:rsid w:val="00D30EA9"/>
    <w:rsid w:val="00D31DB1"/>
    <w:rsid w:val="00D32C5F"/>
    <w:rsid w:val="00D34145"/>
    <w:rsid w:val="00D3605B"/>
    <w:rsid w:val="00D42A9C"/>
    <w:rsid w:val="00D42F19"/>
    <w:rsid w:val="00D56E89"/>
    <w:rsid w:val="00D62262"/>
    <w:rsid w:val="00D65EA4"/>
    <w:rsid w:val="00D80B40"/>
    <w:rsid w:val="00D817CB"/>
    <w:rsid w:val="00D84F93"/>
    <w:rsid w:val="00D90ADB"/>
    <w:rsid w:val="00D91FEF"/>
    <w:rsid w:val="00D932CF"/>
    <w:rsid w:val="00DC1493"/>
    <w:rsid w:val="00DC2701"/>
    <w:rsid w:val="00DC6254"/>
    <w:rsid w:val="00DD6539"/>
    <w:rsid w:val="00DE1F3E"/>
    <w:rsid w:val="00DE41F1"/>
    <w:rsid w:val="00DE49F8"/>
    <w:rsid w:val="00DE7167"/>
    <w:rsid w:val="00DF6415"/>
    <w:rsid w:val="00DF69E3"/>
    <w:rsid w:val="00DF7967"/>
    <w:rsid w:val="00E01F4E"/>
    <w:rsid w:val="00E035FA"/>
    <w:rsid w:val="00E05DA7"/>
    <w:rsid w:val="00E12DFD"/>
    <w:rsid w:val="00E22A4A"/>
    <w:rsid w:val="00E2793F"/>
    <w:rsid w:val="00E3514B"/>
    <w:rsid w:val="00E40634"/>
    <w:rsid w:val="00E4526D"/>
    <w:rsid w:val="00E46971"/>
    <w:rsid w:val="00E534EC"/>
    <w:rsid w:val="00E5520B"/>
    <w:rsid w:val="00E66394"/>
    <w:rsid w:val="00E66BFD"/>
    <w:rsid w:val="00E75B6B"/>
    <w:rsid w:val="00E77579"/>
    <w:rsid w:val="00E82C7D"/>
    <w:rsid w:val="00E82E3E"/>
    <w:rsid w:val="00E93F64"/>
    <w:rsid w:val="00E942B5"/>
    <w:rsid w:val="00E97EEF"/>
    <w:rsid w:val="00EA27E8"/>
    <w:rsid w:val="00EA28DC"/>
    <w:rsid w:val="00EA707E"/>
    <w:rsid w:val="00EB5206"/>
    <w:rsid w:val="00EB612A"/>
    <w:rsid w:val="00EB7309"/>
    <w:rsid w:val="00EC5082"/>
    <w:rsid w:val="00EC5B4D"/>
    <w:rsid w:val="00EC5FCD"/>
    <w:rsid w:val="00ED2A50"/>
    <w:rsid w:val="00ED6FCE"/>
    <w:rsid w:val="00EE4783"/>
    <w:rsid w:val="00EE5651"/>
    <w:rsid w:val="00EF0764"/>
    <w:rsid w:val="00EF2065"/>
    <w:rsid w:val="00EF72CF"/>
    <w:rsid w:val="00F02E0B"/>
    <w:rsid w:val="00F04278"/>
    <w:rsid w:val="00F04C5C"/>
    <w:rsid w:val="00F141A1"/>
    <w:rsid w:val="00F15362"/>
    <w:rsid w:val="00F31A63"/>
    <w:rsid w:val="00F32B93"/>
    <w:rsid w:val="00F3347A"/>
    <w:rsid w:val="00F3485A"/>
    <w:rsid w:val="00F365BA"/>
    <w:rsid w:val="00F37A76"/>
    <w:rsid w:val="00F41882"/>
    <w:rsid w:val="00F503A7"/>
    <w:rsid w:val="00F539F5"/>
    <w:rsid w:val="00F53ED2"/>
    <w:rsid w:val="00F61C7C"/>
    <w:rsid w:val="00F641F3"/>
    <w:rsid w:val="00F645B2"/>
    <w:rsid w:val="00F73BBD"/>
    <w:rsid w:val="00F92427"/>
    <w:rsid w:val="00F94D19"/>
    <w:rsid w:val="00FA01F5"/>
    <w:rsid w:val="00FA295F"/>
    <w:rsid w:val="00FA63C7"/>
    <w:rsid w:val="00FA747A"/>
    <w:rsid w:val="00FB265E"/>
    <w:rsid w:val="00FB2FC8"/>
    <w:rsid w:val="00FB35CA"/>
    <w:rsid w:val="00FB43FC"/>
    <w:rsid w:val="00FB6660"/>
    <w:rsid w:val="00FD1929"/>
    <w:rsid w:val="00FD5AF0"/>
    <w:rsid w:val="00FF11BA"/>
    <w:rsid w:val="00FF1505"/>
    <w:rsid w:val="00FF1750"/>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0B96BB6"/>
  <w15:chartTrackingRefBased/>
  <w15:docId w15:val="{ACD0C512-654F-41F3-AA00-1695041CA65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q-AL" w:eastAsia="en-US"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iPriority="0" w:unhideWhenUsed="1" w:qFormat="1"/>
    <w:lsdException w:name="header" w:semiHidden="1"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qFormat="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qFormat="1"/>
    <w:lsdException w:name="line number" w:semiHidden="1" w:unhideWhenUsed="1"/>
    <w:lsdException w:name="page number" w:semiHidden="1"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8" w:unhideWhenUsed="1" w:qFormat="1"/>
    <w:lsdException w:name="List Bullet 3" w:semiHidden="1" w:uiPriority="9" w:unhideWhenUsed="1"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iPriority="0" w:unhideWhenUsed="1" w:qFormat="1"/>
    <w:lsdException w:name="Hyperlink" w:semiHidden="1" w:unhideWhenUsed="1"/>
    <w:lsdException w:name="FollowedHyperlink" w:semiHidden="1" w:unhideWhenUsed="1"/>
    <w:lsdException w:name="Strong" w:uiPriority="22" w:qFormat="1"/>
    <w:lsdException w:name="Emphasis" w:uiPriority="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qFormat="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iPriority="0"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rsid w:val="00F02E0B"/>
    <w:pPr>
      <w:spacing w:after="240"/>
    </w:pPr>
    <w:rPr>
      <w:rFonts w:ascii="Arial" w:hAnsi="Arial"/>
      <w:sz w:val="20"/>
      <w:szCs w:val="21"/>
      <w:lang w:eastAsia="sr-Latn-RS"/>
    </w:rPr>
  </w:style>
  <w:style w:type="paragraph" w:styleId="Heading1">
    <w:name w:val="heading 1"/>
    <w:aliases w:val="Überschrift 1.Heading 1.Section Heading.LetHead1.MisHead1.Normalhead1.l1.Normal Heading 1.h1.1,MK Head 1,Statement Heading 1,SZRptH1,Head1,H1,Don't Use,Chapter Heading,Kim Heading 1,Título 1 Carácter Carácter,rozdzial,h1,1,Suptitre1,LetHead1"/>
    <w:basedOn w:val="Normal"/>
    <w:next w:val="Normal"/>
    <w:link w:val="Heading1Char"/>
    <w:uiPriority w:val="9"/>
    <w:qFormat/>
    <w:rsid w:val="00C96B49"/>
    <w:pPr>
      <w:keepNext/>
      <w:numPr>
        <w:numId w:val="1"/>
      </w:numPr>
      <w:spacing w:after="480"/>
      <w:outlineLvl w:val="0"/>
    </w:pPr>
    <w:rPr>
      <w:rFonts w:asciiTheme="majorHAnsi" w:eastAsiaTheme="majorEastAsia" w:hAnsiTheme="majorHAnsi" w:cstheme="majorBidi"/>
      <w:b/>
      <w:color w:val="C0504D" w:themeColor="accent2"/>
      <w:spacing w:val="-10"/>
      <w:sz w:val="28"/>
      <w:szCs w:val="32"/>
    </w:rPr>
  </w:style>
  <w:style w:type="paragraph" w:styleId="Heading2">
    <w:name w:val="heading 2"/>
    <w:aliases w:val="Überschrift 2.Heading 2.Subchapter 1.1,Heading 2 Hidden,heading 2,Subchapter 1.1"/>
    <w:basedOn w:val="Normal"/>
    <w:next w:val="Normal"/>
    <w:link w:val="Heading2Char"/>
    <w:uiPriority w:val="9"/>
    <w:qFormat/>
    <w:rsid w:val="00C96B49"/>
    <w:pPr>
      <w:keepNext/>
      <w:numPr>
        <w:ilvl w:val="1"/>
        <w:numId w:val="1"/>
      </w:numPr>
      <w:spacing w:before="480" w:after="480"/>
      <w:outlineLvl w:val="1"/>
    </w:pPr>
    <w:rPr>
      <w:rFonts w:asciiTheme="majorHAnsi" w:eastAsiaTheme="majorEastAsia" w:hAnsiTheme="majorHAnsi" w:cstheme="majorBidi"/>
      <w:b/>
      <w:color w:val="C0504D" w:themeColor="accent2"/>
      <w:spacing w:val="-10"/>
      <w:sz w:val="28"/>
      <w:szCs w:val="26"/>
    </w:rPr>
  </w:style>
  <w:style w:type="paragraph" w:styleId="Heading3">
    <w:name w:val="heading 3"/>
    <w:aliases w:val="Heading2,h3,3,Minor,level 3,Subhead B,No Indent,No Indent + Line spacing:  single + Line sp...,Heading 3 Char Char"/>
    <w:basedOn w:val="Normal"/>
    <w:next w:val="Normal"/>
    <w:link w:val="Heading3Char"/>
    <w:uiPriority w:val="9"/>
    <w:qFormat/>
    <w:rsid w:val="00C96B49"/>
    <w:pPr>
      <w:keepNext/>
      <w:numPr>
        <w:ilvl w:val="2"/>
        <w:numId w:val="1"/>
      </w:numPr>
      <w:spacing w:before="360" w:after="360"/>
      <w:outlineLvl w:val="2"/>
    </w:pPr>
    <w:rPr>
      <w:rFonts w:asciiTheme="majorHAnsi" w:eastAsiaTheme="majorEastAsia" w:hAnsiTheme="majorHAnsi" w:cstheme="majorBidi"/>
      <w:b/>
      <w:color w:val="365F91" w:themeColor="accent1" w:themeShade="BF"/>
      <w:sz w:val="24"/>
      <w:szCs w:val="24"/>
    </w:rPr>
  </w:style>
  <w:style w:type="paragraph" w:styleId="Heading4">
    <w:name w:val="heading 4"/>
    <w:basedOn w:val="Normal"/>
    <w:next w:val="Normal"/>
    <w:link w:val="Heading4Char"/>
    <w:uiPriority w:val="9"/>
    <w:qFormat/>
    <w:rsid w:val="001A78CB"/>
    <w:pPr>
      <w:keepNext/>
      <w:spacing w:before="360" w:after="360"/>
      <w:outlineLvl w:val="3"/>
    </w:pPr>
    <w:rPr>
      <w:rFonts w:asciiTheme="majorHAnsi" w:eastAsiaTheme="majorEastAsia" w:hAnsiTheme="majorHAnsi" w:cstheme="majorBidi"/>
      <w:b/>
      <w:iCs/>
      <w:color w:val="403152" w:themeColor="accent4" w:themeShade="80"/>
      <w:sz w:val="22"/>
    </w:rPr>
  </w:style>
  <w:style w:type="paragraph" w:styleId="Heading5">
    <w:name w:val="heading 5"/>
    <w:aliases w:val="Annex Heading"/>
    <w:basedOn w:val="Normal"/>
    <w:next w:val="Normal"/>
    <w:link w:val="Heading5Char"/>
    <w:uiPriority w:val="9"/>
    <w:qFormat/>
    <w:rsid w:val="001A78CB"/>
    <w:pPr>
      <w:keepNext/>
      <w:spacing w:before="360" w:after="360"/>
      <w:outlineLvl w:val="4"/>
    </w:pPr>
    <w:rPr>
      <w:rFonts w:asciiTheme="majorHAnsi" w:eastAsiaTheme="majorEastAsia" w:hAnsiTheme="majorHAnsi" w:cstheme="majorBidi"/>
      <w:b/>
      <w:i/>
      <w:color w:val="8064A2" w:themeColor="accent4"/>
      <w:sz w:val="22"/>
    </w:rPr>
  </w:style>
  <w:style w:type="paragraph" w:styleId="Heading6">
    <w:name w:val="heading 6"/>
    <w:basedOn w:val="Normal"/>
    <w:next w:val="Normal"/>
    <w:link w:val="Heading6Char"/>
    <w:uiPriority w:val="9"/>
    <w:unhideWhenUsed/>
    <w:qFormat/>
    <w:rsid w:val="001A78CB"/>
    <w:pPr>
      <w:keepNext/>
      <w:keepLines/>
      <w:spacing w:before="40" w:after="0"/>
      <w:outlineLvl w:val="5"/>
    </w:pPr>
    <w:rPr>
      <w:rFonts w:asciiTheme="majorHAnsi" w:eastAsiaTheme="majorEastAsia" w:hAnsiTheme="majorHAnsi" w:cstheme="majorBidi"/>
      <w:color w:val="243F60" w:themeColor="accent1" w:themeShade="7F"/>
    </w:rPr>
  </w:style>
  <w:style w:type="paragraph" w:styleId="Heading7">
    <w:name w:val="heading 7"/>
    <w:basedOn w:val="Normal"/>
    <w:next w:val="Normal"/>
    <w:link w:val="Heading7Char"/>
    <w:uiPriority w:val="9"/>
    <w:qFormat/>
    <w:rsid w:val="001A78CB"/>
    <w:pPr>
      <w:jc w:val="both"/>
      <w:outlineLvl w:val="6"/>
    </w:pPr>
  </w:style>
  <w:style w:type="paragraph" w:styleId="Heading8">
    <w:name w:val="heading 8"/>
    <w:basedOn w:val="Normal"/>
    <w:next w:val="Normal"/>
    <w:link w:val="Heading8Char"/>
    <w:uiPriority w:val="9"/>
    <w:qFormat/>
    <w:rsid w:val="001A78CB"/>
    <w:pPr>
      <w:jc w:val="both"/>
      <w:outlineLvl w:val="7"/>
    </w:pPr>
  </w:style>
  <w:style w:type="paragraph" w:styleId="Heading9">
    <w:name w:val="heading 9"/>
    <w:basedOn w:val="Normal"/>
    <w:next w:val="Normal"/>
    <w:link w:val="Heading9Char"/>
    <w:uiPriority w:val="9"/>
    <w:qFormat/>
    <w:rsid w:val="001A78CB"/>
    <w:pPr>
      <w:jc w:val="both"/>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Überschrift 1.Heading 1.Section Heading.LetHead1.MisHead1.Normalhead1.l1.Normal Heading 1.h1.1 Char,MK Head 1 Char,Statement Heading 1 Char,SZRptH1 Char,Head1 Char,H1 Char,Don't Use Char,Chapter Heading Char,Kim Heading 1 Char,h1 Char"/>
    <w:basedOn w:val="DefaultParagraphFont"/>
    <w:link w:val="Heading1"/>
    <w:uiPriority w:val="9"/>
    <w:rsid w:val="00C96B49"/>
    <w:rPr>
      <w:rFonts w:asciiTheme="majorHAnsi" w:eastAsiaTheme="majorEastAsia" w:hAnsiTheme="majorHAnsi" w:cstheme="majorBidi"/>
      <w:b/>
      <w:color w:val="C0504D" w:themeColor="accent2"/>
      <w:spacing w:val="-10"/>
      <w:sz w:val="28"/>
      <w:szCs w:val="32"/>
      <w:lang w:eastAsia="sr-Latn-RS"/>
    </w:rPr>
  </w:style>
  <w:style w:type="character" w:customStyle="1" w:styleId="Heading2Char">
    <w:name w:val="Heading 2 Char"/>
    <w:aliases w:val="Überschrift 2.Heading 2.Subchapter 1.1 Char,Heading 2 Hidden Char,heading 2 Char,Subchapter 1.1 Char"/>
    <w:basedOn w:val="DefaultParagraphFont"/>
    <w:link w:val="Heading2"/>
    <w:uiPriority w:val="9"/>
    <w:rsid w:val="00C96B49"/>
    <w:rPr>
      <w:rFonts w:asciiTheme="majorHAnsi" w:eastAsiaTheme="majorEastAsia" w:hAnsiTheme="majorHAnsi" w:cstheme="majorBidi"/>
      <w:b/>
      <w:color w:val="C0504D" w:themeColor="accent2"/>
      <w:spacing w:val="-10"/>
      <w:sz w:val="28"/>
      <w:szCs w:val="26"/>
      <w:lang w:eastAsia="sr-Latn-RS"/>
    </w:rPr>
  </w:style>
  <w:style w:type="character" w:customStyle="1" w:styleId="Heading3Char">
    <w:name w:val="Heading 3 Char"/>
    <w:aliases w:val="Heading2 Char,h3 Char,3 Char,Minor Char,level 3 Char,Subhead B Char,No Indent Char,No Indent + Line spacing:  single + Line sp... Char,Heading 3 Char Char Char"/>
    <w:basedOn w:val="DefaultParagraphFont"/>
    <w:link w:val="Heading3"/>
    <w:uiPriority w:val="9"/>
    <w:rsid w:val="00C96B49"/>
    <w:rPr>
      <w:rFonts w:asciiTheme="majorHAnsi" w:eastAsiaTheme="majorEastAsia" w:hAnsiTheme="majorHAnsi" w:cstheme="majorBidi"/>
      <w:b/>
      <w:color w:val="365F91" w:themeColor="accent1" w:themeShade="BF"/>
      <w:sz w:val="24"/>
      <w:szCs w:val="24"/>
      <w:lang w:eastAsia="sr-Latn-RS"/>
    </w:rPr>
  </w:style>
  <w:style w:type="character" w:customStyle="1" w:styleId="Heading4Char">
    <w:name w:val="Heading 4 Char"/>
    <w:basedOn w:val="DefaultParagraphFont"/>
    <w:link w:val="Heading4"/>
    <w:uiPriority w:val="9"/>
    <w:rsid w:val="001A78CB"/>
    <w:rPr>
      <w:rFonts w:asciiTheme="majorHAnsi" w:eastAsiaTheme="majorEastAsia" w:hAnsiTheme="majorHAnsi" w:cstheme="majorBidi"/>
      <w:b/>
      <w:iCs/>
      <w:color w:val="403152" w:themeColor="accent4" w:themeShade="80"/>
      <w:szCs w:val="21"/>
      <w:lang w:eastAsia="sr-Latn-RS"/>
    </w:rPr>
  </w:style>
  <w:style w:type="character" w:customStyle="1" w:styleId="Heading5Char">
    <w:name w:val="Heading 5 Char"/>
    <w:aliases w:val="Annex Heading Char"/>
    <w:basedOn w:val="DefaultParagraphFont"/>
    <w:link w:val="Heading5"/>
    <w:uiPriority w:val="9"/>
    <w:rsid w:val="001A78CB"/>
    <w:rPr>
      <w:rFonts w:asciiTheme="majorHAnsi" w:eastAsiaTheme="majorEastAsia" w:hAnsiTheme="majorHAnsi" w:cstheme="majorBidi"/>
      <w:b/>
      <w:i/>
      <w:color w:val="8064A2" w:themeColor="accent4"/>
      <w:szCs w:val="21"/>
      <w:lang w:eastAsia="sr-Latn-RS"/>
    </w:rPr>
  </w:style>
  <w:style w:type="character" w:customStyle="1" w:styleId="Heading6Char">
    <w:name w:val="Heading 6 Char"/>
    <w:basedOn w:val="DefaultParagraphFont"/>
    <w:link w:val="Heading6"/>
    <w:uiPriority w:val="9"/>
    <w:rsid w:val="001A78CB"/>
    <w:rPr>
      <w:rFonts w:asciiTheme="majorHAnsi" w:eastAsiaTheme="majorEastAsia" w:hAnsiTheme="majorHAnsi" w:cstheme="majorBidi"/>
      <w:color w:val="243F60" w:themeColor="accent1" w:themeShade="7F"/>
      <w:sz w:val="20"/>
      <w:szCs w:val="21"/>
      <w:lang w:eastAsia="sr-Latn-RS"/>
    </w:rPr>
  </w:style>
  <w:style w:type="character" w:customStyle="1" w:styleId="Heading7Char">
    <w:name w:val="Heading 7 Char"/>
    <w:basedOn w:val="DefaultParagraphFont"/>
    <w:link w:val="Heading7"/>
    <w:uiPriority w:val="9"/>
    <w:rsid w:val="001A78CB"/>
    <w:rPr>
      <w:rFonts w:ascii="Arial" w:hAnsi="Arial"/>
      <w:sz w:val="20"/>
      <w:szCs w:val="21"/>
      <w:lang w:eastAsia="sr-Latn-RS"/>
    </w:rPr>
  </w:style>
  <w:style w:type="character" w:customStyle="1" w:styleId="Heading8Char">
    <w:name w:val="Heading 8 Char"/>
    <w:basedOn w:val="DefaultParagraphFont"/>
    <w:link w:val="Heading8"/>
    <w:uiPriority w:val="9"/>
    <w:rsid w:val="001A78CB"/>
    <w:rPr>
      <w:rFonts w:ascii="Arial" w:hAnsi="Arial"/>
      <w:sz w:val="20"/>
      <w:szCs w:val="21"/>
      <w:lang w:eastAsia="sr-Latn-RS"/>
    </w:rPr>
  </w:style>
  <w:style w:type="character" w:customStyle="1" w:styleId="Heading9Char">
    <w:name w:val="Heading 9 Char"/>
    <w:basedOn w:val="DefaultParagraphFont"/>
    <w:link w:val="Heading9"/>
    <w:uiPriority w:val="9"/>
    <w:rsid w:val="001A78CB"/>
    <w:rPr>
      <w:rFonts w:ascii="Arial" w:hAnsi="Arial"/>
      <w:sz w:val="20"/>
      <w:szCs w:val="21"/>
      <w:lang w:eastAsia="sr-Latn-RS"/>
    </w:rPr>
  </w:style>
  <w:style w:type="paragraph" w:styleId="ListParagraph">
    <w:name w:val="List Paragraph"/>
    <w:aliases w:val="References,List Paragraph (numbered (a)),List_Paragraph,Multilevel para_II,Akapit z listą BS,Bullet1,1.1.1_List Paragraph,Forth level,List Paragraph 1,List Paragraph 1.1.1,List Paragraph1,Main numbered paragraph,Normal 2,PAD,FM,L,Dot "/>
    <w:basedOn w:val="Normal"/>
    <w:link w:val="ListParagraphChar"/>
    <w:qFormat/>
    <w:rsid w:val="00F02E0B"/>
    <w:pPr>
      <w:ind w:left="720"/>
    </w:pPr>
  </w:style>
  <w:style w:type="character" w:customStyle="1" w:styleId="ListParagraphChar">
    <w:name w:val="List Paragraph Char"/>
    <w:aliases w:val="References Char,List Paragraph (numbered (a)) Char,List_Paragraph Char,Multilevel para_II Char,Akapit z listą BS Char,Bullet1 Char,1.1.1_List Paragraph Char,Forth level Char,List Paragraph 1 Char,List Paragraph 1.1.1 Char,PAD Char"/>
    <w:basedOn w:val="DefaultParagraphFont"/>
    <w:link w:val="ListParagraph"/>
    <w:qFormat/>
    <w:rsid w:val="00F02E0B"/>
    <w:rPr>
      <w:rFonts w:ascii="Arial" w:hAnsi="Arial"/>
      <w:sz w:val="20"/>
      <w:szCs w:val="21"/>
      <w:lang w:eastAsia="sr-Latn-RS"/>
    </w:rPr>
  </w:style>
  <w:style w:type="paragraph" w:customStyle="1" w:styleId="TEKSTIIIIII">
    <w:name w:val="TEKSTIIIIII"/>
    <w:basedOn w:val="Normal"/>
    <w:qFormat/>
    <w:rsid w:val="006F2012"/>
    <w:pPr>
      <w:spacing w:after="0" w:line="240" w:lineRule="auto"/>
      <w:ind w:firstLine="255"/>
      <w:jc w:val="both"/>
    </w:pPr>
    <w:rPr>
      <w:rFonts w:ascii="Garamond" w:hAnsi="Garamond"/>
      <w:sz w:val="24"/>
    </w:rPr>
  </w:style>
  <w:style w:type="paragraph" w:styleId="BodyText">
    <w:name w:val="Body Text"/>
    <w:basedOn w:val="Normal"/>
    <w:link w:val="BodyTextChar"/>
    <w:qFormat/>
    <w:rsid w:val="00C96B49"/>
  </w:style>
  <w:style w:type="character" w:customStyle="1" w:styleId="BodyTextChar">
    <w:name w:val="Body Text Char"/>
    <w:basedOn w:val="DefaultParagraphFont"/>
    <w:link w:val="BodyText"/>
    <w:rsid w:val="00C96B49"/>
    <w:rPr>
      <w:rFonts w:ascii="Arial" w:hAnsi="Arial"/>
      <w:sz w:val="20"/>
      <w:szCs w:val="21"/>
      <w:lang w:eastAsia="sr-Latn-RS"/>
    </w:rPr>
  </w:style>
  <w:style w:type="paragraph" w:styleId="Title">
    <w:name w:val="Title"/>
    <w:aliases w:val="Titel.Title"/>
    <w:basedOn w:val="Normal"/>
    <w:next w:val="Normal"/>
    <w:link w:val="TitleChar"/>
    <w:uiPriority w:val="10"/>
    <w:qFormat/>
    <w:rsid w:val="001A78CB"/>
    <w:pPr>
      <w:keepNext/>
      <w:spacing w:after="480"/>
      <w:outlineLvl w:val="0"/>
    </w:pPr>
    <w:rPr>
      <w:rFonts w:asciiTheme="majorHAnsi" w:eastAsiaTheme="majorEastAsia" w:hAnsiTheme="majorHAnsi" w:cstheme="majorBidi"/>
      <w:b/>
      <w:color w:val="C0504D" w:themeColor="accent2"/>
      <w:spacing w:val="-10"/>
      <w:kern w:val="28"/>
      <w:sz w:val="36"/>
      <w:szCs w:val="56"/>
    </w:rPr>
  </w:style>
  <w:style w:type="character" w:customStyle="1" w:styleId="TitleChar">
    <w:name w:val="Title Char"/>
    <w:aliases w:val="Titel.Title Char"/>
    <w:basedOn w:val="DefaultParagraphFont"/>
    <w:link w:val="Title"/>
    <w:uiPriority w:val="10"/>
    <w:rsid w:val="001A78CB"/>
    <w:rPr>
      <w:rFonts w:asciiTheme="majorHAnsi" w:eastAsiaTheme="majorEastAsia" w:hAnsiTheme="majorHAnsi" w:cstheme="majorBidi"/>
      <w:b/>
      <w:color w:val="C0504D" w:themeColor="accent2"/>
      <w:spacing w:val="-10"/>
      <w:kern w:val="28"/>
      <w:sz w:val="36"/>
      <w:szCs w:val="56"/>
      <w:lang w:eastAsia="sr-Latn-RS"/>
    </w:rPr>
  </w:style>
  <w:style w:type="paragraph" w:customStyle="1" w:styleId="KPCAnnexHead1">
    <w:name w:val="KPC Annex Head 1"/>
    <w:basedOn w:val="Normal"/>
    <w:next w:val="Normal"/>
    <w:uiPriority w:val="10"/>
    <w:qFormat/>
    <w:rsid w:val="001A78CB"/>
    <w:pPr>
      <w:keepNext/>
      <w:numPr>
        <w:numId w:val="2"/>
      </w:numPr>
      <w:spacing w:after="480"/>
      <w:outlineLvl w:val="0"/>
    </w:pPr>
    <w:rPr>
      <w:rFonts w:asciiTheme="majorHAnsi" w:hAnsiTheme="majorHAnsi"/>
      <w:b/>
      <w:color w:val="C0504D" w:themeColor="accent2"/>
      <w:spacing w:val="-10"/>
      <w:sz w:val="36"/>
    </w:rPr>
  </w:style>
  <w:style w:type="paragraph" w:customStyle="1" w:styleId="KPCAnnexHead2">
    <w:name w:val="KPC Annex Head 2"/>
    <w:basedOn w:val="Normal"/>
    <w:next w:val="Normal"/>
    <w:uiPriority w:val="11"/>
    <w:qFormat/>
    <w:rsid w:val="001A78CB"/>
    <w:pPr>
      <w:keepNext/>
      <w:numPr>
        <w:ilvl w:val="1"/>
        <w:numId w:val="2"/>
      </w:numPr>
      <w:spacing w:before="480" w:after="480"/>
      <w:outlineLvl w:val="1"/>
    </w:pPr>
    <w:rPr>
      <w:rFonts w:asciiTheme="majorHAnsi" w:hAnsiTheme="majorHAnsi"/>
      <w:b/>
      <w:color w:val="C0504D" w:themeColor="accent2"/>
      <w:spacing w:val="-10"/>
      <w:sz w:val="28"/>
    </w:rPr>
  </w:style>
  <w:style w:type="paragraph" w:customStyle="1" w:styleId="KPCAnnexHead3">
    <w:name w:val="KPC Annex Head 3"/>
    <w:basedOn w:val="Normal"/>
    <w:next w:val="Normal"/>
    <w:uiPriority w:val="12"/>
    <w:qFormat/>
    <w:rsid w:val="001A78CB"/>
    <w:pPr>
      <w:keepNext/>
      <w:numPr>
        <w:ilvl w:val="2"/>
        <w:numId w:val="2"/>
      </w:numPr>
      <w:spacing w:before="360" w:after="360"/>
      <w:outlineLvl w:val="2"/>
    </w:pPr>
    <w:rPr>
      <w:rFonts w:asciiTheme="majorHAnsi" w:hAnsiTheme="majorHAnsi"/>
      <w:b/>
      <w:color w:val="365F91" w:themeColor="accent1" w:themeShade="BF"/>
      <w:sz w:val="24"/>
    </w:rPr>
  </w:style>
  <w:style w:type="table" w:styleId="TableGrid">
    <w:name w:val="Table Grid"/>
    <w:aliases w:val="Table long document,Table Blue,GFA Table Grid,Deloitte"/>
    <w:basedOn w:val="TableNormal"/>
    <w:uiPriority w:val="59"/>
    <w:rsid w:val="001A78CB"/>
    <w:pPr>
      <w:spacing w:after="0" w:line="240" w:lineRule="auto"/>
    </w:pPr>
    <w:rPr>
      <w:rFonts w:ascii="Arial" w:hAnsi="Arial"/>
      <w:sz w:val="21"/>
      <w:szCs w:val="21"/>
      <w:lang w:val="en-GB" w:eastAsia="sr-Latn-R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KeyMessage">
    <w:name w:val="Key Message"/>
    <w:basedOn w:val="Normal"/>
    <w:next w:val="Normal"/>
    <w:link w:val="KeyMessageZchn"/>
    <w:uiPriority w:val="1"/>
    <w:qFormat/>
    <w:rsid w:val="001A78CB"/>
    <w:pPr>
      <w:spacing w:before="360" w:after="360"/>
    </w:pPr>
    <w:rPr>
      <w:b/>
      <w:color w:val="365F91" w:themeColor="accent1" w:themeShade="BF"/>
      <w:sz w:val="22"/>
    </w:rPr>
  </w:style>
  <w:style w:type="character" w:customStyle="1" w:styleId="KeyMessageZchn">
    <w:name w:val="Key Message Zchn"/>
    <w:basedOn w:val="DefaultParagraphFont"/>
    <w:link w:val="KeyMessage"/>
    <w:uiPriority w:val="1"/>
    <w:rsid w:val="001A78CB"/>
    <w:rPr>
      <w:rFonts w:ascii="Arial" w:hAnsi="Arial"/>
      <w:b/>
      <w:color w:val="365F91" w:themeColor="accent1" w:themeShade="BF"/>
      <w:szCs w:val="21"/>
      <w:lang w:eastAsia="sr-Latn-RS"/>
    </w:rPr>
  </w:style>
  <w:style w:type="paragraph" w:styleId="Caption">
    <w:name w:val="caption"/>
    <w:aliases w:val="Beschriftung.Caption.Figure,Beschriftung neu,EX Caption,00 CAPTION,Beschriftung Char1,~Caption,Char1,Tabellen,Caption Char Char Char Char Char,Caption Char Char Char,Exr,Figure Caption,MWH Caption,Caption Char1 Char1 Char Char,Legend,Conclusions"/>
    <w:basedOn w:val="Normal"/>
    <w:next w:val="Normal"/>
    <w:link w:val="CaptionChar"/>
    <w:uiPriority w:val="35"/>
    <w:qFormat/>
    <w:rsid w:val="001A78CB"/>
    <w:pPr>
      <w:keepNext/>
      <w:suppressAutoHyphens/>
      <w:spacing w:after="200"/>
    </w:pPr>
    <w:rPr>
      <w:b/>
      <w:iCs/>
      <w:color w:val="1F497D" w:themeColor="text2"/>
      <w:szCs w:val="18"/>
    </w:rPr>
  </w:style>
  <w:style w:type="character" w:customStyle="1" w:styleId="CaptionChar">
    <w:name w:val="Caption Char"/>
    <w:aliases w:val="Beschriftung.Caption.Figure Char,Beschriftung neu Char,EX Caption Char,00 CAPTION Char,Beschriftung Char1 Char,~Caption Char,Char1 Char,Tabellen Char,Caption Char Char Char Char Char Char,Caption Char Char Char Char,Exr Char,Legend Char"/>
    <w:basedOn w:val="DefaultParagraphFont"/>
    <w:link w:val="Caption"/>
    <w:uiPriority w:val="35"/>
    <w:locked/>
    <w:rsid w:val="001A78CB"/>
    <w:rPr>
      <w:rFonts w:ascii="Arial" w:hAnsi="Arial"/>
      <w:b/>
      <w:iCs/>
      <w:color w:val="1F497D" w:themeColor="text2"/>
      <w:sz w:val="20"/>
      <w:szCs w:val="18"/>
      <w:lang w:eastAsia="sr-Latn-RS"/>
    </w:rPr>
  </w:style>
  <w:style w:type="paragraph" w:styleId="Quote">
    <w:name w:val="Quote"/>
    <w:aliases w:val="Zitat.Quote"/>
    <w:basedOn w:val="Normal"/>
    <w:next w:val="Normal"/>
    <w:link w:val="QuoteChar"/>
    <w:uiPriority w:val="29"/>
    <w:qFormat/>
    <w:rsid w:val="001A78CB"/>
    <w:pPr>
      <w:ind w:firstLine="567"/>
    </w:pPr>
    <w:rPr>
      <w:i/>
      <w:iCs/>
    </w:rPr>
  </w:style>
  <w:style w:type="character" w:customStyle="1" w:styleId="QuoteChar">
    <w:name w:val="Quote Char"/>
    <w:aliases w:val="Zitat.Quote Char"/>
    <w:basedOn w:val="DefaultParagraphFont"/>
    <w:link w:val="Quote"/>
    <w:uiPriority w:val="29"/>
    <w:rsid w:val="001A78CB"/>
    <w:rPr>
      <w:rFonts w:ascii="Arial" w:hAnsi="Arial"/>
      <w:i/>
      <w:iCs/>
      <w:sz w:val="20"/>
      <w:szCs w:val="21"/>
      <w:lang w:eastAsia="sr-Latn-RS"/>
    </w:rPr>
  </w:style>
  <w:style w:type="paragraph" w:customStyle="1" w:styleId="SourceText">
    <w:name w:val="Source Text"/>
    <w:basedOn w:val="Normal"/>
    <w:next w:val="Normal"/>
    <w:link w:val="SourceTextZchn"/>
    <w:uiPriority w:val="16"/>
    <w:qFormat/>
    <w:rsid w:val="001A78CB"/>
    <w:pPr>
      <w:spacing w:before="60" w:after="360"/>
    </w:pPr>
    <w:rPr>
      <w:color w:val="A6A6A6" w:themeColor="background1" w:themeShade="A6"/>
      <w:sz w:val="18"/>
    </w:rPr>
  </w:style>
  <w:style w:type="character" w:customStyle="1" w:styleId="SourceTextZchn">
    <w:name w:val="Source Text Zchn"/>
    <w:basedOn w:val="DefaultParagraphFont"/>
    <w:link w:val="SourceText"/>
    <w:uiPriority w:val="16"/>
    <w:rsid w:val="001A78CB"/>
    <w:rPr>
      <w:rFonts w:ascii="Arial" w:hAnsi="Arial"/>
      <w:color w:val="A6A6A6" w:themeColor="background1" w:themeShade="A6"/>
      <w:sz w:val="18"/>
      <w:szCs w:val="21"/>
      <w:lang w:eastAsia="sr-Latn-RS"/>
    </w:rPr>
  </w:style>
  <w:style w:type="paragraph" w:customStyle="1" w:styleId="Bullets">
    <w:name w:val="Bullets"/>
    <w:basedOn w:val="Normal"/>
    <w:link w:val="BulletsZchn"/>
    <w:uiPriority w:val="2"/>
    <w:qFormat/>
    <w:rsid w:val="001A78CB"/>
    <w:pPr>
      <w:numPr>
        <w:numId w:val="3"/>
      </w:numPr>
    </w:pPr>
  </w:style>
  <w:style w:type="character" w:customStyle="1" w:styleId="BulletsZchn">
    <w:name w:val="Bullets Zchn"/>
    <w:basedOn w:val="DefaultParagraphFont"/>
    <w:link w:val="Bullets"/>
    <w:uiPriority w:val="2"/>
    <w:rsid w:val="001A78CB"/>
    <w:rPr>
      <w:rFonts w:ascii="Arial" w:hAnsi="Arial"/>
      <w:sz w:val="20"/>
      <w:szCs w:val="21"/>
      <w:lang w:eastAsia="sr-Latn-RS"/>
    </w:rPr>
  </w:style>
  <w:style w:type="paragraph" w:customStyle="1" w:styleId="ListNum">
    <w:name w:val="List (Num)"/>
    <w:basedOn w:val="ListParagraph"/>
    <w:link w:val="ListNumZchn"/>
    <w:uiPriority w:val="3"/>
    <w:qFormat/>
    <w:rsid w:val="001A78CB"/>
    <w:pPr>
      <w:numPr>
        <w:numId w:val="4"/>
      </w:numPr>
    </w:pPr>
  </w:style>
  <w:style w:type="character" w:customStyle="1" w:styleId="ListNumZchn">
    <w:name w:val="List (Num) Zchn"/>
    <w:basedOn w:val="ListParagraphChar"/>
    <w:link w:val="ListNum"/>
    <w:uiPriority w:val="3"/>
    <w:rsid w:val="001A78CB"/>
    <w:rPr>
      <w:rFonts w:ascii="Arial" w:hAnsi="Arial"/>
      <w:sz w:val="20"/>
      <w:szCs w:val="21"/>
      <w:lang w:eastAsia="sr-Latn-RS"/>
    </w:rPr>
  </w:style>
  <w:style w:type="paragraph" w:customStyle="1" w:styleId="ListAlpha">
    <w:name w:val="List (Alpha)"/>
    <w:basedOn w:val="ListParagraph"/>
    <w:link w:val="ListAlphaZchn"/>
    <w:uiPriority w:val="3"/>
    <w:qFormat/>
    <w:rsid w:val="001A78CB"/>
    <w:pPr>
      <w:numPr>
        <w:numId w:val="9"/>
      </w:numPr>
    </w:pPr>
  </w:style>
  <w:style w:type="character" w:customStyle="1" w:styleId="ListAlphaZchn">
    <w:name w:val="List (Alpha) Zchn"/>
    <w:basedOn w:val="ListParagraphChar"/>
    <w:link w:val="ListAlpha"/>
    <w:uiPriority w:val="3"/>
    <w:rsid w:val="001A78CB"/>
    <w:rPr>
      <w:rFonts w:ascii="Arial" w:hAnsi="Arial"/>
      <w:sz w:val="20"/>
      <w:szCs w:val="21"/>
      <w:lang w:eastAsia="sr-Latn-RS"/>
    </w:rPr>
  </w:style>
  <w:style w:type="paragraph" w:customStyle="1" w:styleId="KPCTableText">
    <w:name w:val="KPC Table Text"/>
    <w:basedOn w:val="Normal"/>
    <w:link w:val="KPCTableTextZchn"/>
    <w:uiPriority w:val="17"/>
    <w:qFormat/>
    <w:rsid w:val="001A78CB"/>
    <w:pPr>
      <w:spacing w:before="60" w:after="60"/>
    </w:pPr>
  </w:style>
  <w:style w:type="character" w:customStyle="1" w:styleId="KPCTableTextZchn">
    <w:name w:val="KPC Table Text Zchn"/>
    <w:basedOn w:val="DefaultParagraphFont"/>
    <w:link w:val="KPCTableText"/>
    <w:uiPriority w:val="17"/>
    <w:rsid w:val="001A78CB"/>
    <w:rPr>
      <w:rFonts w:ascii="Arial" w:hAnsi="Arial"/>
      <w:sz w:val="20"/>
      <w:szCs w:val="21"/>
      <w:lang w:eastAsia="sr-Latn-RS"/>
    </w:rPr>
  </w:style>
  <w:style w:type="paragraph" w:customStyle="1" w:styleId="KPCTableBullets">
    <w:name w:val="KPC Table Bullets"/>
    <w:basedOn w:val="ListParagraph"/>
    <w:link w:val="KPCTableBulletsZchn"/>
    <w:uiPriority w:val="18"/>
    <w:qFormat/>
    <w:rsid w:val="001A78CB"/>
    <w:pPr>
      <w:numPr>
        <w:numId w:val="5"/>
      </w:numPr>
      <w:spacing w:before="60" w:after="60" w:line="240" w:lineRule="auto"/>
    </w:pPr>
  </w:style>
  <w:style w:type="character" w:customStyle="1" w:styleId="KPCTableBulletsZchn">
    <w:name w:val="KPC Table Bullets Zchn"/>
    <w:basedOn w:val="ListParagraphChar"/>
    <w:link w:val="KPCTableBullets"/>
    <w:uiPriority w:val="18"/>
    <w:rsid w:val="001A78CB"/>
    <w:rPr>
      <w:rFonts w:ascii="Arial" w:hAnsi="Arial"/>
      <w:sz w:val="20"/>
      <w:szCs w:val="21"/>
      <w:lang w:eastAsia="sr-Latn-RS"/>
    </w:rPr>
  </w:style>
  <w:style w:type="paragraph" w:customStyle="1" w:styleId="BoxText">
    <w:name w:val="Box Text"/>
    <w:basedOn w:val="Normal"/>
    <w:link w:val="BoxTextZchn"/>
    <w:uiPriority w:val="20"/>
    <w:qFormat/>
    <w:rsid w:val="001A78CB"/>
    <w:pPr>
      <w:spacing w:before="120" w:after="120"/>
    </w:pPr>
  </w:style>
  <w:style w:type="character" w:customStyle="1" w:styleId="BoxTextZchn">
    <w:name w:val="Box Text Zchn"/>
    <w:basedOn w:val="DefaultParagraphFont"/>
    <w:link w:val="BoxText"/>
    <w:uiPriority w:val="20"/>
    <w:rsid w:val="001A78CB"/>
    <w:rPr>
      <w:rFonts w:ascii="Arial" w:hAnsi="Arial"/>
      <w:sz w:val="20"/>
      <w:szCs w:val="21"/>
      <w:lang w:eastAsia="sr-Latn-RS"/>
    </w:rPr>
  </w:style>
  <w:style w:type="paragraph" w:customStyle="1" w:styleId="KPCBoxHeader">
    <w:name w:val="KPC Box Header"/>
    <w:basedOn w:val="BoxText"/>
    <w:link w:val="KPCBoxHeaderZchn"/>
    <w:uiPriority w:val="19"/>
    <w:qFormat/>
    <w:rsid w:val="001A78CB"/>
    <w:pPr>
      <w:keepNext/>
    </w:pPr>
    <w:rPr>
      <w:b/>
      <w:color w:val="FFFFFF" w:themeColor="background1"/>
    </w:rPr>
  </w:style>
  <w:style w:type="character" w:customStyle="1" w:styleId="KPCBoxHeaderZchn">
    <w:name w:val="KPC Box Header Zchn"/>
    <w:basedOn w:val="BoxTextZchn"/>
    <w:link w:val="KPCBoxHeader"/>
    <w:uiPriority w:val="19"/>
    <w:rsid w:val="001A78CB"/>
    <w:rPr>
      <w:rFonts w:ascii="Arial" w:hAnsi="Arial"/>
      <w:b/>
      <w:color w:val="FFFFFF" w:themeColor="background1"/>
      <w:sz w:val="20"/>
      <w:szCs w:val="21"/>
      <w:lang w:eastAsia="sr-Latn-RS"/>
    </w:rPr>
  </w:style>
  <w:style w:type="paragraph" w:customStyle="1" w:styleId="DocumentTitle">
    <w:name w:val="Document Title"/>
    <w:basedOn w:val="Title"/>
    <w:next w:val="Normal"/>
    <w:link w:val="DocumentTitleZchn"/>
    <w:uiPriority w:val="22"/>
    <w:qFormat/>
    <w:rsid w:val="001A78CB"/>
    <w:pPr>
      <w:spacing w:after="240"/>
    </w:pPr>
    <w:rPr>
      <w:color w:val="FFFFFF" w:themeColor="background1"/>
      <w:spacing w:val="-20"/>
      <w:sz w:val="60"/>
    </w:rPr>
  </w:style>
  <w:style w:type="character" w:customStyle="1" w:styleId="DocumentTitleZchn">
    <w:name w:val="Document Title Zchn"/>
    <w:basedOn w:val="TitleChar"/>
    <w:link w:val="DocumentTitle"/>
    <w:uiPriority w:val="22"/>
    <w:rsid w:val="001A78CB"/>
    <w:rPr>
      <w:rFonts w:asciiTheme="majorHAnsi" w:eastAsiaTheme="majorEastAsia" w:hAnsiTheme="majorHAnsi" w:cstheme="majorBidi"/>
      <w:b/>
      <w:color w:val="FFFFFF" w:themeColor="background1"/>
      <w:spacing w:val="-20"/>
      <w:kern w:val="28"/>
      <w:sz w:val="60"/>
      <w:szCs w:val="56"/>
      <w:lang w:eastAsia="sr-Latn-RS"/>
    </w:rPr>
  </w:style>
  <w:style w:type="paragraph" w:customStyle="1" w:styleId="DocumentSubtitle">
    <w:name w:val="Document Subtitle"/>
    <w:basedOn w:val="Title"/>
    <w:link w:val="DocumentSubtitleZchn"/>
    <w:uiPriority w:val="23"/>
    <w:qFormat/>
    <w:rsid w:val="001A78CB"/>
    <w:pPr>
      <w:spacing w:before="240" w:after="240"/>
    </w:pPr>
    <w:rPr>
      <w:color w:val="9BBB59" w:themeColor="accent3"/>
      <w:sz w:val="52"/>
    </w:rPr>
  </w:style>
  <w:style w:type="character" w:customStyle="1" w:styleId="DocumentSubtitleZchn">
    <w:name w:val="Document Subtitle Zchn"/>
    <w:basedOn w:val="TitleChar"/>
    <w:link w:val="DocumentSubtitle"/>
    <w:uiPriority w:val="23"/>
    <w:rsid w:val="001A78CB"/>
    <w:rPr>
      <w:rFonts w:asciiTheme="majorHAnsi" w:eastAsiaTheme="majorEastAsia" w:hAnsiTheme="majorHAnsi" w:cstheme="majorBidi"/>
      <w:b/>
      <w:color w:val="9BBB59" w:themeColor="accent3"/>
      <w:spacing w:val="-10"/>
      <w:kern w:val="28"/>
      <w:sz w:val="52"/>
      <w:szCs w:val="56"/>
      <w:lang w:eastAsia="sr-Latn-RS"/>
    </w:rPr>
  </w:style>
  <w:style w:type="paragraph" w:styleId="FootnoteText">
    <w:name w:val="footnote text"/>
    <w:aliases w:val="single space,FOOTNOTES,fn,Footnote Text Char1,Footnote Text Char2 Char,Footnote Text Char1 Char Char,Footnote Text Char2 Char Char Char,Footnote Text Char1 Char Char Char Char,Footnote Text Char2 Char Char Char Char Char,ft"/>
    <w:basedOn w:val="Normal"/>
    <w:link w:val="FootnoteTextChar"/>
    <w:uiPriority w:val="99"/>
    <w:qFormat/>
    <w:rsid w:val="001A78CB"/>
    <w:pPr>
      <w:spacing w:after="0" w:line="240" w:lineRule="auto"/>
    </w:pPr>
    <w:rPr>
      <w:szCs w:val="20"/>
    </w:rPr>
  </w:style>
  <w:style w:type="character" w:customStyle="1" w:styleId="FootnoteTextChar">
    <w:name w:val="Footnote Text Char"/>
    <w:aliases w:val="single space Char,FOOTNOTES Char,fn Char,Footnote Text Char1 Char,Footnote Text Char2 Char Char,Footnote Text Char1 Char Char Char,Footnote Text Char2 Char Char Char Char,Footnote Text Char1 Char Char Char Char Char,ft Char"/>
    <w:basedOn w:val="DefaultParagraphFont"/>
    <w:link w:val="FootnoteText"/>
    <w:uiPriority w:val="99"/>
    <w:qFormat/>
    <w:rsid w:val="001A78CB"/>
    <w:rPr>
      <w:rFonts w:ascii="Arial" w:hAnsi="Arial"/>
      <w:sz w:val="20"/>
      <w:szCs w:val="20"/>
      <w:lang w:eastAsia="sr-Latn-RS"/>
    </w:rPr>
  </w:style>
  <w:style w:type="character" w:styleId="FootnoteReference">
    <w:name w:val="footnote reference"/>
    <w:aliases w:val="EN Footnote Reference,BVI fnr,ftref,Footnote Reference Number,Footnote Reference_LVL6,Footnote Reference_LVL61,Footnote Reference_LVL62,Footnote Reference_LVL63,Footnote Reference_LVL64,16 Point,Superscript 6 Point,fr"/>
    <w:basedOn w:val="DefaultParagraphFont"/>
    <w:link w:val="BVIfnrChar"/>
    <w:uiPriority w:val="99"/>
    <w:unhideWhenUsed/>
    <w:qFormat/>
    <w:rsid w:val="001A78CB"/>
    <w:rPr>
      <w:vertAlign w:val="superscript"/>
    </w:rPr>
  </w:style>
  <w:style w:type="paragraph" w:customStyle="1" w:styleId="BVIfnrChar">
    <w:name w:val="BVI fnr Char"/>
    <w:aliases w:val="Footnotes refss Char,ftref Char,16 Point Char,Superscript 6 Point Char,Footnote Reference Number Char,nota pié di pagina Char,Times 10 Point Char,Exposant 3 Point Char,Footnote symbol Char,Footnote reference number Char"/>
    <w:basedOn w:val="Normal"/>
    <w:link w:val="FootnoteReference"/>
    <w:uiPriority w:val="99"/>
    <w:rsid w:val="001A78CB"/>
    <w:pPr>
      <w:numPr>
        <w:numId w:val="14"/>
      </w:numPr>
      <w:spacing w:after="160" w:line="240" w:lineRule="exact"/>
      <w:jc w:val="both"/>
    </w:pPr>
    <w:rPr>
      <w:rFonts w:asciiTheme="minorHAnsi" w:hAnsiTheme="minorHAnsi"/>
      <w:sz w:val="22"/>
      <w:szCs w:val="22"/>
      <w:vertAlign w:val="superscript"/>
      <w:lang w:eastAsia="en-US"/>
    </w:rPr>
  </w:style>
  <w:style w:type="paragraph" w:styleId="Header">
    <w:name w:val="header"/>
    <w:basedOn w:val="Normal"/>
    <w:link w:val="HeaderChar"/>
    <w:uiPriority w:val="99"/>
    <w:qFormat/>
    <w:rsid w:val="001A78CB"/>
    <w:pPr>
      <w:tabs>
        <w:tab w:val="center" w:pos="4513"/>
        <w:tab w:val="right" w:pos="9026"/>
      </w:tabs>
      <w:spacing w:before="120"/>
    </w:pPr>
    <w:rPr>
      <w:rFonts w:asciiTheme="majorHAnsi" w:hAnsiTheme="majorHAnsi"/>
      <w:color w:val="8064A2" w:themeColor="accent4"/>
    </w:rPr>
  </w:style>
  <w:style w:type="character" w:customStyle="1" w:styleId="HeaderChar">
    <w:name w:val="Header Char"/>
    <w:basedOn w:val="DefaultParagraphFont"/>
    <w:link w:val="Header"/>
    <w:uiPriority w:val="99"/>
    <w:rsid w:val="001A78CB"/>
    <w:rPr>
      <w:rFonts w:asciiTheme="majorHAnsi" w:hAnsiTheme="majorHAnsi"/>
      <w:color w:val="8064A2" w:themeColor="accent4"/>
      <w:sz w:val="20"/>
      <w:szCs w:val="21"/>
      <w:lang w:eastAsia="sr-Latn-RS"/>
    </w:rPr>
  </w:style>
  <w:style w:type="paragraph" w:styleId="Footer">
    <w:name w:val="footer"/>
    <w:aliases w:val="Fußzeile.Footer.Footer2"/>
    <w:basedOn w:val="Normal"/>
    <w:link w:val="FooterChar"/>
    <w:uiPriority w:val="99"/>
    <w:qFormat/>
    <w:rsid w:val="001A78CB"/>
    <w:pPr>
      <w:spacing w:before="360"/>
    </w:pPr>
    <w:rPr>
      <w:rFonts w:asciiTheme="majorHAnsi" w:hAnsiTheme="majorHAnsi"/>
      <w:color w:val="8064A2" w:themeColor="accent4"/>
    </w:rPr>
  </w:style>
  <w:style w:type="character" w:customStyle="1" w:styleId="FooterChar">
    <w:name w:val="Footer Char"/>
    <w:aliases w:val="Fußzeile.Footer.Footer2 Char"/>
    <w:basedOn w:val="DefaultParagraphFont"/>
    <w:link w:val="Footer"/>
    <w:uiPriority w:val="99"/>
    <w:rsid w:val="001A78CB"/>
    <w:rPr>
      <w:rFonts w:asciiTheme="majorHAnsi" w:hAnsiTheme="majorHAnsi"/>
      <w:color w:val="8064A2" w:themeColor="accent4"/>
      <w:sz w:val="20"/>
      <w:szCs w:val="21"/>
      <w:lang w:eastAsia="sr-Latn-RS"/>
    </w:rPr>
  </w:style>
  <w:style w:type="character" w:styleId="Hyperlink">
    <w:name w:val="Hyperlink"/>
    <w:basedOn w:val="DefaultParagraphFont"/>
    <w:uiPriority w:val="99"/>
    <w:unhideWhenUsed/>
    <w:rsid w:val="001A78CB"/>
    <w:rPr>
      <w:color w:val="0000FF" w:themeColor="hyperlink"/>
      <w:u w:val="single"/>
    </w:rPr>
  </w:style>
  <w:style w:type="paragraph" w:styleId="TOC1">
    <w:name w:val="toc 1"/>
    <w:aliases w:val="Verzeichnis 1.TOC 1"/>
    <w:basedOn w:val="Normal"/>
    <w:next w:val="Normal"/>
    <w:autoRedefine/>
    <w:uiPriority w:val="39"/>
    <w:qFormat/>
    <w:rsid w:val="001A78CB"/>
    <w:pPr>
      <w:tabs>
        <w:tab w:val="right" w:pos="9638"/>
      </w:tabs>
      <w:spacing w:before="240" w:after="120"/>
      <w:ind w:left="851" w:hanging="851"/>
    </w:pPr>
    <w:rPr>
      <w:rFonts w:asciiTheme="majorHAnsi" w:hAnsiTheme="majorHAnsi"/>
      <w:b/>
      <w:noProof/>
      <w:sz w:val="22"/>
    </w:rPr>
  </w:style>
  <w:style w:type="paragraph" w:styleId="TOC2">
    <w:name w:val="toc 2"/>
    <w:aliases w:val="Verzeichnis 2.TOC 2"/>
    <w:basedOn w:val="Normal"/>
    <w:next w:val="Normal"/>
    <w:autoRedefine/>
    <w:uiPriority w:val="39"/>
    <w:qFormat/>
    <w:rsid w:val="001A78CB"/>
    <w:pPr>
      <w:spacing w:before="60" w:after="120"/>
      <w:ind w:left="851" w:hanging="851"/>
    </w:pPr>
  </w:style>
  <w:style w:type="paragraph" w:styleId="TableofFigures">
    <w:name w:val="table of figures"/>
    <w:aliases w:val="Abbildungsverzeichnis.Table of Figures"/>
    <w:basedOn w:val="Normal"/>
    <w:next w:val="Normal"/>
    <w:uiPriority w:val="99"/>
    <w:qFormat/>
    <w:rsid w:val="001A78CB"/>
    <w:pPr>
      <w:spacing w:before="60" w:after="120"/>
    </w:pPr>
  </w:style>
  <w:style w:type="paragraph" w:customStyle="1" w:styleId="BoxBullets">
    <w:name w:val="Box Bullets"/>
    <w:basedOn w:val="Bullets"/>
    <w:link w:val="BoxBulletsZchn"/>
    <w:uiPriority w:val="21"/>
    <w:qFormat/>
    <w:rsid w:val="001A78CB"/>
    <w:pPr>
      <w:spacing w:before="120" w:after="120" w:line="240" w:lineRule="auto"/>
      <w:ind w:left="567" w:hanging="454"/>
    </w:pPr>
  </w:style>
  <w:style w:type="character" w:customStyle="1" w:styleId="BoxBulletsZchn">
    <w:name w:val="Box Bullets Zchn"/>
    <w:basedOn w:val="BulletsZchn"/>
    <w:link w:val="BoxBullets"/>
    <w:uiPriority w:val="21"/>
    <w:rsid w:val="001A78CB"/>
    <w:rPr>
      <w:rFonts w:ascii="Arial" w:hAnsi="Arial"/>
      <w:sz w:val="20"/>
      <w:szCs w:val="21"/>
      <w:lang w:eastAsia="sr-Latn-RS"/>
    </w:rPr>
  </w:style>
  <w:style w:type="paragraph" w:styleId="BalloonText">
    <w:name w:val="Balloon Text"/>
    <w:basedOn w:val="Normal"/>
    <w:link w:val="BalloonTextChar"/>
    <w:uiPriority w:val="99"/>
    <w:unhideWhenUsed/>
    <w:rsid w:val="001A78CB"/>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rsid w:val="001A78CB"/>
    <w:rPr>
      <w:rFonts w:ascii="Segoe UI" w:hAnsi="Segoe UI" w:cs="Segoe UI"/>
      <w:sz w:val="18"/>
      <w:szCs w:val="18"/>
      <w:lang w:eastAsia="sr-Latn-RS"/>
    </w:rPr>
  </w:style>
  <w:style w:type="character" w:customStyle="1" w:styleId="ECABodyTextChar">
    <w:name w:val="ECA Body Text Char"/>
    <w:basedOn w:val="DefaultParagraphFont"/>
    <w:link w:val="ECABodyText"/>
    <w:rsid w:val="001A78CB"/>
    <w:rPr>
      <w:rFonts w:ascii="Book Antiqua" w:hAnsi="Book Antiqua"/>
    </w:rPr>
  </w:style>
  <w:style w:type="paragraph" w:customStyle="1" w:styleId="ECABodyText">
    <w:name w:val="ECA Body Text"/>
    <w:link w:val="ECABodyTextChar"/>
    <w:qFormat/>
    <w:rsid w:val="001A78CB"/>
    <w:pPr>
      <w:spacing w:after="240" w:line="240" w:lineRule="auto"/>
    </w:pPr>
    <w:rPr>
      <w:rFonts w:ascii="Book Antiqua" w:hAnsi="Book Antiqua"/>
    </w:rPr>
  </w:style>
  <w:style w:type="paragraph" w:customStyle="1" w:styleId="TableText">
    <w:name w:val="Table Text"/>
    <w:basedOn w:val="Normal"/>
    <w:link w:val="TTChar"/>
    <w:rsid w:val="001A78CB"/>
    <w:pPr>
      <w:spacing w:before="60" w:after="60"/>
    </w:pPr>
  </w:style>
  <w:style w:type="character" w:customStyle="1" w:styleId="TTChar">
    <w:name w:val="TT Char"/>
    <w:link w:val="TableText"/>
    <w:rsid w:val="001A78CB"/>
    <w:rPr>
      <w:rFonts w:ascii="Arial" w:hAnsi="Arial"/>
      <w:sz w:val="20"/>
      <w:szCs w:val="21"/>
      <w:lang w:eastAsia="sr-Latn-RS"/>
    </w:rPr>
  </w:style>
  <w:style w:type="paragraph" w:customStyle="1" w:styleId="TableTitle">
    <w:name w:val="Table Title"/>
    <w:basedOn w:val="Normal"/>
    <w:rsid w:val="001A78CB"/>
    <w:pPr>
      <w:jc w:val="center"/>
    </w:pPr>
    <w:rPr>
      <w:b/>
    </w:rPr>
  </w:style>
  <w:style w:type="paragraph" w:styleId="Subtitle">
    <w:name w:val="Subtitle"/>
    <w:basedOn w:val="Title"/>
    <w:next w:val="BodyText"/>
    <w:link w:val="SubtitleChar"/>
    <w:uiPriority w:val="11"/>
    <w:qFormat/>
    <w:rsid w:val="001A78CB"/>
    <w:pPr>
      <w:keepLines/>
      <w:spacing w:after="120"/>
    </w:pPr>
    <w:rPr>
      <w:rFonts w:ascii="Futura Md BT" w:hAnsi="Futura Md BT"/>
      <w:color w:val="000000"/>
      <w:sz w:val="24"/>
    </w:rPr>
  </w:style>
  <w:style w:type="character" w:customStyle="1" w:styleId="SubtitleChar">
    <w:name w:val="Subtitle Char"/>
    <w:basedOn w:val="DefaultParagraphFont"/>
    <w:link w:val="Subtitle"/>
    <w:uiPriority w:val="11"/>
    <w:rsid w:val="001A78CB"/>
    <w:rPr>
      <w:rFonts w:ascii="Futura Md BT" w:eastAsiaTheme="majorEastAsia" w:hAnsi="Futura Md BT" w:cstheme="majorBidi"/>
      <w:b/>
      <w:color w:val="000000"/>
      <w:spacing w:val="-10"/>
      <w:kern w:val="28"/>
      <w:sz w:val="24"/>
      <w:szCs w:val="56"/>
      <w:lang w:eastAsia="sr-Latn-RS"/>
    </w:rPr>
  </w:style>
  <w:style w:type="paragraph" w:styleId="BlockText">
    <w:name w:val="Block Text"/>
    <w:basedOn w:val="Normal"/>
    <w:qFormat/>
    <w:rsid w:val="001A78CB"/>
    <w:pPr>
      <w:spacing w:after="120"/>
      <w:ind w:left="1440" w:right="1440"/>
    </w:pPr>
  </w:style>
  <w:style w:type="paragraph" w:customStyle="1" w:styleId="Table">
    <w:name w:val="Table"/>
    <w:basedOn w:val="Normal"/>
    <w:rsid w:val="001A78CB"/>
    <w:pPr>
      <w:spacing w:before="60" w:after="60"/>
    </w:pPr>
    <w:rPr>
      <w:sz w:val="18"/>
    </w:rPr>
  </w:style>
  <w:style w:type="paragraph" w:customStyle="1" w:styleId="TableFootnote">
    <w:name w:val="Table Footnote"/>
    <w:basedOn w:val="Normal"/>
    <w:rsid w:val="001A78CB"/>
    <w:pPr>
      <w:spacing w:after="120"/>
    </w:pPr>
    <w:rPr>
      <w:sz w:val="16"/>
    </w:rPr>
  </w:style>
  <w:style w:type="paragraph" w:customStyle="1" w:styleId="TableSub-Title">
    <w:name w:val="Table Sub-Title"/>
    <w:basedOn w:val="Normal"/>
    <w:rsid w:val="001A78CB"/>
    <w:pPr>
      <w:spacing w:after="120"/>
    </w:pPr>
    <w:rPr>
      <w:b/>
      <w:i/>
    </w:rPr>
  </w:style>
  <w:style w:type="paragraph" w:styleId="TOC3">
    <w:name w:val="toc 3"/>
    <w:aliases w:val="Verzeichnis 3.TOC 3"/>
    <w:basedOn w:val="TOC2"/>
    <w:next w:val="Normal"/>
    <w:uiPriority w:val="39"/>
    <w:qFormat/>
    <w:rsid w:val="001A78CB"/>
    <w:pPr>
      <w:ind w:left="1843" w:hanging="992"/>
    </w:pPr>
  </w:style>
  <w:style w:type="paragraph" w:styleId="TOC4">
    <w:name w:val="toc 4"/>
    <w:basedOn w:val="TOC3"/>
    <w:next w:val="Normal"/>
    <w:uiPriority w:val="39"/>
    <w:rsid w:val="001A78CB"/>
  </w:style>
  <w:style w:type="paragraph" w:styleId="TOC5">
    <w:name w:val="toc 5"/>
    <w:basedOn w:val="Normal"/>
    <w:next w:val="Normal"/>
    <w:uiPriority w:val="39"/>
    <w:rsid w:val="001A78CB"/>
  </w:style>
  <w:style w:type="paragraph" w:styleId="TOC6">
    <w:name w:val="toc 6"/>
    <w:basedOn w:val="Normal"/>
    <w:next w:val="Normal"/>
    <w:uiPriority w:val="39"/>
    <w:rsid w:val="001A78CB"/>
  </w:style>
  <w:style w:type="paragraph" w:styleId="TOC7">
    <w:name w:val="toc 7"/>
    <w:basedOn w:val="Normal"/>
    <w:next w:val="Normal"/>
    <w:uiPriority w:val="39"/>
    <w:rsid w:val="001A78CB"/>
  </w:style>
  <w:style w:type="paragraph" w:styleId="TOC8">
    <w:name w:val="toc 8"/>
    <w:basedOn w:val="Normal"/>
    <w:next w:val="Normal"/>
    <w:uiPriority w:val="39"/>
    <w:rsid w:val="001A78CB"/>
  </w:style>
  <w:style w:type="paragraph" w:styleId="TOC9">
    <w:name w:val="toc 9"/>
    <w:basedOn w:val="Normal"/>
    <w:next w:val="Normal"/>
    <w:uiPriority w:val="39"/>
    <w:rsid w:val="001A78CB"/>
  </w:style>
  <w:style w:type="paragraph" w:customStyle="1" w:styleId="TOCA">
    <w:name w:val="TOC A"/>
    <w:basedOn w:val="Normal"/>
    <w:rsid w:val="001A78CB"/>
    <w:pPr>
      <w:tabs>
        <w:tab w:val="left" w:pos="720"/>
        <w:tab w:val="right" w:leader="dot" w:pos="8669"/>
      </w:tabs>
      <w:spacing w:after="0"/>
      <w:ind w:right="720"/>
    </w:pPr>
  </w:style>
  <w:style w:type="paragraph" w:customStyle="1" w:styleId="ECAreport">
    <w:name w:val="ECAreport"/>
    <w:basedOn w:val="Normal"/>
    <w:rsid w:val="001A78CB"/>
    <w:pPr>
      <w:framePr w:hSpace="181" w:vSpace="181" w:wrap="auto" w:vAnchor="text" w:hAnchor="text" w:y="1"/>
      <w:tabs>
        <w:tab w:val="left" w:pos="567"/>
        <w:tab w:val="left" w:pos="1134"/>
        <w:tab w:val="left" w:pos="5670"/>
      </w:tabs>
      <w:spacing w:after="220"/>
      <w:ind w:left="283" w:hanging="283"/>
    </w:pPr>
  </w:style>
  <w:style w:type="character" w:styleId="Emphasis">
    <w:name w:val="Emphasis"/>
    <w:qFormat/>
    <w:rsid w:val="001A78CB"/>
    <w:rPr>
      <w:i/>
    </w:rPr>
  </w:style>
  <w:style w:type="paragraph" w:styleId="BodyText2">
    <w:name w:val="Body Text 2"/>
    <w:basedOn w:val="BodyText"/>
    <w:next w:val="BodyText"/>
    <w:link w:val="BodyText2Char"/>
    <w:rsid w:val="001A78CB"/>
    <w:rPr>
      <w:i/>
    </w:rPr>
  </w:style>
  <w:style w:type="character" w:customStyle="1" w:styleId="BodyText2Char">
    <w:name w:val="Body Text 2 Char"/>
    <w:basedOn w:val="DefaultParagraphFont"/>
    <w:link w:val="BodyText2"/>
    <w:rsid w:val="001A78CB"/>
    <w:rPr>
      <w:rFonts w:ascii="Arial" w:hAnsi="Arial"/>
      <w:i/>
      <w:sz w:val="20"/>
      <w:szCs w:val="21"/>
      <w:lang w:eastAsia="sr-Latn-RS"/>
    </w:rPr>
  </w:style>
  <w:style w:type="paragraph" w:customStyle="1" w:styleId="Headingindent">
    <w:name w:val="Heading indent"/>
    <w:basedOn w:val="Subtitle"/>
    <w:rsid w:val="001A78CB"/>
    <w:pPr>
      <w:spacing w:after="0"/>
      <w:ind w:left="1021"/>
    </w:pPr>
  </w:style>
  <w:style w:type="paragraph" w:customStyle="1" w:styleId="Headingindent2">
    <w:name w:val="Heading indent2"/>
    <w:basedOn w:val="Headingindent"/>
    <w:next w:val="Headingindent"/>
    <w:rsid w:val="001A78CB"/>
    <w:pPr>
      <w:tabs>
        <w:tab w:val="left" w:pos="1021"/>
      </w:tabs>
      <w:ind w:hanging="1021"/>
    </w:pPr>
  </w:style>
  <w:style w:type="character" w:customStyle="1" w:styleId="DocumentMapChar">
    <w:name w:val="Document Map Char"/>
    <w:basedOn w:val="DefaultParagraphFont"/>
    <w:link w:val="DocumentMap"/>
    <w:semiHidden/>
    <w:rsid w:val="001A78CB"/>
    <w:rPr>
      <w:rFonts w:ascii="Tahoma" w:hAnsi="Tahoma" w:cs="Tahoma"/>
      <w:sz w:val="20"/>
      <w:szCs w:val="21"/>
      <w:shd w:val="clear" w:color="auto" w:fill="000080"/>
      <w:lang w:eastAsia="sr-Latn-RS"/>
    </w:rPr>
  </w:style>
  <w:style w:type="paragraph" w:styleId="DocumentMap">
    <w:name w:val="Document Map"/>
    <w:basedOn w:val="Normal"/>
    <w:link w:val="DocumentMapChar"/>
    <w:semiHidden/>
    <w:rsid w:val="001A78CB"/>
    <w:pPr>
      <w:shd w:val="clear" w:color="auto" w:fill="000080"/>
    </w:pPr>
    <w:rPr>
      <w:rFonts w:ascii="Tahoma" w:hAnsi="Tahoma" w:cs="Tahoma"/>
    </w:rPr>
  </w:style>
  <w:style w:type="paragraph" w:styleId="BodyTextIndent">
    <w:name w:val="Body Text Indent"/>
    <w:basedOn w:val="Normal"/>
    <w:link w:val="BodyTextIndentChar"/>
    <w:rsid w:val="001A78CB"/>
  </w:style>
  <w:style w:type="character" w:customStyle="1" w:styleId="BodyTextIndentChar">
    <w:name w:val="Body Text Indent Char"/>
    <w:basedOn w:val="DefaultParagraphFont"/>
    <w:link w:val="BodyTextIndent"/>
    <w:rsid w:val="001A78CB"/>
    <w:rPr>
      <w:rFonts w:ascii="Arial" w:hAnsi="Arial"/>
      <w:sz w:val="20"/>
      <w:szCs w:val="21"/>
      <w:lang w:eastAsia="sr-Latn-RS"/>
    </w:rPr>
  </w:style>
  <w:style w:type="paragraph" w:customStyle="1" w:styleId="ECAname16">
    <w:name w:val="ECAname16"/>
    <w:basedOn w:val="Normal"/>
    <w:rsid w:val="001A78CB"/>
    <w:pPr>
      <w:framePr w:w="4536" w:hSpace="181" w:wrap="notBeside" w:vAnchor="page" w:hAnchor="page" w:x="6522" w:y="341"/>
      <w:tabs>
        <w:tab w:val="left" w:pos="709"/>
        <w:tab w:val="left" w:pos="3686"/>
      </w:tabs>
      <w:spacing w:after="0" w:line="192" w:lineRule="auto"/>
    </w:pPr>
    <w:rPr>
      <w:rFonts w:ascii="Futura Md BT" w:hAnsi="Futura Md BT"/>
      <w:spacing w:val="-8"/>
      <w:sz w:val="32"/>
    </w:rPr>
  </w:style>
  <w:style w:type="paragraph" w:customStyle="1" w:styleId="ECACoverTitle">
    <w:name w:val="ECACoverTitle"/>
    <w:basedOn w:val="ECAname16"/>
    <w:rsid w:val="001A78CB"/>
    <w:pPr>
      <w:framePr w:wrap="notBeside" w:y="4537"/>
      <w:spacing w:after="120"/>
    </w:pPr>
    <w:rPr>
      <w:rFonts w:ascii="Futura XBlkCn BT" w:hAnsi="Futura XBlkCn BT"/>
      <w:color w:val="808080"/>
      <w:spacing w:val="0"/>
      <w:sz w:val="36"/>
    </w:rPr>
  </w:style>
  <w:style w:type="paragraph" w:customStyle="1" w:styleId="Title2">
    <w:name w:val="Title2"/>
    <w:basedOn w:val="Title"/>
    <w:rsid w:val="001A78CB"/>
  </w:style>
  <w:style w:type="paragraph" w:customStyle="1" w:styleId="CoverClientName">
    <w:name w:val="CoverClientName"/>
    <w:basedOn w:val="Normal"/>
    <w:next w:val="Normal"/>
    <w:rsid w:val="001A78CB"/>
    <w:pPr>
      <w:spacing w:after="480" w:line="264" w:lineRule="auto"/>
    </w:pPr>
  </w:style>
  <w:style w:type="paragraph" w:customStyle="1" w:styleId="AnnexHead1">
    <w:name w:val="Annex Head 1"/>
    <w:basedOn w:val="Heading1"/>
    <w:next w:val="BodyText"/>
    <w:qFormat/>
    <w:rsid w:val="001A78CB"/>
    <w:pPr>
      <w:numPr>
        <w:numId w:val="6"/>
      </w:numPr>
    </w:pPr>
  </w:style>
  <w:style w:type="paragraph" w:customStyle="1" w:styleId="AnnexHead2">
    <w:name w:val="Annex Head 2"/>
    <w:basedOn w:val="AnnexHead1"/>
    <w:next w:val="BodyText"/>
    <w:qFormat/>
    <w:rsid w:val="001A78CB"/>
    <w:pPr>
      <w:numPr>
        <w:ilvl w:val="1"/>
      </w:numPr>
      <w:tabs>
        <w:tab w:val="clear" w:pos="1985"/>
        <w:tab w:val="num" w:pos="1134"/>
      </w:tabs>
      <w:spacing w:before="120"/>
      <w:outlineLvl w:val="1"/>
    </w:pPr>
    <w:rPr>
      <w:rFonts w:ascii="Futura Md BT" w:hAnsi="Futura Md BT"/>
      <w:color w:val="auto"/>
    </w:rPr>
  </w:style>
  <w:style w:type="paragraph" w:customStyle="1" w:styleId="AnnexHead3">
    <w:name w:val="Annex Head 3"/>
    <w:basedOn w:val="AnnexHead2"/>
    <w:next w:val="BodyText"/>
    <w:qFormat/>
    <w:rsid w:val="001A78CB"/>
    <w:pPr>
      <w:numPr>
        <w:ilvl w:val="2"/>
      </w:numPr>
      <w:spacing w:before="0" w:after="240"/>
      <w:outlineLvl w:val="2"/>
    </w:pPr>
    <w:rPr>
      <w:sz w:val="24"/>
    </w:rPr>
  </w:style>
  <w:style w:type="character" w:customStyle="1" w:styleId="ECABulletsChar1">
    <w:name w:val="ECA Bullets Char1"/>
    <w:rsid w:val="001A78CB"/>
    <w:rPr>
      <w:rFonts w:ascii="Book Antiqua" w:hAnsi="Book Antiqua"/>
      <w:sz w:val="22"/>
      <w:lang w:eastAsia="en-US"/>
    </w:rPr>
  </w:style>
  <w:style w:type="paragraph" w:customStyle="1" w:styleId="ECASub-Bullets">
    <w:name w:val="ECA Sub-Bullets"/>
    <w:basedOn w:val="Normal"/>
    <w:rsid w:val="001A78CB"/>
    <w:pPr>
      <w:tabs>
        <w:tab w:val="num" w:pos="1701"/>
      </w:tabs>
      <w:ind w:left="1701" w:hanging="567"/>
    </w:pPr>
  </w:style>
  <w:style w:type="paragraph" w:customStyle="1" w:styleId="ECASub-Sub-Bullets">
    <w:name w:val="ECA Sub-Sub-Bullets"/>
    <w:basedOn w:val="BodyText"/>
    <w:rsid w:val="001A78CB"/>
    <w:pPr>
      <w:tabs>
        <w:tab w:val="num" w:pos="2268"/>
      </w:tabs>
      <w:ind w:left="2268" w:hanging="567"/>
    </w:pPr>
  </w:style>
  <w:style w:type="paragraph" w:customStyle="1" w:styleId="BodySingle">
    <w:name w:val="Body Single"/>
    <w:basedOn w:val="Normal"/>
    <w:rsid w:val="001A78CB"/>
    <w:pPr>
      <w:spacing w:after="0"/>
    </w:pPr>
    <w:rPr>
      <w:rFonts w:ascii="Times New Roman" w:hAnsi="Times New Roman"/>
      <w:noProof/>
      <w:lang w:eastAsia="el-GR"/>
      <w14:shadow w14:blurRad="50800" w14:dist="38100" w14:dir="2700000" w14:sx="100000" w14:sy="100000" w14:kx="0" w14:ky="0" w14:algn="tl">
        <w14:srgbClr w14:val="000000">
          <w14:alpha w14:val="60000"/>
        </w14:srgbClr>
      </w14:shadow>
    </w:rPr>
  </w:style>
  <w:style w:type="paragraph" w:styleId="CommentText">
    <w:name w:val="annotation text"/>
    <w:basedOn w:val="Normal"/>
    <w:link w:val="CommentTextChar"/>
    <w:unhideWhenUsed/>
    <w:qFormat/>
    <w:rsid w:val="001A78CB"/>
  </w:style>
  <w:style w:type="character" w:customStyle="1" w:styleId="CommentTextChar">
    <w:name w:val="Comment Text Char"/>
    <w:basedOn w:val="DefaultParagraphFont"/>
    <w:link w:val="CommentText"/>
    <w:qFormat/>
    <w:rsid w:val="001A78CB"/>
    <w:rPr>
      <w:rFonts w:ascii="Arial" w:hAnsi="Arial"/>
      <w:sz w:val="20"/>
      <w:szCs w:val="21"/>
      <w:lang w:eastAsia="sr-Latn-RS"/>
    </w:rPr>
  </w:style>
  <w:style w:type="character" w:styleId="CommentReference">
    <w:name w:val="annotation reference"/>
    <w:basedOn w:val="DefaultParagraphFont"/>
    <w:unhideWhenUsed/>
    <w:qFormat/>
    <w:rsid w:val="001A78CB"/>
    <w:rPr>
      <w:sz w:val="16"/>
      <w:szCs w:val="16"/>
    </w:rPr>
  </w:style>
  <w:style w:type="paragraph" w:customStyle="1" w:styleId="Hanging">
    <w:name w:val="Hanging"/>
    <w:basedOn w:val="Normal"/>
    <w:next w:val="Normal"/>
    <w:rsid w:val="001A78CB"/>
    <w:pPr>
      <w:keepLines/>
      <w:spacing w:after="0"/>
      <w:ind w:left="1418" w:hanging="1418"/>
      <w:jc w:val="both"/>
    </w:pPr>
    <w:rPr>
      <w:rFonts w:ascii="Palatino" w:eastAsia="SimSun" w:hAnsi="Palatino"/>
      <w:lang w:eastAsia="ar-SA"/>
    </w:rPr>
  </w:style>
  <w:style w:type="paragraph" w:styleId="CommentSubject">
    <w:name w:val="annotation subject"/>
    <w:basedOn w:val="CommentText"/>
    <w:next w:val="CommentText"/>
    <w:link w:val="CommentSubjectChar"/>
    <w:uiPriority w:val="99"/>
    <w:unhideWhenUsed/>
    <w:rsid w:val="001A78CB"/>
    <w:rPr>
      <w:b/>
      <w:bCs/>
    </w:rPr>
  </w:style>
  <w:style w:type="character" w:customStyle="1" w:styleId="CommentSubjectChar">
    <w:name w:val="Comment Subject Char"/>
    <w:basedOn w:val="CommentTextChar"/>
    <w:link w:val="CommentSubject"/>
    <w:uiPriority w:val="99"/>
    <w:rsid w:val="001A78CB"/>
    <w:rPr>
      <w:rFonts w:ascii="Arial" w:hAnsi="Arial"/>
      <w:b/>
      <w:bCs/>
      <w:sz w:val="20"/>
      <w:szCs w:val="21"/>
      <w:lang w:eastAsia="sr-Latn-RS"/>
    </w:rPr>
  </w:style>
  <w:style w:type="paragraph" w:customStyle="1" w:styleId="Title-Project">
    <w:name w:val="Title - Project"/>
    <w:basedOn w:val="Normal"/>
    <w:link w:val="Title-ProjectChar"/>
    <w:rsid w:val="001A78CB"/>
    <w:pPr>
      <w:framePr w:w="4536" w:h="5670" w:hRule="exact" w:wrap="notBeside" w:vAnchor="page" w:hAnchor="page" w:x="6522" w:y="7656"/>
      <w:spacing w:after="0"/>
    </w:pPr>
    <w:rPr>
      <w:rFonts w:ascii="Futura XBlkCn BT" w:hAnsi="Futura XBlkCn BT"/>
      <w:b/>
      <w:iCs/>
      <w:color w:val="808080"/>
      <w:sz w:val="36"/>
    </w:rPr>
  </w:style>
  <w:style w:type="character" w:customStyle="1" w:styleId="Title-ProjectChar">
    <w:name w:val="Title - Project Char"/>
    <w:link w:val="Title-Project"/>
    <w:rsid w:val="001A78CB"/>
    <w:rPr>
      <w:rFonts w:ascii="Futura XBlkCn BT" w:hAnsi="Futura XBlkCn BT"/>
      <w:b/>
      <w:iCs/>
      <w:color w:val="808080"/>
      <w:sz w:val="36"/>
      <w:szCs w:val="21"/>
      <w:lang w:eastAsia="sr-Latn-RS"/>
    </w:rPr>
  </w:style>
  <w:style w:type="paragraph" w:customStyle="1" w:styleId="Title-Report">
    <w:name w:val="Title - Report"/>
    <w:basedOn w:val="Normal"/>
    <w:link w:val="Title-ReportChar"/>
    <w:rsid w:val="001A78CB"/>
    <w:pPr>
      <w:framePr w:w="4536" w:h="5670" w:hRule="exact" w:wrap="notBeside" w:vAnchor="page" w:hAnchor="page" w:x="6522" w:y="7656"/>
      <w:spacing w:after="0"/>
    </w:pPr>
    <w:rPr>
      <w:rFonts w:ascii="Futura XBlkCn BT" w:hAnsi="Futura XBlkCn BT"/>
      <w:b/>
      <w:iCs/>
      <w:sz w:val="36"/>
    </w:rPr>
  </w:style>
  <w:style w:type="character" w:customStyle="1" w:styleId="Title-ReportChar">
    <w:name w:val="Title - Report Char"/>
    <w:link w:val="Title-Report"/>
    <w:rsid w:val="001A78CB"/>
    <w:rPr>
      <w:rFonts w:ascii="Futura XBlkCn BT" w:hAnsi="Futura XBlkCn BT"/>
      <w:b/>
      <w:iCs/>
      <w:sz w:val="36"/>
      <w:szCs w:val="21"/>
      <w:lang w:eastAsia="sr-Latn-RS"/>
    </w:rPr>
  </w:style>
  <w:style w:type="paragraph" w:customStyle="1" w:styleId="Title-Date">
    <w:name w:val="Title - Date"/>
    <w:basedOn w:val="Title-Report"/>
    <w:next w:val="Title-Other"/>
    <w:link w:val="Title-DateChar"/>
    <w:rsid w:val="001A78CB"/>
    <w:pPr>
      <w:framePr w:wrap="notBeside"/>
      <w:spacing w:after="60"/>
    </w:pPr>
    <w:rPr>
      <w:color w:val="808080"/>
      <w:sz w:val="28"/>
    </w:rPr>
  </w:style>
  <w:style w:type="paragraph" w:customStyle="1" w:styleId="Title-Other">
    <w:name w:val="Title - Other"/>
    <w:basedOn w:val="Normal"/>
    <w:next w:val="Title-Client1"/>
    <w:link w:val="Title-OtherChar"/>
    <w:rsid w:val="001A78CB"/>
    <w:pPr>
      <w:framePr w:w="4536" w:h="5670" w:hRule="exact" w:wrap="notBeside" w:vAnchor="page" w:hAnchor="page" w:x="6522" w:y="7656"/>
      <w:spacing w:after="120"/>
    </w:pPr>
    <w:rPr>
      <w:rFonts w:ascii="Futura XBlkCn BT" w:hAnsi="Futura XBlkCn BT"/>
      <w:b/>
      <w:iCs/>
      <w:color w:val="808080"/>
      <w:sz w:val="28"/>
    </w:rPr>
  </w:style>
  <w:style w:type="paragraph" w:customStyle="1" w:styleId="Title-Client1">
    <w:name w:val="Title - Client 1"/>
    <w:basedOn w:val="Title-Other"/>
    <w:next w:val="Title-Other"/>
    <w:link w:val="Title-Client1Char"/>
    <w:rsid w:val="001A78CB"/>
    <w:pPr>
      <w:framePr w:wrap="notBeside"/>
    </w:pPr>
  </w:style>
  <w:style w:type="character" w:customStyle="1" w:styleId="Title-Client1Char">
    <w:name w:val="Title - Client 1 Char"/>
    <w:link w:val="Title-Client1"/>
    <w:rsid w:val="001A78CB"/>
    <w:rPr>
      <w:rFonts w:ascii="Futura XBlkCn BT" w:hAnsi="Futura XBlkCn BT"/>
      <w:b/>
      <w:iCs/>
      <w:color w:val="808080"/>
      <w:sz w:val="28"/>
      <w:szCs w:val="21"/>
      <w:lang w:eastAsia="sr-Latn-RS"/>
    </w:rPr>
  </w:style>
  <w:style w:type="character" w:customStyle="1" w:styleId="Title-OtherChar">
    <w:name w:val="Title - Other Char"/>
    <w:link w:val="Title-Other"/>
    <w:rsid w:val="001A78CB"/>
    <w:rPr>
      <w:rFonts w:ascii="Futura XBlkCn BT" w:hAnsi="Futura XBlkCn BT"/>
      <w:b/>
      <w:iCs/>
      <w:color w:val="808080"/>
      <w:sz w:val="28"/>
      <w:szCs w:val="21"/>
      <w:lang w:eastAsia="sr-Latn-RS"/>
    </w:rPr>
  </w:style>
  <w:style w:type="character" w:customStyle="1" w:styleId="Title-DateChar">
    <w:name w:val="Title - Date Char"/>
    <w:link w:val="Title-Date"/>
    <w:rsid w:val="001A78CB"/>
    <w:rPr>
      <w:rFonts w:ascii="Futura XBlkCn BT" w:hAnsi="Futura XBlkCn BT"/>
      <w:b/>
      <w:iCs/>
      <w:color w:val="808080"/>
      <w:sz w:val="28"/>
      <w:szCs w:val="21"/>
      <w:lang w:eastAsia="sr-Latn-RS"/>
    </w:rPr>
  </w:style>
  <w:style w:type="paragraph" w:styleId="EndnoteText">
    <w:name w:val="endnote text"/>
    <w:basedOn w:val="Normal"/>
    <w:link w:val="EndnoteTextChar"/>
    <w:rsid w:val="001A78CB"/>
    <w:pPr>
      <w:spacing w:after="0"/>
    </w:pPr>
  </w:style>
  <w:style w:type="character" w:customStyle="1" w:styleId="EndnoteTextChar">
    <w:name w:val="Endnote Text Char"/>
    <w:basedOn w:val="DefaultParagraphFont"/>
    <w:link w:val="EndnoteText"/>
    <w:rsid w:val="001A78CB"/>
    <w:rPr>
      <w:rFonts w:ascii="Arial" w:hAnsi="Arial"/>
      <w:sz w:val="20"/>
      <w:szCs w:val="21"/>
      <w:lang w:eastAsia="sr-Latn-RS"/>
    </w:rPr>
  </w:style>
  <w:style w:type="character" w:styleId="EndnoteReference">
    <w:name w:val="endnote reference"/>
    <w:basedOn w:val="DefaultParagraphFont"/>
    <w:rsid w:val="001A78CB"/>
    <w:rPr>
      <w:vertAlign w:val="superscript"/>
    </w:rPr>
  </w:style>
  <w:style w:type="paragraph" w:customStyle="1" w:styleId="Title20">
    <w:name w:val="Title 2"/>
    <w:basedOn w:val="BodyText"/>
    <w:link w:val="Title2Char"/>
    <w:qFormat/>
    <w:rsid w:val="001A78CB"/>
    <w:pPr>
      <w:spacing w:before="240" w:after="120"/>
    </w:pPr>
    <w:rPr>
      <w:rFonts w:ascii="Futura Md BT" w:hAnsi="Futura Md BT"/>
      <w:b/>
      <w:sz w:val="24"/>
    </w:rPr>
  </w:style>
  <w:style w:type="character" w:customStyle="1" w:styleId="Title2Char">
    <w:name w:val="Title 2 Char"/>
    <w:link w:val="Title20"/>
    <w:rsid w:val="001A78CB"/>
    <w:rPr>
      <w:rFonts w:ascii="Futura Md BT" w:hAnsi="Futura Md BT"/>
      <w:b/>
      <w:sz w:val="24"/>
      <w:szCs w:val="21"/>
      <w:lang w:eastAsia="sr-Latn-RS"/>
    </w:rPr>
  </w:style>
  <w:style w:type="paragraph" w:customStyle="1" w:styleId="BulletsSub">
    <w:name w:val="Bullets Sub"/>
    <w:basedOn w:val="Normal"/>
    <w:qFormat/>
    <w:rsid w:val="001A78CB"/>
    <w:pPr>
      <w:numPr>
        <w:ilvl w:val="1"/>
        <w:numId w:val="7"/>
      </w:numPr>
      <w:spacing w:before="240" w:line="240" w:lineRule="auto"/>
    </w:pPr>
    <w:rPr>
      <w:rFonts w:ascii="Book Antiqua" w:eastAsia="Times New Roman" w:hAnsi="Book Antiqua" w:cs="Times New Roman"/>
      <w:sz w:val="22"/>
      <w:szCs w:val="20"/>
    </w:rPr>
  </w:style>
  <w:style w:type="paragraph" w:customStyle="1" w:styleId="BulletsSub-Sub">
    <w:name w:val="Bullets Sub-Sub"/>
    <w:basedOn w:val="Normal"/>
    <w:autoRedefine/>
    <w:qFormat/>
    <w:rsid w:val="001A78CB"/>
    <w:pPr>
      <w:numPr>
        <w:ilvl w:val="2"/>
        <w:numId w:val="7"/>
      </w:numPr>
      <w:spacing w:line="240" w:lineRule="auto"/>
    </w:pPr>
    <w:rPr>
      <w:rFonts w:ascii="Book Antiqua" w:eastAsia="Times New Roman" w:hAnsi="Book Antiqua" w:cs="Times New Roman"/>
      <w:sz w:val="22"/>
      <w:szCs w:val="20"/>
    </w:rPr>
  </w:style>
  <w:style w:type="paragraph" w:customStyle="1" w:styleId="Liste1">
    <w:name w:val="Liste1"/>
    <w:basedOn w:val="Normal"/>
    <w:qFormat/>
    <w:rsid w:val="001A78CB"/>
    <w:pPr>
      <w:numPr>
        <w:numId w:val="8"/>
      </w:numPr>
      <w:spacing w:before="240" w:line="240" w:lineRule="auto"/>
    </w:pPr>
    <w:rPr>
      <w:rFonts w:ascii="Book Antiqua" w:eastAsia="Times New Roman" w:hAnsi="Book Antiqua" w:cs="Times New Roman"/>
      <w:sz w:val="22"/>
      <w:szCs w:val="20"/>
    </w:rPr>
  </w:style>
  <w:style w:type="paragraph" w:customStyle="1" w:styleId="TitleSub">
    <w:name w:val="Title Sub"/>
    <w:basedOn w:val="Normal"/>
    <w:next w:val="Normal"/>
    <w:qFormat/>
    <w:rsid w:val="001A78CB"/>
    <w:pPr>
      <w:spacing w:before="360" w:after="360" w:line="240" w:lineRule="auto"/>
    </w:pPr>
    <w:rPr>
      <w:rFonts w:ascii="Futura Md BT" w:eastAsia="Times New Roman" w:hAnsi="Futura Md BT" w:cs="Times New Roman"/>
      <w:b/>
      <w:sz w:val="24"/>
      <w:szCs w:val="20"/>
    </w:rPr>
  </w:style>
  <w:style w:type="paragraph" w:customStyle="1" w:styleId="ECATableHeader">
    <w:name w:val="ECA Table Header"/>
    <w:basedOn w:val="KPCTableText"/>
    <w:next w:val="KPCTableText"/>
    <w:rsid w:val="001A78CB"/>
    <w:pPr>
      <w:spacing w:before="120" w:after="120"/>
    </w:pPr>
    <w:rPr>
      <w:b/>
    </w:rPr>
  </w:style>
  <w:style w:type="paragraph" w:customStyle="1" w:styleId="ECAReportTitle">
    <w:name w:val="ECA Report Title"/>
    <w:basedOn w:val="Title"/>
    <w:next w:val="Normal"/>
    <w:rsid w:val="001A78CB"/>
    <w:pPr>
      <w:framePr w:w="4820" w:h="6804" w:hRule="exact" w:wrap="notBeside" w:vAnchor="page" w:hAnchor="margin" w:y="7656"/>
      <w:spacing w:before="480"/>
      <w:ind w:left="567" w:hanging="567"/>
      <w:outlineLvl w:val="9"/>
    </w:pPr>
    <w:rPr>
      <w:b w:val="0"/>
      <w:color w:val="auto"/>
      <w:spacing w:val="10"/>
      <w:kern w:val="0"/>
      <w:szCs w:val="36"/>
    </w:rPr>
  </w:style>
  <w:style w:type="character" w:customStyle="1" w:styleId="apple-converted-space">
    <w:name w:val="apple-converted-space"/>
    <w:basedOn w:val="DefaultParagraphFont"/>
    <w:rsid w:val="001A78CB"/>
  </w:style>
  <w:style w:type="character" w:customStyle="1" w:styleId="apple-style-span">
    <w:name w:val="apple-style-span"/>
    <w:basedOn w:val="DefaultParagraphFont"/>
    <w:rsid w:val="001A78CB"/>
  </w:style>
  <w:style w:type="paragraph" w:styleId="HTMLPreformatted">
    <w:name w:val="HTML Preformatted"/>
    <w:basedOn w:val="Normal"/>
    <w:link w:val="HTMLPreformattedChar"/>
    <w:uiPriority w:val="99"/>
    <w:unhideWhenUsed/>
    <w:rsid w:val="001A78CB"/>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Courier New" w:hAnsi="Courier New" w:cs="Courier New"/>
      <w:lang w:eastAsia="en-GB"/>
    </w:rPr>
  </w:style>
  <w:style w:type="character" w:customStyle="1" w:styleId="HTMLPreformattedChar">
    <w:name w:val="HTML Preformatted Char"/>
    <w:basedOn w:val="DefaultParagraphFont"/>
    <w:link w:val="HTMLPreformatted"/>
    <w:uiPriority w:val="99"/>
    <w:rsid w:val="001A78CB"/>
    <w:rPr>
      <w:rFonts w:ascii="Courier New" w:hAnsi="Courier New" w:cs="Courier New"/>
      <w:sz w:val="20"/>
      <w:szCs w:val="21"/>
      <w:lang w:eastAsia="en-GB"/>
    </w:rPr>
  </w:style>
  <w:style w:type="paragraph" w:customStyle="1" w:styleId="ECALogoText">
    <w:name w:val="ECA Logo Text"/>
    <w:basedOn w:val="Normal"/>
    <w:next w:val="Normal"/>
    <w:rsid w:val="001A78CB"/>
    <w:pPr>
      <w:framePr w:w="3969" w:h="5954" w:hRule="exact" w:wrap="notBeside" w:vAnchor="page" w:hAnchor="margin" w:y="681"/>
      <w:spacing w:after="0" w:line="276" w:lineRule="auto"/>
      <w:ind w:right="2211"/>
      <w:jc w:val="both"/>
    </w:pPr>
    <w:rPr>
      <w:rFonts w:ascii="Futura Md BT" w:eastAsia="Times New Roman" w:hAnsi="Futura Md BT" w:cs="Times New Roman"/>
      <w:b/>
      <w:color w:val="1F497D" w:themeColor="text2"/>
      <w:spacing w:val="-4"/>
      <w:sz w:val="26"/>
      <w:szCs w:val="26"/>
    </w:rPr>
  </w:style>
  <w:style w:type="paragraph" w:customStyle="1" w:styleId="ECAKeymessage">
    <w:name w:val="ECA Key message"/>
    <w:basedOn w:val="KeyMessage"/>
    <w:link w:val="ECAKeymessageChar"/>
    <w:rsid w:val="001A78CB"/>
  </w:style>
  <w:style w:type="character" w:customStyle="1" w:styleId="ECAKeymessageChar">
    <w:name w:val="ECA Key message Char"/>
    <w:basedOn w:val="KeyMessageZchn"/>
    <w:link w:val="ECAKeymessage"/>
    <w:rsid w:val="001A78CB"/>
    <w:rPr>
      <w:rFonts w:ascii="Arial" w:hAnsi="Arial"/>
      <w:b/>
      <w:color w:val="365F91" w:themeColor="accent1" w:themeShade="BF"/>
      <w:szCs w:val="21"/>
      <w:lang w:eastAsia="sr-Latn-RS"/>
    </w:rPr>
  </w:style>
  <w:style w:type="paragraph" w:customStyle="1" w:styleId="StyleECABodyTextItalicRed">
    <w:name w:val="Style ECA Body Text + Italic Red"/>
    <w:basedOn w:val="Normal"/>
    <w:rsid w:val="001A78CB"/>
    <w:pPr>
      <w:spacing w:line="240" w:lineRule="auto"/>
    </w:pPr>
    <w:rPr>
      <w:rFonts w:ascii="Book Antiqua" w:eastAsia="Times New Roman" w:hAnsi="Book Antiqua" w:cs="Times New Roman"/>
      <w:i/>
      <w:iCs/>
      <w:color w:val="FF0000"/>
      <w:sz w:val="22"/>
      <w:szCs w:val="20"/>
    </w:rPr>
  </w:style>
  <w:style w:type="paragraph" w:customStyle="1" w:styleId="Default">
    <w:name w:val="Default"/>
    <w:rsid w:val="001A78CB"/>
    <w:pPr>
      <w:autoSpaceDE w:val="0"/>
      <w:autoSpaceDN w:val="0"/>
      <w:adjustRightInd w:val="0"/>
      <w:spacing w:after="0" w:line="240" w:lineRule="auto"/>
    </w:pPr>
    <w:rPr>
      <w:rFonts w:ascii="Times New Roman" w:eastAsia="Times New Roman" w:hAnsi="Times New Roman" w:cs="Times New Roman"/>
      <w:color w:val="000000"/>
      <w:sz w:val="24"/>
      <w:szCs w:val="24"/>
      <w:lang w:val="en-GB" w:eastAsia="en-GB"/>
    </w:rPr>
  </w:style>
  <w:style w:type="paragraph" w:customStyle="1" w:styleId="ECACaptionNEW">
    <w:name w:val="ECA Caption NEW"/>
    <w:basedOn w:val="Caption"/>
    <w:link w:val="ECACaptionNEWChar"/>
    <w:rsid w:val="001A78CB"/>
    <w:rPr>
      <w:rFonts w:cs="Arial"/>
      <w:b w:val="0"/>
      <w:bCs/>
      <w:i/>
      <w:iCs w:val="0"/>
    </w:rPr>
  </w:style>
  <w:style w:type="character" w:customStyle="1" w:styleId="ECACaptionNEWChar">
    <w:name w:val="ECA Caption NEW Char"/>
    <w:basedOn w:val="DefaultParagraphFont"/>
    <w:link w:val="ECACaptionNEW"/>
    <w:rsid w:val="001A78CB"/>
    <w:rPr>
      <w:rFonts w:ascii="Arial" w:hAnsi="Arial" w:cs="Arial"/>
      <w:bCs/>
      <w:i/>
      <w:color w:val="1F497D" w:themeColor="text2"/>
      <w:sz w:val="20"/>
      <w:szCs w:val="18"/>
      <w:lang w:eastAsia="sr-Latn-RS"/>
    </w:rPr>
  </w:style>
  <w:style w:type="paragraph" w:customStyle="1" w:styleId="Stylebullet12ptJustifiedLinespacingMultiple125li">
    <w:name w:val="Style bullet + 12 pt Justified Line spacing:  Multiple 1.25 li"/>
    <w:basedOn w:val="Normal"/>
    <w:rsid w:val="001A78CB"/>
    <w:pPr>
      <w:numPr>
        <w:numId w:val="10"/>
      </w:numPr>
      <w:spacing w:after="0" w:line="240" w:lineRule="auto"/>
    </w:pPr>
    <w:rPr>
      <w:rFonts w:ascii="Times New Roman" w:eastAsia="Times New Roman" w:hAnsi="Times New Roman" w:cs="Times New Roman"/>
      <w:sz w:val="24"/>
      <w:szCs w:val="24"/>
      <w:lang w:val="en-US"/>
    </w:rPr>
  </w:style>
  <w:style w:type="paragraph" w:styleId="TOCHeading">
    <w:name w:val="TOC Heading"/>
    <w:basedOn w:val="Heading1"/>
    <w:next w:val="Normal"/>
    <w:uiPriority w:val="39"/>
    <w:unhideWhenUsed/>
    <w:qFormat/>
    <w:rsid w:val="001A78CB"/>
    <w:pPr>
      <w:keepLines/>
      <w:numPr>
        <w:numId w:val="0"/>
      </w:numPr>
      <w:spacing w:before="240" w:after="0"/>
      <w:outlineLvl w:val="9"/>
    </w:pPr>
    <w:rPr>
      <w:b w:val="0"/>
      <w:color w:val="365F91" w:themeColor="accent1" w:themeShade="BF"/>
      <w:spacing w:val="0"/>
      <w:sz w:val="32"/>
      <w:lang w:val="de-AT" w:eastAsia="de-AT"/>
    </w:rPr>
  </w:style>
  <w:style w:type="character" w:customStyle="1" w:styleId="eop">
    <w:name w:val="eop"/>
    <w:basedOn w:val="DefaultParagraphFont"/>
    <w:rsid w:val="001A78CB"/>
  </w:style>
  <w:style w:type="character" w:customStyle="1" w:styleId="NormalWebChar">
    <w:name w:val="Normal (Web) Char"/>
    <w:aliases w:val="Char Char,Normal (Web) Char Char Char Char Char Char1,Normal (Web) Char Char Char Char Char Char Char,Normal (Web) Char Char Char Char Char Char Char Char Char,Normal (Web) Char Char Char Char Char Char Char Char Char Char Char Char"/>
    <w:basedOn w:val="DefaultParagraphFont"/>
    <w:link w:val="NormalWeb"/>
    <w:uiPriority w:val="99"/>
    <w:locked/>
    <w:rsid w:val="001A78CB"/>
    <w:rPr>
      <w:rFonts w:ascii="Times New Roman" w:eastAsia="Times New Roman" w:hAnsi="Times New Roman" w:cs="Times New Roman"/>
      <w:sz w:val="24"/>
      <w:szCs w:val="24"/>
    </w:rPr>
  </w:style>
  <w:style w:type="paragraph" w:styleId="NormalWeb">
    <w:name w:val="Normal (Web)"/>
    <w:aliases w:val="Char,Normal (Web) Char Char Char Char Char,Normal (Web) Char Char Char Char Char Char,Normal (Web) Char Char Char Char Char Char Char Char,Normal (Web) Char Char Char Char Char Char Char Char Char Char Char,Normal (Web) Char Char Char Char"/>
    <w:basedOn w:val="Normal"/>
    <w:link w:val="NormalWebChar"/>
    <w:uiPriority w:val="99"/>
    <w:unhideWhenUsed/>
    <w:qFormat/>
    <w:rsid w:val="001A78CB"/>
    <w:pPr>
      <w:spacing w:before="100" w:beforeAutospacing="1" w:after="100" w:afterAutospacing="1" w:line="240" w:lineRule="auto"/>
    </w:pPr>
    <w:rPr>
      <w:rFonts w:ascii="Times New Roman" w:eastAsia="Times New Roman" w:hAnsi="Times New Roman" w:cs="Times New Roman"/>
      <w:sz w:val="24"/>
      <w:szCs w:val="24"/>
      <w:lang w:eastAsia="en-US"/>
    </w:rPr>
  </w:style>
  <w:style w:type="paragraph" w:styleId="ListBullet2">
    <w:name w:val="List Bullet 2"/>
    <w:basedOn w:val="Normal"/>
    <w:uiPriority w:val="8"/>
    <w:unhideWhenUsed/>
    <w:qFormat/>
    <w:rsid w:val="001A78CB"/>
    <w:pPr>
      <w:numPr>
        <w:ilvl w:val="1"/>
        <w:numId w:val="11"/>
      </w:numPr>
      <w:spacing w:after="120" w:line="240" w:lineRule="atLeast"/>
    </w:pPr>
    <w:rPr>
      <w:rFonts w:asciiTheme="minorHAnsi" w:hAnsiTheme="minorHAnsi"/>
      <w:kern w:val="18"/>
      <w:sz w:val="18"/>
      <w:szCs w:val="18"/>
      <w:lang w:eastAsia="en-US"/>
    </w:rPr>
  </w:style>
  <w:style w:type="paragraph" w:styleId="ListBullet3">
    <w:name w:val="List Bullet 3"/>
    <w:basedOn w:val="Normal"/>
    <w:uiPriority w:val="9"/>
    <w:unhideWhenUsed/>
    <w:qFormat/>
    <w:rsid w:val="001A78CB"/>
    <w:pPr>
      <w:numPr>
        <w:ilvl w:val="2"/>
        <w:numId w:val="11"/>
      </w:numPr>
      <w:spacing w:after="120" w:line="240" w:lineRule="atLeast"/>
    </w:pPr>
    <w:rPr>
      <w:rFonts w:asciiTheme="minorHAnsi" w:hAnsiTheme="minorHAnsi"/>
      <w:kern w:val="18"/>
      <w:sz w:val="18"/>
      <w:szCs w:val="18"/>
      <w:lang w:eastAsia="en-US"/>
    </w:rPr>
  </w:style>
  <w:style w:type="character" w:customStyle="1" w:styleId="ECoNormalChar">
    <w:name w:val="E Co. Normal Char"/>
    <w:basedOn w:val="DefaultParagraphFont"/>
    <w:link w:val="ECoNormal"/>
    <w:locked/>
    <w:rsid w:val="001A78CB"/>
    <w:rPr>
      <w:rFonts w:ascii="Trebuchet MS" w:eastAsiaTheme="minorEastAsia" w:hAnsi="Trebuchet MS" w:cs="Times New Roman"/>
      <w:color w:val="595959"/>
    </w:rPr>
  </w:style>
  <w:style w:type="paragraph" w:customStyle="1" w:styleId="ECoNormal">
    <w:name w:val="E Co. Normal"/>
    <w:basedOn w:val="Normal"/>
    <w:next w:val="Normal"/>
    <w:link w:val="ECoNormalChar"/>
    <w:qFormat/>
    <w:rsid w:val="001A78CB"/>
    <w:pPr>
      <w:spacing w:after="0" w:line="276" w:lineRule="auto"/>
      <w:jc w:val="both"/>
    </w:pPr>
    <w:rPr>
      <w:rFonts w:ascii="Trebuchet MS" w:eastAsiaTheme="minorEastAsia" w:hAnsi="Trebuchet MS" w:cs="Times New Roman"/>
      <w:color w:val="595959"/>
      <w:sz w:val="22"/>
      <w:szCs w:val="22"/>
      <w:lang w:eastAsia="en-US"/>
    </w:rPr>
  </w:style>
  <w:style w:type="paragraph" w:customStyle="1" w:styleId="BodyText20">
    <w:name w:val="Body Text2"/>
    <w:basedOn w:val="Normal"/>
    <w:autoRedefine/>
    <w:qFormat/>
    <w:rsid w:val="001A78CB"/>
    <w:pPr>
      <w:spacing w:after="0" w:line="240" w:lineRule="auto"/>
      <w:jc w:val="both"/>
    </w:pPr>
    <w:rPr>
      <w:rFonts w:asciiTheme="minorHAnsi" w:hAnsiTheme="minorHAnsi" w:cs="Times New Roman"/>
      <w:iCs/>
      <w:snapToGrid w:val="0"/>
      <w:color w:val="000000" w:themeColor="text1"/>
      <w:spacing w:val="-3"/>
      <w:szCs w:val="20"/>
      <w:lang w:val="en-US" w:eastAsia="en-US"/>
    </w:rPr>
  </w:style>
  <w:style w:type="paragraph" w:customStyle="1" w:styleId="BodyText3">
    <w:name w:val="Body Text3"/>
    <w:basedOn w:val="Normal"/>
    <w:autoRedefine/>
    <w:qFormat/>
    <w:rsid w:val="001A78CB"/>
    <w:pPr>
      <w:spacing w:before="120" w:after="120" w:line="276" w:lineRule="auto"/>
    </w:pPr>
    <w:rPr>
      <w:rFonts w:asciiTheme="minorHAnsi" w:eastAsiaTheme="minorEastAsia" w:hAnsiTheme="minorHAnsi" w:cs="Times New Roman"/>
      <w:color w:val="000000" w:themeColor="text1"/>
      <w:spacing w:val="-3"/>
      <w:sz w:val="18"/>
      <w:szCs w:val="20"/>
      <w:lang w:val="en-US" w:eastAsia="en-US"/>
    </w:rPr>
  </w:style>
  <w:style w:type="character" w:customStyle="1" w:styleId="BodytextChar0">
    <w:name w:val="Body text Char"/>
    <w:basedOn w:val="DefaultParagraphFont"/>
    <w:link w:val="BodyText1"/>
    <w:locked/>
    <w:rsid w:val="001A78CB"/>
    <w:rPr>
      <w:iCs/>
      <w:szCs w:val="24"/>
    </w:rPr>
  </w:style>
  <w:style w:type="paragraph" w:customStyle="1" w:styleId="BodyText1">
    <w:name w:val="Body Text1"/>
    <w:link w:val="BodytextChar0"/>
    <w:rsid w:val="001A78CB"/>
    <w:pPr>
      <w:spacing w:after="240" w:line="240" w:lineRule="auto"/>
      <w:jc w:val="both"/>
    </w:pPr>
    <w:rPr>
      <w:iCs/>
      <w:szCs w:val="24"/>
    </w:rPr>
  </w:style>
  <w:style w:type="character" w:customStyle="1" w:styleId="ECABulletsChar">
    <w:name w:val="ECA Bullets Char"/>
    <w:basedOn w:val="DefaultParagraphFont"/>
    <w:link w:val="ECABullets"/>
    <w:locked/>
    <w:rsid w:val="001A78CB"/>
    <w:rPr>
      <w:rFonts w:ascii="Garamond" w:eastAsiaTheme="minorEastAsia" w:hAnsi="Garamond" w:cs="Garamond"/>
      <w:sz w:val="24"/>
      <w:szCs w:val="24"/>
      <w:lang w:val="en-IE" w:eastAsia="en-IE"/>
    </w:rPr>
  </w:style>
  <w:style w:type="paragraph" w:customStyle="1" w:styleId="ECABullets">
    <w:name w:val="ECA Bullets"/>
    <w:basedOn w:val="Normal"/>
    <w:link w:val="ECABulletsChar"/>
    <w:qFormat/>
    <w:rsid w:val="001A78CB"/>
    <w:pPr>
      <w:numPr>
        <w:numId w:val="12"/>
      </w:numPr>
      <w:tabs>
        <w:tab w:val="num" w:pos="360"/>
        <w:tab w:val="num" w:pos="644"/>
        <w:tab w:val="num" w:pos="720"/>
      </w:tabs>
      <w:spacing w:after="0" w:line="240" w:lineRule="auto"/>
      <w:ind w:left="720" w:hanging="360"/>
      <w:jc w:val="both"/>
    </w:pPr>
    <w:rPr>
      <w:rFonts w:ascii="Garamond" w:eastAsiaTheme="minorEastAsia" w:hAnsi="Garamond" w:cs="Garamond"/>
      <w:sz w:val="24"/>
      <w:szCs w:val="24"/>
      <w:lang w:val="en-IE" w:eastAsia="en-IE"/>
    </w:rPr>
  </w:style>
  <w:style w:type="character" w:customStyle="1" w:styleId="ECASourceTextChar">
    <w:name w:val="ECA Source Text Char"/>
    <w:basedOn w:val="DefaultParagraphFont"/>
    <w:link w:val="ECASourceText"/>
    <w:locked/>
    <w:rsid w:val="001A78CB"/>
    <w:rPr>
      <w:color w:val="A6A6A6" w:themeColor="background1" w:themeShade="A6"/>
      <w:sz w:val="18"/>
    </w:rPr>
  </w:style>
  <w:style w:type="paragraph" w:customStyle="1" w:styleId="ECASourceText">
    <w:name w:val="ECA Source Text"/>
    <w:basedOn w:val="Normal"/>
    <w:next w:val="Normal"/>
    <w:link w:val="ECASourceTextChar"/>
    <w:qFormat/>
    <w:rsid w:val="001A78CB"/>
    <w:pPr>
      <w:spacing w:before="60" w:after="360" w:line="254" w:lineRule="auto"/>
    </w:pPr>
    <w:rPr>
      <w:rFonts w:asciiTheme="minorHAnsi" w:hAnsiTheme="minorHAnsi"/>
      <w:color w:val="A6A6A6" w:themeColor="background1" w:themeShade="A6"/>
      <w:sz w:val="18"/>
      <w:szCs w:val="22"/>
      <w:lang w:eastAsia="en-US"/>
    </w:rPr>
  </w:style>
  <w:style w:type="paragraph" w:styleId="NoSpacing">
    <w:name w:val="No Spacing"/>
    <w:link w:val="NoSpacingChar"/>
    <w:uiPriority w:val="1"/>
    <w:qFormat/>
    <w:rsid w:val="001A78CB"/>
    <w:pPr>
      <w:spacing w:after="0" w:line="240" w:lineRule="auto"/>
    </w:pPr>
    <w:rPr>
      <w:rFonts w:ascii="Calibri" w:eastAsia="Times New Roman" w:hAnsi="Calibri" w:cs="Times New Roman"/>
      <w:lang w:val="en-US"/>
    </w:rPr>
  </w:style>
  <w:style w:type="character" w:customStyle="1" w:styleId="NoSpacingChar">
    <w:name w:val="No Spacing Char"/>
    <w:link w:val="NoSpacing"/>
    <w:uiPriority w:val="1"/>
    <w:rsid w:val="001A78CB"/>
    <w:rPr>
      <w:rFonts w:ascii="Calibri" w:eastAsia="Times New Roman" w:hAnsi="Calibri" w:cs="Times New Roman"/>
      <w:lang w:val="en-US"/>
    </w:rPr>
  </w:style>
  <w:style w:type="character" w:customStyle="1" w:styleId="tl">
    <w:name w:val="tl"/>
    <w:basedOn w:val="DefaultParagraphFont"/>
    <w:rsid w:val="001A78CB"/>
  </w:style>
  <w:style w:type="paragraph" w:styleId="ListBullet">
    <w:name w:val="List Bullet"/>
    <w:basedOn w:val="Normal"/>
    <w:uiPriority w:val="99"/>
    <w:semiHidden/>
    <w:unhideWhenUsed/>
    <w:rsid w:val="001A78CB"/>
    <w:pPr>
      <w:numPr>
        <w:numId w:val="13"/>
      </w:numPr>
      <w:contextualSpacing/>
    </w:pPr>
  </w:style>
  <w:style w:type="paragraph" w:customStyle="1" w:styleId="TableParagraph">
    <w:name w:val="Table Paragraph"/>
    <w:basedOn w:val="Normal"/>
    <w:uiPriority w:val="1"/>
    <w:qFormat/>
    <w:rsid w:val="001A78CB"/>
    <w:pPr>
      <w:widowControl w:val="0"/>
      <w:spacing w:after="0" w:line="240" w:lineRule="auto"/>
    </w:pPr>
    <w:rPr>
      <w:rFonts w:asciiTheme="minorHAnsi" w:hAnsiTheme="minorHAnsi"/>
      <w:sz w:val="22"/>
      <w:szCs w:val="22"/>
      <w:lang w:val="en-US" w:eastAsia="en-US"/>
    </w:rPr>
  </w:style>
  <w:style w:type="character" w:customStyle="1" w:styleId="ECADocumentSubtitleChar">
    <w:name w:val="ECA Document Subtitle Char"/>
    <w:basedOn w:val="DefaultParagraphFont"/>
    <w:link w:val="ECADocumentSubtitle"/>
    <w:uiPriority w:val="23"/>
    <w:locked/>
    <w:rsid w:val="001A78CB"/>
    <w:rPr>
      <w:rFonts w:asciiTheme="majorHAnsi" w:eastAsiaTheme="majorEastAsia" w:hAnsiTheme="majorHAnsi" w:cstheme="majorBidi"/>
      <w:b/>
      <w:color w:val="9BBB59" w:themeColor="accent3"/>
      <w:spacing w:val="-10"/>
      <w:kern w:val="28"/>
      <w:sz w:val="52"/>
      <w:szCs w:val="56"/>
    </w:rPr>
  </w:style>
  <w:style w:type="paragraph" w:customStyle="1" w:styleId="ECADocumentSubtitle">
    <w:name w:val="ECA Document Subtitle"/>
    <w:basedOn w:val="Title"/>
    <w:link w:val="ECADocumentSubtitleChar"/>
    <w:uiPriority w:val="23"/>
    <w:qFormat/>
    <w:rsid w:val="001A78CB"/>
    <w:pPr>
      <w:spacing w:before="240" w:after="240" w:line="256" w:lineRule="auto"/>
    </w:pPr>
    <w:rPr>
      <w:color w:val="9BBB59" w:themeColor="accent3"/>
      <w:sz w:val="52"/>
      <w:lang w:eastAsia="en-US"/>
    </w:rPr>
  </w:style>
  <w:style w:type="paragraph" w:customStyle="1" w:styleId="bodytext0">
    <w:name w:val="bodytext"/>
    <w:basedOn w:val="Normal"/>
    <w:rsid w:val="001A78CB"/>
    <w:pPr>
      <w:spacing w:before="100" w:beforeAutospacing="1" w:after="100" w:afterAutospacing="1" w:line="240" w:lineRule="auto"/>
    </w:pPr>
    <w:rPr>
      <w:rFonts w:ascii="Times New Roman" w:eastAsia="Times New Roman" w:hAnsi="Times New Roman" w:cs="Times New Roman"/>
      <w:sz w:val="24"/>
      <w:szCs w:val="24"/>
      <w:lang w:val="en-US" w:eastAsia="en-US"/>
    </w:rPr>
  </w:style>
  <w:style w:type="paragraph" w:customStyle="1" w:styleId="BVIfnrCarCarCarCarChar">
    <w:name w:val="BVI fnr Car Car Car Car Char"/>
    <w:basedOn w:val="Normal"/>
    <w:uiPriority w:val="99"/>
    <w:qFormat/>
    <w:rsid w:val="001A78CB"/>
    <w:pPr>
      <w:spacing w:after="160" w:line="240" w:lineRule="exact"/>
      <w:jc w:val="both"/>
    </w:pPr>
    <w:rPr>
      <w:rFonts w:asciiTheme="minorHAnsi" w:hAnsiTheme="minorHAnsi"/>
      <w:sz w:val="22"/>
      <w:szCs w:val="22"/>
      <w:vertAlign w:val="superscript"/>
      <w:lang w:val="en-US" w:eastAsia="en-US"/>
    </w:rPr>
  </w:style>
  <w:style w:type="paragraph" w:customStyle="1" w:styleId="ECAList">
    <w:name w:val="ECA List"/>
    <w:basedOn w:val="Normal"/>
    <w:qFormat/>
    <w:rsid w:val="001A78CB"/>
    <w:pPr>
      <w:tabs>
        <w:tab w:val="num" w:pos="360"/>
      </w:tabs>
      <w:spacing w:before="240" w:line="240" w:lineRule="auto"/>
      <w:ind w:left="1134" w:hanging="567"/>
    </w:pPr>
    <w:rPr>
      <w:rFonts w:ascii="Book Antiqua" w:eastAsia="Times New Roman" w:hAnsi="Book Antiqua" w:cs="Times New Roman"/>
      <w:sz w:val="22"/>
      <w:szCs w:val="20"/>
      <w:lang w:eastAsia="en-US"/>
    </w:rPr>
  </w:style>
  <w:style w:type="paragraph" w:customStyle="1" w:styleId="ECABulletsSub">
    <w:name w:val="ECA Bullets Sub"/>
    <w:basedOn w:val="Normal"/>
    <w:qFormat/>
    <w:rsid w:val="001A78CB"/>
    <w:pPr>
      <w:tabs>
        <w:tab w:val="num" w:pos="1701"/>
      </w:tabs>
      <w:spacing w:before="240" w:line="240" w:lineRule="auto"/>
      <w:ind w:left="1701" w:hanging="567"/>
    </w:pPr>
    <w:rPr>
      <w:rFonts w:ascii="Book Antiqua" w:eastAsia="Times New Roman" w:hAnsi="Book Antiqua" w:cs="Times New Roman"/>
      <w:sz w:val="22"/>
      <w:szCs w:val="20"/>
      <w:lang w:eastAsia="en-US"/>
    </w:rPr>
  </w:style>
  <w:style w:type="paragraph" w:customStyle="1" w:styleId="ECATitle">
    <w:name w:val="ECA Title"/>
    <w:basedOn w:val="Normal"/>
    <w:next w:val="Normal"/>
    <w:qFormat/>
    <w:rsid w:val="001A78CB"/>
    <w:pPr>
      <w:keepNext/>
      <w:spacing w:before="480" w:after="480" w:line="240" w:lineRule="auto"/>
      <w:ind w:left="567" w:hanging="567"/>
    </w:pPr>
    <w:rPr>
      <w:rFonts w:ascii="Futura XBlkCn BT" w:eastAsia="Times New Roman" w:hAnsi="Futura XBlkCn BT" w:cs="Times New Roman"/>
      <w:color w:val="FFC000"/>
      <w:spacing w:val="10"/>
      <w:sz w:val="36"/>
      <w:szCs w:val="20"/>
      <w:lang w:eastAsia="en-US"/>
    </w:rPr>
  </w:style>
  <w:style w:type="paragraph" w:customStyle="1" w:styleId="ECABulletsSub-Sub">
    <w:name w:val="ECA Bullets Sub-Sub"/>
    <w:basedOn w:val="Normal"/>
    <w:autoRedefine/>
    <w:qFormat/>
    <w:rsid w:val="001A78CB"/>
    <w:pPr>
      <w:tabs>
        <w:tab w:val="num" w:pos="2268"/>
      </w:tabs>
      <w:spacing w:line="240" w:lineRule="auto"/>
      <w:ind w:left="2268" w:hanging="567"/>
    </w:pPr>
    <w:rPr>
      <w:rFonts w:ascii="Book Antiqua" w:eastAsia="Times New Roman" w:hAnsi="Book Antiqua" w:cs="Times New Roman"/>
      <w:sz w:val="22"/>
      <w:szCs w:val="20"/>
      <w:lang w:eastAsia="en-US"/>
    </w:rPr>
  </w:style>
  <w:style w:type="paragraph" w:customStyle="1" w:styleId="ECAHeading2">
    <w:name w:val="ECA Heading 2"/>
    <w:basedOn w:val="Heading2"/>
    <w:next w:val="Normal"/>
    <w:qFormat/>
    <w:rsid w:val="001A78CB"/>
    <w:pPr>
      <w:numPr>
        <w:ilvl w:val="0"/>
        <w:numId w:val="0"/>
      </w:numPr>
      <w:tabs>
        <w:tab w:val="num" w:pos="360"/>
        <w:tab w:val="left" w:pos="1134"/>
      </w:tabs>
      <w:spacing w:line="240" w:lineRule="auto"/>
      <w:ind w:left="1134" w:hanging="1134"/>
    </w:pPr>
    <w:rPr>
      <w:rFonts w:ascii="Futura Md BT" w:eastAsia="Times New Roman" w:hAnsi="Futura Md BT" w:cs="Times New Roman"/>
      <w:color w:val="auto"/>
      <w:spacing w:val="10"/>
      <w:szCs w:val="20"/>
      <w:lang w:eastAsia="en-US"/>
    </w:rPr>
  </w:style>
  <w:style w:type="paragraph" w:customStyle="1" w:styleId="ECATableText">
    <w:name w:val="ECA Table Text"/>
    <w:basedOn w:val="Normal"/>
    <w:qFormat/>
    <w:rsid w:val="001A78CB"/>
    <w:pPr>
      <w:keepNext/>
      <w:spacing w:before="60" w:after="60" w:line="240" w:lineRule="auto"/>
    </w:pPr>
    <w:rPr>
      <w:rFonts w:eastAsia="Times New Roman" w:cs="Arial"/>
      <w:sz w:val="18"/>
      <w:szCs w:val="20"/>
      <w:lang w:eastAsia="en-US"/>
    </w:rPr>
  </w:style>
  <w:style w:type="paragraph" w:customStyle="1" w:styleId="MACSBulletList1">
    <w:name w:val="MACS_BulletList1"/>
    <w:basedOn w:val="Normal"/>
    <w:qFormat/>
    <w:rsid w:val="001A78CB"/>
    <w:pPr>
      <w:numPr>
        <w:numId w:val="15"/>
      </w:numPr>
      <w:spacing w:before="120" w:after="120" w:line="276" w:lineRule="auto"/>
      <w:ind w:left="717"/>
    </w:pPr>
    <w:rPr>
      <w:rFonts w:asciiTheme="minorHAnsi" w:hAnsiTheme="minorHAnsi" w:cstheme="minorHAnsi"/>
      <w:sz w:val="21"/>
      <w:szCs w:val="22"/>
      <w:lang w:val="en-US" w:eastAsia="en-US"/>
    </w:rPr>
  </w:style>
  <w:style w:type="paragraph" w:customStyle="1" w:styleId="Char2">
    <w:name w:val="Char2"/>
    <w:basedOn w:val="Normal"/>
    <w:uiPriority w:val="99"/>
    <w:rsid w:val="001A78CB"/>
    <w:pPr>
      <w:spacing w:before="60" w:after="160" w:line="240" w:lineRule="exact"/>
      <w:jc w:val="both"/>
    </w:pPr>
    <w:rPr>
      <w:sz w:val="21"/>
      <w:vertAlign w:val="superscript"/>
      <w:lang w:eastAsia="en-US"/>
    </w:rPr>
  </w:style>
  <w:style w:type="paragraph" w:customStyle="1" w:styleId="FigureTableTitle">
    <w:name w:val="Figure &amp; Table Title"/>
    <w:basedOn w:val="Normal"/>
    <w:qFormat/>
    <w:rsid w:val="001A78CB"/>
    <w:pPr>
      <w:spacing w:before="120" w:after="120" w:line="240" w:lineRule="auto"/>
      <w:jc w:val="center"/>
    </w:pPr>
    <w:rPr>
      <w:rFonts w:ascii="Times New Roman Bold" w:eastAsia="Calibri" w:hAnsi="Times New Roman Bold" w:cs="Arial"/>
      <w:b/>
      <w:color w:val="0070C0"/>
      <w:sz w:val="24"/>
      <w:szCs w:val="16"/>
      <w:lang w:val="en-US" w:eastAsia="en-US" w:bidi="th-TH"/>
    </w:rPr>
  </w:style>
  <w:style w:type="character" w:styleId="Strong">
    <w:name w:val="Strong"/>
    <w:uiPriority w:val="22"/>
    <w:qFormat/>
    <w:rsid w:val="001A78CB"/>
    <w:rPr>
      <w:b/>
      <w:bCs/>
    </w:rPr>
  </w:style>
  <w:style w:type="paragraph" w:styleId="ListNumber3">
    <w:name w:val="List Number 3"/>
    <w:basedOn w:val="Normal"/>
    <w:uiPriority w:val="99"/>
    <w:semiHidden/>
    <w:unhideWhenUsed/>
    <w:rsid w:val="001A78CB"/>
    <w:pPr>
      <w:numPr>
        <w:numId w:val="16"/>
      </w:numPr>
      <w:pBdr>
        <w:top w:val="none" w:sz="4" w:space="0" w:color="000000"/>
        <w:left w:val="none" w:sz="4" w:space="0" w:color="000000"/>
        <w:bottom w:val="none" w:sz="4" w:space="0" w:color="000000"/>
        <w:right w:val="none" w:sz="4" w:space="0" w:color="000000"/>
        <w:between w:val="none" w:sz="4" w:space="0" w:color="000000"/>
      </w:pBdr>
      <w:spacing w:before="60" w:after="60" w:line="276" w:lineRule="auto"/>
      <w:contextualSpacing/>
      <w:jc w:val="both"/>
    </w:pPr>
    <w:rPr>
      <w:rFonts w:ascii="Times New Roman" w:eastAsia="MS Mincho" w:hAnsi="Times New Roman" w:cs="Times New Roman"/>
      <w:sz w:val="22"/>
      <w:szCs w:val="22"/>
      <w:lang w:val="en-US" w:eastAsia="en-US"/>
    </w:rPr>
  </w:style>
  <w:style w:type="paragraph" w:styleId="ListNumber2">
    <w:name w:val="List Number 2"/>
    <w:basedOn w:val="Normal"/>
    <w:uiPriority w:val="99"/>
    <w:semiHidden/>
    <w:unhideWhenUsed/>
    <w:rsid w:val="001A78CB"/>
    <w:pPr>
      <w:numPr>
        <w:numId w:val="17"/>
      </w:numPr>
      <w:pBdr>
        <w:top w:val="none" w:sz="4" w:space="0" w:color="000000"/>
        <w:left w:val="none" w:sz="4" w:space="0" w:color="000000"/>
        <w:bottom w:val="none" w:sz="4" w:space="0" w:color="000000"/>
        <w:right w:val="none" w:sz="4" w:space="0" w:color="000000"/>
        <w:between w:val="none" w:sz="4" w:space="0" w:color="000000"/>
      </w:pBdr>
      <w:spacing w:before="60" w:after="60" w:line="276" w:lineRule="auto"/>
      <w:contextualSpacing/>
      <w:jc w:val="both"/>
    </w:pPr>
    <w:rPr>
      <w:rFonts w:ascii="Times New Roman" w:eastAsia="MS Mincho" w:hAnsi="Times New Roman" w:cs="Times New Roman"/>
      <w:sz w:val="22"/>
      <w:szCs w:val="22"/>
      <w:lang w:val="en-US" w:eastAsia="en-US"/>
    </w:rPr>
  </w:style>
  <w:style w:type="paragraph" w:customStyle="1" w:styleId="HeaderTitle">
    <w:name w:val="HeaderTitle"/>
    <w:basedOn w:val="Normal"/>
    <w:next w:val="Normal"/>
    <w:unhideWhenUsed/>
    <w:rsid w:val="001A78CB"/>
    <w:pPr>
      <w:tabs>
        <w:tab w:val="center" w:pos="4513"/>
        <w:tab w:val="right" w:pos="9026"/>
      </w:tabs>
      <w:spacing w:after="0" w:line="240" w:lineRule="auto"/>
    </w:pPr>
    <w:rPr>
      <w:rFonts w:asciiTheme="minorHAnsi" w:hAnsiTheme="minorHAnsi"/>
      <w:b/>
      <w:noProof/>
      <w:kern w:val="18"/>
      <w:sz w:val="16"/>
      <w:szCs w:val="18"/>
      <w:lang w:eastAsia="en-US"/>
    </w:rPr>
  </w:style>
  <w:style w:type="paragraph" w:customStyle="1" w:styleId="TableListBullet">
    <w:name w:val="Table List Bullet"/>
    <w:basedOn w:val="Normal"/>
    <w:uiPriority w:val="14"/>
    <w:qFormat/>
    <w:rsid w:val="001A78CB"/>
    <w:pPr>
      <w:numPr>
        <w:numId w:val="18"/>
      </w:numPr>
      <w:spacing w:after="40" w:line="240" w:lineRule="auto"/>
    </w:pPr>
    <w:rPr>
      <w:rFonts w:asciiTheme="minorHAnsi" w:hAnsiTheme="minorHAnsi"/>
      <w:kern w:val="18"/>
      <w:sz w:val="16"/>
      <w:szCs w:val="18"/>
      <w:lang w:eastAsia="en-US"/>
    </w:rPr>
  </w:style>
  <w:style w:type="paragraph" w:customStyle="1" w:styleId="TableListBullet2">
    <w:name w:val="Table List Bullet 2"/>
    <w:basedOn w:val="Normal"/>
    <w:uiPriority w:val="15"/>
    <w:qFormat/>
    <w:rsid w:val="001A78CB"/>
    <w:pPr>
      <w:numPr>
        <w:ilvl w:val="1"/>
        <w:numId w:val="18"/>
      </w:numPr>
      <w:spacing w:after="40" w:line="240" w:lineRule="auto"/>
    </w:pPr>
    <w:rPr>
      <w:rFonts w:asciiTheme="minorHAnsi" w:hAnsiTheme="minorHAnsi"/>
      <w:kern w:val="18"/>
      <w:sz w:val="16"/>
      <w:szCs w:val="18"/>
      <w:lang w:eastAsia="en-US"/>
    </w:rPr>
  </w:style>
  <w:style w:type="paragraph" w:customStyle="1" w:styleId="TableListBullet3">
    <w:name w:val="Table List Bullet 3"/>
    <w:basedOn w:val="Normal"/>
    <w:uiPriority w:val="16"/>
    <w:qFormat/>
    <w:rsid w:val="001A78CB"/>
    <w:pPr>
      <w:numPr>
        <w:ilvl w:val="2"/>
        <w:numId w:val="18"/>
      </w:numPr>
      <w:spacing w:after="40" w:line="240" w:lineRule="auto"/>
    </w:pPr>
    <w:rPr>
      <w:rFonts w:asciiTheme="minorHAnsi" w:hAnsiTheme="minorHAnsi"/>
      <w:kern w:val="18"/>
      <w:sz w:val="16"/>
      <w:szCs w:val="18"/>
      <w:lang w:eastAsia="en-US"/>
    </w:rPr>
  </w:style>
  <w:style w:type="character" w:customStyle="1" w:styleId="overflow-hidden">
    <w:name w:val="overflow-hidden"/>
    <w:basedOn w:val="DefaultParagraphFont"/>
    <w:rsid w:val="001A78CB"/>
  </w:style>
  <w:style w:type="character" w:styleId="IntenseEmphasis">
    <w:name w:val="Intense Emphasis"/>
    <w:basedOn w:val="DefaultParagraphFont"/>
    <w:uiPriority w:val="21"/>
    <w:qFormat/>
    <w:rsid w:val="001A78CB"/>
    <w:rPr>
      <w:i/>
      <w:iCs/>
      <w:color w:val="365F91" w:themeColor="accent1" w:themeShade="BF"/>
    </w:rPr>
  </w:style>
  <w:style w:type="paragraph" w:styleId="IntenseQuote">
    <w:name w:val="Intense Quote"/>
    <w:basedOn w:val="Normal"/>
    <w:next w:val="Normal"/>
    <w:link w:val="IntenseQuoteChar"/>
    <w:uiPriority w:val="30"/>
    <w:qFormat/>
    <w:rsid w:val="001A78CB"/>
    <w:pPr>
      <w:pBdr>
        <w:top w:val="single" w:sz="4" w:space="10" w:color="365F91" w:themeColor="accent1" w:themeShade="BF"/>
        <w:bottom w:val="single" w:sz="4" w:space="10" w:color="365F91" w:themeColor="accent1" w:themeShade="BF"/>
      </w:pBdr>
      <w:spacing w:before="360" w:after="360"/>
      <w:ind w:left="864" w:right="864"/>
      <w:jc w:val="center"/>
    </w:pPr>
    <w:rPr>
      <w:rFonts w:asciiTheme="minorHAnsi" w:hAnsiTheme="minorHAnsi"/>
      <w:i/>
      <w:iCs/>
      <w:color w:val="365F91" w:themeColor="accent1" w:themeShade="BF"/>
      <w:sz w:val="22"/>
      <w:szCs w:val="22"/>
      <w:lang w:eastAsia="en-US"/>
      <w14:ligatures w14:val="standardContextual"/>
    </w:rPr>
  </w:style>
  <w:style w:type="character" w:customStyle="1" w:styleId="IntenseQuoteChar">
    <w:name w:val="Intense Quote Char"/>
    <w:basedOn w:val="DefaultParagraphFont"/>
    <w:link w:val="IntenseQuote"/>
    <w:uiPriority w:val="30"/>
    <w:rsid w:val="001A78CB"/>
    <w:rPr>
      <w:i/>
      <w:iCs/>
      <w:color w:val="365F91" w:themeColor="accent1" w:themeShade="BF"/>
      <w14:ligatures w14:val="standardContextual"/>
    </w:rPr>
  </w:style>
  <w:style w:type="character" w:styleId="IntenseReference">
    <w:name w:val="Intense Reference"/>
    <w:basedOn w:val="DefaultParagraphFont"/>
    <w:uiPriority w:val="32"/>
    <w:qFormat/>
    <w:rsid w:val="001A78CB"/>
    <w:rPr>
      <w:b/>
      <w:bCs/>
      <w:smallCaps/>
      <w:color w:val="365F91" w:themeColor="accent1" w:themeShade="BF"/>
      <w:spacing w:val="5"/>
    </w:rPr>
  </w:style>
  <w:style w:type="paragraph" w:customStyle="1" w:styleId="Normal1">
    <w:name w:val="Normal 1"/>
    <w:basedOn w:val="Normal"/>
    <w:qFormat/>
    <w:rsid w:val="001A78CB"/>
    <w:pPr>
      <w:spacing w:after="0" w:line="240" w:lineRule="exact"/>
      <w:jc w:val="both"/>
    </w:pPr>
    <w:rPr>
      <w:rFonts w:ascii="Times New Roman" w:eastAsia="Times New Roman" w:hAnsi="Times New Roman" w:cs="Arial"/>
      <w:sz w:val="24"/>
      <w:szCs w:val="24"/>
      <w:lang w:eastAsia="en-US"/>
    </w:rPr>
  </w:style>
  <w:style w:type="paragraph" w:customStyle="1" w:styleId="pf0">
    <w:name w:val="pf0"/>
    <w:basedOn w:val="Normal"/>
    <w:rsid w:val="001A78CB"/>
    <w:pPr>
      <w:spacing w:before="100" w:beforeAutospacing="1" w:after="100" w:afterAutospacing="1" w:line="240" w:lineRule="auto"/>
    </w:pPr>
    <w:rPr>
      <w:rFonts w:ascii="Times New Roman" w:eastAsia="Times New Roman" w:hAnsi="Times New Roman" w:cs="Times New Roman"/>
      <w:sz w:val="24"/>
      <w:szCs w:val="24"/>
      <w:lang w:val="en-US" w:eastAsia="en-US"/>
    </w:rPr>
  </w:style>
  <w:style w:type="character" w:customStyle="1" w:styleId="hgkelc">
    <w:name w:val="hgkelc"/>
    <w:basedOn w:val="DefaultParagraphFont"/>
    <w:rsid w:val="001A78CB"/>
  </w:style>
  <w:style w:type="character" w:styleId="PlaceholderText">
    <w:name w:val="Placeholder Text"/>
    <w:basedOn w:val="DefaultParagraphFont"/>
    <w:uiPriority w:val="99"/>
    <w:semiHidden/>
    <w:rsid w:val="00655FA7"/>
    <w:rPr>
      <w:color w:val="808080"/>
    </w:rPr>
  </w:style>
  <w:style w:type="character" w:customStyle="1" w:styleId="UnresolvedMention1">
    <w:name w:val="Unresolved Mention1"/>
    <w:basedOn w:val="DefaultParagraphFont"/>
    <w:uiPriority w:val="99"/>
    <w:semiHidden/>
    <w:unhideWhenUsed/>
    <w:rsid w:val="00655FA7"/>
    <w:rPr>
      <w:color w:val="605E5C"/>
      <w:shd w:val="clear" w:color="auto" w:fill="E1DFDD"/>
    </w:rPr>
  </w:style>
  <w:style w:type="paragraph" w:styleId="TOAHeading">
    <w:name w:val="toa heading"/>
    <w:basedOn w:val="Normal"/>
    <w:next w:val="Normal"/>
    <w:semiHidden/>
    <w:rsid w:val="00655FA7"/>
    <w:pPr>
      <w:spacing w:before="360" w:after="120"/>
      <w:ind w:left="720" w:hanging="720"/>
    </w:pPr>
    <w:rPr>
      <w:b/>
      <w:sz w:val="24"/>
    </w:rPr>
  </w:style>
  <w:style w:type="paragraph" w:styleId="Revision">
    <w:name w:val="Revision"/>
    <w:hidden/>
    <w:uiPriority w:val="99"/>
    <w:semiHidden/>
    <w:rsid w:val="00655FA7"/>
    <w:pPr>
      <w:spacing w:after="0" w:line="240" w:lineRule="auto"/>
    </w:pPr>
    <w:rPr>
      <w:rFonts w:ascii="Book Antiqua" w:eastAsia="Times New Roman" w:hAnsi="Book Antiqua" w:cs="Times New Roman"/>
      <w:lang w:val="en-GB"/>
    </w:rPr>
  </w:style>
  <w:style w:type="character" w:customStyle="1" w:styleId="NichtaufgelsteErwhnung1">
    <w:name w:val="Nicht aufgelöste Erwähnung1"/>
    <w:basedOn w:val="DefaultParagraphFont"/>
    <w:uiPriority w:val="99"/>
    <w:semiHidden/>
    <w:unhideWhenUsed/>
    <w:rsid w:val="00655FA7"/>
    <w:rPr>
      <w:color w:val="605E5C"/>
      <w:shd w:val="clear" w:color="auto" w:fill="E1DFDD"/>
    </w:rPr>
  </w:style>
  <w:style w:type="character" w:styleId="FollowedHyperlink">
    <w:name w:val="FollowedHyperlink"/>
    <w:basedOn w:val="DefaultParagraphFont"/>
    <w:uiPriority w:val="99"/>
    <w:semiHidden/>
    <w:unhideWhenUsed/>
    <w:rsid w:val="00655FA7"/>
    <w:rPr>
      <w:color w:val="800080" w:themeColor="followedHyperlink"/>
      <w:u w:val="single"/>
    </w:rPr>
  </w:style>
  <w:style w:type="table" w:styleId="GridTable4-Accent3">
    <w:name w:val="Grid Table 4 Accent 3"/>
    <w:basedOn w:val="TableNormal"/>
    <w:uiPriority w:val="49"/>
    <w:rsid w:val="00655FA7"/>
    <w:pPr>
      <w:spacing w:after="0" w:line="240" w:lineRule="auto"/>
    </w:pPr>
    <w:rPr>
      <w:sz w:val="18"/>
      <w:szCs w:val="18"/>
      <w:lang w:val="en-GB"/>
    </w:rPr>
    <w:tblPr>
      <w:tblStyleRowBandSize w:val="1"/>
      <w:tblStyleColBandSize w:val="1"/>
      <w:tblInd w:w="0" w:type="nil"/>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TableGrid5">
    <w:name w:val="Table Grid5"/>
    <w:basedOn w:val="TableNormal"/>
    <w:next w:val="TableGrid"/>
    <w:uiPriority w:val="39"/>
    <w:rsid w:val="00655FA7"/>
    <w:pPr>
      <w:pBdr>
        <w:top w:val="none" w:sz="4" w:space="0" w:color="000000"/>
        <w:left w:val="none" w:sz="4" w:space="0" w:color="000000"/>
        <w:bottom w:val="none" w:sz="4" w:space="0" w:color="000000"/>
        <w:right w:val="none" w:sz="4" w:space="0" w:color="000000"/>
        <w:between w:val="none" w:sz="4" w:space="0" w:color="000000"/>
      </w:pBdr>
      <w:spacing w:after="0" w:line="240" w:lineRule="auto"/>
    </w:pPr>
    <w:rPr>
      <w:rFonts w:ascii="Calibri" w:eastAsia="MS Mincho" w:hAnsi="Calibri" w:cs="Times New Roman"/>
      <w:sz w:val="20"/>
      <w:lang w:val="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UnresolvedMention2">
    <w:name w:val="Unresolved Mention2"/>
    <w:basedOn w:val="DefaultParagraphFont"/>
    <w:uiPriority w:val="99"/>
    <w:semiHidden/>
    <w:unhideWhenUsed/>
    <w:rsid w:val="00655FA7"/>
    <w:rPr>
      <w:color w:val="605E5C"/>
      <w:shd w:val="clear" w:color="auto" w:fill="E1DFDD"/>
    </w:rPr>
  </w:style>
  <w:style w:type="table" w:styleId="TableGridLight">
    <w:name w:val="Grid Table Light"/>
    <w:basedOn w:val="TableNormal"/>
    <w:uiPriority w:val="40"/>
    <w:rsid w:val="00655FA7"/>
    <w:pPr>
      <w:spacing w:after="0" w:line="240" w:lineRule="auto"/>
    </w:pPr>
    <w:rPr>
      <w:rFonts w:ascii="Arial" w:hAnsi="Arial"/>
      <w:sz w:val="21"/>
      <w:szCs w:val="21"/>
      <w:lang w:val="en-GB"/>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PlainTable2">
    <w:name w:val="Plain Table 2"/>
    <w:basedOn w:val="TableNormal"/>
    <w:uiPriority w:val="42"/>
    <w:rsid w:val="00655FA7"/>
    <w:pPr>
      <w:spacing w:after="0" w:line="240" w:lineRule="auto"/>
    </w:pPr>
    <w:rPr>
      <w:rFonts w:eastAsiaTheme="minorEastAsia"/>
      <w:lang w:val="de-DE" w:bidi="he-IL"/>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GridTable3-Accent5">
    <w:name w:val="Grid Table 3 Accent 5"/>
    <w:basedOn w:val="TableNormal"/>
    <w:uiPriority w:val="48"/>
    <w:rsid w:val="00655FA7"/>
    <w:pPr>
      <w:spacing w:after="0" w:line="240" w:lineRule="auto"/>
    </w:pPr>
    <w:rPr>
      <w:rFonts w:eastAsiaTheme="minorEastAsia"/>
      <w:lang w:val="de-DE" w:bidi="he-IL"/>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Classic1">
    <w:name w:val="Table Classic 1"/>
    <w:basedOn w:val="TableNormal"/>
    <w:rsid w:val="00655FA7"/>
    <w:pPr>
      <w:spacing w:after="0" w:line="240" w:lineRule="auto"/>
    </w:pPr>
    <w:rPr>
      <w:rFonts w:ascii="Times New Roman" w:eastAsia="MS Mincho" w:hAnsi="Times New Roman" w:cs="Times New Roman"/>
      <w:sz w:val="20"/>
      <w:szCs w:val="20"/>
      <w:lang w:val="en-US"/>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PlainTable5">
    <w:name w:val="Plain Table 5"/>
    <w:basedOn w:val="TableNormal"/>
    <w:uiPriority w:val="45"/>
    <w:rsid w:val="00655FA7"/>
    <w:pPr>
      <w:spacing w:after="0" w:line="240" w:lineRule="auto"/>
    </w:pPr>
    <w:rPr>
      <w:rFonts w:ascii="Arial" w:hAnsi="Arial"/>
      <w:sz w:val="21"/>
      <w:szCs w:val="21"/>
      <w:lang w:val="en-GB"/>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105.jpeg"/><Relationship Id="rId21" Type="http://schemas.openxmlformats.org/officeDocument/2006/relationships/image" Target="media/image9.jpeg"/><Relationship Id="rId42" Type="http://schemas.openxmlformats.org/officeDocument/2006/relationships/image" Target="media/image30.jpeg"/><Relationship Id="rId63" Type="http://schemas.openxmlformats.org/officeDocument/2006/relationships/image" Target="media/image51.png"/><Relationship Id="rId84" Type="http://schemas.openxmlformats.org/officeDocument/2006/relationships/image" Target="media/image72.jpeg"/><Relationship Id="rId138" Type="http://schemas.openxmlformats.org/officeDocument/2006/relationships/hyperlink" Target="file:///C:/24%20June%202022/83_REEP%20Plus_CO%20TOR_BRS_ECA_Nov%202022/02_Deliveries/Building%20Renovation%20Plan_V3_18.11.24.docx" TargetMode="External"/><Relationship Id="rId159" Type="http://schemas.openxmlformats.org/officeDocument/2006/relationships/image" Target="media/image146.jpeg"/><Relationship Id="rId170" Type="http://schemas.openxmlformats.org/officeDocument/2006/relationships/image" Target="media/image157.jpeg"/><Relationship Id="rId191" Type="http://schemas.openxmlformats.org/officeDocument/2006/relationships/chart" Target="charts/chart7.xml"/><Relationship Id="rId205" Type="http://schemas.openxmlformats.org/officeDocument/2006/relationships/image" Target="media/image172.emf"/><Relationship Id="rId107" Type="http://schemas.openxmlformats.org/officeDocument/2006/relationships/image" Target="media/image95.jpeg"/><Relationship Id="rId11" Type="http://schemas.openxmlformats.org/officeDocument/2006/relationships/footnotes" Target="footnotes.xml"/><Relationship Id="rId32" Type="http://schemas.openxmlformats.org/officeDocument/2006/relationships/image" Target="media/image20.jpeg"/><Relationship Id="rId53" Type="http://schemas.openxmlformats.org/officeDocument/2006/relationships/image" Target="media/image41.png"/><Relationship Id="rId74" Type="http://schemas.openxmlformats.org/officeDocument/2006/relationships/image" Target="media/image62.jpeg"/><Relationship Id="rId128" Type="http://schemas.openxmlformats.org/officeDocument/2006/relationships/image" Target="media/image116.jpeg"/><Relationship Id="rId149" Type="http://schemas.openxmlformats.org/officeDocument/2006/relationships/image" Target="media/image136.jpeg"/><Relationship Id="rId5" Type="http://schemas.openxmlformats.org/officeDocument/2006/relationships/customXml" Target="../customXml/item5.xml"/><Relationship Id="rId95" Type="http://schemas.openxmlformats.org/officeDocument/2006/relationships/image" Target="media/image83.jpeg"/><Relationship Id="rId160" Type="http://schemas.openxmlformats.org/officeDocument/2006/relationships/image" Target="media/image147.jpeg"/><Relationship Id="rId181" Type="http://schemas.openxmlformats.org/officeDocument/2006/relationships/chart" Target="charts/chart1.xml"/><Relationship Id="rId22" Type="http://schemas.openxmlformats.org/officeDocument/2006/relationships/image" Target="media/image10.jpeg"/><Relationship Id="rId43" Type="http://schemas.openxmlformats.org/officeDocument/2006/relationships/image" Target="media/image31.jpeg"/><Relationship Id="rId64" Type="http://schemas.openxmlformats.org/officeDocument/2006/relationships/image" Target="media/image52.png"/><Relationship Id="rId118" Type="http://schemas.openxmlformats.org/officeDocument/2006/relationships/image" Target="media/image106.jpeg"/><Relationship Id="rId139" Type="http://schemas.openxmlformats.org/officeDocument/2006/relationships/image" Target="media/image126.jpeg"/><Relationship Id="rId85" Type="http://schemas.openxmlformats.org/officeDocument/2006/relationships/image" Target="media/image73.jpeg"/><Relationship Id="rId150" Type="http://schemas.openxmlformats.org/officeDocument/2006/relationships/image" Target="media/image137.jpeg"/><Relationship Id="rId171" Type="http://schemas.openxmlformats.org/officeDocument/2006/relationships/image" Target="media/image158.jpeg"/><Relationship Id="rId192" Type="http://schemas.openxmlformats.org/officeDocument/2006/relationships/chart" Target="charts/chart8.xml"/><Relationship Id="rId206" Type="http://schemas.openxmlformats.org/officeDocument/2006/relationships/image" Target="media/image173.emf"/><Relationship Id="rId12" Type="http://schemas.openxmlformats.org/officeDocument/2006/relationships/endnotes" Target="endnotes.xml"/><Relationship Id="rId33" Type="http://schemas.openxmlformats.org/officeDocument/2006/relationships/image" Target="media/image21.jpeg"/><Relationship Id="rId108" Type="http://schemas.openxmlformats.org/officeDocument/2006/relationships/image" Target="media/image96.jpeg"/><Relationship Id="rId129" Type="http://schemas.openxmlformats.org/officeDocument/2006/relationships/image" Target="media/image117.jpeg"/><Relationship Id="rId54" Type="http://schemas.openxmlformats.org/officeDocument/2006/relationships/image" Target="media/image42.png"/><Relationship Id="rId75" Type="http://schemas.openxmlformats.org/officeDocument/2006/relationships/image" Target="media/image63.jpeg"/><Relationship Id="rId96" Type="http://schemas.openxmlformats.org/officeDocument/2006/relationships/image" Target="media/image84.jpeg"/><Relationship Id="rId140" Type="http://schemas.openxmlformats.org/officeDocument/2006/relationships/image" Target="media/image127.jpeg"/><Relationship Id="rId161" Type="http://schemas.openxmlformats.org/officeDocument/2006/relationships/image" Target="media/image148.jpeg"/><Relationship Id="rId182" Type="http://schemas.openxmlformats.org/officeDocument/2006/relationships/chart" Target="charts/chart2.xml"/><Relationship Id="rId6" Type="http://schemas.openxmlformats.org/officeDocument/2006/relationships/customXml" Target="../customXml/item6.xml"/><Relationship Id="rId23" Type="http://schemas.openxmlformats.org/officeDocument/2006/relationships/image" Target="media/image11.jpeg"/><Relationship Id="rId119" Type="http://schemas.openxmlformats.org/officeDocument/2006/relationships/image" Target="media/image107.jpeg"/><Relationship Id="rId44" Type="http://schemas.openxmlformats.org/officeDocument/2006/relationships/image" Target="media/image32.jpeg"/><Relationship Id="rId65" Type="http://schemas.openxmlformats.org/officeDocument/2006/relationships/image" Target="media/image53.png"/><Relationship Id="rId86" Type="http://schemas.openxmlformats.org/officeDocument/2006/relationships/image" Target="media/image74.jpeg"/><Relationship Id="rId130" Type="http://schemas.openxmlformats.org/officeDocument/2006/relationships/image" Target="media/image118.jpeg"/><Relationship Id="rId151" Type="http://schemas.openxmlformats.org/officeDocument/2006/relationships/image" Target="media/image138.jpeg"/><Relationship Id="rId172" Type="http://schemas.openxmlformats.org/officeDocument/2006/relationships/image" Target="media/image159.jpeg"/><Relationship Id="rId193" Type="http://schemas.openxmlformats.org/officeDocument/2006/relationships/chart" Target="charts/chart9.xml"/><Relationship Id="rId207" Type="http://schemas.openxmlformats.org/officeDocument/2006/relationships/header" Target="header1.xml"/><Relationship Id="rId13" Type="http://schemas.openxmlformats.org/officeDocument/2006/relationships/image" Target="media/image1.jpeg"/><Relationship Id="rId109" Type="http://schemas.openxmlformats.org/officeDocument/2006/relationships/image" Target="media/image97.jpeg"/><Relationship Id="rId34" Type="http://schemas.openxmlformats.org/officeDocument/2006/relationships/image" Target="media/image22.jpeg"/><Relationship Id="rId55" Type="http://schemas.openxmlformats.org/officeDocument/2006/relationships/image" Target="media/image43.png"/><Relationship Id="rId76" Type="http://schemas.openxmlformats.org/officeDocument/2006/relationships/image" Target="media/image64.jpeg"/><Relationship Id="rId97" Type="http://schemas.openxmlformats.org/officeDocument/2006/relationships/image" Target="media/image85.jpeg"/><Relationship Id="rId120" Type="http://schemas.openxmlformats.org/officeDocument/2006/relationships/image" Target="media/image108.jpeg"/><Relationship Id="rId141" Type="http://schemas.openxmlformats.org/officeDocument/2006/relationships/image" Target="media/image128.png"/><Relationship Id="rId7" Type="http://schemas.openxmlformats.org/officeDocument/2006/relationships/numbering" Target="numbering.xml"/><Relationship Id="rId162" Type="http://schemas.openxmlformats.org/officeDocument/2006/relationships/image" Target="media/image149.jpeg"/><Relationship Id="rId183" Type="http://schemas.openxmlformats.org/officeDocument/2006/relationships/chart" Target="charts/chart3.xml"/><Relationship Id="rId24" Type="http://schemas.openxmlformats.org/officeDocument/2006/relationships/image" Target="media/image12.jpeg"/><Relationship Id="rId45" Type="http://schemas.openxmlformats.org/officeDocument/2006/relationships/image" Target="media/image33.jpeg"/><Relationship Id="rId66" Type="http://schemas.openxmlformats.org/officeDocument/2006/relationships/image" Target="media/image54.jpeg"/><Relationship Id="rId87" Type="http://schemas.openxmlformats.org/officeDocument/2006/relationships/image" Target="media/image75.jpeg"/><Relationship Id="rId110" Type="http://schemas.openxmlformats.org/officeDocument/2006/relationships/image" Target="media/image98.jpeg"/><Relationship Id="rId131" Type="http://schemas.openxmlformats.org/officeDocument/2006/relationships/image" Target="media/image119.jpeg"/><Relationship Id="rId61" Type="http://schemas.openxmlformats.org/officeDocument/2006/relationships/image" Target="media/image49.png"/><Relationship Id="rId82" Type="http://schemas.openxmlformats.org/officeDocument/2006/relationships/image" Target="media/image70.jpeg"/><Relationship Id="rId152" Type="http://schemas.openxmlformats.org/officeDocument/2006/relationships/image" Target="media/image139.jpeg"/><Relationship Id="rId173" Type="http://schemas.openxmlformats.org/officeDocument/2006/relationships/image" Target="media/image160.jpeg"/><Relationship Id="rId194" Type="http://schemas.openxmlformats.org/officeDocument/2006/relationships/chart" Target="charts/chart10.xml"/><Relationship Id="rId199" Type="http://schemas.openxmlformats.org/officeDocument/2006/relationships/chart" Target="charts/chart15.xml"/><Relationship Id="rId203" Type="http://schemas.openxmlformats.org/officeDocument/2006/relationships/chart" Target="charts/chart19.xml"/><Relationship Id="rId208" Type="http://schemas.openxmlformats.org/officeDocument/2006/relationships/footer" Target="footer1.xml"/><Relationship Id="rId19" Type="http://schemas.openxmlformats.org/officeDocument/2006/relationships/image" Target="media/image7.jpeg"/><Relationship Id="rId14" Type="http://schemas.openxmlformats.org/officeDocument/2006/relationships/image" Target="media/image2.jpeg"/><Relationship Id="rId30" Type="http://schemas.openxmlformats.org/officeDocument/2006/relationships/image" Target="media/image18.jpeg"/><Relationship Id="rId35" Type="http://schemas.openxmlformats.org/officeDocument/2006/relationships/image" Target="media/image23.jpeg"/><Relationship Id="rId56" Type="http://schemas.openxmlformats.org/officeDocument/2006/relationships/image" Target="media/image44.png"/><Relationship Id="rId77" Type="http://schemas.openxmlformats.org/officeDocument/2006/relationships/image" Target="media/image65.jpeg"/><Relationship Id="rId100" Type="http://schemas.openxmlformats.org/officeDocument/2006/relationships/image" Target="media/image88.jpeg"/><Relationship Id="rId105" Type="http://schemas.openxmlformats.org/officeDocument/2006/relationships/image" Target="media/image93.jpeg"/><Relationship Id="rId126" Type="http://schemas.openxmlformats.org/officeDocument/2006/relationships/image" Target="media/image114.jpeg"/><Relationship Id="rId147" Type="http://schemas.openxmlformats.org/officeDocument/2006/relationships/image" Target="media/image134.jpeg"/><Relationship Id="rId168" Type="http://schemas.openxmlformats.org/officeDocument/2006/relationships/image" Target="media/image155.jpeg"/><Relationship Id="rId8" Type="http://schemas.openxmlformats.org/officeDocument/2006/relationships/styles" Target="styles.xml"/><Relationship Id="rId51" Type="http://schemas.openxmlformats.org/officeDocument/2006/relationships/image" Target="media/image39.png"/><Relationship Id="rId72" Type="http://schemas.openxmlformats.org/officeDocument/2006/relationships/image" Target="media/image60.jpeg"/><Relationship Id="rId93" Type="http://schemas.openxmlformats.org/officeDocument/2006/relationships/image" Target="media/image81.jpeg"/><Relationship Id="rId98" Type="http://schemas.openxmlformats.org/officeDocument/2006/relationships/image" Target="media/image86.jpeg"/><Relationship Id="rId121" Type="http://schemas.openxmlformats.org/officeDocument/2006/relationships/image" Target="media/image109.jpeg"/><Relationship Id="rId142" Type="http://schemas.openxmlformats.org/officeDocument/2006/relationships/image" Target="media/image129.png"/><Relationship Id="rId163" Type="http://schemas.openxmlformats.org/officeDocument/2006/relationships/image" Target="media/image150.jpeg"/><Relationship Id="rId184" Type="http://schemas.openxmlformats.org/officeDocument/2006/relationships/chart" Target="charts/chart4.xml"/><Relationship Id="rId189" Type="http://schemas.openxmlformats.org/officeDocument/2006/relationships/image" Target="media/image170.emf"/><Relationship Id="rId3" Type="http://schemas.openxmlformats.org/officeDocument/2006/relationships/customXml" Target="../customXml/item3.xml"/><Relationship Id="rId25" Type="http://schemas.openxmlformats.org/officeDocument/2006/relationships/image" Target="media/image13.png"/><Relationship Id="rId46" Type="http://schemas.openxmlformats.org/officeDocument/2006/relationships/image" Target="media/image34.png"/><Relationship Id="rId67" Type="http://schemas.openxmlformats.org/officeDocument/2006/relationships/image" Target="media/image55.jpeg"/><Relationship Id="rId116" Type="http://schemas.openxmlformats.org/officeDocument/2006/relationships/image" Target="media/image104.jpeg"/><Relationship Id="rId137" Type="http://schemas.openxmlformats.org/officeDocument/2006/relationships/image" Target="media/image125.jpeg"/><Relationship Id="rId158" Type="http://schemas.openxmlformats.org/officeDocument/2006/relationships/image" Target="media/image145.jpeg"/><Relationship Id="rId20" Type="http://schemas.openxmlformats.org/officeDocument/2006/relationships/image" Target="media/image8.jpeg"/><Relationship Id="rId41" Type="http://schemas.openxmlformats.org/officeDocument/2006/relationships/image" Target="media/image29.jpeg"/><Relationship Id="rId62" Type="http://schemas.openxmlformats.org/officeDocument/2006/relationships/image" Target="media/image50.png"/><Relationship Id="rId83" Type="http://schemas.openxmlformats.org/officeDocument/2006/relationships/image" Target="media/image71.jpeg"/><Relationship Id="rId88" Type="http://schemas.openxmlformats.org/officeDocument/2006/relationships/image" Target="media/image76.jpeg"/><Relationship Id="rId111" Type="http://schemas.openxmlformats.org/officeDocument/2006/relationships/image" Target="media/image99.jpeg"/><Relationship Id="rId132" Type="http://schemas.openxmlformats.org/officeDocument/2006/relationships/image" Target="media/image120.jpeg"/><Relationship Id="rId153" Type="http://schemas.openxmlformats.org/officeDocument/2006/relationships/image" Target="media/image140.jpeg"/><Relationship Id="rId174" Type="http://schemas.openxmlformats.org/officeDocument/2006/relationships/image" Target="media/image161.jpeg"/><Relationship Id="rId179" Type="http://schemas.openxmlformats.org/officeDocument/2006/relationships/image" Target="media/image166.jpeg"/><Relationship Id="rId195" Type="http://schemas.openxmlformats.org/officeDocument/2006/relationships/chart" Target="charts/chart11.xml"/><Relationship Id="rId209" Type="http://schemas.openxmlformats.org/officeDocument/2006/relationships/fontTable" Target="fontTable.xml"/><Relationship Id="rId190" Type="http://schemas.openxmlformats.org/officeDocument/2006/relationships/image" Target="media/image171.emf"/><Relationship Id="rId204" Type="http://schemas.openxmlformats.org/officeDocument/2006/relationships/chart" Target="charts/chart20.xml"/><Relationship Id="rId15" Type="http://schemas.openxmlformats.org/officeDocument/2006/relationships/image" Target="media/image3.jpeg"/><Relationship Id="rId36" Type="http://schemas.openxmlformats.org/officeDocument/2006/relationships/image" Target="media/image24.png"/><Relationship Id="rId57" Type="http://schemas.openxmlformats.org/officeDocument/2006/relationships/image" Target="media/image45.png"/><Relationship Id="rId106" Type="http://schemas.openxmlformats.org/officeDocument/2006/relationships/image" Target="media/image94.jpeg"/><Relationship Id="rId127" Type="http://schemas.openxmlformats.org/officeDocument/2006/relationships/image" Target="media/image115.jpeg"/><Relationship Id="rId10" Type="http://schemas.openxmlformats.org/officeDocument/2006/relationships/webSettings" Target="webSettings.xml"/><Relationship Id="rId31" Type="http://schemas.openxmlformats.org/officeDocument/2006/relationships/image" Target="media/image19.jpeg"/><Relationship Id="rId52" Type="http://schemas.openxmlformats.org/officeDocument/2006/relationships/image" Target="media/image40.png"/><Relationship Id="rId73" Type="http://schemas.openxmlformats.org/officeDocument/2006/relationships/image" Target="media/image61.jpeg"/><Relationship Id="rId78" Type="http://schemas.openxmlformats.org/officeDocument/2006/relationships/image" Target="media/image66.jpeg"/><Relationship Id="rId94" Type="http://schemas.openxmlformats.org/officeDocument/2006/relationships/image" Target="media/image82.jpeg"/><Relationship Id="rId99" Type="http://schemas.openxmlformats.org/officeDocument/2006/relationships/image" Target="media/image87.jpeg"/><Relationship Id="rId101" Type="http://schemas.openxmlformats.org/officeDocument/2006/relationships/image" Target="media/image89.jpeg"/><Relationship Id="rId122" Type="http://schemas.openxmlformats.org/officeDocument/2006/relationships/image" Target="media/image110.jpeg"/><Relationship Id="rId143" Type="http://schemas.openxmlformats.org/officeDocument/2006/relationships/image" Target="media/image130.png"/><Relationship Id="rId148" Type="http://schemas.openxmlformats.org/officeDocument/2006/relationships/image" Target="media/image135.jpeg"/><Relationship Id="rId164" Type="http://schemas.openxmlformats.org/officeDocument/2006/relationships/image" Target="media/image151.jpeg"/><Relationship Id="rId169" Type="http://schemas.openxmlformats.org/officeDocument/2006/relationships/image" Target="media/image156.jpeg"/><Relationship Id="rId185" Type="http://schemas.openxmlformats.org/officeDocument/2006/relationships/chart" Target="charts/chart5.xml"/><Relationship Id="rId4" Type="http://schemas.openxmlformats.org/officeDocument/2006/relationships/customXml" Target="../customXml/item4.xml"/><Relationship Id="rId9" Type="http://schemas.openxmlformats.org/officeDocument/2006/relationships/settings" Target="settings.xml"/><Relationship Id="rId180" Type="http://schemas.openxmlformats.org/officeDocument/2006/relationships/image" Target="media/image167.jpeg"/><Relationship Id="rId210" Type="http://schemas.openxmlformats.org/officeDocument/2006/relationships/theme" Target="theme/theme1.xml"/><Relationship Id="rId26" Type="http://schemas.openxmlformats.org/officeDocument/2006/relationships/image" Target="media/image14.jpeg"/><Relationship Id="rId47" Type="http://schemas.openxmlformats.org/officeDocument/2006/relationships/image" Target="media/image35.png"/><Relationship Id="rId68" Type="http://schemas.openxmlformats.org/officeDocument/2006/relationships/image" Target="media/image56.jpeg"/><Relationship Id="rId89" Type="http://schemas.openxmlformats.org/officeDocument/2006/relationships/image" Target="media/image77.jpeg"/><Relationship Id="rId112" Type="http://schemas.openxmlformats.org/officeDocument/2006/relationships/image" Target="media/image100.jpeg"/><Relationship Id="rId133" Type="http://schemas.openxmlformats.org/officeDocument/2006/relationships/image" Target="media/image121.jpeg"/><Relationship Id="rId154" Type="http://schemas.openxmlformats.org/officeDocument/2006/relationships/image" Target="media/image141.jpeg"/><Relationship Id="rId175" Type="http://schemas.openxmlformats.org/officeDocument/2006/relationships/image" Target="media/image162.jpeg"/><Relationship Id="rId196" Type="http://schemas.openxmlformats.org/officeDocument/2006/relationships/chart" Target="charts/chart12.xml"/><Relationship Id="rId200" Type="http://schemas.openxmlformats.org/officeDocument/2006/relationships/chart" Target="charts/chart16.xml"/><Relationship Id="rId16" Type="http://schemas.openxmlformats.org/officeDocument/2006/relationships/image" Target="media/image4.jpeg"/><Relationship Id="rId37" Type="http://schemas.openxmlformats.org/officeDocument/2006/relationships/image" Target="media/image25.emf"/><Relationship Id="rId58" Type="http://schemas.openxmlformats.org/officeDocument/2006/relationships/image" Target="media/image46.png"/><Relationship Id="rId79" Type="http://schemas.openxmlformats.org/officeDocument/2006/relationships/image" Target="media/image67.jpeg"/><Relationship Id="rId102" Type="http://schemas.openxmlformats.org/officeDocument/2006/relationships/image" Target="media/image90.jpeg"/><Relationship Id="rId123" Type="http://schemas.openxmlformats.org/officeDocument/2006/relationships/image" Target="media/image111.jpeg"/><Relationship Id="rId144" Type="http://schemas.openxmlformats.org/officeDocument/2006/relationships/image" Target="media/image131.jpeg"/><Relationship Id="rId90" Type="http://schemas.openxmlformats.org/officeDocument/2006/relationships/image" Target="media/image78.jpeg"/><Relationship Id="rId165" Type="http://schemas.openxmlformats.org/officeDocument/2006/relationships/image" Target="media/image152.jpeg"/><Relationship Id="rId186" Type="http://schemas.openxmlformats.org/officeDocument/2006/relationships/chart" Target="charts/chart6.xml"/><Relationship Id="rId27" Type="http://schemas.openxmlformats.org/officeDocument/2006/relationships/image" Target="media/image15.jpeg"/><Relationship Id="rId48" Type="http://schemas.openxmlformats.org/officeDocument/2006/relationships/image" Target="media/image36.png"/><Relationship Id="rId69" Type="http://schemas.openxmlformats.org/officeDocument/2006/relationships/image" Target="media/image57.jpeg"/><Relationship Id="rId113" Type="http://schemas.openxmlformats.org/officeDocument/2006/relationships/image" Target="media/image101.jpeg"/><Relationship Id="rId134" Type="http://schemas.openxmlformats.org/officeDocument/2006/relationships/image" Target="media/image122.jpeg"/><Relationship Id="rId80" Type="http://schemas.openxmlformats.org/officeDocument/2006/relationships/image" Target="media/image68.jpeg"/><Relationship Id="rId155" Type="http://schemas.openxmlformats.org/officeDocument/2006/relationships/image" Target="media/image142.jpeg"/><Relationship Id="rId176" Type="http://schemas.openxmlformats.org/officeDocument/2006/relationships/image" Target="media/image163.jpeg"/><Relationship Id="rId197" Type="http://schemas.openxmlformats.org/officeDocument/2006/relationships/chart" Target="charts/chart13.xml"/><Relationship Id="rId201" Type="http://schemas.openxmlformats.org/officeDocument/2006/relationships/chart" Target="charts/chart17.xml"/><Relationship Id="rId17" Type="http://schemas.openxmlformats.org/officeDocument/2006/relationships/image" Target="media/image5.jpeg"/><Relationship Id="rId38" Type="http://schemas.openxmlformats.org/officeDocument/2006/relationships/image" Target="media/image26.emf"/><Relationship Id="rId59" Type="http://schemas.openxmlformats.org/officeDocument/2006/relationships/image" Target="media/image47.png"/><Relationship Id="rId103" Type="http://schemas.openxmlformats.org/officeDocument/2006/relationships/image" Target="media/image91.jpeg"/><Relationship Id="rId124" Type="http://schemas.openxmlformats.org/officeDocument/2006/relationships/image" Target="media/image112.jpeg"/><Relationship Id="rId70" Type="http://schemas.openxmlformats.org/officeDocument/2006/relationships/image" Target="media/image58.jpeg"/><Relationship Id="rId91" Type="http://schemas.openxmlformats.org/officeDocument/2006/relationships/image" Target="media/image79.jpeg"/><Relationship Id="rId145" Type="http://schemas.openxmlformats.org/officeDocument/2006/relationships/image" Target="media/image132.jpeg"/><Relationship Id="rId166" Type="http://schemas.openxmlformats.org/officeDocument/2006/relationships/image" Target="media/image153.jpeg"/><Relationship Id="rId187" Type="http://schemas.openxmlformats.org/officeDocument/2006/relationships/image" Target="media/image168.png"/><Relationship Id="rId1" Type="http://schemas.openxmlformats.org/officeDocument/2006/relationships/customXml" Target="../customXml/item1.xml"/><Relationship Id="rId28" Type="http://schemas.openxmlformats.org/officeDocument/2006/relationships/image" Target="media/image16.jpeg"/><Relationship Id="rId49" Type="http://schemas.openxmlformats.org/officeDocument/2006/relationships/image" Target="media/image37.png"/><Relationship Id="rId114" Type="http://schemas.openxmlformats.org/officeDocument/2006/relationships/image" Target="media/image102.jpeg"/><Relationship Id="rId60" Type="http://schemas.openxmlformats.org/officeDocument/2006/relationships/image" Target="media/image48.png"/><Relationship Id="rId81" Type="http://schemas.openxmlformats.org/officeDocument/2006/relationships/image" Target="media/image69.jpeg"/><Relationship Id="rId135" Type="http://schemas.openxmlformats.org/officeDocument/2006/relationships/image" Target="media/image123.jpeg"/><Relationship Id="rId156" Type="http://schemas.openxmlformats.org/officeDocument/2006/relationships/image" Target="media/image143.jpeg"/><Relationship Id="rId177" Type="http://schemas.openxmlformats.org/officeDocument/2006/relationships/image" Target="media/image164.jpeg"/><Relationship Id="rId198" Type="http://schemas.openxmlformats.org/officeDocument/2006/relationships/chart" Target="charts/chart14.xml"/><Relationship Id="rId202" Type="http://schemas.openxmlformats.org/officeDocument/2006/relationships/chart" Target="charts/chart18.xml"/><Relationship Id="rId18" Type="http://schemas.openxmlformats.org/officeDocument/2006/relationships/image" Target="media/image6.jpeg"/><Relationship Id="rId39" Type="http://schemas.openxmlformats.org/officeDocument/2006/relationships/image" Target="media/image27.emf"/><Relationship Id="rId50" Type="http://schemas.openxmlformats.org/officeDocument/2006/relationships/image" Target="media/image38.png"/><Relationship Id="rId104" Type="http://schemas.openxmlformats.org/officeDocument/2006/relationships/image" Target="media/image92.jpeg"/><Relationship Id="rId125" Type="http://schemas.openxmlformats.org/officeDocument/2006/relationships/image" Target="media/image113.jpeg"/><Relationship Id="rId146" Type="http://schemas.openxmlformats.org/officeDocument/2006/relationships/image" Target="media/image133.jpeg"/><Relationship Id="rId167" Type="http://schemas.openxmlformats.org/officeDocument/2006/relationships/image" Target="media/image154.jpeg"/><Relationship Id="rId188" Type="http://schemas.openxmlformats.org/officeDocument/2006/relationships/image" Target="media/image169.emf"/><Relationship Id="rId71" Type="http://schemas.openxmlformats.org/officeDocument/2006/relationships/image" Target="media/image59.png"/><Relationship Id="rId92" Type="http://schemas.openxmlformats.org/officeDocument/2006/relationships/image" Target="media/image80.jpeg"/><Relationship Id="rId2" Type="http://schemas.openxmlformats.org/officeDocument/2006/relationships/customXml" Target="../customXml/item2.xml"/><Relationship Id="rId29" Type="http://schemas.openxmlformats.org/officeDocument/2006/relationships/image" Target="media/image17.jpeg"/><Relationship Id="rId40" Type="http://schemas.openxmlformats.org/officeDocument/2006/relationships/image" Target="media/image28.jpeg"/><Relationship Id="rId115" Type="http://schemas.openxmlformats.org/officeDocument/2006/relationships/image" Target="media/image103.jpeg"/><Relationship Id="rId136" Type="http://schemas.openxmlformats.org/officeDocument/2006/relationships/image" Target="media/image124.jpeg"/><Relationship Id="rId157" Type="http://schemas.openxmlformats.org/officeDocument/2006/relationships/image" Target="media/image144.jpeg"/><Relationship Id="rId178" Type="http://schemas.openxmlformats.org/officeDocument/2006/relationships/image" Target="media/image165.jpeg"/></Relationships>
</file>

<file path=word/_rels/footnotes.xml.rels><?xml version="1.0" encoding="UTF-8" standalone="yes"?>
<Relationships xmlns="http://schemas.openxmlformats.org/package/2006/relationships"><Relationship Id="rId8" Type="http://schemas.openxmlformats.org/officeDocument/2006/relationships/hyperlink" Target="https://www.ere.gov.al/media/files/2024/01/18/Tarifat_dhe_cmimet_2023.pdf" TargetMode="External"/><Relationship Id="rId13" Type="http://schemas.openxmlformats.org/officeDocument/2006/relationships/hyperlink" Target="https://www.instat.gov.al/media/14303/cens-2023.pdf" TargetMode="External"/><Relationship Id="rId3" Type="http://schemas.openxmlformats.org/officeDocument/2006/relationships/hyperlink" Target="https://nrcaniets.blob.core.windows.net/iets/RETScreen_Engineering_e-textbook.pdf" TargetMode="External"/><Relationship Id="rId7" Type="http://schemas.openxmlformats.org/officeDocument/2006/relationships/hyperlink" Target="http://qbz.gov.al/eli/ligj/2016/11/10/116-2016" TargetMode="External"/><Relationship Id="rId12" Type="http://schemas.openxmlformats.org/officeDocument/2006/relationships/hyperlink" Target="https://doi.org/10.1016/j.jclepro.2022.135160" TargetMode="External"/><Relationship Id="rId2" Type="http://schemas.openxmlformats.org/officeDocument/2006/relationships/hyperlink" Target="https://doi.org/10.1016/j.jclepro.2022.135160" TargetMode="External"/><Relationship Id="rId16" Type="http://schemas.openxmlformats.org/officeDocument/2006/relationships/hyperlink" Target="https://doi.org/10.1016/j.jclepro.2022.135160" TargetMode="External"/><Relationship Id="rId1" Type="http://schemas.openxmlformats.org/officeDocument/2006/relationships/hyperlink" Target="https://www.instat.gov.al/media/1826/regjistri_i_ndermarrjeve_ekonomike" TargetMode="External"/><Relationship Id="rId6" Type="http://schemas.openxmlformats.org/officeDocument/2006/relationships/hyperlink" Target="http://qbz.gov.al/eli/vendim/2020/03/27/256" TargetMode="External"/><Relationship Id="rId11" Type="http://schemas.openxmlformats.org/officeDocument/2006/relationships/hyperlink" Target="https://doi.org/10.1016/j.jclepro.2022.135160" TargetMode="External"/><Relationship Id="rId5" Type="http://schemas.openxmlformats.org/officeDocument/2006/relationships/hyperlink" Target="http://qbz.gov.al/eli/vendim/2020/07/08/537" TargetMode="External"/><Relationship Id="rId15" Type="http://schemas.openxmlformats.org/officeDocument/2006/relationships/hyperlink" Target="https://www.instat.gov.al/media/14303/cens-2023.pdf" TargetMode="External"/><Relationship Id="rId10" Type="http://schemas.openxmlformats.org/officeDocument/2006/relationships/hyperlink" Target="https://www.instat.gov.al/media/14303/cens-2023.pdf" TargetMode="External"/><Relationship Id="rId4" Type="http://schemas.openxmlformats.org/officeDocument/2006/relationships/hyperlink" Target="http://qbz.gov.al/eli/vendim/2020/12/24/1094" TargetMode="External"/><Relationship Id="rId9" Type="http://schemas.openxmlformats.org/officeDocument/2006/relationships/hyperlink" Target="http://qbz.gov.al/eli/vendim/2023/04/13/216" TargetMode="External"/><Relationship Id="rId14" Type="http://schemas.openxmlformats.org/officeDocument/2006/relationships/hyperlink" Target="https://doi.org/10.1016/j.jclepro.2022.135160"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C:/Users/user/Desktop/BLEDI%20MIE/Ndertesat%20sipa%20vitit%20dhe%20llojit.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C:/Users/bledar.aliaj/Desktop/Strategjia%20e%20rinovimit%20te%20ndertesave/Puna%20Prof.%20Malka/Ndertesat%20sipa%20vitit%20dhe%20llojit.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C:/Users/bledar.aliaj/Desktop/Strategjia%20e%20rinovimit%20te%20ndertesave/Puna%20Prof.%20Malka/Ndertesat%20sipa%20vitit%20dhe%20llojit.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C:/Users/bledar.aliaj/Desktop/Strategjia%20e%20rinovimit%20te%20ndertesave/Puna%20Prof.%20Malka/Ndertesat%20sipa%20vitit%20dhe%20llojit.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C:/Users/bledar.aliaj/Desktop/Strategjia%20e%20rinovimit%20te%20ndertesave/Puna%20Prof.%20Malka/Ndertesat%20sipa%20vitit%20dhe%20llojit.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C:/Users/bledar.aliaj/Desktop/Strategjia%20e%20rinovimit%20te%20ndertesave/Puna%20Prof.%20Malka/Ndertesat%20sipa%20vitit%20dhe%20llojit.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C:/Users/user/Desktop/BLEDI%20MIE/SKENARET_Bledi.xlsx" TargetMode="Externa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chartUserShapes" Target="../drawings/drawing1.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chartUserShapes" Target="../drawings/drawing2.xml"/></Relationships>
</file>

<file path=word/charts/_rels/chart10.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10.xml"/><Relationship Id="rId1" Type="http://schemas.microsoft.com/office/2011/relationships/chartStyle" Target="style10.xml"/><Relationship Id="rId4" Type="http://schemas.openxmlformats.org/officeDocument/2006/relationships/chartUserShapes" Target="../drawings/drawing3.xml"/></Relationships>
</file>

<file path=word/charts/_rels/chart11.xml.rels><?xml version="1.0" encoding="UTF-8" standalone="yes"?>
<Relationships xmlns="http://schemas.openxmlformats.org/package/2006/relationships"><Relationship Id="rId3" Type="http://schemas.openxmlformats.org/officeDocument/2006/relationships/oleObject" Target="C:/Users/user/Desktop/BLEDI%20MIE/SKENARET_Bledi.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C:/Users/user/Desktop/BLEDI%20MIE/SKENARET_Bledi.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chartUserShapes" Target="../drawings/drawing4.xml"/></Relationships>
</file>

<file path=word/charts/_rels/chart14.xml.rels><?xml version="1.0" encoding="UTF-8" standalone="yes"?>
<Relationships xmlns="http://schemas.openxmlformats.org/package/2006/relationships"><Relationship Id="rId3" Type="http://schemas.openxmlformats.org/officeDocument/2006/relationships/oleObject" Target="C:/Users/user/Desktop/BLEDI%20MIE/SKENARET.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C:/Users/user/Desktop/BLEDI%20MIE/SKENARET_Bledi.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C:/Users/user/Desktop/BLEDI%20MIE/SKENARET_Bledi.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C:/Users/user/Desktop/BLEDI%20MIE/SKENARET_Bledi.xlsx"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C:/Users/user/Desktop/BLEDI%20MIE/SKENARET_Bledi.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9.xml"/><Relationship Id="rId1" Type="http://schemas.microsoft.com/office/2011/relationships/chartStyle" Target="style19.xml"/><Relationship Id="rId4" Type="http://schemas.openxmlformats.org/officeDocument/2006/relationships/oleObject" Target="../embeddings/oleObject1.bin"/></Relationships>
</file>

<file path=word/charts/_rels/chart20.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0.xml"/><Relationship Id="rId1" Type="http://schemas.microsoft.com/office/2011/relationships/chartStyle" Target="style20.xml"/><Relationship Id="rId4" Type="http://schemas.openxmlformats.org/officeDocument/2006/relationships/oleObject" Target="../embeddings/oleObject2.bin"/></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Deri 1960: Ndërtesa (Mijë)</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autoTitleDeleted val="0"/>
    <c:plotArea>
      <c:layout>
        <c:manualLayout>
          <c:layoutTarget val="inner"/>
          <c:xMode val="edge"/>
          <c:yMode val="edge"/>
          <c:x val="0.12873565561586356"/>
          <c:y val="0.17171296296296296"/>
          <c:w val="0.84070874635816151"/>
          <c:h val="0.6153546952464275"/>
        </c:manualLayout>
      </c:layout>
      <c:barChart>
        <c:barDir val="col"/>
        <c:grouping val="stacked"/>
        <c:varyColors val="0"/>
        <c:ser>
          <c:idx val="0"/>
          <c:order val="0"/>
          <c:tx>
            <c:strRef>
              <c:f>Sheet2!$A$7</c:f>
              <c:strCache>
                <c:ptCount val="1"/>
                <c:pt idx="0">
                  <c:v>detached houses</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Sheet2!$F$6:$K$6</c:f>
              <c:numCache>
                <c:formatCode>General</c:formatCode>
                <c:ptCount val="6"/>
                <c:pt idx="0">
                  <c:v>2014</c:v>
                </c:pt>
                <c:pt idx="1">
                  <c:v>2016</c:v>
                </c:pt>
                <c:pt idx="2">
                  <c:v>2018</c:v>
                </c:pt>
                <c:pt idx="3">
                  <c:v>2020</c:v>
                </c:pt>
                <c:pt idx="4">
                  <c:v>2022</c:v>
                </c:pt>
                <c:pt idx="5">
                  <c:v>2024</c:v>
                </c:pt>
              </c:numCache>
            </c:numRef>
          </c:cat>
          <c:val>
            <c:numRef>
              <c:f>Sheet2!$F$7:$K$7</c:f>
              <c:numCache>
                <c:formatCode>_ * #,##0.0_ ;_ * \-#,##0.0_ ;_ * ""\-""??_ ;_ @_ </c:formatCode>
                <c:ptCount val="6"/>
                <c:pt idx="0">
                  <c:v>32.975999999999999</c:v>
                </c:pt>
                <c:pt idx="1">
                  <c:v>30.756</c:v>
                </c:pt>
                <c:pt idx="2">
                  <c:v>28.594000000000001</c:v>
                </c:pt>
                <c:pt idx="3">
                  <c:v>26.495000000000001</c:v>
                </c:pt>
                <c:pt idx="4">
                  <c:v>24.469000000000001</c:v>
                </c:pt>
                <c:pt idx="5">
                  <c:v>22.574592899999999</c:v>
                </c:pt>
              </c:numCache>
            </c:numRef>
          </c:val>
          <c:extLst>
            <c:ext xmlns:c16="http://schemas.microsoft.com/office/drawing/2014/chart" uri="{C3380CC4-5D6E-409C-BE32-E72D297353CC}">
              <c16:uniqueId val="{00000000-B3F2-4AAE-A668-7188D9EB4ED6}"/>
            </c:ext>
          </c:extLst>
        </c:ser>
        <c:ser>
          <c:idx val="1"/>
          <c:order val="1"/>
          <c:tx>
            <c:strRef>
              <c:f>Sheet2!$A$8</c:f>
              <c:strCache>
                <c:ptCount val="1"/>
                <c:pt idx="0">
                  <c:v>semidetached houses</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Sheet2!$F$6:$K$6</c:f>
              <c:numCache>
                <c:formatCode>General</c:formatCode>
                <c:ptCount val="6"/>
                <c:pt idx="0">
                  <c:v>2014</c:v>
                </c:pt>
                <c:pt idx="1">
                  <c:v>2016</c:v>
                </c:pt>
                <c:pt idx="2">
                  <c:v>2018</c:v>
                </c:pt>
                <c:pt idx="3">
                  <c:v>2020</c:v>
                </c:pt>
                <c:pt idx="4">
                  <c:v>2022</c:v>
                </c:pt>
                <c:pt idx="5">
                  <c:v>2024</c:v>
                </c:pt>
              </c:numCache>
            </c:numRef>
          </c:cat>
          <c:val>
            <c:numRef>
              <c:f>Sheet2!$F$8:$K$8</c:f>
              <c:numCache>
                <c:formatCode>_ * #,##0.0_ ;_ * \-#,##0.0_ ;_ * ""\-""??_ ;_ @_ </c:formatCode>
                <c:ptCount val="6"/>
                <c:pt idx="0">
                  <c:v>9.3109999999999999</c:v>
                </c:pt>
                <c:pt idx="1">
                  <c:v>8.6839999999999993</c:v>
                </c:pt>
                <c:pt idx="2">
                  <c:v>8.0730000000000004</c:v>
                </c:pt>
                <c:pt idx="3">
                  <c:v>7.4809999999999999</c:v>
                </c:pt>
                <c:pt idx="4">
                  <c:v>6.9089999999999998</c:v>
                </c:pt>
                <c:pt idx="5">
                  <c:v>6.4685911214199994</c:v>
                </c:pt>
              </c:numCache>
            </c:numRef>
          </c:val>
          <c:extLst>
            <c:ext xmlns:c16="http://schemas.microsoft.com/office/drawing/2014/chart" uri="{C3380CC4-5D6E-409C-BE32-E72D297353CC}">
              <c16:uniqueId val="{00000001-B3F2-4AAE-A668-7188D9EB4ED6}"/>
            </c:ext>
          </c:extLst>
        </c:ser>
        <c:ser>
          <c:idx val="2"/>
          <c:order val="2"/>
          <c:tx>
            <c:strRef>
              <c:f>Sheet2!$A$9</c:f>
              <c:strCache>
                <c:ptCount val="1"/>
                <c:pt idx="0">
                  <c:v>row houses</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Sheet2!$F$6:$K$6</c:f>
              <c:numCache>
                <c:formatCode>General</c:formatCode>
                <c:ptCount val="6"/>
                <c:pt idx="0">
                  <c:v>2014</c:v>
                </c:pt>
                <c:pt idx="1">
                  <c:v>2016</c:v>
                </c:pt>
                <c:pt idx="2">
                  <c:v>2018</c:v>
                </c:pt>
                <c:pt idx="3">
                  <c:v>2020</c:v>
                </c:pt>
                <c:pt idx="4">
                  <c:v>2022</c:v>
                </c:pt>
                <c:pt idx="5">
                  <c:v>2024</c:v>
                </c:pt>
              </c:numCache>
            </c:numRef>
          </c:cat>
          <c:val>
            <c:numRef>
              <c:f>Sheet2!$F$9:$K$9</c:f>
              <c:numCache>
                <c:formatCode>_ * #,##0.0_ ;_ * \-#,##0.0_ ;_ * ""\-""??_ ;_ @_ </c:formatCode>
                <c:ptCount val="6"/>
                <c:pt idx="0">
                  <c:v>4.2229999999999999</c:v>
                </c:pt>
                <c:pt idx="1">
                  <c:v>3.9380000000000002</c:v>
                </c:pt>
                <c:pt idx="2">
                  <c:v>3.661</c:v>
                </c:pt>
                <c:pt idx="3">
                  <c:v>3.3929999999999998</c:v>
                </c:pt>
                <c:pt idx="4">
                  <c:v>3.133</c:v>
                </c:pt>
                <c:pt idx="5">
                  <c:v>2.9490267116599997</c:v>
                </c:pt>
              </c:numCache>
            </c:numRef>
          </c:val>
          <c:extLst>
            <c:ext xmlns:c16="http://schemas.microsoft.com/office/drawing/2014/chart" uri="{C3380CC4-5D6E-409C-BE32-E72D297353CC}">
              <c16:uniqueId val="{00000002-B3F2-4AAE-A668-7188D9EB4ED6}"/>
            </c:ext>
          </c:extLst>
        </c:ser>
        <c:ser>
          <c:idx val="3"/>
          <c:order val="3"/>
          <c:tx>
            <c:strRef>
              <c:f>Sheet2!$A$10</c:f>
              <c:strCache>
                <c:ptCount val="1"/>
                <c:pt idx="0">
                  <c:v>apartment buildings</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Sheet2!$F$6:$K$6</c:f>
              <c:numCache>
                <c:formatCode>General</c:formatCode>
                <c:ptCount val="6"/>
                <c:pt idx="0">
                  <c:v>2014</c:v>
                </c:pt>
                <c:pt idx="1">
                  <c:v>2016</c:v>
                </c:pt>
                <c:pt idx="2">
                  <c:v>2018</c:v>
                </c:pt>
                <c:pt idx="3">
                  <c:v>2020</c:v>
                </c:pt>
                <c:pt idx="4">
                  <c:v>2022</c:v>
                </c:pt>
                <c:pt idx="5">
                  <c:v>2024</c:v>
                </c:pt>
              </c:numCache>
            </c:numRef>
          </c:cat>
          <c:val>
            <c:numRef>
              <c:f>Sheet2!$F$10:$K$10</c:f>
              <c:numCache>
                <c:formatCode>_ * #,##0.0_ ;_ * \-#,##0.0_ ;_ * ""\-""??_ ;_ @_ </c:formatCode>
                <c:ptCount val="6"/>
                <c:pt idx="0">
                  <c:v>1.7050000000000001</c:v>
                </c:pt>
                <c:pt idx="1">
                  <c:v>1.6479999999999999</c:v>
                </c:pt>
                <c:pt idx="2">
                  <c:v>1.591</c:v>
                </c:pt>
                <c:pt idx="3">
                  <c:v>1.5329999999999999</c:v>
                </c:pt>
                <c:pt idx="4">
                  <c:v>1.474</c:v>
                </c:pt>
                <c:pt idx="5">
                  <c:v>1.44613407804</c:v>
                </c:pt>
              </c:numCache>
            </c:numRef>
          </c:val>
          <c:extLst>
            <c:ext xmlns:c16="http://schemas.microsoft.com/office/drawing/2014/chart" uri="{C3380CC4-5D6E-409C-BE32-E72D297353CC}">
              <c16:uniqueId val="{00000003-B3F2-4AAE-A668-7188D9EB4ED6}"/>
            </c:ext>
          </c:extLst>
        </c:ser>
        <c:dLbls>
          <c:showLegendKey val="0"/>
          <c:showVal val="0"/>
          <c:showCatName val="0"/>
          <c:showSerName val="0"/>
          <c:showPercent val="0"/>
          <c:showBubbleSize val="0"/>
        </c:dLbls>
        <c:gapWidth val="150"/>
        <c:overlap val="100"/>
        <c:axId val="1428088784"/>
        <c:axId val="1428089328"/>
      </c:barChart>
      <c:catAx>
        <c:axId val="1428088784"/>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Viti</a:t>
                </a:r>
              </a:p>
            </c:rich>
          </c:tx>
          <c:layout>
            <c:manualLayout>
              <c:xMode val="edge"/>
              <c:yMode val="edge"/>
              <c:x val="0.48811679790026247"/>
              <c:y val="0.8663188976377952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28089328"/>
        <c:crosses val="autoZero"/>
        <c:auto val="1"/>
        <c:lblAlgn val="ctr"/>
        <c:lblOffset val="100"/>
        <c:noMultiLvlLbl val="0"/>
      </c:catAx>
      <c:valAx>
        <c:axId val="14280893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1981 to 1990: Numri i ndertesave (mije)</a:t>
                </a:r>
              </a:p>
              <a:p>
                <a:pPr>
                  <a:defRPr/>
                </a:pPr>
                <a:endParaRPr lang="en-US"/>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title>
        <c:numFmt formatCode="_ * #,##0.0_ ;_ * \-#,##0.0_ ;_ * &quot;&quot;\-&quot;&quot;??_ ;_ @_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280887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US" sz="1200">
                <a:latin typeface="Times New Roman" panose="02020603050405020304" pitchFamily="18" charset="0"/>
                <a:cs typeface="Times New Roman" panose="02020603050405020304" pitchFamily="18" charset="0"/>
              </a:rPr>
              <a:t> 1961 - 1980: Ndërtesa (Mijë)</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sq-AL"/>
        </a:p>
      </c:txPr>
    </c:title>
    <c:autoTitleDeleted val="0"/>
    <c:plotArea>
      <c:layout>
        <c:manualLayout>
          <c:layoutTarget val="inner"/>
          <c:xMode val="edge"/>
          <c:yMode val="edge"/>
          <c:x val="0.13581015440046026"/>
          <c:y val="0.13438428800231886"/>
          <c:w val="0.84147193826193212"/>
          <c:h val="0.66353677795945243"/>
        </c:manualLayout>
      </c:layout>
      <c:barChart>
        <c:barDir val="col"/>
        <c:grouping val="stacked"/>
        <c:varyColors val="0"/>
        <c:ser>
          <c:idx val="0"/>
          <c:order val="0"/>
          <c:tx>
            <c:strRef>
              <c:f>Sheet1!$A$7</c:f>
              <c:strCache>
                <c:ptCount val="1"/>
                <c:pt idx="0">
                  <c:v>Shtëpi të veçuara</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Sheet1!$F$6:$K$6</c:f>
              <c:numCache>
                <c:formatCode>General</c:formatCode>
                <c:ptCount val="6"/>
                <c:pt idx="0">
                  <c:v>2014</c:v>
                </c:pt>
                <c:pt idx="1">
                  <c:v>2016</c:v>
                </c:pt>
                <c:pt idx="2">
                  <c:v>2018</c:v>
                </c:pt>
                <c:pt idx="3">
                  <c:v>2020</c:v>
                </c:pt>
                <c:pt idx="4">
                  <c:v>2022</c:v>
                </c:pt>
                <c:pt idx="5">
                  <c:v>2024</c:v>
                </c:pt>
              </c:numCache>
            </c:numRef>
          </c:cat>
          <c:val>
            <c:numRef>
              <c:f>Sheet1!$F$7:$K$7</c:f>
              <c:numCache>
                <c:formatCode>_ * #,##0.0_ ;_ * \-#,##0.0_ ;_ * ""\-""??_ ;_ @_ </c:formatCode>
                <c:ptCount val="6"/>
                <c:pt idx="0">
                  <c:v>66.923000000000002</c:v>
                </c:pt>
                <c:pt idx="1">
                  <c:v>64.290000000000006</c:v>
                </c:pt>
                <c:pt idx="2">
                  <c:v>61.594000000000001</c:v>
                </c:pt>
                <c:pt idx="3">
                  <c:v>58.847999999999999</c:v>
                </c:pt>
                <c:pt idx="4">
                  <c:v>56.066000000000003</c:v>
                </c:pt>
                <c:pt idx="5">
                  <c:v>53.386376300400002</c:v>
                </c:pt>
              </c:numCache>
            </c:numRef>
          </c:val>
          <c:extLst>
            <c:ext xmlns:c16="http://schemas.microsoft.com/office/drawing/2014/chart" uri="{C3380CC4-5D6E-409C-BE32-E72D297353CC}">
              <c16:uniqueId val="{00000000-D834-4998-9CAE-F9C2CF91253A}"/>
            </c:ext>
          </c:extLst>
        </c:ser>
        <c:ser>
          <c:idx val="1"/>
          <c:order val="1"/>
          <c:tx>
            <c:strRef>
              <c:f>Sheet1!$A$8</c:f>
              <c:strCache>
                <c:ptCount val="1"/>
                <c:pt idx="0">
                  <c:v>Shtëpi gjysëm të veçuara</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Sheet1!$F$6:$K$6</c:f>
              <c:numCache>
                <c:formatCode>General</c:formatCode>
                <c:ptCount val="6"/>
                <c:pt idx="0">
                  <c:v>2014</c:v>
                </c:pt>
                <c:pt idx="1">
                  <c:v>2016</c:v>
                </c:pt>
                <c:pt idx="2">
                  <c:v>2018</c:v>
                </c:pt>
                <c:pt idx="3">
                  <c:v>2020</c:v>
                </c:pt>
                <c:pt idx="4">
                  <c:v>2022</c:v>
                </c:pt>
                <c:pt idx="5">
                  <c:v>2024</c:v>
                </c:pt>
              </c:numCache>
            </c:numRef>
          </c:cat>
          <c:val>
            <c:numRef>
              <c:f>Sheet1!$F$8:$K$8</c:f>
              <c:numCache>
                <c:formatCode>_ * #,##0.0_ ;_ * \-#,##0.0_ ;_ * ""\-""??_ ;_ @_ </c:formatCode>
                <c:ptCount val="6"/>
                <c:pt idx="0">
                  <c:v>11.199</c:v>
                </c:pt>
                <c:pt idx="1">
                  <c:v>10.757999999999999</c:v>
                </c:pt>
                <c:pt idx="2">
                  <c:v>10.307</c:v>
                </c:pt>
                <c:pt idx="3">
                  <c:v>9.8480000000000008</c:v>
                </c:pt>
                <c:pt idx="4">
                  <c:v>9.3819999999999997</c:v>
                </c:pt>
                <c:pt idx="5">
                  <c:v>9.0666068037799992</c:v>
                </c:pt>
              </c:numCache>
            </c:numRef>
          </c:val>
          <c:extLst>
            <c:ext xmlns:c16="http://schemas.microsoft.com/office/drawing/2014/chart" uri="{C3380CC4-5D6E-409C-BE32-E72D297353CC}">
              <c16:uniqueId val="{00000001-D834-4998-9CAE-F9C2CF91253A}"/>
            </c:ext>
          </c:extLst>
        </c:ser>
        <c:ser>
          <c:idx val="2"/>
          <c:order val="2"/>
          <c:tx>
            <c:strRef>
              <c:f>Sheet1!$A$9</c:f>
              <c:strCache>
                <c:ptCount val="1"/>
                <c:pt idx="0">
                  <c:v>Shtëpi të njëpasnjëshme</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Sheet1!$F$6:$K$6</c:f>
              <c:numCache>
                <c:formatCode>General</c:formatCode>
                <c:ptCount val="6"/>
                <c:pt idx="0">
                  <c:v>2014</c:v>
                </c:pt>
                <c:pt idx="1">
                  <c:v>2016</c:v>
                </c:pt>
                <c:pt idx="2">
                  <c:v>2018</c:v>
                </c:pt>
                <c:pt idx="3">
                  <c:v>2020</c:v>
                </c:pt>
                <c:pt idx="4">
                  <c:v>2022</c:v>
                </c:pt>
                <c:pt idx="5">
                  <c:v>2024</c:v>
                </c:pt>
              </c:numCache>
            </c:numRef>
          </c:cat>
          <c:val>
            <c:numRef>
              <c:f>Sheet1!$F$9:$K$9</c:f>
              <c:numCache>
                <c:formatCode>_ * #,##0.0_ ;_ * \-#,##0.0_ ;_ * ""\-""??_ ;_ @_ </c:formatCode>
                <c:ptCount val="6"/>
                <c:pt idx="0">
                  <c:v>4.0019999999999998</c:v>
                </c:pt>
                <c:pt idx="1">
                  <c:v>3.8450000000000002</c:v>
                </c:pt>
                <c:pt idx="2">
                  <c:v>3.6840000000000002</c:v>
                </c:pt>
                <c:pt idx="3">
                  <c:v>3.5190000000000001</c:v>
                </c:pt>
                <c:pt idx="4">
                  <c:v>3.3530000000000002</c:v>
                </c:pt>
                <c:pt idx="5">
                  <c:v>3.2568134801099999</c:v>
                </c:pt>
              </c:numCache>
            </c:numRef>
          </c:val>
          <c:extLst>
            <c:ext xmlns:c16="http://schemas.microsoft.com/office/drawing/2014/chart" uri="{C3380CC4-5D6E-409C-BE32-E72D297353CC}">
              <c16:uniqueId val="{00000002-D834-4998-9CAE-F9C2CF91253A}"/>
            </c:ext>
          </c:extLst>
        </c:ser>
        <c:ser>
          <c:idx val="3"/>
          <c:order val="3"/>
          <c:tx>
            <c:strRef>
              <c:f>Sheet1!$A$10</c:f>
              <c:strCache>
                <c:ptCount val="1"/>
                <c:pt idx="0">
                  <c:v>Apartamente</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Sheet1!$F$6:$K$6</c:f>
              <c:numCache>
                <c:formatCode>General</c:formatCode>
                <c:ptCount val="6"/>
                <c:pt idx="0">
                  <c:v>2014</c:v>
                </c:pt>
                <c:pt idx="1">
                  <c:v>2016</c:v>
                </c:pt>
                <c:pt idx="2">
                  <c:v>2018</c:v>
                </c:pt>
                <c:pt idx="3">
                  <c:v>2020</c:v>
                </c:pt>
                <c:pt idx="4">
                  <c:v>2022</c:v>
                </c:pt>
                <c:pt idx="5">
                  <c:v>2024</c:v>
                </c:pt>
              </c:numCache>
            </c:numRef>
          </c:cat>
          <c:val>
            <c:numRef>
              <c:f>Sheet1!$F$10:$K$10</c:f>
              <c:numCache>
                <c:formatCode>_ * #,##0.0_ ;_ * \-#,##0.0_ ;_ * ""\-""??_ ;_ @_ </c:formatCode>
                <c:ptCount val="6"/>
                <c:pt idx="0">
                  <c:v>6.4189999999999996</c:v>
                </c:pt>
                <c:pt idx="1">
                  <c:v>6.2939999999999996</c:v>
                </c:pt>
                <c:pt idx="2">
                  <c:v>6.1639999999999997</c:v>
                </c:pt>
                <c:pt idx="3">
                  <c:v>6.0289999999999999</c:v>
                </c:pt>
                <c:pt idx="4">
                  <c:v>5.8879999999999999</c:v>
                </c:pt>
                <c:pt idx="5">
                  <c:v>5.86521752131</c:v>
                </c:pt>
              </c:numCache>
            </c:numRef>
          </c:val>
          <c:extLst>
            <c:ext xmlns:c16="http://schemas.microsoft.com/office/drawing/2014/chart" uri="{C3380CC4-5D6E-409C-BE32-E72D297353CC}">
              <c16:uniqueId val="{00000003-D834-4998-9CAE-F9C2CF91253A}"/>
            </c:ext>
          </c:extLst>
        </c:ser>
        <c:dLbls>
          <c:showLegendKey val="0"/>
          <c:showVal val="0"/>
          <c:showCatName val="0"/>
          <c:showSerName val="0"/>
          <c:showPercent val="0"/>
          <c:showBubbleSize val="0"/>
        </c:dLbls>
        <c:gapWidth val="150"/>
        <c:overlap val="100"/>
        <c:axId val="1428090416"/>
        <c:axId val="1428084976"/>
      </c:barChart>
      <c:catAx>
        <c:axId val="1428090416"/>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Viti</a:t>
                </a:r>
              </a:p>
            </c:rich>
          </c:tx>
          <c:layout>
            <c:manualLayout>
              <c:xMode val="edge"/>
              <c:yMode val="edge"/>
              <c:x val="0.48665236556968849"/>
              <c:y val="0.8743572716061094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28084976"/>
        <c:crosses val="autoZero"/>
        <c:auto val="1"/>
        <c:lblAlgn val="ctr"/>
        <c:lblOffset val="100"/>
        <c:noMultiLvlLbl val="0"/>
      </c:catAx>
      <c:valAx>
        <c:axId val="142808497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1961deri1980: Numri i ndertesave (mije)</a:t>
                </a:r>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title>
        <c:numFmt formatCode="_ * #,##0.0_ ;_ * \-#,##0.0_ ;_ * &quot;&quot;\-&quot;&quot;??_ ;_ @_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28090416"/>
        <c:crosses val="autoZero"/>
        <c:crossBetween val="between"/>
      </c:valAx>
      <c:spPr>
        <a:noFill/>
        <a:ln>
          <a:noFill/>
        </a:ln>
        <a:effectLst/>
      </c:spPr>
    </c:plotArea>
    <c:legend>
      <c:legendPos val="b"/>
      <c:layout>
        <c:manualLayout>
          <c:xMode val="edge"/>
          <c:yMode val="edge"/>
          <c:x val="5.534188034188034E-2"/>
          <c:y val="0.91894004921957395"/>
          <c:w val="0.89786324786324789"/>
          <c:h val="5.979843412557130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US" sz="1200">
                <a:latin typeface="Times New Roman" panose="02020603050405020304" pitchFamily="18" charset="0"/>
                <a:cs typeface="Times New Roman" panose="02020603050405020304" pitchFamily="18" charset="0"/>
              </a:rPr>
              <a:t>1981 deri 1990: Ndërtesa (Mijë)</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sq-AL"/>
        </a:p>
      </c:txPr>
    </c:title>
    <c:autoTitleDeleted val="0"/>
    <c:plotArea>
      <c:layout>
        <c:manualLayout>
          <c:layoutTarget val="inner"/>
          <c:xMode val="edge"/>
          <c:yMode val="edge"/>
          <c:x val="0.20541043993117097"/>
          <c:y val="0.17786982248520714"/>
          <c:w val="0.79458956006882908"/>
          <c:h val="0.59335942474646286"/>
        </c:manualLayout>
      </c:layout>
      <c:barChart>
        <c:barDir val="col"/>
        <c:grouping val="stacked"/>
        <c:varyColors val="0"/>
        <c:ser>
          <c:idx val="0"/>
          <c:order val="0"/>
          <c:tx>
            <c:strRef>
              <c:f>Sheet3!$A$7</c:f>
              <c:strCache>
                <c:ptCount val="1"/>
                <c:pt idx="0">
                  <c:v>Shtëpi të veçuara</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Sheet3!$F$6:$K$6</c:f>
              <c:numCache>
                <c:formatCode>General</c:formatCode>
                <c:ptCount val="6"/>
                <c:pt idx="0">
                  <c:v>2014</c:v>
                </c:pt>
                <c:pt idx="1">
                  <c:v>2016</c:v>
                </c:pt>
                <c:pt idx="2">
                  <c:v>2018</c:v>
                </c:pt>
                <c:pt idx="3">
                  <c:v>2020</c:v>
                </c:pt>
                <c:pt idx="4">
                  <c:v>2022</c:v>
                </c:pt>
                <c:pt idx="5">
                  <c:v>2024</c:v>
                </c:pt>
              </c:numCache>
            </c:numRef>
          </c:cat>
          <c:val>
            <c:numRef>
              <c:f>Sheet3!$F$7:$K$7</c:f>
              <c:numCache>
                <c:formatCode>_ * #,##0.0_ ;_ * \-#,##0.0_ ;_ * ""\-""??_ ;_ @_ </c:formatCode>
                <c:ptCount val="6"/>
                <c:pt idx="0">
                  <c:v>62.03</c:v>
                </c:pt>
                <c:pt idx="1">
                  <c:v>60.69</c:v>
                </c:pt>
                <c:pt idx="2">
                  <c:v>59.246000000000002</c:v>
                </c:pt>
                <c:pt idx="3">
                  <c:v>57.704999999999998</c:v>
                </c:pt>
                <c:pt idx="4">
                  <c:v>56.070999999999998</c:v>
                </c:pt>
                <c:pt idx="5">
                  <c:v>54.477919310300003</c:v>
                </c:pt>
              </c:numCache>
            </c:numRef>
          </c:val>
          <c:extLst>
            <c:ext xmlns:c16="http://schemas.microsoft.com/office/drawing/2014/chart" uri="{C3380CC4-5D6E-409C-BE32-E72D297353CC}">
              <c16:uniqueId val="{00000000-BB4B-4456-AE23-049B82A33378}"/>
            </c:ext>
          </c:extLst>
        </c:ser>
        <c:ser>
          <c:idx val="1"/>
          <c:order val="1"/>
          <c:tx>
            <c:strRef>
              <c:f>Sheet3!$A$8</c:f>
              <c:strCache>
                <c:ptCount val="1"/>
                <c:pt idx="0">
                  <c:v>Shtëpi gjysëm të veçuara</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Sheet3!$F$6:$K$6</c:f>
              <c:numCache>
                <c:formatCode>General</c:formatCode>
                <c:ptCount val="6"/>
                <c:pt idx="0">
                  <c:v>2014</c:v>
                </c:pt>
                <c:pt idx="1">
                  <c:v>2016</c:v>
                </c:pt>
                <c:pt idx="2">
                  <c:v>2018</c:v>
                </c:pt>
                <c:pt idx="3">
                  <c:v>2020</c:v>
                </c:pt>
                <c:pt idx="4">
                  <c:v>2022</c:v>
                </c:pt>
                <c:pt idx="5">
                  <c:v>2024</c:v>
                </c:pt>
              </c:numCache>
            </c:numRef>
          </c:cat>
          <c:val>
            <c:numRef>
              <c:f>Sheet3!$F$8:$K$8</c:f>
              <c:numCache>
                <c:formatCode>_ * #,##0.0_ ;_ * \-#,##0.0_ ;_ * ""\-""??_ ;_ @_ </c:formatCode>
                <c:ptCount val="6"/>
                <c:pt idx="0">
                  <c:v>6.4610000000000003</c:v>
                </c:pt>
                <c:pt idx="1">
                  <c:v>6.3209999999999997</c:v>
                </c:pt>
                <c:pt idx="2">
                  <c:v>6.1710000000000003</c:v>
                </c:pt>
                <c:pt idx="3">
                  <c:v>6.0110000000000001</c:v>
                </c:pt>
                <c:pt idx="4">
                  <c:v>5.84</c:v>
                </c:pt>
                <c:pt idx="5">
                  <c:v>5.7585617767499997</c:v>
                </c:pt>
              </c:numCache>
            </c:numRef>
          </c:val>
          <c:extLst>
            <c:ext xmlns:c16="http://schemas.microsoft.com/office/drawing/2014/chart" uri="{C3380CC4-5D6E-409C-BE32-E72D297353CC}">
              <c16:uniqueId val="{00000001-BB4B-4456-AE23-049B82A33378}"/>
            </c:ext>
          </c:extLst>
        </c:ser>
        <c:ser>
          <c:idx val="2"/>
          <c:order val="2"/>
          <c:tx>
            <c:strRef>
              <c:f>Sheet3!$A$9</c:f>
              <c:strCache>
                <c:ptCount val="1"/>
                <c:pt idx="0">
                  <c:v>Shtëpi të njëpasnjëshme</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Sheet3!$F$6:$K$6</c:f>
              <c:numCache>
                <c:formatCode>General</c:formatCode>
                <c:ptCount val="6"/>
                <c:pt idx="0">
                  <c:v>2014</c:v>
                </c:pt>
                <c:pt idx="1">
                  <c:v>2016</c:v>
                </c:pt>
                <c:pt idx="2">
                  <c:v>2018</c:v>
                </c:pt>
                <c:pt idx="3">
                  <c:v>2020</c:v>
                </c:pt>
                <c:pt idx="4">
                  <c:v>2022</c:v>
                </c:pt>
                <c:pt idx="5">
                  <c:v>2024</c:v>
                </c:pt>
              </c:numCache>
            </c:numRef>
          </c:cat>
          <c:val>
            <c:numRef>
              <c:f>Sheet3!$F$9:$K$9</c:f>
              <c:numCache>
                <c:formatCode>_ * #,##0.0_ ;_ * \-#,##0.0_ ;_ * ""\-""??_ ;_ @_ </c:formatCode>
                <c:ptCount val="6"/>
                <c:pt idx="0">
                  <c:v>1.681</c:v>
                </c:pt>
                <c:pt idx="1">
                  <c:v>1.6439999999999999</c:v>
                </c:pt>
                <c:pt idx="2">
                  <c:v>1.605</c:v>
                </c:pt>
                <c:pt idx="3">
                  <c:v>1.5640000000000001</c:v>
                </c:pt>
                <c:pt idx="4">
                  <c:v>1.5189999999999999</c:v>
                </c:pt>
                <c:pt idx="5">
                  <c:v>1.5062123253399999</c:v>
                </c:pt>
              </c:numCache>
            </c:numRef>
          </c:val>
          <c:extLst>
            <c:ext xmlns:c16="http://schemas.microsoft.com/office/drawing/2014/chart" uri="{C3380CC4-5D6E-409C-BE32-E72D297353CC}">
              <c16:uniqueId val="{00000002-BB4B-4456-AE23-049B82A33378}"/>
            </c:ext>
          </c:extLst>
        </c:ser>
        <c:ser>
          <c:idx val="3"/>
          <c:order val="3"/>
          <c:tx>
            <c:strRef>
              <c:f>Sheet3!$A$10</c:f>
              <c:strCache>
                <c:ptCount val="1"/>
                <c:pt idx="0">
                  <c:v>Apartamente</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Sheet3!$F$6:$K$6</c:f>
              <c:numCache>
                <c:formatCode>General</c:formatCode>
                <c:ptCount val="6"/>
                <c:pt idx="0">
                  <c:v>2014</c:v>
                </c:pt>
                <c:pt idx="1">
                  <c:v>2016</c:v>
                </c:pt>
                <c:pt idx="2">
                  <c:v>2018</c:v>
                </c:pt>
                <c:pt idx="3">
                  <c:v>2020</c:v>
                </c:pt>
                <c:pt idx="4">
                  <c:v>2022</c:v>
                </c:pt>
                <c:pt idx="5">
                  <c:v>2024</c:v>
                </c:pt>
              </c:numCache>
            </c:numRef>
          </c:cat>
          <c:val>
            <c:numRef>
              <c:f>Sheet3!$F$10:$K$10</c:f>
              <c:numCache>
                <c:formatCode>_ * #,##0.0_ ;_ * \-#,##0.0_ ;_ * ""\-""??_ ;_ @_ </c:formatCode>
                <c:ptCount val="6"/>
                <c:pt idx="0">
                  <c:v>4.665</c:v>
                </c:pt>
                <c:pt idx="1">
                  <c:v>4.6159999999999997</c:v>
                </c:pt>
                <c:pt idx="2">
                  <c:v>4.5620000000000003</c:v>
                </c:pt>
                <c:pt idx="3">
                  <c:v>4.5039999999999996</c:v>
                </c:pt>
                <c:pt idx="4">
                  <c:v>4.4409999999999998</c:v>
                </c:pt>
                <c:pt idx="5">
                  <c:v>4.4681049374499997</c:v>
                </c:pt>
              </c:numCache>
            </c:numRef>
          </c:val>
          <c:extLst>
            <c:ext xmlns:c16="http://schemas.microsoft.com/office/drawing/2014/chart" uri="{C3380CC4-5D6E-409C-BE32-E72D297353CC}">
              <c16:uniqueId val="{00000003-BB4B-4456-AE23-049B82A33378}"/>
            </c:ext>
          </c:extLst>
        </c:ser>
        <c:dLbls>
          <c:showLegendKey val="0"/>
          <c:showVal val="0"/>
          <c:showCatName val="0"/>
          <c:showSerName val="0"/>
          <c:showPercent val="0"/>
          <c:showBubbleSize val="0"/>
        </c:dLbls>
        <c:gapWidth val="150"/>
        <c:overlap val="100"/>
        <c:axId val="1428091504"/>
        <c:axId val="1428089872"/>
      </c:barChart>
      <c:catAx>
        <c:axId val="1428091504"/>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Viti</a:t>
                </a:r>
              </a:p>
            </c:rich>
          </c:tx>
          <c:layout>
            <c:manualLayout>
              <c:xMode val="edge"/>
              <c:yMode val="edge"/>
              <c:x val="0.51788037565415024"/>
              <c:y val="0.8427017037071549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28089872"/>
        <c:crosses val="autoZero"/>
        <c:auto val="1"/>
        <c:lblAlgn val="ctr"/>
        <c:lblOffset val="100"/>
        <c:noMultiLvlLbl val="0"/>
      </c:catAx>
      <c:valAx>
        <c:axId val="14280898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Numri i ndertesave (mije)</a:t>
                </a:r>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title>
        <c:numFmt formatCode="_ * #,##0.0_ ;_ * \-#,##0.0_ ;_ * &quot;&quot;\-&quot;&quot;??_ ;_ @_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280915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US" sz="1200">
                <a:latin typeface="Times New Roman" panose="02020603050405020304" pitchFamily="18" charset="0"/>
                <a:cs typeface="Times New Roman" panose="02020603050405020304" pitchFamily="18" charset="0"/>
              </a:rPr>
              <a:t>1991 deri 2000: Ndërtesa (mijë)</a:t>
            </a:r>
          </a:p>
        </c:rich>
      </c:tx>
      <c:layout>
        <c:manualLayout>
          <c:xMode val="edge"/>
          <c:yMode val="edge"/>
          <c:x val="0.30780592595523548"/>
          <c:y val="2.4849222404006052E-2"/>
        </c:manualLayout>
      </c:layout>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sq-AL"/>
        </a:p>
      </c:txPr>
    </c:title>
    <c:autoTitleDeleted val="0"/>
    <c:plotArea>
      <c:layout>
        <c:manualLayout>
          <c:layoutTarget val="inner"/>
          <c:xMode val="edge"/>
          <c:yMode val="edge"/>
          <c:x val="0.1071035578530759"/>
          <c:y val="0.13166489172878948"/>
          <c:w val="0.8705659508761161"/>
          <c:h val="0.64239027920952796"/>
        </c:manualLayout>
      </c:layout>
      <c:barChart>
        <c:barDir val="col"/>
        <c:grouping val="stacked"/>
        <c:varyColors val="0"/>
        <c:ser>
          <c:idx val="0"/>
          <c:order val="0"/>
          <c:tx>
            <c:strRef>
              <c:f>Sheet4!$A$7</c:f>
              <c:strCache>
                <c:ptCount val="1"/>
                <c:pt idx="0">
                  <c:v>Shtëpi të veçuara</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Sheet4!$F$6:$K$6</c:f>
              <c:numCache>
                <c:formatCode>General</c:formatCode>
                <c:ptCount val="6"/>
                <c:pt idx="0">
                  <c:v>2014</c:v>
                </c:pt>
                <c:pt idx="1">
                  <c:v>2016</c:v>
                </c:pt>
                <c:pt idx="2">
                  <c:v>2018</c:v>
                </c:pt>
                <c:pt idx="3">
                  <c:v>2020</c:v>
                </c:pt>
                <c:pt idx="4">
                  <c:v>2022</c:v>
                </c:pt>
                <c:pt idx="5">
                  <c:v>2024</c:v>
                </c:pt>
              </c:numCache>
            </c:numRef>
          </c:cat>
          <c:val>
            <c:numRef>
              <c:f>Sheet4!$F$7:$K$7</c:f>
              <c:numCache>
                <c:formatCode>_ * #,##0.0_ ;_ * \-#,##0.0_ ;_ * ""\-""??_ ;_ @_ </c:formatCode>
                <c:ptCount val="6"/>
                <c:pt idx="0">
                  <c:v>126.495</c:v>
                </c:pt>
                <c:pt idx="1">
                  <c:v>124.999</c:v>
                </c:pt>
                <c:pt idx="2">
                  <c:v>123.29600000000001</c:v>
                </c:pt>
                <c:pt idx="3">
                  <c:v>121.383</c:v>
                </c:pt>
                <c:pt idx="4">
                  <c:v>119.261</c:v>
                </c:pt>
                <c:pt idx="5">
                  <c:v>117.20806414899999</c:v>
                </c:pt>
              </c:numCache>
            </c:numRef>
          </c:val>
          <c:extLst>
            <c:ext xmlns:c16="http://schemas.microsoft.com/office/drawing/2014/chart" uri="{C3380CC4-5D6E-409C-BE32-E72D297353CC}">
              <c16:uniqueId val="{00000000-DF39-41CC-AE3E-3D178E0587A1}"/>
            </c:ext>
          </c:extLst>
        </c:ser>
        <c:ser>
          <c:idx val="1"/>
          <c:order val="1"/>
          <c:tx>
            <c:strRef>
              <c:f>Sheet4!$A$8</c:f>
              <c:strCache>
                <c:ptCount val="1"/>
                <c:pt idx="0">
                  <c:v>Shtëpi gjysëm të veçuara</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Sheet4!$F$6:$K$6</c:f>
              <c:numCache>
                <c:formatCode>General</c:formatCode>
                <c:ptCount val="6"/>
                <c:pt idx="0">
                  <c:v>2014</c:v>
                </c:pt>
                <c:pt idx="1">
                  <c:v>2016</c:v>
                </c:pt>
                <c:pt idx="2">
                  <c:v>2018</c:v>
                </c:pt>
                <c:pt idx="3">
                  <c:v>2020</c:v>
                </c:pt>
                <c:pt idx="4">
                  <c:v>2022</c:v>
                </c:pt>
                <c:pt idx="5">
                  <c:v>2024</c:v>
                </c:pt>
              </c:numCache>
            </c:numRef>
          </c:cat>
          <c:val>
            <c:numRef>
              <c:f>Sheet4!$F$8:$K$8</c:f>
              <c:numCache>
                <c:formatCode>_ * #,##0.0_ ;_ * \-#,##0.0_ ;_ * ""\-""??_ ;_ @_ </c:formatCode>
                <c:ptCount val="6"/>
                <c:pt idx="0">
                  <c:v>12.433999999999999</c:v>
                </c:pt>
                <c:pt idx="1">
                  <c:v>12.287000000000001</c:v>
                </c:pt>
                <c:pt idx="2">
                  <c:v>12.119</c:v>
                </c:pt>
                <c:pt idx="3">
                  <c:v>11.930999999999999</c:v>
                </c:pt>
                <c:pt idx="4">
                  <c:v>11.723000000000001</c:v>
                </c:pt>
                <c:pt idx="5">
                  <c:v>11.6920878046</c:v>
                </c:pt>
              </c:numCache>
            </c:numRef>
          </c:val>
          <c:extLst>
            <c:ext xmlns:c16="http://schemas.microsoft.com/office/drawing/2014/chart" uri="{C3380CC4-5D6E-409C-BE32-E72D297353CC}">
              <c16:uniqueId val="{00000001-DF39-41CC-AE3E-3D178E0587A1}"/>
            </c:ext>
          </c:extLst>
        </c:ser>
        <c:ser>
          <c:idx val="2"/>
          <c:order val="2"/>
          <c:tx>
            <c:strRef>
              <c:f>Sheet4!$A$9</c:f>
              <c:strCache>
                <c:ptCount val="1"/>
                <c:pt idx="0">
                  <c:v>Shtëpi të njëpasnjëshme</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Sheet4!$F$6:$K$6</c:f>
              <c:numCache>
                <c:formatCode>General</c:formatCode>
                <c:ptCount val="6"/>
                <c:pt idx="0">
                  <c:v>2014</c:v>
                </c:pt>
                <c:pt idx="1">
                  <c:v>2016</c:v>
                </c:pt>
                <c:pt idx="2">
                  <c:v>2018</c:v>
                </c:pt>
                <c:pt idx="3">
                  <c:v>2020</c:v>
                </c:pt>
                <c:pt idx="4">
                  <c:v>2022</c:v>
                </c:pt>
                <c:pt idx="5">
                  <c:v>2024</c:v>
                </c:pt>
              </c:numCache>
            </c:numRef>
          </c:cat>
          <c:val>
            <c:numRef>
              <c:f>Sheet4!$F$9:$K$9</c:f>
              <c:numCache>
                <c:formatCode>_ * #,##0.0_ ;_ * \-#,##0.0_ ;_ * ""\-""??_ ;_ @_ </c:formatCode>
                <c:ptCount val="6"/>
                <c:pt idx="0">
                  <c:v>4.4109999999999996</c:v>
                </c:pt>
                <c:pt idx="1">
                  <c:v>4.359</c:v>
                </c:pt>
                <c:pt idx="2">
                  <c:v>4.2990000000000004</c:v>
                </c:pt>
                <c:pt idx="3">
                  <c:v>4.2329999999999997</c:v>
                </c:pt>
                <c:pt idx="4">
                  <c:v>4.1589999999999998</c:v>
                </c:pt>
                <c:pt idx="5">
                  <c:v>4.1689257640299999</c:v>
                </c:pt>
              </c:numCache>
            </c:numRef>
          </c:val>
          <c:extLst>
            <c:ext xmlns:c16="http://schemas.microsoft.com/office/drawing/2014/chart" uri="{C3380CC4-5D6E-409C-BE32-E72D297353CC}">
              <c16:uniqueId val="{00000002-DF39-41CC-AE3E-3D178E0587A1}"/>
            </c:ext>
          </c:extLst>
        </c:ser>
        <c:ser>
          <c:idx val="3"/>
          <c:order val="3"/>
          <c:tx>
            <c:strRef>
              <c:f>Sheet4!$A$10</c:f>
              <c:strCache>
                <c:ptCount val="1"/>
                <c:pt idx="0">
                  <c:v>Apartamente</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Sheet4!$F$6:$K$6</c:f>
              <c:numCache>
                <c:formatCode>General</c:formatCode>
                <c:ptCount val="6"/>
                <c:pt idx="0">
                  <c:v>2014</c:v>
                </c:pt>
                <c:pt idx="1">
                  <c:v>2016</c:v>
                </c:pt>
                <c:pt idx="2">
                  <c:v>2018</c:v>
                </c:pt>
                <c:pt idx="3">
                  <c:v>2020</c:v>
                </c:pt>
                <c:pt idx="4">
                  <c:v>2022</c:v>
                </c:pt>
                <c:pt idx="5">
                  <c:v>2024</c:v>
                </c:pt>
              </c:numCache>
            </c:numRef>
          </c:cat>
          <c:val>
            <c:numRef>
              <c:f>Sheet4!$F$10:$K$10</c:f>
              <c:numCache>
                <c:formatCode>_ * #,##0.0_ ;_ * \-#,##0.0_ ;_ * ""\-""??_ ;_ @_ </c:formatCode>
                <c:ptCount val="6"/>
                <c:pt idx="0">
                  <c:v>2.4940000000000002</c:v>
                </c:pt>
                <c:pt idx="1">
                  <c:v>2.48</c:v>
                </c:pt>
                <c:pt idx="2">
                  <c:v>2.4630000000000001</c:v>
                </c:pt>
                <c:pt idx="3">
                  <c:v>2.444</c:v>
                </c:pt>
                <c:pt idx="4">
                  <c:v>2.423</c:v>
                </c:pt>
                <c:pt idx="5">
                  <c:v>2.4510747085399998</c:v>
                </c:pt>
              </c:numCache>
            </c:numRef>
          </c:val>
          <c:extLst>
            <c:ext xmlns:c16="http://schemas.microsoft.com/office/drawing/2014/chart" uri="{C3380CC4-5D6E-409C-BE32-E72D297353CC}">
              <c16:uniqueId val="{00000003-DF39-41CC-AE3E-3D178E0587A1}"/>
            </c:ext>
          </c:extLst>
        </c:ser>
        <c:dLbls>
          <c:showLegendKey val="0"/>
          <c:showVal val="0"/>
          <c:showCatName val="0"/>
          <c:showSerName val="0"/>
          <c:showPercent val="0"/>
          <c:showBubbleSize val="0"/>
        </c:dLbls>
        <c:gapWidth val="150"/>
        <c:overlap val="100"/>
        <c:axId val="1428085520"/>
        <c:axId val="1428092048"/>
      </c:barChart>
      <c:catAx>
        <c:axId val="1428085520"/>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Viti</a:t>
                </a:r>
              </a:p>
            </c:rich>
          </c:tx>
          <c:layout>
            <c:manualLayout>
              <c:xMode val="edge"/>
              <c:yMode val="edge"/>
              <c:x val="0.48750639343159036"/>
              <c:y val="0.8423985041563397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28092048"/>
        <c:crosses val="autoZero"/>
        <c:auto val="1"/>
        <c:lblAlgn val="ctr"/>
        <c:lblOffset val="100"/>
        <c:noMultiLvlLbl val="0"/>
      </c:catAx>
      <c:valAx>
        <c:axId val="14280920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Numri i ndertesave (mjije)</a:t>
                </a:r>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title>
        <c:numFmt formatCode="_ * #,##0.0_ ;_ * \-#,##0.0_ ;_ * &quot;&quot;\-&quot;&quot;??_ ;_ @_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28085520"/>
        <c:crosses val="autoZero"/>
        <c:crossBetween val="between"/>
      </c:valAx>
      <c:spPr>
        <a:noFill/>
        <a:ln>
          <a:noFill/>
        </a:ln>
        <a:effectLst/>
      </c:spPr>
    </c:plotArea>
    <c:legend>
      <c:legendPos val="b"/>
      <c:layout>
        <c:manualLayout>
          <c:xMode val="edge"/>
          <c:yMode val="edge"/>
          <c:x val="5.1068376068376067E-2"/>
          <c:y val="0.91338747176101598"/>
          <c:w val="0.89786324786324789"/>
          <c:h val="5.875737503564144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US" sz="1200">
                <a:latin typeface="Times New Roman" panose="02020603050405020304" pitchFamily="18" charset="0"/>
                <a:cs typeface="Times New Roman" panose="02020603050405020304" pitchFamily="18" charset="0"/>
              </a:rPr>
              <a:t>2001 deri 2015: Ndertesa (Mije) </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sq-AL"/>
        </a:p>
      </c:txPr>
    </c:title>
    <c:autoTitleDeleted val="0"/>
    <c:plotArea>
      <c:layout>
        <c:manualLayout>
          <c:layoutTarget val="inner"/>
          <c:xMode val="edge"/>
          <c:yMode val="edge"/>
          <c:x val="0.11193536787415018"/>
          <c:y val="9.1243287897563016E-2"/>
          <c:w val="0.86704020352129474"/>
          <c:h val="0.71877990158293414"/>
        </c:manualLayout>
      </c:layout>
      <c:barChart>
        <c:barDir val="col"/>
        <c:grouping val="stacked"/>
        <c:varyColors val="0"/>
        <c:ser>
          <c:idx val="0"/>
          <c:order val="0"/>
          <c:tx>
            <c:strRef>
              <c:f>Sheet5!$A$7</c:f>
              <c:strCache>
                <c:ptCount val="1"/>
                <c:pt idx="0">
                  <c:v>Shtëpi të veçuara</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Sheet5!$F$6:$K$6</c:f>
              <c:numCache>
                <c:formatCode>General</c:formatCode>
                <c:ptCount val="6"/>
                <c:pt idx="0">
                  <c:v>2014</c:v>
                </c:pt>
                <c:pt idx="1">
                  <c:v>2016</c:v>
                </c:pt>
                <c:pt idx="2">
                  <c:v>2018</c:v>
                </c:pt>
                <c:pt idx="3">
                  <c:v>2020</c:v>
                </c:pt>
                <c:pt idx="4">
                  <c:v>2022</c:v>
                </c:pt>
                <c:pt idx="5">
                  <c:v>2024</c:v>
                </c:pt>
              </c:numCache>
            </c:numRef>
          </c:cat>
          <c:val>
            <c:numRef>
              <c:f>Sheet5!$F$7:$K$7</c:f>
              <c:numCache>
                <c:formatCode>_ * #,##0.0_ ;_ * \-#,##0.0_ ;_ * ""\-""??_ ;_ @_ </c:formatCode>
                <c:ptCount val="6"/>
                <c:pt idx="0">
                  <c:v>125.018</c:v>
                </c:pt>
                <c:pt idx="1">
                  <c:v>130.88800000000001</c:v>
                </c:pt>
                <c:pt idx="2">
                  <c:v>130.452</c:v>
                </c:pt>
                <c:pt idx="3">
                  <c:v>129.886</c:v>
                </c:pt>
                <c:pt idx="4">
                  <c:v>129.17599999999999</c:v>
                </c:pt>
                <c:pt idx="5">
                  <c:v>128.61263381499998</c:v>
                </c:pt>
              </c:numCache>
            </c:numRef>
          </c:val>
          <c:extLst>
            <c:ext xmlns:c16="http://schemas.microsoft.com/office/drawing/2014/chart" uri="{C3380CC4-5D6E-409C-BE32-E72D297353CC}">
              <c16:uniqueId val="{00000000-D094-4C01-A41C-5DD128257171}"/>
            </c:ext>
          </c:extLst>
        </c:ser>
        <c:ser>
          <c:idx val="1"/>
          <c:order val="1"/>
          <c:tx>
            <c:strRef>
              <c:f>Sheet5!$A$8</c:f>
              <c:strCache>
                <c:ptCount val="1"/>
                <c:pt idx="0">
                  <c:v>Shtëpi gjysëm të veçuara</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Sheet5!$F$6:$K$6</c:f>
              <c:numCache>
                <c:formatCode>General</c:formatCode>
                <c:ptCount val="6"/>
                <c:pt idx="0">
                  <c:v>2014</c:v>
                </c:pt>
                <c:pt idx="1">
                  <c:v>2016</c:v>
                </c:pt>
                <c:pt idx="2">
                  <c:v>2018</c:v>
                </c:pt>
                <c:pt idx="3">
                  <c:v>2020</c:v>
                </c:pt>
                <c:pt idx="4">
                  <c:v>2022</c:v>
                </c:pt>
                <c:pt idx="5">
                  <c:v>2024</c:v>
                </c:pt>
              </c:numCache>
            </c:numRef>
          </c:cat>
          <c:val>
            <c:numRef>
              <c:f>Sheet5!$F$8:$K$8</c:f>
              <c:numCache>
                <c:formatCode>_ * #,##0.0_ ;_ * \-#,##0.0_ ;_ * ""\-""??_ ;_ @_ </c:formatCode>
                <c:ptCount val="6"/>
                <c:pt idx="0">
                  <c:v>9.0549999999999997</c:v>
                </c:pt>
                <c:pt idx="1">
                  <c:v>9.4540000000000006</c:v>
                </c:pt>
                <c:pt idx="2">
                  <c:v>9.4220000000000006</c:v>
                </c:pt>
                <c:pt idx="3">
                  <c:v>9.3810000000000002</c:v>
                </c:pt>
                <c:pt idx="4">
                  <c:v>9.33</c:v>
                </c:pt>
                <c:pt idx="5">
                  <c:v>9.4267076462000006</c:v>
                </c:pt>
              </c:numCache>
            </c:numRef>
          </c:val>
          <c:extLst>
            <c:ext xmlns:c16="http://schemas.microsoft.com/office/drawing/2014/chart" uri="{C3380CC4-5D6E-409C-BE32-E72D297353CC}">
              <c16:uniqueId val="{00000001-D094-4C01-A41C-5DD128257171}"/>
            </c:ext>
          </c:extLst>
        </c:ser>
        <c:ser>
          <c:idx val="2"/>
          <c:order val="2"/>
          <c:tx>
            <c:strRef>
              <c:f>Sheet5!$A$9</c:f>
              <c:strCache>
                <c:ptCount val="1"/>
                <c:pt idx="0">
                  <c:v>Shtëpi të njëpasnjëshme</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Sheet5!$F$6:$K$6</c:f>
              <c:numCache>
                <c:formatCode>General</c:formatCode>
                <c:ptCount val="6"/>
                <c:pt idx="0">
                  <c:v>2014</c:v>
                </c:pt>
                <c:pt idx="1">
                  <c:v>2016</c:v>
                </c:pt>
                <c:pt idx="2">
                  <c:v>2018</c:v>
                </c:pt>
                <c:pt idx="3">
                  <c:v>2020</c:v>
                </c:pt>
                <c:pt idx="4">
                  <c:v>2022</c:v>
                </c:pt>
                <c:pt idx="5">
                  <c:v>2024</c:v>
                </c:pt>
              </c:numCache>
            </c:numRef>
          </c:cat>
          <c:val>
            <c:numRef>
              <c:f>Sheet5!$F$9:$K$9</c:f>
              <c:numCache>
                <c:formatCode>_ * #,##0.0_ ;_ * \-#,##0.0_ ;_ * ""\-""??_ ;_ @_ </c:formatCode>
                <c:ptCount val="6"/>
                <c:pt idx="0">
                  <c:v>2.9279999999999999</c:v>
                </c:pt>
                <c:pt idx="1">
                  <c:v>3.0539999999999998</c:v>
                </c:pt>
                <c:pt idx="2">
                  <c:v>3.044</c:v>
                </c:pt>
                <c:pt idx="3">
                  <c:v>3.0310000000000001</c:v>
                </c:pt>
                <c:pt idx="4">
                  <c:v>3.0139999999999998</c:v>
                </c:pt>
                <c:pt idx="5">
                  <c:v>3.0615069260499999</c:v>
                </c:pt>
              </c:numCache>
            </c:numRef>
          </c:val>
          <c:extLst>
            <c:ext xmlns:c16="http://schemas.microsoft.com/office/drawing/2014/chart" uri="{C3380CC4-5D6E-409C-BE32-E72D297353CC}">
              <c16:uniqueId val="{00000002-D094-4C01-A41C-5DD128257171}"/>
            </c:ext>
          </c:extLst>
        </c:ser>
        <c:ser>
          <c:idx val="3"/>
          <c:order val="3"/>
          <c:tx>
            <c:strRef>
              <c:f>Sheet5!$A$10</c:f>
              <c:strCache>
                <c:ptCount val="1"/>
                <c:pt idx="0">
                  <c:v>Apartamente</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Sheet5!$F$6:$K$6</c:f>
              <c:numCache>
                <c:formatCode>General</c:formatCode>
                <c:ptCount val="6"/>
                <c:pt idx="0">
                  <c:v>2014</c:v>
                </c:pt>
                <c:pt idx="1">
                  <c:v>2016</c:v>
                </c:pt>
                <c:pt idx="2">
                  <c:v>2018</c:v>
                </c:pt>
                <c:pt idx="3">
                  <c:v>2020</c:v>
                </c:pt>
                <c:pt idx="4">
                  <c:v>2022</c:v>
                </c:pt>
                <c:pt idx="5">
                  <c:v>2024</c:v>
                </c:pt>
              </c:numCache>
            </c:numRef>
          </c:cat>
          <c:val>
            <c:numRef>
              <c:f>Sheet5!$F$10:$K$10</c:f>
              <c:numCache>
                <c:formatCode>_ * #,##0.0_ ;_ * \-#,##0.0_ ;_ * ""\-""??_ ;_ @_ </c:formatCode>
                <c:ptCount val="6"/>
                <c:pt idx="0">
                  <c:v>6.6970000000000001</c:v>
                </c:pt>
                <c:pt idx="1">
                  <c:v>7.0369999999999999</c:v>
                </c:pt>
                <c:pt idx="2">
                  <c:v>7.0270000000000001</c:v>
                </c:pt>
                <c:pt idx="3">
                  <c:v>7.0129999999999999</c:v>
                </c:pt>
                <c:pt idx="4">
                  <c:v>6.9939999999999998</c:v>
                </c:pt>
                <c:pt idx="5">
                  <c:v>7.1193507471900004</c:v>
                </c:pt>
              </c:numCache>
            </c:numRef>
          </c:val>
          <c:extLst>
            <c:ext xmlns:c16="http://schemas.microsoft.com/office/drawing/2014/chart" uri="{C3380CC4-5D6E-409C-BE32-E72D297353CC}">
              <c16:uniqueId val="{00000003-D094-4C01-A41C-5DD128257171}"/>
            </c:ext>
          </c:extLst>
        </c:ser>
        <c:dLbls>
          <c:showLegendKey val="0"/>
          <c:showVal val="0"/>
          <c:showCatName val="0"/>
          <c:showSerName val="0"/>
          <c:showPercent val="0"/>
          <c:showBubbleSize val="0"/>
        </c:dLbls>
        <c:gapWidth val="150"/>
        <c:overlap val="100"/>
        <c:axId val="1428090960"/>
        <c:axId val="1320339264"/>
      </c:barChart>
      <c:catAx>
        <c:axId val="1428090960"/>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Viti</a:t>
                </a:r>
              </a:p>
            </c:rich>
          </c:tx>
          <c:layout>
            <c:manualLayout>
              <c:xMode val="edge"/>
              <c:yMode val="edge"/>
              <c:x val="0.50524378897082312"/>
              <c:y val="0.8820067634573092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320339264"/>
        <c:crosses val="autoZero"/>
        <c:auto val="1"/>
        <c:lblAlgn val="ctr"/>
        <c:lblOffset val="100"/>
        <c:noMultiLvlLbl val="0"/>
      </c:catAx>
      <c:valAx>
        <c:axId val="13203392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Numri i ndertesave (mije)</a:t>
                </a:r>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title>
        <c:numFmt formatCode="_ * #,##0.0_ ;_ * \-#,##0.0_ ;_ * &quot;&quot;\-&quot;&quot;??_ ;_ @_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28090960"/>
        <c:crosses val="autoZero"/>
        <c:crossBetween val="between"/>
      </c:valAx>
      <c:spPr>
        <a:noFill/>
        <a:ln>
          <a:noFill/>
        </a:ln>
        <a:effectLst/>
      </c:spPr>
    </c:plotArea>
    <c:legend>
      <c:legendPos val="b"/>
      <c:layout>
        <c:manualLayout>
          <c:xMode val="edge"/>
          <c:yMode val="edge"/>
          <c:x val="0.05"/>
          <c:y val="0.93295543063076591"/>
          <c:w val="0.9"/>
          <c:h val="6.70445693692341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US" sz="1200">
                <a:latin typeface="Times New Roman" panose="02020603050405020304" pitchFamily="18" charset="0"/>
                <a:cs typeface="Times New Roman" panose="02020603050405020304" pitchFamily="18" charset="0"/>
              </a:rPr>
              <a:t>Pas 2015: Ndërtesa (Mijë)</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sq-AL"/>
        </a:p>
      </c:txPr>
    </c:title>
    <c:autoTitleDeleted val="0"/>
    <c:plotArea>
      <c:layout>
        <c:manualLayout>
          <c:layoutTarget val="inner"/>
          <c:xMode val="edge"/>
          <c:yMode val="edge"/>
          <c:x val="0.12459589103086252"/>
          <c:y val="0.13157031570315705"/>
          <c:w val="0.8178515172215397"/>
          <c:h val="0.6221395879234104"/>
        </c:manualLayout>
      </c:layout>
      <c:barChart>
        <c:barDir val="col"/>
        <c:grouping val="stacked"/>
        <c:varyColors val="0"/>
        <c:ser>
          <c:idx val="0"/>
          <c:order val="0"/>
          <c:tx>
            <c:strRef>
              <c:f>Sheet6!$A$7</c:f>
              <c:strCache>
                <c:ptCount val="1"/>
                <c:pt idx="0">
                  <c:v>Shtëpi të veçuara</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Sheet6!$G$6:$K$6</c:f>
              <c:numCache>
                <c:formatCode>General</c:formatCode>
                <c:ptCount val="5"/>
                <c:pt idx="0">
                  <c:v>2016</c:v>
                </c:pt>
                <c:pt idx="1">
                  <c:v>2018</c:v>
                </c:pt>
                <c:pt idx="2">
                  <c:v>2020</c:v>
                </c:pt>
                <c:pt idx="3">
                  <c:v>2022</c:v>
                </c:pt>
                <c:pt idx="4">
                  <c:v>2024</c:v>
                </c:pt>
              </c:numCache>
            </c:numRef>
          </c:cat>
          <c:val>
            <c:numRef>
              <c:f>Sheet6!$G$7:$K$7</c:f>
              <c:numCache>
                <c:formatCode>_ * #,##0.0_ ;_ * \-#,##0.0_ ;_ * ""\-""??_ ;_ @_ </c:formatCode>
                <c:ptCount val="5"/>
                <c:pt idx="0">
                  <c:v>4.26</c:v>
                </c:pt>
                <c:pt idx="1">
                  <c:v>15.01</c:v>
                </c:pt>
                <c:pt idx="2">
                  <c:v>25.919</c:v>
                </c:pt>
                <c:pt idx="3">
                  <c:v>36.896999999999998</c:v>
                </c:pt>
                <c:pt idx="4">
                  <c:v>48.141156309099998</c:v>
                </c:pt>
              </c:numCache>
            </c:numRef>
          </c:val>
          <c:extLst>
            <c:ext xmlns:c16="http://schemas.microsoft.com/office/drawing/2014/chart" uri="{C3380CC4-5D6E-409C-BE32-E72D297353CC}">
              <c16:uniqueId val="{00000000-CE3E-4734-A7F7-1A103EEC5B94}"/>
            </c:ext>
          </c:extLst>
        </c:ser>
        <c:ser>
          <c:idx val="1"/>
          <c:order val="1"/>
          <c:tx>
            <c:strRef>
              <c:f>Sheet6!$A$8</c:f>
              <c:strCache>
                <c:ptCount val="1"/>
                <c:pt idx="0">
                  <c:v>Shtëpi gjysëm të veçuara</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Sheet6!$G$6:$K$6</c:f>
              <c:numCache>
                <c:formatCode>General</c:formatCode>
                <c:ptCount val="5"/>
                <c:pt idx="0">
                  <c:v>2016</c:v>
                </c:pt>
                <c:pt idx="1">
                  <c:v>2018</c:v>
                </c:pt>
                <c:pt idx="2">
                  <c:v>2020</c:v>
                </c:pt>
                <c:pt idx="3">
                  <c:v>2022</c:v>
                </c:pt>
                <c:pt idx="4">
                  <c:v>2024</c:v>
                </c:pt>
              </c:numCache>
            </c:numRef>
          </c:cat>
          <c:val>
            <c:numRef>
              <c:f>Sheet6!$G$8:$K$8</c:f>
              <c:numCache>
                <c:formatCode>_ * #,##0.0_ ;_ * \-#,##0.0_ ;_ * ""\-""??_ ;_ @_ </c:formatCode>
                <c:ptCount val="5"/>
                <c:pt idx="0">
                  <c:v>0.29099999999999998</c:v>
                </c:pt>
                <c:pt idx="1">
                  <c:v>1.0249999999999999</c:v>
                </c:pt>
                <c:pt idx="2">
                  <c:v>1.77</c:v>
                </c:pt>
                <c:pt idx="3">
                  <c:v>2.52</c:v>
                </c:pt>
                <c:pt idx="4">
                  <c:v>3.3365275795299998</c:v>
                </c:pt>
              </c:numCache>
            </c:numRef>
          </c:val>
          <c:extLst>
            <c:ext xmlns:c16="http://schemas.microsoft.com/office/drawing/2014/chart" uri="{C3380CC4-5D6E-409C-BE32-E72D297353CC}">
              <c16:uniqueId val="{00000001-CE3E-4734-A7F7-1A103EEC5B94}"/>
            </c:ext>
          </c:extLst>
        </c:ser>
        <c:ser>
          <c:idx val="2"/>
          <c:order val="2"/>
          <c:tx>
            <c:strRef>
              <c:f>Sheet6!$A$9</c:f>
              <c:strCache>
                <c:ptCount val="1"/>
                <c:pt idx="0">
                  <c:v>Shtëpi të njëpasnjëshme</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Sheet6!$G$6:$K$6</c:f>
              <c:numCache>
                <c:formatCode>General</c:formatCode>
                <c:ptCount val="5"/>
                <c:pt idx="0">
                  <c:v>2016</c:v>
                </c:pt>
                <c:pt idx="1">
                  <c:v>2018</c:v>
                </c:pt>
                <c:pt idx="2">
                  <c:v>2020</c:v>
                </c:pt>
                <c:pt idx="3">
                  <c:v>2022</c:v>
                </c:pt>
                <c:pt idx="4">
                  <c:v>2024</c:v>
                </c:pt>
              </c:numCache>
            </c:numRef>
          </c:cat>
          <c:val>
            <c:numRef>
              <c:f>Sheet6!$G$9:$K$9</c:f>
              <c:numCache>
                <c:formatCode>_ * #,##0.0_ ;_ * \-#,##0.0_ ;_ * ""\-""??_ ;_ @_ </c:formatCode>
                <c:ptCount val="5"/>
                <c:pt idx="0">
                  <c:v>9.1999999999999998E-2</c:v>
                </c:pt>
                <c:pt idx="1">
                  <c:v>0.32600000000000001</c:v>
                </c:pt>
                <c:pt idx="2">
                  <c:v>0.56200000000000006</c:v>
                </c:pt>
                <c:pt idx="3">
                  <c:v>0.8</c:v>
                </c:pt>
                <c:pt idx="4">
                  <c:v>1.0654943944399999</c:v>
                </c:pt>
              </c:numCache>
            </c:numRef>
          </c:val>
          <c:extLst>
            <c:ext xmlns:c16="http://schemas.microsoft.com/office/drawing/2014/chart" uri="{C3380CC4-5D6E-409C-BE32-E72D297353CC}">
              <c16:uniqueId val="{00000002-CE3E-4734-A7F7-1A103EEC5B94}"/>
            </c:ext>
          </c:extLst>
        </c:ser>
        <c:ser>
          <c:idx val="3"/>
          <c:order val="3"/>
          <c:tx>
            <c:strRef>
              <c:f>Sheet6!$A$10</c:f>
              <c:strCache>
                <c:ptCount val="1"/>
                <c:pt idx="0">
                  <c:v>Apartamente</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numRef>
              <c:f>Sheet6!$G$6:$K$6</c:f>
              <c:numCache>
                <c:formatCode>General</c:formatCode>
                <c:ptCount val="5"/>
                <c:pt idx="0">
                  <c:v>2016</c:v>
                </c:pt>
                <c:pt idx="1">
                  <c:v>2018</c:v>
                </c:pt>
                <c:pt idx="2">
                  <c:v>2020</c:v>
                </c:pt>
                <c:pt idx="3">
                  <c:v>2022</c:v>
                </c:pt>
                <c:pt idx="4">
                  <c:v>2024</c:v>
                </c:pt>
              </c:numCache>
            </c:numRef>
          </c:cat>
          <c:val>
            <c:numRef>
              <c:f>Sheet6!$G$10:$K$10</c:f>
              <c:numCache>
                <c:formatCode>_ * #,##0.0_ ;_ * \-#,##0.0_ ;_ * ""\-""??_ ;_ @_ </c:formatCode>
                <c:ptCount val="5"/>
                <c:pt idx="0">
                  <c:v>0.23899999999999999</c:v>
                </c:pt>
                <c:pt idx="1">
                  <c:v>0.84299999999999997</c:v>
                </c:pt>
                <c:pt idx="2">
                  <c:v>1.456</c:v>
                </c:pt>
                <c:pt idx="3">
                  <c:v>2.073</c:v>
                </c:pt>
                <c:pt idx="4">
                  <c:v>2.75541648485</c:v>
                </c:pt>
              </c:numCache>
            </c:numRef>
          </c:val>
          <c:extLst>
            <c:ext xmlns:c16="http://schemas.microsoft.com/office/drawing/2014/chart" uri="{C3380CC4-5D6E-409C-BE32-E72D297353CC}">
              <c16:uniqueId val="{00000003-CE3E-4734-A7F7-1A103EEC5B94}"/>
            </c:ext>
          </c:extLst>
        </c:ser>
        <c:dLbls>
          <c:showLegendKey val="0"/>
          <c:showVal val="0"/>
          <c:showCatName val="0"/>
          <c:showSerName val="0"/>
          <c:showPercent val="0"/>
          <c:showBubbleSize val="0"/>
        </c:dLbls>
        <c:gapWidth val="150"/>
        <c:overlap val="100"/>
        <c:axId val="1320343616"/>
        <c:axId val="1320344160"/>
      </c:barChart>
      <c:catAx>
        <c:axId val="1320343616"/>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Viti</a:t>
                </a:r>
              </a:p>
            </c:rich>
          </c:tx>
          <c:layout>
            <c:manualLayout>
              <c:xMode val="edge"/>
              <c:yMode val="edge"/>
              <c:x val="0.49361392303648577"/>
              <c:y val="0.8283247651894752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320344160"/>
        <c:crosses val="autoZero"/>
        <c:auto val="1"/>
        <c:lblAlgn val="ctr"/>
        <c:lblOffset val="100"/>
        <c:noMultiLvlLbl val="0"/>
      </c:catAx>
      <c:valAx>
        <c:axId val="132034416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a:t>Numri i ndertesave (mije)</a:t>
                </a:r>
              </a:p>
            </c:rich>
          </c:tx>
          <c:layout>
            <c:manualLayout>
              <c:xMode val="edge"/>
              <c:yMode val="edge"/>
              <c:x val="1.5620599149244276E-2"/>
              <c:y val="0.25144841212191649"/>
            </c:manualLayout>
          </c:layout>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title>
        <c:numFmt formatCode="_ * #,##0.0_ ;_ * \-#,##0.0_ ;_ * &quot;&quot;\-&quot;&quot;??_ ;_ @_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320343616"/>
        <c:crosses val="autoZero"/>
        <c:crossBetween val="between"/>
      </c:valAx>
      <c:spPr>
        <a:noFill/>
        <a:ln>
          <a:noFill/>
        </a:ln>
        <a:effectLst/>
      </c:spPr>
    </c:plotArea>
    <c:legend>
      <c:legendPos val="b"/>
      <c:layout>
        <c:manualLayout>
          <c:xMode val="edge"/>
          <c:yMode val="edge"/>
          <c:x val="4.9999953147591647E-2"/>
          <c:y val="0.90997592243118375"/>
          <c:w val="0.9"/>
          <c:h val="6.3836270513471627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100">
                <a:latin typeface="Times New Roman" panose="02020603050405020304" pitchFamily="18" charset="0"/>
                <a:cs typeface="Times New Roman" panose="02020603050405020304" pitchFamily="18" charset="0"/>
              </a:rPr>
              <a:t>Konsumi specifik vjetor i lënd</a:t>
            </a:r>
            <a:r>
              <a:rPr lang="en-US" sz="11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ë</a:t>
            </a:r>
            <a:r>
              <a:rPr lang="en-US" sz="1100">
                <a:latin typeface="Times New Roman" panose="02020603050405020304" pitchFamily="18" charset="0"/>
                <a:cs typeface="Times New Roman" panose="02020603050405020304" pitchFamily="18" charset="0"/>
              </a:rPr>
              <a:t>s</a:t>
            </a:r>
            <a:r>
              <a:rPr lang="en-US" sz="1100" baseline="0">
                <a:latin typeface="Times New Roman" panose="02020603050405020304" pitchFamily="18" charset="0"/>
                <a:cs typeface="Times New Roman" panose="02020603050405020304" pitchFamily="18" charset="0"/>
              </a:rPr>
              <a:t> </a:t>
            </a:r>
            <a:r>
              <a:rPr lang="en-US" sz="1100">
                <a:latin typeface="Times New Roman" panose="02020603050405020304" pitchFamily="18" charset="0"/>
                <a:cs typeface="Times New Roman" panose="02020603050405020304" pitchFamily="18" charset="0"/>
              </a:rPr>
              <a:t>djegëse sipas përdorimit (</a:t>
            </a:r>
            <a:r>
              <a:rPr lang="en-US" sz="11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kWh/m²</a:t>
            </a:r>
            <a:r>
              <a:rPr lang="en-US" sz="1100">
                <a:latin typeface="Times New Roman" panose="02020603050405020304" pitchFamily="18" charset="0"/>
                <a:cs typeface="Times New Roman" panose="02020603050405020304" pitchFamily="18" charset="0"/>
              </a:rPr>
              <a:t>) - Banesë kategoria R2 me A=80 m²</a:t>
            </a:r>
          </a:p>
        </c:rich>
      </c:tx>
      <c:layout>
        <c:manualLayout>
          <c:xMode val="edge"/>
          <c:yMode val="edge"/>
          <c:x val="0.13116294514329718"/>
          <c:y val="1.2077294685990338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autoTitleDeleted val="0"/>
    <c:plotArea>
      <c:layout>
        <c:manualLayout>
          <c:layoutTarget val="inner"/>
          <c:xMode val="edge"/>
          <c:yMode val="edge"/>
          <c:x val="0.17056937743111519"/>
          <c:y val="0.20189037314536404"/>
          <c:w val="0.72725801968038373"/>
          <c:h val="0.48726782574813332"/>
        </c:manualLayout>
      </c:layout>
      <c:barChart>
        <c:barDir val="col"/>
        <c:grouping val="stacked"/>
        <c:varyColors val="0"/>
        <c:ser>
          <c:idx val="0"/>
          <c:order val="0"/>
          <c:tx>
            <c:strRef>
              <c:f>'Banese apartement'!$C$41</c:f>
              <c:strCache>
                <c:ptCount val="1"/>
                <c:pt idx="0">
                  <c:v>Ngrohje (kWh/m²)</c:v>
                </c:pt>
              </c:strCache>
            </c:strRef>
          </c:tx>
          <c:spPr>
            <a:solidFill>
              <a:schemeClr val="tx1"/>
            </a:solidFill>
            <a:ln>
              <a:noFill/>
            </a:ln>
            <a:effectLst/>
          </c:spPr>
          <c:invertIfNegative val="0"/>
          <c:cat>
            <c:strRef>
              <c:f>'Banese apartement'!$B$42:$B$45</c:f>
              <c:strCache>
                <c:ptCount val="4"/>
                <c:pt idx="0">
                  <c:v>Skenari Bazë (Pa masa)</c:v>
                </c:pt>
                <c:pt idx="1">
                  <c:v>Skenari i propozuar (M1)</c:v>
                </c:pt>
                <c:pt idx="2">
                  <c:v>Skenari i propozuar (M1+M2)</c:v>
                </c:pt>
                <c:pt idx="3">
                  <c:v>Skenari i propozuar (M1+M2+M3)</c:v>
                </c:pt>
              </c:strCache>
            </c:strRef>
          </c:cat>
          <c:val>
            <c:numRef>
              <c:f>'Banese apartement'!$C$42:$C$45</c:f>
              <c:numCache>
                <c:formatCode>General</c:formatCode>
                <c:ptCount val="4"/>
                <c:pt idx="0">
                  <c:v>107</c:v>
                </c:pt>
                <c:pt idx="1">
                  <c:v>23.4</c:v>
                </c:pt>
                <c:pt idx="2">
                  <c:v>14.5</c:v>
                </c:pt>
                <c:pt idx="3">
                  <c:v>14.5</c:v>
                </c:pt>
              </c:numCache>
            </c:numRef>
          </c:val>
          <c:extLst>
            <c:ext xmlns:c16="http://schemas.microsoft.com/office/drawing/2014/chart" uri="{C3380CC4-5D6E-409C-BE32-E72D297353CC}">
              <c16:uniqueId val="{00000000-7B48-47C8-9314-755B97C77F32}"/>
            </c:ext>
          </c:extLst>
        </c:ser>
        <c:ser>
          <c:idx val="1"/>
          <c:order val="1"/>
          <c:tx>
            <c:strRef>
              <c:f>'Banese apartement'!$D$41</c:f>
              <c:strCache>
                <c:ptCount val="1"/>
                <c:pt idx="0">
                  <c:v>Ftohje (kWh/m²)</c:v>
                </c:pt>
              </c:strCache>
            </c:strRef>
          </c:tx>
          <c:spPr>
            <a:solidFill>
              <a:srgbClr val="FFC000"/>
            </a:solidFill>
            <a:ln>
              <a:noFill/>
            </a:ln>
            <a:effectLst/>
          </c:spPr>
          <c:invertIfNegative val="0"/>
          <c:cat>
            <c:strRef>
              <c:f>'Banese apartement'!$B$42:$B$45</c:f>
              <c:strCache>
                <c:ptCount val="4"/>
                <c:pt idx="0">
                  <c:v>Skenari Bazë (Pa masa)</c:v>
                </c:pt>
                <c:pt idx="1">
                  <c:v>Skenari i propozuar (M1)</c:v>
                </c:pt>
                <c:pt idx="2">
                  <c:v>Skenari i propozuar (M1+M2)</c:v>
                </c:pt>
                <c:pt idx="3">
                  <c:v>Skenari i propozuar (M1+M2+M3)</c:v>
                </c:pt>
              </c:strCache>
            </c:strRef>
          </c:cat>
          <c:val>
            <c:numRef>
              <c:f>'Banese apartement'!$D$42:$D$45</c:f>
              <c:numCache>
                <c:formatCode>General</c:formatCode>
                <c:ptCount val="4"/>
                <c:pt idx="0">
                  <c:v>76.2</c:v>
                </c:pt>
                <c:pt idx="1">
                  <c:v>26.6</c:v>
                </c:pt>
                <c:pt idx="2">
                  <c:v>26.6</c:v>
                </c:pt>
                <c:pt idx="3">
                  <c:v>26.6</c:v>
                </c:pt>
              </c:numCache>
            </c:numRef>
          </c:val>
          <c:extLst>
            <c:ext xmlns:c16="http://schemas.microsoft.com/office/drawing/2014/chart" uri="{C3380CC4-5D6E-409C-BE32-E72D297353CC}">
              <c16:uniqueId val="{00000001-7B48-47C8-9314-755B97C77F32}"/>
            </c:ext>
          </c:extLst>
        </c:ser>
        <c:ser>
          <c:idx val="2"/>
          <c:order val="2"/>
          <c:tx>
            <c:strRef>
              <c:f>'Banese apartement'!$E$41</c:f>
              <c:strCache>
                <c:ptCount val="1"/>
                <c:pt idx="0">
                  <c:v>Elektricitet (kWh/m²)</c:v>
                </c:pt>
              </c:strCache>
            </c:strRef>
          </c:tx>
          <c:spPr>
            <a:solidFill>
              <a:srgbClr val="00B050"/>
            </a:solidFill>
            <a:ln>
              <a:noFill/>
            </a:ln>
            <a:effectLst/>
          </c:spPr>
          <c:invertIfNegative val="0"/>
          <c:cat>
            <c:strRef>
              <c:f>'Banese apartement'!$B$42:$B$45</c:f>
              <c:strCache>
                <c:ptCount val="4"/>
                <c:pt idx="0">
                  <c:v>Skenari Bazë (Pa masa)</c:v>
                </c:pt>
                <c:pt idx="1">
                  <c:v>Skenari i propozuar (M1)</c:v>
                </c:pt>
                <c:pt idx="2">
                  <c:v>Skenari i propozuar (M1+M2)</c:v>
                </c:pt>
                <c:pt idx="3">
                  <c:v>Skenari i propozuar (M1+M2+M3)</c:v>
                </c:pt>
              </c:strCache>
            </c:strRef>
          </c:cat>
          <c:val>
            <c:numRef>
              <c:f>'Banese apartement'!$E$42:$E$45</c:f>
              <c:numCache>
                <c:formatCode>General</c:formatCode>
                <c:ptCount val="4"/>
                <c:pt idx="0">
                  <c:v>84.7</c:v>
                </c:pt>
                <c:pt idx="1">
                  <c:v>50.6</c:v>
                </c:pt>
                <c:pt idx="2">
                  <c:v>50.6</c:v>
                </c:pt>
                <c:pt idx="3">
                  <c:v>-46.7</c:v>
                </c:pt>
              </c:numCache>
            </c:numRef>
          </c:val>
          <c:extLst>
            <c:ext xmlns:c16="http://schemas.microsoft.com/office/drawing/2014/chart" uri="{C3380CC4-5D6E-409C-BE32-E72D297353CC}">
              <c16:uniqueId val="{00000002-7B48-47C8-9314-755B97C77F32}"/>
            </c:ext>
          </c:extLst>
        </c:ser>
        <c:ser>
          <c:idx val="3"/>
          <c:order val="3"/>
          <c:tx>
            <c:strRef>
              <c:f>'Banese apartement'!$F$41</c:f>
              <c:strCache>
                <c:ptCount val="1"/>
                <c:pt idx="0">
                  <c:v>Total (kWh/m²)</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'Banese apartement'!$B$42:$B$45</c:f>
              <c:strCache>
                <c:ptCount val="4"/>
                <c:pt idx="0">
                  <c:v>Skenari Bazë (Pa masa)</c:v>
                </c:pt>
                <c:pt idx="1">
                  <c:v>Skenari i propozuar (M1)</c:v>
                </c:pt>
                <c:pt idx="2">
                  <c:v>Skenari i propozuar (M1+M2)</c:v>
                </c:pt>
                <c:pt idx="3">
                  <c:v>Skenari i propozuar (M1+M2+M3)</c:v>
                </c:pt>
              </c:strCache>
            </c:strRef>
          </c:cat>
          <c:val>
            <c:numRef>
              <c:f>'Banese apartement'!$F$42:$F$45</c:f>
              <c:numCache>
                <c:formatCode>0</c:formatCode>
                <c:ptCount val="4"/>
                <c:pt idx="0">
                  <c:v>267.89999999999998</c:v>
                </c:pt>
                <c:pt idx="1">
                  <c:v>100.6</c:v>
                </c:pt>
                <c:pt idx="2" formatCode="General">
                  <c:v>91.7</c:v>
                </c:pt>
                <c:pt idx="3" formatCode="General">
                  <c:v>-5.6000000000000014</c:v>
                </c:pt>
              </c:numCache>
            </c:numRef>
          </c:val>
          <c:extLst>
            <c:ext xmlns:c16="http://schemas.microsoft.com/office/drawing/2014/chart" uri="{C3380CC4-5D6E-409C-BE32-E72D297353CC}">
              <c16:uniqueId val="{00000003-7B48-47C8-9314-755B97C77F32}"/>
            </c:ext>
          </c:extLst>
        </c:ser>
        <c:ser>
          <c:idx val="4"/>
          <c:order val="4"/>
          <c:tx>
            <c:strRef>
              <c:f>'Banese apartement'!$G$41</c:f>
              <c:strCache>
                <c:ptCount val="1"/>
                <c:pt idx="0">
                  <c:v>Lënda djegëse e kursyer (kWh)</c:v>
                </c:pt>
              </c:strCache>
            </c:strRef>
          </c:tx>
          <c:spPr>
            <a:solidFill>
              <a:schemeClr val="accent5"/>
            </a:solidFill>
            <a:ln>
              <a:noFill/>
            </a:ln>
            <a:effectLst/>
          </c:spPr>
          <c:invertIfNegative val="0"/>
          <c:cat>
            <c:strRef>
              <c:f>'Banese apartement'!$B$42:$B$45</c:f>
              <c:strCache>
                <c:ptCount val="4"/>
                <c:pt idx="0">
                  <c:v>Skenari Bazë (Pa masa)</c:v>
                </c:pt>
                <c:pt idx="1">
                  <c:v>Skenari i propozuar (M1)</c:v>
                </c:pt>
                <c:pt idx="2">
                  <c:v>Skenari i propozuar (M1+M2)</c:v>
                </c:pt>
                <c:pt idx="3">
                  <c:v>Skenari i propozuar (M1+M2+M3)</c:v>
                </c:pt>
              </c:strCache>
            </c:strRef>
          </c:cat>
          <c:val>
            <c:numRef>
              <c:f>'Banese apartement'!$G$42:$G$45</c:f>
              <c:numCache>
                <c:formatCode>General</c:formatCode>
                <c:ptCount val="4"/>
                <c:pt idx="0">
                  <c:v>0</c:v>
                </c:pt>
                <c:pt idx="1">
                  <c:v>167.29999999999998</c:v>
                </c:pt>
                <c:pt idx="2">
                  <c:v>176.2</c:v>
                </c:pt>
                <c:pt idx="3">
                  <c:v>273.5</c:v>
                </c:pt>
              </c:numCache>
            </c:numRef>
          </c:val>
          <c:extLst>
            <c:ext xmlns:c16="http://schemas.microsoft.com/office/drawing/2014/chart" uri="{C3380CC4-5D6E-409C-BE32-E72D297353CC}">
              <c16:uniqueId val="{00000004-7B48-47C8-9314-755B97C77F32}"/>
            </c:ext>
          </c:extLst>
        </c:ser>
        <c:dLbls>
          <c:showLegendKey val="0"/>
          <c:showVal val="0"/>
          <c:showCatName val="0"/>
          <c:showSerName val="0"/>
          <c:showPercent val="0"/>
          <c:showBubbleSize val="0"/>
        </c:dLbls>
        <c:gapWidth val="0"/>
        <c:axId val="1320342528"/>
        <c:axId val="1320338720"/>
      </c:barChart>
      <c:lineChart>
        <c:grouping val="standard"/>
        <c:varyColors val="0"/>
        <c:ser>
          <c:idx val="5"/>
          <c:order val="5"/>
          <c:tx>
            <c:strRef>
              <c:f>'Banese apartement'!$H$41</c:f>
              <c:strCache>
                <c:ptCount val="1"/>
                <c:pt idx="0">
                  <c:v>Lënda djegëse e kursyer (%)</c:v>
                </c:pt>
              </c:strCache>
            </c:strRef>
          </c:tx>
          <c:spPr>
            <a:ln w="28575" cap="rnd">
              <a:solidFill>
                <a:schemeClr val="accent6"/>
              </a:solidFill>
              <a:round/>
            </a:ln>
            <a:effectLst/>
          </c:spPr>
          <c:marker>
            <c:symbol val="circle"/>
            <c:size val="5"/>
            <c:spPr>
              <a:solidFill>
                <a:schemeClr val="accent6"/>
              </a:solidFill>
              <a:ln w="9525">
                <a:solidFill>
                  <a:schemeClr val="accent6"/>
                </a:solidFill>
              </a:ln>
              <a:effectLst/>
            </c:spPr>
          </c:marker>
          <c:dLbls>
            <c:dLbl>
              <c:idx val="1"/>
              <c:layout>
                <c:manualLayout>
                  <c:x val="-4.7106325706594884E-2"/>
                  <c:y val="-6.441223832528179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B48-47C8-9314-755B97C77F32}"/>
                </c:ext>
              </c:extLst>
            </c:dLbl>
            <c:dLbl>
              <c:idx val="2"/>
              <c:layout>
                <c:manualLayout>
                  <c:x val="-5.6078959174517724E-2"/>
                  <c:y val="-8.051529790660225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7B48-47C8-9314-755B97C77F32}"/>
                </c:ext>
              </c:extLst>
            </c:dLbl>
            <c:dLbl>
              <c:idx val="3"/>
              <c:layout>
                <c:manualLayout>
                  <c:x val="-0.14804845222072688"/>
                  <c:y val="-4.428341384863127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B48-47C8-9314-755B97C77F3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'Banese apartement'!$B$42:$B$45</c:f>
              <c:strCache>
                <c:ptCount val="4"/>
                <c:pt idx="0">
                  <c:v>Skenari Bazë (Pa masa)</c:v>
                </c:pt>
                <c:pt idx="1">
                  <c:v>Skenari i propozuar (M1)</c:v>
                </c:pt>
                <c:pt idx="2">
                  <c:v>Skenari i propozuar (M1+M2)</c:v>
                </c:pt>
                <c:pt idx="3">
                  <c:v>Skenari i propozuar (M1+M2+M3)</c:v>
                </c:pt>
              </c:strCache>
            </c:strRef>
          </c:cat>
          <c:val>
            <c:numRef>
              <c:f>'Banese apartement'!$H$42:$H$45</c:f>
              <c:numCache>
                <c:formatCode>0.0%</c:formatCode>
                <c:ptCount val="4"/>
                <c:pt idx="0" formatCode="General">
                  <c:v>0</c:v>
                </c:pt>
                <c:pt idx="1">
                  <c:v>0.62448674878686083</c:v>
                </c:pt>
                <c:pt idx="2">
                  <c:v>0.65770810003732727</c:v>
                </c:pt>
                <c:pt idx="3">
                  <c:v>1.0209033221351251</c:v>
                </c:pt>
              </c:numCache>
            </c:numRef>
          </c:val>
          <c:smooth val="0"/>
          <c:extLst>
            <c:ext xmlns:c16="http://schemas.microsoft.com/office/drawing/2014/chart" uri="{C3380CC4-5D6E-409C-BE32-E72D297353CC}">
              <c16:uniqueId val="{00000008-7B48-47C8-9314-755B97C77F32}"/>
            </c:ext>
          </c:extLst>
        </c:ser>
        <c:dLbls>
          <c:showLegendKey val="0"/>
          <c:showVal val="0"/>
          <c:showCatName val="0"/>
          <c:showSerName val="0"/>
          <c:showPercent val="0"/>
          <c:showBubbleSize val="0"/>
        </c:dLbls>
        <c:marker val="1"/>
        <c:smooth val="0"/>
        <c:axId val="1320343072"/>
        <c:axId val="1320339808"/>
      </c:lineChart>
      <c:catAx>
        <c:axId val="1320342528"/>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320338720"/>
        <c:crosses val="autoZero"/>
        <c:auto val="1"/>
        <c:lblAlgn val="ctr"/>
        <c:lblOffset val="100"/>
        <c:noMultiLvlLbl val="0"/>
      </c:catAx>
      <c:valAx>
        <c:axId val="13203387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Lënda djegëse vjetore sipas përdorimit (kWh/m²) - Banesë kategoria R2 </a:t>
                </a:r>
              </a:p>
            </c:rich>
          </c:tx>
          <c:layout>
            <c:manualLayout>
              <c:xMode val="edge"/>
              <c:yMode val="edge"/>
              <c:x val="1.747349717220744E-2"/>
              <c:y val="0.15760711070536473"/>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320342528"/>
        <c:crosses val="autoZero"/>
        <c:crossBetween val="between"/>
      </c:valAx>
      <c:valAx>
        <c:axId val="1320339808"/>
        <c:scaling>
          <c:orientation val="minMax"/>
        </c:scaling>
        <c:delete val="0"/>
        <c:axPos val="r"/>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Lënda djegëse vjetore e kursyer (%)</a:t>
                </a:r>
              </a:p>
            </c:rich>
          </c:tx>
          <c:layout>
            <c:manualLayout>
              <c:xMode val="edge"/>
              <c:yMode val="edge"/>
              <c:x val="0.93988688829777844"/>
              <c:y val="0.14955558091470453"/>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320343072"/>
        <c:crosses val="max"/>
        <c:crossBetween val="between"/>
      </c:valAx>
      <c:catAx>
        <c:axId val="1320343072"/>
        <c:scaling>
          <c:orientation val="minMax"/>
        </c:scaling>
        <c:delete val="1"/>
        <c:axPos val="b"/>
        <c:numFmt formatCode="General" sourceLinked="1"/>
        <c:majorTickMark val="none"/>
        <c:minorTickMark val="none"/>
        <c:tickLblPos val="nextTo"/>
        <c:crossAx val="1320339808"/>
        <c:crosses val="autoZero"/>
        <c:auto val="1"/>
        <c:lblAlgn val="ctr"/>
        <c:lblOffset val="100"/>
        <c:noMultiLvlLbl val="0"/>
      </c:catAx>
      <c:spPr>
        <a:noFill/>
        <a:ln>
          <a:noFill/>
        </a:ln>
        <a:effectLst/>
      </c:spPr>
    </c:plotArea>
    <c:legend>
      <c:legendPos val="b"/>
      <c:layout>
        <c:manualLayout>
          <c:xMode val="edge"/>
          <c:yMode val="edge"/>
          <c:x val="0.10063885856798185"/>
          <c:y val="0.81210011792004255"/>
          <c:w val="0.86377387550647688"/>
          <c:h val="0.1878998820799573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userShapes r:id="rId4"/>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US" sz="1200">
                <a:latin typeface="Times New Roman" panose="02020603050405020304" pitchFamily="18" charset="0"/>
                <a:cs typeface="Times New Roman" panose="02020603050405020304" pitchFamily="18" charset="0"/>
              </a:rPr>
              <a:t>Treguesit e qëndrueshmërisë financiare sipas skenarëve</a:t>
            </a:r>
          </a:p>
          <a:p>
            <a:pPr>
              <a:defRPr/>
            </a:pPr>
            <a:r>
              <a:rPr lang="en-US" sz="1200">
                <a:latin typeface="Times New Roman" panose="02020603050405020304" pitchFamily="18" charset="0"/>
                <a:cs typeface="Times New Roman" panose="02020603050405020304" pitchFamily="18" charset="0"/>
              </a:rPr>
              <a:t> Banesë kategoria R2 </a:t>
            </a:r>
          </a:p>
          <a:p>
            <a:pPr>
              <a:defRPr/>
            </a:pPr>
            <a:r>
              <a:rPr lang="en-US" sz="1200">
                <a:latin typeface="Times New Roman" panose="02020603050405020304" pitchFamily="18" charset="0"/>
                <a:cs typeface="Times New Roman" panose="02020603050405020304" pitchFamily="18" charset="0"/>
              </a:rPr>
              <a:t>A=80 m²</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sq-AL"/>
        </a:p>
      </c:txPr>
    </c:title>
    <c:autoTitleDeleted val="0"/>
    <c:plotArea>
      <c:layout>
        <c:manualLayout>
          <c:layoutTarget val="inner"/>
          <c:xMode val="edge"/>
          <c:yMode val="edge"/>
          <c:x val="4.5279136248155008E-2"/>
          <c:y val="0.16309351133739858"/>
          <c:w val="0.93414964681446744"/>
          <c:h val="0.51010474019694907"/>
        </c:manualLayout>
      </c:layout>
      <c:barChart>
        <c:barDir val="col"/>
        <c:grouping val="stacked"/>
        <c:varyColors val="0"/>
        <c:ser>
          <c:idx val="0"/>
          <c:order val="0"/>
          <c:tx>
            <c:strRef>
              <c:f>'Banese apartement'!$B$49</c:f>
              <c:strCache>
                <c:ptCount val="1"/>
                <c:pt idx="0">
                  <c:v>Skenari Bazë (Pa masa)</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multiLvlStrRef>
              <c:f>'Banese apartement'!$C$48:$F$52</c:f>
              <c:multiLvlStrCache>
                <c:ptCount val="4"/>
                <c:lvl>
                  <c:pt idx="0">
                    <c:v>5.6</c:v>
                  </c:pt>
                  <c:pt idx="1">
                    <c:v>28.0</c:v>
                  </c:pt>
                  <c:pt idx="2">
                    <c:v>5.7</c:v>
                  </c:pt>
                  <c:pt idx="3">
                    <c:v>62946</c:v>
                  </c:pt>
                </c:lvl>
                <c:lvl>
                  <c:pt idx="0">
                    <c:v>4.7</c:v>
                  </c:pt>
                  <c:pt idx="1">
                    <c:v>35.2</c:v>
                  </c:pt>
                  <c:pt idx="2">
                    <c:v>7.1</c:v>
                  </c:pt>
                  <c:pt idx="3">
                    <c:v>50469</c:v>
                  </c:pt>
                </c:lvl>
                <c:lvl>
                  <c:pt idx="0">
                    <c:v>4.6</c:v>
                  </c:pt>
                  <c:pt idx="1">
                    <c:v>36.4</c:v>
                  </c:pt>
                  <c:pt idx="2">
                    <c:v>7.3</c:v>
                  </c:pt>
                  <c:pt idx="3">
                    <c:v>48996</c:v>
                  </c:pt>
                </c:lvl>
                <c:lvl>
                  <c:pt idx="0">
                    <c:v>SP (Vite)</c:v>
                  </c:pt>
                  <c:pt idx="1">
                    <c:v>IRR (%)</c:v>
                  </c:pt>
                  <c:pt idx="2">
                    <c:v>B-C</c:v>
                  </c:pt>
                  <c:pt idx="3">
                    <c:v>NPV (€)</c:v>
                  </c:pt>
                </c:lvl>
              </c:multiLvlStrCache>
            </c:multiLvlStrRef>
          </c:cat>
          <c:val>
            <c:numRef>
              <c:f>'Banese apartement'!$C$49:$E$49</c:f>
              <c:numCache>
                <c:formatCode>General</c:formatCode>
                <c:ptCount val="3"/>
              </c:numCache>
            </c:numRef>
          </c:val>
          <c:extLst>
            <c:ext xmlns:c16="http://schemas.microsoft.com/office/drawing/2014/chart" uri="{C3380CC4-5D6E-409C-BE32-E72D297353CC}">
              <c16:uniqueId val="{00000000-B4A4-4E54-94C7-A93CB89808D6}"/>
            </c:ext>
          </c:extLst>
        </c:ser>
        <c:ser>
          <c:idx val="1"/>
          <c:order val="1"/>
          <c:tx>
            <c:strRef>
              <c:f>'Banese apartement'!$B$50</c:f>
              <c:strCache>
                <c:ptCount val="1"/>
                <c:pt idx="0">
                  <c:v>Skenari i propozuar (M1)</c:v>
                </c:pt>
              </c:strCache>
            </c:strRef>
          </c:tx>
          <c:spPr>
            <a:solidFill>
              <a:srgbClr val="FF00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multiLvlStrRef>
              <c:f>'Banese apartement'!$C$48:$F$52</c:f>
              <c:multiLvlStrCache>
                <c:ptCount val="4"/>
                <c:lvl>
                  <c:pt idx="0">
                    <c:v>5.6</c:v>
                  </c:pt>
                  <c:pt idx="1">
                    <c:v>28.0</c:v>
                  </c:pt>
                  <c:pt idx="2">
                    <c:v>5.7</c:v>
                  </c:pt>
                  <c:pt idx="3">
                    <c:v>62946</c:v>
                  </c:pt>
                </c:lvl>
                <c:lvl>
                  <c:pt idx="0">
                    <c:v>4.7</c:v>
                  </c:pt>
                  <c:pt idx="1">
                    <c:v>35.2</c:v>
                  </c:pt>
                  <c:pt idx="2">
                    <c:v>7.1</c:v>
                  </c:pt>
                  <c:pt idx="3">
                    <c:v>50469</c:v>
                  </c:pt>
                </c:lvl>
                <c:lvl>
                  <c:pt idx="0">
                    <c:v>4.6</c:v>
                  </c:pt>
                  <c:pt idx="1">
                    <c:v>36.4</c:v>
                  </c:pt>
                  <c:pt idx="2">
                    <c:v>7.3</c:v>
                  </c:pt>
                  <c:pt idx="3">
                    <c:v>48996</c:v>
                  </c:pt>
                </c:lvl>
                <c:lvl>
                  <c:pt idx="0">
                    <c:v>SP (Vite)</c:v>
                  </c:pt>
                  <c:pt idx="1">
                    <c:v>IRR (%)</c:v>
                  </c:pt>
                  <c:pt idx="2">
                    <c:v>B-C</c:v>
                  </c:pt>
                  <c:pt idx="3">
                    <c:v>NPV (€)</c:v>
                  </c:pt>
                </c:lvl>
              </c:multiLvlStrCache>
            </c:multiLvlStrRef>
          </c:cat>
          <c:val>
            <c:numRef>
              <c:f>'Banese apartement'!$C$50:$E$50</c:f>
              <c:numCache>
                <c:formatCode>0.0</c:formatCode>
                <c:ptCount val="3"/>
                <c:pt idx="0" formatCode="General">
                  <c:v>4.5999999999999996</c:v>
                </c:pt>
                <c:pt idx="1">
                  <c:v>36.36</c:v>
                </c:pt>
                <c:pt idx="2">
                  <c:v>7.3</c:v>
                </c:pt>
              </c:numCache>
            </c:numRef>
          </c:val>
          <c:extLst>
            <c:ext xmlns:c16="http://schemas.microsoft.com/office/drawing/2014/chart" uri="{C3380CC4-5D6E-409C-BE32-E72D297353CC}">
              <c16:uniqueId val="{00000001-B4A4-4E54-94C7-A93CB89808D6}"/>
            </c:ext>
          </c:extLst>
        </c:ser>
        <c:ser>
          <c:idx val="2"/>
          <c:order val="2"/>
          <c:tx>
            <c:strRef>
              <c:f>'Banese apartement'!$B$51</c:f>
              <c:strCache>
                <c:ptCount val="1"/>
                <c:pt idx="0">
                  <c:v>Skenari i propozuar (M1+M2)</c:v>
                </c:pt>
              </c:strCache>
            </c:strRef>
          </c:tx>
          <c:spPr>
            <a:solidFill>
              <a:schemeClr val="tx1"/>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cat>
            <c:strRef>
              <c:f>'Banese apartement'!$C$48:$E$48</c:f>
              <c:strCache>
                <c:ptCount val="3"/>
                <c:pt idx="0">
                  <c:v>SP (Vite)</c:v>
                </c:pt>
                <c:pt idx="1">
                  <c:v>IRR (%)</c:v>
                </c:pt>
                <c:pt idx="2">
                  <c:v>B-C</c:v>
                </c:pt>
              </c:strCache>
            </c:strRef>
          </c:cat>
          <c:val>
            <c:numRef>
              <c:f>'Banese apartement'!$C$51:$E$51</c:f>
              <c:numCache>
                <c:formatCode>0.0</c:formatCode>
                <c:ptCount val="3"/>
                <c:pt idx="0">
                  <c:v>4.7</c:v>
                </c:pt>
                <c:pt idx="1">
                  <c:v>35.200000000000003</c:v>
                </c:pt>
                <c:pt idx="2">
                  <c:v>7.1</c:v>
                </c:pt>
              </c:numCache>
            </c:numRef>
          </c:val>
          <c:extLst>
            <c:ext xmlns:c16="http://schemas.microsoft.com/office/drawing/2014/chart" uri="{C3380CC4-5D6E-409C-BE32-E72D297353CC}">
              <c16:uniqueId val="{00000002-B4A4-4E54-94C7-A93CB89808D6}"/>
            </c:ext>
          </c:extLst>
        </c:ser>
        <c:ser>
          <c:idx val="3"/>
          <c:order val="3"/>
          <c:tx>
            <c:strRef>
              <c:f>'Banese apartement'!$B$52</c:f>
              <c:strCache>
                <c:ptCount val="1"/>
                <c:pt idx="0">
                  <c:v>Skenari i propozuar (M1+M2+M3)</c:v>
                </c:pt>
              </c:strCache>
            </c:strRef>
          </c:tx>
          <c:spPr>
            <a:solidFill>
              <a:srgbClr val="00B05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'Banese apartement'!$C$48:$E$48</c:f>
              <c:strCache>
                <c:ptCount val="3"/>
                <c:pt idx="0">
                  <c:v>SP (Vite)</c:v>
                </c:pt>
                <c:pt idx="1">
                  <c:v>IRR (%)</c:v>
                </c:pt>
                <c:pt idx="2">
                  <c:v>B-C</c:v>
                </c:pt>
              </c:strCache>
            </c:strRef>
          </c:cat>
          <c:val>
            <c:numRef>
              <c:f>'Banese apartement'!$C$52:$E$52</c:f>
              <c:numCache>
                <c:formatCode>0.0</c:formatCode>
                <c:ptCount val="3"/>
                <c:pt idx="0">
                  <c:v>5.6</c:v>
                </c:pt>
                <c:pt idx="1">
                  <c:v>28</c:v>
                </c:pt>
                <c:pt idx="2">
                  <c:v>5.7</c:v>
                </c:pt>
              </c:numCache>
            </c:numRef>
          </c:val>
          <c:extLst>
            <c:ext xmlns:c16="http://schemas.microsoft.com/office/drawing/2014/chart" uri="{C3380CC4-5D6E-409C-BE32-E72D297353CC}">
              <c16:uniqueId val="{00000003-B4A4-4E54-94C7-A93CB89808D6}"/>
            </c:ext>
          </c:extLst>
        </c:ser>
        <c:dLbls>
          <c:showLegendKey val="0"/>
          <c:showVal val="0"/>
          <c:showCatName val="0"/>
          <c:showSerName val="0"/>
          <c:showPercent val="0"/>
          <c:showBubbleSize val="0"/>
        </c:dLbls>
        <c:gapWidth val="150"/>
        <c:axId val="1320341440"/>
        <c:axId val="1320341984"/>
      </c:barChart>
      <c:catAx>
        <c:axId val="1320341440"/>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320341984"/>
        <c:crosses val="autoZero"/>
        <c:auto val="1"/>
        <c:lblAlgn val="ctr"/>
        <c:lblOffset val="100"/>
        <c:noMultiLvlLbl val="0"/>
      </c:catAx>
      <c:valAx>
        <c:axId val="13203419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320341440"/>
        <c:crosses val="autoZero"/>
        <c:crossBetween val="between"/>
      </c:valAx>
      <c:spPr>
        <a:noFill/>
        <a:ln>
          <a:noFill/>
        </a:ln>
        <a:effectLst/>
      </c:spPr>
    </c:plotArea>
    <c:legend>
      <c:legendPos val="b"/>
      <c:legendEntry>
        <c:idx val="0"/>
        <c:delete val="1"/>
      </c:legendEntry>
      <c:layout>
        <c:manualLayout>
          <c:xMode val="edge"/>
          <c:yMode val="edge"/>
          <c:x val="4.9999958657903243E-2"/>
          <c:y val="0.95081835336477361"/>
          <c:w val="0.89999991731580653"/>
          <c:h val="4.9181646635226416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en-US" sz="12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Konsumi vjetor i lëndës djegëse sipas përdorimit (kWh/Vit) </a:t>
            </a:r>
            <a:endParaRPr lang="en-US" sz="1200" b="0" i="0" u="none" strike="noStrike" kern="1200" spc="0" baseline="0">
              <a:solidFill>
                <a:sysClr val="windowText" lastClr="000000">
                  <a:lumMod val="65000"/>
                  <a:lumOff val="35000"/>
                </a:sysClr>
              </a:solidFill>
            </a:endParaRPr>
          </a:p>
        </c:rich>
      </c:tx>
      <c:layout>
        <c:manualLayout>
          <c:xMode val="edge"/>
          <c:yMode val="edge"/>
          <c:x val="0.20317874347248802"/>
          <c:y val="3.5855095451198097E-3"/>
        </c:manualLayout>
      </c:layout>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sq-AL"/>
        </a:p>
      </c:txPr>
    </c:title>
    <c:autoTitleDeleted val="0"/>
    <c:plotArea>
      <c:layout>
        <c:manualLayout>
          <c:layoutTarget val="inner"/>
          <c:xMode val="edge"/>
          <c:yMode val="edge"/>
          <c:x val="0.17615288117790948"/>
          <c:y val="9.8121565739534372E-2"/>
          <c:w val="0.75881382044173351"/>
          <c:h val="0.71609131592363895"/>
        </c:manualLayout>
      </c:layout>
      <c:barChart>
        <c:barDir val="col"/>
        <c:grouping val="stacked"/>
        <c:varyColors val="0"/>
        <c:ser>
          <c:idx val="0"/>
          <c:order val="0"/>
          <c:tx>
            <c:strRef>
              <c:f>Shkolla!$C$34:$C$35</c:f>
              <c:strCache>
                <c:ptCount val="2"/>
                <c:pt idx="0">
                  <c:v>Lënda djegëse vjetore (kWh)</c:v>
                </c:pt>
                <c:pt idx="1">
                  <c:v>Ngrohje  (kWh)</c:v>
                </c:pt>
              </c:strCache>
            </c:strRef>
          </c:tx>
          <c:spPr>
            <a:solidFill>
              <a:schemeClr val="tx1"/>
            </a:solidFill>
            <a:ln>
              <a:noFill/>
            </a:ln>
            <a:effectLst/>
          </c:spPr>
          <c:invertIfNegative val="0"/>
          <c:cat>
            <c:strRef>
              <c:f>Shkolla!$B$36:$B$39</c:f>
              <c:strCache>
                <c:ptCount val="4"/>
                <c:pt idx="0">
                  <c:v>Skenari Bazë (Pa masa)</c:v>
                </c:pt>
                <c:pt idx="1">
                  <c:v>Skenari i propozuar (M1)</c:v>
                </c:pt>
                <c:pt idx="2">
                  <c:v>Skenari i propozuar (M1+M2)</c:v>
                </c:pt>
                <c:pt idx="3">
                  <c:v>Skenari i propozuar (M1+M2+M3)</c:v>
                </c:pt>
              </c:strCache>
            </c:strRef>
          </c:cat>
          <c:val>
            <c:numRef>
              <c:f>Shkolla!$C$36:$C$39</c:f>
              <c:numCache>
                <c:formatCode>General</c:formatCode>
                <c:ptCount val="4"/>
                <c:pt idx="0">
                  <c:v>103636</c:v>
                </c:pt>
                <c:pt idx="1">
                  <c:v>15091</c:v>
                </c:pt>
                <c:pt idx="2">
                  <c:v>13278</c:v>
                </c:pt>
                <c:pt idx="3">
                  <c:v>13278</c:v>
                </c:pt>
              </c:numCache>
            </c:numRef>
          </c:val>
          <c:extLst>
            <c:ext xmlns:c16="http://schemas.microsoft.com/office/drawing/2014/chart" uri="{C3380CC4-5D6E-409C-BE32-E72D297353CC}">
              <c16:uniqueId val="{00000000-9194-44F2-9917-241820B4DCD1}"/>
            </c:ext>
          </c:extLst>
        </c:ser>
        <c:ser>
          <c:idx val="1"/>
          <c:order val="1"/>
          <c:tx>
            <c:strRef>
              <c:f>Shkolla!$D$34:$D$35</c:f>
              <c:strCache>
                <c:ptCount val="2"/>
                <c:pt idx="0">
                  <c:v>Lënda djegëse vjetore (kWh)</c:v>
                </c:pt>
                <c:pt idx="1">
                  <c:v>Ftohje (kWh)</c:v>
                </c:pt>
              </c:strCache>
            </c:strRef>
          </c:tx>
          <c:spPr>
            <a:solidFill>
              <a:srgbClr val="FFC000"/>
            </a:solidFill>
            <a:ln>
              <a:noFill/>
            </a:ln>
            <a:effectLst/>
          </c:spPr>
          <c:invertIfNegative val="0"/>
          <c:cat>
            <c:strRef>
              <c:f>Shkolla!$B$36:$B$39</c:f>
              <c:strCache>
                <c:ptCount val="4"/>
                <c:pt idx="0">
                  <c:v>Skenari Bazë (Pa masa)</c:v>
                </c:pt>
                <c:pt idx="1">
                  <c:v>Skenari i propozuar (M1)</c:v>
                </c:pt>
                <c:pt idx="2">
                  <c:v>Skenari i propozuar (M1+M2)</c:v>
                </c:pt>
                <c:pt idx="3">
                  <c:v>Skenari i propozuar (M1+M2+M3)</c:v>
                </c:pt>
              </c:strCache>
            </c:strRef>
          </c:cat>
          <c:val>
            <c:numRef>
              <c:f>Shkolla!$D$36:$D$39</c:f>
              <c:numCache>
                <c:formatCode>General</c:formatCode>
                <c:ptCount val="4"/>
                <c:pt idx="0">
                  <c:v>474054</c:v>
                </c:pt>
                <c:pt idx="1">
                  <c:v>214485</c:v>
                </c:pt>
                <c:pt idx="2">
                  <c:v>214266</c:v>
                </c:pt>
                <c:pt idx="3">
                  <c:v>214266</c:v>
                </c:pt>
              </c:numCache>
            </c:numRef>
          </c:val>
          <c:extLst>
            <c:ext xmlns:c16="http://schemas.microsoft.com/office/drawing/2014/chart" uri="{C3380CC4-5D6E-409C-BE32-E72D297353CC}">
              <c16:uniqueId val="{00000001-9194-44F2-9917-241820B4DCD1}"/>
            </c:ext>
          </c:extLst>
        </c:ser>
        <c:ser>
          <c:idx val="2"/>
          <c:order val="2"/>
          <c:tx>
            <c:strRef>
              <c:f>Shkolla!$E$34:$E$35</c:f>
              <c:strCache>
                <c:ptCount val="2"/>
                <c:pt idx="0">
                  <c:v>Lënda djegëse vjetore (kWh)</c:v>
                </c:pt>
                <c:pt idx="1">
                  <c:v>Elektricitet (kWh)</c:v>
                </c:pt>
              </c:strCache>
            </c:strRef>
          </c:tx>
          <c:spPr>
            <a:solidFill>
              <a:srgbClr val="FF0000"/>
            </a:solidFill>
            <a:ln>
              <a:noFill/>
            </a:ln>
            <a:effectLst/>
          </c:spPr>
          <c:invertIfNegative val="0"/>
          <c:cat>
            <c:strRef>
              <c:f>Shkolla!$B$36:$B$39</c:f>
              <c:strCache>
                <c:ptCount val="4"/>
                <c:pt idx="0">
                  <c:v>Skenari Bazë (Pa masa)</c:v>
                </c:pt>
                <c:pt idx="1">
                  <c:v>Skenari i propozuar (M1)</c:v>
                </c:pt>
                <c:pt idx="2">
                  <c:v>Skenari i propozuar (M1+M2)</c:v>
                </c:pt>
                <c:pt idx="3">
                  <c:v>Skenari i propozuar (M1+M2+M3)</c:v>
                </c:pt>
              </c:strCache>
            </c:strRef>
          </c:cat>
          <c:val>
            <c:numRef>
              <c:f>Shkolla!$E$36:$E$39</c:f>
              <c:numCache>
                <c:formatCode>General</c:formatCode>
                <c:ptCount val="4"/>
                <c:pt idx="0">
                  <c:v>30878</c:v>
                </c:pt>
                <c:pt idx="1">
                  <c:v>19727</c:v>
                </c:pt>
                <c:pt idx="2">
                  <c:v>19727</c:v>
                </c:pt>
                <c:pt idx="3">
                  <c:v>-51075</c:v>
                </c:pt>
              </c:numCache>
            </c:numRef>
          </c:val>
          <c:extLst>
            <c:ext xmlns:c16="http://schemas.microsoft.com/office/drawing/2014/chart" uri="{C3380CC4-5D6E-409C-BE32-E72D297353CC}">
              <c16:uniqueId val="{00000002-9194-44F2-9917-241820B4DCD1}"/>
            </c:ext>
          </c:extLst>
        </c:ser>
        <c:ser>
          <c:idx val="3"/>
          <c:order val="3"/>
          <c:tx>
            <c:strRef>
              <c:f>Shkolla!$F$34:$F$35</c:f>
              <c:strCache>
                <c:ptCount val="2"/>
                <c:pt idx="0">
                  <c:v>Lënda djegëse vjetore (kWh)</c:v>
                </c:pt>
                <c:pt idx="1">
                  <c:v>Total</c:v>
                </c:pt>
              </c:strCache>
            </c:strRef>
          </c:tx>
          <c:spPr>
            <a:solidFill>
              <a:srgbClr val="00B050"/>
            </a:solidFill>
            <a:ln>
              <a:noFill/>
            </a:ln>
            <a:effectLst/>
          </c:spPr>
          <c:invertIfNegative val="0"/>
          <c:cat>
            <c:strRef>
              <c:f>Shkolla!$B$36:$B$39</c:f>
              <c:strCache>
                <c:ptCount val="4"/>
                <c:pt idx="0">
                  <c:v>Skenari Bazë (Pa masa)</c:v>
                </c:pt>
                <c:pt idx="1">
                  <c:v>Skenari i propozuar (M1)</c:v>
                </c:pt>
                <c:pt idx="2">
                  <c:v>Skenari i propozuar (M1+M2)</c:v>
                </c:pt>
                <c:pt idx="3">
                  <c:v>Skenari i propozuar (M1+M2+M3)</c:v>
                </c:pt>
              </c:strCache>
            </c:strRef>
          </c:cat>
          <c:val>
            <c:numRef>
              <c:f>Shkolla!$F$36:$F$39</c:f>
              <c:numCache>
                <c:formatCode>General</c:formatCode>
                <c:ptCount val="4"/>
                <c:pt idx="0">
                  <c:v>608568</c:v>
                </c:pt>
                <c:pt idx="1">
                  <c:v>249303</c:v>
                </c:pt>
                <c:pt idx="2">
                  <c:v>247271</c:v>
                </c:pt>
                <c:pt idx="3">
                  <c:v>176469</c:v>
                </c:pt>
              </c:numCache>
            </c:numRef>
          </c:val>
          <c:extLst>
            <c:ext xmlns:c16="http://schemas.microsoft.com/office/drawing/2014/chart" uri="{C3380CC4-5D6E-409C-BE32-E72D297353CC}">
              <c16:uniqueId val="{00000003-9194-44F2-9917-241820B4DCD1}"/>
            </c:ext>
          </c:extLst>
        </c:ser>
        <c:ser>
          <c:idx val="4"/>
          <c:order val="4"/>
          <c:tx>
            <c:strRef>
              <c:f>Shkolla!$G$34:$G$35</c:f>
              <c:strCache>
                <c:ptCount val="2"/>
                <c:pt idx="0">
                  <c:v>Lënda djegëse vjetore (kWh)</c:v>
                </c:pt>
                <c:pt idx="1">
                  <c:v>Lëndë djegëse e kursyer (kWh)</c:v>
                </c:pt>
              </c:strCache>
            </c:strRef>
          </c:tx>
          <c:spPr>
            <a:solidFill>
              <a:srgbClr val="0070C0"/>
            </a:solidFill>
            <a:ln>
              <a:noFill/>
            </a:ln>
            <a:effectLst/>
          </c:spPr>
          <c:invertIfNegative val="0"/>
          <c:cat>
            <c:strRef>
              <c:f>Shkolla!$B$36:$B$39</c:f>
              <c:strCache>
                <c:ptCount val="4"/>
                <c:pt idx="0">
                  <c:v>Skenari Bazë (Pa masa)</c:v>
                </c:pt>
                <c:pt idx="1">
                  <c:v>Skenari i propozuar (M1)</c:v>
                </c:pt>
                <c:pt idx="2">
                  <c:v>Skenari i propozuar (M1+M2)</c:v>
                </c:pt>
                <c:pt idx="3">
                  <c:v>Skenari i propozuar (M1+M2+M3)</c:v>
                </c:pt>
              </c:strCache>
            </c:strRef>
          </c:cat>
          <c:val>
            <c:numRef>
              <c:f>Shkolla!$G$36:$G$39</c:f>
              <c:numCache>
                <c:formatCode>General</c:formatCode>
                <c:ptCount val="4"/>
                <c:pt idx="1">
                  <c:v>359265</c:v>
                </c:pt>
                <c:pt idx="2">
                  <c:v>361297</c:v>
                </c:pt>
                <c:pt idx="3">
                  <c:v>432099</c:v>
                </c:pt>
              </c:numCache>
            </c:numRef>
          </c:val>
          <c:extLst>
            <c:ext xmlns:c16="http://schemas.microsoft.com/office/drawing/2014/chart" uri="{C3380CC4-5D6E-409C-BE32-E72D297353CC}">
              <c16:uniqueId val="{00000004-9194-44F2-9917-241820B4DCD1}"/>
            </c:ext>
          </c:extLst>
        </c:ser>
        <c:ser>
          <c:idx val="5"/>
          <c:order val="5"/>
          <c:tx>
            <c:strRef>
              <c:f>Shkolla!$H$34:$H$35</c:f>
              <c:strCache>
                <c:ptCount val="2"/>
                <c:pt idx="0">
                  <c:v>Lënda djegëse vjetore (kWh)</c:v>
                </c:pt>
                <c:pt idx="1">
                  <c:v>Lëndë djegëse e kursyer (%)</c:v>
                </c:pt>
              </c:strCache>
            </c:strRef>
          </c:tx>
          <c:spPr>
            <a:solidFill>
              <a:schemeClr val="accent6"/>
            </a:solidFill>
            <a:ln>
              <a:noFill/>
            </a:ln>
            <a:effectLst/>
          </c:spPr>
          <c:invertIfNegative val="0"/>
          <c:dLbls>
            <c:dLbl>
              <c:idx val="1"/>
              <c:layout>
                <c:manualLayout>
                  <c:x val="4.0612964421915872E-2"/>
                  <c:y val="-5.448337365821308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194-44F2-9917-241820B4DCD1}"/>
                </c:ext>
              </c:extLst>
            </c:dLbl>
            <c:dLbl>
              <c:idx val="2"/>
              <c:layout>
                <c:manualLayout>
                  <c:x val="1.3497999851909158E-2"/>
                  <c:y val="-6.245869039240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9194-44F2-9917-241820B4DCD1}"/>
                </c:ext>
              </c:extLst>
            </c:dLbl>
            <c:dLbl>
              <c:idx val="3"/>
              <c:layout>
                <c:manualLayout>
                  <c:x val="5.2098406916862502E-3"/>
                  <c:y val="-9.617908163731633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9194-44F2-9917-241820B4DCD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19050" cap="flat" cmpd="sng" algn="ctr">
                      <a:solidFill>
                        <a:schemeClr val="tx1">
                          <a:lumMod val="35000"/>
                          <a:lumOff val="65000"/>
                        </a:schemeClr>
                      </a:solidFill>
                      <a:round/>
                    </a:ln>
                    <a:effectLst/>
                  </c:spPr>
                </c15:leaderLines>
              </c:ext>
            </c:extLst>
          </c:dLbls>
          <c:cat>
            <c:strRef>
              <c:f>Shkolla!$B$36:$B$39</c:f>
              <c:strCache>
                <c:ptCount val="4"/>
                <c:pt idx="0">
                  <c:v>Skenari Bazë (Pa masa)</c:v>
                </c:pt>
                <c:pt idx="1">
                  <c:v>Skenari i propozuar (M1)</c:v>
                </c:pt>
                <c:pt idx="2">
                  <c:v>Skenari i propozuar (M1+M2)</c:v>
                </c:pt>
                <c:pt idx="3">
                  <c:v>Skenari i propozuar (M1+M2+M3)</c:v>
                </c:pt>
              </c:strCache>
            </c:strRef>
          </c:cat>
          <c:val>
            <c:numRef>
              <c:f>Shkolla!$H$36:$H$39</c:f>
              <c:numCache>
                <c:formatCode>0.0%</c:formatCode>
                <c:ptCount val="4"/>
                <c:pt idx="1">
                  <c:v>0.59034487518239542</c:v>
                </c:pt>
                <c:pt idx="2">
                  <c:v>0.59368386112973415</c:v>
                </c:pt>
                <c:pt idx="3">
                  <c:v>0.71002583113144302</c:v>
                </c:pt>
              </c:numCache>
            </c:numRef>
          </c:val>
          <c:extLst>
            <c:ext xmlns:c16="http://schemas.microsoft.com/office/drawing/2014/chart" uri="{C3380CC4-5D6E-409C-BE32-E72D297353CC}">
              <c16:uniqueId val="{00000008-9194-44F2-9917-241820B4DCD1}"/>
            </c:ext>
          </c:extLst>
        </c:ser>
        <c:dLbls>
          <c:showLegendKey val="0"/>
          <c:showVal val="0"/>
          <c:showCatName val="0"/>
          <c:showSerName val="0"/>
          <c:showPercent val="0"/>
          <c:showBubbleSize val="0"/>
        </c:dLbls>
        <c:gapWidth val="0"/>
        <c:axId val="1320340352"/>
        <c:axId val="1320344704"/>
      </c:barChart>
      <c:catAx>
        <c:axId val="13203403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320344704"/>
        <c:crosses val="autoZero"/>
        <c:auto val="1"/>
        <c:lblAlgn val="ctr"/>
        <c:lblOffset val="100"/>
        <c:noMultiLvlLbl val="0"/>
      </c:catAx>
      <c:valAx>
        <c:axId val="132034470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000" b="0" i="0" u="none" strike="noStrike" kern="1200" baseline="0">
                    <a:solidFill>
                      <a:sysClr val="windowText" lastClr="000000">
                        <a:lumMod val="65000"/>
                        <a:lumOff val="35000"/>
                      </a:sysClr>
                    </a:solidFill>
                    <a:latin typeface="+mn-lt"/>
                    <a:ea typeface="+mn-ea"/>
                    <a:cs typeface="+mn-cs"/>
                  </a:defRPr>
                </a:pPr>
                <a:r>
                  <a:rPr lang="en-US" sz="10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Konsumi  vjetor i lëndës djegëse sipas përdorimit (kWh/Vit) </a:t>
                </a:r>
                <a:r>
                  <a:rPr lang="en-US" sz="1000" b="0" i="0" u="none" strike="noStrike" kern="1200" spc="0" baseline="0">
                    <a:solidFill>
                      <a:sysClr val="windowText" lastClr="000000">
                        <a:lumMod val="65000"/>
                        <a:lumOff val="35000"/>
                      </a:sysClr>
                    </a:solidFill>
                  </a:rPr>
                  <a:t>- Shkollë</a:t>
                </a:r>
              </a:p>
              <a:p>
                <a:pPr marL="0" marR="0" lvl="0" indent="0" algn="ctr" defTabSz="914400" rtl="0" eaLnBrk="1" fontAlgn="auto" latinLnBrk="0" hangingPunct="1">
                  <a:lnSpc>
                    <a:spcPct val="100000"/>
                  </a:lnSpc>
                  <a:spcBef>
                    <a:spcPts val="0"/>
                  </a:spcBef>
                  <a:spcAft>
                    <a:spcPts val="0"/>
                  </a:spcAft>
                  <a:buClrTx/>
                  <a:buSzTx/>
                  <a:buFontTx/>
                  <a:buNone/>
                  <a:tabLst/>
                  <a:defRPr>
                    <a:solidFill>
                      <a:sysClr val="windowText" lastClr="000000">
                        <a:lumMod val="65000"/>
                        <a:lumOff val="35000"/>
                      </a:sysClr>
                    </a:solidFill>
                  </a:defRPr>
                </a:pPr>
                <a:r>
                  <a:rPr lang="en-US" sz="1000" b="0" i="0" u="none" strike="noStrike" kern="1200" spc="0" baseline="0">
                    <a:solidFill>
                      <a:sysClr val="windowText" lastClr="000000">
                        <a:lumMod val="65000"/>
                        <a:lumOff val="35000"/>
                      </a:sysClr>
                    </a:solidFill>
                  </a:rPr>
                  <a:t>Shkollë</a:t>
                </a:r>
              </a:p>
            </c:rich>
          </c:tx>
          <c:layout>
            <c:manualLayout>
              <c:xMode val="edge"/>
              <c:yMode val="edge"/>
              <c:x val="1.5011750830060473E-3"/>
              <c:y val="9.8121565739534372E-2"/>
            </c:manualLayout>
          </c:layout>
          <c:overlay val="0"/>
          <c:spPr>
            <a:noFill/>
            <a:ln>
              <a:noFill/>
            </a:ln>
            <a:effectLst/>
          </c:spPr>
          <c:txPr>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000" b="0" i="0" u="none" strike="noStrike" kern="1200" baseline="0">
                  <a:solidFill>
                    <a:sysClr val="windowText" lastClr="000000">
                      <a:lumMod val="65000"/>
                      <a:lumOff val="35000"/>
                    </a:sysClr>
                  </a:solidFill>
                  <a:latin typeface="+mn-lt"/>
                  <a:ea typeface="+mn-ea"/>
                  <a:cs typeface="+mn-cs"/>
                </a:defRPr>
              </a:pPr>
              <a:endParaRPr lang="sq-AL"/>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320340352"/>
        <c:crosses val="autoZero"/>
        <c:crossBetween val="between"/>
      </c:valAx>
      <c:spPr>
        <a:noFill/>
        <a:ln>
          <a:noFill/>
        </a:ln>
        <a:effectLst/>
      </c:spPr>
    </c:plotArea>
    <c:legend>
      <c:legendPos val="b"/>
      <c:layout>
        <c:manualLayout>
          <c:xMode val="edge"/>
          <c:yMode val="edge"/>
          <c:x val="2.9495082341121929E-4"/>
          <c:y val="0.86719948606996278"/>
          <c:w val="0.99970504917658876"/>
          <c:h val="0.13280051393003708"/>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sq-AL"/>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userShapes r:id="rId4"/>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Konsumi specifik vjetor i lëndës djegëse sipas përdorimit (kWh/m²/Vit) - Shkollë</a:t>
            </a:r>
          </a:p>
        </c:rich>
      </c:tx>
      <c:layout>
        <c:manualLayout>
          <c:xMode val="edge"/>
          <c:yMode val="edge"/>
          <c:x val="0.16817621812408104"/>
          <c:y val="7.462686567164179E-3"/>
        </c:manualLayout>
      </c:layout>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autoTitleDeleted val="0"/>
    <c:plotArea>
      <c:layout>
        <c:manualLayout>
          <c:layoutTarget val="inner"/>
          <c:xMode val="edge"/>
          <c:yMode val="edge"/>
          <c:x val="0.11715301667861293"/>
          <c:y val="0.14592020213891171"/>
          <c:w val="0.78067439989765353"/>
          <c:h val="0.66264102714772599"/>
        </c:manualLayout>
      </c:layout>
      <c:barChart>
        <c:barDir val="col"/>
        <c:grouping val="stacked"/>
        <c:varyColors val="0"/>
        <c:ser>
          <c:idx val="0"/>
          <c:order val="0"/>
          <c:tx>
            <c:strRef>
              <c:f>Shkolla!$C$41</c:f>
              <c:strCache>
                <c:ptCount val="1"/>
                <c:pt idx="0">
                  <c:v>Ngrohje (kWh/m²)</c:v>
                </c:pt>
              </c:strCache>
            </c:strRef>
          </c:tx>
          <c:spPr>
            <a:solidFill>
              <a:srgbClr val="FF33CC"/>
            </a:solidFill>
            <a:ln>
              <a:noFill/>
            </a:ln>
            <a:effectLst/>
          </c:spPr>
          <c:invertIfNegative val="0"/>
          <c:cat>
            <c:strRef>
              <c:f>Shkolla!$B$42:$B$45</c:f>
              <c:strCache>
                <c:ptCount val="4"/>
                <c:pt idx="0">
                  <c:v>Skenari Bazë (Pa masa)</c:v>
                </c:pt>
                <c:pt idx="1">
                  <c:v>Skenari i propozuar (M1)</c:v>
                </c:pt>
                <c:pt idx="2">
                  <c:v>Skenari i propozuar (M1+M2)</c:v>
                </c:pt>
                <c:pt idx="3">
                  <c:v>Skenari i propozuar (M1+M2+M3)</c:v>
                </c:pt>
              </c:strCache>
            </c:strRef>
          </c:cat>
          <c:val>
            <c:numRef>
              <c:f>Shkolla!$C$42:$C$45</c:f>
              <c:numCache>
                <c:formatCode>General</c:formatCode>
                <c:ptCount val="4"/>
                <c:pt idx="0">
                  <c:v>36.5</c:v>
                </c:pt>
                <c:pt idx="1">
                  <c:v>5.3</c:v>
                </c:pt>
                <c:pt idx="2">
                  <c:v>4.7</c:v>
                </c:pt>
                <c:pt idx="3">
                  <c:v>4.7</c:v>
                </c:pt>
              </c:numCache>
            </c:numRef>
          </c:val>
          <c:extLst>
            <c:ext xmlns:c16="http://schemas.microsoft.com/office/drawing/2014/chart" uri="{C3380CC4-5D6E-409C-BE32-E72D297353CC}">
              <c16:uniqueId val="{00000000-99E5-4D4F-9B3C-9CCD79186773}"/>
            </c:ext>
          </c:extLst>
        </c:ser>
        <c:ser>
          <c:idx val="1"/>
          <c:order val="1"/>
          <c:tx>
            <c:strRef>
              <c:f>Shkolla!$D$41</c:f>
              <c:strCache>
                <c:ptCount val="1"/>
                <c:pt idx="0">
                  <c:v>Ftohje (kWh/m²)</c:v>
                </c:pt>
              </c:strCache>
            </c:strRef>
          </c:tx>
          <c:spPr>
            <a:solidFill>
              <a:srgbClr val="0070C0"/>
            </a:solidFill>
            <a:ln>
              <a:noFill/>
            </a:ln>
            <a:effectLst/>
          </c:spPr>
          <c:invertIfNegative val="0"/>
          <c:cat>
            <c:strRef>
              <c:f>Shkolla!$B$42:$B$45</c:f>
              <c:strCache>
                <c:ptCount val="4"/>
                <c:pt idx="0">
                  <c:v>Skenari Bazë (Pa masa)</c:v>
                </c:pt>
                <c:pt idx="1">
                  <c:v>Skenari i propozuar (M1)</c:v>
                </c:pt>
                <c:pt idx="2">
                  <c:v>Skenari i propozuar (M1+M2)</c:v>
                </c:pt>
                <c:pt idx="3">
                  <c:v>Skenari i propozuar (M1+M2+M3)</c:v>
                </c:pt>
              </c:strCache>
            </c:strRef>
          </c:cat>
          <c:val>
            <c:numRef>
              <c:f>Shkolla!$D$42:$D$45</c:f>
              <c:numCache>
                <c:formatCode>General</c:formatCode>
                <c:ptCount val="4"/>
                <c:pt idx="0">
                  <c:v>167</c:v>
                </c:pt>
                <c:pt idx="1">
                  <c:v>75.5</c:v>
                </c:pt>
                <c:pt idx="2">
                  <c:v>75.5</c:v>
                </c:pt>
                <c:pt idx="3">
                  <c:v>75.5</c:v>
                </c:pt>
              </c:numCache>
            </c:numRef>
          </c:val>
          <c:extLst>
            <c:ext xmlns:c16="http://schemas.microsoft.com/office/drawing/2014/chart" uri="{C3380CC4-5D6E-409C-BE32-E72D297353CC}">
              <c16:uniqueId val="{00000001-99E5-4D4F-9B3C-9CCD79186773}"/>
            </c:ext>
          </c:extLst>
        </c:ser>
        <c:ser>
          <c:idx val="2"/>
          <c:order val="2"/>
          <c:tx>
            <c:strRef>
              <c:f>Shkolla!$E$41</c:f>
              <c:strCache>
                <c:ptCount val="1"/>
                <c:pt idx="0">
                  <c:v>Elektricitet (kWh/m²)</c:v>
                </c:pt>
              </c:strCache>
            </c:strRef>
          </c:tx>
          <c:spPr>
            <a:solidFill>
              <a:srgbClr val="FF0000"/>
            </a:solidFill>
            <a:ln>
              <a:noFill/>
            </a:ln>
            <a:effectLst/>
          </c:spPr>
          <c:invertIfNegative val="0"/>
          <c:cat>
            <c:strRef>
              <c:f>Shkolla!$B$42:$B$45</c:f>
              <c:strCache>
                <c:ptCount val="4"/>
                <c:pt idx="0">
                  <c:v>Skenari Bazë (Pa masa)</c:v>
                </c:pt>
                <c:pt idx="1">
                  <c:v>Skenari i propozuar (M1)</c:v>
                </c:pt>
                <c:pt idx="2">
                  <c:v>Skenari i propozuar (M1+M2)</c:v>
                </c:pt>
                <c:pt idx="3">
                  <c:v>Skenari i propozuar (M1+M2+M3)</c:v>
                </c:pt>
              </c:strCache>
            </c:strRef>
          </c:cat>
          <c:val>
            <c:numRef>
              <c:f>Shkolla!$E$42:$E$45</c:f>
              <c:numCache>
                <c:formatCode>General</c:formatCode>
                <c:ptCount val="4"/>
                <c:pt idx="0">
                  <c:v>10.9</c:v>
                </c:pt>
                <c:pt idx="1">
                  <c:v>6.9</c:v>
                </c:pt>
                <c:pt idx="2">
                  <c:v>6.9</c:v>
                </c:pt>
                <c:pt idx="3">
                  <c:v>-18</c:v>
                </c:pt>
              </c:numCache>
            </c:numRef>
          </c:val>
          <c:extLst>
            <c:ext xmlns:c16="http://schemas.microsoft.com/office/drawing/2014/chart" uri="{C3380CC4-5D6E-409C-BE32-E72D297353CC}">
              <c16:uniqueId val="{00000002-99E5-4D4F-9B3C-9CCD79186773}"/>
            </c:ext>
          </c:extLst>
        </c:ser>
        <c:ser>
          <c:idx val="3"/>
          <c:order val="3"/>
          <c:tx>
            <c:strRef>
              <c:f>Shkolla!$F$41</c:f>
              <c:strCache>
                <c:ptCount val="1"/>
                <c:pt idx="0">
                  <c:v>Total (kWh/m²)</c:v>
                </c:pt>
              </c:strCache>
            </c:strRef>
          </c:tx>
          <c:spPr>
            <a:solidFill>
              <a:srgbClr val="00B050"/>
            </a:solidFill>
            <a:ln>
              <a:noFill/>
            </a:ln>
            <a:effectLst/>
          </c:spPr>
          <c:invertIfNegative val="0"/>
          <c:cat>
            <c:strRef>
              <c:f>Shkolla!$B$42:$B$45</c:f>
              <c:strCache>
                <c:ptCount val="4"/>
                <c:pt idx="0">
                  <c:v>Skenari Bazë (Pa masa)</c:v>
                </c:pt>
                <c:pt idx="1">
                  <c:v>Skenari i propozuar (M1)</c:v>
                </c:pt>
                <c:pt idx="2">
                  <c:v>Skenari i propozuar (M1+M2)</c:v>
                </c:pt>
                <c:pt idx="3">
                  <c:v>Skenari i propozuar (M1+M2+M3)</c:v>
                </c:pt>
              </c:strCache>
            </c:strRef>
          </c:cat>
          <c:val>
            <c:numRef>
              <c:f>Shkolla!$F$42:$F$45</c:f>
              <c:numCache>
                <c:formatCode>General</c:formatCode>
                <c:ptCount val="4"/>
                <c:pt idx="0">
                  <c:v>214.4</c:v>
                </c:pt>
                <c:pt idx="1">
                  <c:v>87.7</c:v>
                </c:pt>
                <c:pt idx="2">
                  <c:v>87.100000000000009</c:v>
                </c:pt>
                <c:pt idx="3">
                  <c:v>62.2</c:v>
                </c:pt>
              </c:numCache>
            </c:numRef>
          </c:val>
          <c:extLst>
            <c:ext xmlns:c16="http://schemas.microsoft.com/office/drawing/2014/chart" uri="{C3380CC4-5D6E-409C-BE32-E72D297353CC}">
              <c16:uniqueId val="{00000003-99E5-4D4F-9B3C-9CCD79186773}"/>
            </c:ext>
          </c:extLst>
        </c:ser>
        <c:ser>
          <c:idx val="4"/>
          <c:order val="4"/>
          <c:tx>
            <c:strRef>
              <c:f>Shkolla!$G$41</c:f>
              <c:strCache>
                <c:ptCount val="1"/>
                <c:pt idx="0">
                  <c:v>Lëndë djegëse e kursyer (kWh)</c:v>
                </c:pt>
              </c:strCache>
            </c:strRef>
          </c:tx>
          <c:spPr>
            <a:solidFill>
              <a:schemeClr val="accent5"/>
            </a:solidFill>
            <a:ln>
              <a:noFill/>
            </a:ln>
            <a:effectLst/>
          </c:spPr>
          <c:invertIfNegative val="0"/>
          <c:cat>
            <c:strRef>
              <c:f>Shkolla!$B$42:$B$45</c:f>
              <c:strCache>
                <c:ptCount val="4"/>
                <c:pt idx="0">
                  <c:v>Skenari Bazë (Pa masa)</c:v>
                </c:pt>
                <c:pt idx="1">
                  <c:v>Skenari i propozuar (M1)</c:v>
                </c:pt>
                <c:pt idx="2">
                  <c:v>Skenari i propozuar (M1+M2)</c:v>
                </c:pt>
                <c:pt idx="3">
                  <c:v>Skenari i propozuar (M1+M2+M3)</c:v>
                </c:pt>
              </c:strCache>
            </c:strRef>
          </c:cat>
          <c:val>
            <c:numRef>
              <c:f>Shkolla!$G$42:$G$45</c:f>
              <c:numCache>
                <c:formatCode>General</c:formatCode>
                <c:ptCount val="4"/>
                <c:pt idx="0">
                  <c:v>0</c:v>
                </c:pt>
                <c:pt idx="1">
                  <c:v>126.7</c:v>
                </c:pt>
                <c:pt idx="2">
                  <c:v>127.3</c:v>
                </c:pt>
                <c:pt idx="3">
                  <c:v>152.19999999999999</c:v>
                </c:pt>
              </c:numCache>
            </c:numRef>
          </c:val>
          <c:extLst>
            <c:ext xmlns:c16="http://schemas.microsoft.com/office/drawing/2014/chart" uri="{C3380CC4-5D6E-409C-BE32-E72D297353CC}">
              <c16:uniqueId val="{00000004-99E5-4D4F-9B3C-9CCD79186773}"/>
            </c:ext>
          </c:extLst>
        </c:ser>
        <c:dLbls>
          <c:showLegendKey val="0"/>
          <c:showVal val="0"/>
          <c:showCatName val="0"/>
          <c:showSerName val="0"/>
          <c:showPercent val="0"/>
          <c:showBubbleSize val="0"/>
        </c:dLbls>
        <c:gapWidth val="0"/>
        <c:axId val="1320345248"/>
        <c:axId val="1320345792"/>
      </c:barChart>
      <c:lineChart>
        <c:grouping val="standard"/>
        <c:varyColors val="0"/>
        <c:ser>
          <c:idx val="5"/>
          <c:order val="5"/>
          <c:tx>
            <c:strRef>
              <c:f>Shkolla!$H$41</c:f>
              <c:strCache>
                <c:ptCount val="1"/>
                <c:pt idx="0">
                  <c:v>Lëndë djegëse e kursyer (%)</c:v>
                </c:pt>
              </c:strCache>
            </c:strRef>
          </c:tx>
          <c:spPr>
            <a:ln w="28575" cap="rnd">
              <a:solidFill>
                <a:schemeClr val="accent6"/>
              </a:solidFill>
              <a:round/>
            </a:ln>
            <a:effectLst/>
          </c:spPr>
          <c:marker>
            <c:symbol val="circle"/>
            <c:size val="5"/>
            <c:spPr>
              <a:solidFill>
                <a:schemeClr val="accent6"/>
              </a:solidFill>
              <a:ln w="9525">
                <a:solidFill>
                  <a:schemeClr val="accent6"/>
                </a:solidFill>
              </a:ln>
              <a:effectLst/>
            </c:spPr>
          </c:marker>
          <c:dLbls>
            <c:dLbl>
              <c:idx val="1"/>
              <c:layout>
                <c:manualLayout>
                  <c:x val="-9.5704429111952011E-2"/>
                  <c:y val="-8.208955223880597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9E5-4D4F-9B3C-9CCD79186773}"/>
                </c:ext>
              </c:extLst>
            </c:dLbl>
            <c:dLbl>
              <c:idx val="2"/>
              <c:layout>
                <c:manualLayout>
                  <c:x val="-0.13354106387714221"/>
                  <c:y val="-0.1007462686567164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99E5-4D4F-9B3C-9CCD79186773}"/>
                </c:ext>
              </c:extLst>
            </c:dLbl>
            <c:dLbl>
              <c:idx val="3"/>
              <c:layout>
                <c:manualLayout>
                  <c:x val="-8.012463832628533E-2"/>
                  <c:y val="-4.477611940298509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99E5-4D4F-9B3C-9CCD7918677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Shkolla!$B$42:$B$45</c:f>
              <c:strCache>
                <c:ptCount val="4"/>
                <c:pt idx="0">
                  <c:v>Skenari Bazë (Pa masa)</c:v>
                </c:pt>
                <c:pt idx="1">
                  <c:v>Skenari i propozuar (M1)</c:v>
                </c:pt>
                <c:pt idx="2">
                  <c:v>Skenari i propozuar (M1+M2)</c:v>
                </c:pt>
                <c:pt idx="3">
                  <c:v>Skenari i propozuar (M1+M2+M3)</c:v>
                </c:pt>
              </c:strCache>
            </c:strRef>
          </c:cat>
          <c:val>
            <c:numRef>
              <c:f>Shkolla!$H$42:$H$45</c:f>
              <c:numCache>
                <c:formatCode>0.0%</c:formatCode>
                <c:ptCount val="4"/>
                <c:pt idx="0" formatCode="General">
                  <c:v>0</c:v>
                </c:pt>
                <c:pt idx="1">
                  <c:v>0.59095149253731338</c:v>
                </c:pt>
                <c:pt idx="2">
                  <c:v>0.59375</c:v>
                </c:pt>
                <c:pt idx="3">
                  <c:v>0.70988805970149249</c:v>
                </c:pt>
              </c:numCache>
            </c:numRef>
          </c:val>
          <c:smooth val="0"/>
          <c:extLst>
            <c:ext xmlns:c16="http://schemas.microsoft.com/office/drawing/2014/chart" uri="{C3380CC4-5D6E-409C-BE32-E72D297353CC}">
              <c16:uniqueId val="{00000008-99E5-4D4F-9B3C-9CCD79186773}"/>
            </c:ext>
          </c:extLst>
        </c:ser>
        <c:dLbls>
          <c:showLegendKey val="0"/>
          <c:showVal val="0"/>
          <c:showCatName val="0"/>
          <c:showSerName val="0"/>
          <c:showPercent val="0"/>
          <c:showBubbleSize val="0"/>
        </c:dLbls>
        <c:marker val="1"/>
        <c:smooth val="0"/>
        <c:axId val="1432296032"/>
        <c:axId val="1320340896"/>
      </c:lineChart>
      <c:catAx>
        <c:axId val="1320345248"/>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320345792"/>
        <c:crosses val="autoZero"/>
        <c:auto val="1"/>
        <c:lblAlgn val="ctr"/>
        <c:lblOffset val="100"/>
        <c:noMultiLvlLbl val="0"/>
      </c:catAx>
      <c:valAx>
        <c:axId val="132034579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0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Konsumi specifik vjetor i lëndës djegëse sipas përdorimit (kWh/m²/Vit) </a:t>
                </a:r>
                <a:r>
                  <a:rPr lang="en-US" sz="1000" b="0" i="0" u="none" strike="noStrike" kern="1200" spc="0" baseline="0">
                    <a:solidFill>
                      <a:sysClr val="windowText" lastClr="000000">
                        <a:lumMod val="65000"/>
                        <a:lumOff val="35000"/>
                      </a:sysClr>
                    </a:solidFill>
                  </a:rPr>
                  <a:t>- Shkollë</a:t>
                </a:r>
              </a:p>
            </c:rich>
          </c:tx>
          <c:layout>
            <c:manualLayout>
              <c:xMode val="edge"/>
              <c:yMode val="edge"/>
              <c:x val="3.376199070171099E-4"/>
              <c:y val="0.14613537598456539"/>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320345248"/>
        <c:crosses val="autoZero"/>
        <c:crossBetween val="between"/>
      </c:valAx>
      <c:valAx>
        <c:axId val="1320340896"/>
        <c:scaling>
          <c:orientation val="minMax"/>
        </c:scaling>
        <c:delete val="0"/>
        <c:axPos val="r"/>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000" b="0" i="0" u="none" strike="noStrike" kern="1200" spc="0" baseline="0">
                    <a:solidFill>
                      <a:sysClr val="windowText" lastClr="000000">
                        <a:lumMod val="65000"/>
                        <a:lumOff val="35000"/>
                      </a:sysClr>
                    </a:solidFill>
                  </a:rPr>
                  <a:t>Lënda djegëse vjetore </a:t>
                </a:r>
                <a:r>
                  <a:rPr lang="en-US" sz="1000" b="0" i="0" u="none" strike="noStrike" kern="1200" baseline="0">
                    <a:solidFill>
                      <a:sysClr val="windowText" lastClr="000000">
                        <a:lumMod val="65000"/>
                        <a:lumOff val="35000"/>
                      </a:sysClr>
                    </a:solidFill>
                  </a:rPr>
                  <a:t>e kursyer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32296032"/>
        <c:crosses val="max"/>
        <c:crossBetween val="between"/>
      </c:valAx>
      <c:catAx>
        <c:axId val="1432296032"/>
        <c:scaling>
          <c:orientation val="minMax"/>
        </c:scaling>
        <c:delete val="1"/>
        <c:axPos val="b"/>
        <c:numFmt formatCode="General" sourceLinked="1"/>
        <c:majorTickMark val="out"/>
        <c:minorTickMark val="none"/>
        <c:tickLblPos val="nextTo"/>
        <c:crossAx val="1320340896"/>
        <c:crosses val="autoZero"/>
        <c:auto val="1"/>
        <c:lblAlgn val="ctr"/>
        <c:lblOffset val="100"/>
        <c:noMultiLvlLbl val="0"/>
      </c:catAx>
      <c:spPr>
        <a:noFill/>
        <a:ln>
          <a:noFill/>
        </a:ln>
        <a:effectLst/>
      </c:spPr>
    </c:plotArea>
    <c:legend>
      <c:legendPos val="b"/>
      <c:layout>
        <c:manualLayout>
          <c:xMode val="edge"/>
          <c:yMode val="edge"/>
          <c:x val="6.8109966311487788E-2"/>
          <c:y val="0.92044188506287461"/>
          <c:w val="0.92917971288342016"/>
          <c:h val="7.955811493712539E-2"/>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userShapes r:id="rId4"/>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0" i="0" u="none" strike="noStrike" kern="1200" spc="0" baseline="0">
                <a:solidFill>
                  <a:sysClr val="windowText" lastClr="000000">
                    <a:lumMod val="65000"/>
                    <a:lumOff val="35000"/>
                  </a:sysClr>
                </a:solidFill>
                <a:latin typeface="Times New Roman" panose="02020603050405020304" pitchFamily="18" charset="0"/>
                <a:ea typeface="+mn-ea"/>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Treguesit e qëndrueshmëris</a:t>
            </a:r>
            <a:r>
              <a:rPr lang="en-US" sz="12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ë</a:t>
            </a:r>
            <a:r>
              <a:rPr lang="en-US" sz="1200">
                <a:latin typeface="Times New Roman" panose="02020603050405020304" pitchFamily="18" charset="0"/>
                <a:cs typeface="Times New Roman" panose="02020603050405020304" pitchFamily="18" charset="0"/>
              </a:rPr>
              <a:t> financiare sipas skenar</a:t>
            </a:r>
            <a:r>
              <a:rPr lang="en-US" sz="12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ë</a:t>
            </a:r>
            <a:r>
              <a:rPr lang="en-US" sz="1200">
                <a:latin typeface="Times New Roman" panose="02020603050405020304" pitchFamily="18" charset="0"/>
                <a:cs typeface="Times New Roman" panose="02020603050405020304" pitchFamily="18" charset="0"/>
              </a:rPr>
              <a:t>ve</a:t>
            </a:r>
            <a:r>
              <a:rPr lang="en-US" sz="1200" baseline="0">
                <a:latin typeface="Times New Roman" panose="02020603050405020304" pitchFamily="18" charset="0"/>
                <a:cs typeface="Times New Roman" panose="02020603050405020304" pitchFamily="18" charset="0"/>
              </a:rPr>
              <a:t> </a:t>
            </a:r>
            <a:r>
              <a:rPr lang="en-US" sz="12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 Shkollë </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0" i="0" u="none" strike="noStrike" kern="1200" spc="0" baseline="0">
              <a:solidFill>
                <a:sysClr val="windowText" lastClr="000000">
                  <a:lumMod val="65000"/>
                  <a:lumOff val="35000"/>
                </a:sysClr>
              </a:solidFill>
              <a:latin typeface="Times New Roman" panose="02020603050405020304" pitchFamily="18" charset="0"/>
              <a:ea typeface="+mn-ea"/>
              <a:cs typeface="Times New Roman" panose="02020603050405020304" pitchFamily="18" charset="0"/>
            </a:defRPr>
          </a:pPr>
          <a:endParaRPr lang="sq-AL"/>
        </a:p>
      </c:txPr>
    </c:title>
    <c:autoTitleDeleted val="0"/>
    <c:plotArea>
      <c:layout>
        <c:manualLayout>
          <c:layoutTarget val="inner"/>
          <c:xMode val="edge"/>
          <c:yMode val="edge"/>
          <c:x val="4.5279136248155008E-2"/>
          <c:y val="0.12236665257079136"/>
          <c:w val="0.93204948754088601"/>
          <c:h val="0.50875286391851982"/>
        </c:manualLayout>
      </c:layout>
      <c:barChart>
        <c:barDir val="col"/>
        <c:grouping val="stacked"/>
        <c:varyColors val="0"/>
        <c:ser>
          <c:idx val="0"/>
          <c:order val="0"/>
          <c:tx>
            <c:strRef>
              <c:f>Shkolla!$B$49</c:f>
              <c:strCache>
                <c:ptCount val="1"/>
                <c:pt idx="0">
                  <c:v>Skenari Bazë (Pa masa)</c:v>
                </c:pt>
              </c:strCache>
            </c:strRef>
          </c:tx>
          <c:spPr>
            <a:solidFill>
              <a:schemeClr val="accent1"/>
            </a:solidFill>
            <a:ln>
              <a:noFill/>
            </a:ln>
            <a:effectLst/>
          </c:spPr>
          <c:invertIfNegative val="0"/>
          <c:cat>
            <c:multiLvlStrRef>
              <c:f>Shkolla!$C$48:$F$52</c:f>
              <c:multiLvlStrCache>
                <c:ptCount val="4"/>
                <c:lvl>
                  <c:pt idx="0">
                    <c:v>7.6</c:v>
                  </c:pt>
                  <c:pt idx="1">
                    <c:v>15.0</c:v>
                  </c:pt>
                  <c:pt idx="2">
                    <c:v>2.94</c:v>
                  </c:pt>
                  <c:pt idx="3">
                    <c:v>810302</c:v>
                  </c:pt>
                </c:lvl>
                <c:lvl>
                  <c:pt idx="0">
                    <c:v>8.3</c:v>
                  </c:pt>
                  <c:pt idx="1">
                    <c:v>13.8</c:v>
                  </c:pt>
                  <c:pt idx="2">
                    <c:v>2.7</c:v>
                  </c:pt>
                  <c:pt idx="3">
                    <c:v>565670</c:v>
                  </c:pt>
                </c:lvl>
                <c:lvl>
                  <c:pt idx="0">
                    <c:v>7.8</c:v>
                  </c:pt>
                  <c:pt idx="1">
                    <c:v>14.6</c:v>
                  </c:pt>
                  <c:pt idx="2">
                    <c:v>2.9</c:v>
                  </c:pt>
                  <c:pt idx="3">
                    <c:v>582213</c:v>
                  </c:pt>
                </c:lvl>
                <c:lvl>
                  <c:pt idx="0">
                    <c:v>SP (Vite)</c:v>
                  </c:pt>
                  <c:pt idx="1">
                    <c:v>IRR (%)</c:v>
                  </c:pt>
                  <c:pt idx="2">
                    <c:v>B-C</c:v>
                  </c:pt>
                  <c:pt idx="3">
                    <c:v>NPV (€)</c:v>
                  </c:pt>
                </c:lvl>
              </c:multiLvlStrCache>
            </c:multiLvlStrRef>
          </c:cat>
          <c:val>
            <c:numRef>
              <c:f>Shkolla!$C$49:$E$49</c:f>
              <c:numCache>
                <c:formatCode>General</c:formatCode>
                <c:ptCount val="3"/>
              </c:numCache>
            </c:numRef>
          </c:val>
          <c:extLst>
            <c:ext xmlns:c16="http://schemas.microsoft.com/office/drawing/2014/chart" uri="{C3380CC4-5D6E-409C-BE32-E72D297353CC}">
              <c16:uniqueId val="{00000000-6880-4E3E-BABE-4D8A904F2301}"/>
            </c:ext>
          </c:extLst>
        </c:ser>
        <c:ser>
          <c:idx val="1"/>
          <c:order val="1"/>
          <c:tx>
            <c:strRef>
              <c:f>Shkolla!$B$50</c:f>
              <c:strCache>
                <c:ptCount val="1"/>
                <c:pt idx="0">
                  <c:v>Skenari i propozuar (M1)</c:v>
                </c:pt>
              </c:strCache>
            </c:strRef>
          </c:tx>
          <c:spPr>
            <a:solidFill>
              <a:srgbClr val="92D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Shkolla!$C$48:$F$52</c:f>
              <c:multiLvlStrCache>
                <c:ptCount val="4"/>
                <c:lvl>
                  <c:pt idx="0">
                    <c:v>7.6</c:v>
                  </c:pt>
                  <c:pt idx="1">
                    <c:v>15.0</c:v>
                  </c:pt>
                  <c:pt idx="2">
                    <c:v>2.94</c:v>
                  </c:pt>
                  <c:pt idx="3">
                    <c:v>810302</c:v>
                  </c:pt>
                </c:lvl>
                <c:lvl>
                  <c:pt idx="0">
                    <c:v>8.3</c:v>
                  </c:pt>
                  <c:pt idx="1">
                    <c:v>13.8</c:v>
                  </c:pt>
                  <c:pt idx="2">
                    <c:v>2.7</c:v>
                  </c:pt>
                  <c:pt idx="3">
                    <c:v>565670</c:v>
                  </c:pt>
                </c:lvl>
                <c:lvl>
                  <c:pt idx="0">
                    <c:v>7.8</c:v>
                  </c:pt>
                  <c:pt idx="1">
                    <c:v>14.6</c:v>
                  </c:pt>
                  <c:pt idx="2">
                    <c:v>2.9</c:v>
                  </c:pt>
                  <c:pt idx="3">
                    <c:v>582213</c:v>
                  </c:pt>
                </c:lvl>
                <c:lvl>
                  <c:pt idx="0">
                    <c:v>SP (Vite)</c:v>
                  </c:pt>
                  <c:pt idx="1">
                    <c:v>IRR (%)</c:v>
                  </c:pt>
                  <c:pt idx="2">
                    <c:v>B-C</c:v>
                  </c:pt>
                  <c:pt idx="3">
                    <c:v>NPV (€)</c:v>
                  </c:pt>
                </c:lvl>
              </c:multiLvlStrCache>
            </c:multiLvlStrRef>
          </c:cat>
          <c:val>
            <c:numRef>
              <c:f>Shkolla!$C$50:$E$50</c:f>
              <c:numCache>
                <c:formatCode>0.0</c:formatCode>
                <c:ptCount val="3"/>
                <c:pt idx="0" formatCode="General">
                  <c:v>7.8</c:v>
                </c:pt>
                <c:pt idx="1">
                  <c:v>14.61</c:v>
                </c:pt>
                <c:pt idx="2">
                  <c:v>2.8631000000000002</c:v>
                </c:pt>
              </c:numCache>
            </c:numRef>
          </c:val>
          <c:extLst>
            <c:ext xmlns:c16="http://schemas.microsoft.com/office/drawing/2014/chart" uri="{C3380CC4-5D6E-409C-BE32-E72D297353CC}">
              <c16:uniqueId val="{00000001-6880-4E3E-BABE-4D8A904F2301}"/>
            </c:ext>
          </c:extLst>
        </c:ser>
        <c:ser>
          <c:idx val="2"/>
          <c:order val="2"/>
          <c:tx>
            <c:strRef>
              <c:f>Shkolla!$B$51</c:f>
              <c:strCache>
                <c:ptCount val="1"/>
                <c:pt idx="0">
                  <c:v>Skenari i propozuar (M1+M2)</c:v>
                </c:pt>
              </c:strCache>
            </c:strRef>
          </c:tx>
          <c:spPr>
            <a:solidFill>
              <a:srgbClr val="FFC000"/>
            </a:solidFill>
            <a:ln>
              <a:solidFill>
                <a:schemeClr val="accent6"/>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Shkolla!$C$48:$E$48</c:f>
              <c:strCache>
                <c:ptCount val="3"/>
                <c:pt idx="0">
                  <c:v>SP (Vite)</c:v>
                </c:pt>
                <c:pt idx="1">
                  <c:v>IRR (%)</c:v>
                </c:pt>
                <c:pt idx="2">
                  <c:v>B-C</c:v>
                </c:pt>
              </c:strCache>
            </c:strRef>
          </c:cat>
          <c:val>
            <c:numRef>
              <c:f>Shkolla!$C$51:$E$51</c:f>
              <c:numCache>
                <c:formatCode>General</c:formatCode>
                <c:ptCount val="3"/>
                <c:pt idx="0" formatCode="0.0">
                  <c:v>8.2835999999999999</c:v>
                </c:pt>
                <c:pt idx="1">
                  <c:v>13.8</c:v>
                </c:pt>
                <c:pt idx="2" formatCode="0.0">
                  <c:v>2.6964999999999999</c:v>
                </c:pt>
              </c:numCache>
            </c:numRef>
          </c:val>
          <c:extLst>
            <c:ext xmlns:c16="http://schemas.microsoft.com/office/drawing/2014/chart" uri="{C3380CC4-5D6E-409C-BE32-E72D297353CC}">
              <c16:uniqueId val="{00000002-6880-4E3E-BABE-4D8A904F2301}"/>
            </c:ext>
          </c:extLst>
        </c:ser>
        <c:ser>
          <c:idx val="3"/>
          <c:order val="3"/>
          <c:tx>
            <c:strRef>
              <c:f>Shkolla!$B$52</c:f>
              <c:strCache>
                <c:ptCount val="1"/>
                <c:pt idx="0">
                  <c:v>Skenari i propozuar (M1+M2+M3)</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Shkolla!$C$48:$E$48</c:f>
              <c:strCache>
                <c:ptCount val="3"/>
                <c:pt idx="0">
                  <c:v>SP (Vite)</c:v>
                </c:pt>
                <c:pt idx="1">
                  <c:v>IRR (%)</c:v>
                </c:pt>
                <c:pt idx="2">
                  <c:v>B-C</c:v>
                </c:pt>
              </c:strCache>
            </c:strRef>
          </c:cat>
          <c:val>
            <c:numRef>
              <c:f>Shkolla!$C$52:$E$52</c:f>
              <c:numCache>
                <c:formatCode>0.0</c:formatCode>
                <c:ptCount val="3"/>
                <c:pt idx="0">
                  <c:v>7.6060999999999996</c:v>
                </c:pt>
                <c:pt idx="1">
                  <c:v>15</c:v>
                </c:pt>
                <c:pt idx="2" formatCode="0.00">
                  <c:v>2.9430000000000001</c:v>
                </c:pt>
              </c:numCache>
            </c:numRef>
          </c:val>
          <c:extLst>
            <c:ext xmlns:c16="http://schemas.microsoft.com/office/drawing/2014/chart" uri="{C3380CC4-5D6E-409C-BE32-E72D297353CC}">
              <c16:uniqueId val="{00000003-6880-4E3E-BABE-4D8A904F2301}"/>
            </c:ext>
          </c:extLst>
        </c:ser>
        <c:dLbls>
          <c:showLegendKey val="0"/>
          <c:showVal val="0"/>
          <c:showCatName val="0"/>
          <c:showSerName val="0"/>
          <c:showPercent val="0"/>
          <c:showBubbleSize val="0"/>
        </c:dLbls>
        <c:gapWidth val="0"/>
        <c:axId val="1432298752"/>
        <c:axId val="1432297664"/>
      </c:barChart>
      <c:catAx>
        <c:axId val="14322987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32297664"/>
        <c:crosses val="autoZero"/>
        <c:auto val="1"/>
        <c:lblAlgn val="ctr"/>
        <c:lblOffset val="100"/>
        <c:noMultiLvlLbl val="0"/>
      </c:catAx>
      <c:valAx>
        <c:axId val="143229766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32298752"/>
        <c:crosses val="autoZero"/>
        <c:crossBetween val="between"/>
      </c:valAx>
      <c:spPr>
        <a:noFill/>
        <a:ln>
          <a:noFill/>
        </a:ln>
        <a:effectLst/>
      </c:spPr>
    </c:plotArea>
    <c:legend>
      <c:legendPos val="b"/>
      <c:legendEntry>
        <c:idx val="0"/>
        <c:delete val="1"/>
      </c:legendEntry>
      <c:layout>
        <c:manualLayout>
          <c:xMode val="edge"/>
          <c:yMode val="edge"/>
          <c:x val="4.3202372467852903E-3"/>
          <c:y val="0.89891142105027722"/>
          <c:w val="0.99567976275321468"/>
          <c:h val="0.10108857894972259"/>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Konsumi vjetor i lëndës djegëse sipas përdorimit (kWh/Vit) - Konvikt</a:t>
            </a:r>
          </a:p>
        </c:rich>
      </c:tx>
      <c:layout>
        <c:manualLayout>
          <c:xMode val="edge"/>
          <c:yMode val="edge"/>
          <c:x val="0.23863183019857492"/>
          <c:y val="3.585721096432448E-3"/>
        </c:manualLayout>
      </c:layout>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autoTitleDeleted val="0"/>
    <c:plotArea>
      <c:layout>
        <c:manualLayout>
          <c:layoutTarget val="inner"/>
          <c:xMode val="edge"/>
          <c:yMode val="edge"/>
          <c:x val="0.18187061586265221"/>
          <c:y val="8.2343934168086302E-2"/>
          <c:w val="0.71581631742615826"/>
          <c:h val="0.6477458762206818"/>
        </c:manualLayout>
      </c:layout>
      <c:barChart>
        <c:barDir val="col"/>
        <c:grouping val="stacked"/>
        <c:varyColors val="0"/>
        <c:ser>
          <c:idx val="0"/>
          <c:order val="0"/>
          <c:tx>
            <c:strRef>
              <c:f>'Konvikti 250 persona'!$C$23:$C$24</c:f>
              <c:strCache>
                <c:ptCount val="2"/>
                <c:pt idx="0">
                  <c:v>Lënda djegëse vjetore (kWh)</c:v>
                </c:pt>
                <c:pt idx="1">
                  <c:v>Ngrohje  (kWh)</c:v>
                </c:pt>
              </c:strCache>
            </c:strRef>
          </c:tx>
          <c:spPr>
            <a:solidFill>
              <a:schemeClr val="tx1"/>
            </a:solidFill>
            <a:ln>
              <a:noFill/>
            </a:ln>
            <a:effectLst/>
          </c:spPr>
          <c:invertIfNegative val="0"/>
          <c:cat>
            <c:strRef>
              <c:f>'Konvikti 250 persona'!$B$25:$B$28</c:f>
              <c:strCache>
                <c:ptCount val="4"/>
                <c:pt idx="0">
                  <c:v>Skenari Bazë (Pa masa)</c:v>
                </c:pt>
                <c:pt idx="1">
                  <c:v>Skenari i propozuar (M1)</c:v>
                </c:pt>
                <c:pt idx="2">
                  <c:v>Skenari i propozuar (M1+M2)</c:v>
                </c:pt>
                <c:pt idx="3">
                  <c:v>Skenari i propozuar (M1+M2+M3)</c:v>
                </c:pt>
              </c:strCache>
            </c:strRef>
          </c:cat>
          <c:val>
            <c:numRef>
              <c:f>'Konvikti 250 persona'!$C$25:$C$28</c:f>
              <c:numCache>
                <c:formatCode>General</c:formatCode>
                <c:ptCount val="4"/>
                <c:pt idx="0">
                  <c:v>714319</c:v>
                </c:pt>
                <c:pt idx="1">
                  <c:v>134186</c:v>
                </c:pt>
                <c:pt idx="2">
                  <c:v>33221</c:v>
                </c:pt>
                <c:pt idx="3">
                  <c:v>33221</c:v>
                </c:pt>
              </c:numCache>
            </c:numRef>
          </c:val>
          <c:extLst>
            <c:ext xmlns:c16="http://schemas.microsoft.com/office/drawing/2014/chart" uri="{C3380CC4-5D6E-409C-BE32-E72D297353CC}">
              <c16:uniqueId val="{00000000-E7C3-44FB-A279-8AD189D08A5F}"/>
            </c:ext>
          </c:extLst>
        </c:ser>
        <c:ser>
          <c:idx val="1"/>
          <c:order val="1"/>
          <c:tx>
            <c:strRef>
              <c:f>'Konvikti 250 persona'!$D$23:$D$24</c:f>
              <c:strCache>
                <c:ptCount val="2"/>
                <c:pt idx="0">
                  <c:v>Lënda djegëse vjetore (kWh)</c:v>
                </c:pt>
                <c:pt idx="1">
                  <c:v>Ftohje (kWh)</c:v>
                </c:pt>
              </c:strCache>
            </c:strRef>
          </c:tx>
          <c:spPr>
            <a:solidFill>
              <a:srgbClr val="FFC000"/>
            </a:solidFill>
            <a:ln>
              <a:noFill/>
            </a:ln>
            <a:effectLst/>
          </c:spPr>
          <c:invertIfNegative val="0"/>
          <c:cat>
            <c:strRef>
              <c:f>'Konvikti 250 persona'!$B$25:$B$28</c:f>
              <c:strCache>
                <c:ptCount val="4"/>
                <c:pt idx="0">
                  <c:v>Skenari Bazë (Pa masa)</c:v>
                </c:pt>
                <c:pt idx="1">
                  <c:v>Skenari i propozuar (M1)</c:v>
                </c:pt>
                <c:pt idx="2">
                  <c:v>Skenari i propozuar (M1+M2)</c:v>
                </c:pt>
                <c:pt idx="3">
                  <c:v>Skenari i propozuar (M1+M2+M3)</c:v>
                </c:pt>
              </c:strCache>
            </c:strRef>
          </c:cat>
          <c:val>
            <c:numRef>
              <c:f>'Konvikti 250 persona'!$D$25:$D$28</c:f>
              <c:numCache>
                <c:formatCode>General</c:formatCode>
                <c:ptCount val="4"/>
                <c:pt idx="0">
                  <c:v>291972</c:v>
                </c:pt>
                <c:pt idx="1">
                  <c:v>134529</c:v>
                </c:pt>
                <c:pt idx="2">
                  <c:v>134529</c:v>
                </c:pt>
                <c:pt idx="3">
                  <c:v>134529</c:v>
                </c:pt>
              </c:numCache>
            </c:numRef>
          </c:val>
          <c:extLst>
            <c:ext xmlns:c16="http://schemas.microsoft.com/office/drawing/2014/chart" uri="{C3380CC4-5D6E-409C-BE32-E72D297353CC}">
              <c16:uniqueId val="{00000001-E7C3-44FB-A279-8AD189D08A5F}"/>
            </c:ext>
          </c:extLst>
        </c:ser>
        <c:ser>
          <c:idx val="2"/>
          <c:order val="2"/>
          <c:tx>
            <c:strRef>
              <c:f>'Konvikti 250 persona'!$E$23:$E$24</c:f>
              <c:strCache>
                <c:ptCount val="2"/>
                <c:pt idx="0">
                  <c:v>Lënda djegëse vjetore (kWh)</c:v>
                </c:pt>
                <c:pt idx="1">
                  <c:v>Elektricitet (kWh)</c:v>
                </c:pt>
              </c:strCache>
            </c:strRef>
          </c:tx>
          <c:spPr>
            <a:solidFill>
              <a:srgbClr val="FF33CC"/>
            </a:solidFill>
            <a:ln>
              <a:noFill/>
            </a:ln>
            <a:effectLst/>
          </c:spPr>
          <c:invertIfNegative val="0"/>
          <c:cat>
            <c:strRef>
              <c:f>'Konvikti 250 persona'!$B$25:$B$28</c:f>
              <c:strCache>
                <c:ptCount val="4"/>
                <c:pt idx="0">
                  <c:v>Skenari Bazë (Pa masa)</c:v>
                </c:pt>
                <c:pt idx="1">
                  <c:v>Skenari i propozuar (M1)</c:v>
                </c:pt>
                <c:pt idx="2">
                  <c:v>Skenari i propozuar (M1+M2)</c:v>
                </c:pt>
                <c:pt idx="3">
                  <c:v>Skenari i propozuar (M1+M2+M3)</c:v>
                </c:pt>
              </c:strCache>
            </c:strRef>
          </c:cat>
          <c:val>
            <c:numRef>
              <c:f>'Konvikti 250 persona'!$E$25:$E$28</c:f>
              <c:numCache>
                <c:formatCode>General</c:formatCode>
                <c:ptCount val="4"/>
                <c:pt idx="0">
                  <c:v>243549</c:v>
                </c:pt>
                <c:pt idx="1">
                  <c:v>210758</c:v>
                </c:pt>
                <c:pt idx="2">
                  <c:v>135821</c:v>
                </c:pt>
                <c:pt idx="3">
                  <c:v>135821</c:v>
                </c:pt>
              </c:numCache>
            </c:numRef>
          </c:val>
          <c:extLst>
            <c:ext xmlns:c16="http://schemas.microsoft.com/office/drawing/2014/chart" uri="{C3380CC4-5D6E-409C-BE32-E72D297353CC}">
              <c16:uniqueId val="{00000002-E7C3-44FB-A279-8AD189D08A5F}"/>
            </c:ext>
          </c:extLst>
        </c:ser>
        <c:ser>
          <c:idx val="3"/>
          <c:order val="3"/>
          <c:tx>
            <c:strRef>
              <c:f>'Konvikti 250 persona'!$F$23:$F$24</c:f>
              <c:strCache>
                <c:ptCount val="2"/>
                <c:pt idx="0">
                  <c:v>Lënda djegëse vjetore (kWh)</c:v>
                </c:pt>
                <c:pt idx="1">
                  <c:v>Total</c:v>
                </c:pt>
              </c:strCache>
            </c:strRef>
          </c:tx>
          <c:spPr>
            <a:solidFill>
              <a:srgbClr val="00B0F0"/>
            </a:solidFill>
            <a:ln>
              <a:noFill/>
            </a:ln>
            <a:effectLst/>
          </c:spPr>
          <c:invertIfNegative val="0"/>
          <c:cat>
            <c:strRef>
              <c:f>'Konvikti 250 persona'!$B$25:$B$28</c:f>
              <c:strCache>
                <c:ptCount val="4"/>
                <c:pt idx="0">
                  <c:v>Skenari Bazë (Pa masa)</c:v>
                </c:pt>
                <c:pt idx="1">
                  <c:v>Skenari i propozuar (M1)</c:v>
                </c:pt>
                <c:pt idx="2">
                  <c:v>Skenari i propozuar (M1+M2)</c:v>
                </c:pt>
                <c:pt idx="3">
                  <c:v>Skenari i propozuar (M1+M2+M3)</c:v>
                </c:pt>
              </c:strCache>
            </c:strRef>
          </c:cat>
          <c:val>
            <c:numRef>
              <c:f>'Konvikti 250 persona'!$F$25:$F$28</c:f>
              <c:numCache>
                <c:formatCode>General</c:formatCode>
                <c:ptCount val="4"/>
                <c:pt idx="0">
                  <c:v>1249840</c:v>
                </c:pt>
                <c:pt idx="1">
                  <c:v>479473</c:v>
                </c:pt>
                <c:pt idx="2">
                  <c:v>378508</c:v>
                </c:pt>
                <c:pt idx="3">
                  <c:v>303571</c:v>
                </c:pt>
              </c:numCache>
            </c:numRef>
          </c:val>
          <c:extLst>
            <c:ext xmlns:c16="http://schemas.microsoft.com/office/drawing/2014/chart" uri="{C3380CC4-5D6E-409C-BE32-E72D297353CC}">
              <c16:uniqueId val="{00000003-E7C3-44FB-A279-8AD189D08A5F}"/>
            </c:ext>
          </c:extLst>
        </c:ser>
        <c:ser>
          <c:idx val="4"/>
          <c:order val="4"/>
          <c:tx>
            <c:strRef>
              <c:f>'Konvikti 250 persona'!$G$23:$G$24</c:f>
              <c:strCache>
                <c:ptCount val="2"/>
                <c:pt idx="0">
                  <c:v>Lënda djegëse vjetore (kWh)</c:v>
                </c:pt>
                <c:pt idx="1">
                  <c:v>Lënda djegëse e kursyer (kWh)</c:v>
                </c:pt>
              </c:strCache>
            </c:strRef>
          </c:tx>
          <c:spPr>
            <a:solidFill>
              <a:srgbClr val="00B050"/>
            </a:solidFill>
            <a:ln>
              <a:noFill/>
            </a:ln>
            <a:effectLst/>
          </c:spPr>
          <c:invertIfNegative val="0"/>
          <c:cat>
            <c:strRef>
              <c:f>'Konvikti 250 persona'!$B$25:$B$28</c:f>
              <c:strCache>
                <c:ptCount val="4"/>
                <c:pt idx="0">
                  <c:v>Skenari Bazë (Pa masa)</c:v>
                </c:pt>
                <c:pt idx="1">
                  <c:v>Skenari i propozuar (M1)</c:v>
                </c:pt>
                <c:pt idx="2">
                  <c:v>Skenari i propozuar (M1+M2)</c:v>
                </c:pt>
                <c:pt idx="3">
                  <c:v>Skenari i propozuar (M1+M2+M3)</c:v>
                </c:pt>
              </c:strCache>
            </c:strRef>
          </c:cat>
          <c:val>
            <c:numRef>
              <c:f>'Konvikti 250 persona'!$G$25:$G$28</c:f>
              <c:numCache>
                <c:formatCode>General</c:formatCode>
                <c:ptCount val="4"/>
                <c:pt idx="1">
                  <c:v>770367</c:v>
                </c:pt>
                <c:pt idx="2">
                  <c:v>871332</c:v>
                </c:pt>
                <c:pt idx="3">
                  <c:v>946269</c:v>
                </c:pt>
              </c:numCache>
            </c:numRef>
          </c:val>
          <c:extLst>
            <c:ext xmlns:c16="http://schemas.microsoft.com/office/drawing/2014/chart" uri="{C3380CC4-5D6E-409C-BE32-E72D297353CC}">
              <c16:uniqueId val="{00000004-E7C3-44FB-A279-8AD189D08A5F}"/>
            </c:ext>
          </c:extLst>
        </c:ser>
        <c:ser>
          <c:idx val="5"/>
          <c:order val="5"/>
          <c:tx>
            <c:strRef>
              <c:f>'Konvikti 250 persona'!$H$23:$H$24</c:f>
              <c:strCache>
                <c:ptCount val="2"/>
                <c:pt idx="0">
                  <c:v>Lënda djegëse vjetore (kWh)</c:v>
                </c:pt>
                <c:pt idx="1">
                  <c:v>Lënda djegëse e kursyer (%)</c:v>
                </c:pt>
              </c:strCache>
            </c:strRef>
          </c:tx>
          <c:spPr>
            <a:solidFill>
              <a:schemeClr val="accent6"/>
            </a:solidFill>
            <a:ln>
              <a:noFill/>
            </a:ln>
            <a:effectLst/>
          </c:spPr>
          <c:invertIfNegative val="0"/>
          <c:dLbls>
            <c:dLbl>
              <c:idx val="1"/>
              <c:layout>
                <c:manualLayout>
                  <c:x val="4.0612964421915872E-2"/>
                  <c:y val="-5.448337365821308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7C3-44FB-A279-8AD189D08A5F}"/>
                </c:ext>
              </c:extLst>
            </c:dLbl>
            <c:dLbl>
              <c:idx val="2"/>
              <c:layout>
                <c:manualLayout>
                  <c:x val="1.3497999851909158E-2"/>
                  <c:y val="-6.245869039240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E7C3-44FB-A279-8AD189D08A5F}"/>
                </c:ext>
              </c:extLst>
            </c:dLbl>
            <c:dLbl>
              <c:idx val="3"/>
              <c:layout>
                <c:manualLayout>
                  <c:x val="5.2098406916862502E-3"/>
                  <c:y val="-9.617908163731633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E7C3-44FB-A279-8AD189D08A5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'Konvikti 250 persona'!$B$25:$B$28</c:f>
              <c:strCache>
                <c:ptCount val="4"/>
                <c:pt idx="0">
                  <c:v>Skenari Bazë (Pa masa)</c:v>
                </c:pt>
                <c:pt idx="1">
                  <c:v>Skenari i propozuar (M1)</c:v>
                </c:pt>
                <c:pt idx="2">
                  <c:v>Skenari i propozuar (M1+M2)</c:v>
                </c:pt>
                <c:pt idx="3">
                  <c:v>Skenari i propozuar (M1+M2+M3)</c:v>
                </c:pt>
              </c:strCache>
            </c:strRef>
          </c:cat>
          <c:val>
            <c:numRef>
              <c:f>'Konvikti 250 persona'!$H$25:$H$28</c:f>
              <c:numCache>
                <c:formatCode>0.0%</c:formatCode>
                <c:ptCount val="4"/>
                <c:pt idx="1">
                  <c:v>0.61637249567944696</c:v>
                </c:pt>
                <c:pt idx="2">
                  <c:v>0.69715483581898485</c:v>
                </c:pt>
                <c:pt idx="3">
                  <c:v>0.75711211035012482</c:v>
                </c:pt>
              </c:numCache>
            </c:numRef>
          </c:val>
          <c:extLst>
            <c:ext xmlns:c16="http://schemas.microsoft.com/office/drawing/2014/chart" uri="{C3380CC4-5D6E-409C-BE32-E72D297353CC}">
              <c16:uniqueId val="{00000008-E7C3-44FB-A279-8AD189D08A5F}"/>
            </c:ext>
          </c:extLst>
        </c:ser>
        <c:dLbls>
          <c:showLegendKey val="0"/>
          <c:showVal val="0"/>
          <c:showCatName val="0"/>
          <c:showSerName val="0"/>
          <c:showPercent val="0"/>
          <c:showBubbleSize val="0"/>
        </c:dLbls>
        <c:gapWidth val="0"/>
        <c:axId val="1432293856"/>
        <c:axId val="1432294944"/>
      </c:barChart>
      <c:catAx>
        <c:axId val="14322938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32294944"/>
        <c:crosses val="autoZero"/>
        <c:auto val="1"/>
        <c:lblAlgn val="ctr"/>
        <c:lblOffset val="100"/>
        <c:noMultiLvlLbl val="0"/>
      </c:catAx>
      <c:valAx>
        <c:axId val="14322949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0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Konsumi vjetor i lëndës djegëse sipas përdorimit (kWh/Vit) </a:t>
                </a:r>
                <a:r>
                  <a:rPr lang="en-US" sz="1000" b="0" i="0" u="none" strike="noStrike" kern="1200" spc="0" baseline="0">
                    <a:solidFill>
                      <a:sysClr val="windowText" lastClr="000000">
                        <a:lumMod val="65000"/>
                        <a:lumOff val="35000"/>
                      </a:sysClr>
                    </a:solidFill>
                  </a:rPr>
                  <a:t>- Konvikt</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32293856"/>
        <c:crosses val="autoZero"/>
        <c:crossBetween val="between"/>
      </c:valAx>
      <c:spPr>
        <a:noFill/>
        <a:ln>
          <a:noFill/>
        </a:ln>
        <a:effectLst/>
      </c:spPr>
    </c:plotArea>
    <c:legend>
      <c:legendPos val="b"/>
      <c:layout>
        <c:manualLayout>
          <c:xMode val="edge"/>
          <c:yMode val="edge"/>
          <c:x val="2.9495082341121929E-4"/>
          <c:y val="0.86719948606996278"/>
          <c:w val="0.99970504917658876"/>
          <c:h val="0.13280051393003708"/>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sq-AL"/>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Konsumi specifik vjetor i lëndës djegëse sipas përdorimit (kWh/m²/Vit) - Konvikt</a:t>
            </a:r>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autoTitleDeleted val="0"/>
    <c:plotArea>
      <c:layout>
        <c:manualLayout>
          <c:layoutTarget val="inner"/>
          <c:xMode val="edge"/>
          <c:yMode val="edge"/>
          <c:x val="0.17056937743111519"/>
          <c:y val="0.15338877287835989"/>
          <c:w val="0.72725801968038373"/>
          <c:h val="0.63970151574462175"/>
        </c:manualLayout>
      </c:layout>
      <c:barChart>
        <c:barDir val="col"/>
        <c:grouping val="stacked"/>
        <c:varyColors val="0"/>
        <c:ser>
          <c:idx val="0"/>
          <c:order val="0"/>
          <c:tx>
            <c:strRef>
              <c:f>'Konvikti 250 persona'!$C$30</c:f>
              <c:strCache>
                <c:ptCount val="1"/>
                <c:pt idx="0">
                  <c:v>Ngrohje (kWh/m²)</c:v>
                </c:pt>
              </c:strCache>
            </c:strRef>
          </c:tx>
          <c:spPr>
            <a:solidFill>
              <a:schemeClr val="tx1"/>
            </a:solidFill>
            <a:ln>
              <a:noFill/>
            </a:ln>
            <a:effectLst/>
          </c:spPr>
          <c:invertIfNegative val="0"/>
          <c:cat>
            <c:strRef>
              <c:f>'Konvikti 250 persona'!$B$31:$B$34</c:f>
              <c:strCache>
                <c:ptCount val="4"/>
                <c:pt idx="0">
                  <c:v>Skenari Bazë (Pa masa)</c:v>
                </c:pt>
                <c:pt idx="1">
                  <c:v>Skenari i propozuar (M1)</c:v>
                </c:pt>
                <c:pt idx="2">
                  <c:v>Skenari i propozuar (M1+M2)</c:v>
                </c:pt>
                <c:pt idx="3">
                  <c:v>Skenari i propozuar (M1+M2+M3)</c:v>
                </c:pt>
              </c:strCache>
            </c:strRef>
          </c:cat>
          <c:val>
            <c:numRef>
              <c:f>'Konvikti 250 persona'!$C$31:$C$34</c:f>
              <c:numCache>
                <c:formatCode>General</c:formatCode>
                <c:ptCount val="4"/>
                <c:pt idx="0">
                  <c:v>286</c:v>
                </c:pt>
                <c:pt idx="1">
                  <c:v>53.7</c:v>
                </c:pt>
                <c:pt idx="2">
                  <c:v>13.3</c:v>
                </c:pt>
                <c:pt idx="3">
                  <c:v>13.3</c:v>
                </c:pt>
              </c:numCache>
            </c:numRef>
          </c:val>
          <c:extLst>
            <c:ext xmlns:c16="http://schemas.microsoft.com/office/drawing/2014/chart" uri="{C3380CC4-5D6E-409C-BE32-E72D297353CC}">
              <c16:uniqueId val="{00000000-3D4F-4597-902B-45CA60E25B20}"/>
            </c:ext>
          </c:extLst>
        </c:ser>
        <c:ser>
          <c:idx val="1"/>
          <c:order val="1"/>
          <c:tx>
            <c:strRef>
              <c:f>'Konvikti 250 persona'!$D$30</c:f>
              <c:strCache>
                <c:ptCount val="1"/>
                <c:pt idx="0">
                  <c:v>Ftohje (kWh/m²)</c:v>
                </c:pt>
              </c:strCache>
            </c:strRef>
          </c:tx>
          <c:spPr>
            <a:solidFill>
              <a:srgbClr val="FF33CC"/>
            </a:solidFill>
            <a:ln>
              <a:noFill/>
            </a:ln>
            <a:effectLst/>
          </c:spPr>
          <c:invertIfNegative val="0"/>
          <c:cat>
            <c:strRef>
              <c:f>'Konvikti 250 persona'!$B$31:$B$34</c:f>
              <c:strCache>
                <c:ptCount val="4"/>
                <c:pt idx="0">
                  <c:v>Skenari Bazë (Pa masa)</c:v>
                </c:pt>
                <c:pt idx="1">
                  <c:v>Skenari i propozuar (M1)</c:v>
                </c:pt>
                <c:pt idx="2">
                  <c:v>Skenari i propozuar (M1+M2)</c:v>
                </c:pt>
                <c:pt idx="3">
                  <c:v>Skenari i propozuar (M1+M2+M3)</c:v>
                </c:pt>
              </c:strCache>
            </c:strRef>
          </c:cat>
          <c:val>
            <c:numRef>
              <c:f>'Konvikti 250 persona'!$D$31:$D$34</c:f>
              <c:numCache>
                <c:formatCode>General</c:formatCode>
                <c:ptCount val="4"/>
                <c:pt idx="0">
                  <c:v>117</c:v>
                </c:pt>
                <c:pt idx="1">
                  <c:v>53.8</c:v>
                </c:pt>
                <c:pt idx="2">
                  <c:v>53.8</c:v>
                </c:pt>
                <c:pt idx="3">
                  <c:v>53.8</c:v>
                </c:pt>
              </c:numCache>
            </c:numRef>
          </c:val>
          <c:extLst>
            <c:ext xmlns:c16="http://schemas.microsoft.com/office/drawing/2014/chart" uri="{C3380CC4-5D6E-409C-BE32-E72D297353CC}">
              <c16:uniqueId val="{00000001-3D4F-4597-902B-45CA60E25B20}"/>
            </c:ext>
          </c:extLst>
        </c:ser>
        <c:ser>
          <c:idx val="2"/>
          <c:order val="2"/>
          <c:tx>
            <c:strRef>
              <c:f>'Konvikti 250 persona'!$E$30</c:f>
              <c:strCache>
                <c:ptCount val="1"/>
                <c:pt idx="0">
                  <c:v>Elektricitet (kWh/m²)</c:v>
                </c:pt>
              </c:strCache>
            </c:strRef>
          </c:tx>
          <c:spPr>
            <a:solidFill>
              <a:srgbClr val="00B0F0"/>
            </a:solidFill>
            <a:ln>
              <a:noFill/>
            </a:ln>
            <a:effectLst/>
          </c:spPr>
          <c:invertIfNegative val="0"/>
          <c:cat>
            <c:strRef>
              <c:f>'Konvikti 250 persona'!$B$31:$B$34</c:f>
              <c:strCache>
                <c:ptCount val="4"/>
                <c:pt idx="0">
                  <c:v>Skenari Bazë (Pa masa)</c:v>
                </c:pt>
                <c:pt idx="1">
                  <c:v>Skenari i propozuar (M1)</c:v>
                </c:pt>
                <c:pt idx="2">
                  <c:v>Skenari i propozuar (M1+M2)</c:v>
                </c:pt>
                <c:pt idx="3">
                  <c:v>Skenari i propozuar (M1+M2+M3)</c:v>
                </c:pt>
              </c:strCache>
            </c:strRef>
          </c:cat>
          <c:val>
            <c:numRef>
              <c:f>'Konvikti 250 persona'!$E$31:$E$34</c:f>
              <c:numCache>
                <c:formatCode>General</c:formatCode>
                <c:ptCount val="4"/>
                <c:pt idx="0">
                  <c:v>97.4</c:v>
                </c:pt>
                <c:pt idx="1">
                  <c:v>84.3</c:v>
                </c:pt>
                <c:pt idx="2">
                  <c:v>84.3</c:v>
                </c:pt>
                <c:pt idx="3">
                  <c:v>54.3</c:v>
                </c:pt>
              </c:numCache>
            </c:numRef>
          </c:val>
          <c:extLst>
            <c:ext xmlns:c16="http://schemas.microsoft.com/office/drawing/2014/chart" uri="{C3380CC4-5D6E-409C-BE32-E72D297353CC}">
              <c16:uniqueId val="{00000002-3D4F-4597-902B-45CA60E25B20}"/>
            </c:ext>
          </c:extLst>
        </c:ser>
        <c:ser>
          <c:idx val="3"/>
          <c:order val="3"/>
          <c:tx>
            <c:strRef>
              <c:f>'Konvikti 250 persona'!$F$30</c:f>
              <c:strCache>
                <c:ptCount val="1"/>
                <c:pt idx="0">
                  <c:v>Total (kWh/m²)</c:v>
                </c:pt>
              </c:strCache>
            </c:strRef>
          </c:tx>
          <c:spPr>
            <a:solidFill>
              <a:srgbClr val="FFC000"/>
            </a:solidFill>
            <a:ln>
              <a:noFill/>
            </a:ln>
            <a:effectLst/>
          </c:spPr>
          <c:invertIfNegative val="0"/>
          <c:cat>
            <c:strRef>
              <c:f>'Konvikti 250 persona'!$B$31:$B$34</c:f>
              <c:strCache>
                <c:ptCount val="4"/>
                <c:pt idx="0">
                  <c:v>Skenari Bazë (Pa masa)</c:v>
                </c:pt>
                <c:pt idx="1">
                  <c:v>Skenari i propozuar (M1)</c:v>
                </c:pt>
                <c:pt idx="2">
                  <c:v>Skenari i propozuar (M1+M2)</c:v>
                </c:pt>
                <c:pt idx="3">
                  <c:v>Skenari i propozuar (M1+M2+M3)</c:v>
                </c:pt>
              </c:strCache>
            </c:strRef>
          </c:cat>
          <c:val>
            <c:numRef>
              <c:f>'Konvikti 250 persona'!$F$31:$F$34</c:f>
              <c:numCache>
                <c:formatCode>0</c:formatCode>
                <c:ptCount val="4"/>
                <c:pt idx="0">
                  <c:v>500.4</c:v>
                </c:pt>
                <c:pt idx="1">
                  <c:v>191.8</c:v>
                </c:pt>
                <c:pt idx="2">
                  <c:v>151.39999999999998</c:v>
                </c:pt>
                <c:pt idx="3">
                  <c:v>121.39999999999999</c:v>
                </c:pt>
              </c:numCache>
            </c:numRef>
          </c:val>
          <c:extLst>
            <c:ext xmlns:c16="http://schemas.microsoft.com/office/drawing/2014/chart" uri="{C3380CC4-5D6E-409C-BE32-E72D297353CC}">
              <c16:uniqueId val="{00000003-3D4F-4597-902B-45CA60E25B20}"/>
            </c:ext>
          </c:extLst>
        </c:ser>
        <c:ser>
          <c:idx val="4"/>
          <c:order val="4"/>
          <c:tx>
            <c:strRef>
              <c:f>'Konvikti 250 persona'!$G$30</c:f>
              <c:strCache>
                <c:ptCount val="1"/>
                <c:pt idx="0">
                  <c:v>Lënda djegëse e kursyer (kWh)</c:v>
                </c:pt>
              </c:strCache>
            </c:strRef>
          </c:tx>
          <c:spPr>
            <a:solidFill>
              <a:srgbClr val="00B050"/>
            </a:solidFill>
            <a:ln>
              <a:noFill/>
            </a:ln>
            <a:effectLst/>
          </c:spPr>
          <c:invertIfNegative val="0"/>
          <c:cat>
            <c:strRef>
              <c:f>'Konvikti 250 persona'!$B$31:$B$34</c:f>
              <c:strCache>
                <c:ptCount val="4"/>
                <c:pt idx="0">
                  <c:v>Skenari Bazë (Pa masa)</c:v>
                </c:pt>
                <c:pt idx="1">
                  <c:v>Skenari i propozuar (M1)</c:v>
                </c:pt>
                <c:pt idx="2">
                  <c:v>Skenari i propozuar (M1+M2)</c:v>
                </c:pt>
                <c:pt idx="3">
                  <c:v>Skenari i propozuar (M1+M2+M3)</c:v>
                </c:pt>
              </c:strCache>
            </c:strRef>
          </c:cat>
          <c:val>
            <c:numRef>
              <c:f>'Konvikti 250 persona'!$G$31:$G$34</c:f>
              <c:numCache>
                <c:formatCode>General</c:formatCode>
                <c:ptCount val="4"/>
                <c:pt idx="0">
                  <c:v>0</c:v>
                </c:pt>
                <c:pt idx="1">
                  <c:v>308.59999999999997</c:v>
                </c:pt>
                <c:pt idx="2">
                  <c:v>349</c:v>
                </c:pt>
                <c:pt idx="3">
                  <c:v>379</c:v>
                </c:pt>
              </c:numCache>
            </c:numRef>
          </c:val>
          <c:extLst>
            <c:ext xmlns:c16="http://schemas.microsoft.com/office/drawing/2014/chart" uri="{C3380CC4-5D6E-409C-BE32-E72D297353CC}">
              <c16:uniqueId val="{00000004-3D4F-4597-902B-45CA60E25B20}"/>
            </c:ext>
          </c:extLst>
        </c:ser>
        <c:dLbls>
          <c:showLegendKey val="0"/>
          <c:showVal val="0"/>
          <c:showCatName val="0"/>
          <c:showSerName val="0"/>
          <c:showPercent val="0"/>
          <c:showBubbleSize val="0"/>
        </c:dLbls>
        <c:gapWidth val="0"/>
        <c:axId val="1432295488"/>
        <c:axId val="1432298208"/>
      </c:barChart>
      <c:lineChart>
        <c:grouping val="standard"/>
        <c:varyColors val="0"/>
        <c:ser>
          <c:idx val="5"/>
          <c:order val="5"/>
          <c:tx>
            <c:strRef>
              <c:f>'Konvikti 250 persona'!$H$30</c:f>
              <c:strCache>
                <c:ptCount val="1"/>
                <c:pt idx="0">
                  <c:v>Lënda djegëse e kursyer (%)</c:v>
                </c:pt>
              </c:strCache>
            </c:strRef>
          </c:tx>
          <c:spPr>
            <a:ln w="28575" cap="rnd">
              <a:solidFill>
                <a:schemeClr val="accent6"/>
              </a:solidFill>
              <a:round/>
            </a:ln>
            <a:effectLst/>
          </c:spPr>
          <c:marker>
            <c:symbol val="circle"/>
            <c:size val="5"/>
            <c:spPr>
              <a:solidFill>
                <a:schemeClr val="accent6"/>
              </a:solidFill>
              <a:ln w="9525">
                <a:solidFill>
                  <a:schemeClr val="accent6"/>
                </a:solidFill>
              </a:ln>
              <a:effectLst/>
            </c:spPr>
          </c:marker>
          <c:dLbls>
            <c:dLbl>
              <c:idx val="1"/>
              <c:layout>
                <c:manualLayout>
                  <c:x val="-6.712962962962972E-2"/>
                  <c:y val="-4.503724233500779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D4F-4597-902B-45CA60E25B20}"/>
                </c:ext>
              </c:extLst>
            </c:dLbl>
            <c:dLbl>
              <c:idx val="2"/>
              <c:layout>
                <c:manualLayout>
                  <c:x val="-9.0277777777777776E-2"/>
                  <c:y val="-3.810843582192967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3D4F-4597-902B-45CA60E25B20}"/>
                </c:ext>
              </c:extLst>
            </c:dLbl>
            <c:dLbl>
              <c:idx val="3"/>
              <c:layout>
                <c:manualLayout>
                  <c:x val="-0.10416666666666659"/>
                  <c:y val="-4.157283907846873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3D4F-4597-902B-45CA60E25B2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'Konvikti 250 persona'!$B$31:$B$34</c:f>
              <c:strCache>
                <c:ptCount val="4"/>
                <c:pt idx="0">
                  <c:v>Skenari Bazë (Pa masa)</c:v>
                </c:pt>
                <c:pt idx="1">
                  <c:v>Skenari i propozuar (M1)</c:v>
                </c:pt>
                <c:pt idx="2">
                  <c:v>Skenari i propozuar (M1+M2)</c:v>
                </c:pt>
                <c:pt idx="3">
                  <c:v>Skenari i propozuar (M1+M2+M3)</c:v>
                </c:pt>
              </c:strCache>
            </c:strRef>
          </c:cat>
          <c:val>
            <c:numRef>
              <c:f>'Konvikti 250 persona'!$H$31:$H$34</c:f>
              <c:numCache>
                <c:formatCode>0.0%</c:formatCode>
                <c:ptCount val="4"/>
                <c:pt idx="0" formatCode="General">
                  <c:v>0</c:v>
                </c:pt>
                <c:pt idx="1">
                  <c:v>0.61670663469224618</c:v>
                </c:pt>
                <c:pt idx="2">
                  <c:v>0.69744204636290963</c:v>
                </c:pt>
                <c:pt idx="3">
                  <c:v>0.75739408473221426</c:v>
                </c:pt>
              </c:numCache>
            </c:numRef>
          </c:val>
          <c:smooth val="0"/>
          <c:extLst>
            <c:ext xmlns:c16="http://schemas.microsoft.com/office/drawing/2014/chart" uri="{C3380CC4-5D6E-409C-BE32-E72D297353CC}">
              <c16:uniqueId val="{00000008-3D4F-4597-902B-45CA60E25B20}"/>
            </c:ext>
          </c:extLst>
        </c:ser>
        <c:dLbls>
          <c:showLegendKey val="0"/>
          <c:showVal val="0"/>
          <c:showCatName val="0"/>
          <c:showSerName val="0"/>
          <c:showPercent val="0"/>
          <c:showBubbleSize val="0"/>
        </c:dLbls>
        <c:marker val="1"/>
        <c:smooth val="0"/>
        <c:axId val="1432297120"/>
        <c:axId val="1432296576"/>
      </c:lineChart>
      <c:catAx>
        <c:axId val="14322954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32298208"/>
        <c:crosses val="autoZero"/>
        <c:auto val="1"/>
        <c:lblAlgn val="ctr"/>
        <c:lblOffset val="100"/>
        <c:noMultiLvlLbl val="0"/>
      </c:catAx>
      <c:valAx>
        <c:axId val="14322982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0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Konsumi specifik vjetor i lëndës djegëse sipas përdorimit (kWh/m²/Vit) </a:t>
                </a:r>
                <a:r>
                  <a:rPr lang="en-US" sz="1000" b="0" i="0" u="none" strike="noStrike" kern="1200" spc="0" baseline="0">
                    <a:solidFill>
                      <a:sysClr val="windowText" lastClr="000000">
                        <a:lumMod val="65000"/>
                        <a:lumOff val="35000"/>
                      </a:sysClr>
                    </a:solidFill>
                  </a:rPr>
                  <a:t>- Konvikt</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32295488"/>
        <c:crosses val="autoZero"/>
        <c:crossBetween val="between"/>
      </c:valAx>
      <c:valAx>
        <c:axId val="1432296576"/>
        <c:scaling>
          <c:orientation val="minMax"/>
        </c:scaling>
        <c:delete val="0"/>
        <c:axPos val="r"/>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000" b="0" i="0" u="none" strike="noStrike" kern="1200" spc="0" baseline="0">
                    <a:solidFill>
                      <a:sysClr val="windowText" lastClr="000000">
                        <a:lumMod val="65000"/>
                        <a:lumOff val="35000"/>
                      </a:sysClr>
                    </a:solidFill>
                  </a:rPr>
                  <a:t>Lënda djegëse vjetore </a:t>
                </a:r>
                <a:r>
                  <a:rPr lang="en-US" sz="1000" b="0" i="0" u="none" strike="noStrike" kern="1200" baseline="0">
                    <a:solidFill>
                      <a:sysClr val="windowText" lastClr="000000">
                        <a:lumMod val="65000"/>
                        <a:lumOff val="35000"/>
                      </a:sysClr>
                    </a:solidFill>
                  </a:rPr>
                  <a:t>e kursyer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q-AL"/>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432297120"/>
        <c:crosses val="max"/>
        <c:crossBetween val="between"/>
      </c:valAx>
      <c:catAx>
        <c:axId val="1432297120"/>
        <c:scaling>
          <c:orientation val="minMax"/>
        </c:scaling>
        <c:delete val="1"/>
        <c:axPos val="b"/>
        <c:numFmt formatCode="General" sourceLinked="1"/>
        <c:majorTickMark val="out"/>
        <c:minorTickMark val="none"/>
        <c:tickLblPos val="nextTo"/>
        <c:crossAx val="1432296576"/>
        <c:crosses val="autoZero"/>
        <c:auto val="1"/>
        <c:lblAlgn val="ctr"/>
        <c:lblOffset val="100"/>
        <c:noMultiLvlLbl val="0"/>
      </c:catAx>
      <c:spPr>
        <a:noFill/>
        <a:ln>
          <a:noFill/>
        </a:ln>
        <a:effectLst/>
      </c:spPr>
    </c:plotArea>
    <c:legend>
      <c:legendPos val="b"/>
      <c:layout>
        <c:manualLayout>
          <c:xMode val="edge"/>
          <c:yMode val="edge"/>
          <c:x val="1.9498942840478272E-2"/>
          <c:y val="0.9143078490556773"/>
          <c:w val="0.977790901137358"/>
          <c:h val="8.569215094432267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3">
    <c:autoUpdate val="0"/>
  </c:externalData>
  <c:userShapes r:id="rId4"/>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rtl="0">
              <a:defRPr sz="168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a:t>Treguesit e qëndrueshmërisë financiare sipas skenarëve - Konvikti </a:t>
            </a:r>
          </a:p>
        </c:rich>
      </c:tx>
      <c:overlay val="0"/>
      <c:spPr>
        <a:noFill/>
        <a:ln>
          <a:noFill/>
        </a:ln>
        <a:effectLst/>
      </c:spPr>
      <c:txPr>
        <a:bodyPr rot="0" spcFirstLastPara="1" vertOverflow="ellipsis" vert="horz" wrap="square" anchor="ctr" anchorCtr="1"/>
        <a:lstStyle/>
        <a:p>
          <a:pPr algn="ctr" rtl="0">
            <a:defRPr sz="168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autoTitleDeleted val="0"/>
    <c:plotArea>
      <c:layout>
        <c:manualLayout>
          <c:layoutTarget val="inner"/>
          <c:xMode val="edge"/>
          <c:yMode val="edge"/>
          <c:x val="4.5279136248155008E-2"/>
          <c:y val="7.131360893225934E-2"/>
          <c:w val="0.93204948754088601"/>
          <c:h val="0.59278324095895163"/>
        </c:manualLayout>
      </c:layout>
      <c:barChart>
        <c:barDir val="col"/>
        <c:grouping val="stacked"/>
        <c:varyColors val="0"/>
        <c:ser>
          <c:idx val="0"/>
          <c:order val="0"/>
          <c:tx>
            <c:strRef>
              <c:f>'Konvikti 250 persona'!$B$49</c:f>
              <c:strCache>
                <c:ptCount val="1"/>
                <c:pt idx="0">
                  <c:v>Skenari Bazë (Pa masa)</c:v>
                </c:pt>
              </c:strCache>
            </c:strRef>
          </c:tx>
          <c:spPr>
            <a:solidFill>
              <a:schemeClr val="accent1"/>
            </a:solidFill>
            <a:ln>
              <a:noFill/>
            </a:ln>
            <a:effectLst/>
          </c:spPr>
          <c:invertIfNegative val="0"/>
          <c:cat>
            <c:multiLvlStrRef>
              <c:f>'Konvikti 250 persona'!$C$48:$F$52</c:f>
              <c:multiLvlStrCache>
                <c:ptCount val="4"/>
                <c:lvl>
                  <c:pt idx="0">
                    <c:v>5.7</c:v>
                  </c:pt>
                  <c:pt idx="1">
                    <c:v>19.9</c:v>
                  </c:pt>
                  <c:pt idx="2">
                    <c:v>3.4</c:v>
                  </c:pt>
                  <c:pt idx="3">
                    <c:v>1421086</c:v>
                  </c:pt>
                </c:lvl>
                <c:lvl>
                  <c:pt idx="0">
                    <c:v>5.6</c:v>
                  </c:pt>
                  <c:pt idx="1">
                    <c:v>17.7</c:v>
                  </c:pt>
                  <c:pt idx="2">
                    <c:v>3.4</c:v>
                  </c:pt>
                  <c:pt idx="3">
                    <c:v>1239955</c:v>
                  </c:pt>
                </c:lvl>
                <c:lvl>
                  <c:pt idx="0">
                    <c:v>4.5</c:v>
                  </c:pt>
                  <c:pt idx="1">
                    <c:v>22.62</c:v>
                  </c:pt>
                  <c:pt idx="2">
                    <c:v>4.3</c:v>
                  </c:pt>
                  <c:pt idx="3">
                    <c:v>1175776</c:v>
                  </c:pt>
                </c:lvl>
                <c:lvl>
                  <c:pt idx="0">
                    <c:v>SP (Vite)</c:v>
                  </c:pt>
                  <c:pt idx="1">
                    <c:v>IRR (%)</c:v>
                  </c:pt>
                  <c:pt idx="2">
                    <c:v>B-C</c:v>
                  </c:pt>
                  <c:pt idx="3">
                    <c:v>NPV (€)</c:v>
                  </c:pt>
                </c:lvl>
              </c:multiLvlStrCache>
            </c:multiLvlStrRef>
          </c:cat>
          <c:val>
            <c:numRef>
              <c:f>'Konvikti 250 persona'!$C$49:$E$49</c:f>
              <c:numCache>
                <c:formatCode>General</c:formatCode>
                <c:ptCount val="3"/>
              </c:numCache>
            </c:numRef>
          </c:val>
          <c:extLst>
            <c:ext xmlns:c16="http://schemas.microsoft.com/office/drawing/2014/chart" uri="{C3380CC4-5D6E-409C-BE32-E72D297353CC}">
              <c16:uniqueId val="{00000000-5E10-4482-A6A5-91DE42A4D537}"/>
            </c:ext>
          </c:extLst>
        </c:ser>
        <c:ser>
          <c:idx val="1"/>
          <c:order val="1"/>
          <c:tx>
            <c:strRef>
              <c:f>'Konvikti 250 persona'!$B$50</c:f>
              <c:strCache>
                <c:ptCount val="1"/>
                <c:pt idx="0">
                  <c:v>Skenari i propozuar (M1)</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'Konvikti 250 persona'!$C$48:$F$52</c:f>
              <c:multiLvlStrCache>
                <c:ptCount val="4"/>
                <c:lvl>
                  <c:pt idx="0">
                    <c:v>5.7</c:v>
                  </c:pt>
                  <c:pt idx="1">
                    <c:v>19.9</c:v>
                  </c:pt>
                  <c:pt idx="2">
                    <c:v>3.4</c:v>
                  </c:pt>
                  <c:pt idx="3">
                    <c:v>1421086</c:v>
                  </c:pt>
                </c:lvl>
                <c:lvl>
                  <c:pt idx="0">
                    <c:v>5.6</c:v>
                  </c:pt>
                  <c:pt idx="1">
                    <c:v>17.7</c:v>
                  </c:pt>
                  <c:pt idx="2">
                    <c:v>3.4</c:v>
                  </c:pt>
                  <c:pt idx="3">
                    <c:v>1239955</c:v>
                  </c:pt>
                </c:lvl>
                <c:lvl>
                  <c:pt idx="0">
                    <c:v>4.5</c:v>
                  </c:pt>
                  <c:pt idx="1">
                    <c:v>22.62</c:v>
                  </c:pt>
                  <c:pt idx="2">
                    <c:v>4.3</c:v>
                  </c:pt>
                  <c:pt idx="3">
                    <c:v>1175776</c:v>
                  </c:pt>
                </c:lvl>
                <c:lvl>
                  <c:pt idx="0">
                    <c:v>SP (Vite)</c:v>
                  </c:pt>
                  <c:pt idx="1">
                    <c:v>IRR (%)</c:v>
                  </c:pt>
                  <c:pt idx="2">
                    <c:v>B-C</c:v>
                  </c:pt>
                  <c:pt idx="3">
                    <c:v>NPV (€)</c:v>
                  </c:pt>
                </c:lvl>
              </c:multiLvlStrCache>
            </c:multiLvlStrRef>
          </c:cat>
          <c:val>
            <c:numRef>
              <c:f>'Konvikti 250 persona'!$C$50:$E$50</c:f>
              <c:numCache>
                <c:formatCode>General</c:formatCode>
                <c:ptCount val="3"/>
                <c:pt idx="0">
                  <c:v>4.5</c:v>
                </c:pt>
                <c:pt idx="1">
                  <c:v>22.62</c:v>
                </c:pt>
                <c:pt idx="2" formatCode="0.0">
                  <c:v>4.3384</c:v>
                </c:pt>
              </c:numCache>
            </c:numRef>
          </c:val>
          <c:extLst>
            <c:ext xmlns:c16="http://schemas.microsoft.com/office/drawing/2014/chart" uri="{C3380CC4-5D6E-409C-BE32-E72D297353CC}">
              <c16:uniqueId val="{00000001-5E10-4482-A6A5-91DE42A4D537}"/>
            </c:ext>
          </c:extLst>
        </c:ser>
        <c:ser>
          <c:idx val="2"/>
          <c:order val="2"/>
          <c:tx>
            <c:strRef>
              <c:f>'Konvikti 250 persona'!$B$51</c:f>
              <c:strCache>
                <c:ptCount val="1"/>
                <c:pt idx="0">
                  <c:v>Skenari i propozuar (M1+M2)</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'Konvikti 250 persona'!$C$48:$E$48</c:f>
              <c:strCache>
                <c:ptCount val="3"/>
                <c:pt idx="0">
                  <c:v>SP (Vite)</c:v>
                </c:pt>
                <c:pt idx="1">
                  <c:v>IRR (%)</c:v>
                </c:pt>
                <c:pt idx="2">
                  <c:v>B-C</c:v>
                </c:pt>
              </c:strCache>
            </c:strRef>
          </c:cat>
          <c:val>
            <c:numRef>
              <c:f>'Konvikti 250 persona'!$C$51:$E$51</c:f>
              <c:numCache>
                <c:formatCode>General</c:formatCode>
                <c:ptCount val="3"/>
                <c:pt idx="0">
                  <c:v>5.6</c:v>
                </c:pt>
                <c:pt idx="1">
                  <c:v>17.7</c:v>
                </c:pt>
                <c:pt idx="2">
                  <c:v>3.4</c:v>
                </c:pt>
              </c:numCache>
            </c:numRef>
          </c:val>
          <c:extLst>
            <c:ext xmlns:c16="http://schemas.microsoft.com/office/drawing/2014/chart" uri="{C3380CC4-5D6E-409C-BE32-E72D297353CC}">
              <c16:uniqueId val="{00000002-5E10-4482-A6A5-91DE42A4D537}"/>
            </c:ext>
          </c:extLst>
        </c:ser>
        <c:ser>
          <c:idx val="3"/>
          <c:order val="3"/>
          <c:tx>
            <c:strRef>
              <c:f>'Konvikti 250 persona'!$B$52</c:f>
              <c:strCache>
                <c:ptCount val="1"/>
                <c:pt idx="0">
                  <c:v>Skenari i propozuar (M1+M2+M3)</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'Konvikti 250 persona'!$C$48:$E$48</c:f>
              <c:strCache>
                <c:ptCount val="3"/>
                <c:pt idx="0">
                  <c:v>SP (Vite)</c:v>
                </c:pt>
                <c:pt idx="1">
                  <c:v>IRR (%)</c:v>
                </c:pt>
                <c:pt idx="2">
                  <c:v>B-C</c:v>
                </c:pt>
              </c:strCache>
            </c:strRef>
          </c:cat>
          <c:val>
            <c:numRef>
              <c:f>'Konvikti 250 persona'!$C$52:$E$52</c:f>
              <c:numCache>
                <c:formatCode>General</c:formatCode>
                <c:ptCount val="3"/>
                <c:pt idx="0">
                  <c:v>5.7</c:v>
                </c:pt>
                <c:pt idx="1">
                  <c:v>19.899999999999999</c:v>
                </c:pt>
                <c:pt idx="2">
                  <c:v>3.4</c:v>
                </c:pt>
              </c:numCache>
            </c:numRef>
          </c:val>
          <c:extLst>
            <c:ext xmlns:c16="http://schemas.microsoft.com/office/drawing/2014/chart" uri="{C3380CC4-5D6E-409C-BE32-E72D297353CC}">
              <c16:uniqueId val="{00000003-5E10-4482-A6A5-91DE42A4D537}"/>
            </c:ext>
          </c:extLst>
        </c:ser>
        <c:dLbls>
          <c:showLegendKey val="0"/>
          <c:showVal val="0"/>
          <c:showCatName val="0"/>
          <c:showSerName val="0"/>
          <c:showPercent val="0"/>
          <c:showBubbleSize val="0"/>
        </c:dLbls>
        <c:gapWidth val="0"/>
        <c:axId val="1432299296"/>
        <c:axId val="1432299840"/>
      </c:barChart>
      <c:catAx>
        <c:axId val="1432299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crossAx val="1432299840"/>
        <c:crosses val="autoZero"/>
        <c:auto val="1"/>
        <c:lblAlgn val="ctr"/>
        <c:lblOffset val="100"/>
        <c:noMultiLvlLbl val="0"/>
      </c:catAx>
      <c:valAx>
        <c:axId val="14322998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crossAx val="1432299296"/>
        <c:crosses val="autoZero"/>
        <c:crossBetween val="between"/>
      </c:valAx>
      <c:spPr>
        <a:noFill/>
        <a:ln>
          <a:noFill/>
        </a:ln>
        <a:effectLst/>
      </c:spPr>
    </c:plotArea>
    <c:legend>
      <c:legendPos val="b"/>
      <c:legendEntry>
        <c:idx val="0"/>
        <c:delete val="1"/>
      </c:legendEntry>
      <c:layout>
        <c:manualLayout>
          <c:xMode val="edge"/>
          <c:yMode val="edge"/>
          <c:x val="7.4833097785853689E-2"/>
          <c:y val="8.4690893376681453E-2"/>
          <c:w val="0.43585066289790697"/>
          <c:h val="0.17723620539774584"/>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sz="1400">
          <a:latin typeface="Times New Roman" panose="02020603050405020304" pitchFamily="18" charset="0"/>
          <a:cs typeface="Times New Roman" panose="02020603050405020304" pitchFamily="18" charset="0"/>
        </a:defRPr>
      </a:pPr>
      <a:endParaRPr lang="sq-AL"/>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Konsumi vjetor i lëndës djegëse sipas përdorimit (kWh/Vit) - Ndërtesë e </a:t>
            </a:r>
            <a:r>
              <a:rPr lang="sq-AL" sz="1200" b="0" i="0" u="none" strike="noStrike" kern="1200" spc="0" baseline="0">
                <a:solidFill>
                  <a:sysClr val="windowText" lastClr="000000">
                    <a:lumMod val="65000"/>
                    <a:lumOff val="35000"/>
                  </a:sysClr>
                </a:solidFill>
                <a:effectLst/>
                <a:latin typeface="Times New Roman" panose="02020603050405020304" pitchFamily="18" charset="0"/>
                <a:cs typeface="Times New Roman" panose="02020603050405020304" pitchFamily="18" charset="0"/>
              </a:rPr>
              <a:t>administratës shtetërore administratës shtetërore </a:t>
            </a:r>
            <a:endParaRPr lang="en-US" sz="12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endParaRPr>
          </a:p>
        </c:rich>
      </c:tx>
      <c:layout>
        <c:manualLayout>
          <c:xMode val="edge"/>
          <c:yMode val="edge"/>
          <c:x val="0.1999294182951272"/>
          <c:y val="7.2186096752941556E-3"/>
        </c:manualLayout>
      </c:layout>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autoTitleDeleted val="0"/>
    <c:plotArea>
      <c:layout>
        <c:manualLayout>
          <c:layoutTarget val="inner"/>
          <c:xMode val="edge"/>
          <c:yMode val="edge"/>
          <c:x val="0.23557640649898418"/>
          <c:y val="9.8121693121693124E-2"/>
          <c:w val="0.65950554079671908"/>
          <c:h val="0.57742940344410743"/>
        </c:manualLayout>
      </c:layout>
      <c:barChart>
        <c:barDir val="col"/>
        <c:grouping val="stacked"/>
        <c:varyColors val="0"/>
        <c:ser>
          <c:idx val="0"/>
          <c:order val="0"/>
          <c:tx>
            <c:strRef>
              <c:f>'Ndertese qeveritare zyra'!$C$22:$C$23</c:f>
              <c:strCache>
                <c:ptCount val="2"/>
                <c:pt idx="0">
                  <c:v>Lënda djegëse vjetore (kWh) </c:v>
                </c:pt>
                <c:pt idx="1">
                  <c:v>Ngrohje  (kWh)</c:v>
                </c:pt>
              </c:strCache>
            </c:strRef>
          </c:tx>
          <c:spPr>
            <a:solidFill>
              <a:srgbClr val="FF0000"/>
            </a:solidFill>
            <a:ln>
              <a:noFill/>
            </a:ln>
            <a:effectLst/>
          </c:spPr>
          <c:invertIfNegative val="0"/>
          <c:cat>
            <c:strRef>
              <c:f>'Ndertese qeveritare zyra'!$B$24:$B$27</c:f>
              <c:strCache>
                <c:ptCount val="4"/>
                <c:pt idx="0">
                  <c:v>Skenari Bazë (Pa masa)</c:v>
                </c:pt>
                <c:pt idx="1">
                  <c:v>Skenari i propozuar (M1)</c:v>
                </c:pt>
                <c:pt idx="2">
                  <c:v>Skenari i propozuar (M1+M2)</c:v>
                </c:pt>
                <c:pt idx="3">
                  <c:v>Skenari i propozuar (M1+M2+M3)</c:v>
                </c:pt>
              </c:strCache>
            </c:strRef>
          </c:cat>
          <c:val>
            <c:numRef>
              <c:f>'Ndertese qeveritare zyra'!$C$24:$C$27</c:f>
              <c:numCache>
                <c:formatCode>General</c:formatCode>
                <c:ptCount val="4"/>
                <c:pt idx="0">
                  <c:v>129062</c:v>
                </c:pt>
                <c:pt idx="1">
                  <c:v>30700</c:v>
                </c:pt>
                <c:pt idx="2">
                  <c:v>23094</c:v>
                </c:pt>
                <c:pt idx="3">
                  <c:v>23094</c:v>
                </c:pt>
              </c:numCache>
            </c:numRef>
          </c:val>
          <c:extLst>
            <c:ext xmlns:c16="http://schemas.microsoft.com/office/drawing/2014/chart" uri="{C3380CC4-5D6E-409C-BE32-E72D297353CC}">
              <c16:uniqueId val="{00000000-DE83-4B20-AA21-E0ECF0F777B7}"/>
            </c:ext>
          </c:extLst>
        </c:ser>
        <c:ser>
          <c:idx val="1"/>
          <c:order val="1"/>
          <c:tx>
            <c:strRef>
              <c:f>'Ndertese qeveritare zyra'!$D$22:$D$23</c:f>
              <c:strCache>
                <c:ptCount val="2"/>
                <c:pt idx="0">
                  <c:v>Lënda djegëse vjetore (kWh) </c:v>
                </c:pt>
                <c:pt idx="1">
                  <c:v>Ftohje (kWh)</c:v>
                </c:pt>
              </c:strCache>
            </c:strRef>
          </c:tx>
          <c:spPr>
            <a:solidFill>
              <a:schemeClr val="accent2"/>
            </a:solidFill>
            <a:ln>
              <a:noFill/>
            </a:ln>
            <a:effectLst/>
          </c:spPr>
          <c:invertIfNegative val="0"/>
          <c:cat>
            <c:strRef>
              <c:f>'Ndertese qeveritare zyra'!$B$24:$B$27</c:f>
              <c:strCache>
                <c:ptCount val="4"/>
                <c:pt idx="0">
                  <c:v>Skenari Bazë (Pa masa)</c:v>
                </c:pt>
                <c:pt idx="1">
                  <c:v>Skenari i propozuar (M1)</c:v>
                </c:pt>
                <c:pt idx="2">
                  <c:v>Skenari i propozuar (M1+M2)</c:v>
                </c:pt>
                <c:pt idx="3">
                  <c:v>Skenari i propozuar (M1+M2+M3)</c:v>
                </c:pt>
              </c:strCache>
            </c:strRef>
          </c:cat>
          <c:val>
            <c:numRef>
              <c:f>'Ndertese qeveritare zyra'!$D$24:$D$27</c:f>
              <c:numCache>
                <c:formatCode>General</c:formatCode>
                <c:ptCount val="4"/>
                <c:pt idx="0">
                  <c:v>255477</c:v>
                </c:pt>
                <c:pt idx="1">
                  <c:v>102329</c:v>
                </c:pt>
                <c:pt idx="2">
                  <c:v>102329</c:v>
                </c:pt>
                <c:pt idx="3">
                  <c:v>102329</c:v>
                </c:pt>
              </c:numCache>
            </c:numRef>
          </c:val>
          <c:extLst>
            <c:ext xmlns:c16="http://schemas.microsoft.com/office/drawing/2014/chart" uri="{C3380CC4-5D6E-409C-BE32-E72D297353CC}">
              <c16:uniqueId val="{00000001-DE83-4B20-AA21-E0ECF0F777B7}"/>
            </c:ext>
          </c:extLst>
        </c:ser>
        <c:ser>
          <c:idx val="2"/>
          <c:order val="2"/>
          <c:tx>
            <c:strRef>
              <c:f>'Ndertese qeveritare zyra'!$E$22:$E$23</c:f>
              <c:strCache>
                <c:ptCount val="2"/>
                <c:pt idx="0">
                  <c:v>Lënda djegëse vjetore (kWh) </c:v>
                </c:pt>
                <c:pt idx="1">
                  <c:v>Elektricitet (kWh)</c:v>
                </c:pt>
              </c:strCache>
            </c:strRef>
          </c:tx>
          <c:spPr>
            <a:solidFill>
              <a:srgbClr val="FFC000"/>
            </a:solidFill>
            <a:ln>
              <a:noFill/>
            </a:ln>
            <a:effectLst/>
          </c:spPr>
          <c:invertIfNegative val="0"/>
          <c:cat>
            <c:strRef>
              <c:f>'Ndertese qeveritare zyra'!$B$24:$B$27</c:f>
              <c:strCache>
                <c:ptCount val="4"/>
                <c:pt idx="0">
                  <c:v>Skenari Bazë (Pa masa)</c:v>
                </c:pt>
                <c:pt idx="1">
                  <c:v>Skenari i propozuar (M1)</c:v>
                </c:pt>
                <c:pt idx="2">
                  <c:v>Skenari i propozuar (M1+M2)</c:v>
                </c:pt>
                <c:pt idx="3">
                  <c:v>Skenari i propozuar (M1+M2+M3)</c:v>
                </c:pt>
              </c:strCache>
            </c:strRef>
          </c:cat>
          <c:val>
            <c:numRef>
              <c:f>'Ndertese qeveritare zyra'!$E$24:$E$27</c:f>
              <c:numCache>
                <c:formatCode>General</c:formatCode>
                <c:ptCount val="4"/>
                <c:pt idx="0">
                  <c:v>222503</c:v>
                </c:pt>
                <c:pt idx="1">
                  <c:v>132318</c:v>
                </c:pt>
                <c:pt idx="2">
                  <c:v>133033</c:v>
                </c:pt>
                <c:pt idx="3">
                  <c:v>63572</c:v>
                </c:pt>
              </c:numCache>
            </c:numRef>
          </c:val>
          <c:extLst>
            <c:ext xmlns:c16="http://schemas.microsoft.com/office/drawing/2014/chart" uri="{C3380CC4-5D6E-409C-BE32-E72D297353CC}">
              <c16:uniqueId val="{00000002-DE83-4B20-AA21-E0ECF0F777B7}"/>
            </c:ext>
          </c:extLst>
        </c:ser>
        <c:ser>
          <c:idx val="3"/>
          <c:order val="3"/>
          <c:tx>
            <c:strRef>
              <c:f>'Ndertese qeveritare zyra'!$F$22:$F$23</c:f>
              <c:strCache>
                <c:ptCount val="2"/>
                <c:pt idx="0">
                  <c:v>Lënda djegëse vjetore (kWh) </c:v>
                </c:pt>
                <c:pt idx="1">
                  <c:v>Total</c:v>
                </c:pt>
              </c:strCache>
            </c:strRef>
          </c:tx>
          <c:spPr>
            <a:solidFill>
              <a:srgbClr val="00B0F0"/>
            </a:solidFill>
            <a:ln>
              <a:noFill/>
            </a:ln>
            <a:effectLst/>
          </c:spPr>
          <c:invertIfNegative val="0"/>
          <c:cat>
            <c:strRef>
              <c:f>'Ndertese qeveritare zyra'!$B$24:$B$27</c:f>
              <c:strCache>
                <c:ptCount val="4"/>
                <c:pt idx="0">
                  <c:v>Skenari Bazë (Pa masa)</c:v>
                </c:pt>
                <c:pt idx="1">
                  <c:v>Skenari i propozuar (M1)</c:v>
                </c:pt>
                <c:pt idx="2">
                  <c:v>Skenari i propozuar (M1+M2)</c:v>
                </c:pt>
                <c:pt idx="3">
                  <c:v>Skenari i propozuar (M1+M2+M3)</c:v>
                </c:pt>
              </c:strCache>
            </c:strRef>
          </c:cat>
          <c:val>
            <c:numRef>
              <c:f>'Ndertese qeveritare zyra'!$F$24:$F$27</c:f>
              <c:numCache>
                <c:formatCode>General</c:formatCode>
                <c:ptCount val="4"/>
                <c:pt idx="0">
                  <c:v>607042</c:v>
                </c:pt>
                <c:pt idx="1">
                  <c:v>265347</c:v>
                </c:pt>
                <c:pt idx="2">
                  <c:v>258456</c:v>
                </c:pt>
                <c:pt idx="3">
                  <c:v>188995</c:v>
                </c:pt>
              </c:numCache>
            </c:numRef>
          </c:val>
          <c:extLst>
            <c:ext xmlns:c16="http://schemas.microsoft.com/office/drawing/2014/chart" uri="{C3380CC4-5D6E-409C-BE32-E72D297353CC}">
              <c16:uniqueId val="{00000003-DE83-4B20-AA21-E0ECF0F777B7}"/>
            </c:ext>
          </c:extLst>
        </c:ser>
        <c:ser>
          <c:idx val="4"/>
          <c:order val="4"/>
          <c:tx>
            <c:strRef>
              <c:f>'Ndertese qeveritare zyra'!$G$22:$G$23</c:f>
              <c:strCache>
                <c:ptCount val="2"/>
                <c:pt idx="0">
                  <c:v>Lënda djegëse vjetore (kWh) </c:v>
                </c:pt>
                <c:pt idx="1">
                  <c:v>Lënda djegëse e kursyer (kWh)</c:v>
                </c:pt>
              </c:strCache>
            </c:strRef>
          </c:tx>
          <c:spPr>
            <a:solidFill>
              <a:srgbClr val="00B050"/>
            </a:solidFill>
            <a:ln>
              <a:noFill/>
            </a:ln>
            <a:effectLst/>
          </c:spPr>
          <c:invertIfNegative val="0"/>
          <c:cat>
            <c:strRef>
              <c:f>'Ndertese qeveritare zyra'!$B$24:$B$27</c:f>
              <c:strCache>
                <c:ptCount val="4"/>
                <c:pt idx="0">
                  <c:v>Skenari Bazë (Pa masa)</c:v>
                </c:pt>
                <c:pt idx="1">
                  <c:v>Skenari i propozuar (M1)</c:v>
                </c:pt>
                <c:pt idx="2">
                  <c:v>Skenari i propozuar (M1+M2)</c:v>
                </c:pt>
                <c:pt idx="3">
                  <c:v>Skenari i propozuar (M1+M2+M3)</c:v>
                </c:pt>
              </c:strCache>
            </c:strRef>
          </c:cat>
          <c:val>
            <c:numRef>
              <c:f>'Ndertese qeveritare zyra'!$G$24:$G$27</c:f>
              <c:numCache>
                <c:formatCode>General</c:formatCode>
                <c:ptCount val="4"/>
                <c:pt idx="1">
                  <c:v>341695</c:v>
                </c:pt>
                <c:pt idx="2">
                  <c:v>348586</c:v>
                </c:pt>
                <c:pt idx="3">
                  <c:v>418047</c:v>
                </c:pt>
              </c:numCache>
            </c:numRef>
          </c:val>
          <c:extLst>
            <c:ext xmlns:c16="http://schemas.microsoft.com/office/drawing/2014/chart" uri="{C3380CC4-5D6E-409C-BE32-E72D297353CC}">
              <c16:uniqueId val="{00000004-DE83-4B20-AA21-E0ECF0F777B7}"/>
            </c:ext>
          </c:extLst>
        </c:ser>
        <c:ser>
          <c:idx val="5"/>
          <c:order val="5"/>
          <c:tx>
            <c:strRef>
              <c:f>'Ndertese qeveritare zyra'!$H$22:$H$23</c:f>
              <c:strCache>
                <c:ptCount val="2"/>
                <c:pt idx="0">
                  <c:v>Lënda djegëse vjetore (kWh) </c:v>
                </c:pt>
                <c:pt idx="1">
                  <c:v>Lënda djegëse e kursyer (%)</c:v>
                </c:pt>
              </c:strCache>
            </c:strRef>
          </c:tx>
          <c:spPr>
            <a:solidFill>
              <a:schemeClr val="accent6"/>
            </a:solidFill>
            <a:ln>
              <a:noFill/>
            </a:ln>
            <a:effectLst/>
          </c:spPr>
          <c:invertIfNegative val="0"/>
          <c:dLbls>
            <c:dLbl>
              <c:idx val="1"/>
              <c:layout>
                <c:manualLayout>
                  <c:x val="4.0612964421915872E-2"/>
                  <c:y val="-5.448337365821308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DE83-4B20-AA21-E0ECF0F777B7}"/>
                </c:ext>
              </c:extLst>
            </c:dLbl>
            <c:dLbl>
              <c:idx val="2"/>
              <c:layout>
                <c:manualLayout>
                  <c:x val="1.3497999851909158E-2"/>
                  <c:y val="-6.245869039240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DE83-4B20-AA21-E0ECF0F777B7}"/>
                </c:ext>
              </c:extLst>
            </c:dLbl>
            <c:dLbl>
              <c:idx val="3"/>
              <c:layout>
                <c:manualLayout>
                  <c:x val="5.2098406916862502E-3"/>
                  <c:y val="-9.617908163731633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DE83-4B20-AA21-E0ECF0F777B7}"/>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'Ndertese qeveritare zyra'!$B$24:$B$27</c:f>
              <c:strCache>
                <c:ptCount val="4"/>
                <c:pt idx="0">
                  <c:v>Skenari Bazë (Pa masa)</c:v>
                </c:pt>
                <c:pt idx="1">
                  <c:v>Skenari i propozuar (M1)</c:v>
                </c:pt>
                <c:pt idx="2">
                  <c:v>Skenari i propozuar (M1+M2)</c:v>
                </c:pt>
                <c:pt idx="3">
                  <c:v>Skenari i propozuar (M1+M2+M3)</c:v>
                </c:pt>
              </c:strCache>
            </c:strRef>
          </c:cat>
          <c:val>
            <c:numRef>
              <c:f>'Ndertese qeveritare zyra'!$H$24:$H$27</c:f>
              <c:numCache>
                <c:formatCode>0.0%</c:formatCode>
                <c:ptCount val="4"/>
                <c:pt idx="1">
                  <c:v>0.56288526988247933</c:v>
                </c:pt>
                <c:pt idx="2">
                  <c:v>0.57423703796442416</c:v>
                </c:pt>
                <c:pt idx="3">
                  <c:v>0.68866239897733594</c:v>
                </c:pt>
              </c:numCache>
            </c:numRef>
          </c:val>
          <c:extLst>
            <c:ext xmlns:c16="http://schemas.microsoft.com/office/drawing/2014/chart" uri="{C3380CC4-5D6E-409C-BE32-E72D297353CC}">
              <c16:uniqueId val="{00000008-DE83-4B20-AA21-E0ECF0F777B7}"/>
            </c:ext>
          </c:extLst>
        </c:ser>
        <c:dLbls>
          <c:showLegendKey val="0"/>
          <c:showVal val="0"/>
          <c:showCatName val="0"/>
          <c:showSerName val="0"/>
          <c:showPercent val="0"/>
          <c:showBubbleSize val="0"/>
        </c:dLbls>
        <c:gapWidth val="0"/>
        <c:axId val="1432300384"/>
        <c:axId val="1432293312"/>
      </c:barChart>
      <c:catAx>
        <c:axId val="14323003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crossAx val="1432293312"/>
        <c:crosses val="autoZero"/>
        <c:auto val="1"/>
        <c:lblAlgn val="ctr"/>
        <c:lblOffset val="100"/>
        <c:noMultiLvlLbl val="0"/>
      </c:catAx>
      <c:valAx>
        <c:axId val="143229331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0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Konsumi vjetor i lëndës djegëse sipas përdorimit (kWh/Vit) - Ndërtesë e </a:t>
                </a:r>
                <a:r>
                  <a:rPr lang="sq-AL" sz="1000" b="0" i="0" u="none" strike="noStrike" kern="1200" spc="0" baseline="0">
                    <a:solidFill>
                      <a:sysClr val="windowText" lastClr="000000">
                        <a:lumMod val="65000"/>
                        <a:lumOff val="35000"/>
                      </a:sysClr>
                    </a:solidFill>
                    <a:effectLst/>
                    <a:latin typeface="Times New Roman" panose="02020603050405020304" pitchFamily="18" charset="0"/>
                    <a:cs typeface="Times New Roman" panose="02020603050405020304" pitchFamily="18" charset="0"/>
                  </a:rPr>
                  <a:t>administratës shtetërore administratës shtetërore </a:t>
                </a:r>
                <a:endParaRPr lang="en-US" sz="10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crossAx val="1432300384"/>
        <c:crosses val="autoZero"/>
        <c:crossBetween val="between"/>
      </c:valAx>
      <c:spPr>
        <a:noFill/>
        <a:ln>
          <a:noFill/>
        </a:ln>
        <a:effectLst/>
      </c:spPr>
    </c:plotArea>
    <c:legend>
      <c:legendPos val="b"/>
      <c:layout>
        <c:manualLayout>
          <c:xMode val="edge"/>
          <c:yMode val="edge"/>
          <c:x val="2.9495082341121929E-4"/>
          <c:y val="0.86719948606996278"/>
          <c:w val="0.99970504917658876"/>
          <c:h val="0.13280051393003708"/>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1200">
          <a:latin typeface="Times New Roman" panose="02020603050405020304" pitchFamily="18" charset="0"/>
          <a:cs typeface="Times New Roman" panose="02020603050405020304" pitchFamily="18" charset="0"/>
        </a:defRPr>
      </a:pPr>
      <a:endParaRPr lang="sq-AL"/>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Konsumi specifik vjetor i lëndës djegëse sipas përdorimit (kWh/m²/Vit) </a:t>
            </a:r>
            <a:r>
              <a:rPr lang="en-US" sz="1200"/>
              <a:t>- </a:t>
            </a:r>
            <a:r>
              <a:rPr lang="en-US" sz="12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Ndërtesë e </a:t>
            </a:r>
            <a:r>
              <a:rPr lang="sq-AL" sz="1200" b="0" i="0" u="none" strike="noStrike" kern="1200" spc="0" baseline="0">
                <a:solidFill>
                  <a:sysClr val="windowText" lastClr="000000">
                    <a:lumMod val="65000"/>
                    <a:lumOff val="35000"/>
                  </a:sysClr>
                </a:solidFill>
                <a:effectLst/>
                <a:latin typeface="Times New Roman" panose="02020603050405020304" pitchFamily="18" charset="0"/>
                <a:cs typeface="Times New Roman" panose="02020603050405020304" pitchFamily="18" charset="0"/>
              </a:rPr>
              <a:t>administratës shtetërore administratës shtetërore </a:t>
            </a:r>
            <a:endParaRPr lang="en-US" sz="1200"/>
          </a:p>
        </c:rich>
      </c:tx>
      <c:layout>
        <c:manualLayout>
          <c:xMode val="edge"/>
          <c:yMode val="edge"/>
          <c:x val="0.10895716115060684"/>
          <c:y val="0"/>
        </c:manualLayout>
      </c:layout>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autoTitleDeleted val="0"/>
    <c:plotArea>
      <c:layout>
        <c:manualLayout>
          <c:layoutTarget val="inner"/>
          <c:xMode val="edge"/>
          <c:yMode val="edge"/>
          <c:x val="0.22068119676090459"/>
          <c:y val="0.20189037314536404"/>
          <c:w val="0.67635076451581266"/>
          <c:h val="0.48726782574813332"/>
        </c:manualLayout>
      </c:layout>
      <c:barChart>
        <c:barDir val="col"/>
        <c:grouping val="stacked"/>
        <c:varyColors val="0"/>
        <c:ser>
          <c:idx val="0"/>
          <c:order val="0"/>
          <c:tx>
            <c:strRef>
              <c:f>'Ndertese qeveritare zyra'!$C$29</c:f>
              <c:strCache>
                <c:ptCount val="1"/>
                <c:pt idx="0">
                  <c:v>Ngrohje (kWh/m²)</c:v>
                </c:pt>
              </c:strCache>
            </c:strRef>
          </c:tx>
          <c:spPr>
            <a:solidFill>
              <a:srgbClr val="FF0000"/>
            </a:solidFill>
            <a:ln>
              <a:noFill/>
            </a:ln>
            <a:effectLst/>
          </c:spPr>
          <c:invertIfNegative val="0"/>
          <c:cat>
            <c:strRef>
              <c:f>'Ndertese qeveritare zyra'!$B$30:$B$33</c:f>
              <c:strCache>
                <c:ptCount val="4"/>
                <c:pt idx="0">
                  <c:v>Skenari Bazë (Pa masa)</c:v>
                </c:pt>
                <c:pt idx="1">
                  <c:v>Skenari i propozuar (M1)</c:v>
                </c:pt>
                <c:pt idx="2">
                  <c:v>Skenari i propozuar (M1+M2)</c:v>
                </c:pt>
                <c:pt idx="3">
                  <c:v>Skenari i propozuar (M1+M2+M3)</c:v>
                </c:pt>
              </c:strCache>
            </c:strRef>
          </c:cat>
          <c:val>
            <c:numRef>
              <c:f>'Ndertese qeveritare zyra'!$C$30:$C$33</c:f>
              <c:numCache>
                <c:formatCode>General</c:formatCode>
                <c:ptCount val="4"/>
                <c:pt idx="0">
                  <c:v>48.2</c:v>
                </c:pt>
                <c:pt idx="1">
                  <c:v>11.5</c:v>
                </c:pt>
                <c:pt idx="2">
                  <c:v>8.6</c:v>
                </c:pt>
                <c:pt idx="3">
                  <c:v>8.6</c:v>
                </c:pt>
              </c:numCache>
            </c:numRef>
          </c:val>
          <c:extLst>
            <c:ext xmlns:c16="http://schemas.microsoft.com/office/drawing/2014/chart" uri="{C3380CC4-5D6E-409C-BE32-E72D297353CC}">
              <c16:uniqueId val="{00000000-4F89-48A8-8E00-814E23C7BEF3}"/>
            </c:ext>
          </c:extLst>
        </c:ser>
        <c:ser>
          <c:idx val="1"/>
          <c:order val="1"/>
          <c:tx>
            <c:strRef>
              <c:f>'Ndertese qeveritare zyra'!$D$29</c:f>
              <c:strCache>
                <c:ptCount val="1"/>
                <c:pt idx="0">
                  <c:v>Ftohje (kWh/m²)</c:v>
                </c:pt>
              </c:strCache>
            </c:strRef>
          </c:tx>
          <c:spPr>
            <a:solidFill>
              <a:schemeClr val="tx1"/>
            </a:solidFill>
            <a:ln>
              <a:noFill/>
            </a:ln>
            <a:effectLst/>
          </c:spPr>
          <c:invertIfNegative val="0"/>
          <c:cat>
            <c:strRef>
              <c:f>'Ndertese qeveritare zyra'!$B$30:$B$33</c:f>
              <c:strCache>
                <c:ptCount val="4"/>
                <c:pt idx="0">
                  <c:v>Skenari Bazë (Pa masa)</c:v>
                </c:pt>
                <c:pt idx="1">
                  <c:v>Skenari i propozuar (M1)</c:v>
                </c:pt>
                <c:pt idx="2">
                  <c:v>Skenari i propozuar (M1+M2)</c:v>
                </c:pt>
                <c:pt idx="3">
                  <c:v>Skenari i propozuar (M1+M2+M3)</c:v>
                </c:pt>
              </c:strCache>
            </c:strRef>
          </c:cat>
          <c:val>
            <c:numRef>
              <c:f>'Ndertese qeveritare zyra'!$D$30:$D$33</c:f>
              <c:numCache>
                <c:formatCode>General</c:formatCode>
                <c:ptCount val="4"/>
                <c:pt idx="0">
                  <c:v>95.5</c:v>
                </c:pt>
                <c:pt idx="1">
                  <c:v>38.299999999999997</c:v>
                </c:pt>
                <c:pt idx="2">
                  <c:v>38.299999999999997</c:v>
                </c:pt>
                <c:pt idx="3">
                  <c:v>38.299999999999997</c:v>
                </c:pt>
              </c:numCache>
            </c:numRef>
          </c:val>
          <c:extLst>
            <c:ext xmlns:c16="http://schemas.microsoft.com/office/drawing/2014/chart" uri="{C3380CC4-5D6E-409C-BE32-E72D297353CC}">
              <c16:uniqueId val="{00000001-4F89-48A8-8E00-814E23C7BEF3}"/>
            </c:ext>
          </c:extLst>
        </c:ser>
        <c:ser>
          <c:idx val="2"/>
          <c:order val="2"/>
          <c:tx>
            <c:strRef>
              <c:f>'Ndertese qeveritare zyra'!$E$29</c:f>
              <c:strCache>
                <c:ptCount val="1"/>
                <c:pt idx="0">
                  <c:v>Elektricitet (kWh/m²)</c:v>
                </c:pt>
              </c:strCache>
            </c:strRef>
          </c:tx>
          <c:spPr>
            <a:solidFill>
              <a:srgbClr val="FFC000"/>
            </a:solidFill>
            <a:ln>
              <a:noFill/>
            </a:ln>
            <a:effectLst/>
          </c:spPr>
          <c:invertIfNegative val="0"/>
          <c:cat>
            <c:strRef>
              <c:f>'Ndertese qeveritare zyra'!$B$30:$B$33</c:f>
              <c:strCache>
                <c:ptCount val="4"/>
                <c:pt idx="0">
                  <c:v>Skenari Bazë (Pa masa)</c:v>
                </c:pt>
                <c:pt idx="1">
                  <c:v>Skenari i propozuar (M1)</c:v>
                </c:pt>
                <c:pt idx="2">
                  <c:v>Skenari i propozuar (M1+M2)</c:v>
                </c:pt>
                <c:pt idx="3">
                  <c:v>Skenari i propozuar (M1+M2+M3)</c:v>
                </c:pt>
              </c:strCache>
            </c:strRef>
          </c:cat>
          <c:val>
            <c:numRef>
              <c:f>'Ndertese qeveritare zyra'!$E$30:$E$33</c:f>
              <c:numCache>
                <c:formatCode>General</c:formatCode>
                <c:ptCount val="4"/>
                <c:pt idx="0">
                  <c:v>83.2</c:v>
                </c:pt>
                <c:pt idx="1">
                  <c:v>49.5</c:v>
                </c:pt>
                <c:pt idx="2">
                  <c:v>49.7</c:v>
                </c:pt>
                <c:pt idx="3">
                  <c:v>23.8</c:v>
                </c:pt>
              </c:numCache>
            </c:numRef>
          </c:val>
          <c:extLst>
            <c:ext xmlns:c16="http://schemas.microsoft.com/office/drawing/2014/chart" uri="{C3380CC4-5D6E-409C-BE32-E72D297353CC}">
              <c16:uniqueId val="{00000002-4F89-48A8-8E00-814E23C7BEF3}"/>
            </c:ext>
          </c:extLst>
        </c:ser>
        <c:ser>
          <c:idx val="3"/>
          <c:order val="3"/>
          <c:tx>
            <c:strRef>
              <c:f>'Ndertese qeveritare zyra'!$F$29</c:f>
              <c:strCache>
                <c:ptCount val="1"/>
                <c:pt idx="0">
                  <c:v>Total (kWh/m²)</c:v>
                </c:pt>
              </c:strCache>
            </c:strRef>
          </c:tx>
          <c:spPr>
            <a:solidFill>
              <a:srgbClr val="00B0F0"/>
            </a:solidFill>
            <a:ln>
              <a:noFill/>
            </a:ln>
            <a:effectLst/>
          </c:spPr>
          <c:invertIfNegative val="0"/>
          <c:cat>
            <c:strRef>
              <c:f>'Ndertese qeveritare zyra'!$B$30:$B$33</c:f>
              <c:strCache>
                <c:ptCount val="4"/>
                <c:pt idx="0">
                  <c:v>Skenari Bazë (Pa masa)</c:v>
                </c:pt>
                <c:pt idx="1">
                  <c:v>Skenari i propozuar (M1)</c:v>
                </c:pt>
                <c:pt idx="2">
                  <c:v>Skenari i propozuar (M1+M2)</c:v>
                </c:pt>
                <c:pt idx="3">
                  <c:v>Skenari i propozuar (M1+M2+M3)</c:v>
                </c:pt>
              </c:strCache>
            </c:strRef>
          </c:cat>
          <c:val>
            <c:numRef>
              <c:f>'Ndertese qeveritare zyra'!$F$30:$F$33</c:f>
              <c:numCache>
                <c:formatCode>0</c:formatCode>
                <c:ptCount val="4"/>
                <c:pt idx="0">
                  <c:v>226.89999999999998</c:v>
                </c:pt>
                <c:pt idx="1">
                  <c:v>99.3</c:v>
                </c:pt>
                <c:pt idx="2">
                  <c:v>96.6</c:v>
                </c:pt>
                <c:pt idx="3">
                  <c:v>70.5</c:v>
                </c:pt>
              </c:numCache>
            </c:numRef>
          </c:val>
          <c:extLst>
            <c:ext xmlns:c16="http://schemas.microsoft.com/office/drawing/2014/chart" uri="{C3380CC4-5D6E-409C-BE32-E72D297353CC}">
              <c16:uniqueId val="{00000003-4F89-48A8-8E00-814E23C7BEF3}"/>
            </c:ext>
          </c:extLst>
        </c:ser>
        <c:ser>
          <c:idx val="4"/>
          <c:order val="4"/>
          <c:tx>
            <c:strRef>
              <c:f>'Ndertese qeveritare zyra'!$G$29</c:f>
              <c:strCache>
                <c:ptCount val="1"/>
                <c:pt idx="0">
                  <c:v>Lënda djegëse e kursyer (kWh)</c:v>
                </c:pt>
              </c:strCache>
            </c:strRef>
          </c:tx>
          <c:spPr>
            <a:solidFill>
              <a:srgbClr val="00B050"/>
            </a:solidFill>
            <a:ln>
              <a:noFill/>
            </a:ln>
            <a:effectLst/>
          </c:spPr>
          <c:invertIfNegative val="0"/>
          <c:cat>
            <c:strRef>
              <c:f>'Ndertese qeveritare zyra'!$B$30:$B$33</c:f>
              <c:strCache>
                <c:ptCount val="4"/>
                <c:pt idx="0">
                  <c:v>Skenari Bazë (Pa masa)</c:v>
                </c:pt>
                <c:pt idx="1">
                  <c:v>Skenari i propozuar (M1)</c:v>
                </c:pt>
                <c:pt idx="2">
                  <c:v>Skenari i propozuar (M1+M2)</c:v>
                </c:pt>
                <c:pt idx="3">
                  <c:v>Skenari i propozuar (M1+M2+M3)</c:v>
                </c:pt>
              </c:strCache>
            </c:strRef>
          </c:cat>
          <c:val>
            <c:numRef>
              <c:f>'Ndertese qeveritare zyra'!$G$30:$G$33</c:f>
              <c:numCache>
                <c:formatCode>0</c:formatCode>
                <c:ptCount val="4"/>
                <c:pt idx="1">
                  <c:v>128.59999999999997</c:v>
                </c:pt>
                <c:pt idx="2">
                  <c:v>131.29999999999998</c:v>
                </c:pt>
                <c:pt idx="3">
                  <c:v>157.39999999999998</c:v>
                </c:pt>
              </c:numCache>
            </c:numRef>
          </c:val>
          <c:extLst>
            <c:ext xmlns:c16="http://schemas.microsoft.com/office/drawing/2014/chart" uri="{C3380CC4-5D6E-409C-BE32-E72D297353CC}">
              <c16:uniqueId val="{00000004-4F89-48A8-8E00-814E23C7BEF3}"/>
            </c:ext>
          </c:extLst>
        </c:ser>
        <c:dLbls>
          <c:showLegendKey val="0"/>
          <c:showVal val="0"/>
          <c:showCatName val="0"/>
          <c:showSerName val="0"/>
          <c:showPercent val="0"/>
          <c:showBubbleSize val="0"/>
        </c:dLbls>
        <c:gapWidth val="0"/>
        <c:axId val="1432294400"/>
        <c:axId val="1085794688"/>
      </c:barChart>
      <c:lineChart>
        <c:grouping val="standard"/>
        <c:varyColors val="0"/>
        <c:ser>
          <c:idx val="5"/>
          <c:order val="5"/>
          <c:tx>
            <c:strRef>
              <c:f>'Ndertese qeveritare zyra'!$H$29</c:f>
              <c:strCache>
                <c:ptCount val="1"/>
                <c:pt idx="0">
                  <c:v>Lënda djegëse  e kursyer (%)</c:v>
                </c:pt>
              </c:strCache>
            </c:strRef>
          </c:tx>
          <c:spPr>
            <a:ln w="28575" cap="rnd">
              <a:solidFill>
                <a:schemeClr val="accent6"/>
              </a:solidFill>
              <a:round/>
            </a:ln>
            <a:effectLst/>
          </c:spPr>
          <c:marker>
            <c:symbol val="circle"/>
            <c:size val="5"/>
            <c:spPr>
              <a:solidFill>
                <a:schemeClr val="accent6"/>
              </a:solidFill>
              <a:ln w="9525">
                <a:solidFill>
                  <a:schemeClr val="accent6"/>
                </a:solidFill>
              </a:ln>
              <a:effectLst/>
            </c:spPr>
          </c:marker>
          <c:dLbls>
            <c:dLbl>
              <c:idx val="1"/>
              <c:layout>
                <c:manualLayout>
                  <c:x val="-3.541076487252133E-2"/>
                  <c:y val="-6.63716814159292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F89-48A8-8E00-814E23C7BEF3}"/>
                </c:ext>
              </c:extLst>
            </c:dLbl>
            <c:dLbl>
              <c:idx val="2"/>
              <c:layout>
                <c:manualLayout>
                  <c:x val="-4.2492917847025496E-2"/>
                  <c:y val="-7.374631268436578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4F89-48A8-8E00-814E23C7BEF3}"/>
                </c:ext>
              </c:extLst>
            </c:dLbl>
            <c:dLbl>
              <c:idx val="3"/>
              <c:layout>
                <c:manualLayout>
                  <c:x val="-9.6789423984891584E-2"/>
                  <c:y val="-7.005899705014749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4F89-48A8-8E00-814E23C7BEF3}"/>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'Ndertese qeveritare zyra'!$B$30:$B$33</c:f>
              <c:strCache>
                <c:ptCount val="4"/>
                <c:pt idx="0">
                  <c:v>Skenari Bazë (Pa masa)</c:v>
                </c:pt>
                <c:pt idx="1">
                  <c:v>Skenari i propozuar (M1)</c:v>
                </c:pt>
                <c:pt idx="2">
                  <c:v>Skenari i propozuar (M1+M2)</c:v>
                </c:pt>
                <c:pt idx="3">
                  <c:v>Skenari i propozuar (M1+M2+M3)</c:v>
                </c:pt>
              </c:strCache>
            </c:strRef>
          </c:cat>
          <c:val>
            <c:numRef>
              <c:f>'Ndertese qeveritare zyra'!$H$30:$H$33</c:f>
              <c:numCache>
                <c:formatCode>0.0%</c:formatCode>
                <c:ptCount val="4"/>
                <c:pt idx="1">
                  <c:v>0.5623622741295724</c:v>
                </c:pt>
                <c:pt idx="2">
                  <c:v>0.57426178933450855</c:v>
                </c:pt>
                <c:pt idx="3">
                  <c:v>0.68929043631555742</c:v>
                </c:pt>
              </c:numCache>
            </c:numRef>
          </c:val>
          <c:smooth val="0"/>
          <c:extLst>
            <c:ext xmlns:c16="http://schemas.microsoft.com/office/drawing/2014/chart" uri="{C3380CC4-5D6E-409C-BE32-E72D297353CC}">
              <c16:uniqueId val="{00000008-4F89-48A8-8E00-814E23C7BEF3}"/>
            </c:ext>
          </c:extLst>
        </c:ser>
        <c:dLbls>
          <c:showLegendKey val="0"/>
          <c:showVal val="0"/>
          <c:showCatName val="0"/>
          <c:showSerName val="0"/>
          <c:showPercent val="0"/>
          <c:showBubbleSize val="0"/>
        </c:dLbls>
        <c:marker val="1"/>
        <c:smooth val="0"/>
        <c:axId val="1085800672"/>
        <c:axId val="1085798496"/>
      </c:lineChart>
      <c:catAx>
        <c:axId val="14322944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crossAx val="1085794688"/>
        <c:crosses val="autoZero"/>
        <c:auto val="1"/>
        <c:lblAlgn val="ctr"/>
        <c:lblOffset val="100"/>
        <c:noMultiLvlLbl val="0"/>
      </c:catAx>
      <c:valAx>
        <c:axId val="10857946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0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Konsumi specifik vjetor i lëndës djegëse sipas përdorimit (kWh/m²/Vit) - Ndërtesë e </a:t>
                </a:r>
                <a:r>
                  <a:rPr lang="sq-AL" sz="1000" b="0" i="0" u="none" strike="noStrike" kern="1200" spc="0" baseline="0">
                    <a:solidFill>
                      <a:sysClr val="windowText" lastClr="000000">
                        <a:lumMod val="65000"/>
                        <a:lumOff val="35000"/>
                      </a:sysClr>
                    </a:solidFill>
                    <a:effectLst/>
                    <a:latin typeface="Times New Roman" panose="02020603050405020304" pitchFamily="18" charset="0"/>
                    <a:cs typeface="Times New Roman" panose="02020603050405020304" pitchFamily="18" charset="0"/>
                  </a:rPr>
                  <a:t>administratës shtetërore administratës shtetërore </a:t>
                </a:r>
                <a:endParaRPr lang="en-US" sz="10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endParaRPr>
              </a:p>
            </c:rich>
          </c:tx>
          <c:layout>
            <c:manualLayout>
              <c:xMode val="edge"/>
              <c:yMode val="edge"/>
              <c:x val="0"/>
              <c:y val="0.1321690554867781"/>
            </c:manualLayout>
          </c:layout>
          <c:overlay val="0"/>
          <c:spPr>
            <a:noFill/>
            <a:ln>
              <a:noFill/>
            </a:ln>
            <a:effectLst/>
          </c:spPr>
          <c:txPr>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crossAx val="1432294400"/>
        <c:crosses val="autoZero"/>
        <c:crossBetween val="between"/>
      </c:valAx>
      <c:valAx>
        <c:axId val="1085798496"/>
        <c:scaling>
          <c:orientation val="minMax"/>
        </c:scaling>
        <c:delete val="0"/>
        <c:axPos val="r"/>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Lënda djegëse vjetore e kursyer (%)</a:t>
                </a:r>
              </a:p>
            </c:rich>
          </c:tx>
          <c:overlay val="0"/>
          <c:spPr>
            <a:noFill/>
            <a:ln>
              <a:noFill/>
            </a:ln>
            <a:effectLst/>
          </c:spPr>
          <c:txPr>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numFmt formatCode="0.0%" sourceLinked="1"/>
        <c:majorTickMark val="out"/>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crossAx val="1085800672"/>
        <c:crosses val="max"/>
        <c:crossBetween val="between"/>
      </c:valAx>
      <c:catAx>
        <c:axId val="1085800672"/>
        <c:scaling>
          <c:orientation val="minMax"/>
        </c:scaling>
        <c:delete val="1"/>
        <c:axPos val="b"/>
        <c:numFmt formatCode="General" sourceLinked="1"/>
        <c:majorTickMark val="out"/>
        <c:minorTickMark val="none"/>
        <c:tickLblPos val="nextTo"/>
        <c:crossAx val="1085798496"/>
        <c:crosses val="autoZero"/>
        <c:auto val="1"/>
        <c:lblAlgn val="ctr"/>
        <c:lblOffset val="100"/>
        <c:noMultiLvlLbl val="0"/>
      </c:catAx>
      <c:spPr>
        <a:noFill/>
        <a:ln>
          <a:noFill/>
        </a:ln>
        <a:effectLst/>
      </c:spPr>
    </c:plotArea>
    <c:legend>
      <c:legendPos val="b"/>
      <c:layout>
        <c:manualLayout>
          <c:xMode val="edge"/>
          <c:yMode val="edge"/>
          <c:x val="6.8109966311487788E-2"/>
          <c:y val="0.88312830881785487"/>
          <c:w val="0.92917971288342016"/>
          <c:h val="9.4253891626902481E-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sz="1200">
          <a:latin typeface="Times New Roman" panose="02020603050405020304" pitchFamily="18" charset="0"/>
          <a:cs typeface="Times New Roman" panose="02020603050405020304" pitchFamily="18" charset="0"/>
        </a:defRPr>
      </a:pPr>
      <a:endParaRPr lang="sq-AL"/>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rtl="0">
              <a:defRPr sz="144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Treguesit e qëndrueshmërisë financiare sipas skenarëve - </a:t>
            </a:r>
            <a:r>
              <a:rPr lang="en-US" sz="14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Ndërtesë e </a:t>
            </a:r>
            <a:r>
              <a:rPr lang="sq-AL" sz="1400" b="0" i="0" u="none" strike="noStrike" kern="1200" spc="0" baseline="0">
                <a:solidFill>
                  <a:sysClr val="windowText" lastClr="000000">
                    <a:lumMod val="65000"/>
                    <a:lumOff val="35000"/>
                  </a:sysClr>
                </a:solidFill>
                <a:effectLst/>
                <a:latin typeface="Times New Roman" panose="02020603050405020304" pitchFamily="18" charset="0"/>
                <a:cs typeface="Times New Roman" panose="02020603050405020304" pitchFamily="18" charset="0"/>
              </a:rPr>
              <a:t>administratës shtetërore</a:t>
            </a:r>
            <a:endParaRPr lang="en-US"/>
          </a:p>
        </c:rich>
      </c:tx>
      <c:overlay val="0"/>
      <c:spPr>
        <a:noFill/>
        <a:ln>
          <a:noFill/>
        </a:ln>
        <a:effectLst/>
      </c:spPr>
      <c:txPr>
        <a:bodyPr rot="0" spcFirstLastPara="1" vertOverflow="ellipsis" vert="horz" wrap="square" anchor="ctr" anchorCtr="1"/>
        <a:lstStyle/>
        <a:p>
          <a:pPr algn="ctr" rtl="0">
            <a:defRPr sz="144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autoTitleDeleted val="0"/>
    <c:plotArea>
      <c:layout>
        <c:manualLayout>
          <c:layoutTarget val="inner"/>
          <c:xMode val="edge"/>
          <c:yMode val="edge"/>
          <c:x val="4.5279136248155008E-2"/>
          <c:y val="0.12236665257079136"/>
          <c:w val="0.93204948754088601"/>
          <c:h val="0.51586105384895564"/>
        </c:manualLayout>
      </c:layout>
      <c:barChart>
        <c:barDir val="col"/>
        <c:grouping val="stacked"/>
        <c:varyColors val="0"/>
        <c:ser>
          <c:idx val="0"/>
          <c:order val="0"/>
          <c:tx>
            <c:strRef>
              <c:f>'Ndertese qeveritare zyra'!$B$37</c:f>
              <c:strCache>
                <c:ptCount val="1"/>
                <c:pt idx="0">
                  <c:v>Skenari Bazë (Pa masa)</c:v>
                </c:pt>
              </c:strCache>
            </c:strRef>
          </c:tx>
          <c:spPr>
            <a:solidFill>
              <a:schemeClr val="accent1"/>
            </a:solidFill>
            <a:ln>
              <a:noFill/>
            </a:ln>
            <a:effectLst/>
          </c:spPr>
          <c:invertIfNegative val="0"/>
          <c:cat>
            <c:multiLvlStrRef>
              <c:f>'Ndertese qeveritare zyra'!$C$36:$F$40</c:f>
              <c:multiLvlStrCache>
                <c:ptCount val="4"/>
                <c:lvl>
                  <c:pt idx="0">
                    <c:v>8.6</c:v>
                  </c:pt>
                  <c:pt idx="1">
                    <c:v>13.0</c:v>
                  </c:pt>
                  <c:pt idx="2">
                    <c:v>2.2</c:v>
                  </c:pt>
                  <c:pt idx="3">
                    <c:v>654825</c:v>
                  </c:pt>
                </c:lvl>
                <c:lvl>
                  <c:pt idx="0">
                    <c:v>9.6</c:v>
                  </c:pt>
                  <c:pt idx="1">
                    <c:v>11.0</c:v>
                  </c:pt>
                  <c:pt idx="2">
                    <c:v>2.2</c:v>
                  </c:pt>
                  <c:pt idx="3">
                    <c:v>476861</c:v>
                  </c:pt>
                </c:lvl>
                <c:lvl>
                  <c:pt idx="0">
                    <c:v>8.3</c:v>
                  </c:pt>
                  <c:pt idx="1">
                    <c:v>13.5</c:v>
                  </c:pt>
                  <c:pt idx="2">
                    <c:v>2.3</c:v>
                  </c:pt>
                  <c:pt idx="3">
                    <c:v>553014</c:v>
                  </c:pt>
                </c:lvl>
                <c:lvl>
                  <c:pt idx="0">
                    <c:v>SP (Vite)</c:v>
                  </c:pt>
                  <c:pt idx="1">
                    <c:v>IRR (%)</c:v>
                  </c:pt>
                  <c:pt idx="2">
                    <c:v>B-C</c:v>
                  </c:pt>
                  <c:pt idx="3">
                    <c:v>NPV (€)</c:v>
                  </c:pt>
                </c:lvl>
              </c:multiLvlStrCache>
            </c:multiLvlStrRef>
          </c:cat>
          <c:val>
            <c:numRef>
              <c:f>'Ndertese qeveritare zyra'!$C$37:$E$37</c:f>
              <c:numCache>
                <c:formatCode>General</c:formatCode>
                <c:ptCount val="3"/>
              </c:numCache>
            </c:numRef>
          </c:val>
          <c:extLst>
            <c:ext xmlns:c16="http://schemas.microsoft.com/office/drawing/2014/chart" uri="{C3380CC4-5D6E-409C-BE32-E72D297353CC}">
              <c16:uniqueId val="{00000000-45B9-470C-84C1-E99EA552E9E1}"/>
            </c:ext>
          </c:extLst>
        </c:ser>
        <c:ser>
          <c:idx val="1"/>
          <c:order val="1"/>
          <c:tx>
            <c:strRef>
              <c:f>'Ndertese qeveritare zyra'!$B$38</c:f>
              <c:strCache>
                <c:ptCount val="1"/>
                <c:pt idx="0">
                  <c:v>Skenari i propozuar (M1)</c:v>
                </c:pt>
              </c:strCache>
            </c:strRef>
          </c:tx>
          <c:spPr>
            <a:solidFill>
              <a:srgbClr val="00B0F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'Ndertese qeveritare zyra'!$C$36:$F$40</c:f>
              <c:multiLvlStrCache>
                <c:ptCount val="4"/>
                <c:lvl>
                  <c:pt idx="0">
                    <c:v>8.6</c:v>
                  </c:pt>
                  <c:pt idx="1">
                    <c:v>13.0</c:v>
                  </c:pt>
                  <c:pt idx="2">
                    <c:v>2.2</c:v>
                  </c:pt>
                  <c:pt idx="3">
                    <c:v>654825</c:v>
                  </c:pt>
                </c:lvl>
                <c:lvl>
                  <c:pt idx="0">
                    <c:v>9.6</c:v>
                  </c:pt>
                  <c:pt idx="1">
                    <c:v>11.0</c:v>
                  </c:pt>
                  <c:pt idx="2">
                    <c:v>2.2</c:v>
                  </c:pt>
                  <c:pt idx="3">
                    <c:v>476861</c:v>
                  </c:pt>
                </c:lvl>
                <c:lvl>
                  <c:pt idx="0">
                    <c:v>8.3</c:v>
                  </c:pt>
                  <c:pt idx="1">
                    <c:v>13.5</c:v>
                  </c:pt>
                  <c:pt idx="2">
                    <c:v>2.3</c:v>
                  </c:pt>
                  <c:pt idx="3">
                    <c:v>553014</c:v>
                  </c:pt>
                </c:lvl>
                <c:lvl>
                  <c:pt idx="0">
                    <c:v>SP (Vite)</c:v>
                  </c:pt>
                  <c:pt idx="1">
                    <c:v>IRR (%)</c:v>
                  </c:pt>
                  <c:pt idx="2">
                    <c:v>B-C</c:v>
                  </c:pt>
                  <c:pt idx="3">
                    <c:v>NPV (€)</c:v>
                  </c:pt>
                </c:lvl>
              </c:multiLvlStrCache>
            </c:multiLvlStrRef>
          </c:cat>
          <c:val>
            <c:numRef>
              <c:f>'Ndertese qeveritare zyra'!$C$38:$E$38</c:f>
              <c:numCache>
                <c:formatCode>General</c:formatCode>
                <c:ptCount val="3"/>
                <c:pt idx="0">
                  <c:v>8.3000000000000007</c:v>
                </c:pt>
                <c:pt idx="1">
                  <c:v>13.5</c:v>
                </c:pt>
                <c:pt idx="2">
                  <c:v>2.2999999999999998</c:v>
                </c:pt>
              </c:numCache>
            </c:numRef>
          </c:val>
          <c:extLst>
            <c:ext xmlns:c16="http://schemas.microsoft.com/office/drawing/2014/chart" uri="{C3380CC4-5D6E-409C-BE32-E72D297353CC}">
              <c16:uniqueId val="{00000001-45B9-470C-84C1-E99EA552E9E1}"/>
            </c:ext>
          </c:extLst>
        </c:ser>
        <c:ser>
          <c:idx val="2"/>
          <c:order val="2"/>
          <c:tx>
            <c:strRef>
              <c:f>'Ndertese qeveritare zyra'!$B$39</c:f>
              <c:strCache>
                <c:ptCount val="1"/>
                <c:pt idx="0">
                  <c:v>Skenari i propozuar (M1+M2)</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'Ndertese qeveritare zyra'!$C$36:$E$36</c:f>
              <c:strCache>
                <c:ptCount val="3"/>
                <c:pt idx="0">
                  <c:v>SP (Vite)</c:v>
                </c:pt>
                <c:pt idx="1">
                  <c:v>IRR (%)</c:v>
                </c:pt>
                <c:pt idx="2">
                  <c:v>B-C</c:v>
                </c:pt>
              </c:strCache>
            </c:strRef>
          </c:cat>
          <c:val>
            <c:numRef>
              <c:f>'Ndertese qeveritare zyra'!$C$39:$E$39</c:f>
              <c:numCache>
                <c:formatCode>0.0</c:formatCode>
                <c:ptCount val="3"/>
                <c:pt idx="0" formatCode="General">
                  <c:v>9.6</c:v>
                </c:pt>
                <c:pt idx="1">
                  <c:v>11</c:v>
                </c:pt>
                <c:pt idx="2" formatCode="General">
                  <c:v>2.2000000000000002</c:v>
                </c:pt>
              </c:numCache>
            </c:numRef>
          </c:val>
          <c:extLst>
            <c:ext xmlns:c16="http://schemas.microsoft.com/office/drawing/2014/chart" uri="{C3380CC4-5D6E-409C-BE32-E72D297353CC}">
              <c16:uniqueId val="{00000002-45B9-470C-84C1-E99EA552E9E1}"/>
            </c:ext>
          </c:extLst>
        </c:ser>
        <c:ser>
          <c:idx val="3"/>
          <c:order val="3"/>
          <c:tx>
            <c:strRef>
              <c:f>'Ndertese qeveritare zyra'!$B$40</c:f>
              <c:strCache>
                <c:ptCount val="1"/>
                <c:pt idx="0">
                  <c:v>Skenari i propozuar (M1+M2+M3)</c:v>
                </c:pt>
              </c:strCache>
            </c:strRef>
          </c:tx>
          <c:spPr>
            <a:solidFill>
              <a:srgbClr val="00B05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'Ndertese qeveritare zyra'!$C$36:$E$36</c:f>
              <c:strCache>
                <c:ptCount val="3"/>
                <c:pt idx="0">
                  <c:v>SP (Vite)</c:v>
                </c:pt>
                <c:pt idx="1">
                  <c:v>IRR (%)</c:v>
                </c:pt>
                <c:pt idx="2">
                  <c:v>B-C</c:v>
                </c:pt>
              </c:strCache>
            </c:strRef>
          </c:cat>
          <c:val>
            <c:numRef>
              <c:f>'Ndertese qeveritare zyra'!$C$40:$E$40</c:f>
              <c:numCache>
                <c:formatCode>0.0</c:formatCode>
                <c:ptCount val="3"/>
                <c:pt idx="0">
                  <c:v>8.6295999999999999</c:v>
                </c:pt>
                <c:pt idx="1">
                  <c:v>12.99</c:v>
                </c:pt>
                <c:pt idx="2" formatCode="General">
                  <c:v>2.2000000000000002</c:v>
                </c:pt>
              </c:numCache>
            </c:numRef>
          </c:val>
          <c:extLst>
            <c:ext xmlns:c16="http://schemas.microsoft.com/office/drawing/2014/chart" uri="{C3380CC4-5D6E-409C-BE32-E72D297353CC}">
              <c16:uniqueId val="{00000003-45B9-470C-84C1-E99EA552E9E1}"/>
            </c:ext>
          </c:extLst>
        </c:ser>
        <c:dLbls>
          <c:showLegendKey val="0"/>
          <c:showVal val="0"/>
          <c:showCatName val="0"/>
          <c:showSerName val="0"/>
          <c:showPercent val="0"/>
          <c:showBubbleSize val="0"/>
        </c:dLbls>
        <c:gapWidth val="0"/>
        <c:axId val="1085799040"/>
        <c:axId val="1085799584"/>
      </c:barChart>
      <c:catAx>
        <c:axId val="10857990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crossAx val="1085799584"/>
        <c:crosses val="autoZero"/>
        <c:auto val="1"/>
        <c:lblAlgn val="ctr"/>
        <c:lblOffset val="100"/>
        <c:noMultiLvlLbl val="0"/>
      </c:catAx>
      <c:valAx>
        <c:axId val="10857995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crossAx val="1085799040"/>
        <c:crosses val="autoZero"/>
        <c:crossBetween val="between"/>
      </c:valAx>
      <c:spPr>
        <a:noFill/>
        <a:ln>
          <a:noFill/>
        </a:ln>
        <a:effectLst/>
      </c:spPr>
    </c:plotArea>
    <c:legend>
      <c:legendPos val="b"/>
      <c:legendEntry>
        <c:idx val="0"/>
        <c:delete val="1"/>
      </c:legendEntry>
      <c:layout>
        <c:manualLayout>
          <c:xMode val="edge"/>
          <c:yMode val="edge"/>
          <c:x val="4.3202372467852903E-3"/>
          <c:y val="0.93518975364130985"/>
          <c:w val="0.99567976275321468"/>
          <c:h val="6.4810246358690149E-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sq-A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sz="1200">
          <a:latin typeface="Times New Roman" panose="02020603050405020304" pitchFamily="18" charset="0"/>
          <a:cs typeface="Times New Roman" panose="02020603050405020304" pitchFamily="18" charset="0"/>
        </a:defRPr>
      </a:pPr>
      <a:endParaRPr lang="sq-AL"/>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cap="none" spc="0" normalizeH="0" baseline="0">
                <a:solidFill>
                  <a:schemeClr val="dk1">
                    <a:lumMod val="50000"/>
                    <a:lumOff val="50000"/>
                  </a:schemeClr>
                </a:solidFill>
                <a:latin typeface="Times New Roman" panose="02020603050405020304" pitchFamily="18" charset="0"/>
                <a:ea typeface="+mj-ea"/>
                <a:cs typeface="Times New Roman" panose="02020603050405020304" pitchFamily="18" charset="0"/>
              </a:defRPr>
            </a:pPr>
            <a:r>
              <a:rPr lang="en-US" sz="1100" b="1" i="0" u="none" strike="noStrike" kern="1200" baseline="0">
                <a:solidFill>
                  <a:sysClr val="windowText" lastClr="000000">
                    <a:lumMod val="65000"/>
                    <a:lumOff val="35000"/>
                  </a:sysClr>
                </a:solidFill>
                <a:latin typeface="Times New Roman" panose="02020603050405020304" pitchFamily="18" charset="0"/>
                <a:cs typeface="Times New Roman" panose="02020603050405020304" pitchFamily="18" charset="0"/>
              </a:rPr>
              <a:t>K</a:t>
            </a:r>
            <a:r>
              <a:rPr lang="sq-AL" sz="1100" b="1" i="0" u="none" strike="noStrike" cap="none" normalizeH="0" baseline="0">
                <a:effectLst/>
              </a:rPr>
              <a:t>ë</a:t>
            </a:r>
            <a:r>
              <a:rPr lang="en-US" sz="1100" b="1" i="0" u="none" strike="noStrike" kern="1200" baseline="0">
                <a:solidFill>
                  <a:sysClr val="windowText" lastClr="000000">
                    <a:lumMod val="65000"/>
                    <a:lumOff val="35000"/>
                  </a:sysClr>
                </a:solidFill>
                <a:latin typeface="Times New Roman" panose="02020603050405020304" pitchFamily="18" charset="0"/>
                <a:cs typeface="Times New Roman" panose="02020603050405020304" pitchFamily="18" charset="0"/>
              </a:rPr>
              <a:t>rksesa p</a:t>
            </a:r>
            <a:r>
              <a:rPr lang="sq-AL" sz="1100" b="1" i="0" u="none" strike="noStrike" cap="none" normalizeH="0" baseline="0">
                <a:effectLst/>
              </a:rPr>
              <a:t>ë</a:t>
            </a:r>
            <a:r>
              <a:rPr lang="en-US" sz="1100" b="1" i="0" u="none" strike="noStrike" kern="1200" baseline="0">
                <a:solidFill>
                  <a:sysClr val="windowText" lastClr="000000">
                    <a:lumMod val="65000"/>
                    <a:lumOff val="35000"/>
                  </a:sysClr>
                </a:solidFill>
                <a:latin typeface="Times New Roman" panose="02020603050405020304" pitchFamily="18" charset="0"/>
                <a:cs typeface="Times New Roman" panose="02020603050405020304" pitchFamily="18" charset="0"/>
              </a:rPr>
              <a:t>r energji sipas zonave klimatike (kWh/vit) - Banes</a:t>
            </a:r>
            <a:r>
              <a:rPr lang="sq-AL" sz="1100" b="1" i="0" u="none" strike="noStrike" cap="none" normalizeH="0" baseline="0">
                <a:effectLst/>
              </a:rPr>
              <a:t>ë</a:t>
            </a:r>
            <a:r>
              <a:rPr lang="en-US" sz="1100" b="1" i="0" u="none" strike="noStrike" cap="none" normalizeH="0" baseline="0">
                <a:effectLst/>
              </a:rPr>
              <a:t> e kategorise R2 A-80m</a:t>
            </a:r>
            <a:r>
              <a:rPr lang="en-US" sz="1100" b="1" i="0" u="none" strike="noStrike" cap="none" normalizeH="0" baseline="0">
                <a:effectLst/>
                <a:latin typeface="Times New Roman" panose="02020603050405020304" pitchFamily="18" charset="0"/>
                <a:cs typeface="Times New Roman" panose="02020603050405020304" pitchFamily="18" charset="0"/>
              </a:rPr>
              <a:t>²</a:t>
            </a:r>
            <a:r>
              <a:rPr lang="en-US" sz="1100" b="1" i="0" u="none" strike="noStrike" kern="1200" baseline="0">
                <a:solidFill>
                  <a:sysClr val="windowText" lastClr="000000">
                    <a:lumMod val="65000"/>
                    <a:lumOff val="35000"/>
                  </a:sysClr>
                </a:solidFill>
                <a:latin typeface="Times New Roman" panose="02020603050405020304" pitchFamily="18" charset="0"/>
                <a:cs typeface="Times New Roman" panose="02020603050405020304" pitchFamily="18" charset="0"/>
              </a:rPr>
              <a:t> </a:t>
            </a:r>
          </a:p>
        </c:rich>
      </c:tx>
      <c:layout>
        <c:manualLayout>
          <c:xMode val="edge"/>
          <c:yMode val="edge"/>
          <c:x val="0.15335145244092696"/>
          <c:y val="1.0075566750629723E-2"/>
        </c:manualLayout>
      </c:layout>
      <c:overlay val="0"/>
      <c:spPr>
        <a:noFill/>
        <a:ln>
          <a:noFill/>
        </a:ln>
        <a:effectLst/>
      </c:spPr>
      <c:txPr>
        <a:bodyPr rot="0" spcFirstLastPara="1" vertOverflow="ellipsis" vert="horz" wrap="square" anchor="ctr" anchorCtr="1"/>
        <a:lstStyle/>
        <a:p>
          <a:pPr>
            <a:defRPr sz="1100" b="1" i="0" u="none" strike="noStrike" kern="1200" cap="none" spc="0" normalizeH="0" baseline="0">
              <a:solidFill>
                <a:schemeClr val="dk1">
                  <a:lumMod val="50000"/>
                  <a:lumOff val="50000"/>
                </a:schemeClr>
              </a:solidFill>
              <a:latin typeface="Times New Roman" panose="02020603050405020304" pitchFamily="18" charset="0"/>
              <a:ea typeface="+mj-ea"/>
              <a:cs typeface="Times New Roman" panose="02020603050405020304" pitchFamily="18" charset="0"/>
            </a:defRPr>
          </a:pPr>
          <a:endParaRPr lang="sq-AL"/>
        </a:p>
      </c:txPr>
    </c:title>
    <c:autoTitleDeleted val="0"/>
    <c:plotArea>
      <c:layout>
        <c:manualLayout>
          <c:layoutTarget val="inner"/>
          <c:xMode val="edge"/>
          <c:yMode val="edge"/>
          <c:x val="0.16002129129556997"/>
          <c:y val="9.7481240537628008E-2"/>
          <c:w val="0.72560502316862152"/>
          <c:h val="0.72081371440660602"/>
        </c:manualLayout>
      </c:layout>
      <c:barChart>
        <c:barDir val="col"/>
        <c:grouping val="stacked"/>
        <c:varyColors val="0"/>
        <c:ser>
          <c:idx val="0"/>
          <c:order val="0"/>
          <c:tx>
            <c:strRef>
              <c:f>'Banese apartement'!$Q$27</c:f>
              <c:strCache>
                <c:ptCount val="1"/>
                <c:pt idx="0">
                  <c:v>Zona A</c:v>
                </c:pt>
              </c:strCache>
            </c:strRef>
          </c:tx>
          <c:spPr>
            <a:solidFill>
              <a:srgbClr val="00B050"/>
            </a:solidFill>
            <a:ln>
              <a:noFill/>
            </a:ln>
            <a:effectLst/>
          </c:spPr>
          <c:invertIfNegative val="0"/>
          <c:cat>
            <c:strRef>
              <c:f>'Banese apartement'!$P$28:$P$31</c:f>
              <c:strCache>
                <c:ptCount val="4"/>
                <c:pt idx="0">
                  <c:v>Skenari Bazë (Pa masa)</c:v>
                </c:pt>
                <c:pt idx="1">
                  <c:v>Skenari i propozuar (M1)</c:v>
                </c:pt>
                <c:pt idx="2">
                  <c:v>Skenari i propozuar (M1+M2)</c:v>
                </c:pt>
                <c:pt idx="3">
                  <c:v>Skenari i propozuar (M1+M2+M3)</c:v>
                </c:pt>
              </c:strCache>
            </c:strRef>
          </c:cat>
          <c:val>
            <c:numRef>
              <c:f>'Banese apartement'!$Q$28:$Q$31</c:f>
              <c:numCache>
                <c:formatCode>General</c:formatCode>
                <c:ptCount val="4"/>
                <c:pt idx="0">
                  <c:v>22639</c:v>
                </c:pt>
                <c:pt idx="1">
                  <c:v>12049</c:v>
                </c:pt>
                <c:pt idx="2">
                  <c:v>10618</c:v>
                </c:pt>
                <c:pt idx="3">
                  <c:v>2835</c:v>
                </c:pt>
              </c:numCache>
            </c:numRef>
          </c:val>
          <c:extLst>
            <c:ext xmlns:c16="http://schemas.microsoft.com/office/drawing/2014/chart" uri="{C3380CC4-5D6E-409C-BE32-E72D297353CC}">
              <c16:uniqueId val="{00000000-BDFD-4361-A1DA-1F148E3AF8AE}"/>
            </c:ext>
          </c:extLst>
        </c:ser>
        <c:ser>
          <c:idx val="1"/>
          <c:order val="1"/>
          <c:tx>
            <c:strRef>
              <c:f>'Banese apartement'!$R$27</c:f>
              <c:strCache>
                <c:ptCount val="1"/>
                <c:pt idx="0">
                  <c:v>Zona B</c:v>
                </c:pt>
              </c:strCache>
            </c:strRef>
          </c:tx>
          <c:spPr>
            <a:solidFill>
              <a:schemeClr val="accent5">
                <a:lumMod val="40000"/>
                <a:lumOff val="60000"/>
              </a:schemeClr>
            </a:solidFill>
            <a:ln>
              <a:noFill/>
            </a:ln>
            <a:effectLst/>
          </c:spPr>
          <c:invertIfNegative val="0"/>
          <c:cat>
            <c:strRef>
              <c:f>'Banese apartement'!$P$28:$P$31</c:f>
              <c:strCache>
                <c:ptCount val="4"/>
                <c:pt idx="0">
                  <c:v>Skenari Bazë (Pa masa)</c:v>
                </c:pt>
                <c:pt idx="1">
                  <c:v>Skenari i propozuar (M1)</c:v>
                </c:pt>
                <c:pt idx="2">
                  <c:v>Skenari i propozuar (M1+M2)</c:v>
                </c:pt>
                <c:pt idx="3">
                  <c:v>Skenari i propozuar (M1+M2+M3)</c:v>
                </c:pt>
              </c:strCache>
            </c:strRef>
          </c:cat>
          <c:val>
            <c:numRef>
              <c:f>'Banese apartement'!$R$28:$R$31</c:f>
              <c:numCache>
                <c:formatCode>General</c:formatCode>
                <c:ptCount val="4"/>
                <c:pt idx="0">
                  <c:v>26391</c:v>
                </c:pt>
                <c:pt idx="1">
                  <c:v>13446</c:v>
                </c:pt>
                <c:pt idx="2">
                  <c:v>12076</c:v>
                </c:pt>
                <c:pt idx="3">
                  <c:v>5698</c:v>
                </c:pt>
              </c:numCache>
            </c:numRef>
          </c:val>
          <c:extLst>
            <c:ext xmlns:c16="http://schemas.microsoft.com/office/drawing/2014/chart" uri="{C3380CC4-5D6E-409C-BE32-E72D297353CC}">
              <c16:uniqueId val="{00000001-BDFD-4361-A1DA-1F148E3AF8AE}"/>
            </c:ext>
          </c:extLst>
        </c:ser>
        <c:ser>
          <c:idx val="2"/>
          <c:order val="2"/>
          <c:tx>
            <c:strRef>
              <c:f>'Banese apartement'!$S$27</c:f>
              <c:strCache>
                <c:ptCount val="1"/>
                <c:pt idx="0">
                  <c:v>Zona C</c:v>
                </c:pt>
              </c:strCache>
            </c:strRef>
          </c:tx>
          <c:spPr>
            <a:solidFill>
              <a:srgbClr val="FF0000"/>
            </a:solidFill>
            <a:ln>
              <a:noFill/>
            </a:ln>
            <a:effectLst/>
          </c:spPr>
          <c:invertIfNegative val="0"/>
          <c:cat>
            <c:strRef>
              <c:f>'Banese apartement'!$P$28:$P$31</c:f>
              <c:strCache>
                <c:ptCount val="4"/>
                <c:pt idx="0">
                  <c:v>Skenari Bazë (Pa masa)</c:v>
                </c:pt>
                <c:pt idx="1">
                  <c:v>Skenari i propozuar (M1)</c:v>
                </c:pt>
                <c:pt idx="2">
                  <c:v>Skenari i propozuar (M1+M2)</c:v>
                </c:pt>
                <c:pt idx="3">
                  <c:v>Skenari i propozuar (M1+M2+M3)</c:v>
                </c:pt>
              </c:strCache>
            </c:strRef>
          </c:cat>
          <c:val>
            <c:numRef>
              <c:f>'Banese apartement'!$S$28:$S$31</c:f>
              <c:numCache>
                <c:formatCode>General</c:formatCode>
                <c:ptCount val="4"/>
                <c:pt idx="0">
                  <c:v>28149</c:v>
                </c:pt>
                <c:pt idx="1">
                  <c:v>13911</c:v>
                </c:pt>
                <c:pt idx="2">
                  <c:v>12309</c:v>
                </c:pt>
                <c:pt idx="3">
                  <c:v>5698</c:v>
                </c:pt>
              </c:numCache>
            </c:numRef>
          </c:val>
          <c:extLst>
            <c:ext xmlns:c16="http://schemas.microsoft.com/office/drawing/2014/chart" uri="{C3380CC4-5D6E-409C-BE32-E72D297353CC}">
              <c16:uniqueId val="{00000002-BDFD-4361-A1DA-1F148E3AF8AE}"/>
            </c:ext>
          </c:extLst>
        </c:ser>
        <c:dLbls>
          <c:showLegendKey val="0"/>
          <c:showVal val="0"/>
          <c:showCatName val="0"/>
          <c:showSerName val="0"/>
          <c:showPercent val="0"/>
          <c:showBubbleSize val="0"/>
        </c:dLbls>
        <c:gapWidth val="31"/>
        <c:overlap val="100"/>
        <c:axId val="1085796864"/>
        <c:axId val="1085793600"/>
      </c:barChart>
      <c:lineChart>
        <c:grouping val="standard"/>
        <c:varyColors val="0"/>
        <c:ser>
          <c:idx val="3"/>
          <c:order val="3"/>
          <c:tx>
            <c:strRef>
              <c:f>'Banese apartement'!$T$27</c:f>
              <c:strCache>
                <c:ptCount val="1"/>
                <c:pt idx="0">
                  <c:v>DIF B</c:v>
                </c:pt>
              </c:strCache>
            </c:strRef>
          </c:tx>
          <c:spPr>
            <a:ln w="22225" cap="rnd">
              <a:solidFill>
                <a:sysClr val="windowText" lastClr="000000"/>
              </a:solidFill>
              <a:round/>
            </a:ln>
            <a:effectLst/>
          </c:spPr>
          <c:marker>
            <c:symbol val="circle"/>
            <c:size val="6"/>
            <c:spPr>
              <a:solidFill>
                <a:schemeClr val="lt1"/>
              </a:solidFill>
              <a:ln w="15875">
                <a:solidFill>
                  <a:sysClr val="windowText" lastClr="000000"/>
                </a:solidFill>
                <a:round/>
              </a:ln>
              <a:effectLst/>
            </c:spPr>
          </c:marker>
          <c:dLbls>
            <c:dLbl>
              <c:idx val="0"/>
              <c:layout>
                <c:manualLayout>
                  <c:x val="-5.6902241948332807E-2"/>
                  <c:y val="5.03778337531486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DFD-4361-A1DA-1F148E3AF8AE}"/>
                </c:ext>
              </c:extLst>
            </c:dLbl>
            <c:dLbl>
              <c:idx val="1"/>
              <c:layout>
                <c:manualLayout>
                  <c:x val="-7.2834869693865975E-2"/>
                  <c:y val="5.03778337531486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DFD-4361-A1DA-1F148E3AF8A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trendline>
            <c:spPr>
              <a:ln w="12700" cap="flat" cmpd="sng" algn="ctr">
                <a:solidFill>
                  <a:schemeClr val="dk1"/>
                </a:solidFill>
                <a:prstDash val="dashDot"/>
                <a:miter lim="800000"/>
              </a:ln>
              <a:effectLst/>
            </c:spPr>
            <c:trendlineType val="poly"/>
            <c:order val="3"/>
            <c:intercept val="0"/>
            <c:dispRSqr val="1"/>
            <c:dispEq val="1"/>
            <c:trendlineLbl>
              <c:layout>
                <c:manualLayout>
                  <c:x val="-9.2922884468734687E-2"/>
                  <c:y val="6.3639500981772748E-2"/>
                </c:manualLayout>
              </c:layout>
              <c:numFmt formatCode="General" sourceLinked="0"/>
              <c:spPr>
                <a:noFill/>
                <a:ln>
                  <a:noFill/>
                </a:ln>
                <a:effectLst/>
              </c:spPr>
              <c:txPr>
                <a:bodyPr rot="0" spcFirstLastPara="1" vertOverflow="ellipsis" vert="horz" wrap="square" anchor="ctr" anchorCtr="1"/>
                <a:lstStyle/>
                <a:p>
                  <a:pPr>
                    <a:defRPr sz="1000" b="0" i="0" u="none" strike="noStrike" kern="1200" baseline="0">
                      <a:solidFill>
                        <a:schemeClr val="dk1">
                          <a:lumMod val="65000"/>
                          <a:lumOff val="35000"/>
                        </a:schemeClr>
                      </a:solidFill>
                      <a:latin typeface="+mn-lt"/>
                      <a:ea typeface="+mn-ea"/>
                      <a:cs typeface="+mn-cs"/>
                    </a:defRPr>
                  </a:pPr>
                  <a:endParaRPr lang="sq-AL"/>
                </a:p>
              </c:txPr>
            </c:trendlineLbl>
          </c:trendline>
          <c:cat>
            <c:strRef>
              <c:f>'Banese apartement'!$P$28:$P$31</c:f>
              <c:strCache>
                <c:ptCount val="4"/>
                <c:pt idx="0">
                  <c:v>Skenari Bazë (Pa masa)</c:v>
                </c:pt>
                <c:pt idx="1">
                  <c:v>Skenari i propozuar (M1)</c:v>
                </c:pt>
                <c:pt idx="2">
                  <c:v>Skenari i propozuar (M1+M2)</c:v>
                </c:pt>
                <c:pt idx="3">
                  <c:v>Skenari i propozuar (M1+M2+M3)</c:v>
                </c:pt>
              </c:strCache>
            </c:strRef>
          </c:cat>
          <c:val>
            <c:numRef>
              <c:f>'Banese apartement'!$T$28:$T$31</c:f>
              <c:numCache>
                <c:formatCode>0%</c:formatCode>
                <c:ptCount val="4"/>
                <c:pt idx="0">
                  <c:v>0.14216967905725442</c:v>
                </c:pt>
                <c:pt idx="1">
                  <c:v>0.1038970697605236</c:v>
                </c:pt>
                <c:pt idx="2">
                  <c:v>0.1207353428287512</c:v>
                </c:pt>
                <c:pt idx="3">
                  <c:v>0.50245700245700253</c:v>
                </c:pt>
              </c:numCache>
            </c:numRef>
          </c:val>
          <c:smooth val="0"/>
          <c:extLst>
            <c:ext xmlns:c16="http://schemas.microsoft.com/office/drawing/2014/chart" uri="{C3380CC4-5D6E-409C-BE32-E72D297353CC}">
              <c16:uniqueId val="{00000006-BDFD-4361-A1DA-1F148E3AF8AE}"/>
            </c:ext>
          </c:extLst>
        </c:ser>
        <c:ser>
          <c:idx val="4"/>
          <c:order val="4"/>
          <c:tx>
            <c:strRef>
              <c:f>'Banese apartement'!$U$27</c:f>
              <c:strCache>
                <c:ptCount val="1"/>
                <c:pt idx="0">
                  <c:v>DIF C</c:v>
                </c:pt>
              </c:strCache>
            </c:strRef>
          </c:tx>
          <c:spPr>
            <a:ln w="22225" cap="rnd">
              <a:solidFill>
                <a:schemeClr val="accent5"/>
              </a:solidFill>
              <a:round/>
            </a:ln>
            <a:effectLst/>
          </c:spPr>
          <c:marker>
            <c:symbol val="circle"/>
            <c:size val="6"/>
            <c:spPr>
              <a:solidFill>
                <a:schemeClr val="lt1"/>
              </a:solidFill>
              <a:ln w="15875">
                <a:solidFill>
                  <a:schemeClr val="accent5"/>
                </a:solidFill>
                <a:round/>
              </a:ln>
              <a:effectLst/>
            </c:spPr>
          </c:marker>
          <c:dLbls>
            <c:dLbl>
              <c:idx val="0"/>
              <c:layout>
                <c:manualLayout>
                  <c:x val="6.6666666666666666E-2"/>
                  <c:y val="-0.185185185185185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BDFD-4361-A1DA-1F148E3AF8AE}"/>
                </c:ext>
              </c:extLst>
            </c:dLbl>
            <c:dLbl>
              <c:idx val="1"/>
              <c:layout>
                <c:manualLayout>
                  <c:x val="-1.3888888888888838E-2"/>
                  <c:y val="-0.2083333333333333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BDFD-4361-A1DA-1F148E3AF8AE}"/>
                </c:ext>
              </c:extLst>
            </c:dLbl>
            <c:dLbl>
              <c:idx val="2"/>
              <c:layout>
                <c:manualLayout>
                  <c:x val="-6.1111111111111109E-2"/>
                  <c:y val="-0.2083333333333333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BDFD-4361-A1DA-1F148E3AF8AE}"/>
                </c:ext>
              </c:extLst>
            </c:dLbl>
            <c:dLbl>
              <c:idx val="3"/>
              <c:layout>
                <c:manualLayout>
                  <c:x val="-9.4444444444444442E-2"/>
                  <c:y val="-6.944444444444446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BDFD-4361-A1DA-1F148E3AF8A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'Banese apartement'!$P$28:$P$31</c:f>
              <c:strCache>
                <c:ptCount val="4"/>
                <c:pt idx="0">
                  <c:v>Skenari Bazë (Pa masa)</c:v>
                </c:pt>
                <c:pt idx="1">
                  <c:v>Skenari i propozuar (M1)</c:v>
                </c:pt>
                <c:pt idx="2">
                  <c:v>Skenari i propozuar (M1+M2)</c:v>
                </c:pt>
                <c:pt idx="3">
                  <c:v>Skenari i propozuar (M1+M2+M3)</c:v>
                </c:pt>
              </c:strCache>
            </c:strRef>
          </c:cat>
          <c:val>
            <c:numRef>
              <c:f>'Banese apartement'!$U$28:$U$31</c:f>
              <c:numCache>
                <c:formatCode>0%</c:formatCode>
                <c:ptCount val="4"/>
                <c:pt idx="0">
                  <c:v>0.195744076166116</c:v>
                </c:pt>
                <c:pt idx="1">
                  <c:v>0.13385090935231114</c:v>
                </c:pt>
                <c:pt idx="2">
                  <c:v>0.13737915346494434</c:v>
                </c:pt>
                <c:pt idx="3">
                  <c:v>0.50245700245700253</c:v>
                </c:pt>
              </c:numCache>
            </c:numRef>
          </c:val>
          <c:smooth val="0"/>
          <c:extLst>
            <c:ext xmlns:c16="http://schemas.microsoft.com/office/drawing/2014/chart" uri="{C3380CC4-5D6E-409C-BE32-E72D297353CC}">
              <c16:uniqueId val="{0000000B-BDFD-4361-A1DA-1F148E3AF8AE}"/>
            </c:ext>
          </c:extLst>
        </c:ser>
        <c:dLbls>
          <c:showLegendKey val="0"/>
          <c:showVal val="0"/>
          <c:showCatName val="0"/>
          <c:showSerName val="0"/>
          <c:showPercent val="0"/>
          <c:showBubbleSize val="0"/>
        </c:dLbls>
        <c:marker val="1"/>
        <c:smooth val="0"/>
        <c:axId val="1085797408"/>
        <c:axId val="1085795232"/>
      </c:lineChart>
      <c:catAx>
        <c:axId val="1085796864"/>
        <c:scaling>
          <c:orientation val="minMax"/>
        </c:scaling>
        <c:delete val="0"/>
        <c:axPos val="b"/>
        <c:majorGridlines>
          <c:spPr>
            <a:ln w="9525" cap="flat" cmpd="sng" algn="ctr">
              <a:solidFill>
                <a:schemeClr val="dk1">
                  <a:lumMod val="15000"/>
                  <a:lumOff val="85000"/>
                </a:schemeClr>
              </a:solidFill>
              <a:round/>
            </a:ln>
            <a:effectLst/>
          </c:spPr>
        </c:majorGridlines>
        <c:numFmt formatCode="General" sourceLinked="1"/>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cap="none" spc="0" normalizeH="0" baseline="0">
                <a:solidFill>
                  <a:schemeClr val="dk1">
                    <a:lumMod val="65000"/>
                    <a:lumOff val="35000"/>
                  </a:schemeClr>
                </a:solidFill>
                <a:latin typeface="+mn-lt"/>
                <a:ea typeface="+mn-ea"/>
                <a:cs typeface="+mn-cs"/>
              </a:defRPr>
            </a:pPr>
            <a:endParaRPr lang="sq-AL"/>
          </a:p>
        </c:txPr>
        <c:crossAx val="1085793600"/>
        <c:crosses val="autoZero"/>
        <c:auto val="1"/>
        <c:lblAlgn val="ctr"/>
        <c:lblOffset val="100"/>
        <c:noMultiLvlLbl val="0"/>
      </c:catAx>
      <c:valAx>
        <c:axId val="1085793600"/>
        <c:scaling>
          <c:orientation val="minMax"/>
        </c:scaling>
        <c:delete val="0"/>
        <c:axPos val="l"/>
        <c:majorGridlines>
          <c:spPr>
            <a:ln w="9525" cap="flat" cmpd="sng" algn="ctr">
              <a:solidFill>
                <a:schemeClr val="dk1">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r>
                  <a:rPr lang="en-US">
                    <a:latin typeface="Times New Roman" panose="02020603050405020304" pitchFamily="18" charset="0"/>
                    <a:cs typeface="Times New Roman" panose="02020603050405020304" pitchFamily="18" charset="0"/>
                  </a:rPr>
                  <a:t>K</a:t>
                </a:r>
                <a:r>
                  <a:rPr lang="sq-AL" sz="900" b="1" i="0" u="none" strike="noStrike" baseline="0">
                    <a:effectLst/>
                    <a:latin typeface="Times New Roman" panose="02020603050405020304" pitchFamily="18" charset="0"/>
                    <a:cs typeface="Times New Roman" panose="02020603050405020304" pitchFamily="18" charset="0"/>
                  </a:rPr>
                  <a:t>ë</a:t>
                </a:r>
                <a:r>
                  <a:rPr lang="en-US">
                    <a:latin typeface="Times New Roman" panose="02020603050405020304" pitchFamily="18" charset="0"/>
                    <a:cs typeface="Times New Roman" panose="02020603050405020304" pitchFamily="18" charset="0"/>
                  </a:rPr>
                  <a:t>rksesa p</a:t>
                </a:r>
                <a:r>
                  <a:rPr lang="sq-AL" sz="900" b="1" i="0" u="none" strike="noStrike" baseline="0">
                    <a:effectLst/>
                    <a:latin typeface="Times New Roman" panose="02020603050405020304" pitchFamily="18" charset="0"/>
                    <a:cs typeface="Times New Roman" panose="02020603050405020304" pitchFamily="18" charset="0"/>
                  </a:rPr>
                  <a:t>ë</a:t>
                </a:r>
                <a:r>
                  <a:rPr lang="en-US">
                    <a:latin typeface="Times New Roman" panose="02020603050405020304" pitchFamily="18" charset="0"/>
                    <a:cs typeface="Times New Roman" panose="02020603050405020304" pitchFamily="18" charset="0"/>
                  </a:rPr>
                  <a:t>r energji  sipas zonave klimatike (KWh.Vit) </a:t>
                </a:r>
              </a:p>
            </c:rich>
          </c:tx>
          <c:layout>
            <c:manualLayout>
              <c:xMode val="edge"/>
              <c:yMode val="edge"/>
              <c:x val="2.8519403664504381E-2"/>
              <c:y val="0.11702493107756996"/>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sq-AL"/>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sq-AL"/>
          </a:p>
        </c:txPr>
        <c:crossAx val="1085796864"/>
        <c:crosses val="autoZero"/>
        <c:crossBetween val="between"/>
      </c:valAx>
      <c:valAx>
        <c:axId val="1085795232"/>
        <c:scaling>
          <c:orientation val="minMax"/>
        </c:scaling>
        <c:delete val="0"/>
        <c:axPos val="r"/>
        <c:title>
          <c:tx>
            <c:rich>
              <a:bodyPr rot="-5400000" spcFirstLastPara="1" vertOverflow="ellipsis" vert="horz" wrap="square" anchor="ctr" anchorCtr="1"/>
              <a:lstStyle/>
              <a:p>
                <a:pPr>
                  <a:defRPr sz="900" b="1" i="0" u="none" strike="noStrike" kern="1200" baseline="0">
                    <a:solidFill>
                      <a:schemeClr val="dk1">
                        <a:lumMod val="65000"/>
                        <a:lumOff val="35000"/>
                      </a:schemeClr>
                    </a:solidFill>
                    <a:latin typeface="+mn-lt"/>
                    <a:ea typeface="+mn-ea"/>
                    <a:cs typeface="+mn-cs"/>
                  </a:defRPr>
                </a:pPr>
                <a:r>
                  <a:rPr lang="en-US"/>
                  <a:t>Ritja e kerkeses per enerji referuar</a:t>
                </a:r>
                <a:r>
                  <a:rPr lang="en-US" baseline="0"/>
                  <a:t> zones A (%)</a:t>
                </a:r>
                <a:endParaRPr lang="en-US"/>
              </a:p>
            </c:rich>
          </c:tx>
          <c:layout>
            <c:manualLayout>
              <c:xMode val="edge"/>
              <c:yMode val="edge"/>
              <c:x val="0.95438680441489709"/>
              <c:y val="0.15490456640023273"/>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dk1">
                      <a:lumMod val="65000"/>
                      <a:lumOff val="35000"/>
                    </a:schemeClr>
                  </a:solidFill>
                  <a:latin typeface="+mn-lt"/>
                  <a:ea typeface="+mn-ea"/>
                  <a:cs typeface="+mn-cs"/>
                </a:defRPr>
              </a:pPr>
              <a:endParaRPr lang="sq-AL"/>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sq-AL"/>
          </a:p>
        </c:txPr>
        <c:crossAx val="1085797408"/>
        <c:crosses val="max"/>
        <c:crossBetween val="between"/>
      </c:valAx>
      <c:catAx>
        <c:axId val="1085797408"/>
        <c:scaling>
          <c:orientation val="minMax"/>
        </c:scaling>
        <c:delete val="1"/>
        <c:axPos val="b"/>
        <c:numFmt formatCode="General" sourceLinked="1"/>
        <c:majorTickMark val="out"/>
        <c:minorTickMark val="none"/>
        <c:tickLblPos val="nextTo"/>
        <c:crossAx val="1085795232"/>
        <c:crosses val="autoZero"/>
        <c:auto val="1"/>
        <c:lblAlgn val="ctr"/>
        <c:lblOffset val="100"/>
        <c:noMultiLvlLbl val="0"/>
      </c:catAx>
      <c:spPr>
        <a:pattFill prst="ltDnDiag">
          <a:fgClr>
            <a:schemeClr val="dk1">
              <a:lumMod val="15000"/>
              <a:lumOff val="85000"/>
            </a:schemeClr>
          </a:fgClr>
          <a:bgClr>
            <a:schemeClr val="lt1"/>
          </a:bgClr>
        </a:pattFill>
        <a:ln>
          <a:noFill/>
        </a:ln>
        <a:effectLst/>
      </c:spPr>
    </c:plotArea>
    <c:legend>
      <c:legendPos val="b"/>
      <c:layout>
        <c:manualLayout>
          <c:xMode val="edge"/>
          <c:yMode val="edge"/>
          <c:x val="7.0484762296484871E-2"/>
          <c:y val="0.94335733222264095"/>
          <c:w val="0.89999991039017013"/>
          <c:h val="5.6642667777359067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sq-AL"/>
        </a:p>
      </c:txPr>
    </c:legend>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sq-AL"/>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'[Preliminary Strategy - targets, renovation rates and investment needs.xlsx]summary'!$G$23</c:f>
              <c:strCache>
                <c:ptCount val="1"/>
                <c:pt idx="0">
                  <c:v>Residential - cummulative</c:v>
                </c:pt>
              </c:strCache>
            </c:strRef>
          </c:tx>
          <c:spPr>
            <a:solidFill>
              <a:schemeClr val="accent1"/>
            </a:solidFill>
            <a:ln>
              <a:noFill/>
            </a:ln>
            <a:effectLst/>
          </c:spPr>
          <c:invertIfNegative val="0"/>
          <c:dLbls>
            <c:dLbl>
              <c:idx val="0"/>
              <c:layout>
                <c:manualLayout>
                  <c:x val="0"/>
                  <c:y val="-3.990422984836399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6C1-4FB8-9F4E-46307C4EDA88}"/>
                </c:ext>
              </c:extLst>
            </c:dLbl>
            <c:dLbl>
              <c:idx val="1"/>
              <c:layout>
                <c:manualLayout>
                  <c:x val="2.1862028212448668E-3"/>
                  <c:y val="4.590634577778492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6C1-4FB8-9F4E-46307C4EDA88}"/>
                </c:ext>
              </c:extLst>
            </c:dLbl>
            <c:dLbl>
              <c:idx val="2"/>
              <c:layout>
                <c:manualLayout>
                  <c:x val="4.5001783542934136E-4"/>
                  <c:y val="1.809787238691354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6C1-4FB8-9F4E-46307C4EDA8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'[Preliminary Strategy - targets, renovation rates and investment needs.xlsx]summary'!$H$22:$J$22</c:f>
              <c:strCache>
                <c:ptCount val="3"/>
                <c:pt idx="0">
                  <c:v>by 2030 (million EUR)</c:v>
                </c:pt>
                <c:pt idx="1">
                  <c:v>by 2040 (million EUR)</c:v>
                </c:pt>
                <c:pt idx="2">
                  <c:v>by 2050 (million EUR)</c:v>
                </c:pt>
              </c:strCache>
            </c:strRef>
          </c:cat>
          <c:val>
            <c:numRef>
              <c:f>'[Preliminary Strategy - targets, renovation rates and investment needs.xlsx]summary'!$H$23:$J$23</c:f>
              <c:numCache>
                <c:formatCode>[$EUR]\ #,##0</c:formatCode>
                <c:ptCount val="3"/>
                <c:pt idx="0">
                  <c:v>2573.172130864124</c:v>
                </c:pt>
                <c:pt idx="1">
                  <c:v>7457.5392467109814</c:v>
                </c:pt>
                <c:pt idx="2">
                  <c:v>16491.224587500001</c:v>
                </c:pt>
              </c:numCache>
            </c:numRef>
          </c:val>
          <c:extLst>
            <c:ext xmlns:c16="http://schemas.microsoft.com/office/drawing/2014/chart" uri="{C3380CC4-5D6E-409C-BE32-E72D297353CC}">
              <c16:uniqueId val="{00000003-66C1-4FB8-9F4E-46307C4EDA88}"/>
            </c:ext>
          </c:extLst>
        </c:ser>
        <c:ser>
          <c:idx val="1"/>
          <c:order val="1"/>
          <c:tx>
            <c:strRef>
              <c:f>'[Preliminary Strategy - targets, renovation rates and investment needs.xlsx]summary'!$G$24</c:f>
              <c:strCache>
                <c:ptCount val="1"/>
                <c:pt idx="0">
                  <c:v>Public - cummulative</c:v>
                </c:pt>
              </c:strCache>
            </c:strRef>
          </c:tx>
          <c:spPr>
            <a:solidFill>
              <a:schemeClr val="accent2"/>
            </a:solidFill>
            <a:ln>
              <a:noFill/>
            </a:ln>
            <a:effectLst/>
          </c:spPr>
          <c:invertIfNegative val="0"/>
          <c:dLbls>
            <c:dLbl>
              <c:idx val="1"/>
              <c:layout>
                <c:manualLayout>
                  <c:x val="1.3117216927464067E-4"/>
                  <c:y val="-4.575381245698501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6C1-4FB8-9F4E-46307C4EDA88}"/>
                </c:ext>
              </c:extLst>
            </c:dLbl>
            <c:dLbl>
              <c:idx val="2"/>
              <c:layout>
                <c:manualLayout>
                  <c:x val="-2.7383216034478135E-4"/>
                  <c:y val="-5.391228385873943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6C1-4FB8-9F4E-46307C4EDA8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'[Preliminary Strategy - targets, renovation rates and investment needs.xlsx]summary'!$H$22:$J$22</c:f>
              <c:strCache>
                <c:ptCount val="3"/>
                <c:pt idx="0">
                  <c:v>by 2030 (million EUR)</c:v>
                </c:pt>
                <c:pt idx="1">
                  <c:v>by 2040 (million EUR)</c:v>
                </c:pt>
                <c:pt idx="2">
                  <c:v>by 2050 (million EUR)</c:v>
                </c:pt>
              </c:strCache>
            </c:strRef>
          </c:cat>
          <c:val>
            <c:numRef>
              <c:f>'[Preliminary Strategy - targets, renovation rates and investment needs.xlsx]summary'!$H$24:$J$24</c:f>
              <c:numCache>
                <c:formatCode>[$EUR]\ #,##0</c:formatCode>
                <c:ptCount val="3"/>
                <c:pt idx="0">
                  <c:v>291.10718478000001</c:v>
                </c:pt>
                <c:pt idx="1">
                  <c:v>787.20226019999996</c:v>
                </c:pt>
                <c:pt idx="2">
                  <c:v>1449.40625742</c:v>
                </c:pt>
              </c:numCache>
            </c:numRef>
          </c:val>
          <c:extLst>
            <c:ext xmlns:c16="http://schemas.microsoft.com/office/drawing/2014/chart" uri="{C3380CC4-5D6E-409C-BE32-E72D297353CC}">
              <c16:uniqueId val="{00000006-66C1-4FB8-9F4E-46307C4EDA88}"/>
            </c:ext>
          </c:extLst>
        </c:ser>
        <c:ser>
          <c:idx val="2"/>
          <c:order val="2"/>
          <c:tx>
            <c:strRef>
              <c:f>'[Preliminary Strategy - targets, renovation rates and investment needs.xlsx]summary'!$G$25</c:f>
              <c:strCache>
                <c:ptCount val="1"/>
                <c:pt idx="0">
                  <c:v>Commercial/private service - cummulative</c:v>
                </c:pt>
              </c:strCache>
            </c:strRef>
          </c:tx>
          <c:spPr>
            <a:solidFill>
              <a:schemeClr val="accent3"/>
            </a:solidFill>
            <a:ln>
              <a:noFill/>
            </a:ln>
            <a:effectLst/>
          </c:spPr>
          <c:invertIfNegative val="0"/>
          <c:dLbls>
            <c:dLbl>
              <c:idx val="0"/>
              <c:layout>
                <c:manualLayout>
                  <c:x val="0"/>
                  <c:y val="-2.394253790901835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66C1-4FB8-9F4E-46307C4EDA88}"/>
                </c:ext>
              </c:extLst>
            </c:dLbl>
            <c:dLbl>
              <c:idx val="1"/>
              <c:layout>
                <c:manualLayout>
                  <c:x val="2.8610537403819174E-3"/>
                  <c:y val="2.617801586717563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66C1-4FB8-9F4E-46307C4EDA8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'[Preliminary Strategy - targets, renovation rates and investment needs.xlsx]summary'!$H$22:$J$22</c:f>
              <c:strCache>
                <c:ptCount val="3"/>
                <c:pt idx="0">
                  <c:v>by 2030 (million EUR)</c:v>
                </c:pt>
                <c:pt idx="1">
                  <c:v>by 2040 (million EUR)</c:v>
                </c:pt>
                <c:pt idx="2">
                  <c:v>by 2050 (million EUR)</c:v>
                </c:pt>
              </c:strCache>
            </c:strRef>
          </c:cat>
          <c:val>
            <c:numRef>
              <c:f>'[Preliminary Strategy - targets, renovation rates and investment needs.xlsx]summary'!$H$25:$J$25</c:f>
              <c:numCache>
                <c:formatCode>[$EUR]\ #,##0</c:formatCode>
                <c:ptCount val="3"/>
                <c:pt idx="0">
                  <c:v>952.57616735999989</c:v>
                </c:pt>
                <c:pt idx="1">
                  <c:v>2679.1204706999997</c:v>
                </c:pt>
                <c:pt idx="2">
                  <c:v>5953.6013148899992</c:v>
                </c:pt>
              </c:numCache>
            </c:numRef>
          </c:val>
          <c:extLst>
            <c:ext xmlns:c16="http://schemas.microsoft.com/office/drawing/2014/chart" uri="{C3380CC4-5D6E-409C-BE32-E72D297353CC}">
              <c16:uniqueId val="{00000009-66C1-4FB8-9F4E-46307C4EDA88}"/>
            </c:ext>
          </c:extLst>
        </c:ser>
        <c:ser>
          <c:idx val="3"/>
          <c:order val="3"/>
          <c:tx>
            <c:strRef>
              <c:f>'[Preliminary Strategy - targets, renovation rates and investment needs.xlsx]summary'!$G$26</c:f>
              <c:strCache>
                <c:ptCount val="1"/>
                <c:pt idx="0">
                  <c:v>Total - cummulative</c:v>
                </c:pt>
              </c:strCache>
            </c:strRef>
          </c:tx>
          <c:spPr>
            <a:solidFill>
              <a:schemeClr val="accent4"/>
            </a:solidFill>
            <a:ln>
              <a:noFill/>
            </a:ln>
            <a:effectLst/>
          </c:spPr>
          <c:invertIfNegative val="0"/>
          <c:dLbls>
            <c:dLbl>
              <c:idx val="0"/>
              <c:layout>
                <c:manualLayout>
                  <c:x val="0"/>
                  <c:y val="-7.9808459696727854E-2"/>
                </c:manualLayout>
              </c:layout>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66C1-4FB8-9F4E-46307C4EDA8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'[Preliminary Strategy - targets, renovation rates and investment needs.xlsx]summary'!$H$22:$J$22</c:f>
              <c:strCache>
                <c:ptCount val="3"/>
                <c:pt idx="0">
                  <c:v>by 2030 (million EUR)</c:v>
                </c:pt>
                <c:pt idx="1">
                  <c:v>by 2040 (million EUR)</c:v>
                </c:pt>
                <c:pt idx="2">
                  <c:v>by 2050 (million EUR)</c:v>
                </c:pt>
              </c:strCache>
            </c:strRef>
          </c:cat>
          <c:val>
            <c:numRef>
              <c:f>'[Preliminary Strategy - targets, renovation rates and investment needs.xlsx]summary'!$H$26:$J$26</c:f>
              <c:numCache>
                <c:formatCode>[$EUR]\ #,##0</c:formatCode>
                <c:ptCount val="3"/>
                <c:pt idx="0">
                  <c:v>3816.8554830041239</c:v>
                </c:pt>
                <c:pt idx="1">
                  <c:v>10923.861977610981</c:v>
                </c:pt>
                <c:pt idx="2">
                  <c:v>23894.232159809999</c:v>
                </c:pt>
              </c:numCache>
            </c:numRef>
          </c:val>
          <c:extLst>
            <c:ext xmlns:c16="http://schemas.microsoft.com/office/drawing/2014/chart" uri="{C3380CC4-5D6E-409C-BE32-E72D297353CC}">
              <c16:uniqueId val="{0000000B-66C1-4FB8-9F4E-46307C4EDA88}"/>
            </c:ext>
          </c:extLst>
        </c:ser>
        <c:ser>
          <c:idx val="4"/>
          <c:order val="4"/>
          <c:tx>
            <c:strRef>
              <c:f>'[Preliminary Strategy - targets, renovation rates and investment needs.xlsx]summary'!$G$27</c:f>
              <c:strCache>
                <c:ptCount val="1"/>
                <c:pt idx="0">
                  <c:v>Total - per period</c:v>
                </c:pt>
              </c:strCache>
            </c:strRef>
          </c:tx>
          <c:spPr>
            <a:solidFill>
              <a:schemeClr val="accent5"/>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C-66C1-4FB8-9F4E-46307C4EDA8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'[Preliminary Strategy - targets, renovation rates and investment needs.xlsx]summary'!$H$22:$J$22</c:f>
              <c:strCache>
                <c:ptCount val="3"/>
                <c:pt idx="0">
                  <c:v>by 2030 (million EUR)</c:v>
                </c:pt>
                <c:pt idx="1">
                  <c:v>by 2040 (million EUR)</c:v>
                </c:pt>
                <c:pt idx="2">
                  <c:v>by 2050 (million EUR)</c:v>
                </c:pt>
              </c:strCache>
            </c:strRef>
          </c:cat>
          <c:val>
            <c:numRef>
              <c:f>'[Preliminary Strategy - targets, renovation rates and investment needs.xlsx]summary'!$H$27:$J$27</c:f>
              <c:numCache>
                <c:formatCode>[$EUR]\ #,##0</c:formatCode>
                <c:ptCount val="3"/>
                <c:pt idx="0">
                  <c:v>0</c:v>
                </c:pt>
                <c:pt idx="1">
                  <c:v>7107.0064946068569</c:v>
                </c:pt>
                <c:pt idx="2">
                  <c:v>12970.370182199018</c:v>
                </c:pt>
              </c:numCache>
            </c:numRef>
          </c:val>
          <c:extLst>
            <c:ext xmlns:c16="http://schemas.microsoft.com/office/drawing/2014/chart" uri="{C3380CC4-5D6E-409C-BE32-E72D297353CC}">
              <c16:uniqueId val="{0000000D-66C1-4FB8-9F4E-46307C4EDA88}"/>
            </c:ext>
          </c:extLst>
        </c:ser>
        <c:dLbls>
          <c:showLegendKey val="0"/>
          <c:showVal val="0"/>
          <c:showCatName val="0"/>
          <c:showSerName val="0"/>
          <c:showPercent val="0"/>
          <c:showBubbleSize val="0"/>
        </c:dLbls>
        <c:gapWidth val="150"/>
        <c:axId val="1085797952"/>
        <c:axId val="1085800128"/>
      </c:barChart>
      <c:catAx>
        <c:axId val="10857979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085800128"/>
        <c:crosses val="autoZero"/>
        <c:auto val="1"/>
        <c:lblAlgn val="ctr"/>
        <c:lblOffset val="100"/>
        <c:noMultiLvlLbl val="0"/>
      </c:catAx>
      <c:valAx>
        <c:axId val="1085800128"/>
        <c:scaling>
          <c:orientation val="minMax"/>
          <c:max val="25000"/>
        </c:scaling>
        <c:delete val="0"/>
        <c:axPos val="l"/>
        <c:majorGridlines>
          <c:spPr>
            <a:ln w="9525" cap="flat" cmpd="sng" algn="ctr">
              <a:solidFill>
                <a:schemeClr val="tx1">
                  <a:lumMod val="15000"/>
                  <a:lumOff val="85000"/>
                </a:schemeClr>
              </a:solidFill>
              <a:round/>
            </a:ln>
            <a:effectLst/>
          </c:spPr>
        </c:majorGridlines>
        <c:numFmt formatCode="[$EUR]\ #,##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085797952"/>
        <c:crosses val="autoZero"/>
        <c:crossBetween val="between"/>
        <c:minorUnit val="5000"/>
      </c:valAx>
      <c:spPr>
        <a:noFill/>
        <a:ln>
          <a:noFill/>
        </a:ln>
        <a:effectLst/>
      </c:spPr>
    </c:plotArea>
    <c:legend>
      <c:legendPos val="b"/>
      <c:layout>
        <c:manualLayout>
          <c:xMode val="edge"/>
          <c:yMode val="edge"/>
          <c:x val="0.1247900799576042"/>
          <c:y val="0.78002651903148978"/>
          <c:w val="0.83682275049861621"/>
          <c:h val="0.2000213660443282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4">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'[Preliminary Strategy - targets, renovation rates and investment needs.xlsx]summary'!$G$23</c:f>
              <c:strCache>
                <c:ptCount val="1"/>
                <c:pt idx="0">
                  <c:v>Residential - cummulative</c:v>
                </c:pt>
              </c:strCache>
            </c:strRef>
          </c:tx>
          <c:spPr>
            <a:solidFill>
              <a:schemeClr val="accent1"/>
            </a:solidFill>
            <a:ln>
              <a:noFill/>
            </a:ln>
            <a:effectLst/>
          </c:spPr>
          <c:invertIfNegative val="0"/>
          <c:dLbls>
            <c:dLbl>
              <c:idx val="0"/>
              <c:layout>
                <c:manualLayout>
                  <c:x val="0"/>
                  <c:y val="-3.990422984836399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084-49CD-8ABE-FCFED33CA6AA}"/>
                </c:ext>
              </c:extLst>
            </c:dLbl>
            <c:dLbl>
              <c:idx val="1"/>
              <c:layout>
                <c:manualLayout>
                  <c:x val="2.1862028212448668E-3"/>
                  <c:y val="4.590634577778492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084-49CD-8ABE-FCFED33CA6AA}"/>
                </c:ext>
              </c:extLst>
            </c:dLbl>
            <c:dLbl>
              <c:idx val="2"/>
              <c:layout>
                <c:manualLayout>
                  <c:x val="4.5001783542934136E-4"/>
                  <c:y val="1.809787238691354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084-49CD-8ABE-FCFED33CA6A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'[Preliminary Strategy - targets, renovation rates and investment needs.xlsx]summary'!$H$22:$J$22</c:f>
              <c:strCache>
                <c:ptCount val="3"/>
                <c:pt idx="0">
                  <c:v>by 2030 (million EUR)</c:v>
                </c:pt>
                <c:pt idx="1">
                  <c:v>by 2040 (million EUR)</c:v>
                </c:pt>
                <c:pt idx="2">
                  <c:v>by 2050 (million EUR)</c:v>
                </c:pt>
              </c:strCache>
            </c:strRef>
          </c:cat>
          <c:val>
            <c:numRef>
              <c:f>'[Preliminary Strategy - targets, renovation rates and investment needs.xlsx]summary'!$H$23:$J$23</c:f>
              <c:numCache>
                <c:formatCode>[$EUR]\ #,##0</c:formatCode>
                <c:ptCount val="3"/>
                <c:pt idx="0">
                  <c:v>2573.172130864124</c:v>
                </c:pt>
                <c:pt idx="1">
                  <c:v>7457.5392467109814</c:v>
                </c:pt>
                <c:pt idx="2">
                  <c:v>16491.224587500001</c:v>
                </c:pt>
              </c:numCache>
            </c:numRef>
          </c:val>
          <c:extLst>
            <c:ext xmlns:c16="http://schemas.microsoft.com/office/drawing/2014/chart" uri="{C3380CC4-5D6E-409C-BE32-E72D297353CC}">
              <c16:uniqueId val="{00000003-7084-49CD-8ABE-FCFED33CA6AA}"/>
            </c:ext>
          </c:extLst>
        </c:ser>
        <c:ser>
          <c:idx val="1"/>
          <c:order val="1"/>
          <c:tx>
            <c:strRef>
              <c:f>'[Preliminary Strategy - targets, renovation rates and investment needs.xlsx]summary'!$G$24</c:f>
              <c:strCache>
                <c:ptCount val="1"/>
                <c:pt idx="0">
                  <c:v>Public - cummulative</c:v>
                </c:pt>
              </c:strCache>
            </c:strRef>
          </c:tx>
          <c:spPr>
            <a:solidFill>
              <a:schemeClr val="accent2"/>
            </a:solidFill>
            <a:ln>
              <a:noFill/>
            </a:ln>
            <a:effectLst/>
          </c:spPr>
          <c:invertIfNegative val="0"/>
          <c:dLbls>
            <c:dLbl>
              <c:idx val="1"/>
              <c:layout>
                <c:manualLayout>
                  <c:x val="1.3117216927464067E-4"/>
                  <c:y val="-4.575381245698501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084-49CD-8ABE-FCFED33CA6AA}"/>
                </c:ext>
              </c:extLst>
            </c:dLbl>
            <c:dLbl>
              <c:idx val="2"/>
              <c:layout>
                <c:manualLayout>
                  <c:x val="-2.7383216034478135E-4"/>
                  <c:y val="-5.391228385873943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084-49CD-8ABE-FCFED33CA6A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'[Preliminary Strategy - targets, renovation rates and investment needs.xlsx]summary'!$H$22:$J$22</c:f>
              <c:strCache>
                <c:ptCount val="3"/>
                <c:pt idx="0">
                  <c:v>by 2030 (million EUR)</c:v>
                </c:pt>
                <c:pt idx="1">
                  <c:v>by 2040 (million EUR)</c:v>
                </c:pt>
                <c:pt idx="2">
                  <c:v>by 2050 (million EUR)</c:v>
                </c:pt>
              </c:strCache>
            </c:strRef>
          </c:cat>
          <c:val>
            <c:numRef>
              <c:f>'[Preliminary Strategy - targets, renovation rates and investment needs.xlsx]summary'!$H$24:$J$24</c:f>
              <c:numCache>
                <c:formatCode>[$EUR]\ #,##0</c:formatCode>
                <c:ptCount val="3"/>
                <c:pt idx="0">
                  <c:v>291.10718478000001</c:v>
                </c:pt>
                <c:pt idx="1">
                  <c:v>787.20226019999996</c:v>
                </c:pt>
                <c:pt idx="2">
                  <c:v>1449.40625742</c:v>
                </c:pt>
              </c:numCache>
            </c:numRef>
          </c:val>
          <c:extLst>
            <c:ext xmlns:c16="http://schemas.microsoft.com/office/drawing/2014/chart" uri="{C3380CC4-5D6E-409C-BE32-E72D297353CC}">
              <c16:uniqueId val="{00000006-7084-49CD-8ABE-FCFED33CA6AA}"/>
            </c:ext>
          </c:extLst>
        </c:ser>
        <c:ser>
          <c:idx val="2"/>
          <c:order val="2"/>
          <c:tx>
            <c:strRef>
              <c:f>'[Preliminary Strategy - targets, renovation rates and investment needs.xlsx]summary'!$G$25</c:f>
              <c:strCache>
                <c:ptCount val="1"/>
                <c:pt idx="0">
                  <c:v>Commercial/private service - cummulative</c:v>
                </c:pt>
              </c:strCache>
            </c:strRef>
          </c:tx>
          <c:spPr>
            <a:solidFill>
              <a:schemeClr val="accent3"/>
            </a:solidFill>
            <a:ln>
              <a:noFill/>
            </a:ln>
            <a:effectLst/>
          </c:spPr>
          <c:invertIfNegative val="0"/>
          <c:dLbls>
            <c:dLbl>
              <c:idx val="0"/>
              <c:layout>
                <c:manualLayout>
                  <c:x val="0"/>
                  <c:y val="-2.394253790901835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084-49CD-8ABE-FCFED33CA6AA}"/>
                </c:ext>
              </c:extLst>
            </c:dLbl>
            <c:dLbl>
              <c:idx val="1"/>
              <c:layout>
                <c:manualLayout>
                  <c:x val="2.8610537403819174E-3"/>
                  <c:y val="2.617801586717563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7084-49CD-8ABE-FCFED33CA6A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'[Preliminary Strategy - targets, renovation rates and investment needs.xlsx]summary'!$H$22:$J$22</c:f>
              <c:strCache>
                <c:ptCount val="3"/>
                <c:pt idx="0">
                  <c:v>by 2030 (million EUR)</c:v>
                </c:pt>
                <c:pt idx="1">
                  <c:v>by 2040 (million EUR)</c:v>
                </c:pt>
                <c:pt idx="2">
                  <c:v>by 2050 (million EUR)</c:v>
                </c:pt>
              </c:strCache>
            </c:strRef>
          </c:cat>
          <c:val>
            <c:numRef>
              <c:f>'[Preliminary Strategy - targets, renovation rates and investment needs.xlsx]summary'!$H$25:$J$25</c:f>
              <c:numCache>
                <c:formatCode>[$EUR]\ #,##0</c:formatCode>
                <c:ptCount val="3"/>
                <c:pt idx="0">
                  <c:v>952.57616735999989</c:v>
                </c:pt>
                <c:pt idx="1">
                  <c:v>2679.1204706999997</c:v>
                </c:pt>
                <c:pt idx="2">
                  <c:v>5953.6013148899992</c:v>
                </c:pt>
              </c:numCache>
            </c:numRef>
          </c:val>
          <c:extLst>
            <c:ext xmlns:c16="http://schemas.microsoft.com/office/drawing/2014/chart" uri="{C3380CC4-5D6E-409C-BE32-E72D297353CC}">
              <c16:uniqueId val="{00000009-7084-49CD-8ABE-FCFED33CA6AA}"/>
            </c:ext>
          </c:extLst>
        </c:ser>
        <c:ser>
          <c:idx val="3"/>
          <c:order val="3"/>
          <c:tx>
            <c:strRef>
              <c:f>'[Preliminary Strategy - targets, renovation rates and investment needs.xlsx]summary'!$G$26</c:f>
              <c:strCache>
                <c:ptCount val="1"/>
                <c:pt idx="0">
                  <c:v>Total - cummulative</c:v>
                </c:pt>
              </c:strCache>
            </c:strRef>
          </c:tx>
          <c:spPr>
            <a:solidFill>
              <a:schemeClr val="accent4"/>
            </a:solidFill>
            <a:ln>
              <a:noFill/>
            </a:ln>
            <a:effectLst/>
          </c:spPr>
          <c:invertIfNegative val="0"/>
          <c:dLbls>
            <c:dLbl>
              <c:idx val="0"/>
              <c:layout>
                <c:manualLayout>
                  <c:x val="0"/>
                  <c:y val="-7.9808459696727854E-2"/>
                </c:manualLayout>
              </c:layout>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7084-49CD-8ABE-FCFED33CA6A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'[Preliminary Strategy - targets, renovation rates and investment needs.xlsx]summary'!$H$22:$J$22</c:f>
              <c:strCache>
                <c:ptCount val="3"/>
                <c:pt idx="0">
                  <c:v>by 2030 (million EUR)</c:v>
                </c:pt>
                <c:pt idx="1">
                  <c:v>by 2040 (million EUR)</c:v>
                </c:pt>
                <c:pt idx="2">
                  <c:v>by 2050 (million EUR)</c:v>
                </c:pt>
              </c:strCache>
            </c:strRef>
          </c:cat>
          <c:val>
            <c:numRef>
              <c:f>'[Preliminary Strategy - targets, renovation rates and investment needs.xlsx]summary'!$H$26:$J$26</c:f>
              <c:numCache>
                <c:formatCode>[$EUR]\ #,##0</c:formatCode>
                <c:ptCount val="3"/>
                <c:pt idx="0">
                  <c:v>3816.8554830041239</c:v>
                </c:pt>
                <c:pt idx="1">
                  <c:v>10923.861977610981</c:v>
                </c:pt>
                <c:pt idx="2">
                  <c:v>23894.232159809999</c:v>
                </c:pt>
              </c:numCache>
            </c:numRef>
          </c:val>
          <c:extLst>
            <c:ext xmlns:c16="http://schemas.microsoft.com/office/drawing/2014/chart" uri="{C3380CC4-5D6E-409C-BE32-E72D297353CC}">
              <c16:uniqueId val="{0000000B-7084-49CD-8ABE-FCFED33CA6AA}"/>
            </c:ext>
          </c:extLst>
        </c:ser>
        <c:ser>
          <c:idx val="4"/>
          <c:order val="4"/>
          <c:tx>
            <c:strRef>
              <c:f>'[Preliminary Strategy - targets, renovation rates and investment needs.xlsx]summary'!$G$27</c:f>
              <c:strCache>
                <c:ptCount val="1"/>
                <c:pt idx="0">
                  <c:v>Total - per period</c:v>
                </c:pt>
              </c:strCache>
            </c:strRef>
          </c:tx>
          <c:spPr>
            <a:solidFill>
              <a:schemeClr val="accent5"/>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C-7084-49CD-8ABE-FCFED33CA6AA}"/>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sq-A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'[Preliminary Strategy - targets, renovation rates and investment needs.xlsx]summary'!$H$22:$J$22</c:f>
              <c:strCache>
                <c:ptCount val="3"/>
                <c:pt idx="0">
                  <c:v>by 2030 (million EUR)</c:v>
                </c:pt>
                <c:pt idx="1">
                  <c:v>by 2040 (million EUR)</c:v>
                </c:pt>
                <c:pt idx="2">
                  <c:v>by 2050 (million EUR)</c:v>
                </c:pt>
              </c:strCache>
            </c:strRef>
          </c:cat>
          <c:val>
            <c:numRef>
              <c:f>'[Preliminary Strategy - targets, renovation rates and investment needs.xlsx]summary'!$H$27:$J$27</c:f>
              <c:numCache>
                <c:formatCode>[$EUR]\ #,##0</c:formatCode>
                <c:ptCount val="3"/>
                <c:pt idx="0">
                  <c:v>0</c:v>
                </c:pt>
                <c:pt idx="1">
                  <c:v>7107.0064946068569</c:v>
                </c:pt>
                <c:pt idx="2">
                  <c:v>12970.370182199018</c:v>
                </c:pt>
              </c:numCache>
            </c:numRef>
          </c:val>
          <c:extLst>
            <c:ext xmlns:c16="http://schemas.microsoft.com/office/drawing/2014/chart" uri="{C3380CC4-5D6E-409C-BE32-E72D297353CC}">
              <c16:uniqueId val="{0000000D-7084-49CD-8ABE-FCFED33CA6AA}"/>
            </c:ext>
          </c:extLst>
        </c:ser>
        <c:dLbls>
          <c:showLegendKey val="0"/>
          <c:showVal val="0"/>
          <c:showCatName val="0"/>
          <c:showSerName val="0"/>
          <c:showPercent val="0"/>
          <c:showBubbleSize val="0"/>
        </c:dLbls>
        <c:gapWidth val="150"/>
        <c:axId val="1085794144"/>
        <c:axId val="1085795776"/>
      </c:barChart>
      <c:catAx>
        <c:axId val="10857941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085795776"/>
        <c:crosses val="autoZero"/>
        <c:auto val="1"/>
        <c:lblAlgn val="ctr"/>
        <c:lblOffset val="100"/>
        <c:noMultiLvlLbl val="0"/>
      </c:catAx>
      <c:valAx>
        <c:axId val="1085795776"/>
        <c:scaling>
          <c:orientation val="minMax"/>
          <c:max val="25000"/>
        </c:scaling>
        <c:delete val="0"/>
        <c:axPos val="l"/>
        <c:majorGridlines>
          <c:spPr>
            <a:ln w="9525" cap="flat" cmpd="sng" algn="ctr">
              <a:solidFill>
                <a:schemeClr val="tx1">
                  <a:lumMod val="15000"/>
                  <a:lumOff val="85000"/>
                </a:schemeClr>
              </a:solidFill>
              <a:round/>
            </a:ln>
            <a:effectLst/>
          </c:spPr>
        </c:majorGridlines>
        <c:numFmt formatCode="[$EUR]\ #,##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crossAx val="1085794144"/>
        <c:crosses val="autoZero"/>
        <c:crossBetween val="between"/>
        <c:minorUnit val="5000"/>
      </c:valAx>
      <c:spPr>
        <a:noFill/>
        <a:ln>
          <a:noFill/>
        </a:ln>
        <a:effectLst/>
      </c:spPr>
    </c:plotArea>
    <c:legend>
      <c:legendPos val="b"/>
      <c:layout>
        <c:manualLayout>
          <c:xMode val="edge"/>
          <c:yMode val="edge"/>
          <c:x val="0.1247900799576042"/>
          <c:y val="0.78002651903148978"/>
          <c:w val="0.83682275049861621"/>
          <c:h val="0.2000213660443282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q-AL"/>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q-AL"/>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34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2.xml><?xml version="1.0" encoding="utf-8"?>
<cs:chartStyle xmlns:cs="http://schemas.microsoft.com/office/drawing/2012/chartStyle" xmlns:a="http://schemas.openxmlformats.org/drawingml/2006/main" id="34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3.xml><?xml version="1.0" encoding="utf-8"?>
<cs:chartStyle xmlns:cs="http://schemas.microsoft.com/office/drawing/2012/chartStyle" xmlns:a="http://schemas.openxmlformats.org/drawingml/2006/main" id="34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4.xml><?xml version="1.0" encoding="utf-8"?>
<cs:chartStyle xmlns:cs="http://schemas.microsoft.com/office/drawing/2012/chartStyle" xmlns:a="http://schemas.openxmlformats.org/drawingml/2006/main" id="34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5.xml><?xml version="1.0" encoding="utf-8"?>
<cs:chartStyle xmlns:cs="http://schemas.microsoft.com/office/drawing/2012/chartStyle" xmlns:a="http://schemas.openxmlformats.org/drawingml/2006/main" id="34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6.xml><?xml version="1.0" encoding="utf-8"?>
<cs:chartStyle xmlns:cs="http://schemas.microsoft.com/office/drawing/2012/chartStyle" xmlns:a="http://schemas.openxmlformats.org/drawingml/2006/main" id="34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7.xml><?xml version="1.0" encoding="utf-8"?>
<cs:chartStyle xmlns:cs="http://schemas.microsoft.com/office/drawing/2012/chartStyle" xmlns:a="http://schemas.openxmlformats.org/drawingml/2006/main" id="32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34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21">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word/charts/style1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rawings/drawing1.xml><?xml version="1.0" encoding="utf-8"?>
<c:userShapes xmlns:c="http://schemas.openxmlformats.org/drawingml/2006/chart">
  <cdr:relSizeAnchor xmlns:cdr="http://schemas.openxmlformats.org/drawingml/2006/chartDrawing">
    <cdr:from>
      <cdr:x>0.06057</cdr:x>
      <cdr:y>0.00483</cdr:y>
    </cdr:from>
    <cdr:to>
      <cdr:x>0.12631</cdr:x>
      <cdr:y>0.08635</cdr:y>
    </cdr:to>
    <cdr:sp macro="" textlink="">
      <cdr:nvSpPr>
        <cdr:cNvPr id="2" name="Text Box 1"/>
        <cdr:cNvSpPr txBox="1"/>
      </cdr:nvSpPr>
      <cdr:spPr>
        <a:xfrm xmlns:a="http://schemas.openxmlformats.org/drawingml/2006/main">
          <a:off x="342927" y="17378"/>
          <a:ext cx="372181" cy="293284"/>
        </a:xfrm>
        <a:prstGeom xmlns:a="http://schemas.openxmlformats.org/drawingml/2006/main" prst="rect">
          <a:avLst/>
        </a:prstGeom>
        <a:solidFill xmlns:a="http://schemas.openxmlformats.org/drawingml/2006/main">
          <a:schemeClr val="accent5"/>
        </a:solidFill>
      </cdr:spPr>
      <cdr:txBody>
        <a:bodyPr xmlns:a="http://schemas.openxmlformats.org/drawingml/2006/main" vertOverflow="clip" wrap="square" rtlCol="0"/>
        <a:lstStyle xmlns:a="http://schemas.openxmlformats.org/drawingml/2006/main"/>
        <a:p xmlns:a="http://schemas.openxmlformats.org/drawingml/2006/main">
          <a:r>
            <a:rPr lang="en-US" sz="1100" b="1" kern="1200"/>
            <a:t>(b)</a:t>
          </a:r>
        </a:p>
      </cdr:txBody>
    </cdr:sp>
  </cdr:relSizeAnchor>
</c:userShapes>
</file>

<file path=word/drawings/drawing2.xml><?xml version="1.0" encoding="utf-8"?>
<c:userShapes xmlns:c="http://schemas.openxmlformats.org/drawingml/2006/chart">
  <cdr:relSizeAnchor xmlns:cdr="http://schemas.openxmlformats.org/drawingml/2006/chartDrawing">
    <cdr:from>
      <cdr:x>0.07432</cdr:x>
      <cdr:y>2.83238E-7</cdr:y>
    </cdr:from>
    <cdr:to>
      <cdr:x>0.13909</cdr:x>
      <cdr:y>0.06641</cdr:y>
    </cdr:to>
    <cdr:sp macro="" textlink="">
      <cdr:nvSpPr>
        <cdr:cNvPr id="2" name="Text Box 1"/>
        <cdr:cNvSpPr txBox="1"/>
      </cdr:nvSpPr>
      <cdr:spPr>
        <a:xfrm xmlns:a="http://schemas.openxmlformats.org/drawingml/2006/main">
          <a:off x="425954" y="1"/>
          <a:ext cx="371216" cy="234462"/>
        </a:xfrm>
        <a:prstGeom xmlns:a="http://schemas.openxmlformats.org/drawingml/2006/main" prst="rect">
          <a:avLst/>
        </a:prstGeom>
        <a:solidFill xmlns:a="http://schemas.openxmlformats.org/drawingml/2006/main">
          <a:schemeClr val="accent5"/>
        </a:solidFill>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100" b="1" kern="1200"/>
            <a:t>(a)</a:t>
          </a:r>
        </a:p>
      </cdr:txBody>
    </cdr:sp>
  </cdr:relSizeAnchor>
</c:userShapes>
</file>

<file path=word/drawings/drawing3.xml><?xml version="1.0" encoding="utf-8"?>
<c:userShapes xmlns:c="http://schemas.openxmlformats.org/drawingml/2006/chart">
  <cdr:relSizeAnchor xmlns:cdr="http://schemas.openxmlformats.org/drawingml/2006/chartDrawing">
    <cdr:from>
      <cdr:x>0.06677</cdr:x>
      <cdr:y>0</cdr:y>
    </cdr:from>
    <cdr:to>
      <cdr:x>0.13354</cdr:x>
      <cdr:y>0.07214</cdr:y>
    </cdr:to>
    <cdr:sp macro="" textlink="">
      <cdr:nvSpPr>
        <cdr:cNvPr id="2" name="Text Box 1"/>
        <cdr:cNvSpPr txBox="1"/>
      </cdr:nvSpPr>
      <cdr:spPr>
        <a:xfrm xmlns:a="http://schemas.openxmlformats.org/drawingml/2006/main">
          <a:off x="381000" y="0"/>
          <a:ext cx="381000" cy="245533"/>
        </a:xfrm>
        <a:prstGeom xmlns:a="http://schemas.openxmlformats.org/drawingml/2006/main" prst="rect">
          <a:avLst/>
        </a:prstGeom>
        <a:solidFill xmlns:a="http://schemas.openxmlformats.org/drawingml/2006/main">
          <a:schemeClr val="accent5"/>
        </a:solidFill>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100" b="1" kern="1200"/>
            <a:t>(b)</a:t>
          </a:r>
        </a:p>
      </cdr:txBody>
    </cdr:sp>
  </cdr:relSizeAnchor>
</c:userShapes>
</file>

<file path=word/drawings/drawing4.xml><?xml version="1.0" encoding="utf-8"?>
<c:userShapes xmlns:c="http://schemas.openxmlformats.org/drawingml/2006/chart">
  <cdr:relSizeAnchor xmlns:cdr="http://schemas.openxmlformats.org/drawingml/2006/chartDrawing">
    <cdr:from>
      <cdr:x>0.0787</cdr:x>
      <cdr:y>0.01386</cdr:y>
    </cdr:from>
    <cdr:to>
      <cdr:x>0.14815</cdr:x>
      <cdr:y>0.08084</cdr:y>
    </cdr:to>
    <cdr:sp macro="" textlink="">
      <cdr:nvSpPr>
        <cdr:cNvPr id="2" name="Text Box 1"/>
        <cdr:cNvSpPr txBox="1"/>
      </cdr:nvSpPr>
      <cdr:spPr>
        <a:xfrm xmlns:a="http://schemas.openxmlformats.org/drawingml/2006/main">
          <a:off x="431800" y="50800"/>
          <a:ext cx="381000" cy="245533"/>
        </a:xfrm>
        <a:prstGeom xmlns:a="http://schemas.openxmlformats.org/drawingml/2006/main" prst="rect">
          <a:avLst/>
        </a:prstGeom>
        <a:solidFill xmlns:a="http://schemas.openxmlformats.org/drawingml/2006/main">
          <a:schemeClr val="accent5"/>
        </a:solidFill>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100" b="1" kern="1200"/>
            <a:t>(b)</a:t>
          </a:r>
        </a:p>
      </cdr:txBody>
    </cdr: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Akt ligjor" ma:contentTypeID="0x0101001F182FEDF9C84A1DB5A63CC075F170DB"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ate_x0020_publikimi xmlns="0e656187-b300-4fb0-8bf4-3a50f872073c" xsi:nil="true"/>
    <Nr_x002e__x0020_akti xmlns="0e656187-b300-4fb0-8bf4-3a50f872073c">125</Nr_x002e__x0020_akti>
    <Data_x0020_e_x0020_Krijimit xmlns="0e656187-b300-4fb0-8bf4-3a50f872073c">2025-03-03T09:50:17Z</Data_x0020_e_x0020_Krijimit>
    <URL xmlns="0e656187-b300-4fb0-8bf4-3a50f872073c" xsi:nil="true"/>
    <Institucion_x0020_Pergjegjes xmlns="0e656187-b300-4fb0-8bf4-3a50f872073c">http://qbz.gov.al/resource/authority/legal-institution/24|keshilli-i-ministrave</Institucion_x0020_Pergjegjes>
    <Lloji_x0020_i_x0020_aktit xmlns="0e656187-b300-4fb0-8bf4-3a50f872073c">Akt bazë</Lloji_x0020_i_x0020_aktit>
    <Tipi_x0020_i_x0020_aktit xmlns="0e656187-b300-4fb0-8bf4-3a50f872073c">http://qbz.gov.al/resource/authority/document-type/vendim</Tipi_x0020_i_x0020_aktit>
    <P_x00eb_rshkrimi xmlns="0e656187-b300-4fb0-8bf4-3a50f872073c" xsi:nil="true"/>
    <Data_x0020_e_x0020_FZ xmlns="0e656187-b300-4fb0-8bf4-3a50f872073c" xsi:nil="true"/>
    <Akte_x0020_ekstra xmlns="0e656187-b300-4fb0-8bf4-3a50f872073c">false</Akte_x0020_ekstra>
    <Nr_x002e__x0020_FZ xmlns="0e656187-b300-4fb0-8bf4-3a50f872073c" xsi:nil="true"/>
    <Krijuesi xmlns="0e656187-b300-4fb0-8bf4-3a50f872073c">entela.suli</Krijuesi>
    <Date_x0020_protokolli xmlns="0e656187-b300-4fb0-8bf4-3a50f872073c">2025-02-28T00:00:00Z</Date_x0020_protokolli>
    <Titulli xmlns="0e656187-b300-4fb0-8bf4-3a50f872073c">Për miratimin e strategjisë afatgjatë të rinovimit të stokut të ndërtesave</Titulli>
    <Modifikuesi xmlns="0e656187-b300-4fb0-8bf4-3a50f872073c">ermira.bukaci</Modifikuesi>
    <Nr_x002e__x0020_prot_x0020_QBZ xmlns="0e656187-b300-4fb0-8bf4-3a50f872073c">410</Nr_x002e__x0020_prot_x0020_QBZ>
    <Data_x0020_e_x0020_Modifikimit xmlns="0e656187-b300-4fb0-8bf4-3a50f872073c">2025-03-05T14:47:44Z</Data_x0020_e_x0020_Modifikimit>
    <Dekretuar xmlns="0e656187-b300-4fb0-8bf4-3a50f872073c">false</Dekretuar>
    <Data xmlns="0e656187-b300-4fb0-8bf4-3a50f872073c">2025-02-28T00:00:00Z</Data>
    <Nr_x002e__x0020_protokolli_x0020_i_x0020_aktit xmlns="0e656187-b300-4fb0-8bf4-3a50f872073c">1195/1</Nr_x002e__x0020_protokolli_x0020_i_x0020_aktit>
    <Data_x0020_e_x0020_Aksesimit_x0020_t_x00eb__x0020_Fundit xmlns="0e656187-b300-4fb0-8bf4-3a50f872073c" xsi:nil="true"/>
    <Eligible_x0020_To_x0020_Select xmlns="0e656187-b300-4fb0-8bf4-3a50f872073c">true</Eligible_x0020_To_x0020_Select>
  </documentManagement>
</p:properties>
</file>

<file path=customXml/item4.xml><?xml version="1.0" encoding="utf-8"?>
<ct:contentTypeSchema xmlns:ct="http://schemas.microsoft.com/office/2006/metadata/contentType" xmlns:ma="http://schemas.microsoft.com/office/2006/metadata/properties/metaAttributes" ct:_="" ma:_="" ma:contentTypeName="Akt ligjor" ma:contentTypeID="0x0101001F182FEDF9C84A1DB5A63CC075F170DB"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F4062D36-97FA-429E-AE39-4D3F7A971E6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6392B517-7AE9-477D-A97E-A87D1B39AC3F}">
  <ds:schemaRefs>
    <ds:schemaRef ds:uri="http://schemas.microsoft.com/sharepoint/v3/contenttype/forms"/>
  </ds:schemaRefs>
</ds:datastoreItem>
</file>

<file path=customXml/itemProps3.xml><?xml version="1.0" encoding="utf-8"?>
<ds:datastoreItem xmlns:ds="http://schemas.openxmlformats.org/officeDocument/2006/customXml" ds:itemID="{C62E3EF1-162B-43F7-8153-3F43FEE7D964}">
  <ds:schemaRefs>
    <ds:schemaRef ds:uri="http://www.w3.org/XML/1998/namespace"/>
    <ds:schemaRef ds:uri="http://schemas.openxmlformats.org/package/2006/metadata/core-properties"/>
    <ds:schemaRef ds:uri="http://schemas.microsoft.com/office/2006/documentManagement/types"/>
    <ds:schemaRef ds:uri="http://purl.org/dc/dcmitype/"/>
    <ds:schemaRef ds:uri="http://purl.org/dc/terms/"/>
    <ds:schemaRef ds:uri="0e656187-b300-4fb0-8bf4-3a50f872073c"/>
    <ds:schemaRef ds:uri="http://schemas.microsoft.com/office/2006/metadata/properties"/>
    <ds:schemaRef ds:uri="http://purl.org/dc/elements/1.1/"/>
  </ds:schemaRefs>
</ds:datastoreItem>
</file>

<file path=customXml/itemProps4.xml><?xml version="1.0" encoding="utf-8"?>
<ds:datastoreItem xmlns:ds="http://schemas.openxmlformats.org/officeDocument/2006/customXml" ds:itemID="{A511F1C2-4CCE-4D87-8ABD-4622AF952F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5.xml><?xml version="1.0" encoding="utf-8"?>
<ds:datastoreItem xmlns:ds="http://schemas.openxmlformats.org/officeDocument/2006/customXml" ds:itemID="{B9A85F89-725D-4572-90E3-D9E06EA6EF03}">
  <ds:schemaRefs>
    <ds:schemaRef ds:uri="http://schemas.microsoft.com/sharepoint/v3/contenttype/forms"/>
  </ds:schemaRefs>
</ds:datastoreItem>
</file>

<file path=customXml/itemProps6.xml><?xml version="1.0" encoding="utf-8"?>
<ds:datastoreItem xmlns:ds="http://schemas.openxmlformats.org/officeDocument/2006/customXml" ds:itemID="{062F19CD-1FCA-4B56-B98F-C2FFB72B174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719</TotalTime>
  <Pages>192</Pages>
  <Words>67157</Words>
  <Characters>382795</Characters>
  <Application>Microsoft Office Word</Application>
  <DocSecurity>0</DocSecurity>
  <Lines>3189</Lines>
  <Paragraphs>898</Paragraphs>
  <ScaleCrop>false</ScaleCrop>
  <HeadingPairs>
    <vt:vector size="2" baseType="variant">
      <vt:variant>
        <vt:lpstr>Title</vt:lpstr>
      </vt:variant>
      <vt:variant>
        <vt:i4>1</vt:i4>
      </vt:variant>
    </vt:vector>
  </HeadingPairs>
  <TitlesOfParts>
    <vt:vector size="1" baseType="lpstr">
      <vt:lpstr>Për miratimin e strategjisë afatgjatë të rinovimit të stokut të ndërtesave</vt:lpstr>
    </vt:vector>
  </TitlesOfParts>
  <Company>AKSHI</Company>
  <LinksUpToDate>false</LinksUpToDate>
  <CharactersWithSpaces>449054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Për miratimin e strategjisë afatgjatë të rinovimit të stokut të ndërtesave</dc:title>
  <dc:creator>Ermira Bukaci</dc:creator>
  <cp:lastModifiedBy>Ermira Bukaci</cp:lastModifiedBy>
  <cp:revision>392</cp:revision>
  <dcterms:created xsi:type="dcterms:W3CDTF">2025-03-03T09:18:00Z</dcterms:created>
  <dcterms:modified xsi:type="dcterms:W3CDTF">2025-03-05T14:23:00Z</dcterms:modified>
</cp:coreProperties>
</file>